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0" r:id="rId3"/>
    <p:sldId id="283" r:id="rId4"/>
    <p:sldId id="284" r:id="rId5"/>
    <p:sldId id="332" r:id="rId6"/>
    <p:sldId id="28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327" r:id="rId19"/>
    <p:sldId id="333" r:id="rId20"/>
    <p:sldId id="32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9EF"/>
    <a:srgbClr val="FF9900"/>
    <a:srgbClr val="663300"/>
    <a:srgbClr val="AF2213"/>
    <a:srgbClr val="FF8601"/>
    <a:srgbClr val="47CFFF"/>
    <a:srgbClr val="B9FFDC"/>
    <a:srgbClr val="33FF29"/>
    <a:srgbClr val="FA66EF"/>
    <a:srgbClr val="E1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7" autoAdjust="0"/>
    <p:restoredTop sz="79006" autoAdjust="0"/>
  </p:normalViewPr>
  <p:slideViewPr>
    <p:cSldViewPr snapToGrid="0">
      <p:cViewPr varScale="1">
        <p:scale>
          <a:sx n="61" d="100"/>
          <a:sy n="61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1EB54-BCB9-4C3B-B22D-E9CA5AB9503E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7C26C30-0EE2-441B-980E-06398C6A960C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ANTECEDENTES, PROBLEMÁTICA Y JUSTIFICACIÓN</a:t>
          </a:r>
        </a:p>
      </dgm:t>
    </dgm:pt>
    <dgm:pt modelId="{82C29FB4-7340-4C60-9E2A-92D1A21C3943}" type="parTrans" cxnId="{A787112F-AC24-42B6-8695-BD2AAF67F0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E3C20E-CA05-4CE9-B0A2-4D04823A2DA0}" type="sibTrans" cxnId="{A787112F-AC24-42B6-8695-BD2AAF67F0C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D30EBD-2254-404E-84DE-9987B7AB0F6C}">
      <dgm:prSet custT="1"/>
      <dgm:spPr/>
      <dgm:t>
        <a:bodyPr/>
        <a:lstStyle/>
        <a:p>
          <a:r>
            <a:rPr lang="es-EC" sz="2000">
              <a:solidFill>
                <a:schemeClr val="tx1"/>
              </a:solidFill>
            </a:rPr>
            <a:t>OBJETIVOS</a:t>
          </a:r>
          <a:endParaRPr lang="es-EC" sz="2000" dirty="0">
            <a:solidFill>
              <a:schemeClr val="tx1"/>
            </a:solidFill>
          </a:endParaRPr>
        </a:p>
      </dgm:t>
    </dgm:pt>
    <dgm:pt modelId="{ACA28694-A707-4C70-8507-2514EEBBE129}" type="parTrans" cxnId="{464764AC-4612-4A17-B3F9-6738D22CB8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4DC3244-8519-470D-9D22-D10E6D9CBDF2}" type="sibTrans" cxnId="{464764AC-4612-4A17-B3F9-6738D22CB89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1926C63-DAD5-474D-8BFA-03519CD2BCE0}">
      <dgm:prSet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PROPUESTA METODOLOGICA PARA EL DESARROLLO DE SISTEMAS DE DETECCION DE VULNERABILIDADES (VDS)</a:t>
          </a:r>
        </a:p>
      </dgm:t>
    </dgm:pt>
    <dgm:pt modelId="{A494B3E6-58A0-44A9-8EBB-6A894FA77D21}" type="parTrans" cxnId="{A5ECD2F6-D92B-485D-8B5E-96998ECA8BB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6742400-D6A4-4126-8147-8F2BA539717A}" type="sibTrans" cxnId="{A5ECD2F6-D92B-485D-8B5E-96998ECA8BB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D3DB4EF-616A-482B-8306-25A78F141729}">
      <dgm:prSet custT="1"/>
      <dgm:spPr/>
      <dgm:t>
        <a:bodyPr/>
        <a:lstStyle/>
        <a:p>
          <a:r>
            <a:rPr lang="es-MX" sz="2000" dirty="0">
              <a:solidFill>
                <a:schemeClr val="tx1"/>
              </a:solidFill>
            </a:rPr>
            <a:t>ARQUITECTURA CLIENTE-SERVIDOR</a:t>
          </a:r>
          <a:endParaRPr lang="es-EC" sz="2000" dirty="0">
            <a:solidFill>
              <a:schemeClr val="tx1"/>
            </a:solidFill>
          </a:endParaRPr>
        </a:p>
      </dgm:t>
    </dgm:pt>
    <dgm:pt modelId="{F137F65C-15DE-4F66-B3F8-2D4C1ADC2921}" type="parTrans" cxnId="{E6C2F834-AD34-4064-81B5-9C6F23A112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282218-3AF8-451F-9E19-3151DDDCE3F7}" type="sibTrans" cxnId="{E6C2F834-AD34-4064-81B5-9C6F23A1125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8BEDBA-A6D0-457A-873E-715367C5E3ED}">
      <dgm:prSet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CONCLUSIONES Y RECOMENDACIONES</a:t>
          </a:r>
        </a:p>
      </dgm:t>
    </dgm:pt>
    <dgm:pt modelId="{38B08BBB-7251-4F77-96DC-745B1FA03659}" type="parTrans" cxnId="{414FBDF4-B8F8-4778-823B-92F95F05F3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18ADC2A-50F1-418F-BDB3-B6514707F06F}" type="sibTrans" cxnId="{414FBDF4-B8F8-4778-823B-92F95F05F3B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1BA7DB2-128C-A642-8DF2-34A15CD5DC6F}">
      <dgm:prSet custT="1"/>
      <dgm:spPr/>
      <dgm:t>
        <a:bodyPr/>
        <a:lstStyle/>
        <a:p>
          <a:r>
            <a:rPr lang="es-MX" sz="2000" dirty="0">
              <a:solidFill>
                <a:schemeClr val="tx1"/>
              </a:solidFill>
            </a:rPr>
            <a:t>EVALUACIÓN DE RESULTADOS A TRAVES DEL PROTOTIPO</a:t>
          </a:r>
          <a:endParaRPr lang="es-ES_tradnl" sz="2000" dirty="0">
            <a:solidFill>
              <a:schemeClr val="tx1"/>
            </a:solidFill>
          </a:endParaRPr>
        </a:p>
      </dgm:t>
    </dgm:pt>
    <dgm:pt modelId="{043BB422-93EE-5342-BB0E-0D9E4375B5B9}" type="parTrans" cxnId="{A22AEFDC-DAEC-B041-A57E-0F8F44E409DB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302E10CE-4303-D240-8CA0-66D361F5F710}" type="sibTrans" cxnId="{A22AEFDC-DAEC-B041-A57E-0F8F44E409DB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368FE2C8-55E2-4F72-A39A-EAB108F722A9}" type="pres">
      <dgm:prSet presAssocID="{7A51EB54-BCB9-4C3B-B22D-E9CA5AB9503E}" presName="linear" presStyleCnt="0">
        <dgm:presLayoutVars>
          <dgm:animLvl val="lvl"/>
          <dgm:resizeHandles val="exact"/>
        </dgm:presLayoutVars>
      </dgm:prSet>
      <dgm:spPr/>
    </dgm:pt>
    <dgm:pt modelId="{FE47E27E-C09F-4DC2-A567-645C04E6ECBD}" type="pres">
      <dgm:prSet presAssocID="{F7C26C30-0EE2-441B-980E-06398C6A960C}" presName="parentText" presStyleLbl="node1" presStyleIdx="0" presStyleCnt="6" custLinFactNeighborX="6076" custLinFactNeighborY="-79082">
        <dgm:presLayoutVars>
          <dgm:chMax val="0"/>
          <dgm:bulletEnabled val="1"/>
        </dgm:presLayoutVars>
      </dgm:prSet>
      <dgm:spPr/>
    </dgm:pt>
    <dgm:pt modelId="{0FDA3E6E-A85F-422C-AA76-B909A84A4ABF}" type="pres">
      <dgm:prSet presAssocID="{8CE3C20E-CA05-4CE9-B0A2-4D04823A2DA0}" presName="spacer" presStyleCnt="0"/>
      <dgm:spPr/>
    </dgm:pt>
    <dgm:pt modelId="{316C4F8C-23E0-4831-958D-943A8E363652}" type="pres">
      <dgm:prSet presAssocID="{DBD30EBD-2254-404E-84DE-9987B7AB0F6C}" presName="parentText" presStyleLbl="node1" presStyleIdx="1" presStyleCnt="6" custLinFactNeighborX="-155" custLinFactNeighborY="-39806">
        <dgm:presLayoutVars>
          <dgm:chMax val="0"/>
          <dgm:bulletEnabled val="1"/>
        </dgm:presLayoutVars>
      </dgm:prSet>
      <dgm:spPr/>
    </dgm:pt>
    <dgm:pt modelId="{7181B3B0-EDA2-47F7-A2B2-CD68C137CCB2}" type="pres">
      <dgm:prSet presAssocID="{84DC3244-8519-470D-9D22-D10E6D9CBDF2}" presName="spacer" presStyleCnt="0"/>
      <dgm:spPr/>
    </dgm:pt>
    <dgm:pt modelId="{E43218D6-212D-45DB-BE3C-76AC7077995D}" type="pres">
      <dgm:prSet presAssocID="{21926C63-DAD5-474D-8BFA-03519CD2BCE0}" presName="parentText" presStyleLbl="node1" presStyleIdx="2" presStyleCnt="6" custLinFactNeighborY="-20557">
        <dgm:presLayoutVars>
          <dgm:chMax val="0"/>
          <dgm:bulletEnabled val="1"/>
        </dgm:presLayoutVars>
      </dgm:prSet>
      <dgm:spPr/>
    </dgm:pt>
    <dgm:pt modelId="{A576ABA2-101F-411A-AA73-14A4AAFB77BB}" type="pres">
      <dgm:prSet presAssocID="{16742400-D6A4-4126-8147-8F2BA539717A}" presName="spacer" presStyleCnt="0"/>
      <dgm:spPr/>
    </dgm:pt>
    <dgm:pt modelId="{4B768D6C-5376-4A35-838F-3732957CBBFA}" type="pres">
      <dgm:prSet presAssocID="{4D3DB4EF-616A-482B-8306-25A78F141729}" presName="parentText" presStyleLbl="node1" presStyleIdx="3" presStyleCnt="6" custLinFactNeighborX="155" custLinFactNeighborY="-59808">
        <dgm:presLayoutVars>
          <dgm:chMax val="0"/>
          <dgm:bulletEnabled val="1"/>
        </dgm:presLayoutVars>
      </dgm:prSet>
      <dgm:spPr/>
    </dgm:pt>
    <dgm:pt modelId="{5B254072-4BE3-814D-B6FB-9A9232651EF9}" type="pres">
      <dgm:prSet presAssocID="{71282218-3AF8-451F-9E19-3151DDDCE3F7}" presName="spacer" presStyleCnt="0"/>
      <dgm:spPr/>
    </dgm:pt>
    <dgm:pt modelId="{09DF08BF-7B57-964B-ADBE-79D221BF11CB}" type="pres">
      <dgm:prSet presAssocID="{51BA7DB2-128C-A642-8DF2-34A15CD5DC6F}" presName="parentText" presStyleLbl="node1" presStyleIdx="4" presStyleCnt="6" custLinFactY="-1377" custLinFactNeighborX="155" custLinFactNeighborY="-100000">
        <dgm:presLayoutVars>
          <dgm:chMax val="0"/>
          <dgm:bulletEnabled val="1"/>
        </dgm:presLayoutVars>
      </dgm:prSet>
      <dgm:spPr/>
    </dgm:pt>
    <dgm:pt modelId="{5CD472A5-1463-DB42-AE54-AB05D80AC2A0}" type="pres">
      <dgm:prSet presAssocID="{302E10CE-4303-D240-8CA0-66D361F5F710}" presName="spacer" presStyleCnt="0"/>
      <dgm:spPr/>
    </dgm:pt>
    <dgm:pt modelId="{D213783F-7BCE-4854-A0A0-7721866CAEE6}" type="pres">
      <dgm:prSet presAssocID="{DB8BEDBA-A6D0-457A-873E-715367C5E3ED}" presName="parentText" presStyleLbl="node1" presStyleIdx="5" presStyleCnt="6" custLinFactY="-3302" custLinFactNeighborY="-100000">
        <dgm:presLayoutVars>
          <dgm:chMax val="0"/>
          <dgm:bulletEnabled val="1"/>
        </dgm:presLayoutVars>
      </dgm:prSet>
      <dgm:spPr/>
    </dgm:pt>
  </dgm:ptLst>
  <dgm:cxnLst>
    <dgm:cxn modelId="{A787112F-AC24-42B6-8695-BD2AAF67F0CD}" srcId="{7A51EB54-BCB9-4C3B-B22D-E9CA5AB9503E}" destId="{F7C26C30-0EE2-441B-980E-06398C6A960C}" srcOrd="0" destOrd="0" parTransId="{82C29FB4-7340-4C60-9E2A-92D1A21C3943}" sibTransId="{8CE3C20E-CA05-4CE9-B0A2-4D04823A2DA0}"/>
    <dgm:cxn modelId="{E6C2F834-AD34-4064-81B5-9C6F23A11256}" srcId="{7A51EB54-BCB9-4C3B-B22D-E9CA5AB9503E}" destId="{4D3DB4EF-616A-482B-8306-25A78F141729}" srcOrd="3" destOrd="0" parTransId="{F137F65C-15DE-4F66-B3F8-2D4C1ADC2921}" sibTransId="{71282218-3AF8-451F-9E19-3151DDDCE3F7}"/>
    <dgm:cxn modelId="{8BA5B43B-D51F-404B-9B58-4D69E13842D0}" type="presOf" srcId="{F7C26C30-0EE2-441B-980E-06398C6A960C}" destId="{FE47E27E-C09F-4DC2-A567-645C04E6ECBD}" srcOrd="0" destOrd="0" presId="urn:microsoft.com/office/officeart/2005/8/layout/vList2"/>
    <dgm:cxn modelId="{60216B60-2329-4764-A94A-5407E0A753C6}" type="presOf" srcId="{7A51EB54-BCB9-4C3B-B22D-E9CA5AB9503E}" destId="{368FE2C8-55E2-4F72-A39A-EAB108F722A9}" srcOrd="0" destOrd="0" presId="urn:microsoft.com/office/officeart/2005/8/layout/vList2"/>
    <dgm:cxn modelId="{1668FB7F-A913-4762-89D3-AE534B35BB6B}" type="presOf" srcId="{DBD30EBD-2254-404E-84DE-9987B7AB0F6C}" destId="{316C4F8C-23E0-4831-958D-943A8E363652}" srcOrd="0" destOrd="0" presId="urn:microsoft.com/office/officeart/2005/8/layout/vList2"/>
    <dgm:cxn modelId="{E3082491-1E8E-F944-8AC6-9646479473C6}" type="presOf" srcId="{51BA7DB2-128C-A642-8DF2-34A15CD5DC6F}" destId="{09DF08BF-7B57-964B-ADBE-79D221BF11CB}" srcOrd="0" destOrd="0" presId="urn:microsoft.com/office/officeart/2005/8/layout/vList2"/>
    <dgm:cxn modelId="{464764AC-4612-4A17-B3F9-6738D22CB894}" srcId="{7A51EB54-BCB9-4C3B-B22D-E9CA5AB9503E}" destId="{DBD30EBD-2254-404E-84DE-9987B7AB0F6C}" srcOrd="1" destOrd="0" parTransId="{ACA28694-A707-4C70-8507-2514EEBBE129}" sibTransId="{84DC3244-8519-470D-9D22-D10E6D9CBDF2}"/>
    <dgm:cxn modelId="{C2ADB7B3-5AC4-4FD5-A39A-85A569C7F913}" type="presOf" srcId="{4D3DB4EF-616A-482B-8306-25A78F141729}" destId="{4B768D6C-5376-4A35-838F-3732957CBBFA}" srcOrd="0" destOrd="0" presId="urn:microsoft.com/office/officeart/2005/8/layout/vList2"/>
    <dgm:cxn modelId="{4FD8BBC6-8F32-46B9-B343-CE30168F0E76}" type="presOf" srcId="{21926C63-DAD5-474D-8BFA-03519CD2BCE0}" destId="{E43218D6-212D-45DB-BE3C-76AC7077995D}" srcOrd="0" destOrd="0" presId="urn:microsoft.com/office/officeart/2005/8/layout/vList2"/>
    <dgm:cxn modelId="{A22AEFDC-DAEC-B041-A57E-0F8F44E409DB}" srcId="{7A51EB54-BCB9-4C3B-B22D-E9CA5AB9503E}" destId="{51BA7DB2-128C-A642-8DF2-34A15CD5DC6F}" srcOrd="4" destOrd="0" parTransId="{043BB422-93EE-5342-BB0E-0D9E4375B5B9}" sibTransId="{302E10CE-4303-D240-8CA0-66D361F5F710}"/>
    <dgm:cxn modelId="{A24DA7E4-471F-4232-8E7B-7E2D021B66D0}" type="presOf" srcId="{DB8BEDBA-A6D0-457A-873E-715367C5E3ED}" destId="{D213783F-7BCE-4854-A0A0-7721866CAEE6}" srcOrd="0" destOrd="0" presId="urn:microsoft.com/office/officeart/2005/8/layout/vList2"/>
    <dgm:cxn modelId="{414FBDF4-B8F8-4778-823B-92F95F05F3B3}" srcId="{7A51EB54-BCB9-4C3B-B22D-E9CA5AB9503E}" destId="{DB8BEDBA-A6D0-457A-873E-715367C5E3ED}" srcOrd="5" destOrd="0" parTransId="{38B08BBB-7251-4F77-96DC-745B1FA03659}" sibTransId="{018ADC2A-50F1-418F-BDB3-B6514707F06F}"/>
    <dgm:cxn modelId="{A5ECD2F6-D92B-485D-8B5E-96998ECA8BBE}" srcId="{7A51EB54-BCB9-4C3B-B22D-E9CA5AB9503E}" destId="{21926C63-DAD5-474D-8BFA-03519CD2BCE0}" srcOrd="2" destOrd="0" parTransId="{A494B3E6-58A0-44A9-8EBB-6A894FA77D21}" sibTransId="{16742400-D6A4-4126-8147-8F2BA539717A}"/>
    <dgm:cxn modelId="{212AFE06-D6FC-4379-97DC-FBA3837A545F}" type="presParOf" srcId="{368FE2C8-55E2-4F72-A39A-EAB108F722A9}" destId="{FE47E27E-C09F-4DC2-A567-645C04E6ECBD}" srcOrd="0" destOrd="0" presId="urn:microsoft.com/office/officeart/2005/8/layout/vList2"/>
    <dgm:cxn modelId="{F8BF6E7E-1CF5-454E-8A33-6A9AC5372B01}" type="presParOf" srcId="{368FE2C8-55E2-4F72-A39A-EAB108F722A9}" destId="{0FDA3E6E-A85F-422C-AA76-B909A84A4ABF}" srcOrd="1" destOrd="0" presId="urn:microsoft.com/office/officeart/2005/8/layout/vList2"/>
    <dgm:cxn modelId="{D5E1AA81-E3DD-4CB5-AD06-CC3A1BDB3965}" type="presParOf" srcId="{368FE2C8-55E2-4F72-A39A-EAB108F722A9}" destId="{316C4F8C-23E0-4831-958D-943A8E363652}" srcOrd="2" destOrd="0" presId="urn:microsoft.com/office/officeart/2005/8/layout/vList2"/>
    <dgm:cxn modelId="{A83A8CFC-2E0F-4A61-87CF-3F3985B10487}" type="presParOf" srcId="{368FE2C8-55E2-4F72-A39A-EAB108F722A9}" destId="{7181B3B0-EDA2-47F7-A2B2-CD68C137CCB2}" srcOrd="3" destOrd="0" presId="urn:microsoft.com/office/officeart/2005/8/layout/vList2"/>
    <dgm:cxn modelId="{A806E3DC-C498-4F19-B2C8-C4F127DA3479}" type="presParOf" srcId="{368FE2C8-55E2-4F72-A39A-EAB108F722A9}" destId="{E43218D6-212D-45DB-BE3C-76AC7077995D}" srcOrd="4" destOrd="0" presId="urn:microsoft.com/office/officeart/2005/8/layout/vList2"/>
    <dgm:cxn modelId="{E896A991-7C1B-4376-B8A0-542031843F3E}" type="presParOf" srcId="{368FE2C8-55E2-4F72-A39A-EAB108F722A9}" destId="{A576ABA2-101F-411A-AA73-14A4AAFB77BB}" srcOrd="5" destOrd="0" presId="urn:microsoft.com/office/officeart/2005/8/layout/vList2"/>
    <dgm:cxn modelId="{684C7AB7-8449-4F2D-82D1-6FB5F898A777}" type="presParOf" srcId="{368FE2C8-55E2-4F72-A39A-EAB108F722A9}" destId="{4B768D6C-5376-4A35-838F-3732957CBBFA}" srcOrd="6" destOrd="0" presId="urn:microsoft.com/office/officeart/2005/8/layout/vList2"/>
    <dgm:cxn modelId="{1A1D3D8C-68EE-3A40-81C9-E0F6A03C48D5}" type="presParOf" srcId="{368FE2C8-55E2-4F72-A39A-EAB108F722A9}" destId="{5B254072-4BE3-814D-B6FB-9A9232651EF9}" srcOrd="7" destOrd="0" presId="urn:microsoft.com/office/officeart/2005/8/layout/vList2"/>
    <dgm:cxn modelId="{8762AD6D-D6D2-FA4B-8DDD-D74FAE7FFCE6}" type="presParOf" srcId="{368FE2C8-55E2-4F72-A39A-EAB108F722A9}" destId="{09DF08BF-7B57-964B-ADBE-79D221BF11CB}" srcOrd="8" destOrd="0" presId="urn:microsoft.com/office/officeart/2005/8/layout/vList2"/>
    <dgm:cxn modelId="{7FD333AA-03BB-0846-A520-4886CB42E891}" type="presParOf" srcId="{368FE2C8-55E2-4F72-A39A-EAB108F722A9}" destId="{5CD472A5-1463-DB42-AE54-AB05D80AC2A0}" srcOrd="9" destOrd="0" presId="urn:microsoft.com/office/officeart/2005/8/layout/vList2"/>
    <dgm:cxn modelId="{A11C0D70-4288-4768-8C08-23ED72AA79C7}" type="presParOf" srcId="{368FE2C8-55E2-4F72-A39A-EAB108F722A9}" destId="{D213783F-7BCE-4854-A0A0-7721866CAEE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B47E0E-8D13-4744-97E9-381F0C7D654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6C71FFA-354C-47AD-B634-198E1BAA777C}">
      <dgm:prSet custT="1"/>
      <dgm:spPr/>
      <dgm:t>
        <a:bodyPr/>
        <a:lstStyle/>
        <a:p>
          <a:pPr algn="just"/>
          <a:r>
            <a:rPr lang="es-EC" sz="2000" dirty="0"/>
            <a:t>Se propuso un proceso de desarrollo de sistemas de vulnerabilidades que proporciona una guía para cumplir con los requisitos mínimos de escalabilidad y mejora continua.</a:t>
          </a:r>
          <a:endParaRPr lang="es-EC" sz="2000" dirty="0">
            <a:solidFill>
              <a:schemeClr val="tx1"/>
            </a:solidFill>
          </a:endParaRPr>
        </a:p>
      </dgm:t>
    </dgm:pt>
    <dgm:pt modelId="{A997E3FD-475D-45FE-8219-6D29C29894B5}" type="parTrans" cxnId="{D77F217C-B5FF-4C38-86C2-2647ADC003A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B67496BF-00BC-4542-A25D-45F1D132A1CF}" type="sibTrans" cxnId="{D77F217C-B5FF-4C38-86C2-2647ADC003A4}">
      <dgm:prSet/>
      <dgm:spPr/>
      <dgm:t>
        <a:bodyPr/>
        <a:lstStyle/>
        <a:p>
          <a:endParaRPr lang="es-EC" sz="2800">
            <a:solidFill>
              <a:schemeClr val="tx1"/>
            </a:solidFill>
          </a:endParaRPr>
        </a:p>
      </dgm:t>
    </dgm:pt>
    <dgm:pt modelId="{11BB5819-4347-CC4D-8ABD-B8F3F4F161C9}">
      <dgm:prSet custT="1"/>
      <dgm:spPr/>
      <dgm:t>
        <a:bodyPr/>
        <a:lstStyle/>
        <a:p>
          <a:pPr algn="just"/>
          <a:r>
            <a:rPr lang="es-EC" sz="2000" dirty="0"/>
            <a:t>El proceso de desarrollo del VDS requiere de metodologías de desarrollo ágiles, evolutivas e incrementales que permitan cambios y validaciones constantes del sistema. </a:t>
          </a:r>
          <a:endParaRPr lang="es-ES_tradnl" sz="2000" dirty="0">
            <a:solidFill>
              <a:schemeClr val="tx1"/>
            </a:solidFill>
          </a:endParaRPr>
        </a:p>
      </dgm:t>
    </dgm:pt>
    <dgm:pt modelId="{DA4989EF-331E-3146-B84A-0BF6A0A4719A}" type="parTrans" cxnId="{6EEF8D09-D5EE-634C-9EB1-C4101F16CC51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DDC71AEC-C7FE-B747-B8E7-344DC4363694}" type="sibTrans" cxnId="{6EEF8D09-D5EE-634C-9EB1-C4101F16CC51}">
      <dgm:prSet/>
      <dgm:spPr/>
      <dgm:t>
        <a:bodyPr/>
        <a:lstStyle/>
        <a:p>
          <a:endParaRPr lang="es-ES_tradnl">
            <a:solidFill>
              <a:schemeClr val="tx1"/>
            </a:solidFill>
          </a:endParaRPr>
        </a:p>
      </dgm:t>
    </dgm:pt>
    <dgm:pt modelId="{EF1EC72A-685F-DC4E-A833-50D0915E3EF5}">
      <dgm:prSet/>
      <dgm:spPr/>
      <dgm:t>
        <a:bodyPr/>
        <a:lstStyle/>
        <a:p>
          <a:r>
            <a:rPr lang="es-EC" dirty="0"/>
            <a:t>Se definió un modelo de priorización que se enfoca en la información que el atacante tiene disponible para comprometer una organización a través de la materialización de una vulnerabilidad. </a:t>
          </a:r>
          <a:endParaRPr lang="es-ES_tradnl" dirty="0"/>
        </a:p>
      </dgm:t>
    </dgm:pt>
    <dgm:pt modelId="{ACC14DCC-35C1-D04C-83F0-5374C4B37089}" type="parTrans" cxnId="{342ECB6D-D8E4-5741-ABDA-79543FAF68DC}">
      <dgm:prSet/>
      <dgm:spPr/>
      <dgm:t>
        <a:bodyPr/>
        <a:lstStyle/>
        <a:p>
          <a:endParaRPr lang="es-ES_tradnl"/>
        </a:p>
      </dgm:t>
    </dgm:pt>
    <dgm:pt modelId="{6CC000FD-C628-F941-B8F0-89CF797F13E5}" type="sibTrans" cxnId="{342ECB6D-D8E4-5741-ABDA-79543FAF68DC}">
      <dgm:prSet/>
      <dgm:spPr/>
      <dgm:t>
        <a:bodyPr/>
        <a:lstStyle/>
        <a:p>
          <a:endParaRPr lang="es-ES_tradnl"/>
        </a:p>
      </dgm:t>
    </dgm:pt>
    <dgm:pt modelId="{7858B31B-13D0-7640-8EE2-C7E1418E8699}">
      <dgm:prSet/>
      <dgm:spPr/>
      <dgm:t>
        <a:bodyPr/>
        <a:lstStyle/>
        <a:p>
          <a:r>
            <a:rPr lang="es-EC" dirty="0"/>
            <a:t>Los algoritmos, modelos y fórmulas matemáticas de priorización tienen problemas cuando se aplican a un entorno del mundo real, por los múltiples objetivos y que constantemente son conflictivos en las organizaciones. Los diferentes problemas tienen una enorme importancia práctica, ya que producen un conjunto de soluciones basadas en la importancia asignada a cada uno de los objetivos.</a:t>
          </a:r>
          <a:endParaRPr lang="es-ES_tradnl" dirty="0"/>
        </a:p>
      </dgm:t>
    </dgm:pt>
    <dgm:pt modelId="{CAB6A862-A687-C649-B1FE-9E9B1FB26C32}" type="parTrans" cxnId="{0FC8B2EB-CB6B-C74F-A215-A334781F72D8}">
      <dgm:prSet/>
      <dgm:spPr/>
      <dgm:t>
        <a:bodyPr/>
        <a:lstStyle/>
        <a:p>
          <a:endParaRPr lang="es-ES_tradnl"/>
        </a:p>
      </dgm:t>
    </dgm:pt>
    <dgm:pt modelId="{A9500447-92CC-E747-946C-FF68CB110071}" type="sibTrans" cxnId="{0FC8B2EB-CB6B-C74F-A215-A334781F72D8}">
      <dgm:prSet/>
      <dgm:spPr/>
      <dgm:t>
        <a:bodyPr/>
        <a:lstStyle/>
        <a:p>
          <a:endParaRPr lang="es-ES_tradnl"/>
        </a:p>
      </dgm:t>
    </dgm:pt>
    <dgm:pt modelId="{EA43FD97-0F92-403F-B370-AB394D2EC4FE}" type="pres">
      <dgm:prSet presAssocID="{44B47E0E-8D13-4744-97E9-381F0C7D6541}" presName="linear" presStyleCnt="0">
        <dgm:presLayoutVars>
          <dgm:animLvl val="lvl"/>
          <dgm:resizeHandles val="exact"/>
        </dgm:presLayoutVars>
      </dgm:prSet>
      <dgm:spPr/>
    </dgm:pt>
    <dgm:pt modelId="{5E5A8C6D-403C-B44C-A7E1-FC02058BFE84}" type="pres">
      <dgm:prSet presAssocID="{11BB5819-4347-CC4D-8ABD-B8F3F4F161C9}" presName="parentText" presStyleLbl="node1" presStyleIdx="0" presStyleCnt="4" custScaleY="65265">
        <dgm:presLayoutVars>
          <dgm:chMax val="0"/>
          <dgm:bulletEnabled val="1"/>
        </dgm:presLayoutVars>
      </dgm:prSet>
      <dgm:spPr/>
    </dgm:pt>
    <dgm:pt modelId="{F03530A0-3B7F-344D-A7E9-49F57D3DC318}" type="pres">
      <dgm:prSet presAssocID="{DDC71AEC-C7FE-B747-B8E7-344DC4363694}" presName="spacer" presStyleCnt="0"/>
      <dgm:spPr/>
    </dgm:pt>
    <dgm:pt modelId="{7A562F13-839C-48B4-BD94-A057B1742201}" type="pres">
      <dgm:prSet presAssocID="{C6C71FFA-354C-47AD-B634-198E1BAA777C}" presName="parentText" presStyleLbl="node1" presStyleIdx="1" presStyleCnt="4" custScaleY="56469">
        <dgm:presLayoutVars>
          <dgm:chMax val="0"/>
          <dgm:bulletEnabled val="1"/>
        </dgm:presLayoutVars>
      </dgm:prSet>
      <dgm:spPr/>
    </dgm:pt>
    <dgm:pt modelId="{A2C9C236-82CC-EB44-8C00-4766143F92E9}" type="pres">
      <dgm:prSet presAssocID="{B67496BF-00BC-4542-A25D-45F1D132A1CF}" presName="spacer" presStyleCnt="0"/>
      <dgm:spPr/>
    </dgm:pt>
    <dgm:pt modelId="{8CF735D7-945E-5842-9659-93F2D9C8A87E}" type="pres">
      <dgm:prSet presAssocID="{EF1EC72A-685F-DC4E-A833-50D0915E3EF5}" presName="parentText" presStyleLbl="node1" presStyleIdx="2" presStyleCnt="4" custScaleY="67293" custLinFactNeighborX="-1760" custLinFactNeighborY="13879">
        <dgm:presLayoutVars>
          <dgm:chMax val="0"/>
          <dgm:bulletEnabled val="1"/>
        </dgm:presLayoutVars>
      </dgm:prSet>
      <dgm:spPr/>
    </dgm:pt>
    <dgm:pt modelId="{2C13701B-6EFA-5048-8214-2EDA84A9300D}" type="pres">
      <dgm:prSet presAssocID="{6CC000FD-C628-F941-B8F0-89CF797F13E5}" presName="spacer" presStyleCnt="0"/>
      <dgm:spPr/>
    </dgm:pt>
    <dgm:pt modelId="{520F9DA5-954C-D94B-8EF9-FB1805990D23}" type="pres">
      <dgm:prSet presAssocID="{7858B31B-13D0-7640-8EE2-C7E1418E8699}" presName="parentText" presStyleLbl="node1" presStyleIdx="3" presStyleCnt="4" custScaleY="81805">
        <dgm:presLayoutVars>
          <dgm:chMax val="0"/>
          <dgm:bulletEnabled val="1"/>
        </dgm:presLayoutVars>
      </dgm:prSet>
      <dgm:spPr/>
    </dgm:pt>
  </dgm:ptLst>
  <dgm:cxnLst>
    <dgm:cxn modelId="{0B509D07-C2C5-174D-8517-60CD6F1C1AFB}" type="presOf" srcId="{11BB5819-4347-CC4D-8ABD-B8F3F4F161C9}" destId="{5E5A8C6D-403C-B44C-A7E1-FC02058BFE84}" srcOrd="0" destOrd="0" presId="urn:microsoft.com/office/officeart/2005/8/layout/vList2"/>
    <dgm:cxn modelId="{6EEF8D09-D5EE-634C-9EB1-C4101F16CC51}" srcId="{44B47E0E-8D13-4744-97E9-381F0C7D6541}" destId="{11BB5819-4347-CC4D-8ABD-B8F3F4F161C9}" srcOrd="0" destOrd="0" parTransId="{DA4989EF-331E-3146-B84A-0BF6A0A4719A}" sibTransId="{DDC71AEC-C7FE-B747-B8E7-344DC4363694}"/>
    <dgm:cxn modelId="{06A1700D-A519-9A47-A8F1-EEA8CD57F426}" type="presOf" srcId="{7858B31B-13D0-7640-8EE2-C7E1418E8699}" destId="{520F9DA5-954C-D94B-8EF9-FB1805990D23}" srcOrd="0" destOrd="0" presId="urn:microsoft.com/office/officeart/2005/8/layout/vList2"/>
    <dgm:cxn modelId="{4A23BF5F-9354-6C46-BDC0-5B603020B5D8}" type="presOf" srcId="{C6C71FFA-354C-47AD-B634-198E1BAA777C}" destId="{7A562F13-839C-48B4-BD94-A057B1742201}" srcOrd="0" destOrd="0" presId="urn:microsoft.com/office/officeart/2005/8/layout/vList2"/>
    <dgm:cxn modelId="{342ECB6D-D8E4-5741-ABDA-79543FAF68DC}" srcId="{44B47E0E-8D13-4744-97E9-381F0C7D6541}" destId="{EF1EC72A-685F-DC4E-A833-50D0915E3EF5}" srcOrd="2" destOrd="0" parTransId="{ACC14DCC-35C1-D04C-83F0-5374C4B37089}" sibTransId="{6CC000FD-C628-F941-B8F0-89CF797F13E5}"/>
    <dgm:cxn modelId="{D77F217C-B5FF-4C38-86C2-2647ADC003A4}" srcId="{44B47E0E-8D13-4744-97E9-381F0C7D6541}" destId="{C6C71FFA-354C-47AD-B634-198E1BAA777C}" srcOrd="1" destOrd="0" parTransId="{A997E3FD-475D-45FE-8219-6D29C29894B5}" sibTransId="{B67496BF-00BC-4542-A25D-45F1D132A1CF}"/>
    <dgm:cxn modelId="{69A2808B-6BFD-4CF6-AFE6-46C8BCAA568B}" type="presOf" srcId="{44B47E0E-8D13-4744-97E9-381F0C7D6541}" destId="{EA43FD97-0F92-403F-B370-AB394D2EC4FE}" srcOrd="0" destOrd="0" presId="urn:microsoft.com/office/officeart/2005/8/layout/vList2"/>
    <dgm:cxn modelId="{3368C1E1-F52F-D742-96FF-B260DBA24CA9}" type="presOf" srcId="{EF1EC72A-685F-DC4E-A833-50D0915E3EF5}" destId="{8CF735D7-945E-5842-9659-93F2D9C8A87E}" srcOrd="0" destOrd="0" presId="urn:microsoft.com/office/officeart/2005/8/layout/vList2"/>
    <dgm:cxn modelId="{0FC8B2EB-CB6B-C74F-A215-A334781F72D8}" srcId="{44B47E0E-8D13-4744-97E9-381F0C7D6541}" destId="{7858B31B-13D0-7640-8EE2-C7E1418E8699}" srcOrd="3" destOrd="0" parTransId="{CAB6A862-A687-C649-B1FE-9E9B1FB26C32}" sibTransId="{A9500447-92CC-E747-946C-FF68CB110071}"/>
    <dgm:cxn modelId="{D4A30941-9348-2B47-B54B-03C7DDE83C33}" type="presParOf" srcId="{EA43FD97-0F92-403F-B370-AB394D2EC4FE}" destId="{5E5A8C6D-403C-B44C-A7E1-FC02058BFE84}" srcOrd="0" destOrd="0" presId="urn:microsoft.com/office/officeart/2005/8/layout/vList2"/>
    <dgm:cxn modelId="{60615891-6849-A647-BC29-C52949588C85}" type="presParOf" srcId="{EA43FD97-0F92-403F-B370-AB394D2EC4FE}" destId="{F03530A0-3B7F-344D-A7E9-49F57D3DC318}" srcOrd="1" destOrd="0" presId="urn:microsoft.com/office/officeart/2005/8/layout/vList2"/>
    <dgm:cxn modelId="{4F4D6301-599B-B34E-9E15-EF9F180FB2FF}" type="presParOf" srcId="{EA43FD97-0F92-403F-B370-AB394D2EC4FE}" destId="{7A562F13-839C-48B4-BD94-A057B1742201}" srcOrd="2" destOrd="0" presId="urn:microsoft.com/office/officeart/2005/8/layout/vList2"/>
    <dgm:cxn modelId="{6192B4A1-E963-0F47-B5D7-AF0B93163C56}" type="presParOf" srcId="{EA43FD97-0F92-403F-B370-AB394D2EC4FE}" destId="{A2C9C236-82CC-EB44-8C00-4766143F92E9}" srcOrd="3" destOrd="0" presId="urn:microsoft.com/office/officeart/2005/8/layout/vList2"/>
    <dgm:cxn modelId="{0AE3376D-BB12-1A44-A910-3F0F70D4C7A9}" type="presParOf" srcId="{EA43FD97-0F92-403F-B370-AB394D2EC4FE}" destId="{8CF735D7-945E-5842-9659-93F2D9C8A87E}" srcOrd="4" destOrd="0" presId="urn:microsoft.com/office/officeart/2005/8/layout/vList2"/>
    <dgm:cxn modelId="{7EB8022E-F88F-424F-A598-34615385C746}" type="presParOf" srcId="{EA43FD97-0F92-403F-B370-AB394D2EC4FE}" destId="{2C13701B-6EFA-5048-8214-2EDA84A9300D}" srcOrd="5" destOrd="0" presId="urn:microsoft.com/office/officeart/2005/8/layout/vList2"/>
    <dgm:cxn modelId="{8AA8734E-257D-0947-8AD3-CEA083B3936D}" type="presParOf" srcId="{EA43FD97-0F92-403F-B370-AB394D2EC4FE}" destId="{520F9DA5-954C-D94B-8EF9-FB1805990D2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08359C0-3052-4D24-9190-20D2A2B1EA75}" type="doc">
      <dgm:prSet loTypeId="urn:microsoft.com/office/officeart/2005/8/layout/v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F282AAD2-2E1A-4066-AB96-08B48724B67E}">
      <dgm:prSet phldrT="[Texto]" custT="1"/>
      <dgm:spPr/>
      <dgm:t>
        <a:bodyPr/>
        <a:lstStyle/>
        <a:p>
          <a:r>
            <a:rPr lang="es-EC" sz="2200" dirty="0"/>
            <a:t>Se recomienda evaluar, definir y limitar el enfoque de detección de vulnerabilidades ya que en gran medida define la especificidad del desarrollo del prototipo y hacia donde esta enfocado, ya que al ser un campo extenso se pueden obtener gran cantidad de resultados </a:t>
          </a:r>
          <a:r>
            <a:rPr lang="es-EC" sz="2200" dirty="0" err="1"/>
            <a:t>dificiles</a:t>
          </a:r>
          <a:r>
            <a:rPr lang="es-EC" sz="2200" dirty="0"/>
            <a:t> de correlacionar.</a:t>
          </a:r>
        </a:p>
      </dgm:t>
    </dgm:pt>
    <dgm:pt modelId="{6B259765-2543-41AD-9019-D4263E4F42FC}" type="parTrans" cxnId="{81EFE036-F5FE-4F06-B333-5B811AD0CBC2}">
      <dgm:prSet/>
      <dgm:spPr/>
      <dgm:t>
        <a:bodyPr/>
        <a:lstStyle/>
        <a:p>
          <a:endParaRPr lang="es-EC"/>
        </a:p>
      </dgm:t>
    </dgm:pt>
    <dgm:pt modelId="{CC54D744-99D0-4E73-A826-AA19E5A6A38B}" type="sibTrans" cxnId="{81EFE036-F5FE-4F06-B333-5B811AD0CBC2}">
      <dgm:prSet/>
      <dgm:spPr/>
      <dgm:t>
        <a:bodyPr/>
        <a:lstStyle/>
        <a:p>
          <a:endParaRPr lang="es-EC"/>
        </a:p>
      </dgm:t>
    </dgm:pt>
    <dgm:pt modelId="{736DC5E1-106D-4B60-A404-1E4A34D1260D}">
      <dgm:prSet custT="1"/>
      <dgm:spPr/>
      <dgm:t>
        <a:bodyPr/>
        <a:lstStyle/>
        <a:p>
          <a:endParaRPr lang="es-US" sz="2200" dirty="0"/>
        </a:p>
      </dgm:t>
    </dgm:pt>
    <dgm:pt modelId="{068736FF-6D31-402B-836E-776730CD1750}" type="parTrans" cxnId="{53C861F5-F75C-4F64-8F5A-17BA28B1A147}">
      <dgm:prSet/>
      <dgm:spPr/>
      <dgm:t>
        <a:bodyPr/>
        <a:lstStyle/>
        <a:p>
          <a:endParaRPr lang="es-EC"/>
        </a:p>
      </dgm:t>
    </dgm:pt>
    <dgm:pt modelId="{A2C393DC-D394-4B5C-A46B-C63197159F17}" type="sibTrans" cxnId="{53C861F5-F75C-4F64-8F5A-17BA28B1A147}">
      <dgm:prSet/>
      <dgm:spPr/>
      <dgm:t>
        <a:bodyPr/>
        <a:lstStyle/>
        <a:p>
          <a:endParaRPr lang="es-EC"/>
        </a:p>
      </dgm:t>
    </dgm:pt>
    <dgm:pt modelId="{7DEF0CF4-7348-4252-8BAC-A7EFDD5A413D}">
      <dgm:prSet custT="1"/>
      <dgm:spPr/>
      <dgm:t>
        <a:bodyPr/>
        <a:lstStyle/>
        <a:p>
          <a:r>
            <a:rPr lang="es-EC" sz="2200" dirty="0">
              <a:solidFill>
                <a:schemeClr val="tx1"/>
              </a:solidFill>
            </a:rPr>
            <a:t>Los modelos de priorización son experimentales y sus resultados pueden ser validados a largo plazo, por lo cual se recomienda validar cada modelo a través de estudios que hayan sido verificados al momento de definir variables o procesos.</a:t>
          </a:r>
          <a:endParaRPr lang="es-ES_tradnl" sz="2200" dirty="0">
            <a:solidFill>
              <a:schemeClr val="tx1"/>
            </a:solidFill>
          </a:endParaRPr>
        </a:p>
      </dgm:t>
    </dgm:pt>
    <dgm:pt modelId="{FF87B4B9-480C-4D1A-812E-ADF94FA1E7EA}" type="parTrans" cxnId="{909F5A5F-2909-4991-BA0C-B407E5DB3EA7}">
      <dgm:prSet/>
      <dgm:spPr/>
      <dgm:t>
        <a:bodyPr/>
        <a:lstStyle/>
        <a:p>
          <a:endParaRPr lang="es-EC"/>
        </a:p>
      </dgm:t>
    </dgm:pt>
    <dgm:pt modelId="{DAB3783C-C9E5-4242-9A23-C638E4D599CF}" type="sibTrans" cxnId="{909F5A5F-2909-4991-BA0C-B407E5DB3EA7}">
      <dgm:prSet/>
      <dgm:spPr/>
      <dgm:t>
        <a:bodyPr/>
        <a:lstStyle/>
        <a:p>
          <a:endParaRPr lang="es-EC"/>
        </a:p>
      </dgm:t>
    </dgm:pt>
    <dgm:pt modelId="{2FEB880D-73BD-41CD-92F4-D34E4BA13F61}" type="pres">
      <dgm:prSet presAssocID="{708359C0-3052-4D24-9190-20D2A2B1EA75}" presName="linear" presStyleCnt="0">
        <dgm:presLayoutVars>
          <dgm:animLvl val="lvl"/>
          <dgm:resizeHandles val="exact"/>
        </dgm:presLayoutVars>
      </dgm:prSet>
      <dgm:spPr/>
    </dgm:pt>
    <dgm:pt modelId="{155CA6F9-74C9-4DC0-BE12-21E53E7D2F47}" type="pres">
      <dgm:prSet presAssocID="{F282AAD2-2E1A-4066-AB96-08B48724B67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726714-FB1E-4185-A58D-5E414CEA7DDB}" type="pres">
      <dgm:prSet presAssocID="{F282AAD2-2E1A-4066-AB96-08B48724B67E}" presName="childText" presStyleLbl="revTx" presStyleIdx="0" presStyleCnt="1" custScaleY="74052">
        <dgm:presLayoutVars>
          <dgm:bulletEnabled val="1"/>
        </dgm:presLayoutVars>
      </dgm:prSet>
      <dgm:spPr/>
    </dgm:pt>
    <dgm:pt modelId="{A282E785-6352-4E41-93A5-F5803BDA6237}" type="pres">
      <dgm:prSet presAssocID="{7DEF0CF4-7348-4252-8BAC-A7EFDD5A413D}" presName="parentText" presStyleLbl="node1" presStyleIdx="1" presStyleCnt="2" custLinFactNeighborX="0" custLinFactNeighborY="-66188">
        <dgm:presLayoutVars>
          <dgm:chMax val="0"/>
          <dgm:bulletEnabled val="1"/>
        </dgm:presLayoutVars>
      </dgm:prSet>
      <dgm:spPr/>
    </dgm:pt>
  </dgm:ptLst>
  <dgm:cxnLst>
    <dgm:cxn modelId="{3D734910-8024-4D82-8AAD-AE941BA1C0F2}" type="presOf" srcId="{736DC5E1-106D-4B60-A404-1E4A34D1260D}" destId="{E1726714-FB1E-4185-A58D-5E414CEA7DDB}" srcOrd="0" destOrd="0" presId="urn:microsoft.com/office/officeart/2005/8/layout/vList2"/>
    <dgm:cxn modelId="{81EFE036-F5FE-4F06-B333-5B811AD0CBC2}" srcId="{708359C0-3052-4D24-9190-20D2A2B1EA75}" destId="{F282AAD2-2E1A-4066-AB96-08B48724B67E}" srcOrd="0" destOrd="0" parTransId="{6B259765-2543-41AD-9019-D4263E4F42FC}" sibTransId="{CC54D744-99D0-4E73-A826-AA19E5A6A38B}"/>
    <dgm:cxn modelId="{909F5A5F-2909-4991-BA0C-B407E5DB3EA7}" srcId="{708359C0-3052-4D24-9190-20D2A2B1EA75}" destId="{7DEF0CF4-7348-4252-8BAC-A7EFDD5A413D}" srcOrd="1" destOrd="0" parTransId="{FF87B4B9-480C-4D1A-812E-ADF94FA1E7EA}" sibTransId="{DAB3783C-C9E5-4242-9A23-C638E4D599CF}"/>
    <dgm:cxn modelId="{6B6F4741-147B-4D6E-B3BC-04FDDCD75DF9}" type="presOf" srcId="{708359C0-3052-4D24-9190-20D2A2B1EA75}" destId="{2FEB880D-73BD-41CD-92F4-D34E4BA13F61}" srcOrd="0" destOrd="0" presId="urn:microsoft.com/office/officeart/2005/8/layout/vList2"/>
    <dgm:cxn modelId="{6AEAFCE3-B69F-44CD-ADB2-FD4F8E98AB5B}" type="presOf" srcId="{F282AAD2-2E1A-4066-AB96-08B48724B67E}" destId="{155CA6F9-74C9-4DC0-BE12-21E53E7D2F47}" srcOrd="0" destOrd="0" presId="urn:microsoft.com/office/officeart/2005/8/layout/vList2"/>
    <dgm:cxn modelId="{28E350E5-8E54-41F3-ABB5-59B3D8B5AF8E}" type="presOf" srcId="{7DEF0CF4-7348-4252-8BAC-A7EFDD5A413D}" destId="{A282E785-6352-4E41-93A5-F5803BDA6237}" srcOrd="0" destOrd="0" presId="urn:microsoft.com/office/officeart/2005/8/layout/vList2"/>
    <dgm:cxn modelId="{53C861F5-F75C-4F64-8F5A-17BA28B1A147}" srcId="{F282AAD2-2E1A-4066-AB96-08B48724B67E}" destId="{736DC5E1-106D-4B60-A404-1E4A34D1260D}" srcOrd="0" destOrd="0" parTransId="{068736FF-6D31-402B-836E-776730CD1750}" sibTransId="{A2C393DC-D394-4B5C-A46B-C63197159F17}"/>
    <dgm:cxn modelId="{2C2F40AF-FF4B-4A5B-B1F6-20215F89E151}" type="presParOf" srcId="{2FEB880D-73BD-41CD-92F4-D34E4BA13F61}" destId="{155CA6F9-74C9-4DC0-BE12-21E53E7D2F47}" srcOrd="0" destOrd="0" presId="urn:microsoft.com/office/officeart/2005/8/layout/vList2"/>
    <dgm:cxn modelId="{A0F28004-05F7-4BF9-BE67-63D887B1B362}" type="presParOf" srcId="{2FEB880D-73BD-41CD-92F4-D34E4BA13F61}" destId="{E1726714-FB1E-4185-A58D-5E414CEA7DDB}" srcOrd="1" destOrd="0" presId="urn:microsoft.com/office/officeart/2005/8/layout/vList2"/>
    <dgm:cxn modelId="{D67C3E98-AAA8-415B-B891-81A7DB5028AC}" type="presParOf" srcId="{2FEB880D-73BD-41CD-92F4-D34E4BA13F61}" destId="{A282E785-6352-4E41-93A5-F5803BDA62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60D0F-6141-401E-B747-360C2495699D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6DAE4C23-6427-43ED-96E9-614D51544EB8}">
      <dgm:prSet phldrT="[Texto]" custT="1"/>
      <dgm:spPr/>
      <dgm:t>
        <a:bodyPr/>
        <a:lstStyle/>
        <a:p>
          <a:r>
            <a:rPr lang="es-EC" sz="1600" b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VULNERABILIDADES</a:t>
          </a:r>
          <a:endParaRPr lang="es-EC" sz="1600" b="1" dirty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a:endParaRPr>
        </a:p>
      </dgm:t>
    </dgm:pt>
    <dgm:pt modelId="{777F1B48-7167-42BA-B239-1893837117B2}" type="parTrans" cxnId="{59483F08-52A0-4C88-A1FE-E13C72D09211}">
      <dgm:prSet/>
      <dgm:spPr/>
      <dgm:t>
        <a:bodyPr/>
        <a:lstStyle/>
        <a:p>
          <a:endParaRPr lang="es-EC"/>
        </a:p>
      </dgm:t>
    </dgm:pt>
    <dgm:pt modelId="{D07DC7B5-8331-4225-934D-095D47CB1016}" type="sibTrans" cxnId="{59483F08-52A0-4C88-A1FE-E13C72D09211}">
      <dgm:prSet/>
      <dgm:spPr/>
      <dgm:t>
        <a:bodyPr/>
        <a:lstStyle/>
        <a:p>
          <a:endParaRPr lang="es-EC"/>
        </a:p>
      </dgm:t>
    </dgm:pt>
    <dgm:pt modelId="{85F86E03-B594-456D-B359-6385EB30569E}">
      <dgm:prSet phldrT="[Texto]" custT="1"/>
      <dgm:spPr/>
      <dgm:t>
        <a:bodyPr/>
        <a:lstStyle/>
        <a:p>
          <a:r>
            <a:rPr lang="es-EC" sz="1400" b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INFRAESTRUCTURAS CRÍTICAS</a:t>
          </a:r>
          <a:endParaRPr lang="es-EC" sz="1400" b="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6EAAD821-4EC3-459C-AE7E-9974BF2545D7}" type="sibTrans" cxnId="{473AA7E3-CF38-4E40-BD21-89BC1CB0C603}">
      <dgm:prSet/>
      <dgm:spPr/>
      <dgm:t>
        <a:bodyPr/>
        <a:lstStyle/>
        <a:p>
          <a:endParaRPr lang="es-EC"/>
        </a:p>
      </dgm:t>
    </dgm:pt>
    <dgm:pt modelId="{6FA1105D-23F2-4702-B107-F0099EFE0056}" type="parTrans" cxnId="{473AA7E3-CF38-4E40-BD21-89BC1CB0C603}">
      <dgm:prSet/>
      <dgm:spPr/>
      <dgm:t>
        <a:bodyPr/>
        <a:lstStyle/>
        <a:p>
          <a:endParaRPr lang="es-EC"/>
        </a:p>
      </dgm:t>
    </dgm:pt>
    <dgm:pt modelId="{971054AD-8B43-4E11-9F4D-B10B22D89AD7}">
      <dgm:prSet phldrT="[Texto]" custT="1"/>
      <dgm:spPr/>
      <dgm:t>
        <a:bodyPr/>
        <a:lstStyle/>
        <a:p>
          <a:r>
            <a:rPr lang="es-EC" sz="1400" b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NIVEL DE SEGURIDAD</a:t>
          </a:r>
          <a:endParaRPr lang="es-EC" sz="1400" b="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2B1D18D2-1ACC-4AC0-BF57-D4135994D8FA}" type="sibTrans" cxnId="{AE5D8E36-EBED-44CF-A0E6-321C73756EF7}">
      <dgm:prSet/>
      <dgm:spPr/>
      <dgm:t>
        <a:bodyPr/>
        <a:lstStyle/>
        <a:p>
          <a:endParaRPr lang="es-EC"/>
        </a:p>
      </dgm:t>
    </dgm:pt>
    <dgm:pt modelId="{ADE66FBF-A3D4-4AD3-8848-E8AED218384E}" type="parTrans" cxnId="{AE5D8E36-EBED-44CF-A0E6-321C73756EF7}">
      <dgm:prSet/>
      <dgm:spPr/>
      <dgm:t>
        <a:bodyPr/>
        <a:lstStyle/>
        <a:p>
          <a:endParaRPr lang="es-EC"/>
        </a:p>
      </dgm:t>
    </dgm:pt>
    <dgm:pt modelId="{2CD537D6-FABE-40A6-AB8D-3A22B9A4DCC8}">
      <dgm:prSet phldrT="[Texto]" custT="1"/>
      <dgm:spPr/>
      <dgm:t>
        <a:bodyPr/>
        <a:lstStyle/>
        <a:p>
          <a:r>
            <a:rPr lang="es-EC" sz="1400" b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SOLUCIONES DE SEGURIDAD</a:t>
          </a:r>
          <a:endParaRPr lang="es-EC" sz="1400" b="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47E180F3-AA6F-4791-9D8B-31032B6ACC44}" type="sibTrans" cxnId="{A1126C59-1873-4547-80A3-14832141FE21}">
      <dgm:prSet/>
      <dgm:spPr/>
      <dgm:t>
        <a:bodyPr/>
        <a:lstStyle/>
        <a:p>
          <a:endParaRPr lang="es-EC"/>
        </a:p>
      </dgm:t>
    </dgm:pt>
    <dgm:pt modelId="{131E1929-6339-4301-8B4B-DAFC0E761F28}" type="parTrans" cxnId="{A1126C59-1873-4547-80A3-14832141FE21}">
      <dgm:prSet/>
      <dgm:spPr/>
      <dgm:t>
        <a:bodyPr/>
        <a:lstStyle/>
        <a:p>
          <a:endParaRPr lang="es-EC"/>
        </a:p>
      </dgm:t>
    </dgm:pt>
    <dgm:pt modelId="{7DB8F21D-965A-44F8-B148-2964C64D58F2}">
      <dgm:prSet phldrT="[Texto]" custT="1"/>
      <dgm:spPr/>
      <dgm:t>
        <a:bodyPr/>
        <a:lstStyle/>
        <a:p>
          <a:r>
            <a:rPr lang="es-EC" sz="1400" b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CIBERSEGURIDAD</a:t>
          </a:r>
          <a:endParaRPr lang="es-EC" sz="1400" b="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gm:t>
    </dgm:pt>
    <dgm:pt modelId="{320A6DBF-C99A-4902-8989-5BE6BED73330}" type="sibTrans" cxnId="{5D7F7BF6-ABAF-4345-B74D-A2E504638BF8}">
      <dgm:prSet/>
      <dgm:spPr/>
      <dgm:t>
        <a:bodyPr/>
        <a:lstStyle/>
        <a:p>
          <a:endParaRPr lang="es-EC"/>
        </a:p>
      </dgm:t>
    </dgm:pt>
    <dgm:pt modelId="{430A192B-AD7B-44EE-911D-38D745D16682}" type="parTrans" cxnId="{5D7F7BF6-ABAF-4345-B74D-A2E504638BF8}">
      <dgm:prSet/>
      <dgm:spPr/>
      <dgm:t>
        <a:bodyPr/>
        <a:lstStyle/>
        <a:p>
          <a:endParaRPr lang="es-EC"/>
        </a:p>
      </dgm:t>
    </dgm:pt>
    <dgm:pt modelId="{056ED2C7-2E8E-43FC-AFB6-CE9E70C0525A}" type="pres">
      <dgm:prSet presAssocID="{E4A60D0F-6141-401E-B747-360C2495699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B60CA60-C6D2-4086-96B8-619B2B9A8717}" type="pres">
      <dgm:prSet presAssocID="{6DAE4C23-6427-43ED-96E9-614D51544EB8}" presName="centerShape" presStyleLbl="node0" presStyleIdx="0" presStyleCnt="1" custScaleX="190494" custLinFactNeighborY="-616"/>
      <dgm:spPr/>
    </dgm:pt>
    <dgm:pt modelId="{BA274908-BA2D-4230-8110-AB3E721DFC63}" type="pres">
      <dgm:prSet presAssocID="{430A192B-AD7B-44EE-911D-38D745D16682}" presName="Name9" presStyleLbl="parChTrans1D2" presStyleIdx="0" presStyleCnt="4"/>
      <dgm:spPr/>
    </dgm:pt>
    <dgm:pt modelId="{38D4F666-5A21-4D08-AFBC-35A564B0B608}" type="pres">
      <dgm:prSet presAssocID="{430A192B-AD7B-44EE-911D-38D745D16682}" presName="connTx" presStyleLbl="parChTrans1D2" presStyleIdx="0" presStyleCnt="4"/>
      <dgm:spPr/>
    </dgm:pt>
    <dgm:pt modelId="{123BC52F-6333-4041-946E-3B08526F218E}" type="pres">
      <dgm:prSet presAssocID="{7DB8F21D-965A-44F8-B148-2964C64D58F2}" presName="node" presStyleLbl="node1" presStyleIdx="0" presStyleCnt="4" custScaleX="143488" custRadScaleRad="88220" custRadScaleInc="-1961">
        <dgm:presLayoutVars>
          <dgm:bulletEnabled val="1"/>
        </dgm:presLayoutVars>
      </dgm:prSet>
      <dgm:spPr/>
    </dgm:pt>
    <dgm:pt modelId="{B331E2F2-4169-4D5A-866D-0090A8F8FFB2}" type="pres">
      <dgm:prSet presAssocID="{131E1929-6339-4301-8B4B-DAFC0E761F28}" presName="Name9" presStyleLbl="parChTrans1D2" presStyleIdx="1" presStyleCnt="4"/>
      <dgm:spPr/>
    </dgm:pt>
    <dgm:pt modelId="{E11FECF5-FFE4-4EAA-96BE-FBD4FBCADA5A}" type="pres">
      <dgm:prSet presAssocID="{131E1929-6339-4301-8B4B-DAFC0E761F28}" presName="connTx" presStyleLbl="parChTrans1D2" presStyleIdx="1" presStyleCnt="4"/>
      <dgm:spPr/>
    </dgm:pt>
    <dgm:pt modelId="{6BD3CA05-DEAE-44EB-B770-E4DFD57CCA6B}" type="pres">
      <dgm:prSet presAssocID="{2CD537D6-FABE-40A6-AB8D-3A22B9A4DCC8}" presName="node" presStyleLbl="node1" presStyleIdx="1" presStyleCnt="4" custScaleX="143488" custRadScaleRad="141838" custRadScaleInc="-4225">
        <dgm:presLayoutVars>
          <dgm:bulletEnabled val="1"/>
        </dgm:presLayoutVars>
      </dgm:prSet>
      <dgm:spPr/>
    </dgm:pt>
    <dgm:pt modelId="{80265385-DDAC-40A9-9BA6-9FE0EC67B583}" type="pres">
      <dgm:prSet presAssocID="{ADE66FBF-A3D4-4AD3-8848-E8AED218384E}" presName="Name9" presStyleLbl="parChTrans1D2" presStyleIdx="2" presStyleCnt="4"/>
      <dgm:spPr/>
    </dgm:pt>
    <dgm:pt modelId="{BCB21CB0-0E8F-4000-A871-68DC485276D5}" type="pres">
      <dgm:prSet presAssocID="{ADE66FBF-A3D4-4AD3-8848-E8AED218384E}" presName="connTx" presStyleLbl="parChTrans1D2" presStyleIdx="2" presStyleCnt="4"/>
      <dgm:spPr/>
    </dgm:pt>
    <dgm:pt modelId="{FD17CBCE-3B78-4115-B0E7-1E9A1F841310}" type="pres">
      <dgm:prSet presAssocID="{971054AD-8B43-4E11-9F4D-B10B22D89AD7}" presName="node" presStyleLbl="node1" presStyleIdx="2" presStyleCnt="4" custScaleX="143488" custRadScaleRad="85901" custRadScaleInc="-5485">
        <dgm:presLayoutVars>
          <dgm:bulletEnabled val="1"/>
        </dgm:presLayoutVars>
      </dgm:prSet>
      <dgm:spPr/>
    </dgm:pt>
    <dgm:pt modelId="{E54ABD48-771E-44D7-A9BA-2E3F67D4B373}" type="pres">
      <dgm:prSet presAssocID="{6FA1105D-23F2-4702-B107-F0099EFE0056}" presName="Name9" presStyleLbl="parChTrans1D2" presStyleIdx="3" presStyleCnt="4"/>
      <dgm:spPr/>
    </dgm:pt>
    <dgm:pt modelId="{98D473EF-25A5-4BCB-947C-171D7CC62B35}" type="pres">
      <dgm:prSet presAssocID="{6FA1105D-23F2-4702-B107-F0099EFE0056}" presName="connTx" presStyleLbl="parChTrans1D2" presStyleIdx="3" presStyleCnt="4"/>
      <dgm:spPr/>
    </dgm:pt>
    <dgm:pt modelId="{8F45E436-DB88-4099-88E1-64E8A11F435E}" type="pres">
      <dgm:prSet presAssocID="{85F86E03-B594-456D-B359-6385EB30569E}" presName="node" presStyleLbl="node1" presStyleIdx="3" presStyleCnt="4" custScaleX="143488" custRadScaleRad="151878" custRadScaleInc="1634">
        <dgm:presLayoutVars>
          <dgm:bulletEnabled val="1"/>
        </dgm:presLayoutVars>
      </dgm:prSet>
      <dgm:spPr/>
    </dgm:pt>
  </dgm:ptLst>
  <dgm:cxnLst>
    <dgm:cxn modelId="{70096304-9221-4DE0-9A33-EF485765826A}" type="presOf" srcId="{E4A60D0F-6141-401E-B747-360C2495699D}" destId="{056ED2C7-2E8E-43FC-AFB6-CE9E70C0525A}" srcOrd="0" destOrd="0" presId="urn:microsoft.com/office/officeart/2005/8/layout/radial1"/>
    <dgm:cxn modelId="{59483F08-52A0-4C88-A1FE-E13C72D09211}" srcId="{E4A60D0F-6141-401E-B747-360C2495699D}" destId="{6DAE4C23-6427-43ED-96E9-614D51544EB8}" srcOrd="0" destOrd="0" parTransId="{777F1B48-7167-42BA-B239-1893837117B2}" sibTransId="{D07DC7B5-8331-4225-934D-095D47CB1016}"/>
    <dgm:cxn modelId="{FA226230-12B8-49DC-87F8-EBA35DDD1D96}" type="presOf" srcId="{2CD537D6-FABE-40A6-AB8D-3A22B9A4DCC8}" destId="{6BD3CA05-DEAE-44EB-B770-E4DFD57CCA6B}" srcOrd="0" destOrd="0" presId="urn:microsoft.com/office/officeart/2005/8/layout/radial1"/>
    <dgm:cxn modelId="{AE5D8E36-EBED-44CF-A0E6-321C73756EF7}" srcId="{6DAE4C23-6427-43ED-96E9-614D51544EB8}" destId="{971054AD-8B43-4E11-9F4D-B10B22D89AD7}" srcOrd="2" destOrd="0" parTransId="{ADE66FBF-A3D4-4AD3-8848-E8AED218384E}" sibTransId="{2B1D18D2-1ACC-4AC0-BF57-D4135994D8FA}"/>
    <dgm:cxn modelId="{CF86605D-8A69-48EE-BB99-52D4CE8EBDD0}" type="presOf" srcId="{7DB8F21D-965A-44F8-B148-2964C64D58F2}" destId="{123BC52F-6333-4041-946E-3B08526F218E}" srcOrd="0" destOrd="0" presId="urn:microsoft.com/office/officeart/2005/8/layout/radial1"/>
    <dgm:cxn modelId="{EE83AD5D-3B82-4F9F-8C07-4B8FB6B7ED0B}" type="presOf" srcId="{131E1929-6339-4301-8B4B-DAFC0E761F28}" destId="{B331E2F2-4169-4D5A-866D-0090A8F8FFB2}" srcOrd="0" destOrd="0" presId="urn:microsoft.com/office/officeart/2005/8/layout/radial1"/>
    <dgm:cxn modelId="{2DD4C76D-0FA7-4BAD-BA4F-777864D0202F}" type="presOf" srcId="{6DAE4C23-6427-43ED-96E9-614D51544EB8}" destId="{AB60CA60-C6D2-4086-96B8-619B2B9A8717}" srcOrd="0" destOrd="0" presId="urn:microsoft.com/office/officeart/2005/8/layout/radial1"/>
    <dgm:cxn modelId="{45CF5F6E-24A0-41CD-818F-3514FA328071}" type="presOf" srcId="{85F86E03-B594-456D-B359-6385EB30569E}" destId="{8F45E436-DB88-4099-88E1-64E8A11F435E}" srcOrd="0" destOrd="0" presId="urn:microsoft.com/office/officeart/2005/8/layout/radial1"/>
    <dgm:cxn modelId="{A1126C59-1873-4547-80A3-14832141FE21}" srcId="{6DAE4C23-6427-43ED-96E9-614D51544EB8}" destId="{2CD537D6-FABE-40A6-AB8D-3A22B9A4DCC8}" srcOrd="1" destOrd="0" parTransId="{131E1929-6339-4301-8B4B-DAFC0E761F28}" sibTransId="{47E180F3-AA6F-4791-9D8B-31032B6ACC44}"/>
    <dgm:cxn modelId="{096C027D-01AC-4B32-A879-28441DE7D033}" type="presOf" srcId="{971054AD-8B43-4E11-9F4D-B10B22D89AD7}" destId="{FD17CBCE-3B78-4115-B0E7-1E9A1F841310}" srcOrd="0" destOrd="0" presId="urn:microsoft.com/office/officeart/2005/8/layout/radial1"/>
    <dgm:cxn modelId="{732F7B7F-E360-4D83-A4D9-B5B662789F10}" type="presOf" srcId="{430A192B-AD7B-44EE-911D-38D745D16682}" destId="{BA274908-BA2D-4230-8110-AB3E721DFC63}" srcOrd="0" destOrd="0" presId="urn:microsoft.com/office/officeart/2005/8/layout/radial1"/>
    <dgm:cxn modelId="{D6A4D9B3-E157-4340-851E-1825580FBB0D}" type="presOf" srcId="{131E1929-6339-4301-8B4B-DAFC0E761F28}" destId="{E11FECF5-FFE4-4EAA-96BE-FBD4FBCADA5A}" srcOrd="1" destOrd="0" presId="urn:microsoft.com/office/officeart/2005/8/layout/radial1"/>
    <dgm:cxn modelId="{927D66C1-1322-42F8-ADC2-33D3163E63C7}" type="presOf" srcId="{6FA1105D-23F2-4702-B107-F0099EFE0056}" destId="{E54ABD48-771E-44D7-A9BA-2E3F67D4B373}" srcOrd="0" destOrd="0" presId="urn:microsoft.com/office/officeart/2005/8/layout/radial1"/>
    <dgm:cxn modelId="{FBCC1FD8-53C3-4900-B6CC-EAF8F9CA5EDC}" type="presOf" srcId="{430A192B-AD7B-44EE-911D-38D745D16682}" destId="{38D4F666-5A21-4D08-AFBC-35A564B0B608}" srcOrd="1" destOrd="0" presId="urn:microsoft.com/office/officeart/2005/8/layout/radial1"/>
    <dgm:cxn modelId="{473AA7E3-CF38-4E40-BD21-89BC1CB0C603}" srcId="{6DAE4C23-6427-43ED-96E9-614D51544EB8}" destId="{85F86E03-B594-456D-B359-6385EB30569E}" srcOrd="3" destOrd="0" parTransId="{6FA1105D-23F2-4702-B107-F0099EFE0056}" sibTransId="{6EAAD821-4EC3-459C-AE7E-9974BF2545D7}"/>
    <dgm:cxn modelId="{4E15DCED-74CF-4D4A-A924-CAF40D715D7D}" type="presOf" srcId="{ADE66FBF-A3D4-4AD3-8848-E8AED218384E}" destId="{80265385-DDAC-40A9-9BA6-9FE0EC67B583}" srcOrd="0" destOrd="0" presId="urn:microsoft.com/office/officeart/2005/8/layout/radial1"/>
    <dgm:cxn modelId="{2396A9EF-2D9E-4C39-83B2-317F1BACFED8}" type="presOf" srcId="{6FA1105D-23F2-4702-B107-F0099EFE0056}" destId="{98D473EF-25A5-4BCB-947C-171D7CC62B35}" srcOrd="1" destOrd="0" presId="urn:microsoft.com/office/officeart/2005/8/layout/radial1"/>
    <dgm:cxn modelId="{5D7F7BF6-ABAF-4345-B74D-A2E504638BF8}" srcId="{6DAE4C23-6427-43ED-96E9-614D51544EB8}" destId="{7DB8F21D-965A-44F8-B148-2964C64D58F2}" srcOrd="0" destOrd="0" parTransId="{430A192B-AD7B-44EE-911D-38D745D16682}" sibTransId="{320A6DBF-C99A-4902-8989-5BE6BED73330}"/>
    <dgm:cxn modelId="{91A2CAF7-55AF-466B-8DFA-F6F94F52A239}" type="presOf" srcId="{ADE66FBF-A3D4-4AD3-8848-E8AED218384E}" destId="{BCB21CB0-0E8F-4000-A871-68DC485276D5}" srcOrd="1" destOrd="0" presId="urn:microsoft.com/office/officeart/2005/8/layout/radial1"/>
    <dgm:cxn modelId="{7CB1CAE4-7CBB-4C85-B7B0-F4A7C0520C4B}" type="presParOf" srcId="{056ED2C7-2E8E-43FC-AFB6-CE9E70C0525A}" destId="{AB60CA60-C6D2-4086-96B8-619B2B9A8717}" srcOrd="0" destOrd="0" presId="urn:microsoft.com/office/officeart/2005/8/layout/radial1"/>
    <dgm:cxn modelId="{F3C4B8F2-296E-4AB1-865C-92FB6139C987}" type="presParOf" srcId="{056ED2C7-2E8E-43FC-AFB6-CE9E70C0525A}" destId="{BA274908-BA2D-4230-8110-AB3E721DFC63}" srcOrd="1" destOrd="0" presId="urn:microsoft.com/office/officeart/2005/8/layout/radial1"/>
    <dgm:cxn modelId="{3E1D2B18-3755-4BE9-8C48-2980A4697F13}" type="presParOf" srcId="{BA274908-BA2D-4230-8110-AB3E721DFC63}" destId="{38D4F666-5A21-4D08-AFBC-35A564B0B608}" srcOrd="0" destOrd="0" presId="urn:microsoft.com/office/officeart/2005/8/layout/radial1"/>
    <dgm:cxn modelId="{2D8CBEE6-D04D-4C7C-BA0B-9B03CE02AD6B}" type="presParOf" srcId="{056ED2C7-2E8E-43FC-AFB6-CE9E70C0525A}" destId="{123BC52F-6333-4041-946E-3B08526F218E}" srcOrd="2" destOrd="0" presId="urn:microsoft.com/office/officeart/2005/8/layout/radial1"/>
    <dgm:cxn modelId="{9BF18AFC-3A42-4F58-A122-850E2FC5CD5E}" type="presParOf" srcId="{056ED2C7-2E8E-43FC-AFB6-CE9E70C0525A}" destId="{B331E2F2-4169-4D5A-866D-0090A8F8FFB2}" srcOrd="3" destOrd="0" presId="urn:microsoft.com/office/officeart/2005/8/layout/radial1"/>
    <dgm:cxn modelId="{5D293BA0-35F2-40DA-B086-E5CD2451A8E0}" type="presParOf" srcId="{B331E2F2-4169-4D5A-866D-0090A8F8FFB2}" destId="{E11FECF5-FFE4-4EAA-96BE-FBD4FBCADA5A}" srcOrd="0" destOrd="0" presId="urn:microsoft.com/office/officeart/2005/8/layout/radial1"/>
    <dgm:cxn modelId="{BB34A29B-71D6-4AF8-B7C9-1167316D8813}" type="presParOf" srcId="{056ED2C7-2E8E-43FC-AFB6-CE9E70C0525A}" destId="{6BD3CA05-DEAE-44EB-B770-E4DFD57CCA6B}" srcOrd="4" destOrd="0" presId="urn:microsoft.com/office/officeart/2005/8/layout/radial1"/>
    <dgm:cxn modelId="{6F15AC3D-4508-4D4B-9931-36393272B952}" type="presParOf" srcId="{056ED2C7-2E8E-43FC-AFB6-CE9E70C0525A}" destId="{80265385-DDAC-40A9-9BA6-9FE0EC67B583}" srcOrd="5" destOrd="0" presId="urn:microsoft.com/office/officeart/2005/8/layout/radial1"/>
    <dgm:cxn modelId="{5296F86A-7F4C-4E3C-ADD9-6B660DE926B2}" type="presParOf" srcId="{80265385-DDAC-40A9-9BA6-9FE0EC67B583}" destId="{BCB21CB0-0E8F-4000-A871-68DC485276D5}" srcOrd="0" destOrd="0" presId="urn:microsoft.com/office/officeart/2005/8/layout/radial1"/>
    <dgm:cxn modelId="{CE1C67DE-B105-4451-9652-DB9683CDD337}" type="presParOf" srcId="{056ED2C7-2E8E-43FC-AFB6-CE9E70C0525A}" destId="{FD17CBCE-3B78-4115-B0E7-1E9A1F841310}" srcOrd="6" destOrd="0" presId="urn:microsoft.com/office/officeart/2005/8/layout/radial1"/>
    <dgm:cxn modelId="{076F7417-2AF8-4228-B678-2F1B68B48F25}" type="presParOf" srcId="{056ED2C7-2E8E-43FC-AFB6-CE9E70C0525A}" destId="{E54ABD48-771E-44D7-A9BA-2E3F67D4B373}" srcOrd="7" destOrd="0" presId="urn:microsoft.com/office/officeart/2005/8/layout/radial1"/>
    <dgm:cxn modelId="{623FB6BF-97DC-4B8A-ABAE-B4626FCF72AB}" type="presParOf" srcId="{E54ABD48-771E-44D7-A9BA-2E3F67D4B373}" destId="{98D473EF-25A5-4BCB-947C-171D7CC62B35}" srcOrd="0" destOrd="0" presId="urn:microsoft.com/office/officeart/2005/8/layout/radial1"/>
    <dgm:cxn modelId="{54D62241-8FE3-4343-A1DE-165719EB3F0B}" type="presParOf" srcId="{056ED2C7-2E8E-43FC-AFB6-CE9E70C0525A}" destId="{8F45E436-DB88-4099-88E1-64E8A11F435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CC630A-90B9-9545-9CA7-B25A8A03AB45}" type="doc">
      <dgm:prSet loTypeId="urn:microsoft.com/office/officeart/2005/8/layout/vList3" loCatId="" qsTypeId="urn:microsoft.com/office/officeart/2005/8/quickstyle/3d1" qsCatId="3D" csTypeId="urn:microsoft.com/office/officeart/2005/8/colors/accent5_4" csCatId="accent5" phldr="1"/>
      <dgm:spPr/>
    </dgm:pt>
    <dgm:pt modelId="{7B411B50-E291-2B48-949C-7F0796C80A44}">
      <dgm:prSet phldrT="[Texto]"/>
      <dgm:spPr/>
      <dgm:t>
        <a:bodyPr/>
        <a:lstStyle/>
        <a:p>
          <a:r>
            <a:rPr lang="es-ES_tradnl" dirty="0"/>
            <a:t>Sofisticación de los ataques</a:t>
          </a:r>
        </a:p>
      </dgm:t>
    </dgm:pt>
    <dgm:pt modelId="{161D405B-1AC8-7D4B-BD0C-46ECE695F319}" type="parTrans" cxnId="{CF41D3AD-B44C-DE48-AD39-7BEF5A4EF1DE}">
      <dgm:prSet/>
      <dgm:spPr/>
      <dgm:t>
        <a:bodyPr/>
        <a:lstStyle/>
        <a:p>
          <a:endParaRPr lang="es-ES_tradnl"/>
        </a:p>
      </dgm:t>
    </dgm:pt>
    <dgm:pt modelId="{41FFA04C-31A5-6D40-A7A6-129CBFF09802}" type="sibTrans" cxnId="{CF41D3AD-B44C-DE48-AD39-7BEF5A4EF1DE}">
      <dgm:prSet/>
      <dgm:spPr/>
      <dgm:t>
        <a:bodyPr/>
        <a:lstStyle/>
        <a:p>
          <a:endParaRPr lang="es-ES_tradnl"/>
        </a:p>
      </dgm:t>
    </dgm:pt>
    <dgm:pt modelId="{3FFB4B91-1531-E142-801F-B8177A2A4B98}" type="pres">
      <dgm:prSet presAssocID="{53CC630A-90B9-9545-9CA7-B25A8A03AB45}" presName="linearFlow" presStyleCnt="0">
        <dgm:presLayoutVars>
          <dgm:dir/>
          <dgm:resizeHandles val="exact"/>
        </dgm:presLayoutVars>
      </dgm:prSet>
      <dgm:spPr/>
    </dgm:pt>
    <dgm:pt modelId="{B346EDA6-79AD-EA48-B3DC-AE54633FFAFC}" type="pres">
      <dgm:prSet presAssocID="{7B411B50-E291-2B48-949C-7F0796C80A44}" presName="composite" presStyleCnt="0"/>
      <dgm:spPr/>
    </dgm:pt>
    <dgm:pt modelId="{08CFA900-ECA0-5C42-BE04-9071B514A884}" type="pres">
      <dgm:prSet presAssocID="{7B411B50-E291-2B48-949C-7F0796C80A44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79F264-9C5E-284E-B558-80E0FDB94890}" type="pres">
      <dgm:prSet presAssocID="{7B411B50-E291-2B48-949C-7F0796C80A44}" presName="txShp" presStyleLbl="node1" presStyleIdx="0" presStyleCnt="1">
        <dgm:presLayoutVars>
          <dgm:bulletEnabled val="1"/>
        </dgm:presLayoutVars>
      </dgm:prSet>
      <dgm:spPr/>
    </dgm:pt>
  </dgm:ptLst>
  <dgm:cxnLst>
    <dgm:cxn modelId="{1C788072-DA6A-AE44-8C85-08CBCF328095}" type="presOf" srcId="{53CC630A-90B9-9545-9CA7-B25A8A03AB45}" destId="{3FFB4B91-1531-E142-801F-B8177A2A4B98}" srcOrd="0" destOrd="0" presId="urn:microsoft.com/office/officeart/2005/8/layout/vList3"/>
    <dgm:cxn modelId="{CF41D3AD-B44C-DE48-AD39-7BEF5A4EF1DE}" srcId="{53CC630A-90B9-9545-9CA7-B25A8A03AB45}" destId="{7B411B50-E291-2B48-949C-7F0796C80A44}" srcOrd="0" destOrd="0" parTransId="{161D405B-1AC8-7D4B-BD0C-46ECE695F319}" sibTransId="{41FFA04C-31A5-6D40-A7A6-129CBFF09802}"/>
    <dgm:cxn modelId="{9D48C1F8-6782-1E48-9D28-D2A8850A3993}" type="presOf" srcId="{7B411B50-E291-2B48-949C-7F0796C80A44}" destId="{AD79F264-9C5E-284E-B558-80E0FDB94890}" srcOrd="0" destOrd="0" presId="urn:microsoft.com/office/officeart/2005/8/layout/vList3"/>
    <dgm:cxn modelId="{31E00979-2705-6A4A-8C5C-0C07840DC5EA}" type="presParOf" srcId="{3FFB4B91-1531-E142-801F-B8177A2A4B98}" destId="{B346EDA6-79AD-EA48-B3DC-AE54633FFAFC}" srcOrd="0" destOrd="0" presId="urn:microsoft.com/office/officeart/2005/8/layout/vList3"/>
    <dgm:cxn modelId="{3BE1E82E-A124-A144-AF21-2A22685560D5}" type="presParOf" srcId="{B346EDA6-79AD-EA48-B3DC-AE54633FFAFC}" destId="{08CFA900-ECA0-5C42-BE04-9071B514A884}" srcOrd="0" destOrd="0" presId="urn:microsoft.com/office/officeart/2005/8/layout/vList3"/>
    <dgm:cxn modelId="{6246F293-E26D-0D45-8E55-47185513A180}" type="presParOf" srcId="{B346EDA6-79AD-EA48-B3DC-AE54633FFAFC}" destId="{AD79F264-9C5E-284E-B558-80E0FDB948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CC630A-90B9-9545-9CA7-B25A8A03AB45}" type="doc">
      <dgm:prSet loTypeId="urn:microsoft.com/office/officeart/2005/8/layout/vList3" loCatId="" qsTypeId="urn:microsoft.com/office/officeart/2005/8/quickstyle/3d1" qsCatId="3D" csTypeId="urn:microsoft.com/office/officeart/2005/8/colors/accent6_4" csCatId="accent6" phldr="1"/>
      <dgm:spPr/>
    </dgm:pt>
    <dgm:pt modelId="{0D5D8B5A-1641-C441-B2AD-17CAD170E911}">
      <dgm:prSet phldrT="[Texto]"/>
      <dgm:spPr/>
      <dgm:t>
        <a:bodyPr/>
        <a:lstStyle/>
        <a:p>
          <a:r>
            <a:rPr lang="es-ES_tradnl" dirty="0"/>
            <a:t>Eventos de seguridad informática</a:t>
          </a:r>
        </a:p>
      </dgm:t>
    </dgm:pt>
    <dgm:pt modelId="{A45FBCD3-D2A7-9647-BC0D-D41D646BFF98}" type="parTrans" cxnId="{F0A42FA7-E56A-5C40-855F-22F1D72522DC}">
      <dgm:prSet/>
      <dgm:spPr/>
      <dgm:t>
        <a:bodyPr/>
        <a:lstStyle/>
        <a:p>
          <a:endParaRPr lang="es-ES_tradnl"/>
        </a:p>
      </dgm:t>
    </dgm:pt>
    <dgm:pt modelId="{4CAD33C8-4276-5F46-92B3-E3C3E59EA8B9}" type="sibTrans" cxnId="{F0A42FA7-E56A-5C40-855F-22F1D72522DC}">
      <dgm:prSet/>
      <dgm:spPr/>
      <dgm:t>
        <a:bodyPr/>
        <a:lstStyle/>
        <a:p>
          <a:endParaRPr lang="es-ES_tradnl"/>
        </a:p>
      </dgm:t>
    </dgm:pt>
    <dgm:pt modelId="{3FFB4B91-1531-E142-801F-B8177A2A4B98}" type="pres">
      <dgm:prSet presAssocID="{53CC630A-90B9-9545-9CA7-B25A8A03AB45}" presName="linearFlow" presStyleCnt="0">
        <dgm:presLayoutVars>
          <dgm:dir/>
          <dgm:resizeHandles val="exact"/>
        </dgm:presLayoutVars>
      </dgm:prSet>
      <dgm:spPr/>
    </dgm:pt>
    <dgm:pt modelId="{2AAE5E09-B084-0244-913A-D9AC9D8C6AC5}" type="pres">
      <dgm:prSet presAssocID="{0D5D8B5A-1641-C441-B2AD-17CAD170E911}" presName="composite" presStyleCnt="0"/>
      <dgm:spPr/>
    </dgm:pt>
    <dgm:pt modelId="{8F5DA85C-2294-9745-BA70-2179E90E8E67}" type="pres">
      <dgm:prSet presAssocID="{0D5D8B5A-1641-C441-B2AD-17CAD170E911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08E208-CF73-5449-866F-24FAA2AF05B8}" type="pres">
      <dgm:prSet presAssocID="{0D5D8B5A-1641-C441-B2AD-17CAD170E911}" presName="txShp" presStyleLbl="node1" presStyleIdx="0" presStyleCnt="1">
        <dgm:presLayoutVars>
          <dgm:bulletEnabled val="1"/>
        </dgm:presLayoutVars>
      </dgm:prSet>
      <dgm:spPr/>
    </dgm:pt>
  </dgm:ptLst>
  <dgm:cxnLst>
    <dgm:cxn modelId="{A7C9D120-36A9-49ED-B5C9-73B236B5079E}" type="presOf" srcId="{53CC630A-90B9-9545-9CA7-B25A8A03AB45}" destId="{3FFB4B91-1531-E142-801F-B8177A2A4B98}" srcOrd="0" destOrd="0" presId="urn:microsoft.com/office/officeart/2005/8/layout/vList3"/>
    <dgm:cxn modelId="{F0A42FA7-E56A-5C40-855F-22F1D72522DC}" srcId="{53CC630A-90B9-9545-9CA7-B25A8A03AB45}" destId="{0D5D8B5A-1641-C441-B2AD-17CAD170E911}" srcOrd="0" destOrd="0" parTransId="{A45FBCD3-D2A7-9647-BC0D-D41D646BFF98}" sibTransId="{4CAD33C8-4276-5F46-92B3-E3C3E59EA8B9}"/>
    <dgm:cxn modelId="{2AEA55CC-7279-474F-8541-4B63462C6403}" type="presOf" srcId="{0D5D8B5A-1641-C441-B2AD-17CAD170E911}" destId="{D108E208-CF73-5449-866F-24FAA2AF05B8}" srcOrd="0" destOrd="0" presId="urn:microsoft.com/office/officeart/2005/8/layout/vList3"/>
    <dgm:cxn modelId="{4A92E0AF-9239-40E7-9E81-CD6A6E0326A5}" type="presParOf" srcId="{3FFB4B91-1531-E142-801F-B8177A2A4B98}" destId="{2AAE5E09-B084-0244-913A-D9AC9D8C6AC5}" srcOrd="0" destOrd="0" presId="urn:microsoft.com/office/officeart/2005/8/layout/vList3"/>
    <dgm:cxn modelId="{289D35FA-174F-44A9-A1DC-AA17C1B606A3}" type="presParOf" srcId="{2AAE5E09-B084-0244-913A-D9AC9D8C6AC5}" destId="{8F5DA85C-2294-9745-BA70-2179E90E8E67}" srcOrd="0" destOrd="0" presId="urn:microsoft.com/office/officeart/2005/8/layout/vList3"/>
    <dgm:cxn modelId="{628003FA-043F-4DC2-B55E-CAE0855902E5}" type="presParOf" srcId="{2AAE5E09-B084-0244-913A-D9AC9D8C6AC5}" destId="{D108E208-CF73-5449-866F-24FAA2AF05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CC630A-90B9-9545-9CA7-B25A8A03AB45}" type="doc">
      <dgm:prSet loTypeId="urn:microsoft.com/office/officeart/2005/8/layout/vList3" loCatId="" qsTypeId="urn:microsoft.com/office/officeart/2005/8/quickstyle/3d1" qsCatId="3D" csTypeId="urn:microsoft.com/office/officeart/2005/8/colors/accent6_5" csCatId="accent6" phldr="1"/>
      <dgm:spPr/>
    </dgm:pt>
    <dgm:pt modelId="{9BF069A5-2792-C54D-AB76-448328BCB88B}">
      <dgm:prSet phldrT="[Texto]"/>
      <dgm:spPr/>
      <dgm:t>
        <a:bodyPr/>
        <a:lstStyle/>
        <a:p>
          <a:r>
            <a:rPr lang="es-EC" dirty="0"/>
            <a:t>Tiempo de detección y análisis de vulnerabilidades</a:t>
          </a:r>
          <a:endParaRPr lang="es-ES_tradnl" dirty="0"/>
        </a:p>
      </dgm:t>
    </dgm:pt>
    <dgm:pt modelId="{28F70A41-7048-1F45-9083-C676A9145CF8}" type="parTrans" cxnId="{173BFD39-82CF-D641-B4BC-00FF0C2F2104}">
      <dgm:prSet/>
      <dgm:spPr/>
      <dgm:t>
        <a:bodyPr/>
        <a:lstStyle/>
        <a:p>
          <a:endParaRPr lang="es-ES_tradnl"/>
        </a:p>
      </dgm:t>
    </dgm:pt>
    <dgm:pt modelId="{0BEA5237-B2F3-6E45-9C4C-5E98E07AE826}" type="sibTrans" cxnId="{173BFD39-82CF-D641-B4BC-00FF0C2F2104}">
      <dgm:prSet/>
      <dgm:spPr/>
      <dgm:t>
        <a:bodyPr/>
        <a:lstStyle/>
        <a:p>
          <a:endParaRPr lang="es-ES_tradnl"/>
        </a:p>
      </dgm:t>
    </dgm:pt>
    <dgm:pt modelId="{3FFB4B91-1531-E142-801F-B8177A2A4B98}" type="pres">
      <dgm:prSet presAssocID="{53CC630A-90B9-9545-9CA7-B25A8A03AB45}" presName="linearFlow" presStyleCnt="0">
        <dgm:presLayoutVars>
          <dgm:dir/>
          <dgm:resizeHandles val="exact"/>
        </dgm:presLayoutVars>
      </dgm:prSet>
      <dgm:spPr/>
    </dgm:pt>
    <dgm:pt modelId="{8B510A14-9EA9-5949-8532-3FD5E66DB8EC}" type="pres">
      <dgm:prSet presAssocID="{9BF069A5-2792-C54D-AB76-448328BCB88B}" presName="composite" presStyleCnt="0"/>
      <dgm:spPr/>
    </dgm:pt>
    <dgm:pt modelId="{0334FC92-D078-E541-AE89-29B6A4845938}" type="pres">
      <dgm:prSet presAssocID="{9BF069A5-2792-C54D-AB76-448328BCB88B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DE7BC26-ACA2-564C-966C-9A773211BE4B}" type="pres">
      <dgm:prSet presAssocID="{9BF069A5-2792-C54D-AB76-448328BCB88B}" presName="txShp" presStyleLbl="node1" presStyleIdx="0" presStyleCnt="1">
        <dgm:presLayoutVars>
          <dgm:bulletEnabled val="1"/>
        </dgm:presLayoutVars>
      </dgm:prSet>
      <dgm:spPr/>
    </dgm:pt>
  </dgm:ptLst>
  <dgm:cxnLst>
    <dgm:cxn modelId="{173BFD39-82CF-D641-B4BC-00FF0C2F2104}" srcId="{53CC630A-90B9-9545-9CA7-B25A8A03AB45}" destId="{9BF069A5-2792-C54D-AB76-448328BCB88B}" srcOrd="0" destOrd="0" parTransId="{28F70A41-7048-1F45-9083-C676A9145CF8}" sibTransId="{0BEA5237-B2F3-6E45-9C4C-5E98E07AE826}"/>
    <dgm:cxn modelId="{FED6E690-2310-4C68-A405-EC7C2D0EBE8E}" type="presOf" srcId="{53CC630A-90B9-9545-9CA7-B25A8A03AB45}" destId="{3FFB4B91-1531-E142-801F-B8177A2A4B98}" srcOrd="0" destOrd="0" presId="urn:microsoft.com/office/officeart/2005/8/layout/vList3"/>
    <dgm:cxn modelId="{582365B2-568C-494E-8C46-7E7C3EB2A3D0}" type="presOf" srcId="{9BF069A5-2792-C54D-AB76-448328BCB88B}" destId="{5DE7BC26-ACA2-564C-966C-9A773211BE4B}" srcOrd="0" destOrd="0" presId="urn:microsoft.com/office/officeart/2005/8/layout/vList3"/>
    <dgm:cxn modelId="{42AE206F-F65C-44FC-A871-FC28F48C3044}" type="presParOf" srcId="{3FFB4B91-1531-E142-801F-B8177A2A4B98}" destId="{8B510A14-9EA9-5949-8532-3FD5E66DB8EC}" srcOrd="0" destOrd="0" presId="urn:microsoft.com/office/officeart/2005/8/layout/vList3"/>
    <dgm:cxn modelId="{43479033-648E-46C3-AC8A-89F05372F9A1}" type="presParOf" srcId="{8B510A14-9EA9-5949-8532-3FD5E66DB8EC}" destId="{0334FC92-D078-E541-AE89-29B6A4845938}" srcOrd="0" destOrd="0" presId="urn:microsoft.com/office/officeart/2005/8/layout/vList3"/>
    <dgm:cxn modelId="{E26A1ECA-FE01-4CDA-9E2A-FBD04594B3E5}" type="presParOf" srcId="{8B510A14-9EA9-5949-8532-3FD5E66DB8EC}" destId="{5DE7BC26-ACA2-564C-966C-9A773211BE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F94121-0E7D-484E-8712-2F3776A82AB6}" type="doc">
      <dgm:prSet loTypeId="urn:microsoft.com/office/officeart/2005/8/layout/vList3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1844401A-7428-4556-B592-7A4A589A646F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EC" sz="2400" dirty="0"/>
            <a:t>Equipo de Respuesta para Emergencias Informáticas (CERT)  </a:t>
          </a:r>
          <a:r>
            <a:rPr lang="es-MX" sz="2400" dirty="0"/>
            <a:t>es responsable de proporcionar </a:t>
          </a:r>
          <a:r>
            <a:rPr lang="es-EC" sz="2400" dirty="0"/>
            <a:t>servicios de detección y respuesta a incidentes de una organización.</a:t>
          </a:r>
        </a:p>
      </dgm:t>
    </dgm:pt>
    <dgm:pt modelId="{845D129D-062D-4204-ADDD-A08BBA14294F}" type="parTrans" cxnId="{ACBD4600-FB8C-4E8D-B4AC-D3714C83B032}">
      <dgm:prSet/>
      <dgm:spPr/>
      <dgm:t>
        <a:bodyPr/>
        <a:lstStyle/>
        <a:p>
          <a:pPr algn="just"/>
          <a:endParaRPr lang="es-EC"/>
        </a:p>
      </dgm:t>
    </dgm:pt>
    <dgm:pt modelId="{32ED9F8C-A854-49B2-A3D6-92FC4046140D}" type="sibTrans" cxnId="{ACBD4600-FB8C-4E8D-B4AC-D3714C83B032}">
      <dgm:prSet/>
      <dgm:spPr/>
      <dgm:t>
        <a:bodyPr/>
        <a:lstStyle/>
        <a:p>
          <a:pPr algn="just"/>
          <a:endParaRPr lang="es-EC"/>
        </a:p>
      </dgm:t>
    </dgm:pt>
    <dgm:pt modelId="{E0EAA22E-4DD6-4E26-9706-7A9C23300EE8}" type="pres">
      <dgm:prSet presAssocID="{E6F94121-0E7D-484E-8712-2F3776A82AB6}" presName="linearFlow" presStyleCnt="0">
        <dgm:presLayoutVars>
          <dgm:dir/>
          <dgm:resizeHandles val="exact"/>
        </dgm:presLayoutVars>
      </dgm:prSet>
      <dgm:spPr/>
    </dgm:pt>
    <dgm:pt modelId="{D548B9E7-0C50-4802-A21A-65A5EDF4F48E}" type="pres">
      <dgm:prSet presAssocID="{1844401A-7428-4556-B592-7A4A589A646F}" presName="composite" presStyleCnt="0"/>
      <dgm:spPr/>
    </dgm:pt>
    <dgm:pt modelId="{2E739B18-5356-46D0-A372-069E33025B82}" type="pres">
      <dgm:prSet presAssocID="{1844401A-7428-4556-B592-7A4A589A646F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147425-2ED1-4FA6-AC6C-3B255683720C}" type="pres">
      <dgm:prSet presAssocID="{1844401A-7428-4556-B592-7A4A589A646F}" presName="txShp" presStyleLbl="node1" presStyleIdx="0" presStyleCnt="1">
        <dgm:presLayoutVars>
          <dgm:bulletEnabled val="1"/>
        </dgm:presLayoutVars>
      </dgm:prSet>
      <dgm:spPr/>
    </dgm:pt>
  </dgm:ptLst>
  <dgm:cxnLst>
    <dgm:cxn modelId="{ACBD4600-FB8C-4E8D-B4AC-D3714C83B032}" srcId="{E6F94121-0E7D-484E-8712-2F3776A82AB6}" destId="{1844401A-7428-4556-B592-7A4A589A646F}" srcOrd="0" destOrd="0" parTransId="{845D129D-062D-4204-ADDD-A08BBA14294F}" sibTransId="{32ED9F8C-A854-49B2-A3D6-92FC4046140D}"/>
    <dgm:cxn modelId="{BD86D135-C24E-4D92-BC0B-FC0C39BF6888}" type="presOf" srcId="{1844401A-7428-4556-B592-7A4A589A646F}" destId="{4A147425-2ED1-4FA6-AC6C-3B255683720C}" srcOrd="0" destOrd="0" presId="urn:microsoft.com/office/officeart/2005/8/layout/vList3"/>
    <dgm:cxn modelId="{30C6E39E-4927-4E95-87FA-95E56C3B81E2}" type="presOf" srcId="{E6F94121-0E7D-484E-8712-2F3776A82AB6}" destId="{E0EAA22E-4DD6-4E26-9706-7A9C23300EE8}" srcOrd="0" destOrd="0" presId="urn:microsoft.com/office/officeart/2005/8/layout/vList3"/>
    <dgm:cxn modelId="{3CC7C6C1-7610-40C2-96B1-9FBCD6511998}" type="presParOf" srcId="{E0EAA22E-4DD6-4E26-9706-7A9C23300EE8}" destId="{D548B9E7-0C50-4802-A21A-65A5EDF4F48E}" srcOrd="0" destOrd="0" presId="urn:microsoft.com/office/officeart/2005/8/layout/vList3"/>
    <dgm:cxn modelId="{91DB3007-97F5-412A-85FC-7697CD1160D6}" type="presParOf" srcId="{D548B9E7-0C50-4802-A21A-65A5EDF4F48E}" destId="{2E739B18-5356-46D0-A372-069E33025B82}" srcOrd="0" destOrd="0" presId="urn:microsoft.com/office/officeart/2005/8/layout/vList3"/>
    <dgm:cxn modelId="{33FA653F-205D-4FE6-875C-BA70FD4E4E61}" type="presParOf" srcId="{D548B9E7-0C50-4802-A21A-65A5EDF4F48E}" destId="{4A147425-2ED1-4FA6-AC6C-3B25568372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F94121-0E7D-484E-8712-2F3776A82AB6}" type="doc">
      <dgm:prSet loTypeId="urn:microsoft.com/office/officeart/2005/8/layout/vList3" loCatId="picture" qsTypeId="urn:microsoft.com/office/officeart/2005/8/quickstyle/simple1" qsCatId="simple" csTypeId="urn:microsoft.com/office/officeart/2005/8/colors/accent6_1" csCatId="accent6" phldr="1"/>
      <dgm:spPr/>
    </dgm:pt>
    <dgm:pt modelId="{1844401A-7428-4556-B592-7A4A589A646F}">
      <dgm:prSet phldrT="[Texto]" custT="1"/>
      <dgm:spPr>
        <a:ln>
          <a:solidFill>
            <a:srgbClr val="FF8601"/>
          </a:solidFill>
        </a:ln>
      </dgm:spPr>
      <dgm:t>
        <a:bodyPr/>
        <a:lstStyle/>
        <a:p>
          <a:pPr algn="just"/>
          <a:r>
            <a:rPr lang="es-EC" sz="2400" dirty="0"/>
            <a:t>Utilizar nuevas técnicas para mejorar la detección y priorización de vulnerabilidades y como analizar la información obtenida.  </a:t>
          </a:r>
        </a:p>
      </dgm:t>
    </dgm:pt>
    <dgm:pt modelId="{845D129D-062D-4204-ADDD-A08BBA14294F}" type="parTrans" cxnId="{ACBD4600-FB8C-4E8D-B4AC-D3714C83B032}">
      <dgm:prSet/>
      <dgm:spPr/>
      <dgm:t>
        <a:bodyPr/>
        <a:lstStyle/>
        <a:p>
          <a:endParaRPr lang="es-EC"/>
        </a:p>
      </dgm:t>
    </dgm:pt>
    <dgm:pt modelId="{32ED9F8C-A854-49B2-A3D6-92FC4046140D}" type="sibTrans" cxnId="{ACBD4600-FB8C-4E8D-B4AC-D3714C83B032}">
      <dgm:prSet/>
      <dgm:spPr/>
      <dgm:t>
        <a:bodyPr/>
        <a:lstStyle/>
        <a:p>
          <a:endParaRPr lang="es-EC"/>
        </a:p>
      </dgm:t>
    </dgm:pt>
    <dgm:pt modelId="{E0EAA22E-4DD6-4E26-9706-7A9C23300EE8}" type="pres">
      <dgm:prSet presAssocID="{E6F94121-0E7D-484E-8712-2F3776A82AB6}" presName="linearFlow" presStyleCnt="0">
        <dgm:presLayoutVars>
          <dgm:dir/>
          <dgm:resizeHandles val="exact"/>
        </dgm:presLayoutVars>
      </dgm:prSet>
      <dgm:spPr/>
    </dgm:pt>
    <dgm:pt modelId="{D548B9E7-0C50-4802-A21A-65A5EDF4F48E}" type="pres">
      <dgm:prSet presAssocID="{1844401A-7428-4556-B592-7A4A589A646F}" presName="composite" presStyleCnt="0"/>
      <dgm:spPr/>
    </dgm:pt>
    <dgm:pt modelId="{2E739B18-5356-46D0-A372-069E33025B82}" type="pres">
      <dgm:prSet presAssocID="{1844401A-7428-4556-B592-7A4A589A646F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147425-2ED1-4FA6-AC6C-3B255683720C}" type="pres">
      <dgm:prSet presAssocID="{1844401A-7428-4556-B592-7A4A589A646F}" presName="txShp" presStyleLbl="node1" presStyleIdx="0" presStyleCnt="1">
        <dgm:presLayoutVars>
          <dgm:bulletEnabled val="1"/>
        </dgm:presLayoutVars>
      </dgm:prSet>
      <dgm:spPr/>
    </dgm:pt>
  </dgm:ptLst>
  <dgm:cxnLst>
    <dgm:cxn modelId="{ACBD4600-FB8C-4E8D-B4AC-D3714C83B032}" srcId="{E6F94121-0E7D-484E-8712-2F3776A82AB6}" destId="{1844401A-7428-4556-B592-7A4A589A646F}" srcOrd="0" destOrd="0" parTransId="{845D129D-062D-4204-ADDD-A08BBA14294F}" sibTransId="{32ED9F8C-A854-49B2-A3D6-92FC4046140D}"/>
    <dgm:cxn modelId="{6573D56A-44F6-4194-919C-DC2DC639FF71}" type="presOf" srcId="{E6F94121-0E7D-484E-8712-2F3776A82AB6}" destId="{E0EAA22E-4DD6-4E26-9706-7A9C23300EE8}" srcOrd="0" destOrd="0" presId="urn:microsoft.com/office/officeart/2005/8/layout/vList3"/>
    <dgm:cxn modelId="{3E76824E-0A9A-454C-B1EC-4A08ABF89AB6}" type="presOf" srcId="{1844401A-7428-4556-B592-7A4A589A646F}" destId="{4A147425-2ED1-4FA6-AC6C-3B255683720C}" srcOrd="0" destOrd="0" presId="urn:microsoft.com/office/officeart/2005/8/layout/vList3"/>
    <dgm:cxn modelId="{CCBC8E61-4680-4701-AF09-9A56DCBC6D7A}" type="presParOf" srcId="{E0EAA22E-4DD6-4E26-9706-7A9C23300EE8}" destId="{D548B9E7-0C50-4802-A21A-65A5EDF4F48E}" srcOrd="0" destOrd="0" presId="urn:microsoft.com/office/officeart/2005/8/layout/vList3"/>
    <dgm:cxn modelId="{D2E3995E-0E97-41E1-8BD5-B15840263980}" type="presParOf" srcId="{D548B9E7-0C50-4802-A21A-65A5EDF4F48E}" destId="{2E739B18-5356-46D0-A372-069E33025B82}" srcOrd="0" destOrd="0" presId="urn:microsoft.com/office/officeart/2005/8/layout/vList3"/>
    <dgm:cxn modelId="{E5F76C6C-575F-4A49-A811-21EFF56BEFC9}" type="presParOf" srcId="{D548B9E7-0C50-4802-A21A-65A5EDF4F48E}" destId="{4A147425-2ED1-4FA6-AC6C-3B25568372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F94121-0E7D-484E-8712-2F3776A82AB6}" type="doc">
      <dgm:prSet loTypeId="urn:microsoft.com/office/officeart/2005/8/layout/vList3" loCatId="picture" qsTypeId="urn:microsoft.com/office/officeart/2005/8/quickstyle/simple1" qsCatId="simple" csTypeId="urn:microsoft.com/office/officeart/2005/8/colors/accent6_1" csCatId="accent6" phldr="1"/>
      <dgm:spPr/>
    </dgm:pt>
    <dgm:pt modelId="{1844401A-7428-4556-B592-7A4A589A646F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MX" sz="2400" dirty="0"/>
            <a:t>¿Cómo se obtiene información actualizada y continua sobre vulnerabilidades?</a:t>
          </a:r>
          <a:endParaRPr lang="es-EC" sz="2400" dirty="0"/>
        </a:p>
      </dgm:t>
    </dgm:pt>
    <dgm:pt modelId="{845D129D-062D-4204-ADDD-A08BBA14294F}" type="parTrans" cxnId="{ACBD4600-FB8C-4E8D-B4AC-D3714C83B032}">
      <dgm:prSet/>
      <dgm:spPr/>
      <dgm:t>
        <a:bodyPr/>
        <a:lstStyle/>
        <a:p>
          <a:endParaRPr lang="es-EC"/>
        </a:p>
      </dgm:t>
    </dgm:pt>
    <dgm:pt modelId="{32ED9F8C-A854-49B2-A3D6-92FC4046140D}" type="sibTrans" cxnId="{ACBD4600-FB8C-4E8D-B4AC-D3714C83B032}">
      <dgm:prSet/>
      <dgm:spPr/>
      <dgm:t>
        <a:bodyPr/>
        <a:lstStyle/>
        <a:p>
          <a:endParaRPr lang="es-EC"/>
        </a:p>
      </dgm:t>
    </dgm:pt>
    <dgm:pt modelId="{E0EAA22E-4DD6-4E26-9706-7A9C23300EE8}" type="pres">
      <dgm:prSet presAssocID="{E6F94121-0E7D-484E-8712-2F3776A82AB6}" presName="linearFlow" presStyleCnt="0">
        <dgm:presLayoutVars>
          <dgm:dir/>
          <dgm:resizeHandles val="exact"/>
        </dgm:presLayoutVars>
      </dgm:prSet>
      <dgm:spPr/>
    </dgm:pt>
    <dgm:pt modelId="{D548B9E7-0C50-4802-A21A-65A5EDF4F48E}" type="pres">
      <dgm:prSet presAssocID="{1844401A-7428-4556-B592-7A4A589A646F}" presName="composite" presStyleCnt="0"/>
      <dgm:spPr/>
    </dgm:pt>
    <dgm:pt modelId="{2E739B18-5356-46D0-A372-069E33025B82}" type="pres">
      <dgm:prSet presAssocID="{1844401A-7428-4556-B592-7A4A589A646F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A147425-2ED1-4FA6-AC6C-3B255683720C}" type="pres">
      <dgm:prSet presAssocID="{1844401A-7428-4556-B592-7A4A589A646F}" presName="txShp" presStyleLbl="node1" presStyleIdx="0" presStyleCnt="1">
        <dgm:presLayoutVars>
          <dgm:bulletEnabled val="1"/>
        </dgm:presLayoutVars>
      </dgm:prSet>
      <dgm:spPr/>
    </dgm:pt>
  </dgm:ptLst>
  <dgm:cxnLst>
    <dgm:cxn modelId="{ACBD4600-FB8C-4E8D-B4AC-D3714C83B032}" srcId="{E6F94121-0E7D-484E-8712-2F3776A82AB6}" destId="{1844401A-7428-4556-B592-7A4A589A646F}" srcOrd="0" destOrd="0" parTransId="{845D129D-062D-4204-ADDD-A08BBA14294F}" sibTransId="{32ED9F8C-A854-49B2-A3D6-92FC4046140D}"/>
    <dgm:cxn modelId="{76B8F6D5-997E-4209-A957-039472CCB0D8}" type="presOf" srcId="{1844401A-7428-4556-B592-7A4A589A646F}" destId="{4A147425-2ED1-4FA6-AC6C-3B255683720C}" srcOrd="0" destOrd="0" presId="urn:microsoft.com/office/officeart/2005/8/layout/vList3"/>
    <dgm:cxn modelId="{9292A8E1-9862-4048-9E6D-92CBB2994B8A}" type="presOf" srcId="{E6F94121-0E7D-484E-8712-2F3776A82AB6}" destId="{E0EAA22E-4DD6-4E26-9706-7A9C23300EE8}" srcOrd="0" destOrd="0" presId="urn:microsoft.com/office/officeart/2005/8/layout/vList3"/>
    <dgm:cxn modelId="{246C0373-4ED6-47C7-9B43-ED999B5B1FD2}" type="presParOf" srcId="{E0EAA22E-4DD6-4E26-9706-7A9C23300EE8}" destId="{D548B9E7-0C50-4802-A21A-65A5EDF4F48E}" srcOrd="0" destOrd="0" presId="urn:microsoft.com/office/officeart/2005/8/layout/vList3"/>
    <dgm:cxn modelId="{43665F8A-98A9-4085-837D-1169934CD0BA}" type="presParOf" srcId="{D548B9E7-0C50-4802-A21A-65A5EDF4F48E}" destId="{2E739B18-5356-46D0-A372-069E33025B82}" srcOrd="0" destOrd="0" presId="urn:microsoft.com/office/officeart/2005/8/layout/vList3"/>
    <dgm:cxn modelId="{C26FBB5A-5C4B-4689-9BDC-E178397B0C23}" type="presParOf" srcId="{D548B9E7-0C50-4802-A21A-65A5EDF4F48E}" destId="{4A147425-2ED1-4FA6-AC6C-3B25568372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AA088D-FFA2-4097-A6AC-881B1CF863B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210A56C8-A55D-448C-85CD-1E71F96AE141}">
      <dgm:prSet phldrT="[Texto]"/>
      <dgm:spPr/>
      <dgm:t>
        <a:bodyPr/>
        <a:lstStyle/>
        <a:p>
          <a:pPr algn="just"/>
          <a:r>
            <a:rPr lang="es-EC" dirty="0"/>
            <a:t>Realizar una revisión sistemática de literatura sobre los procesos de desarrollo de sistemas de escaneo y detección de vulnerabilidades para definir metodologías y herramientas. </a:t>
          </a:r>
        </a:p>
      </dgm:t>
    </dgm:pt>
    <dgm:pt modelId="{2A0AA59B-31B0-4A12-88B7-B019E71498D2}" type="parTrans" cxnId="{26389D7D-7A4F-4F71-9793-D259C63DFD8A}">
      <dgm:prSet/>
      <dgm:spPr/>
      <dgm:t>
        <a:bodyPr/>
        <a:lstStyle/>
        <a:p>
          <a:endParaRPr lang="es-EC"/>
        </a:p>
      </dgm:t>
    </dgm:pt>
    <dgm:pt modelId="{C87A1DA8-18E2-44D9-A423-31B41A3FC255}" type="sibTrans" cxnId="{26389D7D-7A4F-4F71-9793-D259C63DFD8A}">
      <dgm:prSet/>
      <dgm:spPr/>
      <dgm:t>
        <a:bodyPr/>
        <a:lstStyle/>
        <a:p>
          <a:endParaRPr lang="es-EC"/>
        </a:p>
      </dgm:t>
    </dgm:pt>
    <dgm:pt modelId="{61BA245B-25B4-44F1-AD61-1AF8FDC20611}">
      <dgm:prSet/>
      <dgm:spPr/>
      <dgm:t>
        <a:bodyPr/>
        <a:lstStyle/>
        <a:p>
          <a:r>
            <a:rPr lang="es-EC" dirty="0"/>
            <a:t>Desarrollar un modelo matemático que permita priorizar las vulnerabilidades identificadas en </a:t>
          </a:r>
          <a:r>
            <a:rPr lang="es-EC" dirty="0" err="1"/>
            <a:t>Shodan</a:t>
          </a:r>
          <a:r>
            <a:rPr lang="es-EC" dirty="0"/>
            <a:t> con variables de entorno desde el punto de vista del atacante.</a:t>
          </a:r>
        </a:p>
      </dgm:t>
    </dgm:pt>
    <dgm:pt modelId="{C1C25126-44CD-4AD5-9613-4912D1D3C4F2}" type="parTrans" cxnId="{328FF157-D5C2-47F2-BAFB-A652D784967D}">
      <dgm:prSet/>
      <dgm:spPr/>
      <dgm:t>
        <a:bodyPr/>
        <a:lstStyle/>
        <a:p>
          <a:endParaRPr lang="es-EC"/>
        </a:p>
      </dgm:t>
    </dgm:pt>
    <dgm:pt modelId="{B64783CE-0A65-4A1A-A3C4-F6A215F4D082}" type="sibTrans" cxnId="{328FF157-D5C2-47F2-BAFB-A652D784967D}">
      <dgm:prSet/>
      <dgm:spPr/>
      <dgm:t>
        <a:bodyPr/>
        <a:lstStyle/>
        <a:p>
          <a:endParaRPr lang="es-EC"/>
        </a:p>
      </dgm:t>
    </dgm:pt>
    <dgm:pt modelId="{E73502C6-90E7-4B1C-B5A5-BEE12F48C904}">
      <dgm:prSet/>
      <dgm:spPr/>
      <dgm:t>
        <a:bodyPr/>
        <a:lstStyle/>
        <a:p>
          <a:r>
            <a:rPr lang="es-EC" dirty="0"/>
            <a:t>Diseñar la arquitectura de consumo y </a:t>
          </a:r>
          <a:r>
            <a:rPr lang="es-EC" dirty="0" err="1"/>
            <a:t>tratamiendo</a:t>
          </a:r>
          <a:r>
            <a:rPr lang="es-EC" dirty="0"/>
            <a:t> de información, basada en la escalabilidad e integración en los servicios reactivos y proactivos para el ESPE-CERT.</a:t>
          </a:r>
        </a:p>
      </dgm:t>
    </dgm:pt>
    <dgm:pt modelId="{C41AEBCB-91CD-43F8-8A72-771CDE7BBBFA}" type="parTrans" cxnId="{A958BE9C-96AB-44DE-ADEC-83BAA530CD2B}">
      <dgm:prSet/>
      <dgm:spPr/>
      <dgm:t>
        <a:bodyPr/>
        <a:lstStyle/>
        <a:p>
          <a:endParaRPr lang="es-EC"/>
        </a:p>
      </dgm:t>
    </dgm:pt>
    <dgm:pt modelId="{0C17E56E-2620-42AF-B621-819C236BBFB3}" type="sibTrans" cxnId="{A958BE9C-96AB-44DE-ADEC-83BAA530CD2B}">
      <dgm:prSet/>
      <dgm:spPr/>
      <dgm:t>
        <a:bodyPr/>
        <a:lstStyle/>
        <a:p>
          <a:endParaRPr lang="es-EC"/>
        </a:p>
      </dgm:t>
    </dgm:pt>
    <dgm:pt modelId="{B757902A-3886-6D4C-87D6-2E8E88BBCE61}">
      <dgm:prSet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dirty="0"/>
            <a:t>Desarrollar un prototipo basado en </a:t>
          </a:r>
          <a:r>
            <a:rPr lang="es-EC" dirty="0" err="1"/>
            <a:t>Rest</a:t>
          </a:r>
          <a:r>
            <a:rPr lang="es-EC" dirty="0"/>
            <a:t> API de </a:t>
          </a:r>
          <a:r>
            <a:rPr lang="es-EC" dirty="0" err="1"/>
            <a:t>Shodan</a:t>
          </a:r>
          <a:r>
            <a:rPr lang="es-EC" dirty="0"/>
            <a:t> que permita automatizar el proceso de identificación, correlación y priorización de las vulnerabilidades para el ESPE-CERT a través del modelo de desarrollo de prototipos.</a:t>
          </a:r>
          <a:endParaRPr lang="es-ES_tradnl" dirty="0"/>
        </a:p>
      </dgm:t>
    </dgm:pt>
    <dgm:pt modelId="{ED3D1F63-B58D-414F-938D-9B4E6509E1F8}" type="parTrans" cxnId="{9B88E5C9-84CD-1C48-8564-C018DEDAD64C}">
      <dgm:prSet/>
      <dgm:spPr/>
      <dgm:t>
        <a:bodyPr/>
        <a:lstStyle/>
        <a:p>
          <a:endParaRPr lang="es-ES_tradnl"/>
        </a:p>
      </dgm:t>
    </dgm:pt>
    <dgm:pt modelId="{50299EB3-B5AB-8D4D-B116-74545BD999A8}" type="sibTrans" cxnId="{9B88E5C9-84CD-1C48-8564-C018DEDAD64C}">
      <dgm:prSet/>
      <dgm:spPr/>
      <dgm:t>
        <a:bodyPr/>
        <a:lstStyle/>
        <a:p>
          <a:endParaRPr lang="es-ES_tradnl"/>
        </a:p>
      </dgm:t>
    </dgm:pt>
    <dgm:pt modelId="{A42FC93B-4A20-4889-8FAF-83589DC43FAC}" type="pres">
      <dgm:prSet presAssocID="{ABAA088D-FFA2-4097-A6AC-881B1CF863B3}" presName="linear" presStyleCnt="0">
        <dgm:presLayoutVars>
          <dgm:animLvl val="lvl"/>
          <dgm:resizeHandles val="exact"/>
        </dgm:presLayoutVars>
      </dgm:prSet>
      <dgm:spPr/>
    </dgm:pt>
    <dgm:pt modelId="{7FF681E4-45C7-4A5C-87E8-0AF8BFDB7359}" type="pres">
      <dgm:prSet presAssocID="{210A56C8-A55D-448C-85CD-1E71F96AE14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81E55C-49F6-4449-9263-6FF59AEBDC29}" type="pres">
      <dgm:prSet presAssocID="{C87A1DA8-18E2-44D9-A423-31B41A3FC255}" presName="spacer" presStyleCnt="0"/>
      <dgm:spPr/>
    </dgm:pt>
    <dgm:pt modelId="{E90CD5C9-1AD1-4CA5-8FDE-0B202683D96A}" type="pres">
      <dgm:prSet presAssocID="{61BA245B-25B4-44F1-AD61-1AF8FDC20611}" presName="parentText" presStyleLbl="node1" presStyleIdx="1" presStyleCnt="4" custLinFactNeighborX="-218">
        <dgm:presLayoutVars>
          <dgm:chMax val="0"/>
          <dgm:bulletEnabled val="1"/>
        </dgm:presLayoutVars>
      </dgm:prSet>
      <dgm:spPr/>
    </dgm:pt>
    <dgm:pt modelId="{A5551EB0-1F5B-4882-B854-D2615D4543A7}" type="pres">
      <dgm:prSet presAssocID="{B64783CE-0A65-4A1A-A3C4-F6A215F4D082}" presName="spacer" presStyleCnt="0"/>
      <dgm:spPr/>
    </dgm:pt>
    <dgm:pt modelId="{4A25ECBD-CA72-4A02-B4B9-74AD39AC2F2B}" type="pres">
      <dgm:prSet presAssocID="{E73502C6-90E7-4B1C-B5A5-BEE12F48C9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FCCF046-8C8A-B44D-8213-7BE7533DE3EB}" type="pres">
      <dgm:prSet presAssocID="{0C17E56E-2620-42AF-B621-819C236BBFB3}" presName="spacer" presStyleCnt="0"/>
      <dgm:spPr/>
    </dgm:pt>
    <dgm:pt modelId="{EAF301E2-E66B-9346-85C2-D9A4FC1BB828}" type="pres">
      <dgm:prSet presAssocID="{B757902A-3886-6D4C-87D6-2E8E88BBCE61}" presName="parentText" presStyleLbl="node1" presStyleIdx="3" presStyleCnt="4" custLinFactNeighborX="-342">
        <dgm:presLayoutVars>
          <dgm:chMax val="0"/>
          <dgm:bulletEnabled val="1"/>
        </dgm:presLayoutVars>
      </dgm:prSet>
      <dgm:spPr/>
    </dgm:pt>
  </dgm:ptLst>
  <dgm:cxnLst>
    <dgm:cxn modelId="{C88D6A14-1189-4163-AD81-319971DC91D2}" type="presOf" srcId="{61BA245B-25B4-44F1-AD61-1AF8FDC20611}" destId="{E90CD5C9-1AD1-4CA5-8FDE-0B202683D96A}" srcOrd="0" destOrd="0" presId="urn:microsoft.com/office/officeart/2005/8/layout/vList2"/>
    <dgm:cxn modelId="{347EA847-B6C8-4468-BE7C-229FBDE3BB41}" type="presOf" srcId="{ABAA088D-FFA2-4097-A6AC-881B1CF863B3}" destId="{A42FC93B-4A20-4889-8FAF-83589DC43FAC}" srcOrd="0" destOrd="0" presId="urn:microsoft.com/office/officeart/2005/8/layout/vList2"/>
    <dgm:cxn modelId="{D7B49B48-DF00-469C-9DC7-3A3C92E6D035}" type="presOf" srcId="{E73502C6-90E7-4B1C-B5A5-BEE12F48C904}" destId="{4A25ECBD-CA72-4A02-B4B9-74AD39AC2F2B}" srcOrd="0" destOrd="0" presId="urn:microsoft.com/office/officeart/2005/8/layout/vList2"/>
    <dgm:cxn modelId="{328FF157-D5C2-47F2-BAFB-A652D784967D}" srcId="{ABAA088D-FFA2-4097-A6AC-881B1CF863B3}" destId="{61BA245B-25B4-44F1-AD61-1AF8FDC20611}" srcOrd="1" destOrd="0" parTransId="{C1C25126-44CD-4AD5-9613-4912D1D3C4F2}" sibTransId="{B64783CE-0A65-4A1A-A3C4-F6A215F4D082}"/>
    <dgm:cxn modelId="{26389D7D-7A4F-4F71-9793-D259C63DFD8A}" srcId="{ABAA088D-FFA2-4097-A6AC-881B1CF863B3}" destId="{210A56C8-A55D-448C-85CD-1E71F96AE141}" srcOrd="0" destOrd="0" parTransId="{2A0AA59B-31B0-4A12-88B7-B019E71498D2}" sibTransId="{C87A1DA8-18E2-44D9-A423-31B41A3FC255}"/>
    <dgm:cxn modelId="{A958BE9C-96AB-44DE-ADEC-83BAA530CD2B}" srcId="{ABAA088D-FFA2-4097-A6AC-881B1CF863B3}" destId="{E73502C6-90E7-4B1C-B5A5-BEE12F48C904}" srcOrd="2" destOrd="0" parTransId="{C41AEBCB-91CD-43F8-8A72-771CDE7BBBFA}" sibTransId="{0C17E56E-2620-42AF-B621-819C236BBFB3}"/>
    <dgm:cxn modelId="{E6C744A2-E707-487A-A882-06E16CC3785B}" type="presOf" srcId="{210A56C8-A55D-448C-85CD-1E71F96AE141}" destId="{7FF681E4-45C7-4A5C-87E8-0AF8BFDB7359}" srcOrd="0" destOrd="0" presId="urn:microsoft.com/office/officeart/2005/8/layout/vList2"/>
    <dgm:cxn modelId="{9B88E5C9-84CD-1C48-8564-C018DEDAD64C}" srcId="{ABAA088D-FFA2-4097-A6AC-881B1CF863B3}" destId="{B757902A-3886-6D4C-87D6-2E8E88BBCE61}" srcOrd="3" destOrd="0" parTransId="{ED3D1F63-B58D-414F-938D-9B4E6509E1F8}" sibTransId="{50299EB3-B5AB-8D4D-B116-74545BD999A8}"/>
    <dgm:cxn modelId="{EC333FD7-8510-B145-93EE-400E5AFD4828}" type="presOf" srcId="{B757902A-3886-6D4C-87D6-2E8E88BBCE61}" destId="{EAF301E2-E66B-9346-85C2-D9A4FC1BB828}" srcOrd="0" destOrd="0" presId="urn:microsoft.com/office/officeart/2005/8/layout/vList2"/>
    <dgm:cxn modelId="{60893796-43DF-4582-B26F-0AB2DE9766C3}" type="presParOf" srcId="{A42FC93B-4A20-4889-8FAF-83589DC43FAC}" destId="{7FF681E4-45C7-4A5C-87E8-0AF8BFDB7359}" srcOrd="0" destOrd="0" presId="urn:microsoft.com/office/officeart/2005/8/layout/vList2"/>
    <dgm:cxn modelId="{7F76FCD0-BD5E-48FF-820A-96E6A018F616}" type="presParOf" srcId="{A42FC93B-4A20-4889-8FAF-83589DC43FAC}" destId="{8381E55C-49F6-4449-9263-6FF59AEBDC29}" srcOrd="1" destOrd="0" presId="urn:microsoft.com/office/officeart/2005/8/layout/vList2"/>
    <dgm:cxn modelId="{C13A32A2-7297-4370-B412-E7BCC7DEF436}" type="presParOf" srcId="{A42FC93B-4A20-4889-8FAF-83589DC43FAC}" destId="{E90CD5C9-1AD1-4CA5-8FDE-0B202683D96A}" srcOrd="2" destOrd="0" presId="urn:microsoft.com/office/officeart/2005/8/layout/vList2"/>
    <dgm:cxn modelId="{5DA17D9B-43A9-45D8-9AF0-0C36CC4B4832}" type="presParOf" srcId="{A42FC93B-4A20-4889-8FAF-83589DC43FAC}" destId="{A5551EB0-1F5B-4882-B854-D2615D4543A7}" srcOrd="3" destOrd="0" presId="urn:microsoft.com/office/officeart/2005/8/layout/vList2"/>
    <dgm:cxn modelId="{98FD2907-0FF1-40D6-B82F-37B85ED566BC}" type="presParOf" srcId="{A42FC93B-4A20-4889-8FAF-83589DC43FAC}" destId="{4A25ECBD-CA72-4A02-B4B9-74AD39AC2F2B}" srcOrd="4" destOrd="0" presId="urn:microsoft.com/office/officeart/2005/8/layout/vList2"/>
    <dgm:cxn modelId="{8C9A40C2-3281-DD42-9EC9-D76DDD3BA449}" type="presParOf" srcId="{A42FC93B-4A20-4889-8FAF-83589DC43FAC}" destId="{0FCCF046-8C8A-B44D-8213-7BE7533DE3EB}" srcOrd="5" destOrd="0" presId="urn:microsoft.com/office/officeart/2005/8/layout/vList2"/>
    <dgm:cxn modelId="{DB7FD5E3-841D-2C4C-89DA-9B41DEEBB1EC}" type="presParOf" srcId="{A42FC93B-4A20-4889-8FAF-83589DC43FAC}" destId="{EAF301E2-E66B-9346-85C2-D9A4FC1BB8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7E27E-C09F-4DC2-A567-645C04E6ECBD}">
      <dsp:nvSpPr>
        <dsp:cNvPr id="0" name=""/>
        <dsp:cNvSpPr/>
      </dsp:nvSpPr>
      <dsp:spPr>
        <a:xfrm>
          <a:off x="0" y="0"/>
          <a:ext cx="9991725" cy="804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ANTECEDENTES, PROBLEMÁTICA Y JUSTIFICACIÓN</a:t>
          </a:r>
        </a:p>
      </dsp:txBody>
      <dsp:txXfrm>
        <a:off x="39295" y="39295"/>
        <a:ext cx="9913135" cy="726370"/>
      </dsp:txXfrm>
    </dsp:sp>
    <dsp:sp modelId="{316C4F8C-23E0-4831-958D-943A8E363652}">
      <dsp:nvSpPr>
        <dsp:cNvPr id="0" name=""/>
        <dsp:cNvSpPr/>
      </dsp:nvSpPr>
      <dsp:spPr>
        <a:xfrm>
          <a:off x="0" y="911718"/>
          <a:ext cx="9991725" cy="804960"/>
        </a:xfrm>
        <a:prstGeom prst="roundRect">
          <a:avLst/>
        </a:prstGeom>
        <a:gradFill rotWithShape="0">
          <a:gsLst>
            <a:gs pos="0">
              <a:schemeClr val="accent4">
                <a:hueOff val="329087"/>
                <a:satOff val="1426"/>
                <a:lumOff val="941"/>
                <a:alphaOff val="0"/>
                <a:shade val="85000"/>
                <a:satMod val="130000"/>
              </a:schemeClr>
            </a:gs>
            <a:gs pos="34000">
              <a:schemeClr val="accent4">
                <a:hueOff val="329087"/>
                <a:satOff val="1426"/>
                <a:lumOff val="941"/>
                <a:alphaOff val="0"/>
                <a:shade val="87000"/>
                <a:satMod val="125000"/>
              </a:schemeClr>
            </a:gs>
            <a:gs pos="70000">
              <a:schemeClr val="accent4">
                <a:hueOff val="329087"/>
                <a:satOff val="1426"/>
                <a:lumOff val="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329087"/>
                <a:satOff val="1426"/>
                <a:lumOff val="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>
              <a:solidFill>
                <a:schemeClr val="tx1"/>
              </a:solidFill>
            </a:rPr>
            <a:t>OBJETIVOS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9295" y="951013"/>
        <a:ext cx="9913135" cy="726370"/>
      </dsp:txXfrm>
    </dsp:sp>
    <dsp:sp modelId="{E43218D6-212D-45DB-BE3C-76AC7077995D}">
      <dsp:nvSpPr>
        <dsp:cNvPr id="0" name=""/>
        <dsp:cNvSpPr/>
      </dsp:nvSpPr>
      <dsp:spPr>
        <a:xfrm>
          <a:off x="0" y="1864356"/>
          <a:ext cx="9991725" cy="804960"/>
        </a:xfrm>
        <a:prstGeom prst="roundRect">
          <a:avLst/>
        </a:prstGeom>
        <a:gradFill rotWithShape="0">
          <a:gsLst>
            <a:gs pos="0">
              <a:schemeClr val="accent4">
                <a:hueOff val="658174"/>
                <a:satOff val="2853"/>
                <a:lumOff val="1882"/>
                <a:alphaOff val="0"/>
                <a:shade val="85000"/>
                <a:satMod val="130000"/>
              </a:schemeClr>
            </a:gs>
            <a:gs pos="34000">
              <a:schemeClr val="accent4">
                <a:hueOff val="658174"/>
                <a:satOff val="2853"/>
                <a:lumOff val="1882"/>
                <a:alphaOff val="0"/>
                <a:shade val="87000"/>
                <a:satMod val="125000"/>
              </a:schemeClr>
            </a:gs>
            <a:gs pos="70000">
              <a:schemeClr val="accent4">
                <a:hueOff val="658174"/>
                <a:satOff val="2853"/>
                <a:lumOff val="1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658174"/>
                <a:satOff val="2853"/>
                <a:lumOff val="1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PROPUESTA METODOLOGICA PARA EL DESARROLLO DE SISTEMAS DE DETECCION DE VULNERABILIDADES (VDS)</a:t>
          </a:r>
        </a:p>
      </dsp:txBody>
      <dsp:txXfrm>
        <a:off x="39295" y="1903651"/>
        <a:ext cx="9913135" cy="726370"/>
      </dsp:txXfrm>
    </dsp:sp>
    <dsp:sp modelId="{4B768D6C-5376-4A35-838F-3732957CBBFA}">
      <dsp:nvSpPr>
        <dsp:cNvPr id="0" name=""/>
        <dsp:cNvSpPr/>
      </dsp:nvSpPr>
      <dsp:spPr>
        <a:xfrm>
          <a:off x="0" y="2744547"/>
          <a:ext cx="9991725" cy="804960"/>
        </a:xfrm>
        <a:prstGeom prst="roundRect">
          <a:avLst/>
        </a:prstGeom>
        <a:gradFill rotWithShape="0">
          <a:gsLst>
            <a:gs pos="0">
              <a:schemeClr val="accent4">
                <a:hueOff val="987261"/>
                <a:satOff val="4279"/>
                <a:lumOff val="2824"/>
                <a:alphaOff val="0"/>
                <a:shade val="85000"/>
                <a:satMod val="130000"/>
              </a:schemeClr>
            </a:gs>
            <a:gs pos="34000">
              <a:schemeClr val="accent4">
                <a:hueOff val="987261"/>
                <a:satOff val="4279"/>
                <a:lumOff val="2824"/>
                <a:alphaOff val="0"/>
                <a:shade val="87000"/>
                <a:satMod val="125000"/>
              </a:schemeClr>
            </a:gs>
            <a:gs pos="70000">
              <a:schemeClr val="accent4">
                <a:hueOff val="987261"/>
                <a:satOff val="4279"/>
                <a:lumOff val="282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87261"/>
                <a:satOff val="4279"/>
                <a:lumOff val="282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ARQUITECTURA CLIENTE-SERVIDOR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9295" y="2783842"/>
        <a:ext cx="9913135" cy="726370"/>
      </dsp:txXfrm>
    </dsp:sp>
    <dsp:sp modelId="{09DF08BF-7B57-964B-ADBE-79D221BF11CB}">
      <dsp:nvSpPr>
        <dsp:cNvPr id="0" name=""/>
        <dsp:cNvSpPr/>
      </dsp:nvSpPr>
      <dsp:spPr>
        <a:xfrm>
          <a:off x="0" y="3612489"/>
          <a:ext cx="9991725" cy="804960"/>
        </a:xfrm>
        <a:prstGeom prst="roundRect">
          <a:avLst/>
        </a:prstGeom>
        <a:gradFill rotWithShape="0">
          <a:gsLst>
            <a:gs pos="0">
              <a:schemeClr val="accent4">
                <a:hueOff val="1316347"/>
                <a:satOff val="5706"/>
                <a:lumOff val="3765"/>
                <a:alphaOff val="0"/>
                <a:shade val="85000"/>
                <a:satMod val="130000"/>
              </a:schemeClr>
            </a:gs>
            <a:gs pos="34000">
              <a:schemeClr val="accent4">
                <a:hueOff val="1316347"/>
                <a:satOff val="5706"/>
                <a:lumOff val="3765"/>
                <a:alphaOff val="0"/>
                <a:shade val="87000"/>
                <a:satMod val="125000"/>
              </a:schemeClr>
            </a:gs>
            <a:gs pos="70000">
              <a:schemeClr val="accent4">
                <a:hueOff val="1316347"/>
                <a:satOff val="5706"/>
                <a:lumOff val="376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316347"/>
                <a:satOff val="5706"/>
                <a:lumOff val="376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EVALUACIÓN DE RESULTADOS A TRAVES DEL PROTOTIPO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39295" y="3651784"/>
        <a:ext cx="9913135" cy="726370"/>
      </dsp:txXfrm>
    </dsp:sp>
    <dsp:sp modelId="{D213783F-7BCE-4854-A0A0-7721866CAEE6}">
      <dsp:nvSpPr>
        <dsp:cNvPr id="0" name=""/>
        <dsp:cNvSpPr/>
      </dsp:nvSpPr>
      <dsp:spPr>
        <a:xfrm>
          <a:off x="0" y="4525794"/>
          <a:ext cx="9991725" cy="804960"/>
        </a:xfrm>
        <a:prstGeom prst="roundRect">
          <a:avLst/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>
              <a:solidFill>
                <a:schemeClr val="tx1"/>
              </a:solidFill>
            </a:rPr>
            <a:t>CONCLUSIONES Y RECOMENDACIONES</a:t>
          </a:r>
        </a:p>
      </dsp:txBody>
      <dsp:txXfrm>
        <a:off x="39295" y="4565089"/>
        <a:ext cx="9913135" cy="7263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A8C6D-403C-B44C-A7E1-FC02058BFE84}">
      <dsp:nvSpPr>
        <dsp:cNvPr id="0" name=""/>
        <dsp:cNvSpPr/>
      </dsp:nvSpPr>
      <dsp:spPr>
        <a:xfrm>
          <a:off x="0" y="27272"/>
          <a:ext cx="8924320" cy="112153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El proceso de desarrollo del VDS requiere de metodologías de desarrollo ágiles, evolutivas e incrementales que permitan cambios y validaciones constantes del sistema. </a:t>
          </a:r>
          <a:endParaRPr lang="es-ES_tradnl" sz="2000" kern="1200" dirty="0">
            <a:solidFill>
              <a:schemeClr val="tx1"/>
            </a:solidFill>
          </a:endParaRPr>
        </a:p>
      </dsp:txBody>
      <dsp:txXfrm>
        <a:off x="54749" y="82021"/>
        <a:ext cx="8814822" cy="1012040"/>
      </dsp:txXfrm>
    </dsp:sp>
    <dsp:sp modelId="{7A562F13-839C-48B4-BD94-A057B1742201}">
      <dsp:nvSpPr>
        <dsp:cNvPr id="0" name=""/>
        <dsp:cNvSpPr/>
      </dsp:nvSpPr>
      <dsp:spPr>
        <a:xfrm>
          <a:off x="0" y="1206410"/>
          <a:ext cx="8924320" cy="970384"/>
        </a:xfrm>
        <a:prstGeom prst="roundRect">
          <a:avLst/>
        </a:prstGeom>
        <a:solidFill>
          <a:schemeClr val="accent4">
            <a:hueOff val="548478"/>
            <a:satOff val="2377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Se propuso un proceso de desarrollo de sistemas de vulnerabilidades que proporciona una guía para cumplir con los requisitos mínimos de escalabilidad y mejora continua.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7370" y="1253780"/>
        <a:ext cx="8829580" cy="875644"/>
      </dsp:txXfrm>
    </dsp:sp>
    <dsp:sp modelId="{8CF735D7-945E-5842-9659-93F2D9C8A87E}">
      <dsp:nvSpPr>
        <dsp:cNvPr id="0" name=""/>
        <dsp:cNvSpPr/>
      </dsp:nvSpPr>
      <dsp:spPr>
        <a:xfrm>
          <a:off x="0" y="2242389"/>
          <a:ext cx="8924320" cy="1156388"/>
        </a:xfrm>
        <a:prstGeom prst="roundRect">
          <a:avLst/>
        </a:prstGeom>
        <a:solidFill>
          <a:schemeClr val="accent4">
            <a:hueOff val="1096956"/>
            <a:satOff val="4755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Se definió un modelo de priorización que se enfoca en la información que el atacante tiene disponible para comprometer una organización a través de la materialización de una vulnerabilidad. </a:t>
          </a:r>
          <a:endParaRPr lang="es-ES_tradnl" sz="1600" kern="1200" dirty="0"/>
        </a:p>
      </dsp:txBody>
      <dsp:txXfrm>
        <a:off x="56450" y="2298839"/>
        <a:ext cx="8811420" cy="1043488"/>
      </dsp:txXfrm>
    </dsp:sp>
    <dsp:sp modelId="{520F9DA5-954C-D94B-8EF9-FB1805990D23}">
      <dsp:nvSpPr>
        <dsp:cNvPr id="0" name=""/>
        <dsp:cNvSpPr/>
      </dsp:nvSpPr>
      <dsp:spPr>
        <a:xfrm>
          <a:off x="0" y="3448383"/>
          <a:ext cx="8924320" cy="1405767"/>
        </a:xfrm>
        <a:prstGeom prst="roundRect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Los algoritmos, modelos y fórmulas matemáticas de priorización tienen problemas cuando se aplican a un entorno del mundo real, por los múltiples objetivos y que constantemente son conflictivos en las organizaciones. Los diferentes problemas tienen una enorme importancia práctica, ya que producen un conjunto de soluciones basadas en la importancia asignada a cada uno de los objetivos.</a:t>
          </a:r>
          <a:endParaRPr lang="es-ES_tradnl" sz="1600" kern="1200" dirty="0"/>
        </a:p>
      </dsp:txBody>
      <dsp:txXfrm>
        <a:off x="68624" y="3517007"/>
        <a:ext cx="8787072" cy="12685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CA6F9-74C9-4DC0-BE12-21E53E7D2F47}">
      <dsp:nvSpPr>
        <dsp:cNvPr id="0" name=""/>
        <dsp:cNvSpPr/>
      </dsp:nvSpPr>
      <dsp:spPr>
        <a:xfrm>
          <a:off x="0" y="589004"/>
          <a:ext cx="10645749" cy="155902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/>
            <a:t>Se recomienda evaluar, definir y limitar el enfoque de detección de vulnerabilidades ya que en gran medida define la especificidad del desarrollo del prototipo y hacia donde esta enfocado, ya que al ser un campo extenso se pueden obtener gran cantidad de resultados </a:t>
          </a:r>
          <a:r>
            <a:rPr lang="es-EC" sz="2200" kern="1200" dirty="0" err="1"/>
            <a:t>dificiles</a:t>
          </a:r>
          <a:r>
            <a:rPr lang="es-EC" sz="2200" kern="1200" dirty="0"/>
            <a:t> de correlacionar.</a:t>
          </a:r>
        </a:p>
      </dsp:txBody>
      <dsp:txXfrm>
        <a:off x="76105" y="665109"/>
        <a:ext cx="10493539" cy="1406815"/>
      </dsp:txXfrm>
    </dsp:sp>
    <dsp:sp modelId="{E1726714-FB1E-4185-A58D-5E414CEA7DDB}">
      <dsp:nvSpPr>
        <dsp:cNvPr id="0" name=""/>
        <dsp:cNvSpPr/>
      </dsp:nvSpPr>
      <dsp:spPr>
        <a:xfrm>
          <a:off x="0" y="2148029"/>
          <a:ext cx="10645749" cy="797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0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US" sz="2200" kern="1200" dirty="0"/>
        </a:p>
      </dsp:txBody>
      <dsp:txXfrm>
        <a:off x="0" y="2148029"/>
        <a:ext cx="10645749" cy="797095"/>
      </dsp:txXfrm>
    </dsp:sp>
    <dsp:sp modelId="{A282E785-6352-4E41-93A5-F5803BDA6237}">
      <dsp:nvSpPr>
        <dsp:cNvPr id="0" name=""/>
        <dsp:cNvSpPr/>
      </dsp:nvSpPr>
      <dsp:spPr>
        <a:xfrm>
          <a:off x="0" y="2232677"/>
          <a:ext cx="10645749" cy="1559025"/>
        </a:xfrm>
        <a:prstGeom prst="roundRect">
          <a:avLst/>
        </a:prstGeom>
        <a:solidFill>
          <a:schemeClr val="accent3">
            <a:shade val="50000"/>
            <a:hueOff val="-468537"/>
            <a:satOff val="-26530"/>
            <a:lumOff val="4625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solidFill>
                <a:schemeClr val="tx1"/>
              </a:solidFill>
            </a:rPr>
            <a:t>Los modelos de priorización son experimentales y sus resultados pueden ser validados a largo plazo, por lo cual se recomienda validar cada modelo a través de estudios que hayan sido verificados al momento de definir variables o procesos.</a:t>
          </a:r>
          <a:endParaRPr lang="es-ES_tradnl" sz="2200" kern="1200" dirty="0">
            <a:solidFill>
              <a:schemeClr val="tx1"/>
            </a:solidFill>
          </a:endParaRPr>
        </a:p>
      </dsp:txBody>
      <dsp:txXfrm>
        <a:off x="76105" y="2308782"/>
        <a:ext cx="10493539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CA60-C6D2-4086-96B8-619B2B9A8717}">
      <dsp:nvSpPr>
        <dsp:cNvPr id="0" name=""/>
        <dsp:cNvSpPr/>
      </dsp:nvSpPr>
      <dsp:spPr>
        <a:xfrm>
          <a:off x="3580106" y="2118463"/>
          <a:ext cx="3101545" cy="1628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rPr>
            <a:t>VULNERABILIDADES</a:t>
          </a:r>
          <a:endParaRPr lang="es-EC" sz="1600" b="1" kern="1200" dirty="0"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a:endParaRPr>
        </a:p>
      </dsp:txBody>
      <dsp:txXfrm>
        <a:off x="4034317" y="2356901"/>
        <a:ext cx="2193123" cy="1151283"/>
      </dsp:txXfrm>
    </dsp:sp>
    <dsp:sp modelId="{BA274908-BA2D-4230-8110-AB3E721DFC63}">
      <dsp:nvSpPr>
        <dsp:cNvPr id="0" name=""/>
        <dsp:cNvSpPr/>
      </dsp:nvSpPr>
      <dsp:spPr>
        <a:xfrm rot="16146303">
          <a:off x="5009013" y="1996753"/>
          <a:ext cx="214941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14941" y="142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 rot="10800000">
        <a:off x="5111110" y="2005659"/>
        <a:ext cx="10747" cy="10747"/>
      </dsp:txXfrm>
    </dsp:sp>
    <dsp:sp modelId="{123BC52F-6333-4041-946E-3B08526F218E}">
      <dsp:nvSpPr>
        <dsp:cNvPr id="0" name=""/>
        <dsp:cNvSpPr/>
      </dsp:nvSpPr>
      <dsp:spPr>
        <a:xfrm>
          <a:off x="3933982" y="275464"/>
          <a:ext cx="2336213" cy="1628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CIBERSEGURIDAD</a:t>
          </a:r>
          <a:endParaRPr lang="es-EC" sz="1400" b="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4276112" y="513902"/>
        <a:ext cx="1651953" cy="1151283"/>
      </dsp:txXfrm>
    </dsp:sp>
    <dsp:sp modelId="{B331E2F2-4169-4D5A-866D-0090A8F8FFB2}">
      <dsp:nvSpPr>
        <dsp:cNvPr id="0" name=""/>
        <dsp:cNvSpPr/>
      </dsp:nvSpPr>
      <dsp:spPr>
        <a:xfrm rot="21515777">
          <a:off x="6679921" y="2876783"/>
          <a:ext cx="287417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87417" y="142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6816445" y="2883877"/>
        <a:ext cx="14370" cy="14370"/>
      </dsp:txXfrm>
    </dsp:sp>
    <dsp:sp modelId="{6BD3CA05-DEAE-44EB-B770-E4DFD57CCA6B}">
      <dsp:nvSpPr>
        <dsp:cNvPr id="0" name=""/>
        <dsp:cNvSpPr/>
      </dsp:nvSpPr>
      <dsp:spPr>
        <a:xfrm>
          <a:off x="6966574" y="2044856"/>
          <a:ext cx="2336213" cy="1628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SOLUCIONES DE SEGURIDAD</a:t>
          </a:r>
          <a:endParaRPr lang="es-EC" sz="1400" b="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7308704" y="2283294"/>
        <a:ext cx="1651953" cy="1151283"/>
      </dsp:txXfrm>
    </dsp:sp>
    <dsp:sp modelId="{80265385-DDAC-40A9-9BA6-9FE0EC67B583}">
      <dsp:nvSpPr>
        <dsp:cNvPr id="0" name=""/>
        <dsp:cNvSpPr/>
      </dsp:nvSpPr>
      <dsp:spPr>
        <a:xfrm rot="5253998">
          <a:off x="5061476" y="3840642"/>
          <a:ext cx="217199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217199" y="142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5164646" y="3849491"/>
        <a:ext cx="10859" cy="10859"/>
      </dsp:txXfrm>
    </dsp:sp>
    <dsp:sp modelId="{FD17CBCE-3B78-4115-B0E7-1E9A1F841310}">
      <dsp:nvSpPr>
        <dsp:cNvPr id="0" name=""/>
        <dsp:cNvSpPr/>
      </dsp:nvSpPr>
      <dsp:spPr>
        <a:xfrm>
          <a:off x="4041160" y="3963066"/>
          <a:ext cx="2336213" cy="1628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NIVEL DE SEGURIDAD</a:t>
          </a:r>
          <a:endParaRPr lang="es-EC" sz="1400" b="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4383290" y="4201504"/>
        <a:ext cx="1651953" cy="1151283"/>
      </dsp:txXfrm>
    </dsp:sp>
    <dsp:sp modelId="{E54ABD48-771E-44D7-A9BA-2E3F67D4B373}">
      <dsp:nvSpPr>
        <dsp:cNvPr id="0" name=""/>
        <dsp:cNvSpPr/>
      </dsp:nvSpPr>
      <dsp:spPr>
        <a:xfrm rot="10816232">
          <a:off x="3081023" y="2909762"/>
          <a:ext cx="499148" cy="28559"/>
        </a:xfrm>
        <a:custGeom>
          <a:avLst/>
          <a:gdLst/>
          <a:ahLst/>
          <a:cxnLst/>
          <a:rect l="0" t="0" r="0" b="0"/>
          <a:pathLst>
            <a:path>
              <a:moveTo>
                <a:pt x="0" y="14279"/>
              </a:moveTo>
              <a:lnTo>
                <a:pt x="499148" y="142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 rot="10800000">
        <a:off x="3318118" y="2911563"/>
        <a:ext cx="24957" cy="24957"/>
      </dsp:txXfrm>
    </dsp:sp>
    <dsp:sp modelId="{8F45E436-DB88-4099-88E1-64E8A11F435E}">
      <dsp:nvSpPr>
        <dsp:cNvPr id="0" name=""/>
        <dsp:cNvSpPr/>
      </dsp:nvSpPr>
      <dsp:spPr>
        <a:xfrm>
          <a:off x="744839" y="2103269"/>
          <a:ext cx="2336213" cy="16281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rPr>
            <a:t>INFRAESTRUCTURAS CRÍTICAS</a:t>
          </a:r>
          <a:endParaRPr lang="es-EC" sz="1400" b="0" kern="1200" dirty="0"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a:endParaRPr>
        </a:p>
      </dsp:txBody>
      <dsp:txXfrm>
        <a:off x="1086969" y="2341707"/>
        <a:ext cx="1651953" cy="1151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9F264-9C5E-284E-B558-80E0FDB94890}">
      <dsp:nvSpPr>
        <dsp:cNvPr id="0" name=""/>
        <dsp:cNvSpPr/>
      </dsp:nvSpPr>
      <dsp:spPr>
        <a:xfrm rot="10800000">
          <a:off x="1366652" y="45411"/>
          <a:ext cx="3617209" cy="1822203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3541" tIns="125730" rIns="234696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300" kern="1200" dirty="0"/>
            <a:t>Sofisticación de los ataques</a:t>
          </a:r>
        </a:p>
      </dsp:txBody>
      <dsp:txXfrm rot="10800000">
        <a:off x="1822203" y="45411"/>
        <a:ext cx="3161658" cy="1822203"/>
      </dsp:txXfrm>
    </dsp:sp>
    <dsp:sp modelId="{08CFA900-ECA0-5C42-BE04-9071B514A884}">
      <dsp:nvSpPr>
        <dsp:cNvPr id="0" name=""/>
        <dsp:cNvSpPr/>
      </dsp:nvSpPr>
      <dsp:spPr>
        <a:xfrm>
          <a:off x="455550" y="45411"/>
          <a:ext cx="1822203" cy="182220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8E208-CF73-5449-866F-24FAA2AF05B8}">
      <dsp:nvSpPr>
        <dsp:cNvPr id="0" name=""/>
        <dsp:cNvSpPr/>
      </dsp:nvSpPr>
      <dsp:spPr>
        <a:xfrm rot="10800000">
          <a:off x="1358765" y="427849"/>
          <a:ext cx="3596335" cy="1811687"/>
        </a:xfrm>
        <a:prstGeom prst="homePlat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8904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3500" kern="1200" dirty="0"/>
            <a:t>Eventos de seguridad informática</a:t>
          </a:r>
        </a:p>
      </dsp:txBody>
      <dsp:txXfrm rot="10800000">
        <a:off x="1811687" y="427849"/>
        <a:ext cx="3143413" cy="1811687"/>
      </dsp:txXfrm>
    </dsp:sp>
    <dsp:sp modelId="{8F5DA85C-2294-9745-BA70-2179E90E8E67}">
      <dsp:nvSpPr>
        <dsp:cNvPr id="0" name=""/>
        <dsp:cNvSpPr/>
      </dsp:nvSpPr>
      <dsp:spPr>
        <a:xfrm>
          <a:off x="452921" y="427849"/>
          <a:ext cx="1811687" cy="18116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7BC26-ACA2-564C-966C-9A773211BE4B}">
      <dsp:nvSpPr>
        <dsp:cNvPr id="0" name=""/>
        <dsp:cNvSpPr/>
      </dsp:nvSpPr>
      <dsp:spPr>
        <a:xfrm rot="10800000">
          <a:off x="1358586" y="578817"/>
          <a:ext cx="3595859" cy="1811448"/>
        </a:xfrm>
        <a:prstGeom prst="homePlat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8798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Tiempo de detección y análisis de vulnerabilidades</a:t>
          </a:r>
          <a:endParaRPr lang="es-ES_tradnl" sz="2500" kern="1200" dirty="0"/>
        </a:p>
      </dsp:txBody>
      <dsp:txXfrm rot="10800000">
        <a:off x="1811448" y="578817"/>
        <a:ext cx="3142997" cy="1811448"/>
      </dsp:txXfrm>
    </dsp:sp>
    <dsp:sp modelId="{0334FC92-D078-E541-AE89-29B6A4845938}">
      <dsp:nvSpPr>
        <dsp:cNvPr id="0" name=""/>
        <dsp:cNvSpPr/>
      </dsp:nvSpPr>
      <dsp:spPr>
        <a:xfrm>
          <a:off x="452862" y="578817"/>
          <a:ext cx="1811448" cy="18114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47425-2ED1-4FA6-AC6C-3B255683720C}">
      <dsp:nvSpPr>
        <dsp:cNvPr id="0" name=""/>
        <dsp:cNvSpPr/>
      </dsp:nvSpPr>
      <dsp:spPr>
        <a:xfrm rot="10800000">
          <a:off x="2537283" y="0"/>
          <a:ext cx="8554032" cy="15307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34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Equipo de Respuesta para Emergencias Informáticas (CERT)  </a:t>
          </a:r>
          <a:r>
            <a:rPr lang="es-MX" sz="2400" kern="1200" dirty="0"/>
            <a:t>es responsable de proporcionar </a:t>
          </a:r>
          <a:r>
            <a:rPr lang="es-EC" sz="2400" kern="1200" dirty="0"/>
            <a:t>servicios de detección y respuesta a incidentes de una organización.</a:t>
          </a:r>
        </a:p>
      </dsp:txBody>
      <dsp:txXfrm rot="10800000">
        <a:off x="2919979" y="0"/>
        <a:ext cx="8171336" cy="1530784"/>
      </dsp:txXfrm>
    </dsp:sp>
    <dsp:sp modelId="{2E739B18-5356-46D0-A372-069E33025B82}">
      <dsp:nvSpPr>
        <dsp:cNvPr id="0" name=""/>
        <dsp:cNvSpPr/>
      </dsp:nvSpPr>
      <dsp:spPr>
        <a:xfrm>
          <a:off x="1771890" y="0"/>
          <a:ext cx="1530784" cy="15307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47425-2ED1-4FA6-AC6C-3B255683720C}">
      <dsp:nvSpPr>
        <dsp:cNvPr id="0" name=""/>
        <dsp:cNvSpPr/>
      </dsp:nvSpPr>
      <dsp:spPr>
        <a:xfrm rot="10800000">
          <a:off x="2438854" y="0"/>
          <a:ext cx="8163256" cy="15307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FF860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34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/>
            <a:t>Utilizar nuevas técnicas para mejorar la detección y priorización de vulnerabilidades y como analizar la información obtenida.  </a:t>
          </a:r>
        </a:p>
      </dsp:txBody>
      <dsp:txXfrm rot="10800000">
        <a:off x="2821550" y="0"/>
        <a:ext cx="7780560" cy="1530784"/>
      </dsp:txXfrm>
    </dsp:sp>
    <dsp:sp modelId="{2E739B18-5356-46D0-A372-069E33025B82}">
      <dsp:nvSpPr>
        <dsp:cNvPr id="0" name=""/>
        <dsp:cNvSpPr/>
      </dsp:nvSpPr>
      <dsp:spPr>
        <a:xfrm>
          <a:off x="1673462" y="0"/>
          <a:ext cx="1530784" cy="1530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47425-2ED1-4FA6-AC6C-3B255683720C}">
      <dsp:nvSpPr>
        <dsp:cNvPr id="0" name=""/>
        <dsp:cNvSpPr/>
      </dsp:nvSpPr>
      <dsp:spPr>
        <a:xfrm rot="10800000">
          <a:off x="2438854" y="0"/>
          <a:ext cx="8163256" cy="153078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034" tIns="91440" rIns="170688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/>
            <a:t>¿Cómo se obtiene información actualizada y continua sobre vulnerabilidades?</a:t>
          </a:r>
          <a:endParaRPr lang="es-EC" sz="2400" kern="1200" dirty="0"/>
        </a:p>
      </dsp:txBody>
      <dsp:txXfrm rot="10800000">
        <a:off x="2821550" y="0"/>
        <a:ext cx="7780560" cy="1530784"/>
      </dsp:txXfrm>
    </dsp:sp>
    <dsp:sp modelId="{2E739B18-5356-46D0-A372-069E33025B82}">
      <dsp:nvSpPr>
        <dsp:cNvPr id="0" name=""/>
        <dsp:cNvSpPr/>
      </dsp:nvSpPr>
      <dsp:spPr>
        <a:xfrm>
          <a:off x="1673462" y="0"/>
          <a:ext cx="1530784" cy="153078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681E4-45C7-4A5C-87E8-0AF8BFDB7359}">
      <dsp:nvSpPr>
        <dsp:cNvPr id="0" name=""/>
        <dsp:cNvSpPr/>
      </dsp:nvSpPr>
      <dsp:spPr>
        <a:xfrm>
          <a:off x="0" y="155572"/>
          <a:ext cx="9823158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Realizar una revisión sistemática de literatura sobre los procesos de desarrollo de sistemas de escaneo y detección de vulnerabilidades para definir metodologías y herramientas. </a:t>
          </a:r>
        </a:p>
      </dsp:txBody>
      <dsp:txXfrm>
        <a:off x="31070" y="186642"/>
        <a:ext cx="9761018" cy="574340"/>
      </dsp:txXfrm>
    </dsp:sp>
    <dsp:sp modelId="{E90CD5C9-1AD1-4CA5-8FDE-0B202683D96A}">
      <dsp:nvSpPr>
        <dsp:cNvPr id="0" name=""/>
        <dsp:cNvSpPr/>
      </dsp:nvSpPr>
      <dsp:spPr>
        <a:xfrm>
          <a:off x="0" y="838132"/>
          <a:ext cx="9823158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Desarrollar un modelo matemático que permita priorizar las vulnerabilidades identificadas en </a:t>
          </a:r>
          <a:r>
            <a:rPr lang="es-EC" sz="1600" kern="1200" dirty="0" err="1"/>
            <a:t>Shodan</a:t>
          </a:r>
          <a:r>
            <a:rPr lang="es-EC" sz="1600" kern="1200" dirty="0"/>
            <a:t> con variables de entorno desde el punto de vista del atacante.</a:t>
          </a:r>
        </a:p>
      </dsp:txBody>
      <dsp:txXfrm>
        <a:off x="31070" y="869202"/>
        <a:ext cx="9761018" cy="574340"/>
      </dsp:txXfrm>
    </dsp:sp>
    <dsp:sp modelId="{4A25ECBD-CA72-4A02-B4B9-74AD39AC2F2B}">
      <dsp:nvSpPr>
        <dsp:cNvPr id="0" name=""/>
        <dsp:cNvSpPr/>
      </dsp:nvSpPr>
      <dsp:spPr>
        <a:xfrm>
          <a:off x="0" y="1520692"/>
          <a:ext cx="9823158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Diseñar la arquitectura de consumo y </a:t>
          </a:r>
          <a:r>
            <a:rPr lang="es-EC" sz="1600" kern="1200" dirty="0" err="1"/>
            <a:t>tratamiendo</a:t>
          </a:r>
          <a:r>
            <a:rPr lang="es-EC" sz="1600" kern="1200" dirty="0"/>
            <a:t> de información, basada en la escalabilidad e integración en los servicios reactivos y proactivos para el ESPE-CERT.</a:t>
          </a:r>
        </a:p>
      </dsp:txBody>
      <dsp:txXfrm>
        <a:off x="31070" y="1551762"/>
        <a:ext cx="9761018" cy="574340"/>
      </dsp:txXfrm>
    </dsp:sp>
    <dsp:sp modelId="{EAF301E2-E66B-9346-85C2-D9A4FC1BB828}">
      <dsp:nvSpPr>
        <dsp:cNvPr id="0" name=""/>
        <dsp:cNvSpPr/>
      </dsp:nvSpPr>
      <dsp:spPr>
        <a:xfrm>
          <a:off x="0" y="2203252"/>
          <a:ext cx="9823158" cy="636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600" kern="1200" dirty="0"/>
            <a:t>Desarrollar un prototipo basado en </a:t>
          </a:r>
          <a:r>
            <a:rPr lang="es-EC" sz="1600" kern="1200" dirty="0" err="1"/>
            <a:t>Rest</a:t>
          </a:r>
          <a:r>
            <a:rPr lang="es-EC" sz="1600" kern="1200" dirty="0"/>
            <a:t> API de </a:t>
          </a:r>
          <a:r>
            <a:rPr lang="es-EC" sz="1600" kern="1200" dirty="0" err="1"/>
            <a:t>Shodan</a:t>
          </a:r>
          <a:r>
            <a:rPr lang="es-EC" sz="1600" kern="1200" dirty="0"/>
            <a:t> que permita automatizar el proceso de identificación, correlación y priorización de las vulnerabilidades para el ESPE-CERT a través del modelo de desarrollo de prototipos.</a:t>
          </a:r>
          <a:endParaRPr lang="es-ES_tradnl" sz="1600" kern="1200" dirty="0"/>
        </a:p>
      </dsp:txBody>
      <dsp:txXfrm>
        <a:off x="31070" y="2234322"/>
        <a:ext cx="9761018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ACB38-4DCB-4B61-832F-33FD4668DAF4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5873D-99FA-4AEE-8AEF-795DEC68525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2615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06AE0-6C6C-4858-AB9D-5BE8F9C23727}" type="datetimeFigureOut">
              <a:rPr lang="es-EC" smtClean="0"/>
              <a:t>23/11/2021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1747D-4662-451F-BA58-82D5929F7F5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1248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3051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384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03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80294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551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42137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</a:pP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601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1747D-4662-451F-BA58-82D5929F7F5D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116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24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4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7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76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27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9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17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31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9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6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27.png"/><Relationship Id="rId4" Type="http://schemas.openxmlformats.org/officeDocument/2006/relationships/diagramData" Target="../diagrams/data10.xml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29.png"/><Relationship Id="rId10" Type="http://schemas.microsoft.com/office/2007/relationships/diagramDrawing" Target="../diagrams/drawing11.xml"/><Relationship Id="rId4" Type="http://schemas.openxmlformats.org/officeDocument/2006/relationships/image" Target="../media/image27.png"/><Relationship Id="rId9" Type="http://schemas.openxmlformats.org/officeDocument/2006/relationships/diagramColors" Target="../diagrams/colors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5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310506" y="2945449"/>
            <a:ext cx="9337183" cy="149519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tx1"/>
                </a:solidFill>
              </a:rPr>
              <a:t>TEMA: Servicio de detección temprana de vulnerabilidades basado en </a:t>
            </a:r>
            <a:r>
              <a:rPr lang="es-ES" sz="2800" b="1" dirty="0" err="1">
                <a:solidFill>
                  <a:schemeClr val="tx1"/>
                </a:solidFill>
              </a:rPr>
              <a:t>Shodan</a:t>
            </a:r>
            <a:r>
              <a:rPr lang="es-ES" sz="2800" b="1" dirty="0">
                <a:solidFill>
                  <a:schemeClr val="tx1"/>
                </a:solidFill>
              </a:rPr>
              <a:t>: caso de estudio ESPE-CERT</a:t>
            </a:r>
          </a:p>
          <a:p>
            <a:pPr algn="ctr"/>
            <a:endParaRPr lang="es-EC" sz="28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9395" y="1299147"/>
            <a:ext cx="11188799" cy="1646302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accent2">
                    <a:lumMod val="75000"/>
                  </a:schemeClr>
                </a:solidFill>
              </a:rPr>
              <a:t>PROYECTO DE TITULACIÓN PREVIO LA OBTENCIÓN DEL TÍTULO DE INGENIERO EN SISTEMAS E INFORMÁTICA</a:t>
            </a:r>
            <a:br>
              <a:rPr lang="es-EC" sz="2800" dirty="0">
                <a:solidFill>
                  <a:schemeClr val="tx1"/>
                </a:solidFill>
              </a:rPr>
            </a:br>
            <a:endParaRPr lang="es-EC" sz="2800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55324" y="4668037"/>
            <a:ext cx="8847548" cy="1564354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AUTOR: REYES NARVÁEZ JORGE LUIS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DIRECTOR: ING. WALTER FUERTES, PhD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s-ES" b="1" dirty="0">
                <a:solidFill>
                  <a:schemeClr val="accent2">
                    <a:lumMod val="75000"/>
                  </a:schemeClr>
                </a:solidFill>
              </a:rPr>
              <a:t>SANGOLQUÍ, 2021</a:t>
            </a:r>
            <a:endParaRPr lang="es-EC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s-EC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099971-5A07-4749-B52F-4782AAC62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462" y="103156"/>
            <a:ext cx="7137270" cy="164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211928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324C6-64D0-4454-9BF4-407A9236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Architecture of the prototype's resource consumption and data processing diagram</a:t>
            </a:r>
            <a:endParaRPr lang="es-EC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9B6591-7166-4F40-903C-83EB5F4C3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4" y="1882621"/>
            <a:ext cx="10862896" cy="419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1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2C69E37-C964-4A2F-BE6E-B8559F7C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Vulnerability</a:t>
            </a:r>
            <a:r>
              <a:rPr lang="es-EC" dirty="0"/>
              <a:t> </a:t>
            </a:r>
            <a:r>
              <a:rPr lang="es-EC" dirty="0" err="1"/>
              <a:t>Overview</a:t>
            </a:r>
            <a:r>
              <a:rPr lang="es-EC" dirty="0"/>
              <a:t> </a:t>
            </a:r>
            <a:r>
              <a:rPr lang="es-EC" dirty="0" err="1"/>
              <a:t>Dashboard</a:t>
            </a:r>
            <a:r>
              <a:rPr lang="es-EC" dirty="0"/>
              <a:t> Module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20C3A97-5436-4C39-A912-0C76D7F8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66" y="1824470"/>
            <a:ext cx="9060474" cy="43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55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60BA9FB-89C7-4F35-B465-74014E27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6" y="524406"/>
            <a:ext cx="4508259" cy="22891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A274FF6-777F-41CA-AF86-B43C72265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68" y="544924"/>
            <a:ext cx="4842320" cy="22746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021A832-CD9E-495E-9072-A8846F6D5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16" y="3064654"/>
            <a:ext cx="4508259" cy="22319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29218A2-A596-4F80-BC21-F5ED60D58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950" y="3060396"/>
            <a:ext cx="4779424" cy="230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60821F-F302-4506-AD79-3400A974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70" y="650631"/>
            <a:ext cx="6741572" cy="52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0A01-8497-4118-9CAB-ABE9E351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Vulnerability Banners by IP Module</a:t>
            </a: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82CB930-C977-457C-A778-D421AA1F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3" y="1916319"/>
            <a:ext cx="9742234" cy="38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284A8-F9EE-4004-8328-B995F30F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/>
              <a:t>Prioritization</a:t>
            </a:r>
            <a:r>
              <a:rPr lang="es-EC" dirty="0"/>
              <a:t> Table Module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9E07221-5CF1-4C65-A851-64AF68F29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54" y="2413488"/>
            <a:ext cx="10699047" cy="21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9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20FAD1-501E-4534-90B1-7C7F51EE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89" y="1806241"/>
            <a:ext cx="9076676" cy="359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691C13-CE47-4C2F-B08C-85170661F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24" y="1788152"/>
            <a:ext cx="9683244" cy="45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8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mage result for fondo azul con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440333"/>
              </p:ext>
            </p:extLst>
          </p:nvPr>
        </p:nvGraphicFramePr>
        <p:xfrm>
          <a:off x="3083258" y="1469571"/>
          <a:ext cx="8924320" cy="488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50" name="Picture 6" descr="Resultado de imagen para conclusiones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2" y="2774383"/>
            <a:ext cx="2755761" cy="246511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conclusiones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53" y="261257"/>
            <a:ext cx="694988" cy="9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ceso alternativo 7"/>
          <p:cNvSpPr/>
          <p:nvPr/>
        </p:nvSpPr>
        <p:spPr>
          <a:xfrm>
            <a:off x="677334" y="261257"/>
            <a:ext cx="9136137" cy="1122047"/>
          </a:xfrm>
          <a:prstGeom prst="flowChartAlternateProcess">
            <a:avLst/>
          </a:prstGeom>
          <a:solidFill>
            <a:srgbClr val="B9FFD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600" b="1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CONCLUSIONES Y RECOMENDACIONES</a:t>
            </a:r>
            <a:endParaRPr lang="es-EC" sz="3600" b="1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5A8C6D-403C-B44C-A7E1-FC02058BF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5E5A8C6D-403C-B44C-A7E1-FC02058BF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5E5A8C6D-403C-B44C-A7E1-FC02058BF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5E5A8C6D-403C-B44C-A7E1-FC02058BF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562F13-839C-48B4-BD94-A057B174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7A562F13-839C-48B4-BD94-A057B1742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7A562F13-839C-48B4-BD94-A057B174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7A562F13-839C-48B4-BD94-A057B174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F735D7-945E-5842-9659-93F2D9C8A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8CF735D7-945E-5842-9659-93F2D9C8A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8CF735D7-945E-5842-9659-93F2D9C8A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8CF735D7-945E-5842-9659-93F2D9C8A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F9DA5-954C-D94B-8EF9-FB1805990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520F9DA5-954C-D94B-8EF9-FB1805990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520F9DA5-954C-D94B-8EF9-FB1805990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graphicEl>
                                              <a:dgm id="{520F9DA5-954C-D94B-8EF9-FB1805990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B322544-6F13-45BF-A66D-58E2A43281DF}"/>
              </a:ext>
            </a:extLst>
          </p:cNvPr>
          <p:cNvGrpSpPr/>
          <p:nvPr/>
        </p:nvGrpSpPr>
        <p:grpSpPr>
          <a:xfrm>
            <a:off x="1403216" y="563728"/>
            <a:ext cx="9339582" cy="1321169"/>
            <a:chOff x="0" y="3051328"/>
            <a:chExt cx="8924320" cy="898812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625FBD13-EA21-4EC3-B038-C5FFDD6DC25A}"/>
                </a:ext>
              </a:extLst>
            </p:cNvPr>
            <p:cNvSpPr/>
            <p:nvPr/>
          </p:nvSpPr>
          <p:spPr>
            <a:xfrm>
              <a:off x="0" y="3051328"/>
              <a:ext cx="8924320" cy="898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316347"/>
                <a:satOff val="5706"/>
                <a:lumOff val="3765"/>
                <a:alphaOff val="0"/>
              </a:schemeClr>
            </a:fillRef>
            <a:effectRef idx="0">
              <a:schemeClr val="accent4">
                <a:hueOff val="1316347"/>
                <a:satOff val="5706"/>
                <a:lumOff val="3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: esquinas redondeadas 4">
              <a:extLst>
                <a:ext uri="{FF2B5EF4-FFF2-40B4-BE49-F238E27FC236}">
                  <a16:creationId xmlns:a16="http://schemas.microsoft.com/office/drawing/2014/main" id="{0D61284F-718D-43B9-A3F0-A53389B6DB82}"/>
                </a:ext>
              </a:extLst>
            </p:cNvPr>
            <p:cNvSpPr txBox="1"/>
            <p:nvPr/>
          </p:nvSpPr>
          <p:spPr>
            <a:xfrm>
              <a:off x="43876" y="3095204"/>
              <a:ext cx="8836568" cy="811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El factor de riesgo calculado a partir de la información disponible para un atacante permite priorizar las vulnerabilidades que son visibles para cualquier usuario en internet, pero </a:t>
              </a:r>
              <a:r>
                <a:rPr lang="es-EC" sz="1600" kern="1200" dirty="0" err="1"/>
                <a:t>tambien</a:t>
              </a:r>
              <a:r>
                <a:rPr lang="es-EC" sz="1600" kern="1200" dirty="0"/>
                <a:t> permite evaluar el tipo de información y la sensibilidad de la misma. </a:t>
              </a:r>
              <a:endParaRPr lang="es-ES_tradnl" sz="1600" kern="1200" dirty="0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6CE84811-F02C-469C-B0AD-FDCC22D6F260}"/>
              </a:ext>
            </a:extLst>
          </p:cNvPr>
          <p:cNvGrpSpPr/>
          <p:nvPr/>
        </p:nvGrpSpPr>
        <p:grpSpPr>
          <a:xfrm>
            <a:off x="1380395" y="1884897"/>
            <a:ext cx="9385223" cy="1192182"/>
            <a:chOff x="0" y="3964527"/>
            <a:chExt cx="8924320" cy="898812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C12CBA07-4F53-44A5-A0C6-DE2FA22D863E}"/>
                </a:ext>
              </a:extLst>
            </p:cNvPr>
            <p:cNvSpPr/>
            <p:nvPr/>
          </p:nvSpPr>
          <p:spPr>
            <a:xfrm>
              <a:off x="0" y="3964527"/>
              <a:ext cx="8924320" cy="898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645434"/>
                <a:satOff val="7132"/>
                <a:lumOff val="4706"/>
                <a:alphaOff val="0"/>
              </a:schemeClr>
            </a:fillRef>
            <a:effectRef idx="0">
              <a:schemeClr val="accent4">
                <a:hueOff val="1645434"/>
                <a:satOff val="7132"/>
                <a:lumOff val="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9344A78E-9A2E-4173-827A-52E44567612F}"/>
                </a:ext>
              </a:extLst>
            </p:cNvPr>
            <p:cNvSpPr txBox="1"/>
            <p:nvPr/>
          </p:nvSpPr>
          <p:spPr>
            <a:xfrm>
              <a:off x="43876" y="4008403"/>
              <a:ext cx="8836568" cy="811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/>
                <a:t>El factor de riesgo calculado a partir de la información disponible para un atacante permite priorizar las vulnerabilidades que son visibles para cualquier usuario en internet, pero </a:t>
              </a:r>
              <a:r>
                <a:rPr lang="es-EC" sz="1600" kern="1200" dirty="0" err="1"/>
                <a:t>tambien</a:t>
              </a:r>
              <a:r>
                <a:rPr lang="es-EC" sz="1600" kern="1200"/>
                <a:t> permite evaluar el tipo de información y la sensibilidad de la misma. </a:t>
              </a:r>
              <a:endParaRPr lang="es-ES_tradnl" sz="1600" kern="1200" dirty="0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493556F9-9391-491B-8232-753463BC3C36}"/>
              </a:ext>
            </a:extLst>
          </p:cNvPr>
          <p:cNvGrpSpPr/>
          <p:nvPr/>
        </p:nvGrpSpPr>
        <p:grpSpPr>
          <a:xfrm>
            <a:off x="1403216" y="3018882"/>
            <a:ext cx="9385223" cy="1192182"/>
            <a:chOff x="0" y="3964527"/>
            <a:chExt cx="8924320" cy="898812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12D24905-7CE8-4B01-9BD8-516D64FD3245}"/>
                </a:ext>
              </a:extLst>
            </p:cNvPr>
            <p:cNvSpPr/>
            <p:nvPr/>
          </p:nvSpPr>
          <p:spPr>
            <a:xfrm>
              <a:off x="0" y="3964527"/>
              <a:ext cx="8924320" cy="898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645434"/>
                <a:satOff val="7132"/>
                <a:lumOff val="4706"/>
                <a:alphaOff val="0"/>
              </a:schemeClr>
            </a:fillRef>
            <a:effectRef idx="0">
              <a:schemeClr val="accent4">
                <a:hueOff val="1645434"/>
                <a:satOff val="7132"/>
                <a:lumOff val="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: esquinas redondeadas 6">
              <a:extLst>
                <a:ext uri="{FF2B5EF4-FFF2-40B4-BE49-F238E27FC236}">
                  <a16:creationId xmlns:a16="http://schemas.microsoft.com/office/drawing/2014/main" id="{4960BB90-16B9-4B5B-84F8-86873E075C6C}"/>
                </a:ext>
              </a:extLst>
            </p:cNvPr>
            <p:cNvSpPr txBox="1"/>
            <p:nvPr/>
          </p:nvSpPr>
          <p:spPr>
            <a:xfrm>
              <a:off x="43876" y="4008403"/>
              <a:ext cx="8836568" cy="811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600" kern="1200" dirty="0" err="1"/>
                <a:t>Shodan</a:t>
              </a:r>
              <a:r>
                <a:rPr lang="es-ES" sz="1600" kern="1200" dirty="0"/>
                <a:t> es un motor de </a:t>
              </a:r>
              <a:r>
                <a:rPr lang="es-ES" sz="1600" kern="1200" dirty="0" err="1"/>
                <a:t>busqueda</a:t>
              </a:r>
              <a:r>
                <a:rPr lang="es-ES" sz="1600" kern="1200" dirty="0"/>
                <a:t> potente con gran cantidad de información relevante cuando se hace uso de sus API, además se identificó que sus </a:t>
              </a:r>
              <a:r>
                <a:rPr lang="es-ES" sz="1600" kern="1200" dirty="0" err="1"/>
                <a:t>crawlers</a:t>
              </a:r>
              <a:r>
                <a:rPr lang="es-ES" sz="1600" kern="1200" dirty="0"/>
                <a:t> actualizan los datos cada dos días aproximadamente. </a:t>
              </a:r>
              <a:endParaRPr lang="es-ES_tradnl" sz="1600" kern="1200" dirty="0"/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D479E3D-3B84-4F58-8E04-46D73CE0DDDA}"/>
              </a:ext>
            </a:extLst>
          </p:cNvPr>
          <p:cNvGrpSpPr/>
          <p:nvPr/>
        </p:nvGrpSpPr>
        <p:grpSpPr>
          <a:xfrm>
            <a:off x="1380394" y="4160080"/>
            <a:ext cx="9385223" cy="1192182"/>
            <a:chOff x="0" y="3964527"/>
            <a:chExt cx="8924320" cy="898812"/>
          </a:xfrm>
        </p:grpSpPr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19C5F972-8B95-4F5C-A0FA-7FAF03EE77CE}"/>
                </a:ext>
              </a:extLst>
            </p:cNvPr>
            <p:cNvSpPr/>
            <p:nvPr/>
          </p:nvSpPr>
          <p:spPr>
            <a:xfrm>
              <a:off x="0" y="3964527"/>
              <a:ext cx="8924320" cy="898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645434"/>
                <a:satOff val="7132"/>
                <a:lumOff val="4706"/>
                <a:alphaOff val="0"/>
              </a:schemeClr>
            </a:fillRef>
            <a:effectRef idx="0">
              <a:schemeClr val="accent4">
                <a:hueOff val="1645434"/>
                <a:satOff val="7132"/>
                <a:lumOff val="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6">
              <a:extLst>
                <a:ext uri="{FF2B5EF4-FFF2-40B4-BE49-F238E27FC236}">
                  <a16:creationId xmlns:a16="http://schemas.microsoft.com/office/drawing/2014/main" id="{E52DD901-2F9B-41FF-95A0-D63B5785D0F4}"/>
                </a:ext>
              </a:extLst>
            </p:cNvPr>
            <p:cNvSpPr txBox="1"/>
            <p:nvPr/>
          </p:nvSpPr>
          <p:spPr>
            <a:xfrm>
              <a:off x="43876" y="4008403"/>
              <a:ext cx="8836568" cy="811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 proceso de extracción, tratamiento y correlación de los datos se vuelve dinámico al lograr un monitoreo continuo, el cual permite evaluar y descubrir vulnerabilidades en tiempo real, lo cual mejora la seguridad de las infraestructuras tecnológicas. </a:t>
              </a:r>
            </a:p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_tradnl" sz="1600" kern="1200" dirty="0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5BBDFFCD-3AEF-4D99-834E-3D029428A8D3}"/>
              </a:ext>
            </a:extLst>
          </p:cNvPr>
          <p:cNvGrpSpPr/>
          <p:nvPr/>
        </p:nvGrpSpPr>
        <p:grpSpPr>
          <a:xfrm>
            <a:off x="1380393" y="5301278"/>
            <a:ext cx="9385223" cy="1466393"/>
            <a:chOff x="0" y="3964527"/>
            <a:chExt cx="8924320" cy="1105546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27BF9E7B-8345-4904-94FA-31AF62944831}"/>
                </a:ext>
              </a:extLst>
            </p:cNvPr>
            <p:cNvSpPr/>
            <p:nvPr/>
          </p:nvSpPr>
          <p:spPr>
            <a:xfrm>
              <a:off x="0" y="3964527"/>
              <a:ext cx="8924320" cy="8988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645434"/>
                <a:satOff val="7132"/>
                <a:lumOff val="4706"/>
                <a:alphaOff val="0"/>
              </a:schemeClr>
            </a:fillRef>
            <a:effectRef idx="0">
              <a:schemeClr val="accent4">
                <a:hueOff val="1645434"/>
                <a:satOff val="7132"/>
                <a:lumOff val="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ángulo: esquinas redondeadas 6">
              <a:extLst>
                <a:ext uri="{FF2B5EF4-FFF2-40B4-BE49-F238E27FC236}">
                  <a16:creationId xmlns:a16="http://schemas.microsoft.com/office/drawing/2014/main" id="{58F53BCD-B06F-4B67-8447-BA8BD0E5BE70}"/>
                </a:ext>
              </a:extLst>
            </p:cNvPr>
            <p:cNvSpPr txBox="1"/>
            <p:nvPr/>
          </p:nvSpPr>
          <p:spPr>
            <a:xfrm>
              <a:off x="87752" y="4259013"/>
              <a:ext cx="8836568" cy="811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 ha demostrado que las variables de entorno definen que la priorización de una vulnerabilidad debe ser evaluada por cada organización y que CVSS define por excelencia el impacto, sin embargo, la </a:t>
              </a:r>
              <a:r>
                <a:rPr lang="es-EC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priorizacion</a:t>
              </a:r>
              <a:r>
                <a:rPr lang="es-EC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se ajusta mejor cuando se calcula un factor de riesgo definido para cada entorno. </a:t>
              </a:r>
            </a:p>
            <a:p>
              <a:pPr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l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_tradnl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8951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fondo diapositivas azul y ver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09360210"/>
              </p:ext>
            </p:extLst>
          </p:nvPr>
        </p:nvGraphicFramePr>
        <p:xfrm>
          <a:off x="992937" y="1184587"/>
          <a:ext cx="9991725" cy="5513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4246904" y="261257"/>
            <a:ext cx="3698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CONTENIDO</a:t>
            </a:r>
            <a:endParaRPr lang="es-EC" sz="54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7E27E-C09F-4DC2-A567-645C04E6E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graphicEl>
                                              <a:dgm id="{FE47E27E-C09F-4DC2-A567-645C04E6E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6C4F8C-23E0-4831-958D-943A8E363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graphicEl>
                                              <a:dgm id="{316C4F8C-23E0-4831-958D-943A8E3636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3218D6-212D-45DB-BE3C-76AC70779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E43218D6-212D-45DB-BE3C-76AC70779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68D6C-5376-4A35-838F-3732957CB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dgm id="{4B768D6C-5376-4A35-838F-3732957CB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DF08BF-7B57-964B-ADBE-79D221BF1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4">
                                            <p:graphicEl>
                                              <a:dgm id="{09DF08BF-7B57-964B-ADBE-79D221BF1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3783F-7BCE-4854-A0A0-7721866CA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4">
                                            <p:graphicEl>
                                              <a:dgm id="{D213783F-7BCE-4854-A0A0-7721866CA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Image result for fondo color verde con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conclusion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327" y="5713641"/>
            <a:ext cx="694988" cy="9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n para recomendacione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5" y="354603"/>
            <a:ext cx="66675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38844765"/>
              </p:ext>
            </p:extLst>
          </p:nvPr>
        </p:nvGraphicFramePr>
        <p:xfrm>
          <a:off x="535577" y="1332409"/>
          <a:ext cx="10645749" cy="509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4675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5CA6F9-74C9-4DC0-BE12-21E53E7D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55CA6F9-74C9-4DC0-BE12-21E53E7D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55CA6F9-74C9-4DC0-BE12-21E53E7D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55CA6F9-74C9-4DC0-BE12-21E53E7D2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55CA6F9-74C9-4DC0-BE12-21E53E7D2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82E785-6352-4E41-93A5-F5803BDA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282E785-6352-4E41-93A5-F5803BDA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A282E785-6352-4E41-93A5-F5803BDA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A282E785-6352-4E41-93A5-F5803BDA6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282E785-6352-4E41-93A5-F5803BDA6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26714-FB1E-4185-A58D-5E414CEA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1726714-FB1E-4185-A58D-5E414CEA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1726714-FB1E-4185-A58D-5E414CEA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E1726714-FB1E-4185-A58D-5E414CEA7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1726714-FB1E-4185-A58D-5E414CEA7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0" y="91440"/>
            <a:ext cx="12192000" cy="746975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>
                    <a:lumMod val="95000"/>
                  </a:schemeClr>
                </a:solidFill>
              </a:rPr>
              <a:t>ANTECEDENTES</a:t>
            </a:r>
            <a:endParaRPr lang="es-EC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77334" y="2025526"/>
            <a:ext cx="5899026" cy="1387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C" dirty="0"/>
          </a:p>
        </p:txBody>
      </p:sp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418108"/>
              </p:ext>
            </p:extLst>
          </p:nvPr>
        </p:nvGraphicFramePr>
        <p:xfrm>
          <a:off x="659676" y="642472"/>
          <a:ext cx="10261758" cy="591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9374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60CA60-C6D2-4086-96B8-619B2B9A87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11">
                                            <p:graphicEl>
                                              <a:dgm id="{AB60CA60-C6D2-4086-96B8-619B2B9A87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A274908-BA2D-4230-8110-AB3E721DF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11">
                                            <p:graphicEl>
                                              <a:dgm id="{BA274908-BA2D-4230-8110-AB3E721DF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23BC52F-6333-4041-946E-3B08526F2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1">
                                            <p:graphicEl>
                                              <a:dgm id="{123BC52F-6333-4041-946E-3B08526F2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31E2F2-4169-4D5A-866D-0090A8F8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1">
                                            <p:graphicEl>
                                              <a:dgm id="{B331E2F2-4169-4D5A-866D-0090A8F8F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D3CA05-DEAE-44EB-B770-E4DFD57C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1">
                                            <p:graphicEl>
                                              <a:dgm id="{6BD3CA05-DEAE-44EB-B770-E4DFD57CC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265385-DDAC-40A9-9BA6-9FE0EC67B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1">
                                            <p:graphicEl>
                                              <a:dgm id="{80265385-DDAC-40A9-9BA6-9FE0EC67B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D17CBCE-3B78-4115-B0E7-1E9A1F841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11">
                                            <p:graphicEl>
                                              <a:dgm id="{FD17CBCE-3B78-4115-B0E7-1E9A1F841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54ABD48-771E-44D7-A9BA-2E3F67D4B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11">
                                            <p:graphicEl>
                                              <a:dgm id="{E54ABD48-771E-44D7-A9BA-2E3F67D4B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45E436-DB88-4099-88E1-64E8A11F4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11">
                                            <p:graphicEl>
                                              <a:dgm id="{8F45E436-DB88-4099-88E1-64E8A11F4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Graphic spid="11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fondo azul con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0" y="92336"/>
            <a:ext cx="12192000" cy="746975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solidFill>
                  <a:schemeClr val="bg1"/>
                </a:solidFill>
              </a:rPr>
              <a:t>PROBLEMÁTICA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36967830"/>
              </p:ext>
            </p:extLst>
          </p:nvPr>
        </p:nvGraphicFramePr>
        <p:xfrm>
          <a:off x="3070745" y="3027465"/>
          <a:ext cx="5439413" cy="19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4731879"/>
              </p:ext>
            </p:extLst>
          </p:nvPr>
        </p:nvGraphicFramePr>
        <p:xfrm>
          <a:off x="-1" y="702832"/>
          <a:ext cx="5408023" cy="266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5710100"/>
              </p:ext>
            </p:extLst>
          </p:nvPr>
        </p:nvGraphicFramePr>
        <p:xfrm>
          <a:off x="6784692" y="573205"/>
          <a:ext cx="5407308" cy="296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824940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5DA85C-2294-9745-BA70-2179E90E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graphicEl>
                                              <a:dgm id="{8F5DA85C-2294-9745-BA70-2179E90E8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graphicEl>
                                              <a:dgm id="{8F5DA85C-2294-9745-BA70-2179E90E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8F5DA85C-2294-9745-BA70-2179E90E8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08E208-CF73-5449-866F-24FAA2AF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D108E208-CF73-5449-866F-24FAA2AF0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graphicEl>
                                              <a:dgm id="{D108E208-CF73-5449-866F-24FAA2AF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D108E208-CF73-5449-866F-24FAA2AF0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2" grpId="0">
        <p:bldAsOne/>
      </p:bldGraphic>
      <p:bldGraphic spid="6" grpId="0">
        <p:bldSub>
          <a:bldDgm bld="one"/>
        </p:bldSub>
      </p:bldGraphic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ondo naranja con blan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0" y="68240"/>
            <a:ext cx="12192000" cy="746975"/>
          </a:xfrm>
          <a:prstGeom prst="roundRect">
            <a:avLst/>
          </a:prstGeom>
          <a:solidFill>
            <a:srgbClr val="FF86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000" b="1" dirty="0">
                <a:ln w="0"/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JUSTIFICACIÓN</a:t>
            </a:r>
            <a:endParaRPr lang="es-EC" sz="32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77878356"/>
              </p:ext>
            </p:extLst>
          </p:nvPr>
        </p:nvGraphicFramePr>
        <p:xfrm>
          <a:off x="225776" y="1134568"/>
          <a:ext cx="12863207" cy="153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41423644"/>
              </p:ext>
            </p:extLst>
          </p:nvPr>
        </p:nvGraphicFramePr>
        <p:xfrm>
          <a:off x="-494360" y="3071215"/>
          <a:ext cx="12275573" cy="153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a 16"/>
          <p:cNvGraphicFramePr/>
          <p:nvPr>
            <p:extLst>
              <p:ext uri="{D42A27DB-BD31-4B8C-83A1-F6EECF244321}">
                <p14:modId xmlns:p14="http://schemas.microsoft.com/office/powerpoint/2010/main" val="398692157"/>
              </p:ext>
            </p:extLst>
          </p:nvPr>
        </p:nvGraphicFramePr>
        <p:xfrm>
          <a:off x="-1311872" y="5030390"/>
          <a:ext cx="12275573" cy="1530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9511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AsOne/>
      </p:bldGraphic>
      <p:bldGraphic spid="16" grpId="0">
        <p:bldAsOne/>
      </p:bldGraphic>
      <p:bldGraphic spid="1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243132" y="1240152"/>
            <a:ext cx="4313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 General</a:t>
            </a:r>
          </a:p>
        </p:txBody>
      </p:sp>
      <p:sp>
        <p:nvSpPr>
          <p:cNvPr id="8" name="Recortar rectángulo de esquina diagonal 7"/>
          <p:cNvSpPr/>
          <p:nvPr/>
        </p:nvSpPr>
        <p:spPr>
          <a:xfrm>
            <a:off x="1134178" y="1824927"/>
            <a:ext cx="9847385" cy="1171836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/>
              <a:t>Desarrollar un prototipo de detección y priorización de vulnerabilidades basado en la información de </a:t>
            </a:r>
            <a:r>
              <a:rPr lang="es-ES" sz="2000" dirty="0" err="1"/>
              <a:t>Shodan</a:t>
            </a:r>
            <a:r>
              <a:rPr lang="es-ES" sz="2000" dirty="0"/>
              <a:t>, a través de una arquitectura Cliente-Servidor para los servicios reactivos y proactivos del ESPE-CERT.</a:t>
            </a:r>
            <a:endParaRPr lang="es-ES_tradnl" sz="2000" dirty="0"/>
          </a:p>
        </p:txBody>
      </p:sp>
      <p:sp>
        <p:nvSpPr>
          <p:cNvPr id="19" name="Rectángulo 18"/>
          <p:cNvSpPr/>
          <p:nvPr/>
        </p:nvSpPr>
        <p:spPr>
          <a:xfrm>
            <a:off x="2775129" y="3169582"/>
            <a:ext cx="53020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Objetivos Específicos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426487574"/>
              </p:ext>
            </p:extLst>
          </p:nvPr>
        </p:nvGraphicFramePr>
        <p:xfrm>
          <a:off x="1167733" y="3663210"/>
          <a:ext cx="9823158" cy="299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Image result for objetiv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8"/>
            <a:ext cx="4950823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0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FF681E4-45C7-4A5C-87E8-0AF8BFDB7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>
                                            <p:graphicEl>
                                              <a:dgm id="{7FF681E4-45C7-4A5C-87E8-0AF8BFDB7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>
                                            <p:graphicEl>
                                              <a:dgm id="{7FF681E4-45C7-4A5C-87E8-0AF8BFDB7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CD5C9-1AD1-4CA5-8FDE-0B202683D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>
                                            <p:graphicEl>
                                              <a:dgm id="{E90CD5C9-1AD1-4CA5-8FDE-0B202683D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9">
                                            <p:graphicEl>
                                              <a:dgm id="{E90CD5C9-1AD1-4CA5-8FDE-0B202683D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A25ECBD-CA72-4A02-B4B9-74AD39AC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9">
                                            <p:graphicEl>
                                              <a:dgm id="{4A25ECBD-CA72-4A02-B4B9-74AD39AC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>
                                            <p:graphicEl>
                                              <a:dgm id="{4A25ECBD-CA72-4A02-B4B9-74AD39AC2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AF301E2-E66B-9346-85C2-D9A4FC1B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9">
                                            <p:graphicEl>
                                              <a:dgm id="{EAF301E2-E66B-9346-85C2-D9A4FC1B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9">
                                            <p:graphicEl>
                                              <a:dgm id="{EAF301E2-E66B-9346-85C2-D9A4FC1BB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" grpId="0"/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5425C-DA9D-4993-92F0-F13EF5BC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Five Phases of the Vulnerability Detection Methodology</a:t>
            </a:r>
            <a:endParaRPr lang="es-EC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1BD7B3-3850-44F0-9C0E-E0AB23CE9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127" y="1974926"/>
            <a:ext cx="7280015" cy="42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9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7261B-83BC-4C49-B2CD-33CBC26D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97" y="795646"/>
            <a:ext cx="10058400" cy="704207"/>
          </a:xfrm>
        </p:spPr>
        <p:txBody>
          <a:bodyPr/>
          <a:lstStyle/>
          <a:p>
            <a:r>
              <a:rPr lang="es-EC" sz="2800" dirty="0" err="1"/>
              <a:t>Vulnerability</a:t>
            </a:r>
            <a:r>
              <a:rPr lang="es-EC" sz="1800" b="0" i="0" u="none" strike="noStrike" baseline="0" dirty="0">
                <a:latin typeface="CMR9"/>
              </a:rPr>
              <a:t> </a:t>
            </a:r>
            <a:r>
              <a:rPr lang="es-EC" sz="2800" dirty="0" err="1"/>
              <a:t>Detection</a:t>
            </a:r>
            <a:r>
              <a:rPr lang="es-EC" sz="2800" dirty="0"/>
              <a:t> </a:t>
            </a:r>
            <a:r>
              <a:rPr lang="es-EC" sz="2800" dirty="0" err="1"/>
              <a:t>System</a:t>
            </a:r>
            <a:r>
              <a:rPr lang="es-EC" sz="2800" dirty="0"/>
              <a:t> </a:t>
            </a:r>
            <a:r>
              <a:rPr lang="es-EC" sz="2800" dirty="0" err="1"/>
              <a:t>Development</a:t>
            </a:r>
            <a:r>
              <a:rPr lang="es-EC" sz="2800" dirty="0"/>
              <a:t> </a:t>
            </a:r>
            <a:r>
              <a:rPr lang="es-EC" sz="2800" dirty="0" err="1"/>
              <a:t>Process</a:t>
            </a:r>
            <a:r>
              <a:rPr lang="es-EC" sz="2800" dirty="0"/>
              <a:t> </a:t>
            </a:r>
            <a:r>
              <a:rPr lang="es-EC" sz="2800" dirty="0" err="1"/>
              <a:t>Phases</a:t>
            </a:r>
            <a:endParaRPr lang="es-EC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7E9E179-73D1-4396-B6C3-B380FF90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97" y="1840674"/>
            <a:ext cx="9048794" cy="449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87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3A9B4-4AFF-45E9-A6AF-03194124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High-level diagram showing the flow of data in the Shodan platform</a:t>
            </a:r>
            <a:endParaRPr lang="es-EC" sz="28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FEECE7C-0BC2-4CFF-927A-0D05C8713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227" y="1825625"/>
            <a:ext cx="4873442" cy="4873442"/>
          </a:xfrm>
        </p:spPr>
      </p:pic>
    </p:spTree>
    <p:extLst>
      <p:ext uri="{BB962C8B-B14F-4D97-AF65-F5344CB8AC3E}">
        <p14:creationId xmlns:p14="http://schemas.microsoft.com/office/powerpoint/2010/main" val="6147665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5682</TotalTime>
  <Words>810</Words>
  <Application>Microsoft Office PowerPoint</Application>
  <PresentationFormat>Panorámica</PresentationFormat>
  <Paragraphs>61</Paragraphs>
  <Slides>20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CMR9</vt:lpstr>
      <vt:lpstr>Symbol</vt:lpstr>
      <vt:lpstr>Wingdings 3</vt:lpstr>
      <vt:lpstr>Retrospección</vt:lpstr>
      <vt:lpstr>PROYECTO DE TITULACIÓN PREVIO LA OBTENCIÓN DEL TÍTULO DE INGENIERO EN SISTEMAS E INFORMÁTICA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The Five Phases of the Vulnerability Detection Methodology</vt:lpstr>
      <vt:lpstr>Vulnerability Detection System Development Process Phases</vt:lpstr>
      <vt:lpstr>High-level diagram showing the flow of data in the Shodan platform</vt:lpstr>
      <vt:lpstr>Architecture of the prototype's resource consumption and data processing diagram</vt:lpstr>
      <vt:lpstr>Vulnerability Overview Dashboard Module</vt:lpstr>
      <vt:lpstr>Presentación de PowerPoint</vt:lpstr>
      <vt:lpstr>Presentación de PowerPoint</vt:lpstr>
      <vt:lpstr>Detailed Vulnerability Banners by IP Module</vt:lpstr>
      <vt:lpstr>Prioritization Table Module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TITULACIÓN PREVIO LA OBTENCIÓN DEL TÍTULO DE INGENIERO EN SISTEMAS E INFORMÁTICA    TEMA: REVISIÓN SISTEMÁTICA DE LITERATURA SOBRE EVALUACIÓN DE LA USABILIDAD DE APLICACIONES EN DISPOSITIVOS MÓVILES MULTIPLATAFORMA PARA ESTABLECER EL ESTADO DEL ARTE DE UN PROYECTO DE INVESTIGACIÓN</dc:title>
  <dc:creator>SANDY-PC</dc:creator>
  <cp:lastModifiedBy>JORGE REYES</cp:lastModifiedBy>
  <cp:revision>433</cp:revision>
  <cp:lastPrinted>2017-06-05T20:31:18Z</cp:lastPrinted>
  <dcterms:created xsi:type="dcterms:W3CDTF">2016-12-06T18:16:52Z</dcterms:created>
  <dcterms:modified xsi:type="dcterms:W3CDTF">2021-11-24T01:36:23Z</dcterms:modified>
</cp:coreProperties>
</file>