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5" r:id="rId19"/>
    <p:sldId id="276" r:id="rId20"/>
    <p:sldId id="273" r:id="rId21"/>
    <p:sldId id="274"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5" r:id="rId38"/>
    <p:sldId id="296" r:id="rId39"/>
    <p:sldId id="297" r:id="rId40"/>
    <p:sldId id="292" r:id="rId41"/>
    <p:sldId id="293" r:id="rId42"/>
    <p:sldId id="294" r:id="rId43"/>
    <p:sldId id="298" r:id="rId44"/>
    <p:sldId id="299" r:id="rId45"/>
    <p:sldId id="300" r:id="rId46"/>
    <p:sldId id="301" r:id="rId47"/>
    <p:sldId id="302" r:id="rId48"/>
    <p:sldId id="303" r:id="rId49"/>
    <p:sldId id="306" r:id="rId50"/>
    <p:sldId id="307" r:id="rId51"/>
    <p:sldId id="308" r:id="rId52"/>
    <p:sldId id="309" r:id="rId53"/>
    <p:sldId id="310" r:id="rId54"/>
    <p:sldId id="311" r:id="rId55"/>
    <p:sldId id="304" r:id="rId56"/>
    <p:sldId id="305" r:id="rId57"/>
    <p:sldId id="312" r:id="rId58"/>
    <p:sldId id="313" r:id="rId59"/>
    <p:sldId id="314"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hfDTg148klAwNzjVx8bHKKNfZF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24" autoAdjust="0"/>
  </p:normalViewPr>
  <p:slideViewPr>
    <p:cSldViewPr snapToGrid="0">
      <p:cViewPr varScale="1">
        <p:scale>
          <a:sx n="92" d="100"/>
          <a:sy n="92" d="100"/>
        </p:scale>
        <p:origin x="12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8" name="Google Shape;2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1" name="Google Shape;3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16372f856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116372f856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16233e5105_2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g116233e5105_2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16372f8564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2" name="Google Shape;442;g116372f8564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16372f8564_0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g116372f8564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16372f8564_0_3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g116372f8564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00050" lvl="0" indent="-368300" algn="just" rtl="0">
              <a:lnSpc>
                <a:spcPct val="110000"/>
              </a:lnSpc>
              <a:spcBef>
                <a:spcPts val="1000"/>
              </a:spcBef>
              <a:spcAft>
                <a:spcPts val="0"/>
              </a:spcAft>
              <a:buClr>
                <a:schemeClr val="dk1"/>
              </a:buClr>
              <a:buSzPts val="2200"/>
              <a:buChar char="●"/>
            </a:pPr>
            <a:r>
              <a:rPr lang="en-US" sz="2200">
                <a:latin typeface="Arial"/>
                <a:ea typeface="Arial"/>
                <a:cs typeface="Arial"/>
                <a:sym typeface="Arial"/>
              </a:rPr>
              <a:t>El presente trabajo de graduación es parte de dicho proyecto y contribuye para el cumplimiento de los objetivos.</a:t>
            </a:r>
            <a:endParaRPr sz="2200">
              <a:latin typeface="Arial"/>
              <a:ea typeface="Arial"/>
              <a:cs typeface="Arial"/>
              <a:sym typeface="Arial"/>
            </a:endParaRPr>
          </a:p>
          <a:p>
            <a:pPr marL="457200" lvl="0" indent="-368300" algn="just" rtl="0">
              <a:lnSpc>
                <a:spcPct val="110000"/>
              </a:lnSpc>
              <a:spcBef>
                <a:spcPts val="1000"/>
              </a:spcBef>
              <a:spcAft>
                <a:spcPts val="0"/>
              </a:spcAft>
              <a:buClr>
                <a:schemeClr val="dk1"/>
              </a:buClr>
              <a:buSzPts val="2200"/>
              <a:buChar char="●"/>
            </a:pPr>
            <a:r>
              <a:rPr lang="en-US" sz="2200">
                <a:latin typeface="Arial"/>
                <a:ea typeface="Arial"/>
                <a:cs typeface="Arial"/>
                <a:sym typeface="Arial"/>
              </a:rPr>
              <a:t>son una herramienta que ofrece excelentes resultados </a:t>
            </a:r>
            <a:endParaRPr sz="2200">
              <a:latin typeface="Arial"/>
              <a:ea typeface="Arial"/>
              <a:cs typeface="Arial"/>
              <a:sym typeface="Arial"/>
            </a:endParaRPr>
          </a:p>
          <a:p>
            <a:pPr marL="457200" lvl="0" indent="-368300" algn="just" rtl="0">
              <a:lnSpc>
                <a:spcPct val="110000"/>
              </a:lnSpc>
              <a:spcBef>
                <a:spcPts val="1000"/>
              </a:spcBef>
              <a:spcAft>
                <a:spcPts val="0"/>
              </a:spcAft>
              <a:buClr>
                <a:schemeClr val="dk1"/>
              </a:buClr>
              <a:buSzPts val="2200"/>
              <a:buFont typeface="Arial"/>
              <a:buChar char="●"/>
            </a:pPr>
            <a:r>
              <a:rPr lang="en-US" sz="2200">
                <a:latin typeface="Arial"/>
                <a:ea typeface="Arial"/>
                <a:cs typeface="Arial"/>
                <a:sym typeface="Arial"/>
              </a:rPr>
              <a:t>En muchos países los estudios demuestran que</a:t>
            </a:r>
            <a:endParaRPr sz="22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6048b32d6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116048b32d6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16048b32d6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0" name="Google Shape;760;g116048b32d6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16048b32d6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9" name="Google Shape;779;g116048b32d6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16e0c472c8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8" name="Google Shape;798;g116e0c472c8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116e0c472c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g116e0c472c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6" name="Google Shape;83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16048b32d6_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2" name="Google Shape;912;g116048b32d6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116048b32d6_0_2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1" name="Google Shape;931;g116048b32d6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16048b32d6_0_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0" name="Google Shape;950;g116048b32d6_0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MX" dirty="0"/>
              <a:t>Los polígonos de tiro son métodos de entrenamiento que han sido estudiados en muchos países y se ha</a:t>
            </a:r>
          </a:p>
          <a:p>
            <a:pPr marL="0" lvl="0" indent="0" algn="l" rtl="0">
              <a:lnSpc>
                <a:spcPct val="100000"/>
              </a:lnSpc>
              <a:spcBef>
                <a:spcPts val="0"/>
              </a:spcBef>
              <a:spcAft>
                <a:spcPts val="0"/>
              </a:spcAft>
              <a:buSzPts val="1400"/>
              <a:buNone/>
            </a:pPr>
            <a:r>
              <a:rPr lang="es-MX" dirty="0"/>
              <a:t>comprobado su efectividad en la mejora de destrezas y habilidades del soldado.</a:t>
            </a:r>
          </a:p>
          <a:p>
            <a:pPr marL="0" lvl="0" indent="0" algn="l" rtl="0">
              <a:lnSpc>
                <a:spcPct val="100000"/>
              </a:lnSpc>
              <a:spcBef>
                <a:spcPts val="0"/>
              </a:spcBef>
              <a:spcAft>
                <a:spcPts val="0"/>
              </a:spcAft>
              <a:buSzPts val="1400"/>
              <a:buNone/>
            </a:pPr>
            <a:r>
              <a:rPr lang="es-MX" dirty="0"/>
              <a:t>Además con este método, se puede implementar técnicas apropiadas en los entrenamiento y por lo tanto, se pueden realizar evaluaciones a los participantes.</a:t>
            </a:r>
            <a:endParaRPr dirty="0"/>
          </a:p>
        </p:txBody>
      </p:sp>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16048b32d6_0_2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5" name="Google Shape;855;g116048b32d6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16048b32d6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4" name="Google Shape;874;g116048b32d6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116048b32d6_0_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3" name="Google Shape;893;g116048b32d6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116048b32d6_0_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9" name="Google Shape;969;g116048b32d6_0_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116e0c472c8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8" name="Google Shape;988;g116e0c472c8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16048b32d6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7" name="Google Shape;1007;g116048b32d6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800"/>
              <a:buFont typeface="Arial"/>
              <a:buNone/>
            </a:pPr>
            <a:r>
              <a:rPr lang="en-US" sz="1800" b="1">
                <a:solidFill>
                  <a:srgbClr val="056A34"/>
                </a:solidFill>
                <a:latin typeface="Arial"/>
                <a:ea typeface="Arial"/>
                <a:cs typeface="Arial"/>
                <a:sym typeface="Arial"/>
              </a:rPr>
              <a:t>MENÚ PRINCIPAL</a:t>
            </a:r>
            <a:endParaRPr sz="1800" b="1">
              <a:solidFill>
                <a:srgbClr val="056A34"/>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026" name="Google Shape;102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8" name="Google Shape;104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0" name="Google Shape;107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16233e5105_2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SzPts val="1800"/>
              <a:buNone/>
            </a:pPr>
            <a:r>
              <a:rPr lang="en-US" sz="1800" b="1">
                <a:solidFill>
                  <a:srgbClr val="056A34"/>
                </a:solidFill>
                <a:latin typeface="Arial"/>
                <a:ea typeface="Arial"/>
                <a:cs typeface="Arial"/>
                <a:sym typeface="Arial"/>
              </a:rPr>
              <a:t>MENÚ PRINCIPAL</a:t>
            </a:r>
            <a:endParaRPr sz="1800" b="1">
              <a:solidFill>
                <a:srgbClr val="056A34"/>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131" name="Google Shape;1131;g116233e5105_2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57187" lvl="0" indent="-319087" algn="just" rtl="0">
              <a:lnSpc>
                <a:spcPct val="110000"/>
              </a:lnSpc>
              <a:spcBef>
                <a:spcPts val="0"/>
              </a:spcBef>
              <a:spcAft>
                <a:spcPts val="0"/>
              </a:spcAft>
              <a:buClr>
                <a:schemeClr val="dk1"/>
              </a:buClr>
              <a:buSzPts val="2100"/>
              <a:buChar char="●"/>
            </a:pPr>
            <a:r>
              <a:rPr lang="en-US" sz="2100" dirty="0">
                <a:latin typeface="Arial"/>
                <a:ea typeface="Arial"/>
                <a:cs typeface="Arial"/>
                <a:sym typeface="Arial"/>
              </a:rPr>
              <a:t> </a:t>
            </a:r>
            <a:r>
              <a:rPr lang="en-US" sz="2100" dirty="0" err="1">
                <a:latin typeface="Arial"/>
                <a:ea typeface="Arial"/>
                <a:cs typeface="Arial"/>
                <a:sym typeface="Arial"/>
              </a:rPr>
              <a:t>como</a:t>
            </a:r>
            <a:r>
              <a:rPr lang="en-US" sz="2100" dirty="0">
                <a:latin typeface="Arial"/>
                <a:ea typeface="Arial"/>
                <a:cs typeface="Arial"/>
                <a:sym typeface="Arial"/>
              </a:rPr>
              <a:t> la </a:t>
            </a:r>
            <a:r>
              <a:rPr lang="en-US" sz="2100" dirty="0" err="1">
                <a:latin typeface="Arial"/>
                <a:ea typeface="Arial"/>
                <a:cs typeface="Arial"/>
                <a:sym typeface="Arial"/>
              </a:rPr>
              <a:t>actualización</a:t>
            </a:r>
            <a:r>
              <a:rPr lang="en-US" sz="2100" dirty="0">
                <a:latin typeface="Arial"/>
                <a:ea typeface="Arial"/>
                <a:cs typeface="Arial"/>
                <a:sym typeface="Arial"/>
              </a:rPr>
              <a:t> del hardware.</a:t>
            </a:r>
            <a:endParaRPr sz="2100" dirty="0">
              <a:latin typeface="Arial"/>
              <a:ea typeface="Arial"/>
              <a:cs typeface="Arial"/>
              <a:sym typeface="Arial"/>
            </a:endParaRPr>
          </a:p>
          <a:p>
            <a:pPr marL="457200" lvl="0" indent="-381000" algn="just" rtl="0">
              <a:lnSpc>
                <a:spcPct val="90000"/>
              </a:lnSpc>
              <a:spcBef>
                <a:spcPts val="0"/>
              </a:spcBef>
              <a:spcAft>
                <a:spcPts val="0"/>
              </a:spcAft>
              <a:buClr>
                <a:schemeClr val="dk1"/>
              </a:buClr>
              <a:buSzPts val="2400"/>
              <a:buChar char="●"/>
            </a:pPr>
            <a:r>
              <a:rPr lang="en-US" sz="2400" dirty="0" err="1">
                <a:latin typeface="Arial"/>
                <a:ea typeface="Arial"/>
                <a:cs typeface="Arial"/>
                <a:sym typeface="Arial"/>
              </a:rPr>
              <a:t>Gastos</a:t>
            </a:r>
            <a:r>
              <a:rPr lang="en-US" sz="2400" dirty="0">
                <a:latin typeface="Arial"/>
                <a:ea typeface="Arial"/>
                <a:cs typeface="Arial"/>
                <a:sym typeface="Arial"/>
              </a:rPr>
              <a:t> de </a:t>
            </a:r>
            <a:r>
              <a:rPr lang="en-US" sz="2400" dirty="0" err="1">
                <a:latin typeface="Arial"/>
                <a:ea typeface="Arial"/>
                <a:cs typeface="Arial"/>
                <a:sym typeface="Arial"/>
              </a:rPr>
              <a:t>movilización</a:t>
            </a:r>
            <a:r>
              <a:rPr lang="en-US" sz="2400" dirty="0">
                <a:latin typeface="Arial"/>
                <a:ea typeface="Arial"/>
                <a:cs typeface="Arial"/>
                <a:sym typeface="Arial"/>
              </a:rPr>
              <a:t>.</a:t>
            </a:r>
            <a:endParaRPr sz="1400" dirty="0">
              <a:latin typeface="Arial"/>
              <a:ea typeface="Arial"/>
              <a:cs typeface="Arial"/>
              <a:sym typeface="Arial"/>
            </a:endParaRPr>
          </a:p>
          <a:p>
            <a:pPr marL="457200" lvl="0" indent="-381000" algn="just" rtl="0">
              <a:lnSpc>
                <a:spcPct val="90000"/>
              </a:lnSpc>
              <a:spcBef>
                <a:spcPts val="1000"/>
              </a:spcBef>
              <a:spcAft>
                <a:spcPts val="0"/>
              </a:spcAft>
              <a:buClr>
                <a:schemeClr val="dk1"/>
              </a:buClr>
              <a:buSzPts val="2400"/>
              <a:buChar char="●"/>
            </a:pPr>
            <a:r>
              <a:rPr lang="en-US" sz="2400" dirty="0" err="1">
                <a:latin typeface="Arial"/>
                <a:ea typeface="Arial"/>
                <a:cs typeface="Arial"/>
                <a:sym typeface="Arial"/>
              </a:rPr>
              <a:t>Adquisición</a:t>
            </a:r>
            <a:r>
              <a:rPr lang="en-US" sz="2400" dirty="0">
                <a:latin typeface="Arial"/>
                <a:ea typeface="Arial"/>
                <a:cs typeface="Arial"/>
                <a:sym typeface="Arial"/>
              </a:rPr>
              <a:t> de material </a:t>
            </a:r>
            <a:r>
              <a:rPr lang="en-US" sz="2400" dirty="0" err="1">
                <a:latin typeface="Arial"/>
                <a:ea typeface="Arial"/>
                <a:cs typeface="Arial"/>
                <a:sym typeface="Arial"/>
              </a:rPr>
              <a:t>bélico</a:t>
            </a:r>
            <a:r>
              <a:rPr lang="en-US" sz="2400" dirty="0">
                <a:latin typeface="Arial"/>
                <a:ea typeface="Arial"/>
                <a:cs typeface="Arial"/>
                <a:sym typeface="Arial"/>
              </a:rPr>
              <a:t>.</a:t>
            </a:r>
            <a:endParaRPr sz="1400" dirty="0">
              <a:latin typeface="Arial"/>
              <a:ea typeface="Arial"/>
              <a:cs typeface="Arial"/>
              <a:sym typeface="Arial"/>
            </a:endParaRPr>
          </a:p>
          <a:p>
            <a:pPr marL="0" lvl="0" indent="0" algn="just" rtl="0">
              <a:lnSpc>
                <a:spcPct val="110000"/>
              </a:lnSpc>
              <a:spcBef>
                <a:spcPts val="0"/>
              </a:spcBef>
              <a:spcAft>
                <a:spcPts val="0"/>
              </a:spcAft>
              <a:buNone/>
            </a:pPr>
            <a:endParaRPr sz="21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116048b32d6_0_3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SzPts val="1800"/>
              <a:buNone/>
            </a:pPr>
            <a:r>
              <a:rPr lang="en-US" sz="1800" b="1">
                <a:solidFill>
                  <a:srgbClr val="056A34"/>
                </a:solidFill>
                <a:latin typeface="Arial"/>
                <a:ea typeface="Arial"/>
                <a:cs typeface="Arial"/>
                <a:sym typeface="Arial"/>
              </a:rPr>
              <a:t>MENÚ PRINCIPAL</a:t>
            </a:r>
            <a:endParaRPr sz="1800" b="1">
              <a:solidFill>
                <a:srgbClr val="056A34"/>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150" name="Google Shape;1150;g116048b32d6_0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9" name="Google Shape;116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6048b32d6_0_4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8" name="Google Shape;1188;g116048b32d6_0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116048b32d6_0_4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7" name="Google Shape;1207;g116048b32d6_0_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116e0c472c8_3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6" name="Google Shape;1226;g116e0c472c8_3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1" name="Google Shape;109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2" name="Google Shape;11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2800"/>
              <a:buFont typeface="Arial"/>
              <a:buNone/>
            </a:pPr>
            <a:r>
              <a:rPr lang="en-US" sz="2800">
                <a:latin typeface="Arial"/>
                <a:ea typeface="Arial"/>
                <a:cs typeface="Arial"/>
                <a:sym typeface="Arial"/>
              </a:rPr>
              <a:t>Se realizaron pruebas del aplicativo con personal militar, para conocer las posibles mejoras del aplicativo y así emprender las acciones de mejora y optimización</a:t>
            </a:r>
            <a:endParaRPr/>
          </a:p>
        </p:txBody>
      </p:sp>
      <p:sp>
        <p:nvSpPr>
          <p:cNvPr id="1257" name="Google Shape;125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4" name="Google Shape;127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4" name="Google Shape;129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6" name="Google Shape;133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7" name="Google Shape;135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5" name="Google Shape;137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116048b32d6_0_3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3" name="Google Shape;1393;g116048b32d6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0" name="Google Shape;141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7" name="Google Shape;142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2800"/>
              <a:buFont typeface="Arial"/>
              <a:buNone/>
            </a:pPr>
            <a:r>
              <a:rPr lang="en-US" sz="2800">
                <a:latin typeface="Arial"/>
                <a:ea typeface="Arial"/>
                <a:cs typeface="Arial"/>
                <a:sym typeface="Arial"/>
              </a:rPr>
              <a:t>El análisis se realiza en base a las reacciones externas del soldado antes, durante y cuando finaliza el entrenamiento, específicamente mediante expresiones faciales.</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444" name="Google Shape;144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16048b32d6_0_3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1" name="Google Shape;1461;g116048b32d6_0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2800"/>
              <a:buFont typeface="Arial"/>
              <a:buNone/>
            </a:pPr>
            <a:r>
              <a:rPr lang="en-US" sz="2800">
                <a:latin typeface="Arial"/>
                <a:ea typeface="Arial"/>
                <a:cs typeface="Arial"/>
                <a:sym typeface="Arial"/>
              </a:rPr>
              <a:t>Además, parece que los dispositivos utilizados facilitaron la inmersión, visualización e interacción durante el entrenamiento, esto se fundamenta en la media general obtenida de 4.90/5.</a:t>
            </a:r>
            <a:endParaRPr sz="2000" b="1">
              <a:solidFill>
                <a:srgbClr val="FFC20C"/>
              </a:solidFill>
              <a:latin typeface="Bookman Old Style"/>
              <a:ea typeface="Bookman Old Style"/>
              <a:cs typeface="Bookman Old Style"/>
              <a:sym typeface="Bookman Old Style"/>
            </a:endParaRPr>
          </a:p>
          <a:p>
            <a:pPr marL="0" lvl="0" indent="0" algn="l" rtl="0">
              <a:lnSpc>
                <a:spcPct val="100000"/>
              </a:lnSpc>
              <a:spcBef>
                <a:spcPts val="0"/>
              </a:spcBef>
              <a:spcAft>
                <a:spcPts val="0"/>
              </a:spcAft>
              <a:buSzPts val="1400"/>
              <a:buNone/>
            </a:pPr>
            <a:endParaRPr/>
          </a:p>
        </p:txBody>
      </p:sp>
      <p:sp>
        <p:nvSpPr>
          <p:cNvPr id="1478" name="Google Shape;147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5" name="Google Shape;149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12" name="Google Shape;151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116372f8564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22" name="Google Shape;1522;g116372f8564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5183188" y="987425"/>
            <a:ext cx="6172200" cy="4873625"/>
          </a:xfrm>
          <a:prstGeom prst="rect">
            <a:avLst/>
          </a:prstGeom>
          <a:noFill/>
          <a:ln>
            <a:noFill/>
          </a:ln>
        </p:spPr>
      </p:sp>
      <p:sp>
        <p:nvSpPr>
          <p:cNvPr id="68" name="Google Shape;68;p7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pic>
        <p:nvPicPr>
          <p:cNvPr id="88" name="Google Shape;88;p1" descr="ESPE - Universidad de las Fuerzas Armadas | Sangolquí"/>
          <p:cNvPicPr preferRelativeResize="0"/>
          <p:nvPr/>
        </p:nvPicPr>
        <p:blipFill rotWithShape="1">
          <a:blip r:embed="rId3">
            <a:alphaModFix/>
          </a:blip>
          <a:srcRect/>
          <a:stretch/>
        </p:blipFill>
        <p:spPr>
          <a:xfrm>
            <a:off x="4074050" y="667350"/>
            <a:ext cx="4028601" cy="1038650"/>
          </a:xfrm>
          <a:prstGeom prst="rect">
            <a:avLst/>
          </a:prstGeom>
          <a:noFill/>
          <a:ln>
            <a:noFill/>
          </a:ln>
        </p:spPr>
      </p:pic>
      <p:sp>
        <p:nvSpPr>
          <p:cNvPr id="89" name="Google Shape;89;p1"/>
          <p:cNvSpPr txBox="1"/>
          <p:nvPr/>
        </p:nvSpPr>
        <p:spPr>
          <a:xfrm>
            <a:off x="1304838" y="2429110"/>
            <a:ext cx="9582300" cy="2053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i="0" u="none" strike="noStrike" cap="none">
                <a:solidFill>
                  <a:schemeClr val="dk1"/>
                </a:solidFill>
                <a:latin typeface="Arial"/>
                <a:ea typeface="Arial"/>
                <a:cs typeface="Arial"/>
                <a:sym typeface="Arial"/>
              </a:rPr>
              <a:t>“Sistema de polígono virtual de tiro para entrenar al personal militar e identificar emociones durante los ensayos, mediante visión artificial y realidad virtual” </a:t>
            </a:r>
            <a:endParaRPr sz="3200" b="1" i="0" u="none" strike="noStrike" cap="none">
              <a:solidFill>
                <a:schemeClr val="dk1"/>
              </a:solidFill>
              <a:latin typeface="Arial"/>
              <a:ea typeface="Arial"/>
              <a:cs typeface="Arial"/>
              <a:sym typeface="Arial"/>
            </a:endParaRPr>
          </a:p>
        </p:txBody>
      </p:sp>
      <p:grpSp>
        <p:nvGrpSpPr>
          <p:cNvPr id="90" name="Google Shape;90;p1"/>
          <p:cNvGrpSpPr/>
          <p:nvPr/>
        </p:nvGrpSpPr>
        <p:grpSpPr>
          <a:xfrm>
            <a:off x="3323171" y="5471419"/>
            <a:ext cx="7404315" cy="865003"/>
            <a:chOff x="3323185" y="5513842"/>
            <a:chExt cx="7404315" cy="822559"/>
          </a:xfrm>
        </p:grpSpPr>
        <p:sp>
          <p:nvSpPr>
            <p:cNvPr id="91" name="Google Shape;91;p1"/>
            <p:cNvSpPr txBox="1"/>
            <p:nvPr/>
          </p:nvSpPr>
          <p:spPr>
            <a:xfrm>
              <a:off x="3493985" y="5513842"/>
              <a:ext cx="1473900" cy="33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1280"/>
                <a:buFont typeface="Noto Sans Symbols"/>
                <a:buNone/>
              </a:pPr>
              <a:r>
                <a:rPr lang="en-US" sz="1600" b="1" i="0" u="none" strike="noStrike" cap="none">
                  <a:solidFill>
                    <a:srgbClr val="056A34"/>
                  </a:solidFill>
                  <a:latin typeface="Arial"/>
                  <a:ea typeface="Arial"/>
                  <a:cs typeface="Arial"/>
                  <a:sym typeface="Arial"/>
                </a:rPr>
                <a:t>Autor:</a:t>
              </a:r>
              <a:endParaRPr sz="1600" b="1" i="0" u="none" strike="noStrike" cap="none">
                <a:solidFill>
                  <a:srgbClr val="7F7F7F"/>
                </a:solidFill>
                <a:latin typeface="Arial"/>
                <a:ea typeface="Arial"/>
                <a:cs typeface="Arial"/>
                <a:sym typeface="Arial"/>
              </a:endParaRPr>
            </a:p>
            <a:p>
              <a:pPr marL="0" marR="0" lvl="0" indent="0" algn="r" rtl="0">
                <a:lnSpc>
                  <a:spcPct val="100000"/>
                </a:lnSpc>
                <a:spcBef>
                  <a:spcPts val="1000"/>
                </a:spcBef>
                <a:spcAft>
                  <a:spcPts val="0"/>
                </a:spcAft>
                <a:buClr>
                  <a:schemeClr val="accent1"/>
                </a:buClr>
                <a:buSzPts val="1440"/>
                <a:buFont typeface="Noto Sans Symbols"/>
                <a:buNone/>
              </a:pPr>
              <a:endParaRPr sz="1400" b="0" i="0" u="none" strike="noStrike" cap="none">
                <a:solidFill>
                  <a:srgbClr val="7F7F7F"/>
                </a:solidFill>
                <a:latin typeface="Calibri"/>
                <a:ea typeface="Calibri"/>
                <a:cs typeface="Calibri"/>
                <a:sym typeface="Calibri"/>
              </a:endParaRPr>
            </a:p>
          </p:txBody>
        </p:sp>
        <p:sp>
          <p:nvSpPr>
            <p:cNvPr id="92" name="Google Shape;92;p1"/>
            <p:cNvSpPr txBox="1"/>
            <p:nvPr/>
          </p:nvSpPr>
          <p:spPr>
            <a:xfrm>
              <a:off x="4900900" y="5559450"/>
              <a:ext cx="3831900" cy="361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1"/>
                </a:buClr>
                <a:buSzPts val="1600"/>
                <a:buFont typeface="Calibri"/>
                <a:buNone/>
              </a:pPr>
              <a:r>
                <a:rPr lang="en-US" sz="1600" b="1" i="0" u="none" strike="noStrike" cap="none">
                  <a:solidFill>
                    <a:schemeClr val="dk1"/>
                  </a:solidFill>
                  <a:latin typeface="Arial"/>
                  <a:ea typeface="Arial"/>
                  <a:cs typeface="Arial"/>
                  <a:sym typeface="Arial"/>
                </a:rPr>
                <a:t>José Luis Mejía Guerrero</a:t>
              </a:r>
              <a:endParaRPr sz="2400" b="0" i="0" u="none" strike="noStrike" cap="none">
                <a:solidFill>
                  <a:schemeClr val="dk2"/>
                </a:solidFill>
                <a:latin typeface="Calibri"/>
                <a:ea typeface="Calibri"/>
                <a:cs typeface="Calibri"/>
                <a:sym typeface="Calibri"/>
              </a:endParaRPr>
            </a:p>
          </p:txBody>
        </p:sp>
        <p:sp>
          <p:nvSpPr>
            <p:cNvPr id="93" name="Google Shape;93;p1"/>
            <p:cNvSpPr txBox="1"/>
            <p:nvPr/>
          </p:nvSpPr>
          <p:spPr>
            <a:xfrm>
              <a:off x="3323185" y="5986642"/>
              <a:ext cx="1473900" cy="3384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accent1"/>
                </a:buClr>
                <a:buSzPts val="1280"/>
                <a:buFont typeface="Noto Sans Symbols"/>
                <a:buNone/>
              </a:pPr>
              <a:r>
                <a:rPr lang="en-US" sz="1600" b="1" i="0" u="none" strike="noStrike" cap="none">
                  <a:solidFill>
                    <a:srgbClr val="056A34"/>
                  </a:solidFill>
                  <a:latin typeface="Arial"/>
                  <a:ea typeface="Arial"/>
                  <a:cs typeface="Arial"/>
                  <a:sym typeface="Arial"/>
                </a:rPr>
                <a:t>Director:</a:t>
              </a:r>
              <a:endParaRPr sz="1800" b="0" i="0" u="none" strike="noStrike" cap="none">
                <a:solidFill>
                  <a:srgbClr val="7F7F7F"/>
                </a:solidFill>
                <a:latin typeface="Calibri"/>
                <a:ea typeface="Calibri"/>
                <a:cs typeface="Calibri"/>
                <a:sym typeface="Calibri"/>
              </a:endParaRPr>
            </a:p>
          </p:txBody>
        </p:sp>
        <p:sp>
          <p:nvSpPr>
            <p:cNvPr id="94" name="Google Shape;94;p1"/>
            <p:cNvSpPr txBox="1"/>
            <p:nvPr/>
          </p:nvSpPr>
          <p:spPr>
            <a:xfrm>
              <a:off x="4900900" y="5975201"/>
              <a:ext cx="5826600" cy="361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1"/>
                </a:buClr>
                <a:buSzPts val="1600"/>
                <a:buFont typeface="Calibri"/>
                <a:buNone/>
              </a:pPr>
              <a:r>
                <a:rPr lang="en-US" sz="1600" b="1" i="0" u="none" strike="noStrike" cap="none">
                  <a:solidFill>
                    <a:schemeClr val="dk1"/>
                  </a:solidFill>
                  <a:latin typeface="Arial"/>
                  <a:ea typeface="Arial"/>
                  <a:cs typeface="Arial"/>
                  <a:sym typeface="Arial"/>
                </a:rPr>
                <a:t>Ing. Mauricio Loachamín V., Ph.D.</a:t>
              </a:r>
              <a:endParaRPr sz="2400" b="0" i="0" u="none" strike="noStrike" cap="none">
                <a:solidFill>
                  <a:schemeClr val="dk1"/>
                </a:solidFill>
                <a:latin typeface="Calibri"/>
                <a:ea typeface="Calibri"/>
                <a:cs typeface="Calibri"/>
                <a:sym typeface="Calibri"/>
              </a:endParaRPr>
            </a:p>
          </p:txBody>
        </p:sp>
      </p:grpSp>
      <p:sp>
        <p:nvSpPr>
          <p:cNvPr id="95" name="Google Shape;95;p1"/>
          <p:cNvSpPr/>
          <p:nvPr/>
        </p:nvSpPr>
        <p:spPr>
          <a:xfrm>
            <a:off x="-15300" y="6550267"/>
            <a:ext cx="12207300" cy="361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96" name="Google Shape;96;p1"/>
          <p:cNvSpPr/>
          <p:nvPr/>
        </p:nvSpPr>
        <p:spPr>
          <a:xfrm>
            <a:off x="-15300" y="0"/>
            <a:ext cx="12207300" cy="361132"/>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00" advTm="33000"/>
    </mc:Choice>
    <mc:Fallback xmlns="">
      <p:transition advTm="3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79"/>
          <p:cNvSpPr/>
          <p:nvPr/>
        </p:nvSpPr>
        <p:spPr>
          <a:xfrm>
            <a:off x="461466" y="897617"/>
            <a:ext cx="11351950" cy="4986068"/>
          </a:xfrm>
          <a:prstGeom prst="rect">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243" name="Google Shape;243;p79"/>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244" name="Google Shape;244;p79"/>
          <p:cNvSpPr/>
          <p:nvPr/>
        </p:nvSpPr>
        <p:spPr>
          <a:xfrm>
            <a:off x="48149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Metodología</a:t>
            </a:r>
            <a:endParaRPr sz="1200" b="0" i="0" u="none" strike="noStrike" cap="none">
              <a:solidFill>
                <a:srgbClr val="000000"/>
              </a:solidFill>
              <a:latin typeface="Calibri"/>
              <a:ea typeface="Calibri"/>
              <a:cs typeface="Calibri"/>
              <a:sym typeface="Calibri"/>
            </a:endParaRPr>
          </a:p>
        </p:txBody>
      </p:sp>
      <p:sp>
        <p:nvSpPr>
          <p:cNvPr id="245" name="Google Shape;245;p79"/>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246" name="Google Shape;246;p79"/>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247" name="Google Shape;247;p79"/>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248" name="Google Shape;248;p79"/>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49" name="Google Shape;249;p79"/>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250" name="Google Shape;250;p79"/>
          <p:cNvSpPr/>
          <p:nvPr/>
        </p:nvSpPr>
        <p:spPr>
          <a:xfrm>
            <a:off x="3782409" y="6331175"/>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Objetivos</a:t>
            </a:r>
            <a:endParaRPr sz="1200" b="0" i="0" u="none" strike="noStrike" cap="none">
              <a:solidFill>
                <a:schemeClr val="lt1"/>
              </a:solidFill>
              <a:latin typeface="Calibri"/>
              <a:ea typeface="Calibri"/>
              <a:cs typeface="Calibri"/>
              <a:sym typeface="Calibri"/>
            </a:endParaRPr>
          </a:p>
        </p:txBody>
      </p:sp>
      <p:sp>
        <p:nvSpPr>
          <p:cNvPr id="251" name="Google Shape;251;p79"/>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52" name="Google Shape;252;p79"/>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253" name="Google Shape;253;p79"/>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254" name="Google Shape;254;p79"/>
          <p:cNvSpPr txBox="1"/>
          <p:nvPr/>
        </p:nvSpPr>
        <p:spPr>
          <a:xfrm>
            <a:off x="991517" y="3090265"/>
            <a:ext cx="10408003"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chemeClr val="dk1"/>
                </a:solidFill>
                <a:latin typeface="Arial"/>
                <a:ea typeface="Arial"/>
                <a:cs typeface="Arial"/>
                <a:sym typeface="Arial"/>
              </a:rPr>
              <a:t>Realizar las pruebas y validación del sistema con personal militar.</a:t>
            </a:r>
            <a:endParaRPr sz="3200" b="0" i="0" u="none" strike="noStrike" cap="none">
              <a:solidFill>
                <a:schemeClr val="dk1"/>
              </a:solidFill>
              <a:latin typeface="Arial"/>
              <a:ea typeface="Arial"/>
              <a:cs typeface="Arial"/>
              <a:sym typeface="Arial"/>
            </a:endParaRPr>
          </a:p>
        </p:txBody>
      </p:sp>
      <p:pic>
        <p:nvPicPr>
          <p:cNvPr id="255" name="Google Shape;255;p79" descr="Prueba - Iconos gratis de educación"/>
          <p:cNvPicPr preferRelativeResize="0"/>
          <p:nvPr/>
        </p:nvPicPr>
        <p:blipFill rotWithShape="1">
          <a:blip r:embed="rId3">
            <a:alphaModFix/>
          </a:blip>
          <a:srcRect/>
          <a:stretch/>
        </p:blipFill>
        <p:spPr>
          <a:xfrm>
            <a:off x="1010518" y="1371161"/>
            <a:ext cx="1245561" cy="1245561"/>
          </a:xfrm>
          <a:prstGeom prst="rect">
            <a:avLst/>
          </a:prstGeom>
          <a:noFill/>
          <a:ln>
            <a:noFill/>
          </a:ln>
        </p:spPr>
      </p:pic>
      <p:sp>
        <p:nvSpPr>
          <p:cNvPr id="256" name="Google Shape;256;p79"/>
          <p:cNvSpPr txBox="1"/>
          <p:nvPr/>
        </p:nvSpPr>
        <p:spPr>
          <a:xfrm>
            <a:off x="5648070" y="64810"/>
            <a:ext cx="6451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O</a:t>
            </a:r>
            <a:r>
              <a:rPr lang="en-US" sz="3600" b="1">
                <a:solidFill>
                  <a:schemeClr val="lt1"/>
                </a:solidFill>
              </a:rPr>
              <a:t>bjetivos</a:t>
            </a:r>
            <a:r>
              <a:rPr lang="en-US" sz="3600" b="1" i="0" u="none" strike="noStrike" cap="none">
                <a:solidFill>
                  <a:schemeClr val="lt1"/>
                </a:solidFill>
                <a:latin typeface="Arial"/>
                <a:ea typeface="Arial"/>
                <a:cs typeface="Arial"/>
                <a:sym typeface="Arial"/>
              </a:rPr>
              <a:t> E</a:t>
            </a:r>
            <a:r>
              <a:rPr lang="en-US" sz="3600" b="1">
                <a:solidFill>
                  <a:schemeClr val="lt1"/>
                </a:solidFill>
              </a:rPr>
              <a:t>specíficos</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0"/>
          <p:cNvSpPr/>
          <p:nvPr/>
        </p:nvSpPr>
        <p:spPr>
          <a:xfrm>
            <a:off x="461466" y="897617"/>
            <a:ext cx="11351950" cy="4986068"/>
          </a:xfrm>
          <a:prstGeom prst="rect">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262" name="Google Shape;262;p8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263" name="Google Shape;263;p80"/>
          <p:cNvSpPr/>
          <p:nvPr/>
        </p:nvSpPr>
        <p:spPr>
          <a:xfrm>
            <a:off x="48149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Metodología</a:t>
            </a:r>
            <a:endParaRPr sz="1200" b="0" i="0" u="none" strike="noStrike" cap="none">
              <a:solidFill>
                <a:srgbClr val="000000"/>
              </a:solidFill>
              <a:latin typeface="Calibri"/>
              <a:ea typeface="Calibri"/>
              <a:cs typeface="Calibri"/>
              <a:sym typeface="Calibri"/>
            </a:endParaRPr>
          </a:p>
        </p:txBody>
      </p:sp>
      <p:sp>
        <p:nvSpPr>
          <p:cNvPr id="264" name="Google Shape;264;p80"/>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265" name="Google Shape;265;p8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266" name="Google Shape;266;p8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267" name="Google Shape;267;p80"/>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68" name="Google Shape;268;p8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269" name="Google Shape;269;p80"/>
          <p:cNvSpPr/>
          <p:nvPr/>
        </p:nvSpPr>
        <p:spPr>
          <a:xfrm>
            <a:off x="3782409" y="6331175"/>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Objetivos</a:t>
            </a:r>
            <a:endParaRPr sz="1200" b="0" i="0" u="none" strike="noStrike" cap="none">
              <a:solidFill>
                <a:schemeClr val="lt1"/>
              </a:solidFill>
              <a:latin typeface="Calibri"/>
              <a:ea typeface="Calibri"/>
              <a:cs typeface="Calibri"/>
              <a:sym typeface="Calibri"/>
            </a:endParaRPr>
          </a:p>
        </p:txBody>
      </p:sp>
      <p:sp>
        <p:nvSpPr>
          <p:cNvPr id="270" name="Google Shape;270;p8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71" name="Google Shape;271;p80"/>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272" name="Google Shape;272;p80"/>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273" name="Google Shape;273;p80"/>
          <p:cNvSpPr txBox="1"/>
          <p:nvPr/>
        </p:nvSpPr>
        <p:spPr>
          <a:xfrm>
            <a:off x="991517" y="3090265"/>
            <a:ext cx="10408003"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chemeClr val="dk1"/>
                </a:solidFill>
                <a:latin typeface="Arial"/>
                <a:ea typeface="Arial"/>
                <a:cs typeface="Arial"/>
                <a:sym typeface="Arial"/>
              </a:rPr>
              <a:t>Analizar los resultados junto al equipo de especialistas del proyecto.</a:t>
            </a:r>
            <a:endParaRPr sz="3200" b="0" i="0" u="none" strike="noStrike" cap="none">
              <a:solidFill>
                <a:schemeClr val="dk1"/>
              </a:solidFill>
              <a:latin typeface="Arial"/>
              <a:ea typeface="Arial"/>
              <a:cs typeface="Arial"/>
              <a:sym typeface="Arial"/>
            </a:endParaRPr>
          </a:p>
        </p:txBody>
      </p:sp>
      <p:pic>
        <p:nvPicPr>
          <p:cNvPr id="274" name="Google Shape;274;p80" descr="Resultados - Iconos gratis de márketing"/>
          <p:cNvPicPr preferRelativeResize="0"/>
          <p:nvPr/>
        </p:nvPicPr>
        <p:blipFill rotWithShape="1">
          <a:blip r:embed="rId3">
            <a:alphaModFix/>
          </a:blip>
          <a:srcRect/>
          <a:stretch/>
        </p:blipFill>
        <p:spPr>
          <a:xfrm>
            <a:off x="998400" y="1273913"/>
            <a:ext cx="1185104" cy="1185104"/>
          </a:xfrm>
          <a:prstGeom prst="rect">
            <a:avLst/>
          </a:prstGeom>
          <a:noFill/>
          <a:ln>
            <a:noFill/>
          </a:ln>
        </p:spPr>
      </p:pic>
      <p:sp>
        <p:nvSpPr>
          <p:cNvPr id="275" name="Google Shape;275;p80"/>
          <p:cNvSpPr txBox="1"/>
          <p:nvPr/>
        </p:nvSpPr>
        <p:spPr>
          <a:xfrm>
            <a:off x="5648070" y="64810"/>
            <a:ext cx="6451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O</a:t>
            </a:r>
            <a:r>
              <a:rPr lang="en-US" sz="3600" b="1">
                <a:solidFill>
                  <a:schemeClr val="lt1"/>
                </a:solidFill>
              </a:rPr>
              <a:t>bjetivos</a:t>
            </a:r>
            <a:r>
              <a:rPr lang="en-US" sz="3600" b="1" i="0" u="none" strike="noStrike" cap="none">
                <a:solidFill>
                  <a:schemeClr val="lt1"/>
                </a:solidFill>
                <a:latin typeface="Arial"/>
                <a:ea typeface="Arial"/>
                <a:cs typeface="Arial"/>
                <a:sym typeface="Arial"/>
              </a:rPr>
              <a:t> E</a:t>
            </a:r>
            <a:r>
              <a:rPr lang="en-US" sz="3600" b="1">
                <a:solidFill>
                  <a:schemeClr val="lt1"/>
                </a:solidFill>
              </a:rPr>
              <a:t>specíficos</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2"/>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281" name="Google Shape;281;p12"/>
          <p:cNvSpPr txBox="1"/>
          <p:nvPr/>
        </p:nvSpPr>
        <p:spPr>
          <a:xfrm>
            <a:off x="8307067" y="64812"/>
            <a:ext cx="37923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M</a:t>
            </a:r>
            <a:r>
              <a:rPr lang="en-US" sz="3600" b="1">
                <a:solidFill>
                  <a:schemeClr val="lt1"/>
                </a:solidFill>
              </a:rPr>
              <a:t>etodología</a:t>
            </a:r>
            <a:endParaRPr sz="3600" b="1" i="0" u="none" strike="noStrike" cap="none">
              <a:solidFill>
                <a:schemeClr val="lt1"/>
              </a:solidFill>
              <a:latin typeface="Arial"/>
              <a:ea typeface="Arial"/>
              <a:cs typeface="Arial"/>
              <a:sym typeface="Arial"/>
            </a:endParaRPr>
          </a:p>
        </p:txBody>
      </p:sp>
      <p:sp>
        <p:nvSpPr>
          <p:cNvPr id="282" name="Google Shape;282;p12"/>
          <p:cNvSpPr/>
          <p:nvPr/>
        </p:nvSpPr>
        <p:spPr>
          <a:xfrm>
            <a:off x="4814950" y="6331175"/>
            <a:ext cx="1098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Metodología</a:t>
            </a:r>
            <a:endParaRPr sz="1200" b="0" i="0" u="none" strike="noStrike" cap="none">
              <a:solidFill>
                <a:schemeClr val="lt1"/>
              </a:solidFill>
              <a:latin typeface="Calibri"/>
              <a:ea typeface="Calibri"/>
              <a:cs typeface="Calibri"/>
              <a:sym typeface="Calibri"/>
            </a:endParaRPr>
          </a:p>
        </p:txBody>
      </p:sp>
      <p:sp>
        <p:nvSpPr>
          <p:cNvPr id="283" name="Google Shape;283;p12"/>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284" name="Google Shape;284;p12"/>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285" name="Google Shape;285;p12"/>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286" name="Google Shape;286;p12"/>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87" name="Google Shape;287;p12"/>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288" name="Google Shape;288;p12"/>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289" name="Google Shape;289;p12"/>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90" name="Google Shape;290;p12"/>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291" name="Google Shape;291;p12"/>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292" name="Google Shape;292;p12"/>
          <p:cNvSpPr/>
          <p:nvPr/>
        </p:nvSpPr>
        <p:spPr>
          <a:xfrm>
            <a:off x="316761" y="1587308"/>
            <a:ext cx="3385909" cy="1939577"/>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p12"/>
          <p:cNvSpPr txBox="1"/>
          <p:nvPr/>
        </p:nvSpPr>
        <p:spPr>
          <a:xfrm>
            <a:off x="677024" y="1587308"/>
            <a:ext cx="2708694" cy="609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1" i="0" u="none" strike="noStrike" cap="none" dirty="0">
                <a:solidFill>
                  <a:schemeClr val="dk1"/>
                </a:solidFill>
                <a:latin typeface="Arial"/>
                <a:ea typeface="Arial"/>
                <a:cs typeface="Arial"/>
                <a:sym typeface="Arial"/>
              </a:rPr>
              <a:t>FASE CONCEPTUAL</a:t>
            </a:r>
            <a:endParaRPr sz="2000" b="1" i="0" u="none" strike="noStrike" cap="none" dirty="0">
              <a:solidFill>
                <a:schemeClr val="dk1"/>
              </a:solidFill>
              <a:latin typeface="Arial"/>
              <a:ea typeface="Arial"/>
              <a:cs typeface="Arial"/>
              <a:sym typeface="Arial"/>
            </a:endParaRPr>
          </a:p>
        </p:txBody>
      </p:sp>
      <p:sp>
        <p:nvSpPr>
          <p:cNvPr id="294" name="Google Shape;294;p12"/>
          <p:cNvSpPr txBox="1"/>
          <p:nvPr/>
        </p:nvSpPr>
        <p:spPr>
          <a:xfrm>
            <a:off x="316750" y="840075"/>
            <a:ext cx="11890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rgbClr val="056A34"/>
                </a:solidFill>
                <a:latin typeface="Arial"/>
                <a:ea typeface="Arial"/>
                <a:cs typeface="Arial"/>
                <a:sym typeface="Arial"/>
              </a:rPr>
              <a:t>KAUR</a:t>
            </a:r>
            <a:endParaRPr sz="2800" b="1" i="0" u="none" strike="noStrike" cap="none" dirty="0">
              <a:solidFill>
                <a:srgbClr val="056A34"/>
              </a:solidFill>
              <a:latin typeface="Arial"/>
              <a:ea typeface="Arial"/>
              <a:cs typeface="Arial"/>
              <a:sym typeface="Arial"/>
            </a:endParaRPr>
          </a:p>
        </p:txBody>
      </p:sp>
      <p:sp>
        <p:nvSpPr>
          <p:cNvPr id="295" name="Google Shape;295;p12"/>
          <p:cNvSpPr txBox="1"/>
          <p:nvPr/>
        </p:nvSpPr>
        <p:spPr>
          <a:xfrm>
            <a:off x="405992" y="2497989"/>
            <a:ext cx="2820055"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sz="1600" b="0" i="0" u="none" strike="noStrike" cap="none" dirty="0" err="1">
                <a:solidFill>
                  <a:schemeClr val="dk1"/>
                </a:solidFill>
                <a:latin typeface="Arial"/>
                <a:ea typeface="Arial"/>
                <a:cs typeface="Arial"/>
                <a:sym typeface="Arial"/>
              </a:rPr>
              <a:t>Análisis</a:t>
            </a:r>
            <a:r>
              <a:rPr lang="en-US" sz="1600" b="0" i="0" u="none" strike="noStrike" cap="none" dirty="0">
                <a:solidFill>
                  <a:schemeClr val="dk1"/>
                </a:solidFill>
                <a:latin typeface="Arial"/>
                <a:ea typeface="Arial"/>
                <a:cs typeface="Arial"/>
                <a:sym typeface="Arial"/>
              </a:rPr>
              <a:t> de </a:t>
            </a:r>
            <a:r>
              <a:rPr lang="en-US" sz="1600" b="0" i="0" u="none" strike="noStrike" cap="none" dirty="0" err="1">
                <a:solidFill>
                  <a:schemeClr val="dk1"/>
                </a:solidFill>
                <a:latin typeface="Arial"/>
                <a:ea typeface="Arial"/>
                <a:cs typeface="Arial"/>
                <a:sym typeface="Arial"/>
              </a:rPr>
              <a:t>requisitos</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casos</a:t>
            </a:r>
            <a:r>
              <a:rPr lang="en-US" sz="1600" b="0" i="0" u="none" strike="noStrike" cap="none" dirty="0">
                <a:solidFill>
                  <a:schemeClr val="dk1"/>
                </a:solidFill>
                <a:latin typeface="Arial"/>
                <a:ea typeface="Arial"/>
                <a:cs typeface="Arial"/>
                <a:sym typeface="Arial"/>
              </a:rPr>
              <a:t> de </a:t>
            </a:r>
            <a:r>
              <a:rPr lang="en-US" sz="1600" b="0" i="0" u="none" strike="noStrike" cap="none" dirty="0" err="1">
                <a:solidFill>
                  <a:schemeClr val="dk1"/>
                </a:solidFill>
                <a:latin typeface="Arial"/>
                <a:ea typeface="Arial"/>
                <a:cs typeface="Arial"/>
                <a:sym typeface="Arial"/>
              </a:rPr>
              <a:t>uso</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diseño</a:t>
            </a:r>
            <a:r>
              <a:rPr lang="en-US" sz="1600" b="0" i="0" u="none" strike="noStrike" cap="none" dirty="0">
                <a:solidFill>
                  <a:schemeClr val="dk1"/>
                </a:solidFill>
                <a:latin typeface="Arial"/>
                <a:ea typeface="Arial"/>
                <a:cs typeface="Arial"/>
                <a:sym typeface="Arial"/>
              </a:rPr>
              <a:t> de la base de </a:t>
            </a:r>
            <a:r>
              <a:rPr lang="en-US" sz="1600" b="0" i="0" u="none" strike="noStrike" cap="none" dirty="0" err="1">
                <a:solidFill>
                  <a:schemeClr val="dk1"/>
                </a:solidFill>
                <a:latin typeface="Arial"/>
                <a:ea typeface="Arial"/>
                <a:cs typeface="Arial"/>
                <a:sym typeface="Arial"/>
              </a:rPr>
              <a:t>datos</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diseño</a:t>
            </a:r>
            <a:r>
              <a:rPr lang="en-US" sz="1600" b="0" i="0" u="none" strike="noStrike" cap="none" dirty="0">
                <a:solidFill>
                  <a:schemeClr val="dk1"/>
                </a:solidFill>
                <a:latin typeface="Arial"/>
                <a:ea typeface="Arial"/>
                <a:cs typeface="Arial"/>
                <a:sym typeface="Arial"/>
              </a:rPr>
              <a:t> de interfaces, </a:t>
            </a:r>
            <a:r>
              <a:rPr lang="en-US" sz="1600" b="0" i="0" u="none" strike="noStrike" cap="none" dirty="0" err="1">
                <a:solidFill>
                  <a:schemeClr val="dk1"/>
                </a:solidFill>
                <a:latin typeface="Arial"/>
                <a:ea typeface="Arial"/>
                <a:cs typeface="Arial"/>
                <a:sym typeface="Arial"/>
              </a:rPr>
              <a:t>diseño</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módulo</a:t>
            </a:r>
            <a:r>
              <a:rPr lang="en-US" sz="1600" b="0" i="0" u="none" strike="noStrike" cap="none" dirty="0">
                <a:solidFill>
                  <a:schemeClr val="dk1"/>
                </a:solidFill>
                <a:latin typeface="Arial"/>
                <a:ea typeface="Arial"/>
                <a:cs typeface="Arial"/>
                <a:sym typeface="Arial"/>
              </a:rPr>
              <a:t> de </a:t>
            </a:r>
            <a:r>
              <a:rPr lang="en-US" sz="1600" b="0" i="0" u="none" strike="noStrike" cap="none" dirty="0" err="1">
                <a:solidFill>
                  <a:schemeClr val="dk1"/>
                </a:solidFill>
                <a:latin typeface="Arial"/>
                <a:ea typeface="Arial"/>
                <a:cs typeface="Arial"/>
                <a:sym typeface="Arial"/>
              </a:rPr>
              <a:t>reconocimiento</a:t>
            </a:r>
            <a:r>
              <a:rPr lang="en-US" sz="1600" b="0" i="0" u="none" strike="noStrike" cap="none" dirty="0">
                <a:solidFill>
                  <a:schemeClr val="dk1"/>
                </a:solidFill>
                <a:latin typeface="Arial"/>
                <a:ea typeface="Arial"/>
                <a:cs typeface="Arial"/>
                <a:sym typeface="Arial"/>
              </a:rPr>
              <a:t> de </a:t>
            </a:r>
            <a:r>
              <a:rPr lang="en-US" sz="1600" b="0" i="0" u="none" strike="noStrike" cap="none" dirty="0" err="1">
                <a:solidFill>
                  <a:schemeClr val="dk1"/>
                </a:solidFill>
                <a:latin typeface="Arial"/>
                <a:ea typeface="Arial"/>
                <a:cs typeface="Arial"/>
                <a:sym typeface="Arial"/>
              </a:rPr>
              <a:t>emociones</a:t>
            </a:r>
            <a:r>
              <a:rPr lang="en-US" sz="1600" b="0" i="0" u="none" strike="noStrike" cap="none" dirty="0">
                <a:solidFill>
                  <a:schemeClr val="dk1"/>
                </a:solidFill>
                <a:latin typeface="Arial"/>
                <a:ea typeface="Arial"/>
                <a:cs typeface="Arial"/>
                <a:sym typeface="Arial"/>
              </a:rPr>
              <a:t>.</a:t>
            </a:r>
            <a:endParaRPr sz="1600" b="0" i="0" u="none" strike="noStrike" cap="none" dirty="0">
              <a:solidFill>
                <a:schemeClr val="dk1"/>
              </a:solidFill>
              <a:latin typeface="Arial"/>
              <a:ea typeface="Arial"/>
              <a:cs typeface="Arial"/>
              <a:sym typeface="Arial"/>
            </a:endParaRPr>
          </a:p>
        </p:txBody>
      </p:sp>
      <p:pic>
        <p:nvPicPr>
          <p:cNvPr id="296" name="Google Shape;296;p12" descr="Mapa conceptual - Iconos gratis de flechas"/>
          <p:cNvPicPr preferRelativeResize="0"/>
          <p:nvPr/>
        </p:nvPicPr>
        <p:blipFill rotWithShape="1">
          <a:blip r:embed="rId3">
            <a:alphaModFix/>
          </a:blip>
          <a:srcRect/>
          <a:stretch/>
        </p:blipFill>
        <p:spPr>
          <a:xfrm>
            <a:off x="2846993" y="2809133"/>
            <a:ext cx="649397" cy="609600"/>
          </a:xfrm>
          <a:prstGeom prst="rect">
            <a:avLst/>
          </a:prstGeom>
          <a:noFill/>
          <a:ln>
            <a:noFill/>
          </a:ln>
        </p:spPr>
      </p:pic>
      <p:cxnSp>
        <p:nvCxnSpPr>
          <p:cNvPr id="297" name="Google Shape;297;p12"/>
          <p:cNvCxnSpPr/>
          <p:nvPr/>
        </p:nvCxnSpPr>
        <p:spPr>
          <a:xfrm>
            <a:off x="3568576" y="3013316"/>
            <a:ext cx="950678" cy="0"/>
          </a:xfrm>
          <a:prstGeom prst="straightConnector1">
            <a:avLst/>
          </a:prstGeom>
          <a:noFill/>
          <a:ln w="76200" cap="flat" cmpd="sng">
            <a:solidFill>
              <a:schemeClr val="accent6"/>
            </a:solidFill>
            <a:prstDash val="solid"/>
            <a:miter lim="800000"/>
            <a:headEnd type="none" w="sm" len="sm"/>
            <a:tailEnd type="triangle" w="med" len="med"/>
          </a:ln>
        </p:spPr>
      </p:cxnSp>
      <p:sp>
        <p:nvSpPr>
          <p:cNvPr id="298" name="Google Shape;298;p12"/>
          <p:cNvSpPr/>
          <p:nvPr/>
        </p:nvSpPr>
        <p:spPr>
          <a:xfrm>
            <a:off x="4508269" y="1587308"/>
            <a:ext cx="3419979" cy="1927829"/>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12"/>
          <p:cNvSpPr txBox="1"/>
          <p:nvPr/>
        </p:nvSpPr>
        <p:spPr>
          <a:xfrm>
            <a:off x="4805628" y="1661496"/>
            <a:ext cx="2893955" cy="51527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1" i="0" u="none" strike="noStrike" cap="none" dirty="0">
                <a:solidFill>
                  <a:schemeClr val="dk1"/>
                </a:solidFill>
                <a:latin typeface="Arial"/>
                <a:ea typeface="Arial"/>
                <a:cs typeface="Arial"/>
                <a:sym typeface="Arial"/>
              </a:rPr>
              <a:t>FASE DE MODELADO</a:t>
            </a:r>
            <a:endParaRPr sz="2000" b="1" i="0" u="none" strike="noStrike" cap="none" dirty="0">
              <a:solidFill>
                <a:schemeClr val="dk1"/>
              </a:solidFill>
              <a:latin typeface="Arial"/>
              <a:ea typeface="Arial"/>
              <a:cs typeface="Arial"/>
              <a:sym typeface="Arial"/>
            </a:endParaRPr>
          </a:p>
        </p:txBody>
      </p:sp>
      <p:sp>
        <p:nvSpPr>
          <p:cNvPr id="300" name="Google Shape;300;p12"/>
          <p:cNvSpPr txBox="1"/>
          <p:nvPr/>
        </p:nvSpPr>
        <p:spPr>
          <a:xfrm>
            <a:off x="4510064" y="2387729"/>
            <a:ext cx="2391089"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sz="1600" b="0" i="0" u="none" strike="noStrike" cap="none" dirty="0" err="1">
                <a:solidFill>
                  <a:schemeClr val="dk1"/>
                </a:solidFill>
                <a:latin typeface="Arial"/>
                <a:ea typeface="Arial"/>
                <a:cs typeface="Arial"/>
                <a:sym typeface="Arial"/>
              </a:rPr>
              <a:t>Creación</a:t>
            </a:r>
            <a:r>
              <a:rPr lang="en-US" sz="1600" b="0" i="0" u="none" strike="noStrike" cap="none" dirty="0">
                <a:solidFill>
                  <a:schemeClr val="dk1"/>
                </a:solidFill>
                <a:latin typeface="Arial"/>
                <a:ea typeface="Arial"/>
                <a:cs typeface="Arial"/>
                <a:sym typeface="Arial"/>
              </a:rPr>
              <a:t> de </a:t>
            </a:r>
            <a:r>
              <a:rPr lang="en-US" sz="1600" b="0" i="0" u="none" strike="noStrike" cap="none" dirty="0" err="1">
                <a:solidFill>
                  <a:schemeClr val="dk1"/>
                </a:solidFill>
                <a:latin typeface="Arial"/>
                <a:ea typeface="Arial"/>
                <a:cs typeface="Arial"/>
                <a:sym typeface="Arial"/>
              </a:rPr>
              <a:t>entornos</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virtuales</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creación</a:t>
            </a:r>
            <a:r>
              <a:rPr lang="en-US" sz="1600" b="0" i="0" u="none" strike="noStrike" cap="none" dirty="0">
                <a:solidFill>
                  <a:schemeClr val="dk1"/>
                </a:solidFill>
                <a:latin typeface="Arial"/>
                <a:ea typeface="Arial"/>
                <a:cs typeface="Arial"/>
                <a:sym typeface="Arial"/>
              </a:rPr>
              <a:t> de </a:t>
            </a:r>
            <a:r>
              <a:rPr lang="en-US" sz="1600" b="0" i="0" u="none" strike="noStrike" cap="none" dirty="0" err="1">
                <a:solidFill>
                  <a:schemeClr val="dk1"/>
                </a:solidFill>
                <a:latin typeface="Arial"/>
                <a:ea typeface="Arial"/>
                <a:cs typeface="Arial"/>
                <a:sym typeface="Arial"/>
              </a:rPr>
              <a:t>objetos</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en</a:t>
            </a:r>
            <a:r>
              <a:rPr lang="en-US" sz="1600" b="0" i="0" u="none" strike="noStrike" cap="none" dirty="0">
                <a:solidFill>
                  <a:schemeClr val="dk1"/>
                </a:solidFill>
                <a:latin typeface="Arial"/>
                <a:ea typeface="Arial"/>
                <a:cs typeface="Arial"/>
                <a:sym typeface="Arial"/>
              </a:rPr>
              <a:t> 3D.</a:t>
            </a:r>
            <a:endParaRPr sz="1600" b="0" i="0" u="none" strike="noStrike" cap="none" dirty="0">
              <a:solidFill>
                <a:schemeClr val="dk1"/>
              </a:solidFill>
              <a:latin typeface="Arial"/>
              <a:ea typeface="Arial"/>
              <a:cs typeface="Arial"/>
              <a:sym typeface="Arial"/>
            </a:endParaRPr>
          </a:p>
        </p:txBody>
      </p:sp>
      <p:cxnSp>
        <p:nvCxnSpPr>
          <p:cNvPr id="301" name="Google Shape;301;p12"/>
          <p:cNvCxnSpPr/>
          <p:nvPr/>
        </p:nvCxnSpPr>
        <p:spPr>
          <a:xfrm>
            <a:off x="7779887" y="3061584"/>
            <a:ext cx="948697" cy="0"/>
          </a:xfrm>
          <a:prstGeom prst="straightConnector1">
            <a:avLst/>
          </a:prstGeom>
          <a:noFill/>
          <a:ln w="76200" cap="flat" cmpd="sng">
            <a:solidFill>
              <a:schemeClr val="accent6"/>
            </a:solidFill>
            <a:prstDash val="solid"/>
            <a:miter lim="800000"/>
            <a:headEnd type="none" w="sm" len="sm"/>
            <a:tailEnd type="triangle" w="med" len="med"/>
          </a:ln>
        </p:spPr>
      </p:cxnSp>
      <p:sp>
        <p:nvSpPr>
          <p:cNvPr id="302" name="Google Shape;302;p12"/>
          <p:cNvSpPr/>
          <p:nvPr/>
        </p:nvSpPr>
        <p:spPr>
          <a:xfrm>
            <a:off x="8733847" y="2624220"/>
            <a:ext cx="3244793" cy="248626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p12"/>
          <p:cNvSpPr txBox="1"/>
          <p:nvPr/>
        </p:nvSpPr>
        <p:spPr>
          <a:xfrm>
            <a:off x="8800112" y="2708516"/>
            <a:ext cx="3352793" cy="609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FASE DE ENSAMBLADO</a:t>
            </a:r>
            <a:endParaRPr sz="2000" b="1" i="0" u="none" strike="noStrike" cap="none">
              <a:solidFill>
                <a:schemeClr val="dk1"/>
              </a:solidFill>
              <a:latin typeface="Arial"/>
              <a:ea typeface="Arial"/>
              <a:cs typeface="Arial"/>
              <a:sym typeface="Arial"/>
            </a:endParaRPr>
          </a:p>
        </p:txBody>
      </p:sp>
      <p:sp>
        <p:nvSpPr>
          <p:cNvPr id="304" name="Google Shape;304;p12"/>
          <p:cNvSpPr txBox="1"/>
          <p:nvPr/>
        </p:nvSpPr>
        <p:spPr>
          <a:xfrm>
            <a:off x="8936637" y="3617075"/>
            <a:ext cx="2804263" cy="609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sz="1600" b="0" i="0" u="none" strike="noStrike" cap="none">
                <a:solidFill>
                  <a:schemeClr val="dk1"/>
                </a:solidFill>
                <a:latin typeface="Arial"/>
                <a:ea typeface="Arial"/>
                <a:cs typeface="Arial"/>
                <a:sym typeface="Arial"/>
              </a:rPr>
              <a:t>Integración de componentes, </a:t>
            </a:r>
            <a:endParaRPr/>
          </a:p>
          <a:p>
            <a:pPr marL="0" marR="0" lvl="0" indent="0" algn="l" rtl="0">
              <a:lnSpc>
                <a:spcPct val="90000"/>
              </a:lnSpc>
              <a:spcBef>
                <a:spcPts val="0"/>
              </a:spcBef>
              <a:spcAft>
                <a:spcPts val="0"/>
              </a:spcAft>
              <a:buClr>
                <a:schemeClr val="dk1"/>
              </a:buClr>
              <a:buSzPts val="1400"/>
              <a:buFont typeface="Arial"/>
              <a:buNone/>
            </a:pPr>
            <a:r>
              <a:rPr lang="en-US" sz="1600" b="0" i="0" u="none" strike="noStrike" cap="none">
                <a:solidFill>
                  <a:schemeClr val="dk1"/>
                </a:solidFill>
                <a:latin typeface="Arial"/>
                <a:ea typeface="Arial"/>
                <a:cs typeface="Arial"/>
                <a:sym typeface="Arial"/>
              </a:rPr>
              <a:t>interfaces de usuario, proceso de reconocimiento de emociones, integración módulo de gestión y reportes.</a:t>
            </a:r>
            <a:endParaRPr sz="1600" b="0" i="0" u="none" strike="noStrike" cap="none">
              <a:solidFill>
                <a:schemeClr val="dk1"/>
              </a:solidFill>
              <a:latin typeface="Arial"/>
              <a:ea typeface="Arial"/>
              <a:cs typeface="Arial"/>
              <a:sym typeface="Arial"/>
            </a:endParaRPr>
          </a:p>
        </p:txBody>
      </p:sp>
      <p:pic>
        <p:nvPicPr>
          <p:cNvPr id="305" name="Google Shape;305;p12" descr="Modelado - Iconos gratis de tecnología"/>
          <p:cNvPicPr preferRelativeResize="0"/>
          <p:nvPr/>
        </p:nvPicPr>
        <p:blipFill rotWithShape="1">
          <a:blip r:embed="rId4">
            <a:alphaModFix/>
          </a:blip>
          <a:srcRect/>
          <a:stretch/>
        </p:blipFill>
        <p:spPr>
          <a:xfrm>
            <a:off x="6803785" y="2708516"/>
            <a:ext cx="706136" cy="706136"/>
          </a:xfrm>
          <a:prstGeom prst="rect">
            <a:avLst/>
          </a:prstGeom>
          <a:noFill/>
          <a:ln>
            <a:noFill/>
          </a:ln>
        </p:spPr>
      </p:pic>
      <p:pic>
        <p:nvPicPr>
          <p:cNvPr id="306" name="Google Shape;306;p12" descr="Linea de ensamblaje - Iconos gratis de personas"/>
          <p:cNvPicPr preferRelativeResize="0"/>
          <p:nvPr/>
        </p:nvPicPr>
        <p:blipFill rotWithShape="1">
          <a:blip r:embed="rId5">
            <a:alphaModFix/>
          </a:blip>
          <a:srcRect/>
          <a:stretch/>
        </p:blipFill>
        <p:spPr>
          <a:xfrm>
            <a:off x="10933130" y="4286791"/>
            <a:ext cx="679390" cy="679390"/>
          </a:xfrm>
          <a:prstGeom prst="rect">
            <a:avLst/>
          </a:prstGeom>
          <a:noFill/>
          <a:ln>
            <a:noFill/>
          </a:ln>
        </p:spPr>
      </p:pic>
      <p:grpSp>
        <p:nvGrpSpPr>
          <p:cNvPr id="307" name="Google Shape;307;p12"/>
          <p:cNvGrpSpPr/>
          <p:nvPr/>
        </p:nvGrpSpPr>
        <p:grpSpPr>
          <a:xfrm>
            <a:off x="4542617" y="4073871"/>
            <a:ext cx="3552405" cy="1784620"/>
            <a:chOff x="6071630" y="4133835"/>
            <a:chExt cx="3552405" cy="1784620"/>
          </a:xfrm>
        </p:grpSpPr>
        <p:sp>
          <p:nvSpPr>
            <p:cNvPr id="308" name="Google Shape;308;p12"/>
            <p:cNvSpPr/>
            <p:nvPr/>
          </p:nvSpPr>
          <p:spPr>
            <a:xfrm>
              <a:off x="6071630" y="4133835"/>
              <a:ext cx="3419979" cy="178462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12"/>
            <p:cNvSpPr txBox="1"/>
            <p:nvPr/>
          </p:nvSpPr>
          <p:spPr>
            <a:xfrm>
              <a:off x="6204056" y="4201632"/>
              <a:ext cx="3419979" cy="609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FASE DE OPTIMIZACIÓN</a:t>
              </a:r>
              <a:endParaRPr sz="2000" b="1" i="0" u="none" strike="noStrike" cap="none">
                <a:solidFill>
                  <a:schemeClr val="dk1"/>
                </a:solidFill>
                <a:latin typeface="Arial"/>
                <a:ea typeface="Arial"/>
                <a:cs typeface="Arial"/>
                <a:sym typeface="Arial"/>
              </a:endParaRPr>
            </a:p>
          </p:txBody>
        </p:sp>
        <p:sp>
          <p:nvSpPr>
            <p:cNvPr id="310" name="Google Shape;310;p12"/>
            <p:cNvSpPr txBox="1"/>
            <p:nvPr/>
          </p:nvSpPr>
          <p:spPr>
            <a:xfrm>
              <a:off x="6300617" y="4911467"/>
              <a:ext cx="2391089"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sz="1600" b="0" i="0" u="none" strike="noStrike" cap="none">
                  <a:solidFill>
                    <a:schemeClr val="dk1"/>
                  </a:solidFill>
                  <a:latin typeface="Arial"/>
                  <a:ea typeface="Arial"/>
                  <a:cs typeface="Arial"/>
                  <a:sym typeface="Arial"/>
                </a:rPr>
                <a:t>Optimización de entornos, texturas, colores y configuración</a:t>
              </a:r>
              <a:endParaRPr sz="1600" b="0" i="0" u="none" strike="noStrike" cap="none">
                <a:solidFill>
                  <a:schemeClr val="dk1"/>
                </a:solidFill>
                <a:latin typeface="Arial"/>
                <a:ea typeface="Arial"/>
                <a:cs typeface="Arial"/>
                <a:sym typeface="Arial"/>
              </a:endParaRPr>
            </a:p>
          </p:txBody>
        </p:sp>
        <p:pic>
          <p:nvPicPr>
            <p:cNvPr id="311" name="Google Shape;311;p12" descr="Optimización - Iconos gratis de negocios y finanzas"/>
            <p:cNvPicPr preferRelativeResize="0"/>
            <p:nvPr/>
          </p:nvPicPr>
          <p:blipFill rotWithShape="1">
            <a:blip r:embed="rId6">
              <a:alphaModFix/>
            </a:blip>
            <a:srcRect/>
            <a:stretch/>
          </p:blipFill>
          <p:spPr>
            <a:xfrm>
              <a:off x="8655777" y="5159834"/>
              <a:ext cx="653123" cy="653123"/>
            </a:xfrm>
            <a:prstGeom prst="rect">
              <a:avLst/>
            </a:prstGeom>
            <a:noFill/>
            <a:ln>
              <a:noFill/>
            </a:ln>
          </p:spPr>
        </p:pic>
      </p:grpSp>
      <p:cxnSp>
        <p:nvCxnSpPr>
          <p:cNvPr id="312" name="Google Shape;312;p12"/>
          <p:cNvCxnSpPr/>
          <p:nvPr/>
        </p:nvCxnSpPr>
        <p:spPr>
          <a:xfrm rot="10800000">
            <a:off x="3702670" y="4652959"/>
            <a:ext cx="1049315" cy="0"/>
          </a:xfrm>
          <a:prstGeom prst="straightConnector1">
            <a:avLst/>
          </a:prstGeom>
          <a:noFill/>
          <a:ln w="76200" cap="flat" cmpd="sng">
            <a:solidFill>
              <a:schemeClr val="accent6"/>
            </a:solidFill>
            <a:prstDash val="solid"/>
            <a:miter lim="800000"/>
            <a:headEnd type="none" w="sm" len="sm"/>
            <a:tailEnd type="triangle" w="med" len="med"/>
          </a:ln>
        </p:spPr>
      </p:cxnSp>
      <p:cxnSp>
        <p:nvCxnSpPr>
          <p:cNvPr id="313" name="Google Shape;313;p12"/>
          <p:cNvCxnSpPr/>
          <p:nvPr/>
        </p:nvCxnSpPr>
        <p:spPr>
          <a:xfrm rot="10800000">
            <a:off x="8026021" y="4747729"/>
            <a:ext cx="910616" cy="0"/>
          </a:xfrm>
          <a:prstGeom prst="straightConnector1">
            <a:avLst/>
          </a:prstGeom>
          <a:noFill/>
          <a:ln w="76200" cap="flat" cmpd="sng">
            <a:solidFill>
              <a:schemeClr val="accent6"/>
            </a:solidFill>
            <a:prstDash val="solid"/>
            <a:miter lim="800000"/>
            <a:headEnd type="none" w="sm" len="sm"/>
            <a:tailEnd type="triangle" w="med" len="med"/>
          </a:ln>
        </p:spPr>
      </p:cxnSp>
      <p:grpSp>
        <p:nvGrpSpPr>
          <p:cNvPr id="314" name="Google Shape;314;p12"/>
          <p:cNvGrpSpPr/>
          <p:nvPr/>
        </p:nvGrpSpPr>
        <p:grpSpPr>
          <a:xfrm>
            <a:off x="345693" y="4067274"/>
            <a:ext cx="3385909" cy="1784620"/>
            <a:chOff x="2142837" y="3950955"/>
            <a:chExt cx="3222883" cy="1784620"/>
          </a:xfrm>
        </p:grpSpPr>
        <p:sp>
          <p:nvSpPr>
            <p:cNvPr id="315" name="Google Shape;315;p12"/>
            <p:cNvSpPr/>
            <p:nvPr/>
          </p:nvSpPr>
          <p:spPr>
            <a:xfrm>
              <a:off x="2142837" y="3950955"/>
              <a:ext cx="3222883" cy="178462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12"/>
            <p:cNvSpPr txBox="1"/>
            <p:nvPr/>
          </p:nvSpPr>
          <p:spPr>
            <a:xfrm>
              <a:off x="2286196" y="4026399"/>
              <a:ext cx="2997898" cy="609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FASE DE VALIDACIÓN</a:t>
              </a:r>
              <a:endParaRPr sz="2000" b="1" i="0" u="none" strike="noStrike" cap="none">
                <a:solidFill>
                  <a:schemeClr val="dk1"/>
                </a:solidFill>
                <a:latin typeface="Arial"/>
                <a:ea typeface="Arial"/>
                <a:cs typeface="Arial"/>
                <a:sym typeface="Arial"/>
              </a:endParaRPr>
            </a:p>
          </p:txBody>
        </p:sp>
        <p:sp>
          <p:nvSpPr>
            <p:cNvPr id="317" name="Google Shape;317;p12"/>
            <p:cNvSpPr txBox="1"/>
            <p:nvPr/>
          </p:nvSpPr>
          <p:spPr>
            <a:xfrm>
              <a:off x="2290110" y="4585587"/>
              <a:ext cx="2391089"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sz="1600" b="0" i="0" u="none" strike="noStrike" cap="none">
                  <a:solidFill>
                    <a:schemeClr val="dk1"/>
                  </a:solidFill>
                  <a:latin typeface="Arial"/>
                  <a:ea typeface="Arial"/>
                  <a:cs typeface="Arial"/>
                  <a:sym typeface="Arial"/>
                </a:rPr>
                <a:t>Proceso de validación y análisis de resultados.</a:t>
              </a:r>
              <a:endParaRPr sz="1600" b="0" i="0" u="none" strike="noStrike" cap="none">
                <a:solidFill>
                  <a:schemeClr val="dk1"/>
                </a:solidFill>
                <a:latin typeface="Arial"/>
                <a:ea typeface="Arial"/>
                <a:cs typeface="Arial"/>
                <a:sym typeface="Arial"/>
              </a:endParaRPr>
            </a:p>
          </p:txBody>
        </p:sp>
        <p:pic>
          <p:nvPicPr>
            <p:cNvPr id="318" name="Google Shape;318;p12" descr="Estudios de validación – Gesfilter"/>
            <p:cNvPicPr preferRelativeResize="0"/>
            <p:nvPr/>
          </p:nvPicPr>
          <p:blipFill rotWithShape="1">
            <a:blip r:embed="rId7">
              <a:alphaModFix/>
            </a:blip>
            <a:srcRect/>
            <a:stretch/>
          </p:blipFill>
          <p:spPr>
            <a:xfrm>
              <a:off x="4596885" y="4890387"/>
              <a:ext cx="696649" cy="69664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p14:dur="10" advTm="60000">
        <p:fade/>
      </p:transition>
    </mc:Choice>
    <mc:Fallback xmlns="">
      <p:transition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93"/>
                                        </p:tgtEl>
                                        <p:attrNameLst>
                                          <p:attrName>style.visibility</p:attrName>
                                        </p:attrNameLst>
                                      </p:cBhvr>
                                      <p:to>
                                        <p:strVal val="visible"/>
                                      </p:to>
                                    </p:set>
                                    <p:animEffect transition="in" filter="fade">
                                      <p:cBhvr>
                                        <p:cTn id="11" dur="4000"/>
                                        <p:tgtEl>
                                          <p:spTgt spid="29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5"/>
                                        </p:tgtEl>
                                        <p:attrNameLst>
                                          <p:attrName>style.visibility</p:attrName>
                                        </p:attrNameLst>
                                      </p:cBhvr>
                                      <p:to>
                                        <p:strVal val="visible"/>
                                      </p:to>
                                    </p:set>
                                    <p:animEffect transition="in" filter="fade">
                                      <p:cBhvr>
                                        <p:cTn id="14" dur="4000"/>
                                        <p:tgtEl>
                                          <p:spTgt spid="29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2"/>
                                        </p:tgtEl>
                                        <p:attrNameLst>
                                          <p:attrName>style.visibility</p:attrName>
                                        </p:attrNameLst>
                                      </p:cBhvr>
                                      <p:to>
                                        <p:strVal val="visible"/>
                                      </p:to>
                                    </p:set>
                                    <p:animEffect transition="in" filter="fade">
                                      <p:cBhvr>
                                        <p:cTn id="17" dur="4000"/>
                                        <p:tgtEl>
                                          <p:spTgt spid="292"/>
                                        </p:tgtEl>
                                      </p:cBhvr>
                                    </p:animEffect>
                                  </p:childTnLst>
                                </p:cTn>
                              </p:par>
                              <p:par>
                                <p:cTn id="18" presetID="10" presetClass="entr" presetSubtype="0" fill="hold" nodeType="withEffect">
                                  <p:stCondLst>
                                    <p:cond delay="0"/>
                                  </p:stCondLst>
                                  <p:childTnLst>
                                    <p:set>
                                      <p:cBhvr>
                                        <p:cTn id="19" dur="1" fill="hold">
                                          <p:stCondLst>
                                            <p:cond delay="0"/>
                                          </p:stCondLst>
                                        </p:cTn>
                                        <p:tgtEl>
                                          <p:spTgt spid="296"/>
                                        </p:tgtEl>
                                        <p:attrNameLst>
                                          <p:attrName>style.visibility</p:attrName>
                                        </p:attrNameLst>
                                      </p:cBhvr>
                                      <p:to>
                                        <p:strVal val="visible"/>
                                      </p:to>
                                    </p:set>
                                    <p:animEffect transition="in" filter="fade">
                                      <p:cBhvr>
                                        <p:cTn id="20" dur="4000"/>
                                        <p:tgtEl>
                                          <p:spTgt spid="296"/>
                                        </p:tgtEl>
                                      </p:cBhvr>
                                    </p:animEffect>
                                  </p:childTnLst>
                                </p:cTn>
                              </p:par>
                              <p:par>
                                <p:cTn id="21" presetID="1" presetClass="entr" presetSubtype="0" fill="hold" nodeType="withEffect">
                                  <p:stCondLst>
                                    <p:cond delay="0"/>
                                  </p:stCondLst>
                                  <p:childTnLst>
                                    <p:set>
                                      <p:cBhvr>
                                        <p:cTn id="22" dur="1" fill="hold">
                                          <p:stCondLst>
                                            <p:cond delay="13999"/>
                                          </p:stCondLst>
                                        </p:cTn>
                                        <p:tgtEl>
                                          <p:spTgt spid="29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13999"/>
                                          </p:stCondLst>
                                        </p:cTn>
                                        <p:tgtEl>
                                          <p:spTgt spid="2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13999"/>
                                          </p:stCondLst>
                                        </p:cTn>
                                        <p:tgtEl>
                                          <p:spTgt spid="29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13999"/>
                                          </p:stCondLst>
                                        </p:cTn>
                                        <p:tgtEl>
                                          <p:spTgt spid="3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13999"/>
                                          </p:stCondLst>
                                        </p:cTn>
                                        <p:tgtEl>
                                          <p:spTgt spid="3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9999"/>
                                          </p:stCondLst>
                                        </p:cTn>
                                        <p:tgtEl>
                                          <p:spTgt spid="3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999"/>
                                          </p:stCondLst>
                                        </p:cTn>
                                        <p:tgtEl>
                                          <p:spTgt spid="30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999"/>
                                          </p:stCondLst>
                                        </p:cTn>
                                        <p:tgtEl>
                                          <p:spTgt spid="3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999"/>
                                          </p:stCondLst>
                                        </p:cTn>
                                        <p:tgtEl>
                                          <p:spTgt spid="30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9999"/>
                                          </p:stCondLst>
                                        </p:cTn>
                                        <p:tgtEl>
                                          <p:spTgt spid="3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9999"/>
                                          </p:stCondLst>
                                        </p:cTn>
                                        <p:tgtEl>
                                          <p:spTgt spid="3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9999"/>
                                          </p:stCondLst>
                                        </p:cTn>
                                        <p:tgtEl>
                                          <p:spTgt spid="3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9999"/>
                                          </p:stCondLst>
                                        </p:cTn>
                                        <p:tgtEl>
                                          <p:spTgt spid="3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9999"/>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P spid="293" grpId="0"/>
      <p:bldP spid="295" grpId="0"/>
      <p:bldP spid="298" grpId="0" animBg="1"/>
      <p:bldP spid="299" grpId="0"/>
      <p:bldP spid="300" grpId="0"/>
      <p:bldP spid="302" grpId="0" animBg="1"/>
      <p:bldP spid="303" grpId="0"/>
      <p:bldP spid="3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3"/>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324" name="Google Shape;324;p13"/>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
        <p:nvSpPr>
          <p:cNvPr id="325" name="Google Shape;325;p13"/>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326" name="Google Shape;326;p13"/>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327" name="Google Shape;327;p13"/>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328" name="Google Shape;328;p13"/>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329" name="Google Shape;329;p13"/>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330" name="Google Shape;330;p13"/>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331" name="Google Shape;331;p13"/>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332" name="Google Shape;332;p13"/>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333" name="Google Shape;333;p13"/>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334" name="Google Shape;334;p13"/>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335" name="Google Shape;335;p13"/>
          <p:cNvSpPr txBox="1"/>
          <p:nvPr/>
        </p:nvSpPr>
        <p:spPr>
          <a:xfrm>
            <a:off x="263775" y="868800"/>
            <a:ext cx="11928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err="1">
                <a:solidFill>
                  <a:srgbClr val="056A34"/>
                </a:solidFill>
              </a:rPr>
              <a:t>Recopilación</a:t>
            </a:r>
            <a:r>
              <a:rPr lang="en-US" sz="2800" b="1" dirty="0">
                <a:solidFill>
                  <a:srgbClr val="056A34"/>
                </a:solidFill>
              </a:rPr>
              <a:t> de la </a:t>
            </a:r>
            <a:r>
              <a:rPr lang="en-US" sz="2800" b="1" dirty="0" err="1">
                <a:solidFill>
                  <a:srgbClr val="056A34"/>
                </a:solidFill>
              </a:rPr>
              <a:t>información</a:t>
            </a:r>
            <a:endParaRPr sz="2800" b="1" dirty="0">
              <a:solidFill>
                <a:srgbClr val="056A34"/>
              </a:solidFill>
            </a:endParaRPr>
          </a:p>
        </p:txBody>
      </p:sp>
      <p:sp>
        <p:nvSpPr>
          <p:cNvPr id="336" name="Google Shape;336;p13"/>
          <p:cNvSpPr/>
          <p:nvPr/>
        </p:nvSpPr>
        <p:spPr>
          <a:xfrm>
            <a:off x="388950" y="3000875"/>
            <a:ext cx="4053600" cy="1590000"/>
          </a:xfrm>
          <a:prstGeom prst="diamond">
            <a:avLst/>
          </a:prstGeom>
          <a:solidFill>
            <a:srgbClr val="A8D08C"/>
          </a:solidFill>
          <a:ln w="34925" cap="flat" cmpd="sng">
            <a:solidFill>
              <a:srgbClr val="056A3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2000">
                <a:solidFill>
                  <a:schemeClr val="dk1"/>
                </a:solidFill>
              </a:rPr>
              <a:t>R</a:t>
            </a:r>
            <a:r>
              <a:rPr lang="en-US" sz="2000" b="0" i="0" u="none" strike="noStrike" cap="none">
                <a:solidFill>
                  <a:schemeClr val="dk1"/>
                </a:solidFill>
                <a:latin typeface="Arial"/>
                <a:ea typeface="Arial"/>
                <a:cs typeface="Arial"/>
                <a:sym typeface="Arial"/>
              </a:rPr>
              <a:t>equerimientos del sistema</a:t>
            </a:r>
            <a:endParaRPr sz="2000" b="0" i="0" u="none" strike="noStrike" cap="none">
              <a:solidFill>
                <a:schemeClr val="lt1"/>
              </a:solidFill>
              <a:latin typeface="Arial"/>
              <a:ea typeface="Arial"/>
              <a:cs typeface="Arial"/>
              <a:sym typeface="Arial"/>
            </a:endParaRPr>
          </a:p>
        </p:txBody>
      </p:sp>
      <p:sp>
        <p:nvSpPr>
          <p:cNvPr id="337" name="Google Shape;337;p13"/>
          <p:cNvSpPr/>
          <p:nvPr/>
        </p:nvSpPr>
        <p:spPr>
          <a:xfrm>
            <a:off x="5080001" y="3108863"/>
            <a:ext cx="2682470" cy="1363655"/>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Calibri"/>
                <a:ea typeface="Calibri"/>
                <a:cs typeface="Calibri"/>
                <a:sym typeface="Calibri"/>
              </a:rPr>
              <a:t>Reuniones</a:t>
            </a:r>
            <a:r>
              <a:rPr lang="en-US" sz="1800" b="0" i="0" u="none" strike="noStrike" cap="none" dirty="0">
                <a:solidFill>
                  <a:schemeClr val="dk1"/>
                </a:solidFill>
                <a:latin typeface="Calibri"/>
                <a:ea typeface="Calibri"/>
                <a:cs typeface="Calibri"/>
                <a:sym typeface="Calibri"/>
              </a:rPr>
              <a:t> con </a:t>
            </a:r>
            <a:r>
              <a:rPr lang="en-US" sz="1800" b="0" i="0" u="none" strike="noStrike" cap="none" dirty="0" err="1">
                <a:solidFill>
                  <a:schemeClr val="dk1"/>
                </a:solidFill>
                <a:latin typeface="Calibri"/>
                <a:ea typeface="Calibri"/>
                <a:cs typeface="Calibri"/>
                <a:sym typeface="Calibri"/>
              </a:rPr>
              <a:t>especialistas</a:t>
            </a:r>
            <a:r>
              <a:rPr lang="en-US" sz="1800" b="0" i="0" u="none" strike="noStrike" cap="none" dirty="0">
                <a:solidFill>
                  <a:schemeClr val="dk1"/>
                </a:solidFill>
                <a:latin typeface="Calibri"/>
                <a:ea typeface="Calibri"/>
                <a:cs typeface="Calibri"/>
                <a:sym typeface="Calibri"/>
              </a:rPr>
              <a:t> del </a:t>
            </a:r>
            <a:r>
              <a:rPr lang="en-US" sz="1800" b="0" i="0" u="none" strike="noStrike" cap="none" dirty="0" err="1">
                <a:solidFill>
                  <a:schemeClr val="dk1"/>
                </a:solidFill>
                <a:latin typeface="Calibri"/>
                <a:ea typeface="Calibri"/>
                <a:cs typeface="Calibri"/>
                <a:sym typeface="Calibri"/>
              </a:rPr>
              <a:t>proyecto</a:t>
            </a:r>
            <a:r>
              <a:rPr lang="en-US" sz="1800" dirty="0">
                <a:solidFill>
                  <a:schemeClr val="dk1"/>
                </a:solidFill>
                <a:latin typeface="Calibri"/>
                <a:ea typeface="Calibri"/>
                <a:cs typeface="Calibri"/>
                <a:sym typeface="Calibri"/>
              </a:rPr>
              <a:t> y</a:t>
            </a:r>
            <a:r>
              <a:rPr lang="en-US" sz="1800" b="0" i="0" u="none" strike="noStrike" cap="none" dirty="0">
                <a:solidFill>
                  <a:schemeClr val="dk1"/>
                </a:solidFill>
                <a:latin typeface="Calibri"/>
                <a:ea typeface="Calibri"/>
                <a:cs typeface="Calibri"/>
                <a:sym typeface="Calibri"/>
              </a:rPr>
              <a:t> personal </a:t>
            </a:r>
            <a:r>
              <a:rPr lang="en-US" sz="1800" b="0" i="0" u="none" strike="noStrike" cap="none" dirty="0" err="1">
                <a:solidFill>
                  <a:schemeClr val="dk1"/>
                </a:solidFill>
                <a:latin typeface="Calibri"/>
                <a:ea typeface="Calibri"/>
                <a:cs typeface="Calibri"/>
                <a:sym typeface="Calibri"/>
              </a:rPr>
              <a:t>militar</a:t>
            </a:r>
            <a:r>
              <a:rPr lang="en-US" sz="18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cxnSp>
        <p:nvCxnSpPr>
          <p:cNvPr id="338" name="Google Shape;338;p13"/>
          <p:cNvCxnSpPr>
            <a:stCxn id="336" idx="3"/>
            <a:endCxn id="337" idx="1"/>
          </p:cNvCxnSpPr>
          <p:nvPr/>
        </p:nvCxnSpPr>
        <p:spPr>
          <a:xfrm rot="10800000" flipH="1">
            <a:off x="4442550" y="3790775"/>
            <a:ext cx="637500" cy="5100"/>
          </a:xfrm>
          <a:prstGeom prst="straightConnector1">
            <a:avLst/>
          </a:prstGeom>
          <a:noFill/>
          <a:ln w="19050" cap="flat" cmpd="sng">
            <a:solidFill>
              <a:schemeClr val="accent6"/>
            </a:solidFill>
            <a:prstDash val="solid"/>
            <a:miter lim="800000"/>
            <a:headEnd type="none" w="sm" len="sm"/>
            <a:tailEnd type="triangle" w="med" len="med"/>
          </a:ln>
        </p:spPr>
      </p:cxnSp>
      <p:sp>
        <p:nvSpPr>
          <p:cNvPr id="339" name="Google Shape;339;p13"/>
          <p:cNvSpPr/>
          <p:nvPr/>
        </p:nvSpPr>
        <p:spPr>
          <a:xfrm>
            <a:off x="5572980" y="1715685"/>
            <a:ext cx="1696500" cy="7194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Requisitos específicos</a:t>
            </a:r>
            <a:endParaRPr sz="1400" b="0" i="0" u="none" strike="noStrike" cap="none">
              <a:solidFill>
                <a:srgbClr val="000000"/>
              </a:solidFill>
              <a:latin typeface="Arial"/>
              <a:ea typeface="Arial"/>
              <a:cs typeface="Arial"/>
              <a:sym typeface="Arial"/>
            </a:endParaRPr>
          </a:p>
        </p:txBody>
      </p:sp>
      <p:cxnSp>
        <p:nvCxnSpPr>
          <p:cNvPr id="340" name="Google Shape;340;p13"/>
          <p:cNvCxnSpPr>
            <a:stCxn id="337" idx="0"/>
            <a:endCxn id="339" idx="2"/>
          </p:cNvCxnSpPr>
          <p:nvPr/>
        </p:nvCxnSpPr>
        <p:spPr>
          <a:xfrm rot="10800000">
            <a:off x="6421236" y="2435063"/>
            <a:ext cx="0" cy="673800"/>
          </a:xfrm>
          <a:prstGeom prst="straightConnector1">
            <a:avLst/>
          </a:prstGeom>
          <a:noFill/>
          <a:ln w="19050" cap="flat" cmpd="sng">
            <a:solidFill>
              <a:schemeClr val="accent6"/>
            </a:solidFill>
            <a:prstDash val="solid"/>
            <a:miter lim="800000"/>
            <a:headEnd type="none" w="sm" len="sm"/>
            <a:tailEnd type="triangle" w="med" len="med"/>
          </a:ln>
        </p:spPr>
      </p:cxnSp>
      <p:sp>
        <p:nvSpPr>
          <p:cNvPr id="341" name="Google Shape;341;p13"/>
          <p:cNvSpPr/>
          <p:nvPr/>
        </p:nvSpPr>
        <p:spPr>
          <a:xfrm>
            <a:off x="8920650" y="3268583"/>
            <a:ext cx="2077817" cy="1069984"/>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Escenarios y materiales utilizados</a:t>
            </a:r>
            <a:endParaRPr sz="1400" b="0" i="0" u="none" strike="noStrike" cap="none">
              <a:solidFill>
                <a:srgbClr val="000000"/>
              </a:solidFill>
              <a:latin typeface="Arial"/>
              <a:ea typeface="Arial"/>
              <a:cs typeface="Arial"/>
              <a:sym typeface="Arial"/>
            </a:endParaRPr>
          </a:p>
        </p:txBody>
      </p:sp>
      <p:sp>
        <p:nvSpPr>
          <p:cNvPr id="342" name="Google Shape;342;p13"/>
          <p:cNvSpPr/>
          <p:nvPr/>
        </p:nvSpPr>
        <p:spPr>
          <a:xfrm>
            <a:off x="8914640" y="4687245"/>
            <a:ext cx="2077816" cy="7013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Especificación de armas</a:t>
            </a:r>
            <a:endParaRPr sz="1400" b="0" i="0" u="none" strike="noStrike" cap="none">
              <a:solidFill>
                <a:srgbClr val="000000"/>
              </a:solidFill>
              <a:latin typeface="Arial"/>
              <a:ea typeface="Arial"/>
              <a:cs typeface="Arial"/>
              <a:sym typeface="Arial"/>
            </a:endParaRPr>
          </a:p>
        </p:txBody>
      </p:sp>
      <p:sp>
        <p:nvSpPr>
          <p:cNvPr id="343" name="Google Shape;343;p13"/>
          <p:cNvSpPr/>
          <p:nvPr/>
        </p:nvSpPr>
        <p:spPr>
          <a:xfrm>
            <a:off x="8920650" y="2365788"/>
            <a:ext cx="2077816" cy="675445"/>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Lecciones de tiro</a:t>
            </a:r>
            <a:endParaRPr sz="1400" b="0" i="0" u="none" strike="noStrike" cap="none">
              <a:solidFill>
                <a:srgbClr val="000000"/>
              </a:solidFill>
              <a:latin typeface="Arial"/>
              <a:ea typeface="Arial"/>
              <a:cs typeface="Arial"/>
              <a:sym typeface="Arial"/>
            </a:endParaRPr>
          </a:p>
        </p:txBody>
      </p:sp>
      <p:cxnSp>
        <p:nvCxnSpPr>
          <p:cNvPr id="344" name="Google Shape;344;p13"/>
          <p:cNvCxnSpPr>
            <a:stCxn id="337" idx="3"/>
            <a:endCxn id="343" idx="1"/>
          </p:cNvCxnSpPr>
          <p:nvPr/>
        </p:nvCxnSpPr>
        <p:spPr>
          <a:xfrm rot="10800000" flipH="1">
            <a:off x="7762471" y="2703491"/>
            <a:ext cx="1158300" cy="10872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345" name="Google Shape;345;p13"/>
          <p:cNvCxnSpPr>
            <a:stCxn id="337" idx="3"/>
            <a:endCxn id="341" idx="1"/>
          </p:cNvCxnSpPr>
          <p:nvPr/>
        </p:nvCxnSpPr>
        <p:spPr>
          <a:xfrm>
            <a:off x="7762471" y="3790691"/>
            <a:ext cx="1158300" cy="129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346" name="Google Shape;346;p13"/>
          <p:cNvCxnSpPr>
            <a:stCxn id="337" idx="3"/>
            <a:endCxn id="342" idx="1"/>
          </p:cNvCxnSpPr>
          <p:nvPr/>
        </p:nvCxnSpPr>
        <p:spPr>
          <a:xfrm>
            <a:off x="7762471" y="3790691"/>
            <a:ext cx="1152300" cy="1247100"/>
          </a:xfrm>
          <a:prstGeom prst="straightConnector1">
            <a:avLst/>
          </a:prstGeom>
          <a:noFill/>
          <a:ln w="19050" cap="flat" cmpd="sng">
            <a:solidFill>
              <a:schemeClr val="accent6"/>
            </a:solidFill>
            <a:prstDash val="solid"/>
            <a:miter lim="800000"/>
            <a:headEnd type="none" w="sm" len="sm"/>
            <a:tailEnd type="triangle" w="med" len="med"/>
          </a:ln>
        </p:spPr>
      </p:cxnSp>
    </p:spTree>
  </p:cSld>
  <p:clrMapOvr>
    <a:masterClrMapping/>
  </p:clrMapOvr>
  <p:transition spd="slow"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3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9"/>
                                          </p:stCondLst>
                                        </p:cTn>
                                        <p:tgtEl>
                                          <p:spTgt spid="3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9"/>
                                          </p:stCondLst>
                                        </p:cTn>
                                        <p:tgtEl>
                                          <p:spTgt spid="3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10999"/>
                                          </p:stCondLst>
                                        </p:cTn>
                                        <p:tgtEl>
                                          <p:spTgt spid="3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10999"/>
                                          </p:stCondLst>
                                        </p:cTn>
                                        <p:tgtEl>
                                          <p:spTgt spid="3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10999"/>
                                          </p:stCondLst>
                                        </p:cTn>
                                        <p:tgtEl>
                                          <p:spTgt spid="3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999"/>
                                          </p:stCondLst>
                                        </p:cTn>
                                        <p:tgtEl>
                                          <p:spTgt spid="3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10999"/>
                                          </p:stCondLst>
                                        </p:cTn>
                                        <p:tgtEl>
                                          <p:spTgt spid="3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10999"/>
                                          </p:stCondLst>
                                        </p:cTn>
                                        <p:tgtEl>
                                          <p:spTgt spid="3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10999"/>
                                          </p:stCondLst>
                                        </p:cTn>
                                        <p:tgtEl>
                                          <p:spTgt spid="3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10999"/>
                                          </p:stCondLst>
                                        </p:cTn>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339" grpId="0" animBg="1"/>
      <p:bldP spid="341" grpId="0" animBg="1"/>
      <p:bldP spid="342" grpId="0" animBg="1"/>
      <p:bldP spid="3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4"/>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352" name="Google Shape;352;p14"/>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353" name="Google Shape;353;p14"/>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354" name="Google Shape;354;p14"/>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355" name="Google Shape;355;p14"/>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356" name="Google Shape;356;p14"/>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357" name="Google Shape;357;p14"/>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358" name="Google Shape;358;p14"/>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359" name="Google Shape;359;p14"/>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360" name="Google Shape;360;p14"/>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361" name="Google Shape;361;p14"/>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362" name="Google Shape;362;p14"/>
          <p:cNvSpPr txBox="1"/>
          <p:nvPr/>
        </p:nvSpPr>
        <p:spPr>
          <a:xfrm>
            <a:off x="269662" y="890075"/>
            <a:ext cx="11868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800" b="1">
                <a:solidFill>
                  <a:srgbClr val="056A34"/>
                </a:solidFill>
              </a:rPr>
              <a:t>Diagramas de casos de uso</a:t>
            </a:r>
            <a:endParaRPr sz="2800" b="1" i="0" u="none" strike="noStrike" cap="none">
              <a:solidFill>
                <a:srgbClr val="056A34"/>
              </a:solidFill>
              <a:latin typeface="Arial"/>
              <a:ea typeface="Arial"/>
              <a:cs typeface="Arial"/>
              <a:sym typeface="Arial"/>
            </a:endParaRPr>
          </a:p>
        </p:txBody>
      </p:sp>
      <p:pic>
        <p:nvPicPr>
          <p:cNvPr id="363" name="Google Shape;363;p14" descr="Diagram&#10;&#10;Description automatically generated"/>
          <p:cNvPicPr preferRelativeResize="0"/>
          <p:nvPr/>
        </p:nvPicPr>
        <p:blipFill rotWithShape="1">
          <a:blip r:embed="rId3">
            <a:alphaModFix/>
          </a:blip>
          <a:srcRect/>
          <a:stretch/>
        </p:blipFill>
        <p:spPr>
          <a:xfrm>
            <a:off x="3508085" y="1787794"/>
            <a:ext cx="5392075" cy="4257405"/>
          </a:xfrm>
          <a:prstGeom prst="rect">
            <a:avLst/>
          </a:prstGeom>
          <a:noFill/>
          <a:ln>
            <a:noFill/>
          </a:ln>
        </p:spPr>
      </p:pic>
      <p:sp>
        <p:nvSpPr>
          <p:cNvPr id="364" name="Google Shape;364;p14"/>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5"/>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370" name="Google Shape;370;p15"/>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371" name="Google Shape;371;p15"/>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372" name="Google Shape;372;p15"/>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373" name="Google Shape;373;p15"/>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374" name="Google Shape;374;p15"/>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375" name="Google Shape;375;p15"/>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376" name="Google Shape;376;p15"/>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377" name="Google Shape;377;p15"/>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378" name="Google Shape;378;p15"/>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379" name="Google Shape;379;p15"/>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380" name="Google Shape;380;p15"/>
          <p:cNvSpPr txBox="1"/>
          <p:nvPr/>
        </p:nvSpPr>
        <p:spPr>
          <a:xfrm>
            <a:off x="298175" y="868800"/>
            <a:ext cx="11909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800" b="1">
                <a:solidFill>
                  <a:srgbClr val="056A34"/>
                </a:solidFill>
              </a:rPr>
              <a:t>Diagramas de casos de uso</a:t>
            </a:r>
            <a:endParaRPr sz="2800" b="1" i="0" u="none" strike="noStrike" cap="none">
              <a:solidFill>
                <a:srgbClr val="056A34"/>
              </a:solidFill>
              <a:latin typeface="Arial"/>
              <a:ea typeface="Arial"/>
              <a:cs typeface="Arial"/>
              <a:sym typeface="Arial"/>
            </a:endParaRPr>
          </a:p>
        </p:txBody>
      </p:sp>
      <p:pic>
        <p:nvPicPr>
          <p:cNvPr id="381" name="Google Shape;381;p15" descr="Diagrama&#10;&#10;Descripción generada automáticamente"/>
          <p:cNvPicPr preferRelativeResize="0"/>
          <p:nvPr/>
        </p:nvPicPr>
        <p:blipFill rotWithShape="1">
          <a:blip r:embed="rId3">
            <a:alphaModFix/>
          </a:blip>
          <a:srcRect/>
          <a:stretch/>
        </p:blipFill>
        <p:spPr>
          <a:xfrm>
            <a:off x="1358577" y="1618518"/>
            <a:ext cx="3713146" cy="4269081"/>
          </a:xfrm>
          <a:prstGeom prst="rect">
            <a:avLst/>
          </a:prstGeom>
          <a:noFill/>
          <a:ln>
            <a:noFill/>
          </a:ln>
        </p:spPr>
      </p:pic>
      <p:pic>
        <p:nvPicPr>
          <p:cNvPr id="382" name="Google Shape;382;p15" descr="Diagrama&#10;&#10;Descripción generada automáticamente"/>
          <p:cNvPicPr preferRelativeResize="0"/>
          <p:nvPr/>
        </p:nvPicPr>
        <p:blipFill rotWithShape="1">
          <a:blip r:embed="rId4">
            <a:alphaModFix/>
          </a:blip>
          <a:srcRect/>
          <a:stretch/>
        </p:blipFill>
        <p:spPr>
          <a:xfrm>
            <a:off x="6941451" y="1620111"/>
            <a:ext cx="3891972" cy="4267488"/>
          </a:xfrm>
          <a:prstGeom prst="rect">
            <a:avLst/>
          </a:prstGeom>
          <a:noFill/>
          <a:ln>
            <a:noFill/>
          </a:ln>
        </p:spPr>
      </p:pic>
      <p:sp>
        <p:nvSpPr>
          <p:cNvPr id="383" name="Google Shape;383;p15"/>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17" descr="Diagram, schematic&#10;&#10;Description automatically generated"/>
          <p:cNvPicPr preferRelativeResize="0"/>
          <p:nvPr/>
        </p:nvPicPr>
        <p:blipFill rotWithShape="1">
          <a:blip r:embed="rId3">
            <a:alphaModFix/>
          </a:blip>
          <a:srcRect/>
          <a:stretch/>
        </p:blipFill>
        <p:spPr>
          <a:xfrm>
            <a:off x="3619125" y="697625"/>
            <a:ext cx="7847450" cy="5633551"/>
          </a:xfrm>
          <a:prstGeom prst="rect">
            <a:avLst/>
          </a:prstGeom>
          <a:noFill/>
          <a:ln>
            <a:noFill/>
          </a:ln>
        </p:spPr>
      </p:pic>
      <p:sp>
        <p:nvSpPr>
          <p:cNvPr id="389" name="Google Shape;389;p17"/>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390" name="Google Shape;390;p17"/>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391" name="Google Shape;391;p17"/>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392" name="Google Shape;392;p17"/>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393" name="Google Shape;393;p17"/>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394" name="Google Shape;394;p17"/>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395" name="Google Shape;395;p17"/>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396" name="Google Shape;396;p17"/>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397" name="Google Shape;397;p17"/>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398" name="Google Shape;398;p17"/>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399" name="Google Shape;399;p17"/>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400" name="Google Shape;400;p17"/>
          <p:cNvSpPr txBox="1"/>
          <p:nvPr/>
        </p:nvSpPr>
        <p:spPr>
          <a:xfrm>
            <a:off x="310600" y="885900"/>
            <a:ext cx="11881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800" b="1">
                <a:solidFill>
                  <a:srgbClr val="056A34"/>
                </a:solidFill>
              </a:rPr>
              <a:t>Diseño de la base de datos</a:t>
            </a:r>
            <a:endParaRPr sz="2800" b="1" i="0" u="none" strike="noStrike" cap="none">
              <a:solidFill>
                <a:srgbClr val="056A34"/>
              </a:solidFill>
              <a:latin typeface="Arial"/>
              <a:ea typeface="Arial"/>
              <a:cs typeface="Arial"/>
              <a:sym typeface="Arial"/>
            </a:endParaRPr>
          </a:p>
        </p:txBody>
      </p:sp>
      <p:sp>
        <p:nvSpPr>
          <p:cNvPr id="401" name="Google Shape;401;p17"/>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116372f8564_0_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407" name="Google Shape;407;g116372f8564_0_0"/>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408" name="Google Shape;408;g116372f8564_0_0"/>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409" name="Google Shape;409;g116372f8564_0_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410" name="Google Shape;410;g116372f8564_0_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411" name="Google Shape;411;g116372f8564_0_0"/>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12" name="Google Shape;412;g116372f8564_0_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413" name="Google Shape;413;g116372f8564_0_0"/>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414" name="Google Shape;414;g116372f8564_0_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15" name="Google Shape;415;g116372f8564_0_0"/>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416" name="Google Shape;416;g116372f8564_0_0"/>
          <p:cNvSpPr txBox="1"/>
          <p:nvPr/>
        </p:nvSpPr>
        <p:spPr>
          <a:xfrm>
            <a:off x="273325" y="880225"/>
            <a:ext cx="11926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800" b="1">
                <a:solidFill>
                  <a:srgbClr val="056A34"/>
                </a:solidFill>
              </a:rPr>
              <a:t>Arquitectura</a:t>
            </a:r>
            <a:endParaRPr sz="2800" b="1" i="0" u="none" strike="noStrike" cap="none">
              <a:solidFill>
                <a:srgbClr val="056A34"/>
              </a:solidFill>
              <a:latin typeface="Arial"/>
              <a:ea typeface="Arial"/>
              <a:cs typeface="Arial"/>
              <a:sym typeface="Arial"/>
            </a:endParaRPr>
          </a:p>
        </p:txBody>
      </p:sp>
      <p:sp>
        <p:nvSpPr>
          <p:cNvPr id="417" name="Google Shape;417;g116372f8564_0_0"/>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418" name="Google Shape;418;g116372f8564_0_0"/>
          <p:cNvSpPr/>
          <p:nvPr/>
        </p:nvSpPr>
        <p:spPr>
          <a:xfrm>
            <a:off x="1221550" y="1577250"/>
            <a:ext cx="2200800" cy="6096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000"/>
              <a:buFont typeface="Arial"/>
              <a:buNone/>
            </a:pPr>
            <a:r>
              <a:rPr lang="en-US" sz="2000" b="1">
                <a:solidFill>
                  <a:schemeClr val="dk1"/>
                </a:solidFill>
              </a:rPr>
              <a:t>Gestión</a:t>
            </a:r>
            <a:endParaRPr sz="1800" b="0" i="0" u="none" strike="noStrike" cap="none">
              <a:solidFill>
                <a:schemeClr val="lt1"/>
              </a:solidFill>
              <a:latin typeface="Calibri"/>
              <a:ea typeface="Calibri"/>
              <a:cs typeface="Calibri"/>
              <a:sym typeface="Calibri"/>
            </a:endParaRPr>
          </a:p>
        </p:txBody>
      </p:sp>
      <p:sp>
        <p:nvSpPr>
          <p:cNvPr id="419" name="Google Shape;419;g116372f8564_0_0"/>
          <p:cNvSpPr/>
          <p:nvPr/>
        </p:nvSpPr>
        <p:spPr>
          <a:xfrm>
            <a:off x="4309850" y="1523188"/>
            <a:ext cx="2581500" cy="24849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0" name="Google Shape;420;g116372f8564_0_0"/>
          <p:cNvSpPr txBox="1"/>
          <p:nvPr/>
        </p:nvSpPr>
        <p:spPr>
          <a:xfrm>
            <a:off x="4330850" y="1645400"/>
            <a:ext cx="25395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a:solidFill>
                  <a:schemeClr val="dk1"/>
                </a:solidFill>
              </a:rPr>
              <a:t>Entrenamiento</a:t>
            </a:r>
            <a:endParaRPr sz="2000" b="1" i="0" u="none" strike="noStrike" cap="none">
              <a:solidFill>
                <a:schemeClr val="dk1"/>
              </a:solidFill>
              <a:latin typeface="Arial"/>
              <a:ea typeface="Arial"/>
              <a:cs typeface="Arial"/>
              <a:sym typeface="Arial"/>
            </a:endParaRPr>
          </a:p>
        </p:txBody>
      </p:sp>
      <p:sp>
        <p:nvSpPr>
          <p:cNvPr id="421" name="Google Shape;421;g116372f8564_0_0"/>
          <p:cNvSpPr/>
          <p:nvPr/>
        </p:nvSpPr>
        <p:spPr>
          <a:xfrm>
            <a:off x="8158900" y="1523200"/>
            <a:ext cx="2820000" cy="19611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g116372f8564_0_0"/>
          <p:cNvSpPr txBox="1"/>
          <p:nvPr/>
        </p:nvSpPr>
        <p:spPr>
          <a:xfrm>
            <a:off x="8248150" y="1746300"/>
            <a:ext cx="26238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a:solidFill>
                  <a:schemeClr val="dk1"/>
                </a:solidFill>
              </a:rPr>
              <a:t> Reconocimiento de emociones</a:t>
            </a:r>
            <a:endParaRPr sz="2000" b="1" i="0" u="none" strike="noStrike" cap="none">
              <a:solidFill>
                <a:schemeClr val="dk1"/>
              </a:solidFill>
              <a:latin typeface="Arial"/>
              <a:ea typeface="Arial"/>
              <a:cs typeface="Arial"/>
              <a:sym typeface="Arial"/>
            </a:endParaRPr>
          </a:p>
        </p:txBody>
      </p:sp>
      <p:pic>
        <p:nvPicPr>
          <p:cNvPr id="423" name="Google Shape;423;g116372f8564_0_0"/>
          <p:cNvPicPr preferRelativeResize="0"/>
          <p:nvPr/>
        </p:nvPicPr>
        <p:blipFill>
          <a:blip r:embed="rId3">
            <a:alphaModFix/>
          </a:blip>
          <a:stretch>
            <a:fillRect/>
          </a:stretch>
        </p:blipFill>
        <p:spPr>
          <a:xfrm>
            <a:off x="3749250" y="4255975"/>
            <a:ext cx="1290275" cy="1424824"/>
          </a:xfrm>
          <a:prstGeom prst="rect">
            <a:avLst/>
          </a:prstGeom>
          <a:noFill/>
          <a:ln>
            <a:noFill/>
          </a:ln>
        </p:spPr>
      </p:pic>
      <p:sp>
        <p:nvSpPr>
          <p:cNvPr id="424" name="Google Shape;424;g116372f8564_0_0"/>
          <p:cNvSpPr/>
          <p:nvPr/>
        </p:nvSpPr>
        <p:spPr>
          <a:xfrm>
            <a:off x="7214794" y="4780150"/>
            <a:ext cx="2366700" cy="7392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1">
                <a:solidFill>
                  <a:schemeClr val="dk1"/>
                </a:solidFill>
              </a:rPr>
              <a:t>Reportes</a:t>
            </a:r>
            <a:endParaRPr sz="1800" b="0" i="0" u="none" strike="noStrike" cap="none">
              <a:solidFill>
                <a:schemeClr val="lt1"/>
              </a:solidFill>
              <a:latin typeface="Calibri"/>
              <a:ea typeface="Calibri"/>
              <a:cs typeface="Calibri"/>
              <a:sym typeface="Calibri"/>
            </a:endParaRPr>
          </a:p>
        </p:txBody>
      </p:sp>
      <p:sp>
        <p:nvSpPr>
          <p:cNvPr id="425" name="Google Shape;425;g116372f8564_0_0"/>
          <p:cNvSpPr/>
          <p:nvPr/>
        </p:nvSpPr>
        <p:spPr>
          <a:xfrm>
            <a:off x="4863950" y="2428350"/>
            <a:ext cx="1473300" cy="332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t>Escenarios</a:t>
            </a:r>
            <a:endParaRPr sz="1700"/>
          </a:p>
        </p:txBody>
      </p:sp>
      <p:sp>
        <p:nvSpPr>
          <p:cNvPr id="426" name="Google Shape;426;g116372f8564_0_0"/>
          <p:cNvSpPr/>
          <p:nvPr/>
        </p:nvSpPr>
        <p:spPr>
          <a:xfrm>
            <a:off x="4604075" y="2934400"/>
            <a:ext cx="2063100" cy="3327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t>Entornos virtuales</a:t>
            </a:r>
            <a:endParaRPr sz="1700"/>
          </a:p>
        </p:txBody>
      </p:sp>
      <p:sp>
        <p:nvSpPr>
          <p:cNvPr id="427" name="Google Shape;427;g116372f8564_0_0"/>
          <p:cNvSpPr/>
          <p:nvPr/>
        </p:nvSpPr>
        <p:spPr>
          <a:xfrm>
            <a:off x="4898975" y="3439138"/>
            <a:ext cx="1473300" cy="332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t>Dispositivos</a:t>
            </a:r>
            <a:endParaRPr sz="1700"/>
          </a:p>
        </p:txBody>
      </p:sp>
      <p:sp>
        <p:nvSpPr>
          <p:cNvPr id="428" name="Google Shape;428;g116372f8564_0_0"/>
          <p:cNvSpPr/>
          <p:nvPr/>
        </p:nvSpPr>
        <p:spPr>
          <a:xfrm>
            <a:off x="8832250" y="2599550"/>
            <a:ext cx="1473300" cy="332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t>Algoritmos</a:t>
            </a:r>
            <a:endParaRPr sz="1700"/>
          </a:p>
        </p:txBody>
      </p:sp>
      <p:sp>
        <p:nvSpPr>
          <p:cNvPr id="429" name="Google Shape;429;g116372f8564_0_0"/>
          <p:cNvSpPr txBox="1"/>
          <p:nvPr/>
        </p:nvSpPr>
        <p:spPr>
          <a:xfrm>
            <a:off x="3620838" y="5680800"/>
            <a:ext cx="15471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Base de datos</a:t>
            </a:r>
            <a:endParaRPr sz="1400" b="1" i="0" u="none" strike="noStrike" cap="none">
              <a:solidFill>
                <a:schemeClr val="dk1"/>
              </a:solidFill>
              <a:latin typeface="Arial"/>
              <a:ea typeface="Arial"/>
              <a:cs typeface="Arial"/>
              <a:sym typeface="Arial"/>
            </a:endParaRPr>
          </a:p>
        </p:txBody>
      </p:sp>
      <p:cxnSp>
        <p:nvCxnSpPr>
          <p:cNvPr id="430" name="Google Shape;430;g116372f8564_0_0"/>
          <p:cNvCxnSpPr>
            <a:stCxn id="431" idx="2"/>
            <a:endCxn id="423" idx="0"/>
          </p:cNvCxnSpPr>
          <p:nvPr/>
        </p:nvCxnSpPr>
        <p:spPr>
          <a:xfrm>
            <a:off x="2442287" y="2184775"/>
            <a:ext cx="1952100" cy="20712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432" name="Google Shape;432;g116372f8564_0_0"/>
          <p:cNvCxnSpPr>
            <a:stCxn id="419" idx="2"/>
          </p:cNvCxnSpPr>
          <p:nvPr/>
        </p:nvCxnSpPr>
        <p:spPr>
          <a:xfrm flipH="1">
            <a:off x="4977800" y="4008088"/>
            <a:ext cx="622800" cy="7149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433" name="Google Shape;433;g116372f8564_0_0"/>
          <p:cNvCxnSpPr>
            <a:stCxn id="421" idx="2"/>
            <a:endCxn id="423" idx="3"/>
          </p:cNvCxnSpPr>
          <p:nvPr/>
        </p:nvCxnSpPr>
        <p:spPr>
          <a:xfrm flipH="1">
            <a:off x="5039500" y="3484300"/>
            <a:ext cx="4529400" cy="14841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434" name="Google Shape;434;g116372f8564_0_0"/>
          <p:cNvCxnSpPr/>
          <p:nvPr/>
        </p:nvCxnSpPr>
        <p:spPr>
          <a:xfrm rot="10800000" flipH="1">
            <a:off x="5016350" y="5016575"/>
            <a:ext cx="2183400" cy="69900"/>
          </a:xfrm>
          <a:prstGeom prst="straightConnector1">
            <a:avLst/>
          </a:prstGeom>
          <a:noFill/>
          <a:ln w="19050" cap="flat" cmpd="sng">
            <a:solidFill>
              <a:schemeClr val="accent6"/>
            </a:solidFill>
            <a:prstDash val="solid"/>
            <a:miter lim="800000"/>
            <a:headEnd type="none" w="sm" len="sm"/>
            <a:tailEnd type="triangle" w="med" len="med"/>
          </a:ln>
        </p:spPr>
      </p:cxnSp>
      <p:sp>
        <p:nvSpPr>
          <p:cNvPr id="435" name="Google Shape;435;g116372f8564_0_0"/>
          <p:cNvSpPr/>
          <p:nvPr/>
        </p:nvSpPr>
        <p:spPr>
          <a:xfrm>
            <a:off x="8823400" y="3059775"/>
            <a:ext cx="1473300" cy="332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t>Librerías</a:t>
            </a:r>
            <a:endParaRPr sz="1700"/>
          </a:p>
        </p:txBody>
      </p:sp>
      <p:cxnSp>
        <p:nvCxnSpPr>
          <p:cNvPr id="436" name="Google Shape;436;g116372f8564_0_0"/>
          <p:cNvCxnSpPr>
            <a:endCxn id="421" idx="1"/>
          </p:cNvCxnSpPr>
          <p:nvPr/>
        </p:nvCxnSpPr>
        <p:spPr>
          <a:xfrm>
            <a:off x="6911500" y="2491750"/>
            <a:ext cx="1247400" cy="120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437" name="Google Shape;437;g116372f8564_0_0"/>
          <p:cNvCxnSpPr/>
          <p:nvPr/>
        </p:nvCxnSpPr>
        <p:spPr>
          <a:xfrm flipH="1">
            <a:off x="6885075" y="2860025"/>
            <a:ext cx="1254900" cy="3900"/>
          </a:xfrm>
          <a:prstGeom prst="straightConnector1">
            <a:avLst/>
          </a:prstGeom>
          <a:noFill/>
          <a:ln w="19050" cap="flat" cmpd="sng">
            <a:solidFill>
              <a:schemeClr val="accent6"/>
            </a:solidFill>
            <a:prstDash val="solid"/>
            <a:miter lim="800000"/>
            <a:headEnd type="none" w="sm" len="sm"/>
            <a:tailEnd type="triangle" w="med" len="med"/>
          </a:ln>
        </p:spPr>
      </p:cxnSp>
      <p:sp>
        <p:nvSpPr>
          <p:cNvPr id="438" name="Google Shape;438;g116372f8564_0_0"/>
          <p:cNvSpPr txBox="1"/>
          <p:nvPr/>
        </p:nvSpPr>
        <p:spPr>
          <a:xfrm>
            <a:off x="6734988" y="2563113"/>
            <a:ext cx="15471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Paralelamente</a:t>
            </a:r>
            <a:endParaRPr sz="1400" b="1" i="0" u="none" strike="noStrike" cap="none">
              <a:solidFill>
                <a:schemeClr val="dk1"/>
              </a:solidFill>
              <a:latin typeface="Arial"/>
              <a:ea typeface="Arial"/>
              <a:cs typeface="Arial"/>
              <a:sym typeface="Arial"/>
            </a:endParaRPr>
          </a:p>
        </p:txBody>
      </p:sp>
      <p:sp>
        <p:nvSpPr>
          <p:cNvPr id="439" name="Google Shape;439;g116372f8564_0_0"/>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494" name="Google Shape;494;p20"/>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495" name="Google Shape;495;p20"/>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496" name="Google Shape;496;p2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497" name="Google Shape;497;p2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498" name="Google Shape;498;p20"/>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99" name="Google Shape;499;p2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500" name="Google Shape;500;p20"/>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501" name="Google Shape;501;p2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502" name="Google Shape;502;p20"/>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503" name="Google Shape;503;p20"/>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504" name="Google Shape;504;p20"/>
          <p:cNvSpPr txBox="1"/>
          <p:nvPr/>
        </p:nvSpPr>
        <p:spPr>
          <a:xfrm>
            <a:off x="0" y="868800"/>
            <a:ext cx="12192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2800" b="1" i="0" u="none" strike="noStrike" cap="none">
              <a:solidFill>
                <a:srgbClr val="056A34"/>
              </a:solidFill>
              <a:latin typeface="Arial"/>
              <a:ea typeface="Arial"/>
              <a:cs typeface="Arial"/>
              <a:sym typeface="Arial"/>
            </a:endParaRPr>
          </a:p>
        </p:txBody>
      </p:sp>
      <p:sp>
        <p:nvSpPr>
          <p:cNvPr id="505" name="Google Shape;505;p20"/>
          <p:cNvSpPr txBox="1"/>
          <p:nvPr/>
        </p:nvSpPr>
        <p:spPr>
          <a:xfrm>
            <a:off x="335450" y="909450"/>
            <a:ext cx="11856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err="1">
                <a:solidFill>
                  <a:srgbClr val="056A34"/>
                </a:solidFill>
              </a:rPr>
              <a:t>Diseño</a:t>
            </a:r>
            <a:r>
              <a:rPr lang="en-US" sz="2800" b="1" dirty="0">
                <a:solidFill>
                  <a:srgbClr val="056A34"/>
                </a:solidFill>
              </a:rPr>
              <a:t>: </a:t>
            </a:r>
            <a:r>
              <a:rPr lang="en-US" sz="2800" b="1" dirty="0" err="1">
                <a:solidFill>
                  <a:srgbClr val="056A34"/>
                </a:solidFill>
              </a:rPr>
              <a:t>Inicio</a:t>
            </a:r>
            <a:r>
              <a:rPr lang="en-US" sz="2800" b="1" dirty="0">
                <a:solidFill>
                  <a:srgbClr val="056A34"/>
                </a:solidFill>
              </a:rPr>
              <a:t> de </a:t>
            </a:r>
            <a:r>
              <a:rPr lang="en-US" sz="2800" b="1" dirty="0" err="1">
                <a:solidFill>
                  <a:srgbClr val="056A34"/>
                </a:solidFill>
              </a:rPr>
              <a:t>sesión</a:t>
            </a:r>
            <a:r>
              <a:rPr lang="en-US" sz="2800" b="1" dirty="0">
                <a:solidFill>
                  <a:srgbClr val="056A34"/>
                </a:solidFill>
              </a:rPr>
              <a:t> </a:t>
            </a:r>
            <a:r>
              <a:rPr lang="en-US" sz="2800" b="1" dirty="0" err="1">
                <a:solidFill>
                  <a:srgbClr val="056A34"/>
                </a:solidFill>
              </a:rPr>
              <a:t>gestión</a:t>
            </a:r>
            <a:endParaRPr sz="2800" b="1" i="0" u="none" strike="noStrike" cap="none" dirty="0">
              <a:solidFill>
                <a:srgbClr val="056A34"/>
              </a:solidFill>
              <a:latin typeface="Arial"/>
              <a:ea typeface="Arial"/>
              <a:cs typeface="Arial"/>
              <a:sym typeface="Arial"/>
            </a:endParaRPr>
          </a:p>
        </p:txBody>
      </p:sp>
      <p:cxnSp>
        <p:nvCxnSpPr>
          <p:cNvPr id="506" name="Google Shape;506;p20"/>
          <p:cNvCxnSpPr/>
          <p:nvPr/>
        </p:nvCxnSpPr>
        <p:spPr>
          <a:xfrm>
            <a:off x="2665850" y="3433800"/>
            <a:ext cx="1906200" cy="300"/>
          </a:xfrm>
          <a:prstGeom prst="straightConnector1">
            <a:avLst/>
          </a:prstGeom>
          <a:noFill/>
          <a:ln w="19050" cap="flat" cmpd="sng">
            <a:solidFill>
              <a:schemeClr val="accent6"/>
            </a:solidFill>
            <a:prstDash val="solid"/>
            <a:miter lim="800000"/>
            <a:headEnd type="none" w="sm" len="sm"/>
            <a:tailEnd type="triangle" w="med" len="med"/>
          </a:ln>
        </p:spPr>
      </p:cxnSp>
      <p:sp>
        <p:nvSpPr>
          <p:cNvPr id="507" name="Google Shape;507;p20"/>
          <p:cNvSpPr txBox="1"/>
          <p:nvPr/>
        </p:nvSpPr>
        <p:spPr>
          <a:xfrm>
            <a:off x="2539105" y="2855300"/>
            <a:ext cx="21597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a:solidFill>
                  <a:schemeClr val="dk1"/>
                </a:solidFill>
              </a:rPr>
              <a:t>Usuario / </a:t>
            </a:r>
            <a:r>
              <a:rPr lang="en-US" b="1" dirty="0" err="1">
                <a:solidFill>
                  <a:schemeClr val="dk1"/>
                </a:solidFill>
              </a:rPr>
              <a:t>contraseña</a:t>
            </a:r>
            <a:endParaRPr b="1" dirty="0">
              <a:solidFill>
                <a:schemeClr val="dk1"/>
              </a:solidFill>
            </a:endParaRPr>
          </a:p>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Administrador</a:t>
            </a:r>
            <a:r>
              <a:rPr lang="en-US" b="1" dirty="0">
                <a:solidFill>
                  <a:schemeClr val="dk1"/>
                </a:solidFill>
              </a:rPr>
              <a:t> o </a:t>
            </a:r>
            <a:r>
              <a:rPr lang="en-US" b="1" dirty="0" err="1">
                <a:solidFill>
                  <a:schemeClr val="dk1"/>
                </a:solidFill>
              </a:rPr>
              <a:t>entrenador</a:t>
            </a:r>
            <a:endParaRPr b="1" dirty="0">
              <a:solidFill>
                <a:schemeClr val="dk1"/>
              </a:solidFill>
            </a:endParaRPr>
          </a:p>
        </p:txBody>
      </p:sp>
      <p:pic>
        <p:nvPicPr>
          <p:cNvPr id="508" name="Google Shape;508;p20"/>
          <p:cNvPicPr preferRelativeResize="0"/>
          <p:nvPr/>
        </p:nvPicPr>
        <p:blipFill>
          <a:blip r:embed="rId3">
            <a:alphaModFix/>
          </a:blip>
          <a:stretch>
            <a:fillRect/>
          </a:stretch>
        </p:blipFill>
        <p:spPr>
          <a:xfrm>
            <a:off x="4797009" y="2855300"/>
            <a:ext cx="7257375" cy="1016875"/>
          </a:xfrm>
          <a:prstGeom prst="rect">
            <a:avLst/>
          </a:prstGeom>
          <a:noFill/>
          <a:ln>
            <a:noFill/>
          </a:ln>
        </p:spPr>
      </p:pic>
      <p:sp>
        <p:nvSpPr>
          <p:cNvPr id="509" name="Google Shape;509;p20"/>
          <p:cNvSpPr txBox="1"/>
          <p:nvPr/>
        </p:nvSpPr>
        <p:spPr>
          <a:xfrm>
            <a:off x="5851675" y="2663275"/>
            <a:ext cx="61749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Menú</a:t>
            </a:r>
            <a:r>
              <a:rPr lang="en-US" b="1" dirty="0">
                <a:solidFill>
                  <a:schemeClr val="dk1"/>
                </a:solidFill>
              </a:rPr>
              <a:t> de </a:t>
            </a:r>
            <a:r>
              <a:rPr lang="en-US" b="1" dirty="0" err="1">
                <a:solidFill>
                  <a:schemeClr val="dk1"/>
                </a:solidFill>
              </a:rPr>
              <a:t>Opciones</a:t>
            </a:r>
            <a:endParaRPr b="1" dirty="0">
              <a:solidFill>
                <a:schemeClr val="dk1"/>
              </a:solidFill>
            </a:endParaRPr>
          </a:p>
        </p:txBody>
      </p:sp>
      <p:pic>
        <p:nvPicPr>
          <p:cNvPr id="510" name="Google Shape;510;p20"/>
          <p:cNvPicPr preferRelativeResize="0"/>
          <p:nvPr/>
        </p:nvPicPr>
        <p:blipFill>
          <a:blip r:embed="rId4">
            <a:alphaModFix/>
          </a:blip>
          <a:stretch>
            <a:fillRect/>
          </a:stretch>
        </p:blipFill>
        <p:spPr>
          <a:xfrm>
            <a:off x="690700" y="2105138"/>
            <a:ext cx="1957205" cy="3553550"/>
          </a:xfrm>
          <a:prstGeom prst="rect">
            <a:avLst/>
          </a:prstGeom>
          <a:noFill/>
          <a:ln>
            <a:noFill/>
          </a:ln>
        </p:spPr>
      </p:pic>
      <p:sp>
        <p:nvSpPr>
          <p:cNvPr id="511" name="Google Shape;511;p20"/>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Tree>
  </p:cSld>
  <p:clrMapOvr>
    <a:masterClrMapping/>
  </p:clrMapOvr>
  <p:transition spd="slow" advTm="1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5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9"/>
                                          </p:stCondLst>
                                        </p:cTn>
                                        <p:tgtEl>
                                          <p:spTgt spid="5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9"/>
                                          </p:stCondLst>
                                        </p:cTn>
                                        <p:tgtEl>
                                          <p:spTgt spid="5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2999"/>
                                          </p:stCondLst>
                                        </p:cTn>
                                        <p:tgtEl>
                                          <p:spTgt spid="5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p:bldP spid="50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116233e5105_2_66"/>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517" name="Google Shape;517;g116233e5105_2_66"/>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518" name="Google Shape;518;g116233e5105_2_66"/>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519" name="Google Shape;519;g116233e5105_2_66"/>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520" name="Google Shape;520;g116233e5105_2_66"/>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521" name="Google Shape;521;g116233e5105_2_66"/>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522" name="Google Shape;522;g116233e5105_2_66"/>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523" name="Google Shape;523;g116233e5105_2_66"/>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524" name="Google Shape;524;g116233e5105_2_66"/>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525" name="Google Shape;525;g116233e5105_2_66"/>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526" name="Google Shape;526;g116233e5105_2_66"/>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527" name="Google Shape;527;g116233e5105_2_66"/>
          <p:cNvPicPr preferRelativeResize="0"/>
          <p:nvPr/>
        </p:nvPicPr>
        <p:blipFill>
          <a:blip r:embed="rId3">
            <a:alphaModFix/>
          </a:blip>
          <a:stretch>
            <a:fillRect/>
          </a:stretch>
        </p:blipFill>
        <p:spPr>
          <a:xfrm>
            <a:off x="190437" y="2391938"/>
            <a:ext cx="6262524" cy="1436375"/>
          </a:xfrm>
          <a:prstGeom prst="rect">
            <a:avLst/>
          </a:prstGeom>
          <a:noFill/>
          <a:ln>
            <a:noFill/>
          </a:ln>
        </p:spPr>
      </p:pic>
      <p:pic>
        <p:nvPicPr>
          <p:cNvPr id="528" name="Google Shape;528;g116233e5105_2_66"/>
          <p:cNvPicPr preferRelativeResize="0"/>
          <p:nvPr/>
        </p:nvPicPr>
        <p:blipFill>
          <a:blip r:embed="rId4">
            <a:alphaModFix/>
          </a:blip>
          <a:stretch>
            <a:fillRect/>
          </a:stretch>
        </p:blipFill>
        <p:spPr>
          <a:xfrm>
            <a:off x="7902199" y="1768917"/>
            <a:ext cx="3461625" cy="4339584"/>
          </a:xfrm>
          <a:prstGeom prst="rect">
            <a:avLst/>
          </a:prstGeom>
          <a:noFill/>
          <a:ln>
            <a:noFill/>
          </a:ln>
        </p:spPr>
      </p:pic>
      <p:pic>
        <p:nvPicPr>
          <p:cNvPr id="529" name="Google Shape;529;g116233e5105_2_66"/>
          <p:cNvPicPr preferRelativeResize="0"/>
          <p:nvPr/>
        </p:nvPicPr>
        <p:blipFill>
          <a:blip r:embed="rId5">
            <a:alphaModFix/>
          </a:blip>
          <a:stretch>
            <a:fillRect/>
          </a:stretch>
        </p:blipFill>
        <p:spPr>
          <a:xfrm>
            <a:off x="2408725" y="4341299"/>
            <a:ext cx="2053550" cy="1008751"/>
          </a:xfrm>
          <a:prstGeom prst="rect">
            <a:avLst/>
          </a:prstGeom>
          <a:noFill/>
          <a:ln>
            <a:noFill/>
          </a:ln>
        </p:spPr>
      </p:pic>
      <p:sp>
        <p:nvSpPr>
          <p:cNvPr id="530" name="Google Shape;530;g116233e5105_2_66"/>
          <p:cNvSpPr txBox="1"/>
          <p:nvPr/>
        </p:nvSpPr>
        <p:spPr>
          <a:xfrm>
            <a:off x="1544750" y="2040925"/>
            <a:ext cx="3781500" cy="417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Estructura</a:t>
            </a:r>
            <a:r>
              <a:rPr lang="en-US" b="1" dirty="0">
                <a:solidFill>
                  <a:schemeClr val="dk1"/>
                </a:solidFill>
              </a:rPr>
              <a:t> para </a:t>
            </a:r>
            <a:r>
              <a:rPr lang="en-US" b="1" dirty="0" err="1">
                <a:solidFill>
                  <a:schemeClr val="dk1"/>
                </a:solidFill>
              </a:rPr>
              <a:t>gestionar</a:t>
            </a:r>
            <a:r>
              <a:rPr lang="en-US" b="1" dirty="0">
                <a:solidFill>
                  <a:schemeClr val="dk1"/>
                </a:solidFill>
              </a:rPr>
              <a:t> y </a:t>
            </a:r>
            <a:r>
              <a:rPr lang="en-US" b="1" dirty="0" err="1">
                <a:solidFill>
                  <a:schemeClr val="dk1"/>
                </a:solidFill>
              </a:rPr>
              <a:t>listar</a:t>
            </a:r>
            <a:r>
              <a:rPr lang="en-US" b="1" dirty="0">
                <a:solidFill>
                  <a:schemeClr val="dk1"/>
                </a:solidFill>
              </a:rPr>
              <a:t> </a:t>
            </a:r>
            <a:r>
              <a:rPr lang="en-US" b="1" dirty="0" err="1">
                <a:solidFill>
                  <a:schemeClr val="dk1"/>
                </a:solidFill>
              </a:rPr>
              <a:t>reportes</a:t>
            </a:r>
            <a:endParaRPr sz="1400" b="1" i="0" u="none" strike="noStrike" cap="none" dirty="0">
              <a:solidFill>
                <a:schemeClr val="dk1"/>
              </a:solidFill>
              <a:latin typeface="Arial"/>
              <a:ea typeface="Arial"/>
              <a:cs typeface="Arial"/>
              <a:sym typeface="Arial"/>
            </a:endParaRPr>
          </a:p>
        </p:txBody>
      </p:sp>
      <p:cxnSp>
        <p:nvCxnSpPr>
          <p:cNvPr id="531" name="Google Shape;531;g116233e5105_2_66"/>
          <p:cNvCxnSpPr>
            <a:endCxn id="529" idx="3"/>
          </p:cNvCxnSpPr>
          <p:nvPr/>
        </p:nvCxnSpPr>
        <p:spPr>
          <a:xfrm flipH="1">
            <a:off x="4462275" y="3455475"/>
            <a:ext cx="1451100" cy="13902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532" name="Google Shape;532;g116233e5105_2_66"/>
          <p:cNvCxnSpPr/>
          <p:nvPr/>
        </p:nvCxnSpPr>
        <p:spPr>
          <a:xfrm rot="10800000" flipH="1">
            <a:off x="5357500" y="2819825"/>
            <a:ext cx="2497500" cy="342300"/>
          </a:xfrm>
          <a:prstGeom prst="straightConnector1">
            <a:avLst/>
          </a:prstGeom>
          <a:noFill/>
          <a:ln w="19050" cap="flat" cmpd="sng">
            <a:solidFill>
              <a:schemeClr val="accent6"/>
            </a:solidFill>
            <a:prstDash val="solid"/>
            <a:miter lim="800000"/>
            <a:headEnd type="none" w="sm" len="sm"/>
            <a:tailEnd type="triangle" w="med" len="med"/>
          </a:ln>
        </p:spPr>
      </p:cxnSp>
      <p:sp>
        <p:nvSpPr>
          <p:cNvPr id="533" name="Google Shape;533;g116233e5105_2_66"/>
          <p:cNvSpPr txBox="1"/>
          <p:nvPr/>
        </p:nvSpPr>
        <p:spPr>
          <a:xfrm>
            <a:off x="7573662" y="1479738"/>
            <a:ext cx="41187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Estructura</a:t>
            </a:r>
            <a:r>
              <a:rPr lang="en-US" b="1" dirty="0">
                <a:solidFill>
                  <a:schemeClr val="dk1"/>
                </a:solidFill>
              </a:rPr>
              <a:t> para </a:t>
            </a:r>
            <a:r>
              <a:rPr lang="en-US" b="1" dirty="0" err="1">
                <a:solidFill>
                  <a:schemeClr val="dk1"/>
                </a:solidFill>
              </a:rPr>
              <a:t>mostrar</a:t>
            </a:r>
            <a:r>
              <a:rPr lang="en-US" b="1" dirty="0">
                <a:solidFill>
                  <a:schemeClr val="dk1"/>
                </a:solidFill>
              </a:rPr>
              <a:t> </a:t>
            </a:r>
            <a:r>
              <a:rPr lang="en-US" b="1" dirty="0" err="1">
                <a:solidFill>
                  <a:schemeClr val="dk1"/>
                </a:solidFill>
              </a:rPr>
              <a:t>reportes</a:t>
            </a:r>
            <a:r>
              <a:rPr lang="en-US" b="1" dirty="0">
                <a:solidFill>
                  <a:schemeClr val="dk1"/>
                </a:solidFill>
              </a:rPr>
              <a:t> </a:t>
            </a:r>
            <a:r>
              <a:rPr lang="en-US" b="1" dirty="0" err="1">
                <a:solidFill>
                  <a:schemeClr val="dk1"/>
                </a:solidFill>
              </a:rPr>
              <a:t>individuales</a:t>
            </a:r>
            <a:endParaRPr sz="1400" b="1" i="0" u="none" strike="noStrike" cap="none" dirty="0">
              <a:solidFill>
                <a:schemeClr val="dk1"/>
              </a:solidFill>
              <a:latin typeface="Arial"/>
              <a:ea typeface="Arial"/>
              <a:cs typeface="Arial"/>
              <a:sym typeface="Arial"/>
            </a:endParaRPr>
          </a:p>
        </p:txBody>
      </p:sp>
      <p:sp>
        <p:nvSpPr>
          <p:cNvPr id="534" name="Google Shape;534;g116233e5105_2_66"/>
          <p:cNvSpPr txBox="1"/>
          <p:nvPr/>
        </p:nvSpPr>
        <p:spPr>
          <a:xfrm>
            <a:off x="511525" y="4584075"/>
            <a:ext cx="1897200" cy="523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Font typeface="Arial"/>
              <a:buNone/>
            </a:pPr>
            <a:r>
              <a:rPr lang="en-US" b="1">
                <a:solidFill>
                  <a:schemeClr val="dk1"/>
                </a:solidFill>
              </a:rPr>
              <a:t>Mensaje de confirmación para borrar elemento</a:t>
            </a:r>
            <a:endParaRPr sz="1400" b="1" i="0" u="none" strike="noStrike" cap="none">
              <a:solidFill>
                <a:schemeClr val="dk1"/>
              </a:solidFill>
              <a:latin typeface="Arial"/>
              <a:ea typeface="Arial"/>
              <a:cs typeface="Arial"/>
              <a:sym typeface="Arial"/>
            </a:endParaRPr>
          </a:p>
        </p:txBody>
      </p:sp>
      <p:sp>
        <p:nvSpPr>
          <p:cNvPr id="535" name="Google Shape;535;g116233e5105_2_66"/>
          <p:cNvSpPr txBox="1"/>
          <p:nvPr/>
        </p:nvSpPr>
        <p:spPr>
          <a:xfrm>
            <a:off x="273325" y="909450"/>
            <a:ext cx="11418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Diseño: Reportes</a:t>
            </a:r>
            <a:endParaRPr sz="2800" b="1" i="0" u="none" strike="noStrike" cap="none">
              <a:solidFill>
                <a:srgbClr val="056A34"/>
              </a:solidFill>
              <a:latin typeface="Arial"/>
              <a:ea typeface="Arial"/>
              <a:cs typeface="Arial"/>
              <a:sym typeface="Arial"/>
            </a:endParaRPr>
          </a:p>
        </p:txBody>
      </p:sp>
      <p:sp>
        <p:nvSpPr>
          <p:cNvPr id="536" name="Google Shape;536;g116233e5105_2_66"/>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5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5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9"/>
                                          </p:stCondLst>
                                        </p:cTn>
                                        <p:tgtEl>
                                          <p:spTgt spid="5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9"/>
                                          </p:stCondLst>
                                        </p:cTn>
                                        <p:tgtEl>
                                          <p:spTgt spid="5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9"/>
                                          </p:stCondLst>
                                        </p:cTn>
                                        <p:tgtEl>
                                          <p:spTgt spid="5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9"/>
                                          </p:stCondLst>
                                        </p:cTn>
                                        <p:tgtEl>
                                          <p:spTgt spid="5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9"/>
                                          </p:stCondLst>
                                        </p:cTn>
                                        <p:tgtEl>
                                          <p:spTgt spid="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p:bldP spid="5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p:nvPr/>
        </p:nvSpPr>
        <p:spPr>
          <a:xfrm>
            <a:off x="1902689" y="928752"/>
            <a:ext cx="2282951" cy="609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1" i="0" u="none" strike="noStrike" cap="none">
                <a:solidFill>
                  <a:schemeClr val="dk1"/>
                </a:solidFill>
                <a:latin typeface="Arial"/>
                <a:ea typeface="Arial"/>
                <a:cs typeface="Arial"/>
                <a:sym typeface="Arial"/>
              </a:rPr>
              <a:t>Agenda</a:t>
            </a:r>
            <a:endParaRPr sz="4000" b="1" i="0" u="none" strike="noStrike" cap="none">
              <a:solidFill>
                <a:schemeClr val="dk1"/>
              </a:solidFill>
              <a:latin typeface="Arial"/>
              <a:ea typeface="Arial"/>
              <a:cs typeface="Arial"/>
              <a:sym typeface="Arial"/>
            </a:endParaRPr>
          </a:p>
        </p:txBody>
      </p:sp>
      <p:sp>
        <p:nvSpPr>
          <p:cNvPr id="102" name="Google Shape;102;p2"/>
          <p:cNvSpPr txBox="1"/>
          <p:nvPr/>
        </p:nvSpPr>
        <p:spPr>
          <a:xfrm>
            <a:off x="2605364" y="1782302"/>
            <a:ext cx="4860000" cy="4022700"/>
          </a:xfrm>
          <a:prstGeom prst="rect">
            <a:avLst/>
          </a:prstGeom>
          <a:noFill/>
          <a:ln>
            <a:noFill/>
          </a:ln>
        </p:spPr>
        <p:txBody>
          <a:bodyPr spcFirstLastPara="1" wrap="square" lIns="91425" tIns="45700" rIns="91425" bIns="45700" anchor="t" anchorCtr="0">
            <a:normAutofit/>
          </a:bodyPr>
          <a:lstStyle/>
          <a:p>
            <a:pPr marL="342900" marR="0" lvl="0" indent="-342900" algn="just" rtl="0">
              <a:lnSpc>
                <a:spcPct val="90000"/>
              </a:lnSpc>
              <a:spcBef>
                <a:spcPts val="0"/>
              </a:spcBef>
              <a:spcAft>
                <a:spcPts val="0"/>
              </a:spcAft>
              <a:buClr>
                <a:srgbClr val="38761D"/>
              </a:buClr>
              <a:buSzPts val="3200"/>
              <a:buFont typeface="Arial"/>
              <a:buChar char="•"/>
            </a:pPr>
            <a:r>
              <a:rPr lang="en-US" sz="3200" b="1" i="0" u="none" strike="noStrike" cap="none">
                <a:solidFill>
                  <a:srgbClr val="38761D"/>
                </a:solidFill>
                <a:latin typeface="Arial"/>
                <a:ea typeface="Arial"/>
                <a:cs typeface="Arial"/>
                <a:sym typeface="Arial"/>
              </a:rPr>
              <a:t>Antecedentes</a:t>
            </a:r>
            <a:endParaRPr sz="1800" b="1" i="0" u="none" strike="noStrike" cap="none">
              <a:solidFill>
                <a:srgbClr val="38761D"/>
              </a:solidFill>
              <a:latin typeface="Arial"/>
              <a:ea typeface="Arial"/>
              <a:cs typeface="Arial"/>
              <a:sym typeface="Arial"/>
            </a:endParaRPr>
          </a:p>
          <a:p>
            <a:pPr marL="342900" marR="0" lvl="0" indent="-342900" algn="just" rtl="0">
              <a:lnSpc>
                <a:spcPct val="90000"/>
              </a:lnSpc>
              <a:spcBef>
                <a:spcPts val="1000"/>
              </a:spcBef>
              <a:spcAft>
                <a:spcPts val="0"/>
              </a:spcAft>
              <a:buClr>
                <a:srgbClr val="38761D"/>
              </a:buClr>
              <a:buSzPts val="3200"/>
              <a:buFont typeface="Arial"/>
              <a:buChar char="•"/>
            </a:pPr>
            <a:r>
              <a:rPr lang="en-US" sz="3200" b="1" i="0" u="none" strike="noStrike" cap="none">
                <a:solidFill>
                  <a:srgbClr val="38761D"/>
                </a:solidFill>
                <a:latin typeface="Arial"/>
                <a:ea typeface="Arial"/>
                <a:cs typeface="Arial"/>
                <a:sym typeface="Arial"/>
              </a:rPr>
              <a:t>Problema</a:t>
            </a:r>
            <a:endParaRPr sz="1800" b="1" i="0" u="none" strike="noStrike" cap="none">
              <a:solidFill>
                <a:srgbClr val="38761D"/>
              </a:solidFill>
              <a:latin typeface="Arial"/>
              <a:ea typeface="Arial"/>
              <a:cs typeface="Arial"/>
              <a:sym typeface="Arial"/>
            </a:endParaRPr>
          </a:p>
          <a:p>
            <a:pPr marL="342900" marR="0" lvl="0" indent="-342900" algn="just" rtl="0">
              <a:lnSpc>
                <a:spcPct val="90000"/>
              </a:lnSpc>
              <a:spcBef>
                <a:spcPts val="1000"/>
              </a:spcBef>
              <a:spcAft>
                <a:spcPts val="0"/>
              </a:spcAft>
              <a:buClr>
                <a:srgbClr val="38761D"/>
              </a:buClr>
              <a:buSzPts val="3200"/>
              <a:buFont typeface="Arial"/>
              <a:buChar char="•"/>
            </a:pPr>
            <a:r>
              <a:rPr lang="en-US" sz="3200" b="1" i="0" u="none" strike="noStrike" cap="none">
                <a:solidFill>
                  <a:srgbClr val="38761D"/>
                </a:solidFill>
                <a:latin typeface="Arial"/>
                <a:ea typeface="Arial"/>
                <a:cs typeface="Arial"/>
                <a:sym typeface="Arial"/>
              </a:rPr>
              <a:t>Objetivos</a:t>
            </a:r>
            <a:endParaRPr sz="1800" b="1" i="0" u="none" strike="noStrike" cap="none">
              <a:solidFill>
                <a:srgbClr val="38761D"/>
              </a:solidFill>
              <a:latin typeface="Arial"/>
              <a:ea typeface="Arial"/>
              <a:cs typeface="Arial"/>
              <a:sym typeface="Arial"/>
            </a:endParaRPr>
          </a:p>
          <a:p>
            <a:pPr marL="342900" marR="0" lvl="0" indent="-342900" algn="just" rtl="0">
              <a:lnSpc>
                <a:spcPct val="90000"/>
              </a:lnSpc>
              <a:spcBef>
                <a:spcPts val="1000"/>
              </a:spcBef>
              <a:spcAft>
                <a:spcPts val="0"/>
              </a:spcAft>
              <a:buClr>
                <a:srgbClr val="38761D"/>
              </a:buClr>
              <a:buSzPts val="3200"/>
              <a:buFont typeface="Arial"/>
              <a:buChar char="•"/>
            </a:pPr>
            <a:r>
              <a:rPr lang="en-US" sz="3200" b="1" i="0" u="none" strike="noStrike" cap="none">
                <a:solidFill>
                  <a:srgbClr val="38761D"/>
                </a:solidFill>
                <a:latin typeface="Arial"/>
                <a:ea typeface="Arial"/>
                <a:cs typeface="Arial"/>
                <a:sym typeface="Arial"/>
              </a:rPr>
              <a:t>Desarrollo </a:t>
            </a:r>
            <a:endParaRPr sz="1800" b="1" i="0" u="none" strike="noStrike" cap="none">
              <a:solidFill>
                <a:srgbClr val="38761D"/>
              </a:solidFill>
              <a:latin typeface="Arial"/>
              <a:ea typeface="Arial"/>
              <a:cs typeface="Arial"/>
              <a:sym typeface="Arial"/>
            </a:endParaRPr>
          </a:p>
          <a:p>
            <a:pPr marL="342900" marR="0" lvl="0" indent="-342900" algn="just" rtl="0">
              <a:lnSpc>
                <a:spcPct val="90000"/>
              </a:lnSpc>
              <a:spcBef>
                <a:spcPts val="1000"/>
              </a:spcBef>
              <a:spcAft>
                <a:spcPts val="0"/>
              </a:spcAft>
              <a:buClr>
                <a:srgbClr val="38761D"/>
              </a:buClr>
              <a:buSzPts val="3200"/>
              <a:buFont typeface="Arial"/>
              <a:buChar char="•"/>
            </a:pPr>
            <a:r>
              <a:rPr lang="en-US" sz="3200" b="1" i="0" u="none" strike="noStrike" cap="none">
                <a:solidFill>
                  <a:srgbClr val="38761D"/>
                </a:solidFill>
                <a:latin typeface="Arial"/>
                <a:ea typeface="Arial"/>
                <a:cs typeface="Arial"/>
                <a:sym typeface="Arial"/>
              </a:rPr>
              <a:t>Pruebas</a:t>
            </a:r>
            <a:endParaRPr sz="1800" b="1" i="0" u="none" strike="noStrike" cap="none">
              <a:solidFill>
                <a:srgbClr val="38761D"/>
              </a:solidFill>
              <a:latin typeface="Arial"/>
              <a:ea typeface="Arial"/>
              <a:cs typeface="Arial"/>
              <a:sym typeface="Arial"/>
            </a:endParaRPr>
          </a:p>
          <a:p>
            <a:pPr marL="342900" marR="0" lvl="0" indent="-342900" algn="just" rtl="0">
              <a:lnSpc>
                <a:spcPct val="90000"/>
              </a:lnSpc>
              <a:spcBef>
                <a:spcPts val="1000"/>
              </a:spcBef>
              <a:spcAft>
                <a:spcPts val="0"/>
              </a:spcAft>
              <a:buClr>
                <a:srgbClr val="38761D"/>
              </a:buClr>
              <a:buSzPts val="3200"/>
              <a:buFont typeface="Arial"/>
              <a:buChar char="•"/>
            </a:pPr>
            <a:r>
              <a:rPr lang="en-US" sz="3200" b="1" i="0" u="none" strike="noStrike" cap="none">
                <a:solidFill>
                  <a:srgbClr val="38761D"/>
                </a:solidFill>
                <a:latin typeface="Arial"/>
                <a:ea typeface="Arial"/>
                <a:cs typeface="Arial"/>
                <a:sym typeface="Arial"/>
              </a:rPr>
              <a:t>Conclusiones</a:t>
            </a:r>
            <a:endParaRPr sz="1800" b="1" i="0" u="none" strike="noStrike" cap="none">
              <a:solidFill>
                <a:srgbClr val="38761D"/>
              </a:solidFill>
              <a:latin typeface="Arial"/>
              <a:ea typeface="Arial"/>
              <a:cs typeface="Arial"/>
              <a:sym typeface="Arial"/>
            </a:endParaRPr>
          </a:p>
          <a:p>
            <a:pPr marL="342900" marR="0" lvl="0" indent="-342900" algn="just" rtl="0">
              <a:lnSpc>
                <a:spcPct val="90000"/>
              </a:lnSpc>
              <a:spcBef>
                <a:spcPts val="1000"/>
              </a:spcBef>
              <a:spcAft>
                <a:spcPts val="0"/>
              </a:spcAft>
              <a:buClr>
                <a:srgbClr val="38761D"/>
              </a:buClr>
              <a:buSzPts val="3200"/>
              <a:buFont typeface="Arial"/>
              <a:buChar char="•"/>
            </a:pPr>
            <a:r>
              <a:rPr lang="en-US" sz="3200" b="1" i="0" u="none" strike="noStrike" cap="none">
                <a:solidFill>
                  <a:srgbClr val="38761D"/>
                </a:solidFill>
                <a:latin typeface="Arial"/>
                <a:ea typeface="Arial"/>
                <a:cs typeface="Arial"/>
                <a:sym typeface="Arial"/>
              </a:rPr>
              <a:t>Recomendaciones</a:t>
            </a:r>
            <a:endParaRPr sz="1800" b="1" i="0" u="none" strike="noStrike" cap="none">
              <a:solidFill>
                <a:srgbClr val="38761D"/>
              </a:solidFill>
              <a:latin typeface="Arial"/>
              <a:ea typeface="Arial"/>
              <a:cs typeface="Arial"/>
              <a:sym typeface="Arial"/>
            </a:endParaRPr>
          </a:p>
        </p:txBody>
      </p:sp>
      <p:pic>
        <p:nvPicPr>
          <p:cNvPr id="103" name="Google Shape;103;p2" descr="Download Free png Agenda Computer Icons Meeting Area Text #1743832 - PNG  Images - PNGio - DLPNG.com"/>
          <p:cNvPicPr preferRelativeResize="0"/>
          <p:nvPr/>
        </p:nvPicPr>
        <p:blipFill rotWithShape="1">
          <a:blip r:embed="rId3">
            <a:alphaModFix/>
          </a:blip>
          <a:srcRect/>
          <a:stretch/>
        </p:blipFill>
        <p:spPr>
          <a:xfrm>
            <a:off x="1189875" y="712075"/>
            <a:ext cx="618324" cy="712024"/>
          </a:xfrm>
          <a:prstGeom prst="rect">
            <a:avLst/>
          </a:prstGeom>
          <a:noFill/>
          <a:ln>
            <a:noFill/>
          </a:ln>
        </p:spPr>
      </p:pic>
      <p:sp>
        <p:nvSpPr>
          <p:cNvPr id="104" name="Google Shape;104;p2"/>
          <p:cNvSpPr/>
          <p:nvPr/>
        </p:nvSpPr>
        <p:spPr>
          <a:xfrm>
            <a:off x="-15300" y="0"/>
            <a:ext cx="12207300" cy="361132"/>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05" name="Google Shape;105;p2"/>
          <p:cNvSpPr/>
          <p:nvPr/>
        </p:nvSpPr>
        <p:spPr>
          <a:xfrm>
            <a:off x="-15300" y="6496868"/>
            <a:ext cx="12207300" cy="361132"/>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116372f8564_0_247"/>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445" name="Google Shape;445;g116372f8564_0_247"/>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446" name="Google Shape;446;g116372f8564_0_247"/>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447" name="Google Shape;447;g116372f8564_0_247"/>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448" name="Google Shape;448;g116372f8564_0_247"/>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449" name="Google Shape;449;g116372f8564_0_247"/>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50" name="Google Shape;450;g116372f8564_0_247"/>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451" name="Google Shape;451;g116372f8564_0_247"/>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452" name="Google Shape;452;g116372f8564_0_247"/>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53" name="Google Shape;453;g116372f8564_0_247"/>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454" name="Google Shape;454;g116372f8564_0_247"/>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455" name="Google Shape;455;g116372f8564_0_247"/>
          <p:cNvSpPr txBox="1"/>
          <p:nvPr/>
        </p:nvSpPr>
        <p:spPr>
          <a:xfrm>
            <a:off x="0" y="868800"/>
            <a:ext cx="12192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2800" b="1" i="0" u="none" strike="noStrike" cap="none">
              <a:solidFill>
                <a:srgbClr val="056A34"/>
              </a:solidFill>
              <a:latin typeface="Arial"/>
              <a:ea typeface="Arial"/>
              <a:cs typeface="Arial"/>
              <a:sym typeface="Arial"/>
            </a:endParaRPr>
          </a:p>
        </p:txBody>
      </p:sp>
      <p:sp>
        <p:nvSpPr>
          <p:cNvPr id="456" name="Google Shape;456;g116372f8564_0_247"/>
          <p:cNvSpPr txBox="1"/>
          <p:nvPr/>
        </p:nvSpPr>
        <p:spPr>
          <a:xfrm>
            <a:off x="323025" y="909450"/>
            <a:ext cx="11868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Diseño: Configurar entrenamiento</a:t>
            </a:r>
            <a:endParaRPr sz="2800" b="1" i="0" u="none" strike="noStrike" cap="none">
              <a:solidFill>
                <a:srgbClr val="056A34"/>
              </a:solidFill>
              <a:latin typeface="Arial"/>
              <a:ea typeface="Arial"/>
              <a:cs typeface="Arial"/>
              <a:sym typeface="Arial"/>
            </a:endParaRPr>
          </a:p>
        </p:txBody>
      </p:sp>
      <p:sp>
        <p:nvSpPr>
          <p:cNvPr id="457" name="Google Shape;457;g116372f8564_0_247"/>
          <p:cNvSpPr txBox="1"/>
          <p:nvPr/>
        </p:nvSpPr>
        <p:spPr>
          <a:xfrm>
            <a:off x="2047113" y="1521600"/>
            <a:ext cx="15471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Inicio</a:t>
            </a:r>
            <a:r>
              <a:rPr lang="en-US" b="1" dirty="0">
                <a:solidFill>
                  <a:schemeClr val="dk1"/>
                </a:solidFill>
              </a:rPr>
              <a:t> de </a:t>
            </a:r>
            <a:r>
              <a:rPr lang="en-US" b="1" dirty="0" err="1">
                <a:solidFill>
                  <a:schemeClr val="dk1"/>
                </a:solidFill>
              </a:rPr>
              <a:t>sesión</a:t>
            </a:r>
            <a:endParaRPr sz="1400" b="1" i="0" u="none" strike="noStrike" cap="none" dirty="0">
              <a:solidFill>
                <a:schemeClr val="dk1"/>
              </a:solidFill>
              <a:latin typeface="Arial"/>
              <a:ea typeface="Arial"/>
              <a:cs typeface="Arial"/>
              <a:sym typeface="Arial"/>
            </a:endParaRPr>
          </a:p>
        </p:txBody>
      </p:sp>
      <p:cxnSp>
        <p:nvCxnSpPr>
          <p:cNvPr id="458" name="Google Shape;458;g116372f8564_0_247"/>
          <p:cNvCxnSpPr/>
          <p:nvPr/>
        </p:nvCxnSpPr>
        <p:spPr>
          <a:xfrm rot="10800000" flipH="1">
            <a:off x="5031075" y="2890549"/>
            <a:ext cx="2421000" cy="4800"/>
          </a:xfrm>
          <a:prstGeom prst="straightConnector1">
            <a:avLst/>
          </a:prstGeom>
          <a:noFill/>
          <a:ln w="19050" cap="flat" cmpd="sng">
            <a:solidFill>
              <a:schemeClr val="accent6"/>
            </a:solidFill>
            <a:prstDash val="solid"/>
            <a:miter lim="800000"/>
            <a:headEnd type="none" w="sm" len="sm"/>
            <a:tailEnd type="triangle" w="med" len="med"/>
          </a:ln>
        </p:spPr>
      </p:cxnSp>
      <p:sp>
        <p:nvSpPr>
          <p:cNvPr id="459" name="Google Shape;459;g116372f8564_0_247"/>
          <p:cNvSpPr txBox="1"/>
          <p:nvPr/>
        </p:nvSpPr>
        <p:spPr>
          <a:xfrm>
            <a:off x="5038800" y="2387800"/>
            <a:ext cx="2456400" cy="417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a:solidFill>
                  <a:schemeClr val="dk1"/>
                </a:solidFill>
              </a:rPr>
              <a:t>Usuario / </a:t>
            </a:r>
            <a:r>
              <a:rPr lang="en-US" b="1" dirty="0" err="1">
                <a:solidFill>
                  <a:schemeClr val="dk1"/>
                </a:solidFill>
              </a:rPr>
              <a:t>contraseña</a:t>
            </a:r>
            <a:endParaRPr b="1" dirty="0">
              <a:solidFill>
                <a:schemeClr val="dk1"/>
              </a:solidFill>
            </a:endParaRPr>
          </a:p>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Administrador</a:t>
            </a:r>
            <a:r>
              <a:rPr lang="en-US" b="1" dirty="0">
                <a:solidFill>
                  <a:schemeClr val="dk1"/>
                </a:solidFill>
              </a:rPr>
              <a:t> o </a:t>
            </a:r>
            <a:r>
              <a:rPr lang="en-US" b="1" dirty="0" err="1">
                <a:solidFill>
                  <a:schemeClr val="dk1"/>
                </a:solidFill>
              </a:rPr>
              <a:t>entrenador</a:t>
            </a:r>
            <a:endParaRPr b="1" dirty="0">
              <a:solidFill>
                <a:schemeClr val="dk1"/>
              </a:solidFill>
            </a:endParaRPr>
          </a:p>
        </p:txBody>
      </p:sp>
      <p:sp>
        <p:nvSpPr>
          <p:cNvPr id="460" name="Google Shape;460;g116372f8564_0_247"/>
          <p:cNvSpPr txBox="1"/>
          <p:nvPr/>
        </p:nvSpPr>
        <p:spPr>
          <a:xfrm>
            <a:off x="8155725" y="1763700"/>
            <a:ext cx="28929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Menú</a:t>
            </a:r>
            <a:r>
              <a:rPr lang="en-US" b="1" dirty="0">
                <a:solidFill>
                  <a:schemeClr val="dk1"/>
                </a:solidFill>
              </a:rPr>
              <a:t> principal </a:t>
            </a:r>
            <a:r>
              <a:rPr lang="en-US" b="1" dirty="0" err="1">
                <a:solidFill>
                  <a:schemeClr val="dk1"/>
                </a:solidFill>
              </a:rPr>
              <a:t>configuración</a:t>
            </a:r>
            <a:r>
              <a:rPr lang="en-US" b="1" dirty="0">
                <a:solidFill>
                  <a:schemeClr val="dk1"/>
                </a:solidFill>
              </a:rPr>
              <a:t> de </a:t>
            </a:r>
            <a:r>
              <a:rPr lang="en-US" b="1" dirty="0" err="1">
                <a:solidFill>
                  <a:schemeClr val="dk1"/>
                </a:solidFill>
              </a:rPr>
              <a:t>entrenamiento</a:t>
            </a:r>
            <a:endParaRPr b="1" dirty="0">
              <a:solidFill>
                <a:schemeClr val="dk1"/>
              </a:solidFill>
            </a:endParaRPr>
          </a:p>
        </p:txBody>
      </p:sp>
      <p:pic>
        <p:nvPicPr>
          <p:cNvPr id="461" name="Google Shape;461;g116372f8564_0_247" descr="Graphical user interface, application&#10;&#10;Description automatically generated"/>
          <p:cNvPicPr preferRelativeResize="0"/>
          <p:nvPr/>
        </p:nvPicPr>
        <p:blipFill rotWithShape="1">
          <a:blip r:embed="rId3">
            <a:alphaModFix/>
          </a:blip>
          <a:srcRect/>
          <a:stretch/>
        </p:blipFill>
        <p:spPr>
          <a:xfrm>
            <a:off x="7464187" y="2100312"/>
            <a:ext cx="4275976" cy="1964950"/>
          </a:xfrm>
          <a:prstGeom prst="rect">
            <a:avLst/>
          </a:prstGeom>
          <a:noFill/>
          <a:ln>
            <a:noFill/>
          </a:ln>
        </p:spPr>
      </p:pic>
      <p:pic>
        <p:nvPicPr>
          <p:cNvPr id="462" name="Google Shape;462;g116372f8564_0_247" descr="Diagram&#10;&#10;Description automatically generated with medium confidence"/>
          <p:cNvPicPr preferRelativeResize="0"/>
          <p:nvPr/>
        </p:nvPicPr>
        <p:blipFill rotWithShape="1">
          <a:blip r:embed="rId4">
            <a:alphaModFix/>
          </a:blip>
          <a:srcRect/>
          <a:stretch/>
        </p:blipFill>
        <p:spPr>
          <a:xfrm>
            <a:off x="4617725" y="4118825"/>
            <a:ext cx="4965026" cy="2032451"/>
          </a:xfrm>
          <a:prstGeom prst="rect">
            <a:avLst/>
          </a:prstGeom>
          <a:noFill/>
          <a:ln>
            <a:noFill/>
          </a:ln>
        </p:spPr>
      </p:pic>
      <p:cxnSp>
        <p:nvCxnSpPr>
          <p:cNvPr id="463" name="Google Shape;463;g116372f8564_0_247"/>
          <p:cNvCxnSpPr>
            <a:cxnSpLocks/>
            <a:endCxn id="462" idx="0"/>
          </p:cNvCxnSpPr>
          <p:nvPr/>
        </p:nvCxnSpPr>
        <p:spPr>
          <a:xfrm flipH="1">
            <a:off x="7100238" y="2930525"/>
            <a:ext cx="654000" cy="1188300"/>
          </a:xfrm>
          <a:prstGeom prst="straightConnector1">
            <a:avLst/>
          </a:prstGeom>
          <a:noFill/>
          <a:ln w="19050" cap="flat" cmpd="sng">
            <a:solidFill>
              <a:schemeClr val="accent6"/>
            </a:solidFill>
            <a:prstDash val="solid"/>
            <a:miter lim="800000"/>
            <a:headEnd type="none" w="sm" len="sm"/>
            <a:tailEnd type="triangle" w="med" len="med"/>
          </a:ln>
        </p:spPr>
      </p:cxnSp>
      <p:sp>
        <p:nvSpPr>
          <p:cNvPr id="464" name="Google Shape;464;g116372f8564_0_247"/>
          <p:cNvSpPr txBox="1"/>
          <p:nvPr/>
        </p:nvSpPr>
        <p:spPr>
          <a:xfrm>
            <a:off x="1768700" y="5014000"/>
            <a:ext cx="28929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Opción</a:t>
            </a:r>
            <a:r>
              <a:rPr lang="en-US" b="1" dirty="0">
                <a:solidFill>
                  <a:schemeClr val="dk1"/>
                </a:solidFill>
              </a:rPr>
              <a:t> de </a:t>
            </a:r>
            <a:r>
              <a:rPr lang="en-US" b="1" dirty="0" err="1">
                <a:solidFill>
                  <a:schemeClr val="dk1"/>
                </a:solidFill>
              </a:rPr>
              <a:t>configuración</a:t>
            </a:r>
            <a:r>
              <a:rPr lang="en-US" b="1" dirty="0">
                <a:solidFill>
                  <a:schemeClr val="dk1"/>
                </a:solidFill>
              </a:rPr>
              <a:t> de </a:t>
            </a:r>
            <a:r>
              <a:rPr lang="en-US" b="1" dirty="0" err="1">
                <a:solidFill>
                  <a:schemeClr val="dk1"/>
                </a:solidFill>
              </a:rPr>
              <a:t>participantes</a:t>
            </a:r>
            <a:endParaRPr b="1" dirty="0">
              <a:solidFill>
                <a:schemeClr val="dk1"/>
              </a:solidFill>
            </a:endParaRPr>
          </a:p>
        </p:txBody>
      </p:sp>
      <p:pic>
        <p:nvPicPr>
          <p:cNvPr id="465" name="Google Shape;465;g116372f8564_0_247"/>
          <p:cNvPicPr preferRelativeResize="0"/>
          <p:nvPr/>
        </p:nvPicPr>
        <p:blipFill>
          <a:blip r:embed="rId5">
            <a:alphaModFix/>
          </a:blip>
          <a:stretch>
            <a:fillRect/>
          </a:stretch>
        </p:blipFill>
        <p:spPr>
          <a:xfrm>
            <a:off x="443087" y="1844000"/>
            <a:ext cx="4575876" cy="2295925"/>
          </a:xfrm>
          <a:prstGeom prst="rect">
            <a:avLst/>
          </a:prstGeom>
          <a:noFill/>
          <a:ln>
            <a:noFill/>
          </a:ln>
        </p:spPr>
      </p:pic>
      <p:sp>
        <p:nvSpPr>
          <p:cNvPr id="466" name="Google Shape;466;g116372f8564_0_247"/>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4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4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9"/>
                                          </p:stCondLst>
                                        </p:cTn>
                                        <p:tgtEl>
                                          <p:spTgt spid="4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9"/>
                                          </p:stCondLst>
                                        </p:cTn>
                                        <p:tgtEl>
                                          <p:spTgt spid="4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2999"/>
                                          </p:stCondLst>
                                        </p:cTn>
                                        <p:tgtEl>
                                          <p:spTgt spid="4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2999"/>
                                          </p:stCondLst>
                                        </p:cTn>
                                        <p:tgtEl>
                                          <p:spTgt spid="4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9"/>
                                          </p:stCondLst>
                                        </p:cTn>
                                        <p:tgtEl>
                                          <p:spTgt spid="4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3999"/>
                                          </p:stCondLst>
                                        </p:cTn>
                                        <p:tgtEl>
                                          <p:spTgt spid="4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9"/>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P spid="459" grpId="0"/>
      <p:bldP spid="460" grpId="0"/>
      <p:bldP spid="4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116372f8564_0_273"/>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472" name="Google Shape;472;g116372f8564_0_273"/>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473" name="Google Shape;473;g116372f8564_0_273"/>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474" name="Google Shape;474;g116372f8564_0_273"/>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475" name="Google Shape;475;g116372f8564_0_273"/>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476" name="Google Shape;476;g116372f8564_0_273"/>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77" name="Google Shape;477;g116372f8564_0_273"/>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478" name="Google Shape;478;g116372f8564_0_273"/>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479" name="Google Shape;479;g116372f8564_0_273"/>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80" name="Google Shape;480;g116372f8564_0_273"/>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481" name="Google Shape;481;g116372f8564_0_273"/>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482" name="Google Shape;482;g116372f8564_0_273"/>
          <p:cNvSpPr txBox="1"/>
          <p:nvPr/>
        </p:nvSpPr>
        <p:spPr>
          <a:xfrm>
            <a:off x="0" y="868800"/>
            <a:ext cx="12192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2800" b="1" i="0" u="none" strike="noStrike" cap="none">
              <a:solidFill>
                <a:srgbClr val="056A34"/>
              </a:solidFill>
              <a:latin typeface="Arial"/>
              <a:ea typeface="Arial"/>
              <a:cs typeface="Arial"/>
              <a:sym typeface="Arial"/>
            </a:endParaRPr>
          </a:p>
        </p:txBody>
      </p:sp>
      <p:sp>
        <p:nvSpPr>
          <p:cNvPr id="483" name="Google Shape;483;g116372f8564_0_273"/>
          <p:cNvSpPr txBox="1"/>
          <p:nvPr/>
        </p:nvSpPr>
        <p:spPr>
          <a:xfrm>
            <a:off x="2072610" y="2245025"/>
            <a:ext cx="27498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Opción de configuración de escenarios y armas</a:t>
            </a:r>
            <a:endParaRPr sz="1400" b="1" i="0" u="none" strike="noStrike" cap="none">
              <a:solidFill>
                <a:schemeClr val="dk1"/>
              </a:solidFill>
              <a:latin typeface="Arial"/>
              <a:ea typeface="Arial"/>
              <a:cs typeface="Arial"/>
              <a:sym typeface="Arial"/>
            </a:endParaRPr>
          </a:p>
        </p:txBody>
      </p:sp>
      <p:pic>
        <p:nvPicPr>
          <p:cNvPr id="484" name="Google Shape;484;g116372f8564_0_273" descr="Diagram&#10;&#10;Description automatically generated with medium confidence"/>
          <p:cNvPicPr preferRelativeResize="0"/>
          <p:nvPr/>
        </p:nvPicPr>
        <p:blipFill rotWithShape="1">
          <a:blip r:embed="rId3">
            <a:alphaModFix/>
          </a:blip>
          <a:srcRect/>
          <a:stretch/>
        </p:blipFill>
        <p:spPr>
          <a:xfrm>
            <a:off x="6274775" y="2633825"/>
            <a:ext cx="5163811" cy="2477625"/>
          </a:xfrm>
          <a:prstGeom prst="rect">
            <a:avLst/>
          </a:prstGeom>
          <a:noFill/>
          <a:ln>
            <a:noFill/>
          </a:ln>
        </p:spPr>
      </p:pic>
      <p:sp>
        <p:nvSpPr>
          <p:cNvPr id="485" name="Google Shape;485;g116372f8564_0_273"/>
          <p:cNvSpPr txBox="1"/>
          <p:nvPr/>
        </p:nvSpPr>
        <p:spPr>
          <a:xfrm>
            <a:off x="7481785" y="2315525"/>
            <a:ext cx="27498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Opción de configuración de objetivos</a:t>
            </a:r>
            <a:endParaRPr sz="1400" b="1" i="0" u="none" strike="noStrike" cap="none">
              <a:solidFill>
                <a:schemeClr val="dk1"/>
              </a:solidFill>
              <a:latin typeface="Arial"/>
              <a:ea typeface="Arial"/>
              <a:cs typeface="Arial"/>
              <a:sym typeface="Arial"/>
            </a:endParaRPr>
          </a:p>
        </p:txBody>
      </p:sp>
      <p:pic>
        <p:nvPicPr>
          <p:cNvPr id="486" name="Google Shape;486;g116372f8564_0_273"/>
          <p:cNvPicPr preferRelativeResize="0"/>
          <p:nvPr/>
        </p:nvPicPr>
        <p:blipFill>
          <a:blip r:embed="rId4">
            <a:alphaModFix/>
          </a:blip>
          <a:stretch>
            <a:fillRect/>
          </a:stretch>
        </p:blipFill>
        <p:spPr>
          <a:xfrm>
            <a:off x="948662" y="2688499"/>
            <a:ext cx="4997674" cy="2346175"/>
          </a:xfrm>
          <a:prstGeom prst="rect">
            <a:avLst/>
          </a:prstGeom>
          <a:noFill/>
          <a:ln>
            <a:noFill/>
          </a:ln>
        </p:spPr>
      </p:pic>
      <p:sp>
        <p:nvSpPr>
          <p:cNvPr id="487" name="Google Shape;487;g116372f8564_0_273"/>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
        <p:nvSpPr>
          <p:cNvPr id="488" name="Google Shape;488;g116372f8564_0_273"/>
          <p:cNvSpPr txBox="1"/>
          <p:nvPr/>
        </p:nvSpPr>
        <p:spPr>
          <a:xfrm>
            <a:off x="323025" y="909450"/>
            <a:ext cx="11868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Diseño: Configurar entrenamiento</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2"/>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542" name="Google Shape;542;p22"/>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543" name="Google Shape;543;p22"/>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544" name="Google Shape;544;p22"/>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545" name="Google Shape;545;p22"/>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546" name="Google Shape;546;p22"/>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547" name="Google Shape;547;p22"/>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548" name="Google Shape;548;p22"/>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549" name="Google Shape;549;p22"/>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550" name="Google Shape;550;p22"/>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551" name="Google Shape;551;p22"/>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552" name="Google Shape;552;p22" descr="A drawing of a person&#10;&#10;Description automatically generated with low confidence"/>
          <p:cNvPicPr preferRelativeResize="0"/>
          <p:nvPr/>
        </p:nvPicPr>
        <p:blipFill rotWithShape="1">
          <a:blip r:embed="rId3">
            <a:alphaModFix/>
          </a:blip>
          <a:srcRect/>
          <a:stretch/>
        </p:blipFill>
        <p:spPr>
          <a:xfrm>
            <a:off x="2020757" y="1728273"/>
            <a:ext cx="1399560" cy="1695295"/>
          </a:xfrm>
          <a:prstGeom prst="rect">
            <a:avLst/>
          </a:prstGeom>
          <a:noFill/>
          <a:ln>
            <a:noFill/>
          </a:ln>
        </p:spPr>
      </p:pic>
      <p:pic>
        <p:nvPicPr>
          <p:cNvPr id="553" name="Google Shape;553;p22" descr="A drawing of a person&#10;&#10;Description automatically generated with medium confidence"/>
          <p:cNvPicPr preferRelativeResize="0"/>
          <p:nvPr/>
        </p:nvPicPr>
        <p:blipFill rotWithShape="1">
          <a:blip r:embed="rId4">
            <a:alphaModFix/>
          </a:blip>
          <a:srcRect/>
          <a:stretch/>
        </p:blipFill>
        <p:spPr>
          <a:xfrm>
            <a:off x="5389294" y="1730296"/>
            <a:ext cx="1398107" cy="1691259"/>
          </a:xfrm>
          <a:prstGeom prst="rect">
            <a:avLst/>
          </a:prstGeom>
          <a:noFill/>
          <a:ln>
            <a:noFill/>
          </a:ln>
        </p:spPr>
      </p:pic>
      <p:pic>
        <p:nvPicPr>
          <p:cNvPr id="554" name="Google Shape;554;p22" descr="A picture containing text&#10;&#10;Description automatically generated"/>
          <p:cNvPicPr preferRelativeResize="0"/>
          <p:nvPr/>
        </p:nvPicPr>
        <p:blipFill rotWithShape="1">
          <a:blip r:embed="rId5">
            <a:alphaModFix/>
          </a:blip>
          <a:srcRect/>
          <a:stretch/>
        </p:blipFill>
        <p:spPr>
          <a:xfrm>
            <a:off x="9023779" y="1728283"/>
            <a:ext cx="1421224" cy="1695296"/>
          </a:xfrm>
          <a:prstGeom prst="rect">
            <a:avLst/>
          </a:prstGeom>
          <a:noFill/>
          <a:ln>
            <a:noFill/>
          </a:ln>
        </p:spPr>
      </p:pic>
      <p:pic>
        <p:nvPicPr>
          <p:cNvPr id="555" name="Google Shape;555;p22" descr="A person's face with glasses&#10;&#10;Description automatically generated with low confidence"/>
          <p:cNvPicPr preferRelativeResize="0"/>
          <p:nvPr/>
        </p:nvPicPr>
        <p:blipFill rotWithShape="1">
          <a:blip r:embed="rId6">
            <a:alphaModFix/>
          </a:blip>
          <a:srcRect/>
          <a:stretch/>
        </p:blipFill>
        <p:spPr>
          <a:xfrm>
            <a:off x="2009922" y="3782439"/>
            <a:ext cx="1421222" cy="1754596"/>
          </a:xfrm>
          <a:prstGeom prst="rect">
            <a:avLst/>
          </a:prstGeom>
          <a:noFill/>
          <a:ln>
            <a:noFill/>
          </a:ln>
        </p:spPr>
      </p:pic>
      <p:pic>
        <p:nvPicPr>
          <p:cNvPr id="556" name="Google Shape;556;p22" descr="A picture containing text&#10;&#10;Description automatically generated"/>
          <p:cNvPicPr preferRelativeResize="0"/>
          <p:nvPr/>
        </p:nvPicPr>
        <p:blipFill rotWithShape="1">
          <a:blip r:embed="rId7">
            <a:alphaModFix/>
          </a:blip>
          <a:srcRect/>
          <a:stretch/>
        </p:blipFill>
        <p:spPr>
          <a:xfrm>
            <a:off x="5422677" y="3941610"/>
            <a:ext cx="1361933" cy="1691259"/>
          </a:xfrm>
          <a:prstGeom prst="rect">
            <a:avLst/>
          </a:prstGeom>
          <a:noFill/>
          <a:ln>
            <a:noFill/>
          </a:ln>
        </p:spPr>
      </p:pic>
      <p:pic>
        <p:nvPicPr>
          <p:cNvPr id="557" name="Google Shape;557;p22" descr="A picture containing text, silhouette, staring&#10;&#10;Description automatically generated"/>
          <p:cNvPicPr preferRelativeResize="0"/>
          <p:nvPr/>
        </p:nvPicPr>
        <p:blipFill rotWithShape="1">
          <a:blip r:embed="rId8">
            <a:alphaModFix/>
          </a:blip>
          <a:srcRect l="7753" r="6483"/>
          <a:stretch/>
        </p:blipFill>
        <p:spPr>
          <a:xfrm>
            <a:off x="9069875" y="3941600"/>
            <a:ext cx="1329050" cy="1581925"/>
          </a:xfrm>
          <a:prstGeom prst="rect">
            <a:avLst/>
          </a:prstGeom>
          <a:noFill/>
          <a:ln>
            <a:noFill/>
          </a:ln>
        </p:spPr>
      </p:pic>
      <p:sp>
        <p:nvSpPr>
          <p:cNvPr id="558" name="Google Shape;558;p22"/>
          <p:cNvSpPr txBox="1"/>
          <p:nvPr/>
        </p:nvSpPr>
        <p:spPr>
          <a:xfrm>
            <a:off x="388950" y="846200"/>
            <a:ext cx="11818500" cy="5232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2800"/>
              <a:buFont typeface="Arial"/>
              <a:buNone/>
            </a:pPr>
            <a:r>
              <a:rPr lang="en-US" sz="2800" b="1">
                <a:solidFill>
                  <a:srgbClr val="056A34"/>
                </a:solidFill>
              </a:rPr>
              <a:t>Representación de emociones</a:t>
            </a:r>
            <a:endParaRPr sz="2800" b="1" i="0" u="none" strike="noStrike" cap="none">
              <a:solidFill>
                <a:srgbClr val="056A34"/>
              </a:solidFill>
              <a:latin typeface="Arial"/>
              <a:ea typeface="Arial"/>
              <a:cs typeface="Arial"/>
              <a:sym typeface="Arial"/>
            </a:endParaRPr>
          </a:p>
        </p:txBody>
      </p:sp>
      <p:sp>
        <p:nvSpPr>
          <p:cNvPr id="559" name="Google Shape;559;p22"/>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Tree>
  </p:cSld>
  <p:clrMapOvr>
    <a:masterClrMapping/>
  </p:clrMapOvr>
  <p:transition spd="slow"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10"/>
                                        <p:tgtEl>
                                          <p:spTgt spid="552"/>
                                        </p:tgtEl>
                                      </p:cBhvr>
                                    </p:animEffect>
                                  </p:childTnLst>
                                </p:cTn>
                              </p:par>
                              <p:par>
                                <p:cTn id="8" presetID="10" presetClass="entr" presetSubtype="0" fill="hold" nodeType="withEffect">
                                  <p:stCondLst>
                                    <p:cond delay="0"/>
                                  </p:stCondLst>
                                  <p:childTnLst>
                                    <p:set>
                                      <p:cBhvr>
                                        <p:cTn id="9" dur="1" fill="hold">
                                          <p:stCondLst>
                                            <p:cond delay="0"/>
                                          </p:stCondLst>
                                        </p:cTn>
                                        <p:tgtEl>
                                          <p:spTgt spid="553"/>
                                        </p:tgtEl>
                                        <p:attrNameLst>
                                          <p:attrName>style.visibility</p:attrName>
                                        </p:attrNameLst>
                                      </p:cBhvr>
                                      <p:to>
                                        <p:strVal val="visible"/>
                                      </p:to>
                                    </p:set>
                                    <p:animEffect transition="in" filter="fade">
                                      <p:cBhvr>
                                        <p:cTn id="10" dur="10"/>
                                        <p:tgtEl>
                                          <p:spTgt spid="553"/>
                                        </p:tgtEl>
                                      </p:cBhvr>
                                    </p:animEffect>
                                  </p:childTnLst>
                                </p:cTn>
                              </p:par>
                              <p:par>
                                <p:cTn id="11" presetID="10" presetClass="entr" presetSubtype="0" fill="hold" nodeType="withEffect">
                                  <p:stCondLst>
                                    <p:cond delay="0"/>
                                  </p:stCondLst>
                                  <p:childTnLst>
                                    <p:set>
                                      <p:cBhvr>
                                        <p:cTn id="12" dur="1" fill="hold">
                                          <p:stCondLst>
                                            <p:cond delay="0"/>
                                          </p:stCondLst>
                                        </p:cTn>
                                        <p:tgtEl>
                                          <p:spTgt spid="554"/>
                                        </p:tgtEl>
                                        <p:attrNameLst>
                                          <p:attrName>style.visibility</p:attrName>
                                        </p:attrNameLst>
                                      </p:cBhvr>
                                      <p:to>
                                        <p:strVal val="visible"/>
                                      </p:to>
                                    </p:set>
                                    <p:animEffect transition="in" filter="fade">
                                      <p:cBhvr>
                                        <p:cTn id="13" dur="10"/>
                                        <p:tgtEl>
                                          <p:spTgt spid="554"/>
                                        </p:tgtEl>
                                      </p:cBhvr>
                                    </p:animEffect>
                                  </p:childTnLst>
                                </p:cTn>
                              </p:par>
                              <p:par>
                                <p:cTn id="14" presetID="10" presetClass="entr" presetSubtype="0" fill="hold" nodeType="withEffect">
                                  <p:stCondLst>
                                    <p:cond delay="0"/>
                                  </p:stCondLst>
                                  <p:childTnLst>
                                    <p:set>
                                      <p:cBhvr>
                                        <p:cTn id="15" dur="1" fill="hold">
                                          <p:stCondLst>
                                            <p:cond delay="0"/>
                                          </p:stCondLst>
                                        </p:cTn>
                                        <p:tgtEl>
                                          <p:spTgt spid="555"/>
                                        </p:tgtEl>
                                        <p:attrNameLst>
                                          <p:attrName>style.visibility</p:attrName>
                                        </p:attrNameLst>
                                      </p:cBhvr>
                                      <p:to>
                                        <p:strVal val="visible"/>
                                      </p:to>
                                    </p:set>
                                    <p:animEffect transition="in" filter="fade">
                                      <p:cBhvr>
                                        <p:cTn id="16" dur="10"/>
                                        <p:tgtEl>
                                          <p:spTgt spid="555"/>
                                        </p:tgtEl>
                                      </p:cBhvr>
                                    </p:animEffect>
                                  </p:childTnLst>
                                </p:cTn>
                              </p:par>
                              <p:par>
                                <p:cTn id="17" presetID="10" presetClass="entr" presetSubtype="0" fill="hold" nodeType="withEffect">
                                  <p:stCondLst>
                                    <p:cond delay="0"/>
                                  </p:stCondLst>
                                  <p:childTnLst>
                                    <p:set>
                                      <p:cBhvr>
                                        <p:cTn id="18" dur="1" fill="hold">
                                          <p:stCondLst>
                                            <p:cond delay="0"/>
                                          </p:stCondLst>
                                        </p:cTn>
                                        <p:tgtEl>
                                          <p:spTgt spid="556"/>
                                        </p:tgtEl>
                                        <p:attrNameLst>
                                          <p:attrName>style.visibility</p:attrName>
                                        </p:attrNameLst>
                                      </p:cBhvr>
                                      <p:to>
                                        <p:strVal val="visible"/>
                                      </p:to>
                                    </p:set>
                                    <p:animEffect transition="in" filter="fade">
                                      <p:cBhvr>
                                        <p:cTn id="19" dur="10"/>
                                        <p:tgtEl>
                                          <p:spTgt spid="556"/>
                                        </p:tgtEl>
                                      </p:cBhvr>
                                    </p:animEffect>
                                  </p:childTnLst>
                                </p:cTn>
                              </p:par>
                              <p:par>
                                <p:cTn id="20" presetID="10" presetClass="entr" presetSubtype="0" fill="hold" nodeType="withEffect">
                                  <p:stCondLst>
                                    <p:cond delay="0"/>
                                  </p:stCondLst>
                                  <p:childTnLst>
                                    <p:set>
                                      <p:cBhvr>
                                        <p:cTn id="21" dur="1" fill="hold">
                                          <p:stCondLst>
                                            <p:cond delay="0"/>
                                          </p:stCondLst>
                                        </p:cTn>
                                        <p:tgtEl>
                                          <p:spTgt spid="557"/>
                                        </p:tgtEl>
                                        <p:attrNameLst>
                                          <p:attrName>style.visibility</p:attrName>
                                        </p:attrNameLst>
                                      </p:cBhvr>
                                      <p:to>
                                        <p:strVal val="visible"/>
                                      </p:to>
                                    </p:set>
                                    <p:animEffect transition="in" filter="fade">
                                      <p:cBhvr>
                                        <p:cTn id="22" dur="10"/>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116372f8564_0_355"/>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565" name="Google Shape;565;g116372f8564_0_355"/>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566" name="Google Shape;566;g116372f8564_0_355"/>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567" name="Google Shape;567;g116372f8564_0_355"/>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568" name="Google Shape;568;g116372f8564_0_355"/>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569" name="Google Shape;569;g116372f8564_0_355"/>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570" name="Google Shape;570;g116372f8564_0_355"/>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571" name="Google Shape;571;g116372f8564_0_355"/>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572" name="Google Shape;572;g116372f8564_0_355"/>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573" name="Google Shape;573;g116372f8564_0_355"/>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574" name="Google Shape;574;g116372f8564_0_355"/>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575" name="Google Shape;575;g116372f8564_0_355"/>
          <p:cNvSpPr txBox="1"/>
          <p:nvPr/>
        </p:nvSpPr>
        <p:spPr>
          <a:xfrm>
            <a:off x="388950" y="868800"/>
            <a:ext cx="11803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Diagrama de reconocimiento</a:t>
            </a:r>
            <a:endParaRPr sz="2800" b="1" i="0" u="none" strike="noStrike" cap="none">
              <a:solidFill>
                <a:srgbClr val="056A34"/>
              </a:solidFill>
              <a:latin typeface="Arial"/>
              <a:ea typeface="Arial"/>
              <a:cs typeface="Arial"/>
              <a:sym typeface="Arial"/>
            </a:endParaRPr>
          </a:p>
        </p:txBody>
      </p:sp>
      <p:sp>
        <p:nvSpPr>
          <p:cNvPr id="576" name="Google Shape;576;g116372f8564_0_355"/>
          <p:cNvSpPr/>
          <p:nvPr/>
        </p:nvSpPr>
        <p:spPr>
          <a:xfrm>
            <a:off x="1376775" y="1778650"/>
            <a:ext cx="1424700" cy="6096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dirty="0">
                <a:solidFill>
                  <a:schemeClr val="dk1"/>
                </a:solidFill>
              </a:rPr>
              <a:t>Cámara</a:t>
            </a:r>
            <a:endParaRPr sz="2000" i="0" u="none" strike="noStrike" cap="none" dirty="0">
              <a:solidFill>
                <a:schemeClr val="dk1"/>
              </a:solidFill>
            </a:endParaRPr>
          </a:p>
        </p:txBody>
      </p:sp>
      <p:pic>
        <p:nvPicPr>
          <p:cNvPr id="577" name="Google Shape;577;g116372f8564_0_355"/>
          <p:cNvPicPr preferRelativeResize="0"/>
          <p:nvPr/>
        </p:nvPicPr>
        <p:blipFill>
          <a:blip r:embed="rId3">
            <a:alphaModFix/>
          </a:blip>
          <a:stretch>
            <a:fillRect/>
          </a:stretch>
        </p:blipFill>
        <p:spPr>
          <a:xfrm>
            <a:off x="1479675" y="2865575"/>
            <a:ext cx="1218899" cy="944778"/>
          </a:xfrm>
          <a:prstGeom prst="rect">
            <a:avLst/>
          </a:prstGeom>
          <a:noFill/>
          <a:ln>
            <a:noFill/>
          </a:ln>
        </p:spPr>
      </p:pic>
      <p:sp>
        <p:nvSpPr>
          <p:cNvPr id="578" name="Google Shape;578;g116372f8564_0_355"/>
          <p:cNvSpPr/>
          <p:nvPr/>
        </p:nvSpPr>
        <p:spPr>
          <a:xfrm>
            <a:off x="3241450" y="3452350"/>
            <a:ext cx="2200800" cy="6096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a:solidFill>
                  <a:schemeClr val="dk1"/>
                </a:solidFill>
              </a:rPr>
              <a:t>Capta imágenes</a:t>
            </a:r>
            <a:endParaRPr sz="2000" i="0" u="none" strike="noStrike" cap="none">
              <a:solidFill>
                <a:schemeClr val="dk1"/>
              </a:solidFill>
            </a:endParaRPr>
          </a:p>
        </p:txBody>
      </p:sp>
      <p:sp>
        <p:nvSpPr>
          <p:cNvPr id="579" name="Google Shape;579;g116372f8564_0_355"/>
          <p:cNvSpPr/>
          <p:nvPr/>
        </p:nvSpPr>
        <p:spPr>
          <a:xfrm>
            <a:off x="5385100" y="1790975"/>
            <a:ext cx="2777100" cy="6096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2000">
                <a:solidFill>
                  <a:schemeClr val="dk1"/>
                </a:solidFill>
              </a:rPr>
              <a:t>Detección de rostros</a:t>
            </a:r>
            <a:endParaRPr sz="1800" b="0" i="0" u="none" strike="noStrike" cap="none">
              <a:solidFill>
                <a:schemeClr val="lt1"/>
              </a:solidFill>
              <a:latin typeface="Calibri"/>
              <a:ea typeface="Calibri"/>
              <a:cs typeface="Calibri"/>
              <a:sym typeface="Calibri"/>
            </a:endParaRPr>
          </a:p>
        </p:txBody>
      </p:sp>
      <p:sp>
        <p:nvSpPr>
          <p:cNvPr id="580" name="Google Shape;580;g116372f8564_0_355"/>
          <p:cNvSpPr/>
          <p:nvPr/>
        </p:nvSpPr>
        <p:spPr>
          <a:xfrm>
            <a:off x="7775450" y="3482775"/>
            <a:ext cx="3245700" cy="609600"/>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000"/>
              <a:buFont typeface="Arial"/>
              <a:buNone/>
            </a:pPr>
            <a:r>
              <a:rPr lang="en-US" sz="2000" dirty="0" err="1">
                <a:solidFill>
                  <a:schemeClr val="dk1"/>
                </a:solidFill>
              </a:rPr>
              <a:t>Algoritmo</a:t>
            </a:r>
            <a:r>
              <a:rPr lang="en-US" sz="2000" dirty="0">
                <a:solidFill>
                  <a:schemeClr val="dk1"/>
                </a:solidFill>
              </a:rPr>
              <a:t> </a:t>
            </a:r>
            <a:r>
              <a:rPr lang="en-US" sz="2000" dirty="0" err="1">
                <a:solidFill>
                  <a:schemeClr val="dk1"/>
                </a:solidFill>
              </a:rPr>
              <a:t>analiza</a:t>
            </a:r>
            <a:r>
              <a:rPr lang="en-US" sz="2000" dirty="0">
                <a:solidFill>
                  <a:schemeClr val="dk1"/>
                </a:solidFill>
              </a:rPr>
              <a:t> </a:t>
            </a:r>
            <a:r>
              <a:rPr lang="en-US" sz="2000" dirty="0" err="1">
                <a:solidFill>
                  <a:schemeClr val="dk1"/>
                </a:solidFill>
              </a:rPr>
              <a:t>emociones</a:t>
            </a:r>
            <a:endParaRPr sz="1800" i="0" u="none" strike="noStrike" cap="none" dirty="0">
              <a:solidFill>
                <a:schemeClr val="lt1"/>
              </a:solidFill>
              <a:latin typeface="Calibri"/>
              <a:ea typeface="Calibri"/>
              <a:cs typeface="Calibri"/>
              <a:sym typeface="Calibri"/>
            </a:endParaRPr>
          </a:p>
        </p:txBody>
      </p:sp>
      <p:pic>
        <p:nvPicPr>
          <p:cNvPr id="581" name="Google Shape;581;g116372f8564_0_355"/>
          <p:cNvPicPr preferRelativeResize="0"/>
          <p:nvPr/>
        </p:nvPicPr>
        <p:blipFill>
          <a:blip r:embed="rId4">
            <a:alphaModFix/>
          </a:blip>
          <a:stretch>
            <a:fillRect/>
          </a:stretch>
        </p:blipFill>
        <p:spPr>
          <a:xfrm>
            <a:off x="3305297" y="4207639"/>
            <a:ext cx="2073113" cy="1368250"/>
          </a:xfrm>
          <a:prstGeom prst="rect">
            <a:avLst/>
          </a:prstGeom>
          <a:noFill/>
          <a:ln>
            <a:noFill/>
          </a:ln>
        </p:spPr>
      </p:pic>
      <p:pic>
        <p:nvPicPr>
          <p:cNvPr id="582" name="Google Shape;582;g116372f8564_0_355"/>
          <p:cNvPicPr preferRelativeResize="0"/>
          <p:nvPr/>
        </p:nvPicPr>
        <p:blipFill>
          <a:blip r:embed="rId5">
            <a:alphaModFix/>
          </a:blip>
          <a:stretch>
            <a:fillRect/>
          </a:stretch>
        </p:blipFill>
        <p:spPr>
          <a:xfrm>
            <a:off x="8941250" y="4150250"/>
            <a:ext cx="1218899" cy="1455585"/>
          </a:xfrm>
          <a:prstGeom prst="rect">
            <a:avLst/>
          </a:prstGeom>
          <a:noFill/>
          <a:ln>
            <a:noFill/>
          </a:ln>
        </p:spPr>
      </p:pic>
      <p:pic>
        <p:nvPicPr>
          <p:cNvPr id="583" name="Google Shape;583;g116372f8564_0_355"/>
          <p:cNvPicPr preferRelativeResize="0"/>
          <p:nvPr/>
        </p:nvPicPr>
        <p:blipFill>
          <a:blip r:embed="rId6">
            <a:alphaModFix/>
          </a:blip>
          <a:stretch>
            <a:fillRect/>
          </a:stretch>
        </p:blipFill>
        <p:spPr>
          <a:xfrm>
            <a:off x="6164200" y="2480873"/>
            <a:ext cx="1218900" cy="1360389"/>
          </a:xfrm>
          <a:prstGeom prst="rect">
            <a:avLst/>
          </a:prstGeom>
          <a:noFill/>
          <a:ln>
            <a:noFill/>
          </a:ln>
        </p:spPr>
      </p:pic>
      <p:cxnSp>
        <p:nvCxnSpPr>
          <p:cNvPr id="584" name="Google Shape;584;g116372f8564_0_355"/>
          <p:cNvCxnSpPr>
            <a:cxnSpLocks/>
          </p:cNvCxnSpPr>
          <p:nvPr/>
        </p:nvCxnSpPr>
        <p:spPr>
          <a:xfrm>
            <a:off x="2852799" y="2083449"/>
            <a:ext cx="1214700" cy="13203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585" name="Google Shape;585;g116372f8564_0_355"/>
          <p:cNvCxnSpPr>
            <a:stCxn id="578" idx="0"/>
            <a:endCxn id="579" idx="1"/>
          </p:cNvCxnSpPr>
          <p:nvPr/>
        </p:nvCxnSpPr>
        <p:spPr>
          <a:xfrm rot="10800000" flipH="1">
            <a:off x="4341850" y="2095750"/>
            <a:ext cx="1043400" cy="13566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586" name="Google Shape;586;g116372f8564_0_355"/>
          <p:cNvCxnSpPr>
            <a:stCxn id="579" idx="3"/>
            <a:endCxn id="580" idx="0"/>
          </p:cNvCxnSpPr>
          <p:nvPr/>
        </p:nvCxnSpPr>
        <p:spPr>
          <a:xfrm>
            <a:off x="8162200" y="2095775"/>
            <a:ext cx="1236000" cy="1386900"/>
          </a:xfrm>
          <a:prstGeom prst="straightConnector1">
            <a:avLst/>
          </a:prstGeom>
          <a:noFill/>
          <a:ln w="19050" cap="flat" cmpd="sng">
            <a:solidFill>
              <a:schemeClr val="accent6"/>
            </a:solidFill>
            <a:prstDash val="solid"/>
            <a:miter lim="800000"/>
            <a:headEnd type="none" w="sm" len="sm"/>
            <a:tailEnd type="triangle" w="med" len="med"/>
          </a:ln>
        </p:spPr>
      </p:cxnSp>
      <p:sp>
        <p:nvSpPr>
          <p:cNvPr id="587" name="Google Shape;587;g116372f8564_0_355"/>
          <p:cNvSpPr txBox="1"/>
          <p:nvPr/>
        </p:nvSpPr>
        <p:spPr>
          <a:xfrm>
            <a:off x="7072955" y="64800"/>
            <a:ext cx="49536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Conceptual</a:t>
            </a:r>
            <a:endParaRPr sz="3600" b="1" i="0" u="none" strike="noStrike" cap="none">
              <a:solidFill>
                <a:schemeClr val="lt1"/>
              </a:solidFill>
              <a:latin typeface="Arial"/>
              <a:ea typeface="Arial"/>
              <a:cs typeface="Arial"/>
              <a:sym typeface="Arial"/>
            </a:endParaRPr>
          </a:p>
        </p:txBody>
      </p:sp>
    </p:spTree>
  </p:cSld>
  <p:clrMapOvr>
    <a:masterClrMapping/>
  </p:clrMapOvr>
  <p:transition spd="slow" advTm="2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5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5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3999"/>
                                          </p:stCondLst>
                                        </p:cTn>
                                        <p:tgtEl>
                                          <p:spTgt spid="5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3999"/>
                                          </p:stCondLst>
                                        </p:cTn>
                                        <p:tgtEl>
                                          <p:spTgt spid="5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3999"/>
                                          </p:stCondLst>
                                        </p:cTn>
                                        <p:tgtEl>
                                          <p:spTgt spid="5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3999"/>
                                          </p:stCondLst>
                                        </p:cTn>
                                        <p:tgtEl>
                                          <p:spTgt spid="5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3999"/>
                                          </p:stCondLst>
                                        </p:cTn>
                                        <p:tgtEl>
                                          <p:spTgt spid="5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3999"/>
                                          </p:stCondLst>
                                        </p:cTn>
                                        <p:tgtEl>
                                          <p:spTgt spid="58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3999"/>
                                          </p:stCondLst>
                                        </p:cTn>
                                        <p:tgtEl>
                                          <p:spTgt spid="5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3999"/>
                                          </p:stCondLst>
                                        </p:cTn>
                                        <p:tgtEl>
                                          <p:spTgt spid="5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3999"/>
                                          </p:stCondLst>
                                        </p:cTn>
                                        <p:tgtEl>
                                          <p:spTgt spid="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0" animBg="1"/>
      <p:bldP spid="578" grpId="0" animBg="1"/>
      <p:bldP spid="579" grpId="0" animBg="1"/>
      <p:bldP spid="58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23"/>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593" name="Google Shape;593;p23"/>
          <p:cNvSpPr txBox="1"/>
          <p:nvPr/>
        </p:nvSpPr>
        <p:spPr>
          <a:xfrm>
            <a:off x="6298584" y="64797"/>
            <a:ext cx="57699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Fase Modelado</a:t>
            </a:r>
            <a:endParaRPr sz="3600" b="1" i="0" u="none" strike="noStrike" cap="none">
              <a:solidFill>
                <a:schemeClr val="lt1"/>
              </a:solidFill>
              <a:latin typeface="Arial"/>
              <a:ea typeface="Arial"/>
              <a:cs typeface="Arial"/>
              <a:sym typeface="Arial"/>
            </a:endParaRPr>
          </a:p>
        </p:txBody>
      </p:sp>
      <p:sp>
        <p:nvSpPr>
          <p:cNvPr id="594" name="Google Shape;594;p23"/>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595" name="Google Shape;595;p23"/>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596" name="Google Shape;596;p23"/>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597" name="Google Shape;597;p23"/>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598" name="Google Shape;598;p23"/>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599" name="Google Shape;599;p23"/>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600" name="Google Shape;600;p23"/>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601" name="Google Shape;601;p23"/>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02" name="Google Shape;602;p23"/>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603" name="Google Shape;603;p23"/>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604" name="Google Shape;604;p23"/>
          <p:cNvSpPr txBox="1"/>
          <p:nvPr/>
        </p:nvSpPr>
        <p:spPr>
          <a:xfrm>
            <a:off x="310600" y="830875"/>
            <a:ext cx="11881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Creación de entornos virtuales</a:t>
            </a:r>
            <a:endParaRPr sz="2800" b="1" i="0" u="none" strike="noStrike" cap="none">
              <a:solidFill>
                <a:srgbClr val="056A34"/>
              </a:solidFill>
              <a:latin typeface="Arial"/>
              <a:ea typeface="Arial"/>
              <a:cs typeface="Arial"/>
              <a:sym typeface="Arial"/>
            </a:endParaRPr>
          </a:p>
        </p:txBody>
      </p:sp>
      <p:sp>
        <p:nvSpPr>
          <p:cNvPr id="605" name="Google Shape;605;p23"/>
          <p:cNvSpPr txBox="1"/>
          <p:nvPr/>
        </p:nvSpPr>
        <p:spPr>
          <a:xfrm>
            <a:off x="-61669" y="1568549"/>
            <a:ext cx="2864520" cy="369332"/>
          </a:xfrm>
          <a:prstGeom prst="rect">
            <a:avLst/>
          </a:prstGeom>
          <a:noFill/>
          <a:ln>
            <a:noFill/>
          </a:ln>
        </p:spPr>
        <p:txBody>
          <a:bodyPr spcFirstLastPara="1" wrap="square" lIns="91425" tIns="45700" rIns="91425" bIns="45700" anchor="t" anchorCtr="0">
            <a:spAutoFit/>
          </a:bodyPr>
          <a:lstStyle/>
          <a:p>
            <a:pPr marL="457200" marR="0" lvl="1" indent="0" algn="ctr" rtl="0">
              <a:lnSpc>
                <a:spcPct val="100000"/>
              </a:lnSpc>
              <a:spcBef>
                <a:spcPts val="0"/>
              </a:spcBef>
              <a:spcAft>
                <a:spcPts val="0"/>
              </a:spcAft>
              <a:buClr>
                <a:srgbClr val="000000"/>
              </a:buClr>
              <a:buSzPts val="1800"/>
              <a:buFont typeface="Arial"/>
              <a:buNone/>
            </a:pPr>
            <a:endParaRPr sz="1800" b="1" i="0" u="none" strike="noStrike" cap="none">
              <a:solidFill>
                <a:srgbClr val="056A34"/>
              </a:solidFill>
              <a:latin typeface="Arial"/>
              <a:ea typeface="Arial"/>
              <a:cs typeface="Arial"/>
              <a:sym typeface="Arial"/>
            </a:endParaRPr>
          </a:p>
        </p:txBody>
      </p:sp>
      <p:cxnSp>
        <p:nvCxnSpPr>
          <p:cNvPr id="606" name="Google Shape;606;p23"/>
          <p:cNvCxnSpPr/>
          <p:nvPr/>
        </p:nvCxnSpPr>
        <p:spPr>
          <a:xfrm>
            <a:off x="7478980" y="2814751"/>
            <a:ext cx="789763" cy="958354"/>
          </a:xfrm>
          <a:prstGeom prst="straightConnector1">
            <a:avLst/>
          </a:prstGeom>
          <a:noFill/>
          <a:ln w="9525" cap="flat" cmpd="sng">
            <a:solidFill>
              <a:schemeClr val="dk1"/>
            </a:solidFill>
            <a:prstDash val="solid"/>
            <a:miter lim="800000"/>
            <a:headEnd type="none" w="sm" len="sm"/>
            <a:tailEnd type="triangle" w="med" len="med"/>
          </a:ln>
        </p:spPr>
      </p:cxnSp>
      <p:sp>
        <p:nvSpPr>
          <p:cNvPr id="607" name="Google Shape;607;p23"/>
          <p:cNvSpPr txBox="1"/>
          <p:nvPr/>
        </p:nvSpPr>
        <p:spPr>
          <a:xfrm>
            <a:off x="5959363" y="4826100"/>
            <a:ext cx="5891400" cy="677100"/>
          </a:xfrm>
          <a:prstGeom prst="rect">
            <a:avLst/>
          </a:prstGeom>
          <a:noFill/>
          <a:ln>
            <a:noFill/>
          </a:ln>
        </p:spPr>
        <p:txBody>
          <a:bodyPr spcFirstLastPara="1" wrap="square" lIns="91425" tIns="91425" rIns="91425" bIns="91425" anchor="t" anchorCtr="0">
            <a:spAutoFit/>
          </a:bodyPr>
          <a:lstStyle/>
          <a:p>
            <a:pPr marL="457200" lvl="1" indent="0" algn="ctr" rtl="0">
              <a:spcBef>
                <a:spcPts val="0"/>
              </a:spcBef>
              <a:spcAft>
                <a:spcPts val="0"/>
              </a:spcAft>
              <a:buNone/>
            </a:pPr>
            <a:r>
              <a:rPr lang="en-US" b="1">
                <a:solidFill>
                  <a:schemeClr val="dk1"/>
                </a:solidFill>
              </a:rPr>
              <a:t>Entorno  modelado - Selva Amazónica</a:t>
            </a:r>
            <a:endParaRPr sz="2800" b="1">
              <a:solidFill>
                <a:srgbClr val="056A34"/>
              </a:solidFill>
            </a:endParaRPr>
          </a:p>
          <a:p>
            <a:pPr marL="457200" lvl="1" indent="0" algn="ctr" rtl="0">
              <a:spcBef>
                <a:spcPts val="0"/>
              </a:spcBef>
              <a:spcAft>
                <a:spcPts val="0"/>
              </a:spcAft>
              <a:buNone/>
            </a:pPr>
            <a:endParaRPr sz="1800" b="1">
              <a:solidFill>
                <a:srgbClr val="056A34"/>
              </a:solidFill>
            </a:endParaRPr>
          </a:p>
        </p:txBody>
      </p:sp>
      <p:sp>
        <p:nvSpPr>
          <p:cNvPr id="608" name="Google Shape;608;p23"/>
          <p:cNvSpPr txBox="1"/>
          <p:nvPr/>
        </p:nvSpPr>
        <p:spPr>
          <a:xfrm>
            <a:off x="728600" y="4899975"/>
            <a:ext cx="49731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Imagen de referencia obtenida de Google Maps / Zamora Chinchipe</a:t>
            </a:r>
            <a:endParaRPr sz="1400" b="1" i="0" u="none" strike="noStrike" cap="none">
              <a:solidFill>
                <a:schemeClr val="dk1"/>
              </a:solidFill>
              <a:latin typeface="Arial"/>
              <a:ea typeface="Arial"/>
              <a:cs typeface="Arial"/>
              <a:sym typeface="Arial"/>
            </a:endParaRPr>
          </a:p>
        </p:txBody>
      </p:sp>
      <p:pic>
        <p:nvPicPr>
          <p:cNvPr id="609" name="Google Shape;609;p23"/>
          <p:cNvPicPr preferRelativeResize="0"/>
          <p:nvPr/>
        </p:nvPicPr>
        <p:blipFill>
          <a:blip r:embed="rId3">
            <a:alphaModFix/>
          </a:blip>
          <a:stretch>
            <a:fillRect/>
          </a:stretch>
        </p:blipFill>
        <p:spPr>
          <a:xfrm>
            <a:off x="6298566" y="2305301"/>
            <a:ext cx="5212983" cy="2446449"/>
          </a:xfrm>
          <a:prstGeom prst="rect">
            <a:avLst/>
          </a:prstGeom>
          <a:noFill/>
          <a:ln>
            <a:noFill/>
          </a:ln>
        </p:spPr>
      </p:pic>
      <p:pic>
        <p:nvPicPr>
          <p:cNvPr id="610" name="Google Shape;610;p23"/>
          <p:cNvPicPr preferRelativeResize="0"/>
          <p:nvPr/>
        </p:nvPicPr>
        <p:blipFill>
          <a:blip r:embed="rId4">
            <a:alphaModFix/>
          </a:blip>
          <a:stretch>
            <a:fillRect/>
          </a:stretch>
        </p:blipFill>
        <p:spPr>
          <a:xfrm>
            <a:off x="788050" y="2304890"/>
            <a:ext cx="4973100" cy="2460597"/>
          </a:xfrm>
          <a:prstGeom prst="rect">
            <a:avLst/>
          </a:prstGeom>
          <a:noFill/>
          <a:ln>
            <a:noFill/>
          </a:ln>
        </p:spPr>
      </p:pic>
    </p:spTree>
  </p:cSld>
  <p:clrMapOvr>
    <a:masterClrMapping/>
  </p:clrMapOvr>
  <p:transition spd="slow" advTm="1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animEffect transition="in" filter="fade">
                                      <p:cBhvr>
                                        <p:cTn id="7" dur="10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24"/>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616" name="Google Shape;616;p24"/>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617" name="Google Shape;617;p24"/>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618" name="Google Shape;618;p24"/>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619" name="Google Shape;619;p24"/>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620" name="Google Shape;620;p24"/>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21" name="Google Shape;621;p24"/>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622" name="Google Shape;622;p24"/>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623" name="Google Shape;623;p24"/>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24" name="Google Shape;624;p24"/>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625" name="Google Shape;625;p24"/>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626" name="Google Shape;626;p24"/>
          <p:cNvPicPr preferRelativeResize="0"/>
          <p:nvPr/>
        </p:nvPicPr>
        <p:blipFill>
          <a:blip r:embed="rId3">
            <a:alphaModFix/>
          </a:blip>
          <a:stretch>
            <a:fillRect/>
          </a:stretch>
        </p:blipFill>
        <p:spPr>
          <a:xfrm>
            <a:off x="672950" y="2156950"/>
            <a:ext cx="4658344" cy="2409174"/>
          </a:xfrm>
          <a:prstGeom prst="rect">
            <a:avLst/>
          </a:prstGeom>
          <a:noFill/>
          <a:ln>
            <a:noFill/>
          </a:ln>
        </p:spPr>
      </p:pic>
      <p:pic>
        <p:nvPicPr>
          <p:cNvPr id="627" name="Google Shape;627;p24"/>
          <p:cNvPicPr preferRelativeResize="0"/>
          <p:nvPr/>
        </p:nvPicPr>
        <p:blipFill>
          <a:blip r:embed="rId4">
            <a:alphaModFix/>
          </a:blip>
          <a:stretch>
            <a:fillRect/>
          </a:stretch>
        </p:blipFill>
        <p:spPr>
          <a:xfrm>
            <a:off x="6109650" y="2177775"/>
            <a:ext cx="5473676" cy="2409175"/>
          </a:xfrm>
          <a:prstGeom prst="rect">
            <a:avLst/>
          </a:prstGeom>
          <a:noFill/>
          <a:ln>
            <a:noFill/>
          </a:ln>
        </p:spPr>
      </p:pic>
      <p:sp>
        <p:nvSpPr>
          <p:cNvPr id="628" name="Google Shape;628;p24"/>
          <p:cNvSpPr txBox="1"/>
          <p:nvPr/>
        </p:nvSpPr>
        <p:spPr>
          <a:xfrm>
            <a:off x="515575" y="4724225"/>
            <a:ext cx="49731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Imagen de referencia obtenida de Google Maps / Pasochoa</a:t>
            </a:r>
            <a:endParaRPr sz="1400" b="1" i="0" u="none" strike="noStrike" cap="none">
              <a:solidFill>
                <a:schemeClr val="dk1"/>
              </a:solidFill>
              <a:latin typeface="Arial"/>
              <a:ea typeface="Arial"/>
              <a:cs typeface="Arial"/>
              <a:sym typeface="Arial"/>
            </a:endParaRPr>
          </a:p>
        </p:txBody>
      </p:sp>
      <p:sp>
        <p:nvSpPr>
          <p:cNvPr id="629" name="Google Shape;629;p24"/>
          <p:cNvSpPr txBox="1"/>
          <p:nvPr/>
        </p:nvSpPr>
        <p:spPr>
          <a:xfrm>
            <a:off x="6892888" y="4645175"/>
            <a:ext cx="3907200" cy="4002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b="1">
                <a:solidFill>
                  <a:schemeClr val="dk1"/>
                </a:solidFill>
              </a:rPr>
              <a:t>       Entorno  modelado - Zona rural</a:t>
            </a:r>
            <a:endParaRPr sz="1800" b="1">
              <a:solidFill>
                <a:srgbClr val="056A34"/>
              </a:solidFill>
            </a:endParaRPr>
          </a:p>
        </p:txBody>
      </p:sp>
      <p:sp>
        <p:nvSpPr>
          <p:cNvPr id="630" name="Google Shape;630;p24"/>
          <p:cNvSpPr txBox="1"/>
          <p:nvPr/>
        </p:nvSpPr>
        <p:spPr>
          <a:xfrm>
            <a:off x="6298584" y="64797"/>
            <a:ext cx="57699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Fase Modelado</a:t>
            </a:r>
            <a:endParaRPr sz="3600" b="1" i="0" u="none" strike="noStrike" cap="none">
              <a:solidFill>
                <a:schemeClr val="lt1"/>
              </a:solidFill>
              <a:latin typeface="Arial"/>
              <a:ea typeface="Arial"/>
              <a:cs typeface="Arial"/>
              <a:sym typeface="Arial"/>
            </a:endParaRPr>
          </a:p>
        </p:txBody>
      </p:sp>
      <p:sp>
        <p:nvSpPr>
          <p:cNvPr id="631" name="Google Shape;631;p24"/>
          <p:cNvSpPr txBox="1"/>
          <p:nvPr/>
        </p:nvSpPr>
        <p:spPr>
          <a:xfrm>
            <a:off x="298175" y="830875"/>
            <a:ext cx="11893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Creación de entornos virtuales</a:t>
            </a:r>
            <a:endParaRPr sz="2800" b="1" i="0" u="none" strike="noStrike" cap="none">
              <a:solidFill>
                <a:srgbClr val="056A34"/>
              </a:solidFill>
              <a:latin typeface="Arial"/>
              <a:ea typeface="Arial"/>
              <a:cs typeface="Arial"/>
              <a:sym typeface="Arial"/>
            </a:endParaRPr>
          </a:p>
        </p:txBody>
      </p:sp>
    </p:spTree>
  </p:cSld>
  <p:clrMapOvr>
    <a:masterClrMapping/>
  </p:clrMapOvr>
  <p:transition spd="slow" advTm="12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25"/>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637" name="Google Shape;637;p25"/>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638" name="Google Shape;638;p25"/>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639" name="Google Shape;639;p25"/>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640" name="Google Shape;640;p25"/>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641" name="Google Shape;641;p25"/>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42" name="Google Shape;642;p25"/>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643" name="Google Shape;643;p25"/>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644" name="Google Shape;644;p25"/>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45" name="Google Shape;645;p25"/>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646" name="Google Shape;646;p25"/>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647" name="Google Shape;647;p25"/>
          <p:cNvSpPr txBox="1"/>
          <p:nvPr/>
        </p:nvSpPr>
        <p:spPr>
          <a:xfrm>
            <a:off x="635300" y="5096825"/>
            <a:ext cx="49731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Imagen de referencia obtenida de Google Maps / Santa Elena</a:t>
            </a:r>
            <a:endParaRPr sz="1400" b="1" i="0" u="none" strike="noStrike" cap="none">
              <a:solidFill>
                <a:schemeClr val="dk1"/>
              </a:solidFill>
              <a:latin typeface="Arial"/>
              <a:ea typeface="Arial"/>
              <a:cs typeface="Arial"/>
              <a:sym typeface="Arial"/>
            </a:endParaRPr>
          </a:p>
        </p:txBody>
      </p:sp>
      <p:sp>
        <p:nvSpPr>
          <p:cNvPr id="648" name="Google Shape;648;p25"/>
          <p:cNvSpPr txBox="1"/>
          <p:nvPr/>
        </p:nvSpPr>
        <p:spPr>
          <a:xfrm>
            <a:off x="6903375" y="5017775"/>
            <a:ext cx="3907200" cy="4002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b="1">
                <a:solidFill>
                  <a:schemeClr val="dk1"/>
                </a:solidFill>
              </a:rPr>
              <a:t>     Entorno  modelado - Zona costera</a:t>
            </a:r>
            <a:endParaRPr sz="1800" b="1">
              <a:solidFill>
                <a:srgbClr val="056A34"/>
              </a:solidFill>
            </a:endParaRPr>
          </a:p>
        </p:txBody>
      </p:sp>
      <p:sp>
        <p:nvSpPr>
          <p:cNvPr id="649" name="Google Shape;649;p25"/>
          <p:cNvSpPr txBox="1"/>
          <p:nvPr/>
        </p:nvSpPr>
        <p:spPr>
          <a:xfrm>
            <a:off x="6298584" y="64797"/>
            <a:ext cx="57699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Fase Modelado</a:t>
            </a:r>
            <a:endParaRPr sz="3600" b="1" i="0" u="none" strike="noStrike" cap="none">
              <a:solidFill>
                <a:schemeClr val="lt1"/>
              </a:solidFill>
              <a:latin typeface="Arial"/>
              <a:ea typeface="Arial"/>
              <a:cs typeface="Arial"/>
              <a:sym typeface="Arial"/>
            </a:endParaRPr>
          </a:p>
        </p:txBody>
      </p:sp>
      <p:sp>
        <p:nvSpPr>
          <p:cNvPr id="650" name="Google Shape;650;p25"/>
          <p:cNvSpPr txBox="1"/>
          <p:nvPr/>
        </p:nvSpPr>
        <p:spPr>
          <a:xfrm>
            <a:off x="335450" y="830875"/>
            <a:ext cx="11856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Creación de entornos virtuales</a:t>
            </a:r>
            <a:endParaRPr sz="2800" b="1" i="0" u="none" strike="noStrike" cap="none">
              <a:solidFill>
                <a:srgbClr val="056A34"/>
              </a:solidFill>
              <a:latin typeface="Arial"/>
              <a:ea typeface="Arial"/>
              <a:cs typeface="Arial"/>
              <a:sym typeface="Arial"/>
            </a:endParaRPr>
          </a:p>
        </p:txBody>
      </p:sp>
      <p:pic>
        <p:nvPicPr>
          <p:cNvPr id="651" name="Google Shape;651;p25"/>
          <p:cNvPicPr preferRelativeResize="0"/>
          <p:nvPr/>
        </p:nvPicPr>
        <p:blipFill rotWithShape="1">
          <a:blip r:embed="rId3">
            <a:alphaModFix/>
          </a:blip>
          <a:srcRect l="8116" r="10642"/>
          <a:stretch/>
        </p:blipFill>
        <p:spPr>
          <a:xfrm>
            <a:off x="501149" y="2095187"/>
            <a:ext cx="5535776" cy="2880000"/>
          </a:xfrm>
          <a:prstGeom prst="rect">
            <a:avLst/>
          </a:prstGeom>
          <a:noFill/>
          <a:ln>
            <a:noFill/>
          </a:ln>
        </p:spPr>
      </p:pic>
      <p:pic>
        <p:nvPicPr>
          <p:cNvPr id="652" name="Google Shape;652;p25"/>
          <p:cNvPicPr preferRelativeResize="0"/>
          <p:nvPr/>
        </p:nvPicPr>
        <p:blipFill>
          <a:blip r:embed="rId4">
            <a:alphaModFix/>
          </a:blip>
          <a:stretch>
            <a:fillRect/>
          </a:stretch>
        </p:blipFill>
        <p:spPr>
          <a:xfrm>
            <a:off x="6256387" y="2085467"/>
            <a:ext cx="5652825" cy="2834632"/>
          </a:xfrm>
          <a:prstGeom prst="rect">
            <a:avLst/>
          </a:prstGeom>
          <a:noFill/>
          <a:ln>
            <a:noFill/>
          </a:ln>
        </p:spPr>
      </p:pic>
    </p:spTree>
  </p:cSld>
  <p:clrMapOvr>
    <a:masterClrMapping/>
  </p:clrMapOvr>
  <p:transition spd="slow" advTm="12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26"/>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658" name="Google Shape;658;p26"/>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659" name="Google Shape;659;p26"/>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660" name="Google Shape;660;p26"/>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661" name="Google Shape;661;p26"/>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662" name="Google Shape;662;p26"/>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63" name="Google Shape;663;p26"/>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664" name="Google Shape;664;p26"/>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665" name="Google Shape;665;p26"/>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66" name="Google Shape;666;p26"/>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667" name="Google Shape;667;p26"/>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668" name="Google Shape;668;p26" descr="A mountain with snow&#10;&#10;Description automatically generated with low confidence"/>
          <p:cNvPicPr preferRelativeResize="0"/>
          <p:nvPr/>
        </p:nvPicPr>
        <p:blipFill rotWithShape="1">
          <a:blip r:embed="rId3">
            <a:alphaModFix/>
          </a:blip>
          <a:srcRect/>
          <a:stretch/>
        </p:blipFill>
        <p:spPr>
          <a:xfrm>
            <a:off x="6173150" y="2377088"/>
            <a:ext cx="5292550" cy="2316201"/>
          </a:xfrm>
          <a:prstGeom prst="rect">
            <a:avLst/>
          </a:prstGeom>
          <a:noFill/>
          <a:ln>
            <a:noFill/>
          </a:ln>
        </p:spPr>
      </p:pic>
      <p:pic>
        <p:nvPicPr>
          <p:cNvPr id="669" name="Google Shape;669;p26"/>
          <p:cNvPicPr preferRelativeResize="0"/>
          <p:nvPr/>
        </p:nvPicPr>
        <p:blipFill rotWithShape="1">
          <a:blip r:embed="rId4">
            <a:alphaModFix/>
          </a:blip>
          <a:srcRect l="2039" r="1760"/>
          <a:stretch/>
        </p:blipFill>
        <p:spPr>
          <a:xfrm>
            <a:off x="964388" y="2320050"/>
            <a:ext cx="4501525" cy="2416951"/>
          </a:xfrm>
          <a:prstGeom prst="rect">
            <a:avLst/>
          </a:prstGeom>
          <a:noFill/>
          <a:ln>
            <a:noFill/>
          </a:ln>
        </p:spPr>
      </p:pic>
      <p:sp>
        <p:nvSpPr>
          <p:cNvPr id="670" name="Google Shape;670;p26"/>
          <p:cNvSpPr txBox="1"/>
          <p:nvPr/>
        </p:nvSpPr>
        <p:spPr>
          <a:xfrm>
            <a:off x="635300" y="5096825"/>
            <a:ext cx="49731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a:solidFill>
                  <a:schemeClr val="dk1"/>
                </a:solidFill>
              </a:rPr>
              <a:t>Imagen de </a:t>
            </a:r>
            <a:r>
              <a:rPr lang="en-US" b="1" dirty="0" err="1">
                <a:solidFill>
                  <a:schemeClr val="dk1"/>
                </a:solidFill>
              </a:rPr>
              <a:t>referencia</a:t>
            </a:r>
            <a:r>
              <a:rPr lang="en-US" b="1" dirty="0">
                <a:solidFill>
                  <a:schemeClr val="dk1"/>
                </a:solidFill>
              </a:rPr>
              <a:t> </a:t>
            </a:r>
            <a:r>
              <a:rPr lang="en-US" b="1" dirty="0" err="1">
                <a:solidFill>
                  <a:schemeClr val="dk1"/>
                </a:solidFill>
              </a:rPr>
              <a:t>obtenida</a:t>
            </a:r>
            <a:r>
              <a:rPr lang="en-US" b="1" dirty="0">
                <a:solidFill>
                  <a:schemeClr val="dk1"/>
                </a:solidFill>
              </a:rPr>
              <a:t> de Google Maps / </a:t>
            </a:r>
            <a:r>
              <a:rPr lang="en-US" b="1" dirty="0" err="1">
                <a:solidFill>
                  <a:schemeClr val="dk1"/>
                </a:solidFill>
              </a:rPr>
              <a:t>Volcán</a:t>
            </a:r>
            <a:r>
              <a:rPr lang="en-US" b="1" dirty="0">
                <a:solidFill>
                  <a:schemeClr val="dk1"/>
                </a:solidFill>
              </a:rPr>
              <a:t> Chimborazo</a:t>
            </a:r>
            <a:endParaRPr sz="1400" b="1" i="0" u="none" strike="noStrike" cap="none" dirty="0">
              <a:solidFill>
                <a:schemeClr val="dk1"/>
              </a:solidFill>
              <a:latin typeface="Arial"/>
              <a:ea typeface="Arial"/>
              <a:cs typeface="Arial"/>
              <a:sym typeface="Arial"/>
            </a:endParaRPr>
          </a:p>
        </p:txBody>
      </p:sp>
      <p:sp>
        <p:nvSpPr>
          <p:cNvPr id="671" name="Google Shape;671;p26"/>
          <p:cNvSpPr txBox="1"/>
          <p:nvPr/>
        </p:nvSpPr>
        <p:spPr>
          <a:xfrm>
            <a:off x="6865825" y="4868225"/>
            <a:ext cx="3907200" cy="4002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b="1" dirty="0">
                <a:solidFill>
                  <a:schemeClr val="dk1"/>
                </a:solidFill>
              </a:rPr>
              <a:t>      </a:t>
            </a:r>
            <a:r>
              <a:rPr lang="en-US" b="1" dirty="0" err="1">
                <a:solidFill>
                  <a:schemeClr val="dk1"/>
                </a:solidFill>
              </a:rPr>
              <a:t>Entorno</a:t>
            </a:r>
            <a:r>
              <a:rPr lang="en-US" b="1" dirty="0">
                <a:solidFill>
                  <a:schemeClr val="dk1"/>
                </a:solidFill>
              </a:rPr>
              <a:t> de </a:t>
            </a:r>
            <a:r>
              <a:rPr lang="en-US" b="1" dirty="0" err="1">
                <a:solidFill>
                  <a:schemeClr val="dk1"/>
                </a:solidFill>
              </a:rPr>
              <a:t>modelado</a:t>
            </a:r>
            <a:r>
              <a:rPr lang="en-US" b="1" dirty="0">
                <a:solidFill>
                  <a:schemeClr val="dk1"/>
                </a:solidFill>
              </a:rPr>
              <a:t> - Zona </a:t>
            </a:r>
            <a:r>
              <a:rPr lang="en-US" b="1" dirty="0" err="1">
                <a:solidFill>
                  <a:schemeClr val="dk1"/>
                </a:solidFill>
              </a:rPr>
              <a:t>nevada</a:t>
            </a:r>
            <a:endParaRPr sz="1800" b="1" dirty="0">
              <a:solidFill>
                <a:srgbClr val="056A34"/>
              </a:solidFill>
            </a:endParaRPr>
          </a:p>
        </p:txBody>
      </p:sp>
      <p:sp>
        <p:nvSpPr>
          <p:cNvPr id="672" name="Google Shape;672;p26"/>
          <p:cNvSpPr txBox="1"/>
          <p:nvPr/>
        </p:nvSpPr>
        <p:spPr>
          <a:xfrm>
            <a:off x="6298584" y="64797"/>
            <a:ext cx="57699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Fase Modelado</a:t>
            </a:r>
            <a:endParaRPr sz="3600" b="1" i="0" u="none" strike="noStrike" cap="none">
              <a:solidFill>
                <a:schemeClr val="lt1"/>
              </a:solidFill>
              <a:latin typeface="Arial"/>
              <a:ea typeface="Arial"/>
              <a:cs typeface="Arial"/>
              <a:sym typeface="Arial"/>
            </a:endParaRPr>
          </a:p>
        </p:txBody>
      </p:sp>
      <p:sp>
        <p:nvSpPr>
          <p:cNvPr id="673" name="Google Shape;673;p26"/>
          <p:cNvSpPr txBox="1"/>
          <p:nvPr/>
        </p:nvSpPr>
        <p:spPr>
          <a:xfrm>
            <a:off x="323025" y="830875"/>
            <a:ext cx="11868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Creación de entornos virtuales</a:t>
            </a:r>
            <a:endParaRPr sz="2800" b="1" i="0" u="none" strike="noStrike" cap="none">
              <a:solidFill>
                <a:srgbClr val="056A34"/>
              </a:solidFill>
              <a:latin typeface="Arial"/>
              <a:ea typeface="Arial"/>
              <a:cs typeface="Arial"/>
              <a:sym typeface="Arial"/>
            </a:endParaRPr>
          </a:p>
        </p:txBody>
      </p:sp>
    </p:spTree>
  </p:cSld>
  <p:clrMapOvr>
    <a:masterClrMapping/>
  </p:clrMapOvr>
  <p:transition spd="slow" advTm="12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27"/>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679" name="Google Shape;679;p27"/>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680" name="Google Shape;680;p27"/>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681" name="Google Shape;681;p27"/>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682" name="Google Shape;682;p27"/>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683" name="Google Shape;683;p27"/>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84" name="Google Shape;684;p27"/>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685" name="Google Shape;685;p27"/>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686" name="Google Shape;686;p27"/>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87" name="Google Shape;687;p27"/>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688" name="Google Shape;688;p27"/>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689" name="Google Shape;689;p27"/>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Modelado y texturizado de objetos en 3D</a:t>
            </a:r>
            <a:endParaRPr sz="2800" b="1" i="0" u="none" strike="noStrike" cap="none">
              <a:solidFill>
                <a:srgbClr val="056A34"/>
              </a:solidFill>
              <a:latin typeface="Arial"/>
              <a:ea typeface="Arial"/>
              <a:cs typeface="Arial"/>
              <a:sym typeface="Arial"/>
            </a:endParaRPr>
          </a:p>
        </p:txBody>
      </p:sp>
      <p:pic>
        <p:nvPicPr>
          <p:cNvPr id="690" name="Google Shape;690;p27" descr="A picture containing text, dark&#10;&#10;Description automatically generated"/>
          <p:cNvPicPr preferRelativeResize="0"/>
          <p:nvPr/>
        </p:nvPicPr>
        <p:blipFill rotWithShape="1">
          <a:blip r:embed="rId3">
            <a:alphaModFix/>
          </a:blip>
          <a:srcRect l="18125" t="9945" r="11704" b="3869"/>
          <a:stretch/>
        </p:blipFill>
        <p:spPr>
          <a:xfrm>
            <a:off x="4837079" y="1874725"/>
            <a:ext cx="2517826" cy="2361249"/>
          </a:xfrm>
          <a:prstGeom prst="rect">
            <a:avLst/>
          </a:prstGeom>
          <a:noFill/>
          <a:ln>
            <a:noFill/>
          </a:ln>
        </p:spPr>
      </p:pic>
      <p:pic>
        <p:nvPicPr>
          <p:cNvPr id="691" name="Google Shape;691;p27"/>
          <p:cNvPicPr preferRelativeResize="0"/>
          <p:nvPr/>
        </p:nvPicPr>
        <p:blipFill>
          <a:blip r:embed="rId4">
            <a:alphaModFix/>
          </a:blip>
          <a:stretch>
            <a:fillRect/>
          </a:stretch>
        </p:blipFill>
        <p:spPr>
          <a:xfrm>
            <a:off x="7670175" y="3540927"/>
            <a:ext cx="4070726" cy="1463437"/>
          </a:xfrm>
          <a:prstGeom prst="rect">
            <a:avLst/>
          </a:prstGeom>
          <a:noFill/>
          <a:ln>
            <a:noFill/>
          </a:ln>
        </p:spPr>
      </p:pic>
      <p:sp>
        <p:nvSpPr>
          <p:cNvPr id="692" name="Google Shape;692;p27"/>
          <p:cNvSpPr txBox="1"/>
          <p:nvPr/>
        </p:nvSpPr>
        <p:spPr>
          <a:xfrm>
            <a:off x="5086425" y="4388950"/>
            <a:ext cx="19329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Avatar de soldado</a:t>
            </a:r>
            <a:endParaRPr sz="1400" b="1" i="0" u="none" strike="noStrike" cap="none">
              <a:solidFill>
                <a:schemeClr val="dk1"/>
              </a:solidFill>
              <a:latin typeface="Arial"/>
              <a:ea typeface="Arial"/>
              <a:cs typeface="Arial"/>
              <a:sym typeface="Arial"/>
            </a:endParaRPr>
          </a:p>
        </p:txBody>
      </p:sp>
      <p:sp>
        <p:nvSpPr>
          <p:cNvPr id="693" name="Google Shape;693;p27"/>
          <p:cNvSpPr txBox="1"/>
          <p:nvPr/>
        </p:nvSpPr>
        <p:spPr>
          <a:xfrm>
            <a:off x="989775" y="5042350"/>
            <a:ext cx="28956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Modelado de brazos con pistola</a:t>
            </a:r>
            <a:endParaRPr sz="1400" b="1" i="0" u="none" strike="noStrike" cap="none">
              <a:solidFill>
                <a:schemeClr val="dk1"/>
              </a:solidFill>
              <a:latin typeface="Arial"/>
              <a:ea typeface="Arial"/>
              <a:cs typeface="Arial"/>
              <a:sym typeface="Arial"/>
            </a:endParaRPr>
          </a:p>
        </p:txBody>
      </p:sp>
      <p:sp>
        <p:nvSpPr>
          <p:cNvPr id="694" name="Google Shape;694;p27"/>
          <p:cNvSpPr txBox="1"/>
          <p:nvPr/>
        </p:nvSpPr>
        <p:spPr>
          <a:xfrm>
            <a:off x="9171663" y="5042350"/>
            <a:ext cx="9231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Tanque</a:t>
            </a:r>
            <a:endParaRPr sz="1400" b="1" i="0" u="none" strike="noStrike" cap="none">
              <a:solidFill>
                <a:schemeClr val="dk1"/>
              </a:solidFill>
              <a:latin typeface="Arial"/>
              <a:ea typeface="Arial"/>
              <a:cs typeface="Arial"/>
              <a:sym typeface="Arial"/>
            </a:endParaRPr>
          </a:p>
        </p:txBody>
      </p:sp>
      <p:pic>
        <p:nvPicPr>
          <p:cNvPr id="695" name="Google Shape;695;p27"/>
          <p:cNvPicPr preferRelativeResize="0"/>
          <p:nvPr/>
        </p:nvPicPr>
        <p:blipFill>
          <a:blip r:embed="rId5">
            <a:alphaModFix/>
          </a:blip>
          <a:stretch>
            <a:fillRect/>
          </a:stretch>
        </p:blipFill>
        <p:spPr>
          <a:xfrm>
            <a:off x="656050" y="3637675"/>
            <a:ext cx="3865752" cy="1269950"/>
          </a:xfrm>
          <a:prstGeom prst="rect">
            <a:avLst/>
          </a:prstGeom>
          <a:noFill/>
          <a:ln>
            <a:noFill/>
          </a:ln>
        </p:spPr>
      </p:pic>
      <p:sp>
        <p:nvSpPr>
          <p:cNvPr id="696" name="Google Shape;696;p27"/>
          <p:cNvSpPr txBox="1"/>
          <p:nvPr/>
        </p:nvSpPr>
        <p:spPr>
          <a:xfrm>
            <a:off x="6298584" y="64797"/>
            <a:ext cx="57699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Fase Modelado</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28"/>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702" name="Google Shape;702;p28"/>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703" name="Google Shape;703;p28"/>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704" name="Google Shape;704;p28"/>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705" name="Google Shape;705;p28"/>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706" name="Google Shape;706;p28"/>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707" name="Google Shape;707;p28"/>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708" name="Google Shape;708;p28"/>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709" name="Google Shape;709;p28"/>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10" name="Google Shape;710;p28"/>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711" name="Google Shape;711;p28"/>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712" name="Google Shape;712;p28"/>
          <p:cNvPicPr preferRelativeResize="0"/>
          <p:nvPr/>
        </p:nvPicPr>
        <p:blipFill rotWithShape="1">
          <a:blip r:embed="rId3">
            <a:alphaModFix/>
          </a:blip>
          <a:srcRect l="7306" r="4017"/>
          <a:stretch/>
        </p:blipFill>
        <p:spPr>
          <a:xfrm>
            <a:off x="1013425" y="1837325"/>
            <a:ext cx="2102616" cy="3679800"/>
          </a:xfrm>
          <a:prstGeom prst="rect">
            <a:avLst/>
          </a:prstGeom>
          <a:noFill/>
          <a:ln>
            <a:noFill/>
          </a:ln>
        </p:spPr>
      </p:pic>
      <p:pic>
        <p:nvPicPr>
          <p:cNvPr id="713" name="Google Shape;713;p28"/>
          <p:cNvPicPr preferRelativeResize="0"/>
          <p:nvPr/>
        </p:nvPicPr>
        <p:blipFill>
          <a:blip r:embed="rId4">
            <a:alphaModFix/>
          </a:blip>
          <a:stretch>
            <a:fillRect/>
          </a:stretch>
        </p:blipFill>
        <p:spPr>
          <a:xfrm>
            <a:off x="4290300" y="1837325"/>
            <a:ext cx="2371670" cy="3679800"/>
          </a:xfrm>
          <a:prstGeom prst="rect">
            <a:avLst/>
          </a:prstGeom>
          <a:noFill/>
          <a:ln>
            <a:noFill/>
          </a:ln>
        </p:spPr>
      </p:pic>
      <p:pic>
        <p:nvPicPr>
          <p:cNvPr id="714" name="Google Shape;714;p28"/>
          <p:cNvPicPr preferRelativeResize="0"/>
          <p:nvPr/>
        </p:nvPicPr>
        <p:blipFill>
          <a:blip r:embed="rId5">
            <a:alphaModFix/>
          </a:blip>
          <a:stretch>
            <a:fillRect/>
          </a:stretch>
        </p:blipFill>
        <p:spPr>
          <a:xfrm>
            <a:off x="7921138" y="2038824"/>
            <a:ext cx="3424175" cy="3276800"/>
          </a:xfrm>
          <a:prstGeom prst="rect">
            <a:avLst/>
          </a:prstGeom>
          <a:noFill/>
          <a:ln>
            <a:noFill/>
          </a:ln>
        </p:spPr>
      </p:pic>
      <p:sp>
        <p:nvSpPr>
          <p:cNvPr id="715" name="Google Shape;715;p28"/>
          <p:cNvSpPr txBox="1"/>
          <p:nvPr/>
        </p:nvSpPr>
        <p:spPr>
          <a:xfrm>
            <a:off x="1129637" y="5517125"/>
            <a:ext cx="18702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a:t>
            </a:r>
            <a:endParaRPr sz="1400" b="1" i="0" u="none" strike="noStrike" cap="none">
              <a:solidFill>
                <a:schemeClr val="dk1"/>
              </a:solidFill>
              <a:latin typeface="Arial"/>
              <a:ea typeface="Arial"/>
              <a:cs typeface="Arial"/>
              <a:sym typeface="Arial"/>
            </a:endParaRPr>
          </a:p>
        </p:txBody>
      </p:sp>
      <p:sp>
        <p:nvSpPr>
          <p:cNvPr id="716" name="Google Shape;716;p28"/>
          <p:cNvSpPr txBox="1"/>
          <p:nvPr/>
        </p:nvSpPr>
        <p:spPr>
          <a:xfrm>
            <a:off x="3839638" y="5517125"/>
            <a:ext cx="32730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 dentro de botella</a:t>
            </a:r>
            <a:endParaRPr sz="1400" b="1" i="0" u="none" strike="noStrike" cap="none">
              <a:solidFill>
                <a:schemeClr val="dk1"/>
              </a:solidFill>
              <a:latin typeface="Arial"/>
              <a:ea typeface="Arial"/>
              <a:cs typeface="Arial"/>
              <a:sym typeface="Arial"/>
            </a:endParaRPr>
          </a:p>
        </p:txBody>
      </p:sp>
      <p:sp>
        <p:nvSpPr>
          <p:cNvPr id="717" name="Google Shape;717;p28"/>
          <p:cNvSpPr txBox="1"/>
          <p:nvPr/>
        </p:nvSpPr>
        <p:spPr>
          <a:xfrm>
            <a:off x="8737275" y="5416400"/>
            <a:ext cx="17919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Diana de precisión</a:t>
            </a:r>
            <a:endParaRPr sz="1400" b="1" i="0" u="none" strike="noStrike" cap="none">
              <a:solidFill>
                <a:schemeClr val="dk1"/>
              </a:solidFill>
              <a:latin typeface="Arial"/>
              <a:ea typeface="Arial"/>
              <a:cs typeface="Arial"/>
              <a:sym typeface="Arial"/>
            </a:endParaRPr>
          </a:p>
        </p:txBody>
      </p:sp>
      <p:sp>
        <p:nvSpPr>
          <p:cNvPr id="718" name="Google Shape;718;p28"/>
          <p:cNvSpPr txBox="1"/>
          <p:nvPr/>
        </p:nvSpPr>
        <p:spPr>
          <a:xfrm>
            <a:off x="6298584" y="64797"/>
            <a:ext cx="57699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Fase Modelado</a:t>
            </a:r>
            <a:endParaRPr sz="3600" b="1" i="0" u="none" strike="noStrike" cap="none">
              <a:solidFill>
                <a:schemeClr val="lt1"/>
              </a:solidFill>
              <a:latin typeface="Arial"/>
              <a:ea typeface="Arial"/>
              <a:cs typeface="Arial"/>
              <a:sym typeface="Arial"/>
            </a:endParaRPr>
          </a:p>
        </p:txBody>
      </p:sp>
      <p:sp>
        <p:nvSpPr>
          <p:cNvPr id="719" name="Google Shape;719;p28"/>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Modelado y texturizado de objetos en 3D</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11" name="Google Shape;111;p4"/>
          <p:cNvSpPr txBox="1"/>
          <p:nvPr/>
        </p:nvSpPr>
        <p:spPr>
          <a:xfrm>
            <a:off x="8126554" y="64806"/>
            <a:ext cx="39528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A</a:t>
            </a:r>
            <a:r>
              <a:rPr lang="en-US" sz="3600" b="1">
                <a:solidFill>
                  <a:schemeClr val="lt1"/>
                </a:solidFill>
              </a:rPr>
              <a:t>ntecedentes</a:t>
            </a:r>
            <a:endParaRPr sz="3600" b="1" i="0" u="none" strike="noStrike" cap="none">
              <a:solidFill>
                <a:schemeClr val="lt1"/>
              </a:solidFill>
              <a:latin typeface="Arial"/>
              <a:ea typeface="Arial"/>
              <a:cs typeface="Arial"/>
              <a:sym typeface="Arial"/>
            </a:endParaRPr>
          </a:p>
        </p:txBody>
      </p:sp>
      <p:sp>
        <p:nvSpPr>
          <p:cNvPr id="112" name="Google Shape;112;p4"/>
          <p:cNvSpPr txBox="1"/>
          <p:nvPr/>
        </p:nvSpPr>
        <p:spPr>
          <a:xfrm>
            <a:off x="3583708" y="1154315"/>
            <a:ext cx="6465455" cy="4022725"/>
          </a:xfrm>
          <a:prstGeom prst="rect">
            <a:avLst/>
          </a:prstGeom>
          <a:noFill/>
          <a:ln>
            <a:noFill/>
          </a:ln>
        </p:spPr>
        <p:txBody>
          <a:bodyPr spcFirstLastPara="1" wrap="square" lIns="0" tIns="45700" rIns="0" bIns="45700" anchor="t" anchorCtr="0">
            <a:normAutofit/>
          </a:bodyPr>
          <a:lstStyle/>
          <a:p>
            <a:pPr marL="0" marR="0" lvl="0" indent="0" algn="just" rtl="0">
              <a:lnSpc>
                <a:spcPct val="90000"/>
              </a:lnSpc>
              <a:spcBef>
                <a:spcPts val="0"/>
              </a:spcBef>
              <a:spcAft>
                <a:spcPts val="0"/>
              </a:spcAft>
              <a:buClr>
                <a:schemeClr val="accent1"/>
              </a:buClr>
              <a:buSzPts val="2800"/>
              <a:buFont typeface="Calibri"/>
              <a:buNone/>
            </a:pPr>
            <a:endParaRPr sz="2800" b="0" i="0" u="none" strike="noStrike" cap="none">
              <a:solidFill>
                <a:srgbClr val="3F3F3F"/>
              </a:solidFill>
              <a:latin typeface="Arial"/>
              <a:ea typeface="Arial"/>
              <a:cs typeface="Arial"/>
              <a:sym typeface="Arial"/>
            </a:endParaRPr>
          </a:p>
        </p:txBody>
      </p:sp>
      <p:sp>
        <p:nvSpPr>
          <p:cNvPr id="113" name="Google Shape;113;p4"/>
          <p:cNvSpPr/>
          <p:nvPr/>
        </p:nvSpPr>
        <p:spPr>
          <a:xfrm>
            <a:off x="48149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Metodología</a:t>
            </a:r>
            <a:endParaRPr sz="1200" b="0" i="0" u="none" strike="noStrike" cap="none">
              <a:solidFill>
                <a:srgbClr val="000000"/>
              </a:solidFill>
              <a:latin typeface="Calibri"/>
              <a:ea typeface="Calibri"/>
              <a:cs typeface="Calibri"/>
              <a:sym typeface="Calibri"/>
            </a:endParaRPr>
          </a:p>
        </p:txBody>
      </p:sp>
      <p:sp>
        <p:nvSpPr>
          <p:cNvPr id="114" name="Google Shape;114;p4"/>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115" name="Google Shape;115;p4"/>
          <p:cNvSpPr/>
          <p:nvPr/>
        </p:nvSpPr>
        <p:spPr>
          <a:xfrm>
            <a:off x="388950" y="6331181"/>
            <a:ext cx="1218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Antecedentes</a:t>
            </a:r>
            <a:endParaRPr sz="1200" b="0" i="0" u="none" strike="noStrike" cap="none">
              <a:solidFill>
                <a:srgbClr val="FFFFFF"/>
              </a:solidFill>
              <a:latin typeface="Calibri"/>
              <a:ea typeface="Calibri"/>
              <a:cs typeface="Calibri"/>
              <a:sym typeface="Calibri"/>
            </a:endParaRPr>
          </a:p>
        </p:txBody>
      </p:sp>
      <p:sp>
        <p:nvSpPr>
          <p:cNvPr id="116" name="Google Shape;116;p4"/>
          <p:cNvSpPr/>
          <p:nvPr/>
        </p:nvSpPr>
        <p:spPr>
          <a:xfrm>
            <a:off x="26658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Justificación</a:t>
            </a:r>
            <a:endParaRPr sz="1200" b="0" i="0" u="none" strike="noStrike" cap="none">
              <a:solidFill>
                <a:srgbClr val="B7B7B7"/>
              </a:solidFill>
              <a:latin typeface="Calibri"/>
              <a:ea typeface="Calibri"/>
              <a:cs typeface="Calibri"/>
              <a:sym typeface="Calibri"/>
            </a:endParaRPr>
          </a:p>
        </p:txBody>
      </p:sp>
      <p:sp>
        <p:nvSpPr>
          <p:cNvPr id="117" name="Google Shape;117;p4"/>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18" name="Google Shape;118;p4"/>
          <p:cNvSpPr/>
          <p:nvPr/>
        </p:nvSpPr>
        <p:spPr>
          <a:xfrm>
            <a:off x="1633299" y="6331181"/>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Problema</a:t>
            </a:r>
            <a:endParaRPr sz="1200" b="0" i="0" u="none" strike="noStrike" cap="none">
              <a:solidFill>
                <a:schemeClr val="dk1"/>
              </a:solidFill>
              <a:latin typeface="Calibri"/>
              <a:ea typeface="Calibri"/>
              <a:cs typeface="Calibri"/>
              <a:sym typeface="Calibri"/>
            </a:endParaRPr>
          </a:p>
        </p:txBody>
      </p:sp>
      <p:sp>
        <p:nvSpPr>
          <p:cNvPr id="119" name="Google Shape;119;p4"/>
          <p:cNvSpPr/>
          <p:nvPr/>
        </p:nvSpPr>
        <p:spPr>
          <a:xfrm>
            <a:off x="3782409"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Objetivos</a:t>
            </a:r>
            <a:endParaRPr sz="1200" b="0" i="0" u="none" strike="noStrike" cap="none">
              <a:solidFill>
                <a:srgbClr val="FFFFFF"/>
              </a:solidFill>
              <a:latin typeface="Calibri"/>
              <a:ea typeface="Calibri"/>
              <a:cs typeface="Calibri"/>
              <a:sym typeface="Calibri"/>
            </a:endParaRPr>
          </a:p>
        </p:txBody>
      </p:sp>
      <p:sp>
        <p:nvSpPr>
          <p:cNvPr id="120" name="Google Shape;120;p4"/>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21" name="Google Shape;121;p4"/>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22" name="Google Shape;122;p4"/>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23" name="Google Shape;123;p4"/>
          <p:cNvSpPr txBox="1"/>
          <p:nvPr/>
        </p:nvSpPr>
        <p:spPr>
          <a:xfrm>
            <a:off x="749800" y="1555225"/>
            <a:ext cx="10881300" cy="4119600"/>
          </a:xfrm>
          <a:prstGeom prst="rect">
            <a:avLst/>
          </a:prstGeom>
          <a:noFill/>
          <a:ln>
            <a:noFill/>
          </a:ln>
        </p:spPr>
        <p:txBody>
          <a:bodyPr spcFirstLastPara="1" wrap="square" lIns="91425" tIns="45700" rIns="91425" bIns="45700" anchor="t" anchorCtr="0">
            <a:noAutofit/>
          </a:bodyPr>
          <a:lstStyle/>
          <a:p>
            <a:pPr marL="457200" lvl="0" indent="-368300" algn="just" rtl="0">
              <a:lnSpc>
                <a:spcPct val="110000"/>
              </a:lnSpc>
              <a:spcBef>
                <a:spcPts val="1000"/>
              </a:spcBef>
              <a:spcAft>
                <a:spcPts val="0"/>
              </a:spcAft>
              <a:buClr>
                <a:schemeClr val="dk1"/>
              </a:buClr>
              <a:buSzPts val="2200"/>
              <a:buChar char="●"/>
            </a:pPr>
            <a:r>
              <a:rPr lang="en-US" sz="2200">
                <a:solidFill>
                  <a:schemeClr val="dk1"/>
                </a:solidFill>
              </a:rPr>
              <a:t>Proyecto de investigación “</a:t>
            </a:r>
            <a:r>
              <a:rPr lang="en-US" sz="2200" i="1">
                <a:solidFill>
                  <a:schemeClr val="dk1"/>
                </a:solidFill>
              </a:rPr>
              <a:t>Desarrollo e implementación de un polígono virtual de tiro para el entrenamiento militar con armas de calibre menor</a:t>
            </a:r>
            <a:r>
              <a:rPr lang="en-US" sz="2200">
                <a:solidFill>
                  <a:schemeClr val="dk1"/>
                </a:solidFill>
              </a:rPr>
              <a:t>”- PIM-02.</a:t>
            </a:r>
            <a:endParaRPr sz="2200">
              <a:solidFill>
                <a:schemeClr val="dk1"/>
              </a:solidFill>
            </a:endParaRPr>
          </a:p>
          <a:p>
            <a:pPr marL="457200" lvl="0" indent="-368300" algn="just" rtl="0">
              <a:lnSpc>
                <a:spcPct val="110000"/>
              </a:lnSpc>
              <a:spcBef>
                <a:spcPts val="1000"/>
              </a:spcBef>
              <a:spcAft>
                <a:spcPts val="0"/>
              </a:spcAft>
              <a:buClr>
                <a:schemeClr val="dk1"/>
              </a:buClr>
              <a:buSzPts val="2200"/>
              <a:buChar char="●"/>
            </a:pPr>
            <a:r>
              <a:rPr lang="en-US" sz="2200">
                <a:solidFill>
                  <a:schemeClr val="dk1"/>
                </a:solidFill>
              </a:rPr>
              <a:t>Los polígonos de tiro se consideran un método de entrenamiento en las instituciones militares, de policía y seguridad.</a:t>
            </a:r>
            <a:endParaRPr sz="2200">
              <a:solidFill>
                <a:schemeClr val="dk1"/>
              </a:solidFill>
            </a:endParaRPr>
          </a:p>
          <a:p>
            <a:pPr marL="457200" lvl="0" indent="-368300" algn="just" rtl="0">
              <a:lnSpc>
                <a:spcPct val="110000"/>
              </a:lnSpc>
              <a:spcBef>
                <a:spcPts val="1000"/>
              </a:spcBef>
              <a:spcAft>
                <a:spcPts val="0"/>
              </a:spcAft>
              <a:buClr>
                <a:schemeClr val="dk1"/>
              </a:buClr>
              <a:buSzPts val="2200"/>
              <a:buChar char="●"/>
            </a:pPr>
            <a:r>
              <a:rPr lang="en-US" sz="2200">
                <a:solidFill>
                  <a:schemeClr val="dk1"/>
                </a:solidFill>
              </a:rPr>
              <a:t>Los sistemas de polígonos virtuales de tiro son técnicas que permiten mejorar las habilidades de combate, la precisión en tiro, el manejo de armamento y fortalecer el desempeño del soldado en sus operaciones tácticas y operativas. </a:t>
            </a:r>
            <a:endParaRPr sz="2200">
              <a:solidFill>
                <a:schemeClr val="dk1"/>
              </a:solidFill>
            </a:endParaRPr>
          </a:p>
          <a:p>
            <a:pPr marL="457200" marR="0" lvl="0" indent="0" algn="just" rtl="0">
              <a:lnSpc>
                <a:spcPct val="110000"/>
              </a:lnSpc>
              <a:spcBef>
                <a:spcPts val="1000"/>
              </a:spcBef>
              <a:spcAft>
                <a:spcPts val="0"/>
              </a:spcAft>
              <a:buNone/>
            </a:pPr>
            <a:endParaRPr sz="22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3"/>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725" name="Google Shape;725;p33"/>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726" name="Google Shape;726;p33"/>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727" name="Google Shape;727;p33"/>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728" name="Google Shape;728;p33"/>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729" name="Google Shape;729;p33"/>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730" name="Google Shape;730;p33"/>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731" name="Google Shape;731;p33"/>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732" name="Google Shape;732;p33"/>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733" name="Google Shape;733;p33"/>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34" name="Google Shape;734;p33"/>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735" name="Google Shape;735;p33"/>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736" name="Google Shape;736;p33"/>
          <p:cNvPicPr preferRelativeResize="0"/>
          <p:nvPr/>
        </p:nvPicPr>
        <p:blipFill>
          <a:blip r:embed="rId3">
            <a:alphaModFix/>
          </a:blip>
          <a:stretch>
            <a:fillRect/>
          </a:stretch>
        </p:blipFill>
        <p:spPr>
          <a:xfrm>
            <a:off x="2353925" y="1451801"/>
            <a:ext cx="8169751" cy="4048850"/>
          </a:xfrm>
          <a:prstGeom prst="rect">
            <a:avLst/>
          </a:prstGeom>
          <a:noFill/>
          <a:ln>
            <a:noFill/>
          </a:ln>
        </p:spPr>
      </p:pic>
      <p:sp>
        <p:nvSpPr>
          <p:cNvPr id="737" name="Google Shape;737;p33"/>
          <p:cNvSpPr txBox="1"/>
          <p:nvPr/>
        </p:nvSpPr>
        <p:spPr>
          <a:xfrm>
            <a:off x="3781100" y="5550350"/>
            <a:ext cx="53154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Integración de objetos 3D con el escenario selva amazónica</a:t>
            </a:r>
            <a:endParaRPr sz="1400" b="1" i="0" u="none" strike="noStrike" cap="none">
              <a:solidFill>
                <a:schemeClr val="dk1"/>
              </a:solidFill>
              <a:latin typeface="Arial"/>
              <a:ea typeface="Arial"/>
              <a:cs typeface="Arial"/>
              <a:sym typeface="Arial"/>
            </a:endParaRPr>
          </a:p>
        </p:txBody>
      </p:sp>
      <p:sp>
        <p:nvSpPr>
          <p:cNvPr id="738" name="Google Shape;738;p33"/>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116048b32d6_0_37"/>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744" name="Google Shape;744;g116048b32d6_0_37"/>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745" name="Google Shape;745;g116048b32d6_0_37"/>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746" name="Google Shape;746;g116048b32d6_0_37"/>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747" name="Google Shape;747;g116048b32d6_0_37"/>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748" name="Google Shape;748;g116048b32d6_0_37"/>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749" name="Google Shape;749;g116048b32d6_0_37"/>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750" name="Google Shape;750;g116048b32d6_0_37"/>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751" name="Google Shape;751;g116048b32d6_0_37"/>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52" name="Google Shape;752;g116048b32d6_0_37"/>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753" name="Google Shape;753;g116048b32d6_0_37"/>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754" name="Google Shape;754;g116048b32d6_0_37"/>
          <p:cNvSpPr txBox="1"/>
          <p:nvPr/>
        </p:nvSpPr>
        <p:spPr>
          <a:xfrm>
            <a:off x="4074500" y="5429325"/>
            <a:ext cx="47286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Integración de objetos 3D con el escenario zona rural</a:t>
            </a:r>
            <a:endParaRPr sz="1400" b="1" i="0" u="none" strike="noStrike" cap="none">
              <a:solidFill>
                <a:schemeClr val="dk1"/>
              </a:solidFill>
              <a:latin typeface="Arial"/>
              <a:ea typeface="Arial"/>
              <a:cs typeface="Arial"/>
              <a:sym typeface="Arial"/>
            </a:endParaRPr>
          </a:p>
        </p:txBody>
      </p:sp>
      <p:pic>
        <p:nvPicPr>
          <p:cNvPr id="755" name="Google Shape;755;g116048b32d6_0_37"/>
          <p:cNvPicPr preferRelativeResize="0"/>
          <p:nvPr/>
        </p:nvPicPr>
        <p:blipFill>
          <a:blip r:embed="rId3">
            <a:alphaModFix/>
          </a:blip>
          <a:stretch>
            <a:fillRect/>
          </a:stretch>
        </p:blipFill>
        <p:spPr>
          <a:xfrm>
            <a:off x="3111575" y="1454988"/>
            <a:ext cx="6858199" cy="3898125"/>
          </a:xfrm>
          <a:prstGeom prst="rect">
            <a:avLst/>
          </a:prstGeom>
          <a:noFill/>
          <a:ln>
            <a:noFill/>
          </a:ln>
        </p:spPr>
      </p:pic>
      <p:sp>
        <p:nvSpPr>
          <p:cNvPr id="756" name="Google Shape;756;g116048b32d6_0_37"/>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757" name="Google Shape;757;g116048b32d6_0_37"/>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116048b32d6_0_18"/>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763" name="Google Shape;763;g116048b32d6_0_18"/>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764" name="Google Shape;764;g116048b32d6_0_18"/>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765" name="Google Shape;765;g116048b32d6_0_18"/>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766" name="Google Shape;766;g116048b32d6_0_18"/>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767" name="Google Shape;767;g116048b32d6_0_18"/>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768" name="Google Shape;768;g116048b32d6_0_18"/>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769" name="Google Shape;769;g116048b32d6_0_18"/>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770" name="Google Shape;770;g116048b32d6_0_18"/>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71" name="Google Shape;771;g116048b32d6_0_18"/>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772" name="Google Shape;772;g116048b32d6_0_18"/>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773" name="Google Shape;773;g116048b32d6_0_18"/>
          <p:cNvSpPr txBox="1"/>
          <p:nvPr/>
        </p:nvSpPr>
        <p:spPr>
          <a:xfrm>
            <a:off x="3781100" y="5397950"/>
            <a:ext cx="53154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Integración de objetos 3D con el escenario zona costera</a:t>
            </a:r>
            <a:endParaRPr sz="1400" b="1" i="0" u="none" strike="noStrike" cap="none">
              <a:solidFill>
                <a:schemeClr val="dk1"/>
              </a:solidFill>
              <a:latin typeface="Arial"/>
              <a:ea typeface="Arial"/>
              <a:cs typeface="Arial"/>
              <a:sym typeface="Arial"/>
            </a:endParaRPr>
          </a:p>
        </p:txBody>
      </p:sp>
      <p:sp>
        <p:nvSpPr>
          <p:cNvPr id="774" name="Google Shape;774;g116048b32d6_0_18"/>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775" name="Google Shape;775;g116048b32d6_0_18"/>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pic>
        <p:nvPicPr>
          <p:cNvPr id="776" name="Google Shape;776;g116048b32d6_0_18"/>
          <p:cNvPicPr preferRelativeResize="0"/>
          <p:nvPr/>
        </p:nvPicPr>
        <p:blipFill>
          <a:blip r:embed="rId3">
            <a:alphaModFix/>
          </a:blip>
          <a:stretch>
            <a:fillRect/>
          </a:stretch>
        </p:blipFill>
        <p:spPr>
          <a:xfrm>
            <a:off x="3172450" y="1546750"/>
            <a:ext cx="6532699" cy="3608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g116048b32d6_0_75"/>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782" name="Google Shape;782;g116048b32d6_0_75"/>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783" name="Google Shape;783;g116048b32d6_0_75"/>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784" name="Google Shape;784;g116048b32d6_0_75"/>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785" name="Google Shape;785;g116048b32d6_0_75"/>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786" name="Google Shape;786;g116048b32d6_0_75"/>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787" name="Google Shape;787;g116048b32d6_0_75"/>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788" name="Google Shape;788;g116048b32d6_0_75"/>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789" name="Google Shape;789;g116048b32d6_0_75"/>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90" name="Google Shape;790;g116048b32d6_0_75"/>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791" name="Google Shape;791;g116048b32d6_0_75"/>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792" name="Google Shape;792;g116048b32d6_0_75"/>
          <p:cNvSpPr txBox="1"/>
          <p:nvPr/>
        </p:nvSpPr>
        <p:spPr>
          <a:xfrm>
            <a:off x="3901375" y="5358725"/>
            <a:ext cx="50103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Integración de objetos 3D con el escenario zona nevada</a:t>
            </a:r>
            <a:endParaRPr sz="1400" b="1" i="0" u="none" strike="noStrike" cap="none">
              <a:solidFill>
                <a:schemeClr val="dk1"/>
              </a:solidFill>
              <a:latin typeface="Arial"/>
              <a:ea typeface="Arial"/>
              <a:cs typeface="Arial"/>
              <a:sym typeface="Arial"/>
            </a:endParaRPr>
          </a:p>
        </p:txBody>
      </p:sp>
      <p:pic>
        <p:nvPicPr>
          <p:cNvPr id="793" name="Google Shape;793;g116048b32d6_0_75"/>
          <p:cNvPicPr preferRelativeResize="0"/>
          <p:nvPr/>
        </p:nvPicPr>
        <p:blipFill>
          <a:blip r:embed="rId3">
            <a:alphaModFix/>
          </a:blip>
          <a:stretch>
            <a:fillRect/>
          </a:stretch>
        </p:blipFill>
        <p:spPr>
          <a:xfrm>
            <a:off x="2260938" y="1488747"/>
            <a:ext cx="8355718" cy="3793778"/>
          </a:xfrm>
          <a:prstGeom prst="rect">
            <a:avLst/>
          </a:prstGeom>
          <a:noFill/>
          <a:ln>
            <a:noFill/>
          </a:ln>
        </p:spPr>
      </p:pic>
      <p:sp>
        <p:nvSpPr>
          <p:cNvPr id="794" name="Google Shape;794;g116048b32d6_0_75"/>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795" name="Google Shape;795;g116048b32d6_0_75"/>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116e0c472c8_0_19"/>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801" name="Google Shape;801;g116e0c472c8_0_19"/>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802" name="Google Shape;802;g116e0c472c8_0_19"/>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803" name="Google Shape;803;g116e0c472c8_0_19"/>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804" name="Google Shape;804;g116e0c472c8_0_19"/>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805" name="Google Shape;805;g116e0c472c8_0_19"/>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806" name="Google Shape;806;g116e0c472c8_0_19"/>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807" name="Google Shape;807;g116e0c472c8_0_19"/>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808" name="Google Shape;808;g116e0c472c8_0_19"/>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809" name="Google Shape;809;g116e0c472c8_0_19"/>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810" name="Google Shape;810;g116e0c472c8_0_19"/>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811" name="Google Shape;811;g116e0c472c8_0_19"/>
          <p:cNvPicPr preferRelativeResize="0"/>
          <p:nvPr/>
        </p:nvPicPr>
        <p:blipFill>
          <a:blip r:embed="rId3">
            <a:alphaModFix/>
          </a:blip>
          <a:stretch>
            <a:fillRect/>
          </a:stretch>
        </p:blipFill>
        <p:spPr>
          <a:xfrm>
            <a:off x="4157900" y="1485000"/>
            <a:ext cx="4363747" cy="4072851"/>
          </a:xfrm>
          <a:prstGeom prst="rect">
            <a:avLst/>
          </a:prstGeom>
          <a:noFill/>
          <a:ln>
            <a:noFill/>
          </a:ln>
        </p:spPr>
      </p:pic>
      <p:sp>
        <p:nvSpPr>
          <p:cNvPr id="812" name="Google Shape;812;g116e0c472c8_0_19"/>
          <p:cNvSpPr txBox="1"/>
          <p:nvPr/>
        </p:nvSpPr>
        <p:spPr>
          <a:xfrm>
            <a:off x="3517700" y="5691150"/>
            <a:ext cx="58422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 integrado con escenario de selva amazónica</a:t>
            </a:r>
            <a:endParaRPr sz="1400" b="1" i="0" u="none" strike="noStrike" cap="none">
              <a:solidFill>
                <a:schemeClr val="dk1"/>
              </a:solidFill>
              <a:latin typeface="Arial"/>
              <a:ea typeface="Arial"/>
              <a:cs typeface="Arial"/>
              <a:sym typeface="Arial"/>
            </a:endParaRPr>
          </a:p>
        </p:txBody>
      </p:sp>
      <p:sp>
        <p:nvSpPr>
          <p:cNvPr id="813" name="Google Shape;813;g116e0c472c8_0_19"/>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814" name="Google Shape;814;g116e0c472c8_0_19"/>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116e0c472c8_0_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820" name="Google Shape;820;g116e0c472c8_0_0"/>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821" name="Google Shape;821;g116e0c472c8_0_0"/>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822" name="Google Shape;822;g116e0c472c8_0_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823" name="Google Shape;823;g116e0c472c8_0_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824" name="Google Shape;824;g116e0c472c8_0_0"/>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825" name="Google Shape;825;g116e0c472c8_0_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826" name="Google Shape;826;g116e0c472c8_0_0"/>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827" name="Google Shape;827;g116e0c472c8_0_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828" name="Google Shape;828;g116e0c472c8_0_0"/>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829" name="Google Shape;829;g116e0c472c8_0_0"/>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830" name="Google Shape;830;g116e0c472c8_0_0"/>
          <p:cNvPicPr preferRelativeResize="0"/>
          <p:nvPr/>
        </p:nvPicPr>
        <p:blipFill>
          <a:blip r:embed="rId3">
            <a:alphaModFix/>
          </a:blip>
          <a:stretch>
            <a:fillRect/>
          </a:stretch>
        </p:blipFill>
        <p:spPr>
          <a:xfrm>
            <a:off x="4084875" y="1435737"/>
            <a:ext cx="4344125" cy="4060450"/>
          </a:xfrm>
          <a:prstGeom prst="rect">
            <a:avLst/>
          </a:prstGeom>
          <a:noFill/>
          <a:ln>
            <a:noFill/>
          </a:ln>
        </p:spPr>
      </p:pic>
      <p:sp>
        <p:nvSpPr>
          <p:cNvPr id="831" name="Google Shape;831;g116e0c472c8_0_0"/>
          <p:cNvSpPr txBox="1"/>
          <p:nvPr/>
        </p:nvSpPr>
        <p:spPr>
          <a:xfrm>
            <a:off x="2896100" y="5600500"/>
            <a:ext cx="70854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 dentro de botella integrado con escenario de selva amazónica</a:t>
            </a:r>
            <a:endParaRPr sz="1400" b="1" i="0" u="none" strike="noStrike" cap="none">
              <a:solidFill>
                <a:schemeClr val="dk1"/>
              </a:solidFill>
              <a:latin typeface="Arial"/>
              <a:ea typeface="Arial"/>
              <a:cs typeface="Arial"/>
              <a:sym typeface="Arial"/>
            </a:endParaRPr>
          </a:p>
        </p:txBody>
      </p:sp>
      <p:sp>
        <p:nvSpPr>
          <p:cNvPr id="832" name="Google Shape;832;g116e0c472c8_0_0"/>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833" name="Google Shape;833;g116e0c472c8_0_0"/>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31"/>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839" name="Google Shape;839;p31"/>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840" name="Google Shape;840;p31"/>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841" name="Google Shape;841;p31"/>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842" name="Google Shape;842;p31"/>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843" name="Google Shape;843;p31"/>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844" name="Google Shape;844;p31"/>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845" name="Google Shape;845;p31"/>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846" name="Google Shape;846;p31"/>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847" name="Google Shape;847;p31"/>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848" name="Google Shape;848;p31"/>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849" name="Google Shape;849;p31"/>
          <p:cNvPicPr preferRelativeResize="0"/>
          <p:nvPr/>
        </p:nvPicPr>
        <p:blipFill>
          <a:blip r:embed="rId3">
            <a:alphaModFix/>
          </a:blip>
          <a:stretch>
            <a:fillRect/>
          </a:stretch>
        </p:blipFill>
        <p:spPr>
          <a:xfrm>
            <a:off x="4408468" y="1416250"/>
            <a:ext cx="4144069" cy="3867800"/>
          </a:xfrm>
          <a:prstGeom prst="rect">
            <a:avLst/>
          </a:prstGeom>
          <a:noFill/>
          <a:ln>
            <a:noFill/>
          </a:ln>
        </p:spPr>
      </p:pic>
      <p:sp>
        <p:nvSpPr>
          <p:cNvPr id="850" name="Google Shape;850;p31"/>
          <p:cNvSpPr txBox="1"/>
          <p:nvPr/>
        </p:nvSpPr>
        <p:spPr>
          <a:xfrm>
            <a:off x="3655100" y="5419225"/>
            <a:ext cx="56508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Diana de precisión integrado con escenario de selva amazónica</a:t>
            </a:r>
            <a:endParaRPr sz="1400" b="1" i="0" u="none" strike="noStrike" cap="none">
              <a:solidFill>
                <a:schemeClr val="dk1"/>
              </a:solidFill>
              <a:latin typeface="Arial"/>
              <a:ea typeface="Arial"/>
              <a:cs typeface="Arial"/>
              <a:sym typeface="Arial"/>
            </a:endParaRPr>
          </a:p>
        </p:txBody>
      </p:sp>
      <p:sp>
        <p:nvSpPr>
          <p:cNvPr id="851" name="Google Shape;851;p31"/>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852" name="Google Shape;852;p31"/>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116048b32d6_0_251"/>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915" name="Google Shape;915;g116048b32d6_0_251"/>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916" name="Google Shape;916;g116048b32d6_0_251"/>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917" name="Google Shape;917;g116048b32d6_0_251"/>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918" name="Google Shape;918;g116048b32d6_0_251"/>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919" name="Google Shape;919;g116048b32d6_0_251"/>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920" name="Google Shape;920;g116048b32d6_0_251"/>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921" name="Google Shape;921;g116048b32d6_0_251"/>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922" name="Google Shape;922;g116048b32d6_0_251"/>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923" name="Google Shape;923;g116048b32d6_0_251"/>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924" name="Google Shape;924;g116048b32d6_0_251"/>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925" name="Google Shape;925;g116048b32d6_0_251"/>
          <p:cNvPicPr preferRelativeResize="0"/>
          <p:nvPr/>
        </p:nvPicPr>
        <p:blipFill>
          <a:blip r:embed="rId3">
            <a:alphaModFix/>
          </a:blip>
          <a:stretch>
            <a:fillRect/>
          </a:stretch>
        </p:blipFill>
        <p:spPr>
          <a:xfrm>
            <a:off x="5021875" y="1400450"/>
            <a:ext cx="3284774" cy="4128250"/>
          </a:xfrm>
          <a:prstGeom prst="rect">
            <a:avLst/>
          </a:prstGeom>
          <a:noFill/>
          <a:ln>
            <a:noFill/>
          </a:ln>
        </p:spPr>
      </p:pic>
      <p:sp>
        <p:nvSpPr>
          <p:cNvPr id="926" name="Google Shape;926;g116048b32d6_0_251"/>
          <p:cNvSpPr txBox="1"/>
          <p:nvPr/>
        </p:nvSpPr>
        <p:spPr>
          <a:xfrm>
            <a:off x="4669713" y="5681075"/>
            <a:ext cx="39891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 integrada con zona rural</a:t>
            </a:r>
            <a:endParaRPr sz="1400" b="1" i="0" u="none" strike="noStrike" cap="none">
              <a:solidFill>
                <a:schemeClr val="dk1"/>
              </a:solidFill>
              <a:latin typeface="Arial"/>
              <a:ea typeface="Arial"/>
              <a:cs typeface="Arial"/>
              <a:sym typeface="Arial"/>
            </a:endParaRPr>
          </a:p>
        </p:txBody>
      </p:sp>
      <p:sp>
        <p:nvSpPr>
          <p:cNvPr id="927" name="Google Shape;927;g116048b32d6_0_251"/>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928" name="Google Shape;928;g116048b32d6_0_251"/>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116048b32d6_0_269"/>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934" name="Google Shape;934;g116048b32d6_0_269"/>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935" name="Google Shape;935;g116048b32d6_0_269"/>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936" name="Google Shape;936;g116048b32d6_0_269"/>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937" name="Google Shape;937;g116048b32d6_0_269"/>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938" name="Google Shape;938;g116048b32d6_0_269"/>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939" name="Google Shape;939;g116048b32d6_0_269"/>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940" name="Google Shape;940;g116048b32d6_0_269"/>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941" name="Google Shape;941;g116048b32d6_0_269"/>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942" name="Google Shape;942;g116048b32d6_0_269"/>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943" name="Google Shape;943;g116048b32d6_0_269"/>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944" name="Google Shape;944;g116048b32d6_0_269"/>
          <p:cNvPicPr preferRelativeResize="0"/>
          <p:nvPr/>
        </p:nvPicPr>
        <p:blipFill>
          <a:blip r:embed="rId3">
            <a:alphaModFix/>
          </a:blip>
          <a:stretch>
            <a:fillRect/>
          </a:stretch>
        </p:blipFill>
        <p:spPr>
          <a:xfrm>
            <a:off x="5165076" y="1400450"/>
            <a:ext cx="2906599" cy="4178600"/>
          </a:xfrm>
          <a:prstGeom prst="rect">
            <a:avLst/>
          </a:prstGeom>
          <a:noFill/>
          <a:ln>
            <a:noFill/>
          </a:ln>
        </p:spPr>
      </p:pic>
      <p:sp>
        <p:nvSpPr>
          <p:cNvPr id="945" name="Google Shape;945;g116048b32d6_0_269"/>
          <p:cNvSpPr txBox="1"/>
          <p:nvPr/>
        </p:nvSpPr>
        <p:spPr>
          <a:xfrm>
            <a:off x="4157900" y="5671000"/>
            <a:ext cx="54090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 dentro de botella integrada con zona rural</a:t>
            </a:r>
            <a:endParaRPr sz="1400" b="1" i="0" u="none" strike="noStrike" cap="none">
              <a:solidFill>
                <a:schemeClr val="dk1"/>
              </a:solidFill>
              <a:latin typeface="Arial"/>
              <a:ea typeface="Arial"/>
              <a:cs typeface="Arial"/>
              <a:sym typeface="Arial"/>
            </a:endParaRPr>
          </a:p>
        </p:txBody>
      </p:sp>
      <p:sp>
        <p:nvSpPr>
          <p:cNvPr id="946" name="Google Shape;946;g116048b32d6_0_269"/>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947" name="Google Shape;947;g116048b32d6_0_269"/>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g116048b32d6_0_286"/>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953" name="Google Shape;953;g116048b32d6_0_286"/>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954" name="Google Shape;954;g116048b32d6_0_286"/>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955" name="Google Shape;955;g116048b32d6_0_286"/>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956" name="Google Shape;956;g116048b32d6_0_286"/>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957" name="Google Shape;957;g116048b32d6_0_286"/>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958" name="Google Shape;958;g116048b32d6_0_286"/>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959" name="Google Shape;959;g116048b32d6_0_286"/>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960" name="Google Shape;960;g116048b32d6_0_286"/>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961" name="Google Shape;961;g116048b32d6_0_286"/>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962" name="Google Shape;962;g116048b32d6_0_286"/>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963" name="Google Shape;963;g116048b32d6_0_286"/>
          <p:cNvPicPr preferRelativeResize="0"/>
          <p:nvPr/>
        </p:nvPicPr>
        <p:blipFill>
          <a:blip r:embed="rId3">
            <a:alphaModFix/>
          </a:blip>
          <a:stretch>
            <a:fillRect/>
          </a:stretch>
        </p:blipFill>
        <p:spPr>
          <a:xfrm>
            <a:off x="4991075" y="1400450"/>
            <a:ext cx="3423200" cy="4067825"/>
          </a:xfrm>
          <a:prstGeom prst="rect">
            <a:avLst/>
          </a:prstGeom>
          <a:noFill/>
          <a:ln>
            <a:noFill/>
          </a:ln>
        </p:spPr>
      </p:pic>
      <p:sp>
        <p:nvSpPr>
          <p:cNvPr id="964" name="Google Shape;964;g116048b32d6_0_286"/>
          <p:cNvSpPr txBox="1"/>
          <p:nvPr/>
        </p:nvSpPr>
        <p:spPr>
          <a:xfrm>
            <a:off x="4303425" y="5580350"/>
            <a:ext cx="47985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Diana de precisión de botella integrado con zona rural</a:t>
            </a:r>
            <a:endParaRPr sz="1400" b="1" i="0" u="none" strike="noStrike" cap="none">
              <a:solidFill>
                <a:schemeClr val="dk1"/>
              </a:solidFill>
              <a:latin typeface="Arial"/>
              <a:ea typeface="Arial"/>
              <a:cs typeface="Arial"/>
              <a:sym typeface="Arial"/>
            </a:endParaRPr>
          </a:p>
        </p:txBody>
      </p:sp>
      <p:sp>
        <p:nvSpPr>
          <p:cNvPr id="965" name="Google Shape;965;g116048b32d6_0_286"/>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966" name="Google Shape;966;g116048b32d6_0_286"/>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29" name="Google Shape;129;p3"/>
          <p:cNvSpPr/>
          <p:nvPr/>
        </p:nvSpPr>
        <p:spPr>
          <a:xfrm>
            <a:off x="48149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Metodología</a:t>
            </a:r>
            <a:endParaRPr sz="1200" b="0" i="0" u="none" strike="noStrike" cap="none">
              <a:solidFill>
                <a:srgbClr val="000000"/>
              </a:solidFill>
              <a:latin typeface="Calibri"/>
              <a:ea typeface="Calibri"/>
              <a:cs typeface="Calibri"/>
              <a:sym typeface="Calibri"/>
            </a:endParaRPr>
          </a:p>
        </p:txBody>
      </p:sp>
      <p:sp>
        <p:nvSpPr>
          <p:cNvPr id="130" name="Google Shape;130;p3"/>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131" name="Google Shape;131;p3"/>
          <p:cNvSpPr/>
          <p:nvPr/>
        </p:nvSpPr>
        <p:spPr>
          <a:xfrm>
            <a:off x="388950" y="6331181"/>
            <a:ext cx="1218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200"/>
              <a:buFont typeface="Calibri"/>
              <a:buNone/>
            </a:pPr>
            <a:r>
              <a:rPr lang="en-US" sz="1200" b="0" i="0" u="none" strike="noStrike" cap="none">
                <a:solidFill>
                  <a:srgbClr val="FFFFFF"/>
                </a:solidFill>
                <a:latin typeface="Calibri"/>
                <a:ea typeface="Calibri"/>
                <a:cs typeface="Calibri"/>
                <a:sym typeface="Calibri"/>
              </a:rPr>
              <a:t>Antecedentes</a:t>
            </a:r>
            <a:endParaRPr sz="1200" b="0" i="0" u="none" strike="noStrike" cap="none">
              <a:solidFill>
                <a:srgbClr val="FFFFFF"/>
              </a:solidFill>
              <a:latin typeface="Calibri"/>
              <a:ea typeface="Calibri"/>
              <a:cs typeface="Calibri"/>
              <a:sym typeface="Calibri"/>
            </a:endParaRPr>
          </a:p>
        </p:txBody>
      </p:sp>
      <p:sp>
        <p:nvSpPr>
          <p:cNvPr id="132" name="Google Shape;132;p3"/>
          <p:cNvSpPr/>
          <p:nvPr/>
        </p:nvSpPr>
        <p:spPr>
          <a:xfrm>
            <a:off x="26658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Justificación</a:t>
            </a:r>
            <a:endParaRPr sz="1200" b="0" i="0" u="none" strike="noStrike" cap="none">
              <a:solidFill>
                <a:srgbClr val="B7B7B7"/>
              </a:solidFill>
              <a:latin typeface="Calibri"/>
              <a:ea typeface="Calibri"/>
              <a:cs typeface="Calibri"/>
              <a:sym typeface="Calibri"/>
            </a:endParaRPr>
          </a:p>
        </p:txBody>
      </p:sp>
      <p:sp>
        <p:nvSpPr>
          <p:cNvPr id="133" name="Google Shape;133;p3"/>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34" name="Google Shape;134;p3"/>
          <p:cNvSpPr/>
          <p:nvPr/>
        </p:nvSpPr>
        <p:spPr>
          <a:xfrm>
            <a:off x="1633299" y="6331181"/>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Problema</a:t>
            </a:r>
            <a:endParaRPr sz="1200" b="0" i="0" u="none" strike="noStrike" cap="none">
              <a:solidFill>
                <a:schemeClr val="dk1"/>
              </a:solidFill>
              <a:latin typeface="Calibri"/>
              <a:ea typeface="Calibri"/>
              <a:cs typeface="Calibri"/>
              <a:sym typeface="Calibri"/>
            </a:endParaRPr>
          </a:p>
        </p:txBody>
      </p:sp>
      <p:sp>
        <p:nvSpPr>
          <p:cNvPr id="135" name="Google Shape;135;p3"/>
          <p:cNvSpPr/>
          <p:nvPr/>
        </p:nvSpPr>
        <p:spPr>
          <a:xfrm>
            <a:off x="3782409"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Objetivos</a:t>
            </a:r>
            <a:endParaRPr sz="1200" b="0" i="0" u="none" strike="noStrike" cap="none">
              <a:solidFill>
                <a:srgbClr val="FFFFFF"/>
              </a:solidFill>
              <a:latin typeface="Calibri"/>
              <a:ea typeface="Calibri"/>
              <a:cs typeface="Calibri"/>
              <a:sym typeface="Calibri"/>
            </a:endParaRPr>
          </a:p>
        </p:txBody>
      </p:sp>
      <p:sp>
        <p:nvSpPr>
          <p:cNvPr id="136" name="Google Shape;136;p3"/>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37" name="Google Shape;137;p3"/>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38" name="Google Shape;138;p3"/>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39" name="Google Shape;139;p3" descr="Cadetes ESMA realizaron prácticas de polígono de tiro de pistola – Fuerza  Aérea Ecuatoriana"/>
          <p:cNvPicPr preferRelativeResize="0"/>
          <p:nvPr/>
        </p:nvPicPr>
        <p:blipFill rotWithShape="1">
          <a:blip r:embed="rId3">
            <a:alphaModFix/>
          </a:blip>
          <a:srcRect/>
          <a:stretch/>
        </p:blipFill>
        <p:spPr>
          <a:xfrm>
            <a:off x="6655775" y="1612400"/>
            <a:ext cx="4126625" cy="3139099"/>
          </a:xfrm>
          <a:prstGeom prst="rect">
            <a:avLst/>
          </a:prstGeom>
          <a:noFill/>
          <a:ln>
            <a:noFill/>
          </a:ln>
        </p:spPr>
      </p:pic>
      <p:sp>
        <p:nvSpPr>
          <p:cNvPr id="140" name="Google Shape;140;p3"/>
          <p:cNvSpPr txBox="1"/>
          <p:nvPr/>
        </p:nvSpPr>
        <p:spPr>
          <a:xfrm>
            <a:off x="1012124" y="4850800"/>
            <a:ext cx="48462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sz="1400" b="1" i="0" u="none" strike="noStrike" cap="none" dirty="0" err="1">
                <a:solidFill>
                  <a:schemeClr val="dk1"/>
                </a:solidFill>
                <a:latin typeface="Arial"/>
                <a:ea typeface="Arial"/>
                <a:cs typeface="Arial"/>
                <a:sym typeface="Arial"/>
              </a:rPr>
              <a:t>Método</a:t>
            </a:r>
            <a:r>
              <a:rPr lang="en-US" sz="1400" b="1" i="0" u="none" strike="noStrike" cap="none" dirty="0">
                <a:solidFill>
                  <a:schemeClr val="dk1"/>
                </a:solidFill>
                <a:latin typeface="Arial"/>
                <a:ea typeface="Arial"/>
                <a:cs typeface="Arial"/>
                <a:sym typeface="Arial"/>
              </a:rPr>
              <a:t> de </a:t>
            </a:r>
            <a:r>
              <a:rPr lang="en-US" sz="1400" b="1" i="0" u="none" strike="noStrike" cap="none" dirty="0" err="1">
                <a:solidFill>
                  <a:schemeClr val="dk1"/>
                </a:solidFill>
                <a:latin typeface="Arial"/>
                <a:ea typeface="Arial"/>
                <a:cs typeface="Arial"/>
                <a:sym typeface="Arial"/>
              </a:rPr>
              <a:t>entrenamiento</a:t>
            </a:r>
            <a:r>
              <a:rPr lang="en-US" sz="1400" b="1" i="0" u="none" strike="noStrike" cap="none" dirty="0">
                <a:solidFill>
                  <a:schemeClr val="dk1"/>
                </a:solidFill>
                <a:latin typeface="Arial"/>
                <a:ea typeface="Arial"/>
                <a:cs typeface="Arial"/>
                <a:sym typeface="Arial"/>
              </a:rPr>
              <a:t> </a:t>
            </a:r>
            <a:r>
              <a:rPr lang="en-US" sz="1400" b="1" i="0" u="none" strike="noStrike" cap="none" dirty="0" err="1">
                <a:solidFill>
                  <a:schemeClr val="dk1"/>
                </a:solidFill>
                <a:latin typeface="Arial"/>
                <a:ea typeface="Arial"/>
                <a:cs typeface="Arial"/>
                <a:sym typeface="Arial"/>
              </a:rPr>
              <a:t>en</a:t>
            </a:r>
            <a:r>
              <a:rPr lang="en-US" sz="1400" b="1" i="0" u="none" strike="noStrike" cap="none" dirty="0">
                <a:solidFill>
                  <a:schemeClr val="dk1"/>
                </a:solidFill>
                <a:latin typeface="Arial"/>
                <a:ea typeface="Arial"/>
                <a:cs typeface="Arial"/>
                <a:sym typeface="Arial"/>
              </a:rPr>
              <a:t> </a:t>
            </a:r>
            <a:r>
              <a:rPr lang="en-US" sz="1400" b="1" i="0" u="none" strike="noStrike" cap="none" dirty="0" err="1">
                <a:solidFill>
                  <a:schemeClr val="dk1"/>
                </a:solidFill>
                <a:latin typeface="Arial"/>
                <a:ea typeface="Arial"/>
                <a:cs typeface="Arial"/>
                <a:sym typeface="Arial"/>
              </a:rPr>
              <a:t>instituciones</a:t>
            </a:r>
            <a:r>
              <a:rPr lang="en-US" sz="1400" b="1" i="0" u="none" strike="noStrike" cap="none" dirty="0">
                <a:solidFill>
                  <a:schemeClr val="dk1"/>
                </a:solidFill>
                <a:latin typeface="Arial"/>
                <a:ea typeface="Arial"/>
                <a:cs typeface="Arial"/>
                <a:sym typeface="Arial"/>
              </a:rPr>
              <a:t> </a:t>
            </a:r>
            <a:r>
              <a:rPr lang="en-US" sz="1400" b="1" i="0" u="none" strike="noStrike" cap="none" dirty="0" err="1">
                <a:solidFill>
                  <a:schemeClr val="dk1"/>
                </a:solidFill>
                <a:latin typeface="Arial"/>
                <a:ea typeface="Arial"/>
                <a:cs typeface="Arial"/>
                <a:sym typeface="Arial"/>
              </a:rPr>
              <a:t>militares</a:t>
            </a:r>
            <a:endParaRPr sz="1400" b="1" i="0" u="none" strike="noStrike" cap="none" dirty="0">
              <a:solidFill>
                <a:schemeClr val="dk1"/>
              </a:solidFill>
              <a:latin typeface="Arial"/>
              <a:ea typeface="Arial"/>
              <a:cs typeface="Arial"/>
              <a:sym typeface="Arial"/>
            </a:endParaRPr>
          </a:p>
        </p:txBody>
      </p:sp>
      <p:pic>
        <p:nvPicPr>
          <p:cNvPr id="141" name="Google Shape;141;p3" descr="what does a shooting range on the Mexican border look like? – The Military  Spouse Book Review"/>
          <p:cNvPicPr preferRelativeResize="0"/>
          <p:nvPr/>
        </p:nvPicPr>
        <p:blipFill rotWithShape="1">
          <a:blip r:embed="rId4">
            <a:alphaModFix/>
          </a:blip>
          <a:srcRect/>
          <a:stretch/>
        </p:blipFill>
        <p:spPr>
          <a:xfrm>
            <a:off x="1405401" y="1663354"/>
            <a:ext cx="4059650" cy="3044723"/>
          </a:xfrm>
          <a:prstGeom prst="rect">
            <a:avLst/>
          </a:prstGeom>
          <a:noFill/>
          <a:ln>
            <a:noFill/>
          </a:ln>
        </p:spPr>
      </p:pic>
      <p:sp>
        <p:nvSpPr>
          <p:cNvPr id="142" name="Google Shape;142;p3"/>
          <p:cNvSpPr txBox="1"/>
          <p:nvPr/>
        </p:nvSpPr>
        <p:spPr>
          <a:xfrm>
            <a:off x="6404024" y="4850800"/>
            <a:ext cx="48462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Técnicas</a:t>
            </a:r>
            <a:r>
              <a:rPr lang="en-US" b="1" dirty="0">
                <a:solidFill>
                  <a:schemeClr val="dk1"/>
                </a:solidFill>
              </a:rPr>
              <a:t> y </a:t>
            </a:r>
            <a:r>
              <a:rPr lang="en-US" b="1" dirty="0" err="1">
                <a:solidFill>
                  <a:schemeClr val="dk1"/>
                </a:solidFill>
              </a:rPr>
              <a:t>Evaluación</a:t>
            </a:r>
            <a:endParaRPr sz="1400" b="1" i="0" u="none" strike="noStrike" cap="none" dirty="0">
              <a:solidFill>
                <a:schemeClr val="dk1"/>
              </a:solidFill>
              <a:latin typeface="Arial"/>
              <a:ea typeface="Arial"/>
              <a:cs typeface="Arial"/>
              <a:sym typeface="Arial"/>
            </a:endParaRPr>
          </a:p>
        </p:txBody>
      </p:sp>
      <p:sp>
        <p:nvSpPr>
          <p:cNvPr id="143" name="Google Shape;143;p3"/>
          <p:cNvSpPr txBox="1"/>
          <p:nvPr/>
        </p:nvSpPr>
        <p:spPr>
          <a:xfrm>
            <a:off x="8126554" y="64806"/>
            <a:ext cx="39528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A</a:t>
            </a:r>
            <a:r>
              <a:rPr lang="en-US" sz="3600" b="1">
                <a:solidFill>
                  <a:schemeClr val="lt1"/>
                </a:solidFill>
              </a:rPr>
              <a:t>ntecedentes</a:t>
            </a:r>
            <a:endParaRPr sz="3600" b="1" i="0" u="none" strike="noStrike" cap="none">
              <a:solidFill>
                <a:schemeClr val="lt1"/>
              </a:solidFill>
              <a:latin typeface="Arial"/>
              <a:ea typeface="Arial"/>
              <a:cs typeface="Arial"/>
              <a:sym typeface="Arial"/>
            </a:endParaRPr>
          </a:p>
        </p:txBody>
      </p:sp>
    </p:spTree>
  </p:cSld>
  <p:clrMapOvr>
    <a:masterClrMapping/>
  </p:clrMapOvr>
  <p:transition spd="slow"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g116048b32d6_0_214"/>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858" name="Google Shape;858;g116048b32d6_0_214"/>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859" name="Google Shape;859;g116048b32d6_0_214"/>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860" name="Google Shape;860;g116048b32d6_0_214"/>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861" name="Google Shape;861;g116048b32d6_0_214"/>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862" name="Google Shape;862;g116048b32d6_0_214"/>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863" name="Google Shape;863;g116048b32d6_0_214"/>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864" name="Google Shape;864;g116048b32d6_0_214"/>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865" name="Google Shape;865;g116048b32d6_0_214"/>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866" name="Google Shape;866;g116048b32d6_0_214"/>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867" name="Google Shape;867;g116048b32d6_0_214"/>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868" name="Google Shape;868;g116048b32d6_0_214"/>
          <p:cNvPicPr preferRelativeResize="0"/>
          <p:nvPr/>
        </p:nvPicPr>
        <p:blipFill>
          <a:blip r:embed="rId3">
            <a:alphaModFix/>
          </a:blip>
          <a:stretch>
            <a:fillRect/>
          </a:stretch>
        </p:blipFill>
        <p:spPr>
          <a:xfrm>
            <a:off x="4313726" y="1485001"/>
            <a:ext cx="4061033" cy="4077875"/>
          </a:xfrm>
          <a:prstGeom prst="rect">
            <a:avLst/>
          </a:prstGeom>
          <a:noFill/>
          <a:ln>
            <a:noFill/>
          </a:ln>
        </p:spPr>
      </p:pic>
      <p:sp>
        <p:nvSpPr>
          <p:cNvPr id="869" name="Google Shape;869;g116048b32d6_0_214"/>
          <p:cNvSpPr txBox="1"/>
          <p:nvPr/>
        </p:nvSpPr>
        <p:spPr>
          <a:xfrm>
            <a:off x="4338488" y="5671000"/>
            <a:ext cx="42006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 integrada con zona costera</a:t>
            </a:r>
            <a:endParaRPr sz="1400" b="1" i="0" u="none" strike="noStrike" cap="none">
              <a:solidFill>
                <a:schemeClr val="dk1"/>
              </a:solidFill>
              <a:latin typeface="Arial"/>
              <a:ea typeface="Arial"/>
              <a:cs typeface="Arial"/>
              <a:sym typeface="Arial"/>
            </a:endParaRPr>
          </a:p>
        </p:txBody>
      </p:sp>
      <p:sp>
        <p:nvSpPr>
          <p:cNvPr id="870" name="Google Shape;870;g116048b32d6_0_214"/>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871" name="Google Shape;871;g116048b32d6_0_214"/>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116048b32d6_0_194"/>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877" name="Google Shape;877;g116048b32d6_0_194"/>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878" name="Google Shape;878;g116048b32d6_0_194"/>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879" name="Google Shape;879;g116048b32d6_0_194"/>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880" name="Google Shape;880;g116048b32d6_0_194"/>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881" name="Google Shape;881;g116048b32d6_0_194"/>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882" name="Google Shape;882;g116048b32d6_0_194"/>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883" name="Google Shape;883;g116048b32d6_0_194"/>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884" name="Google Shape;884;g116048b32d6_0_194"/>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885" name="Google Shape;885;g116048b32d6_0_194"/>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886" name="Google Shape;886;g116048b32d6_0_194"/>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887" name="Google Shape;887;g116048b32d6_0_194"/>
          <p:cNvPicPr preferRelativeResize="0"/>
          <p:nvPr/>
        </p:nvPicPr>
        <p:blipFill>
          <a:blip r:embed="rId3">
            <a:alphaModFix/>
          </a:blip>
          <a:stretch>
            <a:fillRect/>
          </a:stretch>
        </p:blipFill>
        <p:spPr>
          <a:xfrm>
            <a:off x="4326939" y="1485000"/>
            <a:ext cx="3656062" cy="4035049"/>
          </a:xfrm>
          <a:prstGeom prst="rect">
            <a:avLst/>
          </a:prstGeom>
          <a:noFill/>
          <a:ln>
            <a:noFill/>
          </a:ln>
        </p:spPr>
      </p:pic>
      <p:sp>
        <p:nvSpPr>
          <p:cNvPr id="888" name="Google Shape;888;g116048b32d6_0_194"/>
          <p:cNvSpPr txBox="1"/>
          <p:nvPr/>
        </p:nvSpPr>
        <p:spPr>
          <a:xfrm>
            <a:off x="2925475" y="5620650"/>
            <a:ext cx="67776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 dentro de botella integrada con escenario de zona costera</a:t>
            </a:r>
            <a:endParaRPr sz="1400" b="1" i="0" u="none" strike="noStrike" cap="none">
              <a:solidFill>
                <a:schemeClr val="dk1"/>
              </a:solidFill>
              <a:latin typeface="Arial"/>
              <a:ea typeface="Arial"/>
              <a:cs typeface="Arial"/>
              <a:sym typeface="Arial"/>
            </a:endParaRPr>
          </a:p>
        </p:txBody>
      </p:sp>
      <p:sp>
        <p:nvSpPr>
          <p:cNvPr id="889" name="Google Shape;889;g116048b32d6_0_194"/>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890" name="Google Shape;890;g116048b32d6_0_194"/>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g116048b32d6_0_231"/>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896" name="Google Shape;896;g116048b32d6_0_231"/>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897" name="Google Shape;897;g116048b32d6_0_231"/>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898" name="Google Shape;898;g116048b32d6_0_231"/>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899" name="Google Shape;899;g116048b32d6_0_231"/>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900" name="Google Shape;900;g116048b32d6_0_231"/>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901" name="Google Shape;901;g116048b32d6_0_231"/>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902" name="Google Shape;902;g116048b32d6_0_231"/>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903" name="Google Shape;903;g116048b32d6_0_231"/>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904" name="Google Shape;904;g116048b32d6_0_231"/>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905" name="Google Shape;905;g116048b32d6_0_231"/>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906" name="Google Shape;906;g116048b32d6_0_231"/>
          <p:cNvPicPr preferRelativeResize="0"/>
          <p:nvPr/>
        </p:nvPicPr>
        <p:blipFill>
          <a:blip r:embed="rId3">
            <a:alphaModFix/>
          </a:blip>
          <a:stretch>
            <a:fillRect/>
          </a:stretch>
        </p:blipFill>
        <p:spPr>
          <a:xfrm>
            <a:off x="4896700" y="1503402"/>
            <a:ext cx="3040549" cy="4075647"/>
          </a:xfrm>
          <a:prstGeom prst="rect">
            <a:avLst/>
          </a:prstGeom>
          <a:noFill/>
          <a:ln>
            <a:noFill/>
          </a:ln>
        </p:spPr>
      </p:pic>
      <p:sp>
        <p:nvSpPr>
          <p:cNvPr id="907" name="Google Shape;907;g116048b32d6_0_231"/>
          <p:cNvSpPr txBox="1"/>
          <p:nvPr/>
        </p:nvSpPr>
        <p:spPr>
          <a:xfrm>
            <a:off x="3649825" y="5671000"/>
            <a:ext cx="53289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Diana de precisión integrada con escenario de zona costera</a:t>
            </a:r>
            <a:endParaRPr sz="1400" b="1" i="0" u="none" strike="noStrike" cap="none">
              <a:solidFill>
                <a:schemeClr val="dk1"/>
              </a:solidFill>
              <a:latin typeface="Arial"/>
              <a:ea typeface="Arial"/>
              <a:cs typeface="Arial"/>
              <a:sym typeface="Arial"/>
            </a:endParaRPr>
          </a:p>
        </p:txBody>
      </p:sp>
      <p:sp>
        <p:nvSpPr>
          <p:cNvPr id="908" name="Google Shape;908;g116048b32d6_0_231"/>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909" name="Google Shape;909;g116048b32d6_0_231"/>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116048b32d6_0_305"/>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972" name="Google Shape;972;g116048b32d6_0_305"/>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973" name="Google Shape;973;g116048b32d6_0_305"/>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974" name="Google Shape;974;g116048b32d6_0_305"/>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975" name="Google Shape;975;g116048b32d6_0_305"/>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976" name="Google Shape;976;g116048b32d6_0_305"/>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977" name="Google Shape;977;g116048b32d6_0_305"/>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978" name="Google Shape;978;g116048b32d6_0_305"/>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979" name="Google Shape;979;g116048b32d6_0_305"/>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980" name="Google Shape;980;g116048b32d6_0_305"/>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981" name="Google Shape;981;g116048b32d6_0_305"/>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982" name="Google Shape;982;g116048b32d6_0_305"/>
          <p:cNvPicPr preferRelativeResize="0"/>
          <p:nvPr/>
        </p:nvPicPr>
        <p:blipFill>
          <a:blip r:embed="rId3">
            <a:alphaModFix/>
          </a:blip>
          <a:stretch>
            <a:fillRect/>
          </a:stretch>
        </p:blipFill>
        <p:spPr>
          <a:xfrm>
            <a:off x="4696724" y="1573050"/>
            <a:ext cx="3279875" cy="3879100"/>
          </a:xfrm>
          <a:prstGeom prst="rect">
            <a:avLst/>
          </a:prstGeom>
          <a:noFill/>
          <a:ln>
            <a:noFill/>
          </a:ln>
        </p:spPr>
      </p:pic>
      <p:sp>
        <p:nvSpPr>
          <p:cNvPr id="983" name="Google Shape;983;g116048b32d6_0_305"/>
          <p:cNvSpPr txBox="1"/>
          <p:nvPr/>
        </p:nvSpPr>
        <p:spPr>
          <a:xfrm>
            <a:off x="4274375" y="5660925"/>
            <a:ext cx="41805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 integrada con zona nevada</a:t>
            </a:r>
            <a:endParaRPr sz="1400" b="1" i="0" u="none" strike="noStrike" cap="none">
              <a:solidFill>
                <a:schemeClr val="dk1"/>
              </a:solidFill>
              <a:latin typeface="Arial"/>
              <a:ea typeface="Arial"/>
              <a:cs typeface="Arial"/>
              <a:sym typeface="Arial"/>
            </a:endParaRPr>
          </a:p>
        </p:txBody>
      </p:sp>
      <p:sp>
        <p:nvSpPr>
          <p:cNvPr id="984" name="Google Shape;984;g116048b32d6_0_305"/>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985" name="Google Shape;985;g116048b32d6_0_305"/>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g116e0c472c8_0_39"/>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991" name="Google Shape;991;g116e0c472c8_0_39"/>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992" name="Google Shape;992;g116e0c472c8_0_39"/>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993" name="Google Shape;993;g116e0c472c8_0_39"/>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994" name="Google Shape;994;g116e0c472c8_0_39"/>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995" name="Google Shape;995;g116e0c472c8_0_39"/>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996" name="Google Shape;996;g116e0c472c8_0_39"/>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997" name="Google Shape;997;g116e0c472c8_0_39"/>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998" name="Google Shape;998;g116e0c472c8_0_39"/>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999" name="Google Shape;999;g116e0c472c8_0_39"/>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000" name="Google Shape;1000;g116e0c472c8_0_39"/>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001" name="Google Shape;1001;g116e0c472c8_0_39"/>
          <p:cNvPicPr preferRelativeResize="0"/>
          <p:nvPr/>
        </p:nvPicPr>
        <p:blipFill>
          <a:blip r:embed="rId3">
            <a:alphaModFix/>
          </a:blip>
          <a:stretch>
            <a:fillRect/>
          </a:stretch>
        </p:blipFill>
        <p:spPr>
          <a:xfrm>
            <a:off x="4402050" y="1400450"/>
            <a:ext cx="3824450" cy="4028150"/>
          </a:xfrm>
          <a:prstGeom prst="rect">
            <a:avLst/>
          </a:prstGeom>
          <a:noFill/>
          <a:ln>
            <a:noFill/>
          </a:ln>
        </p:spPr>
      </p:pic>
      <p:sp>
        <p:nvSpPr>
          <p:cNvPr id="1002" name="Google Shape;1002;g116e0c472c8_0_39"/>
          <p:cNvSpPr txBox="1"/>
          <p:nvPr/>
        </p:nvSpPr>
        <p:spPr>
          <a:xfrm>
            <a:off x="3514075" y="5620650"/>
            <a:ext cx="56004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Silueta de persona dentro de botella integrado con zona nevada</a:t>
            </a:r>
            <a:endParaRPr sz="1400" b="1" i="0" u="none" strike="noStrike" cap="none">
              <a:solidFill>
                <a:schemeClr val="dk1"/>
              </a:solidFill>
              <a:latin typeface="Arial"/>
              <a:ea typeface="Arial"/>
              <a:cs typeface="Arial"/>
              <a:sym typeface="Arial"/>
            </a:endParaRPr>
          </a:p>
        </p:txBody>
      </p:sp>
      <p:sp>
        <p:nvSpPr>
          <p:cNvPr id="1003" name="Google Shape;1003;g116e0c472c8_0_39"/>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004" name="Google Shape;1004;g116e0c472c8_0_39"/>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g116048b32d6_0_322"/>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010" name="Google Shape;1010;g116048b32d6_0_322"/>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011" name="Google Shape;1011;g116048b32d6_0_322"/>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012" name="Google Shape;1012;g116048b32d6_0_322"/>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013" name="Google Shape;1013;g116048b32d6_0_322"/>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014" name="Google Shape;1014;g116048b32d6_0_322"/>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015" name="Google Shape;1015;g116048b32d6_0_322"/>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016" name="Google Shape;1016;g116048b32d6_0_322"/>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017" name="Google Shape;1017;g116048b32d6_0_322"/>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018" name="Google Shape;1018;g116048b32d6_0_322"/>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019" name="Google Shape;1019;g116048b32d6_0_322"/>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020" name="Google Shape;1020;g116048b32d6_0_322"/>
          <p:cNvPicPr preferRelativeResize="0"/>
          <p:nvPr/>
        </p:nvPicPr>
        <p:blipFill>
          <a:blip r:embed="rId3">
            <a:alphaModFix/>
          </a:blip>
          <a:stretch>
            <a:fillRect/>
          </a:stretch>
        </p:blipFill>
        <p:spPr>
          <a:xfrm>
            <a:off x="4605375" y="1586525"/>
            <a:ext cx="4093351" cy="3811250"/>
          </a:xfrm>
          <a:prstGeom prst="rect">
            <a:avLst/>
          </a:prstGeom>
          <a:noFill/>
          <a:ln>
            <a:noFill/>
          </a:ln>
        </p:spPr>
      </p:pic>
      <p:sp>
        <p:nvSpPr>
          <p:cNvPr id="1021" name="Google Shape;1021;g116048b32d6_0_322"/>
          <p:cNvSpPr txBox="1"/>
          <p:nvPr/>
        </p:nvSpPr>
        <p:spPr>
          <a:xfrm>
            <a:off x="4666825" y="5600500"/>
            <a:ext cx="4170300" cy="24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a:solidFill>
                  <a:schemeClr val="dk1"/>
                </a:solidFill>
              </a:rPr>
              <a:t>Diana de precisión integrado con zona nevada</a:t>
            </a:r>
            <a:endParaRPr sz="1400" b="1" i="0" u="none" strike="noStrike" cap="none">
              <a:solidFill>
                <a:schemeClr val="dk1"/>
              </a:solidFill>
              <a:latin typeface="Arial"/>
              <a:ea typeface="Arial"/>
              <a:cs typeface="Arial"/>
              <a:sym typeface="Arial"/>
            </a:endParaRPr>
          </a:p>
        </p:txBody>
      </p:sp>
      <p:sp>
        <p:nvSpPr>
          <p:cNvPr id="1022" name="Google Shape;1022;g116048b32d6_0_322"/>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023" name="Google Shape;1023;g116048b32d6_0_322"/>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Integración de componentes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029" name="Google Shape;1029;p40"/>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030" name="Google Shape;1030;p40"/>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031" name="Google Shape;1031;p4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032" name="Google Shape;1032;p4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033" name="Google Shape;1033;p40"/>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034" name="Google Shape;1034;p4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035" name="Google Shape;1035;p40"/>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036" name="Google Shape;1036;p4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037" name="Google Shape;1037;p40"/>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038" name="Google Shape;1038;p40"/>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039" name="Google Shape;1039;p40" descr="Graphical user interface, text, application, chat or text message&#10;&#10;Description automatically generated"/>
          <p:cNvPicPr preferRelativeResize="0"/>
          <p:nvPr/>
        </p:nvPicPr>
        <p:blipFill rotWithShape="1">
          <a:blip r:embed="rId3">
            <a:alphaModFix/>
          </a:blip>
          <a:srcRect t="4470"/>
          <a:stretch/>
        </p:blipFill>
        <p:spPr>
          <a:xfrm>
            <a:off x="1164375" y="1968778"/>
            <a:ext cx="2735352" cy="3592537"/>
          </a:xfrm>
          <a:prstGeom prst="rect">
            <a:avLst/>
          </a:prstGeom>
          <a:noFill/>
          <a:ln>
            <a:noFill/>
          </a:ln>
        </p:spPr>
      </p:pic>
      <p:pic>
        <p:nvPicPr>
          <p:cNvPr id="1040" name="Google Shape;1040;p40" descr="Chart&#10;&#10;Description automatically generated with medium confidence"/>
          <p:cNvPicPr preferRelativeResize="0"/>
          <p:nvPr/>
        </p:nvPicPr>
        <p:blipFill rotWithShape="1">
          <a:blip r:embed="rId4">
            <a:alphaModFix/>
          </a:blip>
          <a:srcRect r="4843"/>
          <a:stretch/>
        </p:blipFill>
        <p:spPr>
          <a:xfrm>
            <a:off x="5769875" y="3307325"/>
            <a:ext cx="5740551" cy="915443"/>
          </a:xfrm>
          <a:prstGeom prst="rect">
            <a:avLst/>
          </a:prstGeom>
          <a:noFill/>
          <a:ln>
            <a:noFill/>
          </a:ln>
        </p:spPr>
      </p:pic>
      <p:cxnSp>
        <p:nvCxnSpPr>
          <p:cNvPr id="1041" name="Google Shape;1041;p40"/>
          <p:cNvCxnSpPr/>
          <p:nvPr/>
        </p:nvCxnSpPr>
        <p:spPr>
          <a:xfrm>
            <a:off x="3793750" y="3824288"/>
            <a:ext cx="1906200" cy="300"/>
          </a:xfrm>
          <a:prstGeom prst="straightConnector1">
            <a:avLst/>
          </a:prstGeom>
          <a:noFill/>
          <a:ln w="19050" cap="flat" cmpd="sng">
            <a:solidFill>
              <a:schemeClr val="accent6"/>
            </a:solidFill>
            <a:prstDash val="solid"/>
            <a:miter lim="800000"/>
            <a:headEnd type="none" w="sm" len="sm"/>
            <a:tailEnd type="triangle" w="med" len="med"/>
          </a:ln>
        </p:spPr>
      </p:cxnSp>
      <p:sp>
        <p:nvSpPr>
          <p:cNvPr id="1042" name="Google Shape;1042;p40"/>
          <p:cNvSpPr txBox="1"/>
          <p:nvPr/>
        </p:nvSpPr>
        <p:spPr>
          <a:xfrm>
            <a:off x="3667005" y="3245788"/>
            <a:ext cx="21597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a:solidFill>
                  <a:schemeClr val="dk1"/>
                </a:solidFill>
              </a:rPr>
              <a:t>Usuario / </a:t>
            </a:r>
            <a:r>
              <a:rPr lang="en-US" b="1" dirty="0" err="1">
                <a:solidFill>
                  <a:schemeClr val="dk1"/>
                </a:solidFill>
              </a:rPr>
              <a:t>contraseña</a:t>
            </a:r>
            <a:endParaRPr b="1" dirty="0">
              <a:solidFill>
                <a:schemeClr val="dk1"/>
              </a:solidFill>
            </a:endParaRPr>
          </a:p>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Administrador</a:t>
            </a:r>
            <a:r>
              <a:rPr lang="en-US" b="1" dirty="0">
                <a:solidFill>
                  <a:schemeClr val="dk1"/>
                </a:solidFill>
              </a:rPr>
              <a:t> o </a:t>
            </a:r>
            <a:r>
              <a:rPr lang="en-US" b="1" dirty="0" err="1">
                <a:solidFill>
                  <a:schemeClr val="dk1"/>
                </a:solidFill>
              </a:rPr>
              <a:t>entrenador</a:t>
            </a:r>
            <a:endParaRPr b="1" dirty="0">
              <a:solidFill>
                <a:schemeClr val="dk1"/>
              </a:solidFill>
            </a:endParaRPr>
          </a:p>
        </p:txBody>
      </p:sp>
      <p:sp>
        <p:nvSpPr>
          <p:cNvPr id="1043" name="Google Shape;1043;p40"/>
          <p:cNvSpPr txBox="1"/>
          <p:nvPr/>
        </p:nvSpPr>
        <p:spPr>
          <a:xfrm>
            <a:off x="7560305" y="3120825"/>
            <a:ext cx="21597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Menú de gestión y reportes</a:t>
            </a:r>
            <a:endParaRPr b="1">
              <a:solidFill>
                <a:schemeClr val="dk1"/>
              </a:solidFill>
            </a:endParaRPr>
          </a:p>
        </p:txBody>
      </p:sp>
      <p:sp>
        <p:nvSpPr>
          <p:cNvPr id="1044" name="Google Shape;1044;p40"/>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045" name="Google Shape;1045;p40"/>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Módulo de Gestión</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10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9"/>
                                          </p:stCondLst>
                                        </p:cTn>
                                        <p:tgtEl>
                                          <p:spTgt spid="10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9"/>
                                          </p:stCondLst>
                                        </p:cTn>
                                        <p:tgtEl>
                                          <p:spTgt spid="10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2999"/>
                                          </p:stCondLst>
                                        </p:cTn>
                                        <p:tgtEl>
                                          <p:spTgt spid="10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2999"/>
                                          </p:stCondLst>
                                        </p:cTn>
                                        <p:tgtEl>
                                          <p:spTgt spid="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p:bldP spid="10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44"/>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051" name="Google Shape;1051;p44"/>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052" name="Google Shape;1052;p44"/>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053" name="Google Shape;1053;p44"/>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054" name="Google Shape;1054;p44"/>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055" name="Google Shape;1055;p44"/>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056" name="Google Shape;1056;p44"/>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057" name="Google Shape;1057;p44"/>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058" name="Google Shape;1058;p44"/>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059" name="Google Shape;1059;p44"/>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060" name="Google Shape;1060;p44"/>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061" name="Google Shape;1061;p44"/>
          <p:cNvPicPr preferRelativeResize="0"/>
          <p:nvPr/>
        </p:nvPicPr>
        <p:blipFill>
          <a:blip r:embed="rId3">
            <a:alphaModFix/>
          </a:blip>
          <a:stretch>
            <a:fillRect/>
          </a:stretch>
        </p:blipFill>
        <p:spPr>
          <a:xfrm>
            <a:off x="6934500" y="2060101"/>
            <a:ext cx="4852624" cy="1844674"/>
          </a:xfrm>
          <a:prstGeom prst="rect">
            <a:avLst/>
          </a:prstGeom>
          <a:noFill/>
          <a:ln>
            <a:noFill/>
          </a:ln>
        </p:spPr>
      </p:pic>
      <p:pic>
        <p:nvPicPr>
          <p:cNvPr id="1062" name="Google Shape;1062;p44"/>
          <p:cNvPicPr preferRelativeResize="0"/>
          <p:nvPr/>
        </p:nvPicPr>
        <p:blipFill>
          <a:blip r:embed="rId4">
            <a:alphaModFix/>
          </a:blip>
          <a:stretch>
            <a:fillRect/>
          </a:stretch>
        </p:blipFill>
        <p:spPr>
          <a:xfrm>
            <a:off x="7094575" y="4275325"/>
            <a:ext cx="4719399" cy="1685300"/>
          </a:xfrm>
          <a:prstGeom prst="rect">
            <a:avLst/>
          </a:prstGeom>
          <a:noFill/>
          <a:ln>
            <a:noFill/>
          </a:ln>
        </p:spPr>
      </p:pic>
      <p:pic>
        <p:nvPicPr>
          <p:cNvPr id="1063" name="Google Shape;1063;p44"/>
          <p:cNvPicPr preferRelativeResize="0"/>
          <p:nvPr/>
        </p:nvPicPr>
        <p:blipFill>
          <a:blip r:embed="rId5">
            <a:alphaModFix/>
          </a:blip>
          <a:stretch>
            <a:fillRect/>
          </a:stretch>
        </p:blipFill>
        <p:spPr>
          <a:xfrm>
            <a:off x="388950" y="2050675"/>
            <a:ext cx="6017619" cy="1844675"/>
          </a:xfrm>
          <a:prstGeom prst="rect">
            <a:avLst/>
          </a:prstGeom>
          <a:noFill/>
          <a:ln>
            <a:noFill/>
          </a:ln>
        </p:spPr>
      </p:pic>
      <p:cxnSp>
        <p:nvCxnSpPr>
          <p:cNvPr id="1064" name="Google Shape;1064;p44"/>
          <p:cNvCxnSpPr/>
          <p:nvPr/>
        </p:nvCxnSpPr>
        <p:spPr>
          <a:xfrm>
            <a:off x="5541075" y="3764450"/>
            <a:ext cx="1540500" cy="819900"/>
          </a:xfrm>
          <a:prstGeom prst="straightConnector1">
            <a:avLst/>
          </a:prstGeom>
          <a:noFill/>
          <a:ln w="19050" cap="flat" cmpd="sng">
            <a:solidFill>
              <a:schemeClr val="accent6"/>
            </a:solidFill>
            <a:prstDash val="solid"/>
            <a:miter lim="800000"/>
            <a:headEnd type="none" w="sm" len="sm"/>
            <a:tailEnd type="triangle" w="med" len="med"/>
          </a:ln>
        </p:spPr>
      </p:cxnSp>
      <p:cxnSp>
        <p:nvCxnSpPr>
          <p:cNvPr id="1065" name="Google Shape;1065;p44"/>
          <p:cNvCxnSpPr>
            <a:endCxn id="1061" idx="1"/>
          </p:cNvCxnSpPr>
          <p:nvPr/>
        </p:nvCxnSpPr>
        <p:spPr>
          <a:xfrm>
            <a:off x="6096000" y="2296039"/>
            <a:ext cx="838500" cy="686400"/>
          </a:xfrm>
          <a:prstGeom prst="straightConnector1">
            <a:avLst/>
          </a:prstGeom>
          <a:noFill/>
          <a:ln w="19050" cap="flat" cmpd="sng">
            <a:solidFill>
              <a:schemeClr val="accent6"/>
            </a:solidFill>
            <a:prstDash val="solid"/>
            <a:miter lim="800000"/>
            <a:headEnd type="none" w="sm" len="sm"/>
            <a:tailEnd type="triangle" w="med" len="med"/>
          </a:ln>
        </p:spPr>
      </p:cxnSp>
      <p:sp>
        <p:nvSpPr>
          <p:cNvPr id="1066" name="Google Shape;1066;p44"/>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067" name="Google Shape;1067;p44"/>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Registro de Participantes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10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9"/>
                                          </p:stCondLst>
                                        </p:cTn>
                                        <p:tgtEl>
                                          <p:spTgt spid="10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9"/>
                                          </p:stCondLst>
                                        </p:cTn>
                                        <p:tgtEl>
                                          <p:spTgt spid="10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9"/>
                                          </p:stCondLst>
                                        </p:cTn>
                                        <p:tgtEl>
                                          <p:spTgt spid="10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9"/>
                                          </p:stCondLst>
                                        </p:cTn>
                                        <p:tgtEl>
                                          <p:spTgt spid="1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45"/>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073" name="Google Shape;1073;p45"/>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074" name="Google Shape;1074;p45"/>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075" name="Google Shape;1075;p45"/>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076" name="Google Shape;1076;p45"/>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077" name="Google Shape;1077;p45"/>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078" name="Google Shape;1078;p45"/>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079" name="Google Shape;1079;p45"/>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080" name="Google Shape;1080;p45"/>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081" name="Google Shape;1081;p45"/>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082" name="Google Shape;1082;p45"/>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083" name="Google Shape;1083;p45"/>
          <p:cNvPicPr preferRelativeResize="0"/>
          <p:nvPr/>
        </p:nvPicPr>
        <p:blipFill rotWithShape="1">
          <a:blip r:embed="rId3">
            <a:alphaModFix/>
          </a:blip>
          <a:srcRect/>
          <a:stretch/>
        </p:blipFill>
        <p:spPr>
          <a:xfrm>
            <a:off x="533725" y="2895488"/>
            <a:ext cx="5575100" cy="2187500"/>
          </a:xfrm>
          <a:prstGeom prst="rect">
            <a:avLst/>
          </a:prstGeom>
          <a:noFill/>
          <a:ln>
            <a:noFill/>
          </a:ln>
        </p:spPr>
      </p:pic>
      <p:pic>
        <p:nvPicPr>
          <p:cNvPr id="1084" name="Google Shape;1084;p45" descr="A picture containing website&#10;&#10;Description automatically generated"/>
          <p:cNvPicPr preferRelativeResize="0"/>
          <p:nvPr/>
        </p:nvPicPr>
        <p:blipFill rotWithShape="1">
          <a:blip r:embed="rId4">
            <a:alphaModFix/>
          </a:blip>
          <a:srcRect/>
          <a:stretch/>
        </p:blipFill>
        <p:spPr>
          <a:xfrm>
            <a:off x="6773275" y="2501150"/>
            <a:ext cx="4967626" cy="3135199"/>
          </a:xfrm>
          <a:prstGeom prst="rect">
            <a:avLst/>
          </a:prstGeom>
          <a:noFill/>
          <a:ln>
            <a:noFill/>
          </a:ln>
        </p:spPr>
      </p:pic>
      <p:sp>
        <p:nvSpPr>
          <p:cNvPr id="1085" name="Google Shape;1085;p45"/>
          <p:cNvSpPr txBox="1"/>
          <p:nvPr/>
        </p:nvSpPr>
        <p:spPr>
          <a:xfrm>
            <a:off x="2374337" y="2259038"/>
            <a:ext cx="24168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Gestión de escenarios</a:t>
            </a:r>
            <a:endParaRPr sz="1400" b="1" i="0" u="none" strike="noStrike" cap="none">
              <a:solidFill>
                <a:schemeClr val="dk1"/>
              </a:solidFill>
              <a:latin typeface="Arial"/>
              <a:ea typeface="Arial"/>
              <a:cs typeface="Arial"/>
              <a:sym typeface="Arial"/>
            </a:endParaRPr>
          </a:p>
        </p:txBody>
      </p:sp>
      <p:sp>
        <p:nvSpPr>
          <p:cNvPr id="1086" name="Google Shape;1086;p45"/>
          <p:cNvSpPr txBox="1"/>
          <p:nvPr/>
        </p:nvSpPr>
        <p:spPr>
          <a:xfrm>
            <a:off x="7849399" y="2224538"/>
            <a:ext cx="24168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Gestión de objetivos</a:t>
            </a:r>
            <a:endParaRPr sz="1400" b="1" i="0" u="none" strike="noStrike" cap="none">
              <a:solidFill>
                <a:schemeClr val="dk1"/>
              </a:solidFill>
              <a:latin typeface="Arial"/>
              <a:ea typeface="Arial"/>
              <a:cs typeface="Arial"/>
              <a:sym typeface="Arial"/>
            </a:endParaRPr>
          </a:p>
        </p:txBody>
      </p:sp>
      <p:sp>
        <p:nvSpPr>
          <p:cNvPr id="1087" name="Google Shape;1087;p45"/>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088" name="Google Shape;1088;p45"/>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Gestión de objetos del entrenamiento</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g116233e5105_2_10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134" name="Google Shape;1134;g116233e5105_2_100"/>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135" name="Google Shape;1135;g116233e5105_2_100"/>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136" name="Google Shape;1136;g116233e5105_2_10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137" name="Google Shape;1137;g116233e5105_2_10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138" name="Google Shape;1138;g116233e5105_2_100"/>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139" name="Google Shape;1139;g116233e5105_2_10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140" name="Google Shape;1140;g116233e5105_2_100"/>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141" name="Google Shape;1141;g116233e5105_2_10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142" name="Google Shape;1142;g116233e5105_2_100"/>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143" name="Google Shape;1143;g116233e5105_2_100"/>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144" name="Google Shape;1144;g116233e5105_2_100"/>
          <p:cNvSpPr txBox="1"/>
          <p:nvPr/>
        </p:nvSpPr>
        <p:spPr>
          <a:xfrm>
            <a:off x="2560300" y="5504450"/>
            <a:ext cx="76923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Inicio de sesión configuración de entrenamiento</a:t>
            </a:r>
            <a:endParaRPr sz="1400" b="1" i="0" u="none" strike="noStrike" cap="none">
              <a:solidFill>
                <a:schemeClr val="dk1"/>
              </a:solidFill>
              <a:latin typeface="Arial"/>
              <a:ea typeface="Arial"/>
              <a:cs typeface="Arial"/>
              <a:sym typeface="Arial"/>
            </a:endParaRPr>
          </a:p>
        </p:txBody>
      </p:sp>
      <p:pic>
        <p:nvPicPr>
          <p:cNvPr id="1145" name="Google Shape;1145;g116233e5105_2_100"/>
          <p:cNvPicPr preferRelativeResize="0"/>
          <p:nvPr/>
        </p:nvPicPr>
        <p:blipFill>
          <a:blip r:embed="rId3">
            <a:alphaModFix/>
          </a:blip>
          <a:stretch>
            <a:fillRect/>
          </a:stretch>
        </p:blipFill>
        <p:spPr>
          <a:xfrm>
            <a:off x="2560325" y="1709225"/>
            <a:ext cx="7692396" cy="3490425"/>
          </a:xfrm>
          <a:prstGeom prst="rect">
            <a:avLst/>
          </a:prstGeom>
          <a:noFill/>
          <a:ln>
            <a:noFill/>
          </a:ln>
        </p:spPr>
      </p:pic>
      <p:sp>
        <p:nvSpPr>
          <p:cNvPr id="1146" name="Google Shape;1146;g116233e5105_2_100"/>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147" name="Google Shape;1147;g116233e5105_2_100"/>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Módulo de Entrenamiento</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6"/>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49" name="Google Shape;149;p6"/>
          <p:cNvSpPr txBox="1"/>
          <p:nvPr/>
        </p:nvSpPr>
        <p:spPr>
          <a:xfrm>
            <a:off x="4156943" y="64806"/>
            <a:ext cx="79068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a:solidFill>
                  <a:schemeClr val="lt1"/>
                </a:solidFill>
              </a:rPr>
              <a:t>Problema</a:t>
            </a:r>
            <a:endParaRPr sz="3600" b="1" i="0" u="none" strike="noStrike" cap="none">
              <a:solidFill>
                <a:schemeClr val="lt1"/>
              </a:solidFill>
              <a:latin typeface="Arial"/>
              <a:ea typeface="Arial"/>
              <a:cs typeface="Arial"/>
              <a:sym typeface="Arial"/>
            </a:endParaRPr>
          </a:p>
        </p:txBody>
      </p:sp>
      <p:sp>
        <p:nvSpPr>
          <p:cNvPr id="150" name="Google Shape;150;p6"/>
          <p:cNvSpPr/>
          <p:nvPr/>
        </p:nvSpPr>
        <p:spPr>
          <a:xfrm>
            <a:off x="48149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Metodología</a:t>
            </a:r>
            <a:endParaRPr sz="1200" b="0" i="0" u="none" strike="noStrike" cap="none">
              <a:solidFill>
                <a:srgbClr val="000000"/>
              </a:solidFill>
              <a:latin typeface="Calibri"/>
              <a:ea typeface="Calibri"/>
              <a:cs typeface="Calibri"/>
              <a:sym typeface="Calibri"/>
            </a:endParaRPr>
          </a:p>
        </p:txBody>
      </p:sp>
      <p:sp>
        <p:nvSpPr>
          <p:cNvPr id="151" name="Google Shape;151;p6"/>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152" name="Google Shape;152;p6"/>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53" name="Google Shape;153;p6"/>
          <p:cNvSpPr/>
          <p:nvPr/>
        </p:nvSpPr>
        <p:spPr>
          <a:xfrm>
            <a:off x="26658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Justificación</a:t>
            </a:r>
            <a:endParaRPr sz="1200" b="0" i="0" u="none" strike="noStrike" cap="none">
              <a:solidFill>
                <a:srgbClr val="B7B7B7"/>
              </a:solidFill>
              <a:latin typeface="Calibri"/>
              <a:ea typeface="Calibri"/>
              <a:cs typeface="Calibri"/>
              <a:sym typeface="Calibri"/>
            </a:endParaRPr>
          </a:p>
        </p:txBody>
      </p:sp>
      <p:sp>
        <p:nvSpPr>
          <p:cNvPr id="154" name="Google Shape;154;p6"/>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55" name="Google Shape;155;p6"/>
          <p:cNvSpPr/>
          <p:nvPr/>
        </p:nvSpPr>
        <p:spPr>
          <a:xfrm>
            <a:off x="1633299" y="6331181"/>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Problema</a:t>
            </a:r>
            <a:endParaRPr sz="1200" b="0" i="0" u="none" strike="noStrike" cap="none">
              <a:solidFill>
                <a:schemeClr val="lt1"/>
              </a:solidFill>
              <a:latin typeface="Calibri"/>
              <a:ea typeface="Calibri"/>
              <a:cs typeface="Calibri"/>
              <a:sym typeface="Calibri"/>
            </a:endParaRPr>
          </a:p>
        </p:txBody>
      </p:sp>
      <p:sp>
        <p:nvSpPr>
          <p:cNvPr id="156" name="Google Shape;156;p6"/>
          <p:cNvSpPr/>
          <p:nvPr/>
        </p:nvSpPr>
        <p:spPr>
          <a:xfrm>
            <a:off x="3782409"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Objetivos</a:t>
            </a:r>
            <a:endParaRPr sz="1200" b="0" i="0" u="none" strike="noStrike" cap="none">
              <a:solidFill>
                <a:srgbClr val="FFFFFF"/>
              </a:solidFill>
              <a:latin typeface="Calibri"/>
              <a:ea typeface="Calibri"/>
              <a:cs typeface="Calibri"/>
              <a:sym typeface="Calibri"/>
            </a:endParaRPr>
          </a:p>
        </p:txBody>
      </p:sp>
      <p:sp>
        <p:nvSpPr>
          <p:cNvPr id="157" name="Google Shape;157;p6"/>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58" name="Google Shape;158;p6"/>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59" name="Google Shape;159;p6"/>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60" name="Google Shape;160;p6"/>
          <p:cNvSpPr txBox="1"/>
          <p:nvPr/>
        </p:nvSpPr>
        <p:spPr>
          <a:xfrm>
            <a:off x="1402209" y="3832185"/>
            <a:ext cx="4362998" cy="1135617"/>
          </a:xfrm>
          <a:prstGeom prst="rect">
            <a:avLst/>
          </a:prstGeom>
          <a:noFill/>
          <a:ln>
            <a:noFill/>
          </a:ln>
        </p:spPr>
        <p:txBody>
          <a:bodyPr spcFirstLastPara="1" wrap="square" lIns="91425" tIns="45700" rIns="91425" bIns="45700" anchor="t" anchorCtr="0">
            <a:norm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161" name="Google Shape;161;p6"/>
          <p:cNvSpPr txBox="1"/>
          <p:nvPr/>
        </p:nvSpPr>
        <p:spPr>
          <a:xfrm>
            <a:off x="626100" y="1254575"/>
            <a:ext cx="11261100" cy="4725600"/>
          </a:xfrm>
          <a:prstGeom prst="rect">
            <a:avLst/>
          </a:prstGeom>
          <a:noFill/>
          <a:ln>
            <a:noFill/>
          </a:ln>
        </p:spPr>
        <p:txBody>
          <a:bodyPr spcFirstLastPara="1" wrap="square" lIns="91425" tIns="45700" rIns="91425" bIns="45700" anchor="t" anchorCtr="0">
            <a:noAutofit/>
          </a:bodyPr>
          <a:lstStyle/>
          <a:p>
            <a:pPr marL="357188" marR="0" lvl="0" indent="-319088" algn="just" rtl="0">
              <a:lnSpc>
                <a:spcPct val="110000"/>
              </a:lnSpc>
              <a:spcBef>
                <a:spcPts val="0"/>
              </a:spcBef>
              <a:spcAft>
                <a:spcPts val="0"/>
              </a:spcAft>
              <a:buClr>
                <a:schemeClr val="dk1"/>
              </a:buClr>
              <a:buSzPts val="1800"/>
              <a:buFont typeface="Arial"/>
              <a:buChar char="●"/>
            </a:pPr>
            <a:r>
              <a:rPr lang="en-US" sz="2100" b="0" i="0" u="none" strike="noStrike" cap="none">
                <a:solidFill>
                  <a:schemeClr val="dk1"/>
                </a:solidFill>
                <a:latin typeface="Arial"/>
                <a:ea typeface="Arial"/>
                <a:cs typeface="Arial"/>
                <a:sym typeface="Arial"/>
              </a:rPr>
              <a:t>El personal militar </a:t>
            </a:r>
            <a:r>
              <a:rPr lang="en-US" sz="2100">
                <a:solidFill>
                  <a:schemeClr val="dk1"/>
                </a:solidFill>
              </a:rPr>
              <a:t>requiere</a:t>
            </a:r>
            <a:r>
              <a:rPr lang="en-US" sz="2100" b="0" i="0" u="none" strike="noStrike" cap="none">
                <a:solidFill>
                  <a:schemeClr val="dk1"/>
                </a:solidFill>
                <a:latin typeface="Arial"/>
                <a:ea typeface="Arial"/>
                <a:cs typeface="Arial"/>
                <a:sym typeface="Arial"/>
              </a:rPr>
              <a:t> de varias sesiones </a:t>
            </a:r>
            <a:r>
              <a:rPr lang="en-US" sz="2100">
                <a:solidFill>
                  <a:schemeClr val="dk1"/>
                </a:solidFill>
              </a:rPr>
              <a:t>para su</a:t>
            </a:r>
            <a:r>
              <a:rPr lang="en-US" sz="2100" b="0" i="0" u="none" strike="noStrike" cap="none">
                <a:solidFill>
                  <a:schemeClr val="dk1"/>
                </a:solidFill>
                <a:latin typeface="Arial"/>
                <a:ea typeface="Arial"/>
                <a:cs typeface="Arial"/>
                <a:sym typeface="Arial"/>
              </a:rPr>
              <a:t> entrenamiento y esto </a:t>
            </a:r>
            <a:r>
              <a:rPr lang="en-US" sz="2100">
                <a:solidFill>
                  <a:schemeClr val="dk1"/>
                </a:solidFill>
              </a:rPr>
              <a:t>implica</a:t>
            </a:r>
            <a:r>
              <a:rPr lang="en-US" sz="2100" b="0" i="0" u="none" strike="noStrike" cap="none">
                <a:solidFill>
                  <a:schemeClr val="dk1"/>
                </a:solidFill>
                <a:latin typeface="Arial"/>
                <a:ea typeface="Arial"/>
                <a:cs typeface="Arial"/>
                <a:sym typeface="Arial"/>
              </a:rPr>
              <a:t> costos muy altos de operación.</a:t>
            </a:r>
            <a:endParaRPr/>
          </a:p>
          <a:p>
            <a:pPr marL="357188" marR="0" lvl="0" indent="-204788" algn="just" rtl="0">
              <a:lnSpc>
                <a:spcPct val="110000"/>
              </a:lnSpc>
              <a:spcBef>
                <a:spcPts val="0"/>
              </a:spcBef>
              <a:spcAft>
                <a:spcPts val="0"/>
              </a:spcAft>
              <a:buClr>
                <a:schemeClr val="dk1"/>
              </a:buClr>
              <a:buSzPts val="1800"/>
              <a:buFont typeface="Arial"/>
              <a:buNone/>
            </a:pPr>
            <a:endParaRPr sz="2100" b="0" i="0" u="none" strike="noStrike" cap="none">
              <a:solidFill>
                <a:schemeClr val="dk1"/>
              </a:solidFill>
              <a:latin typeface="Arial"/>
              <a:ea typeface="Arial"/>
              <a:cs typeface="Arial"/>
              <a:sym typeface="Arial"/>
            </a:endParaRPr>
          </a:p>
          <a:p>
            <a:pPr marL="357188" marR="0" lvl="0" indent="-319088" algn="just" rtl="0">
              <a:lnSpc>
                <a:spcPct val="110000"/>
              </a:lnSpc>
              <a:spcBef>
                <a:spcPts val="0"/>
              </a:spcBef>
              <a:spcAft>
                <a:spcPts val="0"/>
              </a:spcAft>
              <a:buClr>
                <a:schemeClr val="dk1"/>
              </a:buClr>
              <a:buSzPts val="1800"/>
              <a:buFont typeface="Arial"/>
              <a:buChar char="●"/>
            </a:pPr>
            <a:r>
              <a:rPr lang="en-US" sz="2100" b="0" i="0" u="none" strike="noStrike" cap="none">
                <a:solidFill>
                  <a:schemeClr val="dk1"/>
                </a:solidFill>
                <a:latin typeface="Arial"/>
                <a:ea typeface="Arial"/>
                <a:cs typeface="Arial"/>
                <a:sym typeface="Arial"/>
              </a:rPr>
              <a:t>Los entornos </a:t>
            </a:r>
            <a:r>
              <a:rPr lang="en-US" sz="2100">
                <a:solidFill>
                  <a:schemeClr val="dk1"/>
                </a:solidFill>
              </a:rPr>
              <a:t>que incluyen</a:t>
            </a:r>
            <a:r>
              <a:rPr lang="en-US" sz="2100" b="0" i="0" u="none" strike="noStrike" cap="none">
                <a:solidFill>
                  <a:schemeClr val="dk1"/>
                </a:solidFill>
                <a:latin typeface="Arial"/>
                <a:ea typeface="Arial"/>
                <a:cs typeface="Arial"/>
                <a:sym typeface="Arial"/>
              </a:rPr>
              <a:t> </a:t>
            </a:r>
            <a:r>
              <a:rPr lang="en-US" sz="2100">
                <a:solidFill>
                  <a:schemeClr val="dk1"/>
                </a:solidFill>
              </a:rPr>
              <a:t>l</a:t>
            </a:r>
            <a:r>
              <a:rPr lang="en-US" sz="2100" b="0" i="0" u="none" strike="noStrike" cap="none">
                <a:solidFill>
                  <a:schemeClr val="dk1"/>
                </a:solidFill>
                <a:latin typeface="Arial"/>
                <a:ea typeface="Arial"/>
                <a:cs typeface="Arial"/>
                <a:sym typeface="Arial"/>
              </a:rPr>
              <a:t>os </a:t>
            </a:r>
            <a:r>
              <a:rPr lang="en-US" sz="2100">
                <a:solidFill>
                  <a:schemeClr val="dk1"/>
                </a:solidFill>
              </a:rPr>
              <a:t>polígonos</a:t>
            </a:r>
            <a:r>
              <a:rPr lang="en-US" sz="2100" b="0" i="0" u="none" strike="noStrike" cap="none">
                <a:solidFill>
                  <a:schemeClr val="dk1"/>
                </a:solidFill>
                <a:latin typeface="Arial"/>
                <a:ea typeface="Arial"/>
                <a:cs typeface="Arial"/>
                <a:sym typeface="Arial"/>
              </a:rPr>
              <a:t> virtuales de tiro comerciales</a:t>
            </a:r>
            <a:r>
              <a:rPr lang="en-US" sz="2100">
                <a:solidFill>
                  <a:schemeClr val="dk1"/>
                </a:solidFill>
              </a:rPr>
              <a:t>, </a:t>
            </a:r>
            <a:r>
              <a:rPr lang="en-US" sz="2100" b="0" i="0" u="none" strike="noStrike" cap="none">
                <a:solidFill>
                  <a:schemeClr val="dk1"/>
                </a:solidFill>
                <a:latin typeface="Arial"/>
                <a:ea typeface="Arial"/>
                <a:cs typeface="Arial"/>
                <a:sym typeface="Arial"/>
              </a:rPr>
              <a:t>no </a:t>
            </a:r>
            <a:r>
              <a:rPr lang="en-US" sz="2100">
                <a:solidFill>
                  <a:schemeClr val="dk1"/>
                </a:solidFill>
              </a:rPr>
              <a:t>corresponden con la realidad de nuestras regiones</a:t>
            </a:r>
            <a:r>
              <a:rPr lang="en-US" sz="2100" b="0" i="0" u="none" strike="noStrike" cap="none">
                <a:solidFill>
                  <a:schemeClr val="dk1"/>
                </a:solidFill>
                <a:latin typeface="Arial"/>
                <a:ea typeface="Arial"/>
                <a:cs typeface="Arial"/>
                <a:sym typeface="Arial"/>
              </a:rPr>
              <a:t> del país.</a:t>
            </a:r>
            <a:endParaRPr sz="2100" b="0" i="0" u="none" strike="noStrike" cap="none">
              <a:solidFill>
                <a:schemeClr val="dk1"/>
              </a:solidFill>
              <a:latin typeface="Arial"/>
              <a:ea typeface="Arial"/>
              <a:cs typeface="Arial"/>
              <a:sym typeface="Arial"/>
            </a:endParaRPr>
          </a:p>
          <a:p>
            <a:pPr marL="357188" marR="0" lvl="0" indent="-185738" algn="just" rtl="0">
              <a:lnSpc>
                <a:spcPct val="110000"/>
              </a:lnSpc>
              <a:spcBef>
                <a:spcPts val="0"/>
              </a:spcBef>
              <a:spcAft>
                <a:spcPts val="0"/>
              </a:spcAft>
              <a:buClr>
                <a:schemeClr val="dk1"/>
              </a:buClr>
              <a:buSzPts val="2100"/>
              <a:buFont typeface="Arial"/>
              <a:buNone/>
            </a:pPr>
            <a:endParaRPr sz="2100" b="0" i="0" u="none" strike="noStrike" cap="none">
              <a:solidFill>
                <a:schemeClr val="dk1"/>
              </a:solidFill>
              <a:latin typeface="Arial"/>
              <a:ea typeface="Arial"/>
              <a:cs typeface="Arial"/>
              <a:sym typeface="Arial"/>
            </a:endParaRPr>
          </a:p>
          <a:p>
            <a:pPr marL="357187" marR="0" lvl="0" indent="-319087" algn="just" rtl="0">
              <a:lnSpc>
                <a:spcPct val="110000"/>
              </a:lnSpc>
              <a:spcBef>
                <a:spcPts val="0"/>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Adquirir un sistema de entrenamiento de polígono virtual de tiro representa una </a:t>
            </a:r>
            <a:r>
              <a:rPr lang="en-US" sz="2100">
                <a:solidFill>
                  <a:schemeClr val="dk1"/>
                </a:solidFill>
              </a:rPr>
              <a:t>gran</a:t>
            </a:r>
            <a:r>
              <a:rPr lang="en-US" sz="2100" b="0" i="0" u="none" strike="noStrike" cap="none">
                <a:solidFill>
                  <a:schemeClr val="dk1"/>
                </a:solidFill>
                <a:latin typeface="Arial"/>
                <a:ea typeface="Arial"/>
                <a:cs typeface="Arial"/>
                <a:sym typeface="Arial"/>
              </a:rPr>
              <a:t> inversión</a:t>
            </a:r>
            <a:r>
              <a:rPr lang="en-US" sz="2100">
                <a:solidFill>
                  <a:schemeClr val="dk1"/>
                </a:solidFill>
              </a:rPr>
              <a:t>, sobre todo porque se requiere mantenimientos especializados por parte de los fabricantes.</a:t>
            </a:r>
            <a:endParaRPr sz="2100">
              <a:solidFill>
                <a:schemeClr val="dk1"/>
              </a:solidFill>
            </a:endParaRPr>
          </a:p>
          <a:p>
            <a:pPr marL="457200" marR="0" lvl="0" indent="0" algn="just" rtl="0">
              <a:lnSpc>
                <a:spcPct val="110000"/>
              </a:lnSpc>
              <a:spcBef>
                <a:spcPts val="0"/>
              </a:spcBef>
              <a:spcAft>
                <a:spcPts val="0"/>
              </a:spcAft>
              <a:buNone/>
            </a:pPr>
            <a:endParaRPr sz="2100">
              <a:solidFill>
                <a:schemeClr val="dk1"/>
              </a:solidFill>
            </a:endParaRPr>
          </a:p>
          <a:p>
            <a:pPr marL="357187" marR="0" lvl="0" indent="-319087" algn="just" rtl="0">
              <a:lnSpc>
                <a:spcPct val="110000"/>
              </a:lnSpc>
              <a:spcBef>
                <a:spcPts val="0"/>
              </a:spcBef>
              <a:spcAft>
                <a:spcPts val="0"/>
              </a:spcAft>
              <a:buClr>
                <a:schemeClr val="dk1"/>
              </a:buClr>
              <a:buSzPts val="2100"/>
              <a:buChar char="●"/>
            </a:pPr>
            <a:r>
              <a:rPr lang="en-US" sz="2100">
                <a:solidFill>
                  <a:schemeClr val="dk1"/>
                </a:solidFill>
              </a:rPr>
              <a:t>Los sistemas de polígono de tiro no disponen de un módulo que permita identificar las emociones durante el entrenamiento.</a:t>
            </a:r>
            <a:endParaRPr>
              <a:solidFill>
                <a:schemeClr val="dk1"/>
              </a:solidFill>
            </a:endParaRPr>
          </a:p>
          <a:p>
            <a:pPr marL="457200" marR="0" lvl="0" indent="0" algn="just" rtl="0">
              <a:lnSpc>
                <a:spcPct val="110000"/>
              </a:lnSpc>
              <a:spcBef>
                <a:spcPts val="0"/>
              </a:spcBef>
              <a:spcAft>
                <a:spcPts val="0"/>
              </a:spcAft>
              <a:buNone/>
            </a:pPr>
            <a:endParaRPr sz="21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g116048b32d6_0_398"/>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153" name="Google Shape;1153;g116048b32d6_0_398"/>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154" name="Google Shape;1154;g116048b32d6_0_398"/>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155" name="Google Shape;1155;g116048b32d6_0_398"/>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156" name="Google Shape;1156;g116048b32d6_0_398"/>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157" name="Google Shape;1157;g116048b32d6_0_398"/>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158" name="Google Shape;1158;g116048b32d6_0_398"/>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159" name="Google Shape;1159;g116048b32d6_0_398"/>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160" name="Google Shape;1160;g116048b32d6_0_398"/>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161" name="Google Shape;1161;g116048b32d6_0_398"/>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162" name="Google Shape;1162;g116048b32d6_0_398"/>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163" name="Google Shape;1163;g116048b32d6_0_398" descr="Graphical user interface, website&#10;&#10;Description automatically generated"/>
          <p:cNvPicPr preferRelativeResize="0"/>
          <p:nvPr/>
        </p:nvPicPr>
        <p:blipFill rotWithShape="1">
          <a:blip r:embed="rId3">
            <a:alphaModFix/>
          </a:blip>
          <a:srcRect l="1190" t="8558" r="-1190"/>
          <a:stretch/>
        </p:blipFill>
        <p:spPr>
          <a:xfrm>
            <a:off x="2953325" y="1757725"/>
            <a:ext cx="7430350" cy="3393424"/>
          </a:xfrm>
          <a:prstGeom prst="rect">
            <a:avLst/>
          </a:prstGeom>
          <a:noFill/>
          <a:ln>
            <a:noFill/>
          </a:ln>
        </p:spPr>
      </p:pic>
      <p:sp>
        <p:nvSpPr>
          <p:cNvPr id="1164" name="Google Shape;1164;g116048b32d6_0_398"/>
          <p:cNvSpPr txBox="1"/>
          <p:nvPr/>
        </p:nvSpPr>
        <p:spPr>
          <a:xfrm>
            <a:off x="2953325" y="5352050"/>
            <a:ext cx="73143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Menú principal configuración de entrenamiento</a:t>
            </a:r>
            <a:endParaRPr sz="1400" b="1" i="0" u="none" strike="noStrike" cap="none">
              <a:solidFill>
                <a:schemeClr val="dk1"/>
              </a:solidFill>
              <a:latin typeface="Arial"/>
              <a:ea typeface="Arial"/>
              <a:cs typeface="Arial"/>
              <a:sym typeface="Arial"/>
            </a:endParaRPr>
          </a:p>
        </p:txBody>
      </p:sp>
      <p:sp>
        <p:nvSpPr>
          <p:cNvPr id="1165" name="Google Shape;1165;g116048b32d6_0_398"/>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166" name="Google Shape;1166;g116048b32d6_0_398"/>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Módulo de Entrenamiento</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1"/>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172" name="Google Shape;1172;p41"/>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173" name="Google Shape;1173;p41"/>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174" name="Google Shape;1174;p41"/>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175" name="Google Shape;1175;p41"/>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176" name="Google Shape;1176;p41"/>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177" name="Google Shape;1177;p41"/>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178" name="Google Shape;1178;p41"/>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179" name="Google Shape;1179;p41"/>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180" name="Google Shape;1180;p41"/>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181" name="Google Shape;1181;p41"/>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182" name="Google Shape;1182;p41"/>
          <p:cNvSpPr txBox="1"/>
          <p:nvPr/>
        </p:nvSpPr>
        <p:spPr>
          <a:xfrm>
            <a:off x="2771300" y="5236925"/>
            <a:ext cx="7270500" cy="332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Opción configuración de participantes</a:t>
            </a:r>
            <a:endParaRPr sz="1400" b="1" i="0" u="none" strike="noStrike" cap="none">
              <a:solidFill>
                <a:schemeClr val="dk1"/>
              </a:solidFill>
              <a:latin typeface="Arial"/>
              <a:ea typeface="Arial"/>
              <a:cs typeface="Arial"/>
              <a:sym typeface="Arial"/>
            </a:endParaRPr>
          </a:p>
        </p:txBody>
      </p:sp>
      <p:pic>
        <p:nvPicPr>
          <p:cNvPr id="1183" name="Google Shape;1183;p41"/>
          <p:cNvPicPr preferRelativeResize="0"/>
          <p:nvPr/>
        </p:nvPicPr>
        <p:blipFill>
          <a:blip r:embed="rId3">
            <a:alphaModFix/>
          </a:blip>
          <a:stretch>
            <a:fillRect/>
          </a:stretch>
        </p:blipFill>
        <p:spPr>
          <a:xfrm>
            <a:off x="2771288" y="1761199"/>
            <a:ext cx="7270533" cy="3306026"/>
          </a:xfrm>
          <a:prstGeom prst="rect">
            <a:avLst/>
          </a:prstGeom>
          <a:noFill/>
          <a:ln>
            <a:noFill/>
          </a:ln>
        </p:spPr>
      </p:pic>
      <p:sp>
        <p:nvSpPr>
          <p:cNvPr id="1184" name="Google Shape;1184;p41"/>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185" name="Google Shape;1185;p41"/>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Selección del participante</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g116048b32d6_0_418"/>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191" name="Google Shape;1191;g116048b32d6_0_418"/>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192" name="Google Shape;1192;g116048b32d6_0_418"/>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193" name="Google Shape;1193;g116048b32d6_0_418"/>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194" name="Google Shape;1194;g116048b32d6_0_418"/>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195" name="Google Shape;1195;g116048b32d6_0_418"/>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196" name="Google Shape;1196;g116048b32d6_0_418"/>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197" name="Google Shape;1197;g116048b32d6_0_418"/>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198" name="Google Shape;1198;g116048b32d6_0_418"/>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199" name="Google Shape;1199;g116048b32d6_0_418"/>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200" name="Google Shape;1200;g116048b32d6_0_418"/>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201" name="Google Shape;1201;g116048b32d6_0_418" descr="Graphical user interface, website&#10;&#10;Description automatically generated"/>
          <p:cNvPicPr preferRelativeResize="0"/>
          <p:nvPr/>
        </p:nvPicPr>
        <p:blipFill rotWithShape="1">
          <a:blip r:embed="rId3">
            <a:alphaModFix/>
          </a:blip>
          <a:srcRect/>
          <a:stretch/>
        </p:blipFill>
        <p:spPr>
          <a:xfrm>
            <a:off x="3028324" y="1626094"/>
            <a:ext cx="6756451" cy="3446680"/>
          </a:xfrm>
          <a:prstGeom prst="rect">
            <a:avLst/>
          </a:prstGeom>
          <a:noFill/>
          <a:ln>
            <a:noFill/>
          </a:ln>
        </p:spPr>
      </p:pic>
      <p:sp>
        <p:nvSpPr>
          <p:cNvPr id="1202" name="Google Shape;1202;g116048b32d6_0_418"/>
          <p:cNvSpPr txBox="1"/>
          <p:nvPr/>
        </p:nvSpPr>
        <p:spPr>
          <a:xfrm>
            <a:off x="3028325" y="5236925"/>
            <a:ext cx="67563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Opción configuración de escenario y armas</a:t>
            </a:r>
            <a:endParaRPr sz="1400" b="1" i="0" u="none" strike="noStrike" cap="none">
              <a:solidFill>
                <a:schemeClr val="dk1"/>
              </a:solidFill>
              <a:latin typeface="Arial"/>
              <a:ea typeface="Arial"/>
              <a:cs typeface="Arial"/>
              <a:sym typeface="Arial"/>
            </a:endParaRPr>
          </a:p>
        </p:txBody>
      </p:sp>
      <p:sp>
        <p:nvSpPr>
          <p:cNvPr id="1203" name="Google Shape;1203;g116048b32d6_0_418"/>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204" name="Google Shape;1204;g116048b32d6_0_418"/>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Configuración del entrenamiento</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g116048b32d6_0_455"/>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210" name="Google Shape;1210;g116048b32d6_0_455"/>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211" name="Google Shape;1211;g116048b32d6_0_455"/>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212" name="Google Shape;1212;g116048b32d6_0_455"/>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213" name="Google Shape;1213;g116048b32d6_0_455"/>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214" name="Google Shape;1214;g116048b32d6_0_455"/>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215" name="Google Shape;1215;g116048b32d6_0_455"/>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216" name="Google Shape;1216;g116048b32d6_0_455"/>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217" name="Google Shape;1217;g116048b32d6_0_455"/>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218" name="Google Shape;1218;g116048b32d6_0_455"/>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219" name="Google Shape;1219;g116048b32d6_0_455"/>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220" name="Google Shape;1220;g116048b32d6_0_455"/>
          <p:cNvSpPr txBox="1"/>
          <p:nvPr/>
        </p:nvSpPr>
        <p:spPr>
          <a:xfrm>
            <a:off x="2665847" y="5219800"/>
            <a:ext cx="75579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Opción de configuración de objetivos</a:t>
            </a:r>
            <a:endParaRPr sz="1400" b="1" i="0" u="none" strike="noStrike" cap="none">
              <a:solidFill>
                <a:schemeClr val="dk1"/>
              </a:solidFill>
              <a:latin typeface="Arial"/>
              <a:ea typeface="Arial"/>
              <a:cs typeface="Arial"/>
              <a:sym typeface="Arial"/>
            </a:endParaRPr>
          </a:p>
        </p:txBody>
      </p:sp>
      <p:pic>
        <p:nvPicPr>
          <p:cNvPr id="1221" name="Google Shape;1221;g116048b32d6_0_455"/>
          <p:cNvPicPr preferRelativeResize="0"/>
          <p:nvPr/>
        </p:nvPicPr>
        <p:blipFill>
          <a:blip r:embed="rId3">
            <a:alphaModFix/>
          </a:blip>
          <a:stretch>
            <a:fillRect/>
          </a:stretch>
        </p:blipFill>
        <p:spPr>
          <a:xfrm>
            <a:off x="2659788" y="1590475"/>
            <a:ext cx="7558025" cy="3436325"/>
          </a:xfrm>
          <a:prstGeom prst="rect">
            <a:avLst/>
          </a:prstGeom>
          <a:noFill/>
          <a:ln>
            <a:noFill/>
          </a:ln>
        </p:spPr>
      </p:pic>
      <p:sp>
        <p:nvSpPr>
          <p:cNvPr id="1222" name="Google Shape;1222;g116048b32d6_0_455"/>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223" name="Google Shape;1223;g116048b32d6_0_455"/>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Configuración del entrenamiento</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g116e0c472c8_3_21"/>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229" name="Google Shape;1229;g116e0c472c8_3_21"/>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230" name="Google Shape;1230;g116e0c472c8_3_21"/>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231" name="Google Shape;1231;g116e0c472c8_3_21"/>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232" name="Google Shape;1232;g116e0c472c8_3_21"/>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233" name="Google Shape;1233;g116e0c472c8_3_21"/>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234" name="Google Shape;1234;g116e0c472c8_3_21"/>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235" name="Google Shape;1235;g116e0c472c8_3_21"/>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236" name="Google Shape;1236;g116e0c472c8_3_21"/>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237" name="Google Shape;1237;g116e0c472c8_3_21"/>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238" name="Google Shape;1238;g116e0c472c8_3_21"/>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239" name="Google Shape;1239;g116e0c472c8_3_21"/>
          <p:cNvSpPr txBox="1"/>
          <p:nvPr/>
        </p:nvSpPr>
        <p:spPr>
          <a:xfrm>
            <a:off x="305425" y="964925"/>
            <a:ext cx="10398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err="1">
                <a:solidFill>
                  <a:srgbClr val="056A34"/>
                </a:solidFill>
              </a:rPr>
              <a:t>Reconocimiento</a:t>
            </a:r>
            <a:r>
              <a:rPr lang="en-US" sz="2800" b="1" dirty="0">
                <a:solidFill>
                  <a:srgbClr val="056A34"/>
                </a:solidFill>
              </a:rPr>
              <a:t> de </a:t>
            </a:r>
            <a:r>
              <a:rPr lang="en-US" sz="2800" b="1" dirty="0" err="1">
                <a:solidFill>
                  <a:srgbClr val="056A34"/>
                </a:solidFill>
              </a:rPr>
              <a:t>emociones</a:t>
            </a:r>
            <a:endParaRPr sz="2800" b="1" i="0" u="none" strike="noStrike" cap="none" dirty="0">
              <a:solidFill>
                <a:srgbClr val="056A34"/>
              </a:solidFill>
              <a:latin typeface="Arial"/>
              <a:ea typeface="Arial"/>
              <a:cs typeface="Arial"/>
              <a:sym typeface="Arial"/>
            </a:endParaRPr>
          </a:p>
        </p:txBody>
      </p:sp>
      <p:sp>
        <p:nvSpPr>
          <p:cNvPr id="1240" name="Google Shape;1240;g116e0c472c8_3_21"/>
          <p:cNvSpPr/>
          <p:nvPr/>
        </p:nvSpPr>
        <p:spPr>
          <a:xfrm>
            <a:off x="869625" y="1827575"/>
            <a:ext cx="1894800" cy="9303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t>Adquisición</a:t>
            </a:r>
            <a:r>
              <a:rPr lang="en-US" b="1" dirty="0"/>
              <a:t> de la imagen</a:t>
            </a:r>
            <a:endParaRPr b="1" dirty="0"/>
          </a:p>
        </p:txBody>
      </p:sp>
      <p:sp>
        <p:nvSpPr>
          <p:cNvPr id="1241" name="Google Shape;1241;g116e0c472c8_3_21"/>
          <p:cNvSpPr/>
          <p:nvPr/>
        </p:nvSpPr>
        <p:spPr>
          <a:xfrm>
            <a:off x="4827588" y="1819625"/>
            <a:ext cx="2035500" cy="9303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Detección de la cara</a:t>
            </a:r>
            <a:endParaRPr b="1"/>
          </a:p>
        </p:txBody>
      </p:sp>
      <p:sp>
        <p:nvSpPr>
          <p:cNvPr id="1242" name="Google Shape;1242;g116e0c472c8_3_21"/>
          <p:cNvSpPr txBox="1"/>
          <p:nvPr/>
        </p:nvSpPr>
        <p:spPr>
          <a:xfrm>
            <a:off x="6893850" y="1404837"/>
            <a:ext cx="2462700" cy="523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Localización</a:t>
            </a:r>
            <a:r>
              <a:rPr lang="en-US" b="1" dirty="0">
                <a:solidFill>
                  <a:schemeClr val="dk1"/>
                </a:solidFill>
              </a:rPr>
              <a:t> de la </a:t>
            </a:r>
            <a:r>
              <a:rPr lang="en-US" b="1" dirty="0" err="1">
                <a:solidFill>
                  <a:schemeClr val="dk1"/>
                </a:solidFill>
              </a:rPr>
              <a:t>cara</a:t>
            </a:r>
            <a:r>
              <a:rPr lang="en-US" b="1" dirty="0">
                <a:solidFill>
                  <a:schemeClr val="dk1"/>
                </a:solidFill>
              </a:rPr>
              <a:t>, </a:t>
            </a:r>
            <a:r>
              <a:rPr lang="en-US" b="1" dirty="0" err="1">
                <a:solidFill>
                  <a:schemeClr val="dk1"/>
                </a:solidFill>
              </a:rPr>
              <a:t>tamaño</a:t>
            </a:r>
            <a:r>
              <a:rPr lang="en-US" b="1" dirty="0">
                <a:solidFill>
                  <a:schemeClr val="dk1"/>
                </a:solidFill>
              </a:rPr>
              <a:t> y </a:t>
            </a:r>
            <a:r>
              <a:rPr lang="en-US" b="1" dirty="0" err="1">
                <a:solidFill>
                  <a:schemeClr val="dk1"/>
                </a:solidFill>
              </a:rPr>
              <a:t>posición</a:t>
            </a:r>
            <a:endParaRPr sz="1400" b="1" i="0" u="none" strike="noStrike" cap="none" dirty="0">
              <a:solidFill>
                <a:schemeClr val="dk1"/>
              </a:solidFill>
              <a:latin typeface="Arial"/>
              <a:ea typeface="Arial"/>
              <a:cs typeface="Arial"/>
              <a:sym typeface="Arial"/>
            </a:endParaRPr>
          </a:p>
        </p:txBody>
      </p:sp>
      <p:sp>
        <p:nvSpPr>
          <p:cNvPr id="1243" name="Google Shape;1243;g116e0c472c8_3_21"/>
          <p:cNvSpPr/>
          <p:nvPr/>
        </p:nvSpPr>
        <p:spPr>
          <a:xfrm>
            <a:off x="9268475" y="1826825"/>
            <a:ext cx="1981500" cy="9303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t>Acondicionamiento</a:t>
            </a:r>
            <a:r>
              <a:rPr lang="en-US" b="1" dirty="0"/>
              <a:t> y </a:t>
            </a:r>
            <a:r>
              <a:rPr lang="en-US" b="1" dirty="0" err="1"/>
              <a:t>normalización</a:t>
            </a:r>
            <a:endParaRPr b="1" dirty="0"/>
          </a:p>
        </p:txBody>
      </p:sp>
      <p:sp>
        <p:nvSpPr>
          <p:cNvPr id="1244" name="Google Shape;1244;g116e0c472c8_3_21"/>
          <p:cNvSpPr/>
          <p:nvPr/>
        </p:nvSpPr>
        <p:spPr>
          <a:xfrm>
            <a:off x="9268475" y="4598813"/>
            <a:ext cx="1981500" cy="9303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Extracción de características</a:t>
            </a:r>
            <a:endParaRPr b="1"/>
          </a:p>
        </p:txBody>
      </p:sp>
      <p:pic>
        <p:nvPicPr>
          <p:cNvPr id="1245" name="Google Shape;1245;g116e0c472c8_3_21"/>
          <p:cNvPicPr preferRelativeResize="0"/>
          <p:nvPr/>
        </p:nvPicPr>
        <p:blipFill>
          <a:blip r:embed="rId3">
            <a:alphaModFix/>
          </a:blip>
          <a:stretch>
            <a:fillRect/>
          </a:stretch>
        </p:blipFill>
        <p:spPr>
          <a:xfrm>
            <a:off x="4953900" y="2926425"/>
            <a:ext cx="1782900" cy="1033200"/>
          </a:xfrm>
          <a:prstGeom prst="rect">
            <a:avLst/>
          </a:prstGeom>
          <a:noFill/>
          <a:ln>
            <a:noFill/>
          </a:ln>
        </p:spPr>
      </p:pic>
      <p:sp>
        <p:nvSpPr>
          <p:cNvPr id="1246" name="Google Shape;1246;g116e0c472c8_3_21"/>
          <p:cNvSpPr/>
          <p:nvPr/>
        </p:nvSpPr>
        <p:spPr>
          <a:xfrm>
            <a:off x="4926000" y="4680250"/>
            <a:ext cx="2035500" cy="9303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t>Algoritmo</a:t>
            </a:r>
            <a:r>
              <a:rPr lang="en-US" b="1" dirty="0"/>
              <a:t> de </a:t>
            </a:r>
            <a:r>
              <a:rPr lang="en-US" b="1" dirty="0" err="1"/>
              <a:t>reconocimiento</a:t>
            </a:r>
            <a:endParaRPr b="1" dirty="0"/>
          </a:p>
        </p:txBody>
      </p:sp>
      <p:sp>
        <p:nvSpPr>
          <p:cNvPr id="1247" name="Google Shape;1247;g116e0c472c8_3_21"/>
          <p:cNvSpPr txBox="1"/>
          <p:nvPr/>
        </p:nvSpPr>
        <p:spPr>
          <a:xfrm>
            <a:off x="10592368" y="3273575"/>
            <a:ext cx="1218900" cy="523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400"/>
              <a:buFont typeface="Arial"/>
              <a:buNone/>
            </a:pPr>
            <a:r>
              <a:rPr lang="en-US" b="1" dirty="0" err="1">
                <a:solidFill>
                  <a:schemeClr val="dk1"/>
                </a:solidFill>
              </a:rPr>
              <a:t>cara</a:t>
            </a:r>
            <a:r>
              <a:rPr lang="en-US" b="1" dirty="0">
                <a:solidFill>
                  <a:schemeClr val="dk1"/>
                </a:solidFill>
              </a:rPr>
              <a:t> </a:t>
            </a:r>
            <a:r>
              <a:rPr lang="en-US" b="1" dirty="0" err="1">
                <a:solidFill>
                  <a:schemeClr val="dk1"/>
                </a:solidFill>
              </a:rPr>
              <a:t>alineada</a:t>
            </a:r>
            <a:endParaRPr sz="1400" b="1" i="0" u="none" strike="noStrike" cap="none" dirty="0">
              <a:solidFill>
                <a:schemeClr val="dk1"/>
              </a:solidFill>
              <a:latin typeface="Arial"/>
              <a:ea typeface="Arial"/>
              <a:cs typeface="Arial"/>
              <a:sym typeface="Arial"/>
            </a:endParaRPr>
          </a:p>
        </p:txBody>
      </p:sp>
      <p:sp>
        <p:nvSpPr>
          <p:cNvPr id="1248" name="Google Shape;1248;g116e0c472c8_3_21"/>
          <p:cNvSpPr/>
          <p:nvPr/>
        </p:nvSpPr>
        <p:spPr>
          <a:xfrm>
            <a:off x="992900" y="4680250"/>
            <a:ext cx="1981500" cy="9303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t>Detección de emociones</a:t>
            </a:r>
            <a:endParaRPr b="1"/>
          </a:p>
        </p:txBody>
      </p:sp>
      <p:cxnSp>
        <p:nvCxnSpPr>
          <p:cNvPr id="1249" name="Google Shape;1249;g116e0c472c8_3_21"/>
          <p:cNvCxnSpPr/>
          <p:nvPr/>
        </p:nvCxnSpPr>
        <p:spPr>
          <a:xfrm>
            <a:off x="3292456" y="2284775"/>
            <a:ext cx="1007100" cy="15900"/>
          </a:xfrm>
          <a:prstGeom prst="straightConnector1">
            <a:avLst/>
          </a:prstGeom>
          <a:noFill/>
          <a:ln w="38100" cap="flat" cmpd="sng">
            <a:solidFill>
              <a:schemeClr val="dk2"/>
            </a:solidFill>
            <a:prstDash val="solid"/>
            <a:round/>
            <a:headEnd type="none" w="med" len="med"/>
            <a:tailEnd type="triangle" w="med" len="med"/>
          </a:ln>
        </p:spPr>
      </p:cxnSp>
      <p:cxnSp>
        <p:nvCxnSpPr>
          <p:cNvPr id="1250" name="Google Shape;1250;g116e0c472c8_3_21"/>
          <p:cNvCxnSpPr/>
          <p:nvPr/>
        </p:nvCxnSpPr>
        <p:spPr>
          <a:xfrm>
            <a:off x="7621650" y="2276825"/>
            <a:ext cx="1007100" cy="15900"/>
          </a:xfrm>
          <a:prstGeom prst="straightConnector1">
            <a:avLst/>
          </a:prstGeom>
          <a:noFill/>
          <a:ln w="38100" cap="flat" cmpd="sng">
            <a:solidFill>
              <a:schemeClr val="dk2"/>
            </a:solidFill>
            <a:prstDash val="solid"/>
            <a:round/>
            <a:headEnd type="none" w="med" len="med"/>
            <a:tailEnd type="triangle" w="med" len="med"/>
          </a:ln>
        </p:spPr>
      </p:cxnSp>
      <p:cxnSp>
        <p:nvCxnSpPr>
          <p:cNvPr id="1251" name="Google Shape;1251;g116e0c472c8_3_21"/>
          <p:cNvCxnSpPr/>
          <p:nvPr/>
        </p:nvCxnSpPr>
        <p:spPr>
          <a:xfrm>
            <a:off x="10259225" y="3095825"/>
            <a:ext cx="0" cy="1082700"/>
          </a:xfrm>
          <a:prstGeom prst="straightConnector1">
            <a:avLst/>
          </a:prstGeom>
          <a:noFill/>
          <a:ln w="38100" cap="flat" cmpd="sng">
            <a:solidFill>
              <a:schemeClr val="dk2"/>
            </a:solidFill>
            <a:prstDash val="solid"/>
            <a:round/>
            <a:headEnd type="none" w="med" len="med"/>
            <a:tailEnd type="triangle" w="med" len="med"/>
          </a:ln>
        </p:spPr>
      </p:cxnSp>
      <p:cxnSp>
        <p:nvCxnSpPr>
          <p:cNvPr id="1252" name="Google Shape;1252;g116e0c472c8_3_21"/>
          <p:cNvCxnSpPr/>
          <p:nvPr/>
        </p:nvCxnSpPr>
        <p:spPr>
          <a:xfrm rot="10800000">
            <a:off x="7690675" y="5058575"/>
            <a:ext cx="1013700" cy="10800"/>
          </a:xfrm>
          <a:prstGeom prst="straightConnector1">
            <a:avLst/>
          </a:prstGeom>
          <a:noFill/>
          <a:ln w="38100" cap="flat" cmpd="sng">
            <a:solidFill>
              <a:schemeClr val="dk2"/>
            </a:solidFill>
            <a:prstDash val="solid"/>
            <a:round/>
            <a:headEnd type="none" w="med" len="med"/>
            <a:tailEnd type="triangle" w="med" len="med"/>
          </a:ln>
        </p:spPr>
      </p:cxnSp>
      <p:cxnSp>
        <p:nvCxnSpPr>
          <p:cNvPr id="1253" name="Google Shape;1253;g116e0c472c8_3_21"/>
          <p:cNvCxnSpPr/>
          <p:nvPr/>
        </p:nvCxnSpPr>
        <p:spPr>
          <a:xfrm rot="10800000">
            <a:off x="3443338" y="5140000"/>
            <a:ext cx="1013700" cy="10800"/>
          </a:xfrm>
          <a:prstGeom prst="straightConnector1">
            <a:avLst/>
          </a:prstGeom>
          <a:noFill/>
          <a:ln w="38100" cap="flat" cmpd="sng">
            <a:solidFill>
              <a:schemeClr val="dk2"/>
            </a:solidFill>
            <a:prstDash val="solid"/>
            <a:round/>
            <a:headEnd type="none" w="med" len="med"/>
            <a:tailEnd type="triangle" w="med" len="med"/>
          </a:ln>
        </p:spPr>
      </p:cxnSp>
      <p:sp>
        <p:nvSpPr>
          <p:cNvPr id="1254" name="Google Shape;1254;g116e0c472c8_3_21"/>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12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9"/>
                                          </p:stCondLst>
                                        </p:cTn>
                                        <p:tgtEl>
                                          <p:spTgt spid="12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9"/>
                                          </p:stCondLst>
                                        </p:cTn>
                                        <p:tgtEl>
                                          <p:spTgt spid="12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9"/>
                                          </p:stCondLst>
                                        </p:cTn>
                                        <p:tgtEl>
                                          <p:spTgt spid="12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999"/>
                                          </p:stCondLst>
                                        </p:cTn>
                                        <p:tgtEl>
                                          <p:spTgt spid="12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999"/>
                                          </p:stCondLst>
                                        </p:cTn>
                                        <p:tgtEl>
                                          <p:spTgt spid="12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999"/>
                                          </p:stCondLst>
                                        </p:cTn>
                                        <p:tgtEl>
                                          <p:spTgt spid="12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14999"/>
                                          </p:stCondLst>
                                        </p:cTn>
                                        <p:tgtEl>
                                          <p:spTgt spid="12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14999"/>
                                          </p:stCondLst>
                                        </p:cTn>
                                        <p:tgtEl>
                                          <p:spTgt spid="12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14999"/>
                                          </p:stCondLst>
                                        </p:cTn>
                                        <p:tgtEl>
                                          <p:spTgt spid="12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19999"/>
                                          </p:stCondLst>
                                        </p:cTn>
                                        <p:tgtEl>
                                          <p:spTgt spid="12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19999"/>
                                          </p:stCondLst>
                                        </p:cTn>
                                        <p:tgtEl>
                                          <p:spTgt spid="12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24999"/>
                                          </p:stCondLst>
                                        </p:cTn>
                                        <p:tgtEl>
                                          <p:spTgt spid="12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24999"/>
                                          </p:stCondLst>
                                        </p:cTn>
                                        <p:tgtEl>
                                          <p:spTgt spid="1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0" grpId="0" animBg="1"/>
      <p:bldP spid="1241" grpId="0" animBg="1"/>
      <p:bldP spid="1242" grpId="0"/>
      <p:bldP spid="1243" grpId="0" animBg="1"/>
      <p:bldP spid="1244" grpId="0" animBg="1"/>
      <p:bldP spid="1246" grpId="0" animBg="1"/>
      <p:bldP spid="1247" grpId="0"/>
      <p:bldP spid="124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46"/>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094" name="Google Shape;1094;p46"/>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095" name="Google Shape;1095;p46"/>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096" name="Google Shape;1096;p46"/>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097" name="Google Shape;1097;p46"/>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098" name="Google Shape;1098;p46"/>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099" name="Google Shape;1099;p46"/>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100" name="Google Shape;1100;p46"/>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101" name="Google Shape;1101;p46"/>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102" name="Google Shape;1102;p46"/>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103" name="Google Shape;1103;p46"/>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104" name="Google Shape;1104;p46"/>
          <p:cNvPicPr preferRelativeResize="0"/>
          <p:nvPr/>
        </p:nvPicPr>
        <p:blipFill>
          <a:blip r:embed="rId3">
            <a:alphaModFix/>
          </a:blip>
          <a:stretch>
            <a:fillRect/>
          </a:stretch>
        </p:blipFill>
        <p:spPr>
          <a:xfrm>
            <a:off x="388949" y="2647988"/>
            <a:ext cx="7355275" cy="1774388"/>
          </a:xfrm>
          <a:prstGeom prst="rect">
            <a:avLst/>
          </a:prstGeom>
          <a:noFill/>
          <a:ln>
            <a:noFill/>
          </a:ln>
        </p:spPr>
      </p:pic>
      <p:sp>
        <p:nvSpPr>
          <p:cNvPr id="1105" name="Google Shape;1105;p46"/>
          <p:cNvSpPr txBox="1"/>
          <p:nvPr/>
        </p:nvSpPr>
        <p:spPr>
          <a:xfrm>
            <a:off x="2374337" y="2259038"/>
            <a:ext cx="2416800" cy="242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dirty="0" err="1">
                <a:solidFill>
                  <a:schemeClr val="dk1"/>
                </a:solidFill>
              </a:rPr>
              <a:t>Estructura</a:t>
            </a:r>
            <a:r>
              <a:rPr lang="en-US" b="1" dirty="0">
                <a:solidFill>
                  <a:schemeClr val="dk1"/>
                </a:solidFill>
              </a:rPr>
              <a:t> para </a:t>
            </a:r>
            <a:r>
              <a:rPr lang="en-US" b="1" dirty="0" err="1">
                <a:solidFill>
                  <a:schemeClr val="dk1"/>
                </a:solidFill>
              </a:rPr>
              <a:t>gestionar</a:t>
            </a:r>
            <a:r>
              <a:rPr lang="en-US" b="1" dirty="0">
                <a:solidFill>
                  <a:schemeClr val="dk1"/>
                </a:solidFill>
              </a:rPr>
              <a:t> y </a:t>
            </a:r>
            <a:r>
              <a:rPr lang="en-US" b="1" dirty="0" err="1">
                <a:solidFill>
                  <a:schemeClr val="dk1"/>
                </a:solidFill>
              </a:rPr>
              <a:t>listar</a:t>
            </a:r>
            <a:r>
              <a:rPr lang="en-US" b="1" dirty="0">
                <a:solidFill>
                  <a:schemeClr val="dk1"/>
                </a:solidFill>
              </a:rPr>
              <a:t> </a:t>
            </a:r>
            <a:r>
              <a:rPr lang="en-US" b="1" dirty="0" err="1">
                <a:solidFill>
                  <a:schemeClr val="dk1"/>
                </a:solidFill>
              </a:rPr>
              <a:t>reportes</a:t>
            </a:r>
            <a:endParaRPr sz="1400" b="1" i="0" u="none" strike="noStrike" cap="none" dirty="0">
              <a:solidFill>
                <a:schemeClr val="dk1"/>
              </a:solidFill>
              <a:latin typeface="Arial"/>
              <a:ea typeface="Arial"/>
              <a:cs typeface="Arial"/>
              <a:sym typeface="Arial"/>
            </a:endParaRPr>
          </a:p>
        </p:txBody>
      </p:sp>
      <p:pic>
        <p:nvPicPr>
          <p:cNvPr id="1106" name="Google Shape;1106;p46"/>
          <p:cNvPicPr preferRelativeResize="0"/>
          <p:nvPr/>
        </p:nvPicPr>
        <p:blipFill>
          <a:blip r:embed="rId4">
            <a:alphaModFix/>
          </a:blip>
          <a:stretch>
            <a:fillRect/>
          </a:stretch>
        </p:blipFill>
        <p:spPr>
          <a:xfrm>
            <a:off x="7700802" y="4594500"/>
            <a:ext cx="3638375" cy="1381850"/>
          </a:xfrm>
          <a:prstGeom prst="rect">
            <a:avLst/>
          </a:prstGeom>
          <a:noFill/>
          <a:ln>
            <a:noFill/>
          </a:ln>
        </p:spPr>
      </p:pic>
      <p:cxnSp>
        <p:nvCxnSpPr>
          <p:cNvPr id="1107" name="Google Shape;1107;p46"/>
          <p:cNvCxnSpPr>
            <a:endCxn id="1106" idx="0"/>
          </p:cNvCxnSpPr>
          <p:nvPr/>
        </p:nvCxnSpPr>
        <p:spPr>
          <a:xfrm>
            <a:off x="7700790" y="4181100"/>
            <a:ext cx="1819200" cy="413400"/>
          </a:xfrm>
          <a:prstGeom prst="straightConnector1">
            <a:avLst/>
          </a:prstGeom>
          <a:noFill/>
          <a:ln w="19050" cap="flat" cmpd="sng">
            <a:solidFill>
              <a:schemeClr val="accent6"/>
            </a:solidFill>
            <a:prstDash val="solid"/>
            <a:miter lim="800000"/>
            <a:headEnd type="none" w="sm" len="sm"/>
            <a:tailEnd type="triangle" w="med" len="med"/>
          </a:ln>
        </p:spPr>
      </p:cxnSp>
      <p:sp>
        <p:nvSpPr>
          <p:cNvPr id="1108" name="Google Shape;1108;p46"/>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109" name="Google Shape;1109;p46"/>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Módulo de Reportes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11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1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3999"/>
                                          </p:stCondLst>
                                        </p:cTn>
                                        <p:tgtEl>
                                          <p:spTgt spid="11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3999"/>
                                          </p:stCondLst>
                                        </p:cTn>
                                        <p:tgtEl>
                                          <p:spTgt spid="1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48"/>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115" name="Google Shape;1115;p48"/>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116" name="Google Shape;1116;p48"/>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117" name="Google Shape;1117;p48"/>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118" name="Google Shape;1118;p48"/>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119" name="Google Shape;1119;p48"/>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120" name="Google Shape;1120;p48"/>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121" name="Google Shape;1121;p48"/>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122" name="Google Shape;1122;p48"/>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123" name="Google Shape;1123;p48"/>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124" name="Google Shape;1124;p48"/>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125" name="Google Shape;1125;p48"/>
          <p:cNvPicPr preferRelativeResize="0"/>
          <p:nvPr/>
        </p:nvPicPr>
        <p:blipFill>
          <a:blip r:embed="rId3">
            <a:alphaModFix/>
          </a:blip>
          <a:stretch>
            <a:fillRect/>
          </a:stretch>
        </p:blipFill>
        <p:spPr>
          <a:xfrm>
            <a:off x="973988" y="1708759"/>
            <a:ext cx="3840970" cy="4044273"/>
          </a:xfrm>
          <a:prstGeom prst="rect">
            <a:avLst/>
          </a:prstGeom>
          <a:noFill/>
          <a:ln>
            <a:noFill/>
          </a:ln>
        </p:spPr>
      </p:pic>
      <p:pic>
        <p:nvPicPr>
          <p:cNvPr id="1126" name="Google Shape;1126;p48"/>
          <p:cNvPicPr preferRelativeResize="0"/>
          <p:nvPr/>
        </p:nvPicPr>
        <p:blipFill>
          <a:blip r:embed="rId4">
            <a:alphaModFix/>
          </a:blip>
          <a:stretch>
            <a:fillRect/>
          </a:stretch>
        </p:blipFill>
        <p:spPr>
          <a:xfrm>
            <a:off x="5785101" y="2134501"/>
            <a:ext cx="6038099" cy="3192775"/>
          </a:xfrm>
          <a:prstGeom prst="rect">
            <a:avLst/>
          </a:prstGeom>
          <a:noFill/>
          <a:ln>
            <a:noFill/>
          </a:ln>
        </p:spPr>
      </p:pic>
      <p:sp>
        <p:nvSpPr>
          <p:cNvPr id="1127" name="Google Shape;1127;p48"/>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Ensamblado</a:t>
            </a:r>
            <a:endParaRPr sz="3600" b="1" i="0" u="none" strike="noStrike" cap="none">
              <a:solidFill>
                <a:schemeClr val="lt1"/>
              </a:solidFill>
              <a:latin typeface="Arial"/>
              <a:ea typeface="Arial"/>
              <a:cs typeface="Arial"/>
              <a:sym typeface="Arial"/>
            </a:endParaRPr>
          </a:p>
        </p:txBody>
      </p:sp>
      <p:sp>
        <p:nvSpPr>
          <p:cNvPr id="1128" name="Google Shape;1128;p48"/>
          <p:cNvSpPr txBox="1"/>
          <p:nvPr/>
        </p:nvSpPr>
        <p:spPr>
          <a:xfrm>
            <a:off x="388950" y="961800"/>
            <a:ext cx="11787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Módulo de Reportes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49"/>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260" name="Google Shape;1260;p49"/>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261" name="Google Shape;1261;p49"/>
          <p:cNvSpPr/>
          <p:nvPr/>
        </p:nvSpPr>
        <p:spPr>
          <a:xfrm>
            <a:off x="5936151" y="6331175"/>
            <a:ext cx="1005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Desarrollo</a:t>
            </a:r>
            <a:endParaRPr sz="1200" b="0" i="0" u="none" strike="noStrike" cap="none">
              <a:solidFill>
                <a:schemeClr val="lt1"/>
              </a:solidFill>
              <a:latin typeface="Calibri"/>
              <a:ea typeface="Calibri"/>
              <a:cs typeface="Calibri"/>
              <a:sym typeface="Calibri"/>
            </a:endParaRPr>
          </a:p>
        </p:txBody>
      </p:sp>
      <p:sp>
        <p:nvSpPr>
          <p:cNvPr id="1262" name="Google Shape;1262;p49"/>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263" name="Google Shape;1263;p49"/>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264" name="Google Shape;1264;p49"/>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265" name="Google Shape;1265;p49"/>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266" name="Google Shape;1266;p49"/>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267" name="Google Shape;1267;p49"/>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268" name="Google Shape;1268;p49"/>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269" name="Google Shape;1269;p49"/>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270" name="Google Shape;1270;p49"/>
          <p:cNvSpPr txBox="1"/>
          <p:nvPr/>
        </p:nvSpPr>
        <p:spPr>
          <a:xfrm>
            <a:off x="827850" y="1441550"/>
            <a:ext cx="10536300" cy="4488300"/>
          </a:xfrm>
          <a:prstGeom prst="rect">
            <a:avLst/>
          </a:prstGeom>
          <a:noFill/>
          <a:ln>
            <a:noFill/>
          </a:ln>
        </p:spPr>
        <p:txBody>
          <a:bodyPr spcFirstLastPara="1" wrap="square" lIns="91425" tIns="45700" rIns="91425" bIns="45700" anchor="t" anchorCtr="0">
            <a:spAutoFit/>
          </a:bodyPr>
          <a:lstStyle/>
          <a:p>
            <a:pPr marL="457200" marR="0" lvl="0" indent="-406400" algn="just" rtl="0">
              <a:lnSpc>
                <a:spcPct val="115000"/>
              </a:lnSpc>
              <a:spcBef>
                <a:spcPts val="0"/>
              </a:spcBef>
              <a:spcAft>
                <a:spcPts val="0"/>
              </a:spcAft>
              <a:buClr>
                <a:schemeClr val="dk1"/>
              </a:buClr>
              <a:buSzPts val="2800"/>
              <a:buFont typeface="Arial"/>
              <a:buChar char="●"/>
            </a:pPr>
            <a:r>
              <a:rPr lang="en-US" sz="2800">
                <a:solidFill>
                  <a:schemeClr val="dk1"/>
                </a:solidFill>
              </a:rPr>
              <a:t>Se afinaron características de los objetos 3D y de los entornos virtuales de acuerdo a las recomendaciones realizadas por los especialistas.</a:t>
            </a:r>
            <a:endParaRPr sz="2800">
              <a:solidFill>
                <a:schemeClr val="dk1"/>
              </a:solidFill>
            </a:endParaRPr>
          </a:p>
          <a:p>
            <a:pPr marL="457200" marR="0" lvl="0" indent="0" algn="just" rtl="0">
              <a:lnSpc>
                <a:spcPct val="115000"/>
              </a:lnSpc>
              <a:spcBef>
                <a:spcPts val="0"/>
              </a:spcBef>
              <a:spcAft>
                <a:spcPts val="0"/>
              </a:spcAft>
              <a:buNone/>
            </a:pPr>
            <a:endParaRPr sz="2800">
              <a:solidFill>
                <a:schemeClr val="dk1"/>
              </a:solidFill>
            </a:endParaRPr>
          </a:p>
          <a:p>
            <a:pPr marL="457200" marR="0" lvl="0" indent="-406400" algn="just" rtl="0">
              <a:lnSpc>
                <a:spcPct val="115000"/>
              </a:lnSpc>
              <a:spcBef>
                <a:spcPts val="0"/>
              </a:spcBef>
              <a:spcAft>
                <a:spcPts val="0"/>
              </a:spcAft>
              <a:buClr>
                <a:schemeClr val="dk1"/>
              </a:buClr>
              <a:buSzPts val="2800"/>
              <a:buChar char="●"/>
            </a:pPr>
            <a:r>
              <a:rPr lang="en-US" sz="2800">
                <a:solidFill>
                  <a:schemeClr val="dk1"/>
                </a:solidFill>
              </a:rPr>
              <a:t>Se realizaron ajustes en las interfaces de cada módulo para cumplir los requerimientos de los instructores de tiro.</a:t>
            </a:r>
            <a:endParaRPr sz="2800">
              <a:solidFill>
                <a:schemeClr val="dk1"/>
              </a:solidFill>
            </a:endParaRPr>
          </a:p>
          <a:p>
            <a:pPr marL="457200" marR="0" lvl="0" indent="0" algn="just" rtl="0">
              <a:lnSpc>
                <a:spcPct val="115000"/>
              </a:lnSpc>
              <a:spcBef>
                <a:spcPts val="0"/>
              </a:spcBef>
              <a:spcAft>
                <a:spcPts val="0"/>
              </a:spcAft>
              <a:buNone/>
            </a:pPr>
            <a:endParaRPr sz="2800">
              <a:solidFill>
                <a:schemeClr val="dk1"/>
              </a:solidFill>
            </a:endParaRPr>
          </a:p>
          <a:p>
            <a:pPr marL="457200" marR="0" lvl="0" indent="-406400" algn="just" rtl="0">
              <a:lnSpc>
                <a:spcPct val="115000"/>
              </a:lnSpc>
              <a:spcBef>
                <a:spcPts val="0"/>
              </a:spcBef>
              <a:spcAft>
                <a:spcPts val="0"/>
              </a:spcAft>
              <a:buClr>
                <a:schemeClr val="dk1"/>
              </a:buClr>
              <a:buSzPts val="2800"/>
              <a:buChar char="●"/>
            </a:pPr>
            <a:r>
              <a:rPr lang="en-US" sz="2800">
                <a:solidFill>
                  <a:schemeClr val="dk1"/>
                </a:solidFill>
              </a:rPr>
              <a:t>En los reportes se implementaron gráficos estadísticos.</a:t>
            </a:r>
            <a:endParaRPr sz="2800">
              <a:solidFill>
                <a:schemeClr val="dk1"/>
              </a:solidFil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 </a:t>
            </a:r>
            <a:endParaRPr sz="2000" b="1" i="0" u="none" strike="noStrike" cap="none">
              <a:solidFill>
                <a:srgbClr val="FFC20C"/>
              </a:solidFill>
              <a:latin typeface="Bookman Old Style"/>
              <a:ea typeface="Bookman Old Style"/>
              <a:cs typeface="Bookman Old Style"/>
              <a:sym typeface="Bookman Old Style"/>
            </a:endParaRPr>
          </a:p>
        </p:txBody>
      </p:sp>
      <p:sp>
        <p:nvSpPr>
          <p:cNvPr id="1271" name="Google Shape;1271;p49"/>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de Optimización</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5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277" name="Google Shape;1277;p50"/>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278" name="Google Shape;1278;p50"/>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279" name="Google Shape;1279;p5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280" name="Google Shape;1280;p5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281" name="Google Shape;1281;p50"/>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282" name="Google Shape;1282;p5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283" name="Google Shape;1283;p50"/>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284" name="Google Shape;1284;p5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285" name="Google Shape;1285;p50"/>
          <p:cNvSpPr/>
          <p:nvPr/>
        </p:nvSpPr>
        <p:spPr>
          <a:xfrm>
            <a:off x="6961362" y="6331175"/>
            <a:ext cx="975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Pruebas</a:t>
            </a:r>
            <a:endParaRPr sz="1200" b="0" i="0" u="none" strike="noStrike" cap="none">
              <a:solidFill>
                <a:schemeClr val="lt1"/>
              </a:solidFill>
              <a:latin typeface="Calibri"/>
              <a:ea typeface="Calibri"/>
              <a:cs typeface="Calibri"/>
              <a:sym typeface="Calibri"/>
            </a:endParaRPr>
          </a:p>
        </p:txBody>
      </p:sp>
      <p:sp>
        <p:nvSpPr>
          <p:cNvPr id="1286" name="Google Shape;1286;p50"/>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287" name="Google Shape;1287;p50"/>
          <p:cNvSpPr txBox="1"/>
          <p:nvPr/>
        </p:nvSpPr>
        <p:spPr>
          <a:xfrm>
            <a:off x="2040800" y="1179775"/>
            <a:ext cx="2467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Antes</a:t>
            </a:r>
            <a:endParaRPr>
              <a:latin typeface="Calibri"/>
              <a:ea typeface="Calibri"/>
              <a:cs typeface="Calibri"/>
              <a:sym typeface="Calibri"/>
            </a:endParaRPr>
          </a:p>
        </p:txBody>
      </p:sp>
      <p:sp>
        <p:nvSpPr>
          <p:cNvPr id="1288" name="Google Shape;1288;p50"/>
          <p:cNvSpPr txBox="1"/>
          <p:nvPr/>
        </p:nvSpPr>
        <p:spPr>
          <a:xfrm>
            <a:off x="7721250" y="1130750"/>
            <a:ext cx="201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Después</a:t>
            </a:r>
            <a:endParaRPr>
              <a:latin typeface="Calibri"/>
              <a:ea typeface="Calibri"/>
              <a:cs typeface="Calibri"/>
              <a:sym typeface="Calibri"/>
            </a:endParaRPr>
          </a:p>
        </p:txBody>
      </p:sp>
      <p:sp>
        <p:nvSpPr>
          <p:cNvPr id="1289" name="Google Shape;1289;p50"/>
          <p:cNvSpPr txBox="1"/>
          <p:nvPr/>
        </p:nvSpPr>
        <p:spPr>
          <a:xfrm>
            <a:off x="5188975" y="1130750"/>
            <a:ext cx="201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Entrenamiento</a:t>
            </a:r>
            <a:endParaRPr>
              <a:latin typeface="Calibri"/>
              <a:ea typeface="Calibri"/>
              <a:cs typeface="Calibri"/>
              <a:sym typeface="Calibri"/>
            </a:endParaRPr>
          </a:p>
        </p:txBody>
      </p:sp>
      <p:pic>
        <p:nvPicPr>
          <p:cNvPr id="1290" name="Google Shape;1290;p50"/>
          <p:cNvPicPr preferRelativeResize="0"/>
          <p:nvPr/>
        </p:nvPicPr>
        <p:blipFill>
          <a:blip r:embed="rId3">
            <a:alphaModFix/>
          </a:blip>
          <a:stretch>
            <a:fillRect/>
          </a:stretch>
        </p:blipFill>
        <p:spPr>
          <a:xfrm>
            <a:off x="1938413" y="1579975"/>
            <a:ext cx="8315172" cy="4446401"/>
          </a:xfrm>
          <a:prstGeom prst="rect">
            <a:avLst/>
          </a:prstGeom>
          <a:noFill/>
          <a:ln>
            <a:noFill/>
          </a:ln>
        </p:spPr>
      </p:pic>
      <p:sp>
        <p:nvSpPr>
          <p:cNvPr id="1291" name="Google Shape;1291;p50"/>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de Validación</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51"/>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297" name="Google Shape;1297;p51"/>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298" name="Google Shape;1298;p51"/>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299" name="Google Shape;1299;p51"/>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300" name="Google Shape;1300;p51"/>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301" name="Google Shape;1301;p51"/>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302" name="Google Shape;1302;p51"/>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303" name="Google Shape;1303;p51"/>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304" name="Google Shape;1304;p51"/>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305" name="Google Shape;1305;p51"/>
          <p:cNvSpPr/>
          <p:nvPr/>
        </p:nvSpPr>
        <p:spPr>
          <a:xfrm>
            <a:off x="6961362" y="6331175"/>
            <a:ext cx="975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Pruebas</a:t>
            </a:r>
            <a:endParaRPr sz="1200" b="0" i="0" u="none" strike="noStrike" cap="none">
              <a:solidFill>
                <a:schemeClr val="lt1"/>
              </a:solidFill>
              <a:latin typeface="Calibri"/>
              <a:ea typeface="Calibri"/>
              <a:cs typeface="Calibri"/>
              <a:sym typeface="Calibri"/>
            </a:endParaRPr>
          </a:p>
        </p:txBody>
      </p:sp>
      <p:sp>
        <p:nvSpPr>
          <p:cNvPr id="1306" name="Google Shape;1306;p51"/>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pic>
        <p:nvPicPr>
          <p:cNvPr id="1307" name="Google Shape;1307;p51" descr="Hombre sentado en una mesa&#10;&#10;Descripción generada automáticamente con confianza baja"/>
          <p:cNvPicPr preferRelativeResize="0"/>
          <p:nvPr/>
        </p:nvPicPr>
        <p:blipFill rotWithShape="1">
          <a:blip r:embed="rId3">
            <a:alphaModFix/>
          </a:blip>
          <a:srcRect l="9876" r="17895"/>
          <a:stretch/>
        </p:blipFill>
        <p:spPr>
          <a:xfrm>
            <a:off x="388950" y="2931975"/>
            <a:ext cx="2167824" cy="1352774"/>
          </a:xfrm>
          <a:prstGeom prst="rect">
            <a:avLst/>
          </a:prstGeom>
          <a:noFill/>
          <a:ln>
            <a:noFill/>
          </a:ln>
        </p:spPr>
      </p:pic>
      <p:pic>
        <p:nvPicPr>
          <p:cNvPr id="1308" name="Google Shape;1308;p51"/>
          <p:cNvPicPr preferRelativeResize="0"/>
          <p:nvPr/>
        </p:nvPicPr>
        <p:blipFill rotWithShape="1">
          <a:blip r:embed="rId4">
            <a:alphaModFix/>
          </a:blip>
          <a:srcRect/>
          <a:stretch/>
        </p:blipFill>
        <p:spPr>
          <a:xfrm>
            <a:off x="5503575" y="1175525"/>
            <a:ext cx="3061001" cy="2157024"/>
          </a:xfrm>
          <a:prstGeom prst="rect">
            <a:avLst/>
          </a:prstGeom>
          <a:noFill/>
          <a:ln>
            <a:noFill/>
          </a:ln>
        </p:spPr>
      </p:pic>
      <p:pic>
        <p:nvPicPr>
          <p:cNvPr id="1309" name="Google Shape;1309;p51"/>
          <p:cNvPicPr preferRelativeResize="0"/>
          <p:nvPr/>
        </p:nvPicPr>
        <p:blipFill rotWithShape="1">
          <a:blip r:embed="rId5">
            <a:alphaModFix/>
          </a:blip>
          <a:srcRect l="3418"/>
          <a:stretch/>
        </p:blipFill>
        <p:spPr>
          <a:xfrm>
            <a:off x="3245313" y="2564500"/>
            <a:ext cx="1264800" cy="2087701"/>
          </a:xfrm>
          <a:prstGeom prst="rect">
            <a:avLst/>
          </a:prstGeom>
          <a:noFill/>
          <a:ln>
            <a:noFill/>
          </a:ln>
        </p:spPr>
      </p:pic>
      <p:pic>
        <p:nvPicPr>
          <p:cNvPr id="1310" name="Google Shape;1310;p51"/>
          <p:cNvPicPr preferRelativeResize="0"/>
          <p:nvPr/>
        </p:nvPicPr>
        <p:blipFill rotWithShape="1">
          <a:blip r:embed="rId6">
            <a:alphaModFix/>
          </a:blip>
          <a:srcRect l="-140" r="-110"/>
          <a:stretch/>
        </p:blipFill>
        <p:spPr>
          <a:xfrm>
            <a:off x="5442562" y="3466150"/>
            <a:ext cx="3089276" cy="2026574"/>
          </a:xfrm>
          <a:prstGeom prst="rect">
            <a:avLst/>
          </a:prstGeom>
          <a:noFill/>
          <a:ln>
            <a:noFill/>
          </a:ln>
        </p:spPr>
      </p:pic>
      <p:pic>
        <p:nvPicPr>
          <p:cNvPr id="1311" name="Google Shape;1311;p51"/>
          <p:cNvPicPr preferRelativeResize="0"/>
          <p:nvPr/>
        </p:nvPicPr>
        <p:blipFill>
          <a:blip r:embed="rId7">
            <a:alphaModFix/>
          </a:blip>
          <a:stretch>
            <a:fillRect/>
          </a:stretch>
        </p:blipFill>
        <p:spPr>
          <a:xfrm>
            <a:off x="9205925" y="2805825"/>
            <a:ext cx="2534975" cy="1528834"/>
          </a:xfrm>
          <a:prstGeom prst="rect">
            <a:avLst/>
          </a:prstGeom>
          <a:noFill/>
          <a:ln>
            <a:noFill/>
          </a:ln>
        </p:spPr>
      </p:pic>
      <p:sp>
        <p:nvSpPr>
          <p:cNvPr id="1312" name="Google Shape;1312;p51"/>
          <p:cNvSpPr txBox="1"/>
          <p:nvPr/>
        </p:nvSpPr>
        <p:spPr>
          <a:xfrm>
            <a:off x="411000" y="4871275"/>
            <a:ext cx="2123700" cy="490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Firma de Consentimiento</a:t>
            </a:r>
            <a:endParaRPr sz="1400" b="1" i="0" u="none" strike="noStrike" cap="none">
              <a:solidFill>
                <a:schemeClr val="dk1"/>
              </a:solidFill>
            </a:endParaRPr>
          </a:p>
        </p:txBody>
      </p:sp>
      <p:sp>
        <p:nvSpPr>
          <p:cNvPr id="1313" name="Google Shape;1313;p51"/>
          <p:cNvSpPr txBox="1"/>
          <p:nvPr/>
        </p:nvSpPr>
        <p:spPr>
          <a:xfrm>
            <a:off x="2815850" y="4871275"/>
            <a:ext cx="2123700" cy="490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Pre-Test</a:t>
            </a:r>
            <a:endParaRPr sz="1400" b="1" i="0" u="none" strike="noStrike" cap="none">
              <a:solidFill>
                <a:schemeClr val="dk1"/>
              </a:solidFill>
            </a:endParaRPr>
          </a:p>
        </p:txBody>
      </p:sp>
      <p:sp>
        <p:nvSpPr>
          <p:cNvPr id="1314" name="Google Shape;1314;p51"/>
          <p:cNvSpPr txBox="1"/>
          <p:nvPr/>
        </p:nvSpPr>
        <p:spPr>
          <a:xfrm>
            <a:off x="9464300" y="4918900"/>
            <a:ext cx="2123700" cy="490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Post-Test</a:t>
            </a:r>
            <a:endParaRPr sz="1400" b="1" i="0" u="none" strike="noStrike" cap="none">
              <a:solidFill>
                <a:schemeClr val="dk1"/>
              </a:solidFill>
            </a:endParaRPr>
          </a:p>
        </p:txBody>
      </p:sp>
      <p:sp>
        <p:nvSpPr>
          <p:cNvPr id="1315" name="Google Shape;1315;p51"/>
          <p:cNvSpPr txBox="1"/>
          <p:nvPr/>
        </p:nvSpPr>
        <p:spPr>
          <a:xfrm>
            <a:off x="5503575" y="5626325"/>
            <a:ext cx="3028200" cy="490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US" b="1">
                <a:solidFill>
                  <a:schemeClr val="dk1"/>
                </a:solidFill>
              </a:rPr>
              <a:t>Entrenamiento y Reconocimiento</a:t>
            </a:r>
            <a:endParaRPr sz="1400" b="1" i="0" u="none" strike="noStrike" cap="none">
              <a:solidFill>
                <a:schemeClr val="dk1"/>
              </a:solidFill>
            </a:endParaRPr>
          </a:p>
        </p:txBody>
      </p:sp>
      <p:sp>
        <p:nvSpPr>
          <p:cNvPr id="1316" name="Google Shape;1316;p51"/>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F</a:t>
            </a:r>
            <a:r>
              <a:rPr lang="en-US" sz="3600" b="1">
                <a:solidFill>
                  <a:schemeClr val="lt1"/>
                </a:solidFill>
              </a:rPr>
              <a:t>ase de Validación</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67" name="Google Shape;167;p10"/>
          <p:cNvSpPr txBox="1"/>
          <p:nvPr/>
        </p:nvSpPr>
        <p:spPr>
          <a:xfrm>
            <a:off x="5296450" y="73128"/>
            <a:ext cx="67923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a:solidFill>
                  <a:schemeClr val="lt1"/>
                </a:solidFill>
              </a:rPr>
              <a:t>Objetivo General</a:t>
            </a:r>
            <a:endParaRPr sz="3600" b="1" i="0" u="none" strike="noStrike" cap="none">
              <a:solidFill>
                <a:schemeClr val="lt1"/>
              </a:solidFill>
              <a:latin typeface="Arial"/>
              <a:ea typeface="Arial"/>
              <a:cs typeface="Arial"/>
              <a:sym typeface="Arial"/>
            </a:endParaRPr>
          </a:p>
        </p:txBody>
      </p:sp>
      <p:sp>
        <p:nvSpPr>
          <p:cNvPr id="168" name="Google Shape;168;p10"/>
          <p:cNvSpPr txBox="1"/>
          <p:nvPr/>
        </p:nvSpPr>
        <p:spPr>
          <a:xfrm>
            <a:off x="3583708" y="1154315"/>
            <a:ext cx="6465455" cy="4022725"/>
          </a:xfrm>
          <a:prstGeom prst="rect">
            <a:avLst/>
          </a:prstGeom>
          <a:noFill/>
          <a:ln>
            <a:noFill/>
          </a:ln>
        </p:spPr>
        <p:txBody>
          <a:bodyPr spcFirstLastPara="1" wrap="square" lIns="0" tIns="45700" rIns="0" bIns="45700" anchor="t" anchorCtr="0">
            <a:normAutofit/>
          </a:bodyPr>
          <a:lstStyle/>
          <a:p>
            <a:pPr marL="0" marR="0" lvl="0" indent="0" algn="just" rtl="0">
              <a:lnSpc>
                <a:spcPct val="90000"/>
              </a:lnSpc>
              <a:spcBef>
                <a:spcPts val="0"/>
              </a:spcBef>
              <a:spcAft>
                <a:spcPts val="0"/>
              </a:spcAft>
              <a:buClr>
                <a:schemeClr val="accent1"/>
              </a:buClr>
              <a:buSzPts val="2800"/>
              <a:buFont typeface="Calibri"/>
              <a:buNone/>
            </a:pPr>
            <a:endParaRPr sz="2800" b="0" i="0" u="none" strike="noStrike" cap="none">
              <a:solidFill>
                <a:srgbClr val="3F3F3F"/>
              </a:solidFill>
              <a:latin typeface="Arial"/>
              <a:ea typeface="Arial"/>
              <a:cs typeface="Arial"/>
              <a:sym typeface="Arial"/>
            </a:endParaRPr>
          </a:p>
        </p:txBody>
      </p:sp>
      <p:sp>
        <p:nvSpPr>
          <p:cNvPr id="169" name="Google Shape;169;p10"/>
          <p:cNvSpPr/>
          <p:nvPr/>
        </p:nvSpPr>
        <p:spPr>
          <a:xfrm>
            <a:off x="48149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Metodología</a:t>
            </a:r>
            <a:endParaRPr sz="1200" b="0" i="0" u="none" strike="noStrike" cap="none">
              <a:solidFill>
                <a:srgbClr val="000000"/>
              </a:solidFill>
              <a:latin typeface="Calibri"/>
              <a:ea typeface="Calibri"/>
              <a:cs typeface="Calibri"/>
              <a:sym typeface="Calibri"/>
            </a:endParaRPr>
          </a:p>
        </p:txBody>
      </p:sp>
      <p:sp>
        <p:nvSpPr>
          <p:cNvPr id="170" name="Google Shape;170;p10"/>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171" name="Google Shape;171;p1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72" name="Google Shape;172;p1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73" name="Google Shape;173;p10"/>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74" name="Google Shape;174;p1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75" name="Google Shape;175;p10"/>
          <p:cNvSpPr/>
          <p:nvPr/>
        </p:nvSpPr>
        <p:spPr>
          <a:xfrm>
            <a:off x="3782409" y="6331175"/>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Objetivos</a:t>
            </a:r>
            <a:endParaRPr sz="1200" b="0" i="0" u="none" strike="noStrike" cap="none">
              <a:solidFill>
                <a:schemeClr val="lt1"/>
              </a:solidFill>
              <a:latin typeface="Calibri"/>
              <a:ea typeface="Calibri"/>
              <a:cs typeface="Calibri"/>
              <a:sym typeface="Calibri"/>
            </a:endParaRPr>
          </a:p>
        </p:txBody>
      </p:sp>
      <p:sp>
        <p:nvSpPr>
          <p:cNvPr id="176" name="Google Shape;176;p1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77" name="Google Shape;177;p10"/>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78" name="Google Shape;178;p10"/>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79" name="Google Shape;179;p10"/>
          <p:cNvSpPr txBox="1"/>
          <p:nvPr/>
        </p:nvSpPr>
        <p:spPr>
          <a:xfrm>
            <a:off x="3583708" y="1154315"/>
            <a:ext cx="6465455" cy="4022725"/>
          </a:xfrm>
          <a:prstGeom prst="rect">
            <a:avLst/>
          </a:prstGeom>
          <a:noFill/>
          <a:ln>
            <a:noFill/>
          </a:ln>
        </p:spPr>
        <p:txBody>
          <a:bodyPr spcFirstLastPara="1" wrap="square" lIns="0" tIns="45700" rIns="0" bIns="45700" anchor="t" anchorCtr="0">
            <a:normAutofit/>
          </a:bodyPr>
          <a:lstStyle/>
          <a:p>
            <a:pPr marL="0" marR="0" lvl="0" indent="0" algn="just" rtl="0">
              <a:lnSpc>
                <a:spcPct val="90000"/>
              </a:lnSpc>
              <a:spcBef>
                <a:spcPts val="0"/>
              </a:spcBef>
              <a:spcAft>
                <a:spcPts val="0"/>
              </a:spcAft>
              <a:buClr>
                <a:schemeClr val="accent1"/>
              </a:buClr>
              <a:buSzPts val="2800"/>
              <a:buFont typeface="Calibri"/>
              <a:buNone/>
            </a:pPr>
            <a:endParaRPr sz="2800" b="0" i="0" u="none" strike="noStrike" cap="none">
              <a:solidFill>
                <a:srgbClr val="3F3F3F"/>
              </a:solidFill>
              <a:latin typeface="Arial"/>
              <a:ea typeface="Arial"/>
              <a:cs typeface="Arial"/>
              <a:sym typeface="Arial"/>
            </a:endParaRPr>
          </a:p>
        </p:txBody>
      </p:sp>
      <p:sp>
        <p:nvSpPr>
          <p:cNvPr id="180" name="Google Shape;180;p10"/>
          <p:cNvSpPr txBox="1"/>
          <p:nvPr/>
        </p:nvSpPr>
        <p:spPr>
          <a:xfrm>
            <a:off x="1077450" y="2110150"/>
            <a:ext cx="10021800" cy="27936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600"/>
              <a:buFont typeface="Arial"/>
              <a:buNone/>
            </a:pPr>
            <a:r>
              <a:rPr lang="en-US" sz="2600" b="0" i="0" u="none" strike="noStrike" cap="none" dirty="0" err="1">
                <a:solidFill>
                  <a:schemeClr val="dk1"/>
                </a:solidFill>
                <a:latin typeface="Arial"/>
                <a:ea typeface="Arial"/>
                <a:cs typeface="Arial"/>
                <a:sym typeface="Arial"/>
              </a:rPr>
              <a:t>Implementar</a:t>
            </a:r>
            <a:r>
              <a:rPr lang="en-US" sz="2600" b="0" i="0" u="none" strike="noStrike" cap="none" dirty="0">
                <a:solidFill>
                  <a:schemeClr val="dk1"/>
                </a:solidFill>
                <a:latin typeface="Arial"/>
                <a:ea typeface="Arial"/>
                <a:cs typeface="Arial"/>
                <a:sym typeface="Arial"/>
              </a:rPr>
              <a:t> un </a:t>
            </a:r>
            <a:r>
              <a:rPr lang="en-US" sz="2600" b="0" i="0" u="none" strike="noStrike" cap="none" dirty="0" err="1">
                <a:solidFill>
                  <a:schemeClr val="dk1"/>
                </a:solidFill>
                <a:latin typeface="Arial"/>
                <a:ea typeface="Arial"/>
                <a:cs typeface="Arial"/>
                <a:sym typeface="Arial"/>
              </a:rPr>
              <a:t>sistema</a:t>
            </a:r>
            <a:r>
              <a:rPr lang="en-US" sz="2600" b="0" i="0" u="none" strike="noStrike" cap="none" dirty="0">
                <a:solidFill>
                  <a:schemeClr val="dk1"/>
                </a:solidFill>
                <a:latin typeface="Arial"/>
                <a:ea typeface="Arial"/>
                <a:cs typeface="Arial"/>
                <a:sym typeface="Arial"/>
              </a:rPr>
              <a:t> de </a:t>
            </a:r>
            <a:r>
              <a:rPr lang="en-US" sz="2600" b="0" i="0" u="none" strike="noStrike" cap="none" dirty="0" err="1">
                <a:solidFill>
                  <a:schemeClr val="dk1"/>
                </a:solidFill>
                <a:latin typeface="Arial"/>
                <a:ea typeface="Arial"/>
                <a:cs typeface="Arial"/>
                <a:sym typeface="Arial"/>
              </a:rPr>
              <a:t>polígono</a:t>
            </a:r>
            <a:r>
              <a:rPr lang="en-US" sz="2600" b="0" i="0" u="none" strike="noStrike" cap="none" dirty="0">
                <a:solidFill>
                  <a:schemeClr val="dk1"/>
                </a:solidFill>
                <a:latin typeface="Arial"/>
                <a:ea typeface="Arial"/>
                <a:cs typeface="Arial"/>
                <a:sym typeface="Arial"/>
              </a:rPr>
              <a:t> virtual de </a:t>
            </a:r>
            <a:r>
              <a:rPr lang="en-US" sz="2600" b="0" i="0" u="none" strike="noStrike" cap="none" dirty="0" err="1">
                <a:solidFill>
                  <a:schemeClr val="dk1"/>
                </a:solidFill>
                <a:latin typeface="Arial"/>
                <a:ea typeface="Arial"/>
                <a:cs typeface="Arial"/>
                <a:sym typeface="Arial"/>
              </a:rPr>
              <a:t>tiro</a:t>
            </a:r>
            <a:r>
              <a:rPr lang="en-US" sz="2600" b="0" i="0" u="none" strike="noStrike" cap="none" dirty="0">
                <a:solidFill>
                  <a:schemeClr val="dk1"/>
                </a:solidFill>
                <a:latin typeface="Arial"/>
                <a:ea typeface="Arial"/>
                <a:cs typeface="Arial"/>
                <a:sym typeface="Arial"/>
              </a:rPr>
              <a:t> para </a:t>
            </a:r>
            <a:r>
              <a:rPr lang="en-US" sz="2600" b="0" i="0" u="none" strike="noStrike" cap="none" dirty="0" err="1">
                <a:solidFill>
                  <a:schemeClr val="dk1"/>
                </a:solidFill>
                <a:latin typeface="Arial"/>
                <a:ea typeface="Arial"/>
                <a:cs typeface="Arial"/>
                <a:sym typeface="Arial"/>
              </a:rPr>
              <a:t>entrenar</a:t>
            </a:r>
            <a:r>
              <a:rPr lang="en-US" sz="2600" b="0" i="0" u="none" strike="noStrike" cap="none" dirty="0">
                <a:solidFill>
                  <a:schemeClr val="dk1"/>
                </a:solidFill>
                <a:latin typeface="Arial"/>
                <a:ea typeface="Arial"/>
                <a:cs typeface="Arial"/>
                <a:sym typeface="Arial"/>
              </a:rPr>
              <a:t> al personal </a:t>
            </a:r>
            <a:r>
              <a:rPr lang="en-US" sz="2600" b="0" i="0" u="none" strike="noStrike" cap="none" dirty="0" err="1">
                <a:solidFill>
                  <a:schemeClr val="dk1"/>
                </a:solidFill>
                <a:latin typeface="Arial"/>
                <a:ea typeface="Arial"/>
                <a:cs typeface="Arial"/>
                <a:sym typeface="Arial"/>
              </a:rPr>
              <a:t>militar</a:t>
            </a:r>
            <a:r>
              <a:rPr lang="en-US" sz="2600" b="0" i="0" u="none" strike="noStrike" cap="none" dirty="0">
                <a:solidFill>
                  <a:schemeClr val="dk1"/>
                </a:solidFill>
                <a:latin typeface="Arial"/>
                <a:ea typeface="Arial"/>
                <a:cs typeface="Arial"/>
                <a:sym typeface="Arial"/>
              </a:rPr>
              <a:t> e </a:t>
            </a:r>
            <a:r>
              <a:rPr lang="en-US" sz="2600" b="0" i="0" u="none" strike="noStrike" cap="none" dirty="0" err="1">
                <a:solidFill>
                  <a:schemeClr val="dk1"/>
                </a:solidFill>
                <a:latin typeface="Arial"/>
                <a:ea typeface="Arial"/>
                <a:cs typeface="Arial"/>
                <a:sym typeface="Arial"/>
              </a:rPr>
              <a:t>identificar</a:t>
            </a:r>
            <a:r>
              <a:rPr lang="en-US" sz="2600" b="0" i="0" u="none" strike="noStrike" cap="none" dirty="0">
                <a:solidFill>
                  <a:schemeClr val="dk1"/>
                </a:solidFill>
                <a:latin typeface="Arial"/>
                <a:ea typeface="Arial"/>
                <a:cs typeface="Arial"/>
                <a:sym typeface="Arial"/>
              </a:rPr>
              <a:t> </a:t>
            </a:r>
            <a:r>
              <a:rPr lang="en-US" sz="2600" b="0" i="0" u="none" strike="noStrike" cap="none" dirty="0" err="1">
                <a:solidFill>
                  <a:schemeClr val="dk1"/>
                </a:solidFill>
                <a:latin typeface="Arial"/>
                <a:ea typeface="Arial"/>
                <a:cs typeface="Arial"/>
                <a:sym typeface="Arial"/>
              </a:rPr>
              <a:t>emociones</a:t>
            </a:r>
            <a:r>
              <a:rPr lang="en-US" sz="2600" b="0" i="0" u="none" strike="noStrike" cap="none" dirty="0">
                <a:solidFill>
                  <a:schemeClr val="dk1"/>
                </a:solidFill>
                <a:latin typeface="Arial"/>
                <a:ea typeface="Arial"/>
                <a:cs typeface="Arial"/>
                <a:sym typeface="Arial"/>
              </a:rPr>
              <a:t> </a:t>
            </a:r>
            <a:r>
              <a:rPr lang="en-US" sz="2600" b="0" i="0" u="none" strike="noStrike" cap="none" dirty="0" err="1">
                <a:solidFill>
                  <a:schemeClr val="dk1"/>
                </a:solidFill>
                <a:latin typeface="Arial"/>
                <a:ea typeface="Arial"/>
                <a:cs typeface="Arial"/>
                <a:sym typeface="Arial"/>
              </a:rPr>
              <a:t>durante</a:t>
            </a:r>
            <a:r>
              <a:rPr lang="en-US" sz="2600" b="0" i="0" u="none" strike="noStrike" cap="none" dirty="0">
                <a:solidFill>
                  <a:schemeClr val="dk1"/>
                </a:solidFill>
                <a:latin typeface="Arial"/>
                <a:ea typeface="Arial"/>
                <a:cs typeface="Arial"/>
                <a:sym typeface="Arial"/>
              </a:rPr>
              <a:t> los </a:t>
            </a:r>
            <a:r>
              <a:rPr lang="en-US" sz="2600" b="0" i="0" u="none" strike="noStrike" cap="none" dirty="0" err="1">
                <a:solidFill>
                  <a:schemeClr val="dk1"/>
                </a:solidFill>
                <a:latin typeface="Arial"/>
                <a:ea typeface="Arial"/>
                <a:cs typeface="Arial"/>
                <a:sym typeface="Arial"/>
              </a:rPr>
              <a:t>ensayos</a:t>
            </a:r>
            <a:r>
              <a:rPr lang="en-US" sz="2600" b="0" i="0" u="none" strike="noStrike" cap="none" dirty="0">
                <a:solidFill>
                  <a:schemeClr val="dk1"/>
                </a:solidFill>
                <a:latin typeface="Arial"/>
                <a:ea typeface="Arial"/>
                <a:cs typeface="Arial"/>
                <a:sym typeface="Arial"/>
              </a:rPr>
              <a:t>, </a:t>
            </a:r>
            <a:r>
              <a:rPr lang="en-US" sz="2600" b="0" i="0" u="none" strike="noStrike" cap="none" dirty="0" err="1">
                <a:solidFill>
                  <a:schemeClr val="dk1"/>
                </a:solidFill>
                <a:latin typeface="Arial"/>
                <a:ea typeface="Arial"/>
                <a:cs typeface="Arial"/>
                <a:sym typeface="Arial"/>
              </a:rPr>
              <a:t>aplicando</a:t>
            </a:r>
            <a:r>
              <a:rPr lang="en-US" sz="2600" b="0" i="0" u="none" strike="noStrike" cap="none" dirty="0">
                <a:solidFill>
                  <a:schemeClr val="dk1"/>
                </a:solidFill>
                <a:latin typeface="Arial"/>
                <a:ea typeface="Arial"/>
                <a:cs typeface="Arial"/>
                <a:sym typeface="Arial"/>
              </a:rPr>
              <a:t> </a:t>
            </a:r>
            <a:r>
              <a:rPr lang="en-US" sz="2600" b="0" i="0" u="none" strike="noStrike" cap="none" dirty="0" err="1">
                <a:solidFill>
                  <a:schemeClr val="dk1"/>
                </a:solidFill>
                <a:latin typeface="Arial"/>
                <a:ea typeface="Arial"/>
                <a:cs typeface="Arial"/>
                <a:sym typeface="Arial"/>
              </a:rPr>
              <a:t>técnicas</a:t>
            </a:r>
            <a:r>
              <a:rPr lang="en-US" sz="2600" b="0" i="0" u="none" strike="noStrike" cap="none" dirty="0">
                <a:solidFill>
                  <a:schemeClr val="dk1"/>
                </a:solidFill>
                <a:latin typeface="Arial"/>
                <a:ea typeface="Arial"/>
                <a:cs typeface="Arial"/>
                <a:sym typeface="Arial"/>
              </a:rPr>
              <a:t> de </a:t>
            </a:r>
            <a:r>
              <a:rPr lang="en-US" sz="2600" b="0" i="0" u="none" strike="noStrike" cap="none" dirty="0" err="1">
                <a:solidFill>
                  <a:schemeClr val="dk1"/>
                </a:solidFill>
                <a:latin typeface="Arial"/>
                <a:ea typeface="Arial"/>
                <a:cs typeface="Arial"/>
                <a:sym typeface="Arial"/>
              </a:rPr>
              <a:t>visión</a:t>
            </a:r>
            <a:r>
              <a:rPr lang="en-US" sz="2600" b="0" i="0" u="none" strike="noStrike" cap="none" dirty="0">
                <a:solidFill>
                  <a:schemeClr val="dk1"/>
                </a:solidFill>
                <a:latin typeface="Arial"/>
                <a:ea typeface="Arial"/>
                <a:cs typeface="Arial"/>
                <a:sym typeface="Arial"/>
              </a:rPr>
              <a:t> artificial y </a:t>
            </a:r>
            <a:r>
              <a:rPr lang="en-US" sz="2600" b="0" i="0" u="none" strike="noStrike" cap="none" dirty="0" err="1">
                <a:solidFill>
                  <a:schemeClr val="dk1"/>
                </a:solidFill>
                <a:latin typeface="Arial"/>
                <a:ea typeface="Arial"/>
                <a:cs typeface="Arial"/>
                <a:sym typeface="Arial"/>
              </a:rPr>
              <a:t>realidad</a:t>
            </a:r>
            <a:r>
              <a:rPr lang="en-US" sz="2600" b="0" i="0" u="none" strike="noStrike" cap="none" dirty="0">
                <a:solidFill>
                  <a:schemeClr val="dk1"/>
                </a:solidFill>
                <a:latin typeface="Arial"/>
                <a:ea typeface="Arial"/>
                <a:cs typeface="Arial"/>
                <a:sym typeface="Arial"/>
              </a:rPr>
              <a:t> virtual, para </a:t>
            </a:r>
            <a:r>
              <a:rPr lang="en-US" sz="2600" b="0" i="0" u="none" strike="noStrike" cap="none" dirty="0" err="1">
                <a:solidFill>
                  <a:schemeClr val="dk1"/>
                </a:solidFill>
                <a:latin typeface="Arial"/>
                <a:ea typeface="Arial"/>
                <a:cs typeface="Arial"/>
                <a:sym typeface="Arial"/>
              </a:rPr>
              <a:t>contribuir</a:t>
            </a:r>
            <a:r>
              <a:rPr lang="en-US" sz="2600" b="0" i="0" u="none" strike="noStrike" cap="none" dirty="0">
                <a:solidFill>
                  <a:schemeClr val="dk1"/>
                </a:solidFill>
                <a:latin typeface="Arial"/>
                <a:ea typeface="Arial"/>
                <a:cs typeface="Arial"/>
                <a:sym typeface="Arial"/>
              </a:rPr>
              <a:t> </a:t>
            </a:r>
            <a:r>
              <a:rPr lang="en-US" sz="2600" b="0" i="0" u="none" strike="noStrike" cap="none" dirty="0" err="1">
                <a:solidFill>
                  <a:schemeClr val="dk1"/>
                </a:solidFill>
                <a:latin typeface="Arial"/>
                <a:ea typeface="Arial"/>
                <a:cs typeface="Arial"/>
                <a:sym typeface="Arial"/>
              </a:rPr>
              <a:t>en</a:t>
            </a:r>
            <a:r>
              <a:rPr lang="en-US" sz="2600" b="0" i="0" u="none" strike="noStrike" cap="none" dirty="0">
                <a:solidFill>
                  <a:schemeClr val="dk1"/>
                </a:solidFill>
                <a:latin typeface="Arial"/>
                <a:ea typeface="Arial"/>
                <a:cs typeface="Arial"/>
                <a:sym typeface="Arial"/>
              </a:rPr>
              <a:t> </a:t>
            </a:r>
            <a:r>
              <a:rPr lang="en-US" sz="2600" b="0" i="0" u="none" strike="noStrike" cap="none" dirty="0" err="1">
                <a:solidFill>
                  <a:schemeClr val="dk1"/>
                </a:solidFill>
                <a:latin typeface="Arial"/>
                <a:ea typeface="Arial"/>
                <a:cs typeface="Arial"/>
                <a:sym typeface="Arial"/>
              </a:rPr>
              <a:t>el</a:t>
            </a:r>
            <a:r>
              <a:rPr lang="en-US" sz="2600" b="0" i="0" u="none" strike="noStrike" cap="none" dirty="0">
                <a:solidFill>
                  <a:schemeClr val="dk1"/>
                </a:solidFill>
                <a:latin typeface="Arial"/>
                <a:ea typeface="Arial"/>
                <a:cs typeface="Arial"/>
                <a:sym typeface="Arial"/>
              </a:rPr>
              <a:t> </a:t>
            </a:r>
            <a:r>
              <a:rPr lang="en-US" sz="2600" b="0" i="0" u="none" strike="noStrike" cap="none" dirty="0" err="1">
                <a:solidFill>
                  <a:schemeClr val="dk1"/>
                </a:solidFill>
                <a:latin typeface="Arial"/>
                <a:ea typeface="Arial"/>
                <a:cs typeface="Arial"/>
                <a:sym typeface="Arial"/>
              </a:rPr>
              <a:t>desarrollo</a:t>
            </a:r>
            <a:r>
              <a:rPr lang="en-US" sz="2600" b="0" i="0" u="none" strike="noStrike" cap="none" dirty="0">
                <a:solidFill>
                  <a:schemeClr val="dk1"/>
                </a:solidFill>
                <a:latin typeface="Arial"/>
                <a:ea typeface="Arial"/>
                <a:cs typeface="Arial"/>
                <a:sym typeface="Arial"/>
              </a:rPr>
              <a:t> de un </a:t>
            </a:r>
            <a:r>
              <a:rPr lang="en-US" sz="2600" b="0" i="0" u="none" strike="noStrike" cap="none" dirty="0" err="1">
                <a:solidFill>
                  <a:schemeClr val="dk1"/>
                </a:solidFill>
                <a:latin typeface="Arial"/>
                <a:ea typeface="Arial"/>
                <a:cs typeface="Arial"/>
                <a:sym typeface="Arial"/>
              </a:rPr>
              <a:t>proyecto</a:t>
            </a:r>
            <a:r>
              <a:rPr lang="en-US" sz="2600" b="0" i="0" u="none" strike="noStrike" cap="none" dirty="0">
                <a:solidFill>
                  <a:schemeClr val="dk1"/>
                </a:solidFill>
                <a:latin typeface="Arial"/>
                <a:ea typeface="Arial"/>
                <a:cs typeface="Arial"/>
                <a:sym typeface="Arial"/>
              </a:rPr>
              <a:t> de </a:t>
            </a:r>
            <a:r>
              <a:rPr lang="en-US" sz="2600" b="0" i="0" u="none" strike="noStrike" cap="none" dirty="0" err="1">
                <a:solidFill>
                  <a:schemeClr val="dk1"/>
                </a:solidFill>
                <a:latin typeface="Arial"/>
                <a:ea typeface="Arial"/>
                <a:cs typeface="Arial"/>
                <a:sym typeface="Arial"/>
              </a:rPr>
              <a:t>investigación</a:t>
            </a:r>
            <a:r>
              <a:rPr lang="en-US" sz="2600" b="0" i="0" u="none" strike="noStrike" cap="none" dirty="0">
                <a:solidFill>
                  <a:schemeClr val="dk1"/>
                </a:solidFill>
                <a:latin typeface="Arial"/>
                <a:ea typeface="Arial"/>
                <a:cs typeface="Arial"/>
                <a:sym typeface="Arial"/>
              </a:rPr>
              <a:t> </a:t>
            </a:r>
            <a:r>
              <a:rPr lang="en-US" sz="2600" b="0" i="0" u="none" strike="noStrike" cap="none" dirty="0" err="1">
                <a:solidFill>
                  <a:schemeClr val="dk1"/>
                </a:solidFill>
                <a:latin typeface="Arial"/>
                <a:ea typeface="Arial"/>
                <a:cs typeface="Arial"/>
                <a:sym typeface="Arial"/>
              </a:rPr>
              <a:t>financiado</a:t>
            </a:r>
            <a:r>
              <a:rPr lang="en-US" sz="2600" b="0" i="0" u="none" strike="noStrike" cap="none" dirty="0">
                <a:solidFill>
                  <a:schemeClr val="dk1"/>
                </a:solidFill>
                <a:latin typeface="Arial"/>
                <a:ea typeface="Arial"/>
                <a:cs typeface="Arial"/>
                <a:sym typeface="Arial"/>
              </a:rPr>
              <a:t> por la Universidad de las </a:t>
            </a:r>
            <a:r>
              <a:rPr lang="en-US" sz="2600" b="0" i="0" u="none" strike="noStrike" cap="none" dirty="0" err="1">
                <a:solidFill>
                  <a:schemeClr val="dk1"/>
                </a:solidFill>
                <a:latin typeface="Arial"/>
                <a:ea typeface="Arial"/>
                <a:cs typeface="Arial"/>
                <a:sym typeface="Arial"/>
              </a:rPr>
              <a:t>Fuerzas</a:t>
            </a:r>
            <a:r>
              <a:rPr lang="en-US" sz="2600" b="0" i="0" u="none" strike="noStrike" cap="none" dirty="0">
                <a:solidFill>
                  <a:schemeClr val="dk1"/>
                </a:solidFill>
                <a:latin typeface="Arial"/>
                <a:ea typeface="Arial"/>
                <a:cs typeface="Arial"/>
                <a:sym typeface="Arial"/>
              </a:rPr>
              <a:t> Armadas ESPE.</a:t>
            </a:r>
            <a:endParaRPr sz="2600" b="0" i="0" u="none" strike="noStrike" cap="none" dirty="0">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600"/>
              <a:buFont typeface="Arial"/>
              <a:buNone/>
            </a:pPr>
            <a:endParaRPr sz="2600" b="1" i="0" u="none" strike="noStrike" cap="none" dirty="0">
              <a:solidFill>
                <a:srgbClr val="FFC20C"/>
              </a:solidFill>
              <a:latin typeface="Bookman Old Style"/>
              <a:ea typeface="Bookman Old Style"/>
              <a:cs typeface="Bookman Old Style"/>
              <a:sym typeface="Bookman Old Style"/>
            </a:endParaRPr>
          </a:p>
        </p:txBody>
      </p:sp>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53"/>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339" name="Google Shape;1339;p53"/>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R</a:t>
            </a:r>
            <a:r>
              <a:rPr lang="en-US" sz="3600" b="1">
                <a:solidFill>
                  <a:schemeClr val="lt1"/>
                </a:solidFill>
              </a:rPr>
              <a:t>esultados</a:t>
            </a:r>
            <a:endParaRPr sz="3600" b="1" i="0" u="none" strike="noStrike" cap="none">
              <a:solidFill>
                <a:schemeClr val="lt1"/>
              </a:solidFill>
              <a:latin typeface="Arial"/>
              <a:ea typeface="Arial"/>
              <a:cs typeface="Arial"/>
              <a:sym typeface="Arial"/>
            </a:endParaRPr>
          </a:p>
        </p:txBody>
      </p:sp>
      <p:sp>
        <p:nvSpPr>
          <p:cNvPr id="1340" name="Google Shape;1340;p53"/>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341" name="Google Shape;1341;p53"/>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342" name="Google Shape;1342;p53"/>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343" name="Google Shape;1343;p53"/>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344" name="Google Shape;1344;p53"/>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345" name="Google Shape;1345;p53"/>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346" name="Google Shape;1346;p53"/>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347" name="Google Shape;1347;p53"/>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348" name="Google Shape;1348;p53"/>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349" name="Google Shape;1349;p53"/>
          <p:cNvSpPr/>
          <p:nvPr/>
        </p:nvSpPr>
        <p:spPr>
          <a:xfrm>
            <a:off x="7976588" y="6331175"/>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Resultados</a:t>
            </a:r>
            <a:endParaRPr sz="1200" b="0" i="0" u="none" strike="noStrike" cap="none">
              <a:solidFill>
                <a:schemeClr val="lt1"/>
              </a:solidFill>
              <a:latin typeface="Calibri"/>
              <a:ea typeface="Calibri"/>
              <a:cs typeface="Calibri"/>
              <a:sym typeface="Calibri"/>
            </a:endParaRPr>
          </a:p>
        </p:txBody>
      </p:sp>
      <p:sp>
        <p:nvSpPr>
          <p:cNvPr id="1350" name="Google Shape;1350;p53"/>
          <p:cNvSpPr txBox="1"/>
          <p:nvPr/>
        </p:nvSpPr>
        <p:spPr>
          <a:xfrm>
            <a:off x="305425" y="868800"/>
            <a:ext cx="11886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Cuestionario del mareo</a:t>
            </a:r>
            <a:endParaRPr sz="2800" b="1" i="0" u="none" strike="noStrike" cap="none">
              <a:solidFill>
                <a:srgbClr val="056A34"/>
              </a:solidFill>
              <a:latin typeface="Arial"/>
              <a:ea typeface="Arial"/>
              <a:cs typeface="Arial"/>
              <a:sym typeface="Arial"/>
            </a:endParaRPr>
          </a:p>
        </p:txBody>
      </p:sp>
      <p:pic>
        <p:nvPicPr>
          <p:cNvPr id="1351" name="Google Shape;1351;p53" descr="Gráfico, Gráfico radial&#10;&#10;Descripción generada automáticamente"/>
          <p:cNvPicPr preferRelativeResize="0"/>
          <p:nvPr/>
        </p:nvPicPr>
        <p:blipFill rotWithShape="1">
          <a:blip r:embed="rId3">
            <a:alphaModFix/>
          </a:blip>
          <a:srcRect t="10570"/>
          <a:stretch/>
        </p:blipFill>
        <p:spPr>
          <a:xfrm>
            <a:off x="1187750" y="2651575"/>
            <a:ext cx="4330375" cy="2780325"/>
          </a:xfrm>
          <a:prstGeom prst="rect">
            <a:avLst/>
          </a:prstGeom>
          <a:noFill/>
          <a:ln>
            <a:noFill/>
          </a:ln>
        </p:spPr>
      </p:pic>
      <p:pic>
        <p:nvPicPr>
          <p:cNvPr id="1352" name="Google Shape;1352;p53" descr="Gráfico, Gráfico radial&#10;&#10;Descripción generada automáticamente"/>
          <p:cNvPicPr preferRelativeResize="0"/>
          <p:nvPr/>
        </p:nvPicPr>
        <p:blipFill rotWithShape="1">
          <a:blip r:embed="rId4">
            <a:alphaModFix/>
          </a:blip>
          <a:srcRect t="10570"/>
          <a:stretch/>
        </p:blipFill>
        <p:spPr>
          <a:xfrm>
            <a:off x="6666175" y="2651575"/>
            <a:ext cx="4338074" cy="2780325"/>
          </a:xfrm>
          <a:prstGeom prst="rect">
            <a:avLst/>
          </a:prstGeom>
          <a:noFill/>
          <a:ln>
            <a:noFill/>
          </a:ln>
        </p:spPr>
      </p:pic>
      <p:sp>
        <p:nvSpPr>
          <p:cNvPr id="1353" name="Google Shape;1353;p53"/>
          <p:cNvSpPr txBox="1"/>
          <p:nvPr/>
        </p:nvSpPr>
        <p:spPr>
          <a:xfrm>
            <a:off x="1594338" y="1951000"/>
            <a:ext cx="35172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a:solidFill>
                  <a:schemeClr val="dk1"/>
                </a:solidFill>
              </a:rPr>
              <a:t>Antes del entrenamiento</a:t>
            </a:r>
            <a:endParaRPr sz="500" b="1"/>
          </a:p>
        </p:txBody>
      </p:sp>
      <p:sp>
        <p:nvSpPr>
          <p:cNvPr id="1354" name="Google Shape;1354;p53"/>
          <p:cNvSpPr txBox="1"/>
          <p:nvPr/>
        </p:nvSpPr>
        <p:spPr>
          <a:xfrm>
            <a:off x="7187650" y="1951000"/>
            <a:ext cx="35172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a:solidFill>
                  <a:schemeClr val="dk1"/>
                </a:solidFill>
              </a:rPr>
              <a:t>Después del entrenamiento</a:t>
            </a:r>
            <a:endParaRPr sz="500" b="1"/>
          </a:p>
        </p:txBody>
      </p:sp>
    </p:spTree>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54"/>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360" name="Google Shape;1360;p54"/>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361" name="Google Shape;1361;p54"/>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362" name="Google Shape;1362;p54"/>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363" name="Google Shape;1363;p54"/>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364" name="Google Shape;1364;p54"/>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365" name="Google Shape;1365;p54"/>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366" name="Google Shape;1366;p54"/>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367" name="Google Shape;1367;p54"/>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368" name="Google Shape;1368;p54"/>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369" name="Google Shape;1369;p54"/>
          <p:cNvSpPr/>
          <p:nvPr/>
        </p:nvSpPr>
        <p:spPr>
          <a:xfrm>
            <a:off x="7976588" y="6331175"/>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Resultados</a:t>
            </a:r>
            <a:endParaRPr sz="1200" b="0" i="0" u="none" strike="noStrike" cap="none">
              <a:solidFill>
                <a:schemeClr val="lt1"/>
              </a:solidFill>
              <a:latin typeface="Calibri"/>
              <a:ea typeface="Calibri"/>
              <a:cs typeface="Calibri"/>
              <a:sym typeface="Calibri"/>
            </a:endParaRPr>
          </a:p>
        </p:txBody>
      </p:sp>
      <p:pic>
        <p:nvPicPr>
          <p:cNvPr id="1370" name="Google Shape;1370;p54" descr="Gráfico, Gráfico de cajas y bigotes&#10;&#10;Descripción generada automáticamente"/>
          <p:cNvPicPr preferRelativeResize="0"/>
          <p:nvPr/>
        </p:nvPicPr>
        <p:blipFill rotWithShape="1">
          <a:blip r:embed="rId3">
            <a:alphaModFix/>
          </a:blip>
          <a:srcRect/>
          <a:stretch/>
        </p:blipFill>
        <p:spPr>
          <a:xfrm>
            <a:off x="1739621" y="1794159"/>
            <a:ext cx="9398359" cy="3269681"/>
          </a:xfrm>
          <a:prstGeom prst="rect">
            <a:avLst/>
          </a:prstGeom>
          <a:noFill/>
          <a:ln>
            <a:noFill/>
          </a:ln>
        </p:spPr>
      </p:pic>
      <p:sp>
        <p:nvSpPr>
          <p:cNvPr id="1371" name="Google Shape;1371;p54"/>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R</a:t>
            </a:r>
            <a:r>
              <a:rPr lang="en-US" sz="3600" b="1">
                <a:solidFill>
                  <a:schemeClr val="lt1"/>
                </a:solidFill>
              </a:rPr>
              <a:t>esultados</a:t>
            </a:r>
            <a:endParaRPr sz="3600" b="1" i="0" u="none" strike="noStrike" cap="none">
              <a:solidFill>
                <a:schemeClr val="lt1"/>
              </a:solidFill>
              <a:latin typeface="Arial"/>
              <a:ea typeface="Arial"/>
              <a:cs typeface="Arial"/>
              <a:sym typeface="Arial"/>
            </a:endParaRPr>
          </a:p>
        </p:txBody>
      </p:sp>
      <p:sp>
        <p:nvSpPr>
          <p:cNvPr id="1372" name="Google Shape;1372;p54"/>
          <p:cNvSpPr txBox="1"/>
          <p:nvPr/>
        </p:nvSpPr>
        <p:spPr>
          <a:xfrm>
            <a:off x="305425" y="868800"/>
            <a:ext cx="11886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Reconocimiento de emociones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55"/>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378" name="Google Shape;1378;p55"/>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379" name="Google Shape;1379;p55"/>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380" name="Google Shape;1380;p55"/>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381" name="Google Shape;1381;p55"/>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382" name="Google Shape;1382;p55"/>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383" name="Google Shape;1383;p55"/>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384" name="Google Shape;1384;p55"/>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385" name="Google Shape;1385;p55"/>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386" name="Google Shape;1386;p55"/>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387" name="Google Shape;1387;p55"/>
          <p:cNvSpPr/>
          <p:nvPr/>
        </p:nvSpPr>
        <p:spPr>
          <a:xfrm>
            <a:off x="7976588" y="6331175"/>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Resultados</a:t>
            </a:r>
            <a:endParaRPr sz="1200" b="0" i="0" u="none" strike="noStrike" cap="none">
              <a:solidFill>
                <a:schemeClr val="lt1"/>
              </a:solidFill>
              <a:latin typeface="Calibri"/>
              <a:ea typeface="Calibri"/>
              <a:cs typeface="Calibri"/>
              <a:sym typeface="Calibri"/>
            </a:endParaRPr>
          </a:p>
        </p:txBody>
      </p:sp>
      <p:pic>
        <p:nvPicPr>
          <p:cNvPr id="1388" name="Google Shape;1388;p55" descr="Gráfico&#10;&#10;Descripción generada automáticamente"/>
          <p:cNvPicPr preferRelativeResize="0"/>
          <p:nvPr/>
        </p:nvPicPr>
        <p:blipFill rotWithShape="1">
          <a:blip r:embed="rId3">
            <a:alphaModFix/>
          </a:blip>
          <a:srcRect/>
          <a:stretch/>
        </p:blipFill>
        <p:spPr>
          <a:xfrm>
            <a:off x="1594424" y="2350394"/>
            <a:ext cx="9624252" cy="2699206"/>
          </a:xfrm>
          <a:prstGeom prst="rect">
            <a:avLst/>
          </a:prstGeom>
          <a:noFill/>
          <a:ln>
            <a:noFill/>
          </a:ln>
        </p:spPr>
      </p:pic>
      <p:sp>
        <p:nvSpPr>
          <p:cNvPr id="1389" name="Google Shape;1389;p55"/>
          <p:cNvSpPr txBox="1"/>
          <p:nvPr/>
        </p:nvSpPr>
        <p:spPr>
          <a:xfrm>
            <a:off x="6356510"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R</a:t>
            </a:r>
            <a:r>
              <a:rPr lang="en-US" sz="3600" b="1">
                <a:solidFill>
                  <a:schemeClr val="lt1"/>
                </a:solidFill>
              </a:rPr>
              <a:t>esultados</a:t>
            </a:r>
            <a:endParaRPr sz="3600" b="1" i="0" u="none" strike="noStrike" cap="none">
              <a:solidFill>
                <a:schemeClr val="lt1"/>
              </a:solidFill>
              <a:latin typeface="Arial"/>
              <a:ea typeface="Arial"/>
              <a:cs typeface="Arial"/>
              <a:sym typeface="Arial"/>
            </a:endParaRPr>
          </a:p>
        </p:txBody>
      </p:sp>
      <p:sp>
        <p:nvSpPr>
          <p:cNvPr id="1390" name="Google Shape;1390;p55"/>
          <p:cNvSpPr txBox="1"/>
          <p:nvPr/>
        </p:nvSpPr>
        <p:spPr>
          <a:xfrm>
            <a:off x="305425" y="868800"/>
            <a:ext cx="11886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rgbClr val="056A34"/>
                </a:solidFill>
              </a:rPr>
              <a:t>Registro de aciertos y errores</a:t>
            </a:r>
            <a:endParaRPr sz="2800" b="1" i="0" u="none" strike="noStrike" cap="none">
              <a:solidFill>
                <a:srgbClr val="056A3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g116048b32d6_0_36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396" name="Google Shape;1396;g116048b32d6_0_360"/>
          <p:cNvSpPr txBox="1"/>
          <p:nvPr/>
        </p:nvSpPr>
        <p:spPr>
          <a:xfrm>
            <a:off x="6368935" y="64800"/>
            <a:ext cx="57405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Conclusiones</a:t>
            </a:r>
            <a:endParaRPr sz="3600" b="1" i="0" u="none" strike="noStrike" cap="none">
              <a:solidFill>
                <a:schemeClr val="lt1"/>
              </a:solidFill>
              <a:latin typeface="Arial"/>
              <a:ea typeface="Arial"/>
              <a:cs typeface="Arial"/>
              <a:sym typeface="Arial"/>
            </a:endParaRPr>
          </a:p>
        </p:txBody>
      </p:sp>
      <p:sp>
        <p:nvSpPr>
          <p:cNvPr id="1397" name="Google Shape;1397;g116048b32d6_0_360"/>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398" name="Google Shape;1398;g116048b32d6_0_360"/>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399" name="Google Shape;1399;g116048b32d6_0_36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400" name="Google Shape;1400;g116048b32d6_0_36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401" name="Google Shape;1401;g116048b32d6_0_360"/>
          <p:cNvSpPr/>
          <p:nvPr/>
        </p:nvSpPr>
        <p:spPr>
          <a:xfrm>
            <a:off x="9023775" y="6331175"/>
            <a:ext cx="1218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Conclusiones</a:t>
            </a:r>
            <a:endParaRPr sz="1200" b="0" i="0" u="none" strike="noStrike" cap="none">
              <a:solidFill>
                <a:schemeClr val="lt1"/>
              </a:solidFill>
              <a:latin typeface="Calibri"/>
              <a:ea typeface="Calibri"/>
              <a:cs typeface="Calibri"/>
              <a:sym typeface="Calibri"/>
            </a:endParaRPr>
          </a:p>
        </p:txBody>
      </p:sp>
      <p:sp>
        <p:nvSpPr>
          <p:cNvPr id="1402" name="Google Shape;1402;g116048b32d6_0_36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403" name="Google Shape;1403;g116048b32d6_0_360"/>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404" name="Google Shape;1404;g116048b32d6_0_36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405" name="Google Shape;1405;g116048b32d6_0_360"/>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406" name="Google Shape;1406;g116048b32d6_0_360"/>
          <p:cNvSpPr/>
          <p:nvPr/>
        </p:nvSpPr>
        <p:spPr>
          <a:xfrm>
            <a:off x="7976588"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Resultados</a:t>
            </a:r>
            <a:endParaRPr sz="1200" b="0" i="0" u="none" strike="noStrike" cap="none">
              <a:solidFill>
                <a:schemeClr val="accent3"/>
              </a:solidFill>
              <a:latin typeface="Calibri"/>
              <a:ea typeface="Calibri"/>
              <a:cs typeface="Calibri"/>
              <a:sym typeface="Calibri"/>
            </a:endParaRPr>
          </a:p>
        </p:txBody>
      </p:sp>
      <p:sp>
        <p:nvSpPr>
          <p:cNvPr id="1407" name="Google Shape;1407;g116048b32d6_0_360"/>
          <p:cNvSpPr txBox="1"/>
          <p:nvPr/>
        </p:nvSpPr>
        <p:spPr>
          <a:xfrm>
            <a:off x="783100" y="1891213"/>
            <a:ext cx="10536300" cy="3001500"/>
          </a:xfrm>
          <a:prstGeom prst="rect">
            <a:avLst/>
          </a:prstGeom>
          <a:noFill/>
          <a:ln>
            <a:noFill/>
          </a:ln>
        </p:spPr>
        <p:txBody>
          <a:bodyPr spcFirstLastPara="1" wrap="square" lIns="91425" tIns="45700" rIns="91425" bIns="45700" anchor="t" anchorCtr="0">
            <a:spAutoFit/>
          </a:bodyPr>
          <a:lstStyle/>
          <a:p>
            <a:pPr marL="457200" marR="0" lvl="0" indent="-406400" algn="just" rtl="0">
              <a:lnSpc>
                <a:spcPct val="115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Se realizaron reuniones con los especialistas e investigadores para conocer las técnicas sobre tiro y definir los requerimientos del sistema. Tres módulos funcionales fueron implementados, entrenamiento en un polígono de tiro virtual, reconocimiento de emociones y el módulo de gestión de datos y reportes. </a:t>
            </a:r>
            <a:endParaRPr sz="2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56"/>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413" name="Google Shape;1413;p56"/>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414" name="Google Shape;1414;p56"/>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415" name="Google Shape;1415;p56"/>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416" name="Google Shape;1416;p56"/>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417" name="Google Shape;1417;p56"/>
          <p:cNvSpPr/>
          <p:nvPr/>
        </p:nvSpPr>
        <p:spPr>
          <a:xfrm>
            <a:off x="9023775" y="6331175"/>
            <a:ext cx="1218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Conclusiones</a:t>
            </a:r>
            <a:endParaRPr sz="1200" b="0" i="0" u="none" strike="noStrike" cap="none">
              <a:solidFill>
                <a:schemeClr val="lt1"/>
              </a:solidFill>
              <a:latin typeface="Calibri"/>
              <a:ea typeface="Calibri"/>
              <a:cs typeface="Calibri"/>
              <a:sym typeface="Calibri"/>
            </a:endParaRPr>
          </a:p>
        </p:txBody>
      </p:sp>
      <p:sp>
        <p:nvSpPr>
          <p:cNvPr id="1418" name="Google Shape;1418;p56"/>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419" name="Google Shape;1419;p56"/>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420" name="Google Shape;1420;p56"/>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421" name="Google Shape;1421;p56"/>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422" name="Google Shape;1422;p56"/>
          <p:cNvSpPr/>
          <p:nvPr/>
        </p:nvSpPr>
        <p:spPr>
          <a:xfrm>
            <a:off x="7976588"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Resultados</a:t>
            </a:r>
            <a:endParaRPr sz="1200" b="0" i="0" u="none" strike="noStrike" cap="none">
              <a:solidFill>
                <a:schemeClr val="accent3"/>
              </a:solidFill>
              <a:latin typeface="Calibri"/>
              <a:ea typeface="Calibri"/>
              <a:cs typeface="Calibri"/>
              <a:sym typeface="Calibri"/>
            </a:endParaRPr>
          </a:p>
        </p:txBody>
      </p:sp>
      <p:sp>
        <p:nvSpPr>
          <p:cNvPr id="1423" name="Google Shape;1423;p56"/>
          <p:cNvSpPr txBox="1"/>
          <p:nvPr/>
        </p:nvSpPr>
        <p:spPr>
          <a:xfrm>
            <a:off x="830550" y="1998825"/>
            <a:ext cx="10417500" cy="2010300"/>
          </a:xfrm>
          <a:prstGeom prst="rect">
            <a:avLst/>
          </a:prstGeom>
          <a:noFill/>
          <a:ln>
            <a:noFill/>
          </a:ln>
        </p:spPr>
        <p:txBody>
          <a:bodyPr spcFirstLastPara="1" wrap="square" lIns="91425" tIns="45700" rIns="91425" bIns="45700" anchor="t" anchorCtr="0">
            <a:spAutoFit/>
          </a:bodyPr>
          <a:lstStyle/>
          <a:p>
            <a:pPr marL="457200" marR="0" lvl="0" indent="-406400" algn="just" rtl="0">
              <a:lnSpc>
                <a:spcPct val="115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Se desarrolló el prototipo de un sistema de polígono virtual de tiro para entrenar al personal militar e identificar emociones durante los ensayos, aplicando técnicas de visión artificial y realidad virtual.</a:t>
            </a:r>
            <a:endParaRPr sz="2800" b="0" i="0" u="none" strike="noStrike" cap="none">
              <a:solidFill>
                <a:schemeClr val="dk1"/>
              </a:solidFill>
              <a:latin typeface="Arial"/>
              <a:ea typeface="Arial"/>
              <a:cs typeface="Arial"/>
              <a:sym typeface="Arial"/>
            </a:endParaRPr>
          </a:p>
        </p:txBody>
      </p:sp>
      <p:sp>
        <p:nvSpPr>
          <p:cNvPr id="1424" name="Google Shape;1424;p56"/>
          <p:cNvSpPr txBox="1"/>
          <p:nvPr/>
        </p:nvSpPr>
        <p:spPr>
          <a:xfrm>
            <a:off x="6368935" y="64800"/>
            <a:ext cx="57405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Conclusiones</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57"/>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430" name="Google Shape;1430;p57"/>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431" name="Google Shape;1431;p57"/>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432" name="Google Shape;1432;p57"/>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433" name="Google Shape;1433;p57"/>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434" name="Google Shape;1434;p57"/>
          <p:cNvSpPr/>
          <p:nvPr/>
        </p:nvSpPr>
        <p:spPr>
          <a:xfrm>
            <a:off x="9023775" y="6331175"/>
            <a:ext cx="1218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Conclusiones</a:t>
            </a:r>
            <a:endParaRPr sz="1200" b="0" i="0" u="none" strike="noStrike" cap="none">
              <a:solidFill>
                <a:schemeClr val="lt1"/>
              </a:solidFill>
              <a:latin typeface="Calibri"/>
              <a:ea typeface="Calibri"/>
              <a:cs typeface="Calibri"/>
              <a:sym typeface="Calibri"/>
            </a:endParaRPr>
          </a:p>
        </p:txBody>
      </p:sp>
      <p:sp>
        <p:nvSpPr>
          <p:cNvPr id="1435" name="Google Shape;1435;p57"/>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436" name="Google Shape;1436;p57"/>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437" name="Google Shape;1437;p57"/>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438" name="Google Shape;1438;p57"/>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439" name="Google Shape;1439;p57"/>
          <p:cNvSpPr/>
          <p:nvPr/>
        </p:nvSpPr>
        <p:spPr>
          <a:xfrm>
            <a:off x="7976588"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Resultados</a:t>
            </a:r>
            <a:endParaRPr sz="1200" b="0" i="0" u="none" strike="noStrike" cap="none">
              <a:solidFill>
                <a:schemeClr val="accent3"/>
              </a:solidFill>
              <a:latin typeface="Calibri"/>
              <a:ea typeface="Calibri"/>
              <a:cs typeface="Calibri"/>
              <a:sym typeface="Calibri"/>
            </a:endParaRPr>
          </a:p>
        </p:txBody>
      </p:sp>
      <p:sp>
        <p:nvSpPr>
          <p:cNvPr id="1440" name="Google Shape;1440;p57"/>
          <p:cNvSpPr txBox="1"/>
          <p:nvPr/>
        </p:nvSpPr>
        <p:spPr>
          <a:xfrm>
            <a:off x="830550" y="1676613"/>
            <a:ext cx="10559700" cy="3848100"/>
          </a:xfrm>
          <a:prstGeom prst="rect">
            <a:avLst/>
          </a:prstGeom>
          <a:noFill/>
          <a:ln>
            <a:noFill/>
          </a:ln>
        </p:spPr>
        <p:txBody>
          <a:bodyPr spcFirstLastPara="1" wrap="square" lIns="91425" tIns="45700" rIns="91425" bIns="45700" anchor="t" anchorCtr="0">
            <a:spAutoFit/>
          </a:bodyPr>
          <a:lstStyle/>
          <a:p>
            <a:pPr marL="457200" marR="0" lvl="0" indent="-406400" algn="just"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El módulo de entrenamiento incluye cuatro entornos virtuales: selva amazónica, zona rural, costera y nevada. </a:t>
            </a:r>
            <a:endParaRPr sz="28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2800">
              <a:solidFill>
                <a:schemeClr val="dk1"/>
              </a:solidFill>
            </a:endParaRPr>
          </a:p>
          <a:p>
            <a:pPr marL="457200" marR="0" lvl="0" indent="-406400" algn="just"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Cada entorno integra componentes y objetos en 3D acordados con los especialistas. </a:t>
            </a:r>
            <a:endParaRPr sz="2800" b="0" i="0" u="none" strike="noStrike" cap="none">
              <a:solidFill>
                <a:schemeClr val="dk1"/>
              </a:solidFill>
              <a:latin typeface="Arial"/>
              <a:ea typeface="Arial"/>
              <a:cs typeface="Arial"/>
              <a:sym typeface="Arial"/>
            </a:endParaRPr>
          </a:p>
          <a:p>
            <a:pPr marL="457200" marR="0" lvl="0" indent="0" algn="just" rtl="0">
              <a:lnSpc>
                <a:spcPct val="100000"/>
              </a:lnSpc>
              <a:spcBef>
                <a:spcPts val="0"/>
              </a:spcBef>
              <a:spcAft>
                <a:spcPts val="0"/>
              </a:spcAft>
              <a:buNone/>
            </a:pPr>
            <a:endParaRPr sz="2800">
              <a:solidFill>
                <a:schemeClr val="dk1"/>
              </a:solidFill>
            </a:endParaRPr>
          </a:p>
          <a:p>
            <a:pPr marL="457200" marR="0" lvl="0" indent="-406400" algn="just" rtl="0">
              <a:lnSpc>
                <a:spcPct val="100000"/>
              </a:lnSpc>
              <a:spcBef>
                <a:spcPts val="0"/>
              </a:spcBef>
              <a:spcAft>
                <a:spcPts val="0"/>
              </a:spcAft>
              <a:buClr>
                <a:schemeClr val="dk1"/>
              </a:buClr>
              <a:buSzPts val="2800"/>
              <a:buChar char="●"/>
            </a:pPr>
            <a:r>
              <a:rPr lang="en-US" sz="2800" b="0" i="0" u="none" strike="noStrike" cap="none">
                <a:solidFill>
                  <a:schemeClr val="dk1"/>
                </a:solidFill>
                <a:latin typeface="Arial"/>
                <a:ea typeface="Arial"/>
                <a:cs typeface="Arial"/>
                <a:sym typeface="Arial"/>
              </a:rPr>
              <a:t>Los entornos se configuraron y se programaron con Unity, JavaScript y C#. </a:t>
            </a:r>
            <a:r>
              <a:rPr lang="en-US" sz="2800">
                <a:solidFill>
                  <a:schemeClr val="dk1"/>
                </a:solidFill>
              </a:rPr>
              <a:t>Los objetos 3D fueron modelados en Blender.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1" i="0" u="none" strike="noStrike" cap="none">
              <a:solidFill>
                <a:srgbClr val="FFC20C"/>
              </a:solidFill>
              <a:latin typeface="Bookman Old Style"/>
              <a:ea typeface="Bookman Old Style"/>
              <a:cs typeface="Bookman Old Style"/>
              <a:sym typeface="Bookman Old Style"/>
            </a:endParaRPr>
          </a:p>
        </p:txBody>
      </p:sp>
      <p:sp>
        <p:nvSpPr>
          <p:cNvPr id="1441" name="Google Shape;1441;p57"/>
          <p:cNvSpPr txBox="1"/>
          <p:nvPr/>
        </p:nvSpPr>
        <p:spPr>
          <a:xfrm>
            <a:off x="6368935" y="64800"/>
            <a:ext cx="57405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Conclusiones</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58"/>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447" name="Google Shape;1447;p58"/>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448" name="Google Shape;1448;p58"/>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449" name="Google Shape;1449;p58"/>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450" name="Google Shape;1450;p58"/>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451" name="Google Shape;1451;p58"/>
          <p:cNvSpPr/>
          <p:nvPr/>
        </p:nvSpPr>
        <p:spPr>
          <a:xfrm>
            <a:off x="9023775" y="6331175"/>
            <a:ext cx="1218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Conclusiones</a:t>
            </a:r>
            <a:endParaRPr sz="1200" b="0" i="0" u="none" strike="noStrike" cap="none">
              <a:solidFill>
                <a:schemeClr val="lt1"/>
              </a:solidFill>
              <a:latin typeface="Calibri"/>
              <a:ea typeface="Calibri"/>
              <a:cs typeface="Calibri"/>
              <a:sym typeface="Calibri"/>
            </a:endParaRPr>
          </a:p>
        </p:txBody>
      </p:sp>
      <p:sp>
        <p:nvSpPr>
          <p:cNvPr id="1452" name="Google Shape;1452;p58"/>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453" name="Google Shape;1453;p58"/>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454" name="Google Shape;1454;p58"/>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455" name="Google Shape;1455;p58"/>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456" name="Google Shape;1456;p58"/>
          <p:cNvSpPr/>
          <p:nvPr/>
        </p:nvSpPr>
        <p:spPr>
          <a:xfrm>
            <a:off x="7976588"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Resultados</a:t>
            </a:r>
            <a:endParaRPr sz="1200" b="0" i="0" u="none" strike="noStrike" cap="none">
              <a:solidFill>
                <a:schemeClr val="accent3"/>
              </a:solidFill>
              <a:latin typeface="Calibri"/>
              <a:ea typeface="Calibri"/>
              <a:cs typeface="Calibri"/>
              <a:sym typeface="Calibri"/>
            </a:endParaRPr>
          </a:p>
        </p:txBody>
      </p:sp>
      <p:sp>
        <p:nvSpPr>
          <p:cNvPr id="1457" name="Google Shape;1457;p58"/>
          <p:cNvSpPr txBox="1"/>
          <p:nvPr/>
        </p:nvSpPr>
        <p:spPr>
          <a:xfrm>
            <a:off x="566100" y="1935901"/>
            <a:ext cx="11044500" cy="2505900"/>
          </a:xfrm>
          <a:prstGeom prst="rect">
            <a:avLst/>
          </a:prstGeom>
          <a:noFill/>
          <a:ln>
            <a:noFill/>
          </a:ln>
        </p:spPr>
        <p:txBody>
          <a:bodyPr spcFirstLastPara="1" wrap="square" lIns="91425" tIns="45700" rIns="91425" bIns="45700" anchor="t" anchorCtr="0">
            <a:spAutoFit/>
          </a:bodyPr>
          <a:lstStyle/>
          <a:p>
            <a:pPr marL="457200" marR="0" lvl="0" indent="-406400" algn="just" rtl="0">
              <a:lnSpc>
                <a:spcPct val="115000"/>
              </a:lnSpc>
              <a:spcBef>
                <a:spcPts val="0"/>
              </a:spcBef>
              <a:spcAft>
                <a:spcPts val="0"/>
              </a:spcAft>
              <a:buClr>
                <a:schemeClr val="dk1"/>
              </a:buClr>
              <a:buSzPts val="2800"/>
              <a:buChar char="●"/>
            </a:pPr>
            <a:r>
              <a:rPr lang="en-US" sz="2800" i="0" u="none" strike="noStrike" cap="none">
                <a:solidFill>
                  <a:schemeClr val="dk1"/>
                </a:solidFill>
              </a:rPr>
              <a:t>Se desarrolló el módulo para identificar emociones durante el entrenamiento del personal militar. </a:t>
            </a:r>
            <a:endParaRPr sz="2800" i="0" u="none" strike="noStrike" cap="none">
              <a:solidFill>
                <a:schemeClr val="dk1"/>
              </a:solidFill>
            </a:endParaRPr>
          </a:p>
          <a:p>
            <a:pPr marL="0" marR="0" lvl="0" indent="0" algn="just" rtl="0">
              <a:lnSpc>
                <a:spcPct val="115000"/>
              </a:lnSpc>
              <a:spcBef>
                <a:spcPts val="0"/>
              </a:spcBef>
              <a:spcAft>
                <a:spcPts val="0"/>
              </a:spcAft>
              <a:buClr>
                <a:srgbClr val="000000"/>
              </a:buClr>
              <a:buSzPts val="2800"/>
              <a:buFont typeface="Arial"/>
              <a:buNone/>
            </a:pPr>
            <a:endParaRPr sz="2800">
              <a:solidFill>
                <a:schemeClr val="dk1"/>
              </a:solidFill>
            </a:endParaRPr>
          </a:p>
          <a:p>
            <a:pPr marL="457200" marR="0" lvl="0" indent="-406400" algn="just" rtl="0">
              <a:lnSpc>
                <a:spcPct val="115000"/>
              </a:lnSpc>
              <a:spcBef>
                <a:spcPts val="0"/>
              </a:spcBef>
              <a:spcAft>
                <a:spcPts val="0"/>
              </a:spcAft>
              <a:buClr>
                <a:schemeClr val="dk1"/>
              </a:buClr>
              <a:buSzPts val="2800"/>
              <a:buChar char="●"/>
            </a:pPr>
            <a:r>
              <a:rPr lang="en-US" sz="2800" i="0" u="none" strike="noStrike" cap="none">
                <a:solidFill>
                  <a:schemeClr val="dk1"/>
                </a:solidFill>
              </a:rPr>
              <a:t>Se </a:t>
            </a:r>
            <a:r>
              <a:rPr lang="en-US" sz="2800">
                <a:solidFill>
                  <a:schemeClr val="dk1"/>
                </a:solidFill>
              </a:rPr>
              <a:t>reconocen</a:t>
            </a:r>
            <a:r>
              <a:rPr lang="en-US" sz="2800" i="0" u="none" strike="noStrike" cap="none">
                <a:solidFill>
                  <a:schemeClr val="dk1"/>
                </a:solidFill>
              </a:rPr>
              <a:t> estados humanos emocionales básicos Alegría/Felicidad, Miedo/Ansiedad, Ira, Tristeza y Sorpresa. </a:t>
            </a:r>
            <a:endParaRPr sz="2000" b="1" i="0" u="none" strike="noStrike" cap="none">
              <a:solidFill>
                <a:srgbClr val="FFC20C"/>
              </a:solidFill>
            </a:endParaRPr>
          </a:p>
        </p:txBody>
      </p:sp>
      <p:sp>
        <p:nvSpPr>
          <p:cNvPr id="1458" name="Google Shape;1458;p58"/>
          <p:cNvSpPr txBox="1"/>
          <p:nvPr/>
        </p:nvSpPr>
        <p:spPr>
          <a:xfrm>
            <a:off x="6368935" y="64800"/>
            <a:ext cx="57405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Conclusiones</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g116048b32d6_0_376"/>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464" name="Google Shape;1464;g116048b32d6_0_376"/>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465" name="Google Shape;1465;g116048b32d6_0_376"/>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466" name="Google Shape;1466;g116048b32d6_0_376"/>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467" name="Google Shape;1467;g116048b32d6_0_376"/>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468" name="Google Shape;1468;g116048b32d6_0_376"/>
          <p:cNvSpPr/>
          <p:nvPr/>
        </p:nvSpPr>
        <p:spPr>
          <a:xfrm>
            <a:off x="9023775" y="6331175"/>
            <a:ext cx="1218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Conclusiones</a:t>
            </a:r>
            <a:endParaRPr sz="1200" b="0" i="0" u="none" strike="noStrike" cap="none">
              <a:solidFill>
                <a:schemeClr val="lt1"/>
              </a:solidFill>
              <a:latin typeface="Calibri"/>
              <a:ea typeface="Calibri"/>
              <a:cs typeface="Calibri"/>
              <a:sym typeface="Calibri"/>
            </a:endParaRPr>
          </a:p>
        </p:txBody>
      </p:sp>
      <p:sp>
        <p:nvSpPr>
          <p:cNvPr id="1469" name="Google Shape;1469;g116048b32d6_0_376"/>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470" name="Google Shape;1470;g116048b32d6_0_376"/>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471" name="Google Shape;1471;g116048b32d6_0_376"/>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472" name="Google Shape;1472;g116048b32d6_0_376"/>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473" name="Google Shape;1473;g116048b32d6_0_376"/>
          <p:cNvSpPr/>
          <p:nvPr/>
        </p:nvSpPr>
        <p:spPr>
          <a:xfrm>
            <a:off x="7976588"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Resultados</a:t>
            </a:r>
            <a:endParaRPr sz="1200" b="0" i="0" u="none" strike="noStrike" cap="none">
              <a:solidFill>
                <a:schemeClr val="accent3"/>
              </a:solidFill>
              <a:latin typeface="Calibri"/>
              <a:ea typeface="Calibri"/>
              <a:cs typeface="Calibri"/>
              <a:sym typeface="Calibri"/>
            </a:endParaRPr>
          </a:p>
        </p:txBody>
      </p:sp>
      <p:sp>
        <p:nvSpPr>
          <p:cNvPr id="1474" name="Google Shape;1474;g116048b32d6_0_376"/>
          <p:cNvSpPr txBox="1"/>
          <p:nvPr/>
        </p:nvSpPr>
        <p:spPr>
          <a:xfrm>
            <a:off x="566100" y="1512726"/>
            <a:ext cx="11044500" cy="3869700"/>
          </a:xfrm>
          <a:prstGeom prst="rect">
            <a:avLst/>
          </a:prstGeom>
          <a:noFill/>
          <a:ln>
            <a:noFill/>
          </a:ln>
        </p:spPr>
        <p:txBody>
          <a:bodyPr spcFirstLastPara="1" wrap="square" lIns="91425" tIns="45700" rIns="91425" bIns="45700" anchor="t" anchorCtr="0">
            <a:spAutoFit/>
          </a:bodyPr>
          <a:lstStyle/>
          <a:p>
            <a:pPr marL="457200" marR="0" lvl="0" indent="-406400" algn="just" rtl="0">
              <a:lnSpc>
                <a:spcPct val="115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Se creó un módulo de gestión y reportes que permite administrar usuarios, escenarios, objetivos, tipos de armas, y visualizar resultados de los entrenamientos y el reconocimiento de las emociones. </a:t>
            </a:r>
            <a:endParaRPr sz="2800" b="0" i="0" u="none" strike="noStrike" cap="none">
              <a:solidFill>
                <a:schemeClr val="dk1"/>
              </a:solidFill>
              <a:latin typeface="Arial"/>
              <a:ea typeface="Arial"/>
              <a:cs typeface="Arial"/>
              <a:sym typeface="Arial"/>
            </a:endParaRPr>
          </a:p>
          <a:p>
            <a:pPr marL="457200" marR="0" lvl="0" indent="0" algn="just" rtl="0">
              <a:lnSpc>
                <a:spcPct val="115000"/>
              </a:lnSpc>
              <a:spcBef>
                <a:spcPts val="0"/>
              </a:spcBef>
              <a:spcAft>
                <a:spcPts val="0"/>
              </a:spcAft>
              <a:buNone/>
            </a:pPr>
            <a:endParaRPr sz="2800">
              <a:solidFill>
                <a:schemeClr val="dk1"/>
              </a:solidFill>
            </a:endParaRPr>
          </a:p>
          <a:p>
            <a:pPr marL="457200" lvl="0" indent="-406400" algn="just" rtl="0">
              <a:lnSpc>
                <a:spcPct val="115000"/>
              </a:lnSpc>
              <a:spcBef>
                <a:spcPts val="0"/>
              </a:spcBef>
              <a:spcAft>
                <a:spcPts val="0"/>
              </a:spcAft>
              <a:buClr>
                <a:schemeClr val="dk1"/>
              </a:buClr>
              <a:buSzPts val="2800"/>
              <a:buChar char="●"/>
            </a:pPr>
            <a:r>
              <a:rPr lang="en-US" sz="2800">
                <a:solidFill>
                  <a:schemeClr val="dk1"/>
                </a:solidFill>
              </a:rPr>
              <a:t>Se realizaron las pruebas con personal militar, cumpliendo con el protocolo de validación y bioseguridad. </a:t>
            </a:r>
            <a:endParaRPr sz="2800">
              <a:solidFill>
                <a:schemeClr val="dk1"/>
              </a:solidFill>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FFC20C"/>
              </a:solidFill>
              <a:latin typeface="Bookman Old Style"/>
              <a:ea typeface="Bookman Old Style"/>
              <a:cs typeface="Bookman Old Style"/>
              <a:sym typeface="Bookman Old Style"/>
            </a:endParaRPr>
          </a:p>
        </p:txBody>
      </p:sp>
      <p:sp>
        <p:nvSpPr>
          <p:cNvPr id="1475" name="Google Shape;1475;g116048b32d6_0_376"/>
          <p:cNvSpPr txBox="1"/>
          <p:nvPr/>
        </p:nvSpPr>
        <p:spPr>
          <a:xfrm>
            <a:off x="6368935" y="64800"/>
            <a:ext cx="57405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Conclusiones</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0"/>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481" name="Google Shape;1481;p60"/>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482" name="Google Shape;1482;p60"/>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483" name="Google Shape;1483;p60"/>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484" name="Google Shape;1484;p60"/>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485" name="Google Shape;1485;p60"/>
          <p:cNvSpPr/>
          <p:nvPr/>
        </p:nvSpPr>
        <p:spPr>
          <a:xfrm>
            <a:off x="9023775" y="6331175"/>
            <a:ext cx="12189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Conclusiones</a:t>
            </a:r>
            <a:endParaRPr sz="1200" b="0" i="0" u="none" strike="noStrike" cap="none">
              <a:solidFill>
                <a:schemeClr val="lt1"/>
              </a:solidFill>
              <a:latin typeface="Calibri"/>
              <a:ea typeface="Calibri"/>
              <a:cs typeface="Calibri"/>
              <a:sym typeface="Calibri"/>
            </a:endParaRPr>
          </a:p>
        </p:txBody>
      </p:sp>
      <p:sp>
        <p:nvSpPr>
          <p:cNvPr id="1486" name="Google Shape;1486;p60"/>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487" name="Google Shape;1487;p60"/>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488" name="Google Shape;1488;p60"/>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489" name="Google Shape;1489;p60"/>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490" name="Google Shape;1490;p60"/>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Resultados</a:t>
            </a:r>
            <a:endParaRPr sz="1200" b="0" i="0" u="none" strike="noStrike" cap="none">
              <a:solidFill>
                <a:schemeClr val="accent3"/>
              </a:solidFill>
              <a:latin typeface="Calibri"/>
              <a:ea typeface="Calibri"/>
              <a:cs typeface="Calibri"/>
              <a:sym typeface="Calibri"/>
            </a:endParaRPr>
          </a:p>
        </p:txBody>
      </p:sp>
      <p:sp>
        <p:nvSpPr>
          <p:cNvPr id="1491" name="Google Shape;1491;p60"/>
          <p:cNvSpPr txBox="1"/>
          <p:nvPr/>
        </p:nvSpPr>
        <p:spPr>
          <a:xfrm>
            <a:off x="1206100" y="1210224"/>
            <a:ext cx="9764400" cy="4983900"/>
          </a:xfrm>
          <a:prstGeom prst="rect">
            <a:avLst/>
          </a:prstGeom>
          <a:noFill/>
          <a:ln>
            <a:noFill/>
          </a:ln>
        </p:spPr>
        <p:txBody>
          <a:bodyPr spcFirstLastPara="1" wrap="square" lIns="91425" tIns="45700" rIns="91425" bIns="45700" anchor="t" anchorCtr="0">
            <a:spAutoFit/>
          </a:bodyPr>
          <a:lstStyle/>
          <a:p>
            <a:pPr marL="457200" marR="0" lvl="0" indent="-406400" algn="just" rtl="0">
              <a:lnSpc>
                <a:spcPct val="115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Los resultados obtenidos acerca de la usabilidad, interacción, y satisfacción del aplicativo demuestran que los participantes percibieron realismo en los escenarios y lograron identificar los objetos 3D en el entorno. </a:t>
            </a:r>
            <a:endParaRPr sz="28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800"/>
              <a:buFont typeface="Arial"/>
              <a:buNone/>
            </a:pPr>
            <a:endParaRPr sz="2800">
              <a:solidFill>
                <a:schemeClr val="dk1"/>
              </a:solidFill>
            </a:endParaRPr>
          </a:p>
          <a:p>
            <a:pPr marL="457200" marR="0" lvl="0" indent="-406400" algn="just" rtl="0">
              <a:lnSpc>
                <a:spcPct val="115000"/>
              </a:lnSpc>
              <a:spcBef>
                <a:spcPts val="0"/>
              </a:spcBef>
              <a:spcAft>
                <a:spcPts val="0"/>
              </a:spcAft>
              <a:buClr>
                <a:schemeClr val="dk1"/>
              </a:buClr>
              <a:buSzPts val="2800"/>
              <a:buChar char="●"/>
            </a:pPr>
            <a:r>
              <a:rPr lang="en-US" sz="2800">
                <a:solidFill>
                  <a:schemeClr val="dk1"/>
                </a:solidFill>
              </a:rPr>
              <a:t>Durante las pruebas realizadas, se evidenció que la emoción con mayor prevalencia es la del “temor”. Esto sugiere que la herramienta podría ser útil para realizar diferentes tipos de estudios por medio de emociones en este tipo de actividades.</a:t>
            </a:r>
            <a:endParaRPr sz="2800">
              <a:solidFill>
                <a:schemeClr val="dk1"/>
              </a:solidFill>
            </a:endParaRPr>
          </a:p>
        </p:txBody>
      </p:sp>
      <p:sp>
        <p:nvSpPr>
          <p:cNvPr id="1492" name="Google Shape;1492;p60"/>
          <p:cNvSpPr txBox="1"/>
          <p:nvPr/>
        </p:nvSpPr>
        <p:spPr>
          <a:xfrm>
            <a:off x="6368935" y="64800"/>
            <a:ext cx="5740500" cy="6096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sz="3600" b="1">
                <a:solidFill>
                  <a:schemeClr val="lt1"/>
                </a:solidFill>
              </a:rPr>
              <a:t>Conclusiones</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62"/>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498" name="Google Shape;1498;p62"/>
          <p:cNvSpPr txBox="1"/>
          <p:nvPr/>
        </p:nvSpPr>
        <p:spPr>
          <a:xfrm>
            <a:off x="6356510" y="64802"/>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a:solidFill>
                  <a:schemeClr val="lt1"/>
                </a:solidFill>
              </a:rPr>
              <a:t>Recomendaciones</a:t>
            </a:r>
            <a:endParaRPr sz="3600" b="1" i="0" u="none" strike="noStrike" cap="none">
              <a:solidFill>
                <a:schemeClr val="lt1"/>
              </a:solidFill>
              <a:latin typeface="Arial"/>
              <a:ea typeface="Arial"/>
              <a:cs typeface="Arial"/>
              <a:sym typeface="Arial"/>
            </a:endParaRPr>
          </a:p>
        </p:txBody>
      </p:sp>
      <p:sp>
        <p:nvSpPr>
          <p:cNvPr id="1499" name="Google Shape;1499;p62"/>
          <p:cNvSpPr/>
          <p:nvPr/>
        </p:nvSpPr>
        <p:spPr>
          <a:xfrm>
            <a:off x="48149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Metodología</a:t>
            </a:r>
            <a:endParaRPr sz="1200" b="0" i="0" u="none" strike="noStrike" cap="none">
              <a:solidFill>
                <a:schemeClr val="accent3"/>
              </a:solidFill>
              <a:latin typeface="Calibri"/>
              <a:ea typeface="Calibri"/>
              <a:cs typeface="Calibri"/>
              <a:sym typeface="Calibri"/>
            </a:endParaRPr>
          </a:p>
        </p:txBody>
      </p:sp>
      <p:sp>
        <p:nvSpPr>
          <p:cNvPr id="1500" name="Google Shape;1500;p62"/>
          <p:cNvSpPr/>
          <p:nvPr/>
        </p:nvSpPr>
        <p:spPr>
          <a:xfrm>
            <a:off x="5936151" y="6331175"/>
            <a:ext cx="10053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Desarrollo</a:t>
            </a:r>
            <a:endParaRPr sz="1200" b="0" i="0" u="none" strike="noStrike" cap="none">
              <a:solidFill>
                <a:schemeClr val="accent3"/>
              </a:solidFill>
              <a:latin typeface="Calibri"/>
              <a:ea typeface="Calibri"/>
              <a:cs typeface="Calibri"/>
              <a:sym typeface="Calibri"/>
            </a:endParaRPr>
          </a:p>
        </p:txBody>
      </p:sp>
      <p:sp>
        <p:nvSpPr>
          <p:cNvPr id="1501" name="Google Shape;1501;p62"/>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502" name="Google Shape;1502;p62"/>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503" name="Google Shape;1503;p62"/>
          <p:cNvSpPr/>
          <p:nvPr/>
        </p:nvSpPr>
        <p:spPr>
          <a:xfrm>
            <a:off x="9023775" y="6331175"/>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Conclusiones</a:t>
            </a:r>
            <a:endParaRPr sz="1200" b="0" i="0" u="none" strike="noStrike" cap="none">
              <a:solidFill>
                <a:schemeClr val="accent3"/>
              </a:solidFill>
              <a:latin typeface="Calibri"/>
              <a:ea typeface="Calibri"/>
              <a:cs typeface="Calibri"/>
              <a:sym typeface="Calibri"/>
            </a:endParaRPr>
          </a:p>
        </p:txBody>
      </p:sp>
      <p:sp>
        <p:nvSpPr>
          <p:cNvPr id="1504" name="Google Shape;1504;p62"/>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505" name="Google Shape;1505;p62"/>
          <p:cNvSpPr/>
          <p:nvPr/>
        </p:nvSpPr>
        <p:spPr>
          <a:xfrm>
            <a:off x="3782409"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Objetivos</a:t>
            </a:r>
            <a:endParaRPr sz="1200" b="0" i="0" u="none" strike="noStrike" cap="none">
              <a:solidFill>
                <a:schemeClr val="accent3"/>
              </a:solidFill>
              <a:latin typeface="Calibri"/>
              <a:ea typeface="Calibri"/>
              <a:cs typeface="Calibri"/>
              <a:sym typeface="Calibri"/>
            </a:endParaRPr>
          </a:p>
        </p:txBody>
      </p:sp>
      <p:sp>
        <p:nvSpPr>
          <p:cNvPr id="1506" name="Google Shape;1506;p62"/>
          <p:cNvSpPr/>
          <p:nvPr/>
        </p:nvSpPr>
        <p:spPr>
          <a:xfrm>
            <a:off x="10267600" y="6331175"/>
            <a:ext cx="14733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lt1"/>
                </a:solidFill>
                <a:latin typeface="Calibri"/>
                <a:ea typeface="Calibri"/>
                <a:cs typeface="Calibri"/>
                <a:sym typeface="Calibri"/>
              </a:rPr>
              <a:t>Recomendaciones</a:t>
            </a:r>
            <a:endParaRPr sz="1200" b="0" i="0" u="none" strike="noStrike" cap="none">
              <a:solidFill>
                <a:schemeClr val="lt1"/>
              </a:solidFill>
              <a:latin typeface="Calibri"/>
              <a:ea typeface="Calibri"/>
              <a:cs typeface="Calibri"/>
              <a:sym typeface="Calibri"/>
            </a:endParaRPr>
          </a:p>
        </p:txBody>
      </p:sp>
      <p:sp>
        <p:nvSpPr>
          <p:cNvPr id="1507" name="Google Shape;1507;p62"/>
          <p:cNvSpPr/>
          <p:nvPr/>
        </p:nvSpPr>
        <p:spPr>
          <a:xfrm>
            <a:off x="6961362" y="6331175"/>
            <a:ext cx="975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Pruebas</a:t>
            </a:r>
            <a:endParaRPr sz="1200" b="0" i="0" u="none" strike="noStrike" cap="none">
              <a:solidFill>
                <a:schemeClr val="accent3"/>
              </a:solidFill>
              <a:latin typeface="Calibri"/>
              <a:ea typeface="Calibri"/>
              <a:cs typeface="Calibri"/>
              <a:sym typeface="Calibri"/>
            </a:endParaRPr>
          </a:p>
        </p:txBody>
      </p:sp>
      <p:sp>
        <p:nvSpPr>
          <p:cNvPr id="1508" name="Google Shape;1508;p62"/>
          <p:cNvSpPr/>
          <p:nvPr/>
        </p:nvSpPr>
        <p:spPr>
          <a:xfrm>
            <a:off x="7976588" y="6331175"/>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accent3"/>
                </a:solidFill>
                <a:latin typeface="Calibri"/>
                <a:ea typeface="Calibri"/>
                <a:cs typeface="Calibri"/>
                <a:sym typeface="Calibri"/>
              </a:rPr>
              <a:t>Resultados</a:t>
            </a:r>
            <a:endParaRPr sz="1200" b="0" i="0" u="none" strike="noStrike" cap="none">
              <a:solidFill>
                <a:schemeClr val="accent3"/>
              </a:solidFill>
              <a:latin typeface="Calibri"/>
              <a:ea typeface="Calibri"/>
              <a:cs typeface="Calibri"/>
              <a:sym typeface="Calibri"/>
            </a:endParaRPr>
          </a:p>
        </p:txBody>
      </p:sp>
      <p:sp>
        <p:nvSpPr>
          <p:cNvPr id="1509" name="Google Shape;1509;p62"/>
          <p:cNvSpPr txBox="1"/>
          <p:nvPr/>
        </p:nvSpPr>
        <p:spPr>
          <a:xfrm>
            <a:off x="1206106" y="1367641"/>
            <a:ext cx="9764400" cy="3832800"/>
          </a:xfrm>
          <a:prstGeom prst="rect">
            <a:avLst/>
          </a:prstGeom>
          <a:noFill/>
          <a:ln>
            <a:noFill/>
          </a:ln>
        </p:spPr>
        <p:txBody>
          <a:bodyPr spcFirstLastPara="1" wrap="square" lIns="91425" tIns="45700" rIns="91425" bIns="45700" anchor="t" anchorCtr="0">
            <a:spAutoFit/>
          </a:bodyPr>
          <a:lstStyle/>
          <a:p>
            <a:pPr marL="457200" marR="0" lvl="0" indent="-400050" algn="just" rtl="0">
              <a:lnSpc>
                <a:spcPct val="100000"/>
              </a:lnSpc>
              <a:spcBef>
                <a:spcPts val="0"/>
              </a:spcBef>
              <a:spcAft>
                <a:spcPts val="0"/>
              </a:spcAft>
              <a:buClr>
                <a:schemeClr val="dk1"/>
              </a:buClr>
              <a:buSzPts val="2700"/>
              <a:buChar char="●"/>
            </a:pPr>
            <a:r>
              <a:rPr lang="en-US" sz="2700">
                <a:solidFill>
                  <a:schemeClr val="dk1"/>
                </a:solidFill>
              </a:rPr>
              <a:t>M</a:t>
            </a:r>
            <a:r>
              <a:rPr lang="en-US" sz="2700" b="0" i="0" u="none" strike="noStrike" cap="none">
                <a:solidFill>
                  <a:schemeClr val="dk1"/>
                </a:solidFill>
                <a:latin typeface="Arial"/>
                <a:ea typeface="Arial"/>
                <a:cs typeface="Arial"/>
                <a:sym typeface="Arial"/>
              </a:rPr>
              <a:t>ejorar la detección y la precisión </a:t>
            </a:r>
            <a:r>
              <a:rPr lang="en-US" sz="2700">
                <a:solidFill>
                  <a:schemeClr val="dk1"/>
                </a:solidFill>
              </a:rPr>
              <a:t>d</a:t>
            </a:r>
            <a:r>
              <a:rPr lang="en-US" sz="2700" b="0" i="0" u="none" strike="noStrike" cap="none">
                <a:solidFill>
                  <a:schemeClr val="dk1"/>
                </a:solidFill>
                <a:latin typeface="Arial"/>
                <a:ea typeface="Arial"/>
                <a:cs typeface="Arial"/>
                <a:sym typeface="Arial"/>
              </a:rPr>
              <a:t>el reconocimiento de emociones </a:t>
            </a:r>
            <a:r>
              <a:rPr lang="en-US" sz="2700">
                <a:solidFill>
                  <a:schemeClr val="dk1"/>
                </a:solidFill>
              </a:rPr>
              <a:t>con</a:t>
            </a:r>
            <a:r>
              <a:rPr lang="en-US" sz="2700" b="0" i="0" u="none" strike="noStrike" cap="none">
                <a:solidFill>
                  <a:schemeClr val="dk1"/>
                </a:solidFill>
                <a:latin typeface="Arial"/>
                <a:ea typeface="Arial"/>
                <a:cs typeface="Arial"/>
                <a:sym typeface="Arial"/>
              </a:rPr>
              <a:t> una cámara especializada</a:t>
            </a:r>
            <a:r>
              <a:rPr lang="en-US" sz="2700">
                <a:solidFill>
                  <a:schemeClr val="dk1"/>
                </a:solidFill>
              </a:rPr>
              <a:t>.</a:t>
            </a:r>
            <a:endParaRPr sz="27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None/>
            </a:pPr>
            <a:endParaRPr sz="2700">
              <a:solidFill>
                <a:schemeClr val="dk1"/>
              </a:solidFill>
            </a:endParaRPr>
          </a:p>
          <a:p>
            <a:pPr marL="457200" marR="0" lvl="0" indent="-400050" algn="just" rtl="0">
              <a:lnSpc>
                <a:spcPct val="100000"/>
              </a:lnSpc>
              <a:spcBef>
                <a:spcPts val="0"/>
              </a:spcBef>
              <a:spcAft>
                <a:spcPts val="0"/>
              </a:spcAft>
              <a:buClr>
                <a:schemeClr val="dk1"/>
              </a:buClr>
              <a:buSzPts val="2700"/>
              <a:buChar char="●"/>
            </a:pPr>
            <a:r>
              <a:rPr lang="en-US" sz="2700" b="0" i="0" u="none" strike="noStrike" cap="none">
                <a:solidFill>
                  <a:schemeClr val="dk1"/>
                </a:solidFill>
                <a:latin typeface="Arial"/>
                <a:ea typeface="Arial"/>
                <a:cs typeface="Arial"/>
                <a:sym typeface="Arial"/>
              </a:rPr>
              <a:t>El software desarrollado requiere ser integrado con hardware especializado</a:t>
            </a:r>
            <a:r>
              <a:rPr lang="en-US" sz="2700">
                <a:solidFill>
                  <a:schemeClr val="dk1"/>
                </a:solidFill>
              </a:rPr>
              <a:t> que se encuentra en construcción (</a:t>
            </a:r>
            <a:r>
              <a:rPr lang="en-US" sz="2700" b="0" i="0" u="none" strike="noStrike" cap="none">
                <a:solidFill>
                  <a:schemeClr val="dk1"/>
                </a:solidFill>
                <a:latin typeface="Arial"/>
                <a:ea typeface="Arial"/>
                <a:cs typeface="Arial"/>
                <a:sym typeface="Arial"/>
              </a:rPr>
              <a:t>pistola </a:t>
            </a:r>
            <a:r>
              <a:rPr lang="en-US" sz="2700">
                <a:solidFill>
                  <a:schemeClr val="dk1"/>
                </a:solidFill>
              </a:rPr>
              <a:t>con sensor infrarrojo y kit neumático).</a:t>
            </a:r>
            <a:endParaRPr sz="13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700">
              <a:solidFill>
                <a:schemeClr val="dk1"/>
              </a:solidFill>
            </a:endParaRPr>
          </a:p>
          <a:p>
            <a:pPr marL="457200" marR="0" lvl="0" indent="-400050" algn="just" rtl="0">
              <a:lnSpc>
                <a:spcPct val="100000"/>
              </a:lnSpc>
              <a:spcBef>
                <a:spcPts val="0"/>
              </a:spcBef>
              <a:spcAft>
                <a:spcPts val="0"/>
              </a:spcAft>
              <a:buClr>
                <a:schemeClr val="dk1"/>
              </a:buClr>
              <a:buSzPts val="2700"/>
              <a:buChar char="●"/>
            </a:pPr>
            <a:r>
              <a:rPr lang="en-US" sz="2700" b="0" i="0" u="none" strike="noStrike" cap="none">
                <a:solidFill>
                  <a:schemeClr val="dk1"/>
                </a:solidFill>
                <a:latin typeface="Arial"/>
                <a:ea typeface="Arial"/>
                <a:cs typeface="Arial"/>
                <a:sym typeface="Arial"/>
              </a:rPr>
              <a:t>Se recomienda continuar con el desarrollo del aplicativo para </a:t>
            </a:r>
            <a:r>
              <a:rPr lang="en-US" sz="2700">
                <a:solidFill>
                  <a:schemeClr val="dk1"/>
                </a:solidFill>
              </a:rPr>
              <a:t>incrementar más escenarios</a:t>
            </a:r>
            <a:r>
              <a:rPr lang="en-US" sz="2700" b="0" i="0" u="none" strike="noStrike" cap="none">
                <a:solidFill>
                  <a:schemeClr val="dk1"/>
                </a:solidFill>
                <a:latin typeface="Arial"/>
                <a:ea typeface="Arial"/>
                <a:cs typeface="Arial"/>
                <a:sym typeface="Arial"/>
              </a:rPr>
              <a:t> </a:t>
            </a:r>
            <a:r>
              <a:rPr lang="en-US" sz="2700">
                <a:solidFill>
                  <a:schemeClr val="dk1"/>
                </a:solidFill>
              </a:rPr>
              <a:t>y reportes de evaluación.</a:t>
            </a:r>
            <a:endParaRPr sz="13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76"/>
          <p:cNvSpPr/>
          <p:nvPr/>
        </p:nvSpPr>
        <p:spPr>
          <a:xfrm>
            <a:off x="461466" y="897617"/>
            <a:ext cx="11351950" cy="4986068"/>
          </a:xfrm>
          <a:prstGeom prst="rect">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186" name="Google Shape;186;p76"/>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87" name="Google Shape;187;p76"/>
          <p:cNvSpPr txBox="1"/>
          <p:nvPr/>
        </p:nvSpPr>
        <p:spPr>
          <a:xfrm>
            <a:off x="5648070" y="64810"/>
            <a:ext cx="6451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O</a:t>
            </a:r>
            <a:r>
              <a:rPr lang="en-US" sz="3600" b="1">
                <a:solidFill>
                  <a:schemeClr val="lt1"/>
                </a:solidFill>
              </a:rPr>
              <a:t>bjetivos</a:t>
            </a:r>
            <a:r>
              <a:rPr lang="en-US" sz="3600" b="1" i="0" u="none" strike="noStrike" cap="none">
                <a:solidFill>
                  <a:schemeClr val="lt1"/>
                </a:solidFill>
                <a:latin typeface="Arial"/>
                <a:ea typeface="Arial"/>
                <a:cs typeface="Arial"/>
                <a:sym typeface="Arial"/>
              </a:rPr>
              <a:t> E</a:t>
            </a:r>
            <a:r>
              <a:rPr lang="en-US" sz="3600" b="1">
                <a:solidFill>
                  <a:schemeClr val="lt1"/>
                </a:solidFill>
              </a:rPr>
              <a:t>specíficos</a:t>
            </a:r>
            <a:endParaRPr sz="3600" b="1" i="0" u="none" strike="noStrike" cap="none">
              <a:solidFill>
                <a:schemeClr val="lt1"/>
              </a:solidFill>
              <a:latin typeface="Arial"/>
              <a:ea typeface="Arial"/>
              <a:cs typeface="Arial"/>
              <a:sym typeface="Arial"/>
            </a:endParaRPr>
          </a:p>
        </p:txBody>
      </p:sp>
      <p:sp>
        <p:nvSpPr>
          <p:cNvPr id="188" name="Google Shape;188;p76"/>
          <p:cNvSpPr/>
          <p:nvPr/>
        </p:nvSpPr>
        <p:spPr>
          <a:xfrm>
            <a:off x="48149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Metodología</a:t>
            </a:r>
            <a:endParaRPr sz="1200" b="0" i="0" u="none" strike="noStrike" cap="none">
              <a:solidFill>
                <a:srgbClr val="000000"/>
              </a:solidFill>
              <a:latin typeface="Calibri"/>
              <a:ea typeface="Calibri"/>
              <a:cs typeface="Calibri"/>
              <a:sym typeface="Calibri"/>
            </a:endParaRPr>
          </a:p>
        </p:txBody>
      </p:sp>
      <p:sp>
        <p:nvSpPr>
          <p:cNvPr id="189" name="Google Shape;189;p76"/>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190" name="Google Shape;190;p76"/>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191" name="Google Shape;191;p76"/>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192" name="Google Shape;192;p76"/>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93" name="Google Shape;193;p76"/>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194" name="Google Shape;194;p76"/>
          <p:cNvSpPr/>
          <p:nvPr/>
        </p:nvSpPr>
        <p:spPr>
          <a:xfrm>
            <a:off x="3782409" y="6331175"/>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Objetivos</a:t>
            </a:r>
            <a:endParaRPr sz="1200" b="0" i="0" u="none" strike="noStrike" cap="none">
              <a:solidFill>
                <a:schemeClr val="lt1"/>
              </a:solidFill>
              <a:latin typeface="Calibri"/>
              <a:ea typeface="Calibri"/>
              <a:cs typeface="Calibri"/>
              <a:sym typeface="Calibri"/>
            </a:endParaRPr>
          </a:p>
        </p:txBody>
      </p:sp>
      <p:sp>
        <p:nvSpPr>
          <p:cNvPr id="195" name="Google Shape;195;p76"/>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96" name="Google Shape;196;p76"/>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197" name="Google Shape;197;p76"/>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198" name="Google Shape;198;p76"/>
          <p:cNvSpPr txBox="1"/>
          <p:nvPr/>
        </p:nvSpPr>
        <p:spPr>
          <a:xfrm>
            <a:off x="991517" y="3090265"/>
            <a:ext cx="10408003"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Recopilar información técnica y los requerimientos del sistema mediante reuniones con los especialistas e instructores de tiro.</a:t>
            </a:r>
            <a:endParaRPr sz="3200" b="0" i="0" u="none" strike="noStrike" cap="none">
              <a:solidFill>
                <a:schemeClr val="dk1"/>
              </a:solidFill>
              <a:latin typeface="Arial"/>
              <a:ea typeface="Arial"/>
              <a:cs typeface="Arial"/>
              <a:sym typeface="Arial"/>
            </a:endParaRPr>
          </a:p>
        </p:txBody>
      </p:sp>
      <p:pic>
        <p:nvPicPr>
          <p:cNvPr id="199" name="Google Shape;199;p76" descr="Icono&#10;&#10;Descripción generada automáticamente"/>
          <p:cNvPicPr preferRelativeResize="0"/>
          <p:nvPr/>
        </p:nvPicPr>
        <p:blipFill rotWithShape="1">
          <a:blip r:embed="rId3">
            <a:alphaModFix/>
          </a:blip>
          <a:srcRect/>
          <a:stretch/>
        </p:blipFill>
        <p:spPr>
          <a:xfrm>
            <a:off x="962054" y="1348146"/>
            <a:ext cx="1291591" cy="12915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63"/>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515" name="Google Shape;1515;p63"/>
          <p:cNvSpPr txBox="1"/>
          <p:nvPr/>
        </p:nvSpPr>
        <p:spPr>
          <a:xfrm>
            <a:off x="6393785" y="64800"/>
            <a:ext cx="5740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a:solidFill>
                  <a:schemeClr val="lt1"/>
                </a:solidFill>
              </a:rPr>
              <a:t>Agradecimientos</a:t>
            </a:r>
            <a:endParaRPr sz="3600" b="1" i="0" u="none" strike="noStrike" cap="none">
              <a:solidFill>
                <a:schemeClr val="lt1"/>
              </a:solidFill>
              <a:latin typeface="Arial"/>
              <a:ea typeface="Arial"/>
              <a:cs typeface="Arial"/>
              <a:sym typeface="Arial"/>
            </a:endParaRPr>
          </a:p>
        </p:txBody>
      </p:sp>
      <p:pic>
        <p:nvPicPr>
          <p:cNvPr id="1516" name="Google Shape;1516;p63" descr="ESPE - Universidad de las Fuerzas Armadas | Sangolquí"/>
          <p:cNvPicPr preferRelativeResize="0"/>
          <p:nvPr/>
        </p:nvPicPr>
        <p:blipFill rotWithShape="1">
          <a:blip r:embed="rId3">
            <a:alphaModFix/>
          </a:blip>
          <a:srcRect/>
          <a:stretch/>
        </p:blipFill>
        <p:spPr>
          <a:xfrm>
            <a:off x="9500453" y="5656152"/>
            <a:ext cx="2561475" cy="660377"/>
          </a:xfrm>
          <a:prstGeom prst="rect">
            <a:avLst/>
          </a:prstGeom>
          <a:noFill/>
          <a:ln>
            <a:noFill/>
          </a:ln>
        </p:spPr>
      </p:pic>
      <p:sp>
        <p:nvSpPr>
          <p:cNvPr id="1517" name="Google Shape;1517;p63"/>
          <p:cNvSpPr txBox="1"/>
          <p:nvPr/>
        </p:nvSpPr>
        <p:spPr>
          <a:xfrm>
            <a:off x="728001" y="3063598"/>
            <a:ext cx="4593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63"/>
          <p:cNvSpPr txBox="1"/>
          <p:nvPr/>
        </p:nvSpPr>
        <p:spPr>
          <a:xfrm>
            <a:off x="974800" y="1514650"/>
            <a:ext cx="6255000" cy="435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700" b="0" i="0" u="none" strike="noStrike" cap="none">
                <a:solidFill>
                  <a:schemeClr val="dk1"/>
                </a:solidFill>
                <a:latin typeface="Arial"/>
                <a:ea typeface="Arial"/>
                <a:cs typeface="Arial"/>
                <a:sym typeface="Arial"/>
              </a:rPr>
              <a:t>Crnl. C.S.M. Víctor Villavicencio Álvarez, Ph.D.</a:t>
            </a: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chemeClr val="dk1"/>
                </a:solidFill>
                <a:latin typeface="Arial"/>
                <a:ea typeface="Arial"/>
                <a:cs typeface="Arial"/>
                <a:sym typeface="Arial"/>
              </a:rPr>
              <a:t>Director del Proyecto de Investigación PIM-02</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700" b="0" i="0" u="none" strike="noStrike" cap="none">
                <a:solidFill>
                  <a:schemeClr val="dk1"/>
                </a:solidFill>
                <a:latin typeface="Arial"/>
                <a:ea typeface="Arial"/>
                <a:cs typeface="Arial"/>
                <a:sym typeface="Arial"/>
              </a:rPr>
              <a:t>Mayo. COM. Manolo Paredes, Msc.</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chemeClr val="dk1"/>
                </a:solidFill>
                <a:latin typeface="Arial"/>
                <a:ea typeface="Arial"/>
                <a:cs typeface="Arial"/>
                <a:sym typeface="Arial"/>
              </a:rPr>
              <a:t>Ex-Director del CICTE.</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700">
                <a:solidFill>
                  <a:schemeClr val="dk1"/>
                </a:solidFill>
              </a:rPr>
              <a:t>Cpcb. Rolando Reyes, Ph.D.</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500">
                <a:solidFill>
                  <a:schemeClr val="dk1"/>
                </a:solidFill>
              </a:rPr>
              <a:t>Director del Departamento de Ciencias de la Computación</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700">
              <a:solidFill>
                <a:schemeClr val="dk1"/>
              </a:solidFill>
            </a:endParaRPr>
          </a:p>
          <a:p>
            <a:pPr marL="0" lvl="0" indent="0" algn="l" rtl="0">
              <a:spcBef>
                <a:spcPts val="0"/>
              </a:spcBef>
              <a:spcAft>
                <a:spcPts val="0"/>
              </a:spcAft>
              <a:buClr>
                <a:schemeClr val="dk1"/>
              </a:buClr>
              <a:buSzPts val="1600"/>
              <a:buFont typeface="Arial"/>
              <a:buNone/>
            </a:pPr>
            <a:r>
              <a:rPr lang="en-US" sz="1700">
                <a:solidFill>
                  <a:schemeClr val="dk1"/>
                </a:solidFill>
              </a:rPr>
              <a:t>Ing. Fernando Galarraga Hurtado, Mgtr.</a:t>
            </a:r>
            <a:endParaRPr sz="1500">
              <a:solidFill>
                <a:schemeClr val="dk1"/>
              </a:solidFill>
            </a:endParaRPr>
          </a:p>
          <a:p>
            <a:pPr marL="0" lvl="0" indent="0" algn="l" rtl="0">
              <a:spcBef>
                <a:spcPts val="0"/>
              </a:spcBef>
              <a:spcAft>
                <a:spcPts val="0"/>
              </a:spcAft>
              <a:buClr>
                <a:schemeClr val="dk1"/>
              </a:buClr>
              <a:buSzPts val="1400"/>
              <a:buFont typeface="Arial"/>
              <a:buNone/>
            </a:pPr>
            <a:r>
              <a:rPr lang="en-US" sz="1500">
                <a:solidFill>
                  <a:schemeClr val="dk1"/>
                </a:solidFill>
              </a:rPr>
              <a:t>Director de la Carrera de Sistemas e Informática</a:t>
            </a:r>
            <a:endParaRPr sz="1500">
              <a:solidFill>
                <a:schemeClr val="dk1"/>
              </a:solidFill>
            </a:endParaRPr>
          </a:p>
          <a:p>
            <a:pPr marL="0" marR="0" lvl="0" indent="0" algn="l" rtl="0">
              <a:lnSpc>
                <a:spcPct val="100000"/>
              </a:lnSpc>
              <a:spcBef>
                <a:spcPts val="0"/>
              </a:spcBef>
              <a:spcAft>
                <a:spcPts val="0"/>
              </a:spcAft>
              <a:buClr>
                <a:srgbClr val="000000"/>
              </a:buClr>
              <a:buSzPts val="1600"/>
              <a:buFont typeface="Arial"/>
              <a:buNone/>
            </a:pPr>
            <a:endParaRPr sz="1700">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US" sz="1700" b="0" i="0" u="none" strike="noStrike" cap="none">
                <a:solidFill>
                  <a:schemeClr val="dk1"/>
                </a:solidFill>
                <a:latin typeface="Arial"/>
                <a:ea typeface="Arial"/>
                <a:cs typeface="Arial"/>
                <a:sym typeface="Arial"/>
              </a:rPr>
              <a:t>Ing. Mauricio Loachamín Valencia, Ph.D.</a:t>
            </a: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chemeClr val="dk1"/>
                </a:solidFill>
                <a:latin typeface="Arial"/>
                <a:ea typeface="Arial"/>
                <a:cs typeface="Arial"/>
                <a:sym typeface="Arial"/>
              </a:rPr>
              <a:t>Director del trabajo de titulación</a:t>
            </a:r>
            <a:endParaRPr sz="1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700" b="0" i="0" u="none" strike="noStrike" cap="none">
                <a:solidFill>
                  <a:schemeClr val="dk1"/>
                </a:solidFill>
                <a:latin typeface="Arial"/>
                <a:ea typeface="Arial"/>
                <a:cs typeface="Arial"/>
                <a:sym typeface="Arial"/>
              </a:rPr>
              <a:t>Ing. Sonia Cárdenas Delgado, Ph.D.</a:t>
            </a: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500" b="0" i="0" u="none" strike="noStrike" cap="none">
                <a:solidFill>
                  <a:schemeClr val="dk1"/>
                </a:solidFill>
                <a:latin typeface="Arial"/>
                <a:ea typeface="Arial"/>
                <a:cs typeface="Arial"/>
                <a:sym typeface="Arial"/>
              </a:rPr>
              <a:t>Docente Investigadora</a:t>
            </a:r>
            <a:endParaRPr sz="1500" b="0" i="0" u="none" strike="noStrike" cap="none">
              <a:solidFill>
                <a:schemeClr val="dk1"/>
              </a:solidFill>
              <a:latin typeface="Arial"/>
              <a:ea typeface="Arial"/>
              <a:cs typeface="Arial"/>
              <a:sym typeface="Arial"/>
            </a:endParaRPr>
          </a:p>
        </p:txBody>
      </p:sp>
      <p:sp>
        <p:nvSpPr>
          <p:cNvPr id="1519" name="Google Shape;1519;p63"/>
          <p:cNvSpPr/>
          <p:nvPr/>
        </p:nvSpPr>
        <p:spPr>
          <a:xfrm>
            <a:off x="-15300" y="6496868"/>
            <a:ext cx="12207300" cy="361132"/>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g116372f8564_1_7"/>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525" name="Google Shape;1525;g116372f8564_1_7"/>
          <p:cNvSpPr txBox="1"/>
          <p:nvPr/>
        </p:nvSpPr>
        <p:spPr>
          <a:xfrm>
            <a:off x="3536285" y="129600"/>
            <a:ext cx="57405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Arial"/>
              <a:buNone/>
            </a:pPr>
            <a:endParaRPr sz="3600" b="1" i="0" u="none" strike="noStrike" cap="none">
              <a:solidFill>
                <a:schemeClr val="lt1"/>
              </a:solidFill>
              <a:latin typeface="Arial"/>
              <a:ea typeface="Arial"/>
              <a:cs typeface="Arial"/>
              <a:sym typeface="Arial"/>
            </a:endParaRPr>
          </a:p>
        </p:txBody>
      </p:sp>
      <p:pic>
        <p:nvPicPr>
          <p:cNvPr id="1526" name="Google Shape;1526;g116372f8564_1_7" descr="ESPE - Universidad de las Fuerzas Armadas | Sangolquí"/>
          <p:cNvPicPr preferRelativeResize="0"/>
          <p:nvPr/>
        </p:nvPicPr>
        <p:blipFill rotWithShape="1">
          <a:blip r:embed="rId3">
            <a:alphaModFix/>
          </a:blip>
          <a:srcRect/>
          <a:stretch/>
        </p:blipFill>
        <p:spPr>
          <a:xfrm>
            <a:off x="9500453" y="5656152"/>
            <a:ext cx="2561475" cy="660377"/>
          </a:xfrm>
          <a:prstGeom prst="rect">
            <a:avLst/>
          </a:prstGeom>
          <a:noFill/>
          <a:ln>
            <a:noFill/>
          </a:ln>
        </p:spPr>
      </p:pic>
      <p:sp>
        <p:nvSpPr>
          <p:cNvPr id="1527" name="Google Shape;1527;g116372f8564_1_7"/>
          <p:cNvSpPr txBox="1"/>
          <p:nvPr/>
        </p:nvSpPr>
        <p:spPr>
          <a:xfrm>
            <a:off x="728001" y="3063598"/>
            <a:ext cx="4593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g116372f8564_1_7"/>
          <p:cNvSpPr/>
          <p:nvPr/>
        </p:nvSpPr>
        <p:spPr>
          <a:xfrm>
            <a:off x="-15300" y="6496868"/>
            <a:ext cx="12207300" cy="361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1529" name="Google Shape;1529;g116372f8564_1_7"/>
          <p:cNvSpPr txBox="1"/>
          <p:nvPr/>
        </p:nvSpPr>
        <p:spPr>
          <a:xfrm>
            <a:off x="2210061" y="3121244"/>
            <a:ext cx="8019300" cy="815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4700" b="1">
                <a:solidFill>
                  <a:srgbClr val="056A34"/>
                </a:solidFill>
              </a:rPr>
              <a:t>Gracias.</a:t>
            </a:r>
            <a:endParaRPr sz="4700" b="1" i="0" u="none" strike="noStrike" cap="none">
              <a:solidFill>
                <a:srgbClr val="056A34"/>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77"/>
          <p:cNvSpPr/>
          <p:nvPr/>
        </p:nvSpPr>
        <p:spPr>
          <a:xfrm>
            <a:off x="461466" y="897617"/>
            <a:ext cx="11351950" cy="4986068"/>
          </a:xfrm>
          <a:prstGeom prst="rect">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205" name="Google Shape;205;p77"/>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206" name="Google Shape;206;p77"/>
          <p:cNvSpPr/>
          <p:nvPr/>
        </p:nvSpPr>
        <p:spPr>
          <a:xfrm>
            <a:off x="48149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Metodología</a:t>
            </a:r>
            <a:endParaRPr sz="1200" b="0" i="0" u="none" strike="noStrike" cap="none">
              <a:solidFill>
                <a:srgbClr val="000000"/>
              </a:solidFill>
              <a:latin typeface="Calibri"/>
              <a:ea typeface="Calibri"/>
              <a:cs typeface="Calibri"/>
              <a:sym typeface="Calibri"/>
            </a:endParaRPr>
          </a:p>
        </p:txBody>
      </p:sp>
      <p:sp>
        <p:nvSpPr>
          <p:cNvPr id="207" name="Google Shape;207;p77"/>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208" name="Google Shape;208;p77"/>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209" name="Google Shape;209;p77"/>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210" name="Google Shape;210;p77"/>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11" name="Google Shape;211;p77"/>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212" name="Google Shape;212;p77"/>
          <p:cNvSpPr/>
          <p:nvPr/>
        </p:nvSpPr>
        <p:spPr>
          <a:xfrm>
            <a:off x="3782409" y="6331175"/>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Objetivos</a:t>
            </a:r>
            <a:endParaRPr sz="1200" b="0" i="0" u="none" strike="noStrike" cap="none">
              <a:solidFill>
                <a:schemeClr val="lt1"/>
              </a:solidFill>
              <a:latin typeface="Calibri"/>
              <a:ea typeface="Calibri"/>
              <a:cs typeface="Calibri"/>
              <a:sym typeface="Calibri"/>
            </a:endParaRPr>
          </a:p>
        </p:txBody>
      </p:sp>
      <p:sp>
        <p:nvSpPr>
          <p:cNvPr id="213" name="Google Shape;213;p77"/>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14" name="Google Shape;214;p77"/>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215" name="Google Shape;215;p77"/>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216" name="Google Shape;216;p77"/>
          <p:cNvSpPr txBox="1"/>
          <p:nvPr/>
        </p:nvSpPr>
        <p:spPr>
          <a:xfrm>
            <a:off x="991517" y="3090265"/>
            <a:ext cx="10408003"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chemeClr val="dk1"/>
                </a:solidFill>
                <a:latin typeface="Arial"/>
                <a:ea typeface="Arial"/>
                <a:cs typeface="Arial"/>
                <a:sym typeface="Arial"/>
              </a:rPr>
              <a:t>Desarrollar el módulo funcional del polígono virtual de tiro para entrenamiento del personal militar en armas de calibre menor</a:t>
            </a:r>
            <a:r>
              <a:rPr lang="en-US" sz="3200" b="0" i="0" u="none" strike="noStrike" cap="none">
                <a:solidFill>
                  <a:srgbClr val="3F3F3F"/>
                </a:solidFill>
                <a:latin typeface="Arial"/>
                <a:ea typeface="Arial"/>
                <a:cs typeface="Arial"/>
                <a:sym typeface="Arial"/>
              </a:rPr>
              <a:t>.</a:t>
            </a:r>
            <a:endParaRPr sz="3200" b="0" i="0" u="none" strike="noStrike" cap="none">
              <a:solidFill>
                <a:schemeClr val="dk1"/>
              </a:solidFill>
              <a:latin typeface="Arial"/>
              <a:ea typeface="Arial"/>
              <a:cs typeface="Arial"/>
              <a:sym typeface="Arial"/>
            </a:endParaRPr>
          </a:p>
        </p:txBody>
      </p:sp>
      <p:pic>
        <p:nvPicPr>
          <p:cNvPr id="217" name="Google Shape;217;p77" descr="Imagen que contiene Diagrama&#10;&#10;Descripción generada automáticamente"/>
          <p:cNvPicPr preferRelativeResize="0"/>
          <p:nvPr/>
        </p:nvPicPr>
        <p:blipFill rotWithShape="1">
          <a:blip r:embed="rId3">
            <a:alphaModFix/>
          </a:blip>
          <a:srcRect/>
          <a:stretch/>
        </p:blipFill>
        <p:spPr>
          <a:xfrm flipH="1">
            <a:off x="998400" y="1310786"/>
            <a:ext cx="1303821" cy="1331983"/>
          </a:xfrm>
          <a:prstGeom prst="rect">
            <a:avLst/>
          </a:prstGeom>
          <a:noFill/>
          <a:ln>
            <a:noFill/>
          </a:ln>
        </p:spPr>
      </p:pic>
      <p:sp>
        <p:nvSpPr>
          <p:cNvPr id="218" name="Google Shape;218;p77"/>
          <p:cNvSpPr txBox="1"/>
          <p:nvPr/>
        </p:nvSpPr>
        <p:spPr>
          <a:xfrm>
            <a:off x="5648070" y="64810"/>
            <a:ext cx="6451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O</a:t>
            </a:r>
            <a:r>
              <a:rPr lang="en-US" sz="3600" b="1">
                <a:solidFill>
                  <a:schemeClr val="lt1"/>
                </a:solidFill>
              </a:rPr>
              <a:t>bjetivos</a:t>
            </a:r>
            <a:r>
              <a:rPr lang="en-US" sz="3600" b="1" i="0" u="none" strike="noStrike" cap="none">
                <a:solidFill>
                  <a:schemeClr val="lt1"/>
                </a:solidFill>
                <a:latin typeface="Arial"/>
                <a:ea typeface="Arial"/>
                <a:cs typeface="Arial"/>
                <a:sym typeface="Arial"/>
              </a:rPr>
              <a:t> E</a:t>
            </a:r>
            <a:r>
              <a:rPr lang="en-US" sz="3600" b="1">
                <a:solidFill>
                  <a:schemeClr val="lt1"/>
                </a:solidFill>
              </a:rPr>
              <a:t>specíficos</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78"/>
          <p:cNvSpPr/>
          <p:nvPr/>
        </p:nvSpPr>
        <p:spPr>
          <a:xfrm>
            <a:off x="461466" y="897617"/>
            <a:ext cx="11351950" cy="4986068"/>
          </a:xfrm>
          <a:prstGeom prst="rect">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224" name="Google Shape;224;p78"/>
          <p:cNvSpPr/>
          <p:nvPr/>
        </p:nvSpPr>
        <p:spPr>
          <a:xfrm>
            <a:off x="-15300" y="0"/>
            <a:ext cx="12207300" cy="739200"/>
          </a:xfrm>
          <a:prstGeom prst="rect">
            <a:avLst/>
          </a:prstGeom>
          <a:solidFill>
            <a:srgbClr val="056A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Calibri"/>
              <a:buNone/>
            </a:pPr>
            <a:endParaRPr sz="3400" b="0" i="0" u="none" strike="noStrike" cap="none">
              <a:solidFill>
                <a:srgbClr val="FFFFFF"/>
              </a:solidFill>
              <a:latin typeface="Calibri"/>
              <a:ea typeface="Calibri"/>
              <a:cs typeface="Calibri"/>
              <a:sym typeface="Calibri"/>
            </a:endParaRPr>
          </a:p>
        </p:txBody>
      </p:sp>
      <p:sp>
        <p:nvSpPr>
          <p:cNvPr id="225" name="Google Shape;225;p78"/>
          <p:cNvSpPr/>
          <p:nvPr/>
        </p:nvSpPr>
        <p:spPr>
          <a:xfrm>
            <a:off x="4814950" y="6331175"/>
            <a:ext cx="1098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Metodología</a:t>
            </a:r>
            <a:endParaRPr sz="1200" b="0" i="0" u="none" strike="noStrike" cap="none">
              <a:solidFill>
                <a:srgbClr val="000000"/>
              </a:solidFill>
              <a:latin typeface="Calibri"/>
              <a:ea typeface="Calibri"/>
              <a:cs typeface="Calibri"/>
              <a:sym typeface="Calibri"/>
            </a:endParaRPr>
          </a:p>
        </p:txBody>
      </p:sp>
      <p:sp>
        <p:nvSpPr>
          <p:cNvPr id="226" name="Google Shape;226;p78"/>
          <p:cNvSpPr/>
          <p:nvPr/>
        </p:nvSpPr>
        <p:spPr>
          <a:xfrm>
            <a:off x="5936151" y="6331175"/>
            <a:ext cx="1005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227" name="Google Shape;227;p78"/>
          <p:cNvSpPr/>
          <p:nvPr/>
        </p:nvSpPr>
        <p:spPr>
          <a:xfrm>
            <a:off x="388950" y="6331181"/>
            <a:ext cx="12189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Antecedentes</a:t>
            </a:r>
            <a:endParaRPr sz="1200" b="0" i="0" u="none" strike="noStrike" cap="none">
              <a:solidFill>
                <a:schemeClr val="accent3"/>
              </a:solidFill>
              <a:latin typeface="Calibri"/>
              <a:ea typeface="Calibri"/>
              <a:cs typeface="Calibri"/>
              <a:sym typeface="Calibri"/>
            </a:endParaRPr>
          </a:p>
        </p:txBody>
      </p:sp>
      <p:sp>
        <p:nvSpPr>
          <p:cNvPr id="228" name="Google Shape;228;p78"/>
          <p:cNvSpPr/>
          <p:nvPr/>
        </p:nvSpPr>
        <p:spPr>
          <a:xfrm>
            <a:off x="2665850" y="6331175"/>
            <a:ext cx="1098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Justificación</a:t>
            </a:r>
            <a:endParaRPr sz="1200" b="0" i="0" u="none" strike="noStrike" cap="none">
              <a:solidFill>
                <a:schemeClr val="accent3"/>
              </a:solidFill>
              <a:latin typeface="Calibri"/>
              <a:ea typeface="Calibri"/>
              <a:cs typeface="Calibri"/>
              <a:sym typeface="Calibri"/>
            </a:endParaRPr>
          </a:p>
        </p:txBody>
      </p:sp>
      <p:sp>
        <p:nvSpPr>
          <p:cNvPr id="229" name="Google Shape;229;p78"/>
          <p:cNvSpPr/>
          <p:nvPr/>
        </p:nvSpPr>
        <p:spPr>
          <a:xfrm>
            <a:off x="9023775" y="6331175"/>
            <a:ext cx="1218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30" name="Google Shape;230;p78"/>
          <p:cNvSpPr/>
          <p:nvPr/>
        </p:nvSpPr>
        <p:spPr>
          <a:xfrm>
            <a:off x="1633299" y="6331181"/>
            <a:ext cx="1014600" cy="332700"/>
          </a:xfrm>
          <a:prstGeom prst="homePlate">
            <a:avLst>
              <a:gd name="adj" fmla="val 50000"/>
            </a:avLst>
          </a:prstGeom>
          <a:solidFill>
            <a:srgbClr val="E1EF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3"/>
              </a:buClr>
              <a:buSzPts val="1200"/>
              <a:buFont typeface="Calibri"/>
              <a:buNone/>
            </a:pPr>
            <a:r>
              <a:rPr lang="en-US" sz="1200" b="0" i="0" u="none" strike="noStrike" cap="none">
                <a:solidFill>
                  <a:schemeClr val="accent3"/>
                </a:solidFill>
                <a:latin typeface="Calibri"/>
                <a:ea typeface="Calibri"/>
                <a:cs typeface="Calibri"/>
                <a:sym typeface="Calibri"/>
              </a:rPr>
              <a:t>Problema</a:t>
            </a:r>
            <a:endParaRPr sz="1200" b="0" i="0" u="none" strike="noStrike" cap="none">
              <a:solidFill>
                <a:schemeClr val="accent3"/>
              </a:solidFill>
              <a:latin typeface="Calibri"/>
              <a:ea typeface="Calibri"/>
              <a:cs typeface="Calibri"/>
              <a:sym typeface="Calibri"/>
            </a:endParaRPr>
          </a:p>
        </p:txBody>
      </p:sp>
      <p:sp>
        <p:nvSpPr>
          <p:cNvPr id="231" name="Google Shape;231;p78"/>
          <p:cNvSpPr/>
          <p:nvPr/>
        </p:nvSpPr>
        <p:spPr>
          <a:xfrm>
            <a:off x="3782409" y="6331175"/>
            <a:ext cx="1014600" cy="332700"/>
          </a:xfrm>
          <a:prstGeom prst="homePlate">
            <a:avLst>
              <a:gd name="adj" fmla="val 50000"/>
            </a:avLst>
          </a:prstGeom>
          <a:solidFill>
            <a:srgbClr val="056A34"/>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Objetivos</a:t>
            </a:r>
            <a:endParaRPr sz="1200" b="0" i="0" u="none" strike="noStrike" cap="none">
              <a:solidFill>
                <a:schemeClr val="lt1"/>
              </a:solidFill>
              <a:latin typeface="Calibri"/>
              <a:ea typeface="Calibri"/>
              <a:cs typeface="Calibri"/>
              <a:sym typeface="Calibri"/>
            </a:endParaRPr>
          </a:p>
        </p:txBody>
      </p:sp>
      <p:sp>
        <p:nvSpPr>
          <p:cNvPr id="232" name="Google Shape;232;p78"/>
          <p:cNvSpPr/>
          <p:nvPr/>
        </p:nvSpPr>
        <p:spPr>
          <a:xfrm>
            <a:off x="10267600" y="6331175"/>
            <a:ext cx="14733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33" name="Google Shape;233;p78"/>
          <p:cNvSpPr/>
          <p:nvPr/>
        </p:nvSpPr>
        <p:spPr>
          <a:xfrm>
            <a:off x="6961362" y="6331175"/>
            <a:ext cx="9759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Pruebas</a:t>
            </a:r>
            <a:endParaRPr sz="1200" b="0" i="0" u="none" strike="noStrike" cap="none">
              <a:solidFill>
                <a:srgbClr val="000000"/>
              </a:solidFill>
              <a:latin typeface="Calibri"/>
              <a:ea typeface="Calibri"/>
              <a:cs typeface="Calibri"/>
              <a:sym typeface="Calibri"/>
            </a:endParaRPr>
          </a:p>
        </p:txBody>
      </p:sp>
      <p:sp>
        <p:nvSpPr>
          <p:cNvPr id="234" name="Google Shape;234;p78"/>
          <p:cNvSpPr/>
          <p:nvPr/>
        </p:nvSpPr>
        <p:spPr>
          <a:xfrm>
            <a:off x="7976588" y="6331175"/>
            <a:ext cx="1014600" cy="332700"/>
          </a:xfrm>
          <a:prstGeom prst="homePlate">
            <a:avLst>
              <a:gd name="adj" fmla="val 50000"/>
            </a:avLst>
          </a:prstGeom>
          <a:solidFill>
            <a:srgbClr val="B6D7A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Calibri"/>
                <a:ea typeface="Calibri"/>
                <a:cs typeface="Calibri"/>
                <a:sym typeface="Calibri"/>
              </a:rPr>
              <a:t>Resultados</a:t>
            </a:r>
            <a:endParaRPr sz="1200" b="0" i="0" u="none" strike="noStrike" cap="none">
              <a:solidFill>
                <a:srgbClr val="000000"/>
              </a:solidFill>
              <a:latin typeface="Calibri"/>
              <a:ea typeface="Calibri"/>
              <a:cs typeface="Calibri"/>
              <a:sym typeface="Calibri"/>
            </a:endParaRPr>
          </a:p>
        </p:txBody>
      </p:sp>
      <p:sp>
        <p:nvSpPr>
          <p:cNvPr id="235" name="Google Shape;235;p78"/>
          <p:cNvSpPr txBox="1"/>
          <p:nvPr/>
        </p:nvSpPr>
        <p:spPr>
          <a:xfrm>
            <a:off x="991517" y="3090265"/>
            <a:ext cx="10408003"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chemeClr val="dk1"/>
                </a:solidFill>
                <a:latin typeface="Arial"/>
                <a:ea typeface="Arial"/>
                <a:cs typeface="Arial"/>
                <a:sym typeface="Arial"/>
              </a:rPr>
              <a:t>Desarrollar el módulo de reconocimiento de emociones implementando algoritmos de visión artificial.</a:t>
            </a:r>
            <a:endParaRPr/>
          </a:p>
        </p:txBody>
      </p:sp>
      <p:pic>
        <p:nvPicPr>
          <p:cNvPr id="236" name="Google Shape;236;p78" descr="Reconocimiento facial - Iconos gratis de multimedia"/>
          <p:cNvPicPr preferRelativeResize="0"/>
          <p:nvPr/>
        </p:nvPicPr>
        <p:blipFill rotWithShape="1">
          <a:blip r:embed="rId3">
            <a:alphaModFix/>
          </a:blip>
          <a:srcRect/>
          <a:stretch/>
        </p:blipFill>
        <p:spPr>
          <a:xfrm>
            <a:off x="1098900" y="1338947"/>
            <a:ext cx="1303822" cy="1303822"/>
          </a:xfrm>
          <a:prstGeom prst="rect">
            <a:avLst/>
          </a:prstGeom>
          <a:noFill/>
          <a:ln>
            <a:noFill/>
          </a:ln>
        </p:spPr>
      </p:pic>
      <p:sp>
        <p:nvSpPr>
          <p:cNvPr id="237" name="Google Shape;237;p78"/>
          <p:cNvSpPr txBox="1"/>
          <p:nvPr/>
        </p:nvSpPr>
        <p:spPr>
          <a:xfrm>
            <a:off x="5648070" y="64810"/>
            <a:ext cx="6451500" cy="60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O</a:t>
            </a:r>
            <a:r>
              <a:rPr lang="en-US" sz="3600" b="1">
                <a:solidFill>
                  <a:schemeClr val="lt1"/>
                </a:solidFill>
              </a:rPr>
              <a:t>bjetivos</a:t>
            </a:r>
            <a:r>
              <a:rPr lang="en-US" sz="3600" b="1" i="0" u="none" strike="noStrike" cap="none">
                <a:solidFill>
                  <a:schemeClr val="lt1"/>
                </a:solidFill>
                <a:latin typeface="Arial"/>
                <a:ea typeface="Arial"/>
                <a:cs typeface="Arial"/>
                <a:sym typeface="Arial"/>
              </a:rPr>
              <a:t> E</a:t>
            </a:r>
            <a:r>
              <a:rPr lang="en-US" sz="3600" b="1">
                <a:solidFill>
                  <a:schemeClr val="lt1"/>
                </a:solidFill>
              </a:rPr>
              <a:t>specíficos</a:t>
            </a:r>
            <a:endParaRPr sz="36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1209</TotalTime>
  <Words>2529</Words>
  <Application>Microsoft Office PowerPoint</Application>
  <PresentationFormat>Panorámica</PresentationFormat>
  <Paragraphs>980</Paragraphs>
  <Slides>71</Slides>
  <Notes>71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71</vt:i4>
      </vt:variant>
    </vt:vector>
  </HeadingPairs>
  <TitlesOfParts>
    <vt:vector size="76" baseType="lpstr">
      <vt:lpstr>Arial</vt:lpstr>
      <vt:lpstr>Bookman Old Style</vt:lpstr>
      <vt:lpstr>Calibri</vt:lpstr>
      <vt:lpstr>Noto Sans Symbols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MEJÍA</dc:creator>
  <cp:lastModifiedBy>JOSÉ MEJÍA</cp:lastModifiedBy>
  <cp:revision>27</cp:revision>
  <dcterms:created xsi:type="dcterms:W3CDTF">2022-02-15T17:46:49Z</dcterms:created>
  <dcterms:modified xsi:type="dcterms:W3CDTF">2022-03-03T21:06:02Z</dcterms:modified>
</cp:coreProperties>
</file>