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5" r:id="rId3"/>
  </p:sldMasterIdLst>
  <p:notesMasterIdLst>
    <p:notesMasterId r:id="rId33"/>
  </p:notesMasterIdLst>
  <p:sldIdLst>
    <p:sldId id="925" r:id="rId4"/>
    <p:sldId id="853" r:id="rId5"/>
    <p:sldId id="700" r:id="rId6"/>
    <p:sldId id="911" r:id="rId7"/>
    <p:sldId id="916" r:id="rId8"/>
    <p:sldId id="908" r:id="rId9"/>
    <p:sldId id="922" r:id="rId10"/>
    <p:sldId id="907" r:id="rId11"/>
    <p:sldId id="931" r:id="rId12"/>
    <p:sldId id="932" r:id="rId13"/>
    <p:sldId id="933" r:id="rId14"/>
    <p:sldId id="934" r:id="rId15"/>
    <p:sldId id="910" r:id="rId16"/>
    <p:sldId id="917" r:id="rId17"/>
    <p:sldId id="924" r:id="rId18"/>
    <p:sldId id="923" r:id="rId19"/>
    <p:sldId id="918" r:id="rId20"/>
    <p:sldId id="654" r:id="rId21"/>
    <p:sldId id="937" r:id="rId22"/>
    <p:sldId id="939" r:id="rId23"/>
    <p:sldId id="938" r:id="rId24"/>
    <p:sldId id="940" r:id="rId25"/>
    <p:sldId id="941" r:id="rId26"/>
    <p:sldId id="927" r:id="rId27"/>
    <p:sldId id="854" r:id="rId28"/>
    <p:sldId id="928" r:id="rId29"/>
    <p:sldId id="930" r:id="rId30"/>
    <p:sldId id="929" r:id="rId31"/>
    <p:sldId id="9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3140" autoAdjust="0"/>
  </p:normalViewPr>
  <p:slideViewPr>
    <p:cSldViewPr snapToGrid="0">
      <p:cViewPr varScale="1">
        <p:scale>
          <a:sx n="57" d="100"/>
          <a:sy n="57" d="100"/>
        </p:scale>
        <p:origin x="78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/>
      <dgm:t>
        <a:bodyPr/>
        <a:lstStyle/>
        <a:p>
          <a:pPr rtl="0"/>
          <a:r>
            <a:rPr kumimoji="0" lang="en-US" sz="1000" b="0" i="0" u="none" strike="noStrike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/>
      <dgm:t>
        <a:bodyPr/>
        <a:lstStyle/>
        <a:p>
          <a:pPr rtl="0"/>
          <a:r>
            <a:rPr kumimoji="0" lang="en-US" sz="1000" b="0" i="0" u="none" strike="noStrike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1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1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1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1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1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1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1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1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1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1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000" b="1" dirty="0" smtClean="0">
              <a:latin typeface="Noto Sans" panose="020B0502040504020204"/>
            </a:rPr>
            <a:t>Desarrollo</a:t>
          </a:r>
          <a:endParaRPr lang="es-ES" sz="1000" b="1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000" b="1" dirty="0" smtClean="0">
              <a:latin typeface="Noto Sans" panose="020B0502040504020204"/>
            </a:rPr>
            <a:t>Desarrollo</a:t>
          </a:r>
          <a:endParaRPr lang="es-ES" sz="1000" b="1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000" b="1" dirty="0" smtClean="0">
              <a:latin typeface="Noto Sans" panose="020B0502040504020204"/>
            </a:rPr>
            <a:t>Desarrollo</a:t>
          </a:r>
          <a:endParaRPr lang="es-ES" sz="1000" b="1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000" b="1" dirty="0" smtClean="0">
              <a:latin typeface="Noto Sans" panose="020B0502040504020204"/>
            </a:rPr>
            <a:t>Desarrollo</a:t>
          </a:r>
          <a:endParaRPr lang="es-ES" sz="1000" b="1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/>
      <dgm:t>
        <a:bodyPr/>
        <a:lstStyle/>
        <a:p>
          <a:pPr rtl="0"/>
          <a:r>
            <a:rPr kumimoji="0" lang="en-US" sz="1000" b="0" i="0" u="none" strike="noStrike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000" b="1" dirty="0" smtClean="0">
              <a:latin typeface="Noto Sans" panose="020B0502040504020204"/>
            </a:rPr>
            <a:t>Desarrollo</a:t>
          </a:r>
          <a:endParaRPr lang="es-ES" sz="1000" b="1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000" b="1" dirty="0" smtClean="0">
              <a:latin typeface="Noto Sans" panose="020B0502040504020204"/>
            </a:rPr>
            <a:t>Desarrollo</a:t>
          </a:r>
          <a:endParaRPr lang="es-ES" sz="1000" b="1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000" b="1" dirty="0" smtClean="0">
              <a:latin typeface="Noto Sans" panose="020B0502040504020204"/>
            </a:rPr>
            <a:t>Enfoque de prueba</a:t>
          </a:r>
          <a:endParaRPr lang="es-ES" sz="1000" b="1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000" b="1" dirty="0" smtClean="0">
              <a:latin typeface="Noto Sans" panose="020B0502040504020204"/>
            </a:rPr>
            <a:t>Validación</a:t>
          </a:r>
          <a:endParaRPr lang="es-ES" sz="1000" b="1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000" b="1" dirty="0" smtClean="0">
              <a:latin typeface="Noto Sans" panose="020B0502040504020204"/>
            </a:rPr>
            <a:t>Conclusiones</a:t>
          </a:r>
          <a:endParaRPr lang="es-ES" sz="1000" b="1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000" b="1" dirty="0" smtClean="0">
              <a:latin typeface="Noto Sans" panose="020B0502040504020204"/>
            </a:rPr>
            <a:t>Recomendaciones</a:t>
          </a:r>
          <a:endParaRPr lang="es-ES" sz="1000" b="1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000" b="1" dirty="0" smtClean="0">
              <a:latin typeface="Noto Sans" panose="020B0502040504020204"/>
            </a:rPr>
            <a:t>Trabajos futuros</a:t>
          </a:r>
          <a:endParaRPr lang="es-ES" sz="1000" b="1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/>
      <dgm:t>
        <a:bodyPr/>
        <a:lstStyle/>
        <a:p>
          <a:pPr rtl="0"/>
          <a:r>
            <a:rPr kumimoji="0" lang="en-US" sz="1000" b="0" i="0" u="none" strike="noStrike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/>
      <dgm:t>
        <a:bodyPr/>
        <a:lstStyle/>
        <a:p>
          <a:pPr rtl="0"/>
          <a:r>
            <a:rPr kumimoji="0" lang="en-US" sz="1000" b="0" i="0" u="none" strike="noStrike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/>
      <dgm:t>
        <a:bodyPr/>
        <a:lstStyle/>
        <a:p>
          <a:pPr rtl="0"/>
          <a:r>
            <a:rPr kumimoji="0" lang="en-US" sz="1000" b="0" i="0" u="none" strike="noStrike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/>
      <dgm:t>
        <a:bodyPr/>
        <a:lstStyle/>
        <a:p>
          <a:pPr rtl="0"/>
          <a:r>
            <a:rPr kumimoji="0" lang="en-US" sz="1000" b="0" i="0" u="none" strike="noStrike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/>
      <dgm:t>
        <a:bodyPr/>
        <a:lstStyle/>
        <a:p>
          <a:pPr rtl="0"/>
          <a:r>
            <a:rPr kumimoji="0" lang="en-US" sz="1000" b="0" i="0" u="none" strike="noStrike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/>
      <dgm:t>
        <a:bodyPr/>
        <a:lstStyle/>
        <a:p>
          <a:pPr rtl="0"/>
          <a:r>
            <a:rPr kumimoji="0" lang="en-US" sz="1000" b="0" i="0" u="none" strike="noStrike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B92522-8708-48BF-A662-07CF0535040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6255B3A-D5A2-4600-8784-56B0B2CECA7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en-US" sz="1000" b="1" i="0" u="none" strike="noStrike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dirty="0">
            <a:latin typeface="Noto Sans" panose="020B0502040504020204"/>
          </a:endParaRPr>
        </a:p>
      </dgm:t>
    </dgm:pt>
    <dgm:pt modelId="{7B086DF5-29FB-4396-958D-CA089005A1FB}" type="par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E8091F-0431-4F8B-9D1B-DC5E543CD2B4}" type="sibTrans" cxnId="{096D49CE-C82C-49EF-BC78-FC468EA0CFB0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0E2BC8F-CE6B-435F-83EF-1EAD67DC0B09}">
      <dgm:prSet phldrT="[Texto]" custT="1"/>
      <dgm:spPr/>
      <dgm:t>
        <a:bodyPr/>
        <a:lstStyle/>
        <a:p>
          <a:pPr rtl="0"/>
          <a:r>
            <a:rPr kumimoji="0" lang="en-US" sz="1000" b="0" i="0" u="none" strike="noStrike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dirty="0">
            <a:latin typeface="Noto Sans" panose="020B0502040504020204"/>
          </a:endParaRPr>
        </a:p>
      </dgm:t>
    </dgm:pt>
    <dgm:pt modelId="{68BFDC83-6EDF-41D7-8232-8B50B48E2D65}" type="par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0D2F43FD-CFEE-4B63-B8A5-991000219C28}" type="sibTrans" cxnId="{A3576A12-7D68-4A3B-8C74-25BCE40713AA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9C088625-AA05-4DC7-B2B9-72ABACAC028A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Desarrollo</a:t>
          </a:r>
          <a:endParaRPr lang="es-ES" sz="1000" b="0" dirty="0">
            <a:latin typeface="Noto Sans" panose="020B0502040504020204"/>
          </a:endParaRPr>
        </a:p>
      </dgm:t>
    </dgm:pt>
    <dgm:pt modelId="{46E87544-68DE-428F-AB83-D9428A1D9BC2}" type="par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9556B63-11C7-4AE4-9B37-2D796D2739CF}" type="sibTrans" cxnId="{95A11284-2793-4D61-85D0-512B8C0679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D8CB4C79-BFC3-4FF2-A4D8-B5EF41AEB8BB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Trabajos futuros</a:t>
          </a:r>
          <a:endParaRPr lang="es-ES" sz="1000" b="0" dirty="0">
            <a:latin typeface="Noto Sans" panose="020B0502040504020204"/>
          </a:endParaRPr>
        </a:p>
      </dgm:t>
    </dgm:pt>
    <dgm:pt modelId="{DC337462-40CD-4AB9-B598-BAB1BF87CFB4}" type="par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EC290927-BF1B-4B31-9EF5-9E95EB187243}" type="sibTrans" cxnId="{C4F95E24-82D0-4BDB-B2C1-BC02DD6BAEF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2EFF3669-8418-4052-8447-48C55496DC2D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Validación</a:t>
          </a:r>
          <a:endParaRPr lang="es-ES" sz="1000" b="0" dirty="0">
            <a:latin typeface="Noto Sans" panose="020B0502040504020204"/>
          </a:endParaRPr>
        </a:p>
      </dgm:t>
    </dgm:pt>
    <dgm:pt modelId="{1288B439-035C-4B7F-9CC3-B30A9EEDBF9A}" type="par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D0B588-12D7-4F81-A95A-0FB7684A1F08}" type="sibTrans" cxnId="{504842A7-3265-40D0-B64F-DCCB22FA0C13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F0153F5-7FF1-4321-A157-66CB6182ACC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Conclusiones</a:t>
          </a:r>
          <a:endParaRPr lang="es-ES" sz="1000" b="0" dirty="0">
            <a:latin typeface="Noto Sans" panose="020B0502040504020204"/>
          </a:endParaRPr>
        </a:p>
      </dgm:t>
    </dgm:pt>
    <dgm:pt modelId="{7F5A9BE7-8D47-4F4D-BBF3-250FD643BA20}" type="par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65F88E7E-B981-4166-B43A-86FE91A69469}" type="sibTrans" cxnId="{B1ADA602-9EC0-4C70-AF55-1762752985E7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C2D6C8D4-57CB-4CB7-A628-15C489550CF2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Recomendaciones</a:t>
          </a:r>
          <a:endParaRPr lang="es-ES" sz="1000" b="0" dirty="0">
            <a:latin typeface="Noto Sans" panose="020B0502040504020204"/>
          </a:endParaRPr>
        </a:p>
      </dgm:t>
    </dgm:pt>
    <dgm:pt modelId="{4EDCB6AC-D8A9-4CF5-B9BA-A913FED5810D}" type="par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1A9E3C42-25E4-466F-BD8C-46C6908CD29B}" type="sibTrans" cxnId="{C2CF9EFF-9960-47E2-ADB3-F804713758DF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B6CA7C9-A142-48C9-BD77-FB8B475057AE}">
      <dgm:prSet phldrT="[Texto]" custT="1"/>
      <dgm:spPr/>
      <dgm:t>
        <a:bodyPr/>
        <a:lstStyle/>
        <a:p>
          <a:r>
            <a:rPr lang="es-ES" sz="1000" b="0" dirty="0" smtClean="0">
              <a:latin typeface="Noto Sans" panose="020B0502040504020204"/>
            </a:rPr>
            <a:t>Enfoque de prueba</a:t>
          </a:r>
          <a:endParaRPr lang="es-ES" sz="1000" b="0" dirty="0">
            <a:latin typeface="Noto Sans" panose="020B0502040504020204"/>
          </a:endParaRPr>
        </a:p>
      </dgm:t>
    </dgm:pt>
    <dgm:pt modelId="{876AC9EB-1B7A-4227-B814-054CB1E0330C}" type="par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31C9D083-A9E7-4A9D-96CB-EE760DF27BD9}" type="sibTrans" cxnId="{BE8E4230-6287-435C-B3F1-CC7BE3CAD531}">
      <dgm:prSet/>
      <dgm:spPr/>
      <dgm:t>
        <a:bodyPr/>
        <a:lstStyle/>
        <a:p>
          <a:endParaRPr lang="es-ES" sz="1000" b="0">
            <a:latin typeface="Noto Sans" panose="020B0502040504020204"/>
          </a:endParaRPr>
        </a:p>
      </dgm:t>
    </dgm:pt>
    <dgm:pt modelId="{5E502BA7-D114-40A5-9AEE-2865E7C87A39}" type="pres">
      <dgm:prSet presAssocID="{63B92522-8708-48BF-A662-07CF05350404}" presName="Name0" presStyleCnt="0">
        <dgm:presLayoutVars>
          <dgm:dir/>
          <dgm:animLvl val="lvl"/>
          <dgm:resizeHandles val="exact"/>
        </dgm:presLayoutVars>
      </dgm:prSet>
      <dgm:spPr/>
    </dgm:pt>
    <dgm:pt modelId="{8FB5F72E-0D8E-4802-910E-060A5949F49D}" type="pres">
      <dgm:prSet presAssocID="{56255B3A-D5A2-4600-8784-56B0B2CECA7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0DB28-2F2B-47BB-81CA-5FA43F18E153}" type="pres">
      <dgm:prSet presAssocID="{31E8091F-0431-4F8B-9D1B-DC5E543CD2B4}" presName="parTxOnlySpace" presStyleCnt="0"/>
      <dgm:spPr/>
    </dgm:pt>
    <dgm:pt modelId="{A3F28665-5FDB-40E3-8FB5-5E82EE23CDEA}" type="pres">
      <dgm:prSet presAssocID="{E0E2BC8F-CE6B-435F-83EF-1EAD67DC0B0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C3B06-3E66-4DD9-B73A-6B304DDD9DB8}" type="pres">
      <dgm:prSet presAssocID="{0D2F43FD-CFEE-4B63-B8A5-991000219C28}" presName="parTxOnlySpace" presStyleCnt="0"/>
      <dgm:spPr/>
    </dgm:pt>
    <dgm:pt modelId="{DAAF4EF1-7092-4458-A8B7-F1FCF72D7DE7}" type="pres">
      <dgm:prSet presAssocID="{9C088625-AA05-4DC7-B2B9-72ABACAC028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C1BD1-AD59-47F4-A482-08420DB78211}" type="pres">
      <dgm:prSet presAssocID="{39556B63-11C7-4AE4-9B37-2D796D2739CF}" presName="parTxOnlySpace" presStyleCnt="0"/>
      <dgm:spPr/>
    </dgm:pt>
    <dgm:pt modelId="{868A9F6D-F17D-4844-BC98-BAE320BC0F51}" type="pres">
      <dgm:prSet presAssocID="{3B6CA7C9-A142-48C9-BD77-FB8B475057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0F33-1744-4CD7-B535-759550F2D51E}" type="pres">
      <dgm:prSet presAssocID="{31C9D083-A9E7-4A9D-96CB-EE760DF27BD9}" presName="parTxOnlySpace" presStyleCnt="0"/>
      <dgm:spPr/>
    </dgm:pt>
    <dgm:pt modelId="{D146B979-29D5-4BBB-BC76-3E4A6F5BD243}" type="pres">
      <dgm:prSet presAssocID="{2EFF3669-8418-4052-8447-48C55496DC2D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CDDE7-526C-4008-83C1-C6C168819E79}" type="pres">
      <dgm:prSet presAssocID="{3BD0B588-12D7-4F81-A95A-0FB7684A1F08}" presName="parTxOnlySpace" presStyleCnt="0"/>
      <dgm:spPr/>
    </dgm:pt>
    <dgm:pt modelId="{A08D642B-CA45-4B3B-B806-3A8ADD8ABBC8}" type="pres">
      <dgm:prSet presAssocID="{1F0153F5-7FF1-4321-A157-66CB6182ACC2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58A2-99BB-49CF-BC24-FE6A24BA5CE2}" type="pres">
      <dgm:prSet presAssocID="{65F88E7E-B981-4166-B43A-86FE91A69469}" presName="parTxOnlySpace" presStyleCnt="0"/>
      <dgm:spPr/>
    </dgm:pt>
    <dgm:pt modelId="{1D794C42-F841-43D3-BD28-097090B6F5DC}" type="pres">
      <dgm:prSet presAssocID="{C2D6C8D4-57CB-4CB7-A628-15C489550CF2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5E06-3CA3-403D-8CC6-C53A7A8FEE7C}" type="pres">
      <dgm:prSet presAssocID="{1A9E3C42-25E4-466F-BD8C-46C6908CD29B}" presName="parTxOnlySpace" presStyleCnt="0"/>
      <dgm:spPr/>
    </dgm:pt>
    <dgm:pt modelId="{95DCE1A6-4F00-47D8-ABAE-1FFF7817693E}" type="pres">
      <dgm:prSet presAssocID="{D8CB4C79-BFC3-4FF2-A4D8-B5EF41AEB8BB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F95E24-82D0-4BDB-B2C1-BC02DD6BAEFF}" srcId="{63B92522-8708-48BF-A662-07CF05350404}" destId="{D8CB4C79-BFC3-4FF2-A4D8-B5EF41AEB8BB}" srcOrd="7" destOrd="0" parTransId="{DC337462-40CD-4AB9-B598-BAB1BF87CFB4}" sibTransId="{EC290927-BF1B-4B31-9EF5-9E95EB187243}"/>
    <dgm:cxn modelId="{22F4F184-427D-47B9-A0BF-66F2337B00AF}" type="presOf" srcId="{9C088625-AA05-4DC7-B2B9-72ABACAC028A}" destId="{DAAF4EF1-7092-4458-A8B7-F1FCF72D7DE7}" srcOrd="0" destOrd="0" presId="urn:microsoft.com/office/officeart/2005/8/layout/chevron1"/>
    <dgm:cxn modelId="{A3576A12-7D68-4A3B-8C74-25BCE40713AA}" srcId="{63B92522-8708-48BF-A662-07CF05350404}" destId="{E0E2BC8F-CE6B-435F-83EF-1EAD67DC0B09}" srcOrd="1" destOrd="0" parTransId="{68BFDC83-6EDF-41D7-8232-8B50B48E2D65}" sibTransId="{0D2F43FD-CFEE-4B63-B8A5-991000219C28}"/>
    <dgm:cxn modelId="{523051A9-9A55-40A7-8DE4-A7DFB29EA7E4}" type="presOf" srcId="{E0E2BC8F-CE6B-435F-83EF-1EAD67DC0B09}" destId="{A3F28665-5FDB-40E3-8FB5-5E82EE23CDEA}" srcOrd="0" destOrd="0" presId="urn:microsoft.com/office/officeart/2005/8/layout/chevron1"/>
    <dgm:cxn modelId="{DDDAEC08-E915-4B9F-B17D-9782AEBB15D4}" type="presOf" srcId="{C2D6C8D4-57CB-4CB7-A628-15C489550CF2}" destId="{1D794C42-F841-43D3-BD28-097090B6F5DC}" srcOrd="0" destOrd="0" presId="urn:microsoft.com/office/officeart/2005/8/layout/chevron1"/>
    <dgm:cxn modelId="{2D0EC113-9FF9-4983-B0B9-C1CC6F66A9F4}" type="presOf" srcId="{56255B3A-D5A2-4600-8784-56B0B2CECA73}" destId="{8FB5F72E-0D8E-4802-910E-060A5949F49D}" srcOrd="0" destOrd="0" presId="urn:microsoft.com/office/officeart/2005/8/layout/chevron1"/>
    <dgm:cxn modelId="{3B8C0D55-315C-4692-ACA3-04CA93E06FA6}" type="presOf" srcId="{D8CB4C79-BFC3-4FF2-A4D8-B5EF41AEB8BB}" destId="{95DCE1A6-4F00-47D8-ABAE-1FFF7817693E}" srcOrd="0" destOrd="0" presId="urn:microsoft.com/office/officeart/2005/8/layout/chevron1"/>
    <dgm:cxn modelId="{95A11284-2793-4D61-85D0-512B8C067931}" srcId="{63B92522-8708-48BF-A662-07CF05350404}" destId="{9C088625-AA05-4DC7-B2B9-72ABACAC028A}" srcOrd="2" destOrd="0" parTransId="{46E87544-68DE-428F-AB83-D9428A1D9BC2}" sibTransId="{39556B63-11C7-4AE4-9B37-2D796D2739CF}"/>
    <dgm:cxn modelId="{49DF1EF6-FD37-4B5C-BEEB-1FA093F3B87B}" type="presOf" srcId="{2EFF3669-8418-4052-8447-48C55496DC2D}" destId="{D146B979-29D5-4BBB-BC76-3E4A6F5BD243}" srcOrd="0" destOrd="0" presId="urn:microsoft.com/office/officeart/2005/8/layout/chevron1"/>
    <dgm:cxn modelId="{B1ADA602-9EC0-4C70-AF55-1762752985E7}" srcId="{63B92522-8708-48BF-A662-07CF05350404}" destId="{1F0153F5-7FF1-4321-A157-66CB6182ACC2}" srcOrd="5" destOrd="0" parTransId="{7F5A9BE7-8D47-4F4D-BBF3-250FD643BA20}" sibTransId="{65F88E7E-B981-4166-B43A-86FE91A69469}"/>
    <dgm:cxn modelId="{B6353BB6-7D04-4EE8-B58E-7AC23327F84C}" type="presOf" srcId="{3B6CA7C9-A142-48C9-BD77-FB8B475057AE}" destId="{868A9F6D-F17D-4844-BC98-BAE320BC0F51}" srcOrd="0" destOrd="0" presId="urn:microsoft.com/office/officeart/2005/8/layout/chevron1"/>
    <dgm:cxn modelId="{5022F823-78A0-409D-89F6-2CFE955A4095}" type="presOf" srcId="{63B92522-8708-48BF-A662-07CF05350404}" destId="{5E502BA7-D114-40A5-9AEE-2865E7C87A39}" srcOrd="0" destOrd="0" presId="urn:microsoft.com/office/officeart/2005/8/layout/chevron1"/>
    <dgm:cxn modelId="{504842A7-3265-40D0-B64F-DCCB22FA0C13}" srcId="{63B92522-8708-48BF-A662-07CF05350404}" destId="{2EFF3669-8418-4052-8447-48C55496DC2D}" srcOrd="4" destOrd="0" parTransId="{1288B439-035C-4B7F-9CC3-B30A9EEDBF9A}" sibTransId="{3BD0B588-12D7-4F81-A95A-0FB7684A1F08}"/>
    <dgm:cxn modelId="{C2CF9EFF-9960-47E2-ADB3-F804713758DF}" srcId="{63B92522-8708-48BF-A662-07CF05350404}" destId="{C2D6C8D4-57CB-4CB7-A628-15C489550CF2}" srcOrd="6" destOrd="0" parTransId="{4EDCB6AC-D8A9-4CF5-B9BA-A913FED5810D}" sibTransId="{1A9E3C42-25E4-466F-BD8C-46C6908CD29B}"/>
    <dgm:cxn modelId="{096D49CE-C82C-49EF-BC78-FC468EA0CFB0}" srcId="{63B92522-8708-48BF-A662-07CF05350404}" destId="{56255B3A-D5A2-4600-8784-56B0B2CECA73}" srcOrd="0" destOrd="0" parTransId="{7B086DF5-29FB-4396-958D-CA089005A1FB}" sibTransId="{31E8091F-0431-4F8B-9D1B-DC5E543CD2B4}"/>
    <dgm:cxn modelId="{BE8E4230-6287-435C-B3F1-CC7BE3CAD531}" srcId="{63B92522-8708-48BF-A662-07CF05350404}" destId="{3B6CA7C9-A142-48C9-BD77-FB8B475057AE}" srcOrd="3" destOrd="0" parTransId="{876AC9EB-1B7A-4227-B814-054CB1E0330C}" sibTransId="{31C9D083-A9E7-4A9D-96CB-EE760DF27BD9}"/>
    <dgm:cxn modelId="{FA6EEE8E-65F8-43BC-8ABC-28187327679E}" type="presOf" srcId="{1F0153F5-7FF1-4321-A157-66CB6182ACC2}" destId="{A08D642B-CA45-4B3B-B806-3A8ADD8ABBC8}" srcOrd="0" destOrd="0" presId="urn:microsoft.com/office/officeart/2005/8/layout/chevron1"/>
    <dgm:cxn modelId="{68CEAB3C-1E69-45B3-875E-5BBE5BB953B6}" type="presParOf" srcId="{5E502BA7-D114-40A5-9AEE-2865E7C87A39}" destId="{8FB5F72E-0D8E-4802-910E-060A5949F49D}" srcOrd="0" destOrd="0" presId="urn:microsoft.com/office/officeart/2005/8/layout/chevron1"/>
    <dgm:cxn modelId="{AE7DA9F1-8C91-4C3D-BB88-A3EA5BF0323C}" type="presParOf" srcId="{5E502BA7-D114-40A5-9AEE-2865E7C87A39}" destId="{5360DB28-2F2B-47BB-81CA-5FA43F18E153}" srcOrd="1" destOrd="0" presId="urn:microsoft.com/office/officeart/2005/8/layout/chevron1"/>
    <dgm:cxn modelId="{5AF74368-1089-4B22-81F5-C2B47F74190B}" type="presParOf" srcId="{5E502BA7-D114-40A5-9AEE-2865E7C87A39}" destId="{A3F28665-5FDB-40E3-8FB5-5E82EE23CDEA}" srcOrd="2" destOrd="0" presId="urn:microsoft.com/office/officeart/2005/8/layout/chevron1"/>
    <dgm:cxn modelId="{04D9A1D8-B5AB-48B7-A210-37B3A7FB1E8F}" type="presParOf" srcId="{5E502BA7-D114-40A5-9AEE-2865E7C87A39}" destId="{1EAC3B06-3E66-4DD9-B73A-6B304DDD9DB8}" srcOrd="3" destOrd="0" presId="urn:microsoft.com/office/officeart/2005/8/layout/chevron1"/>
    <dgm:cxn modelId="{79DDF554-393B-4FC1-A106-4470BEFD50B3}" type="presParOf" srcId="{5E502BA7-D114-40A5-9AEE-2865E7C87A39}" destId="{DAAF4EF1-7092-4458-A8B7-F1FCF72D7DE7}" srcOrd="4" destOrd="0" presId="urn:microsoft.com/office/officeart/2005/8/layout/chevron1"/>
    <dgm:cxn modelId="{FAB472F9-8D3F-487D-9093-23756C66F3E8}" type="presParOf" srcId="{5E502BA7-D114-40A5-9AEE-2865E7C87A39}" destId="{1E9C1BD1-AD59-47F4-A482-08420DB78211}" srcOrd="5" destOrd="0" presId="urn:microsoft.com/office/officeart/2005/8/layout/chevron1"/>
    <dgm:cxn modelId="{6E51BEEE-7906-4C1B-8599-131D1ED7DCEA}" type="presParOf" srcId="{5E502BA7-D114-40A5-9AEE-2865E7C87A39}" destId="{868A9F6D-F17D-4844-BC98-BAE320BC0F51}" srcOrd="6" destOrd="0" presId="urn:microsoft.com/office/officeart/2005/8/layout/chevron1"/>
    <dgm:cxn modelId="{48A4D916-FF52-425D-BC8F-348FB96AAB69}" type="presParOf" srcId="{5E502BA7-D114-40A5-9AEE-2865E7C87A39}" destId="{6FEB0F33-1744-4CD7-B535-759550F2D51E}" srcOrd="7" destOrd="0" presId="urn:microsoft.com/office/officeart/2005/8/layout/chevron1"/>
    <dgm:cxn modelId="{DD5C0D5A-CDEA-42A7-BA44-C6B96F2BA483}" type="presParOf" srcId="{5E502BA7-D114-40A5-9AEE-2865E7C87A39}" destId="{D146B979-29D5-4BBB-BC76-3E4A6F5BD243}" srcOrd="8" destOrd="0" presId="urn:microsoft.com/office/officeart/2005/8/layout/chevron1"/>
    <dgm:cxn modelId="{A8E1EB3E-C3C9-40B9-A69B-7C8C395A2A74}" type="presParOf" srcId="{5E502BA7-D114-40A5-9AEE-2865E7C87A39}" destId="{DBBCDDE7-526C-4008-83C1-C6C168819E79}" srcOrd="9" destOrd="0" presId="urn:microsoft.com/office/officeart/2005/8/layout/chevron1"/>
    <dgm:cxn modelId="{29EAF092-8322-4440-88AA-FAABA9A48270}" type="presParOf" srcId="{5E502BA7-D114-40A5-9AEE-2865E7C87A39}" destId="{A08D642B-CA45-4B3B-B806-3A8ADD8ABBC8}" srcOrd="10" destOrd="0" presId="urn:microsoft.com/office/officeart/2005/8/layout/chevron1"/>
    <dgm:cxn modelId="{00EDADD0-354A-4C17-9DEC-240D0B7CBE60}" type="presParOf" srcId="{5E502BA7-D114-40A5-9AEE-2865E7C87A39}" destId="{1CDC58A2-99BB-49CF-BC24-FE6A24BA5CE2}" srcOrd="11" destOrd="0" presId="urn:microsoft.com/office/officeart/2005/8/layout/chevron1"/>
    <dgm:cxn modelId="{1622EA22-3CF8-4B22-A3AB-97513D7D6508}" type="presParOf" srcId="{5E502BA7-D114-40A5-9AEE-2865E7C87A39}" destId="{1D794C42-F841-43D3-BD28-097090B6F5DC}" srcOrd="12" destOrd="0" presId="urn:microsoft.com/office/officeart/2005/8/layout/chevron1"/>
    <dgm:cxn modelId="{F7D2D179-ED95-48A4-91A6-79DA7388DB1F}" type="presParOf" srcId="{5E502BA7-D114-40A5-9AEE-2865E7C87A39}" destId="{F9DD5E06-3CA3-403D-8CC6-C53A7A8FEE7C}" srcOrd="13" destOrd="0" presId="urn:microsoft.com/office/officeart/2005/8/layout/chevron1"/>
    <dgm:cxn modelId="{0C5D96C7-7FFE-4583-8590-4E926D4EF306}" type="presParOf" srcId="{5E502BA7-D114-40A5-9AEE-2865E7C87A39}" destId="{95DCE1A6-4F00-47D8-ABAE-1FFF7817693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1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1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1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1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1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1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1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1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1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1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Noto Sans" panose="020B0502040504020204"/>
            </a:rPr>
            <a:t>Desarrollo</a:t>
          </a:r>
          <a:endParaRPr lang="es-ES" sz="1000" b="1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Noto Sans" panose="020B0502040504020204"/>
            </a:rPr>
            <a:t>Desarrollo</a:t>
          </a:r>
          <a:endParaRPr lang="es-ES" sz="1000" b="1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Noto Sans" panose="020B0502040504020204"/>
            </a:rPr>
            <a:t>Desarrollo</a:t>
          </a:r>
          <a:endParaRPr lang="es-ES" sz="1000" b="1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Noto Sans" panose="020B0502040504020204"/>
            </a:rPr>
            <a:t>Desarrollo</a:t>
          </a:r>
          <a:endParaRPr lang="es-ES" sz="1000" b="1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Noto Sans" panose="020B0502040504020204"/>
            </a:rPr>
            <a:t>Desarrollo</a:t>
          </a:r>
          <a:endParaRPr lang="es-ES" sz="1000" b="1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Noto Sans" panose="020B0502040504020204"/>
            </a:rPr>
            <a:t>Desarrollo</a:t>
          </a:r>
          <a:endParaRPr lang="es-ES" sz="1000" b="1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Noto Sans" panose="020B0502040504020204"/>
            </a:rPr>
            <a:t>Enfoque de prueba</a:t>
          </a:r>
          <a:endParaRPr lang="es-ES" sz="1000" b="1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Noto Sans" panose="020B0502040504020204"/>
            </a:rPr>
            <a:t>Validación</a:t>
          </a:r>
          <a:endParaRPr lang="es-ES" sz="1000" b="1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Noto Sans" panose="020B0502040504020204"/>
            </a:rPr>
            <a:t>Conclusiones</a:t>
          </a:r>
          <a:endParaRPr lang="es-ES" sz="1000" b="1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Noto Sans" panose="020B0502040504020204"/>
            </a:rPr>
            <a:t>Recomendaciones</a:t>
          </a:r>
          <a:endParaRPr lang="es-ES" sz="1000" b="1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0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</a:t>
          </a:r>
          <a:r>
            <a:rPr kumimoji="0" lang="en-US" sz="1000" b="0" i="0" u="none" strike="noStrike" kern="1200" cap="none" spc="0" normalizeH="0" baseline="0" noProof="0" dirty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 </a:t>
          </a:r>
          <a:r>
            <a:rPr kumimoji="0" lang="en-US" sz="10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Noto Sans" panose="020B0502040504020204"/>
            </a:rPr>
            <a:t>Trabajos futuros</a:t>
          </a:r>
          <a:endParaRPr lang="es-ES" sz="1000" b="1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72E-0D8E-4802-910E-060A5949F49D}">
      <dsp:nvSpPr>
        <dsp:cNvPr id="0" name=""/>
        <dsp:cNvSpPr/>
      </dsp:nvSpPr>
      <dsp:spPr>
        <a:xfrm>
          <a:off x="1010" y="0"/>
          <a:ext cx="1618973" cy="52627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Introducción</a:t>
          </a:r>
          <a:endParaRPr lang="es-ES" sz="1000" b="1" kern="1200" dirty="0">
            <a:latin typeface="Noto Sans" panose="020B0502040504020204"/>
          </a:endParaRPr>
        </a:p>
      </dsp:txBody>
      <dsp:txXfrm>
        <a:off x="264150" y="0"/>
        <a:ext cx="1092694" cy="526279"/>
      </dsp:txXfrm>
    </dsp:sp>
    <dsp:sp modelId="{A3F28665-5FDB-40E3-8FB5-5E82EE23CDEA}">
      <dsp:nvSpPr>
        <dsp:cNvPr id="0" name=""/>
        <dsp:cNvSpPr/>
      </dsp:nvSpPr>
      <dsp:spPr>
        <a:xfrm>
          <a:off x="1458086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0" i="0" u="none" strike="noStrike" kern="1200" cap="none" spc="0" normalizeH="0" baseline="0" noProof="0" smtClean="0">
              <a:ln/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rPr>
            <a:t>Trabajos relacionados</a:t>
          </a:r>
          <a:endParaRPr lang="es-ES" sz="1000" b="0" kern="1200" dirty="0">
            <a:latin typeface="Noto Sans" panose="020B0502040504020204"/>
          </a:endParaRPr>
        </a:p>
      </dsp:txBody>
      <dsp:txXfrm>
        <a:off x="1721226" y="0"/>
        <a:ext cx="1092694" cy="526279"/>
      </dsp:txXfrm>
    </dsp:sp>
    <dsp:sp modelId="{DAAF4EF1-7092-4458-A8B7-F1FCF72D7DE7}">
      <dsp:nvSpPr>
        <dsp:cNvPr id="0" name=""/>
        <dsp:cNvSpPr/>
      </dsp:nvSpPr>
      <dsp:spPr>
        <a:xfrm>
          <a:off x="291516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Desarrollo</a:t>
          </a:r>
          <a:endParaRPr lang="es-ES" sz="1000" b="0" kern="1200" dirty="0">
            <a:latin typeface="Noto Sans" panose="020B0502040504020204"/>
          </a:endParaRPr>
        </a:p>
      </dsp:txBody>
      <dsp:txXfrm>
        <a:off x="3178301" y="0"/>
        <a:ext cx="1092694" cy="526279"/>
      </dsp:txXfrm>
    </dsp:sp>
    <dsp:sp modelId="{868A9F6D-F17D-4844-BC98-BAE320BC0F51}">
      <dsp:nvSpPr>
        <dsp:cNvPr id="0" name=""/>
        <dsp:cNvSpPr/>
      </dsp:nvSpPr>
      <dsp:spPr>
        <a:xfrm>
          <a:off x="4372237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Enfoque de prueba</a:t>
          </a:r>
          <a:endParaRPr lang="es-ES" sz="1000" b="0" kern="1200" dirty="0">
            <a:latin typeface="Noto Sans" panose="020B0502040504020204"/>
          </a:endParaRPr>
        </a:p>
      </dsp:txBody>
      <dsp:txXfrm>
        <a:off x="4635377" y="0"/>
        <a:ext cx="1092694" cy="526279"/>
      </dsp:txXfrm>
    </dsp:sp>
    <dsp:sp modelId="{D146B979-29D5-4BBB-BC76-3E4A6F5BD243}">
      <dsp:nvSpPr>
        <dsp:cNvPr id="0" name=""/>
        <dsp:cNvSpPr/>
      </dsp:nvSpPr>
      <dsp:spPr>
        <a:xfrm>
          <a:off x="5829313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Validación</a:t>
          </a:r>
          <a:endParaRPr lang="es-ES" sz="1000" b="0" kern="1200" dirty="0">
            <a:latin typeface="Noto Sans" panose="020B0502040504020204"/>
          </a:endParaRPr>
        </a:p>
      </dsp:txBody>
      <dsp:txXfrm>
        <a:off x="6092453" y="0"/>
        <a:ext cx="1092694" cy="526279"/>
      </dsp:txXfrm>
    </dsp:sp>
    <dsp:sp modelId="{A08D642B-CA45-4B3B-B806-3A8ADD8ABBC8}">
      <dsp:nvSpPr>
        <dsp:cNvPr id="0" name=""/>
        <dsp:cNvSpPr/>
      </dsp:nvSpPr>
      <dsp:spPr>
        <a:xfrm>
          <a:off x="7286389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Conclusiones</a:t>
          </a:r>
          <a:endParaRPr lang="es-ES" sz="1000" b="0" kern="1200" dirty="0">
            <a:latin typeface="Noto Sans" panose="020B0502040504020204"/>
          </a:endParaRPr>
        </a:p>
      </dsp:txBody>
      <dsp:txXfrm>
        <a:off x="7549529" y="0"/>
        <a:ext cx="1092694" cy="526279"/>
      </dsp:txXfrm>
    </dsp:sp>
    <dsp:sp modelId="{1D794C42-F841-43D3-BD28-097090B6F5DC}">
      <dsp:nvSpPr>
        <dsp:cNvPr id="0" name=""/>
        <dsp:cNvSpPr/>
      </dsp:nvSpPr>
      <dsp:spPr>
        <a:xfrm>
          <a:off x="8743465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Recomendaciones</a:t>
          </a:r>
          <a:endParaRPr lang="es-ES" sz="1000" b="0" kern="1200" dirty="0">
            <a:latin typeface="Noto Sans" panose="020B0502040504020204"/>
          </a:endParaRPr>
        </a:p>
      </dsp:txBody>
      <dsp:txXfrm>
        <a:off x="9006605" y="0"/>
        <a:ext cx="1092694" cy="526279"/>
      </dsp:txXfrm>
    </dsp:sp>
    <dsp:sp modelId="{95DCE1A6-4F00-47D8-ABAE-1FFF7817693E}">
      <dsp:nvSpPr>
        <dsp:cNvPr id="0" name=""/>
        <dsp:cNvSpPr/>
      </dsp:nvSpPr>
      <dsp:spPr>
        <a:xfrm>
          <a:off x="10200541" y="0"/>
          <a:ext cx="1618973" cy="5262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latin typeface="Noto Sans" panose="020B0502040504020204"/>
            </a:rPr>
            <a:t>Trabajos futuros</a:t>
          </a:r>
          <a:endParaRPr lang="es-ES" sz="1000" b="0" kern="1200" dirty="0">
            <a:latin typeface="Noto Sans" panose="020B0502040504020204"/>
          </a:endParaRPr>
        </a:p>
      </dsp:txBody>
      <dsp:txXfrm>
        <a:off x="10463681" y="0"/>
        <a:ext cx="1092694" cy="526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52BA2-C43E-41BC-8FDB-49CAAF7BAE8E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D324D-5D13-411D-A06E-4F8CE35C3C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75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908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92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622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378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64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063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835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D324D-5D13-411D-A06E-4F8CE35C3CB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01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lo realizara a través de encuestas y entrevistas dirigidas al personal de la dirección de TICS de la fuerza terrestre</a:t>
            </a:r>
          </a:p>
          <a:p>
            <a:endParaRPr lang="es-ES" dirty="0"/>
          </a:p>
          <a:p>
            <a:r>
              <a:rPr lang="es-ES" dirty="0"/>
              <a:t>Con lo cual se pretende evaluar la satisfacción de los usuarios con respecto al impacto generado por la implementación del </a:t>
            </a:r>
            <a:r>
              <a:rPr lang="es-ES" dirty="0" err="1"/>
              <a:t>Serv</a:t>
            </a:r>
            <a:r>
              <a:rPr lang="es-ES" dirty="0"/>
              <a:t> </a:t>
            </a:r>
            <a:r>
              <a:rPr lang="es-ES" dirty="0" err="1"/>
              <a:t>Dek</a:t>
            </a:r>
            <a:r>
              <a:rPr lang="es-ES" dirty="0"/>
              <a:t>, es decir, si ha ayudado o no a la institución a mejorar el desarrollo de sus actividades diarias y en que medida consideran que lo ha hecho.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871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lo realizara a través de encuestas y entrevistas dirigidas al personal de la dirección de TICS de la fuerza terrestre</a:t>
            </a:r>
          </a:p>
          <a:p>
            <a:endParaRPr lang="es-ES" dirty="0"/>
          </a:p>
          <a:p>
            <a:r>
              <a:rPr lang="es-ES" dirty="0"/>
              <a:t>Con lo cual se pretende evaluar la satisfacción de los usuarios con respecto al impacto generado por la implementación del </a:t>
            </a:r>
            <a:r>
              <a:rPr lang="es-ES" dirty="0" err="1"/>
              <a:t>Serv</a:t>
            </a:r>
            <a:r>
              <a:rPr lang="es-ES" dirty="0"/>
              <a:t> </a:t>
            </a:r>
            <a:r>
              <a:rPr lang="es-ES" dirty="0" err="1"/>
              <a:t>Dek</a:t>
            </a:r>
            <a:r>
              <a:rPr lang="es-ES" dirty="0"/>
              <a:t>, es decir, si ha ayudado o no a la institución a mejorar el desarrollo de sus actividades diarias y en que medida consideran que lo ha hecho.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D324D-5D13-411D-A06E-4F8CE35C3CB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733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lo realizara a través de encuestas y entrevistas dirigidas al personal de la dirección de TICS de la fuerza terrestre</a:t>
            </a:r>
          </a:p>
          <a:p>
            <a:endParaRPr lang="es-ES" dirty="0"/>
          </a:p>
          <a:p>
            <a:r>
              <a:rPr lang="es-ES" dirty="0"/>
              <a:t>Con lo cual se pretende evaluar la satisfacción de los usuarios con respecto al impacto generado por la implementación del </a:t>
            </a:r>
            <a:r>
              <a:rPr lang="es-ES" dirty="0" err="1"/>
              <a:t>Serv</a:t>
            </a:r>
            <a:r>
              <a:rPr lang="es-ES" dirty="0"/>
              <a:t> </a:t>
            </a:r>
            <a:r>
              <a:rPr lang="es-ES" dirty="0" err="1"/>
              <a:t>Dek</a:t>
            </a:r>
            <a:r>
              <a:rPr lang="es-ES" dirty="0"/>
              <a:t>, es decir, si ha ayudado o no a la institución a mejorar el desarrollo de sus actividades diarias y en que medida consideran que lo ha hecho.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D324D-5D13-411D-A06E-4F8CE35C3CB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0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541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lo realizara a través de encuestas y entrevistas dirigidas al personal de la dirección de TICS de la fuerza terrestre</a:t>
            </a:r>
          </a:p>
          <a:p>
            <a:endParaRPr lang="es-ES" dirty="0"/>
          </a:p>
          <a:p>
            <a:r>
              <a:rPr lang="es-ES" dirty="0"/>
              <a:t>Con lo cual se pretende evaluar la satisfacción de los usuarios con respecto al impacto generado por la implementación del </a:t>
            </a:r>
            <a:r>
              <a:rPr lang="es-ES" dirty="0" err="1"/>
              <a:t>Serv</a:t>
            </a:r>
            <a:r>
              <a:rPr lang="es-ES" dirty="0"/>
              <a:t> </a:t>
            </a:r>
            <a:r>
              <a:rPr lang="es-ES" dirty="0" err="1"/>
              <a:t>Dek</a:t>
            </a:r>
            <a:r>
              <a:rPr lang="es-ES" dirty="0"/>
              <a:t>, es decir, si ha ayudado o no a la institución a mejorar el desarrollo de sus actividades diarias y en que medida consideran que lo ha hecho.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D324D-5D13-411D-A06E-4F8CE35C3CB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506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D324D-5D13-411D-A06E-4F8CE35C3CB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71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15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00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D324D-5D13-411D-A06E-4F8CE35C3CB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492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D324D-5D13-411D-A06E-4F8CE35C3CB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7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D324D-5D13-411D-A06E-4F8CE35C3CB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76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D324D-5D13-411D-A06E-4F8CE35C3CB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378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324D-5D13-411D-A06E-4F8CE35C3CB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0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7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7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67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2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90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6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7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083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19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17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789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23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591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343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88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81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94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89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5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5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5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388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84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12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500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61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211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646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49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8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76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4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3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61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1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4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84A9-0A2F-4BD3-AEAD-667771CBCD4B}" type="datetimeFigureOut">
              <a:rPr kumimoji="0" lang="es-EC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3A131-AFDA-4BCE-A424-A1FFEB8BA270}" type="slidenum">
              <a:rPr kumimoji="0" lang="es-EC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28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83841B-0DB4-4C99-B5E5-79625F01DB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diagramData" Target="../diagrams/data16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diagramDrawing" Target="../diagrams/drawing16.xml"/><Relationship Id="rId5" Type="http://schemas.microsoft.com/office/2007/relationships/hdphoto" Target="../media/hdphoto1.wdp"/><Relationship Id="rId15" Type="http://schemas.openxmlformats.org/officeDocument/2006/relationships/image" Target="../media/image35.png"/><Relationship Id="rId10" Type="http://schemas.openxmlformats.org/officeDocument/2006/relationships/diagramColors" Target="../diagrams/colors16.xml"/><Relationship Id="rId4" Type="http://schemas.openxmlformats.org/officeDocument/2006/relationships/image" Target="../media/image22.png"/><Relationship Id="rId9" Type="http://schemas.openxmlformats.org/officeDocument/2006/relationships/diagramQuickStyle" Target="../diagrams/quickStyle16.xml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9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37.pn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40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19.xml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43.jpe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42.jpeg"/><Relationship Id="rId4" Type="http://schemas.openxmlformats.org/officeDocument/2006/relationships/diagramLayout" Target="../diagrams/layout20.xml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21.xml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image" Target="../media/image4.png"/><Relationship Id="rId3" Type="http://schemas.openxmlformats.org/officeDocument/2006/relationships/image" Target="../media/image45.png"/><Relationship Id="rId7" Type="http://schemas.openxmlformats.org/officeDocument/2006/relationships/diagramData" Target="../diagrams/data22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diagramDrawing" Target="../diagrams/drawing22.xml"/><Relationship Id="rId5" Type="http://schemas.openxmlformats.org/officeDocument/2006/relationships/image" Target="../media/image47.png"/><Relationship Id="rId10" Type="http://schemas.openxmlformats.org/officeDocument/2006/relationships/diagramColors" Target="../diagrams/colors22.xml"/><Relationship Id="rId4" Type="http://schemas.openxmlformats.org/officeDocument/2006/relationships/image" Target="../media/image46.png"/><Relationship Id="rId9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2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11" Type="http://schemas.openxmlformats.org/officeDocument/2006/relationships/image" Target="../media/image49.jpeg"/><Relationship Id="rId5" Type="http://schemas.openxmlformats.org/officeDocument/2006/relationships/diagramQuickStyle" Target="../diagrams/quickStyle24.xml"/><Relationship Id="rId1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diagramLayout" Target="../diagrams/layout24.xml"/><Relationship Id="rId9" Type="http://schemas.openxmlformats.org/officeDocument/2006/relationships/image" Target="../media/image4.png"/><Relationship Id="rId1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5.jpe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11" Type="http://schemas.openxmlformats.org/officeDocument/2006/relationships/image" Target="../media/image53.jpeg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52.jpeg"/><Relationship Id="rId4" Type="http://schemas.openxmlformats.org/officeDocument/2006/relationships/diagramLayout" Target="../diagrams/layout25.xml"/><Relationship Id="rId9" Type="http://schemas.openxmlformats.org/officeDocument/2006/relationships/image" Target="../media/image4.png"/><Relationship Id="rId1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6.xml"/><Relationship Id="rId11" Type="http://schemas.openxmlformats.org/officeDocument/2006/relationships/image" Target="../media/image58.jpeg"/><Relationship Id="rId5" Type="http://schemas.openxmlformats.org/officeDocument/2006/relationships/diagramQuickStyle" Target="../diagrams/quickStyle26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26.xml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4.png"/><Relationship Id="rId15" Type="http://schemas.openxmlformats.org/officeDocument/2006/relationships/image" Target="../media/image4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3.jpeg"/><Relationship Id="rId9" Type="http://schemas.openxmlformats.org/officeDocument/2006/relationships/diagramData" Target="../diagrams/data2.xml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4.png"/><Relationship Id="rId5" Type="http://schemas.openxmlformats.org/officeDocument/2006/relationships/diagramData" Target="../diagrams/data3.xml"/><Relationship Id="rId10" Type="http://schemas.openxmlformats.org/officeDocument/2006/relationships/image" Target="../media/image1.png"/><Relationship Id="rId4" Type="http://schemas.openxmlformats.org/officeDocument/2006/relationships/image" Target="../media/image20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microsoft.com/office/2007/relationships/diagramDrawing" Target="../diagrams/drawing5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4915E-7116-4D43-8A3D-A3F466C7F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876" y="2285190"/>
            <a:ext cx="9912246" cy="2071724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Service </a:t>
            </a:r>
            <a:r>
              <a:rPr lang="es-MX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Desk basado en el marco de trabajo ITIL v4 para la gestión de servicios de la Dirección de TICS de la Fuerza Terrestre</a:t>
            </a:r>
            <a:endParaRPr lang="es-EC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39F33C-801D-47CD-B4D4-80ED1483A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4259" y="4582178"/>
            <a:ext cx="6943481" cy="207172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QUISTANCHALA SUNTAXI KARLA DANIELA</a:t>
            </a: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VILLARRUEL ARCINIEGA MICHAEL ALEJANDRO </a:t>
            </a: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ING. GILMA JANETH TOAZA NARANJO</a:t>
            </a:r>
            <a:endParaRPr lang="es-MX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28/01/2022</a:t>
            </a:r>
            <a:endParaRPr lang="es-EC" sz="2400" dirty="0"/>
          </a:p>
        </p:txBody>
      </p:sp>
      <p:pic>
        <p:nvPicPr>
          <p:cNvPr id="1026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288758" y="377133"/>
            <a:ext cx="4267200" cy="11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48D5E8-20D9-4742-B204-8CAAA65EADA2}"/>
              </a:ext>
            </a:extLst>
          </p:cNvPr>
          <p:cNvSpPr txBox="1"/>
          <p:nvPr/>
        </p:nvSpPr>
        <p:spPr>
          <a:xfrm>
            <a:off x="11617376" y="646923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AutoShape 8" descr="image preview">
            <a:extLst>
              <a:ext uri="{FF2B5EF4-FFF2-40B4-BE49-F238E27FC236}">
                <a16:creationId xmlns:a16="http://schemas.microsoft.com/office/drawing/2014/main" id="{5ADA1A95-7623-47B2-BA4F-1E3713E94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851" y="252958"/>
            <a:ext cx="1448541" cy="14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382887" y="2205021"/>
            <a:ext cx="1590167" cy="2171195"/>
            <a:chOff x="1202749" y="2546246"/>
            <a:chExt cx="2669089" cy="3644342"/>
          </a:xfrm>
          <a:solidFill>
            <a:schemeClr val="tx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6"/>
              <a:ext cx="2339748" cy="3605089"/>
              <a:chOff x="795338" y="-196850"/>
              <a:chExt cx="4591050" cy="7073900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2037AB7-CD95-48F9-95E6-3BB09F671070}"/>
              </a:ext>
            </a:extLst>
          </p:cNvPr>
          <p:cNvGrpSpPr/>
          <p:nvPr/>
        </p:nvGrpSpPr>
        <p:grpSpPr>
          <a:xfrm>
            <a:off x="10380032" y="2419814"/>
            <a:ext cx="1601271" cy="2056590"/>
            <a:chOff x="8805921" y="2571388"/>
            <a:chExt cx="3235248" cy="415518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5E7C24-2322-4F44-8B99-AC7FC24A882A}"/>
                </a:ext>
              </a:extLst>
            </p:cNvPr>
            <p:cNvSpPr/>
            <p:nvPr/>
          </p:nvSpPr>
          <p:spPr>
            <a:xfrm>
              <a:off x="9937333" y="6503348"/>
              <a:ext cx="2103836" cy="223225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8C8AC32-D721-4AFC-8305-6185AB0F5572}"/>
                </a:ext>
              </a:extLst>
            </p:cNvPr>
            <p:cNvSpPr/>
            <p:nvPr/>
          </p:nvSpPr>
          <p:spPr>
            <a:xfrm rot="20234284">
              <a:off x="11229207" y="5618412"/>
              <a:ext cx="181229" cy="101004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87A74C2-6782-4E75-8D14-465B26B3DFE6}"/>
                </a:ext>
              </a:extLst>
            </p:cNvPr>
            <p:cNvSpPr/>
            <p:nvPr/>
          </p:nvSpPr>
          <p:spPr>
            <a:xfrm rot="1307746">
              <a:off x="10478215" y="5988018"/>
              <a:ext cx="152559" cy="61732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85C64D-1454-4CFA-A636-C7B1EA7412FB}"/>
                </a:ext>
              </a:extLst>
            </p:cNvPr>
            <p:cNvGrpSpPr/>
            <p:nvPr/>
          </p:nvGrpSpPr>
          <p:grpSpPr>
            <a:xfrm rot="535395">
              <a:off x="9913819" y="2940308"/>
              <a:ext cx="1800896" cy="3121056"/>
              <a:chOff x="6176100" y="2992625"/>
              <a:chExt cx="2086518" cy="2086518"/>
            </a:xfrm>
          </p:grpSpPr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767342FA-AA98-4942-A45C-8CA0969FC55D}"/>
                  </a:ext>
                </a:extLst>
              </p:cNvPr>
              <p:cNvSpPr/>
              <p:nvPr/>
            </p:nvSpPr>
            <p:spPr>
              <a:xfrm>
                <a:off x="6176100" y="2992625"/>
                <a:ext cx="2086518" cy="2086518"/>
              </a:xfrm>
              <a:prstGeom prst="donut">
                <a:avLst>
                  <a:gd name="adj" fmla="val 890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Circle: Hollow 31">
                <a:extLst>
                  <a:ext uri="{FF2B5EF4-FFF2-40B4-BE49-F238E27FC236}">
                    <a16:creationId xmlns:a16="http://schemas.microsoft.com/office/drawing/2014/main" id="{A2237916-13D9-4B60-A937-1883CA55BDEB}"/>
                  </a:ext>
                </a:extLst>
              </p:cNvPr>
              <p:cNvSpPr/>
              <p:nvPr/>
            </p:nvSpPr>
            <p:spPr>
              <a:xfrm>
                <a:off x="6513918" y="3330443"/>
                <a:ext cx="1410882" cy="1410882"/>
              </a:xfrm>
              <a:prstGeom prst="donut">
                <a:avLst>
                  <a:gd name="adj" fmla="val 1127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Circle: Hollow 33">
                <a:extLst>
                  <a:ext uri="{FF2B5EF4-FFF2-40B4-BE49-F238E27FC236}">
                    <a16:creationId xmlns:a16="http://schemas.microsoft.com/office/drawing/2014/main" id="{9523CADD-081F-4343-AEA0-140719C25B98}"/>
                  </a:ext>
                </a:extLst>
              </p:cNvPr>
              <p:cNvSpPr/>
              <p:nvPr/>
            </p:nvSpPr>
            <p:spPr>
              <a:xfrm>
                <a:off x="6840366" y="3646067"/>
                <a:ext cx="779634" cy="779634"/>
              </a:xfrm>
              <a:prstGeom prst="donut">
                <a:avLst>
                  <a:gd name="adj" fmla="val 1751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8BE0B85-B1BB-495C-B267-6D2E9AB7C85B}"/>
                  </a:ext>
                </a:extLst>
              </p:cNvPr>
              <p:cNvSpPr/>
              <p:nvPr/>
            </p:nvSpPr>
            <p:spPr>
              <a:xfrm>
                <a:off x="7087293" y="3891549"/>
                <a:ext cx="285780" cy="28578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74DD652-31EF-4346-885E-CA6FC289CE42}"/>
                </a:ext>
              </a:extLst>
            </p:cNvPr>
            <p:cNvGrpSpPr/>
            <p:nvPr/>
          </p:nvGrpSpPr>
          <p:grpSpPr>
            <a:xfrm rot="1434524">
              <a:off x="8805921" y="4053559"/>
              <a:ext cx="1929887" cy="841333"/>
              <a:chOff x="8419743" y="1081666"/>
              <a:chExt cx="1929887" cy="841333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7A10D6D-D6B2-4F5E-8D33-3EB1AFAE5A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89CD2969-38A5-4DB8-A5DD-682C5224F103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D702F32-78B0-4D21-84C5-57A24BF207F7}"/>
                </a:ext>
              </a:extLst>
            </p:cNvPr>
            <p:cNvGrpSpPr/>
            <p:nvPr/>
          </p:nvGrpSpPr>
          <p:grpSpPr>
            <a:xfrm rot="487849">
              <a:off x="8910783" y="5046683"/>
              <a:ext cx="1929887" cy="841333"/>
              <a:chOff x="8419743" y="1081666"/>
              <a:chExt cx="1929887" cy="841333"/>
            </a:xfrm>
            <a:solidFill>
              <a:schemeClr val="accent2"/>
            </a:solidFill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09F03DA-325C-4B83-8C74-DA7152BD77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19BC7E4C-A848-4290-AD30-EB52911138ED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A696CBD-4D63-40E9-B28D-042A0DFFB175}"/>
                </a:ext>
              </a:extLst>
            </p:cNvPr>
            <p:cNvGrpSpPr/>
            <p:nvPr/>
          </p:nvGrpSpPr>
          <p:grpSpPr>
            <a:xfrm rot="2094843">
              <a:off x="8972390" y="2571388"/>
              <a:ext cx="1929887" cy="841333"/>
              <a:chOff x="8419743" y="1081666"/>
              <a:chExt cx="1929887" cy="841333"/>
            </a:xfrm>
            <a:solidFill>
              <a:schemeClr val="accent5"/>
            </a:solidFill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C4A398-BA84-4941-A956-B61C5A915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grpFill/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AE6EB2DD-44E8-4868-8359-3EA293024AF0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01" name="Diagrama 100"/>
          <p:cNvGraphicFramePr/>
          <p:nvPr/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902982" y="114654"/>
            <a:ext cx="643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Objetivos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específicos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4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Imagen 104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107" name="Rectangle 47">
            <a:extLst>
              <a:ext uri="{FF2B5EF4-FFF2-40B4-BE49-F238E27FC236}">
                <a16:creationId xmlns:a16="http://schemas.microsoft.com/office/drawing/2014/main" id="{FCECCC07-2FBE-4742-9CD5-0E0D581A6D23}"/>
              </a:ext>
            </a:extLst>
          </p:cNvPr>
          <p:cNvSpPr/>
          <p:nvPr/>
        </p:nvSpPr>
        <p:spPr>
          <a:xfrm>
            <a:off x="2603756" y="2050403"/>
            <a:ext cx="3521031" cy="29474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extBox 54">
            <a:extLst>
              <a:ext uri="{FF2B5EF4-FFF2-40B4-BE49-F238E27FC236}">
                <a16:creationId xmlns:a16="http://schemas.microsoft.com/office/drawing/2014/main" id="{889B4A4A-91D6-47F0-A2D6-83374731D3EF}"/>
              </a:ext>
            </a:extLst>
          </p:cNvPr>
          <p:cNvSpPr txBox="1"/>
          <p:nvPr/>
        </p:nvSpPr>
        <p:spPr>
          <a:xfrm>
            <a:off x="2696490" y="2239930"/>
            <a:ext cx="2090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/>
                <a:ea typeface="+mn-ea"/>
                <a:cs typeface="+mn-cs"/>
              </a:rPr>
              <a:t>OE3:</a:t>
            </a:r>
            <a:endParaRPr kumimoji="0" lang="es-EC" sz="15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9" name="TextBox 61">
            <a:extLst>
              <a:ext uri="{FF2B5EF4-FFF2-40B4-BE49-F238E27FC236}">
                <a16:creationId xmlns:a16="http://schemas.microsoft.com/office/drawing/2014/main" id="{0F06E21C-7FF0-4C66-AEFA-AFCD1FD37D3F}"/>
              </a:ext>
            </a:extLst>
          </p:cNvPr>
          <p:cNvSpPr txBox="1"/>
          <p:nvPr/>
        </p:nvSpPr>
        <p:spPr>
          <a:xfrm>
            <a:off x="2855707" y="2689567"/>
            <a:ext cx="3017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MX" sz="1600" dirty="0" smtClean="0">
                <a:solidFill>
                  <a:srgbClr val="282F39"/>
                </a:solidFill>
                <a:latin typeface="Noto Sans" panose="020B0502040504020204"/>
              </a:rPr>
              <a:t>Identificar </a:t>
            </a:r>
            <a:r>
              <a:rPr lang="es-MX" sz="1600" dirty="0">
                <a:solidFill>
                  <a:srgbClr val="282F39"/>
                </a:solidFill>
                <a:latin typeface="Noto Sans" panose="020B0502040504020204"/>
              </a:rPr>
              <a:t>los procesos, niveles y responsables del manejo de incidencias de cada servicio en la Dirección de TICS de la Fuerza Terrestre por medio del catálogo de servicios proporcionado por los directivos de la institución.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074" name="Picture 2" descr="Service Des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35" y="132112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ómo crear un catálogo de servicios TI? | ManageEngine ServiceDesk Plus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70" y="3656349"/>
            <a:ext cx="2047908" cy="177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382887" y="2205021"/>
            <a:ext cx="1590167" cy="2171195"/>
            <a:chOff x="1202749" y="2546246"/>
            <a:chExt cx="2669089" cy="3644342"/>
          </a:xfrm>
          <a:solidFill>
            <a:schemeClr val="tx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6"/>
              <a:ext cx="2339748" cy="3605089"/>
              <a:chOff x="795338" y="-196850"/>
              <a:chExt cx="4591050" cy="7073900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2037AB7-CD95-48F9-95E6-3BB09F671070}"/>
              </a:ext>
            </a:extLst>
          </p:cNvPr>
          <p:cNvGrpSpPr/>
          <p:nvPr/>
        </p:nvGrpSpPr>
        <p:grpSpPr>
          <a:xfrm>
            <a:off x="10380032" y="2419814"/>
            <a:ext cx="1601271" cy="2056590"/>
            <a:chOff x="8805921" y="2571388"/>
            <a:chExt cx="3235248" cy="415518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5E7C24-2322-4F44-8B99-AC7FC24A882A}"/>
                </a:ext>
              </a:extLst>
            </p:cNvPr>
            <p:cNvSpPr/>
            <p:nvPr/>
          </p:nvSpPr>
          <p:spPr>
            <a:xfrm>
              <a:off x="9937333" y="6503348"/>
              <a:ext cx="2103836" cy="223225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8C8AC32-D721-4AFC-8305-6185AB0F5572}"/>
                </a:ext>
              </a:extLst>
            </p:cNvPr>
            <p:cNvSpPr/>
            <p:nvPr/>
          </p:nvSpPr>
          <p:spPr>
            <a:xfrm rot="20234284">
              <a:off x="11229207" y="5618412"/>
              <a:ext cx="181229" cy="101004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87A74C2-6782-4E75-8D14-465B26B3DFE6}"/>
                </a:ext>
              </a:extLst>
            </p:cNvPr>
            <p:cNvSpPr/>
            <p:nvPr/>
          </p:nvSpPr>
          <p:spPr>
            <a:xfrm rot="1307746">
              <a:off x="10478215" y="5988018"/>
              <a:ext cx="152559" cy="61732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85C64D-1454-4CFA-A636-C7B1EA7412FB}"/>
                </a:ext>
              </a:extLst>
            </p:cNvPr>
            <p:cNvGrpSpPr/>
            <p:nvPr/>
          </p:nvGrpSpPr>
          <p:grpSpPr>
            <a:xfrm rot="535395">
              <a:off x="9913819" y="2940308"/>
              <a:ext cx="1800896" cy="3121056"/>
              <a:chOff x="6176100" y="2992625"/>
              <a:chExt cx="2086518" cy="2086518"/>
            </a:xfrm>
          </p:grpSpPr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767342FA-AA98-4942-A45C-8CA0969FC55D}"/>
                  </a:ext>
                </a:extLst>
              </p:cNvPr>
              <p:cNvSpPr/>
              <p:nvPr/>
            </p:nvSpPr>
            <p:spPr>
              <a:xfrm>
                <a:off x="6176100" y="2992625"/>
                <a:ext cx="2086518" cy="2086518"/>
              </a:xfrm>
              <a:prstGeom prst="donut">
                <a:avLst>
                  <a:gd name="adj" fmla="val 890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Circle: Hollow 31">
                <a:extLst>
                  <a:ext uri="{FF2B5EF4-FFF2-40B4-BE49-F238E27FC236}">
                    <a16:creationId xmlns:a16="http://schemas.microsoft.com/office/drawing/2014/main" id="{A2237916-13D9-4B60-A937-1883CA55BDEB}"/>
                  </a:ext>
                </a:extLst>
              </p:cNvPr>
              <p:cNvSpPr/>
              <p:nvPr/>
            </p:nvSpPr>
            <p:spPr>
              <a:xfrm>
                <a:off x="6513918" y="3330443"/>
                <a:ext cx="1410882" cy="1410882"/>
              </a:xfrm>
              <a:prstGeom prst="donut">
                <a:avLst>
                  <a:gd name="adj" fmla="val 1127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Circle: Hollow 33">
                <a:extLst>
                  <a:ext uri="{FF2B5EF4-FFF2-40B4-BE49-F238E27FC236}">
                    <a16:creationId xmlns:a16="http://schemas.microsoft.com/office/drawing/2014/main" id="{9523CADD-081F-4343-AEA0-140719C25B98}"/>
                  </a:ext>
                </a:extLst>
              </p:cNvPr>
              <p:cNvSpPr/>
              <p:nvPr/>
            </p:nvSpPr>
            <p:spPr>
              <a:xfrm>
                <a:off x="6840366" y="3646067"/>
                <a:ext cx="779634" cy="779634"/>
              </a:xfrm>
              <a:prstGeom prst="donut">
                <a:avLst>
                  <a:gd name="adj" fmla="val 1751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8BE0B85-B1BB-495C-B267-6D2E9AB7C85B}"/>
                  </a:ext>
                </a:extLst>
              </p:cNvPr>
              <p:cNvSpPr/>
              <p:nvPr/>
            </p:nvSpPr>
            <p:spPr>
              <a:xfrm>
                <a:off x="7087293" y="3891549"/>
                <a:ext cx="285780" cy="28578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74DD652-31EF-4346-885E-CA6FC289CE42}"/>
                </a:ext>
              </a:extLst>
            </p:cNvPr>
            <p:cNvGrpSpPr/>
            <p:nvPr/>
          </p:nvGrpSpPr>
          <p:grpSpPr>
            <a:xfrm rot="1434524">
              <a:off x="8805921" y="4053559"/>
              <a:ext cx="1929887" cy="841333"/>
              <a:chOff x="8419743" y="1081666"/>
              <a:chExt cx="1929887" cy="841333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7A10D6D-D6B2-4F5E-8D33-3EB1AFAE5A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89CD2969-38A5-4DB8-A5DD-682C5224F103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D702F32-78B0-4D21-84C5-57A24BF207F7}"/>
                </a:ext>
              </a:extLst>
            </p:cNvPr>
            <p:cNvGrpSpPr/>
            <p:nvPr/>
          </p:nvGrpSpPr>
          <p:grpSpPr>
            <a:xfrm rot="487849">
              <a:off x="8910783" y="5046683"/>
              <a:ext cx="1929887" cy="841333"/>
              <a:chOff x="8419743" y="1081666"/>
              <a:chExt cx="1929887" cy="841333"/>
            </a:xfrm>
            <a:solidFill>
              <a:schemeClr val="accent2"/>
            </a:solidFill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09F03DA-325C-4B83-8C74-DA7152BD77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19BC7E4C-A848-4290-AD30-EB52911138ED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A696CBD-4D63-40E9-B28D-042A0DFFB175}"/>
                </a:ext>
              </a:extLst>
            </p:cNvPr>
            <p:cNvGrpSpPr/>
            <p:nvPr/>
          </p:nvGrpSpPr>
          <p:grpSpPr>
            <a:xfrm rot="2094843">
              <a:off x="8972390" y="2571388"/>
              <a:ext cx="1929887" cy="841333"/>
              <a:chOff x="8419743" y="1081666"/>
              <a:chExt cx="1929887" cy="841333"/>
            </a:xfrm>
            <a:solidFill>
              <a:schemeClr val="accent5"/>
            </a:solidFill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C4A398-BA84-4941-A956-B61C5A915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grpFill/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AE6EB2DD-44E8-4868-8359-3EA293024AF0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01" name="Diagrama 100"/>
          <p:cNvGraphicFramePr/>
          <p:nvPr/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902982" y="114654"/>
            <a:ext cx="643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Objetivos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específicos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4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Imagen 104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107" name="Rectangle 47">
            <a:extLst>
              <a:ext uri="{FF2B5EF4-FFF2-40B4-BE49-F238E27FC236}">
                <a16:creationId xmlns:a16="http://schemas.microsoft.com/office/drawing/2014/main" id="{FCECCC07-2FBE-4742-9CD5-0E0D581A6D23}"/>
              </a:ext>
            </a:extLst>
          </p:cNvPr>
          <p:cNvSpPr/>
          <p:nvPr/>
        </p:nvSpPr>
        <p:spPr>
          <a:xfrm>
            <a:off x="2603756" y="2050403"/>
            <a:ext cx="3521031" cy="253992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extBox 54">
            <a:extLst>
              <a:ext uri="{FF2B5EF4-FFF2-40B4-BE49-F238E27FC236}">
                <a16:creationId xmlns:a16="http://schemas.microsoft.com/office/drawing/2014/main" id="{889B4A4A-91D6-47F0-A2D6-83374731D3EF}"/>
              </a:ext>
            </a:extLst>
          </p:cNvPr>
          <p:cNvSpPr txBox="1"/>
          <p:nvPr/>
        </p:nvSpPr>
        <p:spPr>
          <a:xfrm>
            <a:off x="2696490" y="2239930"/>
            <a:ext cx="2090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/>
                <a:ea typeface="+mn-ea"/>
                <a:cs typeface="+mn-cs"/>
              </a:rPr>
              <a:t>OE4:</a:t>
            </a:r>
            <a:endParaRPr kumimoji="0" lang="es-EC" sz="15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9" name="TextBox 61">
            <a:extLst>
              <a:ext uri="{FF2B5EF4-FFF2-40B4-BE49-F238E27FC236}">
                <a16:creationId xmlns:a16="http://schemas.microsoft.com/office/drawing/2014/main" id="{0F06E21C-7FF0-4C66-AEFA-AFCD1FD37D3F}"/>
              </a:ext>
            </a:extLst>
          </p:cNvPr>
          <p:cNvSpPr txBox="1"/>
          <p:nvPr/>
        </p:nvSpPr>
        <p:spPr>
          <a:xfrm>
            <a:off x="2855707" y="2689567"/>
            <a:ext cx="3017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MX" sz="1600" dirty="0">
                <a:solidFill>
                  <a:srgbClr val="282F39"/>
                </a:solidFill>
                <a:latin typeface="Noto Sans" panose="020B0502040504020204"/>
              </a:rPr>
              <a:t>Implementar un Service Desk para el manejo de incidencias en la Dirección de TICS de la Fuerza Terrestre por medio de una herramienta de software </a:t>
            </a:r>
            <a:r>
              <a:rPr lang="es-MX" sz="1600" dirty="0" smtClean="0">
                <a:solidFill>
                  <a:srgbClr val="282F39"/>
                </a:solidFill>
                <a:latin typeface="Noto Sans" panose="020B0502040504020204"/>
              </a:rPr>
              <a:t>libre.</a:t>
            </a:r>
            <a:endParaRPr lang="es-MX" sz="1600" dirty="0">
              <a:solidFill>
                <a:srgbClr val="282F39"/>
              </a:solidFill>
              <a:latin typeface="Noto Sans" panose="020B0502040504020204"/>
            </a:endParaRPr>
          </a:p>
        </p:txBody>
      </p:sp>
      <p:pic>
        <p:nvPicPr>
          <p:cNvPr id="4098" name="Picture 2" descr="El Service Desk es sólo para TI? | Milldesk Help Desk Softwar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31" y="2014040"/>
            <a:ext cx="2545789" cy="14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id="{697F3508-9D40-4044-A5CA-C6862972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42" y="3991010"/>
            <a:ext cx="1558624" cy="10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382887" y="2205021"/>
            <a:ext cx="1590167" cy="2171195"/>
            <a:chOff x="1202749" y="2546246"/>
            <a:chExt cx="2669089" cy="3644342"/>
          </a:xfrm>
          <a:solidFill>
            <a:schemeClr val="tx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6"/>
              <a:ext cx="2339748" cy="3605089"/>
              <a:chOff x="795338" y="-196850"/>
              <a:chExt cx="4591050" cy="7073900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2037AB7-CD95-48F9-95E6-3BB09F671070}"/>
              </a:ext>
            </a:extLst>
          </p:cNvPr>
          <p:cNvGrpSpPr/>
          <p:nvPr/>
        </p:nvGrpSpPr>
        <p:grpSpPr>
          <a:xfrm>
            <a:off x="10380032" y="2419814"/>
            <a:ext cx="1601271" cy="2056590"/>
            <a:chOff x="8805921" y="2571388"/>
            <a:chExt cx="3235248" cy="415518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5E7C24-2322-4F44-8B99-AC7FC24A882A}"/>
                </a:ext>
              </a:extLst>
            </p:cNvPr>
            <p:cNvSpPr/>
            <p:nvPr/>
          </p:nvSpPr>
          <p:spPr>
            <a:xfrm>
              <a:off x="9937333" y="6503348"/>
              <a:ext cx="2103836" cy="223225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8C8AC32-D721-4AFC-8305-6185AB0F5572}"/>
                </a:ext>
              </a:extLst>
            </p:cNvPr>
            <p:cNvSpPr/>
            <p:nvPr/>
          </p:nvSpPr>
          <p:spPr>
            <a:xfrm rot="20234284">
              <a:off x="11229207" y="5618412"/>
              <a:ext cx="181229" cy="101004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87A74C2-6782-4E75-8D14-465B26B3DFE6}"/>
                </a:ext>
              </a:extLst>
            </p:cNvPr>
            <p:cNvSpPr/>
            <p:nvPr/>
          </p:nvSpPr>
          <p:spPr>
            <a:xfrm rot="1307746">
              <a:off x="10478215" y="5988018"/>
              <a:ext cx="152559" cy="61732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85C64D-1454-4CFA-A636-C7B1EA7412FB}"/>
                </a:ext>
              </a:extLst>
            </p:cNvPr>
            <p:cNvGrpSpPr/>
            <p:nvPr/>
          </p:nvGrpSpPr>
          <p:grpSpPr>
            <a:xfrm rot="535395">
              <a:off x="9913819" y="2940308"/>
              <a:ext cx="1800896" cy="3121056"/>
              <a:chOff x="6176100" y="2992625"/>
              <a:chExt cx="2086518" cy="2086518"/>
            </a:xfrm>
          </p:grpSpPr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767342FA-AA98-4942-A45C-8CA0969FC55D}"/>
                  </a:ext>
                </a:extLst>
              </p:cNvPr>
              <p:cNvSpPr/>
              <p:nvPr/>
            </p:nvSpPr>
            <p:spPr>
              <a:xfrm>
                <a:off x="6176100" y="2992625"/>
                <a:ext cx="2086518" cy="2086518"/>
              </a:xfrm>
              <a:prstGeom prst="donut">
                <a:avLst>
                  <a:gd name="adj" fmla="val 890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Circle: Hollow 31">
                <a:extLst>
                  <a:ext uri="{FF2B5EF4-FFF2-40B4-BE49-F238E27FC236}">
                    <a16:creationId xmlns:a16="http://schemas.microsoft.com/office/drawing/2014/main" id="{A2237916-13D9-4B60-A937-1883CA55BDEB}"/>
                  </a:ext>
                </a:extLst>
              </p:cNvPr>
              <p:cNvSpPr/>
              <p:nvPr/>
            </p:nvSpPr>
            <p:spPr>
              <a:xfrm>
                <a:off x="6513918" y="3330443"/>
                <a:ext cx="1410882" cy="1410882"/>
              </a:xfrm>
              <a:prstGeom prst="donut">
                <a:avLst>
                  <a:gd name="adj" fmla="val 1127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Circle: Hollow 33">
                <a:extLst>
                  <a:ext uri="{FF2B5EF4-FFF2-40B4-BE49-F238E27FC236}">
                    <a16:creationId xmlns:a16="http://schemas.microsoft.com/office/drawing/2014/main" id="{9523CADD-081F-4343-AEA0-140719C25B98}"/>
                  </a:ext>
                </a:extLst>
              </p:cNvPr>
              <p:cNvSpPr/>
              <p:nvPr/>
            </p:nvSpPr>
            <p:spPr>
              <a:xfrm>
                <a:off x="6840366" y="3646067"/>
                <a:ext cx="779634" cy="779634"/>
              </a:xfrm>
              <a:prstGeom prst="donut">
                <a:avLst>
                  <a:gd name="adj" fmla="val 1751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8BE0B85-B1BB-495C-B267-6D2E9AB7C85B}"/>
                  </a:ext>
                </a:extLst>
              </p:cNvPr>
              <p:cNvSpPr/>
              <p:nvPr/>
            </p:nvSpPr>
            <p:spPr>
              <a:xfrm>
                <a:off x="7087293" y="3891549"/>
                <a:ext cx="285780" cy="28578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74DD652-31EF-4346-885E-CA6FC289CE42}"/>
                </a:ext>
              </a:extLst>
            </p:cNvPr>
            <p:cNvGrpSpPr/>
            <p:nvPr/>
          </p:nvGrpSpPr>
          <p:grpSpPr>
            <a:xfrm rot="1434524">
              <a:off x="8805921" y="4053559"/>
              <a:ext cx="1929887" cy="841333"/>
              <a:chOff x="8419743" y="1081666"/>
              <a:chExt cx="1929887" cy="841333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7A10D6D-D6B2-4F5E-8D33-3EB1AFAE5A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89CD2969-38A5-4DB8-A5DD-682C5224F103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D702F32-78B0-4D21-84C5-57A24BF207F7}"/>
                </a:ext>
              </a:extLst>
            </p:cNvPr>
            <p:cNvGrpSpPr/>
            <p:nvPr/>
          </p:nvGrpSpPr>
          <p:grpSpPr>
            <a:xfrm rot="487849">
              <a:off x="8910783" y="5046683"/>
              <a:ext cx="1929887" cy="841333"/>
              <a:chOff x="8419743" y="1081666"/>
              <a:chExt cx="1929887" cy="841333"/>
            </a:xfrm>
            <a:solidFill>
              <a:schemeClr val="accent2"/>
            </a:solidFill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09F03DA-325C-4B83-8C74-DA7152BD77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19BC7E4C-A848-4290-AD30-EB52911138ED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A696CBD-4D63-40E9-B28D-042A0DFFB175}"/>
                </a:ext>
              </a:extLst>
            </p:cNvPr>
            <p:cNvGrpSpPr/>
            <p:nvPr/>
          </p:nvGrpSpPr>
          <p:grpSpPr>
            <a:xfrm rot="2094843">
              <a:off x="8972390" y="2571388"/>
              <a:ext cx="1929887" cy="841333"/>
              <a:chOff x="8419743" y="1081666"/>
              <a:chExt cx="1929887" cy="841333"/>
            </a:xfrm>
            <a:solidFill>
              <a:schemeClr val="accent5"/>
            </a:solidFill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C4A398-BA84-4941-A956-B61C5A915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grpFill/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AE6EB2DD-44E8-4868-8359-3EA293024AF0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01" name="Diagrama 100"/>
          <p:cNvGraphicFramePr/>
          <p:nvPr/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902982" y="114654"/>
            <a:ext cx="643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Objetivos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específicos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4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Imagen 104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107" name="Rectangle 47">
            <a:extLst>
              <a:ext uri="{FF2B5EF4-FFF2-40B4-BE49-F238E27FC236}">
                <a16:creationId xmlns:a16="http://schemas.microsoft.com/office/drawing/2014/main" id="{FCECCC07-2FBE-4742-9CD5-0E0D581A6D23}"/>
              </a:ext>
            </a:extLst>
          </p:cNvPr>
          <p:cNvSpPr/>
          <p:nvPr/>
        </p:nvSpPr>
        <p:spPr>
          <a:xfrm>
            <a:off x="2603756" y="2050403"/>
            <a:ext cx="3521031" cy="278706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extBox 54">
            <a:extLst>
              <a:ext uri="{FF2B5EF4-FFF2-40B4-BE49-F238E27FC236}">
                <a16:creationId xmlns:a16="http://schemas.microsoft.com/office/drawing/2014/main" id="{889B4A4A-91D6-47F0-A2D6-83374731D3EF}"/>
              </a:ext>
            </a:extLst>
          </p:cNvPr>
          <p:cNvSpPr txBox="1"/>
          <p:nvPr/>
        </p:nvSpPr>
        <p:spPr>
          <a:xfrm>
            <a:off x="2696490" y="2239930"/>
            <a:ext cx="2090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/>
                <a:ea typeface="+mn-ea"/>
                <a:cs typeface="+mn-cs"/>
              </a:rPr>
              <a:t>OE5:</a:t>
            </a:r>
            <a:endParaRPr kumimoji="0" lang="es-EC" sz="15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9" name="TextBox 61">
            <a:extLst>
              <a:ext uri="{FF2B5EF4-FFF2-40B4-BE49-F238E27FC236}">
                <a16:creationId xmlns:a16="http://schemas.microsoft.com/office/drawing/2014/main" id="{0F06E21C-7FF0-4C66-AEFA-AFCD1FD37D3F}"/>
              </a:ext>
            </a:extLst>
          </p:cNvPr>
          <p:cNvSpPr txBox="1"/>
          <p:nvPr/>
        </p:nvSpPr>
        <p:spPr>
          <a:xfrm>
            <a:off x="2855707" y="2689567"/>
            <a:ext cx="3017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MX" sz="1600" dirty="0">
                <a:solidFill>
                  <a:srgbClr val="282F39"/>
                </a:solidFill>
                <a:latin typeface="Noto Sans" panose="020B0502040504020204"/>
              </a:rPr>
              <a:t>Determinar el impacto generado por la implementación de un Service Desk en la Dirección de TICS de la Fuerza Terrestre por medio de encuestas </a:t>
            </a:r>
            <a:r>
              <a:rPr lang="es-MX" sz="1600" dirty="0" smtClean="0">
                <a:solidFill>
                  <a:srgbClr val="282F39"/>
                </a:solidFill>
                <a:latin typeface="Noto Sans" panose="020B0502040504020204"/>
              </a:rPr>
              <a:t>con </a:t>
            </a:r>
            <a:r>
              <a:rPr lang="es-MX" sz="1600" dirty="0">
                <a:solidFill>
                  <a:srgbClr val="282F39"/>
                </a:solidFill>
                <a:latin typeface="Noto Sans" panose="020B0502040504020204"/>
              </a:rPr>
              <a:t>los involucrados</a:t>
            </a:r>
            <a:r>
              <a:rPr lang="es-MX" sz="1600" dirty="0" smtClean="0">
                <a:solidFill>
                  <a:srgbClr val="282F39"/>
                </a:solidFill>
                <a:latin typeface="Noto Sans" panose="020B0502040504020204"/>
              </a:rPr>
              <a:t>.</a:t>
            </a:r>
            <a:endParaRPr lang="es-MX" sz="1600" dirty="0">
              <a:solidFill>
                <a:srgbClr val="282F39"/>
              </a:solidFill>
              <a:latin typeface="Noto Sans" panose="020B0502040504020204"/>
            </a:endParaRPr>
          </a:p>
        </p:txBody>
      </p:sp>
      <p:pic>
        <p:nvPicPr>
          <p:cNvPr id="5122" name="Picture 2" descr="Cómo decidir la frecuencia de las encuestas :: Openmet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75" y="1715195"/>
            <a:ext cx="2191680" cy="136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comendaciones para analizar datos basados en encuestas - Abierto al  Públic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14" y="3731258"/>
            <a:ext cx="2304678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3EEBC2F-0E26-4631-AFFD-9EF4ED6F2529}"/>
              </a:ext>
            </a:extLst>
          </p:cNvPr>
          <p:cNvGrpSpPr/>
          <p:nvPr/>
        </p:nvGrpSpPr>
        <p:grpSpPr>
          <a:xfrm rot="1155752">
            <a:off x="1140824" y="1907649"/>
            <a:ext cx="9833929" cy="3909486"/>
            <a:chOff x="2620653" y="1689473"/>
            <a:chExt cx="9852052" cy="3827282"/>
          </a:xfrm>
        </p:grpSpPr>
        <p:sp>
          <p:nvSpPr>
            <p:cNvPr id="13" name="Freeform 50">
              <a:extLst>
                <a:ext uri="{FF2B5EF4-FFF2-40B4-BE49-F238E27FC236}">
                  <a16:creationId xmlns:a16="http://schemas.microsoft.com/office/drawing/2014/main" id="{284F6FDB-06F3-4A05-BEBE-AEB23197270B}"/>
                </a:ext>
              </a:extLst>
            </p:cNvPr>
            <p:cNvSpPr>
              <a:spLocks noEditPoints="1"/>
            </p:cNvSpPr>
            <p:nvPr/>
          </p:nvSpPr>
          <p:spPr bwMode="auto">
            <a:xfrm rot="4205534">
              <a:off x="5633038" y="-1322912"/>
              <a:ext cx="3827282" cy="9852052"/>
            </a:xfrm>
            <a:custGeom>
              <a:avLst/>
              <a:gdLst>
                <a:gd name="T0" fmla="*/ 1084 w 3378"/>
                <a:gd name="T1" fmla="*/ 1615 h 8128"/>
                <a:gd name="T2" fmla="*/ 2509 w 3378"/>
                <a:gd name="T3" fmla="*/ 4267 h 8128"/>
                <a:gd name="T4" fmla="*/ 3148 w 3378"/>
                <a:gd name="T5" fmla="*/ 5809 h 8128"/>
                <a:gd name="T6" fmla="*/ 734 w 3378"/>
                <a:gd name="T7" fmla="*/ 8083 h 8128"/>
                <a:gd name="T8" fmla="*/ 295 w 3378"/>
                <a:gd name="T9" fmla="*/ 8096 h 8128"/>
                <a:gd name="T10" fmla="*/ 2248 w 3378"/>
                <a:gd name="T11" fmla="*/ 5615 h 8128"/>
                <a:gd name="T12" fmla="*/ 2481 w 3378"/>
                <a:gd name="T13" fmla="*/ 3823 h 8128"/>
                <a:gd name="T14" fmla="*/ 1086 w 3378"/>
                <a:gd name="T15" fmla="*/ 1180 h 8128"/>
                <a:gd name="T16" fmla="*/ 2882 w 3378"/>
                <a:gd name="T17" fmla="*/ 320 h 8128"/>
                <a:gd name="T18" fmla="*/ 2835 w 3378"/>
                <a:gd name="T19" fmla="*/ 562 h 8128"/>
                <a:gd name="T20" fmla="*/ 538 w 3378"/>
                <a:gd name="T21" fmla="*/ 7582 h 8128"/>
                <a:gd name="T22" fmla="*/ 3035 w 3378"/>
                <a:gd name="T23" fmla="*/ 3384 h 8128"/>
                <a:gd name="T24" fmla="*/ 2076 w 3378"/>
                <a:gd name="T25" fmla="*/ 1399 h 8128"/>
                <a:gd name="T26" fmla="*/ 2964 w 3378"/>
                <a:gd name="T27" fmla="*/ 6095 h 8128"/>
                <a:gd name="T28" fmla="*/ 601 w 3378"/>
                <a:gd name="T29" fmla="*/ 1649 h 8128"/>
                <a:gd name="T30" fmla="*/ 2797 w 3378"/>
                <a:gd name="T31" fmla="*/ 3863 h 8128"/>
                <a:gd name="T32" fmla="*/ 2892 w 3378"/>
                <a:gd name="T33" fmla="*/ 5757 h 8128"/>
                <a:gd name="T34" fmla="*/ 2235 w 3378"/>
                <a:gd name="T35" fmla="*/ 6736 h 8128"/>
                <a:gd name="T36" fmla="*/ 2933 w 3378"/>
                <a:gd name="T37" fmla="*/ 5866 h 8128"/>
                <a:gd name="T38" fmla="*/ 2813 w 3378"/>
                <a:gd name="T39" fmla="*/ 918 h 8128"/>
                <a:gd name="T40" fmla="*/ 2608 w 3378"/>
                <a:gd name="T41" fmla="*/ 3998 h 8128"/>
                <a:gd name="T42" fmla="*/ 2318 w 3378"/>
                <a:gd name="T43" fmla="*/ 1382 h 8128"/>
                <a:gd name="T44" fmla="*/ 2385 w 3378"/>
                <a:gd name="T45" fmla="*/ 4090 h 8128"/>
                <a:gd name="T46" fmla="*/ 2709 w 3378"/>
                <a:gd name="T47" fmla="*/ 6618 h 8128"/>
                <a:gd name="T48" fmla="*/ 2821 w 3378"/>
                <a:gd name="T49" fmla="*/ 802 h 8128"/>
                <a:gd name="T50" fmla="*/ 1016 w 3378"/>
                <a:gd name="T51" fmla="*/ 5341 h 8128"/>
                <a:gd name="T52" fmla="*/ 789 w 3378"/>
                <a:gd name="T53" fmla="*/ 6813 h 8128"/>
                <a:gd name="T54" fmla="*/ 421 w 3378"/>
                <a:gd name="T55" fmla="*/ 2205 h 8128"/>
                <a:gd name="T56" fmla="*/ 630 w 3378"/>
                <a:gd name="T57" fmla="*/ 2503 h 8128"/>
                <a:gd name="T58" fmla="*/ 915 w 3378"/>
                <a:gd name="T59" fmla="*/ 2719 h 8128"/>
                <a:gd name="T60" fmla="*/ 615 w 3378"/>
                <a:gd name="T61" fmla="*/ 4597 h 8128"/>
                <a:gd name="T62" fmla="*/ 2441 w 3378"/>
                <a:gd name="T63" fmla="*/ 1364 h 8128"/>
                <a:gd name="T64" fmla="*/ 1403 w 3378"/>
                <a:gd name="T65" fmla="*/ 2748 h 8128"/>
                <a:gd name="T66" fmla="*/ 2600 w 3378"/>
                <a:gd name="T67" fmla="*/ 6678 h 8128"/>
                <a:gd name="T68" fmla="*/ 2484 w 3378"/>
                <a:gd name="T69" fmla="*/ 2776 h 8128"/>
                <a:gd name="T70" fmla="*/ 3016 w 3378"/>
                <a:gd name="T71" fmla="*/ 3204 h 8128"/>
                <a:gd name="T72" fmla="*/ 1373 w 3378"/>
                <a:gd name="T73" fmla="*/ 5412 h 8128"/>
                <a:gd name="T74" fmla="*/ 814 w 3378"/>
                <a:gd name="T75" fmla="*/ 5229 h 8128"/>
                <a:gd name="T76" fmla="*/ 2724 w 3378"/>
                <a:gd name="T77" fmla="*/ 2811 h 8128"/>
                <a:gd name="T78" fmla="*/ 1540 w 3378"/>
                <a:gd name="T79" fmla="*/ 4092 h 8128"/>
                <a:gd name="T80" fmla="*/ 1472 w 3378"/>
                <a:gd name="T81" fmla="*/ 1353 h 8128"/>
                <a:gd name="T82" fmla="*/ 1107 w 3378"/>
                <a:gd name="T83" fmla="*/ 1344 h 8128"/>
                <a:gd name="T84" fmla="*/ 2960 w 3378"/>
                <a:gd name="T85" fmla="*/ 6343 h 8128"/>
                <a:gd name="T86" fmla="*/ 858 w 3378"/>
                <a:gd name="T87" fmla="*/ 4206 h 8128"/>
                <a:gd name="T88" fmla="*/ 591 w 3378"/>
                <a:gd name="T89" fmla="*/ 7114 h 8128"/>
                <a:gd name="T90" fmla="*/ 407 w 3378"/>
                <a:gd name="T91" fmla="*/ 2078 h 8128"/>
                <a:gd name="T92" fmla="*/ 797 w 3378"/>
                <a:gd name="T93" fmla="*/ 2679 h 8128"/>
                <a:gd name="T94" fmla="*/ 1149 w 3378"/>
                <a:gd name="T95" fmla="*/ 6740 h 8128"/>
                <a:gd name="T96" fmla="*/ 2939 w 3378"/>
                <a:gd name="T97" fmla="*/ 3677 h 8128"/>
                <a:gd name="T98" fmla="*/ 492 w 3378"/>
                <a:gd name="T99" fmla="*/ 1718 h 8128"/>
                <a:gd name="T100" fmla="*/ 1230 w 3378"/>
                <a:gd name="T101" fmla="*/ 1390 h 8128"/>
                <a:gd name="T102" fmla="*/ 1854 w 3378"/>
                <a:gd name="T103" fmla="*/ 5406 h 8128"/>
                <a:gd name="T104" fmla="*/ 1904 w 3378"/>
                <a:gd name="T105" fmla="*/ 4049 h 8128"/>
                <a:gd name="T106" fmla="*/ 1811 w 3378"/>
                <a:gd name="T107" fmla="*/ 6708 h 8128"/>
                <a:gd name="T108" fmla="*/ 1388 w 3378"/>
                <a:gd name="T109" fmla="*/ 6757 h 8128"/>
                <a:gd name="T110" fmla="*/ 539 w 3378"/>
                <a:gd name="T111" fmla="*/ 7822 h 8128"/>
                <a:gd name="T112" fmla="*/ 2262 w 3378"/>
                <a:gd name="T113" fmla="*/ 4046 h 8128"/>
                <a:gd name="T114" fmla="*/ 1712 w 3378"/>
                <a:gd name="T115" fmla="*/ 1403 h 8128"/>
                <a:gd name="T116" fmla="*/ 2129 w 3378"/>
                <a:gd name="T117" fmla="*/ 2748 h 8128"/>
                <a:gd name="T118" fmla="*/ 1611 w 3378"/>
                <a:gd name="T119" fmla="*/ 5367 h 8128"/>
                <a:gd name="T120" fmla="*/ 1643 w 3378"/>
                <a:gd name="T121" fmla="*/ 2704 h 8128"/>
                <a:gd name="T122" fmla="*/ 2881 w 3378"/>
                <a:gd name="T123" fmla="*/ 78 h 8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8" h="8128">
                  <a:moveTo>
                    <a:pt x="2630" y="0"/>
                  </a:moveTo>
                  <a:cubicBezTo>
                    <a:pt x="2779" y="0"/>
                    <a:pt x="2922" y="0"/>
                    <a:pt x="3066" y="0"/>
                  </a:cubicBezTo>
                  <a:cubicBezTo>
                    <a:pt x="3067" y="13"/>
                    <a:pt x="3069" y="25"/>
                    <a:pt x="3069" y="37"/>
                  </a:cubicBezTo>
                  <a:cubicBezTo>
                    <a:pt x="3069" y="271"/>
                    <a:pt x="3070" y="506"/>
                    <a:pt x="3069" y="741"/>
                  </a:cubicBezTo>
                  <a:cubicBezTo>
                    <a:pt x="3068" y="1152"/>
                    <a:pt x="2763" y="1520"/>
                    <a:pt x="2359" y="1597"/>
                  </a:cubicBezTo>
                  <a:cubicBezTo>
                    <a:pt x="2299" y="1608"/>
                    <a:pt x="2237" y="1613"/>
                    <a:pt x="2176" y="1614"/>
                  </a:cubicBezTo>
                  <a:cubicBezTo>
                    <a:pt x="1812" y="1615"/>
                    <a:pt x="1448" y="1614"/>
                    <a:pt x="1084" y="1615"/>
                  </a:cubicBezTo>
                  <a:cubicBezTo>
                    <a:pt x="932" y="1615"/>
                    <a:pt x="806" y="1674"/>
                    <a:pt x="716" y="1798"/>
                  </a:cubicBezTo>
                  <a:cubicBezTo>
                    <a:pt x="610" y="1944"/>
                    <a:pt x="596" y="2103"/>
                    <a:pt x="676" y="2262"/>
                  </a:cubicBezTo>
                  <a:cubicBezTo>
                    <a:pt x="756" y="2422"/>
                    <a:pt x="891" y="2508"/>
                    <a:pt x="1071" y="2509"/>
                  </a:cubicBezTo>
                  <a:cubicBezTo>
                    <a:pt x="1435" y="2512"/>
                    <a:pt x="1799" y="2510"/>
                    <a:pt x="2163" y="2511"/>
                  </a:cubicBezTo>
                  <a:cubicBezTo>
                    <a:pt x="2252" y="2511"/>
                    <a:pt x="2343" y="2506"/>
                    <a:pt x="2431" y="2516"/>
                  </a:cubicBezTo>
                  <a:cubicBezTo>
                    <a:pt x="2792" y="2558"/>
                    <a:pt x="3047" y="2749"/>
                    <a:pt x="3177" y="3086"/>
                  </a:cubicBezTo>
                  <a:cubicBezTo>
                    <a:pt x="3378" y="3607"/>
                    <a:pt x="3047" y="4165"/>
                    <a:pt x="2509" y="4267"/>
                  </a:cubicBezTo>
                  <a:cubicBezTo>
                    <a:pt x="2443" y="4279"/>
                    <a:pt x="2374" y="4283"/>
                    <a:pt x="2306" y="4284"/>
                  </a:cubicBezTo>
                  <a:cubicBezTo>
                    <a:pt x="1948" y="4285"/>
                    <a:pt x="1589" y="4283"/>
                    <a:pt x="1230" y="4284"/>
                  </a:cubicBezTo>
                  <a:cubicBezTo>
                    <a:pt x="1021" y="4284"/>
                    <a:pt x="844" y="4425"/>
                    <a:pt x="795" y="4629"/>
                  </a:cubicBezTo>
                  <a:cubicBezTo>
                    <a:pt x="733" y="4886"/>
                    <a:pt x="915" y="5145"/>
                    <a:pt x="1177" y="5174"/>
                  </a:cubicBezTo>
                  <a:cubicBezTo>
                    <a:pt x="1201" y="5177"/>
                    <a:pt x="1225" y="5179"/>
                    <a:pt x="1249" y="5179"/>
                  </a:cubicBezTo>
                  <a:cubicBezTo>
                    <a:pt x="1602" y="5179"/>
                    <a:pt x="1956" y="5179"/>
                    <a:pt x="2309" y="5179"/>
                  </a:cubicBezTo>
                  <a:cubicBezTo>
                    <a:pt x="2690" y="5179"/>
                    <a:pt x="3042" y="5443"/>
                    <a:pt x="3148" y="5809"/>
                  </a:cubicBezTo>
                  <a:cubicBezTo>
                    <a:pt x="3294" y="6308"/>
                    <a:pt x="2995" y="6814"/>
                    <a:pt x="2488" y="6929"/>
                  </a:cubicBezTo>
                  <a:cubicBezTo>
                    <a:pt x="2419" y="6945"/>
                    <a:pt x="2349" y="6949"/>
                    <a:pt x="2278" y="6948"/>
                  </a:cubicBezTo>
                  <a:cubicBezTo>
                    <a:pt x="2144" y="6947"/>
                    <a:pt x="2011" y="6949"/>
                    <a:pt x="1878" y="6949"/>
                  </a:cubicBezTo>
                  <a:cubicBezTo>
                    <a:pt x="1647" y="6949"/>
                    <a:pt x="1416" y="6949"/>
                    <a:pt x="1186" y="6949"/>
                  </a:cubicBezTo>
                  <a:cubicBezTo>
                    <a:pt x="972" y="6950"/>
                    <a:pt x="793" y="7092"/>
                    <a:pt x="747" y="7300"/>
                  </a:cubicBezTo>
                  <a:cubicBezTo>
                    <a:pt x="737" y="7344"/>
                    <a:pt x="735" y="7390"/>
                    <a:pt x="735" y="7435"/>
                  </a:cubicBezTo>
                  <a:cubicBezTo>
                    <a:pt x="733" y="7651"/>
                    <a:pt x="734" y="7867"/>
                    <a:pt x="734" y="8083"/>
                  </a:cubicBezTo>
                  <a:cubicBezTo>
                    <a:pt x="734" y="8097"/>
                    <a:pt x="734" y="8111"/>
                    <a:pt x="734" y="8128"/>
                  </a:cubicBezTo>
                  <a:cubicBezTo>
                    <a:pt x="669" y="8128"/>
                    <a:pt x="608" y="8128"/>
                    <a:pt x="546" y="8128"/>
                  </a:cubicBezTo>
                  <a:cubicBezTo>
                    <a:pt x="544" y="8108"/>
                    <a:pt x="542" y="8090"/>
                    <a:pt x="540" y="8070"/>
                  </a:cubicBezTo>
                  <a:cubicBezTo>
                    <a:pt x="525" y="8070"/>
                    <a:pt x="511" y="8070"/>
                    <a:pt x="494" y="8070"/>
                  </a:cubicBezTo>
                  <a:cubicBezTo>
                    <a:pt x="493" y="8089"/>
                    <a:pt x="493" y="8107"/>
                    <a:pt x="491" y="8128"/>
                  </a:cubicBezTo>
                  <a:cubicBezTo>
                    <a:pt x="427" y="8128"/>
                    <a:pt x="364" y="8128"/>
                    <a:pt x="298" y="8128"/>
                  </a:cubicBezTo>
                  <a:cubicBezTo>
                    <a:pt x="297" y="8116"/>
                    <a:pt x="295" y="8106"/>
                    <a:pt x="295" y="8096"/>
                  </a:cubicBezTo>
                  <a:cubicBezTo>
                    <a:pt x="295" y="7858"/>
                    <a:pt x="294" y="7621"/>
                    <a:pt x="295" y="7384"/>
                  </a:cubicBezTo>
                  <a:cubicBezTo>
                    <a:pt x="298" y="6962"/>
                    <a:pt x="619" y="6589"/>
                    <a:pt x="1036" y="6525"/>
                  </a:cubicBezTo>
                  <a:cubicBezTo>
                    <a:pt x="1094" y="6516"/>
                    <a:pt x="1153" y="6511"/>
                    <a:pt x="1211" y="6511"/>
                  </a:cubicBezTo>
                  <a:cubicBezTo>
                    <a:pt x="1572" y="6510"/>
                    <a:pt x="1934" y="6508"/>
                    <a:pt x="2295" y="6511"/>
                  </a:cubicBezTo>
                  <a:cubicBezTo>
                    <a:pt x="2485" y="6513"/>
                    <a:pt x="2693" y="6380"/>
                    <a:pt x="2738" y="6146"/>
                  </a:cubicBezTo>
                  <a:cubicBezTo>
                    <a:pt x="2787" y="5896"/>
                    <a:pt x="2604" y="5646"/>
                    <a:pt x="2352" y="5620"/>
                  </a:cubicBezTo>
                  <a:cubicBezTo>
                    <a:pt x="2317" y="5616"/>
                    <a:pt x="2282" y="5615"/>
                    <a:pt x="2248" y="5615"/>
                  </a:cubicBezTo>
                  <a:cubicBezTo>
                    <a:pt x="1911" y="5615"/>
                    <a:pt x="1573" y="5615"/>
                    <a:pt x="1236" y="5615"/>
                  </a:cubicBezTo>
                  <a:cubicBezTo>
                    <a:pt x="1013" y="5616"/>
                    <a:pt x="816" y="5545"/>
                    <a:pt x="650" y="5398"/>
                  </a:cubicBezTo>
                  <a:cubicBezTo>
                    <a:pt x="439" y="5213"/>
                    <a:pt x="335" y="4977"/>
                    <a:pt x="344" y="4697"/>
                  </a:cubicBezTo>
                  <a:cubicBezTo>
                    <a:pt x="358" y="4275"/>
                    <a:pt x="678" y="3918"/>
                    <a:pt x="1096" y="3855"/>
                  </a:cubicBezTo>
                  <a:cubicBezTo>
                    <a:pt x="1145" y="3848"/>
                    <a:pt x="1194" y="3846"/>
                    <a:pt x="1244" y="3846"/>
                  </a:cubicBezTo>
                  <a:cubicBezTo>
                    <a:pt x="1598" y="3845"/>
                    <a:pt x="1953" y="3846"/>
                    <a:pt x="2308" y="3846"/>
                  </a:cubicBezTo>
                  <a:cubicBezTo>
                    <a:pt x="2366" y="3846"/>
                    <a:pt x="2425" y="3842"/>
                    <a:pt x="2481" y="3823"/>
                  </a:cubicBezTo>
                  <a:cubicBezTo>
                    <a:pt x="2682" y="3757"/>
                    <a:pt x="2807" y="3567"/>
                    <a:pt x="2789" y="3353"/>
                  </a:cubicBezTo>
                  <a:cubicBezTo>
                    <a:pt x="2772" y="3154"/>
                    <a:pt x="2613" y="2986"/>
                    <a:pt x="2410" y="2956"/>
                  </a:cubicBezTo>
                  <a:cubicBezTo>
                    <a:pt x="2375" y="2950"/>
                    <a:pt x="2339" y="2948"/>
                    <a:pt x="2303" y="2948"/>
                  </a:cubicBezTo>
                  <a:cubicBezTo>
                    <a:pt x="1894" y="2948"/>
                    <a:pt x="1484" y="2952"/>
                    <a:pt x="1075" y="2948"/>
                  </a:cubicBezTo>
                  <a:cubicBezTo>
                    <a:pt x="735" y="2946"/>
                    <a:pt x="475" y="2793"/>
                    <a:pt x="304" y="2501"/>
                  </a:cubicBezTo>
                  <a:cubicBezTo>
                    <a:pt x="0" y="1983"/>
                    <a:pt x="310" y="1310"/>
                    <a:pt x="900" y="1197"/>
                  </a:cubicBezTo>
                  <a:cubicBezTo>
                    <a:pt x="961" y="1185"/>
                    <a:pt x="1024" y="1180"/>
                    <a:pt x="1086" y="1180"/>
                  </a:cubicBezTo>
                  <a:cubicBezTo>
                    <a:pt x="1445" y="1179"/>
                    <a:pt x="1804" y="1179"/>
                    <a:pt x="2162" y="1180"/>
                  </a:cubicBezTo>
                  <a:cubicBezTo>
                    <a:pt x="2270" y="1180"/>
                    <a:pt x="2368" y="1153"/>
                    <a:pt x="2453" y="1086"/>
                  </a:cubicBezTo>
                  <a:cubicBezTo>
                    <a:pt x="2562" y="1001"/>
                    <a:pt x="2621" y="888"/>
                    <a:pt x="2629" y="750"/>
                  </a:cubicBezTo>
                  <a:cubicBezTo>
                    <a:pt x="2630" y="730"/>
                    <a:pt x="2630" y="710"/>
                    <a:pt x="2630" y="690"/>
                  </a:cubicBezTo>
                  <a:cubicBezTo>
                    <a:pt x="2630" y="475"/>
                    <a:pt x="2630" y="261"/>
                    <a:pt x="2630" y="46"/>
                  </a:cubicBezTo>
                  <a:cubicBezTo>
                    <a:pt x="2630" y="32"/>
                    <a:pt x="2630" y="17"/>
                    <a:pt x="2630" y="0"/>
                  </a:cubicBezTo>
                  <a:close/>
                  <a:moveTo>
                    <a:pt x="2882" y="320"/>
                  </a:moveTo>
                  <a:cubicBezTo>
                    <a:pt x="2882" y="277"/>
                    <a:pt x="2882" y="240"/>
                    <a:pt x="2882" y="200"/>
                  </a:cubicBezTo>
                  <a:cubicBezTo>
                    <a:pt x="2872" y="199"/>
                    <a:pt x="2865" y="198"/>
                    <a:pt x="2857" y="198"/>
                  </a:cubicBezTo>
                  <a:cubicBezTo>
                    <a:pt x="2851" y="198"/>
                    <a:pt x="2844" y="200"/>
                    <a:pt x="2836" y="201"/>
                  </a:cubicBezTo>
                  <a:cubicBezTo>
                    <a:pt x="2836" y="241"/>
                    <a:pt x="2836" y="279"/>
                    <a:pt x="2836" y="320"/>
                  </a:cubicBezTo>
                  <a:cubicBezTo>
                    <a:pt x="2853" y="320"/>
                    <a:pt x="2866" y="320"/>
                    <a:pt x="2882" y="320"/>
                  </a:cubicBezTo>
                  <a:close/>
                  <a:moveTo>
                    <a:pt x="2835" y="441"/>
                  </a:moveTo>
                  <a:cubicBezTo>
                    <a:pt x="2835" y="482"/>
                    <a:pt x="2835" y="522"/>
                    <a:pt x="2835" y="562"/>
                  </a:cubicBezTo>
                  <a:cubicBezTo>
                    <a:pt x="2851" y="562"/>
                    <a:pt x="2864" y="562"/>
                    <a:pt x="2880" y="562"/>
                  </a:cubicBezTo>
                  <a:cubicBezTo>
                    <a:pt x="2880" y="521"/>
                    <a:pt x="2880" y="482"/>
                    <a:pt x="2880" y="441"/>
                  </a:cubicBezTo>
                  <a:cubicBezTo>
                    <a:pt x="2866" y="441"/>
                    <a:pt x="2852" y="441"/>
                    <a:pt x="2835" y="441"/>
                  </a:cubicBezTo>
                  <a:close/>
                  <a:moveTo>
                    <a:pt x="491" y="7582"/>
                  </a:moveTo>
                  <a:cubicBezTo>
                    <a:pt x="491" y="7623"/>
                    <a:pt x="491" y="7660"/>
                    <a:pt x="491" y="7699"/>
                  </a:cubicBezTo>
                  <a:cubicBezTo>
                    <a:pt x="508" y="7699"/>
                    <a:pt x="522" y="7699"/>
                    <a:pt x="538" y="7699"/>
                  </a:cubicBezTo>
                  <a:cubicBezTo>
                    <a:pt x="538" y="7659"/>
                    <a:pt x="538" y="7621"/>
                    <a:pt x="538" y="7582"/>
                  </a:cubicBezTo>
                  <a:cubicBezTo>
                    <a:pt x="521" y="7582"/>
                    <a:pt x="507" y="7582"/>
                    <a:pt x="491" y="7582"/>
                  </a:cubicBezTo>
                  <a:close/>
                  <a:moveTo>
                    <a:pt x="3032" y="3328"/>
                  </a:moveTo>
                  <a:cubicBezTo>
                    <a:pt x="3015" y="3330"/>
                    <a:pt x="3000" y="3332"/>
                    <a:pt x="2983" y="3333"/>
                  </a:cubicBezTo>
                  <a:cubicBezTo>
                    <a:pt x="2983" y="3355"/>
                    <a:pt x="2983" y="3373"/>
                    <a:pt x="2983" y="3392"/>
                  </a:cubicBezTo>
                  <a:cubicBezTo>
                    <a:pt x="2983" y="3411"/>
                    <a:pt x="2983" y="3430"/>
                    <a:pt x="2983" y="3450"/>
                  </a:cubicBezTo>
                  <a:cubicBezTo>
                    <a:pt x="3003" y="3450"/>
                    <a:pt x="3017" y="3450"/>
                    <a:pt x="3035" y="3450"/>
                  </a:cubicBezTo>
                  <a:cubicBezTo>
                    <a:pt x="3035" y="3426"/>
                    <a:pt x="3036" y="3405"/>
                    <a:pt x="3035" y="3384"/>
                  </a:cubicBezTo>
                  <a:cubicBezTo>
                    <a:pt x="3035" y="3367"/>
                    <a:pt x="3033" y="3350"/>
                    <a:pt x="3032" y="3328"/>
                  </a:cubicBezTo>
                  <a:close/>
                  <a:moveTo>
                    <a:pt x="1285" y="2700"/>
                  </a:moveTo>
                  <a:cubicBezTo>
                    <a:pt x="1242" y="2698"/>
                    <a:pt x="1203" y="2696"/>
                    <a:pt x="1162" y="2694"/>
                  </a:cubicBezTo>
                  <a:cubicBezTo>
                    <a:pt x="1162" y="2713"/>
                    <a:pt x="1162" y="2726"/>
                    <a:pt x="1162" y="2744"/>
                  </a:cubicBezTo>
                  <a:cubicBezTo>
                    <a:pt x="1201" y="2744"/>
                    <a:pt x="1239" y="2744"/>
                    <a:pt x="1280" y="2744"/>
                  </a:cubicBezTo>
                  <a:cubicBezTo>
                    <a:pt x="1282" y="2732"/>
                    <a:pt x="1283" y="2718"/>
                    <a:pt x="1285" y="2700"/>
                  </a:cubicBezTo>
                  <a:close/>
                  <a:moveTo>
                    <a:pt x="2076" y="1399"/>
                  </a:moveTo>
                  <a:cubicBezTo>
                    <a:pt x="2073" y="1379"/>
                    <a:pt x="2071" y="1365"/>
                    <a:pt x="2069" y="1349"/>
                  </a:cubicBezTo>
                  <a:cubicBezTo>
                    <a:pt x="2029" y="1351"/>
                    <a:pt x="1992" y="1353"/>
                    <a:pt x="1953" y="1355"/>
                  </a:cubicBezTo>
                  <a:cubicBezTo>
                    <a:pt x="1953" y="1372"/>
                    <a:pt x="1953" y="1386"/>
                    <a:pt x="1953" y="1405"/>
                  </a:cubicBezTo>
                  <a:cubicBezTo>
                    <a:pt x="1994" y="1403"/>
                    <a:pt x="2032" y="1401"/>
                    <a:pt x="2076" y="1399"/>
                  </a:cubicBezTo>
                  <a:close/>
                  <a:moveTo>
                    <a:pt x="2999" y="6223"/>
                  </a:moveTo>
                  <a:cubicBezTo>
                    <a:pt x="3004" y="6180"/>
                    <a:pt x="3009" y="6141"/>
                    <a:pt x="3014" y="6099"/>
                  </a:cubicBezTo>
                  <a:cubicBezTo>
                    <a:pt x="2995" y="6097"/>
                    <a:pt x="2981" y="6096"/>
                    <a:pt x="2964" y="6095"/>
                  </a:cubicBezTo>
                  <a:cubicBezTo>
                    <a:pt x="2959" y="6135"/>
                    <a:pt x="2955" y="6173"/>
                    <a:pt x="2951" y="6213"/>
                  </a:cubicBezTo>
                  <a:cubicBezTo>
                    <a:pt x="2967" y="6216"/>
                    <a:pt x="2980" y="6219"/>
                    <a:pt x="2999" y="6223"/>
                  </a:cubicBezTo>
                  <a:close/>
                  <a:moveTo>
                    <a:pt x="601" y="1649"/>
                  </a:moveTo>
                  <a:cubicBezTo>
                    <a:pt x="630" y="1619"/>
                    <a:pt x="656" y="1592"/>
                    <a:pt x="685" y="1564"/>
                  </a:cubicBezTo>
                  <a:cubicBezTo>
                    <a:pt x="675" y="1553"/>
                    <a:pt x="666" y="1543"/>
                    <a:pt x="655" y="1531"/>
                  </a:cubicBezTo>
                  <a:cubicBezTo>
                    <a:pt x="622" y="1559"/>
                    <a:pt x="591" y="1584"/>
                    <a:pt x="568" y="1619"/>
                  </a:cubicBezTo>
                  <a:cubicBezTo>
                    <a:pt x="580" y="1630"/>
                    <a:pt x="589" y="1638"/>
                    <a:pt x="601" y="1649"/>
                  </a:cubicBezTo>
                  <a:close/>
                  <a:moveTo>
                    <a:pt x="2582" y="5397"/>
                  </a:moveTo>
                  <a:cubicBezTo>
                    <a:pt x="2540" y="5383"/>
                    <a:pt x="2504" y="5360"/>
                    <a:pt x="2457" y="5365"/>
                  </a:cubicBezTo>
                  <a:cubicBezTo>
                    <a:pt x="2456" y="5381"/>
                    <a:pt x="2455" y="5394"/>
                    <a:pt x="2454" y="5406"/>
                  </a:cubicBezTo>
                  <a:cubicBezTo>
                    <a:pt x="2492" y="5418"/>
                    <a:pt x="2526" y="5429"/>
                    <a:pt x="2562" y="5440"/>
                  </a:cubicBezTo>
                  <a:cubicBezTo>
                    <a:pt x="2569" y="5427"/>
                    <a:pt x="2574" y="5414"/>
                    <a:pt x="2582" y="5397"/>
                  </a:cubicBezTo>
                  <a:close/>
                  <a:moveTo>
                    <a:pt x="2877" y="3773"/>
                  </a:moveTo>
                  <a:cubicBezTo>
                    <a:pt x="2848" y="3805"/>
                    <a:pt x="2823" y="3833"/>
                    <a:pt x="2797" y="3863"/>
                  </a:cubicBezTo>
                  <a:cubicBezTo>
                    <a:pt x="2810" y="3875"/>
                    <a:pt x="2820" y="3885"/>
                    <a:pt x="2833" y="3896"/>
                  </a:cubicBezTo>
                  <a:cubicBezTo>
                    <a:pt x="2862" y="3864"/>
                    <a:pt x="2888" y="3835"/>
                    <a:pt x="2916" y="3803"/>
                  </a:cubicBezTo>
                  <a:cubicBezTo>
                    <a:pt x="2901" y="3792"/>
                    <a:pt x="2890" y="3783"/>
                    <a:pt x="2877" y="3773"/>
                  </a:cubicBezTo>
                  <a:close/>
                  <a:moveTo>
                    <a:pt x="2936" y="5735"/>
                  </a:moveTo>
                  <a:cubicBezTo>
                    <a:pt x="2914" y="5698"/>
                    <a:pt x="2893" y="5663"/>
                    <a:pt x="2871" y="5627"/>
                  </a:cubicBezTo>
                  <a:cubicBezTo>
                    <a:pt x="2855" y="5639"/>
                    <a:pt x="2844" y="5647"/>
                    <a:pt x="2831" y="5656"/>
                  </a:cubicBezTo>
                  <a:cubicBezTo>
                    <a:pt x="2852" y="5691"/>
                    <a:pt x="2872" y="5723"/>
                    <a:pt x="2892" y="5757"/>
                  </a:cubicBezTo>
                  <a:cubicBezTo>
                    <a:pt x="2906" y="5750"/>
                    <a:pt x="2919" y="5743"/>
                    <a:pt x="2936" y="5735"/>
                  </a:cubicBezTo>
                  <a:close/>
                  <a:moveTo>
                    <a:pt x="648" y="7014"/>
                  </a:moveTo>
                  <a:cubicBezTo>
                    <a:pt x="675" y="6983"/>
                    <a:pt x="699" y="6955"/>
                    <a:pt x="725" y="6926"/>
                  </a:cubicBezTo>
                  <a:cubicBezTo>
                    <a:pt x="713" y="6914"/>
                    <a:pt x="704" y="6903"/>
                    <a:pt x="691" y="6889"/>
                  </a:cubicBezTo>
                  <a:cubicBezTo>
                    <a:pt x="662" y="6922"/>
                    <a:pt x="636" y="6952"/>
                    <a:pt x="608" y="6985"/>
                  </a:cubicBezTo>
                  <a:cubicBezTo>
                    <a:pt x="625" y="6997"/>
                    <a:pt x="636" y="7005"/>
                    <a:pt x="648" y="7014"/>
                  </a:cubicBezTo>
                  <a:close/>
                  <a:moveTo>
                    <a:pt x="2235" y="6736"/>
                  </a:moveTo>
                  <a:cubicBezTo>
                    <a:pt x="2279" y="6732"/>
                    <a:pt x="2319" y="6736"/>
                    <a:pt x="2358" y="6724"/>
                  </a:cubicBezTo>
                  <a:cubicBezTo>
                    <a:pt x="2355" y="6707"/>
                    <a:pt x="2353" y="6694"/>
                    <a:pt x="2351" y="6678"/>
                  </a:cubicBezTo>
                  <a:cubicBezTo>
                    <a:pt x="2310" y="6682"/>
                    <a:pt x="2271" y="6685"/>
                    <a:pt x="2230" y="6688"/>
                  </a:cubicBezTo>
                  <a:cubicBezTo>
                    <a:pt x="2232" y="6706"/>
                    <a:pt x="2233" y="6719"/>
                    <a:pt x="2235" y="6736"/>
                  </a:cubicBezTo>
                  <a:close/>
                  <a:moveTo>
                    <a:pt x="3007" y="5973"/>
                  </a:moveTo>
                  <a:cubicBezTo>
                    <a:pt x="2997" y="5930"/>
                    <a:pt x="2989" y="5892"/>
                    <a:pt x="2980" y="5850"/>
                  </a:cubicBezTo>
                  <a:cubicBezTo>
                    <a:pt x="2961" y="5856"/>
                    <a:pt x="2948" y="5861"/>
                    <a:pt x="2933" y="5866"/>
                  </a:cubicBezTo>
                  <a:cubicBezTo>
                    <a:pt x="2942" y="5906"/>
                    <a:pt x="2950" y="5942"/>
                    <a:pt x="2958" y="5981"/>
                  </a:cubicBezTo>
                  <a:cubicBezTo>
                    <a:pt x="2975" y="5979"/>
                    <a:pt x="2988" y="5976"/>
                    <a:pt x="3007" y="5973"/>
                  </a:cubicBezTo>
                  <a:close/>
                  <a:moveTo>
                    <a:pt x="2813" y="918"/>
                  </a:moveTo>
                  <a:cubicBezTo>
                    <a:pt x="2799" y="957"/>
                    <a:pt x="2787" y="991"/>
                    <a:pt x="2775" y="1028"/>
                  </a:cubicBezTo>
                  <a:cubicBezTo>
                    <a:pt x="2789" y="1034"/>
                    <a:pt x="2802" y="1040"/>
                    <a:pt x="2816" y="1047"/>
                  </a:cubicBezTo>
                  <a:cubicBezTo>
                    <a:pt x="2836" y="1008"/>
                    <a:pt x="2853" y="971"/>
                    <a:pt x="2855" y="927"/>
                  </a:cubicBezTo>
                  <a:cubicBezTo>
                    <a:pt x="2840" y="924"/>
                    <a:pt x="2828" y="921"/>
                    <a:pt x="2813" y="918"/>
                  </a:cubicBezTo>
                  <a:close/>
                  <a:moveTo>
                    <a:pt x="2111" y="6695"/>
                  </a:moveTo>
                  <a:cubicBezTo>
                    <a:pt x="2068" y="6698"/>
                    <a:pt x="2031" y="6700"/>
                    <a:pt x="1991" y="6703"/>
                  </a:cubicBezTo>
                  <a:cubicBezTo>
                    <a:pt x="1991" y="6721"/>
                    <a:pt x="1992" y="6735"/>
                    <a:pt x="1993" y="6752"/>
                  </a:cubicBezTo>
                  <a:cubicBezTo>
                    <a:pt x="2037" y="6745"/>
                    <a:pt x="2076" y="6754"/>
                    <a:pt x="2116" y="6742"/>
                  </a:cubicBezTo>
                  <a:cubicBezTo>
                    <a:pt x="2114" y="6725"/>
                    <a:pt x="2113" y="6712"/>
                    <a:pt x="2111" y="6695"/>
                  </a:cubicBezTo>
                  <a:close/>
                  <a:moveTo>
                    <a:pt x="2709" y="3935"/>
                  </a:moveTo>
                  <a:cubicBezTo>
                    <a:pt x="2673" y="3958"/>
                    <a:pt x="2641" y="3978"/>
                    <a:pt x="2608" y="3998"/>
                  </a:cubicBezTo>
                  <a:cubicBezTo>
                    <a:pt x="2616" y="4014"/>
                    <a:pt x="2623" y="4026"/>
                    <a:pt x="2631" y="4041"/>
                  </a:cubicBezTo>
                  <a:cubicBezTo>
                    <a:pt x="2668" y="4019"/>
                    <a:pt x="2701" y="3998"/>
                    <a:pt x="2737" y="3977"/>
                  </a:cubicBezTo>
                  <a:cubicBezTo>
                    <a:pt x="2727" y="3961"/>
                    <a:pt x="2719" y="3950"/>
                    <a:pt x="2709" y="3935"/>
                  </a:cubicBezTo>
                  <a:close/>
                  <a:moveTo>
                    <a:pt x="2311" y="1333"/>
                  </a:moveTo>
                  <a:cubicBezTo>
                    <a:pt x="2269" y="1337"/>
                    <a:pt x="2231" y="1340"/>
                    <a:pt x="2191" y="1344"/>
                  </a:cubicBezTo>
                  <a:cubicBezTo>
                    <a:pt x="2192" y="1361"/>
                    <a:pt x="2193" y="1375"/>
                    <a:pt x="2194" y="1392"/>
                  </a:cubicBezTo>
                  <a:cubicBezTo>
                    <a:pt x="2237" y="1389"/>
                    <a:pt x="2276" y="1386"/>
                    <a:pt x="2318" y="1382"/>
                  </a:cubicBezTo>
                  <a:cubicBezTo>
                    <a:pt x="2315" y="1364"/>
                    <a:pt x="2313" y="1351"/>
                    <a:pt x="2311" y="1333"/>
                  </a:cubicBezTo>
                  <a:close/>
                  <a:moveTo>
                    <a:pt x="2664" y="5496"/>
                  </a:moveTo>
                  <a:cubicBezTo>
                    <a:pt x="2697" y="5522"/>
                    <a:pt x="2727" y="5545"/>
                    <a:pt x="2758" y="5569"/>
                  </a:cubicBezTo>
                  <a:cubicBezTo>
                    <a:pt x="2769" y="5556"/>
                    <a:pt x="2778" y="5546"/>
                    <a:pt x="2788" y="5533"/>
                  </a:cubicBezTo>
                  <a:cubicBezTo>
                    <a:pt x="2756" y="5505"/>
                    <a:pt x="2728" y="5476"/>
                    <a:pt x="2689" y="5459"/>
                  </a:cubicBezTo>
                  <a:cubicBezTo>
                    <a:pt x="2680" y="5471"/>
                    <a:pt x="2673" y="5482"/>
                    <a:pt x="2664" y="5496"/>
                  </a:cubicBezTo>
                  <a:close/>
                  <a:moveTo>
                    <a:pt x="2385" y="4090"/>
                  </a:moveTo>
                  <a:cubicBezTo>
                    <a:pt x="2429" y="4088"/>
                    <a:pt x="2468" y="4086"/>
                    <a:pt x="2511" y="4083"/>
                  </a:cubicBezTo>
                  <a:cubicBezTo>
                    <a:pt x="2507" y="4064"/>
                    <a:pt x="2504" y="4051"/>
                    <a:pt x="2501" y="4039"/>
                  </a:cubicBezTo>
                  <a:cubicBezTo>
                    <a:pt x="2461" y="4039"/>
                    <a:pt x="2424" y="4039"/>
                    <a:pt x="2385" y="4039"/>
                  </a:cubicBezTo>
                  <a:cubicBezTo>
                    <a:pt x="2385" y="4056"/>
                    <a:pt x="2385" y="4070"/>
                    <a:pt x="2385" y="4090"/>
                  </a:cubicBezTo>
                  <a:close/>
                  <a:moveTo>
                    <a:pt x="2773" y="6504"/>
                  </a:moveTo>
                  <a:cubicBezTo>
                    <a:pt x="2741" y="6530"/>
                    <a:pt x="2711" y="6553"/>
                    <a:pt x="2680" y="6578"/>
                  </a:cubicBezTo>
                  <a:cubicBezTo>
                    <a:pt x="2690" y="6591"/>
                    <a:pt x="2699" y="6603"/>
                    <a:pt x="2709" y="6618"/>
                  </a:cubicBezTo>
                  <a:cubicBezTo>
                    <a:pt x="2743" y="6590"/>
                    <a:pt x="2775" y="6565"/>
                    <a:pt x="2810" y="6538"/>
                  </a:cubicBezTo>
                  <a:cubicBezTo>
                    <a:pt x="2796" y="6524"/>
                    <a:pt x="2786" y="6516"/>
                    <a:pt x="2773" y="6504"/>
                  </a:cubicBezTo>
                  <a:close/>
                  <a:moveTo>
                    <a:pt x="2821" y="802"/>
                  </a:moveTo>
                  <a:cubicBezTo>
                    <a:pt x="2841" y="802"/>
                    <a:pt x="2855" y="802"/>
                    <a:pt x="2871" y="802"/>
                  </a:cubicBezTo>
                  <a:cubicBezTo>
                    <a:pt x="2874" y="762"/>
                    <a:pt x="2876" y="725"/>
                    <a:pt x="2878" y="684"/>
                  </a:cubicBezTo>
                  <a:cubicBezTo>
                    <a:pt x="2861" y="683"/>
                    <a:pt x="2847" y="682"/>
                    <a:pt x="2829" y="681"/>
                  </a:cubicBezTo>
                  <a:cubicBezTo>
                    <a:pt x="2827" y="722"/>
                    <a:pt x="2824" y="759"/>
                    <a:pt x="2821" y="802"/>
                  </a:cubicBezTo>
                  <a:close/>
                  <a:moveTo>
                    <a:pt x="625" y="5074"/>
                  </a:moveTo>
                  <a:cubicBezTo>
                    <a:pt x="650" y="5111"/>
                    <a:pt x="672" y="5144"/>
                    <a:pt x="696" y="5180"/>
                  </a:cubicBezTo>
                  <a:cubicBezTo>
                    <a:pt x="711" y="5166"/>
                    <a:pt x="722" y="5157"/>
                    <a:pt x="733" y="5148"/>
                  </a:cubicBezTo>
                  <a:cubicBezTo>
                    <a:pt x="711" y="5114"/>
                    <a:pt x="690" y="5083"/>
                    <a:pt x="669" y="5051"/>
                  </a:cubicBezTo>
                  <a:cubicBezTo>
                    <a:pt x="655" y="5058"/>
                    <a:pt x="643" y="5064"/>
                    <a:pt x="625" y="5074"/>
                  </a:cubicBezTo>
                  <a:close/>
                  <a:moveTo>
                    <a:pt x="1133" y="5359"/>
                  </a:moveTo>
                  <a:cubicBezTo>
                    <a:pt x="1091" y="5353"/>
                    <a:pt x="1055" y="5347"/>
                    <a:pt x="1016" y="5341"/>
                  </a:cubicBezTo>
                  <a:cubicBezTo>
                    <a:pt x="1012" y="5356"/>
                    <a:pt x="1008" y="5370"/>
                    <a:pt x="1003" y="5386"/>
                  </a:cubicBezTo>
                  <a:cubicBezTo>
                    <a:pt x="1046" y="5398"/>
                    <a:pt x="1085" y="5405"/>
                    <a:pt x="1127" y="5405"/>
                  </a:cubicBezTo>
                  <a:cubicBezTo>
                    <a:pt x="1129" y="5389"/>
                    <a:pt x="1131" y="5376"/>
                    <a:pt x="1133" y="5359"/>
                  </a:cubicBezTo>
                  <a:close/>
                  <a:moveTo>
                    <a:pt x="816" y="6854"/>
                  </a:moveTo>
                  <a:cubicBezTo>
                    <a:pt x="852" y="6836"/>
                    <a:pt x="885" y="6820"/>
                    <a:pt x="921" y="6802"/>
                  </a:cubicBezTo>
                  <a:cubicBezTo>
                    <a:pt x="914" y="6786"/>
                    <a:pt x="908" y="6773"/>
                    <a:pt x="901" y="6756"/>
                  </a:cubicBezTo>
                  <a:cubicBezTo>
                    <a:pt x="861" y="6776"/>
                    <a:pt x="826" y="6794"/>
                    <a:pt x="789" y="6813"/>
                  </a:cubicBezTo>
                  <a:cubicBezTo>
                    <a:pt x="800" y="6830"/>
                    <a:pt x="808" y="6842"/>
                    <a:pt x="816" y="6854"/>
                  </a:cubicBezTo>
                  <a:close/>
                  <a:moveTo>
                    <a:pt x="934" y="4103"/>
                  </a:moveTo>
                  <a:cubicBezTo>
                    <a:pt x="942" y="4121"/>
                    <a:pt x="948" y="4134"/>
                    <a:pt x="955" y="4148"/>
                  </a:cubicBezTo>
                  <a:cubicBezTo>
                    <a:pt x="992" y="4135"/>
                    <a:pt x="1026" y="4123"/>
                    <a:pt x="1065" y="4110"/>
                  </a:cubicBezTo>
                  <a:cubicBezTo>
                    <a:pt x="1061" y="4095"/>
                    <a:pt x="1057" y="4080"/>
                    <a:pt x="1052" y="4062"/>
                  </a:cubicBezTo>
                  <a:cubicBezTo>
                    <a:pt x="1011" y="4076"/>
                    <a:pt x="973" y="4089"/>
                    <a:pt x="934" y="4103"/>
                  </a:cubicBezTo>
                  <a:close/>
                  <a:moveTo>
                    <a:pt x="421" y="2205"/>
                  </a:moveTo>
                  <a:cubicBezTo>
                    <a:pt x="434" y="2247"/>
                    <a:pt x="439" y="2288"/>
                    <a:pt x="462" y="2324"/>
                  </a:cubicBezTo>
                  <a:cubicBezTo>
                    <a:pt x="477" y="2317"/>
                    <a:pt x="490" y="2311"/>
                    <a:pt x="503" y="2305"/>
                  </a:cubicBezTo>
                  <a:cubicBezTo>
                    <a:pt x="491" y="2267"/>
                    <a:pt x="480" y="2232"/>
                    <a:pt x="468" y="2194"/>
                  </a:cubicBezTo>
                  <a:cubicBezTo>
                    <a:pt x="452" y="2198"/>
                    <a:pt x="438" y="2201"/>
                    <a:pt x="421" y="2205"/>
                  </a:cubicBezTo>
                  <a:close/>
                  <a:moveTo>
                    <a:pt x="513" y="2436"/>
                  </a:moveTo>
                  <a:cubicBezTo>
                    <a:pt x="542" y="2471"/>
                    <a:pt x="567" y="2502"/>
                    <a:pt x="593" y="2536"/>
                  </a:cubicBezTo>
                  <a:cubicBezTo>
                    <a:pt x="608" y="2522"/>
                    <a:pt x="619" y="2513"/>
                    <a:pt x="630" y="2503"/>
                  </a:cubicBezTo>
                  <a:cubicBezTo>
                    <a:pt x="603" y="2469"/>
                    <a:pt x="579" y="2440"/>
                    <a:pt x="555" y="2409"/>
                  </a:cubicBezTo>
                  <a:cubicBezTo>
                    <a:pt x="542" y="2418"/>
                    <a:pt x="531" y="2425"/>
                    <a:pt x="513" y="2436"/>
                  </a:cubicBezTo>
                  <a:close/>
                  <a:moveTo>
                    <a:pt x="915" y="2719"/>
                  </a:moveTo>
                  <a:cubicBezTo>
                    <a:pt x="959" y="2725"/>
                    <a:pt x="998" y="2730"/>
                    <a:pt x="1038" y="2735"/>
                  </a:cubicBezTo>
                  <a:cubicBezTo>
                    <a:pt x="1040" y="2716"/>
                    <a:pt x="1042" y="2702"/>
                    <a:pt x="1043" y="2687"/>
                  </a:cubicBezTo>
                  <a:cubicBezTo>
                    <a:pt x="1002" y="2681"/>
                    <a:pt x="965" y="2676"/>
                    <a:pt x="926" y="2670"/>
                  </a:cubicBezTo>
                  <a:cubicBezTo>
                    <a:pt x="922" y="2687"/>
                    <a:pt x="919" y="2699"/>
                    <a:pt x="915" y="2719"/>
                  </a:cubicBezTo>
                  <a:close/>
                  <a:moveTo>
                    <a:pt x="649" y="4486"/>
                  </a:moveTo>
                  <a:cubicBezTo>
                    <a:pt x="668" y="4449"/>
                    <a:pt x="685" y="4416"/>
                    <a:pt x="703" y="4380"/>
                  </a:cubicBezTo>
                  <a:cubicBezTo>
                    <a:pt x="688" y="4372"/>
                    <a:pt x="675" y="4365"/>
                    <a:pt x="662" y="4357"/>
                  </a:cubicBezTo>
                  <a:cubicBezTo>
                    <a:pt x="639" y="4394"/>
                    <a:pt x="618" y="4428"/>
                    <a:pt x="607" y="4470"/>
                  </a:cubicBezTo>
                  <a:cubicBezTo>
                    <a:pt x="622" y="4475"/>
                    <a:pt x="634" y="4480"/>
                    <a:pt x="649" y="4486"/>
                  </a:cubicBezTo>
                  <a:close/>
                  <a:moveTo>
                    <a:pt x="598" y="4714"/>
                  </a:moveTo>
                  <a:cubicBezTo>
                    <a:pt x="604" y="4674"/>
                    <a:pt x="609" y="4637"/>
                    <a:pt x="615" y="4597"/>
                  </a:cubicBezTo>
                  <a:cubicBezTo>
                    <a:pt x="599" y="4593"/>
                    <a:pt x="585" y="4590"/>
                    <a:pt x="567" y="4586"/>
                  </a:cubicBezTo>
                  <a:cubicBezTo>
                    <a:pt x="561" y="4629"/>
                    <a:pt x="555" y="4667"/>
                    <a:pt x="549" y="4709"/>
                  </a:cubicBezTo>
                  <a:cubicBezTo>
                    <a:pt x="567" y="4711"/>
                    <a:pt x="581" y="4712"/>
                    <a:pt x="598" y="4714"/>
                  </a:cubicBezTo>
                  <a:close/>
                  <a:moveTo>
                    <a:pt x="2556" y="1313"/>
                  </a:moveTo>
                  <a:cubicBezTo>
                    <a:pt x="2546" y="1295"/>
                    <a:pt x="2538" y="1282"/>
                    <a:pt x="2531" y="1270"/>
                  </a:cubicBezTo>
                  <a:cubicBezTo>
                    <a:pt x="2493" y="1286"/>
                    <a:pt x="2460" y="1301"/>
                    <a:pt x="2425" y="1317"/>
                  </a:cubicBezTo>
                  <a:cubicBezTo>
                    <a:pt x="2430" y="1333"/>
                    <a:pt x="2435" y="1346"/>
                    <a:pt x="2441" y="1364"/>
                  </a:cubicBezTo>
                  <a:cubicBezTo>
                    <a:pt x="2481" y="1346"/>
                    <a:pt x="2516" y="1330"/>
                    <a:pt x="2556" y="1313"/>
                  </a:cubicBezTo>
                  <a:close/>
                  <a:moveTo>
                    <a:pt x="2629" y="1207"/>
                  </a:moveTo>
                  <a:cubicBezTo>
                    <a:pt x="2638" y="1217"/>
                    <a:pt x="2647" y="1228"/>
                    <a:pt x="2661" y="1244"/>
                  </a:cubicBezTo>
                  <a:cubicBezTo>
                    <a:pt x="2691" y="1213"/>
                    <a:pt x="2718" y="1184"/>
                    <a:pt x="2748" y="1153"/>
                  </a:cubicBezTo>
                  <a:cubicBezTo>
                    <a:pt x="2733" y="1141"/>
                    <a:pt x="2721" y="1131"/>
                    <a:pt x="2710" y="1122"/>
                  </a:cubicBezTo>
                  <a:cubicBezTo>
                    <a:pt x="2682" y="1152"/>
                    <a:pt x="2657" y="1177"/>
                    <a:pt x="2629" y="1207"/>
                  </a:cubicBezTo>
                  <a:close/>
                  <a:moveTo>
                    <a:pt x="1403" y="2748"/>
                  </a:moveTo>
                  <a:cubicBezTo>
                    <a:pt x="1446" y="2748"/>
                    <a:pt x="1484" y="2748"/>
                    <a:pt x="1525" y="2748"/>
                  </a:cubicBezTo>
                  <a:cubicBezTo>
                    <a:pt x="1524" y="2731"/>
                    <a:pt x="1523" y="2717"/>
                    <a:pt x="1522" y="2701"/>
                  </a:cubicBezTo>
                  <a:cubicBezTo>
                    <a:pt x="1480" y="2703"/>
                    <a:pt x="1442" y="2697"/>
                    <a:pt x="1403" y="2705"/>
                  </a:cubicBezTo>
                  <a:cubicBezTo>
                    <a:pt x="1403" y="2720"/>
                    <a:pt x="1403" y="2733"/>
                    <a:pt x="1403" y="2748"/>
                  </a:cubicBezTo>
                  <a:close/>
                  <a:moveTo>
                    <a:pt x="2469" y="6669"/>
                  </a:moveTo>
                  <a:cubicBezTo>
                    <a:pt x="2472" y="6684"/>
                    <a:pt x="2476" y="6699"/>
                    <a:pt x="2480" y="6718"/>
                  </a:cubicBezTo>
                  <a:cubicBezTo>
                    <a:pt x="2522" y="6704"/>
                    <a:pt x="2560" y="6691"/>
                    <a:pt x="2600" y="6678"/>
                  </a:cubicBezTo>
                  <a:cubicBezTo>
                    <a:pt x="2592" y="6660"/>
                    <a:pt x="2586" y="6647"/>
                    <a:pt x="2579" y="6634"/>
                  </a:cubicBezTo>
                  <a:cubicBezTo>
                    <a:pt x="2542" y="6646"/>
                    <a:pt x="2507" y="6657"/>
                    <a:pt x="2469" y="6669"/>
                  </a:cubicBezTo>
                  <a:close/>
                  <a:moveTo>
                    <a:pt x="2484" y="2776"/>
                  </a:moveTo>
                  <a:cubicBezTo>
                    <a:pt x="2487" y="2757"/>
                    <a:pt x="2489" y="2744"/>
                    <a:pt x="2491" y="2728"/>
                  </a:cubicBezTo>
                  <a:cubicBezTo>
                    <a:pt x="2450" y="2721"/>
                    <a:pt x="2411" y="2715"/>
                    <a:pt x="2369" y="2709"/>
                  </a:cubicBezTo>
                  <a:cubicBezTo>
                    <a:pt x="2368" y="2727"/>
                    <a:pt x="2367" y="2741"/>
                    <a:pt x="2365" y="2758"/>
                  </a:cubicBezTo>
                  <a:cubicBezTo>
                    <a:pt x="2405" y="2764"/>
                    <a:pt x="2442" y="2770"/>
                    <a:pt x="2484" y="2776"/>
                  </a:cubicBezTo>
                  <a:close/>
                  <a:moveTo>
                    <a:pt x="625" y="4944"/>
                  </a:moveTo>
                  <a:cubicBezTo>
                    <a:pt x="617" y="4904"/>
                    <a:pt x="610" y="4868"/>
                    <a:pt x="602" y="4829"/>
                  </a:cubicBezTo>
                  <a:cubicBezTo>
                    <a:pt x="586" y="4831"/>
                    <a:pt x="573" y="4832"/>
                    <a:pt x="556" y="4834"/>
                  </a:cubicBezTo>
                  <a:cubicBezTo>
                    <a:pt x="559" y="4878"/>
                    <a:pt x="565" y="4918"/>
                    <a:pt x="582" y="4957"/>
                  </a:cubicBezTo>
                  <a:cubicBezTo>
                    <a:pt x="597" y="4952"/>
                    <a:pt x="609" y="4949"/>
                    <a:pt x="625" y="4944"/>
                  </a:cubicBezTo>
                  <a:close/>
                  <a:moveTo>
                    <a:pt x="2968" y="3217"/>
                  </a:moveTo>
                  <a:cubicBezTo>
                    <a:pt x="2986" y="3213"/>
                    <a:pt x="2999" y="3209"/>
                    <a:pt x="3016" y="3204"/>
                  </a:cubicBezTo>
                  <a:cubicBezTo>
                    <a:pt x="3002" y="3163"/>
                    <a:pt x="2990" y="3126"/>
                    <a:pt x="2976" y="3086"/>
                  </a:cubicBezTo>
                  <a:cubicBezTo>
                    <a:pt x="2958" y="3094"/>
                    <a:pt x="2946" y="3100"/>
                    <a:pt x="2931" y="3106"/>
                  </a:cubicBezTo>
                  <a:cubicBezTo>
                    <a:pt x="2944" y="3144"/>
                    <a:pt x="2955" y="3178"/>
                    <a:pt x="2968" y="3217"/>
                  </a:cubicBezTo>
                  <a:close/>
                  <a:moveTo>
                    <a:pt x="1371" y="5367"/>
                  </a:moveTo>
                  <a:cubicBezTo>
                    <a:pt x="1330" y="5367"/>
                    <a:pt x="1292" y="5367"/>
                    <a:pt x="1251" y="5367"/>
                  </a:cubicBezTo>
                  <a:cubicBezTo>
                    <a:pt x="1250" y="5382"/>
                    <a:pt x="1249" y="5395"/>
                    <a:pt x="1247" y="5413"/>
                  </a:cubicBezTo>
                  <a:cubicBezTo>
                    <a:pt x="1291" y="5414"/>
                    <a:pt x="1331" y="5417"/>
                    <a:pt x="1373" y="5412"/>
                  </a:cubicBezTo>
                  <a:cubicBezTo>
                    <a:pt x="1372" y="5395"/>
                    <a:pt x="1371" y="5383"/>
                    <a:pt x="1371" y="5367"/>
                  </a:cubicBezTo>
                  <a:close/>
                  <a:moveTo>
                    <a:pt x="2094" y="5349"/>
                  </a:moveTo>
                  <a:cubicBezTo>
                    <a:pt x="2050" y="5351"/>
                    <a:pt x="2012" y="5346"/>
                    <a:pt x="1972" y="5355"/>
                  </a:cubicBezTo>
                  <a:cubicBezTo>
                    <a:pt x="1974" y="5374"/>
                    <a:pt x="1975" y="5387"/>
                    <a:pt x="1976" y="5403"/>
                  </a:cubicBezTo>
                  <a:cubicBezTo>
                    <a:pt x="2018" y="5401"/>
                    <a:pt x="2056" y="5399"/>
                    <a:pt x="2094" y="5397"/>
                  </a:cubicBezTo>
                  <a:cubicBezTo>
                    <a:pt x="2094" y="5380"/>
                    <a:pt x="2094" y="5367"/>
                    <a:pt x="2094" y="5349"/>
                  </a:cubicBezTo>
                  <a:close/>
                  <a:moveTo>
                    <a:pt x="814" y="5229"/>
                  </a:moveTo>
                  <a:cubicBezTo>
                    <a:pt x="804" y="5242"/>
                    <a:pt x="795" y="5253"/>
                    <a:pt x="783" y="5268"/>
                  </a:cubicBezTo>
                  <a:cubicBezTo>
                    <a:pt x="819" y="5292"/>
                    <a:pt x="852" y="5314"/>
                    <a:pt x="888" y="5339"/>
                  </a:cubicBezTo>
                  <a:cubicBezTo>
                    <a:pt x="897" y="5321"/>
                    <a:pt x="904" y="5309"/>
                    <a:pt x="911" y="5295"/>
                  </a:cubicBezTo>
                  <a:cubicBezTo>
                    <a:pt x="879" y="5273"/>
                    <a:pt x="849" y="5252"/>
                    <a:pt x="814" y="5229"/>
                  </a:cubicBezTo>
                  <a:close/>
                  <a:moveTo>
                    <a:pt x="2595" y="2807"/>
                  </a:moveTo>
                  <a:cubicBezTo>
                    <a:pt x="2632" y="2824"/>
                    <a:pt x="2666" y="2839"/>
                    <a:pt x="2703" y="2856"/>
                  </a:cubicBezTo>
                  <a:cubicBezTo>
                    <a:pt x="2710" y="2840"/>
                    <a:pt x="2717" y="2827"/>
                    <a:pt x="2724" y="2811"/>
                  </a:cubicBezTo>
                  <a:cubicBezTo>
                    <a:pt x="2685" y="2794"/>
                    <a:pt x="2650" y="2778"/>
                    <a:pt x="2610" y="2761"/>
                  </a:cubicBezTo>
                  <a:cubicBezTo>
                    <a:pt x="2604" y="2779"/>
                    <a:pt x="2600" y="2792"/>
                    <a:pt x="2595" y="2807"/>
                  </a:cubicBezTo>
                  <a:close/>
                  <a:moveTo>
                    <a:pt x="1540" y="4043"/>
                  </a:moveTo>
                  <a:cubicBezTo>
                    <a:pt x="1498" y="4043"/>
                    <a:pt x="1461" y="4043"/>
                    <a:pt x="1422" y="4043"/>
                  </a:cubicBezTo>
                  <a:cubicBezTo>
                    <a:pt x="1422" y="4059"/>
                    <a:pt x="1422" y="4074"/>
                    <a:pt x="1422" y="4092"/>
                  </a:cubicBezTo>
                  <a:cubicBezTo>
                    <a:pt x="1444" y="4092"/>
                    <a:pt x="1462" y="4092"/>
                    <a:pt x="1481" y="4092"/>
                  </a:cubicBezTo>
                  <a:cubicBezTo>
                    <a:pt x="1500" y="4092"/>
                    <a:pt x="1519" y="4092"/>
                    <a:pt x="1540" y="4092"/>
                  </a:cubicBezTo>
                  <a:cubicBezTo>
                    <a:pt x="1540" y="4073"/>
                    <a:pt x="1540" y="4060"/>
                    <a:pt x="1540" y="4043"/>
                  </a:cubicBezTo>
                  <a:close/>
                  <a:moveTo>
                    <a:pt x="1298" y="4092"/>
                  </a:moveTo>
                  <a:cubicBezTo>
                    <a:pt x="1298" y="4073"/>
                    <a:pt x="1298" y="4059"/>
                    <a:pt x="1298" y="4041"/>
                  </a:cubicBezTo>
                  <a:cubicBezTo>
                    <a:pt x="1257" y="4043"/>
                    <a:pt x="1217" y="4044"/>
                    <a:pt x="1174" y="4046"/>
                  </a:cubicBezTo>
                  <a:cubicBezTo>
                    <a:pt x="1177" y="4065"/>
                    <a:pt x="1179" y="4078"/>
                    <a:pt x="1181" y="4092"/>
                  </a:cubicBezTo>
                  <a:cubicBezTo>
                    <a:pt x="1221" y="4092"/>
                    <a:pt x="1258" y="4092"/>
                    <a:pt x="1298" y="4092"/>
                  </a:cubicBezTo>
                  <a:close/>
                  <a:moveTo>
                    <a:pt x="1472" y="1353"/>
                  </a:moveTo>
                  <a:cubicBezTo>
                    <a:pt x="1472" y="1369"/>
                    <a:pt x="1472" y="1382"/>
                    <a:pt x="1472" y="1399"/>
                  </a:cubicBezTo>
                  <a:cubicBezTo>
                    <a:pt x="1512" y="1399"/>
                    <a:pt x="1550" y="1399"/>
                    <a:pt x="1589" y="1399"/>
                  </a:cubicBezTo>
                  <a:cubicBezTo>
                    <a:pt x="1589" y="1384"/>
                    <a:pt x="1589" y="1370"/>
                    <a:pt x="1589" y="1353"/>
                  </a:cubicBezTo>
                  <a:cubicBezTo>
                    <a:pt x="1550" y="1353"/>
                    <a:pt x="1512" y="1353"/>
                    <a:pt x="1472" y="1353"/>
                  </a:cubicBezTo>
                  <a:close/>
                  <a:moveTo>
                    <a:pt x="992" y="1408"/>
                  </a:moveTo>
                  <a:cubicBezTo>
                    <a:pt x="1034" y="1403"/>
                    <a:pt x="1071" y="1398"/>
                    <a:pt x="1110" y="1393"/>
                  </a:cubicBezTo>
                  <a:cubicBezTo>
                    <a:pt x="1109" y="1376"/>
                    <a:pt x="1108" y="1362"/>
                    <a:pt x="1107" y="1344"/>
                  </a:cubicBezTo>
                  <a:cubicBezTo>
                    <a:pt x="1063" y="1350"/>
                    <a:pt x="1024" y="1355"/>
                    <a:pt x="983" y="1360"/>
                  </a:cubicBezTo>
                  <a:cubicBezTo>
                    <a:pt x="986" y="1378"/>
                    <a:pt x="989" y="1390"/>
                    <a:pt x="992" y="1408"/>
                  </a:cubicBezTo>
                  <a:close/>
                  <a:moveTo>
                    <a:pt x="2960" y="6343"/>
                  </a:moveTo>
                  <a:cubicBezTo>
                    <a:pt x="2943" y="6335"/>
                    <a:pt x="2930" y="6328"/>
                    <a:pt x="2916" y="6321"/>
                  </a:cubicBezTo>
                  <a:cubicBezTo>
                    <a:pt x="2894" y="6355"/>
                    <a:pt x="2875" y="6386"/>
                    <a:pt x="2853" y="6419"/>
                  </a:cubicBezTo>
                  <a:cubicBezTo>
                    <a:pt x="2865" y="6429"/>
                    <a:pt x="2877" y="6438"/>
                    <a:pt x="2892" y="6450"/>
                  </a:cubicBezTo>
                  <a:cubicBezTo>
                    <a:pt x="2916" y="6413"/>
                    <a:pt x="2937" y="6380"/>
                    <a:pt x="2960" y="6343"/>
                  </a:cubicBezTo>
                  <a:close/>
                  <a:moveTo>
                    <a:pt x="494" y="7457"/>
                  </a:moveTo>
                  <a:cubicBezTo>
                    <a:pt x="509" y="7457"/>
                    <a:pt x="524" y="7457"/>
                    <a:pt x="540" y="7457"/>
                  </a:cubicBezTo>
                  <a:cubicBezTo>
                    <a:pt x="540" y="7416"/>
                    <a:pt x="540" y="7380"/>
                    <a:pt x="540" y="7340"/>
                  </a:cubicBezTo>
                  <a:cubicBezTo>
                    <a:pt x="525" y="7339"/>
                    <a:pt x="511" y="7338"/>
                    <a:pt x="494" y="7337"/>
                  </a:cubicBezTo>
                  <a:cubicBezTo>
                    <a:pt x="494" y="7379"/>
                    <a:pt x="494" y="7417"/>
                    <a:pt x="494" y="7457"/>
                  </a:cubicBezTo>
                  <a:close/>
                  <a:moveTo>
                    <a:pt x="774" y="4292"/>
                  </a:moveTo>
                  <a:cubicBezTo>
                    <a:pt x="804" y="4261"/>
                    <a:pt x="830" y="4234"/>
                    <a:pt x="858" y="4206"/>
                  </a:cubicBezTo>
                  <a:cubicBezTo>
                    <a:pt x="848" y="4195"/>
                    <a:pt x="838" y="4184"/>
                    <a:pt x="824" y="4168"/>
                  </a:cubicBezTo>
                  <a:cubicBezTo>
                    <a:pt x="795" y="4200"/>
                    <a:pt x="769" y="4229"/>
                    <a:pt x="741" y="4260"/>
                  </a:cubicBezTo>
                  <a:cubicBezTo>
                    <a:pt x="750" y="4269"/>
                    <a:pt x="761" y="4279"/>
                    <a:pt x="774" y="4292"/>
                  </a:cubicBezTo>
                  <a:close/>
                  <a:moveTo>
                    <a:pt x="551" y="7094"/>
                  </a:moveTo>
                  <a:cubicBezTo>
                    <a:pt x="529" y="7131"/>
                    <a:pt x="517" y="7171"/>
                    <a:pt x="509" y="7214"/>
                  </a:cubicBezTo>
                  <a:cubicBezTo>
                    <a:pt x="526" y="7218"/>
                    <a:pt x="539" y="7221"/>
                    <a:pt x="554" y="7224"/>
                  </a:cubicBezTo>
                  <a:cubicBezTo>
                    <a:pt x="567" y="7186"/>
                    <a:pt x="579" y="7151"/>
                    <a:pt x="591" y="7114"/>
                  </a:cubicBezTo>
                  <a:cubicBezTo>
                    <a:pt x="578" y="7108"/>
                    <a:pt x="566" y="7102"/>
                    <a:pt x="551" y="7094"/>
                  </a:cubicBezTo>
                  <a:close/>
                  <a:moveTo>
                    <a:pt x="455" y="2078"/>
                  </a:moveTo>
                  <a:cubicBezTo>
                    <a:pt x="456" y="2058"/>
                    <a:pt x="458" y="2040"/>
                    <a:pt x="459" y="2021"/>
                  </a:cubicBezTo>
                  <a:cubicBezTo>
                    <a:pt x="460" y="2002"/>
                    <a:pt x="461" y="1983"/>
                    <a:pt x="462" y="1960"/>
                  </a:cubicBezTo>
                  <a:cubicBezTo>
                    <a:pt x="444" y="1959"/>
                    <a:pt x="430" y="1958"/>
                    <a:pt x="414" y="1957"/>
                  </a:cubicBezTo>
                  <a:cubicBezTo>
                    <a:pt x="412" y="1987"/>
                    <a:pt x="409" y="2012"/>
                    <a:pt x="407" y="2037"/>
                  </a:cubicBezTo>
                  <a:cubicBezTo>
                    <a:pt x="406" y="2050"/>
                    <a:pt x="407" y="2063"/>
                    <a:pt x="407" y="2078"/>
                  </a:cubicBezTo>
                  <a:cubicBezTo>
                    <a:pt x="425" y="2078"/>
                    <a:pt x="439" y="2078"/>
                    <a:pt x="455" y="2078"/>
                  </a:cubicBezTo>
                  <a:close/>
                  <a:moveTo>
                    <a:pt x="883" y="1440"/>
                  </a:moveTo>
                  <a:cubicBezTo>
                    <a:pt x="875" y="1424"/>
                    <a:pt x="869" y="1411"/>
                    <a:pt x="862" y="1395"/>
                  </a:cubicBezTo>
                  <a:cubicBezTo>
                    <a:pt x="824" y="1416"/>
                    <a:pt x="789" y="1434"/>
                    <a:pt x="752" y="1454"/>
                  </a:cubicBezTo>
                  <a:cubicBezTo>
                    <a:pt x="762" y="1470"/>
                    <a:pt x="770" y="1482"/>
                    <a:pt x="778" y="1495"/>
                  </a:cubicBezTo>
                  <a:cubicBezTo>
                    <a:pt x="813" y="1477"/>
                    <a:pt x="846" y="1460"/>
                    <a:pt x="883" y="1440"/>
                  </a:cubicBezTo>
                  <a:close/>
                  <a:moveTo>
                    <a:pt x="797" y="2679"/>
                  </a:moveTo>
                  <a:cubicBezTo>
                    <a:pt x="804" y="2662"/>
                    <a:pt x="811" y="2648"/>
                    <a:pt x="817" y="2634"/>
                  </a:cubicBezTo>
                  <a:cubicBezTo>
                    <a:pt x="781" y="2613"/>
                    <a:pt x="749" y="2595"/>
                    <a:pt x="715" y="2576"/>
                  </a:cubicBezTo>
                  <a:cubicBezTo>
                    <a:pt x="706" y="2590"/>
                    <a:pt x="698" y="2601"/>
                    <a:pt x="688" y="2617"/>
                  </a:cubicBezTo>
                  <a:cubicBezTo>
                    <a:pt x="725" y="2638"/>
                    <a:pt x="759" y="2658"/>
                    <a:pt x="797" y="2679"/>
                  </a:cubicBezTo>
                  <a:close/>
                  <a:moveTo>
                    <a:pt x="1033" y="6774"/>
                  </a:moveTo>
                  <a:cubicBezTo>
                    <a:pt x="1072" y="6770"/>
                    <a:pt x="1109" y="6766"/>
                    <a:pt x="1148" y="6762"/>
                  </a:cubicBezTo>
                  <a:cubicBezTo>
                    <a:pt x="1149" y="6753"/>
                    <a:pt x="1150" y="6746"/>
                    <a:pt x="1149" y="6740"/>
                  </a:cubicBezTo>
                  <a:cubicBezTo>
                    <a:pt x="1149" y="6732"/>
                    <a:pt x="1147" y="6725"/>
                    <a:pt x="1146" y="6718"/>
                  </a:cubicBezTo>
                  <a:cubicBezTo>
                    <a:pt x="1093" y="6713"/>
                    <a:pt x="1058" y="6718"/>
                    <a:pt x="1024" y="6734"/>
                  </a:cubicBezTo>
                  <a:cubicBezTo>
                    <a:pt x="1027" y="6746"/>
                    <a:pt x="1029" y="6758"/>
                    <a:pt x="1033" y="6774"/>
                  </a:cubicBezTo>
                  <a:close/>
                  <a:moveTo>
                    <a:pt x="2980" y="3697"/>
                  </a:moveTo>
                  <a:cubicBezTo>
                    <a:pt x="3000" y="3656"/>
                    <a:pt x="3016" y="3618"/>
                    <a:pt x="3017" y="3575"/>
                  </a:cubicBezTo>
                  <a:cubicBezTo>
                    <a:pt x="3001" y="3572"/>
                    <a:pt x="2989" y="3569"/>
                    <a:pt x="2975" y="3567"/>
                  </a:cubicBezTo>
                  <a:cubicBezTo>
                    <a:pt x="2963" y="3604"/>
                    <a:pt x="2951" y="3639"/>
                    <a:pt x="2939" y="3677"/>
                  </a:cubicBezTo>
                  <a:cubicBezTo>
                    <a:pt x="2952" y="3683"/>
                    <a:pt x="2965" y="3690"/>
                    <a:pt x="2980" y="3697"/>
                  </a:cubicBezTo>
                  <a:close/>
                  <a:moveTo>
                    <a:pt x="2914" y="2977"/>
                  </a:moveTo>
                  <a:cubicBezTo>
                    <a:pt x="2885" y="2945"/>
                    <a:pt x="2858" y="2915"/>
                    <a:pt x="2828" y="2883"/>
                  </a:cubicBezTo>
                  <a:cubicBezTo>
                    <a:pt x="2815" y="2898"/>
                    <a:pt x="2806" y="2910"/>
                    <a:pt x="2796" y="2921"/>
                  </a:cubicBezTo>
                  <a:cubicBezTo>
                    <a:pt x="2824" y="2951"/>
                    <a:pt x="2849" y="2978"/>
                    <a:pt x="2875" y="3006"/>
                  </a:cubicBezTo>
                  <a:cubicBezTo>
                    <a:pt x="2887" y="2997"/>
                    <a:pt x="2899" y="2988"/>
                    <a:pt x="2914" y="2977"/>
                  </a:cubicBezTo>
                  <a:close/>
                  <a:moveTo>
                    <a:pt x="492" y="1718"/>
                  </a:moveTo>
                  <a:cubicBezTo>
                    <a:pt x="474" y="1759"/>
                    <a:pt x="459" y="1795"/>
                    <a:pt x="441" y="1834"/>
                  </a:cubicBezTo>
                  <a:cubicBezTo>
                    <a:pt x="460" y="1840"/>
                    <a:pt x="475" y="1844"/>
                    <a:pt x="489" y="1848"/>
                  </a:cubicBezTo>
                  <a:cubicBezTo>
                    <a:pt x="505" y="1811"/>
                    <a:pt x="520" y="1777"/>
                    <a:pt x="535" y="1742"/>
                  </a:cubicBezTo>
                  <a:cubicBezTo>
                    <a:pt x="521" y="1735"/>
                    <a:pt x="510" y="1728"/>
                    <a:pt x="492" y="1718"/>
                  </a:cubicBezTo>
                  <a:close/>
                  <a:moveTo>
                    <a:pt x="1348" y="1344"/>
                  </a:moveTo>
                  <a:cubicBezTo>
                    <a:pt x="1308" y="1342"/>
                    <a:pt x="1269" y="1340"/>
                    <a:pt x="1230" y="1343"/>
                  </a:cubicBezTo>
                  <a:cubicBezTo>
                    <a:pt x="1230" y="1361"/>
                    <a:pt x="1230" y="1373"/>
                    <a:pt x="1230" y="1390"/>
                  </a:cubicBezTo>
                  <a:cubicBezTo>
                    <a:pt x="1270" y="1390"/>
                    <a:pt x="1308" y="1390"/>
                    <a:pt x="1348" y="1390"/>
                  </a:cubicBezTo>
                  <a:cubicBezTo>
                    <a:pt x="1348" y="1375"/>
                    <a:pt x="1348" y="1361"/>
                    <a:pt x="1348" y="1344"/>
                  </a:cubicBezTo>
                  <a:close/>
                  <a:moveTo>
                    <a:pt x="1854" y="5406"/>
                  </a:moveTo>
                  <a:cubicBezTo>
                    <a:pt x="1853" y="5387"/>
                    <a:pt x="1853" y="5373"/>
                    <a:pt x="1852" y="5360"/>
                  </a:cubicBezTo>
                  <a:cubicBezTo>
                    <a:pt x="1811" y="5360"/>
                    <a:pt x="1773" y="5360"/>
                    <a:pt x="1732" y="5360"/>
                  </a:cubicBezTo>
                  <a:cubicBezTo>
                    <a:pt x="1733" y="5378"/>
                    <a:pt x="1734" y="5392"/>
                    <a:pt x="1734" y="5406"/>
                  </a:cubicBezTo>
                  <a:cubicBezTo>
                    <a:pt x="1775" y="5406"/>
                    <a:pt x="1811" y="5406"/>
                    <a:pt x="1854" y="5406"/>
                  </a:cubicBezTo>
                  <a:close/>
                  <a:moveTo>
                    <a:pt x="2214" y="5396"/>
                  </a:moveTo>
                  <a:cubicBezTo>
                    <a:pt x="2256" y="5396"/>
                    <a:pt x="2294" y="5396"/>
                    <a:pt x="2334" y="5396"/>
                  </a:cubicBezTo>
                  <a:cubicBezTo>
                    <a:pt x="2334" y="5381"/>
                    <a:pt x="2334" y="5367"/>
                    <a:pt x="2334" y="5351"/>
                  </a:cubicBezTo>
                  <a:cubicBezTo>
                    <a:pt x="2294" y="5351"/>
                    <a:pt x="2256" y="5351"/>
                    <a:pt x="2216" y="5351"/>
                  </a:cubicBezTo>
                  <a:cubicBezTo>
                    <a:pt x="2215" y="5366"/>
                    <a:pt x="2215" y="5378"/>
                    <a:pt x="2214" y="5396"/>
                  </a:cubicBezTo>
                  <a:close/>
                  <a:moveTo>
                    <a:pt x="2022" y="4049"/>
                  </a:moveTo>
                  <a:cubicBezTo>
                    <a:pt x="1980" y="4049"/>
                    <a:pt x="1942" y="4049"/>
                    <a:pt x="1904" y="4049"/>
                  </a:cubicBezTo>
                  <a:cubicBezTo>
                    <a:pt x="1904" y="4066"/>
                    <a:pt x="1904" y="4080"/>
                    <a:pt x="1904" y="4094"/>
                  </a:cubicBezTo>
                  <a:cubicBezTo>
                    <a:pt x="1945" y="4094"/>
                    <a:pt x="1983" y="4094"/>
                    <a:pt x="2022" y="4094"/>
                  </a:cubicBezTo>
                  <a:cubicBezTo>
                    <a:pt x="2022" y="4078"/>
                    <a:pt x="2022" y="4065"/>
                    <a:pt x="2022" y="4049"/>
                  </a:cubicBezTo>
                  <a:close/>
                  <a:moveTo>
                    <a:pt x="1752" y="6754"/>
                  </a:moveTo>
                  <a:cubicBezTo>
                    <a:pt x="1794" y="6754"/>
                    <a:pt x="1832" y="6754"/>
                    <a:pt x="1873" y="6754"/>
                  </a:cubicBezTo>
                  <a:cubicBezTo>
                    <a:pt x="1872" y="6737"/>
                    <a:pt x="1871" y="6723"/>
                    <a:pt x="1870" y="6708"/>
                  </a:cubicBezTo>
                  <a:cubicBezTo>
                    <a:pt x="1848" y="6708"/>
                    <a:pt x="1830" y="6707"/>
                    <a:pt x="1811" y="6708"/>
                  </a:cubicBezTo>
                  <a:cubicBezTo>
                    <a:pt x="1792" y="6708"/>
                    <a:pt x="1772" y="6709"/>
                    <a:pt x="1752" y="6710"/>
                  </a:cubicBezTo>
                  <a:cubicBezTo>
                    <a:pt x="1752" y="6727"/>
                    <a:pt x="1752" y="6740"/>
                    <a:pt x="1752" y="6754"/>
                  </a:cubicBezTo>
                  <a:close/>
                  <a:moveTo>
                    <a:pt x="1388" y="6757"/>
                  </a:moveTo>
                  <a:cubicBezTo>
                    <a:pt x="1388" y="6739"/>
                    <a:pt x="1388" y="6726"/>
                    <a:pt x="1388" y="6712"/>
                  </a:cubicBezTo>
                  <a:cubicBezTo>
                    <a:pt x="1348" y="6712"/>
                    <a:pt x="1309" y="6712"/>
                    <a:pt x="1268" y="6712"/>
                  </a:cubicBezTo>
                  <a:cubicBezTo>
                    <a:pt x="1269" y="6729"/>
                    <a:pt x="1270" y="6743"/>
                    <a:pt x="1271" y="6757"/>
                  </a:cubicBezTo>
                  <a:cubicBezTo>
                    <a:pt x="1312" y="6757"/>
                    <a:pt x="1349" y="6757"/>
                    <a:pt x="1388" y="6757"/>
                  </a:cubicBezTo>
                  <a:close/>
                  <a:moveTo>
                    <a:pt x="1629" y="6712"/>
                  </a:moveTo>
                  <a:cubicBezTo>
                    <a:pt x="1588" y="6712"/>
                    <a:pt x="1550" y="6712"/>
                    <a:pt x="1512" y="6712"/>
                  </a:cubicBezTo>
                  <a:cubicBezTo>
                    <a:pt x="1512" y="6728"/>
                    <a:pt x="1512" y="6742"/>
                    <a:pt x="1512" y="6757"/>
                  </a:cubicBezTo>
                  <a:cubicBezTo>
                    <a:pt x="1552" y="6757"/>
                    <a:pt x="1590" y="6757"/>
                    <a:pt x="1629" y="6757"/>
                  </a:cubicBezTo>
                  <a:cubicBezTo>
                    <a:pt x="1629" y="6742"/>
                    <a:pt x="1629" y="6729"/>
                    <a:pt x="1629" y="6712"/>
                  </a:cubicBezTo>
                  <a:close/>
                  <a:moveTo>
                    <a:pt x="539" y="7940"/>
                  </a:moveTo>
                  <a:cubicBezTo>
                    <a:pt x="539" y="7900"/>
                    <a:pt x="539" y="7862"/>
                    <a:pt x="539" y="7822"/>
                  </a:cubicBezTo>
                  <a:cubicBezTo>
                    <a:pt x="523" y="7822"/>
                    <a:pt x="509" y="7822"/>
                    <a:pt x="495" y="7822"/>
                  </a:cubicBezTo>
                  <a:cubicBezTo>
                    <a:pt x="495" y="7863"/>
                    <a:pt x="495" y="7902"/>
                    <a:pt x="495" y="7943"/>
                  </a:cubicBezTo>
                  <a:cubicBezTo>
                    <a:pt x="511" y="7942"/>
                    <a:pt x="524" y="7941"/>
                    <a:pt x="539" y="7940"/>
                  </a:cubicBezTo>
                  <a:close/>
                  <a:moveTo>
                    <a:pt x="2145" y="4046"/>
                  </a:moveTo>
                  <a:cubicBezTo>
                    <a:pt x="2145" y="4064"/>
                    <a:pt x="2145" y="4078"/>
                    <a:pt x="2145" y="4092"/>
                  </a:cubicBezTo>
                  <a:cubicBezTo>
                    <a:pt x="2186" y="4092"/>
                    <a:pt x="2223" y="4092"/>
                    <a:pt x="2262" y="4092"/>
                  </a:cubicBezTo>
                  <a:cubicBezTo>
                    <a:pt x="2262" y="4075"/>
                    <a:pt x="2262" y="4061"/>
                    <a:pt x="2262" y="4046"/>
                  </a:cubicBezTo>
                  <a:cubicBezTo>
                    <a:pt x="2222" y="4046"/>
                    <a:pt x="2186" y="4046"/>
                    <a:pt x="2145" y="4046"/>
                  </a:cubicBezTo>
                  <a:close/>
                  <a:moveTo>
                    <a:pt x="1779" y="4093"/>
                  </a:moveTo>
                  <a:cubicBezTo>
                    <a:pt x="1779" y="4076"/>
                    <a:pt x="1779" y="4062"/>
                    <a:pt x="1779" y="4047"/>
                  </a:cubicBezTo>
                  <a:cubicBezTo>
                    <a:pt x="1739" y="4047"/>
                    <a:pt x="1701" y="4047"/>
                    <a:pt x="1663" y="4047"/>
                  </a:cubicBezTo>
                  <a:cubicBezTo>
                    <a:pt x="1663" y="4064"/>
                    <a:pt x="1663" y="4078"/>
                    <a:pt x="1663" y="4093"/>
                  </a:cubicBezTo>
                  <a:cubicBezTo>
                    <a:pt x="1703" y="4093"/>
                    <a:pt x="1739" y="4093"/>
                    <a:pt x="1779" y="4093"/>
                  </a:cubicBezTo>
                  <a:close/>
                  <a:moveTo>
                    <a:pt x="1712" y="1403"/>
                  </a:moveTo>
                  <a:cubicBezTo>
                    <a:pt x="1753" y="1403"/>
                    <a:pt x="1791" y="1403"/>
                    <a:pt x="1829" y="1403"/>
                  </a:cubicBezTo>
                  <a:cubicBezTo>
                    <a:pt x="1829" y="1386"/>
                    <a:pt x="1829" y="1373"/>
                    <a:pt x="1829" y="1358"/>
                  </a:cubicBezTo>
                  <a:cubicBezTo>
                    <a:pt x="1789" y="1358"/>
                    <a:pt x="1751" y="1358"/>
                    <a:pt x="1712" y="1358"/>
                  </a:cubicBezTo>
                  <a:cubicBezTo>
                    <a:pt x="1712" y="1374"/>
                    <a:pt x="1712" y="1387"/>
                    <a:pt x="1712" y="1403"/>
                  </a:cubicBezTo>
                  <a:close/>
                  <a:moveTo>
                    <a:pt x="2246" y="2702"/>
                  </a:moveTo>
                  <a:cubicBezTo>
                    <a:pt x="2204" y="2702"/>
                    <a:pt x="2167" y="2702"/>
                    <a:pt x="2129" y="2702"/>
                  </a:cubicBezTo>
                  <a:cubicBezTo>
                    <a:pt x="2129" y="2719"/>
                    <a:pt x="2129" y="2732"/>
                    <a:pt x="2129" y="2748"/>
                  </a:cubicBezTo>
                  <a:cubicBezTo>
                    <a:pt x="2169" y="2748"/>
                    <a:pt x="2207" y="2748"/>
                    <a:pt x="2246" y="2748"/>
                  </a:cubicBezTo>
                  <a:cubicBezTo>
                    <a:pt x="2246" y="2732"/>
                    <a:pt x="2246" y="2719"/>
                    <a:pt x="2246" y="2702"/>
                  </a:cubicBezTo>
                  <a:close/>
                  <a:moveTo>
                    <a:pt x="1611" y="5367"/>
                  </a:moveTo>
                  <a:cubicBezTo>
                    <a:pt x="1570" y="5367"/>
                    <a:pt x="1532" y="5367"/>
                    <a:pt x="1493" y="5367"/>
                  </a:cubicBezTo>
                  <a:cubicBezTo>
                    <a:pt x="1493" y="5384"/>
                    <a:pt x="1493" y="5397"/>
                    <a:pt x="1493" y="5411"/>
                  </a:cubicBezTo>
                  <a:cubicBezTo>
                    <a:pt x="1534" y="5411"/>
                    <a:pt x="1572" y="5411"/>
                    <a:pt x="1611" y="5411"/>
                  </a:cubicBezTo>
                  <a:cubicBezTo>
                    <a:pt x="1611" y="5395"/>
                    <a:pt x="1611" y="5383"/>
                    <a:pt x="1611" y="5367"/>
                  </a:cubicBezTo>
                  <a:close/>
                  <a:moveTo>
                    <a:pt x="2005" y="2702"/>
                  </a:moveTo>
                  <a:cubicBezTo>
                    <a:pt x="1964" y="2702"/>
                    <a:pt x="1926" y="2702"/>
                    <a:pt x="1887" y="2702"/>
                  </a:cubicBezTo>
                  <a:cubicBezTo>
                    <a:pt x="1887" y="2718"/>
                    <a:pt x="1887" y="2732"/>
                    <a:pt x="1887" y="2746"/>
                  </a:cubicBezTo>
                  <a:cubicBezTo>
                    <a:pt x="1928" y="2746"/>
                    <a:pt x="1965" y="2746"/>
                    <a:pt x="2005" y="2746"/>
                  </a:cubicBezTo>
                  <a:cubicBezTo>
                    <a:pt x="2005" y="2731"/>
                    <a:pt x="2005" y="2718"/>
                    <a:pt x="2005" y="2702"/>
                  </a:cubicBezTo>
                  <a:close/>
                  <a:moveTo>
                    <a:pt x="1764" y="2704"/>
                  </a:moveTo>
                  <a:cubicBezTo>
                    <a:pt x="1721" y="2704"/>
                    <a:pt x="1684" y="2704"/>
                    <a:pt x="1643" y="2704"/>
                  </a:cubicBezTo>
                  <a:cubicBezTo>
                    <a:pt x="1644" y="2721"/>
                    <a:pt x="1645" y="2735"/>
                    <a:pt x="1646" y="2747"/>
                  </a:cubicBezTo>
                  <a:cubicBezTo>
                    <a:pt x="1688" y="2747"/>
                    <a:pt x="1726" y="2747"/>
                    <a:pt x="1764" y="2747"/>
                  </a:cubicBezTo>
                  <a:cubicBezTo>
                    <a:pt x="1764" y="2732"/>
                    <a:pt x="1764" y="2719"/>
                    <a:pt x="1764" y="2704"/>
                  </a:cubicBezTo>
                  <a:close/>
                  <a:moveTo>
                    <a:pt x="2881" y="19"/>
                  </a:moveTo>
                  <a:cubicBezTo>
                    <a:pt x="2862" y="20"/>
                    <a:pt x="2848" y="20"/>
                    <a:pt x="2831" y="21"/>
                  </a:cubicBezTo>
                  <a:cubicBezTo>
                    <a:pt x="2832" y="43"/>
                    <a:pt x="2833" y="60"/>
                    <a:pt x="2835" y="80"/>
                  </a:cubicBezTo>
                  <a:cubicBezTo>
                    <a:pt x="2853" y="79"/>
                    <a:pt x="2867" y="78"/>
                    <a:pt x="2881" y="78"/>
                  </a:cubicBezTo>
                  <a:cubicBezTo>
                    <a:pt x="2881" y="57"/>
                    <a:pt x="2881" y="41"/>
                    <a:pt x="2881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B0F96B7-55D4-4B3D-848A-DECC83A6AD4F}"/>
                </a:ext>
              </a:extLst>
            </p:cNvPr>
            <p:cNvSpPr/>
            <p:nvPr/>
          </p:nvSpPr>
          <p:spPr>
            <a:xfrm>
              <a:off x="5073751" y="4613536"/>
              <a:ext cx="852017" cy="8032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to Sans Disp SemCond ExtBd" panose="020B0902040504020204" pitchFamily="34"/>
                  <a:ea typeface="Noto Sans Disp SemCond ExtBd" panose="020B0902040504020204" pitchFamily="34"/>
                  <a:cs typeface="Noto Sans Disp SemCond ExtBd" panose="020B0902040504020204" pitchFamily="34"/>
                </a:rPr>
                <a:t>01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81ACCD5-1A3E-4853-B50C-C4681CA0FDB6}"/>
                </a:ext>
              </a:extLst>
            </p:cNvPr>
            <p:cNvSpPr/>
            <p:nvPr/>
          </p:nvSpPr>
          <p:spPr>
            <a:xfrm>
              <a:off x="6167556" y="2990402"/>
              <a:ext cx="852017" cy="803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to Sans Disp SemCond ExtBd" panose="020B0902040504020204" pitchFamily="34"/>
                  <a:ea typeface="Noto Sans Disp SemCond ExtBd" panose="020B0902040504020204" pitchFamily="34"/>
                  <a:cs typeface="Noto Sans Disp SemCond ExtBd" panose="020B0902040504020204" pitchFamily="34"/>
                </a:rPr>
                <a:t>02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96C8602-1A94-431B-8419-39ACA9CE5C10}"/>
                </a:ext>
              </a:extLst>
            </p:cNvPr>
            <p:cNvSpPr/>
            <p:nvPr/>
          </p:nvSpPr>
          <p:spPr>
            <a:xfrm>
              <a:off x="8145859" y="3614194"/>
              <a:ext cx="852017" cy="8032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to Sans Disp SemCond ExtBd" panose="020B0902040504020204" pitchFamily="34"/>
                  <a:ea typeface="Noto Sans Disp SemCond ExtBd" panose="020B0902040504020204" pitchFamily="34"/>
                  <a:cs typeface="Noto Sans Disp SemCond ExtBd" panose="020B0902040504020204" pitchFamily="34"/>
                </a:rPr>
                <a:t>03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1B8DAE8-99B1-4CCD-A8B6-2191EE610613}"/>
                </a:ext>
              </a:extLst>
            </p:cNvPr>
            <p:cNvSpPr/>
            <p:nvPr/>
          </p:nvSpPr>
          <p:spPr>
            <a:xfrm>
              <a:off x="9158642" y="1800103"/>
              <a:ext cx="852017" cy="8032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to Sans Disp SemCond ExtBd" panose="020B0902040504020204" pitchFamily="34"/>
                  <a:ea typeface="Noto Sans Disp SemCond ExtBd" panose="020B0902040504020204" pitchFamily="34"/>
                  <a:cs typeface="Noto Sans Disp SemCond ExtBd" panose="020B0902040504020204" pitchFamily="34"/>
                </a:rPr>
                <a:t>04</a:t>
              </a:r>
            </a:p>
          </p:txBody>
        </p:sp>
        <p:sp>
          <p:nvSpPr>
            <p:cNvPr id="19" name="Oval 87">
              <a:extLst>
                <a:ext uri="{FF2B5EF4-FFF2-40B4-BE49-F238E27FC236}">
                  <a16:creationId xmlns:a16="http://schemas.microsoft.com/office/drawing/2014/main" id="{B71CD801-302C-496D-89C0-EBDF056FAA5C}"/>
                </a:ext>
              </a:extLst>
            </p:cNvPr>
            <p:cNvSpPr/>
            <p:nvPr/>
          </p:nvSpPr>
          <p:spPr>
            <a:xfrm>
              <a:off x="11173679" y="2293891"/>
              <a:ext cx="852017" cy="8032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to Sans Disp SemCond ExtBd" panose="020B0902040504020204" pitchFamily="34"/>
                  <a:ea typeface="Noto Sans Disp SemCond ExtBd" panose="020B0902040504020204" pitchFamily="34"/>
                  <a:cs typeface="Noto Sans Disp SemCond ExtBd" panose="020B0902040504020204" pitchFamily="34"/>
                </a:rPr>
                <a:t>05</a:t>
              </a: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1ECABB1-B5FA-42B6-BBE1-BFA56ACB59C4}"/>
              </a:ext>
            </a:extLst>
          </p:cNvPr>
          <p:cNvSpPr txBox="1"/>
          <p:nvPr/>
        </p:nvSpPr>
        <p:spPr>
          <a:xfrm>
            <a:off x="4835978" y="977218"/>
            <a:ext cx="3013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Design Science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1988181-B6B3-496C-923F-F3E0FD9FD3D8}"/>
              </a:ext>
            </a:extLst>
          </p:cNvPr>
          <p:cNvSpPr txBox="1"/>
          <p:nvPr/>
        </p:nvSpPr>
        <p:spPr>
          <a:xfrm>
            <a:off x="2789048" y="2422401"/>
            <a:ext cx="1632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Identificación del problema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89200FF-BC3C-44E1-A65D-EC6237E87321}"/>
              </a:ext>
            </a:extLst>
          </p:cNvPr>
          <p:cNvSpPr txBox="1"/>
          <p:nvPr/>
        </p:nvSpPr>
        <p:spPr>
          <a:xfrm>
            <a:off x="3116428" y="3019881"/>
            <a:ext cx="977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OE1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Situación </a:t>
            </a:r>
            <a:r>
              <a:rPr lang="es-E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</a:t>
            </a: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ctual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C8CCE68-B9BF-419A-A0DE-0139C2B063E5}"/>
              </a:ext>
            </a:extLst>
          </p:cNvPr>
          <p:cNvSpPr txBox="1"/>
          <p:nvPr/>
        </p:nvSpPr>
        <p:spPr>
          <a:xfrm>
            <a:off x="4444137" y="3921719"/>
            <a:ext cx="1632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Definición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EF19CD4-F8B1-4B3F-A1E6-BF77402474E4}"/>
              </a:ext>
            </a:extLst>
          </p:cNvPr>
          <p:cNvSpPr txBox="1"/>
          <p:nvPr/>
        </p:nvSpPr>
        <p:spPr>
          <a:xfrm>
            <a:off x="4756545" y="4271753"/>
            <a:ext cx="977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OE2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RPL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F42A4D7-8F1B-4EBA-8198-135561D839BE}"/>
              </a:ext>
            </a:extLst>
          </p:cNvPr>
          <p:cNvSpPr txBox="1"/>
          <p:nvPr/>
        </p:nvSpPr>
        <p:spPr>
          <a:xfrm>
            <a:off x="6199951" y="2426032"/>
            <a:ext cx="1337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Diseño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5281EB7-68C6-4F8F-85F8-00EB90636370}"/>
              </a:ext>
            </a:extLst>
          </p:cNvPr>
          <p:cNvSpPr txBox="1"/>
          <p:nvPr/>
        </p:nvSpPr>
        <p:spPr>
          <a:xfrm>
            <a:off x="6221879" y="2712300"/>
            <a:ext cx="12940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OE3</a:t>
            </a:r>
            <a:endParaRPr lang="es-ES" sz="12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Identificar procesos, niveles y responsables del manejo de incidencias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1F531F3-C5DD-4E41-931E-0C08825FDEBC}"/>
              </a:ext>
            </a:extLst>
          </p:cNvPr>
          <p:cNvSpPr txBox="1"/>
          <p:nvPr/>
        </p:nvSpPr>
        <p:spPr>
          <a:xfrm>
            <a:off x="7895272" y="3681957"/>
            <a:ext cx="1147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Prototipo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B7833D2-A9C1-4B50-8D7F-5F21EB35CA98}"/>
              </a:ext>
            </a:extLst>
          </p:cNvPr>
          <p:cNvSpPr txBox="1"/>
          <p:nvPr/>
        </p:nvSpPr>
        <p:spPr>
          <a:xfrm>
            <a:off x="7864289" y="4226810"/>
            <a:ext cx="127603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OE4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Implementación de </a:t>
            </a:r>
            <a:r>
              <a:rPr lang="es-ES" sz="11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Service</a:t>
            </a:r>
            <a:r>
              <a:rPr lang="es-ES" sz="11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s-ES" sz="11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Desk</a:t>
            </a:r>
            <a:endParaRPr kumimoji="0" lang="es-ES" sz="11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8B35661-B2AB-4B5B-8889-2372CE001AEC}"/>
              </a:ext>
            </a:extLst>
          </p:cNvPr>
          <p:cNvSpPr txBox="1"/>
          <p:nvPr/>
        </p:nvSpPr>
        <p:spPr>
          <a:xfrm>
            <a:off x="9572201" y="2404523"/>
            <a:ext cx="12837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Evaluación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C65C0C3-4CFF-46EB-9703-D0C88E844AB8}"/>
              </a:ext>
            </a:extLst>
          </p:cNvPr>
          <p:cNvSpPr txBox="1"/>
          <p:nvPr/>
        </p:nvSpPr>
        <p:spPr>
          <a:xfrm>
            <a:off x="9468743" y="2815495"/>
            <a:ext cx="1427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OE5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Determinar el impacto</a:t>
            </a:r>
            <a:endParaRPr kumimoji="0" lang="es-ES" sz="1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42" name="Diagrama 41"/>
          <p:cNvGraphicFramePr/>
          <p:nvPr>
            <p:extLst>
              <p:ext uri="{D42A27DB-BD31-4B8C-83A1-F6EECF244321}">
                <p14:modId xmlns:p14="http://schemas.microsoft.com/office/powerpoint/2010/main" val="1238614096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Metodología</a:t>
            </a:r>
            <a:r>
              <a:rPr lang="en-US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 </a:t>
            </a: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Investigación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4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1">
            <a:extLst>
              <a:ext uri="{FF2B5EF4-FFF2-40B4-BE49-F238E27FC236}">
                <a16:creationId xmlns:a16="http://schemas.microsoft.com/office/drawing/2014/main" id="{25F808F8-0D39-4875-94E1-6A4B756C53C6}"/>
              </a:ext>
            </a:extLst>
          </p:cNvPr>
          <p:cNvSpPr/>
          <p:nvPr/>
        </p:nvSpPr>
        <p:spPr>
          <a:xfrm rot="17152435">
            <a:off x="5867451" y="46318"/>
            <a:ext cx="504725" cy="9277585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8A3D32-4F21-4B09-A290-ED859CAD5366}"/>
              </a:ext>
            </a:extLst>
          </p:cNvPr>
          <p:cNvGrpSpPr/>
          <p:nvPr/>
        </p:nvGrpSpPr>
        <p:grpSpPr>
          <a:xfrm>
            <a:off x="1933506" y="1616181"/>
            <a:ext cx="1628367" cy="2004272"/>
            <a:chOff x="2972701" y="1684306"/>
            <a:chExt cx="1931097" cy="294232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51B50F-A62A-433F-89B1-1B4F2AEBA209}"/>
                </a:ext>
              </a:extLst>
            </p:cNvPr>
            <p:cNvSpPr/>
            <p:nvPr/>
          </p:nvSpPr>
          <p:spPr>
            <a:xfrm>
              <a:off x="3538350" y="4172676"/>
              <a:ext cx="852320" cy="453952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7239DEB-F672-4583-90BC-B5A64869A661}"/>
                </a:ext>
              </a:extLst>
            </p:cNvPr>
            <p:cNvSpPr/>
            <p:nvPr/>
          </p:nvSpPr>
          <p:spPr>
            <a:xfrm>
              <a:off x="3890045" y="3147345"/>
              <a:ext cx="110067" cy="127249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69A618-11E5-4D7F-B39B-DFF81A115808}"/>
                </a:ext>
              </a:extLst>
            </p:cNvPr>
            <p:cNvSpPr/>
            <p:nvPr/>
          </p:nvSpPr>
          <p:spPr>
            <a:xfrm>
              <a:off x="3058227" y="1684306"/>
              <a:ext cx="1765991" cy="889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80A08AB-42B6-4E15-955F-1B843A2318D2}"/>
                </a:ext>
              </a:extLst>
            </p:cNvPr>
            <p:cNvSpPr txBox="1"/>
            <p:nvPr/>
          </p:nvSpPr>
          <p:spPr>
            <a:xfrm>
              <a:off x="2972701" y="1848126"/>
              <a:ext cx="1931097" cy="813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5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Planteamiento de la revisión de literatura</a:t>
              </a:r>
              <a:endParaRPr kumimoji="0" lang="es-EC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7300B99-98E5-4E51-991F-CA72A8161151}"/>
                </a:ext>
              </a:extLst>
            </p:cNvPr>
            <p:cNvSpPr/>
            <p:nvPr/>
          </p:nvSpPr>
          <p:spPr>
            <a:xfrm>
              <a:off x="3058227" y="3147345"/>
              <a:ext cx="1765991" cy="889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CECCC07-2FBE-4742-9CD5-0E0D581A6D23}"/>
              </a:ext>
            </a:extLst>
          </p:cNvPr>
          <p:cNvSpPr/>
          <p:nvPr/>
        </p:nvSpPr>
        <p:spPr>
          <a:xfrm>
            <a:off x="5047157" y="1324705"/>
            <a:ext cx="3521031" cy="280592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9B4A4A-91D6-47F0-A2D6-83374731D3EF}"/>
              </a:ext>
            </a:extLst>
          </p:cNvPr>
          <p:cNvSpPr txBox="1"/>
          <p:nvPr/>
        </p:nvSpPr>
        <p:spPr>
          <a:xfrm>
            <a:off x="5139891" y="1514232"/>
            <a:ext cx="2090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/>
              </a:rPr>
              <a:t>Criterios de inclusión</a:t>
            </a:r>
            <a:endParaRPr kumimoji="0" lang="es-EC" sz="15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06E21C-7FF0-4C66-AEFA-AFCD1FD37D3F}"/>
              </a:ext>
            </a:extLst>
          </p:cNvPr>
          <p:cNvSpPr txBox="1"/>
          <p:nvPr/>
        </p:nvSpPr>
        <p:spPr>
          <a:xfrm>
            <a:off x="5299108" y="1963869"/>
            <a:ext cx="301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sz="1200" dirty="0">
                <a:latin typeface="Noto Sans" panose="020B0502040504020204"/>
              </a:rPr>
              <a:t>Automatización del manejo de incidencias en empresas u organizaciones.</a:t>
            </a:r>
            <a:endParaRPr kumimoji="0" lang="es-EC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59E401-C71C-45AA-9BC2-1854AEB6B4F5}"/>
              </a:ext>
            </a:extLst>
          </p:cNvPr>
          <p:cNvSpPr txBox="1"/>
          <p:nvPr/>
        </p:nvSpPr>
        <p:spPr>
          <a:xfrm>
            <a:off x="5299108" y="2476561"/>
            <a:ext cx="301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Propuesta tecnológica de bajo costo de implementación y con herramientas fáciles de utilizar</a:t>
            </a:r>
            <a:endParaRPr kumimoji="0" lang="es-EC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E51023-5705-4CC8-BEE6-C52F758BEC4E}"/>
              </a:ext>
            </a:extLst>
          </p:cNvPr>
          <p:cNvSpPr txBox="1"/>
          <p:nvPr/>
        </p:nvSpPr>
        <p:spPr>
          <a:xfrm>
            <a:off x="5299108" y="3200700"/>
            <a:ext cx="301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sz="1200" dirty="0"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Artículos que no basen su solución en arquitecturas en la nube o la contratación de compañías externas.</a:t>
            </a:r>
            <a:endParaRPr kumimoji="0" lang="es-EC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4025440894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Estado del arte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8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55" grpId="0"/>
      <p:bldP spid="62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F381A51-328E-4B53-915A-D332724F3176}"/>
              </a:ext>
            </a:extLst>
          </p:cNvPr>
          <p:cNvSpPr/>
          <p:nvPr/>
        </p:nvSpPr>
        <p:spPr>
          <a:xfrm>
            <a:off x="4874108" y="1339269"/>
            <a:ext cx="3521031" cy="266825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6BEC99-A4CF-412B-8541-C0224AE9433E}"/>
              </a:ext>
            </a:extLst>
          </p:cNvPr>
          <p:cNvSpPr txBox="1"/>
          <p:nvPr/>
        </p:nvSpPr>
        <p:spPr>
          <a:xfrm>
            <a:off x="4959370" y="1537268"/>
            <a:ext cx="24451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/>
              </a:rPr>
              <a:t>Criterios de exclusión</a:t>
            </a:r>
            <a:endParaRPr kumimoji="0" lang="es-EC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7D919C-B513-4AEF-8927-9AC6DC81EB2E}"/>
              </a:ext>
            </a:extLst>
          </p:cNvPr>
          <p:cNvSpPr txBox="1"/>
          <p:nvPr/>
        </p:nvSpPr>
        <p:spPr>
          <a:xfrm>
            <a:off x="5185181" y="1927500"/>
            <a:ext cx="301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sz="1200">
                <a:latin typeface="Noto Sans" panose="020B0502040504020204"/>
              </a:rPr>
              <a:t>Artículos que exponen la temática de manera teórica y su solución no este debidamente validada.</a:t>
            </a:r>
            <a:endParaRPr kumimoji="0" lang="es-EC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3BCEFD-1AB4-450A-AA25-CEB0993882C4}"/>
              </a:ext>
            </a:extLst>
          </p:cNvPr>
          <p:cNvSpPr txBox="1"/>
          <p:nvPr/>
        </p:nvSpPr>
        <p:spPr>
          <a:xfrm>
            <a:off x="5185181" y="2673398"/>
            <a:ext cx="301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sz="1200"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Artículos que no implementen marcos de trabajo.</a:t>
            </a:r>
            <a:endParaRPr kumimoji="0" lang="es-EC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E1C9D9-0772-46F7-96C6-E7DBE29F2261}"/>
              </a:ext>
            </a:extLst>
          </p:cNvPr>
          <p:cNvSpPr txBox="1"/>
          <p:nvPr/>
        </p:nvSpPr>
        <p:spPr>
          <a:xfrm>
            <a:off x="5187569" y="3313169"/>
            <a:ext cx="301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sz="1200"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No exponen adecuadamente el proceso de diseño de su propuesta de solución.</a:t>
            </a:r>
            <a:endParaRPr kumimoji="0" lang="es-EC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41" name="Diagrama 40"/>
          <p:cNvGraphicFramePr/>
          <p:nvPr>
            <p:extLst>
              <p:ext uri="{D42A27DB-BD31-4B8C-83A1-F6EECF244321}">
                <p14:modId xmlns:p14="http://schemas.microsoft.com/office/powerpoint/2010/main" val="293743414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2" name="Group 55">
            <a:extLst>
              <a:ext uri="{FF2B5EF4-FFF2-40B4-BE49-F238E27FC236}">
                <a16:creationId xmlns:a16="http://schemas.microsoft.com/office/drawing/2014/main" id="{8A8A3D32-4F21-4B09-A290-ED859CAD5366}"/>
              </a:ext>
            </a:extLst>
          </p:cNvPr>
          <p:cNvGrpSpPr/>
          <p:nvPr/>
        </p:nvGrpSpPr>
        <p:grpSpPr>
          <a:xfrm>
            <a:off x="1933506" y="1616181"/>
            <a:ext cx="1628367" cy="2004272"/>
            <a:chOff x="2972701" y="1684306"/>
            <a:chExt cx="1931097" cy="2942322"/>
          </a:xfrm>
        </p:grpSpPr>
        <p:sp>
          <p:nvSpPr>
            <p:cNvPr id="43" name="Oval 56">
              <a:extLst>
                <a:ext uri="{FF2B5EF4-FFF2-40B4-BE49-F238E27FC236}">
                  <a16:creationId xmlns:a16="http://schemas.microsoft.com/office/drawing/2014/main" id="{2E51B50F-A62A-433F-89B1-1B4F2AEBA209}"/>
                </a:ext>
              </a:extLst>
            </p:cNvPr>
            <p:cNvSpPr/>
            <p:nvPr/>
          </p:nvSpPr>
          <p:spPr>
            <a:xfrm>
              <a:off x="3538350" y="4172676"/>
              <a:ext cx="852320" cy="453952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57">
              <a:extLst>
                <a:ext uri="{FF2B5EF4-FFF2-40B4-BE49-F238E27FC236}">
                  <a16:creationId xmlns:a16="http://schemas.microsoft.com/office/drawing/2014/main" id="{A7239DEB-F672-4583-90BC-B5A64869A661}"/>
                </a:ext>
              </a:extLst>
            </p:cNvPr>
            <p:cNvSpPr/>
            <p:nvPr/>
          </p:nvSpPr>
          <p:spPr>
            <a:xfrm>
              <a:off x="3890045" y="3147345"/>
              <a:ext cx="110067" cy="127249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8">
              <a:extLst>
                <a:ext uri="{FF2B5EF4-FFF2-40B4-BE49-F238E27FC236}">
                  <a16:creationId xmlns:a16="http://schemas.microsoft.com/office/drawing/2014/main" id="{2169A618-11E5-4D7F-B39B-DFF81A115808}"/>
                </a:ext>
              </a:extLst>
            </p:cNvPr>
            <p:cNvSpPr/>
            <p:nvPr/>
          </p:nvSpPr>
          <p:spPr>
            <a:xfrm>
              <a:off x="3058227" y="1684306"/>
              <a:ext cx="1765991" cy="889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59">
              <a:extLst>
                <a:ext uri="{FF2B5EF4-FFF2-40B4-BE49-F238E27FC236}">
                  <a16:creationId xmlns:a16="http://schemas.microsoft.com/office/drawing/2014/main" id="{080A08AB-42B6-4E15-955F-1B843A2318D2}"/>
                </a:ext>
              </a:extLst>
            </p:cNvPr>
            <p:cNvSpPr txBox="1"/>
            <p:nvPr/>
          </p:nvSpPr>
          <p:spPr>
            <a:xfrm>
              <a:off x="2972701" y="1848126"/>
              <a:ext cx="1931097" cy="813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5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Planteamiento de la revisión de literatura</a:t>
              </a:r>
              <a:endParaRPr kumimoji="0" lang="es-EC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7" name="Rectangle 60">
              <a:extLst>
                <a:ext uri="{FF2B5EF4-FFF2-40B4-BE49-F238E27FC236}">
                  <a16:creationId xmlns:a16="http://schemas.microsoft.com/office/drawing/2014/main" id="{D7300B99-98E5-4E51-991F-CA72A8161151}"/>
                </a:ext>
              </a:extLst>
            </p:cNvPr>
            <p:cNvSpPr/>
            <p:nvPr/>
          </p:nvSpPr>
          <p:spPr>
            <a:xfrm>
              <a:off x="3058227" y="3147345"/>
              <a:ext cx="1765991" cy="889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Isosceles Triangle 1">
            <a:extLst>
              <a:ext uri="{FF2B5EF4-FFF2-40B4-BE49-F238E27FC236}">
                <a16:creationId xmlns:a16="http://schemas.microsoft.com/office/drawing/2014/main" id="{25F808F8-0D39-4875-94E1-6A4B756C53C6}"/>
              </a:ext>
            </a:extLst>
          </p:cNvPr>
          <p:cNvSpPr/>
          <p:nvPr/>
        </p:nvSpPr>
        <p:spPr>
          <a:xfrm rot="17152435">
            <a:off x="5867451" y="46318"/>
            <a:ext cx="504725" cy="9277585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Estado del arte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0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n 50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sosceles Triangle 1">
            <a:extLst>
              <a:ext uri="{FF2B5EF4-FFF2-40B4-BE49-F238E27FC236}">
                <a16:creationId xmlns:a16="http://schemas.microsoft.com/office/drawing/2014/main" id="{25F808F8-0D39-4875-94E1-6A4B756C53C6}"/>
              </a:ext>
            </a:extLst>
          </p:cNvPr>
          <p:cNvSpPr/>
          <p:nvPr/>
        </p:nvSpPr>
        <p:spPr>
          <a:xfrm rot="17152435">
            <a:off x="5867451" y="46318"/>
            <a:ext cx="504725" cy="9277585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9DA3FE-FB4D-4AA5-9988-2F1E1022E5F0}"/>
              </a:ext>
            </a:extLst>
          </p:cNvPr>
          <p:cNvGrpSpPr/>
          <p:nvPr/>
        </p:nvGrpSpPr>
        <p:grpSpPr>
          <a:xfrm>
            <a:off x="5888403" y="2582772"/>
            <a:ext cx="1628367" cy="2130229"/>
            <a:chOff x="7325146" y="2847630"/>
            <a:chExt cx="1931097" cy="312723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ABEA263-6A76-45D7-842F-92A30F6F5C4F}"/>
                </a:ext>
              </a:extLst>
            </p:cNvPr>
            <p:cNvSpPr/>
            <p:nvPr/>
          </p:nvSpPr>
          <p:spPr>
            <a:xfrm>
              <a:off x="7666666" y="5306838"/>
              <a:ext cx="1254246" cy="66802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CF8B73D-C248-4EC4-B43F-AFC39982FED4}"/>
                </a:ext>
              </a:extLst>
            </p:cNvPr>
            <p:cNvSpPr/>
            <p:nvPr/>
          </p:nvSpPr>
          <p:spPr>
            <a:xfrm>
              <a:off x="8234809" y="4345826"/>
              <a:ext cx="137077" cy="1311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977D12-CACB-47E4-884C-3C84EB634FF1}"/>
                </a:ext>
              </a:extLst>
            </p:cNvPr>
            <p:cNvSpPr/>
            <p:nvPr/>
          </p:nvSpPr>
          <p:spPr>
            <a:xfrm>
              <a:off x="7410672" y="2847630"/>
              <a:ext cx="1765991" cy="889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5D1D7FF-A72D-40CB-AB0D-684B68992EFF}"/>
                </a:ext>
              </a:extLst>
            </p:cNvPr>
            <p:cNvSpPr txBox="1"/>
            <p:nvPr/>
          </p:nvSpPr>
          <p:spPr>
            <a:xfrm>
              <a:off x="7325146" y="3011450"/>
              <a:ext cx="1931097" cy="1152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5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Construcción de la cadena de búsqueda</a:t>
              </a:r>
              <a:endParaRPr kumimoji="0" lang="es-EC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F88D928-DBD5-4454-9CD4-352874B178A9}"/>
                </a:ext>
              </a:extLst>
            </p:cNvPr>
            <p:cNvSpPr/>
            <p:nvPr/>
          </p:nvSpPr>
          <p:spPr>
            <a:xfrm>
              <a:off x="7410672" y="4310669"/>
              <a:ext cx="1765991" cy="889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19EC69D-B4EB-455D-8A03-24C6B29165D5}"/>
              </a:ext>
            </a:extLst>
          </p:cNvPr>
          <p:cNvSpPr txBox="1"/>
          <p:nvPr/>
        </p:nvSpPr>
        <p:spPr>
          <a:xfrm>
            <a:off x="4048201" y="1285319"/>
            <a:ext cx="5887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500" dirty="0">
                <a:latin typeface="Open Sans" panose="020B0606030504020204" pitchFamily="34" charset="0"/>
              </a:rPr>
              <a:t>("IT service" OR "service") AND ("incident" OR "event" OR "problem") AND ("management" OR "control")</a:t>
            </a:r>
            <a:endParaRPr kumimoji="0" lang="es-EC" sz="15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B46C7D4-482E-4CA0-8874-9B3923ACD2CE}"/>
              </a:ext>
            </a:extLst>
          </p:cNvPr>
          <p:cNvCxnSpPr/>
          <p:nvPr/>
        </p:nvCxnSpPr>
        <p:spPr>
          <a:xfrm flipH="1" flipV="1">
            <a:off x="6682639" y="1973330"/>
            <a:ext cx="4686" cy="4948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62" name="Diagrama 61"/>
          <p:cNvGraphicFramePr/>
          <p:nvPr>
            <p:extLst>
              <p:ext uri="{D42A27DB-BD31-4B8C-83A1-F6EECF244321}">
                <p14:modId xmlns:p14="http://schemas.microsoft.com/office/powerpoint/2010/main" val="293743414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0" name="Group 55">
            <a:extLst>
              <a:ext uri="{FF2B5EF4-FFF2-40B4-BE49-F238E27FC236}">
                <a16:creationId xmlns:a16="http://schemas.microsoft.com/office/drawing/2014/main" id="{8A8A3D32-4F21-4B09-A290-ED859CAD5366}"/>
              </a:ext>
            </a:extLst>
          </p:cNvPr>
          <p:cNvGrpSpPr/>
          <p:nvPr/>
        </p:nvGrpSpPr>
        <p:grpSpPr>
          <a:xfrm>
            <a:off x="1933506" y="1616181"/>
            <a:ext cx="1628367" cy="2004272"/>
            <a:chOff x="2972701" y="1684306"/>
            <a:chExt cx="1931097" cy="2942322"/>
          </a:xfrm>
        </p:grpSpPr>
        <p:sp>
          <p:nvSpPr>
            <p:cNvPr id="71" name="Oval 56">
              <a:extLst>
                <a:ext uri="{FF2B5EF4-FFF2-40B4-BE49-F238E27FC236}">
                  <a16:creationId xmlns:a16="http://schemas.microsoft.com/office/drawing/2014/main" id="{2E51B50F-A62A-433F-89B1-1B4F2AEBA209}"/>
                </a:ext>
              </a:extLst>
            </p:cNvPr>
            <p:cNvSpPr/>
            <p:nvPr/>
          </p:nvSpPr>
          <p:spPr>
            <a:xfrm>
              <a:off x="3538350" y="4172676"/>
              <a:ext cx="852320" cy="453952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: Rounded Corners 57">
              <a:extLst>
                <a:ext uri="{FF2B5EF4-FFF2-40B4-BE49-F238E27FC236}">
                  <a16:creationId xmlns:a16="http://schemas.microsoft.com/office/drawing/2014/main" id="{A7239DEB-F672-4583-90BC-B5A64869A661}"/>
                </a:ext>
              </a:extLst>
            </p:cNvPr>
            <p:cNvSpPr/>
            <p:nvPr/>
          </p:nvSpPr>
          <p:spPr>
            <a:xfrm>
              <a:off x="3890045" y="3147345"/>
              <a:ext cx="110067" cy="127249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2169A618-11E5-4D7F-B39B-DFF81A115808}"/>
                </a:ext>
              </a:extLst>
            </p:cNvPr>
            <p:cNvSpPr/>
            <p:nvPr/>
          </p:nvSpPr>
          <p:spPr>
            <a:xfrm>
              <a:off x="3058227" y="1684306"/>
              <a:ext cx="1765991" cy="889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59">
              <a:extLst>
                <a:ext uri="{FF2B5EF4-FFF2-40B4-BE49-F238E27FC236}">
                  <a16:creationId xmlns:a16="http://schemas.microsoft.com/office/drawing/2014/main" id="{080A08AB-42B6-4E15-955F-1B843A2318D2}"/>
                </a:ext>
              </a:extLst>
            </p:cNvPr>
            <p:cNvSpPr txBox="1"/>
            <p:nvPr/>
          </p:nvSpPr>
          <p:spPr>
            <a:xfrm>
              <a:off x="2972701" y="1848126"/>
              <a:ext cx="1931097" cy="813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5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Planteamiento de la revisión de literatura</a:t>
              </a:r>
              <a:endParaRPr kumimoji="0" lang="es-EC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D7300B99-98E5-4E51-991F-CA72A8161151}"/>
                </a:ext>
              </a:extLst>
            </p:cNvPr>
            <p:cNvSpPr/>
            <p:nvPr/>
          </p:nvSpPr>
          <p:spPr>
            <a:xfrm>
              <a:off x="3058227" y="3147345"/>
              <a:ext cx="1765991" cy="889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E1D257A-D920-41B8-A489-7B89D13A8022}"/>
              </a:ext>
            </a:extLst>
          </p:cNvPr>
          <p:cNvGrpSpPr/>
          <p:nvPr/>
        </p:nvGrpSpPr>
        <p:grpSpPr>
          <a:xfrm>
            <a:off x="3940877" y="2096960"/>
            <a:ext cx="1628367" cy="2153203"/>
            <a:chOff x="5172967" y="2218795"/>
            <a:chExt cx="1931097" cy="316095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143E716-18B7-40D4-94BF-0005C895FD7A}"/>
                </a:ext>
              </a:extLst>
            </p:cNvPr>
            <p:cNvSpPr/>
            <p:nvPr/>
          </p:nvSpPr>
          <p:spPr>
            <a:xfrm>
              <a:off x="5636124" y="4817573"/>
              <a:ext cx="1055521" cy="56217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2DC543D-8FDB-4201-B694-21A3AE61B1BA}"/>
                </a:ext>
              </a:extLst>
            </p:cNvPr>
            <p:cNvSpPr/>
            <p:nvPr/>
          </p:nvSpPr>
          <p:spPr>
            <a:xfrm>
              <a:off x="6094199" y="3684729"/>
              <a:ext cx="110067" cy="14389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DC03A6B-366C-410D-9EA9-20F5EA13E77E}"/>
                </a:ext>
              </a:extLst>
            </p:cNvPr>
            <p:cNvSpPr/>
            <p:nvPr/>
          </p:nvSpPr>
          <p:spPr>
            <a:xfrm>
              <a:off x="5258493" y="2218795"/>
              <a:ext cx="1765991" cy="889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2F90036-AC79-42B9-89BD-38899AA2F316}"/>
                </a:ext>
              </a:extLst>
            </p:cNvPr>
            <p:cNvSpPr txBox="1"/>
            <p:nvPr/>
          </p:nvSpPr>
          <p:spPr>
            <a:xfrm>
              <a:off x="5172967" y="2382615"/>
              <a:ext cx="1931097" cy="813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5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Conformación del grupo de control</a:t>
              </a:r>
              <a:endParaRPr kumimoji="0" lang="es-EC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F75201-29A5-4B89-81B1-3BF3A3074133}"/>
                </a:ext>
              </a:extLst>
            </p:cNvPr>
            <p:cNvSpPr/>
            <p:nvPr/>
          </p:nvSpPr>
          <p:spPr>
            <a:xfrm>
              <a:off x="5258493" y="3681834"/>
              <a:ext cx="1765991" cy="889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Estado del arte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7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Imagen 77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Isosceles Triangle 1">
            <a:extLst>
              <a:ext uri="{FF2B5EF4-FFF2-40B4-BE49-F238E27FC236}">
                <a16:creationId xmlns:a16="http://schemas.microsoft.com/office/drawing/2014/main" id="{25F808F8-0D39-4875-94E1-6A4B756C53C6}"/>
              </a:ext>
            </a:extLst>
          </p:cNvPr>
          <p:cNvSpPr/>
          <p:nvPr/>
        </p:nvSpPr>
        <p:spPr>
          <a:xfrm rot="17152435">
            <a:off x="5867451" y="46318"/>
            <a:ext cx="504725" cy="9277585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CEB90BC-8044-48BF-91AB-DEE04ADAED2C}"/>
              </a:ext>
            </a:extLst>
          </p:cNvPr>
          <p:cNvGrpSpPr/>
          <p:nvPr/>
        </p:nvGrpSpPr>
        <p:grpSpPr>
          <a:xfrm>
            <a:off x="7732651" y="3086779"/>
            <a:ext cx="1628367" cy="2112570"/>
            <a:chOff x="9525310" y="3516855"/>
            <a:chExt cx="1931097" cy="3101306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B5526D9-CA2F-4F66-9584-13AB30CFBAF6}"/>
                </a:ext>
              </a:extLst>
            </p:cNvPr>
            <p:cNvSpPr/>
            <p:nvPr/>
          </p:nvSpPr>
          <p:spPr>
            <a:xfrm>
              <a:off x="9783029" y="5848541"/>
              <a:ext cx="1445002" cy="76962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D088F348-2326-4A53-AC74-DB0AC2905DB0}"/>
                </a:ext>
              </a:extLst>
            </p:cNvPr>
            <p:cNvSpPr/>
            <p:nvPr/>
          </p:nvSpPr>
          <p:spPr>
            <a:xfrm>
              <a:off x="10403313" y="4990368"/>
              <a:ext cx="175088" cy="124746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2249740-FE1E-4481-901C-8BB17DEAFA55}"/>
                </a:ext>
              </a:extLst>
            </p:cNvPr>
            <p:cNvSpPr/>
            <p:nvPr/>
          </p:nvSpPr>
          <p:spPr>
            <a:xfrm>
              <a:off x="9610836" y="3516855"/>
              <a:ext cx="1765991" cy="889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023ED20-036A-4B2C-ABA1-A70417FFF989}"/>
                </a:ext>
              </a:extLst>
            </p:cNvPr>
            <p:cNvSpPr txBox="1"/>
            <p:nvPr/>
          </p:nvSpPr>
          <p:spPr>
            <a:xfrm>
              <a:off x="9525310" y="3680675"/>
              <a:ext cx="1931097" cy="813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5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Selección de estudios</a:t>
              </a:r>
              <a:endParaRPr kumimoji="0" lang="es-EC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DE64E96-B0EB-419C-81A6-EC814FE21046}"/>
                </a:ext>
              </a:extLst>
            </p:cNvPr>
            <p:cNvSpPr/>
            <p:nvPr/>
          </p:nvSpPr>
          <p:spPr>
            <a:xfrm>
              <a:off x="9610836" y="4979894"/>
              <a:ext cx="1765991" cy="889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27C573-723F-4C20-B46C-12376C1B1CD5}"/>
              </a:ext>
            </a:extLst>
          </p:cNvPr>
          <p:cNvGrpSpPr/>
          <p:nvPr/>
        </p:nvGrpSpPr>
        <p:grpSpPr>
          <a:xfrm>
            <a:off x="9808972" y="3656716"/>
            <a:ext cx="1628367" cy="2112570"/>
            <a:chOff x="9525310" y="3516855"/>
            <a:chExt cx="1931097" cy="310130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E093EEA-82C7-4BDD-9038-85DDC6E2E082}"/>
                </a:ext>
              </a:extLst>
            </p:cNvPr>
            <p:cNvSpPr/>
            <p:nvPr/>
          </p:nvSpPr>
          <p:spPr>
            <a:xfrm>
              <a:off x="9783029" y="5848541"/>
              <a:ext cx="1445002" cy="7696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EE9A627-464E-45AD-AA86-362770F04D1C}"/>
                </a:ext>
              </a:extLst>
            </p:cNvPr>
            <p:cNvSpPr/>
            <p:nvPr/>
          </p:nvSpPr>
          <p:spPr>
            <a:xfrm>
              <a:off x="10403313" y="4990368"/>
              <a:ext cx="175088" cy="124746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8A4BEE0-0F6B-4128-9DE3-4E947CD2226B}"/>
                </a:ext>
              </a:extLst>
            </p:cNvPr>
            <p:cNvSpPr/>
            <p:nvPr/>
          </p:nvSpPr>
          <p:spPr>
            <a:xfrm>
              <a:off x="9610836" y="3516855"/>
              <a:ext cx="1765991" cy="8898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5E6990D-A067-41C2-90C5-0174572E0BF9}"/>
                </a:ext>
              </a:extLst>
            </p:cNvPr>
            <p:cNvSpPr txBox="1"/>
            <p:nvPr/>
          </p:nvSpPr>
          <p:spPr>
            <a:xfrm>
              <a:off x="9525310" y="3680675"/>
              <a:ext cx="1931097" cy="813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5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Elaboración del estado del arte</a:t>
              </a:r>
              <a:endParaRPr kumimoji="0" lang="es-EC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709D4EF-F433-4722-8402-D49494CC421B}"/>
                </a:ext>
              </a:extLst>
            </p:cNvPr>
            <p:cNvSpPr/>
            <p:nvPr/>
          </p:nvSpPr>
          <p:spPr>
            <a:xfrm>
              <a:off x="9610836" y="4979894"/>
              <a:ext cx="1765991" cy="8898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62" name="Diagrama 61"/>
          <p:cNvGraphicFramePr/>
          <p:nvPr>
            <p:extLst>
              <p:ext uri="{D42A27DB-BD31-4B8C-83A1-F6EECF244321}">
                <p14:modId xmlns:p14="http://schemas.microsoft.com/office/powerpoint/2010/main" val="293743414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5" name="Group 55">
            <a:extLst>
              <a:ext uri="{FF2B5EF4-FFF2-40B4-BE49-F238E27FC236}">
                <a16:creationId xmlns:a16="http://schemas.microsoft.com/office/drawing/2014/main" id="{8A8A3D32-4F21-4B09-A290-ED859CAD5366}"/>
              </a:ext>
            </a:extLst>
          </p:cNvPr>
          <p:cNvGrpSpPr/>
          <p:nvPr/>
        </p:nvGrpSpPr>
        <p:grpSpPr>
          <a:xfrm>
            <a:off x="1933506" y="1616181"/>
            <a:ext cx="1628367" cy="2004272"/>
            <a:chOff x="2972701" y="1684306"/>
            <a:chExt cx="1931097" cy="2942322"/>
          </a:xfrm>
        </p:grpSpPr>
        <p:sp>
          <p:nvSpPr>
            <p:cNvPr id="74" name="Oval 56">
              <a:extLst>
                <a:ext uri="{FF2B5EF4-FFF2-40B4-BE49-F238E27FC236}">
                  <a16:creationId xmlns:a16="http://schemas.microsoft.com/office/drawing/2014/main" id="{2E51B50F-A62A-433F-89B1-1B4F2AEBA209}"/>
                </a:ext>
              </a:extLst>
            </p:cNvPr>
            <p:cNvSpPr/>
            <p:nvPr/>
          </p:nvSpPr>
          <p:spPr>
            <a:xfrm>
              <a:off x="3538350" y="4172676"/>
              <a:ext cx="852320" cy="453952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: Rounded Corners 57">
              <a:extLst>
                <a:ext uri="{FF2B5EF4-FFF2-40B4-BE49-F238E27FC236}">
                  <a16:creationId xmlns:a16="http://schemas.microsoft.com/office/drawing/2014/main" id="{A7239DEB-F672-4583-90BC-B5A64869A661}"/>
                </a:ext>
              </a:extLst>
            </p:cNvPr>
            <p:cNvSpPr/>
            <p:nvPr/>
          </p:nvSpPr>
          <p:spPr>
            <a:xfrm>
              <a:off x="3890045" y="3147345"/>
              <a:ext cx="110067" cy="127249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58">
              <a:extLst>
                <a:ext uri="{FF2B5EF4-FFF2-40B4-BE49-F238E27FC236}">
                  <a16:creationId xmlns:a16="http://schemas.microsoft.com/office/drawing/2014/main" id="{2169A618-11E5-4D7F-B39B-DFF81A115808}"/>
                </a:ext>
              </a:extLst>
            </p:cNvPr>
            <p:cNvSpPr/>
            <p:nvPr/>
          </p:nvSpPr>
          <p:spPr>
            <a:xfrm>
              <a:off x="3058227" y="1684306"/>
              <a:ext cx="1765991" cy="889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59">
              <a:extLst>
                <a:ext uri="{FF2B5EF4-FFF2-40B4-BE49-F238E27FC236}">
                  <a16:creationId xmlns:a16="http://schemas.microsoft.com/office/drawing/2014/main" id="{080A08AB-42B6-4E15-955F-1B843A2318D2}"/>
                </a:ext>
              </a:extLst>
            </p:cNvPr>
            <p:cNvSpPr txBox="1"/>
            <p:nvPr/>
          </p:nvSpPr>
          <p:spPr>
            <a:xfrm>
              <a:off x="2972701" y="1848126"/>
              <a:ext cx="1931097" cy="813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5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Planteamiento de la revisión de literatura</a:t>
              </a:r>
              <a:endParaRPr kumimoji="0" lang="es-EC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81" name="Rectangle 60">
              <a:extLst>
                <a:ext uri="{FF2B5EF4-FFF2-40B4-BE49-F238E27FC236}">
                  <a16:creationId xmlns:a16="http://schemas.microsoft.com/office/drawing/2014/main" id="{D7300B99-98E5-4E51-991F-CA72A8161151}"/>
                </a:ext>
              </a:extLst>
            </p:cNvPr>
            <p:cNvSpPr/>
            <p:nvPr/>
          </p:nvSpPr>
          <p:spPr>
            <a:xfrm>
              <a:off x="3058227" y="3147345"/>
              <a:ext cx="1765991" cy="889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48">
            <a:extLst>
              <a:ext uri="{FF2B5EF4-FFF2-40B4-BE49-F238E27FC236}">
                <a16:creationId xmlns:a16="http://schemas.microsoft.com/office/drawing/2014/main" id="{0E1D257A-D920-41B8-A489-7B89D13A8022}"/>
              </a:ext>
            </a:extLst>
          </p:cNvPr>
          <p:cNvGrpSpPr/>
          <p:nvPr/>
        </p:nvGrpSpPr>
        <p:grpSpPr>
          <a:xfrm>
            <a:off x="3940877" y="2096960"/>
            <a:ext cx="1628367" cy="2153203"/>
            <a:chOff x="5172967" y="2218795"/>
            <a:chExt cx="1931097" cy="3160957"/>
          </a:xfrm>
        </p:grpSpPr>
        <p:sp>
          <p:nvSpPr>
            <p:cNvPr id="83" name="Oval 49">
              <a:extLst>
                <a:ext uri="{FF2B5EF4-FFF2-40B4-BE49-F238E27FC236}">
                  <a16:creationId xmlns:a16="http://schemas.microsoft.com/office/drawing/2014/main" id="{2143E716-18B7-40D4-94BF-0005C895FD7A}"/>
                </a:ext>
              </a:extLst>
            </p:cNvPr>
            <p:cNvSpPr/>
            <p:nvPr/>
          </p:nvSpPr>
          <p:spPr>
            <a:xfrm>
              <a:off x="5636124" y="4817573"/>
              <a:ext cx="1055521" cy="56217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: Rounded Corners 50">
              <a:extLst>
                <a:ext uri="{FF2B5EF4-FFF2-40B4-BE49-F238E27FC236}">
                  <a16:creationId xmlns:a16="http://schemas.microsoft.com/office/drawing/2014/main" id="{A2DC543D-8FDB-4201-B694-21A3AE61B1BA}"/>
                </a:ext>
              </a:extLst>
            </p:cNvPr>
            <p:cNvSpPr/>
            <p:nvPr/>
          </p:nvSpPr>
          <p:spPr>
            <a:xfrm>
              <a:off x="6094199" y="3684729"/>
              <a:ext cx="110067" cy="14389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51">
              <a:extLst>
                <a:ext uri="{FF2B5EF4-FFF2-40B4-BE49-F238E27FC236}">
                  <a16:creationId xmlns:a16="http://schemas.microsoft.com/office/drawing/2014/main" id="{5DC03A6B-366C-410D-9EA9-20F5EA13E77E}"/>
                </a:ext>
              </a:extLst>
            </p:cNvPr>
            <p:cNvSpPr/>
            <p:nvPr/>
          </p:nvSpPr>
          <p:spPr>
            <a:xfrm>
              <a:off x="5258493" y="2218795"/>
              <a:ext cx="1765991" cy="889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Box 52">
              <a:extLst>
                <a:ext uri="{FF2B5EF4-FFF2-40B4-BE49-F238E27FC236}">
                  <a16:creationId xmlns:a16="http://schemas.microsoft.com/office/drawing/2014/main" id="{A2F90036-AC79-42B9-89BD-38899AA2F316}"/>
                </a:ext>
              </a:extLst>
            </p:cNvPr>
            <p:cNvSpPr txBox="1"/>
            <p:nvPr/>
          </p:nvSpPr>
          <p:spPr>
            <a:xfrm>
              <a:off x="5172967" y="2382615"/>
              <a:ext cx="1931097" cy="813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5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Conformación del grupo de control</a:t>
              </a:r>
              <a:endParaRPr kumimoji="0" lang="es-EC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87" name="Rectangle 53">
              <a:extLst>
                <a:ext uri="{FF2B5EF4-FFF2-40B4-BE49-F238E27FC236}">
                  <a16:creationId xmlns:a16="http://schemas.microsoft.com/office/drawing/2014/main" id="{B2F75201-29A5-4B89-81B1-3BF3A3074133}"/>
                </a:ext>
              </a:extLst>
            </p:cNvPr>
            <p:cNvSpPr/>
            <p:nvPr/>
          </p:nvSpPr>
          <p:spPr>
            <a:xfrm>
              <a:off x="5258493" y="3681834"/>
              <a:ext cx="1765991" cy="889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" name="Group 41">
            <a:extLst>
              <a:ext uri="{FF2B5EF4-FFF2-40B4-BE49-F238E27FC236}">
                <a16:creationId xmlns:a16="http://schemas.microsoft.com/office/drawing/2014/main" id="{619DA3FE-FB4D-4AA5-9988-2F1E1022E5F0}"/>
              </a:ext>
            </a:extLst>
          </p:cNvPr>
          <p:cNvGrpSpPr/>
          <p:nvPr/>
        </p:nvGrpSpPr>
        <p:grpSpPr>
          <a:xfrm>
            <a:off x="5888403" y="2582772"/>
            <a:ext cx="1628367" cy="2130229"/>
            <a:chOff x="7325146" y="2847630"/>
            <a:chExt cx="1931097" cy="3127230"/>
          </a:xfrm>
        </p:grpSpPr>
        <p:sp>
          <p:nvSpPr>
            <p:cNvPr id="89" name="Oval 42">
              <a:extLst>
                <a:ext uri="{FF2B5EF4-FFF2-40B4-BE49-F238E27FC236}">
                  <a16:creationId xmlns:a16="http://schemas.microsoft.com/office/drawing/2014/main" id="{3ABEA263-6A76-45D7-842F-92A30F6F5C4F}"/>
                </a:ext>
              </a:extLst>
            </p:cNvPr>
            <p:cNvSpPr/>
            <p:nvPr/>
          </p:nvSpPr>
          <p:spPr>
            <a:xfrm>
              <a:off x="7666666" y="5306838"/>
              <a:ext cx="1254246" cy="66802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: Rounded Corners 43">
              <a:extLst>
                <a:ext uri="{FF2B5EF4-FFF2-40B4-BE49-F238E27FC236}">
                  <a16:creationId xmlns:a16="http://schemas.microsoft.com/office/drawing/2014/main" id="{CCF8B73D-C248-4EC4-B43F-AFC39982FED4}"/>
                </a:ext>
              </a:extLst>
            </p:cNvPr>
            <p:cNvSpPr/>
            <p:nvPr/>
          </p:nvSpPr>
          <p:spPr>
            <a:xfrm>
              <a:off x="8234809" y="4345826"/>
              <a:ext cx="137077" cy="1311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44">
              <a:extLst>
                <a:ext uri="{FF2B5EF4-FFF2-40B4-BE49-F238E27FC236}">
                  <a16:creationId xmlns:a16="http://schemas.microsoft.com/office/drawing/2014/main" id="{8D977D12-CACB-47E4-884C-3C84EB634FF1}"/>
                </a:ext>
              </a:extLst>
            </p:cNvPr>
            <p:cNvSpPr/>
            <p:nvPr/>
          </p:nvSpPr>
          <p:spPr>
            <a:xfrm>
              <a:off x="7410672" y="2847630"/>
              <a:ext cx="1765991" cy="889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TextBox 45">
              <a:extLst>
                <a:ext uri="{FF2B5EF4-FFF2-40B4-BE49-F238E27FC236}">
                  <a16:creationId xmlns:a16="http://schemas.microsoft.com/office/drawing/2014/main" id="{05D1D7FF-A72D-40CB-AB0D-684B68992EFF}"/>
                </a:ext>
              </a:extLst>
            </p:cNvPr>
            <p:cNvSpPr txBox="1"/>
            <p:nvPr/>
          </p:nvSpPr>
          <p:spPr>
            <a:xfrm>
              <a:off x="7325146" y="3011450"/>
              <a:ext cx="1931097" cy="1152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5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Construcción de la cadena de búsqueda</a:t>
              </a:r>
              <a:endParaRPr kumimoji="0" lang="es-EC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01" name="Rectangle 46">
              <a:extLst>
                <a:ext uri="{FF2B5EF4-FFF2-40B4-BE49-F238E27FC236}">
                  <a16:creationId xmlns:a16="http://schemas.microsoft.com/office/drawing/2014/main" id="{0F88D928-DBD5-4454-9CD4-352874B178A9}"/>
                </a:ext>
              </a:extLst>
            </p:cNvPr>
            <p:cNvSpPr/>
            <p:nvPr/>
          </p:nvSpPr>
          <p:spPr>
            <a:xfrm>
              <a:off x="7410672" y="4310669"/>
              <a:ext cx="1765991" cy="889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2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Estado del arte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3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Imagen 103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2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service desk">
            <a:extLst>
              <a:ext uri="{FF2B5EF4-FFF2-40B4-BE49-F238E27FC236}">
                <a16:creationId xmlns:a16="http://schemas.microsoft.com/office/drawing/2014/main" id="{4AE5242B-8419-47E6-92CB-16B6410EF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47" y="1658799"/>
            <a:ext cx="2325903" cy="13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>
            <a:extLst>
              <a:ext uri="{FF2B5EF4-FFF2-40B4-BE49-F238E27FC236}">
                <a16:creationId xmlns:a16="http://schemas.microsoft.com/office/drawing/2014/main" id="{1C864D80-B981-4A9C-875D-0138F5453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250" y1="28839" x2="43250" y2="28839"/>
                        <a14:foregroundMark x1="29750" y1="57678" x2="29750" y2="57678"/>
                        <a14:foregroundMark x1="55500" y1="76030" x2="55500" y2="76030"/>
                        <a14:foregroundMark x1="67750" y1="45318" x2="67750" y2="45318"/>
                        <a14:foregroundMark x1="49250" y1="21348" x2="49250" y2="21348"/>
                        <a14:foregroundMark x1="36750" y1="67041" x2="36750" y2="67041"/>
                        <a14:foregroundMark x1="66750" y1="40824" x2="66750" y2="40824"/>
                        <a14:foregroundMark x1="66750" y1="40824" x2="66750" y2="40824"/>
                        <a14:foregroundMark x1="65750" y1="26592" x2="65750" y2="26592"/>
                        <a14:foregroundMark x1="53250" y1="23596" x2="53250" y2="23596"/>
                        <a14:foregroundMark x1="34750" y1="53184" x2="34750" y2="53184"/>
                        <a14:foregroundMark x1="43750" y1="51311" x2="43750" y2="51311"/>
                        <a14:foregroundMark x1="38250" y1="21348" x2="38250" y2="21348"/>
                        <a14:foregroundMark x1="59500" y1="37079" x2="59500" y2="37079"/>
                        <a14:foregroundMark x1="47250" y1="46442" x2="47250" y2="46442"/>
                        <a14:foregroundMark x1="51250" y1="51311" x2="51250" y2="51311"/>
                        <a14:foregroundMark x1="54000" y1="52060" x2="54000" y2="52060"/>
                        <a14:foregroundMark x1="38250" y1="37079" x2="38250" y2="37079"/>
                        <a14:foregroundMark x1="37000" y1="47191" x2="37000" y2="47191"/>
                        <a14:foregroundMark x1="72250" y1="39326" x2="72250" y2="39326"/>
                        <a14:foregroundMark x1="70000" y1="35955" x2="70000" y2="35955"/>
                        <a14:foregroundMark x1="50250" y1="25843" x2="50250" y2="25843"/>
                        <a14:foregroundMark x1="32500" y1="45693" x2="32500" y2="45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9" t="7194" r="20764" b="6474"/>
          <a:stretch/>
        </p:blipFill>
        <p:spPr bwMode="auto">
          <a:xfrm>
            <a:off x="4095541" y="3519491"/>
            <a:ext cx="1362635" cy="13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>
            <a:extLst>
              <a:ext uri="{FF2B5EF4-FFF2-40B4-BE49-F238E27FC236}">
                <a16:creationId xmlns:a16="http://schemas.microsoft.com/office/drawing/2014/main" id="{697F3508-9D40-4044-A5CA-C6862972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16" y="3506798"/>
            <a:ext cx="1245370" cy="8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21">
            <a:extLst>
              <a:ext uri="{FF2B5EF4-FFF2-40B4-BE49-F238E27FC236}">
                <a16:creationId xmlns:a16="http://schemas.microsoft.com/office/drawing/2014/main" id="{2B5C7BB4-7469-4038-B605-751FBD0A7A3D}"/>
              </a:ext>
            </a:extLst>
          </p:cNvPr>
          <p:cNvSpPr txBox="1"/>
          <p:nvPr/>
        </p:nvSpPr>
        <p:spPr>
          <a:xfrm>
            <a:off x="4660804" y="1287206"/>
            <a:ext cx="381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/>
                <a:ea typeface="Noto Sans Disp ExtBd" panose="020B0902040504020204" pitchFamily="34"/>
                <a:cs typeface="Noto Sans Disp ExtBd" panose="020B0902040504020204" pitchFamily="34"/>
              </a:rPr>
              <a:t>Implementación</a:t>
            </a:r>
            <a:r>
              <a:rPr lang="es-ES" dirty="0">
                <a:latin typeface="Noto Sans" panose="020B0502040504020204"/>
                <a:ea typeface="Noto Sans Disp ExtBd" panose="020B0902040504020204" pitchFamily="34"/>
                <a:cs typeface="Noto Sans Disp ExtBd" panose="020B0902040504020204" pitchFamily="34"/>
              </a:rPr>
              <a:t> de un Service Desk</a:t>
            </a:r>
            <a:endParaRPr kumimoji="0" lang="es-E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/>
              <a:ea typeface="Noto Sans Disp ExtBd" panose="020B0902040504020204" pitchFamily="34"/>
              <a:cs typeface="Noto Sans Disp ExtBd" panose="020B0902040504020204" pitchFamily="34"/>
            </a:endParaRPr>
          </a:p>
        </p:txBody>
      </p:sp>
      <p:sp>
        <p:nvSpPr>
          <p:cNvPr id="65" name="TextBox 21">
            <a:extLst>
              <a:ext uri="{FF2B5EF4-FFF2-40B4-BE49-F238E27FC236}">
                <a16:creationId xmlns:a16="http://schemas.microsoft.com/office/drawing/2014/main" id="{8ACFCB7D-B5DA-4E7F-925B-D07CFE9C4143}"/>
              </a:ext>
            </a:extLst>
          </p:cNvPr>
          <p:cNvSpPr txBox="1"/>
          <p:nvPr/>
        </p:nvSpPr>
        <p:spPr>
          <a:xfrm>
            <a:off x="3617776" y="3180972"/>
            <a:ext cx="221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/>
                <a:ea typeface="Noto Sans Disp ExtBd" panose="020B0902040504020204" pitchFamily="34"/>
                <a:cs typeface="Noto Sans Disp ExtBd" panose="020B0902040504020204" pitchFamily="34"/>
              </a:rPr>
              <a:t>Marco de Trabajo</a:t>
            </a: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844ECD80-8097-46A1-803D-9FA4EFD5D2C2}"/>
              </a:ext>
            </a:extLst>
          </p:cNvPr>
          <p:cNvSpPr/>
          <p:nvPr/>
        </p:nvSpPr>
        <p:spPr>
          <a:xfrm>
            <a:off x="3467688" y="3551628"/>
            <a:ext cx="516677" cy="1316893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Noto Sans" panose="020B0502040504020204"/>
            </a:endParaRPr>
          </a:p>
        </p:txBody>
      </p:sp>
      <p:sp>
        <p:nvSpPr>
          <p:cNvPr id="68" name="TextBox 21">
            <a:extLst>
              <a:ext uri="{FF2B5EF4-FFF2-40B4-BE49-F238E27FC236}">
                <a16:creationId xmlns:a16="http://schemas.microsoft.com/office/drawing/2014/main" id="{F383A303-DFE5-45AA-A682-22151E64A120}"/>
              </a:ext>
            </a:extLst>
          </p:cNvPr>
          <p:cNvSpPr txBox="1"/>
          <p:nvPr/>
        </p:nvSpPr>
        <p:spPr>
          <a:xfrm>
            <a:off x="974268" y="3708044"/>
            <a:ext cx="2647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s-ES" sz="1400" dirty="0">
                <a:latin typeface="Noto Sans" panose="020B0502040504020204"/>
                <a:ea typeface="Noto Sans Disp ExtBd" panose="020B0902040504020204" pitchFamily="34"/>
                <a:cs typeface="Noto Sans Disp ExtBd" panose="020B0902040504020204" pitchFamily="34"/>
              </a:rPr>
              <a:t>Contiene un conjunto de conceptos y buenas prácticas usadas para la gestión de servicios de TI</a:t>
            </a:r>
            <a:endParaRPr kumimoji="0" lang="es-E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/>
              <a:ea typeface="Noto Sans Disp ExtBd" panose="020B0902040504020204" pitchFamily="34"/>
              <a:cs typeface="Noto Sans Disp ExtBd" panose="020B0902040504020204" pitchFamily="34"/>
            </a:endParaRPr>
          </a:p>
        </p:txBody>
      </p:sp>
      <p:sp>
        <p:nvSpPr>
          <p:cNvPr id="8" name="Flecha: doblada hacia arriba 7">
            <a:extLst>
              <a:ext uri="{FF2B5EF4-FFF2-40B4-BE49-F238E27FC236}">
                <a16:creationId xmlns:a16="http://schemas.microsoft.com/office/drawing/2014/main" id="{855DBEB6-8784-461F-B8C9-AB6DA699DDDD}"/>
              </a:ext>
            </a:extLst>
          </p:cNvPr>
          <p:cNvSpPr/>
          <p:nvPr/>
        </p:nvSpPr>
        <p:spPr>
          <a:xfrm rot="10800000">
            <a:off x="4660805" y="2168589"/>
            <a:ext cx="324000" cy="972000"/>
          </a:xfrm>
          <a:prstGeom prst="bent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Noto Sans" panose="020B0502040504020204"/>
            </a:endParaRPr>
          </a:p>
        </p:txBody>
      </p:sp>
      <p:sp>
        <p:nvSpPr>
          <p:cNvPr id="98" name="Flecha: doblada hacia arriba 97">
            <a:extLst>
              <a:ext uri="{FF2B5EF4-FFF2-40B4-BE49-F238E27FC236}">
                <a16:creationId xmlns:a16="http://schemas.microsoft.com/office/drawing/2014/main" id="{FB09CBA4-6D14-41F1-A169-6207E0F51FA6}"/>
              </a:ext>
            </a:extLst>
          </p:cNvPr>
          <p:cNvSpPr/>
          <p:nvPr/>
        </p:nvSpPr>
        <p:spPr>
          <a:xfrm rot="10800000" flipH="1">
            <a:off x="7522723" y="2168589"/>
            <a:ext cx="324000" cy="972000"/>
          </a:xfrm>
          <a:prstGeom prst="bent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Noto Sans" panose="020B0502040504020204"/>
            </a:endParaRPr>
          </a:p>
        </p:txBody>
      </p:sp>
      <p:sp>
        <p:nvSpPr>
          <p:cNvPr id="77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Herramientas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78" name="Diagrama 77"/>
          <p:cNvGraphicFramePr/>
          <p:nvPr>
            <p:extLst>
              <p:ext uri="{D42A27DB-BD31-4B8C-83A1-F6EECF244321}">
                <p14:modId xmlns:p14="http://schemas.microsoft.com/office/powerpoint/2010/main" val="1712809627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9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n 80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pic>
        <p:nvPicPr>
          <p:cNvPr id="99" name="Picture 6" descr="Download MySQL Logo in SVG Vector or PNG File Format - Logo.wine">
            <a:extLst>
              <a:ext uri="{FF2B5EF4-FFF2-40B4-BE49-F238E27FC236}">
                <a16:creationId xmlns:a16="http://schemas.microsoft.com/office/drawing/2014/main" id="{04C9651F-2E85-4A81-B680-01F25BE3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99" y="3115296"/>
            <a:ext cx="1722637" cy="11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Docker, Wordpress, MySQL and phpMyAdmin on Windows Tutorial">
            <a:extLst>
              <a:ext uri="{FF2B5EF4-FFF2-40B4-BE49-F238E27FC236}">
                <a16:creationId xmlns:a16="http://schemas.microsoft.com/office/drawing/2014/main" id="{9221A1F7-D89E-4E46-9764-833A3A0A3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4273" y="4160331"/>
            <a:ext cx="1457147" cy="130050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2" grpId="0" animBg="1"/>
      <p:bldP spid="68" grpId="0"/>
      <p:bldP spid="8" grpId="0" animBg="1"/>
      <p:bldP spid="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179929" y="1328605"/>
            <a:ext cx="5813948" cy="4148919"/>
          </a:xfrm>
          <a:prstGeom prst="roundRect">
            <a:avLst>
              <a:gd name="adj" fmla="val 21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Arquitectura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78" name="Diagrama 77"/>
          <p:cNvGraphicFramePr/>
          <p:nvPr>
            <p:extLst>
              <p:ext uri="{D42A27DB-BD31-4B8C-83A1-F6EECF244321}">
                <p14:modId xmlns:p14="http://schemas.microsoft.com/office/powerpoint/2010/main" val="1712809627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9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n 80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47806" y="143199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err="1" smtClean="0"/>
              <a:t>Docker</a:t>
            </a:r>
            <a:r>
              <a:rPr lang="es-EC" b="1" dirty="0" smtClean="0"/>
              <a:t> Host</a:t>
            </a:r>
            <a:endParaRPr lang="en-US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349948" y="1328604"/>
            <a:ext cx="2331492" cy="4148919"/>
          </a:xfrm>
          <a:prstGeom prst="roundRect">
            <a:avLst>
              <a:gd name="adj" fmla="val 21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38642" y="1431996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Cliente</a:t>
            </a:r>
            <a:endParaRPr lang="en-US" b="1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9445349" y="1328603"/>
            <a:ext cx="2331492" cy="4148919"/>
          </a:xfrm>
          <a:prstGeom prst="roundRect">
            <a:avLst>
              <a:gd name="adj" fmla="val 21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130704" y="1431996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err="1" smtClean="0"/>
              <a:t>Registry</a:t>
            </a:r>
            <a:endParaRPr lang="en-US" b="1" dirty="0"/>
          </a:p>
        </p:txBody>
      </p:sp>
      <p:grpSp>
        <p:nvGrpSpPr>
          <p:cNvPr id="42" name="Grupo 41"/>
          <p:cNvGrpSpPr/>
          <p:nvPr/>
        </p:nvGrpSpPr>
        <p:grpSpPr>
          <a:xfrm>
            <a:off x="596913" y="2048284"/>
            <a:ext cx="1817998" cy="863443"/>
            <a:chOff x="596913" y="2032382"/>
            <a:chExt cx="1817998" cy="863443"/>
          </a:xfrm>
        </p:grpSpPr>
        <p:sp>
          <p:nvSpPr>
            <p:cNvPr id="16" name="Rectángulo redondeado 15"/>
            <p:cNvSpPr/>
            <p:nvPr/>
          </p:nvSpPr>
          <p:spPr>
            <a:xfrm>
              <a:off x="596913" y="2032382"/>
              <a:ext cx="1817998" cy="863443"/>
            </a:xfrm>
            <a:prstGeom prst="roundRect">
              <a:avLst>
                <a:gd name="adj" fmla="val 2193"/>
              </a:avLst>
            </a:prstGeom>
            <a:solidFill>
              <a:srgbClr val="161513"/>
            </a:solidFill>
            <a:ln>
              <a:solidFill>
                <a:srgbClr val="16151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79595" y="2115720"/>
              <a:ext cx="61106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400" b="1" dirty="0" err="1">
                  <a:solidFill>
                    <a:schemeClr val="bg1"/>
                  </a:solidFill>
                </a:rPr>
                <a:t>b</a:t>
              </a:r>
              <a:r>
                <a:rPr lang="es-EC" sz="1400" b="1" dirty="0" err="1" smtClean="0">
                  <a:solidFill>
                    <a:schemeClr val="bg1"/>
                  </a:solidFill>
                </a:rPr>
                <a:t>uild</a:t>
              </a:r>
              <a:endParaRPr lang="es-EC" sz="1400" b="1" dirty="0" smtClean="0">
                <a:solidFill>
                  <a:schemeClr val="bg1"/>
                </a:solidFill>
              </a:endParaRPr>
            </a:p>
            <a:p>
              <a:r>
                <a:rPr lang="es-EC" sz="1400" b="1" dirty="0" err="1" smtClean="0">
                  <a:solidFill>
                    <a:schemeClr val="bg1"/>
                  </a:solidFill>
                </a:rPr>
                <a:t>pull</a:t>
              </a:r>
              <a:endParaRPr lang="es-EC" sz="1400" b="1" dirty="0" smtClean="0">
                <a:solidFill>
                  <a:schemeClr val="bg1"/>
                </a:solidFill>
              </a:endParaRPr>
            </a:p>
            <a:p>
              <a:r>
                <a:rPr lang="es-EC" sz="1400" b="1" dirty="0" smtClean="0">
                  <a:solidFill>
                    <a:schemeClr val="bg1"/>
                  </a:solidFill>
                </a:rPr>
                <a:t>run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3521419" y="2974779"/>
            <a:ext cx="3027125" cy="2275082"/>
            <a:chOff x="3521419" y="2974779"/>
            <a:chExt cx="3027125" cy="2275082"/>
          </a:xfrm>
        </p:grpSpPr>
        <p:sp>
          <p:nvSpPr>
            <p:cNvPr id="18" name="Rectángulo redondeado 17"/>
            <p:cNvSpPr/>
            <p:nvPr/>
          </p:nvSpPr>
          <p:spPr>
            <a:xfrm>
              <a:off x="3521419" y="2974779"/>
              <a:ext cx="3027125" cy="2275082"/>
            </a:xfrm>
            <a:prstGeom prst="roundRect">
              <a:avLst>
                <a:gd name="adj" fmla="val 21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27932" y="3186259"/>
              <a:ext cx="1118455" cy="1768037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34982" y="3186259"/>
              <a:ext cx="1090290" cy="1768037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4381383" y="4936143"/>
              <a:ext cx="1218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1200" b="1" dirty="0" smtClean="0"/>
                <a:t>Contenedores</a:t>
              </a:r>
              <a:endParaRPr lang="en-US" sz="1200" b="1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7195857" y="2974779"/>
            <a:ext cx="1506832" cy="2275082"/>
            <a:chOff x="7195857" y="2974779"/>
            <a:chExt cx="1506832" cy="2275082"/>
          </a:xfrm>
        </p:grpSpPr>
        <p:sp>
          <p:nvSpPr>
            <p:cNvPr id="20" name="Rectángulo redondeado 19"/>
            <p:cNvSpPr/>
            <p:nvPr/>
          </p:nvSpPr>
          <p:spPr>
            <a:xfrm>
              <a:off x="7195857" y="2974779"/>
              <a:ext cx="1506832" cy="2275082"/>
            </a:xfrm>
            <a:prstGeom prst="roundRect">
              <a:avLst>
                <a:gd name="adj" fmla="val 21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540315" y="4936142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1200" b="1" dirty="0" smtClean="0"/>
                <a:t>Imágenes</a:t>
              </a:r>
              <a:endParaRPr lang="en-US" sz="1200" b="1" dirty="0"/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7445730" y="3449776"/>
              <a:ext cx="1033068" cy="372289"/>
            </a:xfrm>
            <a:prstGeom prst="roundRect">
              <a:avLst>
                <a:gd name="adj" fmla="val 5258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Imagen 23" descr="GLPi - Consultoría, soporte, implementación - teclib&amp;#39; Partner - GLPi SaaS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199" y="3238161"/>
              <a:ext cx="786130" cy="786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ángulo redondeado 26"/>
            <p:cNvSpPr/>
            <p:nvPr/>
          </p:nvSpPr>
          <p:spPr>
            <a:xfrm>
              <a:off x="7445730" y="4353485"/>
              <a:ext cx="1033068" cy="364955"/>
            </a:xfrm>
            <a:prstGeom prst="roundRect">
              <a:avLst>
                <a:gd name="adj" fmla="val 5258"/>
              </a:avLst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Imagen 27" descr="Logo de MySQL: la historia y el significado del logotipo, la marca y el  símbolo. | png, vector"/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046" y="4234836"/>
              <a:ext cx="1141730" cy="5924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Rectángulo redondeado 28"/>
          <p:cNvSpPr/>
          <p:nvPr/>
        </p:nvSpPr>
        <p:spPr>
          <a:xfrm>
            <a:off x="4103658" y="1944004"/>
            <a:ext cx="4043227" cy="921141"/>
          </a:xfrm>
          <a:prstGeom prst="roundRect">
            <a:avLst>
              <a:gd name="adj" fmla="val 2193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724511" y="1955634"/>
            <a:ext cx="790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b="1" dirty="0" err="1" smtClean="0"/>
              <a:t>Daemon</a:t>
            </a:r>
            <a:endParaRPr lang="en-US" sz="1200" b="1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10127016" y="2574772"/>
            <a:ext cx="1033068" cy="372289"/>
          </a:xfrm>
          <a:prstGeom prst="roundRect">
            <a:avLst>
              <a:gd name="adj" fmla="val 5258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Imagen 31" descr="GLPi - Consultoría, soporte, implementación - teclib&amp;#39; Partner - GLPi SaaS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85" y="2363157"/>
            <a:ext cx="786130" cy="7861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ángulo redondeado 32"/>
          <p:cNvSpPr/>
          <p:nvPr/>
        </p:nvSpPr>
        <p:spPr>
          <a:xfrm>
            <a:off x="10156700" y="3911679"/>
            <a:ext cx="1033068" cy="364955"/>
          </a:xfrm>
          <a:prstGeom prst="roundRect">
            <a:avLst>
              <a:gd name="adj" fmla="val 5258"/>
            </a:avLst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Imagen 33" descr="Logo de MySQL: la historia y el significado del logotipo, la marca y el  símbolo. | png, vector"/>
          <p:cNvPicPr/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016" y="3793030"/>
            <a:ext cx="1141730" cy="592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rupo 40"/>
          <p:cNvGrpSpPr/>
          <p:nvPr/>
        </p:nvGrpSpPr>
        <p:grpSpPr>
          <a:xfrm>
            <a:off x="1515694" y="2297927"/>
            <a:ext cx="6260682" cy="762472"/>
            <a:chOff x="1515694" y="2297927"/>
            <a:chExt cx="6260682" cy="762472"/>
          </a:xfrm>
        </p:grpSpPr>
        <p:cxnSp>
          <p:nvCxnSpPr>
            <p:cNvPr id="36" name="Conector recto 35"/>
            <p:cNvCxnSpPr/>
            <p:nvPr/>
          </p:nvCxnSpPr>
          <p:spPr>
            <a:xfrm>
              <a:off x="1515694" y="2297927"/>
              <a:ext cx="6260682" cy="12536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 flipH="1" flipV="1">
              <a:off x="7769750" y="2304195"/>
              <a:ext cx="6626" cy="756204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7" name="Grupo 46"/>
          <p:cNvGrpSpPr/>
          <p:nvPr/>
        </p:nvGrpSpPr>
        <p:grpSpPr>
          <a:xfrm>
            <a:off x="1515694" y="2736799"/>
            <a:ext cx="5802584" cy="457861"/>
            <a:chOff x="1515694" y="2297927"/>
            <a:chExt cx="6260682" cy="762472"/>
          </a:xfrm>
        </p:grpSpPr>
        <p:cxnSp>
          <p:nvCxnSpPr>
            <p:cNvPr id="48" name="Conector recto 47"/>
            <p:cNvCxnSpPr/>
            <p:nvPr/>
          </p:nvCxnSpPr>
          <p:spPr>
            <a:xfrm>
              <a:off x="1515694" y="2297927"/>
              <a:ext cx="6260682" cy="1253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 flipH="1" flipV="1">
              <a:off x="7769750" y="2304195"/>
              <a:ext cx="6626" cy="756204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Grupo 49"/>
          <p:cNvGrpSpPr/>
          <p:nvPr/>
        </p:nvGrpSpPr>
        <p:grpSpPr>
          <a:xfrm flipV="1">
            <a:off x="6391046" y="3075868"/>
            <a:ext cx="936919" cy="404763"/>
            <a:chOff x="1515694" y="2297927"/>
            <a:chExt cx="6260682" cy="762472"/>
          </a:xfrm>
        </p:grpSpPr>
        <p:cxnSp>
          <p:nvCxnSpPr>
            <p:cNvPr id="51" name="Conector recto 50"/>
            <p:cNvCxnSpPr/>
            <p:nvPr/>
          </p:nvCxnSpPr>
          <p:spPr>
            <a:xfrm>
              <a:off x="1515694" y="2297927"/>
              <a:ext cx="6260682" cy="1253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 flipH="1" flipV="1">
              <a:off x="7769750" y="2304195"/>
              <a:ext cx="6626" cy="756204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4" name="Grupo 53"/>
          <p:cNvGrpSpPr/>
          <p:nvPr/>
        </p:nvGrpSpPr>
        <p:grpSpPr>
          <a:xfrm>
            <a:off x="1515693" y="2530491"/>
            <a:ext cx="8363675" cy="762472"/>
            <a:chOff x="1515694" y="2297927"/>
            <a:chExt cx="6260682" cy="762472"/>
          </a:xfrm>
        </p:grpSpPr>
        <p:cxnSp>
          <p:nvCxnSpPr>
            <p:cNvPr id="55" name="Conector recto 54"/>
            <p:cNvCxnSpPr/>
            <p:nvPr/>
          </p:nvCxnSpPr>
          <p:spPr>
            <a:xfrm>
              <a:off x="1515694" y="2297927"/>
              <a:ext cx="6260682" cy="1253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 flipH="1" flipV="1">
              <a:off x="7769750" y="2304195"/>
              <a:ext cx="6626" cy="7562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7" name="Grupo 56"/>
          <p:cNvGrpSpPr/>
          <p:nvPr/>
        </p:nvGrpSpPr>
        <p:grpSpPr>
          <a:xfrm flipV="1">
            <a:off x="8596563" y="3209131"/>
            <a:ext cx="1277981" cy="322597"/>
            <a:chOff x="1515694" y="2297927"/>
            <a:chExt cx="6260682" cy="762472"/>
          </a:xfrm>
        </p:grpSpPr>
        <p:cxnSp>
          <p:nvCxnSpPr>
            <p:cNvPr id="58" name="Conector recto 57"/>
            <p:cNvCxnSpPr/>
            <p:nvPr/>
          </p:nvCxnSpPr>
          <p:spPr>
            <a:xfrm>
              <a:off x="1515694" y="2297927"/>
              <a:ext cx="6260682" cy="1253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 flipH="1" flipV="1">
              <a:off x="7769750" y="2304195"/>
              <a:ext cx="6626" cy="7562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86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/>
      <p:bldP spid="13" grpId="0" animBg="1"/>
      <p:bldP spid="14" grpId="0"/>
      <p:bldP spid="29" grpId="0" animBg="1"/>
      <p:bldP spid="30" grpId="0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4160901" y="184014"/>
            <a:ext cx="4037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Contenido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26" name="Picture 2" descr="Image result for agenda png">
            <a:extLst>
              <a:ext uri="{FF2B5EF4-FFF2-40B4-BE49-F238E27FC236}">
                <a16:creationId xmlns:a16="http://schemas.microsoft.com/office/drawing/2014/main" id="{275E2E55-A05A-4B22-8DE4-AC0A721FE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546">
            <a:off x="7450038" y="2200620"/>
            <a:ext cx="3447036" cy="36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5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89A2083A-F4F0-4334-9881-BC66ADFD3874}"/>
              </a:ext>
            </a:extLst>
          </p:cNvPr>
          <p:cNvSpPr txBox="1"/>
          <p:nvPr/>
        </p:nvSpPr>
        <p:spPr>
          <a:xfrm>
            <a:off x="11891772" y="6489290"/>
            <a:ext cx="265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2</a:t>
            </a:r>
            <a:endParaRPr lang="es-EC" sz="1400" dirty="0"/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C1D26D64-16AB-4158-AC00-F718A4F34666}"/>
              </a:ext>
            </a:extLst>
          </p:cNvPr>
          <p:cNvSpPr txBox="1">
            <a:spLocks/>
          </p:cNvSpPr>
          <p:nvPr/>
        </p:nvSpPr>
        <p:spPr>
          <a:xfrm>
            <a:off x="1641200" y="1823060"/>
            <a:ext cx="3977936" cy="3597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Noto Sans" panose="020B0502040504020204"/>
              </a:rPr>
              <a:t>Introducción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Noto Sans" panose="020B0502040504020204"/>
              </a:rPr>
              <a:t>Trabajos Relacionados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Noto Sans" panose="020B0502040504020204"/>
              </a:rPr>
              <a:t>Desarrollo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Noto Sans" panose="020B0502040504020204"/>
              </a:rPr>
              <a:t>Enfoque de prueba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Noto Sans" panose="020B0502040504020204"/>
              </a:rPr>
              <a:t>Validación</a:t>
            </a:r>
            <a:endParaRPr lang="es-EC" sz="1800" dirty="0" smtClean="0">
              <a:latin typeface="Noto Sans" panose="020B0502040504020204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Noto Sans" panose="020B0502040504020204"/>
              </a:rPr>
              <a:t>Conclusiones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Noto Sans" panose="020B0502040504020204"/>
              </a:rPr>
              <a:t>Recomendaciones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Noto Sans" panose="020B0502040504020204"/>
              </a:rPr>
              <a:t>Trabajos futuros </a:t>
            </a:r>
            <a:endParaRPr lang="es-EC" sz="1800" dirty="0" smtClean="0">
              <a:latin typeface="Noto Sans" panose="020B0502040504020204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dirty="0"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30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Flujo</a:t>
            </a:r>
            <a:r>
              <a:rPr lang="en-US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 </a:t>
            </a: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gestión</a:t>
            </a:r>
            <a:r>
              <a:rPr lang="en-US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 </a:t>
            </a: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incidentes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78" name="Diagrama 77"/>
          <p:cNvGraphicFramePr/>
          <p:nvPr>
            <p:extLst>
              <p:ext uri="{D42A27DB-BD31-4B8C-83A1-F6EECF244321}">
                <p14:modId xmlns:p14="http://schemas.microsoft.com/office/powerpoint/2010/main" val="1712809627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9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n 80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84" y="1178145"/>
            <a:ext cx="8996866" cy="4255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8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Prototipo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78" name="Diagrama 77"/>
          <p:cNvGraphicFramePr/>
          <p:nvPr>
            <p:extLst>
              <p:ext uri="{D42A27DB-BD31-4B8C-83A1-F6EECF244321}">
                <p14:modId xmlns:p14="http://schemas.microsoft.com/office/powerpoint/2010/main" val="1712809627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9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n 80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7" name="TextBox 284">
            <a:extLst>
              <a:ext uri="{FF2B5EF4-FFF2-40B4-BE49-F238E27FC236}">
                <a16:creationId xmlns:a16="http://schemas.microsoft.com/office/drawing/2014/main" id="{4C30EDF5-7B3C-46A3-94BD-651B24D8AD0E}"/>
              </a:ext>
            </a:extLst>
          </p:cNvPr>
          <p:cNvSpPr txBox="1"/>
          <p:nvPr/>
        </p:nvSpPr>
        <p:spPr>
          <a:xfrm>
            <a:off x="5380624" y="5153374"/>
            <a:ext cx="192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Pantalla de autenticación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348" y="1013888"/>
            <a:ext cx="7850923" cy="41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Prototipo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78" name="Diagrama 77"/>
          <p:cNvGraphicFramePr/>
          <p:nvPr>
            <p:extLst>
              <p:ext uri="{D42A27DB-BD31-4B8C-83A1-F6EECF244321}">
                <p14:modId xmlns:p14="http://schemas.microsoft.com/office/powerpoint/2010/main" val="1712809627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9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n 80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7" name="TextBox 284">
            <a:extLst>
              <a:ext uri="{FF2B5EF4-FFF2-40B4-BE49-F238E27FC236}">
                <a16:creationId xmlns:a16="http://schemas.microsoft.com/office/drawing/2014/main" id="{4C30EDF5-7B3C-46A3-94BD-651B24D8AD0E}"/>
              </a:ext>
            </a:extLst>
          </p:cNvPr>
          <p:cNvSpPr txBox="1"/>
          <p:nvPr/>
        </p:nvSpPr>
        <p:spPr>
          <a:xfrm>
            <a:off x="5380622" y="5321897"/>
            <a:ext cx="1924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MX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Dashboard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r="6225"/>
          <a:stretch/>
        </p:blipFill>
        <p:spPr>
          <a:xfrm>
            <a:off x="489099" y="1679944"/>
            <a:ext cx="5855458" cy="31259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38" y="1679944"/>
            <a:ext cx="5001556" cy="31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Prototipo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78" name="Diagrama 77"/>
          <p:cNvGraphicFramePr/>
          <p:nvPr>
            <p:extLst>
              <p:ext uri="{D42A27DB-BD31-4B8C-83A1-F6EECF244321}">
                <p14:modId xmlns:p14="http://schemas.microsoft.com/office/powerpoint/2010/main" val="1712809627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9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n 80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7" name="TextBox 284">
            <a:extLst>
              <a:ext uri="{FF2B5EF4-FFF2-40B4-BE49-F238E27FC236}">
                <a16:creationId xmlns:a16="http://schemas.microsoft.com/office/drawing/2014/main" id="{4C30EDF5-7B3C-46A3-94BD-651B24D8AD0E}"/>
              </a:ext>
            </a:extLst>
          </p:cNvPr>
          <p:cNvSpPr txBox="1"/>
          <p:nvPr/>
        </p:nvSpPr>
        <p:spPr>
          <a:xfrm>
            <a:off x="5146920" y="5450242"/>
            <a:ext cx="2391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Seguimiento de tickets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" name="Imagen 9" descr="Graphical user interface, text, application, chat or text message&#10;&#10;Description automatically generated"/>
          <p:cNvPicPr/>
          <p:nvPr/>
        </p:nvPicPr>
        <p:blipFill rotWithShape="1">
          <a:blip r:embed="rId10"/>
          <a:srcRect t="8326"/>
          <a:stretch/>
        </p:blipFill>
        <p:spPr>
          <a:xfrm>
            <a:off x="3411958" y="941294"/>
            <a:ext cx="5859633" cy="45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6" descr="Encuestas y Cuestionarios de Preguntas (Ejemplos y Tipos)">
            <a:extLst>
              <a:ext uri="{FF2B5EF4-FFF2-40B4-BE49-F238E27FC236}">
                <a16:creationId xmlns:a16="http://schemas.microsoft.com/office/drawing/2014/main" id="{653ACAA9-63B9-4BB5-A27C-74624DFE3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8476" r="17767" b="10037"/>
          <a:stretch/>
        </p:blipFill>
        <p:spPr bwMode="auto">
          <a:xfrm>
            <a:off x="1323618" y="2818240"/>
            <a:ext cx="1053667" cy="10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Zahir Accounting Software Have More Than #286426 - PNG Images - PNGio">
            <a:extLst>
              <a:ext uri="{FF2B5EF4-FFF2-40B4-BE49-F238E27FC236}">
                <a16:creationId xmlns:a16="http://schemas.microsoft.com/office/drawing/2014/main" id="{39C53615-E021-426B-A109-3FCA9A15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38" y="3031280"/>
            <a:ext cx="1902270" cy="12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experiencia de usuario">
            <a:extLst>
              <a:ext uri="{FF2B5EF4-FFF2-40B4-BE49-F238E27FC236}">
                <a16:creationId xmlns:a16="http://schemas.microsoft.com/office/drawing/2014/main" id="{1D042997-DD50-4835-B3D7-88C6BCA7C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0" b="89920" l="6100" r="93900">
                        <a14:foregroundMark x1="15100" y1="28640" x2="15100" y2="28640"/>
                        <a14:foregroundMark x1="36800" y1="29600" x2="36800" y2="29600"/>
                        <a14:foregroundMark x1="6100" y1="27040" x2="6100" y2="27040"/>
                        <a14:foregroundMark x1="63300" y1="24000" x2="63300" y2="24000"/>
                        <a14:foregroundMark x1="84100" y1="29600" x2="84100" y2="29600"/>
                        <a14:foregroundMark x1="86300" y1="32960" x2="86300" y2="32960"/>
                        <a14:foregroundMark x1="87700" y1="26080" x2="87700" y2="26080"/>
                        <a14:foregroundMark x1="93900" y1="29120" x2="93900" y2="29120"/>
                        <a14:foregroundMark x1="53800" y1="24320" x2="53800" y2="24320"/>
                        <a14:foregroundMark x1="49400" y1="26720" x2="49400" y2="26720"/>
                        <a14:foregroundMark x1="50600" y1="19520" x2="50600" y2="19520"/>
                        <a14:foregroundMark x1="45200" y1="32640" x2="45200" y2="32640"/>
                        <a14:foregroundMark x1="52000" y1="36480" x2="52000" y2="36480"/>
                        <a14:foregroundMark x1="57700" y1="34720" x2="57700" y2="34720"/>
                        <a14:foregroundMark x1="55100" y1="23840" x2="55100" y2="23840"/>
                        <a14:foregroundMark x1="55300" y1="19520" x2="55300" y2="19520"/>
                        <a14:foregroundMark x1="46400" y1="19200" x2="46400" y2="19200"/>
                        <a14:foregroundMark x1="44800" y1="22240" x2="44800" y2="23360"/>
                        <a14:foregroundMark x1="43900" y1="27360" x2="43900" y2="27360"/>
                        <a14:foregroundMark x1="45800" y1="34240" x2="46300" y2="34720"/>
                        <a14:foregroundMark x1="51000" y1="39040" x2="51000" y2="39040"/>
                        <a14:foregroundMark x1="43700" y1="36800" x2="43700" y2="36800"/>
                        <a14:foregroundMark x1="15100" y1="23680" x2="15100" y2="23680"/>
                        <a14:foregroundMark x1="8500" y1="22400" x2="8500" y2="22400"/>
                        <a14:foregroundMark x1="11400" y1="33600" x2="11400" y2="33600"/>
                        <a14:foregroundMark x1="46700" y1="23360" x2="46700" y2="23360"/>
                        <a14:foregroundMark x1="49700" y1="31840" x2="49700" y2="31840"/>
                        <a14:foregroundMark x1="45800" y1="19680" x2="45800" y2="19680"/>
                        <a14:foregroundMark x1="12100" y1="60000" x2="12100" y2="60000"/>
                        <a14:foregroundMark x1="11000" y1="69120" x2="10200" y2="68960"/>
                        <a14:foregroundMark x1="16500" y1="69120" x2="16500" y2="69120"/>
                        <a14:foregroundMark x1="13700" y1="77280" x2="13700" y2="77280"/>
                        <a14:foregroundMark x1="32000" y1="75840" x2="32000" y2="75840"/>
                        <a14:foregroundMark x1="34700" y1="69600" x2="34700" y2="69600"/>
                        <a14:foregroundMark x1="37700" y1="61760" x2="37700" y2="61760"/>
                        <a14:foregroundMark x1="29700" y1="69600" x2="29700" y2="69600"/>
                        <a14:foregroundMark x1="48400" y1="75040" x2="48400" y2="75040"/>
                        <a14:foregroundMark x1="47000" y1="70240" x2="47000" y2="70240"/>
                        <a14:foregroundMark x1="53000" y1="69440" x2="53000" y2="69440"/>
                        <a14:foregroundMark x1="57600" y1="75520" x2="57600" y2="75520"/>
                        <a14:foregroundMark x1="49400" y1="75520" x2="49400" y2="75520"/>
                        <a14:foregroundMark x1="57800" y1="70240" x2="57800" y2="70240"/>
                        <a14:foregroundMark x1="42500" y1="65120" x2="42500" y2="65120"/>
                        <a14:foregroundMark x1="49000" y1="60480" x2="49000" y2="60480"/>
                        <a14:foregroundMark x1="50600" y1="84160" x2="50600" y2="84160"/>
                        <a14:foregroundMark x1="43400" y1="81920" x2="43400" y2="81920"/>
                        <a14:foregroundMark x1="42500" y1="74880" x2="42500" y2="74880"/>
                        <a14:foregroundMark x1="42300" y1="72000" x2="42300" y2="72000"/>
                        <a14:foregroundMark x1="48000" y1="60320" x2="48000" y2="60320"/>
                        <a14:foregroundMark x1="55300" y1="61280" x2="55300" y2="61280"/>
                        <a14:foregroundMark x1="57100" y1="80640" x2="57100" y2="81120"/>
                        <a14:foregroundMark x1="52700" y1="84480" x2="52700" y2="84480"/>
                        <a14:foregroundMark x1="48000" y1="84160" x2="48000" y2="84160"/>
                        <a14:foregroundMark x1="86100" y1="77600" x2="86100" y2="77600"/>
                        <a14:foregroundMark x1="83300" y1="68000" x2="83300" y2="68000"/>
                        <a14:foregroundMark x1="89500" y1="69440" x2="89500" y2="69440"/>
                        <a14:foregroundMark x1="83300" y1="70240" x2="83300" y2="70240"/>
                        <a14:foregroundMark x1="78700" y1="71200" x2="78700" y2="71200"/>
                        <a14:foregroundMark x1="83400" y1="60640" x2="83400" y2="60640"/>
                        <a14:foregroundMark x1="93900" y1="71200" x2="93900" y2="71200"/>
                        <a14:foregroundMark x1="44100" y1="16640" x2="44100" y2="16640"/>
                        <a14:foregroundMark x1="50600" y1="17280" x2="50600" y2="17280"/>
                        <a14:foregroundMark x1="55200" y1="33280" x2="55200" y2="33280"/>
                        <a14:foregroundMark x1="47400" y1="35200" x2="47400" y2="35200"/>
                        <a14:foregroundMark x1="44200" y1="29280" x2="44200" y2="29280"/>
                        <a14:foregroundMark x1="11000" y1="69120" x2="11000" y2="69120"/>
                        <a14:foregroundMark x1="16500" y1="69440" x2="16500" y2="69440"/>
                        <a14:foregroundMark x1="13800" y1="77280" x2="13800" y2="77280"/>
                        <a14:foregroundMark x1="14600" y1="60160" x2="14600" y2="60160"/>
                        <a14:foregroundMark x1="33100" y1="30720" x2="33100" y2="30720"/>
                        <a14:foregroundMark x1="33400" y1="31360" x2="33400" y2="31360"/>
                        <a14:foregroundMark x1="29700" y1="30720" x2="29700" y2="30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" t="10685" r="3600" b="55181"/>
          <a:stretch/>
        </p:blipFill>
        <p:spPr bwMode="auto">
          <a:xfrm>
            <a:off x="8321626" y="2924645"/>
            <a:ext cx="3641774" cy="8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21">
            <a:extLst>
              <a:ext uri="{FF2B5EF4-FFF2-40B4-BE49-F238E27FC236}">
                <a16:creationId xmlns:a16="http://schemas.microsoft.com/office/drawing/2014/main" id="{215A82FF-8B20-4E12-96E4-746179B43E17}"/>
              </a:ext>
            </a:extLst>
          </p:cNvPr>
          <p:cNvSpPr txBox="1"/>
          <p:nvPr/>
        </p:nvSpPr>
        <p:spPr>
          <a:xfrm>
            <a:off x="761196" y="2374393"/>
            <a:ext cx="205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 Disp ExtBd" panose="020B0902040504020204" pitchFamily="34"/>
                <a:ea typeface="Noto Sans Disp ExtBd" panose="020B0902040504020204" pitchFamily="34"/>
                <a:cs typeface="Noto Sans Disp ExtBd" panose="020B0902040504020204" pitchFamily="34"/>
              </a:rPr>
              <a:t>Encuesta</a:t>
            </a:r>
          </a:p>
        </p:txBody>
      </p:sp>
      <p:sp>
        <p:nvSpPr>
          <p:cNvPr id="86" name="TextBox 21">
            <a:extLst>
              <a:ext uri="{FF2B5EF4-FFF2-40B4-BE49-F238E27FC236}">
                <a16:creationId xmlns:a16="http://schemas.microsoft.com/office/drawing/2014/main" id="{5F573FE4-F014-4511-A52F-74B763A33664}"/>
              </a:ext>
            </a:extLst>
          </p:cNvPr>
          <p:cNvSpPr txBox="1"/>
          <p:nvPr/>
        </p:nvSpPr>
        <p:spPr>
          <a:xfrm>
            <a:off x="3357644" y="1971732"/>
            <a:ext cx="391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 Disp ExtBd" panose="020B0902040504020204" pitchFamily="34"/>
                <a:ea typeface="Noto Sans Disp ExtBd" panose="020B0902040504020204" pitchFamily="34"/>
                <a:cs typeface="Noto Sans Disp ExtBd" panose="020B0902040504020204" pitchFamily="34"/>
              </a:rPr>
              <a:t>Involucrados: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 Disp ExtBd" panose="020B0902040504020204" pitchFamily="34"/>
              <a:ea typeface="Noto Sans Disp ExtBd" panose="020B0902040504020204" pitchFamily="34"/>
              <a:cs typeface="Noto Sans Disp ExtBd" panose="020B0902040504020204" pitchFamily="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 Disp ExtBd" panose="020B0902040504020204" pitchFamily="34"/>
                <a:ea typeface="Noto Sans Disp ExtBd" panose="020B0902040504020204" pitchFamily="34"/>
                <a:cs typeface="Noto Sans Disp ExtBd" panose="020B0902040504020204" pitchFamily="34"/>
              </a:rPr>
              <a:t>Personal de la Dirección de TICS de la Fuerza Terrestre</a:t>
            </a:r>
          </a:p>
        </p:txBody>
      </p:sp>
      <p:sp>
        <p:nvSpPr>
          <p:cNvPr id="87" name="TextBox 21">
            <a:extLst>
              <a:ext uri="{FF2B5EF4-FFF2-40B4-BE49-F238E27FC236}">
                <a16:creationId xmlns:a16="http://schemas.microsoft.com/office/drawing/2014/main" id="{B5394FA7-2EB6-43CB-8B74-863F3AC944AD}"/>
              </a:ext>
            </a:extLst>
          </p:cNvPr>
          <p:cNvSpPr txBox="1"/>
          <p:nvPr/>
        </p:nvSpPr>
        <p:spPr>
          <a:xfrm>
            <a:off x="8785832" y="2545053"/>
            <a:ext cx="27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 Disp ExtBd" panose="020B0902040504020204" pitchFamily="34"/>
                <a:ea typeface="Noto Sans Disp ExtBd" panose="020B0902040504020204" pitchFamily="34"/>
                <a:cs typeface="Noto Sans Disp ExtBd" panose="020B0902040504020204" pitchFamily="34"/>
              </a:rPr>
              <a:t>Aceptabilidad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 Disp ExtBd" panose="020B0902040504020204" pitchFamily="34"/>
              <a:ea typeface="Noto Sans Disp ExtBd" panose="020B0902040504020204" pitchFamily="34"/>
              <a:cs typeface="Noto Sans Disp ExtBd" panose="020B0902040504020204" pitchFamily="34"/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F1D01DE3-741C-48F8-AD22-4764207637AA}"/>
              </a:ext>
            </a:extLst>
          </p:cNvPr>
          <p:cNvSpPr/>
          <p:nvPr/>
        </p:nvSpPr>
        <p:spPr>
          <a:xfrm rot="16200000">
            <a:off x="2721541" y="2974264"/>
            <a:ext cx="497840" cy="674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Flecha: hacia abajo 88">
            <a:extLst>
              <a:ext uri="{FF2B5EF4-FFF2-40B4-BE49-F238E27FC236}">
                <a16:creationId xmlns:a16="http://schemas.microsoft.com/office/drawing/2014/main" id="{475FF06B-8BE5-452C-B31A-C16CB05A4944}"/>
              </a:ext>
            </a:extLst>
          </p:cNvPr>
          <p:cNvSpPr/>
          <p:nvPr/>
        </p:nvSpPr>
        <p:spPr>
          <a:xfrm rot="16200000">
            <a:off x="7305872" y="3074356"/>
            <a:ext cx="521400" cy="497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Enfoque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prueba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39" name="Diagrama 38"/>
          <p:cNvGraphicFramePr/>
          <p:nvPr/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  <p:bldP spid="87" grpId="0"/>
      <p:bldP spid="2" grpId="0" animBg="1"/>
      <p:bldP spid="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40625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Validación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39" name="Diagrama 38"/>
          <p:cNvGraphicFramePr/>
          <p:nvPr>
            <p:extLst>
              <p:ext uri="{D42A27DB-BD31-4B8C-83A1-F6EECF244321}">
                <p14:modId xmlns:p14="http://schemas.microsoft.com/office/powerpoint/2010/main" val="2251648771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40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graphicFrame>
        <p:nvGraphicFramePr>
          <p:cNvPr id="45" name="Tab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22308"/>
              </p:ext>
            </p:extLst>
          </p:nvPr>
        </p:nvGraphicFramePr>
        <p:xfrm>
          <a:off x="1956391" y="930355"/>
          <a:ext cx="8825022" cy="4970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6800">
                  <a:extLst>
                    <a:ext uri="{9D8B030D-6E8A-4147-A177-3AD203B41FA5}">
                      <a16:colId xmlns:a16="http://schemas.microsoft.com/office/drawing/2014/main" val="1367020803"/>
                    </a:ext>
                  </a:extLst>
                </a:gridCol>
                <a:gridCol w="1013786">
                  <a:extLst>
                    <a:ext uri="{9D8B030D-6E8A-4147-A177-3AD203B41FA5}">
                      <a16:colId xmlns:a16="http://schemas.microsoft.com/office/drawing/2014/main" val="228746046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1987441675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631656205"/>
                    </a:ext>
                  </a:extLst>
                </a:gridCol>
                <a:gridCol w="776176">
                  <a:extLst>
                    <a:ext uri="{9D8B030D-6E8A-4147-A177-3AD203B41FA5}">
                      <a16:colId xmlns:a16="http://schemas.microsoft.com/office/drawing/2014/main" val="1528930304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586153308"/>
                    </a:ext>
                  </a:extLst>
                </a:gridCol>
              </a:tblGrid>
              <a:tr h="66436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dirty="0" smtClean="0">
                          <a:effectLst/>
                        </a:rPr>
                        <a:t>Enunciado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Totalmente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en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desacuerdo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En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desacuerdo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Ni de acuerdo, ni en desacuerdo.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De </a:t>
                      </a:r>
                      <a:r>
                        <a:rPr lang="en-US" sz="1000" b="1" u="none" strike="noStrike" dirty="0" err="1">
                          <a:effectLst/>
                        </a:rPr>
                        <a:t>acuerdo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Totalmente</a:t>
                      </a:r>
                      <a:r>
                        <a:rPr lang="en-US" sz="1000" b="1" u="none" strike="noStrike" dirty="0">
                          <a:effectLst/>
                        </a:rPr>
                        <a:t> de </a:t>
                      </a:r>
                      <a:r>
                        <a:rPr lang="en-US" sz="1000" b="1" u="none" strike="noStrike" dirty="0" err="1">
                          <a:effectLst/>
                        </a:rPr>
                        <a:t>acuerdo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927181"/>
                  </a:ext>
                </a:extLst>
              </a:tr>
              <a:tr h="452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u="none" strike="noStrike" dirty="0">
                          <a:effectLst/>
                        </a:rPr>
                        <a:t>Contribuye a la gestión de los servicios de la Dirección de Tecnologías de la Información de la Fuerza Terrestre.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extLst>
                  <a:ext uri="{0D108BD9-81ED-4DB2-BD59-A6C34878D82A}">
                    <a16:rowId xmlns:a16="http://schemas.microsoft.com/office/drawing/2014/main" val="1198132177"/>
                  </a:ext>
                </a:extLst>
              </a:tr>
              <a:tr h="60396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u="none" strike="noStrike" dirty="0">
                          <a:effectLst/>
                        </a:rPr>
                        <a:t>Provee un proceso de escalamiento eficiente para las solicitudes o incidentes presentados que no pueden ser resueltos por la persona que atiende el requerimiento.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extLst>
                  <a:ext uri="{0D108BD9-81ED-4DB2-BD59-A6C34878D82A}">
                    <a16:rowId xmlns:a16="http://schemas.microsoft.com/office/drawing/2014/main" val="180312580"/>
                  </a:ext>
                </a:extLst>
              </a:tr>
              <a:tr h="60396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u="none" strike="noStrike" dirty="0">
                          <a:effectLst/>
                        </a:rPr>
                        <a:t>Cuenta con las funcionalidades necesarias para poder constituirse como el único punto de contacto que ofrezca servicio de soporte para los usuarios de la organización.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extLst>
                  <a:ext uri="{0D108BD9-81ED-4DB2-BD59-A6C34878D82A}">
                    <a16:rowId xmlns:a16="http://schemas.microsoft.com/office/drawing/2014/main" val="2668046194"/>
                  </a:ext>
                </a:extLst>
              </a:tr>
              <a:tr h="3696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u="none" strike="noStrike" dirty="0">
                          <a:effectLst/>
                        </a:rPr>
                        <a:t>Constituye un medio sencillo para la gestión de incidentes y solicitudes de servicio.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extLst>
                  <a:ext uri="{0D108BD9-81ED-4DB2-BD59-A6C34878D82A}">
                    <a16:rowId xmlns:a16="http://schemas.microsoft.com/office/drawing/2014/main" val="1959300824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u="none" strike="noStrike" dirty="0">
                          <a:effectLst/>
                        </a:rPr>
                        <a:t>Contribuye a la pronta solución de incidentes y solicitudes de servicio.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extLst>
                  <a:ext uri="{0D108BD9-81ED-4DB2-BD59-A6C34878D82A}">
                    <a16:rowId xmlns:a16="http://schemas.microsoft.com/office/drawing/2014/main" val="3759606274"/>
                  </a:ext>
                </a:extLst>
              </a:tr>
              <a:tr h="452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u="none" strike="noStrike" dirty="0">
                          <a:effectLst/>
                        </a:rPr>
                        <a:t>Incrementa la productividad y rendimiento del personal encargado de dar soporte a los usuarios de la organización.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extLst>
                  <a:ext uri="{0D108BD9-81ED-4DB2-BD59-A6C34878D82A}">
                    <a16:rowId xmlns:a16="http://schemas.microsoft.com/office/drawing/2014/main" val="166476200"/>
                  </a:ext>
                </a:extLst>
              </a:tr>
              <a:tr h="452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u="none" strike="noStrike" dirty="0">
                          <a:effectLst/>
                        </a:rPr>
                        <a:t>Provee la capacidad de generar una base de conocimiento con información que permita proporcionar la mejor solución para una incidencia.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extLst>
                  <a:ext uri="{0D108BD9-81ED-4DB2-BD59-A6C34878D82A}">
                    <a16:rowId xmlns:a16="http://schemas.microsoft.com/office/drawing/2014/main" val="463778658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u="none" strike="noStrike" dirty="0">
                          <a:effectLst/>
                        </a:rPr>
                        <a:t>Proporciona una mayor visibilidad de los costes y activos de TI.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extLst>
                  <a:ext uri="{0D108BD9-81ED-4DB2-BD59-A6C34878D82A}">
                    <a16:rowId xmlns:a16="http://schemas.microsoft.com/office/drawing/2014/main" val="1797292372"/>
                  </a:ext>
                </a:extLst>
              </a:tr>
              <a:tr h="3019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u="none" strike="noStrike" dirty="0">
                          <a:effectLst/>
                        </a:rPr>
                        <a:t>Mejora la prestación de servicios y la satisfacción del cliente.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extLst>
                  <a:ext uri="{0D108BD9-81ED-4DB2-BD59-A6C34878D82A}">
                    <a16:rowId xmlns:a16="http://schemas.microsoft.com/office/drawing/2014/main" val="2301380049"/>
                  </a:ext>
                </a:extLst>
              </a:tr>
              <a:tr h="452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u="none" strike="noStrike" dirty="0">
                          <a:effectLst/>
                        </a:rPr>
                        <a:t>Contribuye al monitoreo y análisis de incidentes, búsqueda de la causa raíz y a la mitigación de su ocurrencia futura.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ctr"/>
                </a:tc>
                <a:extLst>
                  <a:ext uri="{0D108BD9-81ED-4DB2-BD59-A6C34878D82A}">
                    <a16:rowId xmlns:a16="http://schemas.microsoft.com/office/drawing/2014/main" val="274917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3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Conclusiones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39" name="Diagrama 38"/>
          <p:cNvGraphicFramePr/>
          <p:nvPr>
            <p:extLst>
              <p:ext uri="{D42A27DB-BD31-4B8C-83A1-F6EECF244321}">
                <p14:modId xmlns:p14="http://schemas.microsoft.com/office/powerpoint/2010/main" val="1488123642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10" name="TextBox 284">
            <a:extLst>
              <a:ext uri="{FF2B5EF4-FFF2-40B4-BE49-F238E27FC236}">
                <a16:creationId xmlns:a16="http://schemas.microsoft.com/office/drawing/2014/main" id="{4C30EDF5-7B3C-46A3-94BD-651B24D8AD0E}"/>
              </a:ext>
            </a:extLst>
          </p:cNvPr>
          <p:cNvSpPr txBox="1"/>
          <p:nvPr/>
        </p:nvSpPr>
        <p:spPr>
          <a:xfrm>
            <a:off x="5380624" y="3843456"/>
            <a:ext cx="192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Aceptabilidad del Service Desk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100" name="Picture 4" descr="Customer Satisfaction Survey Png, Cliparts &amp;amp; Cartoons - Jing.f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98" y="1992647"/>
            <a:ext cx="2562620" cy="182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83">
            <a:extLst>
              <a:ext uri="{FF2B5EF4-FFF2-40B4-BE49-F238E27FC236}">
                <a16:creationId xmlns:a16="http://schemas.microsoft.com/office/drawing/2014/main" id="{F11F9C17-DED6-4A24-BFFD-6B325D6E5F6A}"/>
              </a:ext>
            </a:extLst>
          </p:cNvPr>
          <p:cNvSpPr txBox="1"/>
          <p:nvPr/>
        </p:nvSpPr>
        <p:spPr>
          <a:xfrm>
            <a:off x="1510912" y="2711279"/>
            <a:ext cx="238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Falta de una administración formal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1" name="Picture 6" descr="Noti_infosegura: Herramientas para desarrollar o elegir un modelo de  monitoreo, detección y auditoría del tráfico en la red que mejore el nivel  de seguridad de las organizaciones – Seguridad de la información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287" y="3701912"/>
            <a:ext cx="2265245" cy="12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83">
            <a:extLst>
              <a:ext uri="{FF2B5EF4-FFF2-40B4-BE49-F238E27FC236}">
                <a16:creationId xmlns:a16="http://schemas.microsoft.com/office/drawing/2014/main" id="{F11F9C17-DED6-4A24-BFFD-6B325D6E5F6A}"/>
              </a:ext>
            </a:extLst>
          </p:cNvPr>
          <p:cNvSpPr txBox="1"/>
          <p:nvPr/>
        </p:nvSpPr>
        <p:spPr>
          <a:xfrm>
            <a:off x="1527494" y="5184104"/>
            <a:ext cx="238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noProof="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ITIL es una práctica clave para lograr el éxito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283">
            <a:extLst>
              <a:ext uri="{FF2B5EF4-FFF2-40B4-BE49-F238E27FC236}">
                <a16:creationId xmlns:a16="http://schemas.microsoft.com/office/drawing/2014/main" id="{F11F9C17-DED6-4A24-BFFD-6B325D6E5F6A}"/>
              </a:ext>
            </a:extLst>
          </p:cNvPr>
          <p:cNvSpPr txBox="1"/>
          <p:nvPr/>
        </p:nvSpPr>
        <p:spPr>
          <a:xfrm>
            <a:off x="8860992" y="2584679"/>
            <a:ext cx="238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Catálogo de servicios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83">
            <a:extLst>
              <a:ext uri="{FF2B5EF4-FFF2-40B4-BE49-F238E27FC236}">
                <a16:creationId xmlns:a16="http://schemas.microsoft.com/office/drawing/2014/main" id="{F11F9C17-DED6-4A24-BFFD-6B325D6E5F6A}"/>
              </a:ext>
            </a:extLst>
          </p:cNvPr>
          <p:cNvSpPr txBox="1"/>
          <p:nvPr/>
        </p:nvSpPr>
        <p:spPr>
          <a:xfrm>
            <a:off x="8860992" y="5005600"/>
            <a:ext cx="238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Automatización de la gestión de incidentes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26" name="Picture 2" descr="La importancia de los procesos internos, el impacto del teletrabajo y sus  efectos en la ciberseguridad. | Datase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05" y="1142860"/>
            <a:ext cx="2069919" cy="15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302D88E9-CA61-4310-BB59-F9BADAE4E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3250" y1="28839" x2="43250" y2="28839"/>
                        <a14:foregroundMark x1="29750" y1="57678" x2="29750" y2="57678"/>
                        <a14:foregroundMark x1="55500" y1="76030" x2="55500" y2="76030"/>
                        <a14:foregroundMark x1="67750" y1="45318" x2="67750" y2="45318"/>
                        <a14:foregroundMark x1="49250" y1="21348" x2="49250" y2="21348"/>
                        <a14:foregroundMark x1="36750" y1="67041" x2="36750" y2="67041"/>
                        <a14:foregroundMark x1="66750" y1="40824" x2="66750" y2="40824"/>
                        <a14:foregroundMark x1="66750" y1="40824" x2="66750" y2="40824"/>
                        <a14:foregroundMark x1="65750" y1="26592" x2="65750" y2="26592"/>
                        <a14:foregroundMark x1="53250" y1="23596" x2="53250" y2="23596"/>
                        <a14:foregroundMark x1="34750" y1="53184" x2="34750" y2="53184"/>
                        <a14:foregroundMark x1="43750" y1="51311" x2="43750" y2="51311"/>
                        <a14:foregroundMark x1="38250" y1="21348" x2="38250" y2="21348"/>
                        <a14:foregroundMark x1="59500" y1="37079" x2="59500" y2="37079"/>
                        <a14:foregroundMark x1="47250" y1="46442" x2="47250" y2="46442"/>
                        <a14:foregroundMark x1="51250" y1="51311" x2="51250" y2="51311"/>
                        <a14:foregroundMark x1="54000" y1="52060" x2="54000" y2="52060"/>
                        <a14:foregroundMark x1="38250" y1="37079" x2="38250" y2="37079"/>
                        <a14:foregroundMark x1="37000" y1="47191" x2="37000" y2="47191"/>
                        <a14:foregroundMark x1="72250" y1="39326" x2="72250" y2="39326"/>
                        <a14:foregroundMark x1="70000" y1="35955" x2="70000" y2="35955"/>
                        <a14:foregroundMark x1="50250" y1="25843" x2="50250" y2="25843"/>
                        <a14:foregroundMark x1="32500" y1="45693" x2="32500" y2="45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9" t="7194" r="20764" b="6474"/>
          <a:stretch/>
        </p:blipFill>
        <p:spPr bwMode="auto">
          <a:xfrm>
            <a:off x="1960151" y="3615008"/>
            <a:ext cx="1692192" cy="16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ómo crear un catálogo de servicios TI? | ManageEngine ServiceDesk Plus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80" y="1244670"/>
            <a:ext cx="2056457" cy="12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Recomendaciones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39" name="Diagrama 38"/>
          <p:cNvGraphicFramePr/>
          <p:nvPr>
            <p:extLst>
              <p:ext uri="{D42A27DB-BD31-4B8C-83A1-F6EECF244321}">
                <p14:modId xmlns:p14="http://schemas.microsoft.com/office/powerpoint/2010/main" val="3473092420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7" name="TextBox 283">
            <a:extLst>
              <a:ext uri="{FF2B5EF4-FFF2-40B4-BE49-F238E27FC236}">
                <a16:creationId xmlns:a16="http://schemas.microsoft.com/office/drawing/2014/main" id="{F11F9C17-DED6-4A24-BFFD-6B325D6E5F6A}"/>
              </a:ext>
            </a:extLst>
          </p:cNvPr>
          <p:cNvSpPr txBox="1"/>
          <p:nvPr/>
        </p:nvSpPr>
        <p:spPr>
          <a:xfrm>
            <a:off x="9023711" y="5348274"/>
            <a:ext cx="1711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Capacitaciones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TextBox 284">
            <a:extLst>
              <a:ext uri="{FF2B5EF4-FFF2-40B4-BE49-F238E27FC236}">
                <a16:creationId xmlns:a16="http://schemas.microsoft.com/office/drawing/2014/main" id="{4C30EDF5-7B3C-46A3-94BD-651B24D8AD0E}"/>
              </a:ext>
            </a:extLst>
          </p:cNvPr>
          <p:cNvSpPr txBox="1"/>
          <p:nvPr/>
        </p:nvSpPr>
        <p:spPr>
          <a:xfrm>
            <a:off x="1458899" y="5309361"/>
            <a:ext cx="1924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Buenas prácticas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TextBox 283">
            <a:extLst>
              <a:ext uri="{FF2B5EF4-FFF2-40B4-BE49-F238E27FC236}">
                <a16:creationId xmlns:a16="http://schemas.microsoft.com/office/drawing/2014/main" id="{F11F9C17-DED6-4A24-BFFD-6B325D6E5F6A}"/>
              </a:ext>
            </a:extLst>
          </p:cNvPr>
          <p:cNvSpPr txBox="1"/>
          <p:nvPr/>
        </p:nvSpPr>
        <p:spPr>
          <a:xfrm>
            <a:off x="8962610" y="2825495"/>
            <a:ext cx="1711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Innovación y mejora continua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122" name="Picture 2" descr="Buenas prácticas para implantar Business Intelligence en tu empresa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8" y="3801631"/>
            <a:ext cx="2758728" cy="13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Ques es mejora continua y Cómo Aplicarlo en tu negocio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68" y="1222692"/>
            <a:ext cx="2717466" cy="15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eneficios de las capacitaciones prácticas y personalizadas - BLOG |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68" y="3757227"/>
            <a:ext cx="2748602" cy="14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84">
            <a:extLst>
              <a:ext uri="{FF2B5EF4-FFF2-40B4-BE49-F238E27FC236}">
                <a16:creationId xmlns:a16="http://schemas.microsoft.com/office/drawing/2014/main" id="{4C30EDF5-7B3C-46A3-94BD-651B24D8AD0E}"/>
              </a:ext>
            </a:extLst>
          </p:cNvPr>
          <p:cNvSpPr txBox="1"/>
          <p:nvPr/>
        </p:nvSpPr>
        <p:spPr>
          <a:xfrm>
            <a:off x="1041718" y="2850123"/>
            <a:ext cx="277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Emplear</a:t>
            </a:r>
            <a:r>
              <a:rPr kumimoji="0" lang="es-MX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TI para la automatización de procesos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283">
            <a:extLst>
              <a:ext uri="{FF2B5EF4-FFF2-40B4-BE49-F238E27FC236}">
                <a16:creationId xmlns:a16="http://schemas.microsoft.com/office/drawing/2014/main" id="{F11F9C17-DED6-4A24-BFFD-6B325D6E5F6A}"/>
              </a:ext>
            </a:extLst>
          </p:cNvPr>
          <p:cNvSpPr txBox="1"/>
          <p:nvPr/>
        </p:nvSpPr>
        <p:spPr>
          <a:xfrm>
            <a:off x="5317280" y="3963978"/>
            <a:ext cx="1711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noProof="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Portabilidad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050" name="Picture 2" descr="Fases y desarrollo de la automatización de procesos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84" y="1166423"/>
            <a:ext cx="2314633" cy="16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rtabilidad Numeric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04" y="2365979"/>
            <a:ext cx="2481280" cy="15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Trabajos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futuros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39" name="Diagrama 38"/>
          <p:cNvGraphicFramePr/>
          <p:nvPr>
            <p:extLst>
              <p:ext uri="{D42A27DB-BD31-4B8C-83A1-F6EECF244321}">
                <p14:modId xmlns:p14="http://schemas.microsoft.com/office/powerpoint/2010/main" val="2941827578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10"/>
          <a:stretch>
            <a:fillRect/>
          </a:stretch>
        </p:blipFill>
        <p:spPr>
          <a:xfrm>
            <a:off x="2045145" y="1991513"/>
            <a:ext cx="3069115" cy="2573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283">
            <a:extLst>
              <a:ext uri="{FF2B5EF4-FFF2-40B4-BE49-F238E27FC236}">
                <a16:creationId xmlns:a16="http://schemas.microsoft.com/office/drawing/2014/main" id="{F11F9C17-DED6-4A24-BFFD-6B325D6E5F6A}"/>
              </a:ext>
            </a:extLst>
          </p:cNvPr>
          <p:cNvSpPr txBox="1"/>
          <p:nvPr/>
        </p:nvSpPr>
        <p:spPr>
          <a:xfrm>
            <a:off x="8242482" y="4682844"/>
            <a:ext cx="1711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Escalabilidad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TextBox 284">
            <a:extLst>
              <a:ext uri="{FF2B5EF4-FFF2-40B4-BE49-F238E27FC236}">
                <a16:creationId xmlns:a16="http://schemas.microsoft.com/office/drawing/2014/main" id="{4C30EDF5-7B3C-46A3-94BD-651B24D8AD0E}"/>
              </a:ext>
            </a:extLst>
          </p:cNvPr>
          <p:cNvSpPr txBox="1"/>
          <p:nvPr/>
        </p:nvSpPr>
        <p:spPr>
          <a:xfrm>
            <a:off x="2325091" y="4682844"/>
            <a:ext cx="250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1600" b="1" noProof="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</a:t>
            </a:r>
            <a:r>
              <a:rPr kumimoji="0" lang="es-MX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lan de mejora continua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6148" name="Picture 4" descr="Premium Vector | Open space office isometric illustration with people  character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r="2506" b="12287"/>
          <a:stretch/>
        </p:blipFill>
        <p:spPr bwMode="auto">
          <a:xfrm>
            <a:off x="7343514" y="1991513"/>
            <a:ext cx="3509250" cy="25739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gracias png">
            <a:extLst>
              <a:ext uri="{FF2B5EF4-FFF2-40B4-BE49-F238E27FC236}">
                <a16:creationId xmlns:a16="http://schemas.microsoft.com/office/drawing/2014/main" id="{138204C9-A747-4D39-A846-D40E434A0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2" r="2" b="30535"/>
          <a:stretch/>
        </p:blipFill>
        <p:spPr bwMode="auto">
          <a:xfrm>
            <a:off x="1733108" y="2114186"/>
            <a:ext cx="7193620" cy="28618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199">
            <a:extLst>
              <a:ext uri="{FF2B5EF4-FFF2-40B4-BE49-F238E27FC236}">
                <a16:creationId xmlns:a16="http://schemas.microsoft.com/office/drawing/2014/main" id="{10075D6E-D03E-43A0-A455-261725A54D54}"/>
              </a:ext>
            </a:extLst>
          </p:cNvPr>
          <p:cNvSpPr txBox="1"/>
          <p:nvPr/>
        </p:nvSpPr>
        <p:spPr>
          <a:xfrm>
            <a:off x="327793" y="1310897"/>
            <a:ext cx="318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Gestión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tecnológica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7749F8-D97F-4D80-9754-1149B197A958}"/>
              </a:ext>
            </a:extLst>
          </p:cNvPr>
          <p:cNvGrpSpPr/>
          <p:nvPr/>
        </p:nvGrpSpPr>
        <p:grpSpPr>
          <a:xfrm>
            <a:off x="2228758" y="2496176"/>
            <a:ext cx="2354393" cy="1635596"/>
            <a:chOff x="5601320" y="2910748"/>
            <a:chExt cx="3434149" cy="2232266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5006007B-BEFD-4BA2-93BF-FBE4208870EF}"/>
                </a:ext>
              </a:extLst>
            </p:cNvPr>
            <p:cNvGrpSpPr/>
            <p:nvPr/>
          </p:nvGrpSpPr>
          <p:grpSpPr>
            <a:xfrm>
              <a:off x="8377998" y="3962027"/>
              <a:ext cx="657471" cy="661350"/>
              <a:chOff x="2257425" y="2868613"/>
              <a:chExt cx="1117600" cy="1120775"/>
            </a:xfrm>
          </p:grpSpPr>
          <p:sp>
            <p:nvSpPr>
              <p:cNvPr id="273" name="Freeform 5">
                <a:extLst>
                  <a:ext uri="{FF2B5EF4-FFF2-40B4-BE49-F238E27FC236}">
                    <a16:creationId xmlns:a16="http://schemas.microsoft.com/office/drawing/2014/main" id="{81584F82-7A60-4678-A1B9-6375ED4EEE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7425" y="2868613"/>
                <a:ext cx="1117600" cy="1120775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Freeform 6">
                <a:extLst>
                  <a:ext uri="{FF2B5EF4-FFF2-40B4-BE49-F238E27FC236}">
                    <a16:creationId xmlns:a16="http://schemas.microsoft.com/office/drawing/2014/main" id="{6A148EF9-A2D5-4DDD-AA25-4B89083F74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3070226"/>
                <a:ext cx="714375" cy="714375"/>
              </a:xfrm>
              <a:custGeom>
                <a:avLst/>
                <a:gdLst>
                  <a:gd name="T0" fmla="*/ 112 w 223"/>
                  <a:gd name="T1" fmla="*/ 0 h 223"/>
                  <a:gd name="T2" fmla="*/ 223 w 223"/>
                  <a:gd name="T3" fmla="*/ 111 h 223"/>
                  <a:gd name="T4" fmla="*/ 111 w 223"/>
                  <a:gd name="T5" fmla="*/ 223 h 223"/>
                  <a:gd name="T6" fmla="*/ 0 w 223"/>
                  <a:gd name="T7" fmla="*/ 111 h 223"/>
                  <a:gd name="T8" fmla="*/ 112 w 223"/>
                  <a:gd name="T9" fmla="*/ 0 h 223"/>
                  <a:gd name="T10" fmla="*/ 112 w 223"/>
                  <a:gd name="T11" fmla="*/ 196 h 223"/>
                  <a:gd name="T12" fmla="*/ 111 w 223"/>
                  <a:gd name="T13" fmla="*/ 197 h 223"/>
                  <a:gd name="T14" fmla="*/ 109 w 223"/>
                  <a:gd name="T15" fmla="*/ 192 h 223"/>
                  <a:gd name="T16" fmla="*/ 102 w 223"/>
                  <a:gd name="T17" fmla="*/ 172 h 223"/>
                  <a:gd name="T18" fmla="*/ 89 w 223"/>
                  <a:gd name="T19" fmla="*/ 129 h 223"/>
                  <a:gd name="T20" fmla="*/ 81 w 223"/>
                  <a:gd name="T21" fmla="*/ 125 h 223"/>
                  <a:gd name="T22" fmla="*/ 72 w 223"/>
                  <a:gd name="T23" fmla="*/ 128 h 223"/>
                  <a:gd name="T24" fmla="*/ 57 w 223"/>
                  <a:gd name="T25" fmla="*/ 133 h 223"/>
                  <a:gd name="T26" fmla="*/ 46 w 223"/>
                  <a:gd name="T27" fmla="*/ 146 h 223"/>
                  <a:gd name="T28" fmla="*/ 43 w 223"/>
                  <a:gd name="T29" fmla="*/ 175 h 223"/>
                  <a:gd name="T30" fmla="*/ 45 w 223"/>
                  <a:gd name="T31" fmla="*/ 182 h 223"/>
                  <a:gd name="T32" fmla="*/ 132 w 223"/>
                  <a:gd name="T33" fmla="*/ 206 h 223"/>
                  <a:gd name="T34" fmla="*/ 177 w 223"/>
                  <a:gd name="T35" fmla="*/ 181 h 223"/>
                  <a:gd name="T36" fmla="*/ 180 w 223"/>
                  <a:gd name="T37" fmla="*/ 176 h 223"/>
                  <a:gd name="T38" fmla="*/ 175 w 223"/>
                  <a:gd name="T39" fmla="*/ 144 h 223"/>
                  <a:gd name="T40" fmla="*/ 165 w 223"/>
                  <a:gd name="T41" fmla="*/ 133 h 223"/>
                  <a:gd name="T42" fmla="*/ 153 w 223"/>
                  <a:gd name="T43" fmla="*/ 128 h 223"/>
                  <a:gd name="T44" fmla="*/ 136 w 223"/>
                  <a:gd name="T45" fmla="*/ 123 h 223"/>
                  <a:gd name="T46" fmla="*/ 112 w 223"/>
                  <a:gd name="T47" fmla="*/ 196 h 223"/>
                  <a:gd name="T48" fmla="*/ 111 w 223"/>
                  <a:gd name="T49" fmla="*/ 31 h 223"/>
                  <a:gd name="T50" fmla="*/ 96 w 223"/>
                  <a:gd name="T51" fmla="*/ 34 h 223"/>
                  <a:gd name="T52" fmla="*/ 79 w 223"/>
                  <a:gd name="T53" fmla="*/ 54 h 223"/>
                  <a:gd name="T54" fmla="*/ 76 w 223"/>
                  <a:gd name="T55" fmla="*/ 60 h 223"/>
                  <a:gd name="T56" fmla="*/ 68 w 223"/>
                  <a:gd name="T57" fmla="*/ 75 h 223"/>
                  <a:gd name="T58" fmla="*/ 77 w 223"/>
                  <a:gd name="T59" fmla="*/ 87 h 223"/>
                  <a:gd name="T60" fmla="*/ 82 w 223"/>
                  <a:gd name="T61" fmla="*/ 91 h 223"/>
                  <a:gd name="T62" fmla="*/ 92 w 223"/>
                  <a:gd name="T63" fmla="*/ 108 h 223"/>
                  <a:gd name="T64" fmla="*/ 131 w 223"/>
                  <a:gd name="T65" fmla="*/ 107 h 223"/>
                  <a:gd name="T66" fmla="*/ 141 w 223"/>
                  <a:gd name="T67" fmla="*/ 90 h 223"/>
                  <a:gd name="T68" fmla="*/ 144 w 223"/>
                  <a:gd name="T69" fmla="*/ 87 h 223"/>
                  <a:gd name="T70" fmla="*/ 150 w 223"/>
                  <a:gd name="T71" fmla="*/ 63 h 223"/>
                  <a:gd name="T72" fmla="*/ 142 w 223"/>
                  <a:gd name="T73" fmla="*/ 48 h 223"/>
                  <a:gd name="T74" fmla="*/ 139 w 223"/>
                  <a:gd name="T75" fmla="*/ 44 h 223"/>
                  <a:gd name="T76" fmla="*/ 111 w 223"/>
                  <a:gd name="T77" fmla="*/ 31 h 223"/>
                  <a:gd name="T78" fmla="*/ 107 w 223"/>
                  <a:gd name="T79" fmla="*/ 143 h 223"/>
                  <a:gd name="T80" fmla="*/ 111 w 223"/>
                  <a:gd name="T81" fmla="*/ 179 h 223"/>
                  <a:gd name="T82" fmla="*/ 115 w 223"/>
                  <a:gd name="T83" fmla="*/ 143 h 223"/>
                  <a:gd name="T84" fmla="*/ 107 w 223"/>
                  <a:gd name="T85" fmla="*/ 143 h 223"/>
                  <a:gd name="T86" fmla="*/ 118 w 223"/>
                  <a:gd name="T87" fmla="*/ 127 h 223"/>
                  <a:gd name="T88" fmla="*/ 104 w 223"/>
                  <a:gd name="T89" fmla="*/ 127 h 223"/>
                  <a:gd name="T90" fmla="*/ 104 w 223"/>
                  <a:gd name="T91" fmla="*/ 138 h 223"/>
                  <a:gd name="T92" fmla="*/ 118 w 223"/>
                  <a:gd name="T93" fmla="*/ 138 h 223"/>
                  <a:gd name="T94" fmla="*/ 118 w 223"/>
                  <a:gd name="T95" fmla="*/ 12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3" h="223">
                    <a:moveTo>
                      <a:pt x="112" y="0"/>
                    </a:moveTo>
                    <a:cubicBezTo>
                      <a:pt x="172" y="0"/>
                      <a:pt x="223" y="49"/>
                      <a:pt x="223" y="111"/>
                    </a:cubicBezTo>
                    <a:cubicBezTo>
                      <a:pt x="223" y="173"/>
                      <a:pt x="173" y="223"/>
                      <a:pt x="111" y="223"/>
                    </a:cubicBezTo>
                    <a:cubicBezTo>
                      <a:pt x="50" y="222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lose/>
                    <a:moveTo>
                      <a:pt x="112" y="196"/>
                    </a:moveTo>
                    <a:cubicBezTo>
                      <a:pt x="112" y="197"/>
                      <a:pt x="111" y="197"/>
                      <a:pt x="111" y="197"/>
                    </a:cubicBezTo>
                    <a:cubicBezTo>
                      <a:pt x="110" y="195"/>
                      <a:pt x="110" y="194"/>
                      <a:pt x="109" y="192"/>
                    </a:cubicBezTo>
                    <a:cubicBezTo>
                      <a:pt x="107" y="185"/>
                      <a:pt x="105" y="178"/>
                      <a:pt x="102" y="172"/>
                    </a:cubicBezTo>
                    <a:cubicBezTo>
                      <a:pt x="98" y="157"/>
                      <a:pt x="93" y="143"/>
                      <a:pt x="89" y="129"/>
                    </a:cubicBezTo>
                    <a:cubicBezTo>
                      <a:pt x="87" y="124"/>
                      <a:pt x="87" y="123"/>
                      <a:pt x="81" y="125"/>
                    </a:cubicBezTo>
                    <a:cubicBezTo>
                      <a:pt x="78" y="126"/>
                      <a:pt x="75" y="127"/>
                      <a:pt x="72" y="128"/>
                    </a:cubicBezTo>
                    <a:cubicBezTo>
                      <a:pt x="67" y="130"/>
                      <a:pt x="62" y="131"/>
                      <a:pt x="57" y="133"/>
                    </a:cubicBezTo>
                    <a:cubicBezTo>
                      <a:pt x="51" y="135"/>
                      <a:pt x="47" y="140"/>
                      <a:pt x="46" y="146"/>
                    </a:cubicBezTo>
                    <a:cubicBezTo>
                      <a:pt x="45" y="156"/>
                      <a:pt x="43" y="166"/>
                      <a:pt x="43" y="175"/>
                    </a:cubicBezTo>
                    <a:cubicBezTo>
                      <a:pt x="42" y="178"/>
                      <a:pt x="44" y="181"/>
                      <a:pt x="45" y="182"/>
                    </a:cubicBezTo>
                    <a:cubicBezTo>
                      <a:pt x="70" y="205"/>
                      <a:pt x="99" y="213"/>
                      <a:pt x="132" y="206"/>
                    </a:cubicBezTo>
                    <a:cubicBezTo>
                      <a:pt x="150" y="202"/>
                      <a:pt x="164" y="193"/>
                      <a:pt x="177" y="181"/>
                    </a:cubicBezTo>
                    <a:cubicBezTo>
                      <a:pt x="179" y="180"/>
                      <a:pt x="180" y="178"/>
                      <a:pt x="180" y="176"/>
                    </a:cubicBezTo>
                    <a:cubicBezTo>
                      <a:pt x="179" y="165"/>
                      <a:pt x="177" y="154"/>
                      <a:pt x="175" y="144"/>
                    </a:cubicBezTo>
                    <a:cubicBezTo>
                      <a:pt x="174" y="139"/>
                      <a:pt x="170" y="135"/>
                      <a:pt x="165" y="133"/>
                    </a:cubicBezTo>
                    <a:cubicBezTo>
                      <a:pt x="161" y="131"/>
                      <a:pt x="157" y="130"/>
                      <a:pt x="153" y="128"/>
                    </a:cubicBezTo>
                    <a:cubicBezTo>
                      <a:pt x="147" y="126"/>
                      <a:pt x="142" y="125"/>
                      <a:pt x="136" y="123"/>
                    </a:cubicBezTo>
                    <a:cubicBezTo>
                      <a:pt x="128" y="148"/>
                      <a:pt x="120" y="172"/>
                      <a:pt x="112" y="196"/>
                    </a:cubicBezTo>
                    <a:close/>
                    <a:moveTo>
                      <a:pt x="111" y="31"/>
                    </a:moveTo>
                    <a:cubicBezTo>
                      <a:pt x="106" y="32"/>
                      <a:pt x="101" y="33"/>
                      <a:pt x="96" y="34"/>
                    </a:cubicBezTo>
                    <a:cubicBezTo>
                      <a:pt x="86" y="37"/>
                      <a:pt x="82" y="45"/>
                      <a:pt x="79" y="54"/>
                    </a:cubicBezTo>
                    <a:cubicBezTo>
                      <a:pt x="79" y="56"/>
                      <a:pt x="78" y="59"/>
                      <a:pt x="76" y="60"/>
                    </a:cubicBezTo>
                    <a:cubicBezTo>
                      <a:pt x="69" y="64"/>
                      <a:pt x="67" y="68"/>
                      <a:pt x="68" y="75"/>
                    </a:cubicBezTo>
                    <a:cubicBezTo>
                      <a:pt x="69" y="81"/>
                      <a:pt x="71" y="86"/>
                      <a:pt x="77" y="87"/>
                    </a:cubicBezTo>
                    <a:cubicBezTo>
                      <a:pt x="80" y="87"/>
                      <a:pt x="82" y="89"/>
                      <a:pt x="82" y="91"/>
                    </a:cubicBezTo>
                    <a:cubicBezTo>
                      <a:pt x="84" y="98"/>
                      <a:pt x="88" y="103"/>
                      <a:pt x="92" y="108"/>
                    </a:cubicBezTo>
                    <a:cubicBezTo>
                      <a:pt x="105" y="122"/>
                      <a:pt x="119" y="121"/>
                      <a:pt x="131" y="107"/>
                    </a:cubicBezTo>
                    <a:cubicBezTo>
                      <a:pt x="135" y="102"/>
                      <a:pt x="137" y="96"/>
                      <a:pt x="141" y="90"/>
                    </a:cubicBezTo>
                    <a:cubicBezTo>
                      <a:pt x="142" y="89"/>
                      <a:pt x="143" y="88"/>
                      <a:pt x="144" y="87"/>
                    </a:cubicBezTo>
                    <a:cubicBezTo>
                      <a:pt x="153" y="84"/>
                      <a:pt x="158" y="69"/>
                      <a:pt x="150" y="63"/>
                    </a:cubicBezTo>
                    <a:cubicBezTo>
                      <a:pt x="145" y="59"/>
                      <a:pt x="144" y="54"/>
                      <a:pt x="142" y="48"/>
                    </a:cubicBezTo>
                    <a:cubicBezTo>
                      <a:pt x="141" y="47"/>
                      <a:pt x="140" y="45"/>
                      <a:pt x="139" y="44"/>
                    </a:cubicBezTo>
                    <a:cubicBezTo>
                      <a:pt x="133" y="34"/>
                      <a:pt x="123" y="31"/>
                      <a:pt x="111" y="31"/>
                    </a:cubicBezTo>
                    <a:close/>
                    <a:moveTo>
                      <a:pt x="107" y="143"/>
                    </a:moveTo>
                    <a:cubicBezTo>
                      <a:pt x="101" y="156"/>
                      <a:pt x="106" y="167"/>
                      <a:pt x="111" y="179"/>
                    </a:cubicBezTo>
                    <a:cubicBezTo>
                      <a:pt x="117" y="167"/>
                      <a:pt x="120" y="155"/>
                      <a:pt x="115" y="143"/>
                    </a:cubicBezTo>
                    <a:cubicBezTo>
                      <a:pt x="112" y="143"/>
                      <a:pt x="109" y="143"/>
                      <a:pt x="107" y="143"/>
                    </a:cubicBezTo>
                    <a:close/>
                    <a:moveTo>
                      <a:pt x="118" y="127"/>
                    </a:moveTo>
                    <a:cubicBezTo>
                      <a:pt x="113" y="127"/>
                      <a:pt x="108" y="127"/>
                      <a:pt x="104" y="127"/>
                    </a:cubicBezTo>
                    <a:cubicBezTo>
                      <a:pt x="104" y="131"/>
                      <a:pt x="104" y="134"/>
                      <a:pt x="104" y="138"/>
                    </a:cubicBezTo>
                    <a:cubicBezTo>
                      <a:pt x="109" y="138"/>
                      <a:pt x="114" y="138"/>
                      <a:pt x="118" y="138"/>
                    </a:cubicBezTo>
                    <a:cubicBezTo>
                      <a:pt x="118" y="134"/>
                      <a:pt x="118" y="131"/>
                      <a:pt x="118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Freeform 7">
                <a:extLst>
                  <a:ext uri="{FF2B5EF4-FFF2-40B4-BE49-F238E27FC236}">
                    <a16:creationId xmlns:a16="http://schemas.microsoft.com/office/drawing/2014/main" id="{8F7DAD1C-C280-4BC5-B860-8EB441638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800" y="3460751"/>
                <a:ext cx="441325" cy="288925"/>
              </a:xfrm>
              <a:custGeom>
                <a:avLst/>
                <a:gdLst>
                  <a:gd name="T0" fmla="*/ 70 w 138"/>
                  <a:gd name="T1" fmla="*/ 73 h 90"/>
                  <a:gd name="T2" fmla="*/ 94 w 138"/>
                  <a:gd name="T3" fmla="*/ 0 h 90"/>
                  <a:gd name="T4" fmla="*/ 111 w 138"/>
                  <a:gd name="T5" fmla="*/ 5 h 90"/>
                  <a:gd name="T6" fmla="*/ 123 w 138"/>
                  <a:gd name="T7" fmla="*/ 10 h 90"/>
                  <a:gd name="T8" fmla="*/ 133 w 138"/>
                  <a:gd name="T9" fmla="*/ 21 h 90"/>
                  <a:gd name="T10" fmla="*/ 138 w 138"/>
                  <a:gd name="T11" fmla="*/ 53 h 90"/>
                  <a:gd name="T12" fmla="*/ 135 w 138"/>
                  <a:gd name="T13" fmla="*/ 58 h 90"/>
                  <a:gd name="T14" fmla="*/ 90 w 138"/>
                  <a:gd name="T15" fmla="*/ 83 h 90"/>
                  <a:gd name="T16" fmla="*/ 3 w 138"/>
                  <a:gd name="T17" fmla="*/ 59 h 90"/>
                  <a:gd name="T18" fmla="*/ 1 w 138"/>
                  <a:gd name="T19" fmla="*/ 52 h 90"/>
                  <a:gd name="T20" fmla="*/ 4 w 138"/>
                  <a:gd name="T21" fmla="*/ 23 h 90"/>
                  <a:gd name="T22" fmla="*/ 15 w 138"/>
                  <a:gd name="T23" fmla="*/ 10 h 90"/>
                  <a:gd name="T24" fmla="*/ 30 w 138"/>
                  <a:gd name="T25" fmla="*/ 5 h 90"/>
                  <a:gd name="T26" fmla="*/ 39 w 138"/>
                  <a:gd name="T27" fmla="*/ 2 h 90"/>
                  <a:gd name="T28" fmla="*/ 47 w 138"/>
                  <a:gd name="T29" fmla="*/ 6 h 90"/>
                  <a:gd name="T30" fmla="*/ 60 w 138"/>
                  <a:gd name="T31" fmla="*/ 49 h 90"/>
                  <a:gd name="T32" fmla="*/ 67 w 138"/>
                  <a:gd name="T33" fmla="*/ 69 h 90"/>
                  <a:gd name="T34" fmla="*/ 69 w 138"/>
                  <a:gd name="T35" fmla="*/ 74 h 90"/>
                  <a:gd name="T36" fmla="*/ 70 w 138"/>
                  <a:gd name="T3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90">
                    <a:moveTo>
                      <a:pt x="70" y="73"/>
                    </a:moveTo>
                    <a:cubicBezTo>
                      <a:pt x="78" y="49"/>
                      <a:pt x="86" y="25"/>
                      <a:pt x="94" y="0"/>
                    </a:cubicBezTo>
                    <a:cubicBezTo>
                      <a:pt x="100" y="2"/>
                      <a:pt x="105" y="3"/>
                      <a:pt x="111" y="5"/>
                    </a:cubicBezTo>
                    <a:cubicBezTo>
                      <a:pt x="115" y="7"/>
                      <a:pt x="119" y="8"/>
                      <a:pt x="123" y="10"/>
                    </a:cubicBezTo>
                    <a:cubicBezTo>
                      <a:pt x="128" y="12"/>
                      <a:pt x="132" y="16"/>
                      <a:pt x="133" y="21"/>
                    </a:cubicBezTo>
                    <a:cubicBezTo>
                      <a:pt x="135" y="31"/>
                      <a:pt x="137" y="42"/>
                      <a:pt x="138" y="53"/>
                    </a:cubicBezTo>
                    <a:cubicBezTo>
                      <a:pt x="138" y="55"/>
                      <a:pt x="137" y="57"/>
                      <a:pt x="135" y="58"/>
                    </a:cubicBezTo>
                    <a:cubicBezTo>
                      <a:pt x="122" y="70"/>
                      <a:pt x="108" y="79"/>
                      <a:pt x="90" y="83"/>
                    </a:cubicBezTo>
                    <a:cubicBezTo>
                      <a:pt x="57" y="90"/>
                      <a:pt x="28" y="82"/>
                      <a:pt x="3" y="59"/>
                    </a:cubicBezTo>
                    <a:cubicBezTo>
                      <a:pt x="2" y="58"/>
                      <a:pt x="0" y="55"/>
                      <a:pt x="1" y="52"/>
                    </a:cubicBezTo>
                    <a:cubicBezTo>
                      <a:pt x="1" y="43"/>
                      <a:pt x="3" y="33"/>
                      <a:pt x="4" y="23"/>
                    </a:cubicBezTo>
                    <a:cubicBezTo>
                      <a:pt x="5" y="17"/>
                      <a:pt x="9" y="12"/>
                      <a:pt x="15" y="10"/>
                    </a:cubicBezTo>
                    <a:cubicBezTo>
                      <a:pt x="20" y="8"/>
                      <a:pt x="25" y="7"/>
                      <a:pt x="30" y="5"/>
                    </a:cubicBezTo>
                    <a:cubicBezTo>
                      <a:pt x="33" y="4"/>
                      <a:pt x="36" y="3"/>
                      <a:pt x="39" y="2"/>
                    </a:cubicBezTo>
                    <a:cubicBezTo>
                      <a:pt x="45" y="0"/>
                      <a:pt x="45" y="1"/>
                      <a:pt x="47" y="6"/>
                    </a:cubicBezTo>
                    <a:cubicBezTo>
                      <a:pt x="51" y="20"/>
                      <a:pt x="56" y="34"/>
                      <a:pt x="60" y="49"/>
                    </a:cubicBezTo>
                    <a:cubicBezTo>
                      <a:pt x="63" y="55"/>
                      <a:pt x="65" y="62"/>
                      <a:pt x="67" y="69"/>
                    </a:cubicBezTo>
                    <a:cubicBezTo>
                      <a:pt x="68" y="71"/>
                      <a:pt x="68" y="72"/>
                      <a:pt x="69" y="74"/>
                    </a:cubicBezTo>
                    <a:cubicBezTo>
                      <a:pt x="69" y="74"/>
                      <a:pt x="70" y="74"/>
                      <a:pt x="70" y="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Freeform 8">
                <a:extLst>
                  <a:ext uri="{FF2B5EF4-FFF2-40B4-BE49-F238E27FC236}">
                    <a16:creationId xmlns:a16="http://schemas.microsoft.com/office/drawing/2014/main" id="{C3289C07-F8B8-4169-9FCF-AFADAA261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3170238"/>
                <a:ext cx="292100" cy="290513"/>
              </a:xfrm>
              <a:custGeom>
                <a:avLst/>
                <a:gdLst>
                  <a:gd name="T0" fmla="*/ 44 w 91"/>
                  <a:gd name="T1" fmla="*/ 0 h 91"/>
                  <a:gd name="T2" fmla="*/ 72 w 91"/>
                  <a:gd name="T3" fmla="*/ 13 h 91"/>
                  <a:gd name="T4" fmla="*/ 75 w 91"/>
                  <a:gd name="T5" fmla="*/ 17 h 91"/>
                  <a:gd name="T6" fmla="*/ 83 w 91"/>
                  <a:gd name="T7" fmla="*/ 32 h 91"/>
                  <a:gd name="T8" fmla="*/ 77 w 91"/>
                  <a:gd name="T9" fmla="*/ 56 h 91"/>
                  <a:gd name="T10" fmla="*/ 74 w 91"/>
                  <a:gd name="T11" fmla="*/ 59 h 91"/>
                  <a:gd name="T12" fmla="*/ 64 w 91"/>
                  <a:gd name="T13" fmla="*/ 76 h 91"/>
                  <a:gd name="T14" fmla="*/ 25 w 91"/>
                  <a:gd name="T15" fmla="*/ 77 h 91"/>
                  <a:gd name="T16" fmla="*/ 15 w 91"/>
                  <a:gd name="T17" fmla="*/ 60 h 91"/>
                  <a:gd name="T18" fmla="*/ 10 w 91"/>
                  <a:gd name="T19" fmla="*/ 56 h 91"/>
                  <a:gd name="T20" fmla="*/ 1 w 91"/>
                  <a:gd name="T21" fmla="*/ 44 h 91"/>
                  <a:gd name="T22" fmla="*/ 9 w 91"/>
                  <a:gd name="T23" fmla="*/ 29 h 91"/>
                  <a:gd name="T24" fmla="*/ 12 w 91"/>
                  <a:gd name="T25" fmla="*/ 23 h 91"/>
                  <a:gd name="T26" fmla="*/ 29 w 91"/>
                  <a:gd name="T27" fmla="*/ 3 h 91"/>
                  <a:gd name="T28" fmla="*/ 44 w 91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91">
                    <a:moveTo>
                      <a:pt x="44" y="0"/>
                    </a:moveTo>
                    <a:cubicBezTo>
                      <a:pt x="56" y="0"/>
                      <a:pt x="66" y="3"/>
                      <a:pt x="72" y="13"/>
                    </a:cubicBezTo>
                    <a:cubicBezTo>
                      <a:pt x="73" y="14"/>
                      <a:pt x="74" y="16"/>
                      <a:pt x="75" y="17"/>
                    </a:cubicBezTo>
                    <a:cubicBezTo>
                      <a:pt x="77" y="23"/>
                      <a:pt x="78" y="28"/>
                      <a:pt x="83" y="32"/>
                    </a:cubicBezTo>
                    <a:cubicBezTo>
                      <a:pt x="91" y="38"/>
                      <a:pt x="86" y="53"/>
                      <a:pt x="77" y="56"/>
                    </a:cubicBezTo>
                    <a:cubicBezTo>
                      <a:pt x="76" y="57"/>
                      <a:pt x="75" y="58"/>
                      <a:pt x="74" y="59"/>
                    </a:cubicBezTo>
                    <a:cubicBezTo>
                      <a:pt x="70" y="65"/>
                      <a:pt x="68" y="71"/>
                      <a:pt x="64" y="76"/>
                    </a:cubicBezTo>
                    <a:cubicBezTo>
                      <a:pt x="52" y="90"/>
                      <a:pt x="38" y="91"/>
                      <a:pt x="25" y="77"/>
                    </a:cubicBezTo>
                    <a:cubicBezTo>
                      <a:pt x="21" y="72"/>
                      <a:pt x="17" y="67"/>
                      <a:pt x="15" y="60"/>
                    </a:cubicBezTo>
                    <a:cubicBezTo>
                      <a:pt x="15" y="58"/>
                      <a:pt x="13" y="56"/>
                      <a:pt x="10" y="56"/>
                    </a:cubicBezTo>
                    <a:cubicBezTo>
                      <a:pt x="4" y="55"/>
                      <a:pt x="2" y="50"/>
                      <a:pt x="1" y="44"/>
                    </a:cubicBezTo>
                    <a:cubicBezTo>
                      <a:pt x="0" y="37"/>
                      <a:pt x="2" y="33"/>
                      <a:pt x="9" y="29"/>
                    </a:cubicBezTo>
                    <a:cubicBezTo>
                      <a:pt x="11" y="28"/>
                      <a:pt x="12" y="25"/>
                      <a:pt x="12" y="23"/>
                    </a:cubicBezTo>
                    <a:cubicBezTo>
                      <a:pt x="15" y="14"/>
                      <a:pt x="19" y="6"/>
                      <a:pt x="29" y="3"/>
                    </a:cubicBezTo>
                    <a:cubicBezTo>
                      <a:pt x="34" y="2"/>
                      <a:pt x="39" y="1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Freeform 9">
                <a:extLst>
                  <a:ext uri="{FF2B5EF4-FFF2-40B4-BE49-F238E27FC236}">
                    <a16:creationId xmlns:a16="http://schemas.microsoft.com/office/drawing/2014/main" id="{863FEB4E-A740-4EC5-9B65-BEBB7D08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525838"/>
                <a:ext cx="60325" cy="114300"/>
              </a:xfrm>
              <a:custGeom>
                <a:avLst/>
                <a:gdLst>
                  <a:gd name="T0" fmla="*/ 6 w 19"/>
                  <a:gd name="T1" fmla="*/ 0 h 36"/>
                  <a:gd name="T2" fmla="*/ 14 w 19"/>
                  <a:gd name="T3" fmla="*/ 0 h 36"/>
                  <a:gd name="T4" fmla="*/ 10 w 19"/>
                  <a:gd name="T5" fmla="*/ 36 h 36"/>
                  <a:gd name="T6" fmla="*/ 6 w 1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6">
                    <a:moveTo>
                      <a:pt x="6" y="0"/>
                    </a:moveTo>
                    <a:cubicBezTo>
                      <a:pt x="8" y="0"/>
                      <a:pt x="11" y="0"/>
                      <a:pt x="14" y="0"/>
                    </a:cubicBezTo>
                    <a:cubicBezTo>
                      <a:pt x="19" y="12"/>
                      <a:pt x="16" y="24"/>
                      <a:pt x="10" y="36"/>
                    </a:cubicBezTo>
                    <a:cubicBezTo>
                      <a:pt x="5" y="24"/>
                      <a:pt x="0" y="13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Freeform 10">
                <a:extLst>
                  <a:ext uri="{FF2B5EF4-FFF2-40B4-BE49-F238E27FC236}">
                    <a16:creationId xmlns:a16="http://schemas.microsoft.com/office/drawing/2014/main" id="{538B5082-A0E1-4DFC-87D0-DB388CA8F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73451"/>
                <a:ext cx="44450" cy="36513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4"/>
                      <a:pt x="14" y="7"/>
                      <a:pt x="14" y="11"/>
                    </a:cubicBezTo>
                    <a:cubicBezTo>
                      <a:pt x="10" y="11"/>
                      <a:pt x="5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7F95939D-4F1A-43F7-81BF-6DCE9EFF49C0}"/>
                </a:ext>
              </a:extLst>
            </p:cNvPr>
            <p:cNvGrpSpPr/>
            <p:nvPr/>
          </p:nvGrpSpPr>
          <p:grpSpPr>
            <a:xfrm>
              <a:off x="7108625" y="4374300"/>
              <a:ext cx="727523" cy="731815"/>
              <a:chOff x="2257425" y="2865383"/>
              <a:chExt cx="1117600" cy="1120775"/>
            </a:xfrm>
          </p:grpSpPr>
          <p:sp>
            <p:nvSpPr>
              <p:cNvPr id="267" name="Freeform 5">
                <a:extLst>
                  <a:ext uri="{FF2B5EF4-FFF2-40B4-BE49-F238E27FC236}">
                    <a16:creationId xmlns:a16="http://schemas.microsoft.com/office/drawing/2014/main" id="{88E4441C-074E-4430-AC14-0FC32336C2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7425" y="2865383"/>
                <a:ext cx="1117600" cy="1120775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6">
                <a:extLst>
                  <a:ext uri="{FF2B5EF4-FFF2-40B4-BE49-F238E27FC236}">
                    <a16:creationId xmlns:a16="http://schemas.microsoft.com/office/drawing/2014/main" id="{2A715FEA-CF2F-497C-BD2B-672567ED1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3070226"/>
                <a:ext cx="714375" cy="714375"/>
              </a:xfrm>
              <a:custGeom>
                <a:avLst/>
                <a:gdLst>
                  <a:gd name="T0" fmla="*/ 112 w 223"/>
                  <a:gd name="T1" fmla="*/ 0 h 223"/>
                  <a:gd name="T2" fmla="*/ 223 w 223"/>
                  <a:gd name="T3" fmla="*/ 111 h 223"/>
                  <a:gd name="T4" fmla="*/ 111 w 223"/>
                  <a:gd name="T5" fmla="*/ 223 h 223"/>
                  <a:gd name="T6" fmla="*/ 0 w 223"/>
                  <a:gd name="T7" fmla="*/ 111 h 223"/>
                  <a:gd name="T8" fmla="*/ 112 w 223"/>
                  <a:gd name="T9" fmla="*/ 0 h 223"/>
                  <a:gd name="T10" fmla="*/ 112 w 223"/>
                  <a:gd name="T11" fmla="*/ 196 h 223"/>
                  <a:gd name="T12" fmla="*/ 111 w 223"/>
                  <a:gd name="T13" fmla="*/ 197 h 223"/>
                  <a:gd name="T14" fmla="*/ 109 w 223"/>
                  <a:gd name="T15" fmla="*/ 192 h 223"/>
                  <a:gd name="T16" fmla="*/ 102 w 223"/>
                  <a:gd name="T17" fmla="*/ 172 h 223"/>
                  <a:gd name="T18" fmla="*/ 89 w 223"/>
                  <a:gd name="T19" fmla="*/ 129 h 223"/>
                  <a:gd name="T20" fmla="*/ 81 w 223"/>
                  <a:gd name="T21" fmla="*/ 125 h 223"/>
                  <a:gd name="T22" fmla="*/ 72 w 223"/>
                  <a:gd name="T23" fmla="*/ 128 h 223"/>
                  <a:gd name="T24" fmla="*/ 57 w 223"/>
                  <a:gd name="T25" fmla="*/ 133 h 223"/>
                  <a:gd name="T26" fmla="*/ 46 w 223"/>
                  <a:gd name="T27" fmla="*/ 146 h 223"/>
                  <a:gd name="T28" fmla="*/ 43 w 223"/>
                  <a:gd name="T29" fmla="*/ 175 h 223"/>
                  <a:gd name="T30" fmla="*/ 45 w 223"/>
                  <a:gd name="T31" fmla="*/ 182 h 223"/>
                  <a:gd name="T32" fmla="*/ 132 w 223"/>
                  <a:gd name="T33" fmla="*/ 206 h 223"/>
                  <a:gd name="T34" fmla="*/ 177 w 223"/>
                  <a:gd name="T35" fmla="*/ 181 h 223"/>
                  <a:gd name="T36" fmla="*/ 180 w 223"/>
                  <a:gd name="T37" fmla="*/ 176 h 223"/>
                  <a:gd name="T38" fmla="*/ 175 w 223"/>
                  <a:gd name="T39" fmla="*/ 144 h 223"/>
                  <a:gd name="T40" fmla="*/ 165 w 223"/>
                  <a:gd name="T41" fmla="*/ 133 h 223"/>
                  <a:gd name="T42" fmla="*/ 153 w 223"/>
                  <a:gd name="T43" fmla="*/ 128 h 223"/>
                  <a:gd name="T44" fmla="*/ 136 w 223"/>
                  <a:gd name="T45" fmla="*/ 123 h 223"/>
                  <a:gd name="T46" fmla="*/ 112 w 223"/>
                  <a:gd name="T47" fmla="*/ 196 h 223"/>
                  <a:gd name="T48" fmla="*/ 111 w 223"/>
                  <a:gd name="T49" fmla="*/ 31 h 223"/>
                  <a:gd name="T50" fmla="*/ 96 w 223"/>
                  <a:gd name="T51" fmla="*/ 34 h 223"/>
                  <a:gd name="T52" fmla="*/ 79 w 223"/>
                  <a:gd name="T53" fmla="*/ 54 h 223"/>
                  <a:gd name="T54" fmla="*/ 76 w 223"/>
                  <a:gd name="T55" fmla="*/ 60 h 223"/>
                  <a:gd name="T56" fmla="*/ 68 w 223"/>
                  <a:gd name="T57" fmla="*/ 75 h 223"/>
                  <a:gd name="T58" fmla="*/ 77 w 223"/>
                  <a:gd name="T59" fmla="*/ 87 h 223"/>
                  <a:gd name="T60" fmla="*/ 82 w 223"/>
                  <a:gd name="T61" fmla="*/ 91 h 223"/>
                  <a:gd name="T62" fmla="*/ 92 w 223"/>
                  <a:gd name="T63" fmla="*/ 108 h 223"/>
                  <a:gd name="T64" fmla="*/ 131 w 223"/>
                  <a:gd name="T65" fmla="*/ 107 h 223"/>
                  <a:gd name="T66" fmla="*/ 141 w 223"/>
                  <a:gd name="T67" fmla="*/ 90 h 223"/>
                  <a:gd name="T68" fmla="*/ 144 w 223"/>
                  <a:gd name="T69" fmla="*/ 87 h 223"/>
                  <a:gd name="T70" fmla="*/ 150 w 223"/>
                  <a:gd name="T71" fmla="*/ 63 h 223"/>
                  <a:gd name="T72" fmla="*/ 142 w 223"/>
                  <a:gd name="T73" fmla="*/ 48 h 223"/>
                  <a:gd name="T74" fmla="*/ 139 w 223"/>
                  <a:gd name="T75" fmla="*/ 44 h 223"/>
                  <a:gd name="T76" fmla="*/ 111 w 223"/>
                  <a:gd name="T77" fmla="*/ 31 h 223"/>
                  <a:gd name="T78" fmla="*/ 107 w 223"/>
                  <a:gd name="T79" fmla="*/ 143 h 223"/>
                  <a:gd name="T80" fmla="*/ 111 w 223"/>
                  <a:gd name="T81" fmla="*/ 179 h 223"/>
                  <a:gd name="T82" fmla="*/ 115 w 223"/>
                  <a:gd name="T83" fmla="*/ 143 h 223"/>
                  <a:gd name="T84" fmla="*/ 107 w 223"/>
                  <a:gd name="T85" fmla="*/ 143 h 223"/>
                  <a:gd name="T86" fmla="*/ 118 w 223"/>
                  <a:gd name="T87" fmla="*/ 127 h 223"/>
                  <a:gd name="T88" fmla="*/ 104 w 223"/>
                  <a:gd name="T89" fmla="*/ 127 h 223"/>
                  <a:gd name="T90" fmla="*/ 104 w 223"/>
                  <a:gd name="T91" fmla="*/ 138 h 223"/>
                  <a:gd name="T92" fmla="*/ 118 w 223"/>
                  <a:gd name="T93" fmla="*/ 138 h 223"/>
                  <a:gd name="T94" fmla="*/ 118 w 223"/>
                  <a:gd name="T95" fmla="*/ 12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3" h="223">
                    <a:moveTo>
                      <a:pt x="112" y="0"/>
                    </a:moveTo>
                    <a:cubicBezTo>
                      <a:pt x="172" y="0"/>
                      <a:pt x="223" y="49"/>
                      <a:pt x="223" y="111"/>
                    </a:cubicBezTo>
                    <a:cubicBezTo>
                      <a:pt x="223" y="173"/>
                      <a:pt x="173" y="223"/>
                      <a:pt x="111" y="223"/>
                    </a:cubicBezTo>
                    <a:cubicBezTo>
                      <a:pt x="50" y="222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lose/>
                    <a:moveTo>
                      <a:pt x="112" y="196"/>
                    </a:moveTo>
                    <a:cubicBezTo>
                      <a:pt x="112" y="197"/>
                      <a:pt x="111" y="197"/>
                      <a:pt x="111" y="197"/>
                    </a:cubicBezTo>
                    <a:cubicBezTo>
                      <a:pt x="110" y="195"/>
                      <a:pt x="110" y="194"/>
                      <a:pt x="109" y="192"/>
                    </a:cubicBezTo>
                    <a:cubicBezTo>
                      <a:pt x="107" y="185"/>
                      <a:pt x="105" y="178"/>
                      <a:pt x="102" y="172"/>
                    </a:cubicBezTo>
                    <a:cubicBezTo>
                      <a:pt x="98" y="157"/>
                      <a:pt x="93" y="143"/>
                      <a:pt x="89" y="129"/>
                    </a:cubicBezTo>
                    <a:cubicBezTo>
                      <a:pt x="87" y="124"/>
                      <a:pt x="87" y="123"/>
                      <a:pt x="81" y="125"/>
                    </a:cubicBezTo>
                    <a:cubicBezTo>
                      <a:pt x="78" y="126"/>
                      <a:pt x="75" y="127"/>
                      <a:pt x="72" y="128"/>
                    </a:cubicBezTo>
                    <a:cubicBezTo>
                      <a:pt x="67" y="130"/>
                      <a:pt x="62" y="131"/>
                      <a:pt x="57" y="133"/>
                    </a:cubicBezTo>
                    <a:cubicBezTo>
                      <a:pt x="51" y="135"/>
                      <a:pt x="47" y="140"/>
                      <a:pt x="46" y="146"/>
                    </a:cubicBezTo>
                    <a:cubicBezTo>
                      <a:pt x="45" y="156"/>
                      <a:pt x="43" y="166"/>
                      <a:pt x="43" y="175"/>
                    </a:cubicBezTo>
                    <a:cubicBezTo>
                      <a:pt x="42" y="178"/>
                      <a:pt x="44" y="181"/>
                      <a:pt x="45" y="182"/>
                    </a:cubicBezTo>
                    <a:cubicBezTo>
                      <a:pt x="70" y="205"/>
                      <a:pt x="99" y="213"/>
                      <a:pt x="132" y="206"/>
                    </a:cubicBezTo>
                    <a:cubicBezTo>
                      <a:pt x="150" y="202"/>
                      <a:pt x="164" y="193"/>
                      <a:pt x="177" y="181"/>
                    </a:cubicBezTo>
                    <a:cubicBezTo>
                      <a:pt x="179" y="180"/>
                      <a:pt x="180" y="178"/>
                      <a:pt x="180" y="176"/>
                    </a:cubicBezTo>
                    <a:cubicBezTo>
                      <a:pt x="179" y="165"/>
                      <a:pt x="177" y="154"/>
                      <a:pt x="175" y="144"/>
                    </a:cubicBezTo>
                    <a:cubicBezTo>
                      <a:pt x="174" y="139"/>
                      <a:pt x="170" y="135"/>
                      <a:pt x="165" y="133"/>
                    </a:cubicBezTo>
                    <a:cubicBezTo>
                      <a:pt x="161" y="131"/>
                      <a:pt x="157" y="130"/>
                      <a:pt x="153" y="128"/>
                    </a:cubicBezTo>
                    <a:cubicBezTo>
                      <a:pt x="147" y="126"/>
                      <a:pt x="142" y="125"/>
                      <a:pt x="136" y="123"/>
                    </a:cubicBezTo>
                    <a:cubicBezTo>
                      <a:pt x="128" y="148"/>
                      <a:pt x="120" y="172"/>
                      <a:pt x="112" y="196"/>
                    </a:cubicBezTo>
                    <a:close/>
                    <a:moveTo>
                      <a:pt x="111" y="31"/>
                    </a:moveTo>
                    <a:cubicBezTo>
                      <a:pt x="106" y="32"/>
                      <a:pt x="101" y="33"/>
                      <a:pt x="96" y="34"/>
                    </a:cubicBezTo>
                    <a:cubicBezTo>
                      <a:pt x="86" y="37"/>
                      <a:pt x="82" y="45"/>
                      <a:pt x="79" y="54"/>
                    </a:cubicBezTo>
                    <a:cubicBezTo>
                      <a:pt x="79" y="56"/>
                      <a:pt x="78" y="59"/>
                      <a:pt x="76" y="60"/>
                    </a:cubicBezTo>
                    <a:cubicBezTo>
                      <a:pt x="69" y="64"/>
                      <a:pt x="67" y="68"/>
                      <a:pt x="68" y="75"/>
                    </a:cubicBezTo>
                    <a:cubicBezTo>
                      <a:pt x="69" y="81"/>
                      <a:pt x="71" y="86"/>
                      <a:pt x="77" y="87"/>
                    </a:cubicBezTo>
                    <a:cubicBezTo>
                      <a:pt x="80" y="87"/>
                      <a:pt x="82" y="89"/>
                      <a:pt x="82" y="91"/>
                    </a:cubicBezTo>
                    <a:cubicBezTo>
                      <a:pt x="84" y="98"/>
                      <a:pt x="88" y="103"/>
                      <a:pt x="92" y="108"/>
                    </a:cubicBezTo>
                    <a:cubicBezTo>
                      <a:pt x="105" y="122"/>
                      <a:pt x="119" y="121"/>
                      <a:pt x="131" y="107"/>
                    </a:cubicBezTo>
                    <a:cubicBezTo>
                      <a:pt x="135" y="102"/>
                      <a:pt x="137" y="96"/>
                      <a:pt x="141" y="90"/>
                    </a:cubicBezTo>
                    <a:cubicBezTo>
                      <a:pt x="142" y="89"/>
                      <a:pt x="143" y="88"/>
                      <a:pt x="144" y="87"/>
                    </a:cubicBezTo>
                    <a:cubicBezTo>
                      <a:pt x="153" y="84"/>
                      <a:pt x="158" y="69"/>
                      <a:pt x="150" y="63"/>
                    </a:cubicBezTo>
                    <a:cubicBezTo>
                      <a:pt x="145" y="59"/>
                      <a:pt x="144" y="54"/>
                      <a:pt x="142" y="48"/>
                    </a:cubicBezTo>
                    <a:cubicBezTo>
                      <a:pt x="141" y="47"/>
                      <a:pt x="140" y="45"/>
                      <a:pt x="139" y="44"/>
                    </a:cubicBezTo>
                    <a:cubicBezTo>
                      <a:pt x="133" y="34"/>
                      <a:pt x="123" y="31"/>
                      <a:pt x="111" y="31"/>
                    </a:cubicBezTo>
                    <a:close/>
                    <a:moveTo>
                      <a:pt x="107" y="143"/>
                    </a:moveTo>
                    <a:cubicBezTo>
                      <a:pt x="101" y="156"/>
                      <a:pt x="106" y="167"/>
                      <a:pt x="111" y="179"/>
                    </a:cubicBezTo>
                    <a:cubicBezTo>
                      <a:pt x="117" y="167"/>
                      <a:pt x="120" y="155"/>
                      <a:pt x="115" y="143"/>
                    </a:cubicBezTo>
                    <a:cubicBezTo>
                      <a:pt x="112" y="143"/>
                      <a:pt x="109" y="143"/>
                      <a:pt x="107" y="143"/>
                    </a:cubicBezTo>
                    <a:close/>
                    <a:moveTo>
                      <a:pt x="118" y="127"/>
                    </a:moveTo>
                    <a:cubicBezTo>
                      <a:pt x="113" y="127"/>
                      <a:pt x="108" y="127"/>
                      <a:pt x="104" y="127"/>
                    </a:cubicBezTo>
                    <a:cubicBezTo>
                      <a:pt x="104" y="131"/>
                      <a:pt x="104" y="134"/>
                      <a:pt x="104" y="138"/>
                    </a:cubicBezTo>
                    <a:cubicBezTo>
                      <a:pt x="109" y="138"/>
                      <a:pt x="114" y="138"/>
                      <a:pt x="118" y="138"/>
                    </a:cubicBezTo>
                    <a:cubicBezTo>
                      <a:pt x="118" y="134"/>
                      <a:pt x="118" y="131"/>
                      <a:pt x="118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7">
                <a:extLst>
                  <a:ext uri="{FF2B5EF4-FFF2-40B4-BE49-F238E27FC236}">
                    <a16:creationId xmlns:a16="http://schemas.microsoft.com/office/drawing/2014/main" id="{0B1E13A9-EAEB-4351-95F9-E0B3142E6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800" y="3460751"/>
                <a:ext cx="441325" cy="288925"/>
              </a:xfrm>
              <a:custGeom>
                <a:avLst/>
                <a:gdLst>
                  <a:gd name="T0" fmla="*/ 70 w 138"/>
                  <a:gd name="T1" fmla="*/ 73 h 90"/>
                  <a:gd name="T2" fmla="*/ 94 w 138"/>
                  <a:gd name="T3" fmla="*/ 0 h 90"/>
                  <a:gd name="T4" fmla="*/ 111 w 138"/>
                  <a:gd name="T5" fmla="*/ 5 h 90"/>
                  <a:gd name="T6" fmla="*/ 123 w 138"/>
                  <a:gd name="T7" fmla="*/ 10 h 90"/>
                  <a:gd name="T8" fmla="*/ 133 w 138"/>
                  <a:gd name="T9" fmla="*/ 21 h 90"/>
                  <a:gd name="T10" fmla="*/ 138 w 138"/>
                  <a:gd name="T11" fmla="*/ 53 h 90"/>
                  <a:gd name="T12" fmla="*/ 135 w 138"/>
                  <a:gd name="T13" fmla="*/ 58 h 90"/>
                  <a:gd name="T14" fmla="*/ 90 w 138"/>
                  <a:gd name="T15" fmla="*/ 83 h 90"/>
                  <a:gd name="T16" fmla="*/ 3 w 138"/>
                  <a:gd name="T17" fmla="*/ 59 h 90"/>
                  <a:gd name="T18" fmla="*/ 1 w 138"/>
                  <a:gd name="T19" fmla="*/ 52 h 90"/>
                  <a:gd name="T20" fmla="*/ 4 w 138"/>
                  <a:gd name="T21" fmla="*/ 23 h 90"/>
                  <a:gd name="T22" fmla="*/ 15 w 138"/>
                  <a:gd name="T23" fmla="*/ 10 h 90"/>
                  <a:gd name="T24" fmla="*/ 30 w 138"/>
                  <a:gd name="T25" fmla="*/ 5 h 90"/>
                  <a:gd name="T26" fmla="*/ 39 w 138"/>
                  <a:gd name="T27" fmla="*/ 2 h 90"/>
                  <a:gd name="T28" fmla="*/ 47 w 138"/>
                  <a:gd name="T29" fmla="*/ 6 h 90"/>
                  <a:gd name="T30" fmla="*/ 60 w 138"/>
                  <a:gd name="T31" fmla="*/ 49 h 90"/>
                  <a:gd name="T32" fmla="*/ 67 w 138"/>
                  <a:gd name="T33" fmla="*/ 69 h 90"/>
                  <a:gd name="T34" fmla="*/ 69 w 138"/>
                  <a:gd name="T35" fmla="*/ 74 h 90"/>
                  <a:gd name="T36" fmla="*/ 70 w 138"/>
                  <a:gd name="T3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90">
                    <a:moveTo>
                      <a:pt x="70" y="73"/>
                    </a:moveTo>
                    <a:cubicBezTo>
                      <a:pt x="78" y="49"/>
                      <a:pt x="86" y="25"/>
                      <a:pt x="94" y="0"/>
                    </a:cubicBezTo>
                    <a:cubicBezTo>
                      <a:pt x="100" y="2"/>
                      <a:pt x="105" y="3"/>
                      <a:pt x="111" y="5"/>
                    </a:cubicBezTo>
                    <a:cubicBezTo>
                      <a:pt x="115" y="7"/>
                      <a:pt x="119" y="8"/>
                      <a:pt x="123" y="10"/>
                    </a:cubicBezTo>
                    <a:cubicBezTo>
                      <a:pt x="128" y="12"/>
                      <a:pt x="132" y="16"/>
                      <a:pt x="133" y="21"/>
                    </a:cubicBezTo>
                    <a:cubicBezTo>
                      <a:pt x="135" y="31"/>
                      <a:pt x="137" y="42"/>
                      <a:pt x="138" y="53"/>
                    </a:cubicBezTo>
                    <a:cubicBezTo>
                      <a:pt x="138" y="55"/>
                      <a:pt x="137" y="57"/>
                      <a:pt x="135" y="58"/>
                    </a:cubicBezTo>
                    <a:cubicBezTo>
                      <a:pt x="122" y="70"/>
                      <a:pt x="108" y="79"/>
                      <a:pt x="90" y="83"/>
                    </a:cubicBezTo>
                    <a:cubicBezTo>
                      <a:pt x="57" y="90"/>
                      <a:pt x="28" y="82"/>
                      <a:pt x="3" y="59"/>
                    </a:cubicBezTo>
                    <a:cubicBezTo>
                      <a:pt x="2" y="58"/>
                      <a:pt x="0" y="55"/>
                      <a:pt x="1" y="52"/>
                    </a:cubicBezTo>
                    <a:cubicBezTo>
                      <a:pt x="1" y="43"/>
                      <a:pt x="3" y="33"/>
                      <a:pt x="4" y="23"/>
                    </a:cubicBezTo>
                    <a:cubicBezTo>
                      <a:pt x="5" y="17"/>
                      <a:pt x="9" y="12"/>
                      <a:pt x="15" y="10"/>
                    </a:cubicBezTo>
                    <a:cubicBezTo>
                      <a:pt x="20" y="8"/>
                      <a:pt x="25" y="7"/>
                      <a:pt x="30" y="5"/>
                    </a:cubicBezTo>
                    <a:cubicBezTo>
                      <a:pt x="33" y="4"/>
                      <a:pt x="36" y="3"/>
                      <a:pt x="39" y="2"/>
                    </a:cubicBezTo>
                    <a:cubicBezTo>
                      <a:pt x="45" y="0"/>
                      <a:pt x="45" y="1"/>
                      <a:pt x="47" y="6"/>
                    </a:cubicBezTo>
                    <a:cubicBezTo>
                      <a:pt x="51" y="20"/>
                      <a:pt x="56" y="34"/>
                      <a:pt x="60" y="49"/>
                    </a:cubicBezTo>
                    <a:cubicBezTo>
                      <a:pt x="63" y="55"/>
                      <a:pt x="65" y="62"/>
                      <a:pt x="67" y="69"/>
                    </a:cubicBezTo>
                    <a:cubicBezTo>
                      <a:pt x="68" y="71"/>
                      <a:pt x="68" y="72"/>
                      <a:pt x="69" y="74"/>
                    </a:cubicBezTo>
                    <a:cubicBezTo>
                      <a:pt x="69" y="74"/>
                      <a:pt x="70" y="74"/>
                      <a:pt x="70" y="7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8">
                <a:extLst>
                  <a:ext uri="{FF2B5EF4-FFF2-40B4-BE49-F238E27FC236}">
                    <a16:creationId xmlns:a16="http://schemas.microsoft.com/office/drawing/2014/main" id="{F81366FE-DB92-4F30-9C3D-B683FF412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3170238"/>
                <a:ext cx="292100" cy="290513"/>
              </a:xfrm>
              <a:custGeom>
                <a:avLst/>
                <a:gdLst>
                  <a:gd name="T0" fmla="*/ 44 w 91"/>
                  <a:gd name="T1" fmla="*/ 0 h 91"/>
                  <a:gd name="T2" fmla="*/ 72 w 91"/>
                  <a:gd name="T3" fmla="*/ 13 h 91"/>
                  <a:gd name="T4" fmla="*/ 75 w 91"/>
                  <a:gd name="T5" fmla="*/ 17 h 91"/>
                  <a:gd name="T6" fmla="*/ 83 w 91"/>
                  <a:gd name="T7" fmla="*/ 32 h 91"/>
                  <a:gd name="T8" fmla="*/ 77 w 91"/>
                  <a:gd name="T9" fmla="*/ 56 h 91"/>
                  <a:gd name="T10" fmla="*/ 74 w 91"/>
                  <a:gd name="T11" fmla="*/ 59 h 91"/>
                  <a:gd name="T12" fmla="*/ 64 w 91"/>
                  <a:gd name="T13" fmla="*/ 76 h 91"/>
                  <a:gd name="T14" fmla="*/ 25 w 91"/>
                  <a:gd name="T15" fmla="*/ 77 h 91"/>
                  <a:gd name="T16" fmla="*/ 15 w 91"/>
                  <a:gd name="T17" fmla="*/ 60 h 91"/>
                  <a:gd name="T18" fmla="*/ 10 w 91"/>
                  <a:gd name="T19" fmla="*/ 56 h 91"/>
                  <a:gd name="T20" fmla="*/ 1 w 91"/>
                  <a:gd name="T21" fmla="*/ 44 h 91"/>
                  <a:gd name="T22" fmla="*/ 9 w 91"/>
                  <a:gd name="T23" fmla="*/ 29 h 91"/>
                  <a:gd name="T24" fmla="*/ 12 w 91"/>
                  <a:gd name="T25" fmla="*/ 23 h 91"/>
                  <a:gd name="T26" fmla="*/ 29 w 91"/>
                  <a:gd name="T27" fmla="*/ 3 h 91"/>
                  <a:gd name="T28" fmla="*/ 44 w 91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91">
                    <a:moveTo>
                      <a:pt x="44" y="0"/>
                    </a:moveTo>
                    <a:cubicBezTo>
                      <a:pt x="56" y="0"/>
                      <a:pt x="66" y="3"/>
                      <a:pt x="72" y="13"/>
                    </a:cubicBezTo>
                    <a:cubicBezTo>
                      <a:pt x="73" y="14"/>
                      <a:pt x="74" y="16"/>
                      <a:pt x="75" y="17"/>
                    </a:cubicBezTo>
                    <a:cubicBezTo>
                      <a:pt x="77" y="23"/>
                      <a:pt x="78" y="28"/>
                      <a:pt x="83" y="32"/>
                    </a:cubicBezTo>
                    <a:cubicBezTo>
                      <a:pt x="91" y="38"/>
                      <a:pt x="86" y="53"/>
                      <a:pt x="77" y="56"/>
                    </a:cubicBezTo>
                    <a:cubicBezTo>
                      <a:pt x="76" y="57"/>
                      <a:pt x="75" y="58"/>
                      <a:pt x="74" y="59"/>
                    </a:cubicBezTo>
                    <a:cubicBezTo>
                      <a:pt x="70" y="65"/>
                      <a:pt x="68" y="71"/>
                      <a:pt x="64" y="76"/>
                    </a:cubicBezTo>
                    <a:cubicBezTo>
                      <a:pt x="52" y="90"/>
                      <a:pt x="38" y="91"/>
                      <a:pt x="25" y="77"/>
                    </a:cubicBezTo>
                    <a:cubicBezTo>
                      <a:pt x="21" y="72"/>
                      <a:pt x="17" y="67"/>
                      <a:pt x="15" y="60"/>
                    </a:cubicBezTo>
                    <a:cubicBezTo>
                      <a:pt x="15" y="58"/>
                      <a:pt x="13" y="56"/>
                      <a:pt x="10" y="56"/>
                    </a:cubicBezTo>
                    <a:cubicBezTo>
                      <a:pt x="4" y="55"/>
                      <a:pt x="2" y="50"/>
                      <a:pt x="1" y="44"/>
                    </a:cubicBezTo>
                    <a:cubicBezTo>
                      <a:pt x="0" y="37"/>
                      <a:pt x="2" y="33"/>
                      <a:pt x="9" y="29"/>
                    </a:cubicBezTo>
                    <a:cubicBezTo>
                      <a:pt x="11" y="28"/>
                      <a:pt x="12" y="25"/>
                      <a:pt x="12" y="23"/>
                    </a:cubicBezTo>
                    <a:cubicBezTo>
                      <a:pt x="15" y="14"/>
                      <a:pt x="19" y="6"/>
                      <a:pt x="29" y="3"/>
                    </a:cubicBezTo>
                    <a:cubicBezTo>
                      <a:pt x="34" y="2"/>
                      <a:pt x="39" y="1"/>
                      <a:pt x="44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9">
                <a:extLst>
                  <a:ext uri="{FF2B5EF4-FFF2-40B4-BE49-F238E27FC236}">
                    <a16:creationId xmlns:a16="http://schemas.microsoft.com/office/drawing/2014/main" id="{872A444C-8A72-480A-A0CB-08E7758D0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525838"/>
                <a:ext cx="60325" cy="114300"/>
              </a:xfrm>
              <a:custGeom>
                <a:avLst/>
                <a:gdLst>
                  <a:gd name="T0" fmla="*/ 6 w 19"/>
                  <a:gd name="T1" fmla="*/ 0 h 36"/>
                  <a:gd name="T2" fmla="*/ 14 w 19"/>
                  <a:gd name="T3" fmla="*/ 0 h 36"/>
                  <a:gd name="T4" fmla="*/ 10 w 19"/>
                  <a:gd name="T5" fmla="*/ 36 h 36"/>
                  <a:gd name="T6" fmla="*/ 6 w 1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6">
                    <a:moveTo>
                      <a:pt x="6" y="0"/>
                    </a:moveTo>
                    <a:cubicBezTo>
                      <a:pt x="8" y="0"/>
                      <a:pt x="11" y="0"/>
                      <a:pt x="14" y="0"/>
                    </a:cubicBezTo>
                    <a:cubicBezTo>
                      <a:pt x="19" y="12"/>
                      <a:pt x="16" y="24"/>
                      <a:pt x="10" y="36"/>
                    </a:cubicBezTo>
                    <a:cubicBezTo>
                      <a:pt x="5" y="24"/>
                      <a:pt x="0" y="13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">
                <a:extLst>
                  <a:ext uri="{FF2B5EF4-FFF2-40B4-BE49-F238E27FC236}">
                    <a16:creationId xmlns:a16="http://schemas.microsoft.com/office/drawing/2014/main" id="{EC9E0F67-A5C7-43CC-8ACF-506CADFBD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73451"/>
                <a:ext cx="44450" cy="36513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4"/>
                      <a:pt x="14" y="7"/>
                      <a:pt x="14" y="11"/>
                    </a:cubicBezTo>
                    <a:cubicBezTo>
                      <a:pt x="10" y="11"/>
                      <a:pt x="5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67E971D-C313-4230-9F9A-D6C3CD6535A2}"/>
                </a:ext>
              </a:extLst>
            </p:cNvPr>
            <p:cNvGrpSpPr/>
            <p:nvPr/>
          </p:nvGrpSpPr>
          <p:grpSpPr>
            <a:xfrm>
              <a:off x="8484343" y="3348829"/>
              <a:ext cx="326328" cy="328253"/>
              <a:chOff x="2257425" y="2868613"/>
              <a:chExt cx="1117600" cy="1120775"/>
            </a:xfrm>
          </p:grpSpPr>
          <p:sp>
            <p:nvSpPr>
              <p:cNvPr id="261" name="Freeform 5">
                <a:extLst>
                  <a:ext uri="{FF2B5EF4-FFF2-40B4-BE49-F238E27FC236}">
                    <a16:creationId xmlns:a16="http://schemas.microsoft.com/office/drawing/2014/main" id="{CBC16E40-8158-4E0B-AB00-82A04E31B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7425" y="2868613"/>
                <a:ext cx="1117600" cy="1120775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Freeform 6">
                <a:extLst>
                  <a:ext uri="{FF2B5EF4-FFF2-40B4-BE49-F238E27FC236}">
                    <a16:creationId xmlns:a16="http://schemas.microsoft.com/office/drawing/2014/main" id="{D4FE0C51-FD1A-41AC-AF59-EB0C01A3A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3070226"/>
                <a:ext cx="714375" cy="714375"/>
              </a:xfrm>
              <a:custGeom>
                <a:avLst/>
                <a:gdLst>
                  <a:gd name="T0" fmla="*/ 112 w 223"/>
                  <a:gd name="T1" fmla="*/ 0 h 223"/>
                  <a:gd name="T2" fmla="*/ 223 w 223"/>
                  <a:gd name="T3" fmla="*/ 111 h 223"/>
                  <a:gd name="T4" fmla="*/ 111 w 223"/>
                  <a:gd name="T5" fmla="*/ 223 h 223"/>
                  <a:gd name="T6" fmla="*/ 0 w 223"/>
                  <a:gd name="T7" fmla="*/ 111 h 223"/>
                  <a:gd name="T8" fmla="*/ 112 w 223"/>
                  <a:gd name="T9" fmla="*/ 0 h 223"/>
                  <a:gd name="T10" fmla="*/ 112 w 223"/>
                  <a:gd name="T11" fmla="*/ 196 h 223"/>
                  <a:gd name="T12" fmla="*/ 111 w 223"/>
                  <a:gd name="T13" fmla="*/ 197 h 223"/>
                  <a:gd name="T14" fmla="*/ 109 w 223"/>
                  <a:gd name="T15" fmla="*/ 192 h 223"/>
                  <a:gd name="T16" fmla="*/ 102 w 223"/>
                  <a:gd name="T17" fmla="*/ 172 h 223"/>
                  <a:gd name="T18" fmla="*/ 89 w 223"/>
                  <a:gd name="T19" fmla="*/ 129 h 223"/>
                  <a:gd name="T20" fmla="*/ 81 w 223"/>
                  <a:gd name="T21" fmla="*/ 125 h 223"/>
                  <a:gd name="T22" fmla="*/ 72 w 223"/>
                  <a:gd name="T23" fmla="*/ 128 h 223"/>
                  <a:gd name="T24" fmla="*/ 57 w 223"/>
                  <a:gd name="T25" fmla="*/ 133 h 223"/>
                  <a:gd name="T26" fmla="*/ 46 w 223"/>
                  <a:gd name="T27" fmla="*/ 146 h 223"/>
                  <a:gd name="T28" fmla="*/ 43 w 223"/>
                  <a:gd name="T29" fmla="*/ 175 h 223"/>
                  <a:gd name="T30" fmla="*/ 45 w 223"/>
                  <a:gd name="T31" fmla="*/ 182 h 223"/>
                  <a:gd name="T32" fmla="*/ 132 w 223"/>
                  <a:gd name="T33" fmla="*/ 206 h 223"/>
                  <a:gd name="T34" fmla="*/ 177 w 223"/>
                  <a:gd name="T35" fmla="*/ 181 h 223"/>
                  <a:gd name="T36" fmla="*/ 180 w 223"/>
                  <a:gd name="T37" fmla="*/ 176 h 223"/>
                  <a:gd name="T38" fmla="*/ 175 w 223"/>
                  <a:gd name="T39" fmla="*/ 144 h 223"/>
                  <a:gd name="T40" fmla="*/ 165 w 223"/>
                  <a:gd name="T41" fmla="*/ 133 h 223"/>
                  <a:gd name="T42" fmla="*/ 153 w 223"/>
                  <a:gd name="T43" fmla="*/ 128 h 223"/>
                  <a:gd name="T44" fmla="*/ 136 w 223"/>
                  <a:gd name="T45" fmla="*/ 123 h 223"/>
                  <a:gd name="T46" fmla="*/ 112 w 223"/>
                  <a:gd name="T47" fmla="*/ 196 h 223"/>
                  <a:gd name="T48" fmla="*/ 111 w 223"/>
                  <a:gd name="T49" fmla="*/ 31 h 223"/>
                  <a:gd name="T50" fmla="*/ 96 w 223"/>
                  <a:gd name="T51" fmla="*/ 34 h 223"/>
                  <a:gd name="T52" fmla="*/ 79 w 223"/>
                  <a:gd name="T53" fmla="*/ 54 h 223"/>
                  <a:gd name="T54" fmla="*/ 76 w 223"/>
                  <a:gd name="T55" fmla="*/ 60 h 223"/>
                  <a:gd name="T56" fmla="*/ 68 w 223"/>
                  <a:gd name="T57" fmla="*/ 75 h 223"/>
                  <a:gd name="T58" fmla="*/ 77 w 223"/>
                  <a:gd name="T59" fmla="*/ 87 h 223"/>
                  <a:gd name="T60" fmla="*/ 82 w 223"/>
                  <a:gd name="T61" fmla="*/ 91 h 223"/>
                  <a:gd name="T62" fmla="*/ 92 w 223"/>
                  <a:gd name="T63" fmla="*/ 108 h 223"/>
                  <a:gd name="T64" fmla="*/ 131 w 223"/>
                  <a:gd name="T65" fmla="*/ 107 h 223"/>
                  <a:gd name="T66" fmla="*/ 141 w 223"/>
                  <a:gd name="T67" fmla="*/ 90 h 223"/>
                  <a:gd name="T68" fmla="*/ 144 w 223"/>
                  <a:gd name="T69" fmla="*/ 87 h 223"/>
                  <a:gd name="T70" fmla="*/ 150 w 223"/>
                  <a:gd name="T71" fmla="*/ 63 h 223"/>
                  <a:gd name="T72" fmla="*/ 142 w 223"/>
                  <a:gd name="T73" fmla="*/ 48 h 223"/>
                  <a:gd name="T74" fmla="*/ 139 w 223"/>
                  <a:gd name="T75" fmla="*/ 44 h 223"/>
                  <a:gd name="T76" fmla="*/ 111 w 223"/>
                  <a:gd name="T77" fmla="*/ 31 h 223"/>
                  <a:gd name="T78" fmla="*/ 107 w 223"/>
                  <a:gd name="T79" fmla="*/ 143 h 223"/>
                  <a:gd name="T80" fmla="*/ 111 w 223"/>
                  <a:gd name="T81" fmla="*/ 179 h 223"/>
                  <a:gd name="T82" fmla="*/ 115 w 223"/>
                  <a:gd name="T83" fmla="*/ 143 h 223"/>
                  <a:gd name="T84" fmla="*/ 107 w 223"/>
                  <a:gd name="T85" fmla="*/ 143 h 223"/>
                  <a:gd name="T86" fmla="*/ 118 w 223"/>
                  <a:gd name="T87" fmla="*/ 127 h 223"/>
                  <a:gd name="T88" fmla="*/ 104 w 223"/>
                  <a:gd name="T89" fmla="*/ 127 h 223"/>
                  <a:gd name="T90" fmla="*/ 104 w 223"/>
                  <a:gd name="T91" fmla="*/ 138 h 223"/>
                  <a:gd name="T92" fmla="*/ 118 w 223"/>
                  <a:gd name="T93" fmla="*/ 138 h 223"/>
                  <a:gd name="T94" fmla="*/ 118 w 223"/>
                  <a:gd name="T95" fmla="*/ 12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3" h="223">
                    <a:moveTo>
                      <a:pt x="112" y="0"/>
                    </a:moveTo>
                    <a:cubicBezTo>
                      <a:pt x="172" y="0"/>
                      <a:pt x="223" y="49"/>
                      <a:pt x="223" y="111"/>
                    </a:cubicBezTo>
                    <a:cubicBezTo>
                      <a:pt x="223" y="173"/>
                      <a:pt x="173" y="223"/>
                      <a:pt x="111" y="223"/>
                    </a:cubicBezTo>
                    <a:cubicBezTo>
                      <a:pt x="50" y="222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lose/>
                    <a:moveTo>
                      <a:pt x="112" y="196"/>
                    </a:moveTo>
                    <a:cubicBezTo>
                      <a:pt x="112" y="197"/>
                      <a:pt x="111" y="197"/>
                      <a:pt x="111" y="197"/>
                    </a:cubicBezTo>
                    <a:cubicBezTo>
                      <a:pt x="110" y="195"/>
                      <a:pt x="110" y="194"/>
                      <a:pt x="109" y="192"/>
                    </a:cubicBezTo>
                    <a:cubicBezTo>
                      <a:pt x="107" y="185"/>
                      <a:pt x="105" y="178"/>
                      <a:pt x="102" y="172"/>
                    </a:cubicBezTo>
                    <a:cubicBezTo>
                      <a:pt x="98" y="157"/>
                      <a:pt x="93" y="143"/>
                      <a:pt x="89" y="129"/>
                    </a:cubicBezTo>
                    <a:cubicBezTo>
                      <a:pt x="87" y="124"/>
                      <a:pt x="87" y="123"/>
                      <a:pt x="81" y="125"/>
                    </a:cubicBezTo>
                    <a:cubicBezTo>
                      <a:pt x="78" y="126"/>
                      <a:pt x="75" y="127"/>
                      <a:pt x="72" y="128"/>
                    </a:cubicBezTo>
                    <a:cubicBezTo>
                      <a:pt x="67" y="130"/>
                      <a:pt x="62" y="131"/>
                      <a:pt x="57" y="133"/>
                    </a:cubicBezTo>
                    <a:cubicBezTo>
                      <a:pt x="51" y="135"/>
                      <a:pt x="47" y="140"/>
                      <a:pt x="46" y="146"/>
                    </a:cubicBezTo>
                    <a:cubicBezTo>
                      <a:pt x="45" y="156"/>
                      <a:pt x="43" y="166"/>
                      <a:pt x="43" y="175"/>
                    </a:cubicBezTo>
                    <a:cubicBezTo>
                      <a:pt x="42" y="178"/>
                      <a:pt x="44" y="181"/>
                      <a:pt x="45" y="182"/>
                    </a:cubicBezTo>
                    <a:cubicBezTo>
                      <a:pt x="70" y="205"/>
                      <a:pt x="99" y="213"/>
                      <a:pt x="132" y="206"/>
                    </a:cubicBezTo>
                    <a:cubicBezTo>
                      <a:pt x="150" y="202"/>
                      <a:pt x="164" y="193"/>
                      <a:pt x="177" y="181"/>
                    </a:cubicBezTo>
                    <a:cubicBezTo>
                      <a:pt x="179" y="180"/>
                      <a:pt x="180" y="178"/>
                      <a:pt x="180" y="176"/>
                    </a:cubicBezTo>
                    <a:cubicBezTo>
                      <a:pt x="179" y="165"/>
                      <a:pt x="177" y="154"/>
                      <a:pt x="175" y="144"/>
                    </a:cubicBezTo>
                    <a:cubicBezTo>
                      <a:pt x="174" y="139"/>
                      <a:pt x="170" y="135"/>
                      <a:pt x="165" y="133"/>
                    </a:cubicBezTo>
                    <a:cubicBezTo>
                      <a:pt x="161" y="131"/>
                      <a:pt x="157" y="130"/>
                      <a:pt x="153" y="128"/>
                    </a:cubicBezTo>
                    <a:cubicBezTo>
                      <a:pt x="147" y="126"/>
                      <a:pt x="142" y="125"/>
                      <a:pt x="136" y="123"/>
                    </a:cubicBezTo>
                    <a:cubicBezTo>
                      <a:pt x="128" y="148"/>
                      <a:pt x="120" y="172"/>
                      <a:pt x="112" y="196"/>
                    </a:cubicBezTo>
                    <a:close/>
                    <a:moveTo>
                      <a:pt x="111" y="31"/>
                    </a:moveTo>
                    <a:cubicBezTo>
                      <a:pt x="106" y="32"/>
                      <a:pt x="101" y="33"/>
                      <a:pt x="96" y="34"/>
                    </a:cubicBezTo>
                    <a:cubicBezTo>
                      <a:pt x="86" y="37"/>
                      <a:pt x="82" y="45"/>
                      <a:pt x="79" y="54"/>
                    </a:cubicBezTo>
                    <a:cubicBezTo>
                      <a:pt x="79" y="56"/>
                      <a:pt x="78" y="59"/>
                      <a:pt x="76" y="60"/>
                    </a:cubicBezTo>
                    <a:cubicBezTo>
                      <a:pt x="69" y="64"/>
                      <a:pt x="67" y="68"/>
                      <a:pt x="68" y="75"/>
                    </a:cubicBezTo>
                    <a:cubicBezTo>
                      <a:pt x="69" y="81"/>
                      <a:pt x="71" y="86"/>
                      <a:pt x="77" y="87"/>
                    </a:cubicBezTo>
                    <a:cubicBezTo>
                      <a:pt x="80" y="87"/>
                      <a:pt x="82" y="89"/>
                      <a:pt x="82" y="91"/>
                    </a:cubicBezTo>
                    <a:cubicBezTo>
                      <a:pt x="84" y="98"/>
                      <a:pt x="88" y="103"/>
                      <a:pt x="92" y="108"/>
                    </a:cubicBezTo>
                    <a:cubicBezTo>
                      <a:pt x="105" y="122"/>
                      <a:pt x="119" y="121"/>
                      <a:pt x="131" y="107"/>
                    </a:cubicBezTo>
                    <a:cubicBezTo>
                      <a:pt x="135" y="102"/>
                      <a:pt x="137" y="96"/>
                      <a:pt x="141" y="90"/>
                    </a:cubicBezTo>
                    <a:cubicBezTo>
                      <a:pt x="142" y="89"/>
                      <a:pt x="143" y="88"/>
                      <a:pt x="144" y="87"/>
                    </a:cubicBezTo>
                    <a:cubicBezTo>
                      <a:pt x="153" y="84"/>
                      <a:pt x="158" y="69"/>
                      <a:pt x="150" y="63"/>
                    </a:cubicBezTo>
                    <a:cubicBezTo>
                      <a:pt x="145" y="59"/>
                      <a:pt x="144" y="54"/>
                      <a:pt x="142" y="48"/>
                    </a:cubicBezTo>
                    <a:cubicBezTo>
                      <a:pt x="141" y="47"/>
                      <a:pt x="140" y="45"/>
                      <a:pt x="139" y="44"/>
                    </a:cubicBezTo>
                    <a:cubicBezTo>
                      <a:pt x="133" y="34"/>
                      <a:pt x="123" y="31"/>
                      <a:pt x="111" y="31"/>
                    </a:cubicBezTo>
                    <a:close/>
                    <a:moveTo>
                      <a:pt x="107" y="143"/>
                    </a:moveTo>
                    <a:cubicBezTo>
                      <a:pt x="101" y="156"/>
                      <a:pt x="106" y="167"/>
                      <a:pt x="111" y="179"/>
                    </a:cubicBezTo>
                    <a:cubicBezTo>
                      <a:pt x="117" y="167"/>
                      <a:pt x="120" y="155"/>
                      <a:pt x="115" y="143"/>
                    </a:cubicBezTo>
                    <a:cubicBezTo>
                      <a:pt x="112" y="143"/>
                      <a:pt x="109" y="143"/>
                      <a:pt x="107" y="143"/>
                    </a:cubicBezTo>
                    <a:close/>
                    <a:moveTo>
                      <a:pt x="118" y="127"/>
                    </a:moveTo>
                    <a:cubicBezTo>
                      <a:pt x="113" y="127"/>
                      <a:pt x="108" y="127"/>
                      <a:pt x="104" y="127"/>
                    </a:cubicBezTo>
                    <a:cubicBezTo>
                      <a:pt x="104" y="131"/>
                      <a:pt x="104" y="134"/>
                      <a:pt x="104" y="138"/>
                    </a:cubicBezTo>
                    <a:cubicBezTo>
                      <a:pt x="109" y="138"/>
                      <a:pt x="114" y="138"/>
                      <a:pt x="118" y="138"/>
                    </a:cubicBezTo>
                    <a:cubicBezTo>
                      <a:pt x="118" y="134"/>
                      <a:pt x="118" y="131"/>
                      <a:pt x="118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Freeform 7">
                <a:extLst>
                  <a:ext uri="{FF2B5EF4-FFF2-40B4-BE49-F238E27FC236}">
                    <a16:creationId xmlns:a16="http://schemas.microsoft.com/office/drawing/2014/main" id="{4AA477A1-AC60-4903-B78A-B28F08AE3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800" y="3460751"/>
                <a:ext cx="441325" cy="288925"/>
              </a:xfrm>
              <a:custGeom>
                <a:avLst/>
                <a:gdLst>
                  <a:gd name="T0" fmla="*/ 70 w 138"/>
                  <a:gd name="T1" fmla="*/ 73 h 90"/>
                  <a:gd name="T2" fmla="*/ 94 w 138"/>
                  <a:gd name="T3" fmla="*/ 0 h 90"/>
                  <a:gd name="T4" fmla="*/ 111 w 138"/>
                  <a:gd name="T5" fmla="*/ 5 h 90"/>
                  <a:gd name="T6" fmla="*/ 123 w 138"/>
                  <a:gd name="T7" fmla="*/ 10 h 90"/>
                  <a:gd name="T8" fmla="*/ 133 w 138"/>
                  <a:gd name="T9" fmla="*/ 21 h 90"/>
                  <a:gd name="T10" fmla="*/ 138 w 138"/>
                  <a:gd name="T11" fmla="*/ 53 h 90"/>
                  <a:gd name="T12" fmla="*/ 135 w 138"/>
                  <a:gd name="T13" fmla="*/ 58 h 90"/>
                  <a:gd name="T14" fmla="*/ 90 w 138"/>
                  <a:gd name="T15" fmla="*/ 83 h 90"/>
                  <a:gd name="T16" fmla="*/ 3 w 138"/>
                  <a:gd name="T17" fmla="*/ 59 h 90"/>
                  <a:gd name="T18" fmla="*/ 1 w 138"/>
                  <a:gd name="T19" fmla="*/ 52 h 90"/>
                  <a:gd name="T20" fmla="*/ 4 w 138"/>
                  <a:gd name="T21" fmla="*/ 23 h 90"/>
                  <a:gd name="T22" fmla="*/ 15 w 138"/>
                  <a:gd name="T23" fmla="*/ 10 h 90"/>
                  <a:gd name="T24" fmla="*/ 30 w 138"/>
                  <a:gd name="T25" fmla="*/ 5 h 90"/>
                  <a:gd name="T26" fmla="*/ 39 w 138"/>
                  <a:gd name="T27" fmla="*/ 2 h 90"/>
                  <a:gd name="T28" fmla="*/ 47 w 138"/>
                  <a:gd name="T29" fmla="*/ 6 h 90"/>
                  <a:gd name="T30" fmla="*/ 60 w 138"/>
                  <a:gd name="T31" fmla="*/ 49 h 90"/>
                  <a:gd name="T32" fmla="*/ 67 w 138"/>
                  <a:gd name="T33" fmla="*/ 69 h 90"/>
                  <a:gd name="T34" fmla="*/ 69 w 138"/>
                  <a:gd name="T35" fmla="*/ 74 h 90"/>
                  <a:gd name="T36" fmla="*/ 70 w 138"/>
                  <a:gd name="T3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90">
                    <a:moveTo>
                      <a:pt x="70" y="73"/>
                    </a:moveTo>
                    <a:cubicBezTo>
                      <a:pt x="78" y="49"/>
                      <a:pt x="86" y="25"/>
                      <a:pt x="94" y="0"/>
                    </a:cubicBezTo>
                    <a:cubicBezTo>
                      <a:pt x="100" y="2"/>
                      <a:pt x="105" y="3"/>
                      <a:pt x="111" y="5"/>
                    </a:cubicBezTo>
                    <a:cubicBezTo>
                      <a:pt x="115" y="7"/>
                      <a:pt x="119" y="8"/>
                      <a:pt x="123" y="10"/>
                    </a:cubicBezTo>
                    <a:cubicBezTo>
                      <a:pt x="128" y="12"/>
                      <a:pt x="132" y="16"/>
                      <a:pt x="133" y="21"/>
                    </a:cubicBezTo>
                    <a:cubicBezTo>
                      <a:pt x="135" y="31"/>
                      <a:pt x="137" y="42"/>
                      <a:pt x="138" y="53"/>
                    </a:cubicBezTo>
                    <a:cubicBezTo>
                      <a:pt x="138" y="55"/>
                      <a:pt x="137" y="57"/>
                      <a:pt x="135" y="58"/>
                    </a:cubicBezTo>
                    <a:cubicBezTo>
                      <a:pt x="122" y="70"/>
                      <a:pt x="108" y="79"/>
                      <a:pt x="90" y="83"/>
                    </a:cubicBezTo>
                    <a:cubicBezTo>
                      <a:pt x="57" y="90"/>
                      <a:pt x="28" y="82"/>
                      <a:pt x="3" y="59"/>
                    </a:cubicBezTo>
                    <a:cubicBezTo>
                      <a:pt x="2" y="58"/>
                      <a:pt x="0" y="55"/>
                      <a:pt x="1" y="52"/>
                    </a:cubicBezTo>
                    <a:cubicBezTo>
                      <a:pt x="1" y="43"/>
                      <a:pt x="3" y="33"/>
                      <a:pt x="4" y="23"/>
                    </a:cubicBezTo>
                    <a:cubicBezTo>
                      <a:pt x="5" y="17"/>
                      <a:pt x="9" y="12"/>
                      <a:pt x="15" y="10"/>
                    </a:cubicBezTo>
                    <a:cubicBezTo>
                      <a:pt x="20" y="8"/>
                      <a:pt x="25" y="7"/>
                      <a:pt x="30" y="5"/>
                    </a:cubicBezTo>
                    <a:cubicBezTo>
                      <a:pt x="33" y="4"/>
                      <a:pt x="36" y="3"/>
                      <a:pt x="39" y="2"/>
                    </a:cubicBezTo>
                    <a:cubicBezTo>
                      <a:pt x="45" y="0"/>
                      <a:pt x="45" y="1"/>
                      <a:pt x="47" y="6"/>
                    </a:cubicBezTo>
                    <a:cubicBezTo>
                      <a:pt x="51" y="20"/>
                      <a:pt x="56" y="34"/>
                      <a:pt x="60" y="49"/>
                    </a:cubicBezTo>
                    <a:cubicBezTo>
                      <a:pt x="63" y="55"/>
                      <a:pt x="65" y="62"/>
                      <a:pt x="67" y="69"/>
                    </a:cubicBezTo>
                    <a:cubicBezTo>
                      <a:pt x="68" y="71"/>
                      <a:pt x="68" y="72"/>
                      <a:pt x="69" y="74"/>
                    </a:cubicBezTo>
                    <a:cubicBezTo>
                      <a:pt x="69" y="74"/>
                      <a:pt x="70" y="74"/>
                      <a:pt x="70" y="7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Freeform 8">
                <a:extLst>
                  <a:ext uri="{FF2B5EF4-FFF2-40B4-BE49-F238E27FC236}">
                    <a16:creationId xmlns:a16="http://schemas.microsoft.com/office/drawing/2014/main" id="{E1DDA1CC-B074-41FD-AADF-D48511482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3170238"/>
                <a:ext cx="292100" cy="290513"/>
              </a:xfrm>
              <a:custGeom>
                <a:avLst/>
                <a:gdLst>
                  <a:gd name="T0" fmla="*/ 44 w 91"/>
                  <a:gd name="T1" fmla="*/ 0 h 91"/>
                  <a:gd name="T2" fmla="*/ 72 w 91"/>
                  <a:gd name="T3" fmla="*/ 13 h 91"/>
                  <a:gd name="T4" fmla="*/ 75 w 91"/>
                  <a:gd name="T5" fmla="*/ 17 h 91"/>
                  <a:gd name="T6" fmla="*/ 83 w 91"/>
                  <a:gd name="T7" fmla="*/ 32 h 91"/>
                  <a:gd name="T8" fmla="*/ 77 w 91"/>
                  <a:gd name="T9" fmla="*/ 56 h 91"/>
                  <a:gd name="T10" fmla="*/ 74 w 91"/>
                  <a:gd name="T11" fmla="*/ 59 h 91"/>
                  <a:gd name="T12" fmla="*/ 64 w 91"/>
                  <a:gd name="T13" fmla="*/ 76 h 91"/>
                  <a:gd name="T14" fmla="*/ 25 w 91"/>
                  <a:gd name="T15" fmla="*/ 77 h 91"/>
                  <a:gd name="T16" fmla="*/ 15 w 91"/>
                  <a:gd name="T17" fmla="*/ 60 h 91"/>
                  <a:gd name="T18" fmla="*/ 10 w 91"/>
                  <a:gd name="T19" fmla="*/ 56 h 91"/>
                  <a:gd name="T20" fmla="*/ 1 w 91"/>
                  <a:gd name="T21" fmla="*/ 44 h 91"/>
                  <a:gd name="T22" fmla="*/ 9 w 91"/>
                  <a:gd name="T23" fmla="*/ 29 h 91"/>
                  <a:gd name="T24" fmla="*/ 12 w 91"/>
                  <a:gd name="T25" fmla="*/ 23 h 91"/>
                  <a:gd name="T26" fmla="*/ 29 w 91"/>
                  <a:gd name="T27" fmla="*/ 3 h 91"/>
                  <a:gd name="T28" fmla="*/ 44 w 91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91">
                    <a:moveTo>
                      <a:pt x="44" y="0"/>
                    </a:moveTo>
                    <a:cubicBezTo>
                      <a:pt x="56" y="0"/>
                      <a:pt x="66" y="3"/>
                      <a:pt x="72" y="13"/>
                    </a:cubicBezTo>
                    <a:cubicBezTo>
                      <a:pt x="73" y="14"/>
                      <a:pt x="74" y="16"/>
                      <a:pt x="75" y="17"/>
                    </a:cubicBezTo>
                    <a:cubicBezTo>
                      <a:pt x="77" y="23"/>
                      <a:pt x="78" y="28"/>
                      <a:pt x="83" y="32"/>
                    </a:cubicBezTo>
                    <a:cubicBezTo>
                      <a:pt x="91" y="38"/>
                      <a:pt x="86" y="53"/>
                      <a:pt x="77" y="56"/>
                    </a:cubicBezTo>
                    <a:cubicBezTo>
                      <a:pt x="76" y="57"/>
                      <a:pt x="75" y="58"/>
                      <a:pt x="74" y="59"/>
                    </a:cubicBezTo>
                    <a:cubicBezTo>
                      <a:pt x="70" y="65"/>
                      <a:pt x="68" y="71"/>
                      <a:pt x="64" y="76"/>
                    </a:cubicBezTo>
                    <a:cubicBezTo>
                      <a:pt x="52" y="90"/>
                      <a:pt x="38" y="91"/>
                      <a:pt x="25" y="77"/>
                    </a:cubicBezTo>
                    <a:cubicBezTo>
                      <a:pt x="21" y="72"/>
                      <a:pt x="17" y="67"/>
                      <a:pt x="15" y="60"/>
                    </a:cubicBezTo>
                    <a:cubicBezTo>
                      <a:pt x="15" y="58"/>
                      <a:pt x="13" y="56"/>
                      <a:pt x="10" y="56"/>
                    </a:cubicBezTo>
                    <a:cubicBezTo>
                      <a:pt x="4" y="55"/>
                      <a:pt x="2" y="50"/>
                      <a:pt x="1" y="44"/>
                    </a:cubicBezTo>
                    <a:cubicBezTo>
                      <a:pt x="0" y="37"/>
                      <a:pt x="2" y="33"/>
                      <a:pt x="9" y="29"/>
                    </a:cubicBezTo>
                    <a:cubicBezTo>
                      <a:pt x="11" y="28"/>
                      <a:pt x="12" y="25"/>
                      <a:pt x="12" y="23"/>
                    </a:cubicBezTo>
                    <a:cubicBezTo>
                      <a:pt x="15" y="14"/>
                      <a:pt x="19" y="6"/>
                      <a:pt x="29" y="3"/>
                    </a:cubicBezTo>
                    <a:cubicBezTo>
                      <a:pt x="34" y="2"/>
                      <a:pt x="39" y="1"/>
                      <a:pt x="44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Freeform 9">
                <a:extLst>
                  <a:ext uri="{FF2B5EF4-FFF2-40B4-BE49-F238E27FC236}">
                    <a16:creationId xmlns:a16="http://schemas.microsoft.com/office/drawing/2014/main" id="{DD57A003-21C1-477F-B610-59B769842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525838"/>
                <a:ext cx="60325" cy="114300"/>
              </a:xfrm>
              <a:custGeom>
                <a:avLst/>
                <a:gdLst>
                  <a:gd name="T0" fmla="*/ 6 w 19"/>
                  <a:gd name="T1" fmla="*/ 0 h 36"/>
                  <a:gd name="T2" fmla="*/ 14 w 19"/>
                  <a:gd name="T3" fmla="*/ 0 h 36"/>
                  <a:gd name="T4" fmla="*/ 10 w 19"/>
                  <a:gd name="T5" fmla="*/ 36 h 36"/>
                  <a:gd name="T6" fmla="*/ 6 w 1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6">
                    <a:moveTo>
                      <a:pt x="6" y="0"/>
                    </a:moveTo>
                    <a:cubicBezTo>
                      <a:pt x="8" y="0"/>
                      <a:pt x="11" y="0"/>
                      <a:pt x="14" y="0"/>
                    </a:cubicBezTo>
                    <a:cubicBezTo>
                      <a:pt x="19" y="12"/>
                      <a:pt x="16" y="24"/>
                      <a:pt x="10" y="36"/>
                    </a:cubicBezTo>
                    <a:cubicBezTo>
                      <a:pt x="5" y="24"/>
                      <a:pt x="0" y="13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 10">
                <a:extLst>
                  <a:ext uri="{FF2B5EF4-FFF2-40B4-BE49-F238E27FC236}">
                    <a16:creationId xmlns:a16="http://schemas.microsoft.com/office/drawing/2014/main" id="{15E78822-A297-4A4C-B8C0-B6C0997D4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73451"/>
                <a:ext cx="44450" cy="36513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4"/>
                      <a:pt x="14" y="7"/>
                      <a:pt x="14" y="11"/>
                    </a:cubicBezTo>
                    <a:cubicBezTo>
                      <a:pt x="10" y="11"/>
                      <a:pt x="5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10A1ABD5-2191-4CE7-A4BA-BC2B080A57D5}"/>
                </a:ext>
              </a:extLst>
            </p:cNvPr>
            <p:cNvGrpSpPr/>
            <p:nvPr/>
          </p:nvGrpSpPr>
          <p:grpSpPr>
            <a:xfrm>
              <a:off x="7274765" y="2910748"/>
              <a:ext cx="473169" cy="475961"/>
              <a:chOff x="2257425" y="2868613"/>
              <a:chExt cx="1117600" cy="1120775"/>
            </a:xfrm>
          </p:grpSpPr>
          <p:sp>
            <p:nvSpPr>
              <p:cNvPr id="255" name="Freeform 5">
                <a:extLst>
                  <a:ext uri="{FF2B5EF4-FFF2-40B4-BE49-F238E27FC236}">
                    <a16:creationId xmlns:a16="http://schemas.microsoft.com/office/drawing/2014/main" id="{C7B0A3F8-0611-49B9-A865-2EECC229BB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7425" y="2868613"/>
                <a:ext cx="1117600" cy="1120775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6">
                <a:extLst>
                  <a:ext uri="{FF2B5EF4-FFF2-40B4-BE49-F238E27FC236}">
                    <a16:creationId xmlns:a16="http://schemas.microsoft.com/office/drawing/2014/main" id="{8B72AE1C-C8EC-4580-BA9C-407E9E45C9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3070226"/>
                <a:ext cx="714375" cy="714375"/>
              </a:xfrm>
              <a:custGeom>
                <a:avLst/>
                <a:gdLst>
                  <a:gd name="T0" fmla="*/ 112 w 223"/>
                  <a:gd name="T1" fmla="*/ 0 h 223"/>
                  <a:gd name="T2" fmla="*/ 223 w 223"/>
                  <a:gd name="T3" fmla="*/ 111 h 223"/>
                  <a:gd name="T4" fmla="*/ 111 w 223"/>
                  <a:gd name="T5" fmla="*/ 223 h 223"/>
                  <a:gd name="T6" fmla="*/ 0 w 223"/>
                  <a:gd name="T7" fmla="*/ 111 h 223"/>
                  <a:gd name="T8" fmla="*/ 112 w 223"/>
                  <a:gd name="T9" fmla="*/ 0 h 223"/>
                  <a:gd name="T10" fmla="*/ 112 w 223"/>
                  <a:gd name="T11" fmla="*/ 196 h 223"/>
                  <a:gd name="T12" fmla="*/ 111 w 223"/>
                  <a:gd name="T13" fmla="*/ 197 h 223"/>
                  <a:gd name="T14" fmla="*/ 109 w 223"/>
                  <a:gd name="T15" fmla="*/ 192 h 223"/>
                  <a:gd name="T16" fmla="*/ 102 w 223"/>
                  <a:gd name="T17" fmla="*/ 172 h 223"/>
                  <a:gd name="T18" fmla="*/ 89 w 223"/>
                  <a:gd name="T19" fmla="*/ 129 h 223"/>
                  <a:gd name="T20" fmla="*/ 81 w 223"/>
                  <a:gd name="T21" fmla="*/ 125 h 223"/>
                  <a:gd name="T22" fmla="*/ 72 w 223"/>
                  <a:gd name="T23" fmla="*/ 128 h 223"/>
                  <a:gd name="T24" fmla="*/ 57 w 223"/>
                  <a:gd name="T25" fmla="*/ 133 h 223"/>
                  <a:gd name="T26" fmla="*/ 46 w 223"/>
                  <a:gd name="T27" fmla="*/ 146 h 223"/>
                  <a:gd name="T28" fmla="*/ 43 w 223"/>
                  <a:gd name="T29" fmla="*/ 175 h 223"/>
                  <a:gd name="T30" fmla="*/ 45 w 223"/>
                  <a:gd name="T31" fmla="*/ 182 h 223"/>
                  <a:gd name="T32" fmla="*/ 132 w 223"/>
                  <a:gd name="T33" fmla="*/ 206 h 223"/>
                  <a:gd name="T34" fmla="*/ 177 w 223"/>
                  <a:gd name="T35" fmla="*/ 181 h 223"/>
                  <a:gd name="T36" fmla="*/ 180 w 223"/>
                  <a:gd name="T37" fmla="*/ 176 h 223"/>
                  <a:gd name="T38" fmla="*/ 175 w 223"/>
                  <a:gd name="T39" fmla="*/ 144 h 223"/>
                  <a:gd name="T40" fmla="*/ 165 w 223"/>
                  <a:gd name="T41" fmla="*/ 133 h 223"/>
                  <a:gd name="T42" fmla="*/ 153 w 223"/>
                  <a:gd name="T43" fmla="*/ 128 h 223"/>
                  <a:gd name="T44" fmla="*/ 136 w 223"/>
                  <a:gd name="T45" fmla="*/ 123 h 223"/>
                  <a:gd name="T46" fmla="*/ 112 w 223"/>
                  <a:gd name="T47" fmla="*/ 196 h 223"/>
                  <a:gd name="T48" fmla="*/ 111 w 223"/>
                  <a:gd name="T49" fmla="*/ 31 h 223"/>
                  <a:gd name="T50" fmla="*/ 96 w 223"/>
                  <a:gd name="T51" fmla="*/ 34 h 223"/>
                  <a:gd name="T52" fmla="*/ 79 w 223"/>
                  <a:gd name="T53" fmla="*/ 54 h 223"/>
                  <a:gd name="T54" fmla="*/ 76 w 223"/>
                  <a:gd name="T55" fmla="*/ 60 h 223"/>
                  <a:gd name="T56" fmla="*/ 68 w 223"/>
                  <a:gd name="T57" fmla="*/ 75 h 223"/>
                  <a:gd name="T58" fmla="*/ 77 w 223"/>
                  <a:gd name="T59" fmla="*/ 87 h 223"/>
                  <a:gd name="T60" fmla="*/ 82 w 223"/>
                  <a:gd name="T61" fmla="*/ 91 h 223"/>
                  <a:gd name="T62" fmla="*/ 92 w 223"/>
                  <a:gd name="T63" fmla="*/ 108 h 223"/>
                  <a:gd name="T64" fmla="*/ 131 w 223"/>
                  <a:gd name="T65" fmla="*/ 107 h 223"/>
                  <a:gd name="T66" fmla="*/ 141 w 223"/>
                  <a:gd name="T67" fmla="*/ 90 h 223"/>
                  <a:gd name="T68" fmla="*/ 144 w 223"/>
                  <a:gd name="T69" fmla="*/ 87 h 223"/>
                  <a:gd name="T70" fmla="*/ 150 w 223"/>
                  <a:gd name="T71" fmla="*/ 63 h 223"/>
                  <a:gd name="T72" fmla="*/ 142 w 223"/>
                  <a:gd name="T73" fmla="*/ 48 h 223"/>
                  <a:gd name="T74" fmla="*/ 139 w 223"/>
                  <a:gd name="T75" fmla="*/ 44 h 223"/>
                  <a:gd name="T76" fmla="*/ 111 w 223"/>
                  <a:gd name="T77" fmla="*/ 31 h 223"/>
                  <a:gd name="T78" fmla="*/ 107 w 223"/>
                  <a:gd name="T79" fmla="*/ 143 h 223"/>
                  <a:gd name="T80" fmla="*/ 111 w 223"/>
                  <a:gd name="T81" fmla="*/ 179 h 223"/>
                  <a:gd name="T82" fmla="*/ 115 w 223"/>
                  <a:gd name="T83" fmla="*/ 143 h 223"/>
                  <a:gd name="T84" fmla="*/ 107 w 223"/>
                  <a:gd name="T85" fmla="*/ 143 h 223"/>
                  <a:gd name="T86" fmla="*/ 118 w 223"/>
                  <a:gd name="T87" fmla="*/ 127 h 223"/>
                  <a:gd name="T88" fmla="*/ 104 w 223"/>
                  <a:gd name="T89" fmla="*/ 127 h 223"/>
                  <a:gd name="T90" fmla="*/ 104 w 223"/>
                  <a:gd name="T91" fmla="*/ 138 h 223"/>
                  <a:gd name="T92" fmla="*/ 118 w 223"/>
                  <a:gd name="T93" fmla="*/ 138 h 223"/>
                  <a:gd name="T94" fmla="*/ 118 w 223"/>
                  <a:gd name="T95" fmla="*/ 12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3" h="223">
                    <a:moveTo>
                      <a:pt x="112" y="0"/>
                    </a:moveTo>
                    <a:cubicBezTo>
                      <a:pt x="172" y="0"/>
                      <a:pt x="223" y="49"/>
                      <a:pt x="223" y="111"/>
                    </a:cubicBezTo>
                    <a:cubicBezTo>
                      <a:pt x="223" y="173"/>
                      <a:pt x="173" y="223"/>
                      <a:pt x="111" y="223"/>
                    </a:cubicBezTo>
                    <a:cubicBezTo>
                      <a:pt x="50" y="222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lose/>
                    <a:moveTo>
                      <a:pt x="112" y="196"/>
                    </a:moveTo>
                    <a:cubicBezTo>
                      <a:pt x="112" y="197"/>
                      <a:pt x="111" y="197"/>
                      <a:pt x="111" y="197"/>
                    </a:cubicBezTo>
                    <a:cubicBezTo>
                      <a:pt x="110" y="195"/>
                      <a:pt x="110" y="194"/>
                      <a:pt x="109" y="192"/>
                    </a:cubicBezTo>
                    <a:cubicBezTo>
                      <a:pt x="107" y="185"/>
                      <a:pt x="105" y="178"/>
                      <a:pt x="102" y="172"/>
                    </a:cubicBezTo>
                    <a:cubicBezTo>
                      <a:pt x="98" y="157"/>
                      <a:pt x="93" y="143"/>
                      <a:pt x="89" y="129"/>
                    </a:cubicBezTo>
                    <a:cubicBezTo>
                      <a:pt x="87" y="124"/>
                      <a:pt x="87" y="123"/>
                      <a:pt x="81" y="125"/>
                    </a:cubicBezTo>
                    <a:cubicBezTo>
                      <a:pt x="78" y="126"/>
                      <a:pt x="75" y="127"/>
                      <a:pt x="72" y="128"/>
                    </a:cubicBezTo>
                    <a:cubicBezTo>
                      <a:pt x="67" y="130"/>
                      <a:pt x="62" y="131"/>
                      <a:pt x="57" y="133"/>
                    </a:cubicBezTo>
                    <a:cubicBezTo>
                      <a:pt x="51" y="135"/>
                      <a:pt x="47" y="140"/>
                      <a:pt x="46" y="146"/>
                    </a:cubicBezTo>
                    <a:cubicBezTo>
                      <a:pt x="45" y="156"/>
                      <a:pt x="43" y="166"/>
                      <a:pt x="43" y="175"/>
                    </a:cubicBezTo>
                    <a:cubicBezTo>
                      <a:pt x="42" y="178"/>
                      <a:pt x="44" y="181"/>
                      <a:pt x="45" y="182"/>
                    </a:cubicBezTo>
                    <a:cubicBezTo>
                      <a:pt x="70" y="205"/>
                      <a:pt x="99" y="213"/>
                      <a:pt x="132" y="206"/>
                    </a:cubicBezTo>
                    <a:cubicBezTo>
                      <a:pt x="150" y="202"/>
                      <a:pt x="164" y="193"/>
                      <a:pt x="177" y="181"/>
                    </a:cubicBezTo>
                    <a:cubicBezTo>
                      <a:pt x="179" y="180"/>
                      <a:pt x="180" y="178"/>
                      <a:pt x="180" y="176"/>
                    </a:cubicBezTo>
                    <a:cubicBezTo>
                      <a:pt x="179" y="165"/>
                      <a:pt x="177" y="154"/>
                      <a:pt x="175" y="144"/>
                    </a:cubicBezTo>
                    <a:cubicBezTo>
                      <a:pt x="174" y="139"/>
                      <a:pt x="170" y="135"/>
                      <a:pt x="165" y="133"/>
                    </a:cubicBezTo>
                    <a:cubicBezTo>
                      <a:pt x="161" y="131"/>
                      <a:pt x="157" y="130"/>
                      <a:pt x="153" y="128"/>
                    </a:cubicBezTo>
                    <a:cubicBezTo>
                      <a:pt x="147" y="126"/>
                      <a:pt x="142" y="125"/>
                      <a:pt x="136" y="123"/>
                    </a:cubicBezTo>
                    <a:cubicBezTo>
                      <a:pt x="128" y="148"/>
                      <a:pt x="120" y="172"/>
                      <a:pt x="112" y="196"/>
                    </a:cubicBezTo>
                    <a:close/>
                    <a:moveTo>
                      <a:pt x="111" y="31"/>
                    </a:moveTo>
                    <a:cubicBezTo>
                      <a:pt x="106" y="32"/>
                      <a:pt x="101" y="33"/>
                      <a:pt x="96" y="34"/>
                    </a:cubicBezTo>
                    <a:cubicBezTo>
                      <a:pt x="86" y="37"/>
                      <a:pt x="82" y="45"/>
                      <a:pt x="79" y="54"/>
                    </a:cubicBezTo>
                    <a:cubicBezTo>
                      <a:pt x="79" y="56"/>
                      <a:pt x="78" y="59"/>
                      <a:pt x="76" y="60"/>
                    </a:cubicBezTo>
                    <a:cubicBezTo>
                      <a:pt x="69" y="64"/>
                      <a:pt x="67" y="68"/>
                      <a:pt x="68" y="75"/>
                    </a:cubicBezTo>
                    <a:cubicBezTo>
                      <a:pt x="69" y="81"/>
                      <a:pt x="71" y="86"/>
                      <a:pt x="77" y="87"/>
                    </a:cubicBezTo>
                    <a:cubicBezTo>
                      <a:pt x="80" y="87"/>
                      <a:pt x="82" y="89"/>
                      <a:pt x="82" y="91"/>
                    </a:cubicBezTo>
                    <a:cubicBezTo>
                      <a:pt x="84" y="98"/>
                      <a:pt x="88" y="103"/>
                      <a:pt x="92" y="108"/>
                    </a:cubicBezTo>
                    <a:cubicBezTo>
                      <a:pt x="105" y="122"/>
                      <a:pt x="119" y="121"/>
                      <a:pt x="131" y="107"/>
                    </a:cubicBezTo>
                    <a:cubicBezTo>
                      <a:pt x="135" y="102"/>
                      <a:pt x="137" y="96"/>
                      <a:pt x="141" y="90"/>
                    </a:cubicBezTo>
                    <a:cubicBezTo>
                      <a:pt x="142" y="89"/>
                      <a:pt x="143" y="88"/>
                      <a:pt x="144" y="87"/>
                    </a:cubicBezTo>
                    <a:cubicBezTo>
                      <a:pt x="153" y="84"/>
                      <a:pt x="158" y="69"/>
                      <a:pt x="150" y="63"/>
                    </a:cubicBezTo>
                    <a:cubicBezTo>
                      <a:pt x="145" y="59"/>
                      <a:pt x="144" y="54"/>
                      <a:pt x="142" y="48"/>
                    </a:cubicBezTo>
                    <a:cubicBezTo>
                      <a:pt x="141" y="47"/>
                      <a:pt x="140" y="45"/>
                      <a:pt x="139" y="44"/>
                    </a:cubicBezTo>
                    <a:cubicBezTo>
                      <a:pt x="133" y="34"/>
                      <a:pt x="123" y="31"/>
                      <a:pt x="111" y="31"/>
                    </a:cubicBezTo>
                    <a:close/>
                    <a:moveTo>
                      <a:pt x="107" y="143"/>
                    </a:moveTo>
                    <a:cubicBezTo>
                      <a:pt x="101" y="156"/>
                      <a:pt x="106" y="167"/>
                      <a:pt x="111" y="179"/>
                    </a:cubicBezTo>
                    <a:cubicBezTo>
                      <a:pt x="117" y="167"/>
                      <a:pt x="120" y="155"/>
                      <a:pt x="115" y="143"/>
                    </a:cubicBezTo>
                    <a:cubicBezTo>
                      <a:pt x="112" y="143"/>
                      <a:pt x="109" y="143"/>
                      <a:pt x="107" y="143"/>
                    </a:cubicBezTo>
                    <a:close/>
                    <a:moveTo>
                      <a:pt x="118" y="127"/>
                    </a:moveTo>
                    <a:cubicBezTo>
                      <a:pt x="113" y="127"/>
                      <a:pt x="108" y="127"/>
                      <a:pt x="104" y="127"/>
                    </a:cubicBezTo>
                    <a:cubicBezTo>
                      <a:pt x="104" y="131"/>
                      <a:pt x="104" y="134"/>
                      <a:pt x="104" y="138"/>
                    </a:cubicBezTo>
                    <a:cubicBezTo>
                      <a:pt x="109" y="138"/>
                      <a:pt x="114" y="138"/>
                      <a:pt x="118" y="138"/>
                    </a:cubicBezTo>
                    <a:cubicBezTo>
                      <a:pt x="118" y="134"/>
                      <a:pt x="118" y="131"/>
                      <a:pt x="118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7">
                <a:extLst>
                  <a:ext uri="{FF2B5EF4-FFF2-40B4-BE49-F238E27FC236}">
                    <a16:creationId xmlns:a16="http://schemas.microsoft.com/office/drawing/2014/main" id="{C31F37D9-A445-4269-B79A-B47EBE3CB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800" y="3460751"/>
                <a:ext cx="441325" cy="288925"/>
              </a:xfrm>
              <a:custGeom>
                <a:avLst/>
                <a:gdLst>
                  <a:gd name="T0" fmla="*/ 70 w 138"/>
                  <a:gd name="T1" fmla="*/ 73 h 90"/>
                  <a:gd name="T2" fmla="*/ 94 w 138"/>
                  <a:gd name="T3" fmla="*/ 0 h 90"/>
                  <a:gd name="T4" fmla="*/ 111 w 138"/>
                  <a:gd name="T5" fmla="*/ 5 h 90"/>
                  <a:gd name="T6" fmla="*/ 123 w 138"/>
                  <a:gd name="T7" fmla="*/ 10 h 90"/>
                  <a:gd name="T8" fmla="*/ 133 w 138"/>
                  <a:gd name="T9" fmla="*/ 21 h 90"/>
                  <a:gd name="T10" fmla="*/ 138 w 138"/>
                  <a:gd name="T11" fmla="*/ 53 h 90"/>
                  <a:gd name="T12" fmla="*/ 135 w 138"/>
                  <a:gd name="T13" fmla="*/ 58 h 90"/>
                  <a:gd name="T14" fmla="*/ 90 w 138"/>
                  <a:gd name="T15" fmla="*/ 83 h 90"/>
                  <a:gd name="T16" fmla="*/ 3 w 138"/>
                  <a:gd name="T17" fmla="*/ 59 h 90"/>
                  <a:gd name="T18" fmla="*/ 1 w 138"/>
                  <a:gd name="T19" fmla="*/ 52 h 90"/>
                  <a:gd name="T20" fmla="*/ 4 w 138"/>
                  <a:gd name="T21" fmla="*/ 23 h 90"/>
                  <a:gd name="T22" fmla="*/ 15 w 138"/>
                  <a:gd name="T23" fmla="*/ 10 h 90"/>
                  <a:gd name="T24" fmla="*/ 30 w 138"/>
                  <a:gd name="T25" fmla="*/ 5 h 90"/>
                  <a:gd name="T26" fmla="*/ 39 w 138"/>
                  <a:gd name="T27" fmla="*/ 2 h 90"/>
                  <a:gd name="T28" fmla="*/ 47 w 138"/>
                  <a:gd name="T29" fmla="*/ 6 h 90"/>
                  <a:gd name="T30" fmla="*/ 60 w 138"/>
                  <a:gd name="T31" fmla="*/ 49 h 90"/>
                  <a:gd name="T32" fmla="*/ 67 w 138"/>
                  <a:gd name="T33" fmla="*/ 69 h 90"/>
                  <a:gd name="T34" fmla="*/ 69 w 138"/>
                  <a:gd name="T35" fmla="*/ 74 h 90"/>
                  <a:gd name="T36" fmla="*/ 70 w 138"/>
                  <a:gd name="T3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90">
                    <a:moveTo>
                      <a:pt x="70" y="73"/>
                    </a:moveTo>
                    <a:cubicBezTo>
                      <a:pt x="78" y="49"/>
                      <a:pt x="86" y="25"/>
                      <a:pt x="94" y="0"/>
                    </a:cubicBezTo>
                    <a:cubicBezTo>
                      <a:pt x="100" y="2"/>
                      <a:pt x="105" y="3"/>
                      <a:pt x="111" y="5"/>
                    </a:cubicBezTo>
                    <a:cubicBezTo>
                      <a:pt x="115" y="7"/>
                      <a:pt x="119" y="8"/>
                      <a:pt x="123" y="10"/>
                    </a:cubicBezTo>
                    <a:cubicBezTo>
                      <a:pt x="128" y="12"/>
                      <a:pt x="132" y="16"/>
                      <a:pt x="133" y="21"/>
                    </a:cubicBezTo>
                    <a:cubicBezTo>
                      <a:pt x="135" y="31"/>
                      <a:pt x="137" y="42"/>
                      <a:pt x="138" y="53"/>
                    </a:cubicBezTo>
                    <a:cubicBezTo>
                      <a:pt x="138" y="55"/>
                      <a:pt x="137" y="57"/>
                      <a:pt x="135" y="58"/>
                    </a:cubicBezTo>
                    <a:cubicBezTo>
                      <a:pt x="122" y="70"/>
                      <a:pt x="108" y="79"/>
                      <a:pt x="90" y="83"/>
                    </a:cubicBezTo>
                    <a:cubicBezTo>
                      <a:pt x="57" y="90"/>
                      <a:pt x="28" y="82"/>
                      <a:pt x="3" y="59"/>
                    </a:cubicBezTo>
                    <a:cubicBezTo>
                      <a:pt x="2" y="58"/>
                      <a:pt x="0" y="55"/>
                      <a:pt x="1" y="52"/>
                    </a:cubicBezTo>
                    <a:cubicBezTo>
                      <a:pt x="1" y="43"/>
                      <a:pt x="3" y="33"/>
                      <a:pt x="4" y="23"/>
                    </a:cubicBezTo>
                    <a:cubicBezTo>
                      <a:pt x="5" y="17"/>
                      <a:pt x="9" y="12"/>
                      <a:pt x="15" y="10"/>
                    </a:cubicBezTo>
                    <a:cubicBezTo>
                      <a:pt x="20" y="8"/>
                      <a:pt x="25" y="7"/>
                      <a:pt x="30" y="5"/>
                    </a:cubicBezTo>
                    <a:cubicBezTo>
                      <a:pt x="33" y="4"/>
                      <a:pt x="36" y="3"/>
                      <a:pt x="39" y="2"/>
                    </a:cubicBezTo>
                    <a:cubicBezTo>
                      <a:pt x="45" y="0"/>
                      <a:pt x="45" y="1"/>
                      <a:pt x="47" y="6"/>
                    </a:cubicBezTo>
                    <a:cubicBezTo>
                      <a:pt x="51" y="20"/>
                      <a:pt x="56" y="34"/>
                      <a:pt x="60" y="49"/>
                    </a:cubicBezTo>
                    <a:cubicBezTo>
                      <a:pt x="63" y="55"/>
                      <a:pt x="65" y="62"/>
                      <a:pt x="67" y="69"/>
                    </a:cubicBezTo>
                    <a:cubicBezTo>
                      <a:pt x="68" y="71"/>
                      <a:pt x="68" y="72"/>
                      <a:pt x="69" y="74"/>
                    </a:cubicBezTo>
                    <a:cubicBezTo>
                      <a:pt x="69" y="74"/>
                      <a:pt x="70" y="74"/>
                      <a:pt x="70" y="7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8">
                <a:extLst>
                  <a:ext uri="{FF2B5EF4-FFF2-40B4-BE49-F238E27FC236}">
                    <a16:creationId xmlns:a16="http://schemas.microsoft.com/office/drawing/2014/main" id="{E9352145-D032-4CB6-9C9C-F19BA40B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3170238"/>
                <a:ext cx="292100" cy="290513"/>
              </a:xfrm>
              <a:custGeom>
                <a:avLst/>
                <a:gdLst>
                  <a:gd name="T0" fmla="*/ 44 w 91"/>
                  <a:gd name="T1" fmla="*/ 0 h 91"/>
                  <a:gd name="T2" fmla="*/ 72 w 91"/>
                  <a:gd name="T3" fmla="*/ 13 h 91"/>
                  <a:gd name="T4" fmla="*/ 75 w 91"/>
                  <a:gd name="T5" fmla="*/ 17 h 91"/>
                  <a:gd name="T6" fmla="*/ 83 w 91"/>
                  <a:gd name="T7" fmla="*/ 32 h 91"/>
                  <a:gd name="T8" fmla="*/ 77 w 91"/>
                  <a:gd name="T9" fmla="*/ 56 h 91"/>
                  <a:gd name="T10" fmla="*/ 74 w 91"/>
                  <a:gd name="T11" fmla="*/ 59 h 91"/>
                  <a:gd name="T12" fmla="*/ 64 w 91"/>
                  <a:gd name="T13" fmla="*/ 76 h 91"/>
                  <a:gd name="T14" fmla="*/ 25 w 91"/>
                  <a:gd name="T15" fmla="*/ 77 h 91"/>
                  <a:gd name="T16" fmla="*/ 15 w 91"/>
                  <a:gd name="T17" fmla="*/ 60 h 91"/>
                  <a:gd name="T18" fmla="*/ 10 w 91"/>
                  <a:gd name="T19" fmla="*/ 56 h 91"/>
                  <a:gd name="T20" fmla="*/ 1 w 91"/>
                  <a:gd name="T21" fmla="*/ 44 h 91"/>
                  <a:gd name="T22" fmla="*/ 9 w 91"/>
                  <a:gd name="T23" fmla="*/ 29 h 91"/>
                  <a:gd name="T24" fmla="*/ 12 w 91"/>
                  <a:gd name="T25" fmla="*/ 23 h 91"/>
                  <a:gd name="T26" fmla="*/ 29 w 91"/>
                  <a:gd name="T27" fmla="*/ 3 h 91"/>
                  <a:gd name="T28" fmla="*/ 44 w 91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91">
                    <a:moveTo>
                      <a:pt x="44" y="0"/>
                    </a:moveTo>
                    <a:cubicBezTo>
                      <a:pt x="56" y="0"/>
                      <a:pt x="66" y="3"/>
                      <a:pt x="72" y="13"/>
                    </a:cubicBezTo>
                    <a:cubicBezTo>
                      <a:pt x="73" y="14"/>
                      <a:pt x="74" y="16"/>
                      <a:pt x="75" y="17"/>
                    </a:cubicBezTo>
                    <a:cubicBezTo>
                      <a:pt x="77" y="23"/>
                      <a:pt x="78" y="28"/>
                      <a:pt x="83" y="32"/>
                    </a:cubicBezTo>
                    <a:cubicBezTo>
                      <a:pt x="91" y="38"/>
                      <a:pt x="86" y="53"/>
                      <a:pt x="77" y="56"/>
                    </a:cubicBezTo>
                    <a:cubicBezTo>
                      <a:pt x="76" y="57"/>
                      <a:pt x="75" y="58"/>
                      <a:pt x="74" y="59"/>
                    </a:cubicBezTo>
                    <a:cubicBezTo>
                      <a:pt x="70" y="65"/>
                      <a:pt x="68" y="71"/>
                      <a:pt x="64" y="76"/>
                    </a:cubicBezTo>
                    <a:cubicBezTo>
                      <a:pt x="52" y="90"/>
                      <a:pt x="38" y="91"/>
                      <a:pt x="25" y="77"/>
                    </a:cubicBezTo>
                    <a:cubicBezTo>
                      <a:pt x="21" y="72"/>
                      <a:pt x="17" y="67"/>
                      <a:pt x="15" y="60"/>
                    </a:cubicBezTo>
                    <a:cubicBezTo>
                      <a:pt x="15" y="58"/>
                      <a:pt x="13" y="56"/>
                      <a:pt x="10" y="56"/>
                    </a:cubicBezTo>
                    <a:cubicBezTo>
                      <a:pt x="4" y="55"/>
                      <a:pt x="2" y="50"/>
                      <a:pt x="1" y="44"/>
                    </a:cubicBezTo>
                    <a:cubicBezTo>
                      <a:pt x="0" y="37"/>
                      <a:pt x="2" y="33"/>
                      <a:pt x="9" y="29"/>
                    </a:cubicBezTo>
                    <a:cubicBezTo>
                      <a:pt x="11" y="28"/>
                      <a:pt x="12" y="25"/>
                      <a:pt x="12" y="23"/>
                    </a:cubicBezTo>
                    <a:cubicBezTo>
                      <a:pt x="15" y="14"/>
                      <a:pt x="19" y="6"/>
                      <a:pt x="29" y="3"/>
                    </a:cubicBezTo>
                    <a:cubicBezTo>
                      <a:pt x="34" y="2"/>
                      <a:pt x="39" y="1"/>
                      <a:pt x="44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9">
                <a:extLst>
                  <a:ext uri="{FF2B5EF4-FFF2-40B4-BE49-F238E27FC236}">
                    <a16:creationId xmlns:a16="http://schemas.microsoft.com/office/drawing/2014/main" id="{43D235E3-0B51-45BF-B07F-862C614D6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525838"/>
                <a:ext cx="60325" cy="114300"/>
              </a:xfrm>
              <a:custGeom>
                <a:avLst/>
                <a:gdLst>
                  <a:gd name="T0" fmla="*/ 6 w 19"/>
                  <a:gd name="T1" fmla="*/ 0 h 36"/>
                  <a:gd name="T2" fmla="*/ 14 w 19"/>
                  <a:gd name="T3" fmla="*/ 0 h 36"/>
                  <a:gd name="T4" fmla="*/ 10 w 19"/>
                  <a:gd name="T5" fmla="*/ 36 h 36"/>
                  <a:gd name="T6" fmla="*/ 6 w 1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6">
                    <a:moveTo>
                      <a:pt x="6" y="0"/>
                    </a:moveTo>
                    <a:cubicBezTo>
                      <a:pt x="8" y="0"/>
                      <a:pt x="11" y="0"/>
                      <a:pt x="14" y="0"/>
                    </a:cubicBezTo>
                    <a:cubicBezTo>
                      <a:pt x="19" y="12"/>
                      <a:pt x="16" y="24"/>
                      <a:pt x="10" y="36"/>
                    </a:cubicBezTo>
                    <a:cubicBezTo>
                      <a:pt x="5" y="24"/>
                      <a:pt x="0" y="13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10">
                <a:extLst>
                  <a:ext uri="{FF2B5EF4-FFF2-40B4-BE49-F238E27FC236}">
                    <a16:creationId xmlns:a16="http://schemas.microsoft.com/office/drawing/2014/main" id="{92E4088D-4D99-43FB-8B8B-9D23BDD87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73451"/>
                <a:ext cx="44450" cy="36513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4"/>
                      <a:pt x="14" y="7"/>
                      <a:pt x="14" y="11"/>
                    </a:cubicBezTo>
                    <a:cubicBezTo>
                      <a:pt x="10" y="11"/>
                      <a:pt x="5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1A13BFE-B28A-4231-BCD2-0AB920C9341D}"/>
                </a:ext>
              </a:extLst>
            </p:cNvPr>
            <p:cNvGrpSpPr/>
            <p:nvPr/>
          </p:nvGrpSpPr>
          <p:grpSpPr>
            <a:xfrm>
              <a:off x="5652651" y="3411330"/>
              <a:ext cx="449635" cy="452287"/>
              <a:chOff x="2257425" y="2868613"/>
              <a:chExt cx="1117600" cy="1120775"/>
            </a:xfrm>
          </p:grpSpPr>
          <p:sp>
            <p:nvSpPr>
              <p:cNvPr id="249" name="Freeform 5">
                <a:extLst>
                  <a:ext uri="{FF2B5EF4-FFF2-40B4-BE49-F238E27FC236}">
                    <a16:creationId xmlns:a16="http://schemas.microsoft.com/office/drawing/2014/main" id="{04DE9787-B654-43B4-AAE5-10796F5944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7425" y="2868613"/>
                <a:ext cx="1117600" cy="1120775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6">
                <a:extLst>
                  <a:ext uri="{FF2B5EF4-FFF2-40B4-BE49-F238E27FC236}">
                    <a16:creationId xmlns:a16="http://schemas.microsoft.com/office/drawing/2014/main" id="{696BD389-59BB-4159-8772-FE6021EF1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3070226"/>
                <a:ext cx="714375" cy="714375"/>
              </a:xfrm>
              <a:custGeom>
                <a:avLst/>
                <a:gdLst>
                  <a:gd name="T0" fmla="*/ 112 w 223"/>
                  <a:gd name="T1" fmla="*/ 0 h 223"/>
                  <a:gd name="T2" fmla="*/ 223 w 223"/>
                  <a:gd name="T3" fmla="*/ 111 h 223"/>
                  <a:gd name="T4" fmla="*/ 111 w 223"/>
                  <a:gd name="T5" fmla="*/ 223 h 223"/>
                  <a:gd name="T6" fmla="*/ 0 w 223"/>
                  <a:gd name="T7" fmla="*/ 111 h 223"/>
                  <a:gd name="T8" fmla="*/ 112 w 223"/>
                  <a:gd name="T9" fmla="*/ 0 h 223"/>
                  <a:gd name="T10" fmla="*/ 112 w 223"/>
                  <a:gd name="T11" fmla="*/ 196 h 223"/>
                  <a:gd name="T12" fmla="*/ 111 w 223"/>
                  <a:gd name="T13" fmla="*/ 197 h 223"/>
                  <a:gd name="T14" fmla="*/ 109 w 223"/>
                  <a:gd name="T15" fmla="*/ 192 h 223"/>
                  <a:gd name="T16" fmla="*/ 102 w 223"/>
                  <a:gd name="T17" fmla="*/ 172 h 223"/>
                  <a:gd name="T18" fmla="*/ 89 w 223"/>
                  <a:gd name="T19" fmla="*/ 129 h 223"/>
                  <a:gd name="T20" fmla="*/ 81 w 223"/>
                  <a:gd name="T21" fmla="*/ 125 h 223"/>
                  <a:gd name="T22" fmla="*/ 72 w 223"/>
                  <a:gd name="T23" fmla="*/ 128 h 223"/>
                  <a:gd name="T24" fmla="*/ 57 w 223"/>
                  <a:gd name="T25" fmla="*/ 133 h 223"/>
                  <a:gd name="T26" fmla="*/ 46 w 223"/>
                  <a:gd name="T27" fmla="*/ 146 h 223"/>
                  <a:gd name="T28" fmla="*/ 43 w 223"/>
                  <a:gd name="T29" fmla="*/ 175 h 223"/>
                  <a:gd name="T30" fmla="*/ 45 w 223"/>
                  <a:gd name="T31" fmla="*/ 182 h 223"/>
                  <a:gd name="T32" fmla="*/ 132 w 223"/>
                  <a:gd name="T33" fmla="*/ 206 h 223"/>
                  <a:gd name="T34" fmla="*/ 177 w 223"/>
                  <a:gd name="T35" fmla="*/ 181 h 223"/>
                  <a:gd name="T36" fmla="*/ 180 w 223"/>
                  <a:gd name="T37" fmla="*/ 176 h 223"/>
                  <a:gd name="T38" fmla="*/ 175 w 223"/>
                  <a:gd name="T39" fmla="*/ 144 h 223"/>
                  <a:gd name="T40" fmla="*/ 165 w 223"/>
                  <a:gd name="T41" fmla="*/ 133 h 223"/>
                  <a:gd name="T42" fmla="*/ 153 w 223"/>
                  <a:gd name="T43" fmla="*/ 128 h 223"/>
                  <a:gd name="T44" fmla="*/ 136 w 223"/>
                  <a:gd name="T45" fmla="*/ 123 h 223"/>
                  <a:gd name="T46" fmla="*/ 112 w 223"/>
                  <a:gd name="T47" fmla="*/ 196 h 223"/>
                  <a:gd name="T48" fmla="*/ 111 w 223"/>
                  <a:gd name="T49" fmla="*/ 31 h 223"/>
                  <a:gd name="T50" fmla="*/ 96 w 223"/>
                  <a:gd name="T51" fmla="*/ 34 h 223"/>
                  <a:gd name="T52" fmla="*/ 79 w 223"/>
                  <a:gd name="T53" fmla="*/ 54 h 223"/>
                  <a:gd name="T54" fmla="*/ 76 w 223"/>
                  <a:gd name="T55" fmla="*/ 60 h 223"/>
                  <a:gd name="T56" fmla="*/ 68 w 223"/>
                  <a:gd name="T57" fmla="*/ 75 h 223"/>
                  <a:gd name="T58" fmla="*/ 77 w 223"/>
                  <a:gd name="T59" fmla="*/ 87 h 223"/>
                  <a:gd name="T60" fmla="*/ 82 w 223"/>
                  <a:gd name="T61" fmla="*/ 91 h 223"/>
                  <a:gd name="T62" fmla="*/ 92 w 223"/>
                  <a:gd name="T63" fmla="*/ 108 h 223"/>
                  <a:gd name="T64" fmla="*/ 131 w 223"/>
                  <a:gd name="T65" fmla="*/ 107 h 223"/>
                  <a:gd name="T66" fmla="*/ 141 w 223"/>
                  <a:gd name="T67" fmla="*/ 90 h 223"/>
                  <a:gd name="T68" fmla="*/ 144 w 223"/>
                  <a:gd name="T69" fmla="*/ 87 h 223"/>
                  <a:gd name="T70" fmla="*/ 150 w 223"/>
                  <a:gd name="T71" fmla="*/ 63 h 223"/>
                  <a:gd name="T72" fmla="*/ 142 w 223"/>
                  <a:gd name="T73" fmla="*/ 48 h 223"/>
                  <a:gd name="T74" fmla="*/ 139 w 223"/>
                  <a:gd name="T75" fmla="*/ 44 h 223"/>
                  <a:gd name="T76" fmla="*/ 111 w 223"/>
                  <a:gd name="T77" fmla="*/ 31 h 223"/>
                  <a:gd name="T78" fmla="*/ 107 w 223"/>
                  <a:gd name="T79" fmla="*/ 143 h 223"/>
                  <a:gd name="T80" fmla="*/ 111 w 223"/>
                  <a:gd name="T81" fmla="*/ 179 h 223"/>
                  <a:gd name="T82" fmla="*/ 115 w 223"/>
                  <a:gd name="T83" fmla="*/ 143 h 223"/>
                  <a:gd name="T84" fmla="*/ 107 w 223"/>
                  <a:gd name="T85" fmla="*/ 143 h 223"/>
                  <a:gd name="T86" fmla="*/ 118 w 223"/>
                  <a:gd name="T87" fmla="*/ 127 h 223"/>
                  <a:gd name="T88" fmla="*/ 104 w 223"/>
                  <a:gd name="T89" fmla="*/ 127 h 223"/>
                  <a:gd name="T90" fmla="*/ 104 w 223"/>
                  <a:gd name="T91" fmla="*/ 138 h 223"/>
                  <a:gd name="T92" fmla="*/ 118 w 223"/>
                  <a:gd name="T93" fmla="*/ 138 h 223"/>
                  <a:gd name="T94" fmla="*/ 118 w 223"/>
                  <a:gd name="T95" fmla="*/ 12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3" h="223">
                    <a:moveTo>
                      <a:pt x="112" y="0"/>
                    </a:moveTo>
                    <a:cubicBezTo>
                      <a:pt x="172" y="0"/>
                      <a:pt x="223" y="49"/>
                      <a:pt x="223" y="111"/>
                    </a:cubicBezTo>
                    <a:cubicBezTo>
                      <a:pt x="223" y="173"/>
                      <a:pt x="173" y="223"/>
                      <a:pt x="111" y="223"/>
                    </a:cubicBezTo>
                    <a:cubicBezTo>
                      <a:pt x="50" y="222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lose/>
                    <a:moveTo>
                      <a:pt x="112" y="196"/>
                    </a:moveTo>
                    <a:cubicBezTo>
                      <a:pt x="112" y="197"/>
                      <a:pt x="111" y="197"/>
                      <a:pt x="111" y="197"/>
                    </a:cubicBezTo>
                    <a:cubicBezTo>
                      <a:pt x="110" y="195"/>
                      <a:pt x="110" y="194"/>
                      <a:pt x="109" y="192"/>
                    </a:cubicBezTo>
                    <a:cubicBezTo>
                      <a:pt x="107" y="185"/>
                      <a:pt x="105" y="178"/>
                      <a:pt x="102" y="172"/>
                    </a:cubicBezTo>
                    <a:cubicBezTo>
                      <a:pt x="98" y="157"/>
                      <a:pt x="93" y="143"/>
                      <a:pt x="89" y="129"/>
                    </a:cubicBezTo>
                    <a:cubicBezTo>
                      <a:pt x="87" y="124"/>
                      <a:pt x="87" y="123"/>
                      <a:pt x="81" y="125"/>
                    </a:cubicBezTo>
                    <a:cubicBezTo>
                      <a:pt x="78" y="126"/>
                      <a:pt x="75" y="127"/>
                      <a:pt x="72" y="128"/>
                    </a:cubicBezTo>
                    <a:cubicBezTo>
                      <a:pt x="67" y="130"/>
                      <a:pt x="62" y="131"/>
                      <a:pt x="57" y="133"/>
                    </a:cubicBezTo>
                    <a:cubicBezTo>
                      <a:pt x="51" y="135"/>
                      <a:pt x="47" y="140"/>
                      <a:pt x="46" y="146"/>
                    </a:cubicBezTo>
                    <a:cubicBezTo>
                      <a:pt x="45" y="156"/>
                      <a:pt x="43" y="166"/>
                      <a:pt x="43" y="175"/>
                    </a:cubicBezTo>
                    <a:cubicBezTo>
                      <a:pt x="42" y="178"/>
                      <a:pt x="44" y="181"/>
                      <a:pt x="45" y="182"/>
                    </a:cubicBezTo>
                    <a:cubicBezTo>
                      <a:pt x="70" y="205"/>
                      <a:pt x="99" y="213"/>
                      <a:pt x="132" y="206"/>
                    </a:cubicBezTo>
                    <a:cubicBezTo>
                      <a:pt x="150" y="202"/>
                      <a:pt x="164" y="193"/>
                      <a:pt x="177" y="181"/>
                    </a:cubicBezTo>
                    <a:cubicBezTo>
                      <a:pt x="179" y="180"/>
                      <a:pt x="180" y="178"/>
                      <a:pt x="180" y="176"/>
                    </a:cubicBezTo>
                    <a:cubicBezTo>
                      <a:pt x="179" y="165"/>
                      <a:pt x="177" y="154"/>
                      <a:pt x="175" y="144"/>
                    </a:cubicBezTo>
                    <a:cubicBezTo>
                      <a:pt x="174" y="139"/>
                      <a:pt x="170" y="135"/>
                      <a:pt x="165" y="133"/>
                    </a:cubicBezTo>
                    <a:cubicBezTo>
                      <a:pt x="161" y="131"/>
                      <a:pt x="157" y="130"/>
                      <a:pt x="153" y="128"/>
                    </a:cubicBezTo>
                    <a:cubicBezTo>
                      <a:pt x="147" y="126"/>
                      <a:pt x="142" y="125"/>
                      <a:pt x="136" y="123"/>
                    </a:cubicBezTo>
                    <a:cubicBezTo>
                      <a:pt x="128" y="148"/>
                      <a:pt x="120" y="172"/>
                      <a:pt x="112" y="196"/>
                    </a:cubicBezTo>
                    <a:close/>
                    <a:moveTo>
                      <a:pt x="111" y="31"/>
                    </a:moveTo>
                    <a:cubicBezTo>
                      <a:pt x="106" y="32"/>
                      <a:pt x="101" y="33"/>
                      <a:pt x="96" y="34"/>
                    </a:cubicBezTo>
                    <a:cubicBezTo>
                      <a:pt x="86" y="37"/>
                      <a:pt x="82" y="45"/>
                      <a:pt x="79" y="54"/>
                    </a:cubicBezTo>
                    <a:cubicBezTo>
                      <a:pt x="79" y="56"/>
                      <a:pt x="78" y="59"/>
                      <a:pt x="76" y="60"/>
                    </a:cubicBezTo>
                    <a:cubicBezTo>
                      <a:pt x="69" y="64"/>
                      <a:pt x="67" y="68"/>
                      <a:pt x="68" y="75"/>
                    </a:cubicBezTo>
                    <a:cubicBezTo>
                      <a:pt x="69" y="81"/>
                      <a:pt x="71" y="86"/>
                      <a:pt x="77" y="87"/>
                    </a:cubicBezTo>
                    <a:cubicBezTo>
                      <a:pt x="80" y="87"/>
                      <a:pt x="82" y="89"/>
                      <a:pt x="82" y="91"/>
                    </a:cubicBezTo>
                    <a:cubicBezTo>
                      <a:pt x="84" y="98"/>
                      <a:pt x="88" y="103"/>
                      <a:pt x="92" y="108"/>
                    </a:cubicBezTo>
                    <a:cubicBezTo>
                      <a:pt x="105" y="122"/>
                      <a:pt x="119" y="121"/>
                      <a:pt x="131" y="107"/>
                    </a:cubicBezTo>
                    <a:cubicBezTo>
                      <a:pt x="135" y="102"/>
                      <a:pt x="137" y="96"/>
                      <a:pt x="141" y="90"/>
                    </a:cubicBezTo>
                    <a:cubicBezTo>
                      <a:pt x="142" y="89"/>
                      <a:pt x="143" y="88"/>
                      <a:pt x="144" y="87"/>
                    </a:cubicBezTo>
                    <a:cubicBezTo>
                      <a:pt x="153" y="84"/>
                      <a:pt x="158" y="69"/>
                      <a:pt x="150" y="63"/>
                    </a:cubicBezTo>
                    <a:cubicBezTo>
                      <a:pt x="145" y="59"/>
                      <a:pt x="144" y="54"/>
                      <a:pt x="142" y="48"/>
                    </a:cubicBezTo>
                    <a:cubicBezTo>
                      <a:pt x="141" y="47"/>
                      <a:pt x="140" y="45"/>
                      <a:pt x="139" y="44"/>
                    </a:cubicBezTo>
                    <a:cubicBezTo>
                      <a:pt x="133" y="34"/>
                      <a:pt x="123" y="31"/>
                      <a:pt x="111" y="31"/>
                    </a:cubicBezTo>
                    <a:close/>
                    <a:moveTo>
                      <a:pt x="107" y="143"/>
                    </a:moveTo>
                    <a:cubicBezTo>
                      <a:pt x="101" y="156"/>
                      <a:pt x="106" y="167"/>
                      <a:pt x="111" y="179"/>
                    </a:cubicBezTo>
                    <a:cubicBezTo>
                      <a:pt x="117" y="167"/>
                      <a:pt x="120" y="155"/>
                      <a:pt x="115" y="143"/>
                    </a:cubicBezTo>
                    <a:cubicBezTo>
                      <a:pt x="112" y="143"/>
                      <a:pt x="109" y="143"/>
                      <a:pt x="107" y="143"/>
                    </a:cubicBezTo>
                    <a:close/>
                    <a:moveTo>
                      <a:pt x="118" y="127"/>
                    </a:moveTo>
                    <a:cubicBezTo>
                      <a:pt x="113" y="127"/>
                      <a:pt x="108" y="127"/>
                      <a:pt x="104" y="127"/>
                    </a:cubicBezTo>
                    <a:cubicBezTo>
                      <a:pt x="104" y="131"/>
                      <a:pt x="104" y="134"/>
                      <a:pt x="104" y="138"/>
                    </a:cubicBezTo>
                    <a:cubicBezTo>
                      <a:pt x="109" y="138"/>
                      <a:pt x="114" y="138"/>
                      <a:pt x="118" y="138"/>
                    </a:cubicBezTo>
                    <a:cubicBezTo>
                      <a:pt x="118" y="134"/>
                      <a:pt x="118" y="131"/>
                      <a:pt x="118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7">
                <a:extLst>
                  <a:ext uri="{FF2B5EF4-FFF2-40B4-BE49-F238E27FC236}">
                    <a16:creationId xmlns:a16="http://schemas.microsoft.com/office/drawing/2014/main" id="{1C5803EC-1AB8-45C3-AB2E-A6E6AA8FD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800" y="3460751"/>
                <a:ext cx="441325" cy="288925"/>
              </a:xfrm>
              <a:custGeom>
                <a:avLst/>
                <a:gdLst>
                  <a:gd name="T0" fmla="*/ 70 w 138"/>
                  <a:gd name="T1" fmla="*/ 73 h 90"/>
                  <a:gd name="T2" fmla="*/ 94 w 138"/>
                  <a:gd name="T3" fmla="*/ 0 h 90"/>
                  <a:gd name="T4" fmla="*/ 111 w 138"/>
                  <a:gd name="T5" fmla="*/ 5 h 90"/>
                  <a:gd name="T6" fmla="*/ 123 w 138"/>
                  <a:gd name="T7" fmla="*/ 10 h 90"/>
                  <a:gd name="T8" fmla="*/ 133 w 138"/>
                  <a:gd name="T9" fmla="*/ 21 h 90"/>
                  <a:gd name="T10" fmla="*/ 138 w 138"/>
                  <a:gd name="T11" fmla="*/ 53 h 90"/>
                  <a:gd name="T12" fmla="*/ 135 w 138"/>
                  <a:gd name="T13" fmla="*/ 58 h 90"/>
                  <a:gd name="T14" fmla="*/ 90 w 138"/>
                  <a:gd name="T15" fmla="*/ 83 h 90"/>
                  <a:gd name="T16" fmla="*/ 3 w 138"/>
                  <a:gd name="T17" fmla="*/ 59 h 90"/>
                  <a:gd name="T18" fmla="*/ 1 w 138"/>
                  <a:gd name="T19" fmla="*/ 52 h 90"/>
                  <a:gd name="T20" fmla="*/ 4 w 138"/>
                  <a:gd name="T21" fmla="*/ 23 h 90"/>
                  <a:gd name="T22" fmla="*/ 15 w 138"/>
                  <a:gd name="T23" fmla="*/ 10 h 90"/>
                  <a:gd name="T24" fmla="*/ 30 w 138"/>
                  <a:gd name="T25" fmla="*/ 5 h 90"/>
                  <a:gd name="T26" fmla="*/ 39 w 138"/>
                  <a:gd name="T27" fmla="*/ 2 h 90"/>
                  <a:gd name="T28" fmla="*/ 47 w 138"/>
                  <a:gd name="T29" fmla="*/ 6 h 90"/>
                  <a:gd name="T30" fmla="*/ 60 w 138"/>
                  <a:gd name="T31" fmla="*/ 49 h 90"/>
                  <a:gd name="T32" fmla="*/ 67 w 138"/>
                  <a:gd name="T33" fmla="*/ 69 h 90"/>
                  <a:gd name="T34" fmla="*/ 69 w 138"/>
                  <a:gd name="T35" fmla="*/ 74 h 90"/>
                  <a:gd name="T36" fmla="*/ 70 w 138"/>
                  <a:gd name="T3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90">
                    <a:moveTo>
                      <a:pt x="70" y="73"/>
                    </a:moveTo>
                    <a:cubicBezTo>
                      <a:pt x="78" y="49"/>
                      <a:pt x="86" y="25"/>
                      <a:pt x="94" y="0"/>
                    </a:cubicBezTo>
                    <a:cubicBezTo>
                      <a:pt x="100" y="2"/>
                      <a:pt x="105" y="3"/>
                      <a:pt x="111" y="5"/>
                    </a:cubicBezTo>
                    <a:cubicBezTo>
                      <a:pt x="115" y="7"/>
                      <a:pt x="119" y="8"/>
                      <a:pt x="123" y="10"/>
                    </a:cubicBezTo>
                    <a:cubicBezTo>
                      <a:pt x="128" y="12"/>
                      <a:pt x="132" y="16"/>
                      <a:pt x="133" y="21"/>
                    </a:cubicBezTo>
                    <a:cubicBezTo>
                      <a:pt x="135" y="31"/>
                      <a:pt x="137" y="42"/>
                      <a:pt x="138" y="53"/>
                    </a:cubicBezTo>
                    <a:cubicBezTo>
                      <a:pt x="138" y="55"/>
                      <a:pt x="137" y="57"/>
                      <a:pt x="135" y="58"/>
                    </a:cubicBezTo>
                    <a:cubicBezTo>
                      <a:pt x="122" y="70"/>
                      <a:pt x="108" y="79"/>
                      <a:pt x="90" y="83"/>
                    </a:cubicBezTo>
                    <a:cubicBezTo>
                      <a:pt x="57" y="90"/>
                      <a:pt x="28" y="82"/>
                      <a:pt x="3" y="59"/>
                    </a:cubicBezTo>
                    <a:cubicBezTo>
                      <a:pt x="2" y="58"/>
                      <a:pt x="0" y="55"/>
                      <a:pt x="1" y="52"/>
                    </a:cubicBezTo>
                    <a:cubicBezTo>
                      <a:pt x="1" y="43"/>
                      <a:pt x="3" y="33"/>
                      <a:pt x="4" y="23"/>
                    </a:cubicBezTo>
                    <a:cubicBezTo>
                      <a:pt x="5" y="17"/>
                      <a:pt x="9" y="12"/>
                      <a:pt x="15" y="10"/>
                    </a:cubicBezTo>
                    <a:cubicBezTo>
                      <a:pt x="20" y="8"/>
                      <a:pt x="25" y="7"/>
                      <a:pt x="30" y="5"/>
                    </a:cubicBezTo>
                    <a:cubicBezTo>
                      <a:pt x="33" y="4"/>
                      <a:pt x="36" y="3"/>
                      <a:pt x="39" y="2"/>
                    </a:cubicBezTo>
                    <a:cubicBezTo>
                      <a:pt x="45" y="0"/>
                      <a:pt x="45" y="1"/>
                      <a:pt x="47" y="6"/>
                    </a:cubicBezTo>
                    <a:cubicBezTo>
                      <a:pt x="51" y="20"/>
                      <a:pt x="56" y="34"/>
                      <a:pt x="60" y="49"/>
                    </a:cubicBezTo>
                    <a:cubicBezTo>
                      <a:pt x="63" y="55"/>
                      <a:pt x="65" y="62"/>
                      <a:pt x="67" y="69"/>
                    </a:cubicBezTo>
                    <a:cubicBezTo>
                      <a:pt x="68" y="71"/>
                      <a:pt x="68" y="72"/>
                      <a:pt x="69" y="74"/>
                    </a:cubicBezTo>
                    <a:cubicBezTo>
                      <a:pt x="69" y="74"/>
                      <a:pt x="70" y="74"/>
                      <a:pt x="70" y="7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Freeform 8">
                <a:extLst>
                  <a:ext uri="{FF2B5EF4-FFF2-40B4-BE49-F238E27FC236}">
                    <a16:creationId xmlns:a16="http://schemas.microsoft.com/office/drawing/2014/main" id="{CEA800A0-90CB-4A10-BDD5-4DAFAFA4B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3170238"/>
                <a:ext cx="292100" cy="290513"/>
              </a:xfrm>
              <a:custGeom>
                <a:avLst/>
                <a:gdLst>
                  <a:gd name="T0" fmla="*/ 44 w 91"/>
                  <a:gd name="T1" fmla="*/ 0 h 91"/>
                  <a:gd name="T2" fmla="*/ 72 w 91"/>
                  <a:gd name="T3" fmla="*/ 13 h 91"/>
                  <a:gd name="T4" fmla="*/ 75 w 91"/>
                  <a:gd name="T5" fmla="*/ 17 h 91"/>
                  <a:gd name="T6" fmla="*/ 83 w 91"/>
                  <a:gd name="T7" fmla="*/ 32 h 91"/>
                  <a:gd name="T8" fmla="*/ 77 w 91"/>
                  <a:gd name="T9" fmla="*/ 56 h 91"/>
                  <a:gd name="T10" fmla="*/ 74 w 91"/>
                  <a:gd name="T11" fmla="*/ 59 h 91"/>
                  <a:gd name="T12" fmla="*/ 64 w 91"/>
                  <a:gd name="T13" fmla="*/ 76 h 91"/>
                  <a:gd name="T14" fmla="*/ 25 w 91"/>
                  <a:gd name="T15" fmla="*/ 77 h 91"/>
                  <a:gd name="T16" fmla="*/ 15 w 91"/>
                  <a:gd name="T17" fmla="*/ 60 h 91"/>
                  <a:gd name="T18" fmla="*/ 10 w 91"/>
                  <a:gd name="T19" fmla="*/ 56 h 91"/>
                  <a:gd name="T20" fmla="*/ 1 w 91"/>
                  <a:gd name="T21" fmla="*/ 44 h 91"/>
                  <a:gd name="T22" fmla="*/ 9 w 91"/>
                  <a:gd name="T23" fmla="*/ 29 h 91"/>
                  <a:gd name="T24" fmla="*/ 12 w 91"/>
                  <a:gd name="T25" fmla="*/ 23 h 91"/>
                  <a:gd name="T26" fmla="*/ 29 w 91"/>
                  <a:gd name="T27" fmla="*/ 3 h 91"/>
                  <a:gd name="T28" fmla="*/ 44 w 91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91">
                    <a:moveTo>
                      <a:pt x="44" y="0"/>
                    </a:moveTo>
                    <a:cubicBezTo>
                      <a:pt x="56" y="0"/>
                      <a:pt x="66" y="3"/>
                      <a:pt x="72" y="13"/>
                    </a:cubicBezTo>
                    <a:cubicBezTo>
                      <a:pt x="73" y="14"/>
                      <a:pt x="74" y="16"/>
                      <a:pt x="75" y="17"/>
                    </a:cubicBezTo>
                    <a:cubicBezTo>
                      <a:pt x="77" y="23"/>
                      <a:pt x="78" y="28"/>
                      <a:pt x="83" y="32"/>
                    </a:cubicBezTo>
                    <a:cubicBezTo>
                      <a:pt x="91" y="38"/>
                      <a:pt x="86" y="53"/>
                      <a:pt x="77" y="56"/>
                    </a:cubicBezTo>
                    <a:cubicBezTo>
                      <a:pt x="76" y="57"/>
                      <a:pt x="75" y="58"/>
                      <a:pt x="74" y="59"/>
                    </a:cubicBezTo>
                    <a:cubicBezTo>
                      <a:pt x="70" y="65"/>
                      <a:pt x="68" y="71"/>
                      <a:pt x="64" y="76"/>
                    </a:cubicBezTo>
                    <a:cubicBezTo>
                      <a:pt x="52" y="90"/>
                      <a:pt x="38" y="91"/>
                      <a:pt x="25" y="77"/>
                    </a:cubicBezTo>
                    <a:cubicBezTo>
                      <a:pt x="21" y="72"/>
                      <a:pt x="17" y="67"/>
                      <a:pt x="15" y="60"/>
                    </a:cubicBezTo>
                    <a:cubicBezTo>
                      <a:pt x="15" y="58"/>
                      <a:pt x="13" y="56"/>
                      <a:pt x="10" y="56"/>
                    </a:cubicBezTo>
                    <a:cubicBezTo>
                      <a:pt x="4" y="55"/>
                      <a:pt x="2" y="50"/>
                      <a:pt x="1" y="44"/>
                    </a:cubicBezTo>
                    <a:cubicBezTo>
                      <a:pt x="0" y="37"/>
                      <a:pt x="2" y="33"/>
                      <a:pt x="9" y="29"/>
                    </a:cubicBezTo>
                    <a:cubicBezTo>
                      <a:pt x="11" y="28"/>
                      <a:pt x="12" y="25"/>
                      <a:pt x="12" y="23"/>
                    </a:cubicBezTo>
                    <a:cubicBezTo>
                      <a:pt x="15" y="14"/>
                      <a:pt x="19" y="6"/>
                      <a:pt x="29" y="3"/>
                    </a:cubicBezTo>
                    <a:cubicBezTo>
                      <a:pt x="34" y="2"/>
                      <a:pt x="39" y="1"/>
                      <a:pt x="44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9">
                <a:extLst>
                  <a:ext uri="{FF2B5EF4-FFF2-40B4-BE49-F238E27FC236}">
                    <a16:creationId xmlns:a16="http://schemas.microsoft.com/office/drawing/2014/main" id="{7A602E0C-9B74-4CFC-AFD4-1F347870C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525838"/>
                <a:ext cx="60325" cy="114300"/>
              </a:xfrm>
              <a:custGeom>
                <a:avLst/>
                <a:gdLst>
                  <a:gd name="T0" fmla="*/ 6 w 19"/>
                  <a:gd name="T1" fmla="*/ 0 h 36"/>
                  <a:gd name="T2" fmla="*/ 14 w 19"/>
                  <a:gd name="T3" fmla="*/ 0 h 36"/>
                  <a:gd name="T4" fmla="*/ 10 w 19"/>
                  <a:gd name="T5" fmla="*/ 36 h 36"/>
                  <a:gd name="T6" fmla="*/ 6 w 1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6">
                    <a:moveTo>
                      <a:pt x="6" y="0"/>
                    </a:moveTo>
                    <a:cubicBezTo>
                      <a:pt x="8" y="0"/>
                      <a:pt x="11" y="0"/>
                      <a:pt x="14" y="0"/>
                    </a:cubicBezTo>
                    <a:cubicBezTo>
                      <a:pt x="19" y="12"/>
                      <a:pt x="16" y="24"/>
                      <a:pt x="10" y="36"/>
                    </a:cubicBezTo>
                    <a:cubicBezTo>
                      <a:pt x="5" y="24"/>
                      <a:pt x="0" y="13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10">
                <a:extLst>
                  <a:ext uri="{FF2B5EF4-FFF2-40B4-BE49-F238E27FC236}">
                    <a16:creationId xmlns:a16="http://schemas.microsoft.com/office/drawing/2014/main" id="{15372603-6ACE-40DE-B590-251800164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73451"/>
                <a:ext cx="44450" cy="36513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4"/>
                      <a:pt x="14" y="7"/>
                      <a:pt x="14" y="11"/>
                    </a:cubicBezTo>
                    <a:cubicBezTo>
                      <a:pt x="10" y="11"/>
                      <a:pt x="5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515870BF-D46A-49C9-BDCA-4E1B5906D4C2}"/>
                </a:ext>
              </a:extLst>
            </p:cNvPr>
            <p:cNvGrpSpPr/>
            <p:nvPr/>
          </p:nvGrpSpPr>
          <p:grpSpPr>
            <a:xfrm>
              <a:off x="5601320" y="4011578"/>
              <a:ext cx="682519" cy="686546"/>
              <a:chOff x="2257425" y="2868613"/>
              <a:chExt cx="1117600" cy="1120775"/>
            </a:xfrm>
          </p:grpSpPr>
          <p:sp>
            <p:nvSpPr>
              <p:cNvPr id="243" name="Freeform 5">
                <a:extLst>
                  <a:ext uri="{FF2B5EF4-FFF2-40B4-BE49-F238E27FC236}">
                    <a16:creationId xmlns:a16="http://schemas.microsoft.com/office/drawing/2014/main" id="{6B7254CA-D674-4B45-BCEB-62D19F0E76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7425" y="2868613"/>
                <a:ext cx="1117600" cy="1120775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Freeform 6">
                <a:extLst>
                  <a:ext uri="{FF2B5EF4-FFF2-40B4-BE49-F238E27FC236}">
                    <a16:creationId xmlns:a16="http://schemas.microsoft.com/office/drawing/2014/main" id="{6C8877C9-EB6F-477C-8AB4-8CFBC7E824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3070226"/>
                <a:ext cx="714375" cy="714375"/>
              </a:xfrm>
              <a:custGeom>
                <a:avLst/>
                <a:gdLst>
                  <a:gd name="T0" fmla="*/ 112 w 223"/>
                  <a:gd name="T1" fmla="*/ 0 h 223"/>
                  <a:gd name="T2" fmla="*/ 223 w 223"/>
                  <a:gd name="T3" fmla="*/ 111 h 223"/>
                  <a:gd name="T4" fmla="*/ 111 w 223"/>
                  <a:gd name="T5" fmla="*/ 223 h 223"/>
                  <a:gd name="T6" fmla="*/ 0 w 223"/>
                  <a:gd name="T7" fmla="*/ 111 h 223"/>
                  <a:gd name="T8" fmla="*/ 112 w 223"/>
                  <a:gd name="T9" fmla="*/ 0 h 223"/>
                  <a:gd name="T10" fmla="*/ 112 w 223"/>
                  <a:gd name="T11" fmla="*/ 196 h 223"/>
                  <a:gd name="T12" fmla="*/ 111 w 223"/>
                  <a:gd name="T13" fmla="*/ 197 h 223"/>
                  <a:gd name="T14" fmla="*/ 109 w 223"/>
                  <a:gd name="T15" fmla="*/ 192 h 223"/>
                  <a:gd name="T16" fmla="*/ 102 w 223"/>
                  <a:gd name="T17" fmla="*/ 172 h 223"/>
                  <a:gd name="T18" fmla="*/ 89 w 223"/>
                  <a:gd name="T19" fmla="*/ 129 h 223"/>
                  <a:gd name="T20" fmla="*/ 81 w 223"/>
                  <a:gd name="T21" fmla="*/ 125 h 223"/>
                  <a:gd name="T22" fmla="*/ 72 w 223"/>
                  <a:gd name="T23" fmla="*/ 128 h 223"/>
                  <a:gd name="T24" fmla="*/ 57 w 223"/>
                  <a:gd name="T25" fmla="*/ 133 h 223"/>
                  <a:gd name="T26" fmla="*/ 46 w 223"/>
                  <a:gd name="T27" fmla="*/ 146 h 223"/>
                  <a:gd name="T28" fmla="*/ 43 w 223"/>
                  <a:gd name="T29" fmla="*/ 175 h 223"/>
                  <a:gd name="T30" fmla="*/ 45 w 223"/>
                  <a:gd name="T31" fmla="*/ 182 h 223"/>
                  <a:gd name="T32" fmla="*/ 132 w 223"/>
                  <a:gd name="T33" fmla="*/ 206 h 223"/>
                  <a:gd name="T34" fmla="*/ 177 w 223"/>
                  <a:gd name="T35" fmla="*/ 181 h 223"/>
                  <a:gd name="T36" fmla="*/ 180 w 223"/>
                  <a:gd name="T37" fmla="*/ 176 h 223"/>
                  <a:gd name="T38" fmla="*/ 175 w 223"/>
                  <a:gd name="T39" fmla="*/ 144 h 223"/>
                  <a:gd name="T40" fmla="*/ 165 w 223"/>
                  <a:gd name="T41" fmla="*/ 133 h 223"/>
                  <a:gd name="T42" fmla="*/ 153 w 223"/>
                  <a:gd name="T43" fmla="*/ 128 h 223"/>
                  <a:gd name="T44" fmla="*/ 136 w 223"/>
                  <a:gd name="T45" fmla="*/ 123 h 223"/>
                  <a:gd name="T46" fmla="*/ 112 w 223"/>
                  <a:gd name="T47" fmla="*/ 196 h 223"/>
                  <a:gd name="T48" fmla="*/ 111 w 223"/>
                  <a:gd name="T49" fmla="*/ 31 h 223"/>
                  <a:gd name="T50" fmla="*/ 96 w 223"/>
                  <a:gd name="T51" fmla="*/ 34 h 223"/>
                  <a:gd name="T52" fmla="*/ 79 w 223"/>
                  <a:gd name="T53" fmla="*/ 54 h 223"/>
                  <a:gd name="T54" fmla="*/ 76 w 223"/>
                  <a:gd name="T55" fmla="*/ 60 h 223"/>
                  <a:gd name="T56" fmla="*/ 68 w 223"/>
                  <a:gd name="T57" fmla="*/ 75 h 223"/>
                  <a:gd name="T58" fmla="*/ 77 w 223"/>
                  <a:gd name="T59" fmla="*/ 87 h 223"/>
                  <a:gd name="T60" fmla="*/ 82 w 223"/>
                  <a:gd name="T61" fmla="*/ 91 h 223"/>
                  <a:gd name="T62" fmla="*/ 92 w 223"/>
                  <a:gd name="T63" fmla="*/ 108 h 223"/>
                  <a:gd name="T64" fmla="*/ 131 w 223"/>
                  <a:gd name="T65" fmla="*/ 107 h 223"/>
                  <a:gd name="T66" fmla="*/ 141 w 223"/>
                  <a:gd name="T67" fmla="*/ 90 h 223"/>
                  <a:gd name="T68" fmla="*/ 144 w 223"/>
                  <a:gd name="T69" fmla="*/ 87 h 223"/>
                  <a:gd name="T70" fmla="*/ 150 w 223"/>
                  <a:gd name="T71" fmla="*/ 63 h 223"/>
                  <a:gd name="T72" fmla="*/ 142 w 223"/>
                  <a:gd name="T73" fmla="*/ 48 h 223"/>
                  <a:gd name="T74" fmla="*/ 139 w 223"/>
                  <a:gd name="T75" fmla="*/ 44 h 223"/>
                  <a:gd name="T76" fmla="*/ 111 w 223"/>
                  <a:gd name="T77" fmla="*/ 31 h 223"/>
                  <a:gd name="T78" fmla="*/ 107 w 223"/>
                  <a:gd name="T79" fmla="*/ 143 h 223"/>
                  <a:gd name="T80" fmla="*/ 111 w 223"/>
                  <a:gd name="T81" fmla="*/ 179 h 223"/>
                  <a:gd name="T82" fmla="*/ 115 w 223"/>
                  <a:gd name="T83" fmla="*/ 143 h 223"/>
                  <a:gd name="T84" fmla="*/ 107 w 223"/>
                  <a:gd name="T85" fmla="*/ 143 h 223"/>
                  <a:gd name="T86" fmla="*/ 118 w 223"/>
                  <a:gd name="T87" fmla="*/ 127 h 223"/>
                  <a:gd name="T88" fmla="*/ 104 w 223"/>
                  <a:gd name="T89" fmla="*/ 127 h 223"/>
                  <a:gd name="T90" fmla="*/ 104 w 223"/>
                  <a:gd name="T91" fmla="*/ 138 h 223"/>
                  <a:gd name="T92" fmla="*/ 118 w 223"/>
                  <a:gd name="T93" fmla="*/ 138 h 223"/>
                  <a:gd name="T94" fmla="*/ 118 w 223"/>
                  <a:gd name="T95" fmla="*/ 12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3" h="223">
                    <a:moveTo>
                      <a:pt x="112" y="0"/>
                    </a:moveTo>
                    <a:cubicBezTo>
                      <a:pt x="172" y="0"/>
                      <a:pt x="223" y="49"/>
                      <a:pt x="223" y="111"/>
                    </a:cubicBezTo>
                    <a:cubicBezTo>
                      <a:pt x="223" y="173"/>
                      <a:pt x="173" y="223"/>
                      <a:pt x="111" y="223"/>
                    </a:cubicBezTo>
                    <a:cubicBezTo>
                      <a:pt x="50" y="222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lose/>
                    <a:moveTo>
                      <a:pt x="112" y="196"/>
                    </a:moveTo>
                    <a:cubicBezTo>
                      <a:pt x="112" y="197"/>
                      <a:pt x="111" y="197"/>
                      <a:pt x="111" y="197"/>
                    </a:cubicBezTo>
                    <a:cubicBezTo>
                      <a:pt x="110" y="195"/>
                      <a:pt x="110" y="194"/>
                      <a:pt x="109" y="192"/>
                    </a:cubicBezTo>
                    <a:cubicBezTo>
                      <a:pt x="107" y="185"/>
                      <a:pt x="105" y="178"/>
                      <a:pt x="102" y="172"/>
                    </a:cubicBezTo>
                    <a:cubicBezTo>
                      <a:pt x="98" y="157"/>
                      <a:pt x="93" y="143"/>
                      <a:pt x="89" y="129"/>
                    </a:cubicBezTo>
                    <a:cubicBezTo>
                      <a:pt x="87" y="124"/>
                      <a:pt x="87" y="123"/>
                      <a:pt x="81" y="125"/>
                    </a:cubicBezTo>
                    <a:cubicBezTo>
                      <a:pt x="78" y="126"/>
                      <a:pt x="75" y="127"/>
                      <a:pt x="72" y="128"/>
                    </a:cubicBezTo>
                    <a:cubicBezTo>
                      <a:pt x="67" y="130"/>
                      <a:pt x="62" y="131"/>
                      <a:pt x="57" y="133"/>
                    </a:cubicBezTo>
                    <a:cubicBezTo>
                      <a:pt x="51" y="135"/>
                      <a:pt x="47" y="140"/>
                      <a:pt x="46" y="146"/>
                    </a:cubicBezTo>
                    <a:cubicBezTo>
                      <a:pt x="45" y="156"/>
                      <a:pt x="43" y="166"/>
                      <a:pt x="43" y="175"/>
                    </a:cubicBezTo>
                    <a:cubicBezTo>
                      <a:pt x="42" y="178"/>
                      <a:pt x="44" y="181"/>
                      <a:pt x="45" y="182"/>
                    </a:cubicBezTo>
                    <a:cubicBezTo>
                      <a:pt x="70" y="205"/>
                      <a:pt x="99" y="213"/>
                      <a:pt x="132" y="206"/>
                    </a:cubicBezTo>
                    <a:cubicBezTo>
                      <a:pt x="150" y="202"/>
                      <a:pt x="164" y="193"/>
                      <a:pt x="177" y="181"/>
                    </a:cubicBezTo>
                    <a:cubicBezTo>
                      <a:pt x="179" y="180"/>
                      <a:pt x="180" y="178"/>
                      <a:pt x="180" y="176"/>
                    </a:cubicBezTo>
                    <a:cubicBezTo>
                      <a:pt x="179" y="165"/>
                      <a:pt x="177" y="154"/>
                      <a:pt x="175" y="144"/>
                    </a:cubicBezTo>
                    <a:cubicBezTo>
                      <a:pt x="174" y="139"/>
                      <a:pt x="170" y="135"/>
                      <a:pt x="165" y="133"/>
                    </a:cubicBezTo>
                    <a:cubicBezTo>
                      <a:pt x="161" y="131"/>
                      <a:pt x="157" y="130"/>
                      <a:pt x="153" y="128"/>
                    </a:cubicBezTo>
                    <a:cubicBezTo>
                      <a:pt x="147" y="126"/>
                      <a:pt x="142" y="125"/>
                      <a:pt x="136" y="123"/>
                    </a:cubicBezTo>
                    <a:cubicBezTo>
                      <a:pt x="128" y="148"/>
                      <a:pt x="120" y="172"/>
                      <a:pt x="112" y="196"/>
                    </a:cubicBezTo>
                    <a:close/>
                    <a:moveTo>
                      <a:pt x="111" y="31"/>
                    </a:moveTo>
                    <a:cubicBezTo>
                      <a:pt x="106" y="32"/>
                      <a:pt x="101" y="33"/>
                      <a:pt x="96" y="34"/>
                    </a:cubicBezTo>
                    <a:cubicBezTo>
                      <a:pt x="86" y="37"/>
                      <a:pt x="82" y="45"/>
                      <a:pt x="79" y="54"/>
                    </a:cubicBezTo>
                    <a:cubicBezTo>
                      <a:pt x="79" y="56"/>
                      <a:pt x="78" y="59"/>
                      <a:pt x="76" y="60"/>
                    </a:cubicBezTo>
                    <a:cubicBezTo>
                      <a:pt x="69" y="64"/>
                      <a:pt x="67" y="68"/>
                      <a:pt x="68" y="75"/>
                    </a:cubicBezTo>
                    <a:cubicBezTo>
                      <a:pt x="69" y="81"/>
                      <a:pt x="71" y="86"/>
                      <a:pt x="77" y="87"/>
                    </a:cubicBezTo>
                    <a:cubicBezTo>
                      <a:pt x="80" y="87"/>
                      <a:pt x="82" y="89"/>
                      <a:pt x="82" y="91"/>
                    </a:cubicBezTo>
                    <a:cubicBezTo>
                      <a:pt x="84" y="98"/>
                      <a:pt x="88" y="103"/>
                      <a:pt x="92" y="108"/>
                    </a:cubicBezTo>
                    <a:cubicBezTo>
                      <a:pt x="105" y="122"/>
                      <a:pt x="119" y="121"/>
                      <a:pt x="131" y="107"/>
                    </a:cubicBezTo>
                    <a:cubicBezTo>
                      <a:pt x="135" y="102"/>
                      <a:pt x="137" y="96"/>
                      <a:pt x="141" y="90"/>
                    </a:cubicBezTo>
                    <a:cubicBezTo>
                      <a:pt x="142" y="89"/>
                      <a:pt x="143" y="88"/>
                      <a:pt x="144" y="87"/>
                    </a:cubicBezTo>
                    <a:cubicBezTo>
                      <a:pt x="153" y="84"/>
                      <a:pt x="158" y="69"/>
                      <a:pt x="150" y="63"/>
                    </a:cubicBezTo>
                    <a:cubicBezTo>
                      <a:pt x="145" y="59"/>
                      <a:pt x="144" y="54"/>
                      <a:pt x="142" y="48"/>
                    </a:cubicBezTo>
                    <a:cubicBezTo>
                      <a:pt x="141" y="47"/>
                      <a:pt x="140" y="45"/>
                      <a:pt x="139" y="44"/>
                    </a:cubicBezTo>
                    <a:cubicBezTo>
                      <a:pt x="133" y="34"/>
                      <a:pt x="123" y="31"/>
                      <a:pt x="111" y="31"/>
                    </a:cubicBezTo>
                    <a:close/>
                    <a:moveTo>
                      <a:pt x="107" y="143"/>
                    </a:moveTo>
                    <a:cubicBezTo>
                      <a:pt x="101" y="156"/>
                      <a:pt x="106" y="167"/>
                      <a:pt x="111" y="179"/>
                    </a:cubicBezTo>
                    <a:cubicBezTo>
                      <a:pt x="117" y="167"/>
                      <a:pt x="120" y="155"/>
                      <a:pt x="115" y="143"/>
                    </a:cubicBezTo>
                    <a:cubicBezTo>
                      <a:pt x="112" y="143"/>
                      <a:pt x="109" y="143"/>
                      <a:pt x="107" y="143"/>
                    </a:cubicBezTo>
                    <a:close/>
                    <a:moveTo>
                      <a:pt x="118" y="127"/>
                    </a:moveTo>
                    <a:cubicBezTo>
                      <a:pt x="113" y="127"/>
                      <a:pt x="108" y="127"/>
                      <a:pt x="104" y="127"/>
                    </a:cubicBezTo>
                    <a:cubicBezTo>
                      <a:pt x="104" y="131"/>
                      <a:pt x="104" y="134"/>
                      <a:pt x="104" y="138"/>
                    </a:cubicBezTo>
                    <a:cubicBezTo>
                      <a:pt x="109" y="138"/>
                      <a:pt x="114" y="138"/>
                      <a:pt x="118" y="138"/>
                    </a:cubicBezTo>
                    <a:cubicBezTo>
                      <a:pt x="118" y="134"/>
                      <a:pt x="118" y="131"/>
                      <a:pt x="118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 7">
                <a:extLst>
                  <a:ext uri="{FF2B5EF4-FFF2-40B4-BE49-F238E27FC236}">
                    <a16:creationId xmlns:a16="http://schemas.microsoft.com/office/drawing/2014/main" id="{985FB6FF-898F-4E06-86C5-C9D2320E2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800" y="3460751"/>
                <a:ext cx="441325" cy="288925"/>
              </a:xfrm>
              <a:custGeom>
                <a:avLst/>
                <a:gdLst>
                  <a:gd name="T0" fmla="*/ 70 w 138"/>
                  <a:gd name="T1" fmla="*/ 73 h 90"/>
                  <a:gd name="T2" fmla="*/ 94 w 138"/>
                  <a:gd name="T3" fmla="*/ 0 h 90"/>
                  <a:gd name="T4" fmla="*/ 111 w 138"/>
                  <a:gd name="T5" fmla="*/ 5 h 90"/>
                  <a:gd name="T6" fmla="*/ 123 w 138"/>
                  <a:gd name="T7" fmla="*/ 10 h 90"/>
                  <a:gd name="T8" fmla="*/ 133 w 138"/>
                  <a:gd name="T9" fmla="*/ 21 h 90"/>
                  <a:gd name="T10" fmla="*/ 138 w 138"/>
                  <a:gd name="T11" fmla="*/ 53 h 90"/>
                  <a:gd name="T12" fmla="*/ 135 w 138"/>
                  <a:gd name="T13" fmla="*/ 58 h 90"/>
                  <a:gd name="T14" fmla="*/ 90 w 138"/>
                  <a:gd name="T15" fmla="*/ 83 h 90"/>
                  <a:gd name="T16" fmla="*/ 3 w 138"/>
                  <a:gd name="T17" fmla="*/ 59 h 90"/>
                  <a:gd name="T18" fmla="*/ 1 w 138"/>
                  <a:gd name="T19" fmla="*/ 52 h 90"/>
                  <a:gd name="T20" fmla="*/ 4 w 138"/>
                  <a:gd name="T21" fmla="*/ 23 h 90"/>
                  <a:gd name="T22" fmla="*/ 15 w 138"/>
                  <a:gd name="T23" fmla="*/ 10 h 90"/>
                  <a:gd name="T24" fmla="*/ 30 w 138"/>
                  <a:gd name="T25" fmla="*/ 5 h 90"/>
                  <a:gd name="T26" fmla="*/ 39 w 138"/>
                  <a:gd name="T27" fmla="*/ 2 h 90"/>
                  <a:gd name="T28" fmla="*/ 47 w 138"/>
                  <a:gd name="T29" fmla="*/ 6 h 90"/>
                  <a:gd name="T30" fmla="*/ 60 w 138"/>
                  <a:gd name="T31" fmla="*/ 49 h 90"/>
                  <a:gd name="T32" fmla="*/ 67 w 138"/>
                  <a:gd name="T33" fmla="*/ 69 h 90"/>
                  <a:gd name="T34" fmla="*/ 69 w 138"/>
                  <a:gd name="T35" fmla="*/ 74 h 90"/>
                  <a:gd name="T36" fmla="*/ 70 w 138"/>
                  <a:gd name="T3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90">
                    <a:moveTo>
                      <a:pt x="70" y="73"/>
                    </a:moveTo>
                    <a:cubicBezTo>
                      <a:pt x="78" y="49"/>
                      <a:pt x="86" y="25"/>
                      <a:pt x="94" y="0"/>
                    </a:cubicBezTo>
                    <a:cubicBezTo>
                      <a:pt x="100" y="2"/>
                      <a:pt x="105" y="3"/>
                      <a:pt x="111" y="5"/>
                    </a:cubicBezTo>
                    <a:cubicBezTo>
                      <a:pt x="115" y="7"/>
                      <a:pt x="119" y="8"/>
                      <a:pt x="123" y="10"/>
                    </a:cubicBezTo>
                    <a:cubicBezTo>
                      <a:pt x="128" y="12"/>
                      <a:pt x="132" y="16"/>
                      <a:pt x="133" y="21"/>
                    </a:cubicBezTo>
                    <a:cubicBezTo>
                      <a:pt x="135" y="31"/>
                      <a:pt x="137" y="42"/>
                      <a:pt x="138" y="53"/>
                    </a:cubicBezTo>
                    <a:cubicBezTo>
                      <a:pt x="138" y="55"/>
                      <a:pt x="137" y="57"/>
                      <a:pt x="135" y="58"/>
                    </a:cubicBezTo>
                    <a:cubicBezTo>
                      <a:pt x="122" y="70"/>
                      <a:pt x="108" y="79"/>
                      <a:pt x="90" y="83"/>
                    </a:cubicBezTo>
                    <a:cubicBezTo>
                      <a:pt x="57" y="90"/>
                      <a:pt x="28" y="82"/>
                      <a:pt x="3" y="59"/>
                    </a:cubicBezTo>
                    <a:cubicBezTo>
                      <a:pt x="2" y="58"/>
                      <a:pt x="0" y="55"/>
                      <a:pt x="1" y="52"/>
                    </a:cubicBezTo>
                    <a:cubicBezTo>
                      <a:pt x="1" y="43"/>
                      <a:pt x="3" y="33"/>
                      <a:pt x="4" y="23"/>
                    </a:cubicBezTo>
                    <a:cubicBezTo>
                      <a:pt x="5" y="17"/>
                      <a:pt x="9" y="12"/>
                      <a:pt x="15" y="10"/>
                    </a:cubicBezTo>
                    <a:cubicBezTo>
                      <a:pt x="20" y="8"/>
                      <a:pt x="25" y="7"/>
                      <a:pt x="30" y="5"/>
                    </a:cubicBezTo>
                    <a:cubicBezTo>
                      <a:pt x="33" y="4"/>
                      <a:pt x="36" y="3"/>
                      <a:pt x="39" y="2"/>
                    </a:cubicBezTo>
                    <a:cubicBezTo>
                      <a:pt x="45" y="0"/>
                      <a:pt x="45" y="1"/>
                      <a:pt x="47" y="6"/>
                    </a:cubicBezTo>
                    <a:cubicBezTo>
                      <a:pt x="51" y="20"/>
                      <a:pt x="56" y="34"/>
                      <a:pt x="60" y="49"/>
                    </a:cubicBezTo>
                    <a:cubicBezTo>
                      <a:pt x="63" y="55"/>
                      <a:pt x="65" y="62"/>
                      <a:pt x="67" y="69"/>
                    </a:cubicBezTo>
                    <a:cubicBezTo>
                      <a:pt x="68" y="71"/>
                      <a:pt x="68" y="72"/>
                      <a:pt x="69" y="74"/>
                    </a:cubicBezTo>
                    <a:cubicBezTo>
                      <a:pt x="69" y="74"/>
                      <a:pt x="70" y="74"/>
                      <a:pt x="70" y="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8">
                <a:extLst>
                  <a:ext uri="{FF2B5EF4-FFF2-40B4-BE49-F238E27FC236}">
                    <a16:creationId xmlns:a16="http://schemas.microsoft.com/office/drawing/2014/main" id="{DEAAB58B-5E4A-439A-A431-DCBD8715F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3170238"/>
                <a:ext cx="292100" cy="290513"/>
              </a:xfrm>
              <a:custGeom>
                <a:avLst/>
                <a:gdLst>
                  <a:gd name="T0" fmla="*/ 44 w 91"/>
                  <a:gd name="T1" fmla="*/ 0 h 91"/>
                  <a:gd name="T2" fmla="*/ 72 w 91"/>
                  <a:gd name="T3" fmla="*/ 13 h 91"/>
                  <a:gd name="T4" fmla="*/ 75 w 91"/>
                  <a:gd name="T5" fmla="*/ 17 h 91"/>
                  <a:gd name="T6" fmla="*/ 83 w 91"/>
                  <a:gd name="T7" fmla="*/ 32 h 91"/>
                  <a:gd name="T8" fmla="*/ 77 w 91"/>
                  <a:gd name="T9" fmla="*/ 56 h 91"/>
                  <a:gd name="T10" fmla="*/ 74 w 91"/>
                  <a:gd name="T11" fmla="*/ 59 h 91"/>
                  <a:gd name="T12" fmla="*/ 64 w 91"/>
                  <a:gd name="T13" fmla="*/ 76 h 91"/>
                  <a:gd name="T14" fmla="*/ 25 w 91"/>
                  <a:gd name="T15" fmla="*/ 77 h 91"/>
                  <a:gd name="T16" fmla="*/ 15 w 91"/>
                  <a:gd name="T17" fmla="*/ 60 h 91"/>
                  <a:gd name="T18" fmla="*/ 10 w 91"/>
                  <a:gd name="T19" fmla="*/ 56 h 91"/>
                  <a:gd name="T20" fmla="*/ 1 w 91"/>
                  <a:gd name="T21" fmla="*/ 44 h 91"/>
                  <a:gd name="T22" fmla="*/ 9 w 91"/>
                  <a:gd name="T23" fmla="*/ 29 h 91"/>
                  <a:gd name="T24" fmla="*/ 12 w 91"/>
                  <a:gd name="T25" fmla="*/ 23 h 91"/>
                  <a:gd name="T26" fmla="*/ 29 w 91"/>
                  <a:gd name="T27" fmla="*/ 3 h 91"/>
                  <a:gd name="T28" fmla="*/ 44 w 91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91">
                    <a:moveTo>
                      <a:pt x="44" y="0"/>
                    </a:moveTo>
                    <a:cubicBezTo>
                      <a:pt x="56" y="0"/>
                      <a:pt x="66" y="3"/>
                      <a:pt x="72" y="13"/>
                    </a:cubicBezTo>
                    <a:cubicBezTo>
                      <a:pt x="73" y="14"/>
                      <a:pt x="74" y="16"/>
                      <a:pt x="75" y="17"/>
                    </a:cubicBezTo>
                    <a:cubicBezTo>
                      <a:pt x="77" y="23"/>
                      <a:pt x="78" y="28"/>
                      <a:pt x="83" y="32"/>
                    </a:cubicBezTo>
                    <a:cubicBezTo>
                      <a:pt x="91" y="38"/>
                      <a:pt x="86" y="53"/>
                      <a:pt x="77" y="56"/>
                    </a:cubicBezTo>
                    <a:cubicBezTo>
                      <a:pt x="76" y="57"/>
                      <a:pt x="75" y="58"/>
                      <a:pt x="74" y="59"/>
                    </a:cubicBezTo>
                    <a:cubicBezTo>
                      <a:pt x="70" y="65"/>
                      <a:pt x="68" y="71"/>
                      <a:pt x="64" y="76"/>
                    </a:cubicBezTo>
                    <a:cubicBezTo>
                      <a:pt x="52" y="90"/>
                      <a:pt x="38" y="91"/>
                      <a:pt x="25" y="77"/>
                    </a:cubicBezTo>
                    <a:cubicBezTo>
                      <a:pt x="21" y="72"/>
                      <a:pt x="17" y="67"/>
                      <a:pt x="15" y="60"/>
                    </a:cubicBezTo>
                    <a:cubicBezTo>
                      <a:pt x="15" y="58"/>
                      <a:pt x="13" y="56"/>
                      <a:pt x="10" y="56"/>
                    </a:cubicBezTo>
                    <a:cubicBezTo>
                      <a:pt x="4" y="55"/>
                      <a:pt x="2" y="50"/>
                      <a:pt x="1" y="44"/>
                    </a:cubicBezTo>
                    <a:cubicBezTo>
                      <a:pt x="0" y="37"/>
                      <a:pt x="2" y="33"/>
                      <a:pt x="9" y="29"/>
                    </a:cubicBezTo>
                    <a:cubicBezTo>
                      <a:pt x="11" y="28"/>
                      <a:pt x="12" y="25"/>
                      <a:pt x="12" y="23"/>
                    </a:cubicBezTo>
                    <a:cubicBezTo>
                      <a:pt x="15" y="14"/>
                      <a:pt x="19" y="6"/>
                      <a:pt x="29" y="3"/>
                    </a:cubicBezTo>
                    <a:cubicBezTo>
                      <a:pt x="34" y="2"/>
                      <a:pt x="39" y="1"/>
                      <a:pt x="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9">
                <a:extLst>
                  <a:ext uri="{FF2B5EF4-FFF2-40B4-BE49-F238E27FC236}">
                    <a16:creationId xmlns:a16="http://schemas.microsoft.com/office/drawing/2014/main" id="{FCF31DE4-F3A4-4455-B989-A9717C6F8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525838"/>
                <a:ext cx="60325" cy="114300"/>
              </a:xfrm>
              <a:custGeom>
                <a:avLst/>
                <a:gdLst>
                  <a:gd name="T0" fmla="*/ 6 w 19"/>
                  <a:gd name="T1" fmla="*/ 0 h 36"/>
                  <a:gd name="T2" fmla="*/ 14 w 19"/>
                  <a:gd name="T3" fmla="*/ 0 h 36"/>
                  <a:gd name="T4" fmla="*/ 10 w 19"/>
                  <a:gd name="T5" fmla="*/ 36 h 36"/>
                  <a:gd name="T6" fmla="*/ 6 w 1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6">
                    <a:moveTo>
                      <a:pt x="6" y="0"/>
                    </a:moveTo>
                    <a:cubicBezTo>
                      <a:pt x="8" y="0"/>
                      <a:pt x="11" y="0"/>
                      <a:pt x="14" y="0"/>
                    </a:cubicBezTo>
                    <a:cubicBezTo>
                      <a:pt x="19" y="12"/>
                      <a:pt x="16" y="24"/>
                      <a:pt x="10" y="36"/>
                    </a:cubicBezTo>
                    <a:cubicBezTo>
                      <a:pt x="5" y="24"/>
                      <a:pt x="0" y="13"/>
                      <a:pt x="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10">
                <a:extLst>
                  <a:ext uri="{FF2B5EF4-FFF2-40B4-BE49-F238E27FC236}">
                    <a16:creationId xmlns:a16="http://schemas.microsoft.com/office/drawing/2014/main" id="{62282E12-5412-4FB9-BCE3-5FF185922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73451"/>
                <a:ext cx="44450" cy="36513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4"/>
                      <a:pt x="14" y="7"/>
                      <a:pt x="14" y="11"/>
                    </a:cubicBezTo>
                    <a:cubicBezTo>
                      <a:pt x="10" y="11"/>
                      <a:pt x="5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E6A2D4BF-AA57-45D5-B221-C2E3407C34DF}"/>
                </a:ext>
              </a:extLst>
            </p:cNvPr>
            <p:cNvGrpSpPr/>
            <p:nvPr/>
          </p:nvGrpSpPr>
          <p:grpSpPr>
            <a:xfrm>
              <a:off x="6367597" y="4508710"/>
              <a:ext cx="472048" cy="474833"/>
              <a:chOff x="2257425" y="2868613"/>
              <a:chExt cx="1117600" cy="1120775"/>
            </a:xfrm>
          </p:grpSpPr>
          <p:sp>
            <p:nvSpPr>
              <p:cNvPr id="237" name="Freeform 5">
                <a:extLst>
                  <a:ext uri="{FF2B5EF4-FFF2-40B4-BE49-F238E27FC236}">
                    <a16:creationId xmlns:a16="http://schemas.microsoft.com/office/drawing/2014/main" id="{58D13AB0-F7AF-4BD7-9F33-674C380506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7425" y="2868613"/>
                <a:ext cx="1117600" cy="1120775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6">
                <a:extLst>
                  <a:ext uri="{FF2B5EF4-FFF2-40B4-BE49-F238E27FC236}">
                    <a16:creationId xmlns:a16="http://schemas.microsoft.com/office/drawing/2014/main" id="{4C670723-DE4A-4A51-BEE9-9CC8B7CB8D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3070226"/>
                <a:ext cx="714375" cy="714375"/>
              </a:xfrm>
              <a:custGeom>
                <a:avLst/>
                <a:gdLst>
                  <a:gd name="T0" fmla="*/ 112 w 223"/>
                  <a:gd name="T1" fmla="*/ 0 h 223"/>
                  <a:gd name="T2" fmla="*/ 223 w 223"/>
                  <a:gd name="T3" fmla="*/ 111 h 223"/>
                  <a:gd name="T4" fmla="*/ 111 w 223"/>
                  <a:gd name="T5" fmla="*/ 223 h 223"/>
                  <a:gd name="T6" fmla="*/ 0 w 223"/>
                  <a:gd name="T7" fmla="*/ 111 h 223"/>
                  <a:gd name="T8" fmla="*/ 112 w 223"/>
                  <a:gd name="T9" fmla="*/ 0 h 223"/>
                  <a:gd name="T10" fmla="*/ 112 w 223"/>
                  <a:gd name="T11" fmla="*/ 196 h 223"/>
                  <a:gd name="T12" fmla="*/ 111 w 223"/>
                  <a:gd name="T13" fmla="*/ 197 h 223"/>
                  <a:gd name="T14" fmla="*/ 109 w 223"/>
                  <a:gd name="T15" fmla="*/ 192 h 223"/>
                  <a:gd name="T16" fmla="*/ 102 w 223"/>
                  <a:gd name="T17" fmla="*/ 172 h 223"/>
                  <a:gd name="T18" fmla="*/ 89 w 223"/>
                  <a:gd name="T19" fmla="*/ 129 h 223"/>
                  <a:gd name="T20" fmla="*/ 81 w 223"/>
                  <a:gd name="T21" fmla="*/ 125 h 223"/>
                  <a:gd name="T22" fmla="*/ 72 w 223"/>
                  <a:gd name="T23" fmla="*/ 128 h 223"/>
                  <a:gd name="T24" fmla="*/ 57 w 223"/>
                  <a:gd name="T25" fmla="*/ 133 h 223"/>
                  <a:gd name="T26" fmla="*/ 46 w 223"/>
                  <a:gd name="T27" fmla="*/ 146 h 223"/>
                  <a:gd name="T28" fmla="*/ 43 w 223"/>
                  <a:gd name="T29" fmla="*/ 175 h 223"/>
                  <a:gd name="T30" fmla="*/ 45 w 223"/>
                  <a:gd name="T31" fmla="*/ 182 h 223"/>
                  <a:gd name="T32" fmla="*/ 132 w 223"/>
                  <a:gd name="T33" fmla="*/ 206 h 223"/>
                  <a:gd name="T34" fmla="*/ 177 w 223"/>
                  <a:gd name="T35" fmla="*/ 181 h 223"/>
                  <a:gd name="T36" fmla="*/ 180 w 223"/>
                  <a:gd name="T37" fmla="*/ 176 h 223"/>
                  <a:gd name="T38" fmla="*/ 175 w 223"/>
                  <a:gd name="T39" fmla="*/ 144 h 223"/>
                  <a:gd name="T40" fmla="*/ 165 w 223"/>
                  <a:gd name="T41" fmla="*/ 133 h 223"/>
                  <a:gd name="T42" fmla="*/ 153 w 223"/>
                  <a:gd name="T43" fmla="*/ 128 h 223"/>
                  <a:gd name="T44" fmla="*/ 136 w 223"/>
                  <a:gd name="T45" fmla="*/ 123 h 223"/>
                  <a:gd name="T46" fmla="*/ 112 w 223"/>
                  <a:gd name="T47" fmla="*/ 196 h 223"/>
                  <a:gd name="T48" fmla="*/ 111 w 223"/>
                  <a:gd name="T49" fmla="*/ 31 h 223"/>
                  <a:gd name="T50" fmla="*/ 96 w 223"/>
                  <a:gd name="T51" fmla="*/ 34 h 223"/>
                  <a:gd name="T52" fmla="*/ 79 w 223"/>
                  <a:gd name="T53" fmla="*/ 54 h 223"/>
                  <a:gd name="T54" fmla="*/ 76 w 223"/>
                  <a:gd name="T55" fmla="*/ 60 h 223"/>
                  <a:gd name="T56" fmla="*/ 68 w 223"/>
                  <a:gd name="T57" fmla="*/ 75 h 223"/>
                  <a:gd name="T58" fmla="*/ 77 w 223"/>
                  <a:gd name="T59" fmla="*/ 87 h 223"/>
                  <a:gd name="T60" fmla="*/ 82 w 223"/>
                  <a:gd name="T61" fmla="*/ 91 h 223"/>
                  <a:gd name="T62" fmla="*/ 92 w 223"/>
                  <a:gd name="T63" fmla="*/ 108 h 223"/>
                  <a:gd name="T64" fmla="*/ 131 w 223"/>
                  <a:gd name="T65" fmla="*/ 107 h 223"/>
                  <a:gd name="T66" fmla="*/ 141 w 223"/>
                  <a:gd name="T67" fmla="*/ 90 h 223"/>
                  <a:gd name="T68" fmla="*/ 144 w 223"/>
                  <a:gd name="T69" fmla="*/ 87 h 223"/>
                  <a:gd name="T70" fmla="*/ 150 w 223"/>
                  <a:gd name="T71" fmla="*/ 63 h 223"/>
                  <a:gd name="T72" fmla="*/ 142 w 223"/>
                  <a:gd name="T73" fmla="*/ 48 h 223"/>
                  <a:gd name="T74" fmla="*/ 139 w 223"/>
                  <a:gd name="T75" fmla="*/ 44 h 223"/>
                  <a:gd name="T76" fmla="*/ 111 w 223"/>
                  <a:gd name="T77" fmla="*/ 31 h 223"/>
                  <a:gd name="T78" fmla="*/ 107 w 223"/>
                  <a:gd name="T79" fmla="*/ 143 h 223"/>
                  <a:gd name="T80" fmla="*/ 111 w 223"/>
                  <a:gd name="T81" fmla="*/ 179 h 223"/>
                  <a:gd name="T82" fmla="*/ 115 w 223"/>
                  <a:gd name="T83" fmla="*/ 143 h 223"/>
                  <a:gd name="T84" fmla="*/ 107 w 223"/>
                  <a:gd name="T85" fmla="*/ 143 h 223"/>
                  <a:gd name="T86" fmla="*/ 118 w 223"/>
                  <a:gd name="T87" fmla="*/ 127 h 223"/>
                  <a:gd name="T88" fmla="*/ 104 w 223"/>
                  <a:gd name="T89" fmla="*/ 127 h 223"/>
                  <a:gd name="T90" fmla="*/ 104 w 223"/>
                  <a:gd name="T91" fmla="*/ 138 h 223"/>
                  <a:gd name="T92" fmla="*/ 118 w 223"/>
                  <a:gd name="T93" fmla="*/ 138 h 223"/>
                  <a:gd name="T94" fmla="*/ 118 w 223"/>
                  <a:gd name="T95" fmla="*/ 12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3" h="223">
                    <a:moveTo>
                      <a:pt x="112" y="0"/>
                    </a:moveTo>
                    <a:cubicBezTo>
                      <a:pt x="172" y="0"/>
                      <a:pt x="223" y="49"/>
                      <a:pt x="223" y="111"/>
                    </a:cubicBezTo>
                    <a:cubicBezTo>
                      <a:pt x="223" y="173"/>
                      <a:pt x="173" y="223"/>
                      <a:pt x="111" y="223"/>
                    </a:cubicBezTo>
                    <a:cubicBezTo>
                      <a:pt x="50" y="222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lose/>
                    <a:moveTo>
                      <a:pt x="112" y="196"/>
                    </a:moveTo>
                    <a:cubicBezTo>
                      <a:pt x="112" y="197"/>
                      <a:pt x="111" y="197"/>
                      <a:pt x="111" y="197"/>
                    </a:cubicBezTo>
                    <a:cubicBezTo>
                      <a:pt x="110" y="195"/>
                      <a:pt x="110" y="194"/>
                      <a:pt x="109" y="192"/>
                    </a:cubicBezTo>
                    <a:cubicBezTo>
                      <a:pt x="107" y="185"/>
                      <a:pt x="105" y="178"/>
                      <a:pt x="102" y="172"/>
                    </a:cubicBezTo>
                    <a:cubicBezTo>
                      <a:pt x="98" y="157"/>
                      <a:pt x="93" y="143"/>
                      <a:pt x="89" y="129"/>
                    </a:cubicBezTo>
                    <a:cubicBezTo>
                      <a:pt x="87" y="124"/>
                      <a:pt x="87" y="123"/>
                      <a:pt x="81" y="125"/>
                    </a:cubicBezTo>
                    <a:cubicBezTo>
                      <a:pt x="78" y="126"/>
                      <a:pt x="75" y="127"/>
                      <a:pt x="72" y="128"/>
                    </a:cubicBezTo>
                    <a:cubicBezTo>
                      <a:pt x="67" y="130"/>
                      <a:pt x="62" y="131"/>
                      <a:pt x="57" y="133"/>
                    </a:cubicBezTo>
                    <a:cubicBezTo>
                      <a:pt x="51" y="135"/>
                      <a:pt x="47" y="140"/>
                      <a:pt x="46" y="146"/>
                    </a:cubicBezTo>
                    <a:cubicBezTo>
                      <a:pt x="45" y="156"/>
                      <a:pt x="43" y="166"/>
                      <a:pt x="43" y="175"/>
                    </a:cubicBezTo>
                    <a:cubicBezTo>
                      <a:pt x="42" y="178"/>
                      <a:pt x="44" y="181"/>
                      <a:pt x="45" y="182"/>
                    </a:cubicBezTo>
                    <a:cubicBezTo>
                      <a:pt x="70" y="205"/>
                      <a:pt x="99" y="213"/>
                      <a:pt x="132" y="206"/>
                    </a:cubicBezTo>
                    <a:cubicBezTo>
                      <a:pt x="150" y="202"/>
                      <a:pt x="164" y="193"/>
                      <a:pt x="177" y="181"/>
                    </a:cubicBezTo>
                    <a:cubicBezTo>
                      <a:pt x="179" y="180"/>
                      <a:pt x="180" y="178"/>
                      <a:pt x="180" y="176"/>
                    </a:cubicBezTo>
                    <a:cubicBezTo>
                      <a:pt x="179" y="165"/>
                      <a:pt x="177" y="154"/>
                      <a:pt x="175" y="144"/>
                    </a:cubicBezTo>
                    <a:cubicBezTo>
                      <a:pt x="174" y="139"/>
                      <a:pt x="170" y="135"/>
                      <a:pt x="165" y="133"/>
                    </a:cubicBezTo>
                    <a:cubicBezTo>
                      <a:pt x="161" y="131"/>
                      <a:pt x="157" y="130"/>
                      <a:pt x="153" y="128"/>
                    </a:cubicBezTo>
                    <a:cubicBezTo>
                      <a:pt x="147" y="126"/>
                      <a:pt x="142" y="125"/>
                      <a:pt x="136" y="123"/>
                    </a:cubicBezTo>
                    <a:cubicBezTo>
                      <a:pt x="128" y="148"/>
                      <a:pt x="120" y="172"/>
                      <a:pt x="112" y="196"/>
                    </a:cubicBezTo>
                    <a:close/>
                    <a:moveTo>
                      <a:pt x="111" y="31"/>
                    </a:moveTo>
                    <a:cubicBezTo>
                      <a:pt x="106" y="32"/>
                      <a:pt x="101" y="33"/>
                      <a:pt x="96" y="34"/>
                    </a:cubicBezTo>
                    <a:cubicBezTo>
                      <a:pt x="86" y="37"/>
                      <a:pt x="82" y="45"/>
                      <a:pt x="79" y="54"/>
                    </a:cubicBezTo>
                    <a:cubicBezTo>
                      <a:pt x="79" y="56"/>
                      <a:pt x="78" y="59"/>
                      <a:pt x="76" y="60"/>
                    </a:cubicBezTo>
                    <a:cubicBezTo>
                      <a:pt x="69" y="64"/>
                      <a:pt x="67" y="68"/>
                      <a:pt x="68" y="75"/>
                    </a:cubicBezTo>
                    <a:cubicBezTo>
                      <a:pt x="69" y="81"/>
                      <a:pt x="71" y="86"/>
                      <a:pt x="77" y="87"/>
                    </a:cubicBezTo>
                    <a:cubicBezTo>
                      <a:pt x="80" y="87"/>
                      <a:pt x="82" y="89"/>
                      <a:pt x="82" y="91"/>
                    </a:cubicBezTo>
                    <a:cubicBezTo>
                      <a:pt x="84" y="98"/>
                      <a:pt x="88" y="103"/>
                      <a:pt x="92" y="108"/>
                    </a:cubicBezTo>
                    <a:cubicBezTo>
                      <a:pt x="105" y="122"/>
                      <a:pt x="119" y="121"/>
                      <a:pt x="131" y="107"/>
                    </a:cubicBezTo>
                    <a:cubicBezTo>
                      <a:pt x="135" y="102"/>
                      <a:pt x="137" y="96"/>
                      <a:pt x="141" y="90"/>
                    </a:cubicBezTo>
                    <a:cubicBezTo>
                      <a:pt x="142" y="89"/>
                      <a:pt x="143" y="88"/>
                      <a:pt x="144" y="87"/>
                    </a:cubicBezTo>
                    <a:cubicBezTo>
                      <a:pt x="153" y="84"/>
                      <a:pt x="158" y="69"/>
                      <a:pt x="150" y="63"/>
                    </a:cubicBezTo>
                    <a:cubicBezTo>
                      <a:pt x="145" y="59"/>
                      <a:pt x="144" y="54"/>
                      <a:pt x="142" y="48"/>
                    </a:cubicBezTo>
                    <a:cubicBezTo>
                      <a:pt x="141" y="47"/>
                      <a:pt x="140" y="45"/>
                      <a:pt x="139" y="44"/>
                    </a:cubicBezTo>
                    <a:cubicBezTo>
                      <a:pt x="133" y="34"/>
                      <a:pt x="123" y="31"/>
                      <a:pt x="111" y="31"/>
                    </a:cubicBezTo>
                    <a:close/>
                    <a:moveTo>
                      <a:pt x="107" y="143"/>
                    </a:moveTo>
                    <a:cubicBezTo>
                      <a:pt x="101" y="156"/>
                      <a:pt x="106" y="167"/>
                      <a:pt x="111" y="179"/>
                    </a:cubicBezTo>
                    <a:cubicBezTo>
                      <a:pt x="117" y="167"/>
                      <a:pt x="120" y="155"/>
                      <a:pt x="115" y="143"/>
                    </a:cubicBezTo>
                    <a:cubicBezTo>
                      <a:pt x="112" y="143"/>
                      <a:pt x="109" y="143"/>
                      <a:pt x="107" y="143"/>
                    </a:cubicBezTo>
                    <a:close/>
                    <a:moveTo>
                      <a:pt x="118" y="127"/>
                    </a:moveTo>
                    <a:cubicBezTo>
                      <a:pt x="113" y="127"/>
                      <a:pt x="108" y="127"/>
                      <a:pt x="104" y="127"/>
                    </a:cubicBezTo>
                    <a:cubicBezTo>
                      <a:pt x="104" y="131"/>
                      <a:pt x="104" y="134"/>
                      <a:pt x="104" y="138"/>
                    </a:cubicBezTo>
                    <a:cubicBezTo>
                      <a:pt x="109" y="138"/>
                      <a:pt x="114" y="138"/>
                      <a:pt x="118" y="138"/>
                    </a:cubicBezTo>
                    <a:cubicBezTo>
                      <a:pt x="118" y="134"/>
                      <a:pt x="118" y="131"/>
                      <a:pt x="118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7">
                <a:extLst>
                  <a:ext uri="{FF2B5EF4-FFF2-40B4-BE49-F238E27FC236}">
                    <a16:creationId xmlns:a16="http://schemas.microsoft.com/office/drawing/2014/main" id="{E7AE98CB-0BC6-4A7C-AA00-83FD1B7F7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800" y="3460751"/>
                <a:ext cx="441325" cy="288925"/>
              </a:xfrm>
              <a:custGeom>
                <a:avLst/>
                <a:gdLst>
                  <a:gd name="T0" fmla="*/ 70 w 138"/>
                  <a:gd name="T1" fmla="*/ 73 h 90"/>
                  <a:gd name="T2" fmla="*/ 94 w 138"/>
                  <a:gd name="T3" fmla="*/ 0 h 90"/>
                  <a:gd name="T4" fmla="*/ 111 w 138"/>
                  <a:gd name="T5" fmla="*/ 5 h 90"/>
                  <a:gd name="T6" fmla="*/ 123 w 138"/>
                  <a:gd name="T7" fmla="*/ 10 h 90"/>
                  <a:gd name="T8" fmla="*/ 133 w 138"/>
                  <a:gd name="T9" fmla="*/ 21 h 90"/>
                  <a:gd name="T10" fmla="*/ 138 w 138"/>
                  <a:gd name="T11" fmla="*/ 53 h 90"/>
                  <a:gd name="T12" fmla="*/ 135 w 138"/>
                  <a:gd name="T13" fmla="*/ 58 h 90"/>
                  <a:gd name="T14" fmla="*/ 90 w 138"/>
                  <a:gd name="T15" fmla="*/ 83 h 90"/>
                  <a:gd name="T16" fmla="*/ 3 w 138"/>
                  <a:gd name="T17" fmla="*/ 59 h 90"/>
                  <a:gd name="T18" fmla="*/ 1 w 138"/>
                  <a:gd name="T19" fmla="*/ 52 h 90"/>
                  <a:gd name="T20" fmla="*/ 4 w 138"/>
                  <a:gd name="T21" fmla="*/ 23 h 90"/>
                  <a:gd name="T22" fmla="*/ 15 w 138"/>
                  <a:gd name="T23" fmla="*/ 10 h 90"/>
                  <a:gd name="T24" fmla="*/ 30 w 138"/>
                  <a:gd name="T25" fmla="*/ 5 h 90"/>
                  <a:gd name="T26" fmla="*/ 39 w 138"/>
                  <a:gd name="T27" fmla="*/ 2 h 90"/>
                  <a:gd name="T28" fmla="*/ 47 w 138"/>
                  <a:gd name="T29" fmla="*/ 6 h 90"/>
                  <a:gd name="T30" fmla="*/ 60 w 138"/>
                  <a:gd name="T31" fmla="*/ 49 h 90"/>
                  <a:gd name="T32" fmla="*/ 67 w 138"/>
                  <a:gd name="T33" fmla="*/ 69 h 90"/>
                  <a:gd name="T34" fmla="*/ 69 w 138"/>
                  <a:gd name="T35" fmla="*/ 74 h 90"/>
                  <a:gd name="T36" fmla="*/ 70 w 138"/>
                  <a:gd name="T3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90">
                    <a:moveTo>
                      <a:pt x="70" y="73"/>
                    </a:moveTo>
                    <a:cubicBezTo>
                      <a:pt x="78" y="49"/>
                      <a:pt x="86" y="25"/>
                      <a:pt x="94" y="0"/>
                    </a:cubicBezTo>
                    <a:cubicBezTo>
                      <a:pt x="100" y="2"/>
                      <a:pt x="105" y="3"/>
                      <a:pt x="111" y="5"/>
                    </a:cubicBezTo>
                    <a:cubicBezTo>
                      <a:pt x="115" y="7"/>
                      <a:pt x="119" y="8"/>
                      <a:pt x="123" y="10"/>
                    </a:cubicBezTo>
                    <a:cubicBezTo>
                      <a:pt x="128" y="12"/>
                      <a:pt x="132" y="16"/>
                      <a:pt x="133" y="21"/>
                    </a:cubicBezTo>
                    <a:cubicBezTo>
                      <a:pt x="135" y="31"/>
                      <a:pt x="137" y="42"/>
                      <a:pt x="138" y="53"/>
                    </a:cubicBezTo>
                    <a:cubicBezTo>
                      <a:pt x="138" y="55"/>
                      <a:pt x="137" y="57"/>
                      <a:pt x="135" y="58"/>
                    </a:cubicBezTo>
                    <a:cubicBezTo>
                      <a:pt x="122" y="70"/>
                      <a:pt x="108" y="79"/>
                      <a:pt x="90" y="83"/>
                    </a:cubicBezTo>
                    <a:cubicBezTo>
                      <a:pt x="57" y="90"/>
                      <a:pt x="28" y="82"/>
                      <a:pt x="3" y="59"/>
                    </a:cubicBezTo>
                    <a:cubicBezTo>
                      <a:pt x="2" y="58"/>
                      <a:pt x="0" y="55"/>
                      <a:pt x="1" y="52"/>
                    </a:cubicBezTo>
                    <a:cubicBezTo>
                      <a:pt x="1" y="43"/>
                      <a:pt x="3" y="33"/>
                      <a:pt x="4" y="23"/>
                    </a:cubicBezTo>
                    <a:cubicBezTo>
                      <a:pt x="5" y="17"/>
                      <a:pt x="9" y="12"/>
                      <a:pt x="15" y="10"/>
                    </a:cubicBezTo>
                    <a:cubicBezTo>
                      <a:pt x="20" y="8"/>
                      <a:pt x="25" y="7"/>
                      <a:pt x="30" y="5"/>
                    </a:cubicBezTo>
                    <a:cubicBezTo>
                      <a:pt x="33" y="4"/>
                      <a:pt x="36" y="3"/>
                      <a:pt x="39" y="2"/>
                    </a:cubicBezTo>
                    <a:cubicBezTo>
                      <a:pt x="45" y="0"/>
                      <a:pt x="45" y="1"/>
                      <a:pt x="47" y="6"/>
                    </a:cubicBezTo>
                    <a:cubicBezTo>
                      <a:pt x="51" y="20"/>
                      <a:pt x="56" y="34"/>
                      <a:pt x="60" y="49"/>
                    </a:cubicBezTo>
                    <a:cubicBezTo>
                      <a:pt x="63" y="55"/>
                      <a:pt x="65" y="62"/>
                      <a:pt x="67" y="69"/>
                    </a:cubicBezTo>
                    <a:cubicBezTo>
                      <a:pt x="68" y="71"/>
                      <a:pt x="68" y="72"/>
                      <a:pt x="69" y="74"/>
                    </a:cubicBezTo>
                    <a:cubicBezTo>
                      <a:pt x="69" y="74"/>
                      <a:pt x="70" y="74"/>
                      <a:pt x="70" y="7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8">
                <a:extLst>
                  <a:ext uri="{FF2B5EF4-FFF2-40B4-BE49-F238E27FC236}">
                    <a16:creationId xmlns:a16="http://schemas.microsoft.com/office/drawing/2014/main" id="{FC39FAB7-8F67-44D3-BA3C-F93929EAE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3170238"/>
                <a:ext cx="292100" cy="290513"/>
              </a:xfrm>
              <a:custGeom>
                <a:avLst/>
                <a:gdLst>
                  <a:gd name="T0" fmla="*/ 44 w 91"/>
                  <a:gd name="T1" fmla="*/ 0 h 91"/>
                  <a:gd name="T2" fmla="*/ 72 w 91"/>
                  <a:gd name="T3" fmla="*/ 13 h 91"/>
                  <a:gd name="T4" fmla="*/ 75 w 91"/>
                  <a:gd name="T5" fmla="*/ 17 h 91"/>
                  <a:gd name="T6" fmla="*/ 83 w 91"/>
                  <a:gd name="T7" fmla="*/ 32 h 91"/>
                  <a:gd name="T8" fmla="*/ 77 w 91"/>
                  <a:gd name="T9" fmla="*/ 56 h 91"/>
                  <a:gd name="T10" fmla="*/ 74 w 91"/>
                  <a:gd name="T11" fmla="*/ 59 h 91"/>
                  <a:gd name="T12" fmla="*/ 64 w 91"/>
                  <a:gd name="T13" fmla="*/ 76 h 91"/>
                  <a:gd name="T14" fmla="*/ 25 w 91"/>
                  <a:gd name="T15" fmla="*/ 77 h 91"/>
                  <a:gd name="T16" fmla="*/ 15 w 91"/>
                  <a:gd name="T17" fmla="*/ 60 h 91"/>
                  <a:gd name="T18" fmla="*/ 10 w 91"/>
                  <a:gd name="T19" fmla="*/ 56 h 91"/>
                  <a:gd name="T20" fmla="*/ 1 w 91"/>
                  <a:gd name="T21" fmla="*/ 44 h 91"/>
                  <a:gd name="T22" fmla="*/ 9 w 91"/>
                  <a:gd name="T23" fmla="*/ 29 h 91"/>
                  <a:gd name="T24" fmla="*/ 12 w 91"/>
                  <a:gd name="T25" fmla="*/ 23 h 91"/>
                  <a:gd name="T26" fmla="*/ 29 w 91"/>
                  <a:gd name="T27" fmla="*/ 3 h 91"/>
                  <a:gd name="T28" fmla="*/ 44 w 91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91">
                    <a:moveTo>
                      <a:pt x="44" y="0"/>
                    </a:moveTo>
                    <a:cubicBezTo>
                      <a:pt x="56" y="0"/>
                      <a:pt x="66" y="3"/>
                      <a:pt x="72" y="13"/>
                    </a:cubicBezTo>
                    <a:cubicBezTo>
                      <a:pt x="73" y="14"/>
                      <a:pt x="74" y="16"/>
                      <a:pt x="75" y="17"/>
                    </a:cubicBezTo>
                    <a:cubicBezTo>
                      <a:pt x="77" y="23"/>
                      <a:pt x="78" y="28"/>
                      <a:pt x="83" y="32"/>
                    </a:cubicBezTo>
                    <a:cubicBezTo>
                      <a:pt x="91" y="38"/>
                      <a:pt x="86" y="53"/>
                      <a:pt x="77" y="56"/>
                    </a:cubicBezTo>
                    <a:cubicBezTo>
                      <a:pt x="76" y="57"/>
                      <a:pt x="75" y="58"/>
                      <a:pt x="74" y="59"/>
                    </a:cubicBezTo>
                    <a:cubicBezTo>
                      <a:pt x="70" y="65"/>
                      <a:pt x="68" y="71"/>
                      <a:pt x="64" y="76"/>
                    </a:cubicBezTo>
                    <a:cubicBezTo>
                      <a:pt x="52" y="90"/>
                      <a:pt x="38" y="91"/>
                      <a:pt x="25" y="77"/>
                    </a:cubicBezTo>
                    <a:cubicBezTo>
                      <a:pt x="21" y="72"/>
                      <a:pt x="17" y="67"/>
                      <a:pt x="15" y="60"/>
                    </a:cubicBezTo>
                    <a:cubicBezTo>
                      <a:pt x="15" y="58"/>
                      <a:pt x="13" y="56"/>
                      <a:pt x="10" y="56"/>
                    </a:cubicBezTo>
                    <a:cubicBezTo>
                      <a:pt x="4" y="55"/>
                      <a:pt x="2" y="50"/>
                      <a:pt x="1" y="44"/>
                    </a:cubicBezTo>
                    <a:cubicBezTo>
                      <a:pt x="0" y="37"/>
                      <a:pt x="2" y="33"/>
                      <a:pt x="9" y="29"/>
                    </a:cubicBezTo>
                    <a:cubicBezTo>
                      <a:pt x="11" y="28"/>
                      <a:pt x="12" y="25"/>
                      <a:pt x="12" y="23"/>
                    </a:cubicBezTo>
                    <a:cubicBezTo>
                      <a:pt x="15" y="14"/>
                      <a:pt x="19" y="6"/>
                      <a:pt x="29" y="3"/>
                    </a:cubicBezTo>
                    <a:cubicBezTo>
                      <a:pt x="34" y="2"/>
                      <a:pt x="39" y="1"/>
                      <a:pt x="44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Freeform 9">
                <a:extLst>
                  <a:ext uri="{FF2B5EF4-FFF2-40B4-BE49-F238E27FC236}">
                    <a16:creationId xmlns:a16="http://schemas.microsoft.com/office/drawing/2014/main" id="{BE9446E0-FA57-47DF-8766-CDCB7684F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525838"/>
                <a:ext cx="60325" cy="114300"/>
              </a:xfrm>
              <a:custGeom>
                <a:avLst/>
                <a:gdLst>
                  <a:gd name="T0" fmla="*/ 6 w 19"/>
                  <a:gd name="T1" fmla="*/ 0 h 36"/>
                  <a:gd name="T2" fmla="*/ 14 w 19"/>
                  <a:gd name="T3" fmla="*/ 0 h 36"/>
                  <a:gd name="T4" fmla="*/ 10 w 19"/>
                  <a:gd name="T5" fmla="*/ 36 h 36"/>
                  <a:gd name="T6" fmla="*/ 6 w 1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6">
                    <a:moveTo>
                      <a:pt x="6" y="0"/>
                    </a:moveTo>
                    <a:cubicBezTo>
                      <a:pt x="8" y="0"/>
                      <a:pt x="11" y="0"/>
                      <a:pt x="14" y="0"/>
                    </a:cubicBezTo>
                    <a:cubicBezTo>
                      <a:pt x="19" y="12"/>
                      <a:pt x="16" y="24"/>
                      <a:pt x="10" y="36"/>
                    </a:cubicBezTo>
                    <a:cubicBezTo>
                      <a:pt x="5" y="24"/>
                      <a:pt x="0" y="13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Freeform 10">
                <a:extLst>
                  <a:ext uri="{FF2B5EF4-FFF2-40B4-BE49-F238E27FC236}">
                    <a16:creationId xmlns:a16="http://schemas.microsoft.com/office/drawing/2014/main" id="{11C8EA37-EF15-4A90-9A7D-9130698C9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73451"/>
                <a:ext cx="44450" cy="36513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4"/>
                      <a:pt x="14" y="7"/>
                      <a:pt x="14" y="11"/>
                    </a:cubicBezTo>
                    <a:cubicBezTo>
                      <a:pt x="10" y="11"/>
                      <a:pt x="5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E898839C-EDF3-4EC7-8E1D-91C9ED22DF15}"/>
                </a:ext>
              </a:extLst>
            </p:cNvPr>
            <p:cNvGrpSpPr/>
            <p:nvPr/>
          </p:nvGrpSpPr>
          <p:grpSpPr>
            <a:xfrm>
              <a:off x="5953244" y="4824072"/>
              <a:ext cx="317071" cy="318942"/>
              <a:chOff x="2257425" y="2868613"/>
              <a:chExt cx="1117600" cy="1120775"/>
            </a:xfrm>
          </p:grpSpPr>
          <p:sp>
            <p:nvSpPr>
              <p:cNvPr id="231" name="Freeform 5">
                <a:extLst>
                  <a:ext uri="{FF2B5EF4-FFF2-40B4-BE49-F238E27FC236}">
                    <a16:creationId xmlns:a16="http://schemas.microsoft.com/office/drawing/2014/main" id="{29A508AE-CCC0-47AB-831A-66D8544BEF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7425" y="2868613"/>
                <a:ext cx="1117600" cy="1120775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6">
                <a:extLst>
                  <a:ext uri="{FF2B5EF4-FFF2-40B4-BE49-F238E27FC236}">
                    <a16:creationId xmlns:a16="http://schemas.microsoft.com/office/drawing/2014/main" id="{34F035D6-713F-42B0-89A4-C2020B820C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3070226"/>
                <a:ext cx="714375" cy="714375"/>
              </a:xfrm>
              <a:custGeom>
                <a:avLst/>
                <a:gdLst>
                  <a:gd name="T0" fmla="*/ 112 w 223"/>
                  <a:gd name="T1" fmla="*/ 0 h 223"/>
                  <a:gd name="T2" fmla="*/ 223 w 223"/>
                  <a:gd name="T3" fmla="*/ 111 h 223"/>
                  <a:gd name="T4" fmla="*/ 111 w 223"/>
                  <a:gd name="T5" fmla="*/ 223 h 223"/>
                  <a:gd name="T6" fmla="*/ 0 w 223"/>
                  <a:gd name="T7" fmla="*/ 111 h 223"/>
                  <a:gd name="T8" fmla="*/ 112 w 223"/>
                  <a:gd name="T9" fmla="*/ 0 h 223"/>
                  <a:gd name="T10" fmla="*/ 112 w 223"/>
                  <a:gd name="T11" fmla="*/ 196 h 223"/>
                  <a:gd name="T12" fmla="*/ 111 w 223"/>
                  <a:gd name="T13" fmla="*/ 197 h 223"/>
                  <a:gd name="T14" fmla="*/ 109 w 223"/>
                  <a:gd name="T15" fmla="*/ 192 h 223"/>
                  <a:gd name="T16" fmla="*/ 102 w 223"/>
                  <a:gd name="T17" fmla="*/ 172 h 223"/>
                  <a:gd name="T18" fmla="*/ 89 w 223"/>
                  <a:gd name="T19" fmla="*/ 129 h 223"/>
                  <a:gd name="T20" fmla="*/ 81 w 223"/>
                  <a:gd name="T21" fmla="*/ 125 h 223"/>
                  <a:gd name="T22" fmla="*/ 72 w 223"/>
                  <a:gd name="T23" fmla="*/ 128 h 223"/>
                  <a:gd name="T24" fmla="*/ 57 w 223"/>
                  <a:gd name="T25" fmla="*/ 133 h 223"/>
                  <a:gd name="T26" fmla="*/ 46 w 223"/>
                  <a:gd name="T27" fmla="*/ 146 h 223"/>
                  <a:gd name="T28" fmla="*/ 43 w 223"/>
                  <a:gd name="T29" fmla="*/ 175 h 223"/>
                  <a:gd name="T30" fmla="*/ 45 w 223"/>
                  <a:gd name="T31" fmla="*/ 182 h 223"/>
                  <a:gd name="T32" fmla="*/ 132 w 223"/>
                  <a:gd name="T33" fmla="*/ 206 h 223"/>
                  <a:gd name="T34" fmla="*/ 177 w 223"/>
                  <a:gd name="T35" fmla="*/ 181 h 223"/>
                  <a:gd name="T36" fmla="*/ 180 w 223"/>
                  <a:gd name="T37" fmla="*/ 176 h 223"/>
                  <a:gd name="T38" fmla="*/ 175 w 223"/>
                  <a:gd name="T39" fmla="*/ 144 h 223"/>
                  <a:gd name="T40" fmla="*/ 165 w 223"/>
                  <a:gd name="T41" fmla="*/ 133 h 223"/>
                  <a:gd name="T42" fmla="*/ 153 w 223"/>
                  <a:gd name="T43" fmla="*/ 128 h 223"/>
                  <a:gd name="T44" fmla="*/ 136 w 223"/>
                  <a:gd name="T45" fmla="*/ 123 h 223"/>
                  <a:gd name="T46" fmla="*/ 112 w 223"/>
                  <a:gd name="T47" fmla="*/ 196 h 223"/>
                  <a:gd name="T48" fmla="*/ 111 w 223"/>
                  <a:gd name="T49" fmla="*/ 31 h 223"/>
                  <a:gd name="T50" fmla="*/ 96 w 223"/>
                  <a:gd name="T51" fmla="*/ 34 h 223"/>
                  <a:gd name="T52" fmla="*/ 79 w 223"/>
                  <a:gd name="T53" fmla="*/ 54 h 223"/>
                  <a:gd name="T54" fmla="*/ 76 w 223"/>
                  <a:gd name="T55" fmla="*/ 60 h 223"/>
                  <a:gd name="T56" fmla="*/ 68 w 223"/>
                  <a:gd name="T57" fmla="*/ 75 h 223"/>
                  <a:gd name="T58" fmla="*/ 77 w 223"/>
                  <a:gd name="T59" fmla="*/ 87 h 223"/>
                  <a:gd name="T60" fmla="*/ 82 w 223"/>
                  <a:gd name="T61" fmla="*/ 91 h 223"/>
                  <a:gd name="T62" fmla="*/ 92 w 223"/>
                  <a:gd name="T63" fmla="*/ 108 h 223"/>
                  <a:gd name="T64" fmla="*/ 131 w 223"/>
                  <a:gd name="T65" fmla="*/ 107 h 223"/>
                  <a:gd name="T66" fmla="*/ 141 w 223"/>
                  <a:gd name="T67" fmla="*/ 90 h 223"/>
                  <a:gd name="T68" fmla="*/ 144 w 223"/>
                  <a:gd name="T69" fmla="*/ 87 h 223"/>
                  <a:gd name="T70" fmla="*/ 150 w 223"/>
                  <a:gd name="T71" fmla="*/ 63 h 223"/>
                  <a:gd name="T72" fmla="*/ 142 w 223"/>
                  <a:gd name="T73" fmla="*/ 48 h 223"/>
                  <a:gd name="T74" fmla="*/ 139 w 223"/>
                  <a:gd name="T75" fmla="*/ 44 h 223"/>
                  <a:gd name="T76" fmla="*/ 111 w 223"/>
                  <a:gd name="T77" fmla="*/ 31 h 223"/>
                  <a:gd name="T78" fmla="*/ 107 w 223"/>
                  <a:gd name="T79" fmla="*/ 143 h 223"/>
                  <a:gd name="T80" fmla="*/ 111 w 223"/>
                  <a:gd name="T81" fmla="*/ 179 h 223"/>
                  <a:gd name="T82" fmla="*/ 115 w 223"/>
                  <a:gd name="T83" fmla="*/ 143 h 223"/>
                  <a:gd name="T84" fmla="*/ 107 w 223"/>
                  <a:gd name="T85" fmla="*/ 143 h 223"/>
                  <a:gd name="T86" fmla="*/ 118 w 223"/>
                  <a:gd name="T87" fmla="*/ 127 h 223"/>
                  <a:gd name="T88" fmla="*/ 104 w 223"/>
                  <a:gd name="T89" fmla="*/ 127 h 223"/>
                  <a:gd name="T90" fmla="*/ 104 w 223"/>
                  <a:gd name="T91" fmla="*/ 138 h 223"/>
                  <a:gd name="T92" fmla="*/ 118 w 223"/>
                  <a:gd name="T93" fmla="*/ 138 h 223"/>
                  <a:gd name="T94" fmla="*/ 118 w 223"/>
                  <a:gd name="T95" fmla="*/ 12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3" h="223">
                    <a:moveTo>
                      <a:pt x="112" y="0"/>
                    </a:moveTo>
                    <a:cubicBezTo>
                      <a:pt x="172" y="0"/>
                      <a:pt x="223" y="49"/>
                      <a:pt x="223" y="111"/>
                    </a:cubicBezTo>
                    <a:cubicBezTo>
                      <a:pt x="223" y="173"/>
                      <a:pt x="173" y="223"/>
                      <a:pt x="111" y="223"/>
                    </a:cubicBezTo>
                    <a:cubicBezTo>
                      <a:pt x="50" y="222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lose/>
                    <a:moveTo>
                      <a:pt x="112" y="196"/>
                    </a:moveTo>
                    <a:cubicBezTo>
                      <a:pt x="112" y="197"/>
                      <a:pt x="111" y="197"/>
                      <a:pt x="111" y="197"/>
                    </a:cubicBezTo>
                    <a:cubicBezTo>
                      <a:pt x="110" y="195"/>
                      <a:pt x="110" y="194"/>
                      <a:pt x="109" y="192"/>
                    </a:cubicBezTo>
                    <a:cubicBezTo>
                      <a:pt x="107" y="185"/>
                      <a:pt x="105" y="178"/>
                      <a:pt x="102" y="172"/>
                    </a:cubicBezTo>
                    <a:cubicBezTo>
                      <a:pt x="98" y="157"/>
                      <a:pt x="93" y="143"/>
                      <a:pt x="89" y="129"/>
                    </a:cubicBezTo>
                    <a:cubicBezTo>
                      <a:pt x="87" y="124"/>
                      <a:pt x="87" y="123"/>
                      <a:pt x="81" y="125"/>
                    </a:cubicBezTo>
                    <a:cubicBezTo>
                      <a:pt x="78" y="126"/>
                      <a:pt x="75" y="127"/>
                      <a:pt x="72" y="128"/>
                    </a:cubicBezTo>
                    <a:cubicBezTo>
                      <a:pt x="67" y="130"/>
                      <a:pt x="62" y="131"/>
                      <a:pt x="57" y="133"/>
                    </a:cubicBezTo>
                    <a:cubicBezTo>
                      <a:pt x="51" y="135"/>
                      <a:pt x="47" y="140"/>
                      <a:pt x="46" y="146"/>
                    </a:cubicBezTo>
                    <a:cubicBezTo>
                      <a:pt x="45" y="156"/>
                      <a:pt x="43" y="166"/>
                      <a:pt x="43" y="175"/>
                    </a:cubicBezTo>
                    <a:cubicBezTo>
                      <a:pt x="42" y="178"/>
                      <a:pt x="44" y="181"/>
                      <a:pt x="45" y="182"/>
                    </a:cubicBezTo>
                    <a:cubicBezTo>
                      <a:pt x="70" y="205"/>
                      <a:pt x="99" y="213"/>
                      <a:pt x="132" y="206"/>
                    </a:cubicBezTo>
                    <a:cubicBezTo>
                      <a:pt x="150" y="202"/>
                      <a:pt x="164" y="193"/>
                      <a:pt x="177" y="181"/>
                    </a:cubicBezTo>
                    <a:cubicBezTo>
                      <a:pt x="179" y="180"/>
                      <a:pt x="180" y="178"/>
                      <a:pt x="180" y="176"/>
                    </a:cubicBezTo>
                    <a:cubicBezTo>
                      <a:pt x="179" y="165"/>
                      <a:pt x="177" y="154"/>
                      <a:pt x="175" y="144"/>
                    </a:cubicBezTo>
                    <a:cubicBezTo>
                      <a:pt x="174" y="139"/>
                      <a:pt x="170" y="135"/>
                      <a:pt x="165" y="133"/>
                    </a:cubicBezTo>
                    <a:cubicBezTo>
                      <a:pt x="161" y="131"/>
                      <a:pt x="157" y="130"/>
                      <a:pt x="153" y="128"/>
                    </a:cubicBezTo>
                    <a:cubicBezTo>
                      <a:pt x="147" y="126"/>
                      <a:pt x="142" y="125"/>
                      <a:pt x="136" y="123"/>
                    </a:cubicBezTo>
                    <a:cubicBezTo>
                      <a:pt x="128" y="148"/>
                      <a:pt x="120" y="172"/>
                      <a:pt x="112" y="196"/>
                    </a:cubicBezTo>
                    <a:close/>
                    <a:moveTo>
                      <a:pt x="111" y="31"/>
                    </a:moveTo>
                    <a:cubicBezTo>
                      <a:pt x="106" y="32"/>
                      <a:pt x="101" y="33"/>
                      <a:pt x="96" y="34"/>
                    </a:cubicBezTo>
                    <a:cubicBezTo>
                      <a:pt x="86" y="37"/>
                      <a:pt x="82" y="45"/>
                      <a:pt x="79" y="54"/>
                    </a:cubicBezTo>
                    <a:cubicBezTo>
                      <a:pt x="79" y="56"/>
                      <a:pt x="78" y="59"/>
                      <a:pt x="76" y="60"/>
                    </a:cubicBezTo>
                    <a:cubicBezTo>
                      <a:pt x="69" y="64"/>
                      <a:pt x="67" y="68"/>
                      <a:pt x="68" y="75"/>
                    </a:cubicBezTo>
                    <a:cubicBezTo>
                      <a:pt x="69" y="81"/>
                      <a:pt x="71" y="86"/>
                      <a:pt x="77" y="87"/>
                    </a:cubicBezTo>
                    <a:cubicBezTo>
                      <a:pt x="80" y="87"/>
                      <a:pt x="82" y="89"/>
                      <a:pt x="82" y="91"/>
                    </a:cubicBezTo>
                    <a:cubicBezTo>
                      <a:pt x="84" y="98"/>
                      <a:pt x="88" y="103"/>
                      <a:pt x="92" y="108"/>
                    </a:cubicBezTo>
                    <a:cubicBezTo>
                      <a:pt x="105" y="122"/>
                      <a:pt x="119" y="121"/>
                      <a:pt x="131" y="107"/>
                    </a:cubicBezTo>
                    <a:cubicBezTo>
                      <a:pt x="135" y="102"/>
                      <a:pt x="137" y="96"/>
                      <a:pt x="141" y="90"/>
                    </a:cubicBezTo>
                    <a:cubicBezTo>
                      <a:pt x="142" y="89"/>
                      <a:pt x="143" y="88"/>
                      <a:pt x="144" y="87"/>
                    </a:cubicBezTo>
                    <a:cubicBezTo>
                      <a:pt x="153" y="84"/>
                      <a:pt x="158" y="69"/>
                      <a:pt x="150" y="63"/>
                    </a:cubicBezTo>
                    <a:cubicBezTo>
                      <a:pt x="145" y="59"/>
                      <a:pt x="144" y="54"/>
                      <a:pt x="142" y="48"/>
                    </a:cubicBezTo>
                    <a:cubicBezTo>
                      <a:pt x="141" y="47"/>
                      <a:pt x="140" y="45"/>
                      <a:pt x="139" y="44"/>
                    </a:cubicBezTo>
                    <a:cubicBezTo>
                      <a:pt x="133" y="34"/>
                      <a:pt x="123" y="31"/>
                      <a:pt x="111" y="31"/>
                    </a:cubicBezTo>
                    <a:close/>
                    <a:moveTo>
                      <a:pt x="107" y="143"/>
                    </a:moveTo>
                    <a:cubicBezTo>
                      <a:pt x="101" y="156"/>
                      <a:pt x="106" y="167"/>
                      <a:pt x="111" y="179"/>
                    </a:cubicBezTo>
                    <a:cubicBezTo>
                      <a:pt x="117" y="167"/>
                      <a:pt x="120" y="155"/>
                      <a:pt x="115" y="143"/>
                    </a:cubicBezTo>
                    <a:cubicBezTo>
                      <a:pt x="112" y="143"/>
                      <a:pt x="109" y="143"/>
                      <a:pt x="107" y="143"/>
                    </a:cubicBezTo>
                    <a:close/>
                    <a:moveTo>
                      <a:pt x="118" y="127"/>
                    </a:moveTo>
                    <a:cubicBezTo>
                      <a:pt x="113" y="127"/>
                      <a:pt x="108" y="127"/>
                      <a:pt x="104" y="127"/>
                    </a:cubicBezTo>
                    <a:cubicBezTo>
                      <a:pt x="104" y="131"/>
                      <a:pt x="104" y="134"/>
                      <a:pt x="104" y="138"/>
                    </a:cubicBezTo>
                    <a:cubicBezTo>
                      <a:pt x="109" y="138"/>
                      <a:pt x="114" y="138"/>
                      <a:pt x="118" y="138"/>
                    </a:cubicBezTo>
                    <a:cubicBezTo>
                      <a:pt x="118" y="134"/>
                      <a:pt x="118" y="131"/>
                      <a:pt x="118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7">
                <a:extLst>
                  <a:ext uri="{FF2B5EF4-FFF2-40B4-BE49-F238E27FC236}">
                    <a16:creationId xmlns:a16="http://schemas.microsoft.com/office/drawing/2014/main" id="{72BEE49B-E737-4C8C-BF31-8245C688F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800" y="3460751"/>
                <a:ext cx="441325" cy="288925"/>
              </a:xfrm>
              <a:custGeom>
                <a:avLst/>
                <a:gdLst>
                  <a:gd name="T0" fmla="*/ 70 w 138"/>
                  <a:gd name="T1" fmla="*/ 73 h 90"/>
                  <a:gd name="T2" fmla="*/ 94 w 138"/>
                  <a:gd name="T3" fmla="*/ 0 h 90"/>
                  <a:gd name="T4" fmla="*/ 111 w 138"/>
                  <a:gd name="T5" fmla="*/ 5 h 90"/>
                  <a:gd name="T6" fmla="*/ 123 w 138"/>
                  <a:gd name="T7" fmla="*/ 10 h 90"/>
                  <a:gd name="T8" fmla="*/ 133 w 138"/>
                  <a:gd name="T9" fmla="*/ 21 h 90"/>
                  <a:gd name="T10" fmla="*/ 138 w 138"/>
                  <a:gd name="T11" fmla="*/ 53 h 90"/>
                  <a:gd name="T12" fmla="*/ 135 w 138"/>
                  <a:gd name="T13" fmla="*/ 58 h 90"/>
                  <a:gd name="T14" fmla="*/ 90 w 138"/>
                  <a:gd name="T15" fmla="*/ 83 h 90"/>
                  <a:gd name="T16" fmla="*/ 3 w 138"/>
                  <a:gd name="T17" fmla="*/ 59 h 90"/>
                  <a:gd name="T18" fmla="*/ 1 w 138"/>
                  <a:gd name="T19" fmla="*/ 52 h 90"/>
                  <a:gd name="T20" fmla="*/ 4 w 138"/>
                  <a:gd name="T21" fmla="*/ 23 h 90"/>
                  <a:gd name="T22" fmla="*/ 15 w 138"/>
                  <a:gd name="T23" fmla="*/ 10 h 90"/>
                  <a:gd name="T24" fmla="*/ 30 w 138"/>
                  <a:gd name="T25" fmla="*/ 5 h 90"/>
                  <a:gd name="T26" fmla="*/ 39 w 138"/>
                  <a:gd name="T27" fmla="*/ 2 h 90"/>
                  <a:gd name="T28" fmla="*/ 47 w 138"/>
                  <a:gd name="T29" fmla="*/ 6 h 90"/>
                  <a:gd name="T30" fmla="*/ 60 w 138"/>
                  <a:gd name="T31" fmla="*/ 49 h 90"/>
                  <a:gd name="T32" fmla="*/ 67 w 138"/>
                  <a:gd name="T33" fmla="*/ 69 h 90"/>
                  <a:gd name="T34" fmla="*/ 69 w 138"/>
                  <a:gd name="T35" fmla="*/ 74 h 90"/>
                  <a:gd name="T36" fmla="*/ 70 w 138"/>
                  <a:gd name="T3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90">
                    <a:moveTo>
                      <a:pt x="70" y="73"/>
                    </a:moveTo>
                    <a:cubicBezTo>
                      <a:pt x="78" y="49"/>
                      <a:pt x="86" y="25"/>
                      <a:pt x="94" y="0"/>
                    </a:cubicBezTo>
                    <a:cubicBezTo>
                      <a:pt x="100" y="2"/>
                      <a:pt x="105" y="3"/>
                      <a:pt x="111" y="5"/>
                    </a:cubicBezTo>
                    <a:cubicBezTo>
                      <a:pt x="115" y="7"/>
                      <a:pt x="119" y="8"/>
                      <a:pt x="123" y="10"/>
                    </a:cubicBezTo>
                    <a:cubicBezTo>
                      <a:pt x="128" y="12"/>
                      <a:pt x="132" y="16"/>
                      <a:pt x="133" y="21"/>
                    </a:cubicBezTo>
                    <a:cubicBezTo>
                      <a:pt x="135" y="31"/>
                      <a:pt x="137" y="42"/>
                      <a:pt x="138" y="53"/>
                    </a:cubicBezTo>
                    <a:cubicBezTo>
                      <a:pt x="138" y="55"/>
                      <a:pt x="137" y="57"/>
                      <a:pt x="135" y="58"/>
                    </a:cubicBezTo>
                    <a:cubicBezTo>
                      <a:pt x="122" y="70"/>
                      <a:pt x="108" y="79"/>
                      <a:pt x="90" y="83"/>
                    </a:cubicBezTo>
                    <a:cubicBezTo>
                      <a:pt x="57" y="90"/>
                      <a:pt x="28" y="82"/>
                      <a:pt x="3" y="59"/>
                    </a:cubicBezTo>
                    <a:cubicBezTo>
                      <a:pt x="2" y="58"/>
                      <a:pt x="0" y="55"/>
                      <a:pt x="1" y="52"/>
                    </a:cubicBezTo>
                    <a:cubicBezTo>
                      <a:pt x="1" y="43"/>
                      <a:pt x="3" y="33"/>
                      <a:pt x="4" y="23"/>
                    </a:cubicBezTo>
                    <a:cubicBezTo>
                      <a:pt x="5" y="17"/>
                      <a:pt x="9" y="12"/>
                      <a:pt x="15" y="10"/>
                    </a:cubicBezTo>
                    <a:cubicBezTo>
                      <a:pt x="20" y="8"/>
                      <a:pt x="25" y="7"/>
                      <a:pt x="30" y="5"/>
                    </a:cubicBezTo>
                    <a:cubicBezTo>
                      <a:pt x="33" y="4"/>
                      <a:pt x="36" y="3"/>
                      <a:pt x="39" y="2"/>
                    </a:cubicBezTo>
                    <a:cubicBezTo>
                      <a:pt x="45" y="0"/>
                      <a:pt x="45" y="1"/>
                      <a:pt x="47" y="6"/>
                    </a:cubicBezTo>
                    <a:cubicBezTo>
                      <a:pt x="51" y="20"/>
                      <a:pt x="56" y="34"/>
                      <a:pt x="60" y="49"/>
                    </a:cubicBezTo>
                    <a:cubicBezTo>
                      <a:pt x="63" y="55"/>
                      <a:pt x="65" y="62"/>
                      <a:pt x="67" y="69"/>
                    </a:cubicBezTo>
                    <a:cubicBezTo>
                      <a:pt x="68" y="71"/>
                      <a:pt x="68" y="72"/>
                      <a:pt x="69" y="74"/>
                    </a:cubicBezTo>
                    <a:cubicBezTo>
                      <a:pt x="69" y="74"/>
                      <a:pt x="70" y="74"/>
                      <a:pt x="70" y="7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Freeform 8">
                <a:extLst>
                  <a:ext uri="{FF2B5EF4-FFF2-40B4-BE49-F238E27FC236}">
                    <a16:creationId xmlns:a16="http://schemas.microsoft.com/office/drawing/2014/main" id="{EB04AEEE-3990-4A1E-94C4-C87AE7647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3170238"/>
                <a:ext cx="292100" cy="290513"/>
              </a:xfrm>
              <a:custGeom>
                <a:avLst/>
                <a:gdLst>
                  <a:gd name="T0" fmla="*/ 44 w 91"/>
                  <a:gd name="T1" fmla="*/ 0 h 91"/>
                  <a:gd name="T2" fmla="*/ 72 w 91"/>
                  <a:gd name="T3" fmla="*/ 13 h 91"/>
                  <a:gd name="T4" fmla="*/ 75 w 91"/>
                  <a:gd name="T5" fmla="*/ 17 h 91"/>
                  <a:gd name="T6" fmla="*/ 83 w 91"/>
                  <a:gd name="T7" fmla="*/ 32 h 91"/>
                  <a:gd name="T8" fmla="*/ 77 w 91"/>
                  <a:gd name="T9" fmla="*/ 56 h 91"/>
                  <a:gd name="T10" fmla="*/ 74 w 91"/>
                  <a:gd name="T11" fmla="*/ 59 h 91"/>
                  <a:gd name="T12" fmla="*/ 64 w 91"/>
                  <a:gd name="T13" fmla="*/ 76 h 91"/>
                  <a:gd name="T14" fmla="*/ 25 w 91"/>
                  <a:gd name="T15" fmla="*/ 77 h 91"/>
                  <a:gd name="T16" fmla="*/ 15 w 91"/>
                  <a:gd name="T17" fmla="*/ 60 h 91"/>
                  <a:gd name="T18" fmla="*/ 10 w 91"/>
                  <a:gd name="T19" fmla="*/ 56 h 91"/>
                  <a:gd name="T20" fmla="*/ 1 w 91"/>
                  <a:gd name="T21" fmla="*/ 44 h 91"/>
                  <a:gd name="T22" fmla="*/ 9 w 91"/>
                  <a:gd name="T23" fmla="*/ 29 h 91"/>
                  <a:gd name="T24" fmla="*/ 12 w 91"/>
                  <a:gd name="T25" fmla="*/ 23 h 91"/>
                  <a:gd name="T26" fmla="*/ 29 w 91"/>
                  <a:gd name="T27" fmla="*/ 3 h 91"/>
                  <a:gd name="T28" fmla="*/ 44 w 91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91">
                    <a:moveTo>
                      <a:pt x="44" y="0"/>
                    </a:moveTo>
                    <a:cubicBezTo>
                      <a:pt x="56" y="0"/>
                      <a:pt x="66" y="3"/>
                      <a:pt x="72" y="13"/>
                    </a:cubicBezTo>
                    <a:cubicBezTo>
                      <a:pt x="73" y="14"/>
                      <a:pt x="74" y="16"/>
                      <a:pt x="75" y="17"/>
                    </a:cubicBezTo>
                    <a:cubicBezTo>
                      <a:pt x="77" y="23"/>
                      <a:pt x="78" y="28"/>
                      <a:pt x="83" y="32"/>
                    </a:cubicBezTo>
                    <a:cubicBezTo>
                      <a:pt x="91" y="38"/>
                      <a:pt x="86" y="53"/>
                      <a:pt x="77" y="56"/>
                    </a:cubicBezTo>
                    <a:cubicBezTo>
                      <a:pt x="76" y="57"/>
                      <a:pt x="75" y="58"/>
                      <a:pt x="74" y="59"/>
                    </a:cubicBezTo>
                    <a:cubicBezTo>
                      <a:pt x="70" y="65"/>
                      <a:pt x="68" y="71"/>
                      <a:pt x="64" y="76"/>
                    </a:cubicBezTo>
                    <a:cubicBezTo>
                      <a:pt x="52" y="90"/>
                      <a:pt x="38" y="91"/>
                      <a:pt x="25" y="77"/>
                    </a:cubicBezTo>
                    <a:cubicBezTo>
                      <a:pt x="21" y="72"/>
                      <a:pt x="17" y="67"/>
                      <a:pt x="15" y="60"/>
                    </a:cubicBezTo>
                    <a:cubicBezTo>
                      <a:pt x="15" y="58"/>
                      <a:pt x="13" y="56"/>
                      <a:pt x="10" y="56"/>
                    </a:cubicBezTo>
                    <a:cubicBezTo>
                      <a:pt x="4" y="55"/>
                      <a:pt x="2" y="50"/>
                      <a:pt x="1" y="44"/>
                    </a:cubicBezTo>
                    <a:cubicBezTo>
                      <a:pt x="0" y="37"/>
                      <a:pt x="2" y="33"/>
                      <a:pt x="9" y="29"/>
                    </a:cubicBezTo>
                    <a:cubicBezTo>
                      <a:pt x="11" y="28"/>
                      <a:pt x="12" y="25"/>
                      <a:pt x="12" y="23"/>
                    </a:cubicBezTo>
                    <a:cubicBezTo>
                      <a:pt x="15" y="14"/>
                      <a:pt x="19" y="6"/>
                      <a:pt x="29" y="3"/>
                    </a:cubicBezTo>
                    <a:cubicBezTo>
                      <a:pt x="34" y="2"/>
                      <a:pt x="39" y="1"/>
                      <a:pt x="44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9">
                <a:extLst>
                  <a:ext uri="{FF2B5EF4-FFF2-40B4-BE49-F238E27FC236}">
                    <a16:creationId xmlns:a16="http://schemas.microsoft.com/office/drawing/2014/main" id="{ACA08A31-79AE-4CB0-BBB4-AE16A4C32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525838"/>
                <a:ext cx="60325" cy="114300"/>
              </a:xfrm>
              <a:custGeom>
                <a:avLst/>
                <a:gdLst>
                  <a:gd name="T0" fmla="*/ 6 w 19"/>
                  <a:gd name="T1" fmla="*/ 0 h 36"/>
                  <a:gd name="T2" fmla="*/ 14 w 19"/>
                  <a:gd name="T3" fmla="*/ 0 h 36"/>
                  <a:gd name="T4" fmla="*/ 10 w 19"/>
                  <a:gd name="T5" fmla="*/ 36 h 36"/>
                  <a:gd name="T6" fmla="*/ 6 w 1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6">
                    <a:moveTo>
                      <a:pt x="6" y="0"/>
                    </a:moveTo>
                    <a:cubicBezTo>
                      <a:pt x="8" y="0"/>
                      <a:pt x="11" y="0"/>
                      <a:pt x="14" y="0"/>
                    </a:cubicBezTo>
                    <a:cubicBezTo>
                      <a:pt x="19" y="12"/>
                      <a:pt x="16" y="24"/>
                      <a:pt x="10" y="36"/>
                    </a:cubicBezTo>
                    <a:cubicBezTo>
                      <a:pt x="5" y="24"/>
                      <a:pt x="0" y="13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Freeform 10">
                <a:extLst>
                  <a:ext uri="{FF2B5EF4-FFF2-40B4-BE49-F238E27FC236}">
                    <a16:creationId xmlns:a16="http://schemas.microsoft.com/office/drawing/2014/main" id="{A45704B0-6141-4FB7-9A25-EF0523D12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73451"/>
                <a:ext cx="44450" cy="36513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4"/>
                      <a:pt x="14" y="7"/>
                      <a:pt x="14" y="11"/>
                    </a:cubicBezTo>
                    <a:cubicBezTo>
                      <a:pt x="10" y="11"/>
                      <a:pt x="5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B5C0F34E-6A9B-4D34-AB7D-216C21AF31CC}"/>
                </a:ext>
              </a:extLst>
            </p:cNvPr>
            <p:cNvGrpSpPr/>
            <p:nvPr/>
          </p:nvGrpSpPr>
          <p:grpSpPr>
            <a:xfrm>
              <a:off x="7542867" y="3425151"/>
              <a:ext cx="933520" cy="939027"/>
              <a:chOff x="2257425" y="2868613"/>
              <a:chExt cx="1117600" cy="1120775"/>
            </a:xfrm>
          </p:grpSpPr>
          <p:sp>
            <p:nvSpPr>
              <p:cNvPr id="225" name="Freeform 5">
                <a:extLst>
                  <a:ext uri="{FF2B5EF4-FFF2-40B4-BE49-F238E27FC236}">
                    <a16:creationId xmlns:a16="http://schemas.microsoft.com/office/drawing/2014/main" id="{FDD0B03D-C2F5-4D11-80B1-CFFCF031F7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7425" y="2868613"/>
                <a:ext cx="1117600" cy="1120775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6">
                <a:extLst>
                  <a:ext uri="{FF2B5EF4-FFF2-40B4-BE49-F238E27FC236}">
                    <a16:creationId xmlns:a16="http://schemas.microsoft.com/office/drawing/2014/main" id="{F2ECEEC1-AE2A-44CD-B049-0398AC1D5A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3070226"/>
                <a:ext cx="714375" cy="714375"/>
              </a:xfrm>
              <a:custGeom>
                <a:avLst/>
                <a:gdLst>
                  <a:gd name="T0" fmla="*/ 112 w 223"/>
                  <a:gd name="T1" fmla="*/ 0 h 223"/>
                  <a:gd name="T2" fmla="*/ 223 w 223"/>
                  <a:gd name="T3" fmla="*/ 111 h 223"/>
                  <a:gd name="T4" fmla="*/ 111 w 223"/>
                  <a:gd name="T5" fmla="*/ 223 h 223"/>
                  <a:gd name="T6" fmla="*/ 0 w 223"/>
                  <a:gd name="T7" fmla="*/ 111 h 223"/>
                  <a:gd name="T8" fmla="*/ 112 w 223"/>
                  <a:gd name="T9" fmla="*/ 0 h 223"/>
                  <a:gd name="T10" fmla="*/ 112 w 223"/>
                  <a:gd name="T11" fmla="*/ 196 h 223"/>
                  <a:gd name="T12" fmla="*/ 111 w 223"/>
                  <a:gd name="T13" fmla="*/ 197 h 223"/>
                  <a:gd name="T14" fmla="*/ 109 w 223"/>
                  <a:gd name="T15" fmla="*/ 192 h 223"/>
                  <a:gd name="T16" fmla="*/ 102 w 223"/>
                  <a:gd name="T17" fmla="*/ 172 h 223"/>
                  <a:gd name="T18" fmla="*/ 89 w 223"/>
                  <a:gd name="T19" fmla="*/ 129 h 223"/>
                  <a:gd name="T20" fmla="*/ 81 w 223"/>
                  <a:gd name="T21" fmla="*/ 125 h 223"/>
                  <a:gd name="T22" fmla="*/ 72 w 223"/>
                  <a:gd name="T23" fmla="*/ 128 h 223"/>
                  <a:gd name="T24" fmla="*/ 57 w 223"/>
                  <a:gd name="T25" fmla="*/ 133 h 223"/>
                  <a:gd name="T26" fmla="*/ 46 w 223"/>
                  <a:gd name="T27" fmla="*/ 146 h 223"/>
                  <a:gd name="T28" fmla="*/ 43 w 223"/>
                  <a:gd name="T29" fmla="*/ 175 h 223"/>
                  <a:gd name="T30" fmla="*/ 45 w 223"/>
                  <a:gd name="T31" fmla="*/ 182 h 223"/>
                  <a:gd name="T32" fmla="*/ 132 w 223"/>
                  <a:gd name="T33" fmla="*/ 206 h 223"/>
                  <a:gd name="T34" fmla="*/ 177 w 223"/>
                  <a:gd name="T35" fmla="*/ 181 h 223"/>
                  <a:gd name="T36" fmla="*/ 180 w 223"/>
                  <a:gd name="T37" fmla="*/ 176 h 223"/>
                  <a:gd name="T38" fmla="*/ 175 w 223"/>
                  <a:gd name="T39" fmla="*/ 144 h 223"/>
                  <a:gd name="T40" fmla="*/ 165 w 223"/>
                  <a:gd name="T41" fmla="*/ 133 h 223"/>
                  <a:gd name="T42" fmla="*/ 153 w 223"/>
                  <a:gd name="T43" fmla="*/ 128 h 223"/>
                  <a:gd name="T44" fmla="*/ 136 w 223"/>
                  <a:gd name="T45" fmla="*/ 123 h 223"/>
                  <a:gd name="T46" fmla="*/ 112 w 223"/>
                  <a:gd name="T47" fmla="*/ 196 h 223"/>
                  <a:gd name="T48" fmla="*/ 111 w 223"/>
                  <a:gd name="T49" fmla="*/ 31 h 223"/>
                  <a:gd name="T50" fmla="*/ 96 w 223"/>
                  <a:gd name="T51" fmla="*/ 34 h 223"/>
                  <a:gd name="T52" fmla="*/ 79 w 223"/>
                  <a:gd name="T53" fmla="*/ 54 h 223"/>
                  <a:gd name="T54" fmla="*/ 76 w 223"/>
                  <a:gd name="T55" fmla="*/ 60 h 223"/>
                  <a:gd name="T56" fmla="*/ 68 w 223"/>
                  <a:gd name="T57" fmla="*/ 75 h 223"/>
                  <a:gd name="T58" fmla="*/ 77 w 223"/>
                  <a:gd name="T59" fmla="*/ 87 h 223"/>
                  <a:gd name="T60" fmla="*/ 82 w 223"/>
                  <a:gd name="T61" fmla="*/ 91 h 223"/>
                  <a:gd name="T62" fmla="*/ 92 w 223"/>
                  <a:gd name="T63" fmla="*/ 108 h 223"/>
                  <a:gd name="T64" fmla="*/ 131 w 223"/>
                  <a:gd name="T65" fmla="*/ 107 h 223"/>
                  <a:gd name="T66" fmla="*/ 141 w 223"/>
                  <a:gd name="T67" fmla="*/ 90 h 223"/>
                  <a:gd name="T68" fmla="*/ 144 w 223"/>
                  <a:gd name="T69" fmla="*/ 87 h 223"/>
                  <a:gd name="T70" fmla="*/ 150 w 223"/>
                  <a:gd name="T71" fmla="*/ 63 h 223"/>
                  <a:gd name="T72" fmla="*/ 142 w 223"/>
                  <a:gd name="T73" fmla="*/ 48 h 223"/>
                  <a:gd name="T74" fmla="*/ 139 w 223"/>
                  <a:gd name="T75" fmla="*/ 44 h 223"/>
                  <a:gd name="T76" fmla="*/ 111 w 223"/>
                  <a:gd name="T77" fmla="*/ 31 h 223"/>
                  <a:gd name="T78" fmla="*/ 107 w 223"/>
                  <a:gd name="T79" fmla="*/ 143 h 223"/>
                  <a:gd name="T80" fmla="*/ 111 w 223"/>
                  <a:gd name="T81" fmla="*/ 179 h 223"/>
                  <a:gd name="T82" fmla="*/ 115 w 223"/>
                  <a:gd name="T83" fmla="*/ 143 h 223"/>
                  <a:gd name="T84" fmla="*/ 107 w 223"/>
                  <a:gd name="T85" fmla="*/ 143 h 223"/>
                  <a:gd name="T86" fmla="*/ 118 w 223"/>
                  <a:gd name="T87" fmla="*/ 127 h 223"/>
                  <a:gd name="T88" fmla="*/ 104 w 223"/>
                  <a:gd name="T89" fmla="*/ 127 h 223"/>
                  <a:gd name="T90" fmla="*/ 104 w 223"/>
                  <a:gd name="T91" fmla="*/ 138 h 223"/>
                  <a:gd name="T92" fmla="*/ 118 w 223"/>
                  <a:gd name="T93" fmla="*/ 138 h 223"/>
                  <a:gd name="T94" fmla="*/ 118 w 223"/>
                  <a:gd name="T95" fmla="*/ 12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3" h="223">
                    <a:moveTo>
                      <a:pt x="112" y="0"/>
                    </a:moveTo>
                    <a:cubicBezTo>
                      <a:pt x="172" y="0"/>
                      <a:pt x="223" y="49"/>
                      <a:pt x="223" y="111"/>
                    </a:cubicBezTo>
                    <a:cubicBezTo>
                      <a:pt x="223" y="173"/>
                      <a:pt x="173" y="223"/>
                      <a:pt x="111" y="223"/>
                    </a:cubicBezTo>
                    <a:cubicBezTo>
                      <a:pt x="50" y="222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lose/>
                    <a:moveTo>
                      <a:pt x="112" y="196"/>
                    </a:moveTo>
                    <a:cubicBezTo>
                      <a:pt x="112" y="197"/>
                      <a:pt x="111" y="197"/>
                      <a:pt x="111" y="197"/>
                    </a:cubicBezTo>
                    <a:cubicBezTo>
                      <a:pt x="110" y="195"/>
                      <a:pt x="110" y="194"/>
                      <a:pt x="109" y="192"/>
                    </a:cubicBezTo>
                    <a:cubicBezTo>
                      <a:pt x="107" y="185"/>
                      <a:pt x="105" y="178"/>
                      <a:pt x="102" y="172"/>
                    </a:cubicBezTo>
                    <a:cubicBezTo>
                      <a:pt x="98" y="157"/>
                      <a:pt x="93" y="143"/>
                      <a:pt x="89" y="129"/>
                    </a:cubicBezTo>
                    <a:cubicBezTo>
                      <a:pt x="87" y="124"/>
                      <a:pt x="87" y="123"/>
                      <a:pt x="81" y="125"/>
                    </a:cubicBezTo>
                    <a:cubicBezTo>
                      <a:pt x="78" y="126"/>
                      <a:pt x="75" y="127"/>
                      <a:pt x="72" y="128"/>
                    </a:cubicBezTo>
                    <a:cubicBezTo>
                      <a:pt x="67" y="130"/>
                      <a:pt x="62" y="131"/>
                      <a:pt x="57" y="133"/>
                    </a:cubicBezTo>
                    <a:cubicBezTo>
                      <a:pt x="51" y="135"/>
                      <a:pt x="47" y="140"/>
                      <a:pt x="46" y="146"/>
                    </a:cubicBezTo>
                    <a:cubicBezTo>
                      <a:pt x="45" y="156"/>
                      <a:pt x="43" y="166"/>
                      <a:pt x="43" y="175"/>
                    </a:cubicBezTo>
                    <a:cubicBezTo>
                      <a:pt x="42" y="178"/>
                      <a:pt x="44" y="181"/>
                      <a:pt x="45" y="182"/>
                    </a:cubicBezTo>
                    <a:cubicBezTo>
                      <a:pt x="70" y="205"/>
                      <a:pt x="99" y="213"/>
                      <a:pt x="132" y="206"/>
                    </a:cubicBezTo>
                    <a:cubicBezTo>
                      <a:pt x="150" y="202"/>
                      <a:pt x="164" y="193"/>
                      <a:pt x="177" y="181"/>
                    </a:cubicBezTo>
                    <a:cubicBezTo>
                      <a:pt x="179" y="180"/>
                      <a:pt x="180" y="178"/>
                      <a:pt x="180" y="176"/>
                    </a:cubicBezTo>
                    <a:cubicBezTo>
                      <a:pt x="179" y="165"/>
                      <a:pt x="177" y="154"/>
                      <a:pt x="175" y="144"/>
                    </a:cubicBezTo>
                    <a:cubicBezTo>
                      <a:pt x="174" y="139"/>
                      <a:pt x="170" y="135"/>
                      <a:pt x="165" y="133"/>
                    </a:cubicBezTo>
                    <a:cubicBezTo>
                      <a:pt x="161" y="131"/>
                      <a:pt x="157" y="130"/>
                      <a:pt x="153" y="128"/>
                    </a:cubicBezTo>
                    <a:cubicBezTo>
                      <a:pt x="147" y="126"/>
                      <a:pt x="142" y="125"/>
                      <a:pt x="136" y="123"/>
                    </a:cubicBezTo>
                    <a:cubicBezTo>
                      <a:pt x="128" y="148"/>
                      <a:pt x="120" y="172"/>
                      <a:pt x="112" y="196"/>
                    </a:cubicBezTo>
                    <a:close/>
                    <a:moveTo>
                      <a:pt x="111" y="31"/>
                    </a:moveTo>
                    <a:cubicBezTo>
                      <a:pt x="106" y="32"/>
                      <a:pt x="101" y="33"/>
                      <a:pt x="96" y="34"/>
                    </a:cubicBezTo>
                    <a:cubicBezTo>
                      <a:pt x="86" y="37"/>
                      <a:pt x="82" y="45"/>
                      <a:pt x="79" y="54"/>
                    </a:cubicBezTo>
                    <a:cubicBezTo>
                      <a:pt x="79" y="56"/>
                      <a:pt x="78" y="59"/>
                      <a:pt x="76" y="60"/>
                    </a:cubicBezTo>
                    <a:cubicBezTo>
                      <a:pt x="69" y="64"/>
                      <a:pt x="67" y="68"/>
                      <a:pt x="68" y="75"/>
                    </a:cubicBezTo>
                    <a:cubicBezTo>
                      <a:pt x="69" y="81"/>
                      <a:pt x="71" y="86"/>
                      <a:pt x="77" y="87"/>
                    </a:cubicBezTo>
                    <a:cubicBezTo>
                      <a:pt x="80" y="87"/>
                      <a:pt x="82" y="89"/>
                      <a:pt x="82" y="91"/>
                    </a:cubicBezTo>
                    <a:cubicBezTo>
                      <a:pt x="84" y="98"/>
                      <a:pt x="88" y="103"/>
                      <a:pt x="92" y="108"/>
                    </a:cubicBezTo>
                    <a:cubicBezTo>
                      <a:pt x="105" y="122"/>
                      <a:pt x="119" y="121"/>
                      <a:pt x="131" y="107"/>
                    </a:cubicBezTo>
                    <a:cubicBezTo>
                      <a:pt x="135" y="102"/>
                      <a:pt x="137" y="96"/>
                      <a:pt x="141" y="90"/>
                    </a:cubicBezTo>
                    <a:cubicBezTo>
                      <a:pt x="142" y="89"/>
                      <a:pt x="143" y="88"/>
                      <a:pt x="144" y="87"/>
                    </a:cubicBezTo>
                    <a:cubicBezTo>
                      <a:pt x="153" y="84"/>
                      <a:pt x="158" y="69"/>
                      <a:pt x="150" y="63"/>
                    </a:cubicBezTo>
                    <a:cubicBezTo>
                      <a:pt x="145" y="59"/>
                      <a:pt x="144" y="54"/>
                      <a:pt x="142" y="48"/>
                    </a:cubicBezTo>
                    <a:cubicBezTo>
                      <a:pt x="141" y="47"/>
                      <a:pt x="140" y="45"/>
                      <a:pt x="139" y="44"/>
                    </a:cubicBezTo>
                    <a:cubicBezTo>
                      <a:pt x="133" y="34"/>
                      <a:pt x="123" y="31"/>
                      <a:pt x="111" y="31"/>
                    </a:cubicBezTo>
                    <a:close/>
                    <a:moveTo>
                      <a:pt x="107" y="143"/>
                    </a:moveTo>
                    <a:cubicBezTo>
                      <a:pt x="101" y="156"/>
                      <a:pt x="106" y="167"/>
                      <a:pt x="111" y="179"/>
                    </a:cubicBezTo>
                    <a:cubicBezTo>
                      <a:pt x="117" y="167"/>
                      <a:pt x="120" y="155"/>
                      <a:pt x="115" y="143"/>
                    </a:cubicBezTo>
                    <a:cubicBezTo>
                      <a:pt x="112" y="143"/>
                      <a:pt x="109" y="143"/>
                      <a:pt x="107" y="143"/>
                    </a:cubicBezTo>
                    <a:close/>
                    <a:moveTo>
                      <a:pt x="118" y="127"/>
                    </a:moveTo>
                    <a:cubicBezTo>
                      <a:pt x="113" y="127"/>
                      <a:pt x="108" y="127"/>
                      <a:pt x="104" y="127"/>
                    </a:cubicBezTo>
                    <a:cubicBezTo>
                      <a:pt x="104" y="131"/>
                      <a:pt x="104" y="134"/>
                      <a:pt x="104" y="138"/>
                    </a:cubicBezTo>
                    <a:cubicBezTo>
                      <a:pt x="109" y="138"/>
                      <a:pt x="114" y="138"/>
                      <a:pt x="118" y="138"/>
                    </a:cubicBezTo>
                    <a:cubicBezTo>
                      <a:pt x="118" y="134"/>
                      <a:pt x="118" y="131"/>
                      <a:pt x="118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7">
                <a:extLst>
                  <a:ext uri="{FF2B5EF4-FFF2-40B4-BE49-F238E27FC236}">
                    <a16:creationId xmlns:a16="http://schemas.microsoft.com/office/drawing/2014/main" id="{5A36ACFA-4353-4978-8EF2-4897FE7D9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800" y="3460751"/>
                <a:ext cx="441325" cy="288925"/>
              </a:xfrm>
              <a:custGeom>
                <a:avLst/>
                <a:gdLst>
                  <a:gd name="T0" fmla="*/ 70 w 138"/>
                  <a:gd name="T1" fmla="*/ 73 h 90"/>
                  <a:gd name="T2" fmla="*/ 94 w 138"/>
                  <a:gd name="T3" fmla="*/ 0 h 90"/>
                  <a:gd name="T4" fmla="*/ 111 w 138"/>
                  <a:gd name="T5" fmla="*/ 5 h 90"/>
                  <a:gd name="T6" fmla="*/ 123 w 138"/>
                  <a:gd name="T7" fmla="*/ 10 h 90"/>
                  <a:gd name="T8" fmla="*/ 133 w 138"/>
                  <a:gd name="T9" fmla="*/ 21 h 90"/>
                  <a:gd name="T10" fmla="*/ 138 w 138"/>
                  <a:gd name="T11" fmla="*/ 53 h 90"/>
                  <a:gd name="T12" fmla="*/ 135 w 138"/>
                  <a:gd name="T13" fmla="*/ 58 h 90"/>
                  <a:gd name="T14" fmla="*/ 90 w 138"/>
                  <a:gd name="T15" fmla="*/ 83 h 90"/>
                  <a:gd name="T16" fmla="*/ 3 w 138"/>
                  <a:gd name="T17" fmla="*/ 59 h 90"/>
                  <a:gd name="T18" fmla="*/ 1 w 138"/>
                  <a:gd name="T19" fmla="*/ 52 h 90"/>
                  <a:gd name="T20" fmla="*/ 4 w 138"/>
                  <a:gd name="T21" fmla="*/ 23 h 90"/>
                  <a:gd name="T22" fmla="*/ 15 w 138"/>
                  <a:gd name="T23" fmla="*/ 10 h 90"/>
                  <a:gd name="T24" fmla="*/ 30 w 138"/>
                  <a:gd name="T25" fmla="*/ 5 h 90"/>
                  <a:gd name="T26" fmla="*/ 39 w 138"/>
                  <a:gd name="T27" fmla="*/ 2 h 90"/>
                  <a:gd name="T28" fmla="*/ 47 w 138"/>
                  <a:gd name="T29" fmla="*/ 6 h 90"/>
                  <a:gd name="T30" fmla="*/ 60 w 138"/>
                  <a:gd name="T31" fmla="*/ 49 h 90"/>
                  <a:gd name="T32" fmla="*/ 67 w 138"/>
                  <a:gd name="T33" fmla="*/ 69 h 90"/>
                  <a:gd name="T34" fmla="*/ 69 w 138"/>
                  <a:gd name="T35" fmla="*/ 74 h 90"/>
                  <a:gd name="T36" fmla="*/ 70 w 138"/>
                  <a:gd name="T3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90">
                    <a:moveTo>
                      <a:pt x="70" y="73"/>
                    </a:moveTo>
                    <a:cubicBezTo>
                      <a:pt x="78" y="49"/>
                      <a:pt x="86" y="25"/>
                      <a:pt x="94" y="0"/>
                    </a:cubicBezTo>
                    <a:cubicBezTo>
                      <a:pt x="100" y="2"/>
                      <a:pt x="105" y="3"/>
                      <a:pt x="111" y="5"/>
                    </a:cubicBezTo>
                    <a:cubicBezTo>
                      <a:pt x="115" y="7"/>
                      <a:pt x="119" y="8"/>
                      <a:pt x="123" y="10"/>
                    </a:cubicBezTo>
                    <a:cubicBezTo>
                      <a:pt x="128" y="12"/>
                      <a:pt x="132" y="16"/>
                      <a:pt x="133" y="21"/>
                    </a:cubicBezTo>
                    <a:cubicBezTo>
                      <a:pt x="135" y="31"/>
                      <a:pt x="137" y="42"/>
                      <a:pt x="138" y="53"/>
                    </a:cubicBezTo>
                    <a:cubicBezTo>
                      <a:pt x="138" y="55"/>
                      <a:pt x="137" y="57"/>
                      <a:pt x="135" y="58"/>
                    </a:cubicBezTo>
                    <a:cubicBezTo>
                      <a:pt x="122" y="70"/>
                      <a:pt x="108" y="79"/>
                      <a:pt x="90" y="83"/>
                    </a:cubicBezTo>
                    <a:cubicBezTo>
                      <a:pt x="57" y="90"/>
                      <a:pt x="28" y="82"/>
                      <a:pt x="3" y="59"/>
                    </a:cubicBezTo>
                    <a:cubicBezTo>
                      <a:pt x="2" y="58"/>
                      <a:pt x="0" y="55"/>
                      <a:pt x="1" y="52"/>
                    </a:cubicBezTo>
                    <a:cubicBezTo>
                      <a:pt x="1" y="43"/>
                      <a:pt x="3" y="33"/>
                      <a:pt x="4" y="23"/>
                    </a:cubicBezTo>
                    <a:cubicBezTo>
                      <a:pt x="5" y="17"/>
                      <a:pt x="9" y="12"/>
                      <a:pt x="15" y="10"/>
                    </a:cubicBezTo>
                    <a:cubicBezTo>
                      <a:pt x="20" y="8"/>
                      <a:pt x="25" y="7"/>
                      <a:pt x="30" y="5"/>
                    </a:cubicBezTo>
                    <a:cubicBezTo>
                      <a:pt x="33" y="4"/>
                      <a:pt x="36" y="3"/>
                      <a:pt x="39" y="2"/>
                    </a:cubicBezTo>
                    <a:cubicBezTo>
                      <a:pt x="45" y="0"/>
                      <a:pt x="45" y="1"/>
                      <a:pt x="47" y="6"/>
                    </a:cubicBezTo>
                    <a:cubicBezTo>
                      <a:pt x="51" y="20"/>
                      <a:pt x="56" y="34"/>
                      <a:pt x="60" y="49"/>
                    </a:cubicBezTo>
                    <a:cubicBezTo>
                      <a:pt x="63" y="55"/>
                      <a:pt x="65" y="62"/>
                      <a:pt x="67" y="69"/>
                    </a:cubicBezTo>
                    <a:cubicBezTo>
                      <a:pt x="68" y="71"/>
                      <a:pt x="68" y="72"/>
                      <a:pt x="69" y="74"/>
                    </a:cubicBezTo>
                    <a:cubicBezTo>
                      <a:pt x="69" y="74"/>
                      <a:pt x="70" y="74"/>
                      <a:pt x="70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8">
                <a:extLst>
                  <a:ext uri="{FF2B5EF4-FFF2-40B4-BE49-F238E27FC236}">
                    <a16:creationId xmlns:a16="http://schemas.microsoft.com/office/drawing/2014/main" id="{6558FA7E-2352-44D9-AB9C-D524A4BA0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3170238"/>
                <a:ext cx="292100" cy="290513"/>
              </a:xfrm>
              <a:custGeom>
                <a:avLst/>
                <a:gdLst>
                  <a:gd name="T0" fmla="*/ 44 w 91"/>
                  <a:gd name="T1" fmla="*/ 0 h 91"/>
                  <a:gd name="T2" fmla="*/ 72 w 91"/>
                  <a:gd name="T3" fmla="*/ 13 h 91"/>
                  <a:gd name="T4" fmla="*/ 75 w 91"/>
                  <a:gd name="T5" fmla="*/ 17 h 91"/>
                  <a:gd name="T6" fmla="*/ 83 w 91"/>
                  <a:gd name="T7" fmla="*/ 32 h 91"/>
                  <a:gd name="T8" fmla="*/ 77 w 91"/>
                  <a:gd name="T9" fmla="*/ 56 h 91"/>
                  <a:gd name="T10" fmla="*/ 74 w 91"/>
                  <a:gd name="T11" fmla="*/ 59 h 91"/>
                  <a:gd name="T12" fmla="*/ 64 w 91"/>
                  <a:gd name="T13" fmla="*/ 76 h 91"/>
                  <a:gd name="T14" fmla="*/ 25 w 91"/>
                  <a:gd name="T15" fmla="*/ 77 h 91"/>
                  <a:gd name="T16" fmla="*/ 15 w 91"/>
                  <a:gd name="T17" fmla="*/ 60 h 91"/>
                  <a:gd name="T18" fmla="*/ 10 w 91"/>
                  <a:gd name="T19" fmla="*/ 56 h 91"/>
                  <a:gd name="T20" fmla="*/ 1 w 91"/>
                  <a:gd name="T21" fmla="*/ 44 h 91"/>
                  <a:gd name="T22" fmla="*/ 9 w 91"/>
                  <a:gd name="T23" fmla="*/ 29 h 91"/>
                  <a:gd name="T24" fmla="*/ 12 w 91"/>
                  <a:gd name="T25" fmla="*/ 23 h 91"/>
                  <a:gd name="T26" fmla="*/ 29 w 91"/>
                  <a:gd name="T27" fmla="*/ 3 h 91"/>
                  <a:gd name="T28" fmla="*/ 44 w 91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91">
                    <a:moveTo>
                      <a:pt x="44" y="0"/>
                    </a:moveTo>
                    <a:cubicBezTo>
                      <a:pt x="56" y="0"/>
                      <a:pt x="66" y="3"/>
                      <a:pt x="72" y="13"/>
                    </a:cubicBezTo>
                    <a:cubicBezTo>
                      <a:pt x="73" y="14"/>
                      <a:pt x="74" y="16"/>
                      <a:pt x="75" y="17"/>
                    </a:cubicBezTo>
                    <a:cubicBezTo>
                      <a:pt x="77" y="23"/>
                      <a:pt x="78" y="28"/>
                      <a:pt x="83" y="32"/>
                    </a:cubicBezTo>
                    <a:cubicBezTo>
                      <a:pt x="91" y="38"/>
                      <a:pt x="86" y="53"/>
                      <a:pt x="77" y="56"/>
                    </a:cubicBezTo>
                    <a:cubicBezTo>
                      <a:pt x="76" y="57"/>
                      <a:pt x="75" y="58"/>
                      <a:pt x="74" y="59"/>
                    </a:cubicBezTo>
                    <a:cubicBezTo>
                      <a:pt x="70" y="65"/>
                      <a:pt x="68" y="71"/>
                      <a:pt x="64" y="76"/>
                    </a:cubicBezTo>
                    <a:cubicBezTo>
                      <a:pt x="52" y="90"/>
                      <a:pt x="38" y="91"/>
                      <a:pt x="25" y="77"/>
                    </a:cubicBezTo>
                    <a:cubicBezTo>
                      <a:pt x="21" y="72"/>
                      <a:pt x="17" y="67"/>
                      <a:pt x="15" y="60"/>
                    </a:cubicBezTo>
                    <a:cubicBezTo>
                      <a:pt x="15" y="58"/>
                      <a:pt x="13" y="56"/>
                      <a:pt x="10" y="56"/>
                    </a:cubicBezTo>
                    <a:cubicBezTo>
                      <a:pt x="4" y="55"/>
                      <a:pt x="2" y="50"/>
                      <a:pt x="1" y="44"/>
                    </a:cubicBezTo>
                    <a:cubicBezTo>
                      <a:pt x="0" y="37"/>
                      <a:pt x="2" y="33"/>
                      <a:pt x="9" y="29"/>
                    </a:cubicBezTo>
                    <a:cubicBezTo>
                      <a:pt x="11" y="28"/>
                      <a:pt x="12" y="25"/>
                      <a:pt x="12" y="23"/>
                    </a:cubicBezTo>
                    <a:cubicBezTo>
                      <a:pt x="15" y="14"/>
                      <a:pt x="19" y="6"/>
                      <a:pt x="29" y="3"/>
                    </a:cubicBezTo>
                    <a:cubicBezTo>
                      <a:pt x="34" y="2"/>
                      <a:pt x="39" y="1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9">
                <a:extLst>
                  <a:ext uri="{FF2B5EF4-FFF2-40B4-BE49-F238E27FC236}">
                    <a16:creationId xmlns:a16="http://schemas.microsoft.com/office/drawing/2014/main" id="{250BD99D-B423-425B-883F-E557BFD2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525838"/>
                <a:ext cx="60325" cy="114300"/>
              </a:xfrm>
              <a:custGeom>
                <a:avLst/>
                <a:gdLst>
                  <a:gd name="T0" fmla="*/ 6 w 19"/>
                  <a:gd name="T1" fmla="*/ 0 h 36"/>
                  <a:gd name="T2" fmla="*/ 14 w 19"/>
                  <a:gd name="T3" fmla="*/ 0 h 36"/>
                  <a:gd name="T4" fmla="*/ 10 w 19"/>
                  <a:gd name="T5" fmla="*/ 36 h 36"/>
                  <a:gd name="T6" fmla="*/ 6 w 1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6">
                    <a:moveTo>
                      <a:pt x="6" y="0"/>
                    </a:moveTo>
                    <a:cubicBezTo>
                      <a:pt x="8" y="0"/>
                      <a:pt x="11" y="0"/>
                      <a:pt x="14" y="0"/>
                    </a:cubicBezTo>
                    <a:cubicBezTo>
                      <a:pt x="19" y="12"/>
                      <a:pt x="16" y="24"/>
                      <a:pt x="10" y="36"/>
                    </a:cubicBezTo>
                    <a:cubicBezTo>
                      <a:pt x="5" y="24"/>
                      <a:pt x="0" y="13"/>
                      <a:pt x="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10">
                <a:extLst>
                  <a:ext uri="{FF2B5EF4-FFF2-40B4-BE49-F238E27FC236}">
                    <a16:creationId xmlns:a16="http://schemas.microsoft.com/office/drawing/2014/main" id="{A534F2FD-3361-4128-ADF9-32C0C6D7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73451"/>
                <a:ext cx="44450" cy="36513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4"/>
                      <a:pt x="14" y="7"/>
                      <a:pt x="14" y="11"/>
                    </a:cubicBezTo>
                    <a:cubicBezTo>
                      <a:pt x="10" y="11"/>
                      <a:pt x="5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5E150B2E-D23E-4012-927F-B042303A9961}"/>
                </a:ext>
              </a:extLst>
            </p:cNvPr>
            <p:cNvGrpSpPr/>
            <p:nvPr/>
          </p:nvGrpSpPr>
          <p:grpSpPr>
            <a:xfrm>
              <a:off x="6266763" y="3210662"/>
              <a:ext cx="1224517" cy="1231741"/>
              <a:chOff x="2257425" y="2868613"/>
              <a:chExt cx="1117600" cy="1120775"/>
            </a:xfrm>
          </p:grpSpPr>
          <p:sp>
            <p:nvSpPr>
              <p:cNvPr id="219" name="Freeform 5">
                <a:extLst>
                  <a:ext uri="{FF2B5EF4-FFF2-40B4-BE49-F238E27FC236}">
                    <a16:creationId xmlns:a16="http://schemas.microsoft.com/office/drawing/2014/main" id="{4B1E84CB-B085-4296-8AF1-C488C32754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7425" y="2868613"/>
                <a:ext cx="1117600" cy="1120775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6">
                <a:extLst>
                  <a:ext uri="{FF2B5EF4-FFF2-40B4-BE49-F238E27FC236}">
                    <a16:creationId xmlns:a16="http://schemas.microsoft.com/office/drawing/2014/main" id="{F1D01D10-CB68-4709-A7A0-591E91DF6D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3070226"/>
                <a:ext cx="714375" cy="714375"/>
              </a:xfrm>
              <a:custGeom>
                <a:avLst/>
                <a:gdLst>
                  <a:gd name="T0" fmla="*/ 112 w 223"/>
                  <a:gd name="T1" fmla="*/ 0 h 223"/>
                  <a:gd name="T2" fmla="*/ 223 w 223"/>
                  <a:gd name="T3" fmla="*/ 111 h 223"/>
                  <a:gd name="T4" fmla="*/ 111 w 223"/>
                  <a:gd name="T5" fmla="*/ 223 h 223"/>
                  <a:gd name="T6" fmla="*/ 0 w 223"/>
                  <a:gd name="T7" fmla="*/ 111 h 223"/>
                  <a:gd name="T8" fmla="*/ 112 w 223"/>
                  <a:gd name="T9" fmla="*/ 0 h 223"/>
                  <a:gd name="T10" fmla="*/ 112 w 223"/>
                  <a:gd name="T11" fmla="*/ 196 h 223"/>
                  <a:gd name="T12" fmla="*/ 111 w 223"/>
                  <a:gd name="T13" fmla="*/ 197 h 223"/>
                  <a:gd name="T14" fmla="*/ 109 w 223"/>
                  <a:gd name="T15" fmla="*/ 192 h 223"/>
                  <a:gd name="T16" fmla="*/ 102 w 223"/>
                  <a:gd name="T17" fmla="*/ 172 h 223"/>
                  <a:gd name="T18" fmla="*/ 89 w 223"/>
                  <a:gd name="T19" fmla="*/ 129 h 223"/>
                  <a:gd name="T20" fmla="*/ 81 w 223"/>
                  <a:gd name="T21" fmla="*/ 125 h 223"/>
                  <a:gd name="T22" fmla="*/ 72 w 223"/>
                  <a:gd name="T23" fmla="*/ 128 h 223"/>
                  <a:gd name="T24" fmla="*/ 57 w 223"/>
                  <a:gd name="T25" fmla="*/ 133 h 223"/>
                  <a:gd name="T26" fmla="*/ 46 w 223"/>
                  <a:gd name="T27" fmla="*/ 146 h 223"/>
                  <a:gd name="T28" fmla="*/ 43 w 223"/>
                  <a:gd name="T29" fmla="*/ 175 h 223"/>
                  <a:gd name="T30" fmla="*/ 45 w 223"/>
                  <a:gd name="T31" fmla="*/ 182 h 223"/>
                  <a:gd name="T32" fmla="*/ 132 w 223"/>
                  <a:gd name="T33" fmla="*/ 206 h 223"/>
                  <a:gd name="T34" fmla="*/ 177 w 223"/>
                  <a:gd name="T35" fmla="*/ 181 h 223"/>
                  <a:gd name="T36" fmla="*/ 180 w 223"/>
                  <a:gd name="T37" fmla="*/ 176 h 223"/>
                  <a:gd name="T38" fmla="*/ 175 w 223"/>
                  <a:gd name="T39" fmla="*/ 144 h 223"/>
                  <a:gd name="T40" fmla="*/ 165 w 223"/>
                  <a:gd name="T41" fmla="*/ 133 h 223"/>
                  <a:gd name="T42" fmla="*/ 153 w 223"/>
                  <a:gd name="T43" fmla="*/ 128 h 223"/>
                  <a:gd name="T44" fmla="*/ 136 w 223"/>
                  <a:gd name="T45" fmla="*/ 123 h 223"/>
                  <a:gd name="T46" fmla="*/ 112 w 223"/>
                  <a:gd name="T47" fmla="*/ 196 h 223"/>
                  <a:gd name="T48" fmla="*/ 111 w 223"/>
                  <a:gd name="T49" fmla="*/ 31 h 223"/>
                  <a:gd name="T50" fmla="*/ 96 w 223"/>
                  <a:gd name="T51" fmla="*/ 34 h 223"/>
                  <a:gd name="T52" fmla="*/ 79 w 223"/>
                  <a:gd name="T53" fmla="*/ 54 h 223"/>
                  <a:gd name="T54" fmla="*/ 76 w 223"/>
                  <a:gd name="T55" fmla="*/ 60 h 223"/>
                  <a:gd name="T56" fmla="*/ 68 w 223"/>
                  <a:gd name="T57" fmla="*/ 75 h 223"/>
                  <a:gd name="T58" fmla="*/ 77 w 223"/>
                  <a:gd name="T59" fmla="*/ 87 h 223"/>
                  <a:gd name="T60" fmla="*/ 82 w 223"/>
                  <a:gd name="T61" fmla="*/ 91 h 223"/>
                  <a:gd name="T62" fmla="*/ 92 w 223"/>
                  <a:gd name="T63" fmla="*/ 108 h 223"/>
                  <a:gd name="T64" fmla="*/ 131 w 223"/>
                  <a:gd name="T65" fmla="*/ 107 h 223"/>
                  <a:gd name="T66" fmla="*/ 141 w 223"/>
                  <a:gd name="T67" fmla="*/ 90 h 223"/>
                  <a:gd name="T68" fmla="*/ 144 w 223"/>
                  <a:gd name="T69" fmla="*/ 87 h 223"/>
                  <a:gd name="T70" fmla="*/ 150 w 223"/>
                  <a:gd name="T71" fmla="*/ 63 h 223"/>
                  <a:gd name="T72" fmla="*/ 142 w 223"/>
                  <a:gd name="T73" fmla="*/ 48 h 223"/>
                  <a:gd name="T74" fmla="*/ 139 w 223"/>
                  <a:gd name="T75" fmla="*/ 44 h 223"/>
                  <a:gd name="T76" fmla="*/ 111 w 223"/>
                  <a:gd name="T77" fmla="*/ 31 h 223"/>
                  <a:gd name="T78" fmla="*/ 107 w 223"/>
                  <a:gd name="T79" fmla="*/ 143 h 223"/>
                  <a:gd name="T80" fmla="*/ 111 w 223"/>
                  <a:gd name="T81" fmla="*/ 179 h 223"/>
                  <a:gd name="T82" fmla="*/ 115 w 223"/>
                  <a:gd name="T83" fmla="*/ 143 h 223"/>
                  <a:gd name="T84" fmla="*/ 107 w 223"/>
                  <a:gd name="T85" fmla="*/ 143 h 223"/>
                  <a:gd name="T86" fmla="*/ 118 w 223"/>
                  <a:gd name="T87" fmla="*/ 127 h 223"/>
                  <a:gd name="T88" fmla="*/ 104 w 223"/>
                  <a:gd name="T89" fmla="*/ 127 h 223"/>
                  <a:gd name="T90" fmla="*/ 104 w 223"/>
                  <a:gd name="T91" fmla="*/ 138 h 223"/>
                  <a:gd name="T92" fmla="*/ 118 w 223"/>
                  <a:gd name="T93" fmla="*/ 138 h 223"/>
                  <a:gd name="T94" fmla="*/ 118 w 223"/>
                  <a:gd name="T95" fmla="*/ 12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3" h="223">
                    <a:moveTo>
                      <a:pt x="112" y="0"/>
                    </a:moveTo>
                    <a:cubicBezTo>
                      <a:pt x="172" y="0"/>
                      <a:pt x="223" y="49"/>
                      <a:pt x="223" y="111"/>
                    </a:cubicBezTo>
                    <a:cubicBezTo>
                      <a:pt x="223" y="173"/>
                      <a:pt x="173" y="223"/>
                      <a:pt x="111" y="223"/>
                    </a:cubicBezTo>
                    <a:cubicBezTo>
                      <a:pt x="50" y="222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lose/>
                    <a:moveTo>
                      <a:pt x="112" y="196"/>
                    </a:moveTo>
                    <a:cubicBezTo>
                      <a:pt x="112" y="197"/>
                      <a:pt x="111" y="197"/>
                      <a:pt x="111" y="197"/>
                    </a:cubicBezTo>
                    <a:cubicBezTo>
                      <a:pt x="110" y="195"/>
                      <a:pt x="110" y="194"/>
                      <a:pt x="109" y="192"/>
                    </a:cubicBezTo>
                    <a:cubicBezTo>
                      <a:pt x="107" y="185"/>
                      <a:pt x="105" y="178"/>
                      <a:pt x="102" y="172"/>
                    </a:cubicBezTo>
                    <a:cubicBezTo>
                      <a:pt x="98" y="157"/>
                      <a:pt x="93" y="143"/>
                      <a:pt x="89" y="129"/>
                    </a:cubicBezTo>
                    <a:cubicBezTo>
                      <a:pt x="87" y="124"/>
                      <a:pt x="87" y="123"/>
                      <a:pt x="81" y="125"/>
                    </a:cubicBezTo>
                    <a:cubicBezTo>
                      <a:pt x="78" y="126"/>
                      <a:pt x="75" y="127"/>
                      <a:pt x="72" y="128"/>
                    </a:cubicBezTo>
                    <a:cubicBezTo>
                      <a:pt x="67" y="130"/>
                      <a:pt x="62" y="131"/>
                      <a:pt x="57" y="133"/>
                    </a:cubicBezTo>
                    <a:cubicBezTo>
                      <a:pt x="51" y="135"/>
                      <a:pt x="47" y="140"/>
                      <a:pt x="46" y="146"/>
                    </a:cubicBezTo>
                    <a:cubicBezTo>
                      <a:pt x="45" y="156"/>
                      <a:pt x="43" y="166"/>
                      <a:pt x="43" y="175"/>
                    </a:cubicBezTo>
                    <a:cubicBezTo>
                      <a:pt x="42" y="178"/>
                      <a:pt x="44" y="181"/>
                      <a:pt x="45" y="182"/>
                    </a:cubicBezTo>
                    <a:cubicBezTo>
                      <a:pt x="70" y="205"/>
                      <a:pt x="99" y="213"/>
                      <a:pt x="132" y="206"/>
                    </a:cubicBezTo>
                    <a:cubicBezTo>
                      <a:pt x="150" y="202"/>
                      <a:pt x="164" y="193"/>
                      <a:pt x="177" y="181"/>
                    </a:cubicBezTo>
                    <a:cubicBezTo>
                      <a:pt x="179" y="180"/>
                      <a:pt x="180" y="178"/>
                      <a:pt x="180" y="176"/>
                    </a:cubicBezTo>
                    <a:cubicBezTo>
                      <a:pt x="179" y="165"/>
                      <a:pt x="177" y="154"/>
                      <a:pt x="175" y="144"/>
                    </a:cubicBezTo>
                    <a:cubicBezTo>
                      <a:pt x="174" y="139"/>
                      <a:pt x="170" y="135"/>
                      <a:pt x="165" y="133"/>
                    </a:cubicBezTo>
                    <a:cubicBezTo>
                      <a:pt x="161" y="131"/>
                      <a:pt x="157" y="130"/>
                      <a:pt x="153" y="128"/>
                    </a:cubicBezTo>
                    <a:cubicBezTo>
                      <a:pt x="147" y="126"/>
                      <a:pt x="142" y="125"/>
                      <a:pt x="136" y="123"/>
                    </a:cubicBezTo>
                    <a:cubicBezTo>
                      <a:pt x="128" y="148"/>
                      <a:pt x="120" y="172"/>
                      <a:pt x="112" y="196"/>
                    </a:cubicBezTo>
                    <a:close/>
                    <a:moveTo>
                      <a:pt x="111" y="31"/>
                    </a:moveTo>
                    <a:cubicBezTo>
                      <a:pt x="106" y="32"/>
                      <a:pt x="101" y="33"/>
                      <a:pt x="96" y="34"/>
                    </a:cubicBezTo>
                    <a:cubicBezTo>
                      <a:pt x="86" y="37"/>
                      <a:pt x="82" y="45"/>
                      <a:pt x="79" y="54"/>
                    </a:cubicBezTo>
                    <a:cubicBezTo>
                      <a:pt x="79" y="56"/>
                      <a:pt x="78" y="59"/>
                      <a:pt x="76" y="60"/>
                    </a:cubicBezTo>
                    <a:cubicBezTo>
                      <a:pt x="69" y="64"/>
                      <a:pt x="67" y="68"/>
                      <a:pt x="68" y="75"/>
                    </a:cubicBezTo>
                    <a:cubicBezTo>
                      <a:pt x="69" y="81"/>
                      <a:pt x="71" y="86"/>
                      <a:pt x="77" y="87"/>
                    </a:cubicBezTo>
                    <a:cubicBezTo>
                      <a:pt x="80" y="87"/>
                      <a:pt x="82" y="89"/>
                      <a:pt x="82" y="91"/>
                    </a:cubicBezTo>
                    <a:cubicBezTo>
                      <a:pt x="84" y="98"/>
                      <a:pt x="88" y="103"/>
                      <a:pt x="92" y="108"/>
                    </a:cubicBezTo>
                    <a:cubicBezTo>
                      <a:pt x="105" y="122"/>
                      <a:pt x="119" y="121"/>
                      <a:pt x="131" y="107"/>
                    </a:cubicBezTo>
                    <a:cubicBezTo>
                      <a:pt x="135" y="102"/>
                      <a:pt x="137" y="96"/>
                      <a:pt x="141" y="90"/>
                    </a:cubicBezTo>
                    <a:cubicBezTo>
                      <a:pt x="142" y="89"/>
                      <a:pt x="143" y="88"/>
                      <a:pt x="144" y="87"/>
                    </a:cubicBezTo>
                    <a:cubicBezTo>
                      <a:pt x="153" y="84"/>
                      <a:pt x="158" y="69"/>
                      <a:pt x="150" y="63"/>
                    </a:cubicBezTo>
                    <a:cubicBezTo>
                      <a:pt x="145" y="59"/>
                      <a:pt x="144" y="54"/>
                      <a:pt x="142" y="48"/>
                    </a:cubicBezTo>
                    <a:cubicBezTo>
                      <a:pt x="141" y="47"/>
                      <a:pt x="140" y="45"/>
                      <a:pt x="139" y="44"/>
                    </a:cubicBezTo>
                    <a:cubicBezTo>
                      <a:pt x="133" y="34"/>
                      <a:pt x="123" y="31"/>
                      <a:pt x="111" y="31"/>
                    </a:cubicBezTo>
                    <a:close/>
                    <a:moveTo>
                      <a:pt x="107" y="143"/>
                    </a:moveTo>
                    <a:cubicBezTo>
                      <a:pt x="101" y="156"/>
                      <a:pt x="106" y="167"/>
                      <a:pt x="111" y="179"/>
                    </a:cubicBezTo>
                    <a:cubicBezTo>
                      <a:pt x="117" y="167"/>
                      <a:pt x="120" y="155"/>
                      <a:pt x="115" y="143"/>
                    </a:cubicBezTo>
                    <a:cubicBezTo>
                      <a:pt x="112" y="143"/>
                      <a:pt x="109" y="143"/>
                      <a:pt x="107" y="143"/>
                    </a:cubicBezTo>
                    <a:close/>
                    <a:moveTo>
                      <a:pt x="118" y="127"/>
                    </a:moveTo>
                    <a:cubicBezTo>
                      <a:pt x="113" y="127"/>
                      <a:pt x="108" y="127"/>
                      <a:pt x="104" y="127"/>
                    </a:cubicBezTo>
                    <a:cubicBezTo>
                      <a:pt x="104" y="131"/>
                      <a:pt x="104" y="134"/>
                      <a:pt x="104" y="138"/>
                    </a:cubicBezTo>
                    <a:cubicBezTo>
                      <a:pt x="109" y="138"/>
                      <a:pt x="114" y="138"/>
                      <a:pt x="118" y="138"/>
                    </a:cubicBezTo>
                    <a:cubicBezTo>
                      <a:pt x="118" y="134"/>
                      <a:pt x="118" y="131"/>
                      <a:pt x="118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Freeform 7">
                <a:extLst>
                  <a:ext uri="{FF2B5EF4-FFF2-40B4-BE49-F238E27FC236}">
                    <a16:creationId xmlns:a16="http://schemas.microsoft.com/office/drawing/2014/main" id="{D67ACB88-E35E-4575-8327-C4D7BDE4B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800" y="3460751"/>
                <a:ext cx="441325" cy="288925"/>
              </a:xfrm>
              <a:custGeom>
                <a:avLst/>
                <a:gdLst>
                  <a:gd name="T0" fmla="*/ 70 w 138"/>
                  <a:gd name="T1" fmla="*/ 73 h 90"/>
                  <a:gd name="T2" fmla="*/ 94 w 138"/>
                  <a:gd name="T3" fmla="*/ 0 h 90"/>
                  <a:gd name="T4" fmla="*/ 111 w 138"/>
                  <a:gd name="T5" fmla="*/ 5 h 90"/>
                  <a:gd name="T6" fmla="*/ 123 w 138"/>
                  <a:gd name="T7" fmla="*/ 10 h 90"/>
                  <a:gd name="T8" fmla="*/ 133 w 138"/>
                  <a:gd name="T9" fmla="*/ 21 h 90"/>
                  <a:gd name="T10" fmla="*/ 138 w 138"/>
                  <a:gd name="T11" fmla="*/ 53 h 90"/>
                  <a:gd name="T12" fmla="*/ 135 w 138"/>
                  <a:gd name="T13" fmla="*/ 58 h 90"/>
                  <a:gd name="T14" fmla="*/ 90 w 138"/>
                  <a:gd name="T15" fmla="*/ 83 h 90"/>
                  <a:gd name="T16" fmla="*/ 3 w 138"/>
                  <a:gd name="T17" fmla="*/ 59 h 90"/>
                  <a:gd name="T18" fmla="*/ 1 w 138"/>
                  <a:gd name="T19" fmla="*/ 52 h 90"/>
                  <a:gd name="T20" fmla="*/ 4 w 138"/>
                  <a:gd name="T21" fmla="*/ 23 h 90"/>
                  <a:gd name="T22" fmla="*/ 15 w 138"/>
                  <a:gd name="T23" fmla="*/ 10 h 90"/>
                  <a:gd name="T24" fmla="*/ 30 w 138"/>
                  <a:gd name="T25" fmla="*/ 5 h 90"/>
                  <a:gd name="T26" fmla="*/ 39 w 138"/>
                  <a:gd name="T27" fmla="*/ 2 h 90"/>
                  <a:gd name="T28" fmla="*/ 47 w 138"/>
                  <a:gd name="T29" fmla="*/ 6 h 90"/>
                  <a:gd name="T30" fmla="*/ 60 w 138"/>
                  <a:gd name="T31" fmla="*/ 49 h 90"/>
                  <a:gd name="T32" fmla="*/ 67 w 138"/>
                  <a:gd name="T33" fmla="*/ 69 h 90"/>
                  <a:gd name="T34" fmla="*/ 69 w 138"/>
                  <a:gd name="T35" fmla="*/ 74 h 90"/>
                  <a:gd name="T36" fmla="*/ 70 w 138"/>
                  <a:gd name="T3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90">
                    <a:moveTo>
                      <a:pt x="70" y="73"/>
                    </a:moveTo>
                    <a:cubicBezTo>
                      <a:pt x="78" y="49"/>
                      <a:pt x="86" y="25"/>
                      <a:pt x="94" y="0"/>
                    </a:cubicBezTo>
                    <a:cubicBezTo>
                      <a:pt x="100" y="2"/>
                      <a:pt x="105" y="3"/>
                      <a:pt x="111" y="5"/>
                    </a:cubicBezTo>
                    <a:cubicBezTo>
                      <a:pt x="115" y="7"/>
                      <a:pt x="119" y="8"/>
                      <a:pt x="123" y="10"/>
                    </a:cubicBezTo>
                    <a:cubicBezTo>
                      <a:pt x="128" y="12"/>
                      <a:pt x="132" y="16"/>
                      <a:pt x="133" y="21"/>
                    </a:cubicBezTo>
                    <a:cubicBezTo>
                      <a:pt x="135" y="31"/>
                      <a:pt x="137" y="42"/>
                      <a:pt x="138" y="53"/>
                    </a:cubicBezTo>
                    <a:cubicBezTo>
                      <a:pt x="138" y="55"/>
                      <a:pt x="137" y="57"/>
                      <a:pt x="135" y="58"/>
                    </a:cubicBezTo>
                    <a:cubicBezTo>
                      <a:pt x="122" y="70"/>
                      <a:pt x="108" y="79"/>
                      <a:pt x="90" y="83"/>
                    </a:cubicBezTo>
                    <a:cubicBezTo>
                      <a:pt x="57" y="90"/>
                      <a:pt x="28" y="82"/>
                      <a:pt x="3" y="59"/>
                    </a:cubicBezTo>
                    <a:cubicBezTo>
                      <a:pt x="2" y="58"/>
                      <a:pt x="0" y="55"/>
                      <a:pt x="1" y="52"/>
                    </a:cubicBezTo>
                    <a:cubicBezTo>
                      <a:pt x="1" y="43"/>
                      <a:pt x="3" y="33"/>
                      <a:pt x="4" y="23"/>
                    </a:cubicBezTo>
                    <a:cubicBezTo>
                      <a:pt x="5" y="17"/>
                      <a:pt x="9" y="12"/>
                      <a:pt x="15" y="10"/>
                    </a:cubicBezTo>
                    <a:cubicBezTo>
                      <a:pt x="20" y="8"/>
                      <a:pt x="25" y="7"/>
                      <a:pt x="30" y="5"/>
                    </a:cubicBezTo>
                    <a:cubicBezTo>
                      <a:pt x="33" y="4"/>
                      <a:pt x="36" y="3"/>
                      <a:pt x="39" y="2"/>
                    </a:cubicBezTo>
                    <a:cubicBezTo>
                      <a:pt x="45" y="0"/>
                      <a:pt x="45" y="1"/>
                      <a:pt x="47" y="6"/>
                    </a:cubicBezTo>
                    <a:cubicBezTo>
                      <a:pt x="51" y="20"/>
                      <a:pt x="56" y="34"/>
                      <a:pt x="60" y="49"/>
                    </a:cubicBezTo>
                    <a:cubicBezTo>
                      <a:pt x="63" y="55"/>
                      <a:pt x="65" y="62"/>
                      <a:pt x="67" y="69"/>
                    </a:cubicBezTo>
                    <a:cubicBezTo>
                      <a:pt x="68" y="71"/>
                      <a:pt x="68" y="72"/>
                      <a:pt x="69" y="74"/>
                    </a:cubicBezTo>
                    <a:cubicBezTo>
                      <a:pt x="69" y="74"/>
                      <a:pt x="70" y="74"/>
                      <a:pt x="70" y="7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8">
                <a:extLst>
                  <a:ext uri="{FF2B5EF4-FFF2-40B4-BE49-F238E27FC236}">
                    <a16:creationId xmlns:a16="http://schemas.microsoft.com/office/drawing/2014/main" id="{DD10E2EF-31DD-4CEE-A05D-757F489E2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3170238"/>
                <a:ext cx="292100" cy="290513"/>
              </a:xfrm>
              <a:custGeom>
                <a:avLst/>
                <a:gdLst>
                  <a:gd name="T0" fmla="*/ 44 w 91"/>
                  <a:gd name="T1" fmla="*/ 0 h 91"/>
                  <a:gd name="T2" fmla="*/ 72 w 91"/>
                  <a:gd name="T3" fmla="*/ 13 h 91"/>
                  <a:gd name="T4" fmla="*/ 75 w 91"/>
                  <a:gd name="T5" fmla="*/ 17 h 91"/>
                  <a:gd name="T6" fmla="*/ 83 w 91"/>
                  <a:gd name="T7" fmla="*/ 32 h 91"/>
                  <a:gd name="T8" fmla="*/ 77 w 91"/>
                  <a:gd name="T9" fmla="*/ 56 h 91"/>
                  <a:gd name="T10" fmla="*/ 74 w 91"/>
                  <a:gd name="T11" fmla="*/ 59 h 91"/>
                  <a:gd name="T12" fmla="*/ 64 w 91"/>
                  <a:gd name="T13" fmla="*/ 76 h 91"/>
                  <a:gd name="T14" fmla="*/ 25 w 91"/>
                  <a:gd name="T15" fmla="*/ 77 h 91"/>
                  <a:gd name="T16" fmla="*/ 15 w 91"/>
                  <a:gd name="T17" fmla="*/ 60 h 91"/>
                  <a:gd name="T18" fmla="*/ 10 w 91"/>
                  <a:gd name="T19" fmla="*/ 56 h 91"/>
                  <a:gd name="T20" fmla="*/ 1 w 91"/>
                  <a:gd name="T21" fmla="*/ 44 h 91"/>
                  <a:gd name="T22" fmla="*/ 9 w 91"/>
                  <a:gd name="T23" fmla="*/ 29 h 91"/>
                  <a:gd name="T24" fmla="*/ 12 w 91"/>
                  <a:gd name="T25" fmla="*/ 23 h 91"/>
                  <a:gd name="T26" fmla="*/ 29 w 91"/>
                  <a:gd name="T27" fmla="*/ 3 h 91"/>
                  <a:gd name="T28" fmla="*/ 44 w 91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91">
                    <a:moveTo>
                      <a:pt x="44" y="0"/>
                    </a:moveTo>
                    <a:cubicBezTo>
                      <a:pt x="56" y="0"/>
                      <a:pt x="66" y="3"/>
                      <a:pt x="72" y="13"/>
                    </a:cubicBezTo>
                    <a:cubicBezTo>
                      <a:pt x="73" y="14"/>
                      <a:pt x="74" y="16"/>
                      <a:pt x="75" y="17"/>
                    </a:cubicBezTo>
                    <a:cubicBezTo>
                      <a:pt x="77" y="23"/>
                      <a:pt x="78" y="28"/>
                      <a:pt x="83" y="32"/>
                    </a:cubicBezTo>
                    <a:cubicBezTo>
                      <a:pt x="91" y="38"/>
                      <a:pt x="86" y="53"/>
                      <a:pt x="77" y="56"/>
                    </a:cubicBezTo>
                    <a:cubicBezTo>
                      <a:pt x="76" y="57"/>
                      <a:pt x="75" y="58"/>
                      <a:pt x="74" y="59"/>
                    </a:cubicBezTo>
                    <a:cubicBezTo>
                      <a:pt x="70" y="65"/>
                      <a:pt x="68" y="71"/>
                      <a:pt x="64" y="76"/>
                    </a:cubicBezTo>
                    <a:cubicBezTo>
                      <a:pt x="52" y="90"/>
                      <a:pt x="38" y="91"/>
                      <a:pt x="25" y="77"/>
                    </a:cubicBezTo>
                    <a:cubicBezTo>
                      <a:pt x="21" y="72"/>
                      <a:pt x="17" y="67"/>
                      <a:pt x="15" y="60"/>
                    </a:cubicBezTo>
                    <a:cubicBezTo>
                      <a:pt x="15" y="58"/>
                      <a:pt x="13" y="56"/>
                      <a:pt x="10" y="56"/>
                    </a:cubicBezTo>
                    <a:cubicBezTo>
                      <a:pt x="4" y="55"/>
                      <a:pt x="2" y="50"/>
                      <a:pt x="1" y="44"/>
                    </a:cubicBezTo>
                    <a:cubicBezTo>
                      <a:pt x="0" y="37"/>
                      <a:pt x="2" y="33"/>
                      <a:pt x="9" y="29"/>
                    </a:cubicBezTo>
                    <a:cubicBezTo>
                      <a:pt x="11" y="28"/>
                      <a:pt x="12" y="25"/>
                      <a:pt x="12" y="23"/>
                    </a:cubicBezTo>
                    <a:cubicBezTo>
                      <a:pt x="15" y="14"/>
                      <a:pt x="19" y="6"/>
                      <a:pt x="29" y="3"/>
                    </a:cubicBezTo>
                    <a:cubicBezTo>
                      <a:pt x="34" y="2"/>
                      <a:pt x="39" y="1"/>
                      <a:pt x="44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9">
                <a:extLst>
                  <a:ext uri="{FF2B5EF4-FFF2-40B4-BE49-F238E27FC236}">
                    <a16:creationId xmlns:a16="http://schemas.microsoft.com/office/drawing/2014/main" id="{C2F9287D-9C9B-4317-9010-326D82E1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525838"/>
                <a:ext cx="60325" cy="114300"/>
              </a:xfrm>
              <a:custGeom>
                <a:avLst/>
                <a:gdLst>
                  <a:gd name="T0" fmla="*/ 6 w 19"/>
                  <a:gd name="T1" fmla="*/ 0 h 36"/>
                  <a:gd name="T2" fmla="*/ 14 w 19"/>
                  <a:gd name="T3" fmla="*/ 0 h 36"/>
                  <a:gd name="T4" fmla="*/ 10 w 19"/>
                  <a:gd name="T5" fmla="*/ 36 h 36"/>
                  <a:gd name="T6" fmla="*/ 6 w 1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6">
                    <a:moveTo>
                      <a:pt x="6" y="0"/>
                    </a:moveTo>
                    <a:cubicBezTo>
                      <a:pt x="8" y="0"/>
                      <a:pt x="11" y="0"/>
                      <a:pt x="14" y="0"/>
                    </a:cubicBezTo>
                    <a:cubicBezTo>
                      <a:pt x="19" y="12"/>
                      <a:pt x="16" y="24"/>
                      <a:pt x="10" y="36"/>
                    </a:cubicBezTo>
                    <a:cubicBezTo>
                      <a:pt x="5" y="24"/>
                      <a:pt x="0" y="13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10">
                <a:extLst>
                  <a:ext uri="{FF2B5EF4-FFF2-40B4-BE49-F238E27FC236}">
                    <a16:creationId xmlns:a16="http://schemas.microsoft.com/office/drawing/2014/main" id="{36A8E103-AEAB-4542-9C89-FCC7361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73451"/>
                <a:ext cx="44450" cy="36513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4"/>
                      <a:pt x="14" y="7"/>
                      <a:pt x="14" y="11"/>
                    </a:cubicBezTo>
                    <a:cubicBezTo>
                      <a:pt x="10" y="11"/>
                      <a:pt x="5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77E9C9F-2002-42F3-B5F2-B0611AB4D27A}"/>
              </a:ext>
            </a:extLst>
          </p:cNvPr>
          <p:cNvCxnSpPr/>
          <p:nvPr/>
        </p:nvCxnSpPr>
        <p:spPr>
          <a:xfrm flipH="1" flipV="1">
            <a:off x="4377383" y="3691317"/>
            <a:ext cx="198484" cy="45557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42302376-7BA8-40B3-90D1-C1167A289F8D}"/>
              </a:ext>
            </a:extLst>
          </p:cNvPr>
          <p:cNvCxnSpPr/>
          <p:nvPr/>
        </p:nvCxnSpPr>
        <p:spPr>
          <a:xfrm flipH="1" flipV="1">
            <a:off x="4571375" y="4144628"/>
            <a:ext cx="685554" cy="226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59AFE842-3571-4AE5-8237-B7A62F4127B6}"/>
              </a:ext>
            </a:extLst>
          </p:cNvPr>
          <p:cNvCxnSpPr>
            <a:cxnSpLocks/>
          </p:cNvCxnSpPr>
          <p:nvPr/>
        </p:nvCxnSpPr>
        <p:spPr>
          <a:xfrm flipV="1">
            <a:off x="2016676" y="3673570"/>
            <a:ext cx="283142" cy="2993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7F3C476-5AD9-4556-B185-417AC6D58242}"/>
              </a:ext>
            </a:extLst>
          </p:cNvPr>
          <p:cNvCxnSpPr/>
          <p:nvPr/>
        </p:nvCxnSpPr>
        <p:spPr>
          <a:xfrm flipH="1">
            <a:off x="1432973" y="3972934"/>
            <a:ext cx="583703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5EE800C8-CB14-4798-BE5C-5B2D396DE7D8}"/>
              </a:ext>
            </a:extLst>
          </p:cNvPr>
          <p:cNvCxnSpPr>
            <a:cxnSpLocks/>
          </p:cNvCxnSpPr>
          <p:nvPr/>
        </p:nvCxnSpPr>
        <p:spPr>
          <a:xfrm flipV="1">
            <a:off x="3972460" y="2600394"/>
            <a:ext cx="231551" cy="3473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0CC3F36D-943E-4F4E-BBA6-4B774048437A}"/>
              </a:ext>
            </a:extLst>
          </p:cNvPr>
          <p:cNvCxnSpPr/>
          <p:nvPr/>
        </p:nvCxnSpPr>
        <p:spPr>
          <a:xfrm flipH="1" flipV="1">
            <a:off x="4199632" y="2598864"/>
            <a:ext cx="651256" cy="248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477BAAFA-704E-458B-BBC7-61D9F6B5B184}"/>
              </a:ext>
            </a:extLst>
          </p:cNvPr>
          <p:cNvSpPr txBox="1"/>
          <p:nvPr/>
        </p:nvSpPr>
        <p:spPr>
          <a:xfrm>
            <a:off x="1940836" y="4307576"/>
            <a:ext cx="28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</a:t>
            </a:r>
            <a:r>
              <a:rPr lang="en-US" b="1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onjunto</a:t>
            </a:r>
            <a:r>
              <a:rPr lang="en-US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 </a:t>
            </a:r>
            <a:r>
              <a:rPr lang="en-US" b="1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procesos</a:t>
            </a:r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C5ED5B59-6C7A-47CF-9277-E91F5D86B822}"/>
              </a:ext>
            </a:extLst>
          </p:cNvPr>
          <p:cNvSpPr txBox="1"/>
          <p:nvPr/>
        </p:nvSpPr>
        <p:spPr>
          <a:xfrm>
            <a:off x="382055" y="3919795"/>
            <a:ext cx="135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Planificación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EA166D24-C0E3-4990-B21A-1768BA41582F}"/>
              </a:ext>
            </a:extLst>
          </p:cNvPr>
          <p:cNvSpPr txBox="1"/>
          <p:nvPr/>
        </p:nvSpPr>
        <p:spPr>
          <a:xfrm>
            <a:off x="4820051" y="2598864"/>
            <a:ext cx="144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Organización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D279C14B-BD74-4BE9-A9E2-3A91F7767890}"/>
              </a:ext>
            </a:extLst>
          </p:cNvPr>
          <p:cNvSpPr txBox="1"/>
          <p:nvPr/>
        </p:nvSpPr>
        <p:spPr>
          <a:xfrm>
            <a:off x="5166934" y="4202234"/>
            <a:ext cx="1256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Ejecución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9220" name="Picture 4" descr="Image result for png planificación">
            <a:extLst>
              <a:ext uri="{FF2B5EF4-FFF2-40B4-BE49-F238E27FC236}">
                <a16:creationId xmlns:a16="http://schemas.microsoft.com/office/drawing/2014/main" id="{D2D01F5E-8631-445A-867F-33AC58AE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6" y="2718137"/>
            <a:ext cx="1431501" cy="11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png organizacion">
            <a:extLst>
              <a:ext uri="{FF2B5EF4-FFF2-40B4-BE49-F238E27FC236}">
                <a16:creationId xmlns:a16="http://schemas.microsoft.com/office/drawing/2014/main" id="{B4EA6101-A329-4D00-9695-C7D14175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76" y="1574942"/>
            <a:ext cx="1043397" cy="11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png ejecucion">
            <a:extLst>
              <a:ext uri="{FF2B5EF4-FFF2-40B4-BE49-F238E27FC236}">
                <a16:creationId xmlns:a16="http://schemas.microsoft.com/office/drawing/2014/main" id="{68A2957F-4C56-444B-83F7-618715C6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38" y="3286170"/>
            <a:ext cx="1359250" cy="8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7202219A-A7E3-46BF-AFB9-7AFA1107D1FA}"/>
              </a:ext>
            </a:extLst>
          </p:cNvPr>
          <p:cNvSpPr/>
          <p:nvPr/>
        </p:nvSpPr>
        <p:spPr>
          <a:xfrm rot="16200000">
            <a:off x="7007169" y="3013587"/>
            <a:ext cx="678368" cy="5216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26" name="Picture 10" descr="Image result for objetivos estrategicos png">
            <a:extLst>
              <a:ext uri="{FF2B5EF4-FFF2-40B4-BE49-F238E27FC236}">
                <a16:creationId xmlns:a16="http://schemas.microsoft.com/office/drawing/2014/main" id="{A647D146-EDB0-4371-BC93-D4F648B9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29" y="1309820"/>
            <a:ext cx="1203833" cy="12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" name="TextBox 282">
            <a:extLst>
              <a:ext uri="{FF2B5EF4-FFF2-40B4-BE49-F238E27FC236}">
                <a16:creationId xmlns:a16="http://schemas.microsoft.com/office/drawing/2014/main" id="{E5694AF3-D644-485D-B710-5615B46A3DA8}"/>
              </a:ext>
            </a:extLst>
          </p:cNvPr>
          <p:cNvSpPr txBox="1"/>
          <p:nvPr/>
        </p:nvSpPr>
        <p:spPr>
          <a:xfrm>
            <a:off x="7903501" y="2632322"/>
            <a:ext cx="190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Objetivos estratégicos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11F9C17-DED6-4A24-BFFD-6B325D6E5F6A}"/>
              </a:ext>
            </a:extLst>
          </p:cNvPr>
          <p:cNvSpPr txBox="1"/>
          <p:nvPr/>
        </p:nvSpPr>
        <p:spPr>
          <a:xfrm>
            <a:off x="10382362" y="3852240"/>
            <a:ext cx="143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Ventajas competitivas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4C30EDF5-7B3C-46A3-94BD-651B24D8AD0E}"/>
              </a:ext>
            </a:extLst>
          </p:cNvPr>
          <p:cNvSpPr txBox="1"/>
          <p:nvPr/>
        </p:nvSpPr>
        <p:spPr>
          <a:xfrm>
            <a:off x="7983661" y="4964825"/>
            <a:ext cx="192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Automatización de procesos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9228" name="Picture 12" descr="Image result for ventajas competitivas png">
            <a:extLst>
              <a:ext uri="{FF2B5EF4-FFF2-40B4-BE49-F238E27FC236}">
                <a16:creationId xmlns:a16="http://schemas.microsoft.com/office/drawing/2014/main" id="{294F4513-BAB1-468D-876B-841A6CF9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53" y="2606134"/>
            <a:ext cx="1682579" cy="11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Image result for automatizacion de procesos png">
            <a:extLst>
              <a:ext uri="{FF2B5EF4-FFF2-40B4-BE49-F238E27FC236}">
                <a16:creationId xmlns:a16="http://schemas.microsoft.com/office/drawing/2014/main" id="{368F0A0B-C035-433C-B3E0-6BD78AED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96" y="3918436"/>
            <a:ext cx="1545896" cy="10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6" name="Diagrama 115"/>
          <p:cNvGraphicFramePr/>
          <p:nvPr>
            <p:extLst>
              <p:ext uri="{D42A27DB-BD31-4B8C-83A1-F6EECF244321}">
                <p14:modId xmlns:p14="http://schemas.microsoft.com/office/powerpoint/2010/main" val="1238362720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7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902982" y="114654"/>
            <a:ext cx="643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Antecedentes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18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Imagen 118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79" grpId="0"/>
      <p:bldP spid="280" grpId="0"/>
      <p:bldP spid="281" grpId="0"/>
      <p:bldP spid="282" grpId="0"/>
      <p:bldP spid="13" grpId="0" animBg="1"/>
      <p:bldP spid="283" grpId="0"/>
      <p:bldP spid="284" grpId="0"/>
      <p:bldP spid="2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60524C-18D6-4D2A-858F-3CD123D6159C}"/>
              </a:ext>
            </a:extLst>
          </p:cNvPr>
          <p:cNvGrpSpPr/>
          <p:nvPr/>
        </p:nvGrpSpPr>
        <p:grpSpPr>
          <a:xfrm>
            <a:off x="3771313" y="2721333"/>
            <a:ext cx="206873" cy="1516379"/>
            <a:chOff x="7837152" y="3359417"/>
            <a:chExt cx="206873" cy="212910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1EB9D-6EFB-4F2D-85BE-4AF4006EE303}"/>
                </a:ext>
              </a:extLst>
            </p:cNvPr>
            <p:cNvCxnSpPr/>
            <p:nvPr/>
          </p:nvCxnSpPr>
          <p:spPr>
            <a:xfrm flipV="1">
              <a:off x="7940588" y="3359417"/>
              <a:ext cx="0" cy="2003995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E81A302-27FD-4052-8462-1D33BA4BE2EC}"/>
                </a:ext>
              </a:extLst>
            </p:cNvPr>
            <p:cNvSpPr/>
            <p:nvPr/>
          </p:nvSpPr>
          <p:spPr>
            <a:xfrm>
              <a:off x="7837152" y="5281652"/>
              <a:ext cx="206873" cy="2068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37EDA76-84E8-4051-94A8-BF055F455DE9}"/>
              </a:ext>
            </a:extLst>
          </p:cNvPr>
          <p:cNvGrpSpPr/>
          <p:nvPr/>
        </p:nvGrpSpPr>
        <p:grpSpPr>
          <a:xfrm rot="18322558">
            <a:off x="3051818" y="2941309"/>
            <a:ext cx="261812" cy="1769116"/>
            <a:chOff x="8414120" y="2804472"/>
            <a:chExt cx="486885" cy="327486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BF87C7-784E-4FD4-9304-15BB2DBAD70C}"/>
                </a:ext>
              </a:extLst>
            </p:cNvPr>
            <p:cNvCxnSpPr/>
            <p:nvPr/>
          </p:nvCxnSpPr>
          <p:spPr>
            <a:xfrm flipV="1">
              <a:off x="8515331" y="3560706"/>
              <a:ext cx="0" cy="2398391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1ADD8D-23D4-4EB3-8D44-221B6F68FC99}"/>
                </a:ext>
              </a:extLst>
            </p:cNvPr>
            <p:cNvCxnSpPr/>
            <p:nvPr/>
          </p:nvCxnSpPr>
          <p:spPr>
            <a:xfrm flipV="1">
              <a:off x="8510713" y="2804472"/>
              <a:ext cx="390292" cy="779337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9522FDE-E0F6-4D75-982B-A8E3E4BF5A3E}"/>
                </a:ext>
              </a:extLst>
            </p:cNvPr>
            <p:cNvSpPr/>
            <p:nvPr/>
          </p:nvSpPr>
          <p:spPr>
            <a:xfrm>
              <a:off x="8414120" y="5872463"/>
              <a:ext cx="206873" cy="2068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D73C0B-B8EF-484D-B8B6-550617E78338}"/>
              </a:ext>
            </a:extLst>
          </p:cNvPr>
          <p:cNvGrpSpPr/>
          <p:nvPr/>
        </p:nvGrpSpPr>
        <p:grpSpPr>
          <a:xfrm rot="15138578" flipV="1">
            <a:off x="4276901" y="3201310"/>
            <a:ext cx="138950" cy="1488204"/>
            <a:chOff x="8747319" y="3560706"/>
            <a:chExt cx="206873" cy="190724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72C3095-FA3D-4634-9E6E-16F329B5902D}"/>
                </a:ext>
              </a:extLst>
            </p:cNvPr>
            <p:cNvCxnSpPr/>
            <p:nvPr/>
          </p:nvCxnSpPr>
          <p:spPr>
            <a:xfrm flipV="1">
              <a:off x="8840990" y="3560706"/>
              <a:ext cx="0" cy="1782235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BB403A5-B22C-4510-939C-3FB84A69DAD9}"/>
                </a:ext>
              </a:extLst>
            </p:cNvPr>
            <p:cNvSpPr/>
            <p:nvPr/>
          </p:nvSpPr>
          <p:spPr>
            <a:xfrm>
              <a:off x="8747319" y="5261081"/>
              <a:ext cx="206873" cy="2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098" name="Picture 2" descr="Image result for instituciones png">
            <a:extLst>
              <a:ext uri="{FF2B5EF4-FFF2-40B4-BE49-F238E27FC236}">
                <a16:creationId xmlns:a16="http://schemas.microsoft.com/office/drawing/2014/main" id="{8027DC8E-B6D3-49C6-B294-1440C93D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56" y="3181237"/>
            <a:ext cx="1454923" cy="16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mputadora png">
            <a:extLst>
              <a:ext uri="{FF2B5EF4-FFF2-40B4-BE49-F238E27FC236}">
                <a16:creationId xmlns:a16="http://schemas.microsoft.com/office/drawing/2014/main" id="{8D8F4BB4-600F-45F6-8D76-B450ECC2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80" y="2708452"/>
            <a:ext cx="1279230" cy="12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oftware">
            <a:extLst>
              <a:ext uri="{FF2B5EF4-FFF2-40B4-BE49-F238E27FC236}">
                <a16:creationId xmlns:a16="http://schemas.microsoft.com/office/drawing/2014/main" id="{80DAF895-B9B7-44AA-B90D-5334BBCF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56" y="1884990"/>
            <a:ext cx="1543446" cy="8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internet png">
            <a:extLst>
              <a:ext uri="{FF2B5EF4-FFF2-40B4-BE49-F238E27FC236}">
                <a16:creationId xmlns:a16="http://schemas.microsoft.com/office/drawing/2014/main" id="{6F09588F-25EE-49CE-A0CB-021FCE38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24" y="2901161"/>
            <a:ext cx="979703" cy="9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BF4D941-34BC-43FB-B387-E58955343068}"/>
              </a:ext>
            </a:extLst>
          </p:cNvPr>
          <p:cNvSpPr txBox="1"/>
          <p:nvPr/>
        </p:nvSpPr>
        <p:spPr>
          <a:xfrm>
            <a:off x="1639853" y="3832026"/>
            <a:ext cx="151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Computadores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AC34F0-9C9E-43AF-843B-007BBF98FB38}"/>
              </a:ext>
            </a:extLst>
          </p:cNvPr>
          <p:cNvSpPr txBox="1"/>
          <p:nvPr/>
        </p:nvSpPr>
        <p:spPr>
          <a:xfrm>
            <a:off x="3093859" y="1529339"/>
            <a:ext cx="151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Software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DFBCE6-0AE5-4AE0-BFE8-E99F87A89D8A}"/>
              </a:ext>
            </a:extLst>
          </p:cNvPr>
          <p:cNvSpPr txBox="1"/>
          <p:nvPr/>
        </p:nvSpPr>
        <p:spPr>
          <a:xfrm>
            <a:off x="4594979" y="3825489"/>
            <a:ext cx="151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Internet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108" name="Picture 12" descr="Image result for usuarios enojados png">
            <a:extLst>
              <a:ext uri="{FF2B5EF4-FFF2-40B4-BE49-F238E27FC236}">
                <a16:creationId xmlns:a16="http://schemas.microsoft.com/office/drawing/2014/main" id="{84896721-72F6-47BC-8E80-DCFBBFC7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592" y="2547072"/>
            <a:ext cx="745922" cy="10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26652A0-0567-4148-B59E-8F61FB5F27F3}"/>
              </a:ext>
            </a:extLst>
          </p:cNvPr>
          <p:cNvSpPr txBox="1"/>
          <p:nvPr/>
        </p:nvSpPr>
        <p:spPr>
          <a:xfrm>
            <a:off x="6286311" y="4143624"/>
            <a:ext cx="199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Fallo en los servicios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A33333B-513E-46DE-944C-6AC1000520B7}"/>
              </a:ext>
            </a:extLst>
          </p:cNvPr>
          <p:cNvSpPr txBox="1"/>
          <p:nvPr/>
        </p:nvSpPr>
        <p:spPr>
          <a:xfrm>
            <a:off x="8614722" y="3774414"/>
            <a:ext cx="1244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Usuarios molestos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E399A1-1E0F-497B-9925-48795E4D2DA2}"/>
              </a:ext>
            </a:extLst>
          </p:cNvPr>
          <p:cNvCxnSpPr>
            <a:cxnSpLocks/>
          </p:cNvCxnSpPr>
          <p:nvPr/>
        </p:nvCxnSpPr>
        <p:spPr>
          <a:xfrm>
            <a:off x="5969172" y="3434971"/>
            <a:ext cx="2692098" cy="15676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6" name="Picture 10" descr="Image result for error png">
            <a:extLst>
              <a:ext uri="{FF2B5EF4-FFF2-40B4-BE49-F238E27FC236}">
                <a16:creationId xmlns:a16="http://schemas.microsoft.com/office/drawing/2014/main" id="{C7559C1E-ED20-4462-80C3-50717F5B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26" y="2777463"/>
            <a:ext cx="1312911" cy="13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reloj png">
            <a:extLst>
              <a:ext uri="{FF2B5EF4-FFF2-40B4-BE49-F238E27FC236}">
                <a16:creationId xmlns:a16="http://schemas.microsoft.com/office/drawing/2014/main" id="{2FA61702-F635-4A8A-B59E-118DD8865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788" y="2524615"/>
            <a:ext cx="1200933" cy="120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890AE03-E23B-4588-80F7-BEDD815DC960}"/>
              </a:ext>
            </a:extLst>
          </p:cNvPr>
          <p:cNvSpPr txBox="1"/>
          <p:nvPr/>
        </p:nvSpPr>
        <p:spPr>
          <a:xfrm>
            <a:off x="9802567" y="3797986"/>
            <a:ext cx="1244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Perdida de tiempo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48" name="Diagrama 47"/>
          <p:cNvGraphicFramePr/>
          <p:nvPr>
            <p:extLst>
              <p:ext uri="{D42A27DB-BD31-4B8C-83A1-F6EECF244321}">
                <p14:modId xmlns:p14="http://schemas.microsoft.com/office/powerpoint/2010/main" val="1238362720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9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902982" y="114654"/>
            <a:ext cx="643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Antecedentes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0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n 53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6" grpId="0"/>
      <p:bldP spid="57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3B42F06-F0B9-452D-836D-07C0E6CFEB7B}"/>
              </a:ext>
            </a:extLst>
          </p:cNvPr>
          <p:cNvCxnSpPr>
            <a:cxnSpLocks/>
          </p:cNvCxnSpPr>
          <p:nvPr/>
        </p:nvCxnSpPr>
        <p:spPr>
          <a:xfrm>
            <a:off x="3563420" y="3227944"/>
            <a:ext cx="1087440" cy="64059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EA4B7C-34D9-41E7-86B5-2C83967BAAF3}"/>
              </a:ext>
            </a:extLst>
          </p:cNvPr>
          <p:cNvCxnSpPr/>
          <p:nvPr/>
        </p:nvCxnSpPr>
        <p:spPr>
          <a:xfrm flipV="1">
            <a:off x="3323742" y="2500311"/>
            <a:ext cx="1337782" cy="5381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42" name="Picture 2" descr="Image result for servicios de TI">
            <a:extLst>
              <a:ext uri="{FF2B5EF4-FFF2-40B4-BE49-F238E27FC236}">
                <a16:creationId xmlns:a16="http://schemas.microsoft.com/office/drawing/2014/main" id="{2D8E0B8A-C9AB-4DA3-B318-5A7090E0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29" y="2230567"/>
            <a:ext cx="1938590" cy="193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B36BB9-B942-4972-AEBC-E981670659F1}"/>
              </a:ext>
            </a:extLst>
          </p:cNvPr>
          <p:cNvSpPr txBox="1"/>
          <p:nvPr/>
        </p:nvSpPr>
        <p:spPr>
          <a:xfrm>
            <a:off x="2187158" y="4375721"/>
            <a:ext cx="151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Servicios de TI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244" name="Picture 4" descr="Image result for itil png">
            <a:extLst>
              <a:ext uri="{FF2B5EF4-FFF2-40B4-BE49-F238E27FC236}">
                <a16:creationId xmlns:a16="http://schemas.microsoft.com/office/drawing/2014/main" id="{2CF55910-D11C-4389-8F80-B10F10BD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24" y="2010874"/>
            <a:ext cx="1631808" cy="107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cobit png">
            <a:extLst>
              <a:ext uri="{FF2B5EF4-FFF2-40B4-BE49-F238E27FC236}">
                <a16:creationId xmlns:a16="http://schemas.microsoft.com/office/drawing/2014/main" id="{90FC43F8-F4D4-4E5E-BB61-07767390C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17713" r="15899" b="23940"/>
          <a:stretch/>
        </p:blipFill>
        <p:spPr bwMode="auto">
          <a:xfrm>
            <a:off x="4661524" y="3527848"/>
            <a:ext cx="1631808" cy="6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8E8040AE-D661-4861-9D0C-31F4EE3C2B1B}"/>
              </a:ext>
            </a:extLst>
          </p:cNvPr>
          <p:cNvSpPr/>
          <p:nvPr/>
        </p:nvSpPr>
        <p:spPr>
          <a:xfrm>
            <a:off x="6567542" y="1552481"/>
            <a:ext cx="368115" cy="3411770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9AEB26-72E5-4CD6-9BCA-B64C4FF60EE3}"/>
              </a:ext>
            </a:extLst>
          </p:cNvPr>
          <p:cNvSpPr txBox="1"/>
          <p:nvPr/>
        </p:nvSpPr>
        <p:spPr>
          <a:xfrm>
            <a:off x="7043238" y="1914946"/>
            <a:ext cx="1906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Buenas prácticas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764369-CED6-4BF1-A216-67BC206975A5}"/>
              </a:ext>
            </a:extLst>
          </p:cNvPr>
          <p:cNvSpPr txBox="1"/>
          <p:nvPr/>
        </p:nvSpPr>
        <p:spPr>
          <a:xfrm>
            <a:off x="7043238" y="2468882"/>
            <a:ext cx="322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Minimizan el impacto de solicitudes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5BA845-5A8D-4E63-9C0D-4D78BF29288A}"/>
              </a:ext>
            </a:extLst>
          </p:cNvPr>
          <p:cNvSpPr txBox="1"/>
          <p:nvPr/>
        </p:nvSpPr>
        <p:spPr>
          <a:xfrm>
            <a:off x="7044386" y="3052312"/>
            <a:ext cx="322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Garantiza continuidad en las actividades de la organización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1D51362-2935-4B42-A650-A8CAD3DA35A5}"/>
              </a:ext>
            </a:extLst>
          </p:cNvPr>
          <p:cNvSpPr txBox="1"/>
          <p:nvPr/>
        </p:nvSpPr>
        <p:spPr>
          <a:xfrm>
            <a:off x="7043237" y="3860729"/>
            <a:ext cx="322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Brindar soluciones de manera </a:t>
            </a:r>
            <a:r>
              <a:rPr lang="es-EC" sz="16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oportuna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35" name="Diagrama 34"/>
          <p:cNvGraphicFramePr/>
          <p:nvPr>
            <p:extLst>
              <p:ext uri="{D42A27DB-BD31-4B8C-83A1-F6EECF244321}">
                <p14:modId xmlns:p14="http://schemas.microsoft.com/office/powerpoint/2010/main" val="1238362720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902982" y="114654"/>
            <a:ext cx="643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Antecedentes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7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n 37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" grpId="0" animBg="1"/>
      <p:bldP spid="59" grpId="0"/>
      <p:bldP spid="60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479A233-1B47-46D0-B473-A61124901BBE}"/>
              </a:ext>
            </a:extLst>
          </p:cNvPr>
          <p:cNvSpPr txBox="1"/>
          <p:nvPr/>
        </p:nvSpPr>
        <p:spPr>
          <a:xfrm>
            <a:off x="3901783" y="3116387"/>
            <a:ext cx="48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Ineficiencia en el manejo de incidencias en servicios de TI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D50DC4-61E4-46DC-9579-B1C5206C8FDE}"/>
              </a:ext>
            </a:extLst>
          </p:cNvPr>
          <p:cNvSpPr txBox="1"/>
          <p:nvPr/>
        </p:nvSpPr>
        <p:spPr>
          <a:xfrm>
            <a:off x="1867336" y="1901863"/>
            <a:ext cx="2325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Menor productividad en las actividades diarias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34E2D8-1154-46C4-9A6D-3F9348BC96DB}"/>
              </a:ext>
            </a:extLst>
          </p:cNvPr>
          <p:cNvSpPr txBox="1"/>
          <p:nvPr/>
        </p:nvSpPr>
        <p:spPr>
          <a:xfrm>
            <a:off x="4400869" y="1852154"/>
            <a:ext cx="1966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Mayor tiempo de esfuerzo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933A9E-7DC6-4DE2-AB4E-BED05D0F385E}"/>
              </a:ext>
            </a:extLst>
          </p:cNvPr>
          <p:cNvSpPr txBox="1"/>
          <p:nvPr/>
        </p:nvSpPr>
        <p:spPr>
          <a:xfrm>
            <a:off x="6432210" y="1769642"/>
            <a:ext cx="20500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Bajo nivel de satisfacción de los usuarios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B0713B-3629-4826-A184-0CAF51D45B30}"/>
              </a:ext>
            </a:extLst>
          </p:cNvPr>
          <p:cNvSpPr txBox="1"/>
          <p:nvPr/>
        </p:nvSpPr>
        <p:spPr>
          <a:xfrm>
            <a:off x="8858495" y="1844622"/>
            <a:ext cx="19505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Retrasos en la entrega de soluciones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5F2A39-D7ED-473D-B640-FA2B389A5197}"/>
              </a:ext>
            </a:extLst>
          </p:cNvPr>
          <p:cNvSpPr txBox="1"/>
          <p:nvPr/>
        </p:nvSpPr>
        <p:spPr>
          <a:xfrm>
            <a:off x="6248444" y="4509299"/>
            <a:ext cx="2325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Controles de calidad inexistentes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82C03C-E070-40FF-9048-2038735A3C94}"/>
              </a:ext>
            </a:extLst>
          </p:cNvPr>
          <p:cNvSpPr txBox="1"/>
          <p:nvPr/>
        </p:nvSpPr>
        <p:spPr>
          <a:xfrm>
            <a:off x="4301440" y="4528673"/>
            <a:ext cx="19078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Procesos manuales en el manejo de </a:t>
            </a:r>
            <a:r>
              <a:rPr lang="es-EC" sz="15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incidencias</a:t>
            </a:r>
            <a:endParaRPr lang="es-EC" sz="1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60ED03-FEDC-49FD-8DA9-37533278A1A9}"/>
              </a:ext>
            </a:extLst>
          </p:cNvPr>
          <p:cNvSpPr txBox="1"/>
          <p:nvPr/>
        </p:nvSpPr>
        <p:spPr>
          <a:xfrm>
            <a:off x="1680306" y="4469298"/>
            <a:ext cx="2253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Administración informal de los servicios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E8C0D2-8323-4CAE-8F45-AD6ED2BD8DFD}"/>
              </a:ext>
            </a:extLst>
          </p:cNvPr>
          <p:cNvSpPr txBox="1"/>
          <p:nvPr/>
        </p:nvSpPr>
        <p:spPr>
          <a:xfrm>
            <a:off x="8833975" y="4460177"/>
            <a:ext cx="2162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Roles no definidos para el proceso de gestión de incidencias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E4CCA69B-F453-4C7C-82CA-439AFFA891B2}"/>
              </a:ext>
            </a:extLst>
          </p:cNvPr>
          <p:cNvSpPr/>
          <p:nvPr/>
        </p:nvSpPr>
        <p:spPr>
          <a:xfrm flipH="1" flipV="1">
            <a:off x="2643467" y="3704433"/>
            <a:ext cx="1548947" cy="553998"/>
          </a:xfrm>
          <a:prstGeom prst="bentUpArrow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10C3F225-8638-4F15-A1DB-3E501FEE8286}"/>
              </a:ext>
            </a:extLst>
          </p:cNvPr>
          <p:cNvSpPr/>
          <p:nvPr/>
        </p:nvSpPr>
        <p:spPr>
          <a:xfrm flipH="1">
            <a:off x="2643467" y="2864581"/>
            <a:ext cx="1548947" cy="521684"/>
          </a:xfrm>
          <a:prstGeom prst="bentUpArrow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Bent-Up 36">
            <a:extLst>
              <a:ext uri="{FF2B5EF4-FFF2-40B4-BE49-F238E27FC236}">
                <a16:creationId xmlns:a16="http://schemas.microsoft.com/office/drawing/2014/main" id="{35DF3581-69AA-4559-A567-DBCDFEBB9D7C}"/>
              </a:ext>
            </a:extLst>
          </p:cNvPr>
          <p:cNvSpPr/>
          <p:nvPr/>
        </p:nvSpPr>
        <p:spPr>
          <a:xfrm flipV="1">
            <a:off x="8596700" y="3654875"/>
            <a:ext cx="1548947" cy="553998"/>
          </a:xfrm>
          <a:prstGeom prst="bentUpArrow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Bent-Up 37">
            <a:extLst>
              <a:ext uri="{FF2B5EF4-FFF2-40B4-BE49-F238E27FC236}">
                <a16:creationId xmlns:a16="http://schemas.microsoft.com/office/drawing/2014/main" id="{C1367D92-26BF-4CAB-97F9-E69AB7BE47A5}"/>
              </a:ext>
            </a:extLst>
          </p:cNvPr>
          <p:cNvSpPr/>
          <p:nvPr/>
        </p:nvSpPr>
        <p:spPr>
          <a:xfrm>
            <a:off x="8596700" y="2815023"/>
            <a:ext cx="1548947" cy="521684"/>
          </a:xfrm>
          <a:prstGeom prst="bentUpArrow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D356A1D3-4FB5-425E-AE2F-403B080A7094}"/>
              </a:ext>
            </a:extLst>
          </p:cNvPr>
          <p:cNvSpPr/>
          <p:nvPr/>
        </p:nvSpPr>
        <p:spPr>
          <a:xfrm>
            <a:off x="5255351" y="2650898"/>
            <a:ext cx="241743" cy="373501"/>
          </a:xfrm>
          <a:prstGeom prst="upArrow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8EEA6834-3070-457B-AD45-D64332DBD2EC}"/>
              </a:ext>
            </a:extLst>
          </p:cNvPr>
          <p:cNvSpPr/>
          <p:nvPr/>
        </p:nvSpPr>
        <p:spPr>
          <a:xfrm>
            <a:off x="7290113" y="2659040"/>
            <a:ext cx="241743" cy="373501"/>
          </a:xfrm>
          <a:prstGeom prst="upArrow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1C5BF332-464A-4EA4-AB6F-F761ACF46BD3}"/>
              </a:ext>
            </a:extLst>
          </p:cNvPr>
          <p:cNvSpPr/>
          <p:nvPr/>
        </p:nvSpPr>
        <p:spPr>
          <a:xfrm flipV="1">
            <a:off x="5243393" y="4039372"/>
            <a:ext cx="241743" cy="373501"/>
          </a:xfrm>
          <a:prstGeom prst="upArrow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86F0A46A-BC5D-4903-A6AE-12DA9F79A9BF}"/>
              </a:ext>
            </a:extLst>
          </p:cNvPr>
          <p:cNvSpPr/>
          <p:nvPr/>
        </p:nvSpPr>
        <p:spPr>
          <a:xfrm flipV="1">
            <a:off x="7303978" y="4001752"/>
            <a:ext cx="241743" cy="373501"/>
          </a:xfrm>
          <a:prstGeom prst="upArrow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3" name="Diagrama 42"/>
          <p:cNvGraphicFramePr/>
          <p:nvPr>
            <p:extLst>
              <p:ext uri="{D42A27DB-BD31-4B8C-83A1-F6EECF244321}">
                <p14:modId xmlns:p14="http://schemas.microsoft.com/office/powerpoint/2010/main" val="1238362720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806247" y="130018"/>
            <a:ext cx="70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Planteamiento</a:t>
            </a:r>
            <a:r>
              <a:rPr lang="en-US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del </a:t>
            </a: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problema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5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n 45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2" grpId="0" animBg="1"/>
      <p:bldP spid="36" grpId="0" animBg="1"/>
      <p:bldP spid="37" grpId="0" animBg="1"/>
      <p:bldP spid="38" grpId="0" animBg="1"/>
      <p:bldP spid="3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489FCD8-4434-4FA4-8798-FF3D6453D912}"/>
              </a:ext>
            </a:extLst>
          </p:cNvPr>
          <p:cNvSpPr txBox="1"/>
          <p:nvPr/>
        </p:nvSpPr>
        <p:spPr>
          <a:xfrm>
            <a:off x="2083911" y="1446449"/>
            <a:ext cx="807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Implementar un </a:t>
            </a:r>
            <a:r>
              <a:rPr lang="es-ES" sz="15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Service</a:t>
            </a:r>
            <a:r>
              <a:rPr lang="es-ES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s-ES" sz="15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Desk</a:t>
            </a:r>
            <a:r>
              <a:rPr lang="es-ES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basado en el marco de trabajo ITIL para gestionar los diferentes servicios de la Dirección de TICS de la Fuerza Terrestre y optimizar la asistencia y la resolución de los incidentes de manera oportuna y efectiva.</a:t>
            </a:r>
            <a:endParaRPr kumimoji="0" lang="es-EC" sz="15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26" name="Picture 2" descr="Image result for service desk">
            <a:extLst>
              <a:ext uri="{FF2B5EF4-FFF2-40B4-BE49-F238E27FC236}">
                <a16:creationId xmlns:a16="http://schemas.microsoft.com/office/drawing/2014/main" id="{224744F2-0AE7-4039-9EBD-920C7D06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68" y="3139513"/>
            <a:ext cx="3238189" cy="20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302D88E9-CA61-4310-BB59-F9BADAE4E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250" y1="28839" x2="43250" y2="28839"/>
                        <a14:foregroundMark x1="29750" y1="57678" x2="29750" y2="57678"/>
                        <a14:foregroundMark x1="55500" y1="76030" x2="55500" y2="76030"/>
                        <a14:foregroundMark x1="67750" y1="45318" x2="67750" y2="45318"/>
                        <a14:foregroundMark x1="49250" y1="21348" x2="49250" y2="21348"/>
                        <a14:foregroundMark x1="36750" y1="67041" x2="36750" y2="67041"/>
                        <a14:foregroundMark x1="66750" y1="40824" x2="66750" y2="40824"/>
                        <a14:foregroundMark x1="66750" y1="40824" x2="66750" y2="40824"/>
                        <a14:foregroundMark x1="65750" y1="26592" x2="65750" y2="26592"/>
                        <a14:foregroundMark x1="53250" y1="23596" x2="53250" y2="23596"/>
                        <a14:foregroundMark x1="34750" y1="53184" x2="34750" y2="53184"/>
                        <a14:foregroundMark x1="43750" y1="51311" x2="43750" y2="51311"/>
                        <a14:foregroundMark x1="38250" y1="21348" x2="38250" y2="21348"/>
                        <a14:foregroundMark x1="59500" y1="37079" x2="59500" y2="37079"/>
                        <a14:foregroundMark x1="47250" y1="46442" x2="47250" y2="46442"/>
                        <a14:foregroundMark x1="51250" y1="51311" x2="51250" y2="51311"/>
                        <a14:foregroundMark x1="54000" y1="52060" x2="54000" y2="52060"/>
                        <a14:foregroundMark x1="38250" y1="37079" x2="38250" y2="37079"/>
                        <a14:foregroundMark x1="37000" y1="47191" x2="37000" y2="47191"/>
                        <a14:foregroundMark x1="72250" y1="39326" x2="72250" y2="39326"/>
                        <a14:foregroundMark x1="70000" y1="35955" x2="70000" y2="35955"/>
                        <a14:foregroundMark x1="50250" y1="25843" x2="50250" y2="25843"/>
                        <a14:foregroundMark x1="32500" y1="45693" x2="32500" y2="45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9" t="7194" r="20764" b="6474"/>
          <a:stretch/>
        </p:blipFill>
        <p:spPr bwMode="auto">
          <a:xfrm>
            <a:off x="5075808" y="3097518"/>
            <a:ext cx="2088005" cy="20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6" name="Diagrama 55"/>
          <p:cNvGraphicFramePr/>
          <p:nvPr>
            <p:extLst>
              <p:ext uri="{D42A27DB-BD31-4B8C-83A1-F6EECF244321}">
                <p14:modId xmlns:p14="http://schemas.microsoft.com/office/powerpoint/2010/main" val="1238362720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7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902982" y="114654"/>
            <a:ext cx="643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Objetivo</a:t>
            </a:r>
            <a:r>
              <a:rPr lang="en-US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general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8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n 58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5871" y="3028950"/>
            <a:ext cx="2000854" cy="20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382887" y="2205021"/>
            <a:ext cx="1590167" cy="2171195"/>
            <a:chOff x="1202749" y="2546246"/>
            <a:chExt cx="2669089" cy="3644342"/>
          </a:xfrm>
          <a:solidFill>
            <a:schemeClr val="tx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6"/>
              <a:ext cx="2339748" cy="3605089"/>
              <a:chOff x="795338" y="-196850"/>
              <a:chExt cx="4591050" cy="7073900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2037AB7-CD95-48F9-95E6-3BB09F671070}"/>
              </a:ext>
            </a:extLst>
          </p:cNvPr>
          <p:cNvGrpSpPr/>
          <p:nvPr/>
        </p:nvGrpSpPr>
        <p:grpSpPr>
          <a:xfrm>
            <a:off x="10380032" y="2419814"/>
            <a:ext cx="1601271" cy="2056590"/>
            <a:chOff x="8805921" y="2571388"/>
            <a:chExt cx="3235248" cy="415518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5E7C24-2322-4F44-8B99-AC7FC24A882A}"/>
                </a:ext>
              </a:extLst>
            </p:cNvPr>
            <p:cNvSpPr/>
            <p:nvPr/>
          </p:nvSpPr>
          <p:spPr>
            <a:xfrm>
              <a:off x="9937333" y="6503348"/>
              <a:ext cx="2103836" cy="223225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8C8AC32-D721-4AFC-8305-6185AB0F5572}"/>
                </a:ext>
              </a:extLst>
            </p:cNvPr>
            <p:cNvSpPr/>
            <p:nvPr/>
          </p:nvSpPr>
          <p:spPr>
            <a:xfrm rot="20234284">
              <a:off x="11229207" y="5618412"/>
              <a:ext cx="181229" cy="101004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87A74C2-6782-4E75-8D14-465B26B3DFE6}"/>
                </a:ext>
              </a:extLst>
            </p:cNvPr>
            <p:cNvSpPr/>
            <p:nvPr/>
          </p:nvSpPr>
          <p:spPr>
            <a:xfrm rot="1307746">
              <a:off x="10478215" y="5988018"/>
              <a:ext cx="152559" cy="61732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85C64D-1454-4CFA-A636-C7B1EA7412FB}"/>
                </a:ext>
              </a:extLst>
            </p:cNvPr>
            <p:cNvGrpSpPr/>
            <p:nvPr/>
          </p:nvGrpSpPr>
          <p:grpSpPr>
            <a:xfrm rot="535395">
              <a:off x="9913819" y="2940308"/>
              <a:ext cx="1800896" cy="3121056"/>
              <a:chOff x="6176100" y="2992625"/>
              <a:chExt cx="2086518" cy="2086518"/>
            </a:xfrm>
          </p:grpSpPr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767342FA-AA98-4942-A45C-8CA0969FC55D}"/>
                  </a:ext>
                </a:extLst>
              </p:cNvPr>
              <p:cNvSpPr/>
              <p:nvPr/>
            </p:nvSpPr>
            <p:spPr>
              <a:xfrm>
                <a:off x="6176100" y="2992625"/>
                <a:ext cx="2086518" cy="2086518"/>
              </a:xfrm>
              <a:prstGeom prst="donut">
                <a:avLst>
                  <a:gd name="adj" fmla="val 890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Circle: Hollow 31">
                <a:extLst>
                  <a:ext uri="{FF2B5EF4-FFF2-40B4-BE49-F238E27FC236}">
                    <a16:creationId xmlns:a16="http://schemas.microsoft.com/office/drawing/2014/main" id="{A2237916-13D9-4B60-A937-1883CA55BDEB}"/>
                  </a:ext>
                </a:extLst>
              </p:cNvPr>
              <p:cNvSpPr/>
              <p:nvPr/>
            </p:nvSpPr>
            <p:spPr>
              <a:xfrm>
                <a:off x="6513918" y="3330443"/>
                <a:ext cx="1410882" cy="1410882"/>
              </a:xfrm>
              <a:prstGeom prst="donut">
                <a:avLst>
                  <a:gd name="adj" fmla="val 1127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Circle: Hollow 33">
                <a:extLst>
                  <a:ext uri="{FF2B5EF4-FFF2-40B4-BE49-F238E27FC236}">
                    <a16:creationId xmlns:a16="http://schemas.microsoft.com/office/drawing/2014/main" id="{9523CADD-081F-4343-AEA0-140719C25B98}"/>
                  </a:ext>
                </a:extLst>
              </p:cNvPr>
              <p:cNvSpPr/>
              <p:nvPr/>
            </p:nvSpPr>
            <p:spPr>
              <a:xfrm>
                <a:off x="6840366" y="3646067"/>
                <a:ext cx="779634" cy="779634"/>
              </a:xfrm>
              <a:prstGeom prst="donut">
                <a:avLst>
                  <a:gd name="adj" fmla="val 1751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8BE0B85-B1BB-495C-B267-6D2E9AB7C85B}"/>
                  </a:ext>
                </a:extLst>
              </p:cNvPr>
              <p:cNvSpPr/>
              <p:nvPr/>
            </p:nvSpPr>
            <p:spPr>
              <a:xfrm>
                <a:off x="7087293" y="3891549"/>
                <a:ext cx="285780" cy="28578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74DD652-31EF-4346-885E-CA6FC289CE42}"/>
                </a:ext>
              </a:extLst>
            </p:cNvPr>
            <p:cNvGrpSpPr/>
            <p:nvPr/>
          </p:nvGrpSpPr>
          <p:grpSpPr>
            <a:xfrm rot="1434524">
              <a:off x="8805921" y="4053559"/>
              <a:ext cx="1929887" cy="841333"/>
              <a:chOff x="8419743" y="1081666"/>
              <a:chExt cx="1929887" cy="841333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7A10D6D-D6B2-4F5E-8D33-3EB1AFAE5A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89CD2969-38A5-4DB8-A5DD-682C5224F103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D702F32-78B0-4D21-84C5-57A24BF207F7}"/>
                </a:ext>
              </a:extLst>
            </p:cNvPr>
            <p:cNvGrpSpPr/>
            <p:nvPr/>
          </p:nvGrpSpPr>
          <p:grpSpPr>
            <a:xfrm rot="487849">
              <a:off x="8910783" y="5046683"/>
              <a:ext cx="1929887" cy="841333"/>
              <a:chOff x="8419743" y="1081666"/>
              <a:chExt cx="1929887" cy="841333"/>
            </a:xfrm>
            <a:solidFill>
              <a:schemeClr val="accent2"/>
            </a:solidFill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09F03DA-325C-4B83-8C74-DA7152BD77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19BC7E4C-A848-4290-AD30-EB52911138ED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A696CBD-4D63-40E9-B28D-042A0DFFB175}"/>
                </a:ext>
              </a:extLst>
            </p:cNvPr>
            <p:cNvGrpSpPr/>
            <p:nvPr/>
          </p:nvGrpSpPr>
          <p:grpSpPr>
            <a:xfrm rot="2094843">
              <a:off x="8972390" y="2571388"/>
              <a:ext cx="1929887" cy="841333"/>
              <a:chOff x="8419743" y="1081666"/>
              <a:chExt cx="1929887" cy="841333"/>
            </a:xfrm>
            <a:solidFill>
              <a:schemeClr val="accent5"/>
            </a:solidFill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C4A398-BA84-4941-A956-B61C5A915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grpFill/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AE6EB2DD-44E8-4868-8359-3EA293024AF0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01" name="Diagrama 100"/>
          <p:cNvGraphicFramePr/>
          <p:nvPr>
            <p:extLst>
              <p:ext uri="{D42A27DB-BD31-4B8C-83A1-F6EECF244321}">
                <p14:modId xmlns:p14="http://schemas.microsoft.com/office/powerpoint/2010/main" val="1238362720"/>
              </p:ext>
            </p:extLst>
          </p:nvPr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902982" y="114654"/>
            <a:ext cx="643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Objetivos</a:t>
            </a:r>
            <a:r>
              <a:rPr lang="en-US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40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específicos</a:t>
            </a:r>
            <a:endParaRPr lang="en-US" sz="4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4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Imagen 104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107" name="Rectangle 47">
            <a:extLst>
              <a:ext uri="{FF2B5EF4-FFF2-40B4-BE49-F238E27FC236}">
                <a16:creationId xmlns:a16="http://schemas.microsoft.com/office/drawing/2014/main" id="{FCECCC07-2FBE-4742-9CD5-0E0D581A6D23}"/>
              </a:ext>
            </a:extLst>
          </p:cNvPr>
          <p:cNvSpPr/>
          <p:nvPr/>
        </p:nvSpPr>
        <p:spPr>
          <a:xfrm>
            <a:off x="2603756" y="2050403"/>
            <a:ext cx="3521031" cy="253992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TextBox 54">
            <a:extLst>
              <a:ext uri="{FF2B5EF4-FFF2-40B4-BE49-F238E27FC236}">
                <a16:creationId xmlns:a16="http://schemas.microsoft.com/office/drawing/2014/main" id="{889B4A4A-91D6-47F0-A2D6-83374731D3EF}"/>
              </a:ext>
            </a:extLst>
          </p:cNvPr>
          <p:cNvSpPr txBox="1"/>
          <p:nvPr/>
        </p:nvSpPr>
        <p:spPr>
          <a:xfrm>
            <a:off x="2696490" y="2239930"/>
            <a:ext cx="2090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/>
              </a:rPr>
              <a:t>OE1:</a:t>
            </a:r>
            <a:endParaRPr kumimoji="0" lang="es-EC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9" name="TextBox 61">
            <a:extLst>
              <a:ext uri="{FF2B5EF4-FFF2-40B4-BE49-F238E27FC236}">
                <a16:creationId xmlns:a16="http://schemas.microsoft.com/office/drawing/2014/main" id="{0F06E21C-7FF0-4C66-AEFA-AFCD1FD37D3F}"/>
              </a:ext>
            </a:extLst>
          </p:cNvPr>
          <p:cNvSpPr txBox="1"/>
          <p:nvPr/>
        </p:nvSpPr>
        <p:spPr>
          <a:xfrm>
            <a:off x="2855707" y="2689567"/>
            <a:ext cx="3017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MX" sz="1600" dirty="0" smtClean="0">
                <a:latin typeface="Noto Sans" panose="020B0502040504020204"/>
              </a:rPr>
              <a:t>Realizar </a:t>
            </a:r>
            <a:r>
              <a:rPr lang="es-MX" sz="1600" dirty="0">
                <a:latin typeface="Noto Sans" panose="020B0502040504020204"/>
              </a:rPr>
              <a:t>un estudio de la situación actual del manejo de incidencias en la Dirección de TICS de la Fuerza Terrestre a través de una entrevista con los directivos de la </a:t>
            </a:r>
            <a:r>
              <a:rPr lang="es-MX" sz="1600" dirty="0" smtClean="0">
                <a:latin typeface="Noto Sans" panose="020B0502040504020204"/>
              </a:rPr>
              <a:t>institución.</a:t>
            </a:r>
            <a:endParaRPr kumimoji="0" lang="es-EC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26" name="Picture 2" descr="Asociado del mes: Entrevistamos a Manuel Herrero – ASPM Asociación del  Secretariado Profesional de Madrid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73" y="3723520"/>
            <a:ext cx="2076168" cy="130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484" y="1975435"/>
            <a:ext cx="1373979" cy="14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382887" y="2205021"/>
            <a:ext cx="1590167" cy="2171195"/>
            <a:chOff x="1202749" y="2546246"/>
            <a:chExt cx="2669089" cy="3644342"/>
          </a:xfrm>
          <a:solidFill>
            <a:schemeClr val="tx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6"/>
              <a:ext cx="2339748" cy="3605089"/>
              <a:chOff x="795338" y="-196850"/>
              <a:chExt cx="4591050" cy="7073900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2037AB7-CD95-48F9-95E6-3BB09F671070}"/>
              </a:ext>
            </a:extLst>
          </p:cNvPr>
          <p:cNvGrpSpPr/>
          <p:nvPr/>
        </p:nvGrpSpPr>
        <p:grpSpPr>
          <a:xfrm>
            <a:off x="10380032" y="2419814"/>
            <a:ext cx="1601271" cy="2056590"/>
            <a:chOff x="8805921" y="2571388"/>
            <a:chExt cx="3235248" cy="415518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5E7C24-2322-4F44-8B99-AC7FC24A882A}"/>
                </a:ext>
              </a:extLst>
            </p:cNvPr>
            <p:cNvSpPr/>
            <p:nvPr/>
          </p:nvSpPr>
          <p:spPr>
            <a:xfrm>
              <a:off x="9937333" y="6503348"/>
              <a:ext cx="2103836" cy="223225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8C8AC32-D721-4AFC-8305-6185AB0F5572}"/>
                </a:ext>
              </a:extLst>
            </p:cNvPr>
            <p:cNvSpPr/>
            <p:nvPr/>
          </p:nvSpPr>
          <p:spPr>
            <a:xfrm rot="20234284">
              <a:off x="11229207" y="5618412"/>
              <a:ext cx="181229" cy="101004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87A74C2-6782-4E75-8D14-465B26B3DFE6}"/>
                </a:ext>
              </a:extLst>
            </p:cNvPr>
            <p:cNvSpPr/>
            <p:nvPr/>
          </p:nvSpPr>
          <p:spPr>
            <a:xfrm rot="1307746">
              <a:off x="10478215" y="5988018"/>
              <a:ext cx="152559" cy="61732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85C64D-1454-4CFA-A636-C7B1EA7412FB}"/>
                </a:ext>
              </a:extLst>
            </p:cNvPr>
            <p:cNvGrpSpPr/>
            <p:nvPr/>
          </p:nvGrpSpPr>
          <p:grpSpPr>
            <a:xfrm rot="535395">
              <a:off x="9913819" y="2940308"/>
              <a:ext cx="1800896" cy="3121056"/>
              <a:chOff x="6176100" y="2992625"/>
              <a:chExt cx="2086518" cy="2086518"/>
            </a:xfrm>
          </p:grpSpPr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767342FA-AA98-4942-A45C-8CA0969FC55D}"/>
                  </a:ext>
                </a:extLst>
              </p:cNvPr>
              <p:cNvSpPr/>
              <p:nvPr/>
            </p:nvSpPr>
            <p:spPr>
              <a:xfrm>
                <a:off x="6176100" y="2992625"/>
                <a:ext cx="2086518" cy="2086518"/>
              </a:xfrm>
              <a:prstGeom prst="donut">
                <a:avLst>
                  <a:gd name="adj" fmla="val 890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Circle: Hollow 31">
                <a:extLst>
                  <a:ext uri="{FF2B5EF4-FFF2-40B4-BE49-F238E27FC236}">
                    <a16:creationId xmlns:a16="http://schemas.microsoft.com/office/drawing/2014/main" id="{A2237916-13D9-4B60-A937-1883CA55BDEB}"/>
                  </a:ext>
                </a:extLst>
              </p:cNvPr>
              <p:cNvSpPr/>
              <p:nvPr/>
            </p:nvSpPr>
            <p:spPr>
              <a:xfrm>
                <a:off x="6513918" y="3330443"/>
                <a:ext cx="1410882" cy="1410882"/>
              </a:xfrm>
              <a:prstGeom prst="donut">
                <a:avLst>
                  <a:gd name="adj" fmla="val 1127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Circle: Hollow 33">
                <a:extLst>
                  <a:ext uri="{FF2B5EF4-FFF2-40B4-BE49-F238E27FC236}">
                    <a16:creationId xmlns:a16="http://schemas.microsoft.com/office/drawing/2014/main" id="{9523CADD-081F-4343-AEA0-140719C25B98}"/>
                  </a:ext>
                </a:extLst>
              </p:cNvPr>
              <p:cNvSpPr/>
              <p:nvPr/>
            </p:nvSpPr>
            <p:spPr>
              <a:xfrm>
                <a:off x="6840366" y="3646067"/>
                <a:ext cx="779634" cy="779634"/>
              </a:xfrm>
              <a:prstGeom prst="donut">
                <a:avLst>
                  <a:gd name="adj" fmla="val 1751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8BE0B85-B1BB-495C-B267-6D2E9AB7C85B}"/>
                  </a:ext>
                </a:extLst>
              </p:cNvPr>
              <p:cNvSpPr/>
              <p:nvPr/>
            </p:nvSpPr>
            <p:spPr>
              <a:xfrm>
                <a:off x="7087293" y="3891549"/>
                <a:ext cx="285780" cy="28578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74DD652-31EF-4346-885E-CA6FC289CE42}"/>
                </a:ext>
              </a:extLst>
            </p:cNvPr>
            <p:cNvGrpSpPr/>
            <p:nvPr/>
          </p:nvGrpSpPr>
          <p:grpSpPr>
            <a:xfrm rot="1434524">
              <a:off x="8805921" y="4053559"/>
              <a:ext cx="1929887" cy="841333"/>
              <a:chOff x="8419743" y="1081666"/>
              <a:chExt cx="1929887" cy="841333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7A10D6D-D6B2-4F5E-8D33-3EB1AFAE5A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89CD2969-38A5-4DB8-A5DD-682C5224F103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D702F32-78B0-4D21-84C5-57A24BF207F7}"/>
                </a:ext>
              </a:extLst>
            </p:cNvPr>
            <p:cNvGrpSpPr/>
            <p:nvPr/>
          </p:nvGrpSpPr>
          <p:grpSpPr>
            <a:xfrm rot="487849">
              <a:off x="8910783" y="5046683"/>
              <a:ext cx="1929887" cy="841333"/>
              <a:chOff x="8419743" y="1081666"/>
              <a:chExt cx="1929887" cy="841333"/>
            </a:xfrm>
            <a:solidFill>
              <a:schemeClr val="accent2"/>
            </a:solidFill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09F03DA-325C-4B83-8C74-DA7152BD77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grpFill/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19BC7E4C-A848-4290-AD30-EB52911138ED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A696CBD-4D63-40E9-B28D-042A0DFFB175}"/>
                </a:ext>
              </a:extLst>
            </p:cNvPr>
            <p:cNvGrpSpPr/>
            <p:nvPr/>
          </p:nvGrpSpPr>
          <p:grpSpPr>
            <a:xfrm rot="2094843">
              <a:off x="8972390" y="2571388"/>
              <a:ext cx="1929887" cy="841333"/>
              <a:chOff x="8419743" y="1081666"/>
              <a:chExt cx="1929887" cy="841333"/>
            </a:xfrm>
            <a:solidFill>
              <a:schemeClr val="accent5"/>
            </a:solidFill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C4A398-BA84-4941-A956-B61C5A915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743" y="1176315"/>
                <a:ext cx="1774663" cy="746684"/>
              </a:xfrm>
              <a:prstGeom prst="line">
                <a:avLst/>
              </a:prstGeom>
              <a:grpFill/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AE6EB2DD-44E8-4868-8359-3EA293024AF0}"/>
                  </a:ext>
                </a:extLst>
              </p:cNvPr>
              <p:cNvSpPr/>
              <p:nvPr/>
            </p:nvSpPr>
            <p:spPr>
              <a:xfrm rot="4079480">
                <a:off x="10060791" y="1001173"/>
                <a:ext cx="208345" cy="369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01" name="Diagrama 100"/>
          <p:cNvGraphicFramePr/>
          <p:nvPr/>
        </p:nvGraphicFramePr>
        <p:xfrm>
          <a:off x="209550" y="6071616"/>
          <a:ext cx="11820525" cy="52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" name="TextBox 22">
            <a:extLst>
              <a:ext uri="{FF2B5EF4-FFF2-40B4-BE49-F238E27FC236}">
                <a16:creationId xmlns:a16="http://schemas.microsoft.com/office/drawing/2014/main" id="{9A90B992-8BCD-4A42-889C-74BCC92E28E2}"/>
              </a:ext>
            </a:extLst>
          </p:cNvPr>
          <p:cNvSpPr txBox="1"/>
          <p:nvPr/>
        </p:nvSpPr>
        <p:spPr>
          <a:xfrm>
            <a:off x="2902982" y="114654"/>
            <a:ext cx="643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Objetivos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específicos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4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537BDAFF-1D08-4844-B04D-0EC1E4E3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382887" y="276797"/>
            <a:ext cx="2038195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Imagen 104" descr="Logotipo&#10;&#10;Descripción generada automáticamente">
            <a:extLst>
              <a:ext uri="{FF2B5EF4-FFF2-40B4-BE49-F238E27FC236}">
                <a16:creationId xmlns:a16="http://schemas.microsoft.com/office/drawing/2014/main" id="{6966C806-9A1C-4A14-A730-22F4491EF5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94" y="184014"/>
            <a:ext cx="758978" cy="757280"/>
          </a:xfrm>
          <a:prstGeom prst="rect">
            <a:avLst/>
          </a:prstGeom>
        </p:spPr>
      </p:pic>
      <p:sp>
        <p:nvSpPr>
          <p:cNvPr id="107" name="Rectangle 47">
            <a:extLst>
              <a:ext uri="{FF2B5EF4-FFF2-40B4-BE49-F238E27FC236}">
                <a16:creationId xmlns:a16="http://schemas.microsoft.com/office/drawing/2014/main" id="{FCECCC07-2FBE-4742-9CD5-0E0D581A6D23}"/>
              </a:ext>
            </a:extLst>
          </p:cNvPr>
          <p:cNvSpPr/>
          <p:nvPr/>
        </p:nvSpPr>
        <p:spPr>
          <a:xfrm>
            <a:off x="2603756" y="2050403"/>
            <a:ext cx="3521031" cy="253992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extBox 54">
            <a:extLst>
              <a:ext uri="{FF2B5EF4-FFF2-40B4-BE49-F238E27FC236}">
                <a16:creationId xmlns:a16="http://schemas.microsoft.com/office/drawing/2014/main" id="{889B4A4A-91D6-47F0-A2D6-83374731D3EF}"/>
              </a:ext>
            </a:extLst>
          </p:cNvPr>
          <p:cNvSpPr txBox="1"/>
          <p:nvPr/>
        </p:nvSpPr>
        <p:spPr>
          <a:xfrm>
            <a:off x="2696490" y="2239930"/>
            <a:ext cx="2090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/>
                <a:ea typeface="+mn-ea"/>
                <a:cs typeface="+mn-cs"/>
              </a:rPr>
              <a:t>OE2:</a:t>
            </a:r>
            <a:endParaRPr kumimoji="0" lang="es-EC" sz="15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9" name="TextBox 61">
            <a:extLst>
              <a:ext uri="{FF2B5EF4-FFF2-40B4-BE49-F238E27FC236}">
                <a16:creationId xmlns:a16="http://schemas.microsoft.com/office/drawing/2014/main" id="{0F06E21C-7FF0-4C66-AEFA-AFCD1FD37D3F}"/>
              </a:ext>
            </a:extLst>
          </p:cNvPr>
          <p:cNvSpPr txBox="1"/>
          <p:nvPr/>
        </p:nvSpPr>
        <p:spPr>
          <a:xfrm>
            <a:off x="2855707" y="2689567"/>
            <a:ext cx="3017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MX" sz="1600" dirty="0" smtClean="0">
                <a:solidFill>
                  <a:srgbClr val="282F39"/>
                </a:solidFill>
                <a:latin typeface="Noto Sans" panose="020B0502040504020204"/>
              </a:rPr>
              <a:t>Realizar </a:t>
            </a:r>
            <a:r>
              <a:rPr lang="es-MX" sz="1600" dirty="0">
                <a:solidFill>
                  <a:srgbClr val="282F39"/>
                </a:solidFill>
                <a:latin typeface="Noto Sans" panose="020B0502040504020204"/>
              </a:rPr>
              <a:t>una revisión preliminar de literatura (RPL) para determinar los lineamientos establecidos por marcos de referencia para la gestión de incidencias.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050" name="Picture 2" descr="Gráfico De Desarrollo Y Análisis De Trabajo En Equipo, Gráfico De  Referencia De Diagrama De Investigación, Ilustración De Vector Ilustración  del Vector - Ilustración de documento, diagrama: 200168622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97" y="1692293"/>
            <a:ext cx="2098741" cy="148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bros Educación De Texto - Gráficos vectoriales gratis en Pixabay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71" y="3569114"/>
            <a:ext cx="1942948" cy="14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1646</Words>
  <Application>Microsoft Office PowerPoint</Application>
  <PresentationFormat>Panorámica</PresentationFormat>
  <Paragraphs>460</Paragraphs>
  <Slides>29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43" baseType="lpstr">
      <vt:lpstr>Arial</vt:lpstr>
      <vt:lpstr>Calibri</vt:lpstr>
      <vt:lpstr>Cambria</vt:lpstr>
      <vt:lpstr>Gill Sans MT</vt:lpstr>
      <vt:lpstr>Noto Sans</vt:lpstr>
      <vt:lpstr>Noto Sans Disp ExtBd</vt:lpstr>
      <vt:lpstr>Noto Sans Disp SemCond ExtBd</vt:lpstr>
      <vt:lpstr>Open Sans</vt:lpstr>
      <vt:lpstr>Times New Roman</vt:lpstr>
      <vt:lpstr>Trebuchet MS</vt:lpstr>
      <vt:lpstr>Wingdings 3</vt:lpstr>
      <vt:lpstr>1_Office Theme</vt:lpstr>
      <vt:lpstr>Paquete</vt:lpstr>
      <vt:lpstr>Faceta</vt:lpstr>
      <vt:lpstr>Service Desk basado en el marco de trabajo ITIL v4 para la gestión de servicios de la Dirección de TICS de la Fuerza Terrestre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</dc:title>
  <dc:creator>Carly Danielle</dc:creator>
  <cp:lastModifiedBy>HP</cp:lastModifiedBy>
  <cp:revision>43</cp:revision>
  <dcterms:created xsi:type="dcterms:W3CDTF">2021-02-09T05:47:09Z</dcterms:created>
  <dcterms:modified xsi:type="dcterms:W3CDTF">2022-02-11T01:32:57Z</dcterms:modified>
</cp:coreProperties>
</file>