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VARO\Documents\ESCRITORIO%202021\PERSONAL%20CARRILLO%20ALVARO\OTROS\ENCUESTAS%20%20TESIS%20TEN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VIN%20YAMPIK\Desktop\NOVENO%20SEMESTRE\DOCUMENTOS%20PARA%20TESIS%20DE%20GRADO\ENCUEST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/>
              <a:t>Constitución jurídica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'ENCUESTAS '!$D$125</c:f>
              <c:strCache>
                <c:ptCount val="1"/>
                <c:pt idx="0">
                  <c:v>Frecuencia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'ENCUESTAS '!$C$126:$C$128</c:f>
              <c:strCache>
                <c:ptCount val="3"/>
                <c:pt idx="1">
                  <c:v>Persona natural </c:v>
                </c:pt>
                <c:pt idx="2">
                  <c:v>Sociedad </c:v>
                </c:pt>
              </c:strCache>
            </c:strRef>
          </c:cat>
          <c:val>
            <c:numRef>
              <c:f>'ENCUESTAS '!$D$126:$D$128</c:f>
              <c:numCache>
                <c:formatCode>General</c:formatCode>
                <c:ptCount val="3"/>
                <c:pt idx="1">
                  <c:v>91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B7-443E-80EF-5DF246AE4A52}"/>
            </c:ext>
          </c:extLst>
        </c:ser>
        <c:ser>
          <c:idx val="1"/>
          <c:order val="1"/>
          <c:tx>
            <c:strRef>
              <c:f>'ENCUESTAS '!$E$125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'ENCUESTAS '!$C$126:$C$128</c:f>
              <c:strCache>
                <c:ptCount val="3"/>
                <c:pt idx="1">
                  <c:v>Persona natural </c:v>
                </c:pt>
                <c:pt idx="2">
                  <c:v>Sociedad </c:v>
                </c:pt>
              </c:strCache>
            </c:strRef>
          </c:cat>
          <c:val>
            <c:numRef>
              <c:f>'ENCUESTAS '!$E$126:$E$128</c:f>
              <c:numCache>
                <c:formatCode>0.00</c:formatCode>
                <c:ptCount val="3"/>
                <c:pt idx="1">
                  <c:v>96.808510638297875</c:v>
                </c:pt>
                <c:pt idx="2">
                  <c:v>3.1914893617021276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B7-443E-80EF-5DF246AE4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935120"/>
        <c:axId val="158935504"/>
      </c:barChart>
      <c:catAx>
        <c:axId val="15893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58935504"/>
        <c:crosses val="autoZero"/>
        <c:auto val="1"/>
        <c:lblAlgn val="ctr"/>
        <c:lblOffset val="100"/>
        <c:noMultiLvlLbl val="0"/>
      </c:catAx>
      <c:valAx>
        <c:axId val="15893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58935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'ENCUESTAS '!$D$238:$D$239</c:f>
              <c:strCache>
                <c:ptCount val="2"/>
                <c:pt idx="0">
                  <c:v>Frecuencia 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5">
                    <a:shade val="76000"/>
                  </a:schemeClr>
                </a:fgClr>
                <a:bgClr>
                  <a:schemeClr val="accent5">
                    <a:shade val="7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>
                    <a:shade val="76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60-43E5-B8A2-7886AAB09D8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>
                    <a:tint val="77000"/>
                  </a:schemeClr>
                </a:fgClr>
                <a:bgClr>
                  <a:schemeClr val="accent5">
                    <a:tint val="77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>
                    <a:tint val="77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60-43E5-B8A2-7886AAB09D8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'ENCUESTAS '!$C$240:$C$241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'!$D$240:$D$241</c:f>
              <c:numCache>
                <c:formatCode>General</c:formatCode>
                <c:ptCount val="2"/>
                <c:pt idx="0">
                  <c:v>81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60-43E5-B8A2-7886AAB09D8A}"/>
            </c:ext>
          </c:extLst>
        </c:ser>
        <c:ser>
          <c:idx val="1"/>
          <c:order val="1"/>
          <c:tx>
            <c:strRef>
              <c:f>'ENCUESTAS '!$E$238:$E$239</c:f>
              <c:strCache>
                <c:ptCount val="2"/>
                <c:pt idx="0">
                  <c:v>Porcentaje 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5">
                    <a:shade val="76000"/>
                  </a:schemeClr>
                </a:fgClr>
                <a:bgClr>
                  <a:schemeClr val="accent5">
                    <a:shade val="7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>
                    <a:shade val="76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B60-43E5-B8A2-7886AAB09D8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>
                    <a:tint val="77000"/>
                  </a:schemeClr>
                </a:fgClr>
                <a:bgClr>
                  <a:schemeClr val="accent5">
                    <a:tint val="77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>
                    <a:tint val="77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B60-43E5-B8A2-7886AAB09D8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'ENCUESTAS '!$C$240:$C$241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'!$E$240:$E$241</c:f>
              <c:numCache>
                <c:formatCode>0.00</c:formatCode>
                <c:ptCount val="2"/>
                <c:pt idx="0">
                  <c:v>94.186046511627907</c:v>
                </c:pt>
                <c:pt idx="1">
                  <c:v>5.8139534883720927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B60-43E5-B8A2-7886AAB09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2841972878390207"/>
          <c:y val="0.86562518226888308"/>
          <c:w val="0.1264936570428696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100" dirty="0"/>
              <a:t>¿Considera usted que el crédito recibido ha </a:t>
            </a:r>
            <a:r>
              <a:rPr lang="es-ES" sz="1100" dirty="0" smtClean="0"/>
              <a:t>aportado </a:t>
            </a:r>
            <a:r>
              <a:rPr lang="es-ES" sz="1100" dirty="0"/>
              <a:t>de manera positiva en la gestión financiera de su empresa o negocio?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'ENCUESTAS '!$D$285:$D$286</c:f>
              <c:strCache>
                <c:ptCount val="2"/>
                <c:pt idx="0">
                  <c:v>Encuestados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'ENCUESTAS '!$C$287:$C$291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'ENCUESTAS '!$D$287:$D$291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19</c:v>
                </c:pt>
                <c:pt idx="4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7A-4339-8565-4A0A4363AFFB}"/>
            </c:ext>
          </c:extLst>
        </c:ser>
        <c:ser>
          <c:idx val="1"/>
          <c:order val="1"/>
          <c:tx>
            <c:strRef>
              <c:f>'ENCUESTAS '!$E$285:$E$286</c:f>
              <c:strCache>
                <c:ptCount val="2"/>
                <c:pt idx="0">
                  <c:v>Porcentaje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'ENCUESTAS '!$C$287:$C$291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'ENCUESTAS '!$E$287:$E$291</c:f>
              <c:numCache>
                <c:formatCode>0.00</c:formatCode>
                <c:ptCount val="5"/>
                <c:pt idx="0">
                  <c:v>2.4390243902439024</c:v>
                </c:pt>
                <c:pt idx="1">
                  <c:v>6.0975609756097562</c:v>
                </c:pt>
                <c:pt idx="2">
                  <c:v>9.7560975609756095</c:v>
                </c:pt>
                <c:pt idx="3">
                  <c:v>23.170731707317074</c:v>
                </c:pt>
                <c:pt idx="4">
                  <c:v>58.536585365853661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7A-4339-8565-4A0A4363A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943248"/>
        <c:axId val="159945208"/>
      </c:barChart>
      <c:catAx>
        <c:axId val="15994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945208"/>
        <c:crosses val="autoZero"/>
        <c:auto val="1"/>
        <c:lblAlgn val="ctr"/>
        <c:lblOffset val="100"/>
        <c:noMultiLvlLbl val="0"/>
      </c:catAx>
      <c:valAx>
        <c:axId val="159945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943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61-4EC8-9A1D-852893DFCD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61-4EC8-9A1D-852893DFCD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Hoja3!$F$13:$F$14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Hoja3!$G$13:$G$14</c:f>
              <c:numCache>
                <c:formatCode>0.00%</c:formatCode>
                <c:ptCount val="2"/>
                <c:pt idx="0">
                  <c:v>0.27906976744186046</c:v>
                </c:pt>
                <c:pt idx="1">
                  <c:v>0.72093023255813948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61-4EC8-9A1D-852893DFC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'ENCUESTAS '!$D$135</c:f>
              <c:strCache>
                <c:ptCount val="1"/>
                <c:pt idx="0">
                  <c:v>Frecuencia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A9-4EEF-8E17-EE490DE7DB0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A9-4EEF-8E17-EE490DE7DB0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A9-4EEF-8E17-EE490DE7DB0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'ENCUESTAS '!$C$136:$C$138</c:f>
              <c:strCache>
                <c:ptCount val="3"/>
                <c:pt idx="1">
                  <c:v>Zona urbana</c:v>
                </c:pt>
                <c:pt idx="2">
                  <c:v>Zona rural</c:v>
                </c:pt>
              </c:strCache>
            </c:strRef>
          </c:cat>
          <c:val>
            <c:numRef>
              <c:f>'ENCUESTAS '!$D$136:$D$138</c:f>
              <c:numCache>
                <c:formatCode>General</c:formatCode>
                <c:ptCount val="3"/>
                <c:pt idx="1">
                  <c:v>88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4A9-4EEF-8E17-EE490DE7DB02}"/>
            </c:ext>
          </c:extLst>
        </c:ser>
        <c:ser>
          <c:idx val="1"/>
          <c:order val="1"/>
          <c:tx>
            <c:strRef>
              <c:f>'ENCUESTAS '!$E$135</c:f>
              <c:strCache>
                <c:ptCount val="1"/>
                <c:pt idx="0">
                  <c:v>Porcentaje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4A9-4EEF-8E17-EE490DE7DB0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4A9-4EEF-8E17-EE490DE7DB0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4A9-4EEF-8E17-EE490DE7DB0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'ENCUESTAS '!$C$136:$C$138</c:f>
              <c:strCache>
                <c:ptCount val="3"/>
                <c:pt idx="1">
                  <c:v>Zona urbana</c:v>
                </c:pt>
                <c:pt idx="2">
                  <c:v>Zona rural</c:v>
                </c:pt>
              </c:strCache>
            </c:strRef>
          </c:cat>
          <c:val>
            <c:numRef>
              <c:f>'ENCUESTAS '!$E$136:$E$138</c:f>
              <c:numCache>
                <c:formatCode>0.00</c:formatCode>
                <c:ptCount val="3"/>
                <c:pt idx="1">
                  <c:v>93.61702127659575</c:v>
                </c:pt>
                <c:pt idx="2">
                  <c:v>6.3829787234042552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4A9-4EEF-8E17-EE490DE7DB0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cap="all" spc="120" normalizeH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/>
              <a:t>Sector económico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cap="all" spc="120" normalizeH="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'ENCUESTAS '!$D$146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'ENCUESTAS '!$C$147:$C$154</c:f>
              <c:strCache>
                <c:ptCount val="8"/>
                <c:pt idx="1">
                  <c:v>Agricultura y ganadería</c:v>
                </c:pt>
                <c:pt idx="2">
                  <c:v>Comercio</c:v>
                </c:pt>
                <c:pt idx="3">
                  <c:v>Construcción</c:v>
                </c:pt>
                <c:pt idx="4">
                  <c:v>Explotación y minas</c:v>
                </c:pt>
                <c:pt idx="5">
                  <c:v>Industrias manufactureras</c:v>
                </c:pt>
                <c:pt idx="6">
                  <c:v>Servicios</c:v>
                </c:pt>
                <c:pt idx="7">
                  <c:v>Otros</c:v>
                </c:pt>
              </c:strCache>
            </c:strRef>
          </c:cat>
          <c:val>
            <c:numRef>
              <c:f>'ENCUESTAS '!$D$147:$D$154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02-4AC1-878D-628C3FD72AE7}"/>
            </c:ext>
          </c:extLst>
        </c:ser>
        <c:ser>
          <c:idx val="1"/>
          <c:order val="1"/>
          <c:tx>
            <c:strRef>
              <c:f>'ENCUESTAS '!$E$146</c:f>
              <c:strCache>
                <c:ptCount val="1"/>
                <c:pt idx="0">
                  <c:v>Frecuencia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'ENCUESTAS '!$C$147:$C$154</c:f>
              <c:strCache>
                <c:ptCount val="8"/>
                <c:pt idx="1">
                  <c:v>Agricultura y ganadería</c:v>
                </c:pt>
                <c:pt idx="2">
                  <c:v>Comercio</c:v>
                </c:pt>
                <c:pt idx="3">
                  <c:v>Construcción</c:v>
                </c:pt>
                <c:pt idx="4">
                  <c:v>Explotación y minas</c:v>
                </c:pt>
                <c:pt idx="5">
                  <c:v>Industrias manufactureras</c:v>
                </c:pt>
                <c:pt idx="6">
                  <c:v>Servicios</c:v>
                </c:pt>
                <c:pt idx="7">
                  <c:v>Otros</c:v>
                </c:pt>
              </c:strCache>
            </c:strRef>
          </c:cat>
          <c:val>
            <c:numRef>
              <c:f>'ENCUESTAS '!$E$147:$E$154</c:f>
              <c:numCache>
                <c:formatCode>General</c:formatCode>
                <c:ptCount val="8"/>
                <c:pt idx="1">
                  <c:v>1</c:v>
                </c:pt>
                <c:pt idx="2">
                  <c:v>43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39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02-4AC1-878D-628C3FD72AE7}"/>
            </c:ext>
          </c:extLst>
        </c:ser>
        <c:ser>
          <c:idx val="2"/>
          <c:order val="2"/>
          <c:tx>
            <c:strRef>
              <c:f>'ENCUESTAS '!$F$146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'ENCUESTAS '!$C$147:$C$154</c:f>
              <c:strCache>
                <c:ptCount val="8"/>
                <c:pt idx="1">
                  <c:v>Agricultura y ganadería</c:v>
                </c:pt>
                <c:pt idx="2">
                  <c:v>Comercio</c:v>
                </c:pt>
                <c:pt idx="3">
                  <c:v>Construcción</c:v>
                </c:pt>
                <c:pt idx="4">
                  <c:v>Explotación y minas</c:v>
                </c:pt>
                <c:pt idx="5">
                  <c:v>Industrias manufactureras</c:v>
                </c:pt>
                <c:pt idx="6">
                  <c:v>Servicios</c:v>
                </c:pt>
                <c:pt idx="7">
                  <c:v>Otros</c:v>
                </c:pt>
              </c:strCache>
            </c:strRef>
          </c:cat>
          <c:val>
            <c:numRef>
              <c:f>'ENCUESTAS '!$F$147:$F$154</c:f>
              <c:numCache>
                <c:formatCode>0.00</c:formatCode>
                <c:ptCount val="8"/>
                <c:pt idx="1">
                  <c:v>1.0638297872340425</c:v>
                </c:pt>
                <c:pt idx="2">
                  <c:v>45.744680851063826</c:v>
                </c:pt>
                <c:pt idx="3">
                  <c:v>1.0638297872340425</c:v>
                </c:pt>
                <c:pt idx="4">
                  <c:v>1.0638297872340425</c:v>
                </c:pt>
                <c:pt idx="5">
                  <c:v>7.4468085106382977</c:v>
                </c:pt>
                <c:pt idx="6">
                  <c:v>41.48936170212766</c:v>
                </c:pt>
                <c:pt idx="7">
                  <c:v>2.1276595744680851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02-4AC1-878D-628C3FD72A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9711920"/>
        <c:axId val="159712304"/>
      </c:barChart>
      <c:catAx>
        <c:axId val="15971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59712304"/>
        <c:crosses val="autoZero"/>
        <c:auto val="1"/>
        <c:lblAlgn val="ctr"/>
        <c:lblOffset val="100"/>
        <c:noMultiLvlLbl val="0"/>
      </c:catAx>
      <c:valAx>
        <c:axId val="159712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71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53677378165567147"/>
          <c:y val="0.85501921885432786"/>
          <c:w val="0.35598911622533669"/>
          <c:h val="5.2141263090776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Años de funcionamiento de la empresa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844226978835431E-3"/>
          <c:y val="0.10941139439723011"/>
          <c:w val="0.74727642509354619"/>
          <c:h val="0.86540761724897697"/>
        </c:manualLayout>
      </c:layout>
      <c:pie3DChart>
        <c:varyColors val="1"/>
        <c:ser>
          <c:idx val="0"/>
          <c:order val="0"/>
          <c:tx>
            <c:strRef>
              <c:f>'ENCUESTAS '!$D$162</c:f>
              <c:strCache>
                <c:ptCount val="1"/>
                <c:pt idx="0">
                  <c:v>Frecuencia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DB-43CC-8D0E-2DA5E47E7B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DB-43CC-8D0E-2DA5E47E7B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DB-43CC-8D0E-2DA5E47E7B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DB-43CC-8D0E-2DA5E47E7B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DB-43CC-8D0E-2DA5E47E7BE4}"/>
              </c:ext>
            </c:extLst>
          </c:dPt>
          <c:dLbls>
            <c:dLbl>
              <c:idx val="1"/>
              <c:layout>
                <c:manualLayout>
                  <c:x val="-8.3153762029746336E-2"/>
                  <c:y val="0.110585293054175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DB-43CC-8D0E-2DA5E47E7B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96415135608049"/>
                  <c:y val="0.1312063166218640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DB-43CC-8D0E-2DA5E47E7B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9511789151356079"/>
                  <c:y val="-0.155676133932586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6DB-43CC-8D0E-2DA5E47E7B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'ENCUESTAS '!$C$163:$C$167</c:f>
              <c:strCache>
                <c:ptCount val="5"/>
                <c:pt idx="1">
                  <c:v>Entre 0 y 2 años</c:v>
                </c:pt>
                <c:pt idx="2">
                  <c:v>3-6 años</c:v>
                </c:pt>
                <c:pt idx="3">
                  <c:v>7-10 años</c:v>
                </c:pt>
                <c:pt idx="4">
                  <c:v>Más de 10 años</c:v>
                </c:pt>
              </c:strCache>
            </c:strRef>
          </c:cat>
          <c:val>
            <c:numRef>
              <c:f>'ENCUESTAS '!$D$163:$D$167</c:f>
              <c:numCache>
                <c:formatCode>General</c:formatCode>
                <c:ptCount val="5"/>
                <c:pt idx="1">
                  <c:v>6</c:v>
                </c:pt>
                <c:pt idx="2">
                  <c:v>18</c:v>
                </c:pt>
                <c:pt idx="3">
                  <c:v>10</c:v>
                </c:pt>
                <c:pt idx="4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6DB-43CC-8D0E-2DA5E47E7BE4}"/>
            </c:ext>
          </c:extLst>
        </c:ser>
        <c:ser>
          <c:idx val="1"/>
          <c:order val="1"/>
          <c:tx>
            <c:strRef>
              <c:f>'ENCUESTAS '!$E$162</c:f>
              <c:strCache>
                <c:ptCount val="1"/>
                <c:pt idx="0">
                  <c:v>Porcentaje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6DB-43CC-8D0E-2DA5E47E7B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6DB-43CC-8D0E-2DA5E47E7B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6DB-43CC-8D0E-2DA5E47E7B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6DB-43CC-8D0E-2DA5E47E7B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D6DB-43CC-8D0E-2DA5E47E7BE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'ENCUESTAS '!$C$163:$C$167</c:f>
              <c:strCache>
                <c:ptCount val="5"/>
                <c:pt idx="1">
                  <c:v>Entre 0 y 2 años</c:v>
                </c:pt>
                <c:pt idx="2">
                  <c:v>3-6 años</c:v>
                </c:pt>
                <c:pt idx="3">
                  <c:v>7-10 años</c:v>
                </c:pt>
                <c:pt idx="4">
                  <c:v>Más de 10 años</c:v>
                </c:pt>
              </c:strCache>
            </c:strRef>
          </c:cat>
          <c:val>
            <c:numRef>
              <c:f>'ENCUESTAS '!$E$163:$E$167</c:f>
              <c:numCache>
                <c:formatCode>0.00</c:formatCode>
                <c:ptCount val="5"/>
                <c:pt idx="1">
                  <c:v>6.3829787234042552</c:v>
                </c:pt>
                <c:pt idx="2">
                  <c:v>19.148936170212767</c:v>
                </c:pt>
                <c:pt idx="3">
                  <c:v>10.638297872340425</c:v>
                </c:pt>
                <c:pt idx="4">
                  <c:v>63.829787234042556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D6DB-43CC-8D0E-2DA5E47E7B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Tipo de financiamiento para inicio de negocio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'ENCUESTAS '!$D$172</c:f>
              <c:strCache>
                <c:ptCount val="1"/>
                <c:pt idx="0">
                  <c:v>Frecuencia 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'ENCUESTAS '!$C$173:$C$180</c:f>
              <c:strCache>
                <c:ptCount val="8"/>
                <c:pt idx="1">
                  <c:v>Capital propio</c:v>
                </c:pt>
                <c:pt idx="2">
                  <c:v>Banca Pública</c:v>
                </c:pt>
                <c:pt idx="3">
                  <c:v>Banca Privada</c:v>
                </c:pt>
                <c:pt idx="4">
                  <c:v>Cooperativas</c:v>
                </c:pt>
                <c:pt idx="5">
                  <c:v>Cajas de Ahorro</c:v>
                </c:pt>
                <c:pt idx="6">
                  <c:v>Familia/amigos</c:v>
                </c:pt>
                <c:pt idx="7">
                  <c:v>Otros </c:v>
                </c:pt>
              </c:strCache>
            </c:strRef>
          </c:cat>
          <c:val>
            <c:numRef>
              <c:f>'ENCUESTAS '!$D$173:$D$180</c:f>
              <c:numCache>
                <c:formatCode>General</c:formatCode>
                <c:ptCount val="8"/>
                <c:pt idx="1">
                  <c:v>22</c:v>
                </c:pt>
                <c:pt idx="2">
                  <c:v>15</c:v>
                </c:pt>
                <c:pt idx="3">
                  <c:v>10</c:v>
                </c:pt>
                <c:pt idx="4">
                  <c:v>37</c:v>
                </c:pt>
                <c:pt idx="5">
                  <c:v>0</c:v>
                </c:pt>
                <c:pt idx="6">
                  <c:v>8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C0-4DA4-8DAF-2D14F967B91F}"/>
            </c:ext>
          </c:extLst>
        </c:ser>
        <c:ser>
          <c:idx val="1"/>
          <c:order val="1"/>
          <c:tx>
            <c:strRef>
              <c:f>'ENCUESTAS '!$E$172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'ENCUESTAS '!$C$173:$C$180</c:f>
              <c:strCache>
                <c:ptCount val="8"/>
                <c:pt idx="1">
                  <c:v>Capital propio</c:v>
                </c:pt>
                <c:pt idx="2">
                  <c:v>Banca Pública</c:v>
                </c:pt>
                <c:pt idx="3">
                  <c:v>Banca Privada</c:v>
                </c:pt>
                <c:pt idx="4">
                  <c:v>Cooperativas</c:v>
                </c:pt>
                <c:pt idx="5">
                  <c:v>Cajas de Ahorro</c:v>
                </c:pt>
                <c:pt idx="6">
                  <c:v>Familia/amigos</c:v>
                </c:pt>
                <c:pt idx="7">
                  <c:v>Otros </c:v>
                </c:pt>
              </c:strCache>
            </c:strRef>
          </c:cat>
          <c:val>
            <c:numRef>
              <c:f>'ENCUESTAS '!$E$173:$E$180</c:f>
              <c:numCache>
                <c:formatCode>0.00</c:formatCode>
                <c:ptCount val="8"/>
                <c:pt idx="1">
                  <c:v>23.404255319148938</c:v>
                </c:pt>
                <c:pt idx="2">
                  <c:v>15.957446808510639</c:v>
                </c:pt>
                <c:pt idx="3">
                  <c:v>10.638297872340425</c:v>
                </c:pt>
                <c:pt idx="4">
                  <c:v>39.361702127659576</c:v>
                </c:pt>
                <c:pt idx="5">
                  <c:v>0</c:v>
                </c:pt>
                <c:pt idx="6">
                  <c:v>8.5106382978723403</c:v>
                </c:pt>
                <c:pt idx="7">
                  <c:v>2.1276595744680851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C0-4DA4-8DAF-2D14F967B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028208"/>
        <c:axId val="159947560"/>
        <c:axId val="159742136"/>
      </c:bar3DChart>
      <c:catAx>
        <c:axId val="15602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9947560"/>
        <c:crosses val="autoZero"/>
        <c:auto val="1"/>
        <c:lblAlgn val="ctr"/>
        <c:lblOffset val="100"/>
        <c:noMultiLvlLbl val="0"/>
      </c:catAx>
      <c:valAx>
        <c:axId val="15994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6028208"/>
        <c:crosses val="autoZero"/>
        <c:crossBetween val="between"/>
      </c:valAx>
      <c:serAx>
        <c:axId val="159742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15994756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2">
              <a:lumMod val="10000"/>
            </a:schemeClr>
          </a:solidFill>
        </a:defRPr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b="1">
                <a:solidFill>
                  <a:schemeClr val="tx1"/>
                </a:solidFill>
              </a:rPr>
              <a:t>Ingresos netos mensuales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'ENCUESTAS '!$D$187</c:f>
              <c:strCache>
                <c:ptCount val="1"/>
                <c:pt idx="0">
                  <c:v>Frecuencia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'ENCUESTAS '!$C$188:$C$193</c:f>
              <c:strCache>
                <c:ptCount val="6"/>
                <c:pt idx="1">
                  <c:v>Menor o igual a $500,00</c:v>
                </c:pt>
                <c:pt idx="2">
                  <c:v>$501,00 a $1000,00</c:v>
                </c:pt>
                <c:pt idx="3">
                  <c:v>$1001,00 a 1500,00</c:v>
                </c:pt>
                <c:pt idx="4">
                  <c:v>$1501,00 o más</c:v>
                </c:pt>
                <c:pt idx="5">
                  <c:v>Omitieron esta pregunta </c:v>
                </c:pt>
              </c:strCache>
            </c:strRef>
          </c:cat>
          <c:val>
            <c:numRef>
              <c:f>'ENCUESTAS '!$D$188:$D$193</c:f>
              <c:numCache>
                <c:formatCode>General</c:formatCode>
                <c:ptCount val="6"/>
                <c:pt idx="1">
                  <c:v>15</c:v>
                </c:pt>
                <c:pt idx="2">
                  <c:v>27</c:v>
                </c:pt>
                <c:pt idx="3">
                  <c:v>29</c:v>
                </c:pt>
                <c:pt idx="4">
                  <c:v>6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30-435C-822D-132D3AC960B4}"/>
            </c:ext>
          </c:extLst>
        </c:ser>
        <c:ser>
          <c:idx val="1"/>
          <c:order val="1"/>
          <c:tx>
            <c:strRef>
              <c:f>'ENCUESTAS '!$E$187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'ENCUESTAS '!$C$188:$C$193</c:f>
              <c:strCache>
                <c:ptCount val="6"/>
                <c:pt idx="1">
                  <c:v>Menor o igual a $500,00</c:v>
                </c:pt>
                <c:pt idx="2">
                  <c:v>$501,00 a $1000,00</c:v>
                </c:pt>
                <c:pt idx="3">
                  <c:v>$1001,00 a 1500,00</c:v>
                </c:pt>
                <c:pt idx="4">
                  <c:v>$1501,00 o más</c:v>
                </c:pt>
                <c:pt idx="5">
                  <c:v>Omitieron esta pregunta </c:v>
                </c:pt>
              </c:strCache>
            </c:strRef>
          </c:cat>
          <c:val>
            <c:numRef>
              <c:f>'ENCUESTAS '!$E$188:$E$193</c:f>
              <c:numCache>
                <c:formatCode>0.00</c:formatCode>
                <c:ptCount val="6"/>
                <c:pt idx="1">
                  <c:v>15.957446808510639</c:v>
                </c:pt>
                <c:pt idx="2">
                  <c:v>28.723404255319149</c:v>
                </c:pt>
                <c:pt idx="3">
                  <c:v>30.851063829787233</c:v>
                </c:pt>
                <c:pt idx="4">
                  <c:v>6.3829787234042552</c:v>
                </c:pt>
                <c:pt idx="5">
                  <c:v>18.085106382978722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30-435C-822D-132D3AC960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9941680"/>
        <c:axId val="159940896"/>
      </c:barChart>
      <c:catAx>
        <c:axId val="15994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59940896"/>
        <c:crosses val="autoZero"/>
        <c:auto val="1"/>
        <c:lblAlgn val="ctr"/>
        <c:lblOffset val="100"/>
        <c:noMultiLvlLbl val="0"/>
      </c:catAx>
      <c:valAx>
        <c:axId val="159940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15994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05987777904351E-2"/>
          <c:y val="6.2929061784897031E-2"/>
          <c:w val="0.70847762929420433"/>
          <c:h val="0.93707093821510301"/>
        </c:manualLayout>
      </c:layout>
      <c:pieChart>
        <c:varyColors val="1"/>
        <c:ser>
          <c:idx val="0"/>
          <c:order val="0"/>
          <c:tx>
            <c:strRef>
              <c:f>'ENCUESTAS '!$D$198:$D$199</c:f>
              <c:strCache>
                <c:ptCount val="2"/>
                <c:pt idx="0">
                  <c:v>Frecuencia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F5-46BC-949E-24805909C2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F5-46BC-949E-24805909C2D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'ENCUESTAS '!$C$200:$C$201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'!$D$200:$D$201</c:f>
              <c:numCache>
                <c:formatCode>General</c:formatCode>
                <c:ptCount val="2"/>
                <c:pt idx="0">
                  <c:v>86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F5-46BC-949E-24805909C2DD}"/>
            </c:ext>
          </c:extLst>
        </c:ser>
        <c:ser>
          <c:idx val="1"/>
          <c:order val="1"/>
          <c:tx>
            <c:strRef>
              <c:f>'ENCUESTAS '!$E$198:$E$199</c:f>
              <c:strCache>
                <c:ptCount val="2"/>
                <c:pt idx="0">
                  <c:v>Porcentaje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EF5-46BC-949E-24805909C2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EF5-46BC-949E-24805909C2D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'ENCUESTAS '!$C$200:$C$201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'ENCUESTAS '!$E$200:$E$201</c:f>
              <c:numCache>
                <c:formatCode>0.00</c:formatCode>
                <c:ptCount val="2"/>
                <c:pt idx="0">
                  <c:v>91.489361702127653</c:v>
                </c:pt>
                <c:pt idx="1">
                  <c:v>8.5106382978723403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EF5-46BC-949E-24805909C2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Monto de crédito solicitado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650598946475411E-2"/>
          <c:y val="7.4696400320938522E-2"/>
          <c:w val="0.92534940105352459"/>
          <c:h val="0.695245814880124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'ENCUESTAS '!$D$211:$D$212</c:f>
              <c:strCache>
                <c:ptCount val="2"/>
                <c:pt idx="0">
                  <c:v>Frecuencia 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'ENCUESTAS '!$C$213:$C$217</c:f>
              <c:strCache>
                <c:ptCount val="5"/>
                <c:pt idx="0">
                  <c:v>MENOR A $1000,00</c:v>
                </c:pt>
                <c:pt idx="1">
                  <c:v>$1001,00 A $5000,00</c:v>
                </c:pt>
                <c:pt idx="2">
                  <c:v>$50001,00 A 10000,00</c:v>
                </c:pt>
                <c:pt idx="3">
                  <c:v>$10001,00 A $15000,00</c:v>
                </c:pt>
                <c:pt idx="4">
                  <c:v>$15001,00 O MAS</c:v>
                </c:pt>
              </c:strCache>
            </c:strRef>
          </c:cat>
          <c:val>
            <c:numRef>
              <c:f>'ENCUESTAS '!$D$213:$D$217</c:f>
              <c:numCache>
                <c:formatCode>General</c:formatCode>
                <c:ptCount val="5"/>
                <c:pt idx="0">
                  <c:v>3</c:v>
                </c:pt>
                <c:pt idx="1">
                  <c:v>27</c:v>
                </c:pt>
                <c:pt idx="2">
                  <c:v>35</c:v>
                </c:pt>
                <c:pt idx="3">
                  <c:v>15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B7-47D0-9DB1-08B76D663CD2}"/>
            </c:ext>
          </c:extLst>
        </c:ser>
        <c:ser>
          <c:idx val="1"/>
          <c:order val="1"/>
          <c:tx>
            <c:strRef>
              <c:f>'ENCUESTAS '!$E$211:$E$212</c:f>
              <c:strCache>
                <c:ptCount val="2"/>
                <c:pt idx="0">
                  <c:v>Porcentaje 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'ENCUESTAS '!$C$213:$C$217</c:f>
              <c:strCache>
                <c:ptCount val="5"/>
                <c:pt idx="0">
                  <c:v>MENOR A $1000,00</c:v>
                </c:pt>
                <c:pt idx="1">
                  <c:v>$1001,00 A $5000,00</c:v>
                </c:pt>
                <c:pt idx="2">
                  <c:v>$50001,00 A 10000,00</c:v>
                </c:pt>
                <c:pt idx="3">
                  <c:v>$10001,00 A $15000,00</c:v>
                </c:pt>
                <c:pt idx="4">
                  <c:v>$15001,00 O MAS</c:v>
                </c:pt>
              </c:strCache>
            </c:strRef>
          </c:cat>
          <c:val>
            <c:numRef>
              <c:f>'ENCUESTAS '!$E$213:$E$217</c:f>
              <c:numCache>
                <c:formatCode>0.00</c:formatCode>
                <c:ptCount val="5"/>
                <c:pt idx="0">
                  <c:v>3.4883720930232558</c:v>
                </c:pt>
                <c:pt idx="1">
                  <c:v>31.395348837209301</c:v>
                </c:pt>
                <c:pt idx="2">
                  <c:v>40.697674418604649</c:v>
                </c:pt>
                <c:pt idx="3">
                  <c:v>17.441860465116278</c:v>
                </c:pt>
                <c:pt idx="4">
                  <c:v>6.9767441860465116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B7-47D0-9DB1-08B76D663C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945600"/>
        <c:axId val="159946384"/>
        <c:axId val="0"/>
      </c:bar3DChart>
      <c:catAx>
        <c:axId val="15994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9946384"/>
        <c:crosses val="autoZero"/>
        <c:auto val="1"/>
        <c:lblAlgn val="ctr"/>
        <c:lblOffset val="100"/>
        <c:noMultiLvlLbl val="0"/>
      </c:catAx>
      <c:valAx>
        <c:axId val="15994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994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'ENCUESTAS '!$E$223:$E$224</c:f>
              <c:strCache>
                <c:ptCount val="2"/>
                <c:pt idx="0">
                  <c:v>Porcentaje 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'ENCUESTAS '!$C$225:$C$228</c:f>
              <c:strCache>
                <c:ptCount val="4"/>
                <c:pt idx="0">
                  <c:v>Capital de trabajo</c:v>
                </c:pt>
                <c:pt idx="1">
                  <c:v>Pago de deudas </c:v>
                </c:pt>
                <c:pt idx="2">
                  <c:v>Imprevistos de la empresa</c:v>
                </c:pt>
                <c:pt idx="3">
                  <c:v>Expandir el negocio </c:v>
                </c:pt>
              </c:strCache>
            </c:strRef>
          </c:cat>
          <c:val>
            <c:numRef>
              <c:f>'ENCUESTAS '!$E$225:$E$228</c:f>
              <c:numCache>
                <c:formatCode>0.00</c:formatCode>
                <c:ptCount val="4"/>
                <c:pt idx="0">
                  <c:v>47.674418604651166</c:v>
                </c:pt>
                <c:pt idx="1">
                  <c:v>22.093023255813954</c:v>
                </c:pt>
                <c:pt idx="2">
                  <c:v>13.953488372093023</c:v>
                </c:pt>
                <c:pt idx="3">
                  <c:v>16.279069767441861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BF-4047-A80A-ECBD6AD83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944032"/>
        <c:axId val="159942072"/>
      </c:barChart>
      <c:catAx>
        <c:axId val="1599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9942072"/>
        <c:crosses val="autoZero"/>
        <c:auto val="1"/>
        <c:lblAlgn val="ctr"/>
        <c:lblOffset val="100"/>
        <c:noMultiLvlLbl val="0"/>
      </c:catAx>
      <c:valAx>
        <c:axId val="15994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9944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289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42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919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941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653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381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869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996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7080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281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95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742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085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595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921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61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54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998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034E3B-4B7D-408F-9CC4-60811DA59B7F}" type="datetimeFigureOut">
              <a:rPr lang="es-EC" smtClean="0"/>
              <a:t>2/3/2022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B27CF7-CE30-4FCE-B957-C3D7735C45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80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E23073-F8FC-414F-A7AA-6040AA63A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749160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INCIDENCIA DEL MICROCRÉDITO EN LA GESTIÓN FINANCIERA DE LAS PYMES DEL CANTÓN TENA, PROVINCIA DE NAPO PERÍODO 2019-2020</a:t>
            </a:r>
            <a:r>
              <a:rPr lang="es-EC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C48D72C-5CA6-41AA-8322-8B9027082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011" y="4138442"/>
            <a:ext cx="7766936" cy="1096899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es-EC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AUTORA: GAIBOR ALVARADO, NARCISA ROMELIA DIRECTOR: PhD. LUIS ALFREDO TIPÁN TAPIA 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A63F24F-569A-44CF-A43C-0F7E5A345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45" y="325120"/>
            <a:ext cx="4168566" cy="1165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46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33A380E-8061-4F90-B687-D7B77D9BD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999299"/>
              </p:ext>
            </p:extLst>
          </p:nvPr>
        </p:nvGraphicFramePr>
        <p:xfrm>
          <a:off x="138747" y="1670367"/>
          <a:ext cx="6373813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60E9270F-9FB1-4167-AFA5-B2BC406D5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535286"/>
              </p:ext>
            </p:extLst>
          </p:nvPr>
        </p:nvGraphicFramePr>
        <p:xfrm>
          <a:off x="6644639" y="2108517"/>
          <a:ext cx="5337493" cy="352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326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3DDFBD6A-F5A4-414B-8E3E-41F03BDF4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096909"/>
              </p:ext>
            </p:extLst>
          </p:nvPr>
        </p:nvGraphicFramePr>
        <p:xfrm>
          <a:off x="365568" y="1981200"/>
          <a:ext cx="5628448" cy="409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09E09F4-B460-489F-AA26-86C3DEB07CB5}"/>
              </a:ext>
            </a:extLst>
          </p:cNvPr>
          <p:cNvSpPr txBox="1"/>
          <p:nvPr/>
        </p:nvSpPr>
        <p:spPr>
          <a:xfrm>
            <a:off x="365568" y="1270952"/>
            <a:ext cx="6096000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s-E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¿Ha solicitado un microcrédito en los últimos 5 años?</a:t>
            </a:r>
            <a:endParaRPr lang="es-EC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92A9D4AD-D3CF-4B78-9A72-29E2537DD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416429"/>
              </p:ext>
            </p:extLst>
          </p:nvPr>
        </p:nvGraphicFramePr>
        <p:xfrm>
          <a:off x="5994016" y="1981200"/>
          <a:ext cx="6096000" cy="381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944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C9FB00AB-8935-419A-9959-122A207F1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705277"/>
              </p:ext>
            </p:extLst>
          </p:nvPr>
        </p:nvGraphicFramePr>
        <p:xfrm>
          <a:off x="165100" y="1945322"/>
          <a:ext cx="6042660" cy="40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21352B2-FEE9-482A-848F-2D75B82E20E1}"/>
              </a:ext>
            </a:extLst>
          </p:cNvPr>
          <p:cNvSpPr txBox="1"/>
          <p:nvPr/>
        </p:nvSpPr>
        <p:spPr>
          <a:xfrm>
            <a:off x="568960" y="14234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¿Para qué actividad solicitó el crédito?</a:t>
            </a:r>
            <a:endParaRPr lang="es-EC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10CF9E78-D87B-4A82-BACB-FF4458ADF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905350"/>
              </p:ext>
            </p:extLst>
          </p:nvPr>
        </p:nvGraphicFramePr>
        <p:xfrm>
          <a:off x="6207760" y="1945322"/>
          <a:ext cx="5623560" cy="352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8B891D7-3200-422F-8F91-84FE2D2E078F}"/>
              </a:ext>
            </a:extLst>
          </p:cNvPr>
          <p:cNvSpPr txBox="1"/>
          <p:nvPr/>
        </p:nvSpPr>
        <p:spPr>
          <a:xfrm>
            <a:off x="6461760" y="13779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¿El crédito fue utilizado para los fines solicitados?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458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F4C21009-8AE5-4DBA-B942-4843976DA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086401"/>
              </p:ext>
            </p:extLst>
          </p:nvPr>
        </p:nvGraphicFramePr>
        <p:xfrm>
          <a:off x="142241" y="1574800"/>
          <a:ext cx="6797040" cy="483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45F06401-16B5-428F-82B7-4AF6C0409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067965"/>
              </p:ext>
            </p:extLst>
          </p:nvPr>
        </p:nvGraphicFramePr>
        <p:xfrm>
          <a:off x="6939281" y="2681841"/>
          <a:ext cx="5074729" cy="335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714EC9D-7ECD-4829-AB5D-DDAB413871D8}"/>
              </a:ext>
            </a:extLst>
          </p:cNvPr>
          <p:cNvSpPr txBox="1"/>
          <p:nvPr/>
        </p:nvSpPr>
        <p:spPr>
          <a:xfrm>
            <a:off x="6807200" y="19342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¿Existió un crecimiento de ventas en el 2020?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68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5D8F0616-8F17-456B-840D-81B563A78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73189"/>
              </p:ext>
            </p:extLst>
          </p:nvPr>
        </p:nvGraphicFramePr>
        <p:xfrm>
          <a:off x="599440" y="2529840"/>
          <a:ext cx="11216639" cy="2397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377">
                  <a:extLst>
                    <a:ext uri="{9D8B030D-6E8A-4147-A177-3AD203B41FA5}">
                      <a16:colId xmlns:a16="http://schemas.microsoft.com/office/drawing/2014/main" xmlns="" val="2226150348"/>
                    </a:ext>
                  </a:extLst>
                </a:gridCol>
                <a:gridCol w="1602377">
                  <a:extLst>
                    <a:ext uri="{9D8B030D-6E8A-4147-A177-3AD203B41FA5}">
                      <a16:colId xmlns:a16="http://schemas.microsoft.com/office/drawing/2014/main" xmlns="" val="189739037"/>
                    </a:ext>
                  </a:extLst>
                </a:gridCol>
                <a:gridCol w="1602377">
                  <a:extLst>
                    <a:ext uri="{9D8B030D-6E8A-4147-A177-3AD203B41FA5}">
                      <a16:colId xmlns:a16="http://schemas.microsoft.com/office/drawing/2014/main" xmlns="" val="1850815457"/>
                    </a:ext>
                  </a:extLst>
                </a:gridCol>
                <a:gridCol w="1602377">
                  <a:extLst>
                    <a:ext uri="{9D8B030D-6E8A-4147-A177-3AD203B41FA5}">
                      <a16:colId xmlns:a16="http://schemas.microsoft.com/office/drawing/2014/main" xmlns="" val="455567290"/>
                    </a:ext>
                  </a:extLst>
                </a:gridCol>
                <a:gridCol w="1602377">
                  <a:extLst>
                    <a:ext uri="{9D8B030D-6E8A-4147-A177-3AD203B41FA5}">
                      <a16:colId xmlns:a16="http://schemas.microsoft.com/office/drawing/2014/main" xmlns="" val="19428028"/>
                    </a:ext>
                  </a:extLst>
                </a:gridCol>
                <a:gridCol w="1602377">
                  <a:extLst>
                    <a:ext uri="{9D8B030D-6E8A-4147-A177-3AD203B41FA5}">
                      <a16:colId xmlns:a16="http://schemas.microsoft.com/office/drawing/2014/main" xmlns="" val="3603144641"/>
                    </a:ext>
                  </a:extLst>
                </a:gridCol>
                <a:gridCol w="1602377">
                  <a:extLst>
                    <a:ext uri="{9D8B030D-6E8A-4147-A177-3AD203B41FA5}">
                      <a16:colId xmlns:a16="http://schemas.microsoft.com/office/drawing/2014/main" xmlns="" val="1175718995"/>
                    </a:ext>
                  </a:extLst>
                </a:gridCol>
              </a:tblGrid>
              <a:tr h="881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Pyme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MG NETO 19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MG NETO 20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RC 19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RC 20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PT/AT 19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PT/AT 20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529849812"/>
                  </a:ext>
                </a:extLst>
              </a:tr>
              <a:tr h="9269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PROMEDIO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400" dirty="0">
                          <a:effectLst/>
                        </a:rPr>
                        <a:t>12,41%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400" dirty="0">
                          <a:effectLst/>
                        </a:rPr>
                        <a:t>3,72%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400" dirty="0">
                          <a:effectLst/>
                        </a:rPr>
                        <a:t>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400" dirty="0">
                          <a:effectLst/>
                        </a:rPr>
                        <a:t>2,22 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400" dirty="0">
                          <a:effectLst/>
                        </a:rPr>
                        <a:t> </a:t>
                      </a:r>
                      <a:r>
                        <a:rPr lang="es-ES" sz="2400" dirty="0">
                          <a:effectLst/>
                        </a:rPr>
                        <a:t>0,95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400" dirty="0">
                          <a:effectLst/>
                        </a:rPr>
                        <a:t>57,28%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400" dirty="0">
                          <a:effectLst/>
                        </a:rPr>
                        <a:t>64,40%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98467348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252F186-0FC5-4BFA-9FAC-C890212EB304}"/>
              </a:ext>
            </a:extLst>
          </p:cNvPr>
          <p:cNvSpPr txBox="1"/>
          <p:nvPr/>
        </p:nvSpPr>
        <p:spPr>
          <a:xfrm>
            <a:off x="2915920" y="1781294"/>
            <a:ext cx="6868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Indicadores financieros promedio de las  Pyme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27038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9426126-1BCE-482A-B836-4D48C5092F0A}"/>
              </a:ext>
            </a:extLst>
          </p:cNvPr>
          <p:cNvSpPr txBox="1"/>
          <p:nvPr/>
        </p:nvSpPr>
        <p:spPr>
          <a:xfrm>
            <a:off x="4531360" y="978826"/>
            <a:ext cx="7315200" cy="5879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Antigüedad de las Pymes con experiencia en el sector.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 preparado para asumir riesgos y afrontar cambios en el manejo de las pymes a las que pertenecen.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bienes y servicios que atienden las necesidades básicas, en su mayoría, en el sector del Tena.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Empresas pymes con buena salud financiera de rentabilidad, liquidez y deuda hasta el año 2019.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Uso adecuado de los microcréditos obtenidos</a:t>
            </a:r>
            <a:endParaRPr lang="es-EC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AEC93CD-C427-49CD-BC40-277B3A4CA1A7}"/>
              </a:ext>
            </a:extLst>
          </p:cNvPr>
          <p:cNvSpPr/>
          <p:nvPr/>
        </p:nvSpPr>
        <p:spPr>
          <a:xfrm>
            <a:off x="477329" y="2976613"/>
            <a:ext cx="3828041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A7617D3E-5A1C-4931-9CC5-AF9E8CFDC377}"/>
              </a:ext>
            </a:extLst>
          </p:cNvPr>
          <p:cNvSpPr txBox="1">
            <a:spLocks/>
          </p:cNvSpPr>
          <p:nvPr/>
        </p:nvSpPr>
        <p:spPr>
          <a:xfrm>
            <a:off x="477329" y="3074596"/>
            <a:ext cx="384067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200" cap="none" dirty="0">
                <a:solidFill>
                  <a:schemeClr val="tx1"/>
                </a:solidFill>
              </a:rPr>
              <a:t>FORTALEZAS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AB145F99-4407-456C-BD37-22E40FFA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121" y="39687"/>
            <a:ext cx="3713480" cy="1125855"/>
          </a:xfrm>
        </p:spPr>
        <p:txBody>
          <a:bodyPr/>
          <a:lstStyle/>
          <a:p>
            <a:pPr algn="ctr"/>
            <a:r>
              <a:rPr lang="es-EC" dirty="0"/>
              <a:t>FODA</a:t>
            </a:r>
          </a:p>
        </p:txBody>
      </p:sp>
    </p:spTree>
    <p:extLst>
      <p:ext uri="{BB962C8B-B14F-4D97-AF65-F5344CB8AC3E}">
        <p14:creationId xmlns:p14="http://schemas.microsoft.com/office/powerpoint/2010/main" val="133692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9426126-1BCE-482A-B836-4D48C5092F0A}"/>
              </a:ext>
            </a:extLst>
          </p:cNvPr>
          <p:cNvSpPr txBox="1"/>
          <p:nvPr/>
        </p:nvSpPr>
        <p:spPr>
          <a:xfrm>
            <a:off x="4775393" y="673934"/>
            <a:ext cx="6451600" cy="58737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  <a:defRPr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S" sz="2400" dirty="0"/>
              <a:t>Aprovechamiento de facilidades de microcréditos en la banca y cooperativas de la localidad.</a:t>
            </a:r>
            <a:endParaRPr lang="es-EC" sz="2400" dirty="0"/>
          </a:p>
          <a:p>
            <a:r>
              <a:rPr lang="es-ES" sz="2400" dirty="0"/>
              <a:t>Reactivación paulatina del comercio en el sector.</a:t>
            </a:r>
            <a:endParaRPr lang="es-EC" sz="2400" dirty="0"/>
          </a:p>
          <a:p>
            <a:r>
              <a:rPr lang="es-ES" sz="2400" dirty="0"/>
              <a:t>Baja de las tasas de interés para las pymes.</a:t>
            </a:r>
            <a:endParaRPr lang="es-EC" sz="2400" dirty="0"/>
          </a:p>
          <a:p>
            <a:r>
              <a:rPr lang="es-ES" sz="2400" dirty="0"/>
              <a:t>Innovación tecnológica para llegar a más consumidores y proveedores. </a:t>
            </a:r>
          </a:p>
          <a:p>
            <a:r>
              <a:rPr lang="es-ES" sz="2400" dirty="0"/>
              <a:t>Gran parte de la población vacunada contra la pandemia, en segundas dosis</a:t>
            </a:r>
            <a:endParaRPr lang="es-EC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AEC93CD-C427-49CD-BC40-277B3A4CA1A7}"/>
              </a:ext>
            </a:extLst>
          </p:cNvPr>
          <p:cNvSpPr/>
          <p:nvPr/>
        </p:nvSpPr>
        <p:spPr>
          <a:xfrm>
            <a:off x="477329" y="2976613"/>
            <a:ext cx="3828041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A7617D3E-5A1C-4931-9CC5-AF9E8CFDC377}"/>
              </a:ext>
            </a:extLst>
          </p:cNvPr>
          <p:cNvSpPr txBox="1">
            <a:spLocks/>
          </p:cNvSpPr>
          <p:nvPr/>
        </p:nvSpPr>
        <p:spPr>
          <a:xfrm>
            <a:off x="477329" y="3074596"/>
            <a:ext cx="384067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200" cap="none" dirty="0">
                <a:solidFill>
                  <a:schemeClr val="tx1"/>
                </a:solidFill>
              </a:rPr>
              <a:t>OPORTUNIDADES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9426126-1BCE-482A-B836-4D48C5092F0A}"/>
              </a:ext>
            </a:extLst>
          </p:cNvPr>
          <p:cNvSpPr txBox="1"/>
          <p:nvPr/>
        </p:nvSpPr>
        <p:spPr>
          <a:xfrm>
            <a:off x="4958080" y="1030747"/>
            <a:ext cx="6451600" cy="47965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  <a:defRPr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 de los niveles de rentabilidad neta.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de la razón circulante de liquidez-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del indicador de deuda.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Alta informalidad en la gestión de las Pymes.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Reducido uso tecnológico.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Limitada innovación.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AEC93CD-C427-49CD-BC40-277B3A4CA1A7}"/>
              </a:ext>
            </a:extLst>
          </p:cNvPr>
          <p:cNvSpPr/>
          <p:nvPr/>
        </p:nvSpPr>
        <p:spPr>
          <a:xfrm>
            <a:off x="477329" y="2976613"/>
            <a:ext cx="3828041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A7617D3E-5A1C-4931-9CC5-AF9E8CFDC377}"/>
              </a:ext>
            </a:extLst>
          </p:cNvPr>
          <p:cNvSpPr txBox="1">
            <a:spLocks/>
          </p:cNvSpPr>
          <p:nvPr/>
        </p:nvSpPr>
        <p:spPr>
          <a:xfrm>
            <a:off x="477329" y="3074596"/>
            <a:ext cx="384067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200" cap="none" dirty="0">
                <a:solidFill>
                  <a:schemeClr val="tx1"/>
                </a:solidFill>
              </a:rPr>
              <a:t>DEBILIDADES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72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9426126-1BCE-482A-B836-4D48C5092F0A}"/>
              </a:ext>
            </a:extLst>
          </p:cNvPr>
          <p:cNvSpPr txBox="1"/>
          <p:nvPr/>
        </p:nvSpPr>
        <p:spPr>
          <a:xfrm>
            <a:off x="4775392" y="451627"/>
            <a:ext cx="7020367" cy="6104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  <a:defRPr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Resurgimiento de brotes del COVID19 a través de variantes.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Mayor carga de impuesto a la renta a la población.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Pocas opciones de conseguir empleo.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la desocupación y pobreza.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Falta de recursos del estado para reactivar la economía nacional.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Inflación.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Delincuencia e inseguridad.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Barreras para acceder al financiamiento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AEC93CD-C427-49CD-BC40-277B3A4CA1A7}"/>
              </a:ext>
            </a:extLst>
          </p:cNvPr>
          <p:cNvSpPr/>
          <p:nvPr/>
        </p:nvSpPr>
        <p:spPr>
          <a:xfrm>
            <a:off x="477329" y="2976613"/>
            <a:ext cx="3828041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A7617D3E-5A1C-4931-9CC5-AF9E8CFDC377}"/>
              </a:ext>
            </a:extLst>
          </p:cNvPr>
          <p:cNvSpPr txBox="1">
            <a:spLocks/>
          </p:cNvSpPr>
          <p:nvPr/>
        </p:nvSpPr>
        <p:spPr>
          <a:xfrm>
            <a:off x="477329" y="3074596"/>
            <a:ext cx="384067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200" cap="none" dirty="0">
                <a:solidFill>
                  <a:schemeClr val="tx1"/>
                </a:solidFill>
              </a:rPr>
              <a:t>AMENAZAS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1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7" y="198412"/>
            <a:ext cx="2377547" cy="6647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A7617D3E-5A1C-4931-9CC5-AF9E8CFDC377}"/>
              </a:ext>
            </a:extLst>
          </p:cNvPr>
          <p:cNvSpPr txBox="1">
            <a:spLocks/>
          </p:cNvSpPr>
          <p:nvPr/>
        </p:nvSpPr>
        <p:spPr>
          <a:xfrm>
            <a:off x="0" y="2976613"/>
            <a:ext cx="2377547" cy="66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200" cap="none" dirty="0">
                <a:solidFill>
                  <a:schemeClr val="tx1"/>
                </a:solidFill>
              </a:rPr>
              <a:t>COMPROBACIÓN HIPÓTESIS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A098803-FD17-4A0C-A5A5-A03321DDC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4" t="33410" r="25948" b="15096"/>
          <a:stretch/>
        </p:blipFill>
        <p:spPr>
          <a:xfrm>
            <a:off x="2439605" y="744994"/>
            <a:ext cx="9542188" cy="59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8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5496B42-CC46-4183-B481-887CD3E8C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5E2D7E-B7BD-404F-9F71-D6620D37B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C8B6C12-BE49-45C7-8E88-D16FE2E62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5" y="3296595"/>
            <a:ext cx="3267808" cy="987186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D3FC01C-4EFD-4868-8317-4C9F86931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BDE2D0-75CC-4E65-92B7-377B323B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583" y="722376"/>
            <a:ext cx="7529185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Problema</a:t>
            </a:r>
            <a:r>
              <a:rPr lang="en-US" dirty="0"/>
              <a:t> de </a:t>
            </a:r>
            <a:r>
              <a:rPr lang="en-US" dirty="0" err="1"/>
              <a:t>investigación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6610E5-6172-401A-9816-51E1A613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7814" y="2367092"/>
            <a:ext cx="6439786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¿</a:t>
            </a:r>
            <a:r>
              <a:rPr lang="en-US" sz="3200" cap="none" dirty="0" err="1">
                <a:solidFill>
                  <a:schemeClr val="tx1"/>
                </a:solidFill>
              </a:rPr>
              <a:t>Cómo</a:t>
            </a:r>
            <a:r>
              <a:rPr lang="en-US" sz="3200" cap="none" dirty="0">
                <a:solidFill>
                  <a:schemeClr val="tx1"/>
                </a:solidFill>
              </a:rPr>
              <a:t> ha </a:t>
            </a:r>
            <a:r>
              <a:rPr lang="en-US" sz="3200" cap="none" dirty="0" err="1">
                <a:solidFill>
                  <a:schemeClr val="tx1"/>
                </a:solidFill>
              </a:rPr>
              <a:t>incidido</a:t>
            </a:r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cap="none" dirty="0" err="1">
                <a:solidFill>
                  <a:schemeClr val="tx1"/>
                </a:solidFill>
              </a:rPr>
              <a:t>el</a:t>
            </a:r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cap="none" dirty="0" err="1">
                <a:solidFill>
                  <a:schemeClr val="tx1"/>
                </a:solidFill>
              </a:rPr>
              <a:t>microcrédito</a:t>
            </a:r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cap="none" dirty="0" err="1">
                <a:solidFill>
                  <a:schemeClr val="tx1"/>
                </a:solidFill>
              </a:rPr>
              <a:t>en</a:t>
            </a:r>
            <a:r>
              <a:rPr lang="en-US" sz="3200" cap="none" dirty="0">
                <a:solidFill>
                  <a:schemeClr val="tx1"/>
                </a:solidFill>
              </a:rPr>
              <a:t> la </a:t>
            </a:r>
            <a:r>
              <a:rPr lang="en-US" sz="3200" cap="none" dirty="0" err="1">
                <a:solidFill>
                  <a:schemeClr val="tx1"/>
                </a:solidFill>
              </a:rPr>
              <a:t>gestión</a:t>
            </a:r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cap="none" dirty="0" err="1">
                <a:solidFill>
                  <a:schemeClr val="tx1"/>
                </a:solidFill>
              </a:rPr>
              <a:t>financiera</a:t>
            </a:r>
            <a:r>
              <a:rPr lang="en-US" sz="3200" cap="none" dirty="0">
                <a:solidFill>
                  <a:schemeClr val="tx1"/>
                </a:solidFill>
              </a:rPr>
              <a:t> de las PYMES del </a:t>
            </a:r>
            <a:r>
              <a:rPr lang="en-US" sz="3200" cap="none" dirty="0" err="1">
                <a:solidFill>
                  <a:schemeClr val="tx1"/>
                </a:solidFill>
              </a:rPr>
              <a:t>cantón</a:t>
            </a:r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cap="none" dirty="0" err="1">
                <a:solidFill>
                  <a:schemeClr val="tx1"/>
                </a:solidFill>
              </a:rPr>
              <a:t>tena</a:t>
            </a:r>
            <a:r>
              <a:rPr lang="en-US" sz="3200" cap="none" dirty="0">
                <a:solidFill>
                  <a:schemeClr val="tx1"/>
                </a:solidFill>
              </a:rPr>
              <a:t>, </a:t>
            </a:r>
            <a:r>
              <a:rPr lang="en-US" sz="3200" cap="none" dirty="0" err="1">
                <a:solidFill>
                  <a:schemeClr val="tx1"/>
                </a:solidFill>
              </a:rPr>
              <a:t>provincia</a:t>
            </a:r>
            <a:r>
              <a:rPr lang="en-US" sz="3200" cap="none" dirty="0">
                <a:solidFill>
                  <a:schemeClr val="tx1"/>
                </a:solidFill>
              </a:rPr>
              <a:t> de </a:t>
            </a:r>
            <a:r>
              <a:rPr lang="en-US" sz="3200" cap="none" dirty="0" err="1">
                <a:solidFill>
                  <a:schemeClr val="tx1"/>
                </a:solidFill>
              </a:rPr>
              <a:t>napo</a:t>
            </a:r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cap="none" dirty="0" err="1">
                <a:solidFill>
                  <a:schemeClr val="tx1"/>
                </a:solidFill>
              </a:rPr>
              <a:t>durante</a:t>
            </a:r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cap="none" dirty="0" err="1">
                <a:solidFill>
                  <a:schemeClr val="tx1"/>
                </a:solidFill>
              </a:rPr>
              <a:t>el</a:t>
            </a:r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cap="none" dirty="0" err="1">
                <a:solidFill>
                  <a:schemeClr val="tx1"/>
                </a:solidFill>
              </a:rPr>
              <a:t>periodo</a:t>
            </a:r>
            <a:r>
              <a:rPr lang="en-US" sz="3200" cap="none" dirty="0">
                <a:solidFill>
                  <a:schemeClr val="tx1"/>
                </a:solidFill>
              </a:rPr>
              <a:t> 2019-2020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7" y="625132"/>
            <a:ext cx="3251374" cy="9090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A7617D3E-5A1C-4931-9CC5-AF9E8CFDC377}"/>
              </a:ext>
            </a:extLst>
          </p:cNvPr>
          <p:cNvSpPr txBox="1">
            <a:spLocks/>
          </p:cNvSpPr>
          <p:nvPr/>
        </p:nvSpPr>
        <p:spPr>
          <a:xfrm>
            <a:off x="5031284" y="1171903"/>
            <a:ext cx="4958080" cy="114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Factores financieros clave en la determinación de la estrategia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E41B7C3-0C0D-4F91-81A0-9EA4DF6E4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30804" r="29333" b="45288"/>
          <a:stretch/>
        </p:blipFill>
        <p:spPr>
          <a:xfrm>
            <a:off x="2202635" y="2491067"/>
            <a:ext cx="7786729" cy="25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5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6" y="392186"/>
            <a:ext cx="2313589" cy="646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A7617D3E-5A1C-4931-9CC5-AF9E8CFDC377}"/>
              </a:ext>
            </a:extLst>
          </p:cNvPr>
          <p:cNvSpPr txBox="1">
            <a:spLocks/>
          </p:cNvSpPr>
          <p:nvPr/>
        </p:nvSpPr>
        <p:spPr>
          <a:xfrm>
            <a:off x="-117349" y="2858013"/>
            <a:ext cx="2940094" cy="114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ESTRATEGIAS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PROPUESTAS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96C08C9-21AF-4FFD-BB6B-B64415F79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6" t="28352" r="29138" b="12490"/>
          <a:stretch/>
        </p:blipFill>
        <p:spPr>
          <a:xfrm>
            <a:off x="2822745" y="630621"/>
            <a:ext cx="9121719" cy="57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13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6" y="392186"/>
            <a:ext cx="2313589" cy="646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A7617D3E-5A1C-4931-9CC5-AF9E8CFDC377}"/>
              </a:ext>
            </a:extLst>
          </p:cNvPr>
          <p:cNvSpPr txBox="1">
            <a:spLocks/>
          </p:cNvSpPr>
          <p:nvPr/>
        </p:nvSpPr>
        <p:spPr>
          <a:xfrm>
            <a:off x="-117349" y="2858013"/>
            <a:ext cx="2940094" cy="114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ESTRATEGIAS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PROPUESTAS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8BE3F00-3BA8-4731-8748-8ADB50E4A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35" t="31417" r="29655" b="17395"/>
          <a:stretch/>
        </p:blipFill>
        <p:spPr>
          <a:xfrm>
            <a:off x="2638097" y="1164316"/>
            <a:ext cx="9372162" cy="52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4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6" y="392186"/>
            <a:ext cx="2313589" cy="646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A7617D3E-5A1C-4931-9CC5-AF9E8CFDC377}"/>
              </a:ext>
            </a:extLst>
          </p:cNvPr>
          <p:cNvSpPr txBox="1">
            <a:spLocks/>
          </p:cNvSpPr>
          <p:nvPr/>
        </p:nvSpPr>
        <p:spPr>
          <a:xfrm>
            <a:off x="5474155" y="261958"/>
            <a:ext cx="3816990" cy="114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9E65389-76ED-4629-B516-9443C2C4FA88}"/>
              </a:ext>
            </a:extLst>
          </p:cNvPr>
          <p:cNvSpPr txBox="1"/>
          <p:nvPr/>
        </p:nvSpPr>
        <p:spPr>
          <a:xfrm>
            <a:off x="1701800" y="2060298"/>
            <a:ext cx="8788400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600"/>
              </a:spcAft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análisis realizado se identifica una clara relación entre los microcréditos y algunos indicadores financieros que marcan la gestión en las empresas. De estos se destaca que es importante tomar en cuenta estas correlaciones para definir estrategias con base a las incidencias que se presentan entre estas variables.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16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6" y="392186"/>
            <a:ext cx="2313589" cy="646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A7617D3E-5A1C-4931-9CC5-AF9E8CFDC377}"/>
              </a:ext>
            </a:extLst>
          </p:cNvPr>
          <p:cNvSpPr txBox="1">
            <a:spLocks/>
          </p:cNvSpPr>
          <p:nvPr/>
        </p:nvSpPr>
        <p:spPr>
          <a:xfrm>
            <a:off x="5474154" y="261958"/>
            <a:ext cx="4209491" cy="114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RECOMENDACIONES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9E65389-76ED-4629-B516-9443C2C4FA88}"/>
              </a:ext>
            </a:extLst>
          </p:cNvPr>
          <p:cNvSpPr txBox="1"/>
          <p:nvPr/>
        </p:nvSpPr>
        <p:spPr>
          <a:xfrm>
            <a:off x="1701800" y="2060298"/>
            <a:ext cx="8788400" cy="29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600"/>
              </a:spcAft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que la gerencia y administración de las Pymes implemente un verdadero sistema interno de gestión financiera para diagnosticar periódicamente su situación de liquidez, rentabilidad y riesgo y poder adaptarse oportunamente al cambio del entorno.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3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BDE2D0-75CC-4E65-92B7-377B323B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1" y="59055"/>
            <a:ext cx="5222240" cy="1564640"/>
          </a:xfrm>
        </p:spPr>
        <p:txBody>
          <a:bodyPr/>
          <a:lstStyle/>
          <a:p>
            <a:pPr algn="ctr"/>
            <a:r>
              <a:rPr lang="es-EC" dirty="0"/>
              <a:t>Objetivos específicos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6610E5-6172-401A-9816-51E1A613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3703320"/>
            <a:ext cx="4376883" cy="1570962"/>
          </a:xfrm>
        </p:spPr>
        <p:txBody>
          <a:bodyPr>
            <a:noAutofit/>
          </a:bodyPr>
          <a:lstStyle/>
          <a:p>
            <a:pPr algn="just"/>
            <a:r>
              <a:rPr lang="es-ES" sz="2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la incidencia del microcrédito en la gestión financiera de las PYMES del cantón tena durante el período 2019-2020.</a:t>
            </a:r>
            <a:endParaRPr lang="es-EC" sz="24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C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617DD6AF-8799-426A-8663-2A33E9BCE341}"/>
              </a:ext>
            </a:extLst>
          </p:cNvPr>
          <p:cNvSpPr txBox="1">
            <a:spLocks/>
          </p:cNvSpPr>
          <p:nvPr/>
        </p:nvSpPr>
        <p:spPr>
          <a:xfrm>
            <a:off x="5466080" y="3703320"/>
            <a:ext cx="6360161" cy="1570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2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Desarrollar la fundamentación teórica de las variables de estudio, con el fin de respaldar científica y empíricamente el desarrollo del proyecto.</a:t>
            </a:r>
          </a:p>
          <a:p>
            <a:pPr algn="just"/>
            <a:r>
              <a:rPr lang="es-EC" sz="22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Identificar la metodología a utilizarse para contar cualitativa y cuantitativamente con cuestionarios, índices financieros y estadísticos que permitan levantar, tratar y analizar la información.</a:t>
            </a:r>
          </a:p>
          <a:p>
            <a:pPr algn="just"/>
            <a:r>
              <a:rPr lang="es-EC" sz="22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Describir los resultados obtenidos para demostrar la hipótesis planteada en la investigación e identificar las correlaciones existentes entre variables de los microcréditos y variables de la gestión financiera.</a:t>
            </a:r>
          </a:p>
          <a:p>
            <a:pPr algn="just"/>
            <a:r>
              <a:rPr lang="es-EC" sz="22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Describir las conclusiones y recomendaciones</a:t>
            </a:r>
          </a:p>
          <a:p>
            <a:pPr algn="just"/>
            <a:r>
              <a:rPr lang="es-ES" sz="22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200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C" sz="2200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73464A01-A87C-4E58-9525-F14E9235A872}"/>
              </a:ext>
            </a:extLst>
          </p:cNvPr>
          <p:cNvSpPr txBox="1">
            <a:spLocks/>
          </p:cNvSpPr>
          <p:nvPr/>
        </p:nvSpPr>
        <p:spPr>
          <a:xfrm>
            <a:off x="651452" y="1546916"/>
            <a:ext cx="4461473" cy="154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44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general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43826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C992B085-D0E7-4BC8-AF43-7F3B4F6D8F17}"/>
              </a:ext>
            </a:extLst>
          </p:cNvPr>
          <p:cNvSpPr/>
          <p:nvPr/>
        </p:nvSpPr>
        <p:spPr>
          <a:xfrm>
            <a:off x="782320" y="5346481"/>
            <a:ext cx="4175760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C2B217F-49F1-4117-A3C2-5E1B78072C2F}"/>
              </a:ext>
            </a:extLst>
          </p:cNvPr>
          <p:cNvSpPr/>
          <p:nvPr/>
        </p:nvSpPr>
        <p:spPr>
          <a:xfrm>
            <a:off x="782320" y="4002506"/>
            <a:ext cx="4175760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415" y="450692"/>
            <a:ext cx="3267808" cy="987186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BDE2D0-75CC-4E65-92B7-377B323B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514" y="1948227"/>
            <a:ext cx="3267808" cy="1130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Hipótesis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6610E5-6172-401A-9816-51E1A613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6625" y="1437878"/>
            <a:ext cx="5324465" cy="217235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s-EC" sz="3200" cap="none" dirty="0">
                <a:solidFill>
                  <a:schemeClr val="tx1"/>
                </a:solidFill>
              </a:rPr>
              <a:t>Existe una relación directa entre el microcrédito y la gestión financiera de las pymes del cantón tena</a:t>
            </a:r>
            <a:r>
              <a:rPr lang="es-EC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C25FADF9-8CDB-4EDC-B4B4-BD5D83CF7B62}"/>
              </a:ext>
            </a:extLst>
          </p:cNvPr>
          <p:cNvSpPr txBox="1">
            <a:spLocks/>
          </p:cNvSpPr>
          <p:nvPr/>
        </p:nvSpPr>
        <p:spPr>
          <a:xfrm>
            <a:off x="1010398" y="4002506"/>
            <a:ext cx="382804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200" cap="none" dirty="0">
                <a:solidFill>
                  <a:schemeClr val="tx1"/>
                </a:solidFill>
              </a:rPr>
              <a:t>Variable independiente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FA4DC398-4E81-469F-9112-860A2336CD38}"/>
              </a:ext>
            </a:extLst>
          </p:cNvPr>
          <p:cNvSpPr txBox="1">
            <a:spLocks/>
          </p:cNvSpPr>
          <p:nvPr/>
        </p:nvSpPr>
        <p:spPr>
          <a:xfrm>
            <a:off x="6514839" y="4002506"/>
            <a:ext cx="382804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200" cap="none" dirty="0">
                <a:solidFill>
                  <a:schemeClr val="tx1"/>
                </a:solidFill>
              </a:rPr>
              <a:t>Microcrédito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54066092-FA04-4D2B-92A8-08D7732621BB}"/>
              </a:ext>
            </a:extLst>
          </p:cNvPr>
          <p:cNvSpPr txBox="1">
            <a:spLocks/>
          </p:cNvSpPr>
          <p:nvPr/>
        </p:nvSpPr>
        <p:spPr>
          <a:xfrm>
            <a:off x="1010398" y="5427832"/>
            <a:ext cx="382804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200" cap="none" dirty="0">
                <a:solidFill>
                  <a:schemeClr val="tx1"/>
                </a:solidFill>
              </a:rPr>
              <a:t>Variable dependiente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8A5C031E-B857-4DB2-B45E-C03153B9F345}"/>
              </a:ext>
            </a:extLst>
          </p:cNvPr>
          <p:cNvSpPr txBox="1">
            <a:spLocks/>
          </p:cNvSpPr>
          <p:nvPr/>
        </p:nvSpPr>
        <p:spPr>
          <a:xfrm>
            <a:off x="6514838" y="5385700"/>
            <a:ext cx="382804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200" cap="none" dirty="0">
                <a:solidFill>
                  <a:schemeClr val="tx1"/>
                </a:solidFill>
              </a:rPr>
              <a:t>Gestión financiera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70CCAFC3-0274-4B51-8FAF-4DF082759087}"/>
              </a:ext>
            </a:extLst>
          </p:cNvPr>
          <p:cNvSpPr/>
          <p:nvPr/>
        </p:nvSpPr>
        <p:spPr>
          <a:xfrm>
            <a:off x="5077721" y="3983572"/>
            <a:ext cx="1016000" cy="10287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xmlns="" id="{3350D675-7AF9-418D-A511-0F3B798F73A4}"/>
              </a:ext>
            </a:extLst>
          </p:cNvPr>
          <p:cNvSpPr/>
          <p:nvPr/>
        </p:nvSpPr>
        <p:spPr>
          <a:xfrm>
            <a:off x="5077721" y="5267841"/>
            <a:ext cx="1016000" cy="10287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xmlns="" id="{B206E50B-4263-458F-BCB8-C0C93FFC0A78}"/>
              </a:ext>
            </a:extLst>
          </p:cNvPr>
          <p:cNvSpPr/>
          <p:nvPr/>
        </p:nvSpPr>
        <p:spPr>
          <a:xfrm>
            <a:off x="4377466" y="2082128"/>
            <a:ext cx="1016000" cy="10287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079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CBD44C72-7273-41C6-8353-42408F13C9A7}"/>
              </a:ext>
            </a:extLst>
          </p:cNvPr>
          <p:cNvSpPr/>
          <p:nvPr/>
        </p:nvSpPr>
        <p:spPr>
          <a:xfrm>
            <a:off x="5126240" y="5867086"/>
            <a:ext cx="3828042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57404B4-4D8E-4CCD-873F-6BEA3388F188}"/>
              </a:ext>
            </a:extLst>
          </p:cNvPr>
          <p:cNvSpPr/>
          <p:nvPr/>
        </p:nvSpPr>
        <p:spPr>
          <a:xfrm>
            <a:off x="9133419" y="595415"/>
            <a:ext cx="2798751" cy="842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C992B085-D0E7-4BC8-AF43-7F3B4F6D8F17}"/>
              </a:ext>
            </a:extLst>
          </p:cNvPr>
          <p:cNvSpPr/>
          <p:nvPr/>
        </p:nvSpPr>
        <p:spPr>
          <a:xfrm>
            <a:off x="5126241" y="4797094"/>
            <a:ext cx="3828042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C2B217F-49F1-4117-A3C2-5E1B78072C2F}"/>
              </a:ext>
            </a:extLst>
          </p:cNvPr>
          <p:cNvSpPr/>
          <p:nvPr/>
        </p:nvSpPr>
        <p:spPr>
          <a:xfrm>
            <a:off x="5126242" y="538527"/>
            <a:ext cx="3828041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415" y="450692"/>
            <a:ext cx="3267808" cy="987186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BDE2D0-75CC-4E65-92B7-377B323B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03" y="2580450"/>
            <a:ext cx="3431978" cy="11306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 err="1"/>
              <a:t>Metodología</a:t>
            </a:r>
            <a:endParaRPr lang="en-U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C25FADF9-8CDB-4EDC-B4B4-BD5D83CF7B62}"/>
              </a:ext>
            </a:extLst>
          </p:cNvPr>
          <p:cNvSpPr txBox="1">
            <a:spLocks/>
          </p:cNvSpPr>
          <p:nvPr/>
        </p:nvSpPr>
        <p:spPr>
          <a:xfrm>
            <a:off x="5222239" y="672182"/>
            <a:ext cx="382804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200" cap="none" dirty="0">
                <a:solidFill>
                  <a:schemeClr val="tx1"/>
                </a:solidFill>
              </a:rPr>
              <a:t>Enfoque de la investigación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FA4DC398-4E81-469F-9112-860A2336CD38}"/>
              </a:ext>
            </a:extLst>
          </p:cNvPr>
          <p:cNvSpPr txBox="1">
            <a:spLocks/>
          </p:cNvSpPr>
          <p:nvPr/>
        </p:nvSpPr>
        <p:spPr>
          <a:xfrm>
            <a:off x="9118491" y="611269"/>
            <a:ext cx="2448775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cap="none" dirty="0" smtClean="0">
                <a:solidFill>
                  <a:schemeClr val="tx1"/>
                </a:solidFill>
              </a:rPr>
              <a:t>CUALI-CUANTITATIVA</a:t>
            </a:r>
            <a:endParaRPr lang="en-US" sz="2000" cap="none" dirty="0">
              <a:solidFill>
                <a:schemeClr val="tx1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54066092-FA04-4D2B-92A8-08D7732621BB}"/>
              </a:ext>
            </a:extLst>
          </p:cNvPr>
          <p:cNvSpPr txBox="1">
            <a:spLocks/>
          </p:cNvSpPr>
          <p:nvPr/>
        </p:nvSpPr>
        <p:spPr>
          <a:xfrm>
            <a:off x="5207732" y="4895077"/>
            <a:ext cx="382804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200" cap="none" dirty="0">
                <a:solidFill>
                  <a:schemeClr val="tx1"/>
                </a:solidFill>
              </a:rPr>
              <a:t>Recolección de información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xmlns="" id="{B206E50B-4263-458F-BCB8-C0C93FFC0A78}"/>
              </a:ext>
            </a:extLst>
          </p:cNvPr>
          <p:cNvSpPr/>
          <p:nvPr/>
        </p:nvSpPr>
        <p:spPr>
          <a:xfrm>
            <a:off x="3916174" y="2710309"/>
            <a:ext cx="1016000" cy="102879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6992003-4EA4-44FD-8F02-91352A9D23FD}"/>
              </a:ext>
            </a:extLst>
          </p:cNvPr>
          <p:cNvSpPr/>
          <p:nvPr/>
        </p:nvSpPr>
        <p:spPr>
          <a:xfrm>
            <a:off x="5126242" y="2241016"/>
            <a:ext cx="3828041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D301DF75-9F01-4ED3-BBB8-0638E1A41BDB}"/>
              </a:ext>
            </a:extLst>
          </p:cNvPr>
          <p:cNvSpPr txBox="1">
            <a:spLocks/>
          </p:cNvSpPr>
          <p:nvPr/>
        </p:nvSpPr>
        <p:spPr>
          <a:xfrm>
            <a:off x="5222238" y="2321812"/>
            <a:ext cx="382804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200" cap="none" dirty="0">
                <a:solidFill>
                  <a:schemeClr val="tx1"/>
                </a:solidFill>
              </a:rPr>
              <a:t>Diseño de la investigación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xmlns="" id="{54DB869A-0FF8-4EAB-90FD-BB54E215751E}"/>
              </a:ext>
            </a:extLst>
          </p:cNvPr>
          <p:cNvSpPr txBox="1">
            <a:spLocks/>
          </p:cNvSpPr>
          <p:nvPr/>
        </p:nvSpPr>
        <p:spPr>
          <a:xfrm>
            <a:off x="9191054" y="2314084"/>
            <a:ext cx="2488787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cap="none" dirty="0" smtClean="0">
                <a:solidFill>
                  <a:schemeClr val="tx1"/>
                </a:solidFill>
              </a:rPr>
              <a:t>TRANSECCIONAL</a:t>
            </a:r>
            <a:endParaRPr lang="es-EC" cap="none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</a:rPr>
              <a:t>NO EXPERIMENTAL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</a:rPr>
              <a:t>LONGITUDINAL</a:t>
            </a:r>
          </a:p>
          <a:p>
            <a:pPr algn="just"/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xmlns="" id="{146D7EB4-171C-4D59-8CE7-2293E58AB9D4}"/>
              </a:ext>
            </a:extLst>
          </p:cNvPr>
          <p:cNvSpPr txBox="1">
            <a:spLocks/>
          </p:cNvSpPr>
          <p:nvPr/>
        </p:nvSpPr>
        <p:spPr>
          <a:xfrm>
            <a:off x="9159970" y="3562503"/>
            <a:ext cx="2741115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cap="none" dirty="0">
                <a:solidFill>
                  <a:schemeClr val="tx1"/>
                </a:solidFill>
              </a:rPr>
              <a:t>DESCRIPTIVA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cap="none" dirty="0">
                <a:solidFill>
                  <a:schemeClr val="tx1"/>
                </a:solidFill>
              </a:rPr>
              <a:t>CORRELACIONAL</a:t>
            </a:r>
            <a:endParaRPr lang="en-US" sz="2000" cap="none" dirty="0">
              <a:solidFill>
                <a:schemeClr val="tx1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0AB5CB51-B5D8-4C41-BFA3-2448764EA997}"/>
              </a:ext>
            </a:extLst>
          </p:cNvPr>
          <p:cNvSpPr/>
          <p:nvPr/>
        </p:nvSpPr>
        <p:spPr>
          <a:xfrm>
            <a:off x="5126241" y="3519055"/>
            <a:ext cx="3828041" cy="90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xmlns="" id="{4ED4EDF6-4F26-4E34-A0F5-693521E71CBB}"/>
              </a:ext>
            </a:extLst>
          </p:cNvPr>
          <p:cNvSpPr txBox="1">
            <a:spLocks/>
          </p:cNvSpPr>
          <p:nvPr/>
        </p:nvSpPr>
        <p:spPr>
          <a:xfrm>
            <a:off x="5244627" y="3562503"/>
            <a:ext cx="382804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3200" cap="none" dirty="0">
                <a:solidFill>
                  <a:schemeClr val="tx1"/>
                </a:solidFill>
              </a:rPr>
              <a:t>Tipos de la investigación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A435FC6-672E-4372-BAC2-D85B4C7DD53B}"/>
              </a:ext>
            </a:extLst>
          </p:cNvPr>
          <p:cNvSpPr/>
          <p:nvPr/>
        </p:nvSpPr>
        <p:spPr>
          <a:xfrm>
            <a:off x="9117264" y="1711785"/>
            <a:ext cx="2783821" cy="1515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E490E2E3-348F-4476-A0E5-1EE83DBB2413}"/>
              </a:ext>
            </a:extLst>
          </p:cNvPr>
          <p:cNvSpPr/>
          <p:nvPr/>
        </p:nvSpPr>
        <p:spPr>
          <a:xfrm>
            <a:off x="9148349" y="3535705"/>
            <a:ext cx="2783821" cy="842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0821E975-F678-4F65-AB23-1A973582BE41}"/>
              </a:ext>
            </a:extLst>
          </p:cNvPr>
          <p:cNvSpPr/>
          <p:nvPr/>
        </p:nvSpPr>
        <p:spPr>
          <a:xfrm>
            <a:off x="9117264" y="4828249"/>
            <a:ext cx="2418917" cy="842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xmlns="" id="{D6ADBE64-19DA-4A6C-AFA6-3F8B04D64A6D}"/>
              </a:ext>
            </a:extLst>
          </p:cNvPr>
          <p:cNvSpPr txBox="1">
            <a:spLocks/>
          </p:cNvSpPr>
          <p:nvPr/>
        </p:nvSpPr>
        <p:spPr>
          <a:xfrm>
            <a:off x="9146275" y="4863678"/>
            <a:ext cx="2488787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cap="none" dirty="0">
                <a:solidFill>
                  <a:schemeClr val="tx1"/>
                </a:solidFill>
              </a:rPr>
              <a:t>ENCUESTAS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cap="none" dirty="0">
                <a:solidFill>
                  <a:schemeClr val="tx1"/>
                </a:solidFill>
              </a:rPr>
              <a:t>DOCUMENTAL</a:t>
            </a:r>
            <a:endParaRPr lang="en-US" sz="2000" cap="none" dirty="0">
              <a:solidFill>
                <a:schemeClr val="tx1"/>
              </a:solidFill>
            </a:endParaRP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xmlns="" id="{F8B01B6E-4E3A-4F3F-803E-CDEA94C7EFEB}"/>
              </a:ext>
            </a:extLst>
          </p:cNvPr>
          <p:cNvSpPr txBox="1">
            <a:spLocks/>
          </p:cNvSpPr>
          <p:nvPr/>
        </p:nvSpPr>
        <p:spPr>
          <a:xfrm>
            <a:off x="5244627" y="5965069"/>
            <a:ext cx="3828041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2800" cap="none" dirty="0">
                <a:solidFill>
                  <a:schemeClr val="tx1"/>
                </a:solidFill>
              </a:rPr>
              <a:t>Tratamiento de datos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B1416781-FE27-4ED1-8029-1372DFD5FA4E}"/>
              </a:ext>
            </a:extLst>
          </p:cNvPr>
          <p:cNvSpPr/>
          <p:nvPr/>
        </p:nvSpPr>
        <p:spPr>
          <a:xfrm>
            <a:off x="9133419" y="5892895"/>
            <a:ext cx="2418917" cy="842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xmlns="" id="{845F9855-AC0B-44C9-BCFB-156B9B3C6FA5}"/>
              </a:ext>
            </a:extLst>
          </p:cNvPr>
          <p:cNvSpPr txBox="1">
            <a:spLocks/>
          </p:cNvSpPr>
          <p:nvPr/>
        </p:nvSpPr>
        <p:spPr>
          <a:xfrm>
            <a:off x="9191055" y="5887483"/>
            <a:ext cx="2488787" cy="708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cap="none" dirty="0">
                <a:solidFill>
                  <a:schemeClr val="tx1"/>
                </a:solidFill>
              </a:rPr>
              <a:t>SPSS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2000" cap="none" dirty="0">
                <a:solidFill>
                  <a:schemeClr val="tx1"/>
                </a:solidFill>
              </a:rPr>
              <a:t>EXCEL</a:t>
            </a:r>
            <a:endParaRPr lang="en-US" sz="2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5" y="3296595"/>
            <a:ext cx="3267808" cy="987186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BDE2D0-75CC-4E65-92B7-377B323B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583" y="722376"/>
            <a:ext cx="7529185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Tamaño</a:t>
            </a:r>
            <a:r>
              <a:rPr lang="en-US" dirty="0"/>
              <a:t> de la </a:t>
            </a:r>
            <a:r>
              <a:rPr lang="en-US" dirty="0" err="1"/>
              <a:t>muestra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ED79080-2058-4096-88C7-862E725E4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14" t="39540" r="32327" b="50000"/>
          <a:stretch/>
        </p:blipFill>
        <p:spPr>
          <a:xfrm>
            <a:off x="5255684" y="4045855"/>
            <a:ext cx="5915870" cy="9871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CD25376-21BE-4F9C-88EF-83A9FD37E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03" t="58698" r="39311" b="28428"/>
          <a:stretch/>
        </p:blipFill>
        <p:spPr>
          <a:xfrm>
            <a:off x="6277024" y="2201203"/>
            <a:ext cx="3617556" cy="13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4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F0DE669B-6DB5-4C3E-8589-F8A2FF78A858}"/>
              </a:ext>
            </a:extLst>
          </p:cNvPr>
          <p:cNvSpPr/>
          <p:nvPr/>
        </p:nvSpPr>
        <p:spPr>
          <a:xfrm>
            <a:off x="9160067" y="4839298"/>
            <a:ext cx="2214880" cy="187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F031ADA6-0C8A-443B-9A86-6138FCF42AD7}"/>
              </a:ext>
            </a:extLst>
          </p:cNvPr>
          <p:cNvSpPr/>
          <p:nvPr/>
        </p:nvSpPr>
        <p:spPr>
          <a:xfrm>
            <a:off x="6373273" y="3764476"/>
            <a:ext cx="2214880" cy="187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196FA544-3E46-427B-844A-89C7AC80D1C4}"/>
              </a:ext>
            </a:extLst>
          </p:cNvPr>
          <p:cNvSpPr/>
          <p:nvPr/>
        </p:nvSpPr>
        <p:spPr>
          <a:xfrm>
            <a:off x="3882246" y="2929022"/>
            <a:ext cx="2214880" cy="187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FC798CAF-9BA0-4B80-8C91-04E7A3A38C9A}"/>
              </a:ext>
            </a:extLst>
          </p:cNvPr>
          <p:cNvSpPr/>
          <p:nvPr/>
        </p:nvSpPr>
        <p:spPr>
          <a:xfrm>
            <a:off x="1096655" y="2285999"/>
            <a:ext cx="2214880" cy="187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655" y="862044"/>
            <a:ext cx="3267808" cy="987186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BDE2D0-75CC-4E65-92B7-377B323B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360" y="557548"/>
            <a:ext cx="4588608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Resultados</a:t>
            </a:r>
            <a:r>
              <a:rPr lang="en-US" dirty="0"/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6610E5-6172-401A-9816-51E1A613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215" y="2550844"/>
            <a:ext cx="1908426" cy="134991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cap="none" dirty="0" err="1">
                <a:solidFill>
                  <a:schemeClr val="tx1"/>
                </a:solidFill>
              </a:rPr>
              <a:t>Análisis</a:t>
            </a:r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cap="none" dirty="0" err="1">
                <a:solidFill>
                  <a:schemeClr val="tx1"/>
                </a:solidFill>
              </a:rPr>
              <a:t>entorno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96071583-EDC3-44F9-9C8F-3B6DF20F0412}"/>
              </a:ext>
            </a:extLst>
          </p:cNvPr>
          <p:cNvSpPr txBox="1">
            <a:spLocks/>
          </p:cNvSpPr>
          <p:nvPr/>
        </p:nvSpPr>
        <p:spPr>
          <a:xfrm>
            <a:off x="4323907" y="3140786"/>
            <a:ext cx="1477453" cy="1349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cap="none" dirty="0" err="1">
                <a:solidFill>
                  <a:schemeClr val="tx1"/>
                </a:solidFill>
              </a:rPr>
              <a:t>Análisis</a:t>
            </a:r>
            <a:r>
              <a:rPr lang="en-US" sz="3200" cap="none" dirty="0">
                <a:solidFill>
                  <a:schemeClr val="tx1"/>
                </a:solidFill>
              </a:rPr>
              <a:t>  PYMES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C4B29D39-881C-4A1E-8BC8-723A002273AD}"/>
              </a:ext>
            </a:extLst>
          </p:cNvPr>
          <p:cNvSpPr txBox="1">
            <a:spLocks/>
          </p:cNvSpPr>
          <p:nvPr/>
        </p:nvSpPr>
        <p:spPr>
          <a:xfrm>
            <a:off x="6637982" y="3815742"/>
            <a:ext cx="1950171" cy="1596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cap="none" dirty="0" err="1">
                <a:solidFill>
                  <a:schemeClr val="tx1"/>
                </a:solidFill>
              </a:rPr>
              <a:t>Análisis</a:t>
            </a:r>
            <a:r>
              <a:rPr lang="en-US" sz="3200" cap="none" dirty="0">
                <a:solidFill>
                  <a:schemeClr val="tx1"/>
                </a:solidFill>
              </a:rPr>
              <a:t> Tena 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6EC469E7-E328-45A5-B896-1D20E0826C4C}"/>
              </a:ext>
            </a:extLst>
          </p:cNvPr>
          <p:cNvSpPr txBox="1">
            <a:spLocks/>
          </p:cNvSpPr>
          <p:nvPr/>
        </p:nvSpPr>
        <p:spPr>
          <a:xfrm>
            <a:off x="9160067" y="4773062"/>
            <a:ext cx="2188653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cap="none" dirty="0" err="1">
                <a:solidFill>
                  <a:schemeClr val="tx1"/>
                </a:solidFill>
              </a:rPr>
              <a:t>Análisis</a:t>
            </a:r>
            <a:r>
              <a:rPr lang="en-US" sz="3200" cap="none" dirty="0">
                <a:solidFill>
                  <a:schemeClr val="tx1"/>
                </a:solidFill>
              </a:rPr>
              <a:t> </a:t>
            </a:r>
            <a:r>
              <a:rPr lang="en-US" sz="3200" cap="none" dirty="0" err="1">
                <a:solidFill>
                  <a:schemeClr val="tx1"/>
                </a:solidFill>
              </a:rPr>
              <a:t>Microcrédito</a:t>
            </a:r>
            <a:endParaRPr lang="en-US" sz="32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9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BDE2D0-75CC-4E65-92B7-377B323B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521" y="232727"/>
            <a:ext cx="3713480" cy="1125855"/>
          </a:xfrm>
        </p:spPr>
        <p:txBody>
          <a:bodyPr/>
          <a:lstStyle/>
          <a:p>
            <a:pPr algn="ctr"/>
            <a:r>
              <a:rPr lang="es-EC" dirty="0"/>
              <a:t>Encuestas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CC5F3465-C886-4176-93B8-8A4F5E5C2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80649"/>
              </p:ext>
            </p:extLst>
          </p:nvPr>
        </p:nvGraphicFramePr>
        <p:xfrm>
          <a:off x="296228" y="1896110"/>
          <a:ext cx="6043612" cy="381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3CE0F832-03DD-4140-9479-80703FE00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549531"/>
              </p:ext>
            </p:extLst>
          </p:nvPr>
        </p:nvGraphicFramePr>
        <p:xfrm>
          <a:off x="6602413" y="2272030"/>
          <a:ext cx="5222240" cy="332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450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8C6B7F-9EA4-40F6-9933-7713A8C3B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9" y="232727"/>
            <a:ext cx="3713480" cy="1038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C89CF4FA-562F-424A-949B-5E8397C7A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1263"/>
              </p:ext>
            </p:extLst>
          </p:nvPr>
        </p:nvGraphicFramePr>
        <p:xfrm>
          <a:off x="477329" y="1695450"/>
          <a:ext cx="5618671" cy="403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B70FBF6C-65BA-42C7-9991-6F0B59FB6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672697"/>
              </p:ext>
            </p:extLst>
          </p:nvPr>
        </p:nvGraphicFramePr>
        <p:xfrm>
          <a:off x="6811644" y="1807210"/>
          <a:ext cx="5095876" cy="403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85493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158</TotalTime>
  <Words>711</Words>
  <Application>Microsoft Office PowerPoint</Application>
  <PresentationFormat>Panorámica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Tw Cen MT</vt:lpstr>
      <vt:lpstr>Gota</vt:lpstr>
      <vt:lpstr>INCIDENCIA DEL MICROCRÉDITO EN LA GESTIÓN FINANCIERA DE LAS PYMES DEL CANTÓN TENA, PROVINCIA DE NAPO PERÍODO 2019-2020 </vt:lpstr>
      <vt:lpstr>Problema de investigación</vt:lpstr>
      <vt:lpstr>Objetivos específicos</vt:lpstr>
      <vt:lpstr>Hipótesis</vt:lpstr>
      <vt:lpstr>Metodología</vt:lpstr>
      <vt:lpstr>Tamaño de la muestra</vt:lpstr>
      <vt:lpstr>Resultados </vt:lpstr>
      <vt:lpstr>Encuestas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INCIDENCIA DEL MICROCRÉDITO EN LA GESTIÓN FINANCIERA DE LAS PYMES DEL CANTÓN TENA, PROVINCIA DE NAPO PERÍODO 2019-2020 </dc:title>
  <dc:creator>Lore Carrillo</dc:creator>
  <cp:lastModifiedBy>KEVIN YAMPIK</cp:lastModifiedBy>
  <cp:revision>32</cp:revision>
  <dcterms:created xsi:type="dcterms:W3CDTF">2022-02-23T20:51:58Z</dcterms:created>
  <dcterms:modified xsi:type="dcterms:W3CDTF">2022-03-02T19:20:03Z</dcterms:modified>
</cp:coreProperties>
</file>