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32"/>
  </p:notesMasterIdLst>
  <p:sldIdLst>
    <p:sldId id="256" r:id="rId2"/>
    <p:sldId id="301" r:id="rId3"/>
    <p:sldId id="335" r:id="rId4"/>
    <p:sldId id="336" r:id="rId5"/>
    <p:sldId id="338" r:id="rId6"/>
    <p:sldId id="339" r:id="rId7"/>
    <p:sldId id="346" r:id="rId8"/>
    <p:sldId id="341" r:id="rId9"/>
    <p:sldId id="374" r:id="rId10"/>
    <p:sldId id="375" r:id="rId11"/>
    <p:sldId id="376" r:id="rId12"/>
    <p:sldId id="377" r:id="rId13"/>
    <p:sldId id="378" r:id="rId14"/>
    <p:sldId id="384" r:id="rId15"/>
    <p:sldId id="383" r:id="rId16"/>
    <p:sldId id="385" r:id="rId17"/>
    <p:sldId id="382" r:id="rId18"/>
    <p:sldId id="386" r:id="rId19"/>
    <p:sldId id="388" r:id="rId20"/>
    <p:sldId id="387" r:id="rId21"/>
    <p:sldId id="389" r:id="rId22"/>
    <p:sldId id="390" r:id="rId23"/>
    <p:sldId id="391" r:id="rId24"/>
    <p:sldId id="392" r:id="rId25"/>
    <p:sldId id="393" r:id="rId26"/>
    <p:sldId id="396" r:id="rId27"/>
    <p:sldId id="397" r:id="rId28"/>
    <p:sldId id="394" r:id="rId29"/>
    <p:sldId id="395" r:id="rId30"/>
    <p:sldId id="34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308"/>
    <a:srgbClr val="651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64" autoAdjust="0"/>
    <p:restoredTop sz="86462" autoAdjust="0"/>
  </p:normalViewPr>
  <p:slideViewPr>
    <p:cSldViewPr snapToGrid="0">
      <p:cViewPr varScale="1">
        <p:scale>
          <a:sx n="93" d="100"/>
          <a:sy n="93" d="100"/>
        </p:scale>
        <p:origin x="232" y="272"/>
      </p:cViewPr>
      <p:guideLst/>
    </p:cSldViewPr>
  </p:slideViewPr>
  <p:outlineViewPr>
    <p:cViewPr>
      <p:scale>
        <a:sx n="33" d="100"/>
        <a:sy n="33" d="100"/>
      </p:scale>
      <p:origin x="0" y="-129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73919-96D7-AF42-948A-6AC25852653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5E0AEB80-45E0-D34D-B54C-9E8F39CF38B7}">
      <dgm:prSet custT="1"/>
      <dgm:spPr>
        <a:solidFill>
          <a:schemeClr val="accent3">
            <a:lumMod val="60000"/>
            <a:lumOff val="40000"/>
          </a:schemeClr>
        </a:solidFill>
      </dgm:spPr>
      <dgm:t>
        <a:bodyPr/>
        <a:lstStyle/>
        <a:p>
          <a:r>
            <a:rPr lang="es-ES_tradnl" sz="1800" dirty="0">
              <a:solidFill>
                <a:schemeClr val="tx1"/>
              </a:solidFill>
            </a:rPr>
            <a:t>Realizar una revisión sistemática de literatura de	estudios, investigaciones	y proyectos relacionados a criptografía y firmas digitales con el propósito de comprender su uso e implementación.</a:t>
          </a:r>
          <a:endParaRPr lang="es-EC" sz="1800" dirty="0">
            <a:solidFill>
              <a:schemeClr val="tx1"/>
            </a:solidFill>
          </a:endParaRPr>
        </a:p>
      </dgm:t>
    </dgm:pt>
    <dgm:pt modelId="{12A689F3-D529-0443-A1A3-B1BFC37AF9C4}" type="parTrans" cxnId="{730AB6D8-17BA-AE4F-8BC2-C6D2CFBC5208}">
      <dgm:prSet/>
      <dgm:spPr/>
      <dgm:t>
        <a:bodyPr/>
        <a:lstStyle/>
        <a:p>
          <a:endParaRPr lang="es-MX"/>
        </a:p>
      </dgm:t>
    </dgm:pt>
    <dgm:pt modelId="{D4325ABE-D68E-0244-BC9B-C7CAF3EF9F51}" type="sibTrans" cxnId="{730AB6D8-17BA-AE4F-8BC2-C6D2CFBC5208}">
      <dgm:prSet/>
      <dgm:spPr/>
      <dgm:t>
        <a:bodyPr/>
        <a:lstStyle/>
        <a:p>
          <a:endParaRPr lang="es-MX"/>
        </a:p>
      </dgm:t>
    </dgm:pt>
    <dgm:pt modelId="{A5FEDC39-A5A5-9E40-8EAB-76E496BD95A3}">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s-ES_tradnl" sz="16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s-ES_tradnl" sz="16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s-ES_tradnl" sz="1600" dirty="0">
              <a:solidFill>
                <a:schemeClr val="tx1"/>
              </a:solidFill>
            </a:rPr>
            <a:t>Determinar las políticas y procedimientos para el funcionamiento de la Infraestructura de Llave Pública (PKI) en el DCCO.</a:t>
          </a:r>
          <a:endParaRPr lang="es-EC" sz="1600" dirty="0">
            <a:solidFill>
              <a:schemeClr val="tx1"/>
            </a:solidFill>
          </a:endParaRPr>
        </a:p>
        <a:p>
          <a:pPr lvl="0" defTabSz="711200">
            <a:lnSpc>
              <a:spcPct val="90000"/>
            </a:lnSpc>
            <a:spcBef>
              <a:spcPct val="0"/>
            </a:spcBef>
            <a:spcAft>
              <a:spcPct val="35000"/>
            </a:spcAft>
          </a:pPr>
          <a:r>
            <a:rPr lang="es-EC" sz="1100" dirty="0">
              <a:solidFill>
                <a:schemeClr val="tx1"/>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es-EC" sz="1100" dirty="0">
              <a:solidFill>
                <a:schemeClr val="tx1"/>
              </a:solidFill>
            </a:rPr>
            <a:t>.</a:t>
          </a:r>
          <a:r>
            <a:rPr lang="es-ES_tradnl" sz="1100" dirty="0">
              <a:solidFill>
                <a:schemeClr val="tx1"/>
              </a:solidFill>
            </a:rPr>
            <a:t> </a:t>
          </a:r>
          <a:endParaRPr lang="es-EC" sz="1600" dirty="0">
            <a:solidFill>
              <a:schemeClr val="tx1"/>
            </a:solidFill>
          </a:endParaRPr>
        </a:p>
      </dgm:t>
    </dgm:pt>
    <dgm:pt modelId="{2A9CEBC1-54DC-B743-856D-B35049B38FAC}" type="parTrans" cxnId="{52F1A7DC-1D5A-B74A-9D95-3849E160E134}">
      <dgm:prSet/>
      <dgm:spPr/>
      <dgm:t>
        <a:bodyPr/>
        <a:lstStyle/>
        <a:p>
          <a:endParaRPr lang="es-MX"/>
        </a:p>
      </dgm:t>
    </dgm:pt>
    <dgm:pt modelId="{D66E0C9B-0C34-004C-96B4-CE0769AD47E6}" type="sibTrans" cxnId="{52F1A7DC-1D5A-B74A-9D95-3849E160E134}">
      <dgm:prSet/>
      <dgm:spPr/>
      <dgm:t>
        <a:bodyPr/>
        <a:lstStyle/>
        <a:p>
          <a:endParaRPr lang="es-MX"/>
        </a:p>
      </dgm:t>
    </dgm:pt>
    <dgm:pt modelId="{50446720-1AC9-684B-BE88-2A1714DDFA84}">
      <dgm:prSet custT="1"/>
      <dgm:spPr>
        <a:solidFill>
          <a:schemeClr val="accent5">
            <a:lumMod val="60000"/>
            <a:lumOff val="40000"/>
          </a:schemeClr>
        </a:solidFill>
      </dgm:spPr>
      <dgm:t>
        <a:bodyPr/>
        <a:lstStyle/>
        <a:p>
          <a:r>
            <a:rPr lang="es-ES_tradnl" sz="1600" dirty="0">
              <a:solidFill>
                <a:schemeClr val="tx1"/>
              </a:solidFill>
            </a:rPr>
            <a:t>Desarrollar la aplicación web para automatizar el ciclo de vida de los certificados digitales de los estudiantes del DCCO.</a:t>
          </a:r>
          <a:r>
            <a:rPr lang="es-ES" sz="1600" dirty="0">
              <a:solidFill>
                <a:schemeClr val="tx1"/>
              </a:solidFill>
            </a:rPr>
            <a:t> </a:t>
          </a:r>
          <a:endParaRPr lang="es-EC" sz="1600" dirty="0">
            <a:solidFill>
              <a:schemeClr val="tx1"/>
            </a:solidFill>
          </a:endParaRPr>
        </a:p>
      </dgm:t>
    </dgm:pt>
    <dgm:pt modelId="{0667F42E-0C54-BD4E-8714-0B5CA23D16E8}" type="parTrans" cxnId="{6EE76D94-EACA-9842-8A8C-C76ADCBCC41C}">
      <dgm:prSet/>
      <dgm:spPr/>
      <dgm:t>
        <a:bodyPr/>
        <a:lstStyle/>
        <a:p>
          <a:endParaRPr lang="es-MX"/>
        </a:p>
      </dgm:t>
    </dgm:pt>
    <dgm:pt modelId="{E9213039-CA44-0A4A-AFA0-2FDE4064E811}" type="sibTrans" cxnId="{6EE76D94-EACA-9842-8A8C-C76ADCBCC41C}">
      <dgm:prSet/>
      <dgm:spPr/>
      <dgm:t>
        <a:bodyPr/>
        <a:lstStyle/>
        <a:p>
          <a:endParaRPr lang="es-MX"/>
        </a:p>
      </dgm:t>
    </dgm:pt>
    <dgm:pt modelId="{1C0D02C2-C50D-47CB-BC06-17E24CAD1D68}">
      <dgm:prSet/>
      <dgm:spPr>
        <a:solidFill>
          <a:schemeClr val="accent3">
            <a:lumMod val="20000"/>
            <a:lumOff val="80000"/>
          </a:schemeClr>
        </a:solidFill>
      </dgm:spPr>
      <dgm:t>
        <a:bodyPr/>
        <a:lstStyle/>
        <a:p>
          <a:r>
            <a:rPr lang="es-ES_tradnl" b="0" dirty="0">
              <a:solidFill>
                <a:schemeClr val="tx1"/>
              </a:solidFill>
            </a:rPr>
            <a:t>Evaluar la aplicación web para garantizar la integridad y autenticación</a:t>
          </a:r>
          <a:endParaRPr lang="es-EC" b="0" dirty="0">
            <a:solidFill>
              <a:schemeClr val="tx1"/>
            </a:solidFill>
          </a:endParaRPr>
        </a:p>
      </dgm:t>
    </dgm:pt>
    <dgm:pt modelId="{3FF0F951-EC96-46C8-A35C-E3507A2E9DE5}" type="parTrans" cxnId="{C9DE31B5-5985-4D87-8B67-179EDBA0CFE4}">
      <dgm:prSet/>
      <dgm:spPr/>
      <dgm:t>
        <a:bodyPr/>
        <a:lstStyle/>
        <a:p>
          <a:endParaRPr lang="es-ES"/>
        </a:p>
      </dgm:t>
    </dgm:pt>
    <dgm:pt modelId="{4271D9F6-7462-4FFF-A224-B3439141BD72}" type="sibTrans" cxnId="{C9DE31B5-5985-4D87-8B67-179EDBA0CFE4}">
      <dgm:prSet/>
      <dgm:spPr/>
      <dgm:t>
        <a:bodyPr/>
        <a:lstStyle/>
        <a:p>
          <a:endParaRPr lang="es-ES"/>
        </a:p>
      </dgm:t>
    </dgm:pt>
    <dgm:pt modelId="{C377BA9A-7DF6-6848-B8A8-37F85290228A}" type="pres">
      <dgm:prSet presAssocID="{44B73919-96D7-AF42-948A-6AC258526537}" presName="Name0" presStyleCnt="0">
        <dgm:presLayoutVars>
          <dgm:chPref val="3"/>
          <dgm:dir/>
          <dgm:animLvl val="lvl"/>
          <dgm:resizeHandles/>
        </dgm:presLayoutVars>
      </dgm:prSet>
      <dgm:spPr/>
    </dgm:pt>
    <dgm:pt modelId="{88B8D595-D4C0-E845-9D89-59E93ABDC224}" type="pres">
      <dgm:prSet presAssocID="{5E0AEB80-45E0-D34D-B54C-9E8F39CF38B7}" presName="horFlow" presStyleCnt="0"/>
      <dgm:spPr/>
    </dgm:pt>
    <dgm:pt modelId="{4AC54E37-E1F7-A844-B54C-FC70395318F8}" type="pres">
      <dgm:prSet presAssocID="{5E0AEB80-45E0-D34D-B54C-9E8F39CF38B7}" presName="bigChev" presStyleLbl="node1" presStyleIdx="0" presStyleCnt="4" custScaleX="238006" custScaleY="122115"/>
      <dgm:spPr/>
    </dgm:pt>
    <dgm:pt modelId="{9FA1ADAC-040C-B040-BCA9-D16839FBA222}" type="pres">
      <dgm:prSet presAssocID="{5E0AEB80-45E0-D34D-B54C-9E8F39CF38B7}" presName="vSp" presStyleCnt="0"/>
      <dgm:spPr/>
    </dgm:pt>
    <dgm:pt modelId="{9DDF28DF-31A1-7646-96EA-8F34CE0B7488}" type="pres">
      <dgm:prSet presAssocID="{A5FEDC39-A5A5-9E40-8EAB-76E496BD95A3}" presName="horFlow" presStyleCnt="0"/>
      <dgm:spPr/>
    </dgm:pt>
    <dgm:pt modelId="{5EAD647C-4CC3-A842-8050-B53844B84E9A}" type="pres">
      <dgm:prSet presAssocID="{A5FEDC39-A5A5-9E40-8EAB-76E496BD95A3}" presName="bigChev" presStyleLbl="node1" presStyleIdx="1" presStyleCnt="4" custScaleX="206019"/>
      <dgm:spPr/>
    </dgm:pt>
    <dgm:pt modelId="{C1B1C51C-1716-CA48-A41A-A8EF1753A734}" type="pres">
      <dgm:prSet presAssocID="{A5FEDC39-A5A5-9E40-8EAB-76E496BD95A3}" presName="vSp" presStyleCnt="0"/>
      <dgm:spPr/>
    </dgm:pt>
    <dgm:pt modelId="{DBFE2101-54D1-8046-8270-0EA664FF4514}" type="pres">
      <dgm:prSet presAssocID="{50446720-1AC9-684B-BE88-2A1714DDFA84}" presName="horFlow" presStyleCnt="0"/>
      <dgm:spPr/>
    </dgm:pt>
    <dgm:pt modelId="{EA096925-C034-6E42-99C8-F743181BD2E7}" type="pres">
      <dgm:prSet presAssocID="{50446720-1AC9-684B-BE88-2A1714DDFA84}" presName="bigChev" presStyleLbl="node1" presStyleIdx="2" presStyleCnt="4" custScaleX="159152"/>
      <dgm:spPr/>
    </dgm:pt>
    <dgm:pt modelId="{351A55A4-F514-4E71-B6F9-E56C7D26D070}" type="pres">
      <dgm:prSet presAssocID="{50446720-1AC9-684B-BE88-2A1714DDFA84}" presName="vSp" presStyleCnt="0"/>
      <dgm:spPr/>
    </dgm:pt>
    <dgm:pt modelId="{59593C16-8857-4D6C-9CF3-DC42091F70BB}" type="pres">
      <dgm:prSet presAssocID="{1C0D02C2-C50D-47CB-BC06-17E24CAD1D68}" presName="horFlow" presStyleCnt="0"/>
      <dgm:spPr/>
    </dgm:pt>
    <dgm:pt modelId="{26235583-7779-4155-9012-35014DF2A400}" type="pres">
      <dgm:prSet presAssocID="{1C0D02C2-C50D-47CB-BC06-17E24CAD1D68}" presName="bigChev" presStyleLbl="node1" presStyleIdx="3" presStyleCnt="4"/>
      <dgm:spPr/>
    </dgm:pt>
  </dgm:ptLst>
  <dgm:cxnLst>
    <dgm:cxn modelId="{21023312-AF6F-5D4F-8BD1-2148EEE99B7D}" type="presOf" srcId="{44B73919-96D7-AF42-948A-6AC258526537}" destId="{C377BA9A-7DF6-6848-B8A8-37F85290228A}" srcOrd="0" destOrd="0" presId="urn:microsoft.com/office/officeart/2005/8/layout/lProcess3"/>
    <dgm:cxn modelId="{2D3C6236-A729-1641-819C-200C28727F8E}" type="presOf" srcId="{5E0AEB80-45E0-D34D-B54C-9E8F39CF38B7}" destId="{4AC54E37-E1F7-A844-B54C-FC70395318F8}" srcOrd="0" destOrd="0" presId="urn:microsoft.com/office/officeart/2005/8/layout/lProcess3"/>
    <dgm:cxn modelId="{86B7626E-C0D0-5040-9A25-5FC051413190}" type="presOf" srcId="{50446720-1AC9-684B-BE88-2A1714DDFA84}" destId="{EA096925-C034-6E42-99C8-F743181BD2E7}" srcOrd="0" destOrd="0" presId="urn:microsoft.com/office/officeart/2005/8/layout/lProcess3"/>
    <dgm:cxn modelId="{DB997A7F-8E9B-4320-8881-D871F052504D}" type="presOf" srcId="{1C0D02C2-C50D-47CB-BC06-17E24CAD1D68}" destId="{26235583-7779-4155-9012-35014DF2A400}" srcOrd="0" destOrd="0" presId="urn:microsoft.com/office/officeart/2005/8/layout/lProcess3"/>
    <dgm:cxn modelId="{6EE76D94-EACA-9842-8A8C-C76ADCBCC41C}" srcId="{44B73919-96D7-AF42-948A-6AC258526537}" destId="{50446720-1AC9-684B-BE88-2A1714DDFA84}" srcOrd="2" destOrd="0" parTransId="{0667F42E-0C54-BD4E-8714-0B5CA23D16E8}" sibTransId="{E9213039-CA44-0A4A-AFA0-2FDE4064E811}"/>
    <dgm:cxn modelId="{C9DE31B5-5985-4D87-8B67-179EDBA0CFE4}" srcId="{44B73919-96D7-AF42-948A-6AC258526537}" destId="{1C0D02C2-C50D-47CB-BC06-17E24CAD1D68}" srcOrd="3" destOrd="0" parTransId="{3FF0F951-EC96-46C8-A35C-E3507A2E9DE5}" sibTransId="{4271D9F6-7462-4FFF-A224-B3439141BD72}"/>
    <dgm:cxn modelId="{730AB6D8-17BA-AE4F-8BC2-C6D2CFBC5208}" srcId="{44B73919-96D7-AF42-948A-6AC258526537}" destId="{5E0AEB80-45E0-D34D-B54C-9E8F39CF38B7}" srcOrd="0" destOrd="0" parTransId="{12A689F3-D529-0443-A1A3-B1BFC37AF9C4}" sibTransId="{D4325ABE-D68E-0244-BC9B-C7CAF3EF9F51}"/>
    <dgm:cxn modelId="{52F1A7DC-1D5A-B74A-9D95-3849E160E134}" srcId="{44B73919-96D7-AF42-948A-6AC258526537}" destId="{A5FEDC39-A5A5-9E40-8EAB-76E496BD95A3}" srcOrd="1" destOrd="0" parTransId="{2A9CEBC1-54DC-B743-856D-B35049B38FAC}" sibTransId="{D66E0C9B-0C34-004C-96B4-CE0769AD47E6}"/>
    <dgm:cxn modelId="{3E5FF5FA-4E9E-9444-9DE1-2E8930C29EBA}" type="presOf" srcId="{A5FEDC39-A5A5-9E40-8EAB-76E496BD95A3}" destId="{5EAD647C-4CC3-A842-8050-B53844B84E9A}" srcOrd="0" destOrd="0" presId="urn:microsoft.com/office/officeart/2005/8/layout/lProcess3"/>
    <dgm:cxn modelId="{85B827D3-2D91-1C48-9082-ED5EC1139858}" type="presParOf" srcId="{C377BA9A-7DF6-6848-B8A8-37F85290228A}" destId="{88B8D595-D4C0-E845-9D89-59E93ABDC224}" srcOrd="0" destOrd="0" presId="urn:microsoft.com/office/officeart/2005/8/layout/lProcess3"/>
    <dgm:cxn modelId="{F78D0268-68A0-A648-B348-79C15633FF17}" type="presParOf" srcId="{88B8D595-D4C0-E845-9D89-59E93ABDC224}" destId="{4AC54E37-E1F7-A844-B54C-FC70395318F8}" srcOrd="0" destOrd="0" presId="urn:microsoft.com/office/officeart/2005/8/layout/lProcess3"/>
    <dgm:cxn modelId="{66CCFCAE-CB52-AA41-96E9-8766FD5E1CC2}" type="presParOf" srcId="{C377BA9A-7DF6-6848-B8A8-37F85290228A}" destId="{9FA1ADAC-040C-B040-BCA9-D16839FBA222}" srcOrd="1" destOrd="0" presId="urn:microsoft.com/office/officeart/2005/8/layout/lProcess3"/>
    <dgm:cxn modelId="{545D730F-BEB0-6446-8C48-AA385013BEAA}" type="presParOf" srcId="{C377BA9A-7DF6-6848-B8A8-37F85290228A}" destId="{9DDF28DF-31A1-7646-96EA-8F34CE0B7488}" srcOrd="2" destOrd="0" presId="urn:microsoft.com/office/officeart/2005/8/layout/lProcess3"/>
    <dgm:cxn modelId="{EADB9A58-58EA-D64A-B75F-B4158DA7B505}" type="presParOf" srcId="{9DDF28DF-31A1-7646-96EA-8F34CE0B7488}" destId="{5EAD647C-4CC3-A842-8050-B53844B84E9A}" srcOrd="0" destOrd="0" presId="urn:microsoft.com/office/officeart/2005/8/layout/lProcess3"/>
    <dgm:cxn modelId="{25C6E12B-C1E6-134C-90B9-883A72A09E2D}" type="presParOf" srcId="{C377BA9A-7DF6-6848-B8A8-37F85290228A}" destId="{C1B1C51C-1716-CA48-A41A-A8EF1753A734}" srcOrd="3" destOrd="0" presId="urn:microsoft.com/office/officeart/2005/8/layout/lProcess3"/>
    <dgm:cxn modelId="{3F14AE49-58D6-BB4E-8298-447C22506393}" type="presParOf" srcId="{C377BA9A-7DF6-6848-B8A8-37F85290228A}" destId="{DBFE2101-54D1-8046-8270-0EA664FF4514}" srcOrd="4" destOrd="0" presId="urn:microsoft.com/office/officeart/2005/8/layout/lProcess3"/>
    <dgm:cxn modelId="{F70FA8BF-7FE0-EA45-AC0B-1C1FCD7A2086}" type="presParOf" srcId="{DBFE2101-54D1-8046-8270-0EA664FF4514}" destId="{EA096925-C034-6E42-99C8-F743181BD2E7}" srcOrd="0" destOrd="0" presId="urn:microsoft.com/office/officeart/2005/8/layout/lProcess3"/>
    <dgm:cxn modelId="{CAA182E7-704C-4DFD-B2D6-A22BC6FA6026}" type="presParOf" srcId="{C377BA9A-7DF6-6848-B8A8-37F85290228A}" destId="{351A55A4-F514-4E71-B6F9-E56C7D26D070}" srcOrd="5" destOrd="0" presId="urn:microsoft.com/office/officeart/2005/8/layout/lProcess3"/>
    <dgm:cxn modelId="{5BAEE280-F86B-40A8-BF08-42F73C1D1CFE}" type="presParOf" srcId="{C377BA9A-7DF6-6848-B8A8-37F85290228A}" destId="{59593C16-8857-4D6C-9CF3-DC42091F70BB}" srcOrd="6" destOrd="0" presId="urn:microsoft.com/office/officeart/2005/8/layout/lProcess3"/>
    <dgm:cxn modelId="{9C96E32B-EF94-461A-BC3C-D4C019F22D34}" type="presParOf" srcId="{59593C16-8857-4D6C-9CF3-DC42091F70BB}" destId="{26235583-7779-4155-9012-35014DF2A400}"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D0637E-6499-4CD5-9F5C-A5D409FEDEF5}"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S"/>
        </a:p>
      </dgm:t>
    </dgm:pt>
    <dgm:pt modelId="{0117BECB-1080-423E-97B2-53775391C5A6}">
      <dgm:prSet/>
      <dgm:spPr/>
      <dgm:t>
        <a:bodyPr/>
        <a:lstStyle/>
        <a:p>
          <a:pPr rtl="0"/>
          <a:r>
            <a:rPr lang="es-ES"/>
            <a:t>El solicitante deberá:</a:t>
          </a:r>
        </a:p>
      </dgm:t>
    </dgm:pt>
    <dgm:pt modelId="{24B2A215-1294-4AFB-B8F1-6A10595370C4}" type="parTrans" cxnId="{312CD77F-6A1D-4A28-8D4B-8466D228F537}">
      <dgm:prSet/>
      <dgm:spPr/>
      <dgm:t>
        <a:bodyPr/>
        <a:lstStyle/>
        <a:p>
          <a:endParaRPr lang="es-ES"/>
        </a:p>
      </dgm:t>
    </dgm:pt>
    <dgm:pt modelId="{CD0A5939-59AB-4D56-95B3-4AFFB12F03DE}" type="sibTrans" cxnId="{312CD77F-6A1D-4A28-8D4B-8466D228F537}">
      <dgm:prSet/>
      <dgm:spPr/>
      <dgm:t>
        <a:bodyPr/>
        <a:lstStyle/>
        <a:p>
          <a:endParaRPr lang="es-ES"/>
        </a:p>
      </dgm:t>
    </dgm:pt>
    <dgm:pt modelId="{586768CF-EC37-4496-B60B-785A4E53893F}">
      <dgm:prSet/>
      <dgm:spPr/>
      <dgm:t>
        <a:bodyPr/>
        <a:lstStyle/>
        <a:p>
          <a:pPr rtl="0"/>
          <a:r>
            <a:rPr lang="es-ES" dirty="0"/>
            <a:t>Contar con los requisitos mencionados dentro de las políticas para obtención de certificado digital. </a:t>
          </a:r>
        </a:p>
      </dgm:t>
    </dgm:pt>
    <dgm:pt modelId="{45B8B537-FB90-4045-818F-339992D5425C}" type="parTrans" cxnId="{730B43AF-23DE-4A23-90FC-BCF182C48297}">
      <dgm:prSet/>
      <dgm:spPr/>
      <dgm:t>
        <a:bodyPr/>
        <a:lstStyle/>
        <a:p>
          <a:endParaRPr lang="es-ES"/>
        </a:p>
      </dgm:t>
    </dgm:pt>
    <dgm:pt modelId="{4C294A58-CC33-4426-9AE5-9926174EDC10}" type="sibTrans" cxnId="{730B43AF-23DE-4A23-90FC-BCF182C48297}">
      <dgm:prSet/>
      <dgm:spPr/>
      <dgm:t>
        <a:bodyPr/>
        <a:lstStyle/>
        <a:p>
          <a:endParaRPr lang="es-ES"/>
        </a:p>
      </dgm:t>
    </dgm:pt>
    <dgm:pt modelId="{70D39262-9DC3-4C6A-9A7D-28082EAC6404}">
      <dgm:prSet/>
      <dgm:spPr/>
      <dgm:t>
        <a:bodyPr/>
        <a:lstStyle/>
        <a:p>
          <a:pPr rtl="0"/>
          <a:r>
            <a:rPr lang="es-ES" dirty="0"/>
            <a:t>Acceder a la aplicación web y llenar la solicitud con los datos mencionados. </a:t>
          </a:r>
        </a:p>
      </dgm:t>
    </dgm:pt>
    <dgm:pt modelId="{C45ADF00-E70A-4574-BB0F-A1A163BA5DCB}" type="parTrans" cxnId="{90BFB8EE-9547-45C1-8860-C814EF16E867}">
      <dgm:prSet/>
      <dgm:spPr/>
      <dgm:t>
        <a:bodyPr/>
        <a:lstStyle/>
        <a:p>
          <a:endParaRPr lang="es-ES"/>
        </a:p>
      </dgm:t>
    </dgm:pt>
    <dgm:pt modelId="{4DA8DFDD-E460-4679-AC65-B431C224EF4F}" type="sibTrans" cxnId="{90BFB8EE-9547-45C1-8860-C814EF16E867}">
      <dgm:prSet/>
      <dgm:spPr/>
      <dgm:t>
        <a:bodyPr/>
        <a:lstStyle/>
        <a:p>
          <a:endParaRPr lang="es-ES"/>
        </a:p>
      </dgm:t>
    </dgm:pt>
    <dgm:pt modelId="{AD261A65-628F-455E-84A2-C11EBBB4F9DC}">
      <dgm:prSet/>
      <dgm:spPr/>
      <dgm:t>
        <a:bodyPr/>
        <a:lstStyle/>
        <a:p>
          <a:pPr rtl="0"/>
          <a:r>
            <a:rPr lang="es-ES"/>
            <a:t>Verificar que los datos ingresados sean los correctos.</a:t>
          </a:r>
        </a:p>
      </dgm:t>
    </dgm:pt>
    <dgm:pt modelId="{4AE60ECA-70D0-454D-90DD-F626E4A10D5F}" type="parTrans" cxnId="{49BAF265-ED69-4906-A0B8-A1F3C8CB0EB7}">
      <dgm:prSet/>
      <dgm:spPr/>
      <dgm:t>
        <a:bodyPr/>
        <a:lstStyle/>
        <a:p>
          <a:endParaRPr lang="es-ES"/>
        </a:p>
      </dgm:t>
    </dgm:pt>
    <dgm:pt modelId="{53CD34BE-60C6-4DF0-8137-34EC57F5695D}" type="sibTrans" cxnId="{49BAF265-ED69-4906-A0B8-A1F3C8CB0EB7}">
      <dgm:prSet/>
      <dgm:spPr/>
      <dgm:t>
        <a:bodyPr/>
        <a:lstStyle/>
        <a:p>
          <a:endParaRPr lang="es-ES"/>
        </a:p>
      </dgm:t>
    </dgm:pt>
    <dgm:pt modelId="{67CDC9A8-C073-47FF-812E-D9A0AB330878}">
      <dgm:prSet/>
      <dgm:spPr/>
      <dgm:t>
        <a:bodyPr/>
        <a:lstStyle/>
        <a:p>
          <a:pPr rtl="0"/>
          <a:r>
            <a:rPr lang="es-ES"/>
            <a:t>Enviar la solicitud.</a:t>
          </a:r>
        </a:p>
      </dgm:t>
    </dgm:pt>
    <dgm:pt modelId="{145DF294-7BFC-4027-9AF8-F5E708D6E1BA}" type="parTrans" cxnId="{A1D402A6-BEBF-44A4-B57D-47C27DC0E433}">
      <dgm:prSet/>
      <dgm:spPr/>
      <dgm:t>
        <a:bodyPr/>
        <a:lstStyle/>
        <a:p>
          <a:endParaRPr lang="es-ES"/>
        </a:p>
      </dgm:t>
    </dgm:pt>
    <dgm:pt modelId="{6664CBF1-957E-471D-A330-0B45B3003E82}" type="sibTrans" cxnId="{A1D402A6-BEBF-44A4-B57D-47C27DC0E433}">
      <dgm:prSet/>
      <dgm:spPr/>
      <dgm:t>
        <a:bodyPr/>
        <a:lstStyle/>
        <a:p>
          <a:endParaRPr lang="es-ES"/>
        </a:p>
      </dgm:t>
    </dgm:pt>
    <dgm:pt modelId="{16926115-09D2-4EAF-AA9C-BBAFBE6664E2}" type="pres">
      <dgm:prSet presAssocID="{2FD0637E-6499-4CD5-9F5C-A5D409FEDEF5}" presName="Name0" presStyleCnt="0">
        <dgm:presLayoutVars>
          <dgm:dir/>
          <dgm:animLvl val="lvl"/>
          <dgm:resizeHandles val="exact"/>
        </dgm:presLayoutVars>
      </dgm:prSet>
      <dgm:spPr/>
    </dgm:pt>
    <dgm:pt modelId="{4D4BFA34-51D1-4DB7-BCAB-6C470E831FBB}" type="pres">
      <dgm:prSet presAssocID="{0117BECB-1080-423E-97B2-53775391C5A6}" presName="composite" presStyleCnt="0"/>
      <dgm:spPr/>
    </dgm:pt>
    <dgm:pt modelId="{631B50BD-12DA-4270-820C-4EC141FFF68E}" type="pres">
      <dgm:prSet presAssocID="{0117BECB-1080-423E-97B2-53775391C5A6}" presName="parTx" presStyleLbl="alignNode1" presStyleIdx="0" presStyleCnt="1">
        <dgm:presLayoutVars>
          <dgm:chMax val="0"/>
          <dgm:chPref val="0"/>
          <dgm:bulletEnabled val="1"/>
        </dgm:presLayoutVars>
      </dgm:prSet>
      <dgm:spPr/>
    </dgm:pt>
    <dgm:pt modelId="{33E52F6D-CBF3-4BC9-B8D6-EC3D63354463}" type="pres">
      <dgm:prSet presAssocID="{0117BECB-1080-423E-97B2-53775391C5A6}" presName="desTx" presStyleLbl="alignAccFollowNode1" presStyleIdx="0" presStyleCnt="1">
        <dgm:presLayoutVars>
          <dgm:bulletEnabled val="1"/>
        </dgm:presLayoutVars>
      </dgm:prSet>
      <dgm:spPr/>
    </dgm:pt>
  </dgm:ptLst>
  <dgm:cxnLst>
    <dgm:cxn modelId="{76C4ED14-F5A4-4E0B-9DF6-A596C2A35C17}" type="presOf" srcId="{586768CF-EC37-4496-B60B-785A4E53893F}" destId="{33E52F6D-CBF3-4BC9-B8D6-EC3D63354463}" srcOrd="0" destOrd="0" presId="urn:microsoft.com/office/officeart/2005/8/layout/hList1"/>
    <dgm:cxn modelId="{DB4CEC17-F9D6-489B-8A88-E0CEEB22C403}" type="presOf" srcId="{AD261A65-628F-455E-84A2-C11EBBB4F9DC}" destId="{33E52F6D-CBF3-4BC9-B8D6-EC3D63354463}" srcOrd="0" destOrd="2" presId="urn:microsoft.com/office/officeart/2005/8/layout/hList1"/>
    <dgm:cxn modelId="{7A0FA02B-2990-4C63-B3DE-DF51EF21B0DB}" type="presOf" srcId="{70D39262-9DC3-4C6A-9A7D-28082EAC6404}" destId="{33E52F6D-CBF3-4BC9-B8D6-EC3D63354463}" srcOrd="0" destOrd="1" presId="urn:microsoft.com/office/officeart/2005/8/layout/hList1"/>
    <dgm:cxn modelId="{8E547B5E-AFBF-4EED-A6F8-E1439DFF33E7}" type="presOf" srcId="{2FD0637E-6499-4CD5-9F5C-A5D409FEDEF5}" destId="{16926115-09D2-4EAF-AA9C-BBAFBE6664E2}" srcOrd="0" destOrd="0" presId="urn:microsoft.com/office/officeart/2005/8/layout/hList1"/>
    <dgm:cxn modelId="{49BAF265-ED69-4906-A0B8-A1F3C8CB0EB7}" srcId="{0117BECB-1080-423E-97B2-53775391C5A6}" destId="{AD261A65-628F-455E-84A2-C11EBBB4F9DC}" srcOrd="2" destOrd="0" parTransId="{4AE60ECA-70D0-454D-90DD-F626E4A10D5F}" sibTransId="{53CD34BE-60C6-4DF0-8137-34EC57F5695D}"/>
    <dgm:cxn modelId="{312CD77F-6A1D-4A28-8D4B-8466D228F537}" srcId="{2FD0637E-6499-4CD5-9F5C-A5D409FEDEF5}" destId="{0117BECB-1080-423E-97B2-53775391C5A6}" srcOrd="0" destOrd="0" parTransId="{24B2A215-1294-4AFB-B8F1-6A10595370C4}" sibTransId="{CD0A5939-59AB-4D56-95B3-4AFFB12F03DE}"/>
    <dgm:cxn modelId="{BBC08980-63A7-4A92-8D34-808863C1C04F}" type="presOf" srcId="{67CDC9A8-C073-47FF-812E-D9A0AB330878}" destId="{33E52F6D-CBF3-4BC9-B8D6-EC3D63354463}" srcOrd="0" destOrd="3" presId="urn:microsoft.com/office/officeart/2005/8/layout/hList1"/>
    <dgm:cxn modelId="{A1D402A6-BEBF-44A4-B57D-47C27DC0E433}" srcId="{0117BECB-1080-423E-97B2-53775391C5A6}" destId="{67CDC9A8-C073-47FF-812E-D9A0AB330878}" srcOrd="3" destOrd="0" parTransId="{145DF294-7BFC-4027-9AF8-F5E708D6E1BA}" sibTransId="{6664CBF1-957E-471D-A330-0B45B3003E82}"/>
    <dgm:cxn modelId="{730B43AF-23DE-4A23-90FC-BCF182C48297}" srcId="{0117BECB-1080-423E-97B2-53775391C5A6}" destId="{586768CF-EC37-4496-B60B-785A4E53893F}" srcOrd="0" destOrd="0" parTransId="{45B8B537-FB90-4045-818F-339992D5425C}" sibTransId="{4C294A58-CC33-4426-9AE5-9926174EDC10}"/>
    <dgm:cxn modelId="{4CCA7DBE-E214-44C9-BC75-BA5BE47FAE2A}" type="presOf" srcId="{0117BECB-1080-423E-97B2-53775391C5A6}" destId="{631B50BD-12DA-4270-820C-4EC141FFF68E}" srcOrd="0" destOrd="0" presId="urn:microsoft.com/office/officeart/2005/8/layout/hList1"/>
    <dgm:cxn modelId="{90BFB8EE-9547-45C1-8860-C814EF16E867}" srcId="{0117BECB-1080-423E-97B2-53775391C5A6}" destId="{70D39262-9DC3-4C6A-9A7D-28082EAC6404}" srcOrd="1" destOrd="0" parTransId="{C45ADF00-E70A-4574-BB0F-A1A163BA5DCB}" sibTransId="{4DA8DFDD-E460-4679-AC65-B431C224EF4F}"/>
    <dgm:cxn modelId="{27952A13-742B-4573-A70E-7AA62FB8ACA7}" type="presParOf" srcId="{16926115-09D2-4EAF-AA9C-BBAFBE6664E2}" destId="{4D4BFA34-51D1-4DB7-BCAB-6C470E831FBB}" srcOrd="0" destOrd="0" presId="urn:microsoft.com/office/officeart/2005/8/layout/hList1"/>
    <dgm:cxn modelId="{9965EF7E-AD0B-4F93-9595-45E6BA0E1919}" type="presParOf" srcId="{4D4BFA34-51D1-4DB7-BCAB-6C470E831FBB}" destId="{631B50BD-12DA-4270-820C-4EC141FFF68E}" srcOrd="0" destOrd="0" presId="urn:microsoft.com/office/officeart/2005/8/layout/hList1"/>
    <dgm:cxn modelId="{6586AD60-83B2-4013-B23C-124883A705B7}" type="presParOf" srcId="{4D4BFA34-51D1-4DB7-BCAB-6C470E831FBB}" destId="{33E52F6D-CBF3-4BC9-B8D6-EC3D6335446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Descargar EJBCA</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A5A77747-E90B-4184-8258-C3D91FA7E224}"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8D8D92E4-28C7-488F-A487-56F9505DEE46}" type="presOf" srcId="{7B15D34F-BDFD-4C28-8263-E9F00F57CB7A}" destId="{31C7D6F2-984C-4B75-BDB9-BEA8BE7309F4}" srcOrd="0" destOrd="0" presId="urn:microsoft.com/office/officeart/2005/8/layout/vList2"/>
    <dgm:cxn modelId="{A09B8691-CA89-4678-AD46-EF23CB40A8B8}"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Archivos de Configuraciones</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BB31788A-CBEB-47A2-A4BB-40CCF55B724A}"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744D76FE-92D6-4F90-B144-9B143410298E}" type="presOf" srcId="{7B15D34F-BDFD-4C28-8263-E9F00F57CB7A}" destId="{31C7D6F2-984C-4B75-BDB9-BEA8BE7309F4}" srcOrd="0" destOrd="0" presId="urn:microsoft.com/office/officeart/2005/8/layout/vList2"/>
    <dgm:cxn modelId="{BE608D92-51EC-42EC-B649-3A797D9C480D}"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Configuración</a:t>
          </a:r>
        </a:p>
        <a:p>
          <a:pPr rtl="0"/>
          <a:r>
            <a:rPr lang="es-ES" sz="2000" dirty="0"/>
            <a:t>Base de Datos</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A378F69C-5553-4FF9-AE46-F71305F90B70}" type="presOf" srcId="{7B15D34F-BDFD-4C28-8263-E9F00F57CB7A}" destId="{31C7D6F2-984C-4B75-BDB9-BEA8BE7309F4}" srcOrd="0" destOrd="0" presId="urn:microsoft.com/office/officeart/2005/8/layout/vList2"/>
    <dgm:cxn modelId="{3A4E69A8-8C12-4E07-A884-3E848EB55A73}"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AA9C6096-6849-4CAA-B45F-959CFDE6B517}"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Configurar Servidor de Aplicaciones</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61582E13-77D7-439F-B25B-AE2A265E5D99}" type="presOf" srcId="{41D61194-21CC-432B-8E0E-A277A5DF4A48}" destId="{A05F868E-D97C-4F60-B6BA-D475E9C32AEA}" srcOrd="0" destOrd="0" presId="urn:microsoft.com/office/officeart/2005/8/layout/vList2"/>
    <dgm:cxn modelId="{E2FC3E9D-2493-46FE-B4BF-A5E034F75814}" type="presOf" srcId="{7B15D34F-BDFD-4C28-8263-E9F00F57CB7A}" destId="{31C7D6F2-984C-4B75-BDB9-BEA8BE7309F4}"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4EC18B82-B517-44C9-8266-8E6637976031}"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Desplegar aplicación</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472EDA75-D990-4B8D-9962-A3E512965F7A}" type="presOf" srcId="{7B15D34F-BDFD-4C28-8263-E9F00F57CB7A}" destId="{31C7D6F2-984C-4B75-BDB9-BEA8BE7309F4}" srcOrd="0" destOrd="0" presId="urn:microsoft.com/office/officeart/2005/8/layout/vList2"/>
    <dgm:cxn modelId="{1FA9B991-16B6-4E21-BAAA-ECDAE5F344AD}"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71252299-5A97-40B0-969D-1672CDC3CDF8}"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Configuración de Operaciones</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D739F7AD-4476-45E6-865C-9FA2175095B7}" srcId="{7B15D34F-BDFD-4C28-8263-E9F00F57CB7A}" destId="{41D61194-21CC-432B-8E0E-A277A5DF4A48}" srcOrd="0" destOrd="0" parTransId="{5A586F45-4C06-4863-A1A4-38A8343EF428}" sibTransId="{E7D01A6D-BB38-49BB-9075-9D688428C96D}"/>
    <dgm:cxn modelId="{15DFAFC3-EEA9-4882-9EC0-898A28DAE946}" type="presOf" srcId="{7B15D34F-BDFD-4C28-8263-E9F00F57CB7A}" destId="{31C7D6F2-984C-4B75-BDB9-BEA8BE7309F4}" srcOrd="0" destOrd="0" presId="urn:microsoft.com/office/officeart/2005/8/layout/vList2"/>
    <dgm:cxn modelId="{F45637FF-6983-4E4D-8029-A36A808471D2}" type="presOf" srcId="{41D61194-21CC-432B-8E0E-A277A5DF4A48}" destId="{A05F868E-D97C-4F60-B6BA-D475E9C32AEA}" srcOrd="0" destOrd="0" presId="urn:microsoft.com/office/officeart/2005/8/layout/vList2"/>
    <dgm:cxn modelId="{7AF511EF-F5AA-4684-947F-D6A2C0EF2847}"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Solicitud</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3CE6E4AA-89E4-41FD-9D2C-0888B2EB2159}"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E6531FD4-4521-4816-B473-4E3D00ABD9EC}" type="presOf" srcId="{7B15D34F-BDFD-4C28-8263-E9F00F57CB7A}" destId="{31C7D6F2-984C-4B75-BDB9-BEA8BE7309F4}" srcOrd="0" destOrd="0" presId="urn:microsoft.com/office/officeart/2005/8/layout/vList2"/>
    <dgm:cxn modelId="{18E3DAD0-2732-45F7-AA9B-F5E101105A61}"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Aprobar acciones</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86A3380C-8AA0-4005-BB3A-09E8FE0E1D4E}"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283EB1DD-DF8D-4119-A925-FE4C65F78C55}" type="presOf" srcId="{7B15D34F-BDFD-4C28-8263-E9F00F57CB7A}" destId="{31C7D6F2-984C-4B75-BDB9-BEA8BE7309F4}" srcOrd="0" destOrd="0" presId="urn:microsoft.com/office/officeart/2005/8/layout/vList2"/>
    <dgm:cxn modelId="{2047AAB9-5DCA-401F-B20F-8E65116D071A}"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1D61194-21CC-432B-8E0E-A277A5DF4A48}">
      <dgm:prSet custT="1"/>
      <dgm:spPr/>
      <dgm:t>
        <a:bodyPr/>
        <a:lstStyle/>
        <a:p>
          <a:pPr rtl="0"/>
          <a:r>
            <a:rPr lang="es-ES" sz="2000" dirty="0"/>
            <a:t>Descarga y Uso</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custLinFactNeighborY="-8838">
        <dgm:presLayoutVars>
          <dgm:chMax val="0"/>
          <dgm:bulletEnabled val="1"/>
        </dgm:presLayoutVars>
      </dgm:prSet>
      <dgm:spPr/>
    </dgm:pt>
  </dgm:ptLst>
  <dgm:cxnLst>
    <dgm:cxn modelId="{60E6FA31-DD6B-4DBA-B0EF-439CB194D67D}" type="presOf" srcId="{41D61194-21CC-432B-8E0E-A277A5DF4A48}" destId="{A05F868E-D97C-4F60-B6BA-D475E9C32AEA}" srcOrd="0" destOrd="0" presId="urn:microsoft.com/office/officeart/2005/8/layout/vList2"/>
    <dgm:cxn modelId="{D16E5063-9CCF-4B67-BFD5-196E38431B33}" type="presOf" srcId="{7B15D34F-BDFD-4C28-8263-E9F00F57CB7A}" destId="{31C7D6F2-984C-4B75-BDB9-BEA8BE7309F4}"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4A9D19EA-7A66-4EA6-A401-E6D277FB5FE5}"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54CE2-B879-614F-8127-2F1D9B61CAC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MX"/>
        </a:p>
      </dgm:t>
    </dgm:pt>
    <dgm:pt modelId="{0DF61F7C-A7FB-9343-9D49-4E2C339B7851}">
      <dgm:prSet custT="1"/>
      <dgm:spPr>
        <a:solidFill>
          <a:srgbClr val="FFC000"/>
        </a:solidFill>
      </dgm:spPr>
      <dgm:t>
        <a:bodyPr/>
        <a:lstStyle/>
        <a:p>
          <a:r>
            <a:rPr lang="es-ES" sz="1600" b="1" dirty="0"/>
            <a:t>Criptografía</a:t>
          </a:r>
          <a:endParaRPr lang="es-EC" sz="1600" dirty="0"/>
        </a:p>
      </dgm:t>
    </dgm:pt>
    <dgm:pt modelId="{2DC82BCB-E5E1-C04B-83AE-81FF819E458C}" type="parTrans" cxnId="{B538D557-B01A-8348-AEF7-7F7DCDF8DC9B}">
      <dgm:prSet/>
      <dgm:spPr/>
      <dgm:t>
        <a:bodyPr/>
        <a:lstStyle/>
        <a:p>
          <a:endParaRPr lang="es-MX"/>
        </a:p>
      </dgm:t>
    </dgm:pt>
    <dgm:pt modelId="{6E05D36C-18A2-874E-B342-6EA31EFD0CD9}" type="sibTrans" cxnId="{B538D557-B01A-8348-AEF7-7F7DCDF8DC9B}">
      <dgm:prSet/>
      <dgm:spPr/>
      <dgm:t>
        <a:bodyPr/>
        <a:lstStyle/>
        <a:p>
          <a:endParaRPr lang="es-MX"/>
        </a:p>
      </dgm:t>
    </dgm:pt>
    <dgm:pt modelId="{95B1FB05-2B05-0246-9DC1-00F4D38EBD41}">
      <dgm:prSet custT="1"/>
      <dgm:spPr/>
      <dgm:t>
        <a:bodyPr/>
        <a:lstStyle/>
        <a:p>
          <a:pPr algn="just"/>
          <a:r>
            <a:rPr lang="es-ES" sz="1100" dirty="0"/>
            <a:t>Criptografía </a:t>
          </a:r>
          <a:r>
            <a:rPr lang="es-ES" sz="1100" dirty="0" err="1"/>
            <a:t>Kriptos</a:t>
          </a:r>
          <a:r>
            <a:rPr lang="es-ES" sz="1100" dirty="0"/>
            <a:t> = ocultar y </a:t>
          </a:r>
          <a:r>
            <a:rPr lang="es-ES" sz="1100" dirty="0" err="1"/>
            <a:t>Graphos</a:t>
          </a:r>
          <a:r>
            <a:rPr lang="es-ES" sz="1100" dirty="0"/>
            <a:t> = escritura.</a:t>
          </a:r>
        </a:p>
        <a:p>
          <a:pPr algn="just"/>
          <a:r>
            <a:rPr lang="es-ES" sz="1100" dirty="0"/>
            <a:t>La ocultación de la escritura o las utilizaciones de diferentes técnicas para que un mensaje no sea legible de forma clara</a:t>
          </a:r>
          <a:r>
            <a:rPr lang="es-EC" sz="1100" dirty="0"/>
            <a:t>  </a:t>
          </a:r>
        </a:p>
      </dgm:t>
    </dgm:pt>
    <dgm:pt modelId="{C3EC5B64-1C62-F949-98C9-22D85681B2EC}" type="parTrans" cxnId="{1F988E97-5006-DF41-BB4A-B205E089E088}">
      <dgm:prSet/>
      <dgm:spPr/>
      <dgm:t>
        <a:bodyPr/>
        <a:lstStyle/>
        <a:p>
          <a:endParaRPr lang="es-MX"/>
        </a:p>
      </dgm:t>
    </dgm:pt>
    <dgm:pt modelId="{E17E2415-9295-E743-A870-DE7DC041A37F}" type="sibTrans" cxnId="{1F988E97-5006-DF41-BB4A-B205E089E088}">
      <dgm:prSet/>
      <dgm:spPr/>
      <dgm:t>
        <a:bodyPr/>
        <a:lstStyle/>
        <a:p>
          <a:endParaRPr lang="es-MX"/>
        </a:p>
      </dgm:t>
    </dgm:pt>
    <dgm:pt modelId="{486FDFA1-A825-4D42-9883-8745342EEFDF}" type="pres">
      <dgm:prSet presAssocID="{DDF54CE2-B879-614F-8127-2F1D9B61CAC4}" presName="CompostProcess" presStyleCnt="0">
        <dgm:presLayoutVars>
          <dgm:dir/>
          <dgm:resizeHandles val="exact"/>
        </dgm:presLayoutVars>
      </dgm:prSet>
      <dgm:spPr/>
    </dgm:pt>
    <dgm:pt modelId="{E6CC2F12-DE73-3F45-B278-EBC883488BF2}" type="pres">
      <dgm:prSet presAssocID="{DDF54CE2-B879-614F-8127-2F1D9B61CAC4}" presName="arrow" presStyleLbl="bgShp" presStyleIdx="0" presStyleCnt="1" custLinFactNeighborX="-13172" custLinFactNeighborY="56171"/>
      <dgm:spPr>
        <a:solidFill>
          <a:schemeClr val="tx1"/>
        </a:solidFill>
      </dgm:spPr>
    </dgm:pt>
    <dgm:pt modelId="{7B548B26-747B-2E4B-AB49-5D11753FACCC}" type="pres">
      <dgm:prSet presAssocID="{DDF54CE2-B879-614F-8127-2F1D9B61CAC4}" presName="linearProcess" presStyleCnt="0"/>
      <dgm:spPr/>
    </dgm:pt>
    <dgm:pt modelId="{9AEB1F64-D6E3-2E4F-AA3D-C1AB7763F51E}" type="pres">
      <dgm:prSet presAssocID="{0DF61F7C-A7FB-9343-9D49-4E2C339B7851}" presName="textNode" presStyleLbl="node1" presStyleIdx="0" presStyleCnt="2" custScaleX="77875" custScaleY="62940" custLinFactX="-3376" custLinFactNeighborX="-100000" custLinFactNeighborY="-3885">
        <dgm:presLayoutVars>
          <dgm:bulletEnabled val="1"/>
        </dgm:presLayoutVars>
      </dgm:prSet>
      <dgm:spPr/>
    </dgm:pt>
    <dgm:pt modelId="{1FA42D11-7460-EA46-BF52-6BAF5E2011B8}" type="pres">
      <dgm:prSet presAssocID="{6E05D36C-18A2-874E-B342-6EA31EFD0CD9}" presName="sibTrans" presStyleCnt="0"/>
      <dgm:spPr/>
    </dgm:pt>
    <dgm:pt modelId="{804B0E54-5B5C-3340-98C4-60B5852F21DC}" type="pres">
      <dgm:prSet presAssocID="{95B1FB05-2B05-0246-9DC1-00F4D38EBD41}" presName="textNode" presStyleLbl="node1" presStyleIdx="1" presStyleCnt="2" custScaleX="109041" custScaleY="105215">
        <dgm:presLayoutVars>
          <dgm:bulletEnabled val="1"/>
        </dgm:presLayoutVars>
      </dgm:prSet>
      <dgm:spPr/>
    </dgm:pt>
  </dgm:ptLst>
  <dgm:cxnLst>
    <dgm:cxn modelId="{22AC2039-6BCD-4F13-AB74-ED268DF1F3E6}" type="presOf" srcId="{DDF54CE2-B879-614F-8127-2F1D9B61CAC4}" destId="{486FDFA1-A825-4D42-9883-8745342EEFDF}" srcOrd="0" destOrd="0" presId="urn:microsoft.com/office/officeart/2005/8/layout/hProcess9"/>
    <dgm:cxn modelId="{B538D557-B01A-8348-AEF7-7F7DCDF8DC9B}" srcId="{DDF54CE2-B879-614F-8127-2F1D9B61CAC4}" destId="{0DF61F7C-A7FB-9343-9D49-4E2C339B7851}" srcOrd="0" destOrd="0" parTransId="{2DC82BCB-E5E1-C04B-83AE-81FF819E458C}" sibTransId="{6E05D36C-18A2-874E-B342-6EA31EFD0CD9}"/>
    <dgm:cxn modelId="{1F988E97-5006-DF41-BB4A-B205E089E088}" srcId="{DDF54CE2-B879-614F-8127-2F1D9B61CAC4}" destId="{95B1FB05-2B05-0246-9DC1-00F4D38EBD41}" srcOrd="1" destOrd="0" parTransId="{C3EC5B64-1C62-F949-98C9-22D85681B2EC}" sibTransId="{E17E2415-9295-E743-A870-DE7DC041A37F}"/>
    <dgm:cxn modelId="{9B964BBC-E2F2-405A-B674-1AB99BD94ABD}" type="presOf" srcId="{0DF61F7C-A7FB-9343-9D49-4E2C339B7851}" destId="{9AEB1F64-D6E3-2E4F-AA3D-C1AB7763F51E}" srcOrd="0" destOrd="0" presId="urn:microsoft.com/office/officeart/2005/8/layout/hProcess9"/>
    <dgm:cxn modelId="{5FCA92EB-E4C1-46CE-8DAC-1AA5F796B49A}" type="presOf" srcId="{95B1FB05-2B05-0246-9DC1-00F4D38EBD41}" destId="{804B0E54-5B5C-3340-98C4-60B5852F21DC}" srcOrd="0" destOrd="0" presId="urn:microsoft.com/office/officeart/2005/8/layout/hProcess9"/>
    <dgm:cxn modelId="{56BA3DC0-620F-4B39-B0ED-FA84EB67989C}" type="presParOf" srcId="{486FDFA1-A825-4D42-9883-8745342EEFDF}" destId="{E6CC2F12-DE73-3F45-B278-EBC883488BF2}" srcOrd="0" destOrd="0" presId="urn:microsoft.com/office/officeart/2005/8/layout/hProcess9"/>
    <dgm:cxn modelId="{72BBE39B-A7FE-48C3-A312-EA6BED66948B}" type="presParOf" srcId="{486FDFA1-A825-4D42-9883-8745342EEFDF}" destId="{7B548B26-747B-2E4B-AB49-5D11753FACCC}" srcOrd="1" destOrd="0" presId="urn:microsoft.com/office/officeart/2005/8/layout/hProcess9"/>
    <dgm:cxn modelId="{70CAF6CA-91C2-4F81-84BD-D62150E8350E}" type="presParOf" srcId="{7B548B26-747B-2E4B-AB49-5D11753FACCC}" destId="{9AEB1F64-D6E3-2E4F-AA3D-C1AB7763F51E}" srcOrd="0" destOrd="0" presId="urn:microsoft.com/office/officeart/2005/8/layout/hProcess9"/>
    <dgm:cxn modelId="{E61F5832-4519-4421-A031-98CFDC3E040D}" type="presParOf" srcId="{7B548B26-747B-2E4B-AB49-5D11753FACCC}" destId="{1FA42D11-7460-EA46-BF52-6BAF5E2011B8}" srcOrd="1" destOrd="0" presId="urn:microsoft.com/office/officeart/2005/8/layout/hProcess9"/>
    <dgm:cxn modelId="{D15B7210-F3BE-4D89-8DEC-358FFA24A842}" type="presParOf" srcId="{7B548B26-747B-2E4B-AB49-5D11753FACCC}" destId="{804B0E54-5B5C-3340-98C4-60B5852F21D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50CDB-20A5-854C-89C8-6E5CADBBDB6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MX"/>
        </a:p>
      </dgm:t>
    </dgm:pt>
    <dgm:pt modelId="{DE3EC0CF-566C-654C-94BC-4E245A33326F}">
      <dgm:prSet custT="1"/>
      <dgm:spPr>
        <a:solidFill>
          <a:srgbClr val="FFC000"/>
        </a:solidFill>
      </dgm:spPr>
      <dgm:t>
        <a:bodyPr/>
        <a:lstStyle/>
        <a:p>
          <a:r>
            <a:rPr lang="es-ES" sz="1400" b="1" dirty="0"/>
            <a:t>Criptografía Asimétrica o </a:t>
          </a:r>
        </a:p>
        <a:p>
          <a:r>
            <a:rPr lang="es-ES" sz="1400" b="1" dirty="0"/>
            <a:t>de clave pública </a:t>
          </a:r>
          <a:endParaRPr lang="es-EC" sz="1400" dirty="0"/>
        </a:p>
      </dgm:t>
    </dgm:pt>
    <dgm:pt modelId="{7198460C-196E-194B-B8E4-951B03516AEC}" type="parTrans" cxnId="{AB71070C-88B3-6B47-93AD-BE14221807D2}">
      <dgm:prSet/>
      <dgm:spPr/>
      <dgm:t>
        <a:bodyPr/>
        <a:lstStyle/>
        <a:p>
          <a:endParaRPr lang="es-MX"/>
        </a:p>
      </dgm:t>
    </dgm:pt>
    <dgm:pt modelId="{C21D2998-57F7-F940-BDF7-3654E23651BB}" type="sibTrans" cxnId="{AB71070C-88B3-6B47-93AD-BE14221807D2}">
      <dgm:prSet/>
      <dgm:spPr/>
      <dgm:t>
        <a:bodyPr/>
        <a:lstStyle/>
        <a:p>
          <a:endParaRPr lang="es-MX"/>
        </a:p>
      </dgm:t>
    </dgm:pt>
    <dgm:pt modelId="{EF7AB3DF-B22C-D842-8704-A919E873ACB7}" type="pres">
      <dgm:prSet presAssocID="{E3950CDB-20A5-854C-89C8-6E5CADBBDB6F}" presName="CompostProcess" presStyleCnt="0">
        <dgm:presLayoutVars>
          <dgm:dir/>
          <dgm:resizeHandles val="exact"/>
        </dgm:presLayoutVars>
      </dgm:prSet>
      <dgm:spPr/>
    </dgm:pt>
    <dgm:pt modelId="{A3846AA6-1AF9-2E47-A578-A485DE84E9A5}" type="pres">
      <dgm:prSet presAssocID="{E3950CDB-20A5-854C-89C8-6E5CADBBDB6F}" presName="arrow" presStyleLbl="bgShp" presStyleIdx="0" presStyleCnt="1" custLinFactNeighborX="-1073" custLinFactNeighborY="-1104"/>
      <dgm:spPr>
        <a:solidFill>
          <a:schemeClr val="tx1"/>
        </a:solidFill>
      </dgm:spPr>
    </dgm:pt>
    <dgm:pt modelId="{A898CB54-81A2-2342-B8F2-849E1BAF8C2A}" type="pres">
      <dgm:prSet presAssocID="{E3950CDB-20A5-854C-89C8-6E5CADBBDB6F}" presName="linearProcess" presStyleCnt="0"/>
      <dgm:spPr/>
    </dgm:pt>
    <dgm:pt modelId="{600D7B39-20A8-384E-916A-AAADFD2A87AE}" type="pres">
      <dgm:prSet presAssocID="{DE3EC0CF-566C-654C-94BC-4E245A33326F}" presName="textNode" presStyleLbl="node1" presStyleIdx="0" presStyleCnt="1" custScaleX="71425" custScaleY="80702" custLinFactX="-23594" custLinFactNeighborX="-100000" custLinFactNeighborY="1973">
        <dgm:presLayoutVars>
          <dgm:bulletEnabled val="1"/>
        </dgm:presLayoutVars>
      </dgm:prSet>
      <dgm:spPr/>
    </dgm:pt>
  </dgm:ptLst>
  <dgm:cxnLst>
    <dgm:cxn modelId="{AB71070C-88B3-6B47-93AD-BE14221807D2}" srcId="{E3950CDB-20A5-854C-89C8-6E5CADBBDB6F}" destId="{DE3EC0CF-566C-654C-94BC-4E245A33326F}" srcOrd="0" destOrd="0" parTransId="{7198460C-196E-194B-B8E4-951B03516AEC}" sibTransId="{C21D2998-57F7-F940-BDF7-3654E23651BB}"/>
    <dgm:cxn modelId="{1ECCC12E-5D4E-4101-BA99-235C2251DE9C}" type="presOf" srcId="{E3950CDB-20A5-854C-89C8-6E5CADBBDB6F}" destId="{EF7AB3DF-B22C-D842-8704-A919E873ACB7}" srcOrd="0" destOrd="0" presId="urn:microsoft.com/office/officeart/2005/8/layout/hProcess9"/>
    <dgm:cxn modelId="{FEE7AF48-E2F4-441F-9B99-68D8FD8D5569}" type="presOf" srcId="{DE3EC0CF-566C-654C-94BC-4E245A33326F}" destId="{600D7B39-20A8-384E-916A-AAADFD2A87AE}" srcOrd="0" destOrd="0" presId="urn:microsoft.com/office/officeart/2005/8/layout/hProcess9"/>
    <dgm:cxn modelId="{B22D5B7F-1E74-40B5-979B-80881D50E526}" type="presParOf" srcId="{EF7AB3DF-B22C-D842-8704-A919E873ACB7}" destId="{A3846AA6-1AF9-2E47-A578-A485DE84E9A5}" srcOrd="0" destOrd="0" presId="urn:microsoft.com/office/officeart/2005/8/layout/hProcess9"/>
    <dgm:cxn modelId="{09B86A99-2AA0-4522-809E-223ADFB61DBA}" type="presParOf" srcId="{EF7AB3DF-B22C-D842-8704-A919E873ACB7}" destId="{A898CB54-81A2-2342-B8F2-849E1BAF8C2A}" srcOrd="1" destOrd="0" presId="urn:microsoft.com/office/officeart/2005/8/layout/hProcess9"/>
    <dgm:cxn modelId="{59026196-C1D2-4A1E-A114-4B2AFE386BEA}" type="presParOf" srcId="{A898CB54-81A2-2342-B8F2-849E1BAF8C2A}" destId="{600D7B39-20A8-384E-916A-AAADFD2A87AE}"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45D653-6B41-4048-B86D-224D09059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F61C6D5-9036-401E-A9D2-18CEDEFF4E3B}">
      <dgm:prSet/>
      <dgm:spPr/>
      <dgm:t>
        <a:bodyPr/>
        <a:lstStyle/>
        <a:p>
          <a:pPr algn="just" rtl="0"/>
          <a:r>
            <a:rPr lang="es-ES" dirty="0"/>
            <a:t>Nace de un procedimiento criptográfico con el objetivo de instaurar una dependencia única entre el firmante y la firma, dando fe del archivo realizado y la aceptación de los compromisos que este contenga, similar a una firma manuscrita</a:t>
          </a:r>
          <a:r>
            <a:rPr lang="es-EC" dirty="0"/>
            <a:t>.</a:t>
          </a:r>
          <a:endParaRPr lang="es-ES" dirty="0"/>
        </a:p>
      </dgm:t>
    </dgm:pt>
    <dgm:pt modelId="{4E1687A4-187F-4CAD-AF4A-C9C287B28018}" type="parTrans" cxnId="{F7D5E035-DC7C-4C16-98CA-E73765338B56}">
      <dgm:prSet/>
      <dgm:spPr/>
      <dgm:t>
        <a:bodyPr/>
        <a:lstStyle/>
        <a:p>
          <a:pPr algn="just"/>
          <a:endParaRPr lang="es-ES"/>
        </a:p>
      </dgm:t>
    </dgm:pt>
    <dgm:pt modelId="{F73FF10A-826E-41E3-8C16-FD5A9261C091}" type="sibTrans" cxnId="{F7D5E035-DC7C-4C16-98CA-E73765338B56}">
      <dgm:prSet/>
      <dgm:spPr/>
      <dgm:t>
        <a:bodyPr/>
        <a:lstStyle/>
        <a:p>
          <a:pPr algn="just"/>
          <a:endParaRPr lang="es-ES"/>
        </a:p>
      </dgm:t>
    </dgm:pt>
    <dgm:pt modelId="{83183880-3077-430C-9C0A-7F4E1702F89B}" type="pres">
      <dgm:prSet presAssocID="{4745D653-6B41-4048-B86D-224D0905901B}" presName="linear" presStyleCnt="0">
        <dgm:presLayoutVars>
          <dgm:animLvl val="lvl"/>
          <dgm:resizeHandles val="exact"/>
        </dgm:presLayoutVars>
      </dgm:prSet>
      <dgm:spPr/>
    </dgm:pt>
    <dgm:pt modelId="{1E05D3F4-310D-43FE-802F-50C065451E39}" type="pres">
      <dgm:prSet presAssocID="{AF61C6D5-9036-401E-A9D2-18CEDEFF4E3B}" presName="parentText" presStyleLbl="node1" presStyleIdx="0" presStyleCnt="1">
        <dgm:presLayoutVars>
          <dgm:chMax val="0"/>
          <dgm:bulletEnabled val="1"/>
        </dgm:presLayoutVars>
      </dgm:prSet>
      <dgm:spPr/>
    </dgm:pt>
  </dgm:ptLst>
  <dgm:cxnLst>
    <dgm:cxn modelId="{58656A09-506C-459D-AB01-9C95EF82A542}" type="presOf" srcId="{4745D653-6B41-4048-B86D-224D0905901B}" destId="{83183880-3077-430C-9C0A-7F4E1702F89B}" srcOrd="0" destOrd="0" presId="urn:microsoft.com/office/officeart/2005/8/layout/vList2"/>
    <dgm:cxn modelId="{F7D5E035-DC7C-4C16-98CA-E73765338B56}" srcId="{4745D653-6B41-4048-B86D-224D0905901B}" destId="{AF61C6D5-9036-401E-A9D2-18CEDEFF4E3B}" srcOrd="0" destOrd="0" parTransId="{4E1687A4-187F-4CAD-AF4A-C9C287B28018}" sibTransId="{F73FF10A-826E-41E3-8C16-FD5A9261C091}"/>
    <dgm:cxn modelId="{9B4AD09D-0DF4-42EA-ACBA-1CB258E107F1}" type="presOf" srcId="{AF61C6D5-9036-401E-A9D2-18CEDEFF4E3B}" destId="{1E05D3F4-310D-43FE-802F-50C065451E39}" srcOrd="0" destOrd="0" presId="urn:microsoft.com/office/officeart/2005/8/layout/vList2"/>
    <dgm:cxn modelId="{45BEA2B7-DEB3-451A-91B6-63016510E60E}" type="presParOf" srcId="{83183880-3077-430C-9C0A-7F4E1702F89B}" destId="{1E05D3F4-310D-43FE-802F-50C065451E3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68A62-7509-478F-BA30-EDEB102629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8323E232-031D-414E-8B5D-EBB4871B8B13}">
      <dgm:prSet/>
      <dgm:spPr/>
      <dgm:t>
        <a:bodyPr/>
        <a:lstStyle/>
        <a:p>
          <a:pPr algn="just" rtl="0"/>
          <a:r>
            <a:rPr lang="es-ES" dirty="0"/>
            <a:t>Usados usualmente para la demostración e identificación de atributos del poseedor.</a:t>
          </a:r>
        </a:p>
      </dgm:t>
    </dgm:pt>
    <dgm:pt modelId="{C5A6C7F8-237E-4069-865F-8AEB493C885B}" type="parTrans" cxnId="{BBB9AF6A-A345-4B97-9105-730B98C88B1E}">
      <dgm:prSet/>
      <dgm:spPr/>
      <dgm:t>
        <a:bodyPr/>
        <a:lstStyle/>
        <a:p>
          <a:endParaRPr lang="es-ES"/>
        </a:p>
      </dgm:t>
    </dgm:pt>
    <dgm:pt modelId="{901375D8-8260-47B5-9AC7-83BE12E49367}" type="sibTrans" cxnId="{BBB9AF6A-A345-4B97-9105-730B98C88B1E}">
      <dgm:prSet/>
      <dgm:spPr/>
      <dgm:t>
        <a:bodyPr/>
        <a:lstStyle/>
        <a:p>
          <a:endParaRPr lang="es-ES"/>
        </a:p>
      </dgm:t>
    </dgm:pt>
    <dgm:pt modelId="{722289AA-BA27-453B-9092-7496C566524E}">
      <dgm:prSet/>
      <dgm:spPr/>
      <dgm:t>
        <a:bodyPr/>
        <a:lstStyle/>
        <a:p>
          <a:pPr rtl="0"/>
          <a:r>
            <a:rPr lang="es-ES"/>
            <a:t>Actúan como una credencial electrónica y tienen la función principal de restringir, verificar y proporcionar acceso a la web evitando suplantaciones de identidad.</a:t>
          </a:r>
        </a:p>
      </dgm:t>
    </dgm:pt>
    <dgm:pt modelId="{F9AA4DCF-0E24-4848-AC87-8228E3149A94}" type="parTrans" cxnId="{09B979B1-D9E1-4E7E-B847-BE0A2C1C2015}">
      <dgm:prSet/>
      <dgm:spPr/>
      <dgm:t>
        <a:bodyPr/>
        <a:lstStyle/>
        <a:p>
          <a:endParaRPr lang="es-ES"/>
        </a:p>
      </dgm:t>
    </dgm:pt>
    <dgm:pt modelId="{754C8613-0473-4160-8DA4-40E5615E4CCF}" type="sibTrans" cxnId="{09B979B1-D9E1-4E7E-B847-BE0A2C1C2015}">
      <dgm:prSet/>
      <dgm:spPr/>
      <dgm:t>
        <a:bodyPr/>
        <a:lstStyle/>
        <a:p>
          <a:endParaRPr lang="es-ES"/>
        </a:p>
      </dgm:t>
    </dgm:pt>
    <dgm:pt modelId="{14A56C0B-47AA-4DC9-9EF9-A996C6919899}" type="pres">
      <dgm:prSet presAssocID="{79768A62-7509-478F-BA30-EDEB1026297D}" presName="linear" presStyleCnt="0">
        <dgm:presLayoutVars>
          <dgm:animLvl val="lvl"/>
          <dgm:resizeHandles val="exact"/>
        </dgm:presLayoutVars>
      </dgm:prSet>
      <dgm:spPr/>
    </dgm:pt>
    <dgm:pt modelId="{5A79EE2F-4437-4C1F-BC2D-CA525841B8DF}" type="pres">
      <dgm:prSet presAssocID="{8323E232-031D-414E-8B5D-EBB4871B8B13}" presName="parentText" presStyleLbl="node1" presStyleIdx="0" presStyleCnt="2">
        <dgm:presLayoutVars>
          <dgm:chMax val="0"/>
          <dgm:bulletEnabled val="1"/>
        </dgm:presLayoutVars>
      </dgm:prSet>
      <dgm:spPr/>
    </dgm:pt>
    <dgm:pt modelId="{E8BBBE94-4F37-43AA-93F2-DA6881152596}" type="pres">
      <dgm:prSet presAssocID="{901375D8-8260-47B5-9AC7-83BE12E49367}" presName="spacer" presStyleCnt="0"/>
      <dgm:spPr/>
    </dgm:pt>
    <dgm:pt modelId="{69B4B6E0-1930-4F71-9BE2-05B5F28DCFD4}" type="pres">
      <dgm:prSet presAssocID="{722289AA-BA27-453B-9092-7496C566524E}" presName="parentText" presStyleLbl="node1" presStyleIdx="1" presStyleCnt="2">
        <dgm:presLayoutVars>
          <dgm:chMax val="0"/>
          <dgm:bulletEnabled val="1"/>
        </dgm:presLayoutVars>
      </dgm:prSet>
      <dgm:spPr/>
    </dgm:pt>
  </dgm:ptLst>
  <dgm:cxnLst>
    <dgm:cxn modelId="{BBB9AF6A-A345-4B97-9105-730B98C88B1E}" srcId="{79768A62-7509-478F-BA30-EDEB1026297D}" destId="{8323E232-031D-414E-8B5D-EBB4871B8B13}" srcOrd="0" destOrd="0" parTransId="{C5A6C7F8-237E-4069-865F-8AEB493C885B}" sibTransId="{901375D8-8260-47B5-9AC7-83BE12E49367}"/>
    <dgm:cxn modelId="{81773894-53DA-4002-90D6-53ABD06F549C}" type="presOf" srcId="{79768A62-7509-478F-BA30-EDEB1026297D}" destId="{14A56C0B-47AA-4DC9-9EF9-A996C6919899}" srcOrd="0" destOrd="0" presId="urn:microsoft.com/office/officeart/2005/8/layout/vList2"/>
    <dgm:cxn modelId="{E724BA97-3BA5-43DB-B187-28401C61E9F8}" type="presOf" srcId="{8323E232-031D-414E-8B5D-EBB4871B8B13}" destId="{5A79EE2F-4437-4C1F-BC2D-CA525841B8DF}" srcOrd="0" destOrd="0" presId="urn:microsoft.com/office/officeart/2005/8/layout/vList2"/>
    <dgm:cxn modelId="{09B979B1-D9E1-4E7E-B847-BE0A2C1C2015}" srcId="{79768A62-7509-478F-BA30-EDEB1026297D}" destId="{722289AA-BA27-453B-9092-7496C566524E}" srcOrd="1" destOrd="0" parTransId="{F9AA4DCF-0E24-4848-AC87-8228E3149A94}" sibTransId="{754C8613-0473-4160-8DA4-40E5615E4CCF}"/>
    <dgm:cxn modelId="{6CD5B9B5-9B64-454C-9F3C-87DFF91815EE}" type="presOf" srcId="{722289AA-BA27-453B-9092-7496C566524E}" destId="{69B4B6E0-1930-4F71-9BE2-05B5F28DCFD4}" srcOrd="0" destOrd="0" presId="urn:microsoft.com/office/officeart/2005/8/layout/vList2"/>
    <dgm:cxn modelId="{4CA303AC-98A0-43C4-9C46-B7B22B03BC68}" type="presParOf" srcId="{14A56C0B-47AA-4DC9-9EF9-A996C6919899}" destId="{5A79EE2F-4437-4C1F-BC2D-CA525841B8DF}" srcOrd="0" destOrd="0" presId="urn:microsoft.com/office/officeart/2005/8/layout/vList2"/>
    <dgm:cxn modelId="{49AE3A95-05C8-4EB4-B620-A26D5102E9B6}" type="presParOf" srcId="{14A56C0B-47AA-4DC9-9EF9-A996C6919899}" destId="{E8BBBE94-4F37-43AA-93F2-DA6881152596}" srcOrd="1" destOrd="0" presId="urn:microsoft.com/office/officeart/2005/8/layout/vList2"/>
    <dgm:cxn modelId="{F8FDB71B-20D5-41C0-B83C-EC491BA98889}" type="presParOf" srcId="{14A56C0B-47AA-4DC9-9EF9-A996C6919899}" destId="{69B4B6E0-1930-4F71-9BE2-05B5F28DCF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488BAD-42B7-4E9F-B1C1-D0C1A3FB516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462EF4C5-1928-425F-9619-184B1F929426}">
      <dgm:prSet phldrT="[Texto]"/>
      <dgm:spPr/>
      <dgm:t>
        <a:bodyPr/>
        <a:lstStyle/>
        <a:p>
          <a:r>
            <a:rPr lang="es-ES_tradnl" dirty="0"/>
            <a:t>Solicitud</a:t>
          </a:r>
          <a:endParaRPr lang="es-ES" dirty="0"/>
        </a:p>
      </dgm:t>
    </dgm:pt>
    <dgm:pt modelId="{6D9AB1E7-A1AD-4E08-ABC9-70268EEAFE20}" type="parTrans" cxnId="{DB28A8DA-BA84-4792-B2C1-4E16372A2A17}">
      <dgm:prSet/>
      <dgm:spPr/>
      <dgm:t>
        <a:bodyPr/>
        <a:lstStyle/>
        <a:p>
          <a:endParaRPr lang="es-ES"/>
        </a:p>
      </dgm:t>
    </dgm:pt>
    <dgm:pt modelId="{A11B6123-66EF-4242-91D7-8CA880849319}" type="sibTrans" cxnId="{DB28A8DA-BA84-4792-B2C1-4E16372A2A17}">
      <dgm:prSet/>
      <dgm:spPr/>
      <dgm:t>
        <a:bodyPr/>
        <a:lstStyle/>
        <a:p>
          <a:endParaRPr lang="es-ES"/>
        </a:p>
      </dgm:t>
    </dgm:pt>
    <dgm:pt modelId="{4012D24A-3862-45E4-B394-DEFDC5009601}">
      <dgm:prSet phldrT="[Texto]"/>
      <dgm:spPr/>
      <dgm:t>
        <a:bodyPr/>
        <a:lstStyle/>
        <a:p>
          <a:r>
            <a:rPr lang="es-ES_tradnl" dirty="0"/>
            <a:t>Emisión</a:t>
          </a:r>
          <a:endParaRPr lang="es-ES" dirty="0"/>
        </a:p>
      </dgm:t>
    </dgm:pt>
    <dgm:pt modelId="{7B190614-4517-48E1-8BD6-9F0F21EDF937}" type="parTrans" cxnId="{6BE1FCB2-E1E3-4C36-B8FE-AA5077F4E694}">
      <dgm:prSet/>
      <dgm:spPr/>
      <dgm:t>
        <a:bodyPr/>
        <a:lstStyle/>
        <a:p>
          <a:endParaRPr lang="es-ES"/>
        </a:p>
      </dgm:t>
    </dgm:pt>
    <dgm:pt modelId="{C2873680-6679-4FA8-BBF1-0A1C350CFD00}" type="sibTrans" cxnId="{6BE1FCB2-E1E3-4C36-B8FE-AA5077F4E694}">
      <dgm:prSet/>
      <dgm:spPr/>
      <dgm:t>
        <a:bodyPr/>
        <a:lstStyle/>
        <a:p>
          <a:endParaRPr lang="es-ES"/>
        </a:p>
      </dgm:t>
    </dgm:pt>
    <dgm:pt modelId="{EB4AA0C1-16AC-4BAB-B604-4BCF7090A28F}">
      <dgm:prSet phldrT="[Texto]"/>
      <dgm:spPr/>
      <dgm:t>
        <a:bodyPr/>
        <a:lstStyle/>
        <a:p>
          <a:r>
            <a:rPr lang="es-ES_tradnl" dirty="0"/>
            <a:t>Aceptación y Uso</a:t>
          </a:r>
          <a:endParaRPr lang="es-ES" dirty="0"/>
        </a:p>
      </dgm:t>
    </dgm:pt>
    <dgm:pt modelId="{9276C117-312A-4DCD-8D49-E6FFA77A1D88}" type="parTrans" cxnId="{8527AD33-E1BC-41F0-9161-AD4B7291763F}">
      <dgm:prSet/>
      <dgm:spPr/>
      <dgm:t>
        <a:bodyPr/>
        <a:lstStyle/>
        <a:p>
          <a:endParaRPr lang="es-ES"/>
        </a:p>
      </dgm:t>
    </dgm:pt>
    <dgm:pt modelId="{6738FB22-FDFA-4306-BB44-EEBAEA08DF9B}" type="sibTrans" cxnId="{8527AD33-E1BC-41F0-9161-AD4B7291763F}">
      <dgm:prSet/>
      <dgm:spPr/>
      <dgm:t>
        <a:bodyPr/>
        <a:lstStyle/>
        <a:p>
          <a:endParaRPr lang="es-ES"/>
        </a:p>
      </dgm:t>
    </dgm:pt>
    <dgm:pt modelId="{05A5F3E1-7E66-4284-A385-E72A88495273}">
      <dgm:prSet phldrT="[Texto]"/>
      <dgm:spPr/>
      <dgm:t>
        <a:bodyPr/>
        <a:lstStyle/>
        <a:p>
          <a:r>
            <a:rPr lang="es-ES_tradnl" dirty="0"/>
            <a:t>Revocación y Suspensión</a:t>
          </a:r>
          <a:endParaRPr lang="es-ES" dirty="0"/>
        </a:p>
      </dgm:t>
    </dgm:pt>
    <dgm:pt modelId="{F3FA526E-9E94-40B1-9B0D-C04D3A411440}" type="parTrans" cxnId="{3E8EEE8F-ED72-4A24-BE9C-B58E2713416B}">
      <dgm:prSet/>
      <dgm:spPr/>
      <dgm:t>
        <a:bodyPr/>
        <a:lstStyle/>
        <a:p>
          <a:endParaRPr lang="es-ES"/>
        </a:p>
      </dgm:t>
    </dgm:pt>
    <dgm:pt modelId="{5E7E9694-72BD-405E-87EB-44697FB8EF41}" type="sibTrans" cxnId="{3E8EEE8F-ED72-4A24-BE9C-B58E2713416B}">
      <dgm:prSet/>
      <dgm:spPr/>
      <dgm:t>
        <a:bodyPr/>
        <a:lstStyle/>
        <a:p>
          <a:endParaRPr lang="es-ES"/>
        </a:p>
      </dgm:t>
    </dgm:pt>
    <dgm:pt modelId="{7D8498B8-3EC9-426C-836C-3DB4932D823C}">
      <dgm:prSet phldrT="[Texto]"/>
      <dgm:spPr/>
      <dgm:t>
        <a:bodyPr/>
        <a:lstStyle/>
        <a:p>
          <a:r>
            <a:rPr lang="es-ES" dirty="0"/>
            <a:t>Renovación</a:t>
          </a:r>
        </a:p>
      </dgm:t>
    </dgm:pt>
    <dgm:pt modelId="{00D0349F-AC77-4C8F-B27B-BF9EC65E5AC2}" type="parTrans" cxnId="{398D9CB1-01EC-4CB4-A7E9-880E1EAA0BEE}">
      <dgm:prSet/>
      <dgm:spPr/>
      <dgm:t>
        <a:bodyPr/>
        <a:lstStyle/>
        <a:p>
          <a:endParaRPr lang="es-ES"/>
        </a:p>
      </dgm:t>
    </dgm:pt>
    <dgm:pt modelId="{4DA040BA-E94A-4659-A8C3-4B1ED9FF4984}" type="sibTrans" cxnId="{398D9CB1-01EC-4CB4-A7E9-880E1EAA0BEE}">
      <dgm:prSet/>
      <dgm:spPr/>
      <dgm:t>
        <a:bodyPr/>
        <a:lstStyle/>
        <a:p>
          <a:endParaRPr lang="es-ES"/>
        </a:p>
      </dgm:t>
    </dgm:pt>
    <dgm:pt modelId="{4D014167-DED8-4F60-84CC-AE0350979412}" type="pres">
      <dgm:prSet presAssocID="{0D488BAD-42B7-4E9F-B1C1-D0C1A3FB516D}" presName="cycle" presStyleCnt="0">
        <dgm:presLayoutVars>
          <dgm:dir/>
          <dgm:resizeHandles val="exact"/>
        </dgm:presLayoutVars>
      </dgm:prSet>
      <dgm:spPr/>
    </dgm:pt>
    <dgm:pt modelId="{61BB94CE-3043-4D4F-8217-7E0CCC2E720A}" type="pres">
      <dgm:prSet presAssocID="{462EF4C5-1928-425F-9619-184B1F929426}" presName="dummy" presStyleCnt="0"/>
      <dgm:spPr/>
    </dgm:pt>
    <dgm:pt modelId="{20B3D1A5-F73F-41C6-B584-B23326118D90}" type="pres">
      <dgm:prSet presAssocID="{462EF4C5-1928-425F-9619-184B1F929426}" presName="node" presStyleLbl="revTx" presStyleIdx="0" presStyleCnt="5">
        <dgm:presLayoutVars>
          <dgm:bulletEnabled val="1"/>
        </dgm:presLayoutVars>
      </dgm:prSet>
      <dgm:spPr/>
    </dgm:pt>
    <dgm:pt modelId="{2101868C-6B1C-4872-A48B-15C030577640}" type="pres">
      <dgm:prSet presAssocID="{A11B6123-66EF-4242-91D7-8CA880849319}" presName="sibTrans" presStyleLbl="node1" presStyleIdx="0" presStyleCnt="5"/>
      <dgm:spPr/>
    </dgm:pt>
    <dgm:pt modelId="{B9327B4A-4BC0-434F-9615-FAEDC4D0F86A}" type="pres">
      <dgm:prSet presAssocID="{4012D24A-3862-45E4-B394-DEFDC5009601}" presName="dummy" presStyleCnt="0"/>
      <dgm:spPr/>
    </dgm:pt>
    <dgm:pt modelId="{A1B3714C-04D5-4E02-A6F6-1A52499E4AAA}" type="pres">
      <dgm:prSet presAssocID="{4012D24A-3862-45E4-B394-DEFDC5009601}" presName="node" presStyleLbl="revTx" presStyleIdx="1" presStyleCnt="5">
        <dgm:presLayoutVars>
          <dgm:bulletEnabled val="1"/>
        </dgm:presLayoutVars>
      </dgm:prSet>
      <dgm:spPr/>
    </dgm:pt>
    <dgm:pt modelId="{BAFA6587-4A6B-4C7C-9DF9-09527CB2C961}" type="pres">
      <dgm:prSet presAssocID="{C2873680-6679-4FA8-BBF1-0A1C350CFD00}" presName="sibTrans" presStyleLbl="node1" presStyleIdx="1" presStyleCnt="5"/>
      <dgm:spPr/>
    </dgm:pt>
    <dgm:pt modelId="{0AE2C97E-F9EE-4F0A-A331-E48C45C4C0BF}" type="pres">
      <dgm:prSet presAssocID="{EB4AA0C1-16AC-4BAB-B604-4BCF7090A28F}" presName="dummy" presStyleCnt="0"/>
      <dgm:spPr/>
    </dgm:pt>
    <dgm:pt modelId="{04CD7AAB-591E-4AA5-BC41-1844C40B4037}" type="pres">
      <dgm:prSet presAssocID="{EB4AA0C1-16AC-4BAB-B604-4BCF7090A28F}" presName="node" presStyleLbl="revTx" presStyleIdx="2" presStyleCnt="5">
        <dgm:presLayoutVars>
          <dgm:bulletEnabled val="1"/>
        </dgm:presLayoutVars>
      </dgm:prSet>
      <dgm:spPr/>
    </dgm:pt>
    <dgm:pt modelId="{6C4A17CC-73A6-47E6-AA2E-6197491DA200}" type="pres">
      <dgm:prSet presAssocID="{6738FB22-FDFA-4306-BB44-EEBAEA08DF9B}" presName="sibTrans" presStyleLbl="node1" presStyleIdx="2" presStyleCnt="5"/>
      <dgm:spPr/>
    </dgm:pt>
    <dgm:pt modelId="{55B757B2-CFD4-421D-A105-A5063724710E}" type="pres">
      <dgm:prSet presAssocID="{05A5F3E1-7E66-4284-A385-E72A88495273}" presName="dummy" presStyleCnt="0"/>
      <dgm:spPr/>
    </dgm:pt>
    <dgm:pt modelId="{B8D95CFB-345E-4D56-A72E-361501F2A132}" type="pres">
      <dgm:prSet presAssocID="{05A5F3E1-7E66-4284-A385-E72A88495273}" presName="node" presStyleLbl="revTx" presStyleIdx="3" presStyleCnt="5">
        <dgm:presLayoutVars>
          <dgm:bulletEnabled val="1"/>
        </dgm:presLayoutVars>
      </dgm:prSet>
      <dgm:spPr/>
    </dgm:pt>
    <dgm:pt modelId="{CEAC25DD-437E-4E81-8D4B-F2A02541F83D}" type="pres">
      <dgm:prSet presAssocID="{5E7E9694-72BD-405E-87EB-44697FB8EF41}" presName="sibTrans" presStyleLbl="node1" presStyleIdx="3" presStyleCnt="5"/>
      <dgm:spPr/>
    </dgm:pt>
    <dgm:pt modelId="{3172B1E5-5FAB-46A2-A0E3-D990C5DFBC0D}" type="pres">
      <dgm:prSet presAssocID="{7D8498B8-3EC9-426C-836C-3DB4932D823C}" presName="dummy" presStyleCnt="0"/>
      <dgm:spPr/>
    </dgm:pt>
    <dgm:pt modelId="{4254F7EE-58C9-4397-8EBA-A89C0F9BE62B}" type="pres">
      <dgm:prSet presAssocID="{7D8498B8-3EC9-426C-836C-3DB4932D823C}" presName="node" presStyleLbl="revTx" presStyleIdx="4" presStyleCnt="5">
        <dgm:presLayoutVars>
          <dgm:bulletEnabled val="1"/>
        </dgm:presLayoutVars>
      </dgm:prSet>
      <dgm:spPr/>
    </dgm:pt>
    <dgm:pt modelId="{AEB20AD3-F486-44A5-B145-ACAE94A1F29E}" type="pres">
      <dgm:prSet presAssocID="{4DA040BA-E94A-4659-A8C3-4B1ED9FF4984}" presName="sibTrans" presStyleLbl="node1" presStyleIdx="4" presStyleCnt="5"/>
      <dgm:spPr/>
    </dgm:pt>
  </dgm:ptLst>
  <dgm:cxnLst>
    <dgm:cxn modelId="{CFCE1630-DD4E-4809-87E2-994B786E4407}" type="presOf" srcId="{462EF4C5-1928-425F-9619-184B1F929426}" destId="{20B3D1A5-F73F-41C6-B584-B23326118D90}" srcOrd="0" destOrd="0" presId="urn:microsoft.com/office/officeart/2005/8/layout/cycle1"/>
    <dgm:cxn modelId="{8527AD33-E1BC-41F0-9161-AD4B7291763F}" srcId="{0D488BAD-42B7-4E9F-B1C1-D0C1A3FB516D}" destId="{EB4AA0C1-16AC-4BAB-B604-4BCF7090A28F}" srcOrd="2" destOrd="0" parTransId="{9276C117-312A-4DCD-8D49-E6FFA77A1D88}" sibTransId="{6738FB22-FDFA-4306-BB44-EEBAEA08DF9B}"/>
    <dgm:cxn modelId="{A5143157-36F3-4109-B25F-CB0EB9DCA801}" type="presOf" srcId="{4DA040BA-E94A-4659-A8C3-4B1ED9FF4984}" destId="{AEB20AD3-F486-44A5-B145-ACAE94A1F29E}" srcOrd="0" destOrd="0" presId="urn:microsoft.com/office/officeart/2005/8/layout/cycle1"/>
    <dgm:cxn modelId="{ED467E63-DEEC-4FC3-93B0-BA718012A632}" type="presOf" srcId="{5E7E9694-72BD-405E-87EB-44697FB8EF41}" destId="{CEAC25DD-437E-4E81-8D4B-F2A02541F83D}" srcOrd="0" destOrd="0" presId="urn:microsoft.com/office/officeart/2005/8/layout/cycle1"/>
    <dgm:cxn modelId="{7C89926A-7872-418C-9E1B-5CF0ECAD2DB3}" type="presOf" srcId="{A11B6123-66EF-4242-91D7-8CA880849319}" destId="{2101868C-6B1C-4872-A48B-15C030577640}" srcOrd="0" destOrd="0" presId="urn:microsoft.com/office/officeart/2005/8/layout/cycle1"/>
    <dgm:cxn modelId="{075C9779-B3EA-4FDA-B030-8C2E609B51B4}" type="presOf" srcId="{4012D24A-3862-45E4-B394-DEFDC5009601}" destId="{A1B3714C-04D5-4E02-A6F6-1A52499E4AAA}" srcOrd="0" destOrd="0" presId="urn:microsoft.com/office/officeart/2005/8/layout/cycle1"/>
    <dgm:cxn modelId="{3D7D558E-9164-4994-9EB7-56504A6AC40D}" type="presOf" srcId="{0D488BAD-42B7-4E9F-B1C1-D0C1A3FB516D}" destId="{4D014167-DED8-4F60-84CC-AE0350979412}" srcOrd="0" destOrd="0" presId="urn:microsoft.com/office/officeart/2005/8/layout/cycle1"/>
    <dgm:cxn modelId="{217D8E8F-AD48-4B03-8DF6-9E58B2E1E385}" type="presOf" srcId="{EB4AA0C1-16AC-4BAB-B604-4BCF7090A28F}" destId="{04CD7AAB-591E-4AA5-BC41-1844C40B4037}" srcOrd="0" destOrd="0" presId="urn:microsoft.com/office/officeart/2005/8/layout/cycle1"/>
    <dgm:cxn modelId="{3E8EEE8F-ED72-4A24-BE9C-B58E2713416B}" srcId="{0D488BAD-42B7-4E9F-B1C1-D0C1A3FB516D}" destId="{05A5F3E1-7E66-4284-A385-E72A88495273}" srcOrd="3" destOrd="0" parTransId="{F3FA526E-9E94-40B1-9B0D-C04D3A411440}" sibTransId="{5E7E9694-72BD-405E-87EB-44697FB8EF41}"/>
    <dgm:cxn modelId="{398D9CB1-01EC-4CB4-A7E9-880E1EAA0BEE}" srcId="{0D488BAD-42B7-4E9F-B1C1-D0C1A3FB516D}" destId="{7D8498B8-3EC9-426C-836C-3DB4932D823C}" srcOrd="4" destOrd="0" parTransId="{00D0349F-AC77-4C8F-B27B-BF9EC65E5AC2}" sibTransId="{4DA040BA-E94A-4659-A8C3-4B1ED9FF4984}"/>
    <dgm:cxn modelId="{6BE1FCB2-E1E3-4C36-B8FE-AA5077F4E694}" srcId="{0D488BAD-42B7-4E9F-B1C1-D0C1A3FB516D}" destId="{4012D24A-3862-45E4-B394-DEFDC5009601}" srcOrd="1" destOrd="0" parTransId="{7B190614-4517-48E1-8BD6-9F0F21EDF937}" sibTransId="{C2873680-6679-4FA8-BBF1-0A1C350CFD00}"/>
    <dgm:cxn modelId="{D5AECBBA-5478-4C68-A2E2-73F3F483F1CB}" type="presOf" srcId="{7D8498B8-3EC9-426C-836C-3DB4932D823C}" destId="{4254F7EE-58C9-4397-8EBA-A89C0F9BE62B}" srcOrd="0" destOrd="0" presId="urn:microsoft.com/office/officeart/2005/8/layout/cycle1"/>
    <dgm:cxn modelId="{DB28A8DA-BA84-4792-B2C1-4E16372A2A17}" srcId="{0D488BAD-42B7-4E9F-B1C1-D0C1A3FB516D}" destId="{462EF4C5-1928-425F-9619-184B1F929426}" srcOrd="0" destOrd="0" parTransId="{6D9AB1E7-A1AD-4E08-ABC9-70268EEAFE20}" sibTransId="{A11B6123-66EF-4242-91D7-8CA880849319}"/>
    <dgm:cxn modelId="{EF3433E7-512A-4476-8583-1F86BC8D6226}" type="presOf" srcId="{6738FB22-FDFA-4306-BB44-EEBAEA08DF9B}" destId="{6C4A17CC-73A6-47E6-AA2E-6197491DA200}" srcOrd="0" destOrd="0" presId="urn:microsoft.com/office/officeart/2005/8/layout/cycle1"/>
    <dgm:cxn modelId="{FE6FABE9-870D-43BD-835D-2FF902AB3084}" type="presOf" srcId="{C2873680-6679-4FA8-BBF1-0A1C350CFD00}" destId="{BAFA6587-4A6B-4C7C-9DF9-09527CB2C961}" srcOrd="0" destOrd="0" presId="urn:microsoft.com/office/officeart/2005/8/layout/cycle1"/>
    <dgm:cxn modelId="{7C7FE2F6-9D8D-49CB-9B42-76B646DD9709}" type="presOf" srcId="{05A5F3E1-7E66-4284-A385-E72A88495273}" destId="{B8D95CFB-345E-4D56-A72E-361501F2A132}" srcOrd="0" destOrd="0" presId="urn:microsoft.com/office/officeart/2005/8/layout/cycle1"/>
    <dgm:cxn modelId="{FF94BDC6-FEB8-4381-AF34-8D8F854DC9DB}" type="presParOf" srcId="{4D014167-DED8-4F60-84CC-AE0350979412}" destId="{61BB94CE-3043-4D4F-8217-7E0CCC2E720A}" srcOrd="0" destOrd="0" presId="urn:microsoft.com/office/officeart/2005/8/layout/cycle1"/>
    <dgm:cxn modelId="{AC9626CC-C0F1-4270-BE20-72D57E1BC862}" type="presParOf" srcId="{4D014167-DED8-4F60-84CC-AE0350979412}" destId="{20B3D1A5-F73F-41C6-B584-B23326118D90}" srcOrd="1" destOrd="0" presId="urn:microsoft.com/office/officeart/2005/8/layout/cycle1"/>
    <dgm:cxn modelId="{D8C725B5-81E8-4FBF-A21F-5ADC286BCD94}" type="presParOf" srcId="{4D014167-DED8-4F60-84CC-AE0350979412}" destId="{2101868C-6B1C-4872-A48B-15C030577640}" srcOrd="2" destOrd="0" presId="urn:microsoft.com/office/officeart/2005/8/layout/cycle1"/>
    <dgm:cxn modelId="{48309647-6CFB-4F60-A1A0-EB9707B4D7A8}" type="presParOf" srcId="{4D014167-DED8-4F60-84CC-AE0350979412}" destId="{B9327B4A-4BC0-434F-9615-FAEDC4D0F86A}" srcOrd="3" destOrd="0" presId="urn:microsoft.com/office/officeart/2005/8/layout/cycle1"/>
    <dgm:cxn modelId="{9EA11CEC-8DBA-4492-B044-31707902E10E}" type="presParOf" srcId="{4D014167-DED8-4F60-84CC-AE0350979412}" destId="{A1B3714C-04D5-4E02-A6F6-1A52499E4AAA}" srcOrd="4" destOrd="0" presId="urn:microsoft.com/office/officeart/2005/8/layout/cycle1"/>
    <dgm:cxn modelId="{1EBA9B40-96F9-4F54-8FBD-8117D1B217D4}" type="presParOf" srcId="{4D014167-DED8-4F60-84CC-AE0350979412}" destId="{BAFA6587-4A6B-4C7C-9DF9-09527CB2C961}" srcOrd="5" destOrd="0" presId="urn:microsoft.com/office/officeart/2005/8/layout/cycle1"/>
    <dgm:cxn modelId="{9DB64BA4-BB73-43DF-9628-D931A6D084C2}" type="presParOf" srcId="{4D014167-DED8-4F60-84CC-AE0350979412}" destId="{0AE2C97E-F9EE-4F0A-A331-E48C45C4C0BF}" srcOrd="6" destOrd="0" presId="urn:microsoft.com/office/officeart/2005/8/layout/cycle1"/>
    <dgm:cxn modelId="{8607030D-2705-49E1-9D32-4823C25D8641}" type="presParOf" srcId="{4D014167-DED8-4F60-84CC-AE0350979412}" destId="{04CD7AAB-591E-4AA5-BC41-1844C40B4037}" srcOrd="7" destOrd="0" presId="urn:microsoft.com/office/officeart/2005/8/layout/cycle1"/>
    <dgm:cxn modelId="{87052EDC-FC4F-48E4-9A4D-2E8DF06AAA42}" type="presParOf" srcId="{4D014167-DED8-4F60-84CC-AE0350979412}" destId="{6C4A17CC-73A6-47E6-AA2E-6197491DA200}" srcOrd="8" destOrd="0" presId="urn:microsoft.com/office/officeart/2005/8/layout/cycle1"/>
    <dgm:cxn modelId="{9DF04492-B349-49CD-8A0B-72EA5CA98BE8}" type="presParOf" srcId="{4D014167-DED8-4F60-84CC-AE0350979412}" destId="{55B757B2-CFD4-421D-A105-A5063724710E}" srcOrd="9" destOrd="0" presId="urn:microsoft.com/office/officeart/2005/8/layout/cycle1"/>
    <dgm:cxn modelId="{D19EBB0E-8B75-42B9-B640-E934A79D07CB}" type="presParOf" srcId="{4D014167-DED8-4F60-84CC-AE0350979412}" destId="{B8D95CFB-345E-4D56-A72E-361501F2A132}" srcOrd="10" destOrd="0" presId="urn:microsoft.com/office/officeart/2005/8/layout/cycle1"/>
    <dgm:cxn modelId="{59D84465-D380-456D-916B-A206C92C2CE8}" type="presParOf" srcId="{4D014167-DED8-4F60-84CC-AE0350979412}" destId="{CEAC25DD-437E-4E81-8D4B-F2A02541F83D}" srcOrd="11" destOrd="0" presId="urn:microsoft.com/office/officeart/2005/8/layout/cycle1"/>
    <dgm:cxn modelId="{83EDE755-DAB4-45D2-BD55-7CB0C6C9F6D4}" type="presParOf" srcId="{4D014167-DED8-4F60-84CC-AE0350979412}" destId="{3172B1E5-5FAB-46A2-A0E3-D990C5DFBC0D}" srcOrd="12" destOrd="0" presId="urn:microsoft.com/office/officeart/2005/8/layout/cycle1"/>
    <dgm:cxn modelId="{4A34D090-2175-4A4E-B1EC-4BFE9AD4192C}" type="presParOf" srcId="{4D014167-DED8-4F60-84CC-AE0350979412}" destId="{4254F7EE-58C9-4397-8EBA-A89C0F9BE62B}" srcOrd="13" destOrd="0" presId="urn:microsoft.com/office/officeart/2005/8/layout/cycle1"/>
    <dgm:cxn modelId="{33841DA1-8AB1-470A-9BCB-7588A2D43C26}" type="presParOf" srcId="{4D014167-DED8-4F60-84CC-AE0350979412}" destId="{AEB20AD3-F486-44A5-B145-ACAE94A1F29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88CD1A-7139-42B1-B18E-F859E7EBBA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62F18FBB-0DA0-43BE-A8DF-9ED6FEF9FB81}">
      <dgm:prSet custT="1"/>
      <dgm:spPr/>
      <dgm:t>
        <a:bodyPr/>
        <a:lstStyle/>
        <a:p>
          <a:pPr rtl="0"/>
          <a:r>
            <a:rPr lang="es-ES" sz="2000" dirty="0"/>
            <a:t>Solicitud del Certificado - Política</a:t>
          </a:r>
        </a:p>
      </dgm:t>
    </dgm:pt>
    <dgm:pt modelId="{AD7D6D45-06BC-4BF8-8144-B4355AD7920F}" type="parTrans" cxnId="{DB702C8A-A28B-482E-91CF-FDB1A2D349AE}">
      <dgm:prSet/>
      <dgm:spPr/>
      <dgm:t>
        <a:bodyPr/>
        <a:lstStyle/>
        <a:p>
          <a:endParaRPr lang="es-ES"/>
        </a:p>
      </dgm:t>
    </dgm:pt>
    <dgm:pt modelId="{9955B0D9-C3C2-4D55-ADD3-D0EB7A5171AA}" type="sibTrans" cxnId="{DB702C8A-A28B-482E-91CF-FDB1A2D349AE}">
      <dgm:prSet/>
      <dgm:spPr/>
      <dgm:t>
        <a:bodyPr/>
        <a:lstStyle/>
        <a:p>
          <a:endParaRPr lang="es-ES"/>
        </a:p>
      </dgm:t>
    </dgm:pt>
    <dgm:pt modelId="{1405DE25-319C-43C8-8478-C14C2CC7A8F7}" type="pres">
      <dgm:prSet presAssocID="{8588CD1A-7139-42B1-B18E-F859E7EBBAE6}" presName="linear" presStyleCnt="0">
        <dgm:presLayoutVars>
          <dgm:animLvl val="lvl"/>
          <dgm:resizeHandles val="exact"/>
        </dgm:presLayoutVars>
      </dgm:prSet>
      <dgm:spPr/>
    </dgm:pt>
    <dgm:pt modelId="{0AE5A219-46E6-4163-8B32-D3E008376AD7}" type="pres">
      <dgm:prSet presAssocID="{62F18FBB-0DA0-43BE-A8DF-9ED6FEF9FB81}" presName="parentText" presStyleLbl="node1" presStyleIdx="0" presStyleCnt="1">
        <dgm:presLayoutVars>
          <dgm:chMax val="0"/>
          <dgm:bulletEnabled val="1"/>
        </dgm:presLayoutVars>
      </dgm:prSet>
      <dgm:spPr/>
    </dgm:pt>
  </dgm:ptLst>
  <dgm:cxnLst>
    <dgm:cxn modelId="{DB702C8A-A28B-482E-91CF-FDB1A2D349AE}" srcId="{8588CD1A-7139-42B1-B18E-F859E7EBBAE6}" destId="{62F18FBB-0DA0-43BE-A8DF-9ED6FEF9FB81}" srcOrd="0" destOrd="0" parTransId="{AD7D6D45-06BC-4BF8-8144-B4355AD7920F}" sibTransId="{9955B0D9-C3C2-4D55-ADD3-D0EB7A5171AA}"/>
    <dgm:cxn modelId="{86C54593-87CB-4C1D-AC07-50ED68227F95}" type="presOf" srcId="{62F18FBB-0DA0-43BE-A8DF-9ED6FEF9FB81}" destId="{0AE5A219-46E6-4163-8B32-D3E008376AD7}" srcOrd="0" destOrd="0" presId="urn:microsoft.com/office/officeart/2005/8/layout/vList2"/>
    <dgm:cxn modelId="{987515FF-9C46-45BC-BEDB-CCB62ABFAF31}" type="presOf" srcId="{8588CD1A-7139-42B1-B18E-F859E7EBBAE6}" destId="{1405DE25-319C-43C8-8478-C14C2CC7A8F7}" srcOrd="0" destOrd="0" presId="urn:microsoft.com/office/officeart/2005/8/layout/vList2"/>
    <dgm:cxn modelId="{16F19AB2-29D8-42D7-B7F0-30253477BE9B}" type="presParOf" srcId="{1405DE25-319C-43C8-8478-C14C2CC7A8F7}" destId="{0AE5A219-46E6-4163-8B32-D3E008376A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4B28AA-E5D6-47F8-8F23-1E2888E9C5E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S"/>
        </a:p>
      </dgm:t>
    </dgm:pt>
    <dgm:pt modelId="{FDA18E2D-F0A7-4444-BB96-4361C05AC055}">
      <dgm:prSet/>
      <dgm:spPr/>
      <dgm:t>
        <a:bodyPr/>
        <a:lstStyle/>
        <a:p>
          <a:pPr rtl="0"/>
          <a:r>
            <a:rPr lang="es-ES" dirty="0"/>
            <a:t>Para ser solicitante y posteriormente acceder a la certificación digital se deberá contar con los siguientes requisitos:</a:t>
          </a:r>
        </a:p>
      </dgm:t>
    </dgm:pt>
    <dgm:pt modelId="{1D36708A-690D-4D74-8635-3D6AC7F585B3}" type="parTrans" cxnId="{5F0BAC51-5C4E-4C25-A312-5A5F3650A44F}">
      <dgm:prSet/>
      <dgm:spPr/>
      <dgm:t>
        <a:bodyPr/>
        <a:lstStyle/>
        <a:p>
          <a:endParaRPr lang="es-ES"/>
        </a:p>
      </dgm:t>
    </dgm:pt>
    <dgm:pt modelId="{030CAA33-F70A-4D88-9064-79903BC8D348}" type="sibTrans" cxnId="{5F0BAC51-5C4E-4C25-A312-5A5F3650A44F}">
      <dgm:prSet/>
      <dgm:spPr/>
      <dgm:t>
        <a:bodyPr/>
        <a:lstStyle/>
        <a:p>
          <a:endParaRPr lang="es-ES"/>
        </a:p>
      </dgm:t>
    </dgm:pt>
    <dgm:pt modelId="{D3B2B7C6-155E-4835-8874-C2D9EEEA5008}">
      <dgm:prSet/>
      <dgm:spPr/>
      <dgm:t>
        <a:bodyPr/>
        <a:lstStyle/>
        <a:p>
          <a:pPr rtl="0"/>
          <a:r>
            <a:rPr lang="es-ES" dirty="0"/>
            <a:t>Identificador único otorgado por la Universidad de las Fuerzas Armadas ESPE, nombres completos y correo electrónico institucional.</a:t>
          </a:r>
        </a:p>
      </dgm:t>
    </dgm:pt>
    <dgm:pt modelId="{4ECFAC83-0EDB-4747-8E94-52637E744BCD}" type="parTrans" cxnId="{1DAFCC6F-939B-4E74-930F-C9228033AB26}">
      <dgm:prSet/>
      <dgm:spPr/>
      <dgm:t>
        <a:bodyPr/>
        <a:lstStyle/>
        <a:p>
          <a:endParaRPr lang="es-ES"/>
        </a:p>
      </dgm:t>
    </dgm:pt>
    <dgm:pt modelId="{70673E05-FA45-4A9F-89E9-0D77BEF592E7}" type="sibTrans" cxnId="{1DAFCC6F-939B-4E74-930F-C9228033AB26}">
      <dgm:prSet/>
      <dgm:spPr/>
      <dgm:t>
        <a:bodyPr/>
        <a:lstStyle/>
        <a:p>
          <a:endParaRPr lang="es-ES"/>
        </a:p>
      </dgm:t>
    </dgm:pt>
    <dgm:pt modelId="{53E0351F-D92D-414E-BBB3-DFE962CABA4F}">
      <dgm:prSet/>
      <dgm:spPr/>
      <dgm:t>
        <a:bodyPr/>
        <a:lstStyle/>
        <a:p>
          <a:pPr rtl="0"/>
          <a:r>
            <a:rPr lang="es-ES" dirty="0"/>
            <a:t>Certificado digital para el acceso y uso de la aplicación web, dicho certificado será entregado oportunamente por parte de la entidad a cargo de las operaciones de la aplicación.</a:t>
          </a:r>
        </a:p>
      </dgm:t>
    </dgm:pt>
    <dgm:pt modelId="{5C490E3B-58A1-4B3B-921A-FCA9C3819530}" type="parTrans" cxnId="{106E7DE8-B68A-4A5D-9B00-E13D5C94E9FA}">
      <dgm:prSet/>
      <dgm:spPr/>
      <dgm:t>
        <a:bodyPr/>
        <a:lstStyle/>
        <a:p>
          <a:endParaRPr lang="es-ES"/>
        </a:p>
      </dgm:t>
    </dgm:pt>
    <dgm:pt modelId="{09EFDE8C-0219-4C3A-BF5B-66716AD3650E}" type="sibTrans" cxnId="{106E7DE8-B68A-4A5D-9B00-E13D5C94E9FA}">
      <dgm:prSet/>
      <dgm:spPr/>
      <dgm:t>
        <a:bodyPr/>
        <a:lstStyle/>
        <a:p>
          <a:endParaRPr lang="es-ES"/>
        </a:p>
      </dgm:t>
    </dgm:pt>
    <dgm:pt modelId="{B8B3FF7D-F40B-4126-A29D-4396410A6527}" type="pres">
      <dgm:prSet presAssocID="{EA4B28AA-E5D6-47F8-8F23-1E2888E9C5EA}" presName="Name0" presStyleCnt="0">
        <dgm:presLayoutVars>
          <dgm:dir/>
          <dgm:animLvl val="lvl"/>
          <dgm:resizeHandles val="exact"/>
        </dgm:presLayoutVars>
      </dgm:prSet>
      <dgm:spPr/>
    </dgm:pt>
    <dgm:pt modelId="{C540F256-16F7-408D-AF08-DCA7FFD4A557}" type="pres">
      <dgm:prSet presAssocID="{FDA18E2D-F0A7-4444-BB96-4361C05AC055}" presName="composite" presStyleCnt="0"/>
      <dgm:spPr/>
    </dgm:pt>
    <dgm:pt modelId="{5AF2DBA3-0C8C-408B-B2BA-63F5AECD7AA4}" type="pres">
      <dgm:prSet presAssocID="{FDA18E2D-F0A7-4444-BB96-4361C05AC055}" presName="parTx" presStyleLbl="alignNode1" presStyleIdx="0" presStyleCnt="1">
        <dgm:presLayoutVars>
          <dgm:chMax val="0"/>
          <dgm:chPref val="0"/>
          <dgm:bulletEnabled val="1"/>
        </dgm:presLayoutVars>
      </dgm:prSet>
      <dgm:spPr/>
    </dgm:pt>
    <dgm:pt modelId="{F8223D9C-ACFC-4221-AF7D-4AF3B8537A1D}" type="pres">
      <dgm:prSet presAssocID="{FDA18E2D-F0A7-4444-BB96-4361C05AC055}" presName="desTx" presStyleLbl="alignAccFollowNode1" presStyleIdx="0" presStyleCnt="1">
        <dgm:presLayoutVars>
          <dgm:bulletEnabled val="1"/>
        </dgm:presLayoutVars>
      </dgm:prSet>
      <dgm:spPr/>
    </dgm:pt>
  </dgm:ptLst>
  <dgm:cxnLst>
    <dgm:cxn modelId="{7928060C-1428-4E0E-A04F-95E9F5CDE7D9}" type="presOf" srcId="{D3B2B7C6-155E-4835-8874-C2D9EEEA5008}" destId="{F8223D9C-ACFC-4221-AF7D-4AF3B8537A1D}" srcOrd="0" destOrd="0" presId="urn:microsoft.com/office/officeart/2005/8/layout/hList1"/>
    <dgm:cxn modelId="{5F0BAC51-5C4E-4C25-A312-5A5F3650A44F}" srcId="{EA4B28AA-E5D6-47F8-8F23-1E2888E9C5EA}" destId="{FDA18E2D-F0A7-4444-BB96-4361C05AC055}" srcOrd="0" destOrd="0" parTransId="{1D36708A-690D-4D74-8635-3D6AC7F585B3}" sibTransId="{030CAA33-F70A-4D88-9064-79903BC8D348}"/>
    <dgm:cxn modelId="{1DAFCC6F-939B-4E74-930F-C9228033AB26}" srcId="{FDA18E2D-F0A7-4444-BB96-4361C05AC055}" destId="{D3B2B7C6-155E-4835-8874-C2D9EEEA5008}" srcOrd="0" destOrd="0" parTransId="{4ECFAC83-0EDB-4747-8E94-52637E744BCD}" sibTransId="{70673E05-FA45-4A9F-89E9-0D77BEF592E7}"/>
    <dgm:cxn modelId="{2EF3C893-78D3-4AB7-885F-38CEA129DA07}" type="presOf" srcId="{53E0351F-D92D-414E-BBB3-DFE962CABA4F}" destId="{F8223D9C-ACFC-4221-AF7D-4AF3B8537A1D}" srcOrd="0" destOrd="1" presId="urn:microsoft.com/office/officeart/2005/8/layout/hList1"/>
    <dgm:cxn modelId="{96116EBF-AA8E-4D42-B418-629410F58D6E}" type="presOf" srcId="{FDA18E2D-F0A7-4444-BB96-4361C05AC055}" destId="{5AF2DBA3-0C8C-408B-B2BA-63F5AECD7AA4}" srcOrd="0" destOrd="0" presId="urn:microsoft.com/office/officeart/2005/8/layout/hList1"/>
    <dgm:cxn modelId="{0C3188CA-E33F-477A-AC4E-B3E646C4F4D0}" type="presOf" srcId="{EA4B28AA-E5D6-47F8-8F23-1E2888E9C5EA}" destId="{B8B3FF7D-F40B-4126-A29D-4396410A6527}" srcOrd="0" destOrd="0" presId="urn:microsoft.com/office/officeart/2005/8/layout/hList1"/>
    <dgm:cxn modelId="{106E7DE8-B68A-4A5D-9B00-E13D5C94E9FA}" srcId="{FDA18E2D-F0A7-4444-BB96-4361C05AC055}" destId="{53E0351F-D92D-414E-BBB3-DFE962CABA4F}" srcOrd="1" destOrd="0" parTransId="{5C490E3B-58A1-4B3B-921A-FCA9C3819530}" sibTransId="{09EFDE8C-0219-4C3A-BF5B-66716AD3650E}"/>
    <dgm:cxn modelId="{253F8429-CAED-497E-B912-9A81B46C0B99}" type="presParOf" srcId="{B8B3FF7D-F40B-4126-A29D-4396410A6527}" destId="{C540F256-16F7-408D-AF08-DCA7FFD4A557}" srcOrd="0" destOrd="0" presId="urn:microsoft.com/office/officeart/2005/8/layout/hList1"/>
    <dgm:cxn modelId="{9E24A696-2593-4BC0-B94C-6DE94D0D8AF7}" type="presParOf" srcId="{C540F256-16F7-408D-AF08-DCA7FFD4A557}" destId="{5AF2DBA3-0C8C-408B-B2BA-63F5AECD7AA4}" srcOrd="0" destOrd="0" presId="urn:microsoft.com/office/officeart/2005/8/layout/hList1"/>
    <dgm:cxn modelId="{C9BB78A4-FEC2-49BF-B58E-9D469859BC22}" type="presParOf" srcId="{C540F256-16F7-408D-AF08-DCA7FFD4A557}" destId="{F8223D9C-ACFC-4221-AF7D-4AF3B8537A1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15D34F-BDFD-4C28-8263-E9F00F57CB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41D61194-21CC-432B-8E0E-A277A5DF4A48}">
      <dgm:prSet custT="1"/>
      <dgm:spPr/>
      <dgm:t>
        <a:bodyPr/>
        <a:lstStyle/>
        <a:p>
          <a:pPr rtl="0"/>
          <a:r>
            <a:rPr lang="es-ES" sz="2000" dirty="0"/>
            <a:t>Solicitud del Certificado - Procedimiento</a:t>
          </a:r>
        </a:p>
      </dgm:t>
    </dgm:pt>
    <dgm:pt modelId="{5A586F45-4C06-4863-A1A4-38A8343EF428}" type="parTrans" cxnId="{D739F7AD-4476-45E6-865C-9FA2175095B7}">
      <dgm:prSet/>
      <dgm:spPr/>
      <dgm:t>
        <a:bodyPr/>
        <a:lstStyle/>
        <a:p>
          <a:endParaRPr lang="es-ES"/>
        </a:p>
      </dgm:t>
    </dgm:pt>
    <dgm:pt modelId="{E7D01A6D-BB38-49BB-9075-9D688428C96D}" type="sibTrans" cxnId="{D739F7AD-4476-45E6-865C-9FA2175095B7}">
      <dgm:prSet/>
      <dgm:spPr/>
      <dgm:t>
        <a:bodyPr/>
        <a:lstStyle/>
        <a:p>
          <a:endParaRPr lang="es-ES"/>
        </a:p>
      </dgm:t>
    </dgm:pt>
    <dgm:pt modelId="{31C7D6F2-984C-4B75-BDB9-BEA8BE7309F4}" type="pres">
      <dgm:prSet presAssocID="{7B15D34F-BDFD-4C28-8263-E9F00F57CB7A}" presName="linear" presStyleCnt="0">
        <dgm:presLayoutVars>
          <dgm:animLvl val="lvl"/>
          <dgm:resizeHandles val="exact"/>
        </dgm:presLayoutVars>
      </dgm:prSet>
      <dgm:spPr/>
    </dgm:pt>
    <dgm:pt modelId="{A05F868E-D97C-4F60-B6BA-D475E9C32AEA}" type="pres">
      <dgm:prSet presAssocID="{41D61194-21CC-432B-8E0E-A277A5DF4A48}" presName="parentText" presStyleLbl="node1" presStyleIdx="0" presStyleCnt="1">
        <dgm:presLayoutVars>
          <dgm:chMax val="0"/>
          <dgm:bulletEnabled val="1"/>
        </dgm:presLayoutVars>
      </dgm:prSet>
      <dgm:spPr/>
    </dgm:pt>
  </dgm:ptLst>
  <dgm:cxnLst>
    <dgm:cxn modelId="{3F716E62-E8E2-48C0-86A0-F413B52097F8}" type="presOf" srcId="{41D61194-21CC-432B-8E0E-A277A5DF4A48}" destId="{A05F868E-D97C-4F60-B6BA-D475E9C32AEA}" srcOrd="0" destOrd="0" presId="urn:microsoft.com/office/officeart/2005/8/layout/vList2"/>
    <dgm:cxn modelId="{D739F7AD-4476-45E6-865C-9FA2175095B7}" srcId="{7B15D34F-BDFD-4C28-8263-E9F00F57CB7A}" destId="{41D61194-21CC-432B-8E0E-A277A5DF4A48}" srcOrd="0" destOrd="0" parTransId="{5A586F45-4C06-4863-A1A4-38A8343EF428}" sibTransId="{E7D01A6D-BB38-49BB-9075-9D688428C96D}"/>
    <dgm:cxn modelId="{B94F85C4-D225-4469-B2A2-90C075C69634}" type="presOf" srcId="{7B15D34F-BDFD-4C28-8263-E9F00F57CB7A}" destId="{31C7D6F2-984C-4B75-BDB9-BEA8BE7309F4}" srcOrd="0" destOrd="0" presId="urn:microsoft.com/office/officeart/2005/8/layout/vList2"/>
    <dgm:cxn modelId="{EC293AA2-4223-4F94-AFAB-D2D7D7EC2DDB}" type="presParOf" srcId="{31C7D6F2-984C-4B75-BDB9-BEA8BE7309F4}" destId="{A05F868E-D97C-4F60-B6BA-D475E9C32A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54E37-E1F7-A844-B54C-FC70395318F8}">
      <dsp:nvSpPr>
        <dsp:cNvPr id="0" name=""/>
        <dsp:cNvSpPr/>
      </dsp:nvSpPr>
      <dsp:spPr>
        <a:xfrm>
          <a:off x="1234782" y="3112"/>
          <a:ext cx="6014133" cy="1234281"/>
        </a:xfrm>
        <a:prstGeom prst="chevron">
          <a:avLst/>
        </a:prstGeom>
        <a:solidFill>
          <a:schemeClr val="accent3">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_tradnl" sz="1800" kern="1200" dirty="0">
              <a:solidFill>
                <a:schemeClr val="tx1"/>
              </a:solidFill>
            </a:rPr>
            <a:t>Realizar una revisión sistemática de literatura de	estudios, investigaciones	y proyectos relacionados a criptografía y firmas digitales con el propósito de comprender su uso e implementación.</a:t>
          </a:r>
          <a:endParaRPr lang="es-EC" sz="1800" kern="1200" dirty="0">
            <a:solidFill>
              <a:schemeClr val="tx1"/>
            </a:solidFill>
          </a:endParaRPr>
        </a:p>
      </dsp:txBody>
      <dsp:txXfrm>
        <a:off x="1851923" y="3112"/>
        <a:ext cx="4779852" cy="1234281"/>
      </dsp:txXfrm>
    </dsp:sp>
    <dsp:sp modelId="{5EAD647C-4CC3-A842-8050-B53844B84E9A}">
      <dsp:nvSpPr>
        <dsp:cNvPr id="0" name=""/>
        <dsp:cNvSpPr/>
      </dsp:nvSpPr>
      <dsp:spPr>
        <a:xfrm>
          <a:off x="1234782" y="1378899"/>
          <a:ext cx="5205859" cy="1010753"/>
        </a:xfrm>
        <a:prstGeom prst="chevron">
          <a:avLst/>
        </a:prstGeom>
        <a:solidFill>
          <a:schemeClr val="accent1">
            <a:lumMod val="40000"/>
            <a:lumOff val="6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S_tradnl" sz="16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s-ES_tradnl" sz="16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1600" kern="1200" dirty="0">
              <a:solidFill>
                <a:schemeClr val="tx1"/>
              </a:solidFill>
            </a:rPr>
            <a:t>Determinar las políticas y procedimientos para el funcionamiento de la Infraestructura de Llave Pública (PKI) en el DCCO.</a:t>
          </a:r>
          <a:endParaRPr lang="es-EC" sz="1600" kern="1200" dirty="0">
            <a:solidFill>
              <a:schemeClr val="tx1"/>
            </a:solidFill>
          </a:endParaRPr>
        </a:p>
        <a:p>
          <a:pPr lvl="0" algn="ctr" defTabSz="711200">
            <a:lnSpc>
              <a:spcPct val="90000"/>
            </a:lnSpc>
            <a:spcBef>
              <a:spcPct val="0"/>
            </a:spcBef>
            <a:spcAft>
              <a:spcPct val="35000"/>
            </a:spcAft>
            <a:buNone/>
          </a:pPr>
          <a:r>
            <a:rPr lang="es-EC" sz="1100" kern="1200" dirty="0">
              <a:solidFill>
                <a:schemeClr val="tx1"/>
              </a:solidFill>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s-EC" sz="1100" kern="1200" dirty="0">
              <a:solidFill>
                <a:schemeClr val="tx1"/>
              </a:solidFill>
            </a:rPr>
            <a:t>.</a:t>
          </a:r>
          <a:r>
            <a:rPr lang="es-ES_tradnl" sz="1100" kern="1200" dirty="0">
              <a:solidFill>
                <a:schemeClr val="tx1"/>
              </a:solidFill>
            </a:rPr>
            <a:t> </a:t>
          </a:r>
          <a:endParaRPr lang="es-EC" sz="1600" kern="1200" dirty="0">
            <a:solidFill>
              <a:schemeClr val="tx1"/>
            </a:solidFill>
          </a:endParaRPr>
        </a:p>
      </dsp:txBody>
      <dsp:txXfrm>
        <a:off x="1740159" y="1378899"/>
        <a:ext cx="4195106" cy="1010753"/>
      </dsp:txXfrm>
    </dsp:sp>
    <dsp:sp modelId="{EA096925-C034-6E42-99C8-F743181BD2E7}">
      <dsp:nvSpPr>
        <dsp:cNvPr id="0" name=""/>
        <dsp:cNvSpPr/>
      </dsp:nvSpPr>
      <dsp:spPr>
        <a:xfrm>
          <a:off x="1234782" y="2531157"/>
          <a:ext cx="4021584" cy="1010753"/>
        </a:xfrm>
        <a:prstGeom prst="chevron">
          <a:avLst/>
        </a:prstGeom>
        <a:solidFill>
          <a:schemeClr val="accent5">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chemeClr val="tx1"/>
              </a:solidFill>
            </a:rPr>
            <a:t>Desarrollar la aplicación web para automatizar el ciclo de vida de los certificados digitales de los estudiantes del DCCO.</a:t>
          </a:r>
          <a:r>
            <a:rPr lang="es-ES" sz="1600" kern="1200" dirty="0">
              <a:solidFill>
                <a:schemeClr val="tx1"/>
              </a:solidFill>
            </a:rPr>
            <a:t> </a:t>
          </a:r>
          <a:endParaRPr lang="es-EC" sz="1600" kern="1200" dirty="0">
            <a:solidFill>
              <a:schemeClr val="tx1"/>
            </a:solidFill>
          </a:endParaRPr>
        </a:p>
      </dsp:txBody>
      <dsp:txXfrm>
        <a:off x="1740159" y="2531157"/>
        <a:ext cx="3010831" cy="1010753"/>
      </dsp:txXfrm>
    </dsp:sp>
    <dsp:sp modelId="{26235583-7779-4155-9012-35014DF2A400}">
      <dsp:nvSpPr>
        <dsp:cNvPr id="0" name=""/>
        <dsp:cNvSpPr/>
      </dsp:nvSpPr>
      <dsp:spPr>
        <a:xfrm>
          <a:off x="1234782" y="3683416"/>
          <a:ext cx="2526883" cy="1010753"/>
        </a:xfrm>
        <a:prstGeom prst="chevron">
          <a:avLst/>
        </a:prstGeom>
        <a:solidFill>
          <a:schemeClr val="accent3">
            <a:lumMod val="20000"/>
            <a:lumOff val="8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_tradnl" sz="1400" b="0" kern="1200" dirty="0">
              <a:solidFill>
                <a:schemeClr val="tx1"/>
              </a:solidFill>
            </a:rPr>
            <a:t>Evaluar la aplicación web para garantizar la integridad y autenticación</a:t>
          </a:r>
          <a:endParaRPr lang="es-EC" sz="1400" b="0" kern="1200" dirty="0">
            <a:solidFill>
              <a:schemeClr val="tx1"/>
            </a:solidFill>
          </a:endParaRPr>
        </a:p>
      </dsp:txBody>
      <dsp:txXfrm>
        <a:off x="1740159" y="3683416"/>
        <a:ext cx="1516130" cy="10107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B50BD-12DA-4270-820C-4EC141FFF68E}">
      <dsp:nvSpPr>
        <dsp:cNvPr id="0" name=""/>
        <dsp:cNvSpPr/>
      </dsp:nvSpPr>
      <dsp:spPr>
        <a:xfrm>
          <a:off x="0" y="35888"/>
          <a:ext cx="7637417" cy="4896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s-ES" sz="1700" kern="1200"/>
            <a:t>El solicitante deberá:</a:t>
          </a:r>
        </a:p>
      </dsp:txBody>
      <dsp:txXfrm>
        <a:off x="0" y="35888"/>
        <a:ext cx="7637417" cy="489600"/>
      </dsp:txXfrm>
    </dsp:sp>
    <dsp:sp modelId="{33E52F6D-CBF3-4BC9-B8D6-EC3D63354463}">
      <dsp:nvSpPr>
        <dsp:cNvPr id="0" name=""/>
        <dsp:cNvSpPr/>
      </dsp:nvSpPr>
      <dsp:spPr>
        <a:xfrm>
          <a:off x="0" y="525488"/>
          <a:ext cx="7637417" cy="146994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s-ES" sz="1700" kern="1200" dirty="0"/>
            <a:t>Contar con los requisitos mencionados dentro de las políticas para obtención de certificado digital. </a:t>
          </a:r>
        </a:p>
        <a:p>
          <a:pPr marL="171450" lvl="1" indent="-171450" algn="l" defTabSz="755650" rtl="0">
            <a:lnSpc>
              <a:spcPct val="90000"/>
            </a:lnSpc>
            <a:spcBef>
              <a:spcPct val="0"/>
            </a:spcBef>
            <a:spcAft>
              <a:spcPct val="15000"/>
            </a:spcAft>
            <a:buChar char="•"/>
          </a:pPr>
          <a:r>
            <a:rPr lang="es-ES" sz="1700" kern="1200" dirty="0"/>
            <a:t>Acceder a la aplicación web y llenar la solicitud con los datos mencionados. </a:t>
          </a:r>
        </a:p>
        <a:p>
          <a:pPr marL="171450" lvl="1" indent="-171450" algn="l" defTabSz="755650" rtl="0">
            <a:lnSpc>
              <a:spcPct val="90000"/>
            </a:lnSpc>
            <a:spcBef>
              <a:spcPct val="0"/>
            </a:spcBef>
            <a:spcAft>
              <a:spcPct val="15000"/>
            </a:spcAft>
            <a:buChar char="•"/>
          </a:pPr>
          <a:r>
            <a:rPr lang="es-ES" sz="1700" kern="1200"/>
            <a:t>Verificar que los datos ingresados sean los correctos.</a:t>
          </a:r>
        </a:p>
        <a:p>
          <a:pPr marL="171450" lvl="1" indent="-171450" algn="l" defTabSz="755650" rtl="0">
            <a:lnSpc>
              <a:spcPct val="90000"/>
            </a:lnSpc>
            <a:spcBef>
              <a:spcPct val="0"/>
            </a:spcBef>
            <a:spcAft>
              <a:spcPct val="15000"/>
            </a:spcAft>
            <a:buChar char="•"/>
          </a:pPr>
          <a:r>
            <a:rPr lang="es-ES" sz="1700" kern="1200"/>
            <a:t>Enviar la solicitud.</a:t>
          </a:r>
        </a:p>
      </dsp:txBody>
      <dsp:txXfrm>
        <a:off x="0" y="525488"/>
        <a:ext cx="7637417" cy="1469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Descargar EJBCA</a:t>
          </a:r>
        </a:p>
      </dsp:txBody>
      <dsp:txXfrm>
        <a:off x="59399" y="570194"/>
        <a:ext cx="1856921"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Archivos de Configuraciones</a:t>
          </a:r>
        </a:p>
      </dsp:txBody>
      <dsp:txXfrm>
        <a:off x="59399" y="570194"/>
        <a:ext cx="1856921"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Configuración</a:t>
          </a:r>
        </a:p>
        <a:p>
          <a:pPr marL="0" lvl="0" indent="0" algn="l" defTabSz="889000" rtl="0">
            <a:lnSpc>
              <a:spcPct val="90000"/>
            </a:lnSpc>
            <a:spcBef>
              <a:spcPct val="0"/>
            </a:spcBef>
            <a:spcAft>
              <a:spcPct val="35000"/>
            </a:spcAft>
            <a:buNone/>
          </a:pPr>
          <a:r>
            <a:rPr lang="es-ES" sz="2000" kern="1200" dirty="0"/>
            <a:t>Base de Datos</a:t>
          </a:r>
        </a:p>
      </dsp:txBody>
      <dsp:txXfrm>
        <a:off x="59399" y="570194"/>
        <a:ext cx="1856921"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Configurar Servidor de Aplicaciones</a:t>
          </a:r>
        </a:p>
      </dsp:txBody>
      <dsp:txXfrm>
        <a:off x="59399" y="570194"/>
        <a:ext cx="1856921"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Desplegar aplicación</a:t>
          </a:r>
        </a:p>
      </dsp:txBody>
      <dsp:txXfrm>
        <a:off x="59399" y="570194"/>
        <a:ext cx="1856921"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Configuración de Operaciones</a:t>
          </a:r>
        </a:p>
      </dsp:txBody>
      <dsp:txXfrm>
        <a:off x="59399" y="570194"/>
        <a:ext cx="1856921" cy="1098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Solicitud</a:t>
          </a:r>
        </a:p>
      </dsp:txBody>
      <dsp:txXfrm>
        <a:off x="59399" y="570194"/>
        <a:ext cx="1856921" cy="10980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Aprobar acciones</a:t>
          </a:r>
        </a:p>
      </dsp:txBody>
      <dsp:txXfrm>
        <a:off x="59399" y="570194"/>
        <a:ext cx="1856921" cy="10980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510795"/>
          <a:ext cx="1975719"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Descarga y Uso</a:t>
          </a:r>
        </a:p>
      </dsp:txBody>
      <dsp:txXfrm>
        <a:off x="59399" y="570194"/>
        <a:ext cx="185692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C2F12-DE73-3F45-B278-EBC883488BF2}">
      <dsp:nvSpPr>
        <dsp:cNvPr id="0" name=""/>
        <dsp:cNvSpPr/>
      </dsp:nvSpPr>
      <dsp:spPr>
        <a:xfrm>
          <a:off x="0" y="0"/>
          <a:ext cx="4067485" cy="2005351"/>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9AEB1F64-D6E3-2E4F-AA3D-C1AB7763F51E}">
      <dsp:nvSpPr>
        <dsp:cNvPr id="0" name=""/>
        <dsp:cNvSpPr/>
      </dsp:nvSpPr>
      <dsp:spPr>
        <a:xfrm>
          <a:off x="0" y="719078"/>
          <a:ext cx="1934580" cy="504867"/>
        </a:xfrm>
        <a:prstGeom prst="roundRect">
          <a:avLst/>
        </a:prstGeom>
        <a:solidFill>
          <a:srgbClr val="FFC0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Criptografía</a:t>
          </a:r>
          <a:endParaRPr lang="es-EC" sz="1600" kern="1200" dirty="0"/>
        </a:p>
      </dsp:txBody>
      <dsp:txXfrm>
        <a:off x="24646" y="743724"/>
        <a:ext cx="1885288" cy="455575"/>
      </dsp:txXfrm>
    </dsp:sp>
    <dsp:sp modelId="{804B0E54-5B5C-3340-98C4-60B5852F21DC}">
      <dsp:nvSpPr>
        <dsp:cNvPr id="0" name=""/>
        <dsp:cNvSpPr/>
      </dsp:nvSpPr>
      <dsp:spPr>
        <a:xfrm>
          <a:off x="2076425" y="580689"/>
          <a:ext cx="2708810" cy="84397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es-ES" sz="1100" kern="1200" dirty="0"/>
            <a:t>Criptografía </a:t>
          </a:r>
          <a:r>
            <a:rPr lang="es-ES" sz="1100" kern="1200" dirty="0" err="1"/>
            <a:t>Kriptos</a:t>
          </a:r>
          <a:r>
            <a:rPr lang="es-ES" sz="1100" kern="1200" dirty="0"/>
            <a:t> = ocultar y </a:t>
          </a:r>
          <a:r>
            <a:rPr lang="es-ES" sz="1100" kern="1200" dirty="0" err="1"/>
            <a:t>Graphos</a:t>
          </a:r>
          <a:r>
            <a:rPr lang="es-ES" sz="1100" kern="1200" dirty="0"/>
            <a:t> = escritura.</a:t>
          </a:r>
        </a:p>
        <a:p>
          <a:pPr marL="0" lvl="0" indent="0" algn="just" defTabSz="488950">
            <a:lnSpc>
              <a:spcPct val="90000"/>
            </a:lnSpc>
            <a:spcBef>
              <a:spcPct val="0"/>
            </a:spcBef>
            <a:spcAft>
              <a:spcPct val="35000"/>
            </a:spcAft>
            <a:buNone/>
          </a:pPr>
          <a:r>
            <a:rPr lang="es-ES" sz="1100" kern="1200" dirty="0"/>
            <a:t>La ocultación de la escritura o las utilizaciones de diferentes técnicas para que un mensaje no sea legible de forma clara</a:t>
          </a:r>
          <a:r>
            <a:rPr lang="es-EC" sz="1100" kern="1200" dirty="0"/>
            <a:t>  </a:t>
          </a:r>
        </a:p>
      </dsp:txBody>
      <dsp:txXfrm>
        <a:off x="2117624" y="621888"/>
        <a:ext cx="2626412" cy="761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46AA6-1AF9-2E47-A578-A485DE84E9A5}">
      <dsp:nvSpPr>
        <dsp:cNvPr id="0" name=""/>
        <dsp:cNvSpPr/>
      </dsp:nvSpPr>
      <dsp:spPr>
        <a:xfrm>
          <a:off x="355596" y="0"/>
          <a:ext cx="4588023" cy="2862321"/>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600D7B39-20A8-384E-916A-AAADFD2A87AE}">
      <dsp:nvSpPr>
        <dsp:cNvPr id="0" name=""/>
        <dsp:cNvSpPr/>
      </dsp:nvSpPr>
      <dsp:spPr>
        <a:xfrm>
          <a:off x="0" y="991760"/>
          <a:ext cx="1322620" cy="923980"/>
        </a:xfrm>
        <a:prstGeom prst="roundRect">
          <a:avLst/>
        </a:prstGeom>
        <a:solidFill>
          <a:srgbClr val="FFC0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Criptografía Asimétrica o </a:t>
          </a:r>
        </a:p>
        <a:p>
          <a:pPr marL="0" lvl="0" indent="0" algn="ctr" defTabSz="622300">
            <a:lnSpc>
              <a:spcPct val="90000"/>
            </a:lnSpc>
            <a:spcBef>
              <a:spcPct val="0"/>
            </a:spcBef>
            <a:spcAft>
              <a:spcPct val="35000"/>
            </a:spcAft>
            <a:buNone/>
          </a:pPr>
          <a:r>
            <a:rPr lang="es-ES" sz="1400" b="1" kern="1200" dirty="0"/>
            <a:t>de clave pública </a:t>
          </a:r>
          <a:endParaRPr lang="es-EC" sz="1400" kern="1200" dirty="0"/>
        </a:p>
      </dsp:txBody>
      <dsp:txXfrm>
        <a:off x="45105" y="1036865"/>
        <a:ext cx="1232410" cy="833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5D3F4-310D-43FE-802F-50C065451E39}">
      <dsp:nvSpPr>
        <dsp:cNvPr id="0" name=""/>
        <dsp:cNvSpPr/>
      </dsp:nvSpPr>
      <dsp:spPr>
        <a:xfrm>
          <a:off x="0" y="1563"/>
          <a:ext cx="6096000" cy="1474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s-ES" sz="1800" kern="1200" dirty="0"/>
            <a:t>Nace de un procedimiento criptográfico con el objetivo de instaurar una dependencia única entre el firmante y la firma, dando fe del archivo realizado y la aceptación de los compromisos que este contenga, similar a una firma manuscrita</a:t>
          </a:r>
          <a:r>
            <a:rPr lang="es-EC" sz="1800" kern="1200" dirty="0"/>
            <a:t>.</a:t>
          </a:r>
          <a:endParaRPr lang="es-ES" sz="1800" kern="1200" dirty="0"/>
        </a:p>
      </dsp:txBody>
      <dsp:txXfrm>
        <a:off x="71965" y="73528"/>
        <a:ext cx="5952070" cy="1330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9EE2F-4437-4C1F-BC2D-CA525841B8DF}">
      <dsp:nvSpPr>
        <dsp:cNvPr id="0" name=""/>
        <dsp:cNvSpPr/>
      </dsp:nvSpPr>
      <dsp:spPr>
        <a:xfrm>
          <a:off x="0" y="4702"/>
          <a:ext cx="6096000" cy="8494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s-ES" sz="1600" kern="1200" dirty="0"/>
            <a:t>Usados usualmente para la demostración e identificación de atributos del poseedor.</a:t>
          </a:r>
        </a:p>
      </dsp:txBody>
      <dsp:txXfrm>
        <a:off x="41465" y="46167"/>
        <a:ext cx="6013070" cy="766490"/>
      </dsp:txXfrm>
    </dsp:sp>
    <dsp:sp modelId="{69B4B6E0-1930-4F71-9BE2-05B5F28DCFD4}">
      <dsp:nvSpPr>
        <dsp:cNvPr id="0" name=""/>
        <dsp:cNvSpPr/>
      </dsp:nvSpPr>
      <dsp:spPr>
        <a:xfrm>
          <a:off x="0" y="900203"/>
          <a:ext cx="6096000" cy="8494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kern="1200"/>
            <a:t>Actúan como una credencial electrónica y tienen la función principal de restringir, verificar y proporcionar acceso a la web evitando suplantaciones de identidad.</a:t>
          </a:r>
        </a:p>
      </dsp:txBody>
      <dsp:txXfrm>
        <a:off x="41465" y="941668"/>
        <a:ext cx="6013070" cy="766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3D1A5-F73F-41C6-B584-B23326118D90}">
      <dsp:nvSpPr>
        <dsp:cNvPr id="0" name=""/>
        <dsp:cNvSpPr/>
      </dsp:nvSpPr>
      <dsp:spPr>
        <a:xfrm>
          <a:off x="4366502" y="36327"/>
          <a:ext cx="1245017" cy="124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kern="1200" dirty="0"/>
            <a:t>Solicitud</a:t>
          </a:r>
          <a:endParaRPr lang="es-ES" sz="2000" kern="1200" dirty="0"/>
        </a:p>
      </dsp:txBody>
      <dsp:txXfrm>
        <a:off x="4366502" y="36327"/>
        <a:ext cx="1245017" cy="1245017"/>
      </dsp:txXfrm>
    </dsp:sp>
    <dsp:sp modelId="{2101868C-6B1C-4872-A48B-15C030577640}">
      <dsp:nvSpPr>
        <dsp:cNvPr id="0" name=""/>
        <dsp:cNvSpPr/>
      </dsp:nvSpPr>
      <dsp:spPr>
        <a:xfrm>
          <a:off x="1438181" y="358"/>
          <a:ext cx="4667411" cy="4667411"/>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3714C-04D5-4E02-A6F6-1A52499E4AAA}">
      <dsp:nvSpPr>
        <dsp:cNvPr id="0" name=""/>
        <dsp:cNvSpPr/>
      </dsp:nvSpPr>
      <dsp:spPr>
        <a:xfrm>
          <a:off x="5118727" y="2351435"/>
          <a:ext cx="1245017" cy="124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kern="1200" dirty="0"/>
            <a:t>Emisión</a:t>
          </a:r>
          <a:endParaRPr lang="es-ES" sz="2000" kern="1200" dirty="0"/>
        </a:p>
      </dsp:txBody>
      <dsp:txXfrm>
        <a:off x="5118727" y="2351435"/>
        <a:ext cx="1245017" cy="1245017"/>
      </dsp:txXfrm>
    </dsp:sp>
    <dsp:sp modelId="{BAFA6587-4A6B-4C7C-9DF9-09527CB2C961}">
      <dsp:nvSpPr>
        <dsp:cNvPr id="0" name=""/>
        <dsp:cNvSpPr/>
      </dsp:nvSpPr>
      <dsp:spPr>
        <a:xfrm>
          <a:off x="1438181" y="358"/>
          <a:ext cx="4667411" cy="4667411"/>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D7AAB-591E-4AA5-BC41-1844C40B4037}">
      <dsp:nvSpPr>
        <dsp:cNvPr id="0" name=""/>
        <dsp:cNvSpPr/>
      </dsp:nvSpPr>
      <dsp:spPr>
        <a:xfrm>
          <a:off x="3149378" y="3782251"/>
          <a:ext cx="1245017" cy="124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kern="1200" dirty="0"/>
            <a:t>Aceptación y Uso</a:t>
          </a:r>
          <a:endParaRPr lang="es-ES" sz="2000" kern="1200" dirty="0"/>
        </a:p>
      </dsp:txBody>
      <dsp:txXfrm>
        <a:off x="3149378" y="3782251"/>
        <a:ext cx="1245017" cy="1245017"/>
      </dsp:txXfrm>
    </dsp:sp>
    <dsp:sp modelId="{6C4A17CC-73A6-47E6-AA2E-6197491DA200}">
      <dsp:nvSpPr>
        <dsp:cNvPr id="0" name=""/>
        <dsp:cNvSpPr/>
      </dsp:nvSpPr>
      <dsp:spPr>
        <a:xfrm>
          <a:off x="1438181" y="358"/>
          <a:ext cx="4667411" cy="4667411"/>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95CFB-345E-4D56-A72E-361501F2A132}">
      <dsp:nvSpPr>
        <dsp:cNvPr id="0" name=""/>
        <dsp:cNvSpPr/>
      </dsp:nvSpPr>
      <dsp:spPr>
        <a:xfrm>
          <a:off x="1180029" y="2351435"/>
          <a:ext cx="1245017" cy="124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kern="1200" dirty="0"/>
            <a:t>Revocación y Suspensión</a:t>
          </a:r>
          <a:endParaRPr lang="es-ES" sz="2000" kern="1200" dirty="0"/>
        </a:p>
      </dsp:txBody>
      <dsp:txXfrm>
        <a:off x="1180029" y="2351435"/>
        <a:ext cx="1245017" cy="1245017"/>
      </dsp:txXfrm>
    </dsp:sp>
    <dsp:sp modelId="{CEAC25DD-437E-4E81-8D4B-F2A02541F83D}">
      <dsp:nvSpPr>
        <dsp:cNvPr id="0" name=""/>
        <dsp:cNvSpPr/>
      </dsp:nvSpPr>
      <dsp:spPr>
        <a:xfrm>
          <a:off x="1438181" y="358"/>
          <a:ext cx="4667411" cy="4667411"/>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4F7EE-58C9-4397-8EBA-A89C0F9BE62B}">
      <dsp:nvSpPr>
        <dsp:cNvPr id="0" name=""/>
        <dsp:cNvSpPr/>
      </dsp:nvSpPr>
      <dsp:spPr>
        <a:xfrm>
          <a:off x="1932253" y="36327"/>
          <a:ext cx="1245017" cy="124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Renovación</a:t>
          </a:r>
        </a:p>
      </dsp:txBody>
      <dsp:txXfrm>
        <a:off x="1932253" y="36327"/>
        <a:ext cx="1245017" cy="1245017"/>
      </dsp:txXfrm>
    </dsp:sp>
    <dsp:sp modelId="{AEB20AD3-F486-44A5-B145-ACAE94A1F29E}">
      <dsp:nvSpPr>
        <dsp:cNvPr id="0" name=""/>
        <dsp:cNvSpPr/>
      </dsp:nvSpPr>
      <dsp:spPr>
        <a:xfrm>
          <a:off x="1438181" y="358"/>
          <a:ext cx="4667411" cy="4667411"/>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5A219-46E6-4163-8B32-D3E008376AD7}">
      <dsp:nvSpPr>
        <dsp:cNvPr id="0" name=""/>
        <dsp:cNvSpPr/>
      </dsp:nvSpPr>
      <dsp:spPr>
        <a:xfrm>
          <a:off x="0" y="25"/>
          <a:ext cx="7637417" cy="36928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Solicitud del Certificado - Política</a:t>
          </a:r>
        </a:p>
      </dsp:txBody>
      <dsp:txXfrm>
        <a:off x="18027" y="18052"/>
        <a:ext cx="7601363" cy="3332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2DBA3-0C8C-408B-B2BA-63F5AECD7AA4}">
      <dsp:nvSpPr>
        <dsp:cNvPr id="0" name=""/>
        <dsp:cNvSpPr/>
      </dsp:nvSpPr>
      <dsp:spPr>
        <a:xfrm>
          <a:off x="0" y="19869"/>
          <a:ext cx="7637417" cy="70393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s-ES" sz="1900" kern="1200" dirty="0"/>
            <a:t>Para ser solicitante y posteriormente acceder a la certificación digital se deberá contar con los siguientes requisitos:</a:t>
          </a:r>
        </a:p>
      </dsp:txBody>
      <dsp:txXfrm>
        <a:off x="0" y="19869"/>
        <a:ext cx="7637417" cy="703935"/>
      </dsp:txXfrm>
    </dsp:sp>
    <dsp:sp modelId="{F8223D9C-ACFC-4221-AF7D-4AF3B8537A1D}">
      <dsp:nvSpPr>
        <dsp:cNvPr id="0" name=""/>
        <dsp:cNvSpPr/>
      </dsp:nvSpPr>
      <dsp:spPr>
        <a:xfrm>
          <a:off x="0" y="723804"/>
          <a:ext cx="7637417" cy="156465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 sz="1900" kern="1200" dirty="0"/>
            <a:t>Identificador único otorgado por la Universidad de las Fuerzas Armadas ESPE, nombres completos y correo electrónico institucional.</a:t>
          </a:r>
        </a:p>
        <a:p>
          <a:pPr marL="171450" lvl="1" indent="-171450" algn="l" defTabSz="844550" rtl="0">
            <a:lnSpc>
              <a:spcPct val="90000"/>
            </a:lnSpc>
            <a:spcBef>
              <a:spcPct val="0"/>
            </a:spcBef>
            <a:spcAft>
              <a:spcPct val="15000"/>
            </a:spcAft>
            <a:buChar char="•"/>
          </a:pPr>
          <a:r>
            <a:rPr lang="es-ES" sz="1900" kern="1200" dirty="0"/>
            <a:t>Certificado digital para el acceso y uso de la aplicación web, dicho certificado será entregado oportunamente por parte de la entidad a cargo de las operaciones de la aplicación.</a:t>
          </a:r>
        </a:p>
      </dsp:txBody>
      <dsp:txXfrm>
        <a:off x="0" y="723804"/>
        <a:ext cx="7637417" cy="15646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68E-D97C-4F60-B6BA-D475E9C32AEA}">
      <dsp:nvSpPr>
        <dsp:cNvPr id="0" name=""/>
        <dsp:cNvSpPr/>
      </dsp:nvSpPr>
      <dsp:spPr>
        <a:xfrm>
          <a:off x="0" y="25"/>
          <a:ext cx="7637417" cy="36928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Solicitud del Certificado - Procedimiento</a:t>
          </a:r>
        </a:p>
      </dsp:txBody>
      <dsp:txXfrm>
        <a:off x="18027" y="18052"/>
        <a:ext cx="7601363" cy="3332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8E4AC-800E-4E5A-9514-3A26B66E8976}" type="datetimeFigureOut">
              <a:rPr lang="es-EC" smtClean="0"/>
              <a:t>24/2/22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F5C8F-6051-4832-917A-F6DD74C87E7E}" type="slidenum">
              <a:rPr lang="es-EC" smtClean="0"/>
              <a:t>‹Nº›</a:t>
            </a:fld>
            <a:endParaRPr lang="es-EC"/>
          </a:p>
        </p:txBody>
      </p:sp>
    </p:spTree>
    <p:extLst>
      <p:ext uri="{BB962C8B-B14F-4D97-AF65-F5344CB8AC3E}">
        <p14:creationId xmlns:p14="http://schemas.microsoft.com/office/powerpoint/2010/main" val="372708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De acuerdo con un estudio realizado por la revista digital global </a:t>
            </a:r>
            <a:r>
              <a:rPr lang="es-ES" sz="1200" kern="1200" dirty="0" err="1">
                <a:solidFill>
                  <a:schemeClr val="tx1"/>
                </a:solidFill>
                <a:effectLst/>
                <a:latin typeface="+mn-lt"/>
                <a:ea typeface="+mn-ea"/>
                <a:cs typeface="+mn-cs"/>
              </a:rPr>
              <a:t>overview</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report</a:t>
            </a:r>
            <a:r>
              <a:rPr lang="es-ES" sz="1200" kern="1200" dirty="0">
                <a:solidFill>
                  <a:schemeClr val="tx1"/>
                </a:solidFill>
                <a:effectLst/>
                <a:latin typeface="+mn-lt"/>
                <a:ea typeface="+mn-ea"/>
                <a:cs typeface="+mn-cs"/>
              </a:rPr>
              <a:t> para el año 2021, tenemos un resumen del uso a nivel mundial del internet.</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1.- numero total de usuarios de internet es de 4,66 billones </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 siendo esto el 59,5 por ciento de la </a:t>
            </a:r>
            <a:r>
              <a:rPr lang="es-ES" sz="1200" kern="1200" dirty="0" err="1">
                <a:solidFill>
                  <a:schemeClr val="tx1"/>
                </a:solidFill>
                <a:effectLst/>
                <a:latin typeface="+mn-lt"/>
                <a:ea typeface="+mn-ea"/>
                <a:cs typeface="+mn-cs"/>
              </a:rPr>
              <a:t>poblacion</a:t>
            </a:r>
            <a:r>
              <a:rPr lang="es-ES" sz="1200" kern="1200" dirty="0">
                <a:solidFill>
                  <a:schemeClr val="tx1"/>
                </a:solidFill>
                <a:effectLst/>
                <a:latin typeface="+mn-lt"/>
                <a:ea typeface="+mn-ea"/>
                <a:cs typeface="+mn-cs"/>
              </a:rPr>
              <a:t> mundial </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3.- presentando un aumento del 7,3 % es decir 316 millones de usuarios con respecto del año anterior </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4.- el promedio de uso del internet de cada usuario es 6horas con 54 minutos y el </a:t>
            </a:r>
            <a:r>
              <a:rPr lang="es-ES" sz="1200" kern="1200" dirty="0" err="1">
                <a:solidFill>
                  <a:schemeClr val="tx1"/>
                </a:solidFill>
                <a:effectLst/>
                <a:latin typeface="+mn-lt"/>
                <a:ea typeface="+mn-ea"/>
                <a:cs typeface="+mn-cs"/>
              </a:rPr>
              <a:t>porcentage</a:t>
            </a:r>
            <a:r>
              <a:rPr lang="es-ES" sz="1200" kern="1200" dirty="0">
                <a:solidFill>
                  <a:schemeClr val="tx1"/>
                </a:solidFill>
                <a:effectLst/>
                <a:latin typeface="+mn-lt"/>
                <a:ea typeface="+mn-ea"/>
                <a:cs typeface="+mn-cs"/>
              </a:rPr>
              <a:t> de usuarios con acceso a internet </a:t>
            </a:r>
            <a:r>
              <a:rPr lang="es-ES" sz="1200" kern="1200" dirty="0" err="1">
                <a:solidFill>
                  <a:schemeClr val="tx1"/>
                </a:solidFill>
                <a:effectLst/>
                <a:latin typeface="+mn-lt"/>
                <a:ea typeface="+mn-ea"/>
                <a:cs typeface="+mn-cs"/>
              </a:rPr>
              <a:t>via</a:t>
            </a:r>
            <a:r>
              <a:rPr lang="es-ES" sz="1200" kern="1200" dirty="0">
                <a:solidFill>
                  <a:schemeClr val="tx1"/>
                </a:solidFill>
                <a:effectLst/>
                <a:latin typeface="+mn-lt"/>
                <a:ea typeface="+mn-ea"/>
                <a:cs typeface="+mn-cs"/>
              </a:rPr>
              <a:t> dispositivos </a:t>
            </a:r>
            <a:r>
              <a:rPr lang="es-ES" sz="1200" kern="1200" dirty="0" err="1">
                <a:solidFill>
                  <a:schemeClr val="tx1"/>
                </a:solidFill>
                <a:effectLst/>
                <a:latin typeface="+mn-lt"/>
                <a:ea typeface="+mn-ea"/>
                <a:cs typeface="+mn-cs"/>
              </a:rPr>
              <a:t>mobiles</a:t>
            </a:r>
            <a:r>
              <a:rPr lang="es-ES" sz="1200" kern="1200" dirty="0">
                <a:solidFill>
                  <a:schemeClr val="tx1"/>
                </a:solidFill>
                <a:effectLst/>
                <a:latin typeface="+mn-lt"/>
                <a:ea typeface="+mn-ea"/>
                <a:cs typeface="+mn-cs"/>
              </a:rPr>
              <a:t> es del 92,6 % </a:t>
            </a:r>
            <a:endParaRPr lang="es-EC" sz="1200" kern="1200" dirty="0">
              <a:solidFill>
                <a:schemeClr val="tx1"/>
              </a:solidFill>
              <a:effectLst/>
              <a:latin typeface="+mn-lt"/>
              <a:ea typeface="+mn-ea"/>
              <a:cs typeface="+mn-cs"/>
            </a:endParaRPr>
          </a:p>
          <a:p>
            <a:endParaRPr lang="es-ES_tradnl" dirty="0"/>
          </a:p>
          <a:p>
            <a:endParaRPr lang="es-ES_tradnl" dirty="0"/>
          </a:p>
          <a:p>
            <a:r>
              <a:rPr lang="es-ES" sz="1200" kern="1200" dirty="0">
                <a:solidFill>
                  <a:schemeClr val="tx1"/>
                </a:solidFill>
                <a:effectLst/>
                <a:latin typeface="+mn-lt"/>
                <a:ea typeface="+mn-ea"/>
                <a:cs typeface="+mn-cs"/>
              </a:rPr>
              <a:t>El internet se ha convertido en la herramienta más importante en la vida cotidiana de todas las personas</a:t>
            </a:r>
            <a:r>
              <a:rPr lang="es-EC" dirty="0">
                <a:effectLst/>
              </a:rPr>
              <a:t>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Ecuador es notable el incremento del uso de internet (</a:t>
            </a:r>
            <a:r>
              <a:rPr lang="es-ES" sz="1200" kern="1200" dirty="0" err="1">
                <a:solidFill>
                  <a:schemeClr val="tx1"/>
                </a:solidFill>
                <a:effectLst/>
                <a:latin typeface="+mn-lt"/>
                <a:ea typeface="+mn-ea"/>
                <a:cs typeface="+mn-cs"/>
              </a:rPr>
              <a:t>Arcotel</a:t>
            </a:r>
            <a:r>
              <a:rPr lang="es-ES" sz="1200" kern="1200" dirty="0">
                <a:solidFill>
                  <a:schemeClr val="tx1"/>
                </a:solidFill>
                <a:effectLst/>
                <a:latin typeface="+mn-lt"/>
                <a:ea typeface="+mn-ea"/>
                <a:cs typeface="+mn-cs"/>
              </a:rPr>
              <a:t>, 2020), para el año de 2020 contaba con 2.241.836 de cuentas de internet fijo y 9.765.161 cuentas de internet móvil, que representa un gran intercambio de información</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entorno de educación superior no es ajeno al intercambio de información, tampoco lo es al constante avance de tecnología y por ende el aumento de riesgos asociados</a:t>
            </a:r>
            <a:r>
              <a:rPr lang="es-EC" dirty="0">
                <a:effectLst/>
              </a:rPr>
              <a:t> a la transferencia de información</a:t>
            </a:r>
          </a:p>
          <a:p>
            <a:endParaRPr lang="es-EC" dirty="0">
              <a:effectLst/>
            </a:endParaRPr>
          </a:p>
          <a:p>
            <a:r>
              <a:rPr lang="es-ES" sz="1200" kern="1200" dirty="0">
                <a:solidFill>
                  <a:schemeClr val="tx1"/>
                </a:solidFill>
                <a:effectLst/>
                <a:latin typeface="+mn-lt"/>
                <a:ea typeface="+mn-ea"/>
                <a:cs typeface="+mn-cs"/>
              </a:rPr>
              <a:t>el presente proyecto se enfoco en la Universidad de las Fuerzas Armadas ESPE que está integrada por estudiantes, personal docente e investigador, y personal administrativo, quienes son los principales beneficiarios de los servicios de tecnología que la Universidad provee. Actualmente en la Universidad se maneja un gran volumen de información de miles de estudiantes, quienes además hacen uso de sus plataformas y medios digitales para enviar documentación</a:t>
            </a:r>
            <a:r>
              <a:rPr lang="es-EC" dirty="0">
                <a:effectLst/>
              </a:rPr>
              <a:t>  </a:t>
            </a: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3</a:t>
            </a:fld>
            <a:endParaRPr lang="es-EC"/>
          </a:p>
        </p:txBody>
      </p:sp>
    </p:spTree>
    <p:extLst>
      <p:ext uri="{BB962C8B-B14F-4D97-AF65-F5344CB8AC3E}">
        <p14:creationId xmlns:p14="http://schemas.microsoft.com/office/powerpoint/2010/main" val="378175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14</a:t>
            </a:fld>
            <a:endParaRPr lang="es-EC"/>
          </a:p>
        </p:txBody>
      </p:sp>
    </p:spTree>
    <p:extLst>
      <p:ext uri="{BB962C8B-B14F-4D97-AF65-F5344CB8AC3E}">
        <p14:creationId xmlns:p14="http://schemas.microsoft.com/office/powerpoint/2010/main" val="274771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15</a:t>
            </a:fld>
            <a:endParaRPr lang="es-EC"/>
          </a:p>
        </p:txBody>
      </p:sp>
    </p:spTree>
    <p:extLst>
      <p:ext uri="{BB962C8B-B14F-4D97-AF65-F5344CB8AC3E}">
        <p14:creationId xmlns:p14="http://schemas.microsoft.com/office/powerpoint/2010/main" val="68674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16</a:t>
            </a:fld>
            <a:endParaRPr lang="es-EC"/>
          </a:p>
        </p:txBody>
      </p:sp>
    </p:spTree>
    <p:extLst>
      <p:ext uri="{BB962C8B-B14F-4D97-AF65-F5344CB8AC3E}">
        <p14:creationId xmlns:p14="http://schemas.microsoft.com/office/powerpoint/2010/main" val="2016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17</a:t>
            </a:fld>
            <a:endParaRPr lang="es-EC"/>
          </a:p>
        </p:txBody>
      </p:sp>
    </p:spTree>
    <p:extLst>
      <p:ext uri="{BB962C8B-B14F-4D97-AF65-F5344CB8AC3E}">
        <p14:creationId xmlns:p14="http://schemas.microsoft.com/office/powerpoint/2010/main" val="182110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18</a:t>
            </a:fld>
            <a:endParaRPr lang="es-EC"/>
          </a:p>
        </p:txBody>
      </p:sp>
    </p:spTree>
    <p:extLst>
      <p:ext uri="{BB962C8B-B14F-4D97-AF65-F5344CB8AC3E}">
        <p14:creationId xmlns:p14="http://schemas.microsoft.com/office/powerpoint/2010/main" val="262231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19</a:t>
            </a:fld>
            <a:endParaRPr lang="es-EC"/>
          </a:p>
        </p:txBody>
      </p:sp>
    </p:spTree>
    <p:extLst>
      <p:ext uri="{BB962C8B-B14F-4D97-AF65-F5344CB8AC3E}">
        <p14:creationId xmlns:p14="http://schemas.microsoft.com/office/powerpoint/2010/main" val="3240025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20</a:t>
            </a:fld>
            <a:endParaRPr lang="es-EC"/>
          </a:p>
        </p:txBody>
      </p:sp>
    </p:spTree>
    <p:extLst>
      <p:ext uri="{BB962C8B-B14F-4D97-AF65-F5344CB8AC3E}">
        <p14:creationId xmlns:p14="http://schemas.microsoft.com/office/powerpoint/2010/main" val="1165962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21</a:t>
            </a:fld>
            <a:endParaRPr lang="es-EC"/>
          </a:p>
        </p:txBody>
      </p:sp>
    </p:spTree>
    <p:extLst>
      <p:ext uri="{BB962C8B-B14F-4D97-AF65-F5344CB8AC3E}">
        <p14:creationId xmlns:p14="http://schemas.microsoft.com/office/powerpoint/2010/main" val="307912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22</a:t>
            </a:fld>
            <a:endParaRPr lang="es-EC"/>
          </a:p>
        </p:txBody>
      </p:sp>
    </p:spTree>
    <p:extLst>
      <p:ext uri="{BB962C8B-B14F-4D97-AF65-F5344CB8AC3E}">
        <p14:creationId xmlns:p14="http://schemas.microsoft.com/office/powerpoint/2010/main" val="428862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23</a:t>
            </a:fld>
            <a:endParaRPr lang="es-EC"/>
          </a:p>
        </p:txBody>
      </p:sp>
    </p:spTree>
    <p:extLst>
      <p:ext uri="{BB962C8B-B14F-4D97-AF65-F5344CB8AC3E}">
        <p14:creationId xmlns:p14="http://schemas.microsoft.com/office/powerpoint/2010/main" val="375715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6</a:t>
            </a:fld>
            <a:endParaRPr lang="es-EC"/>
          </a:p>
        </p:txBody>
      </p:sp>
    </p:spTree>
    <p:extLst>
      <p:ext uri="{BB962C8B-B14F-4D97-AF65-F5344CB8AC3E}">
        <p14:creationId xmlns:p14="http://schemas.microsoft.com/office/powerpoint/2010/main" val="79455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24</a:t>
            </a:fld>
            <a:endParaRPr lang="es-EC"/>
          </a:p>
        </p:txBody>
      </p:sp>
    </p:spTree>
    <p:extLst>
      <p:ext uri="{BB962C8B-B14F-4D97-AF65-F5344CB8AC3E}">
        <p14:creationId xmlns:p14="http://schemas.microsoft.com/office/powerpoint/2010/main" val="1925837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25</a:t>
            </a:fld>
            <a:endParaRPr lang="es-EC"/>
          </a:p>
        </p:txBody>
      </p:sp>
    </p:spTree>
    <p:extLst>
      <p:ext uri="{BB962C8B-B14F-4D97-AF65-F5344CB8AC3E}">
        <p14:creationId xmlns:p14="http://schemas.microsoft.com/office/powerpoint/2010/main" val="342159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26</a:t>
            </a:fld>
            <a:endParaRPr lang="es-EC"/>
          </a:p>
        </p:txBody>
      </p:sp>
    </p:spTree>
    <p:extLst>
      <p:ext uri="{BB962C8B-B14F-4D97-AF65-F5344CB8AC3E}">
        <p14:creationId xmlns:p14="http://schemas.microsoft.com/office/powerpoint/2010/main" val="1252797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27</a:t>
            </a:fld>
            <a:endParaRPr lang="es-EC"/>
          </a:p>
        </p:txBody>
      </p:sp>
    </p:spTree>
    <p:extLst>
      <p:ext uri="{BB962C8B-B14F-4D97-AF65-F5344CB8AC3E}">
        <p14:creationId xmlns:p14="http://schemas.microsoft.com/office/powerpoint/2010/main" val="305426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28</a:t>
            </a:fld>
            <a:endParaRPr lang="es-EC"/>
          </a:p>
        </p:txBody>
      </p:sp>
    </p:spTree>
    <p:extLst>
      <p:ext uri="{BB962C8B-B14F-4D97-AF65-F5344CB8AC3E}">
        <p14:creationId xmlns:p14="http://schemas.microsoft.com/office/powerpoint/2010/main" val="2265887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29</a:t>
            </a:fld>
            <a:endParaRPr lang="es-EC"/>
          </a:p>
        </p:txBody>
      </p:sp>
    </p:spTree>
    <p:extLst>
      <p:ext uri="{BB962C8B-B14F-4D97-AF65-F5344CB8AC3E}">
        <p14:creationId xmlns:p14="http://schemas.microsoft.com/office/powerpoint/2010/main" val="338016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aspectos más relevantes para justificar el proyecto hacen referencia a las causas y efectos de la problemática y son los siguientes:</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Una firma digital asegura la autoría e integridad de los documentos realizados digitalmente, además tiene igual validez a los documentos firmados en papel, </a:t>
            </a: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Dado que para la realización de la mayoría de los documentos se utilizan máquinas electrónicas tales como un ordenador, lo más adecuado sería que la herramienta para firmar los documentos se encuentre bajo el mismo medio, agilitando así cualquier tipo de proceso en el cual se requiera la firma de una persona.</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mayoría de estudiantes de la Universidad de las Fuerzas Armadas ESPE depende económicamente de otras personas, y  no se encuentran en la capacidad de adquirir una herramienta para firmar digitalmente, por lo que les resultaría más conveniente poder utilizar una que no represente ningún valor monetario</a:t>
            </a:r>
            <a:endParaRPr lang="es-ES" dirty="0"/>
          </a:p>
        </p:txBody>
      </p:sp>
      <p:sp>
        <p:nvSpPr>
          <p:cNvPr id="4" name="Marcador de número de diapositiva 3"/>
          <p:cNvSpPr>
            <a:spLocks noGrp="1"/>
          </p:cNvSpPr>
          <p:nvPr>
            <p:ph type="sldNum" sz="quarter" idx="10"/>
          </p:nvPr>
        </p:nvSpPr>
        <p:spPr/>
        <p:txBody>
          <a:bodyPr/>
          <a:lstStyle/>
          <a:p>
            <a:fld id="{D37F5C8F-6051-4832-917A-F6DD74C87E7E}" type="slidenum">
              <a:rPr lang="es-EC" smtClean="0"/>
              <a:t>7</a:t>
            </a:fld>
            <a:endParaRPr lang="es-EC"/>
          </a:p>
        </p:txBody>
      </p:sp>
    </p:spTree>
    <p:extLst>
      <p:ext uri="{BB962C8B-B14F-4D97-AF65-F5344CB8AC3E}">
        <p14:creationId xmlns:p14="http://schemas.microsoft.com/office/powerpoint/2010/main" val="167064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presente proyecto propone que la Universidad de las Fuerzas Armadas ESPE cuente con una herramienta que facilite la firma de documentos sin la necesidad de imprimirlos, que disminuya la incertidumbre</a:t>
            </a:r>
            <a:r>
              <a:rPr lang="es-ES" sz="1200" kern="1200" baseline="0" dirty="0">
                <a:solidFill>
                  <a:schemeClr val="tx1"/>
                </a:solidFill>
                <a:effectLst/>
                <a:latin typeface="+mn-lt"/>
                <a:ea typeface="+mn-ea"/>
                <a:cs typeface="+mn-cs"/>
              </a:rPr>
              <a:t> acerca de </a:t>
            </a:r>
            <a:r>
              <a:rPr lang="es-ES" sz="1200" kern="1200" dirty="0">
                <a:solidFill>
                  <a:schemeClr val="tx1"/>
                </a:solidFill>
                <a:effectLst/>
                <a:latin typeface="+mn-lt"/>
                <a:ea typeface="+mn-ea"/>
                <a:cs typeface="+mn-cs"/>
              </a:rPr>
              <a:t>su integridad, autenticación de origen y no repudio agregando así valor legal al entorno virtual de la institución, y que además su uso y/o adquisición no represente ningún valor monetario.</a:t>
            </a: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8</a:t>
            </a:fld>
            <a:endParaRPr lang="es-EC"/>
          </a:p>
        </p:txBody>
      </p:sp>
    </p:spTree>
    <p:extLst>
      <p:ext uri="{BB962C8B-B14F-4D97-AF65-F5344CB8AC3E}">
        <p14:creationId xmlns:p14="http://schemas.microsoft.com/office/powerpoint/2010/main" val="284751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ES" sz="1200" kern="1200" dirty="0">
                <a:solidFill>
                  <a:schemeClr val="tx1"/>
                </a:solidFill>
                <a:effectLst/>
                <a:latin typeface="+mn-lt"/>
                <a:ea typeface="+mn-ea"/>
                <a:cs typeface="+mn-cs"/>
              </a:rPr>
              <a:t>Criptografía proviene etimológicamente del griego </a:t>
            </a:r>
            <a:r>
              <a:rPr lang="es-ES" sz="1200" kern="1200" dirty="0" err="1">
                <a:solidFill>
                  <a:schemeClr val="tx1"/>
                </a:solidFill>
                <a:effectLst/>
                <a:latin typeface="+mn-lt"/>
                <a:ea typeface="+mn-ea"/>
                <a:cs typeface="+mn-cs"/>
              </a:rPr>
              <a:t>Kriptos</a:t>
            </a:r>
            <a:r>
              <a:rPr lang="es-ES" sz="1200" kern="1200" dirty="0">
                <a:solidFill>
                  <a:schemeClr val="tx1"/>
                </a:solidFill>
                <a:effectLst/>
                <a:latin typeface="+mn-lt"/>
                <a:ea typeface="+mn-ea"/>
                <a:cs typeface="+mn-cs"/>
              </a:rPr>
              <a:t> = ocultar y </a:t>
            </a:r>
            <a:r>
              <a:rPr lang="es-ES" sz="1200" kern="1200" dirty="0" err="1">
                <a:solidFill>
                  <a:schemeClr val="tx1"/>
                </a:solidFill>
                <a:effectLst/>
                <a:latin typeface="+mn-lt"/>
                <a:ea typeface="+mn-ea"/>
                <a:cs typeface="+mn-cs"/>
              </a:rPr>
              <a:t>Graphos</a:t>
            </a:r>
            <a:r>
              <a:rPr lang="es-ES" sz="1200" kern="1200" dirty="0">
                <a:solidFill>
                  <a:schemeClr val="tx1"/>
                </a:solidFill>
                <a:effectLst/>
                <a:latin typeface="+mn-lt"/>
                <a:ea typeface="+mn-ea"/>
                <a:cs typeface="+mn-cs"/>
              </a:rPr>
              <a:t> = escritura, que tiene como resultado ocultar la escritura mediante varias técnicas para que un mensaje no sea legible de forma clara</a:t>
            </a:r>
            <a:r>
              <a:rPr lang="es-EC" dirty="0">
                <a:effectLst/>
              </a:rPr>
              <a:t> </a:t>
            </a: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9</a:t>
            </a:fld>
            <a:endParaRPr lang="es-EC"/>
          </a:p>
        </p:txBody>
      </p:sp>
    </p:spTree>
    <p:extLst>
      <p:ext uri="{BB962C8B-B14F-4D97-AF65-F5344CB8AC3E}">
        <p14:creationId xmlns:p14="http://schemas.microsoft.com/office/powerpoint/2010/main" val="384626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10</a:t>
            </a:fld>
            <a:endParaRPr lang="es-EC"/>
          </a:p>
        </p:txBody>
      </p:sp>
    </p:spTree>
    <p:extLst>
      <p:ext uri="{BB962C8B-B14F-4D97-AF65-F5344CB8AC3E}">
        <p14:creationId xmlns:p14="http://schemas.microsoft.com/office/powerpoint/2010/main" val="284938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11</a:t>
            </a:fld>
            <a:endParaRPr lang="es-EC"/>
          </a:p>
        </p:txBody>
      </p:sp>
    </p:spTree>
    <p:extLst>
      <p:ext uri="{BB962C8B-B14F-4D97-AF65-F5344CB8AC3E}">
        <p14:creationId xmlns:p14="http://schemas.microsoft.com/office/powerpoint/2010/main" val="122602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Arial" panose="020B0604020202020204" pitchFamily="34" charset="0"/>
                <a:ea typeface="Calibri" panose="020F0502020204030204" pitchFamily="34" charset="0"/>
              </a:rPr>
              <a:t>(</a:t>
            </a:r>
            <a:r>
              <a:rPr lang="es-ES" dirty="0" err="1">
                <a:latin typeface="Arial" panose="020B0604020202020204" pitchFamily="34" charset="0"/>
                <a:ea typeface="Calibri" panose="020F0502020204030204" pitchFamily="34" charset="0"/>
              </a:rPr>
              <a:t>Public</a:t>
            </a:r>
            <a:r>
              <a:rPr lang="es-ES" dirty="0">
                <a:latin typeface="Arial" panose="020B0604020202020204" pitchFamily="34" charset="0"/>
                <a:ea typeface="Calibri" panose="020F0502020204030204" pitchFamily="34" charset="0"/>
              </a:rPr>
              <a:t> Key </a:t>
            </a:r>
            <a:r>
              <a:rPr lang="es-ES" dirty="0" err="1">
                <a:latin typeface="Arial" panose="020B0604020202020204" pitchFamily="34" charset="0"/>
                <a:ea typeface="Calibri" panose="020F0502020204030204" pitchFamily="34" charset="0"/>
              </a:rPr>
              <a:t>Infrastructure</a:t>
            </a:r>
            <a:r>
              <a:rPr lang="es-ES" dirty="0">
                <a:latin typeface="Arial" panose="020B0604020202020204" pitchFamily="34" charset="0"/>
                <a:ea typeface="Calibri" panose="020F0502020204030204" pitchFamily="34" charset="0"/>
              </a:rPr>
              <a:t>) Infraestructura de clave pública por sus siglas en inglés</a:t>
            </a:r>
          </a:p>
          <a:p>
            <a:pPr algn="just"/>
            <a:r>
              <a:rPr lang="es-ES" dirty="0">
                <a:latin typeface="Arial" panose="020B0604020202020204" pitchFamily="34" charset="0"/>
                <a:ea typeface="Calibri" panose="020F0502020204030204" pitchFamily="34" charset="0"/>
              </a:rPr>
              <a:t>Una PKI es una combinación de software, hardware, así como también procedimientos y políticas, que soportan criptografía de clave pública para la creación, administración, almacenamiento, distribución y revocación de certificados </a:t>
            </a:r>
            <a:endParaRPr lang="es-ES_tradnl" dirty="0"/>
          </a:p>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12</a:t>
            </a:fld>
            <a:endParaRPr lang="es-EC"/>
          </a:p>
        </p:txBody>
      </p:sp>
    </p:spTree>
    <p:extLst>
      <p:ext uri="{BB962C8B-B14F-4D97-AF65-F5344CB8AC3E}">
        <p14:creationId xmlns:p14="http://schemas.microsoft.com/office/powerpoint/2010/main" val="409655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Usuario.</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usuarios son los poseedores de las llaves tanto públicas como privadas que con la ayuda de herramientas tecnológicas validan firmas digitales, cifran documentos y proporcionan seguridad a sus datos.</a:t>
            </a:r>
          </a:p>
          <a:p>
            <a:r>
              <a:rPr lang="es-ES" sz="1200" b="1" kern="1200" dirty="0">
                <a:solidFill>
                  <a:schemeClr val="tx1"/>
                </a:solidFill>
                <a:effectLst/>
                <a:latin typeface="+mn-lt"/>
                <a:ea typeface="+mn-ea"/>
                <a:cs typeface="+mn-cs"/>
              </a:rPr>
              <a:t>Autoridad de Registro</a:t>
            </a:r>
            <a:endParaRPr lang="es-EC"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Son las encargadas de dar trámite a las peticiones o revocaciones de certificados. Responsable del enlace y concordancia entre el certificado o clave pública y el propietario.     </a:t>
            </a:r>
            <a:endParaRPr lang="es-EC"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Autoridad de Certificación</a:t>
            </a:r>
            <a:endParaRPr lang="es-EC"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Conocida como la parte de confianza que tiene la responsabilidad de dar fe y seguridad, así como legitimar la relación entre la clave pública y la identidad del usuario. Tiene que estar en capacidad de realizar la emisión, revocación y actualización de certificados.  </a:t>
            </a:r>
            <a:endParaRPr lang="es-EC"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Repositorios. </a:t>
            </a:r>
            <a:endParaRPr lang="es-EC"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 la organización que proporciona almacenamiento sobre la estructura PKI principalmente de certificados y listas de revocación cada vez que el CA lo emite o lo revoca. </a:t>
            </a:r>
          </a:p>
          <a:p>
            <a:r>
              <a:rPr lang="es-ES" sz="1200" b="1" kern="1200" dirty="0">
                <a:solidFill>
                  <a:schemeClr val="tx1"/>
                </a:solidFill>
                <a:effectLst/>
                <a:latin typeface="+mn-lt"/>
                <a:ea typeface="+mn-ea"/>
                <a:cs typeface="+mn-cs"/>
              </a:rPr>
              <a:t>Autoridad de Validación</a:t>
            </a:r>
            <a:endParaRPr lang="es-EC"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Genera un reporte del estado de los certificados cada vez que se realice alguna modificación por parte de la CA, validando cada uno de los certificados. </a:t>
            </a:r>
            <a:endParaRPr lang="es-EC" sz="1200" kern="1200" dirty="0">
              <a:solidFill>
                <a:schemeClr val="tx1"/>
              </a:solidFill>
              <a:effectLst/>
              <a:latin typeface="+mn-lt"/>
              <a:ea typeface="+mn-ea"/>
              <a:cs typeface="+mn-cs"/>
            </a:endParaRPr>
          </a:p>
          <a:p>
            <a:pPr algn="ctr"/>
            <a:endParaRPr lang="es-ES_tradnl" dirty="0"/>
          </a:p>
        </p:txBody>
      </p:sp>
      <p:sp>
        <p:nvSpPr>
          <p:cNvPr id="4" name="Marcador de número de diapositiva 3"/>
          <p:cNvSpPr>
            <a:spLocks noGrp="1"/>
          </p:cNvSpPr>
          <p:nvPr>
            <p:ph type="sldNum" sz="quarter" idx="5"/>
          </p:nvPr>
        </p:nvSpPr>
        <p:spPr/>
        <p:txBody>
          <a:bodyPr/>
          <a:lstStyle/>
          <a:p>
            <a:fld id="{D37F5C8F-6051-4832-917A-F6DD74C87E7E}" type="slidenum">
              <a:rPr lang="es-EC" smtClean="0"/>
              <a:t>13</a:t>
            </a:fld>
            <a:endParaRPr lang="es-EC"/>
          </a:p>
        </p:txBody>
      </p:sp>
    </p:spTree>
    <p:extLst>
      <p:ext uri="{BB962C8B-B14F-4D97-AF65-F5344CB8AC3E}">
        <p14:creationId xmlns:p14="http://schemas.microsoft.com/office/powerpoint/2010/main" val="418080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C11CAEE-29EC-1D47-9764-8F03BF7BD202}" type="datetime1">
              <a:rPr lang="es-EC" smtClean="0"/>
              <a:t>24/2/22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a:p>
        </p:txBody>
      </p:sp>
    </p:spTree>
    <p:extLst>
      <p:ext uri="{BB962C8B-B14F-4D97-AF65-F5344CB8AC3E}">
        <p14:creationId xmlns:p14="http://schemas.microsoft.com/office/powerpoint/2010/main" val="352329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CCA481-78C0-CD46-BC64-37257044A5EE}" type="datetime1">
              <a:rPr lang="es-EC" smtClean="0"/>
              <a:t>24/2/22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23481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A7E866D-FDEE-C045-BE0A-9B811F4D1196}" type="datetime1">
              <a:rPr lang="es-EC" smtClean="0"/>
              <a:t>24/2/22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a:p>
        </p:txBody>
      </p:sp>
    </p:spTree>
    <p:extLst>
      <p:ext uri="{BB962C8B-B14F-4D97-AF65-F5344CB8AC3E}">
        <p14:creationId xmlns:p14="http://schemas.microsoft.com/office/powerpoint/2010/main" val="263500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C7AE57-3CF6-C446-A623-74552FC7D456}" type="datetime1">
              <a:rPr lang="es-EC" smtClean="0"/>
              <a:t>24/2/22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143271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2E0BB8F-FF09-0D44-8F41-39BD4262F40D}" type="datetime1">
              <a:rPr lang="es-EC" smtClean="0"/>
              <a:t>24/2/22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a:p>
        </p:txBody>
      </p:sp>
    </p:spTree>
    <p:extLst>
      <p:ext uri="{BB962C8B-B14F-4D97-AF65-F5344CB8AC3E}">
        <p14:creationId xmlns:p14="http://schemas.microsoft.com/office/powerpoint/2010/main" val="232418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F2352B4-116F-B649-8428-5DBA5A50B5F7}" type="datetime1">
              <a:rPr lang="es-EC" smtClean="0"/>
              <a:t>24/2/22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86945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346FBAD-CE7D-A746-8269-A99D1FA2A59B}" type="datetime1">
              <a:rPr lang="es-EC" smtClean="0"/>
              <a:t>24/2/22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319537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A71B53-6C10-FC42-A70E-83C672CA3187}" type="datetime1">
              <a:rPr lang="es-EC" smtClean="0"/>
              <a:t>24/2/22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7573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2232-72CC-6448-BF52-74E50BD0C6C0}" type="datetime1">
              <a:rPr lang="es-EC" smtClean="0"/>
              <a:t>24/2/22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140860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F5B5E8-7840-6548-9F42-3F6EC1BF467D}" type="datetime1">
              <a:rPr lang="es-EC" smtClean="0"/>
              <a:t>24/2/22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a:p>
        </p:txBody>
      </p:sp>
    </p:spTree>
    <p:extLst>
      <p:ext uri="{BB962C8B-B14F-4D97-AF65-F5344CB8AC3E}">
        <p14:creationId xmlns:p14="http://schemas.microsoft.com/office/powerpoint/2010/main" val="10620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77CAF2E-18F3-284E-8ACB-793F56A87584}" type="datetime1">
              <a:rPr lang="es-EC" smtClean="0"/>
              <a:t>24/2/22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a:p>
        </p:txBody>
      </p:sp>
    </p:spTree>
    <p:extLst>
      <p:ext uri="{BB962C8B-B14F-4D97-AF65-F5344CB8AC3E}">
        <p14:creationId xmlns:p14="http://schemas.microsoft.com/office/powerpoint/2010/main" val="135531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A66253F-A773-9841-960C-8DAC62B76609}" type="datetime1">
              <a:rPr lang="es-EC" smtClean="0"/>
              <a:t>24/2/22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7435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32.png"/><Relationship Id="rId3" Type="http://schemas.openxmlformats.org/officeDocument/2006/relationships/image" Target="../media/image39.png"/><Relationship Id="rId7" Type="http://schemas.openxmlformats.org/officeDocument/2006/relationships/diagramColors" Target="../diagrams/colors12.xml"/><Relationship Id="rId12"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12.xml"/><Relationship Id="rId11" Type="http://schemas.openxmlformats.org/officeDocument/2006/relationships/image" Target="../media/image42.png"/><Relationship Id="rId5" Type="http://schemas.openxmlformats.org/officeDocument/2006/relationships/diagramLayout" Target="../diagrams/layout12.xml"/><Relationship Id="rId10" Type="http://schemas.openxmlformats.org/officeDocument/2006/relationships/image" Target="../media/image41.png"/><Relationship Id="rId4" Type="http://schemas.openxmlformats.org/officeDocument/2006/relationships/diagramData" Target="../diagrams/data12.xml"/><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image" Target="../media/image35.png"/><Relationship Id="rId5" Type="http://schemas.openxmlformats.org/officeDocument/2006/relationships/diagramQuickStyle" Target="../diagrams/quickStyle13.xml"/><Relationship Id="rId10" Type="http://schemas.openxmlformats.org/officeDocument/2006/relationships/image" Target="../media/image46.png"/><Relationship Id="rId4" Type="http://schemas.openxmlformats.org/officeDocument/2006/relationships/diagramLayout" Target="../diagrams/layout13.xml"/><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2.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image" Target="../media/image50.png"/><Relationship Id="rId5" Type="http://schemas.openxmlformats.org/officeDocument/2006/relationships/diagramQuickStyle" Target="../diagrams/quickStyle14.xml"/><Relationship Id="rId10" Type="http://schemas.openxmlformats.org/officeDocument/2006/relationships/image" Target="../media/image49.png"/><Relationship Id="rId4" Type="http://schemas.openxmlformats.org/officeDocument/2006/relationships/diagramLayout" Target="../diagrams/layout14.xml"/><Relationship Id="rId9" Type="http://schemas.openxmlformats.org/officeDocument/2006/relationships/image" Target="../media/image48.png"/><Relationship Id="rId1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5.xml"/><Relationship Id="rId11" Type="http://schemas.openxmlformats.org/officeDocument/2006/relationships/image" Target="../media/image56.png"/><Relationship Id="rId5" Type="http://schemas.openxmlformats.org/officeDocument/2006/relationships/diagramQuickStyle" Target="../diagrams/quickStyle15.xml"/><Relationship Id="rId10" Type="http://schemas.openxmlformats.org/officeDocument/2006/relationships/image" Target="../media/image34.png"/><Relationship Id="rId4" Type="http://schemas.openxmlformats.org/officeDocument/2006/relationships/diagramLayout" Target="../diagrams/layout15.xml"/><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diagramData" Target="../diagrams/data16.xml"/><Relationship Id="rId21" Type="http://schemas.openxmlformats.org/officeDocument/2006/relationships/image" Target="../media/image71.png"/><Relationship Id="rId7" Type="http://schemas.microsoft.com/office/2007/relationships/diagramDrawing" Target="../diagrams/drawing16.xml"/><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20.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image" Target="../media/image61.png"/><Relationship Id="rId5" Type="http://schemas.openxmlformats.org/officeDocument/2006/relationships/diagramQuickStyle" Target="../diagrams/quickStyle16.xml"/><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diagramLayout" Target="../diagrams/layout16.xml"/><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7.xml"/><Relationship Id="rId11" Type="http://schemas.openxmlformats.org/officeDocument/2006/relationships/image" Target="../media/image77.png"/><Relationship Id="rId5" Type="http://schemas.openxmlformats.org/officeDocument/2006/relationships/diagramQuickStyle" Target="../diagrams/quickStyle17.xml"/><Relationship Id="rId10" Type="http://schemas.openxmlformats.org/officeDocument/2006/relationships/image" Target="../media/image76.png"/><Relationship Id="rId4" Type="http://schemas.openxmlformats.org/officeDocument/2006/relationships/diagramLayout" Target="../diagrams/layout17.xml"/><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8.xml"/><Relationship Id="rId11" Type="http://schemas.openxmlformats.org/officeDocument/2006/relationships/image" Target="../media/image81.png"/><Relationship Id="rId5" Type="http://schemas.openxmlformats.org/officeDocument/2006/relationships/diagramQuickStyle" Target="../diagrams/quickStyle18.xml"/><Relationship Id="rId10" Type="http://schemas.openxmlformats.org/officeDocument/2006/relationships/image" Target="../media/image80.png"/><Relationship Id="rId4" Type="http://schemas.openxmlformats.org/officeDocument/2006/relationships/diagramLayout" Target="../diagrams/layout18.xml"/><Relationship Id="rId9"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notesSlide" Target="../notesSlides/notesSlide23.xml"/><Relationship Id="rId16" Type="http://schemas.openxmlformats.org/officeDocument/2006/relationships/image" Target="../media/image91.png"/><Relationship Id="rId1" Type="http://schemas.openxmlformats.org/officeDocument/2006/relationships/slideLayout" Target="../slideLayouts/slideLayout6.xml"/><Relationship Id="rId6" Type="http://schemas.openxmlformats.org/officeDocument/2006/relationships/diagramColors" Target="../diagrams/colors19.xml"/><Relationship Id="rId11" Type="http://schemas.openxmlformats.org/officeDocument/2006/relationships/image" Target="../media/image86.png"/><Relationship Id="rId5" Type="http://schemas.openxmlformats.org/officeDocument/2006/relationships/diagramQuickStyle" Target="../diagrams/quickStyle19.xml"/><Relationship Id="rId15" Type="http://schemas.openxmlformats.org/officeDocument/2006/relationships/image" Target="../media/image90.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diagramLayout" Target="../diagrams/layout19.xml"/><Relationship Id="rId9" Type="http://schemas.openxmlformats.org/officeDocument/2006/relationships/image" Target="../media/image84.png"/><Relationship Id="rId14" Type="http://schemas.openxmlformats.org/officeDocument/2006/relationships/image" Target="../media/image8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hyperlink" Target="https://www.slideshare.net/DataReportal/digital-2021-global-overview-report-january-2021-v01" TargetMode="External"/><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5.jpeg"/><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B0BF5-C717-4C6D-BE72-28539E5423DA}"/>
              </a:ext>
            </a:extLst>
          </p:cNvPr>
          <p:cNvSpPr>
            <a:spLocks noGrp="1"/>
          </p:cNvSpPr>
          <p:nvPr>
            <p:ph type="ctrTitle"/>
          </p:nvPr>
        </p:nvSpPr>
        <p:spPr>
          <a:xfrm>
            <a:off x="599225" y="3152110"/>
            <a:ext cx="10993549" cy="1475013"/>
          </a:xfrm>
        </p:spPr>
        <p:txBody>
          <a:bodyPr>
            <a:noAutofit/>
          </a:bodyPr>
          <a:lstStyle/>
          <a:p>
            <a:pPr algn="ctr"/>
            <a:r>
              <a:rPr lang="es-ES" sz="1800" b="1" dirty="0">
                <a:solidFill>
                  <a:schemeClr val="bg1"/>
                </a:solidFill>
              </a:rPr>
              <a:t>“</a:t>
            </a:r>
            <a:r>
              <a:rPr lang="es-EC" sz="1800" b="1" dirty="0">
                <a:solidFill>
                  <a:schemeClr val="bg1"/>
                </a:solidFill>
              </a:rPr>
              <a:t>Implementación de una PKI no acreditada utilizando estándares internacionales para garantizar la integridad de los documentos firmados digitalmente.</a:t>
            </a:r>
            <a:r>
              <a:rPr lang="es-ES" sz="1800" b="1" dirty="0">
                <a:solidFill>
                  <a:schemeClr val="bg1"/>
                </a:solidFill>
              </a:rPr>
              <a:t>”</a:t>
            </a:r>
            <a:br>
              <a:rPr lang="es-ES" sz="1800" b="1" dirty="0">
                <a:solidFill>
                  <a:schemeClr val="bg1"/>
                </a:solidFill>
              </a:rPr>
            </a:br>
            <a:r>
              <a:rPr lang="es-ES" sz="1800" b="1" dirty="0">
                <a:solidFill>
                  <a:schemeClr val="bg1"/>
                </a:solidFill>
              </a:rPr>
              <a:t>Caso de estudio: Departamento de Ciencias de la Computación DCC-ESPE.</a:t>
            </a:r>
            <a:r>
              <a:rPr lang="es-EC" sz="1800" b="1" dirty="0">
                <a:solidFill>
                  <a:schemeClr val="bg1"/>
                </a:solidFill>
              </a:rPr>
              <a:t> </a:t>
            </a:r>
          </a:p>
        </p:txBody>
      </p:sp>
      <p:sp>
        <p:nvSpPr>
          <p:cNvPr id="8" name="Subtítulo 2">
            <a:extLst>
              <a:ext uri="{FF2B5EF4-FFF2-40B4-BE49-F238E27FC236}">
                <a16:creationId xmlns:a16="http://schemas.microsoft.com/office/drawing/2014/main" id="{35225507-49CA-4762-9A53-34495C1CAC94}"/>
              </a:ext>
            </a:extLst>
          </p:cNvPr>
          <p:cNvSpPr txBox="1">
            <a:spLocks/>
          </p:cNvSpPr>
          <p:nvPr/>
        </p:nvSpPr>
        <p:spPr>
          <a:xfrm>
            <a:off x="8311626" y="4814048"/>
            <a:ext cx="3172161" cy="1642182"/>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1100" dirty="0">
                <a:solidFill>
                  <a:schemeClr val="bg1"/>
                </a:solidFill>
              </a:rPr>
              <a:t>AUTORES:</a:t>
            </a:r>
          </a:p>
          <a:p>
            <a:r>
              <a:rPr lang="en-US" sz="1100" dirty="0">
                <a:solidFill>
                  <a:schemeClr val="bg1"/>
                </a:solidFill>
              </a:rPr>
              <a:t>CARRERA ALBERTO </a:t>
            </a:r>
            <a:endParaRPr lang="es-EC" sz="1100" dirty="0">
              <a:solidFill>
                <a:schemeClr val="bg1"/>
              </a:solidFill>
            </a:endParaRPr>
          </a:p>
          <a:p>
            <a:r>
              <a:rPr lang="en-US" sz="1100" dirty="0">
                <a:solidFill>
                  <a:schemeClr val="bg1"/>
                </a:solidFill>
              </a:rPr>
              <a:t>CELI JUAN</a:t>
            </a:r>
          </a:p>
          <a:p>
            <a:endParaRPr lang="en-US" sz="1100" dirty="0">
              <a:solidFill>
                <a:schemeClr val="bg1"/>
              </a:solidFill>
            </a:endParaRPr>
          </a:p>
          <a:p>
            <a:r>
              <a:rPr lang="en-US" sz="1100" dirty="0">
                <a:solidFill>
                  <a:schemeClr val="bg1"/>
                </a:solidFill>
              </a:rPr>
              <a:t>Tutor:</a:t>
            </a:r>
          </a:p>
          <a:p>
            <a:r>
              <a:rPr lang="en-US" sz="1100" dirty="0">
                <a:solidFill>
                  <a:schemeClr val="bg1"/>
                </a:solidFill>
              </a:rPr>
              <a:t>Ing. Mario ron </a:t>
            </a:r>
          </a:p>
          <a:p>
            <a:endParaRPr lang="es-EC" sz="1100" dirty="0">
              <a:solidFill>
                <a:schemeClr val="bg1"/>
              </a:solidFill>
            </a:endParaRPr>
          </a:p>
        </p:txBody>
      </p:sp>
      <p:pic>
        <p:nvPicPr>
          <p:cNvPr id="4" name="Picture 2" descr="Resultado de imagen para espe">
            <a:extLst>
              <a:ext uri="{FF2B5EF4-FFF2-40B4-BE49-F238E27FC236}">
                <a16:creationId xmlns:a16="http://schemas.microsoft.com/office/drawing/2014/main" id="{A085E7F5-D97F-409D-913F-278A9DA93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398" y="932818"/>
            <a:ext cx="9331182" cy="175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69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Marco Teórico</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Conceptos Generales</a:t>
            </a:r>
          </a:p>
          <a:p>
            <a:pPr marL="742950" lvl="1" indent="-285750">
              <a:lnSpc>
                <a:spcPct val="90000"/>
              </a:lnSpc>
              <a:buFont typeface="Arial" panose="020B0604020202020204" pitchFamily="34" charset="0"/>
              <a:buChar char="•"/>
            </a:pPr>
            <a:r>
              <a:rPr lang="es-ES_tradnl" sz="1500" b="1" dirty="0">
                <a:solidFill>
                  <a:schemeClr val="bg1"/>
                </a:solidFill>
              </a:rPr>
              <a:t>Criptografía Asimétrica</a:t>
            </a:r>
          </a:p>
          <a:p>
            <a:pPr marL="742950" lvl="2" indent="-285750">
              <a:lnSpc>
                <a:spcPct val="90000"/>
              </a:lnSpc>
              <a:buFont typeface="Arial" panose="020B0604020202020204" pitchFamily="34" charset="0"/>
              <a:buChar char="•"/>
            </a:pPr>
            <a:r>
              <a:rPr lang="en-US" sz="1500" b="1" dirty="0">
                <a:solidFill>
                  <a:srgbClr val="00B050"/>
                </a:solidFill>
              </a:rPr>
              <a:t>Firma Digital</a:t>
            </a:r>
          </a:p>
          <a:p>
            <a:pPr marL="742950" lvl="1" indent="-285750">
              <a:lnSpc>
                <a:spcPct val="90000"/>
              </a:lnSpc>
              <a:buFont typeface="Arial" panose="020B0604020202020204" pitchFamily="34" charset="0"/>
              <a:buChar char="•"/>
            </a:pPr>
            <a:r>
              <a:rPr lang="es-EC" sz="1500" b="1" dirty="0">
                <a:solidFill>
                  <a:schemeClr val="bg1"/>
                </a:solidFill>
              </a:rPr>
              <a:t>Certificado Digital</a:t>
            </a:r>
          </a:p>
          <a:p>
            <a:pPr marL="285750" indent="-285750">
              <a:lnSpc>
                <a:spcPct val="90000"/>
              </a:lnSpc>
              <a:buFont typeface="Arial" panose="020B0604020202020204" pitchFamily="34" charset="0"/>
              <a:buChar char="•"/>
            </a:pPr>
            <a:r>
              <a:rPr lang="es-EC" sz="1500" b="1" dirty="0">
                <a:solidFill>
                  <a:schemeClr val="bg1"/>
                </a:solidFill>
              </a:rPr>
              <a:t>PKI</a:t>
            </a:r>
          </a:p>
          <a:p>
            <a:pPr marL="742950" lvl="1" indent="-285750">
              <a:lnSpc>
                <a:spcPct val="90000"/>
              </a:lnSpc>
              <a:buFont typeface="Arial" panose="020B0604020202020204" pitchFamily="34" charset="0"/>
              <a:buChar char="•"/>
            </a:pPr>
            <a:r>
              <a:rPr lang="es-EC" sz="1500" b="1" dirty="0">
                <a:solidFill>
                  <a:schemeClr val="bg1"/>
                </a:solidFill>
              </a:rPr>
              <a:t>Definición</a:t>
            </a:r>
          </a:p>
          <a:p>
            <a:pPr marL="742950" lvl="1" indent="-285750">
              <a:lnSpc>
                <a:spcPct val="90000"/>
              </a:lnSpc>
              <a:buFont typeface="Arial" panose="020B0604020202020204" pitchFamily="34" charset="0"/>
              <a:buChar char="•"/>
            </a:pPr>
            <a:r>
              <a:rPr lang="es-EC" sz="1500" b="1" dirty="0">
                <a:solidFill>
                  <a:schemeClr val="bg1"/>
                </a:solidFill>
              </a:rPr>
              <a:t>Componentes</a:t>
            </a:r>
          </a:p>
          <a:p>
            <a:pPr lvl="1">
              <a:lnSpc>
                <a:spcPct val="90000"/>
              </a:lnSpc>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10</a:t>
            </a:fld>
            <a:endParaRPr lang="en-US" sz="20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3795" t="1967" r="24132" b="-1967"/>
          <a:stretch/>
        </p:blipFill>
        <p:spPr>
          <a:xfrm>
            <a:off x="6959123" y="2208461"/>
            <a:ext cx="2286001" cy="2324100"/>
          </a:xfrm>
          <a:prstGeom prst="rect">
            <a:avLst/>
          </a:prstGeom>
        </p:spPr>
      </p:pic>
      <p:graphicFrame>
        <p:nvGraphicFramePr>
          <p:cNvPr id="9" name="Diagrama 8"/>
          <p:cNvGraphicFramePr/>
          <p:nvPr>
            <p:extLst>
              <p:ext uri="{D42A27DB-BD31-4B8C-83A1-F6EECF244321}">
                <p14:modId xmlns:p14="http://schemas.microsoft.com/office/powerpoint/2010/main" val="3149921197"/>
              </p:ext>
            </p:extLst>
          </p:nvPr>
        </p:nvGraphicFramePr>
        <p:xfrm>
          <a:off x="575894" y="3793897"/>
          <a:ext cx="6096000"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C1B69BF3-81D9-AD47-A432-A0D362FED995}"/>
              </a:ext>
            </a:extLst>
          </p:cNvPr>
          <p:cNvSpPr txBox="1"/>
          <p:nvPr/>
        </p:nvSpPr>
        <p:spPr>
          <a:xfrm>
            <a:off x="575894" y="2879437"/>
            <a:ext cx="5768789" cy="584775"/>
          </a:xfrm>
          <a:prstGeom prst="rect">
            <a:avLst/>
          </a:prstGeom>
          <a:noFill/>
        </p:spPr>
        <p:txBody>
          <a:bodyPr wrap="square" rtlCol="0">
            <a:spAutoFit/>
          </a:bodyPr>
          <a:lstStyle/>
          <a:p>
            <a:pPr algn="ctr"/>
            <a:r>
              <a:rPr lang="es-ES_tradnl" sz="3200" dirty="0">
                <a:solidFill>
                  <a:srgbClr val="FF0000"/>
                </a:solidFill>
              </a:rPr>
              <a:t>Firma digital </a:t>
            </a:r>
          </a:p>
        </p:txBody>
      </p:sp>
    </p:spTree>
    <p:extLst>
      <p:ext uri="{BB962C8B-B14F-4D97-AF65-F5344CB8AC3E}">
        <p14:creationId xmlns:p14="http://schemas.microsoft.com/office/powerpoint/2010/main" val="3922915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Marco Teórico</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Conceptos Generales</a:t>
            </a:r>
          </a:p>
          <a:p>
            <a:pPr marL="742950" lvl="1" indent="-285750">
              <a:lnSpc>
                <a:spcPct val="90000"/>
              </a:lnSpc>
              <a:buFont typeface="Arial" panose="020B0604020202020204" pitchFamily="34" charset="0"/>
              <a:buChar char="•"/>
            </a:pPr>
            <a:r>
              <a:rPr lang="es-ES_tradnl" sz="1500" b="1" dirty="0">
                <a:solidFill>
                  <a:schemeClr val="bg1"/>
                </a:solidFill>
              </a:rPr>
              <a:t>Criptografía Asimétrica</a:t>
            </a:r>
          </a:p>
          <a:p>
            <a:pPr marL="742950" lvl="1" indent="-285750">
              <a:lnSpc>
                <a:spcPct val="90000"/>
              </a:lnSpc>
              <a:buFont typeface="Arial" panose="020B0604020202020204" pitchFamily="34" charset="0"/>
              <a:buChar char="•"/>
            </a:pPr>
            <a:r>
              <a:rPr lang="es-EC" sz="1500" b="1" dirty="0">
                <a:solidFill>
                  <a:schemeClr val="bg1"/>
                </a:solidFill>
              </a:rPr>
              <a:t>Firma Digital</a:t>
            </a:r>
          </a:p>
          <a:p>
            <a:pPr marL="742950" lvl="1" indent="-285750">
              <a:lnSpc>
                <a:spcPct val="90000"/>
              </a:lnSpc>
              <a:buFont typeface="Arial" panose="020B0604020202020204" pitchFamily="34" charset="0"/>
              <a:buChar char="•"/>
            </a:pPr>
            <a:r>
              <a:rPr lang="es-EC" sz="1500" b="1" dirty="0">
                <a:solidFill>
                  <a:srgbClr val="00B050"/>
                </a:solidFill>
              </a:rPr>
              <a:t>Certificado</a:t>
            </a:r>
            <a:r>
              <a:rPr lang="en-US" sz="1500" b="1" dirty="0">
                <a:solidFill>
                  <a:srgbClr val="00B050"/>
                </a:solidFill>
              </a:rPr>
              <a:t> Digital</a:t>
            </a:r>
          </a:p>
          <a:p>
            <a:pPr marL="285750" indent="-285750">
              <a:lnSpc>
                <a:spcPct val="90000"/>
              </a:lnSpc>
              <a:buFont typeface="Arial" panose="020B0604020202020204" pitchFamily="34" charset="0"/>
              <a:buChar char="•"/>
            </a:pPr>
            <a:r>
              <a:rPr lang="es-EC" sz="1500" b="1" dirty="0">
                <a:solidFill>
                  <a:schemeClr val="bg1"/>
                </a:solidFill>
              </a:rPr>
              <a:t>PKI</a:t>
            </a:r>
          </a:p>
          <a:p>
            <a:pPr marL="742950" lvl="1" indent="-285750">
              <a:lnSpc>
                <a:spcPct val="90000"/>
              </a:lnSpc>
              <a:buFont typeface="Arial" panose="020B0604020202020204" pitchFamily="34" charset="0"/>
              <a:buChar char="•"/>
            </a:pPr>
            <a:r>
              <a:rPr lang="es-EC" sz="1500" b="1" dirty="0">
                <a:solidFill>
                  <a:schemeClr val="bg1"/>
                </a:solidFill>
              </a:rPr>
              <a:t>Definición</a:t>
            </a:r>
          </a:p>
          <a:p>
            <a:pPr marL="742950" lvl="1" indent="-285750">
              <a:lnSpc>
                <a:spcPct val="90000"/>
              </a:lnSpc>
              <a:buFont typeface="Arial" panose="020B0604020202020204" pitchFamily="34" charset="0"/>
              <a:buChar char="•"/>
            </a:pPr>
            <a:r>
              <a:rPr lang="es-EC" sz="1500" b="1" dirty="0">
                <a:solidFill>
                  <a:schemeClr val="bg1"/>
                </a:solidFill>
              </a:rPr>
              <a:t>Componentes</a:t>
            </a:r>
          </a:p>
          <a:p>
            <a:pPr lvl="1">
              <a:lnSpc>
                <a:spcPct val="90000"/>
              </a:lnSpc>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11</a:t>
            </a:fld>
            <a:endParaRPr lang="en-US" sz="2000" dirty="0"/>
          </a:p>
        </p:txBody>
      </p:sp>
      <p:graphicFrame>
        <p:nvGraphicFramePr>
          <p:cNvPr id="7" name="Diagrama 6"/>
          <p:cNvGraphicFramePr/>
          <p:nvPr>
            <p:extLst>
              <p:ext uri="{D42A27DB-BD31-4B8C-83A1-F6EECF244321}">
                <p14:modId xmlns:p14="http://schemas.microsoft.com/office/powerpoint/2010/main" val="1356646480"/>
              </p:ext>
            </p:extLst>
          </p:nvPr>
        </p:nvGraphicFramePr>
        <p:xfrm>
          <a:off x="575894" y="3635216"/>
          <a:ext cx="6096000"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0354" y="3320609"/>
            <a:ext cx="2383539" cy="2383539"/>
          </a:xfrm>
          <a:prstGeom prst="rect">
            <a:avLst/>
          </a:prstGeom>
        </p:spPr>
      </p:pic>
      <p:sp>
        <p:nvSpPr>
          <p:cNvPr id="4" name="CuadroTexto 3">
            <a:extLst>
              <a:ext uri="{FF2B5EF4-FFF2-40B4-BE49-F238E27FC236}">
                <a16:creationId xmlns:a16="http://schemas.microsoft.com/office/drawing/2014/main" id="{DCEE5453-FCFF-2846-B611-CD564DB20BBE}"/>
              </a:ext>
            </a:extLst>
          </p:cNvPr>
          <p:cNvSpPr txBox="1"/>
          <p:nvPr/>
        </p:nvSpPr>
        <p:spPr>
          <a:xfrm>
            <a:off x="699247" y="2407024"/>
            <a:ext cx="5755341" cy="646331"/>
          </a:xfrm>
          <a:prstGeom prst="rect">
            <a:avLst/>
          </a:prstGeom>
          <a:noFill/>
        </p:spPr>
        <p:txBody>
          <a:bodyPr wrap="square" rtlCol="0">
            <a:spAutoFit/>
          </a:bodyPr>
          <a:lstStyle/>
          <a:p>
            <a:pPr algn="ctr"/>
            <a:r>
              <a:rPr lang="es-ES_tradnl" sz="3600" dirty="0">
                <a:solidFill>
                  <a:srgbClr val="FF0000"/>
                </a:solidFill>
              </a:rPr>
              <a:t>Certificado Digital</a:t>
            </a:r>
          </a:p>
        </p:txBody>
      </p:sp>
    </p:spTree>
    <p:extLst>
      <p:ext uri="{BB962C8B-B14F-4D97-AF65-F5344CB8AC3E}">
        <p14:creationId xmlns:p14="http://schemas.microsoft.com/office/powerpoint/2010/main" val="301534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Marco Teórico</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Conceptos Generales</a:t>
            </a:r>
          </a:p>
          <a:p>
            <a:pPr marL="742950" lvl="1" indent="-285750">
              <a:lnSpc>
                <a:spcPct val="90000"/>
              </a:lnSpc>
              <a:buFont typeface="Arial" panose="020B0604020202020204" pitchFamily="34" charset="0"/>
              <a:buChar char="•"/>
            </a:pPr>
            <a:r>
              <a:rPr lang="es-ES_tradnl" sz="1500" b="1" dirty="0">
                <a:solidFill>
                  <a:schemeClr val="bg1"/>
                </a:solidFill>
              </a:rPr>
              <a:t>Criptografía Asimétrica</a:t>
            </a:r>
          </a:p>
          <a:p>
            <a:pPr marL="742950" lvl="1" indent="-285750">
              <a:lnSpc>
                <a:spcPct val="90000"/>
              </a:lnSpc>
              <a:buFont typeface="Arial" panose="020B0604020202020204" pitchFamily="34" charset="0"/>
              <a:buChar char="•"/>
            </a:pPr>
            <a:r>
              <a:rPr lang="en-US" sz="1500" b="1" dirty="0">
                <a:solidFill>
                  <a:schemeClr val="bg1"/>
                </a:solidFill>
              </a:rPr>
              <a:t>Firma Digital</a:t>
            </a:r>
          </a:p>
          <a:p>
            <a:pPr marL="742950" lvl="1" indent="-285750">
              <a:lnSpc>
                <a:spcPct val="90000"/>
              </a:lnSpc>
              <a:buFont typeface="Arial" panose="020B0604020202020204" pitchFamily="34" charset="0"/>
              <a:buChar char="•"/>
            </a:pPr>
            <a:r>
              <a:rPr lang="es-EC" sz="1500" b="1" dirty="0">
                <a:solidFill>
                  <a:schemeClr val="bg1"/>
                </a:solidFill>
              </a:rPr>
              <a:t>Certificado Digital</a:t>
            </a:r>
          </a:p>
          <a:p>
            <a:pPr marL="285750" indent="-285750">
              <a:lnSpc>
                <a:spcPct val="90000"/>
              </a:lnSpc>
              <a:buFont typeface="Arial" panose="020B0604020202020204" pitchFamily="34" charset="0"/>
              <a:buChar char="•"/>
            </a:pPr>
            <a:r>
              <a:rPr lang="es-EC" sz="1500" b="1" dirty="0">
                <a:solidFill>
                  <a:srgbClr val="00B050"/>
                </a:solidFill>
              </a:rPr>
              <a:t>PKI</a:t>
            </a:r>
          </a:p>
          <a:p>
            <a:pPr marL="742950" lvl="1" indent="-285750">
              <a:lnSpc>
                <a:spcPct val="90000"/>
              </a:lnSpc>
              <a:buFont typeface="Arial" panose="020B0604020202020204" pitchFamily="34" charset="0"/>
              <a:buChar char="•"/>
            </a:pPr>
            <a:r>
              <a:rPr lang="es-EC" sz="1500" b="1" dirty="0">
                <a:solidFill>
                  <a:srgbClr val="00B050"/>
                </a:solidFill>
              </a:rPr>
              <a:t>Definición</a:t>
            </a:r>
          </a:p>
          <a:p>
            <a:pPr marL="742950" lvl="1" indent="-285750">
              <a:lnSpc>
                <a:spcPct val="90000"/>
              </a:lnSpc>
              <a:buFont typeface="Arial" panose="020B0604020202020204" pitchFamily="34" charset="0"/>
              <a:buChar char="•"/>
            </a:pPr>
            <a:r>
              <a:rPr lang="es-EC" sz="1500" b="1" dirty="0">
                <a:solidFill>
                  <a:schemeClr val="bg1"/>
                </a:solidFill>
              </a:rPr>
              <a:t>Componentes</a:t>
            </a:r>
          </a:p>
          <a:p>
            <a:pPr lvl="1">
              <a:lnSpc>
                <a:spcPct val="90000"/>
              </a:lnSpc>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12</a:t>
            </a:fld>
            <a:endParaRPr lang="en-US" sz="2000" dirty="0"/>
          </a:p>
        </p:txBody>
      </p:sp>
      <p:pic>
        <p:nvPicPr>
          <p:cNvPr id="5" name="Picture 2" descr="Pki vector, gráfico vectorial, imágenes de Pki vectoriales de stock |  Depositphotos®">
            <a:extLst>
              <a:ext uri="{FF2B5EF4-FFF2-40B4-BE49-F238E27FC236}">
                <a16:creationId xmlns:a16="http://schemas.microsoft.com/office/drawing/2014/main" id="{B8C2DC68-67E5-A643-B4DD-2A941A533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4" y="2391824"/>
            <a:ext cx="3839887" cy="35643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727" y="2469866"/>
            <a:ext cx="3491368" cy="3486271"/>
          </a:xfrm>
          <a:prstGeom prst="rect">
            <a:avLst/>
          </a:prstGeom>
        </p:spPr>
      </p:pic>
    </p:spTree>
    <p:extLst>
      <p:ext uri="{BB962C8B-B14F-4D97-AF65-F5344CB8AC3E}">
        <p14:creationId xmlns:p14="http://schemas.microsoft.com/office/powerpoint/2010/main" val="1333778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Marco Teórico</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Conceptos Generales</a:t>
            </a:r>
          </a:p>
          <a:p>
            <a:pPr marL="742950" lvl="1" indent="-285750">
              <a:lnSpc>
                <a:spcPct val="90000"/>
              </a:lnSpc>
              <a:buFont typeface="Arial" panose="020B0604020202020204" pitchFamily="34" charset="0"/>
              <a:buChar char="•"/>
            </a:pPr>
            <a:r>
              <a:rPr lang="es-ES_tradnl" sz="1500" b="1" dirty="0">
                <a:solidFill>
                  <a:schemeClr val="bg1"/>
                </a:solidFill>
              </a:rPr>
              <a:t>Criptografía Asimétrica</a:t>
            </a:r>
          </a:p>
          <a:p>
            <a:pPr marL="742950" lvl="1" indent="-285750">
              <a:lnSpc>
                <a:spcPct val="90000"/>
              </a:lnSpc>
              <a:buFont typeface="Arial" panose="020B0604020202020204" pitchFamily="34" charset="0"/>
              <a:buChar char="•"/>
            </a:pPr>
            <a:r>
              <a:rPr lang="en-US" sz="1500" b="1" dirty="0">
                <a:solidFill>
                  <a:schemeClr val="bg1"/>
                </a:solidFill>
              </a:rPr>
              <a:t>Firma Digital</a:t>
            </a:r>
          </a:p>
          <a:p>
            <a:pPr marL="742950" lvl="1" indent="-285750">
              <a:lnSpc>
                <a:spcPct val="90000"/>
              </a:lnSpc>
              <a:buFont typeface="Arial" panose="020B0604020202020204" pitchFamily="34" charset="0"/>
              <a:buChar char="•"/>
            </a:pPr>
            <a:r>
              <a:rPr lang="es-EC" sz="1500" b="1" dirty="0">
                <a:solidFill>
                  <a:schemeClr val="bg1"/>
                </a:solidFill>
              </a:rPr>
              <a:t>Certificado Digital</a:t>
            </a:r>
          </a:p>
          <a:p>
            <a:pPr marL="285750" indent="-285750">
              <a:lnSpc>
                <a:spcPct val="90000"/>
              </a:lnSpc>
              <a:buFont typeface="Arial" panose="020B0604020202020204" pitchFamily="34" charset="0"/>
              <a:buChar char="•"/>
            </a:pPr>
            <a:r>
              <a:rPr lang="es-EC" sz="1500" b="1" dirty="0">
                <a:solidFill>
                  <a:srgbClr val="00B050"/>
                </a:solidFill>
              </a:rPr>
              <a:t>PKI</a:t>
            </a:r>
          </a:p>
          <a:p>
            <a:pPr marL="742950" lvl="1" indent="-285750">
              <a:lnSpc>
                <a:spcPct val="90000"/>
              </a:lnSpc>
              <a:buFont typeface="Arial" panose="020B0604020202020204" pitchFamily="34" charset="0"/>
              <a:buChar char="•"/>
            </a:pPr>
            <a:r>
              <a:rPr lang="es-EC" sz="1500" b="1" dirty="0">
                <a:solidFill>
                  <a:schemeClr val="bg1"/>
                </a:solidFill>
              </a:rPr>
              <a:t>Definición</a:t>
            </a:r>
          </a:p>
          <a:p>
            <a:pPr marL="742950" lvl="1" indent="-285750">
              <a:lnSpc>
                <a:spcPct val="90000"/>
              </a:lnSpc>
              <a:buFont typeface="Arial" panose="020B0604020202020204" pitchFamily="34" charset="0"/>
              <a:buChar char="•"/>
            </a:pPr>
            <a:r>
              <a:rPr lang="es-EC" sz="1500" b="1" dirty="0">
                <a:solidFill>
                  <a:srgbClr val="00B050"/>
                </a:solidFill>
              </a:rPr>
              <a:t>Componentes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13</a:t>
            </a:fld>
            <a:endParaRPr lang="en-US" sz="2000" dirty="0"/>
          </a:p>
        </p:txBody>
      </p:sp>
      <p:pic>
        <p:nvPicPr>
          <p:cNvPr id="5" name="Picture 2" descr="Seguridad informática: IMPLEMENTACIÓN DE UNA INFRAESTRUCTURA DE CLAVE  PÚBLICA">
            <a:extLst>
              <a:ext uri="{FF2B5EF4-FFF2-40B4-BE49-F238E27FC236}">
                <a16:creationId xmlns:a16="http://schemas.microsoft.com/office/drawing/2014/main" id="{7883C2EF-E276-E84C-8B72-667B714D7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18"/>
          <a:stretch/>
        </p:blipFill>
        <p:spPr bwMode="auto">
          <a:xfrm>
            <a:off x="1018430" y="2129027"/>
            <a:ext cx="7467280" cy="42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94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chemeClr val="bg1"/>
                </a:solidFill>
              </a:rPr>
              <a:t>PKI</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14</a:t>
            </a:fld>
            <a:endParaRPr lang="en-US" sz="2000" dirty="0"/>
          </a:p>
        </p:txBody>
      </p:sp>
      <p:graphicFrame>
        <p:nvGraphicFramePr>
          <p:cNvPr id="4" name="Diagrama 3"/>
          <p:cNvGraphicFramePr/>
          <p:nvPr>
            <p:extLst>
              <p:ext uri="{D42A27DB-BD31-4B8C-83A1-F6EECF244321}">
                <p14:modId xmlns:p14="http://schemas.microsoft.com/office/powerpoint/2010/main" val="3904681783"/>
              </p:ext>
            </p:extLst>
          </p:nvPr>
        </p:nvGraphicFramePr>
        <p:xfrm>
          <a:off x="1123086" y="2002971"/>
          <a:ext cx="7543774" cy="502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9905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chemeClr val="bg1"/>
                </a:solidFill>
              </a:rPr>
              <a:t>PKI</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15</a:t>
            </a:fld>
            <a:endParaRPr lang="en-US" sz="2000" dirty="0"/>
          </a:p>
        </p:txBody>
      </p:sp>
      <p:graphicFrame>
        <p:nvGraphicFramePr>
          <p:cNvPr id="7" name="Diagrama 6"/>
          <p:cNvGraphicFramePr/>
          <p:nvPr>
            <p:extLst>
              <p:ext uri="{D42A27DB-BD31-4B8C-83A1-F6EECF244321}">
                <p14:modId xmlns:p14="http://schemas.microsoft.com/office/powerpoint/2010/main" val="1434893513"/>
              </p:ext>
            </p:extLst>
          </p:nvPr>
        </p:nvGraphicFramePr>
        <p:xfrm>
          <a:off x="575891" y="2471224"/>
          <a:ext cx="7637417"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nvGraphicFramePr>
        <p:xfrm>
          <a:off x="575892" y="3593791"/>
          <a:ext cx="7637417" cy="2308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6771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chemeClr val="bg1"/>
                </a:solidFill>
              </a:rPr>
              <a:t>PKI</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16</a:t>
            </a:fld>
            <a:endParaRPr lang="en-US" sz="2000" dirty="0"/>
          </a:p>
        </p:txBody>
      </p:sp>
      <p:graphicFrame>
        <p:nvGraphicFramePr>
          <p:cNvPr id="4" name="Diagrama 3"/>
          <p:cNvGraphicFramePr/>
          <p:nvPr>
            <p:extLst>
              <p:ext uri="{D42A27DB-BD31-4B8C-83A1-F6EECF244321}">
                <p14:modId xmlns:p14="http://schemas.microsoft.com/office/powerpoint/2010/main" val="1205904470"/>
              </p:ext>
            </p:extLst>
          </p:nvPr>
        </p:nvGraphicFramePr>
        <p:xfrm>
          <a:off x="575892" y="2475578"/>
          <a:ext cx="7637417"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nvGraphicFramePr>
        <p:xfrm>
          <a:off x="575892" y="3602499"/>
          <a:ext cx="7637417" cy="2031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9505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rgbClr val="00B050"/>
                </a:solidFill>
              </a:rPr>
              <a:t>Herramientas</a:t>
            </a:r>
          </a:p>
          <a:p>
            <a:pPr marL="285750" indent="-285750">
              <a:lnSpc>
                <a:spcPct val="90000"/>
              </a:lnSpc>
              <a:buFont typeface="Arial" panose="020B0604020202020204" pitchFamily="34" charset="0"/>
              <a:buChar char="•"/>
            </a:pPr>
            <a:r>
              <a:rPr lang="es-ES_tradnl" sz="1500" b="1" dirty="0">
                <a:solidFill>
                  <a:schemeClr val="bg1"/>
                </a:solidFill>
              </a:rPr>
              <a:t>PKI</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17</a:t>
            </a:fld>
            <a:endParaRPr lang="en-US" sz="20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88" y="2761369"/>
            <a:ext cx="2540579" cy="11940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850" y="3002724"/>
            <a:ext cx="2477064" cy="952717"/>
          </a:xfrm>
          <a:prstGeom prst="rect">
            <a:avLst/>
          </a:prstGeom>
        </p:spPr>
      </p:pic>
      <p:pic>
        <p:nvPicPr>
          <p:cNvPr id="1026" name="Picture 2" descr="PrimeKey Trademark and Logo Usage Poli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069" y="4549047"/>
            <a:ext cx="3723868" cy="1241290"/>
          </a:xfrm>
          <a:prstGeom prst="rect">
            <a:avLst/>
          </a:prstGeom>
          <a:noFill/>
          <a:extLst>
            <a:ext uri="{909E8E84-426E-40DD-AFC4-6F175D3DCCD1}">
              <a14:hiddenFill xmlns:a14="http://schemas.microsoft.com/office/drawing/2010/main">
                <a:solidFill>
                  <a:srgbClr val="FFFFFF"/>
                </a:solidFill>
              </a14:hiddenFill>
            </a:ext>
          </a:extLst>
        </p:spPr>
      </p:pic>
      <p:sp>
        <p:nvSpPr>
          <p:cNvPr id="11" name="Señal de prohibido 10"/>
          <p:cNvSpPr/>
          <p:nvPr/>
        </p:nvSpPr>
        <p:spPr>
          <a:xfrm>
            <a:off x="1544390" y="2614565"/>
            <a:ext cx="1487679" cy="1487679"/>
          </a:xfrm>
          <a:prstGeom prst="noSmoking">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Señal de prohibido 12"/>
          <p:cNvSpPr/>
          <p:nvPr/>
        </p:nvSpPr>
        <p:spPr>
          <a:xfrm>
            <a:off x="6718542" y="2603464"/>
            <a:ext cx="1487679" cy="1487679"/>
          </a:xfrm>
          <a:prstGeom prst="noSmoking">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671807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rgbClr val="00B050"/>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18</a:t>
            </a:fld>
            <a:endParaRPr lang="en-US" sz="20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4" y="2455240"/>
            <a:ext cx="3474720" cy="132618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561" y="2225219"/>
            <a:ext cx="2964484" cy="1482242"/>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 y="4518674"/>
            <a:ext cx="3337560" cy="1727448"/>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688" y="4167784"/>
            <a:ext cx="2769062" cy="2078338"/>
          </a:xfrm>
          <a:prstGeom prst="rect">
            <a:avLst/>
          </a:prstGeom>
        </p:spPr>
      </p:pic>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0614" y="3185635"/>
            <a:ext cx="1780902" cy="1780902"/>
          </a:xfrm>
          <a:prstGeom prst="rect">
            <a:avLst/>
          </a:prstGeom>
        </p:spPr>
      </p:pic>
    </p:spTree>
    <p:extLst>
      <p:ext uri="{BB962C8B-B14F-4D97-AF65-F5344CB8AC3E}">
        <p14:creationId xmlns:p14="http://schemas.microsoft.com/office/powerpoint/2010/main" val="117054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rgbClr val="00B050"/>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19</a:t>
            </a:fld>
            <a:endParaRPr lang="en-US" sz="2000" dirty="0"/>
          </a:p>
        </p:txBody>
      </p:sp>
      <p:graphicFrame>
        <p:nvGraphicFramePr>
          <p:cNvPr id="7" name="Diagrama 6"/>
          <p:cNvGraphicFramePr/>
          <p:nvPr>
            <p:extLst>
              <p:ext uri="{D42A27DB-BD31-4B8C-83A1-F6EECF244321}">
                <p14:modId xmlns:p14="http://schemas.microsoft.com/office/powerpoint/2010/main" val="2668643474"/>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p:nvPr/>
        </p:nvPicPr>
        <p:blipFill>
          <a:blip r:embed="rId8"/>
          <a:stretch>
            <a:fillRect/>
          </a:stretch>
        </p:blipFill>
        <p:spPr>
          <a:xfrm>
            <a:off x="3390682" y="2203813"/>
            <a:ext cx="5400040" cy="4000500"/>
          </a:xfrm>
          <a:prstGeom prst="rect">
            <a:avLst/>
          </a:prstGeom>
        </p:spPr>
      </p:pic>
      <p:grpSp>
        <p:nvGrpSpPr>
          <p:cNvPr id="10" name="Grupo 9"/>
          <p:cNvGrpSpPr/>
          <p:nvPr/>
        </p:nvGrpSpPr>
        <p:grpSpPr>
          <a:xfrm>
            <a:off x="287686" y="5041285"/>
            <a:ext cx="1975719" cy="479949"/>
            <a:chOff x="0" y="510795"/>
            <a:chExt cx="1975719" cy="1216800"/>
          </a:xfrm>
        </p:grpSpPr>
        <p:sp>
          <p:nvSpPr>
            <p:cNvPr id="11" name="Rectángulo redondeado 10"/>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ángulo 11"/>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dirty="0" err="1"/>
                <a:t>o</a:t>
              </a:r>
              <a:r>
                <a:rPr lang="es-ES" sz="2000" kern="1200" dirty="0" err="1"/>
                <a:t>pt</a:t>
              </a:r>
              <a:r>
                <a:rPr lang="es-ES" sz="2000" kern="1200" dirty="0"/>
                <a:t>/ejbca/</a:t>
              </a:r>
            </a:p>
          </p:txBody>
        </p:sp>
      </p:grpSp>
    </p:spTree>
    <p:extLst>
      <p:ext uri="{BB962C8B-B14F-4D97-AF65-F5344CB8AC3E}">
        <p14:creationId xmlns:p14="http://schemas.microsoft.com/office/powerpoint/2010/main" val="596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5D42A1D-10AF-477D-BFF5-4E8843EC8BCB}"/>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AGENDA</a:t>
            </a:r>
          </a:p>
        </p:txBody>
      </p:sp>
      <p:sp>
        <p:nvSpPr>
          <p:cNvPr id="3" name="Marcador de contenido 2">
            <a:extLst>
              <a:ext uri="{FF2B5EF4-FFF2-40B4-BE49-F238E27FC236}">
                <a16:creationId xmlns:a16="http://schemas.microsoft.com/office/drawing/2014/main" id="{DB510464-1CDF-401B-A8F3-6ED57E943404}"/>
              </a:ext>
            </a:extLst>
          </p:cNvPr>
          <p:cNvSpPr>
            <a:spLocks noGrp="1"/>
          </p:cNvSpPr>
          <p:nvPr>
            <p:ph sz="half" idx="1"/>
          </p:nvPr>
        </p:nvSpPr>
        <p:spPr>
          <a:xfrm>
            <a:off x="591224" y="1402002"/>
            <a:ext cx="3409782" cy="4036582"/>
          </a:xfrm>
        </p:spPr>
        <p:txBody>
          <a:bodyPr vert="horz" lIns="91440" tIns="45720" rIns="91440" bIns="45720" rtlCol="0" anchor="ctr">
            <a:normAutofit/>
          </a:bodyPr>
          <a:lstStyle/>
          <a:p>
            <a:pPr>
              <a:lnSpc>
                <a:spcPct val="90000"/>
              </a:lnSpc>
            </a:pPr>
            <a:r>
              <a:rPr lang="en-US" sz="2000" b="1" dirty="0">
                <a:solidFill>
                  <a:schemeClr val="bg1"/>
                </a:solidFill>
              </a:rPr>
              <a:t>INTRODUCCIÓN</a:t>
            </a:r>
          </a:p>
          <a:p>
            <a:pPr>
              <a:lnSpc>
                <a:spcPct val="90000"/>
              </a:lnSpc>
            </a:pPr>
            <a:r>
              <a:rPr lang="en-US" sz="2000" b="1" dirty="0">
                <a:solidFill>
                  <a:schemeClr val="bg1"/>
                </a:solidFill>
              </a:rPr>
              <a:t>MARCO TEÓRICO</a:t>
            </a:r>
          </a:p>
          <a:p>
            <a:pPr>
              <a:lnSpc>
                <a:spcPct val="90000"/>
              </a:lnSpc>
            </a:pPr>
            <a:r>
              <a:rPr lang="en-US" sz="2000" b="1" dirty="0">
                <a:solidFill>
                  <a:schemeClr val="bg1"/>
                </a:solidFill>
              </a:rPr>
              <a:t>IMPLEMENTACIÓN</a:t>
            </a:r>
          </a:p>
          <a:p>
            <a:pPr>
              <a:lnSpc>
                <a:spcPct val="90000"/>
              </a:lnSpc>
            </a:pPr>
            <a:r>
              <a:rPr lang="en-US" sz="2000" b="1" dirty="0">
                <a:solidFill>
                  <a:schemeClr val="bg1"/>
                </a:solidFill>
              </a:rPr>
              <a:t>CONCLUSIONES</a:t>
            </a:r>
          </a:p>
          <a:p>
            <a:pPr>
              <a:lnSpc>
                <a:spcPct val="90000"/>
              </a:lnSpc>
            </a:pPr>
            <a:r>
              <a:rPr lang="en-US" sz="2000" b="1" dirty="0">
                <a:solidFill>
                  <a:schemeClr val="bg1"/>
                </a:solidFill>
              </a:rPr>
              <a:t>RECOMENDACIONES</a:t>
            </a:r>
          </a:p>
          <a:p>
            <a:pPr>
              <a:lnSpc>
                <a:spcPct val="90000"/>
              </a:lnSpc>
            </a:pPr>
            <a:endParaRPr lang="en-US" sz="2000" b="1" dirty="0">
              <a:solidFill>
                <a:schemeClr val="bg1"/>
              </a:solidFill>
            </a:endParaRPr>
          </a:p>
        </p:txBody>
      </p:sp>
      <p:pic>
        <p:nvPicPr>
          <p:cNvPr id="1026" name="Picture 2" descr="Resultado de imagen para agenda png">
            <a:extLst>
              <a:ext uri="{FF2B5EF4-FFF2-40B4-BE49-F238E27FC236}">
                <a16:creationId xmlns:a16="http://schemas.microsoft.com/office/drawing/2014/main" id="{B40ACCFA-74BA-43E9-B918-7A45C8EFB1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1522" y="1200327"/>
            <a:ext cx="6489819" cy="447797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5448D118-44BA-E744-9512-138DC643CD53}"/>
              </a:ext>
            </a:extLst>
          </p:cNvPr>
          <p:cNvSpPr>
            <a:spLocks noGrp="1"/>
          </p:cNvSpPr>
          <p:nvPr>
            <p:ph type="sldNum" sz="quarter" idx="12"/>
          </p:nvPr>
        </p:nvSpPr>
        <p:spPr/>
        <p:txBody>
          <a:bodyPr/>
          <a:lstStyle/>
          <a:p>
            <a:fld id="{D57F1E4F-1CFF-5643-939E-217C01CDF565}" type="slidenum">
              <a:rPr lang="en-US" sz="2000" smtClean="0"/>
              <a:pPr/>
              <a:t>2</a:t>
            </a:fld>
            <a:endParaRPr lang="en-US" sz="2000" dirty="0"/>
          </a:p>
        </p:txBody>
      </p:sp>
    </p:spTree>
    <p:extLst>
      <p:ext uri="{BB962C8B-B14F-4D97-AF65-F5344CB8AC3E}">
        <p14:creationId xmlns:p14="http://schemas.microsoft.com/office/powerpoint/2010/main" val="1070294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C24E2B"/>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C24E2B"/>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C24E2B"/>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rgbClr val="C24E2B"/>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4" end="4"/>
                                            </p:txEl>
                                          </p:spTgt>
                                        </p:tgtEl>
                                        <p:attrNameLst>
                                          <p:attrName>style.color</p:attrName>
                                        </p:attrNameLst>
                                      </p:cBhvr>
                                      <p:to>
                                        <a:srgbClr val="C24E2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rgbClr val="00B050"/>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20</a:t>
            </a:fld>
            <a:endParaRPr lang="en-US" sz="2000" dirty="0"/>
          </a:p>
        </p:txBody>
      </p:sp>
      <p:pic>
        <p:nvPicPr>
          <p:cNvPr id="4" name="Imagen 3"/>
          <p:cNvPicPr>
            <a:picLocks noChangeAspect="1"/>
          </p:cNvPicPr>
          <p:nvPr/>
        </p:nvPicPr>
        <p:blipFill>
          <a:blip r:embed="rId3"/>
          <a:stretch>
            <a:fillRect/>
          </a:stretch>
        </p:blipFill>
        <p:spPr>
          <a:xfrm>
            <a:off x="2626042" y="2273617"/>
            <a:ext cx="6543675" cy="4200525"/>
          </a:xfrm>
          <a:prstGeom prst="rect">
            <a:avLst/>
          </a:prstGeom>
        </p:spPr>
      </p:pic>
      <p:graphicFrame>
        <p:nvGraphicFramePr>
          <p:cNvPr id="7" name="Diagrama 6"/>
          <p:cNvGraphicFramePr/>
          <p:nvPr>
            <p:extLst>
              <p:ext uri="{D42A27DB-BD31-4B8C-83A1-F6EECF244321}">
                <p14:modId xmlns:p14="http://schemas.microsoft.com/office/powerpoint/2010/main" val="4171227686"/>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p:cNvPicPr>
            <a:picLocks noChangeAspect="1"/>
          </p:cNvPicPr>
          <p:nvPr/>
        </p:nvPicPr>
        <p:blipFill>
          <a:blip r:embed="rId9"/>
          <a:stretch>
            <a:fillRect/>
          </a:stretch>
        </p:blipFill>
        <p:spPr>
          <a:xfrm>
            <a:off x="2747607" y="3512354"/>
            <a:ext cx="6686190" cy="1786890"/>
          </a:xfrm>
          <a:prstGeom prst="rect">
            <a:avLst/>
          </a:prstGeom>
        </p:spPr>
      </p:pic>
      <p:sp>
        <p:nvSpPr>
          <p:cNvPr id="10" name="Rectángulo 9"/>
          <p:cNvSpPr/>
          <p:nvPr/>
        </p:nvSpPr>
        <p:spPr>
          <a:xfrm>
            <a:off x="7274788" y="3147142"/>
            <a:ext cx="1080804" cy="111919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3506974" y="3232049"/>
            <a:ext cx="1080804" cy="111919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7274788" y="5247856"/>
            <a:ext cx="1080804" cy="111919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4410013" y="3236422"/>
            <a:ext cx="1080804" cy="111919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10"/>
          <a:stretch>
            <a:fillRect/>
          </a:stretch>
        </p:blipFill>
        <p:spPr>
          <a:xfrm>
            <a:off x="2571272" y="3537887"/>
            <a:ext cx="6653213" cy="1476432"/>
          </a:xfrm>
          <a:prstGeom prst="rect">
            <a:avLst/>
          </a:prstGeom>
        </p:spPr>
      </p:pic>
      <p:pic>
        <p:nvPicPr>
          <p:cNvPr id="15" name="Imagen 14"/>
          <p:cNvPicPr>
            <a:picLocks noChangeAspect="1"/>
          </p:cNvPicPr>
          <p:nvPr/>
        </p:nvPicPr>
        <p:blipFill>
          <a:blip r:embed="rId11"/>
          <a:stretch>
            <a:fillRect/>
          </a:stretch>
        </p:blipFill>
        <p:spPr>
          <a:xfrm>
            <a:off x="3105157" y="3158620"/>
            <a:ext cx="5456732" cy="2215433"/>
          </a:xfrm>
          <a:prstGeom prst="rect">
            <a:avLst/>
          </a:prstGeom>
        </p:spPr>
      </p:pic>
      <p:pic>
        <p:nvPicPr>
          <p:cNvPr id="16" name="Imagen 15"/>
          <p:cNvPicPr>
            <a:picLocks noChangeAspect="1"/>
          </p:cNvPicPr>
          <p:nvPr/>
        </p:nvPicPr>
        <p:blipFill>
          <a:blip r:embed="rId12"/>
          <a:stretch>
            <a:fillRect/>
          </a:stretch>
        </p:blipFill>
        <p:spPr>
          <a:xfrm>
            <a:off x="3273432" y="2756623"/>
            <a:ext cx="5442392" cy="3189242"/>
          </a:xfrm>
          <a:prstGeom prst="rect">
            <a:avLst/>
          </a:prstGeom>
        </p:spPr>
      </p:pic>
      <p:pic>
        <p:nvPicPr>
          <p:cNvPr id="17" name="Picture 2" descr="PrimeKey Trademark and Logo Usage Polic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20" y="2475258"/>
            <a:ext cx="2050085" cy="68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4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P spid="10" grpId="1" animBg="1"/>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rgbClr val="00B050"/>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21</a:t>
            </a:fld>
            <a:endParaRPr lang="en-US" sz="2000" dirty="0"/>
          </a:p>
        </p:txBody>
      </p:sp>
      <p:graphicFrame>
        <p:nvGraphicFramePr>
          <p:cNvPr id="7" name="Diagrama 6"/>
          <p:cNvGraphicFramePr/>
          <p:nvPr>
            <p:extLst>
              <p:ext uri="{D42A27DB-BD31-4B8C-83A1-F6EECF244321}">
                <p14:modId xmlns:p14="http://schemas.microsoft.com/office/powerpoint/2010/main" val="1002323766"/>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p:nvPr/>
        </p:nvPicPr>
        <p:blipFill rotWithShape="1">
          <a:blip r:embed="rId8"/>
          <a:srcRect t="12191" b="31414"/>
          <a:stretch/>
        </p:blipFill>
        <p:spPr>
          <a:xfrm>
            <a:off x="2903002" y="2185080"/>
            <a:ext cx="6554508" cy="232549"/>
          </a:xfrm>
          <a:prstGeom prst="rect">
            <a:avLst/>
          </a:prstGeom>
        </p:spPr>
      </p:pic>
      <p:pic>
        <p:nvPicPr>
          <p:cNvPr id="10" name="Imagen 9"/>
          <p:cNvPicPr/>
          <p:nvPr/>
        </p:nvPicPr>
        <p:blipFill>
          <a:blip r:embed="rId9"/>
          <a:stretch>
            <a:fillRect/>
          </a:stretch>
        </p:blipFill>
        <p:spPr>
          <a:xfrm>
            <a:off x="2903002" y="2760612"/>
            <a:ext cx="5286375" cy="219075"/>
          </a:xfrm>
          <a:prstGeom prst="rect">
            <a:avLst/>
          </a:prstGeom>
        </p:spPr>
      </p:pic>
      <p:pic>
        <p:nvPicPr>
          <p:cNvPr id="12" name="Imagen 11"/>
          <p:cNvPicPr/>
          <p:nvPr/>
        </p:nvPicPr>
        <p:blipFill>
          <a:blip r:embed="rId10"/>
          <a:stretch>
            <a:fillRect/>
          </a:stretch>
        </p:blipFill>
        <p:spPr>
          <a:xfrm>
            <a:off x="3744322" y="3255537"/>
            <a:ext cx="4128226" cy="3411223"/>
          </a:xfrm>
          <a:prstGeom prst="rect">
            <a:avLst/>
          </a:prstGeom>
        </p:spPr>
      </p:pic>
      <p:pic>
        <p:nvPicPr>
          <p:cNvPr id="15" name="Imagen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527" y="2274209"/>
            <a:ext cx="1686572" cy="872933"/>
          </a:xfrm>
          <a:prstGeom prst="rect">
            <a:avLst/>
          </a:prstGeom>
        </p:spPr>
      </p:pic>
      <p:pic>
        <p:nvPicPr>
          <p:cNvPr id="17" name="Imagen 16"/>
          <p:cNvPicPr>
            <a:picLocks noChangeAspect="1"/>
          </p:cNvPicPr>
          <p:nvPr/>
        </p:nvPicPr>
        <p:blipFill>
          <a:blip r:embed="rId12"/>
          <a:stretch>
            <a:fillRect/>
          </a:stretch>
        </p:blipFill>
        <p:spPr>
          <a:xfrm>
            <a:off x="3503077" y="2760612"/>
            <a:ext cx="4686300" cy="209550"/>
          </a:xfrm>
          <a:prstGeom prst="rect">
            <a:avLst/>
          </a:prstGeom>
        </p:spPr>
      </p:pic>
    </p:spTree>
    <p:extLst>
      <p:ext uri="{BB962C8B-B14F-4D97-AF65-F5344CB8AC3E}">
        <p14:creationId xmlns:p14="http://schemas.microsoft.com/office/powerpoint/2010/main" val="48609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rgbClr val="00B050"/>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22</a:t>
            </a:fld>
            <a:endParaRPr lang="en-US" sz="2000" dirty="0"/>
          </a:p>
        </p:txBody>
      </p:sp>
      <p:graphicFrame>
        <p:nvGraphicFramePr>
          <p:cNvPr id="7" name="Diagrama 6"/>
          <p:cNvGraphicFramePr/>
          <p:nvPr>
            <p:extLst>
              <p:ext uri="{D42A27DB-BD31-4B8C-83A1-F6EECF244321}">
                <p14:modId xmlns:p14="http://schemas.microsoft.com/office/powerpoint/2010/main" val="143981286"/>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038" y="2237974"/>
            <a:ext cx="1571013" cy="1179134"/>
          </a:xfrm>
          <a:prstGeom prst="rect">
            <a:avLst/>
          </a:prstGeom>
        </p:spPr>
      </p:pic>
      <p:pic>
        <p:nvPicPr>
          <p:cNvPr id="13" name="Imagen 12"/>
          <p:cNvPicPr/>
          <p:nvPr/>
        </p:nvPicPr>
        <p:blipFill>
          <a:blip r:embed="rId9"/>
          <a:stretch>
            <a:fillRect/>
          </a:stretch>
        </p:blipFill>
        <p:spPr>
          <a:xfrm>
            <a:off x="3092709" y="3306765"/>
            <a:ext cx="5610340" cy="2134225"/>
          </a:xfrm>
          <a:prstGeom prst="rect">
            <a:avLst/>
          </a:prstGeom>
        </p:spPr>
      </p:pic>
      <p:pic>
        <p:nvPicPr>
          <p:cNvPr id="14" name="Imagen 13"/>
          <p:cNvPicPr/>
          <p:nvPr/>
        </p:nvPicPr>
        <p:blipFill>
          <a:blip r:embed="rId10"/>
          <a:stretch>
            <a:fillRect/>
          </a:stretch>
        </p:blipFill>
        <p:spPr>
          <a:xfrm>
            <a:off x="3303009" y="3511957"/>
            <a:ext cx="5400040" cy="1508760"/>
          </a:xfrm>
          <a:prstGeom prst="rect">
            <a:avLst/>
          </a:prstGeom>
        </p:spPr>
      </p:pic>
      <p:pic>
        <p:nvPicPr>
          <p:cNvPr id="15" name="Imagen 14"/>
          <p:cNvPicPr/>
          <p:nvPr/>
        </p:nvPicPr>
        <p:blipFill>
          <a:blip r:embed="rId11"/>
          <a:stretch>
            <a:fillRect/>
          </a:stretch>
        </p:blipFill>
        <p:spPr>
          <a:xfrm>
            <a:off x="2764382" y="3744686"/>
            <a:ext cx="6477294" cy="834797"/>
          </a:xfrm>
          <a:prstGeom prst="rect">
            <a:avLst/>
          </a:prstGeom>
        </p:spPr>
      </p:pic>
      <p:pic>
        <p:nvPicPr>
          <p:cNvPr id="16" name="Imagen 15"/>
          <p:cNvPicPr/>
          <p:nvPr/>
        </p:nvPicPr>
        <p:blipFill>
          <a:blip r:embed="rId12"/>
          <a:stretch>
            <a:fillRect/>
          </a:stretch>
        </p:blipFill>
        <p:spPr>
          <a:xfrm>
            <a:off x="2836320" y="3637392"/>
            <a:ext cx="6123119" cy="1257889"/>
          </a:xfrm>
          <a:prstGeom prst="rect">
            <a:avLst/>
          </a:prstGeom>
        </p:spPr>
      </p:pic>
      <p:pic>
        <p:nvPicPr>
          <p:cNvPr id="17" name="Imagen 16"/>
          <p:cNvPicPr/>
          <p:nvPr/>
        </p:nvPicPr>
        <p:blipFill>
          <a:blip r:embed="rId13"/>
          <a:stretch>
            <a:fillRect/>
          </a:stretch>
        </p:blipFill>
        <p:spPr>
          <a:xfrm>
            <a:off x="3073801" y="3721833"/>
            <a:ext cx="5858456" cy="1047826"/>
          </a:xfrm>
          <a:prstGeom prst="rect">
            <a:avLst/>
          </a:prstGeom>
        </p:spPr>
      </p:pic>
      <p:pic>
        <p:nvPicPr>
          <p:cNvPr id="18" name="Imagen 17"/>
          <p:cNvPicPr/>
          <p:nvPr/>
        </p:nvPicPr>
        <p:blipFill>
          <a:blip r:embed="rId14"/>
          <a:stretch>
            <a:fillRect/>
          </a:stretch>
        </p:blipFill>
        <p:spPr>
          <a:xfrm>
            <a:off x="3275827" y="2836681"/>
            <a:ext cx="5400040" cy="2818130"/>
          </a:xfrm>
          <a:prstGeom prst="rect">
            <a:avLst/>
          </a:prstGeom>
        </p:spPr>
      </p:pic>
      <p:grpSp>
        <p:nvGrpSpPr>
          <p:cNvPr id="20" name="Grupo 19"/>
          <p:cNvGrpSpPr/>
          <p:nvPr/>
        </p:nvGrpSpPr>
        <p:grpSpPr>
          <a:xfrm>
            <a:off x="3396343" y="2176433"/>
            <a:ext cx="4894217" cy="479949"/>
            <a:chOff x="0" y="510795"/>
            <a:chExt cx="1975719" cy="1216800"/>
          </a:xfrm>
        </p:grpSpPr>
        <p:sp>
          <p:nvSpPr>
            <p:cNvPr id="21" name="Rectángulo redondeado 20"/>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ángulo 21"/>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Archivo </a:t>
              </a:r>
              <a:r>
                <a:rPr lang="es-ES" sz="2000" dirty="0" err="1"/>
                <a:t>standalone.conf</a:t>
              </a:r>
              <a:endParaRPr lang="es-ES" sz="2000" kern="1200" dirty="0"/>
            </a:p>
          </p:txBody>
        </p:sp>
      </p:grpSp>
      <p:grpSp>
        <p:nvGrpSpPr>
          <p:cNvPr id="24" name="Grupo 23"/>
          <p:cNvGrpSpPr/>
          <p:nvPr/>
        </p:nvGrpSpPr>
        <p:grpSpPr>
          <a:xfrm>
            <a:off x="3396342" y="2176392"/>
            <a:ext cx="4894217" cy="479949"/>
            <a:chOff x="0" y="510795"/>
            <a:chExt cx="1975719" cy="1216800"/>
          </a:xfrm>
        </p:grpSpPr>
        <p:sp>
          <p:nvSpPr>
            <p:cNvPr id="25" name="Rectángulo redondeado 2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ángulo 25"/>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err="1"/>
                <a:t>WildFly</a:t>
              </a:r>
              <a:r>
                <a:rPr lang="es-ES" sz="2000" dirty="0"/>
                <a:t> como servicio</a:t>
              </a:r>
              <a:endParaRPr lang="es-ES" sz="2000" kern="1200" dirty="0"/>
            </a:p>
          </p:txBody>
        </p:sp>
      </p:grpSp>
      <p:grpSp>
        <p:nvGrpSpPr>
          <p:cNvPr id="28" name="Grupo 27"/>
          <p:cNvGrpSpPr/>
          <p:nvPr/>
        </p:nvGrpSpPr>
        <p:grpSpPr>
          <a:xfrm>
            <a:off x="3396342" y="2176392"/>
            <a:ext cx="4894217" cy="479949"/>
            <a:chOff x="0" y="510795"/>
            <a:chExt cx="1975719" cy="1216800"/>
          </a:xfrm>
        </p:grpSpPr>
        <p:sp>
          <p:nvSpPr>
            <p:cNvPr id="29" name="Rectángulo redondeado 28"/>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ángulo 29"/>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Tienda de Credenciales </a:t>
              </a:r>
              <a:r>
                <a:rPr lang="es-ES" sz="2000" dirty="0" err="1"/>
                <a:t>Elytron</a:t>
              </a:r>
              <a:endParaRPr lang="es-ES" sz="2000" kern="1200" dirty="0"/>
            </a:p>
          </p:txBody>
        </p:sp>
      </p:grpSp>
      <p:grpSp>
        <p:nvGrpSpPr>
          <p:cNvPr id="31" name="Grupo 30"/>
          <p:cNvGrpSpPr/>
          <p:nvPr/>
        </p:nvGrpSpPr>
        <p:grpSpPr>
          <a:xfrm>
            <a:off x="3396342" y="2182789"/>
            <a:ext cx="4894217" cy="479949"/>
            <a:chOff x="0" y="510795"/>
            <a:chExt cx="1975719" cy="1216800"/>
          </a:xfrm>
        </p:grpSpPr>
        <p:sp>
          <p:nvSpPr>
            <p:cNvPr id="32" name="Rectángulo redondeado 31"/>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ángulo 32"/>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Fuentes de Datos</a:t>
              </a:r>
              <a:endParaRPr lang="es-ES" sz="2000" kern="1200" dirty="0"/>
            </a:p>
          </p:txBody>
        </p:sp>
      </p:grpSp>
      <p:grpSp>
        <p:nvGrpSpPr>
          <p:cNvPr id="34" name="Grupo 33"/>
          <p:cNvGrpSpPr/>
          <p:nvPr/>
        </p:nvGrpSpPr>
        <p:grpSpPr>
          <a:xfrm>
            <a:off x="3396342" y="2188463"/>
            <a:ext cx="4894217" cy="479949"/>
            <a:chOff x="0" y="510795"/>
            <a:chExt cx="1975719" cy="1216800"/>
          </a:xfrm>
        </p:grpSpPr>
        <p:sp>
          <p:nvSpPr>
            <p:cNvPr id="35" name="Rectángulo redondeado 3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ángulo 35"/>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Registros (</a:t>
              </a:r>
              <a:r>
                <a:rPr lang="es-ES" sz="2000" dirty="0" err="1"/>
                <a:t>Logs</a:t>
              </a:r>
              <a:r>
                <a:rPr lang="es-ES" sz="2000" dirty="0"/>
                <a:t>)</a:t>
              </a:r>
              <a:endParaRPr lang="es-ES" sz="2000" kern="1200" dirty="0"/>
            </a:p>
          </p:txBody>
        </p:sp>
      </p:grpSp>
      <p:grpSp>
        <p:nvGrpSpPr>
          <p:cNvPr id="37" name="Grupo 36"/>
          <p:cNvGrpSpPr/>
          <p:nvPr/>
        </p:nvGrpSpPr>
        <p:grpSpPr>
          <a:xfrm>
            <a:off x="3396341" y="2204185"/>
            <a:ext cx="4894217" cy="479949"/>
            <a:chOff x="0" y="510795"/>
            <a:chExt cx="1975719" cy="1216800"/>
          </a:xfrm>
        </p:grpSpPr>
        <p:sp>
          <p:nvSpPr>
            <p:cNvPr id="38" name="Rectángulo redondeado 37"/>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ángulo 38"/>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Puertos</a:t>
              </a:r>
              <a:endParaRPr lang="es-ES" sz="2000" kern="1200" dirty="0"/>
            </a:p>
          </p:txBody>
        </p:sp>
      </p:grpSp>
    </p:spTree>
    <p:extLst>
      <p:ext uri="{BB962C8B-B14F-4D97-AF65-F5344CB8AC3E}">
        <p14:creationId xmlns:p14="http://schemas.microsoft.com/office/powerpoint/2010/main" val="393588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6" presetClass="entr" presetSubtype="2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6" presetClass="entr" presetSubtype="2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6" presetClass="entr" presetSubtype="21"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6" presetClass="entr" presetSubtype="21"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childTnLst>
                                </p:cTn>
                              </p:par>
                              <p:par>
                                <p:cTn id="90" presetID="16" presetClass="entr" presetSubtype="21"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rgbClr val="00B050"/>
                </a:solidFill>
              </a:rPr>
              <a:t>Configuración</a:t>
            </a:r>
          </a:p>
          <a:p>
            <a:pPr marL="742950" lvl="1" indent="-285750">
              <a:lnSpc>
                <a:spcPct val="90000"/>
              </a:lnSpc>
              <a:buFont typeface="Arial" panose="020B0604020202020204" pitchFamily="34" charset="0"/>
              <a:buChar char="•"/>
            </a:pPr>
            <a:r>
              <a:rPr lang="es-ES_tradnl" sz="1500" b="1" dirty="0">
                <a:solidFill>
                  <a:schemeClr val="bg1"/>
                </a:solidFill>
              </a:rPr>
              <a:t>Operaciones</a:t>
            </a: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23</a:t>
            </a:fld>
            <a:endParaRPr lang="en-US" sz="2000" dirty="0"/>
          </a:p>
        </p:txBody>
      </p:sp>
      <p:graphicFrame>
        <p:nvGraphicFramePr>
          <p:cNvPr id="7" name="Diagrama 6"/>
          <p:cNvGraphicFramePr/>
          <p:nvPr>
            <p:extLst>
              <p:ext uri="{D42A27DB-BD31-4B8C-83A1-F6EECF244321}">
                <p14:modId xmlns:p14="http://schemas.microsoft.com/office/powerpoint/2010/main" val="3316912"/>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p:cNvPicPr/>
          <p:nvPr/>
        </p:nvPicPr>
        <p:blipFill rotWithShape="1">
          <a:blip r:embed="rId8"/>
          <a:srcRect t="40124" b="28476"/>
          <a:stretch/>
        </p:blipFill>
        <p:spPr>
          <a:xfrm>
            <a:off x="3197859" y="2522713"/>
            <a:ext cx="5400040" cy="269966"/>
          </a:xfrm>
          <a:prstGeom prst="rect">
            <a:avLst/>
          </a:prstGeom>
        </p:spPr>
      </p:pic>
      <p:pic>
        <p:nvPicPr>
          <p:cNvPr id="13" name="Imagen 12"/>
          <p:cNvPicPr/>
          <p:nvPr/>
        </p:nvPicPr>
        <p:blipFill rotWithShape="1">
          <a:blip r:embed="rId9"/>
          <a:srcRect t="9484"/>
          <a:stretch/>
        </p:blipFill>
        <p:spPr>
          <a:xfrm>
            <a:off x="3197859" y="3089294"/>
            <a:ext cx="5400040" cy="3231968"/>
          </a:xfrm>
          <a:prstGeom prst="rect">
            <a:avLst/>
          </a:prstGeom>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366" y="2191406"/>
            <a:ext cx="2405092" cy="1202546"/>
          </a:xfrm>
          <a:prstGeom prst="rect">
            <a:avLst/>
          </a:prstGeom>
        </p:spPr>
      </p:pic>
      <p:pic>
        <p:nvPicPr>
          <p:cNvPr id="16" name="Imagen 15"/>
          <p:cNvPicPr/>
          <p:nvPr/>
        </p:nvPicPr>
        <p:blipFill rotWithShape="1">
          <a:blip r:embed="rId11"/>
          <a:srcRect t="36515" b="38039"/>
          <a:stretch/>
        </p:blipFill>
        <p:spPr>
          <a:xfrm>
            <a:off x="3197859" y="2562163"/>
            <a:ext cx="5400040" cy="252549"/>
          </a:xfrm>
          <a:prstGeom prst="rect">
            <a:avLst/>
          </a:prstGeom>
        </p:spPr>
      </p:pic>
      <p:pic>
        <p:nvPicPr>
          <p:cNvPr id="17" name="Imagen 16"/>
          <p:cNvPicPr/>
          <p:nvPr/>
        </p:nvPicPr>
        <p:blipFill>
          <a:blip r:embed="rId12"/>
          <a:stretch>
            <a:fillRect/>
          </a:stretch>
        </p:blipFill>
        <p:spPr>
          <a:xfrm>
            <a:off x="2558121" y="3259233"/>
            <a:ext cx="6839576" cy="2725697"/>
          </a:xfrm>
          <a:prstGeom prst="rect">
            <a:avLst/>
          </a:prstGeom>
        </p:spPr>
      </p:pic>
    </p:spTree>
    <p:extLst>
      <p:ext uri="{BB962C8B-B14F-4D97-AF65-F5344CB8AC3E}">
        <p14:creationId xmlns:p14="http://schemas.microsoft.com/office/powerpoint/2010/main" val="372136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rgbClr val="00B050"/>
                </a:solidFill>
              </a:rPr>
              <a:t>Operaciones</a:t>
            </a:r>
            <a:endParaRPr lang="en-US" sz="1500" b="1" dirty="0">
              <a:solidFill>
                <a:srgbClr val="00B050"/>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24</a:t>
            </a:fld>
            <a:endParaRPr lang="en-US" sz="2000" dirty="0"/>
          </a:p>
        </p:txBody>
      </p:sp>
      <p:graphicFrame>
        <p:nvGraphicFramePr>
          <p:cNvPr id="7" name="Diagrama 6"/>
          <p:cNvGraphicFramePr/>
          <p:nvPr>
            <p:extLst>
              <p:ext uri="{D42A27DB-BD31-4B8C-83A1-F6EECF244321}">
                <p14:modId xmlns:p14="http://schemas.microsoft.com/office/powerpoint/2010/main" val="3178633054"/>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o 14"/>
          <p:cNvGrpSpPr/>
          <p:nvPr/>
        </p:nvGrpSpPr>
        <p:grpSpPr>
          <a:xfrm>
            <a:off x="3396341" y="2204185"/>
            <a:ext cx="4894217" cy="479949"/>
            <a:chOff x="0" y="510795"/>
            <a:chExt cx="1975719" cy="1216800"/>
          </a:xfrm>
        </p:grpSpPr>
        <p:sp>
          <p:nvSpPr>
            <p:cNvPr id="18" name="Rectángulo redondeado 17"/>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Importar certificado</a:t>
              </a:r>
              <a:endParaRPr lang="es-ES" sz="2000" kern="1200" dirty="0"/>
            </a:p>
          </p:txBody>
        </p:sp>
      </p:grpSp>
      <p:pic>
        <p:nvPicPr>
          <p:cNvPr id="4" name="Imagen 3"/>
          <p:cNvPicPr>
            <a:picLocks noChangeAspect="1"/>
          </p:cNvPicPr>
          <p:nvPr/>
        </p:nvPicPr>
        <p:blipFill>
          <a:blip r:embed="rId8"/>
          <a:stretch>
            <a:fillRect/>
          </a:stretch>
        </p:blipFill>
        <p:spPr>
          <a:xfrm>
            <a:off x="3808184" y="2910557"/>
            <a:ext cx="4070530" cy="3756203"/>
          </a:xfrm>
          <a:prstGeom prst="rect">
            <a:avLst/>
          </a:prstGeom>
        </p:spPr>
      </p:pic>
      <p:pic>
        <p:nvPicPr>
          <p:cNvPr id="20" name="Imagen 19"/>
          <p:cNvPicPr/>
          <p:nvPr/>
        </p:nvPicPr>
        <p:blipFill>
          <a:blip r:embed="rId9"/>
          <a:stretch>
            <a:fillRect/>
          </a:stretch>
        </p:blipFill>
        <p:spPr>
          <a:xfrm>
            <a:off x="3143429" y="2810827"/>
            <a:ext cx="5400040" cy="3693795"/>
          </a:xfrm>
          <a:prstGeom prst="rect">
            <a:avLst/>
          </a:prstGeom>
        </p:spPr>
      </p:pic>
      <p:grpSp>
        <p:nvGrpSpPr>
          <p:cNvPr id="21" name="Grupo 20"/>
          <p:cNvGrpSpPr/>
          <p:nvPr/>
        </p:nvGrpSpPr>
        <p:grpSpPr>
          <a:xfrm>
            <a:off x="3396341" y="2204185"/>
            <a:ext cx="4894217" cy="479949"/>
            <a:chOff x="0" y="510795"/>
            <a:chExt cx="1975719" cy="1216800"/>
          </a:xfrm>
        </p:grpSpPr>
        <p:sp>
          <p:nvSpPr>
            <p:cNvPr id="22" name="Rectángulo redondeado 21"/>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ángulo 22"/>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Consola de Administrador</a:t>
              </a:r>
              <a:endParaRPr lang="es-ES" sz="2000" kern="1200" dirty="0"/>
            </a:p>
          </p:txBody>
        </p:sp>
      </p:grpSp>
      <p:grpSp>
        <p:nvGrpSpPr>
          <p:cNvPr id="24" name="Grupo 23"/>
          <p:cNvGrpSpPr/>
          <p:nvPr/>
        </p:nvGrpSpPr>
        <p:grpSpPr>
          <a:xfrm>
            <a:off x="3395885" y="2192591"/>
            <a:ext cx="4894217" cy="479949"/>
            <a:chOff x="0" y="510795"/>
            <a:chExt cx="1975719" cy="1216800"/>
          </a:xfrm>
        </p:grpSpPr>
        <p:sp>
          <p:nvSpPr>
            <p:cNvPr id="25" name="Rectángulo redondeado 2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ángulo 25"/>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Autoridad de Certificación</a:t>
              </a:r>
              <a:endParaRPr lang="es-ES" sz="2000" kern="1200" dirty="0"/>
            </a:p>
          </p:txBody>
        </p:sp>
      </p:grpSp>
      <p:pic>
        <p:nvPicPr>
          <p:cNvPr id="28" name="Imagen 27"/>
          <p:cNvPicPr/>
          <p:nvPr/>
        </p:nvPicPr>
        <p:blipFill>
          <a:blip r:embed="rId10"/>
          <a:stretch>
            <a:fillRect/>
          </a:stretch>
        </p:blipFill>
        <p:spPr>
          <a:xfrm>
            <a:off x="3143429" y="2783864"/>
            <a:ext cx="5400040" cy="3729990"/>
          </a:xfrm>
          <a:prstGeom prst="rect">
            <a:avLst/>
          </a:prstGeom>
        </p:spPr>
      </p:pic>
      <p:grpSp>
        <p:nvGrpSpPr>
          <p:cNvPr id="29" name="Grupo 28"/>
          <p:cNvGrpSpPr/>
          <p:nvPr/>
        </p:nvGrpSpPr>
        <p:grpSpPr>
          <a:xfrm>
            <a:off x="3395885" y="2211128"/>
            <a:ext cx="4894217" cy="479949"/>
            <a:chOff x="0" y="510795"/>
            <a:chExt cx="1975719" cy="1216799"/>
          </a:xfrm>
        </p:grpSpPr>
        <p:sp>
          <p:nvSpPr>
            <p:cNvPr id="30" name="Rectángulo redondeado 29"/>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ángulo 30"/>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Perfil de Autoridad de Certificación</a:t>
              </a:r>
              <a:endParaRPr lang="es-ES" sz="2000" kern="1200" dirty="0"/>
            </a:p>
          </p:txBody>
        </p:sp>
      </p:grpSp>
      <p:pic>
        <p:nvPicPr>
          <p:cNvPr id="32" name="Imagen 31"/>
          <p:cNvPicPr/>
          <p:nvPr/>
        </p:nvPicPr>
        <p:blipFill>
          <a:blip r:embed="rId11"/>
          <a:stretch>
            <a:fillRect/>
          </a:stretch>
        </p:blipFill>
        <p:spPr>
          <a:xfrm>
            <a:off x="3143429" y="3270165"/>
            <a:ext cx="5400040" cy="2330450"/>
          </a:xfrm>
          <a:prstGeom prst="rect">
            <a:avLst/>
          </a:prstGeom>
        </p:spPr>
      </p:pic>
      <p:pic>
        <p:nvPicPr>
          <p:cNvPr id="34" name="Imagen 33"/>
          <p:cNvPicPr/>
          <p:nvPr/>
        </p:nvPicPr>
        <p:blipFill>
          <a:blip r:embed="rId12"/>
          <a:stretch>
            <a:fillRect/>
          </a:stretch>
        </p:blipFill>
        <p:spPr>
          <a:xfrm>
            <a:off x="3142973" y="3068870"/>
            <a:ext cx="5400040" cy="2531745"/>
          </a:xfrm>
          <a:prstGeom prst="rect">
            <a:avLst/>
          </a:prstGeom>
        </p:spPr>
      </p:pic>
      <p:grpSp>
        <p:nvGrpSpPr>
          <p:cNvPr id="35" name="Grupo 34"/>
          <p:cNvGrpSpPr/>
          <p:nvPr/>
        </p:nvGrpSpPr>
        <p:grpSpPr>
          <a:xfrm>
            <a:off x="3395429" y="2211128"/>
            <a:ext cx="4894217" cy="479949"/>
            <a:chOff x="0" y="510795"/>
            <a:chExt cx="1975719" cy="1216799"/>
          </a:xfrm>
        </p:grpSpPr>
        <p:sp>
          <p:nvSpPr>
            <p:cNvPr id="36" name="Rectángulo redondeado 35"/>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ángulo 36"/>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Perfil de Entidad Final</a:t>
              </a:r>
              <a:endParaRPr lang="es-ES" sz="2000" kern="1200" dirty="0"/>
            </a:p>
          </p:txBody>
        </p:sp>
      </p:grpSp>
      <p:pic>
        <p:nvPicPr>
          <p:cNvPr id="38" name="Imagen 37"/>
          <p:cNvPicPr/>
          <p:nvPr/>
        </p:nvPicPr>
        <p:blipFill>
          <a:blip r:embed="rId13"/>
          <a:stretch>
            <a:fillRect/>
          </a:stretch>
        </p:blipFill>
        <p:spPr>
          <a:xfrm>
            <a:off x="3142517" y="3509242"/>
            <a:ext cx="5400040" cy="1852295"/>
          </a:xfrm>
          <a:prstGeom prst="rect">
            <a:avLst/>
          </a:prstGeom>
        </p:spPr>
      </p:pic>
      <p:pic>
        <p:nvPicPr>
          <p:cNvPr id="39" name="Imagen 38"/>
          <p:cNvPicPr/>
          <p:nvPr/>
        </p:nvPicPr>
        <p:blipFill>
          <a:blip r:embed="rId14"/>
          <a:stretch>
            <a:fillRect/>
          </a:stretch>
        </p:blipFill>
        <p:spPr>
          <a:xfrm>
            <a:off x="3142061" y="3221192"/>
            <a:ext cx="5400040" cy="2734945"/>
          </a:xfrm>
          <a:prstGeom prst="rect">
            <a:avLst/>
          </a:prstGeom>
        </p:spPr>
      </p:pic>
      <p:pic>
        <p:nvPicPr>
          <p:cNvPr id="40" name="Imagen 39"/>
          <p:cNvPicPr/>
          <p:nvPr/>
        </p:nvPicPr>
        <p:blipFill>
          <a:blip r:embed="rId15"/>
          <a:stretch>
            <a:fillRect/>
          </a:stretch>
        </p:blipFill>
        <p:spPr>
          <a:xfrm>
            <a:off x="3142061" y="2765548"/>
            <a:ext cx="5400040" cy="4046220"/>
          </a:xfrm>
          <a:prstGeom prst="rect">
            <a:avLst/>
          </a:prstGeom>
        </p:spPr>
      </p:pic>
      <p:pic>
        <p:nvPicPr>
          <p:cNvPr id="41" name="Imagen 40"/>
          <p:cNvPicPr/>
          <p:nvPr/>
        </p:nvPicPr>
        <p:blipFill>
          <a:blip r:embed="rId16"/>
          <a:stretch>
            <a:fillRect/>
          </a:stretch>
        </p:blipFill>
        <p:spPr>
          <a:xfrm>
            <a:off x="3142061" y="3697180"/>
            <a:ext cx="5400040" cy="1419860"/>
          </a:xfrm>
          <a:prstGeom prst="rect">
            <a:avLst/>
          </a:prstGeom>
        </p:spPr>
      </p:pic>
      <p:grpSp>
        <p:nvGrpSpPr>
          <p:cNvPr id="43" name="Grupo 42"/>
          <p:cNvGrpSpPr/>
          <p:nvPr/>
        </p:nvGrpSpPr>
        <p:grpSpPr>
          <a:xfrm>
            <a:off x="3395429" y="2211128"/>
            <a:ext cx="4894217" cy="479949"/>
            <a:chOff x="0" y="510795"/>
            <a:chExt cx="1975719" cy="1216799"/>
          </a:xfrm>
        </p:grpSpPr>
        <p:sp>
          <p:nvSpPr>
            <p:cNvPr id="44" name="Rectángulo redondeado 43"/>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ángulo 44"/>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Perfil de Aprobación</a:t>
              </a:r>
              <a:endParaRPr lang="es-ES" sz="2000" kern="1200" dirty="0"/>
            </a:p>
          </p:txBody>
        </p:sp>
      </p:grpSp>
      <p:pic>
        <p:nvPicPr>
          <p:cNvPr id="46" name="Imagen 45"/>
          <p:cNvPicPr/>
          <p:nvPr/>
        </p:nvPicPr>
        <p:blipFill>
          <a:blip r:embed="rId17"/>
          <a:stretch>
            <a:fillRect/>
          </a:stretch>
        </p:blipFill>
        <p:spPr>
          <a:xfrm>
            <a:off x="3156843" y="3341611"/>
            <a:ext cx="5400040" cy="2324735"/>
          </a:xfrm>
          <a:prstGeom prst="rect">
            <a:avLst/>
          </a:prstGeom>
        </p:spPr>
      </p:pic>
      <p:grpSp>
        <p:nvGrpSpPr>
          <p:cNvPr id="47" name="Grupo 46"/>
          <p:cNvGrpSpPr/>
          <p:nvPr/>
        </p:nvGrpSpPr>
        <p:grpSpPr>
          <a:xfrm>
            <a:off x="3409754" y="2211128"/>
            <a:ext cx="4894217" cy="479949"/>
            <a:chOff x="0" y="510795"/>
            <a:chExt cx="1975719" cy="1216799"/>
          </a:xfrm>
        </p:grpSpPr>
        <p:sp>
          <p:nvSpPr>
            <p:cNvPr id="48" name="Rectángulo redondeado 47"/>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ectángulo 48"/>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Roles</a:t>
              </a:r>
              <a:endParaRPr lang="es-ES" sz="2000" kern="1200" dirty="0"/>
            </a:p>
          </p:txBody>
        </p:sp>
      </p:grpSp>
      <p:pic>
        <p:nvPicPr>
          <p:cNvPr id="50" name="Imagen 49"/>
          <p:cNvPicPr/>
          <p:nvPr/>
        </p:nvPicPr>
        <p:blipFill>
          <a:blip r:embed="rId18"/>
          <a:stretch>
            <a:fillRect/>
          </a:stretch>
        </p:blipFill>
        <p:spPr>
          <a:xfrm>
            <a:off x="3156843" y="3059476"/>
            <a:ext cx="5400040" cy="2810510"/>
          </a:xfrm>
          <a:prstGeom prst="rect">
            <a:avLst/>
          </a:prstGeom>
        </p:spPr>
      </p:pic>
      <p:grpSp>
        <p:nvGrpSpPr>
          <p:cNvPr id="51" name="Grupo 50"/>
          <p:cNvGrpSpPr/>
          <p:nvPr/>
        </p:nvGrpSpPr>
        <p:grpSpPr>
          <a:xfrm>
            <a:off x="3417925" y="2201747"/>
            <a:ext cx="4894217" cy="479949"/>
            <a:chOff x="0" y="510795"/>
            <a:chExt cx="1975719" cy="1216799"/>
          </a:xfrm>
        </p:grpSpPr>
        <p:sp>
          <p:nvSpPr>
            <p:cNvPr id="52" name="Rectángulo redondeado 51"/>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ángulo 52"/>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Reglas de Acceso</a:t>
              </a:r>
              <a:endParaRPr lang="es-ES" sz="2000" kern="1200" dirty="0"/>
            </a:p>
          </p:txBody>
        </p:sp>
      </p:grpSp>
      <p:grpSp>
        <p:nvGrpSpPr>
          <p:cNvPr id="55" name="Grupo 54"/>
          <p:cNvGrpSpPr/>
          <p:nvPr/>
        </p:nvGrpSpPr>
        <p:grpSpPr>
          <a:xfrm>
            <a:off x="3429150" y="2211128"/>
            <a:ext cx="4894217" cy="479949"/>
            <a:chOff x="0" y="510795"/>
            <a:chExt cx="1975719" cy="1216799"/>
          </a:xfrm>
        </p:grpSpPr>
        <p:sp>
          <p:nvSpPr>
            <p:cNvPr id="56" name="Rectángulo redondeado 55"/>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ángulo 56"/>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Certificado para Iniciar Sesión</a:t>
              </a:r>
              <a:endParaRPr lang="es-ES" sz="2000" kern="1200" dirty="0"/>
            </a:p>
          </p:txBody>
        </p:sp>
      </p:grpSp>
      <p:pic>
        <p:nvPicPr>
          <p:cNvPr id="59" name="Imagen 58"/>
          <p:cNvPicPr/>
          <p:nvPr/>
        </p:nvPicPr>
        <p:blipFill>
          <a:blip r:embed="rId19"/>
          <a:stretch>
            <a:fillRect/>
          </a:stretch>
        </p:blipFill>
        <p:spPr>
          <a:xfrm>
            <a:off x="3451799" y="3082905"/>
            <a:ext cx="4810125" cy="2638425"/>
          </a:xfrm>
          <a:prstGeom prst="rect">
            <a:avLst/>
          </a:prstGeom>
        </p:spPr>
      </p:pic>
      <p:pic>
        <p:nvPicPr>
          <p:cNvPr id="60" name="Imagen 59"/>
          <p:cNvPicPr/>
          <p:nvPr/>
        </p:nvPicPr>
        <p:blipFill>
          <a:blip r:embed="rId20"/>
          <a:stretch>
            <a:fillRect/>
          </a:stretch>
        </p:blipFill>
        <p:spPr>
          <a:xfrm>
            <a:off x="3165013" y="3689920"/>
            <a:ext cx="5400040" cy="1519555"/>
          </a:xfrm>
          <a:prstGeom prst="rect">
            <a:avLst/>
          </a:prstGeom>
        </p:spPr>
      </p:pic>
      <p:pic>
        <p:nvPicPr>
          <p:cNvPr id="61" name="Imagen 60"/>
          <p:cNvPicPr/>
          <p:nvPr/>
        </p:nvPicPr>
        <p:blipFill>
          <a:blip r:embed="rId21"/>
          <a:stretch>
            <a:fillRect/>
          </a:stretch>
        </p:blipFill>
        <p:spPr>
          <a:xfrm>
            <a:off x="3128647" y="2939756"/>
            <a:ext cx="5400040" cy="3418205"/>
          </a:xfrm>
          <a:prstGeom prst="rect">
            <a:avLst/>
          </a:prstGeom>
        </p:spPr>
      </p:pic>
      <p:pic>
        <p:nvPicPr>
          <p:cNvPr id="63" name="Imagen 62"/>
          <p:cNvPicPr/>
          <p:nvPr/>
        </p:nvPicPr>
        <p:blipFill>
          <a:blip r:embed="rId22"/>
          <a:stretch>
            <a:fillRect/>
          </a:stretch>
        </p:blipFill>
        <p:spPr>
          <a:xfrm>
            <a:off x="3128647" y="3689560"/>
            <a:ext cx="5400040" cy="1859915"/>
          </a:xfrm>
          <a:prstGeom prst="rect">
            <a:avLst/>
          </a:prstGeom>
        </p:spPr>
      </p:pic>
      <p:pic>
        <p:nvPicPr>
          <p:cNvPr id="64" name="Imagen 63"/>
          <p:cNvPicPr/>
          <p:nvPr/>
        </p:nvPicPr>
        <p:blipFill>
          <a:blip r:embed="rId23"/>
          <a:stretch>
            <a:fillRect/>
          </a:stretch>
        </p:blipFill>
        <p:spPr>
          <a:xfrm>
            <a:off x="3140693" y="3870217"/>
            <a:ext cx="5400040" cy="749300"/>
          </a:xfrm>
          <a:prstGeom prst="rect">
            <a:avLst/>
          </a:prstGeom>
        </p:spPr>
      </p:pic>
      <p:grpSp>
        <p:nvGrpSpPr>
          <p:cNvPr id="65" name="Grupo 64"/>
          <p:cNvGrpSpPr/>
          <p:nvPr/>
        </p:nvGrpSpPr>
        <p:grpSpPr>
          <a:xfrm>
            <a:off x="3417925" y="2201746"/>
            <a:ext cx="4894217" cy="479949"/>
            <a:chOff x="0" y="510795"/>
            <a:chExt cx="1975719" cy="1216799"/>
          </a:xfrm>
        </p:grpSpPr>
        <p:sp>
          <p:nvSpPr>
            <p:cNvPr id="66" name="Rectángulo redondeado 65"/>
            <p:cNvSpPr/>
            <p:nvPr/>
          </p:nvSpPr>
          <p:spPr>
            <a:xfrm>
              <a:off x="0" y="510795"/>
              <a:ext cx="1975719" cy="1216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ectángulo 66"/>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Miembros</a:t>
              </a:r>
              <a:endParaRPr lang="es-ES" sz="2000" kern="1200" dirty="0"/>
            </a:p>
          </p:txBody>
        </p:sp>
      </p:grpSp>
    </p:spTree>
    <p:extLst>
      <p:ext uri="{BB962C8B-B14F-4D97-AF65-F5344CB8AC3E}">
        <p14:creationId xmlns:p14="http://schemas.microsoft.com/office/powerpoint/2010/main" val="335245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6" presetClass="entr" presetSubtype="21"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6" presetClass="entr" presetSubtype="21"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6" presetClass="entr" presetSubtype="21"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38"/>
                                        </p:tgtEl>
                                      </p:cBhvr>
                                    </p:animEffect>
                                    <p:set>
                                      <p:cBhvr>
                                        <p:cTn id="88" dur="1" fill="hold">
                                          <p:stCondLst>
                                            <p:cond delay="499"/>
                                          </p:stCondLst>
                                        </p:cTn>
                                        <p:tgtEl>
                                          <p:spTgt spid="3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par>
                                <p:cTn id="114" presetID="16" presetClass="entr" presetSubtype="21" fill="hold"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arn(inVertical)">
                                      <p:cBhvr>
                                        <p:cTn id="116" dur="500"/>
                                        <p:tgtEl>
                                          <p:spTgt spid="4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41"/>
                                        </p:tgtEl>
                                      </p:cBhvr>
                                    </p:animEffect>
                                    <p:set>
                                      <p:cBhvr>
                                        <p:cTn id="121" dur="1" fill="hold">
                                          <p:stCondLst>
                                            <p:cond delay="499"/>
                                          </p:stCondLst>
                                        </p:cTn>
                                        <p:tgtEl>
                                          <p:spTgt spid="4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43"/>
                                        </p:tgtEl>
                                      </p:cBhvr>
                                    </p:animEffect>
                                    <p:set>
                                      <p:cBhvr>
                                        <p:cTn id="124" dur="1" fill="hold">
                                          <p:stCondLst>
                                            <p:cond delay="499"/>
                                          </p:stCondLst>
                                        </p:cTn>
                                        <p:tgtEl>
                                          <p:spTgt spid="43"/>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6" presetClass="entr" presetSubtype="21"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arn(inVertical)">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46"/>
                                        </p:tgtEl>
                                      </p:cBhvr>
                                    </p:animEffect>
                                    <p:set>
                                      <p:cBhvr>
                                        <p:cTn id="136" dur="1" fill="hold">
                                          <p:stCondLst>
                                            <p:cond delay="499"/>
                                          </p:stCondLst>
                                        </p:cTn>
                                        <p:tgtEl>
                                          <p:spTgt spid="4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7"/>
                                        </p:tgtEl>
                                      </p:cBhvr>
                                    </p:animEffect>
                                    <p:set>
                                      <p:cBhvr>
                                        <p:cTn id="139" dur="1" fill="hold">
                                          <p:stCondLst>
                                            <p:cond delay="499"/>
                                          </p:stCondLst>
                                        </p:cTn>
                                        <p:tgtEl>
                                          <p:spTgt spid="47"/>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64"/>
                                        </p:tgtEl>
                                        <p:attrNameLst>
                                          <p:attrName>style.visibility</p:attrName>
                                        </p:attrNameLst>
                                      </p:cBhvr>
                                      <p:to>
                                        <p:strVal val="visible"/>
                                      </p:to>
                                    </p:set>
                                  </p:childTnLst>
                                </p:cTn>
                              </p:par>
                              <p:par>
                                <p:cTn id="144" presetID="16" presetClass="entr" presetSubtype="21" fill="hold" nodeType="withEffect">
                                  <p:stCondLst>
                                    <p:cond delay="0"/>
                                  </p:stCondLst>
                                  <p:childTnLst>
                                    <p:set>
                                      <p:cBhvr>
                                        <p:cTn id="145" dur="1" fill="hold">
                                          <p:stCondLst>
                                            <p:cond delay="0"/>
                                          </p:stCondLst>
                                        </p:cTn>
                                        <p:tgtEl>
                                          <p:spTgt spid="65"/>
                                        </p:tgtEl>
                                        <p:attrNameLst>
                                          <p:attrName>style.visibility</p:attrName>
                                        </p:attrNameLst>
                                      </p:cBhvr>
                                      <p:to>
                                        <p:strVal val="visible"/>
                                      </p:to>
                                    </p:set>
                                    <p:animEffect transition="in" filter="barn(inVertical)">
                                      <p:cBhvr>
                                        <p:cTn id="146" dur="500"/>
                                        <p:tgtEl>
                                          <p:spTgt spid="6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64"/>
                                        </p:tgtEl>
                                      </p:cBhvr>
                                    </p:animEffect>
                                    <p:set>
                                      <p:cBhvr>
                                        <p:cTn id="151" dur="1" fill="hold">
                                          <p:stCondLst>
                                            <p:cond delay="499"/>
                                          </p:stCondLst>
                                        </p:cTn>
                                        <p:tgtEl>
                                          <p:spTgt spid="64"/>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65"/>
                                        </p:tgtEl>
                                      </p:cBhvr>
                                    </p:animEffect>
                                    <p:set>
                                      <p:cBhvr>
                                        <p:cTn id="154" dur="1" fill="hold">
                                          <p:stCondLst>
                                            <p:cond delay="499"/>
                                          </p:stCondLst>
                                        </p:cTn>
                                        <p:tgtEl>
                                          <p:spTgt spid="6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0"/>
                                        </p:tgtEl>
                                        <p:attrNameLst>
                                          <p:attrName>style.visibility</p:attrName>
                                        </p:attrNameLst>
                                      </p:cBhvr>
                                      <p:to>
                                        <p:strVal val="visible"/>
                                      </p:to>
                                    </p:set>
                                  </p:childTnLst>
                                </p:cTn>
                              </p:par>
                              <p:par>
                                <p:cTn id="159" presetID="16" presetClass="entr" presetSubtype="21" fill="hold" nodeType="with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barn(inVertical)">
                                      <p:cBhvr>
                                        <p:cTn id="161" dur="500"/>
                                        <p:tgtEl>
                                          <p:spTgt spid="5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50"/>
                                        </p:tgtEl>
                                      </p:cBhvr>
                                    </p:animEffect>
                                    <p:set>
                                      <p:cBhvr>
                                        <p:cTn id="166" dur="1" fill="hold">
                                          <p:stCondLst>
                                            <p:cond delay="499"/>
                                          </p:stCondLst>
                                        </p:cTn>
                                        <p:tgtEl>
                                          <p:spTgt spid="50"/>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51"/>
                                        </p:tgtEl>
                                      </p:cBhvr>
                                    </p:animEffect>
                                    <p:set>
                                      <p:cBhvr>
                                        <p:cTn id="169" dur="1" fill="hold">
                                          <p:stCondLst>
                                            <p:cond delay="499"/>
                                          </p:stCondLst>
                                        </p:cTn>
                                        <p:tgtEl>
                                          <p:spTgt spid="51"/>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61"/>
                                        </p:tgtEl>
                                        <p:attrNameLst>
                                          <p:attrName>style.visibility</p:attrName>
                                        </p:attrNameLst>
                                      </p:cBhvr>
                                      <p:to>
                                        <p:strVal val="visible"/>
                                      </p:to>
                                    </p:set>
                                  </p:childTnLst>
                                </p:cTn>
                              </p:par>
                              <p:par>
                                <p:cTn id="174" presetID="16" presetClass="entr" presetSubtype="21" fill="hold" nodeType="withEffect">
                                  <p:stCondLst>
                                    <p:cond delay="0"/>
                                  </p:stCondLst>
                                  <p:childTnLst>
                                    <p:set>
                                      <p:cBhvr>
                                        <p:cTn id="175" dur="1" fill="hold">
                                          <p:stCondLst>
                                            <p:cond delay="0"/>
                                          </p:stCondLst>
                                        </p:cTn>
                                        <p:tgtEl>
                                          <p:spTgt spid="55"/>
                                        </p:tgtEl>
                                        <p:attrNameLst>
                                          <p:attrName>style.visibility</p:attrName>
                                        </p:attrNameLst>
                                      </p:cBhvr>
                                      <p:to>
                                        <p:strVal val="visible"/>
                                      </p:to>
                                    </p:set>
                                    <p:animEffect transition="in" filter="barn(inVertical)">
                                      <p:cBhvr>
                                        <p:cTn id="176" dur="500"/>
                                        <p:tgtEl>
                                          <p:spTgt spid="5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nodeType="clickEffect">
                                  <p:stCondLst>
                                    <p:cond delay="0"/>
                                  </p:stCondLst>
                                  <p:childTnLst>
                                    <p:animEffect transition="out" filter="fade">
                                      <p:cBhvr>
                                        <p:cTn id="180" dur="500"/>
                                        <p:tgtEl>
                                          <p:spTgt spid="61"/>
                                        </p:tgtEl>
                                      </p:cBhvr>
                                    </p:animEffect>
                                    <p:set>
                                      <p:cBhvr>
                                        <p:cTn id="181" dur="1" fill="hold">
                                          <p:stCondLst>
                                            <p:cond delay="499"/>
                                          </p:stCondLst>
                                        </p:cTn>
                                        <p:tgtEl>
                                          <p:spTgt spid="61"/>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60"/>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60"/>
                                        </p:tgtEl>
                                      </p:cBhvr>
                                    </p:animEffect>
                                    <p:set>
                                      <p:cBhvr>
                                        <p:cTn id="190" dur="1" fill="hold">
                                          <p:stCondLst>
                                            <p:cond delay="499"/>
                                          </p:stCondLst>
                                        </p:cTn>
                                        <p:tgtEl>
                                          <p:spTgt spid="60"/>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59"/>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nodeType="clickEffect">
                                  <p:stCondLst>
                                    <p:cond delay="0"/>
                                  </p:stCondLst>
                                  <p:childTnLst>
                                    <p:animEffect transition="out" filter="fade">
                                      <p:cBhvr>
                                        <p:cTn id="198" dur="500"/>
                                        <p:tgtEl>
                                          <p:spTgt spid="59"/>
                                        </p:tgtEl>
                                      </p:cBhvr>
                                    </p:animEffect>
                                    <p:set>
                                      <p:cBhvr>
                                        <p:cTn id="199" dur="1" fill="hold">
                                          <p:stCondLst>
                                            <p:cond delay="499"/>
                                          </p:stCondLst>
                                        </p:cTn>
                                        <p:tgtEl>
                                          <p:spTgt spid="59"/>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nodeType="clickEffect">
                                  <p:stCondLst>
                                    <p:cond delay="0"/>
                                  </p:stCondLst>
                                  <p:childTnLst>
                                    <p:set>
                                      <p:cBhvr>
                                        <p:cTn id="20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rgbClr val="00B050"/>
                </a:solidFill>
              </a:rPr>
              <a:t>Operaciones</a:t>
            </a:r>
            <a:endParaRPr lang="en-US" sz="1500" b="1" dirty="0">
              <a:solidFill>
                <a:srgbClr val="00B050"/>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25</a:t>
            </a:fld>
            <a:endParaRPr lang="en-US" sz="2000" dirty="0"/>
          </a:p>
        </p:txBody>
      </p:sp>
      <p:graphicFrame>
        <p:nvGraphicFramePr>
          <p:cNvPr id="7" name="Diagrama 6"/>
          <p:cNvGraphicFramePr/>
          <p:nvPr>
            <p:extLst>
              <p:ext uri="{D42A27DB-BD31-4B8C-83A1-F6EECF244321}">
                <p14:modId xmlns:p14="http://schemas.microsoft.com/office/powerpoint/2010/main" val="427104726"/>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o 14"/>
          <p:cNvGrpSpPr/>
          <p:nvPr/>
        </p:nvGrpSpPr>
        <p:grpSpPr>
          <a:xfrm>
            <a:off x="3396341" y="2204185"/>
            <a:ext cx="4894217" cy="479949"/>
            <a:chOff x="0" y="510795"/>
            <a:chExt cx="1975719" cy="1216800"/>
          </a:xfrm>
        </p:grpSpPr>
        <p:sp>
          <p:nvSpPr>
            <p:cNvPr id="18" name="Rectángulo redondeado 17"/>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18"/>
            <p:cNvSpPr/>
            <p:nvPr/>
          </p:nvSpPr>
          <p:spPr>
            <a:xfrm>
              <a:off x="59399" y="570194"/>
              <a:ext cx="185692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Importar certificado</a:t>
              </a:r>
              <a:endParaRPr lang="es-ES" sz="2000" kern="1200" dirty="0"/>
            </a:p>
          </p:txBody>
        </p:sp>
      </p:grpSp>
      <p:pic>
        <p:nvPicPr>
          <p:cNvPr id="27" name="Imagen 26"/>
          <p:cNvPicPr/>
          <p:nvPr/>
        </p:nvPicPr>
        <p:blipFill>
          <a:blip r:embed="rId8"/>
          <a:stretch>
            <a:fillRect/>
          </a:stretch>
        </p:blipFill>
        <p:spPr>
          <a:xfrm>
            <a:off x="3713300" y="2780560"/>
            <a:ext cx="4178710" cy="3886200"/>
          </a:xfrm>
          <a:prstGeom prst="rect">
            <a:avLst/>
          </a:prstGeom>
        </p:spPr>
      </p:pic>
      <p:pic>
        <p:nvPicPr>
          <p:cNvPr id="33" name="Imagen 32"/>
          <p:cNvPicPr/>
          <p:nvPr/>
        </p:nvPicPr>
        <p:blipFill>
          <a:blip r:embed="rId9"/>
          <a:stretch>
            <a:fillRect/>
          </a:stretch>
        </p:blipFill>
        <p:spPr>
          <a:xfrm>
            <a:off x="2986405" y="3405594"/>
            <a:ext cx="5400040" cy="1721485"/>
          </a:xfrm>
          <a:prstGeom prst="rect">
            <a:avLst/>
          </a:prstGeom>
        </p:spPr>
      </p:pic>
      <p:grpSp>
        <p:nvGrpSpPr>
          <p:cNvPr id="34" name="Grupo 33"/>
          <p:cNvGrpSpPr/>
          <p:nvPr/>
        </p:nvGrpSpPr>
        <p:grpSpPr>
          <a:xfrm>
            <a:off x="3396340" y="2211661"/>
            <a:ext cx="4894217" cy="479949"/>
            <a:chOff x="0" y="510795"/>
            <a:chExt cx="1975719" cy="1216800"/>
          </a:xfrm>
        </p:grpSpPr>
        <p:sp>
          <p:nvSpPr>
            <p:cNvPr id="35" name="Rectángulo redondeado 3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ángulo 35"/>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Consola con permisos restringidos</a:t>
              </a:r>
              <a:endParaRPr lang="es-ES" sz="2000" kern="1200" dirty="0"/>
            </a:p>
          </p:txBody>
        </p:sp>
      </p:grpSp>
      <p:pic>
        <p:nvPicPr>
          <p:cNvPr id="37" name="Imagen 36"/>
          <p:cNvPicPr/>
          <p:nvPr/>
        </p:nvPicPr>
        <p:blipFill>
          <a:blip r:embed="rId10"/>
          <a:stretch>
            <a:fillRect/>
          </a:stretch>
        </p:blipFill>
        <p:spPr>
          <a:xfrm>
            <a:off x="2945328" y="2990369"/>
            <a:ext cx="5400040" cy="3148330"/>
          </a:xfrm>
          <a:prstGeom prst="rect">
            <a:avLst/>
          </a:prstGeom>
        </p:spPr>
      </p:pic>
      <p:grpSp>
        <p:nvGrpSpPr>
          <p:cNvPr id="38" name="Grupo 37"/>
          <p:cNvGrpSpPr/>
          <p:nvPr/>
        </p:nvGrpSpPr>
        <p:grpSpPr>
          <a:xfrm>
            <a:off x="3396340" y="2211661"/>
            <a:ext cx="4894217" cy="479949"/>
            <a:chOff x="0" y="510795"/>
            <a:chExt cx="1975719" cy="1216800"/>
          </a:xfrm>
        </p:grpSpPr>
        <p:sp>
          <p:nvSpPr>
            <p:cNvPr id="39" name="Rectángulo redondeado 38"/>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ángulo 39"/>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Agregar entidad final</a:t>
              </a:r>
              <a:endParaRPr lang="es-ES" sz="2000" kern="1200" dirty="0"/>
            </a:p>
          </p:txBody>
        </p:sp>
      </p:grpSp>
      <p:pic>
        <p:nvPicPr>
          <p:cNvPr id="41" name="Imagen 40"/>
          <p:cNvPicPr/>
          <p:nvPr/>
        </p:nvPicPr>
        <p:blipFill>
          <a:blip r:embed="rId11"/>
          <a:stretch>
            <a:fillRect/>
          </a:stretch>
        </p:blipFill>
        <p:spPr>
          <a:xfrm>
            <a:off x="2945328" y="2970455"/>
            <a:ext cx="5400040" cy="3305175"/>
          </a:xfrm>
          <a:prstGeom prst="rect">
            <a:avLst/>
          </a:prstGeom>
        </p:spPr>
      </p:pic>
      <p:grpSp>
        <p:nvGrpSpPr>
          <p:cNvPr id="42" name="Grupo 41"/>
          <p:cNvGrpSpPr/>
          <p:nvPr/>
        </p:nvGrpSpPr>
        <p:grpSpPr>
          <a:xfrm>
            <a:off x="3393963" y="2211661"/>
            <a:ext cx="4894217" cy="479949"/>
            <a:chOff x="0" y="510795"/>
            <a:chExt cx="1975719" cy="1216800"/>
          </a:xfrm>
        </p:grpSpPr>
        <p:sp>
          <p:nvSpPr>
            <p:cNvPr id="43" name="Rectángulo redondeado 42"/>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ángulo 43"/>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Mensaje de Confirmación</a:t>
              </a:r>
              <a:endParaRPr lang="es-ES" sz="2000" kern="1200" dirty="0"/>
            </a:p>
          </p:txBody>
        </p:sp>
      </p:grpSp>
    </p:spTree>
    <p:extLst>
      <p:ext uri="{BB962C8B-B14F-4D97-AF65-F5344CB8AC3E}">
        <p14:creationId xmlns:p14="http://schemas.microsoft.com/office/powerpoint/2010/main" val="343798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6" presetClass="entr" presetSubtype="21"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6" presetClass="entr" presetSubtype="21"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6" presetClass="entr" presetSubtype="21"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6" presetClass="entr" presetSubtype="21"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rgbClr val="00B050"/>
                </a:solidFill>
              </a:rPr>
              <a:t>Operaciones</a:t>
            </a:r>
            <a:endParaRPr lang="en-US" sz="1500" b="1" dirty="0">
              <a:solidFill>
                <a:srgbClr val="00B050"/>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26</a:t>
            </a:fld>
            <a:endParaRPr lang="en-US" sz="2000" dirty="0"/>
          </a:p>
        </p:txBody>
      </p:sp>
      <p:graphicFrame>
        <p:nvGraphicFramePr>
          <p:cNvPr id="7" name="Diagrama 6"/>
          <p:cNvGraphicFramePr/>
          <p:nvPr>
            <p:extLst>
              <p:ext uri="{D42A27DB-BD31-4B8C-83A1-F6EECF244321}">
                <p14:modId xmlns:p14="http://schemas.microsoft.com/office/powerpoint/2010/main" val="3911412626"/>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upo 33"/>
          <p:cNvGrpSpPr/>
          <p:nvPr/>
        </p:nvGrpSpPr>
        <p:grpSpPr>
          <a:xfrm>
            <a:off x="3396340" y="2211661"/>
            <a:ext cx="4894217" cy="479949"/>
            <a:chOff x="0" y="510795"/>
            <a:chExt cx="1975719" cy="1216800"/>
          </a:xfrm>
        </p:grpSpPr>
        <p:sp>
          <p:nvSpPr>
            <p:cNvPr id="35" name="Rectángulo redondeado 3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ángulo 35"/>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Importar certificado</a:t>
              </a:r>
              <a:endParaRPr lang="es-ES" sz="2000" kern="1200" dirty="0"/>
            </a:p>
          </p:txBody>
        </p:sp>
      </p:grpSp>
      <p:pic>
        <p:nvPicPr>
          <p:cNvPr id="22" name="Imagen 21"/>
          <p:cNvPicPr/>
          <p:nvPr/>
        </p:nvPicPr>
        <p:blipFill>
          <a:blip r:embed="rId8"/>
          <a:stretch>
            <a:fillRect/>
          </a:stretch>
        </p:blipFill>
        <p:spPr>
          <a:xfrm>
            <a:off x="3867010" y="2838450"/>
            <a:ext cx="3987859" cy="3686589"/>
          </a:xfrm>
          <a:prstGeom prst="rect">
            <a:avLst/>
          </a:prstGeom>
        </p:spPr>
      </p:pic>
      <p:grpSp>
        <p:nvGrpSpPr>
          <p:cNvPr id="24" name="Grupo 23"/>
          <p:cNvGrpSpPr/>
          <p:nvPr/>
        </p:nvGrpSpPr>
        <p:grpSpPr>
          <a:xfrm>
            <a:off x="3381516" y="2205328"/>
            <a:ext cx="4894217" cy="479949"/>
            <a:chOff x="0" y="510795"/>
            <a:chExt cx="1975719" cy="1216800"/>
          </a:xfrm>
        </p:grpSpPr>
        <p:sp>
          <p:nvSpPr>
            <p:cNvPr id="25" name="Rectángulo redondeado 2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ángulo 25"/>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Consola con permisos restringidos</a:t>
              </a:r>
              <a:endParaRPr lang="es-ES" sz="2000" kern="1200" dirty="0"/>
            </a:p>
          </p:txBody>
        </p:sp>
      </p:grpSp>
      <p:pic>
        <p:nvPicPr>
          <p:cNvPr id="28" name="Imagen 27"/>
          <p:cNvPicPr/>
          <p:nvPr/>
        </p:nvPicPr>
        <p:blipFill>
          <a:blip r:embed="rId9"/>
          <a:stretch>
            <a:fillRect/>
          </a:stretch>
        </p:blipFill>
        <p:spPr>
          <a:xfrm>
            <a:off x="3128604" y="3176994"/>
            <a:ext cx="5400040" cy="2178685"/>
          </a:xfrm>
          <a:prstGeom prst="rect">
            <a:avLst/>
          </a:prstGeom>
        </p:spPr>
      </p:pic>
      <p:pic>
        <p:nvPicPr>
          <p:cNvPr id="29" name="Imagen 28"/>
          <p:cNvPicPr/>
          <p:nvPr/>
        </p:nvPicPr>
        <p:blipFill>
          <a:blip r:embed="rId10"/>
          <a:stretch>
            <a:fillRect/>
          </a:stretch>
        </p:blipFill>
        <p:spPr>
          <a:xfrm>
            <a:off x="2480290" y="3467097"/>
            <a:ext cx="6761298" cy="1813561"/>
          </a:xfrm>
          <a:prstGeom prst="rect">
            <a:avLst/>
          </a:prstGeom>
        </p:spPr>
      </p:pic>
      <p:grpSp>
        <p:nvGrpSpPr>
          <p:cNvPr id="30" name="Grupo 29"/>
          <p:cNvGrpSpPr/>
          <p:nvPr/>
        </p:nvGrpSpPr>
        <p:grpSpPr>
          <a:xfrm>
            <a:off x="3388928" y="2214378"/>
            <a:ext cx="4894217" cy="479949"/>
            <a:chOff x="0" y="510795"/>
            <a:chExt cx="1975719" cy="1216800"/>
          </a:xfrm>
        </p:grpSpPr>
        <p:sp>
          <p:nvSpPr>
            <p:cNvPr id="31" name="Rectángulo redondeado 30"/>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ctángulo 31"/>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Verificar solicitudes</a:t>
              </a:r>
              <a:endParaRPr lang="es-ES" sz="2000" kern="1200" dirty="0"/>
            </a:p>
          </p:txBody>
        </p:sp>
      </p:grpSp>
      <p:pic>
        <p:nvPicPr>
          <p:cNvPr id="45" name="Imagen 44"/>
          <p:cNvPicPr/>
          <p:nvPr/>
        </p:nvPicPr>
        <p:blipFill>
          <a:blip r:embed="rId11"/>
          <a:stretch>
            <a:fillRect/>
          </a:stretch>
        </p:blipFill>
        <p:spPr>
          <a:xfrm>
            <a:off x="3137572" y="2712102"/>
            <a:ext cx="5152985" cy="4145898"/>
          </a:xfrm>
          <a:prstGeom prst="rect">
            <a:avLst/>
          </a:prstGeom>
        </p:spPr>
      </p:pic>
      <p:grpSp>
        <p:nvGrpSpPr>
          <p:cNvPr id="46" name="Grupo 45"/>
          <p:cNvGrpSpPr/>
          <p:nvPr/>
        </p:nvGrpSpPr>
        <p:grpSpPr>
          <a:xfrm>
            <a:off x="3388928" y="2223103"/>
            <a:ext cx="4894217" cy="479949"/>
            <a:chOff x="0" y="510795"/>
            <a:chExt cx="1975719" cy="1216801"/>
          </a:xfrm>
        </p:grpSpPr>
        <p:sp>
          <p:nvSpPr>
            <p:cNvPr id="47" name="Rectángulo redondeado 46"/>
            <p:cNvSpPr/>
            <p:nvPr/>
          </p:nvSpPr>
          <p:spPr>
            <a:xfrm>
              <a:off x="0" y="510795"/>
              <a:ext cx="1975719" cy="121680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ángulo 47"/>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Aprobar solicitud</a:t>
              </a:r>
              <a:endParaRPr lang="es-ES" sz="2000" kern="1200" dirty="0"/>
            </a:p>
          </p:txBody>
        </p:sp>
      </p:grpSp>
      <p:pic>
        <p:nvPicPr>
          <p:cNvPr id="49" name="Imagen 48"/>
          <p:cNvPicPr/>
          <p:nvPr/>
        </p:nvPicPr>
        <p:blipFill>
          <a:blip r:embed="rId12"/>
          <a:stretch>
            <a:fillRect/>
          </a:stretch>
        </p:blipFill>
        <p:spPr>
          <a:xfrm>
            <a:off x="2768148" y="2838450"/>
            <a:ext cx="5891831" cy="3951213"/>
          </a:xfrm>
          <a:prstGeom prst="rect">
            <a:avLst/>
          </a:prstGeom>
        </p:spPr>
      </p:pic>
      <p:grpSp>
        <p:nvGrpSpPr>
          <p:cNvPr id="51" name="Grupo 50"/>
          <p:cNvGrpSpPr/>
          <p:nvPr/>
        </p:nvGrpSpPr>
        <p:grpSpPr>
          <a:xfrm>
            <a:off x="3381515" y="2231264"/>
            <a:ext cx="4894217" cy="479949"/>
            <a:chOff x="0" y="510795"/>
            <a:chExt cx="1975719" cy="1216801"/>
          </a:xfrm>
        </p:grpSpPr>
        <p:sp>
          <p:nvSpPr>
            <p:cNvPr id="52" name="Rectángulo redondeado 51"/>
            <p:cNvSpPr/>
            <p:nvPr/>
          </p:nvSpPr>
          <p:spPr>
            <a:xfrm>
              <a:off x="0" y="510795"/>
              <a:ext cx="1975719" cy="121680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ángulo 52"/>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Estado Ejecutado</a:t>
              </a:r>
              <a:endParaRPr lang="es-ES" sz="2000" kern="1200" dirty="0"/>
            </a:p>
          </p:txBody>
        </p:sp>
      </p:grpSp>
    </p:spTree>
    <p:extLst>
      <p:ext uri="{BB962C8B-B14F-4D97-AF65-F5344CB8AC3E}">
        <p14:creationId xmlns:p14="http://schemas.microsoft.com/office/powerpoint/2010/main" val="143978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6" presetClass="entr" presetSubtype="2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6" presetClass="entr" presetSubtype="2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6" presetClass="entr" presetSubtype="21"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6" presetClass="entr" presetSubtype="21"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inVertical)">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45"/>
                                        </p:tgtEl>
                                      </p:cBhvr>
                                    </p:animEffect>
                                    <p:set>
                                      <p:cBhvr>
                                        <p:cTn id="64" dur="1" fill="hold">
                                          <p:stCondLst>
                                            <p:cond delay="499"/>
                                          </p:stCondLst>
                                        </p:cTn>
                                        <p:tgtEl>
                                          <p:spTgt spid="4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Implementación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Políticas y Procedimientos</a:t>
            </a:r>
          </a:p>
          <a:p>
            <a:pPr marL="285750" indent="-285750">
              <a:lnSpc>
                <a:spcPct val="90000"/>
              </a:lnSpc>
              <a:buFont typeface="Arial" panose="020B0604020202020204" pitchFamily="34" charset="0"/>
              <a:buChar char="•"/>
            </a:pPr>
            <a:r>
              <a:rPr lang="es-ES_tradnl" sz="1500" b="1" dirty="0">
                <a:solidFill>
                  <a:schemeClr val="bg1"/>
                </a:solidFill>
              </a:rPr>
              <a:t>Herramientas</a:t>
            </a:r>
          </a:p>
          <a:p>
            <a:pPr marL="285750" indent="-285750">
              <a:lnSpc>
                <a:spcPct val="90000"/>
              </a:lnSpc>
              <a:buFont typeface="Arial" panose="020B0604020202020204" pitchFamily="34" charset="0"/>
              <a:buChar char="•"/>
            </a:pPr>
            <a:r>
              <a:rPr lang="es-ES_tradnl" sz="1500" b="1" dirty="0">
                <a:solidFill>
                  <a:srgbClr val="00B050"/>
                </a:solidFill>
              </a:rPr>
              <a:t>EJBCA</a:t>
            </a:r>
          </a:p>
          <a:p>
            <a:pPr marL="742950" lvl="1" indent="-285750">
              <a:lnSpc>
                <a:spcPct val="90000"/>
              </a:lnSpc>
              <a:buFont typeface="Arial" panose="020B0604020202020204" pitchFamily="34" charset="0"/>
              <a:buChar char="•"/>
            </a:pPr>
            <a:r>
              <a:rPr lang="es-ES_tradnl" sz="1500" b="1" dirty="0">
                <a:solidFill>
                  <a:schemeClr val="bg1"/>
                </a:solidFill>
              </a:rPr>
              <a:t>Prerrequisitos</a:t>
            </a:r>
          </a:p>
          <a:p>
            <a:pPr marL="742950" lvl="1" indent="-285750">
              <a:lnSpc>
                <a:spcPct val="90000"/>
              </a:lnSpc>
              <a:buFont typeface="Arial" panose="020B0604020202020204" pitchFamily="34" charset="0"/>
              <a:buChar char="•"/>
            </a:pPr>
            <a:r>
              <a:rPr lang="es-ES_tradnl" sz="1500" b="1" dirty="0">
                <a:solidFill>
                  <a:schemeClr val="bg1"/>
                </a:solidFill>
              </a:rPr>
              <a:t>Configuración</a:t>
            </a:r>
          </a:p>
          <a:p>
            <a:pPr marL="742950" lvl="1" indent="-285750">
              <a:lnSpc>
                <a:spcPct val="90000"/>
              </a:lnSpc>
              <a:buFont typeface="Arial" panose="020B0604020202020204" pitchFamily="34" charset="0"/>
              <a:buChar char="•"/>
            </a:pPr>
            <a:r>
              <a:rPr lang="es-ES_tradnl" sz="1500" b="1" dirty="0">
                <a:solidFill>
                  <a:srgbClr val="00B050"/>
                </a:solidFill>
              </a:rPr>
              <a:t>Operaciones</a:t>
            </a:r>
            <a:endParaRPr lang="en-US" sz="1500" b="1" dirty="0">
              <a:solidFill>
                <a:srgbClr val="00B050"/>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27</a:t>
            </a:fld>
            <a:endParaRPr lang="en-US" sz="2000" dirty="0"/>
          </a:p>
        </p:txBody>
      </p:sp>
      <p:graphicFrame>
        <p:nvGraphicFramePr>
          <p:cNvPr id="7" name="Diagrama 6"/>
          <p:cNvGraphicFramePr/>
          <p:nvPr>
            <p:extLst>
              <p:ext uri="{D42A27DB-BD31-4B8C-83A1-F6EECF244321}">
                <p14:modId xmlns:p14="http://schemas.microsoft.com/office/powerpoint/2010/main" val="2827792988"/>
              </p:ext>
            </p:extLst>
          </p:nvPr>
        </p:nvGraphicFramePr>
        <p:xfrm>
          <a:off x="287686" y="3147142"/>
          <a:ext cx="1975719" cy="2453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upo 33"/>
          <p:cNvGrpSpPr/>
          <p:nvPr/>
        </p:nvGrpSpPr>
        <p:grpSpPr>
          <a:xfrm>
            <a:off x="3396340" y="2211661"/>
            <a:ext cx="4894217" cy="479949"/>
            <a:chOff x="0" y="510795"/>
            <a:chExt cx="1975719" cy="1216800"/>
          </a:xfrm>
        </p:grpSpPr>
        <p:sp>
          <p:nvSpPr>
            <p:cNvPr id="35" name="Rectángulo redondeado 3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ángulo 35"/>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Notificación</a:t>
              </a:r>
              <a:endParaRPr lang="es-ES" sz="2000" kern="1200" dirty="0"/>
            </a:p>
          </p:txBody>
        </p:sp>
      </p:grpSp>
      <p:pic>
        <p:nvPicPr>
          <p:cNvPr id="27" name="Imagen 26"/>
          <p:cNvPicPr/>
          <p:nvPr/>
        </p:nvPicPr>
        <p:blipFill>
          <a:blip r:embed="rId8"/>
          <a:stretch>
            <a:fillRect/>
          </a:stretch>
        </p:blipFill>
        <p:spPr>
          <a:xfrm>
            <a:off x="2263405" y="3256690"/>
            <a:ext cx="7063618" cy="2234376"/>
          </a:xfrm>
          <a:prstGeom prst="rect">
            <a:avLst/>
          </a:prstGeom>
        </p:spPr>
      </p:pic>
      <p:pic>
        <p:nvPicPr>
          <p:cNvPr id="10" name="Imagen 9"/>
          <p:cNvPicPr/>
          <p:nvPr/>
        </p:nvPicPr>
        <p:blipFill>
          <a:blip r:embed="rId9"/>
          <a:stretch>
            <a:fillRect/>
          </a:stretch>
        </p:blipFill>
        <p:spPr>
          <a:xfrm>
            <a:off x="2550026" y="2750448"/>
            <a:ext cx="6490375" cy="4009929"/>
          </a:xfrm>
          <a:prstGeom prst="rect">
            <a:avLst/>
          </a:prstGeom>
        </p:spPr>
      </p:pic>
      <p:grpSp>
        <p:nvGrpSpPr>
          <p:cNvPr id="11" name="Grupo 10"/>
          <p:cNvGrpSpPr/>
          <p:nvPr/>
        </p:nvGrpSpPr>
        <p:grpSpPr>
          <a:xfrm>
            <a:off x="3396340" y="2232803"/>
            <a:ext cx="4894217" cy="479949"/>
            <a:chOff x="0" y="510795"/>
            <a:chExt cx="1975719" cy="1216800"/>
          </a:xfrm>
        </p:grpSpPr>
        <p:sp>
          <p:nvSpPr>
            <p:cNvPr id="12" name="Rectángulo redondeado 11"/>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Descarga de Certificado</a:t>
              </a:r>
              <a:endParaRPr lang="es-ES" sz="2000" kern="1200" dirty="0"/>
            </a:p>
          </p:txBody>
        </p:sp>
      </p:grpSp>
      <p:grpSp>
        <p:nvGrpSpPr>
          <p:cNvPr id="14" name="Grupo 13"/>
          <p:cNvGrpSpPr/>
          <p:nvPr/>
        </p:nvGrpSpPr>
        <p:grpSpPr>
          <a:xfrm>
            <a:off x="3396339" y="2222232"/>
            <a:ext cx="4894217" cy="479949"/>
            <a:chOff x="0" y="510795"/>
            <a:chExt cx="1975719" cy="1216800"/>
          </a:xfrm>
        </p:grpSpPr>
        <p:sp>
          <p:nvSpPr>
            <p:cNvPr id="15" name="Rectángulo redondeado 14"/>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Firmar digitalmente con Certificado</a:t>
              </a:r>
              <a:endParaRPr lang="es-ES" sz="2000" kern="1200" dirty="0"/>
            </a:p>
          </p:txBody>
        </p:sp>
      </p:grpSp>
      <p:pic>
        <p:nvPicPr>
          <p:cNvPr id="17" name="Imagen 16"/>
          <p:cNvPicPr/>
          <p:nvPr/>
        </p:nvPicPr>
        <p:blipFill>
          <a:blip r:embed="rId10"/>
          <a:stretch>
            <a:fillRect/>
          </a:stretch>
        </p:blipFill>
        <p:spPr>
          <a:xfrm>
            <a:off x="2589738" y="3922579"/>
            <a:ext cx="6593974" cy="902597"/>
          </a:xfrm>
          <a:prstGeom prst="rect">
            <a:avLst/>
          </a:prstGeom>
        </p:spPr>
      </p:pic>
      <p:pic>
        <p:nvPicPr>
          <p:cNvPr id="18" name="Imagen 17"/>
          <p:cNvPicPr/>
          <p:nvPr/>
        </p:nvPicPr>
        <p:blipFill>
          <a:blip r:embed="rId11"/>
          <a:stretch>
            <a:fillRect/>
          </a:stretch>
        </p:blipFill>
        <p:spPr>
          <a:xfrm>
            <a:off x="3464534" y="2771590"/>
            <a:ext cx="4618026" cy="3977375"/>
          </a:xfrm>
          <a:prstGeom prst="rect">
            <a:avLst/>
          </a:prstGeom>
        </p:spPr>
      </p:pic>
      <p:pic>
        <p:nvPicPr>
          <p:cNvPr id="19" name="Imagen 18"/>
          <p:cNvPicPr/>
          <p:nvPr/>
        </p:nvPicPr>
        <p:blipFill>
          <a:blip r:embed="rId12"/>
          <a:stretch>
            <a:fillRect/>
          </a:stretch>
        </p:blipFill>
        <p:spPr>
          <a:xfrm>
            <a:off x="3946773" y="2800981"/>
            <a:ext cx="3640916" cy="3997092"/>
          </a:xfrm>
          <a:prstGeom prst="rect">
            <a:avLst/>
          </a:prstGeom>
        </p:spPr>
      </p:pic>
      <p:pic>
        <p:nvPicPr>
          <p:cNvPr id="20" name="Imagen 19"/>
          <p:cNvPicPr/>
          <p:nvPr/>
        </p:nvPicPr>
        <p:blipFill>
          <a:blip r:embed="rId13"/>
          <a:stretch>
            <a:fillRect/>
          </a:stretch>
        </p:blipFill>
        <p:spPr>
          <a:xfrm>
            <a:off x="2589156" y="3028452"/>
            <a:ext cx="6451245" cy="3638308"/>
          </a:xfrm>
          <a:prstGeom prst="rect">
            <a:avLst/>
          </a:prstGeom>
        </p:spPr>
      </p:pic>
      <p:pic>
        <p:nvPicPr>
          <p:cNvPr id="21" name="Imagen 20"/>
          <p:cNvPicPr/>
          <p:nvPr/>
        </p:nvPicPr>
        <p:blipFill>
          <a:blip r:embed="rId14"/>
          <a:stretch>
            <a:fillRect/>
          </a:stretch>
        </p:blipFill>
        <p:spPr>
          <a:xfrm>
            <a:off x="3048680" y="4086654"/>
            <a:ext cx="5493065" cy="994807"/>
          </a:xfrm>
          <a:prstGeom prst="rect">
            <a:avLst/>
          </a:prstGeom>
        </p:spPr>
      </p:pic>
      <p:pic>
        <p:nvPicPr>
          <p:cNvPr id="22" name="Imagen 21"/>
          <p:cNvPicPr/>
          <p:nvPr/>
        </p:nvPicPr>
        <p:blipFill>
          <a:blip r:embed="rId15"/>
          <a:stretch>
            <a:fillRect/>
          </a:stretch>
        </p:blipFill>
        <p:spPr>
          <a:xfrm>
            <a:off x="2705338" y="2777295"/>
            <a:ext cx="6206117" cy="4031349"/>
          </a:xfrm>
          <a:prstGeom prst="rect">
            <a:avLst/>
          </a:prstGeom>
        </p:spPr>
      </p:pic>
      <p:grpSp>
        <p:nvGrpSpPr>
          <p:cNvPr id="23" name="Grupo 22"/>
          <p:cNvGrpSpPr/>
          <p:nvPr/>
        </p:nvGrpSpPr>
        <p:grpSpPr>
          <a:xfrm>
            <a:off x="3396338" y="2219688"/>
            <a:ext cx="4894217" cy="479949"/>
            <a:chOff x="0" y="510795"/>
            <a:chExt cx="1975719" cy="1216800"/>
          </a:xfrm>
        </p:grpSpPr>
        <p:sp>
          <p:nvSpPr>
            <p:cNvPr id="24" name="Rectángulo redondeado 23"/>
            <p:cNvSpPr/>
            <p:nvPr/>
          </p:nvSpPr>
          <p:spPr>
            <a:xfrm>
              <a:off x="0" y="510795"/>
              <a:ext cx="197571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ángulo 24"/>
            <p:cNvSpPr/>
            <p:nvPr/>
          </p:nvSpPr>
          <p:spPr>
            <a:xfrm>
              <a:off x="59399" y="570194"/>
              <a:ext cx="1856921"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dirty="0"/>
                <a:t>Verificar firma</a:t>
              </a:r>
              <a:endParaRPr lang="es-ES" sz="2000" kern="1200" dirty="0"/>
            </a:p>
          </p:txBody>
        </p:sp>
      </p:grpSp>
      <p:pic>
        <p:nvPicPr>
          <p:cNvPr id="26" name="Imagen 25"/>
          <p:cNvPicPr/>
          <p:nvPr/>
        </p:nvPicPr>
        <p:blipFill>
          <a:blip r:embed="rId16"/>
          <a:stretch>
            <a:fillRect/>
          </a:stretch>
        </p:blipFill>
        <p:spPr>
          <a:xfrm>
            <a:off x="2371543" y="3990859"/>
            <a:ext cx="7030651" cy="1199609"/>
          </a:xfrm>
          <a:prstGeom prst="rect">
            <a:avLst/>
          </a:prstGeom>
        </p:spPr>
      </p:pic>
      <p:pic>
        <p:nvPicPr>
          <p:cNvPr id="28" name="Imagen 27"/>
          <p:cNvPicPr/>
          <p:nvPr/>
        </p:nvPicPr>
        <p:blipFill>
          <a:blip r:embed="rId17"/>
          <a:stretch>
            <a:fillRect/>
          </a:stretch>
        </p:blipFill>
        <p:spPr>
          <a:xfrm>
            <a:off x="3731649" y="2736438"/>
            <a:ext cx="4049530" cy="3862518"/>
          </a:xfrm>
          <a:prstGeom prst="rect">
            <a:avLst/>
          </a:prstGeom>
        </p:spPr>
      </p:pic>
      <p:pic>
        <p:nvPicPr>
          <p:cNvPr id="29" name="Imagen 28"/>
          <p:cNvPicPr/>
          <p:nvPr/>
        </p:nvPicPr>
        <p:blipFill>
          <a:blip r:embed="rId18"/>
          <a:stretch>
            <a:fillRect/>
          </a:stretch>
        </p:blipFill>
        <p:spPr>
          <a:xfrm>
            <a:off x="3943359" y="2733893"/>
            <a:ext cx="3720184" cy="4020283"/>
          </a:xfrm>
          <a:prstGeom prst="rect">
            <a:avLst/>
          </a:prstGeom>
        </p:spPr>
      </p:pic>
      <p:pic>
        <p:nvPicPr>
          <p:cNvPr id="30" name="Imagen 29"/>
          <p:cNvPicPr/>
          <p:nvPr/>
        </p:nvPicPr>
        <p:blipFill>
          <a:blip r:embed="rId19"/>
          <a:stretch>
            <a:fillRect/>
          </a:stretch>
        </p:blipFill>
        <p:spPr>
          <a:xfrm>
            <a:off x="3921330" y="2725592"/>
            <a:ext cx="3793125" cy="4083052"/>
          </a:xfrm>
          <a:prstGeom prst="rect">
            <a:avLst/>
          </a:prstGeom>
        </p:spPr>
      </p:pic>
    </p:spTree>
    <p:extLst>
      <p:ext uri="{BB962C8B-B14F-4D97-AF65-F5344CB8AC3E}">
        <p14:creationId xmlns:p14="http://schemas.microsoft.com/office/powerpoint/2010/main" val="22370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6" presetClass="entr" presetSubtype="2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6" presetClass="entr" presetSubtype="21"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childTnLst>
                                </p:cTn>
                              </p:par>
                              <p:par>
                                <p:cTn id="102" presetID="16" presetClass="entr" presetSubtype="21"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arn(inVertical)">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2"/>
                                        </p:tgtEl>
                                      </p:cBhvr>
                                    </p:animEffect>
                                    <p:set>
                                      <p:cBhvr>
                                        <p:cTn id="109" dur="1" fill="hold">
                                          <p:stCondLst>
                                            <p:cond delay="499"/>
                                          </p:stCondLst>
                                        </p:cTn>
                                        <p:tgtEl>
                                          <p:spTgt spid="2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29"/>
                                        </p:tgtEl>
                                      </p:cBhvr>
                                    </p:animEffect>
                                    <p:set>
                                      <p:cBhvr>
                                        <p:cTn id="136" dur="1" fill="hold">
                                          <p:stCondLst>
                                            <p:cond delay="499"/>
                                          </p:stCondLst>
                                        </p:cTn>
                                        <p:tgtEl>
                                          <p:spTgt spid="2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Conclusiones</a:t>
            </a:r>
            <a:endParaRPr lang="es-ES_tradnl" dirty="0"/>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28</a:t>
            </a:fld>
            <a:endParaRPr lang="en-US" sz="2000" dirty="0"/>
          </a:p>
        </p:txBody>
      </p:sp>
      <p:sp>
        <p:nvSpPr>
          <p:cNvPr id="10" name="Rectángulo 9"/>
          <p:cNvSpPr/>
          <p:nvPr/>
        </p:nvSpPr>
        <p:spPr>
          <a:xfrm>
            <a:off x="373136" y="2160832"/>
            <a:ext cx="11435131" cy="3693319"/>
          </a:xfrm>
          <a:prstGeom prst="rect">
            <a:avLst/>
          </a:prstGeom>
        </p:spPr>
        <p:txBody>
          <a:bodyPr wrap="square">
            <a:spAutoFit/>
          </a:bodyPr>
          <a:lstStyle/>
          <a:p>
            <a:pPr marL="285750" indent="-285750" algn="just">
              <a:buFont typeface="Arial" panose="020B0604020202020204" pitchFamily="34" charset="0"/>
              <a:buChar char="•"/>
            </a:pPr>
            <a:r>
              <a:rPr lang="es-EC" dirty="0"/>
              <a:t>Se realizó una investigación sobre las herramientas de software libre para generar PKI, obteniendo como resultado que la mejor opción es EJBCA, la misma que posee características idóneas de implementación y utilización.</a:t>
            </a:r>
          </a:p>
          <a:p>
            <a:pPr marL="285750" indent="-285750" algn="just">
              <a:buFont typeface="Arial" panose="020B0604020202020204" pitchFamily="34" charset="0"/>
              <a:buChar char="•"/>
            </a:pPr>
            <a:r>
              <a:rPr lang="es-EC" dirty="0"/>
              <a:t>Una de las partes más importantes fue la creación de las políticas y procedimientos sobre el uso de la PKI las mismas que fueron construidas bajo lineamientos muy similares a las que manejan instituciones de certificación acreditadas como El Banco Central del Ecuador, el Consejo de la Judicatura entre otros. </a:t>
            </a:r>
          </a:p>
          <a:p>
            <a:pPr marL="285750" indent="-285750" algn="just">
              <a:buFont typeface="Arial" panose="020B0604020202020204" pitchFamily="34" charset="0"/>
              <a:buChar char="•"/>
            </a:pPr>
            <a:r>
              <a:rPr lang="es-EC" dirty="0"/>
              <a:t>Los alumnos de la universidad de las fuerzas armadas “ESPE” son los principales beneficiarios de la PKI la misma que ingresa como un servicio adicional al paquete de la plataforma de mi </a:t>
            </a:r>
            <a:r>
              <a:rPr lang="es-EC" dirty="0" err="1"/>
              <a:t>Espe</a:t>
            </a:r>
            <a:r>
              <a:rPr lang="es-EC" dirty="0"/>
              <a:t>, la cual es muy intuitiva y fácil de utilizar además cuenta con todas las guías y manuales para su uso.</a:t>
            </a:r>
          </a:p>
          <a:p>
            <a:pPr marL="285750" indent="-285750" algn="just">
              <a:buFont typeface="Arial" panose="020B0604020202020204" pitchFamily="34" charset="0"/>
              <a:buChar char="•"/>
            </a:pPr>
            <a:r>
              <a:rPr lang="es-EC" dirty="0"/>
              <a:t>La instalación, implementación y capacitación se realizó en las instalaciones de las </a:t>
            </a:r>
            <a:r>
              <a:rPr lang="es-EC" dirty="0" err="1"/>
              <a:t>Utics</a:t>
            </a:r>
            <a:r>
              <a:rPr lang="es-EC" dirty="0"/>
              <a:t> siendo ellos los encargados del manejo y administración de la herramienta además que poseen recursos y conocimientos necesarios para una adecuada utilización.</a:t>
            </a:r>
          </a:p>
          <a:p>
            <a:pPr marL="285750" indent="-285750" algn="just">
              <a:buFont typeface="Arial" panose="020B0604020202020204" pitchFamily="34" charset="0"/>
              <a:buChar char="•"/>
            </a:pPr>
            <a:r>
              <a:rPr lang="es-EC" dirty="0"/>
              <a:t>Se han cumplido con los objetivos planteados evidenciando que la herramienta de certificación es muy útil para los alumnos de la universidad, otorgando mayor confianza y seguridad en la transferencia de información. </a:t>
            </a:r>
          </a:p>
        </p:txBody>
      </p:sp>
    </p:spTree>
    <p:extLst>
      <p:ext uri="{BB962C8B-B14F-4D97-AF65-F5344CB8AC3E}">
        <p14:creationId xmlns:p14="http://schemas.microsoft.com/office/powerpoint/2010/main" val="5549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RECOMENDACIONES</a:t>
            </a:r>
            <a:endParaRPr lang="es-ES_tradnl" dirty="0"/>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29</a:t>
            </a:fld>
            <a:endParaRPr lang="en-US" sz="2000" dirty="0"/>
          </a:p>
        </p:txBody>
      </p:sp>
      <p:sp>
        <p:nvSpPr>
          <p:cNvPr id="10" name="Rectángulo 9"/>
          <p:cNvSpPr/>
          <p:nvPr/>
        </p:nvSpPr>
        <p:spPr>
          <a:xfrm>
            <a:off x="373136" y="2608507"/>
            <a:ext cx="10571955" cy="3447098"/>
          </a:xfrm>
          <a:prstGeom prst="rect">
            <a:avLst/>
          </a:prstGeom>
        </p:spPr>
        <p:txBody>
          <a:bodyPr wrap="square">
            <a:spAutoFit/>
          </a:bodyPr>
          <a:lstStyle/>
          <a:p>
            <a:pPr marL="285750" indent="-285750" algn="just">
              <a:buFont typeface="Arial" panose="020B0604020202020204" pitchFamily="34" charset="0"/>
              <a:buChar char="•"/>
            </a:pPr>
            <a:r>
              <a:rPr lang="es-EC" sz="2000" dirty="0"/>
              <a:t>Al momento de diseñar un software es recomendable la utilización de tecnologías modernas que tengan buenas críticas en el mercado, de este modo se pueden mejorar su ciclo de vida y obtener mayores formas de mantenimiento del software. </a:t>
            </a:r>
          </a:p>
          <a:p>
            <a:pPr marL="285750" indent="-285750" algn="just">
              <a:buFont typeface="Arial" panose="020B0604020202020204" pitchFamily="34" charset="0"/>
              <a:buChar char="•"/>
            </a:pPr>
            <a:r>
              <a:rPr lang="es-EC" sz="2000" dirty="0"/>
              <a:t>Se recomienda que la capacitación del personal de operadores de la herramienta debe ser minucioso y permanente, ya que de ellos dependerá el correcto funcionamiento y el éxito de la aplicación propuesta.   </a:t>
            </a:r>
          </a:p>
          <a:p>
            <a:pPr marL="285750" indent="-285750" algn="just">
              <a:buFont typeface="Arial" panose="020B0604020202020204" pitchFamily="34" charset="0"/>
              <a:buChar char="•"/>
            </a:pPr>
            <a:r>
              <a:rPr lang="es-EC" sz="2000" dirty="0"/>
              <a:t>Se recomienda la difusión de buenas prácticas y uso de herramientas tecnológicas como la firma digital, certificado electrónico y protección de los mensajes de datos a toda la comunidad, teniendo en cuenta su gran utilidad y beneficios que brindan en el ámbito de seguridad al momento de realizar transferencias telemáticas.</a:t>
            </a:r>
          </a:p>
          <a:p>
            <a:pPr marL="285750" indent="-285750" algn="just">
              <a:buFont typeface="Arial" panose="020B0604020202020204" pitchFamily="34" charset="0"/>
              <a:buChar char="•"/>
            </a:pPr>
            <a:endParaRPr lang="es-EC" sz="2000" dirty="0"/>
          </a:p>
        </p:txBody>
      </p:sp>
    </p:spTree>
    <p:extLst>
      <p:ext uri="{BB962C8B-B14F-4D97-AF65-F5344CB8AC3E}">
        <p14:creationId xmlns:p14="http://schemas.microsoft.com/office/powerpoint/2010/main" val="25449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5AB34FE-B307-5F41-A90D-CE8837784A1D}"/>
              </a:ext>
            </a:extLst>
          </p:cNvPr>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Introducción</a:t>
            </a:r>
          </a:p>
        </p:txBody>
      </p:sp>
      <p:sp>
        <p:nvSpPr>
          <p:cNvPr id="5" name="Rectángulo 4">
            <a:extLst>
              <a:ext uri="{FF2B5EF4-FFF2-40B4-BE49-F238E27FC236}">
                <a16:creationId xmlns:a16="http://schemas.microsoft.com/office/drawing/2014/main" id="{188A228E-81AA-3D4A-827A-F9F9E6F2852F}"/>
              </a:ext>
            </a:extLst>
          </p:cNvPr>
          <p:cNvSpPr/>
          <p:nvPr/>
        </p:nvSpPr>
        <p:spPr>
          <a:xfrm>
            <a:off x="9532354" y="1877790"/>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Antecedentes</a:t>
            </a:r>
          </a:p>
          <a:p>
            <a:pPr marL="285750" indent="-285750">
              <a:lnSpc>
                <a:spcPct val="90000"/>
              </a:lnSpc>
              <a:buFont typeface="Arial" panose="020B0604020202020204" pitchFamily="34" charset="0"/>
              <a:buChar char="•"/>
            </a:pPr>
            <a:r>
              <a:rPr lang="es-EC" sz="1500" b="1" dirty="0">
                <a:solidFill>
                  <a:schemeClr val="bg1"/>
                </a:solidFill>
              </a:rPr>
              <a:t>Planteamiento</a:t>
            </a:r>
            <a:r>
              <a:rPr lang="en-US" sz="1500" b="1" dirty="0">
                <a:solidFill>
                  <a:schemeClr val="bg1"/>
                </a:solidFill>
              </a:rPr>
              <a:t> del </a:t>
            </a:r>
            <a:r>
              <a:rPr lang="es-EC" sz="1500" b="1" dirty="0">
                <a:solidFill>
                  <a:schemeClr val="bg1"/>
                </a:solidFill>
              </a:rPr>
              <a:t>problema</a:t>
            </a:r>
          </a:p>
          <a:p>
            <a:pPr marL="285750" indent="-285750">
              <a:lnSpc>
                <a:spcPct val="90000"/>
              </a:lnSpc>
              <a:buFont typeface="Arial" panose="020B0604020202020204" pitchFamily="34" charset="0"/>
              <a:buChar char="•"/>
            </a:pPr>
            <a:r>
              <a:rPr lang="es-EC" sz="1500" b="1" dirty="0">
                <a:solidFill>
                  <a:schemeClr val="bg1"/>
                </a:solidFill>
              </a:rPr>
              <a:t>Objetivos</a:t>
            </a:r>
          </a:p>
          <a:p>
            <a:pPr marL="742950" lvl="1" indent="-285750">
              <a:lnSpc>
                <a:spcPct val="90000"/>
              </a:lnSpc>
              <a:buFont typeface="Arial" panose="020B0604020202020204" pitchFamily="34" charset="0"/>
              <a:buChar char="•"/>
            </a:pPr>
            <a:r>
              <a:rPr lang="es-EC" sz="1500" b="1" dirty="0">
                <a:solidFill>
                  <a:schemeClr val="bg1"/>
                </a:solidFill>
              </a:rPr>
              <a:t>Objetivo</a:t>
            </a:r>
            <a:r>
              <a:rPr lang="en-US" sz="1500" b="1" dirty="0">
                <a:solidFill>
                  <a:schemeClr val="bg1"/>
                </a:solidFill>
              </a:rPr>
              <a:t> general</a:t>
            </a:r>
          </a:p>
          <a:p>
            <a:pPr marL="742950" lvl="1" indent="-285750">
              <a:lnSpc>
                <a:spcPct val="90000"/>
              </a:lnSpc>
              <a:buFont typeface="Arial" panose="020B0604020202020204" pitchFamily="34" charset="0"/>
              <a:buChar char="•"/>
            </a:pPr>
            <a:r>
              <a:rPr lang="es-ES_tradnl" sz="1500" b="1" dirty="0">
                <a:solidFill>
                  <a:schemeClr val="bg1"/>
                </a:solidFill>
              </a:rPr>
              <a:t>Objetivos</a:t>
            </a:r>
            <a:r>
              <a:rPr lang="en-US" sz="1500" b="1" dirty="0">
                <a:solidFill>
                  <a:schemeClr val="bg1"/>
                </a:solidFill>
              </a:rPr>
              <a:t> </a:t>
            </a:r>
            <a:r>
              <a:rPr lang="es-EC" sz="1500" b="1" dirty="0">
                <a:solidFill>
                  <a:schemeClr val="bg1"/>
                </a:solidFill>
              </a:rPr>
              <a:t>específicos</a:t>
            </a:r>
          </a:p>
          <a:p>
            <a:pPr marL="285750" indent="-285750">
              <a:lnSpc>
                <a:spcPct val="90000"/>
              </a:lnSpc>
              <a:buFont typeface="Arial" panose="020B0604020202020204" pitchFamily="34" charset="0"/>
              <a:buChar char="•"/>
            </a:pPr>
            <a:r>
              <a:rPr lang="es-EC" sz="1500" b="1" dirty="0">
                <a:solidFill>
                  <a:schemeClr val="bg1"/>
                </a:solidFill>
              </a:rPr>
              <a:t>Justificación </a:t>
            </a:r>
          </a:p>
          <a:p>
            <a:pPr marL="285750" indent="-285750">
              <a:lnSpc>
                <a:spcPct val="90000"/>
              </a:lnSpc>
              <a:buFont typeface="Arial" panose="020B0604020202020204" pitchFamily="34" charset="0"/>
              <a:buChar char="•"/>
            </a:pPr>
            <a:r>
              <a:rPr lang="es-EC" sz="1500" b="1" dirty="0">
                <a:solidFill>
                  <a:schemeClr val="bg1"/>
                </a:solidFill>
              </a:rPr>
              <a:t>Alcance</a:t>
            </a:r>
          </a:p>
          <a:p>
            <a:pPr marL="285750" indent="-285750">
              <a:lnSpc>
                <a:spcPct val="90000"/>
              </a:lnSpc>
              <a:buFont typeface="Arial" panose="020B0604020202020204" pitchFamily="34" charset="0"/>
              <a:buChar char="•"/>
            </a:pPr>
            <a:endParaRPr lang="en-US" sz="1500" b="1" dirty="0">
              <a:solidFill>
                <a:schemeClr val="bg1"/>
              </a:solidFill>
            </a:endParaRPr>
          </a:p>
          <a:p>
            <a:pPr>
              <a:lnSpc>
                <a:spcPct val="90000"/>
              </a:lnSpc>
            </a:pPr>
            <a:endParaRPr lang="en-US" sz="1500" b="1" dirty="0">
              <a:solidFill>
                <a:schemeClr val="bg1"/>
              </a:solidFill>
            </a:endParaRPr>
          </a:p>
          <a:p>
            <a:pPr>
              <a:lnSpc>
                <a:spcPct val="90000"/>
              </a:lnSpc>
            </a:pPr>
            <a:endParaRPr lang="en-US" sz="1500" b="1" dirty="0">
              <a:solidFill>
                <a:schemeClr val="bg1"/>
              </a:solidFill>
            </a:endParaRPr>
          </a:p>
        </p:txBody>
      </p:sp>
      <p:sp>
        <p:nvSpPr>
          <p:cNvPr id="2" name="Marcador de número de diapositiva 1">
            <a:extLst>
              <a:ext uri="{FF2B5EF4-FFF2-40B4-BE49-F238E27FC236}">
                <a16:creationId xmlns:a16="http://schemas.microsoft.com/office/drawing/2014/main" id="{FFCAB681-AE75-D142-AC07-045DCC4F12FB}"/>
              </a:ext>
            </a:extLst>
          </p:cNvPr>
          <p:cNvSpPr>
            <a:spLocks noGrp="1"/>
          </p:cNvSpPr>
          <p:nvPr>
            <p:ph type="sldNum" sz="quarter" idx="12"/>
          </p:nvPr>
        </p:nvSpPr>
        <p:spPr/>
        <p:txBody>
          <a:bodyPr/>
          <a:lstStyle/>
          <a:p>
            <a:fld id="{D57F1E4F-1CFF-5643-939E-217C01CDF565}" type="slidenum">
              <a:rPr lang="en-US" sz="2000" smtClean="0"/>
              <a:pPr/>
              <a:t>3</a:t>
            </a:fld>
            <a:endParaRPr lang="en-US" sz="2000" dirty="0"/>
          </a:p>
        </p:txBody>
      </p:sp>
      <p:pic>
        <p:nvPicPr>
          <p:cNvPr id="14" name="Picture 2" descr="Consejos y trucos para identificar una conexión a Internet lenta">
            <a:hlinkClick r:id="" action="ppaction://hlinkshowjump?jump=nextslide"/>
            <a:extLst>
              <a:ext uri="{FF2B5EF4-FFF2-40B4-BE49-F238E27FC236}">
                <a16:creationId xmlns:a16="http://schemas.microsoft.com/office/drawing/2014/main" id="{55F88099-8819-5544-8E95-DB4A19BAC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4" y="2099974"/>
            <a:ext cx="1485198" cy="988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Picture 2" descr="Información, comunicación y educación a través de Internet: Su complejidad  – OtrasVocesenEducacion.org">
            <a:extLst>
              <a:ext uri="{FF2B5EF4-FFF2-40B4-BE49-F238E27FC236}">
                <a16:creationId xmlns:a16="http://schemas.microsoft.com/office/drawing/2014/main" id="{C8C2BC34-1360-484B-A241-101530EE1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913" y="2153905"/>
            <a:ext cx="2016635" cy="1445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Flecha derecha 15">
            <a:extLst>
              <a:ext uri="{FF2B5EF4-FFF2-40B4-BE49-F238E27FC236}">
                <a16:creationId xmlns:a16="http://schemas.microsoft.com/office/drawing/2014/main" id="{B9856968-05D6-D642-9D75-68B511DFCEDC}"/>
              </a:ext>
            </a:extLst>
          </p:cNvPr>
          <p:cNvSpPr/>
          <p:nvPr/>
        </p:nvSpPr>
        <p:spPr>
          <a:xfrm>
            <a:off x="4042327" y="2456434"/>
            <a:ext cx="636470" cy="42614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Flecha derecha 16">
            <a:extLst>
              <a:ext uri="{FF2B5EF4-FFF2-40B4-BE49-F238E27FC236}">
                <a16:creationId xmlns:a16="http://schemas.microsoft.com/office/drawing/2014/main" id="{00B6AEDB-4C39-064A-84DE-E8DB9AF13B30}"/>
              </a:ext>
            </a:extLst>
          </p:cNvPr>
          <p:cNvSpPr/>
          <p:nvPr/>
        </p:nvSpPr>
        <p:spPr>
          <a:xfrm rot="7240046">
            <a:off x="8451281" y="3770250"/>
            <a:ext cx="881760" cy="45155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8" name="Imagen 17"/>
          <p:cNvPicPr>
            <a:picLocks noChangeAspect="1"/>
          </p:cNvPicPr>
          <p:nvPr/>
        </p:nvPicPr>
        <p:blipFill rotWithShape="1">
          <a:blip r:embed="rId5">
            <a:extLst>
              <a:ext uri="{28A0092B-C50C-407E-A947-70E740481C1C}">
                <a14:useLocalDpi xmlns:a14="http://schemas.microsoft.com/office/drawing/2010/main" val="0"/>
              </a:ext>
            </a:extLst>
          </a:blip>
          <a:srcRect r="11466"/>
          <a:stretch/>
        </p:blipFill>
        <p:spPr>
          <a:xfrm>
            <a:off x="6026292" y="4467401"/>
            <a:ext cx="1589083" cy="9703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Imagen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962" y="3735740"/>
            <a:ext cx="3779107" cy="20995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Flecha derecha 19">
            <a:extLst>
              <a:ext uri="{FF2B5EF4-FFF2-40B4-BE49-F238E27FC236}">
                <a16:creationId xmlns:a16="http://schemas.microsoft.com/office/drawing/2014/main" id="{00B6AEDB-4C39-064A-84DE-E8DB9AF13B30}"/>
              </a:ext>
            </a:extLst>
          </p:cNvPr>
          <p:cNvSpPr/>
          <p:nvPr/>
        </p:nvSpPr>
        <p:spPr>
          <a:xfrm rot="10800000">
            <a:off x="4327240" y="4785492"/>
            <a:ext cx="1307939" cy="45155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CuadroTexto 20">
            <a:extLst>
              <a:ext uri="{FF2B5EF4-FFF2-40B4-BE49-F238E27FC236}">
                <a16:creationId xmlns:a16="http://schemas.microsoft.com/office/drawing/2014/main" id="{C1803632-41A4-A147-BDA2-D3B9152ECEC5}"/>
              </a:ext>
            </a:extLst>
          </p:cNvPr>
          <p:cNvSpPr txBox="1"/>
          <p:nvPr/>
        </p:nvSpPr>
        <p:spPr>
          <a:xfrm>
            <a:off x="410331" y="3192614"/>
            <a:ext cx="3508526" cy="738664"/>
          </a:xfrm>
          <a:prstGeom prst="rect">
            <a:avLst/>
          </a:prstGeom>
          <a:noFill/>
        </p:spPr>
        <p:txBody>
          <a:bodyPr wrap="square" rtlCol="0">
            <a:spAutoFit/>
          </a:bodyPr>
          <a:lstStyle/>
          <a:p>
            <a:pPr algn="just"/>
            <a:r>
              <a:rPr lang="es-ES" sz="1400" dirty="0"/>
              <a:t>Internet la herramienta mas importante en la actualidad</a:t>
            </a:r>
            <a:r>
              <a:rPr lang="es-EC" sz="1400" dirty="0"/>
              <a:t> </a:t>
            </a:r>
            <a:endParaRPr lang="es-ES_tradnl" sz="1400" dirty="0"/>
          </a:p>
          <a:p>
            <a:pPr algn="just"/>
            <a:endParaRPr lang="es-ES_tradnl" sz="1400" dirty="0"/>
          </a:p>
        </p:txBody>
      </p:sp>
      <p:sp>
        <p:nvSpPr>
          <p:cNvPr id="22" name="CuadroTexto 21">
            <a:extLst>
              <a:ext uri="{FF2B5EF4-FFF2-40B4-BE49-F238E27FC236}">
                <a16:creationId xmlns:a16="http://schemas.microsoft.com/office/drawing/2014/main" id="{C1803632-41A4-A147-BDA2-D3B9152ECEC5}"/>
              </a:ext>
            </a:extLst>
          </p:cNvPr>
          <p:cNvSpPr txBox="1"/>
          <p:nvPr/>
        </p:nvSpPr>
        <p:spPr>
          <a:xfrm>
            <a:off x="6554204" y="5492947"/>
            <a:ext cx="1964620" cy="461665"/>
          </a:xfrm>
          <a:prstGeom prst="rect">
            <a:avLst/>
          </a:prstGeom>
          <a:noFill/>
        </p:spPr>
        <p:txBody>
          <a:bodyPr wrap="square" rtlCol="0">
            <a:spAutoFit/>
          </a:bodyPr>
          <a:lstStyle/>
          <a:p>
            <a:r>
              <a:rPr lang="es-ES" sz="1200" dirty="0"/>
              <a:t>Riesgos asociados a</a:t>
            </a:r>
          </a:p>
          <a:p>
            <a:r>
              <a:rPr lang="es-ES" sz="1200" dirty="0"/>
              <a:t>transferencia de información</a:t>
            </a:r>
          </a:p>
        </p:txBody>
      </p:sp>
      <p:sp>
        <p:nvSpPr>
          <p:cNvPr id="23" name="CuadroTexto 22">
            <a:extLst>
              <a:ext uri="{FF2B5EF4-FFF2-40B4-BE49-F238E27FC236}">
                <a16:creationId xmlns:a16="http://schemas.microsoft.com/office/drawing/2014/main" id="{C1803632-41A4-A147-BDA2-D3B9152ECEC5}"/>
              </a:ext>
            </a:extLst>
          </p:cNvPr>
          <p:cNvSpPr txBox="1"/>
          <p:nvPr/>
        </p:nvSpPr>
        <p:spPr>
          <a:xfrm>
            <a:off x="7174771" y="3620945"/>
            <a:ext cx="1792829" cy="830997"/>
          </a:xfrm>
          <a:prstGeom prst="rect">
            <a:avLst/>
          </a:prstGeom>
          <a:noFill/>
        </p:spPr>
        <p:txBody>
          <a:bodyPr wrap="square" rtlCol="0">
            <a:spAutoFit/>
          </a:bodyPr>
          <a:lstStyle/>
          <a:p>
            <a:r>
              <a:rPr lang="es-ES" sz="1600" dirty="0"/>
              <a:t>Instituciones de </a:t>
            </a:r>
          </a:p>
          <a:p>
            <a:r>
              <a:rPr lang="es-ES" sz="1600" dirty="0"/>
              <a:t>Educación superiores</a:t>
            </a:r>
            <a:endParaRPr lang="es-ES_tradnl" sz="1600" dirty="0"/>
          </a:p>
        </p:txBody>
      </p:sp>
      <p:sp>
        <p:nvSpPr>
          <p:cNvPr id="24" name="CuadroTexto 23">
            <a:extLst>
              <a:ext uri="{FF2B5EF4-FFF2-40B4-BE49-F238E27FC236}">
                <a16:creationId xmlns:a16="http://schemas.microsoft.com/office/drawing/2014/main" id="{C1803632-41A4-A147-BDA2-D3B9152ECEC5}"/>
              </a:ext>
            </a:extLst>
          </p:cNvPr>
          <p:cNvSpPr txBox="1"/>
          <p:nvPr/>
        </p:nvSpPr>
        <p:spPr>
          <a:xfrm>
            <a:off x="91042" y="5933246"/>
            <a:ext cx="4189480" cy="369332"/>
          </a:xfrm>
          <a:prstGeom prst="rect">
            <a:avLst/>
          </a:prstGeom>
          <a:noFill/>
        </p:spPr>
        <p:txBody>
          <a:bodyPr wrap="none" rtlCol="0">
            <a:spAutoFit/>
          </a:bodyPr>
          <a:lstStyle/>
          <a:p>
            <a:r>
              <a:rPr lang="es-ES" dirty="0"/>
              <a:t>Universidad de las Fuerzas Armadas “ESPE”</a:t>
            </a:r>
            <a:endParaRPr lang="es-ES_tradnl" dirty="0"/>
          </a:p>
        </p:txBody>
      </p:sp>
      <p:pic>
        <p:nvPicPr>
          <p:cNvPr id="2050" name="Picture 2" descr="Resultado de imagen de aumento">
            <a:extLst>
              <a:ext uri="{FF2B5EF4-FFF2-40B4-BE49-F238E27FC236}">
                <a16:creationId xmlns:a16="http://schemas.microsoft.com/office/drawing/2014/main" id="{6C22C7B4-A19A-F547-8D24-8936FEE1CE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4259" y="4437936"/>
            <a:ext cx="1320040" cy="9887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el internet esta en tod">
            <a:extLst>
              <a:ext uri="{FF2B5EF4-FFF2-40B4-BE49-F238E27FC236}">
                <a16:creationId xmlns:a16="http://schemas.microsoft.com/office/drawing/2014/main" id="{0F085347-620C-114A-999E-0E557631C2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098" y="2129409"/>
            <a:ext cx="1642957" cy="847808"/>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a16="http://schemas.microsoft.com/office/drawing/2014/main" id="{5AAF2B49-35E2-1841-93CB-20CBB1F387EB}"/>
              </a:ext>
            </a:extLst>
          </p:cNvPr>
          <p:cNvPicPr>
            <a:picLocks noChangeAspect="1"/>
          </p:cNvPicPr>
          <p:nvPr/>
        </p:nvPicPr>
        <p:blipFill>
          <a:blip r:embed="rId9"/>
          <a:stretch>
            <a:fillRect/>
          </a:stretch>
        </p:blipFill>
        <p:spPr>
          <a:xfrm>
            <a:off x="194578" y="1832831"/>
            <a:ext cx="9286873" cy="4674120"/>
          </a:xfrm>
          <a:prstGeom prst="rect">
            <a:avLst/>
          </a:prstGeom>
        </p:spPr>
      </p:pic>
      <p:sp>
        <p:nvSpPr>
          <p:cNvPr id="26" name="Rectángulo 25">
            <a:extLst>
              <a:ext uri="{FF2B5EF4-FFF2-40B4-BE49-F238E27FC236}">
                <a16:creationId xmlns:a16="http://schemas.microsoft.com/office/drawing/2014/main" id="{5A356B3E-9559-0D43-A5A6-9F0C7BED6072}"/>
              </a:ext>
            </a:extLst>
          </p:cNvPr>
          <p:cNvSpPr/>
          <p:nvPr/>
        </p:nvSpPr>
        <p:spPr>
          <a:xfrm>
            <a:off x="1516602" y="6440291"/>
            <a:ext cx="6998005" cy="369332"/>
          </a:xfrm>
          <a:prstGeom prst="rect">
            <a:avLst/>
          </a:prstGeom>
        </p:spPr>
        <p:txBody>
          <a:bodyPr wrap="square">
            <a:spAutoFit/>
          </a:bodyPr>
          <a:lstStyle/>
          <a:p>
            <a:r>
              <a:rPr lang="es-EC" b="1" u="sng" dirty="0">
                <a:solidFill>
                  <a:srgbClr val="79B5AF"/>
                </a:solidFill>
                <a:latin typeface="Open Sans"/>
                <a:hlinkClick r:id="rId10" tooltip="Digital 2021 Global Overview Report (January 2021) v01"/>
              </a:rPr>
              <a:t>Digital 2021 Global Overview Report (January 2021) </a:t>
            </a:r>
            <a:endParaRPr lang="es-ES_tradnl" dirty="0"/>
          </a:p>
        </p:txBody>
      </p:sp>
      <p:sp>
        <p:nvSpPr>
          <p:cNvPr id="27" name="Elipse 26">
            <a:extLst>
              <a:ext uri="{FF2B5EF4-FFF2-40B4-BE49-F238E27FC236}">
                <a16:creationId xmlns:a16="http://schemas.microsoft.com/office/drawing/2014/main" id="{8EDFC20D-258E-7349-A4CF-9453FAD58FF6}"/>
              </a:ext>
            </a:extLst>
          </p:cNvPr>
          <p:cNvSpPr/>
          <p:nvPr/>
        </p:nvSpPr>
        <p:spPr>
          <a:xfrm>
            <a:off x="548133" y="2803044"/>
            <a:ext cx="2031839" cy="3352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Elipse 27">
            <a:extLst>
              <a:ext uri="{FF2B5EF4-FFF2-40B4-BE49-F238E27FC236}">
                <a16:creationId xmlns:a16="http://schemas.microsoft.com/office/drawing/2014/main" id="{FE0138CB-FD16-2D41-8D58-4B1AC89C2F09}"/>
              </a:ext>
            </a:extLst>
          </p:cNvPr>
          <p:cNvSpPr/>
          <p:nvPr/>
        </p:nvSpPr>
        <p:spPr>
          <a:xfrm>
            <a:off x="2252295" y="2690877"/>
            <a:ext cx="2031839" cy="3352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Elipse 28">
            <a:extLst>
              <a:ext uri="{FF2B5EF4-FFF2-40B4-BE49-F238E27FC236}">
                <a16:creationId xmlns:a16="http://schemas.microsoft.com/office/drawing/2014/main" id="{3F71C706-C4EE-FC4D-8B81-D967263564AE}"/>
              </a:ext>
            </a:extLst>
          </p:cNvPr>
          <p:cNvSpPr/>
          <p:nvPr/>
        </p:nvSpPr>
        <p:spPr>
          <a:xfrm>
            <a:off x="3956915" y="2775542"/>
            <a:ext cx="1980581" cy="3352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Elipse 29">
            <a:extLst>
              <a:ext uri="{FF2B5EF4-FFF2-40B4-BE49-F238E27FC236}">
                <a16:creationId xmlns:a16="http://schemas.microsoft.com/office/drawing/2014/main" id="{0434C622-1738-4A48-8578-CBD5B6831CE2}"/>
              </a:ext>
            </a:extLst>
          </p:cNvPr>
          <p:cNvSpPr/>
          <p:nvPr/>
        </p:nvSpPr>
        <p:spPr>
          <a:xfrm>
            <a:off x="7129294" y="2601812"/>
            <a:ext cx="2161201" cy="3352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Elipse 30">
            <a:extLst>
              <a:ext uri="{FF2B5EF4-FFF2-40B4-BE49-F238E27FC236}">
                <a16:creationId xmlns:a16="http://schemas.microsoft.com/office/drawing/2014/main" id="{58BCDA05-ECE7-664E-B770-CAE9A9A98518}"/>
              </a:ext>
            </a:extLst>
          </p:cNvPr>
          <p:cNvSpPr/>
          <p:nvPr/>
        </p:nvSpPr>
        <p:spPr>
          <a:xfrm>
            <a:off x="5462346" y="2690877"/>
            <a:ext cx="3848888" cy="3352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146" name="Picture 2" descr="Resultado de imagen de ecuador internet">
            <a:extLst>
              <a:ext uri="{FF2B5EF4-FFF2-40B4-BE49-F238E27FC236}">
                <a16:creationId xmlns:a16="http://schemas.microsoft.com/office/drawing/2014/main" id="{06296D3A-70AE-2449-B84A-9909DCB20E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5109" y="2110351"/>
            <a:ext cx="2359601" cy="13724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277EDF1-979E-4A41-9980-EDBD9AB69C00}"/>
              </a:ext>
            </a:extLst>
          </p:cNvPr>
          <p:cNvSpPr txBox="1"/>
          <p:nvPr/>
        </p:nvSpPr>
        <p:spPr>
          <a:xfrm>
            <a:off x="4809910" y="3508636"/>
            <a:ext cx="2031839" cy="523220"/>
          </a:xfrm>
          <a:prstGeom prst="rect">
            <a:avLst/>
          </a:prstGeom>
          <a:noFill/>
        </p:spPr>
        <p:txBody>
          <a:bodyPr wrap="square" rtlCol="0">
            <a:spAutoFit/>
          </a:bodyPr>
          <a:lstStyle/>
          <a:p>
            <a:r>
              <a:rPr lang="es-ES_tradnl" sz="1400" dirty="0"/>
              <a:t>Incremento del uso del internet en Ecuador </a:t>
            </a:r>
          </a:p>
        </p:txBody>
      </p:sp>
    </p:spTree>
    <p:extLst>
      <p:ext uri="{BB962C8B-B14F-4D97-AF65-F5344CB8AC3E}">
        <p14:creationId xmlns:p14="http://schemas.microsoft.com/office/powerpoint/2010/main" val="403696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0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p:bldP spid="22" grpId="0"/>
      <p:bldP spid="23" grpId="0"/>
      <p:bldP spid="24" grpId="0"/>
      <p:bldP spid="26" grpId="0"/>
      <p:bldP spid="26" grpId="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1" grpId="0" animBg="1"/>
      <p:bldP spid="31" grpId="1" animBg="1"/>
      <p:bldP spid="31" grpId="2"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338669-4DFA-9D48-9595-A78309F8CE94}"/>
              </a:ext>
            </a:extLst>
          </p:cNvPr>
          <p:cNvSpPr txBox="1"/>
          <p:nvPr/>
        </p:nvSpPr>
        <p:spPr>
          <a:xfrm>
            <a:off x="3819433" y="3772235"/>
            <a:ext cx="4517063" cy="1446550"/>
          </a:xfrm>
          <a:prstGeom prst="rect">
            <a:avLst/>
          </a:prstGeom>
          <a:noFill/>
        </p:spPr>
        <p:txBody>
          <a:bodyPr wrap="square" rtlCol="0">
            <a:spAutoFit/>
          </a:bodyPr>
          <a:lstStyle/>
          <a:p>
            <a:pPr algn="ctr"/>
            <a:r>
              <a:rPr lang="es-ES_tradnl" sz="4400" dirty="0">
                <a:solidFill>
                  <a:schemeClr val="bg1"/>
                </a:solidFill>
              </a:rPr>
              <a:t>GRACIAS POR SU ATENCIÓN</a:t>
            </a:r>
          </a:p>
        </p:txBody>
      </p:sp>
    </p:spTree>
    <p:extLst>
      <p:ext uri="{BB962C8B-B14F-4D97-AF65-F5344CB8AC3E}">
        <p14:creationId xmlns:p14="http://schemas.microsoft.com/office/powerpoint/2010/main" val="51268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C9AE8-5B0C-5E46-A187-FE2BA0715C66}"/>
              </a:ext>
            </a:extLst>
          </p:cNvPr>
          <p:cNvSpPr>
            <a:spLocks noGrp="1"/>
          </p:cNvSpPr>
          <p:nvPr>
            <p:ph type="title"/>
          </p:nvPr>
        </p:nvSpPr>
        <p:spPr/>
        <p:txBody>
          <a:bodyPr/>
          <a:lstStyle/>
          <a:p>
            <a:r>
              <a:rPr lang="es-EC" dirty="0"/>
              <a:t>Introducción</a:t>
            </a:r>
            <a:endParaRPr lang="es-ES_tradnl" dirty="0"/>
          </a:p>
        </p:txBody>
      </p:sp>
      <p:graphicFrame>
        <p:nvGraphicFramePr>
          <p:cNvPr id="13" name="Tabla 12"/>
          <p:cNvGraphicFramePr>
            <a:graphicFrameLocks noGrp="1"/>
          </p:cNvGraphicFramePr>
          <p:nvPr>
            <p:extLst>
              <p:ext uri="{D42A27DB-BD31-4B8C-83A1-F6EECF244321}">
                <p14:modId xmlns:p14="http://schemas.microsoft.com/office/powerpoint/2010/main" val="3515991178"/>
              </p:ext>
            </p:extLst>
          </p:nvPr>
        </p:nvGraphicFramePr>
        <p:xfrm>
          <a:off x="2292096" y="2468040"/>
          <a:ext cx="5112224" cy="3724008"/>
        </p:xfrm>
        <a:graphic>
          <a:graphicData uri="http://schemas.openxmlformats.org/drawingml/2006/table">
            <a:tbl>
              <a:tblPr/>
              <a:tblGrid>
                <a:gridCol w="401866">
                  <a:extLst>
                    <a:ext uri="{9D8B030D-6E8A-4147-A177-3AD203B41FA5}">
                      <a16:colId xmlns:a16="http://schemas.microsoft.com/office/drawing/2014/main" val="20000"/>
                    </a:ext>
                  </a:extLst>
                </a:gridCol>
                <a:gridCol w="401866">
                  <a:extLst>
                    <a:ext uri="{9D8B030D-6E8A-4147-A177-3AD203B41FA5}">
                      <a16:colId xmlns:a16="http://schemas.microsoft.com/office/drawing/2014/main" val="20001"/>
                    </a:ext>
                  </a:extLst>
                </a:gridCol>
                <a:gridCol w="58453">
                  <a:extLst>
                    <a:ext uri="{9D8B030D-6E8A-4147-A177-3AD203B41FA5}">
                      <a16:colId xmlns:a16="http://schemas.microsoft.com/office/drawing/2014/main" val="20002"/>
                    </a:ext>
                  </a:extLst>
                </a:gridCol>
                <a:gridCol w="594275">
                  <a:extLst>
                    <a:ext uri="{9D8B030D-6E8A-4147-A177-3AD203B41FA5}">
                      <a16:colId xmlns:a16="http://schemas.microsoft.com/office/drawing/2014/main" val="20003"/>
                    </a:ext>
                  </a:extLst>
                </a:gridCol>
                <a:gridCol w="401866">
                  <a:extLst>
                    <a:ext uri="{9D8B030D-6E8A-4147-A177-3AD203B41FA5}">
                      <a16:colId xmlns:a16="http://schemas.microsoft.com/office/drawing/2014/main" val="20004"/>
                    </a:ext>
                  </a:extLst>
                </a:gridCol>
                <a:gridCol w="401866">
                  <a:extLst>
                    <a:ext uri="{9D8B030D-6E8A-4147-A177-3AD203B41FA5}">
                      <a16:colId xmlns:a16="http://schemas.microsoft.com/office/drawing/2014/main" val="20005"/>
                    </a:ext>
                  </a:extLst>
                </a:gridCol>
                <a:gridCol w="594275">
                  <a:extLst>
                    <a:ext uri="{9D8B030D-6E8A-4147-A177-3AD203B41FA5}">
                      <a16:colId xmlns:a16="http://schemas.microsoft.com/office/drawing/2014/main" val="20006"/>
                    </a:ext>
                  </a:extLst>
                </a:gridCol>
                <a:gridCol w="594275">
                  <a:extLst>
                    <a:ext uri="{9D8B030D-6E8A-4147-A177-3AD203B41FA5}">
                      <a16:colId xmlns:a16="http://schemas.microsoft.com/office/drawing/2014/main" val="20007"/>
                    </a:ext>
                  </a:extLst>
                </a:gridCol>
                <a:gridCol w="401866">
                  <a:extLst>
                    <a:ext uri="{9D8B030D-6E8A-4147-A177-3AD203B41FA5}">
                      <a16:colId xmlns:a16="http://schemas.microsoft.com/office/drawing/2014/main" val="20008"/>
                    </a:ext>
                  </a:extLst>
                </a:gridCol>
                <a:gridCol w="401866">
                  <a:extLst>
                    <a:ext uri="{9D8B030D-6E8A-4147-A177-3AD203B41FA5}">
                      <a16:colId xmlns:a16="http://schemas.microsoft.com/office/drawing/2014/main" val="20009"/>
                    </a:ext>
                  </a:extLst>
                </a:gridCol>
                <a:gridCol w="58453">
                  <a:extLst>
                    <a:ext uri="{9D8B030D-6E8A-4147-A177-3AD203B41FA5}">
                      <a16:colId xmlns:a16="http://schemas.microsoft.com/office/drawing/2014/main" val="20010"/>
                    </a:ext>
                  </a:extLst>
                </a:gridCol>
                <a:gridCol w="399431">
                  <a:extLst>
                    <a:ext uri="{9D8B030D-6E8A-4147-A177-3AD203B41FA5}">
                      <a16:colId xmlns:a16="http://schemas.microsoft.com/office/drawing/2014/main" val="20011"/>
                    </a:ext>
                  </a:extLst>
                </a:gridCol>
                <a:gridCol w="401866">
                  <a:extLst>
                    <a:ext uri="{9D8B030D-6E8A-4147-A177-3AD203B41FA5}">
                      <a16:colId xmlns:a16="http://schemas.microsoft.com/office/drawing/2014/main" val="20012"/>
                    </a:ext>
                  </a:extLst>
                </a:gridCol>
              </a:tblGrid>
              <a:tr h="283357">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rowSpan="2" gridSpan="2">
                  <a:txBody>
                    <a:bodyPr/>
                    <a:lstStyle/>
                    <a:p>
                      <a:pPr algn="ctr" fontAlgn="ctr"/>
                      <a:r>
                        <a:rPr lang="es-ES" sz="1100" b="0" i="0" u="none" strike="noStrike" dirty="0">
                          <a:solidFill>
                            <a:schemeClr val="tx1"/>
                          </a:solidFill>
                          <a:effectLst/>
                          <a:latin typeface="Times New Roman" panose="02020603050405020304" pitchFamily="18" charset="0"/>
                        </a:rPr>
                        <a:t>Paralización de actividades.</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B4C6E7"/>
                    </a:solidFill>
                  </a:tcPr>
                </a:tc>
                <a:tc rowSpan="2" hMerge="1">
                  <a:txBody>
                    <a:bodyPr/>
                    <a:lstStyle/>
                    <a:p>
                      <a:endParaRPr lang="es-ES"/>
                    </a:p>
                  </a:txBody>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gridSpan="2" vMerge="1">
                  <a:txBody>
                    <a:bodyPr/>
                    <a:lstStyle/>
                    <a:p>
                      <a:endParaRPr lang="es-ES"/>
                    </a:p>
                  </a:txBody>
                  <a:tcPr/>
                </a:tc>
                <a:tc hMerge="1" vMerge="1">
                  <a:txBody>
                    <a:bodyPr/>
                    <a:lstStyle/>
                    <a:p>
                      <a:endParaRPr lang="es-ES"/>
                    </a:p>
                  </a:txBody>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rowSpan="4" gridSpan="4">
                  <a:txBody>
                    <a:bodyPr/>
                    <a:lstStyle/>
                    <a:p>
                      <a:pPr algn="ctr" fontAlgn="ctr"/>
                      <a:r>
                        <a:rPr lang="es-EC" sz="1100" b="0" i="0" u="none" strike="noStrike" dirty="0">
                          <a:solidFill>
                            <a:schemeClr val="tx1"/>
                          </a:solidFill>
                          <a:effectLst/>
                          <a:latin typeface="Times New Roman" panose="02020603050405020304" pitchFamily="18" charset="0"/>
                        </a:rPr>
                        <a:t>Desconfianza de la integridad de un documento.</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B4C6E7"/>
                    </a:solidFill>
                  </a:tcPr>
                </a:tc>
                <a:tc rowSpan="4" hMerge="1">
                  <a:txBody>
                    <a:bodyPr/>
                    <a:lstStyle/>
                    <a:p>
                      <a:endParaRPr lang="es-ES"/>
                    </a:p>
                  </a:txBody>
                  <a:tcPr/>
                </a:tc>
                <a:tc rowSpan="4" hMerge="1">
                  <a:txBody>
                    <a:bodyPr/>
                    <a:lstStyle/>
                    <a:p>
                      <a:endParaRPr lang="es-ES"/>
                    </a:p>
                  </a:txBody>
                  <a:tcPr/>
                </a:tc>
                <a:tc rowSpan="4" hMerge="1">
                  <a:txBody>
                    <a:bodyPr/>
                    <a:lstStyle/>
                    <a:p>
                      <a:endParaRPr lang="es-ES"/>
                    </a:p>
                  </a:txBody>
                  <a:tcPr/>
                </a:tc>
                <a:extLst>
                  <a:ext uri="{0D108BD9-81ED-4DB2-BD59-A6C34878D82A}">
                    <a16:rowId xmlns:a16="http://schemas.microsoft.com/office/drawing/2014/main" val="10001"/>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l"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2"/>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rowSpan="2" gridSpan="4">
                  <a:txBody>
                    <a:bodyPr/>
                    <a:lstStyle/>
                    <a:p>
                      <a:pPr algn="ctr" fontAlgn="ctr"/>
                      <a:r>
                        <a:rPr lang="es-ES" sz="1100" b="0" i="0" u="none" strike="noStrike" dirty="0">
                          <a:solidFill>
                            <a:schemeClr val="tx1"/>
                          </a:solidFill>
                          <a:effectLst/>
                          <a:latin typeface="Times New Roman" panose="02020603050405020304" pitchFamily="18" charset="0"/>
                        </a:rPr>
                        <a:t>Falsificación de documentos.</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B4C6E7"/>
                    </a:soli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rowSpan="2" gridSpan="2">
                  <a:txBody>
                    <a:bodyPr/>
                    <a:lstStyle/>
                    <a:p>
                      <a:pPr algn="ctr" fontAlgn="ctr"/>
                      <a:r>
                        <a:rPr lang="es-ES" sz="1100" b="0" i="0" u="none" strike="noStrike" dirty="0">
                          <a:solidFill>
                            <a:schemeClr val="tx1"/>
                          </a:solidFill>
                          <a:effectLst/>
                          <a:latin typeface="Times New Roman" panose="02020603050405020304" pitchFamily="18" charset="0"/>
                        </a:rPr>
                        <a:t>Procesos tardíos.</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B4C6E7"/>
                    </a:solidFill>
                  </a:tcPr>
                </a:tc>
                <a:tc rowSpan="2" h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3"/>
                  </a:ext>
                </a:extLst>
              </a:tr>
              <a:tr h="185953">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4"/>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78869">
                <a:tc>
                  <a:txBody>
                    <a:bodyPr/>
                    <a:lstStyle/>
                    <a:p>
                      <a:pPr algn="ctr" fontAlgn="ctr"/>
                      <a:r>
                        <a:rPr lang="es-ES" sz="12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rowSpan="2" gridSpan="12">
                  <a:txBody>
                    <a:bodyPr/>
                    <a:lstStyle/>
                    <a:p>
                      <a:pPr algn="ctr" fontAlgn="ctr"/>
                      <a:r>
                        <a:rPr lang="es-EC" sz="1200" b="0" i="0" u="none" strike="noStrike" dirty="0">
                          <a:solidFill>
                            <a:schemeClr val="tx1"/>
                          </a:solidFill>
                          <a:effectLst/>
                          <a:latin typeface="Times New Roman" panose="02020603050405020304" pitchFamily="18" charset="0"/>
                        </a:rPr>
                        <a:t>Incertidumbre del origen e integridad de los documentos que circulan</a:t>
                      </a:r>
                      <a:r>
                        <a:rPr lang="es-EC" sz="1200" b="0" i="0" u="none" strike="noStrike" baseline="0" dirty="0">
                          <a:solidFill>
                            <a:schemeClr val="tx1"/>
                          </a:solidFill>
                          <a:effectLst/>
                          <a:latin typeface="Times New Roman" panose="02020603050405020304" pitchFamily="18" charset="0"/>
                        </a:rPr>
                        <a:t> dentro </a:t>
                      </a:r>
                      <a:r>
                        <a:rPr lang="es-EC" sz="1200" b="0" i="0" u="none" strike="noStrike" dirty="0">
                          <a:solidFill>
                            <a:schemeClr val="tx1"/>
                          </a:solidFill>
                          <a:effectLst/>
                          <a:latin typeface="Times New Roman" panose="02020603050405020304" pitchFamily="18" charset="0"/>
                        </a:rPr>
                        <a:t>de la universidad de las Fuerzas Armadas ESPE a través de medios virtuales.</a:t>
                      </a:r>
                    </a:p>
                  </a:txBody>
                  <a:tcPr marL="8855" marR="8855" marT="885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extLst>
                  <a:ext uri="{0D108BD9-81ED-4DB2-BD59-A6C34878D82A}">
                    <a16:rowId xmlns:a16="http://schemas.microsoft.com/office/drawing/2014/main" val="10006"/>
                  </a:ext>
                </a:extLst>
              </a:tr>
              <a:tr h="178869">
                <a:tc>
                  <a:txBody>
                    <a:bodyPr/>
                    <a:lstStyle/>
                    <a:p>
                      <a:pPr algn="ctr" fontAlgn="ctr"/>
                      <a:r>
                        <a:rPr lang="es-ES" sz="12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12"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7"/>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1"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s-ES" sz="1100" b="1"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185953">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rowSpan="4" gridSpan="4">
                  <a:txBody>
                    <a:bodyPr/>
                    <a:lstStyle/>
                    <a:p>
                      <a:pPr algn="ctr" fontAlgn="ctr"/>
                      <a:r>
                        <a:rPr lang="es-EC" sz="1100" b="0" i="0" u="none" strike="noStrike" dirty="0">
                          <a:solidFill>
                            <a:schemeClr val="tx1"/>
                          </a:solidFill>
                          <a:effectLst/>
                          <a:latin typeface="Times New Roman" panose="02020603050405020304" pitchFamily="18" charset="0"/>
                        </a:rPr>
                        <a:t>Falta de control de la validez legal en el entorno virtual.</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4472C4"/>
                    </a:solidFill>
                  </a:tcPr>
                </a:tc>
                <a:tc rowSpan="4" hMerge="1">
                  <a:txBody>
                    <a:bodyPr/>
                    <a:lstStyle/>
                    <a:p>
                      <a:endParaRPr lang="es-ES"/>
                    </a:p>
                  </a:txBody>
                  <a:tcPr/>
                </a:tc>
                <a:tc rowSpan="4" hMerge="1">
                  <a:txBody>
                    <a:bodyPr/>
                    <a:lstStyle/>
                    <a:p>
                      <a:endParaRPr lang="es-ES"/>
                    </a:p>
                  </a:txBody>
                  <a:tcPr/>
                </a:tc>
                <a:tc rowSpan="4" hMerge="1">
                  <a:txBody>
                    <a:bodyPr/>
                    <a:lstStyle/>
                    <a:p>
                      <a:endParaRPr lang="es-ES"/>
                    </a:p>
                  </a:txBody>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rowSpan="4" gridSpan="2">
                  <a:txBody>
                    <a:bodyPr/>
                    <a:lstStyle/>
                    <a:p>
                      <a:pPr algn="ctr" fontAlgn="ctr"/>
                      <a:r>
                        <a:rPr lang="es-EC" sz="1100" b="0" i="0" u="none" strike="noStrike" dirty="0">
                          <a:solidFill>
                            <a:schemeClr val="tx1"/>
                          </a:solidFill>
                          <a:effectLst/>
                          <a:latin typeface="Times New Roman" panose="02020603050405020304" pitchFamily="18" charset="0"/>
                        </a:rPr>
                        <a:t>Automatización incompleta de procesos que involucran firmas.</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4472C4"/>
                    </a:solidFill>
                  </a:tcPr>
                </a:tc>
                <a:tc rowSpan="4" h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FFFFFF"/>
                    </a:solidFill>
                  </a:tcPr>
                </a:tc>
                <a:tc rowSpan="4" gridSpan="4">
                  <a:txBody>
                    <a:bodyPr/>
                    <a:lstStyle/>
                    <a:p>
                      <a:pPr algn="ctr" fontAlgn="ctr"/>
                      <a:r>
                        <a:rPr lang="es-ES" sz="1100" b="0" i="0" u="none" strike="noStrike" dirty="0">
                          <a:solidFill>
                            <a:schemeClr val="tx1"/>
                          </a:solidFill>
                          <a:effectLst/>
                          <a:latin typeface="Times New Roman" panose="02020603050405020304" pitchFamily="18" charset="0"/>
                        </a:rPr>
                        <a:t>Alumnos no poseen firma digital para el envío de documentos digitalizados.</a:t>
                      </a:r>
                    </a:p>
                  </a:txBody>
                  <a:tcPr marL="8855" marR="8855" marT="8855" marB="0" anchor="ctr">
                    <a:lnL>
                      <a:noFill/>
                    </a:lnL>
                    <a:lnR>
                      <a:noFill/>
                    </a:lnR>
                    <a:lnT>
                      <a:noFill/>
                    </a:lnT>
                    <a:lnB>
                      <a:noFill/>
                    </a:lnB>
                    <a:lnTlToBr w="12700" cmpd="sng">
                      <a:noFill/>
                      <a:prstDash val="solid"/>
                    </a:lnTlToBr>
                    <a:lnBlToTr w="12700" cmpd="sng">
                      <a:noFill/>
                      <a:prstDash val="solid"/>
                    </a:lnBlToTr>
                    <a:solidFill>
                      <a:srgbClr val="4472C4"/>
                    </a:solidFill>
                  </a:tcPr>
                </a:tc>
                <a:tc rowSpan="4" hMerge="1">
                  <a:txBody>
                    <a:bodyPr/>
                    <a:lstStyle/>
                    <a:p>
                      <a:endParaRPr lang="es-ES"/>
                    </a:p>
                  </a:txBody>
                  <a:tcPr/>
                </a:tc>
                <a:tc rowSpan="4" hMerge="1">
                  <a:txBody>
                    <a:bodyPr/>
                    <a:lstStyle/>
                    <a:p>
                      <a:endParaRPr lang="es-ES"/>
                    </a:p>
                  </a:txBody>
                  <a:tcPr/>
                </a:tc>
                <a:tc rowSpan="4" hMerge="1">
                  <a:txBody>
                    <a:bodyPr/>
                    <a:lstStyle/>
                    <a:p>
                      <a:endParaRPr lang="es-ES"/>
                    </a:p>
                  </a:txBody>
                  <a:tcPr/>
                </a:tc>
                <a:extLst>
                  <a:ext uri="{0D108BD9-81ED-4DB2-BD59-A6C34878D82A}">
                    <a16:rowId xmlns:a16="http://schemas.microsoft.com/office/drawing/2014/main" val="10009"/>
                  </a:ext>
                </a:extLst>
              </a:tr>
              <a:tr h="185953">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0"/>
                  </a:ext>
                </a:extLst>
              </a:tr>
              <a:tr h="178869">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1"/>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12"/>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178869">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l"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l"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l"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14"/>
                  </a:ext>
                </a:extLst>
              </a:tr>
              <a:tr h="178869">
                <a:tc rowSpan="4" gridSpan="2">
                  <a:txBody>
                    <a:bodyPr/>
                    <a:lstStyle/>
                    <a:p>
                      <a:pPr algn="ctr" fontAlgn="ctr"/>
                      <a:r>
                        <a:rPr lang="es-ES" sz="1100" b="0" i="0" u="none" strike="noStrike" dirty="0">
                          <a:solidFill>
                            <a:schemeClr val="tx1"/>
                          </a:solidFill>
                          <a:effectLst/>
                          <a:latin typeface="Times New Roman" panose="02020603050405020304" pitchFamily="18" charset="0"/>
                        </a:rPr>
                        <a:t>Herramientas de pago.</a:t>
                      </a:r>
                    </a:p>
                  </a:txBody>
                  <a:tcPr marL="8855" marR="8855" marT="8855" marB="0" anchor="ctr">
                    <a:lnL>
                      <a:noFill/>
                    </a:lnL>
                    <a:lnR>
                      <a:noFill/>
                    </a:lnR>
                    <a:lnT>
                      <a:noFill/>
                    </a:lnT>
                    <a:lnB>
                      <a:noFill/>
                    </a:lnB>
                    <a:solidFill>
                      <a:srgbClr val="4472C4"/>
                    </a:solidFill>
                  </a:tcPr>
                </a:tc>
                <a:tc rowSpan="4" hMerge="1">
                  <a:txBody>
                    <a:bodyPr/>
                    <a:lstStyle/>
                    <a:p>
                      <a:endParaRPr lang="es-ES"/>
                    </a:p>
                  </a:txBody>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rowSpan="4" gridSpan="2">
                  <a:txBody>
                    <a:bodyPr/>
                    <a:lstStyle/>
                    <a:p>
                      <a:pPr algn="ctr" fontAlgn="ctr"/>
                      <a:r>
                        <a:rPr lang="es-ES" sz="1100" b="0" i="0" u="none" strike="noStrike" dirty="0">
                          <a:solidFill>
                            <a:schemeClr val="tx1"/>
                          </a:solidFill>
                          <a:effectLst/>
                          <a:latin typeface="Times New Roman" panose="02020603050405020304" pitchFamily="18" charset="0"/>
                        </a:rPr>
                        <a:t>Presupuesto no disponible.</a:t>
                      </a:r>
                    </a:p>
                  </a:txBody>
                  <a:tcPr marL="8855" marR="8855" marT="8855" marB="0" anchor="ctr">
                    <a:lnL>
                      <a:noFill/>
                    </a:lnL>
                    <a:lnR>
                      <a:noFill/>
                    </a:lnR>
                    <a:lnT>
                      <a:noFill/>
                    </a:lnT>
                    <a:lnB>
                      <a:noFill/>
                    </a:lnB>
                    <a:solidFill>
                      <a:srgbClr val="4472C4"/>
                    </a:solidFill>
                  </a:tcPr>
                </a:tc>
                <a:tc rowSpan="4" h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178869">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178869">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17"/>
                  </a:ext>
                </a:extLst>
              </a:tr>
              <a:tr h="178869">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gridSpan="2" vMerge="1">
                  <a:txBody>
                    <a:bodyPr/>
                    <a:lstStyle/>
                    <a:p>
                      <a:endParaRPr lang="es-ES"/>
                    </a:p>
                  </a:txBody>
                  <a:tcPr/>
                </a:tc>
                <a:tc hMerge="1" vMerge="1">
                  <a:txBody>
                    <a:bodyPr/>
                    <a:lstStyle/>
                    <a:p>
                      <a:endParaRPr lang="es-ES"/>
                    </a:p>
                  </a:txBody>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tc>
                  <a:txBody>
                    <a:bodyPr/>
                    <a:lstStyle/>
                    <a:p>
                      <a:pPr algn="ctr" fontAlgn="ctr"/>
                      <a:r>
                        <a:rPr lang="es-ES" sz="1100" b="0" i="0" u="none" strike="noStrike" dirty="0">
                          <a:solidFill>
                            <a:schemeClr val="tx1"/>
                          </a:solidFill>
                          <a:effectLst/>
                          <a:latin typeface="Times New Roman" panose="02020603050405020304" pitchFamily="18" charset="0"/>
                        </a:rPr>
                        <a:t> </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18"/>
                  </a:ext>
                </a:extLst>
              </a:tr>
            </a:tbl>
          </a:graphicData>
        </a:graphic>
      </p:graphicFrame>
      <p:cxnSp>
        <p:nvCxnSpPr>
          <p:cNvPr id="19" name="Conector recto de flecha 18"/>
          <p:cNvCxnSpPr/>
          <p:nvPr/>
        </p:nvCxnSpPr>
        <p:spPr>
          <a:xfrm flipV="1">
            <a:off x="3471418" y="3484641"/>
            <a:ext cx="0" cy="168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V="1">
            <a:off x="5155328" y="3484640"/>
            <a:ext cx="0" cy="16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6612362" y="3484640"/>
            <a:ext cx="0" cy="16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V="1">
            <a:off x="5155328" y="2933923"/>
            <a:ext cx="0" cy="17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flipV="1">
            <a:off x="3476825" y="4198562"/>
            <a:ext cx="0" cy="17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V="1">
            <a:off x="5155328" y="4198562"/>
            <a:ext cx="0" cy="17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6612362" y="4198562"/>
            <a:ext cx="0" cy="17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V="1">
            <a:off x="3485632" y="5130591"/>
            <a:ext cx="0" cy="17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Resultado de imagen de flecha png  gif">
            <a:extLst>
              <a:ext uri="{FF2B5EF4-FFF2-40B4-BE49-F238E27FC236}">
                <a16:creationId xmlns:a16="http://schemas.microsoft.com/office/drawing/2014/main" id="{2CC5EB6D-CEB3-AE49-9AEE-524952C45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58049">
            <a:off x="2161842" y="4406235"/>
            <a:ext cx="498437" cy="5724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Resultado de imagen de flecha png  gif">
            <a:extLst>
              <a:ext uri="{FF2B5EF4-FFF2-40B4-BE49-F238E27FC236}">
                <a16:creationId xmlns:a16="http://schemas.microsoft.com/office/drawing/2014/main" id="{26288D17-6C70-8D4C-8F51-292DE54CA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58049">
            <a:off x="2135207" y="2847880"/>
            <a:ext cx="498437" cy="5724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esultado de imagen de flecha png  gif">
            <a:extLst>
              <a:ext uri="{FF2B5EF4-FFF2-40B4-BE49-F238E27FC236}">
                <a16:creationId xmlns:a16="http://schemas.microsoft.com/office/drawing/2014/main" id="{48CB1370-101F-6D48-9D96-D16E6BA8B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58049">
            <a:off x="4117282" y="4259398"/>
            <a:ext cx="498437" cy="57249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Resultado de imagen de flecha png  gif">
            <a:extLst>
              <a:ext uri="{FF2B5EF4-FFF2-40B4-BE49-F238E27FC236}">
                <a16:creationId xmlns:a16="http://schemas.microsoft.com/office/drawing/2014/main" id="{3C9F5955-46E0-5545-AE6D-AEA7EA658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58049">
            <a:off x="4050034" y="2543874"/>
            <a:ext cx="498437" cy="5724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esultado de imagen de flecha png  gif">
            <a:extLst>
              <a:ext uri="{FF2B5EF4-FFF2-40B4-BE49-F238E27FC236}">
                <a16:creationId xmlns:a16="http://schemas.microsoft.com/office/drawing/2014/main" id="{EABC258E-3E7D-BD41-BB3F-78312096E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58049">
            <a:off x="5704178" y="4328700"/>
            <a:ext cx="498437" cy="5724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Resultado de imagen de flecha png  gif">
            <a:extLst>
              <a:ext uri="{FF2B5EF4-FFF2-40B4-BE49-F238E27FC236}">
                <a16:creationId xmlns:a16="http://schemas.microsoft.com/office/drawing/2014/main" id="{322099A7-456E-744C-898A-9CF67A9FF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58049">
            <a:off x="5691793" y="2612184"/>
            <a:ext cx="498437" cy="57249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a la derecha con bandas 5">
            <a:extLst>
              <a:ext uri="{FF2B5EF4-FFF2-40B4-BE49-F238E27FC236}">
                <a16:creationId xmlns:a16="http://schemas.microsoft.com/office/drawing/2014/main" id="{DF8AAA1F-D1C8-4E40-90CB-78A0874A2901}"/>
              </a:ext>
            </a:extLst>
          </p:cNvPr>
          <p:cNvSpPr/>
          <p:nvPr/>
        </p:nvSpPr>
        <p:spPr>
          <a:xfrm>
            <a:off x="1264855" y="3697620"/>
            <a:ext cx="967409" cy="43136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Rectángulo 35">
            <a:extLst>
              <a:ext uri="{FF2B5EF4-FFF2-40B4-BE49-F238E27FC236}">
                <a16:creationId xmlns:a16="http://schemas.microsoft.com/office/drawing/2014/main" id="{188A228E-81AA-3D4A-827A-F9F9E6F2852F}"/>
              </a:ext>
            </a:extLst>
          </p:cNvPr>
          <p:cNvSpPr/>
          <p:nvPr/>
        </p:nvSpPr>
        <p:spPr>
          <a:xfrm>
            <a:off x="9532354" y="1877790"/>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Antecedentes</a:t>
            </a:r>
          </a:p>
          <a:p>
            <a:pPr marL="285750" indent="-285750">
              <a:lnSpc>
                <a:spcPct val="90000"/>
              </a:lnSpc>
              <a:buFont typeface="Arial" panose="020B0604020202020204" pitchFamily="34" charset="0"/>
              <a:buChar char="•"/>
            </a:pPr>
            <a:r>
              <a:rPr lang="es-EC" sz="1500" b="1" dirty="0">
                <a:solidFill>
                  <a:srgbClr val="00B050"/>
                </a:solidFill>
              </a:rPr>
              <a:t>Planteamiento del problema</a:t>
            </a:r>
          </a:p>
          <a:p>
            <a:pPr marL="285750" indent="-285750">
              <a:lnSpc>
                <a:spcPct val="90000"/>
              </a:lnSpc>
              <a:buFont typeface="Arial" panose="020B0604020202020204" pitchFamily="34" charset="0"/>
              <a:buChar char="•"/>
            </a:pPr>
            <a:r>
              <a:rPr lang="es-EC" sz="1500" b="1" dirty="0">
                <a:solidFill>
                  <a:schemeClr val="bg1"/>
                </a:solidFill>
              </a:rPr>
              <a:t>Objetivos</a:t>
            </a:r>
          </a:p>
          <a:p>
            <a:pPr marL="742950" lvl="1" indent="-285750">
              <a:lnSpc>
                <a:spcPct val="90000"/>
              </a:lnSpc>
              <a:buFont typeface="Arial" panose="020B0604020202020204" pitchFamily="34" charset="0"/>
              <a:buChar char="•"/>
            </a:pPr>
            <a:r>
              <a:rPr lang="es-EC" sz="1500" b="1" dirty="0">
                <a:solidFill>
                  <a:schemeClr val="bg1"/>
                </a:solidFill>
              </a:rPr>
              <a:t>Objetivo</a:t>
            </a:r>
            <a:r>
              <a:rPr lang="en-US" sz="1500" b="1" dirty="0">
                <a:solidFill>
                  <a:schemeClr val="bg1"/>
                </a:solidFill>
              </a:rPr>
              <a:t> general</a:t>
            </a:r>
          </a:p>
          <a:p>
            <a:pPr marL="742950" lvl="1" indent="-285750">
              <a:lnSpc>
                <a:spcPct val="90000"/>
              </a:lnSpc>
              <a:buFont typeface="Arial" panose="020B0604020202020204" pitchFamily="34" charset="0"/>
              <a:buChar char="•"/>
            </a:pPr>
            <a:r>
              <a:rPr lang="es-ES_tradnl" sz="1500" b="1" dirty="0">
                <a:solidFill>
                  <a:schemeClr val="bg1"/>
                </a:solidFill>
              </a:rPr>
              <a:t>Objetivos</a:t>
            </a:r>
            <a:r>
              <a:rPr lang="en-US" sz="1500" b="1" dirty="0">
                <a:solidFill>
                  <a:schemeClr val="bg1"/>
                </a:solidFill>
              </a:rPr>
              <a:t> </a:t>
            </a:r>
            <a:r>
              <a:rPr lang="es-EC" sz="1500" b="1" dirty="0">
                <a:solidFill>
                  <a:schemeClr val="bg1"/>
                </a:solidFill>
              </a:rPr>
              <a:t>específicos</a:t>
            </a:r>
          </a:p>
          <a:p>
            <a:pPr marL="285750" indent="-285750">
              <a:lnSpc>
                <a:spcPct val="90000"/>
              </a:lnSpc>
              <a:buFont typeface="Arial" panose="020B0604020202020204" pitchFamily="34" charset="0"/>
              <a:buChar char="•"/>
            </a:pPr>
            <a:r>
              <a:rPr lang="es-EC" sz="1500" b="1" dirty="0">
                <a:solidFill>
                  <a:schemeClr val="bg1"/>
                </a:solidFill>
              </a:rPr>
              <a:t>Justificación </a:t>
            </a:r>
          </a:p>
          <a:p>
            <a:pPr marL="285750" indent="-285750">
              <a:lnSpc>
                <a:spcPct val="90000"/>
              </a:lnSpc>
              <a:buFont typeface="Arial" panose="020B0604020202020204" pitchFamily="34" charset="0"/>
              <a:buChar char="•"/>
            </a:pPr>
            <a:r>
              <a:rPr lang="es-EC" sz="1500" b="1" dirty="0">
                <a:solidFill>
                  <a:schemeClr val="bg1"/>
                </a:solidFill>
              </a:rPr>
              <a:t>Alcance</a:t>
            </a:r>
          </a:p>
          <a:p>
            <a:pPr marL="285750" indent="-285750">
              <a:lnSpc>
                <a:spcPct val="90000"/>
              </a:lnSpc>
              <a:buFont typeface="Arial" panose="020B0604020202020204" pitchFamily="34" charset="0"/>
              <a:buChar char="•"/>
            </a:pPr>
            <a:endParaRPr lang="en-US" sz="1500" b="1" dirty="0">
              <a:solidFill>
                <a:schemeClr val="bg1"/>
              </a:solidFill>
            </a:endParaRPr>
          </a:p>
          <a:p>
            <a:pPr>
              <a:lnSpc>
                <a:spcPct val="90000"/>
              </a:lnSpc>
            </a:pPr>
            <a:endParaRPr lang="en-US" sz="1500" b="1" dirty="0">
              <a:solidFill>
                <a:schemeClr val="bg1"/>
              </a:solidFill>
            </a:endParaRPr>
          </a:p>
          <a:p>
            <a:pPr>
              <a:lnSpc>
                <a:spcPct val="90000"/>
              </a:lnSpc>
            </a:pPr>
            <a:endParaRPr lang="en-US" sz="1500" b="1" dirty="0">
              <a:solidFill>
                <a:schemeClr val="bg1"/>
              </a:solidFill>
            </a:endParaRPr>
          </a:p>
        </p:txBody>
      </p:sp>
      <p:sp>
        <p:nvSpPr>
          <p:cNvPr id="40" name="Marcador de número de diapositiva 9">
            <a:extLst>
              <a:ext uri="{FF2B5EF4-FFF2-40B4-BE49-F238E27FC236}">
                <a16:creationId xmlns:a16="http://schemas.microsoft.com/office/drawing/2014/main" id="{71F5E006-67E2-FE43-B20A-FB67DDF70730}"/>
              </a:ext>
            </a:extLst>
          </p:cNvPr>
          <p:cNvSpPr>
            <a:spLocks noGrp="1"/>
          </p:cNvSpPr>
          <p:nvPr>
            <p:ph type="sldNum" sz="quarter" idx="12"/>
          </p:nvPr>
        </p:nvSpPr>
        <p:spPr>
          <a:xfrm>
            <a:off x="10553000" y="5931108"/>
            <a:ext cx="1052510" cy="365125"/>
          </a:xfrm>
        </p:spPr>
        <p:txBody>
          <a:bodyPr/>
          <a:lstStyle/>
          <a:p>
            <a:fld id="{D57F1E4F-1CFF-5643-939E-217C01CDF565}" type="slidenum">
              <a:rPr lang="en-US" sz="2000" smtClean="0"/>
              <a:pPr/>
              <a:t>4</a:t>
            </a:fld>
            <a:endParaRPr lang="en-US" sz="2000" dirty="0"/>
          </a:p>
        </p:txBody>
      </p:sp>
    </p:spTree>
    <p:extLst>
      <p:ext uri="{BB962C8B-B14F-4D97-AF65-F5344CB8AC3E}">
        <p14:creationId xmlns:p14="http://schemas.microsoft.com/office/powerpoint/2010/main" val="3937847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DCD20-5818-D341-AB33-4A536234311D}"/>
              </a:ext>
            </a:extLst>
          </p:cNvPr>
          <p:cNvSpPr>
            <a:spLocks noGrp="1"/>
          </p:cNvSpPr>
          <p:nvPr>
            <p:ph type="title"/>
          </p:nvPr>
        </p:nvSpPr>
        <p:spPr/>
        <p:txBody>
          <a:bodyPr/>
          <a:lstStyle/>
          <a:p>
            <a:r>
              <a:rPr lang="es-EC" dirty="0"/>
              <a:t>Introducción</a:t>
            </a:r>
            <a:endParaRPr lang="es-ES_tradnl" dirty="0"/>
          </a:p>
        </p:txBody>
      </p:sp>
      <p:sp>
        <p:nvSpPr>
          <p:cNvPr id="3" name="Rectángulo 2">
            <a:extLst>
              <a:ext uri="{FF2B5EF4-FFF2-40B4-BE49-F238E27FC236}">
                <a16:creationId xmlns:a16="http://schemas.microsoft.com/office/drawing/2014/main" id="{98C1451F-F444-284B-9A78-FC05AE157E2D}"/>
              </a:ext>
            </a:extLst>
          </p:cNvPr>
          <p:cNvSpPr/>
          <p:nvPr/>
        </p:nvSpPr>
        <p:spPr>
          <a:xfrm>
            <a:off x="9532354" y="1877790"/>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Antecedentes</a:t>
            </a:r>
          </a:p>
          <a:p>
            <a:pPr marL="285750" indent="-285750">
              <a:lnSpc>
                <a:spcPct val="90000"/>
              </a:lnSpc>
              <a:buFont typeface="Arial" panose="020B0604020202020204" pitchFamily="34" charset="0"/>
              <a:buChar char="•"/>
            </a:pPr>
            <a:r>
              <a:rPr lang="es-EC" sz="1500" b="1" dirty="0">
                <a:solidFill>
                  <a:schemeClr val="bg1"/>
                </a:solidFill>
              </a:rPr>
              <a:t>Planteamiento del problema</a:t>
            </a:r>
          </a:p>
          <a:p>
            <a:pPr marL="285750" indent="-285750">
              <a:lnSpc>
                <a:spcPct val="90000"/>
              </a:lnSpc>
              <a:buFont typeface="Arial" panose="020B0604020202020204" pitchFamily="34" charset="0"/>
              <a:buChar char="•"/>
            </a:pPr>
            <a:r>
              <a:rPr lang="es-EC" sz="1500" b="1" dirty="0">
                <a:solidFill>
                  <a:srgbClr val="00B050"/>
                </a:solidFill>
              </a:rPr>
              <a:t>Objetivos</a:t>
            </a:r>
          </a:p>
          <a:p>
            <a:pPr marL="742950" lvl="1" indent="-285750">
              <a:lnSpc>
                <a:spcPct val="90000"/>
              </a:lnSpc>
              <a:buFont typeface="Arial" panose="020B0604020202020204" pitchFamily="34" charset="0"/>
              <a:buChar char="•"/>
            </a:pPr>
            <a:r>
              <a:rPr lang="es-EC" sz="1500" b="1" dirty="0">
                <a:solidFill>
                  <a:srgbClr val="00B050"/>
                </a:solidFill>
              </a:rPr>
              <a:t>Objetivo </a:t>
            </a:r>
            <a:r>
              <a:rPr lang="en-US" sz="1500" b="1" dirty="0">
                <a:solidFill>
                  <a:srgbClr val="00B050"/>
                </a:solidFill>
              </a:rPr>
              <a:t>general</a:t>
            </a:r>
          </a:p>
          <a:p>
            <a:pPr marL="742950" lvl="1" indent="-285750">
              <a:lnSpc>
                <a:spcPct val="90000"/>
              </a:lnSpc>
              <a:buFont typeface="Arial" panose="020B0604020202020204" pitchFamily="34" charset="0"/>
              <a:buChar char="•"/>
            </a:pPr>
            <a:r>
              <a:rPr lang="es-ES_tradnl" sz="1500" b="1" dirty="0">
                <a:solidFill>
                  <a:schemeClr val="bg1"/>
                </a:solidFill>
              </a:rPr>
              <a:t>Objetivos</a:t>
            </a:r>
            <a:r>
              <a:rPr lang="en-US" sz="1500" b="1" dirty="0">
                <a:solidFill>
                  <a:schemeClr val="bg1"/>
                </a:solidFill>
              </a:rPr>
              <a:t> </a:t>
            </a:r>
            <a:r>
              <a:rPr lang="es-EC" sz="1500" b="1" dirty="0">
                <a:solidFill>
                  <a:schemeClr val="bg1"/>
                </a:solidFill>
              </a:rPr>
              <a:t>específicos</a:t>
            </a:r>
          </a:p>
          <a:p>
            <a:pPr marL="285750" indent="-285750">
              <a:lnSpc>
                <a:spcPct val="90000"/>
              </a:lnSpc>
              <a:buFont typeface="Arial" panose="020B0604020202020204" pitchFamily="34" charset="0"/>
              <a:buChar char="•"/>
            </a:pPr>
            <a:r>
              <a:rPr lang="es-EC" sz="1500" b="1" dirty="0">
                <a:solidFill>
                  <a:schemeClr val="bg1"/>
                </a:solidFill>
              </a:rPr>
              <a:t>Justificación </a:t>
            </a:r>
          </a:p>
          <a:p>
            <a:pPr marL="285750" indent="-285750">
              <a:lnSpc>
                <a:spcPct val="90000"/>
              </a:lnSpc>
              <a:buFont typeface="Arial" panose="020B0604020202020204" pitchFamily="34" charset="0"/>
              <a:buChar char="•"/>
            </a:pPr>
            <a:r>
              <a:rPr lang="es-EC" sz="1500" b="1" dirty="0">
                <a:solidFill>
                  <a:schemeClr val="bg1"/>
                </a:solidFill>
              </a:rPr>
              <a:t>Alcance</a:t>
            </a: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4" name="CuadroTexto 3">
            <a:extLst>
              <a:ext uri="{FF2B5EF4-FFF2-40B4-BE49-F238E27FC236}">
                <a16:creationId xmlns:a16="http://schemas.microsoft.com/office/drawing/2014/main" id="{90499A56-BB9F-AC44-B459-84CEC08F941F}"/>
              </a:ext>
            </a:extLst>
          </p:cNvPr>
          <p:cNvSpPr txBox="1"/>
          <p:nvPr/>
        </p:nvSpPr>
        <p:spPr>
          <a:xfrm>
            <a:off x="3790343" y="2519881"/>
            <a:ext cx="2191057" cy="369332"/>
          </a:xfrm>
          <a:prstGeom prst="rect">
            <a:avLst/>
          </a:prstGeom>
          <a:noFill/>
        </p:spPr>
        <p:txBody>
          <a:bodyPr wrap="square" rtlCol="0">
            <a:spAutoFit/>
          </a:bodyPr>
          <a:lstStyle/>
          <a:p>
            <a:r>
              <a:rPr lang="es-ES" dirty="0"/>
              <a:t>Implementar una PKI </a:t>
            </a:r>
            <a:endParaRPr lang="es-ES_tradnl" dirty="0"/>
          </a:p>
        </p:txBody>
      </p:sp>
      <p:sp>
        <p:nvSpPr>
          <p:cNvPr id="5" name="CuadroTexto 4">
            <a:extLst>
              <a:ext uri="{FF2B5EF4-FFF2-40B4-BE49-F238E27FC236}">
                <a16:creationId xmlns:a16="http://schemas.microsoft.com/office/drawing/2014/main" id="{9A27A051-9CBE-4A48-8623-03A54476ED3D}"/>
              </a:ext>
            </a:extLst>
          </p:cNvPr>
          <p:cNvSpPr txBox="1"/>
          <p:nvPr/>
        </p:nvSpPr>
        <p:spPr>
          <a:xfrm>
            <a:off x="3790342" y="3787968"/>
            <a:ext cx="4029955" cy="646331"/>
          </a:xfrm>
          <a:prstGeom prst="rect">
            <a:avLst/>
          </a:prstGeom>
          <a:noFill/>
        </p:spPr>
        <p:txBody>
          <a:bodyPr wrap="square" rtlCol="0">
            <a:spAutoFit/>
          </a:bodyPr>
          <a:lstStyle/>
          <a:p>
            <a:r>
              <a:rPr lang="es-ES" dirty="0"/>
              <a:t>Utilizando software libre y </a:t>
            </a:r>
          </a:p>
          <a:p>
            <a:r>
              <a:rPr lang="es-ES" dirty="0"/>
              <a:t>basándose en el marco legal ecuatoriano </a:t>
            </a:r>
            <a:endParaRPr lang="es-ES_tradnl" dirty="0"/>
          </a:p>
        </p:txBody>
      </p:sp>
      <p:sp>
        <p:nvSpPr>
          <p:cNvPr id="6" name="CuadroTexto 5">
            <a:extLst>
              <a:ext uri="{FF2B5EF4-FFF2-40B4-BE49-F238E27FC236}">
                <a16:creationId xmlns:a16="http://schemas.microsoft.com/office/drawing/2014/main" id="{536C6116-B691-D242-AE6A-7A6A1BEBB623}"/>
              </a:ext>
            </a:extLst>
          </p:cNvPr>
          <p:cNvSpPr txBox="1"/>
          <p:nvPr/>
        </p:nvSpPr>
        <p:spPr>
          <a:xfrm>
            <a:off x="3787467" y="5232462"/>
            <a:ext cx="3969410" cy="646331"/>
          </a:xfrm>
          <a:prstGeom prst="rect">
            <a:avLst/>
          </a:prstGeom>
          <a:noFill/>
        </p:spPr>
        <p:txBody>
          <a:bodyPr wrap="square" rtlCol="0">
            <a:spAutoFit/>
          </a:bodyPr>
          <a:lstStyle/>
          <a:p>
            <a:r>
              <a:rPr lang="es-ES" dirty="0"/>
              <a:t>Garantizar la integridad de los documentos firmados digitalmente</a:t>
            </a:r>
            <a:endParaRPr lang="es-ES_tradnl" dirty="0"/>
          </a:p>
        </p:txBody>
      </p:sp>
      <p:sp>
        <p:nvSpPr>
          <p:cNvPr id="11" name="Elipse 10">
            <a:extLst>
              <a:ext uri="{FF2B5EF4-FFF2-40B4-BE49-F238E27FC236}">
                <a16:creationId xmlns:a16="http://schemas.microsoft.com/office/drawing/2014/main" id="{3F9AF4E9-14BE-7E42-B792-611261288F65}"/>
              </a:ext>
            </a:extLst>
          </p:cNvPr>
          <p:cNvSpPr/>
          <p:nvPr/>
        </p:nvSpPr>
        <p:spPr>
          <a:xfrm>
            <a:off x="1223295" y="2381382"/>
            <a:ext cx="975183" cy="64633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QUÉ</a:t>
            </a:r>
          </a:p>
        </p:txBody>
      </p:sp>
      <p:sp>
        <p:nvSpPr>
          <p:cNvPr id="15" name="Elipse 14">
            <a:extLst>
              <a:ext uri="{FF2B5EF4-FFF2-40B4-BE49-F238E27FC236}">
                <a16:creationId xmlns:a16="http://schemas.microsoft.com/office/drawing/2014/main" id="{44010CDC-87C6-CD41-AF37-579D55BB44EA}"/>
              </a:ext>
            </a:extLst>
          </p:cNvPr>
          <p:cNvSpPr/>
          <p:nvPr/>
        </p:nvSpPr>
        <p:spPr>
          <a:xfrm>
            <a:off x="964192" y="3729988"/>
            <a:ext cx="1493388" cy="80101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COMÓ</a:t>
            </a:r>
          </a:p>
        </p:txBody>
      </p:sp>
      <p:sp>
        <p:nvSpPr>
          <p:cNvPr id="16" name="Elipse 15">
            <a:extLst>
              <a:ext uri="{FF2B5EF4-FFF2-40B4-BE49-F238E27FC236}">
                <a16:creationId xmlns:a16="http://schemas.microsoft.com/office/drawing/2014/main" id="{FCEF6856-7920-9E4F-9BA6-A3D29E2ACE2D}"/>
              </a:ext>
            </a:extLst>
          </p:cNvPr>
          <p:cNvSpPr/>
          <p:nvPr/>
        </p:nvSpPr>
        <p:spPr>
          <a:xfrm>
            <a:off x="964192" y="5155120"/>
            <a:ext cx="1493388" cy="801017"/>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PARA QUÉ</a:t>
            </a:r>
          </a:p>
        </p:txBody>
      </p:sp>
      <p:sp>
        <p:nvSpPr>
          <p:cNvPr id="7" name="Marcador de número de diapositiva 6">
            <a:extLst>
              <a:ext uri="{FF2B5EF4-FFF2-40B4-BE49-F238E27FC236}">
                <a16:creationId xmlns:a16="http://schemas.microsoft.com/office/drawing/2014/main" id="{9F33220F-56CE-7B4C-BFA5-EBF70D6FD930}"/>
              </a:ext>
            </a:extLst>
          </p:cNvPr>
          <p:cNvSpPr>
            <a:spLocks noGrp="1"/>
          </p:cNvSpPr>
          <p:nvPr>
            <p:ph type="sldNum" sz="quarter" idx="12"/>
          </p:nvPr>
        </p:nvSpPr>
        <p:spPr/>
        <p:txBody>
          <a:bodyPr/>
          <a:lstStyle/>
          <a:p>
            <a:fld id="{D57F1E4F-1CFF-5643-939E-217C01CDF565}" type="slidenum">
              <a:rPr lang="en-US" sz="2000" smtClean="0"/>
              <a:pPr/>
              <a:t>5</a:t>
            </a:fld>
            <a:endParaRPr lang="en-US" sz="2000" dirty="0"/>
          </a:p>
        </p:txBody>
      </p:sp>
    </p:spTree>
    <p:extLst>
      <p:ext uri="{BB962C8B-B14F-4D97-AF65-F5344CB8AC3E}">
        <p14:creationId xmlns:p14="http://schemas.microsoft.com/office/powerpoint/2010/main" val="293802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64DE79F-2CB0-D145-8FB4-F27A20D9ED1E}"/>
              </a:ext>
            </a:extLst>
          </p:cNvPr>
          <p:cNvSpPr/>
          <p:nvPr/>
        </p:nvSpPr>
        <p:spPr>
          <a:xfrm>
            <a:off x="9532354" y="1877790"/>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Antecedentes</a:t>
            </a:r>
          </a:p>
          <a:p>
            <a:pPr marL="285750" indent="-285750">
              <a:lnSpc>
                <a:spcPct val="90000"/>
              </a:lnSpc>
              <a:buFont typeface="Arial" panose="020B0604020202020204" pitchFamily="34" charset="0"/>
              <a:buChar char="•"/>
            </a:pPr>
            <a:r>
              <a:rPr lang="es-EC" sz="1500" b="1" dirty="0">
                <a:solidFill>
                  <a:schemeClr val="bg1"/>
                </a:solidFill>
              </a:rPr>
              <a:t>Planteamiento del problema</a:t>
            </a:r>
          </a:p>
          <a:p>
            <a:pPr marL="285750" indent="-285750">
              <a:lnSpc>
                <a:spcPct val="90000"/>
              </a:lnSpc>
              <a:buFont typeface="Arial" panose="020B0604020202020204" pitchFamily="34" charset="0"/>
              <a:buChar char="•"/>
            </a:pPr>
            <a:r>
              <a:rPr lang="es-EC" sz="1500" b="1" dirty="0">
                <a:solidFill>
                  <a:srgbClr val="00B050"/>
                </a:solidFill>
              </a:rPr>
              <a:t>Objetivos</a:t>
            </a:r>
          </a:p>
          <a:p>
            <a:pPr marL="742950" lvl="1" indent="-285750">
              <a:lnSpc>
                <a:spcPct val="90000"/>
              </a:lnSpc>
              <a:buFont typeface="Arial" panose="020B0604020202020204" pitchFamily="34" charset="0"/>
              <a:buChar char="•"/>
            </a:pPr>
            <a:r>
              <a:rPr lang="es-EC" sz="1500" b="1" dirty="0">
                <a:solidFill>
                  <a:schemeClr val="bg1"/>
                </a:solidFill>
              </a:rPr>
              <a:t>Objetivo</a:t>
            </a:r>
            <a:r>
              <a:rPr lang="en-US" sz="1500" b="1" dirty="0">
                <a:solidFill>
                  <a:schemeClr val="bg1"/>
                </a:solidFill>
              </a:rPr>
              <a:t> general</a:t>
            </a:r>
          </a:p>
          <a:p>
            <a:pPr marL="742950" lvl="1" indent="-285750">
              <a:lnSpc>
                <a:spcPct val="90000"/>
              </a:lnSpc>
              <a:buFont typeface="Arial" panose="020B0604020202020204" pitchFamily="34" charset="0"/>
              <a:buChar char="•"/>
            </a:pPr>
            <a:r>
              <a:rPr lang="es-ES_tradnl" sz="1500" b="1" dirty="0">
                <a:solidFill>
                  <a:srgbClr val="00B050"/>
                </a:solidFill>
              </a:rPr>
              <a:t>Objetivos</a:t>
            </a:r>
            <a:r>
              <a:rPr lang="en-US" sz="1500" b="1" dirty="0">
                <a:solidFill>
                  <a:srgbClr val="00B050"/>
                </a:solidFill>
              </a:rPr>
              <a:t> </a:t>
            </a:r>
            <a:r>
              <a:rPr lang="es-EC" sz="1500" b="1" dirty="0">
                <a:solidFill>
                  <a:srgbClr val="00B050"/>
                </a:solidFill>
              </a:rPr>
              <a:t>específicos</a:t>
            </a:r>
          </a:p>
          <a:p>
            <a:pPr marL="285750" indent="-285750">
              <a:lnSpc>
                <a:spcPct val="90000"/>
              </a:lnSpc>
              <a:buFont typeface="Arial" panose="020B0604020202020204" pitchFamily="34" charset="0"/>
              <a:buChar char="•"/>
            </a:pPr>
            <a:r>
              <a:rPr lang="es-EC" sz="1500" b="1" dirty="0">
                <a:solidFill>
                  <a:schemeClr val="bg1"/>
                </a:solidFill>
              </a:rPr>
              <a:t>Justificación </a:t>
            </a:r>
          </a:p>
          <a:p>
            <a:pPr marL="285750" indent="-285750">
              <a:lnSpc>
                <a:spcPct val="90000"/>
              </a:lnSpc>
              <a:buFont typeface="Arial" panose="020B0604020202020204" pitchFamily="34" charset="0"/>
              <a:buChar char="•"/>
            </a:pPr>
            <a:r>
              <a:rPr lang="es-EC" sz="1500" b="1" dirty="0">
                <a:solidFill>
                  <a:schemeClr val="bg1"/>
                </a:solidFill>
              </a:rPr>
              <a:t>Alcance</a:t>
            </a: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graphicFrame>
        <p:nvGraphicFramePr>
          <p:cNvPr id="10" name="Diagrama 9">
            <a:extLst>
              <a:ext uri="{FF2B5EF4-FFF2-40B4-BE49-F238E27FC236}">
                <a16:creationId xmlns:a16="http://schemas.microsoft.com/office/drawing/2014/main" id="{D6CA93D3-79A7-DB4B-B4DE-C5700138E344}"/>
              </a:ext>
            </a:extLst>
          </p:cNvPr>
          <p:cNvGraphicFramePr/>
          <p:nvPr>
            <p:extLst>
              <p:ext uri="{D42A27DB-BD31-4B8C-83A1-F6EECF244321}">
                <p14:modId xmlns:p14="http://schemas.microsoft.com/office/powerpoint/2010/main" val="1318388660"/>
              </p:ext>
            </p:extLst>
          </p:nvPr>
        </p:nvGraphicFramePr>
        <p:xfrm>
          <a:off x="-912753" y="1929571"/>
          <a:ext cx="8483699" cy="4697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24DEEA5F-8CD3-2E44-9898-B6EE8F61A21C}"/>
              </a:ext>
            </a:extLst>
          </p:cNvPr>
          <p:cNvSpPr>
            <a:spLocks noGrp="1"/>
          </p:cNvSpPr>
          <p:nvPr>
            <p:ph type="title"/>
          </p:nvPr>
        </p:nvSpPr>
        <p:spPr/>
        <p:txBody>
          <a:bodyPr/>
          <a:lstStyle/>
          <a:p>
            <a:r>
              <a:rPr lang="es-EC" dirty="0"/>
              <a:t>Introducción</a:t>
            </a:r>
            <a:endParaRPr lang="es-ES_tradnl" dirty="0"/>
          </a:p>
        </p:txBody>
      </p:sp>
      <p:pic>
        <p:nvPicPr>
          <p:cNvPr id="1026" name="Picture 2" descr="Resultado de imagen de FLECHA GIF">
            <a:extLst>
              <a:ext uri="{FF2B5EF4-FFF2-40B4-BE49-F238E27FC236}">
                <a16:creationId xmlns:a16="http://schemas.microsoft.com/office/drawing/2014/main" id="{1E050128-9458-A44B-B990-2098422F1F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944872">
            <a:off x="6942604" y="2017543"/>
            <a:ext cx="708666" cy="13733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de FLECHA GIF">
            <a:extLst>
              <a:ext uri="{FF2B5EF4-FFF2-40B4-BE49-F238E27FC236}">
                <a16:creationId xmlns:a16="http://schemas.microsoft.com/office/drawing/2014/main" id="{9D2493EC-86E4-AE49-9A4F-2F8B1A4F89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097449">
            <a:off x="5980013" y="3303136"/>
            <a:ext cx="708666" cy="1373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de FLECHA GIF">
            <a:extLst>
              <a:ext uri="{FF2B5EF4-FFF2-40B4-BE49-F238E27FC236}">
                <a16:creationId xmlns:a16="http://schemas.microsoft.com/office/drawing/2014/main" id="{A5F31D91-2BFB-2F45-A7E9-42480B896E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782939">
            <a:off x="4840415" y="4447833"/>
            <a:ext cx="708666" cy="1373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FLECHA GIF">
            <a:extLst>
              <a:ext uri="{FF2B5EF4-FFF2-40B4-BE49-F238E27FC236}">
                <a16:creationId xmlns:a16="http://schemas.microsoft.com/office/drawing/2014/main" id="{38B2E99A-7F64-9948-B7BC-700227DA90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838548">
            <a:off x="3269602" y="5529847"/>
            <a:ext cx="708666" cy="137338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674C6811-F5DB-334F-AC56-E5702E27E882}"/>
              </a:ext>
            </a:extLst>
          </p:cNvPr>
          <p:cNvSpPr>
            <a:spLocks noGrp="1"/>
          </p:cNvSpPr>
          <p:nvPr>
            <p:ph type="sldNum" sz="quarter" idx="12"/>
          </p:nvPr>
        </p:nvSpPr>
        <p:spPr/>
        <p:txBody>
          <a:bodyPr/>
          <a:lstStyle/>
          <a:p>
            <a:fld id="{D57F1E4F-1CFF-5643-939E-217C01CDF565}" type="slidenum">
              <a:rPr lang="en-US" sz="2000" smtClean="0"/>
              <a:pPr/>
              <a:t>6</a:t>
            </a:fld>
            <a:endParaRPr lang="en-US" sz="2000" dirty="0"/>
          </a:p>
        </p:txBody>
      </p:sp>
      <p:grpSp>
        <p:nvGrpSpPr>
          <p:cNvPr id="5" name="Grupo 4">
            <a:extLst>
              <a:ext uri="{FF2B5EF4-FFF2-40B4-BE49-F238E27FC236}">
                <a16:creationId xmlns:a16="http://schemas.microsoft.com/office/drawing/2014/main" id="{95183B36-3433-8241-AF20-8AB9B5BF7FE0}"/>
              </a:ext>
            </a:extLst>
          </p:cNvPr>
          <p:cNvGrpSpPr/>
          <p:nvPr/>
        </p:nvGrpSpPr>
        <p:grpSpPr>
          <a:xfrm>
            <a:off x="4785111" y="3163709"/>
            <a:ext cx="4322696" cy="3400456"/>
            <a:chOff x="4799659" y="3695987"/>
            <a:chExt cx="4238270" cy="2958922"/>
          </a:xfrm>
        </p:grpSpPr>
        <p:pic>
          <p:nvPicPr>
            <p:cNvPr id="4100" name="Picture 4" descr="Resultado de imagen de espe">
              <a:extLst>
                <a:ext uri="{FF2B5EF4-FFF2-40B4-BE49-F238E27FC236}">
                  <a16:creationId xmlns:a16="http://schemas.microsoft.com/office/drawing/2014/main" id="{3D925514-3F41-0249-A8CF-A5C0CA4CEB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9659" y="4735752"/>
              <a:ext cx="3310826" cy="191915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Resultado de imagen de analizar">
              <a:extLst>
                <a:ext uri="{FF2B5EF4-FFF2-40B4-BE49-F238E27FC236}">
                  <a16:creationId xmlns:a16="http://schemas.microsoft.com/office/drawing/2014/main" id="{B6BBB677-12DC-B94C-B5EA-042AF94E84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3620" y="3695987"/>
              <a:ext cx="1704309" cy="1704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118" name="Picture 22" descr="Resultado de imagen de revision de bibliografia">
            <a:extLst>
              <a:ext uri="{FF2B5EF4-FFF2-40B4-BE49-F238E27FC236}">
                <a16:creationId xmlns:a16="http://schemas.microsoft.com/office/drawing/2014/main" id="{9D198670-7E44-3242-BBE0-72F5E5DF20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4906" y="4468766"/>
            <a:ext cx="3248882" cy="2263936"/>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Resultado de imagen de buscar la solucion">
            <a:extLst>
              <a:ext uri="{FF2B5EF4-FFF2-40B4-BE49-F238E27FC236}">
                <a16:creationId xmlns:a16="http://schemas.microsoft.com/office/drawing/2014/main" id="{02C7650D-80DC-9141-B4D0-E0669F3F26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2622" y="4277082"/>
            <a:ext cx="3174654" cy="1939457"/>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Resultado de imagen de desarrollar y evaluar">
            <a:extLst>
              <a:ext uri="{FF2B5EF4-FFF2-40B4-BE49-F238E27FC236}">
                <a16:creationId xmlns:a16="http://schemas.microsoft.com/office/drawing/2014/main" id="{DB4B3057-27F6-1C4B-8207-E8CC5F0FEF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0104" y="4206199"/>
            <a:ext cx="3492500" cy="2324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94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1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2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2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E3539-CD8C-0149-BE5F-A71FC1585119}"/>
              </a:ext>
            </a:extLst>
          </p:cNvPr>
          <p:cNvSpPr>
            <a:spLocks noGrp="1"/>
          </p:cNvSpPr>
          <p:nvPr>
            <p:ph type="title"/>
          </p:nvPr>
        </p:nvSpPr>
        <p:spPr/>
        <p:txBody>
          <a:bodyPr/>
          <a:lstStyle/>
          <a:p>
            <a:r>
              <a:rPr lang="es-EC" dirty="0"/>
              <a:t>Introducción</a:t>
            </a:r>
            <a:endParaRPr lang="es-ES_tradnl" dirty="0"/>
          </a:p>
        </p:txBody>
      </p:sp>
      <p:sp>
        <p:nvSpPr>
          <p:cNvPr id="3" name="Rectángulo 2">
            <a:extLst>
              <a:ext uri="{FF2B5EF4-FFF2-40B4-BE49-F238E27FC236}">
                <a16:creationId xmlns:a16="http://schemas.microsoft.com/office/drawing/2014/main" id="{8FF4AC9D-0F0B-0A43-BC82-304048500ED0}"/>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Antecedentes</a:t>
            </a:r>
          </a:p>
          <a:p>
            <a:pPr marL="285750" indent="-285750">
              <a:lnSpc>
                <a:spcPct val="90000"/>
              </a:lnSpc>
              <a:buFont typeface="Arial" panose="020B0604020202020204" pitchFamily="34" charset="0"/>
              <a:buChar char="•"/>
            </a:pPr>
            <a:r>
              <a:rPr lang="es-EC" sz="1500" b="1" dirty="0">
                <a:solidFill>
                  <a:schemeClr val="bg1"/>
                </a:solidFill>
              </a:rPr>
              <a:t>Planteamiento del problema</a:t>
            </a:r>
          </a:p>
          <a:p>
            <a:pPr marL="285750" indent="-285750">
              <a:lnSpc>
                <a:spcPct val="90000"/>
              </a:lnSpc>
              <a:buFont typeface="Arial" panose="020B0604020202020204" pitchFamily="34" charset="0"/>
              <a:buChar char="•"/>
            </a:pPr>
            <a:r>
              <a:rPr lang="es-EC" sz="1500" b="1" dirty="0">
                <a:solidFill>
                  <a:schemeClr val="bg1"/>
                </a:solidFill>
              </a:rPr>
              <a:t>Objetivos</a:t>
            </a:r>
          </a:p>
          <a:p>
            <a:pPr marL="742950" lvl="1" indent="-285750">
              <a:lnSpc>
                <a:spcPct val="90000"/>
              </a:lnSpc>
              <a:buFont typeface="Arial" panose="020B0604020202020204" pitchFamily="34" charset="0"/>
              <a:buChar char="•"/>
            </a:pPr>
            <a:r>
              <a:rPr lang="es-EC" sz="1500" b="1" dirty="0">
                <a:solidFill>
                  <a:schemeClr val="bg1"/>
                </a:solidFill>
              </a:rPr>
              <a:t>Objetivo</a:t>
            </a:r>
            <a:r>
              <a:rPr lang="en-US" sz="1500" b="1" dirty="0">
                <a:solidFill>
                  <a:schemeClr val="bg1"/>
                </a:solidFill>
              </a:rPr>
              <a:t> general</a:t>
            </a:r>
          </a:p>
          <a:p>
            <a:pPr marL="742950" lvl="1" indent="-285750">
              <a:lnSpc>
                <a:spcPct val="90000"/>
              </a:lnSpc>
              <a:buFont typeface="Arial" panose="020B0604020202020204" pitchFamily="34" charset="0"/>
              <a:buChar char="•"/>
            </a:pPr>
            <a:r>
              <a:rPr lang="es-ES_tradnl" sz="1500" b="1" dirty="0">
                <a:solidFill>
                  <a:schemeClr val="bg1"/>
                </a:solidFill>
              </a:rPr>
              <a:t>Objetivos</a:t>
            </a:r>
            <a:r>
              <a:rPr lang="en-US" sz="1500" b="1" dirty="0">
                <a:solidFill>
                  <a:schemeClr val="bg1"/>
                </a:solidFill>
              </a:rPr>
              <a:t> </a:t>
            </a:r>
            <a:r>
              <a:rPr lang="es-EC" sz="1500" b="1" dirty="0">
                <a:solidFill>
                  <a:schemeClr val="bg1"/>
                </a:solidFill>
              </a:rPr>
              <a:t>específicos</a:t>
            </a:r>
          </a:p>
          <a:p>
            <a:pPr marL="285750" indent="-285750">
              <a:lnSpc>
                <a:spcPct val="90000"/>
              </a:lnSpc>
              <a:buFont typeface="Arial" panose="020B0604020202020204" pitchFamily="34" charset="0"/>
              <a:buChar char="•"/>
            </a:pPr>
            <a:r>
              <a:rPr lang="es-EC" sz="1500" b="1" dirty="0">
                <a:solidFill>
                  <a:srgbClr val="00B050"/>
                </a:solidFill>
              </a:rPr>
              <a:t>Justificación </a:t>
            </a:r>
          </a:p>
          <a:p>
            <a:pPr marL="285750" indent="-285750">
              <a:lnSpc>
                <a:spcPct val="90000"/>
              </a:lnSpc>
              <a:buFont typeface="Arial" panose="020B0604020202020204" pitchFamily="34" charset="0"/>
              <a:buChar char="•"/>
            </a:pPr>
            <a:r>
              <a:rPr lang="es-EC" sz="1500" b="1" dirty="0">
                <a:solidFill>
                  <a:schemeClr val="bg1"/>
                </a:solidFill>
              </a:rPr>
              <a:t>Alcance</a:t>
            </a:r>
          </a:p>
          <a:p>
            <a:pPr>
              <a:lnSpc>
                <a:spcPct val="90000"/>
              </a:lnSpc>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4" name="CuadroTexto 3">
            <a:extLst>
              <a:ext uri="{FF2B5EF4-FFF2-40B4-BE49-F238E27FC236}">
                <a16:creationId xmlns:a16="http://schemas.microsoft.com/office/drawing/2014/main" id="{A10D926F-DF65-C841-B33A-F22DA0810ACE}"/>
              </a:ext>
            </a:extLst>
          </p:cNvPr>
          <p:cNvSpPr txBox="1"/>
          <p:nvPr/>
        </p:nvSpPr>
        <p:spPr>
          <a:xfrm>
            <a:off x="575894" y="5574344"/>
            <a:ext cx="2341807" cy="646331"/>
          </a:xfrm>
          <a:prstGeom prst="rect">
            <a:avLst/>
          </a:prstGeom>
          <a:noFill/>
        </p:spPr>
        <p:txBody>
          <a:bodyPr wrap="square" rtlCol="0">
            <a:spAutoFit/>
          </a:bodyPr>
          <a:lstStyle/>
          <a:p>
            <a:r>
              <a:rPr lang="es-ES_tradnl" dirty="0"/>
              <a:t>Agregar validez legal al entorno de la ESPE</a:t>
            </a:r>
          </a:p>
        </p:txBody>
      </p:sp>
      <p:pic>
        <p:nvPicPr>
          <p:cNvPr id="7172" name="Picture 4" descr="Herramientas online para transferir archivos de hasta 50GB | noticias.cec.es">
            <a:extLst>
              <a:ext uri="{FF2B5EF4-FFF2-40B4-BE49-F238E27FC236}">
                <a16:creationId xmlns:a16="http://schemas.microsoft.com/office/drawing/2014/main" id="{CA788058-603C-304D-A122-5D64030CD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265" y="2195529"/>
            <a:ext cx="2896044" cy="178884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E1EE872-CF14-1B4D-B23A-82B581ACC287}"/>
              </a:ext>
            </a:extLst>
          </p:cNvPr>
          <p:cNvSpPr txBox="1"/>
          <p:nvPr/>
        </p:nvSpPr>
        <p:spPr>
          <a:xfrm>
            <a:off x="3293587" y="4030539"/>
            <a:ext cx="3163232" cy="646331"/>
          </a:xfrm>
          <a:prstGeom prst="rect">
            <a:avLst/>
          </a:prstGeom>
          <a:noFill/>
        </p:spPr>
        <p:txBody>
          <a:bodyPr wrap="square" rtlCol="0">
            <a:spAutoFit/>
          </a:bodyPr>
          <a:lstStyle/>
          <a:p>
            <a:r>
              <a:rPr lang="es-ES_tradnl" dirty="0"/>
              <a:t>Utilizar medios digitales de forma segura</a:t>
            </a:r>
          </a:p>
        </p:txBody>
      </p:sp>
      <p:pic>
        <p:nvPicPr>
          <p:cNvPr id="7174" name="Picture 6" descr="Cómo ahorrar si eres estudiante y tienes poco dinero | Vivus.es">
            <a:extLst>
              <a:ext uri="{FF2B5EF4-FFF2-40B4-BE49-F238E27FC236}">
                <a16:creationId xmlns:a16="http://schemas.microsoft.com/office/drawing/2014/main" id="{7ECEF511-1530-8544-95ED-CB57A41D4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255" y="3828314"/>
            <a:ext cx="2896044" cy="193069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0C939C5-DABC-D549-A5D4-73CBC8860875}"/>
              </a:ext>
            </a:extLst>
          </p:cNvPr>
          <p:cNvSpPr txBox="1"/>
          <p:nvPr/>
        </p:nvSpPr>
        <p:spPr>
          <a:xfrm>
            <a:off x="6120201" y="5759010"/>
            <a:ext cx="3071034" cy="646331"/>
          </a:xfrm>
          <a:prstGeom prst="rect">
            <a:avLst/>
          </a:prstGeom>
          <a:noFill/>
        </p:spPr>
        <p:txBody>
          <a:bodyPr wrap="none" rtlCol="0">
            <a:spAutoFit/>
          </a:bodyPr>
          <a:lstStyle/>
          <a:p>
            <a:r>
              <a:rPr lang="es-ES_tradnl" dirty="0"/>
              <a:t>Herramientas de Firma Digital </a:t>
            </a:r>
          </a:p>
          <a:p>
            <a:r>
              <a:rPr lang="es-ES_tradnl" dirty="0"/>
              <a:t>son de pago</a:t>
            </a: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15" y="3313780"/>
            <a:ext cx="2698250" cy="1905112"/>
          </a:xfrm>
          <a:prstGeom prst="rect">
            <a:avLst/>
          </a:prstGeom>
        </p:spPr>
      </p:pic>
      <p:sp>
        <p:nvSpPr>
          <p:cNvPr id="9" name="Marcador de número de diapositiva 8">
            <a:extLst>
              <a:ext uri="{FF2B5EF4-FFF2-40B4-BE49-F238E27FC236}">
                <a16:creationId xmlns:a16="http://schemas.microsoft.com/office/drawing/2014/main" id="{A2955123-5F3B-2E45-BA82-AA29DEDF2DE4}"/>
              </a:ext>
            </a:extLst>
          </p:cNvPr>
          <p:cNvSpPr>
            <a:spLocks noGrp="1"/>
          </p:cNvSpPr>
          <p:nvPr>
            <p:ph type="sldNum" sz="quarter" idx="12"/>
          </p:nvPr>
        </p:nvSpPr>
        <p:spPr/>
        <p:txBody>
          <a:bodyPr/>
          <a:lstStyle/>
          <a:p>
            <a:fld id="{D57F1E4F-1CFF-5643-939E-217C01CDF565}" type="slidenum">
              <a:rPr lang="en-US" sz="2000" smtClean="0"/>
              <a:pPr/>
              <a:t>7</a:t>
            </a:fld>
            <a:endParaRPr lang="en-US" sz="2000" dirty="0"/>
          </a:p>
        </p:txBody>
      </p:sp>
      <p:grpSp>
        <p:nvGrpSpPr>
          <p:cNvPr id="13" name="Grupo 12">
            <a:extLst>
              <a:ext uri="{FF2B5EF4-FFF2-40B4-BE49-F238E27FC236}">
                <a16:creationId xmlns:a16="http://schemas.microsoft.com/office/drawing/2014/main" id="{60B32F10-84F4-EB44-8026-52268938ACBF}"/>
              </a:ext>
            </a:extLst>
          </p:cNvPr>
          <p:cNvGrpSpPr/>
          <p:nvPr/>
        </p:nvGrpSpPr>
        <p:grpSpPr>
          <a:xfrm>
            <a:off x="1266092" y="2363372"/>
            <a:ext cx="618979" cy="787791"/>
            <a:chOff x="1266092" y="2363372"/>
            <a:chExt cx="618979" cy="787791"/>
          </a:xfrm>
        </p:grpSpPr>
        <p:sp>
          <p:nvSpPr>
            <p:cNvPr id="7" name="Cheurón 6">
              <a:extLst>
                <a:ext uri="{FF2B5EF4-FFF2-40B4-BE49-F238E27FC236}">
                  <a16:creationId xmlns:a16="http://schemas.microsoft.com/office/drawing/2014/main" id="{52204BE9-1C32-7E45-BE8B-580DF37495A6}"/>
                </a:ext>
              </a:extLst>
            </p:cNvPr>
            <p:cNvSpPr/>
            <p:nvPr/>
          </p:nvSpPr>
          <p:spPr>
            <a:xfrm rot="5400000">
              <a:off x="1181686" y="2447778"/>
              <a:ext cx="787791" cy="6189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bg1"/>
                </a:solidFill>
              </a:endParaRPr>
            </a:p>
          </p:txBody>
        </p:sp>
        <p:sp>
          <p:nvSpPr>
            <p:cNvPr id="10" name="CuadroTexto 9">
              <a:extLst>
                <a:ext uri="{FF2B5EF4-FFF2-40B4-BE49-F238E27FC236}">
                  <a16:creationId xmlns:a16="http://schemas.microsoft.com/office/drawing/2014/main" id="{0D34514D-20FE-1446-BB9D-2BA77B211BC4}"/>
                </a:ext>
              </a:extLst>
            </p:cNvPr>
            <p:cNvSpPr txBox="1"/>
            <p:nvPr/>
          </p:nvSpPr>
          <p:spPr>
            <a:xfrm>
              <a:off x="1434161" y="2720619"/>
              <a:ext cx="300082" cy="369332"/>
            </a:xfrm>
            <a:prstGeom prst="rect">
              <a:avLst/>
            </a:prstGeom>
            <a:noFill/>
          </p:spPr>
          <p:txBody>
            <a:bodyPr wrap="none" rtlCol="0">
              <a:spAutoFit/>
            </a:bodyPr>
            <a:lstStyle/>
            <a:p>
              <a:r>
                <a:rPr lang="es-ES_tradnl" dirty="0">
                  <a:solidFill>
                    <a:schemeClr val="bg1"/>
                  </a:solidFill>
                </a:rPr>
                <a:t>1</a:t>
              </a:r>
            </a:p>
          </p:txBody>
        </p:sp>
      </p:grpSp>
      <p:grpSp>
        <p:nvGrpSpPr>
          <p:cNvPr id="15" name="Grupo 14">
            <a:extLst>
              <a:ext uri="{FF2B5EF4-FFF2-40B4-BE49-F238E27FC236}">
                <a16:creationId xmlns:a16="http://schemas.microsoft.com/office/drawing/2014/main" id="{8A00B22E-7749-4E4F-8DC6-8D36D084FF7D}"/>
              </a:ext>
            </a:extLst>
          </p:cNvPr>
          <p:cNvGrpSpPr/>
          <p:nvPr/>
        </p:nvGrpSpPr>
        <p:grpSpPr>
          <a:xfrm>
            <a:off x="4296779" y="4912148"/>
            <a:ext cx="618979" cy="787791"/>
            <a:chOff x="4296779" y="4912148"/>
            <a:chExt cx="618979" cy="787791"/>
          </a:xfrm>
        </p:grpSpPr>
        <p:sp>
          <p:nvSpPr>
            <p:cNvPr id="12" name="Cheurón 11">
              <a:extLst>
                <a:ext uri="{FF2B5EF4-FFF2-40B4-BE49-F238E27FC236}">
                  <a16:creationId xmlns:a16="http://schemas.microsoft.com/office/drawing/2014/main" id="{07DB0AB1-8479-034C-976D-7D8355A6626A}"/>
                </a:ext>
              </a:extLst>
            </p:cNvPr>
            <p:cNvSpPr/>
            <p:nvPr/>
          </p:nvSpPr>
          <p:spPr>
            <a:xfrm rot="16200000">
              <a:off x="4212373" y="4996554"/>
              <a:ext cx="787791" cy="6189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4" name="CuadroTexto 13">
              <a:extLst>
                <a:ext uri="{FF2B5EF4-FFF2-40B4-BE49-F238E27FC236}">
                  <a16:creationId xmlns:a16="http://schemas.microsoft.com/office/drawing/2014/main" id="{A1E405AF-5171-5B4D-B65A-0591F3BB4DA9}"/>
                </a:ext>
              </a:extLst>
            </p:cNvPr>
            <p:cNvSpPr txBox="1"/>
            <p:nvPr/>
          </p:nvSpPr>
          <p:spPr>
            <a:xfrm>
              <a:off x="4444151" y="5034226"/>
              <a:ext cx="300082" cy="369332"/>
            </a:xfrm>
            <a:prstGeom prst="rect">
              <a:avLst/>
            </a:prstGeom>
            <a:noFill/>
          </p:spPr>
          <p:txBody>
            <a:bodyPr wrap="none" rtlCol="0">
              <a:spAutoFit/>
            </a:bodyPr>
            <a:lstStyle/>
            <a:p>
              <a:r>
                <a:rPr lang="es-ES_tradnl" dirty="0">
                  <a:solidFill>
                    <a:schemeClr val="bg1"/>
                  </a:solidFill>
                </a:rPr>
                <a:t>2</a:t>
              </a:r>
            </a:p>
          </p:txBody>
        </p:sp>
      </p:grpSp>
      <p:grpSp>
        <p:nvGrpSpPr>
          <p:cNvPr id="17" name="Grupo 16">
            <a:extLst>
              <a:ext uri="{FF2B5EF4-FFF2-40B4-BE49-F238E27FC236}">
                <a16:creationId xmlns:a16="http://schemas.microsoft.com/office/drawing/2014/main" id="{AB8E329C-DCCB-2540-93C2-9C7D9CE415E4}"/>
              </a:ext>
            </a:extLst>
          </p:cNvPr>
          <p:cNvGrpSpPr/>
          <p:nvPr/>
        </p:nvGrpSpPr>
        <p:grpSpPr>
          <a:xfrm>
            <a:off x="7516788" y="2671191"/>
            <a:ext cx="618979" cy="787791"/>
            <a:chOff x="7516788" y="2671191"/>
            <a:chExt cx="618979" cy="787791"/>
          </a:xfrm>
        </p:grpSpPr>
        <p:sp>
          <p:nvSpPr>
            <p:cNvPr id="11" name="Cheurón 10">
              <a:extLst>
                <a:ext uri="{FF2B5EF4-FFF2-40B4-BE49-F238E27FC236}">
                  <a16:creationId xmlns:a16="http://schemas.microsoft.com/office/drawing/2014/main" id="{FB19EC50-E312-9F4C-8EB3-B35EEB2DF648}"/>
                </a:ext>
              </a:extLst>
            </p:cNvPr>
            <p:cNvSpPr/>
            <p:nvPr/>
          </p:nvSpPr>
          <p:spPr>
            <a:xfrm rot="5400000">
              <a:off x="7432382" y="2755597"/>
              <a:ext cx="787791" cy="61897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6" name="CuadroTexto 15">
              <a:extLst>
                <a:ext uri="{FF2B5EF4-FFF2-40B4-BE49-F238E27FC236}">
                  <a16:creationId xmlns:a16="http://schemas.microsoft.com/office/drawing/2014/main" id="{EA96B868-D32B-B649-89EF-A25E1A8318AC}"/>
                </a:ext>
              </a:extLst>
            </p:cNvPr>
            <p:cNvSpPr txBox="1"/>
            <p:nvPr/>
          </p:nvSpPr>
          <p:spPr>
            <a:xfrm>
              <a:off x="7676236" y="2997317"/>
              <a:ext cx="300082" cy="369332"/>
            </a:xfrm>
            <a:prstGeom prst="rect">
              <a:avLst/>
            </a:prstGeom>
            <a:noFill/>
          </p:spPr>
          <p:txBody>
            <a:bodyPr wrap="none" rtlCol="0">
              <a:spAutoFit/>
            </a:bodyPr>
            <a:lstStyle/>
            <a:p>
              <a:r>
                <a:rPr lang="es-ES_tradnl" dirty="0">
                  <a:solidFill>
                    <a:schemeClr val="bg1"/>
                  </a:solidFill>
                </a:rPr>
                <a:t>3</a:t>
              </a:r>
            </a:p>
          </p:txBody>
        </p:sp>
      </p:grpSp>
    </p:spTree>
    <p:extLst>
      <p:ext uri="{BB962C8B-B14F-4D97-AF65-F5344CB8AC3E}">
        <p14:creationId xmlns:p14="http://schemas.microsoft.com/office/powerpoint/2010/main" val="668781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Introducción</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chemeClr val="bg1"/>
                </a:solidFill>
              </a:rPr>
              <a:t>Antecedentes</a:t>
            </a:r>
          </a:p>
          <a:p>
            <a:pPr marL="285750" indent="-285750">
              <a:lnSpc>
                <a:spcPct val="90000"/>
              </a:lnSpc>
              <a:buFont typeface="Arial" panose="020B0604020202020204" pitchFamily="34" charset="0"/>
              <a:buChar char="•"/>
            </a:pPr>
            <a:r>
              <a:rPr lang="es-EC" sz="1500" b="1" dirty="0">
                <a:solidFill>
                  <a:schemeClr val="bg1"/>
                </a:solidFill>
              </a:rPr>
              <a:t>Planteamiento del problema</a:t>
            </a:r>
          </a:p>
          <a:p>
            <a:pPr marL="285750" indent="-285750">
              <a:lnSpc>
                <a:spcPct val="90000"/>
              </a:lnSpc>
              <a:buFont typeface="Arial" panose="020B0604020202020204" pitchFamily="34" charset="0"/>
              <a:buChar char="•"/>
            </a:pPr>
            <a:r>
              <a:rPr lang="es-EC" sz="1500" b="1" dirty="0">
                <a:solidFill>
                  <a:schemeClr val="bg1"/>
                </a:solidFill>
              </a:rPr>
              <a:t>Objetivos</a:t>
            </a:r>
          </a:p>
          <a:p>
            <a:pPr marL="742950" lvl="1" indent="-285750">
              <a:lnSpc>
                <a:spcPct val="90000"/>
              </a:lnSpc>
              <a:buFont typeface="Arial" panose="020B0604020202020204" pitchFamily="34" charset="0"/>
              <a:buChar char="•"/>
            </a:pPr>
            <a:r>
              <a:rPr lang="es-EC" sz="1500" b="1" dirty="0">
                <a:solidFill>
                  <a:schemeClr val="bg1"/>
                </a:solidFill>
              </a:rPr>
              <a:t>Objetivo</a:t>
            </a:r>
            <a:r>
              <a:rPr lang="en-US" sz="1500" b="1" dirty="0">
                <a:solidFill>
                  <a:schemeClr val="bg1"/>
                </a:solidFill>
              </a:rPr>
              <a:t> general</a:t>
            </a:r>
          </a:p>
          <a:p>
            <a:pPr marL="742950" lvl="1" indent="-285750">
              <a:lnSpc>
                <a:spcPct val="90000"/>
              </a:lnSpc>
              <a:buFont typeface="Arial" panose="020B0604020202020204" pitchFamily="34" charset="0"/>
              <a:buChar char="•"/>
            </a:pPr>
            <a:r>
              <a:rPr lang="es-ES_tradnl" sz="1500" b="1" dirty="0">
                <a:solidFill>
                  <a:schemeClr val="bg1"/>
                </a:solidFill>
              </a:rPr>
              <a:t>Objetivos</a:t>
            </a:r>
            <a:r>
              <a:rPr lang="en-US" sz="1500" b="1" dirty="0">
                <a:solidFill>
                  <a:schemeClr val="bg1"/>
                </a:solidFill>
              </a:rPr>
              <a:t> </a:t>
            </a:r>
            <a:r>
              <a:rPr lang="es-EC" sz="1500" b="1" dirty="0">
                <a:solidFill>
                  <a:schemeClr val="bg1"/>
                </a:solidFill>
              </a:rPr>
              <a:t>específicos</a:t>
            </a:r>
          </a:p>
          <a:p>
            <a:pPr marL="285750" indent="-285750">
              <a:lnSpc>
                <a:spcPct val="90000"/>
              </a:lnSpc>
              <a:buFont typeface="Arial" panose="020B0604020202020204" pitchFamily="34" charset="0"/>
              <a:buChar char="•"/>
            </a:pPr>
            <a:r>
              <a:rPr lang="es-EC" sz="1500" b="1" dirty="0">
                <a:solidFill>
                  <a:schemeClr val="bg1"/>
                </a:solidFill>
              </a:rPr>
              <a:t>Justificación </a:t>
            </a:r>
          </a:p>
          <a:p>
            <a:pPr marL="285750" indent="-285750">
              <a:lnSpc>
                <a:spcPct val="90000"/>
              </a:lnSpc>
              <a:buFont typeface="Arial" panose="020B0604020202020204" pitchFamily="34" charset="0"/>
              <a:buChar char="•"/>
            </a:pPr>
            <a:r>
              <a:rPr lang="es-EC" sz="1500" b="1" dirty="0">
                <a:solidFill>
                  <a:srgbClr val="00B050"/>
                </a:solidFill>
              </a:rPr>
              <a:t>Alcance</a:t>
            </a:r>
            <a:endParaRPr lang="es-EC" sz="1500" b="1" dirty="0">
              <a:solidFill>
                <a:schemeClr val="bg1"/>
              </a:solidFill>
            </a:endParaRPr>
          </a:p>
          <a:p>
            <a:pPr>
              <a:lnSpc>
                <a:spcPct val="90000"/>
              </a:lnSpc>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pic>
        <p:nvPicPr>
          <p:cNvPr id="8196" name="Picture 4" descr="HERRAMIENTAS TECNOLÓGICAS APLICADAS A LA EDUCACIÓN A DISTANCIA | Gices">
            <a:extLst>
              <a:ext uri="{FF2B5EF4-FFF2-40B4-BE49-F238E27FC236}">
                <a16:creationId xmlns:a16="http://schemas.microsoft.com/office/drawing/2014/main" id="{9D0D840E-E19B-3640-B05C-166FC8846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642" y="4602490"/>
            <a:ext cx="2190795" cy="148460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os retos y beneficios de la firma electrónica en tiempos de cuarentena -  Ona Systems">
            <a:extLst>
              <a:ext uri="{FF2B5EF4-FFF2-40B4-BE49-F238E27FC236}">
                <a16:creationId xmlns:a16="http://schemas.microsoft.com/office/drawing/2014/main" id="{D3DE66A1-704D-B749-BBEC-D2035D9B0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37" y="3016698"/>
            <a:ext cx="2467718" cy="128543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8254CAA-5DF8-394A-BB71-4CC7E6381EE0}"/>
              </a:ext>
            </a:extLst>
          </p:cNvPr>
          <p:cNvSpPr txBox="1"/>
          <p:nvPr/>
        </p:nvSpPr>
        <p:spPr>
          <a:xfrm>
            <a:off x="3460585" y="3240220"/>
            <a:ext cx="2556469" cy="369332"/>
          </a:xfrm>
          <a:prstGeom prst="rect">
            <a:avLst/>
          </a:prstGeom>
          <a:noFill/>
        </p:spPr>
        <p:txBody>
          <a:bodyPr wrap="none" rtlCol="0">
            <a:spAutoFit/>
          </a:bodyPr>
          <a:lstStyle/>
          <a:p>
            <a:r>
              <a:rPr lang="es-ES_tradnl" dirty="0"/>
              <a:t>Herramienta tecnológica </a:t>
            </a:r>
          </a:p>
        </p:txBody>
      </p:sp>
      <p:sp>
        <p:nvSpPr>
          <p:cNvPr id="11" name="CuadroTexto 10">
            <a:extLst>
              <a:ext uri="{FF2B5EF4-FFF2-40B4-BE49-F238E27FC236}">
                <a16:creationId xmlns:a16="http://schemas.microsoft.com/office/drawing/2014/main" id="{1301BF3B-D803-C84A-94E6-E50A9E0E85BA}"/>
              </a:ext>
            </a:extLst>
          </p:cNvPr>
          <p:cNvSpPr txBox="1"/>
          <p:nvPr/>
        </p:nvSpPr>
        <p:spPr>
          <a:xfrm>
            <a:off x="3233838" y="4210566"/>
            <a:ext cx="2398785" cy="369332"/>
          </a:xfrm>
          <a:prstGeom prst="rect">
            <a:avLst/>
          </a:prstGeom>
          <a:noFill/>
        </p:spPr>
        <p:txBody>
          <a:bodyPr wrap="square" rtlCol="0">
            <a:spAutoFit/>
          </a:bodyPr>
          <a:lstStyle/>
          <a:p>
            <a:r>
              <a:rPr lang="es-ES_tradnl" dirty="0"/>
              <a:t>Integridad</a:t>
            </a:r>
          </a:p>
        </p:txBody>
      </p:sp>
      <p:sp>
        <p:nvSpPr>
          <p:cNvPr id="13" name="CuadroTexto 12">
            <a:extLst>
              <a:ext uri="{FF2B5EF4-FFF2-40B4-BE49-F238E27FC236}">
                <a16:creationId xmlns:a16="http://schemas.microsoft.com/office/drawing/2014/main" id="{EB42E066-A8E5-CA43-B226-CDE4C4646808}"/>
              </a:ext>
            </a:extLst>
          </p:cNvPr>
          <p:cNvSpPr txBox="1"/>
          <p:nvPr/>
        </p:nvSpPr>
        <p:spPr>
          <a:xfrm>
            <a:off x="5207041" y="5131782"/>
            <a:ext cx="1510350" cy="646331"/>
          </a:xfrm>
          <a:prstGeom prst="rect">
            <a:avLst/>
          </a:prstGeom>
          <a:noFill/>
        </p:spPr>
        <p:txBody>
          <a:bodyPr wrap="none" rtlCol="0">
            <a:spAutoFit/>
          </a:bodyPr>
          <a:lstStyle/>
          <a:p>
            <a:r>
              <a:rPr lang="es-ES_tradnl" dirty="0"/>
              <a:t>Disminuye</a:t>
            </a:r>
          </a:p>
          <a:p>
            <a:r>
              <a:rPr lang="es-ES_tradnl" dirty="0"/>
              <a:t>incertidumbre</a:t>
            </a:r>
          </a:p>
        </p:txBody>
      </p:sp>
      <p:pic>
        <p:nvPicPr>
          <p:cNvPr id="8202" name="Picture 10" descr="Información (Características, concepto y origen)">
            <a:extLst>
              <a:ext uri="{FF2B5EF4-FFF2-40B4-BE49-F238E27FC236}">
                <a16:creationId xmlns:a16="http://schemas.microsoft.com/office/drawing/2014/main" id="{B1B0F40C-6E39-4440-9516-B32E6A1CD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7654" y="2116270"/>
            <a:ext cx="1803400" cy="112395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8</a:t>
            </a:fld>
            <a:endParaRPr lang="en-US" sz="2000" dirty="0"/>
          </a:p>
        </p:txBody>
      </p:sp>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018" y="2513115"/>
            <a:ext cx="2396158" cy="1331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Flecha arriba 18">
            <a:extLst>
              <a:ext uri="{FF2B5EF4-FFF2-40B4-BE49-F238E27FC236}">
                <a16:creationId xmlns:a16="http://schemas.microsoft.com/office/drawing/2014/main" id="{5B6621D2-6949-EA4F-8CB9-AA7EC76BC389}"/>
              </a:ext>
            </a:extLst>
          </p:cNvPr>
          <p:cNvSpPr/>
          <p:nvPr/>
        </p:nvSpPr>
        <p:spPr>
          <a:xfrm rot="5400000">
            <a:off x="3077922" y="2517020"/>
            <a:ext cx="455567" cy="543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lecha arriba 19">
            <a:extLst>
              <a:ext uri="{FF2B5EF4-FFF2-40B4-BE49-F238E27FC236}">
                <a16:creationId xmlns:a16="http://schemas.microsoft.com/office/drawing/2014/main" id="{5FFC6CB5-916B-4D41-8F49-26676EA643B4}"/>
              </a:ext>
            </a:extLst>
          </p:cNvPr>
          <p:cNvSpPr/>
          <p:nvPr/>
        </p:nvSpPr>
        <p:spPr>
          <a:xfrm rot="6948112">
            <a:off x="5994713" y="2485340"/>
            <a:ext cx="455567" cy="543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Flecha arriba 20">
            <a:extLst>
              <a:ext uri="{FF2B5EF4-FFF2-40B4-BE49-F238E27FC236}">
                <a16:creationId xmlns:a16="http://schemas.microsoft.com/office/drawing/2014/main" id="{5B6621D2-6949-EA4F-8CB9-AA7EC76BC389}"/>
              </a:ext>
            </a:extLst>
          </p:cNvPr>
          <p:cNvSpPr/>
          <p:nvPr/>
        </p:nvSpPr>
        <p:spPr>
          <a:xfrm rot="14412742">
            <a:off x="6666684" y="4953298"/>
            <a:ext cx="455567" cy="543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lecha arriba 21">
            <a:extLst>
              <a:ext uri="{FF2B5EF4-FFF2-40B4-BE49-F238E27FC236}">
                <a16:creationId xmlns:a16="http://schemas.microsoft.com/office/drawing/2014/main" id="{5B6621D2-6949-EA4F-8CB9-AA7EC76BC389}"/>
              </a:ext>
            </a:extLst>
          </p:cNvPr>
          <p:cNvSpPr/>
          <p:nvPr/>
        </p:nvSpPr>
        <p:spPr>
          <a:xfrm rot="16200000">
            <a:off x="2280308" y="5045025"/>
            <a:ext cx="455567" cy="543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5" y="4853972"/>
            <a:ext cx="2072192" cy="1381461"/>
          </a:xfrm>
          <a:prstGeom prst="rect">
            <a:avLst/>
          </a:prstGeom>
        </p:spPr>
      </p:pic>
      <p:sp>
        <p:nvSpPr>
          <p:cNvPr id="26" name="CuadroTexto 25">
            <a:extLst>
              <a:ext uri="{FF2B5EF4-FFF2-40B4-BE49-F238E27FC236}">
                <a16:creationId xmlns:a16="http://schemas.microsoft.com/office/drawing/2014/main" id="{1301BF3B-D803-C84A-94E6-E50A9E0E85BA}"/>
              </a:ext>
            </a:extLst>
          </p:cNvPr>
          <p:cNvSpPr txBox="1"/>
          <p:nvPr/>
        </p:nvSpPr>
        <p:spPr>
          <a:xfrm>
            <a:off x="494426" y="4347094"/>
            <a:ext cx="2051342" cy="369332"/>
          </a:xfrm>
          <a:prstGeom prst="rect">
            <a:avLst/>
          </a:prstGeom>
          <a:noFill/>
        </p:spPr>
        <p:txBody>
          <a:bodyPr wrap="square" rtlCol="0">
            <a:spAutoFit/>
          </a:bodyPr>
          <a:lstStyle/>
          <a:p>
            <a:r>
              <a:rPr lang="es-ES" dirty="0"/>
              <a:t>Validez Legal</a:t>
            </a:r>
            <a:endParaRPr lang="es-ES_tradnl" dirty="0"/>
          </a:p>
        </p:txBody>
      </p:sp>
      <p:sp>
        <p:nvSpPr>
          <p:cNvPr id="27" name="CuadroTexto 26">
            <a:extLst>
              <a:ext uri="{FF2B5EF4-FFF2-40B4-BE49-F238E27FC236}">
                <a16:creationId xmlns:a16="http://schemas.microsoft.com/office/drawing/2014/main" id="{1301BF3B-D803-C84A-94E6-E50A9E0E85BA}"/>
              </a:ext>
            </a:extLst>
          </p:cNvPr>
          <p:cNvSpPr txBox="1"/>
          <p:nvPr/>
        </p:nvSpPr>
        <p:spPr>
          <a:xfrm>
            <a:off x="463170" y="6315554"/>
            <a:ext cx="2051342" cy="369332"/>
          </a:xfrm>
          <a:prstGeom prst="rect">
            <a:avLst/>
          </a:prstGeom>
          <a:noFill/>
        </p:spPr>
        <p:txBody>
          <a:bodyPr wrap="square" rtlCol="0">
            <a:spAutoFit/>
          </a:bodyPr>
          <a:lstStyle/>
          <a:p>
            <a:r>
              <a:rPr lang="es-ES" dirty="0"/>
              <a:t>Sin Costo</a:t>
            </a:r>
            <a:endParaRPr lang="es-ES_tradnl" dirty="0"/>
          </a:p>
        </p:txBody>
      </p:sp>
      <p:sp>
        <p:nvSpPr>
          <p:cNvPr id="28" name="CuadroTexto 27">
            <a:extLst>
              <a:ext uri="{FF2B5EF4-FFF2-40B4-BE49-F238E27FC236}">
                <a16:creationId xmlns:a16="http://schemas.microsoft.com/office/drawing/2014/main" id="{EB42E066-A8E5-CA43-B226-CDE4C4646808}"/>
              </a:ext>
            </a:extLst>
          </p:cNvPr>
          <p:cNvSpPr txBox="1"/>
          <p:nvPr/>
        </p:nvSpPr>
        <p:spPr>
          <a:xfrm>
            <a:off x="7096326" y="4531760"/>
            <a:ext cx="2258952" cy="369332"/>
          </a:xfrm>
          <a:prstGeom prst="rect">
            <a:avLst/>
          </a:prstGeom>
          <a:noFill/>
        </p:spPr>
        <p:txBody>
          <a:bodyPr wrap="none" rtlCol="0">
            <a:spAutoFit/>
          </a:bodyPr>
          <a:lstStyle/>
          <a:p>
            <a:r>
              <a:rPr lang="es-ES_tradnl" dirty="0"/>
              <a:t>Documentos Digitales</a:t>
            </a:r>
          </a:p>
        </p:txBody>
      </p:sp>
      <p:sp>
        <p:nvSpPr>
          <p:cNvPr id="29" name="CuadroTexto 28">
            <a:extLst>
              <a:ext uri="{FF2B5EF4-FFF2-40B4-BE49-F238E27FC236}">
                <a16:creationId xmlns:a16="http://schemas.microsoft.com/office/drawing/2014/main" id="{78254CAA-5DF8-394A-BB71-4CC7E6381EE0}"/>
              </a:ext>
            </a:extLst>
          </p:cNvPr>
          <p:cNvSpPr txBox="1"/>
          <p:nvPr/>
        </p:nvSpPr>
        <p:spPr>
          <a:xfrm>
            <a:off x="322018" y="2057200"/>
            <a:ext cx="638316" cy="369332"/>
          </a:xfrm>
          <a:prstGeom prst="rect">
            <a:avLst/>
          </a:prstGeom>
          <a:noFill/>
        </p:spPr>
        <p:txBody>
          <a:bodyPr wrap="none" rtlCol="0">
            <a:spAutoFit/>
          </a:bodyPr>
          <a:lstStyle/>
          <a:p>
            <a:r>
              <a:rPr lang="es-ES_tradnl" dirty="0"/>
              <a:t>ESPE</a:t>
            </a:r>
          </a:p>
        </p:txBody>
      </p:sp>
      <p:sp>
        <p:nvSpPr>
          <p:cNvPr id="16" name="Rectángulo 15"/>
          <p:cNvSpPr/>
          <p:nvPr/>
        </p:nvSpPr>
        <p:spPr>
          <a:xfrm>
            <a:off x="2779986" y="5822144"/>
            <a:ext cx="2468325" cy="671908"/>
          </a:xfrm>
          <a:prstGeom prst="rect">
            <a:avLst/>
          </a:prstGeom>
        </p:spPr>
        <p:txBody>
          <a:bodyPr wrap="square">
            <a:spAutoFit/>
          </a:bodyPr>
          <a:lstStyle/>
          <a:p>
            <a:endParaRPr lang="es-ES_tradnl" dirty="0"/>
          </a:p>
          <a:p>
            <a:r>
              <a:rPr lang="es-ES" dirty="0"/>
              <a:t>Autenticación de origen </a:t>
            </a:r>
            <a:endParaRPr lang="es-ES_tradnl" dirty="0"/>
          </a:p>
        </p:txBody>
      </p:sp>
    </p:spTree>
    <p:extLst>
      <p:ext uri="{BB962C8B-B14F-4D97-AF65-F5344CB8AC3E}">
        <p14:creationId xmlns:p14="http://schemas.microsoft.com/office/powerpoint/2010/main" val="1013303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8202"/>
                                        </p:tgtEl>
                                        <p:attrNameLst>
                                          <p:attrName>style.visibility</p:attrName>
                                        </p:attrNameLst>
                                      </p:cBhvr>
                                      <p:to>
                                        <p:strVal val="visible"/>
                                      </p:to>
                                    </p:set>
                                    <p:animEffect transition="in" filter="wipe(down)">
                                      <p:cBhvr>
                                        <p:cTn id="18" dur="500"/>
                                        <p:tgtEl>
                                          <p:spTgt spid="820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Effect transition="in" filter="wipe(down)">
                                      <p:cBhvr>
                                        <p:cTn id="29" dur="500"/>
                                        <p:tgtEl>
                                          <p:spTgt spid="819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8196"/>
                                        </p:tgtEl>
                                        <p:attrNameLst>
                                          <p:attrName>style.visibility</p:attrName>
                                        </p:attrNameLst>
                                      </p:cBhvr>
                                      <p:to>
                                        <p:strVal val="visible"/>
                                      </p:to>
                                    </p:set>
                                    <p:animEffect transition="in" filter="wipe(down)">
                                      <p:cBhvr>
                                        <p:cTn id="43" dur="500"/>
                                        <p:tgtEl>
                                          <p:spTgt spid="81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9" grpId="0" animBg="1"/>
      <p:bldP spid="20" grpId="0" animBg="1"/>
      <p:bldP spid="21" grpId="0" animBg="1"/>
      <p:bldP spid="22" grpId="0" animBg="1"/>
      <p:bldP spid="26" grpId="0"/>
      <p:bldP spid="27" grpId="0"/>
      <p:bldP spid="28" grpId="0"/>
      <p:bldP spid="2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EE43-9D9E-0C44-9AA2-EDE2CC291686}"/>
              </a:ext>
            </a:extLst>
          </p:cNvPr>
          <p:cNvSpPr>
            <a:spLocks noGrp="1"/>
          </p:cNvSpPr>
          <p:nvPr>
            <p:ph type="title"/>
          </p:nvPr>
        </p:nvSpPr>
        <p:spPr/>
        <p:txBody>
          <a:bodyPr/>
          <a:lstStyle/>
          <a:p>
            <a:r>
              <a:rPr lang="es-EC" dirty="0"/>
              <a:t>Marco Teórico</a:t>
            </a:r>
            <a:endParaRPr lang="es-ES_tradnl" dirty="0"/>
          </a:p>
        </p:txBody>
      </p:sp>
      <p:sp>
        <p:nvSpPr>
          <p:cNvPr id="3" name="Rectángulo 2">
            <a:extLst>
              <a:ext uri="{FF2B5EF4-FFF2-40B4-BE49-F238E27FC236}">
                <a16:creationId xmlns:a16="http://schemas.microsoft.com/office/drawing/2014/main" id="{5F7CF7BD-DF56-7240-BE12-45BB2CCBE3AA}"/>
              </a:ext>
            </a:extLst>
          </p:cNvPr>
          <p:cNvSpPr/>
          <p:nvPr/>
        </p:nvSpPr>
        <p:spPr>
          <a:xfrm>
            <a:off x="9532354" y="1865915"/>
            <a:ext cx="2213113" cy="48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 panose="020B0604020202020204" pitchFamily="34" charset="0"/>
              <a:buChar char="•"/>
            </a:pPr>
            <a:r>
              <a:rPr lang="es-ES_tradnl" sz="1500" b="1" dirty="0">
                <a:solidFill>
                  <a:srgbClr val="00B050"/>
                </a:solidFill>
              </a:rPr>
              <a:t>Conceptos Generales</a:t>
            </a:r>
          </a:p>
          <a:p>
            <a:pPr marL="742950" lvl="1" indent="-285750">
              <a:lnSpc>
                <a:spcPct val="90000"/>
              </a:lnSpc>
              <a:buFont typeface="Arial" panose="020B0604020202020204" pitchFamily="34" charset="0"/>
              <a:buChar char="•"/>
            </a:pPr>
            <a:r>
              <a:rPr lang="es-ES_tradnl" sz="1500" b="1" dirty="0">
                <a:solidFill>
                  <a:srgbClr val="00B050"/>
                </a:solidFill>
              </a:rPr>
              <a:t>Criptografía Asimétrica</a:t>
            </a:r>
          </a:p>
          <a:p>
            <a:pPr marL="742950" lvl="1" indent="-285750">
              <a:lnSpc>
                <a:spcPct val="90000"/>
              </a:lnSpc>
              <a:buFont typeface="Arial" panose="020B0604020202020204" pitchFamily="34" charset="0"/>
              <a:buChar char="•"/>
            </a:pPr>
            <a:r>
              <a:rPr lang="en-US" sz="1500" b="1" dirty="0">
                <a:solidFill>
                  <a:schemeClr val="bg1"/>
                </a:solidFill>
              </a:rPr>
              <a:t>Firma Digital</a:t>
            </a:r>
          </a:p>
          <a:p>
            <a:pPr marL="742950" lvl="1" indent="-285750">
              <a:lnSpc>
                <a:spcPct val="90000"/>
              </a:lnSpc>
              <a:buFont typeface="Arial" panose="020B0604020202020204" pitchFamily="34" charset="0"/>
              <a:buChar char="•"/>
            </a:pPr>
            <a:r>
              <a:rPr lang="es-EC" sz="1500" b="1" dirty="0">
                <a:solidFill>
                  <a:schemeClr val="bg1"/>
                </a:solidFill>
              </a:rPr>
              <a:t>Certificado Digital</a:t>
            </a:r>
          </a:p>
          <a:p>
            <a:pPr marL="285750" indent="-285750">
              <a:lnSpc>
                <a:spcPct val="90000"/>
              </a:lnSpc>
              <a:buFont typeface="Arial" panose="020B0604020202020204" pitchFamily="34" charset="0"/>
              <a:buChar char="•"/>
            </a:pPr>
            <a:r>
              <a:rPr lang="es-EC" sz="1500" b="1" dirty="0">
                <a:solidFill>
                  <a:schemeClr val="bg1"/>
                </a:solidFill>
              </a:rPr>
              <a:t>PKI</a:t>
            </a:r>
          </a:p>
          <a:p>
            <a:pPr marL="742950" lvl="1" indent="-285750">
              <a:lnSpc>
                <a:spcPct val="90000"/>
              </a:lnSpc>
              <a:buFont typeface="Arial" panose="020B0604020202020204" pitchFamily="34" charset="0"/>
              <a:buChar char="•"/>
            </a:pPr>
            <a:r>
              <a:rPr lang="es-EC" sz="1500" b="1" dirty="0">
                <a:solidFill>
                  <a:schemeClr val="bg1"/>
                </a:solidFill>
              </a:rPr>
              <a:t>Definición</a:t>
            </a:r>
          </a:p>
          <a:p>
            <a:pPr marL="742950" lvl="1" indent="-285750">
              <a:lnSpc>
                <a:spcPct val="90000"/>
              </a:lnSpc>
              <a:buFont typeface="Arial" panose="020B0604020202020204" pitchFamily="34" charset="0"/>
              <a:buChar char="•"/>
            </a:pPr>
            <a:r>
              <a:rPr lang="es-EC" sz="1500" b="1" dirty="0">
                <a:solidFill>
                  <a:schemeClr val="bg1"/>
                </a:solidFill>
              </a:rPr>
              <a:t>Componentes</a:t>
            </a:r>
          </a:p>
          <a:p>
            <a:pPr lvl="1">
              <a:lnSpc>
                <a:spcPct val="90000"/>
              </a:lnSpc>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a:p>
            <a:pPr marL="285750" indent="-285750">
              <a:lnSpc>
                <a:spcPct val="90000"/>
              </a:lnSpc>
              <a:buFont typeface="Arial" panose="020B0604020202020204" pitchFamily="34" charset="0"/>
              <a:buChar char="•"/>
            </a:pPr>
            <a:endParaRPr lang="en-US" sz="1500" b="1" dirty="0">
              <a:solidFill>
                <a:schemeClr val="bg1"/>
              </a:solidFill>
            </a:endParaRPr>
          </a:p>
        </p:txBody>
      </p:sp>
      <p:sp>
        <p:nvSpPr>
          <p:cNvPr id="8" name="Marcador de número de diapositiva 7">
            <a:extLst>
              <a:ext uri="{FF2B5EF4-FFF2-40B4-BE49-F238E27FC236}">
                <a16:creationId xmlns:a16="http://schemas.microsoft.com/office/drawing/2014/main" id="{726B8F70-20D0-1045-A762-8EC315903735}"/>
              </a:ext>
            </a:extLst>
          </p:cNvPr>
          <p:cNvSpPr>
            <a:spLocks noGrp="1"/>
          </p:cNvSpPr>
          <p:nvPr>
            <p:ph type="sldNum" sz="quarter" idx="12"/>
          </p:nvPr>
        </p:nvSpPr>
        <p:spPr/>
        <p:txBody>
          <a:bodyPr/>
          <a:lstStyle/>
          <a:p>
            <a:fld id="{D57F1E4F-1CFF-5643-939E-217C01CDF565}" type="slidenum">
              <a:rPr lang="en-US" sz="2000" smtClean="0"/>
              <a:pPr/>
              <a:t>9</a:t>
            </a:fld>
            <a:endParaRPr lang="en-US" sz="2000" dirty="0"/>
          </a:p>
        </p:txBody>
      </p:sp>
      <p:graphicFrame>
        <p:nvGraphicFramePr>
          <p:cNvPr id="5" name="Diagrama 4">
            <a:extLst>
              <a:ext uri="{FF2B5EF4-FFF2-40B4-BE49-F238E27FC236}">
                <a16:creationId xmlns:a16="http://schemas.microsoft.com/office/drawing/2014/main" id="{81CE993F-6EA8-6647-A271-A1CC94165A23}"/>
              </a:ext>
            </a:extLst>
          </p:cNvPr>
          <p:cNvGraphicFramePr/>
          <p:nvPr>
            <p:extLst>
              <p:ext uri="{D42A27DB-BD31-4B8C-83A1-F6EECF244321}">
                <p14:modId xmlns:p14="http://schemas.microsoft.com/office/powerpoint/2010/main" val="1835537163"/>
              </p:ext>
            </p:extLst>
          </p:nvPr>
        </p:nvGraphicFramePr>
        <p:xfrm>
          <a:off x="0" y="3592516"/>
          <a:ext cx="4785277" cy="2005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a:extLst>
              <a:ext uri="{FF2B5EF4-FFF2-40B4-BE49-F238E27FC236}">
                <a16:creationId xmlns:a16="http://schemas.microsoft.com/office/drawing/2014/main" id="{F10239D4-5A13-9249-A873-DAC4C0D95B1A}"/>
              </a:ext>
            </a:extLst>
          </p:cNvPr>
          <p:cNvGrpSpPr/>
          <p:nvPr/>
        </p:nvGrpSpPr>
        <p:grpSpPr>
          <a:xfrm>
            <a:off x="4052402" y="1860832"/>
            <a:ext cx="5312958" cy="2862321"/>
            <a:chOff x="4233856" y="4324115"/>
            <a:chExt cx="5312958" cy="2862321"/>
          </a:xfrm>
        </p:grpSpPr>
        <p:sp>
          <p:nvSpPr>
            <p:cNvPr id="7" name="Flecha derecha 6">
              <a:extLst>
                <a:ext uri="{FF2B5EF4-FFF2-40B4-BE49-F238E27FC236}">
                  <a16:creationId xmlns:a16="http://schemas.microsoft.com/office/drawing/2014/main" id="{97C32AAA-94A9-F24D-97FD-812020DB1C50}"/>
                </a:ext>
              </a:extLst>
            </p:cNvPr>
            <p:cNvSpPr/>
            <p:nvPr/>
          </p:nvSpPr>
          <p:spPr>
            <a:xfrm>
              <a:off x="4539503" y="4324115"/>
              <a:ext cx="4588023" cy="2862321"/>
            </a:xfrm>
            <a:prstGeom prst="rightArrow">
              <a:avLst/>
            </a:prstGeom>
            <a:solidFill>
              <a:schemeClr val="tx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Grupo 8">
              <a:extLst>
                <a:ext uri="{FF2B5EF4-FFF2-40B4-BE49-F238E27FC236}">
                  <a16:creationId xmlns:a16="http://schemas.microsoft.com/office/drawing/2014/main" id="{DACDEF21-2A2E-8246-8304-41CD1433B1BA}"/>
                </a:ext>
              </a:extLst>
            </p:cNvPr>
            <p:cNvGrpSpPr/>
            <p:nvPr/>
          </p:nvGrpSpPr>
          <p:grpSpPr>
            <a:xfrm>
              <a:off x="4233856" y="5293285"/>
              <a:ext cx="1507669" cy="923980"/>
              <a:chOff x="0" y="991760"/>
              <a:chExt cx="1507669" cy="923980"/>
            </a:xfrm>
          </p:grpSpPr>
          <p:sp>
            <p:nvSpPr>
              <p:cNvPr id="13" name="Rectángulo redondeado 12">
                <a:extLst>
                  <a:ext uri="{FF2B5EF4-FFF2-40B4-BE49-F238E27FC236}">
                    <a16:creationId xmlns:a16="http://schemas.microsoft.com/office/drawing/2014/main" id="{6808F7DC-7548-A848-A1F4-F2FCEEE05941}"/>
                  </a:ext>
                </a:extLst>
              </p:cNvPr>
              <p:cNvSpPr/>
              <p:nvPr/>
            </p:nvSpPr>
            <p:spPr>
              <a:xfrm>
                <a:off x="0" y="991760"/>
                <a:ext cx="1507669" cy="923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uadroTexto 13">
                <a:extLst>
                  <a:ext uri="{FF2B5EF4-FFF2-40B4-BE49-F238E27FC236}">
                    <a16:creationId xmlns:a16="http://schemas.microsoft.com/office/drawing/2014/main" id="{D3FBEE56-DBCF-B34E-947D-31828C419FC0}"/>
                  </a:ext>
                </a:extLst>
              </p:cNvPr>
              <p:cNvSpPr txBox="1"/>
              <p:nvPr/>
            </p:nvSpPr>
            <p:spPr>
              <a:xfrm>
                <a:off x="45105" y="1036865"/>
                <a:ext cx="1417459" cy="83377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Criptografía Simétrica o </a:t>
                </a:r>
              </a:p>
              <a:p>
                <a:pPr marL="0" lvl="0" indent="0" algn="ctr" defTabSz="622300">
                  <a:lnSpc>
                    <a:spcPct val="90000"/>
                  </a:lnSpc>
                  <a:spcBef>
                    <a:spcPct val="0"/>
                  </a:spcBef>
                  <a:spcAft>
                    <a:spcPct val="35000"/>
                  </a:spcAft>
                  <a:buNone/>
                </a:pPr>
                <a:r>
                  <a:rPr lang="es-ES" sz="1400" b="1" kern="1200" dirty="0"/>
                  <a:t>de clave privada </a:t>
                </a:r>
                <a:endParaRPr lang="es-EC" sz="1400" kern="1200" dirty="0"/>
              </a:p>
            </p:txBody>
          </p:sp>
        </p:grpSp>
        <p:grpSp>
          <p:nvGrpSpPr>
            <p:cNvPr id="10" name="Grupo 9">
              <a:extLst>
                <a:ext uri="{FF2B5EF4-FFF2-40B4-BE49-F238E27FC236}">
                  <a16:creationId xmlns:a16="http://schemas.microsoft.com/office/drawing/2014/main" id="{048239D6-1AF0-2F4A-A9B3-F305A0E3B2B5}"/>
                </a:ext>
              </a:extLst>
            </p:cNvPr>
            <p:cNvGrpSpPr/>
            <p:nvPr/>
          </p:nvGrpSpPr>
          <p:grpSpPr>
            <a:xfrm>
              <a:off x="5859851" y="5168400"/>
              <a:ext cx="3686963" cy="1187256"/>
              <a:chOff x="1710711" y="1675065"/>
              <a:chExt cx="3686963" cy="1187256"/>
            </a:xfrm>
          </p:grpSpPr>
          <p:sp>
            <p:nvSpPr>
              <p:cNvPr id="11" name="Rectángulo redondeado 10">
                <a:extLst>
                  <a:ext uri="{FF2B5EF4-FFF2-40B4-BE49-F238E27FC236}">
                    <a16:creationId xmlns:a16="http://schemas.microsoft.com/office/drawing/2014/main" id="{815AE2BD-9FC6-9C45-A2F1-DE5EE3A08735}"/>
                  </a:ext>
                </a:extLst>
              </p:cNvPr>
              <p:cNvSpPr/>
              <p:nvPr/>
            </p:nvSpPr>
            <p:spPr>
              <a:xfrm>
                <a:off x="1710711" y="1675065"/>
                <a:ext cx="3686963" cy="1187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uadroTexto 11">
                <a:extLst>
                  <a:ext uri="{FF2B5EF4-FFF2-40B4-BE49-F238E27FC236}">
                    <a16:creationId xmlns:a16="http://schemas.microsoft.com/office/drawing/2014/main" id="{3937FDB5-B9DE-E640-842D-E3E5F5334CE6}"/>
                  </a:ext>
                </a:extLst>
              </p:cNvPr>
              <p:cNvSpPr txBox="1"/>
              <p:nvPr/>
            </p:nvSpPr>
            <p:spPr>
              <a:xfrm>
                <a:off x="1768668" y="1733022"/>
                <a:ext cx="3571049" cy="1071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t>Este tipo de criptografía es la más conocida y utilizada por su simplicidad, su principal característica es el uso de una sola clave para cifrar y descifrar documentos</a:t>
                </a:r>
                <a:endParaRPr lang="es-EC" sz="1200" kern="1200" dirty="0"/>
              </a:p>
            </p:txBody>
          </p:sp>
        </p:grpSp>
      </p:grpSp>
      <p:grpSp>
        <p:nvGrpSpPr>
          <p:cNvPr id="15" name="Grupo 14">
            <a:extLst>
              <a:ext uri="{FF2B5EF4-FFF2-40B4-BE49-F238E27FC236}">
                <a16:creationId xmlns:a16="http://schemas.microsoft.com/office/drawing/2014/main" id="{D0133338-E3DB-094C-B255-94D15283B969}"/>
              </a:ext>
            </a:extLst>
          </p:cNvPr>
          <p:cNvGrpSpPr/>
          <p:nvPr/>
        </p:nvGrpSpPr>
        <p:grpSpPr>
          <a:xfrm>
            <a:off x="4006793" y="4311595"/>
            <a:ext cx="5397675" cy="2862322"/>
            <a:chOff x="4134678" y="1865915"/>
            <a:chExt cx="5397675" cy="2862322"/>
          </a:xfrm>
        </p:grpSpPr>
        <p:graphicFrame>
          <p:nvGraphicFramePr>
            <p:cNvPr id="16" name="Diagrama 15">
              <a:extLst>
                <a:ext uri="{FF2B5EF4-FFF2-40B4-BE49-F238E27FC236}">
                  <a16:creationId xmlns:a16="http://schemas.microsoft.com/office/drawing/2014/main" id="{20ABB037-E18B-B440-A09C-572BE64CE54F}"/>
                </a:ext>
              </a:extLst>
            </p:cNvPr>
            <p:cNvGraphicFramePr/>
            <p:nvPr>
              <p:extLst>
                <p:ext uri="{D42A27DB-BD31-4B8C-83A1-F6EECF244321}">
                  <p14:modId xmlns:p14="http://schemas.microsoft.com/office/powerpoint/2010/main" val="2174335585"/>
                </p:ext>
              </p:extLst>
            </p:nvPr>
          </p:nvGraphicFramePr>
          <p:xfrm>
            <a:off x="4134678" y="1865915"/>
            <a:ext cx="5397675" cy="2862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upo 16">
              <a:extLst>
                <a:ext uri="{FF2B5EF4-FFF2-40B4-BE49-F238E27FC236}">
                  <a16:creationId xmlns:a16="http://schemas.microsoft.com/office/drawing/2014/main" id="{414326BB-D370-D24B-994C-C0F5DD14A3F3}"/>
                </a:ext>
              </a:extLst>
            </p:cNvPr>
            <p:cNvGrpSpPr/>
            <p:nvPr/>
          </p:nvGrpSpPr>
          <p:grpSpPr>
            <a:xfrm>
              <a:off x="5574123" y="2703448"/>
              <a:ext cx="3665204" cy="1187256"/>
              <a:chOff x="1450286" y="850779"/>
              <a:chExt cx="3665204" cy="1187256"/>
            </a:xfrm>
          </p:grpSpPr>
          <p:sp>
            <p:nvSpPr>
              <p:cNvPr id="18" name="Rectángulo redondeado 17">
                <a:extLst>
                  <a:ext uri="{FF2B5EF4-FFF2-40B4-BE49-F238E27FC236}">
                    <a16:creationId xmlns:a16="http://schemas.microsoft.com/office/drawing/2014/main" id="{12953E33-C2A5-E34E-8DD9-90EC0A5B7EED}"/>
                  </a:ext>
                </a:extLst>
              </p:cNvPr>
              <p:cNvSpPr/>
              <p:nvPr/>
            </p:nvSpPr>
            <p:spPr>
              <a:xfrm>
                <a:off x="1450286" y="850779"/>
                <a:ext cx="3665204" cy="1187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uadroTexto 18">
                <a:extLst>
                  <a:ext uri="{FF2B5EF4-FFF2-40B4-BE49-F238E27FC236}">
                    <a16:creationId xmlns:a16="http://schemas.microsoft.com/office/drawing/2014/main" id="{8B0E5151-AF3C-B747-9B6D-F9442D0603DE}"/>
                  </a:ext>
                </a:extLst>
              </p:cNvPr>
              <p:cNvSpPr txBox="1"/>
              <p:nvPr/>
            </p:nvSpPr>
            <p:spPr>
              <a:xfrm>
                <a:off x="1508243" y="908736"/>
                <a:ext cx="3549290" cy="1071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 criptografía asimétrica es mucho más moderna actualmente se la utiliza comúnmente en el comercio electrónico. Consiste en generar dos pares de claves una pública y una privada</a:t>
                </a:r>
                <a:r>
                  <a:rPr lang="es-EC" sz="1200" kern="1200" dirty="0"/>
                  <a:t> </a:t>
                </a:r>
              </a:p>
            </p:txBody>
          </p:sp>
        </p:grpSp>
      </p:grpSp>
    </p:spTree>
    <p:extLst>
      <p:ext uri="{BB962C8B-B14F-4D97-AF65-F5344CB8AC3E}">
        <p14:creationId xmlns:p14="http://schemas.microsoft.com/office/powerpoint/2010/main" val="367671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10178</TotalTime>
  <Words>2305</Words>
  <Application>Microsoft Macintosh PowerPoint</Application>
  <PresentationFormat>Panorámica</PresentationFormat>
  <Paragraphs>562</Paragraphs>
  <Slides>30</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Gill Sans MT</vt:lpstr>
      <vt:lpstr>Open Sans</vt:lpstr>
      <vt:lpstr>Times New Roman</vt:lpstr>
      <vt:lpstr>Wingdings 2</vt:lpstr>
      <vt:lpstr>Dividendo</vt:lpstr>
      <vt:lpstr>“Implementación de una PKI no acreditada utilizando estándares internacionales para garantizar la integridad de los documentos firmados digitalmente.” Caso de estudio: Departamento de Ciencias de la Computación DCC-ESPE. </vt:lpstr>
      <vt:lpstr>AGENDA</vt:lpstr>
      <vt:lpstr>Presentación de PowerPoint</vt:lpstr>
      <vt:lpstr>Introducción</vt:lpstr>
      <vt:lpstr>Introducción</vt:lpstr>
      <vt:lpstr>Introducción</vt:lpstr>
      <vt:lpstr>Introducción</vt:lpstr>
      <vt:lpstr>Introducción</vt:lpstr>
      <vt:lpstr>Marco Teórico</vt:lpstr>
      <vt:lpstr>Marco Teórico</vt:lpstr>
      <vt:lpstr>Marco Teórico</vt:lpstr>
      <vt:lpstr>Marco Teórico</vt:lpstr>
      <vt:lpstr>Marco Teórico</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Implementación</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APLICACIONES DISTRIBUIDAS</dc:title>
  <dc:creator>FERNANDO RODRIGUEZ</dc:creator>
  <cp:lastModifiedBy>Juan Francisco Celi Jimenez</cp:lastModifiedBy>
  <cp:revision>184</cp:revision>
  <dcterms:created xsi:type="dcterms:W3CDTF">2020-07-09T17:24:27Z</dcterms:created>
  <dcterms:modified xsi:type="dcterms:W3CDTF">2022-02-25T05:42:59Z</dcterms:modified>
</cp:coreProperties>
</file>