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9" r:id="rId3"/>
    <p:sldId id="419" r:id="rId4"/>
    <p:sldId id="420" r:id="rId5"/>
    <p:sldId id="421" r:id="rId6"/>
    <p:sldId id="422" r:id="rId7"/>
    <p:sldId id="423" r:id="rId8"/>
    <p:sldId id="424" r:id="rId9"/>
    <p:sldId id="440" r:id="rId10"/>
    <p:sldId id="441" r:id="rId11"/>
    <p:sldId id="425" r:id="rId12"/>
    <p:sldId id="433" r:id="rId13"/>
    <p:sldId id="434" r:id="rId14"/>
    <p:sldId id="435" r:id="rId15"/>
    <p:sldId id="436" r:id="rId16"/>
    <p:sldId id="442" r:id="rId17"/>
    <p:sldId id="439" r:id="rId18"/>
    <p:sldId id="444" r:id="rId19"/>
    <p:sldId id="437" r:id="rId20"/>
    <p:sldId id="427" r:id="rId21"/>
    <p:sldId id="445" r:id="rId22"/>
    <p:sldId id="4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ie Mero" userId="6e68e8fa839e67d3" providerId="LiveId" clId="{9A742B15-F470-4BAD-946D-40C7867623B3}"/>
    <pc:docChg chg="modSld">
      <pc:chgData name="Angie Mero" userId="6e68e8fa839e67d3" providerId="LiveId" clId="{9A742B15-F470-4BAD-946D-40C7867623B3}" dt="2022-04-20T03:14:02.721" v="0" actId="20577"/>
      <pc:docMkLst>
        <pc:docMk/>
      </pc:docMkLst>
      <pc:sldChg chg="modSp mod">
        <pc:chgData name="Angie Mero" userId="6e68e8fa839e67d3" providerId="LiveId" clId="{9A742B15-F470-4BAD-946D-40C7867623B3}" dt="2022-04-20T03:14:02.721" v="0" actId="20577"/>
        <pc:sldMkLst>
          <pc:docMk/>
          <pc:sldMk cId="1108516061" sldId="259"/>
        </pc:sldMkLst>
        <pc:spChg chg="mod">
          <ac:chgData name="Angie Mero" userId="6e68e8fa839e67d3" providerId="LiveId" clId="{9A742B15-F470-4BAD-946D-40C7867623B3}" dt="2022-04-20T03:14:02.721" v="0" actId="20577"/>
          <ac:spMkLst>
            <pc:docMk/>
            <pc:sldMk cId="1108516061" sldId="259"/>
            <ac:spMk id="7" creationId="{00000000-0000-0000-0000-000000000000}"/>
          </ac:spMkLst>
        </pc:spChg>
      </pc:sldChg>
    </pc:docChg>
  </pc:docChgLst>
  <pc:docChgLst>
    <pc:chgData name="Angie Mero" userId="6e68e8fa839e67d3" providerId="LiveId" clId="{980C9106-E46D-401A-88B1-22D7DDBD6BFE}"/>
    <pc:docChg chg="delSld modSld">
      <pc:chgData name="Angie Mero" userId="6e68e8fa839e67d3" providerId="LiveId" clId="{980C9106-E46D-401A-88B1-22D7DDBD6BFE}" dt="2022-03-05T01:06:18.395" v="17" actId="14100"/>
      <pc:docMkLst>
        <pc:docMk/>
      </pc:docMkLst>
      <pc:sldChg chg="addSp modSp mod">
        <pc:chgData name="Angie Mero" userId="6e68e8fa839e67d3" providerId="LiveId" clId="{980C9106-E46D-401A-88B1-22D7DDBD6BFE}" dt="2022-03-05T01:06:18.395" v="17" actId="14100"/>
        <pc:sldMkLst>
          <pc:docMk/>
          <pc:sldMk cId="2532944863" sldId="442"/>
        </pc:sldMkLst>
        <pc:picChg chg="mod">
          <ac:chgData name="Angie Mero" userId="6e68e8fa839e67d3" providerId="LiveId" clId="{980C9106-E46D-401A-88B1-22D7DDBD6BFE}" dt="2022-03-05T01:06:14.970" v="15" actId="1076"/>
          <ac:picMkLst>
            <pc:docMk/>
            <pc:sldMk cId="2532944863" sldId="442"/>
            <ac:picMk id="3" creationId="{BCDCFFC4-BAEA-4B8D-B6D9-7D87048A5AC6}"/>
          </ac:picMkLst>
        </pc:picChg>
        <pc:picChg chg="add mod">
          <ac:chgData name="Angie Mero" userId="6e68e8fa839e67d3" providerId="LiveId" clId="{980C9106-E46D-401A-88B1-22D7DDBD6BFE}" dt="2022-03-05T01:06:18.395" v="17" actId="14100"/>
          <ac:picMkLst>
            <pc:docMk/>
            <pc:sldMk cId="2532944863" sldId="442"/>
            <ac:picMk id="5" creationId="{F8B33C55-3EDA-4770-87FF-4EB8EFE2DD82}"/>
          </ac:picMkLst>
        </pc:picChg>
      </pc:sldChg>
      <pc:sldChg chg="modSp del mod">
        <pc:chgData name="Angie Mero" userId="6e68e8fa839e67d3" providerId="LiveId" clId="{980C9106-E46D-401A-88B1-22D7DDBD6BFE}" dt="2022-03-05T01:06:06.845" v="11" actId="2696"/>
        <pc:sldMkLst>
          <pc:docMk/>
          <pc:sldMk cId="3678579276" sldId="443"/>
        </pc:sldMkLst>
        <pc:picChg chg="mod">
          <ac:chgData name="Angie Mero" userId="6e68e8fa839e67d3" providerId="LiveId" clId="{980C9106-E46D-401A-88B1-22D7DDBD6BFE}" dt="2022-03-05T01:05:42.435" v="0" actId="1076"/>
          <ac:picMkLst>
            <pc:docMk/>
            <pc:sldMk cId="3678579276" sldId="443"/>
            <ac:picMk id="4" creationId="{BE82CA5B-7205-4849-BD59-1047E56C154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ls\Downloads\Tablas%20y%20graficas%20ENCUESTA%20(1)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ls\Downloads\Tablas%20y%20graficas%20ENCUESTA%20(1)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ls\Downloads\Tablas%20y%20graficas%20ENCUESTA%20(1)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ls\Downloads\Tablas%20y%20graficas%20ENCUESTA%20(1)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ls\Downloads\Tablas%20y%20graficas%20ENCUESTA%20(1)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ls\Downloads\Tablas%20y%20graficas%20ENCUESTA%20(1)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ls\Downloads\Tablas%20y%20graficas%20ENCUESTA%20(1)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ls\Downloads\Tablas%20y%20graficas%20ENCUESTA%20(1)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ls\Downloads\Tablas%20y%20graficas%20ENCUESTA%20(1)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Hoja1!$C$22</c:f>
              <c:strCache>
                <c:ptCount val="1"/>
                <c:pt idx="0">
                  <c:v>Porcentaje respecto a la frecuencia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AF-404C-8C4B-9EDBB067DC58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AF-404C-8C4B-9EDBB067DC58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AF-404C-8C4B-9EDBB067DC58}"/>
              </c:ext>
            </c:extLst>
          </c:dPt>
          <c:dPt>
            <c:idx val="3"/>
            <c:invertIfNegative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AF-404C-8C4B-9EDBB067DC58}"/>
              </c:ext>
            </c:extLst>
          </c:dPt>
          <c:dPt>
            <c:idx val="4"/>
            <c:invertIfNegative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2AF-404C-8C4B-9EDBB067DC58}"/>
              </c:ext>
            </c:extLst>
          </c:dPt>
          <c:dPt>
            <c:idx val="5"/>
            <c:invertIfNegative val="1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2AF-404C-8C4B-9EDBB067DC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Hoja1!$A$23:$A$28</c:f>
              <c:strCache>
                <c:ptCount val="6"/>
                <c:pt idx="0">
                  <c:v>Ninguno</c:v>
                </c:pt>
                <c:pt idx="1">
                  <c:v>Primaria</c:v>
                </c:pt>
                <c:pt idx="2">
                  <c:v>Secundaria</c:v>
                </c:pt>
                <c:pt idx="3">
                  <c:v>Técnico o Tecnológico</c:v>
                </c:pt>
                <c:pt idx="4">
                  <c:v>Licenciatura o Ingeniería</c:v>
                </c:pt>
                <c:pt idx="5">
                  <c:v>Maestría o doctorado</c:v>
                </c:pt>
              </c:strCache>
            </c:strRef>
          </c:cat>
          <c:val>
            <c:numRef>
              <c:f>Hoja1!$C$23:$C$28</c:f>
              <c:numCache>
                <c:formatCode>0.0%</c:formatCode>
                <c:ptCount val="6"/>
                <c:pt idx="0">
                  <c:v>0.1683673469387755</c:v>
                </c:pt>
                <c:pt idx="1">
                  <c:v>0.43367346938775508</c:v>
                </c:pt>
                <c:pt idx="2">
                  <c:v>0.29081632653061223</c:v>
                </c:pt>
                <c:pt idx="3">
                  <c:v>9.1836734693877556E-2</c:v>
                </c:pt>
                <c:pt idx="4">
                  <c:v>1.5306122448979591E-2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AF-404C-8C4B-9EDBB067DC5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606081836"/>
        <c:axId val="1872493392"/>
      </c:barChart>
      <c:catAx>
        <c:axId val="16060818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2493392"/>
        <c:crosses val="autoZero"/>
        <c:auto val="1"/>
        <c:lblAlgn val="ctr"/>
        <c:lblOffset val="100"/>
        <c:noMultiLvlLbl val="1"/>
      </c:catAx>
      <c:valAx>
        <c:axId val="187249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060818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Hoja1!$D$34</c:f>
              <c:strCache>
                <c:ptCount val="1"/>
                <c:pt idx="0">
                  <c:v>Porcentaje respecto al total de encuestados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8-4751-80CC-5FE042939F25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8-4751-80CC-5FE042939F25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28-4751-80CC-5FE042939F25}"/>
              </c:ext>
            </c:extLst>
          </c:dPt>
          <c:dPt>
            <c:idx val="3"/>
            <c:invertIfNegative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28-4751-80CC-5FE042939F25}"/>
              </c:ext>
            </c:extLst>
          </c:dPt>
          <c:dPt>
            <c:idx val="4"/>
            <c:invertIfNegative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28-4751-80CC-5FE042939F25}"/>
              </c:ext>
            </c:extLst>
          </c:dPt>
          <c:dPt>
            <c:idx val="5"/>
            <c:invertIfNegative val="1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28-4751-80CC-5FE042939F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Hoja1!$A$35:$A$40</c:f>
              <c:strCache>
                <c:ptCount val="6"/>
                <c:pt idx="0">
                  <c:v>Tributación</c:v>
                </c:pt>
                <c:pt idx="1">
                  <c:v>Contabilidad Básica                </c:v>
                </c:pt>
                <c:pt idx="2">
                  <c:v>Finanzas personales o inclusivas                </c:v>
                </c:pt>
                <c:pt idx="3">
                  <c:v>Administración de negocios     </c:v>
                </c:pt>
                <c:pt idx="4">
                  <c:v>Todas las anteriores</c:v>
                </c:pt>
                <c:pt idx="5">
                  <c:v>Ninguna de las anteriores</c:v>
                </c:pt>
              </c:strCache>
            </c:strRef>
          </c:cat>
          <c:val>
            <c:numRef>
              <c:f>Hoja1!$D$35:$D$40</c:f>
              <c:numCache>
                <c:formatCode>0.00%</c:formatCode>
                <c:ptCount val="6"/>
                <c:pt idx="0">
                  <c:v>0</c:v>
                </c:pt>
                <c:pt idx="1">
                  <c:v>4.5918367346938778E-2</c:v>
                </c:pt>
                <c:pt idx="2">
                  <c:v>7.6530612244897961E-2</c:v>
                </c:pt>
                <c:pt idx="3">
                  <c:v>8.1632653061224483E-2</c:v>
                </c:pt>
                <c:pt idx="4">
                  <c:v>0</c:v>
                </c:pt>
                <c:pt idx="5">
                  <c:v>0.81632653061224492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28-4751-80CC-5FE042939F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490450790"/>
        <c:axId val="540456453"/>
      </c:barChart>
      <c:catAx>
        <c:axId val="49045079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0456453"/>
        <c:crosses val="autoZero"/>
        <c:auto val="1"/>
        <c:lblAlgn val="ctr"/>
        <c:lblOffset val="100"/>
        <c:noMultiLvlLbl val="1"/>
      </c:catAx>
      <c:valAx>
        <c:axId val="54045645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045079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Hoja1!$C$46</c:f>
              <c:strCache>
                <c:ptCount val="1"/>
                <c:pt idx="0">
                  <c:v>Porcentaje respecto a la frecuencia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7-491A-906A-B06DB5AE0809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7-491A-906A-B06DB5AE0809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7-491A-906A-B06DB5AE0809}"/>
              </c:ext>
            </c:extLst>
          </c:dPt>
          <c:dPt>
            <c:idx val="3"/>
            <c:invertIfNegative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7-491A-906A-B06DB5AE0809}"/>
              </c:ext>
            </c:extLst>
          </c:dPt>
          <c:dPt>
            <c:idx val="4"/>
            <c:invertIfNegative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17-491A-906A-B06DB5AE0809}"/>
              </c:ext>
            </c:extLst>
          </c:dPt>
          <c:dPt>
            <c:idx val="5"/>
            <c:invertIfNegative val="1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017-491A-906A-B06DB5AE08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Hoja1!$A$47:$A$50</c:f>
              <c:strCache>
                <c:ptCount val="4"/>
                <c:pt idx="0">
                  <c:v>Autoconocimiento o investigacion propia</c:v>
                </c:pt>
                <c:pt idx="1">
                  <c:v>Capacitacion por parte de una institucion financiera</c:v>
                </c:pt>
                <c:pt idx="2">
                  <c:v>Informacion proporcionada por terceros</c:v>
                </c:pt>
                <c:pt idx="3">
                  <c:v>Ninguna de las anteriores</c:v>
                </c:pt>
              </c:strCache>
            </c:strRef>
          </c:cat>
          <c:val>
            <c:numRef>
              <c:f>Hoja1!$C$47:$C$50</c:f>
              <c:numCache>
                <c:formatCode>0.0%</c:formatCode>
                <c:ptCount val="4"/>
                <c:pt idx="0">
                  <c:v>0.17346938775510204</c:v>
                </c:pt>
                <c:pt idx="1">
                  <c:v>0.12244897959183673</c:v>
                </c:pt>
                <c:pt idx="2">
                  <c:v>0.39795918367346939</c:v>
                </c:pt>
                <c:pt idx="3">
                  <c:v>0.30612244897959184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17-491A-906A-B06DB5AE080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859020994"/>
        <c:axId val="1012515175"/>
      </c:barChart>
      <c:catAx>
        <c:axId val="185902099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2515175"/>
        <c:crosses val="autoZero"/>
        <c:auto val="1"/>
        <c:lblAlgn val="ctr"/>
        <c:lblOffset val="100"/>
        <c:noMultiLvlLbl val="1"/>
      </c:catAx>
      <c:valAx>
        <c:axId val="1012515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5902099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51029363517065"/>
          <c:y val="0.2196945836315915"/>
          <c:w val="0.34107303969816272"/>
          <c:h val="0.560610832736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Hoja1!$C$55</c:f>
              <c:strCache>
                <c:ptCount val="1"/>
                <c:pt idx="0">
                  <c:v>Porcentaje respecto a la frecuencia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B9-4A50-A9FD-62D2BCF3C41E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B9-4A50-A9FD-62D2BCF3C41E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B9-4A50-A9FD-62D2BCF3C41E}"/>
              </c:ext>
            </c:extLst>
          </c:dPt>
          <c:dPt>
            <c:idx val="3"/>
            <c:invertIfNegative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B9-4A50-A9FD-62D2BCF3C41E}"/>
              </c:ext>
            </c:extLst>
          </c:dPt>
          <c:dPt>
            <c:idx val="4"/>
            <c:invertIfNegative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B9-4A50-A9FD-62D2BCF3C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Hoja1!$A$56:$A$60</c:f>
              <c:strCache>
                <c:ptCount val="5"/>
                <c:pt idx="0">
                  <c:v>Muy Alto</c:v>
                </c:pt>
                <c:pt idx="1">
                  <c:v>Alto</c:v>
                </c:pt>
                <c:pt idx="2">
                  <c:v>Medio</c:v>
                </c:pt>
                <c:pt idx="3">
                  <c:v>Bajo                </c:v>
                </c:pt>
                <c:pt idx="4">
                  <c:v>Nulo </c:v>
                </c:pt>
              </c:strCache>
            </c:strRef>
          </c:cat>
          <c:val>
            <c:numRef>
              <c:f>Hoja1!$C$56:$C$60</c:f>
              <c:numCache>
                <c:formatCode>0.0%</c:formatCode>
                <c:ptCount val="5"/>
                <c:pt idx="0">
                  <c:v>0</c:v>
                </c:pt>
                <c:pt idx="1">
                  <c:v>2.0833333333333332E-2</c:v>
                </c:pt>
                <c:pt idx="2">
                  <c:v>0.47222222222222221</c:v>
                </c:pt>
                <c:pt idx="3">
                  <c:v>0.44444444444444442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B9-4A50-A9FD-62D2BCF3C4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138940801"/>
        <c:axId val="1156598630"/>
      </c:barChart>
      <c:catAx>
        <c:axId val="113894080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56598630"/>
        <c:crosses val="autoZero"/>
        <c:auto val="1"/>
        <c:lblAlgn val="ctr"/>
        <c:lblOffset val="100"/>
        <c:noMultiLvlLbl val="1"/>
      </c:catAx>
      <c:valAx>
        <c:axId val="115659863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894080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1774422971662E-2"/>
          <c:y val="5.8447488584474884E-2"/>
          <c:w val="0.60708210227734227"/>
          <c:h val="0.919634703196346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Hoja1!$D$76</c:f>
              <c:strCache>
                <c:ptCount val="1"/>
                <c:pt idx="0">
                  <c:v>Porcentaje respecto al total de encuestados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25-421F-BA05-DA8CA43F8CD6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25-421F-BA05-DA8CA43F8CD6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25-421F-BA05-DA8CA43F8CD6}"/>
              </c:ext>
            </c:extLst>
          </c:dPt>
          <c:dPt>
            <c:idx val="3"/>
            <c:invertIfNegative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25-421F-BA05-DA8CA43F8CD6}"/>
              </c:ext>
            </c:extLst>
          </c:dPt>
          <c:dPt>
            <c:idx val="4"/>
            <c:invertIfNegative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25-421F-BA05-DA8CA43F8CD6}"/>
              </c:ext>
            </c:extLst>
          </c:dPt>
          <c:dPt>
            <c:idx val="5"/>
            <c:invertIfNegative val="1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725-421F-BA05-DA8CA43F8CD6}"/>
              </c:ext>
            </c:extLst>
          </c:dPt>
          <c:dPt>
            <c:idx val="6"/>
            <c:invertIfNegative val="1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725-421F-BA05-DA8CA43F8C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Hoja1!$A$77:$A$83</c:f>
              <c:strCache>
                <c:ptCount val="7"/>
                <c:pt idx="0">
                  <c:v>Junta de política y regulación Monetaria y Financiera</c:v>
                </c:pt>
                <c:pt idx="1">
                  <c:v>Banco Central del Ecuador</c:v>
                </c:pt>
                <c:pt idx="2">
                  <c:v>Superintendencia de Bancos                </c:v>
                </c:pt>
                <c:pt idx="3">
                  <c:v>Superintendencia de Economía, Popular y Solidaria                </c:v>
                </c:pt>
                <c:pt idx="4">
                  <c:v>Superintendencia de Compañías, Valores y Seguros</c:v>
                </c:pt>
                <c:pt idx="5">
                  <c:v>Todas las anteriores</c:v>
                </c:pt>
                <c:pt idx="6">
                  <c:v>Ninguna de las anteriores </c:v>
                </c:pt>
              </c:strCache>
            </c:strRef>
          </c:cat>
          <c:val>
            <c:numRef>
              <c:f>Hoja1!$D$77:$D$83</c:f>
              <c:numCache>
                <c:formatCode>0.00%</c:formatCode>
                <c:ptCount val="7"/>
                <c:pt idx="0">
                  <c:v>1.5306122448979591E-2</c:v>
                </c:pt>
                <c:pt idx="1">
                  <c:v>0.76020408163265307</c:v>
                </c:pt>
                <c:pt idx="2">
                  <c:v>0.25510204081632654</c:v>
                </c:pt>
                <c:pt idx="3">
                  <c:v>0.31122448979591838</c:v>
                </c:pt>
                <c:pt idx="4">
                  <c:v>2.0408163265306121E-2</c:v>
                </c:pt>
                <c:pt idx="5">
                  <c:v>0.11224489795918367</c:v>
                </c:pt>
                <c:pt idx="6">
                  <c:v>0.10204081632653061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725-421F-BA05-DA8CA43F8CD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406874005"/>
        <c:axId val="1294427588"/>
      </c:barChart>
      <c:catAx>
        <c:axId val="140687400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94427588"/>
        <c:crosses val="autoZero"/>
        <c:auto val="1"/>
        <c:lblAlgn val="ctr"/>
        <c:lblOffset val="100"/>
        <c:noMultiLvlLbl val="1"/>
      </c:catAx>
      <c:valAx>
        <c:axId val="12944275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06874005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Hoja1!$C$89</c:f>
              <c:strCache>
                <c:ptCount val="1"/>
                <c:pt idx="0">
                  <c:v>Porcentaje respecto a la frecuencia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0-43B8-B183-880AAD34B9DF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0-43B8-B183-880AAD34B9DF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0-43B8-B183-880AAD34B9DF}"/>
              </c:ext>
            </c:extLst>
          </c:dPt>
          <c:dPt>
            <c:idx val="3"/>
            <c:invertIfNegative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0-43B8-B183-880AAD34B9DF}"/>
              </c:ext>
            </c:extLst>
          </c:dPt>
          <c:dPt>
            <c:idx val="4"/>
            <c:invertIfNegative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0B0-43B8-B183-880AAD34B9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Hoja1!$A$90:$A$94</c:f>
              <c:strCache>
                <c:ptCount val="5"/>
                <c:pt idx="0">
                  <c:v>Muy Alto</c:v>
                </c:pt>
                <c:pt idx="1">
                  <c:v>Alto</c:v>
                </c:pt>
                <c:pt idx="2">
                  <c:v>Medio</c:v>
                </c:pt>
                <c:pt idx="3">
                  <c:v>Bajo</c:v>
                </c:pt>
                <c:pt idx="4">
                  <c:v>Nulo</c:v>
                </c:pt>
              </c:strCache>
            </c:strRef>
          </c:cat>
          <c:val>
            <c:numRef>
              <c:f>Hoja1!$C$90:$C$94</c:f>
              <c:numCache>
                <c:formatCode>0.0%</c:formatCode>
                <c:ptCount val="5"/>
                <c:pt idx="0">
                  <c:v>0</c:v>
                </c:pt>
                <c:pt idx="1">
                  <c:v>1.0256410256410256E-2</c:v>
                </c:pt>
                <c:pt idx="2">
                  <c:v>0.19487179487179487</c:v>
                </c:pt>
                <c:pt idx="3">
                  <c:v>0.46666666666666667</c:v>
                </c:pt>
                <c:pt idx="4">
                  <c:v>0.3282051282051282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B0-43B8-B183-880AAD34B9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855954283"/>
        <c:axId val="2146646237"/>
      </c:barChart>
      <c:catAx>
        <c:axId val="18559542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6646237"/>
        <c:crosses val="autoZero"/>
        <c:auto val="1"/>
        <c:lblAlgn val="ctr"/>
        <c:lblOffset val="100"/>
        <c:noMultiLvlLbl val="1"/>
      </c:catAx>
      <c:valAx>
        <c:axId val="214664623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5595428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568363954505687"/>
          <c:y val="0.21542413581281064"/>
          <c:w val="0.14950154564012832"/>
          <c:h val="0.48404534539565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Hoja1!$D$115</c:f>
              <c:strCache>
                <c:ptCount val="1"/>
                <c:pt idx="0">
                  <c:v>Porcentaje respecto al total de encuestados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B3-458C-9EDC-81DD1D82D24F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B3-458C-9EDC-81DD1D82D24F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B3-458C-9EDC-81DD1D82D24F}"/>
              </c:ext>
            </c:extLst>
          </c:dPt>
          <c:dPt>
            <c:idx val="3"/>
            <c:invertIfNegative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B3-458C-9EDC-81DD1D82D24F}"/>
              </c:ext>
            </c:extLst>
          </c:dPt>
          <c:dPt>
            <c:idx val="4"/>
            <c:invertIfNegative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B3-458C-9EDC-81DD1D82D24F}"/>
              </c:ext>
            </c:extLst>
          </c:dPt>
          <c:dPt>
            <c:idx val="5"/>
            <c:invertIfNegative val="1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4B3-458C-9EDC-81DD1D82D24F}"/>
              </c:ext>
            </c:extLst>
          </c:dPt>
          <c:dPt>
            <c:idx val="6"/>
            <c:invertIfNegative val="1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4B3-458C-9EDC-81DD1D82D24F}"/>
              </c:ext>
            </c:extLst>
          </c:dPt>
          <c:dPt>
            <c:idx val="7"/>
            <c:invertIfNegative val="1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4B3-458C-9EDC-81DD1D82D2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Hoja1!$A$116:$A$123</c:f>
              <c:strCache>
                <c:ptCount val="8"/>
                <c:pt idx="0">
                  <c:v>Mensaje de texto</c:v>
                </c:pt>
                <c:pt idx="1">
                  <c:v>Correo electrónico o email</c:v>
                </c:pt>
                <c:pt idx="2">
                  <c:v>Publicidad en medios escritos, televisión, radio u otros</c:v>
                </c:pt>
                <c:pt idx="3">
                  <c:v>Llamada telefónica</c:v>
                </c:pt>
                <c:pt idx="4">
                  <c:v>Redes sociales</c:v>
                </c:pt>
                <c:pt idx="5">
                  <c:v>Referencias personales</c:v>
                </c:pt>
                <c:pt idx="6">
                  <c:v>Todas las anteriores</c:v>
                </c:pt>
                <c:pt idx="7">
                  <c:v>Ninguna de las anteriores</c:v>
                </c:pt>
              </c:strCache>
            </c:strRef>
          </c:cat>
          <c:val>
            <c:numRef>
              <c:f>Hoja1!$D$116:$D$123</c:f>
              <c:numCache>
                <c:formatCode>0.00%</c:formatCode>
                <c:ptCount val="8"/>
                <c:pt idx="0">
                  <c:v>0.22959183673469388</c:v>
                </c:pt>
                <c:pt idx="1">
                  <c:v>0.18367346938775511</c:v>
                </c:pt>
                <c:pt idx="2">
                  <c:v>0.26530612244897961</c:v>
                </c:pt>
                <c:pt idx="3">
                  <c:v>0.40306122448979592</c:v>
                </c:pt>
                <c:pt idx="4">
                  <c:v>6.6326530612244902E-2</c:v>
                </c:pt>
                <c:pt idx="5">
                  <c:v>0.40306122448979592</c:v>
                </c:pt>
                <c:pt idx="6">
                  <c:v>3.5714285714285712E-2</c:v>
                </c:pt>
                <c:pt idx="7">
                  <c:v>0.1683673469387755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4B3-458C-9EDC-81DD1D82D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68903684"/>
        <c:axId val="1115177859"/>
      </c:barChart>
      <c:catAx>
        <c:axId val="4689036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5177859"/>
        <c:crosses val="autoZero"/>
        <c:auto val="1"/>
        <c:lblAlgn val="ctr"/>
        <c:lblOffset val="100"/>
        <c:noMultiLvlLbl val="1"/>
      </c:catAx>
      <c:valAx>
        <c:axId val="11151778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689036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Hoja1!$D$129</c:f>
              <c:strCache>
                <c:ptCount val="1"/>
                <c:pt idx="0">
                  <c:v>Porcentaje respecto al total de encuestados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E2-4FD1-847E-0053EACA3A6F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E2-4FD1-847E-0053EACA3A6F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E2-4FD1-847E-0053EACA3A6F}"/>
              </c:ext>
            </c:extLst>
          </c:dPt>
          <c:dPt>
            <c:idx val="3"/>
            <c:invertIfNegative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E2-4FD1-847E-0053EACA3A6F}"/>
              </c:ext>
            </c:extLst>
          </c:dPt>
          <c:dPt>
            <c:idx val="4"/>
            <c:invertIfNegative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9E2-4FD1-847E-0053EACA3A6F}"/>
              </c:ext>
            </c:extLst>
          </c:dPt>
          <c:dPt>
            <c:idx val="5"/>
            <c:invertIfNegative val="1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9E2-4FD1-847E-0053EACA3A6F}"/>
              </c:ext>
            </c:extLst>
          </c:dPt>
          <c:dPt>
            <c:idx val="6"/>
            <c:invertIfNegative val="1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9E2-4FD1-847E-0053EACA3A6F}"/>
              </c:ext>
            </c:extLst>
          </c:dPt>
          <c:dPt>
            <c:idx val="7"/>
            <c:invertIfNegative val="1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9E2-4FD1-847E-0053EACA3A6F}"/>
              </c:ext>
            </c:extLst>
          </c:dPt>
          <c:dPt>
            <c:idx val="8"/>
            <c:invertIfNegative val="1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9E2-4FD1-847E-0053EACA3A6F}"/>
              </c:ext>
            </c:extLst>
          </c:dPt>
          <c:dPt>
            <c:idx val="9"/>
            <c:invertIfNegative val="1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9E2-4FD1-847E-0053EACA3A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Hoja1!$A$130:$A$139</c:f>
              <c:strCache>
                <c:ptCount val="10"/>
                <c:pt idx="0">
                  <c:v>Cuentas de ahorro y cuentas corrientes</c:v>
                </c:pt>
                <c:pt idx="1">
                  <c:v>Tarjetas de crédito</c:v>
                </c:pt>
                <c:pt idx="2">
                  <c:v>Tarjetas de débito</c:v>
                </c:pt>
                <c:pt idx="3">
                  <c:v>Créditos o préstamos</c:v>
                </c:pt>
                <c:pt idx="4">
                  <c:v>Préstamos hipotecarios para vivienda</c:v>
                </c:pt>
                <c:pt idx="5">
                  <c:v>Cajeros automáticos</c:v>
                </c:pt>
                <c:pt idx="6">
                  <c:v>Banca electrónica o en línea</c:v>
                </c:pt>
                <c:pt idx="7">
                  <c:v>Depósitos a plazo e inversiones</c:v>
                </c:pt>
                <c:pt idx="8">
                  <c:v>Todas las anteriores</c:v>
                </c:pt>
                <c:pt idx="9">
                  <c:v>Ninguna de las anteriores</c:v>
                </c:pt>
              </c:strCache>
            </c:strRef>
          </c:cat>
          <c:val>
            <c:numRef>
              <c:f>Hoja1!$D$130:$D$139</c:f>
              <c:numCache>
                <c:formatCode>0.00%</c:formatCode>
                <c:ptCount val="10"/>
                <c:pt idx="0">
                  <c:v>0.39285714285714285</c:v>
                </c:pt>
                <c:pt idx="1">
                  <c:v>0.25</c:v>
                </c:pt>
                <c:pt idx="2">
                  <c:v>6.6326530612244902E-2</c:v>
                </c:pt>
                <c:pt idx="3">
                  <c:v>0.63265306122448983</c:v>
                </c:pt>
                <c:pt idx="4">
                  <c:v>2.5510204081632654E-2</c:v>
                </c:pt>
                <c:pt idx="5">
                  <c:v>0.5714285714285714</c:v>
                </c:pt>
                <c:pt idx="6">
                  <c:v>0.34183673469387754</c:v>
                </c:pt>
                <c:pt idx="7">
                  <c:v>1.5306122448979591E-2</c:v>
                </c:pt>
                <c:pt idx="8">
                  <c:v>5.1020408163265302E-3</c:v>
                </c:pt>
                <c:pt idx="9">
                  <c:v>0.36224489795918369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9E2-4FD1-847E-0053EACA3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746498392"/>
        <c:axId val="1697127006"/>
      </c:barChart>
      <c:catAx>
        <c:axId val="746498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7127006"/>
        <c:crosses val="autoZero"/>
        <c:auto val="1"/>
        <c:lblAlgn val="ctr"/>
        <c:lblOffset val="100"/>
        <c:noMultiLvlLbl val="1"/>
      </c:catAx>
      <c:valAx>
        <c:axId val="1697127006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46498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Hoja1!$D$143</c:f>
              <c:strCache>
                <c:ptCount val="1"/>
                <c:pt idx="0">
                  <c:v>Porcentaje respecto al total de encuestados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1-46B7-B0C9-0F64FFEC4324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1-46B7-B0C9-0F64FFEC4324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1-46B7-B0C9-0F64FFEC4324}"/>
              </c:ext>
            </c:extLst>
          </c:dPt>
          <c:dPt>
            <c:idx val="3"/>
            <c:invertIfNegative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21-46B7-B0C9-0F64FFEC4324}"/>
              </c:ext>
            </c:extLst>
          </c:dPt>
          <c:dPt>
            <c:idx val="4"/>
            <c:invertIfNegative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421-46B7-B0C9-0F64FFEC4324}"/>
              </c:ext>
            </c:extLst>
          </c:dPt>
          <c:dPt>
            <c:idx val="5"/>
            <c:invertIfNegative val="1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421-46B7-B0C9-0F64FFEC4324}"/>
              </c:ext>
            </c:extLst>
          </c:dPt>
          <c:dPt>
            <c:idx val="6"/>
            <c:invertIfNegative val="1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421-46B7-B0C9-0F64FFEC4324}"/>
              </c:ext>
            </c:extLst>
          </c:dPt>
          <c:dPt>
            <c:idx val="7"/>
            <c:invertIfNegative val="1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421-46B7-B0C9-0F64FFEC43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Hoja1!$A$144:$A$151</c:f>
              <c:strCache>
                <c:ptCount val="8"/>
                <c:pt idx="0">
                  <c:v>Adquisición de terreno o local incluye mejoras para el negocio</c:v>
                </c:pt>
                <c:pt idx="1">
                  <c:v>Emprender o iniciar un negocio</c:v>
                </c:pt>
                <c:pt idx="2">
                  <c:v>Fortalecer, ampliar o mejorar el negocio</c:v>
                </c:pt>
                <c:pt idx="3">
                  <c:v>Imprevistos u oportunidades del negocio</c:v>
                </c:pt>
                <c:pt idx="4">
                  <c:v>Capital de trabajo para operar el negocio</c:v>
                </c:pt>
                <c:pt idx="5">
                  <c:v>Pagar deudas del negocio</c:v>
                </c:pt>
                <c:pt idx="6">
                  <c:v>Invertir en otro negocio</c:v>
                </c:pt>
                <c:pt idx="7">
                  <c:v>Otras actividades ajenas al negocio</c:v>
                </c:pt>
              </c:strCache>
            </c:strRef>
          </c:cat>
          <c:val>
            <c:numRef>
              <c:f>Hoja1!$D$144:$D$151</c:f>
              <c:numCache>
                <c:formatCode>0.00%</c:formatCode>
                <c:ptCount val="8"/>
                <c:pt idx="0">
                  <c:v>2.4E-2</c:v>
                </c:pt>
                <c:pt idx="1">
                  <c:v>5.6000000000000001E-2</c:v>
                </c:pt>
                <c:pt idx="2">
                  <c:v>0.36799999999999999</c:v>
                </c:pt>
                <c:pt idx="3">
                  <c:v>0.08</c:v>
                </c:pt>
                <c:pt idx="4">
                  <c:v>0.128</c:v>
                </c:pt>
                <c:pt idx="5">
                  <c:v>0.08</c:v>
                </c:pt>
                <c:pt idx="6">
                  <c:v>2.4E-2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421-46B7-B0C9-0F64FFEC4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60794550"/>
        <c:axId val="1541220566"/>
      </c:barChart>
      <c:catAx>
        <c:axId val="126079455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1220566"/>
        <c:crosses val="autoZero"/>
        <c:auto val="1"/>
        <c:lblAlgn val="ctr"/>
        <c:lblOffset val="100"/>
        <c:noMultiLvlLbl val="1"/>
      </c:catAx>
      <c:valAx>
        <c:axId val="154122056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6079455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54985698600966"/>
          <c:y val="1.7643353404353863E-2"/>
          <c:w val="0.32208748592242847"/>
          <c:h val="0.87059564613246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22867-CD00-4FF3-B052-6E9B8396DEAC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AB2B43-CCD2-4740-8AC1-3D8BA06B51E3}">
      <dgm:prSet phldrT="[Texto]"/>
      <dgm:spPr/>
      <dgm:t>
        <a:bodyPr/>
        <a:lstStyle/>
        <a:p>
          <a:r>
            <a:rPr lang="es-EC">
              <a:solidFill>
                <a:schemeClr val="bg2">
                  <a:lumMod val="10000"/>
                </a:schemeClr>
              </a:solidFill>
            </a:rPr>
            <a:t>Dificultades al acceso de servicios y productos financieros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068DD166-F89F-4D3C-98E8-2058F1325FB0}" type="parTrans" cxnId="{392DCFD1-D505-4342-BA2F-58717ACD53D2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E9765FEF-DF21-45F8-8409-D44F92C6C745}" type="sibTrans" cxnId="{392DCFD1-D505-4342-BA2F-58717ACD53D2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6CCBC3F6-3BD9-4C1D-9A04-DEEF3DF975AC}">
      <dgm:prSet phldrT="[Texto]"/>
      <dgm:spPr/>
      <dgm:t>
        <a:bodyPr/>
        <a:lstStyle/>
        <a:p>
          <a:r>
            <a:rPr lang="es-EC">
              <a:solidFill>
                <a:schemeClr val="bg2">
                  <a:lumMod val="10000"/>
                </a:schemeClr>
              </a:solidFill>
            </a:rPr>
            <a:t>No se reconoce que los comerciantes sean sujetos de créditos o capaces de ahorrar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B21A594B-ADDF-4567-8EAE-4A4F6291454A}" type="parTrans" cxnId="{8FE45564-3191-459F-AE46-11243E35D9B1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3902B31D-7D9E-4CAE-B9C9-AD27E7254D76}" type="sibTrans" cxnId="{8FE45564-3191-459F-AE46-11243E35D9B1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A1EDAFA7-49F3-4900-A28C-E57FBC840ECC}">
      <dgm:prSet phldrT="[Texto]"/>
      <dgm:spPr/>
      <dgm:t>
        <a:bodyPr/>
        <a:lstStyle/>
        <a:p>
          <a:r>
            <a:rPr lang="es-EC" dirty="0">
              <a:solidFill>
                <a:schemeClr val="bg2">
                  <a:lumMod val="10000"/>
                </a:schemeClr>
              </a:solidFill>
            </a:rPr>
            <a:t>Desafíos que enfrentan los comerciantes autónomos 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C0D0924C-D1AB-41FC-AAA2-4FB61D750859}" type="parTrans" cxnId="{743ED533-C57C-42E5-926E-D208A91DED5C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2539D80D-1294-4AFA-9DF9-614945E1E8F3}" type="sibTrans" cxnId="{743ED533-C57C-42E5-926E-D208A91DED5C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E23B8E09-7D6B-47B4-8B4D-2D1FA7E74B94}" type="pres">
      <dgm:prSet presAssocID="{B3822867-CD00-4FF3-B052-6E9B8396DEAC}" presName="outerComposite" presStyleCnt="0">
        <dgm:presLayoutVars>
          <dgm:chMax val="5"/>
          <dgm:dir/>
          <dgm:resizeHandles val="exact"/>
        </dgm:presLayoutVars>
      </dgm:prSet>
      <dgm:spPr/>
    </dgm:pt>
    <dgm:pt modelId="{A682BB19-C90A-4B54-9BFE-DB74A279D7C2}" type="pres">
      <dgm:prSet presAssocID="{B3822867-CD00-4FF3-B052-6E9B8396DEAC}" presName="dummyMaxCanvas" presStyleCnt="0">
        <dgm:presLayoutVars/>
      </dgm:prSet>
      <dgm:spPr/>
    </dgm:pt>
    <dgm:pt modelId="{0B7EE5AC-522D-4A95-A6C5-FFD83B8359CD}" type="pres">
      <dgm:prSet presAssocID="{B3822867-CD00-4FF3-B052-6E9B8396DEAC}" presName="ThreeNodes_1" presStyleLbl="node1" presStyleIdx="0" presStyleCnt="3">
        <dgm:presLayoutVars>
          <dgm:bulletEnabled val="1"/>
        </dgm:presLayoutVars>
      </dgm:prSet>
      <dgm:spPr/>
    </dgm:pt>
    <dgm:pt modelId="{DB10F240-219E-448F-9940-C631A8FB66D4}" type="pres">
      <dgm:prSet presAssocID="{B3822867-CD00-4FF3-B052-6E9B8396DEAC}" presName="ThreeNodes_2" presStyleLbl="node1" presStyleIdx="1" presStyleCnt="3">
        <dgm:presLayoutVars>
          <dgm:bulletEnabled val="1"/>
        </dgm:presLayoutVars>
      </dgm:prSet>
      <dgm:spPr/>
    </dgm:pt>
    <dgm:pt modelId="{4F1B300F-4C79-4EB5-B4FE-F482FBC0A229}" type="pres">
      <dgm:prSet presAssocID="{B3822867-CD00-4FF3-B052-6E9B8396DEAC}" presName="ThreeNodes_3" presStyleLbl="node1" presStyleIdx="2" presStyleCnt="3">
        <dgm:presLayoutVars>
          <dgm:bulletEnabled val="1"/>
        </dgm:presLayoutVars>
      </dgm:prSet>
      <dgm:spPr/>
    </dgm:pt>
    <dgm:pt modelId="{6427106F-4E38-46E6-B58D-EA6B9C9930A3}" type="pres">
      <dgm:prSet presAssocID="{B3822867-CD00-4FF3-B052-6E9B8396DEAC}" presName="ThreeConn_1-2" presStyleLbl="fgAccFollowNode1" presStyleIdx="0" presStyleCnt="2">
        <dgm:presLayoutVars>
          <dgm:bulletEnabled val="1"/>
        </dgm:presLayoutVars>
      </dgm:prSet>
      <dgm:spPr/>
    </dgm:pt>
    <dgm:pt modelId="{72B89CE5-6141-4ECC-BA68-AAB6856C2CF4}" type="pres">
      <dgm:prSet presAssocID="{B3822867-CD00-4FF3-B052-6E9B8396DEAC}" presName="ThreeConn_2-3" presStyleLbl="fgAccFollowNode1" presStyleIdx="1" presStyleCnt="2">
        <dgm:presLayoutVars>
          <dgm:bulletEnabled val="1"/>
        </dgm:presLayoutVars>
      </dgm:prSet>
      <dgm:spPr/>
    </dgm:pt>
    <dgm:pt modelId="{DE64015B-AFDF-4E2A-AD0F-2B8D7164FD89}" type="pres">
      <dgm:prSet presAssocID="{B3822867-CD00-4FF3-B052-6E9B8396DEAC}" presName="ThreeNodes_1_text" presStyleLbl="node1" presStyleIdx="2" presStyleCnt="3">
        <dgm:presLayoutVars>
          <dgm:bulletEnabled val="1"/>
        </dgm:presLayoutVars>
      </dgm:prSet>
      <dgm:spPr/>
    </dgm:pt>
    <dgm:pt modelId="{8FE956C3-79EF-4080-A2E7-0996595D69AC}" type="pres">
      <dgm:prSet presAssocID="{B3822867-CD00-4FF3-B052-6E9B8396DEAC}" presName="ThreeNodes_2_text" presStyleLbl="node1" presStyleIdx="2" presStyleCnt="3">
        <dgm:presLayoutVars>
          <dgm:bulletEnabled val="1"/>
        </dgm:presLayoutVars>
      </dgm:prSet>
      <dgm:spPr/>
    </dgm:pt>
    <dgm:pt modelId="{3717F95A-D7F7-40D6-92DD-2F319EE145B6}" type="pres">
      <dgm:prSet presAssocID="{B3822867-CD00-4FF3-B052-6E9B8396DEA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575A70F-F3A2-40E2-A2D8-7C4E9160FC2E}" type="presOf" srcId="{6CCBC3F6-3BD9-4C1D-9A04-DEEF3DF975AC}" destId="{DB10F240-219E-448F-9940-C631A8FB66D4}" srcOrd="0" destOrd="0" presId="urn:microsoft.com/office/officeart/2005/8/layout/vProcess5"/>
    <dgm:cxn modelId="{3A83F929-D3CF-4B11-81C1-32B11E40FA1B}" type="presOf" srcId="{B3822867-CD00-4FF3-B052-6E9B8396DEAC}" destId="{E23B8E09-7D6B-47B4-8B4D-2D1FA7E74B94}" srcOrd="0" destOrd="0" presId="urn:microsoft.com/office/officeart/2005/8/layout/vProcess5"/>
    <dgm:cxn modelId="{743ED533-C57C-42E5-926E-D208A91DED5C}" srcId="{B3822867-CD00-4FF3-B052-6E9B8396DEAC}" destId="{A1EDAFA7-49F3-4900-A28C-E57FBC840ECC}" srcOrd="2" destOrd="0" parTransId="{C0D0924C-D1AB-41FC-AAA2-4FB61D750859}" sibTransId="{2539D80D-1294-4AFA-9DF9-614945E1E8F3}"/>
    <dgm:cxn modelId="{C52CBE38-BB62-4072-901C-AA83E765A6FA}" type="presOf" srcId="{A1EDAFA7-49F3-4900-A28C-E57FBC840ECC}" destId="{3717F95A-D7F7-40D6-92DD-2F319EE145B6}" srcOrd="1" destOrd="0" presId="urn:microsoft.com/office/officeart/2005/8/layout/vProcess5"/>
    <dgm:cxn modelId="{8FE45564-3191-459F-AE46-11243E35D9B1}" srcId="{B3822867-CD00-4FF3-B052-6E9B8396DEAC}" destId="{6CCBC3F6-3BD9-4C1D-9A04-DEEF3DF975AC}" srcOrd="1" destOrd="0" parTransId="{B21A594B-ADDF-4567-8EAE-4A4F6291454A}" sibTransId="{3902B31D-7D9E-4CAE-B9C9-AD27E7254D76}"/>
    <dgm:cxn modelId="{3631A266-141B-46DD-A75E-250C3E603D09}" type="presOf" srcId="{0CAB2B43-CCD2-4740-8AC1-3D8BA06B51E3}" destId="{DE64015B-AFDF-4E2A-AD0F-2B8D7164FD89}" srcOrd="1" destOrd="0" presId="urn:microsoft.com/office/officeart/2005/8/layout/vProcess5"/>
    <dgm:cxn modelId="{9A1A316F-A391-457B-B1CF-F75BDFADCA3B}" type="presOf" srcId="{E9765FEF-DF21-45F8-8409-D44F92C6C745}" destId="{6427106F-4E38-46E6-B58D-EA6B9C9930A3}" srcOrd="0" destOrd="0" presId="urn:microsoft.com/office/officeart/2005/8/layout/vProcess5"/>
    <dgm:cxn modelId="{A6087959-F0C3-411F-A193-F526A5396049}" type="presOf" srcId="{A1EDAFA7-49F3-4900-A28C-E57FBC840ECC}" destId="{4F1B300F-4C79-4EB5-B4FE-F482FBC0A229}" srcOrd="0" destOrd="0" presId="urn:microsoft.com/office/officeart/2005/8/layout/vProcess5"/>
    <dgm:cxn modelId="{8FAAD283-E294-415A-AEF3-0972DAB478E5}" type="presOf" srcId="{3902B31D-7D9E-4CAE-B9C9-AD27E7254D76}" destId="{72B89CE5-6141-4ECC-BA68-AAB6856C2CF4}" srcOrd="0" destOrd="0" presId="urn:microsoft.com/office/officeart/2005/8/layout/vProcess5"/>
    <dgm:cxn modelId="{494AFA9E-1141-4268-AC5D-43ACE76B0959}" type="presOf" srcId="{6CCBC3F6-3BD9-4C1D-9A04-DEEF3DF975AC}" destId="{8FE956C3-79EF-4080-A2E7-0996595D69AC}" srcOrd="1" destOrd="0" presId="urn:microsoft.com/office/officeart/2005/8/layout/vProcess5"/>
    <dgm:cxn modelId="{907D7BB1-6A04-4767-AC7A-49957C960ED9}" type="presOf" srcId="{0CAB2B43-CCD2-4740-8AC1-3D8BA06B51E3}" destId="{0B7EE5AC-522D-4A95-A6C5-FFD83B8359CD}" srcOrd="0" destOrd="0" presId="urn:microsoft.com/office/officeart/2005/8/layout/vProcess5"/>
    <dgm:cxn modelId="{392DCFD1-D505-4342-BA2F-58717ACD53D2}" srcId="{B3822867-CD00-4FF3-B052-6E9B8396DEAC}" destId="{0CAB2B43-CCD2-4740-8AC1-3D8BA06B51E3}" srcOrd="0" destOrd="0" parTransId="{068DD166-F89F-4D3C-98E8-2058F1325FB0}" sibTransId="{E9765FEF-DF21-45F8-8409-D44F92C6C745}"/>
    <dgm:cxn modelId="{69DE8F31-8984-4FB5-9958-878F4B348F81}" type="presParOf" srcId="{E23B8E09-7D6B-47B4-8B4D-2D1FA7E74B94}" destId="{A682BB19-C90A-4B54-9BFE-DB74A279D7C2}" srcOrd="0" destOrd="0" presId="urn:microsoft.com/office/officeart/2005/8/layout/vProcess5"/>
    <dgm:cxn modelId="{C863D9DB-1B01-4677-808D-369633693336}" type="presParOf" srcId="{E23B8E09-7D6B-47B4-8B4D-2D1FA7E74B94}" destId="{0B7EE5AC-522D-4A95-A6C5-FFD83B8359CD}" srcOrd="1" destOrd="0" presId="urn:microsoft.com/office/officeart/2005/8/layout/vProcess5"/>
    <dgm:cxn modelId="{A7590DB4-C7EE-44D5-A5E4-CB5B7322CD06}" type="presParOf" srcId="{E23B8E09-7D6B-47B4-8B4D-2D1FA7E74B94}" destId="{DB10F240-219E-448F-9940-C631A8FB66D4}" srcOrd="2" destOrd="0" presId="urn:microsoft.com/office/officeart/2005/8/layout/vProcess5"/>
    <dgm:cxn modelId="{739AD24D-3B5F-4F74-90D8-12D05EBDF466}" type="presParOf" srcId="{E23B8E09-7D6B-47B4-8B4D-2D1FA7E74B94}" destId="{4F1B300F-4C79-4EB5-B4FE-F482FBC0A229}" srcOrd="3" destOrd="0" presId="urn:microsoft.com/office/officeart/2005/8/layout/vProcess5"/>
    <dgm:cxn modelId="{BD250C7D-29FC-4AF2-9150-3471CF937109}" type="presParOf" srcId="{E23B8E09-7D6B-47B4-8B4D-2D1FA7E74B94}" destId="{6427106F-4E38-46E6-B58D-EA6B9C9930A3}" srcOrd="4" destOrd="0" presId="urn:microsoft.com/office/officeart/2005/8/layout/vProcess5"/>
    <dgm:cxn modelId="{28F641CD-0A06-4675-9FCC-4D0929AC71EE}" type="presParOf" srcId="{E23B8E09-7D6B-47B4-8B4D-2D1FA7E74B94}" destId="{72B89CE5-6141-4ECC-BA68-AAB6856C2CF4}" srcOrd="5" destOrd="0" presId="urn:microsoft.com/office/officeart/2005/8/layout/vProcess5"/>
    <dgm:cxn modelId="{75FB0652-B504-4D6C-977D-1EA36423059D}" type="presParOf" srcId="{E23B8E09-7D6B-47B4-8B4D-2D1FA7E74B94}" destId="{DE64015B-AFDF-4E2A-AD0F-2B8D7164FD89}" srcOrd="6" destOrd="0" presId="urn:microsoft.com/office/officeart/2005/8/layout/vProcess5"/>
    <dgm:cxn modelId="{DD951EB6-28EB-4406-9064-3E8FB28BE1F4}" type="presParOf" srcId="{E23B8E09-7D6B-47B4-8B4D-2D1FA7E74B94}" destId="{8FE956C3-79EF-4080-A2E7-0996595D69AC}" srcOrd="7" destOrd="0" presId="urn:microsoft.com/office/officeart/2005/8/layout/vProcess5"/>
    <dgm:cxn modelId="{270821EE-8464-4BE7-85F1-98205CD910EE}" type="presParOf" srcId="{E23B8E09-7D6B-47B4-8B4D-2D1FA7E74B94}" destId="{3717F95A-D7F7-40D6-92DD-2F319EE145B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AD8FA3-16D1-4437-8525-66D880277B97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ED682A9-FA9A-47D0-8C9E-D6C5A1C636B5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Respecto a la educación financiera de los comerciantes se identificó que la mayoría de ellos tienen un bajo nivel de inclusión financiera</a:t>
          </a:r>
          <a:endParaRPr lang="es-EC">
            <a:solidFill>
              <a:srgbClr val="000000"/>
            </a:solidFill>
          </a:endParaRPr>
        </a:p>
      </dgm:t>
    </dgm:pt>
    <dgm:pt modelId="{A2343CA8-DDFF-4BB8-9CFD-7790400C7ED0}" type="parTrans" cxnId="{AC3D616F-5589-4AAF-B0BC-D13D73E18515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107F4B7-3250-42C6-BD1A-14312B8ECCB6}" type="sibTrans" cxnId="{AC3D616F-5589-4AAF-B0BC-D13D73E18515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AB6A50F-A49A-45D8-B97F-1BF17054DA48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Por medio de la correlación de Spearman se determinó un resultado de 0,676 reflejando una correlación positiva considerable entre las variables, es decir, a mayor inclusión financiera mayor crecimiento económico en los comerciantes autónomos </a:t>
          </a:r>
          <a:endParaRPr lang="es-EC">
            <a:solidFill>
              <a:srgbClr val="000000"/>
            </a:solidFill>
          </a:endParaRPr>
        </a:p>
      </dgm:t>
    </dgm:pt>
    <dgm:pt modelId="{552D895E-24BF-4CB2-B1E9-AE32783225B3}" type="parTrans" cxnId="{6C471F9E-1B45-4EBF-AC60-6B859C3D2E77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6814DCF1-CC92-4C6B-905E-6CDA86C96012}" type="sibTrans" cxnId="{6C471F9E-1B45-4EBF-AC60-6B859C3D2E77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3C3DF27D-1C56-4059-8B4F-7E07B5F4FA4C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Se plantearon estrategias que permiten incrementar la inclusión financiera de los comerciantes autónomos.</a:t>
          </a:r>
          <a:endParaRPr lang="es-EC">
            <a:solidFill>
              <a:srgbClr val="000000"/>
            </a:solidFill>
          </a:endParaRPr>
        </a:p>
      </dgm:t>
    </dgm:pt>
    <dgm:pt modelId="{22518C89-31AA-457E-8189-1FB499330D8F}" type="parTrans" cxnId="{D0BE0EEA-5345-4A5A-85AC-7CE67D39C458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B1FECE5-B2AE-48A3-BDBD-A15EA57A7909}" type="sibTrans" cxnId="{D0BE0EEA-5345-4A5A-85AC-7CE67D39C458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2C3C182A-ACDE-46ED-A105-5E58B4C31410}" type="pres">
      <dgm:prSet presAssocID="{BAAD8FA3-16D1-4437-8525-66D880277B97}" presName="Name0" presStyleCnt="0">
        <dgm:presLayoutVars>
          <dgm:dir/>
          <dgm:resizeHandles val="exact"/>
        </dgm:presLayoutVars>
      </dgm:prSet>
      <dgm:spPr/>
    </dgm:pt>
    <dgm:pt modelId="{09E613D7-9046-43AD-9DAF-B88911A1AA02}" type="pres">
      <dgm:prSet presAssocID="{FED682A9-FA9A-47D0-8C9E-D6C5A1C636B5}" presName="composite" presStyleCnt="0"/>
      <dgm:spPr/>
    </dgm:pt>
    <dgm:pt modelId="{F8429D6A-E338-4D60-97FD-CD80D58D7745}" type="pres">
      <dgm:prSet presAssocID="{FED682A9-FA9A-47D0-8C9E-D6C5A1C636B5}" presName="rect1" presStyleLbl="trAlignAcc1" presStyleIdx="0" presStyleCnt="3">
        <dgm:presLayoutVars>
          <dgm:bulletEnabled val="1"/>
        </dgm:presLayoutVars>
      </dgm:prSet>
      <dgm:spPr/>
    </dgm:pt>
    <dgm:pt modelId="{E30B3B58-A80A-4A8E-8C8F-C9EFFCE709B1}" type="pres">
      <dgm:prSet presAssocID="{FED682A9-FA9A-47D0-8C9E-D6C5A1C636B5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78000" r="-78000"/>
          </a:stretch>
        </a:blipFill>
      </dgm:spPr>
    </dgm:pt>
    <dgm:pt modelId="{4E9B2BB2-A513-4D35-9221-2A9216250F3E}" type="pres">
      <dgm:prSet presAssocID="{9107F4B7-3250-42C6-BD1A-14312B8ECCB6}" presName="sibTrans" presStyleCnt="0"/>
      <dgm:spPr/>
    </dgm:pt>
    <dgm:pt modelId="{D89EEF02-461D-4491-A0C8-D2B61137E18C}" type="pres">
      <dgm:prSet presAssocID="{9AB6A50F-A49A-45D8-B97F-1BF17054DA48}" presName="composite" presStyleCnt="0"/>
      <dgm:spPr/>
    </dgm:pt>
    <dgm:pt modelId="{DF970C27-B695-4688-A451-A91EF70BDD0E}" type="pres">
      <dgm:prSet presAssocID="{9AB6A50F-A49A-45D8-B97F-1BF17054DA48}" presName="rect1" presStyleLbl="trAlignAcc1" presStyleIdx="1" presStyleCnt="3">
        <dgm:presLayoutVars>
          <dgm:bulletEnabled val="1"/>
        </dgm:presLayoutVars>
      </dgm:prSet>
      <dgm:spPr/>
    </dgm:pt>
    <dgm:pt modelId="{6FB6D791-AD57-40AB-8D93-20A5C20E7C0D}" type="pres">
      <dgm:prSet presAssocID="{9AB6A50F-A49A-45D8-B97F-1BF17054DA48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57000" r="-57000"/>
          </a:stretch>
        </a:blipFill>
      </dgm:spPr>
    </dgm:pt>
    <dgm:pt modelId="{DAACCCB3-3498-4452-BEAA-FD147ABD4CFF}" type="pres">
      <dgm:prSet presAssocID="{6814DCF1-CC92-4C6B-905E-6CDA86C96012}" presName="sibTrans" presStyleCnt="0"/>
      <dgm:spPr/>
    </dgm:pt>
    <dgm:pt modelId="{41860154-EB0D-4769-977C-C97D8F8C94FD}" type="pres">
      <dgm:prSet presAssocID="{3C3DF27D-1C56-4059-8B4F-7E07B5F4FA4C}" presName="composite" presStyleCnt="0"/>
      <dgm:spPr/>
    </dgm:pt>
    <dgm:pt modelId="{67009703-1FE6-47A5-8287-9AD19EE3B254}" type="pres">
      <dgm:prSet presAssocID="{3C3DF27D-1C56-4059-8B4F-7E07B5F4FA4C}" presName="rect1" presStyleLbl="trAlignAcc1" presStyleIdx="2" presStyleCnt="3">
        <dgm:presLayoutVars>
          <dgm:bulletEnabled val="1"/>
        </dgm:presLayoutVars>
      </dgm:prSet>
      <dgm:spPr/>
    </dgm:pt>
    <dgm:pt modelId="{883773CD-B5EE-4B67-AD68-51AAF7F593A0}" type="pres">
      <dgm:prSet presAssocID="{3C3DF27D-1C56-4059-8B4F-7E07B5F4FA4C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</dgm:ptLst>
  <dgm:cxnLst>
    <dgm:cxn modelId="{0BBC1248-B613-47CC-BA6B-31A8CA5553CA}" type="presOf" srcId="{FED682A9-FA9A-47D0-8C9E-D6C5A1C636B5}" destId="{F8429D6A-E338-4D60-97FD-CD80D58D7745}" srcOrd="0" destOrd="0" presId="urn:microsoft.com/office/officeart/2008/layout/PictureStrips"/>
    <dgm:cxn modelId="{AC3D616F-5589-4AAF-B0BC-D13D73E18515}" srcId="{BAAD8FA3-16D1-4437-8525-66D880277B97}" destId="{FED682A9-FA9A-47D0-8C9E-D6C5A1C636B5}" srcOrd="0" destOrd="0" parTransId="{A2343CA8-DDFF-4BB8-9CFD-7790400C7ED0}" sibTransId="{9107F4B7-3250-42C6-BD1A-14312B8ECCB6}"/>
    <dgm:cxn modelId="{2482C771-F201-4084-B5BF-608664F974D0}" type="presOf" srcId="{3C3DF27D-1C56-4059-8B4F-7E07B5F4FA4C}" destId="{67009703-1FE6-47A5-8287-9AD19EE3B254}" srcOrd="0" destOrd="0" presId="urn:microsoft.com/office/officeart/2008/layout/PictureStrips"/>
    <dgm:cxn modelId="{7FA9A48E-C5A0-42A0-B2A5-61ECB238F35A}" type="presOf" srcId="{BAAD8FA3-16D1-4437-8525-66D880277B97}" destId="{2C3C182A-ACDE-46ED-A105-5E58B4C31410}" srcOrd="0" destOrd="0" presId="urn:microsoft.com/office/officeart/2008/layout/PictureStrips"/>
    <dgm:cxn modelId="{6C471F9E-1B45-4EBF-AC60-6B859C3D2E77}" srcId="{BAAD8FA3-16D1-4437-8525-66D880277B97}" destId="{9AB6A50F-A49A-45D8-B97F-1BF17054DA48}" srcOrd="1" destOrd="0" parTransId="{552D895E-24BF-4CB2-B1E9-AE32783225B3}" sibTransId="{6814DCF1-CC92-4C6B-905E-6CDA86C96012}"/>
    <dgm:cxn modelId="{D0BE0EEA-5345-4A5A-85AC-7CE67D39C458}" srcId="{BAAD8FA3-16D1-4437-8525-66D880277B97}" destId="{3C3DF27D-1C56-4059-8B4F-7E07B5F4FA4C}" srcOrd="2" destOrd="0" parTransId="{22518C89-31AA-457E-8189-1FB499330D8F}" sibTransId="{9B1FECE5-B2AE-48A3-BDBD-A15EA57A7909}"/>
    <dgm:cxn modelId="{72AA9EF7-147C-489C-B495-6D638589724E}" type="presOf" srcId="{9AB6A50F-A49A-45D8-B97F-1BF17054DA48}" destId="{DF970C27-B695-4688-A451-A91EF70BDD0E}" srcOrd="0" destOrd="0" presId="urn:microsoft.com/office/officeart/2008/layout/PictureStrips"/>
    <dgm:cxn modelId="{4A1ED6C9-13C9-4242-9C38-60FC972A4B72}" type="presParOf" srcId="{2C3C182A-ACDE-46ED-A105-5E58B4C31410}" destId="{09E613D7-9046-43AD-9DAF-B88911A1AA02}" srcOrd="0" destOrd="0" presId="urn:microsoft.com/office/officeart/2008/layout/PictureStrips"/>
    <dgm:cxn modelId="{B6A5DA70-7406-4288-AAC4-D88D3A00C3D0}" type="presParOf" srcId="{09E613D7-9046-43AD-9DAF-B88911A1AA02}" destId="{F8429D6A-E338-4D60-97FD-CD80D58D7745}" srcOrd="0" destOrd="0" presId="urn:microsoft.com/office/officeart/2008/layout/PictureStrips"/>
    <dgm:cxn modelId="{65C4602F-53AB-42F6-920E-FF2DFA44CF9E}" type="presParOf" srcId="{09E613D7-9046-43AD-9DAF-B88911A1AA02}" destId="{E30B3B58-A80A-4A8E-8C8F-C9EFFCE709B1}" srcOrd="1" destOrd="0" presId="urn:microsoft.com/office/officeart/2008/layout/PictureStrips"/>
    <dgm:cxn modelId="{738F06F2-2D59-41CC-AEB1-5A6B385F1E0E}" type="presParOf" srcId="{2C3C182A-ACDE-46ED-A105-5E58B4C31410}" destId="{4E9B2BB2-A513-4D35-9221-2A9216250F3E}" srcOrd="1" destOrd="0" presId="urn:microsoft.com/office/officeart/2008/layout/PictureStrips"/>
    <dgm:cxn modelId="{E3C61B46-3A63-4CA4-A098-AACFA8B82518}" type="presParOf" srcId="{2C3C182A-ACDE-46ED-A105-5E58B4C31410}" destId="{D89EEF02-461D-4491-A0C8-D2B61137E18C}" srcOrd="2" destOrd="0" presId="urn:microsoft.com/office/officeart/2008/layout/PictureStrips"/>
    <dgm:cxn modelId="{DB4EF859-3E93-4B9B-A269-5ADB394DD90C}" type="presParOf" srcId="{D89EEF02-461D-4491-A0C8-D2B61137E18C}" destId="{DF970C27-B695-4688-A451-A91EF70BDD0E}" srcOrd="0" destOrd="0" presId="urn:microsoft.com/office/officeart/2008/layout/PictureStrips"/>
    <dgm:cxn modelId="{A7F0BFCA-617E-4D2E-BDF2-0E4604EE5EA6}" type="presParOf" srcId="{D89EEF02-461D-4491-A0C8-D2B61137E18C}" destId="{6FB6D791-AD57-40AB-8D93-20A5C20E7C0D}" srcOrd="1" destOrd="0" presId="urn:microsoft.com/office/officeart/2008/layout/PictureStrips"/>
    <dgm:cxn modelId="{32468850-06A5-44B9-BEDD-22996E85B628}" type="presParOf" srcId="{2C3C182A-ACDE-46ED-A105-5E58B4C31410}" destId="{DAACCCB3-3498-4452-BEAA-FD147ABD4CFF}" srcOrd="3" destOrd="0" presId="urn:microsoft.com/office/officeart/2008/layout/PictureStrips"/>
    <dgm:cxn modelId="{D4F93B85-F8FE-4511-9458-774A66D9692B}" type="presParOf" srcId="{2C3C182A-ACDE-46ED-A105-5E58B4C31410}" destId="{41860154-EB0D-4769-977C-C97D8F8C94FD}" srcOrd="4" destOrd="0" presId="urn:microsoft.com/office/officeart/2008/layout/PictureStrips"/>
    <dgm:cxn modelId="{4ECE4FC8-E959-4635-8C82-2D8C222F053D}" type="presParOf" srcId="{41860154-EB0D-4769-977C-C97D8F8C94FD}" destId="{67009703-1FE6-47A5-8287-9AD19EE3B254}" srcOrd="0" destOrd="0" presId="urn:microsoft.com/office/officeart/2008/layout/PictureStrips"/>
    <dgm:cxn modelId="{96545A10-7431-4C5D-BE39-7ACA8A9E73AE}" type="presParOf" srcId="{41860154-EB0D-4769-977C-C97D8F8C94FD}" destId="{883773CD-B5EE-4B67-AD68-51AAF7F593A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627788-56DE-4BE8-B8C2-B56FBE1C60D5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3828B32-711E-4122-80E4-2F4F52DE2AEC}">
      <dgm:prSet/>
      <dgm:spPr/>
      <dgm:t>
        <a:bodyPr/>
        <a:lstStyle/>
        <a:p>
          <a:r>
            <a:rPr lang="es-EC">
              <a:solidFill>
                <a:srgbClr val="000000"/>
              </a:solidFill>
            </a:rPr>
            <a:t>Recurrir a fuentes de información primaria y secundaria para lograr identificar las teorías de soporte y la información actualizada relacionada al estudio</a:t>
          </a:r>
        </a:p>
      </dgm:t>
    </dgm:pt>
    <dgm:pt modelId="{BFCB2EC4-4867-4E48-B8B5-CBE5F5718607}" type="parTrans" cxnId="{9987B6CA-9A3A-46EB-9A01-4331DDBDE4EC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C30321D2-2A06-4477-9348-420069C914A6}" type="sibTrans" cxnId="{9987B6CA-9A3A-46EB-9A01-4331DDBDE4EC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8A1EA15A-1F2F-447C-B467-9767AF9694B6}">
      <dgm:prSet/>
      <dgm:spPr/>
      <dgm:t>
        <a:bodyPr/>
        <a:lstStyle/>
        <a:p>
          <a:r>
            <a:rPr lang="es-EC">
              <a:solidFill>
                <a:srgbClr val="000000"/>
              </a:solidFill>
            </a:rPr>
            <a:t>A la Economía Popular y Solidaria y a las cooperativas de ahorro y crédito, impulsar el desarrollo y crecimiento económico de las familias mediante el aprovechamiento de los avances tecnológicos.</a:t>
          </a:r>
        </a:p>
      </dgm:t>
    </dgm:pt>
    <dgm:pt modelId="{FB15DA08-238C-41EC-AEAB-5F0DBE815702}" type="parTrans" cxnId="{51FC3924-B866-40C1-8B13-5E1B535F63D1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1EC996CA-B2E2-4D31-9C6A-8CCF9B4FABBB}" type="sibTrans" cxnId="{51FC3924-B866-40C1-8B13-5E1B535F63D1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60B4EE85-9CD8-4E2F-A922-C2DB530C1DE8}">
      <dgm:prSet/>
      <dgm:spPr/>
      <dgm:t>
        <a:bodyPr/>
        <a:lstStyle/>
        <a:p>
          <a:r>
            <a:rPr lang="es-EC">
              <a:solidFill>
                <a:srgbClr val="000000"/>
              </a:solidFill>
            </a:rPr>
            <a:t>Entregar este trabajo de investigación a todas las asociaciones del sector 3 de julio y que estas mismas expongan al gobierno municipal local los hallazgos encontrados.</a:t>
          </a:r>
        </a:p>
      </dgm:t>
    </dgm:pt>
    <dgm:pt modelId="{0BB79CA3-49E4-4303-A312-7ADF515A3306}" type="parTrans" cxnId="{0BEF29E1-0FBE-4A58-8139-4C26B4C7A132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D0F3352D-737A-46E4-BD6F-866916A515B9}" type="sibTrans" cxnId="{0BEF29E1-0FBE-4A58-8139-4C26B4C7A132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B2176875-1795-403F-9D24-BDFAE7CB7DBC}" type="pres">
      <dgm:prSet presAssocID="{55627788-56DE-4BE8-B8C2-B56FBE1C60D5}" presName="Name0" presStyleCnt="0">
        <dgm:presLayoutVars>
          <dgm:dir/>
          <dgm:resizeHandles val="exact"/>
        </dgm:presLayoutVars>
      </dgm:prSet>
      <dgm:spPr/>
    </dgm:pt>
    <dgm:pt modelId="{51C632BD-9402-4088-A90B-DDD5025BBFF4}" type="pres">
      <dgm:prSet presAssocID="{C3828B32-711E-4122-80E4-2F4F52DE2AEC}" presName="composite" presStyleCnt="0"/>
      <dgm:spPr/>
    </dgm:pt>
    <dgm:pt modelId="{53035C6D-8371-4CE0-871F-D1FE3C8ACA60}" type="pres">
      <dgm:prSet presAssocID="{C3828B32-711E-4122-80E4-2F4F52DE2AEC}" presName="rect1" presStyleLbl="trAlignAcc1" presStyleIdx="0" presStyleCnt="3">
        <dgm:presLayoutVars>
          <dgm:bulletEnabled val="1"/>
        </dgm:presLayoutVars>
      </dgm:prSet>
      <dgm:spPr/>
    </dgm:pt>
    <dgm:pt modelId="{A0C0A140-8E60-487D-8D97-40F775BAC821}" type="pres">
      <dgm:prSet presAssocID="{C3828B32-711E-4122-80E4-2F4F52DE2AEC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57000" r="-57000"/>
          </a:stretch>
        </a:blipFill>
      </dgm:spPr>
    </dgm:pt>
    <dgm:pt modelId="{9DFA16C8-4018-4085-91B3-0D3CFCA5DA75}" type="pres">
      <dgm:prSet presAssocID="{C30321D2-2A06-4477-9348-420069C914A6}" presName="sibTrans" presStyleCnt="0"/>
      <dgm:spPr/>
    </dgm:pt>
    <dgm:pt modelId="{E82536FB-C73D-4563-B3B3-1412C44DB9E2}" type="pres">
      <dgm:prSet presAssocID="{8A1EA15A-1F2F-447C-B467-9767AF9694B6}" presName="composite" presStyleCnt="0"/>
      <dgm:spPr/>
    </dgm:pt>
    <dgm:pt modelId="{39BD94C5-489A-437A-9BEE-D606A88EDE4A}" type="pres">
      <dgm:prSet presAssocID="{8A1EA15A-1F2F-447C-B467-9767AF9694B6}" presName="rect1" presStyleLbl="trAlignAcc1" presStyleIdx="1" presStyleCnt="3">
        <dgm:presLayoutVars>
          <dgm:bulletEnabled val="1"/>
        </dgm:presLayoutVars>
      </dgm:prSet>
      <dgm:spPr/>
    </dgm:pt>
    <dgm:pt modelId="{9E98B9DA-2412-4A42-ABEB-EC1CD982A296}" type="pres">
      <dgm:prSet presAssocID="{8A1EA15A-1F2F-447C-B467-9767AF9694B6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50000" r="-50000"/>
          </a:stretch>
        </a:blipFill>
      </dgm:spPr>
    </dgm:pt>
    <dgm:pt modelId="{B33576F7-E6B3-4A30-B994-DC6494D02A66}" type="pres">
      <dgm:prSet presAssocID="{1EC996CA-B2E2-4D31-9C6A-8CCF9B4FABBB}" presName="sibTrans" presStyleCnt="0"/>
      <dgm:spPr/>
    </dgm:pt>
    <dgm:pt modelId="{7FB31AFE-89F5-4910-9FE9-1DCCB1BAB162}" type="pres">
      <dgm:prSet presAssocID="{60B4EE85-9CD8-4E2F-A922-C2DB530C1DE8}" presName="composite" presStyleCnt="0"/>
      <dgm:spPr/>
    </dgm:pt>
    <dgm:pt modelId="{2172BE36-5313-4A67-856F-9F4268F11674}" type="pres">
      <dgm:prSet presAssocID="{60B4EE85-9CD8-4E2F-A922-C2DB530C1DE8}" presName="rect1" presStyleLbl="trAlignAcc1" presStyleIdx="2" presStyleCnt="3">
        <dgm:presLayoutVars>
          <dgm:bulletEnabled val="1"/>
        </dgm:presLayoutVars>
      </dgm:prSet>
      <dgm:spPr/>
    </dgm:pt>
    <dgm:pt modelId="{4167A2BD-315C-4C57-9164-CD7AAE674176}" type="pres">
      <dgm:prSet presAssocID="{60B4EE85-9CD8-4E2F-A922-C2DB530C1DE8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78000" r="-78000"/>
          </a:stretch>
        </a:blipFill>
      </dgm:spPr>
    </dgm:pt>
  </dgm:ptLst>
  <dgm:cxnLst>
    <dgm:cxn modelId="{51FC3924-B866-40C1-8B13-5E1B535F63D1}" srcId="{55627788-56DE-4BE8-B8C2-B56FBE1C60D5}" destId="{8A1EA15A-1F2F-447C-B467-9767AF9694B6}" srcOrd="1" destOrd="0" parTransId="{FB15DA08-238C-41EC-AEAB-5F0DBE815702}" sibTransId="{1EC996CA-B2E2-4D31-9C6A-8CCF9B4FABBB}"/>
    <dgm:cxn modelId="{0D2A4DCA-D0BB-4B8F-9698-BF843C65C42C}" type="presOf" srcId="{60B4EE85-9CD8-4E2F-A922-C2DB530C1DE8}" destId="{2172BE36-5313-4A67-856F-9F4268F11674}" srcOrd="0" destOrd="0" presId="urn:microsoft.com/office/officeart/2008/layout/PictureStrips"/>
    <dgm:cxn modelId="{9987B6CA-9A3A-46EB-9A01-4331DDBDE4EC}" srcId="{55627788-56DE-4BE8-B8C2-B56FBE1C60D5}" destId="{C3828B32-711E-4122-80E4-2F4F52DE2AEC}" srcOrd="0" destOrd="0" parTransId="{BFCB2EC4-4867-4E48-B8B5-CBE5F5718607}" sibTransId="{C30321D2-2A06-4477-9348-420069C914A6}"/>
    <dgm:cxn modelId="{0BEF29E1-0FBE-4A58-8139-4C26B4C7A132}" srcId="{55627788-56DE-4BE8-B8C2-B56FBE1C60D5}" destId="{60B4EE85-9CD8-4E2F-A922-C2DB530C1DE8}" srcOrd="2" destOrd="0" parTransId="{0BB79CA3-49E4-4303-A312-7ADF515A3306}" sibTransId="{D0F3352D-737A-46E4-BD6F-866916A515B9}"/>
    <dgm:cxn modelId="{C1FFCCE9-ED48-4ED7-BAE3-C063E098B022}" type="presOf" srcId="{8A1EA15A-1F2F-447C-B467-9767AF9694B6}" destId="{39BD94C5-489A-437A-9BEE-D606A88EDE4A}" srcOrd="0" destOrd="0" presId="urn:microsoft.com/office/officeart/2008/layout/PictureStrips"/>
    <dgm:cxn modelId="{3815A1F4-518A-403B-A7A4-B36BBCB4A41F}" type="presOf" srcId="{C3828B32-711E-4122-80E4-2F4F52DE2AEC}" destId="{53035C6D-8371-4CE0-871F-D1FE3C8ACA60}" srcOrd="0" destOrd="0" presId="urn:microsoft.com/office/officeart/2008/layout/PictureStrips"/>
    <dgm:cxn modelId="{661D5BF7-FE44-4E12-A8E4-043148D8851E}" type="presOf" srcId="{55627788-56DE-4BE8-B8C2-B56FBE1C60D5}" destId="{B2176875-1795-403F-9D24-BDFAE7CB7DBC}" srcOrd="0" destOrd="0" presId="urn:microsoft.com/office/officeart/2008/layout/PictureStrips"/>
    <dgm:cxn modelId="{4A272B17-9682-47A6-A813-06DB41737278}" type="presParOf" srcId="{B2176875-1795-403F-9D24-BDFAE7CB7DBC}" destId="{51C632BD-9402-4088-A90B-DDD5025BBFF4}" srcOrd="0" destOrd="0" presId="urn:microsoft.com/office/officeart/2008/layout/PictureStrips"/>
    <dgm:cxn modelId="{90BF54A0-F63D-48F5-BD2B-A72C78C37D55}" type="presParOf" srcId="{51C632BD-9402-4088-A90B-DDD5025BBFF4}" destId="{53035C6D-8371-4CE0-871F-D1FE3C8ACA60}" srcOrd="0" destOrd="0" presId="urn:microsoft.com/office/officeart/2008/layout/PictureStrips"/>
    <dgm:cxn modelId="{4B0AD1C8-AA29-478A-A340-D79A850678E7}" type="presParOf" srcId="{51C632BD-9402-4088-A90B-DDD5025BBFF4}" destId="{A0C0A140-8E60-487D-8D97-40F775BAC821}" srcOrd="1" destOrd="0" presId="urn:microsoft.com/office/officeart/2008/layout/PictureStrips"/>
    <dgm:cxn modelId="{9E831570-507D-4CB7-B01B-2ED49B06BF93}" type="presParOf" srcId="{B2176875-1795-403F-9D24-BDFAE7CB7DBC}" destId="{9DFA16C8-4018-4085-91B3-0D3CFCA5DA75}" srcOrd="1" destOrd="0" presId="urn:microsoft.com/office/officeart/2008/layout/PictureStrips"/>
    <dgm:cxn modelId="{1A18AA6F-0686-4414-A866-7978AD4EA96B}" type="presParOf" srcId="{B2176875-1795-403F-9D24-BDFAE7CB7DBC}" destId="{E82536FB-C73D-4563-B3B3-1412C44DB9E2}" srcOrd="2" destOrd="0" presId="urn:microsoft.com/office/officeart/2008/layout/PictureStrips"/>
    <dgm:cxn modelId="{580DA52E-8AFE-474D-A6B8-C82C82965071}" type="presParOf" srcId="{E82536FB-C73D-4563-B3B3-1412C44DB9E2}" destId="{39BD94C5-489A-437A-9BEE-D606A88EDE4A}" srcOrd="0" destOrd="0" presId="urn:microsoft.com/office/officeart/2008/layout/PictureStrips"/>
    <dgm:cxn modelId="{F82C84A8-C5A0-4B91-BB2D-64432360084D}" type="presParOf" srcId="{E82536FB-C73D-4563-B3B3-1412C44DB9E2}" destId="{9E98B9DA-2412-4A42-ABEB-EC1CD982A296}" srcOrd="1" destOrd="0" presId="urn:microsoft.com/office/officeart/2008/layout/PictureStrips"/>
    <dgm:cxn modelId="{D8C90FF9-2C82-46C7-B873-40F21249BE38}" type="presParOf" srcId="{B2176875-1795-403F-9D24-BDFAE7CB7DBC}" destId="{B33576F7-E6B3-4A30-B994-DC6494D02A66}" srcOrd="3" destOrd="0" presId="urn:microsoft.com/office/officeart/2008/layout/PictureStrips"/>
    <dgm:cxn modelId="{78DEEF5B-138D-40F4-A710-9F6D5FDA5744}" type="presParOf" srcId="{B2176875-1795-403F-9D24-BDFAE7CB7DBC}" destId="{7FB31AFE-89F5-4910-9FE9-1DCCB1BAB162}" srcOrd="4" destOrd="0" presId="urn:microsoft.com/office/officeart/2008/layout/PictureStrips"/>
    <dgm:cxn modelId="{D53CF3A3-BCBA-4981-8195-ED72B840D725}" type="presParOf" srcId="{7FB31AFE-89F5-4910-9FE9-1DCCB1BAB162}" destId="{2172BE36-5313-4A67-856F-9F4268F11674}" srcOrd="0" destOrd="0" presId="urn:microsoft.com/office/officeart/2008/layout/PictureStrips"/>
    <dgm:cxn modelId="{5F3CD761-09C4-488B-964E-35190F413D54}" type="presParOf" srcId="{7FB31AFE-89F5-4910-9FE9-1DCCB1BAB162}" destId="{4167A2BD-315C-4C57-9164-CD7AAE6741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AD8FA3-16D1-4437-8525-66D880277B97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ED682A9-FA9A-47D0-8C9E-D6C5A1C636B5}">
      <dgm:prSet/>
      <dgm:spPr/>
      <dgm:t>
        <a:bodyPr/>
        <a:lstStyle/>
        <a:p>
          <a:r>
            <a:rPr lang="es-EC">
              <a:solidFill>
                <a:srgbClr val="000000"/>
              </a:solidFill>
            </a:rPr>
            <a:t>A las cooperativas de ahorro y crédito, incrementar o contratar asesores para brindar asistencia técnica y asesoría en el acceso a productos y servicios financieros a los comerciantes.</a:t>
          </a:r>
        </a:p>
      </dgm:t>
    </dgm:pt>
    <dgm:pt modelId="{A2343CA8-DDFF-4BB8-9CFD-7790400C7ED0}" type="parTrans" cxnId="{AC3D616F-5589-4AAF-B0BC-D13D73E18515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107F4B7-3250-42C6-BD1A-14312B8ECCB6}" type="sibTrans" cxnId="{AC3D616F-5589-4AAF-B0BC-D13D73E18515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AB6A50F-A49A-45D8-B97F-1BF17054DA48}">
      <dgm:prSet/>
      <dgm:spPr/>
      <dgm:t>
        <a:bodyPr/>
        <a:lstStyle/>
        <a:p>
          <a:r>
            <a:rPr lang="es-EC">
              <a:solidFill>
                <a:srgbClr val="000000"/>
              </a:solidFill>
            </a:rPr>
            <a:t>Profundizar en el estudio de análisis de correlación para determinar otras variables (financieras) y que sirva como propuesta para otros temas de investigación.</a:t>
          </a:r>
        </a:p>
      </dgm:t>
    </dgm:pt>
    <dgm:pt modelId="{552D895E-24BF-4CB2-B1E9-AE32783225B3}" type="parTrans" cxnId="{6C471F9E-1B45-4EBF-AC60-6B859C3D2E77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6814DCF1-CC92-4C6B-905E-6CDA86C96012}" type="sibTrans" cxnId="{6C471F9E-1B45-4EBF-AC60-6B859C3D2E77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3C3DF27D-1C56-4059-8B4F-7E07B5F4FA4C}">
      <dgm:prSet/>
      <dgm:spPr/>
      <dgm:t>
        <a:bodyPr/>
        <a:lstStyle/>
        <a:p>
          <a:r>
            <a:rPr lang="es-EC">
              <a:solidFill>
                <a:srgbClr val="000000"/>
              </a:solidFill>
            </a:rPr>
            <a:t>Adoptar las estrategias planteadas en este trabajo de investigación para aumentar la inclusión financiera.</a:t>
          </a:r>
        </a:p>
      </dgm:t>
    </dgm:pt>
    <dgm:pt modelId="{22518C89-31AA-457E-8189-1FB499330D8F}" type="parTrans" cxnId="{D0BE0EEA-5345-4A5A-85AC-7CE67D39C458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B1FECE5-B2AE-48A3-BDBD-A15EA57A7909}" type="sibTrans" cxnId="{D0BE0EEA-5345-4A5A-85AC-7CE67D39C458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2C3C182A-ACDE-46ED-A105-5E58B4C31410}" type="pres">
      <dgm:prSet presAssocID="{BAAD8FA3-16D1-4437-8525-66D880277B97}" presName="Name0" presStyleCnt="0">
        <dgm:presLayoutVars>
          <dgm:dir/>
          <dgm:resizeHandles val="exact"/>
        </dgm:presLayoutVars>
      </dgm:prSet>
      <dgm:spPr/>
    </dgm:pt>
    <dgm:pt modelId="{09E613D7-9046-43AD-9DAF-B88911A1AA02}" type="pres">
      <dgm:prSet presAssocID="{FED682A9-FA9A-47D0-8C9E-D6C5A1C636B5}" presName="composite" presStyleCnt="0"/>
      <dgm:spPr/>
    </dgm:pt>
    <dgm:pt modelId="{F8429D6A-E338-4D60-97FD-CD80D58D7745}" type="pres">
      <dgm:prSet presAssocID="{FED682A9-FA9A-47D0-8C9E-D6C5A1C636B5}" presName="rect1" presStyleLbl="trAlignAcc1" presStyleIdx="0" presStyleCnt="3">
        <dgm:presLayoutVars>
          <dgm:bulletEnabled val="1"/>
        </dgm:presLayoutVars>
      </dgm:prSet>
      <dgm:spPr/>
    </dgm:pt>
    <dgm:pt modelId="{E30B3B58-A80A-4A8E-8C8F-C9EFFCE709B1}" type="pres">
      <dgm:prSet presAssocID="{FED682A9-FA9A-47D0-8C9E-D6C5A1C636B5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78000" r="-78000"/>
          </a:stretch>
        </a:blipFill>
      </dgm:spPr>
    </dgm:pt>
    <dgm:pt modelId="{4E9B2BB2-A513-4D35-9221-2A9216250F3E}" type="pres">
      <dgm:prSet presAssocID="{9107F4B7-3250-42C6-BD1A-14312B8ECCB6}" presName="sibTrans" presStyleCnt="0"/>
      <dgm:spPr/>
    </dgm:pt>
    <dgm:pt modelId="{D89EEF02-461D-4491-A0C8-D2B61137E18C}" type="pres">
      <dgm:prSet presAssocID="{9AB6A50F-A49A-45D8-B97F-1BF17054DA48}" presName="composite" presStyleCnt="0"/>
      <dgm:spPr/>
    </dgm:pt>
    <dgm:pt modelId="{DF970C27-B695-4688-A451-A91EF70BDD0E}" type="pres">
      <dgm:prSet presAssocID="{9AB6A50F-A49A-45D8-B97F-1BF17054DA48}" presName="rect1" presStyleLbl="trAlignAcc1" presStyleIdx="1" presStyleCnt="3">
        <dgm:presLayoutVars>
          <dgm:bulletEnabled val="1"/>
        </dgm:presLayoutVars>
      </dgm:prSet>
      <dgm:spPr/>
    </dgm:pt>
    <dgm:pt modelId="{6FB6D791-AD57-40AB-8D93-20A5C20E7C0D}" type="pres">
      <dgm:prSet presAssocID="{9AB6A50F-A49A-45D8-B97F-1BF17054DA48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57000" r="-57000"/>
          </a:stretch>
        </a:blipFill>
      </dgm:spPr>
    </dgm:pt>
    <dgm:pt modelId="{DAACCCB3-3498-4452-BEAA-FD147ABD4CFF}" type="pres">
      <dgm:prSet presAssocID="{6814DCF1-CC92-4C6B-905E-6CDA86C96012}" presName="sibTrans" presStyleCnt="0"/>
      <dgm:spPr/>
    </dgm:pt>
    <dgm:pt modelId="{41860154-EB0D-4769-977C-C97D8F8C94FD}" type="pres">
      <dgm:prSet presAssocID="{3C3DF27D-1C56-4059-8B4F-7E07B5F4FA4C}" presName="composite" presStyleCnt="0"/>
      <dgm:spPr/>
    </dgm:pt>
    <dgm:pt modelId="{67009703-1FE6-47A5-8287-9AD19EE3B254}" type="pres">
      <dgm:prSet presAssocID="{3C3DF27D-1C56-4059-8B4F-7E07B5F4FA4C}" presName="rect1" presStyleLbl="trAlignAcc1" presStyleIdx="2" presStyleCnt="3">
        <dgm:presLayoutVars>
          <dgm:bulletEnabled val="1"/>
        </dgm:presLayoutVars>
      </dgm:prSet>
      <dgm:spPr/>
    </dgm:pt>
    <dgm:pt modelId="{883773CD-B5EE-4B67-AD68-51AAF7F593A0}" type="pres">
      <dgm:prSet presAssocID="{3C3DF27D-1C56-4059-8B4F-7E07B5F4FA4C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</dgm:ptLst>
  <dgm:cxnLst>
    <dgm:cxn modelId="{0BBC1248-B613-47CC-BA6B-31A8CA5553CA}" type="presOf" srcId="{FED682A9-FA9A-47D0-8C9E-D6C5A1C636B5}" destId="{F8429D6A-E338-4D60-97FD-CD80D58D7745}" srcOrd="0" destOrd="0" presId="urn:microsoft.com/office/officeart/2008/layout/PictureStrips"/>
    <dgm:cxn modelId="{AC3D616F-5589-4AAF-B0BC-D13D73E18515}" srcId="{BAAD8FA3-16D1-4437-8525-66D880277B97}" destId="{FED682A9-FA9A-47D0-8C9E-D6C5A1C636B5}" srcOrd="0" destOrd="0" parTransId="{A2343CA8-DDFF-4BB8-9CFD-7790400C7ED0}" sibTransId="{9107F4B7-3250-42C6-BD1A-14312B8ECCB6}"/>
    <dgm:cxn modelId="{2482C771-F201-4084-B5BF-608664F974D0}" type="presOf" srcId="{3C3DF27D-1C56-4059-8B4F-7E07B5F4FA4C}" destId="{67009703-1FE6-47A5-8287-9AD19EE3B254}" srcOrd="0" destOrd="0" presId="urn:microsoft.com/office/officeart/2008/layout/PictureStrips"/>
    <dgm:cxn modelId="{7FA9A48E-C5A0-42A0-B2A5-61ECB238F35A}" type="presOf" srcId="{BAAD8FA3-16D1-4437-8525-66D880277B97}" destId="{2C3C182A-ACDE-46ED-A105-5E58B4C31410}" srcOrd="0" destOrd="0" presId="urn:microsoft.com/office/officeart/2008/layout/PictureStrips"/>
    <dgm:cxn modelId="{6C471F9E-1B45-4EBF-AC60-6B859C3D2E77}" srcId="{BAAD8FA3-16D1-4437-8525-66D880277B97}" destId="{9AB6A50F-A49A-45D8-B97F-1BF17054DA48}" srcOrd="1" destOrd="0" parTransId="{552D895E-24BF-4CB2-B1E9-AE32783225B3}" sibTransId="{6814DCF1-CC92-4C6B-905E-6CDA86C96012}"/>
    <dgm:cxn modelId="{D0BE0EEA-5345-4A5A-85AC-7CE67D39C458}" srcId="{BAAD8FA3-16D1-4437-8525-66D880277B97}" destId="{3C3DF27D-1C56-4059-8B4F-7E07B5F4FA4C}" srcOrd="2" destOrd="0" parTransId="{22518C89-31AA-457E-8189-1FB499330D8F}" sibTransId="{9B1FECE5-B2AE-48A3-BDBD-A15EA57A7909}"/>
    <dgm:cxn modelId="{72AA9EF7-147C-489C-B495-6D638589724E}" type="presOf" srcId="{9AB6A50F-A49A-45D8-B97F-1BF17054DA48}" destId="{DF970C27-B695-4688-A451-A91EF70BDD0E}" srcOrd="0" destOrd="0" presId="urn:microsoft.com/office/officeart/2008/layout/PictureStrips"/>
    <dgm:cxn modelId="{4A1ED6C9-13C9-4242-9C38-60FC972A4B72}" type="presParOf" srcId="{2C3C182A-ACDE-46ED-A105-5E58B4C31410}" destId="{09E613D7-9046-43AD-9DAF-B88911A1AA02}" srcOrd="0" destOrd="0" presId="urn:microsoft.com/office/officeart/2008/layout/PictureStrips"/>
    <dgm:cxn modelId="{B6A5DA70-7406-4288-AAC4-D88D3A00C3D0}" type="presParOf" srcId="{09E613D7-9046-43AD-9DAF-B88911A1AA02}" destId="{F8429D6A-E338-4D60-97FD-CD80D58D7745}" srcOrd="0" destOrd="0" presId="urn:microsoft.com/office/officeart/2008/layout/PictureStrips"/>
    <dgm:cxn modelId="{65C4602F-53AB-42F6-920E-FF2DFA44CF9E}" type="presParOf" srcId="{09E613D7-9046-43AD-9DAF-B88911A1AA02}" destId="{E30B3B58-A80A-4A8E-8C8F-C9EFFCE709B1}" srcOrd="1" destOrd="0" presId="urn:microsoft.com/office/officeart/2008/layout/PictureStrips"/>
    <dgm:cxn modelId="{738F06F2-2D59-41CC-AEB1-5A6B385F1E0E}" type="presParOf" srcId="{2C3C182A-ACDE-46ED-A105-5E58B4C31410}" destId="{4E9B2BB2-A513-4D35-9221-2A9216250F3E}" srcOrd="1" destOrd="0" presId="urn:microsoft.com/office/officeart/2008/layout/PictureStrips"/>
    <dgm:cxn modelId="{E3C61B46-3A63-4CA4-A098-AACFA8B82518}" type="presParOf" srcId="{2C3C182A-ACDE-46ED-A105-5E58B4C31410}" destId="{D89EEF02-461D-4491-A0C8-D2B61137E18C}" srcOrd="2" destOrd="0" presId="urn:microsoft.com/office/officeart/2008/layout/PictureStrips"/>
    <dgm:cxn modelId="{DB4EF859-3E93-4B9B-A269-5ADB394DD90C}" type="presParOf" srcId="{D89EEF02-461D-4491-A0C8-D2B61137E18C}" destId="{DF970C27-B695-4688-A451-A91EF70BDD0E}" srcOrd="0" destOrd="0" presId="urn:microsoft.com/office/officeart/2008/layout/PictureStrips"/>
    <dgm:cxn modelId="{A7F0BFCA-617E-4D2E-BDF2-0E4604EE5EA6}" type="presParOf" srcId="{D89EEF02-461D-4491-A0C8-D2B61137E18C}" destId="{6FB6D791-AD57-40AB-8D93-20A5C20E7C0D}" srcOrd="1" destOrd="0" presId="urn:microsoft.com/office/officeart/2008/layout/PictureStrips"/>
    <dgm:cxn modelId="{32468850-06A5-44B9-BEDD-22996E85B628}" type="presParOf" srcId="{2C3C182A-ACDE-46ED-A105-5E58B4C31410}" destId="{DAACCCB3-3498-4452-BEAA-FD147ABD4CFF}" srcOrd="3" destOrd="0" presId="urn:microsoft.com/office/officeart/2008/layout/PictureStrips"/>
    <dgm:cxn modelId="{D4F93B85-F8FE-4511-9458-774A66D9692B}" type="presParOf" srcId="{2C3C182A-ACDE-46ED-A105-5E58B4C31410}" destId="{41860154-EB0D-4769-977C-C97D8F8C94FD}" srcOrd="4" destOrd="0" presId="urn:microsoft.com/office/officeart/2008/layout/PictureStrips"/>
    <dgm:cxn modelId="{4ECE4FC8-E959-4635-8C82-2D8C222F053D}" type="presParOf" srcId="{41860154-EB0D-4769-977C-C97D8F8C94FD}" destId="{67009703-1FE6-47A5-8287-9AD19EE3B254}" srcOrd="0" destOrd="0" presId="urn:microsoft.com/office/officeart/2008/layout/PictureStrips"/>
    <dgm:cxn modelId="{96545A10-7431-4C5D-BE39-7ACA8A9E73AE}" type="presParOf" srcId="{41860154-EB0D-4769-977C-C97D8F8C94FD}" destId="{883773CD-B5EE-4B67-AD68-51AAF7F593A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7AA59-AD1F-4BD2-930F-8EAE99AB8F1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63769C-B090-4E3D-8CDB-8524D407C91C}">
      <dgm:prSet phldrT="[Texto]"/>
      <dgm:spPr/>
      <dgm:t>
        <a:bodyPr/>
        <a:lstStyle/>
        <a:p>
          <a:pPr algn="ctr"/>
          <a:r>
            <a:rPr lang="es-EC">
              <a:solidFill>
                <a:schemeClr val="bg2">
                  <a:lumMod val="10000"/>
                </a:schemeClr>
              </a:solidFill>
            </a:rPr>
            <a:t>Analizar el nivel de inclusión financiera y su incidencia en el crecimiento económico de los comerciantes autónomos del sector 3 de julio en la ciudad de Santo Domingo de los Colorados.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19638621-A281-4C16-9E22-06395163982A}" type="parTrans" cxnId="{B5297C92-857C-480A-991A-4EEC7FE7E997}">
      <dgm:prSet/>
      <dgm:spPr/>
      <dgm:t>
        <a:bodyPr/>
        <a:lstStyle/>
        <a:p>
          <a:endParaRPr lang="en-US"/>
        </a:p>
      </dgm:t>
    </dgm:pt>
    <dgm:pt modelId="{25B6E5C1-57F4-409F-BC03-2D9A43B26199}" type="sibTrans" cxnId="{B5297C92-857C-480A-991A-4EEC7FE7E997}">
      <dgm:prSet/>
      <dgm:spPr/>
      <dgm:t>
        <a:bodyPr/>
        <a:lstStyle/>
        <a:p>
          <a:endParaRPr lang="en-US"/>
        </a:p>
      </dgm:t>
    </dgm:pt>
    <dgm:pt modelId="{AF20E4FD-225B-455B-99EE-32BEB2896826}" type="pres">
      <dgm:prSet presAssocID="{84F7AA59-AD1F-4BD2-930F-8EAE99AB8F1A}" presName="linear" presStyleCnt="0">
        <dgm:presLayoutVars>
          <dgm:animLvl val="lvl"/>
          <dgm:resizeHandles val="exact"/>
        </dgm:presLayoutVars>
      </dgm:prSet>
      <dgm:spPr/>
    </dgm:pt>
    <dgm:pt modelId="{04D9DFB8-44E7-403E-8852-F99421886F20}" type="pres">
      <dgm:prSet presAssocID="{E763769C-B090-4E3D-8CDB-8524D407C91C}" presName="parentText" presStyleLbl="node1" presStyleIdx="0" presStyleCnt="1" custLinFactY="-11330" custLinFactNeighborX="35124" custLinFactNeighborY="-100000">
        <dgm:presLayoutVars>
          <dgm:chMax val="0"/>
          <dgm:bulletEnabled val="1"/>
        </dgm:presLayoutVars>
      </dgm:prSet>
      <dgm:spPr/>
    </dgm:pt>
  </dgm:ptLst>
  <dgm:cxnLst>
    <dgm:cxn modelId="{D2B1A85C-4D95-4679-A359-0DA63D10FF69}" type="presOf" srcId="{E763769C-B090-4E3D-8CDB-8524D407C91C}" destId="{04D9DFB8-44E7-403E-8852-F99421886F20}" srcOrd="0" destOrd="0" presId="urn:microsoft.com/office/officeart/2005/8/layout/vList2"/>
    <dgm:cxn modelId="{B5297C92-857C-480A-991A-4EEC7FE7E997}" srcId="{84F7AA59-AD1F-4BD2-930F-8EAE99AB8F1A}" destId="{E763769C-B090-4E3D-8CDB-8524D407C91C}" srcOrd="0" destOrd="0" parTransId="{19638621-A281-4C16-9E22-06395163982A}" sibTransId="{25B6E5C1-57F4-409F-BC03-2D9A43B26199}"/>
    <dgm:cxn modelId="{C239CCBD-305D-48CB-B6C8-B86E054D181E}" type="presOf" srcId="{84F7AA59-AD1F-4BD2-930F-8EAE99AB8F1A}" destId="{AF20E4FD-225B-455B-99EE-32BEB2896826}" srcOrd="0" destOrd="0" presId="urn:microsoft.com/office/officeart/2005/8/layout/vList2"/>
    <dgm:cxn modelId="{E9FB0A56-F0AC-437A-BAE7-B35DB19E7C03}" type="presParOf" srcId="{AF20E4FD-225B-455B-99EE-32BEB2896826}" destId="{04D9DFB8-44E7-403E-8852-F99421886F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1BFF92-5469-4437-8324-1C107328ED10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F8679815-7831-4A55-9B40-8DB0BA6ABA9F}">
      <dgm:prSet phldrT="[Texto]"/>
      <dgm:spPr/>
      <dgm:t>
        <a:bodyPr/>
        <a:lstStyle/>
        <a:p>
          <a:r>
            <a:rPr lang="es-EC" dirty="0">
              <a:solidFill>
                <a:schemeClr val="bg2">
                  <a:lumMod val="10000"/>
                </a:schemeClr>
              </a:solidFill>
            </a:rPr>
            <a:t>Identificar las teorías de soporte e información teórica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70946B21-DF93-4509-B10C-EB5612ECE54A}" type="parTrans" cxnId="{0D32CEF8-A879-4C75-A40C-CE92786ACDC8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938E5F02-2D95-44F1-84AA-976EF14A1591}" type="sibTrans" cxnId="{0D32CEF8-A879-4C75-A40C-CE92786ACDC8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2FBCF07C-807C-4D2E-B2FB-B898D3EE29D2}">
      <dgm:prSet phldrT="[Texto]"/>
      <dgm:spPr/>
      <dgm:t>
        <a:bodyPr/>
        <a:lstStyle/>
        <a:p>
          <a:r>
            <a:rPr lang="es-EC" dirty="0">
              <a:solidFill>
                <a:schemeClr val="bg2">
                  <a:lumMod val="10000"/>
                </a:schemeClr>
              </a:solidFill>
            </a:rPr>
            <a:t>Diseñar el marco metodológico 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F77F70C3-8CF8-4693-8116-252EC2ECE417}" type="parTrans" cxnId="{ECA307DE-33F7-4D47-865C-B8D98BECCFA5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B8FAF136-4584-4B77-8A94-9E7CEC40C4AF}" type="sibTrans" cxnId="{ECA307DE-33F7-4D47-865C-B8D98BECCFA5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106B8B7E-D630-4897-9DB3-34DDEEDACFBF}">
      <dgm:prSet phldrT="[Texto]"/>
      <dgm:spPr/>
      <dgm:t>
        <a:bodyPr/>
        <a:lstStyle/>
        <a:p>
          <a:r>
            <a:rPr lang="es-EC" dirty="0">
              <a:solidFill>
                <a:schemeClr val="bg2">
                  <a:lumMod val="10000"/>
                </a:schemeClr>
              </a:solidFill>
            </a:rPr>
            <a:t>Recopilar información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556168D0-C856-4AE6-9074-974576F0F563}" type="parTrans" cxnId="{84D87E8F-5937-4B8D-9BDE-9B31E5E67F21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376EB549-962A-4EF5-AB79-0FCED07A0176}" type="sibTrans" cxnId="{84D87E8F-5937-4B8D-9BDE-9B31E5E67F21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F5A25775-19EF-494A-90DD-50E0C003BA0D}">
      <dgm:prSet phldrT="[Texto]"/>
      <dgm:spPr/>
      <dgm:t>
        <a:bodyPr/>
        <a:lstStyle/>
        <a:p>
          <a:r>
            <a:rPr lang="es-EC" dirty="0">
              <a:solidFill>
                <a:schemeClr val="bg2">
                  <a:lumMod val="10000"/>
                </a:schemeClr>
              </a:solidFill>
            </a:rPr>
            <a:t>Identificar dificultades 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D897602D-023D-4C61-ADA9-F0963AF5B854}" type="parTrans" cxnId="{3DABB255-BAAC-48BE-B389-5791A70D3AE5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6394555D-7F3A-4C5C-8F57-73A0714099FA}" type="sibTrans" cxnId="{3DABB255-BAAC-48BE-B389-5791A70D3AE5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D670C1B3-1DBA-4D36-98BC-DC9F8E5F59C9}">
      <dgm:prSet phldrT="[Texto]"/>
      <dgm:spPr/>
      <dgm:t>
        <a:bodyPr/>
        <a:lstStyle/>
        <a:p>
          <a:r>
            <a:rPr lang="es-EC">
              <a:solidFill>
                <a:schemeClr val="bg2">
                  <a:lumMod val="10000"/>
                </a:schemeClr>
              </a:solidFill>
            </a:rPr>
            <a:t>Establecer estrategias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3FEA9F3B-AE64-4B54-83C6-A57DCE167D31}" type="parTrans" cxnId="{761ACA34-1BD3-484F-8F7F-BDFB89D492F4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3D551562-1DF5-49B7-B906-97393C2C9732}" type="sibTrans" cxnId="{761ACA34-1BD3-484F-8F7F-BDFB89D492F4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F161C9CB-C227-40F1-82E8-33C5130507C5}" type="pres">
      <dgm:prSet presAssocID="{C11BFF92-5469-4437-8324-1C107328ED10}" presName="Name0" presStyleCnt="0">
        <dgm:presLayoutVars>
          <dgm:dir/>
          <dgm:resizeHandles val="exact"/>
        </dgm:presLayoutVars>
      </dgm:prSet>
      <dgm:spPr/>
    </dgm:pt>
    <dgm:pt modelId="{C1C50D6F-69D6-4496-B326-716A48641C72}" type="pres">
      <dgm:prSet presAssocID="{F8679815-7831-4A55-9B40-8DB0BA6ABA9F}" presName="node" presStyleLbl="node1" presStyleIdx="0" presStyleCnt="5">
        <dgm:presLayoutVars>
          <dgm:bulletEnabled val="1"/>
        </dgm:presLayoutVars>
      </dgm:prSet>
      <dgm:spPr/>
    </dgm:pt>
    <dgm:pt modelId="{664C1DA9-9E4A-405D-8408-8C60B8225EEB}" type="pres">
      <dgm:prSet presAssocID="{938E5F02-2D95-44F1-84AA-976EF14A1591}" presName="sibTrans" presStyleLbl="sibTrans2D1" presStyleIdx="0" presStyleCnt="4"/>
      <dgm:spPr/>
    </dgm:pt>
    <dgm:pt modelId="{DA1A79EF-9445-43A0-83ED-7147E581B288}" type="pres">
      <dgm:prSet presAssocID="{938E5F02-2D95-44F1-84AA-976EF14A1591}" presName="connectorText" presStyleLbl="sibTrans2D1" presStyleIdx="0" presStyleCnt="4"/>
      <dgm:spPr/>
    </dgm:pt>
    <dgm:pt modelId="{3808C376-84E6-4092-BA53-A1A0B1E0EB1B}" type="pres">
      <dgm:prSet presAssocID="{2FBCF07C-807C-4D2E-B2FB-B898D3EE29D2}" presName="node" presStyleLbl="node1" presStyleIdx="1" presStyleCnt="5">
        <dgm:presLayoutVars>
          <dgm:bulletEnabled val="1"/>
        </dgm:presLayoutVars>
      </dgm:prSet>
      <dgm:spPr/>
    </dgm:pt>
    <dgm:pt modelId="{3D3C3769-5E61-4F0E-808D-F3E49B172AF1}" type="pres">
      <dgm:prSet presAssocID="{B8FAF136-4584-4B77-8A94-9E7CEC40C4AF}" presName="sibTrans" presStyleLbl="sibTrans2D1" presStyleIdx="1" presStyleCnt="4"/>
      <dgm:spPr/>
    </dgm:pt>
    <dgm:pt modelId="{3F628686-1ABA-4795-B916-BF03640FA142}" type="pres">
      <dgm:prSet presAssocID="{B8FAF136-4584-4B77-8A94-9E7CEC40C4AF}" presName="connectorText" presStyleLbl="sibTrans2D1" presStyleIdx="1" presStyleCnt="4"/>
      <dgm:spPr/>
    </dgm:pt>
    <dgm:pt modelId="{5A0E3482-5862-4942-B968-3EDF378D294B}" type="pres">
      <dgm:prSet presAssocID="{106B8B7E-D630-4897-9DB3-34DDEEDACFBF}" presName="node" presStyleLbl="node1" presStyleIdx="2" presStyleCnt="5">
        <dgm:presLayoutVars>
          <dgm:bulletEnabled val="1"/>
        </dgm:presLayoutVars>
      </dgm:prSet>
      <dgm:spPr/>
    </dgm:pt>
    <dgm:pt modelId="{73E058F4-5AA6-4DF2-BA88-4EDACDE6DA06}" type="pres">
      <dgm:prSet presAssocID="{376EB549-962A-4EF5-AB79-0FCED07A0176}" presName="sibTrans" presStyleLbl="sibTrans2D1" presStyleIdx="2" presStyleCnt="4"/>
      <dgm:spPr/>
    </dgm:pt>
    <dgm:pt modelId="{33571C72-A25E-4105-893B-8572A2F35C14}" type="pres">
      <dgm:prSet presAssocID="{376EB549-962A-4EF5-AB79-0FCED07A0176}" presName="connectorText" presStyleLbl="sibTrans2D1" presStyleIdx="2" presStyleCnt="4"/>
      <dgm:spPr/>
    </dgm:pt>
    <dgm:pt modelId="{45842446-AF84-4E19-8AD7-A1D2B4BEEB24}" type="pres">
      <dgm:prSet presAssocID="{F5A25775-19EF-494A-90DD-50E0C003BA0D}" presName="node" presStyleLbl="node1" presStyleIdx="3" presStyleCnt="5">
        <dgm:presLayoutVars>
          <dgm:bulletEnabled val="1"/>
        </dgm:presLayoutVars>
      </dgm:prSet>
      <dgm:spPr/>
    </dgm:pt>
    <dgm:pt modelId="{1A6A177A-1A31-48C0-ABAD-540D172A93ED}" type="pres">
      <dgm:prSet presAssocID="{6394555D-7F3A-4C5C-8F57-73A0714099FA}" presName="sibTrans" presStyleLbl="sibTrans2D1" presStyleIdx="3" presStyleCnt="4"/>
      <dgm:spPr/>
    </dgm:pt>
    <dgm:pt modelId="{F91563CF-E028-42F0-BA7C-ADCB9339071A}" type="pres">
      <dgm:prSet presAssocID="{6394555D-7F3A-4C5C-8F57-73A0714099FA}" presName="connectorText" presStyleLbl="sibTrans2D1" presStyleIdx="3" presStyleCnt="4"/>
      <dgm:spPr/>
    </dgm:pt>
    <dgm:pt modelId="{3C4CEB02-7FD4-4CE0-9517-B7148A113C8F}" type="pres">
      <dgm:prSet presAssocID="{D670C1B3-1DBA-4D36-98BC-DC9F8E5F59C9}" presName="node" presStyleLbl="node1" presStyleIdx="4" presStyleCnt="5">
        <dgm:presLayoutVars>
          <dgm:bulletEnabled val="1"/>
        </dgm:presLayoutVars>
      </dgm:prSet>
      <dgm:spPr/>
    </dgm:pt>
  </dgm:ptLst>
  <dgm:cxnLst>
    <dgm:cxn modelId="{DE390219-8352-47D2-BD37-B901CF06423E}" type="presOf" srcId="{B8FAF136-4584-4B77-8A94-9E7CEC40C4AF}" destId="{3D3C3769-5E61-4F0E-808D-F3E49B172AF1}" srcOrd="0" destOrd="0" presId="urn:microsoft.com/office/officeart/2005/8/layout/process1"/>
    <dgm:cxn modelId="{8E06371A-581A-4B81-BB2F-3E650F596FE8}" type="presOf" srcId="{6394555D-7F3A-4C5C-8F57-73A0714099FA}" destId="{F91563CF-E028-42F0-BA7C-ADCB9339071A}" srcOrd="1" destOrd="0" presId="urn:microsoft.com/office/officeart/2005/8/layout/process1"/>
    <dgm:cxn modelId="{761ACA34-1BD3-484F-8F7F-BDFB89D492F4}" srcId="{C11BFF92-5469-4437-8324-1C107328ED10}" destId="{D670C1B3-1DBA-4D36-98BC-DC9F8E5F59C9}" srcOrd="4" destOrd="0" parTransId="{3FEA9F3B-AE64-4B54-83C6-A57DCE167D31}" sibTransId="{3D551562-1DF5-49B7-B906-97393C2C9732}"/>
    <dgm:cxn modelId="{D9329439-E61C-4D60-9C20-E235B9A87FA4}" type="presOf" srcId="{938E5F02-2D95-44F1-84AA-976EF14A1591}" destId="{664C1DA9-9E4A-405D-8408-8C60B8225EEB}" srcOrd="0" destOrd="0" presId="urn:microsoft.com/office/officeart/2005/8/layout/process1"/>
    <dgm:cxn modelId="{4BF8D55B-082B-4A00-A5C1-30676B7C71D3}" type="presOf" srcId="{376EB549-962A-4EF5-AB79-0FCED07A0176}" destId="{33571C72-A25E-4105-893B-8572A2F35C14}" srcOrd="1" destOrd="0" presId="urn:microsoft.com/office/officeart/2005/8/layout/process1"/>
    <dgm:cxn modelId="{7F300273-9876-401F-AE7E-7B6BC53A5BD8}" type="presOf" srcId="{376EB549-962A-4EF5-AB79-0FCED07A0176}" destId="{73E058F4-5AA6-4DF2-BA88-4EDACDE6DA06}" srcOrd="0" destOrd="0" presId="urn:microsoft.com/office/officeart/2005/8/layout/process1"/>
    <dgm:cxn modelId="{3DABB255-BAAC-48BE-B389-5791A70D3AE5}" srcId="{C11BFF92-5469-4437-8324-1C107328ED10}" destId="{F5A25775-19EF-494A-90DD-50E0C003BA0D}" srcOrd="3" destOrd="0" parTransId="{D897602D-023D-4C61-ADA9-F0963AF5B854}" sibTransId="{6394555D-7F3A-4C5C-8F57-73A0714099FA}"/>
    <dgm:cxn modelId="{DDE8E37E-F793-4C75-BFD1-FC3F6342EEB6}" type="presOf" srcId="{D670C1B3-1DBA-4D36-98BC-DC9F8E5F59C9}" destId="{3C4CEB02-7FD4-4CE0-9517-B7148A113C8F}" srcOrd="0" destOrd="0" presId="urn:microsoft.com/office/officeart/2005/8/layout/process1"/>
    <dgm:cxn modelId="{5CC48383-8263-4140-BD4F-2CD54B15BF8D}" type="presOf" srcId="{2FBCF07C-807C-4D2E-B2FB-B898D3EE29D2}" destId="{3808C376-84E6-4092-BA53-A1A0B1E0EB1B}" srcOrd="0" destOrd="0" presId="urn:microsoft.com/office/officeart/2005/8/layout/process1"/>
    <dgm:cxn modelId="{84D87E8F-5937-4B8D-9BDE-9B31E5E67F21}" srcId="{C11BFF92-5469-4437-8324-1C107328ED10}" destId="{106B8B7E-D630-4897-9DB3-34DDEEDACFBF}" srcOrd="2" destOrd="0" parTransId="{556168D0-C856-4AE6-9074-974576F0F563}" sibTransId="{376EB549-962A-4EF5-AB79-0FCED07A0176}"/>
    <dgm:cxn modelId="{D6844EBB-34BF-4875-9BBC-C873D43E839E}" type="presOf" srcId="{938E5F02-2D95-44F1-84AA-976EF14A1591}" destId="{DA1A79EF-9445-43A0-83ED-7147E581B288}" srcOrd="1" destOrd="0" presId="urn:microsoft.com/office/officeart/2005/8/layout/process1"/>
    <dgm:cxn modelId="{18B09BCE-BAB2-41C1-B4BF-12B740933D25}" type="presOf" srcId="{C11BFF92-5469-4437-8324-1C107328ED10}" destId="{F161C9CB-C227-40F1-82E8-33C5130507C5}" srcOrd="0" destOrd="0" presId="urn:microsoft.com/office/officeart/2005/8/layout/process1"/>
    <dgm:cxn modelId="{91D5F4CE-6F0D-4958-827B-08F57CD73D75}" type="presOf" srcId="{B8FAF136-4584-4B77-8A94-9E7CEC40C4AF}" destId="{3F628686-1ABA-4795-B916-BF03640FA142}" srcOrd="1" destOrd="0" presId="urn:microsoft.com/office/officeart/2005/8/layout/process1"/>
    <dgm:cxn modelId="{ECA307DE-33F7-4D47-865C-B8D98BECCFA5}" srcId="{C11BFF92-5469-4437-8324-1C107328ED10}" destId="{2FBCF07C-807C-4D2E-B2FB-B898D3EE29D2}" srcOrd="1" destOrd="0" parTransId="{F77F70C3-8CF8-4693-8116-252EC2ECE417}" sibTransId="{B8FAF136-4584-4B77-8A94-9E7CEC40C4AF}"/>
    <dgm:cxn modelId="{68353FE1-52CD-4651-87B6-C3A1F7A27659}" type="presOf" srcId="{F8679815-7831-4A55-9B40-8DB0BA6ABA9F}" destId="{C1C50D6F-69D6-4496-B326-716A48641C72}" srcOrd="0" destOrd="0" presId="urn:microsoft.com/office/officeart/2005/8/layout/process1"/>
    <dgm:cxn modelId="{38689AE4-B957-4E4E-8865-BC8448813AB5}" type="presOf" srcId="{6394555D-7F3A-4C5C-8F57-73A0714099FA}" destId="{1A6A177A-1A31-48C0-ABAD-540D172A93ED}" srcOrd="0" destOrd="0" presId="urn:microsoft.com/office/officeart/2005/8/layout/process1"/>
    <dgm:cxn modelId="{DB0203E6-F83A-466C-8FFA-1FCE6829BF74}" type="presOf" srcId="{F5A25775-19EF-494A-90DD-50E0C003BA0D}" destId="{45842446-AF84-4E19-8AD7-A1D2B4BEEB24}" srcOrd="0" destOrd="0" presId="urn:microsoft.com/office/officeart/2005/8/layout/process1"/>
    <dgm:cxn modelId="{0D32CEF8-A879-4C75-A40C-CE92786ACDC8}" srcId="{C11BFF92-5469-4437-8324-1C107328ED10}" destId="{F8679815-7831-4A55-9B40-8DB0BA6ABA9F}" srcOrd="0" destOrd="0" parTransId="{70946B21-DF93-4509-B10C-EB5612ECE54A}" sibTransId="{938E5F02-2D95-44F1-84AA-976EF14A1591}"/>
    <dgm:cxn modelId="{89AFE6F8-6080-4DF2-9D07-28D58A8E4118}" type="presOf" srcId="{106B8B7E-D630-4897-9DB3-34DDEEDACFBF}" destId="{5A0E3482-5862-4942-B968-3EDF378D294B}" srcOrd="0" destOrd="0" presId="urn:microsoft.com/office/officeart/2005/8/layout/process1"/>
    <dgm:cxn modelId="{996D9BD3-DA79-4BC9-AD1E-5259445C85ED}" type="presParOf" srcId="{F161C9CB-C227-40F1-82E8-33C5130507C5}" destId="{C1C50D6F-69D6-4496-B326-716A48641C72}" srcOrd="0" destOrd="0" presId="urn:microsoft.com/office/officeart/2005/8/layout/process1"/>
    <dgm:cxn modelId="{EE08C0AA-FBC2-4906-B048-B6998FE1BCC1}" type="presParOf" srcId="{F161C9CB-C227-40F1-82E8-33C5130507C5}" destId="{664C1DA9-9E4A-405D-8408-8C60B8225EEB}" srcOrd="1" destOrd="0" presId="urn:microsoft.com/office/officeart/2005/8/layout/process1"/>
    <dgm:cxn modelId="{8699400F-58A2-484F-B50F-28838FEE536A}" type="presParOf" srcId="{664C1DA9-9E4A-405D-8408-8C60B8225EEB}" destId="{DA1A79EF-9445-43A0-83ED-7147E581B288}" srcOrd="0" destOrd="0" presId="urn:microsoft.com/office/officeart/2005/8/layout/process1"/>
    <dgm:cxn modelId="{97C1EDD2-0F13-4E7F-98CA-8E67FC9B7311}" type="presParOf" srcId="{F161C9CB-C227-40F1-82E8-33C5130507C5}" destId="{3808C376-84E6-4092-BA53-A1A0B1E0EB1B}" srcOrd="2" destOrd="0" presId="urn:microsoft.com/office/officeart/2005/8/layout/process1"/>
    <dgm:cxn modelId="{4144D6A6-4C6D-4A22-83A8-42378A06FD2D}" type="presParOf" srcId="{F161C9CB-C227-40F1-82E8-33C5130507C5}" destId="{3D3C3769-5E61-4F0E-808D-F3E49B172AF1}" srcOrd="3" destOrd="0" presId="urn:microsoft.com/office/officeart/2005/8/layout/process1"/>
    <dgm:cxn modelId="{F1E12B70-5DE2-4865-8909-9372D0876C65}" type="presParOf" srcId="{3D3C3769-5E61-4F0E-808D-F3E49B172AF1}" destId="{3F628686-1ABA-4795-B916-BF03640FA142}" srcOrd="0" destOrd="0" presId="urn:microsoft.com/office/officeart/2005/8/layout/process1"/>
    <dgm:cxn modelId="{CB0F0EDE-77E5-4850-8163-0E1DADD84968}" type="presParOf" srcId="{F161C9CB-C227-40F1-82E8-33C5130507C5}" destId="{5A0E3482-5862-4942-B968-3EDF378D294B}" srcOrd="4" destOrd="0" presId="urn:microsoft.com/office/officeart/2005/8/layout/process1"/>
    <dgm:cxn modelId="{9DBC139E-24B1-42AE-9227-5535263EB983}" type="presParOf" srcId="{F161C9CB-C227-40F1-82E8-33C5130507C5}" destId="{73E058F4-5AA6-4DF2-BA88-4EDACDE6DA06}" srcOrd="5" destOrd="0" presId="urn:microsoft.com/office/officeart/2005/8/layout/process1"/>
    <dgm:cxn modelId="{1C412894-CDAF-4B1D-A79E-79613E425472}" type="presParOf" srcId="{73E058F4-5AA6-4DF2-BA88-4EDACDE6DA06}" destId="{33571C72-A25E-4105-893B-8572A2F35C14}" srcOrd="0" destOrd="0" presId="urn:microsoft.com/office/officeart/2005/8/layout/process1"/>
    <dgm:cxn modelId="{6B71AE0A-2F42-413E-922C-4C05DA102E42}" type="presParOf" srcId="{F161C9CB-C227-40F1-82E8-33C5130507C5}" destId="{45842446-AF84-4E19-8AD7-A1D2B4BEEB24}" srcOrd="6" destOrd="0" presId="urn:microsoft.com/office/officeart/2005/8/layout/process1"/>
    <dgm:cxn modelId="{2D9C853B-98BF-44E8-B78F-63474BF50ECD}" type="presParOf" srcId="{F161C9CB-C227-40F1-82E8-33C5130507C5}" destId="{1A6A177A-1A31-48C0-ABAD-540D172A93ED}" srcOrd="7" destOrd="0" presId="urn:microsoft.com/office/officeart/2005/8/layout/process1"/>
    <dgm:cxn modelId="{4F8CD409-A73E-42D3-B269-595261A67E4C}" type="presParOf" srcId="{1A6A177A-1A31-48C0-ABAD-540D172A93ED}" destId="{F91563CF-E028-42F0-BA7C-ADCB9339071A}" srcOrd="0" destOrd="0" presId="urn:microsoft.com/office/officeart/2005/8/layout/process1"/>
    <dgm:cxn modelId="{B6AE023E-775F-4D80-B903-9759F6A34CD1}" type="presParOf" srcId="{F161C9CB-C227-40F1-82E8-33C5130507C5}" destId="{3C4CEB02-7FD4-4CE0-9517-B7148A113C8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B305FE-4052-4120-8DAB-1DC850703A1B}" type="doc">
      <dgm:prSet loTypeId="urn:microsoft.com/office/officeart/2005/8/layout/h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167EF2-D6D8-4FF2-B34D-54A5E6382F4F}">
      <dgm:prSet phldrT="[Texto]"/>
      <dgm:spPr/>
      <dgm:t>
        <a:bodyPr/>
        <a:lstStyle/>
        <a:p>
          <a:r>
            <a:rPr lang="es-EC">
              <a:solidFill>
                <a:schemeClr val="bg2">
                  <a:lumMod val="10000"/>
                </a:schemeClr>
              </a:solidFill>
            </a:rPr>
            <a:t>HIPÓTESIS ALTERNATIVA</a:t>
          </a:r>
        </a:p>
        <a:p>
          <a:r>
            <a:rPr lang="es-EC">
              <a:solidFill>
                <a:schemeClr val="bg2">
                  <a:lumMod val="10000"/>
                </a:schemeClr>
              </a:solidFill>
            </a:rPr>
            <a:t>(Ha)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A5DB81AB-36EC-4A37-B1F3-76FCB90D2A8C}" type="parTrans" cxnId="{6F35BC29-F2EE-4B60-98BA-2B1622A165EB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CC1CAFF2-6DE0-423D-9DCC-8C45D90F4CCB}" type="sibTrans" cxnId="{6F35BC29-F2EE-4B60-98BA-2B1622A165EB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FC460504-E3DE-4D5C-9CF0-D50E3E75FE28}">
      <dgm:prSet phldrT="[Texto]"/>
      <dgm:spPr/>
      <dgm:t>
        <a:bodyPr/>
        <a:lstStyle/>
        <a:p>
          <a:r>
            <a:rPr lang="es-EC" dirty="0">
              <a:solidFill>
                <a:schemeClr val="bg2">
                  <a:lumMod val="10000"/>
                </a:schemeClr>
              </a:solidFill>
            </a:rPr>
            <a:t>La inclusión financiera incide en el crecimiento económico de los comerciantes autónomos del sector comercial 3 de julio en la ciudad de Santo Domingo de los Colorados. 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9B841677-1B22-470D-9823-5926A48921C7}" type="parTrans" cxnId="{2811546D-5E22-4577-90C2-C6A91B8F9917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17CD0D89-6C44-41D3-A257-F743DF0AA8BB}" type="sibTrans" cxnId="{2811546D-5E22-4577-90C2-C6A91B8F9917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0F2D9E72-CE2D-4EAC-9CAF-5D245951B75A}">
      <dgm:prSet phldrT="[Texto]"/>
      <dgm:spPr/>
      <dgm:t>
        <a:bodyPr/>
        <a:lstStyle/>
        <a:p>
          <a:r>
            <a:rPr lang="es-EC">
              <a:solidFill>
                <a:schemeClr val="bg2">
                  <a:lumMod val="10000"/>
                </a:schemeClr>
              </a:solidFill>
            </a:rPr>
            <a:t>HIPÓTESIS NULA</a:t>
          </a:r>
        </a:p>
        <a:p>
          <a:r>
            <a:rPr lang="es-EC">
              <a:solidFill>
                <a:schemeClr val="bg2">
                  <a:lumMod val="10000"/>
                </a:schemeClr>
              </a:solidFill>
            </a:rPr>
            <a:t>(Ho)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5C1C8D83-6CFD-437A-B09D-C462C61DAD52}" type="parTrans" cxnId="{AA2552E2-33FE-4A37-ABB2-C183DED4FA91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23AB0B78-8DD5-44C0-92C5-C0D6CDBDAFC4}" type="sibTrans" cxnId="{AA2552E2-33FE-4A37-ABB2-C183DED4FA91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4DE07C0D-787C-4F40-B2DC-7182418F863D}">
      <dgm:prSet phldrT="[Texto]"/>
      <dgm:spPr/>
      <dgm:t>
        <a:bodyPr/>
        <a:lstStyle/>
        <a:p>
          <a:r>
            <a:rPr lang="es-EC">
              <a:solidFill>
                <a:schemeClr val="bg2">
                  <a:lumMod val="10000"/>
                </a:schemeClr>
              </a:solidFill>
            </a:rPr>
            <a:t>La inclusión financiera no incide en el crecimiento económico de los comerciantes autónomos del sector comercial 3 de julio en la ciudad de Santo Domingo de los Colorados.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37345034-BD30-43DF-BC13-DDFAA311C62B}" type="parTrans" cxnId="{F49A55DC-52AF-43FD-873B-BFDA042152A3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78A68948-9647-43F0-BD37-F05D68774038}" type="sibTrans" cxnId="{F49A55DC-52AF-43FD-873B-BFDA042152A3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9E115F95-D360-4B1E-99FF-C75974C5E0A2}" type="pres">
      <dgm:prSet presAssocID="{5FB305FE-4052-4120-8DAB-1DC850703A1B}" presName="Name0" presStyleCnt="0">
        <dgm:presLayoutVars>
          <dgm:dir/>
          <dgm:animLvl val="lvl"/>
          <dgm:resizeHandles val="exact"/>
        </dgm:presLayoutVars>
      </dgm:prSet>
      <dgm:spPr/>
    </dgm:pt>
    <dgm:pt modelId="{808AC331-37B2-4474-B170-46E27E4CB9F6}" type="pres">
      <dgm:prSet presAssocID="{83167EF2-D6D8-4FF2-B34D-54A5E6382F4F}" presName="composite" presStyleCnt="0"/>
      <dgm:spPr/>
    </dgm:pt>
    <dgm:pt modelId="{1991F39D-B7DC-442F-A3A3-AE9F48075E7D}" type="pres">
      <dgm:prSet presAssocID="{83167EF2-D6D8-4FF2-B34D-54A5E6382F4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946DE10-3228-491E-A675-4B2ACF903CB1}" type="pres">
      <dgm:prSet presAssocID="{83167EF2-D6D8-4FF2-B34D-54A5E6382F4F}" presName="desTx" presStyleLbl="alignAccFollowNode1" presStyleIdx="0" presStyleCnt="2">
        <dgm:presLayoutVars>
          <dgm:bulletEnabled val="1"/>
        </dgm:presLayoutVars>
      </dgm:prSet>
      <dgm:spPr/>
    </dgm:pt>
    <dgm:pt modelId="{AED76243-E493-49E4-A288-A974C2EBC433}" type="pres">
      <dgm:prSet presAssocID="{CC1CAFF2-6DE0-423D-9DCC-8C45D90F4CCB}" presName="space" presStyleCnt="0"/>
      <dgm:spPr/>
    </dgm:pt>
    <dgm:pt modelId="{FBCB6194-537F-4D83-9CAC-6ECFFC5595BC}" type="pres">
      <dgm:prSet presAssocID="{0F2D9E72-CE2D-4EAC-9CAF-5D245951B75A}" presName="composite" presStyleCnt="0"/>
      <dgm:spPr/>
    </dgm:pt>
    <dgm:pt modelId="{87F1A9C2-BB5E-4D7C-8D8B-152CCEDB2C8C}" type="pres">
      <dgm:prSet presAssocID="{0F2D9E72-CE2D-4EAC-9CAF-5D245951B75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25EEA8B-F74A-4CB9-AC89-50D360BFE8E2}" type="pres">
      <dgm:prSet presAssocID="{0F2D9E72-CE2D-4EAC-9CAF-5D245951B75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CD7B110-655F-46D7-8FFC-16921A66E57D}" type="presOf" srcId="{0F2D9E72-CE2D-4EAC-9CAF-5D245951B75A}" destId="{87F1A9C2-BB5E-4D7C-8D8B-152CCEDB2C8C}" srcOrd="0" destOrd="0" presId="urn:microsoft.com/office/officeart/2005/8/layout/hList1"/>
    <dgm:cxn modelId="{CC2FFC22-AD34-4291-93CE-90FD35226507}" type="presOf" srcId="{4DE07C0D-787C-4F40-B2DC-7182418F863D}" destId="{825EEA8B-F74A-4CB9-AC89-50D360BFE8E2}" srcOrd="0" destOrd="0" presId="urn:microsoft.com/office/officeart/2005/8/layout/hList1"/>
    <dgm:cxn modelId="{6F35BC29-F2EE-4B60-98BA-2B1622A165EB}" srcId="{5FB305FE-4052-4120-8DAB-1DC850703A1B}" destId="{83167EF2-D6D8-4FF2-B34D-54A5E6382F4F}" srcOrd="0" destOrd="0" parTransId="{A5DB81AB-36EC-4A37-B1F3-76FCB90D2A8C}" sibTransId="{CC1CAFF2-6DE0-423D-9DCC-8C45D90F4CCB}"/>
    <dgm:cxn modelId="{CFA0FA41-F1D3-411D-A7ED-ECD6F0A70FAB}" type="presOf" srcId="{FC460504-E3DE-4D5C-9CF0-D50E3E75FE28}" destId="{9946DE10-3228-491E-A675-4B2ACF903CB1}" srcOrd="0" destOrd="0" presId="urn:microsoft.com/office/officeart/2005/8/layout/hList1"/>
    <dgm:cxn modelId="{2811546D-5E22-4577-90C2-C6A91B8F9917}" srcId="{83167EF2-D6D8-4FF2-B34D-54A5E6382F4F}" destId="{FC460504-E3DE-4D5C-9CF0-D50E3E75FE28}" srcOrd="0" destOrd="0" parTransId="{9B841677-1B22-470D-9823-5926A48921C7}" sibTransId="{17CD0D89-6C44-41D3-A257-F743DF0AA8BB}"/>
    <dgm:cxn modelId="{E5988BB9-0F6F-4D53-B7D0-B7A4758F6196}" type="presOf" srcId="{83167EF2-D6D8-4FF2-B34D-54A5E6382F4F}" destId="{1991F39D-B7DC-442F-A3A3-AE9F48075E7D}" srcOrd="0" destOrd="0" presId="urn:microsoft.com/office/officeart/2005/8/layout/hList1"/>
    <dgm:cxn modelId="{4F9FEDD3-FD7A-4D51-AEFD-4164571FE8C8}" type="presOf" srcId="{5FB305FE-4052-4120-8DAB-1DC850703A1B}" destId="{9E115F95-D360-4B1E-99FF-C75974C5E0A2}" srcOrd="0" destOrd="0" presId="urn:microsoft.com/office/officeart/2005/8/layout/hList1"/>
    <dgm:cxn modelId="{F49A55DC-52AF-43FD-873B-BFDA042152A3}" srcId="{0F2D9E72-CE2D-4EAC-9CAF-5D245951B75A}" destId="{4DE07C0D-787C-4F40-B2DC-7182418F863D}" srcOrd="0" destOrd="0" parTransId="{37345034-BD30-43DF-BC13-DDFAA311C62B}" sibTransId="{78A68948-9647-43F0-BD37-F05D68774038}"/>
    <dgm:cxn modelId="{AA2552E2-33FE-4A37-ABB2-C183DED4FA91}" srcId="{5FB305FE-4052-4120-8DAB-1DC850703A1B}" destId="{0F2D9E72-CE2D-4EAC-9CAF-5D245951B75A}" srcOrd="1" destOrd="0" parTransId="{5C1C8D83-6CFD-437A-B09D-C462C61DAD52}" sibTransId="{23AB0B78-8DD5-44C0-92C5-C0D6CDBDAFC4}"/>
    <dgm:cxn modelId="{1798E7E2-6C04-480B-B267-F9EE651FEBA3}" type="presParOf" srcId="{9E115F95-D360-4B1E-99FF-C75974C5E0A2}" destId="{808AC331-37B2-4474-B170-46E27E4CB9F6}" srcOrd="0" destOrd="0" presId="urn:microsoft.com/office/officeart/2005/8/layout/hList1"/>
    <dgm:cxn modelId="{E0E3B91F-40D0-4169-B974-CE26054C8257}" type="presParOf" srcId="{808AC331-37B2-4474-B170-46E27E4CB9F6}" destId="{1991F39D-B7DC-442F-A3A3-AE9F48075E7D}" srcOrd="0" destOrd="0" presId="urn:microsoft.com/office/officeart/2005/8/layout/hList1"/>
    <dgm:cxn modelId="{86E8F5AE-3596-426D-8C9D-F00F91399BE7}" type="presParOf" srcId="{808AC331-37B2-4474-B170-46E27E4CB9F6}" destId="{9946DE10-3228-491E-A675-4B2ACF903CB1}" srcOrd="1" destOrd="0" presId="urn:microsoft.com/office/officeart/2005/8/layout/hList1"/>
    <dgm:cxn modelId="{7779821A-D720-4FD6-A5B7-E2D1107D324A}" type="presParOf" srcId="{9E115F95-D360-4B1E-99FF-C75974C5E0A2}" destId="{AED76243-E493-49E4-A288-A974C2EBC433}" srcOrd="1" destOrd="0" presId="urn:microsoft.com/office/officeart/2005/8/layout/hList1"/>
    <dgm:cxn modelId="{096A751D-B1D4-46F7-AA3A-D752B2F44ED7}" type="presParOf" srcId="{9E115F95-D360-4B1E-99FF-C75974C5E0A2}" destId="{FBCB6194-537F-4D83-9CAC-6ECFFC5595BC}" srcOrd="2" destOrd="0" presId="urn:microsoft.com/office/officeart/2005/8/layout/hList1"/>
    <dgm:cxn modelId="{0976BB09-7A84-4BCB-ADD0-EF6A202C5D9D}" type="presParOf" srcId="{FBCB6194-537F-4D83-9CAC-6ECFFC5595BC}" destId="{87F1A9C2-BB5E-4D7C-8D8B-152CCEDB2C8C}" srcOrd="0" destOrd="0" presId="urn:microsoft.com/office/officeart/2005/8/layout/hList1"/>
    <dgm:cxn modelId="{94E96279-DBF6-46CC-B449-E1D5DF22D967}" type="presParOf" srcId="{FBCB6194-537F-4D83-9CAC-6ECFFC5595BC}" destId="{825EEA8B-F74A-4CB9-AC89-50D360BFE8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772FC4-E19A-4C32-A032-397B62B408A5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0DDA24D-06FD-4003-A311-990871F11BB8}">
      <dgm:prSet phldrT="[Texto]"/>
      <dgm:spPr/>
      <dgm:t>
        <a:bodyPr/>
        <a:lstStyle/>
        <a:p>
          <a:r>
            <a:rPr lang="es-ES" b="1">
              <a:solidFill>
                <a:srgbClr val="000000"/>
              </a:solidFill>
            </a:rPr>
            <a:t>Teoría financiera</a:t>
          </a:r>
          <a:endParaRPr lang="es-EC" b="1">
            <a:solidFill>
              <a:srgbClr val="000000"/>
            </a:solidFill>
          </a:endParaRPr>
        </a:p>
      </dgm:t>
    </dgm:pt>
    <dgm:pt modelId="{E1214FB5-2979-4870-A6B3-E053543AB4C8}" type="parTrans" cxnId="{E63EAC09-616C-4EF8-A291-C7D04E526692}">
      <dgm:prSet/>
      <dgm:spPr/>
      <dgm:t>
        <a:bodyPr/>
        <a:lstStyle/>
        <a:p>
          <a:endParaRPr lang="es-EC"/>
        </a:p>
      </dgm:t>
    </dgm:pt>
    <dgm:pt modelId="{3AB5BA4C-1F0B-4EC9-89B2-563F03938B2B}" type="sibTrans" cxnId="{E63EAC09-616C-4EF8-A291-C7D04E526692}">
      <dgm:prSet/>
      <dgm:spPr/>
      <dgm:t>
        <a:bodyPr/>
        <a:lstStyle/>
        <a:p>
          <a:endParaRPr lang="es-EC"/>
        </a:p>
      </dgm:t>
    </dgm:pt>
    <dgm:pt modelId="{37CC7AAF-9C1D-47B5-B07C-B7AE9CE10B52}">
      <dgm:prSet phldrT="[Texto]"/>
      <dgm:spPr/>
      <dgm:t>
        <a:bodyPr/>
        <a:lstStyle/>
        <a:p>
          <a:r>
            <a:rPr lang="es-EC">
              <a:solidFill>
                <a:srgbClr val="000000"/>
              </a:solidFill>
            </a:rPr>
            <a:t>Conformada de la teoría financiera clásica influenciada a la teoría decisiones</a:t>
          </a:r>
        </a:p>
      </dgm:t>
    </dgm:pt>
    <dgm:pt modelId="{B464B91E-FDCD-4685-9584-8723EBF8D627}" type="parTrans" cxnId="{6E94451B-3E49-4F9E-85B0-097817E5A449}">
      <dgm:prSet/>
      <dgm:spPr/>
      <dgm:t>
        <a:bodyPr/>
        <a:lstStyle/>
        <a:p>
          <a:endParaRPr lang="es-EC"/>
        </a:p>
      </dgm:t>
    </dgm:pt>
    <dgm:pt modelId="{68C383C5-62B3-43DA-9F7A-BD8794634F46}" type="sibTrans" cxnId="{6E94451B-3E49-4F9E-85B0-097817E5A449}">
      <dgm:prSet/>
      <dgm:spPr/>
      <dgm:t>
        <a:bodyPr/>
        <a:lstStyle/>
        <a:p>
          <a:endParaRPr lang="es-EC"/>
        </a:p>
      </dgm:t>
    </dgm:pt>
    <dgm:pt modelId="{D216D990-AA42-426B-B32D-1C1505675F5D}">
      <dgm:prSet phldrT="[Texto]"/>
      <dgm:spPr/>
      <dgm:t>
        <a:bodyPr/>
        <a:lstStyle/>
        <a:p>
          <a:r>
            <a:rPr lang="es-ES" b="1">
              <a:solidFill>
                <a:srgbClr val="000000"/>
              </a:solidFill>
            </a:rPr>
            <a:t>Teoría del crecimiento</a:t>
          </a:r>
          <a:endParaRPr lang="es-EC" b="1">
            <a:solidFill>
              <a:srgbClr val="000000"/>
            </a:solidFill>
          </a:endParaRPr>
        </a:p>
      </dgm:t>
    </dgm:pt>
    <dgm:pt modelId="{6C773356-8126-40F1-98EC-75CE70FAB4DA}" type="parTrans" cxnId="{8E3250A6-58C2-49A6-901D-632AC9E57AE8}">
      <dgm:prSet/>
      <dgm:spPr/>
      <dgm:t>
        <a:bodyPr/>
        <a:lstStyle/>
        <a:p>
          <a:endParaRPr lang="es-EC"/>
        </a:p>
      </dgm:t>
    </dgm:pt>
    <dgm:pt modelId="{C7AD4308-BBA9-431E-9D8A-CD58E2E71E36}" type="sibTrans" cxnId="{8E3250A6-58C2-49A6-901D-632AC9E57AE8}">
      <dgm:prSet/>
      <dgm:spPr/>
      <dgm:t>
        <a:bodyPr/>
        <a:lstStyle/>
        <a:p>
          <a:endParaRPr lang="es-EC"/>
        </a:p>
      </dgm:t>
    </dgm:pt>
    <dgm:pt modelId="{9ED079A5-A441-429F-A68D-AE59DB650D59}">
      <dgm:prSet phldrT="[Texto]"/>
      <dgm:spPr/>
      <dgm:t>
        <a:bodyPr/>
        <a:lstStyle/>
        <a:p>
          <a:r>
            <a:rPr lang="es-EC" dirty="0">
              <a:solidFill>
                <a:srgbClr val="000000"/>
              </a:solidFill>
            </a:rPr>
            <a:t>El crecimiento se desarrolla a través de una reorganización continua de los procesos de producción</a:t>
          </a:r>
        </a:p>
      </dgm:t>
    </dgm:pt>
    <dgm:pt modelId="{61C1CA0F-C6D8-4D6A-8068-16DEC50797D7}" type="parTrans" cxnId="{7A0302EA-FA8E-49F8-96F2-47B6DB8F7A69}">
      <dgm:prSet/>
      <dgm:spPr/>
      <dgm:t>
        <a:bodyPr/>
        <a:lstStyle/>
        <a:p>
          <a:endParaRPr lang="es-EC"/>
        </a:p>
      </dgm:t>
    </dgm:pt>
    <dgm:pt modelId="{4DF46947-73D0-4C1C-A836-87F00FBE2872}" type="sibTrans" cxnId="{7A0302EA-FA8E-49F8-96F2-47B6DB8F7A69}">
      <dgm:prSet/>
      <dgm:spPr/>
      <dgm:t>
        <a:bodyPr/>
        <a:lstStyle/>
        <a:p>
          <a:endParaRPr lang="es-EC"/>
        </a:p>
      </dgm:t>
    </dgm:pt>
    <dgm:pt modelId="{9044339B-889A-49E1-8B15-E71537772FE0}">
      <dgm:prSet phldrT="[Texto]"/>
      <dgm:spPr/>
      <dgm:t>
        <a:bodyPr/>
        <a:lstStyle/>
        <a:p>
          <a:r>
            <a:rPr lang="es-ES" b="1">
              <a:solidFill>
                <a:srgbClr val="000000"/>
              </a:solidFill>
            </a:rPr>
            <a:t>Teoría de la intermediación financiera</a:t>
          </a:r>
          <a:endParaRPr lang="es-EC" b="1">
            <a:solidFill>
              <a:srgbClr val="000000"/>
            </a:solidFill>
          </a:endParaRPr>
        </a:p>
      </dgm:t>
    </dgm:pt>
    <dgm:pt modelId="{94A8900E-3374-4CCC-B8E8-D4DE73541621}" type="parTrans" cxnId="{F8F2FCDD-A0F7-4F0F-80B1-8475D3BFA574}">
      <dgm:prSet/>
      <dgm:spPr/>
      <dgm:t>
        <a:bodyPr/>
        <a:lstStyle/>
        <a:p>
          <a:endParaRPr lang="es-EC"/>
        </a:p>
      </dgm:t>
    </dgm:pt>
    <dgm:pt modelId="{3AD2B6D8-36C0-4FA9-B5D8-9CBA380B5174}" type="sibTrans" cxnId="{F8F2FCDD-A0F7-4F0F-80B1-8475D3BFA574}">
      <dgm:prSet/>
      <dgm:spPr/>
      <dgm:t>
        <a:bodyPr/>
        <a:lstStyle/>
        <a:p>
          <a:endParaRPr lang="es-EC"/>
        </a:p>
      </dgm:t>
    </dgm:pt>
    <dgm:pt modelId="{2CBB44EE-051E-4C56-B66F-96CEF703D38C}">
      <dgm:prSet phldrT="[Texto]"/>
      <dgm:spPr/>
      <dgm:t>
        <a:bodyPr/>
        <a:lstStyle/>
        <a:p>
          <a:r>
            <a:rPr lang="es-EC" dirty="0">
              <a:solidFill>
                <a:srgbClr val="000000"/>
              </a:solidFill>
            </a:rPr>
            <a:t>Centrado en los costos de transacción y la importancia de diversificar las inversiones</a:t>
          </a:r>
        </a:p>
      </dgm:t>
    </dgm:pt>
    <dgm:pt modelId="{CABC431A-814E-4C92-A3E9-8D311BE935A5}" type="parTrans" cxnId="{443A2FDC-686E-4C25-88B5-1EC2C95697EF}">
      <dgm:prSet/>
      <dgm:spPr/>
      <dgm:t>
        <a:bodyPr/>
        <a:lstStyle/>
        <a:p>
          <a:endParaRPr lang="es-EC"/>
        </a:p>
      </dgm:t>
    </dgm:pt>
    <dgm:pt modelId="{08792FEA-C71A-4266-BD92-2EC7261AA980}" type="sibTrans" cxnId="{443A2FDC-686E-4C25-88B5-1EC2C95697EF}">
      <dgm:prSet/>
      <dgm:spPr/>
      <dgm:t>
        <a:bodyPr/>
        <a:lstStyle/>
        <a:p>
          <a:endParaRPr lang="es-EC"/>
        </a:p>
      </dgm:t>
    </dgm:pt>
    <dgm:pt modelId="{C1DA7C02-EBC6-41D5-853F-F7DBC3EA7851}">
      <dgm:prSet phldrT="[Texto]"/>
      <dgm:spPr/>
      <dgm:t>
        <a:bodyPr/>
        <a:lstStyle/>
        <a:p>
          <a:r>
            <a:rPr lang="es-EC" dirty="0">
              <a:solidFill>
                <a:srgbClr val="000000"/>
              </a:solidFill>
            </a:rPr>
            <a:t>Se centra en factores como el crecimiento significativo </a:t>
          </a:r>
        </a:p>
      </dgm:t>
    </dgm:pt>
    <dgm:pt modelId="{93C8150A-62AE-4062-A6D8-5079219346CF}" type="parTrans" cxnId="{BB8491B6-7F63-4823-A2E0-1456571D4B2D}">
      <dgm:prSet/>
      <dgm:spPr/>
      <dgm:t>
        <a:bodyPr/>
        <a:lstStyle/>
        <a:p>
          <a:endParaRPr lang="es-EC"/>
        </a:p>
      </dgm:t>
    </dgm:pt>
    <dgm:pt modelId="{D575D2BD-E8C1-4EB0-9919-34EA9EA40C7B}" type="sibTrans" cxnId="{BB8491B6-7F63-4823-A2E0-1456571D4B2D}">
      <dgm:prSet/>
      <dgm:spPr/>
      <dgm:t>
        <a:bodyPr/>
        <a:lstStyle/>
        <a:p>
          <a:endParaRPr lang="es-EC"/>
        </a:p>
      </dgm:t>
    </dgm:pt>
    <dgm:pt modelId="{8EE4015D-556E-4D1E-A2D8-1E86687BD69A}" type="pres">
      <dgm:prSet presAssocID="{82772FC4-E19A-4C32-A032-397B62B408A5}" presName="Name0" presStyleCnt="0">
        <dgm:presLayoutVars>
          <dgm:dir/>
          <dgm:resizeHandles val="exact"/>
        </dgm:presLayoutVars>
      </dgm:prSet>
      <dgm:spPr/>
    </dgm:pt>
    <dgm:pt modelId="{369C54DB-4652-4A93-88B8-C62DF57298A7}" type="pres">
      <dgm:prSet presAssocID="{B0DDA24D-06FD-4003-A311-990871F11BB8}" presName="composite" presStyleCnt="0"/>
      <dgm:spPr/>
    </dgm:pt>
    <dgm:pt modelId="{642305AF-AB21-48DE-AF63-0C25802BF6CA}" type="pres">
      <dgm:prSet presAssocID="{B0DDA24D-06FD-4003-A311-990871F11BB8}" presName="imagSh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FCD2ACB9-EA5D-4E0D-8541-15E710B8F636}" type="pres">
      <dgm:prSet presAssocID="{B0DDA24D-06FD-4003-A311-990871F11BB8}" presName="txNode" presStyleLbl="node1" presStyleIdx="0" presStyleCnt="3">
        <dgm:presLayoutVars>
          <dgm:bulletEnabled val="1"/>
        </dgm:presLayoutVars>
      </dgm:prSet>
      <dgm:spPr/>
    </dgm:pt>
    <dgm:pt modelId="{4E490181-0C73-4346-A84B-1A5547DAAE53}" type="pres">
      <dgm:prSet presAssocID="{3AB5BA4C-1F0B-4EC9-89B2-563F03938B2B}" presName="sibTrans" presStyleLbl="sibTrans2D1" presStyleIdx="0" presStyleCnt="2"/>
      <dgm:spPr/>
    </dgm:pt>
    <dgm:pt modelId="{5A63F055-66E3-496C-A0F5-612F0127DE59}" type="pres">
      <dgm:prSet presAssocID="{3AB5BA4C-1F0B-4EC9-89B2-563F03938B2B}" presName="connTx" presStyleLbl="sibTrans2D1" presStyleIdx="0" presStyleCnt="2"/>
      <dgm:spPr/>
    </dgm:pt>
    <dgm:pt modelId="{1CEC8B0F-335D-4AE6-A44E-64D20F7F503B}" type="pres">
      <dgm:prSet presAssocID="{D216D990-AA42-426B-B32D-1C1505675F5D}" presName="composite" presStyleCnt="0"/>
      <dgm:spPr/>
    </dgm:pt>
    <dgm:pt modelId="{40D77CAD-4B8E-4EF6-9F3B-246805E58AF4}" type="pres">
      <dgm:prSet presAssocID="{D216D990-AA42-426B-B32D-1C1505675F5D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1000" r="-21000"/>
          </a:stretch>
        </a:blipFill>
      </dgm:spPr>
    </dgm:pt>
    <dgm:pt modelId="{5876205E-4242-4747-A02E-F5FA6EE8483D}" type="pres">
      <dgm:prSet presAssocID="{D216D990-AA42-426B-B32D-1C1505675F5D}" presName="txNode" presStyleLbl="node1" presStyleIdx="1" presStyleCnt="3">
        <dgm:presLayoutVars>
          <dgm:bulletEnabled val="1"/>
        </dgm:presLayoutVars>
      </dgm:prSet>
      <dgm:spPr/>
    </dgm:pt>
    <dgm:pt modelId="{8E2554E4-1B5E-487C-BBD8-EE673628FCBA}" type="pres">
      <dgm:prSet presAssocID="{C7AD4308-BBA9-431E-9D8A-CD58E2E71E36}" presName="sibTrans" presStyleLbl="sibTrans2D1" presStyleIdx="1" presStyleCnt="2"/>
      <dgm:spPr/>
    </dgm:pt>
    <dgm:pt modelId="{623F563C-C08C-4C98-9F63-94155B4A5D4E}" type="pres">
      <dgm:prSet presAssocID="{C7AD4308-BBA9-431E-9D8A-CD58E2E71E36}" presName="connTx" presStyleLbl="sibTrans2D1" presStyleIdx="1" presStyleCnt="2"/>
      <dgm:spPr/>
    </dgm:pt>
    <dgm:pt modelId="{10C7F312-37EB-4780-8984-698A5E130D4B}" type="pres">
      <dgm:prSet presAssocID="{9044339B-889A-49E1-8B15-E71537772FE0}" presName="composite" presStyleCnt="0"/>
      <dgm:spPr/>
    </dgm:pt>
    <dgm:pt modelId="{1BE99503-8028-4B46-B067-4724EC6B8319}" type="pres">
      <dgm:prSet presAssocID="{9044339B-889A-49E1-8B15-E71537772FE0}" presName="imagSh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</dgm:spPr>
    </dgm:pt>
    <dgm:pt modelId="{6C1BE096-6D8C-4799-9030-B9A988A35A44}" type="pres">
      <dgm:prSet presAssocID="{9044339B-889A-49E1-8B15-E71537772FE0}" presName="txNode" presStyleLbl="node1" presStyleIdx="2" presStyleCnt="3" custLinFactNeighborX="212">
        <dgm:presLayoutVars>
          <dgm:bulletEnabled val="1"/>
        </dgm:presLayoutVars>
      </dgm:prSet>
      <dgm:spPr/>
    </dgm:pt>
  </dgm:ptLst>
  <dgm:cxnLst>
    <dgm:cxn modelId="{FDD8AF08-BD5D-4108-9C37-D7411AA3B34E}" type="presOf" srcId="{3AB5BA4C-1F0B-4EC9-89B2-563F03938B2B}" destId="{5A63F055-66E3-496C-A0F5-612F0127DE59}" srcOrd="1" destOrd="0" presId="urn:microsoft.com/office/officeart/2005/8/layout/hProcess10"/>
    <dgm:cxn modelId="{E63EAC09-616C-4EF8-A291-C7D04E526692}" srcId="{82772FC4-E19A-4C32-A032-397B62B408A5}" destId="{B0DDA24D-06FD-4003-A311-990871F11BB8}" srcOrd="0" destOrd="0" parTransId="{E1214FB5-2979-4870-A6B3-E053543AB4C8}" sibTransId="{3AB5BA4C-1F0B-4EC9-89B2-563F03938B2B}"/>
    <dgm:cxn modelId="{F65BEB10-167E-4511-A962-3855E290E39C}" type="presOf" srcId="{9044339B-889A-49E1-8B15-E71537772FE0}" destId="{6C1BE096-6D8C-4799-9030-B9A988A35A44}" srcOrd="0" destOrd="0" presId="urn:microsoft.com/office/officeart/2005/8/layout/hProcess10"/>
    <dgm:cxn modelId="{6E94451B-3E49-4F9E-85B0-097817E5A449}" srcId="{B0DDA24D-06FD-4003-A311-990871F11BB8}" destId="{37CC7AAF-9C1D-47B5-B07C-B7AE9CE10B52}" srcOrd="0" destOrd="0" parTransId="{B464B91E-FDCD-4685-9584-8723EBF8D627}" sibTransId="{68C383C5-62B3-43DA-9F7A-BD8794634F46}"/>
    <dgm:cxn modelId="{0138561D-B2E6-4AED-895F-3B29BF5FD602}" type="presOf" srcId="{3AB5BA4C-1F0B-4EC9-89B2-563F03938B2B}" destId="{4E490181-0C73-4346-A84B-1A5547DAAE53}" srcOrd="0" destOrd="0" presId="urn:microsoft.com/office/officeart/2005/8/layout/hProcess10"/>
    <dgm:cxn modelId="{E044E75D-6C3E-4024-9833-C428D4FF7025}" type="presOf" srcId="{C7AD4308-BBA9-431E-9D8A-CD58E2E71E36}" destId="{623F563C-C08C-4C98-9F63-94155B4A5D4E}" srcOrd="1" destOrd="0" presId="urn:microsoft.com/office/officeart/2005/8/layout/hProcess10"/>
    <dgm:cxn modelId="{0D857569-F6CC-4B34-AC37-4243DD51CBEA}" type="presOf" srcId="{9ED079A5-A441-429F-A68D-AE59DB650D59}" destId="{5876205E-4242-4747-A02E-F5FA6EE8483D}" srcOrd="0" destOrd="1" presId="urn:microsoft.com/office/officeart/2005/8/layout/hProcess10"/>
    <dgm:cxn modelId="{FDDF3354-1A8F-412B-8E98-CB6F29C8BE06}" type="presOf" srcId="{82772FC4-E19A-4C32-A032-397B62B408A5}" destId="{8EE4015D-556E-4D1E-A2D8-1E86687BD69A}" srcOrd="0" destOrd="0" presId="urn:microsoft.com/office/officeart/2005/8/layout/hProcess10"/>
    <dgm:cxn modelId="{7D116379-FC48-4833-9B7F-F3701C5B51F8}" type="presOf" srcId="{C7AD4308-BBA9-431E-9D8A-CD58E2E71E36}" destId="{8E2554E4-1B5E-487C-BBD8-EE673628FCBA}" srcOrd="0" destOrd="0" presId="urn:microsoft.com/office/officeart/2005/8/layout/hProcess10"/>
    <dgm:cxn modelId="{AA9EB29A-3C20-4E39-A1DA-8780FCBA5055}" type="presOf" srcId="{D216D990-AA42-426B-B32D-1C1505675F5D}" destId="{5876205E-4242-4747-A02E-F5FA6EE8483D}" srcOrd="0" destOrd="0" presId="urn:microsoft.com/office/officeart/2005/8/layout/hProcess10"/>
    <dgm:cxn modelId="{634E06A0-720C-4295-A732-87975B55D961}" type="presOf" srcId="{B0DDA24D-06FD-4003-A311-990871F11BB8}" destId="{FCD2ACB9-EA5D-4E0D-8541-15E710B8F636}" srcOrd="0" destOrd="0" presId="urn:microsoft.com/office/officeart/2005/8/layout/hProcess10"/>
    <dgm:cxn modelId="{7E2909A4-74F5-434C-941C-378BEE142CBA}" type="presOf" srcId="{2CBB44EE-051E-4C56-B66F-96CEF703D38C}" destId="{6C1BE096-6D8C-4799-9030-B9A988A35A44}" srcOrd="0" destOrd="1" presId="urn:microsoft.com/office/officeart/2005/8/layout/hProcess10"/>
    <dgm:cxn modelId="{8E3250A6-58C2-49A6-901D-632AC9E57AE8}" srcId="{82772FC4-E19A-4C32-A032-397B62B408A5}" destId="{D216D990-AA42-426B-B32D-1C1505675F5D}" srcOrd="1" destOrd="0" parTransId="{6C773356-8126-40F1-98EC-75CE70FAB4DA}" sibTransId="{C7AD4308-BBA9-431E-9D8A-CD58E2E71E36}"/>
    <dgm:cxn modelId="{BA884EB1-E942-4C93-9B9A-02C66C48473B}" type="presOf" srcId="{37CC7AAF-9C1D-47B5-B07C-B7AE9CE10B52}" destId="{FCD2ACB9-EA5D-4E0D-8541-15E710B8F636}" srcOrd="0" destOrd="1" presId="urn:microsoft.com/office/officeart/2005/8/layout/hProcess10"/>
    <dgm:cxn modelId="{85782DB2-7936-446F-876A-58DF8129469A}" type="presOf" srcId="{C1DA7C02-EBC6-41D5-853F-F7DBC3EA7851}" destId="{FCD2ACB9-EA5D-4E0D-8541-15E710B8F636}" srcOrd="0" destOrd="2" presId="urn:microsoft.com/office/officeart/2005/8/layout/hProcess10"/>
    <dgm:cxn modelId="{BB8491B6-7F63-4823-A2E0-1456571D4B2D}" srcId="{B0DDA24D-06FD-4003-A311-990871F11BB8}" destId="{C1DA7C02-EBC6-41D5-853F-F7DBC3EA7851}" srcOrd="1" destOrd="0" parTransId="{93C8150A-62AE-4062-A6D8-5079219346CF}" sibTransId="{D575D2BD-E8C1-4EB0-9919-34EA9EA40C7B}"/>
    <dgm:cxn modelId="{443A2FDC-686E-4C25-88B5-1EC2C95697EF}" srcId="{9044339B-889A-49E1-8B15-E71537772FE0}" destId="{2CBB44EE-051E-4C56-B66F-96CEF703D38C}" srcOrd="0" destOrd="0" parTransId="{CABC431A-814E-4C92-A3E9-8D311BE935A5}" sibTransId="{08792FEA-C71A-4266-BD92-2EC7261AA980}"/>
    <dgm:cxn modelId="{F8F2FCDD-A0F7-4F0F-80B1-8475D3BFA574}" srcId="{82772FC4-E19A-4C32-A032-397B62B408A5}" destId="{9044339B-889A-49E1-8B15-E71537772FE0}" srcOrd="2" destOrd="0" parTransId="{94A8900E-3374-4CCC-B8E8-D4DE73541621}" sibTransId="{3AD2B6D8-36C0-4FA9-B5D8-9CBA380B5174}"/>
    <dgm:cxn modelId="{7A0302EA-FA8E-49F8-96F2-47B6DB8F7A69}" srcId="{D216D990-AA42-426B-B32D-1C1505675F5D}" destId="{9ED079A5-A441-429F-A68D-AE59DB650D59}" srcOrd="0" destOrd="0" parTransId="{61C1CA0F-C6D8-4D6A-8068-16DEC50797D7}" sibTransId="{4DF46947-73D0-4C1C-A836-87F00FBE2872}"/>
    <dgm:cxn modelId="{E968408C-9CEA-4902-95CD-930FF0DD99C7}" type="presParOf" srcId="{8EE4015D-556E-4D1E-A2D8-1E86687BD69A}" destId="{369C54DB-4652-4A93-88B8-C62DF57298A7}" srcOrd="0" destOrd="0" presId="urn:microsoft.com/office/officeart/2005/8/layout/hProcess10"/>
    <dgm:cxn modelId="{F6509FAF-6647-4164-BD76-9CB2DD1AB9F8}" type="presParOf" srcId="{369C54DB-4652-4A93-88B8-C62DF57298A7}" destId="{642305AF-AB21-48DE-AF63-0C25802BF6CA}" srcOrd="0" destOrd="0" presId="urn:microsoft.com/office/officeart/2005/8/layout/hProcess10"/>
    <dgm:cxn modelId="{6515CA0F-558C-4AA7-B0BD-5860E5221A60}" type="presParOf" srcId="{369C54DB-4652-4A93-88B8-C62DF57298A7}" destId="{FCD2ACB9-EA5D-4E0D-8541-15E710B8F636}" srcOrd="1" destOrd="0" presId="urn:microsoft.com/office/officeart/2005/8/layout/hProcess10"/>
    <dgm:cxn modelId="{DE646E42-7AF1-4807-80C2-6E8AA2FAE82E}" type="presParOf" srcId="{8EE4015D-556E-4D1E-A2D8-1E86687BD69A}" destId="{4E490181-0C73-4346-A84B-1A5547DAAE53}" srcOrd="1" destOrd="0" presId="urn:microsoft.com/office/officeart/2005/8/layout/hProcess10"/>
    <dgm:cxn modelId="{403EDD06-6BF0-430C-9BEA-634768312984}" type="presParOf" srcId="{4E490181-0C73-4346-A84B-1A5547DAAE53}" destId="{5A63F055-66E3-496C-A0F5-612F0127DE59}" srcOrd="0" destOrd="0" presId="urn:microsoft.com/office/officeart/2005/8/layout/hProcess10"/>
    <dgm:cxn modelId="{07C3E446-C97D-488A-9088-C85617A294C9}" type="presParOf" srcId="{8EE4015D-556E-4D1E-A2D8-1E86687BD69A}" destId="{1CEC8B0F-335D-4AE6-A44E-64D20F7F503B}" srcOrd="2" destOrd="0" presId="urn:microsoft.com/office/officeart/2005/8/layout/hProcess10"/>
    <dgm:cxn modelId="{E7940D77-462B-4C47-934C-8C753592AC0D}" type="presParOf" srcId="{1CEC8B0F-335D-4AE6-A44E-64D20F7F503B}" destId="{40D77CAD-4B8E-4EF6-9F3B-246805E58AF4}" srcOrd="0" destOrd="0" presId="urn:microsoft.com/office/officeart/2005/8/layout/hProcess10"/>
    <dgm:cxn modelId="{9F730750-60C7-4999-A9A8-6ECE8ABEAF55}" type="presParOf" srcId="{1CEC8B0F-335D-4AE6-A44E-64D20F7F503B}" destId="{5876205E-4242-4747-A02E-F5FA6EE8483D}" srcOrd="1" destOrd="0" presId="urn:microsoft.com/office/officeart/2005/8/layout/hProcess10"/>
    <dgm:cxn modelId="{16E29EED-5108-49D9-BE82-04C53ECF413E}" type="presParOf" srcId="{8EE4015D-556E-4D1E-A2D8-1E86687BD69A}" destId="{8E2554E4-1B5E-487C-BBD8-EE673628FCBA}" srcOrd="3" destOrd="0" presId="urn:microsoft.com/office/officeart/2005/8/layout/hProcess10"/>
    <dgm:cxn modelId="{91A689D8-D159-49B1-8968-74583B134A77}" type="presParOf" srcId="{8E2554E4-1B5E-487C-BBD8-EE673628FCBA}" destId="{623F563C-C08C-4C98-9F63-94155B4A5D4E}" srcOrd="0" destOrd="0" presId="urn:microsoft.com/office/officeart/2005/8/layout/hProcess10"/>
    <dgm:cxn modelId="{063D1A7F-4295-44B6-9EDB-92D06F7023B1}" type="presParOf" srcId="{8EE4015D-556E-4D1E-A2D8-1E86687BD69A}" destId="{10C7F312-37EB-4780-8984-698A5E130D4B}" srcOrd="4" destOrd="0" presId="urn:microsoft.com/office/officeart/2005/8/layout/hProcess10"/>
    <dgm:cxn modelId="{C125E4D2-8425-4C87-B9DA-6F004B992B7A}" type="presParOf" srcId="{10C7F312-37EB-4780-8984-698A5E130D4B}" destId="{1BE99503-8028-4B46-B067-4724EC6B8319}" srcOrd="0" destOrd="0" presId="urn:microsoft.com/office/officeart/2005/8/layout/hProcess10"/>
    <dgm:cxn modelId="{C8C54BE2-2E98-4B47-ACFE-9BAD5F23B142}" type="presParOf" srcId="{10C7F312-37EB-4780-8984-698A5E130D4B}" destId="{6C1BE096-6D8C-4799-9030-B9A988A35A4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5FDB97-9D01-4B98-BB32-3DDF4C2ECEA9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018635A-09CF-4592-A5DC-EBCE041ACC6C}">
      <dgm:prSet phldrT="[Texto]" custT="1"/>
      <dgm:spPr/>
      <dgm:t>
        <a:bodyPr/>
        <a:lstStyle/>
        <a:p>
          <a:r>
            <a:rPr lang="es-EC" sz="1400" b="1" i="1">
              <a:solidFill>
                <a:srgbClr val="000000"/>
              </a:solidFill>
            </a:rPr>
            <a:t>Inclusión financiera a través del crédito de desarrollo humano como herramienta para el fomento de capacidades y emprendimiento</a:t>
          </a:r>
          <a:endParaRPr lang="es-EC" sz="1400" dirty="0">
            <a:solidFill>
              <a:srgbClr val="000000"/>
            </a:solidFill>
          </a:endParaRPr>
        </a:p>
      </dgm:t>
    </dgm:pt>
    <dgm:pt modelId="{4086A436-AE5B-4F84-B4A1-C7BC08BE2805}" type="parTrans" cxnId="{78FBAC61-7C7A-487B-B7B7-88063F30C354}">
      <dgm:prSet/>
      <dgm:spPr/>
      <dgm:t>
        <a:bodyPr/>
        <a:lstStyle/>
        <a:p>
          <a:endParaRPr lang="es-EC"/>
        </a:p>
      </dgm:t>
    </dgm:pt>
    <dgm:pt modelId="{666F96B8-B93B-4FA0-9ECD-F64DFD39EA1B}" type="sibTrans" cxnId="{78FBAC61-7C7A-487B-B7B7-88063F30C354}">
      <dgm:prSet/>
      <dgm:spPr/>
      <dgm:t>
        <a:bodyPr/>
        <a:lstStyle/>
        <a:p>
          <a:endParaRPr lang="es-EC"/>
        </a:p>
      </dgm:t>
    </dgm:pt>
    <dgm:pt modelId="{3C258288-F92B-4084-B1CC-4BDA7B4972CD}">
      <dgm:prSet phldrT="[Texto]" custT="1"/>
      <dgm:spPr/>
      <dgm:t>
        <a:bodyPr/>
        <a:lstStyle/>
        <a:p>
          <a:r>
            <a:rPr lang="es-EC" sz="1400">
              <a:solidFill>
                <a:srgbClr val="000000"/>
              </a:solidFill>
            </a:rPr>
            <a:t>Metodología:</a:t>
          </a:r>
          <a:endParaRPr lang="es-EC" sz="1400" dirty="0">
            <a:solidFill>
              <a:srgbClr val="000000"/>
            </a:solidFill>
          </a:endParaRPr>
        </a:p>
      </dgm:t>
    </dgm:pt>
    <dgm:pt modelId="{5ECBA674-FA2E-4FD5-A6B7-CC16B03DF681}" type="parTrans" cxnId="{4C0E6EF9-7D24-4CC4-8058-B8FEAFF806DD}">
      <dgm:prSet/>
      <dgm:spPr/>
      <dgm:t>
        <a:bodyPr/>
        <a:lstStyle/>
        <a:p>
          <a:endParaRPr lang="es-EC"/>
        </a:p>
      </dgm:t>
    </dgm:pt>
    <dgm:pt modelId="{49BA04FF-A873-4E43-9025-3B0B06936DF5}" type="sibTrans" cxnId="{4C0E6EF9-7D24-4CC4-8058-B8FEAFF806DD}">
      <dgm:prSet/>
      <dgm:spPr/>
      <dgm:t>
        <a:bodyPr/>
        <a:lstStyle/>
        <a:p>
          <a:endParaRPr lang="es-EC"/>
        </a:p>
      </dgm:t>
    </dgm:pt>
    <dgm:pt modelId="{F17DE337-CCAF-445A-B2ED-17B6AFBB3349}">
      <dgm:prSet phldrT="[Texto]" custT="1"/>
      <dgm:spPr/>
      <dgm:t>
        <a:bodyPr/>
        <a:lstStyle/>
        <a:p>
          <a:r>
            <a:rPr lang="es-EC" sz="1400" b="1" i="1">
              <a:solidFill>
                <a:srgbClr val="000000"/>
              </a:solidFill>
            </a:rPr>
            <a:t>Inclusión financiera para la inserción productiva de las empresas de menor tamaño en América Latina</a:t>
          </a:r>
          <a:endParaRPr lang="es-EC" sz="1400" dirty="0">
            <a:solidFill>
              <a:srgbClr val="000000"/>
            </a:solidFill>
          </a:endParaRPr>
        </a:p>
      </dgm:t>
    </dgm:pt>
    <dgm:pt modelId="{BA4D9C3A-3C41-4D67-BB47-CA8F3AAE4748}" type="parTrans" cxnId="{8EA5FBD6-5B68-4935-8D43-441E3D2647C2}">
      <dgm:prSet/>
      <dgm:spPr/>
      <dgm:t>
        <a:bodyPr/>
        <a:lstStyle/>
        <a:p>
          <a:endParaRPr lang="es-EC"/>
        </a:p>
      </dgm:t>
    </dgm:pt>
    <dgm:pt modelId="{0E3377A1-4C6B-4CDE-BB04-DF5260165BB6}" type="sibTrans" cxnId="{8EA5FBD6-5B68-4935-8D43-441E3D2647C2}">
      <dgm:prSet/>
      <dgm:spPr/>
      <dgm:t>
        <a:bodyPr/>
        <a:lstStyle/>
        <a:p>
          <a:endParaRPr lang="es-EC"/>
        </a:p>
      </dgm:t>
    </dgm:pt>
    <dgm:pt modelId="{D7813955-8DB0-4BA6-82E3-C3EBAD887D96}">
      <dgm:prSet phldrT="[Texto]" custT="1"/>
      <dgm:spPr/>
      <dgm:t>
        <a:bodyPr/>
        <a:lstStyle/>
        <a:p>
          <a:r>
            <a:rPr lang="es-ES" sz="1400">
              <a:solidFill>
                <a:srgbClr val="000000"/>
              </a:solidFill>
            </a:rPr>
            <a:t>Metodología</a:t>
          </a:r>
          <a:endParaRPr lang="es-EC" sz="1400" dirty="0">
            <a:solidFill>
              <a:srgbClr val="000000"/>
            </a:solidFill>
          </a:endParaRPr>
        </a:p>
      </dgm:t>
    </dgm:pt>
    <dgm:pt modelId="{BF2CA4B8-2130-4768-8DBA-D337CAADBC8F}" type="parTrans" cxnId="{09FDCAC8-C7D9-4754-B09B-E86F4DDF3BFC}">
      <dgm:prSet/>
      <dgm:spPr/>
      <dgm:t>
        <a:bodyPr/>
        <a:lstStyle/>
        <a:p>
          <a:endParaRPr lang="es-EC"/>
        </a:p>
      </dgm:t>
    </dgm:pt>
    <dgm:pt modelId="{99212DF6-0582-44D0-B968-92B3306FD0D7}" type="sibTrans" cxnId="{09FDCAC8-C7D9-4754-B09B-E86F4DDF3BFC}">
      <dgm:prSet/>
      <dgm:spPr/>
      <dgm:t>
        <a:bodyPr/>
        <a:lstStyle/>
        <a:p>
          <a:endParaRPr lang="es-EC"/>
        </a:p>
      </dgm:t>
    </dgm:pt>
    <dgm:pt modelId="{B0D049C3-F032-4C0B-97C0-52C5A83F68B5}">
      <dgm:prSet phldrT="[Texto]" custT="1"/>
      <dgm:spPr/>
      <dgm:t>
        <a:bodyPr/>
        <a:lstStyle/>
        <a:p>
          <a:r>
            <a:rPr lang="es-EC" sz="1400">
              <a:solidFill>
                <a:srgbClr val="000000"/>
              </a:solidFill>
            </a:rPr>
            <a:t>las empresas pequeñas tienen capacidades limitadas y presentan dificultades al acceso de recursos financieros, tecnológicos y humanos</a:t>
          </a:r>
          <a:endParaRPr lang="es-EC" sz="1400" dirty="0">
            <a:solidFill>
              <a:srgbClr val="000000"/>
            </a:solidFill>
          </a:endParaRPr>
        </a:p>
      </dgm:t>
    </dgm:pt>
    <dgm:pt modelId="{788E7A81-599A-4A21-A175-DD5419070495}" type="parTrans" cxnId="{30F875C7-AB49-4669-8E3E-F5E48072A3AE}">
      <dgm:prSet/>
      <dgm:spPr/>
      <dgm:t>
        <a:bodyPr/>
        <a:lstStyle/>
        <a:p>
          <a:endParaRPr lang="es-EC"/>
        </a:p>
      </dgm:t>
    </dgm:pt>
    <dgm:pt modelId="{9959024C-C7C5-4F2E-ABD0-B9F8C5BCC940}" type="sibTrans" cxnId="{30F875C7-AB49-4669-8E3E-F5E48072A3AE}">
      <dgm:prSet/>
      <dgm:spPr/>
      <dgm:t>
        <a:bodyPr/>
        <a:lstStyle/>
        <a:p>
          <a:endParaRPr lang="es-EC"/>
        </a:p>
      </dgm:t>
    </dgm:pt>
    <dgm:pt modelId="{4F4F2D86-126D-4114-9EE3-124598CC76E9}">
      <dgm:prSet phldrT="[Texto]" custT="1"/>
      <dgm:spPr/>
      <dgm:t>
        <a:bodyPr/>
        <a:lstStyle/>
        <a:p>
          <a:r>
            <a:rPr lang="es-EC" sz="1400" b="1" i="1">
              <a:solidFill>
                <a:srgbClr val="000000"/>
              </a:solidFill>
            </a:rPr>
            <a:t>Interacción entre crecimiento económico, estabilidad e inclusión financiera: evidencia empírica internacional</a:t>
          </a:r>
          <a:endParaRPr lang="es-EC" sz="1400" dirty="0">
            <a:solidFill>
              <a:srgbClr val="000000"/>
            </a:solidFill>
          </a:endParaRPr>
        </a:p>
      </dgm:t>
    </dgm:pt>
    <dgm:pt modelId="{BFF35969-72D0-4DDB-8658-9985A429F139}" type="parTrans" cxnId="{8422AB68-4002-4250-8327-D7FAF1C29C58}">
      <dgm:prSet/>
      <dgm:spPr/>
      <dgm:t>
        <a:bodyPr/>
        <a:lstStyle/>
        <a:p>
          <a:endParaRPr lang="es-EC"/>
        </a:p>
      </dgm:t>
    </dgm:pt>
    <dgm:pt modelId="{84ACF7CD-D779-465E-9475-DC8F8369BD08}" type="sibTrans" cxnId="{8422AB68-4002-4250-8327-D7FAF1C29C58}">
      <dgm:prSet/>
      <dgm:spPr/>
      <dgm:t>
        <a:bodyPr/>
        <a:lstStyle/>
        <a:p>
          <a:endParaRPr lang="es-EC"/>
        </a:p>
      </dgm:t>
    </dgm:pt>
    <dgm:pt modelId="{5C34CF1E-C368-4519-B52C-1E9B67AA23FC}">
      <dgm:prSet phldrT="[Texto]" custT="1"/>
      <dgm:spPr/>
      <dgm:t>
        <a:bodyPr/>
        <a:lstStyle/>
        <a:p>
          <a:r>
            <a:rPr lang="es-ES" sz="1400">
              <a:solidFill>
                <a:srgbClr val="000000"/>
              </a:solidFill>
            </a:rPr>
            <a:t>Metodología</a:t>
          </a:r>
          <a:endParaRPr lang="es-EC" sz="1400" dirty="0">
            <a:solidFill>
              <a:srgbClr val="000000"/>
            </a:solidFill>
          </a:endParaRPr>
        </a:p>
      </dgm:t>
    </dgm:pt>
    <dgm:pt modelId="{3620AA64-37A3-4DEB-B5F4-B58703505453}" type="parTrans" cxnId="{0EF46293-26A1-442E-96E2-78E97F1BD16E}">
      <dgm:prSet/>
      <dgm:spPr/>
      <dgm:t>
        <a:bodyPr/>
        <a:lstStyle/>
        <a:p>
          <a:endParaRPr lang="es-EC"/>
        </a:p>
      </dgm:t>
    </dgm:pt>
    <dgm:pt modelId="{AA459086-F4CE-4D59-88F7-EFC8F6FDE6F2}" type="sibTrans" cxnId="{0EF46293-26A1-442E-96E2-78E97F1BD16E}">
      <dgm:prSet/>
      <dgm:spPr/>
      <dgm:t>
        <a:bodyPr/>
        <a:lstStyle/>
        <a:p>
          <a:endParaRPr lang="es-EC"/>
        </a:p>
      </dgm:t>
    </dgm:pt>
    <dgm:pt modelId="{993E80A7-F56D-43F0-9B2F-21E5511B7AF2}">
      <dgm:prSet phldrT="[Texto]" custT="1"/>
      <dgm:spPr/>
      <dgm:t>
        <a:bodyPr/>
        <a:lstStyle/>
        <a:p>
          <a:r>
            <a:rPr lang="es-ES" sz="1400">
              <a:solidFill>
                <a:srgbClr val="000000"/>
              </a:solidFill>
            </a:rPr>
            <a:t>Resultados</a:t>
          </a:r>
          <a:endParaRPr lang="es-EC" sz="1400" dirty="0">
            <a:solidFill>
              <a:srgbClr val="000000"/>
            </a:solidFill>
          </a:endParaRPr>
        </a:p>
      </dgm:t>
    </dgm:pt>
    <dgm:pt modelId="{EA560A6F-5B68-4B13-839A-F3EB838F0EB1}" type="parTrans" cxnId="{D6B9FC2D-CC4A-4220-A780-76B8CE989871}">
      <dgm:prSet/>
      <dgm:spPr/>
      <dgm:t>
        <a:bodyPr/>
        <a:lstStyle/>
        <a:p>
          <a:endParaRPr lang="es-EC"/>
        </a:p>
      </dgm:t>
    </dgm:pt>
    <dgm:pt modelId="{F54D65B6-30DE-4226-9E6E-E4C9EF75885D}" type="sibTrans" cxnId="{D6B9FC2D-CC4A-4220-A780-76B8CE989871}">
      <dgm:prSet/>
      <dgm:spPr/>
      <dgm:t>
        <a:bodyPr/>
        <a:lstStyle/>
        <a:p>
          <a:endParaRPr lang="es-EC"/>
        </a:p>
      </dgm:t>
    </dgm:pt>
    <dgm:pt modelId="{586755E4-6D31-4F83-9E50-19EF125C86E6}">
      <dgm:prSet custT="1"/>
      <dgm:spPr/>
      <dgm:t>
        <a:bodyPr/>
        <a:lstStyle/>
        <a:p>
          <a:r>
            <a:rPr lang="es-ES" sz="1400">
              <a:solidFill>
                <a:srgbClr val="000000"/>
              </a:solidFill>
            </a:rPr>
            <a:t>verificación de diagnóstico y revisión de emprendimientos</a:t>
          </a:r>
          <a:endParaRPr lang="es-EC" sz="1400" dirty="0">
            <a:solidFill>
              <a:srgbClr val="000000"/>
            </a:solidFill>
          </a:endParaRPr>
        </a:p>
      </dgm:t>
    </dgm:pt>
    <dgm:pt modelId="{DA0B7F6E-921B-4559-9A6E-B20CC6552ECF}" type="parTrans" cxnId="{6A5D5050-E7BD-4E1F-8D3E-62B608E031E2}">
      <dgm:prSet/>
      <dgm:spPr/>
      <dgm:t>
        <a:bodyPr/>
        <a:lstStyle/>
        <a:p>
          <a:endParaRPr lang="es-EC"/>
        </a:p>
      </dgm:t>
    </dgm:pt>
    <dgm:pt modelId="{5374FA23-93BC-46A8-B91D-2F8D261B3552}" type="sibTrans" cxnId="{6A5D5050-E7BD-4E1F-8D3E-62B608E031E2}">
      <dgm:prSet/>
      <dgm:spPr/>
      <dgm:t>
        <a:bodyPr/>
        <a:lstStyle/>
        <a:p>
          <a:endParaRPr lang="es-EC"/>
        </a:p>
      </dgm:t>
    </dgm:pt>
    <dgm:pt modelId="{59532D57-F38A-48BC-A6B5-FC8AA5F09FCA}">
      <dgm:prSet custT="1"/>
      <dgm:spPr/>
      <dgm:t>
        <a:bodyPr/>
        <a:lstStyle/>
        <a:p>
          <a:r>
            <a:rPr lang="es-ES" sz="1400">
              <a:solidFill>
                <a:srgbClr val="000000"/>
              </a:solidFill>
            </a:rPr>
            <a:t>Muestra de 78 personas </a:t>
          </a:r>
          <a:endParaRPr lang="es-EC" sz="1400" dirty="0">
            <a:solidFill>
              <a:srgbClr val="000000"/>
            </a:solidFill>
          </a:endParaRPr>
        </a:p>
      </dgm:t>
    </dgm:pt>
    <dgm:pt modelId="{45879811-4CF4-4883-BAB3-C18926A552E4}" type="parTrans" cxnId="{A00E3FAC-FE7D-4E25-92A0-AA3AEB4E6DC8}">
      <dgm:prSet/>
      <dgm:spPr/>
      <dgm:t>
        <a:bodyPr/>
        <a:lstStyle/>
        <a:p>
          <a:endParaRPr lang="es-EC"/>
        </a:p>
      </dgm:t>
    </dgm:pt>
    <dgm:pt modelId="{EA84AE0A-69BA-49A7-B76A-72E7BC19DB29}" type="sibTrans" cxnId="{A00E3FAC-FE7D-4E25-92A0-AA3AEB4E6DC8}">
      <dgm:prSet/>
      <dgm:spPr/>
      <dgm:t>
        <a:bodyPr/>
        <a:lstStyle/>
        <a:p>
          <a:endParaRPr lang="es-EC"/>
        </a:p>
      </dgm:t>
    </dgm:pt>
    <dgm:pt modelId="{0A704A8E-19AA-4ADA-8C10-369E4C2B2A85}">
      <dgm:prSet custT="1"/>
      <dgm:spPr/>
      <dgm:t>
        <a:bodyPr/>
        <a:lstStyle/>
        <a:p>
          <a:r>
            <a:rPr lang="es-EC" sz="1400">
              <a:solidFill>
                <a:srgbClr val="000000"/>
              </a:solidFill>
            </a:rPr>
            <a:t>Resultados:</a:t>
          </a:r>
          <a:endParaRPr lang="es-EC" sz="1400" dirty="0">
            <a:solidFill>
              <a:srgbClr val="000000"/>
            </a:solidFill>
          </a:endParaRPr>
        </a:p>
      </dgm:t>
    </dgm:pt>
    <dgm:pt modelId="{07B49FCC-6185-4B97-9696-539BF6E86DB0}" type="parTrans" cxnId="{5C92176D-288C-4A68-AA6C-A4CD9B638685}">
      <dgm:prSet/>
      <dgm:spPr/>
      <dgm:t>
        <a:bodyPr/>
        <a:lstStyle/>
        <a:p>
          <a:endParaRPr lang="es-EC"/>
        </a:p>
      </dgm:t>
    </dgm:pt>
    <dgm:pt modelId="{664082E2-1A6D-49D3-A030-5EAD107C7D73}" type="sibTrans" cxnId="{5C92176D-288C-4A68-AA6C-A4CD9B638685}">
      <dgm:prSet/>
      <dgm:spPr/>
      <dgm:t>
        <a:bodyPr/>
        <a:lstStyle/>
        <a:p>
          <a:endParaRPr lang="es-EC"/>
        </a:p>
      </dgm:t>
    </dgm:pt>
    <dgm:pt modelId="{0DAABE73-8F27-4FCA-8EB3-DB77A3176757}">
      <dgm:prSet custT="1"/>
      <dgm:spPr/>
      <dgm:t>
        <a:bodyPr/>
        <a:lstStyle/>
        <a:p>
          <a:r>
            <a:rPr lang="es-ES" sz="1400" dirty="0">
              <a:solidFill>
                <a:srgbClr val="000000"/>
              </a:solidFill>
            </a:rPr>
            <a:t>Impacto positivo de los microemprendimientos en la creación de estructuras sociales, diseñadas para promover el crecimiento económico en las economías excluidas</a:t>
          </a:r>
          <a:endParaRPr lang="es-EC" sz="1400" dirty="0">
            <a:solidFill>
              <a:srgbClr val="000000"/>
            </a:solidFill>
          </a:endParaRPr>
        </a:p>
      </dgm:t>
    </dgm:pt>
    <dgm:pt modelId="{32E082C9-B9E2-4D1B-AB72-84D014CDF1C6}" type="parTrans" cxnId="{D1ABEED9-829A-46A9-A6E6-858C3F0DF779}">
      <dgm:prSet/>
      <dgm:spPr/>
      <dgm:t>
        <a:bodyPr/>
        <a:lstStyle/>
        <a:p>
          <a:endParaRPr lang="es-EC"/>
        </a:p>
      </dgm:t>
    </dgm:pt>
    <dgm:pt modelId="{E4899261-A448-46B3-BCA8-AFBB4F7FFA28}" type="sibTrans" cxnId="{D1ABEED9-829A-46A9-A6E6-858C3F0DF779}">
      <dgm:prSet/>
      <dgm:spPr/>
      <dgm:t>
        <a:bodyPr/>
        <a:lstStyle/>
        <a:p>
          <a:endParaRPr lang="es-EC"/>
        </a:p>
      </dgm:t>
    </dgm:pt>
    <dgm:pt modelId="{9B804A2A-BCB8-4138-B07B-E001C723BCC3}">
      <dgm:prSet phldrT="[Texto]" custT="1"/>
      <dgm:spPr/>
      <dgm:t>
        <a:bodyPr/>
        <a:lstStyle/>
        <a:p>
          <a:r>
            <a:rPr lang="es-ES" sz="1400">
              <a:solidFill>
                <a:srgbClr val="000000"/>
              </a:solidFill>
            </a:rPr>
            <a:t>Método de análisis</a:t>
          </a:r>
          <a:endParaRPr lang="es-EC" sz="1400" dirty="0">
            <a:solidFill>
              <a:srgbClr val="000000"/>
            </a:solidFill>
          </a:endParaRPr>
        </a:p>
      </dgm:t>
    </dgm:pt>
    <dgm:pt modelId="{72136515-0ED6-49AB-BCD5-0172332C8DB1}" type="parTrans" cxnId="{D40716D9-DD33-4891-90B3-503F789C6BCF}">
      <dgm:prSet/>
      <dgm:spPr/>
      <dgm:t>
        <a:bodyPr/>
        <a:lstStyle/>
        <a:p>
          <a:endParaRPr lang="es-EC"/>
        </a:p>
      </dgm:t>
    </dgm:pt>
    <dgm:pt modelId="{CD601D92-438B-4D04-94D8-26B60655D81C}" type="sibTrans" cxnId="{D40716D9-DD33-4891-90B3-503F789C6BCF}">
      <dgm:prSet/>
      <dgm:spPr/>
      <dgm:t>
        <a:bodyPr/>
        <a:lstStyle/>
        <a:p>
          <a:endParaRPr lang="es-EC"/>
        </a:p>
      </dgm:t>
    </dgm:pt>
    <dgm:pt modelId="{0D70267D-3BEF-4DCC-A304-A462ED9EFAE6}">
      <dgm:prSet phldrT="[Texto]" custT="1"/>
      <dgm:spPr/>
      <dgm:t>
        <a:bodyPr/>
        <a:lstStyle/>
        <a:p>
          <a:r>
            <a:rPr lang="es-ES" sz="1400">
              <a:solidFill>
                <a:srgbClr val="000000"/>
              </a:solidFill>
            </a:rPr>
            <a:t>Población de estudio: Instituciones financieras y bancos de desarrollo</a:t>
          </a:r>
          <a:endParaRPr lang="es-EC" sz="1400" dirty="0">
            <a:solidFill>
              <a:srgbClr val="000000"/>
            </a:solidFill>
          </a:endParaRPr>
        </a:p>
      </dgm:t>
    </dgm:pt>
    <dgm:pt modelId="{33C40774-F8BB-4F30-97BF-48303B3598F0}" type="parTrans" cxnId="{EE5B15FE-B766-492C-BF79-4841ADC687BB}">
      <dgm:prSet/>
      <dgm:spPr/>
      <dgm:t>
        <a:bodyPr/>
        <a:lstStyle/>
        <a:p>
          <a:endParaRPr lang="es-EC"/>
        </a:p>
      </dgm:t>
    </dgm:pt>
    <dgm:pt modelId="{B5DA6370-338D-4A2A-8823-B1D892F72217}" type="sibTrans" cxnId="{EE5B15FE-B766-492C-BF79-4841ADC687BB}">
      <dgm:prSet/>
      <dgm:spPr/>
      <dgm:t>
        <a:bodyPr/>
        <a:lstStyle/>
        <a:p>
          <a:endParaRPr lang="es-EC"/>
        </a:p>
      </dgm:t>
    </dgm:pt>
    <dgm:pt modelId="{38213CA0-2382-4B88-9CF3-828887DFEB9B}">
      <dgm:prSet phldrT="[Texto]" custT="1"/>
      <dgm:spPr/>
      <dgm:t>
        <a:bodyPr/>
        <a:lstStyle/>
        <a:p>
          <a:r>
            <a:rPr lang="es-ES" sz="1400">
              <a:solidFill>
                <a:srgbClr val="000000"/>
              </a:solidFill>
            </a:rPr>
            <a:t>Resultados</a:t>
          </a:r>
          <a:endParaRPr lang="es-EC" sz="1400" dirty="0">
            <a:solidFill>
              <a:srgbClr val="000000"/>
            </a:solidFill>
          </a:endParaRPr>
        </a:p>
      </dgm:t>
    </dgm:pt>
    <dgm:pt modelId="{84715E80-DD60-4452-8842-A7A6A91751F2}" type="parTrans" cxnId="{1FFC79F8-933A-42C0-8950-D5EBC55748A0}">
      <dgm:prSet/>
      <dgm:spPr/>
      <dgm:t>
        <a:bodyPr/>
        <a:lstStyle/>
        <a:p>
          <a:endParaRPr lang="es-EC"/>
        </a:p>
      </dgm:t>
    </dgm:pt>
    <dgm:pt modelId="{3EB32DFE-F605-4E49-81E5-523218122BB5}" type="sibTrans" cxnId="{1FFC79F8-933A-42C0-8950-D5EBC55748A0}">
      <dgm:prSet/>
      <dgm:spPr/>
      <dgm:t>
        <a:bodyPr/>
        <a:lstStyle/>
        <a:p>
          <a:endParaRPr lang="es-EC"/>
        </a:p>
      </dgm:t>
    </dgm:pt>
    <dgm:pt modelId="{E87546EC-AFC0-4688-8B9E-234323A76B29}">
      <dgm:prSet phldrT="[Texto]" custT="1"/>
      <dgm:spPr/>
      <dgm:t>
        <a:bodyPr/>
        <a:lstStyle/>
        <a:p>
          <a:r>
            <a:rPr lang="es-EC" sz="1400">
              <a:solidFill>
                <a:srgbClr val="000000"/>
              </a:solidFill>
            </a:rPr>
            <a:t>Mínimos Cuadrados Ordinarios (MCO) con efectos fijos de dos vías; Método Generalizado de Momentos (GMM) con efectos fijos de dos vías.</a:t>
          </a:r>
          <a:endParaRPr lang="es-EC" sz="1400" dirty="0">
            <a:solidFill>
              <a:srgbClr val="000000"/>
            </a:solidFill>
          </a:endParaRPr>
        </a:p>
      </dgm:t>
    </dgm:pt>
    <dgm:pt modelId="{7FE46FA4-AD2F-456D-BC89-C4FAFDE59789}" type="parTrans" cxnId="{0945D986-EF5B-45E9-8B05-CFAB9A85DBB8}">
      <dgm:prSet/>
      <dgm:spPr/>
      <dgm:t>
        <a:bodyPr/>
        <a:lstStyle/>
        <a:p>
          <a:endParaRPr lang="es-EC"/>
        </a:p>
      </dgm:t>
    </dgm:pt>
    <dgm:pt modelId="{3B7CDB9C-EF24-4168-AD19-EB307B56F8CF}" type="sibTrans" cxnId="{0945D986-EF5B-45E9-8B05-CFAB9A85DBB8}">
      <dgm:prSet/>
      <dgm:spPr/>
      <dgm:t>
        <a:bodyPr/>
        <a:lstStyle/>
        <a:p>
          <a:endParaRPr lang="es-EC"/>
        </a:p>
      </dgm:t>
    </dgm:pt>
    <dgm:pt modelId="{9A6FDABB-2578-4804-A594-DCFC05BF8BE1}">
      <dgm:prSet phldrT="[Texto]" custT="1"/>
      <dgm:spPr/>
      <dgm:t>
        <a:bodyPr/>
        <a:lstStyle/>
        <a:p>
          <a:r>
            <a:rPr lang="es-EC" sz="1400">
              <a:solidFill>
                <a:srgbClr val="000000"/>
              </a:solidFill>
            </a:rPr>
            <a:t>Muestra de 71 países para el período 2006-2017 </a:t>
          </a:r>
          <a:endParaRPr lang="es-EC" sz="1400" dirty="0">
            <a:solidFill>
              <a:srgbClr val="000000"/>
            </a:solidFill>
          </a:endParaRPr>
        </a:p>
      </dgm:t>
    </dgm:pt>
    <dgm:pt modelId="{B63665A2-38E4-47FC-B894-D48087904258}" type="parTrans" cxnId="{307EDC14-5263-4295-858E-29D844F7F43E}">
      <dgm:prSet/>
      <dgm:spPr/>
      <dgm:t>
        <a:bodyPr/>
        <a:lstStyle/>
        <a:p>
          <a:endParaRPr lang="es-EC"/>
        </a:p>
      </dgm:t>
    </dgm:pt>
    <dgm:pt modelId="{EDBD1CA7-A1F6-46E4-BFD6-9856085EBD08}" type="sibTrans" cxnId="{307EDC14-5263-4295-858E-29D844F7F43E}">
      <dgm:prSet/>
      <dgm:spPr/>
      <dgm:t>
        <a:bodyPr/>
        <a:lstStyle/>
        <a:p>
          <a:endParaRPr lang="es-EC"/>
        </a:p>
      </dgm:t>
    </dgm:pt>
    <dgm:pt modelId="{7FED4ABB-FFD7-46AC-A2D0-42C8EA495101}">
      <dgm:prSet phldrT="[Texto]" custT="1"/>
      <dgm:spPr/>
      <dgm:t>
        <a:bodyPr/>
        <a:lstStyle/>
        <a:p>
          <a:r>
            <a:rPr lang="es-EC" sz="1400">
              <a:solidFill>
                <a:srgbClr val="000000"/>
              </a:solidFill>
            </a:rPr>
            <a:t>Relación negativa entre la inclusión financiera y el crecimiento económico.</a:t>
          </a:r>
          <a:endParaRPr lang="es-EC" sz="1400" dirty="0">
            <a:solidFill>
              <a:srgbClr val="000000"/>
            </a:solidFill>
          </a:endParaRPr>
        </a:p>
      </dgm:t>
    </dgm:pt>
    <dgm:pt modelId="{EBAFC097-1691-4D0A-A7FA-A2FB3EB6ED5D}" type="parTrans" cxnId="{D5602899-E4A8-476E-B5A4-0809C0475DAF}">
      <dgm:prSet/>
      <dgm:spPr/>
      <dgm:t>
        <a:bodyPr/>
        <a:lstStyle/>
        <a:p>
          <a:endParaRPr lang="es-EC"/>
        </a:p>
      </dgm:t>
    </dgm:pt>
    <dgm:pt modelId="{3851193B-987A-4BF8-BA40-37AF0E55FF5D}" type="sibTrans" cxnId="{D5602899-E4A8-476E-B5A4-0809C0475DAF}">
      <dgm:prSet/>
      <dgm:spPr/>
      <dgm:t>
        <a:bodyPr/>
        <a:lstStyle/>
        <a:p>
          <a:endParaRPr lang="es-EC"/>
        </a:p>
      </dgm:t>
    </dgm:pt>
    <dgm:pt modelId="{89BF769B-4C00-4002-9F13-FF2B9571730B}">
      <dgm:prSet phldrT="[Texto]"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</a:rPr>
            <a:t>Correlación negativa entre la estabilidad financiera y el crecimiento económico</a:t>
          </a:r>
        </a:p>
      </dgm:t>
    </dgm:pt>
    <dgm:pt modelId="{E14235A9-5F36-4EBA-9731-2FF8F0C9FAC2}" type="parTrans" cxnId="{DE31838F-D015-425A-BF9C-F71E4C1C362B}">
      <dgm:prSet/>
      <dgm:spPr/>
      <dgm:t>
        <a:bodyPr/>
        <a:lstStyle/>
        <a:p>
          <a:endParaRPr lang="es-EC"/>
        </a:p>
      </dgm:t>
    </dgm:pt>
    <dgm:pt modelId="{1D04410A-75D3-439F-AB30-77B28F39F283}" type="sibTrans" cxnId="{DE31838F-D015-425A-BF9C-F71E4C1C362B}">
      <dgm:prSet/>
      <dgm:spPr/>
      <dgm:t>
        <a:bodyPr/>
        <a:lstStyle/>
        <a:p>
          <a:endParaRPr lang="es-EC"/>
        </a:p>
      </dgm:t>
    </dgm:pt>
    <dgm:pt modelId="{98256EEE-D079-45CE-BE76-649C9DBD729B}" type="pres">
      <dgm:prSet presAssocID="{525FDB97-9D01-4B98-BB32-3DDF4C2ECEA9}" presName="Name0" presStyleCnt="0">
        <dgm:presLayoutVars>
          <dgm:dir/>
          <dgm:animLvl val="lvl"/>
          <dgm:resizeHandles val="exact"/>
        </dgm:presLayoutVars>
      </dgm:prSet>
      <dgm:spPr/>
    </dgm:pt>
    <dgm:pt modelId="{D73A2869-8AA6-45D7-9C61-5391ADF8A77F}" type="pres">
      <dgm:prSet presAssocID="{4018635A-09CF-4592-A5DC-EBCE041ACC6C}" presName="composite" presStyleCnt="0"/>
      <dgm:spPr/>
    </dgm:pt>
    <dgm:pt modelId="{0320D63E-C7D7-43ED-8758-E3D4C310A7F7}" type="pres">
      <dgm:prSet presAssocID="{4018635A-09CF-4592-A5DC-EBCE041ACC6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57D2676-FACD-4C39-94EC-7B14A993644B}" type="pres">
      <dgm:prSet presAssocID="{4018635A-09CF-4592-A5DC-EBCE041ACC6C}" presName="desTx" presStyleLbl="alignAccFollowNode1" presStyleIdx="0" presStyleCnt="3">
        <dgm:presLayoutVars>
          <dgm:bulletEnabled val="1"/>
        </dgm:presLayoutVars>
      </dgm:prSet>
      <dgm:spPr/>
    </dgm:pt>
    <dgm:pt modelId="{829AE260-D7B7-4491-9C21-E655635A5992}" type="pres">
      <dgm:prSet presAssocID="{666F96B8-B93B-4FA0-9ECD-F64DFD39EA1B}" presName="space" presStyleCnt="0"/>
      <dgm:spPr/>
    </dgm:pt>
    <dgm:pt modelId="{0709B8ED-03B9-463B-BF61-E99BF45C96F8}" type="pres">
      <dgm:prSet presAssocID="{F17DE337-CCAF-445A-B2ED-17B6AFBB3349}" presName="composite" presStyleCnt="0"/>
      <dgm:spPr/>
    </dgm:pt>
    <dgm:pt modelId="{F71D4FF5-3620-4BA8-B61C-652BA80CB5D5}" type="pres">
      <dgm:prSet presAssocID="{F17DE337-CCAF-445A-B2ED-17B6AFBB334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136E369-6DEC-43B5-BC85-23D1DC6D7895}" type="pres">
      <dgm:prSet presAssocID="{F17DE337-CCAF-445A-B2ED-17B6AFBB3349}" presName="desTx" presStyleLbl="alignAccFollowNode1" presStyleIdx="1" presStyleCnt="3">
        <dgm:presLayoutVars>
          <dgm:bulletEnabled val="1"/>
        </dgm:presLayoutVars>
      </dgm:prSet>
      <dgm:spPr/>
    </dgm:pt>
    <dgm:pt modelId="{82A42F43-2B39-4659-A09A-5FB6D961A194}" type="pres">
      <dgm:prSet presAssocID="{0E3377A1-4C6B-4CDE-BB04-DF5260165BB6}" presName="space" presStyleCnt="0"/>
      <dgm:spPr/>
    </dgm:pt>
    <dgm:pt modelId="{504DFD71-B621-4C98-8111-C8EC265EBA6E}" type="pres">
      <dgm:prSet presAssocID="{4F4F2D86-126D-4114-9EE3-124598CC76E9}" presName="composite" presStyleCnt="0"/>
      <dgm:spPr/>
    </dgm:pt>
    <dgm:pt modelId="{968A0AC7-688D-4B2A-8120-740D0DAF976A}" type="pres">
      <dgm:prSet presAssocID="{4F4F2D86-126D-4114-9EE3-124598CC76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0F9A74D-F12F-4550-920B-3152B535E07F}" type="pres">
      <dgm:prSet presAssocID="{4F4F2D86-126D-4114-9EE3-124598CC76E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742D014-21A5-414A-AA92-D9CC7A8D9D2D}" type="presOf" srcId="{0A704A8E-19AA-4ADA-8C10-369E4C2B2A85}" destId="{E57D2676-FACD-4C39-94EC-7B14A993644B}" srcOrd="0" destOrd="3" presId="urn:microsoft.com/office/officeart/2005/8/layout/hList1"/>
    <dgm:cxn modelId="{307EDC14-5263-4295-858E-29D844F7F43E}" srcId="{5C34CF1E-C368-4519-B52C-1E9B67AA23FC}" destId="{9A6FDABB-2578-4804-A594-DCFC05BF8BE1}" srcOrd="1" destOrd="0" parTransId="{B63665A2-38E4-47FC-B894-D48087904258}" sibTransId="{EDBD1CA7-A1F6-46E4-BFD6-9856085EBD08}"/>
    <dgm:cxn modelId="{3D73371E-9E13-44A7-875C-4EAE2186F8AB}" type="presOf" srcId="{993E80A7-F56D-43F0-9B2F-21E5511B7AF2}" destId="{30F9A74D-F12F-4550-920B-3152B535E07F}" srcOrd="0" destOrd="3" presId="urn:microsoft.com/office/officeart/2005/8/layout/hList1"/>
    <dgm:cxn modelId="{102FB12A-9E74-4DAD-A5FB-E06872661DA0}" type="presOf" srcId="{525FDB97-9D01-4B98-BB32-3DDF4C2ECEA9}" destId="{98256EEE-D079-45CE-BE76-649C9DBD729B}" srcOrd="0" destOrd="0" presId="urn:microsoft.com/office/officeart/2005/8/layout/hList1"/>
    <dgm:cxn modelId="{D6B9FC2D-CC4A-4220-A780-76B8CE989871}" srcId="{4F4F2D86-126D-4114-9EE3-124598CC76E9}" destId="{993E80A7-F56D-43F0-9B2F-21E5511B7AF2}" srcOrd="1" destOrd="0" parTransId="{EA560A6F-5B68-4B13-839A-F3EB838F0EB1}" sibTransId="{F54D65B6-30DE-4226-9E6E-E4C9EF75885D}"/>
    <dgm:cxn modelId="{2B30B82F-1812-4817-87CA-7EABCA5457E5}" type="presOf" srcId="{B0D049C3-F032-4C0B-97C0-52C5A83F68B5}" destId="{D136E369-6DEC-43B5-BC85-23D1DC6D7895}" srcOrd="0" destOrd="4" presId="urn:microsoft.com/office/officeart/2005/8/layout/hList1"/>
    <dgm:cxn modelId="{72584A39-EEB3-4EB9-B375-66729767EE8D}" type="presOf" srcId="{38213CA0-2382-4B88-9CF3-828887DFEB9B}" destId="{D136E369-6DEC-43B5-BC85-23D1DC6D7895}" srcOrd="0" destOrd="3" presId="urn:microsoft.com/office/officeart/2005/8/layout/hList1"/>
    <dgm:cxn modelId="{D3D9AA3F-77E5-43BF-9065-CDF8758D0EA2}" type="presOf" srcId="{59532D57-F38A-48BC-A6B5-FC8AA5F09FCA}" destId="{E57D2676-FACD-4C39-94EC-7B14A993644B}" srcOrd="0" destOrd="2" presId="urn:microsoft.com/office/officeart/2005/8/layout/hList1"/>
    <dgm:cxn modelId="{78FBAC61-7C7A-487B-B7B7-88063F30C354}" srcId="{525FDB97-9D01-4B98-BB32-3DDF4C2ECEA9}" destId="{4018635A-09CF-4592-A5DC-EBCE041ACC6C}" srcOrd="0" destOrd="0" parTransId="{4086A436-AE5B-4F84-B4A1-C7BC08BE2805}" sibTransId="{666F96B8-B93B-4FA0-9ECD-F64DFD39EA1B}"/>
    <dgm:cxn modelId="{277CBF41-1224-4709-9C37-E2A631A6670B}" type="presOf" srcId="{D7813955-8DB0-4BA6-82E3-C3EBAD887D96}" destId="{D136E369-6DEC-43B5-BC85-23D1DC6D7895}" srcOrd="0" destOrd="0" presId="urn:microsoft.com/office/officeart/2005/8/layout/hList1"/>
    <dgm:cxn modelId="{98BCF142-76C2-4B4E-B686-06763FD2E97B}" type="presOf" srcId="{0DAABE73-8F27-4FCA-8EB3-DB77A3176757}" destId="{E57D2676-FACD-4C39-94EC-7B14A993644B}" srcOrd="0" destOrd="4" presId="urn:microsoft.com/office/officeart/2005/8/layout/hList1"/>
    <dgm:cxn modelId="{8422AB68-4002-4250-8327-D7FAF1C29C58}" srcId="{525FDB97-9D01-4B98-BB32-3DDF4C2ECEA9}" destId="{4F4F2D86-126D-4114-9EE3-124598CC76E9}" srcOrd="2" destOrd="0" parTransId="{BFF35969-72D0-4DDB-8658-9985A429F139}" sibTransId="{84ACF7CD-D779-465E-9475-DC8F8369BD08}"/>
    <dgm:cxn modelId="{5C92176D-288C-4A68-AA6C-A4CD9B638685}" srcId="{4018635A-09CF-4592-A5DC-EBCE041ACC6C}" destId="{0A704A8E-19AA-4ADA-8C10-369E4C2B2A85}" srcOrd="1" destOrd="0" parTransId="{07B49FCC-6185-4B97-9696-539BF6E86DB0}" sibTransId="{664082E2-1A6D-49D3-A030-5EAD107C7D73}"/>
    <dgm:cxn modelId="{0E47D06E-7055-4F75-9FB5-5DB3AD98D0BB}" type="presOf" srcId="{E87546EC-AFC0-4688-8B9E-234323A76B29}" destId="{30F9A74D-F12F-4550-920B-3152B535E07F}" srcOrd="0" destOrd="1" presId="urn:microsoft.com/office/officeart/2005/8/layout/hList1"/>
    <dgm:cxn modelId="{6A5D5050-E7BD-4E1F-8D3E-62B608E031E2}" srcId="{3C258288-F92B-4084-B1CC-4BDA7B4972CD}" destId="{586755E4-6D31-4F83-9E50-19EF125C86E6}" srcOrd="0" destOrd="0" parTransId="{DA0B7F6E-921B-4559-9A6E-B20CC6552ECF}" sibTransId="{5374FA23-93BC-46A8-B91D-2F8D261B3552}"/>
    <dgm:cxn modelId="{CB70EE79-E387-455E-B0FA-5C4D8112C1B0}" type="presOf" srcId="{4F4F2D86-126D-4114-9EE3-124598CC76E9}" destId="{968A0AC7-688D-4B2A-8120-740D0DAF976A}" srcOrd="0" destOrd="0" presId="urn:microsoft.com/office/officeart/2005/8/layout/hList1"/>
    <dgm:cxn modelId="{A2585E7A-DC52-42AE-B973-BD2C240A1B6F}" type="presOf" srcId="{9B804A2A-BCB8-4138-B07B-E001C723BCC3}" destId="{D136E369-6DEC-43B5-BC85-23D1DC6D7895}" srcOrd="0" destOrd="1" presId="urn:microsoft.com/office/officeart/2005/8/layout/hList1"/>
    <dgm:cxn modelId="{0945D986-EF5B-45E9-8B05-CFAB9A85DBB8}" srcId="{5C34CF1E-C368-4519-B52C-1E9B67AA23FC}" destId="{E87546EC-AFC0-4688-8B9E-234323A76B29}" srcOrd="0" destOrd="0" parTransId="{7FE46FA4-AD2F-456D-BC89-C4FAFDE59789}" sibTransId="{3B7CDB9C-EF24-4168-AD19-EB307B56F8CF}"/>
    <dgm:cxn modelId="{DE31838F-D015-425A-BF9C-F71E4C1C362B}" srcId="{993E80A7-F56D-43F0-9B2F-21E5511B7AF2}" destId="{89BF769B-4C00-4002-9F13-FF2B9571730B}" srcOrd="1" destOrd="0" parTransId="{E14235A9-5F36-4EBA-9731-2FF8F0C9FAC2}" sibTransId="{1D04410A-75D3-439F-AB30-77B28F39F283}"/>
    <dgm:cxn modelId="{0EF46293-26A1-442E-96E2-78E97F1BD16E}" srcId="{4F4F2D86-126D-4114-9EE3-124598CC76E9}" destId="{5C34CF1E-C368-4519-B52C-1E9B67AA23FC}" srcOrd="0" destOrd="0" parTransId="{3620AA64-37A3-4DEB-B5F4-B58703505453}" sibTransId="{AA459086-F4CE-4D59-88F7-EFC8F6FDE6F2}"/>
    <dgm:cxn modelId="{D5602899-E4A8-476E-B5A4-0809C0475DAF}" srcId="{993E80A7-F56D-43F0-9B2F-21E5511B7AF2}" destId="{7FED4ABB-FFD7-46AC-A2D0-42C8EA495101}" srcOrd="0" destOrd="0" parTransId="{EBAFC097-1691-4D0A-A7FA-A2FB3EB6ED5D}" sibTransId="{3851193B-987A-4BF8-BA40-37AF0E55FF5D}"/>
    <dgm:cxn modelId="{AA19139A-3261-45B4-B14C-338B9D520481}" type="presOf" srcId="{7FED4ABB-FFD7-46AC-A2D0-42C8EA495101}" destId="{30F9A74D-F12F-4550-920B-3152B535E07F}" srcOrd="0" destOrd="4" presId="urn:microsoft.com/office/officeart/2005/8/layout/hList1"/>
    <dgm:cxn modelId="{9BFA3A9E-373C-457D-BF2D-F2BF81126184}" type="presOf" srcId="{5C34CF1E-C368-4519-B52C-1E9B67AA23FC}" destId="{30F9A74D-F12F-4550-920B-3152B535E07F}" srcOrd="0" destOrd="0" presId="urn:microsoft.com/office/officeart/2005/8/layout/hList1"/>
    <dgm:cxn modelId="{A00E3FAC-FE7D-4E25-92A0-AA3AEB4E6DC8}" srcId="{3C258288-F92B-4084-B1CC-4BDA7B4972CD}" destId="{59532D57-F38A-48BC-A6B5-FC8AA5F09FCA}" srcOrd="1" destOrd="0" parTransId="{45879811-4CF4-4883-BAB3-C18926A552E4}" sibTransId="{EA84AE0A-69BA-49A7-B76A-72E7BC19DB29}"/>
    <dgm:cxn modelId="{E04D61B0-F6F0-44E0-9632-C4A50DA335DF}" type="presOf" srcId="{586755E4-6D31-4F83-9E50-19EF125C86E6}" destId="{E57D2676-FACD-4C39-94EC-7B14A993644B}" srcOrd="0" destOrd="1" presId="urn:microsoft.com/office/officeart/2005/8/layout/hList1"/>
    <dgm:cxn modelId="{30F875C7-AB49-4669-8E3E-F5E48072A3AE}" srcId="{38213CA0-2382-4B88-9CF3-828887DFEB9B}" destId="{B0D049C3-F032-4C0B-97C0-52C5A83F68B5}" srcOrd="0" destOrd="0" parTransId="{788E7A81-599A-4A21-A175-DD5419070495}" sibTransId="{9959024C-C7C5-4F2E-ABD0-B9F8C5BCC940}"/>
    <dgm:cxn modelId="{09FDCAC8-C7D9-4754-B09B-E86F4DDF3BFC}" srcId="{F17DE337-CCAF-445A-B2ED-17B6AFBB3349}" destId="{D7813955-8DB0-4BA6-82E3-C3EBAD887D96}" srcOrd="0" destOrd="0" parTransId="{BF2CA4B8-2130-4768-8DBA-D337CAADBC8F}" sibTransId="{99212DF6-0582-44D0-B968-92B3306FD0D7}"/>
    <dgm:cxn modelId="{9E59DBCB-8E2E-4470-8E24-3064D969AA2C}" type="presOf" srcId="{3C258288-F92B-4084-B1CC-4BDA7B4972CD}" destId="{E57D2676-FACD-4C39-94EC-7B14A993644B}" srcOrd="0" destOrd="0" presId="urn:microsoft.com/office/officeart/2005/8/layout/hList1"/>
    <dgm:cxn modelId="{70CABDD4-2FB6-4C8E-ACF9-53E914107791}" type="presOf" srcId="{9A6FDABB-2578-4804-A594-DCFC05BF8BE1}" destId="{30F9A74D-F12F-4550-920B-3152B535E07F}" srcOrd="0" destOrd="2" presId="urn:microsoft.com/office/officeart/2005/8/layout/hList1"/>
    <dgm:cxn modelId="{AABA4DD6-0C02-4EA5-A1F5-D4ABAD4C5566}" type="presOf" srcId="{0D70267D-3BEF-4DCC-A304-A462ED9EFAE6}" destId="{D136E369-6DEC-43B5-BC85-23D1DC6D7895}" srcOrd="0" destOrd="2" presId="urn:microsoft.com/office/officeart/2005/8/layout/hList1"/>
    <dgm:cxn modelId="{8EA5FBD6-5B68-4935-8D43-441E3D2647C2}" srcId="{525FDB97-9D01-4B98-BB32-3DDF4C2ECEA9}" destId="{F17DE337-CCAF-445A-B2ED-17B6AFBB3349}" srcOrd="1" destOrd="0" parTransId="{BA4D9C3A-3C41-4D67-BB47-CA8F3AAE4748}" sibTransId="{0E3377A1-4C6B-4CDE-BB04-DF5260165BB6}"/>
    <dgm:cxn modelId="{D40716D9-DD33-4891-90B3-503F789C6BCF}" srcId="{D7813955-8DB0-4BA6-82E3-C3EBAD887D96}" destId="{9B804A2A-BCB8-4138-B07B-E001C723BCC3}" srcOrd="0" destOrd="0" parTransId="{72136515-0ED6-49AB-BCD5-0172332C8DB1}" sibTransId="{CD601D92-438B-4D04-94D8-26B60655D81C}"/>
    <dgm:cxn modelId="{D1ABEED9-829A-46A9-A6E6-858C3F0DF779}" srcId="{0A704A8E-19AA-4ADA-8C10-369E4C2B2A85}" destId="{0DAABE73-8F27-4FCA-8EB3-DB77A3176757}" srcOrd="0" destOrd="0" parTransId="{32E082C9-B9E2-4D1B-AB72-84D014CDF1C6}" sibTransId="{E4899261-A448-46B3-BCA8-AFBB4F7FFA28}"/>
    <dgm:cxn modelId="{7B4F8CDF-2778-47DB-A9BA-AA411899F1A0}" type="presOf" srcId="{F17DE337-CCAF-445A-B2ED-17B6AFBB3349}" destId="{F71D4FF5-3620-4BA8-B61C-652BA80CB5D5}" srcOrd="0" destOrd="0" presId="urn:microsoft.com/office/officeart/2005/8/layout/hList1"/>
    <dgm:cxn modelId="{3AD85AEE-528D-43BA-B2CC-B7AED59C680C}" type="presOf" srcId="{4018635A-09CF-4592-A5DC-EBCE041ACC6C}" destId="{0320D63E-C7D7-43ED-8758-E3D4C310A7F7}" srcOrd="0" destOrd="0" presId="urn:microsoft.com/office/officeart/2005/8/layout/hList1"/>
    <dgm:cxn modelId="{1FFC79F8-933A-42C0-8950-D5EBC55748A0}" srcId="{F17DE337-CCAF-445A-B2ED-17B6AFBB3349}" destId="{38213CA0-2382-4B88-9CF3-828887DFEB9B}" srcOrd="1" destOrd="0" parTransId="{84715E80-DD60-4452-8842-A7A6A91751F2}" sibTransId="{3EB32DFE-F605-4E49-81E5-523218122BB5}"/>
    <dgm:cxn modelId="{4C0E6EF9-7D24-4CC4-8058-B8FEAFF806DD}" srcId="{4018635A-09CF-4592-A5DC-EBCE041ACC6C}" destId="{3C258288-F92B-4084-B1CC-4BDA7B4972CD}" srcOrd="0" destOrd="0" parTransId="{5ECBA674-FA2E-4FD5-A6B7-CC16B03DF681}" sibTransId="{49BA04FF-A873-4E43-9025-3B0B06936DF5}"/>
    <dgm:cxn modelId="{EE5B15FE-B766-492C-BF79-4841ADC687BB}" srcId="{D7813955-8DB0-4BA6-82E3-C3EBAD887D96}" destId="{0D70267D-3BEF-4DCC-A304-A462ED9EFAE6}" srcOrd="1" destOrd="0" parTransId="{33C40774-F8BB-4F30-97BF-48303B3598F0}" sibTransId="{B5DA6370-338D-4A2A-8823-B1D892F72217}"/>
    <dgm:cxn modelId="{4CC139FE-C2FB-403F-B27B-B5821730053A}" type="presOf" srcId="{89BF769B-4C00-4002-9F13-FF2B9571730B}" destId="{30F9A74D-F12F-4550-920B-3152B535E07F}" srcOrd="0" destOrd="5" presId="urn:microsoft.com/office/officeart/2005/8/layout/hList1"/>
    <dgm:cxn modelId="{E50D52E1-F2E5-47BF-9146-56F08C8AA35F}" type="presParOf" srcId="{98256EEE-D079-45CE-BE76-649C9DBD729B}" destId="{D73A2869-8AA6-45D7-9C61-5391ADF8A77F}" srcOrd="0" destOrd="0" presId="urn:microsoft.com/office/officeart/2005/8/layout/hList1"/>
    <dgm:cxn modelId="{45C9EE3E-80EB-4A52-9AC2-6AFDF9E172D0}" type="presParOf" srcId="{D73A2869-8AA6-45D7-9C61-5391ADF8A77F}" destId="{0320D63E-C7D7-43ED-8758-E3D4C310A7F7}" srcOrd="0" destOrd="0" presId="urn:microsoft.com/office/officeart/2005/8/layout/hList1"/>
    <dgm:cxn modelId="{391A35D8-8EB7-4520-B3B8-8904F0404968}" type="presParOf" srcId="{D73A2869-8AA6-45D7-9C61-5391ADF8A77F}" destId="{E57D2676-FACD-4C39-94EC-7B14A993644B}" srcOrd="1" destOrd="0" presId="urn:microsoft.com/office/officeart/2005/8/layout/hList1"/>
    <dgm:cxn modelId="{8A93DB31-A6B5-4F9E-94CB-EB319D23B2C2}" type="presParOf" srcId="{98256EEE-D079-45CE-BE76-649C9DBD729B}" destId="{829AE260-D7B7-4491-9C21-E655635A5992}" srcOrd="1" destOrd="0" presId="urn:microsoft.com/office/officeart/2005/8/layout/hList1"/>
    <dgm:cxn modelId="{537C1464-75A9-4A1A-9551-E8FACB5E19E8}" type="presParOf" srcId="{98256EEE-D079-45CE-BE76-649C9DBD729B}" destId="{0709B8ED-03B9-463B-BF61-E99BF45C96F8}" srcOrd="2" destOrd="0" presId="urn:microsoft.com/office/officeart/2005/8/layout/hList1"/>
    <dgm:cxn modelId="{23C2B9D3-6901-42FE-B840-0A146FF6F15B}" type="presParOf" srcId="{0709B8ED-03B9-463B-BF61-E99BF45C96F8}" destId="{F71D4FF5-3620-4BA8-B61C-652BA80CB5D5}" srcOrd="0" destOrd="0" presId="urn:microsoft.com/office/officeart/2005/8/layout/hList1"/>
    <dgm:cxn modelId="{0A35CA9E-218F-4FE8-8E93-53E234DEF7CF}" type="presParOf" srcId="{0709B8ED-03B9-463B-BF61-E99BF45C96F8}" destId="{D136E369-6DEC-43B5-BC85-23D1DC6D7895}" srcOrd="1" destOrd="0" presId="urn:microsoft.com/office/officeart/2005/8/layout/hList1"/>
    <dgm:cxn modelId="{8AD289B7-8E22-451C-B175-E0815F1A765D}" type="presParOf" srcId="{98256EEE-D079-45CE-BE76-649C9DBD729B}" destId="{82A42F43-2B39-4659-A09A-5FB6D961A194}" srcOrd="3" destOrd="0" presId="urn:microsoft.com/office/officeart/2005/8/layout/hList1"/>
    <dgm:cxn modelId="{85100FF0-B889-4CB6-9F36-448E7D417DDE}" type="presParOf" srcId="{98256EEE-D079-45CE-BE76-649C9DBD729B}" destId="{504DFD71-B621-4C98-8111-C8EC265EBA6E}" srcOrd="4" destOrd="0" presId="urn:microsoft.com/office/officeart/2005/8/layout/hList1"/>
    <dgm:cxn modelId="{865D3F0F-D124-449B-A24F-18EE8BF49C9A}" type="presParOf" srcId="{504DFD71-B621-4C98-8111-C8EC265EBA6E}" destId="{968A0AC7-688D-4B2A-8120-740D0DAF976A}" srcOrd="0" destOrd="0" presId="urn:microsoft.com/office/officeart/2005/8/layout/hList1"/>
    <dgm:cxn modelId="{3D8DEFB4-A5C0-41E5-97DA-C7EF32FC2346}" type="presParOf" srcId="{504DFD71-B621-4C98-8111-C8EC265EBA6E}" destId="{30F9A74D-F12F-4550-920B-3152B535E0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15DC25-B73C-4FEA-981A-BE212CF370A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6CA20A-B4A9-4EF9-847E-CDD071360DD5}">
      <dgm:prSet/>
      <dgm:spPr/>
      <dgm:t>
        <a:bodyPr/>
        <a:lstStyle/>
        <a:p>
          <a:r>
            <a:rPr lang="es-EC"/>
            <a:t>Enfoque mixto</a:t>
          </a:r>
          <a:endParaRPr lang="en-US"/>
        </a:p>
      </dgm:t>
    </dgm:pt>
    <dgm:pt modelId="{9F75191C-13D5-4DE3-A6FB-991C5EC950EA}" type="parTrans" cxnId="{F5AA0B37-D3D1-4930-9B3A-71997894F7F5}">
      <dgm:prSet/>
      <dgm:spPr/>
      <dgm:t>
        <a:bodyPr/>
        <a:lstStyle/>
        <a:p>
          <a:endParaRPr lang="en-US"/>
        </a:p>
      </dgm:t>
    </dgm:pt>
    <dgm:pt modelId="{4D35E4F2-C212-4BC5-AEC2-1E7FB2F716D1}" type="sibTrans" cxnId="{F5AA0B37-D3D1-4930-9B3A-71997894F7F5}">
      <dgm:prSet/>
      <dgm:spPr/>
      <dgm:t>
        <a:bodyPr/>
        <a:lstStyle/>
        <a:p>
          <a:endParaRPr lang="en-US"/>
        </a:p>
      </dgm:t>
    </dgm:pt>
    <dgm:pt modelId="{2AC4F22F-E009-4C33-BF69-A9830144A628}">
      <dgm:prSet/>
      <dgm:spPr/>
      <dgm:t>
        <a:bodyPr/>
        <a:lstStyle/>
        <a:p>
          <a:r>
            <a:rPr lang="es-EC"/>
            <a:t>Investigación bibliográfica documental y de campo</a:t>
          </a:r>
          <a:endParaRPr lang="en-US"/>
        </a:p>
      </dgm:t>
    </dgm:pt>
    <dgm:pt modelId="{F131993E-F952-4DFA-8410-8CB7D00CA85E}" type="parTrans" cxnId="{6C2FA904-E893-4E8C-B752-4EB0741DD469}">
      <dgm:prSet/>
      <dgm:spPr/>
      <dgm:t>
        <a:bodyPr/>
        <a:lstStyle/>
        <a:p>
          <a:endParaRPr lang="en-US"/>
        </a:p>
      </dgm:t>
    </dgm:pt>
    <dgm:pt modelId="{59582BC7-1E5C-4F92-82DE-40B6B252DFA5}" type="sibTrans" cxnId="{6C2FA904-E893-4E8C-B752-4EB0741DD469}">
      <dgm:prSet/>
      <dgm:spPr/>
      <dgm:t>
        <a:bodyPr/>
        <a:lstStyle/>
        <a:p>
          <a:endParaRPr lang="en-US"/>
        </a:p>
      </dgm:t>
    </dgm:pt>
    <dgm:pt modelId="{952557B3-B426-405E-8615-465F99829388}">
      <dgm:prSet/>
      <dgm:spPr/>
      <dgm:t>
        <a:bodyPr/>
        <a:lstStyle/>
        <a:p>
          <a:r>
            <a:rPr lang="es-EC"/>
            <a:t>Investigación correlacional</a:t>
          </a:r>
          <a:endParaRPr lang="en-US"/>
        </a:p>
      </dgm:t>
    </dgm:pt>
    <dgm:pt modelId="{73960F68-6280-4042-9721-0F43A875A314}" type="parTrans" cxnId="{C31EB013-82EF-4654-B7E9-01F3B0689491}">
      <dgm:prSet/>
      <dgm:spPr/>
      <dgm:t>
        <a:bodyPr/>
        <a:lstStyle/>
        <a:p>
          <a:endParaRPr lang="en-US"/>
        </a:p>
      </dgm:t>
    </dgm:pt>
    <dgm:pt modelId="{1E390BC1-986D-4341-AF02-14B83FEC2744}" type="sibTrans" cxnId="{C31EB013-82EF-4654-B7E9-01F3B0689491}">
      <dgm:prSet/>
      <dgm:spPr/>
      <dgm:t>
        <a:bodyPr/>
        <a:lstStyle/>
        <a:p>
          <a:endParaRPr lang="en-US"/>
        </a:p>
      </dgm:t>
    </dgm:pt>
    <dgm:pt modelId="{7ED11B46-0909-43EC-B7B4-B948FA13DFDE}">
      <dgm:prSet/>
      <dgm:spPr/>
      <dgm:t>
        <a:bodyPr/>
        <a:lstStyle/>
        <a:p>
          <a:r>
            <a:rPr lang="es-EC"/>
            <a:t>Instrumento: Encuesta</a:t>
          </a:r>
          <a:endParaRPr lang="en-US"/>
        </a:p>
      </dgm:t>
    </dgm:pt>
    <dgm:pt modelId="{90E37F38-8331-4AE2-8FAD-F0B112C8D988}" type="parTrans" cxnId="{607A9A50-8821-4046-853E-A83CB5442AF1}">
      <dgm:prSet/>
      <dgm:spPr/>
      <dgm:t>
        <a:bodyPr/>
        <a:lstStyle/>
        <a:p>
          <a:endParaRPr lang="en-US"/>
        </a:p>
      </dgm:t>
    </dgm:pt>
    <dgm:pt modelId="{3C9DB4C8-4A6B-48BB-BF6E-F4137BF9344C}" type="sibTrans" cxnId="{607A9A50-8821-4046-853E-A83CB5442AF1}">
      <dgm:prSet/>
      <dgm:spPr/>
      <dgm:t>
        <a:bodyPr/>
        <a:lstStyle/>
        <a:p>
          <a:endParaRPr lang="en-US"/>
        </a:p>
      </dgm:t>
    </dgm:pt>
    <dgm:pt modelId="{4ADE5400-D70A-4161-A481-E0815D6C9059}">
      <dgm:prSet/>
      <dgm:spPr/>
      <dgm:t>
        <a:bodyPr/>
        <a:lstStyle/>
        <a:p>
          <a:r>
            <a:rPr lang="es-EC" b="0" i="0"/>
            <a:t>Validación del instrumento de recolección de datos </a:t>
          </a:r>
          <a:endParaRPr lang="en-US" b="0" i="0"/>
        </a:p>
      </dgm:t>
    </dgm:pt>
    <dgm:pt modelId="{3560B8D6-0B74-4901-9A7E-22C95BD3F882}" type="parTrans" cxnId="{4A45C2BA-238E-478B-B344-174FA0E0C493}">
      <dgm:prSet/>
      <dgm:spPr/>
      <dgm:t>
        <a:bodyPr/>
        <a:lstStyle/>
        <a:p>
          <a:endParaRPr lang="en-US"/>
        </a:p>
      </dgm:t>
    </dgm:pt>
    <dgm:pt modelId="{1DF7862A-22FF-4FEF-9953-958449148370}" type="sibTrans" cxnId="{4A45C2BA-238E-478B-B344-174FA0E0C493}">
      <dgm:prSet/>
      <dgm:spPr/>
      <dgm:t>
        <a:bodyPr/>
        <a:lstStyle/>
        <a:p>
          <a:endParaRPr lang="en-US"/>
        </a:p>
      </dgm:t>
    </dgm:pt>
    <dgm:pt modelId="{A1923826-911D-460B-BD2E-7430B459FF26}">
      <dgm:prSet/>
      <dgm:spPr/>
      <dgm:t>
        <a:bodyPr/>
        <a:lstStyle/>
        <a:p>
          <a:r>
            <a:rPr lang="en-US"/>
            <a:t>Investigación no experimental</a:t>
          </a:r>
        </a:p>
      </dgm:t>
    </dgm:pt>
    <dgm:pt modelId="{5B973A04-789B-4F32-A835-B9076E16B424}" type="parTrans" cxnId="{A3AE14E0-7416-4926-A70D-2D0ED272CB0F}">
      <dgm:prSet/>
      <dgm:spPr/>
      <dgm:t>
        <a:bodyPr/>
        <a:lstStyle/>
        <a:p>
          <a:endParaRPr lang="es-EC"/>
        </a:p>
      </dgm:t>
    </dgm:pt>
    <dgm:pt modelId="{555FA0C2-21C4-4323-B9CC-7AA8BD2FD58A}" type="sibTrans" cxnId="{A3AE14E0-7416-4926-A70D-2D0ED272CB0F}">
      <dgm:prSet/>
      <dgm:spPr/>
      <dgm:t>
        <a:bodyPr/>
        <a:lstStyle/>
        <a:p>
          <a:endParaRPr lang="es-EC"/>
        </a:p>
      </dgm:t>
    </dgm:pt>
    <dgm:pt modelId="{37D65731-F570-4010-AA58-4B7286B017A2}" type="pres">
      <dgm:prSet presAssocID="{F715DC25-B73C-4FEA-981A-BE212CF370A9}" presName="Name0" presStyleCnt="0">
        <dgm:presLayoutVars>
          <dgm:chMax val="7"/>
          <dgm:chPref val="7"/>
          <dgm:dir/>
        </dgm:presLayoutVars>
      </dgm:prSet>
      <dgm:spPr/>
    </dgm:pt>
    <dgm:pt modelId="{70A5EA84-1D06-473B-9190-3709B44DD111}" type="pres">
      <dgm:prSet presAssocID="{F715DC25-B73C-4FEA-981A-BE212CF370A9}" presName="Name1" presStyleCnt="0"/>
      <dgm:spPr/>
    </dgm:pt>
    <dgm:pt modelId="{88678BCB-B5C6-4E66-A830-1FA8A85BD987}" type="pres">
      <dgm:prSet presAssocID="{F715DC25-B73C-4FEA-981A-BE212CF370A9}" presName="cycle" presStyleCnt="0"/>
      <dgm:spPr/>
    </dgm:pt>
    <dgm:pt modelId="{AE60EAAC-986A-4BE5-B494-95A8CE4BDAE3}" type="pres">
      <dgm:prSet presAssocID="{F715DC25-B73C-4FEA-981A-BE212CF370A9}" presName="srcNode" presStyleLbl="node1" presStyleIdx="0" presStyleCnt="6"/>
      <dgm:spPr/>
    </dgm:pt>
    <dgm:pt modelId="{63A612C2-7BA2-4440-B6C3-3C94C532E629}" type="pres">
      <dgm:prSet presAssocID="{F715DC25-B73C-4FEA-981A-BE212CF370A9}" presName="conn" presStyleLbl="parChTrans1D2" presStyleIdx="0" presStyleCnt="1"/>
      <dgm:spPr/>
    </dgm:pt>
    <dgm:pt modelId="{3AD4BB97-A1C9-4B2F-B84F-5EC8A1AF8C2F}" type="pres">
      <dgm:prSet presAssocID="{F715DC25-B73C-4FEA-981A-BE212CF370A9}" presName="extraNode" presStyleLbl="node1" presStyleIdx="0" presStyleCnt="6"/>
      <dgm:spPr/>
    </dgm:pt>
    <dgm:pt modelId="{0852D0B0-6ED8-45DF-9F39-AA8E1FB428DE}" type="pres">
      <dgm:prSet presAssocID="{F715DC25-B73C-4FEA-981A-BE212CF370A9}" presName="dstNode" presStyleLbl="node1" presStyleIdx="0" presStyleCnt="6"/>
      <dgm:spPr/>
    </dgm:pt>
    <dgm:pt modelId="{887E2894-EA19-4F9D-B8B7-3CA98D24DCD9}" type="pres">
      <dgm:prSet presAssocID="{0A6CA20A-B4A9-4EF9-847E-CDD071360DD5}" presName="text_1" presStyleLbl="node1" presStyleIdx="0" presStyleCnt="6">
        <dgm:presLayoutVars>
          <dgm:bulletEnabled val="1"/>
        </dgm:presLayoutVars>
      </dgm:prSet>
      <dgm:spPr/>
    </dgm:pt>
    <dgm:pt modelId="{9706D87A-88E8-4B34-99C1-B99DC79D352A}" type="pres">
      <dgm:prSet presAssocID="{0A6CA20A-B4A9-4EF9-847E-CDD071360DD5}" presName="accent_1" presStyleCnt="0"/>
      <dgm:spPr/>
    </dgm:pt>
    <dgm:pt modelId="{F39CE893-6F57-4AF3-A140-9E8D54F703A4}" type="pres">
      <dgm:prSet presAssocID="{0A6CA20A-B4A9-4EF9-847E-CDD071360DD5}" presName="accentRepeatNode" presStyleLbl="solidFgAcc1" presStyleIdx="0" presStyleCnt="6"/>
      <dgm:spPr/>
    </dgm:pt>
    <dgm:pt modelId="{DCA14A83-7B36-489C-8591-7B9AFADD8A07}" type="pres">
      <dgm:prSet presAssocID="{2AC4F22F-E009-4C33-BF69-A9830144A628}" presName="text_2" presStyleLbl="node1" presStyleIdx="1" presStyleCnt="6">
        <dgm:presLayoutVars>
          <dgm:bulletEnabled val="1"/>
        </dgm:presLayoutVars>
      </dgm:prSet>
      <dgm:spPr/>
    </dgm:pt>
    <dgm:pt modelId="{920228DD-9424-4D8C-8DBF-CF3F0E257711}" type="pres">
      <dgm:prSet presAssocID="{2AC4F22F-E009-4C33-BF69-A9830144A628}" presName="accent_2" presStyleCnt="0"/>
      <dgm:spPr/>
    </dgm:pt>
    <dgm:pt modelId="{31B9E316-89C7-49CC-B82A-9EE9F6344A5F}" type="pres">
      <dgm:prSet presAssocID="{2AC4F22F-E009-4C33-BF69-A9830144A628}" presName="accentRepeatNode" presStyleLbl="solidFgAcc1" presStyleIdx="1" presStyleCnt="6"/>
      <dgm:spPr/>
    </dgm:pt>
    <dgm:pt modelId="{A530FF50-BE85-4310-925A-0F21F1B41BE9}" type="pres">
      <dgm:prSet presAssocID="{952557B3-B426-405E-8615-465F99829388}" presName="text_3" presStyleLbl="node1" presStyleIdx="2" presStyleCnt="6">
        <dgm:presLayoutVars>
          <dgm:bulletEnabled val="1"/>
        </dgm:presLayoutVars>
      </dgm:prSet>
      <dgm:spPr/>
    </dgm:pt>
    <dgm:pt modelId="{AA53B2E8-8835-4B61-B550-F9DACD1246A4}" type="pres">
      <dgm:prSet presAssocID="{952557B3-B426-405E-8615-465F99829388}" presName="accent_3" presStyleCnt="0"/>
      <dgm:spPr/>
    </dgm:pt>
    <dgm:pt modelId="{451A909C-CBE4-4A25-BF4C-004676152B09}" type="pres">
      <dgm:prSet presAssocID="{952557B3-B426-405E-8615-465F99829388}" presName="accentRepeatNode" presStyleLbl="solidFgAcc1" presStyleIdx="2" presStyleCnt="6"/>
      <dgm:spPr/>
    </dgm:pt>
    <dgm:pt modelId="{DE9C148E-1CF7-4605-A700-8079FA6ABF60}" type="pres">
      <dgm:prSet presAssocID="{A1923826-911D-460B-BD2E-7430B459FF26}" presName="text_4" presStyleLbl="node1" presStyleIdx="3" presStyleCnt="6">
        <dgm:presLayoutVars>
          <dgm:bulletEnabled val="1"/>
        </dgm:presLayoutVars>
      </dgm:prSet>
      <dgm:spPr/>
    </dgm:pt>
    <dgm:pt modelId="{E2BCB76A-CDD0-46C6-B7DA-92BCE8AE318D}" type="pres">
      <dgm:prSet presAssocID="{A1923826-911D-460B-BD2E-7430B459FF26}" presName="accent_4" presStyleCnt="0"/>
      <dgm:spPr/>
    </dgm:pt>
    <dgm:pt modelId="{824386DA-6799-44ED-B05A-26ECFB2041DE}" type="pres">
      <dgm:prSet presAssocID="{A1923826-911D-460B-BD2E-7430B459FF26}" presName="accentRepeatNode" presStyleLbl="solidFgAcc1" presStyleIdx="3" presStyleCnt="6"/>
      <dgm:spPr/>
    </dgm:pt>
    <dgm:pt modelId="{8F78B7A4-C05A-48EC-82A3-16E9904B7E7E}" type="pres">
      <dgm:prSet presAssocID="{7ED11B46-0909-43EC-B7B4-B948FA13DFDE}" presName="text_5" presStyleLbl="node1" presStyleIdx="4" presStyleCnt="6">
        <dgm:presLayoutVars>
          <dgm:bulletEnabled val="1"/>
        </dgm:presLayoutVars>
      </dgm:prSet>
      <dgm:spPr/>
    </dgm:pt>
    <dgm:pt modelId="{8B96A2D8-84A1-4716-B27F-DA7510F00456}" type="pres">
      <dgm:prSet presAssocID="{7ED11B46-0909-43EC-B7B4-B948FA13DFDE}" presName="accent_5" presStyleCnt="0"/>
      <dgm:spPr/>
    </dgm:pt>
    <dgm:pt modelId="{BA352ADE-1AC7-4D13-81C4-3EDE7414EF26}" type="pres">
      <dgm:prSet presAssocID="{7ED11B46-0909-43EC-B7B4-B948FA13DFDE}" presName="accentRepeatNode" presStyleLbl="solidFgAcc1" presStyleIdx="4" presStyleCnt="6"/>
      <dgm:spPr/>
    </dgm:pt>
    <dgm:pt modelId="{842DF5BF-2319-4AF0-B5CD-5A99A90FCF05}" type="pres">
      <dgm:prSet presAssocID="{4ADE5400-D70A-4161-A481-E0815D6C9059}" presName="text_6" presStyleLbl="node1" presStyleIdx="5" presStyleCnt="6">
        <dgm:presLayoutVars>
          <dgm:bulletEnabled val="1"/>
        </dgm:presLayoutVars>
      </dgm:prSet>
      <dgm:spPr/>
    </dgm:pt>
    <dgm:pt modelId="{C2287E7B-BCF7-46E3-AC73-69AB032E8E53}" type="pres">
      <dgm:prSet presAssocID="{4ADE5400-D70A-4161-A481-E0815D6C9059}" presName="accent_6" presStyleCnt="0"/>
      <dgm:spPr/>
    </dgm:pt>
    <dgm:pt modelId="{891D31E3-9B4F-4DEF-8EB0-FCFF00620223}" type="pres">
      <dgm:prSet presAssocID="{4ADE5400-D70A-4161-A481-E0815D6C9059}" presName="accentRepeatNode" presStyleLbl="solidFgAcc1" presStyleIdx="5" presStyleCnt="6"/>
      <dgm:spPr/>
    </dgm:pt>
  </dgm:ptLst>
  <dgm:cxnLst>
    <dgm:cxn modelId="{A13B9304-D3D7-4AF3-827A-552583DAEDB7}" type="presOf" srcId="{0A6CA20A-B4A9-4EF9-847E-CDD071360DD5}" destId="{887E2894-EA19-4F9D-B8B7-3CA98D24DCD9}" srcOrd="0" destOrd="0" presId="urn:microsoft.com/office/officeart/2008/layout/VerticalCurvedList"/>
    <dgm:cxn modelId="{6C2FA904-E893-4E8C-B752-4EB0741DD469}" srcId="{F715DC25-B73C-4FEA-981A-BE212CF370A9}" destId="{2AC4F22F-E009-4C33-BF69-A9830144A628}" srcOrd="1" destOrd="0" parTransId="{F131993E-F952-4DFA-8410-8CB7D00CA85E}" sibTransId="{59582BC7-1E5C-4F92-82DE-40B6B252DFA5}"/>
    <dgm:cxn modelId="{61AF7F06-AA45-49C5-8D64-A5AD7AC0E5D1}" type="presOf" srcId="{A1923826-911D-460B-BD2E-7430B459FF26}" destId="{DE9C148E-1CF7-4605-A700-8079FA6ABF60}" srcOrd="0" destOrd="0" presId="urn:microsoft.com/office/officeart/2008/layout/VerticalCurvedList"/>
    <dgm:cxn modelId="{C31EB013-82EF-4654-B7E9-01F3B0689491}" srcId="{F715DC25-B73C-4FEA-981A-BE212CF370A9}" destId="{952557B3-B426-405E-8615-465F99829388}" srcOrd="2" destOrd="0" parTransId="{73960F68-6280-4042-9721-0F43A875A314}" sibTransId="{1E390BC1-986D-4341-AF02-14B83FEC2744}"/>
    <dgm:cxn modelId="{58C08C1E-6F7F-4949-B99A-D08B8012478D}" type="presOf" srcId="{F715DC25-B73C-4FEA-981A-BE212CF370A9}" destId="{37D65731-F570-4010-AA58-4B7286B017A2}" srcOrd="0" destOrd="0" presId="urn:microsoft.com/office/officeart/2008/layout/VerticalCurvedList"/>
    <dgm:cxn modelId="{F5AA0B37-D3D1-4930-9B3A-71997894F7F5}" srcId="{F715DC25-B73C-4FEA-981A-BE212CF370A9}" destId="{0A6CA20A-B4A9-4EF9-847E-CDD071360DD5}" srcOrd="0" destOrd="0" parTransId="{9F75191C-13D5-4DE3-A6FB-991C5EC950EA}" sibTransId="{4D35E4F2-C212-4BC5-AEC2-1E7FB2F716D1}"/>
    <dgm:cxn modelId="{607A9A50-8821-4046-853E-A83CB5442AF1}" srcId="{F715DC25-B73C-4FEA-981A-BE212CF370A9}" destId="{7ED11B46-0909-43EC-B7B4-B948FA13DFDE}" srcOrd="4" destOrd="0" parTransId="{90E37F38-8331-4AE2-8FAD-F0B112C8D988}" sibTransId="{3C9DB4C8-4A6B-48BB-BF6E-F4137BF9344C}"/>
    <dgm:cxn modelId="{6611557A-2662-4EF7-876A-D8DE2DF15BB9}" type="presOf" srcId="{4D35E4F2-C212-4BC5-AEC2-1E7FB2F716D1}" destId="{63A612C2-7BA2-4440-B6C3-3C94C532E629}" srcOrd="0" destOrd="0" presId="urn:microsoft.com/office/officeart/2008/layout/VerticalCurvedList"/>
    <dgm:cxn modelId="{BBAE517E-1537-4588-9124-E1D7AACA3DBC}" type="presOf" srcId="{4ADE5400-D70A-4161-A481-E0815D6C9059}" destId="{842DF5BF-2319-4AF0-B5CD-5A99A90FCF05}" srcOrd="0" destOrd="0" presId="urn:microsoft.com/office/officeart/2008/layout/VerticalCurvedList"/>
    <dgm:cxn modelId="{BCD21190-B17C-4188-936D-33333E348EA2}" type="presOf" srcId="{952557B3-B426-405E-8615-465F99829388}" destId="{A530FF50-BE85-4310-925A-0F21F1B41BE9}" srcOrd="0" destOrd="0" presId="urn:microsoft.com/office/officeart/2008/layout/VerticalCurvedList"/>
    <dgm:cxn modelId="{DD3C0CB5-C375-415D-8BBA-D3BAEC34B702}" type="presOf" srcId="{7ED11B46-0909-43EC-B7B4-B948FA13DFDE}" destId="{8F78B7A4-C05A-48EC-82A3-16E9904B7E7E}" srcOrd="0" destOrd="0" presId="urn:microsoft.com/office/officeart/2008/layout/VerticalCurvedList"/>
    <dgm:cxn modelId="{4A45C2BA-238E-478B-B344-174FA0E0C493}" srcId="{F715DC25-B73C-4FEA-981A-BE212CF370A9}" destId="{4ADE5400-D70A-4161-A481-E0815D6C9059}" srcOrd="5" destOrd="0" parTransId="{3560B8D6-0B74-4901-9A7E-22C95BD3F882}" sibTransId="{1DF7862A-22FF-4FEF-9953-958449148370}"/>
    <dgm:cxn modelId="{A3AE14E0-7416-4926-A70D-2D0ED272CB0F}" srcId="{F715DC25-B73C-4FEA-981A-BE212CF370A9}" destId="{A1923826-911D-460B-BD2E-7430B459FF26}" srcOrd="3" destOrd="0" parTransId="{5B973A04-789B-4F32-A835-B9076E16B424}" sibTransId="{555FA0C2-21C4-4323-B9CC-7AA8BD2FD58A}"/>
    <dgm:cxn modelId="{57AFC1FE-D1B5-438B-940A-A28DC15B5CDB}" type="presOf" srcId="{2AC4F22F-E009-4C33-BF69-A9830144A628}" destId="{DCA14A83-7B36-489C-8591-7B9AFADD8A07}" srcOrd="0" destOrd="0" presId="urn:microsoft.com/office/officeart/2008/layout/VerticalCurvedList"/>
    <dgm:cxn modelId="{C5745DCB-F8A5-4285-B96E-1640170AD469}" type="presParOf" srcId="{37D65731-F570-4010-AA58-4B7286B017A2}" destId="{70A5EA84-1D06-473B-9190-3709B44DD111}" srcOrd="0" destOrd="0" presId="urn:microsoft.com/office/officeart/2008/layout/VerticalCurvedList"/>
    <dgm:cxn modelId="{CE041DE1-AAB7-49B2-BBB3-F6D1BE8106EC}" type="presParOf" srcId="{70A5EA84-1D06-473B-9190-3709B44DD111}" destId="{88678BCB-B5C6-4E66-A830-1FA8A85BD987}" srcOrd="0" destOrd="0" presId="urn:microsoft.com/office/officeart/2008/layout/VerticalCurvedList"/>
    <dgm:cxn modelId="{15476C22-E77C-473A-8629-AF6D1177D540}" type="presParOf" srcId="{88678BCB-B5C6-4E66-A830-1FA8A85BD987}" destId="{AE60EAAC-986A-4BE5-B494-95A8CE4BDAE3}" srcOrd="0" destOrd="0" presId="urn:microsoft.com/office/officeart/2008/layout/VerticalCurvedList"/>
    <dgm:cxn modelId="{3997A2F4-1CBC-47FA-8286-C8900B6027E9}" type="presParOf" srcId="{88678BCB-B5C6-4E66-A830-1FA8A85BD987}" destId="{63A612C2-7BA2-4440-B6C3-3C94C532E629}" srcOrd="1" destOrd="0" presId="urn:microsoft.com/office/officeart/2008/layout/VerticalCurvedList"/>
    <dgm:cxn modelId="{5AE54023-94B5-4CF0-AAF7-E39EFBDFFBDA}" type="presParOf" srcId="{88678BCB-B5C6-4E66-A830-1FA8A85BD987}" destId="{3AD4BB97-A1C9-4B2F-B84F-5EC8A1AF8C2F}" srcOrd="2" destOrd="0" presId="urn:microsoft.com/office/officeart/2008/layout/VerticalCurvedList"/>
    <dgm:cxn modelId="{EB29E485-98ED-44D8-AF46-B0C616F6D3F6}" type="presParOf" srcId="{88678BCB-B5C6-4E66-A830-1FA8A85BD987}" destId="{0852D0B0-6ED8-45DF-9F39-AA8E1FB428DE}" srcOrd="3" destOrd="0" presId="urn:microsoft.com/office/officeart/2008/layout/VerticalCurvedList"/>
    <dgm:cxn modelId="{805FA1DF-3AB7-465E-B30A-9169779CF9CD}" type="presParOf" srcId="{70A5EA84-1D06-473B-9190-3709B44DD111}" destId="{887E2894-EA19-4F9D-B8B7-3CA98D24DCD9}" srcOrd="1" destOrd="0" presId="urn:microsoft.com/office/officeart/2008/layout/VerticalCurvedList"/>
    <dgm:cxn modelId="{6F4FD74A-7068-46B7-8D6D-B89EB989521C}" type="presParOf" srcId="{70A5EA84-1D06-473B-9190-3709B44DD111}" destId="{9706D87A-88E8-4B34-99C1-B99DC79D352A}" srcOrd="2" destOrd="0" presId="urn:microsoft.com/office/officeart/2008/layout/VerticalCurvedList"/>
    <dgm:cxn modelId="{80A47FC2-0384-4531-B783-DCED6A5978AF}" type="presParOf" srcId="{9706D87A-88E8-4B34-99C1-B99DC79D352A}" destId="{F39CE893-6F57-4AF3-A140-9E8D54F703A4}" srcOrd="0" destOrd="0" presId="urn:microsoft.com/office/officeart/2008/layout/VerticalCurvedList"/>
    <dgm:cxn modelId="{38C7A958-6417-4544-A77E-888CFFCC3228}" type="presParOf" srcId="{70A5EA84-1D06-473B-9190-3709B44DD111}" destId="{DCA14A83-7B36-489C-8591-7B9AFADD8A07}" srcOrd="3" destOrd="0" presId="urn:microsoft.com/office/officeart/2008/layout/VerticalCurvedList"/>
    <dgm:cxn modelId="{A775A45F-8755-4A50-B0CF-D9F3BE012AD4}" type="presParOf" srcId="{70A5EA84-1D06-473B-9190-3709B44DD111}" destId="{920228DD-9424-4D8C-8DBF-CF3F0E257711}" srcOrd="4" destOrd="0" presId="urn:microsoft.com/office/officeart/2008/layout/VerticalCurvedList"/>
    <dgm:cxn modelId="{23705A23-9138-4565-8AD3-4A8689BD3493}" type="presParOf" srcId="{920228DD-9424-4D8C-8DBF-CF3F0E257711}" destId="{31B9E316-89C7-49CC-B82A-9EE9F6344A5F}" srcOrd="0" destOrd="0" presId="urn:microsoft.com/office/officeart/2008/layout/VerticalCurvedList"/>
    <dgm:cxn modelId="{E3F9A8CA-F545-4208-8776-65E998FBA109}" type="presParOf" srcId="{70A5EA84-1D06-473B-9190-3709B44DD111}" destId="{A530FF50-BE85-4310-925A-0F21F1B41BE9}" srcOrd="5" destOrd="0" presId="urn:microsoft.com/office/officeart/2008/layout/VerticalCurvedList"/>
    <dgm:cxn modelId="{82043868-AFD0-4648-BD68-A95B76DC9868}" type="presParOf" srcId="{70A5EA84-1D06-473B-9190-3709B44DD111}" destId="{AA53B2E8-8835-4B61-B550-F9DACD1246A4}" srcOrd="6" destOrd="0" presId="urn:microsoft.com/office/officeart/2008/layout/VerticalCurvedList"/>
    <dgm:cxn modelId="{8E61F6D9-5196-45A0-81B2-B8F80108061E}" type="presParOf" srcId="{AA53B2E8-8835-4B61-B550-F9DACD1246A4}" destId="{451A909C-CBE4-4A25-BF4C-004676152B09}" srcOrd="0" destOrd="0" presId="urn:microsoft.com/office/officeart/2008/layout/VerticalCurvedList"/>
    <dgm:cxn modelId="{F5034043-70CE-46F3-939C-C7C5829656A1}" type="presParOf" srcId="{70A5EA84-1D06-473B-9190-3709B44DD111}" destId="{DE9C148E-1CF7-4605-A700-8079FA6ABF60}" srcOrd="7" destOrd="0" presId="urn:microsoft.com/office/officeart/2008/layout/VerticalCurvedList"/>
    <dgm:cxn modelId="{1E5087BE-2BD6-4977-BBCB-3F42875EFD2A}" type="presParOf" srcId="{70A5EA84-1D06-473B-9190-3709B44DD111}" destId="{E2BCB76A-CDD0-46C6-B7DA-92BCE8AE318D}" srcOrd="8" destOrd="0" presId="urn:microsoft.com/office/officeart/2008/layout/VerticalCurvedList"/>
    <dgm:cxn modelId="{99AD53B9-05A0-4C02-B66C-F8E3978194EA}" type="presParOf" srcId="{E2BCB76A-CDD0-46C6-B7DA-92BCE8AE318D}" destId="{824386DA-6799-44ED-B05A-26ECFB2041DE}" srcOrd="0" destOrd="0" presId="urn:microsoft.com/office/officeart/2008/layout/VerticalCurvedList"/>
    <dgm:cxn modelId="{2913E872-CF2A-467B-9CB1-0EF5C4872564}" type="presParOf" srcId="{70A5EA84-1D06-473B-9190-3709B44DD111}" destId="{8F78B7A4-C05A-48EC-82A3-16E9904B7E7E}" srcOrd="9" destOrd="0" presId="urn:microsoft.com/office/officeart/2008/layout/VerticalCurvedList"/>
    <dgm:cxn modelId="{E73DBF60-0082-49D9-BF97-FE84F4DC72C7}" type="presParOf" srcId="{70A5EA84-1D06-473B-9190-3709B44DD111}" destId="{8B96A2D8-84A1-4716-B27F-DA7510F00456}" srcOrd="10" destOrd="0" presId="urn:microsoft.com/office/officeart/2008/layout/VerticalCurvedList"/>
    <dgm:cxn modelId="{B2F2DCF5-02C1-4E82-8D2C-B0A7B0B84C40}" type="presParOf" srcId="{8B96A2D8-84A1-4716-B27F-DA7510F00456}" destId="{BA352ADE-1AC7-4D13-81C4-3EDE7414EF26}" srcOrd="0" destOrd="0" presId="urn:microsoft.com/office/officeart/2008/layout/VerticalCurvedList"/>
    <dgm:cxn modelId="{38A5C106-8082-4FB7-B7F3-9E14114B6B7E}" type="presParOf" srcId="{70A5EA84-1D06-473B-9190-3709B44DD111}" destId="{842DF5BF-2319-4AF0-B5CD-5A99A90FCF05}" srcOrd="11" destOrd="0" presId="urn:microsoft.com/office/officeart/2008/layout/VerticalCurvedList"/>
    <dgm:cxn modelId="{9D9B3186-0A22-4C7F-8120-2A763D30E4ED}" type="presParOf" srcId="{70A5EA84-1D06-473B-9190-3709B44DD111}" destId="{C2287E7B-BCF7-46E3-AC73-69AB032E8E53}" srcOrd="12" destOrd="0" presId="urn:microsoft.com/office/officeart/2008/layout/VerticalCurvedList"/>
    <dgm:cxn modelId="{4A5AF73E-0226-4992-981C-D1B8D1C035B5}" type="presParOf" srcId="{C2287E7B-BCF7-46E3-AC73-69AB032E8E53}" destId="{891D31E3-9B4F-4DEF-8EB0-FCFF006202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4F35C1-2BE3-49F1-A7DA-779A7C15C165}" type="doc">
      <dgm:prSet loTypeId="urn:microsoft.com/office/officeart/2005/8/layout/default" loCatId="list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FDDFD59A-6882-4BBC-98EA-01AE5964FF94}">
      <dgm:prSet phldrT="[Texto]"/>
      <dgm:spPr/>
      <dgm:t>
        <a:bodyPr/>
        <a:lstStyle/>
        <a:p>
          <a:pPr>
            <a:buFont typeface="+mj-lt"/>
            <a:buAutoNum type="alphaUcPeriod"/>
          </a:pPr>
          <a:r>
            <a:rPr lang="es-EC" b="0" dirty="0">
              <a:solidFill>
                <a:schemeClr val="bg2">
                  <a:lumMod val="10000"/>
                </a:schemeClr>
              </a:solidFill>
            </a:rPr>
            <a:t>Nivel de educación y/o formación </a:t>
          </a:r>
          <a:endParaRPr lang="en-US" b="0" dirty="0">
            <a:solidFill>
              <a:schemeClr val="bg2">
                <a:lumMod val="10000"/>
              </a:schemeClr>
            </a:solidFill>
          </a:endParaRPr>
        </a:p>
      </dgm:t>
    </dgm:pt>
    <dgm:pt modelId="{ACE1D1B4-558F-4D07-AB41-BB16F85F2D33}" type="parTrans" cxnId="{A58D188C-30D5-4052-820B-E1FBE3F2D676}">
      <dgm:prSet/>
      <dgm:spPr/>
      <dgm:t>
        <a:bodyPr/>
        <a:lstStyle/>
        <a:p>
          <a:endParaRPr lang="en-US" b="0">
            <a:solidFill>
              <a:schemeClr val="bg2">
                <a:lumMod val="10000"/>
              </a:schemeClr>
            </a:solidFill>
          </a:endParaRPr>
        </a:p>
      </dgm:t>
    </dgm:pt>
    <dgm:pt modelId="{1489018D-F23B-4980-8470-40A2A65F1736}" type="sibTrans" cxnId="{A58D188C-30D5-4052-820B-E1FBE3F2D676}">
      <dgm:prSet/>
      <dgm:spPr/>
      <dgm:t>
        <a:bodyPr/>
        <a:lstStyle/>
        <a:p>
          <a:endParaRPr lang="en-US" b="0">
            <a:solidFill>
              <a:schemeClr val="bg2">
                <a:lumMod val="10000"/>
              </a:schemeClr>
            </a:solidFill>
          </a:endParaRPr>
        </a:p>
      </dgm:t>
    </dgm:pt>
    <dgm:pt modelId="{791A2785-5BCC-4989-97FE-DB021C940C7D}">
      <dgm:prSet phldrT="[Texto]"/>
      <dgm:spPr/>
      <dgm:t>
        <a:bodyPr/>
        <a:lstStyle/>
        <a:p>
          <a:pPr>
            <a:buFont typeface="+mj-lt"/>
            <a:buAutoNum type="alphaUcPeriod"/>
          </a:pPr>
          <a:r>
            <a:rPr lang="es-EC" b="0" dirty="0">
              <a:solidFill>
                <a:schemeClr val="bg2">
                  <a:lumMod val="10000"/>
                </a:schemeClr>
              </a:solidFill>
            </a:rPr>
            <a:t>Nivel de conocimiento respecto a la inclusión financiera </a:t>
          </a:r>
          <a:endParaRPr lang="en-US" b="0" dirty="0">
            <a:solidFill>
              <a:schemeClr val="bg2">
                <a:lumMod val="10000"/>
              </a:schemeClr>
            </a:solidFill>
          </a:endParaRPr>
        </a:p>
      </dgm:t>
    </dgm:pt>
    <dgm:pt modelId="{9C32E036-CA5C-46D5-9582-377A60BE8FAE}" type="parTrans" cxnId="{BF74F8A2-C743-4916-AB59-A453B72DA715}">
      <dgm:prSet/>
      <dgm:spPr/>
      <dgm:t>
        <a:bodyPr/>
        <a:lstStyle/>
        <a:p>
          <a:endParaRPr lang="en-US" b="0">
            <a:solidFill>
              <a:schemeClr val="bg2">
                <a:lumMod val="10000"/>
              </a:schemeClr>
            </a:solidFill>
          </a:endParaRPr>
        </a:p>
      </dgm:t>
    </dgm:pt>
    <dgm:pt modelId="{0E7F6E66-EE51-46B0-9990-EB495EFE2441}" type="sibTrans" cxnId="{BF74F8A2-C743-4916-AB59-A453B72DA715}">
      <dgm:prSet/>
      <dgm:spPr/>
      <dgm:t>
        <a:bodyPr/>
        <a:lstStyle/>
        <a:p>
          <a:endParaRPr lang="en-US" b="0">
            <a:solidFill>
              <a:schemeClr val="bg2">
                <a:lumMod val="10000"/>
              </a:schemeClr>
            </a:solidFill>
          </a:endParaRPr>
        </a:p>
      </dgm:t>
    </dgm:pt>
    <dgm:pt modelId="{E769F4F6-7B51-457D-B436-08257EE43060}">
      <dgm:prSet phldrT="[Texto]"/>
      <dgm:spPr/>
      <dgm:t>
        <a:bodyPr/>
        <a:lstStyle/>
        <a:p>
          <a:pPr>
            <a:buFont typeface="+mj-lt"/>
            <a:buAutoNum type="alphaUcPeriod"/>
          </a:pPr>
          <a:r>
            <a:rPr lang="es-EC" b="0" dirty="0">
              <a:solidFill>
                <a:schemeClr val="bg2">
                  <a:lumMod val="10000"/>
                </a:schemeClr>
              </a:solidFill>
            </a:rPr>
            <a:t>Conocimiento del marco regulatorio y organismos de control</a:t>
          </a:r>
          <a:endParaRPr lang="en-US" b="0" dirty="0">
            <a:solidFill>
              <a:schemeClr val="bg2">
                <a:lumMod val="10000"/>
              </a:schemeClr>
            </a:solidFill>
          </a:endParaRPr>
        </a:p>
      </dgm:t>
    </dgm:pt>
    <dgm:pt modelId="{CDB00BD3-6A65-45D3-9564-6D5B633D9F38}" type="parTrans" cxnId="{4BF1504A-AD1E-4E2B-88CC-339C09428AA9}">
      <dgm:prSet/>
      <dgm:spPr/>
      <dgm:t>
        <a:bodyPr/>
        <a:lstStyle/>
        <a:p>
          <a:endParaRPr lang="en-US" b="0">
            <a:solidFill>
              <a:schemeClr val="bg2">
                <a:lumMod val="10000"/>
              </a:schemeClr>
            </a:solidFill>
          </a:endParaRPr>
        </a:p>
      </dgm:t>
    </dgm:pt>
    <dgm:pt modelId="{A210BAD0-AAB5-478B-A879-E90DEE25ACBD}" type="sibTrans" cxnId="{4BF1504A-AD1E-4E2B-88CC-339C09428AA9}">
      <dgm:prSet/>
      <dgm:spPr/>
      <dgm:t>
        <a:bodyPr/>
        <a:lstStyle/>
        <a:p>
          <a:endParaRPr lang="en-US" b="0">
            <a:solidFill>
              <a:schemeClr val="bg2">
                <a:lumMod val="10000"/>
              </a:schemeClr>
            </a:solidFill>
          </a:endParaRPr>
        </a:p>
      </dgm:t>
    </dgm:pt>
    <dgm:pt modelId="{65B52132-EA37-4659-A92E-14F87910B2B7}">
      <dgm:prSet phldrT="[Texto]"/>
      <dgm:spPr/>
      <dgm:t>
        <a:bodyPr/>
        <a:lstStyle/>
        <a:p>
          <a:pPr>
            <a:buFont typeface="+mj-lt"/>
            <a:buAutoNum type="alphaUcPeriod"/>
          </a:pPr>
          <a:r>
            <a:rPr lang="es-EC" b="0" dirty="0">
              <a:solidFill>
                <a:schemeClr val="bg2">
                  <a:lumMod val="10000"/>
                </a:schemeClr>
              </a:solidFill>
            </a:rPr>
            <a:t>Oferta y demanda de productos y/o servicios financieros</a:t>
          </a:r>
          <a:endParaRPr lang="en-US" b="0" dirty="0">
            <a:solidFill>
              <a:schemeClr val="bg2">
                <a:lumMod val="10000"/>
              </a:schemeClr>
            </a:solidFill>
          </a:endParaRPr>
        </a:p>
      </dgm:t>
    </dgm:pt>
    <dgm:pt modelId="{CFF00FED-6999-4B6B-B30E-F3AFA38BA377}" type="parTrans" cxnId="{A9F2D053-ADDF-44F7-BAF0-324A1D5CF1D9}">
      <dgm:prSet/>
      <dgm:spPr/>
      <dgm:t>
        <a:bodyPr/>
        <a:lstStyle/>
        <a:p>
          <a:endParaRPr lang="en-US" b="0">
            <a:solidFill>
              <a:schemeClr val="bg2">
                <a:lumMod val="10000"/>
              </a:schemeClr>
            </a:solidFill>
          </a:endParaRPr>
        </a:p>
      </dgm:t>
    </dgm:pt>
    <dgm:pt modelId="{9FF10C82-7B72-4BC1-9BB7-8EBB32465256}" type="sibTrans" cxnId="{A9F2D053-ADDF-44F7-BAF0-324A1D5CF1D9}">
      <dgm:prSet/>
      <dgm:spPr/>
      <dgm:t>
        <a:bodyPr/>
        <a:lstStyle/>
        <a:p>
          <a:endParaRPr lang="en-US" b="0">
            <a:solidFill>
              <a:schemeClr val="bg2">
                <a:lumMod val="10000"/>
              </a:schemeClr>
            </a:solidFill>
          </a:endParaRPr>
        </a:p>
      </dgm:t>
    </dgm:pt>
    <dgm:pt modelId="{3F983A62-A8A9-4D47-9200-4AA5CDCA4903}">
      <dgm:prSet phldrT="[Texto]"/>
      <dgm:spPr/>
      <dgm:t>
        <a:bodyPr/>
        <a:lstStyle/>
        <a:p>
          <a:r>
            <a:rPr lang="es-EC" b="0" dirty="0">
              <a:solidFill>
                <a:schemeClr val="bg2">
                  <a:lumMod val="10000"/>
                </a:schemeClr>
              </a:solidFill>
            </a:rPr>
            <a:t>Niveles de ingresos, rentabilidad e inversión </a:t>
          </a:r>
          <a:endParaRPr lang="en-US" b="0" dirty="0">
            <a:solidFill>
              <a:schemeClr val="bg2">
                <a:lumMod val="10000"/>
              </a:schemeClr>
            </a:solidFill>
          </a:endParaRPr>
        </a:p>
      </dgm:t>
    </dgm:pt>
    <dgm:pt modelId="{F3DAA2A2-2D4E-4DE9-B362-64E0DC247052}" type="parTrans" cxnId="{BEDA0206-33D4-4A7C-AD73-F801052F83F6}">
      <dgm:prSet/>
      <dgm:spPr/>
      <dgm:t>
        <a:bodyPr/>
        <a:lstStyle/>
        <a:p>
          <a:endParaRPr lang="en-US"/>
        </a:p>
      </dgm:t>
    </dgm:pt>
    <dgm:pt modelId="{F236DE88-D08C-448D-820D-EFDFFE6586BF}" type="sibTrans" cxnId="{BEDA0206-33D4-4A7C-AD73-F801052F83F6}">
      <dgm:prSet/>
      <dgm:spPr/>
      <dgm:t>
        <a:bodyPr/>
        <a:lstStyle/>
        <a:p>
          <a:endParaRPr lang="en-US"/>
        </a:p>
      </dgm:t>
    </dgm:pt>
    <dgm:pt modelId="{3BC73F7F-40B3-4B47-BA32-28059A249CD2}" type="pres">
      <dgm:prSet presAssocID="{6D4F35C1-2BE3-49F1-A7DA-779A7C15C165}" presName="diagram" presStyleCnt="0">
        <dgm:presLayoutVars>
          <dgm:dir/>
          <dgm:resizeHandles val="exact"/>
        </dgm:presLayoutVars>
      </dgm:prSet>
      <dgm:spPr/>
    </dgm:pt>
    <dgm:pt modelId="{A4127377-7A04-4393-8827-9349EA762465}" type="pres">
      <dgm:prSet presAssocID="{FDDFD59A-6882-4BBC-98EA-01AE5964FF94}" presName="node" presStyleLbl="node1" presStyleIdx="0" presStyleCnt="5">
        <dgm:presLayoutVars>
          <dgm:bulletEnabled val="1"/>
        </dgm:presLayoutVars>
      </dgm:prSet>
      <dgm:spPr/>
    </dgm:pt>
    <dgm:pt modelId="{FDFE41BE-4791-4A6F-99FE-6DCB6F73BCBA}" type="pres">
      <dgm:prSet presAssocID="{1489018D-F23B-4980-8470-40A2A65F1736}" presName="sibTrans" presStyleCnt="0"/>
      <dgm:spPr/>
    </dgm:pt>
    <dgm:pt modelId="{265A716D-DED5-4C6D-A8DF-1DB2189AA900}" type="pres">
      <dgm:prSet presAssocID="{791A2785-5BCC-4989-97FE-DB021C940C7D}" presName="node" presStyleLbl="node1" presStyleIdx="1" presStyleCnt="5">
        <dgm:presLayoutVars>
          <dgm:bulletEnabled val="1"/>
        </dgm:presLayoutVars>
      </dgm:prSet>
      <dgm:spPr/>
    </dgm:pt>
    <dgm:pt modelId="{2530C1D2-AC6A-4AC1-8341-4054063140F3}" type="pres">
      <dgm:prSet presAssocID="{0E7F6E66-EE51-46B0-9990-EB495EFE2441}" presName="sibTrans" presStyleCnt="0"/>
      <dgm:spPr/>
    </dgm:pt>
    <dgm:pt modelId="{3E1C10E1-8382-438E-9E89-74A5FCA27E1D}" type="pres">
      <dgm:prSet presAssocID="{E769F4F6-7B51-457D-B436-08257EE43060}" presName="node" presStyleLbl="node1" presStyleIdx="2" presStyleCnt="5">
        <dgm:presLayoutVars>
          <dgm:bulletEnabled val="1"/>
        </dgm:presLayoutVars>
      </dgm:prSet>
      <dgm:spPr/>
    </dgm:pt>
    <dgm:pt modelId="{1EAD1FBD-2C8C-4C46-8816-CC979E844A74}" type="pres">
      <dgm:prSet presAssocID="{A210BAD0-AAB5-478B-A879-E90DEE25ACBD}" presName="sibTrans" presStyleCnt="0"/>
      <dgm:spPr/>
    </dgm:pt>
    <dgm:pt modelId="{CDE550CF-2BF4-46CD-95FC-46370B76B54E}" type="pres">
      <dgm:prSet presAssocID="{65B52132-EA37-4659-A92E-14F87910B2B7}" presName="node" presStyleLbl="node1" presStyleIdx="3" presStyleCnt="5">
        <dgm:presLayoutVars>
          <dgm:bulletEnabled val="1"/>
        </dgm:presLayoutVars>
      </dgm:prSet>
      <dgm:spPr/>
    </dgm:pt>
    <dgm:pt modelId="{7060996C-F3F2-453D-9787-516A6276E390}" type="pres">
      <dgm:prSet presAssocID="{9FF10C82-7B72-4BC1-9BB7-8EBB32465256}" presName="sibTrans" presStyleCnt="0"/>
      <dgm:spPr/>
    </dgm:pt>
    <dgm:pt modelId="{AB3C3DF8-6CCD-48A9-9058-3D3BD2C225F7}" type="pres">
      <dgm:prSet presAssocID="{3F983A62-A8A9-4D47-9200-4AA5CDCA4903}" presName="node" presStyleLbl="node1" presStyleIdx="4" presStyleCnt="5">
        <dgm:presLayoutVars>
          <dgm:bulletEnabled val="1"/>
        </dgm:presLayoutVars>
      </dgm:prSet>
      <dgm:spPr/>
    </dgm:pt>
  </dgm:ptLst>
  <dgm:cxnLst>
    <dgm:cxn modelId="{BEDA0206-33D4-4A7C-AD73-F801052F83F6}" srcId="{6D4F35C1-2BE3-49F1-A7DA-779A7C15C165}" destId="{3F983A62-A8A9-4D47-9200-4AA5CDCA4903}" srcOrd="4" destOrd="0" parTransId="{F3DAA2A2-2D4E-4DE9-B362-64E0DC247052}" sibTransId="{F236DE88-D08C-448D-820D-EFDFFE6586BF}"/>
    <dgm:cxn modelId="{DDCBA51D-DC12-4618-8695-486178A1A716}" type="presOf" srcId="{E769F4F6-7B51-457D-B436-08257EE43060}" destId="{3E1C10E1-8382-438E-9E89-74A5FCA27E1D}" srcOrd="0" destOrd="0" presId="urn:microsoft.com/office/officeart/2005/8/layout/default"/>
    <dgm:cxn modelId="{4BF1504A-AD1E-4E2B-88CC-339C09428AA9}" srcId="{6D4F35C1-2BE3-49F1-A7DA-779A7C15C165}" destId="{E769F4F6-7B51-457D-B436-08257EE43060}" srcOrd="2" destOrd="0" parTransId="{CDB00BD3-6A65-45D3-9564-6D5B633D9F38}" sibTransId="{A210BAD0-AAB5-478B-A879-E90DEE25ACBD}"/>
    <dgm:cxn modelId="{A9F2D053-ADDF-44F7-BAF0-324A1D5CF1D9}" srcId="{6D4F35C1-2BE3-49F1-A7DA-779A7C15C165}" destId="{65B52132-EA37-4659-A92E-14F87910B2B7}" srcOrd="3" destOrd="0" parTransId="{CFF00FED-6999-4B6B-B30E-F3AFA38BA377}" sibTransId="{9FF10C82-7B72-4BC1-9BB7-8EBB32465256}"/>
    <dgm:cxn modelId="{A58D188C-30D5-4052-820B-E1FBE3F2D676}" srcId="{6D4F35C1-2BE3-49F1-A7DA-779A7C15C165}" destId="{FDDFD59A-6882-4BBC-98EA-01AE5964FF94}" srcOrd="0" destOrd="0" parTransId="{ACE1D1B4-558F-4D07-AB41-BB16F85F2D33}" sibTransId="{1489018D-F23B-4980-8470-40A2A65F1736}"/>
    <dgm:cxn modelId="{7342E494-B98F-44D2-993C-81CEE3F300D1}" type="presOf" srcId="{65B52132-EA37-4659-A92E-14F87910B2B7}" destId="{CDE550CF-2BF4-46CD-95FC-46370B76B54E}" srcOrd="0" destOrd="0" presId="urn:microsoft.com/office/officeart/2005/8/layout/default"/>
    <dgm:cxn modelId="{BF74F8A2-C743-4916-AB59-A453B72DA715}" srcId="{6D4F35C1-2BE3-49F1-A7DA-779A7C15C165}" destId="{791A2785-5BCC-4989-97FE-DB021C940C7D}" srcOrd="1" destOrd="0" parTransId="{9C32E036-CA5C-46D5-9582-377A60BE8FAE}" sibTransId="{0E7F6E66-EE51-46B0-9990-EB495EFE2441}"/>
    <dgm:cxn modelId="{1C7281A7-47E1-42A9-B1BE-268D7F70E3E1}" type="presOf" srcId="{FDDFD59A-6882-4BBC-98EA-01AE5964FF94}" destId="{A4127377-7A04-4393-8827-9349EA762465}" srcOrd="0" destOrd="0" presId="urn:microsoft.com/office/officeart/2005/8/layout/default"/>
    <dgm:cxn modelId="{F4ABB6A7-450D-4D3C-9AC9-6E2D9B39E8F7}" type="presOf" srcId="{3F983A62-A8A9-4D47-9200-4AA5CDCA4903}" destId="{AB3C3DF8-6CCD-48A9-9058-3D3BD2C225F7}" srcOrd="0" destOrd="0" presId="urn:microsoft.com/office/officeart/2005/8/layout/default"/>
    <dgm:cxn modelId="{FBF90ABF-5D27-4BB6-AEFA-EA1C003B5782}" type="presOf" srcId="{791A2785-5BCC-4989-97FE-DB021C940C7D}" destId="{265A716D-DED5-4C6D-A8DF-1DB2189AA900}" srcOrd="0" destOrd="0" presId="urn:microsoft.com/office/officeart/2005/8/layout/default"/>
    <dgm:cxn modelId="{127F73E0-7F56-4583-A1E5-06588D5E817A}" type="presOf" srcId="{6D4F35C1-2BE3-49F1-A7DA-779A7C15C165}" destId="{3BC73F7F-40B3-4B47-BA32-28059A249CD2}" srcOrd="0" destOrd="0" presId="urn:microsoft.com/office/officeart/2005/8/layout/default"/>
    <dgm:cxn modelId="{42393108-01F2-43B1-B3E5-074FA9A77EB5}" type="presParOf" srcId="{3BC73F7F-40B3-4B47-BA32-28059A249CD2}" destId="{A4127377-7A04-4393-8827-9349EA762465}" srcOrd="0" destOrd="0" presId="urn:microsoft.com/office/officeart/2005/8/layout/default"/>
    <dgm:cxn modelId="{822F6809-8866-4C69-B53C-033B9B65FEE1}" type="presParOf" srcId="{3BC73F7F-40B3-4B47-BA32-28059A249CD2}" destId="{FDFE41BE-4791-4A6F-99FE-6DCB6F73BCBA}" srcOrd="1" destOrd="0" presId="urn:microsoft.com/office/officeart/2005/8/layout/default"/>
    <dgm:cxn modelId="{7A0563E1-E5D9-40CE-AAAB-6E2917838395}" type="presParOf" srcId="{3BC73F7F-40B3-4B47-BA32-28059A249CD2}" destId="{265A716D-DED5-4C6D-A8DF-1DB2189AA900}" srcOrd="2" destOrd="0" presId="urn:microsoft.com/office/officeart/2005/8/layout/default"/>
    <dgm:cxn modelId="{A8324C32-44FA-4879-8C75-7FA7E020EC1D}" type="presParOf" srcId="{3BC73F7F-40B3-4B47-BA32-28059A249CD2}" destId="{2530C1D2-AC6A-4AC1-8341-4054063140F3}" srcOrd="3" destOrd="0" presId="urn:microsoft.com/office/officeart/2005/8/layout/default"/>
    <dgm:cxn modelId="{A350A47B-6C25-41A4-9273-EC7FDA182B40}" type="presParOf" srcId="{3BC73F7F-40B3-4B47-BA32-28059A249CD2}" destId="{3E1C10E1-8382-438E-9E89-74A5FCA27E1D}" srcOrd="4" destOrd="0" presId="urn:microsoft.com/office/officeart/2005/8/layout/default"/>
    <dgm:cxn modelId="{060DC061-0E2E-472A-88D8-26FAD0F97C59}" type="presParOf" srcId="{3BC73F7F-40B3-4B47-BA32-28059A249CD2}" destId="{1EAD1FBD-2C8C-4C46-8816-CC979E844A74}" srcOrd="5" destOrd="0" presId="urn:microsoft.com/office/officeart/2005/8/layout/default"/>
    <dgm:cxn modelId="{60BD5565-E740-437C-8403-D4BF585046AC}" type="presParOf" srcId="{3BC73F7F-40B3-4B47-BA32-28059A249CD2}" destId="{CDE550CF-2BF4-46CD-95FC-46370B76B54E}" srcOrd="6" destOrd="0" presId="urn:microsoft.com/office/officeart/2005/8/layout/default"/>
    <dgm:cxn modelId="{5EA7F6C8-2949-4527-B9F0-80AEAA56729B}" type="presParOf" srcId="{3BC73F7F-40B3-4B47-BA32-28059A249CD2}" destId="{7060996C-F3F2-453D-9787-516A6276E390}" srcOrd="7" destOrd="0" presId="urn:microsoft.com/office/officeart/2005/8/layout/default"/>
    <dgm:cxn modelId="{25815A93-E03E-41B3-AA9D-E81408776125}" type="presParOf" srcId="{3BC73F7F-40B3-4B47-BA32-28059A249CD2}" destId="{AB3C3DF8-6CCD-48A9-9058-3D3BD2C225F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627788-56DE-4BE8-B8C2-B56FBE1C60D5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3828B32-711E-4122-80E4-2F4F52DE2AEC}">
      <dgm:prSet/>
      <dgm:spPr/>
      <dgm:t>
        <a:bodyPr/>
        <a:lstStyle/>
        <a:p>
          <a:r>
            <a:rPr lang="es-EC">
              <a:solidFill>
                <a:srgbClr val="000000"/>
              </a:solidFill>
            </a:rPr>
            <a:t>En base a los resultados obtenidos en el análisis bivariado que la teoría que más se apega, es la teoría de la intermediación financiera</a:t>
          </a:r>
        </a:p>
      </dgm:t>
    </dgm:pt>
    <dgm:pt modelId="{BFCB2EC4-4867-4E48-B8B5-CBE5F5718607}" type="parTrans" cxnId="{9987B6CA-9A3A-46EB-9A01-4331DDBDE4EC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C30321D2-2A06-4477-9348-420069C914A6}" type="sibTrans" cxnId="{9987B6CA-9A3A-46EB-9A01-4331DDBDE4EC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8A1EA15A-1F2F-447C-B467-9767AF9694B6}">
      <dgm:prSet/>
      <dgm:spPr/>
      <dgm:t>
        <a:bodyPr/>
        <a:lstStyle/>
        <a:p>
          <a:r>
            <a:rPr lang="es-EC">
              <a:solidFill>
                <a:srgbClr val="000000"/>
              </a:solidFill>
            </a:rPr>
            <a:t>De la investigación y análisis bibliográfico se determinó que tanto el sector de la EPS como las COAC del sector de estudio, tienen relación puesto que ambas buscan el bienestar de las familias y de la comunidad en general. </a:t>
          </a:r>
        </a:p>
      </dgm:t>
    </dgm:pt>
    <dgm:pt modelId="{FB15DA08-238C-41EC-AEAB-5F0DBE815702}" type="parTrans" cxnId="{51FC3924-B866-40C1-8B13-5E1B535F63D1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1EC996CA-B2E2-4D31-9C6A-8CCF9B4FABBB}" type="sibTrans" cxnId="{51FC3924-B866-40C1-8B13-5E1B535F63D1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60B4EE85-9CD8-4E2F-A922-C2DB530C1DE8}">
      <dgm:prSet/>
      <dgm:spPr/>
      <dgm:t>
        <a:bodyPr/>
        <a:lstStyle/>
        <a:p>
          <a:r>
            <a:rPr lang="es-EC">
              <a:solidFill>
                <a:srgbClr val="000000"/>
              </a:solidFill>
            </a:rPr>
            <a:t>Se observó el 63,78% de comerciantes ha solicitado al menos uno de los productos y servicios financieros siendo el crédito el producto financiero más solicitado y con un 35,7% mencionaron que el crecimiento económico de sus negocios se debe a la reinversión o capitalización con recursos ajenos, es decir, el crédito.</a:t>
          </a:r>
        </a:p>
      </dgm:t>
    </dgm:pt>
    <dgm:pt modelId="{0BB79CA3-49E4-4303-A312-7ADF515A3306}" type="parTrans" cxnId="{0BEF29E1-0FBE-4A58-8139-4C26B4C7A132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D0F3352D-737A-46E4-BD6F-866916A515B9}" type="sibTrans" cxnId="{0BEF29E1-0FBE-4A58-8139-4C26B4C7A132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B2176875-1795-403F-9D24-BDFAE7CB7DBC}" type="pres">
      <dgm:prSet presAssocID="{55627788-56DE-4BE8-B8C2-B56FBE1C60D5}" presName="Name0" presStyleCnt="0">
        <dgm:presLayoutVars>
          <dgm:dir/>
          <dgm:resizeHandles val="exact"/>
        </dgm:presLayoutVars>
      </dgm:prSet>
      <dgm:spPr/>
    </dgm:pt>
    <dgm:pt modelId="{51C632BD-9402-4088-A90B-DDD5025BBFF4}" type="pres">
      <dgm:prSet presAssocID="{C3828B32-711E-4122-80E4-2F4F52DE2AEC}" presName="composite" presStyleCnt="0"/>
      <dgm:spPr/>
    </dgm:pt>
    <dgm:pt modelId="{53035C6D-8371-4CE0-871F-D1FE3C8ACA60}" type="pres">
      <dgm:prSet presAssocID="{C3828B32-711E-4122-80E4-2F4F52DE2AEC}" presName="rect1" presStyleLbl="trAlignAcc1" presStyleIdx="0" presStyleCnt="3">
        <dgm:presLayoutVars>
          <dgm:bulletEnabled val="1"/>
        </dgm:presLayoutVars>
      </dgm:prSet>
      <dgm:spPr/>
    </dgm:pt>
    <dgm:pt modelId="{A0C0A140-8E60-487D-8D97-40F775BAC821}" type="pres">
      <dgm:prSet presAssocID="{C3828B32-711E-4122-80E4-2F4F52DE2AEC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57000" r="-57000"/>
          </a:stretch>
        </a:blipFill>
      </dgm:spPr>
    </dgm:pt>
    <dgm:pt modelId="{9DFA16C8-4018-4085-91B3-0D3CFCA5DA75}" type="pres">
      <dgm:prSet presAssocID="{C30321D2-2A06-4477-9348-420069C914A6}" presName="sibTrans" presStyleCnt="0"/>
      <dgm:spPr/>
    </dgm:pt>
    <dgm:pt modelId="{E82536FB-C73D-4563-B3B3-1412C44DB9E2}" type="pres">
      <dgm:prSet presAssocID="{8A1EA15A-1F2F-447C-B467-9767AF9694B6}" presName="composite" presStyleCnt="0"/>
      <dgm:spPr/>
    </dgm:pt>
    <dgm:pt modelId="{39BD94C5-489A-437A-9BEE-D606A88EDE4A}" type="pres">
      <dgm:prSet presAssocID="{8A1EA15A-1F2F-447C-B467-9767AF9694B6}" presName="rect1" presStyleLbl="trAlignAcc1" presStyleIdx="1" presStyleCnt="3">
        <dgm:presLayoutVars>
          <dgm:bulletEnabled val="1"/>
        </dgm:presLayoutVars>
      </dgm:prSet>
      <dgm:spPr/>
    </dgm:pt>
    <dgm:pt modelId="{9E98B9DA-2412-4A42-ABEB-EC1CD982A296}" type="pres">
      <dgm:prSet presAssocID="{8A1EA15A-1F2F-447C-B467-9767AF9694B6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50000" r="-50000"/>
          </a:stretch>
        </a:blipFill>
      </dgm:spPr>
    </dgm:pt>
    <dgm:pt modelId="{B33576F7-E6B3-4A30-B994-DC6494D02A66}" type="pres">
      <dgm:prSet presAssocID="{1EC996CA-B2E2-4D31-9C6A-8CCF9B4FABBB}" presName="sibTrans" presStyleCnt="0"/>
      <dgm:spPr/>
    </dgm:pt>
    <dgm:pt modelId="{7FB31AFE-89F5-4910-9FE9-1DCCB1BAB162}" type="pres">
      <dgm:prSet presAssocID="{60B4EE85-9CD8-4E2F-A922-C2DB530C1DE8}" presName="composite" presStyleCnt="0"/>
      <dgm:spPr/>
    </dgm:pt>
    <dgm:pt modelId="{2172BE36-5313-4A67-856F-9F4268F11674}" type="pres">
      <dgm:prSet presAssocID="{60B4EE85-9CD8-4E2F-A922-C2DB530C1DE8}" presName="rect1" presStyleLbl="trAlignAcc1" presStyleIdx="2" presStyleCnt="3">
        <dgm:presLayoutVars>
          <dgm:bulletEnabled val="1"/>
        </dgm:presLayoutVars>
      </dgm:prSet>
      <dgm:spPr/>
    </dgm:pt>
    <dgm:pt modelId="{4167A2BD-315C-4C57-9164-CD7AAE674176}" type="pres">
      <dgm:prSet presAssocID="{60B4EE85-9CD8-4E2F-A922-C2DB530C1DE8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78000" r="-78000"/>
          </a:stretch>
        </a:blipFill>
      </dgm:spPr>
    </dgm:pt>
  </dgm:ptLst>
  <dgm:cxnLst>
    <dgm:cxn modelId="{51FC3924-B866-40C1-8B13-5E1B535F63D1}" srcId="{55627788-56DE-4BE8-B8C2-B56FBE1C60D5}" destId="{8A1EA15A-1F2F-447C-B467-9767AF9694B6}" srcOrd="1" destOrd="0" parTransId="{FB15DA08-238C-41EC-AEAB-5F0DBE815702}" sibTransId="{1EC996CA-B2E2-4D31-9C6A-8CCF9B4FABBB}"/>
    <dgm:cxn modelId="{443AF34D-8B33-44F7-8D07-3C58D0955783}" type="presOf" srcId="{60B4EE85-9CD8-4E2F-A922-C2DB530C1DE8}" destId="{2172BE36-5313-4A67-856F-9F4268F11674}" srcOrd="0" destOrd="0" presId="urn:microsoft.com/office/officeart/2008/layout/PictureStrips"/>
    <dgm:cxn modelId="{37AF146F-C4B3-4252-8FAB-731E7576C7D0}" type="presOf" srcId="{55627788-56DE-4BE8-B8C2-B56FBE1C60D5}" destId="{B2176875-1795-403F-9D24-BDFAE7CB7DBC}" srcOrd="0" destOrd="0" presId="urn:microsoft.com/office/officeart/2008/layout/PictureStrips"/>
    <dgm:cxn modelId="{C2402A9A-BFC9-425B-A700-2F7D65D36751}" type="presOf" srcId="{8A1EA15A-1F2F-447C-B467-9767AF9694B6}" destId="{39BD94C5-489A-437A-9BEE-D606A88EDE4A}" srcOrd="0" destOrd="0" presId="urn:microsoft.com/office/officeart/2008/layout/PictureStrips"/>
    <dgm:cxn modelId="{9987B6CA-9A3A-46EB-9A01-4331DDBDE4EC}" srcId="{55627788-56DE-4BE8-B8C2-B56FBE1C60D5}" destId="{C3828B32-711E-4122-80E4-2F4F52DE2AEC}" srcOrd="0" destOrd="0" parTransId="{BFCB2EC4-4867-4E48-B8B5-CBE5F5718607}" sibTransId="{C30321D2-2A06-4477-9348-420069C914A6}"/>
    <dgm:cxn modelId="{992F35DB-976B-41C6-9720-3C161385500C}" type="presOf" srcId="{C3828B32-711E-4122-80E4-2F4F52DE2AEC}" destId="{53035C6D-8371-4CE0-871F-D1FE3C8ACA60}" srcOrd="0" destOrd="0" presId="urn:microsoft.com/office/officeart/2008/layout/PictureStrips"/>
    <dgm:cxn modelId="{0BEF29E1-0FBE-4A58-8139-4C26B4C7A132}" srcId="{55627788-56DE-4BE8-B8C2-B56FBE1C60D5}" destId="{60B4EE85-9CD8-4E2F-A922-C2DB530C1DE8}" srcOrd="2" destOrd="0" parTransId="{0BB79CA3-49E4-4303-A312-7ADF515A3306}" sibTransId="{D0F3352D-737A-46E4-BD6F-866916A515B9}"/>
    <dgm:cxn modelId="{A16BABE0-B261-4CA1-8C9B-C854BE21A27B}" type="presParOf" srcId="{B2176875-1795-403F-9D24-BDFAE7CB7DBC}" destId="{51C632BD-9402-4088-A90B-DDD5025BBFF4}" srcOrd="0" destOrd="0" presId="urn:microsoft.com/office/officeart/2008/layout/PictureStrips"/>
    <dgm:cxn modelId="{607C7B1F-356F-43A6-B769-AA5E56ECB7ED}" type="presParOf" srcId="{51C632BD-9402-4088-A90B-DDD5025BBFF4}" destId="{53035C6D-8371-4CE0-871F-D1FE3C8ACA60}" srcOrd="0" destOrd="0" presId="urn:microsoft.com/office/officeart/2008/layout/PictureStrips"/>
    <dgm:cxn modelId="{005F566C-C16B-470B-AE60-597BBEC95AF9}" type="presParOf" srcId="{51C632BD-9402-4088-A90B-DDD5025BBFF4}" destId="{A0C0A140-8E60-487D-8D97-40F775BAC821}" srcOrd="1" destOrd="0" presId="urn:microsoft.com/office/officeart/2008/layout/PictureStrips"/>
    <dgm:cxn modelId="{633F4982-66CB-4E12-9C1D-8591CF88E09C}" type="presParOf" srcId="{B2176875-1795-403F-9D24-BDFAE7CB7DBC}" destId="{9DFA16C8-4018-4085-91B3-0D3CFCA5DA75}" srcOrd="1" destOrd="0" presId="urn:microsoft.com/office/officeart/2008/layout/PictureStrips"/>
    <dgm:cxn modelId="{26B83847-5885-4851-B1A3-6A1139227B85}" type="presParOf" srcId="{B2176875-1795-403F-9D24-BDFAE7CB7DBC}" destId="{E82536FB-C73D-4563-B3B3-1412C44DB9E2}" srcOrd="2" destOrd="0" presId="urn:microsoft.com/office/officeart/2008/layout/PictureStrips"/>
    <dgm:cxn modelId="{4B7AD7F9-4291-4C72-B6EE-889374857D11}" type="presParOf" srcId="{E82536FB-C73D-4563-B3B3-1412C44DB9E2}" destId="{39BD94C5-489A-437A-9BEE-D606A88EDE4A}" srcOrd="0" destOrd="0" presId="urn:microsoft.com/office/officeart/2008/layout/PictureStrips"/>
    <dgm:cxn modelId="{4F417F4E-C511-4701-8577-229CA2C0D6DE}" type="presParOf" srcId="{E82536FB-C73D-4563-B3B3-1412C44DB9E2}" destId="{9E98B9DA-2412-4A42-ABEB-EC1CD982A296}" srcOrd="1" destOrd="0" presId="urn:microsoft.com/office/officeart/2008/layout/PictureStrips"/>
    <dgm:cxn modelId="{96EA0C91-00B3-4E00-8A7A-FE6D540E758D}" type="presParOf" srcId="{B2176875-1795-403F-9D24-BDFAE7CB7DBC}" destId="{B33576F7-E6B3-4A30-B994-DC6494D02A66}" srcOrd="3" destOrd="0" presId="urn:microsoft.com/office/officeart/2008/layout/PictureStrips"/>
    <dgm:cxn modelId="{E0C5DC73-0FB9-4880-97A5-F8183E7DB7EA}" type="presParOf" srcId="{B2176875-1795-403F-9D24-BDFAE7CB7DBC}" destId="{7FB31AFE-89F5-4910-9FE9-1DCCB1BAB162}" srcOrd="4" destOrd="0" presId="urn:microsoft.com/office/officeart/2008/layout/PictureStrips"/>
    <dgm:cxn modelId="{ED2FD5EB-B6D1-4D54-9D84-2AB5267D6FF9}" type="presParOf" srcId="{7FB31AFE-89F5-4910-9FE9-1DCCB1BAB162}" destId="{2172BE36-5313-4A67-856F-9F4268F11674}" srcOrd="0" destOrd="0" presId="urn:microsoft.com/office/officeart/2008/layout/PictureStrips"/>
    <dgm:cxn modelId="{918C80AC-EDCA-4B40-A085-4D1013567667}" type="presParOf" srcId="{7FB31AFE-89F5-4910-9FE9-1DCCB1BAB162}" destId="{4167A2BD-315C-4C57-9164-CD7AAE6741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EE5AC-522D-4A95-A6C5-FFD83B8359CD}">
      <dsp:nvSpPr>
        <dsp:cNvPr id="0" name=""/>
        <dsp:cNvSpPr/>
      </dsp:nvSpPr>
      <dsp:spPr>
        <a:xfrm>
          <a:off x="0" y="0"/>
          <a:ext cx="5714658" cy="1143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>
              <a:solidFill>
                <a:schemeClr val="bg2">
                  <a:lumMod val="10000"/>
                </a:schemeClr>
              </a:solidFill>
            </a:rPr>
            <a:t>Dificultades al acceso de servicios y productos financieros</a:t>
          </a:r>
          <a:endParaRPr lang="en-US" sz="2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3488" y="33488"/>
        <a:ext cx="4480872" cy="1076395"/>
      </dsp:txXfrm>
    </dsp:sp>
    <dsp:sp modelId="{DB10F240-219E-448F-9940-C631A8FB66D4}">
      <dsp:nvSpPr>
        <dsp:cNvPr id="0" name=""/>
        <dsp:cNvSpPr/>
      </dsp:nvSpPr>
      <dsp:spPr>
        <a:xfrm>
          <a:off x="504234" y="1333932"/>
          <a:ext cx="5714658" cy="1143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660100"/>
                <a:satOff val="-16975"/>
                <a:lumOff val="9217"/>
                <a:alphaOff val="0"/>
                <a:shade val="51000"/>
                <a:satMod val="130000"/>
              </a:schemeClr>
            </a:gs>
            <a:gs pos="80000">
              <a:schemeClr val="accent2">
                <a:hueOff val="-2660100"/>
                <a:satOff val="-16975"/>
                <a:lumOff val="9217"/>
                <a:alphaOff val="0"/>
                <a:shade val="93000"/>
                <a:satMod val="130000"/>
              </a:schemeClr>
            </a:gs>
            <a:gs pos="100000">
              <a:schemeClr val="accent2">
                <a:hueOff val="-2660100"/>
                <a:satOff val="-16975"/>
                <a:lumOff val="92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>
              <a:solidFill>
                <a:schemeClr val="bg2">
                  <a:lumMod val="10000"/>
                </a:schemeClr>
              </a:solidFill>
            </a:rPr>
            <a:t>No se reconoce que los comerciantes sean sujetos de créditos o capaces de ahorrar</a:t>
          </a:r>
          <a:endParaRPr lang="en-US" sz="2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37722" y="1367420"/>
        <a:ext cx="4400256" cy="1076395"/>
      </dsp:txXfrm>
    </dsp:sp>
    <dsp:sp modelId="{4F1B300F-4C79-4EB5-B4FE-F482FBC0A229}">
      <dsp:nvSpPr>
        <dsp:cNvPr id="0" name=""/>
        <dsp:cNvSpPr/>
      </dsp:nvSpPr>
      <dsp:spPr>
        <a:xfrm>
          <a:off x="1008469" y="2667865"/>
          <a:ext cx="5714658" cy="1143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320199"/>
                <a:satOff val="-33950"/>
                <a:lumOff val="18433"/>
                <a:alphaOff val="0"/>
                <a:shade val="51000"/>
                <a:satMod val="130000"/>
              </a:schemeClr>
            </a:gs>
            <a:gs pos="80000">
              <a:schemeClr val="accent2">
                <a:hueOff val="-5320199"/>
                <a:satOff val="-33950"/>
                <a:lumOff val="18433"/>
                <a:alphaOff val="0"/>
                <a:shade val="93000"/>
                <a:satMod val="130000"/>
              </a:schemeClr>
            </a:gs>
            <a:gs pos="100000">
              <a:schemeClr val="accent2">
                <a:hueOff val="-5320199"/>
                <a:satOff val="-33950"/>
                <a:lumOff val="184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solidFill>
                <a:schemeClr val="bg2">
                  <a:lumMod val="10000"/>
                </a:schemeClr>
              </a:solidFill>
            </a:rPr>
            <a:t>Desafíos que enfrentan los comerciantes autónomos </a:t>
          </a:r>
          <a:endParaRPr lang="en-US" sz="2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041957" y="2701353"/>
        <a:ext cx="4400256" cy="1076395"/>
      </dsp:txXfrm>
    </dsp:sp>
    <dsp:sp modelId="{6427106F-4E38-46E6-B58D-EA6B9C9930A3}">
      <dsp:nvSpPr>
        <dsp:cNvPr id="0" name=""/>
        <dsp:cNvSpPr/>
      </dsp:nvSpPr>
      <dsp:spPr>
        <a:xfrm>
          <a:off x="4971467" y="867056"/>
          <a:ext cx="743191" cy="743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>
            <a:solidFill>
              <a:schemeClr val="bg2">
                <a:lumMod val="10000"/>
              </a:schemeClr>
            </a:solidFill>
          </a:endParaRPr>
        </a:p>
      </dsp:txBody>
      <dsp:txXfrm>
        <a:off x="5138685" y="867056"/>
        <a:ext cx="408755" cy="559251"/>
      </dsp:txXfrm>
    </dsp:sp>
    <dsp:sp modelId="{72B89CE5-6141-4ECC-BA68-AAB6856C2CF4}">
      <dsp:nvSpPr>
        <dsp:cNvPr id="0" name=""/>
        <dsp:cNvSpPr/>
      </dsp:nvSpPr>
      <dsp:spPr>
        <a:xfrm>
          <a:off x="5475702" y="2193366"/>
          <a:ext cx="743191" cy="743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544130"/>
            <a:satOff val="7496"/>
            <a:lumOff val="255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544130"/>
              <a:satOff val="7496"/>
              <a:lumOff val="25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>
            <a:solidFill>
              <a:schemeClr val="bg2">
                <a:lumMod val="10000"/>
              </a:schemeClr>
            </a:solidFill>
          </a:endParaRPr>
        </a:p>
      </dsp:txBody>
      <dsp:txXfrm>
        <a:off x="5642920" y="2193366"/>
        <a:ext cx="408755" cy="5592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9D6A-E338-4D60-97FD-CD80D58D7745}">
      <dsp:nvSpPr>
        <dsp:cNvPr id="0" name=""/>
        <dsp:cNvSpPr/>
      </dsp:nvSpPr>
      <dsp:spPr>
        <a:xfrm>
          <a:off x="1791538" y="368260"/>
          <a:ext cx="4484771" cy="14014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277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rgbClr val="000000"/>
              </a:solidFill>
            </a:rPr>
            <a:t>Respecto a la educación financiera de los comerciantes se identificó que la mayoría de ellos tienen un bajo nivel de inclusión financiera</a:t>
          </a:r>
          <a:endParaRPr lang="es-EC" sz="1400" kern="1200">
            <a:solidFill>
              <a:srgbClr val="000000"/>
            </a:solidFill>
          </a:endParaRPr>
        </a:p>
      </dsp:txBody>
      <dsp:txXfrm>
        <a:off x="1791538" y="368260"/>
        <a:ext cx="4484771" cy="1401491"/>
      </dsp:txXfrm>
    </dsp:sp>
    <dsp:sp modelId="{E30B3B58-A80A-4A8E-8C8F-C9EFFCE709B1}">
      <dsp:nvSpPr>
        <dsp:cNvPr id="0" name=""/>
        <dsp:cNvSpPr/>
      </dsp:nvSpPr>
      <dsp:spPr>
        <a:xfrm>
          <a:off x="1604672" y="165822"/>
          <a:ext cx="981043" cy="147156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78000" r="-7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70C27-B695-4688-A451-A91EF70BDD0E}">
      <dsp:nvSpPr>
        <dsp:cNvPr id="0" name=""/>
        <dsp:cNvSpPr/>
      </dsp:nvSpPr>
      <dsp:spPr>
        <a:xfrm>
          <a:off x="1791538" y="2132581"/>
          <a:ext cx="4484771" cy="14014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277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rgbClr val="000000"/>
              </a:solidFill>
            </a:rPr>
            <a:t>Por medio de la correlación de Spearman se determinó un resultado de 0,676 reflejando una correlación positiva considerable entre las variables, es decir, a mayor inclusión financiera mayor crecimiento económico en los comerciantes autónomos </a:t>
          </a:r>
          <a:endParaRPr lang="es-EC" sz="1400" kern="1200">
            <a:solidFill>
              <a:srgbClr val="000000"/>
            </a:solidFill>
          </a:endParaRPr>
        </a:p>
      </dsp:txBody>
      <dsp:txXfrm>
        <a:off x="1791538" y="2132581"/>
        <a:ext cx="4484771" cy="1401491"/>
      </dsp:txXfrm>
    </dsp:sp>
    <dsp:sp modelId="{6FB6D791-AD57-40AB-8D93-20A5C20E7C0D}">
      <dsp:nvSpPr>
        <dsp:cNvPr id="0" name=""/>
        <dsp:cNvSpPr/>
      </dsp:nvSpPr>
      <dsp:spPr>
        <a:xfrm>
          <a:off x="1604672" y="1930144"/>
          <a:ext cx="981043" cy="147156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09703-1FE6-47A5-8287-9AD19EE3B254}">
      <dsp:nvSpPr>
        <dsp:cNvPr id="0" name=""/>
        <dsp:cNvSpPr/>
      </dsp:nvSpPr>
      <dsp:spPr>
        <a:xfrm>
          <a:off x="1791538" y="3896903"/>
          <a:ext cx="4484771" cy="14014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277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rgbClr val="000000"/>
              </a:solidFill>
            </a:rPr>
            <a:t>Se plantearon estrategias que permiten incrementar la inclusión financiera de los comerciantes autónomos.</a:t>
          </a:r>
          <a:endParaRPr lang="es-EC" sz="1400" kern="1200">
            <a:solidFill>
              <a:srgbClr val="000000"/>
            </a:solidFill>
          </a:endParaRPr>
        </a:p>
      </dsp:txBody>
      <dsp:txXfrm>
        <a:off x="1791538" y="3896903"/>
        <a:ext cx="4484771" cy="1401491"/>
      </dsp:txXfrm>
    </dsp:sp>
    <dsp:sp modelId="{883773CD-B5EE-4B67-AD68-51AAF7F593A0}">
      <dsp:nvSpPr>
        <dsp:cNvPr id="0" name=""/>
        <dsp:cNvSpPr/>
      </dsp:nvSpPr>
      <dsp:spPr>
        <a:xfrm>
          <a:off x="1604672" y="3694465"/>
          <a:ext cx="981043" cy="147156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35C6D-8371-4CE0-871F-D1FE3C8ACA60}">
      <dsp:nvSpPr>
        <dsp:cNvPr id="0" name=""/>
        <dsp:cNvSpPr/>
      </dsp:nvSpPr>
      <dsp:spPr>
        <a:xfrm>
          <a:off x="1534004" y="408075"/>
          <a:ext cx="4577988" cy="14306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00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rgbClr val="000000"/>
              </a:solidFill>
            </a:rPr>
            <a:t>Recurrir a fuentes de información primaria y secundaria para lograr identificar las teorías de soporte y la información actualizada relacionada al estudio</a:t>
          </a:r>
        </a:p>
      </dsp:txBody>
      <dsp:txXfrm>
        <a:off x="1534004" y="408075"/>
        <a:ext cx="4577988" cy="1430621"/>
      </dsp:txXfrm>
    </dsp:sp>
    <dsp:sp modelId="{A0C0A140-8E60-487D-8D97-40F775BAC821}">
      <dsp:nvSpPr>
        <dsp:cNvPr id="0" name=""/>
        <dsp:cNvSpPr/>
      </dsp:nvSpPr>
      <dsp:spPr>
        <a:xfrm>
          <a:off x="1343255" y="201429"/>
          <a:ext cx="1001434" cy="150215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D94C5-489A-437A-9BEE-D606A88EDE4A}">
      <dsp:nvSpPr>
        <dsp:cNvPr id="0" name=""/>
        <dsp:cNvSpPr/>
      </dsp:nvSpPr>
      <dsp:spPr>
        <a:xfrm>
          <a:off x="1534004" y="2209068"/>
          <a:ext cx="4577988" cy="14306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00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rgbClr val="000000"/>
              </a:solidFill>
            </a:rPr>
            <a:t>A la Economía Popular y Solidaria y a las cooperativas de ahorro y crédito, impulsar el desarrollo y crecimiento económico de las familias mediante el aprovechamiento de los avances tecnológicos.</a:t>
          </a:r>
        </a:p>
      </dsp:txBody>
      <dsp:txXfrm>
        <a:off x="1534004" y="2209068"/>
        <a:ext cx="4577988" cy="1430621"/>
      </dsp:txXfrm>
    </dsp:sp>
    <dsp:sp modelId="{9E98B9DA-2412-4A42-ABEB-EC1CD982A296}">
      <dsp:nvSpPr>
        <dsp:cNvPr id="0" name=""/>
        <dsp:cNvSpPr/>
      </dsp:nvSpPr>
      <dsp:spPr>
        <a:xfrm>
          <a:off x="1343255" y="2002423"/>
          <a:ext cx="1001434" cy="150215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2BE36-5313-4A67-856F-9F4268F11674}">
      <dsp:nvSpPr>
        <dsp:cNvPr id="0" name=""/>
        <dsp:cNvSpPr/>
      </dsp:nvSpPr>
      <dsp:spPr>
        <a:xfrm>
          <a:off x="1534004" y="4010061"/>
          <a:ext cx="4577988" cy="14306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00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rgbClr val="000000"/>
              </a:solidFill>
            </a:rPr>
            <a:t>Entregar este trabajo de investigación a todas las asociaciones del sector 3 de julio y que estas mismas expongan al gobierno municipal local los hallazgos encontrados.</a:t>
          </a:r>
        </a:p>
      </dsp:txBody>
      <dsp:txXfrm>
        <a:off x="1534004" y="4010061"/>
        <a:ext cx="4577988" cy="1430621"/>
      </dsp:txXfrm>
    </dsp:sp>
    <dsp:sp modelId="{4167A2BD-315C-4C57-9164-CD7AAE674176}">
      <dsp:nvSpPr>
        <dsp:cNvPr id="0" name=""/>
        <dsp:cNvSpPr/>
      </dsp:nvSpPr>
      <dsp:spPr>
        <a:xfrm>
          <a:off x="1343255" y="3803416"/>
          <a:ext cx="1001434" cy="150215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78000" r="-7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9D6A-E338-4D60-97FD-CD80D58D7745}">
      <dsp:nvSpPr>
        <dsp:cNvPr id="0" name=""/>
        <dsp:cNvSpPr/>
      </dsp:nvSpPr>
      <dsp:spPr>
        <a:xfrm>
          <a:off x="1791538" y="368260"/>
          <a:ext cx="4484771" cy="14014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27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rgbClr val="000000"/>
              </a:solidFill>
            </a:rPr>
            <a:t>A las cooperativas de ahorro y crédito, incrementar o contratar asesores para brindar asistencia técnica y asesoría en el acceso a productos y servicios financieros a los comerciantes.</a:t>
          </a:r>
        </a:p>
      </dsp:txBody>
      <dsp:txXfrm>
        <a:off x="1791538" y="368260"/>
        <a:ext cx="4484771" cy="1401491"/>
      </dsp:txXfrm>
    </dsp:sp>
    <dsp:sp modelId="{E30B3B58-A80A-4A8E-8C8F-C9EFFCE709B1}">
      <dsp:nvSpPr>
        <dsp:cNvPr id="0" name=""/>
        <dsp:cNvSpPr/>
      </dsp:nvSpPr>
      <dsp:spPr>
        <a:xfrm>
          <a:off x="1604672" y="165822"/>
          <a:ext cx="981043" cy="147156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78000" r="-7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70C27-B695-4688-A451-A91EF70BDD0E}">
      <dsp:nvSpPr>
        <dsp:cNvPr id="0" name=""/>
        <dsp:cNvSpPr/>
      </dsp:nvSpPr>
      <dsp:spPr>
        <a:xfrm>
          <a:off x="1791538" y="2132581"/>
          <a:ext cx="4484771" cy="14014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27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rgbClr val="000000"/>
              </a:solidFill>
            </a:rPr>
            <a:t>Profundizar en el estudio de análisis de correlación para determinar otras variables (financieras) y que sirva como propuesta para otros temas de investigación.</a:t>
          </a:r>
        </a:p>
      </dsp:txBody>
      <dsp:txXfrm>
        <a:off x="1791538" y="2132581"/>
        <a:ext cx="4484771" cy="1401491"/>
      </dsp:txXfrm>
    </dsp:sp>
    <dsp:sp modelId="{6FB6D791-AD57-40AB-8D93-20A5C20E7C0D}">
      <dsp:nvSpPr>
        <dsp:cNvPr id="0" name=""/>
        <dsp:cNvSpPr/>
      </dsp:nvSpPr>
      <dsp:spPr>
        <a:xfrm>
          <a:off x="1604672" y="1930144"/>
          <a:ext cx="981043" cy="147156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09703-1FE6-47A5-8287-9AD19EE3B254}">
      <dsp:nvSpPr>
        <dsp:cNvPr id="0" name=""/>
        <dsp:cNvSpPr/>
      </dsp:nvSpPr>
      <dsp:spPr>
        <a:xfrm>
          <a:off x="1791538" y="3896903"/>
          <a:ext cx="4484771" cy="14014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27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rgbClr val="000000"/>
              </a:solidFill>
            </a:rPr>
            <a:t>Adoptar las estrategias planteadas en este trabajo de investigación para aumentar la inclusión financiera.</a:t>
          </a:r>
        </a:p>
      </dsp:txBody>
      <dsp:txXfrm>
        <a:off x="1791538" y="3896903"/>
        <a:ext cx="4484771" cy="1401491"/>
      </dsp:txXfrm>
    </dsp:sp>
    <dsp:sp modelId="{883773CD-B5EE-4B67-AD68-51AAF7F593A0}">
      <dsp:nvSpPr>
        <dsp:cNvPr id="0" name=""/>
        <dsp:cNvSpPr/>
      </dsp:nvSpPr>
      <dsp:spPr>
        <a:xfrm>
          <a:off x="1604672" y="3694465"/>
          <a:ext cx="981043" cy="147156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9DFB8-44E7-403E-8852-F99421886F20}">
      <dsp:nvSpPr>
        <dsp:cNvPr id="0" name=""/>
        <dsp:cNvSpPr/>
      </dsp:nvSpPr>
      <dsp:spPr>
        <a:xfrm>
          <a:off x="0" y="0"/>
          <a:ext cx="7793630" cy="9476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solidFill>
                <a:schemeClr val="bg2">
                  <a:lumMod val="10000"/>
                </a:schemeClr>
              </a:solidFill>
            </a:rPr>
            <a:t>Analizar el nivel de inclusión financiera y su incidencia en el crecimiento económico de los comerciantes autónomos del sector 3 de julio en la ciudad de Santo Domingo de los Colorados.</a:t>
          </a:r>
          <a:endParaRPr lang="en-U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6263" y="46263"/>
        <a:ext cx="7701104" cy="855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50D6F-69D6-4496-B326-716A48641C72}">
      <dsp:nvSpPr>
        <dsp:cNvPr id="0" name=""/>
        <dsp:cNvSpPr/>
      </dsp:nvSpPr>
      <dsp:spPr>
        <a:xfrm>
          <a:off x="5198" y="486687"/>
          <a:ext cx="1611432" cy="1420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bg2">
                  <a:lumMod val="10000"/>
                </a:schemeClr>
              </a:solidFill>
            </a:rPr>
            <a:t>Identificar las teorías de soporte e información teórica</a:t>
          </a:r>
          <a:endParaRPr lang="en-U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6791" y="528280"/>
        <a:ext cx="1528246" cy="1336888"/>
      </dsp:txXfrm>
    </dsp:sp>
    <dsp:sp modelId="{664C1DA9-9E4A-405D-8408-8C60B8225EEB}">
      <dsp:nvSpPr>
        <dsp:cNvPr id="0" name=""/>
        <dsp:cNvSpPr/>
      </dsp:nvSpPr>
      <dsp:spPr>
        <a:xfrm>
          <a:off x="1777773" y="996907"/>
          <a:ext cx="341623" cy="399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>
                <a:lumMod val="10000"/>
              </a:schemeClr>
            </a:solidFill>
          </a:endParaRPr>
        </a:p>
      </dsp:txBody>
      <dsp:txXfrm>
        <a:off x="1777773" y="1076834"/>
        <a:ext cx="239136" cy="239781"/>
      </dsp:txXfrm>
    </dsp:sp>
    <dsp:sp modelId="{3808C376-84E6-4092-BA53-A1A0B1E0EB1B}">
      <dsp:nvSpPr>
        <dsp:cNvPr id="0" name=""/>
        <dsp:cNvSpPr/>
      </dsp:nvSpPr>
      <dsp:spPr>
        <a:xfrm>
          <a:off x="2261203" y="486687"/>
          <a:ext cx="1611432" cy="1420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bg2">
                  <a:lumMod val="10000"/>
                </a:schemeClr>
              </a:solidFill>
            </a:rPr>
            <a:t>Diseñar el marco metodológico </a:t>
          </a:r>
          <a:endParaRPr lang="en-U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302796" y="528280"/>
        <a:ext cx="1528246" cy="1336888"/>
      </dsp:txXfrm>
    </dsp:sp>
    <dsp:sp modelId="{3D3C3769-5E61-4F0E-808D-F3E49B172AF1}">
      <dsp:nvSpPr>
        <dsp:cNvPr id="0" name=""/>
        <dsp:cNvSpPr/>
      </dsp:nvSpPr>
      <dsp:spPr>
        <a:xfrm>
          <a:off x="4033779" y="996907"/>
          <a:ext cx="341623" cy="399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>
                <a:lumMod val="10000"/>
              </a:schemeClr>
            </a:solidFill>
          </a:endParaRPr>
        </a:p>
      </dsp:txBody>
      <dsp:txXfrm>
        <a:off x="4033779" y="1076834"/>
        <a:ext cx="239136" cy="239781"/>
      </dsp:txXfrm>
    </dsp:sp>
    <dsp:sp modelId="{5A0E3482-5862-4942-B968-3EDF378D294B}">
      <dsp:nvSpPr>
        <dsp:cNvPr id="0" name=""/>
        <dsp:cNvSpPr/>
      </dsp:nvSpPr>
      <dsp:spPr>
        <a:xfrm>
          <a:off x="4517208" y="486687"/>
          <a:ext cx="1611432" cy="1420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bg2">
                  <a:lumMod val="10000"/>
                </a:schemeClr>
              </a:solidFill>
            </a:rPr>
            <a:t>Recopilar información</a:t>
          </a:r>
          <a:endParaRPr lang="en-U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558801" y="528280"/>
        <a:ext cx="1528246" cy="1336888"/>
      </dsp:txXfrm>
    </dsp:sp>
    <dsp:sp modelId="{73E058F4-5AA6-4DF2-BA88-4EDACDE6DA06}">
      <dsp:nvSpPr>
        <dsp:cNvPr id="0" name=""/>
        <dsp:cNvSpPr/>
      </dsp:nvSpPr>
      <dsp:spPr>
        <a:xfrm>
          <a:off x="6289784" y="996907"/>
          <a:ext cx="341623" cy="399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>
                <a:lumMod val="10000"/>
              </a:schemeClr>
            </a:solidFill>
          </a:endParaRPr>
        </a:p>
      </dsp:txBody>
      <dsp:txXfrm>
        <a:off x="6289784" y="1076834"/>
        <a:ext cx="239136" cy="239781"/>
      </dsp:txXfrm>
    </dsp:sp>
    <dsp:sp modelId="{45842446-AF84-4E19-8AD7-A1D2B4BEEB24}">
      <dsp:nvSpPr>
        <dsp:cNvPr id="0" name=""/>
        <dsp:cNvSpPr/>
      </dsp:nvSpPr>
      <dsp:spPr>
        <a:xfrm>
          <a:off x="6773214" y="486687"/>
          <a:ext cx="1611432" cy="1420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bg2">
                  <a:lumMod val="10000"/>
                </a:schemeClr>
              </a:solidFill>
            </a:rPr>
            <a:t>Identificar dificultades </a:t>
          </a:r>
          <a:endParaRPr lang="en-U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814807" y="528280"/>
        <a:ext cx="1528246" cy="1336888"/>
      </dsp:txXfrm>
    </dsp:sp>
    <dsp:sp modelId="{1A6A177A-1A31-48C0-ABAD-540D172A93ED}">
      <dsp:nvSpPr>
        <dsp:cNvPr id="0" name=""/>
        <dsp:cNvSpPr/>
      </dsp:nvSpPr>
      <dsp:spPr>
        <a:xfrm>
          <a:off x="8545789" y="996907"/>
          <a:ext cx="341623" cy="399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>
                <a:lumMod val="10000"/>
              </a:schemeClr>
            </a:solidFill>
          </a:endParaRPr>
        </a:p>
      </dsp:txBody>
      <dsp:txXfrm>
        <a:off x="8545789" y="1076834"/>
        <a:ext cx="239136" cy="239781"/>
      </dsp:txXfrm>
    </dsp:sp>
    <dsp:sp modelId="{3C4CEB02-7FD4-4CE0-9517-B7148A113C8F}">
      <dsp:nvSpPr>
        <dsp:cNvPr id="0" name=""/>
        <dsp:cNvSpPr/>
      </dsp:nvSpPr>
      <dsp:spPr>
        <a:xfrm>
          <a:off x="9029219" y="486687"/>
          <a:ext cx="1611432" cy="1420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solidFill>
                <a:schemeClr val="bg2">
                  <a:lumMod val="10000"/>
                </a:schemeClr>
              </a:solidFill>
            </a:rPr>
            <a:t>Establecer estrategias</a:t>
          </a:r>
          <a:endParaRPr lang="en-U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070812" y="528280"/>
        <a:ext cx="1528246" cy="1336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1F39D-B7DC-442F-A3A3-AE9F48075E7D}">
      <dsp:nvSpPr>
        <dsp:cNvPr id="0" name=""/>
        <dsp:cNvSpPr/>
      </dsp:nvSpPr>
      <dsp:spPr>
        <a:xfrm>
          <a:off x="43" y="155954"/>
          <a:ext cx="4164025" cy="913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>
              <a:solidFill>
                <a:schemeClr val="bg2">
                  <a:lumMod val="10000"/>
                </a:schemeClr>
              </a:solidFill>
            </a:rPr>
            <a:t>HIPÓTESIS ALTERNATIVA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>
              <a:solidFill>
                <a:schemeClr val="bg2">
                  <a:lumMod val="10000"/>
                </a:schemeClr>
              </a:solidFill>
            </a:rPr>
            <a:t>(Ha)</a:t>
          </a:r>
          <a:endParaRPr lang="en-US" sz="23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3" y="155954"/>
        <a:ext cx="4164025" cy="913202"/>
      </dsp:txXfrm>
    </dsp:sp>
    <dsp:sp modelId="{9946DE10-3228-491E-A675-4B2ACF903CB1}">
      <dsp:nvSpPr>
        <dsp:cNvPr id="0" name=""/>
        <dsp:cNvSpPr/>
      </dsp:nvSpPr>
      <dsp:spPr>
        <a:xfrm>
          <a:off x="43" y="1069156"/>
          <a:ext cx="4164025" cy="246226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>
              <a:solidFill>
                <a:schemeClr val="bg2">
                  <a:lumMod val="10000"/>
                </a:schemeClr>
              </a:solidFill>
            </a:rPr>
            <a:t>La inclusión financiera incide en el crecimiento económico de los comerciantes autónomos del sector comercial 3 de julio en la ciudad de Santo Domingo de los Colorados. </a:t>
          </a:r>
          <a:endParaRPr lang="en-US" sz="23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3" y="1069156"/>
        <a:ext cx="4164025" cy="2462264"/>
      </dsp:txXfrm>
    </dsp:sp>
    <dsp:sp modelId="{87F1A9C2-BB5E-4D7C-8D8B-152CCEDB2C8C}">
      <dsp:nvSpPr>
        <dsp:cNvPr id="0" name=""/>
        <dsp:cNvSpPr/>
      </dsp:nvSpPr>
      <dsp:spPr>
        <a:xfrm>
          <a:off x="4747032" y="155954"/>
          <a:ext cx="4164025" cy="913202"/>
        </a:xfrm>
        <a:prstGeom prst="rect">
          <a:avLst/>
        </a:prstGeom>
        <a:gradFill rotWithShape="0">
          <a:gsLst>
            <a:gs pos="0">
              <a:schemeClr val="accent4">
                <a:hueOff val="-1869691"/>
                <a:satOff val="-26958"/>
                <a:lumOff val="-5098"/>
                <a:alphaOff val="0"/>
                <a:shade val="51000"/>
                <a:satMod val="130000"/>
              </a:schemeClr>
            </a:gs>
            <a:gs pos="80000">
              <a:schemeClr val="accent4">
                <a:hueOff val="-1869691"/>
                <a:satOff val="-26958"/>
                <a:lumOff val="-5098"/>
                <a:alphaOff val="0"/>
                <a:shade val="93000"/>
                <a:satMod val="130000"/>
              </a:schemeClr>
            </a:gs>
            <a:gs pos="100000">
              <a:schemeClr val="accent4">
                <a:hueOff val="-1869691"/>
                <a:satOff val="-26958"/>
                <a:lumOff val="-50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869691"/>
              <a:satOff val="-26958"/>
              <a:lumOff val="-5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>
              <a:solidFill>
                <a:schemeClr val="bg2">
                  <a:lumMod val="10000"/>
                </a:schemeClr>
              </a:solidFill>
            </a:rPr>
            <a:t>HIPÓTESIS NULA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>
              <a:solidFill>
                <a:schemeClr val="bg2">
                  <a:lumMod val="10000"/>
                </a:schemeClr>
              </a:solidFill>
            </a:rPr>
            <a:t>(Ho)</a:t>
          </a:r>
          <a:endParaRPr lang="en-US" sz="23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747032" y="155954"/>
        <a:ext cx="4164025" cy="913202"/>
      </dsp:txXfrm>
    </dsp:sp>
    <dsp:sp modelId="{825EEA8B-F74A-4CB9-AC89-50D360BFE8E2}">
      <dsp:nvSpPr>
        <dsp:cNvPr id="0" name=""/>
        <dsp:cNvSpPr/>
      </dsp:nvSpPr>
      <dsp:spPr>
        <a:xfrm>
          <a:off x="4747032" y="1069156"/>
          <a:ext cx="4164025" cy="2462264"/>
        </a:xfrm>
        <a:prstGeom prst="rect">
          <a:avLst/>
        </a:prstGeom>
        <a:solidFill>
          <a:schemeClr val="accent4">
            <a:tint val="40000"/>
            <a:alpha val="90000"/>
            <a:hueOff val="-1305648"/>
            <a:satOff val="-45134"/>
            <a:lumOff val="-327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05648"/>
              <a:satOff val="-45134"/>
              <a:lumOff val="-32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>
              <a:solidFill>
                <a:schemeClr val="bg2">
                  <a:lumMod val="10000"/>
                </a:schemeClr>
              </a:solidFill>
            </a:rPr>
            <a:t>La inclusión financiera no incide en el crecimiento económico de los comerciantes autónomos del sector comercial 3 de julio en la ciudad de Santo Domingo de los Colorados.</a:t>
          </a:r>
          <a:endParaRPr lang="en-US" sz="23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747032" y="1069156"/>
        <a:ext cx="4164025" cy="2462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305AF-AB21-48DE-AF63-0C25802BF6CA}">
      <dsp:nvSpPr>
        <dsp:cNvPr id="0" name=""/>
        <dsp:cNvSpPr/>
      </dsp:nvSpPr>
      <dsp:spPr>
        <a:xfrm>
          <a:off x="5531" y="682981"/>
          <a:ext cx="2605966" cy="26059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2ACB9-EA5D-4E0D-8541-15E710B8F636}">
      <dsp:nvSpPr>
        <dsp:cNvPr id="0" name=""/>
        <dsp:cNvSpPr/>
      </dsp:nvSpPr>
      <dsp:spPr>
        <a:xfrm>
          <a:off x="429758" y="2246561"/>
          <a:ext cx="2605966" cy="2605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>
              <a:solidFill>
                <a:srgbClr val="000000"/>
              </a:solidFill>
            </a:rPr>
            <a:t>Teoría financiera</a:t>
          </a:r>
          <a:endParaRPr lang="es-EC" sz="2200" b="1" kern="1200">
            <a:solidFill>
              <a:srgbClr val="00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>
              <a:solidFill>
                <a:srgbClr val="000000"/>
              </a:solidFill>
            </a:rPr>
            <a:t>Conformada de la teoría financiera clásica influenciada a la teoría decisiones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>
              <a:solidFill>
                <a:srgbClr val="000000"/>
              </a:solidFill>
            </a:rPr>
            <a:t>Se centra en factores como el crecimiento significativo </a:t>
          </a:r>
        </a:p>
      </dsp:txBody>
      <dsp:txXfrm>
        <a:off x="506084" y="2322887"/>
        <a:ext cx="2453314" cy="2453314"/>
      </dsp:txXfrm>
    </dsp:sp>
    <dsp:sp modelId="{4E490181-0C73-4346-A84B-1A5547DAAE53}">
      <dsp:nvSpPr>
        <dsp:cNvPr id="0" name=""/>
        <dsp:cNvSpPr/>
      </dsp:nvSpPr>
      <dsp:spPr>
        <a:xfrm>
          <a:off x="3113464" y="1672876"/>
          <a:ext cx="501966" cy="626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/>
        </a:p>
      </dsp:txBody>
      <dsp:txXfrm>
        <a:off x="3113464" y="1798111"/>
        <a:ext cx="351376" cy="375707"/>
      </dsp:txXfrm>
    </dsp:sp>
    <dsp:sp modelId="{40D77CAD-4B8E-4EF6-9F3B-246805E58AF4}">
      <dsp:nvSpPr>
        <dsp:cNvPr id="0" name=""/>
        <dsp:cNvSpPr/>
      </dsp:nvSpPr>
      <dsp:spPr>
        <a:xfrm>
          <a:off x="4045688" y="682981"/>
          <a:ext cx="2605966" cy="26059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6205E-4242-4747-A02E-F5FA6EE8483D}">
      <dsp:nvSpPr>
        <dsp:cNvPr id="0" name=""/>
        <dsp:cNvSpPr/>
      </dsp:nvSpPr>
      <dsp:spPr>
        <a:xfrm>
          <a:off x="4469915" y="2246561"/>
          <a:ext cx="2605966" cy="2605966"/>
        </a:xfrm>
        <a:prstGeom prst="roundRect">
          <a:avLst>
            <a:gd name="adj" fmla="val 10000"/>
          </a:avLst>
        </a:prstGeom>
        <a:solidFill>
          <a:schemeClr val="accent2">
            <a:hueOff val="-2660100"/>
            <a:satOff val="-16975"/>
            <a:lumOff val="92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>
              <a:solidFill>
                <a:srgbClr val="000000"/>
              </a:solidFill>
            </a:rPr>
            <a:t>Teoría del crecimiento</a:t>
          </a:r>
          <a:endParaRPr lang="es-EC" sz="2200" b="1" kern="1200">
            <a:solidFill>
              <a:srgbClr val="00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>
              <a:solidFill>
                <a:srgbClr val="000000"/>
              </a:solidFill>
            </a:rPr>
            <a:t>El crecimiento se desarrolla a través de una reorganización continua de los procesos de producción</a:t>
          </a:r>
        </a:p>
      </dsp:txBody>
      <dsp:txXfrm>
        <a:off x="4546241" y="2322887"/>
        <a:ext cx="2453314" cy="2453314"/>
      </dsp:txXfrm>
    </dsp:sp>
    <dsp:sp modelId="{8E2554E4-1B5E-487C-BBD8-EE673628FCBA}">
      <dsp:nvSpPr>
        <dsp:cNvPr id="0" name=""/>
        <dsp:cNvSpPr/>
      </dsp:nvSpPr>
      <dsp:spPr>
        <a:xfrm>
          <a:off x="7153621" y="1672876"/>
          <a:ext cx="501966" cy="626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320199"/>
            <a:satOff val="-33950"/>
            <a:lumOff val="184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/>
        </a:p>
      </dsp:txBody>
      <dsp:txXfrm>
        <a:off x="7153621" y="1798111"/>
        <a:ext cx="351376" cy="375707"/>
      </dsp:txXfrm>
    </dsp:sp>
    <dsp:sp modelId="{1BE99503-8028-4B46-B067-4724EC6B8319}">
      <dsp:nvSpPr>
        <dsp:cNvPr id="0" name=""/>
        <dsp:cNvSpPr/>
      </dsp:nvSpPr>
      <dsp:spPr>
        <a:xfrm>
          <a:off x="8085845" y="682981"/>
          <a:ext cx="2605966" cy="26059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BE096-6D8C-4799-9030-B9A988A35A44}">
      <dsp:nvSpPr>
        <dsp:cNvPr id="0" name=""/>
        <dsp:cNvSpPr/>
      </dsp:nvSpPr>
      <dsp:spPr>
        <a:xfrm>
          <a:off x="8515596" y="2246561"/>
          <a:ext cx="2605966" cy="2605966"/>
        </a:xfrm>
        <a:prstGeom prst="roundRect">
          <a:avLst>
            <a:gd name="adj" fmla="val 10000"/>
          </a:avLst>
        </a:prstGeom>
        <a:solidFill>
          <a:schemeClr val="accent2">
            <a:hueOff val="-5320199"/>
            <a:satOff val="-33950"/>
            <a:lumOff val="184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>
              <a:solidFill>
                <a:srgbClr val="000000"/>
              </a:solidFill>
            </a:rPr>
            <a:t>Teoría de la intermediación financiera</a:t>
          </a:r>
          <a:endParaRPr lang="es-EC" sz="2200" b="1" kern="1200">
            <a:solidFill>
              <a:srgbClr val="00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>
              <a:solidFill>
                <a:srgbClr val="000000"/>
              </a:solidFill>
            </a:rPr>
            <a:t>Centrado en los costos de transacción y la importancia de diversificar las inversiones</a:t>
          </a:r>
        </a:p>
      </dsp:txBody>
      <dsp:txXfrm>
        <a:off x="8591922" y="2322887"/>
        <a:ext cx="2453314" cy="2453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0D63E-C7D7-43ED-8758-E3D4C310A7F7}">
      <dsp:nvSpPr>
        <dsp:cNvPr id="0" name=""/>
        <dsp:cNvSpPr/>
      </dsp:nvSpPr>
      <dsp:spPr>
        <a:xfrm>
          <a:off x="3379" y="485822"/>
          <a:ext cx="3294821" cy="13179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i="1" kern="1200">
              <a:solidFill>
                <a:srgbClr val="000000"/>
              </a:solidFill>
            </a:rPr>
            <a:t>Inclusión financiera a través del crédito de desarrollo humano como herramienta para el fomento de capacidades y emprendimiento</a:t>
          </a:r>
          <a:endParaRPr lang="es-EC" sz="1400" kern="1200" dirty="0">
            <a:solidFill>
              <a:srgbClr val="000000"/>
            </a:solidFill>
          </a:endParaRPr>
        </a:p>
      </dsp:txBody>
      <dsp:txXfrm>
        <a:off x="3379" y="485822"/>
        <a:ext cx="3294821" cy="1317928"/>
      </dsp:txXfrm>
    </dsp:sp>
    <dsp:sp modelId="{E57D2676-FACD-4C39-94EC-7B14A993644B}">
      <dsp:nvSpPr>
        <dsp:cNvPr id="0" name=""/>
        <dsp:cNvSpPr/>
      </dsp:nvSpPr>
      <dsp:spPr>
        <a:xfrm>
          <a:off x="3379" y="1803751"/>
          <a:ext cx="3294821" cy="29440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>
              <a:solidFill>
                <a:srgbClr val="000000"/>
              </a:solidFill>
            </a:rPr>
            <a:t>Metodología:</a:t>
          </a:r>
          <a:endParaRPr lang="es-EC" sz="1400" kern="1200" dirty="0">
            <a:solidFill>
              <a:srgbClr val="00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solidFill>
                <a:srgbClr val="000000"/>
              </a:solidFill>
            </a:rPr>
            <a:t>verificación de diagnóstico y revisión de emprendimientos</a:t>
          </a:r>
          <a:endParaRPr lang="es-EC" sz="1400" kern="1200" dirty="0">
            <a:solidFill>
              <a:srgbClr val="00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solidFill>
                <a:srgbClr val="000000"/>
              </a:solidFill>
            </a:rPr>
            <a:t>Muestra de 78 personas </a:t>
          </a:r>
          <a:endParaRPr lang="es-EC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>
              <a:solidFill>
                <a:srgbClr val="000000"/>
              </a:solidFill>
            </a:rPr>
            <a:t>Resultados:</a:t>
          </a:r>
          <a:endParaRPr lang="es-EC" sz="1400" kern="1200" dirty="0">
            <a:solidFill>
              <a:srgbClr val="00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rgbClr val="000000"/>
              </a:solidFill>
            </a:rPr>
            <a:t>Impacto positivo de los microemprendimientos en la creación de estructuras sociales, diseñadas para promover el crecimiento económico en las economías excluidas</a:t>
          </a:r>
          <a:endParaRPr lang="es-EC" sz="1400" kern="1200" dirty="0">
            <a:solidFill>
              <a:srgbClr val="000000"/>
            </a:solidFill>
          </a:endParaRPr>
        </a:p>
      </dsp:txBody>
      <dsp:txXfrm>
        <a:off x="3379" y="1803751"/>
        <a:ext cx="3294821" cy="2944012"/>
      </dsp:txXfrm>
    </dsp:sp>
    <dsp:sp modelId="{F71D4FF5-3620-4BA8-B61C-652BA80CB5D5}">
      <dsp:nvSpPr>
        <dsp:cNvPr id="0" name=""/>
        <dsp:cNvSpPr/>
      </dsp:nvSpPr>
      <dsp:spPr>
        <a:xfrm>
          <a:off x="3759475" y="485822"/>
          <a:ext cx="3294821" cy="1317928"/>
        </a:xfrm>
        <a:prstGeom prst="rect">
          <a:avLst/>
        </a:prstGeom>
        <a:solidFill>
          <a:schemeClr val="accent3">
            <a:hueOff val="-1283756"/>
            <a:satOff val="24240"/>
            <a:lumOff val="-1471"/>
            <a:alphaOff val="0"/>
          </a:schemeClr>
        </a:solidFill>
        <a:ln w="25400" cap="flat" cmpd="sng" algn="ctr">
          <a:solidFill>
            <a:schemeClr val="accent3">
              <a:hueOff val="-1283756"/>
              <a:satOff val="24240"/>
              <a:lumOff val="-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i="1" kern="1200">
              <a:solidFill>
                <a:srgbClr val="000000"/>
              </a:solidFill>
            </a:rPr>
            <a:t>Inclusión financiera para la inserción productiva de las empresas de menor tamaño en América Latina</a:t>
          </a:r>
          <a:endParaRPr lang="es-EC" sz="1400" kern="1200" dirty="0">
            <a:solidFill>
              <a:srgbClr val="000000"/>
            </a:solidFill>
          </a:endParaRPr>
        </a:p>
      </dsp:txBody>
      <dsp:txXfrm>
        <a:off x="3759475" y="485822"/>
        <a:ext cx="3294821" cy="1317928"/>
      </dsp:txXfrm>
    </dsp:sp>
    <dsp:sp modelId="{D136E369-6DEC-43B5-BC85-23D1DC6D7895}">
      <dsp:nvSpPr>
        <dsp:cNvPr id="0" name=""/>
        <dsp:cNvSpPr/>
      </dsp:nvSpPr>
      <dsp:spPr>
        <a:xfrm>
          <a:off x="3759475" y="1803751"/>
          <a:ext cx="3294821" cy="2944012"/>
        </a:xfrm>
        <a:prstGeom prst="rect">
          <a:avLst/>
        </a:prstGeom>
        <a:solidFill>
          <a:schemeClr val="accent3">
            <a:tint val="40000"/>
            <a:alpha val="90000"/>
            <a:hueOff val="-1820679"/>
            <a:satOff val="26076"/>
            <a:lumOff val="135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820679"/>
              <a:satOff val="26076"/>
              <a:lumOff val="1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solidFill>
                <a:srgbClr val="000000"/>
              </a:solidFill>
            </a:rPr>
            <a:t>Metodología</a:t>
          </a:r>
          <a:endParaRPr lang="es-EC" sz="1400" kern="1200" dirty="0">
            <a:solidFill>
              <a:srgbClr val="00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solidFill>
                <a:srgbClr val="000000"/>
              </a:solidFill>
            </a:rPr>
            <a:t>Método de análisis</a:t>
          </a:r>
          <a:endParaRPr lang="es-EC" sz="1400" kern="1200" dirty="0">
            <a:solidFill>
              <a:srgbClr val="00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solidFill>
                <a:srgbClr val="000000"/>
              </a:solidFill>
            </a:rPr>
            <a:t>Población de estudio: Instituciones financieras y bancos de desarrollo</a:t>
          </a:r>
          <a:endParaRPr lang="es-EC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solidFill>
                <a:srgbClr val="000000"/>
              </a:solidFill>
            </a:rPr>
            <a:t>Resultados</a:t>
          </a:r>
          <a:endParaRPr lang="es-EC" sz="1400" kern="1200" dirty="0">
            <a:solidFill>
              <a:srgbClr val="00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>
              <a:solidFill>
                <a:srgbClr val="000000"/>
              </a:solidFill>
            </a:rPr>
            <a:t>las empresas pequeñas tienen capacidades limitadas y presentan dificultades al acceso de recursos financieros, tecnológicos y humanos</a:t>
          </a:r>
          <a:endParaRPr lang="es-EC" sz="1400" kern="1200" dirty="0">
            <a:solidFill>
              <a:srgbClr val="000000"/>
            </a:solidFill>
          </a:endParaRPr>
        </a:p>
      </dsp:txBody>
      <dsp:txXfrm>
        <a:off x="3759475" y="1803751"/>
        <a:ext cx="3294821" cy="2944012"/>
      </dsp:txXfrm>
    </dsp:sp>
    <dsp:sp modelId="{968A0AC7-688D-4B2A-8120-740D0DAF976A}">
      <dsp:nvSpPr>
        <dsp:cNvPr id="0" name=""/>
        <dsp:cNvSpPr/>
      </dsp:nvSpPr>
      <dsp:spPr>
        <a:xfrm>
          <a:off x="7515572" y="485822"/>
          <a:ext cx="3294821" cy="1317928"/>
        </a:xfrm>
        <a:prstGeom prst="rect">
          <a:avLst/>
        </a:prstGeom>
        <a:solidFill>
          <a:schemeClr val="accent3">
            <a:hueOff val="-2567512"/>
            <a:satOff val="48481"/>
            <a:lumOff val="-2941"/>
            <a:alphaOff val="0"/>
          </a:schemeClr>
        </a:solidFill>
        <a:ln w="25400" cap="flat" cmpd="sng" algn="ctr">
          <a:solidFill>
            <a:schemeClr val="accent3">
              <a:hueOff val="-2567512"/>
              <a:satOff val="48481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i="1" kern="1200">
              <a:solidFill>
                <a:srgbClr val="000000"/>
              </a:solidFill>
            </a:rPr>
            <a:t>Interacción entre crecimiento económico, estabilidad e inclusión financiera: evidencia empírica internacional</a:t>
          </a:r>
          <a:endParaRPr lang="es-EC" sz="1400" kern="1200" dirty="0">
            <a:solidFill>
              <a:srgbClr val="000000"/>
            </a:solidFill>
          </a:endParaRPr>
        </a:p>
      </dsp:txBody>
      <dsp:txXfrm>
        <a:off x="7515572" y="485822"/>
        <a:ext cx="3294821" cy="1317928"/>
      </dsp:txXfrm>
    </dsp:sp>
    <dsp:sp modelId="{30F9A74D-F12F-4550-920B-3152B535E07F}">
      <dsp:nvSpPr>
        <dsp:cNvPr id="0" name=""/>
        <dsp:cNvSpPr/>
      </dsp:nvSpPr>
      <dsp:spPr>
        <a:xfrm>
          <a:off x="7515572" y="1803751"/>
          <a:ext cx="3294821" cy="2944012"/>
        </a:xfrm>
        <a:prstGeom prst="rect">
          <a:avLst/>
        </a:prstGeom>
        <a:solidFill>
          <a:schemeClr val="accent3">
            <a:tint val="40000"/>
            <a:alpha val="90000"/>
            <a:hueOff val="-3641358"/>
            <a:satOff val="52151"/>
            <a:lumOff val="270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641358"/>
              <a:satOff val="52151"/>
              <a:lumOff val="2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solidFill>
                <a:srgbClr val="000000"/>
              </a:solidFill>
            </a:rPr>
            <a:t>Metodología</a:t>
          </a:r>
          <a:endParaRPr lang="es-EC" sz="1400" kern="1200" dirty="0">
            <a:solidFill>
              <a:srgbClr val="00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>
              <a:solidFill>
                <a:srgbClr val="000000"/>
              </a:solidFill>
            </a:rPr>
            <a:t>Mínimos Cuadrados Ordinarios (MCO) con efectos fijos de dos vías; Método Generalizado de Momentos (GMM) con efectos fijos de dos vías.</a:t>
          </a:r>
          <a:endParaRPr lang="es-EC" sz="1400" kern="1200" dirty="0">
            <a:solidFill>
              <a:srgbClr val="00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>
              <a:solidFill>
                <a:srgbClr val="000000"/>
              </a:solidFill>
            </a:rPr>
            <a:t>Muestra de 71 países para el período 2006-2017 </a:t>
          </a:r>
          <a:endParaRPr lang="es-EC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solidFill>
                <a:srgbClr val="000000"/>
              </a:solidFill>
            </a:rPr>
            <a:t>Resultados</a:t>
          </a:r>
          <a:endParaRPr lang="es-EC" sz="1400" kern="1200" dirty="0">
            <a:solidFill>
              <a:srgbClr val="00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>
              <a:solidFill>
                <a:srgbClr val="000000"/>
              </a:solidFill>
            </a:rPr>
            <a:t>Relación negativa entre la inclusión financiera y el crecimiento económico.</a:t>
          </a:r>
          <a:endParaRPr lang="es-EC" sz="1400" kern="1200" dirty="0">
            <a:solidFill>
              <a:srgbClr val="00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rgbClr val="000000"/>
              </a:solidFill>
            </a:rPr>
            <a:t>Correlación negativa entre la estabilidad financiera y el crecimiento económico</a:t>
          </a:r>
        </a:p>
      </dsp:txBody>
      <dsp:txXfrm>
        <a:off x="7515572" y="1803751"/>
        <a:ext cx="3294821" cy="2944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12C2-7BA2-4440-B6C3-3C94C532E629}">
      <dsp:nvSpPr>
        <dsp:cNvPr id="0" name=""/>
        <dsp:cNvSpPr/>
      </dsp:nvSpPr>
      <dsp:spPr>
        <a:xfrm>
          <a:off x="-5564134" y="-851843"/>
          <a:ext cx="6624867" cy="6624867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E2894-EA19-4F9D-B8B7-3CA98D24DCD9}">
      <dsp:nvSpPr>
        <dsp:cNvPr id="0" name=""/>
        <dsp:cNvSpPr/>
      </dsp:nvSpPr>
      <dsp:spPr>
        <a:xfrm>
          <a:off x="395342" y="259149"/>
          <a:ext cx="10508425" cy="5181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2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/>
            <a:t>Enfoque mixto</a:t>
          </a:r>
          <a:endParaRPr lang="en-US" sz="2800" kern="1200"/>
        </a:p>
      </dsp:txBody>
      <dsp:txXfrm>
        <a:off x="395342" y="259149"/>
        <a:ext cx="10508425" cy="518101"/>
      </dsp:txXfrm>
    </dsp:sp>
    <dsp:sp modelId="{F39CE893-6F57-4AF3-A140-9E8D54F703A4}">
      <dsp:nvSpPr>
        <dsp:cNvPr id="0" name=""/>
        <dsp:cNvSpPr/>
      </dsp:nvSpPr>
      <dsp:spPr>
        <a:xfrm>
          <a:off x="71528" y="194386"/>
          <a:ext cx="647627" cy="64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14A83-7B36-489C-8591-7B9AFADD8A07}">
      <dsp:nvSpPr>
        <dsp:cNvPr id="0" name=""/>
        <dsp:cNvSpPr/>
      </dsp:nvSpPr>
      <dsp:spPr>
        <a:xfrm>
          <a:off x="821516" y="1036203"/>
          <a:ext cx="10082251" cy="518101"/>
        </a:xfrm>
        <a:prstGeom prst="rect">
          <a:avLst/>
        </a:prstGeom>
        <a:solidFill>
          <a:schemeClr val="accent5">
            <a:hueOff val="3432332"/>
            <a:satOff val="-6875"/>
            <a:lumOff val="-4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2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/>
            <a:t>Investigación bibliográfica documental y de campo</a:t>
          </a:r>
          <a:endParaRPr lang="en-US" sz="2800" kern="1200"/>
        </a:p>
      </dsp:txBody>
      <dsp:txXfrm>
        <a:off x="821516" y="1036203"/>
        <a:ext cx="10082251" cy="518101"/>
      </dsp:txXfrm>
    </dsp:sp>
    <dsp:sp modelId="{31B9E316-89C7-49CC-B82A-9EE9F6344A5F}">
      <dsp:nvSpPr>
        <dsp:cNvPr id="0" name=""/>
        <dsp:cNvSpPr/>
      </dsp:nvSpPr>
      <dsp:spPr>
        <a:xfrm>
          <a:off x="497703" y="971441"/>
          <a:ext cx="647627" cy="64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432332"/>
              <a:satOff val="-6875"/>
              <a:lumOff val="-4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0FF50-BE85-4310-925A-0F21F1B41BE9}">
      <dsp:nvSpPr>
        <dsp:cNvPr id="0" name=""/>
        <dsp:cNvSpPr/>
      </dsp:nvSpPr>
      <dsp:spPr>
        <a:xfrm>
          <a:off x="1016395" y="1813258"/>
          <a:ext cx="9887372" cy="518101"/>
        </a:xfrm>
        <a:prstGeom prst="rect">
          <a:avLst/>
        </a:prstGeom>
        <a:solidFill>
          <a:schemeClr val="accent5">
            <a:hueOff val="6864664"/>
            <a:satOff val="-13750"/>
            <a:lumOff val="-8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2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/>
            <a:t>Investigación correlacional</a:t>
          </a:r>
          <a:endParaRPr lang="en-US" sz="2800" kern="1200"/>
        </a:p>
      </dsp:txBody>
      <dsp:txXfrm>
        <a:off x="1016395" y="1813258"/>
        <a:ext cx="9887372" cy="518101"/>
      </dsp:txXfrm>
    </dsp:sp>
    <dsp:sp modelId="{451A909C-CBE4-4A25-BF4C-004676152B09}">
      <dsp:nvSpPr>
        <dsp:cNvPr id="0" name=""/>
        <dsp:cNvSpPr/>
      </dsp:nvSpPr>
      <dsp:spPr>
        <a:xfrm>
          <a:off x="692581" y="1748495"/>
          <a:ext cx="647627" cy="64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864664"/>
              <a:satOff val="-13750"/>
              <a:lumOff val="-8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C148E-1CF7-4605-A700-8079FA6ABF60}">
      <dsp:nvSpPr>
        <dsp:cNvPr id="0" name=""/>
        <dsp:cNvSpPr/>
      </dsp:nvSpPr>
      <dsp:spPr>
        <a:xfrm>
          <a:off x="1016395" y="2589820"/>
          <a:ext cx="9887372" cy="518101"/>
        </a:xfrm>
        <a:prstGeom prst="rect">
          <a:avLst/>
        </a:prstGeom>
        <a:solidFill>
          <a:schemeClr val="accent5">
            <a:hueOff val="10296996"/>
            <a:satOff val="-20624"/>
            <a:lumOff val="-13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2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Investigación no experimental</a:t>
          </a:r>
        </a:p>
      </dsp:txBody>
      <dsp:txXfrm>
        <a:off x="1016395" y="2589820"/>
        <a:ext cx="9887372" cy="518101"/>
      </dsp:txXfrm>
    </dsp:sp>
    <dsp:sp modelId="{824386DA-6799-44ED-B05A-26ECFB2041DE}">
      <dsp:nvSpPr>
        <dsp:cNvPr id="0" name=""/>
        <dsp:cNvSpPr/>
      </dsp:nvSpPr>
      <dsp:spPr>
        <a:xfrm>
          <a:off x="692581" y="2525057"/>
          <a:ext cx="647627" cy="64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296996"/>
              <a:satOff val="-20624"/>
              <a:lumOff val="-13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8B7A4-C05A-48EC-82A3-16E9904B7E7E}">
      <dsp:nvSpPr>
        <dsp:cNvPr id="0" name=""/>
        <dsp:cNvSpPr/>
      </dsp:nvSpPr>
      <dsp:spPr>
        <a:xfrm>
          <a:off x="821516" y="3366875"/>
          <a:ext cx="10082251" cy="518101"/>
        </a:xfrm>
        <a:prstGeom prst="rect">
          <a:avLst/>
        </a:prstGeom>
        <a:solidFill>
          <a:schemeClr val="accent5">
            <a:hueOff val="13729329"/>
            <a:satOff val="-27499"/>
            <a:lumOff val="-17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2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/>
            <a:t>Instrumento: Encuesta</a:t>
          </a:r>
          <a:endParaRPr lang="en-US" sz="2800" kern="1200"/>
        </a:p>
      </dsp:txBody>
      <dsp:txXfrm>
        <a:off x="821516" y="3366875"/>
        <a:ext cx="10082251" cy="518101"/>
      </dsp:txXfrm>
    </dsp:sp>
    <dsp:sp modelId="{BA352ADE-1AC7-4D13-81C4-3EDE7414EF26}">
      <dsp:nvSpPr>
        <dsp:cNvPr id="0" name=""/>
        <dsp:cNvSpPr/>
      </dsp:nvSpPr>
      <dsp:spPr>
        <a:xfrm>
          <a:off x="497703" y="3302112"/>
          <a:ext cx="647627" cy="64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3729329"/>
              <a:satOff val="-27499"/>
              <a:lumOff val="-17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DF5BF-2319-4AF0-B5CD-5A99A90FCF05}">
      <dsp:nvSpPr>
        <dsp:cNvPr id="0" name=""/>
        <dsp:cNvSpPr/>
      </dsp:nvSpPr>
      <dsp:spPr>
        <a:xfrm>
          <a:off x="395342" y="4143929"/>
          <a:ext cx="10508425" cy="518101"/>
        </a:xfrm>
        <a:prstGeom prst="rect">
          <a:avLst/>
        </a:prstGeom>
        <a:solidFill>
          <a:schemeClr val="accent5">
            <a:hueOff val="17161661"/>
            <a:satOff val="-34374"/>
            <a:lumOff val="-2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2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0" i="0" kern="1200"/>
            <a:t>Validación del instrumento de recolección de datos </a:t>
          </a:r>
          <a:endParaRPr lang="en-US" sz="2800" b="0" i="0" kern="1200"/>
        </a:p>
      </dsp:txBody>
      <dsp:txXfrm>
        <a:off x="395342" y="4143929"/>
        <a:ext cx="10508425" cy="518101"/>
      </dsp:txXfrm>
    </dsp:sp>
    <dsp:sp modelId="{891D31E3-9B4F-4DEF-8EB0-FCFF00620223}">
      <dsp:nvSpPr>
        <dsp:cNvPr id="0" name=""/>
        <dsp:cNvSpPr/>
      </dsp:nvSpPr>
      <dsp:spPr>
        <a:xfrm>
          <a:off x="71528" y="4079166"/>
          <a:ext cx="647627" cy="64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161661"/>
              <a:satOff val="-34374"/>
              <a:lumOff val="-2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27377-7A04-4393-8827-9349EA762465}">
      <dsp:nvSpPr>
        <dsp:cNvPr id="0" name=""/>
        <dsp:cNvSpPr/>
      </dsp:nvSpPr>
      <dsp:spPr>
        <a:xfrm>
          <a:off x="0" y="40399"/>
          <a:ext cx="2351942" cy="141116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000" b="0" kern="1200" dirty="0">
              <a:solidFill>
                <a:schemeClr val="bg2">
                  <a:lumMod val="10000"/>
                </a:schemeClr>
              </a:solidFill>
            </a:rPr>
            <a:t>Nivel de educación y/o formación </a:t>
          </a:r>
          <a:endParaRPr lang="en-US" sz="20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40399"/>
        <a:ext cx="2351942" cy="1411165"/>
      </dsp:txXfrm>
    </dsp:sp>
    <dsp:sp modelId="{265A716D-DED5-4C6D-A8DF-1DB2189AA900}">
      <dsp:nvSpPr>
        <dsp:cNvPr id="0" name=""/>
        <dsp:cNvSpPr/>
      </dsp:nvSpPr>
      <dsp:spPr>
        <a:xfrm>
          <a:off x="2587136" y="40399"/>
          <a:ext cx="2351942" cy="141116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000" b="0" kern="1200" dirty="0">
              <a:solidFill>
                <a:schemeClr val="bg2">
                  <a:lumMod val="10000"/>
                </a:schemeClr>
              </a:solidFill>
            </a:rPr>
            <a:t>Nivel de conocimiento respecto a la inclusión financiera </a:t>
          </a:r>
          <a:endParaRPr lang="en-US" sz="20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87136" y="40399"/>
        <a:ext cx="2351942" cy="1411165"/>
      </dsp:txXfrm>
    </dsp:sp>
    <dsp:sp modelId="{3E1C10E1-8382-438E-9E89-74A5FCA27E1D}">
      <dsp:nvSpPr>
        <dsp:cNvPr id="0" name=""/>
        <dsp:cNvSpPr/>
      </dsp:nvSpPr>
      <dsp:spPr>
        <a:xfrm>
          <a:off x="5174272" y="40399"/>
          <a:ext cx="2351942" cy="141116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000" b="0" kern="1200" dirty="0">
              <a:solidFill>
                <a:schemeClr val="bg2">
                  <a:lumMod val="10000"/>
                </a:schemeClr>
              </a:solidFill>
            </a:rPr>
            <a:t>Conocimiento del marco regulatorio y organismos de control</a:t>
          </a:r>
          <a:endParaRPr lang="en-US" sz="20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174272" y="40399"/>
        <a:ext cx="2351942" cy="1411165"/>
      </dsp:txXfrm>
    </dsp:sp>
    <dsp:sp modelId="{CDE550CF-2BF4-46CD-95FC-46370B76B54E}">
      <dsp:nvSpPr>
        <dsp:cNvPr id="0" name=""/>
        <dsp:cNvSpPr/>
      </dsp:nvSpPr>
      <dsp:spPr>
        <a:xfrm>
          <a:off x="1293568" y="1686759"/>
          <a:ext cx="2351942" cy="141116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000" b="0" kern="1200" dirty="0">
              <a:solidFill>
                <a:schemeClr val="bg2">
                  <a:lumMod val="10000"/>
                </a:schemeClr>
              </a:solidFill>
            </a:rPr>
            <a:t>Oferta y demanda de productos y/o servicios financieros</a:t>
          </a:r>
          <a:endParaRPr lang="en-US" sz="20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293568" y="1686759"/>
        <a:ext cx="2351942" cy="1411165"/>
      </dsp:txXfrm>
    </dsp:sp>
    <dsp:sp modelId="{AB3C3DF8-6CCD-48A9-9058-3D3BD2C225F7}">
      <dsp:nvSpPr>
        <dsp:cNvPr id="0" name=""/>
        <dsp:cNvSpPr/>
      </dsp:nvSpPr>
      <dsp:spPr>
        <a:xfrm>
          <a:off x="3880704" y="1686759"/>
          <a:ext cx="2351942" cy="141116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0" kern="1200" dirty="0">
              <a:solidFill>
                <a:schemeClr val="bg2">
                  <a:lumMod val="10000"/>
                </a:schemeClr>
              </a:solidFill>
            </a:rPr>
            <a:t>Niveles de ingresos, rentabilidad e inversión </a:t>
          </a:r>
          <a:endParaRPr lang="en-US" sz="20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880704" y="1686759"/>
        <a:ext cx="2351942" cy="14111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35C6D-8371-4CE0-871F-D1FE3C8ACA60}">
      <dsp:nvSpPr>
        <dsp:cNvPr id="0" name=""/>
        <dsp:cNvSpPr/>
      </dsp:nvSpPr>
      <dsp:spPr>
        <a:xfrm>
          <a:off x="1534004" y="408075"/>
          <a:ext cx="4577988" cy="14306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00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solidFill>
                <a:srgbClr val="000000"/>
              </a:solidFill>
            </a:rPr>
            <a:t>En base a los resultados obtenidos en el análisis bivariado que la teoría que más se apega, es la teoría de la intermediación financiera</a:t>
          </a:r>
        </a:p>
      </dsp:txBody>
      <dsp:txXfrm>
        <a:off x="1534004" y="408075"/>
        <a:ext cx="4577988" cy="1430621"/>
      </dsp:txXfrm>
    </dsp:sp>
    <dsp:sp modelId="{A0C0A140-8E60-487D-8D97-40F775BAC821}">
      <dsp:nvSpPr>
        <dsp:cNvPr id="0" name=""/>
        <dsp:cNvSpPr/>
      </dsp:nvSpPr>
      <dsp:spPr>
        <a:xfrm>
          <a:off x="1343255" y="201429"/>
          <a:ext cx="1001434" cy="150215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D94C5-489A-437A-9BEE-D606A88EDE4A}">
      <dsp:nvSpPr>
        <dsp:cNvPr id="0" name=""/>
        <dsp:cNvSpPr/>
      </dsp:nvSpPr>
      <dsp:spPr>
        <a:xfrm>
          <a:off x="1534004" y="2209068"/>
          <a:ext cx="4577988" cy="14306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00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solidFill>
                <a:srgbClr val="000000"/>
              </a:solidFill>
            </a:rPr>
            <a:t>De la investigación y análisis bibliográfico se determinó que tanto el sector de la EPS como las COAC del sector de estudio, tienen relación puesto que ambas buscan el bienestar de las familias y de la comunidad en general. </a:t>
          </a:r>
        </a:p>
      </dsp:txBody>
      <dsp:txXfrm>
        <a:off x="1534004" y="2209068"/>
        <a:ext cx="4577988" cy="1430621"/>
      </dsp:txXfrm>
    </dsp:sp>
    <dsp:sp modelId="{9E98B9DA-2412-4A42-ABEB-EC1CD982A296}">
      <dsp:nvSpPr>
        <dsp:cNvPr id="0" name=""/>
        <dsp:cNvSpPr/>
      </dsp:nvSpPr>
      <dsp:spPr>
        <a:xfrm>
          <a:off x="1343255" y="2002423"/>
          <a:ext cx="1001434" cy="150215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2BE36-5313-4A67-856F-9F4268F11674}">
      <dsp:nvSpPr>
        <dsp:cNvPr id="0" name=""/>
        <dsp:cNvSpPr/>
      </dsp:nvSpPr>
      <dsp:spPr>
        <a:xfrm>
          <a:off x="1534004" y="4010061"/>
          <a:ext cx="4577988" cy="14306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00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solidFill>
                <a:srgbClr val="000000"/>
              </a:solidFill>
            </a:rPr>
            <a:t>Se observó el 63,78% de comerciantes ha solicitado al menos uno de los productos y servicios financieros siendo el crédito el producto financiero más solicitado y con un 35,7% mencionaron que el crecimiento económico de sus negocios se debe a la reinversión o capitalización con recursos ajenos, es decir, el crédito.</a:t>
          </a:r>
        </a:p>
      </dsp:txBody>
      <dsp:txXfrm>
        <a:off x="1534004" y="4010061"/>
        <a:ext cx="4577988" cy="1430621"/>
      </dsp:txXfrm>
    </dsp:sp>
    <dsp:sp modelId="{4167A2BD-315C-4C57-9164-CD7AAE674176}">
      <dsp:nvSpPr>
        <dsp:cNvPr id="0" name=""/>
        <dsp:cNvSpPr/>
      </dsp:nvSpPr>
      <dsp:spPr>
        <a:xfrm>
          <a:off x="1343255" y="3803416"/>
          <a:ext cx="1001434" cy="150215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78000" r="-7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96747-BE22-48DC-908B-06D5ECA1F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B869E7-F482-4458-B6F1-A9D4111EC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6C1B01-9501-4070-B96D-49FF1D0E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142BD-1534-440B-BCE6-15045B8D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71E124-31A2-4F94-89D0-BE659ECE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3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8D562-448F-4241-B0BF-CD82776B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C95791-3CDE-477F-A7B9-CA46DE912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80ED0E-7DBF-4380-A551-2E5A08C5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DFE25A-FBCF-4424-A486-D9598221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79087-318E-4C1A-81E8-39442408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8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45CB96-48F6-4D70-847A-36CB0754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B72D6B-68A8-4F58-BC4D-6E050FD44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E7F41D-D582-4F5C-BFD1-F27B8283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8DE07-1006-4B12-B04C-56288026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19B6D7-FEF7-46CE-B988-C04E055C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18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31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422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4864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668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978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19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4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28893-0A8D-4F89-8B4F-8D86F1B3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F177A-2947-46C8-AB43-F3A85B51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F71DE4-81A0-4C03-8C79-4C4FAAC8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671012-E339-453F-8563-6E427620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A6EBA-A9B2-4A9A-AF70-DD2833BF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4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76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53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866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317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E059F-F54D-46B7-A4DE-DCC011BB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94EB83-C7ED-4A20-BCAF-56FE3A1FE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F1D054-CE30-4553-BEB5-AC1DDB5B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AF898-F6CC-4AF0-A02D-C9F96F87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31A13B-A773-4948-AB1D-EF2399D3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2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2742D-EC33-4319-8B84-B714E7A8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3022AF-3C14-4FA6-AC85-71A94F8F4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93D616-EBC3-4E43-AC58-D4351CAD7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B0E65-F527-41C5-940D-418E084E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62E8B9-7814-47A8-B378-3E18AA4C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325E5F-95EB-4300-997B-BB48DEB5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5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4E6F0-853E-4224-9631-E70E05D0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144D6F-C474-425B-8ADB-5258A64A3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C969FC-AAD4-42B5-8493-21B1B3B1D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48E53F-3ACD-4D5C-AB59-127284299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7234BC-ABE2-41A1-B394-1F98390F1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229905-9B41-4D20-9A04-BBB4453A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075969-40FE-4176-A2D6-814CBF9E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C1E421-2256-47BC-9EEB-D8F1E1F4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CD3B1-57CD-42E7-ADDB-60DD2FF9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FA5980-4604-4767-9693-6057E83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4B3389-2BE4-4669-B36A-1F78173A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E8627A-4A43-449A-A8D4-79B29F20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9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2FC8C4-8472-4C40-BA71-EF2ECAD4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313ED-4294-4A2C-A51D-1D9124FE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C2052A-F842-4379-A73C-FBF22D32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2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038DE-AD55-40D9-B411-0A73BA20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13A5AD-0FF5-4C87-8EC6-058D0B08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10C9A5-76F8-4464-805E-4730E4EC3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55CA1C-6884-458F-85CA-10998C43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6F239E-27B6-401C-BFF0-3D6D4992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A9C55B-BB9E-412C-AB28-02D90AD5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F5A1C-AE08-4DAE-B40F-2E3A3F01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6CD3A2-76B0-4E38-9D88-09A1C23EC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C8D514-A8C5-4F4F-A776-9BE390D3C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9783E-2241-4500-BDE3-5F1AE248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1F7261-0BD4-4750-80D2-92398BF4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533EBF-367F-4EC9-8C83-57A955D1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5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D5DF99-ACE0-4F67-AE63-5A982120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DAE121-EA1B-439F-9FB9-50AE9A3FE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8F2963-77F5-4289-932B-9D0C2FFE3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D2DF3-ACBF-4FF1-9D85-65E9DA2594D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E58DF0-B859-4428-9793-8C11FE87F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98B96F-8F16-447D-A36C-E7DFBFE8F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3899-2CC5-4B1A-8E40-4CC5C44153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7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7" y="6296025"/>
            <a:ext cx="88794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7" y="6245225"/>
            <a:ext cx="88794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0" y="5906861"/>
            <a:ext cx="3269714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846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40067" y="3172326"/>
            <a:ext cx="729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52212" y="518418"/>
            <a:ext cx="10777192" cy="53078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 </a:t>
            </a:r>
            <a:r>
              <a:rPr lang="es-EC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FINANZAS </a:t>
            </a:r>
            <a:r>
              <a:rPr lang="es-EC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AUDITORÍA</a:t>
            </a: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DE TITULACIÓN, PREVIO A LA OBTENCIÓN DEL TÍTULO DE LICENCIADA EN FINANZAS, CONTADORA PÚBLICA - AUDITORA</a:t>
            </a:r>
            <a:endParaRPr lang="es-EC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 MURILLO ANGIE YULECSI</a:t>
            </a:r>
          </a:p>
          <a:p>
            <a:pPr marL="0" indent="0" algn="ctr">
              <a:buNone/>
            </a:pPr>
            <a:r>
              <a:rPr lang="es-E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SALDAÑA CORREA CHELSEA LEONELA</a:t>
            </a:r>
            <a:endParaRPr lang="es-EC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es-EC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INCLUSIÓN FINANCIERA Y SU INCIDENCIA EN EL CRECIMIENTO ECONÓMICO DE LOS COMERCIANTES AUTÓNOMOS DEL SECTOR 3 DE JULIO EN LA CIUDAD DE SANTO DOMINGO DE LOS COLORADOS</a:t>
            </a:r>
            <a:endParaRPr lang="es-EC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FANNY LUCIA CEVALLOS ORTEGA, MBA</a:t>
            </a: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</a:t>
            </a: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>
            <a:extLst>
              <a:ext uri="{FF2B5EF4-FFF2-40B4-BE49-F238E27FC236}">
                <a16:creationId xmlns:a16="http://schemas.microsoft.com/office/drawing/2014/main" id="{4C070C88-E203-4623-8BF2-660A8AA86652}"/>
              </a:ext>
            </a:extLst>
          </p:cNvPr>
          <p:cNvSpPr/>
          <p:nvPr/>
        </p:nvSpPr>
        <p:spPr>
          <a:xfrm>
            <a:off x="117357" y="6387547"/>
            <a:ext cx="368893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A6636C0-F8CF-42C9-95A1-AD7A433B6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589906"/>
              </p:ext>
            </p:extLst>
          </p:nvPr>
        </p:nvGraphicFramePr>
        <p:xfrm>
          <a:off x="1097280" y="2396865"/>
          <a:ext cx="7526215" cy="313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EAFA45E4-4534-41AC-8E9D-70E23C677E20}"/>
              </a:ext>
            </a:extLst>
          </p:cNvPr>
          <p:cNvSpPr/>
          <p:nvPr/>
        </p:nvSpPr>
        <p:spPr>
          <a:xfrm>
            <a:off x="1733274" y="0"/>
            <a:ext cx="87254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kern="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algn="ctr"/>
            <a:r>
              <a:rPr lang="es-EC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ANÁLISIS INVESTIGACIÓN DE CAMPO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22" name="Picture 2" descr="La Encuesta CAF inicia su etapa de trabajo de campo para su decimotercera  edición | CAF">
            <a:extLst>
              <a:ext uri="{FF2B5EF4-FFF2-40B4-BE49-F238E27FC236}">
                <a16:creationId xmlns:a16="http://schemas.microsoft.com/office/drawing/2014/main" id="{A55D61B2-3C31-4C8D-A639-585277C1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59" y="1313042"/>
            <a:ext cx="1462867" cy="1462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7 consejos que necesita saber para implementar la gestión de resultados">
            <a:extLst>
              <a:ext uri="{FF2B5EF4-FFF2-40B4-BE49-F238E27FC236}">
                <a16:creationId xmlns:a16="http://schemas.microsoft.com/office/drawing/2014/main" id="{84613C05-D273-4649-87D9-CBE6115FE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40" y="3685734"/>
            <a:ext cx="2679837" cy="1624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8B5AD4-352C-4565-9423-DC41D33F3D5E}"/>
              </a:ext>
            </a:extLst>
          </p:cNvPr>
          <p:cNvSpPr txBox="1"/>
          <p:nvPr/>
        </p:nvSpPr>
        <p:spPr>
          <a:xfrm>
            <a:off x="117357" y="1196536"/>
            <a:ext cx="225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ANÁLISIS UNIVARIADO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 title="Gráfico">
            <a:extLst>
              <a:ext uri="{FF2B5EF4-FFF2-40B4-BE49-F238E27FC236}">
                <a16:creationId xmlns:a16="http://schemas.microsoft.com/office/drawing/2014/main" id="{00000000-0008-0000-0000-0000750B9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071774"/>
              </p:ext>
            </p:extLst>
          </p:nvPr>
        </p:nvGraphicFramePr>
        <p:xfrm>
          <a:off x="884285" y="3024553"/>
          <a:ext cx="5211715" cy="301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 title="Gráfico">
            <a:extLst>
              <a:ext uri="{FF2B5EF4-FFF2-40B4-BE49-F238E27FC236}">
                <a16:creationId xmlns:a16="http://schemas.microsoft.com/office/drawing/2014/main" id="{00000000-0008-0000-0000-0000895FB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094296"/>
              </p:ext>
            </p:extLst>
          </p:nvPr>
        </p:nvGraphicFramePr>
        <p:xfrm>
          <a:off x="6363286" y="3024553"/>
          <a:ext cx="5211715" cy="301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6C0B472-CC88-423F-8D6F-E6B585EED1C5}"/>
              </a:ext>
            </a:extLst>
          </p:cNvPr>
          <p:cNvSpPr txBox="1"/>
          <p:nvPr/>
        </p:nvSpPr>
        <p:spPr>
          <a:xfrm>
            <a:off x="267286" y="108966"/>
            <a:ext cx="58310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C" sz="3200" b="1" i="1" dirty="0">
                <a:solidFill>
                  <a:schemeClr val="bg2">
                    <a:lumMod val="10000"/>
                  </a:schemeClr>
                </a:solidFill>
              </a:rPr>
              <a:t>Nivel de educación y/o formación </a:t>
            </a:r>
            <a:endParaRPr lang="en-US" sz="3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8" name="Picture 4" descr="Educación sin ciencia, una crisis con demencia - Catalunya Vanguardista">
            <a:extLst>
              <a:ext uri="{FF2B5EF4-FFF2-40B4-BE49-F238E27FC236}">
                <a16:creationId xmlns:a16="http://schemas.microsoft.com/office/drawing/2014/main" id="{D42FBECC-D449-453D-8FC7-2660FD449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07" y="372206"/>
            <a:ext cx="2588771" cy="16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1D08BF9-EFDA-4679-A771-F118EDCAA6DD}"/>
              </a:ext>
            </a:extLst>
          </p:cNvPr>
          <p:cNvSpPr txBox="1"/>
          <p:nvPr/>
        </p:nvSpPr>
        <p:spPr>
          <a:xfrm>
            <a:off x="1545466" y="1437484"/>
            <a:ext cx="724684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s-EC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¿Cuál es el nivel de formación más alto que ha obtenido?</a:t>
            </a:r>
            <a:endParaRPr lang="en-US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i="1" dirty="0"/>
          </a:p>
          <a:p>
            <a:r>
              <a:rPr lang="es-EC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los últimos 5 años ha participado en algún o algunos cursos o programas de capacitación </a:t>
            </a:r>
            <a:endParaRPr lang="en-US" i="1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1215DF-D9B9-43F4-8166-7E47D41DC67F}"/>
              </a:ext>
            </a:extLst>
          </p:cNvPr>
          <p:cNvSpPr/>
          <p:nvPr/>
        </p:nvSpPr>
        <p:spPr>
          <a:xfrm>
            <a:off x="117357" y="6387547"/>
            <a:ext cx="571630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0000"/>
                </a:solidFill>
              </a:rPr>
              <a:t>10</a:t>
            </a:r>
            <a:endParaRPr lang="es-EC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l poder del conocimiento abierto para mejorar vidas no tiene límite” -  Abierto al Público">
            <a:extLst>
              <a:ext uri="{FF2B5EF4-FFF2-40B4-BE49-F238E27FC236}">
                <a16:creationId xmlns:a16="http://schemas.microsoft.com/office/drawing/2014/main" id="{41FC125B-6EDC-48C6-B00A-E774651A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r="32862"/>
          <a:stretch/>
        </p:blipFill>
        <p:spPr bwMode="auto">
          <a:xfrm>
            <a:off x="3863779" y="593970"/>
            <a:ext cx="4051426" cy="56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9B133A-F4E8-4EA5-84E0-1D487D1D8ACD}"/>
              </a:ext>
            </a:extLst>
          </p:cNvPr>
          <p:cNvSpPr txBox="1"/>
          <p:nvPr/>
        </p:nvSpPr>
        <p:spPr>
          <a:xfrm>
            <a:off x="6467621" y="77501"/>
            <a:ext cx="55180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buFont typeface="+mj-lt"/>
              <a:buAutoNum type="alphaUcPeriod"/>
              <a:defRPr sz="3200" b="1" i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buNone/>
            </a:pPr>
            <a:r>
              <a:rPr lang="es-EC" dirty="0"/>
              <a:t>Nivel de conocimiento respecto a la inclusión financiera </a:t>
            </a:r>
            <a:endParaRPr lang="en-US" dirty="0"/>
          </a:p>
        </p:txBody>
      </p:sp>
      <p:graphicFrame>
        <p:nvGraphicFramePr>
          <p:cNvPr id="4" name="Gráfico 3" title="Gráfico">
            <a:extLst>
              <a:ext uri="{FF2B5EF4-FFF2-40B4-BE49-F238E27FC236}">
                <a16:creationId xmlns:a16="http://schemas.microsoft.com/office/drawing/2014/main" id="{00000000-0008-0000-0000-000016BC4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532820"/>
              </p:ext>
            </p:extLst>
          </p:nvPr>
        </p:nvGraphicFramePr>
        <p:xfrm>
          <a:off x="550689" y="1917410"/>
          <a:ext cx="4371975" cy="408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F80E7EC-B613-4971-B488-66AFB9519623}"/>
              </a:ext>
            </a:extLst>
          </p:cNvPr>
          <p:cNvSpPr txBox="1"/>
          <p:nvPr/>
        </p:nvSpPr>
        <p:spPr>
          <a:xfrm>
            <a:off x="461446" y="349592"/>
            <a:ext cx="613216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 conocimiento acerca de la inclusión financiera se dio por una de las formas que se citan a continuación.</a:t>
            </a:r>
          </a:p>
          <a:p>
            <a:endParaRPr lang="es-E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el nivel de conocimiento que usted posee en cuanto a la inclusión financiera y sus beneficios? </a:t>
            </a:r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Picture 6" descr="Gestión del conocimiento o del talento?">
            <a:extLst>
              <a:ext uri="{FF2B5EF4-FFF2-40B4-BE49-F238E27FC236}">
                <a16:creationId xmlns:a16="http://schemas.microsoft.com/office/drawing/2014/main" id="{C3D81605-EC55-42F4-A131-AB1DB1122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117" y="1731608"/>
            <a:ext cx="32432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 title="Gráfico">
            <a:extLst>
              <a:ext uri="{FF2B5EF4-FFF2-40B4-BE49-F238E27FC236}">
                <a16:creationId xmlns:a16="http://schemas.microsoft.com/office/drawing/2014/main" id="{00000000-0008-0000-0000-0000C3C5A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363147"/>
              </p:ext>
            </p:extLst>
          </p:nvPr>
        </p:nvGraphicFramePr>
        <p:xfrm>
          <a:off x="5167849" y="2163630"/>
          <a:ext cx="4202978" cy="408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Elipse 7">
            <a:extLst>
              <a:ext uri="{FF2B5EF4-FFF2-40B4-BE49-F238E27FC236}">
                <a16:creationId xmlns:a16="http://schemas.microsoft.com/office/drawing/2014/main" id="{B00B8568-240F-4438-86C6-652A7703092F}"/>
              </a:ext>
            </a:extLst>
          </p:cNvPr>
          <p:cNvSpPr/>
          <p:nvPr/>
        </p:nvSpPr>
        <p:spPr>
          <a:xfrm>
            <a:off x="117357" y="6387547"/>
            <a:ext cx="571630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0000"/>
                </a:solidFill>
              </a:rPr>
              <a:t>11</a:t>
            </a:r>
            <a:endParaRPr lang="es-EC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0B55EF-41AB-41DF-8944-31333B94DDC2}"/>
              </a:ext>
            </a:extLst>
          </p:cNvPr>
          <p:cNvSpPr txBox="1"/>
          <p:nvPr/>
        </p:nvSpPr>
        <p:spPr>
          <a:xfrm>
            <a:off x="126609" y="126611"/>
            <a:ext cx="55180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buFont typeface="+mj-lt"/>
              <a:buAutoNum type="alphaUcPeriod"/>
              <a:defRPr sz="3200" b="1" i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buNone/>
            </a:pPr>
            <a:r>
              <a:rPr lang="es-ES" dirty="0"/>
              <a:t>Conocimiento del marco regulatorio y organismos de control</a:t>
            </a:r>
          </a:p>
        </p:txBody>
      </p:sp>
      <p:graphicFrame>
        <p:nvGraphicFramePr>
          <p:cNvPr id="4" name="Gráfico 3" title="Gráfico">
            <a:extLst>
              <a:ext uri="{FF2B5EF4-FFF2-40B4-BE49-F238E27FC236}">
                <a16:creationId xmlns:a16="http://schemas.microsoft.com/office/drawing/2014/main" id="{00000000-0008-0000-0000-000080563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01211"/>
              </p:ext>
            </p:extLst>
          </p:nvPr>
        </p:nvGraphicFramePr>
        <p:xfrm>
          <a:off x="223762" y="1899138"/>
          <a:ext cx="5518053" cy="460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 title="Gráfico">
            <a:extLst>
              <a:ext uri="{FF2B5EF4-FFF2-40B4-BE49-F238E27FC236}">
                <a16:creationId xmlns:a16="http://schemas.microsoft.com/office/drawing/2014/main" id="{00000000-0008-0000-0000-00006BB28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89417"/>
              </p:ext>
            </p:extLst>
          </p:nvPr>
        </p:nvGraphicFramePr>
        <p:xfrm>
          <a:off x="5957303" y="2475914"/>
          <a:ext cx="6010935" cy="403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9F24EE-6897-4542-B68B-DBB6676A750B}"/>
              </a:ext>
            </a:extLst>
          </p:cNvPr>
          <p:cNvSpPr txBox="1"/>
          <p:nvPr/>
        </p:nvSpPr>
        <p:spPr>
          <a:xfrm>
            <a:off x="6138151" y="342881"/>
            <a:ext cx="5649238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¿Cuáles de los siguientes organismos de control del sistema financiero que se citan a continuación usted conoce?</a:t>
            </a:r>
          </a:p>
          <a:p>
            <a:endParaRPr lang="es-E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su nivel de conocimiento acerca del régimen tributario, considerando que este régimen abarca aspectos como leyes tributarias, obligaciones y recaudaciones tributarias con el SRI, entre otras? </a:t>
            </a:r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E2EA3B9-785B-440A-BFC7-FE4046A15B10}"/>
              </a:ext>
            </a:extLst>
          </p:cNvPr>
          <p:cNvSpPr/>
          <p:nvPr/>
        </p:nvSpPr>
        <p:spPr>
          <a:xfrm>
            <a:off x="117357" y="6387547"/>
            <a:ext cx="571630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0000"/>
                </a:solidFill>
              </a:rPr>
              <a:t>12</a:t>
            </a:r>
            <a:endParaRPr lang="es-EC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72CADA-BAEE-4F02-8164-D6385E4B2E4E}"/>
              </a:ext>
            </a:extLst>
          </p:cNvPr>
          <p:cNvSpPr txBox="1"/>
          <p:nvPr/>
        </p:nvSpPr>
        <p:spPr>
          <a:xfrm>
            <a:off x="7789693" y="0"/>
            <a:ext cx="43082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buFont typeface="+mj-lt"/>
              <a:buAutoNum type="alphaUcPeriod"/>
              <a:defRPr sz="3200" b="1" i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buNone/>
            </a:pPr>
            <a:r>
              <a:rPr lang="es-ES" dirty="0"/>
              <a:t>Oferta y demanda de productos y/o servicios financieros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D336EB-1B72-4450-9656-CB3EF207039D}"/>
              </a:ext>
            </a:extLst>
          </p:cNvPr>
          <p:cNvSpPr txBox="1"/>
          <p:nvPr/>
        </p:nvSpPr>
        <p:spPr>
          <a:xfrm>
            <a:off x="196945" y="293250"/>
            <a:ext cx="7118255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¿A través de qué medio le han ofertado algún producto y/o servicio financiero?</a:t>
            </a:r>
          </a:p>
          <a:p>
            <a:endParaRPr lang="es-E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¿Ha solicitado o utilizado alguna vez un producto y/o servicio financiero de los que se menciona a continuación?</a:t>
            </a:r>
          </a:p>
          <a:p>
            <a:endParaRPr lang="es-E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fue el destino del crédito o préstamo que solicitó?</a:t>
            </a:r>
          </a:p>
        </p:txBody>
      </p:sp>
      <p:graphicFrame>
        <p:nvGraphicFramePr>
          <p:cNvPr id="4" name="Gráfico 3" title="Gráfico">
            <a:extLst>
              <a:ext uri="{FF2B5EF4-FFF2-40B4-BE49-F238E27FC236}">
                <a16:creationId xmlns:a16="http://schemas.microsoft.com/office/drawing/2014/main" id="{00000000-0008-0000-0000-0000E1F1F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55636"/>
              </p:ext>
            </p:extLst>
          </p:nvPr>
        </p:nvGraphicFramePr>
        <p:xfrm>
          <a:off x="70340" y="2253038"/>
          <a:ext cx="4376661" cy="413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 title="Gráfico">
            <a:extLst>
              <a:ext uri="{FF2B5EF4-FFF2-40B4-BE49-F238E27FC236}">
                <a16:creationId xmlns:a16="http://schemas.microsoft.com/office/drawing/2014/main" id="{00000000-0008-0000-0000-000079425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750693"/>
              </p:ext>
            </p:extLst>
          </p:nvPr>
        </p:nvGraphicFramePr>
        <p:xfrm>
          <a:off x="4587534" y="2416014"/>
          <a:ext cx="3437204" cy="431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 title="Gráfico">
            <a:extLst>
              <a:ext uri="{FF2B5EF4-FFF2-40B4-BE49-F238E27FC236}">
                <a16:creationId xmlns:a16="http://schemas.microsoft.com/office/drawing/2014/main" id="{00000000-0008-0000-0000-0000B61C7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091578"/>
              </p:ext>
            </p:extLst>
          </p:nvPr>
        </p:nvGraphicFramePr>
        <p:xfrm>
          <a:off x="8235611" y="1758769"/>
          <a:ext cx="3862313" cy="431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F989BCEE-2BFB-4DBF-8B7D-3F53E932B770}"/>
              </a:ext>
            </a:extLst>
          </p:cNvPr>
          <p:cNvSpPr/>
          <p:nvPr/>
        </p:nvSpPr>
        <p:spPr>
          <a:xfrm>
            <a:off x="117357" y="6387547"/>
            <a:ext cx="571630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0000"/>
                </a:solidFill>
              </a:rPr>
              <a:t>13</a:t>
            </a:r>
            <a:endParaRPr lang="es-EC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BD3CB6-FF64-4B43-B912-AB3C4D9D5901}"/>
              </a:ext>
            </a:extLst>
          </p:cNvPr>
          <p:cNvSpPr txBox="1"/>
          <p:nvPr/>
        </p:nvSpPr>
        <p:spPr>
          <a:xfrm>
            <a:off x="337625" y="154745"/>
            <a:ext cx="51203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buFont typeface="+mj-lt"/>
              <a:buAutoNum type="alphaUcPeriod"/>
              <a:defRPr sz="3200" b="1" i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buNone/>
            </a:pPr>
            <a:r>
              <a:rPr lang="es-ES" dirty="0"/>
              <a:t>Niveles de ingresos, rentabilidad e inversión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DCFFC4-BAEA-4B8D-B6D9-7D87048A5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5" y="1500468"/>
            <a:ext cx="6540253" cy="3857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DA5EBC2-20B2-4D97-BA8C-85EE4698A1A2}"/>
              </a:ext>
            </a:extLst>
          </p:cNvPr>
          <p:cNvSpPr/>
          <p:nvPr/>
        </p:nvSpPr>
        <p:spPr>
          <a:xfrm>
            <a:off x="117357" y="6387547"/>
            <a:ext cx="571630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0000"/>
                </a:solidFill>
              </a:rPr>
              <a:t>14</a:t>
            </a:r>
            <a:endParaRPr lang="es-EC" sz="1050" b="1" dirty="0">
              <a:solidFill>
                <a:srgbClr val="0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B33C55-3EDA-4770-87FF-4EB8EFE2D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48" y="2132069"/>
            <a:ext cx="4545577" cy="2810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294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D6B8896-189E-4F37-8FAD-3243BB6CBDA0}"/>
              </a:ext>
            </a:extLst>
          </p:cNvPr>
          <p:cNvSpPr/>
          <p:nvPr/>
        </p:nvSpPr>
        <p:spPr>
          <a:xfrm>
            <a:off x="4413490" y="0"/>
            <a:ext cx="3365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kern="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5B6163-9841-4742-8F23-76B6A54D9C98}"/>
              </a:ext>
            </a:extLst>
          </p:cNvPr>
          <p:cNvSpPr txBox="1"/>
          <p:nvPr/>
        </p:nvSpPr>
        <p:spPr>
          <a:xfrm>
            <a:off x="258033" y="519719"/>
            <a:ext cx="3990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PRUEBA DE HIPÓTESIS – CHI CUADRADO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4609885-E901-4BB4-B077-A22DF2968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48265"/>
              </p:ext>
            </p:extLst>
          </p:nvPr>
        </p:nvGraphicFramePr>
        <p:xfrm>
          <a:off x="301619" y="1463038"/>
          <a:ext cx="7210866" cy="21945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72862">
                  <a:extLst>
                    <a:ext uri="{9D8B030D-6E8A-4147-A177-3AD203B41FA5}">
                      <a16:colId xmlns:a16="http://schemas.microsoft.com/office/drawing/2014/main" val="1537578807"/>
                    </a:ext>
                  </a:extLst>
                </a:gridCol>
                <a:gridCol w="1100018">
                  <a:extLst>
                    <a:ext uri="{9D8B030D-6E8A-4147-A177-3AD203B41FA5}">
                      <a16:colId xmlns:a16="http://schemas.microsoft.com/office/drawing/2014/main" val="2462906906"/>
                    </a:ext>
                  </a:extLst>
                </a:gridCol>
                <a:gridCol w="1046659">
                  <a:extLst>
                    <a:ext uri="{9D8B030D-6E8A-4147-A177-3AD203B41FA5}">
                      <a16:colId xmlns:a16="http://schemas.microsoft.com/office/drawing/2014/main" val="4257400119"/>
                    </a:ext>
                  </a:extLst>
                </a:gridCol>
                <a:gridCol w="698594">
                  <a:extLst>
                    <a:ext uri="{9D8B030D-6E8A-4147-A177-3AD203B41FA5}">
                      <a16:colId xmlns:a16="http://schemas.microsoft.com/office/drawing/2014/main" val="3410510387"/>
                    </a:ext>
                  </a:extLst>
                </a:gridCol>
                <a:gridCol w="2792733">
                  <a:extLst>
                    <a:ext uri="{9D8B030D-6E8A-4147-A177-3AD203B41FA5}">
                      <a16:colId xmlns:a16="http://schemas.microsoft.com/office/drawing/2014/main" val="1827522698"/>
                    </a:ext>
                  </a:extLst>
                </a:gridCol>
              </a:tblGrid>
              <a:tr h="242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Variables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Si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Interrogantes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416800"/>
                  </a:ext>
                </a:extLst>
              </a:tr>
              <a:tr h="969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Inclusión financiera (acceso)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92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33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125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Pregunta 11. ¿Cuál fue el destino del crédito o préstamo que solicitó?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0183867"/>
                  </a:ext>
                </a:extLst>
              </a:tr>
              <a:tr h="727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Crecimiento económico (reinversión)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70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126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196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Pregunta 14. El crecimiento económico de su negocio se debe principalmente a: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7614581"/>
                  </a:ext>
                </a:extLst>
              </a:tr>
              <a:tr h="242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162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159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321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067783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B7D83D25-201C-4010-B164-57149852EF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154359"/>
                  </p:ext>
                </p:extLst>
              </p:nvPr>
            </p:nvGraphicFramePr>
            <p:xfrm>
              <a:off x="286783" y="4009291"/>
              <a:ext cx="7225700" cy="2176611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806425">
                      <a:extLst>
                        <a:ext uri="{9D8B030D-6E8A-4147-A177-3AD203B41FA5}">
                          <a16:colId xmlns:a16="http://schemas.microsoft.com/office/drawing/2014/main" val="2451908986"/>
                        </a:ext>
                      </a:extLst>
                    </a:gridCol>
                    <a:gridCol w="1806425">
                      <a:extLst>
                        <a:ext uri="{9D8B030D-6E8A-4147-A177-3AD203B41FA5}">
                          <a16:colId xmlns:a16="http://schemas.microsoft.com/office/drawing/2014/main" val="3838542287"/>
                        </a:ext>
                      </a:extLst>
                    </a:gridCol>
                    <a:gridCol w="1806425">
                      <a:extLst>
                        <a:ext uri="{9D8B030D-6E8A-4147-A177-3AD203B41FA5}">
                          <a16:colId xmlns:a16="http://schemas.microsoft.com/office/drawing/2014/main" val="1041464396"/>
                        </a:ext>
                      </a:extLst>
                    </a:gridCol>
                    <a:gridCol w="1806425">
                      <a:extLst>
                        <a:ext uri="{9D8B030D-6E8A-4147-A177-3AD203B41FA5}">
                          <a16:colId xmlns:a16="http://schemas.microsoft.com/office/drawing/2014/main" val="1709205171"/>
                        </a:ext>
                      </a:extLst>
                    </a:gridCol>
                  </a:tblGrid>
                  <a:tr h="54185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Frecuencia observada</a:t>
                          </a:r>
                          <a:endParaRPr lang="en-US" sz="1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fo</a:t>
                          </a:r>
                          <a:endParaRPr lang="en-US" sz="1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Frecuencia esperada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fe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6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C" sz="16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𝒇𝒐</m:t>
                                    </m:r>
                                    <m:r>
                                      <a:rPr lang="es-EC" sz="16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− </m:t>
                                    </m:r>
                                    <m:r>
                                      <a:rPr lang="es-EC" sz="16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𝒇𝒆</m:t>
                                    </m:r>
                                    <m:r>
                                      <a:rPr lang="es-EC" sz="16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EC" sz="16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600" i="1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C" sz="160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s-EC" sz="160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𝒇𝒐</m:t>
                                        </m:r>
                                        <m:r>
                                          <a:rPr lang="es-EC" sz="160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− </m:t>
                                        </m:r>
                                        <m:r>
                                          <a:rPr lang="es-EC" sz="160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𝒇𝒆</m:t>
                                        </m:r>
                                        <m:r>
                                          <a:rPr lang="es-EC" sz="160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s-EC" sz="160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EC" sz="16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𝒇𝒆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733635867"/>
                      </a:ext>
                    </a:extLst>
                  </a:tr>
                  <a:tr h="46973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92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63.084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836.129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13.254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72339493"/>
                      </a:ext>
                    </a:extLst>
                  </a:tr>
                  <a:tr h="23802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70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98.916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836.129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8.453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93637352"/>
                      </a:ext>
                    </a:extLst>
                  </a:tr>
                  <a:tr h="23802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33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61.916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836.129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13.504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14597647"/>
                      </a:ext>
                    </a:extLst>
                  </a:tr>
                  <a:tr h="23802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126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97.084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836.129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8.612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53625382"/>
                      </a:ext>
                    </a:extLst>
                  </a:tr>
                  <a:tr h="23802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 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321.000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3344.514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43.824</a:t>
                          </a:r>
                          <a:endParaRPr lang="en-US" sz="1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57060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B7D83D25-201C-4010-B164-57149852EF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154359"/>
                  </p:ext>
                </p:extLst>
              </p:nvPr>
            </p:nvGraphicFramePr>
            <p:xfrm>
              <a:off x="286783" y="4009291"/>
              <a:ext cx="7225700" cy="2176611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806425">
                      <a:extLst>
                        <a:ext uri="{9D8B030D-6E8A-4147-A177-3AD203B41FA5}">
                          <a16:colId xmlns:a16="http://schemas.microsoft.com/office/drawing/2014/main" val="2451908986"/>
                        </a:ext>
                      </a:extLst>
                    </a:gridCol>
                    <a:gridCol w="1806425">
                      <a:extLst>
                        <a:ext uri="{9D8B030D-6E8A-4147-A177-3AD203B41FA5}">
                          <a16:colId xmlns:a16="http://schemas.microsoft.com/office/drawing/2014/main" val="3838542287"/>
                        </a:ext>
                      </a:extLst>
                    </a:gridCol>
                    <a:gridCol w="1806425">
                      <a:extLst>
                        <a:ext uri="{9D8B030D-6E8A-4147-A177-3AD203B41FA5}">
                          <a16:colId xmlns:a16="http://schemas.microsoft.com/office/drawing/2014/main" val="1041464396"/>
                        </a:ext>
                      </a:extLst>
                    </a:gridCol>
                    <a:gridCol w="1806425">
                      <a:extLst>
                        <a:ext uri="{9D8B030D-6E8A-4147-A177-3AD203B41FA5}">
                          <a16:colId xmlns:a16="http://schemas.microsoft.com/office/drawing/2014/main" val="1709205171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Frecuencia observada</a:t>
                          </a:r>
                          <a:endParaRPr lang="en-US" sz="1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fo</a:t>
                          </a:r>
                          <a:endParaRPr lang="en-US" sz="1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Frecuencia esperada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fe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000" t="-8333" r="-101010" b="-2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1014" t="-8333" r="-1351" b="-2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3635867"/>
                      </a:ext>
                    </a:extLst>
                  </a:tr>
                  <a:tr h="46973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92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63.084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836.129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13.254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7233949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70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98.916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836.129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8.453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9363735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33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61.916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836.129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13.504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1459764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126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97.084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836.129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8.612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5362538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 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321.000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3344.514</a:t>
                          </a:r>
                          <a:endParaRPr lang="en-US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</a:rPr>
                            <a:t>43.824</a:t>
                          </a:r>
                          <a:endParaRPr lang="en-US" sz="1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570602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6170FD3B-1191-4BC9-B582-AFC15790E12C}"/>
              </a:ext>
            </a:extLst>
          </p:cNvPr>
          <p:cNvSpPr txBox="1"/>
          <p:nvPr/>
        </p:nvSpPr>
        <p:spPr>
          <a:xfrm>
            <a:off x="7778514" y="1709952"/>
            <a:ext cx="4413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gl= 1</a:t>
            </a:r>
          </a:p>
          <a:p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Probabilidad= 95%</a:t>
            </a:r>
          </a:p>
          <a:p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Error= 5%</a:t>
            </a:r>
          </a:p>
          <a:p>
            <a:r>
              <a:rPr lang="es-EC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s-EC" sz="1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alor de tabla chi-cuadrado= 3,841</a:t>
            </a:r>
          </a:p>
          <a:p>
            <a:r>
              <a:rPr lang="es-EC" dirty="0">
                <a:solidFill>
                  <a:schemeClr val="bg2">
                    <a:lumMod val="10000"/>
                  </a:schemeClr>
                </a:solidFill>
                <a:ea typeface="Arial" panose="020B0604020202020204" pitchFamily="34" charset="0"/>
              </a:rPr>
              <a:t>V</a:t>
            </a:r>
            <a:r>
              <a:rPr lang="es-EC" sz="1800" dirty="0">
                <a:solidFill>
                  <a:schemeClr val="bg2">
                    <a:lumMod val="10000"/>
                  </a:schemeClr>
                </a:solidFill>
                <a:effectLst/>
                <a:ea typeface="Arial" panose="020B0604020202020204" pitchFamily="34" charset="0"/>
              </a:rPr>
              <a:t>alor calculado de chi-cuadrado = 43,824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42" name="Picture 2" descr="Significado de CHECK en el Diccionario Cambridge inglés">
            <a:extLst>
              <a:ext uri="{FF2B5EF4-FFF2-40B4-BE49-F238E27FC236}">
                <a16:creationId xmlns:a16="http://schemas.microsoft.com/office/drawing/2014/main" id="{9DF97E18-3CA5-48F2-9ADD-80B1186D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14" y="3786482"/>
            <a:ext cx="1271369" cy="12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D4C79-57F2-499A-B8CD-A46F58FF5064}"/>
              </a:ext>
            </a:extLst>
          </p:cNvPr>
          <p:cNvSpPr txBox="1"/>
          <p:nvPr/>
        </p:nvSpPr>
        <p:spPr>
          <a:xfrm>
            <a:off x="9049883" y="4051495"/>
            <a:ext cx="2570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C" sz="1800" i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acepta la hipótesis alternativa</a:t>
            </a: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404F90-8891-405E-BD8B-9F2FD1E53E4D}"/>
              </a:ext>
            </a:extLst>
          </p:cNvPr>
          <p:cNvSpPr/>
          <p:nvPr/>
        </p:nvSpPr>
        <p:spPr>
          <a:xfrm>
            <a:off x="117357" y="6387547"/>
            <a:ext cx="571630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0000"/>
                </a:solidFill>
              </a:rPr>
              <a:t>16</a:t>
            </a:r>
            <a:endParaRPr lang="es-EC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CA4213F-544A-49A7-BE39-3BF063EB3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27583"/>
              </p:ext>
            </p:extLst>
          </p:nvPr>
        </p:nvGraphicFramePr>
        <p:xfrm>
          <a:off x="726562" y="1744393"/>
          <a:ext cx="4000183" cy="37701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347230">
                  <a:extLst>
                    <a:ext uri="{9D8B030D-6E8A-4147-A177-3AD203B41FA5}">
                      <a16:colId xmlns:a16="http://schemas.microsoft.com/office/drawing/2014/main" val="1444364492"/>
                    </a:ext>
                  </a:extLst>
                </a:gridCol>
                <a:gridCol w="2652953">
                  <a:extLst>
                    <a:ext uri="{9D8B030D-6E8A-4147-A177-3AD203B41FA5}">
                      <a16:colId xmlns:a16="http://schemas.microsoft.com/office/drawing/2014/main" val="3801651003"/>
                    </a:ext>
                  </a:extLst>
                </a:gridCol>
              </a:tblGrid>
              <a:tr h="4330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Rango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Relación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3454843"/>
                  </a:ext>
                </a:extLst>
              </a:tr>
              <a:tr h="433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-0.76 a -1.00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negativa perfecta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8768919"/>
                  </a:ext>
                </a:extLst>
              </a:tr>
              <a:tr h="585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-0.51 a -0.75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negativa moderada fuerte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5990024"/>
                  </a:ext>
                </a:extLst>
              </a:tr>
              <a:tr h="433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-0.01 a -0.50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negativa débil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5045888"/>
                  </a:ext>
                </a:extLst>
              </a:tr>
              <a:tr h="433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 existe correlación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0906557"/>
                  </a:ext>
                </a:extLst>
              </a:tr>
              <a:tr h="433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+0.01 a +0.50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positiva débil 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5325984"/>
                  </a:ext>
                </a:extLst>
              </a:tr>
              <a:tr h="585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+0.51 a +0.75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positiva moderada fuerte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7479623"/>
                  </a:ext>
                </a:extLst>
              </a:tr>
              <a:tr h="433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+0.76 a +1.00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positiva perfecta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86251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79F0936-4C1B-4009-900B-FC1B00DE6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31870"/>
              </p:ext>
            </p:extLst>
          </p:nvPr>
        </p:nvGraphicFramePr>
        <p:xfrm>
          <a:off x="5736313" y="1292892"/>
          <a:ext cx="5729125" cy="4221641"/>
        </p:xfrm>
        <a:graphic>
          <a:graphicData uri="http://schemas.openxmlformats.org/drawingml/2006/table">
            <a:tbl>
              <a:tblPr firstRow="1" lastRow="1" bandRow="1">
                <a:tableStyleId>{D27102A9-8310-4765-A935-A1911B00CA55}</a:tableStyleId>
              </a:tblPr>
              <a:tblGrid>
                <a:gridCol w="1145825">
                  <a:extLst>
                    <a:ext uri="{9D8B030D-6E8A-4147-A177-3AD203B41FA5}">
                      <a16:colId xmlns:a16="http://schemas.microsoft.com/office/drawing/2014/main" val="1381422949"/>
                    </a:ext>
                  </a:extLst>
                </a:gridCol>
                <a:gridCol w="1145825">
                  <a:extLst>
                    <a:ext uri="{9D8B030D-6E8A-4147-A177-3AD203B41FA5}">
                      <a16:colId xmlns:a16="http://schemas.microsoft.com/office/drawing/2014/main" val="297340811"/>
                    </a:ext>
                  </a:extLst>
                </a:gridCol>
                <a:gridCol w="1145825">
                  <a:extLst>
                    <a:ext uri="{9D8B030D-6E8A-4147-A177-3AD203B41FA5}">
                      <a16:colId xmlns:a16="http://schemas.microsoft.com/office/drawing/2014/main" val="697326413"/>
                    </a:ext>
                  </a:extLst>
                </a:gridCol>
                <a:gridCol w="1145825">
                  <a:extLst>
                    <a:ext uri="{9D8B030D-6E8A-4147-A177-3AD203B41FA5}">
                      <a16:colId xmlns:a16="http://schemas.microsoft.com/office/drawing/2014/main" val="196541635"/>
                    </a:ext>
                  </a:extLst>
                </a:gridCol>
                <a:gridCol w="1145825">
                  <a:extLst>
                    <a:ext uri="{9D8B030D-6E8A-4147-A177-3AD203B41FA5}">
                      <a16:colId xmlns:a16="http://schemas.microsoft.com/office/drawing/2014/main" val="1150817490"/>
                    </a:ext>
                  </a:extLst>
                </a:gridCol>
              </a:tblGrid>
              <a:tr h="270425">
                <a:tc gridSpan="5">
                  <a:txBody>
                    <a:bodyPr/>
                    <a:lstStyle/>
                    <a:p>
                      <a:pPr marL="38100" marR="381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Correlaciones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53242"/>
                  </a:ext>
                </a:extLst>
              </a:tr>
              <a:tr h="8241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Inclusión financiera </a:t>
                      </a:r>
                    </a:p>
                    <a:p>
                      <a:pPr marL="38100" marR="381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(acceso crédito)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Crecimiento económico (reinversión)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5039977"/>
                  </a:ext>
                </a:extLst>
              </a:tr>
              <a:tr h="477220">
                <a:tc rowSpan="5"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Rho de Spearman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Inclusión financiera (acceso crédito)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Coeficiente de correlación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1,000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,676</a:t>
                      </a:r>
                      <a:r>
                        <a:rPr lang="es-EC" sz="1400" baseline="30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**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8102645"/>
                  </a:ext>
                </a:extLst>
              </a:tr>
              <a:tr h="296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 Sig. (bilateral)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,000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8722159"/>
                  </a:ext>
                </a:extLst>
              </a:tr>
              <a:tr h="283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125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125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5166623"/>
                  </a:ext>
                </a:extLst>
              </a:tr>
              <a:tr h="477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Crecimiento económico (reinversión)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Coeficiente de correlación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,676</a:t>
                      </a:r>
                      <a:r>
                        <a:rPr lang="es-EC" sz="1400" baseline="30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**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1,000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4944773"/>
                  </a:ext>
                </a:extLst>
              </a:tr>
              <a:tr h="296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 Sig. (bilateral)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,000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5999160"/>
                  </a:ext>
                </a:extLst>
              </a:tr>
              <a:tr h="283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                   N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125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196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3945434"/>
                  </a:ext>
                </a:extLst>
              </a:tr>
              <a:tr h="283349">
                <a:tc gridSpan="5"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**. La correlación es significativa en el nivel 0,01 (bilateral).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81681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8B4F46D-20C1-4FA9-9760-96AA1CB91DF2}"/>
              </a:ext>
            </a:extLst>
          </p:cNvPr>
          <p:cNvSpPr txBox="1"/>
          <p:nvPr/>
        </p:nvSpPr>
        <p:spPr>
          <a:xfrm>
            <a:off x="384642" y="477516"/>
            <a:ext cx="2991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i="1" dirty="0">
                <a:solidFill>
                  <a:schemeClr val="bg2">
                    <a:lumMod val="10000"/>
                  </a:schemeClr>
                </a:solidFill>
              </a:rPr>
              <a:t>CORRELACIÓN DE SPEARMAN</a:t>
            </a:r>
            <a:endParaRPr lang="en-US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59C2834-16F3-473A-A49D-0DB76A2D4197}"/>
              </a:ext>
            </a:extLst>
          </p:cNvPr>
          <p:cNvSpPr/>
          <p:nvPr/>
        </p:nvSpPr>
        <p:spPr>
          <a:xfrm>
            <a:off x="117357" y="6387547"/>
            <a:ext cx="571630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0000"/>
                </a:solidFill>
              </a:rPr>
              <a:t>17</a:t>
            </a:r>
            <a:endParaRPr lang="es-EC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C6C048F-45DD-4E56-8D06-AD56D4604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42477"/>
              </p:ext>
            </p:extLst>
          </p:nvPr>
        </p:nvGraphicFramePr>
        <p:xfrm>
          <a:off x="364435" y="777240"/>
          <a:ext cx="11463130" cy="575608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33602">
                  <a:extLst>
                    <a:ext uri="{9D8B030D-6E8A-4147-A177-3AD203B41FA5}">
                      <a16:colId xmlns:a16="http://schemas.microsoft.com/office/drawing/2014/main" val="40468349"/>
                    </a:ext>
                  </a:extLst>
                </a:gridCol>
                <a:gridCol w="7274890">
                  <a:extLst>
                    <a:ext uri="{9D8B030D-6E8A-4147-A177-3AD203B41FA5}">
                      <a16:colId xmlns:a16="http://schemas.microsoft.com/office/drawing/2014/main" val="3838034580"/>
                    </a:ext>
                  </a:extLst>
                </a:gridCol>
                <a:gridCol w="2054638">
                  <a:extLst>
                    <a:ext uri="{9D8B030D-6E8A-4147-A177-3AD203B41FA5}">
                      <a16:colId xmlns:a16="http://schemas.microsoft.com/office/drawing/2014/main" val="2540118855"/>
                    </a:ext>
                  </a:extLst>
                </a:gridCol>
              </a:tblGrid>
              <a:tr h="216627">
                <a:tc>
                  <a:txBody>
                    <a:bodyPr/>
                    <a:lstStyle/>
                    <a:p>
                      <a:pPr lvl="1" algn="ctr"/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Objetivo</a:t>
                      </a:r>
                      <a:endParaRPr lang="es-EC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Estrategias</a:t>
                      </a:r>
                      <a:endParaRPr lang="es-EC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Responsable</a:t>
                      </a:r>
                      <a:endParaRPr lang="es-EC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7003205"/>
                  </a:ext>
                </a:extLst>
              </a:tr>
              <a:tr h="1021240">
                <a:tc rowSpan="2">
                  <a:txBody>
                    <a:bodyPr/>
                    <a:lstStyle/>
                    <a:p>
                      <a:pPr lvl="1"/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lvl="1"/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lvl="1"/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lvl="1"/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lvl="1"/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lvl="0"/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Incrementar la inclusión financiera de los comerciantes autónomos, para la buena toma de decisiones y  crecimiento  económico en sus actividades</a:t>
                      </a:r>
                      <a:endParaRPr lang="es-EC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12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Realizar foros participativos con los comerciantes del sector 3 de julio, para escuchar y analizar sus necesidades y que estas sean tomadas en cuenta en las decisiones respecto a las políticas del comercio de este mismo sector.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Gobierno municipal local, a través de sus representantes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1005566"/>
                  </a:ext>
                </a:extLst>
              </a:tr>
              <a:tr h="45182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"/>
                      </a:pPr>
                      <a:endParaRPr lang="es-EC" sz="14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Realizar programas de capacitación continua en donde abarquen temas relacionados con la educación financiera, sobre todo poniendo énfasis en los segmentos de ahorro, inversión y crédito para que los comerciantes autónomos del sector 3 de julio de la ciudad de Santo Domingo de los Colorados puedan acceder a la inclusión financiera.</a:t>
                      </a:r>
                    </a:p>
                    <a:p>
                      <a:pPr marL="457200">
                        <a:spcAft>
                          <a:spcPts val="12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Incentivar en el sector financiero de la Economía Popular y Solidaria se realicen visitas de campo con la finalidad de conocer la realidad de los comerciantes autónomos; y propongan productos financieros enfocados a sus necesidades en cuanto a requisitos como: monto, plazo, tasas de interés y garantías, para otorgar créditos y dar acceso a los demás productos que ofertan las </a:t>
                      </a:r>
                      <a:r>
                        <a:rPr lang="es-EC" sz="1400" err="1">
                          <a:solidFill>
                            <a:srgbClr val="000000"/>
                          </a:solidFill>
                          <a:effectLst/>
                        </a:rPr>
                        <a:t>COAC´s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 del sector de estudio en la ciudad de Santo Domingo de los Colorados.</a:t>
                      </a:r>
                    </a:p>
                    <a:p>
                      <a:pPr marL="457200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"/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Proporcionar asistencia técnica y asesoramiento a los comerciantes: antes, durante y después del acceso a los productos y servicios financieros, con el apoyo de los consultores de COAC, para aumentar el nivel de conocimiento en temas de inclusión financiera y mantener la posibilidad de que los comerciantes accedan de manera continua a los productos y servicios financieros sin dificultades e impedimentos.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Sector financiero de la Economía Popular y solidaria (</a:t>
                      </a:r>
                      <a:r>
                        <a:rPr lang="es-EC" sz="1400" err="1">
                          <a:solidFill>
                            <a:srgbClr val="000000"/>
                          </a:solidFill>
                          <a:effectLst/>
                        </a:rPr>
                        <a:t>COAC´s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 del sector de estudio)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009967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62539B6-AC9F-487C-8C9C-73A0B944B927}"/>
              </a:ext>
            </a:extLst>
          </p:cNvPr>
          <p:cNvSpPr txBox="1"/>
          <p:nvPr/>
        </p:nvSpPr>
        <p:spPr>
          <a:xfrm>
            <a:off x="3048000" y="9362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ker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3200" b="1" ker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STRATEGIAS</a:t>
            </a:r>
            <a:endParaRPr lang="es-EC" sz="3200" b="1" kern="0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5ED8961-0301-4AA0-BC7D-1612A36B8DB4}"/>
              </a:ext>
            </a:extLst>
          </p:cNvPr>
          <p:cNvSpPr/>
          <p:nvPr/>
        </p:nvSpPr>
        <p:spPr>
          <a:xfrm>
            <a:off x="117357" y="6387547"/>
            <a:ext cx="571630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0000"/>
                </a:solidFill>
              </a:rPr>
              <a:t>18</a:t>
            </a:r>
            <a:endParaRPr lang="es-EC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1EFB1C-17F5-45C2-A677-F11B1639B6C9}"/>
              </a:ext>
            </a:extLst>
          </p:cNvPr>
          <p:cNvSpPr/>
          <p:nvPr/>
        </p:nvSpPr>
        <p:spPr>
          <a:xfrm>
            <a:off x="3214442" y="0"/>
            <a:ext cx="5757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CONCLUSIONES</a:t>
            </a:r>
          </a:p>
        </p:txBody>
      </p:sp>
      <p:sp>
        <p:nvSpPr>
          <p:cNvPr id="5" name="Pergamino: horizontal 4">
            <a:extLst>
              <a:ext uri="{FF2B5EF4-FFF2-40B4-BE49-F238E27FC236}">
                <a16:creationId xmlns:a16="http://schemas.microsoft.com/office/drawing/2014/main" id="{1C97F245-A2F0-4B01-8549-A53DD72B3406}"/>
              </a:ext>
            </a:extLst>
          </p:cNvPr>
          <p:cNvSpPr/>
          <p:nvPr/>
        </p:nvSpPr>
        <p:spPr>
          <a:xfrm>
            <a:off x="301803" y="0"/>
            <a:ext cx="1583825" cy="1020417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0000"/>
                </a:solidFill>
              </a:rPr>
              <a:t>Capitulo</a:t>
            </a:r>
            <a:r>
              <a:rPr lang="es-ES" b="1" dirty="0">
                <a:solidFill>
                  <a:schemeClr val="tx2"/>
                </a:solidFill>
              </a:rPr>
              <a:t> 5</a:t>
            </a:r>
            <a:endParaRPr lang="es-EC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C9905-40F9-42E1-ABF5-7DD6827AB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794226"/>
              </p:ext>
            </p:extLst>
          </p:nvPr>
        </p:nvGraphicFramePr>
        <p:xfrm>
          <a:off x="-484605" y="696891"/>
          <a:ext cx="7455248" cy="564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BCFD92C4-C532-4B56-883C-8D381A49C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041279"/>
              </p:ext>
            </p:extLst>
          </p:nvPr>
        </p:nvGraphicFramePr>
        <p:xfrm>
          <a:off x="5119401" y="696891"/>
          <a:ext cx="7880982" cy="546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FA75BFEA-BFCC-4EC1-9D7E-8477096EAD54}"/>
              </a:ext>
            </a:extLst>
          </p:cNvPr>
          <p:cNvSpPr/>
          <p:nvPr/>
        </p:nvSpPr>
        <p:spPr>
          <a:xfrm>
            <a:off x="117357" y="6387547"/>
            <a:ext cx="571630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0000"/>
                </a:solidFill>
              </a:rPr>
              <a:t>19</a:t>
            </a:r>
            <a:endParaRPr lang="es-EC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>
            <a:extLst>
              <a:ext uri="{FF2B5EF4-FFF2-40B4-BE49-F238E27FC236}">
                <a16:creationId xmlns:a16="http://schemas.microsoft.com/office/drawing/2014/main" id="{4C070C88-E203-4623-8BF2-660A8AA86652}"/>
              </a:ext>
            </a:extLst>
          </p:cNvPr>
          <p:cNvSpPr/>
          <p:nvPr/>
        </p:nvSpPr>
        <p:spPr>
          <a:xfrm>
            <a:off x="117357" y="6387547"/>
            <a:ext cx="368893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ergamino: horizontal 5">
            <a:extLst>
              <a:ext uri="{FF2B5EF4-FFF2-40B4-BE49-F238E27FC236}">
                <a16:creationId xmlns:a16="http://schemas.microsoft.com/office/drawing/2014/main" id="{99181FC8-8109-4DB2-ADA5-53F6FAA89A3B}"/>
              </a:ext>
            </a:extLst>
          </p:cNvPr>
          <p:cNvSpPr/>
          <p:nvPr/>
        </p:nvSpPr>
        <p:spPr>
          <a:xfrm>
            <a:off x="301803" y="234869"/>
            <a:ext cx="1583825" cy="1020417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2"/>
                </a:solidFill>
              </a:rPr>
              <a:t>Capitulo 1</a:t>
            </a:r>
            <a:endParaRPr lang="es-EC" b="1">
              <a:solidFill>
                <a:schemeClr val="tx2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4983405-C235-4BEE-B19F-E80E9BAE4AF7}"/>
              </a:ext>
            </a:extLst>
          </p:cNvPr>
          <p:cNvSpPr/>
          <p:nvPr/>
        </p:nvSpPr>
        <p:spPr>
          <a:xfrm>
            <a:off x="2280195" y="0"/>
            <a:ext cx="8109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kern="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PROBLEMA DE LA INVESTIGACIÓN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40" name="Diagrama 39">
            <a:extLst>
              <a:ext uri="{FF2B5EF4-FFF2-40B4-BE49-F238E27FC236}">
                <a16:creationId xmlns:a16="http://schemas.microsoft.com/office/drawing/2014/main" id="{24489BCC-E28C-4243-8376-52EFA214C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071743"/>
              </p:ext>
            </p:extLst>
          </p:nvPr>
        </p:nvGraphicFramePr>
        <p:xfrm>
          <a:off x="1196983" y="1915798"/>
          <a:ext cx="6723128" cy="381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" name="Picture 2" descr="Metodología de la investigación 2°4: ¿Qué es plantear el problema de  investigación cuantitativa?">
            <a:extLst>
              <a:ext uri="{FF2B5EF4-FFF2-40B4-BE49-F238E27FC236}">
                <a16:creationId xmlns:a16="http://schemas.microsoft.com/office/drawing/2014/main" id="{E3F89C6E-4EFE-4D2A-B962-533B1A13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92" y="4036157"/>
            <a:ext cx="2455802" cy="1381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 descr="Provincia de Santo Domingo de los Tsáchilas - Wikipedia, la enciclopedia  libre">
            <a:extLst>
              <a:ext uri="{FF2B5EF4-FFF2-40B4-BE49-F238E27FC236}">
                <a16:creationId xmlns:a16="http://schemas.microsoft.com/office/drawing/2014/main" id="{01A20D9A-4CFF-4991-B991-AF5E90C1F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79" y="2126230"/>
            <a:ext cx="1574476" cy="1695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01E8D0E6-A5CE-49E9-A372-C29F99725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3286" y="1271946"/>
            <a:ext cx="1956184" cy="1158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85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1EFB1C-17F5-45C2-A677-F11B1639B6C9}"/>
              </a:ext>
            </a:extLst>
          </p:cNvPr>
          <p:cNvSpPr/>
          <p:nvPr/>
        </p:nvSpPr>
        <p:spPr>
          <a:xfrm>
            <a:off x="2280164" y="0"/>
            <a:ext cx="77053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RECOMENDACIONES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C9905-40F9-42E1-ABF5-7DD6827AB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758249"/>
              </p:ext>
            </p:extLst>
          </p:nvPr>
        </p:nvGraphicFramePr>
        <p:xfrm>
          <a:off x="-484605" y="696891"/>
          <a:ext cx="7455248" cy="564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BCFD92C4-C532-4B56-883C-8D381A49C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971928"/>
              </p:ext>
            </p:extLst>
          </p:nvPr>
        </p:nvGraphicFramePr>
        <p:xfrm>
          <a:off x="5119401" y="696891"/>
          <a:ext cx="7880982" cy="546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C3F6887A-9C77-4D82-BF97-0669F43F3043}"/>
              </a:ext>
            </a:extLst>
          </p:cNvPr>
          <p:cNvSpPr/>
          <p:nvPr/>
        </p:nvSpPr>
        <p:spPr>
          <a:xfrm>
            <a:off x="117357" y="6387547"/>
            <a:ext cx="571630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0000"/>
                </a:solidFill>
              </a:rPr>
              <a:t>20</a:t>
            </a:r>
            <a:endParaRPr lang="es-EC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327CFE1-F478-4EC1-B3E3-EDA772D90A03}"/>
              </a:ext>
            </a:extLst>
          </p:cNvPr>
          <p:cNvSpPr/>
          <p:nvPr/>
        </p:nvSpPr>
        <p:spPr>
          <a:xfrm>
            <a:off x="2375099" y="2277871"/>
            <a:ext cx="65977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¡GRACIAS POR SU ATENCIÓN!</a:t>
            </a:r>
          </a:p>
        </p:txBody>
      </p:sp>
      <p:pic>
        <p:nvPicPr>
          <p:cNvPr id="5" name="Picture 6" descr="▷ Diplomas y Graduación: Imágenes Animadas, Gifs y Animaciones ¡100% GRATIS!">
            <a:extLst>
              <a:ext uri="{FF2B5EF4-FFF2-40B4-BE49-F238E27FC236}">
                <a16:creationId xmlns:a16="http://schemas.microsoft.com/office/drawing/2014/main" id="{29FC8F67-240B-4298-892D-BCC6F0811A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472" y="1658746"/>
            <a:ext cx="1428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>
            <a:extLst>
              <a:ext uri="{FF2B5EF4-FFF2-40B4-BE49-F238E27FC236}">
                <a16:creationId xmlns:a16="http://schemas.microsoft.com/office/drawing/2014/main" id="{4C070C88-E203-4623-8BF2-660A8AA86652}"/>
              </a:ext>
            </a:extLst>
          </p:cNvPr>
          <p:cNvSpPr/>
          <p:nvPr/>
        </p:nvSpPr>
        <p:spPr>
          <a:xfrm>
            <a:off x="117357" y="6387547"/>
            <a:ext cx="368893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srgbClr val="000000"/>
                </a:solidFill>
                <a:latin typeface="Arial"/>
              </a:rPr>
              <a:t>2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CE584B-6CA3-4E60-83B0-7D64E92F0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577784"/>
              </p:ext>
            </p:extLst>
          </p:nvPr>
        </p:nvGraphicFramePr>
        <p:xfrm>
          <a:off x="3207307" y="2100260"/>
          <a:ext cx="7793630" cy="99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: doblada hacia arriba 4">
            <a:extLst>
              <a:ext uri="{FF2B5EF4-FFF2-40B4-BE49-F238E27FC236}">
                <a16:creationId xmlns:a16="http://schemas.microsoft.com/office/drawing/2014/main" id="{0F44EB2A-048D-4DC3-8F1C-BC8299B7199D}"/>
              </a:ext>
            </a:extLst>
          </p:cNvPr>
          <p:cNvSpPr/>
          <p:nvPr/>
        </p:nvSpPr>
        <p:spPr>
          <a:xfrm rot="5400000">
            <a:off x="2297847" y="1892369"/>
            <a:ext cx="731520" cy="675249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287CAF7-6DB8-453B-B996-65DA9FC7C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244656"/>
              </p:ext>
            </p:extLst>
          </p:nvPr>
        </p:nvGraphicFramePr>
        <p:xfrm>
          <a:off x="1327186" y="3864975"/>
          <a:ext cx="10645850" cy="239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B6AB194-69B4-4327-A0E3-152734E8F5D7}"/>
              </a:ext>
            </a:extLst>
          </p:cNvPr>
          <p:cNvSpPr/>
          <p:nvPr/>
        </p:nvSpPr>
        <p:spPr>
          <a:xfrm>
            <a:off x="0" y="1183008"/>
            <a:ext cx="56315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3600" b="1" kern="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763F52-E07F-4270-AD34-2622F1EEDF36}"/>
              </a:ext>
            </a:extLst>
          </p:cNvPr>
          <p:cNvSpPr/>
          <p:nvPr/>
        </p:nvSpPr>
        <p:spPr>
          <a:xfrm>
            <a:off x="117357" y="3468928"/>
            <a:ext cx="6058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kern="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Picture 2" descr="GIF para presentaciones en powerpoint - 100 imágenes animadas">
            <a:extLst>
              <a:ext uri="{FF2B5EF4-FFF2-40B4-BE49-F238E27FC236}">
                <a16:creationId xmlns:a16="http://schemas.microsoft.com/office/drawing/2014/main" id="{CFF03A2D-5045-4C9D-86F7-384B1E351B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42" y="127541"/>
            <a:ext cx="3340082" cy="220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>
            <a:extLst>
              <a:ext uri="{FF2B5EF4-FFF2-40B4-BE49-F238E27FC236}">
                <a16:creationId xmlns:a16="http://schemas.microsoft.com/office/drawing/2014/main" id="{4C070C88-E203-4623-8BF2-660A8AA86652}"/>
              </a:ext>
            </a:extLst>
          </p:cNvPr>
          <p:cNvSpPr/>
          <p:nvPr/>
        </p:nvSpPr>
        <p:spPr>
          <a:xfrm>
            <a:off x="117357" y="6387547"/>
            <a:ext cx="368893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srgbClr val="000000"/>
                </a:solidFill>
                <a:latin typeface="Arial"/>
              </a:rPr>
              <a:t>3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 descr="Cuantos tipos de Hipótesis hay">
            <a:extLst>
              <a:ext uri="{FF2B5EF4-FFF2-40B4-BE49-F238E27FC236}">
                <a16:creationId xmlns:a16="http://schemas.microsoft.com/office/drawing/2014/main" id="{BB949C82-4C06-4ED6-8832-705F9027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7" y="3429000"/>
            <a:ext cx="2485165" cy="1958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D4A9630-59EF-4601-90F4-6709C95C4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579396"/>
              </p:ext>
            </p:extLst>
          </p:nvPr>
        </p:nvGraphicFramePr>
        <p:xfrm>
          <a:off x="2011679" y="1111348"/>
          <a:ext cx="8911101" cy="368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D38EA390-7663-4389-B222-BD8EFA4B6BD8}"/>
              </a:ext>
            </a:extLst>
          </p:cNvPr>
          <p:cNvSpPr/>
          <p:nvPr/>
        </p:nvSpPr>
        <p:spPr>
          <a:xfrm>
            <a:off x="5011712" y="0"/>
            <a:ext cx="2646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kern="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0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>
            <a:extLst>
              <a:ext uri="{FF2B5EF4-FFF2-40B4-BE49-F238E27FC236}">
                <a16:creationId xmlns:a16="http://schemas.microsoft.com/office/drawing/2014/main" id="{4C070C88-E203-4623-8BF2-660A8AA86652}"/>
              </a:ext>
            </a:extLst>
          </p:cNvPr>
          <p:cNvSpPr/>
          <p:nvPr/>
        </p:nvSpPr>
        <p:spPr>
          <a:xfrm>
            <a:off x="117357" y="6387547"/>
            <a:ext cx="368893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srgbClr val="000000"/>
                </a:solidFill>
                <a:latin typeface="Arial"/>
              </a:rPr>
              <a:t>4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ergamino: horizontal 3">
            <a:extLst>
              <a:ext uri="{FF2B5EF4-FFF2-40B4-BE49-F238E27FC236}">
                <a16:creationId xmlns:a16="http://schemas.microsoft.com/office/drawing/2014/main" id="{D00A16E3-4866-41DA-961F-7388E72F5FA7}"/>
              </a:ext>
            </a:extLst>
          </p:cNvPr>
          <p:cNvSpPr/>
          <p:nvPr/>
        </p:nvSpPr>
        <p:spPr>
          <a:xfrm>
            <a:off x="301803" y="208364"/>
            <a:ext cx="1583825" cy="1020417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000000"/>
                </a:solidFill>
              </a:rPr>
              <a:t>Capitulo</a:t>
            </a:r>
            <a:r>
              <a:rPr lang="es-ES" b="1">
                <a:solidFill>
                  <a:schemeClr val="tx2"/>
                </a:solidFill>
              </a:rPr>
              <a:t> 2</a:t>
            </a:r>
            <a:endParaRPr lang="es-EC" b="1">
              <a:solidFill>
                <a:schemeClr val="tx2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D3E570-F638-4FB5-88BB-3A89EA86A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861719"/>
              </p:ext>
            </p:extLst>
          </p:nvPr>
        </p:nvGraphicFramePr>
        <p:xfrm>
          <a:off x="768627" y="852037"/>
          <a:ext cx="11121570" cy="553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CA32EC32-04D8-4107-A0E7-93FF8AE2A4A4}"/>
              </a:ext>
            </a:extLst>
          </p:cNvPr>
          <p:cNvSpPr/>
          <p:nvPr/>
        </p:nvSpPr>
        <p:spPr>
          <a:xfrm>
            <a:off x="3114429" y="-50869"/>
            <a:ext cx="6429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  <a:r>
              <a:rPr lang="es-EC" sz="4000" b="1" ker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TEÓRICO </a:t>
            </a:r>
            <a:endParaRPr lang="es-EC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3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>
            <a:extLst>
              <a:ext uri="{FF2B5EF4-FFF2-40B4-BE49-F238E27FC236}">
                <a16:creationId xmlns:a16="http://schemas.microsoft.com/office/drawing/2014/main" id="{4C070C88-E203-4623-8BF2-660A8AA86652}"/>
              </a:ext>
            </a:extLst>
          </p:cNvPr>
          <p:cNvSpPr/>
          <p:nvPr/>
        </p:nvSpPr>
        <p:spPr>
          <a:xfrm>
            <a:off x="117357" y="6387547"/>
            <a:ext cx="368893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srgbClr val="000000"/>
                </a:solidFill>
                <a:latin typeface="Arial"/>
              </a:rPr>
              <a:t>5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5351D0-07F1-4EE4-AD1B-7F8C8844427D}"/>
              </a:ext>
            </a:extLst>
          </p:cNvPr>
          <p:cNvSpPr/>
          <p:nvPr/>
        </p:nvSpPr>
        <p:spPr>
          <a:xfrm>
            <a:off x="3043961" y="0"/>
            <a:ext cx="64299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3600" b="1" ker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 REFERENCIAL </a:t>
            </a:r>
            <a:endParaRPr lang="es-EC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C176B72-4157-4CAE-82A2-F5D7D9FC2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82120"/>
              </p:ext>
            </p:extLst>
          </p:nvPr>
        </p:nvGraphicFramePr>
        <p:xfrm>
          <a:off x="852056" y="915422"/>
          <a:ext cx="10813773" cy="523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E0A09CF-2EC5-432D-95F0-4E3701D7A2FC}"/>
              </a:ext>
            </a:extLst>
          </p:cNvPr>
          <p:cNvSpPr/>
          <p:nvPr/>
        </p:nvSpPr>
        <p:spPr>
          <a:xfrm>
            <a:off x="852056" y="915422"/>
            <a:ext cx="3282622" cy="26402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Salas, Espinoza y Samaniego(2015)</a:t>
            </a:r>
            <a:endParaRPr lang="es-EC" sz="1600" dirty="0">
              <a:solidFill>
                <a:srgbClr val="000000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356C924-531E-437A-B4C9-76D858045248}"/>
              </a:ext>
            </a:extLst>
          </p:cNvPr>
          <p:cNvSpPr/>
          <p:nvPr/>
        </p:nvSpPr>
        <p:spPr>
          <a:xfrm>
            <a:off x="4617631" y="915421"/>
            <a:ext cx="3282622" cy="26402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Ferraz y Ramos (2018)</a:t>
            </a:r>
            <a:endParaRPr lang="es-EC" sz="1600" dirty="0">
              <a:solidFill>
                <a:srgbClr val="000000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74250E0-87B9-428C-9C4E-91C475A4AC48}"/>
              </a:ext>
            </a:extLst>
          </p:cNvPr>
          <p:cNvSpPr/>
          <p:nvPr/>
        </p:nvSpPr>
        <p:spPr>
          <a:xfrm>
            <a:off x="8383206" y="915421"/>
            <a:ext cx="3282622" cy="26402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Tomas Gómez (2019)</a:t>
            </a:r>
            <a:endParaRPr lang="es-EC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>
            <a:extLst>
              <a:ext uri="{FF2B5EF4-FFF2-40B4-BE49-F238E27FC236}">
                <a16:creationId xmlns:a16="http://schemas.microsoft.com/office/drawing/2014/main" id="{4C070C88-E203-4623-8BF2-660A8AA86652}"/>
              </a:ext>
            </a:extLst>
          </p:cNvPr>
          <p:cNvSpPr/>
          <p:nvPr/>
        </p:nvSpPr>
        <p:spPr>
          <a:xfrm>
            <a:off x="117357" y="6440556"/>
            <a:ext cx="368893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srgbClr val="000000"/>
                </a:solidFill>
                <a:latin typeface="Arial"/>
              </a:rPr>
              <a:t>6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Marcador de contenido 2">
            <a:extLst>
              <a:ext uri="{FF2B5EF4-FFF2-40B4-BE49-F238E27FC236}">
                <a16:creationId xmlns:a16="http://schemas.microsoft.com/office/drawing/2014/main" id="{79621A43-71D2-42E6-A583-0140464725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013431"/>
              </p:ext>
            </p:extLst>
          </p:nvPr>
        </p:nvGraphicFramePr>
        <p:xfrm>
          <a:off x="917704" y="1020417"/>
          <a:ext cx="10972493" cy="492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DCC9257E-3219-4195-95D6-82AD7403D949}"/>
              </a:ext>
            </a:extLst>
          </p:cNvPr>
          <p:cNvSpPr/>
          <p:nvPr/>
        </p:nvSpPr>
        <p:spPr>
          <a:xfrm>
            <a:off x="3148077" y="0"/>
            <a:ext cx="5895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MARCO </a:t>
            </a:r>
            <a:r>
              <a:rPr lang="es-E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</a:t>
            </a:r>
            <a:r>
              <a:rPr lang="es-EC"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ODOLÓGICO</a:t>
            </a:r>
          </a:p>
        </p:txBody>
      </p:sp>
      <p:sp>
        <p:nvSpPr>
          <p:cNvPr id="6" name="Pergamino: horizontal 5">
            <a:extLst>
              <a:ext uri="{FF2B5EF4-FFF2-40B4-BE49-F238E27FC236}">
                <a16:creationId xmlns:a16="http://schemas.microsoft.com/office/drawing/2014/main" id="{5C4AE1DE-342D-4569-BD33-62DBB60C5A88}"/>
              </a:ext>
            </a:extLst>
          </p:cNvPr>
          <p:cNvSpPr/>
          <p:nvPr/>
        </p:nvSpPr>
        <p:spPr>
          <a:xfrm>
            <a:off x="301803" y="0"/>
            <a:ext cx="1583825" cy="1020417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000000"/>
                </a:solidFill>
              </a:rPr>
              <a:t>Capitulo</a:t>
            </a:r>
            <a:r>
              <a:rPr lang="es-ES" b="1">
                <a:solidFill>
                  <a:schemeClr val="tx2"/>
                </a:solidFill>
              </a:rPr>
              <a:t> 3</a:t>
            </a:r>
            <a:endParaRPr lang="es-EC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F10E7BA-429E-4D17-9DCB-B16BC29A3486}"/>
              </a:ext>
            </a:extLst>
          </p:cNvPr>
          <p:cNvSpPr txBox="1"/>
          <p:nvPr/>
        </p:nvSpPr>
        <p:spPr>
          <a:xfrm>
            <a:off x="304801" y="0"/>
            <a:ext cx="6096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C" sz="18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Población de estudio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E5301EE-210D-482F-95D2-91B1EE2A3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81333"/>
              </p:ext>
            </p:extLst>
          </p:nvPr>
        </p:nvGraphicFramePr>
        <p:xfrm>
          <a:off x="503582" y="993912"/>
          <a:ext cx="7222434" cy="495631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25699">
                  <a:extLst>
                    <a:ext uri="{9D8B030D-6E8A-4147-A177-3AD203B41FA5}">
                      <a16:colId xmlns:a16="http://schemas.microsoft.com/office/drawing/2014/main" val="1643059130"/>
                    </a:ext>
                  </a:extLst>
                </a:gridCol>
                <a:gridCol w="1961103">
                  <a:extLst>
                    <a:ext uri="{9D8B030D-6E8A-4147-A177-3AD203B41FA5}">
                      <a16:colId xmlns:a16="http://schemas.microsoft.com/office/drawing/2014/main" val="1779390644"/>
                    </a:ext>
                  </a:extLst>
                </a:gridCol>
                <a:gridCol w="3629911">
                  <a:extLst>
                    <a:ext uri="{9D8B030D-6E8A-4147-A177-3AD203B41FA5}">
                      <a16:colId xmlns:a16="http://schemas.microsoft.com/office/drawing/2014/main" val="3764098538"/>
                    </a:ext>
                  </a:extLst>
                </a:gridCol>
                <a:gridCol w="1205721">
                  <a:extLst>
                    <a:ext uri="{9D8B030D-6E8A-4147-A177-3AD203B41FA5}">
                      <a16:colId xmlns:a16="http://schemas.microsoft.com/office/drawing/2014/main" val="3813494690"/>
                    </a:ext>
                  </a:extLst>
                </a:gridCol>
              </a:tblGrid>
              <a:tr h="537473"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N.º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Nombre de la Asociación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Dirección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Número de comerciantes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8887878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Titira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entre Ibarra y Tulcán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8689644"/>
                  </a:ext>
                </a:extLst>
              </a:tr>
              <a:tr h="387798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 de mayo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y Ambato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2392224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Eloy Alfaro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y San miguel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6468569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12 de diciembre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y Loja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3234925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29 de abril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e Ibarra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0284948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26 de abril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y San Miguel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1952191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Amazonas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y Cuenca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3305327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Nuevo Amanecer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y Cuenca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5364138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Ecuador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y Latacunga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7921052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La voz del Pueblo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y Riobamba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008647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27 de febrero Tarqui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entre Loja y Cuenca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2890690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Zaracay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entre Latacunga y Ambato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6443363"/>
                  </a:ext>
                </a:extLst>
              </a:tr>
              <a:tr h="537473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Ambulantes y puestos fijos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y Riobamba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2573584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Simón Bolívar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Av. 3 de Julio y Riobamba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7818655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TOTAL COMERCIANTES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400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889116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0CAF62F-CCD7-4FF2-911C-AD19BF1FDAB8}"/>
              </a:ext>
            </a:extLst>
          </p:cNvPr>
          <p:cNvSpPr txBox="1"/>
          <p:nvPr/>
        </p:nvSpPr>
        <p:spPr>
          <a:xfrm>
            <a:off x="8355496" y="0"/>
            <a:ext cx="3319669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C" b="1">
                <a:solidFill>
                  <a:srgbClr val="000000"/>
                </a:solidFill>
                <a:latin typeface="Arial" panose="020B0604020202020204" pitchFamily="34" charset="0"/>
              </a:rPr>
              <a:t>Tamaño de la m</a:t>
            </a:r>
            <a:r>
              <a:rPr lang="es-EC" sz="18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uestra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D7BD41B-6115-4A3E-B7A3-8F276B6B7E15}"/>
              </a:ext>
            </a:extLst>
          </p:cNvPr>
          <p:cNvSpPr txBox="1"/>
          <p:nvPr/>
        </p:nvSpPr>
        <p:spPr>
          <a:xfrm>
            <a:off x="8189843" y="993912"/>
            <a:ext cx="368410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>
                <a:solidFill>
                  <a:srgbClr val="000000"/>
                </a:solidFill>
              </a:rPr>
              <a:t>La muestra determinada para la investigación es de 196 comerciantes autónomos ubicados en el sector 3 de julio de la ciudad de Santo Domingo.</a:t>
            </a:r>
            <a:endParaRPr lang="es-EC">
              <a:solidFill>
                <a:srgbClr val="000000"/>
              </a:solidFill>
            </a:endParaRPr>
          </a:p>
        </p:txBody>
      </p:sp>
      <p:pic>
        <p:nvPicPr>
          <p:cNvPr id="3074" name="Picture 2" descr="Tamaño de la muestra. Qué es y cómo calcularla. | QuestionPro">
            <a:extLst>
              <a:ext uri="{FF2B5EF4-FFF2-40B4-BE49-F238E27FC236}">
                <a16:creationId xmlns:a16="http://schemas.microsoft.com/office/drawing/2014/main" id="{CDAE92B9-84C0-44E0-B774-9AA473AC9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496" y="3040494"/>
            <a:ext cx="3361262" cy="2260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64956A61-5E6C-47E2-BC0D-96679A2E7E07}"/>
              </a:ext>
            </a:extLst>
          </p:cNvPr>
          <p:cNvSpPr/>
          <p:nvPr/>
        </p:nvSpPr>
        <p:spPr>
          <a:xfrm>
            <a:off x="117357" y="6440556"/>
            <a:ext cx="368893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75D7B9C-03AF-4D07-9207-ED3A00D8672A}"/>
              </a:ext>
            </a:extLst>
          </p:cNvPr>
          <p:cNvSpPr/>
          <p:nvPr/>
        </p:nvSpPr>
        <p:spPr>
          <a:xfrm>
            <a:off x="2220584" y="168812"/>
            <a:ext cx="77508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kern="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algn="ctr"/>
            <a:r>
              <a:rPr lang="es-EC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ANÁLISIS DE LA INVESTIGACIÓN </a:t>
            </a:r>
          </a:p>
          <a:p>
            <a:pPr algn="ctr"/>
            <a:r>
              <a:rPr lang="es-EC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BIBLIOGRÁFICA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1208B45-8900-4F75-8715-BAE4013AE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27106"/>
              </p:ext>
            </p:extLst>
          </p:nvPr>
        </p:nvGraphicFramePr>
        <p:xfrm>
          <a:off x="4473525" y="1923138"/>
          <a:ext cx="7047914" cy="392049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18016">
                  <a:extLst>
                    <a:ext uri="{9D8B030D-6E8A-4147-A177-3AD203B41FA5}">
                      <a16:colId xmlns:a16="http://schemas.microsoft.com/office/drawing/2014/main" val="677451722"/>
                    </a:ext>
                  </a:extLst>
                </a:gridCol>
                <a:gridCol w="3829898">
                  <a:extLst>
                    <a:ext uri="{9D8B030D-6E8A-4147-A177-3AD203B41FA5}">
                      <a16:colId xmlns:a16="http://schemas.microsoft.com/office/drawing/2014/main" val="1157754154"/>
                    </a:ext>
                  </a:extLst>
                </a:gridCol>
              </a:tblGrid>
              <a:tr h="621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Cooperativa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Ubicación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5155942"/>
                  </a:ext>
                </a:extLst>
              </a:tr>
              <a:tr h="7027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COAC Cámara de Comercio de Santo Domingo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Calle Latacunga, entre 29 de Mayo y 3 de julio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3100167"/>
                  </a:ext>
                </a:extLst>
              </a:tr>
              <a:tr h="351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COAC JEP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Av. de los Tsáchilas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466755"/>
                  </a:ext>
                </a:extLst>
              </a:tr>
              <a:tr h="351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COAC SAC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Av. Tsáchila y calle Clemencia de Mora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5549456"/>
                  </a:ext>
                </a:extLst>
              </a:tr>
              <a:tr h="351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COAC Daquilema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Galápagos y Calle Ambato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8650203"/>
                  </a:ext>
                </a:extLst>
              </a:tr>
              <a:tr h="351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COAC Alianza del Valle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Av. Esmeraldas y Calle Santa Rosa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4361950"/>
                  </a:ext>
                </a:extLst>
              </a:tr>
              <a:tr h="351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COAC 14 de Marzo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Av. 29 de Mayo y Calle San Miguel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1593611"/>
                  </a:ext>
                </a:extLst>
              </a:tr>
              <a:tr h="351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COAC Cooprogreso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Frente Parque Zaracay, Av. de los Tsáchilas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604680"/>
                  </a:ext>
                </a:extLst>
              </a:tr>
              <a:tr h="351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COAC CoopMego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Av. 29 de Mayo e Ibarra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8073710"/>
                  </a:ext>
                </a:extLst>
              </a:tr>
            </a:tbl>
          </a:graphicData>
        </a:graphic>
      </p:graphicFrame>
      <p:pic>
        <p:nvPicPr>
          <p:cNvPr id="8194" name="Picture 2" descr="Situación y perspectivas de las cooperativas de ahorro y crédito en Ecuador  | Gestión">
            <a:extLst>
              <a:ext uri="{FF2B5EF4-FFF2-40B4-BE49-F238E27FC236}">
                <a16:creationId xmlns:a16="http://schemas.microsoft.com/office/drawing/2014/main" id="{B5ADBC4B-294A-4573-A313-89F54ED5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1" y="4221342"/>
            <a:ext cx="3924885" cy="16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S COOPERATIVAS DE AHORRO Y PRÉSTAMO SON EL MEDIO PARA LA CONSTRUCCIÓN DE  UNA ECONOMÍA SÓLIDA Y SOSTENIBLE – Crevolution Now – Revista Financiera  Especializada">
            <a:extLst>
              <a:ext uri="{FF2B5EF4-FFF2-40B4-BE49-F238E27FC236}">
                <a16:creationId xmlns:a16="http://schemas.microsoft.com/office/drawing/2014/main" id="{D4767F37-6629-45DB-BA9C-C249C467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2" y="1836694"/>
            <a:ext cx="3752264" cy="20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rgamino: horizontal 5">
            <a:extLst>
              <a:ext uri="{FF2B5EF4-FFF2-40B4-BE49-F238E27FC236}">
                <a16:creationId xmlns:a16="http://schemas.microsoft.com/office/drawing/2014/main" id="{F5858B9D-4DDC-4DF4-851C-D742F1097F6A}"/>
              </a:ext>
            </a:extLst>
          </p:cNvPr>
          <p:cNvSpPr/>
          <p:nvPr/>
        </p:nvSpPr>
        <p:spPr>
          <a:xfrm>
            <a:off x="301803" y="0"/>
            <a:ext cx="1583825" cy="1020417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0000"/>
                </a:solidFill>
              </a:rPr>
              <a:t>Capitulo</a:t>
            </a:r>
            <a:r>
              <a:rPr lang="es-ES" b="1" dirty="0">
                <a:solidFill>
                  <a:schemeClr val="tx2"/>
                </a:solidFill>
              </a:rPr>
              <a:t> 4</a:t>
            </a:r>
            <a:endParaRPr lang="es-EC" b="1" dirty="0">
              <a:solidFill>
                <a:schemeClr val="tx2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CE00F67-5BEF-4C8C-8BE1-23F16437F4F7}"/>
              </a:ext>
            </a:extLst>
          </p:cNvPr>
          <p:cNvSpPr/>
          <p:nvPr/>
        </p:nvSpPr>
        <p:spPr>
          <a:xfrm>
            <a:off x="117357" y="6440556"/>
            <a:ext cx="368893" cy="412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6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8">
  <a:themeElements>
    <a:clrScheme name="Personalizado 5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2024</Words>
  <Application>Microsoft Office PowerPoint</Application>
  <PresentationFormat>Panorámica</PresentationFormat>
  <Paragraphs>350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Tema de Office</vt:lpstr>
      <vt:lpstr>Tema8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chelsea saldana</dc:creator>
  <cp:lastModifiedBy>Angie Mero</cp:lastModifiedBy>
  <cp:revision>3</cp:revision>
  <dcterms:created xsi:type="dcterms:W3CDTF">2022-03-04T06:50:22Z</dcterms:created>
  <dcterms:modified xsi:type="dcterms:W3CDTF">2022-04-20T03:14:04Z</dcterms:modified>
</cp:coreProperties>
</file>