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18288000" cy="10287000"/>
  <p:notesSz cx="6858000" cy="9144000"/>
  <p:embeddedFontLst>
    <p:embeddedFont>
      <p:font typeface="Arimo" panose="020B0604020202020204" charset="0"/>
      <p:regular r:id="rId18"/>
    </p:embeddedFont>
    <p:embeddedFont>
      <p:font typeface="Open Sans Light" panose="020B0604020202020204" charset="0"/>
      <p:regular r:id="rId19"/>
    </p:embeddedFont>
    <p:embeddedFont>
      <p:font typeface="HK Grotesk Light Bold" panose="020B0604020202020204" charset="0"/>
      <p:regular r:id="rId20"/>
    </p:embeddedFont>
    <p:embeddedFont>
      <p:font typeface="Open Sans Extra Bold" panose="020B0604020202020204" charset="0"/>
      <p:regular r:id="rId21"/>
    </p:embeddedFont>
    <p:embeddedFont>
      <p:font typeface="Amaranth" panose="020B0604020202020204" charset="0"/>
      <p:regular r:id="rId22"/>
    </p:embeddedFont>
    <p:embeddedFont>
      <p:font typeface="HK Grotesk Light" panose="020B0604020202020204" charset="0"/>
      <p:regular r:id="rId23"/>
    </p:embeddedFont>
    <p:embeddedFont>
      <p:font typeface="Open Sans" panose="020B0604020202020204" charset="0"/>
      <p:regular r:id="rId24"/>
    </p:embeddedFont>
    <p:embeddedFont>
      <p:font typeface="HK Grotesk Bold" panose="020B0604020202020204" charset="0"/>
      <p:regular r:id="rId25"/>
    </p:embeddedFont>
    <p:embeddedFont>
      <p:font typeface="Amaranth Italics" panose="020B060402020202020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6" d="100"/>
          <a:sy n="36" d="100"/>
        </p:scale>
        <p:origin x="108" y="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F02C07-5077-4C6B-9D29-84F9A041B478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49955D72-40A0-4772-AED6-88EE16986A57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La Maná 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41335B-5491-49A0-9FFB-27E8F5FDC3E4}" type="parTrans" cxnId="{03A27AD7-ADBA-46C8-845E-9540D4F381AB}">
      <dgm:prSet/>
      <dgm:spPr/>
      <dgm:t>
        <a:bodyPr/>
        <a:lstStyle/>
        <a:p>
          <a:endParaRPr lang="es-EC"/>
        </a:p>
      </dgm:t>
    </dgm:pt>
    <dgm:pt modelId="{A2B71534-98F9-4DC0-B249-070778B765BF}" type="sibTrans" cxnId="{03A27AD7-ADBA-46C8-845E-9540D4F381AB}">
      <dgm:prSet/>
      <dgm:spPr/>
      <dgm:t>
        <a:bodyPr/>
        <a:lstStyle/>
        <a:p>
          <a:endParaRPr lang="es-EC"/>
        </a:p>
      </dgm:t>
    </dgm:pt>
    <dgm:pt modelId="{D2690FF3-2F37-4538-A011-A73F339E85CF}">
      <dgm:prSet phldrT="[Texto]"/>
      <dgm:spPr/>
      <dgm:t>
        <a:bodyPr/>
        <a:lstStyle/>
        <a:p>
          <a:r>
            <a:rPr lang="es-EC" dirty="0" smtClean="0"/>
            <a:t>Montañita</a:t>
          </a:r>
          <a:endParaRPr lang="es-EC" dirty="0"/>
        </a:p>
      </dgm:t>
    </dgm:pt>
    <dgm:pt modelId="{ADFBBB9F-E1F5-4B29-96AC-54938FD346FD}" type="parTrans" cxnId="{60ABDA01-0CFB-45F1-847D-D23EB49CCAD0}">
      <dgm:prSet/>
      <dgm:spPr/>
      <dgm:t>
        <a:bodyPr/>
        <a:lstStyle/>
        <a:p>
          <a:endParaRPr lang="es-EC"/>
        </a:p>
      </dgm:t>
    </dgm:pt>
    <dgm:pt modelId="{5BEDEEE6-EEFD-4AF3-AE1C-2E7B8BDA80BC}" type="sibTrans" cxnId="{60ABDA01-0CFB-45F1-847D-D23EB49CCAD0}">
      <dgm:prSet/>
      <dgm:spPr/>
      <dgm:t>
        <a:bodyPr/>
        <a:lstStyle/>
        <a:p>
          <a:endParaRPr lang="es-EC"/>
        </a:p>
      </dgm:t>
    </dgm:pt>
    <dgm:pt modelId="{BB6A2D66-AD24-4D05-A3BC-6B7ABC2D6368}">
      <dgm:prSet phldrT="[Texto]"/>
      <dgm:spPr/>
      <dgm:t>
        <a:bodyPr/>
        <a:lstStyle/>
        <a:p>
          <a:r>
            <a:rPr lang="es-EC" dirty="0" smtClean="0"/>
            <a:t>Baños </a:t>
          </a:r>
          <a:endParaRPr lang="es-EC" dirty="0"/>
        </a:p>
      </dgm:t>
    </dgm:pt>
    <dgm:pt modelId="{9CA5ADA5-1C97-4C1D-9292-F46ECA832A8E}" type="parTrans" cxnId="{857CEA57-52D3-4B53-9DED-AFC92F090C28}">
      <dgm:prSet/>
      <dgm:spPr/>
      <dgm:t>
        <a:bodyPr/>
        <a:lstStyle/>
        <a:p>
          <a:endParaRPr lang="es-EC"/>
        </a:p>
      </dgm:t>
    </dgm:pt>
    <dgm:pt modelId="{6571AC1C-D160-4ECD-8C12-A72CF19B238A}" type="sibTrans" cxnId="{857CEA57-52D3-4B53-9DED-AFC92F090C28}">
      <dgm:prSet/>
      <dgm:spPr/>
      <dgm:t>
        <a:bodyPr/>
        <a:lstStyle/>
        <a:p>
          <a:endParaRPr lang="es-EC"/>
        </a:p>
      </dgm:t>
    </dgm:pt>
    <dgm:pt modelId="{7A1D7DA6-31B6-41E7-BF85-22233F5252DC}" type="pres">
      <dgm:prSet presAssocID="{4FF02C07-5077-4C6B-9D29-84F9A041B478}" presName="compositeShape" presStyleCnt="0">
        <dgm:presLayoutVars>
          <dgm:chMax val="7"/>
          <dgm:dir/>
          <dgm:resizeHandles val="exact"/>
        </dgm:presLayoutVars>
      </dgm:prSet>
      <dgm:spPr/>
    </dgm:pt>
    <dgm:pt modelId="{63CC6AAC-078F-41F2-B148-34B0CC4D6276}" type="pres">
      <dgm:prSet presAssocID="{49955D72-40A0-4772-AED6-88EE16986A57}" presName="circ1" presStyleLbl="vennNode1" presStyleIdx="0" presStyleCnt="3"/>
      <dgm:spPr/>
      <dgm:t>
        <a:bodyPr/>
        <a:lstStyle/>
        <a:p>
          <a:endParaRPr lang="es-EC"/>
        </a:p>
      </dgm:t>
    </dgm:pt>
    <dgm:pt modelId="{9720EC91-7C71-448A-A3A8-E9F123F4CB52}" type="pres">
      <dgm:prSet presAssocID="{49955D72-40A0-4772-AED6-88EE16986A5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EAF767-40B3-4644-A383-E321AFF5882B}" type="pres">
      <dgm:prSet presAssocID="{D2690FF3-2F37-4538-A011-A73F339E85CF}" presName="circ2" presStyleLbl="vennNode1" presStyleIdx="1" presStyleCnt="3" custLinFactNeighborX="-761" custLinFactNeighborY="-276"/>
      <dgm:spPr/>
      <dgm:t>
        <a:bodyPr/>
        <a:lstStyle/>
        <a:p>
          <a:endParaRPr lang="es-EC"/>
        </a:p>
      </dgm:t>
    </dgm:pt>
    <dgm:pt modelId="{4DEFF92A-2586-461C-98FE-4D873F21A218}" type="pres">
      <dgm:prSet presAssocID="{D2690FF3-2F37-4538-A011-A73F339E85C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0BCE51-10DD-4A37-9B92-04831645A712}" type="pres">
      <dgm:prSet presAssocID="{BB6A2D66-AD24-4D05-A3BC-6B7ABC2D6368}" presName="circ3" presStyleLbl="vennNode1" presStyleIdx="2" presStyleCnt="3"/>
      <dgm:spPr/>
      <dgm:t>
        <a:bodyPr/>
        <a:lstStyle/>
        <a:p>
          <a:endParaRPr lang="es-EC"/>
        </a:p>
      </dgm:t>
    </dgm:pt>
    <dgm:pt modelId="{6E26FE17-F6C7-4D50-84DA-93CCE61DED37}" type="pres">
      <dgm:prSet presAssocID="{BB6A2D66-AD24-4D05-A3BC-6B7ABC2D636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0ABDA01-0CFB-45F1-847D-D23EB49CCAD0}" srcId="{4FF02C07-5077-4C6B-9D29-84F9A041B478}" destId="{D2690FF3-2F37-4538-A011-A73F339E85CF}" srcOrd="1" destOrd="0" parTransId="{ADFBBB9F-E1F5-4B29-96AC-54938FD346FD}" sibTransId="{5BEDEEE6-EEFD-4AF3-AE1C-2E7B8BDA80BC}"/>
    <dgm:cxn modelId="{03A27AD7-ADBA-46C8-845E-9540D4F381AB}" srcId="{4FF02C07-5077-4C6B-9D29-84F9A041B478}" destId="{49955D72-40A0-4772-AED6-88EE16986A57}" srcOrd="0" destOrd="0" parTransId="{8F41335B-5491-49A0-9FFB-27E8F5FDC3E4}" sibTransId="{A2B71534-98F9-4DC0-B249-070778B765BF}"/>
    <dgm:cxn modelId="{A6918481-3A2D-4A5E-AF3C-E0143B4B5E09}" type="presOf" srcId="{D2690FF3-2F37-4538-A011-A73F339E85CF}" destId="{4DEFF92A-2586-461C-98FE-4D873F21A218}" srcOrd="1" destOrd="0" presId="urn:microsoft.com/office/officeart/2005/8/layout/venn1"/>
    <dgm:cxn modelId="{DA6D10A6-7F14-4972-BAAF-08B808198CBF}" type="presOf" srcId="{BB6A2D66-AD24-4D05-A3BC-6B7ABC2D6368}" destId="{6E26FE17-F6C7-4D50-84DA-93CCE61DED37}" srcOrd="1" destOrd="0" presId="urn:microsoft.com/office/officeart/2005/8/layout/venn1"/>
    <dgm:cxn modelId="{D6D60023-9E71-4079-B004-73746E3FB6C7}" type="presOf" srcId="{4FF02C07-5077-4C6B-9D29-84F9A041B478}" destId="{7A1D7DA6-31B6-41E7-BF85-22233F5252DC}" srcOrd="0" destOrd="0" presId="urn:microsoft.com/office/officeart/2005/8/layout/venn1"/>
    <dgm:cxn modelId="{857CEA57-52D3-4B53-9DED-AFC92F090C28}" srcId="{4FF02C07-5077-4C6B-9D29-84F9A041B478}" destId="{BB6A2D66-AD24-4D05-A3BC-6B7ABC2D6368}" srcOrd="2" destOrd="0" parTransId="{9CA5ADA5-1C97-4C1D-9292-F46ECA832A8E}" sibTransId="{6571AC1C-D160-4ECD-8C12-A72CF19B238A}"/>
    <dgm:cxn modelId="{EB2B1881-D4C3-4596-8C9E-F39E66477929}" type="presOf" srcId="{D2690FF3-2F37-4538-A011-A73F339E85CF}" destId="{B4EAF767-40B3-4644-A383-E321AFF5882B}" srcOrd="0" destOrd="0" presId="urn:microsoft.com/office/officeart/2005/8/layout/venn1"/>
    <dgm:cxn modelId="{A612099B-2179-4308-BC38-FBD56B36C27C}" type="presOf" srcId="{BB6A2D66-AD24-4D05-A3BC-6B7ABC2D6368}" destId="{770BCE51-10DD-4A37-9B92-04831645A712}" srcOrd="0" destOrd="0" presId="urn:microsoft.com/office/officeart/2005/8/layout/venn1"/>
    <dgm:cxn modelId="{FD621085-216E-44FF-9B26-D3A51DDCAEA5}" type="presOf" srcId="{49955D72-40A0-4772-AED6-88EE16986A57}" destId="{9720EC91-7C71-448A-A3A8-E9F123F4CB52}" srcOrd="1" destOrd="0" presId="urn:microsoft.com/office/officeart/2005/8/layout/venn1"/>
    <dgm:cxn modelId="{4401F62D-F358-4C0B-B988-AEF058ED9F5E}" type="presOf" srcId="{49955D72-40A0-4772-AED6-88EE16986A57}" destId="{63CC6AAC-078F-41F2-B148-34B0CC4D6276}" srcOrd="0" destOrd="0" presId="urn:microsoft.com/office/officeart/2005/8/layout/venn1"/>
    <dgm:cxn modelId="{1A2A8CDA-C8E7-476B-B343-00F522F90392}" type="presParOf" srcId="{7A1D7DA6-31B6-41E7-BF85-22233F5252DC}" destId="{63CC6AAC-078F-41F2-B148-34B0CC4D6276}" srcOrd="0" destOrd="0" presId="urn:microsoft.com/office/officeart/2005/8/layout/venn1"/>
    <dgm:cxn modelId="{1EAE5C06-43AC-4531-8291-C783E9B78844}" type="presParOf" srcId="{7A1D7DA6-31B6-41E7-BF85-22233F5252DC}" destId="{9720EC91-7C71-448A-A3A8-E9F123F4CB52}" srcOrd="1" destOrd="0" presId="urn:microsoft.com/office/officeart/2005/8/layout/venn1"/>
    <dgm:cxn modelId="{52D3FC0E-975C-44A9-B1F5-E47E5FB0FC41}" type="presParOf" srcId="{7A1D7DA6-31B6-41E7-BF85-22233F5252DC}" destId="{B4EAF767-40B3-4644-A383-E321AFF5882B}" srcOrd="2" destOrd="0" presId="urn:microsoft.com/office/officeart/2005/8/layout/venn1"/>
    <dgm:cxn modelId="{DE840E49-6172-4901-8742-95558A803480}" type="presParOf" srcId="{7A1D7DA6-31B6-41E7-BF85-22233F5252DC}" destId="{4DEFF92A-2586-461C-98FE-4D873F21A218}" srcOrd="3" destOrd="0" presId="urn:microsoft.com/office/officeart/2005/8/layout/venn1"/>
    <dgm:cxn modelId="{8032CCC2-7968-4AE2-AC60-2D339F577358}" type="presParOf" srcId="{7A1D7DA6-31B6-41E7-BF85-22233F5252DC}" destId="{770BCE51-10DD-4A37-9B92-04831645A712}" srcOrd="4" destOrd="0" presId="urn:microsoft.com/office/officeart/2005/8/layout/venn1"/>
    <dgm:cxn modelId="{C6312EED-8450-4679-8E44-93D43B50F041}" type="presParOf" srcId="{7A1D7DA6-31B6-41E7-BF85-22233F5252DC}" destId="{6E26FE17-F6C7-4D50-84DA-93CCE61DED3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8.sv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2955"/>
          <a:stretch>
            <a:fillRect/>
          </a:stretch>
        </p:blipFill>
        <p:spPr>
          <a:xfrm>
            <a:off x="0" y="0"/>
            <a:ext cx="6875737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7071728" y="9029700"/>
            <a:ext cx="569595" cy="228600"/>
            <a:chOff x="0" y="0"/>
            <a:chExt cx="759460" cy="304800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0" y="0"/>
              <a:ext cx="304800" cy="304800"/>
              <a:chOff x="0" y="0"/>
              <a:chExt cx="1708150" cy="170815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454660" y="0"/>
              <a:ext cx="304800" cy="304800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8" name="AutoShape 8"/>
          <p:cNvSpPr/>
          <p:nvPr/>
        </p:nvSpPr>
        <p:spPr>
          <a:xfrm>
            <a:off x="16357377" y="0"/>
            <a:ext cx="9525" cy="10287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9" name="AutoShape 9"/>
          <p:cNvSpPr/>
          <p:nvPr/>
        </p:nvSpPr>
        <p:spPr>
          <a:xfrm>
            <a:off x="16318439" y="0"/>
            <a:ext cx="87400" cy="262618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48545" y="419100"/>
            <a:ext cx="6992443" cy="192991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895600" y="6438900"/>
            <a:ext cx="13187184" cy="3848100"/>
            <a:chOff x="-5700001" y="3326755"/>
            <a:chExt cx="17582911" cy="5130800"/>
          </a:xfrm>
        </p:grpSpPr>
        <p:sp>
          <p:nvSpPr>
            <p:cNvPr id="12" name="TextBox 12"/>
            <p:cNvSpPr txBox="1"/>
            <p:nvPr/>
          </p:nvSpPr>
          <p:spPr>
            <a:xfrm>
              <a:off x="446472" y="3326755"/>
              <a:ext cx="11436438" cy="20114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325"/>
                </a:lnSpc>
              </a:pPr>
              <a:r>
                <a:rPr lang="es-EC" sz="2800" dirty="0" smtClean="0">
                  <a:solidFill>
                    <a:srgbClr val="FFFFFF"/>
                  </a:solidFill>
                  <a:latin typeface="+mj-lt"/>
                </a:rPr>
                <a:t>Anclaje de Destinos como estrategia de desarrollo Turístico - Caso: Ruta </a:t>
              </a:r>
              <a:r>
                <a:rPr lang="es-EC" sz="2800" dirty="0" smtClean="0">
                  <a:solidFill>
                    <a:srgbClr val="FFFFFF"/>
                  </a:solidFill>
                  <a:latin typeface="+mj-lt"/>
                </a:rPr>
                <a:t>Turística La </a:t>
              </a:r>
              <a:r>
                <a:rPr lang="es-EC" sz="2800" dirty="0" smtClean="0">
                  <a:solidFill>
                    <a:srgbClr val="FFFFFF"/>
                  </a:solidFill>
                  <a:latin typeface="+mj-lt"/>
                </a:rPr>
                <a:t>Maná  - Montañita</a:t>
              </a:r>
              <a:endParaRPr lang="es-EC" sz="28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-5700001" y="7792710"/>
              <a:ext cx="10016610" cy="664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30"/>
                </a:lnSpc>
                <a:spcBef>
                  <a:spcPct val="0"/>
                </a:spcBef>
              </a:pPr>
              <a:r>
                <a:rPr lang="en-US" sz="2950" dirty="0" err="1">
                  <a:solidFill>
                    <a:srgbClr val="FFFFFF"/>
                  </a:solidFill>
                  <a:latin typeface="HK Grotesk Light"/>
                </a:rPr>
                <a:t>Autor</a:t>
              </a:r>
              <a:r>
                <a:rPr lang="en-US" sz="2950" dirty="0">
                  <a:solidFill>
                    <a:srgbClr val="FFFFFF"/>
                  </a:solidFill>
                  <a:latin typeface="HK Grotesk Light"/>
                </a:rPr>
                <a:t>: Damian Vargas</a:t>
              </a:r>
            </a:p>
          </p:txBody>
        </p:sp>
      </p:grpSp>
      <p:sp>
        <p:nvSpPr>
          <p:cNvPr id="14" name="TextBox 12"/>
          <p:cNvSpPr txBox="1"/>
          <p:nvPr/>
        </p:nvSpPr>
        <p:spPr>
          <a:xfrm>
            <a:off x="7327892" y="3520834"/>
            <a:ext cx="8577329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C" sz="2800" b="1" dirty="0">
                <a:solidFill>
                  <a:schemeClr val="bg1"/>
                </a:solidFill>
              </a:rPr>
              <a:t>DEPARTAMENTO DE CIENCIAS ECONÓMICAS, ADMINISTRATIVAS Y </a:t>
            </a:r>
            <a:r>
              <a:rPr lang="es-EC" sz="2800" b="1" dirty="0" smtClean="0">
                <a:solidFill>
                  <a:schemeClr val="bg1"/>
                </a:solidFill>
              </a:rPr>
              <a:t>DEL </a:t>
            </a:r>
            <a:r>
              <a:rPr lang="es-EC" sz="2800" b="1" dirty="0">
                <a:solidFill>
                  <a:schemeClr val="bg1"/>
                </a:solidFill>
              </a:rPr>
              <a:t>COMERCIO </a:t>
            </a:r>
            <a:endParaRPr lang="es-EC" sz="2800" b="1" dirty="0" smtClean="0">
              <a:solidFill>
                <a:schemeClr val="bg1"/>
              </a:solidFill>
            </a:endParaRPr>
          </a:p>
          <a:p>
            <a:pPr algn="ctr"/>
            <a:endParaRPr lang="es-ES" sz="2800" b="1" dirty="0">
              <a:solidFill>
                <a:schemeClr val="bg1"/>
              </a:solidFill>
            </a:endParaRPr>
          </a:p>
          <a:p>
            <a:pPr algn="ctr"/>
            <a:r>
              <a:rPr lang="es-EC" sz="2800" b="1" dirty="0">
                <a:solidFill>
                  <a:schemeClr val="bg1"/>
                </a:solidFill>
              </a:rPr>
              <a:t>CARRERA DE </a:t>
            </a:r>
            <a:r>
              <a:rPr lang="es-EC" sz="2800" b="1" dirty="0" smtClean="0">
                <a:solidFill>
                  <a:schemeClr val="bg1"/>
                </a:solidFill>
              </a:rPr>
              <a:t>ADMINISTRACIÓN </a:t>
            </a:r>
            <a:r>
              <a:rPr lang="es-EC" sz="2800" b="1" dirty="0">
                <a:solidFill>
                  <a:schemeClr val="bg1"/>
                </a:solidFill>
              </a:rPr>
              <a:t>TURÍSTICA Y HOTELERA</a:t>
            </a:r>
          </a:p>
        </p:txBody>
      </p:sp>
      <p:sp>
        <p:nvSpPr>
          <p:cNvPr id="15" name="TextBox 13"/>
          <p:cNvSpPr txBox="1"/>
          <p:nvPr/>
        </p:nvSpPr>
        <p:spPr>
          <a:xfrm>
            <a:off x="11365659" y="9273787"/>
            <a:ext cx="1567008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30"/>
              </a:lnSpc>
              <a:spcBef>
                <a:spcPct val="0"/>
              </a:spcBef>
            </a:pPr>
            <a:r>
              <a:rPr lang="en-US" sz="2950" dirty="0" smtClean="0">
                <a:solidFill>
                  <a:srgbClr val="FFFFFF"/>
                </a:solidFill>
                <a:latin typeface="HK Grotesk Light"/>
              </a:rPr>
              <a:t>2022</a:t>
            </a:r>
            <a:endParaRPr lang="en-US" sz="2950" dirty="0">
              <a:solidFill>
                <a:srgbClr val="FFFFFF"/>
              </a:solidFill>
              <a:latin typeface="HK Grotesk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71728" y="9029700"/>
            <a:ext cx="569595" cy="228600"/>
            <a:chOff x="0" y="0"/>
            <a:chExt cx="759460" cy="304800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304800" cy="304800"/>
              <a:chOff x="0" y="0"/>
              <a:chExt cx="1708150" cy="170815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454660" y="0"/>
              <a:ext cx="304800" cy="304800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7" name="AutoShape 7"/>
          <p:cNvSpPr/>
          <p:nvPr/>
        </p:nvSpPr>
        <p:spPr>
          <a:xfrm>
            <a:off x="16357377" y="0"/>
            <a:ext cx="9525" cy="10287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8" name="AutoShape 8"/>
          <p:cNvSpPr/>
          <p:nvPr/>
        </p:nvSpPr>
        <p:spPr>
          <a:xfrm>
            <a:off x="16318439" y="0"/>
            <a:ext cx="87400" cy="262618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9" name="Group 9"/>
          <p:cNvGrpSpPr/>
          <p:nvPr/>
        </p:nvGrpSpPr>
        <p:grpSpPr>
          <a:xfrm>
            <a:off x="1028700" y="1313090"/>
            <a:ext cx="4424871" cy="2415962"/>
            <a:chOff x="0" y="0"/>
            <a:chExt cx="7620000" cy="4160490"/>
          </a:xfrm>
        </p:grpSpPr>
        <p:sp>
          <p:nvSpPr>
            <p:cNvPr id="10" name="Freeform 10"/>
            <p:cNvSpPr/>
            <p:nvPr/>
          </p:nvSpPr>
          <p:spPr>
            <a:xfrm>
              <a:off x="8890" y="0"/>
              <a:ext cx="7614920" cy="4160490"/>
            </a:xfrm>
            <a:custGeom>
              <a:avLst/>
              <a:gdLst/>
              <a:ahLst/>
              <a:cxnLst/>
              <a:rect l="l" t="t" r="r" b="b"/>
              <a:pathLst>
                <a:path w="7614920" h="4160490">
                  <a:moveTo>
                    <a:pt x="0" y="0"/>
                  </a:moveTo>
                  <a:lnTo>
                    <a:pt x="0" y="4160490"/>
                  </a:lnTo>
                  <a:lnTo>
                    <a:pt x="7614920" y="4160490"/>
                  </a:lnTo>
                  <a:lnTo>
                    <a:pt x="761492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7029450" y="410210"/>
                  </a:moveTo>
                  <a:cubicBezTo>
                    <a:pt x="7123430" y="410210"/>
                    <a:pt x="7200900" y="486410"/>
                    <a:pt x="7200900" y="581660"/>
                  </a:cubicBezTo>
                  <a:cubicBezTo>
                    <a:pt x="7200900" y="676910"/>
                    <a:pt x="7124700" y="753110"/>
                    <a:pt x="7029450" y="753110"/>
                  </a:cubicBezTo>
                  <a:cubicBezTo>
                    <a:pt x="6934200" y="753110"/>
                    <a:pt x="6858000" y="676910"/>
                    <a:pt x="6858000" y="581660"/>
                  </a:cubicBezTo>
                  <a:cubicBezTo>
                    <a:pt x="6858000" y="486410"/>
                    <a:pt x="6935470" y="410210"/>
                    <a:pt x="7029450" y="410210"/>
                  </a:cubicBezTo>
                  <a:close/>
                  <a:moveTo>
                    <a:pt x="572770" y="410210"/>
                  </a:moveTo>
                  <a:cubicBezTo>
                    <a:pt x="666750" y="410210"/>
                    <a:pt x="744220" y="486410"/>
                    <a:pt x="744220" y="581660"/>
                  </a:cubicBezTo>
                  <a:cubicBezTo>
                    <a:pt x="744220" y="676910"/>
                    <a:pt x="668020" y="753110"/>
                    <a:pt x="572770" y="753110"/>
                  </a:cubicBezTo>
                  <a:cubicBezTo>
                    <a:pt x="478790" y="753110"/>
                    <a:pt x="401320" y="676910"/>
                    <a:pt x="401320" y="581660"/>
                  </a:cubicBezTo>
                  <a:cubicBezTo>
                    <a:pt x="401320" y="486410"/>
                    <a:pt x="478790" y="410210"/>
                    <a:pt x="572770" y="410210"/>
                  </a:cubicBezTo>
                  <a:close/>
                  <a:moveTo>
                    <a:pt x="572770" y="3750280"/>
                  </a:moveTo>
                  <a:cubicBezTo>
                    <a:pt x="478790" y="3750280"/>
                    <a:pt x="401320" y="3674080"/>
                    <a:pt x="401320" y="3578830"/>
                  </a:cubicBezTo>
                  <a:cubicBezTo>
                    <a:pt x="401320" y="3484849"/>
                    <a:pt x="477520" y="3407380"/>
                    <a:pt x="572770" y="3407380"/>
                  </a:cubicBezTo>
                  <a:cubicBezTo>
                    <a:pt x="666750" y="3407380"/>
                    <a:pt x="744220" y="3483580"/>
                    <a:pt x="744220" y="3578830"/>
                  </a:cubicBezTo>
                  <a:cubicBezTo>
                    <a:pt x="744220" y="3672810"/>
                    <a:pt x="666750" y="3750280"/>
                    <a:pt x="572770" y="3750280"/>
                  </a:cubicBezTo>
                  <a:close/>
                  <a:moveTo>
                    <a:pt x="7029450" y="3750280"/>
                  </a:moveTo>
                  <a:cubicBezTo>
                    <a:pt x="6935470" y="3750280"/>
                    <a:pt x="6858000" y="3674080"/>
                    <a:pt x="6858000" y="3578830"/>
                  </a:cubicBezTo>
                  <a:cubicBezTo>
                    <a:pt x="6858000" y="3484849"/>
                    <a:pt x="6934200" y="3407380"/>
                    <a:pt x="7029450" y="3407380"/>
                  </a:cubicBezTo>
                  <a:cubicBezTo>
                    <a:pt x="7124700" y="3407380"/>
                    <a:pt x="7200900" y="3483580"/>
                    <a:pt x="7200900" y="3578830"/>
                  </a:cubicBezTo>
                  <a:cubicBezTo>
                    <a:pt x="7200900" y="3672810"/>
                    <a:pt x="7123430" y="3750280"/>
                    <a:pt x="7029450" y="3750280"/>
                  </a:cubicBezTo>
                  <a:close/>
                </a:path>
              </a:pathLst>
            </a:custGeom>
            <a:solidFill>
              <a:srgbClr val="6F6B5D">
                <a:alpha val="82745"/>
              </a:srgbClr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410210" y="41021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342900" y="171450"/>
                  </a:moveTo>
                  <a:cubicBezTo>
                    <a:pt x="342900" y="265430"/>
                    <a:pt x="266700" y="342900"/>
                    <a:pt x="171450" y="342900"/>
                  </a:cubicBezTo>
                  <a:cubicBezTo>
                    <a:pt x="77470" y="342900"/>
                    <a:pt x="0" y="266700"/>
                    <a:pt x="0" y="171450"/>
                  </a:cubicBezTo>
                  <a:cubicBezTo>
                    <a:pt x="0" y="76200"/>
                    <a:pt x="76200" y="0"/>
                    <a:pt x="171450" y="0"/>
                  </a:cubicBezTo>
                  <a:cubicBezTo>
                    <a:pt x="265430" y="0"/>
                    <a:pt x="342900" y="77470"/>
                    <a:pt x="342900" y="171450"/>
                  </a:cubicBezTo>
                  <a:close/>
                </a:path>
              </a:pathLst>
            </a:custGeom>
            <a:solidFill>
              <a:srgbClr val="EB1032">
                <a:alpha val="82745"/>
              </a:srgbClr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6866890" y="41021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342900" y="171450"/>
                  </a:moveTo>
                  <a:cubicBezTo>
                    <a:pt x="342900" y="265430"/>
                    <a:pt x="266700" y="342900"/>
                    <a:pt x="171450" y="342900"/>
                  </a:cubicBezTo>
                  <a:cubicBezTo>
                    <a:pt x="76200" y="342900"/>
                    <a:pt x="0" y="266700"/>
                    <a:pt x="0" y="171450"/>
                  </a:cubicBezTo>
                  <a:cubicBezTo>
                    <a:pt x="0" y="76200"/>
                    <a:pt x="76200" y="0"/>
                    <a:pt x="171450" y="0"/>
                  </a:cubicBezTo>
                  <a:cubicBezTo>
                    <a:pt x="266700" y="0"/>
                    <a:pt x="342900" y="77470"/>
                    <a:pt x="342900" y="171450"/>
                  </a:cubicBezTo>
                  <a:close/>
                </a:path>
              </a:pathLst>
            </a:custGeom>
            <a:solidFill>
              <a:srgbClr val="EB1032">
                <a:alpha val="82745"/>
              </a:srgbClr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6866890" y="340738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342900" y="171450"/>
                  </a:moveTo>
                  <a:cubicBezTo>
                    <a:pt x="342900" y="265430"/>
                    <a:pt x="266700" y="342900"/>
                    <a:pt x="171450" y="342900"/>
                  </a:cubicBezTo>
                  <a:cubicBezTo>
                    <a:pt x="76200" y="342900"/>
                    <a:pt x="0" y="266700"/>
                    <a:pt x="0" y="171450"/>
                  </a:cubicBezTo>
                  <a:cubicBezTo>
                    <a:pt x="0" y="77469"/>
                    <a:pt x="76200" y="0"/>
                    <a:pt x="171450" y="0"/>
                  </a:cubicBezTo>
                  <a:cubicBezTo>
                    <a:pt x="266700" y="0"/>
                    <a:pt x="342900" y="77470"/>
                    <a:pt x="342900" y="171450"/>
                  </a:cubicBezTo>
                  <a:close/>
                </a:path>
              </a:pathLst>
            </a:custGeom>
            <a:solidFill>
              <a:srgbClr val="EB1032">
                <a:alpha val="82745"/>
              </a:srgbClr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410210" y="340738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342900" y="171450"/>
                  </a:moveTo>
                  <a:cubicBezTo>
                    <a:pt x="342900" y="265430"/>
                    <a:pt x="266700" y="342900"/>
                    <a:pt x="171450" y="342900"/>
                  </a:cubicBezTo>
                  <a:cubicBezTo>
                    <a:pt x="77470" y="342900"/>
                    <a:pt x="0" y="266700"/>
                    <a:pt x="0" y="171450"/>
                  </a:cubicBezTo>
                  <a:cubicBezTo>
                    <a:pt x="0" y="77469"/>
                    <a:pt x="76200" y="0"/>
                    <a:pt x="171450" y="0"/>
                  </a:cubicBezTo>
                  <a:cubicBezTo>
                    <a:pt x="265430" y="0"/>
                    <a:pt x="342900" y="77470"/>
                    <a:pt x="342900" y="171450"/>
                  </a:cubicBezTo>
                  <a:close/>
                </a:path>
              </a:pathLst>
            </a:custGeom>
            <a:solidFill>
              <a:srgbClr val="EB1032">
                <a:alpha val="82745"/>
              </a:srgbClr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0325100" y="7223111"/>
            <a:ext cx="4714741" cy="2531030"/>
            <a:chOff x="0" y="0"/>
            <a:chExt cx="7620000" cy="4090670"/>
          </a:xfrm>
        </p:grpSpPr>
        <p:sp>
          <p:nvSpPr>
            <p:cNvPr id="16" name="Freeform 16"/>
            <p:cNvSpPr/>
            <p:nvPr/>
          </p:nvSpPr>
          <p:spPr>
            <a:xfrm>
              <a:off x="8890" y="0"/>
              <a:ext cx="7614920" cy="4090670"/>
            </a:xfrm>
            <a:custGeom>
              <a:avLst/>
              <a:gdLst/>
              <a:ahLst/>
              <a:cxnLst/>
              <a:rect l="l" t="t" r="r" b="b"/>
              <a:pathLst>
                <a:path w="7614920" h="4090670">
                  <a:moveTo>
                    <a:pt x="0" y="0"/>
                  </a:moveTo>
                  <a:lnTo>
                    <a:pt x="0" y="4090670"/>
                  </a:lnTo>
                  <a:lnTo>
                    <a:pt x="7614920" y="4090670"/>
                  </a:lnTo>
                  <a:lnTo>
                    <a:pt x="761492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7029450" y="410210"/>
                  </a:moveTo>
                  <a:cubicBezTo>
                    <a:pt x="7123430" y="410210"/>
                    <a:pt x="7200900" y="486410"/>
                    <a:pt x="7200900" y="581660"/>
                  </a:cubicBezTo>
                  <a:cubicBezTo>
                    <a:pt x="7200900" y="676910"/>
                    <a:pt x="7124700" y="753110"/>
                    <a:pt x="7029450" y="753110"/>
                  </a:cubicBezTo>
                  <a:cubicBezTo>
                    <a:pt x="6934200" y="753110"/>
                    <a:pt x="6858000" y="676910"/>
                    <a:pt x="6858000" y="581660"/>
                  </a:cubicBezTo>
                  <a:cubicBezTo>
                    <a:pt x="6858000" y="486410"/>
                    <a:pt x="6935470" y="410210"/>
                    <a:pt x="7029450" y="410210"/>
                  </a:cubicBezTo>
                  <a:close/>
                  <a:moveTo>
                    <a:pt x="572770" y="410210"/>
                  </a:moveTo>
                  <a:cubicBezTo>
                    <a:pt x="666750" y="410210"/>
                    <a:pt x="744220" y="486410"/>
                    <a:pt x="744220" y="581660"/>
                  </a:cubicBezTo>
                  <a:cubicBezTo>
                    <a:pt x="744220" y="676910"/>
                    <a:pt x="668020" y="753110"/>
                    <a:pt x="572770" y="753110"/>
                  </a:cubicBezTo>
                  <a:cubicBezTo>
                    <a:pt x="478790" y="753110"/>
                    <a:pt x="401320" y="676910"/>
                    <a:pt x="401320" y="581660"/>
                  </a:cubicBezTo>
                  <a:cubicBezTo>
                    <a:pt x="401320" y="486410"/>
                    <a:pt x="478790" y="410210"/>
                    <a:pt x="572770" y="410210"/>
                  </a:cubicBezTo>
                  <a:close/>
                  <a:moveTo>
                    <a:pt x="572770" y="3680460"/>
                  </a:moveTo>
                  <a:cubicBezTo>
                    <a:pt x="478790" y="3680460"/>
                    <a:pt x="401320" y="3604260"/>
                    <a:pt x="401320" y="3509010"/>
                  </a:cubicBezTo>
                  <a:cubicBezTo>
                    <a:pt x="401320" y="3415030"/>
                    <a:pt x="477520" y="3337560"/>
                    <a:pt x="572770" y="3337560"/>
                  </a:cubicBezTo>
                  <a:cubicBezTo>
                    <a:pt x="666750" y="3337560"/>
                    <a:pt x="744220" y="3413760"/>
                    <a:pt x="744220" y="3509010"/>
                  </a:cubicBezTo>
                  <a:cubicBezTo>
                    <a:pt x="744220" y="3602990"/>
                    <a:pt x="666750" y="3680460"/>
                    <a:pt x="572770" y="3680460"/>
                  </a:cubicBezTo>
                  <a:close/>
                  <a:moveTo>
                    <a:pt x="7029450" y="3680460"/>
                  </a:moveTo>
                  <a:cubicBezTo>
                    <a:pt x="6935470" y="3680460"/>
                    <a:pt x="6858000" y="3604260"/>
                    <a:pt x="6858000" y="3509010"/>
                  </a:cubicBezTo>
                  <a:cubicBezTo>
                    <a:pt x="6858000" y="3415030"/>
                    <a:pt x="6934200" y="3337560"/>
                    <a:pt x="7029450" y="3337560"/>
                  </a:cubicBezTo>
                  <a:cubicBezTo>
                    <a:pt x="7124700" y="3337560"/>
                    <a:pt x="7200900" y="3413760"/>
                    <a:pt x="7200900" y="3509010"/>
                  </a:cubicBezTo>
                  <a:cubicBezTo>
                    <a:pt x="7200900" y="3602990"/>
                    <a:pt x="7123430" y="3680460"/>
                    <a:pt x="7029450" y="3680460"/>
                  </a:cubicBezTo>
                  <a:close/>
                </a:path>
              </a:pathLst>
            </a:custGeom>
            <a:solidFill>
              <a:srgbClr val="6F6B5D">
                <a:alpha val="83922"/>
              </a:srgbClr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410210" y="41021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342900" y="171450"/>
                  </a:moveTo>
                  <a:cubicBezTo>
                    <a:pt x="342900" y="265430"/>
                    <a:pt x="266700" y="342900"/>
                    <a:pt x="171450" y="342900"/>
                  </a:cubicBezTo>
                  <a:cubicBezTo>
                    <a:pt x="77470" y="342900"/>
                    <a:pt x="0" y="266700"/>
                    <a:pt x="0" y="171450"/>
                  </a:cubicBezTo>
                  <a:cubicBezTo>
                    <a:pt x="0" y="76200"/>
                    <a:pt x="76200" y="0"/>
                    <a:pt x="171450" y="0"/>
                  </a:cubicBezTo>
                  <a:cubicBezTo>
                    <a:pt x="265430" y="0"/>
                    <a:pt x="342900" y="77470"/>
                    <a:pt x="342900" y="171450"/>
                  </a:cubicBezTo>
                  <a:close/>
                </a:path>
              </a:pathLst>
            </a:custGeom>
            <a:solidFill>
              <a:srgbClr val="452B34">
                <a:alpha val="83922"/>
              </a:srgbClr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6866890" y="41021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342900" y="171450"/>
                  </a:moveTo>
                  <a:cubicBezTo>
                    <a:pt x="342900" y="265430"/>
                    <a:pt x="266700" y="342900"/>
                    <a:pt x="171450" y="342900"/>
                  </a:cubicBezTo>
                  <a:cubicBezTo>
                    <a:pt x="76200" y="342900"/>
                    <a:pt x="0" y="266700"/>
                    <a:pt x="0" y="171450"/>
                  </a:cubicBezTo>
                  <a:cubicBezTo>
                    <a:pt x="0" y="76200"/>
                    <a:pt x="76200" y="0"/>
                    <a:pt x="171450" y="0"/>
                  </a:cubicBezTo>
                  <a:cubicBezTo>
                    <a:pt x="266700" y="0"/>
                    <a:pt x="342900" y="77470"/>
                    <a:pt x="342900" y="171450"/>
                  </a:cubicBezTo>
                  <a:close/>
                </a:path>
              </a:pathLst>
            </a:custGeom>
            <a:solidFill>
              <a:srgbClr val="452B34">
                <a:alpha val="83922"/>
              </a:srgbClr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6866890" y="333756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342900" y="171450"/>
                  </a:moveTo>
                  <a:cubicBezTo>
                    <a:pt x="342900" y="265430"/>
                    <a:pt x="266700" y="342900"/>
                    <a:pt x="171450" y="342900"/>
                  </a:cubicBezTo>
                  <a:cubicBezTo>
                    <a:pt x="76200" y="342900"/>
                    <a:pt x="0" y="266700"/>
                    <a:pt x="0" y="171450"/>
                  </a:cubicBezTo>
                  <a:cubicBezTo>
                    <a:pt x="0" y="77470"/>
                    <a:pt x="76200" y="0"/>
                    <a:pt x="171450" y="0"/>
                  </a:cubicBezTo>
                  <a:cubicBezTo>
                    <a:pt x="266700" y="0"/>
                    <a:pt x="342900" y="77470"/>
                    <a:pt x="342900" y="171450"/>
                  </a:cubicBezTo>
                  <a:close/>
                </a:path>
              </a:pathLst>
            </a:custGeom>
            <a:solidFill>
              <a:srgbClr val="452B34">
                <a:alpha val="83922"/>
              </a:srgbClr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410210" y="333756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342900" y="171450"/>
                  </a:moveTo>
                  <a:cubicBezTo>
                    <a:pt x="342900" y="265430"/>
                    <a:pt x="266700" y="342900"/>
                    <a:pt x="171450" y="342900"/>
                  </a:cubicBezTo>
                  <a:cubicBezTo>
                    <a:pt x="77470" y="342900"/>
                    <a:pt x="0" y="266700"/>
                    <a:pt x="0" y="171450"/>
                  </a:cubicBezTo>
                  <a:cubicBezTo>
                    <a:pt x="0" y="77470"/>
                    <a:pt x="76200" y="0"/>
                    <a:pt x="171450" y="0"/>
                  </a:cubicBezTo>
                  <a:cubicBezTo>
                    <a:pt x="265430" y="0"/>
                    <a:pt x="342900" y="77470"/>
                    <a:pt x="342900" y="171450"/>
                  </a:cubicBezTo>
                  <a:close/>
                </a:path>
              </a:pathLst>
            </a:custGeom>
            <a:solidFill>
              <a:srgbClr val="452B34">
                <a:alpha val="83922"/>
              </a:srgbClr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43379" y="408125"/>
            <a:ext cx="8017967" cy="443610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5143500"/>
            <a:ext cx="7882965" cy="4894946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188345" y="1575027"/>
            <a:ext cx="4265226" cy="188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9"/>
              </a:lnSpc>
            </a:pPr>
            <a:r>
              <a:rPr lang="en-US" sz="3399" dirty="0" err="1">
                <a:solidFill>
                  <a:srgbClr val="FFFFFF"/>
                </a:solidFill>
                <a:latin typeface="HK Grotesk Light Bold"/>
              </a:rPr>
              <a:t>Cuál</a:t>
            </a:r>
            <a:r>
              <a:rPr lang="en-US" sz="3399" dirty="0">
                <a:solidFill>
                  <a:srgbClr val="FFFFFF"/>
                </a:solidFill>
                <a:latin typeface="HK Grotesk Light Bold"/>
              </a:rPr>
              <a:t> de </a:t>
            </a:r>
            <a:r>
              <a:rPr lang="en-US" sz="3399" dirty="0" err="1">
                <a:solidFill>
                  <a:srgbClr val="FFFFFF"/>
                </a:solidFill>
                <a:latin typeface="HK Grotesk Light Bold"/>
              </a:rPr>
              <a:t>las</a:t>
            </a:r>
            <a:r>
              <a:rPr lang="en-US" sz="3399" dirty="0">
                <a:solidFill>
                  <a:srgbClr val="FFFFFF"/>
                </a:solidFill>
                <a:latin typeface="HK Grotesk Light Bol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HK Grotesk Light Bold"/>
              </a:rPr>
              <a:t>siguientes</a:t>
            </a:r>
            <a:r>
              <a:rPr lang="en-US" sz="3399" dirty="0">
                <a:solidFill>
                  <a:srgbClr val="FFFFFF"/>
                </a:solidFill>
                <a:latin typeface="HK Grotesk Light Bol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HK Grotesk Light Bold"/>
              </a:rPr>
              <a:t>características</a:t>
            </a:r>
            <a:r>
              <a:rPr lang="en-US" sz="3399" dirty="0">
                <a:solidFill>
                  <a:srgbClr val="FFFFFF"/>
                </a:solidFill>
                <a:latin typeface="HK Grotesk Light Bol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HK Grotesk Light Bold"/>
              </a:rPr>
              <a:t>te</a:t>
            </a:r>
            <a:r>
              <a:rPr lang="en-US" sz="3399" dirty="0">
                <a:solidFill>
                  <a:srgbClr val="FFFFFF"/>
                </a:solidFill>
                <a:latin typeface="HK Grotesk Light Bol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HK Grotesk Light Bold"/>
              </a:rPr>
              <a:t>llamó</a:t>
            </a:r>
            <a:r>
              <a:rPr lang="en-US" sz="3399" dirty="0">
                <a:solidFill>
                  <a:srgbClr val="FFFFFF"/>
                </a:solidFill>
                <a:latin typeface="HK Grotesk Light Bold"/>
              </a:rPr>
              <a:t> la </a:t>
            </a:r>
            <a:r>
              <a:rPr lang="en-US" sz="3399" dirty="0" err="1">
                <a:solidFill>
                  <a:srgbClr val="FFFFFF"/>
                </a:solidFill>
                <a:latin typeface="HK Grotesk Light Bold"/>
              </a:rPr>
              <a:t>atención</a:t>
            </a:r>
            <a:r>
              <a:rPr lang="en-US" sz="3399" dirty="0">
                <a:solidFill>
                  <a:srgbClr val="FFFFFF"/>
                </a:solidFill>
                <a:latin typeface="HK Grotesk Light Bold"/>
              </a:rPr>
              <a:t> del </a:t>
            </a:r>
            <a:r>
              <a:rPr lang="en-US" sz="3399" dirty="0" err="1">
                <a:solidFill>
                  <a:srgbClr val="FFFFFF"/>
                </a:solidFill>
                <a:latin typeface="HK Grotesk Light Bold"/>
              </a:rPr>
              <a:t>destino</a:t>
            </a:r>
            <a:endParaRPr lang="en-US" sz="3399" dirty="0">
              <a:solidFill>
                <a:srgbClr val="FFFFFF"/>
              </a:solidFill>
              <a:latin typeface="HK Grotesk Light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0549858" y="7328799"/>
            <a:ext cx="4265226" cy="2348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9"/>
              </a:lnSpc>
            </a:pPr>
            <a:r>
              <a:rPr lang="en-US" sz="3399" dirty="0">
                <a:solidFill>
                  <a:srgbClr val="FFFFFF"/>
                </a:solidFill>
                <a:latin typeface="HK Grotesk Light Bold"/>
              </a:rPr>
              <a:t> ¿</a:t>
            </a:r>
            <a:r>
              <a:rPr lang="en-US" sz="3399" dirty="0" err="1">
                <a:solidFill>
                  <a:srgbClr val="FFFFFF"/>
                </a:solidFill>
                <a:latin typeface="HK Grotesk Light Bold"/>
              </a:rPr>
              <a:t>Cuál</a:t>
            </a:r>
            <a:r>
              <a:rPr lang="en-US" sz="3399" dirty="0">
                <a:solidFill>
                  <a:srgbClr val="FFFFFF"/>
                </a:solidFill>
                <a:latin typeface="HK Grotesk Light Bol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HK Grotesk Light Bold"/>
              </a:rPr>
              <a:t>piensas</a:t>
            </a:r>
            <a:r>
              <a:rPr lang="en-US" sz="3399" dirty="0">
                <a:solidFill>
                  <a:srgbClr val="FFFFFF"/>
                </a:solidFill>
                <a:latin typeface="HK Grotesk Light Bol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HK Grotesk Light Bold"/>
              </a:rPr>
              <a:t>que</a:t>
            </a:r>
            <a:r>
              <a:rPr lang="en-US" sz="3399" dirty="0">
                <a:solidFill>
                  <a:srgbClr val="FFFFFF"/>
                </a:solidFill>
                <a:latin typeface="HK Grotesk Light Bol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HK Grotesk Light Bold"/>
              </a:rPr>
              <a:t>es</a:t>
            </a:r>
            <a:r>
              <a:rPr lang="en-US" sz="3399" dirty="0">
                <a:solidFill>
                  <a:srgbClr val="FFFFFF"/>
                </a:solidFill>
                <a:latin typeface="HK Grotesk Light Bold"/>
              </a:rPr>
              <a:t> el </a:t>
            </a:r>
            <a:r>
              <a:rPr lang="en-US" sz="3399" dirty="0" err="1">
                <a:solidFill>
                  <a:srgbClr val="FFFFFF"/>
                </a:solidFill>
                <a:latin typeface="HK Grotesk Light Bold"/>
              </a:rPr>
              <a:t>elemento</a:t>
            </a:r>
            <a:r>
              <a:rPr lang="en-US" sz="3399" dirty="0">
                <a:solidFill>
                  <a:srgbClr val="FFFFFF"/>
                </a:solidFill>
                <a:latin typeface="HK Grotesk Light Bol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HK Grotesk Light Bold"/>
              </a:rPr>
              <a:t>que</a:t>
            </a:r>
            <a:r>
              <a:rPr lang="en-US" sz="3399" dirty="0">
                <a:solidFill>
                  <a:srgbClr val="FFFFFF"/>
                </a:solidFill>
                <a:latin typeface="HK Grotesk Light Bol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HK Grotesk Light Bold"/>
              </a:rPr>
              <a:t>más</a:t>
            </a:r>
            <a:r>
              <a:rPr lang="en-US" sz="3399" dirty="0">
                <a:solidFill>
                  <a:srgbClr val="FFFFFF"/>
                </a:solidFill>
                <a:latin typeface="HK Grotesk Light Bol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HK Grotesk Light Bold"/>
              </a:rPr>
              <a:t>destaca</a:t>
            </a:r>
            <a:r>
              <a:rPr lang="en-US" sz="3399" dirty="0">
                <a:solidFill>
                  <a:srgbClr val="FFFFFF"/>
                </a:solidFill>
                <a:latin typeface="HK Grotesk Light Bold"/>
              </a:rPr>
              <a:t> de </a:t>
            </a:r>
            <a:r>
              <a:rPr lang="en-US" sz="3399" dirty="0" err="1">
                <a:solidFill>
                  <a:srgbClr val="FFFFFF"/>
                </a:solidFill>
                <a:latin typeface="HK Grotesk Light Bold"/>
              </a:rPr>
              <a:t>este</a:t>
            </a:r>
            <a:r>
              <a:rPr lang="en-US" sz="3399" dirty="0">
                <a:solidFill>
                  <a:srgbClr val="FFFFFF"/>
                </a:solidFill>
                <a:latin typeface="HK Grotesk Light Bol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HK Grotesk Light Bold"/>
              </a:rPr>
              <a:t>destino</a:t>
            </a:r>
            <a:r>
              <a:rPr lang="en-US" sz="3399" dirty="0">
                <a:solidFill>
                  <a:srgbClr val="FFFFFF"/>
                </a:solidFill>
                <a:latin typeface="HK Grotesk Light Bold"/>
              </a:rPr>
              <a:t> y </a:t>
            </a:r>
            <a:r>
              <a:rPr lang="en-US" sz="3399" dirty="0" err="1">
                <a:solidFill>
                  <a:srgbClr val="FFFFFF"/>
                </a:solidFill>
                <a:latin typeface="HK Grotesk Light Bold"/>
              </a:rPr>
              <a:t>te</a:t>
            </a:r>
            <a:r>
              <a:rPr lang="en-US" sz="3399" dirty="0">
                <a:solidFill>
                  <a:srgbClr val="FFFFFF"/>
                </a:solidFill>
                <a:latin typeface="HK Grotesk Light Bol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HK Grotesk Light Bold"/>
              </a:rPr>
              <a:t>haría</a:t>
            </a:r>
            <a:r>
              <a:rPr lang="en-US" sz="3399" dirty="0">
                <a:solidFill>
                  <a:srgbClr val="FFFFFF"/>
                </a:solidFill>
                <a:latin typeface="HK Grotesk Light Bold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HK Grotesk Light Bold"/>
              </a:rPr>
              <a:t>regresar</a:t>
            </a:r>
            <a:r>
              <a:rPr lang="en-US" sz="3399" dirty="0">
                <a:solidFill>
                  <a:srgbClr val="FFFFFF"/>
                </a:solidFill>
                <a:latin typeface="HK Grotesk Light Bold"/>
              </a:rPr>
              <a:t>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3429000"/>
            <a:chOff x="0" y="0"/>
            <a:chExt cx="24384000" cy="4572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8444" r="8444"/>
            <a:stretch>
              <a:fillRect/>
            </a:stretch>
          </p:blipFill>
          <p:spPr>
            <a:xfrm>
              <a:off x="0" y="0"/>
              <a:ext cx="7916333" cy="4572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5261" r="5261"/>
            <a:stretch>
              <a:fillRect/>
            </a:stretch>
          </p:blipFill>
          <p:spPr>
            <a:xfrm>
              <a:off x="8233833" y="0"/>
              <a:ext cx="7916333" cy="4572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l="8719" t="5668" r="25221"/>
            <a:stretch>
              <a:fillRect/>
            </a:stretch>
          </p:blipFill>
          <p:spPr>
            <a:xfrm>
              <a:off x="16467667" y="0"/>
              <a:ext cx="7916333" cy="4572000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342900" y="4566723"/>
            <a:ext cx="4816610" cy="2866188"/>
            <a:chOff x="0" y="0"/>
            <a:chExt cx="6422146" cy="3821584"/>
          </a:xfrm>
        </p:grpSpPr>
        <p:sp>
          <p:nvSpPr>
            <p:cNvPr id="7" name="TextBox 7"/>
            <p:cNvSpPr txBox="1"/>
            <p:nvPr/>
          </p:nvSpPr>
          <p:spPr>
            <a:xfrm>
              <a:off x="0" y="3269691"/>
              <a:ext cx="6422146" cy="446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65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9050"/>
              <a:ext cx="6422146" cy="1812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</a:pPr>
              <a:r>
                <a:rPr lang="en-US" sz="3200">
                  <a:solidFill>
                    <a:srgbClr val="EB1032"/>
                  </a:solidFill>
                  <a:latin typeface="HK Grotesk Bold"/>
                </a:rPr>
                <a:t>COMPARACIÓN CON OTROS DESTINOS DEL PAÍS 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735695" y="6765290"/>
            <a:ext cx="4816610" cy="1354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20"/>
              </a:lnSpc>
            </a:pPr>
            <a:r>
              <a:rPr lang="en-US" sz="3200" dirty="0">
                <a:solidFill>
                  <a:srgbClr val="EB1032"/>
                </a:solidFill>
                <a:latin typeface="HK Grotesk Bold"/>
              </a:rPr>
              <a:t>PREDISPOSICIÓN PARA VISITAR EL DESTINO DENTRO DE LA RUTA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214090" y="4645525"/>
            <a:ext cx="4816610" cy="3141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20"/>
              </a:lnSpc>
            </a:pPr>
            <a:r>
              <a:rPr lang="es-EC" sz="3200" dirty="0">
                <a:solidFill>
                  <a:srgbClr val="FF0000"/>
                </a:solidFill>
                <a:latin typeface="HK Grotesk Bold" panose="020B0604020202020204" charset="0"/>
              </a:rPr>
              <a:t>Si dentro de la ruta existe un destino con atractivos como los que usted busca para vacacionar, lo visitaría antes de llegar a sus destino o al regreso del mismo</a:t>
            </a:r>
            <a:endParaRPr lang="en-US" sz="3200" dirty="0">
              <a:solidFill>
                <a:srgbClr val="FF0000"/>
              </a:solidFill>
              <a:latin typeface="HK Grotesk Bold" panose="020B06040202020202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71728" y="9029700"/>
            <a:ext cx="569595" cy="228600"/>
            <a:chOff x="0" y="0"/>
            <a:chExt cx="759460" cy="304800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304800" cy="304800"/>
              <a:chOff x="0" y="0"/>
              <a:chExt cx="1708150" cy="170815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454660" y="0"/>
              <a:ext cx="304800" cy="304800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7" name="AutoShape 7"/>
          <p:cNvSpPr/>
          <p:nvPr/>
        </p:nvSpPr>
        <p:spPr>
          <a:xfrm>
            <a:off x="16357377" y="0"/>
            <a:ext cx="9525" cy="10287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8" name="AutoShape 8"/>
          <p:cNvSpPr/>
          <p:nvPr/>
        </p:nvSpPr>
        <p:spPr>
          <a:xfrm>
            <a:off x="16318439" y="0"/>
            <a:ext cx="87400" cy="262618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9" name="TextBox 9"/>
          <p:cNvSpPr txBox="1"/>
          <p:nvPr/>
        </p:nvSpPr>
        <p:spPr>
          <a:xfrm>
            <a:off x="9448800" y="4006354"/>
            <a:ext cx="5594620" cy="939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6"/>
              </a:lnSpc>
            </a:pPr>
            <a:r>
              <a:rPr lang="en-US" sz="6551">
                <a:solidFill>
                  <a:srgbClr val="FFFFFF"/>
                </a:solidFill>
                <a:latin typeface="HK Grotesk Bold"/>
              </a:rPr>
              <a:t>Entrevistas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1268345"/>
            <a:ext cx="5747020" cy="465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8320" lvl="1" indent="-264160">
              <a:lnSpc>
                <a:spcPts val="352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HK Grotesk Bold"/>
              </a:rPr>
              <a:t>ALCALDE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3513225"/>
            <a:ext cx="5747020" cy="910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8320" lvl="1" indent="-264160">
              <a:lnSpc>
                <a:spcPts val="352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HK Grotesk Bold"/>
              </a:rPr>
              <a:t>GERENTE EMPRESA PÙBLICA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5699678"/>
            <a:ext cx="5747020" cy="465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8320" lvl="1" indent="-264160">
              <a:lnSpc>
                <a:spcPts val="352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HK Grotesk Bold"/>
              </a:rPr>
              <a:t>CACTUR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7886131"/>
            <a:ext cx="5747020" cy="465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8320" lvl="1" indent="-264160">
              <a:lnSpc>
                <a:spcPts val="352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HK Grotesk Bold"/>
              </a:rPr>
              <a:t>EMPRESARIOS TURISTICOS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71728" y="9029700"/>
            <a:ext cx="569595" cy="228600"/>
            <a:chOff x="0" y="0"/>
            <a:chExt cx="759460" cy="304800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304800" cy="304800"/>
              <a:chOff x="0" y="0"/>
              <a:chExt cx="1708150" cy="170815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00A40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454660" y="0"/>
              <a:ext cx="304800" cy="304800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100A40"/>
              </a:solidFill>
            </p:spPr>
          </p:sp>
        </p:grpSp>
      </p:grpSp>
      <p:sp>
        <p:nvSpPr>
          <p:cNvPr id="7" name="AutoShape 7"/>
          <p:cNvSpPr/>
          <p:nvPr/>
        </p:nvSpPr>
        <p:spPr>
          <a:xfrm>
            <a:off x="16357377" y="0"/>
            <a:ext cx="9525" cy="10287000"/>
          </a:xfrm>
          <a:prstGeom prst="rect">
            <a:avLst/>
          </a:prstGeom>
          <a:solidFill>
            <a:srgbClr val="100A40"/>
          </a:solidFill>
        </p:spPr>
      </p:sp>
      <p:sp>
        <p:nvSpPr>
          <p:cNvPr id="8" name="AutoShape 8"/>
          <p:cNvSpPr/>
          <p:nvPr/>
        </p:nvSpPr>
        <p:spPr>
          <a:xfrm>
            <a:off x="16318439" y="0"/>
            <a:ext cx="87400" cy="2626180"/>
          </a:xfrm>
          <a:prstGeom prst="rect">
            <a:avLst/>
          </a:prstGeom>
          <a:solidFill>
            <a:srgbClr val="100A40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l="2315" r="2315"/>
          <a:stretch>
            <a:fillRect/>
          </a:stretch>
        </p:blipFill>
        <p:spPr>
          <a:xfrm>
            <a:off x="1075765" y="4114800"/>
            <a:ext cx="7376355" cy="5143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3847404"/>
            <a:ext cx="8002882" cy="56782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28700" y="1076325"/>
            <a:ext cx="6799473" cy="793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21"/>
              </a:lnSpc>
            </a:pPr>
            <a:r>
              <a:rPr lang="en-US" sz="5565">
                <a:solidFill>
                  <a:srgbClr val="100A40"/>
                </a:solidFill>
                <a:latin typeface="HK Grotesk Bold"/>
              </a:rPr>
              <a:t>PROPUESTA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668000" y="1028700"/>
            <a:ext cx="4951678" cy="1597480"/>
            <a:chOff x="0" y="0"/>
            <a:chExt cx="6602237" cy="2129973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033755"/>
              <a:ext cx="6602237" cy="1086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86"/>
                </a:lnSpc>
                <a:spcBef>
                  <a:spcPct val="0"/>
                </a:spcBef>
              </a:pPr>
              <a:r>
                <a:rPr lang="en-US" sz="2418">
                  <a:solidFill>
                    <a:srgbClr val="100A40"/>
                  </a:solidFill>
                  <a:latin typeface="HK Grotesk Light"/>
                </a:rPr>
                <a:t>Quito – Latacunga – La Maná - Quevedo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38100"/>
              <a:ext cx="6602237" cy="706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4"/>
                </a:lnSpc>
              </a:pPr>
              <a:r>
                <a:rPr lang="en-US" sz="3685" dirty="0">
                  <a:solidFill>
                    <a:srgbClr val="EB1032"/>
                  </a:solidFill>
                  <a:latin typeface="HK Grotesk Bold"/>
                </a:rPr>
                <a:t>RUTA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668000" y="3847404"/>
            <a:ext cx="4732480" cy="3133486"/>
            <a:chOff x="0" y="0"/>
            <a:chExt cx="6309974" cy="4177981"/>
          </a:xfrm>
        </p:grpSpPr>
        <p:sp>
          <p:nvSpPr>
            <p:cNvPr id="16" name="TextBox 16"/>
            <p:cNvSpPr txBox="1"/>
            <p:nvPr/>
          </p:nvSpPr>
          <p:spPr>
            <a:xfrm>
              <a:off x="0" y="976360"/>
              <a:ext cx="6309974" cy="3192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36"/>
                </a:lnSpc>
              </a:pPr>
              <a:r>
                <a:rPr lang="en-US" sz="2311">
                  <a:solidFill>
                    <a:srgbClr val="100A40"/>
                  </a:solidFill>
                  <a:latin typeface="HK Grotesk Light"/>
                </a:rPr>
                <a:t>Cascadas del Milagro </a:t>
              </a:r>
            </a:p>
            <a:p>
              <a:pPr>
                <a:lnSpc>
                  <a:spcPts val="3236"/>
                </a:lnSpc>
              </a:pPr>
              <a:r>
                <a:rPr lang="en-US" sz="2311">
                  <a:solidFill>
                    <a:srgbClr val="100A40"/>
                  </a:solidFill>
                  <a:latin typeface="HK Grotesk Light"/>
                </a:rPr>
                <a:t>Rio Puembo</a:t>
              </a:r>
            </a:p>
            <a:p>
              <a:pPr>
                <a:lnSpc>
                  <a:spcPts val="3236"/>
                </a:lnSpc>
              </a:pPr>
              <a:r>
                <a:rPr lang="en-US" sz="2311">
                  <a:solidFill>
                    <a:srgbClr val="100A40"/>
                  </a:solidFill>
                  <a:latin typeface="HK Grotesk Light"/>
                </a:rPr>
                <a:t>Piscinas del Gringo</a:t>
              </a:r>
            </a:p>
            <a:p>
              <a:pPr>
                <a:lnSpc>
                  <a:spcPts val="3236"/>
                </a:lnSpc>
              </a:pPr>
              <a:r>
                <a:rPr lang="en-US" sz="2311">
                  <a:solidFill>
                    <a:srgbClr val="100A40"/>
                  </a:solidFill>
                  <a:latin typeface="HK Grotesk Light"/>
                </a:rPr>
                <a:t>Minas de Oro </a:t>
              </a:r>
            </a:p>
            <a:p>
              <a:pPr>
                <a:lnSpc>
                  <a:spcPts val="3236"/>
                </a:lnSpc>
              </a:pPr>
              <a:r>
                <a:rPr lang="en-US" sz="2311">
                  <a:solidFill>
                    <a:srgbClr val="100A40"/>
                  </a:solidFill>
                  <a:latin typeface="HK Grotesk Light"/>
                </a:rPr>
                <a:t>Hosteria Somag </a:t>
              </a:r>
            </a:p>
            <a:p>
              <a:pPr marL="0" lvl="0" indent="0" algn="l">
                <a:lnSpc>
                  <a:spcPts val="3236"/>
                </a:lnSpc>
                <a:spcBef>
                  <a:spcPct val="0"/>
                </a:spcBef>
              </a:pPr>
              <a:r>
                <a:rPr lang="en-US" sz="2311">
                  <a:solidFill>
                    <a:srgbClr val="100A40"/>
                  </a:solidFill>
                  <a:latin typeface="HK Grotesk Light"/>
                </a:rPr>
                <a:t>Zona Rosa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28575"/>
              <a:ext cx="6309974" cy="683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74"/>
                </a:lnSpc>
              </a:pPr>
              <a:r>
                <a:rPr lang="en-US" sz="3522">
                  <a:solidFill>
                    <a:srgbClr val="EB1032"/>
                  </a:solidFill>
                  <a:latin typeface="HK Grotesk Bold"/>
                </a:rPr>
                <a:t>ATRACTIVOS ANCLA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668000" y="7863387"/>
            <a:ext cx="5650439" cy="1166313"/>
            <a:chOff x="0" y="0"/>
            <a:chExt cx="7533919" cy="1555085"/>
          </a:xfrm>
        </p:grpSpPr>
        <p:sp>
          <p:nvSpPr>
            <p:cNvPr id="19" name="TextBox 19"/>
            <p:cNvSpPr txBox="1"/>
            <p:nvPr/>
          </p:nvSpPr>
          <p:spPr>
            <a:xfrm>
              <a:off x="0" y="1023759"/>
              <a:ext cx="7533919" cy="521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4"/>
                </a:lnSpc>
                <a:spcBef>
                  <a:spcPct val="0"/>
                </a:spcBef>
              </a:pPr>
              <a:r>
                <a:rPr lang="en-US" sz="2396">
                  <a:solidFill>
                    <a:srgbClr val="100A40"/>
                  </a:solidFill>
                  <a:latin typeface="HK Grotesk Light"/>
                </a:rPr>
                <a:t>La Puerta al mar es entrando por La Maná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9050"/>
              <a:ext cx="7533919" cy="7186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16"/>
                </a:lnSpc>
              </a:pPr>
              <a:r>
                <a:rPr lang="en-US" sz="3651">
                  <a:solidFill>
                    <a:srgbClr val="EB1032"/>
                  </a:solidFill>
                  <a:latin typeface="HK Grotesk Bold"/>
                </a:rPr>
                <a:t>PROMOCIÓN DE LA RUTA</a:t>
              </a:r>
            </a:p>
          </p:txBody>
        </p:sp>
      </p:grpSp>
      <p:sp>
        <p:nvSpPr>
          <p:cNvPr id="21" name="TextBox 14"/>
          <p:cNvSpPr txBox="1"/>
          <p:nvPr/>
        </p:nvSpPr>
        <p:spPr>
          <a:xfrm>
            <a:off x="2554302" y="2288259"/>
            <a:ext cx="4951678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4"/>
              </a:lnSpc>
            </a:pPr>
            <a:r>
              <a:rPr lang="es-EC" sz="3685" dirty="0" smtClean="0">
                <a:solidFill>
                  <a:srgbClr val="EB1032"/>
                </a:solidFill>
                <a:latin typeface="HK Grotesk Bold"/>
              </a:rPr>
              <a:t>La puerta al mar es pasando por La Man</a:t>
            </a:r>
            <a:r>
              <a:rPr lang="es-EC" sz="4000" b="1" dirty="0">
                <a:solidFill>
                  <a:srgbClr val="FF0000"/>
                </a:solidFill>
              </a:rPr>
              <a:t>á</a:t>
            </a:r>
            <a:r>
              <a:rPr lang="es-EC" sz="3685" dirty="0" smtClean="0">
                <a:solidFill>
                  <a:srgbClr val="EB1032"/>
                </a:solidFill>
                <a:latin typeface="HK Grotesk Bold"/>
              </a:rPr>
              <a:t> </a:t>
            </a:r>
            <a:endParaRPr lang="es-EC" sz="3685" dirty="0">
              <a:solidFill>
                <a:srgbClr val="EB1032"/>
              </a:solidFill>
              <a:latin typeface="HK Grotesk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66025670"/>
              </p:ext>
            </p:extLst>
          </p:nvPr>
        </p:nvGraphicFramePr>
        <p:xfrm>
          <a:off x="2044700" y="931733"/>
          <a:ext cx="13944600" cy="894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8008620" y="5311167"/>
            <a:ext cx="205740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600" b="1" dirty="0" smtClean="0"/>
              <a:t>Vida Nocturna</a:t>
            </a:r>
            <a:endParaRPr lang="es-EC" sz="36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8008620" y="74295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Aventura </a:t>
            </a:r>
            <a:endParaRPr lang="es-EC" sz="28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9677400" y="4645124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Clima</a:t>
            </a:r>
            <a:endParaRPr lang="es-EC" sz="28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6400800" y="4702061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Naturaleza</a:t>
            </a:r>
            <a:endParaRPr lang="es-EC" sz="2800" b="1" dirty="0"/>
          </a:p>
        </p:txBody>
      </p:sp>
    </p:spTree>
    <p:extLst>
      <p:ext uri="{BB962C8B-B14F-4D97-AF65-F5344CB8AC3E}">
        <p14:creationId xmlns:p14="http://schemas.microsoft.com/office/powerpoint/2010/main" val="3852580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71728" y="9029700"/>
            <a:ext cx="569595" cy="228600"/>
            <a:chOff x="0" y="0"/>
            <a:chExt cx="759460" cy="304800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304800" cy="304800"/>
              <a:chOff x="0" y="0"/>
              <a:chExt cx="1708150" cy="170815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454660" y="0"/>
              <a:ext cx="304800" cy="304800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7" name="AutoShape 7"/>
          <p:cNvSpPr/>
          <p:nvPr/>
        </p:nvSpPr>
        <p:spPr>
          <a:xfrm>
            <a:off x="16357377" y="0"/>
            <a:ext cx="9525" cy="10287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8" name="AutoShape 8"/>
          <p:cNvSpPr/>
          <p:nvPr/>
        </p:nvSpPr>
        <p:spPr>
          <a:xfrm>
            <a:off x="16318439" y="0"/>
            <a:ext cx="87400" cy="262618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l="26423" r="31665"/>
          <a:stretch>
            <a:fillRect/>
          </a:stretch>
        </p:blipFill>
        <p:spPr>
          <a:xfrm>
            <a:off x="0" y="0"/>
            <a:ext cx="2937129" cy="102870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079740" y="1642869"/>
            <a:ext cx="10128520" cy="1204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67"/>
              </a:lnSpc>
            </a:pPr>
            <a:r>
              <a:rPr lang="en-US" sz="8425">
                <a:solidFill>
                  <a:srgbClr val="FFFFFF"/>
                </a:solidFill>
                <a:latin typeface="HK Grotesk Bold"/>
              </a:rPr>
              <a:t>Conclusiones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985591" y="3891901"/>
            <a:ext cx="13420248" cy="311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6425" lvl="1" indent="-383212">
              <a:lnSpc>
                <a:spcPts val="4969"/>
              </a:lnSpc>
              <a:buFont typeface="Arial"/>
              <a:buChar char="•"/>
            </a:pPr>
            <a:r>
              <a:rPr lang="en-US" sz="3549">
                <a:solidFill>
                  <a:srgbClr val="FFFFFF"/>
                </a:solidFill>
                <a:latin typeface="Open Sans"/>
              </a:rPr>
              <a:t>Condiciones de la Ruta-Publicidad- Flujo de turistas</a:t>
            </a:r>
          </a:p>
          <a:p>
            <a:pPr marL="766425" lvl="1" indent="-383212">
              <a:lnSpc>
                <a:spcPts val="4969"/>
              </a:lnSpc>
              <a:buFont typeface="Arial"/>
              <a:buChar char="•"/>
            </a:pPr>
            <a:r>
              <a:rPr lang="en-US" sz="3549">
                <a:solidFill>
                  <a:srgbClr val="FFFFFF"/>
                </a:solidFill>
                <a:latin typeface="Arimo"/>
              </a:rPr>
              <a:t>Sin venta propia - Aumento por anclaje </a:t>
            </a:r>
          </a:p>
          <a:p>
            <a:pPr marL="766425" lvl="1" indent="-383212">
              <a:lnSpc>
                <a:spcPts val="4969"/>
              </a:lnSpc>
              <a:buFont typeface="Arial"/>
              <a:buChar char="•"/>
            </a:pPr>
            <a:r>
              <a:rPr lang="en-US" sz="3549">
                <a:solidFill>
                  <a:srgbClr val="FFFFFF"/>
                </a:solidFill>
                <a:latin typeface="Open Sans"/>
              </a:rPr>
              <a:t>Estrategia para redireccionar </a:t>
            </a:r>
          </a:p>
          <a:p>
            <a:pPr marL="766425" lvl="1" indent="-383212">
              <a:lnSpc>
                <a:spcPts val="4969"/>
              </a:lnSpc>
              <a:buFont typeface="Arial"/>
              <a:buChar char="•"/>
            </a:pPr>
            <a:r>
              <a:rPr lang="en-US" sz="3549">
                <a:solidFill>
                  <a:srgbClr val="FFFFFF"/>
                </a:solidFill>
                <a:latin typeface="Open Sans"/>
              </a:rPr>
              <a:t>Identificar mercados </a:t>
            </a:r>
          </a:p>
          <a:p>
            <a:pPr marL="766425" lvl="1" indent="-383212" algn="l">
              <a:lnSpc>
                <a:spcPts val="4969"/>
              </a:lnSpc>
              <a:buFont typeface="Arial"/>
              <a:buChar char="•"/>
            </a:pPr>
            <a:r>
              <a:rPr lang="en-US" sz="3549">
                <a:solidFill>
                  <a:srgbClr val="FFFFFF"/>
                </a:solidFill>
                <a:latin typeface="Open Sans"/>
              </a:rPr>
              <a:t>Ruta No adecuada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96500" y="4859637"/>
            <a:ext cx="6553200" cy="751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21"/>
              </a:lnSpc>
            </a:pPr>
            <a:r>
              <a:rPr lang="en-US" sz="5201">
                <a:solidFill>
                  <a:srgbClr val="EB1032"/>
                </a:solidFill>
                <a:latin typeface="HK Grotesk Bold"/>
              </a:rPr>
              <a:t>RECOMENDACIONES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983724" y="1840931"/>
            <a:ext cx="6491253" cy="1080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10"/>
              </a:lnSpc>
              <a:spcBef>
                <a:spcPct val="0"/>
              </a:spcBef>
            </a:pPr>
            <a:r>
              <a:rPr lang="en-US" sz="3079">
                <a:solidFill>
                  <a:srgbClr val="100A40"/>
                </a:solidFill>
                <a:latin typeface="HK Grotesk Light"/>
              </a:rPr>
              <a:t>Mayor enfasis en promocion de vias alternas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314700" y="4769363"/>
            <a:ext cx="5829300" cy="96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71"/>
              </a:lnSpc>
              <a:spcBef>
                <a:spcPct val="0"/>
              </a:spcBef>
            </a:pPr>
            <a:r>
              <a:rPr lang="en-US" sz="2765">
                <a:solidFill>
                  <a:srgbClr val="100A40"/>
                </a:solidFill>
                <a:latin typeface="HK Grotesk Light"/>
              </a:rPr>
              <a:t>Trabajo mancomunado entre los actores del turismo en el canton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314700" y="7682252"/>
            <a:ext cx="6491253" cy="1080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10"/>
              </a:lnSpc>
              <a:spcBef>
                <a:spcPct val="0"/>
              </a:spcBef>
            </a:pPr>
            <a:r>
              <a:rPr lang="es-EC" sz="3079" dirty="0" smtClean="0">
                <a:solidFill>
                  <a:srgbClr val="100A40"/>
                </a:solidFill>
                <a:latin typeface="HK Grotesk Light"/>
              </a:rPr>
              <a:t>Investigaciones más profundas y desde otras aristas</a:t>
            </a:r>
            <a:endParaRPr lang="es-EC" sz="3079" dirty="0">
              <a:solidFill>
                <a:srgbClr val="100A40"/>
              </a:solidFill>
              <a:latin typeface="HK Grotesk Light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244770"/>
            <a:ext cx="1676400" cy="1676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4305300"/>
            <a:ext cx="1676400" cy="1676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7365830"/>
            <a:ext cx="1676400" cy="16764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7071728" y="9029700"/>
            <a:ext cx="569595" cy="228600"/>
            <a:chOff x="0" y="0"/>
            <a:chExt cx="759460" cy="304800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0" y="0"/>
              <a:ext cx="304800" cy="304800"/>
              <a:chOff x="0" y="0"/>
              <a:chExt cx="1708150" cy="170815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EB1032"/>
              </a:solidFill>
            </p:spPr>
          </p:sp>
        </p:grp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454660" y="0"/>
              <a:ext cx="304800" cy="304800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EB1032"/>
              </a:solidFill>
            </p:spPr>
          </p:sp>
        </p:grpSp>
      </p:grpSp>
      <p:sp>
        <p:nvSpPr>
          <p:cNvPr id="14" name="AutoShape 14"/>
          <p:cNvSpPr/>
          <p:nvPr/>
        </p:nvSpPr>
        <p:spPr>
          <a:xfrm>
            <a:off x="16357377" y="0"/>
            <a:ext cx="9525" cy="10287000"/>
          </a:xfrm>
          <a:prstGeom prst="rect">
            <a:avLst/>
          </a:prstGeom>
          <a:solidFill>
            <a:srgbClr val="100A40"/>
          </a:solidFill>
        </p:spPr>
      </p:sp>
      <p:sp>
        <p:nvSpPr>
          <p:cNvPr id="15" name="AutoShape 15"/>
          <p:cNvSpPr/>
          <p:nvPr/>
        </p:nvSpPr>
        <p:spPr>
          <a:xfrm>
            <a:off x="16318439" y="0"/>
            <a:ext cx="87400" cy="2626180"/>
          </a:xfrm>
          <a:prstGeom prst="rect">
            <a:avLst/>
          </a:prstGeom>
          <a:solidFill>
            <a:srgbClr val="100A40"/>
          </a:solid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4390" r="14390"/>
          <a:stretch>
            <a:fillRect/>
          </a:stretch>
        </p:blipFill>
        <p:spPr>
          <a:xfrm>
            <a:off x="9452973" y="0"/>
            <a:ext cx="6952866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201009" y="2211768"/>
            <a:ext cx="5594620" cy="5496451"/>
            <a:chOff x="0" y="271857"/>
            <a:chExt cx="7459493" cy="7328601"/>
          </a:xfrm>
        </p:grpSpPr>
        <p:sp>
          <p:nvSpPr>
            <p:cNvPr id="4" name="TextBox 4"/>
            <p:cNvSpPr txBox="1"/>
            <p:nvPr/>
          </p:nvSpPr>
          <p:spPr>
            <a:xfrm>
              <a:off x="0" y="271857"/>
              <a:ext cx="7459493" cy="1269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6"/>
                </a:lnSpc>
              </a:pPr>
              <a:r>
                <a:rPr lang="en-US" sz="6551">
                  <a:solidFill>
                    <a:srgbClr val="EB1032"/>
                  </a:solidFill>
                  <a:latin typeface="HK Grotesk Bold"/>
                </a:rPr>
                <a:t>Objetivos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018691"/>
              <a:ext cx="6067968" cy="45817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52"/>
                </a:lnSpc>
              </a:pPr>
              <a:r>
                <a:rPr lang="es-EC" sz="3823" dirty="0" smtClean="0">
                  <a:solidFill>
                    <a:srgbClr val="100A40"/>
                  </a:solidFill>
                  <a:latin typeface="HK Grotesk Light"/>
                </a:rPr>
                <a:t>Analizar</a:t>
              </a:r>
            </a:p>
            <a:p>
              <a:pPr>
                <a:lnSpc>
                  <a:spcPts val="5352"/>
                </a:lnSpc>
              </a:pPr>
              <a:endParaRPr lang="es-EC" sz="3823" dirty="0" smtClean="0">
                <a:solidFill>
                  <a:srgbClr val="100A40"/>
                </a:solidFill>
                <a:latin typeface="HK Grotesk Light"/>
              </a:endParaRPr>
            </a:p>
            <a:p>
              <a:pPr marL="571500" indent="-571500">
                <a:lnSpc>
                  <a:spcPts val="5352"/>
                </a:lnSpc>
                <a:buFont typeface="Arial" panose="020B0604020202020204" pitchFamily="34" charset="0"/>
                <a:buChar char="•"/>
              </a:pPr>
              <a:r>
                <a:rPr lang="es-EC" sz="3823" dirty="0" smtClean="0">
                  <a:solidFill>
                    <a:srgbClr val="100A40"/>
                  </a:solidFill>
                  <a:latin typeface="HK Grotesk Light"/>
                </a:rPr>
                <a:t>Diagnosticar</a:t>
              </a:r>
            </a:p>
            <a:p>
              <a:pPr marL="571500" indent="-571500">
                <a:lnSpc>
                  <a:spcPts val="5352"/>
                </a:lnSpc>
                <a:buFont typeface="Arial" panose="020B0604020202020204" pitchFamily="34" charset="0"/>
                <a:buChar char="•"/>
              </a:pPr>
              <a:r>
                <a:rPr lang="es-EC" sz="3823" dirty="0" smtClean="0">
                  <a:solidFill>
                    <a:srgbClr val="100A40"/>
                  </a:solidFill>
                  <a:latin typeface="HK Grotesk Light"/>
                </a:rPr>
                <a:t>Comprender </a:t>
              </a:r>
            </a:p>
            <a:p>
              <a:pPr marL="571500" indent="-571500">
                <a:lnSpc>
                  <a:spcPts val="5352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s-EC" sz="3823" dirty="0" smtClean="0">
                  <a:solidFill>
                    <a:srgbClr val="100A40"/>
                  </a:solidFill>
                  <a:latin typeface="HK Grotesk Light"/>
                </a:rPr>
                <a:t>Aplicar </a:t>
              </a:r>
              <a:endParaRPr lang="es-EC" sz="3823" dirty="0">
                <a:solidFill>
                  <a:srgbClr val="100A40"/>
                </a:solidFill>
                <a:latin typeface="HK Grotesk Light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071728" y="9029700"/>
            <a:ext cx="569595" cy="228600"/>
            <a:chOff x="0" y="0"/>
            <a:chExt cx="759460" cy="304800"/>
          </a:xfrm>
        </p:grpSpPr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0" y="0"/>
              <a:ext cx="304800" cy="304800"/>
              <a:chOff x="0" y="0"/>
              <a:chExt cx="1708150" cy="170815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EB1032"/>
              </a:solidFill>
            </p:spPr>
          </p:sp>
        </p:grp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454660" y="0"/>
              <a:ext cx="304800" cy="304800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EB1032"/>
              </a:solidFill>
            </p:spPr>
          </p:sp>
        </p:grpSp>
      </p:grpSp>
      <p:sp>
        <p:nvSpPr>
          <p:cNvPr id="11" name="AutoShape 11"/>
          <p:cNvSpPr/>
          <p:nvPr/>
        </p:nvSpPr>
        <p:spPr>
          <a:xfrm>
            <a:off x="16357377" y="0"/>
            <a:ext cx="9525" cy="10287000"/>
          </a:xfrm>
          <a:prstGeom prst="rect">
            <a:avLst/>
          </a:prstGeom>
          <a:solidFill>
            <a:srgbClr val="100A40"/>
          </a:solidFill>
        </p:spPr>
      </p:sp>
      <p:sp>
        <p:nvSpPr>
          <p:cNvPr id="12" name="AutoShape 12"/>
          <p:cNvSpPr/>
          <p:nvPr/>
        </p:nvSpPr>
        <p:spPr>
          <a:xfrm>
            <a:off x="16318439" y="0"/>
            <a:ext cx="87400" cy="2626180"/>
          </a:xfrm>
          <a:prstGeom prst="rect">
            <a:avLst/>
          </a:prstGeom>
          <a:solidFill>
            <a:srgbClr val="100A40"/>
          </a:solid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02660" y="4762500"/>
            <a:ext cx="10785340" cy="5524500"/>
            <a:chOff x="0" y="0"/>
            <a:chExt cx="14380454" cy="736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8263" r="28263"/>
            <a:stretch>
              <a:fillRect/>
            </a:stretch>
          </p:blipFill>
          <p:spPr>
            <a:xfrm>
              <a:off x="0" y="0"/>
              <a:ext cx="4581818" cy="7366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30063" r="30063"/>
            <a:stretch>
              <a:fillRect/>
            </a:stretch>
          </p:blipFill>
          <p:spPr>
            <a:xfrm>
              <a:off x="4899318" y="0"/>
              <a:ext cx="4581818" cy="7366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l="19272" r="19272"/>
            <a:stretch>
              <a:fillRect/>
            </a:stretch>
          </p:blipFill>
          <p:spPr>
            <a:xfrm>
              <a:off x="9798636" y="0"/>
              <a:ext cx="4581818" cy="7366000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1028700" y="1114425"/>
            <a:ext cx="12947920" cy="1247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80"/>
              </a:lnSpc>
            </a:pPr>
            <a:r>
              <a:rPr lang="en-US" sz="8800">
                <a:solidFill>
                  <a:srgbClr val="FFFFFF"/>
                </a:solidFill>
                <a:latin typeface="HK Grotesk Bold"/>
              </a:rPr>
              <a:t>Problema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28700" y="4124308"/>
            <a:ext cx="5951201" cy="5133992"/>
            <a:chOff x="0" y="0"/>
            <a:chExt cx="7934934" cy="6845323"/>
          </a:xfrm>
        </p:grpSpPr>
        <p:sp>
          <p:nvSpPr>
            <p:cNvPr id="8" name="TextBox 8"/>
            <p:cNvSpPr txBox="1"/>
            <p:nvPr/>
          </p:nvSpPr>
          <p:spPr>
            <a:xfrm>
              <a:off x="0" y="19050"/>
              <a:ext cx="7934934" cy="627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</a:pPr>
              <a:r>
                <a:rPr lang="en-US" sz="3200">
                  <a:solidFill>
                    <a:srgbClr val="FFFFFF"/>
                  </a:solidFill>
                  <a:latin typeface="HK Grotesk Bold"/>
                </a:rPr>
                <a:t>ECUADOR DESTINO TURISTICO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585723"/>
              <a:ext cx="7934934" cy="627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</a:pPr>
              <a:r>
                <a:rPr lang="en-US" sz="3200">
                  <a:solidFill>
                    <a:srgbClr val="FFFFFF"/>
                  </a:solidFill>
                  <a:latin typeface="HK Grotesk Bold"/>
                </a:rPr>
                <a:t>PUBLICIDAD Y PROMOCION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182105"/>
              <a:ext cx="7934934" cy="663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7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5341631"/>
              <a:ext cx="7934934" cy="627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</a:pPr>
              <a:r>
                <a:rPr lang="en-US" sz="3200">
                  <a:solidFill>
                    <a:srgbClr val="FFFFFF"/>
                  </a:solidFill>
                  <a:latin typeface="HK Grotesk Bold"/>
                </a:rPr>
                <a:t>OFERTA MONOTONA 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689705" y="1028700"/>
            <a:ext cx="569595" cy="228600"/>
            <a:chOff x="0" y="0"/>
            <a:chExt cx="759460" cy="304800"/>
          </a:xfrm>
        </p:grpSpPr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0" y="0"/>
              <a:ext cx="304800" cy="304800"/>
              <a:chOff x="0" y="0"/>
              <a:chExt cx="1708150" cy="170815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5" name="Group 15"/>
            <p:cNvGrpSpPr>
              <a:grpSpLocks noChangeAspect="1"/>
            </p:cNvGrpSpPr>
            <p:nvPr/>
          </p:nvGrpSpPr>
          <p:grpSpPr>
            <a:xfrm>
              <a:off x="454660" y="0"/>
              <a:ext cx="304800" cy="304800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0580" b="53575"/>
          <a:stretch>
            <a:fillRect/>
          </a:stretch>
        </p:blipFill>
        <p:spPr>
          <a:xfrm>
            <a:off x="0" y="7138119"/>
            <a:ext cx="18288000" cy="314888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5400000">
            <a:off x="1578456" y="1859834"/>
            <a:ext cx="2355739" cy="4822949"/>
            <a:chOff x="0" y="0"/>
            <a:chExt cx="5080000" cy="10400382"/>
          </a:xfrm>
        </p:grpSpPr>
        <p:sp>
          <p:nvSpPr>
            <p:cNvPr id="4" name="Freeform 4"/>
            <p:cNvSpPr/>
            <p:nvPr/>
          </p:nvSpPr>
          <p:spPr>
            <a:xfrm>
              <a:off x="0" y="1243330"/>
              <a:ext cx="5080000" cy="9157051"/>
            </a:xfrm>
            <a:custGeom>
              <a:avLst/>
              <a:gdLst/>
              <a:ahLst/>
              <a:cxnLst/>
              <a:rect l="l" t="t" r="r" b="b"/>
              <a:pathLst>
                <a:path w="5080000" h="9157051">
                  <a:moveTo>
                    <a:pt x="5080000" y="1466850"/>
                  </a:moveTo>
                  <a:lnTo>
                    <a:pt x="5080000" y="9157051"/>
                  </a:lnTo>
                  <a:lnTo>
                    <a:pt x="0" y="9157051"/>
                  </a:lnTo>
                  <a:lnTo>
                    <a:pt x="0" y="1466850"/>
                  </a:lnTo>
                  <a:lnTo>
                    <a:pt x="2540000" y="0"/>
                  </a:lnTo>
                  <a:close/>
                </a:path>
              </a:pathLst>
            </a:custGeom>
            <a:solidFill>
              <a:srgbClr val="EB1032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080000" cy="2710180"/>
            </a:xfrm>
            <a:custGeom>
              <a:avLst/>
              <a:gdLst/>
              <a:ahLst/>
              <a:cxnLst/>
              <a:rect l="l" t="t" r="r" b="b"/>
              <a:pathLst>
                <a:path w="5080000" h="2710180">
                  <a:moveTo>
                    <a:pt x="2540000" y="0"/>
                  </a:moveTo>
                  <a:lnTo>
                    <a:pt x="0" y="1466850"/>
                  </a:lnTo>
                  <a:lnTo>
                    <a:pt x="0" y="2710180"/>
                  </a:lnTo>
                  <a:lnTo>
                    <a:pt x="2540000" y="1243330"/>
                  </a:lnTo>
                  <a:lnTo>
                    <a:pt x="5080000" y="2710180"/>
                  </a:lnTo>
                  <a:lnTo>
                    <a:pt x="5080000" y="1466850"/>
                  </a:lnTo>
                  <a:cubicBezTo>
                    <a:pt x="5080000" y="1466850"/>
                    <a:pt x="2540000" y="0"/>
                    <a:pt x="2540000" y="0"/>
                  </a:cubicBezTo>
                  <a:close/>
                </a:path>
              </a:pathLst>
            </a:custGeom>
            <a:solidFill>
              <a:srgbClr val="452B34"/>
            </a:solidFill>
          </p:spPr>
        </p:sp>
      </p:grpSp>
      <p:grpSp>
        <p:nvGrpSpPr>
          <p:cNvPr id="7" name="Group 7"/>
          <p:cNvGrpSpPr/>
          <p:nvPr/>
        </p:nvGrpSpPr>
        <p:grpSpPr>
          <a:xfrm rot="5400000">
            <a:off x="7247638" y="1859834"/>
            <a:ext cx="2355739" cy="4822949"/>
            <a:chOff x="0" y="0"/>
            <a:chExt cx="5080000" cy="10400382"/>
          </a:xfrm>
        </p:grpSpPr>
        <p:sp>
          <p:nvSpPr>
            <p:cNvPr id="8" name="Freeform 8"/>
            <p:cNvSpPr/>
            <p:nvPr/>
          </p:nvSpPr>
          <p:spPr>
            <a:xfrm>
              <a:off x="0" y="1243330"/>
              <a:ext cx="5080000" cy="9157051"/>
            </a:xfrm>
            <a:custGeom>
              <a:avLst/>
              <a:gdLst/>
              <a:ahLst/>
              <a:cxnLst/>
              <a:rect l="l" t="t" r="r" b="b"/>
              <a:pathLst>
                <a:path w="5080000" h="9157051">
                  <a:moveTo>
                    <a:pt x="5080000" y="1466850"/>
                  </a:moveTo>
                  <a:lnTo>
                    <a:pt x="5080000" y="9157051"/>
                  </a:lnTo>
                  <a:lnTo>
                    <a:pt x="0" y="9157051"/>
                  </a:lnTo>
                  <a:lnTo>
                    <a:pt x="0" y="1466850"/>
                  </a:lnTo>
                  <a:lnTo>
                    <a:pt x="2540000" y="0"/>
                  </a:lnTo>
                  <a:close/>
                </a:path>
              </a:pathLst>
            </a:custGeom>
            <a:solidFill>
              <a:srgbClr val="EB1032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5080000" cy="2710180"/>
            </a:xfrm>
            <a:custGeom>
              <a:avLst/>
              <a:gdLst/>
              <a:ahLst/>
              <a:cxnLst/>
              <a:rect l="l" t="t" r="r" b="b"/>
              <a:pathLst>
                <a:path w="5080000" h="2710180">
                  <a:moveTo>
                    <a:pt x="2540000" y="0"/>
                  </a:moveTo>
                  <a:lnTo>
                    <a:pt x="0" y="1466850"/>
                  </a:lnTo>
                  <a:lnTo>
                    <a:pt x="0" y="2710180"/>
                  </a:lnTo>
                  <a:lnTo>
                    <a:pt x="2540000" y="1243330"/>
                  </a:lnTo>
                  <a:lnTo>
                    <a:pt x="5080000" y="2710180"/>
                  </a:lnTo>
                  <a:lnTo>
                    <a:pt x="5080000" y="1466850"/>
                  </a:lnTo>
                  <a:cubicBezTo>
                    <a:pt x="5080000" y="1466850"/>
                    <a:pt x="2540000" y="0"/>
                    <a:pt x="2540000" y="0"/>
                  </a:cubicBezTo>
                  <a:close/>
                </a:path>
              </a:pathLst>
            </a:custGeom>
            <a:solidFill>
              <a:srgbClr val="452B34"/>
            </a:solidFill>
          </p:spPr>
        </p:sp>
      </p:grpSp>
      <p:grpSp>
        <p:nvGrpSpPr>
          <p:cNvPr id="10" name="Group 10"/>
          <p:cNvGrpSpPr/>
          <p:nvPr/>
        </p:nvGrpSpPr>
        <p:grpSpPr>
          <a:xfrm rot="5400000">
            <a:off x="12832656" y="1859834"/>
            <a:ext cx="2355739" cy="4822949"/>
            <a:chOff x="0" y="0"/>
            <a:chExt cx="5080000" cy="10400382"/>
          </a:xfrm>
        </p:grpSpPr>
        <p:sp>
          <p:nvSpPr>
            <p:cNvPr id="11" name="Freeform 11"/>
            <p:cNvSpPr/>
            <p:nvPr/>
          </p:nvSpPr>
          <p:spPr>
            <a:xfrm>
              <a:off x="0" y="1243330"/>
              <a:ext cx="5080000" cy="9157051"/>
            </a:xfrm>
            <a:custGeom>
              <a:avLst/>
              <a:gdLst/>
              <a:ahLst/>
              <a:cxnLst/>
              <a:rect l="l" t="t" r="r" b="b"/>
              <a:pathLst>
                <a:path w="5080000" h="9157051">
                  <a:moveTo>
                    <a:pt x="5080000" y="1466850"/>
                  </a:moveTo>
                  <a:lnTo>
                    <a:pt x="5080000" y="9157051"/>
                  </a:lnTo>
                  <a:lnTo>
                    <a:pt x="0" y="9157051"/>
                  </a:lnTo>
                  <a:lnTo>
                    <a:pt x="0" y="1466850"/>
                  </a:lnTo>
                  <a:lnTo>
                    <a:pt x="2540000" y="0"/>
                  </a:lnTo>
                  <a:close/>
                </a:path>
              </a:pathLst>
            </a:custGeom>
            <a:solidFill>
              <a:srgbClr val="EB1032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5080000" cy="2710180"/>
            </a:xfrm>
            <a:custGeom>
              <a:avLst/>
              <a:gdLst/>
              <a:ahLst/>
              <a:cxnLst/>
              <a:rect l="l" t="t" r="r" b="b"/>
              <a:pathLst>
                <a:path w="5080000" h="2710180">
                  <a:moveTo>
                    <a:pt x="2540000" y="0"/>
                  </a:moveTo>
                  <a:lnTo>
                    <a:pt x="0" y="1466850"/>
                  </a:lnTo>
                  <a:lnTo>
                    <a:pt x="0" y="2710180"/>
                  </a:lnTo>
                  <a:lnTo>
                    <a:pt x="2540000" y="1243330"/>
                  </a:lnTo>
                  <a:lnTo>
                    <a:pt x="5080000" y="2710180"/>
                  </a:lnTo>
                  <a:lnTo>
                    <a:pt x="5080000" y="1466850"/>
                  </a:lnTo>
                  <a:cubicBezTo>
                    <a:pt x="5080000" y="1466850"/>
                    <a:pt x="2540000" y="0"/>
                    <a:pt x="2540000" y="0"/>
                  </a:cubicBezTo>
                  <a:close/>
                </a:path>
              </a:pathLst>
            </a:custGeom>
            <a:solidFill>
              <a:srgbClr val="452B34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344851" y="3354004"/>
            <a:ext cx="4387251" cy="1312728"/>
            <a:chOff x="0" y="0"/>
            <a:chExt cx="5849668" cy="1750304"/>
          </a:xfrm>
        </p:grpSpPr>
        <p:sp>
          <p:nvSpPr>
            <p:cNvPr id="14" name="TextBox 14"/>
            <p:cNvSpPr txBox="1"/>
            <p:nvPr/>
          </p:nvSpPr>
          <p:spPr>
            <a:xfrm>
              <a:off x="0" y="909402"/>
              <a:ext cx="5849668" cy="8409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86"/>
                </a:lnSpc>
              </a:pPr>
              <a:r>
                <a:rPr lang="en-US" sz="4069">
                  <a:solidFill>
                    <a:srgbClr val="000000"/>
                  </a:solidFill>
                  <a:latin typeface="Amaranth Italics"/>
                </a:rPr>
                <a:t>Desarrollo Local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5776" y="0"/>
              <a:ext cx="5833892" cy="197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77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818648" y="3354004"/>
            <a:ext cx="4387251" cy="1312728"/>
            <a:chOff x="0" y="0"/>
            <a:chExt cx="5849668" cy="1750304"/>
          </a:xfrm>
        </p:grpSpPr>
        <p:sp>
          <p:nvSpPr>
            <p:cNvPr id="17" name="TextBox 17"/>
            <p:cNvSpPr txBox="1"/>
            <p:nvPr/>
          </p:nvSpPr>
          <p:spPr>
            <a:xfrm>
              <a:off x="0" y="909402"/>
              <a:ext cx="5849668" cy="8409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86"/>
                </a:lnSpc>
              </a:pPr>
              <a:r>
                <a:rPr lang="en-US" sz="4069">
                  <a:solidFill>
                    <a:srgbClr val="000000"/>
                  </a:solidFill>
                  <a:latin typeface="Amaranth"/>
                </a:rPr>
                <a:t>Sistemas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5776" y="0"/>
              <a:ext cx="5833892" cy="197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77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599051" y="3354004"/>
            <a:ext cx="4387251" cy="1312728"/>
            <a:chOff x="0" y="0"/>
            <a:chExt cx="5849668" cy="1750304"/>
          </a:xfrm>
        </p:grpSpPr>
        <p:sp>
          <p:nvSpPr>
            <p:cNvPr id="20" name="TextBox 20"/>
            <p:cNvSpPr txBox="1"/>
            <p:nvPr/>
          </p:nvSpPr>
          <p:spPr>
            <a:xfrm>
              <a:off x="0" y="909402"/>
              <a:ext cx="5849668" cy="8409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86"/>
                </a:lnSpc>
              </a:pPr>
              <a:r>
                <a:rPr lang="en-US" sz="4069">
                  <a:solidFill>
                    <a:srgbClr val="000000"/>
                  </a:solidFill>
                  <a:latin typeface="Amaranth"/>
                </a:rPr>
                <a:t>Sistema Turistico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5776" y="0"/>
              <a:ext cx="5833892" cy="197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77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300167" y="1356405"/>
            <a:ext cx="11859910" cy="1997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553"/>
              </a:lnSpc>
            </a:pPr>
            <a:r>
              <a:rPr lang="en-US" sz="13763" spc="2683">
                <a:solidFill>
                  <a:srgbClr val="000000"/>
                </a:solidFill>
                <a:latin typeface="Cinzel Italics"/>
              </a:rPr>
              <a:t>TEORIAS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71728" y="9029700"/>
            <a:ext cx="569595" cy="228600"/>
            <a:chOff x="0" y="0"/>
            <a:chExt cx="759460" cy="304800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304800" cy="304800"/>
              <a:chOff x="0" y="0"/>
              <a:chExt cx="1708150" cy="170815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454660" y="0"/>
              <a:ext cx="304800" cy="304800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7" name="AutoShape 7"/>
          <p:cNvSpPr/>
          <p:nvPr/>
        </p:nvSpPr>
        <p:spPr>
          <a:xfrm>
            <a:off x="16357377" y="0"/>
            <a:ext cx="9525" cy="10287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8" name="AutoShape 8"/>
          <p:cNvSpPr/>
          <p:nvPr/>
        </p:nvSpPr>
        <p:spPr>
          <a:xfrm>
            <a:off x="16318439" y="0"/>
            <a:ext cx="87400" cy="262618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20901" y="6714137"/>
            <a:ext cx="7895829" cy="35728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849" b="849"/>
          <a:stretch>
            <a:fillRect/>
          </a:stretch>
        </p:blipFill>
        <p:spPr>
          <a:xfrm>
            <a:off x="-10080" y="0"/>
            <a:ext cx="7851417" cy="349238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8533952" y="1400035"/>
            <a:ext cx="8096930" cy="122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83"/>
              </a:lnSpc>
            </a:pPr>
            <a:r>
              <a:rPr lang="en-US" sz="7906">
                <a:solidFill>
                  <a:srgbClr val="FFFFFF"/>
                </a:solidFill>
                <a:latin typeface="Amaranth Italics"/>
              </a:rPr>
              <a:t>Anclaje </a:t>
            </a:r>
          </a:p>
        </p:txBody>
      </p:sp>
      <p:grpSp>
        <p:nvGrpSpPr>
          <p:cNvPr id="12" name="Group 12"/>
          <p:cNvGrpSpPr/>
          <p:nvPr/>
        </p:nvGrpSpPr>
        <p:grpSpPr>
          <a:xfrm rot="5400000">
            <a:off x="2306846" y="3858030"/>
            <a:ext cx="1898959" cy="6532823"/>
            <a:chOff x="0" y="0"/>
            <a:chExt cx="5080000" cy="18574917"/>
          </a:xfrm>
        </p:grpSpPr>
        <p:sp>
          <p:nvSpPr>
            <p:cNvPr id="13" name="Freeform 13"/>
            <p:cNvSpPr/>
            <p:nvPr/>
          </p:nvSpPr>
          <p:spPr>
            <a:xfrm>
              <a:off x="0" y="1243330"/>
              <a:ext cx="5080000" cy="17331587"/>
            </a:xfrm>
            <a:custGeom>
              <a:avLst/>
              <a:gdLst/>
              <a:ahLst/>
              <a:cxnLst/>
              <a:rect l="l" t="t" r="r" b="b"/>
              <a:pathLst>
                <a:path w="5080000" h="17331587">
                  <a:moveTo>
                    <a:pt x="5080000" y="1466850"/>
                  </a:moveTo>
                  <a:lnTo>
                    <a:pt x="5080000" y="17331587"/>
                  </a:lnTo>
                  <a:lnTo>
                    <a:pt x="0" y="17331587"/>
                  </a:lnTo>
                  <a:lnTo>
                    <a:pt x="0" y="1466850"/>
                  </a:lnTo>
                  <a:lnTo>
                    <a:pt x="2540000" y="0"/>
                  </a:lnTo>
                  <a:close/>
                </a:path>
              </a:pathLst>
            </a:custGeom>
            <a:solidFill>
              <a:srgbClr val="6F6B5D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5080000" cy="2710180"/>
            </a:xfrm>
            <a:custGeom>
              <a:avLst/>
              <a:gdLst/>
              <a:ahLst/>
              <a:cxnLst/>
              <a:rect l="l" t="t" r="r" b="b"/>
              <a:pathLst>
                <a:path w="5080000" h="2710180">
                  <a:moveTo>
                    <a:pt x="2540000" y="0"/>
                  </a:moveTo>
                  <a:lnTo>
                    <a:pt x="0" y="1466850"/>
                  </a:lnTo>
                  <a:lnTo>
                    <a:pt x="0" y="2710180"/>
                  </a:lnTo>
                  <a:lnTo>
                    <a:pt x="2540000" y="1243330"/>
                  </a:lnTo>
                  <a:lnTo>
                    <a:pt x="5080000" y="2710180"/>
                  </a:lnTo>
                  <a:lnTo>
                    <a:pt x="5080000" y="1466850"/>
                  </a:lnTo>
                  <a:cubicBezTo>
                    <a:pt x="5080000" y="1466850"/>
                    <a:pt x="2540000" y="0"/>
                    <a:pt x="2540000" y="0"/>
                  </a:cubicBezTo>
                  <a:close/>
                </a:path>
              </a:pathLst>
            </a:custGeom>
            <a:solidFill>
              <a:srgbClr val="EB1032"/>
            </a:solidFill>
          </p:spPr>
        </p:sp>
      </p:grpSp>
      <p:grpSp>
        <p:nvGrpSpPr>
          <p:cNvPr id="15" name="Group 15"/>
          <p:cNvGrpSpPr/>
          <p:nvPr/>
        </p:nvGrpSpPr>
        <p:grpSpPr>
          <a:xfrm rot="5400000">
            <a:off x="1880498" y="5478843"/>
            <a:ext cx="1898959" cy="5659954"/>
            <a:chOff x="0" y="0"/>
            <a:chExt cx="5080000" cy="15141224"/>
          </a:xfrm>
        </p:grpSpPr>
        <p:sp>
          <p:nvSpPr>
            <p:cNvPr id="16" name="Freeform 16"/>
            <p:cNvSpPr/>
            <p:nvPr/>
          </p:nvSpPr>
          <p:spPr>
            <a:xfrm>
              <a:off x="0" y="1243330"/>
              <a:ext cx="5080000" cy="13897893"/>
            </a:xfrm>
            <a:custGeom>
              <a:avLst/>
              <a:gdLst/>
              <a:ahLst/>
              <a:cxnLst/>
              <a:rect l="l" t="t" r="r" b="b"/>
              <a:pathLst>
                <a:path w="5080000" h="13897893">
                  <a:moveTo>
                    <a:pt x="5080000" y="1466850"/>
                  </a:moveTo>
                  <a:lnTo>
                    <a:pt x="5080000" y="13897893"/>
                  </a:lnTo>
                  <a:lnTo>
                    <a:pt x="0" y="13897893"/>
                  </a:lnTo>
                  <a:lnTo>
                    <a:pt x="0" y="1466850"/>
                  </a:lnTo>
                  <a:lnTo>
                    <a:pt x="2540000" y="0"/>
                  </a:lnTo>
                  <a:close/>
                </a:path>
              </a:pathLst>
            </a:custGeom>
            <a:solidFill>
              <a:srgbClr val="6F6B5D">
                <a:alpha val="85882"/>
              </a:srgbClr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5080000" cy="2710180"/>
            </a:xfrm>
            <a:custGeom>
              <a:avLst/>
              <a:gdLst/>
              <a:ahLst/>
              <a:cxnLst/>
              <a:rect l="l" t="t" r="r" b="b"/>
              <a:pathLst>
                <a:path w="5080000" h="2710180">
                  <a:moveTo>
                    <a:pt x="2540000" y="0"/>
                  </a:moveTo>
                  <a:lnTo>
                    <a:pt x="0" y="1466850"/>
                  </a:lnTo>
                  <a:lnTo>
                    <a:pt x="0" y="2710180"/>
                  </a:lnTo>
                  <a:lnTo>
                    <a:pt x="2540000" y="1243330"/>
                  </a:lnTo>
                  <a:lnTo>
                    <a:pt x="5080000" y="2710180"/>
                  </a:lnTo>
                  <a:lnTo>
                    <a:pt x="5080000" y="1466850"/>
                  </a:lnTo>
                  <a:cubicBezTo>
                    <a:pt x="5080000" y="1466850"/>
                    <a:pt x="2540000" y="0"/>
                    <a:pt x="2540000" y="0"/>
                  </a:cubicBezTo>
                  <a:close/>
                </a:path>
              </a:pathLst>
            </a:custGeom>
            <a:solidFill>
              <a:srgbClr val="EB1032">
                <a:alpha val="85882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 rot="5400000">
            <a:off x="1460522" y="6917439"/>
            <a:ext cx="1898959" cy="4840163"/>
            <a:chOff x="0" y="0"/>
            <a:chExt cx="5080000" cy="12948160"/>
          </a:xfrm>
        </p:grpSpPr>
        <p:sp>
          <p:nvSpPr>
            <p:cNvPr id="19" name="Freeform 19"/>
            <p:cNvSpPr/>
            <p:nvPr/>
          </p:nvSpPr>
          <p:spPr>
            <a:xfrm>
              <a:off x="0" y="1243330"/>
              <a:ext cx="5080000" cy="11704830"/>
            </a:xfrm>
            <a:custGeom>
              <a:avLst/>
              <a:gdLst/>
              <a:ahLst/>
              <a:cxnLst/>
              <a:rect l="l" t="t" r="r" b="b"/>
              <a:pathLst>
                <a:path w="5080000" h="11704830">
                  <a:moveTo>
                    <a:pt x="5080000" y="1466850"/>
                  </a:moveTo>
                  <a:lnTo>
                    <a:pt x="5080000" y="11704830"/>
                  </a:lnTo>
                  <a:lnTo>
                    <a:pt x="0" y="11704830"/>
                  </a:lnTo>
                  <a:lnTo>
                    <a:pt x="0" y="1466850"/>
                  </a:lnTo>
                  <a:lnTo>
                    <a:pt x="2540000" y="0"/>
                  </a:lnTo>
                  <a:close/>
                </a:path>
              </a:pathLst>
            </a:custGeom>
            <a:solidFill>
              <a:srgbClr val="6F6B5D">
                <a:alpha val="88627"/>
              </a:srgbClr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5080000" cy="2710180"/>
            </a:xfrm>
            <a:custGeom>
              <a:avLst/>
              <a:gdLst/>
              <a:ahLst/>
              <a:cxnLst/>
              <a:rect l="l" t="t" r="r" b="b"/>
              <a:pathLst>
                <a:path w="5080000" h="2710180">
                  <a:moveTo>
                    <a:pt x="2540000" y="0"/>
                  </a:moveTo>
                  <a:lnTo>
                    <a:pt x="0" y="1466850"/>
                  </a:lnTo>
                  <a:lnTo>
                    <a:pt x="0" y="2710180"/>
                  </a:lnTo>
                  <a:lnTo>
                    <a:pt x="2540000" y="1243330"/>
                  </a:lnTo>
                  <a:lnTo>
                    <a:pt x="5080000" y="2710180"/>
                  </a:lnTo>
                  <a:lnTo>
                    <a:pt x="5080000" y="1466850"/>
                  </a:lnTo>
                  <a:cubicBezTo>
                    <a:pt x="5080000" y="1466850"/>
                    <a:pt x="2540000" y="0"/>
                    <a:pt x="2540000" y="0"/>
                  </a:cubicBezTo>
                  <a:close/>
                </a:path>
              </a:pathLst>
            </a:custGeom>
            <a:solidFill>
              <a:srgbClr val="EB1032">
                <a:alpha val="88627"/>
              </a:srgbClr>
            </a:solidFill>
          </p:spPr>
        </p:sp>
      </p:grpSp>
      <p:grpSp>
        <p:nvGrpSpPr>
          <p:cNvPr id="21" name="Group 21"/>
          <p:cNvGrpSpPr/>
          <p:nvPr/>
        </p:nvGrpSpPr>
        <p:grpSpPr>
          <a:xfrm rot="5400000">
            <a:off x="1875456" y="2929639"/>
            <a:ext cx="1898959" cy="5670037"/>
            <a:chOff x="0" y="0"/>
            <a:chExt cx="5080000" cy="18574917"/>
          </a:xfrm>
        </p:grpSpPr>
        <p:sp>
          <p:nvSpPr>
            <p:cNvPr id="22" name="Freeform 22"/>
            <p:cNvSpPr/>
            <p:nvPr/>
          </p:nvSpPr>
          <p:spPr>
            <a:xfrm>
              <a:off x="0" y="1243330"/>
              <a:ext cx="5080000" cy="17331587"/>
            </a:xfrm>
            <a:custGeom>
              <a:avLst/>
              <a:gdLst/>
              <a:ahLst/>
              <a:cxnLst/>
              <a:rect l="l" t="t" r="r" b="b"/>
              <a:pathLst>
                <a:path w="5080000" h="17331587">
                  <a:moveTo>
                    <a:pt x="5080000" y="1466850"/>
                  </a:moveTo>
                  <a:lnTo>
                    <a:pt x="5080000" y="17331587"/>
                  </a:lnTo>
                  <a:lnTo>
                    <a:pt x="0" y="17331587"/>
                  </a:lnTo>
                  <a:lnTo>
                    <a:pt x="0" y="1466850"/>
                  </a:lnTo>
                  <a:lnTo>
                    <a:pt x="2540000" y="0"/>
                  </a:lnTo>
                  <a:close/>
                </a:path>
              </a:pathLst>
            </a:custGeom>
            <a:solidFill>
              <a:srgbClr val="6F6B5D">
                <a:alpha val="91765"/>
              </a:srgbClr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5080000" cy="2710180"/>
            </a:xfrm>
            <a:custGeom>
              <a:avLst/>
              <a:gdLst/>
              <a:ahLst/>
              <a:cxnLst/>
              <a:rect l="l" t="t" r="r" b="b"/>
              <a:pathLst>
                <a:path w="5080000" h="2710180">
                  <a:moveTo>
                    <a:pt x="2540000" y="0"/>
                  </a:moveTo>
                  <a:lnTo>
                    <a:pt x="0" y="1466850"/>
                  </a:lnTo>
                  <a:lnTo>
                    <a:pt x="0" y="2710180"/>
                  </a:lnTo>
                  <a:lnTo>
                    <a:pt x="2540000" y="1243330"/>
                  </a:lnTo>
                  <a:lnTo>
                    <a:pt x="5080000" y="2710180"/>
                  </a:lnTo>
                  <a:lnTo>
                    <a:pt x="5080000" y="1466850"/>
                  </a:lnTo>
                  <a:cubicBezTo>
                    <a:pt x="5080000" y="1466850"/>
                    <a:pt x="2540000" y="0"/>
                    <a:pt x="2540000" y="0"/>
                  </a:cubicBezTo>
                  <a:close/>
                </a:path>
              </a:pathLst>
            </a:custGeom>
            <a:solidFill>
              <a:srgbClr val="EB1032">
                <a:alpha val="91765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5400000">
            <a:off x="1295706" y="2508066"/>
            <a:ext cx="1898959" cy="4510534"/>
            <a:chOff x="0" y="0"/>
            <a:chExt cx="5080000" cy="18574917"/>
          </a:xfrm>
        </p:grpSpPr>
        <p:sp>
          <p:nvSpPr>
            <p:cNvPr id="25" name="Freeform 25"/>
            <p:cNvSpPr/>
            <p:nvPr/>
          </p:nvSpPr>
          <p:spPr>
            <a:xfrm>
              <a:off x="0" y="1243330"/>
              <a:ext cx="5080000" cy="17331587"/>
            </a:xfrm>
            <a:custGeom>
              <a:avLst/>
              <a:gdLst/>
              <a:ahLst/>
              <a:cxnLst/>
              <a:rect l="l" t="t" r="r" b="b"/>
              <a:pathLst>
                <a:path w="5080000" h="17331587">
                  <a:moveTo>
                    <a:pt x="5080000" y="1466850"/>
                  </a:moveTo>
                  <a:lnTo>
                    <a:pt x="5080000" y="17331587"/>
                  </a:lnTo>
                  <a:lnTo>
                    <a:pt x="0" y="17331587"/>
                  </a:lnTo>
                  <a:lnTo>
                    <a:pt x="0" y="1466850"/>
                  </a:lnTo>
                  <a:lnTo>
                    <a:pt x="2540000" y="0"/>
                  </a:lnTo>
                  <a:close/>
                </a:path>
              </a:pathLst>
            </a:custGeom>
            <a:solidFill>
              <a:srgbClr val="6F6B5D">
                <a:alpha val="91765"/>
              </a:srgbClr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0" y="0"/>
              <a:ext cx="5080000" cy="2710180"/>
            </a:xfrm>
            <a:custGeom>
              <a:avLst/>
              <a:gdLst/>
              <a:ahLst/>
              <a:cxnLst/>
              <a:rect l="l" t="t" r="r" b="b"/>
              <a:pathLst>
                <a:path w="5080000" h="2710180">
                  <a:moveTo>
                    <a:pt x="2540000" y="0"/>
                  </a:moveTo>
                  <a:lnTo>
                    <a:pt x="0" y="1466850"/>
                  </a:lnTo>
                  <a:lnTo>
                    <a:pt x="0" y="2710180"/>
                  </a:lnTo>
                  <a:lnTo>
                    <a:pt x="2540000" y="1243330"/>
                  </a:lnTo>
                  <a:lnTo>
                    <a:pt x="5080000" y="2710180"/>
                  </a:lnTo>
                  <a:lnTo>
                    <a:pt x="5080000" y="1466850"/>
                  </a:lnTo>
                  <a:cubicBezTo>
                    <a:pt x="5080000" y="1466850"/>
                    <a:pt x="2540000" y="0"/>
                    <a:pt x="2540000" y="0"/>
                  </a:cubicBezTo>
                  <a:close/>
                </a:path>
              </a:pathLst>
            </a:custGeom>
            <a:solidFill>
              <a:srgbClr val="EB1032">
                <a:alpha val="91765"/>
              </a:srgbClr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-10080" y="4512794"/>
            <a:ext cx="4097480" cy="520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6"/>
              </a:lnSpc>
            </a:pPr>
            <a:r>
              <a:rPr lang="en-US" sz="3545" spc="691">
                <a:solidFill>
                  <a:srgbClr val="FFFFFF"/>
                </a:solidFill>
                <a:latin typeface="Cinzel Italics"/>
              </a:rPr>
              <a:t>ESTRATEGIA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9461" y="5654836"/>
            <a:ext cx="4097480" cy="520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6"/>
              </a:lnSpc>
            </a:pPr>
            <a:r>
              <a:rPr lang="en-US" sz="3545" spc="691">
                <a:solidFill>
                  <a:srgbClr val="FFFFFF"/>
                </a:solidFill>
                <a:latin typeface="Cinzel Italics"/>
              </a:rPr>
              <a:t>SECTOR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0" y="6873904"/>
            <a:ext cx="4097480" cy="520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6"/>
              </a:lnSpc>
            </a:pPr>
            <a:r>
              <a:rPr lang="en-US" sz="3545" spc="691">
                <a:solidFill>
                  <a:srgbClr val="FFFFFF"/>
                </a:solidFill>
                <a:latin typeface="Cinzel Italics"/>
              </a:rPr>
              <a:t>ENTORNO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9461" y="8058283"/>
            <a:ext cx="4097480" cy="520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6"/>
              </a:lnSpc>
            </a:pPr>
            <a:r>
              <a:rPr lang="en-US" sz="3545" spc="691">
                <a:solidFill>
                  <a:srgbClr val="FFFFFF"/>
                </a:solidFill>
                <a:latin typeface="Cinzel Italics"/>
              </a:rPr>
              <a:t>ACTORES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9461" y="9086983"/>
            <a:ext cx="4097480" cy="520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6"/>
              </a:lnSpc>
            </a:pPr>
            <a:r>
              <a:rPr lang="en-US" sz="3545" spc="691">
                <a:solidFill>
                  <a:srgbClr val="FFFFFF"/>
                </a:solidFill>
                <a:latin typeface="Cinzel Italics"/>
              </a:rPr>
              <a:t>CONTROL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0580" b="53575"/>
          <a:stretch>
            <a:fillRect/>
          </a:stretch>
        </p:blipFill>
        <p:spPr>
          <a:xfrm>
            <a:off x="0" y="7138119"/>
            <a:ext cx="18288000" cy="31488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5257" r="3078"/>
          <a:stretch>
            <a:fillRect/>
          </a:stretch>
        </p:blipFill>
        <p:spPr>
          <a:xfrm>
            <a:off x="474292" y="874061"/>
            <a:ext cx="8177642" cy="58785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44000" y="996743"/>
            <a:ext cx="8992887" cy="575585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74292" y="6724021"/>
            <a:ext cx="3401775" cy="259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1"/>
              </a:lnSpc>
            </a:pPr>
            <a:r>
              <a:rPr lang="en-US" sz="1529">
                <a:solidFill>
                  <a:srgbClr val="000000"/>
                </a:solidFill>
                <a:latin typeface="Open Sans Light"/>
              </a:rPr>
              <a:t>Tomado de: PD y OT La Mana, 2020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712832" y="6724021"/>
            <a:ext cx="3927612" cy="232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2"/>
              </a:lnSpc>
            </a:pPr>
            <a:r>
              <a:rPr lang="en-US" sz="1351">
                <a:solidFill>
                  <a:srgbClr val="000000"/>
                </a:solidFill>
                <a:latin typeface="Open Sans Light"/>
              </a:rPr>
              <a:t>Tomado de (Velastegui, Oquendo , &amp; Mayola, 2020)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45623" y="112348"/>
            <a:ext cx="2859113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49"/>
              </a:lnSpc>
            </a:pPr>
            <a:r>
              <a:rPr lang="en-US" sz="5178" dirty="0">
                <a:solidFill>
                  <a:srgbClr val="000000"/>
                </a:solidFill>
                <a:latin typeface="Open Sans Extra Bold"/>
              </a:rPr>
              <a:t>La </a:t>
            </a:r>
            <a:r>
              <a:rPr lang="en-US" sz="5178" dirty="0" smtClean="0">
                <a:solidFill>
                  <a:srgbClr val="000000"/>
                </a:solidFill>
                <a:latin typeface="Open Sans Extra Bold"/>
              </a:rPr>
              <a:t>Man</a:t>
            </a:r>
            <a:r>
              <a:rPr lang="es-EC" sz="6000" b="1" dirty="0"/>
              <a:t>á</a:t>
            </a:r>
            <a:endParaRPr lang="en-US" sz="5400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548078" y="144304"/>
            <a:ext cx="3939322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49"/>
              </a:lnSpc>
            </a:pPr>
            <a:r>
              <a:rPr lang="en-US" sz="5178">
                <a:solidFill>
                  <a:srgbClr val="000000"/>
                </a:solidFill>
                <a:latin typeface="Open Sans Extra Bold"/>
              </a:rPr>
              <a:t>Montañita</a:t>
            </a:r>
            <a:endParaRPr lang="en-US" sz="5178" dirty="0">
              <a:solidFill>
                <a:srgbClr val="000000"/>
              </a:solidFill>
              <a:latin typeface="Open Sans Extra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6405839" cy="5486400"/>
            <a:chOff x="0" y="0"/>
            <a:chExt cx="21874452" cy="73152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6770" b="16770"/>
            <a:stretch>
              <a:fillRect/>
            </a:stretch>
          </p:blipFill>
          <p:spPr>
            <a:xfrm>
              <a:off x="7503151" y="0"/>
              <a:ext cx="14371301" cy="73152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22373" r="22373"/>
            <a:stretch>
              <a:fillRect/>
            </a:stretch>
          </p:blipFill>
          <p:spPr>
            <a:xfrm>
              <a:off x="0" y="0"/>
              <a:ext cx="7185651" cy="7315200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7071728" y="9029700"/>
            <a:ext cx="569595" cy="228600"/>
            <a:chOff x="0" y="0"/>
            <a:chExt cx="759460" cy="304800"/>
          </a:xfrm>
        </p:grpSpPr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0" y="0"/>
              <a:ext cx="304800" cy="304800"/>
              <a:chOff x="0" y="0"/>
              <a:chExt cx="1708150" cy="170815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454660" y="0"/>
              <a:ext cx="304800" cy="304800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0" name="AutoShape 10"/>
          <p:cNvSpPr/>
          <p:nvPr/>
        </p:nvSpPr>
        <p:spPr>
          <a:xfrm>
            <a:off x="16357377" y="0"/>
            <a:ext cx="9525" cy="10287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" name="AutoShape 11"/>
          <p:cNvSpPr/>
          <p:nvPr/>
        </p:nvSpPr>
        <p:spPr>
          <a:xfrm>
            <a:off x="16318439" y="0"/>
            <a:ext cx="87400" cy="262618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3" name="TextBox 13"/>
          <p:cNvSpPr txBox="1"/>
          <p:nvPr/>
        </p:nvSpPr>
        <p:spPr>
          <a:xfrm>
            <a:off x="1314177" y="6972300"/>
            <a:ext cx="4477023" cy="197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10"/>
              </a:lnSpc>
            </a:pPr>
            <a:r>
              <a:rPr lang="en-US" sz="11007" dirty="0" err="1">
                <a:solidFill>
                  <a:srgbClr val="FFFFFF"/>
                </a:solidFill>
                <a:latin typeface="Open Sans"/>
              </a:rPr>
              <a:t>Leiper</a:t>
            </a:r>
            <a:endParaRPr lang="en-US" sz="11007" dirty="0">
              <a:solidFill>
                <a:srgbClr val="FFFFFF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71728" y="9029700"/>
            <a:ext cx="569595" cy="228600"/>
            <a:chOff x="0" y="0"/>
            <a:chExt cx="759460" cy="304800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304800" cy="304800"/>
              <a:chOff x="0" y="0"/>
              <a:chExt cx="1708150" cy="170815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00A40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454660" y="0"/>
              <a:ext cx="304800" cy="304800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100A40"/>
              </a:solidFill>
            </p:spPr>
          </p:sp>
        </p:grpSp>
      </p:grpSp>
      <p:sp>
        <p:nvSpPr>
          <p:cNvPr id="7" name="AutoShape 7"/>
          <p:cNvSpPr/>
          <p:nvPr/>
        </p:nvSpPr>
        <p:spPr>
          <a:xfrm>
            <a:off x="16357377" y="0"/>
            <a:ext cx="9525" cy="10287000"/>
          </a:xfrm>
          <a:prstGeom prst="rect">
            <a:avLst/>
          </a:prstGeom>
          <a:solidFill>
            <a:srgbClr val="100A40"/>
          </a:solidFill>
        </p:spPr>
      </p:sp>
      <p:sp>
        <p:nvSpPr>
          <p:cNvPr id="8" name="AutoShape 8"/>
          <p:cNvSpPr/>
          <p:nvPr/>
        </p:nvSpPr>
        <p:spPr>
          <a:xfrm>
            <a:off x="16318439" y="0"/>
            <a:ext cx="87400" cy="2626180"/>
          </a:xfrm>
          <a:prstGeom prst="rect">
            <a:avLst/>
          </a:prstGeom>
          <a:solidFill>
            <a:srgbClr val="100A40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l="1114" r="1114"/>
          <a:stretch>
            <a:fillRect/>
          </a:stretch>
        </p:blipFill>
        <p:spPr>
          <a:xfrm>
            <a:off x="1028700" y="3824542"/>
            <a:ext cx="8114080" cy="512861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28700" y="1076325"/>
            <a:ext cx="6799473" cy="793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21"/>
              </a:lnSpc>
            </a:pPr>
            <a:r>
              <a:rPr lang="en-US" sz="5565" dirty="0">
                <a:solidFill>
                  <a:srgbClr val="100A40"/>
                </a:solidFill>
                <a:latin typeface="HK Grotesk Bold"/>
              </a:rPr>
              <a:t>METODOLOGIA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0668000" y="2847716"/>
            <a:ext cx="6032263" cy="2458094"/>
            <a:chOff x="0" y="0"/>
            <a:chExt cx="8043017" cy="3277459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250690"/>
              <a:ext cx="8043017" cy="2014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25"/>
                </a:lnSpc>
              </a:pPr>
              <a:r>
                <a:rPr lang="en-US" sz="2946">
                  <a:solidFill>
                    <a:srgbClr val="100A40"/>
                  </a:solidFill>
                  <a:latin typeface="HK Grotesk Light"/>
                </a:rPr>
                <a:t>Indagar </a:t>
              </a:r>
            </a:p>
            <a:p>
              <a:pPr>
                <a:lnSpc>
                  <a:spcPts val="4125"/>
                </a:lnSpc>
              </a:pPr>
              <a:r>
                <a:rPr lang="en-US" sz="2946">
                  <a:solidFill>
                    <a:srgbClr val="100A40"/>
                  </a:solidFill>
                  <a:latin typeface="HK Grotesk Light"/>
                </a:rPr>
                <a:t>Entrevistar </a:t>
              </a:r>
            </a:p>
            <a:p>
              <a:pPr marL="0" lvl="0" indent="0" algn="l">
                <a:lnSpc>
                  <a:spcPts val="4125"/>
                </a:lnSpc>
                <a:spcBef>
                  <a:spcPct val="0"/>
                </a:spcBef>
              </a:pPr>
              <a:r>
                <a:rPr lang="en-US" sz="2946">
                  <a:solidFill>
                    <a:srgbClr val="100A40"/>
                  </a:solidFill>
                  <a:latin typeface="HK Grotesk Light"/>
                </a:rPr>
                <a:t>Encuestar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8100"/>
              <a:ext cx="8043017" cy="8690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38"/>
                </a:lnSpc>
              </a:pPr>
              <a:r>
                <a:rPr lang="en-US" sz="4489">
                  <a:solidFill>
                    <a:srgbClr val="EB1032"/>
                  </a:solidFill>
                  <a:latin typeface="HK Grotesk Bold"/>
                </a:rPr>
                <a:t>3 FASES 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668000" y="7130251"/>
            <a:ext cx="5650439" cy="1822910"/>
            <a:chOff x="0" y="0"/>
            <a:chExt cx="7533919" cy="2430547"/>
          </a:xfrm>
        </p:grpSpPr>
        <p:sp>
          <p:nvSpPr>
            <p:cNvPr id="15" name="TextBox 15"/>
            <p:cNvSpPr txBox="1"/>
            <p:nvPr/>
          </p:nvSpPr>
          <p:spPr>
            <a:xfrm>
              <a:off x="0" y="1176830"/>
              <a:ext cx="7533919" cy="1242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64"/>
                </a:lnSpc>
              </a:pPr>
              <a:r>
                <a:rPr lang="en-US" sz="2760">
                  <a:solidFill>
                    <a:srgbClr val="100A40"/>
                  </a:solidFill>
                  <a:latin typeface="HK Grotesk Light"/>
                </a:rPr>
                <a:t>Poblacion: 137.012</a:t>
              </a:r>
            </a:p>
            <a:p>
              <a:pPr marL="0" lvl="0" indent="0" algn="l">
                <a:lnSpc>
                  <a:spcPts val="3864"/>
                </a:lnSpc>
                <a:spcBef>
                  <a:spcPct val="0"/>
                </a:spcBef>
              </a:pPr>
              <a:r>
                <a:rPr lang="en-US" sz="2760">
                  <a:solidFill>
                    <a:srgbClr val="100A40"/>
                  </a:solidFill>
                  <a:latin typeface="HK Grotesk Light"/>
                </a:rPr>
                <a:t>Muestra: 383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28575"/>
              <a:ext cx="7533919" cy="8211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6"/>
                </a:lnSpc>
              </a:pPr>
              <a:r>
                <a:rPr lang="en-US" sz="4205">
                  <a:solidFill>
                    <a:srgbClr val="EB1032"/>
                  </a:solidFill>
                  <a:latin typeface="HK Grotesk Bold"/>
                </a:rPr>
                <a:t>OBJETO ESTUDIO 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636502" cy="10287000"/>
            <a:chOff x="0" y="0"/>
            <a:chExt cx="11515336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7187" r="18922"/>
            <a:stretch>
              <a:fillRect/>
            </a:stretch>
          </p:blipFill>
          <p:spPr>
            <a:xfrm>
              <a:off x="0" y="0"/>
              <a:ext cx="11515336" cy="67945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6293" b="6293"/>
            <a:stretch>
              <a:fillRect/>
            </a:stretch>
          </p:blipFill>
          <p:spPr>
            <a:xfrm>
              <a:off x="0" y="6921500"/>
              <a:ext cx="11515336" cy="6794500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7071728" y="9029700"/>
            <a:ext cx="569595" cy="228600"/>
            <a:chOff x="0" y="0"/>
            <a:chExt cx="759460" cy="304800"/>
          </a:xfrm>
        </p:grpSpPr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0" y="0"/>
              <a:ext cx="304800" cy="304800"/>
              <a:chOff x="0" y="0"/>
              <a:chExt cx="1708150" cy="170815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454660" y="0"/>
              <a:ext cx="304800" cy="304800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0" name="AutoShape 10"/>
          <p:cNvSpPr/>
          <p:nvPr/>
        </p:nvSpPr>
        <p:spPr>
          <a:xfrm>
            <a:off x="16357377" y="0"/>
            <a:ext cx="9525" cy="10287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" name="AutoShape 11"/>
          <p:cNvSpPr/>
          <p:nvPr/>
        </p:nvSpPr>
        <p:spPr>
          <a:xfrm>
            <a:off x="16318439" y="0"/>
            <a:ext cx="87400" cy="262618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2" name="Group 12"/>
          <p:cNvGrpSpPr/>
          <p:nvPr/>
        </p:nvGrpSpPr>
        <p:grpSpPr>
          <a:xfrm>
            <a:off x="9478180" y="2161416"/>
            <a:ext cx="4158171" cy="2270345"/>
            <a:chOff x="0" y="0"/>
            <a:chExt cx="7620000" cy="4160490"/>
          </a:xfrm>
        </p:grpSpPr>
        <p:sp>
          <p:nvSpPr>
            <p:cNvPr id="13" name="Freeform 13"/>
            <p:cNvSpPr/>
            <p:nvPr/>
          </p:nvSpPr>
          <p:spPr>
            <a:xfrm>
              <a:off x="8890" y="0"/>
              <a:ext cx="7614920" cy="4160490"/>
            </a:xfrm>
            <a:custGeom>
              <a:avLst/>
              <a:gdLst/>
              <a:ahLst/>
              <a:cxnLst/>
              <a:rect l="l" t="t" r="r" b="b"/>
              <a:pathLst>
                <a:path w="7614920" h="4160490">
                  <a:moveTo>
                    <a:pt x="0" y="0"/>
                  </a:moveTo>
                  <a:lnTo>
                    <a:pt x="0" y="4160490"/>
                  </a:lnTo>
                  <a:lnTo>
                    <a:pt x="7614920" y="4160490"/>
                  </a:lnTo>
                  <a:lnTo>
                    <a:pt x="761492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7029450" y="410210"/>
                  </a:moveTo>
                  <a:cubicBezTo>
                    <a:pt x="7123430" y="410210"/>
                    <a:pt x="7200900" y="486410"/>
                    <a:pt x="7200900" y="581660"/>
                  </a:cubicBezTo>
                  <a:cubicBezTo>
                    <a:pt x="7200900" y="676910"/>
                    <a:pt x="7124700" y="753110"/>
                    <a:pt x="7029450" y="753110"/>
                  </a:cubicBezTo>
                  <a:cubicBezTo>
                    <a:pt x="6934200" y="753110"/>
                    <a:pt x="6858000" y="676910"/>
                    <a:pt x="6858000" y="581660"/>
                  </a:cubicBezTo>
                  <a:cubicBezTo>
                    <a:pt x="6858000" y="486410"/>
                    <a:pt x="6935470" y="410210"/>
                    <a:pt x="7029450" y="410210"/>
                  </a:cubicBezTo>
                  <a:close/>
                  <a:moveTo>
                    <a:pt x="572770" y="410210"/>
                  </a:moveTo>
                  <a:cubicBezTo>
                    <a:pt x="666750" y="410210"/>
                    <a:pt x="744220" y="486410"/>
                    <a:pt x="744220" y="581660"/>
                  </a:cubicBezTo>
                  <a:cubicBezTo>
                    <a:pt x="744220" y="676910"/>
                    <a:pt x="668020" y="753110"/>
                    <a:pt x="572770" y="753110"/>
                  </a:cubicBezTo>
                  <a:cubicBezTo>
                    <a:pt x="478790" y="753110"/>
                    <a:pt x="401320" y="676910"/>
                    <a:pt x="401320" y="581660"/>
                  </a:cubicBezTo>
                  <a:cubicBezTo>
                    <a:pt x="401320" y="486410"/>
                    <a:pt x="478790" y="410210"/>
                    <a:pt x="572770" y="410210"/>
                  </a:cubicBezTo>
                  <a:close/>
                  <a:moveTo>
                    <a:pt x="572770" y="3750280"/>
                  </a:moveTo>
                  <a:cubicBezTo>
                    <a:pt x="478790" y="3750280"/>
                    <a:pt x="401320" y="3674080"/>
                    <a:pt x="401320" y="3578830"/>
                  </a:cubicBezTo>
                  <a:cubicBezTo>
                    <a:pt x="401320" y="3484849"/>
                    <a:pt x="477520" y="3407380"/>
                    <a:pt x="572770" y="3407380"/>
                  </a:cubicBezTo>
                  <a:cubicBezTo>
                    <a:pt x="666750" y="3407380"/>
                    <a:pt x="744220" y="3483580"/>
                    <a:pt x="744220" y="3578830"/>
                  </a:cubicBezTo>
                  <a:cubicBezTo>
                    <a:pt x="744220" y="3672810"/>
                    <a:pt x="666750" y="3750280"/>
                    <a:pt x="572770" y="3750280"/>
                  </a:cubicBezTo>
                  <a:close/>
                  <a:moveTo>
                    <a:pt x="7029450" y="3750280"/>
                  </a:moveTo>
                  <a:cubicBezTo>
                    <a:pt x="6935470" y="3750280"/>
                    <a:pt x="6858000" y="3674080"/>
                    <a:pt x="6858000" y="3578830"/>
                  </a:cubicBezTo>
                  <a:cubicBezTo>
                    <a:pt x="6858000" y="3484849"/>
                    <a:pt x="6934200" y="3407380"/>
                    <a:pt x="7029450" y="3407380"/>
                  </a:cubicBezTo>
                  <a:cubicBezTo>
                    <a:pt x="7124700" y="3407380"/>
                    <a:pt x="7200900" y="3483580"/>
                    <a:pt x="7200900" y="3578830"/>
                  </a:cubicBezTo>
                  <a:cubicBezTo>
                    <a:pt x="7200900" y="3672810"/>
                    <a:pt x="7123430" y="3750280"/>
                    <a:pt x="7029450" y="3750280"/>
                  </a:cubicBezTo>
                  <a:close/>
                </a:path>
              </a:pathLst>
            </a:custGeom>
            <a:solidFill>
              <a:srgbClr val="6F6B5D">
                <a:alpha val="82745"/>
              </a:srgbClr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410210" y="41021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342900" y="171450"/>
                  </a:moveTo>
                  <a:cubicBezTo>
                    <a:pt x="342900" y="265430"/>
                    <a:pt x="266700" y="342900"/>
                    <a:pt x="171450" y="342900"/>
                  </a:cubicBezTo>
                  <a:cubicBezTo>
                    <a:pt x="77470" y="342900"/>
                    <a:pt x="0" y="266700"/>
                    <a:pt x="0" y="171450"/>
                  </a:cubicBezTo>
                  <a:cubicBezTo>
                    <a:pt x="0" y="76200"/>
                    <a:pt x="76200" y="0"/>
                    <a:pt x="171450" y="0"/>
                  </a:cubicBezTo>
                  <a:cubicBezTo>
                    <a:pt x="265430" y="0"/>
                    <a:pt x="342900" y="77470"/>
                    <a:pt x="342900" y="171450"/>
                  </a:cubicBezTo>
                  <a:close/>
                </a:path>
              </a:pathLst>
            </a:custGeom>
            <a:solidFill>
              <a:srgbClr val="EB1032">
                <a:alpha val="82745"/>
              </a:srgbClr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6866890" y="41021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342900" y="171450"/>
                  </a:moveTo>
                  <a:cubicBezTo>
                    <a:pt x="342900" y="265430"/>
                    <a:pt x="266700" y="342900"/>
                    <a:pt x="171450" y="342900"/>
                  </a:cubicBezTo>
                  <a:cubicBezTo>
                    <a:pt x="76200" y="342900"/>
                    <a:pt x="0" y="266700"/>
                    <a:pt x="0" y="171450"/>
                  </a:cubicBezTo>
                  <a:cubicBezTo>
                    <a:pt x="0" y="76200"/>
                    <a:pt x="76200" y="0"/>
                    <a:pt x="171450" y="0"/>
                  </a:cubicBezTo>
                  <a:cubicBezTo>
                    <a:pt x="266700" y="0"/>
                    <a:pt x="342900" y="77470"/>
                    <a:pt x="342900" y="171450"/>
                  </a:cubicBezTo>
                  <a:close/>
                </a:path>
              </a:pathLst>
            </a:custGeom>
            <a:solidFill>
              <a:srgbClr val="EB1032">
                <a:alpha val="82745"/>
              </a:srgbClr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6866890" y="340738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342900" y="171450"/>
                  </a:moveTo>
                  <a:cubicBezTo>
                    <a:pt x="342900" y="265430"/>
                    <a:pt x="266700" y="342900"/>
                    <a:pt x="171450" y="342900"/>
                  </a:cubicBezTo>
                  <a:cubicBezTo>
                    <a:pt x="76200" y="342900"/>
                    <a:pt x="0" y="266700"/>
                    <a:pt x="0" y="171450"/>
                  </a:cubicBezTo>
                  <a:cubicBezTo>
                    <a:pt x="0" y="77469"/>
                    <a:pt x="76200" y="0"/>
                    <a:pt x="171450" y="0"/>
                  </a:cubicBezTo>
                  <a:cubicBezTo>
                    <a:pt x="266700" y="0"/>
                    <a:pt x="342900" y="77470"/>
                    <a:pt x="342900" y="171450"/>
                  </a:cubicBezTo>
                  <a:close/>
                </a:path>
              </a:pathLst>
            </a:custGeom>
            <a:solidFill>
              <a:srgbClr val="EB1032">
                <a:alpha val="82745"/>
              </a:srgbClr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410210" y="340738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342900" y="171450"/>
                  </a:moveTo>
                  <a:cubicBezTo>
                    <a:pt x="342900" y="265430"/>
                    <a:pt x="266700" y="342900"/>
                    <a:pt x="171450" y="342900"/>
                  </a:cubicBezTo>
                  <a:cubicBezTo>
                    <a:pt x="77470" y="342900"/>
                    <a:pt x="0" y="266700"/>
                    <a:pt x="0" y="171450"/>
                  </a:cubicBezTo>
                  <a:cubicBezTo>
                    <a:pt x="0" y="77469"/>
                    <a:pt x="76200" y="0"/>
                    <a:pt x="171450" y="0"/>
                  </a:cubicBezTo>
                  <a:cubicBezTo>
                    <a:pt x="265430" y="0"/>
                    <a:pt x="342900" y="77470"/>
                    <a:pt x="342900" y="171450"/>
                  </a:cubicBezTo>
                  <a:close/>
                </a:path>
              </a:pathLst>
            </a:custGeom>
            <a:solidFill>
              <a:srgbClr val="EB1032">
                <a:alpha val="82745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3196573" y="4663440"/>
            <a:ext cx="4159953" cy="2233201"/>
            <a:chOff x="0" y="0"/>
            <a:chExt cx="7620000" cy="4090670"/>
          </a:xfrm>
        </p:grpSpPr>
        <p:sp>
          <p:nvSpPr>
            <p:cNvPr id="19" name="Freeform 19"/>
            <p:cNvSpPr/>
            <p:nvPr/>
          </p:nvSpPr>
          <p:spPr>
            <a:xfrm>
              <a:off x="8890" y="0"/>
              <a:ext cx="7614920" cy="4090670"/>
            </a:xfrm>
            <a:custGeom>
              <a:avLst/>
              <a:gdLst/>
              <a:ahLst/>
              <a:cxnLst/>
              <a:rect l="l" t="t" r="r" b="b"/>
              <a:pathLst>
                <a:path w="7614920" h="4090670">
                  <a:moveTo>
                    <a:pt x="0" y="0"/>
                  </a:moveTo>
                  <a:lnTo>
                    <a:pt x="0" y="4090670"/>
                  </a:lnTo>
                  <a:lnTo>
                    <a:pt x="7614920" y="4090670"/>
                  </a:lnTo>
                  <a:lnTo>
                    <a:pt x="761492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7029450" y="410210"/>
                  </a:moveTo>
                  <a:cubicBezTo>
                    <a:pt x="7123430" y="410210"/>
                    <a:pt x="7200900" y="486410"/>
                    <a:pt x="7200900" y="581660"/>
                  </a:cubicBezTo>
                  <a:cubicBezTo>
                    <a:pt x="7200900" y="676910"/>
                    <a:pt x="7124700" y="753110"/>
                    <a:pt x="7029450" y="753110"/>
                  </a:cubicBezTo>
                  <a:cubicBezTo>
                    <a:pt x="6934200" y="753110"/>
                    <a:pt x="6858000" y="676910"/>
                    <a:pt x="6858000" y="581660"/>
                  </a:cubicBezTo>
                  <a:cubicBezTo>
                    <a:pt x="6858000" y="486410"/>
                    <a:pt x="6935470" y="410210"/>
                    <a:pt x="7029450" y="410210"/>
                  </a:cubicBezTo>
                  <a:close/>
                  <a:moveTo>
                    <a:pt x="572770" y="410210"/>
                  </a:moveTo>
                  <a:cubicBezTo>
                    <a:pt x="666750" y="410210"/>
                    <a:pt x="744220" y="486410"/>
                    <a:pt x="744220" y="581660"/>
                  </a:cubicBezTo>
                  <a:cubicBezTo>
                    <a:pt x="744220" y="676910"/>
                    <a:pt x="668020" y="753110"/>
                    <a:pt x="572770" y="753110"/>
                  </a:cubicBezTo>
                  <a:cubicBezTo>
                    <a:pt x="478790" y="753110"/>
                    <a:pt x="401320" y="676910"/>
                    <a:pt x="401320" y="581660"/>
                  </a:cubicBezTo>
                  <a:cubicBezTo>
                    <a:pt x="401320" y="486410"/>
                    <a:pt x="478790" y="410210"/>
                    <a:pt x="572770" y="410210"/>
                  </a:cubicBezTo>
                  <a:close/>
                  <a:moveTo>
                    <a:pt x="572770" y="3680460"/>
                  </a:moveTo>
                  <a:cubicBezTo>
                    <a:pt x="478790" y="3680460"/>
                    <a:pt x="401320" y="3604260"/>
                    <a:pt x="401320" y="3509010"/>
                  </a:cubicBezTo>
                  <a:cubicBezTo>
                    <a:pt x="401320" y="3415030"/>
                    <a:pt x="477520" y="3337560"/>
                    <a:pt x="572770" y="3337560"/>
                  </a:cubicBezTo>
                  <a:cubicBezTo>
                    <a:pt x="666750" y="3337560"/>
                    <a:pt x="744220" y="3413760"/>
                    <a:pt x="744220" y="3509010"/>
                  </a:cubicBezTo>
                  <a:cubicBezTo>
                    <a:pt x="744220" y="3602990"/>
                    <a:pt x="666750" y="3680460"/>
                    <a:pt x="572770" y="3680460"/>
                  </a:cubicBezTo>
                  <a:close/>
                  <a:moveTo>
                    <a:pt x="7029450" y="3680460"/>
                  </a:moveTo>
                  <a:cubicBezTo>
                    <a:pt x="6935470" y="3680460"/>
                    <a:pt x="6858000" y="3604260"/>
                    <a:pt x="6858000" y="3509010"/>
                  </a:cubicBezTo>
                  <a:cubicBezTo>
                    <a:pt x="6858000" y="3415030"/>
                    <a:pt x="6934200" y="3337560"/>
                    <a:pt x="7029450" y="3337560"/>
                  </a:cubicBezTo>
                  <a:cubicBezTo>
                    <a:pt x="7124700" y="3337560"/>
                    <a:pt x="7200900" y="3413760"/>
                    <a:pt x="7200900" y="3509010"/>
                  </a:cubicBezTo>
                  <a:cubicBezTo>
                    <a:pt x="7200900" y="3602990"/>
                    <a:pt x="7123430" y="3680460"/>
                    <a:pt x="7029450" y="3680460"/>
                  </a:cubicBezTo>
                  <a:close/>
                </a:path>
              </a:pathLst>
            </a:custGeom>
            <a:solidFill>
              <a:srgbClr val="6F6B5D">
                <a:alpha val="83922"/>
              </a:srgbClr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410210" y="41021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342900" y="171450"/>
                  </a:moveTo>
                  <a:cubicBezTo>
                    <a:pt x="342900" y="265430"/>
                    <a:pt x="266700" y="342900"/>
                    <a:pt x="171450" y="342900"/>
                  </a:cubicBezTo>
                  <a:cubicBezTo>
                    <a:pt x="77470" y="342900"/>
                    <a:pt x="0" y="266700"/>
                    <a:pt x="0" y="171450"/>
                  </a:cubicBezTo>
                  <a:cubicBezTo>
                    <a:pt x="0" y="76200"/>
                    <a:pt x="76200" y="0"/>
                    <a:pt x="171450" y="0"/>
                  </a:cubicBezTo>
                  <a:cubicBezTo>
                    <a:pt x="265430" y="0"/>
                    <a:pt x="342900" y="77470"/>
                    <a:pt x="342900" y="171450"/>
                  </a:cubicBezTo>
                  <a:close/>
                </a:path>
              </a:pathLst>
            </a:custGeom>
            <a:solidFill>
              <a:srgbClr val="452B34">
                <a:alpha val="83922"/>
              </a:srgbClr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6866890" y="41021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342900" y="171450"/>
                  </a:moveTo>
                  <a:cubicBezTo>
                    <a:pt x="342900" y="265430"/>
                    <a:pt x="266700" y="342900"/>
                    <a:pt x="171450" y="342900"/>
                  </a:cubicBezTo>
                  <a:cubicBezTo>
                    <a:pt x="76200" y="342900"/>
                    <a:pt x="0" y="266700"/>
                    <a:pt x="0" y="171450"/>
                  </a:cubicBezTo>
                  <a:cubicBezTo>
                    <a:pt x="0" y="76200"/>
                    <a:pt x="76200" y="0"/>
                    <a:pt x="171450" y="0"/>
                  </a:cubicBezTo>
                  <a:cubicBezTo>
                    <a:pt x="266700" y="0"/>
                    <a:pt x="342900" y="77470"/>
                    <a:pt x="342900" y="171450"/>
                  </a:cubicBezTo>
                  <a:close/>
                </a:path>
              </a:pathLst>
            </a:custGeom>
            <a:solidFill>
              <a:srgbClr val="452B34">
                <a:alpha val="83922"/>
              </a:srgbClr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6866890" y="333756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342900" y="171450"/>
                  </a:moveTo>
                  <a:cubicBezTo>
                    <a:pt x="342900" y="265430"/>
                    <a:pt x="266700" y="342900"/>
                    <a:pt x="171450" y="342900"/>
                  </a:cubicBezTo>
                  <a:cubicBezTo>
                    <a:pt x="76200" y="342900"/>
                    <a:pt x="0" y="266700"/>
                    <a:pt x="0" y="171450"/>
                  </a:cubicBezTo>
                  <a:cubicBezTo>
                    <a:pt x="0" y="77470"/>
                    <a:pt x="76200" y="0"/>
                    <a:pt x="171450" y="0"/>
                  </a:cubicBezTo>
                  <a:cubicBezTo>
                    <a:pt x="266700" y="0"/>
                    <a:pt x="342900" y="77470"/>
                    <a:pt x="342900" y="171450"/>
                  </a:cubicBezTo>
                  <a:close/>
                </a:path>
              </a:pathLst>
            </a:custGeom>
            <a:solidFill>
              <a:srgbClr val="452B34">
                <a:alpha val="83922"/>
              </a:srgbClr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410210" y="333756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342900" y="171450"/>
                  </a:moveTo>
                  <a:cubicBezTo>
                    <a:pt x="342900" y="265430"/>
                    <a:pt x="266700" y="342900"/>
                    <a:pt x="171450" y="342900"/>
                  </a:cubicBezTo>
                  <a:cubicBezTo>
                    <a:pt x="77470" y="342900"/>
                    <a:pt x="0" y="266700"/>
                    <a:pt x="0" y="171450"/>
                  </a:cubicBezTo>
                  <a:cubicBezTo>
                    <a:pt x="0" y="77470"/>
                    <a:pt x="76200" y="0"/>
                    <a:pt x="171450" y="0"/>
                  </a:cubicBezTo>
                  <a:cubicBezTo>
                    <a:pt x="265430" y="0"/>
                    <a:pt x="342900" y="77470"/>
                    <a:pt x="342900" y="171450"/>
                  </a:cubicBezTo>
                  <a:close/>
                </a:path>
              </a:pathLst>
            </a:custGeom>
            <a:solidFill>
              <a:srgbClr val="452B34">
                <a:alpha val="8392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9476398" y="7406640"/>
            <a:ext cx="4159953" cy="2233201"/>
            <a:chOff x="0" y="0"/>
            <a:chExt cx="7620000" cy="4090670"/>
          </a:xfrm>
        </p:grpSpPr>
        <p:sp>
          <p:nvSpPr>
            <p:cNvPr id="25" name="Freeform 25"/>
            <p:cNvSpPr/>
            <p:nvPr/>
          </p:nvSpPr>
          <p:spPr>
            <a:xfrm>
              <a:off x="8890" y="0"/>
              <a:ext cx="7614920" cy="4090670"/>
            </a:xfrm>
            <a:custGeom>
              <a:avLst/>
              <a:gdLst/>
              <a:ahLst/>
              <a:cxnLst/>
              <a:rect l="l" t="t" r="r" b="b"/>
              <a:pathLst>
                <a:path w="7614920" h="4090670">
                  <a:moveTo>
                    <a:pt x="0" y="0"/>
                  </a:moveTo>
                  <a:lnTo>
                    <a:pt x="0" y="4090670"/>
                  </a:lnTo>
                  <a:lnTo>
                    <a:pt x="7614920" y="4090670"/>
                  </a:lnTo>
                  <a:lnTo>
                    <a:pt x="761492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7029450" y="410210"/>
                  </a:moveTo>
                  <a:cubicBezTo>
                    <a:pt x="7123430" y="410210"/>
                    <a:pt x="7200900" y="486410"/>
                    <a:pt x="7200900" y="581660"/>
                  </a:cubicBezTo>
                  <a:cubicBezTo>
                    <a:pt x="7200900" y="676910"/>
                    <a:pt x="7124700" y="753110"/>
                    <a:pt x="7029450" y="753110"/>
                  </a:cubicBezTo>
                  <a:cubicBezTo>
                    <a:pt x="6934200" y="753110"/>
                    <a:pt x="6858000" y="676910"/>
                    <a:pt x="6858000" y="581660"/>
                  </a:cubicBezTo>
                  <a:cubicBezTo>
                    <a:pt x="6858000" y="486410"/>
                    <a:pt x="6935470" y="410210"/>
                    <a:pt x="7029450" y="410210"/>
                  </a:cubicBezTo>
                  <a:close/>
                  <a:moveTo>
                    <a:pt x="572770" y="410210"/>
                  </a:moveTo>
                  <a:cubicBezTo>
                    <a:pt x="666750" y="410210"/>
                    <a:pt x="744220" y="486410"/>
                    <a:pt x="744220" y="581660"/>
                  </a:cubicBezTo>
                  <a:cubicBezTo>
                    <a:pt x="744220" y="676910"/>
                    <a:pt x="668020" y="753110"/>
                    <a:pt x="572770" y="753110"/>
                  </a:cubicBezTo>
                  <a:cubicBezTo>
                    <a:pt x="478790" y="753110"/>
                    <a:pt x="401320" y="676910"/>
                    <a:pt x="401320" y="581660"/>
                  </a:cubicBezTo>
                  <a:cubicBezTo>
                    <a:pt x="401320" y="486410"/>
                    <a:pt x="478790" y="410210"/>
                    <a:pt x="572770" y="410210"/>
                  </a:cubicBezTo>
                  <a:close/>
                  <a:moveTo>
                    <a:pt x="572770" y="3680460"/>
                  </a:moveTo>
                  <a:cubicBezTo>
                    <a:pt x="478790" y="3680460"/>
                    <a:pt x="401320" y="3604260"/>
                    <a:pt x="401320" y="3509010"/>
                  </a:cubicBezTo>
                  <a:cubicBezTo>
                    <a:pt x="401320" y="3415030"/>
                    <a:pt x="477520" y="3337560"/>
                    <a:pt x="572770" y="3337560"/>
                  </a:cubicBezTo>
                  <a:cubicBezTo>
                    <a:pt x="666750" y="3337560"/>
                    <a:pt x="744220" y="3413760"/>
                    <a:pt x="744220" y="3509010"/>
                  </a:cubicBezTo>
                  <a:cubicBezTo>
                    <a:pt x="744220" y="3602990"/>
                    <a:pt x="666750" y="3680460"/>
                    <a:pt x="572770" y="3680460"/>
                  </a:cubicBezTo>
                  <a:close/>
                  <a:moveTo>
                    <a:pt x="7029450" y="3680460"/>
                  </a:moveTo>
                  <a:cubicBezTo>
                    <a:pt x="6935470" y="3680460"/>
                    <a:pt x="6858000" y="3604260"/>
                    <a:pt x="6858000" y="3509010"/>
                  </a:cubicBezTo>
                  <a:cubicBezTo>
                    <a:pt x="6858000" y="3415030"/>
                    <a:pt x="6934200" y="3337560"/>
                    <a:pt x="7029450" y="3337560"/>
                  </a:cubicBezTo>
                  <a:cubicBezTo>
                    <a:pt x="7124700" y="3337560"/>
                    <a:pt x="7200900" y="3413760"/>
                    <a:pt x="7200900" y="3509010"/>
                  </a:cubicBezTo>
                  <a:cubicBezTo>
                    <a:pt x="7200900" y="3602990"/>
                    <a:pt x="7123430" y="3680460"/>
                    <a:pt x="7029450" y="3680460"/>
                  </a:cubicBezTo>
                  <a:close/>
                </a:path>
              </a:pathLst>
            </a:custGeom>
            <a:solidFill>
              <a:srgbClr val="6F6B5D">
                <a:alpha val="81961"/>
              </a:srgbClr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410210" y="41021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342900" y="171450"/>
                  </a:moveTo>
                  <a:cubicBezTo>
                    <a:pt x="342900" y="265430"/>
                    <a:pt x="266700" y="342900"/>
                    <a:pt x="171450" y="342900"/>
                  </a:cubicBezTo>
                  <a:cubicBezTo>
                    <a:pt x="77470" y="342900"/>
                    <a:pt x="0" y="266700"/>
                    <a:pt x="0" y="171450"/>
                  </a:cubicBezTo>
                  <a:cubicBezTo>
                    <a:pt x="0" y="76200"/>
                    <a:pt x="76200" y="0"/>
                    <a:pt x="171450" y="0"/>
                  </a:cubicBezTo>
                  <a:cubicBezTo>
                    <a:pt x="265430" y="0"/>
                    <a:pt x="342900" y="77470"/>
                    <a:pt x="342900" y="171450"/>
                  </a:cubicBezTo>
                  <a:close/>
                </a:path>
              </a:pathLst>
            </a:custGeom>
            <a:solidFill>
              <a:srgbClr val="452B34">
                <a:alpha val="81961"/>
              </a:srgbClr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6866890" y="41021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342900" y="171450"/>
                  </a:moveTo>
                  <a:cubicBezTo>
                    <a:pt x="342900" y="265430"/>
                    <a:pt x="266700" y="342900"/>
                    <a:pt x="171450" y="342900"/>
                  </a:cubicBezTo>
                  <a:cubicBezTo>
                    <a:pt x="76200" y="342900"/>
                    <a:pt x="0" y="266700"/>
                    <a:pt x="0" y="171450"/>
                  </a:cubicBezTo>
                  <a:cubicBezTo>
                    <a:pt x="0" y="76200"/>
                    <a:pt x="76200" y="0"/>
                    <a:pt x="171450" y="0"/>
                  </a:cubicBezTo>
                  <a:cubicBezTo>
                    <a:pt x="266700" y="0"/>
                    <a:pt x="342900" y="77470"/>
                    <a:pt x="342900" y="171450"/>
                  </a:cubicBezTo>
                  <a:close/>
                </a:path>
              </a:pathLst>
            </a:custGeom>
            <a:solidFill>
              <a:srgbClr val="452B34">
                <a:alpha val="81961"/>
              </a:srgbClr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6866890" y="333756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342900" y="171450"/>
                  </a:moveTo>
                  <a:cubicBezTo>
                    <a:pt x="342900" y="265430"/>
                    <a:pt x="266700" y="342900"/>
                    <a:pt x="171450" y="342900"/>
                  </a:cubicBezTo>
                  <a:cubicBezTo>
                    <a:pt x="76200" y="342900"/>
                    <a:pt x="0" y="266700"/>
                    <a:pt x="0" y="171450"/>
                  </a:cubicBezTo>
                  <a:cubicBezTo>
                    <a:pt x="0" y="77470"/>
                    <a:pt x="76200" y="0"/>
                    <a:pt x="171450" y="0"/>
                  </a:cubicBezTo>
                  <a:cubicBezTo>
                    <a:pt x="266700" y="0"/>
                    <a:pt x="342900" y="77470"/>
                    <a:pt x="342900" y="171450"/>
                  </a:cubicBezTo>
                  <a:close/>
                </a:path>
              </a:pathLst>
            </a:custGeom>
            <a:solidFill>
              <a:srgbClr val="452B34">
                <a:alpha val="81961"/>
              </a:srgbClr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410210" y="333756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342900" y="171450"/>
                  </a:moveTo>
                  <a:cubicBezTo>
                    <a:pt x="342900" y="265430"/>
                    <a:pt x="266700" y="342900"/>
                    <a:pt x="171450" y="342900"/>
                  </a:cubicBezTo>
                  <a:cubicBezTo>
                    <a:pt x="77470" y="342900"/>
                    <a:pt x="0" y="266700"/>
                    <a:pt x="0" y="171450"/>
                  </a:cubicBezTo>
                  <a:cubicBezTo>
                    <a:pt x="0" y="77470"/>
                    <a:pt x="76200" y="0"/>
                    <a:pt x="171450" y="0"/>
                  </a:cubicBezTo>
                  <a:cubicBezTo>
                    <a:pt x="265430" y="0"/>
                    <a:pt x="342900" y="77470"/>
                    <a:pt x="342900" y="171450"/>
                  </a:cubicBezTo>
                  <a:close/>
                </a:path>
              </a:pathLst>
            </a:custGeom>
            <a:solidFill>
              <a:srgbClr val="452B34">
                <a:alpha val="81961"/>
              </a:srgbClr>
            </a:solidFill>
          </p:spPr>
        </p:sp>
      </p:grpSp>
      <p:sp>
        <p:nvSpPr>
          <p:cNvPr id="30" name="TextBox 30"/>
          <p:cNvSpPr txBox="1"/>
          <p:nvPr/>
        </p:nvSpPr>
        <p:spPr>
          <a:xfrm>
            <a:off x="9478180" y="180975"/>
            <a:ext cx="6801322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 err="1">
                <a:solidFill>
                  <a:srgbClr val="FFFFFF"/>
                </a:solidFill>
                <a:latin typeface="Open Sans Extra Bold"/>
              </a:rPr>
              <a:t>Resultados</a:t>
            </a:r>
            <a:endParaRPr lang="en-US" sz="9000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9637825" y="2884805"/>
            <a:ext cx="3998526" cy="961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40"/>
              </a:lnSpc>
            </a:pPr>
            <a:r>
              <a:rPr lang="es-EC" sz="3399" dirty="0" err="1" smtClean="0">
                <a:solidFill>
                  <a:srgbClr val="FFFFFF"/>
                </a:solidFill>
                <a:latin typeface="HK Grotesk Light"/>
              </a:rPr>
              <a:t>Permanecia</a:t>
            </a:r>
            <a:r>
              <a:rPr lang="es-EC" sz="3399" dirty="0" smtClean="0">
                <a:solidFill>
                  <a:srgbClr val="FFFFFF"/>
                </a:solidFill>
                <a:latin typeface="HK Grotesk Light"/>
              </a:rPr>
              <a:t> en el destino </a:t>
            </a:r>
            <a:endParaRPr lang="es-EC" sz="3399" dirty="0">
              <a:solidFill>
                <a:srgbClr val="FFFFFF"/>
              </a:solidFill>
              <a:latin typeface="HK Grotesk Light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3260774" y="4866827"/>
            <a:ext cx="3998526" cy="1910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40"/>
              </a:lnSpc>
            </a:pPr>
            <a:r>
              <a:rPr lang="es-EC" sz="3399" dirty="0" smtClean="0">
                <a:solidFill>
                  <a:srgbClr val="FFFFFF"/>
                </a:solidFill>
                <a:latin typeface="HK Grotesk Light"/>
              </a:rPr>
              <a:t>Presupuesto destinado en bebidas alcohólicas y otras substancias </a:t>
            </a:r>
            <a:endParaRPr lang="es-EC" sz="3399" dirty="0">
              <a:solidFill>
                <a:srgbClr val="FFFFFF"/>
              </a:solidFill>
              <a:latin typeface="HK Grotesk Light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9637825" y="7863396"/>
            <a:ext cx="3998526" cy="1435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40"/>
              </a:lnSpc>
            </a:pPr>
            <a:r>
              <a:rPr lang="es-EC" sz="3399" dirty="0" smtClean="0">
                <a:solidFill>
                  <a:srgbClr val="FFFFFF"/>
                </a:solidFill>
                <a:latin typeface="HK Grotesk Light"/>
              </a:rPr>
              <a:t>Ruta utilizada comúnmente para viajar a este destino</a:t>
            </a:r>
            <a:endParaRPr lang="es-EC" sz="3399" dirty="0">
              <a:solidFill>
                <a:srgbClr val="FFFFFF"/>
              </a:solidFill>
              <a:latin typeface="HK Grotesk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315</Words>
  <Application>Microsoft Office PowerPoint</Application>
  <PresentationFormat>Personalizado</PresentationFormat>
  <Paragraphs>83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9" baseType="lpstr">
      <vt:lpstr>Arimo</vt:lpstr>
      <vt:lpstr>Open Sans Light</vt:lpstr>
      <vt:lpstr>Arial</vt:lpstr>
      <vt:lpstr>HK Grotesk Light Bold</vt:lpstr>
      <vt:lpstr>Open Sans Extra Bold</vt:lpstr>
      <vt:lpstr>Amaranth</vt:lpstr>
      <vt:lpstr>HK Grotesk Light</vt:lpstr>
      <vt:lpstr>Open Sans</vt:lpstr>
      <vt:lpstr>HK Grotesk Bold</vt:lpstr>
      <vt:lpstr>Cinzel Italics</vt:lpstr>
      <vt:lpstr>Amaranth Italics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Negro y Blanco Corporativo Arquitectura Presentación</dc:title>
  <cp:lastModifiedBy>Calderon Garcia Angel David</cp:lastModifiedBy>
  <cp:revision>10</cp:revision>
  <dcterms:created xsi:type="dcterms:W3CDTF">2006-08-16T00:00:00Z</dcterms:created>
  <dcterms:modified xsi:type="dcterms:W3CDTF">2022-03-03T20:21:12Z</dcterms:modified>
  <dc:identifier>DAE36niMhEQ</dc:identifier>
</cp:coreProperties>
</file>