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rvL8jP8OQbEU+VSTD/ibeQp2k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956712-EF2D-4007-BE74-A5A9166A45F5}">
  <a:tblStyle styleId="{E4956712-EF2D-4007-BE74-A5A9166A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99B6CE-FE1F-452B-BD8E-7CB87B36A7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F25B8F-5AAB-4F60-BD05-FDA682F36AD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3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  <p:sp>
        <p:nvSpPr>
          <p:cNvPr id="67" name="Google Shape;67;p1:notes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CÓDIGO: SGC.DI.269       VERSIÓN: 1.0        DICIEMBRE 13 2011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dd1845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dd1845e5a_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1dd1845e5a_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a14ab530d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a14ab530d_0_144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1a14ab530d_0_144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a14ab530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a14ab530d_0_18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1a14ab530d_0_18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dc4287e10_1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dc4287e10_1_134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1dc4287e10_1_134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a14ab530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a14ab530d_0_15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1a14ab530d_0_15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a14ab530d_0_1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a14ab530d_0_198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1a14ab530d_0_198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a14ab530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a14ab530d_0_16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1a14ab530d_0_16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a14ab530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1a14ab530d_0_16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11a14ab530d_0_16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a14ab530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1a14ab530d_0_15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11a14ab530d_0_15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dc4287e10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1dc4287e10_10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11dc4287e10_10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c4287e10_1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dc4287e10_1_155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1dc4287e10_1_1553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a14ab530d_0_2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1a14ab530d_0_2065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11a14ab530d_0_2065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a0f8b61a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a0f8b61ac_6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1a0f8b61ac_6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dd9efa50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dd9efa50d_6_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11dd9efa50d_6_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a14ab530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1a14ab530d_0_17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1a14ab530d_0_17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1df673d121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1df673d121_4_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11df673d121_4_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a14ab530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1a14ab530d_0_14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11a14ab530d_0_14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1a0f8b61a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1a0f8b61ac_1_18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1a0f8b61ac_1_18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a14ab530d_0_94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1a14ab530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f673d12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df673d121_0_31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1df673d121_0_31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a14ab530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a14ab530d_0_140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1a14ab530d_0_140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a14ab530d_0_123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1a14ab530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a14ab530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a14ab530d_0_117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1a14ab530d_0_117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a14ab530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a14ab530d_0_506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1a14ab530d_0_506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dc4287e10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dc4287e10_7_1:notes"/>
          <p:cNvSpPr txBox="1">
            <a:spLocks noGrp="1"/>
          </p:cNvSpPr>
          <p:nvPr>
            <p:ph type="body" idx="1"/>
          </p:nvPr>
        </p:nvSpPr>
        <p:spPr>
          <a:xfrm>
            <a:off x="709930" y="4861443"/>
            <a:ext cx="5679300" cy="4605600"/>
          </a:xfrm>
          <a:prstGeom prst="rect">
            <a:avLst/>
          </a:prstGeom>
        </p:spPr>
        <p:txBody>
          <a:bodyPr spcFirstLastPara="1" wrap="square" lIns="99875" tIns="49925" rIns="99875" bIns="49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1dc4287e10_7_1:notes"/>
          <p:cNvSpPr txBox="1">
            <a:spLocks noGrp="1"/>
          </p:cNvSpPr>
          <p:nvPr>
            <p:ph type="sldNum" idx="12"/>
          </p:nvPr>
        </p:nvSpPr>
        <p:spPr>
          <a:xfrm>
            <a:off x="4021293" y="9721106"/>
            <a:ext cx="3076500" cy="511800"/>
          </a:xfrm>
          <a:prstGeom prst="rect">
            <a:avLst/>
          </a:prstGeom>
        </p:spPr>
        <p:txBody>
          <a:bodyPr spcFirstLastPara="1" wrap="square" lIns="99875" tIns="49925" rIns="99875" bIns="49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oogle Shape;19;p13"/>
          <p:cNvGraphicFramePr/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9163050" imgH="5360988" progId="">
                  <p:embed/>
                </p:oleObj>
              </mc:Choice>
              <mc:Fallback>
                <p:oleObj r:id="rId3" imgW="9163050" imgH="5360988" progId="">
                  <p:embed/>
                  <p:pic>
                    <p:nvPicPr>
                      <p:cNvPr id="19" name="Google Shape;19;p1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r="2679"/>
                      <a:stretch/>
                    </p:blipFill>
                    <p:spPr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20;p13"/>
          <p:cNvSpPr/>
          <p:nvPr/>
        </p:nvSpPr>
        <p:spPr>
          <a:xfrm>
            <a:off x="3071813" y="22860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3" descr="pie de pagina esp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64225"/>
            <a:ext cx="9144000" cy="106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102" y="222164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 rot="10800000">
            <a:off x="0" y="6308725"/>
            <a:ext cx="788511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2"/>
          <p:cNvCxnSpPr/>
          <p:nvPr/>
        </p:nvCxnSpPr>
        <p:spPr>
          <a:xfrm>
            <a:off x="25400" y="6235700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2"/>
          <p:cNvCxnSpPr/>
          <p:nvPr/>
        </p:nvCxnSpPr>
        <p:spPr>
          <a:xfrm>
            <a:off x="25400" y="6283325"/>
            <a:ext cx="6659563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</a:t>
            </a:r>
            <a:r>
              <a:rPr lang="es-EC" b="0"/>
              <a:t>1.1</a:t>
            </a:r>
            <a:endParaRPr sz="1400" b="0">
              <a:solidFill>
                <a:srgbClr val="000000"/>
              </a:solidFill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00214" y="5981170"/>
            <a:ext cx="2232000" cy="576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E6D1xHzes/o69pa_St1CfYCq7OwnMCtA/view?utm_content=DAE6D1xHzes&amp;utm_campaign=designshare&amp;utm_medium=link&amp;utm_source=publishshareli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sxsrf=APq-WBujWtRr55LoawfO_snmJqu5j8lk0A:1647375172603&amp;q=gamificaci%C3%B3n&amp;spell=1&amp;sa=X&amp;ved=2ahUKEwic5uXf9sj2AhVPSTABHf90CVAQkeECKAB6BAgCEDY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ew.genial.ly/623168584539380011b18682/interactive-content-aprendo-contig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dt" idx="10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sldNum" idx="12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ftr" idx="11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GDI.3.1.004</a:t>
            </a:r>
            <a:endParaRPr/>
          </a:p>
        </p:txBody>
      </p:sp>
      <p:pic>
        <p:nvPicPr>
          <p:cNvPr id="72" name="Google Shape;72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4840260"/>
            <a:ext cx="1207487" cy="7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 l="79259"/>
          <a:stretch/>
        </p:blipFill>
        <p:spPr>
          <a:xfrm>
            <a:off x="2627784" y="116632"/>
            <a:ext cx="810254" cy="8272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 txBox="1"/>
          <p:nvPr/>
        </p:nvSpPr>
        <p:spPr>
          <a:xfrm>
            <a:off x="1252200" y="1306513"/>
            <a:ext cx="74346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Departamento de Ciencias Humanas y Sociales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</a:t>
            </a: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Educación Inicial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Tema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Diagnóstico de las estrategias didácticas en las instituciones educativas de la costa. Estudio de caso</a:t>
            </a:r>
            <a:endParaRPr sz="18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Tutora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Msc</a:t>
            </a: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Miria</a:t>
            </a: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Susana </a:t>
            </a: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Ponce Morán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2022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dd1845e5a_0_0"/>
          <p:cNvSpPr/>
          <p:nvPr/>
        </p:nvSpPr>
        <p:spPr>
          <a:xfrm>
            <a:off x="2279536" y="1771361"/>
            <a:ext cx="4378439" cy="317509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Google Shape;231;g11dd1845e5a_0_0"/>
          <p:cNvSpPr txBox="1"/>
          <p:nvPr/>
        </p:nvSpPr>
        <p:spPr>
          <a:xfrm>
            <a:off x="3141573" y="3398725"/>
            <a:ext cx="26730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Constructivismo</a:t>
            </a:r>
            <a:endParaRPr sz="2000">
              <a:solidFill>
                <a:srgbClr val="0B71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2" name="Google Shape;232;g11dd1845e5a_0_0"/>
          <p:cNvGrpSpPr/>
          <p:nvPr/>
        </p:nvGrpSpPr>
        <p:grpSpPr>
          <a:xfrm>
            <a:off x="3175085" y="4369655"/>
            <a:ext cx="4255315" cy="1275790"/>
            <a:chOff x="3771458" y="3159725"/>
            <a:chExt cx="2376475" cy="669144"/>
          </a:xfrm>
        </p:grpSpPr>
        <p:sp>
          <p:nvSpPr>
            <p:cNvPr id="233" name="Google Shape;233;g11dd1845e5a_0_0"/>
            <p:cNvSpPr txBox="1"/>
            <p:nvPr/>
          </p:nvSpPr>
          <p:spPr>
            <a:xfrm rot="620">
              <a:off x="3771608" y="3535919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 b="1">
                  <a:solidFill>
                    <a:srgbClr val="0B774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Docente orientador</a:t>
              </a:r>
              <a:endParaRPr sz="2000">
                <a:solidFill>
                  <a:srgbClr val="0B774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g11dd1845e5a_0_0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0B7743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endParaRPr>
            </a:p>
          </p:txBody>
        </p:sp>
      </p:grpSp>
      <p:grpSp>
        <p:nvGrpSpPr>
          <p:cNvPr id="235" name="Google Shape;235;g11dd1845e5a_0_0"/>
          <p:cNvGrpSpPr/>
          <p:nvPr/>
        </p:nvGrpSpPr>
        <p:grpSpPr>
          <a:xfrm>
            <a:off x="1862576" y="1406372"/>
            <a:ext cx="2240041" cy="4041466"/>
            <a:chOff x="3038458" y="1605501"/>
            <a:chExt cx="1251000" cy="2119724"/>
          </a:xfrm>
        </p:grpSpPr>
        <p:sp>
          <p:nvSpPr>
            <p:cNvPr id="236" name="Google Shape;236;g11dd1845e5a_0_0"/>
            <p:cNvSpPr txBox="1"/>
            <p:nvPr/>
          </p:nvSpPr>
          <p:spPr>
            <a:xfrm rot="-3365142">
              <a:off x="2760387" y="2290849"/>
              <a:ext cx="1807144" cy="29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 b="1">
                  <a:solidFill>
                    <a:srgbClr val="0E9453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Experiencias anteriores</a:t>
              </a:r>
              <a:endParaRPr sz="2000">
                <a:solidFill>
                  <a:srgbClr val="0E945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g11dd1845e5a_0_0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0E9453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endParaRPr>
            </a:p>
          </p:txBody>
        </p:sp>
      </p:grpSp>
      <p:grpSp>
        <p:nvGrpSpPr>
          <p:cNvPr id="238" name="Google Shape;238;g11dd1845e5a_0_0"/>
          <p:cNvGrpSpPr/>
          <p:nvPr/>
        </p:nvGrpSpPr>
        <p:grpSpPr>
          <a:xfrm>
            <a:off x="4001833" y="1089725"/>
            <a:ext cx="2346554" cy="3687376"/>
            <a:chOff x="4288708" y="1198100"/>
            <a:chExt cx="1310484" cy="1934006"/>
          </a:xfrm>
        </p:grpSpPr>
        <p:sp>
          <p:nvSpPr>
            <p:cNvPr id="239" name="Google Shape;239;g11dd1845e5a_0_0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08563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Times New Roman" panose="02020603050405020304" pitchFamily="18" charset="0"/>
                <a:ea typeface="Roboto Medium"/>
                <a:cs typeface="Times New Roman" panose="02020603050405020304" pitchFamily="18" charset="0"/>
                <a:sym typeface="Roboto Medium"/>
              </a:endParaRPr>
            </a:p>
          </p:txBody>
        </p:sp>
        <p:sp>
          <p:nvSpPr>
            <p:cNvPr id="240" name="Google Shape;240;g11dd1845e5a_0_0"/>
            <p:cNvSpPr txBox="1"/>
            <p:nvPr/>
          </p:nvSpPr>
          <p:spPr>
            <a:xfrm rot="3420634">
              <a:off x="4538621" y="2071535"/>
              <a:ext cx="1673878" cy="447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 b="1" dirty="0">
                  <a:solidFill>
                    <a:srgbClr val="08563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Construcción del propio conocimiento </a:t>
              </a:r>
              <a:endParaRPr sz="2000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1" name="Google Shape;241;g11dd1845e5a_0_0"/>
          <p:cNvSpPr txBox="1"/>
          <p:nvPr/>
        </p:nvSpPr>
        <p:spPr>
          <a:xfrm rot="-3935">
            <a:off x="2934518" y="4037463"/>
            <a:ext cx="3145202" cy="4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rgbClr val="08563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Corriente pedagógica</a:t>
            </a:r>
            <a:endParaRPr sz="1800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87;g11a14ab530d_0_94">
            <a:extLst>
              <a:ext uri="{FF2B5EF4-FFF2-40B4-BE49-F238E27FC236}">
                <a16:creationId xmlns:a16="http://schemas.microsoft.com/office/drawing/2014/main" id="{AE38F3D0-1D1B-4952-8700-9BE3C8B31C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6" name="Google Shape;86;g11a14ab530d_0_94">
            <a:extLst>
              <a:ext uri="{FF2B5EF4-FFF2-40B4-BE49-F238E27FC236}">
                <a16:creationId xmlns:a16="http://schemas.microsoft.com/office/drawing/2014/main" id="{846E5036-C99E-40F9-B282-4D593091DABC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7" name="Google Shape;88;g11a14ab530d_0_94">
            <a:extLst>
              <a:ext uri="{FF2B5EF4-FFF2-40B4-BE49-F238E27FC236}">
                <a16:creationId xmlns:a16="http://schemas.microsoft.com/office/drawing/2014/main" id="{341EC019-6481-45EE-A581-41D644DDF02A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g11a14ab530d_0_1445"/>
          <p:cNvGrpSpPr/>
          <p:nvPr/>
        </p:nvGrpSpPr>
        <p:grpSpPr>
          <a:xfrm>
            <a:off x="457129" y="392551"/>
            <a:ext cx="5800793" cy="5765362"/>
            <a:chOff x="-531575" y="2295575"/>
            <a:chExt cx="3064339" cy="2847950"/>
          </a:xfrm>
        </p:grpSpPr>
        <p:sp>
          <p:nvSpPr>
            <p:cNvPr id="250" name="Google Shape;250;g11a14ab530d_0_1445"/>
            <p:cNvSpPr/>
            <p:nvPr/>
          </p:nvSpPr>
          <p:spPr>
            <a:xfrm>
              <a:off x="-531575" y="2698255"/>
              <a:ext cx="2817575" cy="244527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g11a14ab530d_0_1445"/>
            <p:cNvSpPr txBox="1"/>
            <p:nvPr/>
          </p:nvSpPr>
          <p:spPr>
            <a:xfrm>
              <a:off x="1115652" y="2375200"/>
              <a:ext cx="1417112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2000" b="1" dirty="0">
                  <a:solidFill>
                    <a:srgbClr val="0B714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Estrategias Didácticas</a:t>
              </a:r>
              <a:endParaRPr sz="2000" b="1" dirty="0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cxnSp>
          <p:nvCxnSpPr>
            <p:cNvPr id="253" name="Google Shape;253;g11a14ab530d_0_1445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65F0AD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254" name="Google Shape;254;g11a14ab530d_0_1445"/>
          <p:cNvSpPr txBox="1"/>
          <p:nvPr/>
        </p:nvSpPr>
        <p:spPr>
          <a:xfrm>
            <a:off x="412838" y="1131599"/>
            <a:ext cx="5377960" cy="512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Díaz Barriga </a:t>
            </a:r>
            <a:endParaRPr sz="1800" b="1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-Según el momento de su presentación 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-Generar conocimientos 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-Orientar y dirigir 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-Mejorar el procesamiento de la información.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-Aprender a integrar el conocimiento existente y la nueva información.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highlight>
                <a:srgbClr val="1B786E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Sarmiento</a:t>
            </a:r>
            <a:r>
              <a:rPr lang="es-EC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Manipulativos - Textuales o impresos             </a:t>
            </a:r>
            <a:endParaRPr lang="es-ES" sz="1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ES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Audiovisuales  - Auditivos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Informáticos</a:t>
            </a:r>
            <a:endParaRPr sz="1800" dirty="0">
              <a:solidFill>
                <a:schemeClr val="lt1"/>
              </a:solidFill>
              <a:highlight>
                <a:srgbClr val="1B786E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highlight>
                <a:srgbClr val="1B786E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b="1" dirty="0" err="1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Foschi</a:t>
            </a:r>
            <a:r>
              <a:rPr lang="es-EC" sz="1800" b="1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C" sz="1800" b="1" dirty="0" err="1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es-EC" sz="1800" b="1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Montessori</a:t>
            </a:r>
            <a:endParaRPr sz="1800" b="1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Ambiente de aprendizaje (rincones) </a:t>
            </a:r>
            <a:endParaRPr sz="1800" dirty="0">
              <a:solidFill>
                <a:schemeClr val="lt1"/>
              </a:solidFill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Mobiliario adecuado - Ergonómicos </a:t>
            </a:r>
            <a:endParaRPr sz="1800" dirty="0">
              <a:highlight>
                <a:srgbClr val="0B714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5" name="Google Shape;255;g11a14ab530d_0_1445"/>
          <p:cNvGrpSpPr/>
          <p:nvPr/>
        </p:nvGrpSpPr>
        <p:grpSpPr>
          <a:xfrm>
            <a:off x="5835089" y="1207732"/>
            <a:ext cx="3057524" cy="3243208"/>
            <a:chOff x="0" y="2794068"/>
            <a:chExt cx="2286000" cy="2349457"/>
          </a:xfrm>
        </p:grpSpPr>
        <p:sp>
          <p:nvSpPr>
            <p:cNvPr id="256" name="Google Shape;256;g11a14ab530d_0_1445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g11a14ab530d_0_1445"/>
            <p:cNvSpPr txBox="1"/>
            <p:nvPr/>
          </p:nvSpPr>
          <p:spPr>
            <a:xfrm>
              <a:off x="0" y="2794068"/>
              <a:ext cx="2286000" cy="2349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-Objetivo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-Resumen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-Organizadores previos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-Ilustraciones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-Organizadores gráficos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-Analogías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-Preguntas intercaladas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-Señalizaciones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-Mapas y redes conceptuales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-Organizadores textuales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8" name="Google Shape;258;g11a14ab530d_0_1445"/>
          <p:cNvSpPr txBox="1"/>
          <p:nvPr/>
        </p:nvSpPr>
        <p:spPr>
          <a:xfrm>
            <a:off x="457129" y="139484"/>
            <a:ext cx="325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Fundamentación Teórica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7;g11a14ab530d_0_94">
            <a:extLst>
              <a:ext uri="{FF2B5EF4-FFF2-40B4-BE49-F238E27FC236}">
                <a16:creationId xmlns:a16="http://schemas.microsoft.com/office/drawing/2014/main" id="{EF870154-153D-4896-B334-92C557A7F0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5" name="Google Shape;86;g11a14ab530d_0_94">
            <a:extLst>
              <a:ext uri="{FF2B5EF4-FFF2-40B4-BE49-F238E27FC236}">
                <a16:creationId xmlns:a16="http://schemas.microsoft.com/office/drawing/2014/main" id="{8DB885A9-6F92-4A33-AE34-2798E8E9F8FF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6" name="Google Shape;88;g11a14ab530d_0_94">
            <a:extLst>
              <a:ext uri="{FF2B5EF4-FFF2-40B4-BE49-F238E27FC236}">
                <a16:creationId xmlns:a16="http://schemas.microsoft.com/office/drawing/2014/main" id="{D2E74E8C-6232-49FA-ADE1-9A72477B1B69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g11a14ab530d_0_181"/>
          <p:cNvGrpSpPr/>
          <p:nvPr/>
        </p:nvGrpSpPr>
        <p:grpSpPr>
          <a:xfrm>
            <a:off x="557213" y="1026994"/>
            <a:ext cx="3728910" cy="4476310"/>
            <a:chOff x="1830046" y="1146343"/>
            <a:chExt cx="1827900" cy="2399700"/>
          </a:xfrm>
        </p:grpSpPr>
        <p:sp>
          <p:nvSpPr>
            <p:cNvPr id="266" name="Google Shape;266;g11a14ab530d_0_181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g11a14ab530d_0_181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g11a14ab530d_0_181"/>
            <p:cNvSpPr txBox="1"/>
            <p:nvPr/>
          </p:nvSpPr>
          <p:spPr>
            <a:xfrm>
              <a:off x="1973395" y="1716884"/>
              <a:ext cx="1547100" cy="17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David Ausubel el Aprendizaje Significativo se da a la unión de un acontecimiento nuevo con un pasado   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Aprendizaje Cooperativo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Aprendizaje Social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Interacción 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Socialización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800" b="1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9" name="Google Shape;269;g11a14ab530d_0_181"/>
          <p:cNvGrpSpPr/>
          <p:nvPr/>
        </p:nvGrpSpPr>
        <p:grpSpPr>
          <a:xfrm>
            <a:off x="4575780" y="969851"/>
            <a:ext cx="4011007" cy="4519174"/>
            <a:chOff x="5485996" y="1146343"/>
            <a:chExt cx="1827900" cy="2399700"/>
          </a:xfrm>
        </p:grpSpPr>
        <p:sp>
          <p:nvSpPr>
            <p:cNvPr id="270" name="Google Shape;270;g11a14ab530d_0_181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g11a14ab530d_0_181"/>
            <p:cNvSpPr/>
            <p:nvPr/>
          </p:nvSpPr>
          <p:spPr>
            <a:xfrm flipH="1">
              <a:off x="5574563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g11a14ab530d_0_181"/>
            <p:cNvSpPr txBox="1"/>
            <p:nvPr/>
          </p:nvSpPr>
          <p:spPr>
            <a:xfrm>
              <a:off x="5574556" y="1756203"/>
              <a:ext cx="16494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Aprendizaje colaborativo o cooperativo. </a:t>
              </a: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Edo, Blanch y Antón 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-Participación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-Comunicación 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-Interacción amistosa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-Cooperación 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-Ficción y creación </a:t>
              </a:r>
              <a:endParaRPr sz="1800" dirty="0">
                <a:solidFill>
                  <a:schemeClr val="dk2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273" name="Google Shape;273;g11a14ab530d_0_181"/>
          <p:cNvSpPr txBox="1"/>
          <p:nvPr/>
        </p:nvSpPr>
        <p:spPr>
          <a:xfrm>
            <a:off x="3070600" y="76200"/>
            <a:ext cx="2970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Significativo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87;g11a14ab530d_0_94">
            <a:extLst>
              <a:ext uri="{FF2B5EF4-FFF2-40B4-BE49-F238E27FC236}">
                <a16:creationId xmlns:a16="http://schemas.microsoft.com/office/drawing/2014/main" id="{38E70DB0-699D-43AB-9A80-4EA3AEA06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3" name="Google Shape;86;g11a14ab530d_0_94">
            <a:extLst>
              <a:ext uri="{FF2B5EF4-FFF2-40B4-BE49-F238E27FC236}">
                <a16:creationId xmlns:a16="http://schemas.microsoft.com/office/drawing/2014/main" id="{7468F434-4512-4BA5-ABDA-4BA3015DB710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4" name="Google Shape;88;g11a14ab530d_0_94">
            <a:extLst>
              <a:ext uri="{FF2B5EF4-FFF2-40B4-BE49-F238E27FC236}">
                <a16:creationId xmlns:a16="http://schemas.microsoft.com/office/drawing/2014/main" id="{60FAF281-A61E-41C9-B64D-F2215BC634A2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dc4287e10_1_1343"/>
          <p:cNvSpPr/>
          <p:nvPr/>
        </p:nvSpPr>
        <p:spPr>
          <a:xfrm rot="10800000" flipH="1">
            <a:off x="4667375" y="1411327"/>
            <a:ext cx="4172670" cy="4561448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1" name="Google Shape;281;g11dc4287e10_1_1343"/>
          <p:cNvGrpSpPr/>
          <p:nvPr/>
        </p:nvGrpSpPr>
        <p:grpSpPr>
          <a:xfrm>
            <a:off x="500063" y="1543050"/>
            <a:ext cx="4172670" cy="4429881"/>
            <a:chOff x="1126863" y="2013875"/>
            <a:chExt cx="1944600" cy="1569600"/>
          </a:xfrm>
        </p:grpSpPr>
        <p:sp>
          <p:nvSpPr>
            <p:cNvPr id="282" name="Google Shape;282;g11dc4287e10_1_134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g11dc4287e10_1_1343"/>
            <p:cNvSpPr txBox="1"/>
            <p:nvPr/>
          </p:nvSpPr>
          <p:spPr>
            <a:xfrm>
              <a:off x="1286886" y="2054347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Salinas</a:t>
              </a:r>
              <a:endParaRPr sz="1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g11dc4287e10_1_1343"/>
            <p:cNvSpPr txBox="1"/>
            <p:nvPr/>
          </p:nvSpPr>
          <p:spPr>
            <a:xfrm>
              <a:off x="1272253" y="2145074"/>
              <a:ext cx="1734000" cy="1205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Salinas  menciona que los entornos virtuales se adaptan con el propósito de que  cubra las necesidades de cada estudiante, contemplando la individualidad y el proceso de aprendizaje. Hace una división en: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-Tecnológica 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-Educativa </a:t>
              </a:r>
              <a:endParaRPr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5" name="Google Shape;285;g11dc4287e10_1_1343"/>
          <p:cNvSpPr/>
          <p:nvPr/>
        </p:nvSpPr>
        <p:spPr>
          <a:xfrm>
            <a:off x="4385313" y="3177879"/>
            <a:ext cx="584472" cy="73928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286;g11dc4287e10_1_1343"/>
          <p:cNvSpPr txBox="1"/>
          <p:nvPr/>
        </p:nvSpPr>
        <p:spPr>
          <a:xfrm>
            <a:off x="4986118" y="1270637"/>
            <a:ext cx="3846525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Olmedo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virtual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Plataformas de software libre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Plataformas de software propio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propios del entorno virtual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287" name="Google Shape;287;g11dc4287e10_1_1343"/>
          <p:cNvSpPr txBox="1"/>
          <p:nvPr/>
        </p:nvSpPr>
        <p:spPr>
          <a:xfrm>
            <a:off x="2156200" y="76200"/>
            <a:ext cx="5055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Entornos Virtuales de Aprendizaje (EVA)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87;g11a14ab530d_0_94">
            <a:extLst>
              <a:ext uri="{FF2B5EF4-FFF2-40B4-BE49-F238E27FC236}">
                <a16:creationId xmlns:a16="http://schemas.microsoft.com/office/drawing/2014/main" id="{BC98B929-7FBE-4DF8-ADDC-035CD1F60C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2" name="Google Shape;86;g11a14ab530d_0_94">
            <a:extLst>
              <a:ext uri="{FF2B5EF4-FFF2-40B4-BE49-F238E27FC236}">
                <a16:creationId xmlns:a16="http://schemas.microsoft.com/office/drawing/2014/main" id="{5764CF55-983D-458A-992A-22DE039DAFCD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3" name="Google Shape;88;g11a14ab530d_0_94">
            <a:extLst>
              <a:ext uri="{FF2B5EF4-FFF2-40B4-BE49-F238E27FC236}">
                <a16:creationId xmlns:a16="http://schemas.microsoft.com/office/drawing/2014/main" id="{5BAE60D6-5219-4AD5-A5B2-C6E31C1C4048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a14ab530d_0_151"/>
          <p:cNvSpPr txBox="1"/>
          <p:nvPr/>
        </p:nvSpPr>
        <p:spPr>
          <a:xfrm>
            <a:off x="3099150" y="1310316"/>
            <a:ext cx="2945700" cy="46163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Niños</a:t>
            </a:r>
            <a:endParaRPr sz="18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95" name="Google Shape;295;g11a14ab530d_0_151"/>
          <p:cNvCxnSpPr>
            <a:stCxn id="294" idx="2"/>
          </p:cNvCxnSpPr>
          <p:nvPr/>
        </p:nvCxnSpPr>
        <p:spPr>
          <a:xfrm flipH="1">
            <a:off x="2026500" y="1771951"/>
            <a:ext cx="2545500" cy="1050965"/>
          </a:xfrm>
          <a:prstGeom prst="straightConnector1">
            <a:avLst/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g11a14ab530d_0_151"/>
          <p:cNvCxnSpPr>
            <a:stCxn id="294" idx="2"/>
            <a:endCxn id="297" idx="0"/>
          </p:cNvCxnSpPr>
          <p:nvPr/>
        </p:nvCxnSpPr>
        <p:spPr>
          <a:xfrm>
            <a:off x="4572000" y="1771951"/>
            <a:ext cx="2567825" cy="735450"/>
          </a:xfrm>
          <a:prstGeom prst="straightConnector1">
            <a:avLst/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g11a14ab530d_0_151"/>
          <p:cNvSpPr/>
          <p:nvPr/>
        </p:nvSpPr>
        <p:spPr>
          <a:xfrm>
            <a:off x="696750" y="2489822"/>
            <a:ext cx="2402400" cy="1159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Jean Piaget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Etapa Preoperacional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Google Shape;297;g11a14ab530d_0_151"/>
          <p:cNvSpPr/>
          <p:nvPr/>
        </p:nvSpPr>
        <p:spPr>
          <a:xfrm>
            <a:off x="5978975" y="2507401"/>
            <a:ext cx="2321700" cy="1286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   Tipos de Aprendizaje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Modelo VAK </a:t>
            </a:r>
            <a:r>
              <a:rPr lang="es-EC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Bander y John Grinder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9" name="Google Shape;299;g11a14ab530d_0_151"/>
          <p:cNvCxnSpPr>
            <a:stCxn id="298" idx="2"/>
          </p:cNvCxnSpPr>
          <p:nvPr/>
        </p:nvCxnSpPr>
        <p:spPr>
          <a:xfrm flipH="1">
            <a:off x="1892250" y="3649622"/>
            <a:ext cx="5700" cy="4521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g11a14ab530d_0_151"/>
          <p:cNvSpPr/>
          <p:nvPr/>
        </p:nvSpPr>
        <p:spPr>
          <a:xfrm>
            <a:off x="1253100" y="4101756"/>
            <a:ext cx="1289700" cy="51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Procesos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1" name="Google Shape;301;g11a14ab530d_0_151"/>
          <p:cNvCxnSpPr>
            <a:stCxn id="300" idx="2"/>
          </p:cNvCxnSpPr>
          <p:nvPr/>
        </p:nvCxnSpPr>
        <p:spPr>
          <a:xfrm flipH="1">
            <a:off x="952950" y="4613256"/>
            <a:ext cx="945000" cy="4065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g11a14ab530d_0_151"/>
          <p:cNvCxnSpPr>
            <a:stCxn id="300" idx="2"/>
            <a:endCxn id="303" idx="0"/>
          </p:cNvCxnSpPr>
          <p:nvPr/>
        </p:nvCxnSpPr>
        <p:spPr>
          <a:xfrm>
            <a:off x="1897950" y="4613256"/>
            <a:ext cx="988200" cy="419400"/>
          </a:xfrm>
          <a:prstGeom prst="straightConnector1">
            <a:avLst/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g11a14ab530d_0_151"/>
          <p:cNvSpPr/>
          <p:nvPr/>
        </p:nvSpPr>
        <p:spPr>
          <a:xfrm>
            <a:off x="308675" y="5002975"/>
            <a:ext cx="1447800" cy="51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  Asimilación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Google Shape;303;g11a14ab530d_0_151"/>
          <p:cNvSpPr/>
          <p:nvPr/>
        </p:nvSpPr>
        <p:spPr>
          <a:xfrm>
            <a:off x="2241275" y="5032565"/>
            <a:ext cx="1289700" cy="452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Acomodación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5" name="Google Shape;305;g11a14ab530d_0_151"/>
          <p:cNvCxnSpPr/>
          <p:nvPr/>
        </p:nvCxnSpPr>
        <p:spPr>
          <a:xfrm>
            <a:off x="7136375" y="3789154"/>
            <a:ext cx="6900" cy="4044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g11a14ab530d_0_151"/>
          <p:cNvSpPr/>
          <p:nvPr/>
        </p:nvSpPr>
        <p:spPr>
          <a:xfrm>
            <a:off x="6186875" y="4194030"/>
            <a:ext cx="1905900" cy="390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Canales Perceptivos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7" name="Google Shape;307;g11a14ab530d_0_151"/>
          <p:cNvCxnSpPr>
            <a:stCxn id="306" idx="2"/>
          </p:cNvCxnSpPr>
          <p:nvPr/>
        </p:nvCxnSpPr>
        <p:spPr>
          <a:xfrm flipH="1">
            <a:off x="5784425" y="4584930"/>
            <a:ext cx="1355400" cy="342900"/>
          </a:xfrm>
          <a:prstGeom prst="straightConnector1">
            <a:avLst/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g11a14ab530d_0_151"/>
          <p:cNvCxnSpPr>
            <a:stCxn id="306" idx="2"/>
          </p:cNvCxnSpPr>
          <p:nvPr/>
        </p:nvCxnSpPr>
        <p:spPr>
          <a:xfrm>
            <a:off x="7139825" y="4584930"/>
            <a:ext cx="1181100" cy="3303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g11a14ab530d_0_151"/>
          <p:cNvSpPr/>
          <p:nvPr/>
        </p:nvSpPr>
        <p:spPr>
          <a:xfrm>
            <a:off x="5151750" y="4915047"/>
            <a:ext cx="1060200" cy="452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 Visual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Google Shape;310;g11a14ab530d_0_151"/>
          <p:cNvSpPr/>
          <p:nvPr/>
        </p:nvSpPr>
        <p:spPr>
          <a:xfrm>
            <a:off x="6645725" y="4966878"/>
            <a:ext cx="988200" cy="452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  Auditivo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Google Shape;311;g11a14ab530d_0_151"/>
          <p:cNvSpPr/>
          <p:nvPr/>
        </p:nvSpPr>
        <p:spPr>
          <a:xfrm>
            <a:off x="7832725" y="4915047"/>
            <a:ext cx="1181100" cy="452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Kinestésico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2" name="Google Shape;312;g11a14ab530d_0_151"/>
          <p:cNvCxnSpPr>
            <a:stCxn id="306" idx="2"/>
            <a:endCxn id="310" idx="0"/>
          </p:cNvCxnSpPr>
          <p:nvPr/>
        </p:nvCxnSpPr>
        <p:spPr>
          <a:xfrm>
            <a:off x="7139825" y="4584930"/>
            <a:ext cx="0" cy="3819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g11a14ab530d_0_151"/>
          <p:cNvSpPr txBox="1"/>
          <p:nvPr/>
        </p:nvSpPr>
        <p:spPr>
          <a:xfrm>
            <a:off x="630775" y="778400"/>
            <a:ext cx="1610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4" name="Google Shape;314;g11a14ab530d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75" y="1054832"/>
            <a:ext cx="1781599" cy="1286147"/>
          </a:xfrm>
          <a:prstGeom prst="rect">
            <a:avLst/>
          </a:prstGeom>
          <a:noFill/>
          <a:ln w="952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5" name="Google Shape;315;g11a14ab530d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325" y="1047025"/>
            <a:ext cx="2026500" cy="1319346"/>
          </a:xfrm>
          <a:prstGeom prst="rect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g11a14ab530d_0_151"/>
          <p:cNvSpPr txBox="1"/>
          <p:nvPr/>
        </p:nvSpPr>
        <p:spPr>
          <a:xfrm>
            <a:off x="2918200" y="76200"/>
            <a:ext cx="3321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Niños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87;g11a14ab530d_0_94">
            <a:extLst>
              <a:ext uri="{FF2B5EF4-FFF2-40B4-BE49-F238E27FC236}">
                <a16:creationId xmlns:a16="http://schemas.microsoft.com/office/drawing/2014/main" id="{56A4DF2F-819C-4D75-81C7-C53161AA06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7" name="Google Shape;86;g11a14ab530d_0_94">
            <a:extLst>
              <a:ext uri="{FF2B5EF4-FFF2-40B4-BE49-F238E27FC236}">
                <a16:creationId xmlns:a16="http://schemas.microsoft.com/office/drawing/2014/main" id="{723E7D91-1B46-44D6-8A48-5C2666807792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28" name="Google Shape;88;g11a14ab530d_0_94">
            <a:extLst>
              <a:ext uri="{FF2B5EF4-FFF2-40B4-BE49-F238E27FC236}">
                <a16:creationId xmlns:a16="http://schemas.microsoft.com/office/drawing/2014/main" id="{85DE7044-4AB2-47DF-AD38-E839EA225493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g11a14ab530d_0_1981"/>
          <p:cNvGrpSpPr/>
          <p:nvPr/>
        </p:nvGrpSpPr>
        <p:grpSpPr>
          <a:xfrm>
            <a:off x="81649" y="1392847"/>
            <a:ext cx="1777105" cy="2722209"/>
            <a:chOff x="423658" y="1574024"/>
            <a:chExt cx="1613496" cy="2607231"/>
          </a:xfrm>
        </p:grpSpPr>
        <p:cxnSp>
          <p:nvCxnSpPr>
            <p:cNvPr id="324" name="Google Shape;324;g11a14ab530d_0_1981"/>
            <p:cNvCxnSpPr>
              <a:stCxn id="325" idx="3"/>
            </p:cNvCxnSpPr>
            <p:nvPr/>
          </p:nvCxnSpPr>
          <p:spPr>
            <a:xfrm>
              <a:off x="1712758" y="1878074"/>
              <a:ext cx="238800" cy="559200"/>
            </a:xfrm>
            <a:prstGeom prst="straightConnector1">
              <a:avLst/>
            </a:prstGeom>
            <a:noFill/>
            <a:ln w="9525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6" name="Google Shape;326;g11a14ab530d_0_1981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g11a14ab530d_0_1981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8" name="Google Shape;328;g11a14ab530d_0_1981"/>
            <p:cNvGrpSpPr/>
            <p:nvPr/>
          </p:nvGrpSpPr>
          <p:grpSpPr>
            <a:xfrm>
              <a:off x="423658" y="1574024"/>
              <a:ext cx="1547525" cy="2607231"/>
              <a:chOff x="1018617" y="1574024"/>
              <a:chExt cx="1547525" cy="2607231"/>
            </a:xfrm>
          </p:grpSpPr>
          <p:sp>
            <p:nvSpPr>
              <p:cNvPr id="329" name="Google Shape;329;g11a14ab530d_0_1981"/>
              <p:cNvSpPr txBox="1"/>
              <p:nvPr/>
            </p:nvSpPr>
            <p:spPr>
              <a:xfrm>
                <a:off x="1139942" y="2986955"/>
                <a:ext cx="1426200" cy="119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285750" lvl="0" indent="-285750" algn="l" rtl="0">
                  <a:lnSpc>
                    <a:spcPct val="200000"/>
                  </a:lnSpc>
                  <a:spcBef>
                    <a:spcPts val="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B71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Descriptiva</a:t>
                </a:r>
                <a:endParaRPr dirty="0">
                  <a:solidFill>
                    <a:srgbClr val="0B71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lnSpc>
                    <a:spcPct val="2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 panose="020B0604020202020204" pitchFamily="34" charset="0"/>
                  <a:buChar char="•"/>
                </a:pPr>
                <a:r>
                  <a:rPr lang="es-EC" dirty="0">
                    <a:solidFill>
                      <a:srgbClr val="0B71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Enfoque cualitativo  </a:t>
                </a:r>
                <a:endParaRPr sz="1800" dirty="0">
                  <a:solidFill>
                    <a:srgbClr val="0B71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B714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sp>
            <p:nvSpPr>
              <p:cNvPr id="325" name="Google Shape;325;g11a14ab530d_0_1981"/>
              <p:cNvSpPr txBox="1"/>
              <p:nvPr/>
            </p:nvSpPr>
            <p:spPr>
              <a:xfrm>
                <a:off x="1018617" y="1574024"/>
                <a:ext cx="1289100" cy="60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-EC" sz="1600" b="1">
                    <a:solidFill>
                      <a:srgbClr val="0B71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Tipo de investigación</a:t>
                </a:r>
                <a:endParaRPr sz="1600" b="1">
                  <a:solidFill>
                    <a:srgbClr val="0B71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0" name="Google Shape;330;g11a14ab530d_0_1981"/>
          <p:cNvGrpSpPr/>
          <p:nvPr/>
        </p:nvGrpSpPr>
        <p:grpSpPr>
          <a:xfrm>
            <a:off x="1543500" y="1392850"/>
            <a:ext cx="1745150" cy="2067871"/>
            <a:chOff x="1750924" y="1575833"/>
            <a:chExt cx="1584483" cy="1980530"/>
          </a:xfrm>
        </p:grpSpPr>
        <p:cxnSp>
          <p:nvCxnSpPr>
            <p:cNvPr id="331" name="Google Shape;331;g11a14ab530d_0_1981"/>
            <p:cNvCxnSpPr/>
            <p:nvPr/>
          </p:nvCxnSpPr>
          <p:spPr>
            <a:xfrm>
              <a:off x="3022072" y="1855071"/>
              <a:ext cx="294000" cy="582300"/>
            </a:xfrm>
            <a:prstGeom prst="straightConnector1">
              <a:avLst/>
            </a:prstGeom>
            <a:noFill/>
            <a:ln w="9525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2" name="Google Shape;332;g11a14ab530d_0_1981"/>
            <p:cNvSpPr/>
            <p:nvPr/>
          </p:nvSpPr>
          <p:spPr>
            <a:xfrm flipH="1">
              <a:off x="1917073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g11a14ab530d_0_1981"/>
            <p:cNvSpPr/>
            <p:nvPr/>
          </p:nvSpPr>
          <p:spPr>
            <a:xfrm>
              <a:off x="1917307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g11a14ab530d_0_1981"/>
            <p:cNvSpPr txBox="1"/>
            <p:nvPr/>
          </p:nvSpPr>
          <p:spPr>
            <a:xfrm>
              <a:off x="1778260" y="2695063"/>
              <a:ext cx="1556914" cy="8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rgbClr val="0B71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experimental Estudio de caso</a:t>
              </a:r>
              <a:endParaRPr sz="1100" b="1" dirty="0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335" name="Google Shape;335;g11a14ab530d_0_1981"/>
            <p:cNvSpPr txBox="1"/>
            <p:nvPr/>
          </p:nvSpPr>
          <p:spPr>
            <a:xfrm>
              <a:off x="1750924" y="1575833"/>
              <a:ext cx="1267800" cy="58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600" b="1">
                  <a:solidFill>
                    <a:srgbClr val="0B714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Diseño de investigación</a:t>
              </a:r>
              <a:endParaRPr sz="1600" b="1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36" name="Google Shape;336;g11a14ab530d_0_1981"/>
          <p:cNvGrpSpPr/>
          <p:nvPr/>
        </p:nvGrpSpPr>
        <p:grpSpPr>
          <a:xfrm>
            <a:off x="3079127" y="1469047"/>
            <a:ext cx="1638087" cy="4197625"/>
            <a:chOff x="3145175" y="1648811"/>
            <a:chExt cx="1487277" cy="4020329"/>
          </a:xfrm>
        </p:grpSpPr>
        <p:cxnSp>
          <p:nvCxnSpPr>
            <p:cNvPr id="337" name="Google Shape;337;g11a14ab530d_0_1981"/>
            <p:cNvCxnSpPr>
              <a:stCxn id="338" idx="3"/>
            </p:cNvCxnSpPr>
            <p:nvPr/>
          </p:nvCxnSpPr>
          <p:spPr>
            <a:xfrm>
              <a:off x="4415075" y="1872011"/>
              <a:ext cx="129000" cy="6384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9" name="Google Shape;339;g11a14ab530d_0_1981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g11a14ab530d_0_1981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g11a14ab530d_0_1981"/>
            <p:cNvSpPr txBox="1"/>
            <p:nvPr/>
          </p:nvSpPr>
          <p:spPr>
            <a:xfrm>
              <a:off x="3266076" y="3350740"/>
              <a:ext cx="1278000" cy="23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Instituciones educativas de la costa ecuatoriana, públicas, fiscomisionales  y privadas</a:t>
              </a:r>
              <a:endParaRPr dirty="0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g11a14ab530d_0_1981"/>
            <p:cNvSpPr txBox="1"/>
            <p:nvPr/>
          </p:nvSpPr>
          <p:spPr>
            <a:xfrm>
              <a:off x="3145175" y="1648811"/>
              <a:ext cx="126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600" b="1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Ámbito de estudio</a:t>
              </a:r>
              <a:endParaRPr sz="1600" b="1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2" name="Google Shape;342;g11a14ab530d_0_1981"/>
          <p:cNvGrpSpPr/>
          <p:nvPr/>
        </p:nvGrpSpPr>
        <p:grpSpPr>
          <a:xfrm>
            <a:off x="4368913" y="1469046"/>
            <a:ext cx="2117241" cy="4876063"/>
            <a:chOff x="4511544" y="1648811"/>
            <a:chExt cx="1508865" cy="4670111"/>
          </a:xfrm>
        </p:grpSpPr>
        <p:cxnSp>
          <p:nvCxnSpPr>
            <p:cNvPr id="343" name="Google Shape;343;g11a14ab530d_0_1981"/>
            <p:cNvCxnSpPr>
              <a:stCxn id="344" idx="3"/>
            </p:cNvCxnSpPr>
            <p:nvPr/>
          </p:nvCxnSpPr>
          <p:spPr>
            <a:xfrm>
              <a:off x="5673453" y="1872011"/>
              <a:ext cx="237000" cy="6384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5" name="Google Shape;345;g11a14ab530d_0_1981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g11a14ab530d_0_1981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g11a14ab530d_0_1981"/>
            <p:cNvSpPr txBox="1"/>
            <p:nvPr/>
          </p:nvSpPr>
          <p:spPr>
            <a:xfrm>
              <a:off x="4754109" y="2596522"/>
              <a:ext cx="1266300" cy="37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b="1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 de estudio- Población</a:t>
              </a:r>
              <a:endParaRPr b="1" dirty="0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docentes de preparatoria</a:t>
              </a:r>
              <a:endParaRPr dirty="0">
                <a:solidFill>
                  <a:srgbClr val="858585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344" name="Google Shape;344;g11a14ab530d_0_1981"/>
            <p:cNvSpPr txBox="1"/>
            <p:nvPr/>
          </p:nvSpPr>
          <p:spPr>
            <a:xfrm>
              <a:off x="4611753" y="1648811"/>
              <a:ext cx="1061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600" b="1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Población y muestra </a:t>
              </a:r>
              <a:endParaRPr sz="1600" b="1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8" name="Google Shape;348;g11a14ab530d_0_1981"/>
          <p:cNvGrpSpPr/>
          <p:nvPr/>
        </p:nvGrpSpPr>
        <p:grpSpPr>
          <a:xfrm>
            <a:off x="7441738" y="1469047"/>
            <a:ext cx="1562154" cy="4064399"/>
            <a:chOff x="4511544" y="1648811"/>
            <a:chExt cx="1418335" cy="3892729"/>
          </a:xfrm>
        </p:grpSpPr>
        <p:cxnSp>
          <p:nvCxnSpPr>
            <p:cNvPr id="349" name="Google Shape;349;g11a14ab530d_0_1981"/>
            <p:cNvCxnSpPr>
              <a:stCxn id="350" idx="3"/>
            </p:cNvCxnSpPr>
            <p:nvPr/>
          </p:nvCxnSpPr>
          <p:spPr>
            <a:xfrm>
              <a:off x="5778978" y="1769411"/>
              <a:ext cx="131400" cy="7410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1" name="Google Shape;351;g11a14ab530d_0_1981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g11a14ab530d_0_1981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g11a14ab530d_0_1981"/>
            <p:cNvSpPr txBox="1"/>
            <p:nvPr/>
          </p:nvSpPr>
          <p:spPr>
            <a:xfrm>
              <a:off x="4511778" y="1648811"/>
              <a:ext cx="1267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600" b="1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Instrumentos </a:t>
              </a:r>
              <a:endParaRPr sz="1600" b="1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g11a14ab530d_0_1981"/>
            <p:cNvSpPr txBox="1"/>
            <p:nvPr/>
          </p:nvSpPr>
          <p:spPr>
            <a:xfrm>
              <a:off x="4537568" y="2745540"/>
              <a:ext cx="1351366" cy="27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C" sz="1600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icha de observación</a:t>
              </a:r>
            </a:p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Lista de cotejo</a:t>
              </a:r>
            </a:p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Entrevista guiada</a:t>
              </a:r>
              <a:endParaRPr sz="1200" dirty="0">
                <a:solidFill>
                  <a:srgbClr val="858585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54" name="Google Shape;354;g11a14ab530d_0_1981"/>
          <p:cNvGrpSpPr/>
          <p:nvPr/>
        </p:nvGrpSpPr>
        <p:grpSpPr>
          <a:xfrm>
            <a:off x="6012752" y="1490615"/>
            <a:ext cx="1562153" cy="2412147"/>
            <a:chOff x="3214118" y="1669468"/>
            <a:chExt cx="1418334" cy="2310265"/>
          </a:xfrm>
        </p:grpSpPr>
        <p:cxnSp>
          <p:nvCxnSpPr>
            <p:cNvPr id="355" name="Google Shape;355;g11a14ab530d_0_1981"/>
            <p:cNvCxnSpPr>
              <a:stCxn id="356" idx="3"/>
            </p:cNvCxnSpPr>
            <p:nvPr/>
          </p:nvCxnSpPr>
          <p:spPr>
            <a:xfrm>
              <a:off x="4309516" y="1790068"/>
              <a:ext cx="311400" cy="7410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7" name="Google Shape;357;g11a14ab530d_0_1981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g11a14ab530d_0_1981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g11a14ab530d_0_1981"/>
            <p:cNvSpPr txBox="1"/>
            <p:nvPr/>
          </p:nvSpPr>
          <p:spPr>
            <a:xfrm>
              <a:off x="3324916" y="1669468"/>
              <a:ext cx="9846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C" sz="1600" b="1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Técnicas</a:t>
              </a:r>
              <a:endParaRPr sz="1600" b="1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g11a14ab530d_0_1981"/>
            <p:cNvSpPr txBox="1"/>
            <p:nvPr/>
          </p:nvSpPr>
          <p:spPr>
            <a:xfrm>
              <a:off x="3360373" y="2747033"/>
              <a:ext cx="1267982" cy="12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Observación</a:t>
              </a:r>
              <a:endParaRPr dirty="0">
                <a:solidFill>
                  <a:srgbClr val="85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0" indent="-285750" algn="l" rtl="0">
                <a:lnSpc>
                  <a:spcPct val="20000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C" dirty="0">
                  <a:solidFill>
                    <a:srgbClr val="8585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Entrevista </a:t>
              </a:r>
              <a:endParaRPr sz="1200" dirty="0">
                <a:solidFill>
                  <a:srgbClr val="858585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360" name="Google Shape;360;g11a14ab530d_0_1981"/>
          <p:cNvSpPr txBox="1"/>
          <p:nvPr/>
        </p:nvSpPr>
        <p:spPr>
          <a:xfrm>
            <a:off x="3850000" y="152625"/>
            <a:ext cx="1562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41" name="Google Shape;87;g11a14ab530d_0_94">
            <a:extLst>
              <a:ext uri="{FF2B5EF4-FFF2-40B4-BE49-F238E27FC236}">
                <a16:creationId xmlns:a16="http://schemas.microsoft.com/office/drawing/2014/main" id="{F3C07983-D119-4AE6-98B3-53F7C005E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42" name="Google Shape;86;g11a14ab530d_0_94">
            <a:extLst>
              <a:ext uri="{FF2B5EF4-FFF2-40B4-BE49-F238E27FC236}">
                <a16:creationId xmlns:a16="http://schemas.microsoft.com/office/drawing/2014/main" id="{48D8E1A8-7007-445B-A7D5-247FC27768EC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43" name="Google Shape;88;g11a14ab530d_0_94">
            <a:extLst>
              <a:ext uri="{FF2B5EF4-FFF2-40B4-BE49-F238E27FC236}">
                <a16:creationId xmlns:a16="http://schemas.microsoft.com/office/drawing/2014/main" id="{83A99D84-557E-423D-A76A-5DFE487B549B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a14ab530d_0_161"/>
          <p:cNvSpPr/>
          <p:nvPr/>
        </p:nvSpPr>
        <p:spPr>
          <a:xfrm>
            <a:off x="233252" y="233500"/>
            <a:ext cx="291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Análisis de Resultados</a:t>
            </a:r>
            <a:endParaRPr sz="1800" b="1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368" name="Google Shape;368;g11a14ab530d_0_161"/>
          <p:cNvSpPr txBox="1"/>
          <p:nvPr/>
        </p:nvSpPr>
        <p:spPr>
          <a:xfrm>
            <a:off x="804814" y="1110477"/>
            <a:ext cx="2918700" cy="646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  Estrategias Didácticas  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9" name="Google Shape;369;g11a14ab530d_0_161"/>
          <p:cNvSpPr txBox="1"/>
          <p:nvPr/>
        </p:nvSpPr>
        <p:spPr>
          <a:xfrm>
            <a:off x="2733929" y="2145524"/>
            <a:ext cx="1149000" cy="415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0" name="Google Shape;370;g11a14ab530d_0_161"/>
          <p:cNvSpPr txBox="1"/>
          <p:nvPr/>
        </p:nvSpPr>
        <p:spPr>
          <a:xfrm>
            <a:off x="338405" y="2081087"/>
            <a:ext cx="1763700" cy="415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Definición 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71" name="Google Shape;371;g11a14ab530d_0_161"/>
          <p:cNvCxnSpPr>
            <a:cxnSpLocks/>
            <a:stCxn id="368" idx="2"/>
            <a:endCxn id="370" idx="0"/>
          </p:cNvCxnSpPr>
          <p:nvPr/>
        </p:nvCxnSpPr>
        <p:spPr>
          <a:xfrm flipH="1">
            <a:off x="1220164" y="1756977"/>
            <a:ext cx="1044000" cy="324000"/>
          </a:xfrm>
          <a:prstGeom prst="straightConnector1">
            <a:avLst/>
          </a:prstGeom>
          <a:noFill/>
          <a:ln w="2857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g11a14ab530d_0_161"/>
          <p:cNvCxnSpPr>
            <a:cxnSpLocks/>
            <a:stCxn id="368" idx="2"/>
            <a:endCxn id="369" idx="0"/>
          </p:cNvCxnSpPr>
          <p:nvPr/>
        </p:nvCxnSpPr>
        <p:spPr>
          <a:xfrm>
            <a:off x="2264164" y="1756977"/>
            <a:ext cx="1044300" cy="388500"/>
          </a:xfrm>
          <a:prstGeom prst="straightConnector1">
            <a:avLst/>
          </a:prstGeom>
          <a:noFill/>
          <a:ln w="2857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3" name="Google Shape;373;g11a14ab530d_0_161"/>
          <p:cNvSpPr txBox="1"/>
          <p:nvPr/>
        </p:nvSpPr>
        <p:spPr>
          <a:xfrm>
            <a:off x="233250" y="2820700"/>
            <a:ext cx="1974000" cy="273918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Técnicas para llegar a los estudiantes</a:t>
            </a:r>
            <a:r>
              <a:rPr lang="es-EC" sz="120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 arte y el juego.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Conjunto de técnicas y metodologías.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Son actividades actividades para los niños.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Son pasos o lineamientos a seguir.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manera de enseñar a los niños. 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Google Shape;374;g11a14ab530d_0_161"/>
          <p:cNvSpPr txBox="1"/>
          <p:nvPr/>
        </p:nvSpPr>
        <p:spPr>
          <a:xfrm>
            <a:off x="2426572" y="2949547"/>
            <a:ext cx="1763700" cy="1662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ugar al capitán manda.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Utilización de puzzles.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Trabajo colaborativo.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Jugo de cartillas.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Google Shape;375;g11a14ab530d_0_161"/>
          <p:cNvSpPr txBox="1"/>
          <p:nvPr/>
        </p:nvSpPr>
        <p:spPr>
          <a:xfrm>
            <a:off x="5446782" y="931078"/>
            <a:ext cx="3039300" cy="646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Características de los niños  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6" name="Google Shape;376;g11a14ab530d_0_161"/>
          <p:cNvSpPr txBox="1"/>
          <p:nvPr/>
        </p:nvSpPr>
        <p:spPr>
          <a:xfrm>
            <a:off x="4970849" y="1898125"/>
            <a:ext cx="2024400" cy="41546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propicias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77" name="Google Shape;377;g11a14ab530d_0_161"/>
          <p:cNvCxnSpPr>
            <a:cxnSpLocks/>
            <a:stCxn id="375" idx="2"/>
            <a:endCxn id="376" idx="0"/>
          </p:cNvCxnSpPr>
          <p:nvPr/>
        </p:nvCxnSpPr>
        <p:spPr>
          <a:xfrm flipH="1">
            <a:off x="5983049" y="1577578"/>
            <a:ext cx="983383" cy="320547"/>
          </a:xfrm>
          <a:prstGeom prst="straightConnector1">
            <a:avLst/>
          </a:prstGeom>
          <a:noFill/>
          <a:ln w="28575" cap="flat" cmpd="sng">
            <a:solidFill>
              <a:srgbClr val="0B77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8" name="Google Shape;378;g11a14ab530d_0_161"/>
          <p:cNvSpPr txBox="1"/>
          <p:nvPr/>
        </p:nvSpPr>
        <p:spPr>
          <a:xfrm>
            <a:off x="4970850" y="2865175"/>
            <a:ext cx="2074200" cy="273918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Los juegos, los experimentos ya la dramatización.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experimentación, el juego y los objetos concretos.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Dinámicas motivadoras.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mímica, los materiales.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observación y la participación.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Juegos interactivos.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" name="Google Shape;379;g11a14ab530d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734" y="699515"/>
            <a:ext cx="294324" cy="4995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g11a14ab530d_0_161"/>
          <p:cNvCxnSpPr>
            <a:cxnSpLocks/>
            <a:stCxn id="370" idx="2"/>
            <a:endCxn id="373" idx="0"/>
          </p:cNvCxnSpPr>
          <p:nvPr/>
        </p:nvCxnSpPr>
        <p:spPr>
          <a:xfrm flipH="1">
            <a:off x="1220250" y="2496587"/>
            <a:ext cx="5" cy="324113"/>
          </a:xfrm>
          <a:prstGeom prst="straightConnector1">
            <a:avLst/>
          </a:prstGeom>
          <a:noFill/>
          <a:ln w="2857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1" name="Google Shape;381;g11a14ab530d_0_161"/>
          <p:cNvCxnSpPr>
            <a:cxnSpLocks/>
            <a:stCxn id="369" idx="2"/>
            <a:endCxn id="374" idx="0"/>
          </p:cNvCxnSpPr>
          <p:nvPr/>
        </p:nvCxnSpPr>
        <p:spPr>
          <a:xfrm>
            <a:off x="3308429" y="2561024"/>
            <a:ext cx="0" cy="388500"/>
          </a:xfrm>
          <a:prstGeom prst="straightConnector1">
            <a:avLst/>
          </a:prstGeom>
          <a:noFill/>
          <a:ln w="28575" cap="flat" cmpd="sng">
            <a:solidFill>
              <a:srgbClr val="0C81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g11a14ab530d_0_161"/>
          <p:cNvCxnSpPr>
            <a:cxnSpLocks/>
            <a:stCxn id="376" idx="2"/>
            <a:endCxn id="378" idx="0"/>
          </p:cNvCxnSpPr>
          <p:nvPr/>
        </p:nvCxnSpPr>
        <p:spPr>
          <a:xfrm>
            <a:off x="5983049" y="2313593"/>
            <a:ext cx="24901" cy="551582"/>
          </a:xfrm>
          <a:prstGeom prst="straightConnector1">
            <a:avLst/>
          </a:prstGeom>
          <a:noFill/>
          <a:ln w="28575" cap="flat" cmpd="sng">
            <a:solidFill>
              <a:srgbClr val="0B77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3" name="Google Shape;383;g11a14ab530d_0_161"/>
          <p:cNvSpPr txBox="1"/>
          <p:nvPr/>
        </p:nvSpPr>
        <p:spPr>
          <a:xfrm>
            <a:off x="7262183" y="1927984"/>
            <a:ext cx="1620000" cy="646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Estilos de aprendizaje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4" name="Google Shape;384;g11a14ab530d_0_161"/>
          <p:cNvSpPr txBox="1"/>
          <p:nvPr/>
        </p:nvSpPr>
        <p:spPr>
          <a:xfrm>
            <a:off x="7178030" y="2924882"/>
            <a:ext cx="1788300" cy="292384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B7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Todo los estilos de aprendizaje.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Modelo Montessori.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Toma la parte virtual y la kinestésica.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Aprendizaje visual</a:t>
            </a:r>
            <a:r>
              <a:rPr lang="es-EC" sz="120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dependiendo de la necesidades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s-EC" sz="120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realización de preguntas.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5" name="Google Shape;385;g11a14ab530d_0_161"/>
          <p:cNvCxnSpPr>
            <a:cxnSpLocks/>
            <a:stCxn id="375" idx="2"/>
            <a:endCxn id="383" idx="0"/>
          </p:cNvCxnSpPr>
          <p:nvPr/>
        </p:nvCxnSpPr>
        <p:spPr>
          <a:xfrm>
            <a:off x="6966432" y="1577578"/>
            <a:ext cx="1105800" cy="350400"/>
          </a:xfrm>
          <a:prstGeom prst="straightConnector1">
            <a:avLst/>
          </a:prstGeom>
          <a:noFill/>
          <a:ln w="28575" cap="flat" cmpd="sng">
            <a:solidFill>
              <a:srgbClr val="0B77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Google Shape;386;g11a14ab530d_0_161"/>
          <p:cNvCxnSpPr>
            <a:cxnSpLocks/>
            <a:stCxn id="383" idx="2"/>
            <a:endCxn id="384" idx="0"/>
          </p:cNvCxnSpPr>
          <p:nvPr/>
        </p:nvCxnSpPr>
        <p:spPr>
          <a:xfrm flipH="1">
            <a:off x="8072180" y="2574484"/>
            <a:ext cx="3" cy="350398"/>
          </a:xfrm>
          <a:prstGeom prst="straightConnector1">
            <a:avLst/>
          </a:prstGeom>
          <a:noFill/>
          <a:ln w="28575" cap="flat" cmpd="sng">
            <a:solidFill>
              <a:srgbClr val="0B77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87;g11a14ab530d_0_94">
            <a:extLst>
              <a:ext uri="{FF2B5EF4-FFF2-40B4-BE49-F238E27FC236}">
                <a16:creationId xmlns:a16="http://schemas.microsoft.com/office/drawing/2014/main" id="{6A03DD00-A8BE-429E-8B6D-F792DEF44E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4" name="Google Shape;86;g11a14ab530d_0_94">
            <a:extLst>
              <a:ext uri="{FF2B5EF4-FFF2-40B4-BE49-F238E27FC236}">
                <a16:creationId xmlns:a16="http://schemas.microsoft.com/office/drawing/2014/main" id="{866CB3F4-B73B-4D4D-B4B1-53D209B8E4E3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25" name="Google Shape;88;g11a14ab530d_0_94">
            <a:extLst>
              <a:ext uri="{FF2B5EF4-FFF2-40B4-BE49-F238E27FC236}">
                <a16:creationId xmlns:a16="http://schemas.microsoft.com/office/drawing/2014/main" id="{65134F74-EF77-4EC8-8835-0974F540858D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a14ab530d_0_166"/>
          <p:cNvSpPr/>
          <p:nvPr/>
        </p:nvSpPr>
        <p:spPr>
          <a:xfrm>
            <a:off x="233252" y="233495"/>
            <a:ext cx="270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Análisis de Resultados</a:t>
            </a:r>
            <a:endParaRPr sz="1800" b="1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394" name="Google Shape;394;g11a14ab530d_0_166"/>
          <p:cNvSpPr txBox="1"/>
          <p:nvPr/>
        </p:nvSpPr>
        <p:spPr>
          <a:xfrm>
            <a:off x="763500" y="1110475"/>
            <a:ext cx="2707800" cy="41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 Significativo 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5" name="Google Shape;395;g11a14ab530d_0_166"/>
          <p:cNvSpPr txBox="1"/>
          <p:nvPr/>
        </p:nvSpPr>
        <p:spPr>
          <a:xfrm>
            <a:off x="1299300" y="1861500"/>
            <a:ext cx="1636200" cy="41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96" name="Google Shape;396;g11a14ab530d_0_166"/>
          <p:cNvCxnSpPr>
            <a:stCxn id="394" idx="2"/>
            <a:endCxn id="395" idx="0"/>
          </p:cNvCxnSpPr>
          <p:nvPr/>
        </p:nvCxnSpPr>
        <p:spPr>
          <a:xfrm>
            <a:off x="2117400" y="1525975"/>
            <a:ext cx="0" cy="335400"/>
          </a:xfrm>
          <a:prstGeom prst="straightConnector1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7" name="Google Shape;397;g11a14ab530d_0_166"/>
          <p:cNvSpPr txBox="1"/>
          <p:nvPr/>
        </p:nvSpPr>
        <p:spPr>
          <a:xfrm>
            <a:off x="580050" y="2784550"/>
            <a:ext cx="3074700" cy="227751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s-EC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motivación es una estrategia.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s-EC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Emociones priorizando el arte y juego.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s-EC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 estudiante debe participar, el aprende haciendo, no solamente escuchando.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s-EC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Depende de cómo yo maneje la estrategia y plantear para que llegue al niño.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Google Shape;398;g11a14ab530d_0_166"/>
          <p:cNvSpPr txBox="1"/>
          <p:nvPr/>
        </p:nvSpPr>
        <p:spPr>
          <a:xfrm>
            <a:off x="5409900" y="931075"/>
            <a:ext cx="2819700" cy="41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Entornos Virtuales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9" name="Google Shape;399;g11a14ab530d_0_166"/>
          <p:cNvSpPr txBox="1"/>
          <p:nvPr/>
        </p:nvSpPr>
        <p:spPr>
          <a:xfrm>
            <a:off x="7148483" y="1966059"/>
            <a:ext cx="1620000" cy="646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educativas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0" name="Google Shape;400;g11a14ab530d_0_166"/>
          <p:cNvSpPr txBox="1"/>
          <p:nvPr/>
        </p:nvSpPr>
        <p:spPr>
          <a:xfrm>
            <a:off x="4801788" y="1898109"/>
            <a:ext cx="1788300" cy="41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C" sz="15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01" name="Google Shape;401;g11a14ab530d_0_166"/>
          <p:cNvCxnSpPr>
            <a:stCxn id="398" idx="2"/>
            <a:endCxn id="400" idx="0"/>
          </p:cNvCxnSpPr>
          <p:nvPr/>
        </p:nvCxnSpPr>
        <p:spPr>
          <a:xfrm flipH="1">
            <a:off x="5695950" y="1346575"/>
            <a:ext cx="1123800" cy="551400"/>
          </a:xfrm>
          <a:prstGeom prst="straightConnector1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g11a14ab530d_0_166"/>
          <p:cNvCxnSpPr>
            <a:stCxn id="398" idx="2"/>
            <a:endCxn id="399" idx="0"/>
          </p:cNvCxnSpPr>
          <p:nvPr/>
        </p:nvCxnSpPr>
        <p:spPr>
          <a:xfrm>
            <a:off x="6819750" y="1346575"/>
            <a:ext cx="1138800" cy="619500"/>
          </a:xfrm>
          <a:prstGeom prst="straightConnector1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3" name="Google Shape;403;g11a14ab530d_0_166"/>
          <p:cNvSpPr txBox="1"/>
          <p:nvPr/>
        </p:nvSpPr>
        <p:spPr>
          <a:xfrm>
            <a:off x="4572000" y="2865150"/>
            <a:ext cx="2247900" cy="253912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Trabajar por medio del Bingo.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Pizarra </a:t>
            </a:r>
            <a:r>
              <a:rPr lang="es-EC" sz="13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ágica.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Actividades de recorte.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Cuatro docentes consideran que las actividades lúdicas, motivan y generan un aprendizaje significativo</a:t>
            </a:r>
            <a:r>
              <a:rPr lang="es-EC" sz="13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g11a14ab530d_0_166"/>
          <p:cNvSpPr txBox="1"/>
          <p:nvPr/>
        </p:nvSpPr>
        <p:spPr>
          <a:xfrm>
            <a:off x="6963224" y="3009475"/>
            <a:ext cx="1990500" cy="2139017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Plataforma Mikaela y </a:t>
            </a:r>
            <a:r>
              <a:rPr lang="es-EC" sz="13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Runachay</a:t>
            </a: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Juegos en línea (</a:t>
            </a:r>
            <a:r>
              <a:rPr lang="es-EC" sz="13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es-EC" sz="1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web y el internet.</a:t>
            </a:r>
          </a:p>
          <a:p>
            <a:pPr marL="1460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g11a14ab530d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100" y="791463"/>
            <a:ext cx="273050" cy="4995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1a14ab530d_0_166"/>
          <p:cNvCxnSpPr>
            <a:cxnSpLocks/>
            <a:stCxn id="395" idx="2"/>
            <a:endCxn id="397" idx="0"/>
          </p:cNvCxnSpPr>
          <p:nvPr/>
        </p:nvCxnSpPr>
        <p:spPr>
          <a:xfrm>
            <a:off x="2117400" y="2277000"/>
            <a:ext cx="0" cy="507550"/>
          </a:xfrm>
          <a:prstGeom prst="straightConnector1">
            <a:avLst/>
          </a:prstGeom>
          <a:noFill/>
          <a:ln w="19050" cap="flat" cmpd="sng">
            <a:solidFill>
              <a:srgbClr val="0B71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g11a14ab530d_0_166"/>
          <p:cNvCxnSpPr>
            <a:cxnSpLocks/>
            <a:stCxn id="400" idx="2"/>
            <a:endCxn id="403" idx="0"/>
          </p:cNvCxnSpPr>
          <p:nvPr/>
        </p:nvCxnSpPr>
        <p:spPr>
          <a:xfrm>
            <a:off x="5695938" y="2313609"/>
            <a:ext cx="12" cy="551541"/>
          </a:xfrm>
          <a:prstGeom prst="straightConnector1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g11a14ab530d_0_166"/>
          <p:cNvCxnSpPr>
            <a:stCxn id="399" idx="2"/>
            <a:endCxn id="404" idx="0"/>
          </p:cNvCxnSpPr>
          <p:nvPr/>
        </p:nvCxnSpPr>
        <p:spPr>
          <a:xfrm flipH="1">
            <a:off x="7958474" y="2612559"/>
            <a:ext cx="9" cy="396916"/>
          </a:xfrm>
          <a:prstGeom prst="straightConnector1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87;g11a14ab530d_0_94">
            <a:extLst>
              <a:ext uri="{FF2B5EF4-FFF2-40B4-BE49-F238E27FC236}">
                <a16:creationId xmlns:a16="http://schemas.microsoft.com/office/drawing/2014/main" id="{F6147AA4-D8EB-4BB1-9391-18F0663972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6" name="Google Shape;86;g11a14ab530d_0_94">
            <a:extLst>
              <a:ext uri="{FF2B5EF4-FFF2-40B4-BE49-F238E27FC236}">
                <a16:creationId xmlns:a16="http://schemas.microsoft.com/office/drawing/2014/main" id="{D30291FE-DEC2-45E2-9CD7-2654BBC2C7CD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27" name="Google Shape;88;g11a14ab530d_0_94">
            <a:extLst>
              <a:ext uri="{FF2B5EF4-FFF2-40B4-BE49-F238E27FC236}">
                <a16:creationId xmlns:a16="http://schemas.microsoft.com/office/drawing/2014/main" id="{1CCF4FE6-7C4E-41F0-A8AC-F3B898F96061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a14ab530d_0_156"/>
          <p:cNvSpPr txBox="1"/>
          <p:nvPr/>
        </p:nvSpPr>
        <p:spPr>
          <a:xfrm>
            <a:off x="8172400" y="476672"/>
            <a:ext cx="86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6" name="Google Shape;416;g11a14ab530d_0_156"/>
          <p:cNvSpPr/>
          <p:nvPr/>
        </p:nvSpPr>
        <p:spPr>
          <a:xfrm>
            <a:off x="194050" y="1048075"/>
            <a:ext cx="2448300" cy="194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del nivel de preparatoria utilizan estrategias de enseñanza: juegos interactivos, los puzzles, el juego,  trabajo colaborativo, mímica, resolución de problemas y las cartillas.</a:t>
            </a:r>
            <a:endParaRPr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" name="Google Shape;417;g11a14ab530d_0_156"/>
          <p:cNvSpPr/>
          <p:nvPr/>
        </p:nvSpPr>
        <p:spPr>
          <a:xfrm>
            <a:off x="6518000" y="1022950"/>
            <a:ext cx="2132700" cy="194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>
                <a:latin typeface="Times New Roman" panose="02020603050405020304" pitchFamily="18" charset="0"/>
                <a:cs typeface="Times New Roman" panose="02020603050405020304" pitchFamily="18" charset="0"/>
              </a:rPr>
              <a:t>Existe estrategias específicas para los entornos virtuales como el aprendizaje basado en proyectos, el trabajo colaborativo y gamificaciòn. </a:t>
            </a:r>
            <a:endParaRPr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Google Shape;418;g11a14ab530d_0_156"/>
          <p:cNvSpPr/>
          <p:nvPr/>
        </p:nvSpPr>
        <p:spPr>
          <a:xfrm>
            <a:off x="3250150" y="1028875"/>
            <a:ext cx="2517000" cy="194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estrategias didácticas que generan un aprendizaje significativo en niños de 5 a 6 años son: el método proyectos, el juego de roles, el método de situaciones o casos y la gamificación.</a:t>
            </a:r>
            <a:endParaRPr sz="1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Google Shape;419;g11a14ab530d_0_156"/>
          <p:cNvSpPr/>
          <p:nvPr/>
        </p:nvSpPr>
        <p:spPr>
          <a:xfrm>
            <a:off x="1904100" y="4222450"/>
            <a:ext cx="2448300" cy="154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importante que las docentes conozcan y se actualicen de manera permanente sobre el uso de las estrategias didácticas en los ento</a:t>
            </a:r>
            <a:r>
              <a:rPr lang="es-EC" sz="1500">
                <a:latin typeface="Times New Roman" panose="02020603050405020304" pitchFamily="18" charset="0"/>
                <a:cs typeface="Times New Roman" panose="02020603050405020304" pitchFamily="18" charset="0"/>
              </a:rPr>
              <a:t>rno</a:t>
            </a: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virtuales.</a:t>
            </a:r>
            <a:endParaRPr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Google Shape;420;g11a14ab530d_0_156"/>
          <p:cNvSpPr txBox="1"/>
          <p:nvPr/>
        </p:nvSpPr>
        <p:spPr>
          <a:xfrm>
            <a:off x="4925000" y="4222450"/>
            <a:ext cx="2448300" cy="1569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primordial que las docentes conozcan las características y los diferentes estilos de aprendizaje de cada uno de los niños.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Google Shape;421;g11a14ab530d_0_156"/>
          <p:cNvSpPr txBox="1"/>
          <p:nvPr/>
        </p:nvSpPr>
        <p:spPr>
          <a:xfrm>
            <a:off x="2964425" y="3371850"/>
            <a:ext cx="36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Google Shape;422;g11a14ab530d_0_156"/>
          <p:cNvSpPr txBox="1"/>
          <p:nvPr/>
        </p:nvSpPr>
        <p:spPr>
          <a:xfrm>
            <a:off x="3370025" y="77875"/>
            <a:ext cx="283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" name="Google Shape;423;g11a14ab530d_0_156"/>
          <p:cNvSpPr/>
          <p:nvPr/>
        </p:nvSpPr>
        <p:spPr>
          <a:xfrm>
            <a:off x="2723802" y="1781725"/>
            <a:ext cx="4449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7E6E6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4" name="Google Shape;424;g11a14ab530d_0_156"/>
          <p:cNvSpPr/>
          <p:nvPr/>
        </p:nvSpPr>
        <p:spPr>
          <a:xfrm>
            <a:off x="5920231" y="1756675"/>
            <a:ext cx="4449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7E6E6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" name="Google Shape;425;g11a14ab530d_0_156"/>
          <p:cNvSpPr/>
          <p:nvPr/>
        </p:nvSpPr>
        <p:spPr>
          <a:xfrm>
            <a:off x="4416252" y="4603825"/>
            <a:ext cx="444900" cy="4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7E6E6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7;g11a14ab530d_0_94">
            <a:extLst>
              <a:ext uri="{FF2B5EF4-FFF2-40B4-BE49-F238E27FC236}">
                <a16:creationId xmlns:a16="http://schemas.microsoft.com/office/drawing/2014/main" id="{6A8E9E83-9559-4B12-9EEE-281C5AE38A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5" name="Google Shape;86;g11a14ab530d_0_94">
            <a:extLst>
              <a:ext uri="{FF2B5EF4-FFF2-40B4-BE49-F238E27FC236}">
                <a16:creationId xmlns:a16="http://schemas.microsoft.com/office/drawing/2014/main" id="{14EEC673-AD67-453C-93E8-93E32549FA9D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6" name="Google Shape;88;g11a14ab530d_0_94">
            <a:extLst>
              <a:ext uri="{FF2B5EF4-FFF2-40B4-BE49-F238E27FC236}">
                <a16:creationId xmlns:a16="http://schemas.microsoft.com/office/drawing/2014/main" id="{2F666518-2AF4-417D-967A-6B90BCFF5029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dc4287e10_10_0"/>
          <p:cNvSpPr txBox="1"/>
          <p:nvPr/>
        </p:nvSpPr>
        <p:spPr>
          <a:xfrm>
            <a:off x="8172400" y="476672"/>
            <a:ext cx="86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" name="Google Shape;433;g11dc4287e10_10_0"/>
          <p:cNvSpPr txBox="1"/>
          <p:nvPr/>
        </p:nvSpPr>
        <p:spPr>
          <a:xfrm>
            <a:off x="3347849" y="0"/>
            <a:ext cx="2448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Google Shape;434;g11dc4287e10_10_0"/>
          <p:cNvSpPr txBox="1"/>
          <p:nvPr/>
        </p:nvSpPr>
        <p:spPr>
          <a:xfrm>
            <a:off x="139600" y="5453525"/>
            <a:ext cx="6003000" cy="877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1500" u="sng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https://www.canva.com/design/DAE6D1xHzes/o69pa_St1CfYCq7OwnMCtA/view?utm_content=DAE6D1xHzes&amp;utm_campaign=designshare&amp;utm_medium=link&amp;utm_source=publishsharelink</a:t>
            </a:r>
            <a:r>
              <a:rPr lang="es-EC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5" name="Google Shape;435;g11dc4287e10_1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00" y="795475"/>
            <a:ext cx="5200225" cy="45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11dc4287e10_10_0"/>
          <p:cNvSpPr txBox="1"/>
          <p:nvPr/>
        </p:nvSpPr>
        <p:spPr>
          <a:xfrm>
            <a:off x="5674000" y="1200588"/>
            <a:ext cx="32403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latin typeface="Times New Roman" panose="02020603050405020304" pitchFamily="18" charset="0"/>
                <a:cs typeface="Times New Roman" panose="02020603050405020304" pitchFamily="18" charset="0"/>
              </a:rPr>
              <a:t>Facilitar a las docentes una guía de estrategias didácticas que propicien un aprendizaje significativo a los niños de preescolar en los entornos virtuales.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" name="Google Shape;437;g11dc4287e10_10_0"/>
          <p:cNvSpPr txBox="1"/>
          <p:nvPr/>
        </p:nvSpPr>
        <p:spPr>
          <a:xfrm>
            <a:off x="6142600" y="3076375"/>
            <a:ext cx="279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g11dc4287e10_10_0"/>
          <p:cNvSpPr txBox="1"/>
          <p:nvPr/>
        </p:nvSpPr>
        <p:spPr>
          <a:xfrm>
            <a:off x="5794150" y="6992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sz="20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Google Shape;439;g11dc4287e10_10_0"/>
          <p:cNvSpPr/>
          <p:nvPr/>
        </p:nvSpPr>
        <p:spPr>
          <a:xfrm>
            <a:off x="6488225" y="3782450"/>
            <a:ext cx="2426058" cy="492588"/>
          </a:xfrm>
          <a:prstGeom prst="flowChartTermina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latin typeface="Times New Roman" panose="02020603050405020304" pitchFamily="18" charset="0"/>
                <a:cs typeface="Times New Roman" panose="02020603050405020304" pitchFamily="18" charset="0"/>
              </a:rPr>
              <a:t>Juego de roles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Google Shape;440;g11dc4287e10_10_0"/>
          <p:cNvSpPr/>
          <p:nvPr/>
        </p:nvSpPr>
        <p:spPr>
          <a:xfrm>
            <a:off x="6578750" y="4486150"/>
            <a:ext cx="2335500" cy="492588"/>
          </a:xfrm>
          <a:prstGeom prst="flowChartTermina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Método projectos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1" name="Google Shape;441;g11dc4287e10_10_0"/>
          <p:cNvSpPr/>
          <p:nvPr/>
        </p:nvSpPr>
        <p:spPr>
          <a:xfrm>
            <a:off x="6533467" y="5220274"/>
            <a:ext cx="2426058" cy="492588"/>
          </a:xfrm>
          <a:prstGeom prst="flowChartTerminator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Gamificación</a:t>
            </a:r>
            <a:endParaRPr sz="21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87;g11a14ab530d_0_94">
            <a:extLst>
              <a:ext uri="{FF2B5EF4-FFF2-40B4-BE49-F238E27FC236}">
                <a16:creationId xmlns:a16="http://schemas.microsoft.com/office/drawing/2014/main" id="{9A7D1C84-99B8-4E93-B089-EB17F5FDC2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4" name="Google Shape;86;g11a14ab530d_0_94">
            <a:extLst>
              <a:ext uri="{FF2B5EF4-FFF2-40B4-BE49-F238E27FC236}">
                <a16:creationId xmlns:a16="http://schemas.microsoft.com/office/drawing/2014/main" id="{F4878871-D7CC-4950-A893-90693AF2FD45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5" name="Google Shape;88;g11a14ab530d_0_94">
            <a:extLst>
              <a:ext uri="{FF2B5EF4-FFF2-40B4-BE49-F238E27FC236}">
                <a16:creationId xmlns:a16="http://schemas.microsoft.com/office/drawing/2014/main" id="{FDAA4154-9E9E-4ED8-A52C-B008895B9E4B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g11dc4287e10_1_1553"/>
          <p:cNvGraphicFramePr/>
          <p:nvPr>
            <p:extLst>
              <p:ext uri="{D42A27DB-BD31-4B8C-83A1-F6EECF244321}">
                <p14:modId xmlns:p14="http://schemas.microsoft.com/office/powerpoint/2010/main" val="469547959"/>
              </p:ext>
            </p:extLst>
          </p:nvPr>
        </p:nvGraphicFramePr>
        <p:xfrm>
          <a:off x="1593175" y="865975"/>
          <a:ext cx="6074975" cy="4822205"/>
        </p:xfrm>
        <a:graphic>
          <a:graphicData uri="http://schemas.openxmlformats.org/drawingml/2006/table">
            <a:tbl>
              <a:tblPr>
                <a:noFill/>
                <a:tableStyleId>{E4956712-EF2D-4007-BE74-A5A9166A45F5}</a:tableStyleId>
              </a:tblPr>
              <a:tblGrid>
                <a:gridCol w="48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Contenidos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1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Planteamiento del Problema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2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Justificación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3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Objetivos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4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Conceptos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5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dirty="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Fundamentación Teórica</a:t>
                      </a:r>
                      <a:endParaRPr sz="1800" dirty="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6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Metodología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7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Resultados, conclusiones y propuesta Grupo 1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8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80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    Resultados, conclusiones y propuesta Grupo 2</a:t>
                      </a:r>
                      <a:endParaRPr sz="180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9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dirty="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   </a:t>
                      </a:r>
                      <a:r>
                        <a:rPr lang="es-EC" sz="1800" dirty="0">
                          <a:solidFill>
                            <a:srgbClr val="0E94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Resultados, conclusiones y propuesta Grupo 3</a:t>
                      </a:r>
                      <a:endParaRPr sz="1800" dirty="0">
                        <a:solidFill>
                          <a:srgbClr val="0E9453"/>
                        </a:solidFill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Google Shape;87;g11a14ab530d_0_94">
            <a:extLst>
              <a:ext uri="{FF2B5EF4-FFF2-40B4-BE49-F238E27FC236}">
                <a16:creationId xmlns:a16="http://schemas.microsoft.com/office/drawing/2014/main" id="{83D31761-3EE1-4A8B-9DDF-D80974D09D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" name="Google Shape;86;g11a14ab530d_0_94">
            <a:extLst>
              <a:ext uri="{FF2B5EF4-FFF2-40B4-BE49-F238E27FC236}">
                <a16:creationId xmlns:a16="http://schemas.microsoft.com/office/drawing/2014/main" id="{F69A6A49-1379-43DB-8A54-42BC416B63A4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6" name="Google Shape;88;g11a14ab530d_0_94">
            <a:extLst>
              <a:ext uri="{FF2B5EF4-FFF2-40B4-BE49-F238E27FC236}">
                <a16:creationId xmlns:a16="http://schemas.microsoft.com/office/drawing/2014/main" id="{84CF55C1-8001-4F76-8BBE-3672C1B22D97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447" name="Google Shape;447;p7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448" name="Google Shape;448;p7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SGC.DI.260</a:t>
            </a:r>
            <a:endParaRPr/>
          </a:p>
        </p:txBody>
      </p:sp>
      <p:sp>
        <p:nvSpPr>
          <p:cNvPr id="449" name="Google Shape;449;p7"/>
          <p:cNvSpPr txBox="1"/>
          <p:nvPr/>
        </p:nvSpPr>
        <p:spPr>
          <a:xfrm>
            <a:off x="3697600" y="152625"/>
            <a:ext cx="178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Resultados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graphicFrame>
        <p:nvGraphicFramePr>
          <p:cNvPr id="450" name="Google Shape;450;p7"/>
          <p:cNvGraphicFramePr/>
          <p:nvPr>
            <p:extLst>
              <p:ext uri="{D42A27DB-BD31-4B8C-83A1-F6EECF244321}">
                <p14:modId xmlns:p14="http://schemas.microsoft.com/office/powerpoint/2010/main" val="1614312329"/>
              </p:ext>
            </p:extLst>
          </p:nvPr>
        </p:nvGraphicFramePr>
        <p:xfrm>
          <a:off x="107712" y="1036440"/>
          <a:ext cx="8963275" cy="481563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5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Categorías Estrategias Didácticas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de Cotejo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docente utiliza el método Montessori (rincones) mediante la virtualidad.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 100% de las docentes investigadas “no aplican” los rincones mediante la virtualidad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Observación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infante muestra agrado al presentarle ayudas didácticas como: diapositivas, pictogramas.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25 % de las docentes investigadas usan este medio “casi siempre” y el otro 75 % lo usan “siempre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Entrevista Guiada</a:t>
                      </a:r>
                      <a:endParaRPr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es para usted las estrategias didácticas?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100% docentes investigadas consideran que las estrategias didácticas coadyuvan al aprendizaje significativo del estudiante, en vista de que tienen una conceptualización individual pero común que son “formas y estilo de aprendizaje” y alcanzar los “objetivos educativos propuestos."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" name="Google Shape;457;g11a14ab530d_0_2065"/>
          <p:cNvGraphicFramePr/>
          <p:nvPr>
            <p:extLst>
              <p:ext uri="{D42A27DB-BD31-4B8C-83A1-F6EECF244321}">
                <p14:modId xmlns:p14="http://schemas.microsoft.com/office/powerpoint/2010/main" val="2166588402"/>
              </p:ext>
            </p:extLst>
          </p:nvPr>
        </p:nvGraphicFramePr>
        <p:xfrm>
          <a:off x="76200" y="3435326"/>
          <a:ext cx="8963350" cy="246876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5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22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Observación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5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qué frecuencia la docente propone actividades grupales para que se conozcan entre todos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creación del aprendizaje significativo fueron el 25% “a veces”, 25% “casi siempre”, 25% “siempre” y el otro 25% “casi nunca”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Entrevista Guiada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estrategias didácticas considera usted que promueven el aprendizaje significativo ?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 gridSpan="5"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50% de las docentes investigadas utilizan “plataformas virtuales”, 25% utiliza “actividades que promuevan la recreación a través de la virtualidad”, finalmente, el 25% utiliza “videos musicales”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8" name="Google Shape;458;g11a14ab530d_0_2065"/>
          <p:cNvGraphicFramePr/>
          <p:nvPr>
            <p:extLst>
              <p:ext uri="{D42A27DB-BD31-4B8C-83A1-F6EECF244321}">
                <p14:modId xmlns:p14="http://schemas.microsoft.com/office/powerpoint/2010/main" val="1203343263"/>
              </p:ext>
            </p:extLst>
          </p:nvPr>
        </p:nvGraphicFramePr>
        <p:xfrm>
          <a:off x="75811" y="786963"/>
          <a:ext cx="8963350" cy="259071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5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Categoría Aprendizaje Significativo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de cotejo 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docente aplica el método cooperativo, a través de juegos iniciales (representante-representado).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75% de las docentes investigadas mencionan que es apropiado el acompañamiento del representante para que el niño y  el 25% no aplica la participación entre “representante y representado”.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9" name="Google Shape;459;g11a14ab530d_0_2065"/>
          <p:cNvSpPr txBox="1"/>
          <p:nvPr/>
        </p:nvSpPr>
        <p:spPr>
          <a:xfrm>
            <a:off x="3697600" y="152625"/>
            <a:ext cx="178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Resultados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6" name="Google Shape;87;g11a14ab530d_0_94">
            <a:extLst>
              <a:ext uri="{FF2B5EF4-FFF2-40B4-BE49-F238E27FC236}">
                <a16:creationId xmlns:a16="http://schemas.microsoft.com/office/drawing/2014/main" id="{110AF3B8-F350-4C62-BD38-EE53CC3E59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7" name="Google Shape;86;g11a14ab530d_0_94">
            <a:extLst>
              <a:ext uri="{FF2B5EF4-FFF2-40B4-BE49-F238E27FC236}">
                <a16:creationId xmlns:a16="http://schemas.microsoft.com/office/drawing/2014/main" id="{B7258FCC-7B66-4B6F-91A6-B923E614B396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8" name="Google Shape;88;g11a14ab530d_0_94">
            <a:extLst>
              <a:ext uri="{FF2B5EF4-FFF2-40B4-BE49-F238E27FC236}">
                <a16:creationId xmlns:a16="http://schemas.microsoft.com/office/drawing/2014/main" id="{01029FC7-3027-4950-A894-9F89422DF2D6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g11a0f8b61ac_6_0"/>
          <p:cNvGraphicFramePr/>
          <p:nvPr>
            <p:extLst>
              <p:ext uri="{D42A27DB-BD31-4B8C-83A1-F6EECF244321}">
                <p14:modId xmlns:p14="http://schemas.microsoft.com/office/powerpoint/2010/main" val="3746979628"/>
              </p:ext>
            </p:extLst>
          </p:nvPr>
        </p:nvGraphicFramePr>
        <p:xfrm>
          <a:off x="90325" y="763275"/>
          <a:ext cx="8963350" cy="511498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5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72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Categoría Entornos Virtuales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2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de cotejo 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docente usa la plataforma </a:t>
                      </a:r>
                      <a:r>
                        <a:rPr lang="es-EC" sz="16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LiveWoorkSheets</a:t>
                      </a: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50% de las docentes investigadas no hace uso de esta plataforma de software libre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5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Observación</a:t>
                      </a:r>
                      <a:endParaRPr sz="16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Cuántas veces a la semana la docente utiliza las herramientas </a:t>
                      </a:r>
                      <a:r>
                        <a:rPr lang="es-EC" sz="16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Quizizz</a:t>
                      </a: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6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EducaPlay</a:t>
                      </a: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6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Kahoot</a:t>
                      </a: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75% las docentes investigadas no han logrado familiarizarse con las plataformas de software libre 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62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Entrevista Guiada</a:t>
                      </a:r>
                      <a:endParaRPr sz="16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actividades cree usted que son ideales para trabajar con los niños en la modalidad virtual?</a:t>
                      </a:r>
                      <a:endParaRPr sz="16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 gridSpan="5">
                  <a:txBody>
                    <a:bodyPr/>
                    <a:lstStyle/>
                    <a:p>
                      <a:pPr marL="0" lvl="0" indent="0" algn="just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s-EC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de las docentes investigadas usan medios audiovisuales como “diapositivas” y plataformas de software libre como “cuentos de la web y YouTube”, 25% plataformas de software propios como la “plataforma de la escuela”.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7" name="Google Shape;467;g11a0f8b61ac_6_0"/>
          <p:cNvSpPr txBox="1"/>
          <p:nvPr/>
        </p:nvSpPr>
        <p:spPr>
          <a:xfrm>
            <a:off x="3697600" y="152625"/>
            <a:ext cx="178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Resultados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5" name="Google Shape;87;g11a14ab530d_0_94">
            <a:extLst>
              <a:ext uri="{FF2B5EF4-FFF2-40B4-BE49-F238E27FC236}">
                <a16:creationId xmlns:a16="http://schemas.microsoft.com/office/drawing/2014/main" id="{0FFED4A2-7358-4245-8585-BE3669F36A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6" name="Google Shape;86;g11a14ab530d_0_94">
            <a:extLst>
              <a:ext uri="{FF2B5EF4-FFF2-40B4-BE49-F238E27FC236}">
                <a16:creationId xmlns:a16="http://schemas.microsoft.com/office/drawing/2014/main" id="{0EFB6A10-14C1-4847-97FF-B112C2B6455A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7" name="Google Shape;88;g11a14ab530d_0_94">
            <a:extLst>
              <a:ext uri="{FF2B5EF4-FFF2-40B4-BE49-F238E27FC236}">
                <a16:creationId xmlns:a16="http://schemas.microsoft.com/office/drawing/2014/main" id="{392D6898-DEEE-404D-AFC9-42A59516FC5E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g11dd9efa50d_6_0"/>
          <p:cNvCxnSpPr>
            <a:stCxn id="475" idx="2"/>
            <a:endCxn id="476" idx="0"/>
          </p:cNvCxnSpPr>
          <p:nvPr/>
        </p:nvCxnSpPr>
        <p:spPr>
          <a:xfrm rot="-5400000" flipH="1">
            <a:off x="5313120" y="1141499"/>
            <a:ext cx="991500" cy="22341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08563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477" name="Google Shape;477;g11dd9efa50d_6_0"/>
          <p:cNvCxnSpPr/>
          <p:nvPr/>
        </p:nvCxnSpPr>
        <p:spPr>
          <a:xfrm rot="-5400000">
            <a:off x="1311288" y="3614537"/>
            <a:ext cx="1227000" cy="106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B71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478" name="Google Shape;478;g11dd9efa50d_6_0"/>
          <p:cNvCxnSpPr/>
          <p:nvPr/>
        </p:nvCxnSpPr>
        <p:spPr>
          <a:xfrm rot="-5400000" flipH="1">
            <a:off x="6845624" y="3614616"/>
            <a:ext cx="1227000" cy="106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B71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479" name="Google Shape;479;g11dd9efa50d_6_0"/>
          <p:cNvCxnSpPr>
            <a:stCxn id="480" idx="0"/>
            <a:endCxn id="475" idx="2"/>
          </p:cNvCxnSpPr>
          <p:nvPr/>
        </p:nvCxnSpPr>
        <p:spPr>
          <a:xfrm rot="-5400000">
            <a:off x="3079188" y="1141637"/>
            <a:ext cx="991500" cy="22338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08563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75" name="Google Shape;475;g11dd9efa50d_6_0"/>
          <p:cNvSpPr txBox="1"/>
          <p:nvPr/>
        </p:nvSpPr>
        <p:spPr>
          <a:xfrm>
            <a:off x="2742270" y="754199"/>
            <a:ext cx="38991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rgbClr val="0B71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  <a:r>
              <a:rPr lang="es-EC" sz="2200" dirty="0">
                <a:solidFill>
                  <a:srgbClr val="0B7140"/>
                </a:solidFill>
              </a:rPr>
              <a:t> de las Características de los niños</a:t>
            </a:r>
            <a:endParaRPr sz="2200" dirty="0">
              <a:solidFill>
                <a:srgbClr val="0B7140"/>
              </a:solidFill>
            </a:endParaRPr>
          </a:p>
        </p:txBody>
      </p:sp>
      <p:sp>
        <p:nvSpPr>
          <p:cNvPr id="480" name="Google Shape;480;g11dd9efa50d_6_0"/>
          <p:cNvSpPr txBox="1"/>
          <p:nvPr/>
        </p:nvSpPr>
        <p:spPr>
          <a:xfrm>
            <a:off x="1487538" y="2754287"/>
            <a:ext cx="1941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rgbClr val="0B71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Asociadas a la Discapacidad </a:t>
            </a:r>
            <a:endParaRPr sz="2000">
              <a:solidFill>
                <a:srgbClr val="0B71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Google Shape;476;g11dd9efa50d_6_0"/>
          <p:cNvSpPr txBox="1"/>
          <p:nvPr/>
        </p:nvSpPr>
        <p:spPr>
          <a:xfrm>
            <a:off x="5955286" y="2754287"/>
            <a:ext cx="1941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>
                <a:solidFill>
                  <a:srgbClr val="0B71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Asociadas a la discapacidad</a:t>
            </a:r>
            <a:endParaRPr sz="1900">
              <a:solidFill>
                <a:srgbClr val="0B71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Google Shape;481;g11dd9efa50d_6_0"/>
          <p:cNvSpPr txBox="1"/>
          <p:nvPr/>
        </p:nvSpPr>
        <p:spPr>
          <a:xfrm>
            <a:off x="6641375" y="4761375"/>
            <a:ext cx="23214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Específicamente son del aprendizaje </a:t>
            </a:r>
            <a:endParaRPr sz="1900">
              <a:solidFill>
                <a:srgbClr val="0B714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82" name="Google Shape;482;g11dd9efa50d_6_0"/>
          <p:cNvSpPr txBox="1"/>
          <p:nvPr/>
        </p:nvSpPr>
        <p:spPr>
          <a:xfrm>
            <a:off x="420950" y="4761375"/>
            <a:ext cx="25782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B714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Perduran para toda la vida y no necesitan acompañamiento continuo </a:t>
            </a:r>
            <a:endParaRPr sz="1800" dirty="0">
              <a:solidFill>
                <a:srgbClr val="0B7140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2" name="Google Shape;87;g11a14ab530d_0_94">
            <a:extLst>
              <a:ext uri="{FF2B5EF4-FFF2-40B4-BE49-F238E27FC236}">
                <a16:creationId xmlns:a16="http://schemas.microsoft.com/office/drawing/2014/main" id="{23ED5392-781E-4871-9A19-FFF427E97B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3" name="Google Shape;86;g11a14ab530d_0_94">
            <a:extLst>
              <a:ext uri="{FF2B5EF4-FFF2-40B4-BE49-F238E27FC236}">
                <a16:creationId xmlns:a16="http://schemas.microsoft.com/office/drawing/2014/main" id="{9714271F-CED6-4B14-A39A-6F306C1935D5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4" name="Google Shape;88;g11a14ab530d_0_94">
            <a:extLst>
              <a:ext uri="{FF2B5EF4-FFF2-40B4-BE49-F238E27FC236}">
                <a16:creationId xmlns:a16="http://schemas.microsoft.com/office/drawing/2014/main" id="{9CABC93D-7DEE-4506-94EE-37231FEEED18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sz="600" b="1">
                <a:latin typeface="Times New Roman" panose="02020603050405020304" pitchFamily="18" charset="0"/>
                <a:cs typeface="Times New Roman" panose="02020603050405020304" pitchFamily="18" charset="0"/>
              </a:rPr>
              <a:t>FECHA ÚLTIMA REVISIÓN: 13/12/11</a:t>
            </a:r>
            <a:endParaRPr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8" name="Google Shape;488;p9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sz="600" b="1">
                <a:latin typeface="Times New Roman" panose="02020603050405020304" pitchFamily="18" charset="0"/>
                <a:cs typeface="Times New Roman" panose="02020603050405020304" pitchFamily="18" charset="0"/>
              </a:rPr>
              <a:t>VERSIÓN: </a:t>
            </a:r>
            <a:r>
              <a:rPr lang="es-EC" sz="60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Google Shape;489;p9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sz="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CÓDIGO: </a:t>
            </a:r>
            <a:r>
              <a:rPr lang="es-EC" sz="600">
                <a:latin typeface="Times New Roman" panose="02020603050405020304" pitchFamily="18" charset="0"/>
                <a:cs typeface="Times New Roman" panose="02020603050405020304" pitchFamily="18" charset="0"/>
              </a:rPr>
              <a:t>SGC.DI.260</a:t>
            </a:r>
            <a:endParaRPr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0" name="Google Shape;490;p9"/>
          <p:cNvGrpSpPr/>
          <p:nvPr/>
        </p:nvGrpSpPr>
        <p:grpSpPr>
          <a:xfrm>
            <a:off x="102975" y="1657007"/>
            <a:ext cx="2726700" cy="3482836"/>
            <a:chOff x="0" y="1189989"/>
            <a:chExt cx="2726700" cy="3482836"/>
          </a:xfrm>
        </p:grpSpPr>
        <p:sp>
          <p:nvSpPr>
            <p:cNvPr id="491" name="Google Shape;491;p9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Objetivo</a:t>
              </a:r>
              <a:r>
                <a:rPr lang="es-EC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1</a:t>
              </a:r>
              <a:endParaRPr sz="1600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492" name="Google Shape;492;p9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Luego de la investigación las docentes hacen uso las estrategias de los medios audiovisual y medios manipulativos.</a:t>
              </a:r>
              <a:endParaRPr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3" name="Google Shape;493;p9"/>
          <p:cNvGrpSpPr/>
          <p:nvPr/>
        </p:nvGrpSpPr>
        <p:grpSpPr>
          <a:xfrm>
            <a:off x="2366400" y="1656793"/>
            <a:ext cx="2541300" cy="3483050"/>
            <a:chOff x="2263425" y="1189775"/>
            <a:chExt cx="2541300" cy="3483050"/>
          </a:xfrm>
        </p:grpSpPr>
        <p:sp>
          <p:nvSpPr>
            <p:cNvPr id="494" name="Google Shape;494;p9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Objetivo 2</a:t>
              </a:r>
              <a:endParaRPr sz="180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495" name="Google Shape;495;p9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6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</a:t>
              </a: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identificó</a:t>
              </a:r>
              <a:r>
                <a:rPr lang="es-EC" sz="16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el uso de diferentes juegos cooperativos moldeando el ámbito de aprendizaje de expresión corporal a través de  la comunicación, participación y cooperación.</a:t>
              </a:r>
              <a:endParaRPr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4432949" y="1656793"/>
            <a:ext cx="2541300" cy="3483050"/>
            <a:chOff x="4329974" y="1189775"/>
            <a:chExt cx="2541300" cy="3483050"/>
          </a:xfrm>
        </p:grpSpPr>
        <p:sp>
          <p:nvSpPr>
            <p:cNvPr id="497" name="Google Shape;497;p9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Objetivo 3</a:t>
              </a:r>
              <a:endParaRPr sz="1600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498" name="Google Shape;498;p9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6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Las estrategias que más usan las docentes en </a:t>
              </a: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entornos</a:t>
              </a:r>
              <a:r>
                <a:rPr lang="es-EC" sz="16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virtuales son las aulas virtuales, plataformas de software libre y recursos propios del entorno virtual.</a:t>
              </a:r>
              <a:endParaRPr sz="16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99" name="Google Shape;499;p9"/>
          <p:cNvGrpSpPr/>
          <p:nvPr/>
        </p:nvGrpSpPr>
        <p:grpSpPr>
          <a:xfrm>
            <a:off x="6499714" y="1656793"/>
            <a:ext cx="2541460" cy="3483057"/>
            <a:chOff x="6396739" y="1189775"/>
            <a:chExt cx="2541460" cy="3483057"/>
          </a:xfrm>
        </p:grpSpPr>
        <p:sp>
          <p:nvSpPr>
            <p:cNvPr id="500" name="Google Shape;500;p9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Objetivo 4</a:t>
              </a:r>
              <a:endParaRPr sz="1600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501" name="Google Shape;501;p9"/>
            <p:cNvSpPr txBox="1"/>
            <p:nvPr/>
          </p:nvSpPr>
          <p:spPr>
            <a:xfrm>
              <a:off x="6714899" y="2057132"/>
              <a:ext cx="222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6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lo alcanzó y a continuación se presenta la </a:t>
              </a: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propuesta</a:t>
              </a:r>
              <a:endParaRPr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502" name="Google Shape;502;p9"/>
          <p:cNvSpPr txBox="1"/>
          <p:nvPr/>
        </p:nvSpPr>
        <p:spPr>
          <a:xfrm>
            <a:off x="3545200" y="152625"/>
            <a:ext cx="2026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Conclusiones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508" name="Google Shape;508;p10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s-EC" b="1"/>
              <a:t>VERSIÓN: </a:t>
            </a:r>
            <a:r>
              <a:rPr lang="es-EC"/>
              <a:t>1.0</a:t>
            </a:r>
            <a:endParaRPr/>
          </a:p>
        </p:txBody>
      </p:sp>
      <p:sp>
        <p:nvSpPr>
          <p:cNvPr id="509" name="Google Shape;509;p10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b="1"/>
              <a:t>CÓDIGO: </a:t>
            </a:r>
            <a:r>
              <a:rPr lang="es-EC"/>
              <a:t>SGC.DI.260</a:t>
            </a:r>
            <a:endParaRPr/>
          </a:p>
        </p:txBody>
      </p:sp>
      <p:sp>
        <p:nvSpPr>
          <p:cNvPr id="510" name="Google Shape;510;p10"/>
          <p:cNvSpPr txBox="1"/>
          <p:nvPr/>
        </p:nvSpPr>
        <p:spPr>
          <a:xfrm>
            <a:off x="7956376" y="476672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5" y="835663"/>
            <a:ext cx="3900250" cy="52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0"/>
          <p:cNvSpPr/>
          <p:nvPr/>
        </p:nvSpPr>
        <p:spPr>
          <a:xfrm>
            <a:off x="5354900" y="2163149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3" name="Google Shape;513;p10"/>
          <p:cNvGrpSpPr/>
          <p:nvPr/>
        </p:nvGrpSpPr>
        <p:grpSpPr>
          <a:xfrm>
            <a:off x="3957618" y="1993444"/>
            <a:ext cx="1882407" cy="669600"/>
            <a:chOff x="1900218" y="996036"/>
            <a:chExt cx="1882407" cy="669600"/>
          </a:xfrm>
        </p:grpSpPr>
        <p:cxnSp>
          <p:nvCxnSpPr>
            <p:cNvPr id="514" name="Google Shape;514;p10"/>
            <p:cNvCxnSpPr/>
            <p:nvPr/>
          </p:nvCxnSpPr>
          <p:spPr>
            <a:xfrm>
              <a:off x="3438525" y="1309350"/>
              <a:ext cx="344100" cy="3441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15" name="Google Shape;515;p10"/>
            <p:cNvSpPr txBox="1"/>
            <p:nvPr/>
          </p:nvSpPr>
          <p:spPr>
            <a:xfrm>
              <a:off x="1900218" y="9960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Actividades con material concreto Modalidad Presencial</a:t>
              </a:r>
              <a:endParaRPr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6" name="Google Shape;516;p10"/>
          <p:cNvGrpSpPr/>
          <p:nvPr/>
        </p:nvGrpSpPr>
        <p:grpSpPr>
          <a:xfrm>
            <a:off x="3957625" y="4149694"/>
            <a:ext cx="1881225" cy="1515600"/>
            <a:chOff x="1900225" y="3152287"/>
            <a:chExt cx="1881225" cy="1515600"/>
          </a:xfrm>
        </p:grpSpPr>
        <p:cxnSp>
          <p:nvCxnSpPr>
            <p:cNvPr id="517" name="Google Shape;517;p10"/>
            <p:cNvCxnSpPr/>
            <p:nvPr/>
          </p:nvCxnSpPr>
          <p:spPr>
            <a:xfrm rot="10800000" flipH="1">
              <a:off x="3436150" y="3214625"/>
              <a:ext cx="345300" cy="3429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18" name="Google Shape;518;p10"/>
            <p:cNvSpPr txBox="1"/>
            <p:nvPr/>
          </p:nvSpPr>
          <p:spPr>
            <a:xfrm>
              <a:off x="1900225" y="3152287"/>
              <a:ext cx="1495200" cy="15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Herramientas virtuales para realizar actividades con los infantes</a:t>
              </a:r>
              <a:endParaRPr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519" name="Google Shape;519;p10"/>
          <p:cNvSpPr/>
          <p:nvPr/>
        </p:nvSpPr>
        <p:spPr>
          <a:xfrm rot="-1800047" flipH="1">
            <a:off x="5279356" y="2083842"/>
            <a:ext cx="2690936" cy="2690936"/>
          </a:xfrm>
          <a:prstGeom prst="blockArc">
            <a:avLst>
              <a:gd name="adj1" fmla="val 14348563"/>
              <a:gd name="adj2" fmla="val 19872341"/>
              <a:gd name="adj3" fmla="val 9100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10"/>
          <p:cNvGrpSpPr/>
          <p:nvPr/>
        </p:nvGrpSpPr>
        <p:grpSpPr>
          <a:xfrm>
            <a:off x="7400825" y="4212032"/>
            <a:ext cx="1870200" cy="701612"/>
            <a:chOff x="5343425" y="3214625"/>
            <a:chExt cx="1870200" cy="701612"/>
          </a:xfrm>
        </p:grpSpPr>
        <p:cxnSp>
          <p:nvCxnSpPr>
            <p:cNvPr id="521" name="Google Shape;521;p10"/>
            <p:cNvCxnSpPr/>
            <p:nvPr/>
          </p:nvCxnSpPr>
          <p:spPr>
            <a:xfrm rot="10800000">
              <a:off x="5343425" y="3214625"/>
              <a:ext cx="354900" cy="3501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22" name="Google Shape;522;p10"/>
            <p:cNvSpPr txBox="1"/>
            <p:nvPr/>
          </p:nvSpPr>
          <p:spPr>
            <a:xfrm>
              <a:off x="5523425" y="3246637"/>
              <a:ext cx="1690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Actividades que se pueden realizar a niños con Necesidades Educativas Especiales</a:t>
              </a:r>
              <a:endParaRPr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523" name="Google Shape;523;p10"/>
          <p:cNvGrpSpPr/>
          <p:nvPr/>
        </p:nvGrpSpPr>
        <p:grpSpPr>
          <a:xfrm>
            <a:off x="7402175" y="1871569"/>
            <a:ext cx="1905377" cy="779289"/>
            <a:chOff x="5344775" y="874161"/>
            <a:chExt cx="1905377" cy="779289"/>
          </a:xfrm>
        </p:grpSpPr>
        <p:cxnSp>
          <p:nvCxnSpPr>
            <p:cNvPr id="524" name="Google Shape;524;p10"/>
            <p:cNvCxnSpPr/>
            <p:nvPr/>
          </p:nvCxnSpPr>
          <p:spPr>
            <a:xfrm flipH="1">
              <a:off x="5344775" y="1314450"/>
              <a:ext cx="336900" cy="3390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525" name="Google Shape;525;p10"/>
            <p:cNvSpPr txBox="1"/>
            <p:nvPr/>
          </p:nvSpPr>
          <p:spPr>
            <a:xfrm>
              <a:off x="5754952" y="874161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Actividades con material concreto Modalidad Virtual</a:t>
              </a:r>
              <a:endParaRPr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6" name="Google Shape;526;p10"/>
          <p:cNvSpPr txBox="1"/>
          <p:nvPr/>
        </p:nvSpPr>
        <p:spPr>
          <a:xfrm>
            <a:off x="5903184" y="3053868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7" name="Google Shape;527;p10"/>
          <p:cNvSpPr/>
          <p:nvPr/>
        </p:nvSpPr>
        <p:spPr>
          <a:xfrm rot="1800047">
            <a:off x="5277243" y="2083842"/>
            <a:ext cx="2690936" cy="2690936"/>
          </a:xfrm>
          <a:prstGeom prst="blockArc">
            <a:avLst>
              <a:gd name="adj1" fmla="val 14545937"/>
              <a:gd name="adj2" fmla="val 19902139"/>
              <a:gd name="adj3" fmla="val 9115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0"/>
          <p:cNvSpPr/>
          <p:nvPr/>
        </p:nvSpPr>
        <p:spPr>
          <a:xfrm rot="9000757">
            <a:off x="5271364" y="2083427"/>
            <a:ext cx="2690226" cy="2690226"/>
          </a:xfrm>
          <a:prstGeom prst="blockArc">
            <a:avLst>
              <a:gd name="adj1" fmla="val 18041678"/>
              <a:gd name="adj2" fmla="val 1798478"/>
              <a:gd name="adj3" fmla="val 9595"/>
            </a:avLst>
          </a:prstGeom>
          <a:solidFill>
            <a:srgbClr val="085631"/>
          </a:solidFill>
          <a:ln>
            <a:noFill/>
          </a:ln>
          <a:effectLst>
            <a:outerShdw blurRad="71438" dist="9525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0"/>
          <p:cNvSpPr/>
          <p:nvPr/>
        </p:nvSpPr>
        <p:spPr>
          <a:xfrm rot="-9000757" flipH="1">
            <a:off x="5279034" y="2084177"/>
            <a:ext cx="2690226" cy="2690226"/>
          </a:xfrm>
          <a:prstGeom prst="blockArc">
            <a:avLst>
              <a:gd name="adj1" fmla="val 17967225"/>
              <a:gd name="adj2" fmla="val 1529547"/>
              <a:gd name="adj3" fmla="val 9279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0"/>
          <p:cNvSpPr/>
          <p:nvPr/>
        </p:nvSpPr>
        <p:spPr>
          <a:xfrm rot="8100000">
            <a:off x="5223519" y="3254857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1" name="Google Shape;531;p10"/>
          <p:cNvSpPr/>
          <p:nvPr/>
        </p:nvSpPr>
        <p:spPr>
          <a:xfrm rot="-2700000">
            <a:off x="7656028" y="3247696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" name="Google Shape;532;p10"/>
          <p:cNvSpPr/>
          <p:nvPr/>
        </p:nvSpPr>
        <p:spPr>
          <a:xfrm rot="2700000">
            <a:off x="6439423" y="4460469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" name="Google Shape;533;p10"/>
          <p:cNvSpPr/>
          <p:nvPr/>
        </p:nvSpPr>
        <p:spPr>
          <a:xfrm rot="-8100000">
            <a:off x="6440115" y="2024801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4" name="Google Shape;534;p10"/>
          <p:cNvSpPr txBox="1"/>
          <p:nvPr/>
        </p:nvSpPr>
        <p:spPr>
          <a:xfrm>
            <a:off x="3850000" y="152625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Propuesta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1a14ab530d_0_17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41" name="Google Shape;541;g11a14ab530d_0_171"/>
          <p:cNvSpPr txBox="1"/>
          <p:nvPr/>
        </p:nvSpPr>
        <p:spPr>
          <a:xfrm>
            <a:off x="3052221" y="64675"/>
            <a:ext cx="4275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" name="Google Shape;542;g11a14ab530d_0_171"/>
          <p:cNvSpPr txBox="1"/>
          <p:nvPr/>
        </p:nvSpPr>
        <p:spPr>
          <a:xfrm>
            <a:off x="1874575" y="819500"/>
            <a:ext cx="5081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  <a:r>
              <a:rPr lang="es-EC" sz="1700" b="1" dirty="0"/>
              <a:t> </a:t>
            </a:r>
            <a:r>
              <a:rPr lang="es-EC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Didácticas</a:t>
            </a:r>
            <a:r>
              <a:rPr lang="es-EC" dirty="0"/>
              <a:t> </a:t>
            </a:r>
            <a:endParaRPr dirty="0"/>
          </a:p>
        </p:txBody>
      </p:sp>
      <p:graphicFrame>
        <p:nvGraphicFramePr>
          <p:cNvPr id="543" name="Google Shape;543;g11a14ab530d_0_171"/>
          <p:cNvGraphicFramePr/>
          <p:nvPr/>
        </p:nvGraphicFramePr>
        <p:xfrm>
          <a:off x="900400" y="1290750"/>
          <a:ext cx="7607675" cy="1758975"/>
        </p:xfrm>
        <a:graphic>
          <a:graphicData uri="http://schemas.openxmlformats.org/drawingml/2006/table">
            <a:tbl>
              <a:tblPr>
                <a:noFill/>
                <a:tableStyleId>{7C99B6CE-FE1F-452B-BD8E-7CB87B36A7E3}</a:tableStyleId>
              </a:tblPr>
              <a:tblGrid>
                <a:gridCol w="3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contribuyen a que los niños mejoren sus habilidades a través de cuentos, títeres</a:t>
                      </a:r>
                      <a:endParaRPr sz="1200" dirty="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infante muestra agrado al presentarle : diapositivas, pictogramas.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 proporcionan material tangible e intangible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4" name="Google Shape;544;g11a14ab530d_0_171"/>
          <p:cNvSpPr txBox="1"/>
          <p:nvPr/>
        </p:nvSpPr>
        <p:spPr>
          <a:xfrm>
            <a:off x="3216575" y="3355400"/>
            <a:ext cx="2767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Significativo 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5" name="Google Shape;545;g11a14ab530d_0_171"/>
          <p:cNvGraphicFramePr/>
          <p:nvPr>
            <p:extLst>
              <p:ext uri="{D42A27DB-BD31-4B8C-83A1-F6EECF244321}">
                <p14:modId xmlns:p14="http://schemas.microsoft.com/office/powerpoint/2010/main" val="3284198843"/>
              </p:ext>
            </p:extLst>
          </p:nvPr>
        </p:nvGraphicFramePr>
        <p:xfrm>
          <a:off x="988025" y="3849450"/>
          <a:ext cx="7607675" cy="1704245"/>
        </p:xfrm>
        <a:graphic>
          <a:graphicData uri="http://schemas.openxmlformats.org/drawingml/2006/table">
            <a:tbl>
              <a:tblPr>
                <a:noFill/>
                <a:tableStyleId>{7C99B6CE-FE1F-452B-BD8E-7CB87B36A7E3}</a:tableStyleId>
              </a:tblPr>
              <a:tblGrid>
                <a:gridCol w="3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contribuyen a que los niños mejoren sus habilidades mediante sus experiencias </a:t>
                      </a:r>
                      <a:endParaRPr sz="12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1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docente permite la interacción con el material didáctico con el objetivo de propiciar su creatividad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 proporcionan experiencias sensoriales a los niños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df673d121_4_1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52" name="Google Shape;552;g11df673d121_4_1"/>
          <p:cNvSpPr txBox="1"/>
          <p:nvPr/>
        </p:nvSpPr>
        <p:spPr>
          <a:xfrm>
            <a:off x="2883375" y="902800"/>
            <a:ext cx="298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Entornos Virtuales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3" name="Google Shape;553;g11df673d121_4_1"/>
          <p:cNvGraphicFramePr/>
          <p:nvPr/>
        </p:nvGraphicFramePr>
        <p:xfrm>
          <a:off x="2087000" y="1679500"/>
          <a:ext cx="4970000" cy="1232550"/>
        </p:xfrm>
        <a:graphic>
          <a:graphicData uri="http://schemas.openxmlformats.org/drawingml/2006/table">
            <a:tbl>
              <a:tblPr bandRow="1">
                <a:noFill/>
                <a:tableStyleId>{48F25B8F-5AAB-4F60-BD05-FDA682F36AD8}</a:tableStyleId>
              </a:tblPr>
              <a:tblGrid>
                <a:gridCol w="322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15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1.La docente se ha capacitado para el uso de herramientas tecnológicas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5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5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  .La docente utiliza la herramienta Quizizz.</a:t>
                      </a:r>
                      <a:endParaRPr sz="12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EC" sz="120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3.La docente utiliza la herramienta EducaPlay.</a:t>
                      </a:r>
                      <a:endParaRPr sz="120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4" name="Google Shape;554;g11df673d121_4_1"/>
          <p:cNvSpPr txBox="1"/>
          <p:nvPr/>
        </p:nvSpPr>
        <p:spPr>
          <a:xfrm>
            <a:off x="3026400" y="3059550"/>
            <a:ext cx="3091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Niños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5" name="Google Shape;555;g11df673d121_4_1"/>
          <p:cNvGraphicFramePr/>
          <p:nvPr/>
        </p:nvGraphicFramePr>
        <p:xfrm>
          <a:off x="1045200" y="3969800"/>
          <a:ext cx="6953250" cy="1636581"/>
        </p:xfrm>
        <a:graphic>
          <a:graphicData uri="http://schemas.openxmlformats.org/drawingml/2006/table">
            <a:tbl>
              <a:tblPr bandRow="1">
                <a:noFill/>
                <a:tableStyleId>{48F25B8F-5AAB-4F60-BD05-FDA682F36AD8}</a:tableStyleId>
              </a:tblPr>
              <a:tblGrid>
                <a:gridCol w="38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8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s-EC" sz="115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Realiza actividades de integración.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s-EC" sz="115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Demuestra interés en que todos sus alumnos tengan una buena convivencia.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200"/>
                        <a:buFont typeface="Times New Roman"/>
                        <a:buAutoNum type="arabicPeriod"/>
                      </a:pPr>
                      <a:r>
                        <a:rPr lang="es-EC" sz="115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tiene facilidad de improvisar con herramientas o estrategias para que retengan la información y lograr el aprendizaje significativo.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457200" lvl="0" indent="-301625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Times New Roman"/>
                        <a:buAutoNum type="arabicPeriod"/>
                      </a:pPr>
                      <a:r>
                        <a:rPr lang="es-EC" sz="115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docente realiza adaptaciones curriculares , para niños con necesidades especiales. </a:t>
                      </a:r>
                      <a:endParaRPr sz="1150"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a14ab530d_0_146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562" name="Google Shape;562;g11a14ab530d_0_146"/>
          <p:cNvSpPr txBox="1"/>
          <p:nvPr/>
        </p:nvSpPr>
        <p:spPr>
          <a:xfrm>
            <a:off x="523350" y="1023125"/>
            <a:ext cx="14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11a14ab530d_0_146"/>
          <p:cNvSpPr/>
          <p:nvPr/>
        </p:nvSpPr>
        <p:spPr>
          <a:xfrm>
            <a:off x="514100" y="1050875"/>
            <a:ext cx="2637675" cy="1610400"/>
          </a:xfrm>
          <a:prstGeom prst="flowChart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determinado que las docentes utilizan en sus clases estrategias en su mayoría visuales y auditivas para apoyar en el aprendizaje de los niños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" name="Google Shape;564;g11a14ab530d_0_146"/>
          <p:cNvSpPr txBox="1"/>
          <p:nvPr/>
        </p:nvSpPr>
        <p:spPr>
          <a:xfrm>
            <a:off x="3540500" y="1106425"/>
            <a:ext cx="242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1a14ab530d_0_146"/>
          <p:cNvSpPr/>
          <p:nvPr/>
        </p:nvSpPr>
        <p:spPr>
          <a:xfrm>
            <a:off x="3369000" y="1050875"/>
            <a:ext cx="2637675" cy="1665925"/>
          </a:xfrm>
          <a:prstGeom prst="flowChart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utilizan la cooperación y la interacción para llevar a cabo aprendizajes significativos, a pesar de que la socialización se ha visto afectada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6" name="Google Shape;566;g11a14ab530d_0_146"/>
          <p:cNvSpPr/>
          <p:nvPr/>
        </p:nvSpPr>
        <p:spPr>
          <a:xfrm>
            <a:off x="6223900" y="1050875"/>
            <a:ext cx="2637675" cy="1665925"/>
          </a:xfrm>
          <a:prstGeom prst="flowChartProcess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ha podido conocer que las docentes desconocen de la utilización de herramientas virtuales para la creación de contenidos como apoyo a la nueva modalidad Educativa y como apoyo a sus planificaciones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Google Shape;567;g11a14ab530d_0_146"/>
          <p:cNvSpPr txBox="1"/>
          <p:nvPr/>
        </p:nvSpPr>
        <p:spPr>
          <a:xfrm>
            <a:off x="606650" y="3188800"/>
            <a:ext cx="358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Google Shape;568;g11a14ab530d_0_146"/>
          <p:cNvSpPr txBox="1"/>
          <p:nvPr/>
        </p:nvSpPr>
        <p:spPr>
          <a:xfrm>
            <a:off x="625150" y="208675"/>
            <a:ext cx="30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Google Shape;569;g11a14ab530d_0_146"/>
          <p:cNvSpPr txBox="1"/>
          <p:nvPr/>
        </p:nvSpPr>
        <p:spPr>
          <a:xfrm>
            <a:off x="717700" y="3799625"/>
            <a:ext cx="23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11a14ab530d_0_146"/>
          <p:cNvSpPr txBox="1"/>
          <p:nvPr/>
        </p:nvSpPr>
        <p:spPr>
          <a:xfrm>
            <a:off x="625150" y="3799625"/>
            <a:ext cx="3248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que las docentes realicen cursos sobre el uso de herramientas virtuales para que se mantengan en constante innovación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1" name="Google Shape;571;g11a14ab530d_0_146"/>
          <p:cNvSpPr txBox="1"/>
          <p:nvPr/>
        </p:nvSpPr>
        <p:spPr>
          <a:xfrm>
            <a:off x="4721150" y="3778175"/>
            <a:ext cx="30912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apoyo a los docentes se recomienda que a los padres de familia también se les enseñe el uso de herramientas virtuales como apoyo a sus niños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2" name="Google Shape;572;g11a14ab530d_0_146"/>
          <p:cNvSpPr/>
          <p:nvPr/>
        </p:nvSpPr>
        <p:spPr>
          <a:xfrm>
            <a:off x="514100" y="3756725"/>
            <a:ext cx="3165300" cy="130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1a14ab530d_0_146"/>
          <p:cNvSpPr/>
          <p:nvPr/>
        </p:nvSpPr>
        <p:spPr>
          <a:xfrm>
            <a:off x="4572000" y="3756725"/>
            <a:ext cx="3165300" cy="130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a0f8b61ac_1_18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EC"/>
              <a:t>VERSIÓN: 1.0</a:t>
            </a:r>
            <a:endParaRPr/>
          </a:p>
        </p:txBody>
      </p:sp>
      <p:pic>
        <p:nvPicPr>
          <p:cNvPr id="580" name="Google Shape;580;g11a0f8b61ac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6163" y="1006074"/>
            <a:ext cx="10161700" cy="452705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11a0f8b61ac_1_18"/>
          <p:cNvSpPr txBox="1"/>
          <p:nvPr/>
        </p:nvSpPr>
        <p:spPr>
          <a:xfrm>
            <a:off x="5471885" y="4644774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u="sng" dirty="0">
                <a:solidFill>
                  <a:schemeClr val="hlink"/>
                </a:solidFill>
                <a:hlinkClick r:id="rId4"/>
              </a:rPr>
              <a:t>https://view.genial.ly/623168584539380011b18682/interactive-content-aprendo-contigo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568;g11a14ab530d_0_146">
            <a:extLst>
              <a:ext uri="{FF2B5EF4-FFF2-40B4-BE49-F238E27FC236}">
                <a16:creationId xmlns:a16="http://schemas.microsoft.com/office/drawing/2014/main" id="{5FF22A03-34FD-4DBA-B556-F8743E601B1F}"/>
              </a:ext>
            </a:extLst>
          </p:cNvPr>
          <p:cNvSpPr txBox="1"/>
          <p:nvPr/>
        </p:nvSpPr>
        <p:spPr>
          <a:xfrm>
            <a:off x="625150" y="208675"/>
            <a:ext cx="30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a14ab530d_0_94"/>
          <p:cNvSpPr txBox="1">
            <a:spLocks noGrp="1"/>
          </p:cNvSpPr>
          <p:nvPr>
            <p:ph type="dt" idx="10"/>
          </p:nvPr>
        </p:nvSpPr>
        <p:spPr>
          <a:xfrm>
            <a:off x="327650" y="6620311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/>
              <a:t>FECHA ÚLTIMA REVISIÓN: 13/12/11</a:t>
            </a:r>
            <a:endParaRPr dirty="0"/>
          </a:p>
        </p:txBody>
      </p:sp>
      <p:sp>
        <p:nvSpPr>
          <p:cNvPr id="87" name="Google Shape;87;g11a14ab530d_0_94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88" name="Google Shape;88;g11a14ab530d_0_94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CÓDIGO: </a:t>
            </a:r>
            <a:r>
              <a:rPr lang="es-EC"/>
              <a:t>SGC.DI.260</a:t>
            </a:r>
            <a:endParaRPr/>
          </a:p>
        </p:txBody>
      </p:sp>
      <p:sp>
        <p:nvSpPr>
          <p:cNvPr id="89" name="Google Shape;89;g11a14ab530d_0_94"/>
          <p:cNvSpPr txBox="1"/>
          <p:nvPr/>
        </p:nvSpPr>
        <p:spPr>
          <a:xfrm>
            <a:off x="119175" y="675907"/>
            <a:ext cx="1447800" cy="431100"/>
          </a:xfrm>
          <a:prstGeom prst="rect">
            <a:avLst/>
          </a:prstGeom>
          <a:solidFill>
            <a:srgbClr val="0B714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lt1"/>
                </a:solidFill>
              </a:rPr>
              <a:t>Pandemia</a:t>
            </a:r>
            <a:r>
              <a:rPr lang="es-EC" sz="1600"/>
              <a:t> </a:t>
            </a:r>
            <a:endParaRPr sz="1600"/>
          </a:p>
        </p:txBody>
      </p:sp>
      <p:sp>
        <p:nvSpPr>
          <p:cNvPr id="90" name="Google Shape;90;g11a14ab530d_0_94"/>
          <p:cNvSpPr txBox="1"/>
          <p:nvPr/>
        </p:nvSpPr>
        <p:spPr>
          <a:xfrm>
            <a:off x="1354400" y="2974585"/>
            <a:ext cx="7561200" cy="1323409"/>
          </a:xfrm>
          <a:prstGeom prst="rect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revisar la situación regional UNICEF (2020) afirma que en América Latina” y el Caribe, este nuevo virus ha impedido la continuidad en la Educación presencial, 137 millones de estudiantes han cambiado su manera de estudio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g11a14ab530d_0_94"/>
          <p:cNvSpPr txBox="1"/>
          <p:nvPr/>
        </p:nvSpPr>
        <p:spPr>
          <a:xfrm>
            <a:off x="1354400" y="1204136"/>
            <a:ext cx="7557000" cy="16004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pandemia del coronavirus (COVID-19) ha causado la mayor disrupción en la historia educativa, afectando de manera directa a casi 1.600 millones de estudiantes en más de 190 países en el continente, debido al cierre de escuelas y otros centros de enseñanza UNESCO (2020)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g11a14ab530d_0_94"/>
          <p:cNvSpPr txBox="1"/>
          <p:nvPr/>
        </p:nvSpPr>
        <p:spPr>
          <a:xfrm>
            <a:off x="1354400" y="4525137"/>
            <a:ext cx="7561200" cy="1323409"/>
          </a:xfrm>
          <a:prstGeom prst="rect">
            <a:avLst/>
          </a:prstGeom>
          <a:noFill/>
          <a:ln w="9525" cap="flat" cmpd="sng">
            <a:solidFill>
              <a:srgbClr val="0B71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Ecuador para precautelar el bienestar de los niños se ha visto la necesidad de suspender las clases, cerrando las puertas a 4.4 millones de estudiantes en la educación presencial, según UNICEF ( 2020 ) 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Google Shape;93;g11a14ab530d_0_94"/>
          <p:cNvCxnSpPr>
            <a:cxnSpLocks/>
          </p:cNvCxnSpPr>
          <p:nvPr/>
        </p:nvCxnSpPr>
        <p:spPr>
          <a:xfrm>
            <a:off x="688125" y="1162847"/>
            <a:ext cx="8975" cy="3952428"/>
          </a:xfrm>
          <a:prstGeom prst="straightConnector1">
            <a:avLst/>
          </a:pr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g11a14ab530d_0_94"/>
          <p:cNvCxnSpPr/>
          <p:nvPr/>
        </p:nvCxnSpPr>
        <p:spPr>
          <a:xfrm>
            <a:off x="710600" y="1964975"/>
            <a:ext cx="630300" cy="0"/>
          </a:xfrm>
          <a:prstGeom prst="straightConnector1">
            <a:avLst/>
          </a:pr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g11a14ab530d_0_94"/>
          <p:cNvSpPr txBox="1"/>
          <p:nvPr/>
        </p:nvSpPr>
        <p:spPr>
          <a:xfrm>
            <a:off x="791992" y="163399"/>
            <a:ext cx="16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Problema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cxnSp>
        <p:nvCxnSpPr>
          <p:cNvPr id="96" name="Google Shape;96;g11a14ab530d_0_94"/>
          <p:cNvCxnSpPr/>
          <p:nvPr/>
        </p:nvCxnSpPr>
        <p:spPr>
          <a:xfrm>
            <a:off x="710600" y="3646250"/>
            <a:ext cx="630300" cy="0"/>
          </a:xfrm>
          <a:prstGeom prst="straightConnector1">
            <a:avLst/>
          </a:pr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g11a14ab530d_0_94"/>
          <p:cNvCxnSpPr/>
          <p:nvPr/>
        </p:nvCxnSpPr>
        <p:spPr>
          <a:xfrm>
            <a:off x="710600" y="5115275"/>
            <a:ext cx="630300" cy="0"/>
          </a:xfrm>
          <a:prstGeom prst="straightConnector1">
            <a:avLst/>
          </a:prstGeom>
          <a:noFill/>
          <a:ln w="9525" cap="flat" cmpd="sng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86;g11a14ab530d_0_94">
            <a:extLst>
              <a:ext uri="{FF2B5EF4-FFF2-40B4-BE49-F238E27FC236}">
                <a16:creationId xmlns:a16="http://schemas.microsoft.com/office/drawing/2014/main" id="{D60796E5-3BDE-4311-AC03-EB446051330A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6" name="Google Shape;88;g11a14ab530d_0_94">
            <a:extLst>
              <a:ext uri="{FF2B5EF4-FFF2-40B4-BE49-F238E27FC236}">
                <a16:creationId xmlns:a16="http://schemas.microsoft.com/office/drawing/2014/main" id="{B560E43D-E55C-4CAF-B421-54368D39D873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19A99D-98A8-4B96-8B91-43728033F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CD3D0D-3F36-4613-B364-F45EA3F8DBF4}"/>
              </a:ext>
            </a:extLst>
          </p:cNvPr>
          <p:cNvSpPr txBox="1"/>
          <p:nvPr/>
        </p:nvSpPr>
        <p:spPr>
          <a:xfrm>
            <a:off x="841829" y="1741714"/>
            <a:ext cx="7844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20715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66E9DE-EEC3-4276-97E0-F71E695DE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0DFAC3-8EBD-4F1B-8D7B-ECC210ADF01A}"/>
              </a:ext>
            </a:extLst>
          </p:cNvPr>
          <p:cNvSpPr txBox="1"/>
          <p:nvPr/>
        </p:nvSpPr>
        <p:spPr>
          <a:xfrm>
            <a:off x="128588" y="714375"/>
            <a:ext cx="888682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Acosta, R., Ávila, J., Díaz, C., Flores, J., Rojas, C., y Sáez, F.(2017).Estrategias didácticas para el aprendizaje significativo en contextos universitarios. </a:t>
            </a:r>
            <a:r>
              <a:rPr lang="es-ES" dirty="0" err="1"/>
              <a:t>UnIDD</a:t>
            </a:r>
            <a:r>
              <a:rPr lang="es-ES" dirty="0"/>
              <a:t>. http://docencia.udec.cl/unidd/images/stories/contenido/material_apoyo/ESTRATEGIAS%20 DIDACTICAS.pdf Barriga, A., Díaz, F., y Hernández, G. (2005). Estrategias docentes para un aprendizaje significativo una interpretación constructivista. </a:t>
            </a:r>
            <a:r>
              <a:rPr lang="es-ES" dirty="0" err="1"/>
              <a:t>McGrawHill</a:t>
            </a:r>
            <a:r>
              <a:rPr lang="es-ES" dirty="0"/>
              <a:t>. http://creson.edu.mx/Bibliografia/Licenciatura%20en%20Educacion%20Primaria/Repos itorio%20Planeacion%20educativa/diaz-barriga---estrategias-docentes-para-un-aprendizajesignificativo.pdf Carrasco, B.(2004). Una didáctica para hoy: Cómo enseñar mejor. Ediciones Rialp, S.A., https://www.iberlibro.com/did%C3%A1ctica-hoy-C%C3%B3mo-ense%C3%B1ar-mejorJos%C3%A9/780358653/bd </a:t>
            </a:r>
            <a:r>
              <a:rPr lang="es-ES" dirty="0" err="1"/>
              <a:t>Namakforoosh</a:t>
            </a:r>
            <a:r>
              <a:rPr lang="es-ES" dirty="0"/>
              <a:t>, M. (2005). Metodología de la Investigación. </a:t>
            </a:r>
            <a:r>
              <a:rPr lang="es-ES" dirty="0" err="1"/>
              <a:t>Limusa.https</a:t>
            </a:r>
            <a:r>
              <a:rPr lang="es-ES" dirty="0"/>
              <a:t>://books.google.com.ec/</a:t>
            </a:r>
            <a:r>
              <a:rPr lang="es-ES" dirty="0" err="1"/>
              <a:t>books?id</a:t>
            </a:r>
            <a:r>
              <a:rPr lang="es-ES" dirty="0"/>
              <a:t>=ZEJ7- 0hmvhwC&amp;pg=PA3&amp;dq=Metodolog%C3%ADa+de+la+Investigaci%C3%B3n.+Segunda.+Li musa,+M%C3%A9xico:+</a:t>
            </a:r>
            <a:r>
              <a:rPr lang="es-ES" dirty="0" err="1"/>
              <a:t>LIMUSA+noriega&amp;hl</a:t>
            </a:r>
            <a:r>
              <a:rPr lang="es-ES" dirty="0"/>
              <a:t>=</a:t>
            </a:r>
            <a:r>
              <a:rPr lang="es-ES" dirty="0" err="1"/>
              <a:t>es&amp;sa</a:t>
            </a:r>
            <a:r>
              <a:rPr lang="es-ES" dirty="0"/>
              <a:t>=</a:t>
            </a:r>
            <a:r>
              <a:rPr lang="es-ES" dirty="0" err="1"/>
              <a:t>X&amp;ved</a:t>
            </a:r>
            <a:r>
              <a:rPr lang="es-ES" dirty="0"/>
              <a:t>=2ahUKEwj5- eX47vX1AhVRRTABHSLzDrIQ6AF6BAgIEAI#v=</a:t>
            </a:r>
            <a:r>
              <a:rPr lang="es-ES" dirty="0" err="1"/>
              <a:t>onepage&amp;q</a:t>
            </a:r>
            <a:r>
              <a:rPr lang="es-ES" dirty="0"/>
              <a:t>=Metodolog%C3%ADa%20de %20la%20Investigaci%C3%B3n.%20Segunda.%20Limusa%2C%20M%C3%A9xico%3A%2 0LIMUSA%20noriega&amp;f=false Pratt, K. y </a:t>
            </a:r>
            <a:r>
              <a:rPr lang="es-ES" dirty="0" err="1"/>
              <a:t>Pallof</a:t>
            </a:r>
            <a:r>
              <a:rPr lang="es-ES" dirty="0"/>
              <a:t>, R. (2002). </a:t>
            </a:r>
            <a:r>
              <a:rPr lang="es-ES" dirty="0" err="1"/>
              <a:t>Lessons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Cyberspace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Realities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Online </a:t>
            </a:r>
            <a:r>
              <a:rPr lang="es-ES" dirty="0" err="1"/>
              <a:t>Teaching</a:t>
            </a:r>
            <a:r>
              <a:rPr lang="es-ES" dirty="0"/>
              <a:t>. </a:t>
            </a:r>
            <a:r>
              <a:rPr lang="es-ES" dirty="0" err="1"/>
              <a:t>JOSSEYBASS.https</a:t>
            </a:r>
            <a:r>
              <a:rPr lang="es-ES" dirty="0"/>
              <a:t>://books.google.com.ec/</a:t>
            </a:r>
            <a:r>
              <a:rPr lang="es-ES" dirty="0" err="1"/>
              <a:t>books?id</a:t>
            </a:r>
            <a:r>
              <a:rPr lang="es-ES" dirty="0"/>
              <a:t>=36GLHRvTELMC&amp;printsec=</a:t>
            </a:r>
            <a:r>
              <a:rPr lang="es-ES" dirty="0" err="1"/>
              <a:t>frontcover&amp;dq</a:t>
            </a:r>
            <a:r>
              <a:rPr lang="es-ES" dirty="0"/>
              <a:t>=Le </a:t>
            </a:r>
            <a:r>
              <a:rPr lang="es-ES" dirty="0" err="1"/>
              <a:t>ssons+from+the+Cyberspace+Classroom</a:t>
            </a:r>
            <a:r>
              <a:rPr lang="es-ES" dirty="0"/>
              <a:t>:+</a:t>
            </a:r>
            <a:r>
              <a:rPr lang="es-ES" dirty="0" err="1"/>
              <a:t>The+Realities+of+Online+Teaching</a:t>
            </a:r>
            <a:r>
              <a:rPr lang="es-ES" dirty="0"/>
              <a:t>.+</a:t>
            </a:r>
            <a:r>
              <a:rPr lang="es-ES" dirty="0" err="1"/>
              <a:t>Pratt,+R</a:t>
            </a:r>
            <a:r>
              <a:rPr lang="es-ES" dirty="0"/>
              <a:t>.+ M.-K.+(1999)&amp;hl=</a:t>
            </a:r>
            <a:r>
              <a:rPr lang="es-ES" dirty="0" err="1"/>
              <a:t>es&amp;sa</a:t>
            </a:r>
            <a:r>
              <a:rPr lang="es-ES" dirty="0"/>
              <a:t>=</a:t>
            </a:r>
            <a:r>
              <a:rPr lang="es-ES" dirty="0" err="1"/>
              <a:t>X&amp;redir_esc</a:t>
            </a:r>
            <a:r>
              <a:rPr lang="es-ES" dirty="0"/>
              <a:t>=</a:t>
            </a:r>
            <a:r>
              <a:rPr lang="es-ES" dirty="0" err="1"/>
              <a:t>y#v</a:t>
            </a:r>
            <a:r>
              <a:rPr lang="es-ES" dirty="0"/>
              <a:t>=</a:t>
            </a:r>
            <a:r>
              <a:rPr lang="es-ES" dirty="0" err="1"/>
              <a:t>onepage&amp;q&amp;f</a:t>
            </a:r>
            <a:r>
              <a:rPr lang="es-ES" dirty="0"/>
              <a:t>=false 75 Silva, J.(2011).Diseño y moderación de entornos virtuales de aprendizaje (EVA). UOC. https://books.google.com.ec/books?id=_OdFFeq_wbMC&amp;printsec=frontcover&amp;dq=Dise%C3 %B1o+y+moderaci%C3%B3n+de+entornos+virtuales+de+aprendizaje+(EVA)&amp;hl=</a:t>
            </a:r>
            <a:r>
              <a:rPr lang="es-ES" dirty="0" err="1"/>
              <a:t>es&amp;sa</a:t>
            </a:r>
            <a:r>
              <a:rPr lang="es-ES" dirty="0"/>
              <a:t>=X &amp;</a:t>
            </a:r>
            <a:r>
              <a:rPr lang="es-ES" dirty="0" err="1"/>
              <a:t>redir_esc</a:t>
            </a:r>
            <a:r>
              <a:rPr lang="es-ES" dirty="0"/>
              <a:t>=</a:t>
            </a:r>
            <a:r>
              <a:rPr lang="es-ES" dirty="0" err="1"/>
              <a:t>y#v</a:t>
            </a:r>
            <a:r>
              <a:rPr lang="es-ES" dirty="0"/>
              <a:t>=</a:t>
            </a:r>
            <a:r>
              <a:rPr lang="es-ES" dirty="0" err="1"/>
              <a:t>onepage&amp;q</a:t>
            </a:r>
            <a:r>
              <a:rPr lang="es-ES" dirty="0"/>
              <a:t>=Dise%C3%B1o%20y%20moderaci%C3%B3n%20de%20entor nos%20virtuales%20de%20aprendizaje%20(EVA)&amp;f=false Piaget, J. y Inhelder, B. (1969). Psicología del niño. </a:t>
            </a:r>
          </a:p>
        </p:txBody>
      </p:sp>
      <p:sp>
        <p:nvSpPr>
          <p:cNvPr id="4" name="Google Shape;568;g11a14ab530d_0_146">
            <a:extLst>
              <a:ext uri="{FF2B5EF4-FFF2-40B4-BE49-F238E27FC236}">
                <a16:creationId xmlns:a16="http://schemas.microsoft.com/office/drawing/2014/main" id="{12EC4368-9C38-48D2-9338-0253F2F78987}"/>
              </a:ext>
            </a:extLst>
          </p:cNvPr>
          <p:cNvSpPr txBox="1"/>
          <p:nvPr/>
        </p:nvSpPr>
        <p:spPr>
          <a:xfrm>
            <a:off x="625150" y="208675"/>
            <a:ext cx="30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11df673d121_0_310"/>
          <p:cNvGrpSpPr/>
          <p:nvPr/>
        </p:nvGrpSpPr>
        <p:grpSpPr>
          <a:xfrm>
            <a:off x="222788" y="648950"/>
            <a:ext cx="2916643" cy="4680288"/>
            <a:chOff x="1660800" y="1171206"/>
            <a:chExt cx="1942875" cy="2243700"/>
          </a:xfrm>
        </p:grpSpPr>
        <p:sp>
          <p:nvSpPr>
            <p:cNvPr id="105" name="Google Shape;105;g11df673d121_0_31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g11df673d121_0_310"/>
            <p:cNvSpPr txBox="1"/>
            <p:nvPr/>
          </p:nvSpPr>
          <p:spPr>
            <a:xfrm>
              <a:off x="1660875" y="1171206"/>
              <a:ext cx="1942800" cy="22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lt1"/>
                  </a:solidFill>
                  <a:highlight>
                    <a:srgbClr val="0E9453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-¿Qué tipo de estrategias didácticas son empleadas en los niños de preparatoria (5-6 años)?</a:t>
              </a:r>
              <a:endParaRPr sz="1800" dirty="0">
                <a:solidFill>
                  <a:schemeClr val="lt1"/>
                </a:solidFill>
                <a:highlight>
                  <a:srgbClr val="0E9453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lt1"/>
                  </a:solidFill>
                  <a:highlight>
                    <a:srgbClr val="0E9453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-¿De las diferentes estrategias didácticas cuáles son utilizadas por los docentes para lograr un aprendizaje significativo en los infantes de 5 a 6 años?</a:t>
              </a:r>
              <a:endParaRPr sz="1600" b="1" dirty="0">
                <a:solidFill>
                  <a:schemeClr val="lt1"/>
                </a:solidFill>
                <a:highlight>
                  <a:srgbClr val="0E9453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07" name="Google Shape;107;g11df673d121_0_310"/>
          <p:cNvGrpSpPr/>
          <p:nvPr/>
        </p:nvGrpSpPr>
        <p:grpSpPr>
          <a:xfrm>
            <a:off x="6045993" y="648811"/>
            <a:ext cx="2916531" cy="3274136"/>
            <a:chOff x="5539816" y="1171213"/>
            <a:chExt cx="1942800" cy="1569600"/>
          </a:xfrm>
        </p:grpSpPr>
        <p:sp>
          <p:nvSpPr>
            <p:cNvPr id="108" name="Google Shape;108;g11df673d121_0_310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1df673d121_0_310"/>
            <p:cNvSpPr txBox="1"/>
            <p:nvPr/>
          </p:nvSpPr>
          <p:spPr>
            <a:xfrm>
              <a:off x="5590580" y="1331227"/>
              <a:ext cx="1814400" cy="138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lt1"/>
                  </a:solidFill>
                  <a:highlight>
                    <a:srgbClr val="0B714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-¿Qué estrategias didácticas favorecen en los entornos virtuales a los estudiantes de primero de básica?</a:t>
              </a:r>
              <a:endParaRPr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dirty="0">
                  <a:solidFill>
                    <a:schemeClr val="lt1"/>
                  </a:solidFill>
                  <a:highlight>
                    <a:srgbClr val="0B714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-¿En los entornos virtuales cuáles son las estrategias didácticas que aportan a la creación del aprendizaje significativo en el niño?</a:t>
              </a:r>
              <a:endParaRPr sz="1800" dirty="0">
                <a:solidFill>
                  <a:schemeClr val="lt1"/>
                </a:solidFill>
                <a:highlight>
                  <a:srgbClr val="0B714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g11df673d121_0_310"/>
          <p:cNvGrpSpPr/>
          <p:nvPr/>
        </p:nvGrpSpPr>
        <p:grpSpPr>
          <a:xfrm>
            <a:off x="221917" y="3893760"/>
            <a:ext cx="8740587" cy="1968168"/>
            <a:chOff x="1660800" y="2723938"/>
            <a:chExt cx="5822400" cy="1248600"/>
          </a:xfrm>
        </p:grpSpPr>
        <p:sp>
          <p:nvSpPr>
            <p:cNvPr id="111" name="Google Shape;111;g11df673d121_0_310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11df673d121_0_310"/>
            <p:cNvSpPr txBox="1"/>
            <p:nvPr/>
          </p:nvSpPr>
          <p:spPr>
            <a:xfrm>
              <a:off x="2583300" y="2882068"/>
              <a:ext cx="397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Interrogante Principal</a:t>
              </a:r>
              <a:endParaRPr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13;g11df673d121_0_310"/>
            <p:cNvSpPr txBox="1"/>
            <p:nvPr/>
          </p:nvSpPr>
          <p:spPr>
            <a:xfrm>
              <a:off x="1956952" y="3128924"/>
              <a:ext cx="5292600" cy="734847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43815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highlight>
                    <a:srgbClr val="D9EAD3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¿Cuáles son las estrategias didácticas que utilizan las docentes de preparatoria en las Instituciones Educativas de la región costa en la pandemia?</a:t>
              </a:r>
              <a:endParaRPr sz="1200" dirty="0">
                <a:solidFill>
                  <a:srgbClr val="FFFFFF"/>
                </a:solidFill>
                <a:highlight>
                  <a:srgbClr val="D9EAD3"/>
                </a:highligh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13" name="Google Shape;95;g11a14ab530d_0_94">
            <a:extLst>
              <a:ext uri="{FF2B5EF4-FFF2-40B4-BE49-F238E27FC236}">
                <a16:creationId xmlns:a16="http://schemas.microsoft.com/office/drawing/2014/main" id="{63AC1732-2B75-413B-BBAE-19F8F69DF745}"/>
              </a:ext>
            </a:extLst>
          </p:cNvPr>
          <p:cNvSpPr txBox="1"/>
          <p:nvPr/>
        </p:nvSpPr>
        <p:spPr>
          <a:xfrm>
            <a:off x="791992" y="163399"/>
            <a:ext cx="37800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Planteamiento del Problema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4" name="Google Shape;87;g11a14ab530d_0_94">
            <a:extLst>
              <a:ext uri="{FF2B5EF4-FFF2-40B4-BE49-F238E27FC236}">
                <a16:creationId xmlns:a16="http://schemas.microsoft.com/office/drawing/2014/main" id="{C4D27291-98B0-4739-9D5A-81D3E0A2AE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5" name="Google Shape;86;g11a14ab530d_0_94">
            <a:extLst>
              <a:ext uri="{FF2B5EF4-FFF2-40B4-BE49-F238E27FC236}">
                <a16:creationId xmlns:a16="http://schemas.microsoft.com/office/drawing/2014/main" id="{72D6BAE7-3144-426A-BB42-643F18C259F0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6" name="Google Shape;88;g11a14ab530d_0_94">
            <a:extLst>
              <a:ext uri="{FF2B5EF4-FFF2-40B4-BE49-F238E27FC236}">
                <a16:creationId xmlns:a16="http://schemas.microsoft.com/office/drawing/2014/main" id="{F6BBB338-4770-4E5F-9699-5FD494A7662C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11a14ab530d_0_140"/>
          <p:cNvGrpSpPr/>
          <p:nvPr/>
        </p:nvGrpSpPr>
        <p:grpSpPr>
          <a:xfrm rot="2707453">
            <a:off x="242191" y="-61529"/>
            <a:ext cx="3819509" cy="3904796"/>
            <a:chOff x="1293736" y="1258050"/>
            <a:chExt cx="3081691" cy="3097142"/>
          </a:xfrm>
        </p:grpSpPr>
        <p:sp>
          <p:nvSpPr>
            <p:cNvPr id="121" name="Google Shape;121;g11a14ab530d_0_14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11a14ab530d_0_14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g11a14ab530d_0_14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g11a14ab530d_0_140"/>
            <p:cNvSpPr txBox="1"/>
            <p:nvPr/>
          </p:nvSpPr>
          <p:spPr>
            <a:xfrm rot="-2700000">
              <a:off x="1851642" y="2595505"/>
              <a:ext cx="2538372" cy="1010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Implementación de nuevas estrategias didácticas para la nueva realidad educativa.</a:t>
              </a:r>
              <a:endParaRPr sz="9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25" name="Google Shape;125;g11a14ab530d_0_140"/>
          <p:cNvGrpSpPr/>
          <p:nvPr/>
        </p:nvGrpSpPr>
        <p:grpSpPr>
          <a:xfrm rot="2678707">
            <a:off x="4764206" y="-137765"/>
            <a:ext cx="3573538" cy="3451094"/>
            <a:chOff x="3203958" y="1258050"/>
            <a:chExt cx="2794851" cy="2732996"/>
          </a:xfrm>
        </p:grpSpPr>
        <p:sp>
          <p:nvSpPr>
            <p:cNvPr id="126" name="Google Shape;126;g11a14ab530d_0_14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g11a14ab530d_0_14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B77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g11a14ab530d_0_14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g11a14ab530d_0_140"/>
            <p:cNvSpPr txBox="1"/>
            <p:nvPr/>
          </p:nvSpPr>
          <p:spPr>
            <a:xfrm rot="-2700000">
              <a:off x="3711853" y="2616258"/>
              <a:ext cx="2428912" cy="604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Beneficiarios: infantes y docentes de preparatoria</a:t>
              </a:r>
              <a:endParaRPr sz="18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130" name="Google Shape;130;g11a14ab530d_0_140"/>
          <p:cNvGrpSpPr/>
          <p:nvPr/>
        </p:nvGrpSpPr>
        <p:grpSpPr>
          <a:xfrm rot="2700000">
            <a:off x="1743367" y="3314534"/>
            <a:ext cx="5663826" cy="2138188"/>
            <a:chOff x="4677079" y="2238203"/>
            <a:chExt cx="4110993" cy="1566277"/>
          </a:xfrm>
        </p:grpSpPr>
        <p:sp>
          <p:nvSpPr>
            <p:cNvPr id="131" name="Google Shape;131;g11a14ab530d_0_140"/>
            <p:cNvSpPr/>
            <p:nvPr/>
          </p:nvSpPr>
          <p:spPr>
            <a:xfrm rot="2700000">
              <a:off x="6033663" y="977062"/>
              <a:ext cx="561726" cy="3274894"/>
            </a:xfrm>
            <a:prstGeom prst="roundRect">
              <a:avLst>
                <a:gd name="adj" fmla="val 48484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g11a14ab530d_0_140"/>
            <p:cNvSpPr/>
            <p:nvPr/>
          </p:nvSpPr>
          <p:spPr>
            <a:xfrm>
              <a:off x="5223665" y="3323802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E945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g11a14ab530d_0_14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g11a14ab530d_0_140"/>
            <p:cNvSpPr txBox="1"/>
            <p:nvPr/>
          </p:nvSpPr>
          <p:spPr>
            <a:xfrm rot="18900000">
              <a:off x="5376902" y="2521081"/>
              <a:ext cx="3411170" cy="128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pretende diagnosticar las estrategias didácticas aplicadas por las docentes para la búsqueda del aprendizaje significativo en los diferentes ámbitos de aprendizaje en preparatoria.</a:t>
              </a:r>
              <a:endParaRPr sz="1800" b="1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sp>
        <p:nvSpPr>
          <p:cNvPr id="135" name="Google Shape;135;g11a14ab530d_0_140"/>
          <p:cNvSpPr txBox="1"/>
          <p:nvPr/>
        </p:nvSpPr>
        <p:spPr>
          <a:xfrm>
            <a:off x="701600" y="111825"/>
            <a:ext cx="3104400" cy="400069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19" name="Google Shape;87;g11a14ab530d_0_94">
            <a:extLst>
              <a:ext uri="{FF2B5EF4-FFF2-40B4-BE49-F238E27FC236}">
                <a16:creationId xmlns:a16="http://schemas.microsoft.com/office/drawing/2014/main" id="{C8387BF9-7DE1-4EE5-8068-E0300A0692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20" name="Google Shape;86;g11a14ab530d_0_94">
            <a:extLst>
              <a:ext uri="{FF2B5EF4-FFF2-40B4-BE49-F238E27FC236}">
                <a16:creationId xmlns:a16="http://schemas.microsoft.com/office/drawing/2014/main" id="{DDCC1E18-90C6-4CD1-BBEC-227233EA7B55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21" name="Google Shape;88;g11a14ab530d_0_94">
            <a:extLst>
              <a:ext uri="{FF2B5EF4-FFF2-40B4-BE49-F238E27FC236}">
                <a16:creationId xmlns:a16="http://schemas.microsoft.com/office/drawing/2014/main" id="{02B97D04-EC81-4E14-AC13-92C325E62DA3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a14ab530d_0_123"/>
          <p:cNvSpPr txBox="1">
            <a:spLocks noGrp="1"/>
          </p:cNvSpPr>
          <p:nvPr>
            <p:ph type="dt" idx="10"/>
          </p:nvPr>
        </p:nvSpPr>
        <p:spPr>
          <a:xfrm>
            <a:off x="385192" y="6656871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FECHA ÚLTIMA REVISIÓN: 13/12/11</a:t>
            </a:r>
            <a:endParaRPr/>
          </a:p>
        </p:txBody>
      </p:sp>
      <p:sp>
        <p:nvSpPr>
          <p:cNvPr id="141" name="Google Shape;141;g11a14ab530d_0_123"/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42" name="Google Shape;142;g11a14ab530d_0_123"/>
          <p:cNvSpPr txBox="1">
            <a:spLocks noGrp="1"/>
          </p:cNvSpPr>
          <p:nvPr>
            <p:ph type="ftr" idx="11"/>
          </p:nvPr>
        </p:nvSpPr>
        <p:spPr>
          <a:xfrm>
            <a:off x="4388160" y="6658074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CÓDIGO: </a:t>
            </a:r>
            <a:r>
              <a:rPr lang="es-EC"/>
              <a:t>SGC.DI.260</a:t>
            </a:r>
            <a:endParaRPr/>
          </a:p>
        </p:txBody>
      </p:sp>
      <p:sp>
        <p:nvSpPr>
          <p:cNvPr id="143" name="Google Shape;143;g11a14ab530d_0_123"/>
          <p:cNvSpPr txBox="1"/>
          <p:nvPr/>
        </p:nvSpPr>
        <p:spPr>
          <a:xfrm>
            <a:off x="2195450" y="787975"/>
            <a:ext cx="6491400" cy="1041280"/>
          </a:xfrm>
          <a:prstGeom prst="rect">
            <a:avLst/>
          </a:prstGeom>
          <a:noFill/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Diagnosticar las estrategias didácticas que aplican los docentes de Preparatoria de las instituciones educativas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Región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costa ecuatoriana.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Google Shape;144;g11a14ab530d_0_123"/>
          <p:cNvSpPr txBox="1"/>
          <p:nvPr/>
        </p:nvSpPr>
        <p:spPr>
          <a:xfrm>
            <a:off x="1360965" y="2040088"/>
            <a:ext cx="6597000" cy="738900"/>
          </a:xfrm>
          <a:prstGeom prst="rect">
            <a:avLst/>
          </a:prstGeom>
          <a:noFill/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Identificar las estrategias didácticas, su clasificación y tipología aplicadas en las instituciones educativas.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oogle Shape;145;g11a14ab530d_0_123"/>
          <p:cNvSpPr/>
          <p:nvPr/>
        </p:nvSpPr>
        <p:spPr>
          <a:xfrm>
            <a:off x="305475" y="918775"/>
            <a:ext cx="1694700" cy="708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g11a14ab530d_0_123"/>
          <p:cNvSpPr txBox="1"/>
          <p:nvPr/>
        </p:nvSpPr>
        <p:spPr>
          <a:xfrm>
            <a:off x="1360965" y="2953288"/>
            <a:ext cx="6597000" cy="738900"/>
          </a:xfrm>
          <a:prstGeom prst="rect">
            <a:avLst/>
          </a:prstGeom>
          <a:noFill/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Determinar las estrategias didácticas que propicien el aprendizaje significativo en niños de  5 a 6 años.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g11a14ab530d_0_123"/>
          <p:cNvSpPr txBox="1"/>
          <p:nvPr/>
        </p:nvSpPr>
        <p:spPr>
          <a:xfrm>
            <a:off x="1360965" y="3939775"/>
            <a:ext cx="6597000" cy="738900"/>
          </a:xfrm>
          <a:prstGeom prst="rect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Valorar si las estrategias didácticas para el aprendizaje significativo son propicias en los entornos virtuales.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g11a14ab530d_0_123"/>
          <p:cNvSpPr txBox="1"/>
          <p:nvPr/>
        </p:nvSpPr>
        <p:spPr>
          <a:xfrm>
            <a:off x="1360965" y="4926250"/>
            <a:ext cx="6597000" cy="738633"/>
          </a:xfrm>
          <a:prstGeom prst="rect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Establecer propuestas para la aplicación de estrategias didácticas para el aprendizaje significativo en entornos virtuales.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Google Shape;149;g11a14ab530d_0_123"/>
          <p:cNvSpPr/>
          <p:nvPr/>
        </p:nvSpPr>
        <p:spPr>
          <a:xfrm>
            <a:off x="516500" y="1926700"/>
            <a:ext cx="562500" cy="39192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dirty="0">
                <a:solidFill>
                  <a:srgbClr val="0856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2400" b="1" dirty="0">
              <a:solidFill>
                <a:srgbClr val="0856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50;g11a14ab530d_0_123"/>
          <p:cNvSpPr txBox="1"/>
          <p:nvPr/>
        </p:nvSpPr>
        <p:spPr>
          <a:xfrm>
            <a:off x="385200" y="59050"/>
            <a:ext cx="2755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a14ab530d_0_117"/>
          <p:cNvSpPr txBox="1"/>
          <p:nvPr/>
        </p:nvSpPr>
        <p:spPr>
          <a:xfrm>
            <a:off x="574050" y="1962932"/>
            <a:ext cx="1582200" cy="800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Estrategias Didácticas</a:t>
            </a:r>
            <a:endParaRPr sz="20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58" name="Google Shape;158;g11a14ab530d_0_117"/>
          <p:cNvSpPr txBox="1"/>
          <p:nvPr/>
        </p:nvSpPr>
        <p:spPr>
          <a:xfrm>
            <a:off x="4578023" y="1695093"/>
            <a:ext cx="1697100" cy="800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dk1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Aprendizaje Significativo</a:t>
            </a:r>
            <a:endParaRPr sz="200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59" name="Google Shape;159;g11a14ab530d_0_117"/>
          <p:cNvSpPr txBox="1"/>
          <p:nvPr/>
        </p:nvSpPr>
        <p:spPr>
          <a:xfrm>
            <a:off x="608417" y="3982518"/>
            <a:ext cx="1513500" cy="800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Entornos Virtuales</a:t>
            </a:r>
            <a:endParaRPr sz="200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0" name="Google Shape;160;g11a14ab530d_0_117"/>
          <p:cNvSpPr/>
          <p:nvPr/>
        </p:nvSpPr>
        <p:spPr>
          <a:xfrm>
            <a:off x="2156186" y="1514329"/>
            <a:ext cx="495600" cy="1416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g11a14ab530d_0_117"/>
          <p:cNvSpPr txBox="1"/>
          <p:nvPr/>
        </p:nvSpPr>
        <p:spPr>
          <a:xfrm>
            <a:off x="2416133" y="1668238"/>
            <a:ext cx="151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Parra y </a:t>
            </a:r>
            <a:r>
              <a:rPr lang="es-EC" sz="200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Kelila</a:t>
            </a:r>
            <a:endParaRPr sz="20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Tobón</a:t>
            </a:r>
            <a:endParaRPr sz="2000" b="1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2" name="Google Shape;162;g11a14ab530d_0_117"/>
          <p:cNvSpPr txBox="1"/>
          <p:nvPr/>
        </p:nvSpPr>
        <p:spPr>
          <a:xfrm>
            <a:off x="6535024" y="1514329"/>
            <a:ext cx="2151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>
                <a:latin typeface="Arial Narrow"/>
                <a:ea typeface="Arial Narrow"/>
                <a:cs typeface="Arial Narrow"/>
                <a:sym typeface="Arial Narrow"/>
              </a:rPr>
              <a:t>Novak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Ballester</a:t>
            </a:r>
            <a:endParaRPr sz="2000"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David Ausubel</a:t>
            </a:r>
            <a:endParaRPr sz="2000"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g11a14ab530d_0_117"/>
          <p:cNvSpPr txBox="1"/>
          <p:nvPr/>
        </p:nvSpPr>
        <p:spPr>
          <a:xfrm>
            <a:off x="2472446" y="3815652"/>
            <a:ext cx="1513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Silva</a:t>
            </a:r>
            <a:endParaRPr sz="20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Pacheco</a:t>
            </a:r>
            <a:endParaRPr sz="20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●"/>
            </a:pPr>
            <a:r>
              <a:rPr lang="es-EC" sz="200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Salinas</a:t>
            </a:r>
            <a:endParaRPr sz="200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4" name="Google Shape;164;g11a14ab530d_0_117"/>
          <p:cNvSpPr/>
          <p:nvPr/>
        </p:nvSpPr>
        <p:spPr>
          <a:xfrm>
            <a:off x="2121927" y="3740875"/>
            <a:ext cx="495600" cy="12837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Google Shape;165;g11a14ab530d_0_117"/>
          <p:cNvSpPr/>
          <p:nvPr/>
        </p:nvSpPr>
        <p:spPr>
          <a:xfrm>
            <a:off x="6371799" y="1453454"/>
            <a:ext cx="259800" cy="12837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71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Google Shape;166;g11a14ab530d_0_117"/>
          <p:cNvSpPr txBox="1"/>
          <p:nvPr/>
        </p:nvSpPr>
        <p:spPr>
          <a:xfrm>
            <a:off x="4301977" y="4070276"/>
            <a:ext cx="1973100" cy="110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Características de los niños de 5 a 6 años</a:t>
            </a:r>
            <a:endParaRPr sz="200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7" name="Google Shape;167;g11a14ab530d_0_117"/>
          <p:cNvSpPr txBox="1"/>
          <p:nvPr/>
        </p:nvSpPr>
        <p:spPr>
          <a:xfrm>
            <a:off x="6624423" y="4240101"/>
            <a:ext cx="1973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Char char="●"/>
            </a:pPr>
            <a:r>
              <a:rPr lang="es-EC" sz="2000">
                <a:solidFill>
                  <a:srgbClr val="00000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María Montessori</a:t>
            </a:r>
            <a:endParaRPr sz="200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168" name="Google Shape;168;g11a14ab530d_0_117"/>
          <p:cNvSpPr/>
          <p:nvPr/>
        </p:nvSpPr>
        <p:spPr>
          <a:xfrm>
            <a:off x="6441531" y="3982526"/>
            <a:ext cx="259800" cy="12837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g11a14ab530d_0_117"/>
          <p:cNvSpPr txBox="1"/>
          <p:nvPr/>
        </p:nvSpPr>
        <p:spPr>
          <a:xfrm>
            <a:off x="2537200" y="76200"/>
            <a:ext cx="4191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 Primer Grupo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87;g11a14ab530d_0_94">
            <a:extLst>
              <a:ext uri="{FF2B5EF4-FFF2-40B4-BE49-F238E27FC236}">
                <a16:creationId xmlns:a16="http://schemas.microsoft.com/office/drawing/2014/main" id="{87E3C531-E40D-4644-A7B0-EB151A5417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7" name="Google Shape;86;g11a14ab530d_0_94">
            <a:extLst>
              <a:ext uri="{FF2B5EF4-FFF2-40B4-BE49-F238E27FC236}">
                <a16:creationId xmlns:a16="http://schemas.microsoft.com/office/drawing/2014/main" id="{6DBE3B38-048D-458C-9809-8053A25C9DD2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8" name="Google Shape;88;g11a14ab530d_0_94">
            <a:extLst>
              <a:ext uri="{FF2B5EF4-FFF2-40B4-BE49-F238E27FC236}">
                <a16:creationId xmlns:a16="http://schemas.microsoft.com/office/drawing/2014/main" id="{1F6686CE-D124-40BD-BE92-8ECD25C483A9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g11a14ab530d_0_506"/>
          <p:cNvGrpSpPr/>
          <p:nvPr/>
        </p:nvGrpSpPr>
        <p:grpSpPr>
          <a:xfrm>
            <a:off x="4491481" y="1777876"/>
            <a:ext cx="2746651" cy="2195336"/>
            <a:chOff x="4772994" y="1568890"/>
            <a:chExt cx="2630640" cy="2017771"/>
          </a:xfrm>
        </p:grpSpPr>
        <p:sp>
          <p:nvSpPr>
            <p:cNvPr id="177" name="Google Shape;177;g11a14ab530d_0_50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8" name="Google Shape;178;g11a14ab530d_0_506"/>
            <p:cNvGrpSpPr/>
            <p:nvPr/>
          </p:nvGrpSpPr>
          <p:grpSpPr>
            <a:xfrm>
              <a:off x="4772994" y="1568890"/>
              <a:ext cx="2630640" cy="2017771"/>
              <a:chOff x="4772994" y="1568890"/>
              <a:chExt cx="2630640" cy="2017771"/>
            </a:xfrm>
          </p:grpSpPr>
          <p:grpSp>
            <p:nvGrpSpPr>
              <p:cNvPr id="179" name="Google Shape;179;g11a14ab530d_0_506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80" name="Google Shape;180;g11a14ab530d_0_50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1" name="Google Shape;181;g11a14ab530d_0_50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2" name="Google Shape;182;g11a14ab530d_0_506"/>
              <p:cNvSpPr txBox="1"/>
              <p:nvPr/>
            </p:nvSpPr>
            <p:spPr>
              <a:xfrm>
                <a:off x="4772994" y="3215261"/>
                <a:ext cx="2089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-EC" sz="1800" b="1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Entornos Virtuales 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sp>
            <p:nvSpPr>
              <p:cNvPr id="183" name="Google Shape;183;g11a14ab530d_0_506"/>
              <p:cNvSpPr txBox="1"/>
              <p:nvPr/>
            </p:nvSpPr>
            <p:spPr>
              <a:xfrm>
                <a:off x="4791234" y="1568890"/>
                <a:ext cx="2612400" cy="1057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Pratti</a:t>
                </a: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s-EC" sz="1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Pallot</a:t>
                </a: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Bautista, Borges y </a:t>
                </a:r>
                <a:r>
                  <a:rPr lang="es-EC" sz="1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Forés</a:t>
                </a: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Olmedo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Martínez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</p:grpSp>
      <p:grpSp>
        <p:nvGrpSpPr>
          <p:cNvPr id="184" name="Google Shape;184;g11a14ab530d_0_506"/>
          <p:cNvGrpSpPr/>
          <p:nvPr/>
        </p:nvGrpSpPr>
        <p:grpSpPr>
          <a:xfrm>
            <a:off x="6344805" y="2874325"/>
            <a:ext cx="2984925" cy="1964929"/>
            <a:chOff x="6548042" y="2576658"/>
            <a:chExt cx="2858849" cy="1806001"/>
          </a:xfrm>
        </p:grpSpPr>
        <p:sp>
          <p:nvSpPr>
            <p:cNvPr id="185" name="Google Shape;185;g11a14ab530d_0_506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6" name="Google Shape;186;g11a14ab530d_0_506"/>
            <p:cNvGrpSpPr/>
            <p:nvPr/>
          </p:nvGrpSpPr>
          <p:grpSpPr>
            <a:xfrm>
              <a:off x="6548042" y="2576658"/>
              <a:ext cx="2858849" cy="1806001"/>
              <a:chOff x="6548042" y="2576658"/>
              <a:chExt cx="2858849" cy="1806001"/>
            </a:xfrm>
          </p:grpSpPr>
          <p:grpSp>
            <p:nvGrpSpPr>
              <p:cNvPr id="187" name="Google Shape;187;g11a14ab530d_0_506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88" name="Google Shape;188;g11a14ab530d_0_50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9" name="Google Shape;189;g11a14ab530d_0_50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0" name="Google Shape;190;g11a14ab530d_0_506"/>
              <p:cNvSpPr txBox="1"/>
              <p:nvPr/>
            </p:nvSpPr>
            <p:spPr>
              <a:xfrm>
                <a:off x="6548042" y="2576658"/>
                <a:ext cx="2858849" cy="50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-EC" sz="1800" b="1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Característica de los niños 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sp>
            <p:nvSpPr>
              <p:cNvPr id="191" name="Google Shape;191;g11a14ab530d_0_506"/>
              <p:cNvSpPr txBox="1"/>
              <p:nvPr/>
            </p:nvSpPr>
            <p:spPr>
              <a:xfrm>
                <a:off x="6857775" y="3438859"/>
                <a:ext cx="25014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Erikson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</p:grpSp>
      <p:grpSp>
        <p:nvGrpSpPr>
          <p:cNvPr id="192" name="Google Shape;192;g11a14ab530d_0_506"/>
          <p:cNvGrpSpPr/>
          <p:nvPr/>
        </p:nvGrpSpPr>
        <p:grpSpPr>
          <a:xfrm>
            <a:off x="25824" y="1334960"/>
            <a:ext cx="2694585" cy="3048102"/>
            <a:chOff x="495955" y="1161798"/>
            <a:chExt cx="2580773" cy="2801562"/>
          </a:xfrm>
        </p:grpSpPr>
        <p:sp>
          <p:nvSpPr>
            <p:cNvPr id="193" name="Google Shape;193;g11a14ab530d_0_506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" name="Google Shape;194;g11a14ab530d_0_506"/>
            <p:cNvGrpSpPr/>
            <p:nvPr/>
          </p:nvGrpSpPr>
          <p:grpSpPr>
            <a:xfrm>
              <a:off x="495955" y="1161798"/>
              <a:ext cx="2580773" cy="2801562"/>
              <a:chOff x="495955" y="1161798"/>
              <a:chExt cx="2580773" cy="2801562"/>
            </a:xfrm>
          </p:grpSpPr>
          <p:sp>
            <p:nvSpPr>
              <p:cNvPr id="195" name="Google Shape;195;g11a14ab530d_0_506"/>
              <p:cNvSpPr txBox="1"/>
              <p:nvPr/>
            </p:nvSpPr>
            <p:spPr>
              <a:xfrm>
                <a:off x="495955" y="3215261"/>
                <a:ext cx="2347775" cy="748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-EC" sz="1800" b="1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Estrategias Didácticas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grpSp>
            <p:nvGrpSpPr>
              <p:cNvPr id="196" name="Google Shape;196;g11a14ab530d_0_506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97" name="Google Shape;197;g11a14ab530d_0_50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8" name="Google Shape;198;g11a14ab530d_0_50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9" name="Google Shape;199;g11a14ab530d_0_506"/>
              <p:cNvSpPr txBox="1"/>
              <p:nvPr/>
            </p:nvSpPr>
            <p:spPr>
              <a:xfrm>
                <a:off x="823128" y="1161798"/>
                <a:ext cx="2253600" cy="157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Frida Díaz Barriga 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Medina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Hernández Poveda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Picado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Sarmiento 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Foschi</a:t>
                </a: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</p:grpSp>
      <p:grpSp>
        <p:nvGrpSpPr>
          <p:cNvPr id="200" name="Google Shape;200;g11a14ab530d_0_506"/>
          <p:cNvGrpSpPr/>
          <p:nvPr/>
        </p:nvGrpSpPr>
        <p:grpSpPr>
          <a:xfrm>
            <a:off x="2144975" y="2557770"/>
            <a:ext cx="2611661" cy="2341972"/>
            <a:chOff x="2525599" y="2285704"/>
            <a:chExt cx="2501351" cy="2152546"/>
          </a:xfrm>
        </p:grpSpPr>
        <p:sp>
          <p:nvSpPr>
            <p:cNvPr id="201" name="Google Shape;201;g11a14ab530d_0_506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2" name="Google Shape;202;g11a14ab530d_0_506"/>
            <p:cNvGrpSpPr/>
            <p:nvPr/>
          </p:nvGrpSpPr>
          <p:grpSpPr>
            <a:xfrm>
              <a:off x="2525599" y="2285704"/>
              <a:ext cx="2501351" cy="2152546"/>
              <a:chOff x="2525599" y="2285704"/>
              <a:chExt cx="2501351" cy="2152546"/>
            </a:xfrm>
          </p:grpSpPr>
          <p:sp>
            <p:nvSpPr>
              <p:cNvPr id="203" name="Google Shape;203;g11a14ab530d_0_506"/>
              <p:cNvSpPr txBox="1"/>
              <p:nvPr/>
            </p:nvSpPr>
            <p:spPr>
              <a:xfrm>
                <a:off x="2525599" y="2285704"/>
                <a:ext cx="2081151" cy="68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-EC" sz="1800" b="1" dirty="0"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Aprendizaje Significativo 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grpSp>
            <p:nvGrpSpPr>
              <p:cNvPr id="204" name="Google Shape;204;g11a14ab530d_0_506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05" name="Google Shape;205;g11a14ab530d_0_50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6" name="Google Shape;206;g11a14ab530d_0_50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7" name="Google Shape;207;g11a14ab530d_0_506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Hernández Poveda</a:t>
                </a:r>
                <a:endParaRPr sz="18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es-EC" sz="1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Edo, Blanch y Antón </a:t>
                </a:r>
                <a:endParaRPr sz="1800" b="1" dirty="0"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</p:grpSp>
      </p:grpSp>
      <p:sp>
        <p:nvSpPr>
          <p:cNvPr id="208" name="Google Shape;208;g11a14ab530d_0_506"/>
          <p:cNvSpPr txBox="1"/>
          <p:nvPr/>
        </p:nvSpPr>
        <p:spPr>
          <a:xfrm>
            <a:off x="2537200" y="76200"/>
            <a:ext cx="4191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 Segundo Grupo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87;g11a14ab530d_0_94">
            <a:extLst>
              <a:ext uri="{FF2B5EF4-FFF2-40B4-BE49-F238E27FC236}">
                <a16:creationId xmlns:a16="http://schemas.microsoft.com/office/drawing/2014/main" id="{F2E78AB6-D87E-4BD8-B67F-5D8140EB3E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37" name="Google Shape;86;g11a14ab530d_0_94">
            <a:extLst>
              <a:ext uri="{FF2B5EF4-FFF2-40B4-BE49-F238E27FC236}">
                <a16:creationId xmlns:a16="http://schemas.microsoft.com/office/drawing/2014/main" id="{4346E529-9754-4551-9BA9-B7C9F74A1D05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8" name="Google Shape;88;g11a14ab530d_0_94">
            <a:extLst>
              <a:ext uri="{FF2B5EF4-FFF2-40B4-BE49-F238E27FC236}">
                <a16:creationId xmlns:a16="http://schemas.microsoft.com/office/drawing/2014/main" id="{824934C0-AF39-47CC-9AE3-E57FB362C366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dc4287e10_7_1"/>
          <p:cNvSpPr txBox="1"/>
          <p:nvPr/>
        </p:nvSpPr>
        <p:spPr>
          <a:xfrm>
            <a:off x="2537200" y="76200"/>
            <a:ext cx="4191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Básicos Tercer Grupo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g11dc4287e10_7_1"/>
          <p:cNvSpPr/>
          <p:nvPr/>
        </p:nvSpPr>
        <p:spPr>
          <a:xfrm>
            <a:off x="625150" y="1208225"/>
            <a:ext cx="2110158" cy="916272"/>
          </a:xfrm>
          <a:prstGeom prst="flowChartDocumen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Didácticas</a:t>
            </a: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g11dc4287e10_7_1"/>
          <p:cNvSpPr txBox="1"/>
          <p:nvPr/>
        </p:nvSpPr>
        <p:spPr>
          <a:xfrm>
            <a:off x="2901900" y="1081988"/>
            <a:ext cx="1841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Colom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Medina y Salvador 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g11dc4287e10_7_1"/>
          <p:cNvSpPr/>
          <p:nvPr/>
        </p:nvSpPr>
        <p:spPr>
          <a:xfrm>
            <a:off x="773225" y="3383150"/>
            <a:ext cx="2054646" cy="1046682"/>
          </a:xfrm>
          <a:prstGeom prst="flowChartDocumen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Significativo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Google Shape;219;g11dc4287e10_7_1"/>
          <p:cNvSpPr txBox="1"/>
          <p:nvPr/>
        </p:nvSpPr>
        <p:spPr>
          <a:xfrm>
            <a:off x="3170300" y="3327625"/>
            <a:ext cx="18417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Viera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Mora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g11dc4287e10_7_1"/>
          <p:cNvSpPr/>
          <p:nvPr/>
        </p:nvSpPr>
        <p:spPr>
          <a:xfrm>
            <a:off x="5039825" y="1245250"/>
            <a:ext cx="1730700" cy="831276"/>
          </a:xfrm>
          <a:prstGeom prst="flowChartDocumen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Entornos Virtuales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g11dc4287e10_7_1"/>
          <p:cNvSpPr txBox="1"/>
          <p:nvPr/>
        </p:nvSpPr>
        <p:spPr>
          <a:xfrm>
            <a:off x="6992625" y="1189700"/>
            <a:ext cx="169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Silva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Boneu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Google Shape;222;g11dc4287e10_7_1"/>
          <p:cNvSpPr/>
          <p:nvPr/>
        </p:nvSpPr>
        <p:spPr>
          <a:xfrm>
            <a:off x="4984275" y="3429000"/>
            <a:ext cx="1841724" cy="870426"/>
          </a:xfrm>
          <a:prstGeom prst="flowChartDocumen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niños</a:t>
            </a:r>
            <a:endParaRPr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g11dc4287e10_7_1"/>
          <p:cNvSpPr txBox="1"/>
          <p:nvPr/>
        </p:nvSpPr>
        <p:spPr>
          <a:xfrm>
            <a:off x="7048175" y="3401675"/>
            <a:ext cx="16386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Piaget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Campos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sz="1800">
                <a:latin typeface="Times New Roman" panose="02020603050405020304" pitchFamily="18" charset="0"/>
                <a:cs typeface="Times New Roman" panose="02020603050405020304" pitchFamily="18" charset="0"/>
              </a:rPr>
              <a:t>Vigostky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87;g11a14ab530d_0_94">
            <a:extLst>
              <a:ext uri="{FF2B5EF4-FFF2-40B4-BE49-F238E27FC236}">
                <a16:creationId xmlns:a16="http://schemas.microsoft.com/office/drawing/2014/main" id="{8F324B77-5D47-47C5-BC50-54A4D581A0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12360" y="6658074"/>
            <a:ext cx="874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VERSIÓN: 1.0</a:t>
            </a:r>
            <a:endParaRPr/>
          </a:p>
        </p:txBody>
      </p:sp>
      <p:sp>
        <p:nvSpPr>
          <p:cNvPr id="13" name="Google Shape;86;g11a14ab530d_0_94">
            <a:extLst>
              <a:ext uri="{FF2B5EF4-FFF2-40B4-BE49-F238E27FC236}">
                <a16:creationId xmlns:a16="http://schemas.microsoft.com/office/drawing/2014/main" id="{CE496FA2-671C-4681-A286-9D211CA38C71}"/>
              </a:ext>
            </a:extLst>
          </p:cNvPr>
          <p:cNvSpPr txBox="1">
            <a:spLocks/>
          </p:cNvSpPr>
          <p:nvPr/>
        </p:nvSpPr>
        <p:spPr>
          <a:xfrm>
            <a:off x="327650" y="6663173"/>
            <a:ext cx="202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4" name="Google Shape;88;g11a14ab530d_0_94">
            <a:extLst>
              <a:ext uri="{FF2B5EF4-FFF2-40B4-BE49-F238E27FC236}">
                <a16:creationId xmlns:a16="http://schemas.microsoft.com/office/drawing/2014/main" id="{502C27DF-FE31-46AF-8FFF-BCC38195865A}"/>
              </a:ext>
            </a:extLst>
          </p:cNvPr>
          <p:cNvSpPr txBox="1">
            <a:spLocks/>
          </p:cNvSpPr>
          <p:nvPr/>
        </p:nvSpPr>
        <p:spPr>
          <a:xfrm>
            <a:off x="4388160" y="6700936"/>
            <a:ext cx="1447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3289</Words>
  <Application>Microsoft Office PowerPoint</Application>
  <PresentationFormat>Presentación en pantalla (4:3)</PresentationFormat>
  <Paragraphs>578</Paragraphs>
  <Slides>31</Slides>
  <Notes>29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Calibri</vt:lpstr>
      <vt:lpstr>Arial Narrow</vt:lpstr>
      <vt:lpstr>Roboto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ESPE</dc:creator>
  <cp:lastModifiedBy>User</cp:lastModifiedBy>
  <cp:revision>26</cp:revision>
  <dcterms:created xsi:type="dcterms:W3CDTF">2008-08-08T13:28:34Z</dcterms:created>
  <dcterms:modified xsi:type="dcterms:W3CDTF">2022-04-29T00:15:34Z</dcterms:modified>
</cp:coreProperties>
</file>