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32"/>
  </p:notesMasterIdLst>
  <p:handoutMasterIdLst>
    <p:handoutMasterId r:id="rId33"/>
  </p:handoutMasterIdLst>
  <p:sldIdLst>
    <p:sldId id="257" r:id="rId3"/>
    <p:sldId id="388" r:id="rId4"/>
    <p:sldId id="370" r:id="rId5"/>
    <p:sldId id="371" r:id="rId6"/>
    <p:sldId id="373" r:id="rId7"/>
    <p:sldId id="372" r:id="rId8"/>
    <p:sldId id="319" r:id="rId9"/>
    <p:sldId id="324" r:id="rId10"/>
    <p:sldId id="325" r:id="rId11"/>
    <p:sldId id="326" r:id="rId12"/>
    <p:sldId id="374" r:id="rId13"/>
    <p:sldId id="375" r:id="rId14"/>
    <p:sldId id="376" r:id="rId15"/>
    <p:sldId id="377" r:id="rId16"/>
    <p:sldId id="378" r:id="rId17"/>
    <p:sldId id="379" r:id="rId18"/>
    <p:sldId id="340" r:id="rId19"/>
    <p:sldId id="341" r:id="rId20"/>
    <p:sldId id="380" r:id="rId21"/>
    <p:sldId id="381" r:id="rId22"/>
    <p:sldId id="384" r:id="rId23"/>
    <p:sldId id="382" r:id="rId24"/>
    <p:sldId id="383" r:id="rId25"/>
    <p:sldId id="385" r:id="rId26"/>
    <p:sldId id="386" r:id="rId27"/>
    <p:sldId id="387" r:id="rId28"/>
    <p:sldId id="344" r:id="rId29"/>
    <p:sldId id="345" r:id="rId30"/>
    <p:sldId id="27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ADEB4"/>
    <a:srgbClr val="68B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444" autoAdjust="0"/>
  </p:normalViewPr>
  <p:slideViewPr>
    <p:cSldViewPr snapToGrid="0">
      <p:cViewPr varScale="1">
        <p:scale>
          <a:sx n="109" d="100"/>
          <a:sy n="109"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B3C88-EB2E-4E6F-987B-5523F2E2D734}"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S"/>
        </a:p>
      </dgm:t>
    </dgm:pt>
    <dgm:pt modelId="{A2D2C5DA-639B-467A-89BC-61E2173648F3}">
      <dgm:prSet phldrT="[Texto]"/>
      <dgm:spPr/>
      <dgm:t>
        <a:bodyPr/>
        <a:lstStyle/>
        <a:p>
          <a:r>
            <a:rPr lang="es-ES" dirty="0" smtClean="0"/>
            <a:t>Introducción</a:t>
          </a:r>
          <a:endParaRPr lang="es-ES" dirty="0"/>
        </a:p>
      </dgm:t>
    </dgm:pt>
    <dgm:pt modelId="{DEA6E3DF-3E71-4148-BB01-B34400F7E87F}" type="parTrans" cxnId="{CF9974E5-C71F-438F-8D7F-0337FECCD9B9}">
      <dgm:prSet/>
      <dgm:spPr/>
      <dgm:t>
        <a:bodyPr/>
        <a:lstStyle/>
        <a:p>
          <a:endParaRPr lang="es-ES"/>
        </a:p>
      </dgm:t>
    </dgm:pt>
    <dgm:pt modelId="{04D0BDB8-6B56-415C-99EA-A7E96B716E3B}" type="sibTrans" cxnId="{CF9974E5-C71F-438F-8D7F-0337FECCD9B9}">
      <dgm:prSet/>
      <dgm:spPr/>
      <dgm:t>
        <a:bodyPr/>
        <a:lstStyle/>
        <a:p>
          <a:endParaRPr lang="es-ES"/>
        </a:p>
      </dgm:t>
    </dgm:pt>
    <dgm:pt modelId="{24042D5A-6D35-40C1-ADD6-1734F3CD2CC6}">
      <dgm:prSet phldrT="[Texto]"/>
      <dgm:spPr/>
      <dgm:t>
        <a:bodyPr/>
        <a:lstStyle/>
        <a:p>
          <a:r>
            <a:rPr lang="es-ES" dirty="0" smtClean="0"/>
            <a:t>Objetivos</a:t>
          </a:r>
          <a:endParaRPr lang="es-ES" dirty="0"/>
        </a:p>
      </dgm:t>
    </dgm:pt>
    <dgm:pt modelId="{1CA375F5-1179-40A3-9FDD-42654FD0D8E2}" type="parTrans" cxnId="{7FED5B7E-170B-48D6-AA98-FE25AA8F998D}">
      <dgm:prSet/>
      <dgm:spPr/>
      <dgm:t>
        <a:bodyPr/>
        <a:lstStyle/>
        <a:p>
          <a:endParaRPr lang="es-ES"/>
        </a:p>
      </dgm:t>
    </dgm:pt>
    <dgm:pt modelId="{7D935F2F-35E4-4D2E-B098-1D2A55BB95B0}" type="sibTrans" cxnId="{7FED5B7E-170B-48D6-AA98-FE25AA8F998D}">
      <dgm:prSet/>
      <dgm:spPr/>
      <dgm:t>
        <a:bodyPr/>
        <a:lstStyle/>
        <a:p>
          <a:endParaRPr lang="es-ES"/>
        </a:p>
      </dgm:t>
    </dgm:pt>
    <dgm:pt modelId="{894D3214-D02D-4B04-A984-DBE0E7856E05}">
      <dgm:prSet phldrT="[Texto]"/>
      <dgm:spPr/>
      <dgm:t>
        <a:bodyPr/>
        <a:lstStyle/>
        <a:p>
          <a:r>
            <a:rPr lang="es-ES" dirty="0" smtClean="0"/>
            <a:t>Hipótesis</a:t>
          </a:r>
          <a:endParaRPr lang="es-ES" dirty="0"/>
        </a:p>
      </dgm:t>
    </dgm:pt>
    <dgm:pt modelId="{A46AD88B-94C6-4012-8B32-C7DD2C7789EE}" type="parTrans" cxnId="{4D835863-33D6-4943-B0B2-618DC3BE76CD}">
      <dgm:prSet/>
      <dgm:spPr/>
      <dgm:t>
        <a:bodyPr/>
        <a:lstStyle/>
        <a:p>
          <a:endParaRPr lang="es-ES"/>
        </a:p>
      </dgm:t>
    </dgm:pt>
    <dgm:pt modelId="{D541BB25-6BF3-45CA-B0D0-EDEEDA8B3AD9}" type="sibTrans" cxnId="{4D835863-33D6-4943-B0B2-618DC3BE76CD}">
      <dgm:prSet/>
      <dgm:spPr/>
      <dgm:t>
        <a:bodyPr/>
        <a:lstStyle/>
        <a:p>
          <a:endParaRPr lang="es-ES"/>
        </a:p>
      </dgm:t>
    </dgm:pt>
    <dgm:pt modelId="{DA191FD8-8875-4F01-8B49-D1BEEB59F6A9}">
      <dgm:prSet/>
      <dgm:spPr/>
      <dgm:t>
        <a:bodyPr/>
        <a:lstStyle/>
        <a:p>
          <a:r>
            <a:rPr lang="es-ES" dirty="0" smtClean="0"/>
            <a:t>Metodología</a:t>
          </a:r>
          <a:endParaRPr lang="es-ES" dirty="0"/>
        </a:p>
      </dgm:t>
    </dgm:pt>
    <dgm:pt modelId="{BF866F0C-763F-43E7-84E8-0CB04B77F839}" type="parTrans" cxnId="{76F67EEF-FEE5-49BC-B191-B5A206A11D80}">
      <dgm:prSet/>
      <dgm:spPr/>
      <dgm:t>
        <a:bodyPr/>
        <a:lstStyle/>
        <a:p>
          <a:endParaRPr lang="es-ES"/>
        </a:p>
      </dgm:t>
    </dgm:pt>
    <dgm:pt modelId="{91B3FBF1-3BFE-42A7-B7DE-4BCCDA585D29}" type="sibTrans" cxnId="{76F67EEF-FEE5-49BC-B191-B5A206A11D80}">
      <dgm:prSet/>
      <dgm:spPr/>
      <dgm:t>
        <a:bodyPr/>
        <a:lstStyle/>
        <a:p>
          <a:endParaRPr lang="es-ES"/>
        </a:p>
      </dgm:t>
    </dgm:pt>
    <dgm:pt modelId="{5C68C294-F9AD-4126-BFD7-F7CCDE4DEFA9}">
      <dgm:prSet/>
      <dgm:spPr/>
      <dgm:t>
        <a:bodyPr/>
        <a:lstStyle/>
        <a:p>
          <a:r>
            <a:rPr lang="es-ES" dirty="0" smtClean="0"/>
            <a:t>Resultados y discusión</a:t>
          </a:r>
          <a:endParaRPr lang="es-ES" dirty="0"/>
        </a:p>
      </dgm:t>
    </dgm:pt>
    <dgm:pt modelId="{76C8FDEC-EE2A-4768-84E9-E17B0E5E3212}" type="parTrans" cxnId="{44CD9A9A-2550-4C8E-94DF-3B08B8D35776}">
      <dgm:prSet/>
      <dgm:spPr/>
      <dgm:t>
        <a:bodyPr/>
        <a:lstStyle/>
        <a:p>
          <a:endParaRPr lang="es-ES"/>
        </a:p>
      </dgm:t>
    </dgm:pt>
    <dgm:pt modelId="{6906A2C8-3A90-4EAC-9D8A-172175F84958}" type="sibTrans" cxnId="{44CD9A9A-2550-4C8E-94DF-3B08B8D35776}">
      <dgm:prSet/>
      <dgm:spPr/>
      <dgm:t>
        <a:bodyPr/>
        <a:lstStyle/>
        <a:p>
          <a:endParaRPr lang="es-ES"/>
        </a:p>
      </dgm:t>
    </dgm:pt>
    <dgm:pt modelId="{2CB6287A-B36C-4F7A-9757-E77FC3FEDB10}">
      <dgm:prSet/>
      <dgm:spPr/>
      <dgm:t>
        <a:bodyPr/>
        <a:lstStyle/>
        <a:p>
          <a:r>
            <a:rPr lang="es-ES" dirty="0" smtClean="0"/>
            <a:t>Recomendaciones</a:t>
          </a:r>
          <a:endParaRPr lang="es-ES" dirty="0"/>
        </a:p>
      </dgm:t>
    </dgm:pt>
    <dgm:pt modelId="{8A900A5A-B83B-4012-A921-A7DE1BA457BC}" type="parTrans" cxnId="{386E382F-9304-49D2-8F16-27B596406616}">
      <dgm:prSet/>
      <dgm:spPr/>
      <dgm:t>
        <a:bodyPr/>
        <a:lstStyle/>
        <a:p>
          <a:endParaRPr lang="es-ES"/>
        </a:p>
      </dgm:t>
    </dgm:pt>
    <dgm:pt modelId="{A1D90745-27BD-4768-88A7-6A26671A654B}" type="sibTrans" cxnId="{386E382F-9304-49D2-8F16-27B596406616}">
      <dgm:prSet/>
      <dgm:spPr/>
      <dgm:t>
        <a:bodyPr/>
        <a:lstStyle/>
        <a:p>
          <a:endParaRPr lang="es-ES"/>
        </a:p>
      </dgm:t>
    </dgm:pt>
    <dgm:pt modelId="{3D0ADB8F-437D-4D94-93E6-E838A9EA12BB}">
      <dgm:prSet/>
      <dgm:spPr/>
      <dgm:t>
        <a:bodyPr/>
        <a:lstStyle/>
        <a:p>
          <a:r>
            <a:rPr lang="es-ES" dirty="0" smtClean="0"/>
            <a:t>Agradecimientos</a:t>
          </a:r>
          <a:endParaRPr lang="es-ES" dirty="0"/>
        </a:p>
      </dgm:t>
    </dgm:pt>
    <dgm:pt modelId="{4737751B-4E53-4F7D-A3CF-FC4BBB1C50E0}" type="parTrans" cxnId="{6DB3034E-FD06-42FA-A5EB-A86333AE9ABE}">
      <dgm:prSet/>
      <dgm:spPr/>
      <dgm:t>
        <a:bodyPr/>
        <a:lstStyle/>
        <a:p>
          <a:endParaRPr lang="es-ES"/>
        </a:p>
      </dgm:t>
    </dgm:pt>
    <dgm:pt modelId="{BDAAC6CB-8A70-4E47-A1D6-5056E6E09FDC}" type="sibTrans" cxnId="{6DB3034E-FD06-42FA-A5EB-A86333AE9ABE}">
      <dgm:prSet/>
      <dgm:spPr/>
      <dgm:t>
        <a:bodyPr/>
        <a:lstStyle/>
        <a:p>
          <a:endParaRPr lang="es-ES"/>
        </a:p>
      </dgm:t>
    </dgm:pt>
    <dgm:pt modelId="{77E2B1E9-FAB4-4F02-BB5F-58CE62B1A171}" type="pres">
      <dgm:prSet presAssocID="{6A4B3C88-EB2E-4E6F-987B-5523F2E2D734}" presName="Name0" presStyleCnt="0">
        <dgm:presLayoutVars>
          <dgm:chMax val="7"/>
          <dgm:chPref val="7"/>
          <dgm:dir/>
        </dgm:presLayoutVars>
      </dgm:prSet>
      <dgm:spPr/>
      <dgm:t>
        <a:bodyPr/>
        <a:lstStyle/>
        <a:p>
          <a:endParaRPr lang="es-ES"/>
        </a:p>
      </dgm:t>
    </dgm:pt>
    <dgm:pt modelId="{F573FFBA-29F9-43C9-A76F-6F535B990E1A}" type="pres">
      <dgm:prSet presAssocID="{6A4B3C88-EB2E-4E6F-987B-5523F2E2D734}" presName="Name1" presStyleCnt="0"/>
      <dgm:spPr/>
    </dgm:pt>
    <dgm:pt modelId="{C2C7807B-5676-4AD7-B2F7-A1D09967AA45}" type="pres">
      <dgm:prSet presAssocID="{6A4B3C88-EB2E-4E6F-987B-5523F2E2D734}" presName="cycle" presStyleCnt="0"/>
      <dgm:spPr/>
    </dgm:pt>
    <dgm:pt modelId="{0E6CC2F0-D346-458F-B7E0-AB638FD4D444}" type="pres">
      <dgm:prSet presAssocID="{6A4B3C88-EB2E-4E6F-987B-5523F2E2D734}" presName="srcNode" presStyleLbl="node1" presStyleIdx="0" presStyleCnt="7"/>
      <dgm:spPr/>
    </dgm:pt>
    <dgm:pt modelId="{0B440100-E343-47D8-A3D3-C46D9D4BCBF5}" type="pres">
      <dgm:prSet presAssocID="{6A4B3C88-EB2E-4E6F-987B-5523F2E2D734}" presName="conn" presStyleLbl="parChTrans1D2" presStyleIdx="0" presStyleCnt="1"/>
      <dgm:spPr/>
      <dgm:t>
        <a:bodyPr/>
        <a:lstStyle/>
        <a:p>
          <a:endParaRPr lang="es-ES"/>
        </a:p>
      </dgm:t>
    </dgm:pt>
    <dgm:pt modelId="{5661C0B1-11C6-4672-8239-EE16EF0B2D2B}" type="pres">
      <dgm:prSet presAssocID="{6A4B3C88-EB2E-4E6F-987B-5523F2E2D734}" presName="extraNode" presStyleLbl="node1" presStyleIdx="0" presStyleCnt="7"/>
      <dgm:spPr/>
    </dgm:pt>
    <dgm:pt modelId="{0A75CAC5-74A5-4274-9A93-70E7B033EFB7}" type="pres">
      <dgm:prSet presAssocID="{6A4B3C88-EB2E-4E6F-987B-5523F2E2D734}" presName="dstNode" presStyleLbl="node1" presStyleIdx="0" presStyleCnt="7"/>
      <dgm:spPr/>
    </dgm:pt>
    <dgm:pt modelId="{6ACE2BA7-2092-4286-8112-2D37258BB342}" type="pres">
      <dgm:prSet presAssocID="{A2D2C5DA-639B-467A-89BC-61E2173648F3}" presName="text_1" presStyleLbl="node1" presStyleIdx="0" presStyleCnt="7">
        <dgm:presLayoutVars>
          <dgm:bulletEnabled val="1"/>
        </dgm:presLayoutVars>
      </dgm:prSet>
      <dgm:spPr/>
      <dgm:t>
        <a:bodyPr/>
        <a:lstStyle/>
        <a:p>
          <a:endParaRPr lang="es-ES"/>
        </a:p>
      </dgm:t>
    </dgm:pt>
    <dgm:pt modelId="{44C9108D-80C5-430D-8E44-7D98E1EE8494}" type="pres">
      <dgm:prSet presAssocID="{A2D2C5DA-639B-467A-89BC-61E2173648F3}" presName="accent_1" presStyleCnt="0"/>
      <dgm:spPr/>
    </dgm:pt>
    <dgm:pt modelId="{2A2D68EF-AE72-4D3C-A695-62474948ED74}" type="pres">
      <dgm:prSet presAssocID="{A2D2C5DA-639B-467A-89BC-61E2173648F3}" presName="accentRepeatNode" presStyleLbl="solidFgAcc1" presStyleIdx="0" presStyleCnt="7"/>
      <dgm:spPr/>
    </dgm:pt>
    <dgm:pt modelId="{1EAC14A1-A804-460B-8F1B-36DBBB0A3F5C}" type="pres">
      <dgm:prSet presAssocID="{24042D5A-6D35-40C1-ADD6-1734F3CD2CC6}" presName="text_2" presStyleLbl="node1" presStyleIdx="1" presStyleCnt="7">
        <dgm:presLayoutVars>
          <dgm:bulletEnabled val="1"/>
        </dgm:presLayoutVars>
      </dgm:prSet>
      <dgm:spPr/>
      <dgm:t>
        <a:bodyPr/>
        <a:lstStyle/>
        <a:p>
          <a:endParaRPr lang="es-ES"/>
        </a:p>
      </dgm:t>
    </dgm:pt>
    <dgm:pt modelId="{817D82F6-D8D2-4367-B079-50D93E9869CF}" type="pres">
      <dgm:prSet presAssocID="{24042D5A-6D35-40C1-ADD6-1734F3CD2CC6}" presName="accent_2" presStyleCnt="0"/>
      <dgm:spPr/>
    </dgm:pt>
    <dgm:pt modelId="{53E2D2D1-F7C3-424C-9AB9-868E08FE1062}" type="pres">
      <dgm:prSet presAssocID="{24042D5A-6D35-40C1-ADD6-1734F3CD2CC6}" presName="accentRepeatNode" presStyleLbl="solidFgAcc1" presStyleIdx="1" presStyleCnt="7"/>
      <dgm:spPr/>
    </dgm:pt>
    <dgm:pt modelId="{7244EE17-089B-49BF-AE29-EC935620C97F}" type="pres">
      <dgm:prSet presAssocID="{894D3214-D02D-4B04-A984-DBE0E7856E05}" presName="text_3" presStyleLbl="node1" presStyleIdx="2" presStyleCnt="7">
        <dgm:presLayoutVars>
          <dgm:bulletEnabled val="1"/>
        </dgm:presLayoutVars>
      </dgm:prSet>
      <dgm:spPr/>
      <dgm:t>
        <a:bodyPr/>
        <a:lstStyle/>
        <a:p>
          <a:endParaRPr lang="es-ES"/>
        </a:p>
      </dgm:t>
    </dgm:pt>
    <dgm:pt modelId="{F736DACB-EF25-4E25-983A-A2B9663CF228}" type="pres">
      <dgm:prSet presAssocID="{894D3214-D02D-4B04-A984-DBE0E7856E05}" presName="accent_3" presStyleCnt="0"/>
      <dgm:spPr/>
    </dgm:pt>
    <dgm:pt modelId="{A433140F-2837-466F-B196-CCCE3E9204B4}" type="pres">
      <dgm:prSet presAssocID="{894D3214-D02D-4B04-A984-DBE0E7856E05}" presName="accentRepeatNode" presStyleLbl="solidFgAcc1" presStyleIdx="2" presStyleCnt="7"/>
      <dgm:spPr/>
    </dgm:pt>
    <dgm:pt modelId="{96884857-5850-43D3-BB91-EBFFB1F679A3}" type="pres">
      <dgm:prSet presAssocID="{DA191FD8-8875-4F01-8B49-D1BEEB59F6A9}" presName="text_4" presStyleLbl="node1" presStyleIdx="3" presStyleCnt="7">
        <dgm:presLayoutVars>
          <dgm:bulletEnabled val="1"/>
        </dgm:presLayoutVars>
      </dgm:prSet>
      <dgm:spPr/>
      <dgm:t>
        <a:bodyPr/>
        <a:lstStyle/>
        <a:p>
          <a:endParaRPr lang="es-ES"/>
        </a:p>
      </dgm:t>
    </dgm:pt>
    <dgm:pt modelId="{3D20CFE9-1DED-4D25-9EF1-6B621D77AB1D}" type="pres">
      <dgm:prSet presAssocID="{DA191FD8-8875-4F01-8B49-D1BEEB59F6A9}" presName="accent_4" presStyleCnt="0"/>
      <dgm:spPr/>
    </dgm:pt>
    <dgm:pt modelId="{2F776D6A-0EA7-4A7C-8579-C1EE8333B00F}" type="pres">
      <dgm:prSet presAssocID="{DA191FD8-8875-4F01-8B49-D1BEEB59F6A9}" presName="accentRepeatNode" presStyleLbl="solidFgAcc1" presStyleIdx="3" presStyleCnt="7"/>
      <dgm:spPr/>
    </dgm:pt>
    <dgm:pt modelId="{BF84BEDC-137D-495C-A166-F8032742D49E}" type="pres">
      <dgm:prSet presAssocID="{5C68C294-F9AD-4126-BFD7-F7CCDE4DEFA9}" presName="text_5" presStyleLbl="node1" presStyleIdx="4" presStyleCnt="7">
        <dgm:presLayoutVars>
          <dgm:bulletEnabled val="1"/>
        </dgm:presLayoutVars>
      </dgm:prSet>
      <dgm:spPr/>
      <dgm:t>
        <a:bodyPr/>
        <a:lstStyle/>
        <a:p>
          <a:endParaRPr lang="es-ES"/>
        </a:p>
      </dgm:t>
    </dgm:pt>
    <dgm:pt modelId="{DBD2354F-A0A4-418C-8524-ACA41DA70BE0}" type="pres">
      <dgm:prSet presAssocID="{5C68C294-F9AD-4126-BFD7-F7CCDE4DEFA9}" presName="accent_5" presStyleCnt="0"/>
      <dgm:spPr/>
    </dgm:pt>
    <dgm:pt modelId="{C703CDE9-7DCE-4DBD-8E14-6E15A1B4B3FF}" type="pres">
      <dgm:prSet presAssocID="{5C68C294-F9AD-4126-BFD7-F7CCDE4DEFA9}" presName="accentRepeatNode" presStyleLbl="solidFgAcc1" presStyleIdx="4" presStyleCnt="7"/>
      <dgm:spPr/>
    </dgm:pt>
    <dgm:pt modelId="{05A3C7DB-9A89-4D4D-9C53-A49C45EC1900}" type="pres">
      <dgm:prSet presAssocID="{2CB6287A-B36C-4F7A-9757-E77FC3FEDB10}" presName="text_6" presStyleLbl="node1" presStyleIdx="5" presStyleCnt="7">
        <dgm:presLayoutVars>
          <dgm:bulletEnabled val="1"/>
        </dgm:presLayoutVars>
      </dgm:prSet>
      <dgm:spPr/>
      <dgm:t>
        <a:bodyPr/>
        <a:lstStyle/>
        <a:p>
          <a:endParaRPr lang="es-ES"/>
        </a:p>
      </dgm:t>
    </dgm:pt>
    <dgm:pt modelId="{E8B80CBC-E482-4F76-8BD7-5F59D5125618}" type="pres">
      <dgm:prSet presAssocID="{2CB6287A-B36C-4F7A-9757-E77FC3FEDB10}" presName="accent_6" presStyleCnt="0"/>
      <dgm:spPr/>
    </dgm:pt>
    <dgm:pt modelId="{7331EA4E-220D-4AAE-B641-FF81A9692CF0}" type="pres">
      <dgm:prSet presAssocID="{2CB6287A-B36C-4F7A-9757-E77FC3FEDB10}" presName="accentRepeatNode" presStyleLbl="solidFgAcc1" presStyleIdx="5" presStyleCnt="7"/>
      <dgm:spPr/>
    </dgm:pt>
    <dgm:pt modelId="{F0C63F43-BAE3-475F-8F9C-15549A98F31A}" type="pres">
      <dgm:prSet presAssocID="{3D0ADB8F-437D-4D94-93E6-E838A9EA12BB}" presName="text_7" presStyleLbl="node1" presStyleIdx="6" presStyleCnt="7">
        <dgm:presLayoutVars>
          <dgm:bulletEnabled val="1"/>
        </dgm:presLayoutVars>
      </dgm:prSet>
      <dgm:spPr/>
      <dgm:t>
        <a:bodyPr/>
        <a:lstStyle/>
        <a:p>
          <a:endParaRPr lang="es-ES"/>
        </a:p>
      </dgm:t>
    </dgm:pt>
    <dgm:pt modelId="{88259081-B3F7-4BD4-B556-382D10C032F7}" type="pres">
      <dgm:prSet presAssocID="{3D0ADB8F-437D-4D94-93E6-E838A9EA12BB}" presName="accent_7" presStyleCnt="0"/>
      <dgm:spPr/>
    </dgm:pt>
    <dgm:pt modelId="{DA7F32C6-C18F-4E12-9E72-44FFA4396C47}" type="pres">
      <dgm:prSet presAssocID="{3D0ADB8F-437D-4D94-93E6-E838A9EA12BB}" presName="accentRepeatNode" presStyleLbl="solidFgAcc1" presStyleIdx="6" presStyleCnt="7"/>
      <dgm:spPr/>
    </dgm:pt>
  </dgm:ptLst>
  <dgm:cxnLst>
    <dgm:cxn modelId="{79D85C16-C455-4CD5-A58A-87E574884820}" type="presOf" srcId="{6A4B3C88-EB2E-4E6F-987B-5523F2E2D734}" destId="{77E2B1E9-FAB4-4F02-BB5F-58CE62B1A171}" srcOrd="0" destOrd="0" presId="urn:microsoft.com/office/officeart/2008/layout/VerticalCurvedList"/>
    <dgm:cxn modelId="{609A69AD-D976-443F-A899-480EDCFD7E7B}" type="presOf" srcId="{DA191FD8-8875-4F01-8B49-D1BEEB59F6A9}" destId="{96884857-5850-43D3-BB91-EBFFB1F679A3}" srcOrd="0" destOrd="0" presId="urn:microsoft.com/office/officeart/2008/layout/VerticalCurvedList"/>
    <dgm:cxn modelId="{9AF07269-7DB7-4E9A-A571-D0DF68EF0A31}" type="presOf" srcId="{A2D2C5DA-639B-467A-89BC-61E2173648F3}" destId="{6ACE2BA7-2092-4286-8112-2D37258BB342}" srcOrd="0" destOrd="0" presId="urn:microsoft.com/office/officeart/2008/layout/VerticalCurvedList"/>
    <dgm:cxn modelId="{DD88D989-56AA-4326-AFF7-5D4936DAE542}" type="presOf" srcId="{24042D5A-6D35-40C1-ADD6-1734F3CD2CC6}" destId="{1EAC14A1-A804-460B-8F1B-36DBBB0A3F5C}" srcOrd="0" destOrd="0" presId="urn:microsoft.com/office/officeart/2008/layout/VerticalCurvedList"/>
    <dgm:cxn modelId="{CF9974E5-C71F-438F-8D7F-0337FECCD9B9}" srcId="{6A4B3C88-EB2E-4E6F-987B-5523F2E2D734}" destId="{A2D2C5DA-639B-467A-89BC-61E2173648F3}" srcOrd="0" destOrd="0" parTransId="{DEA6E3DF-3E71-4148-BB01-B34400F7E87F}" sibTransId="{04D0BDB8-6B56-415C-99EA-A7E96B716E3B}"/>
    <dgm:cxn modelId="{D8E6F66E-DE03-4865-B10F-21FAFD818BB7}" type="presOf" srcId="{3D0ADB8F-437D-4D94-93E6-E838A9EA12BB}" destId="{F0C63F43-BAE3-475F-8F9C-15549A98F31A}" srcOrd="0" destOrd="0" presId="urn:microsoft.com/office/officeart/2008/layout/VerticalCurvedList"/>
    <dgm:cxn modelId="{BAC38D17-06C0-4742-B76B-E16E873E607C}" type="presOf" srcId="{5C68C294-F9AD-4126-BFD7-F7CCDE4DEFA9}" destId="{BF84BEDC-137D-495C-A166-F8032742D49E}" srcOrd="0" destOrd="0" presId="urn:microsoft.com/office/officeart/2008/layout/VerticalCurvedList"/>
    <dgm:cxn modelId="{EC54E15E-CC8C-40D8-A59F-91E4D3C0DC7F}" type="presOf" srcId="{894D3214-D02D-4B04-A984-DBE0E7856E05}" destId="{7244EE17-089B-49BF-AE29-EC935620C97F}" srcOrd="0" destOrd="0" presId="urn:microsoft.com/office/officeart/2008/layout/VerticalCurvedList"/>
    <dgm:cxn modelId="{6DB3034E-FD06-42FA-A5EB-A86333AE9ABE}" srcId="{6A4B3C88-EB2E-4E6F-987B-5523F2E2D734}" destId="{3D0ADB8F-437D-4D94-93E6-E838A9EA12BB}" srcOrd="6" destOrd="0" parTransId="{4737751B-4E53-4F7D-A3CF-FC4BBB1C50E0}" sibTransId="{BDAAC6CB-8A70-4E47-A1D6-5056E6E09FDC}"/>
    <dgm:cxn modelId="{4D835863-33D6-4943-B0B2-618DC3BE76CD}" srcId="{6A4B3C88-EB2E-4E6F-987B-5523F2E2D734}" destId="{894D3214-D02D-4B04-A984-DBE0E7856E05}" srcOrd="2" destOrd="0" parTransId="{A46AD88B-94C6-4012-8B32-C7DD2C7789EE}" sibTransId="{D541BB25-6BF3-45CA-B0D0-EDEEDA8B3AD9}"/>
    <dgm:cxn modelId="{76F67EEF-FEE5-49BC-B191-B5A206A11D80}" srcId="{6A4B3C88-EB2E-4E6F-987B-5523F2E2D734}" destId="{DA191FD8-8875-4F01-8B49-D1BEEB59F6A9}" srcOrd="3" destOrd="0" parTransId="{BF866F0C-763F-43E7-84E8-0CB04B77F839}" sibTransId="{91B3FBF1-3BFE-42A7-B7DE-4BCCDA585D29}"/>
    <dgm:cxn modelId="{EDD01062-0471-4D51-A288-81A848BDECA4}" type="presOf" srcId="{04D0BDB8-6B56-415C-99EA-A7E96B716E3B}" destId="{0B440100-E343-47D8-A3D3-C46D9D4BCBF5}" srcOrd="0" destOrd="0" presId="urn:microsoft.com/office/officeart/2008/layout/VerticalCurvedList"/>
    <dgm:cxn modelId="{44CD9A9A-2550-4C8E-94DF-3B08B8D35776}" srcId="{6A4B3C88-EB2E-4E6F-987B-5523F2E2D734}" destId="{5C68C294-F9AD-4126-BFD7-F7CCDE4DEFA9}" srcOrd="4" destOrd="0" parTransId="{76C8FDEC-EE2A-4768-84E9-E17B0E5E3212}" sibTransId="{6906A2C8-3A90-4EAC-9D8A-172175F84958}"/>
    <dgm:cxn modelId="{386E382F-9304-49D2-8F16-27B596406616}" srcId="{6A4B3C88-EB2E-4E6F-987B-5523F2E2D734}" destId="{2CB6287A-B36C-4F7A-9757-E77FC3FEDB10}" srcOrd="5" destOrd="0" parTransId="{8A900A5A-B83B-4012-A921-A7DE1BA457BC}" sibTransId="{A1D90745-27BD-4768-88A7-6A26671A654B}"/>
    <dgm:cxn modelId="{9A336BBE-1E56-42F7-8CAB-9DD27AE168A5}" type="presOf" srcId="{2CB6287A-B36C-4F7A-9757-E77FC3FEDB10}" destId="{05A3C7DB-9A89-4D4D-9C53-A49C45EC1900}" srcOrd="0" destOrd="0" presId="urn:microsoft.com/office/officeart/2008/layout/VerticalCurvedList"/>
    <dgm:cxn modelId="{7FED5B7E-170B-48D6-AA98-FE25AA8F998D}" srcId="{6A4B3C88-EB2E-4E6F-987B-5523F2E2D734}" destId="{24042D5A-6D35-40C1-ADD6-1734F3CD2CC6}" srcOrd="1" destOrd="0" parTransId="{1CA375F5-1179-40A3-9FDD-42654FD0D8E2}" sibTransId="{7D935F2F-35E4-4D2E-B098-1D2A55BB95B0}"/>
    <dgm:cxn modelId="{399AAA01-66E1-4F7F-BFAB-E4D1FBCDBD3D}" type="presParOf" srcId="{77E2B1E9-FAB4-4F02-BB5F-58CE62B1A171}" destId="{F573FFBA-29F9-43C9-A76F-6F535B990E1A}" srcOrd="0" destOrd="0" presId="urn:microsoft.com/office/officeart/2008/layout/VerticalCurvedList"/>
    <dgm:cxn modelId="{B59D2163-4048-46AC-96E3-8900092FD0C1}" type="presParOf" srcId="{F573FFBA-29F9-43C9-A76F-6F535B990E1A}" destId="{C2C7807B-5676-4AD7-B2F7-A1D09967AA45}" srcOrd="0" destOrd="0" presId="urn:microsoft.com/office/officeart/2008/layout/VerticalCurvedList"/>
    <dgm:cxn modelId="{2C4D3972-64B3-4E05-994B-41F9B8C9197A}" type="presParOf" srcId="{C2C7807B-5676-4AD7-B2F7-A1D09967AA45}" destId="{0E6CC2F0-D346-458F-B7E0-AB638FD4D444}" srcOrd="0" destOrd="0" presId="urn:microsoft.com/office/officeart/2008/layout/VerticalCurvedList"/>
    <dgm:cxn modelId="{7EAB2994-530B-47D4-97EF-1D6869B989C7}" type="presParOf" srcId="{C2C7807B-5676-4AD7-B2F7-A1D09967AA45}" destId="{0B440100-E343-47D8-A3D3-C46D9D4BCBF5}" srcOrd="1" destOrd="0" presId="urn:microsoft.com/office/officeart/2008/layout/VerticalCurvedList"/>
    <dgm:cxn modelId="{D576F701-6EE5-4E41-9573-832D67459601}" type="presParOf" srcId="{C2C7807B-5676-4AD7-B2F7-A1D09967AA45}" destId="{5661C0B1-11C6-4672-8239-EE16EF0B2D2B}" srcOrd="2" destOrd="0" presId="urn:microsoft.com/office/officeart/2008/layout/VerticalCurvedList"/>
    <dgm:cxn modelId="{E0B87EB7-2E31-4EE4-AB6A-40BC489F17CA}" type="presParOf" srcId="{C2C7807B-5676-4AD7-B2F7-A1D09967AA45}" destId="{0A75CAC5-74A5-4274-9A93-70E7B033EFB7}" srcOrd="3" destOrd="0" presId="urn:microsoft.com/office/officeart/2008/layout/VerticalCurvedList"/>
    <dgm:cxn modelId="{CBEBC0E8-D737-46A8-9495-A2EDBF92CDF7}" type="presParOf" srcId="{F573FFBA-29F9-43C9-A76F-6F535B990E1A}" destId="{6ACE2BA7-2092-4286-8112-2D37258BB342}" srcOrd="1" destOrd="0" presId="urn:microsoft.com/office/officeart/2008/layout/VerticalCurvedList"/>
    <dgm:cxn modelId="{EC183FB5-EA8F-4D77-BAD9-67E4E519FD2E}" type="presParOf" srcId="{F573FFBA-29F9-43C9-A76F-6F535B990E1A}" destId="{44C9108D-80C5-430D-8E44-7D98E1EE8494}" srcOrd="2" destOrd="0" presId="urn:microsoft.com/office/officeart/2008/layout/VerticalCurvedList"/>
    <dgm:cxn modelId="{452E3C2D-449B-4993-9B54-AB41DA465F9B}" type="presParOf" srcId="{44C9108D-80C5-430D-8E44-7D98E1EE8494}" destId="{2A2D68EF-AE72-4D3C-A695-62474948ED74}" srcOrd="0" destOrd="0" presId="urn:microsoft.com/office/officeart/2008/layout/VerticalCurvedList"/>
    <dgm:cxn modelId="{7CBBF792-3C18-4909-A2BE-FA26984E4086}" type="presParOf" srcId="{F573FFBA-29F9-43C9-A76F-6F535B990E1A}" destId="{1EAC14A1-A804-460B-8F1B-36DBBB0A3F5C}" srcOrd="3" destOrd="0" presId="urn:microsoft.com/office/officeart/2008/layout/VerticalCurvedList"/>
    <dgm:cxn modelId="{2A7CF298-2221-4AB9-977D-3C56CDC20C3E}" type="presParOf" srcId="{F573FFBA-29F9-43C9-A76F-6F535B990E1A}" destId="{817D82F6-D8D2-4367-B079-50D93E9869CF}" srcOrd="4" destOrd="0" presId="urn:microsoft.com/office/officeart/2008/layout/VerticalCurvedList"/>
    <dgm:cxn modelId="{6F83B971-30DF-48C7-8875-DC514BE43EC3}" type="presParOf" srcId="{817D82F6-D8D2-4367-B079-50D93E9869CF}" destId="{53E2D2D1-F7C3-424C-9AB9-868E08FE1062}" srcOrd="0" destOrd="0" presId="urn:microsoft.com/office/officeart/2008/layout/VerticalCurvedList"/>
    <dgm:cxn modelId="{1AB22E7F-C3C2-4323-B6C1-F8D84310150A}" type="presParOf" srcId="{F573FFBA-29F9-43C9-A76F-6F535B990E1A}" destId="{7244EE17-089B-49BF-AE29-EC935620C97F}" srcOrd="5" destOrd="0" presId="urn:microsoft.com/office/officeart/2008/layout/VerticalCurvedList"/>
    <dgm:cxn modelId="{1E513CB2-2C4B-4FA2-ACEB-43A499DA81DE}" type="presParOf" srcId="{F573FFBA-29F9-43C9-A76F-6F535B990E1A}" destId="{F736DACB-EF25-4E25-983A-A2B9663CF228}" srcOrd="6" destOrd="0" presId="urn:microsoft.com/office/officeart/2008/layout/VerticalCurvedList"/>
    <dgm:cxn modelId="{622B33C4-1A42-46B1-8C34-55513203D616}" type="presParOf" srcId="{F736DACB-EF25-4E25-983A-A2B9663CF228}" destId="{A433140F-2837-466F-B196-CCCE3E9204B4}" srcOrd="0" destOrd="0" presId="urn:microsoft.com/office/officeart/2008/layout/VerticalCurvedList"/>
    <dgm:cxn modelId="{AA3AAADB-5850-4C3A-A3FF-E6FF65F18574}" type="presParOf" srcId="{F573FFBA-29F9-43C9-A76F-6F535B990E1A}" destId="{96884857-5850-43D3-BB91-EBFFB1F679A3}" srcOrd="7" destOrd="0" presId="urn:microsoft.com/office/officeart/2008/layout/VerticalCurvedList"/>
    <dgm:cxn modelId="{6172699D-9B9D-4489-90C5-2E7F7290F080}" type="presParOf" srcId="{F573FFBA-29F9-43C9-A76F-6F535B990E1A}" destId="{3D20CFE9-1DED-4D25-9EF1-6B621D77AB1D}" srcOrd="8" destOrd="0" presId="urn:microsoft.com/office/officeart/2008/layout/VerticalCurvedList"/>
    <dgm:cxn modelId="{A063B542-E808-441B-BDA7-12EAC45274E0}" type="presParOf" srcId="{3D20CFE9-1DED-4D25-9EF1-6B621D77AB1D}" destId="{2F776D6A-0EA7-4A7C-8579-C1EE8333B00F}" srcOrd="0" destOrd="0" presId="urn:microsoft.com/office/officeart/2008/layout/VerticalCurvedList"/>
    <dgm:cxn modelId="{1E771E05-4173-4A79-B873-5045B38FC71B}" type="presParOf" srcId="{F573FFBA-29F9-43C9-A76F-6F535B990E1A}" destId="{BF84BEDC-137D-495C-A166-F8032742D49E}" srcOrd="9" destOrd="0" presId="urn:microsoft.com/office/officeart/2008/layout/VerticalCurvedList"/>
    <dgm:cxn modelId="{D53B6394-EB7E-4119-A955-D4D9AEB201A7}" type="presParOf" srcId="{F573FFBA-29F9-43C9-A76F-6F535B990E1A}" destId="{DBD2354F-A0A4-418C-8524-ACA41DA70BE0}" srcOrd="10" destOrd="0" presId="urn:microsoft.com/office/officeart/2008/layout/VerticalCurvedList"/>
    <dgm:cxn modelId="{D69309FB-9E28-41AE-9A0F-46456AFEDCC6}" type="presParOf" srcId="{DBD2354F-A0A4-418C-8524-ACA41DA70BE0}" destId="{C703CDE9-7DCE-4DBD-8E14-6E15A1B4B3FF}" srcOrd="0" destOrd="0" presId="urn:microsoft.com/office/officeart/2008/layout/VerticalCurvedList"/>
    <dgm:cxn modelId="{72E3A4F2-5094-4B59-B709-71FE86A0CC42}" type="presParOf" srcId="{F573FFBA-29F9-43C9-A76F-6F535B990E1A}" destId="{05A3C7DB-9A89-4D4D-9C53-A49C45EC1900}" srcOrd="11" destOrd="0" presId="urn:microsoft.com/office/officeart/2008/layout/VerticalCurvedList"/>
    <dgm:cxn modelId="{96C44785-5A98-45BB-A83C-6DB503C1E21F}" type="presParOf" srcId="{F573FFBA-29F9-43C9-A76F-6F535B990E1A}" destId="{E8B80CBC-E482-4F76-8BD7-5F59D5125618}" srcOrd="12" destOrd="0" presId="urn:microsoft.com/office/officeart/2008/layout/VerticalCurvedList"/>
    <dgm:cxn modelId="{4A6FE6CB-7EB7-4211-9BC5-C2CED44CFAFD}" type="presParOf" srcId="{E8B80CBC-E482-4F76-8BD7-5F59D5125618}" destId="{7331EA4E-220D-4AAE-B641-FF81A9692CF0}" srcOrd="0" destOrd="0" presId="urn:microsoft.com/office/officeart/2008/layout/VerticalCurvedList"/>
    <dgm:cxn modelId="{F3CC45B6-2295-40FE-A948-07B8F66E5BB6}" type="presParOf" srcId="{F573FFBA-29F9-43C9-A76F-6F535B990E1A}" destId="{F0C63F43-BAE3-475F-8F9C-15549A98F31A}" srcOrd="13" destOrd="0" presId="urn:microsoft.com/office/officeart/2008/layout/VerticalCurvedList"/>
    <dgm:cxn modelId="{CA7CCF10-1985-4E43-8CF9-CCEDEE03F5C3}" type="presParOf" srcId="{F573FFBA-29F9-43C9-A76F-6F535B990E1A}" destId="{88259081-B3F7-4BD4-B556-382D10C032F7}" srcOrd="14" destOrd="0" presId="urn:microsoft.com/office/officeart/2008/layout/VerticalCurvedList"/>
    <dgm:cxn modelId="{4697A3C1-9CA1-480F-8DF6-250833ED5414}" type="presParOf" srcId="{88259081-B3F7-4BD4-B556-382D10C032F7}" destId="{DA7F32C6-C18F-4E12-9E72-44FFA4396C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1A399-4C18-4532-AB70-5890CEFAE906}"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s-ES"/>
        </a:p>
      </dgm:t>
    </dgm:pt>
    <dgm:pt modelId="{A064FC8D-7398-4E9E-BEB8-3BE8DAC17E7D}">
      <dgm:prSet custT="1"/>
      <dgm:spPr/>
      <dgm:t>
        <a:bodyPr/>
        <a:lstStyle/>
        <a:p>
          <a:r>
            <a:rPr lang="es-EC" sz="1400" dirty="0" smtClean="0"/>
            <a:t>500 µL de cloroformo</a:t>
          </a:r>
          <a:endParaRPr lang="es-ES" sz="1400" i="0" dirty="0">
            <a:latin typeface="+mj-lt"/>
            <a:cs typeface="Times New Roman" panose="02020603050405020304" pitchFamily="18" charset="0"/>
          </a:endParaRPr>
        </a:p>
      </dgm:t>
    </dgm:pt>
    <dgm:pt modelId="{38AB2F60-EF30-44FD-9187-C66AAAC9C0C6}" type="parTrans" cxnId="{4A022C89-4E5D-4DB3-8D31-66B36CC4CF79}">
      <dgm:prSet/>
      <dgm:spPr/>
      <dgm:t>
        <a:bodyPr/>
        <a:lstStyle/>
        <a:p>
          <a:endParaRPr lang="es-ES" sz="1400">
            <a:latin typeface="+mj-lt"/>
            <a:cs typeface="Times New Roman" panose="02020603050405020304" pitchFamily="18" charset="0"/>
          </a:endParaRPr>
        </a:p>
      </dgm:t>
    </dgm:pt>
    <dgm:pt modelId="{AE4FEEF9-8685-49E0-8718-BF3501AB01DC}" type="sibTrans" cxnId="{4A022C89-4E5D-4DB3-8D31-66B36CC4CF79}">
      <dgm:prSet/>
      <dgm:spPr/>
      <dgm:t>
        <a:bodyPr/>
        <a:lstStyle/>
        <a:p>
          <a:endParaRPr lang="es-ES" sz="1400">
            <a:latin typeface="+mj-lt"/>
            <a:cs typeface="Times New Roman" panose="02020603050405020304" pitchFamily="18" charset="0"/>
          </a:endParaRPr>
        </a:p>
      </dgm:t>
    </dgm:pt>
    <dgm:pt modelId="{44BAD4AB-90C0-4A5E-9F2C-77F68FC07058}">
      <dgm:prSet custT="1"/>
      <dgm:spPr/>
      <dgm:t>
        <a:bodyPr/>
        <a:lstStyle/>
        <a:p>
          <a:r>
            <a:rPr lang="es-ES" sz="1400" dirty="0" smtClean="0">
              <a:latin typeface="+mj-lt"/>
              <a:cs typeface="Times New Roman" panose="02020603050405020304" pitchFamily="18" charset="0"/>
            </a:rPr>
            <a:t>Incubación a 60 °C x 30 min, con inversión</a:t>
          </a:r>
          <a:endParaRPr lang="es-ES" sz="1400" dirty="0">
            <a:latin typeface="+mj-lt"/>
            <a:cs typeface="Times New Roman" panose="02020603050405020304" pitchFamily="18" charset="0"/>
          </a:endParaRPr>
        </a:p>
      </dgm:t>
    </dgm:pt>
    <dgm:pt modelId="{1FAB112F-848B-46AD-ACCD-73D03C68F373}" type="parTrans" cxnId="{C3CF80FC-EDA2-49E3-B45B-EFA3DCBD61B2}">
      <dgm:prSet/>
      <dgm:spPr/>
      <dgm:t>
        <a:bodyPr/>
        <a:lstStyle/>
        <a:p>
          <a:endParaRPr lang="es-ES" sz="1400">
            <a:latin typeface="+mj-lt"/>
            <a:cs typeface="Times New Roman" panose="02020603050405020304" pitchFamily="18" charset="0"/>
          </a:endParaRPr>
        </a:p>
      </dgm:t>
    </dgm:pt>
    <dgm:pt modelId="{B1E649A5-A3C3-4695-95AC-6A681537AFB1}" type="sibTrans" cxnId="{C3CF80FC-EDA2-49E3-B45B-EFA3DCBD61B2}">
      <dgm:prSet/>
      <dgm:spPr/>
      <dgm:t>
        <a:bodyPr/>
        <a:lstStyle/>
        <a:p>
          <a:endParaRPr lang="es-ES" sz="1400">
            <a:latin typeface="+mj-lt"/>
            <a:cs typeface="Times New Roman" panose="02020603050405020304" pitchFamily="18" charset="0"/>
          </a:endParaRPr>
        </a:p>
      </dgm:t>
    </dgm:pt>
    <dgm:pt modelId="{6DAD1498-3E31-4A47-BC7F-DFE652438BE8}">
      <dgm:prSet custT="1"/>
      <dgm:spPr/>
      <dgm:t>
        <a:bodyPr/>
        <a:lstStyle/>
        <a:p>
          <a:r>
            <a:rPr lang="es-EC" sz="1400" dirty="0" smtClean="0"/>
            <a:t>25 µL de agua DEPC, con 1 µL de </a:t>
          </a:r>
          <a:r>
            <a:rPr lang="es-EC" sz="1400" dirty="0" err="1" smtClean="0"/>
            <a:t>RNAsa</a:t>
          </a:r>
          <a:r>
            <a:rPr lang="es-EC" sz="1400" dirty="0" smtClean="0"/>
            <a:t> y se incubó con 30 min a 37 °C</a:t>
          </a:r>
          <a:endParaRPr lang="es-ES" sz="1400" dirty="0">
            <a:latin typeface="+mj-lt"/>
            <a:cs typeface="Times New Roman" panose="02020603050405020304" pitchFamily="18" charset="0"/>
          </a:endParaRPr>
        </a:p>
      </dgm:t>
    </dgm:pt>
    <dgm:pt modelId="{C8330E5B-2F27-4C93-B1F9-C4D3854661A5}" type="parTrans" cxnId="{4C893E03-8C35-42B8-9EBA-BCD8B61AD347}">
      <dgm:prSet/>
      <dgm:spPr/>
      <dgm:t>
        <a:bodyPr/>
        <a:lstStyle/>
        <a:p>
          <a:endParaRPr lang="es-ES" sz="1400">
            <a:latin typeface="+mj-lt"/>
          </a:endParaRPr>
        </a:p>
      </dgm:t>
    </dgm:pt>
    <dgm:pt modelId="{8F2AAA27-215B-4570-BFC7-9754C5842F90}" type="sibTrans" cxnId="{4C893E03-8C35-42B8-9EBA-BCD8B61AD347}">
      <dgm:prSet/>
      <dgm:spPr/>
      <dgm:t>
        <a:bodyPr/>
        <a:lstStyle/>
        <a:p>
          <a:endParaRPr lang="es-ES" sz="1400">
            <a:latin typeface="+mj-lt"/>
          </a:endParaRPr>
        </a:p>
      </dgm:t>
    </dgm:pt>
    <dgm:pt modelId="{8C79D06F-2055-46CD-932F-E9FB24E6A542}">
      <dgm:prSet custT="1"/>
      <dgm:spPr/>
      <dgm:t>
        <a:bodyPr/>
        <a:lstStyle/>
        <a:p>
          <a:r>
            <a:rPr lang="es-ES" sz="1400" dirty="0" smtClean="0">
              <a:latin typeface="+mj-lt"/>
              <a:cs typeface="Times New Roman" panose="02020603050405020304" pitchFamily="18" charset="0"/>
            </a:rPr>
            <a:t>Lavar con 200 </a:t>
          </a:r>
          <a:r>
            <a:rPr lang="es-EC" sz="1400" dirty="0" smtClean="0"/>
            <a:t>µ</a:t>
          </a:r>
          <a:r>
            <a:rPr lang="es-ES" sz="1400" dirty="0" smtClean="0">
              <a:latin typeface="+mj-lt"/>
              <a:cs typeface="Times New Roman" panose="02020603050405020304" pitchFamily="18" charset="0"/>
            </a:rPr>
            <a:t>L de </a:t>
          </a:r>
          <a:r>
            <a:rPr lang="es-ES" sz="1400" dirty="0" err="1" smtClean="0">
              <a:latin typeface="+mj-lt"/>
              <a:cs typeface="Times New Roman" panose="02020603050405020304" pitchFamily="18" charset="0"/>
            </a:rPr>
            <a:t>etOH</a:t>
          </a:r>
          <a:endParaRPr lang="es-ES" sz="1400" dirty="0">
            <a:latin typeface="+mj-lt"/>
            <a:cs typeface="Times New Roman" panose="02020603050405020304" pitchFamily="18" charset="0"/>
          </a:endParaRPr>
        </a:p>
      </dgm:t>
    </dgm:pt>
    <dgm:pt modelId="{B9F56746-D99A-4EB5-87EA-C7C51A91B8D2}" type="sibTrans" cxnId="{3DE51E46-BDBF-4D17-BB5A-C7C03F88B3C1}">
      <dgm:prSet/>
      <dgm:spPr/>
      <dgm:t>
        <a:bodyPr/>
        <a:lstStyle/>
        <a:p>
          <a:endParaRPr lang="es-ES" sz="1400">
            <a:latin typeface="+mj-lt"/>
          </a:endParaRPr>
        </a:p>
      </dgm:t>
    </dgm:pt>
    <dgm:pt modelId="{0D20663A-AC12-4733-B048-5CA19EB5281A}" type="parTrans" cxnId="{3DE51E46-BDBF-4D17-BB5A-C7C03F88B3C1}">
      <dgm:prSet/>
      <dgm:spPr/>
      <dgm:t>
        <a:bodyPr/>
        <a:lstStyle/>
        <a:p>
          <a:endParaRPr lang="es-ES" sz="1400">
            <a:latin typeface="+mj-lt"/>
          </a:endParaRPr>
        </a:p>
      </dgm:t>
    </dgm:pt>
    <dgm:pt modelId="{70DFD0A1-E5AC-4ED2-AC15-5A56BE5A88D3}">
      <dgm:prSet custT="1"/>
      <dgm:spPr/>
      <dgm:t>
        <a:bodyPr/>
        <a:lstStyle/>
        <a:p>
          <a:r>
            <a:rPr lang="es-ES" sz="1400" i="0" dirty="0" smtClean="0">
              <a:latin typeface="+mj-lt"/>
              <a:cs typeface="Times New Roman" panose="02020603050405020304" pitchFamily="18" charset="0"/>
            </a:rPr>
            <a:t>14500 </a:t>
          </a:r>
          <a:r>
            <a:rPr lang="es-ES" sz="1400" i="1" dirty="0" smtClean="0">
              <a:latin typeface="+mj-lt"/>
              <a:cs typeface="Times New Roman" panose="02020603050405020304" pitchFamily="18" charset="0"/>
            </a:rPr>
            <a:t>g X </a:t>
          </a:r>
          <a:r>
            <a:rPr lang="es-ES" sz="1400" i="0" dirty="0" smtClean="0">
              <a:latin typeface="+mj-lt"/>
              <a:cs typeface="Times New Roman" panose="02020603050405020304" pitchFamily="18" charset="0"/>
            </a:rPr>
            <a:t>3 min.</a:t>
          </a:r>
          <a:endParaRPr lang="es-ES" sz="1400" i="0" dirty="0">
            <a:latin typeface="+mj-lt"/>
            <a:cs typeface="Times New Roman" panose="02020603050405020304" pitchFamily="18" charset="0"/>
          </a:endParaRPr>
        </a:p>
      </dgm:t>
    </dgm:pt>
    <dgm:pt modelId="{DD85B75A-4ED5-4D6F-A860-EBE56214E7DC}" type="parTrans" cxnId="{78EF65C3-BD4A-40BA-B05F-7DBF7641B848}">
      <dgm:prSet/>
      <dgm:spPr/>
      <dgm:t>
        <a:bodyPr/>
        <a:lstStyle/>
        <a:p>
          <a:endParaRPr lang="es-ES"/>
        </a:p>
      </dgm:t>
    </dgm:pt>
    <dgm:pt modelId="{EAD84AFC-69CA-46BB-B1D3-C4AAE060FDB7}" type="sibTrans" cxnId="{78EF65C3-BD4A-40BA-B05F-7DBF7641B848}">
      <dgm:prSet/>
      <dgm:spPr/>
      <dgm:t>
        <a:bodyPr/>
        <a:lstStyle/>
        <a:p>
          <a:endParaRPr lang="es-ES"/>
        </a:p>
      </dgm:t>
    </dgm:pt>
    <dgm:pt modelId="{9C4C163A-0AED-47A0-8EEE-D2EC22E060BA}">
      <dgm:prSet custT="1"/>
      <dgm:spPr/>
      <dgm:t>
        <a:bodyPr/>
        <a:lstStyle/>
        <a:p>
          <a:r>
            <a:rPr lang="es-ES" sz="1400" dirty="0" smtClean="0"/>
            <a:t>Secar el pellet x 20 min</a:t>
          </a:r>
          <a:endParaRPr lang="es-ES" sz="1400" dirty="0"/>
        </a:p>
      </dgm:t>
    </dgm:pt>
    <dgm:pt modelId="{2CC7BE28-0E91-412B-BBE8-29A9373CE6C6}" type="parTrans" cxnId="{8041FB69-4A04-4D7C-9DF0-F38179CC3624}">
      <dgm:prSet/>
      <dgm:spPr/>
      <dgm:t>
        <a:bodyPr/>
        <a:lstStyle/>
        <a:p>
          <a:endParaRPr lang="es-ES"/>
        </a:p>
      </dgm:t>
    </dgm:pt>
    <dgm:pt modelId="{395920DA-F819-4CC6-92B2-CBBB75A974C2}" type="sibTrans" cxnId="{8041FB69-4A04-4D7C-9DF0-F38179CC3624}">
      <dgm:prSet/>
      <dgm:spPr/>
      <dgm:t>
        <a:bodyPr/>
        <a:lstStyle/>
        <a:p>
          <a:endParaRPr lang="es-ES"/>
        </a:p>
      </dgm:t>
    </dgm:pt>
    <dgm:pt modelId="{BC4B9736-675D-450E-A729-56FF760971C7}" type="pres">
      <dgm:prSet presAssocID="{FE81A399-4C18-4532-AB70-5890CEFAE906}" presName="rootnode" presStyleCnt="0">
        <dgm:presLayoutVars>
          <dgm:chMax/>
          <dgm:chPref/>
          <dgm:dir/>
          <dgm:animLvl val="lvl"/>
        </dgm:presLayoutVars>
      </dgm:prSet>
      <dgm:spPr/>
      <dgm:t>
        <a:bodyPr/>
        <a:lstStyle/>
        <a:p>
          <a:endParaRPr lang="es-ES"/>
        </a:p>
      </dgm:t>
    </dgm:pt>
    <dgm:pt modelId="{C3D6B4B1-68BD-45DC-AC29-BCE00707B9FF}" type="pres">
      <dgm:prSet presAssocID="{44BAD4AB-90C0-4A5E-9F2C-77F68FC07058}" presName="composite" presStyleCnt="0"/>
      <dgm:spPr/>
      <dgm:t>
        <a:bodyPr/>
        <a:lstStyle/>
        <a:p>
          <a:endParaRPr lang="es-ES"/>
        </a:p>
      </dgm:t>
    </dgm:pt>
    <dgm:pt modelId="{69E3E1CE-8646-4486-ABCA-05521CBE9706}" type="pres">
      <dgm:prSet presAssocID="{44BAD4AB-90C0-4A5E-9F2C-77F68FC07058}" presName="bentUpArrow1" presStyleLbl="alignImgPlace1" presStyleIdx="0" presStyleCnt="2"/>
      <dgm:spPr/>
      <dgm:t>
        <a:bodyPr/>
        <a:lstStyle/>
        <a:p>
          <a:endParaRPr lang="es-ES"/>
        </a:p>
      </dgm:t>
    </dgm:pt>
    <dgm:pt modelId="{6A02044A-0CB9-4DBA-B693-2304DDBEAB37}" type="pres">
      <dgm:prSet presAssocID="{44BAD4AB-90C0-4A5E-9F2C-77F68FC07058}" presName="ParentText" presStyleLbl="node1" presStyleIdx="0" presStyleCnt="3" custScaleX="114341">
        <dgm:presLayoutVars>
          <dgm:chMax val="1"/>
          <dgm:chPref val="1"/>
          <dgm:bulletEnabled val="1"/>
        </dgm:presLayoutVars>
      </dgm:prSet>
      <dgm:spPr/>
      <dgm:t>
        <a:bodyPr/>
        <a:lstStyle/>
        <a:p>
          <a:endParaRPr lang="es-ES"/>
        </a:p>
      </dgm:t>
    </dgm:pt>
    <dgm:pt modelId="{1C8AFFE0-7C2B-4C9E-AE3F-5A56D3F922D4}" type="pres">
      <dgm:prSet presAssocID="{44BAD4AB-90C0-4A5E-9F2C-77F68FC07058}" presName="ChildText" presStyleLbl="revTx" presStyleIdx="0" presStyleCnt="2" custScaleX="139611" custLinFactNeighborX="26626" custLinFactNeighborY="-919">
        <dgm:presLayoutVars>
          <dgm:chMax val="0"/>
          <dgm:chPref val="0"/>
          <dgm:bulletEnabled val="1"/>
        </dgm:presLayoutVars>
      </dgm:prSet>
      <dgm:spPr/>
      <dgm:t>
        <a:bodyPr/>
        <a:lstStyle/>
        <a:p>
          <a:endParaRPr lang="es-ES"/>
        </a:p>
      </dgm:t>
    </dgm:pt>
    <dgm:pt modelId="{35B880EC-864E-4C12-A8BC-CF92E987DCD6}" type="pres">
      <dgm:prSet presAssocID="{B1E649A5-A3C3-4695-95AC-6A681537AFB1}" presName="sibTrans" presStyleCnt="0"/>
      <dgm:spPr/>
      <dgm:t>
        <a:bodyPr/>
        <a:lstStyle/>
        <a:p>
          <a:endParaRPr lang="es-ES"/>
        </a:p>
      </dgm:t>
    </dgm:pt>
    <dgm:pt modelId="{3574029A-3263-4639-9F32-576567FAAA84}" type="pres">
      <dgm:prSet presAssocID="{8C79D06F-2055-46CD-932F-E9FB24E6A542}" presName="composite" presStyleCnt="0"/>
      <dgm:spPr/>
      <dgm:t>
        <a:bodyPr/>
        <a:lstStyle/>
        <a:p>
          <a:endParaRPr lang="es-ES"/>
        </a:p>
      </dgm:t>
    </dgm:pt>
    <dgm:pt modelId="{088C9C81-1C1E-485A-A396-B753C04FC0A0}" type="pres">
      <dgm:prSet presAssocID="{8C79D06F-2055-46CD-932F-E9FB24E6A542}" presName="bentUpArrow1" presStyleLbl="alignImgPlace1" presStyleIdx="1" presStyleCnt="2"/>
      <dgm:spPr/>
      <dgm:t>
        <a:bodyPr/>
        <a:lstStyle/>
        <a:p>
          <a:endParaRPr lang="es-ES"/>
        </a:p>
      </dgm:t>
    </dgm:pt>
    <dgm:pt modelId="{536D99ED-6B64-4366-B164-7799ECFB8C6E}" type="pres">
      <dgm:prSet presAssocID="{8C79D06F-2055-46CD-932F-E9FB24E6A542}" presName="ParentText" presStyleLbl="node1" presStyleIdx="1" presStyleCnt="3" custScaleX="109670">
        <dgm:presLayoutVars>
          <dgm:chMax val="1"/>
          <dgm:chPref val="1"/>
          <dgm:bulletEnabled val="1"/>
        </dgm:presLayoutVars>
      </dgm:prSet>
      <dgm:spPr/>
      <dgm:t>
        <a:bodyPr/>
        <a:lstStyle/>
        <a:p>
          <a:endParaRPr lang="es-ES"/>
        </a:p>
      </dgm:t>
    </dgm:pt>
    <dgm:pt modelId="{5AE7F364-DE58-41E8-B11B-22E599B44809}" type="pres">
      <dgm:prSet presAssocID="{8C79D06F-2055-46CD-932F-E9FB24E6A542}" presName="ChildText" presStyleLbl="revTx" presStyleIdx="1" presStyleCnt="2">
        <dgm:presLayoutVars>
          <dgm:chMax val="0"/>
          <dgm:chPref val="0"/>
          <dgm:bulletEnabled val="1"/>
        </dgm:presLayoutVars>
      </dgm:prSet>
      <dgm:spPr/>
      <dgm:t>
        <a:bodyPr/>
        <a:lstStyle/>
        <a:p>
          <a:endParaRPr lang="es-ES"/>
        </a:p>
      </dgm:t>
    </dgm:pt>
    <dgm:pt modelId="{9B6B85DA-9677-48BE-A271-25CB727C4845}" type="pres">
      <dgm:prSet presAssocID="{B9F56746-D99A-4EB5-87EA-C7C51A91B8D2}" presName="sibTrans" presStyleCnt="0"/>
      <dgm:spPr/>
      <dgm:t>
        <a:bodyPr/>
        <a:lstStyle/>
        <a:p>
          <a:endParaRPr lang="es-ES"/>
        </a:p>
      </dgm:t>
    </dgm:pt>
    <dgm:pt modelId="{EB73CEBF-526B-4E65-A523-57C48EF82097}" type="pres">
      <dgm:prSet presAssocID="{6DAD1498-3E31-4A47-BC7F-DFE652438BE8}" presName="composite" presStyleCnt="0"/>
      <dgm:spPr/>
      <dgm:t>
        <a:bodyPr/>
        <a:lstStyle/>
        <a:p>
          <a:endParaRPr lang="es-ES"/>
        </a:p>
      </dgm:t>
    </dgm:pt>
    <dgm:pt modelId="{26CD9037-F7CD-432A-BC30-37ABA7FEF6F4}" type="pres">
      <dgm:prSet presAssocID="{6DAD1498-3E31-4A47-BC7F-DFE652438BE8}" presName="ParentText" presStyleLbl="node1" presStyleIdx="2" presStyleCnt="3" custScaleX="126592">
        <dgm:presLayoutVars>
          <dgm:chMax val="1"/>
          <dgm:chPref val="1"/>
          <dgm:bulletEnabled val="1"/>
        </dgm:presLayoutVars>
      </dgm:prSet>
      <dgm:spPr/>
      <dgm:t>
        <a:bodyPr/>
        <a:lstStyle/>
        <a:p>
          <a:endParaRPr lang="es-ES"/>
        </a:p>
      </dgm:t>
    </dgm:pt>
  </dgm:ptLst>
  <dgm:cxnLst>
    <dgm:cxn modelId="{8041FB69-4A04-4D7C-9DF0-F38179CC3624}" srcId="{8C79D06F-2055-46CD-932F-E9FB24E6A542}" destId="{9C4C163A-0AED-47A0-8EEE-D2EC22E060BA}" srcOrd="0" destOrd="0" parTransId="{2CC7BE28-0E91-412B-BBE8-29A9373CE6C6}" sibTransId="{395920DA-F819-4CC6-92B2-CBBB75A974C2}"/>
    <dgm:cxn modelId="{AE27D475-4E0D-4291-8578-4D7E049F0466}" type="presOf" srcId="{70DFD0A1-E5AC-4ED2-AC15-5A56BE5A88D3}" destId="{1C8AFFE0-7C2B-4C9E-AE3F-5A56D3F922D4}" srcOrd="0" destOrd="1" presId="urn:microsoft.com/office/officeart/2005/8/layout/StepDownProcess"/>
    <dgm:cxn modelId="{517A0E6B-5687-4139-88F8-E8697CE89112}" type="presOf" srcId="{6DAD1498-3E31-4A47-BC7F-DFE652438BE8}" destId="{26CD9037-F7CD-432A-BC30-37ABA7FEF6F4}" srcOrd="0" destOrd="0" presId="urn:microsoft.com/office/officeart/2005/8/layout/StepDownProcess"/>
    <dgm:cxn modelId="{3DE51E46-BDBF-4D17-BB5A-C7C03F88B3C1}" srcId="{FE81A399-4C18-4532-AB70-5890CEFAE906}" destId="{8C79D06F-2055-46CD-932F-E9FB24E6A542}" srcOrd="1" destOrd="0" parTransId="{0D20663A-AC12-4733-B048-5CA19EB5281A}" sibTransId="{B9F56746-D99A-4EB5-87EA-C7C51A91B8D2}"/>
    <dgm:cxn modelId="{1E677751-E9EB-4B1C-9093-FEAD9697689A}" type="presOf" srcId="{A064FC8D-7398-4E9E-BEB8-3BE8DAC17E7D}" destId="{1C8AFFE0-7C2B-4C9E-AE3F-5A56D3F922D4}" srcOrd="0" destOrd="0" presId="urn:microsoft.com/office/officeart/2005/8/layout/StepDownProcess"/>
    <dgm:cxn modelId="{4A022C89-4E5D-4DB3-8D31-66B36CC4CF79}" srcId="{44BAD4AB-90C0-4A5E-9F2C-77F68FC07058}" destId="{A064FC8D-7398-4E9E-BEB8-3BE8DAC17E7D}" srcOrd="0" destOrd="0" parTransId="{38AB2F60-EF30-44FD-9187-C66AAAC9C0C6}" sibTransId="{AE4FEEF9-8685-49E0-8718-BF3501AB01DC}"/>
    <dgm:cxn modelId="{FCD24D70-A2C3-4E23-98BC-F6FE0B3EA652}" type="presOf" srcId="{FE81A399-4C18-4532-AB70-5890CEFAE906}" destId="{BC4B9736-675D-450E-A729-56FF760971C7}" srcOrd="0" destOrd="0" presId="urn:microsoft.com/office/officeart/2005/8/layout/StepDownProcess"/>
    <dgm:cxn modelId="{78EF65C3-BD4A-40BA-B05F-7DBF7641B848}" srcId="{44BAD4AB-90C0-4A5E-9F2C-77F68FC07058}" destId="{70DFD0A1-E5AC-4ED2-AC15-5A56BE5A88D3}" srcOrd="1" destOrd="0" parTransId="{DD85B75A-4ED5-4D6F-A860-EBE56214E7DC}" sibTransId="{EAD84AFC-69CA-46BB-B1D3-C4AAE060FDB7}"/>
    <dgm:cxn modelId="{4C893E03-8C35-42B8-9EBA-BCD8B61AD347}" srcId="{FE81A399-4C18-4532-AB70-5890CEFAE906}" destId="{6DAD1498-3E31-4A47-BC7F-DFE652438BE8}" srcOrd="2" destOrd="0" parTransId="{C8330E5B-2F27-4C93-B1F9-C4D3854661A5}" sibTransId="{8F2AAA27-215B-4570-BFC7-9754C5842F90}"/>
    <dgm:cxn modelId="{C3CF80FC-EDA2-49E3-B45B-EFA3DCBD61B2}" srcId="{FE81A399-4C18-4532-AB70-5890CEFAE906}" destId="{44BAD4AB-90C0-4A5E-9F2C-77F68FC07058}" srcOrd="0" destOrd="0" parTransId="{1FAB112F-848B-46AD-ACCD-73D03C68F373}" sibTransId="{B1E649A5-A3C3-4695-95AC-6A681537AFB1}"/>
    <dgm:cxn modelId="{BF525FE0-CAC7-48FA-8E49-35A3230591A6}" type="presOf" srcId="{9C4C163A-0AED-47A0-8EEE-D2EC22E060BA}" destId="{5AE7F364-DE58-41E8-B11B-22E599B44809}" srcOrd="0" destOrd="0" presId="urn:microsoft.com/office/officeart/2005/8/layout/StepDownProcess"/>
    <dgm:cxn modelId="{0282B6F4-D6E6-4C44-BACC-516C8500DC3F}" type="presOf" srcId="{44BAD4AB-90C0-4A5E-9F2C-77F68FC07058}" destId="{6A02044A-0CB9-4DBA-B693-2304DDBEAB37}" srcOrd="0" destOrd="0" presId="urn:microsoft.com/office/officeart/2005/8/layout/StepDownProcess"/>
    <dgm:cxn modelId="{744C563E-920B-4959-9BC0-3635A2345E6B}" type="presOf" srcId="{8C79D06F-2055-46CD-932F-E9FB24E6A542}" destId="{536D99ED-6B64-4366-B164-7799ECFB8C6E}" srcOrd="0" destOrd="0" presId="urn:microsoft.com/office/officeart/2005/8/layout/StepDownProcess"/>
    <dgm:cxn modelId="{38319E92-938E-4805-A11D-961B95BAE1D7}" type="presParOf" srcId="{BC4B9736-675D-450E-A729-56FF760971C7}" destId="{C3D6B4B1-68BD-45DC-AC29-BCE00707B9FF}" srcOrd="0" destOrd="0" presId="urn:microsoft.com/office/officeart/2005/8/layout/StepDownProcess"/>
    <dgm:cxn modelId="{EDDDD2A6-C196-48EF-825A-D2D2C7BAFCD7}" type="presParOf" srcId="{C3D6B4B1-68BD-45DC-AC29-BCE00707B9FF}" destId="{69E3E1CE-8646-4486-ABCA-05521CBE9706}" srcOrd="0" destOrd="0" presId="urn:microsoft.com/office/officeart/2005/8/layout/StepDownProcess"/>
    <dgm:cxn modelId="{543527BD-0588-40E8-8F2D-7C11C66A68F8}" type="presParOf" srcId="{C3D6B4B1-68BD-45DC-AC29-BCE00707B9FF}" destId="{6A02044A-0CB9-4DBA-B693-2304DDBEAB37}" srcOrd="1" destOrd="0" presId="urn:microsoft.com/office/officeart/2005/8/layout/StepDownProcess"/>
    <dgm:cxn modelId="{3C975804-F103-4CFC-8089-965BA9D93D9E}" type="presParOf" srcId="{C3D6B4B1-68BD-45DC-AC29-BCE00707B9FF}" destId="{1C8AFFE0-7C2B-4C9E-AE3F-5A56D3F922D4}" srcOrd="2" destOrd="0" presId="urn:microsoft.com/office/officeart/2005/8/layout/StepDownProcess"/>
    <dgm:cxn modelId="{813A0A6B-422D-4A3B-9630-1CD3F0A4B854}" type="presParOf" srcId="{BC4B9736-675D-450E-A729-56FF760971C7}" destId="{35B880EC-864E-4C12-A8BC-CF92E987DCD6}" srcOrd="1" destOrd="0" presId="urn:microsoft.com/office/officeart/2005/8/layout/StepDownProcess"/>
    <dgm:cxn modelId="{4949A570-5372-43CF-8744-E4771D8ED825}" type="presParOf" srcId="{BC4B9736-675D-450E-A729-56FF760971C7}" destId="{3574029A-3263-4639-9F32-576567FAAA84}" srcOrd="2" destOrd="0" presId="urn:microsoft.com/office/officeart/2005/8/layout/StepDownProcess"/>
    <dgm:cxn modelId="{A76F7025-E300-4B79-972C-F3D965EAAC0E}" type="presParOf" srcId="{3574029A-3263-4639-9F32-576567FAAA84}" destId="{088C9C81-1C1E-485A-A396-B753C04FC0A0}" srcOrd="0" destOrd="0" presId="urn:microsoft.com/office/officeart/2005/8/layout/StepDownProcess"/>
    <dgm:cxn modelId="{9B5BF019-BE4F-4539-A05D-E109559B2DFB}" type="presParOf" srcId="{3574029A-3263-4639-9F32-576567FAAA84}" destId="{536D99ED-6B64-4366-B164-7799ECFB8C6E}" srcOrd="1" destOrd="0" presId="urn:microsoft.com/office/officeart/2005/8/layout/StepDownProcess"/>
    <dgm:cxn modelId="{BDB93DA2-EE46-4E24-8869-CE8672030CBA}" type="presParOf" srcId="{3574029A-3263-4639-9F32-576567FAAA84}" destId="{5AE7F364-DE58-41E8-B11B-22E599B44809}" srcOrd="2" destOrd="0" presId="urn:microsoft.com/office/officeart/2005/8/layout/StepDownProcess"/>
    <dgm:cxn modelId="{9B813209-F539-4551-9C13-522A1DC3EB75}" type="presParOf" srcId="{BC4B9736-675D-450E-A729-56FF760971C7}" destId="{9B6B85DA-9677-48BE-A271-25CB727C4845}" srcOrd="3" destOrd="0" presId="urn:microsoft.com/office/officeart/2005/8/layout/StepDownProcess"/>
    <dgm:cxn modelId="{48EC4A29-0DB4-4EF0-AD4E-14E05B64DF25}" type="presParOf" srcId="{BC4B9736-675D-450E-A729-56FF760971C7}" destId="{EB73CEBF-526B-4E65-A523-57C48EF82097}" srcOrd="4" destOrd="0" presId="urn:microsoft.com/office/officeart/2005/8/layout/StepDownProcess"/>
    <dgm:cxn modelId="{B11EDAE3-24A7-49CE-B0F1-7985CE3ADE77}" type="presParOf" srcId="{EB73CEBF-526B-4E65-A523-57C48EF82097}" destId="{26CD9037-F7CD-432A-BC30-37ABA7FEF6F4}"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BDB6C3-B25B-4FFD-AA8F-33020A43EDD6}" type="doc">
      <dgm:prSet loTypeId="urn:microsoft.com/office/officeart/2008/layout/VerticalAccentList" loCatId="list" qsTypeId="urn:microsoft.com/office/officeart/2005/8/quickstyle/simple5" qsCatId="simple" csTypeId="urn:microsoft.com/office/officeart/2005/8/colors/accent1_2" csCatId="accent1" phldr="1"/>
      <dgm:spPr/>
      <dgm:t>
        <a:bodyPr/>
        <a:lstStyle/>
        <a:p>
          <a:endParaRPr lang="es-ES"/>
        </a:p>
      </dgm:t>
    </dgm:pt>
    <dgm:pt modelId="{D95E88F2-36A9-4BAE-9D85-56536AD3489D}">
      <dgm:prSet custT="1"/>
      <dgm:spPr/>
      <dgm:t>
        <a:bodyPr/>
        <a:lstStyle/>
        <a:p>
          <a:pPr rtl="0"/>
          <a:r>
            <a:rPr lang="es-EC" sz="1200" dirty="0" smtClean="0"/>
            <a:t>24 secuencias: ITS</a:t>
          </a:r>
          <a:endParaRPr lang="es-EC" sz="1200" dirty="0"/>
        </a:p>
      </dgm:t>
    </dgm:pt>
    <dgm:pt modelId="{13A5C0FC-02F0-431A-A0B3-3E62DCE697D8}" type="parTrans" cxnId="{3FF8270C-42E8-4933-B831-41828BB38201}">
      <dgm:prSet/>
      <dgm:spPr/>
      <dgm:t>
        <a:bodyPr/>
        <a:lstStyle/>
        <a:p>
          <a:endParaRPr lang="es-ES" sz="1400"/>
        </a:p>
      </dgm:t>
    </dgm:pt>
    <dgm:pt modelId="{F8783BDF-2BB8-40D9-95EB-9F5F8319872B}" type="sibTrans" cxnId="{3FF8270C-42E8-4933-B831-41828BB38201}">
      <dgm:prSet/>
      <dgm:spPr/>
      <dgm:t>
        <a:bodyPr/>
        <a:lstStyle/>
        <a:p>
          <a:endParaRPr lang="es-ES" sz="1400"/>
        </a:p>
      </dgm:t>
    </dgm:pt>
    <dgm:pt modelId="{8A0396A3-7626-4D43-9455-84D2F3B96531}">
      <dgm:prSet custT="1"/>
      <dgm:spPr/>
      <dgm:t>
        <a:bodyPr/>
        <a:lstStyle/>
        <a:p>
          <a:pPr rtl="0"/>
          <a:r>
            <a:rPr lang="es-EC" sz="1200" dirty="0" smtClean="0"/>
            <a:t>Región ITS</a:t>
          </a:r>
          <a:endParaRPr lang="es-ES" sz="1200" dirty="0"/>
        </a:p>
      </dgm:t>
    </dgm:pt>
    <dgm:pt modelId="{856018F1-2AB5-4387-92E1-1ACE2DAF8122}" type="parTrans" cxnId="{DE8030B6-3547-4EBA-81CB-9D2582BAE18A}">
      <dgm:prSet/>
      <dgm:spPr/>
      <dgm:t>
        <a:bodyPr/>
        <a:lstStyle/>
        <a:p>
          <a:endParaRPr lang="es-ES" sz="1400"/>
        </a:p>
      </dgm:t>
    </dgm:pt>
    <dgm:pt modelId="{5F4F27C7-C938-4571-9214-73AD21CE9F16}" type="sibTrans" cxnId="{DE8030B6-3547-4EBA-81CB-9D2582BAE18A}">
      <dgm:prSet/>
      <dgm:spPr/>
      <dgm:t>
        <a:bodyPr/>
        <a:lstStyle/>
        <a:p>
          <a:endParaRPr lang="es-ES" sz="1400"/>
        </a:p>
      </dgm:t>
    </dgm:pt>
    <dgm:pt modelId="{94946AAE-C62D-4C16-8615-BB2D87EFAF77}">
      <dgm:prSet custT="1"/>
      <dgm:spPr/>
      <dgm:t>
        <a:bodyPr/>
        <a:lstStyle/>
        <a:p>
          <a:pPr rtl="0"/>
          <a:r>
            <a:rPr lang="es-EC" sz="1200" dirty="0" smtClean="0"/>
            <a:t>Ensamblaje: 12 secuencias consenso.</a:t>
          </a:r>
          <a:endParaRPr lang="es-EC" sz="1200" dirty="0"/>
        </a:p>
      </dgm:t>
    </dgm:pt>
    <dgm:pt modelId="{F0048FB7-DC33-4901-BF16-55E55117AD86}" type="parTrans" cxnId="{07037D78-C040-4456-837F-1C8122CBE38A}">
      <dgm:prSet/>
      <dgm:spPr/>
      <dgm:t>
        <a:bodyPr/>
        <a:lstStyle/>
        <a:p>
          <a:endParaRPr lang="es-ES" sz="1600"/>
        </a:p>
      </dgm:t>
    </dgm:pt>
    <dgm:pt modelId="{80402806-7B1F-4327-B825-ACCEF9444BDE}" type="sibTrans" cxnId="{07037D78-C040-4456-837F-1C8122CBE38A}">
      <dgm:prSet/>
      <dgm:spPr/>
      <dgm:t>
        <a:bodyPr/>
        <a:lstStyle/>
        <a:p>
          <a:endParaRPr lang="es-ES" sz="1600"/>
        </a:p>
      </dgm:t>
    </dgm:pt>
    <dgm:pt modelId="{4F2178B5-527D-4A13-824A-2CD2157C32A6}" type="pres">
      <dgm:prSet presAssocID="{7CBDB6C3-B25B-4FFD-AA8F-33020A43EDD6}" presName="Name0" presStyleCnt="0">
        <dgm:presLayoutVars>
          <dgm:chMax/>
          <dgm:chPref/>
          <dgm:dir/>
        </dgm:presLayoutVars>
      </dgm:prSet>
      <dgm:spPr/>
      <dgm:t>
        <a:bodyPr/>
        <a:lstStyle/>
        <a:p>
          <a:endParaRPr lang="es-ES"/>
        </a:p>
      </dgm:t>
    </dgm:pt>
    <dgm:pt modelId="{870F027D-8B36-441A-9005-FE3C53403BB7}" type="pres">
      <dgm:prSet presAssocID="{D95E88F2-36A9-4BAE-9D85-56536AD3489D}" presName="parenttextcomposite" presStyleCnt="0"/>
      <dgm:spPr/>
    </dgm:pt>
    <dgm:pt modelId="{488B82A5-5E0B-44A2-838A-8CDD02CEA441}" type="pres">
      <dgm:prSet presAssocID="{D95E88F2-36A9-4BAE-9D85-56536AD3489D}" presName="parenttext" presStyleLbl="revTx" presStyleIdx="0" presStyleCnt="3">
        <dgm:presLayoutVars>
          <dgm:chMax/>
          <dgm:chPref val="2"/>
          <dgm:bulletEnabled val="1"/>
        </dgm:presLayoutVars>
      </dgm:prSet>
      <dgm:spPr/>
      <dgm:t>
        <a:bodyPr/>
        <a:lstStyle/>
        <a:p>
          <a:endParaRPr lang="es-ES"/>
        </a:p>
      </dgm:t>
    </dgm:pt>
    <dgm:pt modelId="{5D897F30-F262-4D5A-B612-9A79A5680E73}" type="pres">
      <dgm:prSet presAssocID="{D95E88F2-36A9-4BAE-9D85-56536AD3489D}" presName="parallelogramComposite" presStyleCnt="0"/>
      <dgm:spPr/>
    </dgm:pt>
    <dgm:pt modelId="{139D10E7-D940-463F-9CA2-91FC7F5D27B6}" type="pres">
      <dgm:prSet presAssocID="{D95E88F2-36A9-4BAE-9D85-56536AD3489D}" presName="parallelogram1" presStyleLbl="alignNode1" presStyleIdx="0" presStyleCnt="21"/>
      <dgm:spPr/>
    </dgm:pt>
    <dgm:pt modelId="{F870DAD8-21A8-4B35-90D2-0FAF2E8ADDA1}" type="pres">
      <dgm:prSet presAssocID="{D95E88F2-36A9-4BAE-9D85-56536AD3489D}" presName="parallelogram2" presStyleLbl="alignNode1" presStyleIdx="1" presStyleCnt="21"/>
      <dgm:spPr/>
    </dgm:pt>
    <dgm:pt modelId="{304B78D3-336F-433C-95D3-B5FFCCD135C5}" type="pres">
      <dgm:prSet presAssocID="{D95E88F2-36A9-4BAE-9D85-56536AD3489D}" presName="parallelogram3" presStyleLbl="alignNode1" presStyleIdx="2" presStyleCnt="21"/>
      <dgm:spPr/>
    </dgm:pt>
    <dgm:pt modelId="{BDB8FCAC-EDB7-4432-AACF-715BCCE6FEE4}" type="pres">
      <dgm:prSet presAssocID="{D95E88F2-36A9-4BAE-9D85-56536AD3489D}" presName="parallelogram4" presStyleLbl="alignNode1" presStyleIdx="3" presStyleCnt="21"/>
      <dgm:spPr/>
    </dgm:pt>
    <dgm:pt modelId="{C7F40364-9023-4A01-9538-75352A88A6F6}" type="pres">
      <dgm:prSet presAssocID="{D95E88F2-36A9-4BAE-9D85-56536AD3489D}" presName="parallelogram5" presStyleLbl="alignNode1" presStyleIdx="4" presStyleCnt="21"/>
      <dgm:spPr/>
    </dgm:pt>
    <dgm:pt modelId="{ED3A954A-A65E-4621-89F4-F7400A2C549A}" type="pres">
      <dgm:prSet presAssocID="{D95E88F2-36A9-4BAE-9D85-56536AD3489D}" presName="parallelogram6" presStyleLbl="alignNode1" presStyleIdx="5" presStyleCnt="21"/>
      <dgm:spPr/>
    </dgm:pt>
    <dgm:pt modelId="{385ADA95-5CAC-4626-A669-43985E4FA467}" type="pres">
      <dgm:prSet presAssocID="{D95E88F2-36A9-4BAE-9D85-56536AD3489D}" presName="parallelogram7" presStyleLbl="alignNode1" presStyleIdx="6" presStyleCnt="21"/>
      <dgm:spPr/>
    </dgm:pt>
    <dgm:pt modelId="{F436EBC4-30C2-40A8-9A95-86652F1BE939}" type="pres">
      <dgm:prSet presAssocID="{F8783BDF-2BB8-40D9-95EB-9F5F8319872B}" presName="sibTrans" presStyleCnt="0"/>
      <dgm:spPr/>
    </dgm:pt>
    <dgm:pt modelId="{CF732E59-1D49-415D-823A-65B35FDAB2FD}" type="pres">
      <dgm:prSet presAssocID="{94946AAE-C62D-4C16-8615-BB2D87EFAF77}" presName="parenttextcomposite" presStyleCnt="0"/>
      <dgm:spPr/>
    </dgm:pt>
    <dgm:pt modelId="{501AE74C-01FA-4BAF-ADAB-DCC2E5981293}" type="pres">
      <dgm:prSet presAssocID="{94946AAE-C62D-4C16-8615-BB2D87EFAF77}" presName="parenttext" presStyleLbl="revTx" presStyleIdx="1" presStyleCnt="3">
        <dgm:presLayoutVars>
          <dgm:chMax/>
          <dgm:chPref val="2"/>
          <dgm:bulletEnabled val="1"/>
        </dgm:presLayoutVars>
      </dgm:prSet>
      <dgm:spPr/>
      <dgm:t>
        <a:bodyPr/>
        <a:lstStyle/>
        <a:p>
          <a:endParaRPr lang="es-ES"/>
        </a:p>
      </dgm:t>
    </dgm:pt>
    <dgm:pt modelId="{ABE3BDA1-2550-4681-9F57-11F10596F401}" type="pres">
      <dgm:prSet presAssocID="{94946AAE-C62D-4C16-8615-BB2D87EFAF77}" presName="parallelogramComposite" presStyleCnt="0"/>
      <dgm:spPr/>
    </dgm:pt>
    <dgm:pt modelId="{D3A92E07-BB1E-467A-89B8-4BC480E5EBE2}" type="pres">
      <dgm:prSet presAssocID="{94946AAE-C62D-4C16-8615-BB2D87EFAF77}" presName="parallelogram1" presStyleLbl="alignNode1" presStyleIdx="7" presStyleCnt="21"/>
      <dgm:spPr/>
    </dgm:pt>
    <dgm:pt modelId="{0E14086D-C554-47CE-A7E8-9D02A55CE41A}" type="pres">
      <dgm:prSet presAssocID="{94946AAE-C62D-4C16-8615-BB2D87EFAF77}" presName="parallelogram2" presStyleLbl="alignNode1" presStyleIdx="8" presStyleCnt="21"/>
      <dgm:spPr/>
    </dgm:pt>
    <dgm:pt modelId="{7BCBA51D-5BFA-4931-886F-ED9AE04EEA11}" type="pres">
      <dgm:prSet presAssocID="{94946AAE-C62D-4C16-8615-BB2D87EFAF77}" presName="parallelogram3" presStyleLbl="alignNode1" presStyleIdx="9" presStyleCnt="21"/>
      <dgm:spPr/>
    </dgm:pt>
    <dgm:pt modelId="{F50C27EF-2702-4C93-AE37-82A38017A920}" type="pres">
      <dgm:prSet presAssocID="{94946AAE-C62D-4C16-8615-BB2D87EFAF77}" presName="parallelogram4" presStyleLbl="alignNode1" presStyleIdx="10" presStyleCnt="21"/>
      <dgm:spPr/>
    </dgm:pt>
    <dgm:pt modelId="{B45FA4ED-C652-4918-A1B6-D2E878C33577}" type="pres">
      <dgm:prSet presAssocID="{94946AAE-C62D-4C16-8615-BB2D87EFAF77}" presName="parallelogram5" presStyleLbl="alignNode1" presStyleIdx="11" presStyleCnt="21"/>
      <dgm:spPr/>
    </dgm:pt>
    <dgm:pt modelId="{DD79F33E-B8A1-4AE2-AC65-C5F25B516CB0}" type="pres">
      <dgm:prSet presAssocID="{94946AAE-C62D-4C16-8615-BB2D87EFAF77}" presName="parallelogram6" presStyleLbl="alignNode1" presStyleIdx="12" presStyleCnt="21"/>
      <dgm:spPr/>
    </dgm:pt>
    <dgm:pt modelId="{FEFB865E-D662-43E6-9CC5-FDA7E7CA7AC9}" type="pres">
      <dgm:prSet presAssocID="{94946AAE-C62D-4C16-8615-BB2D87EFAF77}" presName="parallelogram7" presStyleLbl="alignNode1" presStyleIdx="13" presStyleCnt="21"/>
      <dgm:spPr/>
    </dgm:pt>
    <dgm:pt modelId="{95692E57-D737-4C5A-9518-07FC1A804033}" type="pres">
      <dgm:prSet presAssocID="{80402806-7B1F-4327-B825-ACCEF9444BDE}" presName="sibTrans" presStyleCnt="0"/>
      <dgm:spPr/>
    </dgm:pt>
    <dgm:pt modelId="{2062800B-44DC-470B-84BB-4C4C9A18BD63}" type="pres">
      <dgm:prSet presAssocID="{8A0396A3-7626-4D43-9455-84D2F3B96531}" presName="parenttextcomposite" presStyleCnt="0"/>
      <dgm:spPr/>
    </dgm:pt>
    <dgm:pt modelId="{5ACE471A-D1EC-43DC-8EB9-50FA1A0A71CF}" type="pres">
      <dgm:prSet presAssocID="{8A0396A3-7626-4D43-9455-84D2F3B96531}" presName="parenttext" presStyleLbl="revTx" presStyleIdx="2" presStyleCnt="3">
        <dgm:presLayoutVars>
          <dgm:chMax/>
          <dgm:chPref val="2"/>
          <dgm:bulletEnabled val="1"/>
        </dgm:presLayoutVars>
      </dgm:prSet>
      <dgm:spPr/>
      <dgm:t>
        <a:bodyPr/>
        <a:lstStyle/>
        <a:p>
          <a:endParaRPr lang="es-ES"/>
        </a:p>
      </dgm:t>
    </dgm:pt>
    <dgm:pt modelId="{113DDBAC-EE40-41A6-8338-E931EDFD0946}" type="pres">
      <dgm:prSet presAssocID="{8A0396A3-7626-4D43-9455-84D2F3B96531}" presName="parallelogramComposite" presStyleCnt="0"/>
      <dgm:spPr/>
    </dgm:pt>
    <dgm:pt modelId="{9751DC55-F5F6-48BB-9CED-A45D78B53662}" type="pres">
      <dgm:prSet presAssocID="{8A0396A3-7626-4D43-9455-84D2F3B96531}" presName="parallelogram1" presStyleLbl="alignNode1" presStyleIdx="14" presStyleCnt="21"/>
      <dgm:spPr/>
    </dgm:pt>
    <dgm:pt modelId="{AEEF0ED5-0D1B-4F54-8562-3E301B6EC8C7}" type="pres">
      <dgm:prSet presAssocID="{8A0396A3-7626-4D43-9455-84D2F3B96531}" presName="parallelogram2" presStyleLbl="alignNode1" presStyleIdx="15" presStyleCnt="21"/>
      <dgm:spPr/>
    </dgm:pt>
    <dgm:pt modelId="{FBADF9D6-F341-4110-B971-5B8764513900}" type="pres">
      <dgm:prSet presAssocID="{8A0396A3-7626-4D43-9455-84D2F3B96531}" presName="parallelogram3" presStyleLbl="alignNode1" presStyleIdx="16" presStyleCnt="21"/>
      <dgm:spPr/>
    </dgm:pt>
    <dgm:pt modelId="{B316C92E-A86E-45D1-BE19-1A67EAB67CC2}" type="pres">
      <dgm:prSet presAssocID="{8A0396A3-7626-4D43-9455-84D2F3B96531}" presName="parallelogram4" presStyleLbl="alignNode1" presStyleIdx="17" presStyleCnt="21"/>
      <dgm:spPr/>
    </dgm:pt>
    <dgm:pt modelId="{770994AD-DFFD-4418-800E-66359B4312B0}" type="pres">
      <dgm:prSet presAssocID="{8A0396A3-7626-4D43-9455-84D2F3B96531}" presName="parallelogram5" presStyleLbl="alignNode1" presStyleIdx="18" presStyleCnt="21"/>
      <dgm:spPr/>
    </dgm:pt>
    <dgm:pt modelId="{0E3867A5-FA50-495E-8B92-F96EE459B249}" type="pres">
      <dgm:prSet presAssocID="{8A0396A3-7626-4D43-9455-84D2F3B96531}" presName="parallelogram6" presStyleLbl="alignNode1" presStyleIdx="19" presStyleCnt="21"/>
      <dgm:spPr/>
    </dgm:pt>
    <dgm:pt modelId="{8ED5A99A-9ADD-4C19-8152-1F0753092ADB}" type="pres">
      <dgm:prSet presAssocID="{8A0396A3-7626-4D43-9455-84D2F3B96531}" presName="parallelogram7" presStyleLbl="alignNode1" presStyleIdx="20" presStyleCnt="21"/>
      <dgm:spPr/>
    </dgm:pt>
  </dgm:ptLst>
  <dgm:cxnLst>
    <dgm:cxn modelId="{3FF8270C-42E8-4933-B831-41828BB38201}" srcId="{7CBDB6C3-B25B-4FFD-AA8F-33020A43EDD6}" destId="{D95E88F2-36A9-4BAE-9D85-56536AD3489D}" srcOrd="0" destOrd="0" parTransId="{13A5C0FC-02F0-431A-A0B3-3E62DCE697D8}" sibTransId="{F8783BDF-2BB8-40D9-95EB-9F5F8319872B}"/>
    <dgm:cxn modelId="{07037D78-C040-4456-837F-1C8122CBE38A}" srcId="{7CBDB6C3-B25B-4FFD-AA8F-33020A43EDD6}" destId="{94946AAE-C62D-4C16-8615-BB2D87EFAF77}" srcOrd="1" destOrd="0" parTransId="{F0048FB7-DC33-4901-BF16-55E55117AD86}" sibTransId="{80402806-7B1F-4327-B825-ACCEF9444BDE}"/>
    <dgm:cxn modelId="{DE8030B6-3547-4EBA-81CB-9D2582BAE18A}" srcId="{7CBDB6C3-B25B-4FFD-AA8F-33020A43EDD6}" destId="{8A0396A3-7626-4D43-9455-84D2F3B96531}" srcOrd="2" destOrd="0" parTransId="{856018F1-2AB5-4387-92E1-1ACE2DAF8122}" sibTransId="{5F4F27C7-C938-4571-9214-73AD21CE9F16}"/>
    <dgm:cxn modelId="{7EE527DC-952C-4D13-8C97-3DDFF0E5B984}" type="presOf" srcId="{7CBDB6C3-B25B-4FFD-AA8F-33020A43EDD6}" destId="{4F2178B5-527D-4A13-824A-2CD2157C32A6}" srcOrd="0" destOrd="0" presId="urn:microsoft.com/office/officeart/2008/layout/VerticalAccentList"/>
    <dgm:cxn modelId="{3B3E2446-0321-454C-8FC3-55CA0B650F4F}" type="presOf" srcId="{94946AAE-C62D-4C16-8615-BB2D87EFAF77}" destId="{501AE74C-01FA-4BAF-ADAB-DCC2E5981293}" srcOrd="0" destOrd="0" presId="urn:microsoft.com/office/officeart/2008/layout/VerticalAccentList"/>
    <dgm:cxn modelId="{31015904-EBC3-41D7-B2F5-F68B7BEBE005}" type="presOf" srcId="{8A0396A3-7626-4D43-9455-84D2F3B96531}" destId="{5ACE471A-D1EC-43DC-8EB9-50FA1A0A71CF}" srcOrd="0" destOrd="0" presId="urn:microsoft.com/office/officeart/2008/layout/VerticalAccentList"/>
    <dgm:cxn modelId="{A38EDCA2-E1DA-44E8-9E2A-FB78A9BC522D}" type="presOf" srcId="{D95E88F2-36A9-4BAE-9D85-56536AD3489D}" destId="{488B82A5-5E0B-44A2-838A-8CDD02CEA441}" srcOrd="0" destOrd="0" presId="urn:microsoft.com/office/officeart/2008/layout/VerticalAccentList"/>
    <dgm:cxn modelId="{10A8F356-B74E-4BB1-8219-8C641C24B502}" type="presParOf" srcId="{4F2178B5-527D-4A13-824A-2CD2157C32A6}" destId="{870F027D-8B36-441A-9005-FE3C53403BB7}" srcOrd="0" destOrd="0" presId="urn:microsoft.com/office/officeart/2008/layout/VerticalAccentList"/>
    <dgm:cxn modelId="{3463A7E1-F89F-4926-8A44-7A477340F4A0}" type="presParOf" srcId="{870F027D-8B36-441A-9005-FE3C53403BB7}" destId="{488B82A5-5E0B-44A2-838A-8CDD02CEA441}" srcOrd="0" destOrd="0" presId="urn:microsoft.com/office/officeart/2008/layout/VerticalAccentList"/>
    <dgm:cxn modelId="{C89D6EC4-28CA-4177-A265-29C3A6766AE1}" type="presParOf" srcId="{4F2178B5-527D-4A13-824A-2CD2157C32A6}" destId="{5D897F30-F262-4D5A-B612-9A79A5680E73}" srcOrd="1" destOrd="0" presId="urn:microsoft.com/office/officeart/2008/layout/VerticalAccentList"/>
    <dgm:cxn modelId="{3EA0A5B2-ACEC-457D-B354-D1DF09219F4C}" type="presParOf" srcId="{5D897F30-F262-4D5A-B612-9A79A5680E73}" destId="{139D10E7-D940-463F-9CA2-91FC7F5D27B6}" srcOrd="0" destOrd="0" presId="urn:microsoft.com/office/officeart/2008/layout/VerticalAccentList"/>
    <dgm:cxn modelId="{8D52BF28-3D33-438A-9A1E-8FADFD262E54}" type="presParOf" srcId="{5D897F30-F262-4D5A-B612-9A79A5680E73}" destId="{F870DAD8-21A8-4B35-90D2-0FAF2E8ADDA1}" srcOrd="1" destOrd="0" presId="urn:microsoft.com/office/officeart/2008/layout/VerticalAccentList"/>
    <dgm:cxn modelId="{66D3C47D-F7F4-420D-B853-1BD892147CB1}" type="presParOf" srcId="{5D897F30-F262-4D5A-B612-9A79A5680E73}" destId="{304B78D3-336F-433C-95D3-B5FFCCD135C5}" srcOrd="2" destOrd="0" presId="urn:microsoft.com/office/officeart/2008/layout/VerticalAccentList"/>
    <dgm:cxn modelId="{46880CBC-0747-43B7-9CD8-D7D7B67D158D}" type="presParOf" srcId="{5D897F30-F262-4D5A-B612-9A79A5680E73}" destId="{BDB8FCAC-EDB7-4432-AACF-715BCCE6FEE4}" srcOrd="3" destOrd="0" presId="urn:microsoft.com/office/officeart/2008/layout/VerticalAccentList"/>
    <dgm:cxn modelId="{C332CC14-7106-454F-93CD-7F958454F74B}" type="presParOf" srcId="{5D897F30-F262-4D5A-B612-9A79A5680E73}" destId="{C7F40364-9023-4A01-9538-75352A88A6F6}" srcOrd="4" destOrd="0" presId="urn:microsoft.com/office/officeart/2008/layout/VerticalAccentList"/>
    <dgm:cxn modelId="{D55459ED-AE29-42CA-B0EE-9600A3FC4CE3}" type="presParOf" srcId="{5D897F30-F262-4D5A-B612-9A79A5680E73}" destId="{ED3A954A-A65E-4621-89F4-F7400A2C549A}" srcOrd="5" destOrd="0" presId="urn:microsoft.com/office/officeart/2008/layout/VerticalAccentList"/>
    <dgm:cxn modelId="{FB41BF4C-3D89-4B13-AB0C-6088C2A79791}" type="presParOf" srcId="{5D897F30-F262-4D5A-B612-9A79A5680E73}" destId="{385ADA95-5CAC-4626-A669-43985E4FA467}" srcOrd="6" destOrd="0" presId="urn:microsoft.com/office/officeart/2008/layout/VerticalAccentList"/>
    <dgm:cxn modelId="{0384E8F3-9CA4-46FF-BEA4-2A87831E7646}" type="presParOf" srcId="{4F2178B5-527D-4A13-824A-2CD2157C32A6}" destId="{F436EBC4-30C2-40A8-9A95-86652F1BE939}" srcOrd="2" destOrd="0" presId="urn:microsoft.com/office/officeart/2008/layout/VerticalAccentList"/>
    <dgm:cxn modelId="{3E77A431-8FE1-4BA6-9910-05C12ED45352}" type="presParOf" srcId="{4F2178B5-527D-4A13-824A-2CD2157C32A6}" destId="{CF732E59-1D49-415D-823A-65B35FDAB2FD}" srcOrd="3" destOrd="0" presId="urn:microsoft.com/office/officeart/2008/layout/VerticalAccentList"/>
    <dgm:cxn modelId="{61E1DE2B-C4C9-4ACB-9B86-A79C596B0D18}" type="presParOf" srcId="{CF732E59-1D49-415D-823A-65B35FDAB2FD}" destId="{501AE74C-01FA-4BAF-ADAB-DCC2E5981293}" srcOrd="0" destOrd="0" presId="urn:microsoft.com/office/officeart/2008/layout/VerticalAccentList"/>
    <dgm:cxn modelId="{73876923-FD4A-4879-8B3B-D28080F9F14C}" type="presParOf" srcId="{4F2178B5-527D-4A13-824A-2CD2157C32A6}" destId="{ABE3BDA1-2550-4681-9F57-11F10596F401}" srcOrd="4" destOrd="0" presId="urn:microsoft.com/office/officeart/2008/layout/VerticalAccentList"/>
    <dgm:cxn modelId="{BF7FAE3B-3E9E-4012-927D-285EE9F8E664}" type="presParOf" srcId="{ABE3BDA1-2550-4681-9F57-11F10596F401}" destId="{D3A92E07-BB1E-467A-89B8-4BC480E5EBE2}" srcOrd="0" destOrd="0" presId="urn:microsoft.com/office/officeart/2008/layout/VerticalAccentList"/>
    <dgm:cxn modelId="{D7CFE27F-DDDD-42C4-B080-CCBF56F30886}" type="presParOf" srcId="{ABE3BDA1-2550-4681-9F57-11F10596F401}" destId="{0E14086D-C554-47CE-A7E8-9D02A55CE41A}" srcOrd="1" destOrd="0" presId="urn:microsoft.com/office/officeart/2008/layout/VerticalAccentList"/>
    <dgm:cxn modelId="{1F8CE7A7-AF16-43C8-8247-7FF776EAEDF7}" type="presParOf" srcId="{ABE3BDA1-2550-4681-9F57-11F10596F401}" destId="{7BCBA51D-5BFA-4931-886F-ED9AE04EEA11}" srcOrd="2" destOrd="0" presId="urn:microsoft.com/office/officeart/2008/layout/VerticalAccentList"/>
    <dgm:cxn modelId="{50DCA5E2-5FD5-4872-9F6E-6FC80521F698}" type="presParOf" srcId="{ABE3BDA1-2550-4681-9F57-11F10596F401}" destId="{F50C27EF-2702-4C93-AE37-82A38017A920}" srcOrd="3" destOrd="0" presId="urn:microsoft.com/office/officeart/2008/layout/VerticalAccentList"/>
    <dgm:cxn modelId="{18A26799-927F-4325-B7F4-A9F2E58476D6}" type="presParOf" srcId="{ABE3BDA1-2550-4681-9F57-11F10596F401}" destId="{B45FA4ED-C652-4918-A1B6-D2E878C33577}" srcOrd="4" destOrd="0" presId="urn:microsoft.com/office/officeart/2008/layout/VerticalAccentList"/>
    <dgm:cxn modelId="{78F0B7B7-3075-45D4-B17C-FCC44236B1A1}" type="presParOf" srcId="{ABE3BDA1-2550-4681-9F57-11F10596F401}" destId="{DD79F33E-B8A1-4AE2-AC65-C5F25B516CB0}" srcOrd="5" destOrd="0" presId="urn:microsoft.com/office/officeart/2008/layout/VerticalAccentList"/>
    <dgm:cxn modelId="{303A7387-E85C-4602-B8E6-909C012626B7}" type="presParOf" srcId="{ABE3BDA1-2550-4681-9F57-11F10596F401}" destId="{FEFB865E-D662-43E6-9CC5-FDA7E7CA7AC9}" srcOrd="6" destOrd="0" presId="urn:microsoft.com/office/officeart/2008/layout/VerticalAccentList"/>
    <dgm:cxn modelId="{CDBB0070-4FA6-41F0-9862-F61325F5F93B}" type="presParOf" srcId="{4F2178B5-527D-4A13-824A-2CD2157C32A6}" destId="{95692E57-D737-4C5A-9518-07FC1A804033}" srcOrd="5" destOrd="0" presId="urn:microsoft.com/office/officeart/2008/layout/VerticalAccentList"/>
    <dgm:cxn modelId="{4817AFAE-C47E-4943-8943-8DCC5C3BA42B}" type="presParOf" srcId="{4F2178B5-527D-4A13-824A-2CD2157C32A6}" destId="{2062800B-44DC-470B-84BB-4C4C9A18BD63}" srcOrd="6" destOrd="0" presId="urn:microsoft.com/office/officeart/2008/layout/VerticalAccentList"/>
    <dgm:cxn modelId="{A232BDAF-1C2B-467B-802B-2BBB07566C3B}" type="presParOf" srcId="{2062800B-44DC-470B-84BB-4C4C9A18BD63}" destId="{5ACE471A-D1EC-43DC-8EB9-50FA1A0A71CF}" srcOrd="0" destOrd="0" presId="urn:microsoft.com/office/officeart/2008/layout/VerticalAccentList"/>
    <dgm:cxn modelId="{8853BE9D-0BBC-497C-A41F-C12A4F749273}" type="presParOf" srcId="{4F2178B5-527D-4A13-824A-2CD2157C32A6}" destId="{113DDBAC-EE40-41A6-8338-E931EDFD0946}" srcOrd="7" destOrd="0" presId="urn:microsoft.com/office/officeart/2008/layout/VerticalAccentList"/>
    <dgm:cxn modelId="{C70CF29E-997C-4BD3-BFE0-A77B781FE16B}" type="presParOf" srcId="{113DDBAC-EE40-41A6-8338-E931EDFD0946}" destId="{9751DC55-F5F6-48BB-9CED-A45D78B53662}" srcOrd="0" destOrd="0" presId="urn:microsoft.com/office/officeart/2008/layout/VerticalAccentList"/>
    <dgm:cxn modelId="{F699E121-CBF3-42A0-87CB-F09B10A021CF}" type="presParOf" srcId="{113DDBAC-EE40-41A6-8338-E931EDFD0946}" destId="{AEEF0ED5-0D1B-4F54-8562-3E301B6EC8C7}" srcOrd="1" destOrd="0" presId="urn:microsoft.com/office/officeart/2008/layout/VerticalAccentList"/>
    <dgm:cxn modelId="{DA8E59D5-4D29-46B9-9C9B-5099B321826C}" type="presParOf" srcId="{113DDBAC-EE40-41A6-8338-E931EDFD0946}" destId="{FBADF9D6-F341-4110-B971-5B8764513900}" srcOrd="2" destOrd="0" presId="urn:microsoft.com/office/officeart/2008/layout/VerticalAccentList"/>
    <dgm:cxn modelId="{2AEC3B38-FCEB-46BA-A09D-943B4B0F233C}" type="presParOf" srcId="{113DDBAC-EE40-41A6-8338-E931EDFD0946}" destId="{B316C92E-A86E-45D1-BE19-1A67EAB67CC2}" srcOrd="3" destOrd="0" presId="urn:microsoft.com/office/officeart/2008/layout/VerticalAccentList"/>
    <dgm:cxn modelId="{9F4D0573-9A57-43D7-8FA0-4EED05933BC9}" type="presParOf" srcId="{113DDBAC-EE40-41A6-8338-E931EDFD0946}" destId="{770994AD-DFFD-4418-800E-66359B4312B0}" srcOrd="4" destOrd="0" presId="urn:microsoft.com/office/officeart/2008/layout/VerticalAccentList"/>
    <dgm:cxn modelId="{2B692ADF-7D91-4F1F-A510-658F74013DA2}" type="presParOf" srcId="{113DDBAC-EE40-41A6-8338-E931EDFD0946}" destId="{0E3867A5-FA50-495E-8B92-F96EE459B249}" srcOrd="5" destOrd="0" presId="urn:microsoft.com/office/officeart/2008/layout/VerticalAccentList"/>
    <dgm:cxn modelId="{D9E1745B-F450-4D15-A052-B15693FDDDFD}" type="presParOf" srcId="{113DDBAC-EE40-41A6-8338-E931EDFD0946}" destId="{8ED5A99A-9ADD-4C19-8152-1F0753092ADB}" srcOrd="6" destOrd="0" presId="urn:microsoft.com/office/officeart/2008/layout/Vertical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7A522-A316-4A31-A036-377700B27C1B}"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C"/>
        </a:p>
      </dgm:t>
    </dgm:pt>
    <dgm:pt modelId="{4EAE452C-3DD8-44E9-984D-832141625022}">
      <dgm:prSet phldrT="[Texto]" custT="1"/>
      <dgm:spPr/>
      <dgm:t>
        <a:bodyPr/>
        <a:lstStyle/>
        <a:p>
          <a:pPr>
            <a:buFont typeface="Arial" panose="020B0604020202020204" pitchFamily="34" charset="0"/>
            <a:buNone/>
          </a:pPr>
          <a:r>
            <a:rPr lang="es-ES" sz="1200" dirty="0" smtClean="0">
              <a:latin typeface="+mj-lt"/>
            </a:rPr>
            <a:t>Se obtuvieron 5 muestra simples de material lignocelulósico de caña de azúcar que cumplieron con los criterios de homogeneidad para establecer una muestra compuesta para aislamiento e identificación de mohos y levaduras</a:t>
          </a:r>
          <a:endParaRPr lang="es-EC" sz="1200" dirty="0">
            <a:latin typeface="+mj-lt"/>
          </a:endParaRPr>
        </a:p>
      </dgm:t>
    </dgm:pt>
    <dgm:pt modelId="{EA7CD4ED-2F26-4927-991D-9962C1C6C3D2}" type="parTrans" cxnId="{9B5D30CC-22F7-4C9E-938C-9C28D5E0A982}">
      <dgm:prSet/>
      <dgm:spPr/>
      <dgm:t>
        <a:bodyPr/>
        <a:lstStyle/>
        <a:p>
          <a:endParaRPr lang="es-EC" sz="1200">
            <a:latin typeface="+mj-lt"/>
          </a:endParaRPr>
        </a:p>
      </dgm:t>
    </dgm:pt>
    <dgm:pt modelId="{B0B452D2-9AE0-43AE-A3A1-58CAD0B27261}" type="sibTrans" cxnId="{9B5D30CC-22F7-4C9E-938C-9C28D5E0A982}">
      <dgm:prSet/>
      <dgm:spPr/>
      <dgm:t>
        <a:bodyPr/>
        <a:lstStyle/>
        <a:p>
          <a:endParaRPr lang="es-EC" sz="1200">
            <a:latin typeface="+mj-lt"/>
          </a:endParaRPr>
        </a:p>
      </dgm:t>
    </dgm:pt>
    <dgm:pt modelId="{C25A6D4F-719C-4811-BEBE-1DBF6508A51F}">
      <dgm:prSet custT="1"/>
      <dgm:spPr/>
      <dgm:t>
        <a:bodyPr/>
        <a:lstStyle/>
        <a:p>
          <a:r>
            <a:rPr lang="es-ES" sz="1200" dirty="0" smtClean="0">
              <a:latin typeface="+mj-lt"/>
            </a:rPr>
            <a:t>La implementación de técnicas dependientes de cultivo como las diluciones seriadas, uso de medios nutritivos </a:t>
          </a:r>
          <a:r>
            <a:rPr lang="es-ES" sz="1200" dirty="0" err="1" smtClean="0">
              <a:latin typeface="+mj-lt"/>
            </a:rPr>
            <a:t>agarisados</a:t>
          </a:r>
          <a:r>
            <a:rPr lang="es-ES" sz="1200" dirty="0" smtClean="0">
              <a:latin typeface="+mj-lt"/>
            </a:rPr>
            <a:t> y la técnica de extensión en placa obtuvo colonias totales de mohos y levaduras que fueron sometidas a estudios macro y microscópicos.</a:t>
          </a:r>
          <a:endParaRPr lang="es-EC" sz="1200" dirty="0">
            <a:latin typeface="+mj-lt"/>
          </a:endParaRPr>
        </a:p>
      </dgm:t>
    </dgm:pt>
    <dgm:pt modelId="{D5EF4327-C874-4E3F-9A0B-DDB765C14659}" type="parTrans" cxnId="{5D760CAC-A7CE-4497-AD51-3C1D975BBBAF}">
      <dgm:prSet/>
      <dgm:spPr/>
      <dgm:t>
        <a:bodyPr/>
        <a:lstStyle/>
        <a:p>
          <a:endParaRPr lang="es-EC" sz="1200">
            <a:latin typeface="+mj-lt"/>
          </a:endParaRPr>
        </a:p>
      </dgm:t>
    </dgm:pt>
    <dgm:pt modelId="{A3F55680-C205-43FC-A443-838A1EAD2C35}" type="sibTrans" cxnId="{5D760CAC-A7CE-4497-AD51-3C1D975BBBAF}">
      <dgm:prSet/>
      <dgm:spPr/>
      <dgm:t>
        <a:bodyPr/>
        <a:lstStyle/>
        <a:p>
          <a:endParaRPr lang="es-EC" sz="1200">
            <a:latin typeface="+mj-lt"/>
          </a:endParaRPr>
        </a:p>
      </dgm:t>
    </dgm:pt>
    <dgm:pt modelId="{5D054D2E-FA9B-4E13-818C-C32AC2EDD824}">
      <dgm:prSet custT="1"/>
      <dgm:spPr/>
      <dgm:t>
        <a:bodyPr/>
        <a:lstStyle/>
        <a:p>
          <a:r>
            <a:rPr lang="es-ES" sz="1200" dirty="0" smtClean="0">
              <a:latin typeface="+mj-lt"/>
            </a:rPr>
            <a:t>Se logró extraer mediante técnica de precipitación química, ADN de calidad y cantidad suficientes para ser sometida a la amplificación del </a:t>
          </a:r>
          <a:r>
            <a:rPr lang="es-ES" sz="1200" dirty="0" err="1" smtClean="0">
              <a:latin typeface="+mj-lt"/>
            </a:rPr>
            <a:t>Barcoding</a:t>
          </a:r>
          <a:r>
            <a:rPr lang="es-ES" sz="1200" dirty="0" smtClean="0">
              <a:latin typeface="+mj-lt"/>
            </a:rPr>
            <a:t> ITS.. </a:t>
          </a:r>
          <a:endParaRPr lang="es-EC" sz="1200" dirty="0">
            <a:latin typeface="+mj-lt"/>
          </a:endParaRPr>
        </a:p>
      </dgm:t>
    </dgm:pt>
    <dgm:pt modelId="{348077E9-13C3-422F-9F81-0624ACDC1D33}" type="parTrans" cxnId="{74E430EA-A0BD-45FB-9CBE-5CAED4A4CC36}">
      <dgm:prSet/>
      <dgm:spPr/>
      <dgm:t>
        <a:bodyPr/>
        <a:lstStyle/>
        <a:p>
          <a:endParaRPr lang="es-EC" sz="1200">
            <a:latin typeface="+mj-lt"/>
          </a:endParaRPr>
        </a:p>
      </dgm:t>
    </dgm:pt>
    <dgm:pt modelId="{5445FCAB-8129-4D58-8E2E-23EB94BBFE88}" type="sibTrans" cxnId="{74E430EA-A0BD-45FB-9CBE-5CAED4A4CC36}">
      <dgm:prSet/>
      <dgm:spPr/>
      <dgm:t>
        <a:bodyPr/>
        <a:lstStyle/>
        <a:p>
          <a:endParaRPr lang="es-EC" sz="1200">
            <a:latin typeface="+mj-lt"/>
          </a:endParaRPr>
        </a:p>
      </dgm:t>
    </dgm:pt>
    <dgm:pt modelId="{1E5EB0C3-0E64-4FE7-AE58-EDC40AFC4A67}">
      <dgm:prSet custT="1"/>
      <dgm:spPr/>
      <dgm:t>
        <a:bodyPr/>
        <a:lstStyle/>
        <a:p>
          <a:r>
            <a:rPr lang="es-ES" sz="1200" dirty="0" smtClean="0">
              <a:latin typeface="+mj-lt"/>
            </a:rPr>
            <a:t>La amplificación por PCR permitió generar un gel de agarosa en donde se mostraron fragmentos muy variables (desde 380 </a:t>
          </a:r>
          <a:r>
            <a:rPr lang="es-ES" sz="1200" dirty="0" err="1" smtClean="0">
              <a:latin typeface="+mj-lt"/>
            </a:rPr>
            <a:t>pb</a:t>
          </a:r>
          <a:r>
            <a:rPr lang="es-ES" sz="1200" dirty="0" smtClean="0">
              <a:latin typeface="+mj-lt"/>
            </a:rPr>
            <a:t> a 750 </a:t>
          </a:r>
          <a:r>
            <a:rPr lang="es-ES" sz="1200" dirty="0" err="1" smtClean="0">
              <a:latin typeface="+mj-lt"/>
            </a:rPr>
            <a:t>pb</a:t>
          </a:r>
          <a:r>
            <a:rPr lang="es-ES" sz="1200" dirty="0" smtClean="0">
              <a:latin typeface="+mj-lt"/>
            </a:rPr>
            <a:t>) en las ocho cepas de levaduras, mientras que las bandas de las cuatro cepas de hongos filamentosos se observó bandas de tamaño uniforme (400-500 </a:t>
          </a:r>
          <a:r>
            <a:rPr lang="es-ES" sz="1200" dirty="0" err="1" smtClean="0">
              <a:latin typeface="+mj-lt"/>
            </a:rPr>
            <a:t>pb</a:t>
          </a:r>
          <a:r>
            <a:rPr lang="es-ES" sz="1200" dirty="0" smtClean="0">
              <a:latin typeface="+mj-lt"/>
            </a:rPr>
            <a:t>). </a:t>
          </a:r>
          <a:endParaRPr lang="es-EC" sz="1200" dirty="0">
            <a:latin typeface="+mj-lt"/>
          </a:endParaRPr>
        </a:p>
      </dgm:t>
    </dgm:pt>
    <dgm:pt modelId="{70BB62DE-9942-4448-94D3-25E11D4D953E}" type="parTrans" cxnId="{CA4FD608-570F-47AA-B0CF-5E4F5774398A}">
      <dgm:prSet/>
      <dgm:spPr/>
      <dgm:t>
        <a:bodyPr/>
        <a:lstStyle/>
        <a:p>
          <a:endParaRPr lang="es-ES" sz="1200">
            <a:latin typeface="+mj-lt"/>
          </a:endParaRPr>
        </a:p>
      </dgm:t>
    </dgm:pt>
    <dgm:pt modelId="{427DB330-DADD-458E-A1DF-219E255DFCC9}" type="sibTrans" cxnId="{CA4FD608-570F-47AA-B0CF-5E4F5774398A}">
      <dgm:prSet/>
      <dgm:spPr/>
      <dgm:t>
        <a:bodyPr/>
        <a:lstStyle/>
        <a:p>
          <a:endParaRPr lang="es-ES" sz="1200">
            <a:latin typeface="+mj-lt"/>
          </a:endParaRPr>
        </a:p>
      </dgm:t>
    </dgm:pt>
    <dgm:pt modelId="{9C43A75F-01D9-4C0F-B18D-53758AE02E96}">
      <dgm:prSet custT="1"/>
      <dgm:spPr/>
      <dgm:t>
        <a:bodyPr/>
        <a:lstStyle/>
        <a:p>
          <a:r>
            <a:rPr lang="es-ES" sz="1200" smtClean="0">
              <a:latin typeface="+mj-lt"/>
            </a:rPr>
            <a:t>Mediante secuenciación y ensamblaje de secuencias consensos tipo Sanger, se identificaron con porcentajes de identidad mayores al 97 % siete de las ocho muestras analizadas de levaduras. Y en las cepas de mohos el análisis de las secuencias obtenidas se determinó la identidad de las muestras hasta el nivel de género.</a:t>
          </a:r>
          <a:endParaRPr lang="es-EC" sz="1200" dirty="0">
            <a:latin typeface="+mj-lt"/>
          </a:endParaRPr>
        </a:p>
      </dgm:t>
    </dgm:pt>
    <dgm:pt modelId="{7178C1AB-8E2F-4188-AD51-CCE4B1621C53}" type="parTrans" cxnId="{F990B72D-24E3-42C6-B6FE-9385E0BB103C}">
      <dgm:prSet/>
      <dgm:spPr/>
      <dgm:t>
        <a:bodyPr/>
        <a:lstStyle/>
        <a:p>
          <a:endParaRPr lang="es-ES" sz="1200">
            <a:latin typeface="+mj-lt"/>
          </a:endParaRPr>
        </a:p>
      </dgm:t>
    </dgm:pt>
    <dgm:pt modelId="{0FB82470-2A51-47AE-AD5D-1F436AECFCDF}" type="sibTrans" cxnId="{F990B72D-24E3-42C6-B6FE-9385E0BB103C}">
      <dgm:prSet/>
      <dgm:spPr/>
      <dgm:t>
        <a:bodyPr/>
        <a:lstStyle/>
        <a:p>
          <a:endParaRPr lang="es-ES" sz="1200">
            <a:latin typeface="+mj-lt"/>
          </a:endParaRPr>
        </a:p>
      </dgm:t>
    </dgm:pt>
    <dgm:pt modelId="{6425BC25-45F3-40DA-B9B1-BBA54CBE51DF}" type="pres">
      <dgm:prSet presAssocID="{78C7A522-A316-4A31-A036-377700B27C1B}" presName="Name0" presStyleCnt="0">
        <dgm:presLayoutVars>
          <dgm:chMax val="7"/>
          <dgm:chPref val="7"/>
          <dgm:dir/>
        </dgm:presLayoutVars>
      </dgm:prSet>
      <dgm:spPr/>
      <dgm:t>
        <a:bodyPr/>
        <a:lstStyle/>
        <a:p>
          <a:endParaRPr lang="es-ES"/>
        </a:p>
      </dgm:t>
    </dgm:pt>
    <dgm:pt modelId="{0C37217D-96C5-42D1-9779-E2CE4C75B378}" type="pres">
      <dgm:prSet presAssocID="{78C7A522-A316-4A31-A036-377700B27C1B}" presName="Name1" presStyleCnt="0"/>
      <dgm:spPr/>
      <dgm:t>
        <a:bodyPr/>
        <a:lstStyle/>
        <a:p>
          <a:endParaRPr lang="es-ES"/>
        </a:p>
      </dgm:t>
    </dgm:pt>
    <dgm:pt modelId="{3E793B8A-09EA-43C0-8C79-A51004E9F39F}" type="pres">
      <dgm:prSet presAssocID="{78C7A522-A316-4A31-A036-377700B27C1B}" presName="cycle" presStyleCnt="0"/>
      <dgm:spPr/>
      <dgm:t>
        <a:bodyPr/>
        <a:lstStyle/>
        <a:p>
          <a:endParaRPr lang="es-ES"/>
        </a:p>
      </dgm:t>
    </dgm:pt>
    <dgm:pt modelId="{B4EBEB27-751A-4568-AC73-E428E8B3A427}" type="pres">
      <dgm:prSet presAssocID="{78C7A522-A316-4A31-A036-377700B27C1B}" presName="srcNode" presStyleLbl="node1" presStyleIdx="0" presStyleCnt="5"/>
      <dgm:spPr/>
      <dgm:t>
        <a:bodyPr/>
        <a:lstStyle/>
        <a:p>
          <a:endParaRPr lang="es-ES"/>
        </a:p>
      </dgm:t>
    </dgm:pt>
    <dgm:pt modelId="{443DFCDE-E28B-42AD-A4C3-A2FE2E847776}" type="pres">
      <dgm:prSet presAssocID="{78C7A522-A316-4A31-A036-377700B27C1B}" presName="conn" presStyleLbl="parChTrans1D2" presStyleIdx="0" presStyleCnt="1"/>
      <dgm:spPr/>
      <dgm:t>
        <a:bodyPr/>
        <a:lstStyle/>
        <a:p>
          <a:endParaRPr lang="es-ES"/>
        </a:p>
      </dgm:t>
    </dgm:pt>
    <dgm:pt modelId="{27957BDB-0BDC-4E45-9477-C1E82422FEFF}" type="pres">
      <dgm:prSet presAssocID="{78C7A522-A316-4A31-A036-377700B27C1B}" presName="extraNode" presStyleLbl="node1" presStyleIdx="0" presStyleCnt="5"/>
      <dgm:spPr/>
      <dgm:t>
        <a:bodyPr/>
        <a:lstStyle/>
        <a:p>
          <a:endParaRPr lang="es-ES"/>
        </a:p>
      </dgm:t>
    </dgm:pt>
    <dgm:pt modelId="{9A293ADB-F29E-4F13-8EEF-730E35B2ECC3}" type="pres">
      <dgm:prSet presAssocID="{78C7A522-A316-4A31-A036-377700B27C1B}" presName="dstNode" presStyleLbl="node1" presStyleIdx="0" presStyleCnt="5"/>
      <dgm:spPr/>
      <dgm:t>
        <a:bodyPr/>
        <a:lstStyle/>
        <a:p>
          <a:endParaRPr lang="es-ES"/>
        </a:p>
      </dgm:t>
    </dgm:pt>
    <dgm:pt modelId="{6C342C3B-042D-4F82-9E76-96DF486F556E}" type="pres">
      <dgm:prSet presAssocID="{4EAE452C-3DD8-44E9-984D-832141625022}" presName="text_1" presStyleLbl="node1" presStyleIdx="0" presStyleCnt="5">
        <dgm:presLayoutVars>
          <dgm:bulletEnabled val="1"/>
        </dgm:presLayoutVars>
      </dgm:prSet>
      <dgm:spPr/>
      <dgm:t>
        <a:bodyPr/>
        <a:lstStyle/>
        <a:p>
          <a:endParaRPr lang="es-ES"/>
        </a:p>
      </dgm:t>
    </dgm:pt>
    <dgm:pt modelId="{F74649C3-4306-4973-AF89-468D95A4DEAB}" type="pres">
      <dgm:prSet presAssocID="{4EAE452C-3DD8-44E9-984D-832141625022}" presName="accent_1" presStyleCnt="0"/>
      <dgm:spPr/>
      <dgm:t>
        <a:bodyPr/>
        <a:lstStyle/>
        <a:p>
          <a:endParaRPr lang="es-ES"/>
        </a:p>
      </dgm:t>
    </dgm:pt>
    <dgm:pt modelId="{4A202968-6DE8-4DD8-8A5D-C0300EE4BD3B}" type="pres">
      <dgm:prSet presAssocID="{4EAE452C-3DD8-44E9-984D-832141625022}" presName="accentRepeatNode" presStyleLbl="solidFgAcc1" presStyleIdx="0" presStyleCnt="5"/>
      <dgm:spPr/>
      <dgm:t>
        <a:bodyPr/>
        <a:lstStyle/>
        <a:p>
          <a:endParaRPr lang="es-ES"/>
        </a:p>
      </dgm:t>
    </dgm:pt>
    <dgm:pt modelId="{62E82A28-953C-46FE-BC5C-00BBDC25955A}" type="pres">
      <dgm:prSet presAssocID="{C25A6D4F-719C-4811-BEBE-1DBF6508A51F}" presName="text_2" presStyleLbl="node1" presStyleIdx="1" presStyleCnt="5">
        <dgm:presLayoutVars>
          <dgm:bulletEnabled val="1"/>
        </dgm:presLayoutVars>
      </dgm:prSet>
      <dgm:spPr/>
      <dgm:t>
        <a:bodyPr/>
        <a:lstStyle/>
        <a:p>
          <a:endParaRPr lang="es-ES"/>
        </a:p>
      </dgm:t>
    </dgm:pt>
    <dgm:pt modelId="{57C17E58-F45B-4CC0-A730-21A62553F731}" type="pres">
      <dgm:prSet presAssocID="{C25A6D4F-719C-4811-BEBE-1DBF6508A51F}" presName="accent_2" presStyleCnt="0"/>
      <dgm:spPr/>
      <dgm:t>
        <a:bodyPr/>
        <a:lstStyle/>
        <a:p>
          <a:endParaRPr lang="es-ES"/>
        </a:p>
      </dgm:t>
    </dgm:pt>
    <dgm:pt modelId="{A5DAC2F6-A709-4D78-B577-C072E93C0049}" type="pres">
      <dgm:prSet presAssocID="{C25A6D4F-719C-4811-BEBE-1DBF6508A51F}" presName="accentRepeatNode" presStyleLbl="solidFgAcc1" presStyleIdx="1" presStyleCnt="5"/>
      <dgm:spPr/>
      <dgm:t>
        <a:bodyPr/>
        <a:lstStyle/>
        <a:p>
          <a:endParaRPr lang="es-ES"/>
        </a:p>
      </dgm:t>
    </dgm:pt>
    <dgm:pt modelId="{DF1CC69C-D9D3-4107-A906-F14BA5EACB9D}" type="pres">
      <dgm:prSet presAssocID="{5D054D2E-FA9B-4E13-818C-C32AC2EDD824}" presName="text_3" presStyleLbl="node1" presStyleIdx="2" presStyleCnt="5">
        <dgm:presLayoutVars>
          <dgm:bulletEnabled val="1"/>
        </dgm:presLayoutVars>
      </dgm:prSet>
      <dgm:spPr/>
      <dgm:t>
        <a:bodyPr/>
        <a:lstStyle/>
        <a:p>
          <a:endParaRPr lang="es-ES"/>
        </a:p>
      </dgm:t>
    </dgm:pt>
    <dgm:pt modelId="{F7A5CF63-0EF4-4607-AC13-9897F6AD4AE5}" type="pres">
      <dgm:prSet presAssocID="{5D054D2E-FA9B-4E13-818C-C32AC2EDD824}" presName="accent_3" presStyleCnt="0"/>
      <dgm:spPr/>
      <dgm:t>
        <a:bodyPr/>
        <a:lstStyle/>
        <a:p>
          <a:endParaRPr lang="es-ES"/>
        </a:p>
      </dgm:t>
    </dgm:pt>
    <dgm:pt modelId="{C165F609-29F5-4F90-8209-A1DCD1AD8150}" type="pres">
      <dgm:prSet presAssocID="{5D054D2E-FA9B-4E13-818C-C32AC2EDD824}" presName="accentRepeatNode" presStyleLbl="solidFgAcc1" presStyleIdx="2" presStyleCnt="5"/>
      <dgm:spPr/>
      <dgm:t>
        <a:bodyPr/>
        <a:lstStyle/>
        <a:p>
          <a:endParaRPr lang="es-ES"/>
        </a:p>
      </dgm:t>
    </dgm:pt>
    <dgm:pt modelId="{2E8371F4-29E0-4E58-B2D0-D6AA584086DA}" type="pres">
      <dgm:prSet presAssocID="{1E5EB0C3-0E64-4FE7-AE58-EDC40AFC4A67}" presName="text_4" presStyleLbl="node1" presStyleIdx="3" presStyleCnt="5">
        <dgm:presLayoutVars>
          <dgm:bulletEnabled val="1"/>
        </dgm:presLayoutVars>
      </dgm:prSet>
      <dgm:spPr/>
      <dgm:t>
        <a:bodyPr/>
        <a:lstStyle/>
        <a:p>
          <a:endParaRPr lang="es-ES"/>
        </a:p>
      </dgm:t>
    </dgm:pt>
    <dgm:pt modelId="{1BE4BDB3-E268-4614-8CC4-BBB64A2FFFB0}" type="pres">
      <dgm:prSet presAssocID="{1E5EB0C3-0E64-4FE7-AE58-EDC40AFC4A67}" presName="accent_4" presStyleCnt="0"/>
      <dgm:spPr/>
    </dgm:pt>
    <dgm:pt modelId="{0EFB6A2B-584A-4400-A397-374957F757DE}" type="pres">
      <dgm:prSet presAssocID="{1E5EB0C3-0E64-4FE7-AE58-EDC40AFC4A67}" presName="accentRepeatNode" presStyleLbl="solidFgAcc1" presStyleIdx="3" presStyleCnt="5"/>
      <dgm:spPr/>
    </dgm:pt>
    <dgm:pt modelId="{B0E491C1-6926-4DE2-AEE8-DAAD6D0E223B}" type="pres">
      <dgm:prSet presAssocID="{9C43A75F-01D9-4C0F-B18D-53758AE02E96}" presName="text_5" presStyleLbl="node1" presStyleIdx="4" presStyleCnt="5">
        <dgm:presLayoutVars>
          <dgm:bulletEnabled val="1"/>
        </dgm:presLayoutVars>
      </dgm:prSet>
      <dgm:spPr/>
      <dgm:t>
        <a:bodyPr/>
        <a:lstStyle/>
        <a:p>
          <a:endParaRPr lang="es-ES"/>
        </a:p>
      </dgm:t>
    </dgm:pt>
    <dgm:pt modelId="{A40FB88E-600A-4C36-8C2F-1B34D92C057D}" type="pres">
      <dgm:prSet presAssocID="{9C43A75F-01D9-4C0F-B18D-53758AE02E96}" presName="accent_5" presStyleCnt="0"/>
      <dgm:spPr/>
    </dgm:pt>
    <dgm:pt modelId="{620C80FE-96F0-4D3E-9EB6-D9DD5AC6E69F}" type="pres">
      <dgm:prSet presAssocID="{9C43A75F-01D9-4C0F-B18D-53758AE02E96}" presName="accentRepeatNode" presStyleLbl="solidFgAcc1" presStyleIdx="4" presStyleCnt="5"/>
      <dgm:spPr/>
    </dgm:pt>
  </dgm:ptLst>
  <dgm:cxnLst>
    <dgm:cxn modelId="{CA4FD608-570F-47AA-B0CF-5E4F5774398A}" srcId="{78C7A522-A316-4A31-A036-377700B27C1B}" destId="{1E5EB0C3-0E64-4FE7-AE58-EDC40AFC4A67}" srcOrd="3" destOrd="0" parTransId="{70BB62DE-9942-4448-94D3-25E11D4D953E}" sibTransId="{427DB330-DADD-458E-A1DF-219E255DFCC9}"/>
    <dgm:cxn modelId="{5D760CAC-A7CE-4497-AD51-3C1D975BBBAF}" srcId="{78C7A522-A316-4A31-A036-377700B27C1B}" destId="{C25A6D4F-719C-4811-BEBE-1DBF6508A51F}" srcOrd="1" destOrd="0" parTransId="{D5EF4327-C874-4E3F-9A0B-DDB765C14659}" sibTransId="{A3F55680-C205-43FC-A443-838A1EAD2C35}"/>
    <dgm:cxn modelId="{487F19D2-DA84-4F97-9EAC-0CF70DE2AF74}" type="presOf" srcId="{1E5EB0C3-0E64-4FE7-AE58-EDC40AFC4A67}" destId="{2E8371F4-29E0-4E58-B2D0-D6AA584086DA}" srcOrd="0" destOrd="0" presId="urn:microsoft.com/office/officeart/2008/layout/VerticalCurvedList"/>
    <dgm:cxn modelId="{E9B42BA7-042A-4D44-AC32-292E82EED33E}" type="presOf" srcId="{C25A6D4F-719C-4811-BEBE-1DBF6508A51F}" destId="{62E82A28-953C-46FE-BC5C-00BBDC25955A}" srcOrd="0" destOrd="0" presId="urn:microsoft.com/office/officeart/2008/layout/VerticalCurvedList"/>
    <dgm:cxn modelId="{9B5D30CC-22F7-4C9E-938C-9C28D5E0A982}" srcId="{78C7A522-A316-4A31-A036-377700B27C1B}" destId="{4EAE452C-3DD8-44E9-984D-832141625022}" srcOrd="0" destOrd="0" parTransId="{EA7CD4ED-2F26-4927-991D-9962C1C6C3D2}" sibTransId="{B0B452D2-9AE0-43AE-A3A1-58CAD0B27261}"/>
    <dgm:cxn modelId="{ED917D7B-DEE1-4D08-AFC3-9A859DE7FBF2}" type="presOf" srcId="{4EAE452C-3DD8-44E9-984D-832141625022}" destId="{6C342C3B-042D-4F82-9E76-96DF486F556E}" srcOrd="0" destOrd="0" presId="urn:microsoft.com/office/officeart/2008/layout/VerticalCurvedList"/>
    <dgm:cxn modelId="{BB862C50-2326-488F-8B38-8E7AAC6605B4}" type="presOf" srcId="{9C43A75F-01D9-4C0F-B18D-53758AE02E96}" destId="{B0E491C1-6926-4DE2-AEE8-DAAD6D0E223B}" srcOrd="0" destOrd="0" presId="urn:microsoft.com/office/officeart/2008/layout/VerticalCurvedList"/>
    <dgm:cxn modelId="{12A479E1-4C6D-416C-B485-9EEA863BD0C3}" type="presOf" srcId="{78C7A522-A316-4A31-A036-377700B27C1B}" destId="{6425BC25-45F3-40DA-B9B1-BBA54CBE51DF}" srcOrd="0" destOrd="0" presId="urn:microsoft.com/office/officeart/2008/layout/VerticalCurvedList"/>
    <dgm:cxn modelId="{F990B72D-24E3-42C6-B6FE-9385E0BB103C}" srcId="{78C7A522-A316-4A31-A036-377700B27C1B}" destId="{9C43A75F-01D9-4C0F-B18D-53758AE02E96}" srcOrd="4" destOrd="0" parTransId="{7178C1AB-8E2F-4188-AD51-CCE4B1621C53}" sibTransId="{0FB82470-2A51-47AE-AD5D-1F436AECFCDF}"/>
    <dgm:cxn modelId="{C6C99C09-8CD5-4763-A0C8-46603394FFF8}" type="presOf" srcId="{B0B452D2-9AE0-43AE-A3A1-58CAD0B27261}" destId="{443DFCDE-E28B-42AD-A4C3-A2FE2E847776}" srcOrd="0" destOrd="0" presId="urn:microsoft.com/office/officeart/2008/layout/VerticalCurvedList"/>
    <dgm:cxn modelId="{74E430EA-A0BD-45FB-9CBE-5CAED4A4CC36}" srcId="{78C7A522-A316-4A31-A036-377700B27C1B}" destId="{5D054D2E-FA9B-4E13-818C-C32AC2EDD824}" srcOrd="2" destOrd="0" parTransId="{348077E9-13C3-422F-9F81-0624ACDC1D33}" sibTransId="{5445FCAB-8129-4D58-8E2E-23EB94BBFE88}"/>
    <dgm:cxn modelId="{66BACD04-6CFA-4D4E-A916-AF82FF495B3B}" type="presOf" srcId="{5D054D2E-FA9B-4E13-818C-C32AC2EDD824}" destId="{DF1CC69C-D9D3-4107-A906-F14BA5EACB9D}" srcOrd="0" destOrd="0" presId="urn:microsoft.com/office/officeart/2008/layout/VerticalCurvedList"/>
    <dgm:cxn modelId="{DBD7D9EA-0322-46C3-96F0-85CA06985209}" type="presParOf" srcId="{6425BC25-45F3-40DA-B9B1-BBA54CBE51DF}" destId="{0C37217D-96C5-42D1-9779-E2CE4C75B378}" srcOrd="0" destOrd="0" presId="urn:microsoft.com/office/officeart/2008/layout/VerticalCurvedList"/>
    <dgm:cxn modelId="{6C308FAA-D9D2-4546-9CC6-15480E16CE48}" type="presParOf" srcId="{0C37217D-96C5-42D1-9779-E2CE4C75B378}" destId="{3E793B8A-09EA-43C0-8C79-A51004E9F39F}" srcOrd="0" destOrd="0" presId="urn:microsoft.com/office/officeart/2008/layout/VerticalCurvedList"/>
    <dgm:cxn modelId="{B77421DC-22C3-4618-BF26-2B9004B58241}" type="presParOf" srcId="{3E793B8A-09EA-43C0-8C79-A51004E9F39F}" destId="{B4EBEB27-751A-4568-AC73-E428E8B3A427}" srcOrd="0" destOrd="0" presId="urn:microsoft.com/office/officeart/2008/layout/VerticalCurvedList"/>
    <dgm:cxn modelId="{EE054928-F385-487B-83E2-6E89EDF41CDA}" type="presParOf" srcId="{3E793B8A-09EA-43C0-8C79-A51004E9F39F}" destId="{443DFCDE-E28B-42AD-A4C3-A2FE2E847776}" srcOrd="1" destOrd="0" presId="urn:microsoft.com/office/officeart/2008/layout/VerticalCurvedList"/>
    <dgm:cxn modelId="{4A993637-F5AD-4CBE-93D0-3D78F04AB6CB}" type="presParOf" srcId="{3E793B8A-09EA-43C0-8C79-A51004E9F39F}" destId="{27957BDB-0BDC-4E45-9477-C1E82422FEFF}" srcOrd="2" destOrd="0" presId="urn:microsoft.com/office/officeart/2008/layout/VerticalCurvedList"/>
    <dgm:cxn modelId="{D3F68131-2E27-42A3-8084-7A6768274B5E}" type="presParOf" srcId="{3E793B8A-09EA-43C0-8C79-A51004E9F39F}" destId="{9A293ADB-F29E-4F13-8EEF-730E35B2ECC3}" srcOrd="3" destOrd="0" presId="urn:microsoft.com/office/officeart/2008/layout/VerticalCurvedList"/>
    <dgm:cxn modelId="{A5E5256E-F8F1-4D3C-A616-3882A3E761FE}" type="presParOf" srcId="{0C37217D-96C5-42D1-9779-E2CE4C75B378}" destId="{6C342C3B-042D-4F82-9E76-96DF486F556E}" srcOrd="1" destOrd="0" presId="urn:microsoft.com/office/officeart/2008/layout/VerticalCurvedList"/>
    <dgm:cxn modelId="{5B460542-B638-440F-9123-EDBDACCF9921}" type="presParOf" srcId="{0C37217D-96C5-42D1-9779-E2CE4C75B378}" destId="{F74649C3-4306-4973-AF89-468D95A4DEAB}" srcOrd="2" destOrd="0" presId="urn:microsoft.com/office/officeart/2008/layout/VerticalCurvedList"/>
    <dgm:cxn modelId="{00089BD0-CC40-40F8-A5D3-1F6FB649A225}" type="presParOf" srcId="{F74649C3-4306-4973-AF89-468D95A4DEAB}" destId="{4A202968-6DE8-4DD8-8A5D-C0300EE4BD3B}" srcOrd="0" destOrd="0" presId="urn:microsoft.com/office/officeart/2008/layout/VerticalCurvedList"/>
    <dgm:cxn modelId="{1DF3E66E-1EFE-4E17-856A-614CFA845117}" type="presParOf" srcId="{0C37217D-96C5-42D1-9779-E2CE4C75B378}" destId="{62E82A28-953C-46FE-BC5C-00BBDC25955A}" srcOrd="3" destOrd="0" presId="urn:microsoft.com/office/officeart/2008/layout/VerticalCurvedList"/>
    <dgm:cxn modelId="{B0CA34EE-C91E-4BD4-9AED-6317BFB10DB2}" type="presParOf" srcId="{0C37217D-96C5-42D1-9779-E2CE4C75B378}" destId="{57C17E58-F45B-4CC0-A730-21A62553F731}" srcOrd="4" destOrd="0" presId="urn:microsoft.com/office/officeart/2008/layout/VerticalCurvedList"/>
    <dgm:cxn modelId="{4D6F7B25-2406-44BD-8C0C-8419248EA975}" type="presParOf" srcId="{57C17E58-F45B-4CC0-A730-21A62553F731}" destId="{A5DAC2F6-A709-4D78-B577-C072E93C0049}" srcOrd="0" destOrd="0" presId="urn:microsoft.com/office/officeart/2008/layout/VerticalCurvedList"/>
    <dgm:cxn modelId="{3F5824B6-CBAE-48C3-9220-59239C98E5AF}" type="presParOf" srcId="{0C37217D-96C5-42D1-9779-E2CE4C75B378}" destId="{DF1CC69C-D9D3-4107-A906-F14BA5EACB9D}" srcOrd="5" destOrd="0" presId="urn:microsoft.com/office/officeart/2008/layout/VerticalCurvedList"/>
    <dgm:cxn modelId="{CAB9D853-B089-4CFC-B2A4-30C756121E63}" type="presParOf" srcId="{0C37217D-96C5-42D1-9779-E2CE4C75B378}" destId="{F7A5CF63-0EF4-4607-AC13-9897F6AD4AE5}" srcOrd="6" destOrd="0" presId="urn:microsoft.com/office/officeart/2008/layout/VerticalCurvedList"/>
    <dgm:cxn modelId="{6F49F603-8D4A-418F-A507-5FA6662B40D2}" type="presParOf" srcId="{F7A5CF63-0EF4-4607-AC13-9897F6AD4AE5}" destId="{C165F609-29F5-4F90-8209-A1DCD1AD8150}" srcOrd="0" destOrd="0" presId="urn:microsoft.com/office/officeart/2008/layout/VerticalCurvedList"/>
    <dgm:cxn modelId="{8A7F25D8-6560-4611-ABF9-416D432DED4E}" type="presParOf" srcId="{0C37217D-96C5-42D1-9779-E2CE4C75B378}" destId="{2E8371F4-29E0-4E58-B2D0-D6AA584086DA}" srcOrd="7" destOrd="0" presId="urn:microsoft.com/office/officeart/2008/layout/VerticalCurvedList"/>
    <dgm:cxn modelId="{B7D1CE1E-39F5-442E-8225-F8E97766839C}" type="presParOf" srcId="{0C37217D-96C5-42D1-9779-E2CE4C75B378}" destId="{1BE4BDB3-E268-4614-8CC4-BBB64A2FFFB0}" srcOrd="8" destOrd="0" presId="urn:microsoft.com/office/officeart/2008/layout/VerticalCurvedList"/>
    <dgm:cxn modelId="{A4A67676-EB4B-44A1-AEDD-E9FC82C12A8D}" type="presParOf" srcId="{1BE4BDB3-E268-4614-8CC4-BBB64A2FFFB0}" destId="{0EFB6A2B-584A-4400-A397-374957F757DE}" srcOrd="0" destOrd="0" presId="urn:microsoft.com/office/officeart/2008/layout/VerticalCurvedList"/>
    <dgm:cxn modelId="{86FA816F-1EC2-403B-8F2E-37F3046642B4}" type="presParOf" srcId="{0C37217D-96C5-42D1-9779-E2CE4C75B378}" destId="{B0E491C1-6926-4DE2-AEE8-DAAD6D0E223B}" srcOrd="9" destOrd="0" presId="urn:microsoft.com/office/officeart/2008/layout/VerticalCurvedList"/>
    <dgm:cxn modelId="{96B7D1A2-0FCD-419C-BBC5-9325C92B1A3D}" type="presParOf" srcId="{0C37217D-96C5-42D1-9779-E2CE4C75B378}" destId="{A40FB88E-600A-4C36-8C2F-1B34D92C057D}" srcOrd="10" destOrd="0" presId="urn:microsoft.com/office/officeart/2008/layout/VerticalCurvedList"/>
    <dgm:cxn modelId="{C6D00A40-BBC4-426A-9E26-30999968BDC7}" type="presParOf" srcId="{A40FB88E-600A-4C36-8C2F-1B34D92C057D}" destId="{620C80FE-96F0-4D3E-9EB6-D9DD5AC6E69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C7A522-A316-4A31-A036-377700B27C1B}" type="doc">
      <dgm:prSet loTypeId="urn:microsoft.com/office/officeart/2005/8/layout/vList3" loCatId="list" qsTypeId="urn:microsoft.com/office/officeart/2005/8/quickstyle/simple2" qsCatId="simple" csTypeId="urn:microsoft.com/office/officeart/2005/8/colors/colorful3" csCatId="colorful" phldr="1"/>
      <dgm:spPr/>
      <dgm:t>
        <a:bodyPr/>
        <a:lstStyle/>
        <a:p>
          <a:endParaRPr lang="es-EC"/>
        </a:p>
      </dgm:t>
    </dgm:pt>
    <dgm:pt modelId="{4EAE452C-3DD8-44E9-984D-832141625022}">
      <dgm:prSet phldrT="[Texto]" custT="1"/>
      <dgm:spPr/>
      <dgm:t>
        <a:bodyPr/>
        <a:lstStyle/>
        <a:p>
          <a:pPr>
            <a:buFont typeface="Arial" panose="020B0604020202020204" pitchFamily="34" charset="0"/>
            <a:buNone/>
          </a:pPr>
          <a:r>
            <a:rPr lang="es-ES" sz="1400" b="0" cap="none" spc="0" dirty="0" smtClean="0">
              <a:ln w="0"/>
              <a:solidFill>
                <a:schemeClr val="tx1"/>
              </a:solidFill>
              <a:effectLst>
                <a:outerShdw blurRad="38100" dist="19050" dir="2700000" algn="tl" rotWithShape="0">
                  <a:schemeClr val="dk1">
                    <a:alpha val="40000"/>
                  </a:schemeClr>
                </a:outerShdw>
              </a:effectLst>
              <a:latin typeface="+mj-lt"/>
            </a:rPr>
            <a:t>Realizar investigaciones posteriores sobre el potencial de las cepas aisladas en utilización de desechos industriales del IANCEM como fuente de carbono y minerales.</a:t>
          </a:r>
          <a:endParaRPr lang="es-EC" sz="1400" b="0" cap="none" spc="0" dirty="0">
            <a:ln w="0"/>
            <a:solidFill>
              <a:schemeClr val="tx1"/>
            </a:solidFill>
            <a:effectLst>
              <a:outerShdw blurRad="38100" dist="19050" dir="2700000" algn="tl" rotWithShape="0">
                <a:schemeClr val="dk1">
                  <a:alpha val="40000"/>
                </a:schemeClr>
              </a:outerShdw>
            </a:effectLst>
            <a:latin typeface="+mj-lt"/>
          </a:endParaRPr>
        </a:p>
      </dgm:t>
    </dgm:pt>
    <dgm:pt modelId="{EA7CD4ED-2F26-4927-991D-9962C1C6C3D2}" type="parTrans" cxnId="{9B5D30CC-22F7-4C9E-938C-9C28D5E0A982}">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latin typeface="+mj-lt"/>
          </a:endParaRPr>
        </a:p>
      </dgm:t>
    </dgm:pt>
    <dgm:pt modelId="{B0B452D2-9AE0-43AE-A3A1-58CAD0B27261}" type="sibTrans" cxnId="{9B5D30CC-22F7-4C9E-938C-9C28D5E0A982}">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latin typeface="+mj-lt"/>
          </a:endParaRPr>
        </a:p>
      </dgm:t>
    </dgm:pt>
    <dgm:pt modelId="{C25A6D4F-719C-4811-BEBE-1DBF6508A51F}">
      <dgm:prSet custT="1"/>
      <dgm:spPr/>
      <dgm:t>
        <a:bodyPr/>
        <a:lstStyle/>
        <a:p>
          <a:r>
            <a:rPr lang="es-ES" sz="1400" b="0" cap="none" spc="0" smtClean="0">
              <a:ln w="0"/>
              <a:solidFill>
                <a:schemeClr val="tx1"/>
              </a:solidFill>
              <a:effectLst>
                <a:outerShdw blurRad="38100" dist="19050" dir="2700000" algn="tl" rotWithShape="0">
                  <a:schemeClr val="dk1">
                    <a:alpha val="40000"/>
                  </a:schemeClr>
                </a:outerShdw>
              </a:effectLst>
              <a:latin typeface="+mj-lt"/>
            </a:rPr>
            <a:t>Se recomienda usar otro marcador molecular (EF1-alfa) con el objetivo de determinar la identidad a nivel de especie de las muestras de hongos filamentosos.</a:t>
          </a:r>
          <a:endParaRPr lang="es-EC" sz="1400" b="0" cap="none" spc="0" dirty="0">
            <a:ln w="0"/>
            <a:solidFill>
              <a:schemeClr val="tx1"/>
            </a:solidFill>
            <a:effectLst>
              <a:outerShdw blurRad="38100" dist="19050" dir="2700000" algn="tl" rotWithShape="0">
                <a:schemeClr val="dk1">
                  <a:alpha val="40000"/>
                </a:schemeClr>
              </a:outerShdw>
            </a:effectLst>
            <a:latin typeface="+mj-lt"/>
          </a:endParaRPr>
        </a:p>
      </dgm:t>
    </dgm:pt>
    <dgm:pt modelId="{D5EF4327-C874-4E3F-9A0B-DDB765C14659}" type="parTrans" cxnId="{5D760CAC-A7CE-4497-AD51-3C1D975BBBAF}">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latin typeface="+mj-lt"/>
          </a:endParaRPr>
        </a:p>
      </dgm:t>
    </dgm:pt>
    <dgm:pt modelId="{A3F55680-C205-43FC-A443-838A1EAD2C35}" type="sibTrans" cxnId="{5D760CAC-A7CE-4497-AD51-3C1D975BBBAF}">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latin typeface="+mj-lt"/>
          </a:endParaRPr>
        </a:p>
      </dgm:t>
    </dgm:pt>
    <dgm:pt modelId="{5D054D2E-FA9B-4E13-818C-C32AC2EDD824}">
      <dgm:prSet custT="1"/>
      <dgm:spPr/>
      <dgm:t>
        <a:bodyPr/>
        <a:lstStyle/>
        <a:p>
          <a:r>
            <a:rPr lang="es-ES" sz="1400" b="0" cap="none" spc="0" smtClean="0">
              <a:ln w="0"/>
              <a:solidFill>
                <a:schemeClr val="tx1"/>
              </a:solidFill>
              <a:effectLst>
                <a:outerShdw blurRad="38100" dist="19050" dir="2700000" algn="tl" rotWithShape="0">
                  <a:schemeClr val="dk1">
                    <a:alpha val="40000"/>
                  </a:schemeClr>
                </a:outerShdw>
              </a:effectLst>
              <a:latin typeface="+mj-lt"/>
            </a:rPr>
            <a:t>Emplear un estudio de metagenómica en diversos sitios de muestreo de la planta del IANCEM con el fin de identificar otras cepas de interés.</a:t>
          </a:r>
          <a:endParaRPr lang="es-EC" sz="1400" b="0" cap="none" spc="0" dirty="0">
            <a:ln w="0"/>
            <a:solidFill>
              <a:schemeClr val="tx1"/>
            </a:solidFill>
            <a:effectLst>
              <a:outerShdw blurRad="38100" dist="19050" dir="2700000" algn="tl" rotWithShape="0">
                <a:schemeClr val="dk1">
                  <a:alpha val="40000"/>
                </a:schemeClr>
              </a:outerShdw>
            </a:effectLst>
            <a:latin typeface="+mj-lt"/>
          </a:endParaRPr>
        </a:p>
      </dgm:t>
    </dgm:pt>
    <dgm:pt modelId="{348077E9-13C3-422F-9F81-0624ACDC1D33}" type="parTrans" cxnId="{74E430EA-A0BD-45FB-9CBE-5CAED4A4CC36}">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latin typeface="+mj-lt"/>
          </a:endParaRPr>
        </a:p>
      </dgm:t>
    </dgm:pt>
    <dgm:pt modelId="{5445FCAB-8129-4D58-8E2E-23EB94BBFE88}" type="sibTrans" cxnId="{74E430EA-A0BD-45FB-9CBE-5CAED4A4CC36}">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latin typeface="+mj-lt"/>
          </a:endParaRPr>
        </a:p>
      </dgm:t>
    </dgm:pt>
    <dgm:pt modelId="{3BA9AB92-992B-4B58-92EA-BB7654BD4779}" type="pres">
      <dgm:prSet presAssocID="{78C7A522-A316-4A31-A036-377700B27C1B}" presName="linearFlow" presStyleCnt="0">
        <dgm:presLayoutVars>
          <dgm:dir/>
          <dgm:resizeHandles val="exact"/>
        </dgm:presLayoutVars>
      </dgm:prSet>
      <dgm:spPr/>
      <dgm:t>
        <a:bodyPr/>
        <a:lstStyle/>
        <a:p>
          <a:endParaRPr lang="es-ES"/>
        </a:p>
      </dgm:t>
    </dgm:pt>
    <dgm:pt modelId="{EA626D0B-F1D8-46E6-AE36-40142D0D738D}" type="pres">
      <dgm:prSet presAssocID="{4EAE452C-3DD8-44E9-984D-832141625022}" presName="composite" presStyleCnt="0"/>
      <dgm:spPr/>
      <dgm:t>
        <a:bodyPr/>
        <a:lstStyle/>
        <a:p>
          <a:endParaRPr lang="es-ES"/>
        </a:p>
      </dgm:t>
    </dgm:pt>
    <dgm:pt modelId="{09E836DE-B857-4819-8394-49AB7B46932A}" type="pres">
      <dgm:prSet presAssocID="{4EAE452C-3DD8-44E9-984D-832141625022}" presName="imgShp" presStyleLbl="fgImgPlace1" presStyleIdx="0" presStyleCnt="3"/>
      <dgm:spPr/>
      <dgm:t>
        <a:bodyPr/>
        <a:lstStyle/>
        <a:p>
          <a:endParaRPr lang="es-ES"/>
        </a:p>
      </dgm:t>
    </dgm:pt>
    <dgm:pt modelId="{DE2EC84B-360C-4CD5-9CDE-61DCFAC6CEBE}" type="pres">
      <dgm:prSet presAssocID="{4EAE452C-3DD8-44E9-984D-832141625022}" presName="txShp" presStyleLbl="node1" presStyleIdx="0" presStyleCnt="3">
        <dgm:presLayoutVars>
          <dgm:bulletEnabled val="1"/>
        </dgm:presLayoutVars>
      </dgm:prSet>
      <dgm:spPr/>
      <dgm:t>
        <a:bodyPr/>
        <a:lstStyle/>
        <a:p>
          <a:endParaRPr lang="es-ES"/>
        </a:p>
      </dgm:t>
    </dgm:pt>
    <dgm:pt modelId="{A39805F0-A2AB-45A2-B91F-90D880E1ECCE}" type="pres">
      <dgm:prSet presAssocID="{B0B452D2-9AE0-43AE-A3A1-58CAD0B27261}" presName="spacing" presStyleCnt="0"/>
      <dgm:spPr/>
      <dgm:t>
        <a:bodyPr/>
        <a:lstStyle/>
        <a:p>
          <a:endParaRPr lang="es-ES"/>
        </a:p>
      </dgm:t>
    </dgm:pt>
    <dgm:pt modelId="{0783E4B9-736B-4950-8F8D-5FA6C87A8DC7}" type="pres">
      <dgm:prSet presAssocID="{C25A6D4F-719C-4811-BEBE-1DBF6508A51F}" presName="composite" presStyleCnt="0"/>
      <dgm:spPr/>
      <dgm:t>
        <a:bodyPr/>
        <a:lstStyle/>
        <a:p>
          <a:endParaRPr lang="es-ES"/>
        </a:p>
      </dgm:t>
    </dgm:pt>
    <dgm:pt modelId="{BA5F7262-51E1-4ADA-B673-86AB6E4661F9}" type="pres">
      <dgm:prSet presAssocID="{C25A6D4F-719C-4811-BEBE-1DBF6508A51F}" presName="imgShp" presStyleLbl="fgImgPlace1" presStyleIdx="1" presStyleCnt="3"/>
      <dgm:spPr/>
      <dgm:t>
        <a:bodyPr/>
        <a:lstStyle/>
        <a:p>
          <a:endParaRPr lang="es-ES"/>
        </a:p>
      </dgm:t>
    </dgm:pt>
    <dgm:pt modelId="{BD532629-C911-4AAF-868A-C3F59AC96261}" type="pres">
      <dgm:prSet presAssocID="{C25A6D4F-719C-4811-BEBE-1DBF6508A51F}" presName="txShp" presStyleLbl="node1" presStyleIdx="1" presStyleCnt="3">
        <dgm:presLayoutVars>
          <dgm:bulletEnabled val="1"/>
        </dgm:presLayoutVars>
      </dgm:prSet>
      <dgm:spPr/>
      <dgm:t>
        <a:bodyPr/>
        <a:lstStyle/>
        <a:p>
          <a:endParaRPr lang="es-ES"/>
        </a:p>
      </dgm:t>
    </dgm:pt>
    <dgm:pt modelId="{49746F96-1924-4FA7-A7BD-4E61A12876F0}" type="pres">
      <dgm:prSet presAssocID="{A3F55680-C205-43FC-A443-838A1EAD2C35}" presName="spacing" presStyleCnt="0"/>
      <dgm:spPr/>
      <dgm:t>
        <a:bodyPr/>
        <a:lstStyle/>
        <a:p>
          <a:endParaRPr lang="es-ES"/>
        </a:p>
      </dgm:t>
    </dgm:pt>
    <dgm:pt modelId="{D251B8AE-094C-4560-B8CD-6A7B31EC3D58}" type="pres">
      <dgm:prSet presAssocID="{5D054D2E-FA9B-4E13-818C-C32AC2EDD824}" presName="composite" presStyleCnt="0"/>
      <dgm:spPr/>
      <dgm:t>
        <a:bodyPr/>
        <a:lstStyle/>
        <a:p>
          <a:endParaRPr lang="es-ES"/>
        </a:p>
      </dgm:t>
    </dgm:pt>
    <dgm:pt modelId="{1283F348-10DA-4A0B-936D-9D5CC68DC099}" type="pres">
      <dgm:prSet presAssocID="{5D054D2E-FA9B-4E13-818C-C32AC2EDD824}" presName="imgShp" presStyleLbl="fgImgPlace1" presStyleIdx="2" presStyleCnt="3"/>
      <dgm:spPr/>
      <dgm:t>
        <a:bodyPr/>
        <a:lstStyle/>
        <a:p>
          <a:endParaRPr lang="es-ES"/>
        </a:p>
      </dgm:t>
    </dgm:pt>
    <dgm:pt modelId="{F8DDFE4C-A44E-4C8E-BBF7-4F10D2EADFA3}" type="pres">
      <dgm:prSet presAssocID="{5D054D2E-FA9B-4E13-818C-C32AC2EDD824}" presName="txShp" presStyleLbl="node1" presStyleIdx="2" presStyleCnt="3">
        <dgm:presLayoutVars>
          <dgm:bulletEnabled val="1"/>
        </dgm:presLayoutVars>
      </dgm:prSet>
      <dgm:spPr/>
      <dgm:t>
        <a:bodyPr/>
        <a:lstStyle/>
        <a:p>
          <a:endParaRPr lang="es-ES"/>
        </a:p>
      </dgm:t>
    </dgm:pt>
  </dgm:ptLst>
  <dgm:cxnLst>
    <dgm:cxn modelId="{AD9DE501-8659-4FF6-86E9-2596072B6ED8}" type="presOf" srcId="{4EAE452C-3DD8-44E9-984D-832141625022}" destId="{DE2EC84B-360C-4CD5-9CDE-61DCFAC6CEBE}" srcOrd="0" destOrd="0" presId="urn:microsoft.com/office/officeart/2005/8/layout/vList3"/>
    <dgm:cxn modelId="{74E430EA-A0BD-45FB-9CBE-5CAED4A4CC36}" srcId="{78C7A522-A316-4A31-A036-377700B27C1B}" destId="{5D054D2E-FA9B-4E13-818C-C32AC2EDD824}" srcOrd="2" destOrd="0" parTransId="{348077E9-13C3-422F-9F81-0624ACDC1D33}" sibTransId="{5445FCAB-8129-4D58-8E2E-23EB94BBFE88}"/>
    <dgm:cxn modelId="{343EE0A7-9DA6-4B3D-A932-FF1A8F615614}" type="presOf" srcId="{C25A6D4F-719C-4811-BEBE-1DBF6508A51F}" destId="{BD532629-C911-4AAF-868A-C3F59AC96261}" srcOrd="0" destOrd="0" presId="urn:microsoft.com/office/officeart/2005/8/layout/vList3"/>
    <dgm:cxn modelId="{D04CEC7E-3852-452B-9B37-0290291BA89B}" type="presOf" srcId="{78C7A522-A316-4A31-A036-377700B27C1B}" destId="{3BA9AB92-992B-4B58-92EA-BB7654BD4779}" srcOrd="0" destOrd="0" presId="urn:microsoft.com/office/officeart/2005/8/layout/vList3"/>
    <dgm:cxn modelId="{5D760CAC-A7CE-4497-AD51-3C1D975BBBAF}" srcId="{78C7A522-A316-4A31-A036-377700B27C1B}" destId="{C25A6D4F-719C-4811-BEBE-1DBF6508A51F}" srcOrd="1" destOrd="0" parTransId="{D5EF4327-C874-4E3F-9A0B-DDB765C14659}" sibTransId="{A3F55680-C205-43FC-A443-838A1EAD2C35}"/>
    <dgm:cxn modelId="{9B5D30CC-22F7-4C9E-938C-9C28D5E0A982}" srcId="{78C7A522-A316-4A31-A036-377700B27C1B}" destId="{4EAE452C-3DD8-44E9-984D-832141625022}" srcOrd="0" destOrd="0" parTransId="{EA7CD4ED-2F26-4927-991D-9962C1C6C3D2}" sibTransId="{B0B452D2-9AE0-43AE-A3A1-58CAD0B27261}"/>
    <dgm:cxn modelId="{601AF66A-4E56-4898-9F0B-EA442F1368B8}" type="presOf" srcId="{5D054D2E-FA9B-4E13-818C-C32AC2EDD824}" destId="{F8DDFE4C-A44E-4C8E-BBF7-4F10D2EADFA3}" srcOrd="0" destOrd="0" presId="urn:microsoft.com/office/officeart/2005/8/layout/vList3"/>
    <dgm:cxn modelId="{33728F9E-26FD-4B88-999A-B5267C319C21}" type="presParOf" srcId="{3BA9AB92-992B-4B58-92EA-BB7654BD4779}" destId="{EA626D0B-F1D8-46E6-AE36-40142D0D738D}" srcOrd="0" destOrd="0" presId="urn:microsoft.com/office/officeart/2005/8/layout/vList3"/>
    <dgm:cxn modelId="{53949E99-C598-458D-8B18-C197F81B17E2}" type="presParOf" srcId="{EA626D0B-F1D8-46E6-AE36-40142D0D738D}" destId="{09E836DE-B857-4819-8394-49AB7B46932A}" srcOrd="0" destOrd="0" presId="urn:microsoft.com/office/officeart/2005/8/layout/vList3"/>
    <dgm:cxn modelId="{1D273CBF-4487-48A2-8D52-BB090805EF34}" type="presParOf" srcId="{EA626D0B-F1D8-46E6-AE36-40142D0D738D}" destId="{DE2EC84B-360C-4CD5-9CDE-61DCFAC6CEBE}" srcOrd="1" destOrd="0" presId="urn:microsoft.com/office/officeart/2005/8/layout/vList3"/>
    <dgm:cxn modelId="{330B6A0C-D092-4AFD-A0EA-8F0F16CB7536}" type="presParOf" srcId="{3BA9AB92-992B-4B58-92EA-BB7654BD4779}" destId="{A39805F0-A2AB-45A2-B91F-90D880E1ECCE}" srcOrd="1" destOrd="0" presId="urn:microsoft.com/office/officeart/2005/8/layout/vList3"/>
    <dgm:cxn modelId="{9BD722B5-1E12-4AA8-A372-374DCF5A2B98}" type="presParOf" srcId="{3BA9AB92-992B-4B58-92EA-BB7654BD4779}" destId="{0783E4B9-736B-4950-8F8D-5FA6C87A8DC7}" srcOrd="2" destOrd="0" presId="urn:microsoft.com/office/officeart/2005/8/layout/vList3"/>
    <dgm:cxn modelId="{6EDD5614-D631-4A8E-8831-B33D2257B57C}" type="presParOf" srcId="{0783E4B9-736B-4950-8F8D-5FA6C87A8DC7}" destId="{BA5F7262-51E1-4ADA-B673-86AB6E4661F9}" srcOrd="0" destOrd="0" presId="urn:microsoft.com/office/officeart/2005/8/layout/vList3"/>
    <dgm:cxn modelId="{06947696-0233-419C-8713-0573D0F411BF}" type="presParOf" srcId="{0783E4B9-736B-4950-8F8D-5FA6C87A8DC7}" destId="{BD532629-C911-4AAF-868A-C3F59AC96261}" srcOrd="1" destOrd="0" presId="urn:microsoft.com/office/officeart/2005/8/layout/vList3"/>
    <dgm:cxn modelId="{2B46E062-A7AC-44FE-961D-04E7AF07D0A3}" type="presParOf" srcId="{3BA9AB92-992B-4B58-92EA-BB7654BD4779}" destId="{49746F96-1924-4FA7-A7BD-4E61A12876F0}" srcOrd="3" destOrd="0" presId="urn:microsoft.com/office/officeart/2005/8/layout/vList3"/>
    <dgm:cxn modelId="{526C2FE1-A4AB-41BB-9F41-950DF2F06B27}" type="presParOf" srcId="{3BA9AB92-992B-4B58-92EA-BB7654BD4779}" destId="{D251B8AE-094C-4560-B8CD-6A7B31EC3D58}" srcOrd="4" destOrd="0" presId="urn:microsoft.com/office/officeart/2005/8/layout/vList3"/>
    <dgm:cxn modelId="{AF7A3C4D-0D98-4E0B-A34B-6E6561DD0599}" type="presParOf" srcId="{D251B8AE-094C-4560-B8CD-6A7B31EC3D58}" destId="{1283F348-10DA-4A0B-936D-9D5CC68DC099}" srcOrd="0" destOrd="0" presId="urn:microsoft.com/office/officeart/2005/8/layout/vList3"/>
    <dgm:cxn modelId="{AC04407A-8A2B-4371-82C7-74B88C9897D2}" type="presParOf" srcId="{D251B8AE-094C-4560-B8CD-6A7B31EC3D58}" destId="{F8DDFE4C-A44E-4C8E-BBF7-4F10D2EADFA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40100-E343-47D8-A3D3-C46D9D4BCBF5}">
      <dsp:nvSpPr>
        <dsp:cNvPr id="0" name=""/>
        <dsp:cNvSpPr/>
      </dsp:nvSpPr>
      <dsp:spPr>
        <a:xfrm>
          <a:off x="-5267633" y="-807130"/>
          <a:ext cx="6275486" cy="6275486"/>
        </a:xfrm>
        <a:prstGeom prst="blockArc">
          <a:avLst>
            <a:gd name="adj1" fmla="val 18900000"/>
            <a:gd name="adj2" fmla="val 2700000"/>
            <a:gd name="adj3" fmla="val 34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CE2BA7-2092-4286-8112-2D37258BB342}">
      <dsp:nvSpPr>
        <dsp:cNvPr id="0" name=""/>
        <dsp:cNvSpPr/>
      </dsp:nvSpPr>
      <dsp:spPr>
        <a:xfrm>
          <a:off x="326984" y="211899"/>
          <a:ext cx="5352165" cy="4236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242"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Introducción</a:t>
          </a:r>
          <a:endParaRPr lang="es-ES" sz="2300" kern="1200" dirty="0"/>
        </a:p>
      </dsp:txBody>
      <dsp:txXfrm>
        <a:off x="326984" y="211899"/>
        <a:ext cx="5352165" cy="423612"/>
      </dsp:txXfrm>
    </dsp:sp>
    <dsp:sp modelId="{2A2D68EF-AE72-4D3C-A695-62474948ED74}">
      <dsp:nvSpPr>
        <dsp:cNvPr id="0" name=""/>
        <dsp:cNvSpPr/>
      </dsp:nvSpPr>
      <dsp:spPr>
        <a:xfrm>
          <a:off x="62227" y="158947"/>
          <a:ext cx="529515" cy="5295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AC14A1-A804-460B-8F1B-36DBBB0A3F5C}">
      <dsp:nvSpPr>
        <dsp:cNvPr id="0" name=""/>
        <dsp:cNvSpPr/>
      </dsp:nvSpPr>
      <dsp:spPr>
        <a:xfrm>
          <a:off x="710603" y="847690"/>
          <a:ext cx="4968546" cy="4236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242"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Objetivos</a:t>
          </a:r>
          <a:endParaRPr lang="es-ES" sz="2300" kern="1200" dirty="0"/>
        </a:p>
      </dsp:txBody>
      <dsp:txXfrm>
        <a:off x="710603" y="847690"/>
        <a:ext cx="4968546" cy="423612"/>
      </dsp:txXfrm>
    </dsp:sp>
    <dsp:sp modelId="{53E2D2D1-F7C3-424C-9AB9-868E08FE1062}">
      <dsp:nvSpPr>
        <dsp:cNvPr id="0" name=""/>
        <dsp:cNvSpPr/>
      </dsp:nvSpPr>
      <dsp:spPr>
        <a:xfrm>
          <a:off x="445846" y="794738"/>
          <a:ext cx="529515" cy="5295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244EE17-089B-49BF-AE29-EC935620C97F}">
      <dsp:nvSpPr>
        <dsp:cNvPr id="0" name=""/>
        <dsp:cNvSpPr/>
      </dsp:nvSpPr>
      <dsp:spPr>
        <a:xfrm>
          <a:off x="920824" y="1483015"/>
          <a:ext cx="4758325" cy="4236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242"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Hipótesis</a:t>
          </a:r>
          <a:endParaRPr lang="es-ES" sz="2300" kern="1200" dirty="0"/>
        </a:p>
      </dsp:txBody>
      <dsp:txXfrm>
        <a:off x="920824" y="1483015"/>
        <a:ext cx="4758325" cy="423612"/>
      </dsp:txXfrm>
    </dsp:sp>
    <dsp:sp modelId="{A433140F-2837-466F-B196-CCCE3E9204B4}">
      <dsp:nvSpPr>
        <dsp:cNvPr id="0" name=""/>
        <dsp:cNvSpPr/>
      </dsp:nvSpPr>
      <dsp:spPr>
        <a:xfrm>
          <a:off x="656067" y="1430063"/>
          <a:ext cx="529515" cy="5295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6884857-5850-43D3-BB91-EBFFB1F679A3}">
      <dsp:nvSpPr>
        <dsp:cNvPr id="0" name=""/>
        <dsp:cNvSpPr/>
      </dsp:nvSpPr>
      <dsp:spPr>
        <a:xfrm>
          <a:off x="987946" y="2118806"/>
          <a:ext cx="4691204" cy="4236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242"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Metodología</a:t>
          </a:r>
          <a:endParaRPr lang="es-ES" sz="2300" kern="1200" dirty="0"/>
        </a:p>
      </dsp:txBody>
      <dsp:txXfrm>
        <a:off x="987946" y="2118806"/>
        <a:ext cx="4691204" cy="423612"/>
      </dsp:txXfrm>
    </dsp:sp>
    <dsp:sp modelId="{2F776D6A-0EA7-4A7C-8579-C1EE8333B00F}">
      <dsp:nvSpPr>
        <dsp:cNvPr id="0" name=""/>
        <dsp:cNvSpPr/>
      </dsp:nvSpPr>
      <dsp:spPr>
        <a:xfrm>
          <a:off x="723189" y="2065854"/>
          <a:ext cx="529515" cy="5295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F84BEDC-137D-495C-A166-F8032742D49E}">
      <dsp:nvSpPr>
        <dsp:cNvPr id="0" name=""/>
        <dsp:cNvSpPr/>
      </dsp:nvSpPr>
      <dsp:spPr>
        <a:xfrm>
          <a:off x="920824" y="2754597"/>
          <a:ext cx="4758325" cy="4236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242"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Resultados y discusión</a:t>
          </a:r>
          <a:endParaRPr lang="es-ES" sz="2300" kern="1200" dirty="0"/>
        </a:p>
      </dsp:txBody>
      <dsp:txXfrm>
        <a:off x="920824" y="2754597"/>
        <a:ext cx="4758325" cy="423612"/>
      </dsp:txXfrm>
    </dsp:sp>
    <dsp:sp modelId="{C703CDE9-7DCE-4DBD-8E14-6E15A1B4B3FF}">
      <dsp:nvSpPr>
        <dsp:cNvPr id="0" name=""/>
        <dsp:cNvSpPr/>
      </dsp:nvSpPr>
      <dsp:spPr>
        <a:xfrm>
          <a:off x="656067" y="2701646"/>
          <a:ext cx="529515" cy="5295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5A3C7DB-9A89-4D4D-9C53-A49C45EC1900}">
      <dsp:nvSpPr>
        <dsp:cNvPr id="0" name=""/>
        <dsp:cNvSpPr/>
      </dsp:nvSpPr>
      <dsp:spPr>
        <a:xfrm>
          <a:off x="710603" y="3389922"/>
          <a:ext cx="4968546" cy="4236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242"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Recomendaciones</a:t>
          </a:r>
          <a:endParaRPr lang="es-ES" sz="2300" kern="1200" dirty="0"/>
        </a:p>
      </dsp:txBody>
      <dsp:txXfrm>
        <a:off x="710603" y="3389922"/>
        <a:ext cx="4968546" cy="423612"/>
      </dsp:txXfrm>
    </dsp:sp>
    <dsp:sp modelId="{7331EA4E-220D-4AAE-B641-FF81A9692CF0}">
      <dsp:nvSpPr>
        <dsp:cNvPr id="0" name=""/>
        <dsp:cNvSpPr/>
      </dsp:nvSpPr>
      <dsp:spPr>
        <a:xfrm>
          <a:off x="445846" y="3336970"/>
          <a:ext cx="529515" cy="5295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0C63F43-BAE3-475F-8F9C-15549A98F31A}">
      <dsp:nvSpPr>
        <dsp:cNvPr id="0" name=""/>
        <dsp:cNvSpPr/>
      </dsp:nvSpPr>
      <dsp:spPr>
        <a:xfrm>
          <a:off x="326984" y="4025713"/>
          <a:ext cx="5352165" cy="4236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242"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Agradecimientos</a:t>
          </a:r>
          <a:endParaRPr lang="es-ES" sz="2300" kern="1200" dirty="0"/>
        </a:p>
      </dsp:txBody>
      <dsp:txXfrm>
        <a:off x="326984" y="4025713"/>
        <a:ext cx="5352165" cy="423612"/>
      </dsp:txXfrm>
    </dsp:sp>
    <dsp:sp modelId="{DA7F32C6-C18F-4E12-9E72-44FFA4396C47}">
      <dsp:nvSpPr>
        <dsp:cNvPr id="0" name=""/>
        <dsp:cNvSpPr/>
      </dsp:nvSpPr>
      <dsp:spPr>
        <a:xfrm>
          <a:off x="62227" y="3972762"/>
          <a:ext cx="529515" cy="5295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3E1CE-8646-4486-ABCA-05521CBE9706}">
      <dsp:nvSpPr>
        <dsp:cNvPr id="0" name=""/>
        <dsp:cNvSpPr/>
      </dsp:nvSpPr>
      <dsp:spPr>
        <a:xfrm rot="5400000">
          <a:off x="940199" y="1038932"/>
          <a:ext cx="918846" cy="1046074"/>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A02044A-0CB9-4DBA-B693-2304DDBEAB37}">
      <dsp:nvSpPr>
        <dsp:cNvPr id="0" name=""/>
        <dsp:cNvSpPr/>
      </dsp:nvSpPr>
      <dsp:spPr>
        <a:xfrm>
          <a:off x="585847" y="20373"/>
          <a:ext cx="1768622" cy="1082707"/>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mj-lt"/>
              <a:cs typeface="Times New Roman" panose="02020603050405020304" pitchFamily="18" charset="0"/>
            </a:rPr>
            <a:t>Incubación a 60 °C x 30 min, con inversión</a:t>
          </a:r>
          <a:endParaRPr lang="es-ES" sz="1400" kern="1200" dirty="0">
            <a:latin typeface="+mj-lt"/>
            <a:cs typeface="Times New Roman" panose="02020603050405020304" pitchFamily="18" charset="0"/>
          </a:endParaRPr>
        </a:p>
      </dsp:txBody>
      <dsp:txXfrm>
        <a:off x="638710" y="73236"/>
        <a:ext cx="1662896" cy="976981"/>
      </dsp:txXfrm>
    </dsp:sp>
    <dsp:sp modelId="{1C8AFFE0-7C2B-4C9E-AE3F-5A56D3F922D4}">
      <dsp:nvSpPr>
        <dsp:cNvPr id="0" name=""/>
        <dsp:cNvSpPr/>
      </dsp:nvSpPr>
      <dsp:spPr>
        <a:xfrm>
          <a:off x="2320287" y="115591"/>
          <a:ext cx="1570613" cy="87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500 µL de cloroformo</a:t>
          </a:r>
          <a:endParaRPr lang="es-ES" sz="1400" i="0" kern="1200" dirty="0">
            <a:latin typeface="+mj-lt"/>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i="0" kern="1200" dirty="0" smtClean="0">
              <a:latin typeface="+mj-lt"/>
              <a:cs typeface="Times New Roman" panose="02020603050405020304" pitchFamily="18" charset="0"/>
            </a:rPr>
            <a:t>14500 </a:t>
          </a:r>
          <a:r>
            <a:rPr lang="es-ES" sz="1400" i="1" kern="1200" dirty="0" smtClean="0">
              <a:latin typeface="+mj-lt"/>
              <a:cs typeface="Times New Roman" panose="02020603050405020304" pitchFamily="18" charset="0"/>
            </a:rPr>
            <a:t>g X </a:t>
          </a:r>
          <a:r>
            <a:rPr lang="es-ES" sz="1400" i="0" kern="1200" dirty="0" smtClean="0">
              <a:latin typeface="+mj-lt"/>
              <a:cs typeface="Times New Roman" panose="02020603050405020304" pitchFamily="18" charset="0"/>
            </a:rPr>
            <a:t>3 min.</a:t>
          </a:r>
          <a:endParaRPr lang="es-ES" sz="1400" i="0" kern="1200" dirty="0">
            <a:latin typeface="+mj-lt"/>
            <a:cs typeface="Times New Roman" panose="02020603050405020304" pitchFamily="18" charset="0"/>
          </a:endParaRPr>
        </a:p>
      </dsp:txBody>
      <dsp:txXfrm>
        <a:off x="2320287" y="115591"/>
        <a:ext cx="1570613" cy="875091"/>
      </dsp:txXfrm>
    </dsp:sp>
    <dsp:sp modelId="{088C9C81-1C1E-485A-A396-B753C04FC0A0}">
      <dsp:nvSpPr>
        <dsp:cNvPr id="0" name=""/>
        <dsp:cNvSpPr/>
      </dsp:nvSpPr>
      <dsp:spPr>
        <a:xfrm rot="5400000">
          <a:off x="2346719" y="2255170"/>
          <a:ext cx="918846" cy="1046074"/>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36D99ED-6B64-4366-B164-7799ECFB8C6E}">
      <dsp:nvSpPr>
        <dsp:cNvPr id="0" name=""/>
        <dsp:cNvSpPr/>
      </dsp:nvSpPr>
      <dsp:spPr>
        <a:xfrm>
          <a:off x="2028493" y="1236610"/>
          <a:ext cx="1696371" cy="1082707"/>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mj-lt"/>
              <a:cs typeface="Times New Roman" panose="02020603050405020304" pitchFamily="18" charset="0"/>
            </a:rPr>
            <a:t>Lavar con 200 </a:t>
          </a:r>
          <a:r>
            <a:rPr lang="es-EC" sz="1400" kern="1200" dirty="0" smtClean="0"/>
            <a:t>µ</a:t>
          </a:r>
          <a:r>
            <a:rPr lang="es-ES" sz="1400" kern="1200" dirty="0" smtClean="0">
              <a:latin typeface="+mj-lt"/>
              <a:cs typeface="Times New Roman" panose="02020603050405020304" pitchFamily="18" charset="0"/>
            </a:rPr>
            <a:t>L de </a:t>
          </a:r>
          <a:r>
            <a:rPr lang="es-ES" sz="1400" kern="1200" dirty="0" err="1" smtClean="0">
              <a:latin typeface="+mj-lt"/>
              <a:cs typeface="Times New Roman" panose="02020603050405020304" pitchFamily="18" charset="0"/>
            </a:rPr>
            <a:t>etOH</a:t>
          </a:r>
          <a:endParaRPr lang="es-ES" sz="1400" kern="1200" dirty="0">
            <a:latin typeface="+mj-lt"/>
            <a:cs typeface="Times New Roman" panose="02020603050405020304" pitchFamily="18" charset="0"/>
          </a:endParaRPr>
        </a:p>
      </dsp:txBody>
      <dsp:txXfrm>
        <a:off x="2081356" y="1289473"/>
        <a:ext cx="1590645" cy="976981"/>
      </dsp:txXfrm>
    </dsp:sp>
    <dsp:sp modelId="{5AE7F364-DE58-41E8-B11B-22E599B44809}">
      <dsp:nvSpPr>
        <dsp:cNvPr id="0" name=""/>
        <dsp:cNvSpPr/>
      </dsp:nvSpPr>
      <dsp:spPr>
        <a:xfrm>
          <a:off x="3650077" y="1339871"/>
          <a:ext cx="1124992" cy="87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Secar el pellet x 20 min</a:t>
          </a:r>
          <a:endParaRPr lang="es-ES" sz="1400" kern="1200" dirty="0"/>
        </a:p>
      </dsp:txBody>
      <dsp:txXfrm>
        <a:off x="3650077" y="1339871"/>
        <a:ext cx="1124992" cy="875091"/>
      </dsp:txXfrm>
    </dsp:sp>
    <dsp:sp modelId="{26CD9037-F7CD-432A-BC30-37ABA7FEF6F4}">
      <dsp:nvSpPr>
        <dsp:cNvPr id="0" name=""/>
        <dsp:cNvSpPr/>
      </dsp:nvSpPr>
      <dsp:spPr>
        <a:xfrm>
          <a:off x="3471139" y="2452848"/>
          <a:ext cx="1958120" cy="1082707"/>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25 µL de agua DEPC, con 1 µL de </a:t>
          </a:r>
          <a:r>
            <a:rPr lang="es-EC" sz="1400" kern="1200" dirty="0" err="1" smtClean="0"/>
            <a:t>RNAsa</a:t>
          </a:r>
          <a:r>
            <a:rPr lang="es-EC" sz="1400" kern="1200" dirty="0" smtClean="0"/>
            <a:t> y se incubó con 30 min a 37 °C</a:t>
          </a:r>
          <a:endParaRPr lang="es-ES" sz="1400" kern="1200" dirty="0">
            <a:latin typeface="+mj-lt"/>
            <a:cs typeface="Times New Roman" panose="02020603050405020304" pitchFamily="18" charset="0"/>
          </a:endParaRPr>
        </a:p>
      </dsp:txBody>
      <dsp:txXfrm>
        <a:off x="3524002" y="2505711"/>
        <a:ext cx="1852394" cy="976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B82A5-5E0B-44A2-838A-8CDD02CEA441}">
      <dsp:nvSpPr>
        <dsp:cNvPr id="0" name=""/>
        <dsp:cNvSpPr/>
      </dsp:nvSpPr>
      <dsp:spPr>
        <a:xfrm>
          <a:off x="153655" y="182922"/>
          <a:ext cx="2765803" cy="25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rtl="0">
            <a:lnSpc>
              <a:spcPct val="90000"/>
            </a:lnSpc>
            <a:spcBef>
              <a:spcPct val="0"/>
            </a:spcBef>
            <a:spcAft>
              <a:spcPct val="35000"/>
            </a:spcAft>
          </a:pPr>
          <a:r>
            <a:rPr lang="es-EC" sz="1200" kern="1200" dirty="0" smtClean="0"/>
            <a:t>24 secuencias: ITS</a:t>
          </a:r>
          <a:endParaRPr lang="es-EC" sz="1200" kern="1200" dirty="0"/>
        </a:p>
      </dsp:txBody>
      <dsp:txXfrm>
        <a:off x="153655" y="182922"/>
        <a:ext cx="2765803" cy="251436"/>
      </dsp:txXfrm>
    </dsp:sp>
    <dsp:sp modelId="{139D10E7-D940-463F-9CA2-91FC7F5D27B6}">
      <dsp:nvSpPr>
        <dsp:cNvPr id="0" name=""/>
        <dsp:cNvSpPr/>
      </dsp:nvSpPr>
      <dsp:spPr>
        <a:xfrm>
          <a:off x="153655" y="434359"/>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870DAD8-21A8-4B35-90D2-0FAF2E8ADDA1}">
      <dsp:nvSpPr>
        <dsp:cNvPr id="0" name=""/>
        <dsp:cNvSpPr/>
      </dsp:nvSpPr>
      <dsp:spPr>
        <a:xfrm>
          <a:off x="543941" y="434359"/>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04B78D3-336F-433C-95D3-B5FFCCD135C5}">
      <dsp:nvSpPr>
        <dsp:cNvPr id="0" name=""/>
        <dsp:cNvSpPr/>
      </dsp:nvSpPr>
      <dsp:spPr>
        <a:xfrm>
          <a:off x="934226" y="434359"/>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DB8FCAC-EDB7-4432-AACF-715BCCE6FEE4}">
      <dsp:nvSpPr>
        <dsp:cNvPr id="0" name=""/>
        <dsp:cNvSpPr/>
      </dsp:nvSpPr>
      <dsp:spPr>
        <a:xfrm>
          <a:off x="1324512" y="434359"/>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7F40364-9023-4A01-9538-75352A88A6F6}">
      <dsp:nvSpPr>
        <dsp:cNvPr id="0" name=""/>
        <dsp:cNvSpPr/>
      </dsp:nvSpPr>
      <dsp:spPr>
        <a:xfrm>
          <a:off x="1714798" y="434359"/>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D3A954A-A65E-4621-89F4-F7400A2C549A}">
      <dsp:nvSpPr>
        <dsp:cNvPr id="0" name=""/>
        <dsp:cNvSpPr/>
      </dsp:nvSpPr>
      <dsp:spPr>
        <a:xfrm>
          <a:off x="2105083" y="434359"/>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85ADA95-5CAC-4626-A669-43985E4FA467}">
      <dsp:nvSpPr>
        <dsp:cNvPr id="0" name=""/>
        <dsp:cNvSpPr/>
      </dsp:nvSpPr>
      <dsp:spPr>
        <a:xfrm>
          <a:off x="2495369" y="434359"/>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01AE74C-01FA-4BAF-ADAB-DCC2E5981293}">
      <dsp:nvSpPr>
        <dsp:cNvPr id="0" name=""/>
        <dsp:cNvSpPr/>
      </dsp:nvSpPr>
      <dsp:spPr>
        <a:xfrm>
          <a:off x="153655" y="522999"/>
          <a:ext cx="2765803" cy="25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rtl="0">
            <a:lnSpc>
              <a:spcPct val="90000"/>
            </a:lnSpc>
            <a:spcBef>
              <a:spcPct val="0"/>
            </a:spcBef>
            <a:spcAft>
              <a:spcPct val="35000"/>
            </a:spcAft>
          </a:pPr>
          <a:r>
            <a:rPr lang="es-EC" sz="1200" kern="1200" dirty="0" smtClean="0"/>
            <a:t>Ensamblaje: 12 secuencias consenso.</a:t>
          </a:r>
          <a:endParaRPr lang="es-EC" sz="1200" kern="1200" dirty="0"/>
        </a:p>
      </dsp:txBody>
      <dsp:txXfrm>
        <a:off x="153655" y="522999"/>
        <a:ext cx="2765803" cy="251436"/>
      </dsp:txXfrm>
    </dsp:sp>
    <dsp:sp modelId="{D3A92E07-BB1E-467A-89B8-4BC480E5EBE2}">
      <dsp:nvSpPr>
        <dsp:cNvPr id="0" name=""/>
        <dsp:cNvSpPr/>
      </dsp:nvSpPr>
      <dsp:spPr>
        <a:xfrm>
          <a:off x="153655" y="774436"/>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E14086D-C554-47CE-A7E8-9D02A55CE41A}">
      <dsp:nvSpPr>
        <dsp:cNvPr id="0" name=""/>
        <dsp:cNvSpPr/>
      </dsp:nvSpPr>
      <dsp:spPr>
        <a:xfrm>
          <a:off x="543941" y="774436"/>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BCBA51D-5BFA-4931-886F-ED9AE04EEA11}">
      <dsp:nvSpPr>
        <dsp:cNvPr id="0" name=""/>
        <dsp:cNvSpPr/>
      </dsp:nvSpPr>
      <dsp:spPr>
        <a:xfrm>
          <a:off x="934226" y="774436"/>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50C27EF-2702-4C93-AE37-82A38017A920}">
      <dsp:nvSpPr>
        <dsp:cNvPr id="0" name=""/>
        <dsp:cNvSpPr/>
      </dsp:nvSpPr>
      <dsp:spPr>
        <a:xfrm>
          <a:off x="1324512" y="774436"/>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45FA4ED-C652-4918-A1B6-D2E878C33577}">
      <dsp:nvSpPr>
        <dsp:cNvPr id="0" name=""/>
        <dsp:cNvSpPr/>
      </dsp:nvSpPr>
      <dsp:spPr>
        <a:xfrm>
          <a:off x="1714798" y="774436"/>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D79F33E-B8A1-4AE2-AC65-C5F25B516CB0}">
      <dsp:nvSpPr>
        <dsp:cNvPr id="0" name=""/>
        <dsp:cNvSpPr/>
      </dsp:nvSpPr>
      <dsp:spPr>
        <a:xfrm>
          <a:off x="2105083" y="774436"/>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EFB865E-D662-43E6-9CC5-FDA7E7CA7AC9}">
      <dsp:nvSpPr>
        <dsp:cNvPr id="0" name=""/>
        <dsp:cNvSpPr/>
      </dsp:nvSpPr>
      <dsp:spPr>
        <a:xfrm>
          <a:off x="2495369" y="774436"/>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ACE471A-D1EC-43DC-8EB9-50FA1A0A71CF}">
      <dsp:nvSpPr>
        <dsp:cNvPr id="0" name=""/>
        <dsp:cNvSpPr/>
      </dsp:nvSpPr>
      <dsp:spPr>
        <a:xfrm>
          <a:off x="153655" y="863076"/>
          <a:ext cx="2765803" cy="25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rtl="0">
            <a:lnSpc>
              <a:spcPct val="90000"/>
            </a:lnSpc>
            <a:spcBef>
              <a:spcPct val="0"/>
            </a:spcBef>
            <a:spcAft>
              <a:spcPct val="35000"/>
            </a:spcAft>
          </a:pPr>
          <a:r>
            <a:rPr lang="es-EC" sz="1200" kern="1200" dirty="0" smtClean="0"/>
            <a:t>Región ITS</a:t>
          </a:r>
          <a:endParaRPr lang="es-ES" sz="1200" kern="1200" dirty="0"/>
        </a:p>
      </dsp:txBody>
      <dsp:txXfrm>
        <a:off x="153655" y="863076"/>
        <a:ext cx="2765803" cy="251436"/>
      </dsp:txXfrm>
    </dsp:sp>
    <dsp:sp modelId="{9751DC55-F5F6-48BB-9CED-A45D78B53662}">
      <dsp:nvSpPr>
        <dsp:cNvPr id="0" name=""/>
        <dsp:cNvSpPr/>
      </dsp:nvSpPr>
      <dsp:spPr>
        <a:xfrm>
          <a:off x="153655" y="1114513"/>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EEF0ED5-0D1B-4F54-8562-3E301B6EC8C7}">
      <dsp:nvSpPr>
        <dsp:cNvPr id="0" name=""/>
        <dsp:cNvSpPr/>
      </dsp:nvSpPr>
      <dsp:spPr>
        <a:xfrm>
          <a:off x="543941" y="1114513"/>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BADF9D6-F341-4110-B971-5B8764513900}">
      <dsp:nvSpPr>
        <dsp:cNvPr id="0" name=""/>
        <dsp:cNvSpPr/>
      </dsp:nvSpPr>
      <dsp:spPr>
        <a:xfrm>
          <a:off x="934226" y="1114513"/>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316C92E-A86E-45D1-BE19-1A67EAB67CC2}">
      <dsp:nvSpPr>
        <dsp:cNvPr id="0" name=""/>
        <dsp:cNvSpPr/>
      </dsp:nvSpPr>
      <dsp:spPr>
        <a:xfrm>
          <a:off x="1324512" y="1114513"/>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70994AD-DFFD-4418-800E-66359B4312B0}">
      <dsp:nvSpPr>
        <dsp:cNvPr id="0" name=""/>
        <dsp:cNvSpPr/>
      </dsp:nvSpPr>
      <dsp:spPr>
        <a:xfrm>
          <a:off x="1714798" y="1114513"/>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E3867A5-FA50-495E-8B92-F96EE459B249}">
      <dsp:nvSpPr>
        <dsp:cNvPr id="0" name=""/>
        <dsp:cNvSpPr/>
      </dsp:nvSpPr>
      <dsp:spPr>
        <a:xfrm>
          <a:off x="2105083" y="1114513"/>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ED5A99A-9ADD-4C19-8152-1F0753092ADB}">
      <dsp:nvSpPr>
        <dsp:cNvPr id="0" name=""/>
        <dsp:cNvSpPr/>
      </dsp:nvSpPr>
      <dsp:spPr>
        <a:xfrm>
          <a:off x="2495369" y="1114513"/>
          <a:ext cx="368773" cy="6146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DFCDE-E28B-42AD-A4C3-A2FE2E847776}">
      <dsp:nvSpPr>
        <dsp:cNvPr id="0" name=""/>
        <dsp:cNvSpPr/>
      </dsp:nvSpPr>
      <dsp:spPr>
        <a:xfrm>
          <a:off x="-6053352" y="-926217"/>
          <a:ext cx="7206022" cy="7206022"/>
        </a:xfrm>
        <a:prstGeom prst="blockArc">
          <a:avLst>
            <a:gd name="adj1" fmla="val 18900000"/>
            <a:gd name="adj2" fmla="val 2700000"/>
            <a:gd name="adj3" fmla="val 3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42C3B-042D-4F82-9E76-96DF486F556E}">
      <dsp:nvSpPr>
        <dsp:cNvPr id="0" name=""/>
        <dsp:cNvSpPr/>
      </dsp:nvSpPr>
      <dsp:spPr>
        <a:xfrm>
          <a:off x="503703" y="334492"/>
          <a:ext cx="10408711" cy="66941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346"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None/>
          </a:pPr>
          <a:r>
            <a:rPr lang="es-ES" sz="1200" kern="1200" dirty="0" smtClean="0">
              <a:latin typeface="+mj-lt"/>
            </a:rPr>
            <a:t>Se obtuvieron 5 muestra simples de material lignocelulósico de caña de azúcar que cumplieron con los criterios de homogeneidad para establecer una muestra compuesta para aislamiento e identificación de mohos y levaduras</a:t>
          </a:r>
          <a:endParaRPr lang="es-EC" sz="1200" kern="1200" dirty="0">
            <a:latin typeface="+mj-lt"/>
          </a:endParaRPr>
        </a:p>
      </dsp:txBody>
      <dsp:txXfrm>
        <a:off x="503703" y="334492"/>
        <a:ext cx="10408711" cy="669412"/>
      </dsp:txXfrm>
    </dsp:sp>
    <dsp:sp modelId="{4A202968-6DE8-4DD8-8A5D-C0300EE4BD3B}">
      <dsp:nvSpPr>
        <dsp:cNvPr id="0" name=""/>
        <dsp:cNvSpPr/>
      </dsp:nvSpPr>
      <dsp:spPr>
        <a:xfrm>
          <a:off x="85321" y="250815"/>
          <a:ext cx="836765" cy="83676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2E82A28-953C-46FE-BC5C-00BBDC25955A}">
      <dsp:nvSpPr>
        <dsp:cNvPr id="0" name=""/>
        <dsp:cNvSpPr/>
      </dsp:nvSpPr>
      <dsp:spPr>
        <a:xfrm>
          <a:off x="983385" y="1338289"/>
          <a:ext cx="9929030" cy="669412"/>
        </a:xfrm>
        <a:prstGeom prst="rect">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346"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latin typeface="+mj-lt"/>
            </a:rPr>
            <a:t>La implementación de técnicas dependientes de cultivo como las diluciones seriadas, uso de medios nutritivos </a:t>
          </a:r>
          <a:r>
            <a:rPr lang="es-ES" sz="1200" kern="1200" dirty="0" err="1" smtClean="0">
              <a:latin typeface="+mj-lt"/>
            </a:rPr>
            <a:t>agarisados</a:t>
          </a:r>
          <a:r>
            <a:rPr lang="es-ES" sz="1200" kern="1200" dirty="0" smtClean="0">
              <a:latin typeface="+mj-lt"/>
            </a:rPr>
            <a:t> y la técnica de extensión en placa obtuvo colonias totales de mohos y levaduras que fueron sometidas a estudios macro y microscópicos.</a:t>
          </a:r>
          <a:endParaRPr lang="es-EC" sz="1200" kern="1200" dirty="0">
            <a:latin typeface="+mj-lt"/>
          </a:endParaRPr>
        </a:p>
      </dsp:txBody>
      <dsp:txXfrm>
        <a:off x="983385" y="1338289"/>
        <a:ext cx="9929030" cy="669412"/>
      </dsp:txXfrm>
    </dsp:sp>
    <dsp:sp modelId="{A5DAC2F6-A709-4D78-B577-C072E93C0049}">
      <dsp:nvSpPr>
        <dsp:cNvPr id="0" name=""/>
        <dsp:cNvSpPr/>
      </dsp:nvSpPr>
      <dsp:spPr>
        <a:xfrm>
          <a:off x="565002" y="1254613"/>
          <a:ext cx="836765" cy="83676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2812566"/>
              <a:satOff val="-4220"/>
              <a:lumOff val="-686"/>
              <a:alphaOff val="0"/>
            </a:schemeClr>
          </a:solidFill>
          <a:prstDash val="solid"/>
        </a:ln>
        <a:effectLst/>
      </dsp:spPr>
      <dsp:style>
        <a:lnRef idx="1">
          <a:scrgbClr r="0" g="0" b="0"/>
        </a:lnRef>
        <a:fillRef idx="2">
          <a:scrgbClr r="0" g="0" b="0"/>
        </a:fillRef>
        <a:effectRef idx="0">
          <a:scrgbClr r="0" g="0" b="0"/>
        </a:effectRef>
        <a:fontRef idx="minor"/>
      </dsp:style>
    </dsp:sp>
    <dsp:sp modelId="{DF1CC69C-D9D3-4107-A906-F14BA5EACB9D}">
      <dsp:nvSpPr>
        <dsp:cNvPr id="0" name=""/>
        <dsp:cNvSpPr/>
      </dsp:nvSpPr>
      <dsp:spPr>
        <a:xfrm>
          <a:off x="1130609" y="2342087"/>
          <a:ext cx="9781806" cy="669412"/>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346"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latin typeface="+mj-lt"/>
            </a:rPr>
            <a:t>Se logró extraer mediante técnica de precipitación química, ADN de calidad y cantidad suficientes para ser sometida a la amplificación del </a:t>
          </a:r>
          <a:r>
            <a:rPr lang="es-ES" sz="1200" kern="1200" dirty="0" err="1" smtClean="0">
              <a:latin typeface="+mj-lt"/>
            </a:rPr>
            <a:t>Barcoding</a:t>
          </a:r>
          <a:r>
            <a:rPr lang="es-ES" sz="1200" kern="1200" dirty="0" smtClean="0">
              <a:latin typeface="+mj-lt"/>
            </a:rPr>
            <a:t> ITS.. </a:t>
          </a:r>
          <a:endParaRPr lang="es-EC" sz="1200" kern="1200" dirty="0">
            <a:latin typeface="+mj-lt"/>
          </a:endParaRPr>
        </a:p>
      </dsp:txBody>
      <dsp:txXfrm>
        <a:off x="1130609" y="2342087"/>
        <a:ext cx="9781806" cy="669412"/>
      </dsp:txXfrm>
    </dsp:sp>
    <dsp:sp modelId="{C165F609-29F5-4F90-8209-A1DCD1AD8150}">
      <dsp:nvSpPr>
        <dsp:cNvPr id="0" name=""/>
        <dsp:cNvSpPr/>
      </dsp:nvSpPr>
      <dsp:spPr>
        <a:xfrm>
          <a:off x="712226" y="2258411"/>
          <a:ext cx="836765" cy="83676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5625132"/>
              <a:satOff val="-8440"/>
              <a:lumOff val="-1373"/>
              <a:alphaOff val="0"/>
            </a:schemeClr>
          </a:solidFill>
          <a:prstDash val="solid"/>
        </a:ln>
        <a:effectLst/>
      </dsp:spPr>
      <dsp:style>
        <a:lnRef idx="1">
          <a:scrgbClr r="0" g="0" b="0"/>
        </a:lnRef>
        <a:fillRef idx="2">
          <a:scrgbClr r="0" g="0" b="0"/>
        </a:fillRef>
        <a:effectRef idx="0">
          <a:scrgbClr r="0" g="0" b="0"/>
        </a:effectRef>
        <a:fontRef idx="minor"/>
      </dsp:style>
    </dsp:sp>
    <dsp:sp modelId="{2E8371F4-29E0-4E58-B2D0-D6AA584086DA}">
      <dsp:nvSpPr>
        <dsp:cNvPr id="0" name=""/>
        <dsp:cNvSpPr/>
      </dsp:nvSpPr>
      <dsp:spPr>
        <a:xfrm>
          <a:off x="983385" y="3345885"/>
          <a:ext cx="9929030" cy="669412"/>
        </a:xfrm>
        <a:prstGeom prst="rect">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346"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latin typeface="+mj-lt"/>
            </a:rPr>
            <a:t>La amplificación por PCR permitió generar un gel de agarosa en donde se mostraron fragmentos muy variables (desde 380 </a:t>
          </a:r>
          <a:r>
            <a:rPr lang="es-ES" sz="1200" kern="1200" dirty="0" err="1" smtClean="0">
              <a:latin typeface="+mj-lt"/>
            </a:rPr>
            <a:t>pb</a:t>
          </a:r>
          <a:r>
            <a:rPr lang="es-ES" sz="1200" kern="1200" dirty="0" smtClean="0">
              <a:latin typeface="+mj-lt"/>
            </a:rPr>
            <a:t> a 750 </a:t>
          </a:r>
          <a:r>
            <a:rPr lang="es-ES" sz="1200" kern="1200" dirty="0" err="1" smtClean="0">
              <a:latin typeface="+mj-lt"/>
            </a:rPr>
            <a:t>pb</a:t>
          </a:r>
          <a:r>
            <a:rPr lang="es-ES" sz="1200" kern="1200" dirty="0" smtClean="0">
              <a:latin typeface="+mj-lt"/>
            </a:rPr>
            <a:t>) en las ocho cepas de levaduras, mientras que las bandas de las cuatro cepas de hongos filamentosos se observó bandas de tamaño uniforme (400-500 </a:t>
          </a:r>
          <a:r>
            <a:rPr lang="es-ES" sz="1200" kern="1200" dirty="0" err="1" smtClean="0">
              <a:latin typeface="+mj-lt"/>
            </a:rPr>
            <a:t>pb</a:t>
          </a:r>
          <a:r>
            <a:rPr lang="es-ES" sz="1200" kern="1200" dirty="0" smtClean="0">
              <a:latin typeface="+mj-lt"/>
            </a:rPr>
            <a:t>). </a:t>
          </a:r>
          <a:endParaRPr lang="es-EC" sz="1200" kern="1200" dirty="0">
            <a:latin typeface="+mj-lt"/>
          </a:endParaRPr>
        </a:p>
      </dsp:txBody>
      <dsp:txXfrm>
        <a:off x="983385" y="3345885"/>
        <a:ext cx="9929030" cy="669412"/>
      </dsp:txXfrm>
    </dsp:sp>
    <dsp:sp modelId="{0EFB6A2B-584A-4400-A397-374957F757DE}">
      <dsp:nvSpPr>
        <dsp:cNvPr id="0" name=""/>
        <dsp:cNvSpPr/>
      </dsp:nvSpPr>
      <dsp:spPr>
        <a:xfrm>
          <a:off x="565002" y="3262208"/>
          <a:ext cx="836765" cy="83676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8437698"/>
              <a:satOff val="-12660"/>
              <a:lumOff val="-2059"/>
              <a:alphaOff val="0"/>
            </a:schemeClr>
          </a:solidFill>
          <a:prstDash val="solid"/>
        </a:ln>
        <a:effectLst/>
      </dsp:spPr>
      <dsp:style>
        <a:lnRef idx="1">
          <a:scrgbClr r="0" g="0" b="0"/>
        </a:lnRef>
        <a:fillRef idx="2">
          <a:scrgbClr r="0" g="0" b="0"/>
        </a:fillRef>
        <a:effectRef idx="0">
          <a:scrgbClr r="0" g="0" b="0"/>
        </a:effectRef>
        <a:fontRef idx="minor"/>
      </dsp:style>
    </dsp:sp>
    <dsp:sp modelId="{B0E491C1-6926-4DE2-AEE8-DAAD6D0E223B}">
      <dsp:nvSpPr>
        <dsp:cNvPr id="0" name=""/>
        <dsp:cNvSpPr/>
      </dsp:nvSpPr>
      <dsp:spPr>
        <a:xfrm>
          <a:off x="503703" y="4349683"/>
          <a:ext cx="10408711" cy="669412"/>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346" tIns="30480" rIns="30480" bIns="30480" numCol="1" spcCol="1270" anchor="ctr" anchorCtr="0">
          <a:noAutofit/>
        </a:bodyPr>
        <a:lstStyle/>
        <a:p>
          <a:pPr lvl="0" algn="l" defTabSz="533400">
            <a:lnSpc>
              <a:spcPct val="90000"/>
            </a:lnSpc>
            <a:spcBef>
              <a:spcPct val="0"/>
            </a:spcBef>
            <a:spcAft>
              <a:spcPct val="35000"/>
            </a:spcAft>
          </a:pPr>
          <a:r>
            <a:rPr lang="es-ES" sz="1200" kern="1200" smtClean="0">
              <a:latin typeface="+mj-lt"/>
            </a:rPr>
            <a:t>Mediante secuenciación y ensamblaje de secuencias consensos tipo Sanger, se identificaron con porcentajes de identidad mayores al 97 % siete de las ocho muestras analizadas de levaduras. Y en las cepas de mohos el análisis de las secuencias obtenidas se determinó la identidad de las muestras hasta el nivel de género.</a:t>
          </a:r>
          <a:endParaRPr lang="es-EC" sz="1200" kern="1200" dirty="0">
            <a:latin typeface="+mj-lt"/>
          </a:endParaRPr>
        </a:p>
      </dsp:txBody>
      <dsp:txXfrm>
        <a:off x="503703" y="4349683"/>
        <a:ext cx="10408711" cy="669412"/>
      </dsp:txXfrm>
    </dsp:sp>
    <dsp:sp modelId="{620C80FE-96F0-4D3E-9EB6-D9DD5AC6E69F}">
      <dsp:nvSpPr>
        <dsp:cNvPr id="0" name=""/>
        <dsp:cNvSpPr/>
      </dsp:nvSpPr>
      <dsp:spPr>
        <a:xfrm>
          <a:off x="85321" y="4266006"/>
          <a:ext cx="836765" cy="83676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EC84B-360C-4CD5-9CDE-61DCFAC6CEBE}">
      <dsp:nvSpPr>
        <dsp:cNvPr id="0" name=""/>
        <dsp:cNvSpPr/>
      </dsp:nvSpPr>
      <dsp:spPr>
        <a:xfrm rot="10800000">
          <a:off x="1566129" y="1723"/>
          <a:ext cx="5020299" cy="1206472"/>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2021" tIns="53340" rIns="99568" bIns="53340" numCol="1" spcCol="1270" anchor="ctr" anchorCtr="0">
          <a:noAutofit/>
        </a:bodyPr>
        <a:lstStyle/>
        <a:p>
          <a:pPr lvl="0" algn="ctr" defTabSz="622300">
            <a:lnSpc>
              <a:spcPct val="90000"/>
            </a:lnSpc>
            <a:spcBef>
              <a:spcPct val="0"/>
            </a:spcBef>
            <a:spcAft>
              <a:spcPct val="35000"/>
            </a:spcAft>
            <a:buFont typeface="Arial" panose="020B0604020202020204" pitchFamily="34" charset="0"/>
            <a:buNone/>
          </a:pPr>
          <a:r>
            <a:rPr lang="es-ES" sz="1400" b="0" kern="1200" cap="none" spc="0" dirty="0" smtClean="0">
              <a:ln w="0"/>
              <a:solidFill>
                <a:schemeClr val="tx1"/>
              </a:solidFill>
              <a:effectLst>
                <a:outerShdw blurRad="38100" dist="19050" dir="2700000" algn="tl" rotWithShape="0">
                  <a:schemeClr val="dk1">
                    <a:alpha val="40000"/>
                  </a:schemeClr>
                </a:outerShdw>
              </a:effectLst>
              <a:latin typeface="+mj-lt"/>
            </a:rPr>
            <a:t>Realizar investigaciones posteriores sobre el potencial de las cepas aisladas en utilización de desechos industriales del IANCEM como fuente de carbono y minerales.</a:t>
          </a:r>
          <a:endParaRPr lang="es-EC" sz="1400" b="0" kern="1200" cap="none" spc="0" dirty="0">
            <a:ln w="0"/>
            <a:solidFill>
              <a:schemeClr val="tx1"/>
            </a:solidFill>
            <a:effectLst>
              <a:outerShdw blurRad="38100" dist="19050" dir="2700000" algn="tl" rotWithShape="0">
                <a:schemeClr val="dk1">
                  <a:alpha val="40000"/>
                </a:schemeClr>
              </a:outerShdw>
            </a:effectLst>
            <a:latin typeface="+mj-lt"/>
          </a:endParaRPr>
        </a:p>
      </dsp:txBody>
      <dsp:txXfrm rot="10800000">
        <a:off x="1867747" y="1723"/>
        <a:ext cx="4718681" cy="1206472"/>
      </dsp:txXfrm>
    </dsp:sp>
    <dsp:sp modelId="{09E836DE-B857-4819-8394-49AB7B46932A}">
      <dsp:nvSpPr>
        <dsp:cNvPr id="0" name=""/>
        <dsp:cNvSpPr/>
      </dsp:nvSpPr>
      <dsp:spPr>
        <a:xfrm>
          <a:off x="962893" y="1723"/>
          <a:ext cx="1206472" cy="1206472"/>
        </a:xfrm>
        <a:prstGeom prst="ellipse">
          <a:avLst/>
        </a:prstGeom>
        <a:solidFill>
          <a:schemeClr val="accent3">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D532629-C911-4AAF-868A-C3F59AC96261}">
      <dsp:nvSpPr>
        <dsp:cNvPr id="0" name=""/>
        <dsp:cNvSpPr/>
      </dsp:nvSpPr>
      <dsp:spPr>
        <a:xfrm rot="10800000">
          <a:off x="1566129" y="1568336"/>
          <a:ext cx="5020299" cy="1206472"/>
        </a:xfrm>
        <a:prstGeom prst="homePlate">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2021" tIns="53340" rIns="99568" bIns="53340" numCol="1" spcCol="1270" anchor="ctr" anchorCtr="0">
          <a:noAutofit/>
        </a:bodyPr>
        <a:lstStyle/>
        <a:p>
          <a:pPr lvl="0" algn="ctr" defTabSz="622300">
            <a:lnSpc>
              <a:spcPct val="90000"/>
            </a:lnSpc>
            <a:spcBef>
              <a:spcPct val="0"/>
            </a:spcBef>
            <a:spcAft>
              <a:spcPct val="35000"/>
            </a:spcAft>
          </a:pPr>
          <a:r>
            <a:rPr lang="es-ES" sz="1400" b="0" kern="1200" cap="none" spc="0" smtClean="0">
              <a:ln w="0"/>
              <a:solidFill>
                <a:schemeClr val="tx1"/>
              </a:solidFill>
              <a:effectLst>
                <a:outerShdw blurRad="38100" dist="19050" dir="2700000" algn="tl" rotWithShape="0">
                  <a:schemeClr val="dk1">
                    <a:alpha val="40000"/>
                  </a:schemeClr>
                </a:outerShdw>
              </a:effectLst>
              <a:latin typeface="+mj-lt"/>
            </a:rPr>
            <a:t>Se recomienda usar otro marcador molecular (EF1-alfa) con el objetivo de determinar la identidad a nivel de especie de las muestras de hongos filamentosos.</a:t>
          </a:r>
          <a:endParaRPr lang="es-EC" sz="1400" b="0" kern="1200" cap="none" spc="0" dirty="0">
            <a:ln w="0"/>
            <a:solidFill>
              <a:schemeClr val="tx1"/>
            </a:solidFill>
            <a:effectLst>
              <a:outerShdw blurRad="38100" dist="19050" dir="2700000" algn="tl" rotWithShape="0">
                <a:schemeClr val="dk1">
                  <a:alpha val="40000"/>
                </a:schemeClr>
              </a:outerShdw>
            </a:effectLst>
            <a:latin typeface="+mj-lt"/>
          </a:endParaRPr>
        </a:p>
      </dsp:txBody>
      <dsp:txXfrm rot="10800000">
        <a:off x="1867747" y="1568336"/>
        <a:ext cx="4718681" cy="1206472"/>
      </dsp:txXfrm>
    </dsp:sp>
    <dsp:sp modelId="{BA5F7262-51E1-4ADA-B673-86AB6E4661F9}">
      <dsp:nvSpPr>
        <dsp:cNvPr id="0" name=""/>
        <dsp:cNvSpPr/>
      </dsp:nvSpPr>
      <dsp:spPr>
        <a:xfrm>
          <a:off x="962893" y="1568336"/>
          <a:ext cx="1206472" cy="1206472"/>
        </a:xfrm>
        <a:prstGeom prst="ellipse">
          <a:avLst/>
        </a:prstGeom>
        <a:solidFill>
          <a:schemeClr val="accent3">
            <a:tint val="50000"/>
            <a:hueOff val="5376099"/>
            <a:satOff val="-7054"/>
            <a:lumOff val="-69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8DDFE4C-A44E-4C8E-BBF7-4F10D2EADFA3}">
      <dsp:nvSpPr>
        <dsp:cNvPr id="0" name=""/>
        <dsp:cNvSpPr/>
      </dsp:nvSpPr>
      <dsp:spPr>
        <a:xfrm rot="10800000">
          <a:off x="1566129" y="3134950"/>
          <a:ext cx="5020299" cy="1206472"/>
        </a:xfrm>
        <a:prstGeom prst="homePlat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2021" tIns="53340" rIns="99568" bIns="53340" numCol="1" spcCol="1270" anchor="ctr" anchorCtr="0">
          <a:noAutofit/>
        </a:bodyPr>
        <a:lstStyle/>
        <a:p>
          <a:pPr lvl="0" algn="ctr" defTabSz="622300">
            <a:lnSpc>
              <a:spcPct val="90000"/>
            </a:lnSpc>
            <a:spcBef>
              <a:spcPct val="0"/>
            </a:spcBef>
            <a:spcAft>
              <a:spcPct val="35000"/>
            </a:spcAft>
          </a:pPr>
          <a:r>
            <a:rPr lang="es-ES" sz="1400" b="0" kern="1200" cap="none" spc="0" smtClean="0">
              <a:ln w="0"/>
              <a:solidFill>
                <a:schemeClr val="tx1"/>
              </a:solidFill>
              <a:effectLst>
                <a:outerShdw blurRad="38100" dist="19050" dir="2700000" algn="tl" rotWithShape="0">
                  <a:schemeClr val="dk1">
                    <a:alpha val="40000"/>
                  </a:schemeClr>
                </a:outerShdw>
              </a:effectLst>
              <a:latin typeface="+mj-lt"/>
            </a:rPr>
            <a:t>Emplear un estudio de metagenómica en diversos sitios de muestreo de la planta del IANCEM con el fin de identificar otras cepas de interés.</a:t>
          </a:r>
          <a:endParaRPr lang="es-EC" sz="1400" b="0" kern="1200" cap="none" spc="0" dirty="0">
            <a:ln w="0"/>
            <a:solidFill>
              <a:schemeClr val="tx1"/>
            </a:solidFill>
            <a:effectLst>
              <a:outerShdw blurRad="38100" dist="19050" dir="2700000" algn="tl" rotWithShape="0">
                <a:schemeClr val="dk1">
                  <a:alpha val="40000"/>
                </a:schemeClr>
              </a:outerShdw>
            </a:effectLst>
            <a:latin typeface="+mj-lt"/>
          </a:endParaRPr>
        </a:p>
      </dsp:txBody>
      <dsp:txXfrm rot="10800000">
        <a:off x="1867747" y="3134950"/>
        <a:ext cx="4718681" cy="1206472"/>
      </dsp:txXfrm>
    </dsp:sp>
    <dsp:sp modelId="{1283F348-10DA-4A0B-936D-9D5CC68DC099}">
      <dsp:nvSpPr>
        <dsp:cNvPr id="0" name=""/>
        <dsp:cNvSpPr/>
      </dsp:nvSpPr>
      <dsp:spPr>
        <a:xfrm>
          <a:off x="962893" y="3134950"/>
          <a:ext cx="1206472" cy="1206472"/>
        </a:xfrm>
        <a:prstGeom prst="ellipse">
          <a:avLst/>
        </a:prstGeom>
        <a:solidFill>
          <a:schemeClr val="accent3">
            <a:tint val="50000"/>
            <a:hueOff val="10752198"/>
            <a:satOff val="-14108"/>
            <a:lumOff val="-13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4E553C7-C453-4FED-A007-F9D0FD4809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DB1257E0-4D81-4857-AD30-B990F0C8EC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4384CE-3E59-44A3-B2DD-FDE79C9DF7CB}" type="datetimeFigureOut">
              <a:rPr lang="es-EC" smtClean="0"/>
              <a:t>5/4/2022</a:t>
            </a:fld>
            <a:endParaRPr lang="es-EC"/>
          </a:p>
        </p:txBody>
      </p:sp>
      <p:sp>
        <p:nvSpPr>
          <p:cNvPr id="4" name="Marcador de pie de página 3">
            <a:extLst>
              <a:ext uri="{FF2B5EF4-FFF2-40B4-BE49-F238E27FC236}">
                <a16:creationId xmlns:a16="http://schemas.microsoft.com/office/drawing/2014/main" id="{982FCDD0-E826-4079-BFA4-5599B5EAA2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E04F038C-6BB6-4C03-9CA4-42020E8907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5CA36-7EA6-4AC3-AAE4-5E32729DC8F5}" type="slidenum">
              <a:rPr lang="es-EC" smtClean="0"/>
              <a:t>‹Nº›</a:t>
            </a:fld>
            <a:endParaRPr lang="es-EC"/>
          </a:p>
        </p:txBody>
      </p:sp>
    </p:spTree>
    <p:extLst>
      <p:ext uri="{BB962C8B-B14F-4D97-AF65-F5344CB8AC3E}">
        <p14:creationId xmlns:p14="http://schemas.microsoft.com/office/powerpoint/2010/main" val="99911711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5F765-6011-451F-845E-BB705E8B696D}" type="datetimeFigureOut">
              <a:rPr lang="en-US" smtClean="0"/>
              <a:t>4/5/2022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9A7C1-1BC0-4446-AEA6-276DA271C763}" type="slidenum">
              <a:rPr lang="en-US" smtClean="0"/>
              <a:t>‹Nº›</a:t>
            </a:fld>
            <a:endParaRPr lang="en-US"/>
          </a:p>
        </p:txBody>
      </p:sp>
    </p:spTree>
    <p:extLst>
      <p:ext uri="{BB962C8B-B14F-4D97-AF65-F5344CB8AC3E}">
        <p14:creationId xmlns:p14="http://schemas.microsoft.com/office/powerpoint/2010/main" val="349043966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7B9A7C1-1BC0-4446-AEA6-276DA271C763}" type="slidenum">
              <a:rPr lang="en-US" smtClean="0"/>
              <a:t>1</a:t>
            </a:fld>
            <a:endParaRPr lang="en-US"/>
          </a:p>
        </p:txBody>
      </p:sp>
      <p:sp>
        <p:nvSpPr>
          <p:cNvPr id="5" name="Marcador de encabezado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4576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7B9A7C1-1BC0-4446-AEA6-276DA271C763}" type="slidenum">
              <a:rPr lang="en-US" smtClean="0"/>
              <a:t>17</a:t>
            </a:fld>
            <a:endParaRPr lang="en-US"/>
          </a:p>
        </p:txBody>
      </p:sp>
      <p:sp>
        <p:nvSpPr>
          <p:cNvPr id="5" name="Marcador de encabezado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020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n-US"/>
          </a:p>
        </p:txBody>
      </p:sp>
      <p:sp>
        <p:nvSpPr>
          <p:cNvPr id="5" name="Marcador de número de diapositiva 4"/>
          <p:cNvSpPr>
            <a:spLocks noGrp="1"/>
          </p:cNvSpPr>
          <p:nvPr>
            <p:ph type="sldNum" sz="quarter" idx="11"/>
          </p:nvPr>
        </p:nvSpPr>
        <p:spPr/>
        <p:txBody>
          <a:bodyPr/>
          <a:lstStyle/>
          <a:p>
            <a:fld id="{37B9A7C1-1BC0-4446-AEA6-276DA271C763}" type="slidenum">
              <a:rPr lang="en-US" smtClean="0"/>
              <a:t>18</a:t>
            </a:fld>
            <a:endParaRPr lang="en-US"/>
          </a:p>
        </p:txBody>
      </p:sp>
    </p:spTree>
    <p:extLst>
      <p:ext uri="{BB962C8B-B14F-4D97-AF65-F5344CB8AC3E}">
        <p14:creationId xmlns:p14="http://schemas.microsoft.com/office/powerpoint/2010/main" val="754457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63"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smtClean="0"/>
              <a:t>FECHA ÚLTIMA REVISIÓN: 13/12/11</a:t>
            </a:r>
            <a:endParaRPr lang="es-EC" dirty="0"/>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43954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2992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94108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extLst>
      <p:ext uri="{BB962C8B-B14F-4D97-AF65-F5344CB8AC3E}">
        <p14:creationId xmlns:p14="http://schemas.microsoft.com/office/powerpoint/2010/main" val="200284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s-EC" smtClean="0"/>
              <a:t>FECHA ÚLTIMA REVISIÓN: 13/12/11</a:t>
            </a:r>
            <a:endParaRPr lang="en-US"/>
          </a:p>
        </p:txBody>
      </p:sp>
      <p:sp>
        <p:nvSpPr>
          <p:cNvPr id="5" name="Footer Placeholder 4"/>
          <p:cNvSpPr>
            <a:spLocks noGrp="1"/>
          </p:cNvSpPr>
          <p:nvPr>
            <p:ph type="ftr" sz="quarter" idx="11"/>
          </p:nvPr>
        </p:nvSpPr>
        <p:spPr/>
        <p:txBody>
          <a:bodyPr/>
          <a:lstStyle/>
          <a:p>
            <a:r>
              <a:rPr lang="en-US"/>
              <a:t>CÓDIGO: SGC.DI.260</a:t>
            </a:r>
          </a:p>
        </p:txBody>
      </p:sp>
      <p:sp>
        <p:nvSpPr>
          <p:cNvPr id="6" name="Slide Number Placeholder 5"/>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3177421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C" smtClean="0"/>
              <a:t>FECHA ÚLTIMA REVISIÓN: 13/12/11</a:t>
            </a:r>
            <a:endParaRPr lang="en-US"/>
          </a:p>
        </p:txBody>
      </p:sp>
      <p:sp>
        <p:nvSpPr>
          <p:cNvPr id="5" name="Footer Placeholder 4"/>
          <p:cNvSpPr>
            <a:spLocks noGrp="1"/>
          </p:cNvSpPr>
          <p:nvPr>
            <p:ph type="ftr" sz="quarter" idx="11"/>
          </p:nvPr>
        </p:nvSpPr>
        <p:spPr/>
        <p:txBody>
          <a:bodyPr/>
          <a:lstStyle/>
          <a:p>
            <a:r>
              <a:rPr lang="en-US"/>
              <a:t>CÓDIGO: SGC.DI.260</a:t>
            </a:r>
          </a:p>
        </p:txBody>
      </p:sp>
      <p:sp>
        <p:nvSpPr>
          <p:cNvPr id="6" name="Slide Number Placeholder 5"/>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3385013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s-EC" smtClean="0"/>
              <a:t>FECHA ÚLTIMA REVISIÓN: 13/12/11</a:t>
            </a:r>
            <a:endParaRPr lang="en-US"/>
          </a:p>
        </p:txBody>
      </p:sp>
      <p:sp>
        <p:nvSpPr>
          <p:cNvPr id="5" name="Footer Placeholder 4"/>
          <p:cNvSpPr>
            <a:spLocks noGrp="1"/>
          </p:cNvSpPr>
          <p:nvPr>
            <p:ph type="ftr" sz="quarter" idx="11"/>
          </p:nvPr>
        </p:nvSpPr>
        <p:spPr/>
        <p:txBody>
          <a:bodyPr/>
          <a:lstStyle/>
          <a:p>
            <a:r>
              <a:rPr lang="en-US"/>
              <a:t>CÓDIGO: SGC.DI.260</a:t>
            </a:r>
          </a:p>
        </p:txBody>
      </p:sp>
      <p:sp>
        <p:nvSpPr>
          <p:cNvPr id="6" name="Slide Number Placeholder 5"/>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1487355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r>
              <a:rPr lang="es-EC" smtClean="0"/>
              <a:t>FECHA ÚLTIMA REVISIÓN: 13/12/11</a:t>
            </a:r>
            <a:endParaRPr lang="en-US"/>
          </a:p>
        </p:txBody>
      </p:sp>
      <p:sp>
        <p:nvSpPr>
          <p:cNvPr id="6" name="Footer Placeholder 5"/>
          <p:cNvSpPr>
            <a:spLocks noGrp="1"/>
          </p:cNvSpPr>
          <p:nvPr>
            <p:ph type="ftr" sz="quarter" idx="11"/>
          </p:nvPr>
        </p:nvSpPr>
        <p:spPr/>
        <p:txBody>
          <a:bodyPr/>
          <a:lstStyle/>
          <a:p>
            <a:r>
              <a:rPr lang="en-US"/>
              <a:t>CÓDIGO: SGC.DI.260</a:t>
            </a:r>
          </a:p>
        </p:txBody>
      </p:sp>
      <p:sp>
        <p:nvSpPr>
          <p:cNvPr id="7" name="Slide Number Placeholder 6"/>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59698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r>
              <a:rPr lang="es-EC" smtClean="0"/>
              <a:t>FECHA ÚLTIMA REVISIÓN: 13/12/11</a:t>
            </a:r>
            <a:endParaRPr lang="en-US"/>
          </a:p>
        </p:txBody>
      </p:sp>
      <p:sp>
        <p:nvSpPr>
          <p:cNvPr id="8" name="Footer Placeholder 7"/>
          <p:cNvSpPr>
            <a:spLocks noGrp="1"/>
          </p:cNvSpPr>
          <p:nvPr>
            <p:ph type="ftr" sz="quarter" idx="11"/>
          </p:nvPr>
        </p:nvSpPr>
        <p:spPr/>
        <p:txBody>
          <a:bodyPr/>
          <a:lstStyle/>
          <a:p>
            <a:r>
              <a:rPr lang="en-US"/>
              <a:t>CÓDIGO: SGC.DI.260</a:t>
            </a:r>
          </a:p>
        </p:txBody>
      </p:sp>
      <p:sp>
        <p:nvSpPr>
          <p:cNvPr id="9" name="Slide Number Placeholder 8"/>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2055685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s-EC" smtClean="0"/>
              <a:t>FECHA ÚLTIMA REVISIÓN: 13/12/11</a:t>
            </a:r>
            <a:endParaRPr lang="en-US"/>
          </a:p>
        </p:txBody>
      </p:sp>
      <p:sp>
        <p:nvSpPr>
          <p:cNvPr id="4" name="Footer Placeholder 3"/>
          <p:cNvSpPr>
            <a:spLocks noGrp="1"/>
          </p:cNvSpPr>
          <p:nvPr>
            <p:ph type="ftr" sz="quarter" idx="11"/>
          </p:nvPr>
        </p:nvSpPr>
        <p:spPr/>
        <p:txBody>
          <a:bodyPr/>
          <a:lstStyle/>
          <a:p>
            <a:r>
              <a:rPr lang="en-US"/>
              <a:t>CÓDIGO: SGC.DI.260</a:t>
            </a:r>
          </a:p>
        </p:txBody>
      </p:sp>
      <p:sp>
        <p:nvSpPr>
          <p:cNvPr id="5" name="Slide Number Placeholder 4"/>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147899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C" smtClean="0"/>
              <a:t>FECHA ÚLTIMA REVISIÓN: 13/12/11</a:t>
            </a:r>
            <a:endParaRPr lang="en-US"/>
          </a:p>
        </p:txBody>
      </p:sp>
      <p:sp>
        <p:nvSpPr>
          <p:cNvPr id="3" name="Footer Placeholder 2"/>
          <p:cNvSpPr>
            <a:spLocks noGrp="1"/>
          </p:cNvSpPr>
          <p:nvPr>
            <p:ph type="ftr" sz="quarter" idx="11"/>
          </p:nvPr>
        </p:nvSpPr>
        <p:spPr/>
        <p:txBody>
          <a:bodyPr/>
          <a:lstStyle/>
          <a:p>
            <a:r>
              <a:rPr lang="en-US"/>
              <a:t>CÓDIGO: SGC.DI.260</a:t>
            </a:r>
          </a:p>
        </p:txBody>
      </p:sp>
      <p:sp>
        <p:nvSpPr>
          <p:cNvPr id="4" name="Slide Number Placeholder 3"/>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398223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796834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r>
              <a:rPr lang="es-EC" smtClean="0"/>
              <a:t>FECHA ÚLTIMA REVISIÓN: 13/12/11</a:t>
            </a:r>
            <a:endParaRPr lang="en-US"/>
          </a:p>
        </p:txBody>
      </p:sp>
      <p:sp>
        <p:nvSpPr>
          <p:cNvPr id="6" name="Footer Placeholder 5"/>
          <p:cNvSpPr>
            <a:spLocks noGrp="1"/>
          </p:cNvSpPr>
          <p:nvPr>
            <p:ph type="ftr" sz="quarter" idx="11"/>
          </p:nvPr>
        </p:nvSpPr>
        <p:spPr/>
        <p:txBody>
          <a:bodyPr/>
          <a:lstStyle/>
          <a:p>
            <a:r>
              <a:rPr lang="en-US"/>
              <a:t>CÓDIGO: SGC.DI.260</a:t>
            </a:r>
          </a:p>
        </p:txBody>
      </p:sp>
      <p:sp>
        <p:nvSpPr>
          <p:cNvPr id="7" name="Slide Number Placeholder 6"/>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2450766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r>
              <a:rPr lang="es-EC" smtClean="0"/>
              <a:t>FECHA ÚLTIMA REVISIÓN: 13/12/11</a:t>
            </a:r>
            <a:endParaRPr lang="en-US"/>
          </a:p>
        </p:txBody>
      </p:sp>
      <p:sp>
        <p:nvSpPr>
          <p:cNvPr id="6" name="Footer Placeholder 5"/>
          <p:cNvSpPr>
            <a:spLocks noGrp="1"/>
          </p:cNvSpPr>
          <p:nvPr>
            <p:ph type="ftr" sz="quarter" idx="11"/>
          </p:nvPr>
        </p:nvSpPr>
        <p:spPr/>
        <p:txBody>
          <a:bodyPr/>
          <a:lstStyle/>
          <a:p>
            <a:r>
              <a:rPr lang="en-US"/>
              <a:t>CÓDIGO: SGC.DI.260</a:t>
            </a:r>
          </a:p>
        </p:txBody>
      </p:sp>
      <p:sp>
        <p:nvSpPr>
          <p:cNvPr id="7" name="Slide Number Placeholder 6"/>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2221724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C" smtClean="0"/>
              <a:t>FECHA ÚLTIMA REVISIÓN: 13/12/11</a:t>
            </a:r>
            <a:endParaRPr lang="en-US"/>
          </a:p>
        </p:txBody>
      </p:sp>
      <p:sp>
        <p:nvSpPr>
          <p:cNvPr id="5" name="Footer Placeholder 4"/>
          <p:cNvSpPr>
            <a:spLocks noGrp="1"/>
          </p:cNvSpPr>
          <p:nvPr>
            <p:ph type="ftr" sz="quarter" idx="11"/>
          </p:nvPr>
        </p:nvSpPr>
        <p:spPr/>
        <p:txBody>
          <a:bodyPr/>
          <a:lstStyle/>
          <a:p>
            <a:r>
              <a:rPr lang="en-US"/>
              <a:t>CÓDIGO: SGC.DI.260</a:t>
            </a:r>
          </a:p>
        </p:txBody>
      </p:sp>
      <p:sp>
        <p:nvSpPr>
          <p:cNvPr id="6" name="Slide Number Placeholder 5"/>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2739444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C" smtClean="0"/>
              <a:t>FECHA ÚLTIMA REVISIÓN: 13/12/11</a:t>
            </a:r>
            <a:endParaRPr lang="en-US"/>
          </a:p>
        </p:txBody>
      </p:sp>
      <p:sp>
        <p:nvSpPr>
          <p:cNvPr id="5" name="Footer Placeholder 4"/>
          <p:cNvSpPr>
            <a:spLocks noGrp="1"/>
          </p:cNvSpPr>
          <p:nvPr>
            <p:ph type="ftr" sz="quarter" idx="11"/>
          </p:nvPr>
        </p:nvSpPr>
        <p:spPr/>
        <p:txBody>
          <a:bodyPr/>
          <a:lstStyle/>
          <a:p>
            <a:r>
              <a:rPr lang="en-US"/>
              <a:t>CÓDIGO: SGC.DI.260</a:t>
            </a:r>
          </a:p>
        </p:txBody>
      </p:sp>
      <p:sp>
        <p:nvSpPr>
          <p:cNvPr id="6" name="Slide Number Placeholder 5"/>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4029551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87"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5864228"/>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smtClean="0"/>
              <a:t>FECHA ÚLTIMA REVISIÓN: 13/12/11</a:t>
            </a:r>
            <a:endParaRPr lang="es-EC" dirty="0"/>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20322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22456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1942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6872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87327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79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68894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03090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smtClean="0"/>
              <a:t>FECHA ÚLTIMA REVISIÓN: 13/12/11</a:t>
            </a:r>
            <a:endParaRPr lang="es-EC" dirty="0"/>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23202650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C" smtClean="0"/>
              <a:t>FECHA ÚLTIMA REVISIÓN: 13/12/11</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CÓDIGO: SGC.DI.260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E7AFE-2674-4808-8DF1-F6454AB5A33F}" type="slidenum">
              <a:rPr lang="en-US" smtClean="0"/>
              <a:t>‹Nº›</a:t>
            </a:fld>
            <a:endParaRPr lang="en-US"/>
          </a:p>
        </p:txBody>
      </p:sp>
    </p:spTree>
    <p:extLst>
      <p:ext uri="{BB962C8B-B14F-4D97-AF65-F5344CB8AC3E}">
        <p14:creationId xmlns:p14="http://schemas.microsoft.com/office/powerpoint/2010/main" val="6341787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38.png"/><Relationship Id="rId5" Type="http://schemas.openxmlformats.org/officeDocument/2006/relationships/image" Target="../media/image37.png"/><Relationship Id="rId15" Type="http://schemas.openxmlformats.org/officeDocument/2006/relationships/image" Target="../media/image44.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2.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diagramColors" Target="../diagrams/colors2.xml"/><Relationship Id="rId12"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diagramQuickStyle" Target="../diagrams/quickStyle2.xml"/><Relationship Id="rId11" Type="http://schemas.openxmlformats.org/officeDocument/2006/relationships/image" Target="../media/image64.png"/><Relationship Id="rId5" Type="http://schemas.openxmlformats.org/officeDocument/2006/relationships/diagramLayout" Target="../diagrams/layout2.xml"/><Relationship Id="rId10" Type="http://schemas.openxmlformats.org/officeDocument/2006/relationships/image" Target="../media/image63.png"/><Relationship Id="rId4" Type="http://schemas.openxmlformats.org/officeDocument/2006/relationships/diagramData" Target="../diagrams/data2.xml"/><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image" Target="../media/image77.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7.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2.xml"/><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93.png"/><Relationship Id="rId7" Type="http://schemas.openxmlformats.org/officeDocument/2006/relationships/diagramLayout" Target="../diagrams/layout3.xml"/><Relationship Id="rId12" Type="http://schemas.openxmlformats.org/officeDocument/2006/relationships/image" Target="../media/image55.png"/><Relationship Id="rId2" Type="http://schemas.openxmlformats.org/officeDocument/2006/relationships/image" Target="../media/image92.png"/><Relationship Id="rId1" Type="http://schemas.openxmlformats.org/officeDocument/2006/relationships/slideLayout" Target="../slideLayouts/slideLayout12.xml"/><Relationship Id="rId6" Type="http://schemas.openxmlformats.org/officeDocument/2006/relationships/diagramData" Target="../diagrams/data3.xml"/><Relationship Id="rId11" Type="http://schemas.openxmlformats.org/officeDocument/2006/relationships/image" Target="../media/image51.png"/><Relationship Id="rId5" Type="http://schemas.openxmlformats.org/officeDocument/2006/relationships/image" Target="../media/image94.png"/><Relationship Id="rId10" Type="http://schemas.microsoft.com/office/2007/relationships/diagramDrawing" Target="../diagrams/drawing3.xml"/><Relationship Id="rId4" Type="http://schemas.openxmlformats.org/officeDocument/2006/relationships/image" Target="../media/image72.png"/><Relationship Id="rId9" Type="http://schemas.openxmlformats.org/officeDocument/2006/relationships/diagramColors" Target="../diagrams/colors3.xml"/></Relationships>
</file>

<file path=ppt/slides/_rels/slide2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diagramLayout" Target="../diagrams/layout5.xml"/><Relationship Id="rId7" Type="http://schemas.openxmlformats.org/officeDocument/2006/relationships/image" Target="../media/image98.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
          </p:nvPr>
        </p:nvSpPr>
        <p:spPr/>
        <p:txBody>
          <a:bodyPr/>
          <a:lstStyle/>
          <a:p>
            <a:r>
              <a:rPr lang="es-EC" b="1">
                <a:latin typeface="Arial" panose="020B0604020202020204" pitchFamily="34" charset="0"/>
                <a:cs typeface="Arial" panose="020B0604020202020204" pitchFamily="34" charset="0"/>
              </a:rPr>
              <a:t>VERSIÓN: </a:t>
            </a:r>
            <a:r>
              <a:rPr lang="es-EC">
                <a:latin typeface="Arial" panose="020B0604020202020204" pitchFamily="34" charset="0"/>
                <a:cs typeface="Arial" panose="020B0604020202020204" pitchFamily="34" charset="0"/>
              </a:rPr>
              <a:t>1.0</a:t>
            </a:r>
            <a:endParaRPr lang="es-EC" dirty="0">
              <a:latin typeface="Arial" panose="020B0604020202020204" pitchFamily="34" charset="0"/>
              <a:cs typeface="Arial" panose="020B0604020202020204" pitchFamily="34" charset="0"/>
            </a:endParaRPr>
          </a:p>
        </p:txBody>
      </p:sp>
      <p:sp>
        <p:nvSpPr>
          <p:cNvPr id="3" name="CuadroTexto 2"/>
          <p:cNvSpPr txBox="1"/>
          <p:nvPr/>
        </p:nvSpPr>
        <p:spPr>
          <a:xfrm>
            <a:off x="1978925" y="1012695"/>
            <a:ext cx="9212240" cy="2954655"/>
          </a:xfrm>
          <a:prstGeom prst="rect">
            <a:avLst/>
          </a:prstGeom>
          <a:noFill/>
        </p:spPr>
        <p:txBody>
          <a:bodyPr wrap="square" rtlCol="0">
            <a:spAutoFit/>
          </a:bodyPr>
          <a:lstStyle/>
          <a:p>
            <a:pPr algn="ctr"/>
            <a:r>
              <a:rPr lang="es-EC" sz="2000" b="1" dirty="0">
                <a:latin typeface="Arial" panose="020B0604020202020204" pitchFamily="34" charset="0"/>
                <a:cs typeface="Arial" panose="020B0604020202020204" pitchFamily="34" charset="0"/>
              </a:rPr>
              <a:t>DEPARTAMENTO DE CIENCIAS DE LA VIDA Y DE LA AGRICULTURA</a:t>
            </a:r>
          </a:p>
          <a:p>
            <a:pPr algn="ctr"/>
            <a:r>
              <a:rPr lang="es-EC" sz="2000" b="1" dirty="0">
                <a:latin typeface="Arial" panose="020B0604020202020204" pitchFamily="34" charset="0"/>
                <a:cs typeface="Arial" panose="020B0604020202020204" pitchFamily="34" charset="0"/>
              </a:rPr>
              <a:t>CARRERA DE INGENIERÍA EN BIOTECNOLOGÍA</a:t>
            </a:r>
          </a:p>
          <a:p>
            <a:pPr algn="ctr"/>
            <a:endParaRPr lang="es-EC" b="1" dirty="0">
              <a:latin typeface="Arial" panose="020B0604020202020204" pitchFamily="34" charset="0"/>
              <a:cs typeface="Arial" panose="020B0604020202020204" pitchFamily="34" charset="0"/>
            </a:endParaRPr>
          </a:p>
          <a:p>
            <a:pPr algn="ctr"/>
            <a:endParaRPr lang="es-EC" sz="2000" b="1" dirty="0">
              <a:latin typeface="Arial" panose="020B0604020202020204" pitchFamily="34" charset="0"/>
              <a:cs typeface="Arial" panose="020B0604020202020204" pitchFamily="34" charset="0"/>
            </a:endParaRPr>
          </a:p>
          <a:p>
            <a:pPr algn="ctr"/>
            <a:r>
              <a:rPr lang="es-ES" dirty="0"/>
              <a:t>TRABAJO DE TITULACIÓN PREVIO A LA OBTENCIÓN DEL TÍTULO DE </a:t>
            </a:r>
            <a:r>
              <a:rPr lang="es-ES" dirty="0" smtClean="0"/>
              <a:t>INGENIERO </a:t>
            </a:r>
            <a:r>
              <a:rPr lang="es-ES" dirty="0"/>
              <a:t>EN </a:t>
            </a:r>
            <a:r>
              <a:rPr lang="es-ES" dirty="0" smtClean="0"/>
              <a:t>BIOTECNOLOGÍA</a:t>
            </a:r>
          </a:p>
          <a:p>
            <a:pPr algn="ctr"/>
            <a:endParaRPr lang="es-EC" dirty="0" smtClean="0"/>
          </a:p>
          <a:p>
            <a:pPr algn="ctr"/>
            <a:r>
              <a:rPr lang="es-EC" b="1" dirty="0" smtClean="0"/>
              <a:t>Aislamiento </a:t>
            </a:r>
            <a:r>
              <a:rPr lang="es-EC" b="1" dirty="0"/>
              <a:t>e </a:t>
            </a:r>
            <a:r>
              <a:rPr lang="es-EC" b="1" dirty="0" smtClean="0"/>
              <a:t>identificación molecular de mohos y levaduras procedentes del material lignocelulósico de caña de azúcar (</a:t>
            </a:r>
            <a:r>
              <a:rPr lang="es-EC" b="1" i="1" dirty="0" err="1"/>
              <a:t>S</a:t>
            </a:r>
            <a:r>
              <a:rPr lang="es-EC" b="1" i="1" dirty="0" err="1" smtClean="0"/>
              <a:t>accharum</a:t>
            </a:r>
            <a:r>
              <a:rPr lang="es-EC" b="1" i="1" dirty="0" smtClean="0"/>
              <a:t> </a:t>
            </a:r>
            <a:r>
              <a:rPr lang="es-EC" b="1" i="1" dirty="0" err="1" smtClean="0"/>
              <a:t>officinarum</a:t>
            </a:r>
            <a:r>
              <a:rPr lang="es-EC" b="1" dirty="0" smtClean="0"/>
              <a:t> L.) recolectado en el área de los molinos del Ingenio </a:t>
            </a:r>
            <a:r>
              <a:rPr lang="es-EC" b="1" dirty="0"/>
              <a:t>A</a:t>
            </a:r>
            <a:r>
              <a:rPr lang="es-EC" b="1" dirty="0" smtClean="0"/>
              <a:t>zucarero del Norte</a:t>
            </a:r>
            <a:endParaRPr lang="es-ES" dirty="0"/>
          </a:p>
        </p:txBody>
      </p:sp>
      <p:sp>
        <p:nvSpPr>
          <p:cNvPr id="4" name="CuadroTexto 3"/>
          <p:cNvSpPr txBox="1"/>
          <p:nvPr/>
        </p:nvSpPr>
        <p:spPr>
          <a:xfrm>
            <a:off x="2389538" y="3967860"/>
            <a:ext cx="8208912" cy="584775"/>
          </a:xfrm>
          <a:prstGeom prst="rect">
            <a:avLst/>
          </a:prstGeom>
          <a:noFill/>
        </p:spPr>
        <p:txBody>
          <a:bodyPr wrap="square" rtlCol="0">
            <a:spAutoFit/>
          </a:bodyPr>
          <a:lstStyle/>
          <a:p>
            <a:pPr algn="ctr"/>
            <a:r>
              <a:rPr lang="es-EC" sz="1600" b="1" dirty="0">
                <a:latin typeface="Arial" panose="020B0604020202020204" pitchFamily="34" charset="0"/>
                <a:cs typeface="Arial" panose="020B0604020202020204" pitchFamily="34" charset="0"/>
              </a:rPr>
              <a:t>Elaborado por</a:t>
            </a:r>
          </a:p>
          <a:p>
            <a:pPr algn="ctr"/>
            <a:r>
              <a:rPr lang="es-EC" sz="1600" dirty="0" smtClean="0">
                <a:latin typeface="Arial" panose="020B0604020202020204" pitchFamily="34" charset="0"/>
                <a:cs typeface="Arial" panose="020B0604020202020204" pitchFamily="34" charset="0"/>
              </a:rPr>
              <a:t>Fabricio Antonio Castillo Avilez</a:t>
            </a:r>
            <a:endParaRPr lang="es-EC" sz="1600" dirty="0">
              <a:latin typeface="Arial" panose="020B0604020202020204" pitchFamily="34" charset="0"/>
              <a:cs typeface="Arial" panose="020B0604020202020204" pitchFamily="34" charset="0"/>
            </a:endParaRPr>
          </a:p>
        </p:txBody>
      </p:sp>
      <p:sp>
        <p:nvSpPr>
          <p:cNvPr id="8" name="Rectángulo 7"/>
          <p:cNvSpPr/>
          <p:nvPr/>
        </p:nvSpPr>
        <p:spPr>
          <a:xfrm>
            <a:off x="4786790" y="5137921"/>
            <a:ext cx="3414408" cy="338554"/>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Sangolquí - </a:t>
            </a:r>
            <a:r>
              <a:rPr lang="es-ES" sz="1600" dirty="0" smtClean="0">
                <a:latin typeface="Arial" panose="020B0604020202020204" pitchFamily="34" charset="0"/>
                <a:cs typeface="Arial" panose="020B0604020202020204" pitchFamily="34" charset="0"/>
              </a:rPr>
              <a:t>2022.</a:t>
            </a:r>
            <a:endParaRPr lang="es-ES" sz="1600" dirty="0">
              <a:latin typeface="Arial" panose="020B0604020202020204" pitchFamily="34" charset="0"/>
              <a:cs typeface="Arial" panose="020B0604020202020204" pitchFamily="34" charset="0"/>
            </a:endParaRPr>
          </a:p>
        </p:txBody>
      </p:sp>
      <p:sp>
        <p:nvSpPr>
          <p:cNvPr id="9" name="Rectángulo 8"/>
          <p:cNvSpPr/>
          <p:nvPr/>
        </p:nvSpPr>
        <p:spPr>
          <a:xfrm>
            <a:off x="2730584" y="4628229"/>
            <a:ext cx="2493503" cy="584775"/>
          </a:xfrm>
          <a:prstGeom prst="rect">
            <a:avLst/>
          </a:prstGeom>
        </p:spPr>
        <p:txBody>
          <a:bodyPr wrap="none">
            <a:spAutoFit/>
          </a:bodyPr>
          <a:lstStyle/>
          <a:p>
            <a:pPr algn="ctr"/>
            <a:r>
              <a:rPr lang="es-EC" sz="1600" b="1" dirty="0">
                <a:latin typeface="Arial" panose="020B0604020202020204" pitchFamily="34" charset="0"/>
                <a:cs typeface="Arial" panose="020B0604020202020204" pitchFamily="34" charset="0"/>
              </a:rPr>
              <a:t>Directora del proyecto</a:t>
            </a:r>
          </a:p>
          <a:p>
            <a:pPr algn="ctr"/>
            <a:r>
              <a:rPr lang="es-EC" sz="1600" dirty="0" smtClean="0">
                <a:latin typeface="Arial" panose="020B0604020202020204" pitchFamily="34" charset="0"/>
                <a:cs typeface="Arial" panose="020B0604020202020204" pitchFamily="34" charset="0"/>
              </a:rPr>
              <a:t>Dr. Luis E. Trujillo Toledo</a:t>
            </a:r>
            <a:endParaRPr lang="es-EC" sz="16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1D3E2FDC-1C99-4048-8B78-C1690096AEA4}"/>
              </a:ext>
            </a:extLst>
          </p:cNvPr>
          <p:cNvSpPr/>
          <p:nvPr/>
        </p:nvSpPr>
        <p:spPr>
          <a:xfrm>
            <a:off x="7761158" y="4628228"/>
            <a:ext cx="3047629" cy="584775"/>
          </a:xfrm>
          <a:prstGeom prst="rect">
            <a:avLst/>
          </a:prstGeom>
        </p:spPr>
        <p:txBody>
          <a:bodyPr wrap="none">
            <a:spAutoFit/>
          </a:bodyPr>
          <a:lstStyle/>
          <a:p>
            <a:pPr algn="ctr"/>
            <a:r>
              <a:rPr lang="es-EC" sz="1600" b="1" dirty="0">
                <a:latin typeface="Arial" panose="020B0604020202020204" pitchFamily="34" charset="0"/>
                <a:cs typeface="Arial" panose="020B0604020202020204" pitchFamily="34" charset="0"/>
              </a:rPr>
              <a:t>Director externo del proyecto</a:t>
            </a:r>
          </a:p>
          <a:p>
            <a:pPr algn="ctr"/>
            <a:r>
              <a:rPr lang="es-EC" sz="1600" dirty="0" smtClean="0">
                <a:latin typeface="Arial" panose="020B0604020202020204" pitchFamily="34" charset="0"/>
                <a:cs typeface="Arial" panose="020B0604020202020204" pitchFamily="34" charset="0"/>
              </a:rPr>
              <a:t>Ing. Rubén Guzmán</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976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3686931-E4C7-4B77-9EBC-1689AA55E48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5" name="Rectángulo: esquinas redondeadas 4">
            <a:extLst>
              <a:ext uri="{FF2B5EF4-FFF2-40B4-BE49-F238E27FC236}">
                <a16:creationId xmlns:a16="http://schemas.microsoft.com/office/drawing/2014/main" id="{CBC653BD-F484-4A02-9E37-8BC49E7974F9}"/>
              </a:ext>
            </a:extLst>
          </p:cNvPr>
          <p:cNvSpPr/>
          <p:nvPr/>
        </p:nvSpPr>
        <p:spPr>
          <a:xfrm>
            <a:off x="773375" y="628449"/>
            <a:ext cx="1737813" cy="443271"/>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000" dirty="0" smtClean="0">
                <a:ln w="0"/>
                <a:solidFill>
                  <a:schemeClr val="tx1"/>
                </a:solidFill>
                <a:effectLst>
                  <a:outerShdw blurRad="38100" dist="19050" dir="2700000" algn="tl" rotWithShape="0">
                    <a:schemeClr val="dk1">
                      <a:alpha val="40000"/>
                    </a:schemeClr>
                  </a:outerShdw>
                </a:effectLst>
              </a:rPr>
              <a:t>Muestreo</a:t>
            </a:r>
            <a:endParaRPr lang="es-EC" sz="2000" dirty="0">
              <a:ln w="0"/>
              <a:solidFill>
                <a:schemeClr val="tx1"/>
              </a:solidFill>
              <a:effectLst>
                <a:outerShdw blurRad="38100" dist="19050" dir="2700000" algn="tl" rotWithShape="0">
                  <a:schemeClr val="dk1">
                    <a:alpha val="40000"/>
                  </a:schemeClr>
                </a:outerShdw>
              </a:effectLst>
            </a:endParaRPr>
          </a:p>
        </p:txBody>
      </p:sp>
      <p:pic>
        <p:nvPicPr>
          <p:cNvPr id="19" name="image7.png"/>
          <p:cNvPicPr/>
          <p:nvPr/>
        </p:nvPicPr>
        <p:blipFill>
          <a:blip r:embed="rId2" cstate="print">
            <a:extLst>
              <a:ext uri="{28A0092B-C50C-407E-A947-70E740481C1C}">
                <a14:useLocalDpi xmlns:a14="http://schemas.microsoft.com/office/drawing/2010/main" val="0"/>
              </a:ext>
            </a:extLst>
          </a:blip>
          <a:srcRect/>
          <a:stretch>
            <a:fillRect/>
          </a:stretch>
        </p:blipFill>
        <p:spPr>
          <a:xfrm>
            <a:off x="514065" y="1198426"/>
            <a:ext cx="2834182" cy="1919719"/>
          </a:xfrm>
          <a:prstGeom prst="rect">
            <a:avLst/>
          </a:prstGeom>
          <a:ln/>
        </p:spPr>
      </p:pic>
      <p:sp>
        <p:nvSpPr>
          <p:cNvPr id="2" name="Rectángulo 1"/>
          <p:cNvSpPr/>
          <p:nvPr/>
        </p:nvSpPr>
        <p:spPr>
          <a:xfrm>
            <a:off x="651604" y="3186718"/>
            <a:ext cx="3037840" cy="738664"/>
          </a:xfrm>
          <a:prstGeom prst="rect">
            <a:avLst/>
          </a:prstGeom>
        </p:spPr>
        <p:txBody>
          <a:bodyPr wrap="square">
            <a:spAutoFit/>
          </a:bodyPr>
          <a:lstStyle/>
          <a:p>
            <a:r>
              <a:rPr lang="es-ES" sz="1400" b="1" dirty="0" smtClean="0"/>
              <a:t>Coordenadas </a:t>
            </a:r>
            <a:r>
              <a:rPr lang="es-ES" sz="1400" b="1" dirty="0"/>
              <a:t>geográficas de la ubicación del estudio es 0°28'44.8"N 78°05'53.0"W</a:t>
            </a:r>
          </a:p>
        </p:txBody>
      </p:sp>
      <p:sp>
        <p:nvSpPr>
          <p:cNvPr id="9" name="Flecha curvada hacia abajo 8"/>
          <p:cNvSpPr/>
          <p:nvPr/>
        </p:nvSpPr>
        <p:spPr>
          <a:xfrm>
            <a:off x="2770494" y="850084"/>
            <a:ext cx="1924334" cy="4737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0" name="image10.png"/>
          <p:cNvPicPr/>
          <p:nvPr/>
        </p:nvPicPr>
        <p:blipFill>
          <a:blip r:embed="rId3" cstate="print">
            <a:extLst>
              <a:ext uri="{28A0092B-C50C-407E-A947-70E740481C1C}">
                <a14:useLocalDpi xmlns:a14="http://schemas.microsoft.com/office/drawing/2010/main" val="0"/>
              </a:ext>
            </a:extLst>
          </a:blip>
          <a:srcRect/>
          <a:stretch>
            <a:fillRect/>
          </a:stretch>
        </p:blipFill>
        <p:spPr>
          <a:xfrm>
            <a:off x="3757202" y="1321095"/>
            <a:ext cx="3367405" cy="1797050"/>
          </a:xfrm>
          <a:prstGeom prst="rect">
            <a:avLst/>
          </a:prstGeom>
          <a:ln/>
        </p:spPr>
      </p:pic>
      <p:sp>
        <p:nvSpPr>
          <p:cNvPr id="21" name="Rectángulo 20"/>
          <p:cNvSpPr/>
          <p:nvPr/>
        </p:nvSpPr>
        <p:spPr>
          <a:xfrm>
            <a:off x="4098398" y="3118145"/>
            <a:ext cx="3367405" cy="307777"/>
          </a:xfrm>
          <a:prstGeom prst="rect">
            <a:avLst/>
          </a:prstGeom>
        </p:spPr>
        <p:txBody>
          <a:bodyPr wrap="square">
            <a:spAutoFit/>
          </a:bodyPr>
          <a:lstStyle/>
          <a:p>
            <a:r>
              <a:rPr lang="es-ES" sz="1400" b="1" dirty="0" smtClean="0"/>
              <a:t>Dimensiones de muestreo 21x3x1 </a:t>
            </a:r>
            <a:r>
              <a:rPr lang="es-ES" sz="1400" b="1" dirty="0"/>
              <a:t>m</a:t>
            </a:r>
          </a:p>
        </p:txBody>
      </p:sp>
      <p:pic>
        <p:nvPicPr>
          <p:cNvPr id="3074" name="Picture 2" descr="https://lh5.googleusercontent.com/FkqsF-dsg9BwEE90tYK3V-lmdKKQmWYk4HVMzXQJYKXrFKmuTNrRo0Q5psU6gbQ4iAhQXdfewteXSgikgpe9YvDVKVulNX7pqiPe6YSM2Ac5YrEq6hf8EIyqH-0L-QNCg0VeLCR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469867" y="1321095"/>
            <a:ext cx="1924334" cy="1659129"/>
          </a:xfrm>
          <a:prstGeom prst="rect">
            <a:avLst/>
          </a:prstGeom>
          <a:noFill/>
          <a:extLst>
            <a:ext uri="{909E8E84-426E-40DD-AFC4-6F175D3DCCD1}">
              <a14:hiddenFill xmlns:a14="http://schemas.microsoft.com/office/drawing/2010/main">
                <a:solidFill>
                  <a:srgbClr val="FFFFFF"/>
                </a:solidFill>
              </a14:hiddenFill>
            </a:ext>
          </a:extLst>
        </p:spPr>
      </p:pic>
      <p:sp>
        <p:nvSpPr>
          <p:cNvPr id="22" name="Flecha curvada hacia abajo 21"/>
          <p:cNvSpPr/>
          <p:nvPr/>
        </p:nvSpPr>
        <p:spPr>
          <a:xfrm>
            <a:off x="6444255" y="850083"/>
            <a:ext cx="1924334" cy="4737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3076" name="Picture 4" descr="https://lh6.googleusercontent.com/FlVpOMwtlxP3_QPgY33s8dhydTEXeo7CCqabjmeAKVjzIeoXm_Xf5oMbyNahEIjlgHaGXOGcQyl9rgs7o13gBTkZFpuqcYkuUscCommmOXOE2UnccFWZUT8_UFxMJntu_mM1H5s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420612" y="1343425"/>
            <a:ext cx="1205983" cy="1654114"/>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p:cNvSpPr/>
          <p:nvPr/>
        </p:nvSpPr>
        <p:spPr>
          <a:xfrm>
            <a:off x="8049247" y="3032829"/>
            <a:ext cx="3367405" cy="307777"/>
          </a:xfrm>
          <a:prstGeom prst="rect">
            <a:avLst/>
          </a:prstGeom>
        </p:spPr>
        <p:txBody>
          <a:bodyPr wrap="square">
            <a:spAutoFit/>
          </a:bodyPr>
          <a:lstStyle/>
          <a:p>
            <a:r>
              <a:rPr lang="es-ES" sz="1400" b="1" dirty="0" smtClean="0"/>
              <a:t>Técnica de M.A.S. y M.C.</a:t>
            </a:r>
            <a:endParaRPr lang="es-ES" sz="1400" b="1" dirty="0"/>
          </a:p>
        </p:txBody>
      </p:sp>
      <p:sp>
        <p:nvSpPr>
          <p:cNvPr id="10" name="Rectángulo 9"/>
          <p:cNvSpPr/>
          <p:nvPr/>
        </p:nvSpPr>
        <p:spPr>
          <a:xfrm>
            <a:off x="10634782" y="1319463"/>
            <a:ext cx="1365314" cy="178510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1100" b="1" dirty="0" smtClean="0">
                <a:solidFill>
                  <a:srgbClr val="000000"/>
                </a:solidFill>
                <a:latin typeface="Arial" panose="020B0604020202020204" pitchFamily="34" charset="0"/>
                <a:ea typeface="Arial" panose="020B0604020202020204" pitchFamily="34" charset="0"/>
                <a:cs typeface="Calibri" panose="020F0502020204030204" pitchFamily="34" charset="0"/>
              </a:rPr>
              <a:t>Tiempo </a:t>
            </a:r>
          </a:p>
          <a:p>
            <a:r>
              <a:rPr lang="es-EC" sz="1100" b="1" dirty="0">
                <a:solidFill>
                  <a:srgbClr val="000000"/>
                </a:solidFill>
                <a:latin typeface="Arial" panose="020B0604020202020204" pitchFamily="34" charset="0"/>
                <a:ea typeface="Arial" panose="020B0604020202020204" pitchFamily="34" charset="0"/>
                <a:cs typeface="Calibri" panose="020F0502020204030204" pitchFamily="34" charset="0"/>
              </a:rPr>
              <a:t>F</a:t>
            </a:r>
            <a:r>
              <a:rPr lang="es-EC" sz="1100" b="1" dirty="0" smtClean="0">
                <a:solidFill>
                  <a:srgbClr val="000000"/>
                </a:solidFill>
                <a:latin typeface="Arial" panose="020B0604020202020204" pitchFamily="34" charset="0"/>
                <a:ea typeface="Arial" panose="020B0604020202020204" pitchFamily="34" charset="0"/>
                <a:cs typeface="Calibri" panose="020F0502020204030204" pitchFamily="34" charset="0"/>
              </a:rPr>
              <a:t>echa </a:t>
            </a:r>
            <a:r>
              <a:rPr lang="es-EC" sz="1100" b="1" dirty="0">
                <a:solidFill>
                  <a:srgbClr val="000000"/>
                </a:solidFill>
                <a:latin typeface="Arial" panose="020B0604020202020204" pitchFamily="34" charset="0"/>
                <a:ea typeface="Arial" panose="020B0604020202020204" pitchFamily="34" charset="0"/>
                <a:cs typeface="Calibri" panose="020F0502020204030204" pitchFamily="34" charset="0"/>
              </a:rPr>
              <a:t>de la r</a:t>
            </a:r>
            <a:r>
              <a:rPr lang="es-EC" sz="1100" b="1" dirty="0" smtClean="0">
                <a:solidFill>
                  <a:srgbClr val="000000"/>
                </a:solidFill>
                <a:latin typeface="Arial" panose="020B0604020202020204" pitchFamily="34" charset="0"/>
                <a:ea typeface="Arial" panose="020B0604020202020204" pitchFamily="34" charset="0"/>
                <a:cs typeface="Calibri" panose="020F0502020204030204" pitchFamily="34" charset="0"/>
              </a:rPr>
              <a:t>ecolección</a:t>
            </a:r>
          </a:p>
          <a:p>
            <a:r>
              <a:rPr lang="es-EC" sz="1100" b="1" dirty="0">
                <a:solidFill>
                  <a:srgbClr val="000000"/>
                </a:solidFill>
                <a:latin typeface="Arial" panose="020B0604020202020204" pitchFamily="34" charset="0"/>
                <a:ea typeface="Arial" panose="020B0604020202020204" pitchFamily="34" charset="0"/>
                <a:cs typeface="Calibri" panose="020F0502020204030204" pitchFamily="34" charset="0"/>
              </a:rPr>
              <a:t>L</a:t>
            </a:r>
            <a:r>
              <a:rPr lang="es-EC" sz="1100" b="1" dirty="0" smtClean="0">
                <a:solidFill>
                  <a:srgbClr val="000000"/>
                </a:solidFill>
                <a:latin typeface="Arial" panose="020B0604020202020204" pitchFamily="34" charset="0"/>
                <a:ea typeface="Arial" panose="020B0604020202020204" pitchFamily="34" charset="0"/>
                <a:cs typeface="Calibri" panose="020F0502020204030204" pitchFamily="34" charset="0"/>
              </a:rPr>
              <a:t>ocalización GPS</a:t>
            </a:r>
          </a:p>
          <a:p>
            <a:r>
              <a:rPr lang="es-EC" sz="1100" b="1" dirty="0">
                <a:solidFill>
                  <a:srgbClr val="000000"/>
                </a:solidFill>
                <a:latin typeface="Arial" panose="020B0604020202020204" pitchFamily="34" charset="0"/>
                <a:ea typeface="Arial" panose="020B0604020202020204" pitchFamily="34" charset="0"/>
                <a:cs typeface="Calibri" panose="020F0502020204030204" pitchFamily="34" charset="0"/>
              </a:rPr>
              <a:t>P</a:t>
            </a:r>
            <a:r>
              <a:rPr lang="es-EC" sz="1100" b="1" dirty="0" smtClean="0">
                <a:solidFill>
                  <a:srgbClr val="000000"/>
                </a:solidFill>
                <a:latin typeface="Arial" panose="020B0604020202020204" pitchFamily="34" charset="0"/>
                <a:ea typeface="Arial" panose="020B0604020202020204" pitchFamily="34" charset="0"/>
                <a:cs typeface="Calibri" panose="020F0502020204030204" pitchFamily="34" charset="0"/>
              </a:rPr>
              <a:t>eso </a:t>
            </a:r>
            <a:r>
              <a:rPr lang="es-EC" sz="1100" b="1" dirty="0">
                <a:solidFill>
                  <a:srgbClr val="000000"/>
                </a:solidFill>
                <a:latin typeface="Arial" panose="020B0604020202020204" pitchFamily="34" charset="0"/>
                <a:ea typeface="Arial" panose="020B0604020202020204" pitchFamily="34" charset="0"/>
                <a:cs typeface="Calibri" panose="020F0502020204030204" pitchFamily="34" charset="0"/>
              </a:rPr>
              <a:t>en </a:t>
            </a:r>
            <a:r>
              <a:rPr lang="es-EC" sz="1100" b="1" dirty="0" smtClean="0">
                <a:solidFill>
                  <a:srgbClr val="000000"/>
                </a:solidFill>
                <a:latin typeface="Arial" panose="020B0604020202020204" pitchFamily="34" charset="0"/>
                <a:ea typeface="Arial" panose="020B0604020202020204" pitchFamily="34" charset="0"/>
                <a:cs typeface="Calibri" panose="020F0502020204030204" pitchFamily="34" charset="0"/>
              </a:rPr>
              <a:t>gramos</a:t>
            </a:r>
          </a:p>
          <a:p>
            <a:r>
              <a:rPr lang="es-EC" sz="1100" b="1" dirty="0" smtClean="0">
                <a:solidFill>
                  <a:srgbClr val="000000"/>
                </a:solidFill>
                <a:latin typeface="Arial" panose="020B0604020202020204" pitchFamily="34" charset="0"/>
                <a:ea typeface="Arial" panose="020B0604020202020204" pitchFamily="34" charset="0"/>
                <a:cs typeface="Calibri" panose="020F0502020204030204" pitchFamily="34" charset="0"/>
              </a:rPr>
              <a:t>Descripción Física</a:t>
            </a:r>
          </a:p>
          <a:p>
            <a:r>
              <a:rPr lang="es-EC" sz="1100" b="1" dirty="0" smtClean="0">
                <a:solidFill>
                  <a:srgbClr val="000000"/>
                </a:solidFill>
                <a:latin typeface="Arial" panose="020B0604020202020204" pitchFamily="34" charset="0"/>
                <a:ea typeface="Arial" panose="020B0604020202020204" pitchFamily="34" charset="0"/>
                <a:cs typeface="Calibri" panose="020F0502020204030204" pitchFamily="34" charset="0"/>
              </a:rPr>
              <a:t>pH</a:t>
            </a:r>
          </a:p>
          <a:p>
            <a:r>
              <a:rPr lang="es-EC" sz="1100" b="1" dirty="0">
                <a:solidFill>
                  <a:srgbClr val="000000"/>
                </a:solidFill>
                <a:latin typeface="Arial" panose="020B0604020202020204" pitchFamily="34" charset="0"/>
                <a:ea typeface="Arial" panose="020B0604020202020204" pitchFamily="34" charset="0"/>
                <a:cs typeface="Calibri" panose="020F0502020204030204" pitchFamily="34" charset="0"/>
              </a:rPr>
              <a:t>C</a:t>
            </a:r>
            <a:r>
              <a:rPr lang="es-EC" sz="1100" b="1" dirty="0" smtClean="0">
                <a:solidFill>
                  <a:srgbClr val="000000"/>
                </a:solidFill>
                <a:latin typeface="Arial" panose="020B0604020202020204" pitchFamily="34" charset="0"/>
                <a:ea typeface="Arial" panose="020B0604020202020204" pitchFamily="34" charset="0"/>
                <a:cs typeface="Calibri" panose="020F0502020204030204" pitchFamily="34" charset="0"/>
              </a:rPr>
              <a:t>apacidad </a:t>
            </a:r>
            <a:r>
              <a:rPr lang="es-EC" sz="1100" b="1" dirty="0">
                <a:solidFill>
                  <a:srgbClr val="000000"/>
                </a:solidFill>
                <a:latin typeface="Arial" panose="020B0604020202020204" pitchFamily="34" charset="0"/>
                <a:ea typeface="Arial" panose="020B0604020202020204" pitchFamily="34" charset="0"/>
                <a:cs typeface="Calibri" panose="020F0502020204030204" pitchFamily="34" charset="0"/>
              </a:rPr>
              <a:t>de campo</a:t>
            </a:r>
            <a:endParaRPr lang="es-ES" sz="1100" b="1" dirty="0"/>
          </a:p>
        </p:txBody>
      </p:sp>
      <p:pic>
        <p:nvPicPr>
          <p:cNvPr id="23" name="Imagen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3274" y="4485463"/>
            <a:ext cx="3029791" cy="1704656"/>
          </a:xfrm>
          <a:prstGeom prst="rect">
            <a:avLst/>
          </a:prstGeom>
        </p:spPr>
      </p:pic>
      <p:sp>
        <p:nvSpPr>
          <p:cNvPr id="27" name="Rectángulo: esquinas redondeadas 4">
            <a:extLst>
              <a:ext uri="{FF2B5EF4-FFF2-40B4-BE49-F238E27FC236}">
                <a16:creationId xmlns:a16="http://schemas.microsoft.com/office/drawing/2014/main" id="{CBC653BD-F484-4A02-9E37-8BC49E7974F9}"/>
              </a:ext>
            </a:extLst>
          </p:cNvPr>
          <p:cNvSpPr/>
          <p:nvPr/>
        </p:nvSpPr>
        <p:spPr>
          <a:xfrm>
            <a:off x="1009348" y="3993955"/>
            <a:ext cx="2747853" cy="443271"/>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000" dirty="0" smtClean="0">
                <a:ln w="0"/>
                <a:solidFill>
                  <a:schemeClr val="tx1"/>
                </a:solidFill>
                <a:effectLst>
                  <a:outerShdw blurRad="38100" dist="19050" dir="2700000" algn="tl" rotWithShape="0">
                    <a:schemeClr val="dk1">
                      <a:alpha val="40000"/>
                    </a:schemeClr>
                  </a:outerShdw>
                </a:effectLst>
              </a:rPr>
              <a:t>Pruebas ambientales</a:t>
            </a:r>
            <a:endParaRPr lang="es-EC" sz="2000" dirty="0">
              <a:ln w="0"/>
              <a:solidFill>
                <a:schemeClr val="tx1"/>
              </a:solidFill>
              <a:effectLst>
                <a:outerShdw blurRad="38100" dist="19050" dir="2700000" algn="tl" rotWithShape="0">
                  <a:schemeClr val="dk1">
                    <a:alpha val="40000"/>
                  </a:schemeClr>
                </a:outerShdw>
              </a:effectLst>
            </a:endParaRPr>
          </a:p>
        </p:txBody>
      </p:sp>
      <p:pic>
        <p:nvPicPr>
          <p:cNvPr id="3078" name="Picture 6" descr="Potential Trouble at Canadian National Microbiology La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4444" y="4485463"/>
            <a:ext cx="2529387" cy="1754763"/>
          </a:xfrm>
          <a:prstGeom prst="rect">
            <a:avLst/>
          </a:prstGeom>
          <a:noFill/>
          <a:extLst>
            <a:ext uri="{909E8E84-426E-40DD-AFC4-6F175D3DCCD1}">
              <a14:hiddenFill xmlns:a14="http://schemas.microsoft.com/office/drawing/2010/main">
                <a:solidFill>
                  <a:srgbClr val="FFFFFF"/>
                </a:solidFill>
              </a14:hiddenFill>
            </a:ext>
          </a:extLst>
        </p:spPr>
      </p:pic>
      <p:sp>
        <p:nvSpPr>
          <p:cNvPr id="25" name="Flecha curvada hacia abajo 24"/>
          <p:cNvSpPr/>
          <p:nvPr/>
        </p:nvSpPr>
        <p:spPr>
          <a:xfrm>
            <a:off x="4936800" y="4121958"/>
            <a:ext cx="1900728" cy="65257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6" name="CuadroTexto 25"/>
          <p:cNvSpPr txBox="1"/>
          <p:nvPr/>
        </p:nvSpPr>
        <p:spPr>
          <a:xfrm>
            <a:off x="207818" y="99260"/>
            <a:ext cx="465664" cy="646331"/>
          </a:xfrm>
          <a:prstGeom prst="rect">
            <a:avLst/>
          </a:prstGeom>
          <a:noFill/>
        </p:spPr>
        <p:txBody>
          <a:bodyPr wrap="square" rtlCol="0">
            <a:spAutoFit/>
          </a:bodyPr>
          <a:lstStyle/>
          <a:p>
            <a:r>
              <a:rPr lang="es-ES" dirty="0"/>
              <a:t>9</a:t>
            </a:r>
            <a:endParaRPr lang="es-ES" dirty="0" smtClean="0"/>
          </a:p>
          <a:p>
            <a:endParaRPr lang="es-EC" dirty="0"/>
          </a:p>
        </p:txBody>
      </p:sp>
    </p:spTree>
    <p:extLst>
      <p:ext uri="{BB962C8B-B14F-4D97-AF65-F5344CB8AC3E}">
        <p14:creationId xmlns:p14="http://schemas.microsoft.com/office/powerpoint/2010/main" val="1913257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11.png"/>
          <p:cNvPicPr/>
          <p:nvPr/>
        </p:nvPicPr>
        <p:blipFill>
          <a:blip r:embed="rId2">
            <a:extLst>
              <a:ext uri="{28A0092B-C50C-407E-A947-70E740481C1C}">
                <a14:useLocalDpi xmlns:a14="http://schemas.microsoft.com/office/drawing/2010/main" val="0"/>
              </a:ext>
            </a:extLst>
          </a:blip>
          <a:srcRect/>
          <a:stretch>
            <a:fillRect/>
          </a:stretch>
        </p:blipFill>
        <p:spPr>
          <a:xfrm>
            <a:off x="6664018" y="3563167"/>
            <a:ext cx="5248940" cy="2266645"/>
          </a:xfrm>
          <a:prstGeom prst="rect">
            <a:avLst/>
          </a:prstGeom>
          <a:ln/>
        </p:spPr>
      </p:pic>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CuadroTexto 2">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4" name="Rectángulo: esquinas redondeadas 4">
            <a:extLst>
              <a:ext uri="{FF2B5EF4-FFF2-40B4-BE49-F238E27FC236}">
                <a16:creationId xmlns:a16="http://schemas.microsoft.com/office/drawing/2014/main" id="{CBC653BD-F484-4A02-9E37-8BC49E7974F9}"/>
              </a:ext>
            </a:extLst>
          </p:cNvPr>
          <p:cNvSpPr/>
          <p:nvPr/>
        </p:nvSpPr>
        <p:spPr>
          <a:xfrm>
            <a:off x="773375" y="628449"/>
            <a:ext cx="1737813" cy="443271"/>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000" dirty="0" smtClean="0">
                <a:ln w="0"/>
                <a:solidFill>
                  <a:schemeClr val="tx1"/>
                </a:solidFill>
                <a:effectLst>
                  <a:outerShdw blurRad="38100" dist="19050" dir="2700000" algn="tl" rotWithShape="0">
                    <a:schemeClr val="dk1">
                      <a:alpha val="40000"/>
                    </a:schemeClr>
                  </a:outerShdw>
                </a:effectLst>
              </a:rPr>
              <a:t>Aislamiento</a:t>
            </a:r>
            <a:endParaRPr lang="es-EC" sz="2000" dirty="0">
              <a:ln w="0"/>
              <a:solidFill>
                <a:schemeClr val="tx1"/>
              </a:solidFill>
              <a:effectLst>
                <a:outerShdw blurRad="38100" dist="19050" dir="2700000" algn="tl" rotWithShape="0">
                  <a:schemeClr val="dk1">
                    <a:alpha val="40000"/>
                  </a:schemeClr>
                </a:outerShdw>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30" y="1252395"/>
            <a:ext cx="1895678" cy="199470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723" y="1214082"/>
            <a:ext cx="1495425" cy="184785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822" y="933864"/>
            <a:ext cx="3040602" cy="1990212"/>
          </a:xfrm>
          <a:prstGeom prst="rect">
            <a:avLst/>
          </a:prstGeom>
        </p:spPr>
      </p:pic>
      <p:sp>
        <p:nvSpPr>
          <p:cNvPr id="8" name="Flecha derecha 7"/>
          <p:cNvSpPr/>
          <p:nvPr/>
        </p:nvSpPr>
        <p:spPr>
          <a:xfrm>
            <a:off x="1897039" y="1928970"/>
            <a:ext cx="489684" cy="37744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10" name="Flecha derecha 9"/>
          <p:cNvSpPr/>
          <p:nvPr/>
        </p:nvSpPr>
        <p:spPr>
          <a:xfrm>
            <a:off x="3928138" y="1928970"/>
            <a:ext cx="489684" cy="37744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11" name="CuadroTexto 10"/>
          <p:cNvSpPr txBox="1"/>
          <p:nvPr/>
        </p:nvSpPr>
        <p:spPr>
          <a:xfrm>
            <a:off x="735223" y="3427776"/>
            <a:ext cx="1161816" cy="307777"/>
          </a:xfrm>
          <a:prstGeom prst="rect">
            <a:avLst/>
          </a:prstGeom>
          <a:noFill/>
        </p:spPr>
        <p:txBody>
          <a:bodyPr wrap="square" rtlCol="0">
            <a:spAutoFit/>
          </a:bodyPr>
          <a:lstStyle/>
          <a:p>
            <a:r>
              <a:rPr lang="es-ES" sz="1400" b="1" dirty="0" smtClean="0">
                <a:ln w="0"/>
                <a:effectLst>
                  <a:outerShdw blurRad="38100" dist="19050" dir="2700000" algn="tl" rotWithShape="0">
                    <a:schemeClr val="dk1">
                      <a:alpha val="40000"/>
                    </a:schemeClr>
                  </a:outerShdw>
                </a:effectLst>
              </a:rPr>
              <a:t>10 g M.L.</a:t>
            </a:r>
            <a:endParaRPr lang="es-ES" sz="1400" b="1" dirty="0">
              <a:ln w="0"/>
              <a:effectLst>
                <a:outerShdw blurRad="38100" dist="19050" dir="2700000" algn="tl" rotWithShape="0">
                  <a:schemeClr val="dk1">
                    <a:alpha val="40000"/>
                  </a:schemeClr>
                </a:outerShdw>
              </a:effectLst>
            </a:endParaRPr>
          </a:p>
        </p:txBody>
      </p:sp>
      <p:sp>
        <p:nvSpPr>
          <p:cNvPr id="13" name="CuadroTexto 12"/>
          <p:cNvSpPr txBox="1"/>
          <p:nvPr/>
        </p:nvSpPr>
        <p:spPr>
          <a:xfrm>
            <a:off x="2512781" y="3320054"/>
            <a:ext cx="1471948" cy="523220"/>
          </a:xfrm>
          <a:prstGeom prst="rect">
            <a:avLst/>
          </a:prstGeom>
          <a:noFill/>
        </p:spPr>
        <p:txBody>
          <a:bodyPr wrap="square" rtlCol="0">
            <a:spAutoFit/>
          </a:bodyPr>
          <a:lstStyle/>
          <a:p>
            <a:r>
              <a:rPr lang="es-ES" sz="1400" b="1" dirty="0" smtClean="0">
                <a:ln w="0"/>
                <a:effectLst>
                  <a:outerShdw blurRad="38100" dist="19050" dir="2700000" algn="tl" rotWithShape="0">
                    <a:schemeClr val="dk1">
                      <a:alpha val="40000"/>
                    </a:schemeClr>
                  </a:outerShdw>
                </a:effectLst>
              </a:rPr>
              <a:t>90 mL D.S.P. </a:t>
            </a:r>
          </a:p>
          <a:p>
            <a:r>
              <a:rPr lang="es-ES" sz="1400" b="1" dirty="0" err="1" smtClean="0">
                <a:ln w="0"/>
                <a:effectLst>
                  <a:outerShdw blurRad="38100" dist="19050" dir="2700000" algn="tl" rotWithShape="0">
                    <a:schemeClr val="dk1">
                      <a:alpha val="40000"/>
                    </a:schemeClr>
                  </a:outerShdw>
                </a:effectLst>
              </a:rPr>
              <a:t>Shake</a:t>
            </a:r>
            <a:r>
              <a:rPr lang="es-ES" sz="1400" b="1" dirty="0">
                <a:ln w="0"/>
                <a:effectLst>
                  <a:outerShdw blurRad="38100" dist="19050" dir="2700000" algn="tl" rotWithShape="0">
                    <a:schemeClr val="dk1">
                      <a:alpha val="40000"/>
                    </a:schemeClr>
                  </a:outerShdw>
                </a:effectLst>
              </a:rPr>
              <a:t> </a:t>
            </a:r>
            <a:r>
              <a:rPr lang="es-ES" sz="1400" b="1" dirty="0" smtClean="0">
                <a:ln w="0"/>
                <a:effectLst>
                  <a:outerShdw blurRad="38100" dist="19050" dir="2700000" algn="tl" rotWithShape="0">
                    <a:schemeClr val="dk1">
                      <a:alpha val="40000"/>
                    </a:schemeClr>
                  </a:outerShdw>
                </a:effectLst>
              </a:rPr>
              <a:t>x 30 min</a:t>
            </a:r>
            <a:endParaRPr lang="es-ES" sz="1400" b="1" dirty="0">
              <a:ln w="0"/>
              <a:effectLst>
                <a:outerShdw blurRad="38100" dist="19050" dir="2700000" algn="tl" rotWithShape="0">
                  <a:schemeClr val="dk1">
                    <a:alpha val="40000"/>
                  </a:schemeClr>
                </a:outerShdw>
              </a:effectLst>
            </a:endParaRPr>
          </a:p>
        </p:txBody>
      </p:sp>
      <p:sp>
        <p:nvSpPr>
          <p:cNvPr id="14" name="CuadroTexto 13"/>
          <p:cNvSpPr txBox="1"/>
          <p:nvPr/>
        </p:nvSpPr>
        <p:spPr>
          <a:xfrm>
            <a:off x="4834797" y="3419380"/>
            <a:ext cx="2206652" cy="307777"/>
          </a:xfrm>
          <a:prstGeom prst="rect">
            <a:avLst/>
          </a:prstGeom>
          <a:noFill/>
        </p:spPr>
        <p:txBody>
          <a:bodyPr wrap="square" rtlCol="0">
            <a:spAutoFit/>
          </a:bodyPr>
          <a:lstStyle/>
          <a:p>
            <a:r>
              <a:rPr lang="es-ES" sz="1400" b="1" dirty="0" smtClean="0">
                <a:ln w="0"/>
                <a:effectLst>
                  <a:outerShdw blurRad="38100" dist="19050" dir="2700000" algn="tl" rotWithShape="0">
                    <a:schemeClr val="dk1">
                      <a:alpha val="40000"/>
                    </a:schemeClr>
                  </a:outerShdw>
                </a:effectLst>
              </a:rPr>
              <a:t>Diluciones seriadas</a:t>
            </a:r>
            <a:endParaRPr lang="es-ES" sz="1400" b="1" dirty="0">
              <a:ln w="0"/>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15" name="CuadroTexto 14"/>
              <p:cNvSpPr txBox="1"/>
              <p:nvPr/>
            </p:nvSpPr>
            <p:spPr>
              <a:xfrm>
                <a:off x="4536683" y="2905639"/>
                <a:ext cx="596228"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400" b="1" i="1" smtClean="0">
                              <a:ln w="0"/>
                              <a:effectLst>
                                <a:outerShdw blurRad="38100" dist="19050" dir="2700000" algn="tl" rotWithShape="0">
                                  <a:schemeClr val="dk1">
                                    <a:alpha val="40000"/>
                                  </a:schemeClr>
                                </a:outerShdw>
                              </a:effectLst>
                              <a:latin typeface="Cambria Math" panose="02040503050406030204" pitchFamily="18" charset="0"/>
                            </a:rPr>
                          </m:ctrlPr>
                        </m:sSupPr>
                        <m:e>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𝟏𝟎</m:t>
                          </m:r>
                        </m:e>
                        <m:sup>
                          <m:r>
                            <a:rPr lang="es-ES" sz="1400" b="1" i="1" smtClean="0">
                              <a:ln w="0"/>
                              <a:effectLst>
                                <a:outerShdw blurRad="38100" dist="19050" dir="2700000" algn="tl" rotWithShape="0">
                                  <a:schemeClr val="dk1">
                                    <a:alpha val="40000"/>
                                  </a:schemeClr>
                                </a:outerShdw>
                              </a:effectLst>
                              <a:latin typeface="Cambria Math" panose="02040503050406030204" pitchFamily="18" charset="0"/>
                            </a:rPr>
                            <m:t>−</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𝟐</m:t>
                          </m:r>
                        </m:sup>
                      </m:sSup>
                    </m:oMath>
                  </m:oMathPara>
                </a14:m>
                <a:endParaRPr lang="es-ES" sz="1400" b="1" dirty="0">
                  <a:ln w="0"/>
                  <a:effectLst>
                    <a:outerShdw blurRad="38100" dist="19050" dir="2700000" algn="tl" rotWithShape="0">
                      <a:schemeClr val="dk1">
                        <a:alpha val="40000"/>
                      </a:schemeClr>
                    </a:outerShdw>
                  </a:effectLst>
                </a:endParaRPr>
              </a:p>
            </p:txBody>
          </p:sp>
        </mc:Choice>
        <mc:Fallback xmlns="">
          <p:sp>
            <p:nvSpPr>
              <p:cNvPr id="15" name="CuadroTexto 14"/>
              <p:cNvSpPr txBox="1">
                <a:spLocks noRot="1" noChangeAspect="1" noMove="1" noResize="1" noEditPoints="1" noAdjustHandles="1" noChangeArrowheads="1" noChangeShapeType="1" noTextEdit="1"/>
              </p:cNvSpPr>
              <p:nvPr/>
            </p:nvSpPr>
            <p:spPr>
              <a:xfrm>
                <a:off x="4536683" y="2905639"/>
                <a:ext cx="596228" cy="312586"/>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5132911" y="2924076"/>
                <a:ext cx="596228"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400" b="1" i="1" smtClean="0">
                              <a:ln w="0"/>
                              <a:effectLst>
                                <a:outerShdw blurRad="38100" dist="19050" dir="2700000" algn="tl" rotWithShape="0">
                                  <a:schemeClr val="dk1">
                                    <a:alpha val="40000"/>
                                  </a:schemeClr>
                                </a:outerShdw>
                              </a:effectLst>
                              <a:latin typeface="Cambria Math" panose="02040503050406030204" pitchFamily="18" charset="0"/>
                            </a:rPr>
                          </m:ctrlPr>
                        </m:sSupPr>
                        <m:e>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𝟏𝟎</m:t>
                          </m:r>
                        </m:e>
                        <m:sup>
                          <m:r>
                            <a:rPr lang="es-ES" sz="1400" b="1" i="1" smtClean="0">
                              <a:ln w="0"/>
                              <a:effectLst>
                                <a:outerShdw blurRad="38100" dist="19050" dir="2700000" algn="tl" rotWithShape="0">
                                  <a:schemeClr val="dk1">
                                    <a:alpha val="40000"/>
                                  </a:schemeClr>
                                </a:outerShdw>
                              </a:effectLst>
                              <a:latin typeface="Cambria Math" panose="02040503050406030204" pitchFamily="18" charset="0"/>
                            </a:rPr>
                            <m:t>−</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𝟑</m:t>
                          </m:r>
                        </m:sup>
                      </m:sSup>
                    </m:oMath>
                  </m:oMathPara>
                </a14:m>
                <a:endParaRPr lang="es-ES" sz="1400" b="1" dirty="0">
                  <a:ln w="0"/>
                  <a:effectLst>
                    <a:outerShdw blurRad="38100" dist="19050" dir="2700000" algn="tl" rotWithShape="0">
                      <a:schemeClr val="dk1">
                        <a:alpha val="40000"/>
                      </a:schemeClr>
                    </a:outerShdw>
                  </a:effectLst>
                </a:endParaRPr>
              </a:p>
            </p:txBody>
          </p:sp>
        </mc:Choice>
        <mc:Fallback xmlns="">
          <p:sp>
            <p:nvSpPr>
              <p:cNvPr id="16" name="CuadroTexto 15"/>
              <p:cNvSpPr txBox="1">
                <a:spLocks noRot="1" noChangeAspect="1" noMove="1" noResize="1" noEditPoints="1" noAdjustHandles="1" noChangeArrowheads="1" noChangeShapeType="1" noTextEdit="1"/>
              </p:cNvSpPr>
              <p:nvPr/>
            </p:nvSpPr>
            <p:spPr>
              <a:xfrm>
                <a:off x="5132911" y="2924076"/>
                <a:ext cx="596228" cy="312586"/>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5665664" y="2914858"/>
                <a:ext cx="596228"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400" b="1" i="1" smtClean="0">
                              <a:ln w="0"/>
                              <a:effectLst>
                                <a:outerShdw blurRad="38100" dist="19050" dir="2700000" algn="tl" rotWithShape="0">
                                  <a:schemeClr val="dk1">
                                    <a:alpha val="40000"/>
                                  </a:schemeClr>
                                </a:outerShdw>
                              </a:effectLst>
                              <a:latin typeface="Cambria Math" panose="02040503050406030204" pitchFamily="18" charset="0"/>
                            </a:rPr>
                          </m:ctrlPr>
                        </m:sSupPr>
                        <m:e>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𝟏𝟎</m:t>
                          </m:r>
                        </m:e>
                        <m:sup>
                          <m:r>
                            <a:rPr lang="es-ES" sz="1400" b="1" i="1" smtClean="0">
                              <a:ln w="0"/>
                              <a:effectLst>
                                <a:outerShdw blurRad="38100" dist="19050" dir="2700000" algn="tl" rotWithShape="0">
                                  <a:schemeClr val="dk1">
                                    <a:alpha val="40000"/>
                                  </a:schemeClr>
                                </a:outerShdw>
                              </a:effectLst>
                              <a:latin typeface="Cambria Math" panose="02040503050406030204" pitchFamily="18" charset="0"/>
                            </a:rPr>
                            <m:t>−</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𝟒</m:t>
                          </m:r>
                        </m:sup>
                      </m:sSup>
                    </m:oMath>
                  </m:oMathPara>
                </a14:m>
                <a:endParaRPr lang="es-ES" sz="1400" b="1" dirty="0">
                  <a:ln w="0"/>
                  <a:effectLst>
                    <a:outerShdw blurRad="38100" dist="19050" dir="2700000" algn="tl" rotWithShape="0">
                      <a:schemeClr val="dk1">
                        <a:alpha val="40000"/>
                      </a:schemeClr>
                    </a:outerShdw>
                  </a:effectLst>
                </a:endParaRPr>
              </a:p>
            </p:txBody>
          </p:sp>
        </mc:Choice>
        <mc:Fallback xmlns="">
          <p:sp>
            <p:nvSpPr>
              <p:cNvPr id="17" name="CuadroTexto 16"/>
              <p:cNvSpPr txBox="1">
                <a:spLocks noRot="1" noChangeAspect="1" noMove="1" noResize="1" noEditPoints="1" noAdjustHandles="1" noChangeArrowheads="1" noChangeShapeType="1" noTextEdit="1"/>
              </p:cNvSpPr>
              <p:nvPr/>
            </p:nvSpPr>
            <p:spPr>
              <a:xfrm>
                <a:off x="5665664" y="2914858"/>
                <a:ext cx="596228" cy="312586"/>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6309289" y="2914858"/>
                <a:ext cx="596228" cy="3157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400" b="1" i="1" smtClean="0">
                              <a:ln w="0"/>
                              <a:effectLst>
                                <a:outerShdw blurRad="38100" dist="19050" dir="2700000" algn="tl" rotWithShape="0">
                                  <a:schemeClr val="dk1">
                                    <a:alpha val="40000"/>
                                  </a:schemeClr>
                                </a:outerShdw>
                              </a:effectLst>
                              <a:latin typeface="Cambria Math" panose="02040503050406030204" pitchFamily="18" charset="0"/>
                            </a:rPr>
                          </m:ctrlPr>
                        </m:sSupPr>
                        <m:e>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𝟏𝟎</m:t>
                          </m:r>
                        </m:e>
                        <m:sup>
                          <m:r>
                            <a:rPr lang="es-ES" sz="1400" b="1" i="1" smtClean="0">
                              <a:ln w="0"/>
                              <a:effectLst>
                                <a:outerShdw blurRad="38100" dist="19050" dir="2700000" algn="tl" rotWithShape="0">
                                  <a:schemeClr val="dk1">
                                    <a:alpha val="40000"/>
                                  </a:schemeClr>
                                </a:outerShdw>
                              </a:effectLst>
                              <a:latin typeface="Cambria Math" panose="02040503050406030204" pitchFamily="18" charset="0"/>
                            </a:rPr>
                            <m:t>−</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𝟓</m:t>
                          </m:r>
                        </m:sup>
                      </m:sSup>
                    </m:oMath>
                  </m:oMathPara>
                </a14:m>
                <a:endParaRPr lang="es-ES" sz="1400" b="1" dirty="0">
                  <a:ln w="0"/>
                  <a:effectLst>
                    <a:outerShdw blurRad="38100" dist="19050" dir="2700000" algn="tl" rotWithShape="0">
                      <a:schemeClr val="dk1">
                        <a:alpha val="40000"/>
                      </a:schemeClr>
                    </a:outerShdw>
                  </a:effectLst>
                </a:endParaRPr>
              </a:p>
            </p:txBody>
          </p:sp>
        </mc:Choice>
        <mc:Fallback xmlns="">
          <p:sp>
            <p:nvSpPr>
              <p:cNvPr id="18" name="CuadroTexto 17"/>
              <p:cNvSpPr txBox="1">
                <a:spLocks noRot="1" noChangeAspect="1" noMove="1" noResize="1" noEditPoints="1" noAdjustHandles="1" noChangeArrowheads="1" noChangeShapeType="1" noTextEdit="1"/>
              </p:cNvSpPr>
              <p:nvPr/>
            </p:nvSpPr>
            <p:spPr>
              <a:xfrm>
                <a:off x="6309289" y="2914858"/>
                <a:ext cx="596228" cy="315792"/>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6914978" y="2905639"/>
                <a:ext cx="596228" cy="312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400" b="1" i="1" smtClean="0">
                              <a:ln w="0"/>
                              <a:effectLst>
                                <a:outerShdw blurRad="38100" dist="19050" dir="2700000" algn="tl" rotWithShape="0">
                                  <a:schemeClr val="dk1">
                                    <a:alpha val="40000"/>
                                  </a:schemeClr>
                                </a:outerShdw>
                              </a:effectLst>
                              <a:latin typeface="Cambria Math" panose="02040503050406030204" pitchFamily="18" charset="0"/>
                            </a:rPr>
                          </m:ctrlPr>
                        </m:sSupPr>
                        <m:e>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𝟏𝟎</m:t>
                          </m:r>
                        </m:e>
                        <m:sup>
                          <m:r>
                            <a:rPr lang="es-ES" sz="1400" b="1" i="1" smtClean="0">
                              <a:ln w="0"/>
                              <a:effectLst>
                                <a:outerShdw blurRad="38100" dist="19050" dir="2700000" algn="tl" rotWithShape="0">
                                  <a:schemeClr val="dk1">
                                    <a:alpha val="40000"/>
                                  </a:schemeClr>
                                </a:outerShdw>
                              </a:effectLst>
                              <a:latin typeface="Cambria Math" panose="02040503050406030204" pitchFamily="18" charset="0"/>
                            </a:rPr>
                            <m:t>−</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𝟔</m:t>
                          </m:r>
                        </m:sup>
                      </m:sSup>
                    </m:oMath>
                  </m:oMathPara>
                </a14:m>
                <a:endParaRPr lang="es-ES" sz="1400" b="1" dirty="0">
                  <a:ln w="0"/>
                  <a:effectLst>
                    <a:outerShdw blurRad="38100" dist="19050" dir="2700000" algn="tl" rotWithShape="0">
                      <a:schemeClr val="dk1">
                        <a:alpha val="40000"/>
                      </a:schemeClr>
                    </a:outerShdw>
                  </a:effectLst>
                </a:endParaRPr>
              </a:p>
            </p:txBody>
          </p:sp>
        </mc:Choice>
        <mc:Fallback xmlns="">
          <p:sp>
            <p:nvSpPr>
              <p:cNvPr id="19" name="CuadroTexto 18"/>
              <p:cNvSpPr txBox="1">
                <a:spLocks noRot="1" noChangeAspect="1" noMove="1" noResize="1" noEditPoints="1" noAdjustHandles="1" noChangeArrowheads="1" noChangeShapeType="1" noTextEdit="1"/>
              </p:cNvSpPr>
              <p:nvPr/>
            </p:nvSpPr>
            <p:spPr>
              <a:xfrm>
                <a:off x="6914978" y="2905639"/>
                <a:ext cx="596228" cy="312586"/>
              </a:xfrm>
              <a:prstGeom prst="rect">
                <a:avLst/>
              </a:prstGeom>
              <a:blipFill>
                <a:blip r:embed="rId10"/>
                <a:stretch>
                  <a:fillRect/>
                </a:stretch>
              </a:blipFill>
            </p:spPr>
            <p:txBody>
              <a:bodyPr/>
              <a:lstStyle/>
              <a:p>
                <a:r>
                  <a:rPr lang="es-ES">
                    <a:noFill/>
                  </a:rPr>
                  <a:t> </a:t>
                </a:r>
              </a:p>
            </p:txBody>
          </p:sp>
        </mc:Fallback>
      </mc:AlternateContent>
      <p:sp>
        <p:nvSpPr>
          <p:cNvPr id="20" name="Flecha derecha 19"/>
          <p:cNvSpPr/>
          <p:nvPr/>
        </p:nvSpPr>
        <p:spPr>
          <a:xfrm>
            <a:off x="7703266" y="2035751"/>
            <a:ext cx="489684" cy="37744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pic>
        <p:nvPicPr>
          <p:cNvPr id="21" name="Imagen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37792" y="1724598"/>
            <a:ext cx="3357970" cy="1271464"/>
          </a:xfrm>
          <a:prstGeom prst="rect">
            <a:avLst/>
          </a:prstGeom>
        </p:spPr>
      </p:pic>
      <mc:AlternateContent xmlns:mc="http://schemas.openxmlformats.org/markup-compatibility/2006" xmlns:a14="http://schemas.microsoft.com/office/drawing/2010/main">
        <mc:Choice Requires="a14">
          <p:sp>
            <p:nvSpPr>
              <p:cNvPr id="23" name="CuadroTexto 22"/>
              <p:cNvSpPr txBox="1"/>
              <p:nvPr/>
            </p:nvSpPr>
            <p:spPr>
              <a:xfrm>
                <a:off x="8437792" y="1413622"/>
                <a:ext cx="757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𝟎</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𝟏</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 </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𝒎𝑳</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 </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𝐱</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 </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𝟑</m:t>
                      </m:r>
                    </m:oMath>
                  </m:oMathPara>
                </a14:m>
                <a:endParaRPr lang="es-ES" sz="1400" b="1" dirty="0" smtClean="0">
                  <a:ln w="0"/>
                  <a:effectLst>
                    <a:outerShdw blurRad="38100" dist="19050" dir="2700000" algn="tl" rotWithShape="0">
                      <a:schemeClr val="dk1">
                        <a:alpha val="40000"/>
                      </a:schemeClr>
                    </a:outerShdw>
                  </a:effectLst>
                </a:endParaRPr>
              </a:p>
            </p:txBody>
          </p:sp>
        </mc:Choice>
        <mc:Fallback xmlns="">
          <p:sp>
            <p:nvSpPr>
              <p:cNvPr id="23" name="CuadroTexto 22"/>
              <p:cNvSpPr txBox="1">
                <a:spLocks noRot="1" noChangeAspect="1" noMove="1" noResize="1" noEditPoints="1" noAdjustHandles="1" noChangeArrowheads="1" noChangeShapeType="1" noTextEdit="1"/>
              </p:cNvSpPr>
              <p:nvPr/>
            </p:nvSpPr>
            <p:spPr>
              <a:xfrm>
                <a:off x="8437792" y="1413622"/>
                <a:ext cx="757307" cy="307777"/>
              </a:xfrm>
              <a:prstGeom prst="rect">
                <a:avLst/>
              </a:prstGeom>
              <a:blipFill>
                <a:blip r:embed="rId12"/>
                <a:stretch>
                  <a:fillRect r="-362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p:cNvSpPr txBox="1"/>
              <p:nvPr/>
            </p:nvSpPr>
            <p:spPr>
              <a:xfrm>
                <a:off x="9659173" y="1413621"/>
                <a:ext cx="757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𝟎</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𝟏</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 </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𝒎𝑳</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 </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𝐱</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 </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𝟑</m:t>
                      </m:r>
                    </m:oMath>
                  </m:oMathPara>
                </a14:m>
                <a:endParaRPr lang="es-ES" sz="1400" b="1" dirty="0" smtClean="0">
                  <a:ln w="0"/>
                  <a:effectLst>
                    <a:outerShdw blurRad="38100" dist="19050" dir="2700000" algn="tl" rotWithShape="0">
                      <a:schemeClr val="dk1">
                        <a:alpha val="40000"/>
                      </a:schemeClr>
                    </a:outerShdw>
                  </a:effectLst>
                </a:endParaRPr>
              </a:p>
            </p:txBody>
          </p:sp>
        </mc:Choice>
        <mc:Fallback xmlns="">
          <p:sp>
            <p:nvSpPr>
              <p:cNvPr id="24" name="CuadroTexto 23"/>
              <p:cNvSpPr txBox="1">
                <a:spLocks noRot="1" noChangeAspect="1" noMove="1" noResize="1" noEditPoints="1" noAdjustHandles="1" noChangeArrowheads="1" noChangeShapeType="1" noTextEdit="1"/>
              </p:cNvSpPr>
              <p:nvPr/>
            </p:nvSpPr>
            <p:spPr>
              <a:xfrm>
                <a:off x="9659173" y="1413621"/>
                <a:ext cx="757307" cy="307777"/>
              </a:xfrm>
              <a:prstGeom prst="rect">
                <a:avLst/>
              </a:prstGeom>
              <a:blipFill>
                <a:blip r:embed="rId13"/>
                <a:stretch>
                  <a:fillRect r="-362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p:cNvSpPr txBox="1"/>
              <p:nvPr/>
            </p:nvSpPr>
            <p:spPr>
              <a:xfrm>
                <a:off x="10798944" y="1413620"/>
                <a:ext cx="7573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𝟎</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𝟏</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 </m:t>
                      </m:r>
                      <m:r>
                        <a:rPr lang="es-ES" sz="1400" b="1" i="1" smtClean="0">
                          <a:ln w="0"/>
                          <a:effectLst>
                            <a:outerShdw blurRad="38100" dist="19050" dir="2700000" algn="tl" rotWithShape="0">
                              <a:schemeClr val="dk1">
                                <a:alpha val="40000"/>
                              </a:schemeClr>
                            </a:outerShdw>
                          </a:effectLst>
                          <a:latin typeface="Cambria Math" panose="02040503050406030204" pitchFamily="18" charset="0"/>
                        </a:rPr>
                        <m:t>𝒎𝑳</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 </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𝐱</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 </m:t>
                      </m:r>
                      <m:r>
                        <a:rPr lang="es-ES" sz="1400" b="1" i="0" smtClean="0">
                          <a:ln w="0"/>
                          <a:effectLst>
                            <a:outerShdw blurRad="38100" dist="19050" dir="2700000" algn="tl" rotWithShape="0">
                              <a:schemeClr val="dk1">
                                <a:alpha val="40000"/>
                              </a:schemeClr>
                            </a:outerShdw>
                          </a:effectLst>
                          <a:latin typeface="Cambria Math" panose="02040503050406030204" pitchFamily="18" charset="0"/>
                        </a:rPr>
                        <m:t>𝟑</m:t>
                      </m:r>
                    </m:oMath>
                  </m:oMathPara>
                </a14:m>
                <a:endParaRPr lang="es-ES" sz="1400" b="1" dirty="0" smtClean="0">
                  <a:ln w="0"/>
                  <a:effectLst>
                    <a:outerShdw blurRad="38100" dist="19050" dir="2700000" algn="tl" rotWithShape="0">
                      <a:schemeClr val="dk1">
                        <a:alpha val="40000"/>
                      </a:schemeClr>
                    </a:outerShdw>
                  </a:effectLst>
                </a:endParaRPr>
              </a:p>
            </p:txBody>
          </p:sp>
        </mc:Choice>
        <mc:Fallback xmlns="">
          <p:sp>
            <p:nvSpPr>
              <p:cNvPr id="25" name="CuadroTexto 24"/>
              <p:cNvSpPr txBox="1">
                <a:spLocks noRot="1" noChangeAspect="1" noMove="1" noResize="1" noEditPoints="1" noAdjustHandles="1" noChangeArrowheads="1" noChangeShapeType="1" noTextEdit="1"/>
              </p:cNvSpPr>
              <p:nvPr/>
            </p:nvSpPr>
            <p:spPr>
              <a:xfrm>
                <a:off x="10798944" y="1413620"/>
                <a:ext cx="757307" cy="307777"/>
              </a:xfrm>
              <a:prstGeom prst="rect">
                <a:avLst/>
              </a:prstGeom>
              <a:blipFill>
                <a:blip r:embed="rId14"/>
                <a:stretch>
                  <a:fillRect r="-36000"/>
                </a:stretch>
              </a:blipFill>
            </p:spPr>
            <p:txBody>
              <a:bodyPr/>
              <a:lstStyle/>
              <a:p>
                <a:r>
                  <a:rPr lang="es-ES">
                    <a:noFill/>
                  </a:rPr>
                  <a:t> </a:t>
                </a:r>
              </a:p>
            </p:txBody>
          </p:sp>
        </mc:Fallback>
      </mc:AlternateContent>
      <p:sp>
        <p:nvSpPr>
          <p:cNvPr id="26" name="CuadroTexto 25"/>
          <p:cNvSpPr txBox="1"/>
          <p:nvPr/>
        </p:nvSpPr>
        <p:spPr>
          <a:xfrm>
            <a:off x="8605654" y="3080369"/>
            <a:ext cx="584801" cy="307777"/>
          </a:xfrm>
          <a:prstGeom prst="rect">
            <a:avLst/>
          </a:prstGeom>
          <a:noFill/>
        </p:spPr>
        <p:txBody>
          <a:bodyPr wrap="square" rtlCol="0">
            <a:spAutoFit/>
          </a:bodyPr>
          <a:lstStyle/>
          <a:p>
            <a:r>
              <a:rPr lang="es-ES" sz="1400" b="1" dirty="0" smtClean="0">
                <a:ln w="0"/>
                <a:effectLst>
                  <a:outerShdw blurRad="38100" dist="19050" dir="2700000" algn="tl" rotWithShape="0">
                    <a:schemeClr val="dk1">
                      <a:alpha val="40000"/>
                    </a:schemeClr>
                  </a:outerShdw>
                </a:effectLst>
              </a:rPr>
              <a:t>SDA</a:t>
            </a:r>
            <a:endParaRPr lang="es-ES" sz="1400" b="1" dirty="0">
              <a:ln w="0"/>
              <a:effectLst>
                <a:outerShdw blurRad="38100" dist="19050" dir="2700000" algn="tl" rotWithShape="0">
                  <a:schemeClr val="dk1">
                    <a:alpha val="40000"/>
                  </a:schemeClr>
                </a:outerShdw>
              </a:effectLst>
            </a:endParaRPr>
          </a:p>
        </p:txBody>
      </p:sp>
      <p:sp>
        <p:nvSpPr>
          <p:cNvPr id="27" name="CuadroTexto 26"/>
          <p:cNvSpPr txBox="1"/>
          <p:nvPr/>
        </p:nvSpPr>
        <p:spPr>
          <a:xfrm>
            <a:off x="9745425" y="3111603"/>
            <a:ext cx="584801" cy="307777"/>
          </a:xfrm>
          <a:prstGeom prst="rect">
            <a:avLst/>
          </a:prstGeom>
          <a:noFill/>
        </p:spPr>
        <p:txBody>
          <a:bodyPr wrap="square" rtlCol="0">
            <a:spAutoFit/>
          </a:bodyPr>
          <a:lstStyle/>
          <a:p>
            <a:r>
              <a:rPr lang="es-ES" sz="1400" b="1" dirty="0" smtClean="0">
                <a:ln w="0"/>
                <a:effectLst>
                  <a:outerShdw blurRad="38100" dist="19050" dir="2700000" algn="tl" rotWithShape="0">
                    <a:schemeClr val="dk1">
                      <a:alpha val="40000"/>
                    </a:schemeClr>
                  </a:outerShdw>
                </a:effectLst>
              </a:rPr>
              <a:t>RBA</a:t>
            </a:r>
            <a:endParaRPr lang="es-ES" sz="1400" b="1" dirty="0">
              <a:ln w="0"/>
              <a:effectLst>
                <a:outerShdw blurRad="38100" dist="19050" dir="2700000" algn="tl" rotWithShape="0">
                  <a:schemeClr val="dk1">
                    <a:alpha val="40000"/>
                  </a:schemeClr>
                </a:outerShdw>
              </a:effectLst>
            </a:endParaRPr>
          </a:p>
        </p:txBody>
      </p:sp>
      <p:sp>
        <p:nvSpPr>
          <p:cNvPr id="28" name="CuadroTexto 27"/>
          <p:cNvSpPr txBox="1"/>
          <p:nvPr/>
        </p:nvSpPr>
        <p:spPr>
          <a:xfrm>
            <a:off x="10885196" y="3072672"/>
            <a:ext cx="584801" cy="307777"/>
          </a:xfrm>
          <a:prstGeom prst="rect">
            <a:avLst/>
          </a:prstGeom>
          <a:noFill/>
        </p:spPr>
        <p:txBody>
          <a:bodyPr wrap="square" rtlCol="0">
            <a:spAutoFit/>
          </a:bodyPr>
          <a:lstStyle/>
          <a:p>
            <a:r>
              <a:rPr lang="es-ES" sz="1400" b="1" dirty="0" smtClean="0">
                <a:ln w="0"/>
                <a:effectLst>
                  <a:outerShdw blurRad="38100" dist="19050" dir="2700000" algn="tl" rotWithShape="0">
                    <a:schemeClr val="dk1">
                      <a:alpha val="40000"/>
                    </a:schemeClr>
                  </a:outerShdw>
                </a:effectLst>
              </a:rPr>
              <a:t>PDA</a:t>
            </a:r>
            <a:endParaRPr lang="es-ES" sz="1400" b="1" dirty="0">
              <a:ln w="0"/>
              <a:effectLst>
                <a:outerShdw blurRad="38100" dist="19050" dir="2700000" algn="tl" rotWithShape="0">
                  <a:schemeClr val="dk1">
                    <a:alpha val="40000"/>
                  </a:schemeClr>
                </a:outerShdw>
              </a:effectLst>
            </a:endParaRPr>
          </a:p>
        </p:txBody>
      </p:sp>
      <p:pic>
        <p:nvPicPr>
          <p:cNvPr id="29" name="Imagen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598" y="4017627"/>
            <a:ext cx="2352675" cy="1981200"/>
          </a:xfrm>
          <a:prstGeom prst="rect">
            <a:avLst/>
          </a:prstGeom>
        </p:spPr>
      </p:pic>
      <p:sp>
        <p:nvSpPr>
          <p:cNvPr id="30" name="Flecha derecha 29"/>
          <p:cNvSpPr/>
          <p:nvPr/>
        </p:nvSpPr>
        <p:spPr>
          <a:xfrm>
            <a:off x="2496753" y="4838421"/>
            <a:ext cx="489684" cy="37744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pic>
        <p:nvPicPr>
          <p:cNvPr id="31" name="Imagen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34435" y="4075570"/>
            <a:ext cx="1585560" cy="1758845"/>
          </a:xfrm>
          <a:prstGeom prst="rect">
            <a:avLst/>
          </a:prstGeom>
        </p:spPr>
      </p:pic>
      <p:sp>
        <p:nvSpPr>
          <p:cNvPr id="32" name="Rectángulo: esquinas redondeadas 4">
            <a:extLst>
              <a:ext uri="{FF2B5EF4-FFF2-40B4-BE49-F238E27FC236}">
                <a16:creationId xmlns:a16="http://schemas.microsoft.com/office/drawing/2014/main" id="{CBC653BD-F484-4A02-9E37-8BC49E7974F9}"/>
              </a:ext>
            </a:extLst>
          </p:cNvPr>
          <p:cNvSpPr/>
          <p:nvPr/>
        </p:nvSpPr>
        <p:spPr>
          <a:xfrm>
            <a:off x="1670364" y="5759204"/>
            <a:ext cx="1737813" cy="443271"/>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000" dirty="0" smtClean="0">
                <a:ln w="0"/>
                <a:solidFill>
                  <a:schemeClr val="tx1"/>
                </a:solidFill>
                <a:effectLst>
                  <a:outerShdw blurRad="38100" dist="19050" dir="2700000" algn="tl" rotWithShape="0">
                    <a:schemeClr val="dk1">
                      <a:alpha val="40000"/>
                    </a:schemeClr>
                  </a:outerShdw>
                </a:effectLst>
              </a:rPr>
              <a:t>Levaduras</a:t>
            </a:r>
            <a:endParaRPr lang="es-EC" sz="2000" dirty="0">
              <a:ln w="0"/>
              <a:solidFill>
                <a:schemeClr val="tx1"/>
              </a:solidFill>
              <a:effectLst>
                <a:outerShdw blurRad="38100" dist="19050" dir="2700000" algn="tl" rotWithShape="0">
                  <a:schemeClr val="dk1">
                    <a:alpha val="40000"/>
                  </a:schemeClr>
                </a:outerShdw>
              </a:effectLst>
            </a:endParaRPr>
          </a:p>
        </p:txBody>
      </p:sp>
      <p:sp>
        <p:nvSpPr>
          <p:cNvPr id="34" name="Rectángulo: esquinas redondeadas 4">
            <a:extLst>
              <a:ext uri="{FF2B5EF4-FFF2-40B4-BE49-F238E27FC236}">
                <a16:creationId xmlns:a16="http://schemas.microsoft.com/office/drawing/2014/main" id="{CBC653BD-F484-4A02-9E37-8BC49E7974F9}"/>
              </a:ext>
            </a:extLst>
          </p:cNvPr>
          <p:cNvSpPr/>
          <p:nvPr/>
        </p:nvSpPr>
        <p:spPr>
          <a:xfrm>
            <a:off x="8452715" y="5315933"/>
            <a:ext cx="1737813" cy="443271"/>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000" dirty="0" smtClean="0">
                <a:ln w="0"/>
                <a:solidFill>
                  <a:schemeClr val="tx1"/>
                </a:solidFill>
                <a:effectLst>
                  <a:outerShdw blurRad="38100" dist="19050" dir="2700000" algn="tl" rotWithShape="0">
                    <a:schemeClr val="dk1">
                      <a:alpha val="40000"/>
                    </a:schemeClr>
                  </a:outerShdw>
                </a:effectLst>
              </a:rPr>
              <a:t>Mohos</a:t>
            </a:r>
            <a:endParaRPr lang="es-EC" sz="2000" dirty="0">
              <a:ln w="0"/>
              <a:solidFill>
                <a:schemeClr val="tx1"/>
              </a:solidFill>
              <a:effectLst>
                <a:outerShdw blurRad="38100" dist="19050" dir="2700000" algn="tl" rotWithShape="0">
                  <a:schemeClr val="dk1">
                    <a:alpha val="40000"/>
                  </a:schemeClr>
                </a:outerShdw>
              </a:effectLst>
            </a:endParaRPr>
          </a:p>
        </p:txBody>
      </p:sp>
      <p:sp>
        <p:nvSpPr>
          <p:cNvPr id="35" name="CuadroTexto 34"/>
          <p:cNvSpPr txBox="1"/>
          <p:nvPr/>
        </p:nvSpPr>
        <p:spPr>
          <a:xfrm>
            <a:off x="207818" y="99260"/>
            <a:ext cx="465664" cy="646331"/>
          </a:xfrm>
          <a:prstGeom prst="rect">
            <a:avLst/>
          </a:prstGeom>
          <a:noFill/>
        </p:spPr>
        <p:txBody>
          <a:bodyPr wrap="square" rtlCol="0">
            <a:spAutoFit/>
          </a:bodyPr>
          <a:lstStyle/>
          <a:p>
            <a:r>
              <a:rPr lang="es-ES" dirty="0" smtClean="0"/>
              <a:t>10</a:t>
            </a:r>
          </a:p>
          <a:p>
            <a:endParaRPr lang="es-EC" dirty="0"/>
          </a:p>
        </p:txBody>
      </p:sp>
      <p:sp>
        <p:nvSpPr>
          <p:cNvPr id="9" name="CuadroTexto 8"/>
          <p:cNvSpPr txBox="1"/>
          <p:nvPr/>
        </p:nvSpPr>
        <p:spPr>
          <a:xfrm>
            <a:off x="4239491" y="4184073"/>
            <a:ext cx="480504" cy="369332"/>
          </a:xfrm>
          <a:prstGeom prst="rect">
            <a:avLst/>
          </a:prstGeom>
          <a:noFill/>
        </p:spPr>
        <p:txBody>
          <a:bodyPr wrap="square" rtlCol="0">
            <a:spAutoFit/>
          </a:bodyPr>
          <a:lstStyle/>
          <a:p>
            <a:r>
              <a:rPr lang="es-ES" dirty="0" smtClean="0"/>
              <a:t>x2</a:t>
            </a:r>
            <a:endParaRPr lang="es-EC" dirty="0"/>
          </a:p>
        </p:txBody>
      </p:sp>
      <p:sp>
        <p:nvSpPr>
          <p:cNvPr id="12" name="Rectángulo 11"/>
          <p:cNvSpPr/>
          <p:nvPr/>
        </p:nvSpPr>
        <p:spPr>
          <a:xfrm>
            <a:off x="265630" y="6376480"/>
            <a:ext cx="1422184" cy="276999"/>
          </a:xfrm>
          <a:prstGeom prst="rect">
            <a:avLst/>
          </a:prstGeom>
        </p:spPr>
        <p:txBody>
          <a:bodyPr wrap="none">
            <a:spAutoFit/>
          </a:bodyPr>
          <a:lstStyle/>
          <a:p>
            <a:r>
              <a:rPr lang="es-EC" sz="1200" dirty="0" err="1" smtClean="0">
                <a:solidFill>
                  <a:srgbClr val="000000"/>
                </a:solidFill>
                <a:latin typeface="Arial" panose="020B0604020202020204" pitchFamily="34" charset="0"/>
                <a:ea typeface="Arial" panose="020B0604020202020204" pitchFamily="34" charset="0"/>
                <a:cs typeface="Calibri" panose="020F0502020204030204" pitchFamily="34" charset="0"/>
              </a:rPr>
              <a:t>Thapa</a:t>
            </a:r>
            <a:r>
              <a:rPr lang="es-EC" sz="1200" dirty="0" smtClean="0">
                <a:solidFill>
                  <a:srgbClr val="000000"/>
                </a:solidFill>
                <a:latin typeface="Arial" panose="020B0604020202020204" pitchFamily="34" charset="0"/>
                <a:ea typeface="Arial" panose="020B0604020202020204" pitchFamily="34" charset="0"/>
                <a:cs typeface="Calibri" panose="020F0502020204030204" pitchFamily="34" charset="0"/>
              </a:rPr>
              <a:t> </a:t>
            </a:r>
            <a:r>
              <a:rPr lang="es-EC" sz="1200" i="1" dirty="0">
                <a:solidFill>
                  <a:srgbClr val="000000"/>
                </a:solidFill>
                <a:latin typeface="Arial" panose="020B0604020202020204" pitchFamily="34" charset="0"/>
                <a:ea typeface="Arial" panose="020B0604020202020204" pitchFamily="34" charset="0"/>
                <a:cs typeface="Calibri" panose="020F0502020204030204" pitchFamily="34" charset="0"/>
              </a:rPr>
              <a:t>et al</a:t>
            </a:r>
            <a:r>
              <a:rPr lang="es-EC" sz="1200" dirty="0">
                <a:solidFill>
                  <a:srgbClr val="000000"/>
                </a:solidFill>
                <a:latin typeface="Arial" panose="020B0604020202020204" pitchFamily="34" charset="0"/>
                <a:ea typeface="Arial" panose="020B0604020202020204" pitchFamily="34" charset="0"/>
                <a:cs typeface="Calibri" panose="020F0502020204030204" pitchFamily="34" charset="0"/>
              </a:rPr>
              <a:t>., </a:t>
            </a:r>
            <a:r>
              <a:rPr lang="es-EC" sz="1200" dirty="0" smtClean="0">
                <a:solidFill>
                  <a:srgbClr val="000000"/>
                </a:solidFill>
                <a:latin typeface="Arial" panose="020B0604020202020204" pitchFamily="34" charset="0"/>
                <a:ea typeface="Arial" panose="020B0604020202020204" pitchFamily="34" charset="0"/>
                <a:cs typeface="Calibri" panose="020F0502020204030204" pitchFamily="34" charset="0"/>
              </a:rPr>
              <a:t>2015</a:t>
            </a:r>
            <a:endParaRPr lang="es-EC" sz="1200" dirty="0"/>
          </a:p>
        </p:txBody>
      </p:sp>
    </p:spTree>
    <p:extLst>
      <p:ext uri="{BB962C8B-B14F-4D97-AF65-F5344CB8AC3E}">
        <p14:creationId xmlns:p14="http://schemas.microsoft.com/office/powerpoint/2010/main" val="845653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CuadroTexto 2">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4" name="Rectángulo: esquinas redondeadas 4">
            <a:extLst>
              <a:ext uri="{FF2B5EF4-FFF2-40B4-BE49-F238E27FC236}">
                <a16:creationId xmlns:a16="http://schemas.microsoft.com/office/drawing/2014/main" id="{CBC653BD-F484-4A02-9E37-8BC49E7974F9}"/>
              </a:ext>
            </a:extLst>
          </p:cNvPr>
          <p:cNvSpPr/>
          <p:nvPr/>
        </p:nvSpPr>
        <p:spPr>
          <a:xfrm>
            <a:off x="773375" y="628449"/>
            <a:ext cx="2583974" cy="599850"/>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000" dirty="0" smtClean="0">
                <a:ln w="0"/>
                <a:solidFill>
                  <a:schemeClr val="tx1"/>
                </a:solidFill>
                <a:effectLst>
                  <a:outerShdw blurRad="38100" dist="19050" dir="2700000" algn="tl" rotWithShape="0">
                    <a:schemeClr val="dk1">
                      <a:alpha val="40000"/>
                    </a:schemeClr>
                  </a:outerShdw>
                </a:effectLst>
              </a:rPr>
              <a:t>Descripción Morfológica </a:t>
            </a:r>
            <a:endParaRPr lang="es-EC" sz="2000" dirty="0">
              <a:ln w="0"/>
              <a:solidFill>
                <a:schemeClr val="tx1"/>
              </a:solidFill>
              <a:effectLst>
                <a:outerShdw blurRad="38100" dist="19050" dir="2700000" algn="tl" rotWithShape="0">
                  <a:schemeClr val="dk1">
                    <a:alpha val="40000"/>
                  </a:schemeClr>
                </a:outerShdw>
              </a:effectLst>
            </a:endParaRPr>
          </a:p>
        </p:txBody>
      </p:sp>
      <p:sp>
        <p:nvSpPr>
          <p:cNvPr id="6" name="Flecha abajo 5"/>
          <p:cNvSpPr/>
          <p:nvPr/>
        </p:nvSpPr>
        <p:spPr>
          <a:xfrm>
            <a:off x="2406556" y="3719459"/>
            <a:ext cx="423081" cy="516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347" y="1347751"/>
            <a:ext cx="3978961" cy="2145567"/>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87" y="1904746"/>
            <a:ext cx="1536368" cy="1468768"/>
          </a:xfrm>
          <a:prstGeom prst="rect">
            <a:avLst/>
          </a:prstGeom>
        </p:spPr>
      </p:pic>
      <p:sp>
        <p:nvSpPr>
          <p:cNvPr id="9" name="Flecha derecha 8"/>
          <p:cNvSpPr/>
          <p:nvPr/>
        </p:nvSpPr>
        <p:spPr>
          <a:xfrm>
            <a:off x="1909855" y="2320119"/>
            <a:ext cx="478503" cy="319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7347" y="4462158"/>
            <a:ext cx="1638300" cy="1438275"/>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696" y="4303546"/>
            <a:ext cx="1676400" cy="1924050"/>
          </a:xfrm>
          <a:prstGeom prst="rect">
            <a:avLst/>
          </a:prstGeom>
        </p:spPr>
      </p:pic>
      <p:pic>
        <p:nvPicPr>
          <p:cNvPr id="5122" name="Picture 2" descr="https://www.researchgate.net/profile/Jose-Araujo/publication/333775039/figure/fig3/AS:769615743447043@1560502100385/Figura-7-Procedimiento-de-metodo-de-microcultivo-Riddell-1950-Fuente-Jose-Araujo_W6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8907" y="2075701"/>
            <a:ext cx="4934050" cy="212780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2055" y="4326416"/>
            <a:ext cx="1535800" cy="1762680"/>
          </a:xfrm>
          <a:prstGeom prst="rect">
            <a:avLst/>
          </a:prstGeom>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3800" y="628449"/>
            <a:ext cx="1666675" cy="1338990"/>
          </a:xfrm>
          <a:prstGeom prst="rect">
            <a:avLst/>
          </a:prstGeom>
        </p:spPr>
      </p:pic>
      <p:sp>
        <p:nvSpPr>
          <p:cNvPr id="14" name="Flecha doblada 13"/>
          <p:cNvSpPr/>
          <p:nvPr/>
        </p:nvSpPr>
        <p:spPr>
          <a:xfrm rot="5400000">
            <a:off x="8912528" y="1128932"/>
            <a:ext cx="1050878" cy="7623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4517" y="4326416"/>
            <a:ext cx="1426662" cy="1574017"/>
          </a:xfrm>
          <a:prstGeom prst="rect">
            <a:avLst/>
          </a:prstGeom>
        </p:spPr>
      </p:pic>
      <p:sp>
        <p:nvSpPr>
          <p:cNvPr id="16" name="CuadroTexto 15"/>
          <p:cNvSpPr txBox="1"/>
          <p:nvPr/>
        </p:nvSpPr>
        <p:spPr>
          <a:xfrm>
            <a:off x="429905" y="3479678"/>
            <a:ext cx="1479950" cy="677108"/>
          </a:xfrm>
          <a:prstGeom prst="rect">
            <a:avLst/>
          </a:prstGeom>
          <a:noFill/>
        </p:spPr>
        <p:txBody>
          <a:bodyPr wrap="square" rtlCol="0">
            <a:spAutoFit/>
          </a:bodyPr>
          <a:lstStyle/>
          <a:p>
            <a:r>
              <a:rPr lang="es-ES" sz="1200" b="1" dirty="0" smtClean="0"/>
              <a:t>Observación de colonia de </a:t>
            </a:r>
            <a:r>
              <a:rPr lang="es-ES" sz="1400" b="1" dirty="0" smtClean="0"/>
              <a:t>levaduras</a:t>
            </a:r>
            <a:endParaRPr lang="es-ES" sz="1200" b="1" dirty="0"/>
          </a:p>
        </p:txBody>
      </p:sp>
      <p:sp>
        <p:nvSpPr>
          <p:cNvPr id="18" name="CuadroTexto 17"/>
          <p:cNvSpPr txBox="1"/>
          <p:nvPr/>
        </p:nvSpPr>
        <p:spPr>
          <a:xfrm>
            <a:off x="3786852" y="3516073"/>
            <a:ext cx="1479950" cy="276999"/>
          </a:xfrm>
          <a:prstGeom prst="rect">
            <a:avLst/>
          </a:prstGeom>
          <a:noFill/>
        </p:spPr>
        <p:txBody>
          <a:bodyPr wrap="square" rtlCol="0">
            <a:spAutoFit/>
          </a:bodyPr>
          <a:lstStyle/>
          <a:p>
            <a:r>
              <a:rPr lang="es-ES" sz="1200" b="1" dirty="0" smtClean="0"/>
              <a:t>Tinción Gram</a:t>
            </a:r>
            <a:endParaRPr lang="es-ES" sz="1200" b="1" dirty="0"/>
          </a:p>
        </p:txBody>
      </p:sp>
      <p:sp>
        <p:nvSpPr>
          <p:cNvPr id="19" name="CuadroTexto 18"/>
          <p:cNvSpPr txBox="1"/>
          <p:nvPr/>
        </p:nvSpPr>
        <p:spPr>
          <a:xfrm>
            <a:off x="2537347" y="5900433"/>
            <a:ext cx="1479950" cy="276999"/>
          </a:xfrm>
          <a:prstGeom prst="rect">
            <a:avLst/>
          </a:prstGeom>
          <a:noFill/>
        </p:spPr>
        <p:txBody>
          <a:bodyPr wrap="square" rtlCol="0">
            <a:spAutoFit/>
          </a:bodyPr>
          <a:lstStyle/>
          <a:p>
            <a:r>
              <a:rPr lang="es-ES" sz="1200" b="1" dirty="0" smtClean="0"/>
              <a:t>Microscopio 400x</a:t>
            </a:r>
            <a:endParaRPr lang="es-ES" sz="1200" b="1" dirty="0"/>
          </a:p>
        </p:txBody>
      </p:sp>
      <p:sp>
        <p:nvSpPr>
          <p:cNvPr id="20" name="CuadroTexto 19"/>
          <p:cNvSpPr txBox="1"/>
          <p:nvPr/>
        </p:nvSpPr>
        <p:spPr>
          <a:xfrm>
            <a:off x="10548468" y="4256022"/>
            <a:ext cx="1479950" cy="276999"/>
          </a:xfrm>
          <a:prstGeom prst="rect">
            <a:avLst/>
          </a:prstGeom>
          <a:noFill/>
        </p:spPr>
        <p:txBody>
          <a:bodyPr wrap="square" rtlCol="0">
            <a:spAutoFit/>
          </a:bodyPr>
          <a:lstStyle/>
          <a:p>
            <a:r>
              <a:rPr lang="es-ES" sz="1200" b="1" dirty="0" smtClean="0"/>
              <a:t>Microcultivo</a:t>
            </a:r>
            <a:endParaRPr lang="es-ES" sz="1200" b="1" dirty="0"/>
          </a:p>
        </p:txBody>
      </p:sp>
      <p:sp>
        <p:nvSpPr>
          <p:cNvPr id="21" name="CuadroTexto 20"/>
          <p:cNvSpPr txBox="1"/>
          <p:nvPr/>
        </p:nvSpPr>
        <p:spPr>
          <a:xfrm>
            <a:off x="9886724" y="1220344"/>
            <a:ext cx="1479950" cy="492443"/>
          </a:xfrm>
          <a:prstGeom prst="rect">
            <a:avLst/>
          </a:prstGeom>
          <a:noFill/>
        </p:spPr>
        <p:txBody>
          <a:bodyPr wrap="square" rtlCol="0">
            <a:spAutoFit/>
          </a:bodyPr>
          <a:lstStyle/>
          <a:p>
            <a:r>
              <a:rPr lang="es-ES" sz="1200" b="1" dirty="0" smtClean="0"/>
              <a:t>Observación de colonia </a:t>
            </a:r>
            <a:r>
              <a:rPr lang="es-ES" sz="1400" b="1" dirty="0" smtClean="0"/>
              <a:t>mohos</a:t>
            </a:r>
            <a:endParaRPr lang="es-ES" sz="1200" b="1" dirty="0"/>
          </a:p>
        </p:txBody>
      </p:sp>
      <p:sp>
        <p:nvSpPr>
          <p:cNvPr id="23" name="CuadroTexto 22"/>
          <p:cNvSpPr txBox="1"/>
          <p:nvPr/>
        </p:nvSpPr>
        <p:spPr>
          <a:xfrm>
            <a:off x="9676505" y="5693828"/>
            <a:ext cx="1479950" cy="276999"/>
          </a:xfrm>
          <a:prstGeom prst="rect">
            <a:avLst/>
          </a:prstGeom>
          <a:noFill/>
        </p:spPr>
        <p:txBody>
          <a:bodyPr wrap="square" rtlCol="0">
            <a:spAutoFit/>
          </a:bodyPr>
          <a:lstStyle/>
          <a:p>
            <a:r>
              <a:rPr lang="es-ES" sz="1200" b="1" dirty="0" smtClean="0"/>
              <a:t>Microscopio 400x</a:t>
            </a:r>
            <a:endParaRPr lang="es-ES" sz="1200" b="1" dirty="0"/>
          </a:p>
        </p:txBody>
      </p:sp>
      <p:sp>
        <p:nvSpPr>
          <p:cNvPr id="22" name="CuadroTexto 21"/>
          <p:cNvSpPr txBox="1"/>
          <p:nvPr/>
        </p:nvSpPr>
        <p:spPr>
          <a:xfrm>
            <a:off x="207818" y="99260"/>
            <a:ext cx="465664" cy="646331"/>
          </a:xfrm>
          <a:prstGeom prst="rect">
            <a:avLst/>
          </a:prstGeom>
          <a:noFill/>
        </p:spPr>
        <p:txBody>
          <a:bodyPr wrap="square" rtlCol="0">
            <a:spAutoFit/>
          </a:bodyPr>
          <a:lstStyle/>
          <a:p>
            <a:r>
              <a:rPr lang="es-ES" dirty="0" smtClean="0"/>
              <a:t>11</a:t>
            </a:r>
          </a:p>
          <a:p>
            <a:endParaRPr lang="es-EC" dirty="0"/>
          </a:p>
        </p:txBody>
      </p:sp>
      <p:sp>
        <p:nvSpPr>
          <p:cNvPr id="5" name="Rectángulo 4"/>
          <p:cNvSpPr/>
          <p:nvPr/>
        </p:nvSpPr>
        <p:spPr>
          <a:xfrm>
            <a:off x="190544" y="6386208"/>
            <a:ext cx="2604174" cy="276999"/>
          </a:xfrm>
          <a:prstGeom prst="rect">
            <a:avLst/>
          </a:prstGeom>
        </p:spPr>
        <p:txBody>
          <a:bodyPr wrap="none">
            <a:spAutoFit/>
          </a:bodyPr>
          <a:lstStyle/>
          <a:p>
            <a:r>
              <a:rPr lang="es-EC" sz="1200" dirty="0" err="1">
                <a:solidFill>
                  <a:srgbClr val="000000"/>
                </a:solidFill>
                <a:latin typeface="Arial" panose="020B0604020202020204" pitchFamily="34" charset="0"/>
                <a:ea typeface="Arial" panose="020B0604020202020204" pitchFamily="34" charset="0"/>
                <a:cs typeface="Calibri" panose="020F0502020204030204" pitchFamily="34" charset="0"/>
              </a:rPr>
              <a:t>Talaiekhozani</a:t>
            </a:r>
            <a:r>
              <a:rPr lang="es-EC" sz="1200" dirty="0">
                <a:solidFill>
                  <a:srgbClr val="000000"/>
                </a:solidFill>
                <a:latin typeface="Arial" panose="020B0604020202020204" pitchFamily="34" charset="0"/>
                <a:ea typeface="Arial" panose="020B0604020202020204" pitchFamily="34" charset="0"/>
                <a:cs typeface="Calibri" panose="020F0502020204030204" pitchFamily="34" charset="0"/>
              </a:rPr>
              <a:t> &amp; </a:t>
            </a:r>
            <a:r>
              <a:rPr lang="es-EC" sz="1200" dirty="0" err="1">
                <a:solidFill>
                  <a:srgbClr val="000000"/>
                </a:solidFill>
                <a:latin typeface="Arial" panose="020B0604020202020204" pitchFamily="34" charset="0"/>
                <a:ea typeface="Arial" panose="020B0604020202020204" pitchFamily="34" charset="0"/>
                <a:cs typeface="Calibri" panose="020F0502020204030204" pitchFamily="34" charset="0"/>
              </a:rPr>
              <a:t>Mohanadoss</a:t>
            </a:r>
            <a:r>
              <a:rPr lang="es-EC" sz="1200" dirty="0">
                <a:solidFill>
                  <a:srgbClr val="000000"/>
                </a:solidFill>
                <a:latin typeface="Arial" panose="020B0604020202020204" pitchFamily="34" charset="0"/>
                <a:ea typeface="Arial" panose="020B0604020202020204" pitchFamily="34" charset="0"/>
                <a:cs typeface="Calibri" panose="020F0502020204030204" pitchFamily="34" charset="0"/>
              </a:rPr>
              <a:t>, 2015</a:t>
            </a:r>
            <a:endParaRPr lang="es-EC" sz="1200" dirty="0"/>
          </a:p>
        </p:txBody>
      </p:sp>
    </p:spTree>
    <p:extLst>
      <p:ext uri="{BB962C8B-B14F-4D97-AF65-F5344CB8AC3E}">
        <p14:creationId xmlns:p14="http://schemas.microsoft.com/office/powerpoint/2010/main" val="4217906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CuadroTexto 2">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5" name="Rectángulo 4"/>
          <p:cNvSpPr/>
          <p:nvPr/>
        </p:nvSpPr>
        <p:spPr>
          <a:xfrm>
            <a:off x="1114385" y="2672280"/>
            <a:ext cx="3089619" cy="203132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smtClean="0">
                <a:ln w="0"/>
                <a:solidFill>
                  <a:schemeClr val="tx1"/>
                </a:solidFill>
                <a:effectLst>
                  <a:outerShdw blurRad="38100" dist="19050" dir="2700000" algn="tl" rotWithShape="0">
                    <a:schemeClr val="dk1">
                      <a:alpha val="40000"/>
                    </a:schemeClr>
                  </a:outerShdw>
                </a:effectLst>
              </a:rPr>
              <a:t>Técnica </a:t>
            </a:r>
            <a:r>
              <a:rPr lang="es-EC" dirty="0">
                <a:ln w="0"/>
                <a:solidFill>
                  <a:schemeClr val="tx1"/>
                </a:solidFill>
                <a:effectLst>
                  <a:outerShdw blurRad="38100" dist="19050" dir="2700000" algn="tl" rotWithShape="0">
                    <a:schemeClr val="dk1">
                      <a:alpha val="40000"/>
                    </a:schemeClr>
                  </a:outerShdw>
                </a:effectLst>
              </a:rPr>
              <a:t>de secuenciación del gen ITS, que consta de los métodos de extracción de ADN, amplificación por PCR y secuenciación. </a:t>
            </a:r>
            <a:endParaRPr lang="es-EC" dirty="0" smtClean="0">
              <a:ln w="0"/>
              <a:solidFill>
                <a:schemeClr val="tx1"/>
              </a:solidFill>
              <a:effectLst>
                <a:outerShdw blurRad="38100" dist="19050" dir="2700000" algn="tl" rotWithShape="0">
                  <a:schemeClr val="dk1">
                    <a:alpha val="40000"/>
                  </a:schemeClr>
                </a:outerShdw>
              </a:effectLst>
            </a:endParaRPr>
          </a:p>
          <a:p>
            <a:pPr algn="ctr"/>
            <a:r>
              <a:rPr lang="es-EC" dirty="0" smtClean="0">
                <a:ln w="0"/>
                <a:solidFill>
                  <a:schemeClr val="tx1"/>
                </a:solidFill>
                <a:effectLst>
                  <a:outerShdw blurRad="38100" dist="19050" dir="2700000" algn="tl" rotWithShape="0">
                    <a:schemeClr val="dk1">
                      <a:alpha val="40000"/>
                    </a:schemeClr>
                  </a:outerShdw>
                </a:effectLst>
              </a:rPr>
              <a:t>Protocolo modificado por </a:t>
            </a:r>
            <a:r>
              <a:rPr lang="es-EC" dirty="0" err="1" smtClean="0">
                <a:ln w="0"/>
                <a:solidFill>
                  <a:schemeClr val="tx1"/>
                </a:solidFill>
                <a:effectLst>
                  <a:outerShdw blurRad="38100" dist="19050" dir="2700000" algn="tl" rotWithShape="0">
                    <a:schemeClr val="dk1">
                      <a:alpha val="40000"/>
                    </a:schemeClr>
                  </a:outerShdw>
                </a:effectLst>
              </a:rPr>
              <a:t>IDgen</a:t>
            </a:r>
            <a:r>
              <a:rPr lang="es-EC" dirty="0" smtClean="0">
                <a:ln w="0"/>
                <a:solidFill>
                  <a:schemeClr val="tx1"/>
                </a:solidFill>
                <a:effectLst>
                  <a:outerShdw blurRad="38100" dist="19050" dir="2700000" algn="tl" rotWithShape="0">
                    <a:schemeClr val="dk1">
                      <a:alpha val="40000"/>
                    </a:schemeClr>
                  </a:outerShdw>
                </a:effectLst>
              </a:rPr>
              <a:t> (2021).</a:t>
            </a:r>
            <a:endParaRPr lang="es-ES" dirty="0">
              <a:ln w="0"/>
              <a:solidFill>
                <a:schemeClr val="tx1"/>
              </a:solidFill>
              <a:effectLst>
                <a:outerShdw blurRad="38100" dist="19050" dir="2700000" algn="tl" rotWithShape="0">
                  <a:schemeClr val="dk1">
                    <a:alpha val="40000"/>
                  </a:schemeClr>
                </a:outerShdw>
              </a:effectLst>
            </a:endParaRPr>
          </a:p>
        </p:txBody>
      </p:sp>
      <p:sp>
        <p:nvSpPr>
          <p:cNvPr id="6" name="Flecha abajo 5"/>
          <p:cNvSpPr/>
          <p:nvPr/>
        </p:nvSpPr>
        <p:spPr>
          <a:xfrm>
            <a:off x="2434932" y="2207246"/>
            <a:ext cx="239133" cy="329088"/>
          </a:xfrm>
          <a:prstGeom prst="down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1277418" y="1313191"/>
            <a:ext cx="2315027" cy="769256"/>
          </a:xfrm>
          <a:prstGeom prst="roundRect">
            <a:avLst/>
          </a:prstGeom>
          <a:ln>
            <a:solidFill>
              <a:srgbClr val="FF9933"/>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spcAft>
                <a:spcPts val="800"/>
              </a:spcAft>
            </a:pPr>
            <a:r>
              <a:rPr lang="es-ES" b="1" dirty="0" smtClean="0">
                <a:solidFill>
                  <a:schemeClr val="tx1"/>
                </a:solidFill>
                <a:latin typeface="+mj-lt"/>
                <a:ea typeface="Calibri" panose="020F0502020204030204" pitchFamily="34" charset="0"/>
                <a:cs typeface="Times New Roman" panose="02020603050405020304" pitchFamily="18" charset="0"/>
              </a:rPr>
              <a:t>Identificación Molecular ITS</a:t>
            </a:r>
            <a:endParaRPr lang="es-ES" dirty="0">
              <a:solidFill>
                <a:schemeClr val="tx1"/>
              </a:solidFill>
              <a:latin typeface="+mj-lt"/>
              <a:ea typeface="Calibri" panose="020F0502020204030204" pitchFamily="34" charset="0"/>
              <a:cs typeface="Times New Roman" panose="02020603050405020304" pitchFamily="18" charset="0"/>
            </a:endParaRPr>
          </a:p>
        </p:txBody>
      </p:sp>
      <p:sp>
        <p:nvSpPr>
          <p:cNvPr id="8" name="Rectángulo 7"/>
          <p:cNvSpPr/>
          <p:nvPr/>
        </p:nvSpPr>
        <p:spPr>
          <a:xfrm>
            <a:off x="5234249" y="1198959"/>
            <a:ext cx="2187388" cy="5898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Moho</a:t>
            </a:r>
            <a:endParaRPr lang="es-ES" dirty="0"/>
          </a:p>
        </p:txBody>
      </p:sp>
      <p:sp>
        <p:nvSpPr>
          <p:cNvPr id="9" name="Rectángulo 8"/>
          <p:cNvSpPr/>
          <p:nvPr/>
        </p:nvSpPr>
        <p:spPr>
          <a:xfrm>
            <a:off x="9264757" y="1198959"/>
            <a:ext cx="2187388" cy="5898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Levadura</a:t>
            </a:r>
            <a:endParaRPr lang="es-ES" dirty="0"/>
          </a:p>
        </p:txBody>
      </p:sp>
      <p:sp>
        <p:nvSpPr>
          <p:cNvPr id="10" name="CuadroTexto 9"/>
          <p:cNvSpPr txBox="1"/>
          <p:nvPr/>
        </p:nvSpPr>
        <p:spPr>
          <a:xfrm>
            <a:off x="5283620" y="3980685"/>
            <a:ext cx="1183342" cy="369332"/>
          </a:xfrm>
          <a:prstGeom prst="rect">
            <a:avLst/>
          </a:prstGeom>
          <a:noFill/>
        </p:spPr>
        <p:txBody>
          <a:bodyPr wrap="square" rtlCol="0">
            <a:spAutoFit/>
          </a:bodyPr>
          <a:lstStyle/>
          <a:p>
            <a:r>
              <a:rPr lang="es-ES" dirty="0"/>
              <a:t>M</a:t>
            </a:r>
            <a:r>
              <a:rPr lang="es-ES" dirty="0" smtClean="0"/>
              <a:t>icelio </a:t>
            </a:r>
            <a:endParaRPr lang="es-ES" dirty="0"/>
          </a:p>
        </p:txBody>
      </p:sp>
      <p:sp>
        <p:nvSpPr>
          <p:cNvPr id="11" name="CuadroTexto 10"/>
          <p:cNvSpPr txBox="1"/>
          <p:nvPr/>
        </p:nvSpPr>
        <p:spPr>
          <a:xfrm>
            <a:off x="10008711" y="3969268"/>
            <a:ext cx="1183342" cy="369332"/>
          </a:xfrm>
          <a:prstGeom prst="rect">
            <a:avLst/>
          </a:prstGeom>
          <a:noFill/>
        </p:spPr>
        <p:txBody>
          <a:bodyPr wrap="square" rtlCol="0">
            <a:spAutoFit/>
          </a:bodyPr>
          <a:lstStyle/>
          <a:p>
            <a:r>
              <a:rPr lang="es-ES" dirty="0" smtClean="0"/>
              <a:t>Colonia</a:t>
            </a:r>
            <a:endParaRPr lang="es-ES" dirty="0"/>
          </a:p>
        </p:txBody>
      </p:sp>
      <p:cxnSp>
        <p:nvCxnSpPr>
          <p:cNvPr id="12" name="Conector recto de flecha 11"/>
          <p:cNvCxnSpPr/>
          <p:nvPr/>
        </p:nvCxnSpPr>
        <p:spPr>
          <a:xfrm>
            <a:off x="5720954" y="4338600"/>
            <a:ext cx="1294778" cy="699159"/>
          </a:xfrm>
          <a:prstGeom prst="straightConnector1">
            <a:avLst/>
          </a:prstGeom>
          <a:ln>
            <a:tailEnd type="triangle"/>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3" name="Conector recto de flecha 12"/>
          <p:cNvCxnSpPr/>
          <p:nvPr/>
        </p:nvCxnSpPr>
        <p:spPr>
          <a:xfrm flipH="1">
            <a:off x="8994676" y="4469147"/>
            <a:ext cx="1363774" cy="686177"/>
          </a:xfrm>
          <a:prstGeom prst="straightConnector1">
            <a:avLst/>
          </a:prstGeom>
          <a:ln>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 name="CuadroTexto 13"/>
          <p:cNvSpPr txBox="1"/>
          <p:nvPr/>
        </p:nvSpPr>
        <p:spPr>
          <a:xfrm>
            <a:off x="5334590" y="5166207"/>
            <a:ext cx="1443434"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400" dirty="0" smtClean="0">
                <a:latin typeface="+mj-lt"/>
                <a:cs typeface="Times New Roman" panose="02020603050405020304" pitchFamily="18" charset="0"/>
              </a:rPr>
              <a:t>Maceración con 3 perlas estériles</a:t>
            </a:r>
            <a:endParaRPr lang="es-ES" sz="1400" dirty="0">
              <a:latin typeface="+mj-lt"/>
              <a:cs typeface="Times New Roman" panose="02020603050405020304" pitchFamily="18" charset="0"/>
            </a:endParaRPr>
          </a:p>
        </p:txBody>
      </p:sp>
      <p:sp>
        <p:nvSpPr>
          <p:cNvPr id="15" name="CuadroTexto 14"/>
          <p:cNvSpPr txBox="1"/>
          <p:nvPr/>
        </p:nvSpPr>
        <p:spPr>
          <a:xfrm>
            <a:off x="9761144" y="4907343"/>
            <a:ext cx="1430909"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dirty="0" smtClean="0">
                <a:latin typeface="+mj-lt"/>
                <a:cs typeface="Times New Roman" panose="02020603050405020304" pitchFamily="18" charset="0"/>
              </a:rPr>
              <a:t>Buffer de extracción +</a:t>
            </a:r>
            <a:r>
              <a:rPr lang="es-EC" sz="1400" dirty="0" err="1" smtClean="0">
                <a:latin typeface="+mj-lt"/>
              </a:rPr>
              <a:t>ß.mercaptoetanol</a:t>
            </a:r>
            <a:r>
              <a:rPr lang="es-EC" sz="1400" dirty="0">
                <a:latin typeface="+mj-lt"/>
              </a:rPr>
              <a:t> </a:t>
            </a:r>
            <a:r>
              <a:rPr lang="es-EC" sz="1400" dirty="0" smtClean="0">
                <a:latin typeface="+mj-lt"/>
              </a:rPr>
              <a:t>+</a:t>
            </a:r>
            <a:r>
              <a:rPr lang="es-ES" sz="1400" dirty="0" smtClean="0">
                <a:latin typeface="+mj-lt"/>
                <a:cs typeface="Times New Roman" panose="02020603050405020304" pitchFamily="18" charset="0"/>
              </a:rPr>
              <a:t> muestra</a:t>
            </a:r>
            <a:endParaRPr lang="es-ES" sz="1400" dirty="0">
              <a:latin typeface="+mj-lt"/>
              <a:cs typeface="Times New Roman" panose="02020603050405020304" pitchFamily="18" charset="0"/>
            </a:endParaRPr>
          </a:p>
        </p:txBody>
      </p:sp>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841" y="1891607"/>
            <a:ext cx="1870370" cy="1892995"/>
          </a:xfrm>
          <a:prstGeom prst="rect">
            <a:avLst/>
          </a:prstGeom>
        </p:spPr>
      </p:pic>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044" y="1944049"/>
            <a:ext cx="1768009" cy="1875378"/>
          </a:xfrm>
          <a:prstGeom prst="rect">
            <a:avLst/>
          </a:prstGeom>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534" y="4428488"/>
            <a:ext cx="1807339" cy="1432962"/>
          </a:xfrm>
          <a:prstGeom prst="rect">
            <a:avLst/>
          </a:prstGeom>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3175" y="4722685"/>
            <a:ext cx="1156328" cy="1223556"/>
          </a:xfrm>
          <a:prstGeom prst="rect">
            <a:avLst/>
          </a:prstGeom>
        </p:spPr>
      </p:pic>
      <p:sp>
        <p:nvSpPr>
          <p:cNvPr id="20" name="CuadroTexto 19"/>
          <p:cNvSpPr txBox="1"/>
          <p:nvPr/>
        </p:nvSpPr>
        <p:spPr>
          <a:xfrm>
            <a:off x="207818" y="99260"/>
            <a:ext cx="465664" cy="646331"/>
          </a:xfrm>
          <a:prstGeom prst="rect">
            <a:avLst/>
          </a:prstGeom>
          <a:noFill/>
        </p:spPr>
        <p:txBody>
          <a:bodyPr wrap="square" rtlCol="0">
            <a:spAutoFit/>
          </a:bodyPr>
          <a:lstStyle/>
          <a:p>
            <a:r>
              <a:rPr lang="es-ES" dirty="0" smtClean="0"/>
              <a:t>12</a:t>
            </a:r>
          </a:p>
          <a:p>
            <a:endParaRPr lang="es-EC" dirty="0"/>
          </a:p>
        </p:txBody>
      </p:sp>
      <p:sp>
        <p:nvSpPr>
          <p:cNvPr id="21" name="Rectángulo: esquinas redondeadas 4">
            <a:extLst>
              <a:ext uri="{FF2B5EF4-FFF2-40B4-BE49-F238E27FC236}">
                <a16:creationId xmlns:a16="http://schemas.microsoft.com/office/drawing/2014/main" id="{CBC653BD-F484-4A02-9E37-8BC49E7974F9}"/>
              </a:ext>
            </a:extLst>
          </p:cNvPr>
          <p:cNvSpPr/>
          <p:nvPr/>
        </p:nvSpPr>
        <p:spPr>
          <a:xfrm>
            <a:off x="7225659" y="2653565"/>
            <a:ext cx="2039098" cy="36907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dirty="0" smtClean="0">
                <a:ln w="0"/>
                <a:solidFill>
                  <a:schemeClr val="tx1"/>
                </a:solidFill>
                <a:effectLst>
                  <a:outerShdw blurRad="38100" dist="19050" dir="2700000" algn="tl" rotWithShape="0">
                    <a:schemeClr val="dk1">
                      <a:alpha val="40000"/>
                    </a:schemeClr>
                  </a:outerShdw>
                </a:effectLst>
              </a:rPr>
              <a:t>Extracción de ADN</a:t>
            </a:r>
            <a:endParaRPr lang="es-EC" sz="1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93479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CuadroTexto 2">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814" y="1437493"/>
            <a:ext cx="1294618" cy="1423584"/>
          </a:xfrm>
          <a:prstGeom prst="rect">
            <a:avLst/>
          </a:prstGeom>
        </p:spPr>
      </p:pic>
      <p:sp>
        <p:nvSpPr>
          <p:cNvPr id="16" name="Rectángulo 15"/>
          <p:cNvSpPr/>
          <p:nvPr/>
        </p:nvSpPr>
        <p:spPr>
          <a:xfrm>
            <a:off x="6519041" y="2783079"/>
            <a:ext cx="2104102" cy="369332"/>
          </a:xfrm>
          <a:prstGeom prst="rect">
            <a:avLst/>
          </a:prstGeom>
        </p:spPr>
        <p:txBody>
          <a:bodyPr wrap="none">
            <a:spAutoFit/>
          </a:bodyPr>
          <a:lstStyle/>
          <a:p>
            <a:r>
              <a:rPr lang="es-EC" b="1" dirty="0">
                <a:latin typeface="+mj-lt"/>
              </a:rPr>
              <a:t>NANODROP </a:t>
            </a:r>
            <a:r>
              <a:rPr lang="es-EC" b="1" dirty="0" smtClean="0">
                <a:latin typeface="+mj-lt"/>
              </a:rPr>
              <a:t>8000</a:t>
            </a:r>
            <a:endParaRPr lang="es-ES" dirty="0">
              <a:latin typeface="+mj-lt"/>
            </a:endParaRPr>
          </a:p>
        </p:txBody>
      </p:sp>
      <p:sp>
        <p:nvSpPr>
          <p:cNvPr id="17" name="Flecha abajo 16"/>
          <p:cNvSpPr/>
          <p:nvPr/>
        </p:nvSpPr>
        <p:spPr>
          <a:xfrm>
            <a:off x="8936609" y="2357483"/>
            <a:ext cx="239133" cy="329088"/>
          </a:xfrm>
          <a:prstGeom prst="down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p:nvSpPr>
        <p:spPr>
          <a:xfrm>
            <a:off x="8867403" y="2744361"/>
            <a:ext cx="3239844" cy="64633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1200"/>
              </a:spcAft>
            </a:pPr>
            <a:r>
              <a:rPr lang="es-EC" b="1" dirty="0">
                <a:latin typeface="+mj-lt"/>
                <a:cs typeface="Times New Roman" panose="02020603050405020304" pitchFamily="18" charset="0"/>
              </a:rPr>
              <a:t>Concentración de </a:t>
            </a:r>
            <a:r>
              <a:rPr lang="es-EC" b="1" dirty="0" smtClean="0">
                <a:latin typeface="+mj-lt"/>
                <a:cs typeface="Times New Roman" panose="02020603050405020304" pitchFamily="18" charset="0"/>
              </a:rPr>
              <a:t>ADN  (</a:t>
            </a:r>
            <a:r>
              <a:rPr lang="es-EC" b="1" dirty="0" err="1" smtClean="0">
                <a:latin typeface="+mj-lt"/>
                <a:cs typeface="Times New Roman" panose="02020603050405020304" pitchFamily="18" charset="0"/>
              </a:rPr>
              <a:t>ng</a:t>
            </a:r>
            <a:r>
              <a:rPr lang="es-EC" b="1" dirty="0" smtClean="0">
                <a:latin typeface="+mj-lt"/>
                <a:cs typeface="Times New Roman" panose="02020603050405020304" pitchFamily="18" charset="0"/>
              </a:rPr>
              <a:t>/µL) </a:t>
            </a:r>
          </a:p>
        </p:txBody>
      </p:sp>
      <p:sp>
        <p:nvSpPr>
          <p:cNvPr id="19" name="Rectángulo redondeado 18"/>
          <p:cNvSpPr/>
          <p:nvPr/>
        </p:nvSpPr>
        <p:spPr>
          <a:xfrm>
            <a:off x="7898662" y="1437493"/>
            <a:ext cx="3291113" cy="862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ES" b="1" dirty="0" smtClean="0">
                <a:solidFill>
                  <a:schemeClr val="tx1"/>
                </a:solidFill>
                <a:latin typeface="+mj-lt"/>
                <a:ea typeface="Calibri" panose="020F0502020204030204" pitchFamily="34" charset="0"/>
                <a:cs typeface="Times New Roman" panose="02020603050405020304" pitchFamily="18" charset="0"/>
              </a:rPr>
              <a:t>Cuantificación y calidad de ADN </a:t>
            </a:r>
            <a:r>
              <a:rPr lang="es-ES" b="1" dirty="0">
                <a:solidFill>
                  <a:schemeClr val="tx1"/>
                </a:solidFill>
                <a:latin typeface="+mj-lt"/>
                <a:ea typeface="Calibri" panose="020F0502020204030204" pitchFamily="34" charset="0"/>
                <a:cs typeface="Times New Roman" panose="02020603050405020304" pitchFamily="18" charset="0"/>
              </a:rPr>
              <a:t>de </a:t>
            </a:r>
            <a:r>
              <a:rPr lang="es-ES" b="1" dirty="0" smtClean="0">
                <a:solidFill>
                  <a:schemeClr val="tx1"/>
                </a:solidFill>
                <a:latin typeface="+mj-lt"/>
                <a:ea typeface="Calibri" panose="020F0502020204030204" pitchFamily="34" charset="0"/>
                <a:cs typeface="Times New Roman" panose="02020603050405020304" pitchFamily="18" charset="0"/>
              </a:rPr>
              <a:t>aislados</a:t>
            </a:r>
            <a:endParaRPr lang="es-ES" sz="1600" dirty="0">
              <a:solidFill>
                <a:schemeClr val="tx1"/>
              </a:solidFill>
              <a:latin typeface="+mj-lt"/>
              <a:ea typeface="Calibri" panose="020F0502020204030204" pitchFamily="34" charset="0"/>
              <a:cs typeface="Times New Roman" panose="02020603050405020304" pitchFamily="18" charset="0"/>
            </a:endParaRPr>
          </a:p>
        </p:txBody>
      </p:sp>
      <p:pic>
        <p:nvPicPr>
          <p:cNvPr id="20" name="Picture 6" descr="http://www.cultek.com/img/otros/Aplicaciones/Biobancos/biobancos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554" y="3506552"/>
            <a:ext cx="2762250" cy="20288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Diagrama 20"/>
          <p:cNvGraphicFramePr/>
          <p:nvPr>
            <p:extLst>
              <p:ext uri="{D42A27DB-BD31-4B8C-83A1-F6EECF244321}">
                <p14:modId xmlns:p14="http://schemas.microsoft.com/office/powerpoint/2010/main" val="2600417103"/>
              </p:ext>
            </p:extLst>
          </p:nvPr>
        </p:nvGraphicFramePr>
        <p:xfrm>
          <a:off x="363352" y="1804346"/>
          <a:ext cx="6015108" cy="3555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 name="Imagen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59" y="358562"/>
            <a:ext cx="1731928" cy="1445783"/>
          </a:xfrm>
          <a:prstGeom prst="rect">
            <a:avLst/>
          </a:prstGeom>
        </p:spPr>
      </p:pic>
      <p:pic>
        <p:nvPicPr>
          <p:cNvPr id="23" name="Imagen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1212" y="3137174"/>
            <a:ext cx="666870" cy="1139236"/>
          </a:xfrm>
          <a:prstGeom prst="rect">
            <a:avLst/>
          </a:prstGeom>
        </p:spPr>
      </p:pic>
      <p:pic>
        <p:nvPicPr>
          <p:cNvPr id="24" name="Imagen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8675" y="3137174"/>
            <a:ext cx="511789" cy="956373"/>
          </a:xfrm>
          <a:prstGeom prst="rect">
            <a:avLst/>
          </a:prstGeom>
        </p:spPr>
      </p:pic>
      <p:pic>
        <p:nvPicPr>
          <p:cNvPr id="25" name="Imagen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859" y="4358364"/>
            <a:ext cx="2328446" cy="1732615"/>
          </a:xfrm>
          <a:prstGeom prst="rect">
            <a:avLst/>
          </a:prstGeom>
        </p:spPr>
      </p:pic>
      <p:pic>
        <p:nvPicPr>
          <p:cNvPr id="26" name="Imagen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35709" y="3198100"/>
            <a:ext cx="1981200" cy="2162175"/>
          </a:xfrm>
          <a:prstGeom prst="rect">
            <a:avLst/>
          </a:prstGeom>
        </p:spPr>
      </p:pic>
      <p:sp>
        <p:nvSpPr>
          <p:cNvPr id="27" name="CuadroTexto 26"/>
          <p:cNvSpPr txBox="1"/>
          <p:nvPr/>
        </p:nvSpPr>
        <p:spPr>
          <a:xfrm>
            <a:off x="207818" y="99260"/>
            <a:ext cx="465664" cy="646331"/>
          </a:xfrm>
          <a:prstGeom prst="rect">
            <a:avLst/>
          </a:prstGeom>
          <a:noFill/>
        </p:spPr>
        <p:txBody>
          <a:bodyPr wrap="square" rtlCol="0">
            <a:spAutoFit/>
          </a:bodyPr>
          <a:lstStyle/>
          <a:p>
            <a:r>
              <a:rPr lang="es-ES" dirty="0" smtClean="0"/>
              <a:t>13</a:t>
            </a:r>
          </a:p>
          <a:p>
            <a:endParaRPr lang="es-EC" dirty="0"/>
          </a:p>
        </p:txBody>
      </p:sp>
    </p:spTree>
    <p:extLst>
      <p:ext uri="{BB962C8B-B14F-4D97-AF65-F5344CB8AC3E}">
        <p14:creationId xmlns:p14="http://schemas.microsoft.com/office/powerpoint/2010/main" val="1865529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CuadroTexto 2">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5" name="Rectángulo 4"/>
          <p:cNvSpPr/>
          <p:nvPr/>
        </p:nvSpPr>
        <p:spPr>
          <a:xfrm>
            <a:off x="373488" y="4550418"/>
            <a:ext cx="5653240" cy="307777"/>
          </a:xfrm>
          <a:prstGeom prst="rect">
            <a:avLst/>
          </a:prstGeom>
        </p:spPr>
        <p:txBody>
          <a:bodyPr wrap="square">
            <a:spAutoFit/>
          </a:bodyPr>
          <a:lstStyle/>
          <a:p>
            <a:pPr algn="just"/>
            <a:r>
              <a:rPr lang="es-ES" sz="1400" b="1" dirty="0" smtClean="0">
                <a:latin typeface="+mj-lt"/>
                <a:cs typeface="Times New Roman" panose="02020603050405020304" pitchFamily="18" charset="0"/>
              </a:rPr>
              <a:t>Tabla 1 </a:t>
            </a:r>
            <a:r>
              <a:rPr lang="es-ES" sz="1400" dirty="0" smtClean="0">
                <a:latin typeface="+mj-lt"/>
                <a:cs typeface="Times New Roman" panose="02020603050405020304" pitchFamily="18" charset="0"/>
              </a:rPr>
              <a:t>. </a:t>
            </a:r>
            <a:r>
              <a:rPr lang="es-EC" sz="1400" dirty="0" smtClean="0">
                <a:latin typeface="+mj-lt"/>
                <a:cs typeface="Times New Roman" panose="02020603050405020304" pitchFamily="18" charset="0"/>
              </a:rPr>
              <a:t>Kit de amplificación </a:t>
            </a:r>
            <a:r>
              <a:rPr lang="es-EC" sz="1400" dirty="0" err="1" smtClean="0">
                <a:latin typeface="+mj-lt"/>
                <a:cs typeface="Times New Roman" panose="02020603050405020304" pitchFamily="18" charset="0"/>
              </a:rPr>
              <a:t>ABM</a:t>
            </a:r>
            <a:r>
              <a:rPr lang="es-EC" sz="1400" dirty="0" smtClean="0">
                <a:latin typeface="+mj-lt"/>
                <a:cs typeface="Times New Roman" panose="02020603050405020304" pitchFamily="18" charset="0"/>
              </a:rPr>
              <a:t> mol </a:t>
            </a:r>
            <a:r>
              <a:rPr lang="es-EC" sz="1400" dirty="0">
                <a:latin typeface="+mj-lt"/>
                <a:cs typeface="Times New Roman" panose="02020603050405020304" pitchFamily="18" charset="0"/>
              </a:rPr>
              <a:t>para una reacción de PCR </a:t>
            </a:r>
            <a:endParaRPr lang="es-ES" sz="1400" dirty="0">
              <a:latin typeface="+mj-lt"/>
              <a:cs typeface="Times New Roman" panose="02020603050405020304" pitchFamily="18" charset="0"/>
            </a:endParaRPr>
          </a:p>
        </p:txBody>
      </p:sp>
      <p:sp>
        <p:nvSpPr>
          <p:cNvPr id="6" name="CuadroTexto 5"/>
          <p:cNvSpPr txBox="1"/>
          <p:nvPr/>
        </p:nvSpPr>
        <p:spPr>
          <a:xfrm>
            <a:off x="589608" y="611414"/>
            <a:ext cx="3626068" cy="369332"/>
          </a:xfrm>
          <a:prstGeom prst="rect">
            <a:avLst/>
          </a:prstGeom>
          <a:noFill/>
        </p:spPr>
        <p:txBody>
          <a:bodyPr wrap="square" rtlCol="0">
            <a:spAutoFit/>
          </a:bodyPr>
          <a:lstStyle/>
          <a:p>
            <a:r>
              <a:rPr lang="es-ES" b="1" dirty="0" smtClean="0">
                <a:latin typeface="+mj-lt"/>
                <a:cs typeface="Times New Roman" panose="02020603050405020304" pitchFamily="18" charset="0"/>
              </a:rPr>
              <a:t>Amplificación: </a:t>
            </a:r>
            <a:endParaRPr lang="es-ES" b="1" dirty="0">
              <a:latin typeface="+mj-lt"/>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701478069"/>
              </p:ext>
            </p:extLst>
          </p:nvPr>
        </p:nvGraphicFramePr>
        <p:xfrm>
          <a:off x="1143007" y="933159"/>
          <a:ext cx="4114202" cy="3657600"/>
        </p:xfrm>
        <a:graphic>
          <a:graphicData uri="http://schemas.openxmlformats.org/drawingml/2006/table">
            <a:tbl>
              <a:tblPr firstRow="1" firstCol="1" bandRow="1">
                <a:tableStyleId>{C083E6E3-FA7D-4D7B-A595-EF9225AFEA82}</a:tableStyleId>
              </a:tblPr>
              <a:tblGrid>
                <a:gridCol w="1373552">
                  <a:extLst>
                    <a:ext uri="{9D8B030D-6E8A-4147-A177-3AD203B41FA5}">
                      <a16:colId xmlns:a16="http://schemas.microsoft.com/office/drawing/2014/main" val="244957756"/>
                    </a:ext>
                  </a:extLst>
                </a:gridCol>
                <a:gridCol w="1238360">
                  <a:extLst>
                    <a:ext uri="{9D8B030D-6E8A-4147-A177-3AD203B41FA5}">
                      <a16:colId xmlns:a16="http://schemas.microsoft.com/office/drawing/2014/main" val="698639430"/>
                    </a:ext>
                  </a:extLst>
                </a:gridCol>
                <a:gridCol w="1502290">
                  <a:extLst>
                    <a:ext uri="{9D8B030D-6E8A-4147-A177-3AD203B41FA5}">
                      <a16:colId xmlns:a16="http://schemas.microsoft.com/office/drawing/2014/main" val="3466942174"/>
                    </a:ext>
                  </a:extLst>
                </a:gridCol>
              </a:tblGrid>
              <a:tr h="0">
                <a:tc>
                  <a:txBody>
                    <a:bodyPr/>
                    <a:lstStyle/>
                    <a:p>
                      <a:pPr marL="0" marR="0" indent="0">
                        <a:lnSpc>
                          <a:spcPct val="200000"/>
                        </a:lnSpc>
                        <a:spcBef>
                          <a:spcPts val="0"/>
                        </a:spcBef>
                        <a:spcAft>
                          <a:spcPts val="0"/>
                        </a:spcAft>
                      </a:pPr>
                      <a:r>
                        <a:rPr lang="es-EC" sz="1200">
                          <a:effectLst/>
                        </a:rPr>
                        <a:t>Reactivo</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Concentración </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Cantidad µL</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4124867296"/>
                  </a:ext>
                </a:extLst>
              </a:tr>
              <a:tr h="0">
                <a:tc>
                  <a:txBody>
                    <a:bodyPr/>
                    <a:lstStyle/>
                    <a:p>
                      <a:pPr marL="0" marR="0" indent="0">
                        <a:lnSpc>
                          <a:spcPct val="200000"/>
                        </a:lnSpc>
                        <a:spcBef>
                          <a:spcPts val="0"/>
                        </a:spcBef>
                        <a:spcAft>
                          <a:spcPts val="0"/>
                        </a:spcAft>
                      </a:pPr>
                      <a:r>
                        <a:rPr lang="es-EC" sz="1200">
                          <a:effectLst/>
                        </a:rPr>
                        <a:t>Taq Buffer</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10 X</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dirty="0">
                          <a:effectLst/>
                        </a:rPr>
                        <a:t>2.5</a:t>
                      </a:r>
                      <a:endParaRPr lang="es-ES" sz="1200" b="1"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2697148249"/>
                  </a:ext>
                </a:extLst>
              </a:tr>
              <a:tr h="0">
                <a:tc>
                  <a:txBody>
                    <a:bodyPr/>
                    <a:lstStyle/>
                    <a:p>
                      <a:pPr marL="0" marR="0" indent="0">
                        <a:lnSpc>
                          <a:spcPct val="200000"/>
                        </a:lnSpc>
                        <a:spcBef>
                          <a:spcPts val="0"/>
                        </a:spcBef>
                        <a:spcAft>
                          <a:spcPts val="0"/>
                        </a:spcAft>
                      </a:pPr>
                      <a:r>
                        <a:rPr lang="es-EC" sz="1200">
                          <a:effectLst/>
                        </a:rPr>
                        <a:t>Taq Polimerasa</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5U/ µL</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0.1</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430214100"/>
                  </a:ext>
                </a:extLst>
              </a:tr>
              <a:tr h="0">
                <a:tc>
                  <a:txBody>
                    <a:bodyPr/>
                    <a:lstStyle/>
                    <a:p>
                      <a:pPr marL="0" marR="0" indent="0">
                        <a:lnSpc>
                          <a:spcPct val="200000"/>
                        </a:lnSpc>
                        <a:spcBef>
                          <a:spcPts val="0"/>
                        </a:spcBef>
                        <a:spcAft>
                          <a:spcPts val="0"/>
                        </a:spcAft>
                      </a:pPr>
                      <a:r>
                        <a:rPr lang="en-US" sz="1200" dirty="0" smtClean="0">
                          <a:effectLst/>
                        </a:rPr>
                        <a:t>DNTPs</a:t>
                      </a:r>
                      <a:endParaRPr lang="es-ES" sz="1200" b="1"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40 mM C/dNTP</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0.5</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111511501"/>
                  </a:ext>
                </a:extLst>
              </a:tr>
              <a:tr h="0">
                <a:tc>
                  <a:txBody>
                    <a:bodyPr/>
                    <a:lstStyle/>
                    <a:p>
                      <a:pPr marL="0" marR="0" indent="0">
                        <a:lnSpc>
                          <a:spcPct val="200000"/>
                        </a:lnSpc>
                        <a:spcBef>
                          <a:spcPts val="0"/>
                        </a:spcBef>
                        <a:spcAft>
                          <a:spcPts val="0"/>
                        </a:spcAft>
                      </a:pPr>
                      <a:r>
                        <a:rPr lang="es-EC" sz="1200">
                          <a:effectLst/>
                        </a:rPr>
                        <a:t>MgCl</a:t>
                      </a:r>
                      <a:r>
                        <a:rPr lang="es-EC" sz="1200" baseline="-25000">
                          <a:effectLst/>
                        </a:rPr>
                        <a:t>2</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50 mM</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0.75</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4228312026"/>
                  </a:ext>
                </a:extLst>
              </a:tr>
              <a:tr h="0">
                <a:tc>
                  <a:txBody>
                    <a:bodyPr/>
                    <a:lstStyle/>
                    <a:p>
                      <a:pPr marL="0" marR="0" indent="0">
                        <a:lnSpc>
                          <a:spcPct val="200000"/>
                        </a:lnSpc>
                        <a:spcBef>
                          <a:spcPts val="0"/>
                        </a:spcBef>
                        <a:spcAft>
                          <a:spcPts val="0"/>
                        </a:spcAft>
                      </a:pPr>
                      <a:r>
                        <a:rPr lang="es-EC" sz="1200">
                          <a:effectLst/>
                        </a:rPr>
                        <a:t>Iniciador ITS-1</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15 pMoles</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0.6</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3046640532"/>
                  </a:ext>
                </a:extLst>
              </a:tr>
              <a:tr h="0">
                <a:tc>
                  <a:txBody>
                    <a:bodyPr/>
                    <a:lstStyle/>
                    <a:p>
                      <a:pPr marL="0" marR="0" indent="0">
                        <a:lnSpc>
                          <a:spcPct val="200000"/>
                        </a:lnSpc>
                        <a:spcBef>
                          <a:spcPts val="0"/>
                        </a:spcBef>
                        <a:spcAft>
                          <a:spcPts val="0"/>
                        </a:spcAft>
                      </a:pPr>
                      <a:r>
                        <a:rPr lang="es-EC" sz="1200">
                          <a:effectLst/>
                        </a:rPr>
                        <a:t>Iniciador ITS-4</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15 pMoles</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0.6</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143350857"/>
                  </a:ext>
                </a:extLst>
              </a:tr>
              <a:tr h="0">
                <a:tc>
                  <a:txBody>
                    <a:bodyPr/>
                    <a:lstStyle/>
                    <a:p>
                      <a:pPr marL="0" marR="0" indent="0">
                        <a:lnSpc>
                          <a:spcPct val="200000"/>
                        </a:lnSpc>
                        <a:spcBef>
                          <a:spcPts val="0"/>
                        </a:spcBef>
                        <a:spcAft>
                          <a:spcPts val="0"/>
                        </a:spcAft>
                      </a:pPr>
                      <a:r>
                        <a:rPr lang="es-EC" sz="1200">
                          <a:effectLst/>
                        </a:rPr>
                        <a:t>Agua Ultra Pura</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 </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dirty="0">
                          <a:effectLst/>
                        </a:rPr>
                        <a:t>18.95</a:t>
                      </a:r>
                      <a:endParaRPr lang="es-ES" sz="1200" b="1"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119528042"/>
                  </a:ext>
                </a:extLst>
              </a:tr>
              <a:tr h="0">
                <a:tc>
                  <a:txBody>
                    <a:bodyPr/>
                    <a:lstStyle/>
                    <a:p>
                      <a:pPr marL="0" marR="0" indent="0">
                        <a:lnSpc>
                          <a:spcPct val="200000"/>
                        </a:lnSpc>
                        <a:spcBef>
                          <a:spcPts val="0"/>
                        </a:spcBef>
                        <a:spcAft>
                          <a:spcPts val="0"/>
                        </a:spcAft>
                      </a:pPr>
                      <a:r>
                        <a:rPr lang="es-EC" sz="1200">
                          <a:effectLst/>
                        </a:rPr>
                        <a:t>ADN</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 </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200">
                          <a:effectLst/>
                        </a:rPr>
                        <a:t>1</a:t>
                      </a:r>
                      <a:endParaRPr lang="es-ES" sz="1200" b="1">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3538547313"/>
                  </a:ext>
                </a:extLst>
              </a:tr>
              <a:tr h="0">
                <a:tc gridSpan="2">
                  <a:txBody>
                    <a:bodyPr/>
                    <a:lstStyle/>
                    <a:p>
                      <a:pPr marL="0" marR="0" indent="0">
                        <a:lnSpc>
                          <a:spcPct val="200000"/>
                        </a:lnSpc>
                        <a:spcBef>
                          <a:spcPts val="0"/>
                        </a:spcBef>
                        <a:spcAft>
                          <a:spcPts val="0"/>
                        </a:spcAft>
                      </a:pPr>
                      <a:r>
                        <a:rPr lang="es-EC" sz="1200" dirty="0">
                          <a:effectLst/>
                        </a:rPr>
                        <a:t>Total reacción por muestra</a:t>
                      </a:r>
                      <a:endParaRPr lang="es-ES" sz="1200" b="1"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hMerge="1">
                  <a:txBody>
                    <a:bodyPr/>
                    <a:lstStyle/>
                    <a:p>
                      <a:endParaRPr lang="es-ES"/>
                    </a:p>
                  </a:txBody>
                  <a:tcPr/>
                </a:tc>
                <a:tc>
                  <a:txBody>
                    <a:bodyPr/>
                    <a:lstStyle/>
                    <a:p>
                      <a:pPr marL="0" marR="0" indent="0">
                        <a:lnSpc>
                          <a:spcPct val="200000"/>
                        </a:lnSpc>
                        <a:spcBef>
                          <a:spcPts val="0"/>
                        </a:spcBef>
                        <a:spcAft>
                          <a:spcPts val="0"/>
                        </a:spcAft>
                      </a:pPr>
                      <a:r>
                        <a:rPr lang="es-EC" sz="1200" dirty="0">
                          <a:effectLst/>
                        </a:rPr>
                        <a:t>25</a:t>
                      </a:r>
                      <a:endParaRPr lang="es-ES" sz="1200" b="1"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86816314"/>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170817113"/>
              </p:ext>
            </p:extLst>
          </p:nvPr>
        </p:nvGraphicFramePr>
        <p:xfrm>
          <a:off x="535916" y="4984807"/>
          <a:ext cx="5363031" cy="1005840"/>
        </p:xfrm>
        <a:graphic>
          <a:graphicData uri="http://schemas.openxmlformats.org/drawingml/2006/table">
            <a:tbl>
              <a:tblPr firstRow="1" firstCol="1" bandRow="1">
                <a:tableStyleId>{5FD0F851-EC5A-4D38-B0AD-8093EC10F338}</a:tableStyleId>
              </a:tblPr>
              <a:tblGrid>
                <a:gridCol w="1679283">
                  <a:extLst>
                    <a:ext uri="{9D8B030D-6E8A-4147-A177-3AD203B41FA5}">
                      <a16:colId xmlns:a16="http://schemas.microsoft.com/office/drawing/2014/main" val="2169965439"/>
                    </a:ext>
                  </a:extLst>
                </a:gridCol>
                <a:gridCol w="1135657">
                  <a:extLst>
                    <a:ext uri="{9D8B030D-6E8A-4147-A177-3AD203B41FA5}">
                      <a16:colId xmlns:a16="http://schemas.microsoft.com/office/drawing/2014/main" val="671662514"/>
                    </a:ext>
                  </a:extLst>
                </a:gridCol>
                <a:gridCol w="2548091">
                  <a:extLst>
                    <a:ext uri="{9D8B030D-6E8A-4147-A177-3AD203B41FA5}">
                      <a16:colId xmlns:a16="http://schemas.microsoft.com/office/drawing/2014/main" val="631966074"/>
                    </a:ext>
                  </a:extLst>
                </a:gridCol>
              </a:tblGrid>
              <a:tr h="251001">
                <a:tc>
                  <a:txBody>
                    <a:bodyPr/>
                    <a:lstStyle/>
                    <a:p>
                      <a:pPr marL="0" marR="0" indent="0">
                        <a:lnSpc>
                          <a:spcPct val="200000"/>
                        </a:lnSpc>
                        <a:spcBef>
                          <a:spcPts val="0"/>
                        </a:spcBef>
                        <a:spcAft>
                          <a:spcPts val="0"/>
                        </a:spcAft>
                      </a:pPr>
                      <a:r>
                        <a:rPr lang="es-EC" sz="1100">
                          <a:effectLst/>
                        </a:rPr>
                        <a:t>Iniciador</a:t>
                      </a:r>
                      <a:endParaRPr lang="es-ES" sz="1100">
                        <a:solidFill>
                          <a:sysClr val="windowText" lastClr="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Sentido </a:t>
                      </a:r>
                      <a:endParaRPr lang="es-ES" sz="1100" dirty="0">
                        <a:solidFill>
                          <a:sysClr val="windowText" lastClr="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Secuencia</a:t>
                      </a:r>
                      <a:endParaRPr lang="es-ES" sz="1100" dirty="0">
                        <a:solidFill>
                          <a:sysClr val="windowText" lastClr="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2775918294"/>
                  </a:ext>
                </a:extLst>
              </a:tr>
              <a:tr h="251001">
                <a:tc>
                  <a:txBody>
                    <a:bodyPr/>
                    <a:lstStyle/>
                    <a:p>
                      <a:pPr marL="0" marR="0" indent="0">
                        <a:lnSpc>
                          <a:spcPct val="200000"/>
                        </a:lnSpc>
                        <a:spcBef>
                          <a:spcPts val="0"/>
                        </a:spcBef>
                        <a:spcAft>
                          <a:spcPts val="0"/>
                        </a:spcAft>
                      </a:pPr>
                      <a:r>
                        <a:rPr lang="es-EC" sz="1100">
                          <a:effectLst/>
                        </a:rPr>
                        <a:t>ITS-1</a:t>
                      </a:r>
                      <a:endParaRPr lang="es-ES" sz="1100">
                        <a:solidFill>
                          <a:sysClr val="windowText" lastClr="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Forward</a:t>
                      </a:r>
                      <a:endParaRPr lang="es-ES" sz="1100">
                        <a:solidFill>
                          <a:sysClr val="windowText" lastClr="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5’-TCCGTAGGTGAACCTGCGG-3’</a:t>
                      </a:r>
                      <a:endParaRPr lang="es-ES" sz="1100">
                        <a:solidFill>
                          <a:sysClr val="windowText" lastClr="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2290968946"/>
                  </a:ext>
                </a:extLst>
              </a:tr>
              <a:tr h="251001">
                <a:tc>
                  <a:txBody>
                    <a:bodyPr/>
                    <a:lstStyle/>
                    <a:p>
                      <a:pPr marL="0" marR="0" indent="0">
                        <a:lnSpc>
                          <a:spcPct val="200000"/>
                        </a:lnSpc>
                        <a:spcBef>
                          <a:spcPts val="0"/>
                        </a:spcBef>
                        <a:spcAft>
                          <a:spcPts val="0"/>
                        </a:spcAft>
                      </a:pPr>
                      <a:r>
                        <a:rPr lang="es-EC" sz="1100" dirty="0">
                          <a:effectLst/>
                        </a:rPr>
                        <a:t>ITS-4</a:t>
                      </a:r>
                      <a:endParaRPr lang="es-ES" sz="1100" dirty="0">
                        <a:solidFill>
                          <a:sysClr val="windowText" lastClr="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Reverse</a:t>
                      </a:r>
                      <a:endParaRPr lang="es-ES" sz="1100" dirty="0">
                        <a:solidFill>
                          <a:sysClr val="windowText" lastClr="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5’-TCCTCCGCTTATTGATATGC-3’</a:t>
                      </a:r>
                      <a:endParaRPr lang="es-ES" sz="1100" dirty="0">
                        <a:solidFill>
                          <a:sysClr val="windowText" lastClr="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238835023"/>
                  </a:ext>
                </a:extLst>
              </a:tr>
            </a:tbl>
          </a:graphicData>
        </a:graphic>
      </p:graphicFrame>
      <p:sp>
        <p:nvSpPr>
          <p:cNvPr id="9" name="Rectángulo 8"/>
          <p:cNvSpPr/>
          <p:nvPr/>
        </p:nvSpPr>
        <p:spPr>
          <a:xfrm>
            <a:off x="1690961" y="5953722"/>
            <a:ext cx="4519336" cy="307777"/>
          </a:xfrm>
          <a:prstGeom prst="rect">
            <a:avLst/>
          </a:prstGeom>
        </p:spPr>
        <p:txBody>
          <a:bodyPr wrap="square">
            <a:spAutoFit/>
          </a:bodyPr>
          <a:lstStyle/>
          <a:p>
            <a:pPr algn="just"/>
            <a:r>
              <a:rPr lang="es-ES" sz="1400" b="1" dirty="0" smtClean="0">
                <a:latin typeface="+mj-lt"/>
                <a:cs typeface="Times New Roman" panose="02020603050405020304" pitchFamily="18" charset="0"/>
              </a:rPr>
              <a:t>Tabla 2 </a:t>
            </a:r>
            <a:r>
              <a:rPr lang="es-ES" sz="1400" dirty="0" smtClean="0">
                <a:latin typeface="+mj-lt"/>
                <a:cs typeface="Times New Roman" panose="02020603050405020304" pitchFamily="18" charset="0"/>
              </a:rPr>
              <a:t>. </a:t>
            </a:r>
            <a:r>
              <a:rPr lang="es-EC" sz="1400" dirty="0" smtClean="0">
                <a:latin typeface="+mj-lt"/>
                <a:cs typeface="Times New Roman" panose="02020603050405020304" pitchFamily="18" charset="0"/>
              </a:rPr>
              <a:t>Cebadores de gen ITS</a:t>
            </a:r>
            <a:endParaRPr lang="es-ES" sz="1400" dirty="0">
              <a:latin typeface="+mj-lt"/>
              <a:cs typeface="Times New Roman" panose="02020603050405020304" pitchFamily="18" charset="0"/>
            </a:endParaRPr>
          </a:p>
        </p:txBody>
      </p:sp>
      <p:pic>
        <p:nvPicPr>
          <p:cNvPr id="10" name="Imagen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52765" y="769831"/>
            <a:ext cx="1688742" cy="2237757"/>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297" y="3607256"/>
            <a:ext cx="3298474" cy="1424660"/>
          </a:xfrm>
          <a:prstGeom prst="rect">
            <a:avLst/>
          </a:prstGeom>
        </p:spPr>
      </p:pic>
      <mc:AlternateContent xmlns:mc="http://schemas.openxmlformats.org/markup-compatibility/2006" xmlns:a14="http://schemas.microsoft.com/office/drawing/2010/main">
        <mc:Choice Requires="a14">
          <p:sp>
            <p:nvSpPr>
              <p:cNvPr id="12" name="Rectángulo 11"/>
              <p:cNvSpPr/>
              <p:nvPr/>
            </p:nvSpPr>
            <p:spPr>
              <a:xfrm>
                <a:off x="9444141" y="3780977"/>
                <a:ext cx="2619628" cy="1077218"/>
              </a:xfrm>
              <a:prstGeom prst="rect">
                <a:avLst/>
              </a:prstGeom>
            </p:spPr>
            <p:txBody>
              <a:bodyPr wrap="none">
                <a:spAutoFit/>
              </a:bodyPr>
              <a:lstStyle/>
              <a:p>
                <a:pPr marL="342900" indent="-342900">
                  <a:buFont typeface="Wingdings" panose="05000000000000000000" pitchFamily="2" charset="2"/>
                  <a:buChar char="q"/>
                </a:pPr>
                <a:r>
                  <a:rPr lang="es-EC" sz="1600" dirty="0">
                    <a:latin typeface="+mj-lt"/>
                    <a:cs typeface="Times New Roman" panose="02020603050405020304" pitchFamily="18" charset="0"/>
                  </a:rPr>
                  <a:t>Gel de agarosa al 1%. </a:t>
                </a:r>
                <a:endParaRPr lang="es-ES" sz="1600" dirty="0">
                  <a:latin typeface="+mj-lt"/>
                </a:endParaRPr>
              </a:p>
              <a:p>
                <a:pPr marL="342900" indent="-342900">
                  <a:buFont typeface="Wingdings" panose="05000000000000000000" pitchFamily="2" charset="2"/>
                  <a:buChar char="q"/>
                </a:pPr>
                <a:r>
                  <a:rPr lang="es-EC" sz="1600" dirty="0" smtClean="0">
                    <a:solidFill>
                      <a:schemeClr val="tx1"/>
                    </a:solidFill>
                    <a:latin typeface="+mj-lt"/>
                    <a:ea typeface="Calibri" panose="020F0502020204030204" pitchFamily="34" charset="0"/>
                  </a:rPr>
                  <a:t>5 </a:t>
                </a:r>
                <a14:m>
                  <m:oMath xmlns:m="http://schemas.openxmlformats.org/officeDocument/2006/math">
                    <m:r>
                      <m:rPr>
                        <m:sty m:val="p"/>
                      </m:rPr>
                      <a:rPr lang="es-EC" sz="16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μ</m:t>
                    </m:r>
                  </m:oMath>
                </a14:m>
                <a:r>
                  <a:rPr lang="es-EC" sz="1600" dirty="0">
                    <a:solidFill>
                      <a:schemeClr val="tx1"/>
                    </a:solidFill>
                    <a:effectLst/>
                    <a:latin typeface="+mj-lt"/>
                    <a:ea typeface="Calibri" panose="020F0502020204030204" pitchFamily="34" charset="0"/>
                  </a:rPr>
                  <a:t>L de cada muestra </a:t>
                </a:r>
                <a:endParaRPr lang="es-EC" sz="1600" dirty="0" smtClean="0">
                  <a:solidFill>
                    <a:schemeClr val="tx1"/>
                  </a:solidFill>
                  <a:effectLst/>
                  <a:latin typeface="+mj-lt"/>
                  <a:ea typeface="Calibri" panose="020F0502020204030204" pitchFamily="34" charset="0"/>
                </a:endParaRPr>
              </a:p>
              <a:p>
                <a:pPr marL="342900" indent="-342900">
                  <a:buFont typeface="Wingdings" panose="05000000000000000000" pitchFamily="2" charset="2"/>
                  <a:buChar char="q"/>
                </a:pPr>
                <a:r>
                  <a:rPr lang="es-EC" sz="1600" dirty="0" smtClean="0">
                    <a:solidFill>
                      <a:schemeClr val="tx1"/>
                    </a:solidFill>
                    <a:effectLst/>
                    <a:latin typeface="+mj-lt"/>
                    <a:ea typeface="Calibri" panose="020F0502020204030204" pitchFamily="34" charset="0"/>
                  </a:rPr>
                  <a:t>marcador </a:t>
                </a:r>
                <a:r>
                  <a:rPr lang="es-EC" sz="1600" dirty="0">
                    <a:solidFill>
                      <a:schemeClr val="tx1"/>
                    </a:solidFill>
                    <a:effectLst/>
                    <a:latin typeface="+mj-lt"/>
                    <a:ea typeface="Calibri" panose="020F0502020204030204" pitchFamily="34" charset="0"/>
                  </a:rPr>
                  <a:t>molecular </a:t>
                </a:r>
                <a:endParaRPr lang="es-EC" sz="1600" dirty="0" smtClean="0">
                  <a:solidFill>
                    <a:schemeClr val="tx1"/>
                  </a:solidFill>
                  <a:effectLst/>
                  <a:latin typeface="+mj-lt"/>
                  <a:ea typeface="Calibri" panose="020F0502020204030204" pitchFamily="34" charset="0"/>
                </a:endParaRPr>
              </a:p>
              <a:p>
                <a:pPr marL="342900" indent="-342900">
                  <a:buFont typeface="Wingdings" panose="05000000000000000000" pitchFamily="2" charset="2"/>
                  <a:buChar char="q"/>
                </a:pPr>
                <a:r>
                  <a:rPr lang="es-EC" sz="1600" dirty="0" err="1" smtClean="0">
                    <a:latin typeface="+mj-lt"/>
                  </a:rPr>
                  <a:t>TBE</a:t>
                </a:r>
                <a:r>
                  <a:rPr lang="es-EC" sz="1600" dirty="0" smtClean="0">
                    <a:latin typeface="+mj-lt"/>
                  </a:rPr>
                  <a:t> 1X</a:t>
                </a:r>
                <a:endParaRPr lang="es-ES" sz="1600" dirty="0">
                  <a:solidFill>
                    <a:schemeClr val="tx1"/>
                  </a:solidFill>
                  <a:latin typeface="+mj-lt"/>
                </a:endParaRPr>
              </a:p>
            </p:txBody>
          </p:sp>
        </mc:Choice>
        <mc:Fallback xmlns="">
          <p:sp>
            <p:nvSpPr>
              <p:cNvPr id="12" name="Rectángulo 11"/>
              <p:cNvSpPr>
                <a:spLocks noRot="1" noChangeAspect="1" noMove="1" noResize="1" noEditPoints="1" noAdjustHandles="1" noChangeArrowheads="1" noChangeShapeType="1" noTextEdit="1"/>
              </p:cNvSpPr>
              <p:nvPr/>
            </p:nvSpPr>
            <p:spPr>
              <a:xfrm>
                <a:off x="9444141" y="3780977"/>
                <a:ext cx="2619628" cy="1077218"/>
              </a:xfrm>
              <a:prstGeom prst="rect">
                <a:avLst/>
              </a:prstGeom>
              <a:blipFill>
                <a:blip r:embed="rId4"/>
                <a:stretch>
                  <a:fillRect l="-930" t="-1695" r="-233" b="-6215"/>
                </a:stretch>
              </a:blipFill>
            </p:spPr>
            <p:txBody>
              <a:bodyPr/>
              <a:lstStyle/>
              <a:p>
                <a:r>
                  <a:rPr lang="es-EC">
                    <a:noFill/>
                  </a:rPr>
                  <a:t> </a:t>
                </a:r>
              </a:p>
            </p:txBody>
          </p:sp>
        </mc:Fallback>
      </mc:AlternateContent>
      <p:sp>
        <p:nvSpPr>
          <p:cNvPr id="13" name="Rectángulo 12"/>
          <p:cNvSpPr/>
          <p:nvPr/>
        </p:nvSpPr>
        <p:spPr>
          <a:xfrm>
            <a:off x="6766013" y="5179950"/>
            <a:ext cx="5028197" cy="307777"/>
          </a:xfrm>
          <a:prstGeom prst="rect">
            <a:avLst/>
          </a:prstGeom>
        </p:spPr>
        <p:txBody>
          <a:bodyPr wrap="square">
            <a:spAutoFit/>
          </a:bodyPr>
          <a:lstStyle/>
          <a:p>
            <a:r>
              <a:rPr lang="es-EC" sz="1400" b="1" dirty="0" smtClean="0">
                <a:solidFill>
                  <a:srgbClr val="000000"/>
                </a:solidFill>
                <a:latin typeface="Arial" panose="020B0604020202020204" pitchFamily="34" charset="0"/>
                <a:ea typeface="Arial" panose="020B0604020202020204" pitchFamily="34" charset="0"/>
                <a:cs typeface="Calibri" panose="020F0502020204030204" pitchFamily="34" charset="0"/>
              </a:rPr>
              <a:t>Corrida </a:t>
            </a:r>
            <a:r>
              <a:rPr lang="es-EC" sz="1400" b="1" dirty="0">
                <a:solidFill>
                  <a:srgbClr val="000000"/>
                </a:solidFill>
                <a:latin typeface="Arial" panose="020B0604020202020204" pitchFamily="34" charset="0"/>
                <a:ea typeface="Arial" panose="020B0604020202020204" pitchFamily="34" charset="0"/>
                <a:cs typeface="Calibri" panose="020F0502020204030204" pitchFamily="34" charset="0"/>
              </a:rPr>
              <a:t>electroforética durante 35 min y voltaje de 100 V</a:t>
            </a:r>
            <a:endParaRPr lang="es-ES" sz="1400" b="1" dirty="0"/>
          </a:p>
        </p:txBody>
      </p:sp>
      <p:sp>
        <p:nvSpPr>
          <p:cNvPr id="14" name="Flecha abajo 13"/>
          <p:cNvSpPr/>
          <p:nvPr/>
        </p:nvSpPr>
        <p:spPr>
          <a:xfrm>
            <a:off x="7293686" y="2861334"/>
            <a:ext cx="511444" cy="636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6" name="Tabla 15"/>
          <p:cNvGraphicFramePr>
            <a:graphicFrameLocks noGrp="1"/>
          </p:cNvGraphicFramePr>
          <p:nvPr>
            <p:extLst>
              <p:ext uri="{D42A27DB-BD31-4B8C-83A1-F6EECF244321}">
                <p14:modId xmlns:p14="http://schemas.microsoft.com/office/powerpoint/2010/main" val="1039448780"/>
              </p:ext>
            </p:extLst>
          </p:nvPr>
        </p:nvGraphicFramePr>
        <p:xfrm>
          <a:off x="8480323" y="697310"/>
          <a:ext cx="3164534" cy="2346960"/>
        </p:xfrm>
        <a:graphic>
          <a:graphicData uri="http://schemas.openxmlformats.org/drawingml/2006/table">
            <a:tbl>
              <a:tblPr firstRow="1" firstCol="1" bandRow="1"/>
              <a:tblGrid>
                <a:gridCol w="1054600">
                  <a:extLst>
                    <a:ext uri="{9D8B030D-6E8A-4147-A177-3AD203B41FA5}">
                      <a16:colId xmlns:a16="http://schemas.microsoft.com/office/drawing/2014/main" val="3035312905"/>
                    </a:ext>
                  </a:extLst>
                </a:gridCol>
                <a:gridCol w="987501">
                  <a:extLst>
                    <a:ext uri="{9D8B030D-6E8A-4147-A177-3AD203B41FA5}">
                      <a16:colId xmlns:a16="http://schemas.microsoft.com/office/drawing/2014/main" val="1238980073"/>
                    </a:ext>
                  </a:extLst>
                </a:gridCol>
                <a:gridCol w="1122433">
                  <a:extLst>
                    <a:ext uri="{9D8B030D-6E8A-4147-A177-3AD203B41FA5}">
                      <a16:colId xmlns:a16="http://schemas.microsoft.com/office/drawing/2014/main" val="4087457767"/>
                    </a:ext>
                  </a:extLst>
                </a:gridCol>
              </a:tblGrid>
              <a:tr h="583434">
                <a:tc>
                  <a:txBody>
                    <a:bodyPr/>
                    <a:lstStyle/>
                    <a:p>
                      <a:pPr marL="0" marR="0" indent="0">
                        <a:lnSpc>
                          <a:spcPct val="200000"/>
                        </a:lnSpc>
                        <a:spcBef>
                          <a:spcPts val="0"/>
                        </a:spcBef>
                        <a:spcAft>
                          <a:spcPts val="0"/>
                        </a:spcAft>
                      </a:pPr>
                      <a:r>
                        <a:rPr lang="es-EC" sz="1100" b="1">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Temperatura °C</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Tiempo</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88063"/>
                  </a:ext>
                </a:extLst>
              </a:tr>
              <a:tr h="291717">
                <a:tc rowSpan="5">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25 ciclos de amplificación </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95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6 min</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1522300"/>
                  </a:ext>
                </a:extLst>
              </a:tr>
              <a:tr h="291717">
                <a:tc vMerge="1">
                  <a:txBody>
                    <a:bodyPr/>
                    <a:lstStyle/>
                    <a:p>
                      <a:endParaRPr lang="es-ES"/>
                    </a:p>
                  </a:txBody>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95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30 s</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987050793"/>
                  </a:ext>
                </a:extLst>
              </a:tr>
              <a:tr h="291717">
                <a:tc vMerge="1">
                  <a:txBody>
                    <a:bodyPr/>
                    <a:lstStyle/>
                    <a:p>
                      <a:endParaRPr lang="es-ES"/>
                    </a:p>
                  </a:txBody>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55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30 s</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699231441"/>
                  </a:ext>
                </a:extLst>
              </a:tr>
              <a:tr h="291717">
                <a:tc vMerge="1">
                  <a:txBody>
                    <a:bodyPr/>
                    <a:lstStyle/>
                    <a:p>
                      <a:endParaRPr lang="es-ES"/>
                    </a:p>
                  </a:txBody>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72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indent="0">
                        <a:lnSpc>
                          <a:spcPct val="200000"/>
                        </a:lnSpc>
                        <a:spcBef>
                          <a:spcPts val="0"/>
                        </a:spcBef>
                        <a:spcAft>
                          <a:spcPts val="0"/>
                        </a:spcAft>
                      </a:pPr>
                      <a:r>
                        <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30 s</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440501540"/>
                  </a:ext>
                </a:extLst>
              </a:tr>
              <a:tr h="291717">
                <a:tc vMerge="1">
                  <a:txBody>
                    <a:bodyPr/>
                    <a:lstStyle/>
                    <a:p>
                      <a:endParaRPr lang="es-ES"/>
                    </a:p>
                  </a:txBody>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72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10 min</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175588"/>
                  </a:ext>
                </a:extLst>
              </a:tr>
            </a:tbl>
          </a:graphicData>
        </a:graphic>
      </p:graphicFrame>
      <p:sp>
        <p:nvSpPr>
          <p:cNvPr id="17" name="Rectángulo 16"/>
          <p:cNvSpPr/>
          <p:nvPr/>
        </p:nvSpPr>
        <p:spPr>
          <a:xfrm>
            <a:off x="8546051" y="3158434"/>
            <a:ext cx="4519336" cy="307777"/>
          </a:xfrm>
          <a:prstGeom prst="rect">
            <a:avLst/>
          </a:prstGeom>
        </p:spPr>
        <p:txBody>
          <a:bodyPr wrap="square">
            <a:spAutoFit/>
          </a:bodyPr>
          <a:lstStyle/>
          <a:p>
            <a:pPr algn="just"/>
            <a:r>
              <a:rPr lang="es-ES" sz="1400" b="1" dirty="0" smtClean="0">
                <a:latin typeface="+mj-lt"/>
                <a:cs typeface="Times New Roman" panose="02020603050405020304" pitchFamily="18" charset="0"/>
              </a:rPr>
              <a:t>Tabla </a:t>
            </a:r>
            <a:r>
              <a:rPr lang="es-ES" sz="1400" b="1" dirty="0">
                <a:latin typeface="+mj-lt"/>
                <a:cs typeface="Times New Roman" panose="02020603050405020304" pitchFamily="18" charset="0"/>
              </a:rPr>
              <a:t>3</a:t>
            </a:r>
            <a:r>
              <a:rPr lang="es-ES" sz="1400" b="1" dirty="0" smtClean="0">
                <a:latin typeface="+mj-lt"/>
                <a:cs typeface="Times New Roman" panose="02020603050405020304" pitchFamily="18" charset="0"/>
              </a:rPr>
              <a:t> </a:t>
            </a:r>
            <a:r>
              <a:rPr lang="es-ES" sz="1400" dirty="0" smtClean="0">
                <a:latin typeface="+mj-lt"/>
                <a:cs typeface="Times New Roman" panose="02020603050405020304" pitchFamily="18" charset="0"/>
              </a:rPr>
              <a:t>. </a:t>
            </a:r>
            <a:r>
              <a:rPr lang="es-EC" sz="1400" dirty="0" smtClean="0">
                <a:latin typeface="+mj-lt"/>
                <a:cs typeface="Times New Roman" panose="02020603050405020304" pitchFamily="18" charset="0"/>
              </a:rPr>
              <a:t>Programa termociclador</a:t>
            </a:r>
            <a:endParaRPr lang="es-ES" sz="1400" dirty="0">
              <a:latin typeface="+mj-lt"/>
              <a:cs typeface="Times New Roman" panose="02020603050405020304" pitchFamily="18" charset="0"/>
            </a:endParaRPr>
          </a:p>
        </p:txBody>
      </p:sp>
      <p:sp>
        <p:nvSpPr>
          <p:cNvPr id="18" name="CuadroTexto 17"/>
          <p:cNvSpPr txBox="1"/>
          <p:nvPr/>
        </p:nvSpPr>
        <p:spPr>
          <a:xfrm>
            <a:off x="207818" y="99260"/>
            <a:ext cx="465664" cy="646331"/>
          </a:xfrm>
          <a:prstGeom prst="rect">
            <a:avLst/>
          </a:prstGeom>
          <a:noFill/>
        </p:spPr>
        <p:txBody>
          <a:bodyPr wrap="square" rtlCol="0">
            <a:spAutoFit/>
          </a:bodyPr>
          <a:lstStyle/>
          <a:p>
            <a:r>
              <a:rPr lang="es-ES" dirty="0" smtClean="0"/>
              <a:t>14</a:t>
            </a:r>
          </a:p>
          <a:p>
            <a:endParaRPr lang="es-EC" dirty="0"/>
          </a:p>
        </p:txBody>
      </p:sp>
      <p:sp>
        <p:nvSpPr>
          <p:cNvPr id="4" name="Rectángulo 3"/>
          <p:cNvSpPr/>
          <p:nvPr/>
        </p:nvSpPr>
        <p:spPr>
          <a:xfrm>
            <a:off x="6952977" y="1262085"/>
            <a:ext cx="1189749" cy="261610"/>
          </a:xfrm>
          <a:prstGeom prst="rect">
            <a:avLst/>
          </a:prstGeom>
        </p:spPr>
        <p:txBody>
          <a:bodyPr wrap="none">
            <a:spAutoFit/>
          </a:bodyPr>
          <a:lstStyle/>
          <a:p>
            <a:r>
              <a:rPr lang="es-EC" sz="1100" dirty="0" smtClean="0"/>
              <a:t>ADN [20 </a:t>
            </a:r>
            <a:r>
              <a:rPr lang="es-EC" sz="1100" dirty="0" err="1" smtClean="0"/>
              <a:t>ng</a:t>
            </a:r>
            <a:r>
              <a:rPr lang="es-EC" sz="1100" dirty="0" smtClean="0"/>
              <a:t>/µL] </a:t>
            </a:r>
            <a:endParaRPr lang="es-EC" sz="1100" dirty="0"/>
          </a:p>
        </p:txBody>
      </p:sp>
    </p:spTree>
    <p:extLst>
      <p:ext uri="{BB962C8B-B14F-4D97-AF65-F5344CB8AC3E}">
        <p14:creationId xmlns:p14="http://schemas.microsoft.com/office/powerpoint/2010/main" val="2603141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CuadroTexto 2">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4" name="Rectángulo 3"/>
          <p:cNvSpPr/>
          <p:nvPr/>
        </p:nvSpPr>
        <p:spPr>
          <a:xfrm>
            <a:off x="873963" y="702579"/>
            <a:ext cx="3756156" cy="507831"/>
          </a:xfrm>
          <a:prstGeom prst="rect">
            <a:avLst/>
          </a:prstGeom>
        </p:spPr>
        <p:txBody>
          <a:bodyPr wrap="none">
            <a:spAutoFit/>
          </a:bodyPr>
          <a:lstStyle/>
          <a:p>
            <a:pPr marL="285750" indent="-285750" algn="just">
              <a:lnSpc>
                <a:spcPct val="150000"/>
              </a:lnSpc>
              <a:spcAft>
                <a:spcPts val="800"/>
              </a:spcAft>
              <a:buFont typeface="Arial" panose="020B0604020202020204" pitchFamily="34" charset="0"/>
              <a:buChar char="•"/>
            </a:pPr>
            <a:r>
              <a:rPr lang="es-ES" b="1" dirty="0">
                <a:ea typeface="Calibri" panose="020F0502020204030204" pitchFamily="34" charset="0"/>
                <a:cs typeface="Times New Roman" panose="02020603050405020304" pitchFamily="18" charset="0"/>
              </a:rPr>
              <a:t>Secuenciación de </a:t>
            </a:r>
            <a:r>
              <a:rPr lang="es-ES" b="1" dirty="0" smtClean="0">
                <a:ea typeface="Calibri" panose="020F0502020204030204" pitchFamily="34" charset="0"/>
                <a:cs typeface="Times New Roman" panose="02020603050405020304" pitchFamily="18" charset="0"/>
              </a:rPr>
              <a:t>amplicones</a:t>
            </a:r>
            <a:endParaRPr lang="es-ES" sz="1600" dirty="0">
              <a:effectLst/>
              <a:ea typeface="Calibri" panose="020F0502020204030204" pitchFamily="34" charset="0"/>
              <a:cs typeface="Times New Roman" panose="02020603050405020304" pitchFamily="18" charset="0"/>
            </a:endParaRPr>
          </a:p>
        </p:txBody>
      </p:sp>
      <p:sp>
        <p:nvSpPr>
          <p:cNvPr id="5" name="Rectángulo 4"/>
          <p:cNvSpPr/>
          <p:nvPr/>
        </p:nvSpPr>
        <p:spPr>
          <a:xfrm>
            <a:off x="5265726" y="818934"/>
            <a:ext cx="1762021" cy="5078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
              <a:lnSpc>
                <a:spcPct val="150000"/>
              </a:lnSpc>
              <a:spcAft>
                <a:spcPts val="800"/>
              </a:spcAft>
            </a:pPr>
            <a:r>
              <a:rPr lang="es-ES" dirty="0">
                <a:ea typeface="Calibri" panose="020F0502020204030204" pitchFamily="34" charset="0"/>
                <a:cs typeface="Times New Roman" panose="02020603050405020304" pitchFamily="18" charset="0"/>
              </a:rPr>
              <a:t>M</a:t>
            </a:r>
            <a:r>
              <a:rPr lang="es-ES" dirty="0" smtClean="0">
                <a:ea typeface="Calibri" panose="020F0502020204030204" pitchFamily="34" charset="0"/>
                <a:cs typeface="Times New Roman" panose="02020603050405020304" pitchFamily="18" charset="0"/>
              </a:rPr>
              <a:t>étodo </a:t>
            </a:r>
            <a:r>
              <a:rPr lang="es-ES" dirty="0" err="1">
                <a:ea typeface="Calibri" panose="020F0502020204030204" pitchFamily="34" charset="0"/>
                <a:cs typeface="Times New Roman" panose="02020603050405020304" pitchFamily="18" charset="0"/>
              </a:rPr>
              <a:t>Sanger</a:t>
            </a:r>
            <a:endParaRPr lang="es-ES" sz="1600" dirty="0">
              <a:ea typeface="Calibri" panose="020F0502020204030204" pitchFamily="34" charset="0"/>
              <a:cs typeface="Times New Roman" panose="02020603050405020304" pitchFamily="18" charset="0"/>
            </a:endParaRPr>
          </a:p>
        </p:txBody>
      </p:sp>
      <p:sp>
        <p:nvSpPr>
          <p:cNvPr id="6" name="Rectángulo 5"/>
          <p:cNvSpPr/>
          <p:nvPr/>
        </p:nvSpPr>
        <p:spPr>
          <a:xfrm>
            <a:off x="2001448" y="1347190"/>
            <a:ext cx="2132695" cy="923330"/>
          </a:xfrm>
          <a:prstGeom prst="rect">
            <a:avLst/>
          </a:prstGeom>
        </p:spPr>
        <p:txBody>
          <a:bodyPr wrap="square">
            <a:spAutoFit/>
          </a:bodyPr>
          <a:lstStyle/>
          <a:p>
            <a:r>
              <a:rPr lang="es-ES" dirty="0" smtClean="0">
                <a:ea typeface="Calibri" panose="020F0502020204030204" pitchFamily="34" charset="0"/>
              </a:rPr>
              <a:t>Amplicones </a:t>
            </a:r>
            <a:r>
              <a:rPr lang="es-ES" dirty="0">
                <a:ea typeface="Calibri" panose="020F0502020204030204" pitchFamily="34" charset="0"/>
              </a:rPr>
              <a:t>fueron enviados al </a:t>
            </a:r>
            <a:r>
              <a:rPr lang="es-ES" dirty="0" smtClean="0">
                <a:ea typeface="Calibri" panose="020F0502020204030204" pitchFamily="34" charset="0"/>
              </a:rPr>
              <a:t>exterior</a:t>
            </a:r>
            <a:endParaRPr lang="es-ES" dirty="0"/>
          </a:p>
        </p:txBody>
      </p:sp>
      <p:sp>
        <p:nvSpPr>
          <p:cNvPr id="7" name="Rectángulo 6"/>
          <p:cNvSpPr/>
          <p:nvPr/>
        </p:nvSpPr>
        <p:spPr>
          <a:xfrm>
            <a:off x="6785988" y="2583467"/>
            <a:ext cx="5141151" cy="646331"/>
          </a:xfrm>
          <a:prstGeom prst="rect">
            <a:avLst/>
          </a:prstGeom>
        </p:spPr>
        <p:txBody>
          <a:bodyPr wrap="none">
            <a:spAutoFit/>
          </a:bodyPr>
          <a:lstStyle/>
          <a:p>
            <a:pPr marL="285750" indent="-285750">
              <a:buFont typeface="Arial" panose="020B0604020202020204" pitchFamily="34" charset="0"/>
              <a:buChar char="•"/>
            </a:pPr>
            <a:r>
              <a:rPr lang="es-EC" b="1" dirty="0">
                <a:ea typeface="Calibri" panose="020F0502020204030204" pitchFamily="34" charset="0"/>
                <a:cs typeface="Times New Roman" panose="02020603050405020304" pitchFamily="18" charset="0"/>
              </a:rPr>
              <a:t>Búsqueda de homólogos mediante BLAST</a:t>
            </a:r>
            <a:endParaRPr lang="es-ES" b="1" dirty="0">
              <a:ea typeface="Calibri" panose="020F0502020204030204" pitchFamily="34" charset="0"/>
              <a:cs typeface="Times New Roman" panose="02020603050405020304" pitchFamily="18" charset="0"/>
            </a:endParaRPr>
          </a:p>
          <a:p>
            <a:endParaRPr lang="es-ES" dirty="0"/>
          </a:p>
        </p:txBody>
      </p:sp>
      <p:pic>
        <p:nvPicPr>
          <p:cNvPr id="8" name="Picture 4" descr="http://besocratic.colorado.edu/images/blast-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293" y="3077849"/>
            <a:ext cx="2091579" cy="147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echa derecha 8"/>
          <p:cNvSpPr/>
          <p:nvPr/>
        </p:nvSpPr>
        <p:spPr>
          <a:xfrm>
            <a:off x="4405699" y="1480209"/>
            <a:ext cx="584616" cy="231699"/>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pic>
        <p:nvPicPr>
          <p:cNvPr id="10" name="Picture 2" descr="http://macrogenlab.com/wp-content/uploads/2015/04/macoge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3355" y="614330"/>
            <a:ext cx="2873461" cy="19048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982967" y="2520864"/>
            <a:ext cx="2973891" cy="507831"/>
          </a:xfrm>
          <a:prstGeom prst="rect">
            <a:avLst/>
          </a:prstGeom>
        </p:spPr>
        <p:txBody>
          <a:bodyPr wrap="none">
            <a:spAutoFit/>
          </a:bodyPr>
          <a:lstStyle/>
          <a:p>
            <a:pPr marL="285750" indent="-285750" algn="just">
              <a:lnSpc>
                <a:spcPct val="150000"/>
              </a:lnSpc>
              <a:spcAft>
                <a:spcPts val="0"/>
              </a:spcAft>
              <a:buFont typeface="Arial" panose="020B0604020202020204" pitchFamily="34" charset="0"/>
              <a:buChar char="•"/>
            </a:pPr>
            <a:r>
              <a:rPr lang="es-EC" b="1" dirty="0">
                <a:ea typeface="Calibri" panose="020F0502020204030204" pitchFamily="34" charset="0"/>
              </a:rPr>
              <a:t>Limpieza y ensamblaje</a:t>
            </a:r>
            <a:endParaRPr lang="es-ES" b="1" dirty="0">
              <a:ea typeface="Calibri" panose="020F0502020204030204" pitchFamily="34" charset="0"/>
            </a:endParaRPr>
          </a:p>
        </p:txBody>
      </p:sp>
      <p:sp>
        <p:nvSpPr>
          <p:cNvPr id="12" name="Rectángulo 11"/>
          <p:cNvSpPr/>
          <p:nvPr/>
        </p:nvSpPr>
        <p:spPr>
          <a:xfrm>
            <a:off x="1698430" y="4154483"/>
            <a:ext cx="2483743" cy="369332"/>
          </a:xfrm>
          <a:prstGeom prst="rect">
            <a:avLst/>
          </a:prstGeom>
        </p:spPr>
        <p:txBody>
          <a:bodyPr wrap="square">
            <a:spAutoFit/>
          </a:bodyPr>
          <a:lstStyle/>
          <a:p>
            <a:r>
              <a:rPr lang="es-EC" dirty="0" smtClean="0">
                <a:ea typeface="Calibri" panose="020F0502020204030204" pitchFamily="34" charset="0"/>
              </a:rPr>
              <a:t>Staden-2.0.0b11-2016</a:t>
            </a:r>
            <a:endParaRPr lang="es-ES" dirty="0">
              <a:ea typeface="Calibri" panose="020F0502020204030204" pitchFamily="34" charset="0"/>
            </a:endParaRPr>
          </a:p>
        </p:txBody>
      </p:sp>
      <p:sp>
        <p:nvSpPr>
          <p:cNvPr id="13" name="Flecha derecha 12"/>
          <p:cNvSpPr/>
          <p:nvPr/>
        </p:nvSpPr>
        <p:spPr>
          <a:xfrm>
            <a:off x="5662718" y="3410484"/>
            <a:ext cx="584616" cy="231699"/>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776" y="1480209"/>
            <a:ext cx="1257300" cy="1171575"/>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089" y="3316760"/>
            <a:ext cx="4295775" cy="695325"/>
          </a:xfrm>
          <a:prstGeom prst="rect">
            <a:avLst/>
          </a:prstGeom>
        </p:spPr>
      </p:pic>
      <p:sp>
        <p:nvSpPr>
          <p:cNvPr id="17" name="Rectángulo 16"/>
          <p:cNvSpPr/>
          <p:nvPr/>
        </p:nvSpPr>
        <p:spPr>
          <a:xfrm>
            <a:off x="4921478" y="15137524"/>
            <a:ext cx="5486400" cy="456535"/>
          </a:xfrm>
          <a:prstGeom prst="rect">
            <a:avLst/>
          </a:prstGeom>
        </p:spPr>
        <p:txBody>
          <a:bodyPr wrap="none">
            <a:spAutoFit/>
          </a:bodyPr>
          <a:lstStyle/>
          <a:p>
            <a:pPr marL="285750" indent="-285750" algn="just">
              <a:lnSpc>
                <a:spcPct val="150000"/>
              </a:lnSpc>
              <a:spcAft>
                <a:spcPts val="0"/>
              </a:spcAft>
              <a:buFont typeface="Arial" panose="020B0604020202020204" pitchFamily="34" charset="0"/>
              <a:buChar char="•"/>
            </a:pPr>
            <a:r>
              <a:rPr lang="es-EC" b="1" dirty="0" smtClean="0">
                <a:ea typeface="Calibri" panose="020F0502020204030204" pitchFamily="34" charset="0"/>
              </a:rPr>
              <a:t>Análisis Estadístico</a:t>
            </a:r>
            <a:endParaRPr lang="es-ES" b="1" dirty="0">
              <a:ea typeface="Calibri" panose="020F0502020204030204" pitchFamily="34" charset="0"/>
            </a:endParaRPr>
          </a:p>
        </p:txBody>
      </p:sp>
      <p:pic>
        <p:nvPicPr>
          <p:cNvPr id="6148" name="Picture 4" descr="Rstudio - UNT Talon3 HPC Document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6858" y="5032211"/>
            <a:ext cx="3485255" cy="1222897"/>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1047089" y="4578004"/>
            <a:ext cx="2627642" cy="507831"/>
          </a:xfrm>
          <a:prstGeom prst="rect">
            <a:avLst/>
          </a:prstGeom>
        </p:spPr>
        <p:txBody>
          <a:bodyPr wrap="none">
            <a:spAutoFit/>
          </a:bodyPr>
          <a:lstStyle/>
          <a:p>
            <a:pPr marL="285750" indent="-285750" algn="just">
              <a:lnSpc>
                <a:spcPct val="150000"/>
              </a:lnSpc>
              <a:spcAft>
                <a:spcPts val="0"/>
              </a:spcAft>
              <a:buFont typeface="Arial" panose="020B0604020202020204" pitchFamily="34" charset="0"/>
              <a:buChar char="•"/>
            </a:pPr>
            <a:r>
              <a:rPr lang="es-EC" b="1" dirty="0" smtClean="0">
                <a:ea typeface="Calibri" panose="020F0502020204030204" pitchFamily="34" charset="0"/>
              </a:rPr>
              <a:t>Análisis estadístico</a:t>
            </a:r>
            <a:endParaRPr lang="es-ES" b="1" dirty="0">
              <a:ea typeface="Calibri" panose="020F0502020204030204" pitchFamily="34" charset="0"/>
            </a:endParaRPr>
          </a:p>
        </p:txBody>
      </p:sp>
      <p:sp>
        <p:nvSpPr>
          <p:cNvPr id="20" name="CuadroTexto 19"/>
          <p:cNvSpPr txBox="1"/>
          <p:nvPr/>
        </p:nvSpPr>
        <p:spPr>
          <a:xfrm>
            <a:off x="207818" y="99260"/>
            <a:ext cx="465664" cy="646331"/>
          </a:xfrm>
          <a:prstGeom prst="rect">
            <a:avLst/>
          </a:prstGeom>
          <a:noFill/>
        </p:spPr>
        <p:txBody>
          <a:bodyPr wrap="square" rtlCol="0">
            <a:spAutoFit/>
          </a:bodyPr>
          <a:lstStyle/>
          <a:p>
            <a:r>
              <a:rPr lang="es-ES" dirty="0" smtClean="0"/>
              <a:t>15</a:t>
            </a:r>
          </a:p>
          <a:p>
            <a:endParaRPr lang="es-EC" dirty="0"/>
          </a:p>
        </p:txBody>
      </p:sp>
    </p:spTree>
    <p:extLst>
      <p:ext uri="{BB962C8B-B14F-4D97-AF65-F5344CB8AC3E}">
        <p14:creationId xmlns:p14="http://schemas.microsoft.com/office/powerpoint/2010/main" val="2115702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9604B55-A9E8-4B19-9ABB-25C8A6F0731D}"/>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7D77EBBE-B139-4AA3-AFEC-0156A0C8C3E5}"/>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9" name="CuadroTexto 8">
            <a:extLst>
              <a:ext uri="{FF2B5EF4-FFF2-40B4-BE49-F238E27FC236}">
                <a16:creationId xmlns:a16="http://schemas.microsoft.com/office/drawing/2014/main" id="{D53D5730-F6C3-4A28-A290-71F24809C2EC}"/>
              </a:ext>
            </a:extLst>
          </p:cNvPr>
          <p:cNvSpPr txBox="1"/>
          <p:nvPr/>
        </p:nvSpPr>
        <p:spPr>
          <a:xfrm>
            <a:off x="434696" y="6349095"/>
            <a:ext cx="2549096" cy="276999"/>
          </a:xfrm>
          <a:prstGeom prst="rect">
            <a:avLst/>
          </a:prstGeom>
          <a:noFill/>
        </p:spPr>
        <p:txBody>
          <a:bodyPr wrap="none" rtlCol="0">
            <a:spAutoFit/>
          </a:bodyPr>
          <a:lstStyle/>
          <a:p>
            <a:r>
              <a:rPr lang="en-US" sz="1200" dirty="0"/>
              <a:t>(</a:t>
            </a:r>
            <a:r>
              <a:rPr lang="en-US" sz="1200" dirty="0" err="1" smtClean="0"/>
              <a:t>Cepeda</a:t>
            </a:r>
            <a:r>
              <a:rPr lang="en-US" sz="1200" dirty="0" smtClean="0"/>
              <a:t>, 2019</a:t>
            </a:r>
            <a:r>
              <a:rPr lang="en-US" sz="1200" dirty="0"/>
              <a:t>), (</a:t>
            </a:r>
            <a:r>
              <a:rPr lang="en-US" sz="1200" dirty="0" err="1"/>
              <a:t>Atya</a:t>
            </a:r>
            <a:r>
              <a:rPr lang="en-US" sz="1200" dirty="0"/>
              <a:t> </a:t>
            </a:r>
            <a:r>
              <a:rPr lang="en-US" sz="1200" i="1" dirty="0"/>
              <a:t>et al</a:t>
            </a:r>
            <a:r>
              <a:rPr lang="en-US" sz="1200" dirty="0"/>
              <a:t>., 2019)</a:t>
            </a:r>
          </a:p>
        </p:txBody>
      </p:sp>
      <p:sp>
        <p:nvSpPr>
          <p:cNvPr id="10" name="CuadroTexto 9">
            <a:extLst>
              <a:ext uri="{FF2B5EF4-FFF2-40B4-BE49-F238E27FC236}">
                <a16:creationId xmlns:a16="http://schemas.microsoft.com/office/drawing/2014/main" id="{9840444B-6380-4D09-B295-FCA9B1B306A3}"/>
              </a:ext>
            </a:extLst>
          </p:cNvPr>
          <p:cNvSpPr txBox="1"/>
          <p:nvPr/>
        </p:nvSpPr>
        <p:spPr>
          <a:xfrm>
            <a:off x="122827" y="95530"/>
            <a:ext cx="441146" cy="369332"/>
          </a:xfrm>
          <a:prstGeom prst="rect">
            <a:avLst/>
          </a:prstGeom>
          <a:noFill/>
        </p:spPr>
        <p:txBody>
          <a:bodyPr wrap="none" rtlCol="0">
            <a:spAutoFit/>
          </a:bodyPr>
          <a:lstStyle/>
          <a:p>
            <a:r>
              <a:rPr lang="es-ES" dirty="0" smtClean="0"/>
              <a:t>16</a:t>
            </a:r>
            <a:endParaRPr lang="es-EC"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1845"/>
            <a:ext cx="6578224" cy="3190930"/>
          </a:xfrm>
          <a:prstGeom prst="rect">
            <a:avLst/>
          </a:prstGeom>
        </p:spPr>
      </p:pic>
      <p:sp>
        <p:nvSpPr>
          <p:cNvPr id="5" name="CuadroTexto 4"/>
          <p:cNvSpPr txBox="1"/>
          <p:nvPr/>
        </p:nvSpPr>
        <p:spPr>
          <a:xfrm>
            <a:off x="791570" y="882513"/>
            <a:ext cx="3766782" cy="369332"/>
          </a:xfrm>
          <a:prstGeom prst="rect">
            <a:avLst/>
          </a:prstGeom>
          <a:noFill/>
        </p:spPr>
        <p:txBody>
          <a:bodyPr wrap="square" rtlCol="0">
            <a:spAutoFit/>
          </a:bodyPr>
          <a:lstStyle/>
          <a:p>
            <a:r>
              <a:rPr lang="es-ES" dirty="0" smtClean="0">
                <a:ln w="0"/>
                <a:effectLst>
                  <a:outerShdw blurRad="38100" dist="19050" dir="2700000" algn="tl" rotWithShape="0">
                    <a:schemeClr val="dk1">
                      <a:alpha val="40000"/>
                    </a:schemeClr>
                  </a:outerShdw>
                </a:effectLst>
              </a:rPr>
              <a:t>Pruebas ambientales</a:t>
            </a:r>
            <a:endParaRPr lang="es-ES" dirty="0"/>
          </a:p>
        </p:txBody>
      </p:sp>
      <mc:AlternateContent xmlns:mc="http://schemas.openxmlformats.org/markup-compatibility/2006" xmlns:a14="http://schemas.microsoft.com/office/drawing/2010/main">
        <mc:Choice Requires="a14">
          <p:sp>
            <p:nvSpPr>
              <p:cNvPr id="7" name="Rectángulo 6"/>
              <p:cNvSpPr/>
              <p:nvPr/>
            </p:nvSpPr>
            <p:spPr>
              <a:xfrm>
                <a:off x="1481008" y="4812107"/>
                <a:ext cx="280102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𝑁</m:t>
                      </m:r>
                      <m:r>
                        <a:rPr lang="es-ES" i="0">
                          <a:latin typeface="Cambria Math" panose="02040503050406030204" pitchFamily="18" charset="0"/>
                        </a:rPr>
                        <m:t>=5×</m:t>
                      </m:r>
                      <m:r>
                        <a:rPr lang="es-ES" i="1">
                          <a:latin typeface="Cambria Math" panose="02040503050406030204" pitchFamily="18" charset="0"/>
                        </a:rPr>
                        <m:t>𝑎</m:t>
                      </m:r>
                      <m:r>
                        <a:rPr lang="es-ES" i="0">
                          <a:latin typeface="Cambria Math" panose="02040503050406030204" pitchFamily="18" charset="0"/>
                        </a:rPr>
                        <m:t>×</m:t>
                      </m:r>
                      <m:sSup>
                        <m:sSupPr>
                          <m:ctrlPr>
                            <a:rPr lang="es-ES" i="1">
                              <a:latin typeface="Cambria Math" panose="02040503050406030204" pitchFamily="18" charset="0"/>
                            </a:rPr>
                          </m:ctrlPr>
                        </m:sSupPr>
                        <m:e>
                          <m:r>
                            <a:rPr lang="es-ES" i="0">
                              <a:latin typeface="Cambria Math" panose="02040503050406030204" pitchFamily="18" charset="0"/>
                            </a:rPr>
                            <m:t>10</m:t>
                          </m:r>
                        </m:e>
                        <m:sup>
                          <m:r>
                            <a:rPr lang="es-ES" i="0">
                              <a:latin typeface="Cambria Math" panose="02040503050406030204" pitchFamily="18" charset="0"/>
                            </a:rPr>
                            <m:t>4</m:t>
                          </m:r>
                        </m:sup>
                      </m:sSup>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𝑏</m:t>
                              </m:r>
                              <m:r>
                                <a:rPr lang="es-ES" i="0">
                                  <a:latin typeface="Cambria Math" panose="02040503050406030204" pitchFamily="18" charset="0"/>
                                </a:rPr>
                                <m:t>×</m:t>
                              </m:r>
                              <m:r>
                                <a:rPr lang="es-ES" i="1">
                                  <a:latin typeface="Cambria Math" panose="02040503050406030204" pitchFamily="18" charset="0"/>
                                </a:rPr>
                                <m:t>𝑡</m:t>
                              </m:r>
                            </m:e>
                          </m:d>
                        </m:e>
                        <m:sup>
                          <m:r>
                            <a:rPr lang="es-ES" i="0">
                              <a:latin typeface="Cambria Math" panose="02040503050406030204" pitchFamily="18" charset="0"/>
                            </a:rPr>
                            <m:t>−1</m:t>
                          </m:r>
                        </m:sup>
                      </m:sSup>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1481008" y="4812107"/>
                <a:ext cx="2801023" cy="369332"/>
              </a:xfrm>
              <a:prstGeom prst="rect">
                <a:avLst/>
              </a:prstGeom>
              <a:blipFill>
                <a:blip r:embed="rId4"/>
                <a:stretch>
                  <a:fillRect/>
                </a:stretch>
              </a:blipFill>
            </p:spPr>
            <p:txBody>
              <a:bodyPr/>
              <a:lstStyle/>
              <a:p>
                <a:r>
                  <a:rPr lang="es-ES">
                    <a:noFill/>
                  </a:rPr>
                  <a:t> </a:t>
                </a:r>
              </a:p>
            </p:txBody>
          </p:sp>
        </mc:Fallback>
      </mc:AlternateContent>
      <p:sp>
        <p:nvSpPr>
          <p:cNvPr id="8" name="Rectángulo 7"/>
          <p:cNvSpPr/>
          <p:nvPr/>
        </p:nvSpPr>
        <p:spPr>
          <a:xfrm>
            <a:off x="791570" y="5277231"/>
            <a:ext cx="6096000" cy="954107"/>
          </a:xfrm>
          <a:prstGeom prst="rect">
            <a:avLst/>
          </a:prstGeom>
        </p:spPr>
        <p:txBody>
          <a:bodyPr>
            <a:spAutoFit/>
          </a:bodyPr>
          <a:lstStyle/>
          <a:p>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“N” </a:t>
            </a:r>
            <a:r>
              <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 concentración </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microbiana media en UFC/m</a:t>
            </a:r>
            <a:r>
              <a:rPr lang="es-EC" sz="1400" baseline="30000" dirty="0">
                <a:solidFill>
                  <a:srgbClr val="000000"/>
                </a:solidFill>
                <a:latin typeface="Arial" panose="020B0604020202020204" pitchFamily="34" charset="0"/>
                <a:ea typeface="Arial" panose="020B0604020202020204" pitchFamily="34" charset="0"/>
                <a:cs typeface="Calibri" panose="020F0502020204030204" pitchFamily="34" charset="0"/>
              </a:rPr>
              <a:t>3</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 </a:t>
            </a:r>
            <a:endPar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endParaRPr>
          </a:p>
          <a:p>
            <a:r>
              <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a” </a:t>
            </a:r>
            <a:r>
              <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 conteo </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de colonias por placa Petri, </a:t>
            </a:r>
            <a:endPar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endParaRPr>
          </a:p>
          <a:p>
            <a:r>
              <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b” </a:t>
            </a:r>
            <a:r>
              <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 área </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superficial de la placa que es igual a “r</a:t>
            </a:r>
            <a:r>
              <a:rPr lang="es-EC" sz="1400" baseline="30000" dirty="0">
                <a:solidFill>
                  <a:srgbClr val="000000"/>
                </a:solidFill>
                <a:latin typeface="Arial" panose="020B0604020202020204" pitchFamily="34" charset="0"/>
                <a:ea typeface="Arial" panose="020B0604020202020204" pitchFamily="34" charset="0"/>
                <a:cs typeface="Calibri" panose="020F0502020204030204" pitchFamily="34" charset="0"/>
              </a:rPr>
              <a:t>2</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 x π” </a:t>
            </a:r>
            <a:endPar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endParaRPr>
          </a:p>
          <a:p>
            <a:r>
              <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t” </a:t>
            </a:r>
            <a:r>
              <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 </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tiempo de exposición en minutos</a:t>
            </a:r>
            <a:endParaRPr lang="es-ES" sz="1400" dirty="0"/>
          </a:p>
        </p:txBody>
      </p:sp>
      <p:graphicFrame>
        <p:nvGraphicFramePr>
          <p:cNvPr id="14" name="Tabla 13"/>
          <p:cNvGraphicFramePr>
            <a:graphicFrameLocks noGrp="1"/>
          </p:cNvGraphicFramePr>
          <p:nvPr>
            <p:extLst>
              <p:ext uri="{D42A27DB-BD31-4B8C-83A1-F6EECF244321}">
                <p14:modId xmlns:p14="http://schemas.microsoft.com/office/powerpoint/2010/main" val="2129613509"/>
              </p:ext>
            </p:extLst>
          </p:nvPr>
        </p:nvGraphicFramePr>
        <p:xfrm>
          <a:off x="7265879" y="605514"/>
          <a:ext cx="4484843" cy="5063886"/>
        </p:xfrm>
        <a:graphic>
          <a:graphicData uri="http://schemas.openxmlformats.org/drawingml/2006/table">
            <a:tbl>
              <a:tblPr firstRow="1" firstCol="1" bandRow="1"/>
              <a:tblGrid>
                <a:gridCol w="1378481">
                  <a:extLst>
                    <a:ext uri="{9D8B030D-6E8A-4147-A177-3AD203B41FA5}">
                      <a16:colId xmlns:a16="http://schemas.microsoft.com/office/drawing/2014/main" val="3911611965"/>
                    </a:ext>
                  </a:extLst>
                </a:gridCol>
                <a:gridCol w="1228986">
                  <a:extLst>
                    <a:ext uri="{9D8B030D-6E8A-4147-A177-3AD203B41FA5}">
                      <a16:colId xmlns:a16="http://schemas.microsoft.com/office/drawing/2014/main" val="3893524986"/>
                    </a:ext>
                  </a:extLst>
                </a:gridCol>
                <a:gridCol w="938688">
                  <a:extLst>
                    <a:ext uri="{9D8B030D-6E8A-4147-A177-3AD203B41FA5}">
                      <a16:colId xmlns:a16="http://schemas.microsoft.com/office/drawing/2014/main" val="853900975"/>
                    </a:ext>
                  </a:extLst>
                </a:gridCol>
                <a:gridCol w="938688">
                  <a:extLst>
                    <a:ext uri="{9D8B030D-6E8A-4147-A177-3AD203B41FA5}">
                      <a16:colId xmlns:a16="http://schemas.microsoft.com/office/drawing/2014/main" val="2577666835"/>
                    </a:ext>
                  </a:extLst>
                </a:gridCol>
              </a:tblGrid>
              <a:tr h="234381">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Ubicación</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Medio de cultivo</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UFC</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UFC/m</a:t>
                      </a:r>
                      <a:r>
                        <a:rPr lang="es-EC" sz="800" baseline="30000">
                          <a:solidFill>
                            <a:srgbClr val="000000"/>
                          </a:solidFill>
                          <a:effectLst/>
                          <a:latin typeface="Arial" panose="020B0604020202020204" pitchFamily="34" charset="0"/>
                          <a:ea typeface="Arial" panose="020B0604020202020204" pitchFamily="34" charset="0"/>
                          <a:cs typeface="Arial" panose="020B0604020202020204" pitchFamily="34" charset="0"/>
                        </a:rPr>
                        <a:t>3</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16683"/>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1 Mesa de trabajo</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PDA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13</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170</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3667118"/>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1 Mesa de trabajo</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RBA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6</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79</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464417319"/>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1 Mesa de trabajo</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TSA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13</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170</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3972808629"/>
                  </a:ext>
                </a:extLst>
              </a:tr>
              <a:tr h="468762">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2 Suelo de laboratorio </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PDA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9</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118</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232517922"/>
                  </a:ext>
                </a:extLst>
              </a:tr>
              <a:tr h="468762">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2 Suelo de laboratorio</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RBA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14</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183</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1096842461"/>
                  </a:ext>
                </a:extLst>
              </a:tr>
              <a:tr h="468762">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2 Suelo de laboratorio</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PDA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9</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118</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2081994923"/>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3 Incubadora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PDA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6</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79</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2518314246"/>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3 Incubadora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RBA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14</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183</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626893253"/>
                  </a:ext>
                </a:extLst>
              </a:tr>
              <a:tr h="234381">
                <a:tc>
                  <a:txBody>
                    <a:bodyPr/>
                    <a:lstStyle/>
                    <a:p>
                      <a:pPr marL="0" marR="0" indent="0">
                        <a:lnSpc>
                          <a:spcPct val="200000"/>
                        </a:lnSpc>
                        <a:spcBef>
                          <a:spcPts val="0"/>
                        </a:spcBef>
                        <a:spcAft>
                          <a:spcPts val="0"/>
                        </a:spcAft>
                      </a:pPr>
                      <a:r>
                        <a:rPr lang="es-EC"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3 Incubadora</a:t>
                      </a:r>
                      <a:endParaRPr lang="es-ES" sz="8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TSA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6</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79</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2631707799"/>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4 Ultracongelador</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PDA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16</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210</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945414988"/>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4 Ultracongelador</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RBA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11</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144</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662127329"/>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4 Ultracongelador</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TSA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269875" marR="104775" indent="-269875" algn="ctr">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12</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157</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05447"/>
                  </a:ext>
                </a:extLst>
              </a:tr>
              <a:tr h="234381">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Promedio</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141</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253136"/>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5 Cámara de flujo</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PDA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342900" algn="ctr">
                        <a:lnSpc>
                          <a:spcPct val="200000"/>
                        </a:lnSpc>
                        <a:spcBef>
                          <a:spcPts val="0"/>
                        </a:spcBef>
                        <a:spcAft>
                          <a:spcPts val="0"/>
                        </a:spcAft>
                      </a:pPr>
                      <a:r>
                        <a:rPr lang="es-EC" sz="800" dirty="0">
                          <a:solidFill>
                            <a:srgbClr val="000000"/>
                          </a:solidFill>
                          <a:effectLst/>
                          <a:latin typeface="Arial" panose="020B0604020202020204" pitchFamily="34" charset="0"/>
                          <a:ea typeface="Arial" panose="020B0604020202020204" pitchFamily="34" charset="0"/>
                          <a:cs typeface="Calibri" panose="020F0502020204030204" pitchFamily="34" charset="0"/>
                        </a:rPr>
                        <a:t>0</a:t>
                      </a:r>
                      <a:endParaRPr lang="es-ES" sz="8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0</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6059865"/>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5 Cámara de flujo</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RBA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342900" algn="ctr">
                        <a:lnSpc>
                          <a:spcPct val="200000"/>
                        </a:lnSpc>
                        <a:spcBef>
                          <a:spcPts val="0"/>
                        </a:spcBef>
                        <a:spcAft>
                          <a:spcPts val="0"/>
                        </a:spcAft>
                      </a:pPr>
                      <a:r>
                        <a:rPr lang="es-EC" sz="800" dirty="0">
                          <a:solidFill>
                            <a:srgbClr val="000000"/>
                          </a:solidFill>
                          <a:effectLst/>
                          <a:latin typeface="Arial" panose="020B0604020202020204" pitchFamily="34" charset="0"/>
                          <a:ea typeface="Arial" panose="020B0604020202020204" pitchFamily="34" charset="0"/>
                          <a:cs typeface="Calibri" panose="020F0502020204030204" pitchFamily="34" charset="0"/>
                        </a:rPr>
                        <a:t>0</a:t>
                      </a:r>
                      <a:endParaRPr lang="es-ES" sz="8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0</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a:noFill/>
                    </a:lnB>
                  </a:tcPr>
                </a:tc>
                <a:extLst>
                  <a:ext uri="{0D108BD9-81ED-4DB2-BD59-A6C34878D82A}">
                    <a16:rowId xmlns:a16="http://schemas.microsoft.com/office/drawing/2014/main" val="2588574290"/>
                  </a:ext>
                </a:extLst>
              </a:tr>
              <a:tr h="234381">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5 Cámara de flujo</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Arial" panose="020B0604020202020204" pitchFamily="34" charset="0"/>
                        </a:rPr>
                        <a:t>TSA</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342900" algn="ctr">
                        <a:lnSpc>
                          <a:spcPct val="200000"/>
                        </a:lnSpc>
                        <a:spcBef>
                          <a:spcPts val="0"/>
                        </a:spcBef>
                        <a:spcAft>
                          <a:spcPts val="0"/>
                        </a:spcAft>
                      </a:pPr>
                      <a:r>
                        <a:rPr lang="es-EC" sz="800" dirty="0">
                          <a:solidFill>
                            <a:srgbClr val="000000"/>
                          </a:solidFill>
                          <a:effectLst/>
                          <a:latin typeface="Arial" panose="020B0604020202020204" pitchFamily="34" charset="0"/>
                          <a:ea typeface="Arial" panose="020B0604020202020204" pitchFamily="34" charset="0"/>
                          <a:cs typeface="Calibri" panose="020F0502020204030204" pitchFamily="34" charset="0"/>
                        </a:rPr>
                        <a:t>0</a:t>
                      </a:r>
                      <a:endParaRPr lang="es-ES" sz="8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219075">
                        <a:lnSpc>
                          <a:spcPct val="200000"/>
                        </a:lnSpc>
                        <a:spcBef>
                          <a:spcPts val="0"/>
                        </a:spcBef>
                        <a:spcAft>
                          <a:spcPts val="0"/>
                        </a:spcAft>
                      </a:pPr>
                      <a:r>
                        <a:rPr lang="es-EC" sz="800">
                          <a:solidFill>
                            <a:srgbClr val="000000"/>
                          </a:solidFill>
                          <a:effectLst/>
                          <a:latin typeface="Arial" panose="020B0604020202020204" pitchFamily="34" charset="0"/>
                          <a:ea typeface="Arial" panose="020B0604020202020204" pitchFamily="34" charset="0"/>
                          <a:cs typeface="Calibri" panose="020F0502020204030204" pitchFamily="34" charset="0"/>
                        </a:rPr>
                        <a:t>0</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961424"/>
                  </a:ext>
                </a:extLst>
              </a:tr>
              <a:tr h="234381">
                <a:tc>
                  <a:txBody>
                    <a:bodyPr/>
                    <a:lstStyle/>
                    <a:p>
                      <a:pPr marL="0" marR="0" indent="0">
                        <a:lnSpc>
                          <a:spcPct val="200000"/>
                        </a:lnSpc>
                        <a:spcBef>
                          <a:spcPts val="0"/>
                        </a:spcBef>
                        <a:spcAft>
                          <a:spcPts val="0"/>
                        </a:spcAft>
                      </a:pPr>
                      <a:r>
                        <a:rPr lang="es-EC" sz="800" dirty="0">
                          <a:solidFill>
                            <a:srgbClr val="000000"/>
                          </a:solidFill>
                          <a:effectLst/>
                          <a:latin typeface="Arial" panose="020B0604020202020204" pitchFamily="34" charset="0"/>
                          <a:ea typeface="Arial" panose="020B0604020202020204" pitchFamily="34" charset="0"/>
                          <a:cs typeface="Arial" panose="020B0604020202020204" pitchFamily="34" charset="0"/>
                        </a:rPr>
                        <a:t>Promedio</a:t>
                      </a:r>
                      <a:endParaRPr lang="es-ES" sz="8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800" b="1">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s-ES" sz="8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s-ES" sz="8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0</a:t>
                      </a:r>
                      <a:endParaRPr lang="es-ES" sz="8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2383" marR="42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108217"/>
                  </a:ext>
                </a:extLst>
              </a:tr>
            </a:tbl>
          </a:graphicData>
        </a:graphic>
      </p:graphicFrame>
      <p:sp>
        <p:nvSpPr>
          <p:cNvPr id="15" name="Rectángulo 14"/>
          <p:cNvSpPr/>
          <p:nvPr/>
        </p:nvSpPr>
        <p:spPr>
          <a:xfrm>
            <a:off x="7265879" y="5600395"/>
            <a:ext cx="4519336" cy="307777"/>
          </a:xfrm>
          <a:prstGeom prst="rect">
            <a:avLst/>
          </a:prstGeom>
        </p:spPr>
        <p:txBody>
          <a:bodyPr wrap="square">
            <a:spAutoFit/>
          </a:bodyPr>
          <a:lstStyle/>
          <a:p>
            <a:pPr algn="just"/>
            <a:r>
              <a:rPr lang="es-ES" sz="1400" b="1" dirty="0" smtClean="0">
                <a:latin typeface="+mj-lt"/>
                <a:cs typeface="Times New Roman" panose="02020603050405020304" pitchFamily="18" charset="0"/>
              </a:rPr>
              <a:t>Tabla 4 </a:t>
            </a:r>
            <a:r>
              <a:rPr lang="es-ES" sz="1400" dirty="0" smtClean="0">
                <a:latin typeface="+mj-lt"/>
                <a:cs typeface="Times New Roman" panose="02020603050405020304" pitchFamily="18" charset="0"/>
              </a:rPr>
              <a:t>. Método </a:t>
            </a:r>
            <a:r>
              <a:rPr lang="es-ES" sz="1400" dirty="0">
                <a:latin typeface="+mj-lt"/>
                <a:cs typeface="Times New Roman" panose="02020603050405020304" pitchFamily="18" charset="0"/>
              </a:rPr>
              <a:t>de control ambiental de placa abierta </a:t>
            </a:r>
          </a:p>
        </p:txBody>
      </p:sp>
      <mc:AlternateContent xmlns:mc="http://schemas.openxmlformats.org/markup-compatibility/2006" xmlns:a14="http://schemas.microsoft.com/office/drawing/2010/main">
        <mc:Choice Requires="a14">
          <p:sp>
            <p:nvSpPr>
              <p:cNvPr id="6" name="CuadroTexto 5"/>
              <p:cNvSpPr txBox="1"/>
              <p:nvPr/>
            </p:nvSpPr>
            <p:spPr>
              <a:xfrm>
                <a:off x="5220982" y="4045255"/>
                <a:ext cx="2425725" cy="614912"/>
              </a:xfrm>
              <a:prstGeom prst="rect">
                <a:avLst/>
              </a:prstGeom>
              <a:noFill/>
            </p:spPr>
            <p:txBody>
              <a:bodyPr wrap="square" rtlCol="0">
                <a:spAutoFit/>
              </a:bodyPr>
              <a:lstStyle/>
              <a:p>
                <a:r>
                  <a:rPr lang="es-MX" sz="1400" dirty="0" smtClean="0"/>
                  <a:t>&gt; </a:t>
                </a:r>
                <a14:m>
                  <m:oMath xmlns:m="http://schemas.openxmlformats.org/officeDocument/2006/math">
                    <m:r>
                      <a:rPr lang="es-MX" sz="1400" i="1" dirty="0" smtClean="0">
                        <a:latin typeface="Cambria Math" panose="02040503050406030204" pitchFamily="18" charset="0"/>
                      </a:rPr>
                      <m:t>500</m:t>
                    </m:r>
                    <m:f>
                      <m:fPr>
                        <m:ctrlPr>
                          <a:rPr lang="es-MX" sz="1400" i="1" dirty="0" smtClean="0">
                            <a:latin typeface="Cambria Math" panose="02040503050406030204" pitchFamily="18" charset="0"/>
                          </a:rPr>
                        </m:ctrlPr>
                      </m:fPr>
                      <m:num>
                        <m:r>
                          <a:rPr lang="es-MX" sz="1400" i="1" dirty="0" smtClean="0">
                            <a:latin typeface="Cambria Math" panose="02040503050406030204" pitchFamily="18" charset="0"/>
                          </a:rPr>
                          <m:t>𝑈𝐹𝐶</m:t>
                        </m:r>
                      </m:num>
                      <m:den>
                        <m:sSup>
                          <m:sSupPr>
                            <m:ctrlPr>
                              <a:rPr lang="es-MX" sz="1400" i="1" dirty="0" smtClean="0">
                                <a:latin typeface="Cambria Math" panose="02040503050406030204" pitchFamily="18" charset="0"/>
                              </a:rPr>
                            </m:ctrlPr>
                          </m:sSupPr>
                          <m:e>
                            <m:r>
                              <a:rPr lang="es-EC" sz="1400" b="0" i="1" dirty="0" smtClean="0">
                                <a:latin typeface="Cambria Math" panose="02040503050406030204" pitchFamily="18" charset="0"/>
                              </a:rPr>
                              <m:t>𝑚</m:t>
                            </m:r>
                          </m:e>
                          <m:sup>
                            <m:r>
                              <a:rPr lang="es-EC" sz="1400" b="0" i="1" dirty="0" smtClean="0">
                                <a:latin typeface="Cambria Math" panose="02040503050406030204" pitchFamily="18" charset="0"/>
                              </a:rPr>
                              <m:t>3</m:t>
                            </m:r>
                          </m:sup>
                        </m:sSup>
                      </m:den>
                    </m:f>
                  </m:oMath>
                </a14:m>
                <a:endParaRPr lang="es-EC" sz="1400" dirty="0" smtClean="0"/>
              </a:p>
              <a:p>
                <a:r>
                  <a:rPr lang="es-MX" sz="1400" dirty="0" smtClean="0"/>
                  <a:t> Ambiente contaminado</a:t>
                </a:r>
                <a:endParaRPr lang="es-MX" sz="14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220982" y="4045255"/>
                <a:ext cx="2425725" cy="614912"/>
              </a:xfrm>
              <a:prstGeom prst="rect">
                <a:avLst/>
              </a:prstGeom>
              <a:blipFill>
                <a:blip r:embed="rId5"/>
                <a:stretch>
                  <a:fillRect l="-754" b="-10000"/>
                </a:stretch>
              </a:blipFill>
            </p:spPr>
            <p:txBody>
              <a:bodyPr/>
              <a:lstStyle/>
              <a:p>
                <a:r>
                  <a:rPr lang="es-MX">
                    <a:noFill/>
                  </a:rPr>
                  <a:t> </a:t>
                </a:r>
              </a:p>
            </p:txBody>
          </p:sp>
        </mc:Fallback>
      </mc:AlternateContent>
    </p:spTree>
    <p:extLst>
      <p:ext uri="{BB962C8B-B14F-4D97-AF65-F5344CB8AC3E}">
        <p14:creationId xmlns:p14="http://schemas.microsoft.com/office/powerpoint/2010/main" val="153711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3126EEC-A119-4321-9EED-5999A2A946E9}"/>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9D176C7E-2113-4FD4-8125-1694BCC8B512}"/>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10" name="CuadroTexto 9">
            <a:extLst>
              <a:ext uri="{FF2B5EF4-FFF2-40B4-BE49-F238E27FC236}">
                <a16:creationId xmlns:a16="http://schemas.microsoft.com/office/drawing/2014/main" id="{7D05DB98-8CF7-4C37-964E-365593C907D7}"/>
              </a:ext>
            </a:extLst>
          </p:cNvPr>
          <p:cNvSpPr txBox="1"/>
          <p:nvPr/>
        </p:nvSpPr>
        <p:spPr>
          <a:xfrm>
            <a:off x="434696" y="6349095"/>
            <a:ext cx="2385589" cy="276999"/>
          </a:xfrm>
          <a:prstGeom prst="rect">
            <a:avLst/>
          </a:prstGeom>
          <a:noFill/>
        </p:spPr>
        <p:txBody>
          <a:bodyPr wrap="none" rtlCol="0">
            <a:spAutoFit/>
          </a:bodyPr>
          <a:lstStyle/>
          <a:p>
            <a:r>
              <a:rPr lang="en-US" sz="1200" dirty="0" smtClean="0"/>
              <a:t>(</a:t>
            </a:r>
            <a:r>
              <a:rPr lang="en-US" sz="1200" dirty="0" err="1" smtClean="0"/>
              <a:t>Silvestri</a:t>
            </a:r>
            <a:r>
              <a:rPr lang="en-US" sz="1200" dirty="0" smtClean="0"/>
              <a:t>, 2018), (Moreno, 2013)</a:t>
            </a:r>
            <a:endParaRPr lang="en-US" sz="1200" dirty="0"/>
          </a:p>
        </p:txBody>
      </p:sp>
      <p:sp>
        <p:nvSpPr>
          <p:cNvPr id="11" name="CuadroTexto 10"/>
          <p:cNvSpPr txBox="1"/>
          <p:nvPr/>
        </p:nvSpPr>
        <p:spPr>
          <a:xfrm>
            <a:off x="791570" y="882513"/>
            <a:ext cx="3766782" cy="400110"/>
          </a:xfrm>
          <a:prstGeom prst="rect">
            <a:avLst/>
          </a:prstGeom>
          <a:noFill/>
        </p:spPr>
        <p:txBody>
          <a:bodyPr wrap="square" rtlCol="0">
            <a:spAutoFit/>
          </a:bodyPr>
          <a:lstStyle/>
          <a:p>
            <a:r>
              <a:rPr lang="es-ES" sz="2000" dirty="0" smtClean="0">
                <a:ln w="0"/>
                <a:effectLst>
                  <a:outerShdw blurRad="38100" dist="19050" dir="2700000" algn="tl" rotWithShape="0">
                    <a:schemeClr val="dk1">
                      <a:alpha val="40000"/>
                    </a:schemeClr>
                  </a:outerShdw>
                </a:effectLst>
              </a:rPr>
              <a:t>Plan de Muestro Ambiental</a:t>
            </a:r>
            <a:endParaRPr lang="es-ES" sz="2000" dirty="0"/>
          </a:p>
        </p:txBody>
      </p:sp>
      <p:pic>
        <p:nvPicPr>
          <p:cNvPr id="12" name="image12.png"/>
          <p:cNvPicPr/>
          <p:nvPr/>
        </p:nvPicPr>
        <p:blipFill>
          <a:blip r:embed="rId3">
            <a:extLst>
              <a:ext uri="{28A0092B-C50C-407E-A947-70E740481C1C}">
                <a14:useLocalDpi xmlns:a14="http://schemas.microsoft.com/office/drawing/2010/main" val="0"/>
              </a:ext>
            </a:extLst>
          </a:blip>
          <a:srcRect/>
          <a:stretch>
            <a:fillRect/>
          </a:stretch>
        </p:blipFill>
        <p:spPr>
          <a:xfrm>
            <a:off x="895951" y="2053697"/>
            <a:ext cx="3558019" cy="3156193"/>
          </a:xfrm>
          <a:prstGeom prst="rect">
            <a:avLst/>
          </a:prstGeom>
          <a:ln/>
        </p:spPr>
      </p:pic>
      <p:pic>
        <p:nvPicPr>
          <p:cNvPr id="13" name="image4.png"/>
          <p:cNvPicPr/>
          <p:nvPr/>
        </p:nvPicPr>
        <p:blipFill>
          <a:blip r:embed="rId4">
            <a:extLst>
              <a:ext uri="{28A0092B-C50C-407E-A947-70E740481C1C}">
                <a14:useLocalDpi xmlns:a14="http://schemas.microsoft.com/office/drawing/2010/main" val="0"/>
              </a:ext>
            </a:extLst>
          </a:blip>
          <a:srcRect/>
          <a:stretch>
            <a:fillRect/>
          </a:stretch>
        </p:blipFill>
        <p:spPr>
          <a:xfrm>
            <a:off x="6727868" y="1035585"/>
            <a:ext cx="4669459" cy="2409069"/>
          </a:xfrm>
          <a:prstGeom prst="rect">
            <a:avLst/>
          </a:prstGeom>
          <a:ln/>
        </p:spPr>
      </p:pic>
      <p:graphicFrame>
        <p:nvGraphicFramePr>
          <p:cNvPr id="14" name="Tabla 13"/>
          <p:cNvGraphicFramePr>
            <a:graphicFrameLocks noGrp="1"/>
          </p:cNvGraphicFramePr>
          <p:nvPr>
            <p:extLst>
              <p:ext uri="{D42A27DB-BD31-4B8C-83A1-F6EECF244321}">
                <p14:modId xmlns:p14="http://schemas.microsoft.com/office/powerpoint/2010/main" val="2834470273"/>
              </p:ext>
            </p:extLst>
          </p:nvPr>
        </p:nvGraphicFramePr>
        <p:xfrm>
          <a:off x="5076967" y="3738067"/>
          <a:ext cx="4722127" cy="2011680"/>
        </p:xfrm>
        <a:graphic>
          <a:graphicData uri="http://schemas.openxmlformats.org/drawingml/2006/table">
            <a:tbl>
              <a:tblPr firstRow="1" firstCol="1" bandRow="1">
                <a:tableStyleId>{C083E6E3-FA7D-4D7B-A595-EF9225AFEA82}</a:tableStyleId>
              </a:tblPr>
              <a:tblGrid>
                <a:gridCol w="1010323">
                  <a:extLst>
                    <a:ext uri="{9D8B030D-6E8A-4147-A177-3AD203B41FA5}">
                      <a16:colId xmlns:a16="http://schemas.microsoft.com/office/drawing/2014/main" val="2663850433"/>
                    </a:ext>
                  </a:extLst>
                </a:gridCol>
                <a:gridCol w="1028355">
                  <a:extLst>
                    <a:ext uri="{9D8B030D-6E8A-4147-A177-3AD203B41FA5}">
                      <a16:colId xmlns:a16="http://schemas.microsoft.com/office/drawing/2014/main" val="3240923526"/>
                    </a:ext>
                  </a:extLst>
                </a:gridCol>
                <a:gridCol w="982456">
                  <a:extLst>
                    <a:ext uri="{9D8B030D-6E8A-4147-A177-3AD203B41FA5}">
                      <a16:colId xmlns:a16="http://schemas.microsoft.com/office/drawing/2014/main" val="1924197137"/>
                    </a:ext>
                  </a:extLst>
                </a:gridCol>
                <a:gridCol w="1700993">
                  <a:extLst>
                    <a:ext uri="{9D8B030D-6E8A-4147-A177-3AD203B41FA5}">
                      <a16:colId xmlns:a16="http://schemas.microsoft.com/office/drawing/2014/main" val="4106946653"/>
                    </a:ext>
                  </a:extLst>
                </a:gridCol>
              </a:tblGrid>
              <a:tr h="281242">
                <a:tc>
                  <a:txBody>
                    <a:bodyPr/>
                    <a:lstStyle/>
                    <a:p>
                      <a:pPr marL="0" marR="0" indent="0">
                        <a:lnSpc>
                          <a:spcPct val="200000"/>
                        </a:lnSpc>
                        <a:spcBef>
                          <a:spcPts val="0"/>
                        </a:spcBef>
                        <a:spcAft>
                          <a:spcPts val="0"/>
                        </a:spcAft>
                      </a:pPr>
                      <a:r>
                        <a:rPr lang="es-EC" sz="1100">
                          <a:effectLst/>
                        </a:rPr>
                        <a:t>Código</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Peso gramos</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pH</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 de humedad</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221667550"/>
                  </a:ext>
                </a:extLst>
              </a:tr>
              <a:tr h="281242">
                <a:tc>
                  <a:txBody>
                    <a:bodyPr/>
                    <a:lstStyle/>
                    <a:p>
                      <a:pPr marL="0" marR="0" indent="0">
                        <a:lnSpc>
                          <a:spcPct val="200000"/>
                        </a:lnSpc>
                        <a:spcBef>
                          <a:spcPts val="0"/>
                        </a:spcBef>
                        <a:spcAft>
                          <a:spcPts val="0"/>
                        </a:spcAft>
                      </a:pPr>
                      <a:r>
                        <a:rPr lang="es-EC" sz="1100">
                          <a:effectLst/>
                        </a:rPr>
                        <a:t>ML1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99.8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6.8</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69.99</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491718675"/>
                  </a:ext>
                </a:extLst>
              </a:tr>
              <a:tr h="281242">
                <a:tc>
                  <a:txBody>
                    <a:bodyPr/>
                    <a:lstStyle/>
                    <a:p>
                      <a:pPr marL="0" marR="0" indent="0">
                        <a:lnSpc>
                          <a:spcPct val="200000"/>
                        </a:lnSpc>
                        <a:spcBef>
                          <a:spcPts val="0"/>
                        </a:spcBef>
                        <a:spcAft>
                          <a:spcPts val="0"/>
                        </a:spcAft>
                      </a:pPr>
                      <a:r>
                        <a:rPr lang="es-EC" sz="1100">
                          <a:effectLst/>
                        </a:rPr>
                        <a:t>ML2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100.5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6.9</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70.00</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3012819770"/>
                  </a:ext>
                </a:extLst>
              </a:tr>
              <a:tr h="281242">
                <a:tc>
                  <a:txBody>
                    <a:bodyPr/>
                    <a:lstStyle/>
                    <a:p>
                      <a:pPr marL="0" marR="0" indent="0">
                        <a:lnSpc>
                          <a:spcPct val="200000"/>
                        </a:lnSpc>
                        <a:spcBef>
                          <a:spcPts val="0"/>
                        </a:spcBef>
                        <a:spcAft>
                          <a:spcPts val="0"/>
                        </a:spcAft>
                      </a:pPr>
                      <a:r>
                        <a:rPr lang="es-EC" sz="1100">
                          <a:effectLst/>
                        </a:rPr>
                        <a:t>ML3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98.5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6.4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70.23</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2130692096"/>
                  </a:ext>
                </a:extLst>
              </a:tr>
              <a:tr h="281242">
                <a:tc>
                  <a:txBody>
                    <a:bodyPr/>
                    <a:lstStyle/>
                    <a:p>
                      <a:pPr marL="0" marR="0" indent="0">
                        <a:lnSpc>
                          <a:spcPct val="200000"/>
                        </a:lnSpc>
                        <a:spcBef>
                          <a:spcPts val="0"/>
                        </a:spcBef>
                        <a:spcAft>
                          <a:spcPts val="0"/>
                        </a:spcAft>
                      </a:pPr>
                      <a:r>
                        <a:rPr lang="es-EC" sz="1100">
                          <a:effectLst/>
                        </a:rPr>
                        <a:t>ML4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97.7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6.8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71.3</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699956258"/>
                  </a:ext>
                </a:extLst>
              </a:tr>
              <a:tr h="281242">
                <a:tc>
                  <a:txBody>
                    <a:bodyPr/>
                    <a:lstStyle/>
                    <a:p>
                      <a:pPr marL="0" marR="0" indent="0">
                        <a:lnSpc>
                          <a:spcPct val="200000"/>
                        </a:lnSpc>
                        <a:spcBef>
                          <a:spcPts val="0"/>
                        </a:spcBef>
                        <a:spcAft>
                          <a:spcPts val="0"/>
                        </a:spcAft>
                      </a:pPr>
                      <a:r>
                        <a:rPr lang="es-EC" sz="1100">
                          <a:effectLst/>
                        </a:rPr>
                        <a:t>ML5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99.2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a:effectLst/>
                        </a:rPr>
                        <a:t>6.7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tc>
                  <a:txBody>
                    <a:bodyPr/>
                    <a:lstStyle/>
                    <a:p>
                      <a:pPr marL="0" marR="0" indent="0">
                        <a:lnSpc>
                          <a:spcPct val="200000"/>
                        </a:lnSpc>
                        <a:spcBef>
                          <a:spcPts val="0"/>
                        </a:spcBef>
                        <a:spcAft>
                          <a:spcPts val="0"/>
                        </a:spcAft>
                      </a:pPr>
                      <a:r>
                        <a:rPr lang="es-EC" sz="1100" dirty="0">
                          <a:effectLst/>
                        </a:rPr>
                        <a:t>70.5</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3762430007"/>
                  </a:ext>
                </a:extLst>
              </a:tr>
            </a:tbl>
          </a:graphicData>
        </a:graphic>
      </p:graphicFrame>
      <p:sp>
        <p:nvSpPr>
          <p:cNvPr id="15" name="Rectángulo 14"/>
          <p:cNvSpPr/>
          <p:nvPr/>
        </p:nvSpPr>
        <p:spPr>
          <a:xfrm>
            <a:off x="5076967" y="866308"/>
            <a:ext cx="1650901" cy="338554"/>
          </a:xfrm>
          <a:prstGeom prst="rect">
            <a:avLst/>
          </a:prstGeom>
        </p:spPr>
        <p:txBody>
          <a:bodyPr wrap="none">
            <a:spAutoFit/>
          </a:bodyPr>
          <a:lstStyle/>
          <a:p>
            <a:r>
              <a:rPr lang="es-EC" sz="1600" b="1" dirty="0" err="1">
                <a:solidFill>
                  <a:srgbClr val="000000"/>
                </a:solidFill>
                <a:latin typeface="Arial" panose="020B0604020202020204" pitchFamily="34" charset="0"/>
                <a:ea typeface="Arial" panose="020B0604020202020204" pitchFamily="34" charset="0"/>
                <a:cs typeface="Calibri" panose="020F0502020204030204" pitchFamily="34" charset="0"/>
              </a:rPr>
              <a:t>Weather</a:t>
            </a:r>
            <a:r>
              <a:rPr lang="es-EC" sz="1600" b="1" dirty="0">
                <a:solidFill>
                  <a:srgbClr val="000000"/>
                </a:solidFill>
                <a:latin typeface="Arial" panose="020B0604020202020204" pitchFamily="34" charset="0"/>
                <a:ea typeface="Arial" panose="020B0604020202020204" pitchFamily="34" charset="0"/>
                <a:cs typeface="Calibri" panose="020F0502020204030204" pitchFamily="34" charset="0"/>
              </a:rPr>
              <a:t> </a:t>
            </a:r>
            <a:r>
              <a:rPr lang="es-EC" sz="1600" b="1" dirty="0" err="1">
                <a:solidFill>
                  <a:srgbClr val="000000"/>
                </a:solidFill>
                <a:latin typeface="Arial" panose="020B0604020202020204" pitchFamily="34" charset="0"/>
                <a:ea typeface="Arial" panose="020B0604020202020204" pitchFamily="34" charset="0"/>
                <a:cs typeface="Calibri" panose="020F0502020204030204" pitchFamily="34" charset="0"/>
              </a:rPr>
              <a:t>Speak</a:t>
            </a:r>
            <a:endParaRPr lang="es-ES" sz="1600" b="1" dirty="0"/>
          </a:p>
        </p:txBody>
      </p:sp>
      <p:sp>
        <p:nvSpPr>
          <p:cNvPr id="16" name="Rectángulo 15"/>
          <p:cNvSpPr/>
          <p:nvPr/>
        </p:nvSpPr>
        <p:spPr>
          <a:xfrm>
            <a:off x="5076967" y="3410939"/>
            <a:ext cx="2282997" cy="338554"/>
          </a:xfrm>
          <a:prstGeom prst="rect">
            <a:avLst/>
          </a:prstGeom>
        </p:spPr>
        <p:txBody>
          <a:bodyPr wrap="none">
            <a:spAutoFit/>
          </a:bodyPr>
          <a:lstStyle/>
          <a:p>
            <a:r>
              <a:rPr lang="es-EC" sz="1600" b="1" dirty="0" smtClean="0">
                <a:solidFill>
                  <a:srgbClr val="000000"/>
                </a:solidFill>
                <a:latin typeface="Arial" panose="020B0604020202020204" pitchFamily="34" charset="0"/>
                <a:cs typeface="Calibri" panose="020F0502020204030204" pitchFamily="34" charset="0"/>
              </a:rPr>
              <a:t>Registro de muestras</a:t>
            </a:r>
            <a:endParaRPr lang="es-ES" sz="1600" b="1" dirty="0"/>
          </a:p>
        </p:txBody>
      </p:sp>
      <p:sp>
        <p:nvSpPr>
          <p:cNvPr id="17" name="Rectángulo 16"/>
          <p:cNvSpPr/>
          <p:nvPr/>
        </p:nvSpPr>
        <p:spPr>
          <a:xfrm>
            <a:off x="5678186" y="5801681"/>
            <a:ext cx="4519336" cy="307777"/>
          </a:xfrm>
          <a:prstGeom prst="rect">
            <a:avLst/>
          </a:prstGeom>
        </p:spPr>
        <p:txBody>
          <a:bodyPr wrap="square">
            <a:spAutoFit/>
          </a:bodyPr>
          <a:lstStyle/>
          <a:p>
            <a:pPr algn="just"/>
            <a:r>
              <a:rPr lang="es-ES" sz="1400" b="1" dirty="0" smtClean="0">
                <a:latin typeface="+mj-lt"/>
                <a:cs typeface="Times New Roman" panose="02020603050405020304" pitchFamily="18" charset="0"/>
              </a:rPr>
              <a:t>Tabla </a:t>
            </a:r>
            <a:r>
              <a:rPr lang="es-ES" sz="1400" b="1" dirty="0">
                <a:latin typeface="+mj-lt"/>
                <a:cs typeface="Times New Roman" panose="02020603050405020304" pitchFamily="18" charset="0"/>
              </a:rPr>
              <a:t>5</a:t>
            </a:r>
            <a:r>
              <a:rPr lang="es-ES" sz="1400" b="1" dirty="0" smtClean="0">
                <a:latin typeface="+mj-lt"/>
                <a:cs typeface="Times New Roman" panose="02020603050405020304" pitchFamily="18" charset="0"/>
              </a:rPr>
              <a:t> </a:t>
            </a:r>
            <a:r>
              <a:rPr lang="es-ES" sz="1400" dirty="0" smtClean="0">
                <a:latin typeface="+mj-lt"/>
                <a:cs typeface="Times New Roman" panose="02020603050405020304" pitchFamily="18" charset="0"/>
              </a:rPr>
              <a:t>. </a:t>
            </a:r>
            <a:r>
              <a:rPr lang="es-EC" sz="1400" dirty="0" smtClean="0">
                <a:latin typeface="+mj-lt"/>
                <a:cs typeface="Times New Roman" panose="02020603050405020304" pitchFamily="18" charset="0"/>
              </a:rPr>
              <a:t>Características de submuestras </a:t>
            </a:r>
            <a:endParaRPr lang="es-ES" sz="1400" dirty="0">
              <a:latin typeface="+mj-lt"/>
              <a:cs typeface="Times New Roman" panose="02020603050405020304" pitchFamily="18" charset="0"/>
            </a:endParaRPr>
          </a:p>
        </p:txBody>
      </p:sp>
      <p:sp>
        <p:nvSpPr>
          <p:cNvPr id="18" name="CuadroTexto 17"/>
          <p:cNvSpPr txBox="1"/>
          <p:nvPr/>
        </p:nvSpPr>
        <p:spPr>
          <a:xfrm>
            <a:off x="207818" y="99260"/>
            <a:ext cx="465664" cy="646331"/>
          </a:xfrm>
          <a:prstGeom prst="rect">
            <a:avLst/>
          </a:prstGeom>
          <a:noFill/>
        </p:spPr>
        <p:txBody>
          <a:bodyPr wrap="square" rtlCol="0">
            <a:spAutoFit/>
          </a:bodyPr>
          <a:lstStyle/>
          <a:p>
            <a:r>
              <a:rPr lang="es-ES" dirty="0" smtClean="0"/>
              <a:t>17</a:t>
            </a:r>
          </a:p>
          <a:p>
            <a:endParaRPr lang="es-EC" dirty="0"/>
          </a:p>
        </p:txBody>
      </p:sp>
      <p:sp>
        <p:nvSpPr>
          <p:cNvPr id="2" name="Rectángulo 1"/>
          <p:cNvSpPr/>
          <p:nvPr/>
        </p:nvSpPr>
        <p:spPr>
          <a:xfrm>
            <a:off x="10307538" y="4391971"/>
            <a:ext cx="1199805" cy="954107"/>
          </a:xfrm>
          <a:prstGeom prst="rect">
            <a:avLst/>
          </a:prstGeom>
        </p:spPr>
        <p:txBody>
          <a:bodyPr wrap="square">
            <a:spAutoFit/>
          </a:bodyPr>
          <a:lstStyle/>
          <a:p>
            <a:pPr algn="ctr"/>
            <a:endParaRPr lang="es-MX" sz="1400" dirty="0" smtClean="0"/>
          </a:p>
          <a:p>
            <a:pPr algn="ctr"/>
            <a:r>
              <a:rPr lang="es-MX" sz="1400" dirty="0" smtClean="0"/>
              <a:t>Bagazo</a:t>
            </a:r>
          </a:p>
          <a:p>
            <a:pPr algn="ctr"/>
            <a:r>
              <a:rPr lang="es-MX" sz="1400" dirty="0" smtClean="0"/>
              <a:t>Humedad</a:t>
            </a:r>
          </a:p>
          <a:p>
            <a:pPr algn="ctr"/>
            <a:r>
              <a:rPr lang="es-MX" sz="1400" dirty="0" smtClean="0"/>
              <a:t>68 </a:t>
            </a:r>
            <a:r>
              <a:rPr lang="es-MX" sz="1400" dirty="0"/>
              <a:t>± 3 %</a:t>
            </a:r>
          </a:p>
        </p:txBody>
      </p:sp>
      <p:sp>
        <p:nvSpPr>
          <p:cNvPr id="5" name="Flecha derecha 4"/>
          <p:cNvSpPr/>
          <p:nvPr/>
        </p:nvSpPr>
        <p:spPr>
          <a:xfrm>
            <a:off x="9929229" y="4730388"/>
            <a:ext cx="398428" cy="27727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83261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4" name="CuadroTexto 3">
            <a:extLst>
              <a:ext uri="{FF2B5EF4-FFF2-40B4-BE49-F238E27FC236}">
                <a16:creationId xmlns:a16="http://schemas.microsoft.com/office/drawing/2014/main" id="{9D176C7E-2113-4FD4-8125-1694BCC8B512}"/>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044" y="1175401"/>
            <a:ext cx="3123615" cy="1182728"/>
          </a:xfrm>
          <a:prstGeom prst="rect">
            <a:avLst/>
          </a:prstGeom>
        </p:spPr>
      </p:pic>
      <p:sp>
        <p:nvSpPr>
          <p:cNvPr id="7" name="CuadroTexto 6"/>
          <p:cNvSpPr txBox="1"/>
          <p:nvPr/>
        </p:nvSpPr>
        <p:spPr>
          <a:xfrm>
            <a:off x="3878520" y="2366292"/>
            <a:ext cx="563002" cy="307777"/>
          </a:xfrm>
          <a:prstGeom prst="rect">
            <a:avLst/>
          </a:prstGeom>
          <a:noFill/>
        </p:spPr>
        <p:txBody>
          <a:bodyPr wrap="square" rtlCol="0">
            <a:spAutoFit/>
          </a:bodyPr>
          <a:lstStyle/>
          <a:p>
            <a:r>
              <a:rPr lang="es-ES" sz="1400" b="1" dirty="0" smtClean="0">
                <a:ln w="0"/>
                <a:effectLst>
                  <a:outerShdw blurRad="38100" dist="19050" dir="2700000" algn="tl" rotWithShape="0">
                    <a:schemeClr val="dk1">
                      <a:alpha val="40000"/>
                    </a:schemeClr>
                  </a:outerShdw>
                </a:effectLst>
              </a:rPr>
              <a:t>SDA</a:t>
            </a:r>
            <a:endParaRPr lang="es-ES" sz="1400" b="1" dirty="0">
              <a:ln w="0"/>
              <a:effectLst>
                <a:outerShdw blurRad="38100" dist="19050" dir="2700000" algn="tl" rotWithShape="0">
                  <a:schemeClr val="dk1">
                    <a:alpha val="40000"/>
                  </a:schemeClr>
                </a:outerShdw>
              </a:effectLst>
            </a:endParaRPr>
          </a:p>
        </p:txBody>
      </p:sp>
      <p:sp>
        <p:nvSpPr>
          <p:cNvPr id="8" name="CuadroTexto 7"/>
          <p:cNvSpPr txBox="1"/>
          <p:nvPr/>
        </p:nvSpPr>
        <p:spPr>
          <a:xfrm>
            <a:off x="5056409" y="2357838"/>
            <a:ext cx="698650" cy="307777"/>
          </a:xfrm>
          <a:prstGeom prst="rect">
            <a:avLst/>
          </a:prstGeom>
          <a:noFill/>
        </p:spPr>
        <p:txBody>
          <a:bodyPr wrap="square" rtlCol="0">
            <a:spAutoFit/>
          </a:bodyPr>
          <a:lstStyle/>
          <a:p>
            <a:r>
              <a:rPr lang="es-ES" sz="1400" b="1" dirty="0" smtClean="0">
                <a:ln w="0"/>
                <a:effectLst>
                  <a:outerShdw blurRad="38100" dist="19050" dir="2700000" algn="tl" rotWithShape="0">
                    <a:schemeClr val="dk1">
                      <a:alpha val="40000"/>
                    </a:schemeClr>
                  </a:outerShdw>
                </a:effectLst>
              </a:rPr>
              <a:t>RBA</a:t>
            </a:r>
            <a:endParaRPr lang="es-ES" sz="1400" b="1" dirty="0">
              <a:ln w="0"/>
              <a:effectLst>
                <a:outerShdw blurRad="38100" dist="19050" dir="2700000" algn="tl" rotWithShape="0">
                  <a:schemeClr val="dk1">
                    <a:alpha val="40000"/>
                  </a:schemeClr>
                </a:outerShdw>
              </a:effectLst>
            </a:endParaRPr>
          </a:p>
        </p:txBody>
      </p:sp>
      <p:sp>
        <p:nvSpPr>
          <p:cNvPr id="9" name="CuadroTexto 8"/>
          <p:cNvSpPr txBox="1"/>
          <p:nvPr/>
        </p:nvSpPr>
        <p:spPr>
          <a:xfrm>
            <a:off x="6088445" y="2366292"/>
            <a:ext cx="563002" cy="307777"/>
          </a:xfrm>
          <a:prstGeom prst="rect">
            <a:avLst/>
          </a:prstGeom>
          <a:noFill/>
        </p:spPr>
        <p:txBody>
          <a:bodyPr wrap="square" rtlCol="0">
            <a:spAutoFit/>
          </a:bodyPr>
          <a:lstStyle/>
          <a:p>
            <a:r>
              <a:rPr lang="es-ES" sz="1400" b="1" dirty="0" smtClean="0">
                <a:ln w="0"/>
                <a:effectLst>
                  <a:outerShdw blurRad="38100" dist="19050" dir="2700000" algn="tl" rotWithShape="0">
                    <a:schemeClr val="dk1">
                      <a:alpha val="40000"/>
                    </a:schemeClr>
                  </a:outerShdw>
                </a:effectLst>
              </a:rPr>
              <a:t>PDA</a:t>
            </a:r>
            <a:endParaRPr lang="es-ES" sz="1400" b="1" dirty="0">
              <a:ln w="0"/>
              <a:effectLst>
                <a:outerShdw blurRad="38100" dist="19050" dir="2700000" algn="tl" rotWithShape="0">
                  <a:schemeClr val="dk1">
                    <a:alpha val="40000"/>
                  </a:schemeClr>
                </a:outerShdw>
              </a:effectLst>
            </a:endParaRPr>
          </a:p>
        </p:txBody>
      </p:sp>
      <p:sp>
        <p:nvSpPr>
          <p:cNvPr id="10" name="Rectángulo 9"/>
          <p:cNvSpPr/>
          <p:nvPr/>
        </p:nvSpPr>
        <p:spPr>
          <a:xfrm>
            <a:off x="320595" y="350571"/>
            <a:ext cx="5840060" cy="646331"/>
          </a:xfrm>
          <a:prstGeom prst="rect">
            <a:avLst/>
          </a:prstGeom>
        </p:spPr>
        <p:txBody>
          <a:bodyPr wrap="none">
            <a:spAutoFit/>
          </a:bodyPr>
          <a:lstStyle/>
          <a:p>
            <a:pPr>
              <a:lnSpc>
                <a:spcPct val="200000"/>
              </a:lnSpc>
              <a:spcBef>
                <a:spcPts val="1200"/>
              </a:spcBef>
            </a:pPr>
            <a:r>
              <a:rPr lang="es-EC" b="1" kern="0" dirty="0">
                <a:latin typeface="Arial" panose="020B0604020202020204" pitchFamily="34" charset="0"/>
                <a:ea typeface="Times New Roman" panose="02020603050405020304" pitchFamily="18" charset="0"/>
                <a:cs typeface="Times New Roman" panose="02020603050405020304" pitchFamily="18" charset="0"/>
              </a:rPr>
              <a:t>Mohos y Levaduras Aislados por Medios de Cultivo</a:t>
            </a:r>
            <a:endParaRPr lang="es-ES"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511" y="4806693"/>
            <a:ext cx="733504" cy="657097"/>
          </a:xfrm>
          <a:prstGeom prst="rect">
            <a:avLst/>
          </a:prstGeom>
        </p:spPr>
      </p:pic>
      <p:pic>
        <p:nvPicPr>
          <p:cNvPr id="13" name="image1.png"/>
          <p:cNvPicPr/>
          <p:nvPr/>
        </p:nvPicPr>
        <p:blipFill>
          <a:blip r:embed="rId4">
            <a:extLst>
              <a:ext uri="{28A0092B-C50C-407E-A947-70E740481C1C}">
                <a14:useLocalDpi xmlns:a14="http://schemas.microsoft.com/office/drawing/2010/main" val="0"/>
              </a:ext>
            </a:extLst>
          </a:blip>
          <a:srcRect/>
          <a:stretch>
            <a:fillRect/>
          </a:stretch>
        </p:blipFill>
        <p:spPr>
          <a:xfrm>
            <a:off x="7073881" y="613808"/>
            <a:ext cx="4673600" cy="2248893"/>
          </a:xfrm>
          <a:prstGeom prst="rect">
            <a:avLst/>
          </a:prstGeom>
          <a:ln/>
        </p:spPr>
      </p:pic>
      <p:pic>
        <p:nvPicPr>
          <p:cNvPr id="14" name="image17.png"/>
          <p:cNvPicPr/>
          <p:nvPr/>
        </p:nvPicPr>
        <p:blipFill>
          <a:blip r:embed="rId5" cstate="print">
            <a:extLst>
              <a:ext uri="{28A0092B-C50C-407E-A947-70E740481C1C}">
                <a14:useLocalDpi xmlns:a14="http://schemas.microsoft.com/office/drawing/2010/main" val="0"/>
              </a:ext>
            </a:extLst>
          </a:blip>
          <a:srcRect/>
          <a:stretch>
            <a:fillRect/>
          </a:stretch>
        </p:blipFill>
        <p:spPr>
          <a:xfrm>
            <a:off x="7039445" y="3081905"/>
            <a:ext cx="5039995" cy="2381885"/>
          </a:xfrm>
          <a:prstGeom prst="rect">
            <a:avLst/>
          </a:prstGeom>
          <a:ln/>
        </p:spPr>
      </p:pic>
      <p:pic>
        <p:nvPicPr>
          <p:cNvPr id="15" name="Picture 2" descr="https://lh3.googleusercontent.com/4cDIWDXMTyxMcHA-eW_7zwtmwm5F8AvPWCo3g1E8tRLlfq05rx7FVdSVotw_vTFt8llJyyGh3a9zVkUOSvBTceMkE_xycLwGYJYiXkMptITtRBGxx9jQZOdrD7dxT1QOmhH1bLUfB58c5sJFj0ebukMUAYrg5OMIgB8exS25tx589Ao3o5E8l3-vWQsP_XVGDtmee7Law6uNWwDwO0eaZkDrXQesvVJJiXvu0ndC6XkW4SjNu42arzchkaf7IAGWf5JtxuiMz6a9StTLtnzzFGh42zmgTtJ1WW3UuNVT8P-9kyA7YrVwdNPXJ1Hn6za_lldwIDUwHVXbTWcrgrPzOYZ0vuP1oUv9F35DcgXycjgZCjLaA22rpd7-raWxQTu3HCMFKC9KPNGH-E6eBVgRVMj4xvYlN4neBizqKmP9V0DQ3o0PSOJQ8R38AEzEEcJJi02J1J5D3Shxp-pL_T-HgsPVgbJ4Woy9p_26ef_NTDAxd690aBxKgf5BeHkoBXBZeb2-ZZ61aIJc3hrxbZJZVykIreWBzj0-XAM3fhKaKTqH8Uhn0qoQySAFmp8hgbukA9vEUg7kSvMFqxQCUcSHzpR3DzrFWR8X0se9fEJKF9ahEyA6Sbm4JZ71wIURLJ4Ch5Hb2HvyBQkks5VT3QJvvtEFq1zCS6WgO2-wTW6QEGhmYt_kYXGxTZ_TYy18RUV708xYKicF6VqKhAX89pOOK9c=w501-h667-no?authuser=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rot="16200000">
            <a:off x="4417436" y="2249735"/>
            <a:ext cx="1786314" cy="2783812"/>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7212401" y="2964199"/>
            <a:ext cx="4867039"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S" sz="1400" dirty="0" err="1">
                <a:solidFill>
                  <a:srgbClr val="000000"/>
                </a:solidFill>
                <a:latin typeface="Arial" panose="020B0604020202020204" pitchFamily="34" charset="0"/>
                <a:ea typeface="Arial" panose="020B0604020202020204" pitchFamily="34" charset="0"/>
                <a:cs typeface="Calibri" panose="020F0502020204030204" pitchFamily="34" charset="0"/>
              </a:rPr>
              <a:t>Shaphiro</a:t>
            </a:r>
            <a:r>
              <a:rPr lang="es-ES" sz="1400" dirty="0">
                <a:solidFill>
                  <a:srgbClr val="000000"/>
                </a:solidFill>
                <a:latin typeface="Arial" panose="020B0604020202020204" pitchFamily="34" charset="0"/>
                <a:ea typeface="Arial" panose="020B0604020202020204" pitchFamily="34" charset="0"/>
                <a:cs typeface="Calibri" panose="020F0502020204030204" pitchFamily="34" charset="0"/>
              </a:rPr>
              <a:t> </a:t>
            </a:r>
            <a:r>
              <a:rPr lang="es-ES"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 </a:t>
            </a:r>
            <a:r>
              <a:rPr lang="es-ES" sz="1400" dirty="0">
                <a:solidFill>
                  <a:srgbClr val="000000"/>
                </a:solidFill>
                <a:latin typeface="Arial" panose="020B0604020202020204" pitchFamily="34" charset="0"/>
                <a:ea typeface="Arial" panose="020B0604020202020204" pitchFamily="34" charset="0"/>
                <a:cs typeface="Calibri" panose="020F0502020204030204" pitchFamily="34" charset="0"/>
              </a:rPr>
              <a:t>(estadística W = 0.82984, p-</a:t>
            </a:r>
            <a:r>
              <a:rPr lang="es-ES" sz="1400" dirty="0" err="1">
                <a:solidFill>
                  <a:srgbClr val="000000"/>
                </a:solidFill>
                <a:latin typeface="Arial" panose="020B0604020202020204" pitchFamily="34" charset="0"/>
                <a:ea typeface="Arial" panose="020B0604020202020204" pitchFamily="34" charset="0"/>
                <a:cs typeface="Calibri" panose="020F0502020204030204" pitchFamily="34" charset="0"/>
              </a:rPr>
              <a:t>value</a:t>
            </a:r>
            <a:r>
              <a:rPr lang="es-ES" sz="1400" dirty="0">
                <a:solidFill>
                  <a:srgbClr val="000000"/>
                </a:solidFill>
                <a:latin typeface="Arial" panose="020B0604020202020204" pitchFamily="34" charset="0"/>
                <a:ea typeface="Arial" panose="020B0604020202020204" pitchFamily="34" charset="0"/>
                <a:cs typeface="Calibri" panose="020F0502020204030204" pitchFamily="34" charset="0"/>
              </a:rPr>
              <a:t> = 0.00006758)</a:t>
            </a:r>
            <a:endParaRPr lang="es-ES" sz="1400" dirty="0"/>
          </a:p>
        </p:txBody>
      </p:sp>
      <p:sp>
        <p:nvSpPr>
          <p:cNvPr id="17" name="Rectángulo 16"/>
          <p:cNvSpPr/>
          <p:nvPr/>
        </p:nvSpPr>
        <p:spPr>
          <a:xfrm>
            <a:off x="7212401" y="5421384"/>
            <a:ext cx="4867039"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sz="1400" dirty="0" err="1">
                <a:solidFill>
                  <a:srgbClr val="000000"/>
                </a:solidFill>
                <a:latin typeface="Arial" panose="020B0604020202020204" pitchFamily="34" charset="0"/>
                <a:ea typeface="Arial" panose="020B0604020202020204" pitchFamily="34" charset="0"/>
                <a:cs typeface="Calibri" panose="020F0502020204030204" pitchFamily="34" charset="0"/>
              </a:rPr>
              <a:t>Kruskal</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-Wallis </a:t>
            </a:r>
            <a:r>
              <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con </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resultados </a:t>
            </a:r>
            <a:r>
              <a:rPr lang="es-EC" sz="1400" dirty="0" err="1">
                <a:solidFill>
                  <a:srgbClr val="000000"/>
                </a:solidFill>
                <a:latin typeface="Arial" panose="020B0604020202020204" pitchFamily="34" charset="0"/>
                <a:ea typeface="Arial" panose="020B0604020202020204" pitchFamily="34" charset="0"/>
                <a:cs typeface="Calibri" panose="020F0502020204030204" pitchFamily="34" charset="0"/>
              </a:rPr>
              <a:t>chi-squared</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 = 32.123, </a:t>
            </a:r>
            <a:r>
              <a:rPr lang="es-EC" sz="1400" dirty="0" err="1">
                <a:solidFill>
                  <a:srgbClr val="000000"/>
                </a:solidFill>
                <a:latin typeface="Arial" panose="020B0604020202020204" pitchFamily="34" charset="0"/>
                <a:ea typeface="Arial" panose="020B0604020202020204" pitchFamily="34" charset="0"/>
                <a:cs typeface="Calibri" panose="020F0502020204030204" pitchFamily="34" charset="0"/>
              </a:rPr>
              <a:t>df</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 = 11 y p-</a:t>
            </a:r>
            <a:r>
              <a:rPr lang="es-EC" sz="1400" dirty="0" err="1">
                <a:solidFill>
                  <a:srgbClr val="000000"/>
                </a:solidFill>
                <a:latin typeface="Arial" panose="020B0604020202020204" pitchFamily="34" charset="0"/>
                <a:ea typeface="Arial" panose="020B0604020202020204" pitchFamily="34" charset="0"/>
                <a:cs typeface="Calibri" panose="020F0502020204030204" pitchFamily="34" charset="0"/>
              </a:rPr>
              <a:t>value</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 = 0.0007288</a:t>
            </a:r>
            <a:endParaRPr lang="es-ES" sz="1400" dirty="0"/>
          </a:p>
        </p:txBody>
      </p:sp>
      <p:graphicFrame>
        <p:nvGraphicFramePr>
          <p:cNvPr id="3" name="Tabla 2"/>
          <p:cNvGraphicFramePr>
            <a:graphicFrameLocks noGrp="1"/>
          </p:cNvGraphicFramePr>
          <p:nvPr>
            <p:extLst>
              <p:ext uri="{D42A27DB-BD31-4B8C-83A1-F6EECF244321}">
                <p14:modId xmlns:p14="http://schemas.microsoft.com/office/powerpoint/2010/main" val="644058435"/>
              </p:ext>
            </p:extLst>
          </p:nvPr>
        </p:nvGraphicFramePr>
        <p:xfrm>
          <a:off x="518050" y="1212826"/>
          <a:ext cx="2609530" cy="4770611"/>
        </p:xfrm>
        <a:graphic>
          <a:graphicData uri="http://schemas.openxmlformats.org/drawingml/2006/table">
            <a:tbl>
              <a:tblPr bandRow="1"/>
              <a:tblGrid>
                <a:gridCol w="1142142">
                  <a:extLst>
                    <a:ext uri="{9D8B030D-6E8A-4147-A177-3AD203B41FA5}">
                      <a16:colId xmlns:a16="http://schemas.microsoft.com/office/drawing/2014/main" val="4179770837"/>
                    </a:ext>
                  </a:extLst>
                </a:gridCol>
                <a:gridCol w="450157">
                  <a:extLst>
                    <a:ext uri="{9D8B030D-6E8A-4147-A177-3AD203B41FA5}">
                      <a16:colId xmlns:a16="http://schemas.microsoft.com/office/drawing/2014/main" val="3938719323"/>
                    </a:ext>
                  </a:extLst>
                </a:gridCol>
                <a:gridCol w="473579">
                  <a:extLst>
                    <a:ext uri="{9D8B030D-6E8A-4147-A177-3AD203B41FA5}">
                      <a16:colId xmlns:a16="http://schemas.microsoft.com/office/drawing/2014/main" val="177793016"/>
                    </a:ext>
                  </a:extLst>
                </a:gridCol>
                <a:gridCol w="543652">
                  <a:extLst>
                    <a:ext uri="{9D8B030D-6E8A-4147-A177-3AD203B41FA5}">
                      <a16:colId xmlns:a16="http://schemas.microsoft.com/office/drawing/2014/main" val="875607607"/>
                    </a:ext>
                  </a:extLst>
                </a:gridCol>
              </a:tblGrid>
              <a:tr h="747251">
                <a:tc>
                  <a:txBody>
                    <a:bodyPr/>
                    <a:lstStyle/>
                    <a:p>
                      <a:pPr marL="0" marR="0" indent="0">
                        <a:lnSpc>
                          <a:spcPct val="200000"/>
                        </a:lnSpc>
                        <a:spcBef>
                          <a:spcPts val="0"/>
                        </a:spcBef>
                        <a:spcAft>
                          <a:spcPts val="0"/>
                        </a:spcAft>
                      </a:pPr>
                      <a:r>
                        <a:rPr lang="es-EC" sz="1100" b="1" dirty="0">
                          <a:solidFill>
                            <a:srgbClr val="000000"/>
                          </a:solidFill>
                          <a:effectLst/>
                          <a:latin typeface="Arial" panose="020B0604020202020204" pitchFamily="34" charset="0"/>
                          <a:ea typeface="Arial" panose="020B0604020202020204" pitchFamily="34" charset="0"/>
                          <a:cs typeface="Calibri" panose="020F0502020204030204" pitchFamily="34" charset="0"/>
                        </a:rPr>
                        <a:t>Factor dilución\Medio</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b="1">
                          <a:solidFill>
                            <a:srgbClr val="000000"/>
                          </a:solidFill>
                          <a:effectLst/>
                          <a:latin typeface="Arial" panose="020B0604020202020204" pitchFamily="34" charset="0"/>
                          <a:ea typeface="Arial" panose="020B0604020202020204" pitchFamily="34" charset="0"/>
                          <a:cs typeface="Calibri" panose="020F0502020204030204" pitchFamily="34" charset="0"/>
                        </a:rPr>
                        <a:t>PDA</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b="1">
                          <a:solidFill>
                            <a:srgbClr val="000000"/>
                          </a:solidFill>
                          <a:effectLst/>
                          <a:latin typeface="Arial" panose="020B0604020202020204" pitchFamily="34" charset="0"/>
                          <a:ea typeface="Arial" panose="020B0604020202020204" pitchFamily="34" charset="0"/>
                          <a:cs typeface="Calibri" panose="020F0502020204030204" pitchFamily="34" charset="0"/>
                        </a:rPr>
                        <a:t>SDA</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b="1">
                          <a:solidFill>
                            <a:srgbClr val="000000"/>
                          </a:solidFill>
                          <a:effectLst/>
                          <a:latin typeface="Arial" panose="020B0604020202020204" pitchFamily="34" charset="0"/>
                          <a:ea typeface="Arial" panose="020B0604020202020204" pitchFamily="34" charset="0"/>
                          <a:cs typeface="Calibri" panose="020F0502020204030204" pitchFamily="34" charset="0"/>
                        </a:rPr>
                        <a:t>RBA</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341038"/>
                  </a:ext>
                </a:extLst>
              </a:tr>
              <a:tr h="301631">
                <a:tc rowSpan="3">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100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77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200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22667357"/>
                  </a:ext>
                </a:extLst>
              </a:tr>
              <a:tr h="301631">
                <a:tc vMerge="1">
                  <a:txBody>
                    <a:bodyPr/>
                    <a:lstStyle/>
                    <a:p>
                      <a:endParaRPr lang="es-ES"/>
                    </a:p>
                  </a:txBody>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74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76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150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extLst>
                  <a:ext uri="{0D108BD9-81ED-4DB2-BD59-A6C34878D82A}">
                    <a16:rowId xmlns:a16="http://schemas.microsoft.com/office/drawing/2014/main" val="1249418467"/>
                  </a:ext>
                </a:extLst>
              </a:tr>
              <a:tr h="301631">
                <a:tc vMerge="1">
                  <a:txBody>
                    <a:bodyPr/>
                    <a:lstStyle/>
                    <a:p>
                      <a:endParaRPr lang="es-ES"/>
                    </a:p>
                  </a:txBody>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70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74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130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633105"/>
                  </a:ext>
                </a:extLst>
              </a:tr>
              <a:tr h="301631">
                <a:tc rowSpan="3">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27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31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137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62780232"/>
                  </a:ext>
                </a:extLst>
              </a:tr>
              <a:tr h="301631">
                <a:tc vMerge="1">
                  <a:txBody>
                    <a:bodyPr/>
                    <a:lstStyle/>
                    <a:p>
                      <a:endParaRPr lang="es-ES"/>
                    </a:p>
                  </a:txBody>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40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33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180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extLst>
                  <a:ext uri="{0D108BD9-81ED-4DB2-BD59-A6C34878D82A}">
                    <a16:rowId xmlns:a16="http://schemas.microsoft.com/office/drawing/2014/main" val="2754149847"/>
                  </a:ext>
                </a:extLst>
              </a:tr>
              <a:tr h="301631">
                <a:tc vMerge="1">
                  <a:txBody>
                    <a:bodyPr/>
                    <a:lstStyle/>
                    <a:p>
                      <a:endParaRPr lang="es-ES"/>
                    </a:p>
                  </a:txBody>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28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34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145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066810"/>
                  </a:ext>
                </a:extLst>
              </a:tr>
              <a:tr h="301631">
                <a:tc rowSpan="3">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34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9185407"/>
                  </a:ext>
                </a:extLst>
              </a:tr>
              <a:tr h="301631">
                <a:tc vMerge="1">
                  <a:txBody>
                    <a:bodyPr/>
                    <a:lstStyle/>
                    <a:p>
                      <a:endParaRPr lang="es-ES"/>
                    </a:p>
                  </a:txBody>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20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25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extLst>
                  <a:ext uri="{0D108BD9-81ED-4DB2-BD59-A6C34878D82A}">
                    <a16:rowId xmlns:a16="http://schemas.microsoft.com/office/drawing/2014/main" val="333437476"/>
                  </a:ext>
                </a:extLst>
              </a:tr>
              <a:tr h="301631">
                <a:tc vMerge="1">
                  <a:txBody>
                    <a:bodyPr/>
                    <a:lstStyle/>
                    <a:p>
                      <a:endParaRPr lang="es-ES"/>
                    </a:p>
                  </a:txBody>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40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207118"/>
                  </a:ext>
                </a:extLst>
              </a:tr>
              <a:tr h="301631">
                <a:tc rowSpan="3">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2581759"/>
                  </a:ext>
                </a:extLst>
              </a:tr>
              <a:tr h="301631">
                <a:tc vMerge="1">
                  <a:txBody>
                    <a:bodyPr/>
                    <a:lstStyle/>
                    <a:p>
                      <a:endParaRPr lang="es-ES"/>
                    </a:p>
                  </a:txBody>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a:noFill/>
                    </a:lnB>
                  </a:tcPr>
                </a:tc>
                <a:extLst>
                  <a:ext uri="{0D108BD9-81ED-4DB2-BD59-A6C34878D82A}">
                    <a16:rowId xmlns:a16="http://schemas.microsoft.com/office/drawing/2014/main" val="1447842746"/>
                  </a:ext>
                </a:extLst>
              </a:tr>
              <a:tr h="301631">
                <a:tc vMerge="1">
                  <a:txBody>
                    <a:bodyPr/>
                    <a:lstStyle/>
                    <a:p>
                      <a:endParaRPr lang="es-ES"/>
                    </a:p>
                  </a:txBody>
                  <a:tcPr/>
                </a:tc>
                <a:tc>
                  <a:txBody>
                    <a:bodyPr/>
                    <a:lstStyle/>
                    <a:p>
                      <a:pPr marL="0" marR="0" indent="0" algn="r">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Calibri" panose="020F0502020204030204" pitchFamily="34" charset="0"/>
                        </a:rPr>
                        <a:t>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dirty="0">
                          <a:solidFill>
                            <a:srgbClr val="000000"/>
                          </a:solidFill>
                          <a:effectLst/>
                          <a:latin typeface="Arial" panose="020B0604020202020204" pitchFamily="34" charset="0"/>
                          <a:ea typeface="Arial" panose="020B0604020202020204" pitchFamily="34" charset="0"/>
                          <a:cs typeface="Calibri" panose="020F0502020204030204" pitchFamily="34" charset="0"/>
                        </a:rPr>
                        <a:t>9</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C" sz="1100" dirty="0">
                          <a:solidFill>
                            <a:srgbClr val="000000"/>
                          </a:solidFill>
                          <a:effectLst/>
                          <a:latin typeface="Arial" panose="020B0604020202020204" pitchFamily="34" charset="0"/>
                          <a:ea typeface="Arial" panose="020B0604020202020204" pitchFamily="34" charset="0"/>
                          <a:cs typeface="Calibri" panose="020F0502020204030204" pitchFamily="34" charset="0"/>
                        </a:rPr>
                        <a:t>25</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59336" marR="5933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469139"/>
                  </a:ext>
                </a:extLst>
              </a:tr>
            </a:tbl>
          </a:graphicData>
        </a:graphic>
      </p:graphicFrame>
      <p:sp>
        <p:nvSpPr>
          <p:cNvPr id="18" name="Rectángulo 17"/>
          <p:cNvSpPr/>
          <p:nvPr/>
        </p:nvSpPr>
        <p:spPr>
          <a:xfrm>
            <a:off x="892893" y="5991600"/>
            <a:ext cx="4519336" cy="307777"/>
          </a:xfrm>
          <a:prstGeom prst="rect">
            <a:avLst/>
          </a:prstGeom>
        </p:spPr>
        <p:txBody>
          <a:bodyPr wrap="square">
            <a:spAutoFit/>
          </a:bodyPr>
          <a:lstStyle/>
          <a:p>
            <a:pPr algn="just"/>
            <a:r>
              <a:rPr lang="es-ES" sz="1400" b="1" dirty="0" smtClean="0">
                <a:latin typeface="+mj-lt"/>
                <a:cs typeface="Times New Roman" panose="02020603050405020304" pitchFamily="18" charset="0"/>
              </a:rPr>
              <a:t>Tabla 6 </a:t>
            </a:r>
            <a:r>
              <a:rPr lang="es-ES" sz="1400" dirty="0" smtClean="0">
                <a:latin typeface="+mj-lt"/>
                <a:cs typeface="Times New Roman" panose="02020603050405020304" pitchFamily="18" charset="0"/>
              </a:rPr>
              <a:t>. </a:t>
            </a:r>
            <a:r>
              <a:rPr lang="es-EC" sz="1400" dirty="0" smtClean="0">
                <a:latin typeface="+mj-lt"/>
                <a:cs typeface="Times New Roman" panose="02020603050405020304" pitchFamily="18" charset="0"/>
              </a:rPr>
              <a:t>UFC totales</a:t>
            </a:r>
            <a:endParaRPr lang="es-ES" sz="1400" dirty="0">
              <a:latin typeface="+mj-lt"/>
              <a:cs typeface="Times New Roman" panose="02020603050405020304" pitchFamily="18" charset="0"/>
            </a:endParaRPr>
          </a:p>
        </p:txBody>
      </p:sp>
      <p:sp>
        <p:nvSpPr>
          <p:cNvPr id="19" name="CuadroTexto 18"/>
          <p:cNvSpPr txBox="1"/>
          <p:nvPr/>
        </p:nvSpPr>
        <p:spPr>
          <a:xfrm>
            <a:off x="207818" y="99260"/>
            <a:ext cx="465664" cy="646331"/>
          </a:xfrm>
          <a:prstGeom prst="rect">
            <a:avLst/>
          </a:prstGeom>
          <a:noFill/>
        </p:spPr>
        <p:txBody>
          <a:bodyPr wrap="square" rtlCol="0">
            <a:spAutoFit/>
          </a:bodyPr>
          <a:lstStyle/>
          <a:p>
            <a:r>
              <a:rPr lang="es-ES" dirty="0" smtClean="0"/>
              <a:t>18</a:t>
            </a:r>
          </a:p>
          <a:p>
            <a:endParaRPr lang="es-EC" dirty="0"/>
          </a:p>
        </p:txBody>
      </p:sp>
      <p:sp>
        <p:nvSpPr>
          <p:cNvPr id="5" name="Rectángulo 4"/>
          <p:cNvSpPr/>
          <p:nvPr/>
        </p:nvSpPr>
        <p:spPr>
          <a:xfrm>
            <a:off x="518050" y="6444385"/>
            <a:ext cx="4611519" cy="276999"/>
          </a:xfrm>
          <a:prstGeom prst="rect">
            <a:avLst/>
          </a:prstGeom>
        </p:spPr>
        <p:txBody>
          <a:bodyPr wrap="none">
            <a:spAutoFit/>
          </a:bodyPr>
          <a:lstStyle/>
          <a:p>
            <a:r>
              <a:rPr lang="es-EC" sz="1200" dirty="0">
                <a:solidFill>
                  <a:srgbClr val="000000"/>
                </a:solidFill>
                <a:latin typeface="Arial" panose="020B0604020202020204" pitchFamily="34" charset="0"/>
                <a:ea typeface="Arial" panose="020B0604020202020204" pitchFamily="34" charset="0"/>
                <a:cs typeface="Calibri" panose="020F0502020204030204" pitchFamily="34" charset="0"/>
              </a:rPr>
              <a:t>(Al-</a:t>
            </a:r>
            <a:r>
              <a:rPr lang="es-EC" sz="1200" dirty="0" err="1">
                <a:solidFill>
                  <a:srgbClr val="000000"/>
                </a:solidFill>
                <a:latin typeface="Arial" panose="020B0604020202020204" pitchFamily="34" charset="0"/>
                <a:ea typeface="Arial" panose="020B0604020202020204" pitchFamily="34" charset="0"/>
                <a:cs typeface="Calibri" panose="020F0502020204030204" pitchFamily="34" charset="0"/>
              </a:rPr>
              <a:t>mohanna</a:t>
            </a:r>
            <a:r>
              <a:rPr lang="es-EC" sz="1200" dirty="0">
                <a:solidFill>
                  <a:srgbClr val="000000"/>
                </a:solidFill>
                <a:latin typeface="Arial" panose="020B0604020202020204" pitchFamily="34" charset="0"/>
                <a:ea typeface="Arial" panose="020B0604020202020204" pitchFamily="34" charset="0"/>
                <a:cs typeface="Calibri" panose="020F0502020204030204" pitchFamily="34" charset="0"/>
              </a:rPr>
              <a:t>, 2017</a:t>
            </a:r>
            <a:r>
              <a:rPr lang="es-EC" sz="1200" dirty="0" smtClean="0">
                <a:solidFill>
                  <a:srgbClr val="000000"/>
                </a:solidFill>
                <a:latin typeface="Arial" panose="020B0604020202020204" pitchFamily="34" charset="0"/>
                <a:ea typeface="Arial" panose="020B0604020202020204" pitchFamily="34" charset="0"/>
                <a:cs typeface="Calibri" panose="020F0502020204030204" pitchFamily="34" charset="0"/>
              </a:rPr>
              <a:t>), (</a:t>
            </a:r>
            <a:r>
              <a:rPr lang="es-EC" sz="1200" dirty="0" err="1" smtClean="0">
                <a:solidFill>
                  <a:srgbClr val="000000"/>
                </a:solidFill>
                <a:latin typeface="Arial" panose="020B0604020202020204" pitchFamily="34" charset="0"/>
                <a:ea typeface="Arial" panose="020B0604020202020204" pitchFamily="34" charset="0"/>
                <a:cs typeface="Calibri" panose="020F0502020204030204" pitchFamily="34" charset="0"/>
              </a:rPr>
              <a:t>Zaky</a:t>
            </a:r>
            <a:r>
              <a:rPr lang="es-EC" sz="1200" dirty="0" smtClean="0">
                <a:solidFill>
                  <a:srgbClr val="000000"/>
                </a:solidFill>
                <a:latin typeface="Arial" panose="020B0604020202020204" pitchFamily="34" charset="0"/>
                <a:ea typeface="Arial" panose="020B0604020202020204" pitchFamily="34" charset="0"/>
                <a:cs typeface="Calibri" panose="020F0502020204030204" pitchFamily="34" charset="0"/>
              </a:rPr>
              <a:t>, </a:t>
            </a:r>
            <a:r>
              <a:rPr lang="es-EC" sz="1200" dirty="0">
                <a:solidFill>
                  <a:srgbClr val="000000"/>
                </a:solidFill>
                <a:latin typeface="Arial" panose="020B0604020202020204" pitchFamily="34" charset="0"/>
                <a:ea typeface="Arial" panose="020B0604020202020204" pitchFamily="34" charset="0"/>
                <a:cs typeface="Calibri" panose="020F0502020204030204" pitchFamily="34" charset="0"/>
              </a:rPr>
              <a:t>2016), (Ramírez &amp; Velázquez, 2018) </a:t>
            </a:r>
            <a:endParaRPr lang="es-EC" sz="1200" dirty="0"/>
          </a:p>
        </p:txBody>
      </p:sp>
      <p:sp>
        <p:nvSpPr>
          <p:cNvPr id="12" name="Rectángulo 11"/>
          <p:cNvSpPr/>
          <p:nvPr/>
        </p:nvSpPr>
        <p:spPr>
          <a:xfrm>
            <a:off x="3918688" y="4706888"/>
            <a:ext cx="3293714" cy="954107"/>
          </a:xfrm>
          <a:prstGeom prst="rect">
            <a:avLst/>
          </a:prstGeom>
        </p:spPr>
        <p:txBody>
          <a:bodyPr wrap="square">
            <a:spAutoFit/>
          </a:bodyPr>
          <a:lstStyle/>
          <a:p>
            <a:pPr marL="285750" indent="-285750">
              <a:buFont typeface="Arial" panose="020B0604020202020204" pitchFamily="34" charset="0"/>
              <a:buChar char="•"/>
            </a:pPr>
            <a:r>
              <a:rPr lang="es-EC" sz="1400" dirty="0" smtClean="0">
                <a:solidFill>
                  <a:srgbClr val="000000"/>
                </a:solidFill>
                <a:latin typeface="Arial" panose="020B0604020202020204" pitchFamily="34" charset="0"/>
                <a:ea typeface="Calibri" panose="020F0502020204030204" pitchFamily="34" charset="0"/>
              </a:rPr>
              <a:t>Fragmentación </a:t>
            </a:r>
            <a:r>
              <a:rPr lang="es-EC" sz="1400" dirty="0">
                <a:solidFill>
                  <a:srgbClr val="000000"/>
                </a:solidFill>
                <a:latin typeface="Arial" panose="020B0604020202020204" pitchFamily="34" charset="0"/>
                <a:ea typeface="Calibri" panose="020F0502020204030204" pitchFamily="34" charset="0"/>
              </a:rPr>
              <a:t>del micelio </a:t>
            </a:r>
            <a:endParaRPr lang="es-EC" sz="1400" dirty="0" smtClean="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C" sz="1400" dirty="0" smtClean="0">
                <a:solidFill>
                  <a:srgbClr val="000000"/>
                </a:solidFill>
                <a:latin typeface="Arial" panose="020B0604020202020204" pitchFamily="34" charset="0"/>
                <a:ea typeface="Calibri" panose="020F0502020204030204" pitchFamily="34" charset="0"/>
              </a:rPr>
              <a:t>Ruptura </a:t>
            </a:r>
            <a:r>
              <a:rPr lang="es-EC" sz="1400" dirty="0">
                <a:solidFill>
                  <a:srgbClr val="000000"/>
                </a:solidFill>
                <a:latin typeface="Arial" panose="020B0604020202020204" pitchFamily="34" charset="0"/>
                <a:ea typeface="Calibri" panose="020F0502020204030204" pitchFamily="34" charset="0"/>
              </a:rPr>
              <a:t>de los grupos de </a:t>
            </a:r>
            <a:r>
              <a:rPr lang="es-EC" sz="1400" dirty="0" smtClean="0">
                <a:solidFill>
                  <a:srgbClr val="000000"/>
                </a:solidFill>
                <a:latin typeface="Arial" panose="020B0604020202020204" pitchFamily="34" charset="0"/>
                <a:ea typeface="Calibri" panose="020F0502020204030204" pitchFamily="34" charset="0"/>
              </a:rPr>
              <a:t>esporas</a:t>
            </a:r>
          </a:p>
          <a:p>
            <a:pPr marL="285750" indent="-285750">
              <a:buFont typeface="Arial" panose="020B0604020202020204" pitchFamily="34" charset="0"/>
              <a:buChar char="•"/>
            </a:pPr>
            <a:r>
              <a:rPr lang="es-EC" sz="1400" dirty="0">
                <a:solidFill>
                  <a:srgbClr val="000000"/>
                </a:solidFill>
                <a:latin typeface="Arial" panose="020B0604020202020204" pitchFamily="34" charset="0"/>
                <a:ea typeface="Calibri" panose="020F0502020204030204" pitchFamily="34" charset="0"/>
              </a:rPr>
              <a:t>I</a:t>
            </a:r>
            <a:r>
              <a:rPr lang="es-EC" sz="1400" dirty="0" smtClean="0">
                <a:solidFill>
                  <a:srgbClr val="000000"/>
                </a:solidFill>
                <a:latin typeface="Arial" panose="020B0604020202020204" pitchFamily="34" charset="0"/>
                <a:ea typeface="Calibri" panose="020F0502020204030204" pitchFamily="34" charset="0"/>
              </a:rPr>
              <a:t>nhibición </a:t>
            </a:r>
            <a:r>
              <a:rPr lang="es-EC" sz="1400" dirty="0">
                <a:solidFill>
                  <a:srgbClr val="000000"/>
                </a:solidFill>
                <a:latin typeface="Arial" panose="020B0604020202020204" pitchFamily="34" charset="0"/>
                <a:ea typeface="Calibri" panose="020F0502020204030204" pitchFamily="34" charset="0"/>
              </a:rPr>
              <a:t>competitiva </a:t>
            </a:r>
            <a:endParaRPr lang="es-EC" sz="1400" dirty="0" smtClean="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C" sz="1400" dirty="0" smtClean="0">
                <a:solidFill>
                  <a:srgbClr val="000000"/>
                </a:solidFill>
                <a:latin typeface="Arial" panose="020B0604020202020204" pitchFamily="34" charset="0"/>
              </a:rPr>
              <a:t>Factor humano, temperatura y pH</a:t>
            </a:r>
            <a:endParaRPr lang="es-MX" sz="1400" dirty="0"/>
          </a:p>
        </p:txBody>
      </p:sp>
    </p:spTree>
    <p:extLst>
      <p:ext uri="{BB962C8B-B14F-4D97-AF65-F5344CB8AC3E}">
        <p14:creationId xmlns:p14="http://schemas.microsoft.com/office/powerpoint/2010/main" val="1611439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graphicFrame>
        <p:nvGraphicFramePr>
          <p:cNvPr id="3" name="Diagrama 2"/>
          <p:cNvGraphicFramePr/>
          <p:nvPr>
            <p:extLst>
              <p:ext uri="{D42A27DB-BD31-4B8C-83A1-F6EECF244321}">
                <p14:modId xmlns:p14="http://schemas.microsoft.com/office/powerpoint/2010/main" val="964836832"/>
              </p:ext>
            </p:extLst>
          </p:nvPr>
        </p:nvGraphicFramePr>
        <p:xfrm>
          <a:off x="3077306" y="879230"/>
          <a:ext cx="5741378" cy="466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redondeado 3"/>
          <p:cNvSpPr/>
          <p:nvPr/>
        </p:nvSpPr>
        <p:spPr>
          <a:xfrm>
            <a:off x="7895492" y="26376"/>
            <a:ext cx="4176346" cy="5099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ÍNDICE DE CONTENIDO</a:t>
            </a:r>
            <a:endParaRPr lang="es-MX" dirty="0">
              <a:ln w="0"/>
              <a:solidFill>
                <a:schemeClr val="tx1"/>
              </a:solidFill>
              <a:effectLst>
                <a:outerShdw blurRad="38100" dist="19050" dir="2700000" algn="tl" rotWithShape="0">
                  <a:schemeClr val="dk1">
                    <a:alpha val="40000"/>
                  </a:schemeClr>
                </a:outerShdw>
              </a:effectLst>
            </a:endParaRPr>
          </a:p>
        </p:txBody>
      </p:sp>
      <p:sp>
        <p:nvSpPr>
          <p:cNvPr id="5" name="CuadroTexto 4"/>
          <p:cNvSpPr txBox="1"/>
          <p:nvPr/>
        </p:nvSpPr>
        <p:spPr>
          <a:xfrm>
            <a:off x="207818" y="99260"/>
            <a:ext cx="465664" cy="646331"/>
          </a:xfrm>
          <a:prstGeom prst="rect">
            <a:avLst/>
          </a:prstGeom>
          <a:noFill/>
        </p:spPr>
        <p:txBody>
          <a:bodyPr wrap="square" rtlCol="0">
            <a:spAutoFit/>
          </a:bodyPr>
          <a:lstStyle/>
          <a:p>
            <a:r>
              <a:rPr lang="es-ES" dirty="0"/>
              <a:t>1</a:t>
            </a:r>
            <a:endParaRPr lang="es-ES" dirty="0" smtClean="0"/>
          </a:p>
          <a:p>
            <a:endParaRPr lang="es-EC" dirty="0"/>
          </a:p>
        </p:txBody>
      </p:sp>
    </p:spTree>
    <p:extLst>
      <p:ext uri="{BB962C8B-B14F-4D97-AF65-F5344CB8AC3E}">
        <p14:creationId xmlns:p14="http://schemas.microsoft.com/office/powerpoint/2010/main" val="1390320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3126EEC-A119-4321-9EED-5999A2A946E9}"/>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9D176C7E-2113-4FD4-8125-1694BCC8B512}"/>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5" name="Rectángulo 4"/>
          <p:cNvSpPr/>
          <p:nvPr/>
        </p:nvSpPr>
        <p:spPr>
          <a:xfrm>
            <a:off x="303162" y="446105"/>
            <a:ext cx="3108543" cy="646331"/>
          </a:xfrm>
          <a:prstGeom prst="rect">
            <a:avLst/>
          </a:prstGeom>
        </p:spPr>
        <p:txBody>
          <a:bodyPr wrap="none">
            <a:spAutoFit/>
          </a:bodyPr>
          <a:lstStyle/>
          <a:p>
            <a:pPr>
              <a:lnSpc>
                <a:spcPct val="200000"/>
              </a:lnSpc>
              <a:spcBef>
                <a:spcPts val="1200"/>
              </a:spcBef>
            </a:pPr>
            <a:r>
              <a:rPr lang="es-EC" b="1" kern="0" dirty="0" smtClean="0">
                <a:latin typeface="Arial" panose="020B0604020202020204" pitchFamily="34" charset="0"/>
                <a:ea typeface="Times New Roman" panose="02020603050405020304" pitchFamily="18" charset="0"/>
                <a:cs typeface="Times New Roman" panose="02020603050405020304" pitchFamily="18" charset="0"/>
              </a:rPr>
              <a:t>Aislamiento de Levaduras.</a:t>
            </a:r>
            <a:endParaRPr lang="es-ES" b="1" kern="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CuadroTexto 6"/>
          <p:cNvSpPr txBox="1"/>
          <p:nvPr/>
        </p:nvSpPr>
        <p:spPr>
          <a:xfrm>
            <a:off x="207818" y="99260"/>
            <a:ext cx="465664" cy="646331"/>
          </a:xfrm>
          <a:prstGeom prst="rect">
            <a:avLst/>
          </a:prstGeom>
          <a:noFill/>
        </p:spPr>
        <p:txBody>
          <a:bodyPr wrap="square" rtlCol="0">
            <a:spAutoFit/>
          </a:bodyPr>
          <a:lstStyle/>
          <a:p>
            <a:r>
              <a:rPr lang="es-ES" dirty="0" smtClean="0"/>
              <a:t>19</a:t>
            </a:r>
          </a:p>
          <a:p>
            <a:endParaRPr lang="es-EC"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947" y="952359"/>
            <a:ext cx="9453493" cy="4994492"/>
          </a:xfrm>
          <a:prstGeom prst="rect">
            <a:avLst/>
          </a:prstGeom>
        </p:spPr>
      </p:pic>
      <p:sp>
        <p:nvSpPr>
          <p:cNvPr id="25" name="Rectángulo 24"/>
          <p:cNvSpPr/>
          <p:nvPr/>
        </p:nvSpPr>
        <p:spPr>
          <a:xfrm>
            <a:off x="2429301" y="2197289"/>
            <a:ext cx="832514" cy="2320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BL10</a:t>
            </a:r>
            <a:endParaRPr lang="es-ES" dirty="0"/>
          </a:p>
        </p:txBody>
      </p:sp>
      <p:sp>
        <p:nvSpPr>
          <p:cNvPr id="26" name="Rectángulo 25"/>
          <p:cNvSpPr/>
          <p:nvPr/>
        </p:nvSpPr>
        <p:spPr>
          <a:xfrm>
            <a:off x="2429301" y="3840058"/>
            <a:ext cx="832514" cy="2320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BL9</a:t>
            </a:r>
            <a:endParaRPr lang="es-ES" dirty="0"/>
          </a:p>
        </p:txBody>
      </p:sp>
      <p:sp>
        <p:nvSpPr>
          <p:cNvPr id="27" name="Rectángulo 26"/>
          <p:cNvSpPr/>
          <p:nvPr/>
        </p:nvSpPr>
        <p:spPr>
          <a:xfrm>
            <a:off x="2429301" y="5714839"/>
            <a:ext cx="832514" cy="2320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C</a:t>
            </a:r>
            <a:r>
              <a:rPr lang="es-ES" dirty="0" smtClean="0"/>
              <a:t>L6</a:t>
            </a:r>
            <a:endParaRPr lang="es-ES" dirty="0"/>
          </a:p>
        </p:txBody>
      </p:sp>
      <p:sp>
        <p:nvSpPr>
          <p:cNvPr id="28" name="Rectángulo 27"/>
          <p:cNvSpPr/>
          <p:nvPr/>
        </p:nvSpPr>
        <p:spPr>
          <a:xfrm>
            <a:off x="5761635" y="2199563"/>
            <a:ext cx="832514" cy="2320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CL5</a:t>
            </a:r>
            <a:endParaRPr lang="es-ES" dirty="0"/>
          </a:p>
        </p:txBody>
      </p:sp>
      <p:sp>
        <p:nvSpPr>
          <p:cNvPr id="29" name="Rectángulo 28"/>
          <p:cNvSpPr/>
          <p:nvPr/>
        </p:nvSpPr>
        <p:spPr>
          <a:xfrm>
            <a:off x="5761635" y="3842332"/>
            <a:ext cx="832514" cy="2320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CL4</a:t>
            </a:r>
            <a:endParaRPr lang="es-ES" dirty="0"/>
          </a:p>
        </p:txBody>
      </p:sp>
      <p:sp>
        <p:nvSpPr>
          <p:cNvPr id="30" name="Rectángulo 29"/>
          <p:cNvSpPr/>
          <p:nvPr/>
        </p:nvSpPr>
        <p:spPr>
          <a:xfrm>
            <a:off x="5761635" y="5717113"/>
            <a:ext cx="832514" cy="2320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CL3</a:t>
            </a:r>
            <a:endParaRPr lang="es-ES" dirty="0"/>
          </a:p>
        </p:txBody>
      </p:sp>
      <p:sp>
        <p:nvSpPr>
          <p:cNvPr id="31" name="Rectángulo 30"/>
          <p:cNvSpPr/>
          <p:nvPr/>
        </p:nvSpPr>
        <p:spPr>
          <a:xfrm>
            <a:off x="9080323" y="2229131"/>
            <a:ext cx="832514" cy="2320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CL2</a:t>
            </a:r>
            <a:endParaRPr lang="es-ES" dirty="0"/>
          </a:p>
        </p:txBody>
      </p:sp>
      <p:sp>
        <p:nvSpPr>
          <p:cNvPr id="32" name="Rectángulo 31"/>
          <p:cNvSpPr/>
          <p:nvPr/>
        </p:nvSpPr>
        <p:spPr>
          <a:xfrm>
            <a:off x="9080323" y="3871900"/>
            <a:ext cx="832514" cy="2320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CL1</a:t>
            </a:r>
            <a:endParaRPr lang="es-ES" dirty="0"/>
          </a:p>
        </p:txBody>
      </p:sp>
      <p:sp>
        <p:nvSpPr>
          <p:cNvPr id="33" name="Rectángulo 32"/>
          <p:cNvSpPr/>
          <p:nvPr/>
        </p:nvSpPr>
        <p:spPr>
          <a:xfrm>
            <a:off x="9080323" y="5746681"/>
            <a:ext cx="832514" cy="2320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CL9</a:t>
            </a:r>
            <a:endParaRPr lang="es-ES" dirty="0"/>
          </a:p>
        </p:txBody>
      </p:sp>
    </p:spTree>
    <p:extLst>
      <p:ext uri="{BB962C8B-B14F-4D97-AF65-F5344CB8AC3E}">
        <p14:creationId xmlns:p14="http://schemas.microsoft.com/office/powerpoint/2010/main" val="2406522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3126EEC-A119-4321-9EED-5999A2A946E9}"/>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9D176C7E-2113-4FD4-8125-1694BCC8B512}"/>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10" name="CuadroTexto 9">
            <a:extLst>
              <a:ext uri="{FF2B5EF4-FFF2-40B4-BE49-F238E27FC236}">
                <a16:creationId xmlns:a16="http://schemas.microsoft.com/office/drawing/2014/main" id="{7D05DB98-8CF7-4C37-964E-365593C907D7}"/>
              </a:ext>
            </a:extLst>
          </p:cNvPr>
          <p:cNvSpPr txBox="1"/>
          <p:nvPr/>
        </p:nvSpPr>
        <p:spPr>
          <a:xfrm>
            <a:off x="434696" y="6349095"/>
            <a:ext cx="2933816" cy="276999"/>
          </a:xfrm>
          <a:prstGeom prst="rect">
            <a:avLst/>
          </a:prstGeom>
          <a:noFill/>
        </p:spPr>
        <p:txBody>
          <a:bodyPr wrap="none" rtlCol="0">
            <a:spAutoFit/>
          </a:bodyPr>
          <a:lstStyle/>
          <a:p>
            <a:r>
              <a:rPr lang="es-EC" sz="1200" i="1" dirty="0"/>
              <a:t>(</a:t>
            </a:r>
            <a:r>
              <a:rPr lang="es-EC" sz="1200" dirty="0"/>
              <a:t>Reis</a:t>
            </a:r>
            <a:r>
              <a:rPr lang="es-EC" sz="1200" i="1" dirty="0"/>
              <a:t> et al., </a:t>
            </a:r>
            <a:r>
              <a:rPr lang="es-EC" sz="1200" dirty="0"/>
              <a:t>2015</a:t>
            </a:r>
            <a:r>
              <a:rPr lang="es-EC" sz="1200" i="1" dirty="0" smtClean="0"/>
              <a:t>), </a:t>
            </a:r>
            <a:r>
              <a:rPr lang="es-EC" sz="1200" dirty="0"/>
              <a:t>(</a:t>
            </a:r>
            <a:r>
              <a:rPr lang="es-EC" sz="1200" dirty="0" err="1"/>
              <a:t>Muggia</a:t>
            </a:r>
            <a:r>
              <a:rPr lang="es-EC" sz="1200" dirty="0"/>
              <a:t> </a:t>
            </a:r>
            <a:r>
              <a:rPr lang="es-EC" sz="1200" i="1" dirty="0"/>
              <a:t>et al</a:t>
            </a:r>
            <a:r>
              <a:rPr lang="es-EC" sz="1200" dirty="0"/>
              <a:t>., 2020)</a:t>
            </a:r>
            <a:r>
              <a:rPr lang="es-EC" sz="1200" i="1" dirty="0" smtClean="0"/>
              <a:t>.</a:t>
            </a:r>
            <a:endParaRPr lang="en-US" sz="1200" dirty="0"/>
          </a:p>
        </p:txBody>
      </p:sp>
      <p:sp>
        <p:nvSpPr>
          <p:cNvPr id="5" name="Rectángulo 4"/>
          <p:cNvSpPr/>
          <p:nvPr/>
        </p:nvSpPr>
        <p:spPr>
          <a:xfrm>
            <a:off x="303162" y="446105"/>
            <a:ext cx="4493538" cy="646331"/>
          </a:xfrm>
          <a:prstGeom prst="rect">
            <a:avLst/>
          </a:prstGeom>
        </p:spPr>
        <p:txBody>
          <a:bodyPr wrap="none">
            <a:spAutoFit/>
          </a:bodyPr>
          <a:lstStyle/>
          <a:p>
            <a:pPr>
              <a:lnSpc>
                <a:spcPct val="200000"/>
              </a:lnSpc>
              <a:spcBef>
                <a:spcPts val="1200"/>
              </a:spcBef>
            </a:pPr>
            <a:r>
              <a:rPr lang="es-EC" b="1" kern="0" dirty="0" smtClean="0">
                <a:latin typeface="Arial" panose="020B0604020202020204" pitchFamily="34" charset="0"/>
                <a:ea typeface="Times New Roman" panose="02020603050405020304" pitchFamily="18" charset="0"/>
                <a:cs typeface="Times New Roman" panose="02020603050405020304" pitchFamily="18" charset="0"/>
              </a:rPr>
              <a:t>Descripción Morfológica de Levaduras.</a:t>
            </a:r>
            <a:endParaRPr lang="es-ES"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9" y="949933"/>
            <a:ext cx="6941409" cy="3744897"/>
          </a:xfrm>
          <a:prstGeom prst="rect">
            <a:avLst/>
          </a:prstGeom>
        </p:spPr>
      </p:pic>
      <p:sp>
        <p:nvSpPr>
          <p:cNvPr id="8" name="Rectángulo 7"/>
          <p:cNvSpPr/>
          <p:nvPr/>
        </p:nvSpPr>
        <p:spPr>
          <a:xfrm>
            <a:off x="1335280" y="4490113"/>
            <a:ext cx="1214651" cy="4094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400x</a:t>
            </a:r>
            <a:endParaRPr lang="es-ES" dirty="0">
              <a:ln w="0"/>
              <a:solidFill>
                <a:schemeClr val="tx1"/>
              </a:solidFill>
              <a:effectLst>
                <a:outerShdw blurRad="38100" dist="19050" dir="2700000" algn="tl" rotWithShape="0">
                  <a:schemeClr val="dk1">
                    <a:alpha val="40000"/>
                  </a:schemeClr>
                </a:outerShdw>
              </a:effectLst>
            </a:endParaRPr>
          </a:p>
        </p:txBody>
      </p:sp>
      <p:sp>
        <p:nvSpPr>
          <p:cNvPr id="11" name="Rectángulo 10"/>
          <p:cNvSpPr/>
          <p:nvPr/>
        </p:nvSpPr>
        <p:spPr>
          <a:xfrm>
            <a:off x="3570978" y="4490112"/>
            <a:ext cx="1214651" cy="4094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400x</a:t>
            </a:r>
            <a:endParaRPr lang="es-ES" dirty="0">
              <a:ln w="0"/>
              <a:solidFill>
                <a:schemeClr val="tx1"/>
              </a:solidFill>
              <a:effectLst>
                <a:outerShdw blurRad="38100" dist="19050" dir="2700000" algn="tl" rotWithShape="0">
                  <a:schemeClr val="dk1">
                    <a:alpha val="40000"/>
                  </a:schemeClr>
                </a:outerShdw>
              </a:effectLst>
            </a:endParaRPr>
          </a:p>
        </p:txBody>
      </p:sp>
      <p:sp>
        <p:nvSpPr>
          <p:cNvPr id="12" name="Rectángulo 11"/>
          <p:cNvSpPr/>
          <p:nvPr/>
        </p:nvSpPr>
        <p:spPr>
          <a:xfrm>
            <a:off x="5806677" y="4537879"/>
            <a:ext cx="1214651" cy="4094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400x</a:t>
            </a:r>
            <a:endParaRPr lang="es-ES" dirty="0">
              <a:ln w="0"/>
              <a:solidFill>
                <a:schemeClr val="tx1"/>
              </a:solidFill>
              <a:effectLst>
                <a:outerShdw blurRad="38100" dist="19050" dir="2700000" algn="tl" rotWithShape="0">
                  <a:schemeClr val="dk1">
                    <a:alpha val="40000"/>
                  </a:schemeClr>
                </a:outerShdw>
              </a:effectLst>
            </a:endParaRPr>
          </a:p>
        </p:txBody>
      </p:sp>
      <p:sp>
        <p:nvSpPr>
          <p:cNvPr id="14" name="CuadroTexto 13"/>
          <p:cNvSpPr txBox="1"/>
          <p:nvPr/>
        </p:nvSpPr>
        <p:spPr>
          <a:xfrm>
            <a:off x="207818" y="99260"/>
            <a:ext cx="465664" cy="646331"/>
          </a:xfrm>
          <a:prstGeom prst="rect">
            <a:avLst/>
          </a:prstGeom>
          <a:noFill/>
        </p:spPr>
        <p:txBody>
          <a:bodyPr wrap="square" rtlCol="0">
            <a:spAutoFit/>
          </a:bodyPr>
          <a:lstStyle/>
          <a:p>
            <a:r>
              <a:rPr lang="es-ES" dirty="0" smtClean="0"/>
              <a:t>20</a:t>
            </a:r>
          </a:p>
          <a:p>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523999934"/>
              </p:ext>
            </p:extLst>
          </p:nvPr>
        </p:nvGraphicFramePr>
        <p:xfrm>
          <a:off x="7347728" y="1092436"/>
          <a:ext cx="4440179" cy="3855720"/>
        </p:xfrm>
        <a:graphic>
          <a:graphicData uri="http://schemas.openxmlformats.org/drawingml/2006/table">
            <a:tbl>
              <a:tblPr bandRow="1"/>
              <a:tblGrid>
                <a:gridCol w="564214">
                  <a:extLst>
                    <a:ext uri="{9D8B030D-6E8A-4147-A177-3AD203B41FA5}">
                      <a16:colId xmlns:a16="http://schemas.microsoft.com/office/drawing/2014/main" val="3089725797"/>
                    </a:ext>
                  </a:extLst>
                </a:gridCol>
                <a:gridCol w="668741">
                  <a:extLst>
                    <a:ext uri="{9D8B030D-6E8A-4147-A177-3AD203B41FA5}">
                      <a16:colId xmlns:a16="http://schemas.microsoft.com/office/drawing/2014/main" val="1571041718"/>
                    </a:ext>
                  </a:extLst>
                </a:gridCol>
                <a:gridCol w="167298">
                  <a:extLst>
                    <a:ext uri="{9D8B030D-6E8A-4147-A177-3AD203B41FA5}">
                      <a16:colId xmlns:a16="http://schemas.microsoft.com/office/drawing/2014/main" val="4068061111"/>
                    </a:ext>
                  </a:extLst>
                </a:gridCol>
                <a:gridCol w="3039926">
                  <a:extLst>
                    <a:ext uri="{9D8B030D-6E8A-4147-A177-3AD203B41FA5}">
                      <a16:colId xmlns:a16="http://schemas.microsoft.com/office/drawing/2014/main" val="2960612838"/>
                    </a:ext>
                  </a:extLst>
                </a:gridCol>
              </a:tblGrid>
              <a:tr h="456174">
                <a:tc>
                  <a:txBody>
                    <a:bodyPr/>
                    <a:lstStyle/>
                    <a:p>
                      <a:pPr marL="0" marR="0" indent="0">
                        <a:lnSpc>
                          <a:spcPct val="200000"/>
                        </a:lnSpc>
                        <a:spcBef>
                          <a:spcPts val="0"/>
                        </a:spcBef>
                        <a:spcAft>
                          <a:spcPts val="0"/>
                        </a:spcAft>
                      </a:pPr>
                      <a:r>
                        <a:rPr lang="es-EC" sz="1100" b="1" dirty="0" err="1" smtClean="0">
                          <a:solidFill>
                            <a:srgbClr val="000000"/>
                          </a:solidFill>
                          <a:effectLst/>
                          <a:latin typeface="Arial" panose="020B0604020202020204" pitchFamily="34" charset="0"/>
                          <a:ea typeface="Arial" panose="020B0604020202020204" pitchFamily="34" charset="0"/>
                          <a:cs typeface="Arial" panose="020B0604020202020204" pitchFamily="34" charset="0"/>
                        </a:rPr>
                        <a:t>Cod</a:t>
                      </a:r>
                      <a:r>
                        <a:rPr lang="es-EC" sz="11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b="1">
                          <a:solidFill>
                            <a:srgbClr val="000000"/>
                          </a:solidFill>
                          <a:effectLst/>
                          <a:latin typeface="Arial" panose="020B0604020202020204" pitchFamily="34" charset="0"/>
                          <a:ea typeface="Arial" panose="020B0604020202020204" pitchFamily="34" charset="0"/>
                          <a:cs typeface="Arial" panose="020B0604020202020204" pitchFamily="34" charset="0"/>
                        </a:rPr>
                        <a:t>Tinción Gram</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lnSpc>
                          <a:spcPct val="200000"/>
                        </a:lnSpc>
                        <a:spcBef>
                          <a:spcPts val="0"/>
                        </a:spcBef>
                        <a:spcAft>
                          <a:spcPts val="0"/>
                        </a:spcAft>
                      </a:pPr>
                      <a:r>
                        <a:rPr lang="es-EC" sz="1100" b="1">
                          <a:solidFill>
                            <a:srgbClr val="000000"/>
                          </a:solidFill>
                          <a:effectLst/>
                          <a:latin typeface="Arial" panose="020B0604020202020204" pitchFamily="34" charset="0"/>
                          <a:ea typeface="Arial" panose="020B0604020202020204" pitchFamily="34" charset="0"/>
                          <a:cs typeface="Arial" panose="020B0604020202020204" pitchFamily="34" charset="0"/>
                        </a:rPr>
                        <a:t>Descripción</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711469574"/>
                  </a:ext>
                </a:extLst>
              </a:tr>
              <a:tr h="456174">
                <a:tc rowSpan="2">
                  <a:txBody>
                    <a:bodyPr/>
                    <a:lstStyle/>
                    <a:p>
                      <a:pPr marL="0" marR="0" indent="0">
                        <a:lnSpc>
                          <a:spcPct val="200000"/>
                        </a:lnSpc>
                        <a:spcBef>
                          <a:spcPts val="0"/>
                        </a:spcBef>
                        <a:spcAft>
                          <a:spcPts val="0"/>
                        </a:spcAft>
                      </a:pPr>
                      <a:r>
                        <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BL4</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Positiva-violeta</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M</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100000"/>
                        </a:lnSpc>
                        <a:spcBef>
                          <a:spcPts val="200"/>
                        </a:spcBef>
                        <a:spcAft>
                          <a:spcPts val="0"/>
                        </a:spcAft>
                      </a:pPr>
                      <a:r>
                        <a:rPr lang="es-EC" sz="11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En medio de crecimiento SDA, se presentaron como una colonia blanquecina, lisa, plana, seca.</a:t>
                      </a:r>
                      <a:endParaRPr lang="es-ES" sz="1100" b="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5854749"/>
                  </a:ext>
                </a:extLst>
              </a:tr>
              <a:tr h="289439">
                <a:tc vMerge="1">
                  <a:txBody>
                    <a:bodyPr/>
                    <a:lstStyle/>
                    <a:p>
                      <a:endParaRPr lang="es-ES"/>
                    </a:p>
                  </a:txBody>
                  <a:tcPr/>
                </a:tc>
                <a:tc vMerge="1">
                  <a:txBody>
                    <a:bodyPr/>
                    <a:lstStyle/>
                    <a:p>
                      <a:endParaRPr lang="es-ES"/>
                    </a:p>
                  </a:txBody>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m</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200"/>
                        </a:spcBef>
                        <a:spcAft>
                          <a:spcPts val="0"/>
                        </a:spcAft>
                      </a:pPr>
                      <a:r>
                        <a:rPr lang="es-EC" sz="11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Células Gram positivas se visualizaron como ovoides, solas o con yema.</a:t>
                      </a:r>
                      <a:endParaRPr lang="es-ES" sz="1100" b="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1757" marR="2175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462532"/>
                  </a:ext>
                </a:extLst>
              </a:tr>
              <a:tr h="684261">
                <a:tc rowSpan="2">
                  <a:txBody>
                    <a:bodyPr/>
                    <a:lstStyle/>
                    <a:p>
                      <a:pPr marL="0" marR="0" indent="0">
                        <a:lnSpc>
                          <a:spcPct val="200000"/>
                        </a:lnSpc>
                        <a:spcBef>
                          <a:spcPts val="0"/>
                        </a:spcBef>
                        <a:spcAft>
                          <a:spcPts val="0"/>
                        </a:spcAft>
                      </a:pPr>
                      <a:r>
                        <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BL7</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Positiva-violeta</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M</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100000"/>
                        </a:lnSpc>
                        <a:spcBef>
                          <a:spcPts val="200"/>
                        </a:spcBef>
                        <a:spcAft>
                          <a:spcPts val="0"/>
                        </a:spcAft>
                      </a:pPr>
                      <a:r>
                        <a:rPr lang="es-EC" sz="11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 morfología en medio SDA se presentó de forma globular-oval contrastando de menor tamaño que las levaduras </a:t>
                      </a:r>
                      <a:r>
                        <a:rPr lang="es-EC" sz="1100" b="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 cerevisiae</a:t>
                      </a:r>
                      <a:r>
                        <a:rPr lang="es-EC" sz="11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Mostraron una coloración blanquecina con estrías en que recorre cada colonia</a:t>
                      </a:r>
                      <a:endParaRPr lang="es-ES" sz="1100" b="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6872610"/>
                  </a:ext>
                </a:extLst>
              </a:tr>
              <a:tr h="456174">
                <a:tc vMerge="1">
                  <a:txBody>
                    <a:bodyPr/>
                    <a:lstStyle/>
                    <a:p>
                      <a:endParaRPr lang="es-ES"/>
                    </a:p>
                  </a:txBody>
                  <a:tcPr/>
                </a:tc>
                <a:tc vMerge="1">
                  <a:txBody>
                    <a:bodyPr/>
                    <a:lstStyle/>
                    <a:p>
                      <a:endParaRPr lang="es-ES"/>
                    </a:p>
                  </a:txBody>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m</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200"/>
                        </a:spcBef>
                        <a:spcAft>
                          <a:spcPts val="0"/>
                        </a:spcAft>
                      </a:pPr>
                      <a:r>
                        <a:rPr lang="es-EC" sz="11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Son células Gram positivas formando blastoconidios de gemación esféricos a elipsoidales, de 2-6 x 3-7 µm de tamaño.</a:t>
                      </a:r>
                      <a:endParaRPr lang="es-ES" sz="1100" b="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1757" marR="2175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271996"/>
                  </a:ext>
                </a:extLst>
              </a:tr>
              <a:tr h="456174">
                <a:tc rowSpan="2">
                  <a:txBody>
                    <a:bodyPr/>
                    <a:lstStyle/>
                    <a:p>
                      <a:pPr marL="0" marR="0" indent="0">
                        <a:lnSpc>
                          <a:spcPct val="200000"/>
                        </a:lnSpc>
                        <a:spcBef>
                          <a:spcPts val="0"/>
                        </a:spcBef>
                        <a:spcAft>
                          <a:spcPts val="0"/>
                        </a:spcAft>
                      </a:pPr>
                      <a:r>
                        <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BL12</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Positiva-violeta</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M</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100000"/>
                        </a:lnSpc>
                        <a:spcBef>
                          <a:spcPts val="200"/>
                        </a:spcBef>
                        <a:spcAft>
                          <a:spcPts val="0"/>
                        </a:spcAft>
                      </a:pPr>
                      <a:r>
                        <a:rPr lang="es-EC" sz="11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El cultivo en estría es rosado, butiroso, brillante, liso y con un margen entero ligeramente lobulado.</a:t>
                      </a:r>
                      <a:endParaRPr lang="es-ES" sz="1100" b="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1757" marR="2175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87633193"/>
                  </a:ext>
                </a:extLst>
              </a:tr>
              <a:tr h="456174">
                <a:tc vMerge="1">
                  <a:txBody>
                    <a:bodyPr/>
                    <a:lstStyle/>
                    <a:p>
                      <a:endParaRPr lang="es-ES"/>
                    </a:p>
                  </a:txBody>
                  <a:tcPr/>
                </a:tc>
                <a:tc vMerge="1">
                  <a:txBody>
                    <a:bodyPr/>
                    <a:lstStyle/>
                    <a:p>
                      <a:endParaRPr lang="es-ES"/>
                    </a:p>
                  </a:txBody>
                  <a:tcPr/>
                </a:tc>
                <a:tc>
                  <a:txBody>
                    <a:bodyPr/>
                    <a:lstStyle/>
                    <a:p>
                      <a:pPr marL="0" marR="0" indent="0">
                        <a:lnSpc>
                          <a:spcPct val="200000"/>
                        </a:lnSpc>
                        <a:spcBef>
                          <a:spcPts val="0"/>
                        </a:spcBef>
                        <a:spcAft>
                          <a:spcPts val="0"/>
                        </a:spcAft>
                      </a:pPr>
                      <a:r>
                        <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rPr>
                        <a:t>M</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1757" marR="217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200"/>
                        </a:spcBef>
                        <a:spcAft>
                          <a:spcPts val="0"/>
                        </a:spcAft>
                      </a:pPr>
                      <a:r>
                        <a:rPr lang="es-EC" sz="11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Las células son de cilíndricas a baciliformes, de 2-3×6-9 µm, se presentan solas o en parejas y la </a:t>
                      </a:r>
                      <a:r>
                        <a:rPr lang="es-EC" sz="1100" b="0" i="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brotación</a:t>
                      </a:r>
                      <a:r>
                        <a:rPr lang="es-EC" sz="11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es polar. </a:t>
                      </a:r>
                      <a:endParaRPr lang="es-ES" sz="1100" b="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1757" marR="2175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783568"/>
                  </a:ext>
                </a:extLst>
              </a:tr>
            </a:tbl>
          </a:graphicData>
        </a:graphic>
      </p:graphicFrame>
      <p:sp>
        <p:nvSpPr>
          <p:cNvPr id="17" name="Rectángulo 16"/>
          <p:cNvSpPr/>
          <p:nvPr/>
        </p:nvSpPr>
        <p:spPr>
          <a:xfrm>
            <a:off x="8156812" y="5674289"/>
            <a:ext cx="4519336" cy="307777"/>
          </a:xfrm>
          <a:prstGeom prst="rect">
            <a:avLst/>
          </a:prstGeom>
        </p:spPr>
        <p:txBody>
          <a:bodyPr wrap="square">
            <a:spAutoFit/>
          </a:bodyPr>
          <a:lstStyle/>
          <a:p>
            <a:pPr algn="just"/>
            <a:r>
              <a:rPr lang="es-ES" sz="1400" b="1" dirty="0" smtClean="0">
                <a:latin typeface="+mj-lt"/>
                <a:cs typeface="Times New Roman" panose="02020603050405020304" pitchFamily="18" charset="0"/>
              </a:rPr>
              <a:t>Tabla 7 </a:t>
            </a:r>
            <a:r>
              <a:rPr lang="es-ES" sz="1400" dirty="0" smtClean="0">
                <a:latin typeface="+mj-lt"/>
                <a:cs typeface="Times New Roman" panose="02020603050405020304" pitchFamily="18" charset="0"/>
              </a:rPr>
              <a:t>. </a:t>
            </a:r>
            <a:r>
              <a:rPr lang="es-EC" sz="1400" dirty="0" smtClean="0">
                <a:latin typeface="+mj-lt"/>
                <a:cs typeface="Times New Roman" panose="02020603050405020304" pitchFamily="18" charset="0"/>
              </a:rPr>
              <a:t>Descripción Morfológica</a:t>
            </a:r>
            <a:endParaRPr lang="es-ES" sz="1400" dirty="0">
              <a:latin typeface="+mj-lt"/>
              <a:cs typeface="Times New Roman" panose="02020603050405020304" pitchFamily="18" charset="0"/>
            </a:endParaRPr>
          </a:p>
        </p:txBody>
      </p:sp>
    </p:spTree>
    <p:extLst>
      <p:ext uri="{BB962C8B-B14F-4D97-AF65-F5344CB8AC3E}">
        <p14:creationId xmlns:p14="http://schemas.microsoft.com/office/powerpoint/2010/main" val="1495595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3126EEC-A119-4321-9EED-5999A2A946E9}"/>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9D176C7E-2113-4FD4-8125-1694BCC8B512}"/>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7" name="Rectángulo 6"/>
          <p:cNvSpPr/>
          <p:nvPr/>
        </p:nvSpPr>
        <p:spPr>
          <a:xfrm>
            <a:off x="303162" y="400173"/>
            <a:ext cx="2698175" cy="646331"/>
          </a:xfrm>
          <a:prstGeom prst="rect">
            <a:avLst/>
          </a:prstGeom>
        </p:spPr>
        <p:txBody>
          <a:bodyPr wrap="none">
            <a:spAutoFit/>
          </a:bodyPr>
          <a:lstStyle/>
          <a:p>
            <a:pPr>
              <a:lnSpc>
                <a:spcPct val="200000"/>
              </a:lnSpc>
              <a:spcBef>
                <a:spcPts val="1200"/>
              </a:spcBef>
            </a:pPr>
            <a:r>
              <a:rPr lang="es-EC" b="1" kern="0" dirty="0" smtClean="0">
                <a:latin typeface="Arial" panose="020B0604020202020204" pitchFamily="34" charset="0"/>
                <a:ea typeface="Times New Roman" panose="02020603050405020304" pitchFamily="18" charset="0"/>
                <a:cs typeface="Times New Roman" panose="02020603050405020304" pitchFamily="18" charset="0"/>
              </a:rPr>
              <a:t>Aislamiento de Mohos.</a:t>
            </a:r>
            <a:endParaRPr lang="es-ES"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62" y="954171"/>
            <a:ext cx="6369767" cy="3415771"/>
          </a:xfrm>
          <a:prstGeom prst="rect">
            <a:avLst/>
          </a:prstGeom>
        </p:spPr>
      </p:pic>
      <p:pic>
        <p:nvPicPr>
          <p:cNvPr id="9" name="Imagen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45" b="98727" l="9959" r="89995">
                        <a14:foregroundMark x1="50841" y1="28320" x2="37790" y2="18496"/>
                        <a14:foregroundMark x1="26967" y1="87022" x2="47203" y2="98727"/>
                        <a14:foregroundMark x1="68486" y1="85749" x2="62483" y2="97938"/>
                        <a14:foregroundMark x1="23329" y1="87568" x2="34288" y2="96847"/>
                      </a14:backgroundRemoval>
                    </a14:imgEffect>
                  </a14:imgLayer>
                </a14:imgProps>
              </a:ext>
              <a:ext uri="{28A0092B-C50C-407E-A947-70E740481C1C}">
                <a14:useLocalDpi xmlns:a14="http://schemas.microsoft.com/office/drawing/2010/main" val="0"/>
              </a:ext>
            </a:extLst>
          </a:blip>
          <a:srcRect l="13708" t="15167" r="19542"/>
          <a:stretch/>
        </p:blipFill>
        <p:spPr>
          <a:xfrm>
            <a:off x="1251534" y="4421075"/>
            <a:ext cx="1166825" cy="1112199"/>
          </a:xfrm>
          <a:prstGeom prst="rect">
            <a:avLst/>
          </a:prstGeom>
        </p:spPr>
      </p:pic>
      <p:pic>
        <p:nvPicPr>
          <p:cNvPr id="11" name="Imagen 10"/>
          <p:cNvPicPr>
            <a:picLocks noChangeAspect="1"/>
          </p:cNvPicPr>
          <p:nvPr/>
        </p:nvPicPr>
        <p:blipFill>
          <a:blip r:embed="rId5" cstate="print">
            <a:extLst>
              <a:ext uri="{BEBA8EAE-BF5A-486C-A8C5-ECC9F3942E4B}">
                <a14:imgProps xmlns:a14="http://schemas.microsoft.com/office/drawing/2010/main">
                  <a14:imgLayer r:embed="rId6">
                    <a14:imgEffect>
                      <a14:backgroundRemoval t="3639" b="98908" l="8413" r="89950">
                        <a14:foregroundMark x1="79172" y1="56822" x2="70578" y2="3699"/>
                        <a14:foregroundMark x1="32378" y1="4609" x2="8458" y2="46270"/>
                        <a14:foregroundMark x1="18054" y1="85931" x2="56935" y2="98908"/>
                        <a14:foregroundMark x1="20009" y1="17950" x2="24739" y2="6671"/>
                        <a14:foregroundMark x1="82492" y1="22377" x2="88904" y2="54275"/>
                        <a14:foregroundMark x1="76262" y1="85749" x2="69031" y2="96301"/>
                      </a14:backgroundRemoval>
                    </a14:imgEffect>
                  </a14:imgLayer>
                </a14:imgProps>
              </a:ext>
              <a:ext uri="{28A0092B-C50C-407E-A947-70E740481C1C}">
                <a14:useLocalDpi xmlns:a14="http://schemas.microsoft.com/office/drawing/2010/main" val="0"/>
              </a:ext>
            </a:extLst>
          </a:blip>
          <a:stretch>
            <a:fillRect/>
          </a:stretch>
        </p:blipFill>
        <p:spPr>
          <a:xfrm>
            <a:off x="2360509" y="4340282"/>
            <a:ext cx="1665604" cy="1249203"/>
          </a:xfrm>
          <a:prstGeom prst="ellipse">
            <a:avLst/>
          </a:prstGeom>
          <a:ln>
            <a:noFill/>
          </a:ln>
          <a:effectLst>
            <a:softEdge rad="112500"/>
          </a:effectLst>
        </p:spPr>
      </p:pic>
      <p:pic>
        <p:nvPicPr>
          <p:cNvPr id="12" name="Imagen 1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01693" y="4434723"/>
            <a:ext cx="1424526" cy="1112197"/>
          </a:xfrm>
          <a:prstGeom prst="rect">
            <a:avLst/>
          </a:prstGeom>
        </p:spPr>
      </p:pic>
      <p:sp>
        <p:nvSpPr>
          <p:cNvPr id="13" name="Rectángulo redondeado 12"/>
          <p:cNvSpPr/>
          <p:nvPr/>
        </p:nvSpPr>
        <p:spPr>
          <a:xfrm>
            <a:off x="2086964" y="5533272"/>
            <a:ext cx="466353" cy="2550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9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BM7</a:t>
            </a:r>
            <a:endParaRPr lang="es-ES" sz="9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CuadroTexto 14"/>
          <p:cNvSpPr txBox="1"/>
          <p:nvPr/>
        </p:nvSpPr>
        <p:spPr>
          <a:xfrm>
            <a:off x="207818" y="99260"/>
            <a:ext cx="465664" cy="646331"/>
          </a:xfrm>
          <a:prstGeom prst="rect">
            <a:avLst/>
          </a:prstGeom>
          <a:noFill/>
        </p:spPr>
        <p:txBody>
          <a:bodyPr wrap="square" rtlCol="0">
            <a:spAutoFit/>
          </a:bodyPr>
          <a:lstStyle/>
          <a:p>
            <a:r>
              <a:rPr lang="es-ES" dirty="0" smtClean="0"/>
              <a:t>21</a:t>
            </a:r>
          </a:p>
          <a:p>
            <a:endParaRPr lang="es-EC" dirty="0"/>
          </a:p>
        </p:txBody>
      </p:sp>
      <p:graphicFrame>
        <p:nvGraphicFramePr>
          <p:cNvPr id="19" name="Tabla 18"/>
          <p:cNvGraphicFramePr>
            <a:graphicFrameLocks noGrp="1"/>
          </p:cNvGraphicFramePr>
          <p:nvPr>
            <p:extLst>
              <p:ext uri="{D42A27DB-BD31-4B8C-83A1-F6EECF244321}">
                <p14:modId xmlns:p14="http://schemas.microsoft.com/office/powerpoint/2010/main" val="3374661683"/>
              </p:ext>
            </p:extLst>
          </p:nvPr>
        </p:nvGraphicFramePr>
        <p:xfrm>
          <a:off x="6703462" y="773856"/>
          <a:ext cx="5634113" cy="2045335"/>
        </p:xfrm>
        <a:graphic>
          <a:graphicData uri="http://schemas.openxmlformats.org/drawingml/2006/table">
            <a:tbl>
              <a:tblPr firstRow="1" firstCol="1" bandRow="1"/>
              <a:tblGrid>
                <a:gridCol w="832092">
                  <a:extLst>
                    <a:ext uri="{9D8B030D-6E8A-4147-A177-3AD203B41FA5}">
                      <a16:colId xmlns:a16="http://schemas.microsoft.com/office/drawing/2014/main" val="746456748"/>
                    </a:ext>
                  </a:extLst>
                </a:gridCol>
                <a:gridCol w="633171">
                  <a:extLst>
                    <a:ext uri="{9D8B030D-6E8A-4147-A177-3AD203B41FA5}">
                      <a16:colId xmlns:a16="http://schemas.microsoft.com/office/drawing/2014/main" val="2023610456"/>
                    </a:ext>
                  </a:extLst>
                </a:gridCol>
                <a:gridCol w="2964395">
                  <a:extLst>
                    <a:ext uri="{9D8B030D-6E8A-4147-A177-3AD203B41FA5}">
                      <a16:colId xmlns:a16="http://schemas.microsoft.com/office/drawing/2014/main" val="1346757521"/>
                    </a:ext>
                  </a:extLst>
                </a:gridCol>
                <a:gridCol w="1041884">
                  <a:extLst>
                    <a:ext uri="{9D8B030D-6E8A-4147-A177-3AD203B41FA5}">
                      <a16:colId xmlns:a16="http://schemas.microsoft.com/office/drawing/2014/main" val="1975369621"/>
                    </a:ext>
                  </a:extLst>
                </a:gridCol>
                <a:gridCol w="162571">
                  <a:extLst>
                    <a:ext uri="{9D8B030D-6E8A-4147-A177-3AD203B41FA5}">
                      <a16:colId xmlns:a16="http://schemas.microsoft.com/office/drawing/2014/main" val="2053995473"/>
                    </a:ext>
                  </a:extLst>
                </a:gridCol>
              </a:tblGrid>
              <a:tr h="261080">
                <a:tc>
                  <a:txBody>
                    <a:bodyPr/>
                    <a:lstStyle/>
                    <a:p>
                      <a:pPr marL="0" marR="0" indent="457200" algn="just">
                        <a:lnSpc>
                          <a:spcPct val="100000"/>
                        </a:lnSpc>
                        <a:spcBef>
                          <a:spcPts val="0"/>
                        </a:spcBef>
                        <a:spcAft>
                          <a:spcPts val="0"/>
                        </a:spcAft>
                      </a:pPr>
                      <a:r>
                        <a:rPr lang="es-EC" sz="1000" b="1" dirty="0" err="1" smtClean="0">
                          <a:solidFill>
                            <a:srgbClr val="000000"/>
                          </a:solidFill>
                          <a:effectLst/>
                          <a:latin typeface="Arial" panose="020B0604020202020204" pitchFamily="34" charset="0"/>
                          <a:ea typeface="Arial" panose="020B0604020202020204" pitchFamily="34" charset="0"/>
                          <a:cs typeface="Calibri" panose="020F0502020204030204" pitchFamily="34" charset="0"/>
                        </a:rPr>
                        <a:t>Cod</a:t>
                      </a:r>
                      <a:r>
                        <a:rPr lang="es-EC" sz="1000" b="1" dirty="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s-ES" sz="10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19581" marR="195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457200" algn="just">
                        <a:lnSpc>
                          <a:spcPct val="100000"/>
                        </a:lnSpc>
                        <a:spcBef>
                          <a:spcPts val="0"/>
                        </a:spcBef>
                        <a:spcAft>
                          <a:spcPts val="0"/>
                        </a:spcAft>
                      </a:pPr>
                      <a:r>
                        <a:rPr lang="es-EC" sz="1000" b="1" dirty="0">
                          <a:solidFill>
                            <a:srgbClr val="000000"/>
                          </a:solidFill>
                          <a:effectLst/>
                          <a:latin typeface="Arial" panose="020B0604020202020204" pitchFamily="34" charset="0"/>
                          <a:ea typeface="Arial" panose="020B0604020202020204" pitchFamily="34" charset="0"/>
                          <a:cs typeface="Calibri" panose="020F0502020204030204" pitchFamily="34" charset="0"/>
                        </a:rPr>
                        <a:t>Descripción</a:t>
                      </a:r>
                      <a:endParaRPr lang="es-ES" sz="10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19581" marR="195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marL="0" marR="0" indent="0" algn="just">
                        <a:lnSpc>
                          <a:spcPct val="100000"/>
                        </a:lnSpc>
                        <a:spcBef>
                          <a:spcPts val="0"/>
                        </a:spcBef>
                        <a:spcAft>
                          <a:spcPts val="0"/>
                        </a:spcAft>
                      </a:pPr>
                      <a:r>
                        <a:rPr lang="es-EC" sz="1000" b="1" dirty="0">
                          <a:solidFill>
                            <a:srgbClr val="000000"/>
                          </a:solidFill>
                          <a:effectLst/>
                          <a:latin typeface="Arial" panose="020B0604020202020204" pitchFamily="34" charset="0"/>
                          <a:ea typeface="Arial" panose="020B0604020202020204" pitchFamily="34" charset="0"/>
                          <a:cs typeface="Calibri" panose="020F0502020204030204" pitchFamily="34" charset="0"/>
                        </a:rPr>
                        <a:t>Posible identificación</a:t>
                      </a:r>
                      <a:endParaRPr lang="es-ES" sz="10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19581" marR="195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503734260"/>
                  </a:ext>
                </a:extLst>
              </a:tr>
              <a:tr h="1044321">
                <a:tc rowSpan="2">
                  <a:txBody>
                    <a:bodyPr/>
                    <a:lstStyle/>
                    <a:p>
                      <a:pPr marL="0" marR="0" indent="457200" algn="just">
                        <a:lnSpc>
                          <a:spcPct val="200000"/>
                        </a:lnSpc>
                        <a:spcBef>
                          <a:spcPts val="0"/>
                        </a:spcBef>
                        <a:spcAft>
                          <a:spcPts val="0"/>
                        </a:spcAft>
                      </a:pPr>
                      <a:r>
                        <a:rPr lang="es-EC" sz="1000" b="0" dirty="0" smtClean="0">
                          <a:solidFill>
                            <a:srgbClr val="000000"/>
                          </a:solidFill>
                          <a:effectLst/>
                          <a:latin typeface="Arial" panose="020B0604020202020204" pitchFamily="34" charset="0"/>
                          <a:ea typeface="Arial" panose="020B0604020202020204" pitchFamily="34" charset="0"/>
                          <a:cs typeface="Calibri" panose="020F0502020204030204" pitchFamily="34" charset="0"/>
                        </a:rPr>
                        <a:t>BM6</a:t>
                      </a:r>
                      <a:endParaRPr lang="es-ES" sz="1000" b="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19581" marR="195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7200" algn="just">
                        <a:lnSpc>
                          <a:spcPct val="200000"/>
                        </a:lnSpc>
                        <a:spcBef>
                          <a:spcPts val="0"/>
                        </a:spcBef>
                        <a:spcAft>
                          <a:spcPts val="0"/>
                        </a:spcAft>
                      </a:pPr>
                      <a:r>
                        <a:rPr lang="es-EC" sz="1000" b="0">
                          <a:solidFill>
                            <a:srgbClr val="000000"/>
                          </a:solidFill>
                          <a:effectLst/>
                          <a:latin typeface="Arial" panose="020B0604020202020204" pitchFamily="34" charset="0"/>
                          <a:ea typeface="Arial" panose="020B0604020202020204" pitchFamily="34" charset="0"/>
                          <a:cs typeface="Calibri" panose="020F0502020204030204" pitchFamily="34" charset="0"/>
                        </a:rPr>
                        <a:t>M</a:t>
                      </a:r>
                      <a:endParaRPr lang="es-ES" sz="1000" b="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19581" marR="195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457200" algn="just">
                        <a:lnSpc>
                          <a:spcPct val="100000"/>
                        </a:lnSpc>
                        <a:spcBef>
                          <a:spcPts val="0"/>
                        </a:spcBef>
                        <a:spcAft>
                          <a:spcPts val="0"/>
                        </a:spcAft>
                      </a:pPr>
                      <a:r>
                        <a:rPr lang="es-EC" sz="1000" b="0" dirty="0">
                          <a:solidFill>
                            <a:srgbClr val="000000"/>
                          </a:solidFill>
                          <a:effectLst/>
                          <a:latin typeface="Arial" panose="020B0604020202020204" pitchFamily="34" charset="0"/>
                          <a:ea typeface="Arial" panose="020B0604020202020204" pitchFamily="34" charset="0"/>
                          <a:cs typeface="Calibri" panose="020F0502020204030204" pitchFamily="34" charset="0"/>
                        </a:rPr>
                        <a:t>Luego de 5 días de crecimiento en medio SDA en la parte frontal se observa un crecimiento que ocupa toda la placa con aspecto de micelio algodonoso. Presentó una coloración verde cubierta de copos blancos. En la parte posterior se mostró una coloración blanca que cubre toda la placa.</a:t>
                      </a:r>
                      <a:endParaRPr lang="es-ES" sz="1000" b="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19581" marR="19581" marT="0" marB="0">
                    <a:lnL>
                      <a:noFill/>
                    </a:lnL>
                    <a:lnR>
                      <a:noFill/>
                    </a:lnR>
                    <a:lnT>
                      <a:noFill/>
                    </a:lnT>
                    <a:lnB>
                      <a:noFill/>
                    </a:lnB>
                  </a:tcPr>
                </a:tc>
                <a:tc>
                  <a:txBody>
                    <a:bodyPr/>
                    <a:lstStyle/>
                    <a:p>
                      <a:pPr marL="0" marR="0" indent="0" algn="just">
                        <a:lnSpc>
                          <a:spcPct val="200000"/>
                        </a:lnSpc>
                        <a:spcBef>
                          <a:spcPts val="0"/>
                        </a:spcBef>
                        <a:spcAft>
                          <a:spcPts val="0"/>
                        </a:spcAft>
                      </a:pPr>
                      <a:r>
                        <a:rPr lang="es-EC" sz="1000" b="0" i="1" dirty="0" err="1">
                          <a:solidFill>
                            <a:srgbClr val="000000"/>
                          </a:solidFill>
                          <a:effectLst/>
                          <a:latin typeface="Arial" panose="020B0604020202020204" pitchFamily="34" charset="0"/>
                          <a:ea typeface="Arial" panose="020B0604020202020204" pitchFamily="34" charset="0"/>
                          <a:cs typeface="Calibri" panose="020F0502020204030204" pitchFamily="34" charset="0"/>
                        </a:rPr>
                        <a:t>Trichoderma</a:t>
                      </a:r>
                      <a:r>
                        <a:rPr lang="es-EC" sz="1000" b="0" dirty="0">
                          <a:solidFill>
                            <a:srgbClr val="000000"/>
                          </a:solidFill>
                          <a:effectLst/>
                          <a:latin typeface="Arial" panose="020B0604020202020204" pitchFamily="34" charset="0"/>
                          <a:ea typeface="Arial" panose="020B0604020202020204" pitchFamily="34" charset="0"/>
                          <a:cs typeface="Calibri" panose="020F0502020204030204" pitchFamily="34" charset="0"/>
                        </a:rPr>
                        <a:t> </a:t>
                      </a:r>
                      <a:r>
                        <a:rPr lang="es-EC" sz="1000" b="0" dirty="0" err="1">
                          <a:solidFill>
                            <a:srgbClr val="000000"/>
                          </a:solidFill>
                          <a:effectLst/>
                          <a:latin typeface="Arial" panose="020B0604020202020204" pitchFamily="34" charset="0"/>
                          <a:ea typeface="Arial" panose="020B0604020202020204" pitchFamily="34" charset="0"/>
                          <a:cs typeface="Calibri" panose="020F0502020204030204" pitchFamily="34" charset="0"/>
                        </a:rPr>
                        <a:t>sp</a:t>
                      </a:r>
                      <a:r>
                        <a:rPr lang="es-EC" sz="1000" b="0" dirty="0">
                          <a:solidFill>
                            <a:srgbClr val="000000"/>
                          </a:solidFill>
                          <a:effectLst/>
                          <a:latin typeface="Arial" panose="020B0604020202020204" pitchFamily="34" charset="0"/>
                          <a:ea typeface="Arial" panose="020B0604020202020204" pitchFamily="34" charset="0"/>
                          <a:cs typeface="Calibri" panose="020F0502020204030204" pitchFamily="34" charset="0"/>
                        </a:rPr>
                        <a:t>.</a:t>
                      </a:r>
                      <a:endParaRPr lang="es-ES" sz="1000" b="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19581" marR="195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457200" algn="just">
                        <a:lnSpc>
                          <a:spcPct val="200000"/>
                        </a:lnSpc>
                        <a:spcBef>
                          <a:spcPts val="0"/>
                        </a:spcBef>
                        <a:spcAft>
                          <a:spcPts val="800"/>
                        </a:spcAft>
                      </a:pPr>
                      <a:r>
                        <a:rPr lang="es-ES" sz="100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1984558467"/>
                  </a:ext>
                </a:extLst>
              </a:tr>
              <a:tr h="696214">
                <a:tc vMerge="1">
                  <a:txBody>
                    <a:bodyPr/>
                    <a:lstStyle/>
                    <a:p>
                      <a:endParaRPr lang="es-ES"/>
                    </a:p>
                  </a:txBody>
                  <a:tcPr/>
                </a:tc>
                <a:tc>
                  <a:txBody>
                    <a:bodyPr/>
                    <a:lstStyle/>
                    <a:p>
                      <a:pPr marL="0" marR="0" indent="457200" algn="just">
                        <a:lnSpc>
                          <a:spcPct val="200000"/>
                        </a:lnSpc>
                        <a:spcBef>
                          <a:spcPts val="0"/>
                        </a:spcBef>
                        <a:spcAft>
                          <a:spcPts val="0"/>
                        </a:spcAft>
                      </a:pPr>
                      <a:r>
                        <a:rPr lang="es-EC" sz="1000" b="0">
                          <a:solidFill>
                            <a:srgbClr val="000000"/>
                          </a:solidFill>
                          <a:effectLst/>
                          <a:latin typeface="Arial" panose="020B0604020202020204" pitchFamily="34" charset="0"/>
                          <a:ea typeface="Arial" panose="020B0604020202020204" pitchFamily="34" charset="0"/>
                          <a:cs typeface="Calibri" panose="020F0502020204030204" pitchFamily="34" charset="0"/>
                        </a:rPr>
                        <a:t>m</a:t>
                      </a:r>
                      <a:endParaRPr lang="es-ES" sz="1000" b="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19581" marR="195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457200" algn="just">
                        <a:lnSpc>
                          <a:spcPct val="100000"/>
                        </a:lnSpc>
                        <a:spcBef>
                          <a:spcPts val="0"/>
                        </a:spcBef>
                        <a:spcAft>
                          <a:spcPts val="0"/>
                        </a:spcAft>
                      </a:pPr>
                      <a:r>
                        <a:rPr lang="es-EC" sz="1000" b="0" dirty="0">
                          <a:solidFill>
                            <a:srgbClr val="000000"/>
                          </a:solidFill>
                          <a:effectLst/>
                          <a:latin typeface="Arial" panose="020B0604020202020204" pitchFamily="34" charset="0"/>
                          <a:ea typeface="Arial" panose="020B0604020202020204" pitchFamily="34" charset="0"/>
                          <a:cs typeface="Calibri" panose="020F0502020204030204" pitchFamily="34" charset="0"/>
                        </a:rPr>
                        <a:t>Con tinción de lactofenol se presentaron conidióforos bien desarrollados con un eje central de crecimiento y formando un racimo de hifas </a:t>
                      </a:r>
                      <a:r>
                        <a:rPr lang="es-EC" sz="1000" b="0" dirty="0" err="1">
                          <a:solidFill>
                            <a:srgbClr val="000000"/>
                          </a:solidFill>
                          <a:effectLst/>
                          <a:latin typeface="Arial" panose="020B0604020202020204" pitchFamily="34" charset="0"/>
                          <a:ea typeface="Arial" panose="020B0604020202020204" pitchFamily="34" charset="0"/>
                          <a:cs typeface="Calibri" panose="020F0502020204030204" pitchFamily="34" charset="0"/>
                        </a:rPr>
                        <a:t>septadas</a:t>
                      </a:r>
                      <a:r>
                        <a:rPr lang="es-EC" sz="1000" b="0" dirty="0">
                          <a:solidFill>
                            <a:srgbClr val="000000"/>
                          </a:solidFill>
                          <a:effectLst/>
                          <a:latin typeface="Arial" panose="020B0604020202020204" pitchFamily="34" charset="0"/>
                          <a:ea typeface="Arial" panose="020B0604020202020204" pitchFamily="34" charset="0"/>
                          <a:cs typeface="Calibri" panose="020F0502020204030204" pitchFamily="34" charset="0"/>
                        </a:rPr>
                        <a:t>. Con esporas unicelulares aisladas.</a:t>
                      </a:r>
                      <a:endParaRPr lang="es-ES" sz="1000" b="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19581" marR="195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457200" algn="just">
                        <a:lnSpc>
                          <a:spcPct val="200000"/>
                        </a:lnSpc>
                        <a:spcBef>
                          <a:spcPts val="0"/>
                        </a:spcBef>
                        <a:spcAft>
                          <a:spcPts val="0"/>
                        </a:spcAft>
                      </a:pPr>
                      <a:r>
                        <a:rPr lang="es-EC" sz="1000" b="0" dirty="0">
                          <a:solidFill>
                            <a:srgbClr val="000000"/>
                          </a:solidFill>
                          <a:effectLst/>
                          <a:latin typeface="Arial" panose="020B0604020202020204" pitchFamily="34" charset="0"/>
                          <a:ea typeface="Arial" panose="020B0604020202020204" pitchFamily="34" charset="0"/>
                          <a:cs typeface="Calibri" panose="020F0502020204030204" pitchFamily="34" charset="0"/>
                        </a:rPr>
                        <a:t> </a:t>
                      </a:r>
                      <a:endParaRPr lang="es-ES" sz="1000" b="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19581" marR="195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457200" algn="just">
                        <a:lnSpc>
                          <a:spcPct val="200000"/>
                        </a:lnSpc>
                        <a:spcBef>
                          <a:spcPts val="0"/>
                        </a:spcBef>
                        <a:spcAft>
                          <a:spcPts val="800"/>
                        </a:spcAft>
                      </a:pPr>
                      <a:r>
                        <a:rPr lang="es-ES"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2735339761"/>
                  </a:ext>
                </a:extLst>
              </a:tr>
            </a:tbl>
          </a:graphicData>
        </a:graphic>
      </p:graphicFrame>
      <p:sp>
        <p:nvSpPr>
          <p:cNvPr id="20" name="Rectángulo 19"/>
          <p:cNvSpPr/>
          <p:nvPr/>
        </p:nvSpPr>
        <p:spPr>
          <a:xfrm>
            <a:off x="7818239" y="2882131"/>
            <a:ext cx="4519336" cy="307777"/>
          </a:xfrm>
          <a:prstGeom prst="rect">
            <a:avLst/>
          </a:prstGeom>
        </p:spPr>
        <p:txBody>
          <a:bodyPr wrap="square">
            <a:spAutoFit/>
          </a:bodyPr>
          <a:lstStyle/>
          <a:p>
            <a:pPr algn="just"/>
            <a:r>
              <a:rPr lang="es-ES" sz="1400" b="1" dirty="0" smtClean="0">
                <a:latin typeface="+mj-lt"/>
                <a:cs typeface="Times New Roman" panose="02020603050405020304" pitchFamily="18" charset="0"/>
              </a:rPr>
              <a:t>Tabla </a:t>
            </a:r>
            <a:r>
              <a:rPr lang="es-ES" sz="1400" b="1" dirty="0">
                <a:latin typeface="+mj-lt"/>
                <a:cs typeface="Times New Roman" panose="02020603050405020304" pitchFamily="18" charset="0"/>
              </a:rPr>
              <a:t>8</a:t>
            </a:r>
            <a:r>
              <a:rPr lang="es-ES" sz="1400" b="1" dirty="0" smtClean="0">
                <a:latin typeface="+mj-lt"/>
                <a:cs typeface="Times New Roman" panose="02020603050405020304" pitchFamily="18" charset="0"/>
              </a:rPr>
              <a:t> </a:t>
            </a:r>
            <a:r>
              <a:rPr lang="es-ES" sz="1400" dirty="0" smtClean="0">
                <a:latin typeface="+mj-lt"/>
                <a:cs typeface="Times New Roman" panose="02020603050405020304" pitchFamily="18" charset="0"/>
              </a:rPr>
              <a:t>. </a:t>
            </a:r>
            <a:r>
              <a:rPr lang="es-EC" sz="1400" dirty="0" smtClean="0">
                <a:latin typeface="+mj-lt"/>
                <a:cs typeface="Times New Roman" panose="02020603050405020304" pitchFamily="18" charset="0"/>
              </a:rPr>
              <a:t>Descripción Morfológica</a:t>
            </a:r>
            <a:endParaRPr lang="es-ES" sz="1400" dirty="0">
              <a:latin typeface="+mj-lt"/>
              <a:cs typeface="Times New Roman" panose="02020603050405020304" pitchFamily="18" charset="0"/>
            </a:endParaRPr>
          </a:p>
        </p:txBody>
      </p:sp>
      <p:sp>
        <p:nvSpPr>
          <p:cNvPr id="21" name="Rectángulo 20"/>
          <p:cNvSpPr/>
          <p:nvPr/>
        </p:nvSpPr>
        <p:spPr>
          <a:xfrm>
            <a:off x="207818" y="6395551"/>
            <a:ext cx="4427815" cy="276999"/>
          </a:xfrm>
          <a:prstGeom prst="rect">
            <a:avLst/>
          </a:prstGeom>
        </p:spPr>
        <p:txBody>
          <a:bodyPr wrap="none">
            <a:spAutoFit/>
          </a:bodyPr>
          <a:lstStyle/>
          <a:p>
            <a:r>
              <a:rPr lang="es-EC" sz="1200" dirty="0">
                <a:solidFill>
                  <a:srgbClr val="000000"/>
                </a:solidFill>
                <a:latin typeface="+mj-lt"/>
                <a:ea typeface="Arial" panose="020B0604020202020204" pitchFamily="34" charset="0"/>
                <a:cs typeface="Calibri" panose="020F0502020204030204" pitchFamily="34" charset="0"/>
              </a:rPr>
              <a:t>(</a:t>
            </a:r>
            <a:r>
              <a:rPr lang="es-EC" sz="1200" dirty="0" err="1">
                <a:solidFill>
                  <a:srgbClr val="000000"/>
                </a:solidFill>
                <a:latin typeface="+mj-lt"/>
                <a:ea typeface="Arial" panose="020B0604020202020204" pitchFamily="34" charset="0"/>
                <a:cs typeface="Calibri" panose="020F0502020204030204" pitchFamily="34" charset="0"/>
              </a:rPr>
              <a:t>Spatafora</a:t>
            </a:r>
            <a:r>
              <a:rPr lang="es-EC" sz="1200" dirty="0">
                <a:solidFill>
                  <a:srgbClr val="000000"/>
                </a:solidFill>
                <a:latin typeface="+mj-lt"/>
                <a:ea typeface="Arial" panose="020B0604020202020204" pitchFamily="34" charset="0"/>
                <a:cs typeface="Calibri" panose="020F0502020204030204" pitchFamily="34" charset="0"/>
              </a:rPr>
              <a:t> </a:t>
            </a:r>
            <a:r>
              <a:rPr lang="es-EC" sz="1200" i="1" dirty="0">
                <a:solidFill>
                  <a:srgbClr val="000000"/>
                </a:solidFill>
                <a:latin typeface="+mj-lt"/>
                <a:ea typeface="Arial" panose="020B0604020202020204" pitchFamily="34" charset="0"/>
                <a:cs typeface="Calibri" panose="020F0502020204030204" pitchFamily="34" charset="0"/>
              </a:rPr>
              <a:t>et al</a:t>
            </a:r>
            <a:r>
              <a:rPr lang="es-EC" sz="1200" dirty="0">
                <a:solidFill>
                  <a:srgbClr val="000000"/>
                </a:solidFill>
                <a:latin typeface="+mj-lt"/>
                <a:ea typeface="Arial" panose="020B0604020202020204" pitchFamily="34" charset="0"/>
                <a:cs typeface="Calibri" panose="020F0502020204030204" pitchFamily="34" charset="0"/>
              </a:rPr>
              <a:t>., 2016</a:t>
            </a:r>
            <a:r>
              <a:rPr lang="es-EC" sz="1200" dirty="0" smtClean="0">
                <a:solidFill>
                  <a:srgbClr val="000000"/>
                </a:solidFill>
                <a:latin typeface="+mj-lt"/>
                <a:ea typeface="Arial" panose="020B0604020202020204" pitchFamily="34" charset="0"/>
                <a:cs typeface="Calibri" panose="020F0502020204030204" pitchFamily="34" charset="0"/>
              </a:rPr>
              <a:t>), </a:t>
            </a:r>
            <a:r>
              <a:rPr lang="es-EC" sz="1200" dirty="0">
                <a:latin typeface="+mj-lt"/>
              </a:rPr>
              <a:t>(Cepeda </a:t>
            </a:r>
            <a:r>
              <a:rPr lang="es-EC" sz="1200" i="1" dirty="0">
                <a:latin typeface="+mj-lt"/>
              </a:rPr>
              <a:t>et al</a:t>
            </a:r>
            <a:r>
              <a:rPr lang="es-EC" sz="1200" dirty="0">
                <a:latin typeface="+mj-lt"/>
              </a:rPr>
              <a:t>., 2019</a:t>
            </a:r>
            <a:r>
              <a:rPr lang="es-EC" sz="1200" dirty="0" smtClean="0">
                <a:latin typeface="+mj-lt"/>
              </a:rPr>
              <a:t>), (</a:t>
            </a:r>
            <a:r>
              <a:rPr lang="es-EC" sz="1200" dirty="0" err="1" smtClean="0"/>
              <a:t>Huzefa</a:t>
            </a:r>
            <a:r>
              <a:rPr lang="es-EC" sz="1200" dirty="0" smtClean="0"/>
              <a:t>, 2017</a:t>
            </a:r>
            <a:r>
              <a:rPr lang="es-EC" sz="1200" dirty="0"/>
              <a:t>) </a:t>
            </a:r>
            <a:endParaRPr lang="es-ES" sz="1200" dirty="0">
              <a:latin typeface="+mj-lt"/>
            </a:endParaRPr>
          </a:p>
        </p:txBody>
      </p:sp>
      <p:sp>
        <p:nvSpPr>
          <p:cNvPr id="24" name="Rectángulo 23"/>
          <p:cNvSpPr/>
          <p:nvPr/>
        </p:nvSpPr>
        <p:spPr>
          <a:xfrm>
            <a:off x="1034953" y="1799558"/>
            <a:ext cx="1218603" cy="307777"/>
          </a:xfrm>
          <a:prstGeom prst="rect">
            <a:avLst/>
          </a:prstGeom>
        </p:spPr>
        <p:txBody>
          <a:bodyPr wrap="none">
            <a:spAutoFit/>
          </a:bodyPr>
          <a:lstStyle/>
          <a:p>
            <a:r>
              <a:rPr lang="es-EC" sz="1400" i="1" dirty="0">
                <a:solidFill>
                  <a:srgbClr val="000000"/>
                </a:solidFill>
                <a:latin typeface="Arial" panose="020B0604020202020204" pitchFamily="34" charset="0"/>
                <a:ea typeface="Arial" panose="020B0604020202020204" pitchFamily="34" charset="0"/>
                <a:cs typeface="Calibri" panose="020F0502020204030204" pitchFamily="34" charset="0"/>
              </a:rPr>
              <a:t>Fusarium</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 </a:t>
            </a:r>
            <a:r>
              <a:rPr lang="es-EC" sz="1400" dirty="0" err="1">
                <a:solidFill>
                  <a:srgbClr val="000000"/>
                </a:solidFill>
                <a:latin typeface="Arial" panose="020B0604020202020204" pitchFamily="34" charset="0"/>
                <a:ea typeface="Arial" panose="020B0604020202020204" pitchFamily="34" charset="0"/>
                <a:cs typeface="Calibri" panose="020F0502020204030204" pitchFamily="34" charset="0"/>
              </a:rPr>
              <a:t>sp</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a:t>
            </a:r>
            <a:endParaRPr lang="es-ES" sz="1400" dirty="0"/>
          </a:p>
        </p:txBody>
      </p:sp>
      <p:sp>
        <p:nvSpPr>
          <p:cNvPr id="25" name="Rectángulo 24"/>
          <p:cNvSpPr/>
          <p:nvPr/>
        </p:nvSpPr>
        <p:spPr>
          <a:xfrm>
            <a:off x="868240" y="2936073"/>
            <a:ext cx="1478290" cy="307777"/>
          </a:xfrm>
          <a:prstGeom prst="rect">
            <a:avLst/>
          </a:prstGeom>
        </p:spPr>
        <p:txBody>
          <a:bodyPr wrap="none">
            <a:spAutoFit/>
          </a:bodyPr>
          <a:lstStyle/>
          <a:p>
            <a:r>
              <a:rPr lang="es-ES" sz="1400" i="1" dirty="0" err="1">
                <a:solidFill>
                  <a:srgbClr val="000000"/>
                </a:solidFill>
                <a:latin typeface="Arial" panose="020B0604020202020204" pitchFamily="34" charset="0"/>
                <a:ea typeface="Times New Roman" panose="02020603050405020304" pitchFamily="18" charset="0"/>
              </a:rPr>
              <a:t>Acremonium</a:t>
            </a:r>
            <a:r>
              <a:rPr lang="es-ES" sz="1400" i="1" dirty="0">
                <a:solidFill>
                  <a:srgbClr val="000000"/>
                </a:solidFill>
                <a:latin typeface="Arial" panose="020B0604020202020204" pitchFamily="34" charset="0"/>
                <a:ea typeface="Times New Roman" panose="02020603050405020304" pitchFamily="18" charset="0"/>
              </a:rPr>
              <a:t> </a:t>
            </a:r>
            <a:r>
              <a:rPr lang="es-ES" sz="1400" dirty="0" err="1">
                <a:solidFill>
                  <a:srgbClr val="000000"/>
                </a:solidFill>
                <a:latin typeface="Arial" panose="020B0604020202020204" pitchFamily="34" charset="0"/>
                <a:ea typeface="Times New Roman" panose="02020603050405020304" pitchFamily="18" charset="0"/>
              </a:rPr>
              <a:t>sp</a:t>
            </a:r>
            <a:r>
              <a:rPr lang="es-ES" sz="1400" i="1" dirty="0">
                <a:solidFill>
                  <a:srgbClr val="000000"/>
                </a:solidFill>
                <a:latin typeface="Arial" panose="020B0604020202020204" pitchFamily="34" charset="0"/>
                <a:ea typeface="Times New Roman" panose="02020603050405020304" pitchFamily="18" charset="0"/>
              </a:rPr>
              <a:t>.</a:t>
            </a:r>
            <a:endParaRPr lang="es-ES" sz="1400" dirty="0"/>
          </a:p>
        </p:txBody>
      </p:sp>
      <p:sp>
        <p:nvSpPr>
          <p:cNvPr id="26" name="Rectángulo 25"/>
          <p:cNvSpPr/>
          <p:nvPr/>
        </p:nvSpPr>
        <p:spPr>
          <a:xfrm>
            <a:off x="834708" y="4129643"/>
            <a:ext cx="1579278" cy="307777"/>
          </a:xfrm>
          <a:prstGeom prst="rect">
            <a:avLst/>
          </a:prstGeom>
        </p:spPr>
        <p:txBody>
          <a:bodyPr wrap="none">
            <a:spAutoFit/>
          </a:bodyPr>
          <a:lstStyle/>
          <a:p>
            <a:r>
              <a:rPr lang="es-ES" sz="1400" i="1" smtClean="0">
                <a:solidFill>
                  <a:srgbClr val="000000"/>
                </a:solidFill>
                <a:latin typeface="Arial" panose="020B0604020202020204" pitchFamily="34" charset="0"/>
                <a:ea typeface="Times New Roman" panose="02020603050405020304" pitchFamily="18" charset="0"/>
              </a:rPr>
              <a:t>Paecilomyces </a:t>
            </a:r>
            <a:r>
              <a:rPr lang="es-ES" sz="1400" smtClean="0">
                <a:solidFill>
                  <a:srgbClr val="000000"/>
                </a:solidFill>
                <a:latin typeface="Arial" panose="020B0604020202020204" pitchFamily="34" charset="0"/>
                <a:ea typeface="Times New Roman" panose="02020603050405020304" pitchFamily="18" charset="0"/>
              </a:rPr>
              <a:t>sp</a:t>
            </a:r>
            <a:r>
              <a:rPr lang="es-ES" sz="1400" i="1" smtClean="0">
                <a:solidFill>
                  <a:srgbClr val="000000"/>
                </a:solidFill>
                <a:latin typeface="Arial" panose="020B0604020202020204" pitchFamily="34" charset="0"/>
                <a:ea typeface="Times New Roman" panose="02020603050405020304" pitchFamily="18" charset="0"/>
              </a:rPr>
              <a:t>.</a:t>
            </a:r>
            <a:endParaRPr lang="es-ES" sz="1400" dirty="0"/>
          </a:p>
        </p:txBody>
      </p:sp>
      <p:sp>
        <p:nvSpPr>
          <p:cNvPr id="27" name="Rectángulo 26"/>
          <p:cNvSpPr/>
          <p:nvPr/>
        </p:nvSpPr>
        <p:spPr>
          <a:xfrm>
            <a:off x="4683680" y="1843148"/>
            <a:ext cx="1350050" cy="307777"/>
          </a:xfrm>
          <a:prstGeom prst="rect">
            <a:avLst/>
          </a:prstGeom>
        </p:spPr>
        <p:txBody>
          <a:bodyPr wrap="none">
            <a:spAutoFit/>
          </a:bodyPr>
          <a:lstStyle/>
          <a:p>
            <a:r>
              <a:rPr lang="es-ES" sz="1400" i="1" dirty="0">
                <a:solidFill>
                  <a:srgbClr val="000000"/>
                </a:solidFill>
                <a:latin typeface="Arial" panose="020B0604020202020204" pitchFamily="34" charset="0"/>
                <a:ea typeface="Times New Roman" panose="02020603050405020304" pitchFamily="18" charset="0"/>
              </a:rPr>
              <a:t>Aspergillus </a:t>
            </a:r>
            <a:r>
              <a:rPr lang="es-ES" sz="1400" dirty="0" err="1">
                <a:solidFill>
                  <a:srgbClr val="000000"/>
                </a:solidFill>
                <a:latin typeface="Arial" panose="020B0604020202020204" pitchFamily="34" charset="0"/>
                <a:ea typeface="Times New Roman" panose="02020603050405020304" pitchFamily="18" charset="0"/>
              </a:rPr>
              <a:t>sp</a:t>
            </a:r>
            <a:r>
              <a:rPr lang="es-ES" sz="1400" i="1" dirty="0">
                <a:solidFill>
                  <a:srgbClr val="000000"/>
                </a:solidFill>
                <a:latin typeface="Arial" panose="020B0604020202020204" pitchFamily="34" charset="0"/>
                <a:ea typeface="Times New Roman" panose="02020603050405020304" pitchFamily="18" charset="0"/>
              </a:rPr>
              <a:t>.</a:t>
            </a:r>
            <a:endParaRPr lang="es-ES" sz="1400" dirty="0"/>
          </a:p>
        </p:txBody>
      </p:sp>
      <p:sp>
        <p:nvSpPr>
          <p:cNvPr id="29" name="Rectángulo 28"/>
          <p:cNvSpPr/>
          <p:nvPr/>
        </p:nvSpPr>
        <p:spPr>
          <a:xfrm>
            <a:off x="4567458" y="3036020"/>
            <a:ext cx="1350050" cy="307777"/>
          </a:xfrm>
          <a:prstGeom prst="rect">
            <a:avLst/>
          </a:prstGeom>
        </p:spPr>
        <p:txBody>
          <a:bodyPr wrap="none">
            <a:spAutoFit/>
          </a:bodyPr>
          <a:lstStyle/>
          <a:p>
            <a:r>
              <a:rPr lang="es-ES" sz="1400" i="1" dirty="0">
                <a:solidFill>
                  <a:srgbClr val="000000"/>
                </a:solidFill>
                <a:latin typeface="Arial" panose="020B0604020202020204" pitchFamily="34" charset="0"/>
                <a:ea typeface="Times New Roman" panose="02020603050405020304" pitchFamily="18" charset="0"/>
              </a:rPr>
              <a:t>Aspergillus </a:t>
            </a:r>
            <a:r>
              <a:rPr lang="es-ES" sz="1400" dirty="0" err="1">
                <a:solidFill>
                  <a:srgbClr val="000000"/>
                </a:solidFill>
                <a:latin typeface="Arial" panose="020B0604020202020204" pitchFamily="34" charset="0"/>
                <a:ea typeface="Times New Roman" panose="02020603050405020304" pitchFamily="18" charset="0"/>
              </a:rPr>
              <a:t>sp</a:t>
            </a:r>
            <a:r>
              <a:rPr lang="es-ES" sz="1400" i="1" dirty="0">
                <a:solidFill>
                  <a:srgbClr val="000000"/>
                </a:solidFill>
                <a:latin typeface="Arial" panose="020B0604020202020204" pitchFamily="34" charset="0"/>
                <a:ea typeface="Times New Roman" panose="02020603050405020304" pitchFamily="18" charset="0"/>
              </a:rPr>
              <a:t>.</a:t>
            </a:r>
            <a:endParaRPr lang="es-ES" sz="1400" dirty="0"/>
          </a:p>
        </p:txBody>
      </p:sp>
      <p:sp>
        <p:nvSpPr>
          <p:cNvPr id="30" name="Rectángulo 29"/>
          <p:cNvSpPr/>
          <p:nvPr/>
        </p:nvSpPr>
        <p:spPr>
          <a:xfrm>
            <a:off x="4493172" y="4155957"/>
            <a:ext cx="1463349" cy="307777"/>
          </a:xfrm>
          <a:prstGeom prst="rect">
            <a:avLst/>
          </a:prstGeom>
        </p:spPr>
        <p:txBody>
          <a:bodyPr wrap="none">
            <a:spAutoFit/>
          </a:bodyPr>
          <a:lstStyle/>
          <a:p>
            <a:r>
              <a:rPr lang="es-ES" sz="1400" i="1" dirty="0" err="1">
                <a:solidFill>
                  <a:srgbClr val="000000"/>
                </a:solidFill>
                <a:latin typeface="Arial" panose="020B0604020202020204" pitchFamily="34" charset="0"/>
                <a:ea typeface="Times New Roman" panose="02020603050405020304" pitchFamily="18" charset="0"/>
              </a:rPr>
              <a:t>Trichoderma</a:t>
            </a:r>
            <a:r>
              <a:rPr lang="es-ES" sz="1400" i="1" dirty="0">
                <a:solidFill>
                  <a:srgbClr val="000000"/>
                </a:solidFill>
                <a:latin typeface="Arial" panose="020B0604020202020204" pitchFamily="34" charset="0"/>
                <a:ea typeface="Times New Roman" panose="02020603050405020304" pitchFamily="18" charset="0"/>
              </a:rPr>
              <a:t> </a:t>
            </a:r>
            <a:r>
              <a:rPr lang="es-ES" sz="1400" dirty="0" err="1">
                <a:solidFill>
                  <a:srgbClr val="000000"/>
                </a:solidFill>
                <a:latin typeface="Arial" panose="020B0604020202020204" pitchFamily="34" charset="0"/>
                <a:ea typeface="Times New Roman" panose="02020603050405020304" pitchFamily="18" charset="0"/>
              </a:rPr>
              <a:t>sp</a:t>
            </a:r>
            <a:r>
              <a:rPr lang="es-ES" sz="1400" i="1" dirty="0">
                <a:solidFill>
                  <a:srgbClr val="000000"/>
                </a:solidFill>
                <a:latin typeface="Arial" panose="020B0604020202020204" pitchFamily="34" charset="0"/>
                <a:ea typeface="Times New Roman" panose="02020603050405020304" pitchFamily="18" charset="0"/>
              </a:rPr>
              <a:t>.</a:t>
            </a:r>
            <a:endParaRPr lang="es-ES" sz="1400" dirty="0"/>
          </a:p>
        </p:txBody>
      </p:sp>
      <p:sp>
        <p:nvSpPr>
          <p:cNvPr id="34" name="Rectángulo 33"/>
          <p:cNvSpPr/>
          <p:nvPr/>
        </p:nvSpPr>
        <p:spPr>
          <a:xfrm>
            <a:off x="3165961" y="5440023"/>
            <a:ext cx="1220206" cy="307777"/>
          </a:xfrm>
          <a:prstGeom prst="rect">
            <a:avLst/>
          </a:prstGeom>
        </p:spPr>
        <p:txBody>
          <a:bodyPr wrap="none">
            <a:spAutoFit/>
          </a:bodyPr>
          <a:lstStyle/>
          <a:p>
            <a:r>
              <a:rPr lang="es-ES" sz="1400" i="1" dirty="0">
                <a:solidFill>
                  <a:srgbClr val="000000"/>
                </a:solidFill>
                <a:latin typeface="Arial" panose="020B0604020202020204" pitchFamily="34" charset="0"/>
                <a:ea typeface="Times New Roman" panose="02020603050405020304" pitchFamily="18" charset="0"/>
              </a:rPr>
              <a:t>Rhizopus </a:t>
            </a:r>
            <a:r>
              <a:rPr lang="es-ES" sz="1400" dirty="0" err="1" smtClean="0">
                <a:solidFill>
                  <a:srgbClr val="000000"/>
                </a:solidFill>
                <a:latin typeface="Arial" panose="020B0604020202020204" pitchFamily="34" charset="0"/>
                <a:ea typeface="Times New Roman" panose="02020603050405020304" pitchFamily="18" charset="0"/>
              </a:rPr>
              <a:t>sp</a:t>
            </a:r>
            <a:r>
              <a:rPr lang="es-ES" sz="1400" dirty="0" smtClean="0">
                <a:solidFill>
                  <a:srgbClr val="000000"/>
                </a:solidFill>
                <a:latin typeface="Arial" panose="020B0604020202020204" pitchFamily="34" charset="0"/>
                <a:ea typeface="Times New Roman" panose="02020603050405020304" pitchFamily="18" charset="0"/>
              </a:rPr>
              <a:t>.</a:t>
            </a:r>
            <a:endParaRPr lang="es-ES" sz="1400" dirty="0"/>
          </a:p>
        </p:txBody>
      </p:sp>
      <p:sp>
        <p:nvSpPr>
          <p:cNvPr id="2" name="Rectángulo 1"/>
          <p:cNvSpPr/>
          <p:nvPr/>
        </p:nvSpPr>
        <p:spPr>
          <a:xfrm>
            <a:off x="7531534" y="3884106"/>
            <a:ext cx="6096000" cy="1138773"/>
          </a:xfrm>
          <a:prstGeom prst="rect">
            <a:avLst/>
          </a:prstGeom>
        </p:spPr>
        <p:txBody>
          <a:bodyPr>
            <a:spAutoFit/>
          </a:bodyPr>
          <a:lstStyle/>
          <a:p>
            <a:pPr marL="285750" indent="-285750" algn="just">
              <a:spcAft>
                <a:spcPts val="800"/>
              </a:spcAft>
              <a:buFont typeface="Arial" panose="020B0604020202020204" pitchFamily="34" charset="0"/>
              <a:buChar char="•"/>
            </a:pPr>
            <a:r>
              <a:rPr lang="es-EC" sz="1200" dirty="0" smtClean="0">
                <a:solidFill>
                  <a:srgbClr val="000000"/>
                </a:solidFill>
                <a:latin typeface="Arial" panose="020B0604020202020204" pitchFamily="34" charset="0"/>
                <a:ea typeface="Calibri" panose="020F0502020204030204" pitchFamily="34" charset="0"/>
                <a:cs typeface="Calibri" panose="020F0502020204030204" pitchFamily="34" charset="0"/>
              </a:rPr>
              <a:t>Linajes de </a:t>
            </a: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hongos con gran </a:t>
            </a:r>
            <a:r>
              <a:rPr lang="es-EC" sz="1200" dirty="0" smtClean="0">
                <a:solidFill>
                  <a:srgbClr val="000000"/>
                </a:solidFill>
                <a:latin typeface="Arial" panose="020B0604020202020204" pitchFamily="34" charset="0"/>
                <a:ea typeface="Calibri" panose="020F0502020204030204" pitchFamily="34" charset="0"/>
                <a:cs typeface="Calibri" panose="020F0502020204030204" pitchFamily="34" charset="0"/>
              </a:rPr>
              <a:t>especificidad</a:t>
            </a: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a:t>
            </a:r>
            <a:endParaRPr lang="es-EC" sz="1200" dirty="0" smtClean="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285750" indent="-285750" algn="just">
              <a:spcAft>
                <a:spcPts val="800"/>
              </a:spcAft>
              <a:buFont typeface="Arial" panose="020B0604020202020204" pitchFamily="34" charset="0"/>
              <a:buChar char="•"/>
            </a:pPr>
            <a:r>
              <a:rPr lang="es-EC" sz="1200" dirty="0" smtClean="0">
                <a:solidFill>
                  <a:srgbClr val="000000"/>
                </a:solidFill>
                <a:latin typeface="Arial" panose="020B0604020202020204" pitchFamily="34" charset="0"/>
                <a:ea typeface="Calibri" panose="020F0502020204030204" pitchFamily="34" charset="0"/>
                <a:cs typeface="Calibri" panose="020F0502020204030204" pitchFamily="34" charset="0"/>
              </a:rPr>
              <a:t> Caracteres morfológicos problemáticos</a:t>
            </a: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 </a:t>
            </a:r>
            <a:r>
              <a:rPr lang="es-EC" sz="1200" dirty="0" smtClean="0">
                <a:solidFill>
                  <a:srgbClr val="000000"/>
                </a:solidFill>
                <a:latin typeface="Arial" panose="020B0604020202020204" pitchFamily="34" charset="0"/>
                <a:ea typeface="Calibri" panose="020F0502020204030204" pitchFamily="34" charset="0"/>
                <a:cs typeface="Calibri" panose="020F0502020204030204" pitchFamily="34" charset="0"/>
              </a:rPr>
              <a:t>y pocos precisos.  </a:t>
            </a:r>
          </a:p>
          <a:p>
            <a:pPr marL="285750" indent="-285750" algn="just">
              <a:spcAft>
                <a:spcPts val="800"/>
              </a:spcAft>
              <a:buFont typeface="Arial" panose="020B0604020202020204" pitchFamily="34" charset="0"/>
              <a:buChar char="•"/>
            </a:pPr>
            <a:r>
              <a:rPr lang="es-EC" sz="1200" dirty="0" smtClean="0">
                <a:solidFill>
                  <a:srgbClr val="000000"/>
                </a:solidFill>
                <a:latin typeface="Arial" panose="020B0604020202020204" pitchFamily="34" charset="0"/>
                <a:ea typeface="Calibri" panose="020F0502020204030204" pitchFamily="34" charset="0"/>
                <a:cs typeface="Calibri" panose="020F0502020204030204" pitchFamily="34" charset="0"/>
              </a:rPr>
              <a:t>Hibridación</a:t>
            </a: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 la especiación críptica, y la evolución convergente. </a:t>
            </a:r>
            <a:endParaRPr lang="es-EC" sz="1200" dirty="0" smtClean="0">
              <a:solidFill>
                <a:srgbClr val="000000"/>
              </a:solidFill>
              <a:latin typeface="Arial" panose="020B0604020202020204" pitchFamily="34" charset="0"/>
              <a:ea typeface="Calibri" panose="020F0502020204030204" pitchFamily="34" charset="0"/>
              <a:cs typeface="Calibri" panose="020F0502020204030204" pitchFamily="34" charset="0"/>
            </a:endParaRPr>
          </a:p>
          <a:p>
            <a:pPr marL="285750" indent="-285750" algn="just">
              <a:spcAft>
                <a:spcPts val="800"/>
              </a:spcAft>
              <a:buFont typeface="Arial" panose="020B0604020202020204" pitchFamily="34" charset="0"/>
              <a:buChar char="•"/>
            </a:pPr>
            <a:r>
              <a:rPr lang="es-EC" sz="1200" dirty="0" smtClean="0">
                <a:solidFill>
                  <a:srgbClr val="000000"/>
                </a:solidFill>
                <a:latin typeface="Arial" panose="020B0604020202020204" pitchFamily="34" charset="0"/>
                <a:ea typeface="Calibri" panose="020F0502020204030204" pitchFamily="34" charset="0"/>
                <a:cs typeface="Calibri" panose="020F0502020204030204" pitchFamily="34" charset="0"/>
              </a:rPr>
              <a:t>Existe </a:t>
            </a: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un número limitado de caracteres </a:t>
            </a:r>
            <a:r>
              <a:rPr lang="es-EC" sz="1200" dirty="0" smtClean="0">
                <a:solidFill>
                  <a:srgbClr val="000000"/>
                </a:solidFill>
                <a:latin typeface="Arial" panose="020B0604020202020204" pitchFamily="34" charset="0"/>
                <a:ea typeface="Calibri" panose="020F0502020204030204" pitchFamily="34" charset="0"/>
                <a:cs typeface="Calibri" panose="020F0502020204030204" pitchFamily="34" charset="0"/>
              </a:rPr>
              <a:t>morfológicos.</a:t>
            </a:r>
            <a:endParaRPr lang="en-US" sz="1200" dirty="0">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pic>
        <p:nvPicPr>
          <p:cNvPr id="22" name="Imagen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8030" y="4020067"/>
            <a:ext cx="733504" cy="657097"/>
          </a:xfrm>
          <a:prstGeom prst="rect">
            <a:avLst/>
          </a:prstGeom>
        </p:spPr>
      </p:pic>
    </p:spTree>
    <p:extLst>
      <p:ext uri="{BB962C8B-B14F-4D97-AF65-F5344CB8AC3E}">
        <p14:creationId xmlns:p14="http://schemas.microsoft.com/office/powerpoint/2010/main" val="2337740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3126EEC-A119-4321-9EED-5999A2A946E9}"/>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9D176C7E-2113-4FD4-8125-1694BCC8B512}"/>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96" y="938026"/>
            <a:ext cx="6630266" cy="374784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87" y="4685872"/>
            <a:ext cx="6691475" cy="1326820"/>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569451507"/>
              </p:ext>
            </p:extLst>
          </p:nvPr>
        </p:nvGraphicFramePr>
        <p:xfrm>
          <a:off x="7196496" y="1369669"/>
          <a:ext cx="4572000" cy="3657600"/>
        </p:xfrm>
        <a:graphic>
          <a:graphicData uri="http://schemas.openxmlformats.org/drawingml/2006/table">
            <a:tbl>
              <a:tblPr firstRow="1" firstCol="1" bandRow="1"/>
              <a:tblGrid>
                <a:gridCol w="762000">
                  <a:extLst>
                    <a:ext uri="{9D8B030D-6E8A-4147-A177-3AD203B41FA5}">
                      <a16:colId xmlns:a16="http://schemas.microsoft.com/office/drawing/2014/main" val="814228106"/>
                    </a:ext>
                  </a:extLst>
                </a:gridCol>
                <a:gridCol w="762000">
                  <a:extLst>
                    <a:ext uri="{9D8B030D-6E8A-4147-A177-3AD203B41FA5}">
                      <a16:colId xmlns:a16="http://schemas.microsoft.com/office/drawing/2014/main" val="3439806840"/>
                    </a:ext>
                  </a:extLst>
                </a:gridCol>
                <a:gridCol w="762000">
                  <a:extLst>
                    <a:ext uri="{9D8B030D-6E8A-4147-A177-3AD203B41FA5}">
                      <a16:colId xmlns:a16="http://schemas.microsoft.com/office/drawing/2014/main" val="1408992327"/>
                    </a:ext>
                  </a:extLst>
                </a:gridCol>
                <a:gridCol w="762000">
                  <a:extLst>
                    <a:ext uri="{9D8B030D-6E8A-4147-A177-3AD203B41FA5}">
                      <a16:colId xmlns:a16="http://schemas.microsoft.com/office/drawing/2014/main" val="2367149428"/>
                    </a:ext>
                  </a:extLst>
                </a:gridCol>
                <a:gridCol w="762000">
                  <a:extLst>
                    <a:ext uri="{9D8B030D-6E8A-4147-A177-3AD203B41FA5}">
                      <a16:colId xmlns:a16="http://schemas.microsoft.com/office/drawing/2014/main" val="1519277108"/>
                    </a:ext>
                  </a:extLst>
                </a:gridCol>
                <a:gridCol w="762000">
                  <a:extLst>
                    <a:ext uri="{9D8B030D-6E8A-4147-A177-3AD203B41FA5}">
                      <a16:colId xmlns:a16="http://schemas.microsoft.com/office/drawing/2014/main" val="415774530"/>
                    </a:ext>
                  </a:extLst>
                </a:gridCol>
              </a:tblGrid>
              <a:tr h="200025">
                <a:tc>
                  <a:txBody>
                    <a:bodyPr/>
                    <a:lstStyle/>
                    <a:p>
                      <a:pPr marL="0" marR="0" indent="0">
                        <a:lnSpc>
                          <a:spcPct val="200000"/>
                        </a:lnSpc>
                        <a:spcBef>
                          <a:spcPts val="0"/>
                        </a:spcBef>
                        <a:spcAft>
                          <a:spcPts val="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Cod.</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ADN ng/µL</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A260 (Abs)</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A280 (Abs)</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260/280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260/230</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627935"/>
                  </a:ext>
                </a:extLst>
              </a:tr>
              <a:tr h="190500">
                <a:tc>
                  <a:txBody>
                    <a:bodyPr/>
                    <a:lstStyle/>
                    <a:p>
                      <a:pPr marL="0" marR="0" indent="0">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926,3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18,525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8,448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2,19</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40769852"/>
                  </a:ext>
                </a:extLst>
              </a:tr>
              <a:tr h="190500">
                <a:tc>
                  <a:txBody>
                    <a:bodyPr/>
                    <a:lstStyle/>
                    <a:p>
                      <a:pPr marL="0" marR="0" indent="0">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1386,4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27,728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13,175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060479127"/>
                  </a:ext>
                </a:extLst>
              </a:tr>
              <a:tr h="190500">
                <a:tc>
                  <a:txBody>
                    <a:bodyPr/>
                    <a:lstStyle/>
                    <a:p>
                      <a:pPr marL="0" marR="0" indent="0">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1171,4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23,427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11,92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937860"/>
                  </a:ext>
                </a:extLst>
              </a:tr>
              <a:tr h="190500">
                <a:tc>
                  <a:txBody>
                    <a:bodyPr/>
                    <a:lstStyle/>
                    <a:p>
                      <a:pPr marL="0" marR="0" indent="0">
                        <a:lnSpc>
                          <a:spcPct val="200000"/>
                        </a:lnSpc>
                        <a:spcBef>
                          <a:spcPts val="0"/>
                        </a:spcBef>
                        <a:spcAft>
                          <a:spcPts val="0"/>
                        </a:spcAft>
                      </a:pPr>
                      <a:r>
                        <a:rPr lang="es-E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BL7</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2653,7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53,073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23,514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59686313"/>
                  </a:ext>
                </a:extLst>
              </a:tr>
              <a:tr h="190500">
                <a:tc>
                  <a:txBody>
                    <a:bodyPr/>
                    <a:lstStyle/>
                    <a:p>
                      <a:pPr marL="0" marR="0" indent="0">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2987,6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59,752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29,544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64516023"/>
                  </a:ext>
                </a:extLst>
              </a:tr>
              <a:tr h="190500">
                <a:tc>
                  <a:txBody>
                    <a:bodyPr/>
                    <a:lstStyle/>
                    <a:p>
                      <a:pPr marL="0" marR="0" indent="0">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BL9</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1686,9</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33,739</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15,354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894786716"/>
                  </a:ext>
                </a:extLst>
              </a:tr>
              <a:tr h="190500">
                <a:tc>
                  <a:txBody>
                    <a:bodyPr/>
                    <a:lstStyle/>
                    <a:p>
                      <a:pPr marL="0" marR="0" indent="0">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BL11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1533,9</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30,678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14,935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929262566"/>
                  </a:ext>
                </a:extLst>
              </a:tr>
              <a:tr h="190500">
                <a:tc>
                  <a:txBody>
                    <a:bodyPr/>
                    <a:lstStyle/>
                    <a:p>
                      <a:pPr marL="0" marR="0" indent="0">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BL12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1,099</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0,713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410347330"/>
                  </a:ext>
                </a:extLst>
              </a:tr>
              <a:tr h="190500">
                <a:tc>
                  <a:txBody>
                    <a:bodyPr/>
                    <a:lstStyle/>
                    <a:p>
                      <a:pPr marL="0" marR="0" indent="0">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BM2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1561,4</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31,229</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14,411</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1,85</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315517662"/>
                  </a:ext>
                </a:extLst>
              </a:tr>
              <a:tr h="190500">
                <a:tc>
                  <a:txBody>
                    <a:bodyPr/>
                    <a:lstStyle/>
                    <a:p>
                      <a:pPr marL="0" marR="0" indent="0">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BM3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1,866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1,127</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0,66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13331452"/>
                  </a:ext>
                </a:extLst>
              </a:tr>
              <a:tr h="200025">
                <a:tc>
                  <a:txBody>
                    <a:bodyPr/>
                    <a:lstStyle/>
                    <a:p>
                      <a:pPr marL="0" marR="0" indent="0">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BM6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1669,2</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33,383</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15,478</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2,16</a:t>
                      </a:r>
                      <a:endParaRPr lang="es-ES" sz="11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200000"/>
                        </a:lnSpc>
                        <a:spcBef>
                          <a:spcPts val="0"/>
                        </a:spcBef>
                        <a:spcAft>
                          <a:spcPts val="0"/>
                        </a:spcAft>
                      </a:pPr>
                      <a:r>
                        <a:rPr lang="es-E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1,85</a:t>
                      </a:r>
                      <a:endParaRPr lang="es-ES" sz="11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897921"/>
                  </a:ext>
                </a:extLst>
              </a:tr>
            </a:tbl>
          </a:graphicData>
        </a:graphic>
      </p:graphicFrame>
      <p:sp>
        <p:nvSpPr>
          <p:cNvPr id="11" name="Rectángulo 10"/>
          <p:cNvSpPr/>
          <p:nvPr/>
        </p:nvSpPr>
        <p:spPr>
          <a:xfrm>
            <a:off x="303162" y="400173"/>
            <a:ext cx="2262158" cy="646331"/>
          </a:xfrm>
          <a:prstGeom prst="rect">
            <a:avLst/>
          </a:prstGeom>
        </p:spPr>
        <p:txBody>
          <a:bodyPr wrap="none">
            <a:spAutoFit/>
          </a:bodyPr>
          <a:lstStyle/>
          <a:p>
            <a:pPr>
              <a:lnSpc>
                <a:spcPct val="200000"/>
              </a:lnSpc>
              <a:spcBef>
                <a:spcPts val="1200"/>
              </a:spcBef>
            </a:pPr>
            <a:r>
              <a:rPr lang="es-EC" b="1" kern="0" dirty="0" smtClean="0">
                <a:latin typeface="Arial" panose="020B0604020202020204" pitchFamily="34" charset="0"/>
                <a:ea typeface="Times New Roman" panose="02020603050405020304" pitchFamily="18" charset="0"/>
                <a:cs typeface="Times New Roman" panose="02020603050405020304" pitchFamily="18" charset="0"/>
              </a:rPr>
              <a:t>Extracción de ADN</a:t>
            </a:r>
            <a:endParaRPr lang="es-ES" b="1" kern="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Rectángulo 11"/>
          <p:cNvSpPr/>
          <p:nvPr/>
        </p:nvSpPr>
        <p:spPr>
          <a:xfrm>
            <a:off x="2125148" y="5880956"/>
            <a:ext cx="4275529" cy="369332"/>
          </a:xfrm>
          <a:prstGeom prst="rect">
            <a:avLst/>
          </a:prstGeom>
        </p:spPr>
        <p:txBody>
          <a:bodyPr wrap="none">
            <a:spAutoFit/>
          </a:bodyPr>
          <a:lstStyle/>
          <a:p>
            <a:r>
              <a:rPr lang="es-EC" dirty="0" smtClean="0">
                <a:solidFill>
                  <a:srgbClr val="000000"/>
                </a:solidFill>
                <a:latin typeface="Arial" panose="020B0604020202020204" pitchFamily="34" charset="0"/>
                <a:ea typeface="Arial" panose="020B0604020202020204" pitchFamily="34" charset="0"/>
                <a:cs typeface="Calibri" panose="020F0502020204030204" pitchFamily="34" charset="0"/>
              </a:rPr>
              <a:t>Espectro de absorción de </a:t>
            </a:r>
            <a:r>
              <a:rPr lang="es-EC" dirty="0">
                <a:solidFill>
                  <a:srgbClr val="000000"/>
                </a:solidFill>
                <a:latin typeface="Arial" panose="020B0604020202020204" pitchFamily="34" charset="0"/>
                <a:ea typeface="Arial" panose="020B0604020202020204" pitchFamily="34" charset="0"/>
                <a:cs typeface="Calibri" panose="020F0502020204030204" pitchFamily="34" charset="0"/>
              </a:rPr>
              <a:t>230 a </a:t>
            </a:r>
            <a:r>
              <a:rPr lang="es-EC" dirty="0" smtClean="0">
                <a:solidFill>
                  <a:srgbClr val="000000"/>
                </a:solidFill>
                <a:latin typeface="Arial" panose="020B0604020202020204" pitchFamily="34" charset="0"/>
                <a:ea typeface="Arial" panose="020B0604020202020204" pitchFamily="34" charset="0"/>
                <a:cs typeface="Calibri" panose="020F0502020204030204" pitchFamily="34" charset="0"/>
              </a:rPr>
              <a:t>280 </a:t>
            </a:r>
            <a:r>
              <a:rPr lang="es-EC" dirty="0" err="1" smtClean="0">
                <a:solidFill>
                  <a:srgbClr val="000000"/>
                </a:solidFill>
                <a:latin typeface="Arial" panose="020B0604020202020204" pitchFamily="34" charset="0"/>
                <a:ea typeface="Arial" panose="020B0604020202020204" pitchFamily="34" charset="0"/>
                <a:cs typeface="Calibri" panose="020F0502020204030204" pitchFamily="34" charset="0"/>
              </a:rPr>
              <a:t>nm</a:t>
            </a:r>
            <a:endParaRPr lang="es-ES" dirty="0"/>
          </a:p>
        </p:txBody>
      </p:sp>
      <p:sp>
        <p:nvSpPr>
          <p:cNvPr id="13" name="Rectángulo 12"/>
          <p:cNvSpPr/>
          <p:nvPr/>
        </p:nvSpPr>
        <p:spPr>
          <a:xfrm>
            <a:off x="8697781" y="723338"/>
            <a:ext cx="1915909" cy="646331"/>
          </a:xfrm>
          <a:prstGeom prst="rect">
            <a:avLst/>
          </a:prstGeom>
        </p:spPr>
        <p:txBody>
          <a:bodyPr wrap="none">
            <a:spAutoFit/>
          </a:bodyPr>
          <a:lstStyle/>
          <a:p>
            <a:pPr>
              <a:lnSpc>
                <a:spcPct val="200000"/>
              </a:lnSpc>
              <a:spcBef>
                <a:spcPts val="1200"/>
              </a:spcBef>
            </a:pPr>
            <a:r>
              <a:rPr lang="es-EC" b="1" kern="0" dirty="0" smtClean="0">
                <a:latin typeface="Arial" panose="020B0604020202020204" pitchFamily="34" charset="0"/>
                <a:ea typeface="Times New Roman" panose="02020603050405020304" pitchFamily="18" charset="0"/>
                <a:cs typeface="Times New Roman" panose="02020603050405020304" pitchFamily="18" charset="0"/>
              </a:rPr>
              <a:t>Calidad de ADN</a:t>
            </a:r>
            <a:endParaRPr lang="es-ES" b="1" kern="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CuadroTexto 13"/>
          <p:cNvSpPr txBox="1"/>
          <p:nvPr/>
        </p:nvSpPr>
        <p:spPr>
          <a:xfrm>
            <a:off x="193963" y="99260"/>
            <a:ext cx="465664" cy="646331"/>
          </a:xfrm>
          <a:prstGeom prst="rect">
            <a:avLst/>
          </a:prstGeom>
          <a:noFill/>
        </p:spPr>
        <p:txBody>
          <a:bodyPr wrap="square" rtlCol="0">
            <a:spAutoFit/>
          </a:bodyPr>
          <a:lstStyle/>
          <a:p>
            <a:r>
              <a:rPr lang="es-ES" dirty="0" smtClean="0"/>
              <a:t>22</a:t>
            </a:r>
          </a:p>
          <a:p>
            <a:endParaRPr lang="es-EC" dirty="0"/>
          </a:p>
        </p:txBody>
      </p:sp>
      <p:sp>
        <p:nvSpPr>
          <p:cNvPr id="2" name="Rectángulo 1"/>
          <p:cNvSpPr/>
          <p:nvPr/>
        </p:nvSpPr>
        <p:spPr>
          <a:xfrm>
            <a:off x="303162" y="6381075"/>
            <a:ext cx="1592103" cy="276999"/>
          </a:xfrm>
          <a:prstGeom prst="rect">
            <a:avLst/>
          </a:prstGeom>
        </p:spPr>
        <p:txBody>
          <a:bodyPr wrap="none">
            <a:spAutoFit/>
          </a:bodyPr>
          <a:lstStyle/>
          <a:p>
            <a:r>
              <a:rPr lang="es-ES" sz="1200" dirty="0">
                <a:solidFill>
                  <a:srgbClr val="000000"/>
                </a:solidFill>
                <a:latin typeface="Arial" panose="020B0604020202020204" pitchFamily="34" charset="0"/>
                <a:ea typeface="Arial" panose="020B0604020202020204" pitchFamily="34" charset="0"/>
                <a:cs typeface="Calibri" panose="020F0502020204030204" pitchFamily="34" charset="0"/>
              </a:rPr>
              <a:t>(Lucena </a:t>
            </a:r>
            <a:r>
              <a:rPr lang="es-ES" sz="1200" i="1" dirty="0">
                <a:solidFill>
                  <a:srgbClr val="000000"/>
                </a:solidFill>
                <a:latin typeface="Arial" panose="020B0604020202020204" pitchFamily="34" charset="0"/>
                <a:ea typeface="Arial" panose="020B0604020202020204" pitchFamily="34" charset="0"/>
                <a:cs typeface="Calibri" panose="020F0502020204030204" pitchFamily="34" charset="0"/>
              </a:rPr>
              <a:t>et al</a:t>
            </a:r>
            <a:r>
              <a:rPr lang="es-ES" sz="1200" dirty="0">
                <a:solidFill>
                  <a:srgbClr val="000000"/>
                </a:solidFill>
                <a:latin typeface="Arial" panose="020B0604020202020204" pitchFamily="34" charset="0"/>
                <a:ea typeface="Arial" panose="020B0604020202020204" pitchFamily="34" charset="0"/>
                <a:cs typeface="Calibri" panose="020F0502020204030204" pitchFamily="34" charset="0"/>
              </a:rPr>
              <a:t>., 2016)</a:t>
            </a:r>
            <a:endParaRPr lang="es-EC" sz="1200" dirty="0"/>
          </a:p>
        </p:txBody>
      </p:sp>
      <p:sp>
        <p:nvSpPr>
          <p:cNvPr id="5" name="Rectángulo 4"/>
          <p:cNvSpPr/>
          <p:nvPr/>
        </p:nvSpPr>
        <p:spPr>
          <a:xfrm>
            <a:off x="8644308" y="5164616"/>
            <a:ext cx="2116285" cy="338554"/>
          </a:xfrm>
          <a:prstGeom prst="rect">
            <a:avLst/>
          </a:prstGeom>
        </p:spPr>
        <p:txBody>
          <a:bodyPr wrap="none">
            <a:spAutoFit/>
          </a:bodyPr>
          <a:lstStyle/>
          <a:p>
            <a:r>
              <a:rPr lang="es-ES" sz="1600" dirty="0" smtClean="0">
                <a:solidFill>
                  <a:srgbClr val="000000"/>
                </a:solidFill>
                <a:latin typeface="Arial" panose="020B0604020202020204" pitchFamily="34" charset="0"/>
                <a:ea typeface="Calibri" panose="020F0502020204030204" pitchFamily="34" charset="0"/>
                <a:cs typeface="Calibri" panose="020F0502020204030204" pitchFamily="34" charset="0"/>
              </a:rPr>
              <a:t>260/280 &gt; 1,8 "</a:t>
            </a:r>
            <a:r>
              <a:rPr lang="es-ES" sz="1600" dirty="0">
                <a:solidFill>
                  <a:srgbClr val="000000"/>
                </a:solidFill>
                <a:latin typeface="Arial" panose="020B0604020202020204" pitchFamily="34" charset="0"/>
                <a:ea typeface="Calibri" panose="020F0502020204030204" pitchFamily="34" charset="0"/>
                <a:cs typeface="Calibri" panose="020F0502020204030204" pitchFamily="34" charset="0"/>
              </a:rPr>
              <a:t>pura" </a:t>
            </a:r>
            <a:endParaRPr lang="es-MX" sz="1600" dirty="0"/>
          </a:p>
        </p:txBody>
      </p:sp>
      <p:pic>
        <p:nvPicPr>
          <p:cNvPr id="8" name="Imagen 7" descr="&lt;strong&gt;DNA&lt;/strong&gt; - The Double Helix, Coloring Workshe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3587" y="5250946"/>
            <a:ext cx="610362" cy="845308"/>
          </a:xfrm>
          <a:prstGeom prst="rect">
            <a:avLst/>
          </a:prstGeom>
        </p:spPr>
      </p:pic>
      <p:sp>
        <p:nvSpPr>
          <p:cNvPr id="15" name="Rectángulo 14"/>
          <p:cNvSpPr/>
          <p:nvPr/>
        </p:nvSpPr>
        <p:spPr>
          <a:xfrm>
            <a:off x="8646018" y="5504117"/>
            <a:ext cx="2861681" cy="338554"/>
          </a:xfrm>
          <a:prstGeom prst="rect">
            <a:avLst/>
          </a:prstGeom>
        </p:spPr>
        <p:txBody>
          <a:bodyPr wrap="none">
            <a:spAutoFit/>
          </a:bodyPr>
          <a:lstStyle/>
          <a:p>
            <a:r>
              <a:rPr lang="es-ES" sz="1600" dirty="0" smtClean="0">
                <a:solidFill>
                  <a:srgbClr val="000000"/>
                </a:solidFill>
                <a:latin typeface="Arial" panose="020B0604020202020204" pitchFamily="34" charset="0"/>
                <a:ea typeface="Calibri" panose="020F0502020204030204" pitchFamily="34" charset="0"/>
                <a:cs typeface="Calibri" panose="020F0502020204030204" pitchFamily="34" charset="0"/>
              </a:rPr>
              <a:t>260/280 &lt; 1,6 fenol, proteína </a:t>
            </a:r>
            <a:endParaRPr lang="es-MX" sz="1600" dirty="0"/>
          </a:p>
        </p:txBody>
      </p:sp>
    </p:spTree>
    <p:extLst>
      <p:ext uri="{BB962C8B-B14F-4D97-AF65-F5344CB8AC3E}">
        <p14:creationId xmlns:p14="http://schemas.microsoft.com/office/powerpoint/2010/main" val="1521068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CuadroTexto 2">
            <a:extLst>
              <a:ext uri="{FF2B5EF4-FFF2-40B4-BE49-F238E27FC236}">
                <a16:creationId xmlns:a16="http://schemas.microsoft.com/office/drawing/2014/main" id="{9D176C7E-2113-4FD4-8125-1694BCC8B512}"/>
              </a:ext>
            </a:extLst>
          </p:cNvPr>
          <p:cNvSpPr txBox="1"/>
          <p:nvPr/>
        </p:nvSpPr>
        <p:spPr>
          <a:xfrm>
            <a:off x="470469" y="1673"/>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06" y="800176"/>
            <a:ext cx="7343779" cy="2920821"/>
          </a:xfrm>
          <a:prstGeom prst="rect">
            <a:avLst/>
          </a:prstGeom>
        </p:spPr>
      </p:pic>
      <p:sp>
        <p:nvSpPr>
          <p:cNvPr id="5" name="Rectángulo 4"/>
          <p:cNvSpPr/>
          <p:nvPr/>
        </p:nvSpPr>
        <p:spPr>
          <a:xfrm>
            <a:off x="373486" y="508791"/>
            <a:ext cx="2619095" cy="560410"/>
          </a:xfrm>
          <a:prstGeom prst="rect">
            <a:avLst/>
          </a:prstGeom>
        </p:spPr>
        <p:txBody>
          <a:bodyPr wrap="square">
            <a:spAutoFit/>
          </a:bodyPr>
          <a:lstStyle/>
          <a:p>
            <a:pPr>
              <a:lnSpc>
                <a:spcPct val="200000"/>
              </a:lnSpc>
              <a:spcBef>
                <a:spcPts val="1200"/>
              </a:spcBef>
            </a:pPr>
            <a:r>
              <a:rPr lang="es-EC" b="1" kern="0" dirty="0" smtClean="0">
                <a:latin typeface="Arial" panose="020B0604020202020204" pitchFamily="34" charset="0"/>
                <a:ea typeface="Times New Roman" panose="02020603050405020304" pitchFamily="18" charset="0"/>
                <a:cs typeface="Times New Roman" panose="02020603050405020304" pitchFamily="18" charset="0"/>
              </a:rPr>
              <a:t>PCR y Electroforesis</a:t>
            </a:r>
            <a:endParaRPr lang="es-ES" b="1" kern="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673482" y="3739120"/>
            <a:ext cx="7509163" cy="307777"/>
          </a:xfrm>
          <a:prstGeom prst="rect">
            <a:avLst/>
          </a:prstGeom>
        </p:spPr>
        <p:txBody>
          <a:bodyPr wrap="square">
            <a:spAutoFit/>
          </a:bodyPr>
          <a:lstStyle/>
          <a:p>
            <a:pPr>
              <a:tabLst>
                <a:tab pos="720090" algn="l"/>
              </a:tabLst>
            </a:pP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Visualización en gel de agarosa 1% en el </a:t>
            </a:r>
            <a:r>
              <a:rPr lang="es-EC" sz="1400" dirty="0" err="1">
                <a:solidFill>
                  <a:srgbClr val="000000"/>
                </a:solidFill>
                <a:latin typeface="Arial" panose="020B0604020202020204" pitchFamily="34" charset="0"/>
                <a:ea typeface="Arial" panose="020B0604020202020204" pitchFamily="34" charset="0"/>
                <a:cs typeface="Calibri" panose="020F0502020204030204" pitchFamily="34" charset="0"/>
              </a:rPr>
              <a:t>transiluminador</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 UV </a:t>
            </a:r>
            <a:r>
              <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del </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amplicón ITS1-ITS4.</a:t>
            </a:r>
            <a:endParaRPr lang="es-ES" sz="1400" dirty="0">
              <a:solidFill>
                <a:srgbClr val="000000"/>
              </a:solidFill>
              <a:latin typeface="Arial" panose="020B0604020202020204" pitchFamily="34" charset="0"/>
              <a:ea typeface="Arial" panose="020B0604020202020204" pitchFamily="34" charset="0"/>
              <a:cs typeface="Calibri" panose="020F0502020204030204"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97" y="4186909"/>
            <a:ext cx="4924023" cy="2115733"/>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06" y="4833188"/>
            <a:ext cx="2757053" cy="446264"/>
          </a:xfrm>
          <a:prstGeom prst="rect">
            <a:avLst/>
          </a:prstGeom>
        </p:spPr>
      </p:pic>
      <p:sp>
        <p:nvSpPr>
          <p:cNvPr id="10" name="Rectángulo 9"/>
          <p:cNvSpPr/>
          <p:nvPr/>
        </p:nvSpPr>
        <p:spPr>
          <a:xfrm>
            <a:off x="705261" y="4222606"/>
            <a:ext cx="2619095" cy="560410"/>
          </a:xfrm>
          <a:prstGeom prst="rect">
            <a:avLst/>
          </a:prstGeom>
        </p:spPr>
        <p:txBody>
          <a:bodyPr wrap="square">
            <a:spAutoFit/>
          </a:bodyPr>
          <a:lstStyle/>
          <a:p>
            <a:pPr>
              <a:lnSpc>
                <a:spcPct val="200000"/>
              </a:lnSpc>
              <a:spcBef>
                <a:spcPts val="1200"/>
              </a:spcBef>
            </a:pPr>
            <a:r>
              <a:rPr lang="es-EC" b="1" kern="0" dirty="0" smtClean="0">
                <a:latin typeface="Arial" panose="020B0604020202020204" pitchFamily="34" charset="0"/>
                <a:ea typeface="Times New Roman" panose="02020603050405020304" pitchFamily="18" charset="0"/>
                <a:cs typeface="Times New Roman" panose="02020603050405020304" pitchFamily="18" charset="0"/>
              </a:rPr>
              <a:t>Secuenciación</a:t>
            </a:r>
            <a:endParaRPr lang="es-ES"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7106" y="5370818"/>
            <a:ext cx="6633296" cy="1625875"/>
          </a:xfrm>
          <a:prstGeom prst="rect">
            <a:avLst/>
          </a:prstGeom>
        </p:spPr>
      </p:pic>
      <p:graphicFrame>
        <p:nvGraphicFramePr>
          <p:cNvPr id="12" name="Diagrama 11"/>
          <p:cNvGraphicFramePr/>
          <p:nvPr>
            <p:extLst>
              <p:ext uri="{D42A27DB-BD31-4B8C-83A1-F6EECF244321}">
                <p14:modId xmlns:p14="http://schemas.microsoft.com/office/powerpoint/2010/main" val="1285779971"/>
              </p:ext>
            </p:extLst>
          </p:nvPr>
        </p:nvGraphicFramePr>
        <p:xfrm>
          <a:off x="8970402" y="4103567"/>
          <a:ext cx="3073115" cy="1358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CuadroTexto 12"/>
          <p:cNvSpPr txBox="1"/>
          <p:nvPr/>
        </p:nvSpPr>
        <p:spPr>
          <a:xfrm>
            <a:off x="207818" y="99260"/>
            <a:ext cx="465664" cy="646331"/>
          </a:xfrm>
          <a:prstGeom prst="rect">
            <a:avLst/>
          </a:prstGeom>
          <a:noFill/>
        </p:spPr>
        <p:txBody>
          <a:bodyPr wrap="square" rtlCol="0">
            <a:spAutoFit/>
          </a:bodyPr>
          <a:lstStyle/>
          <a:p>
            <a:r>
              <a:rPr lang="es-ES" dirty="0" smtClean="0"/>
              <a:t>23</a:t>
            </a:r>
          </a:p>
          <a:p>
            <a:endParaRPr lang="es-EC" dirty="0"/>
          </a:p>
        </p:txBody>
      </p:sp>
      <p:sp>
        <p:nvSpPr>
          <p:cNvPr id="14" name="Rectángulo 13"/>
          <p:cNvSpPr/>
          <p:nvPr/>
        </p:nvSpPr>
        <p:spPr>
          <a:xfrm>
            <a:off x="9131" y="6302642"/>
            <a:ext cx="2327975" cy="646331"/>
          </a:xfrm>
          <a:prstGeom prst="rect">
            <a:avLst/>
          </a:prstGeom>
        </p:spPr>
        <p:txBody>
          <a:bodyPr wrap="square">
            <a:spAutoFit/>
          </a:bodyPr>
          <a:lstStyle/>
          <a:p>
            <a:r>
              <a:rPr lang="es-EC" sz="1200" dirty="0" smtClean="0">
                <a:solidFill>
                  <a:srgbClr val="000000"/>
                </a:solidFill>
                <a:latin typeface="+mj-lt"/>
                <a:ea typeface="Arial" panose="020B0604020202020204" pitchFamily="34" charset="0"/>
                <a:cs typeface="Calibri" panose="020F0502020204030204" pitchFamily="34" charset="0"/>
              </a:rPr>
              <a:t>(</a:t>
            </a:r>
            <a:r>
              <a:rPr lang="es-EC" sz="1200" dirty="0" err="1" smtClean="0">
                <a:solidFill>
                  <a:srgbClr val="000000"/>
                </a:solidFill>
                <a:latin typeface="+mj-lt"/>
                <a:ea typeface="Arial" panose="020B0604020202020204" pitchFamily="34" charset="0"/>
                <a:cs typeface="Calibri" panose="020F0502020204030204" pitchFamily="34" charset="0"/>
              </a:rPr>
              <a:t>Muggia</a:t>
            </a:r>
            <a:r>
              <a:rPr lang="es-EC" sz="1200" i="1" dirty="0" smtClean="0">
                <a:solidFill>
                  <a:srgbClr val="000000"/>
                </a:solidFill>
                <a:latin typeface="+mj-lt"/>
                <a:ea typeface="Arial" panose="020B0604020202020204" pitchFamily="34" charset="0"/>
                <a:cs typeface="Calibri" panose="020F0502020204030204" pitchFamily="34" charset="0"/>
              </a:rPr>
              <a:t> </a:t>
            </a:r>
            <a:r>
              <a:rPr lang="es-EC" sz="1200" i="1" dirty="0">
                <a:solidFill>
                  <a:srgbClr val="000000"/>
                </a:solidFill>
                <a:latin typeface="+mj-lt"/>
                <a:ea typeface="Arial" panose="020B0604020202020204" pitchFamily="34" charset="0"/>
                <a:cs typeface="Calibri" panose="020F0502020204030204" pitchFamily="34" charset="0"/>
              </a:rPr>
              <a:t>et al., </a:t>
            </a:r>
            <a:r>
              <a:rPr lang="es-EC" sz="1200" dirty="0" smtClean="0">
                <a:solidFill>
                  <a:srgbClr val="000000"/>
                </a:solidFill>
                <a:latin typeface="+mj-lt"/>
                <a:ea typeface="Arial" panose="020B0604020202020204" pitchFamily="34" charset="0"/>
                <a:cs typeface="Calibri" panose="020F0502020204030204" pitchFamily="34" charset="0"/>
              </a:rPr>
              <a:t>2020), </a:t>
            </a:r>
          </a:p>
          <a:p>
            <a:r>
              <a:rPr lang="es-EC" sz="1200" dirty="0" smtClean="0">
                <a:latin typeface="+mj-lt"/>
              </a:rPr>
              <a:t>(</a:t>
            </a:r>
            <a:r>
              <a:rPr lang="es-EC" sz="1200" dirty="0" err="1">
                <a:latin typeface="+mj-lt"/>
              </a:rPr>
              <a:t>Qvirist</a:t>
            </a:r>
            <a:r>
              <a:rPr lang="es-EC" sz="1200" dirty="0">
                <a:latin typeface="+mj-lt"/>
              </a:rPr>
              <a:t> </a:t>
            </a:r>
            <a:r>
              <a:rPr lang="es-EC" sz="1200" i="1" dirty="0">
                <a:latin typeface="+mj-lt"/>
              </a:rPr>
              <a:t>et al</a:t>
            </a:r>
            <a:r>
              <a:rPr lang="es-EC" sz="1200" dirty="0">
                <a:latin typeface="+mj-lt"/>
              </a:rPr>
              <a:t>., 2016)</a:t>
            </a:r>
            <a:endParaRPr lang="es-ES" sz="1200" dirty="0">
              <a:latin typeface="+mj-lt"/>
            </a:endParaRPr>
          </a:p>
          <a:p>
            <a:endParaRPr lang="es-ES" sz="1200" dirty="0">
              <a:latin typeface="+mj-lt"/>
            </a:endParaRPr>
          </a:p>
        </p:txBody>
      </p:sp>
      <p:pic>
        <p:nvPicPr>
          <p:cNvPr id="15" name="Imagen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39144" y="1069201"/>
            <a:ext cx="1046374" cy="918619"/>
          </a:xfrm>
          <a:prstGeom prst="rect">
            <a:avLst/>
          </a:prstGeom>
        </p:spPr>
      </p:pic>
      <p:pic>
        <p:nvPicPr>
          <p:cNvPr id="16" name="Imagen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49698" y="2478258"/>
            <a:ext cx="1011895" cy="1116410"/>
          </a:xfrm>
          <a:prstGeom prst="rect">
            <a:avLst/>
          </a:prstGeom>
        </p:spPr>
      </p:pic>
      <p:sp>
        <p:nvSpPr>
          <p:cNvPr id="7" name="Rectángulo 6"/>
          <p:cNvSpPr/>
          <p:nvPr/>
        </p:nvSpPr>
        <p:spPr>
          <a:xfrm>
            <a:off x="8474035" y="885752"/>
            <a:ext cx="3535905" cy="1384995"/>
          </a:xfrm>
          <a:prstGeom prst="rect">
            <a:avLst/>
          </a:prstGeom>
        </p:spPr>
        <p:txBody>
          <a:bodyPr wrap="square">
            <a:spAutoFit/>
          </a:bodyPr>
          <a:lstStyle/>
          <a:p>
            <a:pPr marL="285750" indent="-285750">
              <a:buFont typeface="Arial" panose="020B0604020202020204" pitchFamily="34" charset="0"/>
              <a:buChar char="•"/>
            </a:pPr>
            <a:r>
              <a:rPr lang="es-EC" sz="1400" dirty="0" smtClean="0">
                <a:solidFill>
                  <a:srgbClr val="000000"/>
                </a:solidFill>
                <a:latin typeface="Arial" panose="020B0604020202020204" pitchFamily="34" charset="0"/>
                <a:ea typeface="Calibri" panose="020F0502020204030204" pitchFamily="34" charset="0"/>
                <a:cs typeface="Calibri" panose="020F0502020204030204" pitchFamily="34" charset="0"/>
              </a:rPr>
              <a:t>Presentan diferentes </a:t>
            </a: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ritmos de </a:t>
            </a:r>
            <a:r>
              <a:rPr lang="es-EC" sz="1400" dirty="0" smtClean="0">
                <a:solidFill>
                  <a:srgbClr val="000000"/>
                </a:solidFill>
                <a:latin typeface="Arial" panose="020B0604020202020204" pitchFamily="34" charset="0"/>
                <a:ea typeface="Calibri" panose="020F0502020204030204" pitchFamily="34" charset="0"/>
                <a:cs typeface="Calibri" panose="020F0502020204030204" pitchFamily="34" charset="0"/>
              </a:rPr>
              <a:t>evolución</a:t>
            </a:r>
          </a:p>
          <a:p>
            <a:pPr marL="285750" indent="-285750">
              <a:buFont typeface="Arial" panose="020B0604020202020204" pitchFamily="34" charset="0"/>
              <a:buChar char="•"/>
            </a:pPr>
            <a:r>
              <a:rPr lang="es-EC" sz="1400" dirty="0" smtClean="0">
                <a:solidFill>
                  <a:srgbClr val="000000"/>
                </a:solidFill>
                <a:latin typeface="Arial" panose="020B0604020202020204" pitchFamily="34" charset="0"/>
                <a:ea typeface="Calibri" panose="020F0502020204030204" pitchFamily="34" charset="0"/>
                <a:cs typeface="Calibri" panose="020F0502020204030204" pitchFamily="34" charset="0"/>
              </a:rPr>
              <a:t>Distintos </a:t>
            </a: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niveles de mutación genética</a:t>
            </a:r>
            <a:r>
              <a:rPr lang="es-EC" sz="1400" dirty="0" smtClean="0">
                <a:solidFill>
                  <a:srgbClr val="000000"/>
                </a:solidFill>
                <a:latin typeface="Arial" panose="020B060402020202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s-EC" sz="1400" dirty="0" smtClean="0">
                <a:solidFill>
                  <a:srgbClr val="000000"/>
                </a:solidFill>
                <a:latin typeface="Arial" panose="020B0604020202020204" pitchFamily="34" charset="0"/>
                <a:ea typeface="Calibri" panose="020F0502020204030204" pitchFamily="34" charset="0"/>
                <a:cs typeface="Calibri" panose="020F0502020204030204" pitchFamily="34" charset="0"/>
              </a:rPr>
              <a:t>ITS genera </a:t>
            </a: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cambios </a:t>
            </a:r>
            <a:r>
              <a:rPr lang="es-EC" sz="1400" dirty="0" smtClean="0">
                <a:solidFill>
                  <a:srgbClr val="000000"/>
                </a:solidFill>
                <a:latin typeface="Arial" panose="020B0604020202020204" pitchFamily="34" charset="0"/>
                <a:ea typeface="Calibri" panose="020F0502020204030204" pitchFamily="34" charset="0"/>
                <a:cs typeface="Calibri" panose="020F0502020204030204" pitchFamily="34" charset="0"/>
              </a:rPr>
              <a:t>rápidamente </a:t>
            </a:r>
            <a:r>
              <a:rPr lang="es-EC" sz="1400" dirty="0">
                <a:solidFill>
                  <a:srgbClr val="000000"/>
                </a:solidFill>
                <a:latin typeface="Arial" panose="020B0604020202020204" pitchFamily="34" charset="0"/>
                <a:ea typeface="Calibri" panose="020F0502020204030204" pitchFamily="34" charset="0"/>
                <a:cs typeface="Calibri" panose="020F0502020204030204" pitchFamily="34" charset="0"/>
              </a:rPr>
              <a:t>y presenta una diferencia de nucleótidos mayor. </a:t>
            </a:r>
            <a:endParaRPr lang="es-MX" sz="1400" dirty="0"/>
          </a:p>
        </p:txBody>
      </p:sp>
      <p:sp>
        <p:nvSpPr>
          <p:cNvPr id="17" name="Rectángulo 16"/>
          <p:cNvSpPr/>
          <p:nvPr/>
        </p:nvSpPr>
        <p:spPr>
          <a:xfrm>
            <a:off x="8585518" y="2646348"/>
            <a:ext cx="3424422" cy="954107"/>
          </a:xfrm>
          <a:prstGeom prst="rect">
            <a:avLst/>
          </a:prstGeom>
        </p:spPr>
        <p:txBody>
          <a:bodyPr wrap="square">
            <a:spAutoFit/>
          </a:bodyPr>
          <a:lstStyle/>
          <a:p>
            <a:pPr marL="285750" indent="-285750">
              <a:buFont typeface="Arial" panose="020B0604020202020204" pitchFamily="34" charset="0"/>
              <a:buChar char="•"/>
            </a:pPr>
            <a:r>
              <a:rPr lang="es-ES" sz="1400" dirty="0"/>
              <a:t>ITS no funciona bien en algunos géneros altamente </a:t>
            </a:r>
            <a:r>
              <a:rPr lang="es-ES" sz="1400" dirty="0" smtClean="0"/>
              <a:t>especiosos</a:t>
            </a:r>
          </a:p>
          <a:p>
            <a:pPr marL="285750" indent="-285750">
              <a:buFont typeface="Arial" panose="020B0604020202020204" pitchFamily="34" charset="0"/>
              <a:buChar char="•"/>
            </a:pPr>
            <a:r>
              <a:rPr lang="es-EC" sz="1400" dirty="0" smtClean="0"/>
              <a:t>Poca variación </a:t>
            </a:r>
            <a:r>
              <a:rPr lang="es-EC" sz="1400" dirty="0" err="1"/>
              <a:t>interespecífica</a:t>
            </a:r>
            <a:r>
              <a:rPr lang="es-EC" sz="1400" dirty="0"/>
              <a:t> y la </a:t>
            </a:r>
            <a:r>
              <a:rPr lang="es-EC" sz="1400" dirty="0" err="1"/>
              <a:t>infraespecífica</a:t>
            </a:r>
            <a:endParaRPr lang="es-MX" sz="1100" dirty="0"/>
          </a:p>
        </p:txBody>
      </p:sp>
    </p:spTree>
    <p:extLst>
      <p:ext uri="{BB962C8B-B14F-4D97-AF65-F5344CB8AC3E}">
        <p14:creationId xmlns:p14="http://schemas.microsoft.com/office/powerpoint/2010/main" val="218295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CuadroTexto 2">
            <a:extLst>
              <a:ext uri="{FF2B5EF4-FFF2-40B4-BE49-F238E27FC236}">
                <a16:creationId xmlns:a16="http://schemas.microsoft.com/office/drawing/2014/main" id="{9D176C7E-2113-4FD4-8125-1694BCC8B512}"/>
              </a:ext>
            </a:extLst>
          </p:cNvPr>
          <p:cNvSpPr txBox="1"/>
          <p:nvPr/>
        </p:nvSpPr>
        <p:spPr>
          <a:xfrm>
            <a:off x="470469" y="1673"/>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4" name="Rectángulo 3"/>
          <p:cNvSpPr/>
          <p:nvPr/>
        </p:nvSpPr>
        <p:spPr>
          <a:xfrm>
            <a:off x="373486" y="307870"/>
            <a:ext cx="5209896" cy="646331"/>
          </a:xfrm>
          <a:prstGeom prst="rect">
            <a:avLst/>
          </a:prstGeom>
        </p:spPr>
        <p:txBody>
          <a:bodyPr wrap="square">
            <a:spAutoFit/>
          </a:bodyPr>
          <a:lstStyle/>
          <a:p>
            <a:pPr>
              <a:lnSpc>
                <a:spcPct val="200000"/>
              </a:lnSpc>
              <a:spcBef>
                <a:spcPts val="1200"/>
              </a:spcBef>
            </a:pPr>
            <a:r>
              <a:rPr lang="es-EC" b="1" kern="0" dirty="0" smtClean="0">
                <a:latin typeface="Arial" panose="020B0604020202020204" pitchFamily="34" charset="0"/>
                <a:ea typeface="Times New Roman" panose="02020603050405020304" pitchFamily="18" charset="0"/>
                <a:cs typeface="Times New Roman" panose="02020603050405020304" pitchFamily="18" charset="0"/>
              </a:rPr>
              <a:t>Búsqueda </a:t>
            </a:r>
            <a:r>
              <a:rPr lang="es-EC" b="1" kern="0" dirty="0" err="1" smtClean="0">
                <a:latin typeface="Arial" panose="020B0604020202020204" pitchFamily="34" charset="0"/>
                <a:ea typeface="Times New Roman" panose="02020603050405020304" pitchFamily="18" charset="0"/>
                <a:cs typeface="Times New Roman" panose="02020603050405020304" pitchFamily="18" charset="0"/>
              </a:rPr>
              <a:t>Blast</a:t>
            </a:r>
            <a:r>
              <a:rPr lang="es-EC" b="1" kern="0" dirty="0" smtClean="0">
                <a:latin typeface="Arial" panose="020B0604020202020204" pitchFamily="34" charset="0"/>
                <a:ea typeface="Times New Roman" panose="02020603050405020304" pitchFamily="18" charset="0"/>
                <a:cs typeface="Times New Roman" panose="02020603050405020304" pitchFamily="18" charset="0"/>
              </a:rPr>
              <a:t> de secuencias Homólogas</a:t>
            </a:r>
            <a:endParaRPr lang="es-ES" b="1"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631" y="954201"/>
            <a:ext cx="5397951" cy="5041565"/>
          </a:xfrm>
          <a:prstGeom prst="rect">
            <a:avLst/>
          </a:prstGeom>
        </p:spPr>
      </p:pic>
      <p:sp>
        <p:nvSpPr>
          <p:cNvPr id="9" name="Rectángulo 8"/>
          <p:cNvSpPr/>
          <p:nvPr/>
        </p:nvSpPr>
        <p:spPr>
          <a:xfrm>
            <a:off x="5976631" y="499281"/>
            <a:ext cx="5209896" cy="646331"/>
          </a:xfrm>
          <a:prstGeom prst="rect">
            <a:avLst/>
          </a:prstGeom>
        </p:spPr>
        <p:txBody>
          <a:bodyPr wrap="square">
            <a:spAutoFit/>
          </a:bodyPr>
          <a:lstStyle/>
          <a:p>
            <a:pPr>
              <a:lnSpc>
                <a:spcPct val="200000"/>
              </a:lnSpc>
              <a:spcBef>
                <a:spcPts val="1200"/>
              </a:spcBef>
            </a:pPr>
            <a:r>
              <a:rPr lang="es-EC" b="1" kern="0" dirty="0" smtClean="0">
                <a:latin typeface="Arial" panose="020B0604020202020204" pitchFamily="34" charset="0"/>
                <a:ea typeface="Times New Roman" panose="02020603050405020304" pitchFamily="18" charset="0"/>
                <a:cs typeface="Times New Roman" panose="02020603050405020304" pitchFamily="18" charset="0"/>
              </a:rPr>
              <a:t>Árbol </a:t>
            </a:r>
            <a:r>
              <a:rPr lang="es-EC" b="1" kern="0" dirty="0">
                <a:latin typeface="Arial" panose="020B0604020202020204" pitchFamily="34" charset="0"/>
                <a:ea typeface="Times New Roman" panose="02020603050405020304" pitchFamily="18" charset="0"/>
                <a:cs typeface="Times New Roman" panose="02020603050405020304" pitchFamily="18" charset="0"/>
              </a:rPr>
              <a:t>F</a:t>
            </a:r>
            <a:r>
              <a:rPr lang="es-EC" b="1" kern="0" dirty="0" smtClean="0">
                <a:latin typeface="Arial" panose="020B0604020202020204" pitchFamily="34" charset="0"/>
                <a:ea typeface="Times New Roman" panose="02020603050405020304" pitchFamily="18" charset="0"/>
                <a:cs typeface="Times New Roman" panose="02020603050405020304" pitchFamily="18" charset="0"/>
              </a:rPr>
              <a:t>ilogenético de Máxima Verosimilitud</a:t>
            </a:r>
            <a:endParaRPr lang="es-ES" b="1" kern="0" dirty="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50663456"/>
              </p:ext>
            </p:extLst>
          </p:nvPr>
        </p:nvGraphicFramePr>
        <p:xfrm>
          <a:off x="470469" y="860726"/>
          <a:ext cx="4854203" cy="5233622"/>
        </p:xfrm>
        <a:graphic>
          <a:graphicData uri="http://schemas.openxmlformats.org/drawingml/2006/table">
            <a:tbl>
              <a:tblPr firstRow="1" firstCol="1" bandRow="1"/>
              <a:tblGrid>
                <a:gridCol w="682906">
                  <a:extLst>
                    <a:ext uri="{9D8B030D-6E8A-4147-A177-3AD203B41FA5}">
                      <a16:colId xmlns:a16="http://schemas.microsoft.com/office/drawing/2014/main" val="2767041417"/>
                    </a:ext>
                  </a:extLst>
                </a:gridCol>
                <a:gridCol w="653749">
                  <a:extLst>
                    <a:ext uri="{9D8B030D-6E8A-4147-A177-3AD203B41FA5}">
                      <a16:colId xmlns:a16="http://schemas.microsoft.com/office/drawing/2014/main" val="3837508090"/>
                    </a:ext>
                  </a:extLst>
                </a:gridCol>
                <a:gridCol w="566928">
                  <a:extLst>
                    <a:ext uri="{9D8B030D-6E8A-4147-A177-3AD203B41FA5}">
                      <a16:colId xmlns:a16="http://schemas.microsoft.com/office/drawing/2014/main" val="2996440006"/>
                    </a:ext>
                  </a:extLst>
                </a:gridCol>
                <a:gridCol w="1497339">
                  <a:extLst>
                    <a:ext uri="{9D8B030D-6E8A-4147-A177-3AD203B41FA5}">
                      <a16:colId xmlns:a16="http://schemas.microsoft.com/office/drawing/2014/main" val="3207281078"/>
                    </a:ext>
                  </a:extLst>
                </a:gridCol>
                <a:gridCol w="770375">
                  <a:extLst>
                    <a:ext uri="{9D8B030D-6E8A-4147-A177-3AD203B41FA5}">
                      <a16:colId xmlns:a16="http://schemas.microsoft.com/office/drawing/2014/main" val="2191459048"/>
                    </a:ext>
                  </a:extLst>
                </a:gridCol>
                <a:gridCol w="682906">
                  <a:extLst>
                    <a:ext uri="{9D8B030D-6E8A-4147-A177-3AD203B41FA5}">
                      <a16:colId xmlns:a16="http://schemas.microsoft.com/office/drawing/2014/main" val="407741561"/>
                    </a:ext>
                  </a:extLst>
                </a:gridCol>
              </a:tblGrid>
              <a:tr h="670982">
                <a:tc>
                  <a:txBody>
                    <a:bodyPr/>
                    <a:lstStyle/>
                    <a:p>
                      <a:pPr marL="0" marR="0" indent="0" algn="ctr">
                        <a:lnSpc>
                          <a:spcPct val="200000"/>
                        </a:lnSpc>
                        <a:spcBef>
                          <a:spcPts val="0"/>
                        </a:spcBef>
                        <a:spcAft>
                          <a:spcPts val="0"/>
                        </a:spcAft>
                      </a:pPr>
                      <a:r>
                        <a:rPr lang="es-ES"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Código original</a:t>
                      </a:r>
                      <a:endParaRPr lang="es-ES" sz="10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S"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Longitud</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S"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Calidad</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S"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Organismo</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S"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Fragmento</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s-ES"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identidad</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00344"/>
                  </a:ext>
                </a:extLst>
              </a:tr>
              <a:tr h="244628">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BL3</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384</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96.4</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Candida</a:t>
                      </a: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tropicalis</a:t>
                      </a:r>
                      <a:endParaRPr lang="es-ES" sz="10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19050" algn="ctr">
                        <a:lnSpc>
                          <a:spcPct val="200000"/>
                        </a:lnSpc>
                        <a:spcBef>
                          <a:spcPts val="200"/>
                        </a:spcBef>
                        <a:spcAft>
                          <a:spcPts val="0"/>
                        </a:spcAft>
                      </a:pPr>
                      <a:r>
                        <a:rPr lang="es-E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99.22</a:t>
                      </a:r>
                      <a:endParaRPr lang="es-E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03071171"/>
                  </a:ext>
                </a:extLst>
              </a:tr>
              <a:tr h="447321">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BL4</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352</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97.4</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Candida</a:t>
                      </a: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pseudointermedia</a:t>
                      </a:r>
                      <a:endParaRPr lang="es-ES" sz="10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19050" algn="ctr">
                        <a:lnSpc>
                          <a:spcPct val="200000"/>
                        </a:lnSpc>
                        <a:spcBef>
                          <a:spcPts val="200"/>
                        </a:spcBef>
                        <a:spcAft>
                          <a:spcPts val="0"/>
                        </a:spcAft>
                      </a:pPr>
                      <a:r>
                        <a:rPr lang="es-E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98.30</a:t>
                      </a:r>
                      <a:endParaRPr lang="es-E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4183632028"/>
                  </a:ext>
                </a:extLst>
              </a:tr>
              <a:tr h="244628">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BL6</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585</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Cyberlindnera fabianii</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19050" algn="ctr">
                        <a:lnSpc>
                          <a:spcPct val="200000"/>
                        </a:lnSpc>
                        <a:spcBef>
                          <a:spcPts val="200"/>
                        </a:spcBef>
                        <a:spcAft>
                          <a:spcPts val="0"/>
                        </a:spcAft>
                      </a:pPr>
                      <a:r>
                        <a:rPr lang="es-ES" sz="9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3190977653"/>
                  </a:ext>
                </a:extLst>
              </a:tr>
              <a:tr h="244628">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BL7</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764</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96.9</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Torulaspora delbrueckii</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19050" algn="ctr">
                        <a:lnSpc>
                          <a:spcPct val="200000"/>
                        </a:lnSpc>
                        <a:spcBef>
                          <a:spcPts val="200"/>
                        </a:spcBef>
                        <a:spcAft>
                          <a:spcPts val="0"/>
                        </a:spcAft>
                      </a:pPr>
                      <a:r>
                        <a:rPr lang="es-E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99.74</a:t>
                      </a:r>
                      <a:endParaRPr lang="es-E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1275546312"/>
                  </a:ext>
                </a:extLst>
              </a:tr>
              <a:tr h="223661">
                <a:tc rowSpan="2">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BL8</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rowSpan="2">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567</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rowSpan="2">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55.6</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rowSpan="2">
                  <a:txBody>
                    <a:bodyPr/>
                    <a:lstStyle/>
                    <a:p>
                      <a:pPr marL="0" marR="0" indent="0" algn="ctr">
                        <a:lnSpc>
                          <a:spcPct val="200000"/>
                        </a:lnSpc>
                        <a:spcBef>
                          <a:spcPts val="0"/>
                        </a:spcBef>
                        <a:spcAft>
                          <a:spcPts val="0"/>
                        </a:spcAft>
                      </a:pP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Candida</a:t>
                      </a: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intermedia / </a:t>
                      </a: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Candida</a:t>
                      </a: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
                      </a:r>
                      <a:r>
                        <a:rPr lang="es-E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10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rowSpan="2">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19050" algn="ctr">
                        <a:lnSpc>
                          <a:spcPct val="200000"/>
                        </a:lnSpc>
                        <a:spcBef>
                          <a:spcPts val="200"/>
                        </a:spcBef>
                        <a:spcAft>
                          <a:spcPts val="0"/>
                        </a:spcAft>
                      </a:pPr>
                      <a:r>
                        <a:rPr lang="es-ES" sz="9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92.48</a:t>
                      </a:r>
                      <a:endParaRPr lang="es-E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129785782"/>
                  </a:ext>
                </a:extLst>
              </a:tr>
              <a:tr h="22366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indent="19050" algn="ctr">
                        <a:lnSpc>
                          <a:spcPct val="200000"/>
                        </a:lnSpc>
                        <a:spcBef>
                          <a:spcPts val="200"/>
                        </a:spcBef>
                        <a:spcAft>
                          <a:spcPts val="0"/>
                        </a:spcAft>
                      </a:pPr>
                      <a:r>
                        <a:rPr lang="es-ES" sz="9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92.48</a:t>
                      </a:r>
                      <a:endParaRPr lang="es-E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2464636751"/>
                  </a:ext>
                </a:extLst>
              </a:tr>
              <a:tr h="244628">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BL9</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764</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98.2</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Torulaspora delbrueckii</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19050" algn="ctr">
                        <a:lnSpc>
                          <a:spcPct val="200000"/>
                        </a:lnSpc>
                        <a:spcBef>
                          <a:spcPts val="200"/>
                        </a:spcBef>
                        <a:spcAft>
                          <a:spcPts val="0"/>
                        </a:spcAft>
                      </a:pPr>
                      <a:r>
                        <a:rPr lang="es-ES" sz="9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99.84</a:t>
                      </a:r>
                      <a:endParaRPr lang="es-E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756041866"/>
                  </a:ext>
                </a:extLst>
              </a:tr>
              <a:tr h="244628">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BL11</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603</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99.2</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Candida</a:t>
                      </a: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diddensiae</a:t>
                      </a:r>
                      <a:endParaRPr lang="es-ES" sz="10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19050" algn="ctr">
                        <a:lnSpc>
                          <a:spcPct val="200000"/>
                        </a:lnSpc>
                        <a:spcBef>
                          <a:spcPts val="200"/>
                        </a:spcBef>
                        <a:spcAft>
                          <a:spcPts val="0"/>
                        </a:spcAft>
                      </a:pPr>
                      <a:r>
                        <a:rPr lang="es-ES" sz="9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2834525030"/>
                  </a:ext>
                </a:extLst>
              </a:tr>
              <a:tr h="447321">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BL12</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577</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98.4</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Rhodosporidiobolus</a:t>
                      </a: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nylandii</a:t>
                      </a:r>
                      <a:endParaRPr lang="es-ES" sz="10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19050" algn="ctr">
                        <a:lnSpc>
                          <a:spcPct val="200000"/>
                        </a:lnSpc>
                        <a:spcBef>
                          <a:spcPts val="200"/>
                        </a:spcBef>
                        <a:spcAft>
                          <a:spcPts val="0"/>
                        </a:spcAft>
                      </a:pPr>
                      <a:r>
                        <a:rPr lang="es-E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99.09</a:t>
                      </a:r>
                      <a:endParaRPr lang="es-E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4132869388"/>
                  </a:ext>
                </a:extLst>
              </a:tr>
              <a:tr h="272587">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BM1</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492</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99.4</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Fusarium </a:t>
                      </a:r>
                      <a:r>
                        <a:rPr lang="es-ES"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
                      </a:r>
                      <a:r>
                        <a:rPr lang="es-E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10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19050" algn="ctr">
                        <a:lnSpc>
                          <a:spcPct val="200000"/>
                        </a:lnSpc>
                        <a:spcBef>
                          <a:spcPts val="200"/>
                        </a:spcBef>
                        <a:spcAft>
                          <a:spcPts val="0"/>
                        </a:spcAft>
                      </a:pPr>
                      <a:r>
                        <a:rPr lang="es-ES" sz="9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S" sz="10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4143571389"/>
                  </a:ext>
                </a:extLst>
              </a:tr>
              <a:tr h="272587">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BM2</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705</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94.2</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Sarcopodium </a:t>
                      </a: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
                      </a:r>
                      <a:r>
                        <a:rPr lang="es-ES" sz="9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19050" algn="ctr">
                        <a:lnSpc>
                          <a:spcPct val="200000"/>
                        </a:lnSpc>
                        <a:spcBef>
                          <a:spcPts val="200"/>
                        </a:spcBef>
                        <a:spcAft>
                          <a:spcPts val="0"/>
                        </a:spcAft>
                      </a:pPr>
                      <a:r>
                        <a:rPr lang="es-E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99.80</a:t>
                      </a:r>
                      <a:endParaRPr lang="es-E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3438629554"/>
                  </a:ext>
                </a:extLst>
              </a:tr>
              <a:tr h="650478">
                <a:tc rowSpan="2">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BM3</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rowSpan="2">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625</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rowSpan="2">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94.7</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rowSpan="2">
                  <a:txBody>
                    <a:bodyPr/>
                    <a:lstStyle/>
                    <a:p>
                      <a:pPr marL="0" marR="0" indent="127000" algn="ctr">
                        <a:lnSpc>
                          <a:spcPct val="200000"/>
                        </a:lnSpc>
                        <a:spcBef>
                          <a:spcPts val="0"/>
                        </a:spcBef>
                        <a:spcAft>
                          <a:spcPts val="0"/>
                        </a:spcAft>
                      </a:pP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Paecilomyces</a:t>
                      </a: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sinensis</a:t>
                      </a: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Paecilomyces</a:t>
                      </a: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maximus</a:t>
                      </a:r>
                      <a:endParaRPr lang="es-ES" sz="10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rowSpan="2">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a:noFill/>
                    </a:lnB>
                  </a:tcPr>
                </a:tc>
                <a:tc>
                  <a:txBody>
                    <a:bodyPr/>
                    <a:lstStyle/>
                    <a:p>
                      <a:pPr marL="0" marR="0" indent="19050" algn="ctr">
                        <a:lnSpc>
                          <a:spcPct val="200000"/>
                        </a:lnSpc>
                        <a:spcBef>
                          <a:spcPts val="200"/>
                        </a:spcBef>
                        <a:spcAft>
                          <a:spcPts val="0"/>
                        </a:spcAft>
                      </a:pPr>
                      <a:r>
                        <a:rPr lang="es-E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3997970288"/>
                  </a:ext>
                </a:extLst>
              </a:tr>
              <a:tr h="22366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indent="19050" algn="ctr">
                        <a:lnSpc>
                          <a:spcPct val="200000"/>
                        </a:lnSpc>
                        <a:spcBef>
                          <a:spcPts val="200"/>
                        </a:spcBef>
                        <a:spcAft>
                          <a:spcPts val="0"/>
                        </a:spcAft>
                      </a:pPr>
                      <a:r>
                        <a:rPr lang="es-E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a:noFill/>
                    </a:lnB>
                  </a:tcPr>
                </a:tc>
                <a:extLst>
                  <a:ext uri="{0D108BD9-81ED-4DB2-BD59-A6C34878D82A}">
                    <a16:rowId xmlns:a16="http://schemas.microsoft.com/office/drawing/2014/main" val="3330405807"/>
                  </a:ext>
                </a:extLst>
              </a:tr>
              <a:tr h="272587">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BM6</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515</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98.8</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S" sz="9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Trichoderma</a:t>
                      </a:r>
                      <a:r>
                        <a:rPr lang="es-ES" sz="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
                      </a:r>
                      <a:r>
                        <a:rPr lang="es-E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1000" dirty="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a:t>
                      </a:r>
                      <a:endParaRPr lang="es-ES" sz="1000">
                        <a:solidFill>
                          <a:srgbClr val="000000"/>
                        </a:solidFill>
                        <a:effectLst/>
                        <a:latin typeface="Arial" panose="020B0604020202020204" pitchFamily="34" charset="0"/>
                        <a:ea typeface="Arial" panose="020B0604020202020204" pitchFamily="34" charset="0"/>
                        <a:cs typeface="Calibri" panose="020F0502020204030204" pitchFamily="34" charset="0"/>
                      </a:endParaRPr>
                    </a:p>
                  </a:txBody>
                  <a:tcPr marL="28800" marR="28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19050" algn="ctr">
                        <a:lnSpc>
                          <a:spcPct val="200000"/>
                        </a:lnSpc>
                        <a:spcBef>
                          <a:spcPts val="200"/>
                        </a:spcBef>
                        <a:spcAft>
                          <a:spcPts val="0"/>
                        </a:spcAft>
                      </a:pPr>
                      <a:r>
                        <a:rPr lang="es-E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S"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8800" marR="2880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779597"/>
                  </a:ext>
                </a:extLst>
              </a:tr>
            </a:tbl>
          </a:graphicData>
        </a:graphic>
      </p:graphicFrame>
      <p:sp>
        <p:nvSpPr>
          <p:cNvPr id="10" name="CuadroTexto 9"/>
          <p:cNvSpPr txBox="1"/>
          <p:nvPr/>
        </p:nvSpPr>
        <p:spPr>
          <a:xfrm>
            <a:off x="207818" y="99260"/>
            <a:ext cx="465664" cy="646331"/>
          </a:xfrm>
          <a:prstGeom prst="rect">
            <a:avLst/>
          </a:prstGeom>
          <a:noFill/>
        </p:spPr>
        <p:txBody>
          <a:bodyPr wrap="square" rtlCol="0">
            <a:spAutoFit/>
          </a:bodyPr>
          <a:lstStyle/>
          <a:p>
            <a:r>
              <a:rPr lang="es-ES" dirty="0" smtClean="0"/>
              <a:t>24</a:t>
            </a:r>
          </a:p>
          <a:p>
            <a:endParaRPr lang="es-EC" dirty="0"/>
          </a:p>
        </p:txBody>
      </p:sp>
      <p:sp>
        <p:nvSpPr>
          <p:cNvPr id="6" name="Rectángulo 5"/>
          <p:cNvSpPr/>
          <p:nvPr/>
        </p:nvSpPr>
        <p:spPr>
          <a:xfrm>
            <a:off x="373486" y="6395551"/>
            <a:ext cx="3940502" cy="276999"/>
          </a:xfrm>
          <a:prstGeom prst="rect">
            <a:avLst/>
          </a:prstGeom>
        </p:spPr>
        <p:txBody>
          <a:bodyPr wrap="none">
            <a:spAutoFit/>
          </a:bodyPr>
          <a:lstStyle/>
          <a:p>
            <a:r>
              <a:rPr lang="es-EC" sz="1200" dirty="0">
                <a:solidFill>
                  <a:srgbClr val="000000"/>
                </a:solidFill>
                <a:latin typeface="+mj-lt"/>
                <a:ea typeface="Calibri" panose="020F0502020204030204" pitchFamily="34" charset="0"/>
                <a:cs typeface="Calibri" panose="020F0502020204030204" pitchFamily="34" charset="0"/>
              </a:rPr>
              <a:t>(</a:t>
            </a:r>
            <a:r>
              <a:rPr lang="es-EC" sz="1200" dirty="0" err="1">
                <a:solidFill>
                  <a:srgbClr val="000000"/>
                </a:solidFill>
                <a:latin typeface="+mj-lt"/>
                <a:ea typeface="Calibri" panose="020F0502020204030204" pitchFamily="34" charset="0"/>
                <a:cs typeface="Calibri" panose="020F0502020204030204" pitchFamily="34" charset="0"/>
              </a:rPr>
              <a:t>Legodi</a:t>
            </a:r>
            <a:r>
              <a:rPr lang="es-EC" sz="1200" dirty="0">
                <a:solidFill>
                  <a:srgbClr val="000000"/>
                </a:solidFill>
                <a:latin typeface="+mj-lt"/>
                <a:ea typeface="Calibri" panose="020F0502020204030204" pitchFamily="34" charset="0"/>
                <a:cs typeface="Calibri" panose="020F0502020204030204" pitchFamily="34" charset="0"/>
              </a:rPr>
              <a:t> </a:t>
            </a:r>
            <a:r>
              <a:rPr lang="es-EC" sz="1200" i="1" dirty="0">
                <a:solidFill>
                  <a:srgbClr val="000000"/>
                </a:solidFill>
                <a:latin typeface="+mj-lt"/>
                <a:ea typeface="Calibri" panose="020F0502020204030204" pitchFamily="34" charset="0"/>
                <a:cs typeface="Calibri" panose="020F0502020204030204" pitchFamily="34" charset="0"/>
              </a:rPr>
              <a:t>et al</a:t>
            </a:r>
            <a:r>
              <a:rPr lang="es-EC" sz="1200" dirty="0">
                <a:solidFill>
                  <a:srgbClr val="000000"/>
                </a:solidFill>
                <a:latin typeface="+mj-lt"/>
                <a:ea typeface="Calibri" panose="020F0502020204030204" pitchFamily="34" charset="0"/>
                <a:cs typeface="Calibri" panose="020F0502020204030204" pitchFamily="34" charset="0"/>
              </a:rPr>
              <a:t>., 2019</a:t>
            </a:r>
            <a:r>
              <a:rPr lang="es-EC" sz="1200" dirty="0" smtClean="0">
                <a:solidFill>
                  <a:srgbClr val="000000"/>
                </a:solidFill>
                <a:latin typeface="+mj-lt"/>
                <a:ea typeface="Calibri" panose="020F0502020204030204" pitchFamily="34" charset="0"/>
                <a:cs typeface="Calibri" panose="020F0502020204030204" pitchFamily="34" charset="0"/>
              </a:rPr>
              <a:t>), (</a:t>
            </a:r>
            <a:r>
              <a:rPr lang="es-EC" sz="1200" dirty="0" err="1" smtClean="0">
                <a:solidFill>
                  <a:srgbClr val="000000"/>
                </a:solidFill>
                <a:latin typeface="+mj-lt"/>
                <a:ea typeface="Calibri" panose="020F0502020204030204" pitchFamily="34" charset="0"/>
                <a:cs typeface="Calibri" panose="020F0502020204030204" pitchFamily="34" charset="0"/>
              </a:rPr>
              <a:t>Xu</a:t>
            </a:r>
            <a:r>
              <a:rPr lang="es-EC" sz="1200" dirty="0" smtClean="0">
                <a:solidFill>
                  <a:srgbClr val="000000"/>
                </a:solidFill>
                <a:latin typeface="+mj-lt"/>
                <a:ea typeface="Calibri" panose="020F0502020204030204" pitchFamily="34" charset="0"/>
                <a:cs typeface="Calibri" panose="020F0502020204030204" pitchFamily="34" charset="0"/>
              </a:rPr>
              <a:t>, 2016), </a:t>
            </a:r>
            <a:r>
              <a:rPr lang="es-EC" sz="1200" dirty="0">
                <a:latin typeface="+mj-lt"/>
              </a:rPr>
              <a:t>(Vásquez </a:t>
            </a:r>
            <a:r>
              <a:rPr lang="es-EC" sz="1200" i="1" dirty="0">
                <a:latin typeface="+mj-lt"/>
              </a:rPr>
              <a:t>et al</a:t>
            </a:r>
            <a:r>
              <a:rPr lang="es-EC" sz="1200" dirty="0">
                <a:latin typeface="+mj-lt"/>
              </a:rPr>
              <a:t>., 2016)</a:t>
            </a:r>
            <a:endParaRPr lang="es-ES" sz="1200" dirty="0">
              <a:latin typeface="+mj-lt"/>
            </a:endParaRPr>
          </a:p>
        </p:txBody>
      </p:sp>
    </p:spTree>
    <p:extLst>
      <p:ext uri="{BB962C8B-B14F-4D97-AF65-F5344CB8AC3E}">
        <p14:creationId xmlns:p14="http://schemas.microsoft.com/office/powerpoint/2010/main" val="3578668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Rectángulo 2"/>
          <p:cNvSpPr/>
          <p:nvPr/>
        </p:nvSpPr>
        <p:spPr>
          <a:xfrm>
            <a:off x="332509" y="647930"/>
            <a:ext cx="8853056"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cs typeface="Calibri" panose="020F0502020204030204" pitchFamily="34" charset="0"/>
              </a:rPr>
              <a:t>Del material lignocelulósico de caña de azúcar (</a:t>
            </a:r>
            <a:r>
              <a:rPr lang="es-EC" i="1"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cs typeface="Calibri" panose="020F0502020204030204" pitchFamily="34" charset="0"/>
              </a:rPr>
              <a:t>Saccharum</a:t>
            </a:r>
            <a:r>
              <a:rPr lang="es-EC" i="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cs typeface="Calibri" panose="020F0502020204030204" pitchFamily="34" charset="0"/>
              </a:rPr>
              <a:t> </a:t>
            </a:r>
            <a:r>
              <a:rPr lang="es-EC" i="1"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cs typeface="Calibri" panose="020F0502020204030204" pitchFamily="34" charset="0"/>
              </a:rPr>
              <a:t>officinarum</a:t>
            </a:r>
            <a:r>
              <a:rPr lang="es-EC"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cs typeface="Calibri" panose="020F0502020204030204" pitchFamily="34" charset="0"/>
              </a:rPr>
              <a:t> L.) procedente del área de los molinos del Ingenio Azucarero del Norte, se pueden aislar e identificar molecularmente mohos y levaduras</a:t>
            </a:r>
            <a:endParaRPr lang="es-ES" dirty="0">
              <a:ln w="0"/>
              <a:solidFill>
                <a:schemeClr val="tx1"/>
              </a:solidFill>
              <a:effectLst>
                <a:outerShdw blurRad="38100" dist="19050" dir="2700000" algn="tl" rotWithShape="0">
                  <a:schemeClr val="dk1">
                    <a:alpha val="40000"/>
                  </a:schemeClr>
                </a:outerShdw>
              </a:effectLst>
            </a:endParaRPr>
          </a:p>
        </p:txBody>
      </p:sp>
      <p:sp>
        <p:nvSpPr>
          <p:cNvPr id="4" name="CuadroTexto 3">
            <a:extLst>
              <a:ext uri="{FF2B5EF4-FFF2-40B4-BE49-F238E27FC236}">
                <a16:creationId xmlns:a16="http://schemas.microsoft.com/office/drawing/2014/main" id="{9D176C7E-2113-4FD4-8125-1694BCC8B512}"/>
              </a:ext>
            </a:extLst>
          </p:cNvPr>
          <p:cNvSpPr txBox="1"/>
          <p:nvPr/>
        </p:nvSpPr>
        <p:spPr>
          <a:xfrm>
            <a:off x="470469" y="1673"/>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5" name="Rectángulo 4"/>
          <p:cNvSpPr/>
          <p:nvPr/>
        </p:nvSpPr>
        <p:spPr>
          <a:xfrm>
            <a:off x="5671789" y="1728037"/>
            <a:ext cx="6096000" cy="954107"/>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La prueba de test exacto de Fisher p-</a:t>
            </a:r>
            <a:r>
              <a:rPr lang="es-EC" sz="1400" dirty="0" err="1">
                <a:solidFill>
                  <a:srgbClr val="000000"/>
                </a:solidFill>
                <a:latin typeface="Arial" panose="020B0604020202020204" pitchFamily="34" charset="0"/>
                <a:ea typeface="Arial" panose="020B0604020202020204" pitchFamily="34" charset="0"/>
                <a:cs typeface="Calibri" panose="020F0502020204030204" pitchFamily="34" charset="0"/>
              </a:rPr>
              <a:t>value</a:t>
            </a:r>
            <a:r>
              <a:rPr lang="es-EC" sz="1400" dirty="0">
                <a:solidFill>
                  <a:srgbClr val="000000"/>
                </a:solidFill>
                <a:latin typeface="Arial" panose="020B0604020202020204" pitchFamily="34" charset="0"/>
                <a:ea typeface="Arial" panose="020B0604020202020204" pitchFamily="34" charset="0"/>
                <a:cs typeface="Calibri" panose="020F0502020204030204" pitchFamily="34" charset="0"/>
              </a:rPr>
              <a:t> = 0.0101 nos indica que se rechaza la hipótesis nula (p-valor&lt; nivel de significancia) e inferimos que existe una relación entre los organismos que se pueden identificar por técnicas </a:t>
            </a:r>
            <a:r>
              <a:rPr lang="es-EC" sz="1400" dirty="0" smtClean="0">
                <a:solidFill>
                  <a:srgbClr val="000000"/>
                </a:solidFill>
                <a:latin typeface="Arial" panose="020B0604020202020204" pitchFamily="34" charset="0"/>
                <a:ea typeface="Arial" panose="020B0604020202020204" pitchFamily="34" charset="0"/>
                <a:cs typeface="Calibri" panose="020F0502020204030204" pitchFamily="34" charset="0"/>
              </a:rPr>
              <a:t>moleculares.</a:t>
            </a:r>
            <a:endParaRPr lang="es-ES" sz="14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3" y="1663518"/>
            <a:ext cx="5448028" cy="4553823"/>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125" y="2692460"/>
            <a:ext cx="5143327" cy="2495937"/>
          </a:xfrm>
          <a:prstGeom prst="rect">
            <a:avLst/>
          </a:prstGeom>
        </p:spPr>
      </p:pic>
      <p:sp>
        <p:nvSpPr>
          <p:cNvPr id="9" name="Rectángulo 8"/>
          <p:cNvSpPr/>
          <p:nvPr/>
        </p:nvSpPr>
        <p:spPr>
          <a:xfrm>
            <a:off x="5762818" y="5177858"/>
            <a:ext cx="5913940"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S" sz="1400" dirty="0" smtClean="0">
                <a:ln w="0"/>
                <a:solidFill>
                  <a:schemeClr val="tx1"/>
                </a:solidFill>
                <a:effectLst>
                  <a:outerShdw blurRad="38100" dist="19050" dir="2700000" algn="tl" rotWithShape="0">
                    <a:schemeClr val="dk1">
                      <a:alpha val="40000"/>
                    </a:schemeClr>
                  </a:outerShdw>
                </a:effectLst>
              </a:rPr>
              <a:t>El </a:t>
            </a:r>
            <a:r>
              <a:rPr lang="es-ES" sz="1400" dirty="0">
                <a:ln w="0"/>
                <a:solidFill>
                  <a:schemeClr val="tx1"/>
                </a:solidFill>
                <a:effectLst>
                  <a:outerShdw blurRad="38100" dist="19050" dir="2700000" algn="tl" rotWithShape="0">
                    <a:schemeClr val="dk1">
                      <a:alpha val="40000"/>
                    </a:schemeClr>
                  </a:outerShdw>
                </a:effectLst>
              </a:rPr>
              <a:t>estadístico “</a:t>
            </a:r>
            <a:r>
              <a:rPr lang="es-ES" sz="1400" dirty="0" err="1">
                <a:ln w="0"/>
                <a:solidFill>
                  <a:schemeClr val="tx1"/>
                </a:solidFill>
                <a:effectLst>
                  <a:outerShdw blurRad="38100" dist="19050" dir="2700000" algn="tl" rotWithShape="0">
                    <a:schemeClr val="dk1">
                      <a:alpha val="40000"/>
                    </a:schemeClr>
                  </a:outerShdw>
                </a:effectLst>
              </a:rPr>
              <a:t>Cramer's</a:t>
            </a:r>
            <a:r>
              <a:rPr lang="es-ES" sz="1400" dirty="0">
                <a:ln w="0"/>
                <a:solidFill>
                  <a:schemeClr val="tx1"/>
                </a:solidFill>
                <a:effectLst>
                  <a:outerShdw blurRad="38100" dist="19050" dir="2700000" algn="tl" rotWithShape="0">
                    <a:schemeClr val="dk1">
                      <a:alpha val="40000"/>
                    </a:schemeClr>
                  </a:outerShdw>
                </a:effectLst>
              </a:rPr>
              <a:t> V=0.837” indicando que tiene una relación elevada el uso del </a:t>
            </a:r>
            <a:r>
              <a:rPr lang="es-ES" sz="1400" dirty="0" err="1">
                <a:ln w="0"/>
                <a:solidFill>
                  <a:schemeClr val="tx1"/>
                </a:solidFill>
                <a:effectLst>
                  <a:outerShdw blurRad="38100" dist="19050" dir="2700000" algn="tl" rotWithShape="0">
                    <a:schemeClr val="dk1">
                      <a:alpha val="40000"/>
                    </a:schemeClr>
                  </a:outerShdw>
                </a:effectLst>
              </a:rPr>
              <a:t>Barcoding</a:t>
            </a:r>
            <a:r>
              <a:rPr lang="es-ES" sz="1400" dirty="0">
                <a:ln w="0"/>
                <a:solidFill>
                  <a:schemeClr val="tx1"/>
                </a:solidFill>
                <a:effectLst>
                  <a:outerShdw blurRad="38100" dist="19050" dir="2700000" algn="tl" rotWithShape="0">
                    <a:schemeClr val="dk1">
                      <a:alpha val="40000"/>
                    </a:schemeClr>
                  </a:outerShdw>
                </a:effectLst>
              </a:rPr>
              <a:t> para identificar molecularmente, los mohos y levaduras presentes en el material lignocelulósico.</a:t>
            </a:r>
          </a:p>
        </p:txBody>
      </p:sp>
      <p:sp>
        <p:nvSpPr>
          <p:cNvPr id="10" name="CuadroTexto 9"/>
          <p:cNvSpPr txBox="1"/>
          <p:nvPr/>
        </p:nvSpPr>
        <p:spPr>
          <a:xfrm>
            <a:off x="207818" y="99260"/>
            <a:ext cx="465664" cy="646331"/>
          </a:xfrm>
          <a:prstGeom prst="rect">
            <a:avLst/>
          </a:prstGeom>
          <a:noFill/>
        </p:spPr>
        <p:txBody>
          <a:bodyPr wrap="square" rtlCol="0">
            <a:spAutoFit/>
          </a:bodyPr>
          <a:lstStyle/>
          <a:p>
            <a:r>
              <a:rPr lang="es-ES" dirty="0" smtClean="0"/>
              <a:t>25</a:t>
            </a:r>
          </a:p>
          <a:p>
            <a:endParaRPr lang="es-EC" dirty="0"/>
          </a:p>
        </p:txBody>
      </p:sp>
      <p:sp>
        <p:nvSpPr>
          <p:cNvPr id="8" name="Rectángulo 7"/>
          <p:cNvSpPr/>
          <p:nvPr/>
        </p:nvSpPr>
        <p:spPr>
          <a:xfrm>
            <a:off x="197633" y="6395551"/>
            <a:ext cx="2361544" cy="276999"/>
          </a:xfrm>
          <a:prstGeom prst="rect">
            <a:avLst/>
          </a:prstGeom>
        </p:spPr>
        <p:txBody>
          <a:bodyPr wrap="none">
            <a:spAutoFit/>
          </a:bodyPr>
          <a:lstStyle/>
          <a:p>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a:t>
            </a:r>
            <a:r>
              <a:rPr lang="es-EC" sz="1200" dirty="0" err="1">
                <a:solidFill>
                  <a:srgbClr val="000000"/>
                </a:solidFill>
                <a:latin typeface="Arial" panose="020B0604020202020204" pitchFamily="34" charset="0"/>
                <a:ea typeface="Calibri" panose="020F0502020204030204" pitchFamily="34" charset="0"/>
                <a:cs typeface="Calibri" panose="020F0502020204030204" pitchFamily="34" charset="0"/>
              </a:rPr>
              <a:t>Lukša</a:t>
            </a: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 </a:t>
            </a:r>
            <a:r>
              <a:rPr lang="es-EC" sz="1200" i="1" dirty="0">
                <a:solidFill>
                  <a:srgbClr val="000000"/>
                </a:solidFill>
                <a:latin typeface="Arial" panose="020B0604020202020204" pitchFamily="34" charset="0"/>
                <a:ea typeface="Calibri" panose="020F0502020204030204" pitchFamily="34" charset="0"/>
                <a:cs typeface="Calibri" panose="020F0502020204030204" pitchFamily="34" charset="0"/>
              </a:rPr>
              <a:t>et al</a:t>
            </a:r>
            <a:r>
              <a:rPr lang="es-EC" sz="1200" dirty="0">
                <a:solidFill>
                  <a:srgbClr val="000000"/>
                </a:solidFill>
                <a:latin typeface="Arial" panose="020B0604020202020204" pitchFamily="34" charset="0"/>
                <a:ea typeface="Calibri" panose="020F0502020204030204" pitchFamily="34" charset="0"/>
                <a:cs typeface="Calibri" panose="020F0502020204030204" pitchFamily="34" charset="0"/>
              </a:rPr>
              <a:t>., 2020</a:t>
            </a:r>
            <a:r>
              <a:rPr lang="es-EC" sz="1200" dirty="0" smtClean="0">
                <a:solidFill>
                  <a:srgbClr val="000000"/>
                </a:solidFill>
                <a:latin typeface="Arial" panose="020B0604020202020204" pitchFamily="34" charset="0"/>
                <a:ea typeface="Calibri" panose="020F0502020204030204" pitchFamily="34" charset="0"/>
                <a:cs typeface="Calibri" panose="020F0502020204030204" pitchFamily="34" charset="0"/>
              </a:rPr>
              <a:t>), (Kiss 2012)</a:t>
            </a:r>
            <a:endParaRPr lang="es-ES" sz="1200" dirty="0"/>
          </a:p>
        </p:txBody>
      </p:sp>
    </p:spTree>
    <p:extLst>
      <p:ext uri="{BB962C8B-B14F-4D97-AF65-F5344CB8AC3E}">
        <p14:creationId xmlns:p14="http://schemas.microsoft.com/office/powerpoint/2010/main" val="1715698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DFA86EC-D0EA-48A1-81D9-5FFAAD72A3E0}"/>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5213CF5B-8449-4E75-8CE3-99A905DC4B8E}"/>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CONCLUSIONES</a:t>
            </a:r>
          </a:p>
        </p:txBody>
      </p:sp>
      <p:graphicFrame>
        <p:nvGraphicFramePr>
          <p:cNvPr id="7" name="Diagrama 6">
            <a:extLst>
              <a:ext uri="{FF2B5EF4-FFF2-40B4-BE49-F238E27FC236}">
                <a16:creationId xmlns:a16="http://schemas.microsoft.com/office/drawing/2014/main" id="{28E1C6F5-061D-47E1-8D08-77E3F94159AF}"/>
              </a:ext>
            </a:extLst>
          </p:cNvPr>
          <p:cNvGraphicFramePr/>
          <p:nvPr>
            <p:extLst>
              <p:ext uri="{D42A27DB-BD31-4B8C-83A1-F6EECF244321}">
                <p14:modId xmlns:p14="http://schemas.microsoft.com/office/powerpoint/2010/main" val="3133979425"/>
              </p:ext>
            </p:extLst>
          </p:nvPr>
        </p:nvGraphicFramePr>
        <p:xfrm>
          <a:off x="373487" y="605514"/>
          <a:ext cx="10987970" cy="5353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207818" y="99260"/>
            <a:ext cx="465664" cy="646331"/>
          </a:xfrm>
          <a:prstGeom prst="rect">
            <a:avLst/>
          </a:prstGeom>
          <a:noFill/>
        </p:spPr>
        <p:txBody>
          <a:bodyPr wrap="square" rtlCol="0">
            <a:spAutoFit/>
          </a:bodyPr>
          <a:lstStyle/>
          <a:p>
            <a:r>
              <a:rPr lang="es-ES" dirty="0" smtClean="0"/>
              <a:t>26</a:t>
            </a:r>
          </a:p>
          <a:p>
            <a:endParaRPr lang="es-EC" dirty="0"/>
          </a:p>
        </p:txBody>
      </p:sp>
    </p:spTree>
    <p:extLst>
      <p:ext uri="{BB962C8B-B14F-4D97-AF65-F5344CB8AC3E}">
        <p14:creationId xmlns:p14="http://schemas.microsoft.com/office/powerpoint/2010/main" val="1554155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0ACF5E3-B8DF-4FEC-98DC-E0C19B062362}"/>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B62B18FB-10DC-4B14-ABCE-E8BEC45F293C}"/>
              </a:ext>
            </a:extLst>
          </p:cNvPr>
          <p:cNvSpPr txBox="1"/>
          <p:nvPr/>
        </p:nvSpPr>
        <p:spPr>
          <a:xfrm>
            <a:off x="373487" y="95530"/>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RECOMENDACIONES</a:t>
            </a:r>
          </a:p>
        </p:txBody>
      </p:sp>
      <p:graphicFrame>
        <p:nvGraphicFramePr>
          <p:cNvPr id="7" name="Diagrama 6">
            <a:extLst>
              <a:ext uri="{FF2B5EF4-FFF2-40B4-BE49-F238E27FC236}">
                <a16:creationId xmlns:a16="http://schemas.microsoft.com/office/drawing/2014/main" id="{28E1C6F5-061D-47E1-8D08-77E3F94159AF}"/>
              </a:ext>
            </a:extLst>
          </p:cNvPr>
          <p:cNvGraphicFramePr/>
          <p:nvPr>
            <p:extLst>
              <p:ext uri="{D42A27DB-BD31-4B8C-83A1-F6EECF244321}">
                <p14:modId xmlns:p14="http://schemas.microsoft.com/office/powerpoint/2010/main" val="3078969767"/>
              </p:ext>
            </p:extLst>
          </p:nvPr>
        </p:nvGraphicFramePr>
        <p:xfrm>
          <a:off x="-698682" y="1076408"/>
          <a:ext cx="7549322" cy="434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4" name="Picture 4" descr="Amplicon and metagenomics overvie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8050" y="2693983"/>
            <a:ext cx="4793673" cy="319728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Single Cell Protein-Production, Importance and Applicat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1637" y="649528"/>
            <a:ext cx="4898851" cy="204445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D90A7E55-EAC5-4CAC-86AD-C542EA95BE99}"/>
              </a:ext>
            </a:extLst>
          </p:cNvPr>
          <p:cNvSpPr txBox="1"/>
          <p:nvPr/>
        </p:nvSpPr>
        <p:spPr>
          <a:xfrm>
            <a:off x="625764" y="6349095"/>
            <a:ext cx="2404826" cy="276999"/>
          </a:xfrm>
          <a:prstGeom prst="rect">
            <a:avLst/>
          </a:prstGeom>
          <a:noFill/>
        </p:spPr>
        <p:txBody>
          <a:bodyPr wrap="none" rtlCol="0">
            <a:spAutoFit/>
          </a:bodyPr>
          <a:lstStyle/>
          <a:p>
            <a:r>
              <a:rPr lang="en-US" sz="1200" dirty="0" smtClean="0"/>
              <a:t>(</a:t>
            </a:r>
            <a:r>
              <a:rPr lang="en-US" sz="1200" dirty="0" err="1" smtClean="0"/>
              <a:t>Biju</a:t>
            </a:r>
            <a:r>
              <a:rPr lang="en-US" sz="1200" dirty="0" smtClean="0"/>
              <a:t>, </a:t>
            </a:r>
            <a:r>
              <a:rPr lang="en-US" sz="1200" dirty="0"/>
              <a:t>2015), (</a:t>
            </a:r>
            <a:r>
              <a:rPr lang="en-US" sz="1200" dirty="0" smtClean="0"/>
              <a:t>Parks </a:t>
            </a:r>
            <a:r>
              <a:rPr lang="en-US" sz="1200" i="1" dirty="0"/>
              <a:t>et al</a:t>
            </a:r>
            <a:r>
              <a:rPr lang="en-US" sz="1200" dirty="0"/>
              <a:t>. </a:t>
            </a:r>
            <a:r>
              <a:rPr lang="en-US" sz="1200" dirty="0" smtClean="0"/>
              <a:t>2017) </a:t>
            </a:r>
            <a:endParaRPr lang="en-US" sz="1200" dirty="0"/>
          </a:p>
        </p:txBody>
      </p:sp>
      <p:sp>
        <p:nvSpPr>
          <p:cNvPr id="8" name="CuadroTexto 7"/>
          <p:cNvSpPr txBox="1"/>
          <p:nvPr/>
        </p:nvSpPr>
        <p:spPr>
          <a:xfrm>
            <a:off x="207818" y="99260"/>
            <a:ext cx="465664" cy="646331"/>
          </a:xfrm>
          <a:prstGeom prst="rect">
            <a:avLst/>
          </a:prstGeom>
          <a:noFill/>
        </p:spPr>
        <p:txBody>
          <a:bodyPr wrap="square" rtlCol="0">
            <a:spAutoFit/>
          </a:bodyPr>
          <a:lstStyle/>
          <a:p>
            <a:r>
              <a:rPr lang="es-ES" dirty="0" smtClean="0"/>
              <a:t>27</a:t>
            </a:r>
          </a:p>
          <a:p>
            <a:endParaRPr lang="es-EC" dirty="0"/>
          </a:p>
        </p:txBody>
      </p:sp>
    </p:spTree>
    <p:extLst>
      <p:ext uri="{BB962C8B-B14F-4D97-AF65-F5344CB8AC3E}">
        <p14:creationId xmlns:p14="http://schemas.microsoft.com/office/powerpoint/2010/main" val="3783951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Marcador de número de diapositiva"/>
          <p:cNvSpPr txBox="1">
            <a:spLocks/>
          </p:cNvSpPr>
          <p:nvPr/>
        </p:nvSpPr>
        <p:spPr>
          <a:xfrm>
            <a:off x="9336360" y="6658074"/>
            <a:ext cx="874440" cy="2136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s-EC" sz="500" b="1">
                <a:solidFill>
                  <a:prstClr val="black"/>
                </a:solidFill>
                <a:latin typeface="Arial"/>
              </a:rPr>
              <a:t>VERSIÓN: </a:t>
            </a:r>
            <a:r>
              <a:rPr lang="es-EC" sz="500">
                <a:solidFill>
                  <a:prstClr val="black"/>
                </a:solidFill>
                <a:latin typeface="Arial"/>
              </a:rPr>
              <a:t>1.0</a:t>
            </a:r>
            <a:endParaRPr lang="es-EC" sz="500" dirty="0">
              <a:solidFill>
                <a:prstClr val="black"/>
              </a:solidFill>
              <a:latin typeface="Arial"/>
            </a:endParaRPr>
          </a:p>
        </p:txBody>
      </p:sp>
      <p:pic>
        <p:nvPicPr>
          <p:cNvPr id="5" name="Picture 6" descr="http://ugi.espe.edu.ec/ugi/wp-content/uploads/2014/06/Logo-RP-UFA-ESP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930" y="1541372"/>
            <a:ext cx="3855939" cy="105199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6535766" y="1659285"/>
            <a:ext cx="5252374" cy="2800767"/>
          </a:xfrm>
          <a:prstGeom prst="rect">
            <a:avLst/>
          </a:prstGeom>
          <a:noFill/>
        </p:spPr>
        <p:txBody>
          <a:bodyPr wrap="square" rtlCol="0">
            <a:spAutoFit/>
          </a:bodyPr>
          <a:lstStyle/>
          <a:p>
            <a:pPr algn="ctr"/>
            <a:r>
              <a:rPr lang="es-EC" sz="1600" b="1" dirty="0" smtClean="0"/>
              <a:t>Dr. Luis Enrique Trujillo Toledo</a:t>
            </a:r>
            <a:endParaRPr lang="es-EC" sz="1600" b="1" dirty="0"/>
          </a:p>
          <a:p>
            <a:pPr algn="ctr"/>
            <a:r>
              <a:rPr lang="es-EC" sz="1600" dirty="0" smtClean="0"/>
              <a:t>Director </a:t>
            </a:r>
            <a:r>
              <a:rPr lang="es-EC" sz="1600" dirty="0"/>
              <a:t>del proyecto</a:t>
            </a:r>
          </a:p>
          <a:p>
            <a:pPr algn="ctr"/>
            <a:r>
              <a:rPr lang="es-EC" sz="1600" dirty="0"/>
              <a:t>Universidad de las Fuerzas Armadas ESPE - Ecuador</a:t>
            </a:r>
          </a:p>
          <a:p>
            <a:pPr algn="ctr"/>
            <a:endParaRPr lang="es-EC" sz="1600" dirty="0"/>
          </a:p>
          <a:p>
            <a:pPr algn="ctr"/>
            <a:r>
              <a:rPr lang="es-EC" sz="1600" b="1" dirty="0" smtClean="0"/>
              <a:t>Ing. Rubén Guzmán</a:t>
            </a:r>
            <a:endParaRPr lang="es-EC" sz="1600" b="1" dirty="0"/>
          </a:p>
          <a:p>
            <a:pPr algn="ctr"/>
            <a:r>
              <a:rPr lang="es-EC" sz="1600" dirty="0"/>
              <a:t>Director externo del proyecto</a:t>
            </a:r>
          </a:p>
          <a:p>
            <a:pPr algn="ctr"/>
            <a:r>
              <a:rPr lang="es-EC" sz="1600" dirty="0" smtClean="0"/>
              <a:t>IANCEM </a:t>
            </a:r>
            <a:r>
              <a:rPr lang="es-EC" sz="1600" dirty="0"/>
              <a:t>– </a:t>
            </a:r>
            <a:r>
              <a:rPr lang="es-EC" sz="1600" dirty="0" smtClean="0"/>
              <a:t>Ibarra, Ecuador</a:t>
            </a:r>
            <a:endParaRPr lang="es-EC" sz="1600" dirty="0"/>
          </a:p>
          <a:p>
            <a:pPr algn="ctr"/>
            <a:endParaRPr lang="es-EC" sz="1600" dirty="0"/>
          </a:p>
          <a:p>
            <a:pPr algn="ctr"/>
            <a:endParaRPr lang="es-EC" sz="1600" dirty="0"/>
          </a:p>
          <a:p>
            <a:pPr algn="ctr"/>
            <a:endParaRPr lang="es-EC" sz="1600" b="1" dirty="0"/>
          </a:p>
          <a:p>
            <a:pPr algn="ctr"/>
            <a:r>
              <a:rPr lang="es-EC" sz="1600" b="1" dirty="0"/>
              <a:t>FAMILIA Y AMIGOS</a:t>
            </a:r>
          </a:p>
        </p:txBody>
      </p:sp>
      <p:sp>
        <p:nvSpPr>
          <p:cNvPr id="16" name="CuadroTexto 15">
            <a:extLst>
              <a:ext uri="{FF2B5EF4-FFF2-40B4-BE49-F238E27FC236}">
                <a16:creationId xmlns:a16="http://schemas.microsoft.com/office/drawing/2014/main" id="{EB8638BB-DA96-4A27-A30D-6A6624BE72C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A</a:t>
            </a:r>
            <a:r>
              <a:rPr lang="es-EC" sz="3000" dirty="0">
                <a:solidFill>
                  <a:schemeClr val="tx1"/>
                </a:solidFill>
                <a:latin typeface="Arial"/>
              </a:rPr>
              <a:t>GRADECIMIENTOS</a:t>
            </a:r>
          </a:p>
        </p:txBody>
      </p:sp>
      <p:pic>
        <p:nvPicPr>
          <p:cNvPr id="13314" name="Picture 2" descr="Contact Us – Azúcar Tababu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149" y="3335260"/>
            <a:ext cx="2857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07818" y="99260"/>
            <a:ext cx="465664" cy="646331"/>
          </a:xfrm>
          <a:prstGeom prst="rect">
            <a:avLst/>
          </a:prstGeom>
          <a:noFill/>
        </p:spPr>
        <p:txBody>
          <a:bodyPr wrap="square" rtlCol="0">
            <a:spAutoFit/>
          </a:bodyPr>
          <a:lstStyle/>
          <a:p>
            <a:r>
              <a:rPr lang="es-ES" dirty="0" smtClean="0"/>
              <a:t>28</a:t>
            </a:r>
          </a:p>
          <a:p>
            <a:endParaRPr lang="es-EC" dirty="0"/>
          </a:p>
        </p:txBody>
      </p:sp>
    </p:spTree>
    <p:extLst>
      <p:ext uri="{BB962C8B-B14F-4D97-AF65-F5344CB8AC3E}">
        <p14:creationId xmlns:p14="http://schemas.microsoft.com/office/powerpoint/2010/main" val="2271696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Google Shape;132;p3"/>
          <p:cNvSpPr/>
          <p:nvPr/>
        </p:nvSpPr>
        <p:spPr>
          <a:xfrm>
            <a:off x="3608355" y="154607"/>
            <a:ext cx="4843650" cy="340474"/>
          </a:xfrm>
          <a:prstGeom prst="roundRect">
            <a:avLst>
              <a:gd name="adj" fmla="val 16667"/>
            </a:avLst>
          </a:prstGeom>
          <a:solidFill>
            <a:srgbClr val="D5E2DC"/>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400" b="1" i="0" u="none" strike="noStrike" cap="none" dirty="0" smtClean="0">
                <a:solidFill>
                  <a:schemeClr val="dk1"/>
                </a:solidFill>
                <a:latin typeface="+mj-lt"/>
                <a:ea typeface="Calibri"/>
                <a:cs typeface="Calibri"/>
                <a:sym typeface="Calibri"/>
              </a:rPr>
              <a:t>IANCEM</a:t>
            </a:r>
            <a:endParaRPr sz="1400" b="1" i="0" u="none" strike="noStrike" cap="none" dirty="0">
              <a:solidFill>
                <a:schemeClr val="dk1"/>
              </a:solidFill>
              <a:latin typeface="+mj-lt"/>
              <a:ea typeface="Calibri"/>
              <a:cs typeface="Calibri"/>
              <a:sym typeface="Calibri"/>
            </a:endParaRPr>
          </a:p>
        </p:txBody>
      </p:sp>
      <p:cxnSp>
        <p:nvCxnSpPr>
          <p:cNvPr id="4" name="Google Shape;133;p3"/>
          <p:cNvCxnSpPr/>
          <p:nvPr/>
        </p:nvCxnSpPr>
        <p:spPr>
          <a:xfrm>
            <a:off x="7666380" y="627245"/>
            <a:ext cx="0" cy="540000"/>
          </a:xfrm>
          <a:prstGeom prst="straightConnector1">
            <a:avLst/>
          </a:prstGeom>
          <a:noFill/>
          <a:ln w="57150" cap="flat" cmpd="sng">
            <a:solidFill>
              <a:schemeClr val="accent2"/>
            </a:solidFill>
            <a:prstDash val="solid"/>
            <a:round/>
            <a:headEnd type="none" w="sm" len="sm"/>
            <a:tailEnd type="triangle" w="med" len="med"/>
          </a:ln>
        </p:spPr>
      </p:cxnSp>
      <p:cxnSp>
        <p:nvCxnSpPr>
          <p:cNvPr id="5" name="Google Shape;134;p3"/>
          <p:cNvCxnSpPr/>
          <p:nvPr/>
        </p:nvCxnSpPr>
        <p:spPr>
          <a:xfrm>
            <a:off x="7677133" y="1889249"/>
            <a:ext cx="0" cy="540000"/>
          </a:xfrm>
          <a:prstGeom prst="straightConnector1">
            <a:avLst/>
          </a:prstGeom>
          <a:noFill/>
          <a:ln w="57150" cap="flat" cmpd="sng">
            <a:solidFill>
              <a:schemeClr val="accent2"/>
            </a:solidFill>
            <a:prstDash val="solid"/>
            <a:round/>
            <a:headEnd type="none" w="sm" len="sm"/>
            <a:tailEnd type="triangle" w="med" len="med"/>
          </a:ln>
        </p:spPr>
      </p:cxnSp>
      <p:sp>
        <p:nvSpPr>
          <p:cNvPr id="6" name="Google Shape;135;p3"/>
          <p:cNvSpPr txBox="1"/>
          <p:nvPr/>
        </p:nvSpPr>
        <p:spPr>
          <a:xfrm>
            <a:off x="9503399" y="3847326"/>
            <a:ext cx="224733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400" b="0" i="0" u="none" strike="noStrike" cap="none">
                <a:solidFill>
                  <a:schemeClr val="dk1"/>
                </a:solidFill>
                <a:latin typeface="+mj-lt"/>
                <a:ea typeface="Times New Roman"/>
                <a:cs typeface="Times New Roman"/>
                <a:sym typeface="Times New Roman"/>
              </a:rPr>
              <a:t>Producción de ceniza </a:t>
            </a:r>
            <a:endParaRPr sz="1400">
              <a:latin typeface="+mj-lt"/>
            </a:endParaRPr>
          </a:p>
          <a:p>
            <a:pPr marL="0" marR="0" lvl="0" indent="0" algn="ctr" rtl="0">
              <a:spcBef>
                <a:spcPts val="0"/>
              </a:spcBef>
              <a:spcAft>
                <a:spcPts val="0"/>
              </a:spcAft>
              <a:buNone/>
            </a:pPr>
            <a:endParaRPr sz="1400" b="0" i="0" u="none" strike="noStrike" cap="none">
              <a:solidFill>
                <a:schemeClr val="dk1"/>
              </a:solidFill>
              <a:latin typeface="+mj-lt"/>
              <a:ea typeface="Times New Roman"/>
              <a:cs typeface="Times New Roman"/>
              <a:sym typeface="Times New Roman"/>
            </a:endParaRPr>
          </a:p>
        </p:txBody>
      </p:sp>
      <p:sp>
        <p:nvSpPr>
          <p:cNvPr id="7" name="Google Shape;136;p3"/>
          <p:cNvSpPr txBox="1"/>
          <p:nvPr/>
        </p:nvSpPr>
        <p:spPr>
          <a:xfrm>
            <a:off x="5450965" y="1279200"/>
            <a:ext cx="445233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400" b="0" i="0" u="none" strike="noStrike" cap="none" dirty="0">
                <a:solidFill>
                  <a:schemeClr val="dk1"/>
                </a:solidFill>
                <a:latin typeface="+mj-lt"/>
                <a:ea typeface="Times New Roman"/>
                <a:cs typeface="Times New Roman"/>
                <a:sym typeface="Times New Roman"/>
              </a:rPr>
              <a:t>Capacidad de molienda: </a:t>
            </a:r>
            <a:endParaRPr lang="es-ES" sz="1400" b="0" i="0" u="none" strike="noStrike" cap="none" dirty="0" smtClean="0">
              <a:solidFill>
                <a:schemeClr val="dk1"/>
              </a:solidFill>
              <a:latin typeface="+mj-lt"/>
              <a:ea typeface="Times New Roman"/>
              <a:cs typeface="Times New Roman"/>
              <a:sym typeface="Times New Roman"/>
            </a:endParaRPr>
          </a:p>
          <a:p>
            <a:pPr marL="0" marR="0" lvl="0" indent="0" algn="ctr" rtl="0">
              <a:spcBef>
                <a:spcPts val="0"/>
              </a:spcBef>
              <a:spcAft>
                <a:spcPts val="0"/>
              </a:spcAft>
              <a:buNone/>
            </a:pPr>
            <a:r>
              <a:rPr lang="es-ES" sz="1400" b="0" i="0" u="none" strike="noStrike" cap="none" dirty="0" smtClean="0">
                <a:solidFill>
                  <a:schemeClr val="dk1"/>
                </a:solidFill>
                <a:latin typeface="+mj-lt"/>
                <a:ea typeface="Times New Roman"/>
                <a:cs typeface="Times New Roman"/>
                <a:sym typeface="Times New Roman"/>
              </a:rPr>
              <a:t>3</a:t>
            </a:r>
            <a:r>
              <a:rPr lang="es-ES" sz="1400" dirty="0" smtClean="0">
                <a:solidFill>
                  <a:schemeClr val="dk1"/>
                </a:solidFill>
                <a:latin typeface="+mj-lt"/>
                <a:ea typeface="Times New Roman"/>
                <a:cs typeface="Times New Roman"/>
                <a:sym typeface="Times New Roman"/>
              </a:rPr>
              <a:t>60</a:t>
            </a:r>
            <a:r>
              <a:rPr lang="es-ES" sz="1400" b="0" i="0" u="none" strike="noStrike" cap="none" dirty="0" smtClean="0">
                <a:solidFill>
                  <a:schemeClr val="dk1"/>
                </a:solidFill>
                <a:latin typeface="+mj-lt"/>
                <a:ea typeface="Times New Roman"/>
                <a:cs typeface="Times New Roman"/>
                <a:sym typeface="Times New Roman"/>
              </a:rPr>
              <a:t>.000 </a:t>
            </a:r>
            <a:r>
              <a:rPr lang="es-ES" sz="1400" b="0" i="0" u="none" strike="noStrike" cap="none" dirty="0">
                <a:solidFill>
                  <a:schemeClr val="dk1"/>
                </a:solidFill>
                <a:latin typeface="+mj-lt"/>
                <a:ea typeface="Times New Roman"/>
                <a:cs typeface="Times New Roman"/>
                <a:sym typeface="Times New Roman"/>
              </a:rPr>
              <a:t>TM de caña /año.</a:t>
            </a:r>
            <a:endParaRPr sz="1400" dirty="0">
              <a:latin typeface="+mj-lt"/>
            </a:endParaRPr>
          </a:p>
        </p:txBody>
      </p:sp>
      <p:cxnSp>
        <p:nvCxnSpPr>
          <p:cNvPr id="8" name="Google Shape;137;p3"/>
          <p:cNvCxnSpPr/>
          <p:nvPr/>
        </p:nvCxnSpPr>
        <p:spPr>
          <a:xfrm>
            <a:off x="7663066" y="3038102"/>
            <a:ext cx="0" cy="324000"/>
          </a:xfrm>
          <a:prstGeom prst="straightConnector1">
            <a:avLst/>
          </a:prstGeom>
          <a:noFill/>
          <a:ln w="57150" cap="flat" cmpd="sng">
            <a:solidFill>
              <a:schemeClr val="accent2"/>
            </a:solidFill>
            <a:prstDash val="solid"/>
            <a:round/>
            <a:headEnd type="none" w="sm" len="sm"/>
            <a:tailEnd type="none" w="sm" len="sm"/>
          </a:ln>
        </p:spPr>
      </p:cxnSp>
      <p:cxnSp>
        <p:nvCxnSpPr>
          <p:cNvPr id="9" name="Google Shape;138;p3"/>
          <p:cNvCxnSpPr/>
          <p:nvPr/>
        </p:nvCxnSpPr>
        <p:spPr>
          <a:xfrm>
            <a:off x="1548468" y="3370679"/>
            <a:ext cx="9180000" cy="0"/>
          </a:xfrm>
          <a:prstGeom prst="straightConnector1">
            <a:avLst/>
          </a:prstGeom>
          <a:noFill/>
          <a:ln w="57150" cap="flat" cmpd="sng">
            <a:solidFill>
              <a:schemeClr val="accent2"/>
            </a:solidFill>
            <a:prstDash val="solid"/>
            <a:round/>
            <a:headEnd type="none" w="sm" len="sm"/>
            <a:tailEnd type="none" w="sm" len="sm"/>
          </a:ln>
        </p:spPr>
      </p:cxnSp>
      <p:sp>
        <p:nvSpPr>
          <p:cNvPr id="10" name="Google Shape;139;p3"/>
          <p:cNvSpPr txBox="1"/>
          <p:nvPr/>
        </p:nvSpPr>
        <p:spPr>
          <a:xfrm>
            <a:off x="403759" y="3839918"/>
            <a:ext cx="2363851"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400" b="1" i="0" u="none" strike="noStrike" cap="none" dirty="0">
                <a:latin typeface="+mj-lt"/>
                <a:ea typeface="Times New Roman"/>
                <a:cs typeface="Times New Roman"/>
                <a:sym typeface="Times New Roman"/>
              </a:rPr>
              <a:t>Producción de Melaza-Miel </a:t>
            </a:r>
            <a:endParaRPr sz="1400" b="1" i="0" u="none" strike="noStrike" cap="none" dirty="0">
              <a:latin typeface="+mj-lt"/>
              <a:ea typeface="Times New Roman"/>
              <a:cs typeface="Times New Roman"/>
              <a:sym typeface="Times New Roman"/>
            </a:endParaRPr>
          </a:p>
          <a:p>
            <a:pPr marL="0" marR="0" lvl="0" indent="0" algn="ctr" rtl="0">
              <a:spcBef>
                <a:spcPts val="0"/>
              </a:spcBef>
              <a:spcAft>
                <a:spcPts val="0"/>
              </a:spcAft>
              <a:buNone/>
            </a:pPr>
            <a:r>
              <a:rPr lang="es-ES" sz="1400" b="0" i="0" u="none" strike="noStrike" cap="none" dirty="0">
                <a:latin typeface="+mj-lt"/>
                <a:ea typeface="Times New Roman"/>
                <a:cs typeface="Times New Roman"/>
                <a:sym typeface="Times New Roman"/>
              </a:rPr>
              <a:t>11.000 TM/año</a:t>
            </a:r>
            <a:endParaRPr sz="1400" dirty="0">
              <a:latin typeface="+mj-lt"/>
            </a:endParaRPr>
          </a:p>
        </p:txBody>
      </p:sp>
      <p:sp>
        <p:nvSpPr>
          <p:cNvPr id="11" name="Google Shape;140;p3"/>
          <p:cNvSpPr/>
          <p:nvPr/>
        </p:nvSpPr>
        <p:spPr>
          <a:xfrm>
            <a:off x="6488550" y="3851795"/>
            <a:ext cx="235833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0" i="0" u="none" strike="noStrike" cap="none">
                <a:solidFill>
                  <a:schemeClr val="dk1"/>
                </a:solidFill>
                <a:latin typeface="+mj-lt"/>
                <a:ea typeface="Times New Roman"/>
                <a:cs typeface="Times New Roman"/>
                <a:sym typeface="Times New Roman"/>
              </a:rPr>
              <a:t>Producción de cachaza </a:t>
            </a:r>
            <a:endParaRPr sz="1400">
              <a:latin typeface="+mj-lt"/>
            </a:endParaRPr>
          </a:p>
          <a:p>
            <a:pPr marL="0" marR="0" lvl="0" indent="0" algn="ctr" rtl="0">
              <a:spcBef>
                <a:spcPts val="0"/>
              </a:spcBef>
              <a:spcAft>
                <a:spcPts val="0"/>
              </a:spcAft>
              <a:buNone/>
            </a:pPr>
            <a:endParaRPr sz="1400" b="0" i="0" u="none" strike="noStrike" cap="none">
              <a:solidFill>
                <a:schemeClr val="dk1"/>
              </a:solidFill>
              <a:latin typeface="+mj-lt"/>
              <a:ea typeface="Times New Roman"/>
              <a:cs typeface="Times New Roman"/>
              <a:sym typeface="Times New Roman"/>
            </a:endParaRPr>
          </a:p>
        </p:txBody>
      </p:sp>
      <p:sp>
        <p:nvSpPr>
          <p:cNvPr id="12" name="Google Shape;141;p3"/>
          <p:cNvSpPr/>
          <p:nvPr/>
        </p:nvSpPr>
        <p:spPr>
          <a:xfrm>
            <a:off x="3552097" y="3841858"/>
            <a:ext cx="228139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400" b="0" i="0" u="none" strike="noStrike" cap="none" dirty="0">
                <a:solidFill>
                  <a:schemeClr val="dk1"/>
                </a:solidFill>
                <a:latin typeface="+mj-lt"/>
                <a:ea typeface="Times New Roman"/>
                <a:cs typeface="Times New Roman"/>
                <a:sym typeface="Times New Roman"/>
              </a:rPr>
              <a:t>Producción de bagazo </a:t>
            </a:r>
            <a:endParaRPr sz="1400" dirty="0">
              <a:latin typeface="+mj-lt"/>
            </a:endParaRPr>
          </a:p>
          <a:p>
            <a:pPr marL="0" marR="0" lvl="0" indent="0" algn="ctr" rtl="0">
              <a:spcBef>
                <a:spcPts val="0"/>
              </a:spcBef>
              <a:spcAft>
                <a:spcPts val="0"/>
              </a:spcAft>
              <a:buNone/>
            </a:pPr>
            <a:endParaRPr sz="1400" b="0" i="0" u="none" strike="noStrike" cap="none" dirty="0">
              <a:solidFill>
                <a:schemeClr val="dk1"/>
              </a:solidFill>
              <a:latin typeface="+mj-lt"/>
              <a:ea typeface="Times New Roman"/>
              <a:cs typeface="Times New Roman"/>
              <a:sym typeface="Times New Roman"/>
            </a:endParaRPr>
          </a:p>
        </p:txBody>
      </p:sp>
      <p:pic>
        <p:nvPicPr>
          <p:cNvPr id="13" name="Google Shape;142;p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634819" y="4592608"/>
            <a:ext cx="1836743" cy="154323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cxnSp>
        <p:nvCxnSpPr>
          <p:cNvPr id="14" name="Google Shape;143;p3"/>
          <p:cNvCxnSpPr/>
          <p:nvPr/>
        </p:nvCxnSpPr>
        <p:spPr>
          <a:xfrm>
            <a:off x="10700704" y="3391397"/>
            <a:ext cx="0" cy="540000"/>
          </a:xfrm>
          <a:prstGeom prst="straightConnector1">
            <a:avLst/>
          </a:prstGeom>
          <a:noFill/>
          <a:ln w="57150" cap="flat" cmpd="sng">
            <a:solidFill>
              <a:schemeClr val="accent2"/>
            </a:solidFill>
            <a:prstDash val="solid"/>
            <a:round/>
            <a:headEnd type="none" w="sm" len="sm"/>
            <a:tailEnd type="triangle" w="med" len="med"/>
          </a:ln>
        </p:spPr>
      </p:cxnSp>
      <p:pic>
        <p:nvPicPr>
          <p:cNvPr id="15" name="Google Shape;144;p3" descr="AZÚCAR ORGÁNICA"/>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3736560" y="4280097"/>
            <a:ext cx="1849817" cy="158225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6" name="Google Shape;146;p3"/>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9768182" y="4325566"/>
            <a:ext cx="1865044" cy="154872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cxnSp>
        <p:nvCxnSpPr>
          <p:cNvPr id="18" name="Google Shape;148;p3"/>
          <p:cNvCxnSpPr/>
          <p:nvPr/>
        </p:nvCxnSpPr>
        <p:spPr>
          <a:xfrm>
            <a:off x="1578285" y="3369491"/>
            <a:ext cx="0" cy="540000"/>
          </a:xfrm>
          <a:prstGeom prst="straightConnector1">
            <a:avLst/>
          </a:prstGeom>
          <a:noFill/>
          <a:ln w="57150" cap="flat" cmpd="sng">
            <a:solidFill>
              <a:schemeClr val="accent2"/>
            </a:solidFill>
            <a:prstDash val="solid"/>
            <a:round/>
            <a:headEnd type="none" w="sm" len="sm"/>
            <a:tailEnd type="triangle" w="med" len="med"/>
          </a:ln>
        </p:spPr>
      </p:cxnSp>
      <p:cxnSp>
        <p:nvCxnSpPr>
          <p:cNvPr id="19" name="Google Shape;149;p3"/>
          <p:cNvCxnSpPr/>
          <p:nvPr/>
        </p:nvCxnSpPr>
        <p:spPr>
          <a:xfrm>
            <a:off x="7661212" y="3391397"/>
            <a:ext cx="0" cy="540000"/>
          </a:xfrm>
          <a:prstGeom prst="straightConnector1">
            <a:avLst/>
          </a:prstGeom>
          <a:noFill/>
          <a:ln w="57150" cap="flat" cmpd="sng">
            <a:solidFill>
              <a:schemeClr val="accent2"/>
            </a:solidFill>
            <a:prstDash val="solid"/>
            <a:round/>
            <a:headEnd type="none" w="sm" len="sm"/>
            <a:tailEnd type="triangle" w="med" len="med"/>
          </a:ln>
        </p:spPr>
      </p:cxnSp>
      <p:cxnSp>
        <p:nvCxnSpPr>
          <p:cNvPr id="20" name="Google Shape;150;p3"/>
          <p:cNvCxnSpPr/>
          <p:nvPr/>
        </p:nvCxnSpPr>
        <p:spPr>
          <a:xfrm>
            <a:off x="4688275" y="3393673"/>
            <a:ext cx="0" cy="540000"/>
          </a:xfrm>
          <a:prstGeom prst="straightConnector1">
            <a:avLst/>
          </a:prstGeom>
          <a:noFill/>
          <a:ln w="57150" cap="flat" cmpd="sng">
            <a:solidFill>
              <a:schemeClr val="accent2"/>
            </a:solidFill>
            <a:prstDash val="solid"/>
            <a:round/>
            <a:headEnd type="none" w="sm" len="sm"/>
            <a:tailEnd type="triangle" w="med" len="med"/>
          </a:ln>
        </p:spPr>
      </p:cxnSp>
      <p:pic>
        <p:nvPicPr>
          <p:cNvPr id="21" name="Google Shape;151;p3"/>
          <p:cNvPicPr preferRelativeResize="0"/>
          <p:nvPr/>
        </p:nvPicPr>
        <p:blipFill rotWithShape="1">
          <a:blip r:embed="rId5" cstate="print">
            <a:alphaModFix/>
            <a:extLst>
              <a:ext uri="{28A0092B-C50C-407E-A947-70E740481C1C}">
                <a14:useLocalDpi xmlns:a14="http://schemas.microsoft.com/office/drawing/2010/main" val="0"/>
              </a:ext>
            </a:extLst>
          </a:blip>
          <a:srcRect l="12258"/>
          <a:stretch/>
        </p:blipFill>
        <p:spPr>
          <a:xfrm>
            <a:off x="6718881" y="4250118"/>
            <a:ext cx="1849817" cy="1529081"/>
          </a:xfrm>
          <a:prstGeom prst="rect">
            <a:avLst/>
          </a:prstGeom>
          <a:noFill/>
          <a:ln w="38100" cap="flat" cmpd="sng">
            <a:solidFill>
              <a:schemeClr val="dk1"/>
            </a:solidFill>
            <a:prstDash val="solid"/>
            <a:round/>
            <a:headEnd type="none" w="sm" len="sm"/>
            <a:tailEnd type="none" w="sm" len="sm"/>
          </a:ln>
        </p:spPr>
      </p:pic>
      <p:sp>
        <p:nvSpPr>
          <p:cNvPr id="22" name="Google Shape;152;p3"/>
          <p:cNvSpPr/>
          <p:nvPr/>
        </p:nvSpPr>
        <p:spPr>
          <a:xfrm>
            <a:off x="6522845" y="2469499"/>
            <a:ext cx="2283220" cy="432735"/>
          </a:xfrm>
          <a:prstGeom prst="ellipse">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400" b="1" dirty="0">
                <a:solidFill>
                  <a:schemeClr val="dk1"/>
                </a:solidFill>
                <a:latin typeface="+mj-lt"/>
                <a:ea typeface="Times New Roman"/>
                <a:cs typeface="Times New Roman"/>
                <a:sym typeface="Times New Roman"/>
              </a:rPr>
              <a:t>Subproductos </a:t>
            </a:r>
            <a:endParaRPr sz="1400" dirty="0">
              <a:latin typeface="+mj-lt"/>
            </a:endParaRPr>
          </a:p>
        </p:txBody>
      </p:sp>
      <p:sp>
        <p:nvSpPr>
          <p:cNvPr id="23" name="Google Shape;155;p3"/>
          <p:cNvSpPr/>
          <p:nvPr/>
        </p:nvSpPr>
        <p:spPr>
          <a:xfrm>
            <a:off x="4207508" y="1296898"/>
            <a:ext cx="1677697" cy="432735"/>
          </a:xfrm>
          <a:prstGeom prst="ellipse">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400" b="1">
                <a:solidFill>
                  <a:schemeClr val="dk1"/>
                </a:solidFill>
                <a:latin typeface="+mj-lt"/>
                <a:ea typeface="Times New Roman"/>
                <a:cs typeface="Times New Roman"/>
                <a:sym typeface="Times New Roman"/>
              </a:rPr>
              <a:t>Productos </a:t>
            </a:r>
            <a:endParaRPr sz="1400">
              <a:latin typeface="+mj-lt"/>
            </a:endParaRPr>
          </a:p>
        </p:txBody>
      </p:sp>
      <p:sp>
        <p:nvSpPr>
          <p:cNvPr id="24" name="Google Shape;156;p3"/>
          <p:cNvSpPr/>
          <p:nvPr/>
        </p:nvSpPr>
        <p:spPr>
          <a:xfrm>
            <a:off x="3812346" y="745591"/>
            <a:ext cx="351694" cy="2376000"/>
          </a:xfrm>
          <a:prstGeom prst="rightBrace">
            <a:avLst>
              <a:gd name="adj1" fmla="val 8333"/>
              <a:gd name="adj2" fmla="val 33583"/>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mj-lt"/>
              <a:ea typeface="Calibri"/>
              <a:cs typeface="Calibri"/>
              <a:sym typeface="Calibri"/>
            </a:endParaRPr>
          </a:p>
        </p:txBody>
      </p:sp>
      <p:cxnSp>
        <p:nvCxnSpPr>
          <p:cNvPr id="25" name="Google Shape;157;p3"/>
          <p:cNvCxnSpPr/>
          <p:nvPr/>
        </p:nvCxnSpPr>
        <p:spPr>
          <a:xfrm rot="10800000">
            <a:off x="5928964" y="1549810"/>
            <a:ext cx="559586" cy="0"/>
          </a:xfrm>
          <a:prstGeom prst="straightConnector1">
            <a:avLst/>
          </a:prstGeom>
          <a:noFill/>
          <a:ln w="57150" cap="flat" cmpd="sng">
            <a:solidFill>
              <a:schemeClr val="accent2"/>
            </a:solidFill>
            <a:prstDash val="solid"/>
            <a:round/>
            <a:headEnd type="none" w="sm" len="sm"/>
            <a:tailEnd type="triangle" w="med" len="med"/>
          </a:ln>
        </p:spPr>
      </p:cxnSp>
      <p:sp>
        <p:nvSpPr>
          <p:cNvPr id="26" name="Google Shape;158;p3"/>
          <p:cNvSpPr/>
          <p:nvPr/>
        </p:nvSpPr>
        <p:spPr>
          <a:xfrm>
            <a:off x="393820" y="2285689"/>
            <a:ext cx="1878661"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200" dirty="0">
                <a:solidFill>
                  <a:schemeClr val="dk1"/>
                </a:solidFill>
                <a:latin typeface="+mj-lt"/>
                <a:ea typeface="Times New Roman"/>
                <a:cs typeface="Times New Roman"/>
                <a:sym typeface="Times New Roman"/>
              </a:rPr>
              <a:t>720000 sacos de 50 kg de Azúcar Blanca</a:t>
            </a:r>
            <a:endParaRPr sz="1400" dirty="0">
              <a:latin typeface="+mj-lt"/>
            </a:endParaRPr>
          </a:p>
        </p:txBody>
      </p:sp>
      <p:sp>
        <p:nvSpPr>
          <p:cNvPr id="27" name="Google Shape;159;p3"/>
          <p:cNvSpPr/>
          <p:nvPr/>
        </p:nvSpPr>
        <p:spPr>
          <a:xfrm>
            <a:off x="2272481" y="2285488"/>
            <a:ext cx="189155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dirty="0" smtClean="0">
                <a:solidFill>
                  <a:schemeClr val="dk1"/>
                </a:solidFill>
                <a:latin typeface="+mj-lt"/>
                <a:ea typeface="Times New Roman"/>
                <a:cs typeface="Times New Roman"/>
                <a:sym typeface="Times New Roman"/>
              </a:rPr>
              <a:t>100.000 </a:t>
            </a:r>
            <a:r>
              <a:rPr lang="es-ES" sz="1200" dirty="0">
                <a:solidFill>
                  <a:schemeClr val="dk1"/>
                </a:solidFill>
                <a:latin typeface="+mj-lt"/>
                <a:ea typeface="Times New Roman"/>
                <a:cs typeface="Times New Roman"/>
                <a:sym typeface="Times New Roman"/>
              </a:rPr>
              <a:t>unidades </a:t>
            </a:r>
            <a:endParaRPr sz="1400" dirty="0">
              <a:latin typeface="+mj-lt"/>
            </a:endParaRPr>
          </a:p>
          <a:p>
            <a:pPr marL="0" marR="0" lvl="0" indent="0" algn="just" rtl="0">
              <a:spcBef>
                <a:spcPts val="0"/>
              </a:spcBef>
              <a:spcAft>
                <a:spcPts val="0"/>
              </a:spcAft>
              <a:buNone/>
            </a:pPr>
            <a:r>
              <a:rPr lang="es-ES" sz="1200" dirty="0" smtClean="0">
                <a:solidFill>
                  <a:schemeClr val="dk1"/>
                </a:solidFill>
                <a:latin typeface="+mj-lt"/>
                <a:ea typeface="Times New Roman"/>
                <a:cs typeface="Times New Roman"/>
                <a:sym typeface="Times New Roman"/>
              </a:rPr>
              <a:t>De Azúcar </a:t>
            </a:r>
            <a:r>
              <a:rPr lang="es-ES" sz="1200" dirty="0">
                <a:solidFill>
                  <a:schemeClr val="dk1"/>
                </a:solidFill>
                <a:latin typeface="+mj-lt"/>
                <a:ea typeface="Times New Roman"/>
                <a:cs typeface="Times New Roman"/>
                <a:sym typeface="Times New Roman"/>
              </a:rPr>
              <a:t>Morena</a:t>
            </a:r>
            <a:endParaRPr sz="1400" dirty="0">
              <a:latin typeface="+mj-lt"/>
            </a:endParaRPr>
          </a:p>
        </p:txBody>
      </p:sp>
      <p:pic>
        <p:nvPicPr>
          <p:cNvPr id="28" name="Google Shape;125;p2"/>
          <p:cNvPicPr preferRelativeResize="0"/>
          <p:nvPr/>
        </p:nvPicPr>
        <p:blipFill rotWithShape="1">
          <a:blip r:embed="rId6" cstate="print">
            <a:alphaModFix/>
            <a:extLst>
              <a:ext uri="{28A0092B-C50C-407E-A947-70E740481C1C}">
                <a14:useLocalDpi xmlns:a14="http://schemas.microsoft.com/office/drawing/2010/main" val="0"/>
              </a:ext>
            </a:extLst>
          </a:blip>
          <a:srcRect/>
          <a:stretch/>
        </p:blipFill>
        <p:spPr>
          <a:xfrm>
            <a:off x="673482" y="654377"/>
            <a:ext cx="2791181" cy="1609125"/>
          </a:xfrm>
          <a:prstGeom prst="rect">
            <a:avLst/>
          </a:prstGeom>
          <a:noFill/>
          <a:ln w="9525" cap="flat" cmpd="sng">
            <a:solidFill>
              <a:schemeClr val="dk1"/>
            </a:solidFill>
            <a:prstDash val="solid"/>
            <a:round/>
            <a:headEnd type="none" w="sm" len="sm"/>
            <a:tailEnd type="none" w="sm" len="sm"/>
          </a:ln>
        </p:spPr>
      </p:pic>
      <p:sp>
        <p:nvSpPr>
          <p:cNvPr id="29" name="CuadroTexto 28">
            <a:extLst>
              <a:ext uri="{FF2B5EF4-FFF2-40B4-BE49-F238E27FC236}">
                <a16:creationId xmlns:a16="http://schemas.microsoft.com/office/drawing/2014/main" id="{42075D1F-F95B-464B-ACF4-95FF7A2C9ABD}"/>
              </a:ext>
            </a:extLst>
          </p:cNvPr>
          <p:cNvSpPr txBox="1"/>
          <p:nvPr/>
        </p:nvSpPr>
        <p:spPr>
          <a:xfrm>
            <a:off x="3339902" y="51516"/>
            <a:ext cx="8573056"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sp>
        <p:nvSpPr>
          <p:cNvPr id="30" name="CuadroTexto 29"/>
          <p:cNvSpPr txBox="1"/>
          <p:nvPr/>
        </p:nvSpPr>
        <p:spPr>
          <a:xfrm>
            <a:off x="207818" y="99260"/>
            <a:ext cx="465664" cy="646331"/>
          </a:xfrm>
          <a:prstGeom prst="rect">
            <a:avLst/>
          </a:prstGeom>
          <a:noFill/>
        </p:spPr>
        <p:txBody>
          <a:bodyPr wrap="square" rtlCol="0">
            <a:spAutoFit/>
          </a:bodyPr>
          <a:lstStyle/>
          <a:p>
            <a:r>
              <a:rPr lang="es-ES" dirty="0" smtClean="0"/>
              <a:t>2</a:t>
            </a:r>
          </a:p>
          <a:p>
            <a:endParaRPr lang="es-EC" dirty="0"/>
          </a:p>
        </p:txBody>
      </p:sp>
    </p:spTree>
    <p:extLst>
      <p:ext uri="{BB962C8B-B14F-4D97-AF65-F5344CB8AC3E}">
        <p14:creationId xmlns:p14="http://schemas.microsoft.com/office/powerpoint/2010/main" val="3501644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Marcador de número de diapositiva 2">
            <a:extLst>
              <a:ext uri="{FF2B5EF4-FFF2-40B4-BE49-F238E27FC236}">
                <a16:creationId xmlns:a16="http://schemas.microsoft.com/office/drawing/2014/main" id="{7194AD6A-152E-4085-8EE7-9B555A3492C6}"/>
              </a:ext>
            </a:extLst>
          </p:cNvPr>
          <p:cNvSpPr txBox="1">
            <a:spLocks/>
          </p:cNvSpPr>
          <p:nvPr/>
        </p:nvSpPr>
        <p:spPr>
          <a:xfrm>
            <a:off x="10416480" y="6658074"/>
            <a:ext cx="1165920" cy="213618"/>
          </a:xfrm>
          <a:prstGeom prst="rect">
            <a:avLst/>
          </a:prstGeom>
        </p:spPr>
        <p:txBody>
          <a:bodyPr vert="horz" lIns="91440" tIns="45720" rIns="91440" bIns="45720" rtlCol="0" anchor="ctr"/>
          <a:lstStyle>
            <a:defPPr>
              <a:defRPr lang="en-US"/>
            </a:defPPr>
            <a:lvl1pPr marL="0" algn="ctr" defTabSz="457200" rtl="0" eaLnBrk="1" latinLnBrk="0" hangingPunct="1">
              <a:defRPr sz="5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C" b="1" smtClean="0"/>
              <a:t>VERSIÓN: </a:t>
            </a:r>
            <a:r>
              <a:rPr lang="es-EC" smtClean="0"/>
              <a:t>1.0</a:t>
            </a:r>
            <a:endParaRPr lang="es-EC" dirty="0"/>
          </a:p>
        </p:txBody>
      </p:sp>
      <p:sp>
        <p:nvSpPr>
          <p:cNvPr id="4" name="CuadroTexto 3">
            <a:extLst>
              <a:ext uri="{FF2B5EF4-FFF2-40B4-BE49-F238E27FC236}">
                <a16:creationId xmlns:a16="http://schemas.microsoft.com/office/drawing/2014/main" id="{42075D1F-F95B-464B-ACF4-95FF7A2C9ABD}"/>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sp>
        <p:nvSpPr>
          <p:cNvPr id="5" name="CuadroTexto 4">
            <a:extLst>
              <a:ext uri="{FF2B5EF4-FFF2-40B4-BE49-F238E27FC236}">
                <a16:creationId xmlns:a16="http://schemas.microsoft.com/office/drawing/2014/main" id="{D90A7E55-EAC5-4CAC-86AD-C542EA95BE99}"/>
              </a:ext>
            </a:extLst>
          </p:cNvPr>
          <p:cNvSpPr txBox="1"/>
          <p:nvPr/>
        </p:nvSpPr>
        <p:spPr>
          <a:xfrm>
            <a:off x="625764" y="6349095"/>
            <a:ext cx="2890535" cy="276999"/>
          </a:xfrm>
          <a:prstGeom prst="rect">
            <a:avLst/>
          </a:prstGeom>
          <a:noFill/>
        </p:spPr>
        <p:txBody>
          <a:bodyPr wrap="none" rtlCol="0">
            <a:spAutoFit/>
          </a:bodyPr>
          <a:lstStyle/>
          <a:p>
            <a:r>
              <a:rPr lang="en-US" sz="1200" dirty="0" smtClean="0"/>
              <a:t>(Supriya, </a:t>
            </a:r>
            <a:r>
              <a:rPr lang="en-US" sz="1200" dirty="0"/>
              <a:t>2019), </a:t>
            </a:r>
            <a:r>
              <a:rPr lang="en-US" sz="1200" dirty="0" smtClean="0"/>
              <a:t>(</a:t>
            </a:r>
            <a:r>
              <a:rPr lang="en-US" sz="1200" dirty="0" err="1" smtClean="0"/>
              <a:t>Spatafora</a:t>
            </a:r>
            <a:r>
              <a:rPr lang="en-US" sz="1200" dirty="0" smtClean="0"/>
              <a:t> </a:t>
            </a:r>
            <a:r>
              <a:rPr lang="en-US" sz="1200" i="1" dirty="0"/>
              <a:t>et al</a:t>
            </a:r>
            <a:r>
              <a:rPr lang="en-US" sz="1200" dirty="0"/>
              <a:t>., </a:t>
            </a:r>
            <a:r>
              <a:rPr lang="en-US" sz="1200" dirty="0" smtClean="0"/>
              <a:t>2016)</a:t>
            </a:r>
            <a:endParaRPr lang="en-US" sz="1200" dirty="0"/>
          </a:p>
        </p:txBody>
      </p:sp>
      <p:pic>
        <p:nvPicPr>
          <p:cNvPr id="7" name="image6.jpg" descr="Fungal mold structure"/>
          <p:cNvPicPr/>
          <p:nvPr/>
        </p:nvPicPr>
        <p:blipFill>
          <a:blip r:embed="rId2">
            <a:extLst>
              <a:ext uri="{28A0092B-C50C-407E-A947-70E740481C1C}">
                <a14:useLocalDpi xmlns:a14="http://schemas.microsoft.com/office/drawing/2010/main" val="0"/>
              </a:ext>
            </a:extLst>
          </a:blip>
          <a:srcRect/>
          <a:stretch>
            <a:fillRect/>
          </a:stretch>
        </p:blipFill>
        <p:spPr>
          <a:xfrm>
            <a:off x="175672" y="696057"/>
            <a:ext cx="3148330" cy="2604135"/>
          </a:xfrm>
          <a:prstGeom prst="rect">
            <a:avLst/>
          </a:prstGeom>
          <a:ln/>
        </p:spPr>
      </p:pic>
      <p:pic>
        <p:nvPicPr>
          <p:cNvPr id="8" name="image2.jpg" descr="Yeast cell"/>
          <p:cNvPicPr/>
          <p:nvPr/>
        </p:nvPicPr>
        <p:blipFill>
          <a:blip r:embed="rId3">
            <a:extLst>
              <a:ext uri="{28A0092B-C50C-407E-A947-70E740481C1C}">
                <a14:useLocalDpi xmlns:a14="http://schemas.microsoft.com/office/drawing/2010/main" val="0"/>
              </a:ext>
            </a:extLst>
          </a:blip>
          <a:srcRect/>
          <a:stretch>
            <a:fillRect/>
          </a:stretch>
        </p:blipFill>
        <p:spPr>
          <a:xfrm>
            <a:off x="3671470" y="696057"/>
            <a:ext cx="3593465" cy="2306320"/>
          </a:xfrm>
          <a:prstGeom prst="rect">
            <a:avLst/>
          </a:prstGeom>
          <a:ln/>
        </p:spPr>
      </p:pic>
      <p:sp>
        <p:nvSpPr>
          <p:cNvPr id="9" name="Rectángulo 8"/>
          <p:cNvSpPr/>
          <p:nvPr/>
        </p:nvSpPr>
        <p:spPr>
          <a:xfrm>
            <a:off x="433134" y="605514"/>
            <a:ext cx="2633406" cy="4180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Hongos Filamentosos</a:t>
            </a:r>
            <a:endParaRPr lang="es-ES" b="1" dirty="0"/>
          </a:p>
        </p:txBody>
      </p:sp>
      <p:sp>
        <p:nvSpPr>
          <p:cNvPr id="10" name="Rectángulo 9"/>
          <p:cNvSpPr/>
          <p:nvPr/>
        </p:nvSpPr>
        <p:spPr>
          <a:xfrm>
            <a:off x="4151499" y="605514"/>
            <a:ext cx="2633406" cy="4180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Levaduras</a:t>
            </a:r>
            <a:endParaRPr lang="es-ES" b="1" dirty="0"/>
          </a:p>
        </p:txBody>
      </p:sp>
      <p:pic>
        <p:nvPicPr>
          <p:cNvPr id="11" name="image9.jpg"/>
          <p:cNvPicPr/>
          <p:nvPr/>
        </p:nvPicPr>
        <p:blipFill>
          <a:blip r:embed="rId4" cstate="print">
            <a:extLst>
              <a:ext uri="{28A0092B-C50C-407E-A947-70E740481C1C}">
                <a14:useLocalDpi xmlns:a14="http://schemas.microsoft.com/office/drawing/2010/main" val="0"/>
              </a:ext>
            </a:extLst>
          </a:blip>
          <a:srcRect/>
          <a:stretch>
            <a:fillRect/>
          </a:stretch>
        </p:blipFill>
        <p:spPr>
          <a:xfrm>
            <a:off x="1446663" y="3910467"/>
            <a:ext cx="4575578" cy="2247067"/>
          </a:xfrm>
          <a:prstGeom prst="rect">
            <a:avLst/>
          </a:prstGeom>
          <a:ln/>
        </p:spPr>
      </p:pic>
      <p:sp>
        <p:nvSpPr>
          <p:cNvPr id="12" name="Más 11"/>
          <p:cNvSpPr/>
          <p:nvPr/>
        </p:nvSpPr>
        <p:spPr>
          <a:xfrm>
            <a:off x="3299486" y="3055504"/>
            <a:ext cx="661144" cy="65204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Rectángulo 12"/>
          <p:cNvSpPr/>
          <p:nvPr/>
        </p:nvSpPr>
        <p:spPr>
          <a:xfrm>
            <a:off x="3169999" y="3707544"/>
            <a:ext cx="2940098" cy="4180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Material Lignocelulósico</a:t>
            </a:r>
            <a:endParaRPr lang="es-ES" b="1" dirty="0"/>
          </a:p>
        </p:txBody>
      </p:sp>
      <p:sp>
        <p:nvSpPr>
          <p:cNvPr id="14" name="Rectángulo 13"/>
          <p:cNvSpPr/>
          <p:nvPr/>
        </p:nvSpPr>
        <p:spPr>
          <a:xfrm>
            <a:off x="8453791" y="830702"/>
            <a:ext cx="2940098" cy="41806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b="1" dirty="0" smtClean="0"/>
              <a:t>Aplicaciones</a:t>
            </a:r>
            <a:endParaRPr lang="es-ES" b="1" dirty="0"/>
          </a:p>
        </p:txBody>
      </p:sp>
      <p:pic>
        <p:nvPicPr>
          <p:cNvPr id="15" name="Picture 2" descr="https://ars.els-cdn.com/content/image/1-s2.0-S2214799318301012-fx1_lr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1837" y="1248770"/>
            <a:ext cx="2107603" cy="2333418"/>
          </a:xfrm>
          <a:prstGeom prst="rect">
            <a:avLst/>
          </a:prstGeom>
          <a:noFill/>
          <a:extLst>
            <a:ext uri="{909E8E84-426E-40DD-AFC4-6F175D3DCCD1}">
              <a14:hiddenFill xmlns:a14="http://schemas.microsoft.com/office/drawing/2010/main">
                <a:solidFill>
                  <a:srgbClr val="FFFFFF"/>
                </a:solidFill>
              </a14:hiddenFill>
            </a:ext>
          </a:extLst>
        </p:spPr>
      </p:pic>
      <p:sp>
        <p:nvSpPr>
          <p:cNvPr id="16" name="Llamada de flecha a la izquierda 15"/>
          <p:cNvSpPr/>
          <p:nvPr/>
        </p:nvSpPr>
        <p:spPr>
          <a:xfrm>
            <a:off x="6239583" y="3707544"/>
            <a:ext cx="4337431" cy="2142700"/>
          </a:xfrm>
          <a:prstGeom prst="leftArrowCallout">
            <a:avLst>
              <a:gd name="adj1" fmla="val 25000"/>
              <a:gd name="adj2" fmla="val 25000"/>
              <a:gd name="adj3" fmla="val 25000"/>
              <a:gd name="adj4" fmla="val 73423"/>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600" dirty="0"/>
              <a:t>Se puede establecer un valor añadido al material lignocelulósico de la caña de azúcar través de proceso </a:t>
            </a:r>
            <a:r>
              <a:rPr lang="es-EC" sz="1600" dirty="0" smtClean="0"/>
              <a:t>biotecnológicos </a:t>
            </a:r>
            <a:r>
              <a:rPr lang="es-EC" sz="1600" dirty="0"/>
              <a:t>azúcares para alcanzar una utilización eficiente de las fuentes de carbono del desecho agroindustrial</a:t>
            </a:r>
          </a:p>
          <a:p>
            <a:pPr algn="ctr"/>
            <a:endParaRPr lang="es-ES" sz="1400" dirty="0"/>
          </a:p>
        </p:txBody>
      </p:sp>
      <p:sp>
        <p:nvSpPr>
          <p:cNvPr id="17" name="CuadroTexto 16"/>
          <p:cNvSpPr txBox="1"/>
          <p:nvPr/>
        </p:nvSpPr>
        <p:spPr>
          <a:xfrm>
            <a:off x="207818" y="99260"/>
            <a:ext cx="465664" cy="369332"/>
          </a:xfrm>
          <a:prstGeom prst="rect">
            <a:avLst/>
          </a:prstGeom>
          <a:noFill/>
        </p:spPr>
        <p:txBody>
          <a:bodyPr wrap="square" rtlCol="0">
            <a:spAutoFit/>
          </a:bodyPr>
          <a:lstStyle/>
          <a:p>
            <a:r>
              <a:rPr lang="es-ES" dirty="0" smtClean="0"/>
              <a:t>3</a:t>
            </a:r>
          </a:p>
        </p:txBody>
      </p:sp>
    </p:spTree>
    <p:extLst>
      <p:ext uri="{BB962C8B-B14F-4D97-AF65-F5344CB8AC3E}">
        <p14:creationId xmlns:p14="http://schemas.microsoft.com/office/powerpoint/2010/main" val="71366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CuadroTexto 2">
            <a:extLst>
              <a:ext uri="{FF2B5EF4-FFF2-40B4-BE49-F238E27FC236}">
                <a16:creationId xmlns:a16="http://schemas.microsoft.com/office/drawing/2014/main" id="{42075D1F-F95B-464B-ACF4-95FF7A2C9ABD}"/>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3412" y="711390"/>
            <a:ext cx="2041380" cy="1922628"/>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24837" y="464024"/>
            <a:ext cx="1757594" cy="2218614"/>
          </a:xfrm>
          <a:prstGeom prst="rect">
            <a:avLst/>
          </a:prstGeom>
        </p:spPr>
      </p:pic>
      <p:pic>
        <p:nvPicPr>
          <p:cNvPr id="3074" name="Picture 2" descr="http://www.medical-labs.net/wp-content/uploads/2015/03/microscopic-image-of-Penicillium-s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261" y="638859"/>
            <a:ext cx="3187040" cy="1868943"/>
          </a:xfrm>
          <a:prstGeom prst="rect">
            <a:avLst/>
          </a:prstGeom>
          <a:noFill/>
          <a:extLst>
            <a:ext uri="{909E8E84-426E-40DD-AFC4-6F175D3DCCD1}">
              <a14:hiddenFill xmlns:a14="http://schemas.microsoft.com/office/drawing/2010/main">
                <a:solidFill>
                  <a:srgbClr val="FFFFFF"/>
                </a:solidFill>
              </a14:hiddenFill>
            </a:ext>
          </a:extLst>
        </p:spPr>
      </p:pic>
      <p:sp>
        <p:nvSpPr>
          <p:cNvPr id="7" name="Más 6"/>
          <p:cNvSpPr/>
          <p:nvPr/>
        </p:nvSpPr>
        <p:spPr>
          <a:xfrm>
            <a:off x="2064243" y="1346684"/>
            <a:ext cx="661144" cy="65204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6" name="Igual que 5"/>
          <p:cNvSpPr/>
          <p:nvPr/>
        </p:nvSpPr>
        <p:spPr>
          <a:xfrm>
            <a:off x="4043175" y="1328358"/>
            <a:ext cx="745933" cy="555309"/>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8" name="Rectángulo 7"/>
          <p:cNvSpPr/>
          <p:nvPr/>
        </p:nvSpPr>
        <p:spPr>
          <a:xfrm>
            <a:off x="4645296" y="2541147"/>
            <a:ext cx="3576970" cy="584775"/>
          </a:xfrm>
          <a:prstGeom prst="rect">
            <a:avLst/>
          </a:prstGeom>
        </p:spPr>
        <p:txBody>
          <a:bodyPr wrap="square">
            <a:spAutoFit/>
          </a:bodyPr>
          <a:lstStyle/>
          <a:p>
            <a:pPr algn="ctr"/>
            <a:r>
              <a:rPr lang="es-ES" sz="1600" b="1" dirty="0">
                <a:solidFill>
                  <a:srgbClr val="333333"/>
                </a:solidFill>
                <a:latin typeface="trebuchet ms" panose="020B0603020202020204" pitchFamily="34" charset="0"/>
              </a:rPr>
              <a:t>1- </a:t>
            </a:r>
            <a:r>
              <a:rPr lang="es-ES" sz="1600" b="1" dirty="0" smtClean="0">
                <a:solidFill>
                  <a:srgbClr val="333333"/>
                </a:solidFill>
                <a:latin typeface="trebuchet ms" panose="020B0603020202020204" pitchFamily="34" charset="0"/>
              </a:rPr>
              <a:t>hifa, 2- conidióforo, 3- </a:t>
            </a:r>
            <a:r>
              <a:rPr lang="es-ES" sz="1600" b="1" dirty="0" err="1" smtClean="0">
                <a:solidFill>
                  <a:srgbClr val="333333"/>
                </a:solidFill>
                <a:latin typeface="trebuchet ms" panose="020B0603020202020204" pitchFamily="34" charset="0"/>
              </a:rPr>
              <a:t>fialide</a:t>
            </a:r>
            <a:r>
              <a:rPr lang="es-ES" sz="1600" b="1" dirty="0"/>
              <a:t/>
            </a:r>
            <a:br>
              <a:rPr lang="es-ES" sz="1600" b="1" dirty="0"/>
            </a:br>
            <a:r>
              <a:rPr lang="es-ES" sz="1600" b="1" dirty="0">
                <a:solidFill>
                  <a:srgbClr val="333333"/>
                </a:solidFill>
                <a:latin typeface="trebuchet ms" panose="020B0603020202020204" pitchFamily="34" charset="0"/>
              </a:rPr>
              <a:t>4- </a:t>
            </a:r>
            <a:r>
              <a:rPr lang="es-ES" sz="1600" b="1" dirty="0" err="1" smtClean="0">
                <a:solidFill>
                  <a:srgbClr val="333333"/>
                </a:solidFill>
                <a:latin typeface="trebuchet ms" panose="020B0603020202020204" pitchFamily="34" charset="0"/>
              </a:rPr>
              <a:t>conidia</a:t>
            </a:r>
            <a:r>
              <a:rPr lang="es-ES" sz="1600" b="1" dirty="0" smtClean="0">
                <a:solidFill>
                  <a:srgbClr val="333333"/>
                </a:solidFill>
                <a:latin typeface="trebuchet ms" panose="020B0603020202020204" pitchFamily="34" charset="0"/>
              </a:rPr>
              <a:t>, 5- septo</a:t>
            </a:r>
            <a:endParaRPr lang="es-ES" sz="1600" b="1" dirty="0"/>
          </a:p>
        </p:txBody>
      </p:sp>
      <p:pic>
        <p:nvPicPr>
          <p:cNvPr id="3076" name="Picture 4" descr="Phylogenetic tree, phylogeny or evolutionary classification outline diagr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585131" y="642612"/>
            <a:ext cx="3179278" cy="24999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565289" y="296102"/>
            <a:ext cx="3193366" cy="415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Técnicas de identificación</a:t>
            </a:r>
            <a:endParaRPr lang="es-ES" b="1" dirty="0"/>
          </a:p>
        </p:txBody>
      </p:sp>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9740" y="3831799"/>
            <a:ext cx="4991100" cy="1419225"/>
          </a:xfrm>
          <a:prstGeom prst="rect">
            <a:avLst/>
          </a:prstGeom>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783" y="3637803"/>
            <a:ext cx="2695381" cy="1807218"/>
          </a:xfrm>
          <a:prstGeom prst="rect">
            <a:avLst/>
          </a:prstGeom>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024" y="3579576"/>
            <a:ext cx="1409571" cy="1635102"/>
          </a:xfrm>
          <a:prstGeom prst="rect">
            <a:avLst/>
          </a:prstGeom>
        </p:spPr>
      </p:pic>
      <p:sp>
        <p:nvSpPr>
          <p:cNvPr id="15" name="Flecha derecha 14"/>
          <p:cNvSpPr/>
          <p:nvPr/>
        </p:nvSpPr>
        <p:spPr>
          <a:xfrm>
            <a:off x="3381844" y="4541411"/>
            <a:ext cx="523776" cy="4027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8" name="Rectángulo 17"/>
          <p:cNvSpPr/>
          <p:nvPr/>
        </p:nvSpPr>
        <p:spPr>
          <a:xfrm>
            <a:off x="559662" y="3233820"/>
            <a:ext cx="4085634" cy="415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Técnicas dependiente de cultivo</a:t>
            </a:r>
            <a:endParaRPr lang="es-ES" b="1" dirty="0"/>
          </a:p>
        </p:txBody>
      </p:sp>
      <p:sp>
        <p:nvSpPr>
          <p:cNvPr id="19" name="Rectángulo 18"/>
          <p:cNvSpPr/>
          <p:nvPr/>
        </p:nvSpPr>
        <p:spPr>
          <a:xfrm>
            <a:off x="4438848" y="5800706"/>
            <a:ext cx="2630972" cy="415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Medios de cultivo</a:t>
            </a:r>
            <a:endParaRPr lang="es-ES" b="1" dirty="0"/>
          </a:p>
        </p:txBody>
      </p:sp>
      <p:sp>
        <p:nvSpPr>
          <p:cNvPr id="20" name="Flecha derecha 19"/>
          <p:cNvSpPr/>
          <p:nvPr/>
        </p:nvSpPr>
        <p:spPr>
          <a:xfrm>
            <a:off x="8256376" y="4541411"/>
            <a:ext cx="523776" cy="4027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6" name="Imagen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2924" y="3746637"/>
            <a:ext cx="2549075" cy="2063928"/>
          </a:xfrm>
          <a:prstGeom prst="rect">
            <a:avLst/>
          </a:prstGeom>
        </p:spPr>
      </p:pic>
      <p:sp>
        <p:nvSpPr>
          <p:cNvPr id="17" name="CuadroTexto 16"/>
          <p:cNvSpPr txBox="1"/>
          <p:nvPr/>
        </p:nvSpPr>
        <p:spPr>
          <a:xfrm>
            <a:off x="4043175" y="5445021"/>
            <a:ext cx="1156622" cy="369332"/>
          </a:xfrm>
          <a:prstGeom prst="rect">
            <a:avLst/>
          </a:prstGeom>
          <a:noFill/>
        </p:spPr>
        <p:txBody>
          <a:bodyPr wrap="square" rtlCol="0">
            <a:spAutoFit/>
          </a:bodyPr>
          <a:lstStyle/>
          <a:p>
            <a:r>
              <a:rPr lang="es-ES" b="1" dirty="0" smtClean="0"/>
              <a:t>RBA</a:t>
            </a:r>
            <a:endParaRPr lang="es-ES" b="1" dirty="0"/>
          </a:p>
        </p:txBody>
      </p:sp>
      <p:sp>
        <p:nvSpPr>
          <p:cNvPr id="23" name="CuadroTexto 22"/>
          <p:cNvSpPr txBox="1"/>
          <p:nvPr/>
        </p:nvSpPr>
        <p:spPr>
          <a:xfrm>
            <a:off x="5564911" y="5433401"/>
            <a:ext cx="1156622" cy="369332"/>
          </a:xfrm>
          <a:prstGeom prst="rect">
            <a:avLst/>
          </a:prstGeom>
          <a:noFill/>
        </p:spPr>
        <p:txBody>
          <a:bodyPr wrap="square" rtlCol="0">
            <a:spAutoFit/>
          </a:bodyPr>
          <a:lstStyle/>
          <a:p>
            <a:r>
              <a:rPr lang="es-ES" b="1" dirty="0" smtClean="0"/>
              <a:t>SDA</a:t>
            </a:r>
            <a:endParaRPr lang="es-ES" b="1" dirty="0"/>
          </a:p>
        </p:txBody>
      </p:sp>
      <p:sp>
        <p:nvSpPr>
          <p:cNvPr id="24" name="CuadroTexto 23"/>
          <p:cNvSpPr txBox="1"/>
          <p:nvPr/>
        </p:nvSpPr>
        <p:spPr>
          <a:xfrm>
            <a:off x="7220862" y="5433401"/>
            <a:ext cx="1156622" cy="369332"/>
          </a:xfrm>
          <a:prstGeom prst="rect">
            <a:avLst/>
          </a:prstGeom>
          <a:noFill/>
        </p:spPr>
        <p:txBody>
          <a:bodyPr wrap="square" rtlCol="0">
            <a:spAutoFit/>
          </a:bodyPr>
          <a:lstStyle/>
          <a:p>
            <a:r>
              <a:rPr lang="es-ES" b="1" dirty="0" smtClean="0"/>
              <a:t>PDA</a:t>
            </a:r>
            <a:endParaRPr lang="es-ES" b="1" dirty="0"/>
          </a:p>
        </p:txBody>
      </p:sp>
      <p:sp>
        <p:nvSpPr>
          <p:cNvPr id="25" name="CuadroTexto 24"/>
          <p:cNvSpPr txBox="1"/>
          <p:nvPr/>
        </p:nvSpPr>
        <p:spPr>
          <a:xfrm>
            <a:off x="207818" y="99260"/>
            <a:ext cx="465664" cy="369332"/>
          </a:xfrm>
          <a:prstGeom prst="rect">
            <a:avLst/>
          </a:prstGeom>
          <a:noFill/>
        </p:spPr>
        <p:txBody>
          <a:bodyPr wrap="square" rtlCol="0">
            <a:spAutoFit/>
          </a:bodyPr>
          <a:lstStyle/>
          <a:p>
            <a:r>
              <a:rPr lang="es-ES" dirty="0"/>
              <a:t>4</a:t>
            </a:r>
            <a:endParaRPr lang="es-ES" dirty="0" smtClean="0"/>
          </a:p>
        </p:txBody>
      </p:sp>
      <p:sp>
        <p:nvSpPr>
          <p:cNvPr id="26" name="Rectángulo 25"/>
          <p:cNvSpPr/>
          <p:nvPr/>
        </p:nvSpPr>
        <p:spPr>
          <a:xfrm>
            <a:off x="658149" y="5784473"/>
            <a:ext cx="2630972" cy="415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Dilución Seriada</a:t>
            </a:r>
            <a:endParaRPr lang="es-ES" b="1" dirty="0"/>
          </a:p>
        </p:txBody>
      </p:sp>
      <p:sp>
        <p:nvSpPr>
          <p:cNvPr id="27" name="CuadroTexto 26">
            <a:extLst>
              <a:ext uri="{FF2B5EF4-FFF2-40B4-BE49-F238E27FC236}">
                <a16:creationId xmlns:a16="http://schemas.microsoft.com/office/drawing/2014/main" id="{D90A7E55-EAC5-4CAC-86AD-C542EA95BE99}"/>
              </a:ext>
            </a:extLst>
          </p:cNvPr>
          <p:cNvSpPr txBox="1"/>
          <p:nvPr/>
        </p:nvSpPr>
        <p:spPr>
          <a:xfrm>
            <a:off x="625764" y="6349095"/>
            <a:ext cx="5359400" cy="276999"/>
          </a:xfrm>
          <a:prstGeom prst="rect">
            <a:avLst/>
          </a:prstGeom>
          <a:noFill/>
        </p:spPr>
        <p:txBody>
          <a:bodyPr wrap="square" rtlCol="0">
            <a:spAutoFit/>
          </a:bodyPr>
          <a:lstStyle/>
          <a:p>
            <a:r>
              <a:rPr lang="en-US" sz="1200" dirty="0"/>
              <a:t>(</a:t>
            </a:r>
            <a:r>
              <a:rPr lang="en-US" sz="1200" dirty="0" err="1"/>
              <a:t>Cepeda</a:t>
            </a:r>
            <a:r>
              <a:rPr lang="en-US" sz="1200" dirty="0"/>
              <a:t> </a:t>
            </a:r>
            <a:r>
              <a:rPr lang="en-US" sz="1200" i="1" dirty="0"/>
              <a:t>et al</a:t>
            </a:r>
            <a:r>
              <a:rPr lang="en-US" sz="1200" dirty="0"/>
              <a:t>., 2019), </a:t>
            </a:r>
            <a:r>
              <a:rPr lang="en-US" sz="1200" dirty="0" smtClean="0"/>
              <a:t>(</a:t>
            </a:r>
            <a:r>
              <a:rPr lang="en-US" sz="1200" dirty="0" err="1" smtClean="0"/>
              <a:t>Spatafora</a:t>
            </a:r>
            <a:r>
              <a:rPr lang="en-US" sz="1200" dirty="0" smtClean="0"/>
              <a:t> </a:t>
            </a:r>
            <a:r>
              <a:rPr lang="en-US" sz="1200" i="1" dirty="0"/>
              <a:t>et al</a:t>
            </a:r>
            <a:r>
              <a:rPr lang="en-US" sz="1200" dirty="0"/>
              <a:t>., 2016), (</a:t>
            </a:r>
            <a:r>
              <a:rPr lang="en-US" sz="1200" dirty="0" err="1"/>
              <a:t>Vanegas</a:t>
            </a:r>
            <a:r>
              <a:rPr lang="en-US" sz="1200" dirty="0"/>
              <a:t> &amp; Gómez, 2018).</a:t>
            </a:r>
          </a:p>
        </p:txBody>
      </p:sp>
    </p:spTree>
    <p:extLst>
      <p:ext uri="{BB962C8B-B14F-4D97-AF65-F5344CB8AC3E}">
        <p14:creationId xmlns:p14="http://schemas.microsoft.com/office/powerpoint/2010/main" val="420015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r>
              <a:rPr lang="es-EC" b="1" smtClean="0"/>
              <a:t>VERSIÓN: </a:t>
            </a:r>
            <a:r>
              <a:rPr lang="es-EC" smtClean="0"/>
              <a:t>1.0</a:t>
            </a:r>
            <a:endParaRPr lang="es-EC" dirty="0"/>
          </a:p>
        </p:txBody>
      </p:sp>
      <p:sp>
        <p:nvSpPr>
          <p:cNvPr id="3" name="CuadroTexto 2">
            <a:extLst>
              <a:ext uri="{FF2B5EF4-FFF2-40B4-BE49-F238E27FC236}">
                <a16:creationId xmlns:a16="http://schemas.microsoft.com/office/drawing/2014/main" id="{42075D1F-F95B-464B-ACF4-95FF7A2C9ABD}"/>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sp>
        <p:nvSpPr>
          <p:cNvPr id="13" name="Rectángulo 12"/>
          <p:cNvSpPr/>
          <p:nvPr/>
        </p:nvSpPr>
        <p:spPr>
          <a:xfrm>
            <a:off x="565289" y="296102"/>
            <a:ext cx="3193366" cy="415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Técnicas moleculares</a:t>
            </a:r>
            <a:endParaRPr lang="es-ES" b="1" dirty="0"/>
          </a:p>
        </p:txBody>
      </p:sp>
      <p:pic>
        <p:nvPicPr>
          <p:cNvPr id="25" name="Main graphic"/>
          <p:cNvPicPr/>
          <p:nvPr/>
        </p:nvPicPr>
        <p:blipFill>
          <a:blip r:embed="rId2">
            <a:extLst>
              <a:ext uri="{28A0092B-C50C-407E-A947-70E740481C1C}">
                <a14:useLocalDpi xmlns:a14="http://schemas.microsoft.com/office/drawing/2010/main" val="0"/>
              </a:ext>
            </a:extLst>
          </a:blip>
          <a:stretch/>
        </p:blipFill>
        <p:spPr>
          <a:xfrm>
            <a:off x="499821" y="999636"/>
            <a:ext cx="5764046" cy="2525328"/>
          </a:xfrm>
          <a:prstGeom prst="rect">
            <a:avLst/>
          </a:prstGeom>
          <a:ln>
            <a:noFill/>
          </a:ln>
        </p:spPr>
      </p:pic>
      <p:pic>
        <p:nvPicPr>
          <p:cNvPr id="26" name="Main graphic"/>
          <p:cNvPicPr/>
          <p:nvPr/>
        </p:nvPicPr>
        <p:blipFill>
          <a:blip r:embed="rId3" cstate="print">
            <a:extLst>
              <a:ext uri="{28A0092B-C50C-407E-A947-70E740481C1C}">
                <a14:useLocalDpi xmlns:a14="http://schemas.microsoft.com/office/drawing/2010/main" val="0"/>
              </a:ext>
            </a:extLst>
          </a:blip>
          <a:stretch/>
        </p:blipFill>
        <p:spPr>
          <a:xfrm>
            <a:off x="6945153" y="999636"/>
            <a:ext cx="4637247" cy="2344065"/>
          </a:xfrm>
          <a:prstGeom prst="rect">
            <a:avLst/>
          </a:prstGeom>
          <a:ln>
            <a:noFill/>
          </a:ln>
        </p:spPr>
      </p:pic>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821" y="4232817"/>
            <a:ext cx="1866900" cy="1419225"/>
          </a:xfrm>
          <a:prstGeom prst="rect">
            <a:avLst/>
          </a:prstGeom>
        </p:spPr>
      </p:pic>
      <p:pic>
        <p:nvPicPr>
          <p:cNvPr id="27" name="Imagen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7265" y="4604293"/>
            <a:ext cx="1285875" cy="1362075"/>
          </a:xfrm>
          <a:prstGeom prst="rect">
            <a:avLst/>
          </a:prstGeom>
        </p:spPr>
      </p:pic>
      <p:pic>
        <p:nvPicPr>
          <p:cNvPr id="28" name="Imagen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5496" y="3597257"/>
            <a:ext cx="3127641" cy="2466368"/>
          </a:xfrm>
          <a:prstGeom prst="rect">
            <a:avLst/>
          </a:prstGeom>
        </p:spPr>
      </p:pic>
      <p:pic>
        <p:nvPicPr>
          <p:cNvPr id="29" name="Imagen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2058" y="3835079"/>
            <a:ext cx="3390900" cy="1990725"/>
          </a:xfrm>
          <a:prstGeom prst="rect">
            <a:avLst/>
          </a:prstGeom>
        </p:spPr>
      </p:pic>
      <p:sp>
        <p:nvSpPr>
          <p:cNvPr id="32" name="Flecha derecha 31"/>
          <p:cNvSpPr/>
          <p:nvPr/>
        </p:nvSpPr>
        <p:spPr>
          <a:xfrm>
            <a:off x="3696428" y="4980760"/>
            <a:ext cx="523776" cy="4027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33" name="Flecha derecha 32"/>
          <p:cNvSpPr/>
          <p:nvPr/>
        </p:nvSpPr>
        <p:spPr>
          <a:xfrm>
            <a:off x="7598429" y="4980760"/>
            <a:ext cx="523776" cy="4027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34" name="Rectángulo 33"/>
          <p:cNvSpPr/>
          <p:nvPr/>
        </p:nvSpPr>
        <p:spPr>
          <a:xfrm>
            <a:off x="531173" y="3835079"/>
            <a:ext cx="3193366" cy="4152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dirty="0" smtClean="0"/>
              <a:t>PCR y Secuenciación</a:t>
            </a:r>
            <a:endParaRPr lang="es-ES" b="1" dirty="0"/>
          </a:p>
        </p:txBody>
      </p:sp>
      <p:sp>
        <p:nvSpPr>
          <p:cNvPr id="15" name="CuadroTexto 14"/>
          <p:cNvSpPr txBox="1"/>
          <p:nvPr/>
        </p:nvSpPr>
        <p:spPr>
          <a:xfrm>
            <a:off x="193963" y="99260"/>
            <a:ext cx="465664" cy="369332"/>
          </a:xfrm>
          <a:prstGeom prst="rect">
            <a:avLst/>
          </a:prstGeom>
          <a:noFill/>
        </p:spPr>
        <p:txBody>
          <a:bodyPr wrap="square" rtlCol="0">
            <a:spAutoFit/>
          </a:bodyPr>
          <a:lstStyle/>
          <a:p>
            <a:r>
              <a:rPr lang="es-ES" dirty="0"/>
              <a:t>5</a:t>
            </a:r>
            <a:endParaRPr lang="es-ES" dirty="0" smtClean="0"/>
          </a:p>
        </p:txBody>
      </p:sp>
      <p:sp>
        <p:nvSpPr>
          <p:cNvPr id="4" name="Rectángulo 3"/>
          <p:cNvSpPr/>
          <p:nvPr/>
        </p:nvSpPr>
        <p:spPr>
          <a:xfrm>
            <a:off x="244484" y="6409406"/>
            <a:ext cx="2712153" cy="276999"/>
          </a:xfrm>
          <a:prstGeom prst="rect">
            <a:avLst/>
          </a:prstGeom>
        </p:spPr>
        <p:txBody>
          <a:bodyPr wrap="none">
            <a:spAutoFit/>
          </a:bodyPr>
          <a:lstStyle/>
          <a:p>
            <a:r>
              <a:rPr lang="es-EC" sz="1200" dirty="0"/>
              <a:t>(</a:t>
            </a:r>
            <a:r>
              <a:rPr lang="es-EC" sz="1200" dirty="0" err="1"/>
              <a:t>Baselga</a:t>
            </a:r>
            <a:r>
              <a:rPr lang="es-EC" sz="1200" dirty="0"/>
              <a:t> </a:t>
            </a:r>
            <a:r>
              <a:rPr lang="es-EC" sz="1200" i="1" dirty="0"/>
              <a:t>et al</a:t>
            </a:r>
            <a:r>
              <a:rPr lang="es-EC" sz="1200" dirty="0"/>
              <a:t>., 2017), </a:t>
            </a:r>
            <a:r>
              <a:rPr lang="es-EC" sz="1200" dirty="0" smtClean="0"/>
              <a:t>(Ferrer</a:t>
            </a:r>
            <a:r>
              <a:rPr lang="es-EC" sz="1200" dirty="0"/>
              <a:t>, 2018) </a:t>
            </a:r>
          </a:p>
        </p:txBody>
      </p:sp>
    </p:spTree>
    <p:extLst>
      <p:ext uri="{BB962C8B-B14F-4D97-AF65-F5344CB8AC3E}">
        <p14:creationId xmlns:p14="http://schemas.microsoft.com/office/powerpoint/2010/main" val="2688473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3D88530-493B-4552-84CD-EE1213483D7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F6D30EDD-437E-4D14-8C49-610CDB10F64F}"/>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OBJETIVOS</a:t>
            </a:r>
            <a:endParaRPr lang="es-EC" sz="3000" dirty="0">
              <a:solidFill>
                <a:schemeClr val="tx1"/>
              </a:solidFill>
              <a:latin typeface="Arial"/>
            </a:endParaRPr>
          </a:p>
        </p:txBody>
      </p:sp>
      <p:sp>
        <p:nvSpPr>
          <p:cNvPr id="6" name="CuadroTexto 5">
            <a:extLst>
              <a:ext uri="{FF2B5EF4-FFF2-40B4-BE49-F238E27FC236}">
                <a16:creationId xmlns:a16="http://schemas.microsoft.com/office/drawing/2014/main" id="{21982766-9A21-4090-A2A2-C9D5B6F5A555}"/>
              </a:ext>
            </a:extLst>
          </p:cNvPr>
          <p:cNvSpPr txBox="1"/>
          <p:nvPr/>
        </p:nvSpPr>
        <p:spPr>
          <a:xfrm>
            <a:off x="1237396" y="3013448"/>
            <a:ext cx="9830937" cy="1754326"/>
          </a:xfrm>
          <a:prstGeom prst="rect">
            <a:avLst/>
          </a:prstGeom>
          <a:noFill/>
        </p:spPr>
        <p:txBody>
          <a:bodyPr wrap="square">
            <a:spAutoFit/>
          </a:bodyPr>
          <a:lstStyle/>
          <a:p>
            <a:pPr>
              <a:lnSpc>
                <a:spcPct val="200000"/>
              </a:lnSpc>
            </a:pPr>
            <a:r>
              <a:rPr lang="es-EC" dirty="0"/>
              <a:t>Aislar e Identificar molecularmente mohos y levaduras procedentes del material lignocelulósico de caña de azúcar (</a:t>
            </a:r>
            <a:r>
              <a:rPr lang="es-EC" i="1" dirty="0" err="1"/>
              <a:t>Saccharum</a:t>
            </a:r>
            <a:r>
              <a:rPr lang="es-EC" i="1" dirty="0"/>
              <a:t> </a:t>
            </a:r>
            <a:r>
              <a:rPr lang="es-EC" i="1" dirty="0" err="1"/>
              <a:t>officinarum</a:t>
            </a:r>
            <a:r>
              <a:rPr lang="es-EC" dirty="0"/>
              <a:t> L.) recolectado en el área de los molinos del Ingenio Azucarero del Norte.</a:t>
            </a:r>
            <a:endParaRPr lang="es-ES" dirty="0"/>
          </a:p>
        </p:txBody>
      </p:sp>
      <p:sp>
        <p:nvSpPr>
          <p:cNvPr id="8" name="Rectángulo: esquinas redondeadas 7">
            <a:extLst>
              <a:ext uri="{FF2B5EF4-FFF2-40B4-BE49-F238E27FC236}">
                <a16:creationId xmlns:a16="http://schemas.microsoft.com/office/drawing/2014/main" id="{DAFA50C3-FE3D-4080-BC01-F36797398FDD}"/>
              </a:ext>
            </a:extLst>
          </p:cNvPr>
          <p:cNvSpPr/>
          <p:nvPr/>
        </p:nvSpPr>
        <p:spPr>
          <a:xfrm>
            <a:off x="609602" y="1481070"/>
            <a:ext cx="10972798" cy="65682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500" b="1" dirty="0"/>
              <a:t>Objetivo General</a:t>
            </a:r>
            <a:endParaRPr lang="es-EC" sz="2500" b="1" dirty="0"/>
          </a:p>
        </p:txBody>
      </p:sp>
      <p:sp>
        <p:nvSpPr>
          <p:cNvPr id="9" name="CuadroTexto 8">
            <a:extLst>
              <a:ext uri="{FF2B5EF4-FFF2-40B4-BE49-F238E27FC236}">
                <a16:creationId xmlns:a16="http://schemas.microsoft.com/office/drawing/2014/main" id="{3FAC9DA4-6E55-4E3A-8EAA-E9AD6ED37C4B}"/>
              </a:ext>
            </a:extLst>
          </p:cNvPr>
          <p:cNvSpPr txBox="1"/>
          <p:nvPr/>
        </p:nvSpPr>
        <p:spPr>
          <a:xfrm>
            <a:off x="122827" y="95530"/>
            <a:ext cx="312906" cy="369332"/>
          </a:xfrm>
          <a:prstGeom prst="rect">
            <a:avLst/>
          </a:prstGeom>
          <a:noFill/>
        </p:spPr>
        <p:txBody>
          <a:bodyPr wrap="none" rtlCol="0">
            <a:spAutoFit/>
          </a:bodyPr>
          <a:lstStyle/>
          <a:p>
            <a:r>
              <a:rPr lang="es-ES" dirty="0"/>
              <a:t>6</a:t>
            </a:r>
            <a:endParaRPr lang="es-EC" dirty="0"/>
          </a:p>
        </p:txBody>
      </p:sp>
    </p:spTree>
    <p:extLst>
      <p:ext uri="{BB962C8B-B14F-4D97-AF65-F5344CB8AC3E}">
        <p14:creationId xmlns:p14="http://schemas.microsoft.com/office/powerpoint/2010/main" val="109779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665E898-DF41-409C-9FBA-89B3838D60A1}"/>
              </a:ext>
            </a:extLst>
          </p:cNvPr>
          <p:cNvSpPr>
            <a:spLocks noGrp="1"/>
          </p:cNvSpPr>
          <p:nvPr>
            <p:ph type="sldNum" sz="quarter" idx="11"/>
          </p:nvPr>
        </p:nvSpPr>
        <p:spPr/>
        <p:txBody>
          <a:bodyPr/>
          <a:lstStyle/>
          <a:p>
            <a:r>
              <a:rPr lang="es-EC" b="1"/>
              <a:t>VERSIÓN: </a:t>
            </a:r>
            <a:r>
              <a:rPr lang="es-EC"/>
              <a:t>1.0</a:t>
            </a:r>
            <a:endParaRPr lang="es-EC" dirty="0"/>
          </a:p>
        </p:txBody>
      </p:sp>
      <p:sp>
        <p:nvSpPr>
          <p:cNvPr id="5" name="CuadroTexto 4">
            <a:extLst>
              <a:ext uri="{FF2B5EF4-FFF2-40B4-BE49-F238E27FC236}">
                <a16:creationId xmlns:a16="http://schemas.microsoft.com/office/drawing/2014/main" id="{456406CF-5C39-4814-8277-1A1FBC832D7D}"/>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OBJETIVOS</a:t>
            </a:r>
            <a:endParaRPr lang="es-EC" sz="3000" dirty="0">
              <a:solidFill>
                <a:schemeClr val="tx1"/>
              </a:solidFill>
              <a:latin typeface="Arial"/>
            </a:endParaRPr>
          </a:p>
        </p:txBody>
      </p:sp>
      <p:sp>
        <p:nvSpPr>
          <p:cNvPr id="9" name="Rectángulo: esquinas redondeadas 8">
            <a:extLst>
              <a:ext uri="{FF2B5EF4-FFF2-40B4-BE49-F238E27FC236}">
                <a16:creationId xmlns:a16="http://schemas.microsoft.com/office/drawing/2014/main" id="{7FA9032B-3D15-4EA7-B211-91E391D05B15}"/>
              </a:ext>
            </a:extLst>
          </p:cNvPr>
          <p:cNvSpPr/>
          <p:nvPr/>
        </p:nvSpPr>
        <p:spPr>
          <a:xfrm>
            <a:off x="609602" y="976100"/>
            <a:ext cx="10972798" cy="65682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500" b="1" dirty="0"/>
              <a:t>Objetivos Específicos</a:t>
            </a:r>
            <a:endParaRPr lang="es-EC" sz="2500" b="1" dirty="0"/>
          </a:p>
        </p:txBody>
      </p:sp>
      <p:sp>
        <p:nvSpPr>
          <p:cNvPr id="11" name="CuadroTexto 10">
            <a:extLst>
              <a:ext uri="{FF2B5EF4-FFF2-40B4-BE49-F238E27FC236}">
                <a16:creationId xmlns:a16="http://schemas.microsoft.com/office/drawing/2014/main" id="{6C90657A-6AC7-4133-BC0D-19A8297F5A6F}"/>
              </a:ext>
            </a:extLst>
          </p:cNvPr>
          <p:cNvSpPr txBox="1"/>
          <p:nvPr/>
        </p:nvSpPr>
        <p:spPr>
          <a:xfrm>
            <a:off x="1101331" y="2235455"/>
            <a:ext cx="10485615" cy="1200329"/>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s-EC" dirty="0"/>
              <a:t>Recolectar las muestras del material lignocelulósico de caña de azúcar </a:t>
            </a:r>
            <a:r>
              <a:rPr lang="es-EC" dirty="0" smtClean="0"/>
              <a:t>(</a:t>
            </a:r>
            <a:r>
              <a:rPr lang="es-EC" i="1" dirty="0" err="1"/>
              <a:t>Saccharum</a:t>
            </a:r>
            <a:r>
              <a:rPr lang="es-EC" i="1" dirty="0"/>
              <a:t> </a:t>
            </a:r>
            <a:r>
              <a:rPr lang="es-EC" i="1" dirty="0" err="1"/>
              <a:t>officinarum</a:t>
            </a:r>
            <a:r>
              <a:rPr lang="es-EC" dirty="0"/>
              <a:t> L.) en el área de los molinos del IANCEM por muestreo aleatorio simple.</a:t>
            </a:r>
            <a:endParaRPr lang="es-ES" dirty="0"/>
          </a:p>
        </p:txBody>
      </p:sp>
      <p:sp>
        <p:nvSpPr>
          <p:cNvPr id="13" name="CuadroTexto 12">
            <a:extLst>
              <a:ext uri="{FF2B5EF4-FFF2-40B4-BE49-F238E27FC236}">
                <a16:creationId xmlns:a16="http://schemas.microsoft.com/office/drawing/2014/main" id="{EB2B48B6-8095-47F9-9353-5B3697D80BA3}"/>
              </a:ext>
            </a:extLst>
          </p:cNvPr>
          <p:cNvSpPr txBox="1"/>
          <p:nvPr/>
        </p:nvSpPr>
        <p:spPr>
          <a:xfrm>
            <a:off x="1101332" y="3308628"/>
            <a:ext cx="9612162" cy="1200329"/>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s-EC" dirty="0"/>
              <a:t>Aislar mohos y levaduras procedentes del material lignocelulósico de caña de azúcar (</a:t>
            </a:r>
            <a:r>
              <a:rPr lang="es-EC" i="1" dirty="0" err="1"/>
              <a:t>Saccharum</a:t>
            </a:r>
            <a:r>
              <a:rPr lang="es-EC" i="1" dirty="0"/>
              <a:t> </a:t>
            </a:r>
            <a:r>
              <a:rPr lang="es-EC" i="1" dirty="0" err="1"/>
              <a:t>officinarum</a:t>
            </a:r>
            <a:r>
              <a:rPr lang="es-EC" dirty="0"/>
              <a:t> L.) aplicando técnicas dependientes de cultivo.</a:t>
            </a:r>
            <a:endParaRPr lang="es-ES" dirty="0"/>
          </a:p>
        </p:txBody>
      </p:sp>
      <p:sp>
        <p:nvSpPr>
          <p:cNvPr id="15" name="CuadroTexto 14">
            <a:extLst>
              <a:ext uri="{FF2B5EF4-FFF2-40B4-BE49-F238E27FC236}">
                <a16:creationId xmlns:a16="http://schemas.microsoft.com/office/drawing/2014/main" id="{76FDA9C4-79AF-4FCD-AC90-342D4CCF5E94}"/>
              </a:ext>
            </a:extLst>
          </p:cNvPr>
          <p:cNvSpPr txBox="1"/>
          <p:nvPr/>
        </p:nvSpPr>
        <p:spPr>
          <a:xfrm>
            <a:off x="1101332" y="4316519"/>
            <a:ext cx="10481068" cy="1200329"/>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s-EC" dirty="0"/>
              <a:t>Identificar molecularmente las especies de mohos y levaduras aislados del material lignocelulósico, mediante la amplificación y secuenciación de la región ITS.</a:t>
            </a:r>
            <a:endParaRPr lang="es-ES" dirty="0"/>
          </a:p>
        </p:txBody>
      </p:sp>
      <p:sp>
        <p:nvSpPr>
          <p:cNvPr id="12" name="CuadroTexto 11">
            <a:extLst>
              <a:ext uri="{FF2B5EF4-FFF2-40B4-BE49-F238E27FC236}">
                <a16:creationId xmlns:a16="http://schemas.microsoft.com/office/drawing/2014/main" id="{A7333282-A642-414F-9B0E-5B5ACD7CF71A}"/>
              </a:ext>
            </a:extLst>
          </p:cNvPr>
          <p:cNvSpPr txBox="1"/>
          <p:nvPr/>
        </p:nvSpPr>
        <p:spPr>
          <a:xfrm>
            <a:off x="122827" y="95530"/>
            <a:ext cx="312906" cy="369332"/>
          </a:xfrm>
          <a:prstGeom prst="rect">
            <a:avLst/>
          </a:prstGeom>
          <a:noFill/>
        </p:spPr>
        <p:txBody>
          <a:bodyPr wrap="none" rtlCol="0">
            <a:spAutoFit/>
          </a:bodyPr>
          <a:lstStyle/>
          <a:p>
            <a:r>
              <a:rPr lang="es-ES" dirty="0"/>
              <a:t>7</a:t>
            </a:r>
            <a:endParaRPr lang="es-EC" dirty="0"/>
          </a:p>
        </p:txBody>
      </p:sp>
    </p:spTree>
    <p:extLst>
      <p:ext uri="{BB962C8B-B14F-4D97-AF65-F5344CB8AC3E}">
        <p14:creationId xmlns:p14="http://schemas.microsoft.com/office/powerpoint/2010/main" val="180875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25075CC-765B-4AA4-AC6E-12D0A9B3AB15}"/>
              </a:ext>
            </a:extLst>
          </p:cNvPr>
          <p:cNvSpPr>
            <a:spLocks noGrp="1"/>
          </p:cNvSpPr>
          <p:nvPr>
            <p:ph type="sldNum" sz="quarter" idx="11"/>
          </p:nvPr>
        </p:nvSpPr>
        <p:spPr/>
        <p:txBody>
          <a:bodyPr/>
          <a:lstStyle/>
          <a:p>
            <a:r>
              <a:rPr lang="es-EC" b="1"/>
              <a:t>VERSIÓN: </a:t>
            </a:r>
            <a:r>
              <a:rPr lang="es-EC"/>
              <a:t>1.0</a:t>
            </a:r>
            <a:endParaRPr lang="es-EC" dirty="0"/>
          </a:p>
        </p:txBody>
      </p:sp>
      <p:sp>
        <p:nvSpPr>
          <p:cNvPr id="5" name="CuadroTexto 4">
            <a:extLst>
              <a:ext uri="{FF2B5EF4-FFF2-40B4-BE49-F238E27FC236}">
                <a16:creationId xmlns:a16="http://schemas.microsoft.com/office/drawing/2014/main" id="{B9418823-5E59-4701-99F2-7299DC023787}"/>
              </a:ext>
            </a:extLst>
          </p:cNvPr>
          <p:cNvSpPr txBox="1"/>
          <p:nvPr/>
        </p:nvSpPr>
        <p:spPr>
          <a:xfrm>
            <a:off x="5964072" y="1686504"/>
            <a:ext cx="5240739" cy="2862322"/>
          </a:xfrm>
          <a:prstGeom prst="rect">
            <a:avLst/>
          </a:prstGeom>
          <a:noFill/>
        </p:spPr>
        <p:txBody>
          <a:bodyPr wrap="square">
            <a:spAutoFit/>
          </a:bodyPr>
          <a:lstStyle/>
          <a:p>
            <a:pPr>
              <a:lnSpc>
                <a:spcPct val="200000"/>
              </a:lnSpc>
            </a:pPr>
            <a:r>
              <a:rPr lang="es-EC" dirty="0"/>
              <a:t>Del material lignocelulósico de caña de azúcar (</a:t>
            </a:r>
            <a:r>
              <a:rPr lang="es-EC" i="1" dirty="0" err="1"/>
              <a:t>Saccharum</a:t>
            </a:r>
            <a:r>
              <a:rPr lang="es-EC" i="1" dirty="0"/>
              <a:t> </a:t>
            </a:r>
            <a:r>
              <a:rPr lang="es-EC" i="1" dirty="0" err="1"/>
              <a:t>officinarum</a:t>
            </a:r>
            <a:r>
              <a:rPr lang="es-EC" i="1" dirty="0"/>
              <a:t> </a:t>
            </a:r>
            <a:r>
              <a:rPr lang="es-EC" dirty="0"/>
              <a:t>L.) procedente del área de los molinos del Ingenio Azucarero del Norte, se pueden aislar e identificar molecularmente mohos y levaduras.</a:t>
            </a:r>
            <a:endParaRPr lang="es-ES" dirty="0"/>
          </a:p>
        </p:txBody>
      </p:sp>
      <p:sp>
        <p:nvSpPr>
          <p:cNvPr id="6" name="CuadroTexto 5">
            <a:extLst>
              <a:ext uri="{FF2B5EF4-FFF2-40B4-BE49-F238E27FC236}">
                <a16:creationId xmlns:a16="http://schemas.microsoft.com/office/drawing/2014/main" id="{09F01124-36AC-4EF6-8704-3E16C22BB96B}"/>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HIPÓTESIS</a:t>
            </a:r>
          </a:p>
        </p:txBody>
      </p:sp>
      <p:sp>
        <p:nvSpPr>
          <p:cNvPr id="7" name="CuadroTexto 6">
            <a:extLst>
              <a:ext uri="{FF2B5EF4-FFF2-40B4-BE49-F238E27FC236}">
                <a16:creationId xmlns:a16="http://schemas.microsoft.com/office/drawing/2014/main" id="{EC2AD97E-B8DE-4BAB-943E-E9053819E08F}"/>
              </a:ext>
            </a:extLst>
          </p:cNvPr>
          <p:cNvSpPr txBox="1"/>
          <p:nvPr/>
        </p:nvSpPr>
        <p:spPr>
          <a:xfrm>
            <a:off x="122827" y="95530"/>
            <a:ext cx="312906" cy="369332"/>
          </a:xfrm>
          <a:prstGeom prst="rect">
            <a:avLst/>
          </a:prstGeom>
          <a:noFill/>
        </p:spPr>
        <p:txBody>
          <a:bodyPr wrap="none" rtlCol="0">
            <a:spAutoFit/>
          </a:bodyPr>
          <a:lstStyle/>
          <a:p>
            <a:r>
              <a:rPr lang="es-ES" dirty="0" smtClean="0"/>
              <a:t>8</a:t>
            </a:r>
            <a:endParaRPr lang="es-EC" dirty="0"/>
          </a:p>
        </p:txBody>
      </p:sp>
      <p:pic>
        <p:nvPicPr>
          <p:cNvPr id="4098" name="Picture 2" descr="Demystifying hypothesis testing - Blog | luminousm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2827" y="1128590"/>
            <a:ext cx="5633194" cy="389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489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9218</TotalTime>
  <Words>2457</Words>
  <Application>Microsoft Office PowerPoint</Application>
  <PresentationFormat>Panorámica</PresentationFormat>
  <Paragraphs>710</Paragraphs>
  <Slides>29</Slides>
  <Notes>3</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29</vt:i4>
      </vt:variant>
    </vt:vector>
  </HeadingPairs>
  <TitlesOfParts>
    <vt:vector size="39" baseType="lpstr">
      <vt:lpstr>Arial</vt:lpstr>
      <vt:lpstr>Calibri</vt:lpstr>
      <vt:lpstr>Calibri Light</vt:lpstr>
      <vt:lpstr>Cambria Math</vt:lpstr>
      <vt:lpstr>Times New Roman</vt:lpstr>
      <vt:lpstr>trebuchet ms</vt:lpstr>
      <vt:lpstr>Wingdings</vt:lpstr>
      <vt:lpstr>Diseño predeterminado</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Alexis Carrera López</dc:creator>
  <cp:lastModifiedBy>fabricio castillo</cp:lastModifiedBy>
  <cp:revision>255</cp:revision>
  <dcterms:created xsi:type="dcterms:W3CDTF">2019-06-03T15:09:52Z</dcterms:created>
  <dcterms:modified xsi:type="dcterms:W3CDTF">2022-04-06T04:13:48Z</dcterms:modified>
</cp:coreProperties>
</file>