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7" r:id="rId3"/>
    <p:sldId id="258" r:id="rId4"/>
    <p:sldId id="262" r:id="rId5"/>
    <p:sldId id="282" r:id="rId6"/>
    <p:sldId id="299" r:id="rId7"/>
    <p:sldId id="263" r:id="rId8"/>
    <p:sldId id="265" r:id="rId9"/>
    <p:sldId id="288" r:id="rId10"/>
    <p:sldId id="260" r:id="rId11"/>
    <p:sldId id="267" r:id="rId12"/>
    <p:sldId id="270" r:id="rId13"/>
    <p:sldId id="271" r:id="rId14"/>
    <p:sldId id="275" r:id="rId15"/>
    <p:sldId id="276" r:id="rId16"/>
    <p:sldId id="289" r:id="rId17"/>
    <p:sldId id="283" r:id="rId18"/>
    <p:sldId id="290" r:id="rId19"/>
    <p:sldId id="280" r:id="rId20"/>
    <p:sldId id="295" r:id="rId21"/>
    <p:sldId id="296" r:id="rId22"/>
    <p:sldId id="298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D9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44CEC-C845-4ACD-ADAF-E59AC143A80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60248DC-847D-469D-9990-EE08C15A3E18}">
      <dgm:prSet phldrT="[Texto]" custT="1"/>
      <dgm:spPr/>
      <dgm:t>
        <a:bodyPr/>
        <a:lstStyle/>
        <a:p>
          <a:r>
            <a:rPr lang="es-EC" sz="1800" dirty="0" smtClean="0"/>
            <a:t>Seguridad</a:t>
          </a:r>
          <a:endParaRPr lang="es-EC" sz="1800" dirty="0"/>
        </a:p>
      </dgm:t>
    </dgm:pt>
    <dgm:pt modelId="{5603D762-B4A4-4EFC-A780-BE4D2D9CFC9C}" type="parTrans" cxnId="{ECF23949-8195-4C49-92B2-EB47B9DC5B90}">
      <dgm:prSet/>
      <dgm:spPr/>
      <dgm:t>
        <a:bodyPr/>
        <a:lstStyle/>
        <a:p>
          <a:endParaRPr lang="es-EC" sz="1800"/>
        </a:p>
      </dgm:t>
    </dgm:pt>
    <dgm:pt modelId="{E9BBC835-3CB1-45BC-8BC3-13FD27C2DAD6}" type="sibTrans" cxnId="{ECF23949-8195-4C49-92B2-EB47B9DC5B90}">
      <dgm:prSet/>
      <dgm:spPr/>
      <dgm:t>
        <a:bodyPr/>
        <a:lstStyle/>
        <a:p>
          <a:endParaRPr lang="es-EC" sz="1800"/>
        </a:p>
      </dgm:t>
    </dgm:pt>
    <dgm:pt modelId="{9912E9D8-9B44-4843-866B-CE2CD6B359E9}">
      <dgm:prSet phldrT="[Texto]" custT="1"/>
      <dgm:spPr/>
      <dgm:t>
        <a:bodyPr/>
        <a:lstStyle/>
        <a:p>
          <a:r>
            <a:rPr lang="es-EC" sz="1800" dirty="0" smtClean="0"/>
            <a:t>Reactogenicidad</a:t>
          </a:r>
          <a:endParaRPr lang="es-EC" sz="1800" dirty="0"/>
        </a:p>
      </dgm:t>
    </dgm:pt>
    <dgm:pt modelId="{593DFB7C-3BEA-4EC9-9122-FF0566F88C78}" type="parTrans" cxnId="{3B31229C-6C35-46A0-94EB-090FF91AD280}">
      <dgm:prSet/>
      <dgm:spPr/>
      <dgm:t>
        <a:bodyPr/>
        <a:lstStyle/>
        <a:p>
          <a:endParaRPr lang="es-EC" sz="1800"/>
        </a:p>
      </dgm:t>
    </dgm:pt>
    <dgm:pt modelId="{1BFFDB13-0B57-4EAF-9F1E-548B0074CF3A}" type="sibTrans" cxnId="{3B31229C-6C35-46A0-94EB-090FF91AD280}">
      <dgm:prSet/>
      <dgm:spPr/>
      <dgm:t>
        <a:bodyPr/>
        <a:lstStyle/>
        <a:p>
          <a:endParaRPr lang="es-EC" sz="1800"/>
        </a:p>
      </dgm:t>
    </dgm:pt>
    <dgm:pt modelId="{6F3755CE-9CE9-473F-9596-4081F2DCE1F4}">
      <dgm:prSet phldrT="[Texto]" custT="1"/>
      <dgm:spPr/>
      <dgm:t>
        <a:bodyPr/>
        <a:lstStyle/>
        <a:p>
          <a:r>
            <a:rPr lang="es-EC" sz="1800" dirty="0" smtClean="0"/>
            <a:t>Costos</a:t>
          </a:r>
          <a:endParaRPr lang="es-EC" sz="1800" dirty="0"/>
        </a:p>
      </dgm:t>
    </dgm:pt>
    <dgm:pt modelId="{7D9AE106-D7E9-4622-901D-225E428C44AB}" type="parTrans" cxnId="{0AFBD755-3307-4AB9-A2AC-0D0B2B9BF352}">
      <dgm:prSet/>
      <dgm:spPr/>
      <dgm:t>
        <a:bodyPr/>
        <a:lstStyle/>
        <a:p>
          <a:endParaRPr lang="es-EC" sz="1800"/>
        </a:p>
      </dgm:t>
    </dgm:pt>
    <dgm:pt modelId="{1A83A2DD-B150-4299-8FED-A721BD556964}" type="sibTrans" cxnId="{0AFBD755-3307-4AB9-A2AC-0D0B2B9BF352}">
      <dgm:prSet/>
      <dgm:spPr/>
      <dgm:t>
        <a:bodyPr/>
        <a:lstStyle/>
        <a:p>
          <a:endParaRPr lang="es-EC" sz="1800"/>
        </a:p>
      </dgm:t>
    </dgm:pt>
    <dgm:pt modelId="{D000D835-83C5-44D1-9D2C-B1A3A32C63F4}">
      <dgm:prSet phldrT="[Texto]" custT="1"/>
      <dgm:spPr/>
      <dgm:t>
        <a:bodyPr/>
        <a:lstStyle/>
        <a:p>
          <a:r>
            <a:rPr lang="es-EC" sz="1800" dirty="0" smtClean="0"/>
            <a:t>Almacenamiento</a:t>
          </a:r>
          <a:endParaRPr lang="es-EC" sz="1800" dirty="0"/>
        </a:p>
      </dgm:t>
    </dgm:pt>
    <dgm:pt modelId="{FD99A927-F21E-4547-9265-7CF2C369F918}" type="parTrans" cxnId="{1505CBA3-E92F-45B7-B78E-58711863E569}">
      <dgm:prSet/>
      <dgm:spPr/>
      <dgm:t>
        <a:bodyPr/>
        <a:lstStyle/>
        <a:p>
          <a:endParaRPr lang="es-ES"/>
        </a:p>
      </dgm:t>
    </dgm:pt>
    <dgm:pt modelId="{0C497BB6-73E7-4586-8DFD-905CE8585C33}" type="sibTrans" cxnId="{1505CBA3-E92F-45B7-B78E-58711863E569}">
      <dgm:prSet/>
      <dgm:spPr/>
      <dgm:t>
        <a:bodyPr/>
        <a:lstStyle/>
        <a:p>
          <a:endParaRPr lang="es-ES"/>
        </a:p>
      </dgm:t>
    </dgm:pt>
    <dgm:pt modelId="{682924E5-3E51-412F-A607-6997973EAAF6}" type="pres">
      <dgm:prSet presAssocID="{22144CEC-C845-4ACD-ADAF-E59AC143A80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248C0EA2-F315-488E-B51A-736059DBDE98}" type="pres">
      <dgm:prSet presAssocID="{22144CEC-C845-4ACD-ADAF-E59AC143A802}" presName="Name1" presStyleCnt="0"/>
      <dgm:spPr/>
    </dgm:pt>
    <dgm:pt modelId="{3FCCB400-0A6D-4EE5-99C7-734970254220}" type="pres">
      <dgm:prSet presAssocID="{22144CEC-C845-4ACD-ADAF-E59AC143A802}" presName="cycle" presStyleCnt="0"/>
      <dgm:spPr/>
    </dgm:pt>
    <dgm:pt modelId="{8263F340-6CF6-482A-8CF7-7AFEE5EC6BAC}" type="pres">
      <dgm:prSet presAssocID="{22144CEC-C845-4ACD-ADAF-E59AC143A802}" presName="srcNode" presStyleLbl="node1" presStyleIdx="0" presStyleCnt="4"/>
      <dgm:spPr/>
    </dgm:pt>
    <dgm:pt modelId="{50F08279-CE4F-46C1-98DB-EC91F2EB25BA}" type="pres">
      <dgm:prSet presAssocID="{22144CEC-C845-4ACD-ADAF-E59AC143A80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299EEF-20CC-452D-B280-F8367288EFC9}" type="pres">
      <dgm:prSet presAssocID="{22144CEC-C845-4ACD-ADAF-E59AC143A802}" presName="extraNode" presStyleLbl="node1" presStyleIdx="0" presStyleCnt="4"/>
      <dgm:spPr/>
    </dgm:pt>
    <dgm:pt modelId="{E0C876DC-5C55-49B5-81FB-0CCD8DE10B54}" type="pres">
      <dgm:prSet presAssocID="{22144CEC-C845-4ACD-ADAF-E59AC143A802}" presName="dstNode" presStyleLbl="node1" presStyleIdx="0" presStyleCnt="4"/>
      <dgm:spPr/>
    </dgm:pt>
    <dgm:pt modelId="{DCAA8E0E-09E3-4D9A-8AD1-5CCE4ACB2A45}" type="pres">
      <dgm:prSet presAssocID="{760248DC-847D-469D-9990-EE08C15A3E1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7C503D-98EE-47E3-AD14-D7B3C3E9ED33}" type="pres">
      <dgm:prSet presAssocID="{760248DC-847D-469D-9990-EE08C15A3E18}" presName="accent_1" presStyleCnt="0"/>
      <dgm:spPr/>
    </dgm:pt>
    <dgm:pt modelId="{20E1DAD6-BC90-467E-AD28-77184977F4D2}" type="pres">
      <dgm:prSet presAssocID="{760248DC-847D-469D-9990-EE08C15A3E18}" presName="accentRepeatNode" presStyleLbl="solidFgAcc1" presStyleIdx="0" presStyleCnt="4"/>
      <dgm:spPr/>
    </dgm:pt>
    <dgm:pt modelId="{F63A22D5-C9C3-4AA0-B168-C212AF5F2664}" type="pres">
      <dgm:prSet presAssocID="{9912E9D8-9B44-4843-866B-CE2CD6B359E9}" presName="text_2" presStyleLbl="node1" presStyleIdx="1" presStyleCnt="4" custLinFactNeighborX="-949" custLinFactNeighborY="16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D1418-367E-404B-82D5-F17B15074925}" type="pres">
      <dgm:prSet presAssocID="{9912E9D8-9B44-4843-866B-CE2CD6B359E9}" presName="accent_2" presStyleCnt="0"/>
      <dgm:spPr/>
    </dgm:pt>
    <dgm:pt modelId="{6F379E8D-EF5A-4706-996A-A8C44FA89EF9}" type="pres">
      <dgm:prSet presAssocID="{9912E9D8-9B44-4843-866B-CE2CD6B359E9}" presName="accentRepeatNode" presStyleLbl="solidFgAcc1" presStyleIdx="1" presStyleCnt="4"/>
      <dgm:spPr/>
    </dgm:pt>
    <dgm:pt modelId="{6FAD2F37-2B0B-4979-84FD-D6E3F7D0B79F}" type="pres">
      <dgm:prSet presAssocID="{6F3755CE-9CE9-473F-9596-4081F2DCE1F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A1571F-FC5B-4101-9F60-9F47FC770AFD}" type="pres">
      <dgm:prSet presAssocID="{6F3755CE-9CE9-473F-9596-4081F2DCE1F4}" presName="accent_3" presStyleCnt="0"/>
      <dgm:spPr/>
    </dgm:pt>
    <dgm:pt modelId="{CBF54FCF-5D18-4E20-B688-419DC8A6529B}" type="pres">
      <dgm:prSet presAssocID="{6F3755CE-9CE9-473F-9596-4081F2DCE1F4}" presName="accentRepeatNode" presStyleLbl="solidFgAcc1" presStyleIdx="2" presStyleCnt="4"/>
      <dgm:spPr/>
    </dgm:pt>
    <dgm:pt modelId="{E2B4E953-19CE-4D71-A693-DB6E90389805}" type="pres">
      <dgm:prSet presAssocID="{D000D835-83C5-44D1-9D2C-B1A3A32C63F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ED0793-D673-4E33-B2D0-33FC9B7E70C2}" type="pres">
      <dgm:prSet presAssocID="{D000D835-83C5-44D1-9D2C-B1A3A32C63F4}" presName="accent_4" presStyleCnt="0"/>
      <dgm:spPr/>
    </dgm:pt>
    <dgm:pt modelId="{9D0660E7-7AC8-43E4-BDEA-7D65E86075F3}" type="pres">
      <dgm:prSet presAssocID="{D000D835-83C5-44D1-9D2C-B1A3A32C63F4}" presName="accentRepeatNode" presStyleLbl="solidFgAcc1" presStyleIdx="3" presStyleCnt="4"/>
      <dgm:spPr/>
    </dgm:pt>
  </dgm:ptLst>
  <dgm:cxnLst>
    <dgm:cxn modelId="{418F36BF-B1C8-4577-9E95-F4A5238D6FB1}" type="presOf" srcId="{760248DC-847D-469D-9990-EE08C15A3E18}" destId="{DCAA8E0E-09E3-4D9A-8AD1-5CCE4ACB2A45}" srcOrd="0" destOrd="0" presId="urn:microsoft.com/office/officeart/2008/layout/VerticalCurvedList"/>
    <dgm:cxn modelId="{0AFBD755-3307-4AB9-A2AC-0D0B2B9BF352}" srcId="{22144CEC-C845-4ACD-ADAF-E59AC143A802}" destId="{6F3755CE-9CE9-473F-9596-4081F2DCE1F4}" srcOrd="2" destOrd="0" parTransId="{7D9AE106-D7E9-4622-901D-225E428C44AB}" sibTransId="{1A83A2DD-B150-4299-8FED-A721BD556964}"/>
    <dgm:cxn modelId="{4C44B59F-AFF0-4672-A712-EF43C0CD7956}" type="presOf" srcId="{6F3755CE-9CE9-473F-9596-4081F2DCE1F4}" destId="{6FAD2F37-2B0B-4979-84FD-D6E3F7D0B79F}" srcOrd="0" destOrd="0" presId="urn:microsoft.com/office/officeart/2008/layout/VerticalCurvedList"/>
    <dgm:cxn modelId="{22C91864-AB25-447B-924D-DC18EEB4CB75}" type="presOf" srcId="{9912E9D8-9B44-4843-866B-CE2CD6B359E9}" destId="{F63A22D5-C9C3-4AA0-B168-C212AF5F2664}" srcOrd="0" destOrd="0" presId="urn:microsoft.com/office/officeart/2008/layout/VerticalCurvedList"/>
    <dgm:cxn modelId="{3B31229C-6C35-46A0-94EB-090FF91AD280}" srcId="{22144CEC-C845-4ACD-ADAF-E59AC143A802}" destId="{9912E9D8-9B44-4843-866B-CE2CD6B359E9}" srcOrd="1" destOrd="0" parTransId="{593DFB7C-3BEA-4EC9-9122-FF0566F88C78}" sibTransId="{1BFFDB13-0B57-4EAF-9F1E-548B0074CF3A}"/>
    <dgm:cxn modelId="{ECF23949-8195-4C49-92B2-EB47B9DC5B90}" srcId="{22144CEC-C845-4ACD-ADAF-E59AC143A802}" destId="{760248DC-847D-469D-9990-EE08C15A3E18}" srcOrd="0" destOrd="0" parTransId="{5603D762-B4A4-4EFC-A780-BE4D2D9CFC9C}" sibTransId="{E9BBC835-3CB1-45BC-8BC3-13FD27C2DAD6}"/>
    <dgm:cxn modelId="{C30C315B-1899-4153-881A-339AF7EF3017}" type="presOf" srcId="{D000D835-83C5-44D1-9D2C-B1A3A32C63F4}" destId="{E2B4E953-19CE-4D71-A693-DB6E90389805}" srcOrd="0" destOrd="0" presId="urn:microsoft.com/office/officeart/2008/layout/VerticalCurvedList"/>
    <dgm:cxn modelId="{1B74A64B-75BA-4506-95FF-FE3AB7839B31}" type="presOf" srcId="{E9BBC835-3CB1-45BC-8BC3-13FD27C2DAD6}" destId="{50F08279-CE4F-46C1-98DB-EC91F2EB25BA}" srcOrd="0" destOrd="0" presId="urn:microsoft.com/office/officeart/2008/layout/VerticalCurvedList"/>
    <dgm:cxn modelId="{6DAF31DF-36A8-4593-AE05-5604EB2677D7}" type="presOf" srcId="{22144CEC-C845-4ACD-ADAF-E59AC143A802}" destId="{682924E5-3E51-412F-A607-6997973EAAF6}" srcOrd="0" destOrd="0" presId="urn:microsoft.com/office/officeart/2008/layout/VerticalCurvedList"/>
    <dgm:cxn modelId="{1505CBA3-E92F-45B7-B78E-58711863E569}" srcId="{22144CEC-C845-4ACD-ADAF-E59AC143A802}" destId="{D000D835-83C5-44D1-9D2C-B1A3A32C63F4}" srcOrd="3" destOrd="0" parTransId="{FD99A927-F21E-4547-9265-7CF2C369F918}" sibTransId="{0C497BB6-73E7-4586-8DFD-905CE8585C33}"/>
    <dgm:cxn modelId="{D8C07B28-8ABC-4362-B9F5-1715B87AC04B}" type="presParOf" srcId="{682924E5-3E51-412F-A607-6997973EAAF6}" destId="{248C0EA2-F315-488E-B51A-736059DBDE98}" srcOrd="0" destOrd="0" presId="urn:microsoft.com/office/officeart/2008/layout/VerticalCurvedList"/>
    <dgm:cxn modelId="{2502691C-CD2D-4DE0-B045-CF099606D281}" type="presParOf" srcId="{248C0EA2-F315-488E-B51A-736059DBDE98}" destId="{3FCCB400-0A6D-4EE5-99C7-734970254220}" srcOrd="0" destOrd="0" presId="urn:microsoft.com/office/officeart/2008/layout/VerticalCurvedList"/>
    <dgm:cxn modelId="{5DA7F9BA-5B34-468F-9DC4-2A3CFE9E4320}" type="presParOf" srcId="{3FCCB400-0A6D-4EE5-99C7-734970254220}" destId="{8263F340-6CF6-482A-8CF7-7AFEE5EC6BAC}" srcOrd="0" destOrd="0" presId="urn:microsoft.com/office/officeart/2008/layout/VerticalCurvedList"/>
    <dgm:cxn modelId="{D5C13407-F1A7-4AFD-8679-9F70E6928B3C}" type="presParOf" srcId="{3FCCB400-0A6D-4EE5-99C7-734970254220}" destId="{50F08279-CE4F-46C1-98DB-EC91F2EB25BA}" srcOrd="1" destOrd="0" presId="urn:microsoft.com/office/officeart/2008/layout/VerticalCurvedList"/>
    <dgm:cxn modelId="{3231B7B0-B0FD-452A-9CC5-2FEA5FDC2780}" type="presParOf" srcId="{3FCCB400-0A6D-4EE5-99C7-734970254220}" destId="{00299EEF-20CC-452D-B280-F8367288EFC9}" srcOrd="2" destOrd="0" presId="urn:microsoft.com/office/officeart/2008/layout/VerticalCurvedList"/>
    <dgm:cxn modelId="{55601B65-A382-432B-AC98-086B650FA28B}" type="presParOf" srcId="{3FCCB400-0A6D-4EE5-99C7-734970254220}" destId="{E0C876DC-5C55-49B5-81FB-0CCD8DE10B54}" srcOrd="3" destOrd="0" presId="urn:microsoft.com/office/officeart/2008/layout/VerticalCurvedList"/>
    <dgm:cxn modelId="{9FDB1E89-E8DE-4B09-9959-32DF575618DB}" type="presParOf" srcId="{248C0EA2-F315-488E-B51A-736059DBDE98}" destId="{DCAA8E0E-09E3-4D9A-8AD1-5CCE4ACB2A45}" srcOrd="1" destOrd="0" presId="urn:microsoft.com/office/officeart/2008/layout/VerticalCurvedList"/>
    <dgm:cxn modelId="{275DC565-87F4-47D1-AAC2-E80E036EDAA4}" type="presParOf" srcId="{248C0EA2-F315-488E-B51A-736059DBDE98}" destId="{EE7C503D-98EE-47E3-AD14-D7B3C3E9ED33}" srcOrd="2" destOrd="0" presId="urn:microsoft.com/office/officeart/2008/layout/VerticalCurvedList"/>
    <dgm:cxn modelId="{26F9A6B3-ABC6-4152-8778-5741C50364A0}" type="presParOf" srcId="{EE7C503D-98EE-47E3-AD14-D7B3C3E9ED33}" destId="{20E1DAD6-BC90-467E-AD28-77184977F4D2}" srcOrd="0" destOrd="0" presId="urn:microsoft.com/office/officeart/2008/layout/VerticalCurvedList"/>
    <dgm:cxn modelId="{53A7B33D-B6AC-4B24-80E1-E97D7F2FF5EE}" type="presParOf" srcId="{248C0EA2-F315-488E-B51A-736059DBDE98}" destId="{F63A22D5-C9C3-4AA0-B168-C212AF5F2664}" srcOrd="3" destOrd="0" presId="urn:microsoft.com/office/officeart/2008/layout/VerticalCurvedList"/>
    <dgm:cxn modelId="{E3D82844-C406-4F3E-A045-1BE6DF5A4CC6}" type="presParOf" srcId="{248C0EA2-F315-488E-B51A-736059DBDE98}" destId="{D35D1418-367E-404B-82D5-F17B15074925}" srcOrd="4" destOrd="0" presId="urn:microsoft.com/office/officeart/2008/layout/VerticalCurvedList"/>
    <dgm:cxn modelId="{BA71510F-3E7D-44D3-A62F-FA984AA0A36C}" type="presParOf" srcId="{D35D1418-367E-404B-82D5-F17B15074925}" destId="{6F379E8D-EF5A-4706-996A-A8C44FA89EF9}" srcOrd="0" destOrd="0" presId="urn:microsoft.com/office/officeart/2008/layout/VerticalCurvedList"/>
    <dgm:cxn modelId="{D00ADD7E-C806-454F-80CA-3575EFEEE460}" type="presParOf" srcId="{248C0EA2-F315-488E-B51A-736059DBDE98}" destId="{6FAD2F37-2B0B-4979-84FD-D6E3F7D0B79F}" srcOrd="5" destOrd="0" presId="urn:microsoft.com/office/officeart/2008/layout/VerticalCurvedList"/>
    <dgm:cxn modelId="{05572845-5531-4E82-BDBC-17D73BE3C93A}" type="presParOf" srcId="{248C0EA2-F315-488E-B51A-736059DBDE98}" destId="{75A1571F-FC5B-4101-9F60-9F47FC770AFD}" srcOrd="6" destOrd="0" presId="urn:microsoft.com/office/officeart/2008/layout/VerticalCurvedList"/>
    <dgm:cxn modelId="{19F113CF-A53B-470F-8131-C2025A571B30}" type="presParOf" srcId="{75A1571F-FC5B-4101-9F60-9F47FC770AFD}" destId="{CBF54FCF-5D18-4E20-B688-419DC8A6529B}" srcOrd="0" destOrd="0" presId="urn:microsoft.com/office/officeart/2008/layout/VerticalCurvedList"/>
    <dgm:cxn modelId="{5FE65EB5-5D66-43C0-AF73-70BDBDE06236}" type="presParOf" srcId="{248C0EA2-F315-488E-B51A-736059DBDE98}" destId="{E2B4E953-19CE-4D71-A693-DB6E90389805}" srcOrd="7" destOrd="0" presId="urn:microsoft.com/office/officeart/2008/layout/VerticalCurvedList"/>
    <dgm:cxn modelId="{4EA7E000-6CDE-4A17-9DF2-D2990A61E859}" type="presParOf" srcId="{248C0EA2-F315-488E-B51A-736059DBDE98}" destId="{8AED0793-D673-4E33-B2D0-33FC9B7E70C2}" srcOrd="8" destOrd="0" presId="urn:microsoft.com/office/officeart/2008/layout/VerticalCurvedList"/>
    <dgm:cxn modelId="{1519E2D9-90EE-4D41-AE8A-A66143857C7E}" type="presParOf" srcId="{8AED0793-D673-4E33-B2D0-33FC9B7E70C2}" destId="{9D0660E7-7AC8-43E4-BDEA-7D65E86075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144CEC-C845-4ACD-ADAF-E59AC143A80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60248DC-847D-469D-9990-EE08C15A3E18}">
      <dgm:prSet phldrT="[Texto]" custT="1"/>
      <dgm:spPr/>
      <dgm:t>
        <a:bodyPr/>
        <a:lstStyle/>
        <a:p>
          <a:r>
            <a:rPr lang="es-EC" sz="1800" dirty="0" smtClean="0"/>
            <a:t>Dosis</a:t>
          </a:r>
          <a:endParaRPr lang="es-EC" sz="1800" dirty="0"/>
        </a:p>
      </dgm:t>
    </dgm:pt>
    <dgm:pt modelId="{5603D762-B4A4-4EFC-A780-BE4D2D9CFC9C}" type="parTrans" cxnId="{ECF23949-8195-4C49-92B2-EB47B9DC5B90}">
      <dgm:prSet/>
      <dgm:spPr/>
      <dgm:t>
        <a:bodyPr/>
        <a:lstStyle/>
        <a:p>
          <a:endParaRPr lang="es-EC" sz="1800"/>
        </a:p>
      </dgm:t>
    </dgm:pt>
    <dgm:pt modelId="{E9BBC835-3CB1-45BC-8BC3-13FD27C2DAD6}" type="sibTrans" cxnId="{ECF23949-8195-4C49-92B2-EB47B9DC5B90}">
      <dgm:prSet/>
      <dgm:spPr/>
      <dgm:t>
        <a:bodyPr/>
        <a:lstStyle/>
        <a:p>
          <a:endParaRPr lang="es-EC" sz="1800"/>
        </a:p>
      </dgm:t>
    </dgm:pt>
    <dgm:pt modelId="{9912E9D8-9B44-4843-866B-CE2CD6B359E9}">
      <dgm:prSet phldrT="[Texto]" custT="1"/>
      <dgm:spPr/>
      <dgm:t>
        <a:bodyPr/>
        <a:lstStyle/>
        <a:p>
          <a:r>
            <a:rPr lang="es-EC" sz="1800" dirty="0" smtClean="0"/>
            <a:t>Genética</a:t>
          </a:r>
          <a:endParaRPr lang="es-EC" sz="1800" dirty="0"/>
        </a:p>
      </dgm:t>
    </dgm:pt>
    <dgm:pt modelId="{593DFB7C-3BEA-4EC9-9122-FF0566F88C78}" type="parTrans" cxnId="{3B31229C-6C35-46A0-94EB-090FF91AD280}">
      <dgm:prSet/>
      <dgm:spPr/>
      <dgm:t>
        <a:bodyPr/>
        <a:lstStyle/>
        <a:p>
          <a:endParaRPr lang="es-EC" sz="1800"/>
        </a:p>
      </dgm:t>
    </dgm:pt>
    <dgm:pt modelId="{1BFFDB13-0B57-4EAF-9F1E-548B0074CF3A}" type="sibTrans" cxnId="{3B31229C-6C35-46A0-94EB-090FF91AD280}">
      <dgm:prSet/>
      <dgm:spPr/>
      <dgm:t>
        <a:bodyPr/>
        <a:lstStyle/>
        <a:p>
          <a:endParaRPr lang="es-EC" sz="1800"/>
        </a:p>
      </dgm:t>
    </dgm:pt>
    <dgm:pt modelId="{6F3755CE-9CE9-473F-9596-4081F2DCE1F4}">
      <dgm:prSet phldrT="[Texto]" custT="1"/>
      <dgm:spPr/>
      <dgm:t>
        <a:bodyPr/>
        <a:lstStyle/>
        <a:p>
          <a:r>
            <a:rPr lang="es-EC" sz="1800" dirty="0" smtClean="0"/>
            <a:t>Epítopo</a:t>
          </a:r>
          <a:endParaRPr lang="es-EC" sz="1800" dirty="0"/>
        </a:p>
      </dgm:t>
    </dgm:pt>
    <dgm:pt modelId="{7D9AE106-D7E9-4622-901D-225E428C44AB}" type="parTrans" cxnId="{0AFBD755-3307-4AB9-A2AC-0D0B2B9BF352}">
      <dgm:prSet/>
      <dgm:spPr/>
      <dgm:t>
        <a:bodyPr/>
        <a:lstStyle/>
        <a:p>
          <a:endParaRPr lang="es-EC" sz="1800"/>
        </a:p>
      </dgm:t>
    </dgm:pt>
    <dgm:pt modelId="{1A83A2DD-B150-4299-8FED-A721BD556964}" type="sibTrans" cxnId="{0AFBD755-3307-4AB9-A2AC-0D0B2B9BF352}">
      <dgm:prSet/>
      <dgm:spPr/>
      <dgm:t>
        <a:bodyPr/>
        <a:lstStyle/>
        <a:p>
          <a:endParaRPr lang="es-EC" sz="1800"/>
        </a:p>
      </dgm:t>
    </dgm:pt>
    <dgm:pt modelId="{682924E5-3E51-412F-A607-6997973EAAF6}" type="pres">
      <dgm:prSet presAssocID="{22144CEC-C845-4ACD-ADAF-E59AC143A80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248C0EA2-F315-488E-B51A-736059DBDE98}" type="pres">
      <dgm:prSet presAssocID="{22144CEC-C845-4ACD-ADAF-E59AC143A802}" presName="Name1" presStyleCnt="0"/>
      <dgm:spPr/>
    </dgm:pt>
    <dgm:pt modelId="{3FCCB400-0A6D-4EE5-99C7-734970254220}" type="pres">
      <dgm:prSet presAssocID="{22144CEC-C845-4ACD-ADAF-E59AC143A802}" presName="cycle" presStyleCnt="0"/>
      <dgm:spPr/>
    </dgm:pt>
    <dgm:pt modelId="{8263F340-6CF6-482A-8CF7-7AFEE5EC6BAC}" type="pres">
      <dgm:prSet presAssocID="{22144CEC-C845-4ACD-ADAF-E59AC143A802}" presName="srcNode" presStyleLbl="node1" presStyleIdx="0" presStyleCnt="3"/>
      <dgm:spPr/>
    </dgm:pt>
    <dgm:pt modelId="{50F08279-CE4F-46C1-98DB-EC91F2EB25BA}" type="pres">
      <dgm:prSet presAssocID="{22144CEC-C845-4ACD-ADAF-E59AC143A80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299EEF-20CC-452D-B280-F8367288EFC9}" type="pres">
      <dgm:prSet presAssocID="{22144CEC-C845-4ACD-ADAF-E59AC143A802}" presName="extraNode" presStyleLbl="node1" presStyleIdx="0" presStyleCnt="3"/>
      <dgm:spPr/>
    </dgm:pt>
    <dgm:pt modelId="{E0C876DC-5C55-49B5-81FB-0CCD8DE10B54}" type="pres">
      <dgm:prSet presAssocID="{22144CEC-C845-4ACD-ADAF-E59AC143A802}" presName="dstNode" presStyleLbl="node1" presStyleIdx="0" presStyleCnt="3"/>
      <dgm:spPr/>
    </dgm:pt>
    <dgm:pt modelId="{DCAA8E0E-09E3-4D9A-8AD1-5CCE4ACB2A45}" type="pres">
      <dgm:prSet presAssocID="{760248DC-847D-469D-9990-EE08C15A3E1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7C503D-98EE-47E3-AD14-D7B3C3E9ED33}" type="pres">
      <dgm:prSet presAssocID="{760248DC-847D-469D-9990-EE08C15A3E18}" presName="accent_1" presStyleCnt="0"/>
      <dgm:spPr/>
    </dgm:pt>
    <dgm:pt modelId="{20E1DAD6-BC90-467E-AD28-77184977F4D2}" type="pres">
      <dgm:prSet presAssocID="{760248DC-847D-469D-9990-EE08C15A3E18}" presName="accentRepeatNode" presStyleLbl="solidFgAcc1" presStyleIdx="0" presStyleCnt="3"/>
      <dgm:spPr/>
    </dgm:pt>
    <dgm:pt modelId="{F63A22D5-C9C3-4AA0-B168-C212AF5F2664}" type="pres">
      <dgm:prSet presAssocID="{9912E9D8-9B44-4843-866B-CE2CD6B359E9}" presName="text_2" presStyleLbl="node1" presStyleIdx="1" presStyleCnt="3" custLinFactNeighborX="-949" custLinFactNeighborY="16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D1418-367E-404B-82D5-F17B15074925}" type="pres">
      <dgm:prSet presAssocID="{9912E9D8-9B44-4843-866B-CE2CD6B359E9}" presName="accent_2" presStyleCnt="0"/>
      <dgm:spPr/>
    </dgm:pt>
    <dgm:pt modelId="{6F379E8D-EF5A-4706-996A-A8C44FA89EF9}" type="pres">
      <dgm:prSet presAssocID="{9912E9D8-9B44-4843-866B-CE2CD6B359E9}" presName="accentRepeatNode" presStyleLbl="solidFgAcc1" presStyleIdx="1" presStyleCnt="3"/>
      <dgm:spPr/>
    </dgm:pt>
    <dgm:pt modelId="{6FAD2F37-2B0B-4979-84FD-D6E3F7D0B79F}" type="pres">
      <dgm:prSet presAssocID="{6F3755CE-9CE9-473F-9596-4081F2DCE1F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A1571F-FC5B-4101-9F60-9F47FC770AFD}" type="pres">
      <dgm:prSet presAssocID="{6F3755CE-9CE9-473F-9596-4081F2DCE1F4}" presName="accent_3" presStyleCnt="0"/>
      <dgm:spPr/>
    </dgm:pt>
    <dgm:pt modelId="{CBF54FCF-5D18-4E20-B688-419DC8A6529B}" type="pres">
      <dgm:prSet presAssocID="{6F3755CE-9CE9-473F-9596-4081F2DCE1F4}" presName="accentRepeatNode" presStyleLbl="solidFgAcc1" presStyleIdx="2" presStyleCnt="3"/>
      <dgm:spPr/>
    </dgm:pt>
  </dgm:ptLst>
  <dgm:cxnLst>
    <dgm:cxn modelId="{418F36BF-B1C8-4577-9E95-F4A5238D6FB1}" type="presOf" srcId="{760248DC-847D-469D-9990-EE08C15A3E18}" destId="{DCAA8E0E-09E3-4D9A-8AD1-5CCE4ACB2A45}" srcOrd="0" destOrd="0" presId="urn:microsoft.com/office/officeart/2008/layout/VerticalCurvedList"/>
    <dgm:cxn modelId="{0AFBD755-3307-4AB9-A2AC-0D0B2B9BF352}" srcId="{22144CEC-C845-4ACD-ADAF-E59AC143A802}" destId="{6F3755CE-9CE9-473F-9596-4081F2DCE1F4}" srcOrd="2" destOrd="0" parTransId="{7D9AE106-D7E9-4622-901D-225E428C44AB}" sibTransId="{1A83A2DD-B150-4299-8FED-A721BD556964}"/>
    <dgm:cxn modelId="{4C44B59F-AFF0-4672-A712-EF43C0CD7956}" type="presOf" srcId="{6F3755CE-9CE9-473F-9596-4081F2DCE1F4}" destId="{6FAD2F37-2B0B-4979-84FD-D6E3F7D0B79F}" srcOrd="0" destOrd="0" presId="urn:microsoft.com/office/officeart/2008/layout/VerticalCurvedList"/>
    <dgm:cxn modelId="{22C91864-AB25-447B-924D-DC18EEB4CB75}" type="presOf" srcId="{9912E9D8-9B44-4843-866B-CE2CD6B359E9}" destId="{F63A22D5-C9C3-4AA0-B168-C212AF5F2664}" srcOrd="0" destOrd="0" presId="urn:microsoft.com/office/officeart/2008/layout/VerticalCurvedList"/>
    <dgm:cxn modelId="{3B31229C-6C35-46A0-94EB-090FF91AD280}" srcId="{22144CEC-C845-4ACD-ADAF-E59AC143A802}" destId="{9912E9D8-9B44-4843-866B-CE2CD6B359E9}" srcOrd="1" destOrd="0" parTransId="{593DFB7C-3BEA-4EC9-9122-FF0566F88C78}" sibTransId="{1BFFDB13-0B57-4EAF-9F1E-548B0074CF3A}"/>
    <dgm:cxn modelId="{ECF23949-8195-4C49-92B2-EB47B9DC5B90}" srcId="{22144CEC-C845-4ACD-ADAF-E59AC143A802}" destId="{760248DC-847D-469D-9990-EE08C15A3E18}" srcOrd="0" destOrd="0" parTransId="{5603D762-B4A4-4EFC-A780-BE4D2D9CFC9C}" sibTransId="{E9BBC835-3CB1-45BC-8BC3-13FD27C2DAD6}"/>
    <dgm:cxn modelId="{1B74A64B-75BA-4506-95FF-FE3AB7839B31}" type="presOf" srcId="{E9BBC835-3CB1-45BC-8BC3-13FD27C2DAD6}" destId="{50F08279-CE4F-46C1-98DB-EC91F2EB25BA}" srcOrd="0" destOrd="0" presId="urn:microsoft.com/office/officeart/2008/layout/VerticalCurvedList"/>
    <dgm:cxn modelId="{6DAF31DF-36A8-4593-AE05-5604EB2677D7}" type="presOf" srcId="{22144CEC-C845-4ACD-ADAF-E59AC143A802}" destId="{682924E5-3E51-412F-A607-6997973EAAF6}" srcOrd="0" destOrd="0" presId="urn:microsoft.com/office/officeart/2008/layout/VerticalCurvedList"/>
    <dgm:cxn modelId="{D8C07B28-8ABC-4362-B9F5-1715B87AC04B}" type="presParOf" srcId="{682924E5-3E51-412F-A607-6997973EAAF6}" destId="{248C0EA2-F315-488E-B51A-736059DBDE98}" srcOrd="0" destOrd="0" presId="urn:microsoft.com/office/officeart/2008/layout/VerticalCurvedList"/>
    <dgm:cxn modelId="{2502691C-CD2D-4DE0-B045-CF099606D281}" type="presParOf" srcId="{248C0EA2-F315-488E-B51A-736059DBDE98}" destId="{3FCCB400-0A6D-4EE5-99C7-734970254220}" srcOrd="0" destOrd="0" presId="urn:microsoft.com/office/officeart/2008/layout/VerticalCurvedList"/>
    <dgm:cxn modelId="{5DA7F9BA-5B34-468F-9DC4-2A3CFE9E4320}" type="presParOf" srcId="{3FCCB400-0A6D-4EE5-99C7-734970254220}" destId="{8263F340-6CF6-482A-8CF7-7AFEE5EC6BAC}" srcOrd="0" destOrd="0" presId="urn:microsoft.com/office/officeart/2008/layout/VerticalCurvedList"/>
    <dgm:cxn modelId="{D5C13407-F1A7-4AFD-8679-9F70E6928B3C}" type="presParOf" srcId="{3FCCB400-0A6D-4EE5-99C7-734970254220}" destId="{50F08279-CE4F-46C1-98DB-EC91F2EB25BA}" srcOrd="1" destOrd="0" presId="urn:microsoft.com/office/officeart/2008/layout/VerticalCurvedList"/>
    <dgm:cxn modelId="{3231B7B0-B0FD-452A-9CC5-2FEA5FDC2780}" type="presParOf" srcId="{3FCCB400-0A6D-4EE5-99C7-734970254220}" destId="{00299EEF-20CC-452D-B280-F8367288EFC9}" srcOrd="2" destOrd="0" presId="urn:microsoft.com/office/officeart/2008/layout/VerticalCurvedList"/>
    <dgm:cxn modelId="{55601B65-A382-432B-AC98-086B650FA28B}" type="presParOf" srcId="{3FCCB400-0A6D-4EE5-99C7-734970254220}" destId="{E0C876DC-5C55-49B5-81FB-0CCD8DE10B54}" srcOrd="3" destOrd="0" presId="urn:microsoft.com/office/officeart/2008/layout/VerticalCurvedList"/>
    <dgm:cxn modelId="{9FDB1E89-E8DE-4B09-9959-32DF575618DB}" type="presParOf" srcId="{248C0EA2-F315-488E-B51A-736059DBDE98}" destId="{DCAA8E0E-09E3-4D9A-8AD1-5CCE4ACB2A45}" srcOrd="1" destOrd="0" presId="urn:microsoft.com/office/officeart/2008/layout/VerticalCurvedList"/>
    <dgm:cxn modelId="{275DC565-87F4-47D1-AAC2-E80E036EDAA4}" type="presParOf" srcId="{248C0EA2-F315-488E-B51A-736059DBDE98}" destId="{EE7C503D-98EE-47E3-AD14-D7B3C3E9ED33}" srcOrd="2" destOrd="0" presId="urn:microsoft.com/office/officeart/2008/layout/VerticalCurvedList"/>
    <dgm:cxn modelId="{26F9A6B3-ABC6-4152-8778-5741C50364A0}" type="presParOf" srcId="{EE7C503D-98EE-47E3-AD14-D7B3C3E9ED33}" destId="{20E1DAD6-BC90-467E-AD28-77184977F4D2}" srcOrd="0" destOrd="0" presId="urn:microsoft.com/office/officeart/2008/layout/VerticalCurvedList"/>
    <dgm:cxn modelId="{53A7B33D-B6AC-4B24-80E1-E97D7F2FF5EE}" type="presParOf" srcId="{248C0EA2-F315-488E-B51A-736059DBDE98}" destId="{F63A22D5-C9C3-4AA0-B168-C212AF5F2664}" srcOrd="3" destOrd="0" presId="urn:microsoft.com/office/officeart/2008/layout/VerticalCurvedList"/>
    <dgm:cxn modelId="{E3D82844-C406-4F3E-A045-1BE6DF5A4CC6}" type="presParOf" srcId="{248C0EA2-F315-488E-B51A-736059DBDE98}" destId="{D35D1418-367E-404B-82D5-F17B15074925}" srcOrd="4" destOrd="0" presId="urn:microsoft.com/office/officeart/2008/layout/VerticalCurvedList"/>
    <dgm:cxn modelId="{BA71510F-3E7D-44D3-A62F-FA984AA0A36C}" type="presParOf" srcId="{D35D1418-367E-404B-82D5-F17B15074925}" destId="{6F379E8D-EF5A-4706-996A-A8C44FA89EF9}" srcOrd="0" destOrd="0" presId="urn:microsoft.com/office/officeart/2008/layout/VerticalCurvedList"/>
    <dgm:cxn modelId="{D00ADD7E-C806-454F-80CA-3575EFEEE460}" type="presParOf" srcId="{248C0EA2-F315-488E-B51A-736059DBDE98}" destId="{6FAD2F37-2B0B-4979-84FD-D6E3F7D0B79F}" srcOrd="5" destOrd="0" presId="urn:microsoft.com/office/officeart/2008/layout/VerticalCurvedList"/>
    <dgm:cxn modelId="{05572845-5531-4E82-BDBC-17D73BE3C93A}" type="presParOf" srcId="{248C0EA2-F315-488E-B51A-736059DBDE98}" destId="{75A1571F-FC5B-4101-9F60-9F47FC770AFD}" srcOrd="6" destOrd="0" presId="urn:microsoft.com/office/officeart/2008/layout/VerticalCurvedList"/>
    <dgm:cxn modelId="{19F113CF-A53B-470F-8131-C2025A571B30}" type="presParOf" srcId="{75A1571F-FC5B-4101-9F60-9F47FC770AFD}" destId="{CBF54FCF-5D18-4E20-B688-419DC8A652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08279-CE4F-46C1-98DB-EC91F2EB25BA}">
      <dsp:nvSpPr>
        <dsp:cNvPr id="0" name=""/>
        <dsp:cNvSpPr/>
      </dsp:nvSpPr>
      <dsp:spPr>
        <a:xfrm>
          <a:off x="-2794228" y="-430743"/>
          <a:ext cx="3334417" cy="3334417"/>
        </a:xfrm>
        <a:prstGeom prst="blockArc">
          <a:avLst>
            <a:gd name="adj1" fmla="val 18900000"/>
            <a:gd name="adj2" fmla="val 2700000"/>
            <a:gd name="adj3" fmla="val 64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A8E0E-09E3-4D9A-8AD1-5CCE4ACB2A45}">
      <dsp:nvSpPr>
        <dsp:cNvPr id="0" name=""/>
        <dsp:cNvSpPr/>
      </dsp:nvSpPr>
      <dsp:spPr>
        <a:xfrm>
          <a:off x="283510" y="190118"/>
          <a:ext cx="3132211" cy="3804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9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Seguridad</a:t>
          </a:r>
          <a:endParaRPr lang="es-EC" sz="1800" kern="1200" dirty="0"/>
        </a:p>
      </dsp:txBody>
      <dsp:txXfrm>
        <a:off x="283510" y="190118"/>
        <a:ext cx="3132211" cy="380435"/>
      </dsp:txXfrm>
    </dsp:sp>
    <dsp:sp modelId="{20E1DAD6-BC90-467E-AD28-77184977F4D2}">
      <dsp:nvSpPr>
        <dsp:cNvPr id="0" name=""/>
        <dsp:cNvSpPr/>
      </dsp:nvSpPr>
      <dsp:spPr>
        <a:xfrm>
          <a:off x="45737" y="142564"/>
          <a:ext cx="475544" cy="47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A22D5-C9C3-4AA0-B168-C212AF5F2664}">
      <dsp:nvSpPr>
        <dsp:cNvPr id="0" name=""/>
        <dsp:cNvSpPr/>
      </dsp:nvSpPr>
      <dsp:spPr>
        <a:xfrm>
          <a:off x="473967" y="767144"/>
          <a:ext cx="2914099" cy="38043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9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Reactogenicidad</a:t>
          </a:r>
          <a:endParaRPr lang="es-EC" sz="1800" kern="1200" dirty="0"/>
        </a:p>
      </dsp:txBody>
      <dsp:txXfrm>
        <a:off x="473967" y="767144"/>
        <a:ext cx="2914099" cy="380435"/>
      </dsp:txXfrm>
    </dsp:sp>
    <dsp:sp modelId="{6F379E8D-EF5A-4706-996A-A8C44FA89EF9}">
      <dsp:nvSpPr>
        <dsp:cNvPr id="0" name=""/>
        <dsp:cNvSpPr/>
      </dsp:nvSpPr>
      <dsp:spPr>
        <a:xfrm>
          <a:off x="263850" y="713316"/>
          <a:ext cx="475544" cy="47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D2F37-2B0B-4979-84FD-D6E3F7D0B79F}">
      <dsp:nvSpPr>
        <dsp:cNvPr id="0" name=""/>
        <dsp:cNvSpPr/>
      </dsp:nvSpPr>
      <dsp:spPr>
        <a:xfrm>
          <a:off x="501622" y="1331623"/>
          <a:ext cx="2914099" cy="38043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9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Costos</a:t>
          </a:r>
          <a:endParaRPr lang="es-EC" sz="1800" kern="1200" dirty="0"/>
        </a:p>
      </dsp:txBody>
      <dsp:txXfrm>
        <a:off x="501622" y="1331623"/>
        <a:ext cx="2914099" cy="380435"/>
      </dsp:txXfrm>
    </dsp:sp>
    <dsp:sp modelId="{CBF54FCF-5D18-4E20-B688-419DC8A6529B}">
      <dsp:nvSpPr>
        <dsp:cNvPr id="0" name=""/>
        <dsp:cNvSpPr/>
      </dsp:nvSpPr>
      <dsp:spPr>
        <a:xfrm>
          <a:off x="263850" y="1284068"/>
          <a:ext cx="475544" cy="47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4E953-19CE-4D71-A693-DB6E90389805}">
      <dsp:nvSpPr>
        <dsp:cNvPr id="0" name=""/>
        <dsp:cNvSpPr/>
      </dsp:nvSpPr>
      <dsp:spPr>
        <a:xfrm>
          <a:off x="283510" y="1902375"/>
          <a:ext cx="3132211" cy="38043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9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Almacenamiento</a:t>
          </a:r>
          <a:endParaRPr lang="es-EC" sz="1800" kern="1200" dirty="0"/>
        </a:p>
      </dsp:txBody>
      <dsp:txXfrm>
        <a:off x="283510" y="1902375"/>
        <a:ext cx="3132211" cy="380435"/>
      </dsp:txXfrm>
    </dsp:sp>
    <dsp:sp modelId="{9D0660E7-7AC8-43E4-BDEA-7D65E86075F3}">
      <dsp:nvSpPr>
        <dsp:cNvPr id="0" name=""/>
        <dsp:cNvSpPr/>
      </dsp:nvSpPr>
      <dsp:spPr>
        <a:xfrm>
          <a:off x="45737" y="1854821"/>
          <a:ext cx="475544" cy="47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08279-CE4F-46C1-98DB-EC91F2EB25BA}">
      <dsp:nvSpPr>
        <dsp:cNvPr id="0" name=""/>
        <dsp:cNvSpPr/>
      </dsp:nvSpPr>
      <dsp:spPr>
        <a:xfrm>
          <a:off x="-2135018" y="-330526"/>
          <a:ext cx="2551324" cy="2551324"/>
        </a:xfrm>
        <a:prstGeom prst="blockArc">
          <a:avLst>
            <a:gd name="adj1" fmla="val 18900000"/>
            <a:gd name="adj2" fmla="val 2700000"/>
            <a:gd name="adj3" fmla="val 84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A8E0E-09E3-4D9A-8AD1-5CCE4ACB2A45}">
      <dsp:nvSpPr>
        <dsp:cNvPr id="0" name=""/>
        <dsp:cNvSpPr/>
      </dsp:nvSpPr>
      <dsp:spPr>
        <a:xfrm>
          <a:off x="267600" y="189027"/>
          <a:ext cx="1621752" cy="3780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8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Dosis</a:t>
          </a:r>
          <a:endParaRPr lang="es-EC" sz="1800" kern="1200" dirty="0"/>
        </a:p>
      </dsp:txBody>
      <dsp:txXfrm>
        <a:off x="267600" y="189027"/>
        <a:ext cx="1621752" cy="378054"/>
      </dsp:txXfrm>
    </dsp:sp>
    <dsp:sp modelId="{20E1DAD6-BC90-467E-AD28-77184977F4D2}">
      <dsp:nvSpPr>
        <dsp:cNvPr id="0" name=""/>
        <dsp:cNvSpPr/>
      </dsp:nvSpPr>
      <dsp:spPr>
        <a:xfrm>
          <a:off x="31316" y="141770"/>
          <a:ext cx="472567" cy="472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A22D5-C9C3-4AA0-B168-C212AF5F2664}">
      <dsp:nvSpPr>
        <dsp:cNvPr id="0" name=""/>
        <dsp:cNvSpPr/>
      </dsp:nvSpPr>
      <dsp:spPr>
        <a:xfrm>
          <a:off x="390936" y="762342"/>
          <a:ext cx="1484329" cy="378054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8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Genética</a:t>
          </a:r>
          <a:endParaRPr lang="es-EC" sz="1800" kern="1200" dirty="0"/>
        </a:p>
      </dsp:txBody>
      <dsp:txXfrm>
        <a:off x="390936" y="762342"/>
        <a:ext cx="1484329" cy="378054"/>
      </dsp:txXfrm>
    </dsp:sp>
    <dsp:sp modelId="{6F379E8D-EF5A-4706-996A-A8C44FA89EF9}">
      <dsp:nvSpPr>
        <dsp:cNvPr id="0" name=""/>
        <dsp:cNvSpPr/>
      </dsp:nvSpPr>
      <dsp:spPr>
        <a:xfrm>
          <a:off x="168739" y="708851"/>
          <a:ext cx="472567" cy="472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D2F37-2B0B-4979-84FD-D6E3F7D0B79F}">
      <dsp:nvSpPr>
        <dsp:cNvPr id="0" name=""/>
        <dsp:cNvSpPr/>
      </dsp:nvSpPr>
      <dsp:spPr>
        <a:xfrm>
          <a:off x="267600" y="1323189"/>
          <a:ext cx="1621752" cy="378054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8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Epítopo</a:t>
          </a:r>
          <a:endParaRPr lang="es-EC" sz="1800" kern="1200" dirty="0"/>
        </a:p>
      </dsp:txBody>
      <dsp:txXfrm>
        <a:off x="267600" y="1323189"/>
        <a:ext cx="1621752" cy="378054"/>
      </dsp:txXfrm>
    </dsp:sp>
    <dsp:sp modelId="{CBF54FCF-5D18-4E20-B688-419DC8A6529B}">
      <dsp:nvSpPr>
        <dsp:cNvPr id="0" name=""/>
        <dsp:cNvSpPr/>
      </dsp:nvSpPr>
      <dsp:spPr>
        <a:xfrm>
          <a:off x="31316" y="1275932"/>
          <a:ext cx="472567" cy="472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4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6F85D-A9BE-444A-9EE6-4D2B0E41D66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453DB-C88C-4D7E-A28E-D1D845704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28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4200308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16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36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22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41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26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59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75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89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53DB-C88C-4D7E-A28E-D1D845704EC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6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56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9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35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CÓDIGO: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SGC.DI.260</a:t>
            </a: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7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064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459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08727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7758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6020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1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68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1912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4017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01042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4049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CÓDIGO: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SGC.DI.260</a:t>
            </a:r>
          </a:p>
        </p:txBody>
      </p:sp>
    </p:spTree>
    <p:extLst>
      <p:ext uri="{BB962C8B-B14F-4D97-AF65-F5344CB8AC3E}">
        <p14:creationId xmlns:p14="http://schemas.microsoft.com/office/powerpoint/2010/main" val="18560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34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36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27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14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72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50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99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08680-6F26-43D3-993F-ADA3BC8330B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58493-4703-4608-8828-8888D946D5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6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CÓDIGO: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SGC.DI.260</a:t>
            </a: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3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5.emf"/><Relationship Id="rId4" Type="http://schemas.openxmlformats.org/officeDocument/2006/relationships/image" Target="../media/image52.emf"/><Relationship Id="rId9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e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9.emf"/><Relationship Id="rId4" Type="http://schemas.openxmlformats.org/officeDocument/2006/relationships/image" Target="../media/image56.e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5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.wdp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72.png"/><Relationship Id="rId10" Type="http://schemas.microsoft.com/office/2007/relationships/hdphoto" Target="../media/hdphoto10.wdp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12" Type="http://schemas.openxmlformats.org/officeDocument/2006/relationships/diagramData" Target="../diagrams/data1.xml"/><Relationship Id="rId2" Type="http://schemas.openxmlformats.org/officeDocument/2006/relationships/image" Target="../media/image17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gif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9.png"/><Relationship Id="rId18" Type="http://schemas.microsoft.com/office/2007/relationships/hdphoto" Target="../media/hdphoto5.wdp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7.png"/><Relationship Id="rId5" Type="http://schemas.openxmlformats.org/officeDocument/2006/relationships/diagramData" Target="../diagrams/data2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diagramDrawing" Target="../diagrams/drawing2.xml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4426056-1770-47F4-82FA-693CB4D788E0}"/>
              </a:ext>
            </a:extLst>
          </p:cNvPr>
          <p:cNvSpPr txBox="1">
            <a:spLocks/>
          </p:cNvSpPr>
          <p:nvPr/>
        </p:nvSpPr>
        <p:spPr>
          <a:xfrm>
            <a:off x="2512359" y="894565"/>
            <a:ext cx="8143200" cy="9423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DEPARTAMENTO CIENCIAS DE LA VIDA Y DE LA AGRICULTURA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 descr="C:\Users\mmtorres\AppData\Local\Microsoft\Windows\INetCache\Content.Word\logo final laboratorio.png">
            <a:extLst>
              <a:ext uri="{FF2B5EF4-FFF2-40B4-BE49-F238E27FC236}">
                <a16:creationId xmlns:a16="http://schemas.microsoft.com/office/drawing/2014/main" id="{7F055400-9C14-4951-AF60-7BC5AA210D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65" y="150644"/>
            <a:ext cx="1792368" cy="64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C80F24B2-E841-41F1-A31D-99038D31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458" y="9377"/>
            <a:ext cx="959724" cy="9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82633DB-175E-481D-95DB-A595C157F530}"/>
              </a:ext>
            </a:extLst>
          </p:cNvPr>
          <p:cNvSpPr txBox="1"/>
          <p:nvPr/>
        </p:nvSpPr>
        <p:spPr>
          <a:xfrm>
            <a:off x="2512359" y="2109759"/>
            <a:ext cx="81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 TITULACIÓN PREVIO A LA OBTENCIÓN DEL TÍTULO DE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INGENIERA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 BIOTECNOLOGÍA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53F652B-DA23-4207-ABF7-0A5B1B9654C7}"/>
              </a:ext>
            </a:extLst>
          </p:cNvPr>
          <p:cNvSpPr txBox="1"/>
          <p:nvPr/>
        </p:nvSpPr>
        <p:spPr>
          <a:xfrm>
            <a:off x="2619661" y="2967335"/>
            <a:ext cx="79285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inmunogenicidad de dos proteínas recombinantes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espiga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Spike)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RBD de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SARS-CoV-2 en modelos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animales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54B5FB36-9CF8-4F42-8196-2B227A9D4AB7}"/>
              </a:ext>
            </a:extLst>
          </p:cNvPr>
          <p:cNvSpPr txBox="1">
            <a:spLocks/>
          </p:cNvSpPr>
          <p:nvPr/>
        </p:nvSpPr>
        <p:spPr>
          <a:xfrm>
            <a:off x="2911452" y="4255799"/>
            <a:ext cx="7345014" cy="317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Orozco Vega, Mishell Alejandra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12EFC8-D860-4923-8411-ADE9B0E77CCB}"/>
              </a:ext>
            </a:extLst>
          </p:cNvPr>
          <p:cNvSpPr txBox="1"/>
          <p:nvPr/>
        </p:nvSpPr>
        <p:spPr>
          <a:xfrm>
            <a:off x="3523519" y="4720259"/>
            <a:ext cx="6120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Directora: Torres Arias, Marbel Ph.D.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65DCC34-AC56-4A83-A826-950E4F99DBD1}"/>
              </a:ext>
            </a:extLst>
          </p:cNvPr>
          <p:cNvSpPr txBox="1"/>
          <p:nvPr/>
        </p:nvSpPr>
        <p:spPr>
          <a:xfrm>
            <a:off x="4832914" y="5205709"/>
            <a:ext cx="35020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Sangolquí,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09 de febrero del 2022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6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49630" y="253144"/>
            <a:ext cx="697767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Caracterización de proteínas mediante Western Blot</a:t>
            </a:r>
            <a:endParaRPr lang="es-ES" sz="2000" b="1" dirty="0"/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7758546" y="0"/>
            <a:ext cx="4359564" cy="55663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9"/>
          <a:stretch/>
        </p:blipFill>
        <p:spPr>
          <a:xfrm>
            <a:off x="0" y="778259"/>
            <a:ext cx="12192000" cy="607974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702064" y="6450225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Creado en BioRender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73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6384" y="0"/>
            <a:ext cx="4454487" cy="606711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5821" y="217232"/>
            <a:ext cx="4660184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Inoculación de ratones BALB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/c</a:t>
            </a:r>
            <a:endParaRPr lang="es-ES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" y="114293"/>
            <a:ext cx="10896592" cy="66186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75821" y="6367853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Creado en BioRender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2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7234" y="0"/>
            <a:ext cx="4498554" cy="62874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7728" y="129706"/>
            <a:ext cx="668267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Detección de anticuerpos por </a:t>
            </a:r>
            <a:r>
              <a:rPr lang="es-ES" sz="2000" b="1" dirty="0"/>
              <a:t>ELISA indirecto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744"/>
            <a:ext cx="12192000" cy="638008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586511" y="648866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Creado en BioRender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3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91111" y="0"/>
            <a:ext cx="5071431" cy="529593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54001" y="103646"/>
            <a:ext cx="6169681" cy="4343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Purificación de proteínas recombinantes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304521" y="1267772"/>
            <a:ext cx="3346997" cy="343897"/>
            <a:chOff x="154001" y="1506285"/>
            <a:chExt cx="3346997" cy="343897"/>
          </a:xfrm>
        </p:grpSpPr>
        <p:sp>
          <p:nvSpPr>
            <p:cNvPr id="6" name="CuadroTexto 5"/>
            <p:cNvSpPr txBox="1"/>
            <p:nvPr/>
          </p:nvSpPr>
          <p:spPr>
            <a:xfrm>
              <a:off x="154001" y="1511628"/>
              <a:ext cx="957943" cy="33855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PrS1</a:t>
              </a:r>
              <a:endParaRPr lang="es-ES" sz="1600" b="1" dirty="0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621574" y="1506285"/>
              <a:ext cx="1879424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s-EC" sz="1600" dirty="0">
                  <a:latin typeface="Arial" panose="020B0604020202020204" pitchFamily="34" charset="0"/>
                  <a:ea typeface="Calibri" panose="020F0502020204030204" pitchFamily="34" charset="0"/>
                </a:rPr>
                <a:t>16.34 ± 1.93 </a:t>
              </a:r>
              <a:r>
                <a:rPr lang="es-EC" sz="16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mg/L 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304521" y="1774885"/>
            <a:ext cx="3465251" cy="346733"/>
            <a:chOff x="154001" y="2846380"/>
            <a:chExt cx="3465251" cy="346733"/>
          </a:xfrm>
        </p:grpSpPr>
        <p:sp>
          <p:nvSpPr>
            <p:cNvPr id="12" name="CuadroTexto 11"/>
            <p:cNvSpPr txBox="1"/>
            <p:nvPr/>
          </p:nvSpPr>
          <p:spPr>
            <a:xfrm>
              <a:off x="154001" y="2854559"/>
              <a:ext cx="1074822" cy="33855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PrRBD1</a:t>
              </a:r>
              <a:endParaRPr lang="es-ES" sz="1600" b="1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618383" y="2846380"/>
              <a:ext cx="2000869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1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71. 23 ± 13.62 </a:t>
              </a:r>
              <a:r>
                <a:rPr lang="es-EC" sz="16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mg/L</a:t>
              </a:r>
              <a:endPara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399609"/>
              </p:ext>
            </p:extLst>
          </p:nvPr>
        </p:nvGraphicFramePr>
        <p:xfrm>
          <a:off x="6130925" y="1746051"/>
          <a:ext cx="6061075" cy="3670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" name="Prism 8" r:id="rId3" imgW="7656485" imgH="4764504" progId="Prism8.Document">
                  <p:embed/>
                </p:oleObj>
              </mc:Choice>
              <mc:Fallback>
                <p:oleObj name="Prism 8" r:id="rId3" imgW="7656485" imgH="4764504" progId="Prism8.Document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0925" y="1746051"/>
                        <a:ext cx="6061075" cy="3670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268884" y="781984"/>
            <a:ext cx="5411327" cy="33855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Rendimientos de expresión de PrS1 y PrRBD1 </a:t>
            </a:r>
            <a:endParaRPr lang="es-ES" sz="16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68884" y="2383728"/>
            <a:ext cx="5407956" cy="346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Rendimientos de PrS1 y PrRBD1 purificadas </a:t>
            </a:r>
            <a:endParaRPr lang="es-ES" sz="1600" b="1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l="2421" r="2996"/>
          <a:stretch/>
        </p:blipFill>
        <p:spPr>
          <a:xfrm>
            <a:off x="15261" y="3035214"/>
            <a:ext cx="6115664" cy="2908885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517786" y="1218995"/>
            <a:ext cx="5000037" cy="33855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Concentraciones de PrS1 y PrRBD1 purificadas </a:t>
            </a:r>
            <a:endParaRPr lang="es-ES" sz="1600" b="1" dirty="0"/>
          </a:p>
        </p:txBody>
      </p:sp>
      <p:cxnSp>
        <p:nvCxnSpPr>
          <p:cNvPr id="32" name="Conector recto de flecha 31"/>
          <p:cNvCxnSpPr>
            <a:stCxn id="6" idx="3"/>
            <a:endCxn id="7" idx="1"/>
          </p:cNvCxnSpPr>
          <p:nvPr/>
        </p:nvCxnSpPr>
        <p:spPr>
          <a:xfrm flipV="1">
            <a:off x="2262464" y="1437049"/>
            <a:ext cx="509630" cy="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12" idx="3"/>
            <a:endCxn id="8" idx="1"/>
          </p:cNvCxnSpPr>
          <p:nvPr/>
        </p:nvCxnSpPr>
        <p:spPr>
          <a:xfrm flipV="1">
            <a:off x="2379343" y="1944162"/>
            <a:ext cx="389560" cy="8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-727657" y="6398429"/>
            <a:ext cx="9486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449580">
              <a:spcAft>
                <a:spcPts val="800"/>
              </a:spcAft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(Esposito et al., 2020)</a:t>
            </a:r>
            <a:r>
              <a:rPr lang="es-ES" sz="1400" dirty="0" smtClean="0"/>
              <a:t>  (García </a:t>
            </a:r>
            <a:r>
              <a:rPr lang="es-ES" sz="1400" dirty="0"/>
              <a:t>et al., </a:t>
            </a:r>
            <a:r>
              <a:rPr lang="es-ES" sz="1400" dirty="0" smtClean="0"/>
              <a:t>2021)</a:t>
            </a:r>
            <a:r>
              <a:rPr lang="es-ES" sz="1400" dirty="0"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cs typeface="Times New Roman" panose="02020603050405020304" pitchFamily="18" charset="0"/>
              </a:rPr>
              <a:t> (Gräslund et al., 2008) (Urman et al., </a:t>
            </a:r>
            <a:r>
              <a:rPr lang="es-ES" sz="1400" dirty="0">
                <a:cs typeface="Times New Roman" panose="02020603050405020304" pitchFamily="18" charset="0"/>
              </a:rPr>
              <a:t>2011) (Block et al., </a:t>
            </a:r>
            <a:r>
              <a:rPr lang="es-ES" sz="1400" dirty="0" smtClean="0">
                <a:cs typeface="Times New Roman" panose="02020603050405020304" pitchFamily="18" charset="0"/>
              </a:rPr>
              <a:t>2009)</a:t>
            </a:r>
            <a:endParaRPr lang="es-E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4694" y="11469"/>
            <a:ext cx="5049398" cy="496543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54001" y="103646"/>
            <a:ext cx="6169681" cy="4343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Western Blot de proteínas recombinantes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54001" y="617668"/>
            <a:ext cx="1349122" cy="369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PrS1 </a:t>
            </a:r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3738" r="3055"/>
          <a:stretch/>
        </p:blipFill>
        <p:spPr>
          <a:xfrm>
            <a:off x="39422" y="1154687"/>
            <a:ext cx="3627473" cy="452968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/>
          <a:srcRect l="3780" r="2196"/>
          <a:stretch/>
        </p:blipFill>
        <p:spPr>
          <a:xfrm>
            <a:off x="3682651" y="1101782"/>
            <a:ext cx="4358116" cy="44429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625" y="986999"/>
            <a:ext cx="3629120" cy="455770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009348" y="5654355"/>
            <a:ext cx="741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S</a:t>
            </a:r>
            <a:r>
              <a:rPr lang="es-ES" dirty="0" smtClean="0"/>
              <a:t> (174KDa), </a:t>
            </a:r>
            <a:r>
              <a:rPr lang="es-ES" b="1" dirty="0" smtClean="0"/>
              <a:t>S1</a:t>
            </a:r>
            <a:r>
              <a:rPr lang="es-ES" dirty="0" smtClean="0"/>
              <a:t>(94KDa), </a:t>
            </a:r>
            <a:r>
              <a:rPr lang="es-ES" b="1" dirty="0" smtClean="0"/>
              <a:t>S2</a:t>
            </a:r>
            <a:r>
              <a:rPr lang="es-ES" dirty="0" smtClean="0"/>
              <a:t>(68KDa), </a:t>
            </a:r>
            <a:r>
              <a:rPr lang="es-ES" b="1" dirty="0" smtClean="0"/>
              <a:t>RBD</a:t>
            </a:r>
            <a:r>
              <a:rPr lang="es-ES" dirty="0" smtClean="0"/>
              <a:t>(40KDa)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810793" y="5476818"/>
            <a:ext cx="230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800"/>
              </a:spcAft>
            </a:pPr>
            <a:r>
              <a:rPr lang="es-ES" dirty="0" smtClean="0">
                <a:cs typeface="Times New Roman" panose="02020603050405020304" pitchFamily="18" charset="0"/>
              </a:rPr>
              <a:t>(Mi </a:t>
            </a:r>
            <a:r>
              <a:rPr lang="es-ES" dirty="0">
                <a:cs typeface="Times New Roman" panose="02020603050405020304" pitchFamily="18" charset="0"/>
              </a:rPr>
              <a:t>et al., </a:t>
            </a:r>
            <a:r>
              <a:rPr lang="es-ES" dirty="0" smtClean="0">
                <a:cs typeface="Times New Roman" panose="02020603050405020304" pitchFamily="18" charset="0"/>
              </a:rPr>
              <a:t>2021) 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974862" y="0"/>
            <a:ext cx="5049398" cy="496543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54001" y="103646"/>
            <a:ext cx="6169681" cy="4343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Western Blot de proteínas recombinantes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3"/>
          <a:srcRect l="1573"/>
          <a:stretch/>
        </p:blipFill>
        <p:spPr>
          <a:xfrm>
            <a:off x="0" y="1069195"/>
            <a:ext cx="8254652" cy="4779788"/>
          </a:xfrm>
          <a:prstGeom prst="rect">
            <a:avLst/>
          </a:prstGeom>
        </p:spPr>
      </p:pic>
      <p:pic>
        <p:nvPicPr>
          <p:cNvPr id="15" name="Picture 9" descr="An external file that holds a picture, illustration, etc.&#10;Object name is ppat.1008796.g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3" t="30163" r="71618" b="10081"/>
          <a:stretch/>
        </p:blipFill>
        <p:spPr bwMode="auto">
          <a:xfrm>
            <a:off x="8352223" y="1069195"/>
            <a:ext cx="3727590" cy="45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154001" y="667495"/>
            <a:ext cx="1361648" cy="37188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PrRBD1 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-409798" y="6421635"/>
            <a:ext cx="10814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800"/>
              </a:spcAft>
            </a:pPr>
            <a:r>
              <a:rPr lang="es-ES" sz="1400" dirty="0" smtClean="0">
                <a:cs typeface="Times New Roman" panose="02020603050405020304" pitchFamily="18" charset="0"/>
              </a:rPr>
              <a:t>(</a:t>
            </a:r>
            <a:r>
              <a:rPr lang="es-ES" sz="1400" dirty="0">
                <a:cs typeface="Times New Roman" panose="02020603050405020304" pitchFamily="18" charset="0"/>
              </a:rPr>
              <a:t>García et al ., 2021</a:t>
            </a:r>
            <a:r>
              <a:rPr lang="es-ES" sz="1400" dirty="0" smtClean="0">
                <a:cs typeface="Times New Roman" panose="02020603050405020304" pitchFamily="18" charset="0"/>
              </a:rPr>
              <a:t>) (</a:t>
            </a:r>
            <a:r>
              <a:rPr lang="es-ES" sz="1400" dirty="0">
                <a:cs typeface="Times New Roman" panose="02020603050405020304" pitchFamily="18" charset="0"/>
              </a:rPr>
              <a:t>Fárnos et al., 2020</a:t>
            </a:r>
            <a:r>
              <a:rPr lang="es-ES" sz="1400" dirty="0" smtClean="0">
                <a:cs typeface="Times New Roman" panose="02020603050405020304" pitchFamily="18" charset="0"/>
              </a:rPr>
              <a:t>) (</a:t>
            </a:r>
            <a:r>
              <a:rPr lang="es-ES" sz="1400" dirty="0">
                <a:cs typeface="Times New Roman" panose="02020603050405020304" pitchFamily="18" charset="0"/>
              </a:rPr>
              <a:t>Bornhorst &amp; </a:t>
            </a:r>
            <a:r>
              <a:rPr lang="es-ES" sz="1400" dirty="0" smtClean="0">
                <a:cs typeface="Times New Roman" panose="02020603050405020304" pitchFamily="18" charset="0"/>
              </a:rPr>
              <a:t>Falke, 2000) </a:t>
            </a:r>
            <a:r>
              <a:rPr lang="es-ES" sz="1400" dirty="0"/>
              <a:t>(Tripathi &amp; Shrivastava, 2019)</a:t>
            </a:r>
            <a:endParaRPr lang="es-E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324929" y="5538423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cs typeface="Times New Roman" panose="02020603050405020304" pitchFamily="18" charset="0"/>
              </a:rPr>
              <a:t>(Chen et al., 2020)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84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1045" y="0"/>
            <a:ext cx="10972800" cy="600433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316421" y="91674"/>
            <a:ext cx="5545463" cy="4112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Parámetros de </a:t>
            </a:r>
            <a:r>
              <a:rPr lang="es-E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ienestar Animal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712911"/>
              </p:ext>
            </p:extLst>
          </p:nvPr>
        </p:nvGraphicFramePr>
        <p:xfrm>
          <a:off x="2269931" y="616767"/>
          <a:ext cx="4276347" cy="270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9" name="Prism 8" r:id="rId3" imgW="6471999" imgH="4173306" progId="Prism8.Document">
                  <p:embed/>
                </p:oleObj>
              </mc:Choice>
              <mc:Fallback>
                <p:oleObj name="Prism 8" r:id="rId3" imgW="6471999" imgH="4173306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9931" y="616767"/>
                        <a:ext cx="4276347" cy="27090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41922" y="10766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35857"/>
              </p:ext>
            </p:extLst>
          </p:nvPr>
        </p:nvGraphicFramePr>
        <p:xfrm>
          <a:off x="1935141" y="3268196"/>
          <a:ext cx="4945927" cy="280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0" name="Prism 8" r:id="rId5" imgW="7601385" imgH="3843863" progId="Prism8.Document">
                  <p:embed/>
                </p:oleObj>
              </mc:Choice>
              <mc:Fallback>
                <p:oleObj name="Prism 8" r:id="rId5" imgW="7601385" imgH="3843863" progId="Prism8.Document">
                  <p:embed/>
                  <p:pic>
                    <p:nvPicPr>
                      <p:cNvPr id="13" name="Objeto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141" y="3268196"/>
                        <a:ext cx="4945927" cy="28083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059987"/>
              </p:ext>
            </p:extLst>
          </p:nvPr>
        </p:nvGraphicFramePr>
        <p:xfrm>
          <a:off x="7227518" y="644692"/>
          <a:ext cx="4321480" cy="265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1" name="Prism 8" r:id="rId7" imgW="6340549" imgH="4186988" progId="Prism8.Document">
                  <p:embed/>
                </p:oleObj>
              </mc:Choice>
              <mc:Fallback>
                <p:oleObj name="Prism 8" r:id="rId7" imgW="6340549" imgH="4186988" progId="Prism8.Document">
                  <p:embed/>
                  <p:pic>
                    <p:nvPicPr>
                      <p:cNvPr id="5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7518" y="644692"/>
                        <a:ext cx="4321480" cy="26531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74353"/>
              </p:ext>
            </p:extLst>
          </p:nvPr>
        </p:nvGraphicFramePr>
        <p:xfrm>
          <a:off x="6881068" y="3309457"/>
          <a:ext cx="5270461" cy="283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2" name="Prism 8" r:id="rId9" imgW="8103054" imgH="3778335" progId="Prism8.Document">
                  <p:embed/>
                </p:oleObj>
              </mc:Choice>
              <mc:Fallback>
                <p:oleObj name="Prism 8" r:id="rId9" imgW="8103054" imgH="3778335" progId="Prism8.Document">
                  <p:embed/>
                  <p:pic>
                    <p:nvPicPr>
                      <p:cNvPr id="7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1068" y="3309457"/>
                        <a:ext cx="5270461" cy="28396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234933" y="1573443"/>
            <a:ext cx="1643891" cy="58477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Curvas de supervivencia</a:t>
            </a:r>
            <a:endParaRPr lang="es-ES" sz="16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13733" y="4193162"/>
            <a:ext cx="1665091" cy="8309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Porcentaje de peso </a:t>
            </a:r>
          </a:p>
          <a:p>
            <a:pPr algn="ctr"/>
            <a:r>
              <a:rPr lang="es-ES" sz="1600" b="1" dirty="0" smtClean="0"/>
              <a:t>corporal</a:t>
            </a:r>
            <a:endParaRPr lang="es-ES" sz="1600" b="1" dirty="0"/>
          </a:p>
        </p:txBody>
      </p:sp>
      <p:sp>
        <p:nvSpPr>
          <p:cNvPr id="17" name="Rectángulo 16"/>
          <p:cNvSpPr/>
          <p:nvPr/>
        </p:nvSpPr>
        <p:spPr>
          <a:xfrm>
            <a:off x="316421" y="6387068"/>
            <a:ext cx="1692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(Yang et al., 2020)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21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 rot="16200000">
            <a:off x="-410790" y="1843179"/>
            <a:ext cx="145551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PrS1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-509422" y="4324239"/>
            <a:ext cx="163112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PrRBD1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32301" y="195160"/>
            <a:ext cx="963799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Detección de anticuerpos en el ensayo de inmunogenicidad a corto plazo</a:t>
            </a:r>
            <a:endParaRPr lang="es-ES" sz="2000" b="1" dirty="0"/>
          </a:p>
        </p:txBody>
      </p:sp>
      <p:graphicFrame>
        <p:nvGraphicFramePr>
          <p:cNvPr id="22" name="Objet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224456"/>
              </p:ext>
            </p:extLst>
          </p:nvPr>
        </p:nvGraphicFramePr>
        <p:xfrm>
          <a:off x="583924" y="668180"/>
          <a:ext cx="3463301" cy="263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2" name="Prism 8" r:id="rId3" imgW="4386093" imgH="3330436" progId="Prism8.Document">
                  <p:embed/>
                </p:oleObj>
              </mc:Choice>
              <mc:Fallback>
                <p:oleObj name="Prism 8" r:id="rId3" imgW="4386093" imgH="3330436" progId="Prism8.Document">
                  <p:embed/>
                  <p:pic>
                    <p:nvPicPr>
                      <p:cNvPr id="0" name="Object 110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24" y="668180"/>
                        <a:ext cx="3463301" cy="26333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4" name="Objet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532662"/>
              </p:ext>
            </p:extLst>
          </p:nvPr>
        </p:nvGraphicFramePr>
        <p:xfrm>
          <a:off x="3958325" y="629073"/>
          <a:ext cx="3393606" cy="267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3" name="Prism 8" r:id="rId5" imgW="4410582" imgH="3386603" progId="Prism8.Document">
                  <p:embed/>
                </p:oleObj>
              </mc:Choice>
              <mc:Fallback>
                <p:oleObj name="Prism 8" r:id="rId5" imgW="4410582" imgH="3386603" progId="Prism8.Document">
                  <p:embed/>
                  <p:pic>
                    <p:nvPicPr>
                      <p:cNvPr id="0" name="Object 11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325" y="629073"/>
                        <a:ext cx="3393606" cy="26724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0600"/>
              </p:ext>
            </p:extLst>
          </p:nvPr>
        </p:nvGraphicFramePr>
        <p:xfrm>
          <a:off x="7244921" y="624036"/>
          <a:ext cx="4947079" cy="2677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4" name="Prism 8" r:id="rId7" imgW="6740300" imgH="3482736" progId="Prism8.Document">
                  <p:embed/>
                </p:oleObj>
              </mc:Choice>
              <mc:Fallback>
                <p:oleObj name="Prism 8" r:id="rId7" imgW="6740300" imgH="3482736" progId="Prism8.Document">
                  <p:embed/>
                  <p:pic>
                    <p:nvPicPr>
                      <p:cNvPr id="0" name="Object 11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4921" y="624036"/>
                        <a:ext cx="4947079" cy="26774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8" name="Objet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59160"/>
              </p:ext>
            </p:extLst>
          </p:nvPr>
        </p:nvGraphicFramePr>
        <p:xfrm>
          <a:off x="517426" y="3207638"/>
          <a:ext cx="3529800" cy="2769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5" name="Prism 8" r:id="rId9" imgW="4413823" imgH="3321075" progId="Prism8.Document">
                  <p:embed/>
                </p:oleObj>
              </mc:Choice>
              <mc:Fallback>
                <p:oleObj name="Prism 8" r:id="rId9" imgW="4413823" imgH="3321075" progId="Prism8.Document">
                  <p:embed/>
                  <p:pic>
                    <p:nvPicPr>
                      <p:cNvPr id="0" name="Object 11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426" y="3207638"/>
                        <a:ext cx="3529800" cy="27694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017574"/>
              </p:ext>
            </p:extLst>
          </p:nvPr>
        </p:nvGraphicFramePr>
        <p:xfrm>
          <a:off x="3951277" y="3248302"/>
          <a:ext cx="3382545" cy="272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6" name="Prism 8" r:id="rId11" imgW="4282374" imgH="3240424" progId="Prism8.Document">
                  <p:embed/>
                </p:oleObj>
              </mc:Choice>
              <mc:Fallback>
                <p:oleObj name="Prism 8" r:id="rId11" imgW="4282374" imgH="3240424" progId="Prism8.Document">
                  <p:embed/>
                  <p:pic>
                    <p:nvPicPr>
                      <p:cNvPr id="0" name="Object 118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77" y="3248302"/>
                        <a:ext cx="3382545" cy="272875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o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79160"/>
              </p:ext>
            </p:extLst>
          </p:nvPr>
        </p:nvGraphicFramePr>
        <p:xfrm>
          <a:off x="7244921" y="3260851"/>
          <a:ext cx="4947079" cy="272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7" name="Prism 8" r:id="rId13" imgW="6688440" imgH="3324315" progId="Prism8.Document">
                  <p:embed/>
                </p:oleObj>
              </mc:Choice>
              <mc:Fallback>
                <p:oleObj name="Prism 8" r:id="rId13" imgW="6688440" imgH="3324315" progId="Prism8.Document">
                  <p:embed/>
                  <p:pic>
                    <p:nvPicPr>
                      <p:cNvPr id="0" name="Object 120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4921" y="3260851"/>
                        <a:ext cx="4947079" cy="27230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ángulo 32"/>
          <p:cNvSpPr/>
          <p:nvPr/>
        </p:nvSpPr>
        <p:spPr>
          <a:xfrm>
            <a:off x="185952" y="6365430"/>
            <a:ext cx="3285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(Yang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al.,2020) </a:t>
            </a:r>
            <a:r>
              <a:rPr lang="es-EC" sz="1400" dirty="0"/>
              <a:t>(Triggle et al., 2021)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306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rot="16200000">
            <a:off x="-557240" y="1705983"/>
            <a:ext cx="165041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PrS1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731139" y="4170030"/>
            <a:ext cx="19982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PrRBD1</a:t>
            </a:r>
            <a:endParaRPr lang="es-ES" dirty="0"/>
          </a:p>
        </p:txBody>
      </p:sp>
      <p:sp>
        <p:nvSpPr>
          <p:cNvPr id="19" name="Rectangle 16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" name="Rectangle 165"/>
          <p:cNvSpPr>
            <a:spLocks noChangeArrowheads="1"/>
          </p:cNvSpPr>
          <p:nvPr/>
        </p:nvSpPr>
        <p:spPr bwMode="auto">
          <a:xfrm>
            <a:off x="0" y="1892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EC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66"/>
          <p:cNvSpPr>
            <a:spLocks noChangeArrowheads="1"/>
          </p:cNvSpPr>
          <p:nvPr/>
        </p:nvSpPr>
        <p:spPr bwMode="auto">
          <a:xfrm>
            <a:off x="0" y="4762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2" name="Rectangle 167"/>
          <p:cNvSpPr>
            <a:spLocks noChangeArrowheads="1"/>
          </p:cNvSpPr>
          <p:nvPr/>
        </p:nvSpPr>
        <p:spPr bwMode="auto">
          <a:xfrm>
            <a:off x="0" y="619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5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0" name="Obje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386575"/>
              </p:ext>
            </p:extLst>
          </p:nvPr>
        </p:nvGraphicFramePr>
        <p:xfrm>
          <a:off x="466712" y="680366"/>
          <a:ext cx="3470647" cy="2758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3" name="Prism 8" r:id="rId3" imgW="4430390" imgH="3330436" progId="Prism8.Document">
                  <p:embed/>
                </p:oleObj>
              </mc:Choice>
              <mc:Fallback>
                <p:oleObj name="Prism 8" r:id="rId3" imgW="4430390" imgH="3330436" progId="Prism8.Document">
                  <p:embed/>
                  <p:pic>
                    <p:nvPicPr>
                      <p:cNvPr id="0" name="Object 25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12" y="680366"/>
                        <a:ext cx="3470647" cy="27583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5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2" name="Objet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214104"/>
              </p:ext>
            </p:extLst>
          </p:nvPr>
        </p:nvGraphicFramePr>
        <p:xfrm>
          <a:off x="3932562" y="641639"/>
          <a:ext cx="3500775" cy="274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" name="Prism 8" r:id="rId5" imgW="4346478" imgH="3353119" progId="Prism8.Document">
                  <p:embed/>
                </p:oleObj>
              </mc:Choice>
              <mc:Fallback>
                <p:oleObj name="Prism 8" r:id="rId5" imgW="4346478" imgH="3353119" progId="Prism8.Document">
                  <p:embed/>
                  <p:pic>
                    <p:nvPicPr>
                      <p:cNvPr id="0" name="Object 25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562" y="641639"/>
                        <a:ext cx="3500775" cy="2747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5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4" name="Objet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833142"/>
              </p:ext>
            </p:extLst>
          </p:nvPr>
        </p:nvGraphicFramePr>
        <p:xfrm>
          <a:off x="7330458" y="635290"/>
          <a:ext cx="4875621" cy="276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5" name="Prism 8" r:id="rId7" imgW="6592284" imgH="3286150" progId="Prism8.Document">
                  <p:embed/>
                </p:oleObj>
              </mc:Choice>
              <mc:Fallback>
                <p:oleObj name="Prism 8" r:id="rId7" imgW="6592284" imgH="3286150" progId="Prism8.Document">
                  <p:embed/>
                  <p:pic>
                    <p:nvPicPr>
                      <p:cNvPr id="0" name="Object 258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0458" y="635290"/>
                        <a:ext cx="4875621" cy="27671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6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6" name="Objet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795810"/>
              </p:ext>
            </p:extLst>
          </p:nvPr>
        </p:nvGraphicFramePr>
        <p:xfrm>
          <a:off x="466712" y="3252616"/>
          <a:ext cx="3550170" cy="2807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6" name="Prism 8" r:id="rId9" imgW="4430390" imgH="3380843" progId="Prism8.Document">
                  <p:embed/>
                </p:oleObj>
              </mc:Choice>
              <mc:Fallback>
                <p:oleObj name="Prism 8" r:id="rId9" imgW="4430390" imgH="3380843" progId="Prism8.Document">
                  <p:embed/>
                  <p:pic>
                    <p:nvPicPr>
                      <p:cNvPr id="0" name="Object 26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12" y="3252616"/>
                        <a:ext cx="3550170" cy="2807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8" name="Objet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725955"/>
              </p:ext>
            </p:extLst>
          </p:nvPr>
        </p:nvGraphicFramePr>
        <p:xfrm>
          <a:off x="3914472" y="3293323"/>
          <a:ext cx="3518865" cy="279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7" name="Prism 8" r:id="rId11" imgW="4407701" imgH="3330436" progId="Prism8.Document">
                  <p:embed/>
                </p:oleObj>
              </mc:Choice>
              <mc:Fallback>
                <p:oleObj name="Prism 8" r:id="rId11" imgW="4407701" imgH="3330436" progId="Prism8.Document">
                  <p:embed/>
                  <p:pic>
                    <p:nvPicPr>
                      <p:cNvPr id="0" name="Object 265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472" y="3293323"/>
                        <a:ext cx="3518865" cy="27929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68"/>
          <p:cNvSpPr>
            <a:spLocks noChangeArrowheads="1"/>
          </p:cNvSpPr>
          <p:nvPr/>
        </p:nvSpPr>
        <p:spPr bwMode="auto">
          <a:xfrm>
            <a:off x="7506585" y="2598468"/>
            <a:ext cx="20000885" cy="65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0" name="Objet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788681"/>
              </p:ext>
            </p:extLst>
          </p:nvPr>
        </p:nvGraphicFramePr>
        <p:xfrm>
          <a:off x="7396267" y="3251149"/>
          <a:ext cx="4832804" cy="287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8" name="Prism 8" r:id="rId13" imgW="6696003" imgH="3406766" progId="Prism8.Document">
                  <p:embed/>
                </p:oleObj>
              </mc:Choice>
              <mc:Fallback>
                <p:oleObj name="Prism 8" r:id="rId13" imgW="6696003" imgH="3406766" progId="Prism8.Document">
                  <p:embed/>
                  <p:pic>
                    <p:nvPicPr>
                      <p:cNvPr id="0" name="Object 267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6267" y="3251149"/>
                        <a:ext cx="4832804" cy="2871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ángulo 31"/>
          <p:cNvSpPr/>
          <p:nvPr/>
        </p:nvSpPr>
        <p:spPr>
          <a:xfrm>
            <a:off x="-27007" y="6418203"/>
            <a:ext cx="9131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García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al., 2021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) (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Liang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al., 2021)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Sun et al., 2021)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s-EC" sz="1400" dirty="0" smtClean="0"/>
              <a:t>Liu </a:t>
            </a:r>
            <a:r>
              <a:rPr lang="es-EC" sz="1400" dirty="0"/>
              <a:t>et </a:t>
            </a:r>
            <a:r>
              <a:rPr lang="es-EC" sz="1400" dirty="0" smtClean="0"/>
              <a:t>al., 2020)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(Pape et al., 2021) (Dubé et al., 2020)</a:t>
            </a:r>
            <a:endParaRPr lang="es-ES" sz="14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30269" y="248462"/>
            <a:ext cx="963799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Detección de anticuerpos en el ensayo de inmunogenicidad a largo plazo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793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lipse 70"/>
          <p:cNvSpPr/>
          <p:nvPr/>
        </p:nvSpPr>
        <p:spPr>
          <a:xfrm>
            <a:off x="10319522" y="1110627"/>
            <a:ext cx="1629111" cy="14889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/>
              <a:t>Reemplazo</a:t>
            </a:r>
            <a:endParaRPr lang="es-ES" sz="1400" b="1" dirty="0"/>
          </a:p>
        </p:txBody>
      </p:sp>
      <p:sp>
        <p:nvSpPr>
          <p:cNvPr id="70" name="Elipse 69"/>
          <p:cNvSpPr/>
          <p:nvPr/>
        </p:nvSpPr>
        <p:spPr>
          <a:xfrm>
            <a:off x="9586167" y="2267097"/>
            <a:ext cx="1940308" cy="14889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 smtClean="0"/>
          </a:p>
          <a:p>
            <a:pPr algn="ctr"/>
            <a:endParaRPr lang="es-ES" sz="1400" b="1" dirty="0"/>
          </a:p>
          <a:p>
            <a:pPr algn="ctr"/>
            <a:r>
              <a:rPr lang="es-ES" sz="1400" b="1" dirty="0" smtClean="0"/>
              <a:t>Refinamiento</a:t>
            </a:r>
            <a:endParaRPr lang="es-ES" sz="1400" b="1" dirty="0"/>
          </a:p>
        </p:txBody>
      </p:sp>
      <p:sp>
        <p:nvSpPr>
          <p:cNvPr id="36865" name="Elipse 36864"/>
          <p:cNvSpPr/>
          <p:nvPr/>
        </p:nvSpPr>
        <p:spPr>
          <a:xfrm>
            <a:off x="8927210" y="1110627"/>
            <a:ext cx="1629111" cy="14889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/>
              <a:t>Reducción</a:t>
            </a:r>
            <a:endParaRPr lang="es-ES" sz="14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057" y="0"/>
            <a:ext cx="109728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CONCLUSIONES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038" y="671448"/>
            <a:ext cx="3597172" cy="3293059"/>
          </a:xfrm>
          <a:prstGeom prst="ellipse">
            <a:avLst/>
          </a:prstGeom>
        </p:spPr>
      </p:pic>
      <p:grpSp>
        <p:nvGrpSpPr>
          <p:cNvPr id="53" name="Grupo 52"/>
          <p:cNvGrpSpPr/>
          <p:nvPr/>
        </p:nvGrpSpPr>
        <p:grpSpPr>
          <a:xfrm>
            <a:off x="165190" y="324754"/>
            <a:ext cx="5045637" cy="3617282"/>
            <a:chOff x="383456" y="766916"/>
            <a:chExt cx="5161938" cy="3535664"/>
          </a:xfrm>
        </p:grpSpPr>
        <p:sp>
          <p:nvSpPr>
            <p:cNvPr id="50" name="Rectángulo 49"/>
            <p:cNvSpPr/>
            <p:nvPr/>
          </p:nvSpPr>
          <p:spPr>
            <a:xfrm>
              <a:off x="747252" y="924438"/>
              <a:ext cx="4798142" cy="8619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PrS1 = </a:t>
              </a:r>
              <a:r>
                <a:rPr lang="es-ES" dirty="0" smtClean="0"/>
                <a:t>1.49 ± </a:t>
              </a:r>
              <a:r>
                <a:rPr lang="es-ES" dirty="0"/>
                <a:t>0.28 </a:t>
              </a:r>
              <a:r>
                <a:rPr lang="es-ES" dirty="0" smtClean="0"/>
                <a:t>mg/mL</a:t>
              </a:r>
            </a:p>
            <a:p>
              <a:pPr algn="ctr"/>
              <a:r>
                <a:rPr lang="es-ES" dirty="0" smtClean="0"/>
                <a:t>PrRBD1 = 4.72 </a:t>
              </a:r>
              <a:r>
                <a:rPr lang="es-ES" dirty="0"/>
                <a:t>± 2.72 mg/mL </a:t>
              </a: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47252" y="2074874"/>
              <a:ext cx="4798142" cy="91552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    PrS1 y PrRBD1 no fueron tóxicas</a:t>
              </a:r>
            </a:p>
            <a:p>
              <a:pPr algn="ctr"/>
              <a:r>
                <a:rPr lang="es-ES" dirty="0" smtClean="0"/>
                <a:t> para los ratones Balb</a:t>
              </a:r>
              <a:r>
                <a:rPr lang="es-E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/c</a:t>
              </a:r>
              <a:endParaRPr lang="es-ES" dirty="0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47252" y="3283178"/>
              <a:ext cx="4798142" cy="9179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  PrS1 y PrRBD1 indujeron la       producción de anticuerpos </a:t>
              </a:r>
            </a:p>
            <a:p>
              <a:pPr algn="ctr"/>
              <a:r>
                <a:rPr lang="es-ES" dirty="0" smtClean="0"/>
                <a:t>neutralizantes </a:t>
              </a:r>
              <a:endParaRPr lang="es-ES" dirty="0"/>
            </a:p>
          </p:txBody>
        </p:sp>
        <p:sp>
          <p:nvSpPr>
            <p:cNvPr id="51" name="Elipse 50"/>
            <p:cNvSpPr/>
            <p:nvPr/>
          </p:nvSpPr>
          <p:spPr>
            <a:xfrm>
              <a:off x="383458" y="766916"/>
              <a:ext cx="1111045" cy="112087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Elipse 57"/>
            <p:cNvSpPr/>
            <p:nvPr/>
          </p:nvSpPr>
          <p:spPr>
            <a:xfrm>
              <a:off x="383456" y="1972198"/>
              <a:ext cx="1111045" cy="11208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Elipse 58"/>
            <p:cNvSpPr/>
            <p:nvPr/>
          </p:nvSpPr>
          <p:spPr>
            <a:xfrm>
              <a:off x="383457" y="3181702"/>
              <a:ext cx="1111045" cy="112087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1" name="Gráfico 12" descr="Vaso de precipitado">
              <a:extLst>
                <a:ext uri="{FF2B5EF4-FFF2-40B4-BE49-F238E27FC236}">
                  <a16:creationId xmlns:a16="http://schemas.microsoft.com/office/drawing/2014/main" id="{2CA67C55-1ADC-42F3-BD5A-0392BDCD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590" y="906277"/>
              <a:ext cx="750130" cy="750130"/>
            </a:xfrm>
            <a:prstGeom prst="rect">
              <a:avLst/>
            </a:prstGeom>
          </p:spPr>
        </p:pic>
        <p:pic>
          <p:nvPicPr>
            <p:cNvPr id="62" name="Picture 2" descr="Resultado de imagen para siluetas de gatos y ratones | Mouse silhouette,  Elephant stencil, Rat silhouett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16" b="82383" l="30048" r="69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7" t="16945" r="26023" b="10346"/>
            <a:stretch/>
          </p:blipFill>
          <p:spPr bwMode="auto">
            <a:xfrm>
              <a:off x="535590" y="2074874"/>
              <a:ext cx="861762" cy="99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Imagen 62"/>
            <p:cNvPicPr>
              <a:picLocks noChangeAspect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46" b="85913" l="10000" r="90000"/>
                      </a14:imgEffect>
                    </a14:imgLayer>
                  </a14:imgProps>
                </a:ext>
              </a:extLst>
            </a:blip>
            <a:srcRect b="4541"/>
            <a:stretch/>
          </p:blipFill>
          <p:spPr>
            <a:xfrm>
              <a:off x="515428" y="3362954"/>
              <a:ext cx="790453" cy="824399"/>
            </a:xfrm>
            <a:prstGeom prst="rect">
              <a:avLst/>
            </a:prstGeom>
          </p:spPr>
        </p:pic>
      </p:grpSp>
      <p:pic>
        <p:nvPicPr>
          <p:cNvPr id="54" name="Imagen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4009585"/>
            <a:ext cx="12191999" cy="2714625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6376" y="5425888"/>
            <a:ext cx="463202" cy="496288"/>
          </a:xfrm>
          <a:prstGeom prst="rect">
            <a:avLst/>
          </a:prstGeom>
        </p:spPr>
      </p:pic>
      <p:sp>
        <p:nvSpPr>
          <p:cNvPr id="36864" name="Elipse 36863"/>
          <p:cNvSpPr/>
          <p:nvPr/>
        </p:nvSpPr>
        <p:spPr>
          <a:xfrm>
            <a:off x="9978563" y="1917114"/>
            <a:ext cx="1155515" cy="106171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es-E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  <a:endParaRPr lang="es-E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3518" y="-70511"/>
            <a:ext cx="8426587" cy="650979"/>
          </a:xfrm>
        </p:spPr>
        <p:txBody>
          <a:bodyPr/>
          <a:lstStyle/>
          <a:p>
            <a:pPr algn="ctr"/>
            <a:r>
              <a:rPr lang="es-ES" sz="44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Contenidos </a:t>
            </a:r>
            <a:endParaRPr lang="es-ES" sz="44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B94B7CD4-4D94-4543-8C42-1ECF2198D1D9}"/>
              </a:ext>
            </a:extLst>
          </p:cNvPr>
          <p:cNvSpPr txBox="1">
            <a:spLocks/>
          </p:cNvSpPr>
          <p:nvPr/>
        </p:nvSpPr>
        <p:spPr>
          <a:xfrm>
            <a:off x="1441398" y="849477"/>
            <a:ext cx="10356980" cy="461865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Introducción</a:t>
            </a:r>
          </a:p>
          <a:p>
            <a:pPr marL="0" marR="0" lvl="0" indent="0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Materiales y Métodos</a:t>
            </a:r>
          </a:p>
          <a:p>
            <a:pPr marL="0" marR="0" lvl="0" indent="0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Resultados y Discusión</a:t>
            </a: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Conclusiones</a:t>
            </a: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87111" marR="0" lvl="0" indent="-387111" algn="l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Recomendaciones</a:t>
            </a:r>
          </a:p>
          <a:p>
            <a:pPr marL="0" marR="0" lvl="0" indent="0" algn="ctr" defTabSz="774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3" y="849477"/>
            <a:ext cx="4013654" cy="42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RECOMENDACIONES</a:t>
            </a:r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1815702" y="611546"/>
            <a:ext cx="4152479" cy="5310134"/>
            <a:chOff x="8460068" y="170863"/>
            <a:chExt cx="5245458" cy="6034785"/>
          </a:xfrm>
        </p:grpSpPr>
        <p:sp>
          <p:nvSpPr>
            <p:cNvPr id="23" name="Elipse 22"/>
            <p:cNvSpPr/>
            <p:nvPr/>
          </p:nvSpPr>
          <p:spPr>
            <a:xfrm>
              <a:off x="8460068" y="170863"/>
              <a:ext cx="2711733" cy="233167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ELISA cuantitativo</a:t>
              </a:r>
              <a:endParaRPr lang="es-E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Elipse 25"/>
            <p:cNvSpPr/>
            <p:nvPr/>
          </p:nvSpPr>
          <p:spPr>
            <a:xfrm>
              <a:off x="9716185" y="3985883"/>
              <a:ext cx="2660377" cy="221976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Respuesta de tipo celular</a:t>
              </a:r>
              <a:endParaRPr lang="es-E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10848478" y="1457718"/>
              <a:ext cx="2857048" cy="233167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Ensayos de neutralización de anticuerpos  </a:t>
              </a:r>
              <a:endParaRPr lang="es-E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37896" name="Picture 8" descr="Laboratorios lucran con la venta de pruebas de anticuerpos de cuestionada  utilidad - Salud con lup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703" r="2530" b="3601"/>
          <a:stretch/>
        </p:blipFill>
        <p:spPr bwMode="auto">
          <a:xfrm>
            <a:off x="6346138" y="631209"/>
            <a:ext cx="5845861" cy="30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Cerebro y bombilla, stock photography luz logo de cerebro, luz, texto,  Reino libre, cerebro humano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4" b="97500" l="4167" r="91111">
                        <a14:foregroundMark x1="40278" y1="82778" x2="40833" y2="90278"/>
                        <a14:foregroundMark x1="12500" y1="47778" x2="12500" y2="47778"/>
                        <a14:foregroundMark x1="21667" y1="18333" x2="19167" y2="15556"/>
                        <a14:foregroundMark x1="28333" y1="14167" x2="25833" y2="9444"/>
                        <a14:foregroundMark x1="11667" y1="31111" x2="15000" y2="31111"/>
                        <a14:foregroundMark x1="14167" y1="23611" x2="18333" y2="25278"/>
                        <a14:foregroundMark x1="9444" y1="40278" x2="13056" y2="39722"/>
                        <a14:foregroundMark x1="76667" y1="19444" x2="80278" y2="15000"/>
                        <a14:foregroundMark x1="71389" y1="14167" x2="73889" y2="9722"/>
                        <a14:foregroundMark x1="66389" y1="6389" x2="64167" y2="9167"/>
                        <a14:foregroundMark x1="58056" y1="3611" x2="58056" y2="8056"/>
                        <a14:foregroundMark x1="33333" y1="6944" x2="35278" y2="10278"/>
                        <a14:foregroundMark x1="42222" y1="7222" x2="40833" y2="2778"/>
                        <a14:foregroundMark x1="49444" y1="6944" x2="49444" y2="2222"/>
                        <a14:foregroundMark x1="82222" y1="25278" x2="85833" y2="22778"/>
                        <a14:foregroundMark x1="85000" y1="32500" x2="89444" y2="30556"/>
                        <a14:foregroundMark x1="86667" y1="38889" x2="91111" y2="38889"/>
                        <a14:foregroundMark x1="86944" y1="47222" x2="90556" y2="46944"/>
                        <a14:foregroundMark x1="8333" y1="48056" x2="12500" y2="4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80" y="2448231"/>
            <a:ext cx="3473448" cy="34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5"/>
          <a:srcRect l="29243" t="5401" r="1463" b="23241"/>
          <a:stretch/>
        </p:blipFill>
        <p:spPr>
          <a:xfrm>
            <a:off x="6461959" y="3634883"/>
            <a:ext cx="5730040" cy="29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5381" y="0"/>
            <a:ext cx="10972800" cy="11430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AGRADECIMIENTOS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A49F2FA-A660-4BF8-BBA6-3E599EAC5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4" r="2599"/>
          <a:stretch/>
        </p:blipFill>
        <p:spPr bwMode="auto">
          <a:xfrm>
            <a:off x="7295535" y="1033923"/>
            <a:ext cx="3831616" cy="20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CuadroTexto">
            <a:extLst>
              <a:ext uri="{FF2B5EF4-FFF2-40B4-BE49-F238E27FC236}">
                <a16:creationId xmlns:a16="http://schemas.microsoft.com/office/drawing/2014/main" id="{08E09AC1-D5BF-4529-905A-A62BEF42C7F3}"/>
              </a:ext>
            </a:extLst>
          </p:cNvPr>
          <p:cNvSpPr txBox="1"/>
          <p:nvPr/>
        </p:nvSpPr>
        <p:spPr>
          <a:xfrm>
            <a:off x="7653344" y="3537489"/>
            <a:ext cx="4329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Marbel Torres Ph.D.</a:t>
            </a:r>
          </a:p>
          <a:p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Rachid Seqqat Ph.D.</a:t>
            </a:r>
          </a:p>
          <a:p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Ing. Andrea Aluisa</a:t>
            </a:r>
          </a:p>
          <a:p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Ing. Alex </a:t>
            </a:r>
            <a:r>
              <a:rPr lang="es-EC" sz="2800" b="1" dirty="0" err="1" smtClean="0">
                <a:latin typeface="Times New Roman" pitchFamily="18" charset="0"/>
                <a:cs typeface="Times New Roman" pitchFamily="18" charset="0"/>
              </a:rPr>
              <a:t>Gavilánes</a:t>
            </a:r>
            <a:endParaRPr lang="es-EC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39A9F91-56FC-4004-95E0-F176FF520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4" r="20010"/>
          <a:stretch/>
        </p:blipFill>
        <p:spPr bwMode="auto">
          <a:xfrm>
            <a:off x="2393268" y="1679698"/>
            <a:ext cx="1933746" cy="20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CuadroTexto">
            <a:extLst>
              <a:ext uri="{FF2B5EF4-FFF2-40B4-BE49-F238E27FC236}">
                <a16:creationId xmlns:a16="http://schemas.microsoft.com/office/drawing/2014/main" id="{08E09AC1-D5BF-4529-905A-A62BEF42C7F3}"/>
              </a:ext>
            </a:extLst>
          </p:cNvPr>
          <p:cNvSpPr txBox="1"/>
          <p:nvPr/>
        </p:nvSpPr>
        <p:spPr>
          <a:xfrm>
            <a:off x="1321440" y="5201841"/>
            <a:ext cx="432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Familia y Amigos</a:t>
            </a:r>
          </a:p>
        </p:txBody>
      </p:sp>
      <p:pic>
        <p:nvPicPr>
          <p:cNvPr id="38914" name="Picture 2" descr="logo ESPE – Congreso Internaci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9" y="221995"/>
            <a:ext cx="5215425" cy="134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84141" y="3983765"/>
            <a:ext cx="48719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“Generación </a:t>
            </a:r>
            <a:r>
              <a:rPr lang="es-EC" b="1" dirty="0"/>
              <a:t>de anticuerpos neutralizantes contra SARS-CoV-2 como prospecto de desarrollo de </a:t>
            </a:r>
            <a:r>
              <a:rPr lang="es-EC" b="1" dirty="0" smtClean="0"/>
              <a:t>vacuna”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30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4316" y="0"/>
            <a:ext cx="3639403" cy="516932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Introducción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15883" y="45057"/>
            <a:ext cx="8634827" cy="6546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185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Coronavirus tipo 2 causante del síndrome respiratorio  agudo severo SARS-CoV2  </a:t>
            </a:r>
            <a:endParaRPr lang="es-ES" sz="185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86815" y="6563607"/>
            <a:ext cx="10782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(Machhi et al., 2020) (</a:t>
            </a:r>
            <a:r>
              <a:rPr lang="es-ES" sz="1200" dirty="0"/>
              <a:t>Kim et al., </a:t>
            </a:r>
            <a:r>
              <a:rPr lang="es-ES" sz="1200" dirty="0" smtClean="0"/>
              <a:t>2020</a:t>
            </a:r>
            <a:r>
              <a:rPr lang="en-US" sz="1200" dirty="0"/>
              <a:t>) (Chung, Thone, y Kwon, 2021) (Sette y Crotty, 2021) (Rastogi et al., 2020) </a:t>
            </a:r>
            <a:endParaRPr lang="es-ES" sz="1200" dirty="0"/>
          </a:p>
        </p:txBody>
      </p:sp>
      <p:sp>
        <p:nvSpPr>
          <p:cNvPr id="18" name="Abrir llave 17"/>
          <p:cNvSpPr/>
          <p:nvPr/>
        </p:nvSpPr>
        <p:spPr>
          <a:xfrm>
            <a:off x="10750826" y="1730536"/>
            <a:ext cx="45719" cy="369332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5" y="744771"/>
            <a:ext cx="11882101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8994" b="8797"/>
          <a:stretch/>
        </p:blipFill>
        <p:spPr>
          <a:xfrm>
            <a:off x="10682085" y="1605813"/>
            <a:ext cx="1337916" cy="12740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032667" y="3155922"/>
            <a:ext cx="3741025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Vacunas de proteínas recombinantes</a:t>
            </a:r>
            <a:endParaRPr lang="es-ES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3" y="289755"/>
            <a:ext cx="4542971" cy="26525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594" y="322026"/>
            <a:ext cx="1313759" cy="25675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54" y="2986434"/>
            <a:ext cx="3723052" cy="331413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105726" y="2996258"/>
            <a:ext cx="265503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C</a:t>
            </a:r>
            <a:r>
              <a:rPr lang="es-ES" sz="1400" dirty="0" smtClean="0"/>
              <a:t>asos </a:t>
            </a:r>
            <a:r>
              <a:rPr lang="es-ES" sz="1400" dirty="0"/>
              <a:t>confirmados </a:t>
            </a:r>
            <a:r>
              <a:rPr lang="es-ES" sz="1400" b="1" dirty="0" smtClean="0"/>
              <a:t>593.664 </a:t>
            </a:r>
            <a:r>
              <a:rPr lang="es-ES" sz="1400" dirty="0" smtClean="0"/>
              <a:t> </a:t>
            </a:r>
            <a:r>
              <a:rPr lang="es-ES" sz="1400" dirty="0"/>
              <a:t>F</a:t>
            </a:r>
            <a:r>
              <a:rPr lang="es-ES" sz="1400" dirty="0" smtClean="0"/>
              <a:t>allecidos </a:t>
            </a:r>
            <a:r>
              <a:rPr lang="es-ES" sz="1400" b="1" dirty="0" smtClean="0"/>
              <a:t>34.189</a:t>
            </a:r>
            <a:endParaRPr lang="es-ES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982476" y="20850"/>
            <a:ext cx="294766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Casos </a:t>
            </a:r>
            <a:r>
              <a:rPr lang="es-ES" sz="1400" dirty="0"/>
              <a:t>confirmados </a:t>
            </a:r>
            <a:r>
              <a:rPr lang="es-ES" sz="1400" b="1" dirty="0"/>
              <a:t>263.563.622 </a:t>
            </a:r>
            <a:r>
              <a:rPr lang="es-ES" sz="1400" dirty="0" smtClean="0"/>
              <a:t> </a:t>
            </a:r>
            <a:r>
              <a:rPr lang="es-ES" sz="1400" dirty="0"/>
              <a:t>F</a:t>
            </a:r>
            <a:r>
              <a:rPr lang="es-ES" sz="1400" dirty="0" smtClean="0"/>
              <a:t>allecidos </a:t>
            </a:r>
            <a:r>
              <a:rPr lang="es-ES" sz="1400" b="1" dirty="0" smtClean="0"/>
              <a:t>5.232.562</a:t>
            </a:r>
            <a:endParaRPr lang="es-ES" sz="1400" dirty="0"/>
          </a:p>
        </p:txBody>
      </p:sp>
      <p:pic>
        <p:nvPicPr>
          <p:cNvPr id="28674" name="Picture 2" descr="Pruebas para detectar el COVID-1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5" r="4106" b="3427"/>
          <a:stretch/>
        </p:blipFill>
        <p:spPr bwMode="auto">
          <a:xfrm>
            <a:off x="5817381" y="1757009"/>
            <a:ext cx="2226558" cy="12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D69C8215-D573-4F9A-845E-69CE22DA8870}"/>
              </a:ext>
            </a:extLst>
          </p:cNvPr>
          <p:cNvSpPr/>
          <p:nvPr/>
        </p:nvSpPr>
        <p:spPr>
          <a:xfrm>
            <a:off x="7975808" y="68300"/>
            <a:ext cx="2654709" cy="5259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Enfoques científicos</a:t>
            </a:r>
            <a:endParaRPr lang="es-EC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579A1B1-C32F-4E95-95F8-E061EFC0B5AA}"/>
              </a:ext>
            </a:extLst>
          </p:cNvPr>
          <p:cNvSpPr/>
          <p:nvPr/>
        </p:nvSpPr>
        <p:spPr>
          <a:xfrm>
            <a:off x="6285959" y="1091152"/>
            <a:ext cx="1746708" cy="471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Diagnóstico</a:t>
            </a:r>
            <a:endParaRPr lang="es-EC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9E2B6A2-46FA-48F0-9D6B-3E72833044F4}"/>
              </a:ext>
            </a:extLst>
          </p:cNvPr>
          <p:cNvSpPr/>
          <p:nvPr/>
        </p:nvSpPr>
        <p:spPr>
          <a:xfrm>
            <a:off x="8429809" y="1085914"/>
            <a:ext cx="1746708" cy="471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Tratamientos</a:t>
            </a:r>
            <a:endParaRPr lang="es-EC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D1DFCDD-AF33-4175-A355-A7693857AEAB}"/>
              </a:ext>
            </a:extLst>
          </p:cNvPr>
          <p:cNvSpPr/>
          <p:nvPr/>
        </p:nvSpPr>
        <p:spPr>
          <a:xfrm>
            <a:off x="10445292" y="1092772"/>
            <a:ext cx="1746708" cy="471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Vacunas</a:t>
            </a:r>
            <a:endParaRPr lang="es-EC" dirty="0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DAE01F2-3DBA-4C22-962B-A356DDE04BA3}"/>
              </a:ext>
            </a:extLst>
          </p:cNvPr>
          <p:cNvCxnSpPr>
            <a:stCxn id="20" idx="2"/>
            <a:endCxn id="22" idx="0"/>
          </p:cNvCxnSpPr>
          <p:nvPr/>
        </p:nvCxnSpPr>
        <p:spPr>
          <a:xfrm>
            <a:off x="9303163" y="594258"/>
            <a:ext cx="0" cy="491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ector: angular 14">
            <a:extLst>
              <a:ext uri="{FF2B5EF4-FFF2-40B4-BE49-F238E27FC236}">
                <a16:creationId xmlns:a16="http://schemas.microsoft.com/office/drawing/2014/main" id="{F7A3A2F1-7A7A-4783-BEA4-EF3262D12056}"/>
              </a:ext>
            </a:extLst>
          </p:cNvPr>
          <p:cNvCxnSpPr>
            <a:stCxn id="20" idx="2"/>
            <a:endCxn id="21" idx="0"/>
          </p:cNvCxnSpPr>
          <p:nvPr/>
        </p:nvCxnSpPr>
        <p:spPr>
          <a:xfrm rot="5400000">
            <a:off x="7982791" y="-229220"/>
            <a:ext cx="496894" cy="214385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: angular 16">
            <a:extLst>
              <a:ext uri="{FF2B5EF4-FFF2-40B4-BE49-F238E27FC236}">
                <a16:creationId xmlns:a16="http://schemas.microsoft.com/office/drawing/2014/main" id="{4D38D459-6BF0-4AFD-9B40-C3F49BB27CEC}"/>
              </a:ext>
            </a:extLst>
          </p:cNvPr>
          <p:cNvCxnSpPr>
            <a:stCxn id="20" idx="2"/>
            <a:endCxn id="23" idx="0"/>
          </p:cNvCxnSpPr>
          <p:nvPr/>
        </p:nvCxnSpPr>
        <p:spPr>
          <a:xfrm rot="16200000" flipH="1">
            <a:off x="10061647" y="-164227"/>
            <a:ext cx="498514" cy="201548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676" name="Picture 4" descr="OPS no recomienda uso de medicamentos sin evidencia científica para  tratamientos de la COVID-19 - OPS/OMS | Organización Panamericana de la  Salu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38" y="1639966"/>
            <a:ext cx="2154488" cy="13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-299553" y="6407232"/>
            <a:ext cx="9098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800"/>
              </a:spcAft>
            </a:pP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(OMS, 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S" sz="1200" dirty="0" smtClean="0"/>
              <a:t> </a:t>
            </a:r>
            <a:r>
              <a:rPr lang="es-ES" sz="1200" dirty="0"/>
              <a:t>(Pineda et al., 2016</a:t>
            </a:r>
            <a:r>
              <a:rPr lang="es-ES" sz="1200" dirty="0" smtClean="0"/>
              <a:t>)</a:t>
            </a:r>
            <a:r>
              <a:rPr lang="es-ES" sz="1200" dirty="0">
                <a:cs typeface="Times New Roman" panose="02020603050405020304" pitchFamily="18" charset="0"/>
              </a:rPr>
              <a:t> </a:t>
            </a:r>
            <a:r>
              <a:rPr lang="es-ES" sz="1200" dirty="0" smtClean="0">
                <a:cs typeface="Times New Roman" panose="02020603050405020304" pitchFamily="18" charset="0"/>
              </a:rPr>
              <a:t>(Karch </a:t>
            </a:r>
            <a:r>
              <a:rPr lang="es-ES" sz="1200" dirty="0">
                <a:cs typeface="Times New Roman" panose="02020603050405020304" pitchFamily="18" charset="0"/>
              </a:rPr>
              <a:t>&amp; Burkhard, 2016</a:t>
            </a:r>
            <a:r>
              <a:rPr lang="es-ES" sz="1200" dirty="0" smtClean="0">
                <a:cs typeface="Times New Roman" panose="02020603050405020304" pitchFamily="18" charset="0"/>
              </a:rPr>
              <a:t>)</a:t>
            </a:r>
            <a:r>
              <a:rPr lang="es-ES" sz="1200" dirty="0">
                <a:cs typeface="Times New Roman" panose="02020603050405020304" pitchFamily="18" charset="0"/>
              </a:rPr>
              <a:t> </a:t>
            </a:r>
            <a:r>
              <a:rPr lang="es-ES" sz="1200" dirty="0" smtClean="0"/>
              <a:t>(</a:t>
            </a:r>
            <a:r>
              <a:rPr lang="es-ES" sz="1200" dirty="0"/>
              <a:t>Servicio Nacional de Gestión de Riesgos y Emergencias, 2021</a:t>
            </a:r>
            <a:r>
              <a:rPr lang="es-ES" sz="1200" dirty="0" smtClean="0"/>
              <a:t>)</a:t>
            </a:r>
            <a:endParaRPr lang="es-E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Pipo on Twitter: &amp;quot;Las estrategias de vacunas contra el SARS-CoV-2  https://t.co/9AejzcX6kS ADN, ARNm, virus inactivado, virus atenuado,  subunidad protéica, vectores virales (como adenovirus), partículas  similares al virus. https://t.co/fFIjzpKOf7&amp;quot; / Twitt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r="309"/>
          <a:stretch/>
        </p:blipFill>
        <p:spPr bwMode="auto">
          <a:xfrm>
            <a:off x="4456308" y="3243440"/>
            <a:ext cx="3207339" cy="29661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Fig. 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8" r="82816" b="50359"/>
          <a:stretch/>
        </p:blipFill>
        <p:spPr bwMode="auto">
          <a:xfrm>
            <a:off x="7975808" y="3593269"/>
            <a:ext cx="1646161" cy="20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Distant residues modulate conformational opening in SARS-CoV-2 spike  protein | PN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940" y="3862729"/>
            <a:ext cx="2326061" cy="15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04401" y="123518"/>
            <a:ext cx="4532317" cy="399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185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Vacunas de proteínas recombinantes</a:t>
            </a:r>
            <a:endParaRPr lang="es-ES" sz="185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66" name="Picture 6" descr="Cuánto dura la inmunidad de la vacuna contra la hepatitis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02" y="1417608"/>
            <a:ext cx="2689038" cy="22437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Herpes zóster - Artículos - Intr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43" y="1430532"/>
            <a:ext cx="2525926" cy="23013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NVX-CoV2373, Novavax: nueva vacuna de la covid con elevada eficacia |  Comité Asesor de Vacunas de la A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18" y="3795320"/>
            <a:ext cx="5576443" cy="30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http://www.geopaloma.com/biologia_2b/unidades/imagenes/tema6/vectore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22863"/>
            <a:ext cx="6070931" cy="22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04401" y="684187"/>
            <a:ext cx="380372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Tecnología de ADN recombinante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082455" y="720808"/>
            <a:ext cx="463177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V</a:t>
            </a:r>
            <a:r>
              <a:rPr lang="es-ES" dirty="0" smtClean="0"/>
              <a:t>acunas de proteínas recombinantes en el mercado</a:t>
            </a:r>
            <a:endParaRPr lang="es-ES" dirty="0"/>
          </a:p>
        </p:txBody>
      </p:sp>
      <p:sp>
        <p:nvSpPr>
          <p:cNvPr id="10" name="AutoShape 22" descr="Vacunas contra la COVID-19 en Florida - Florida Department of Health  COVID-19 Outbre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Grupo 10"/>
          <p:cNvGrpSpPr/>
          <p:nvPr/>
        </p:nvGrpSpPr>
        <p:grpSpPr>
          <a:xfrm>
            <a:off x="634175" y="3615073"/>
            <a:ext cx="5476693" cy="2690744"/>
            <a:chOff x="1402029" y="3373318"/>
            <a:chExt cx="4882012" cy="2056765"/>
          </a:xfrm>
        </p:grpSpPr>
        <p:pic>
          <p:nvPicPr>
            <p:cNvPr id="40980" name="Picture 20" descr="30,911 Bajo Coste Imágenes y Fotos - 123RF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1333" y1="41404" x2="38667" y2="45521"/>
                          <a14:foregroundMark x1="74889" y1="67312" x2="74889" y2="67312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469" y="3373318"/>
              <a:ext cx="1188463" cy="109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837" y1="36122" x2="22041" y2="23878"/>
                          <a14:foregroundMark x1="35408" y1="50204" x2="35408" y2="50204"/>
                          <a14:foregroundMark x1="51531" y1="49898" x2="51531" y2="49898"/>
                          <a14:foregroundMark x1="50408" y1="40612" x2="50408" y2="40612"/>
                          <a14:foregroundMark x1="39592" y1="39694" x2="39592" y2="39694"/>
                          <a14:foregroundMark x1="34490" y1="44694" x2="33163" y2="50306"/>
                          <a14:foregroundMark x1="42347" y1="50612" x2="42347" y2="50612"/>
                          <a14:foregroundMark x1="41633" y1="47245" x2="41633" y2="47245"/>
                          <a14:foregroundMark x1="41429" y1="39286" x2="32347" y2="38980"/>
                          <a14:foregroundMark x1="32755" y1="36122" x2="56735" y2="58367"/>
                          <a14:foregroundMark x1="27857" y1="66429" x2="34388" y2="73163"/>
                          <a14:foregroundMark x1="70816" y1="73776" x2="73776" y2="66531"/>
                          <a14:foregroundMark x1="66020" y1="59388" x2="65204" y2="45102"/>
                          <a14:foregroundMark x1="73980" y1="52551" x2="71020" y2="482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029" y="4050741"/>
              <a:ext cx="1379342" cy="1379342"/>
            </a:xfrm>
            <a:prstGeom prst="rect">
              <a:avLst/>
            </a:prstGeom>
          </p:spPr>
        </p:pic>
        <p:pic>
          <p:nvPicPr>
            <p:cNvPr id="40984" name="Picture 24" descr="Seguridad de Vacunas - OPS/OMS | Organización Panamericana de la Salud"/>
            <p:cNvPicPr>
              <a:picLocks noChangeAspect="1" noChangeArrowheads="1"/>
            </p:cNvPicPr>
            <p:nvPr/>
          </p:nvPicPr>
          <p:blipFill rotWithShape="1"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0" t="10885" r="20178" b="12102"/>
            <a:stretch/>
          </p:blipFill>
          <p:spPr bwMode="auto">
            <a:xfrm>
              <a:off x="1402029" y="3480345"/>
              <a:ext cx="736440" cy="167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3" name="Diagrama 22">
              <a:extLst>
                <a:ext uri="{FF2B5EF4-FFF2-40B4-BE49-F238E27FC236}">
                  <a16:creationId xmlns:a16="http://schemas.microsoft.com/office/drawing/2014/main" id="{1E002742-32A8-4F69-B111-2987932DBB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8735557"/>
                </p:ext>
              </p:extLst>
            </p:nvPr>
          </p:nvGraphicFramePr>
          <p:xfrm>
            <a:off x="3212418" y="3405086"/>
            <a:ext cx="3071623" cy="18902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26" name="Rectángulo 25"/>
          <p:cNvSpPr/>
          <p:nvPr/>
        </p:nvSpPr>
        <p:spPr>
          <a:xfrm>
            <a:off x="-299553" y="6407232"/>
            <a:ext cx="9098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800"/>
              </a:spcAft>
            </a:pP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(Alvarado et al., 2006) (Pollet et al., 2021) (Yadav et al., 2020) </a:t>
            </a:r>
            <a:endParaRPr lang="es-E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51374" y="2589539"/>
            <a:ext cx="2173322" cy="2313479"/>
            <a:chOff x="68469" y="1080787"/>
            <a:chExt cx="1616942" cy="1773031"/>
          </a:xfrm>
        </p:grpSpPr>
        <p:pic>
          <p:nvPicPr>
            <p:cNvPr id="41988" name="Picture 4" descr="Gorka Orive on Twitter: &amp;quot;Este esquema es muy útil para entender la  respuesta inmune adaptativa frente al coronavirus: - inmunidad humoral:  anticuerpos. - inmunidad celular: linfocitos CD4+ (cooperadores) y CD8+  (citotóxicos). https://t.co/lRHEM95y1c&amp;quot; /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53" t="28395" r="27462" b="54975"/>
            <a:stretch/>
          </p:blipFill>
          <p:spPr bwMode="auto">
            <a:xfrm>
              <a:off x="1117318" y="1080787"/>
              <a:ext cx="568093" cy="7494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/>
            <p:cNvSpPr txBox="1"/>
            <p:nvPr/>
          </p:nvSpPr>
          <p:spPr>
            <a:xfrm>
              <a:off x="68469" y="2294044"/>
              <a:ext cx="646742" cy="398026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183696" y="2113935"/>
              <a:ext cx="110772" cy="398026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24404" y="2455792"/>
              <a:ext cx="201788" cy="398026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4765" y="0"/>
            <a:ext cx="2927926" cy="5751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66919" y="56484"/>
            <a:ext cx="6112695" cy="4261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185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Ensayos de inmunogenicidad en modelos animales</a:t>
            </a:r>
            <a:endParaRPr lang="es-ES" sz="185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6919" y="594697"/>
            <a:ext cx="2495081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Respuesta inmunológica</a:t>
            </a:r>
            <a:endParaRPr lang="es-ES" sz="16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637446" y="703093"/>
            <a:ext cx="226602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Tipos de ensayo</a:t>
            </a:r>
            <a:endParaRPr lang="es-ES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735" y="1176580"/>
            <a:ext cx="3316818" cy="1857417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637446" y="3583409"/>
            <a:ext cx="5092433" cy="2444678"/>
            <a:chOff x="-420524" y="3961263"/>
            <a:chExt cx="4829234" cy="2284489"/>
          </a:xfrm>
        </p:grpSpPr>
        <p:sp>
          <p:nvSpPr>
            <p:cNvPr id="8" name="CuadroTexto 7"/>
            <p:cNvSpPr txBox="1"/>
            <p:nvPr/>
          </p:nvSpPr>
          <p:spPr>
            <a:xfrm>
              <a:off x="-420524" y="3961263"/>
              <a:ext cx="3718076" cy="33855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/>
                <a:t>Factores que afectan inmunogenicidad</a:t>
              </a:r>
              <a:endParaRPr lang="es-ES" sz="1600" dirty="0"/>
            </a:p>
          </p:txBody>
        </p:sp>
        <p:graphicFrame>
          <p:nvGraphicFramePr>
            <p:cNvPr id="22" name="Diagrama 21">
              <a:extLst>
                <a:ext uri="{FF2B5EF4-FFF2-40B4-BE49-F238E27FC236}">
                  <a16:creationId xmlns:a16="http://schemas.microsoft.com/office/drawing/2014/main" id="{1E002742-32A8-4F69-B111-2987932DBB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0849969"/>
                </p:ext>
              </p:extLst>
            </p:nvPr>
          </p:nvGraphicFramePr>
          <p:xfrm>
            <a:off x="2597230" y="4479342"/>
            <a:ext cx="1811480" cy="17664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7" name="Grupo 6"/>
            <p:cNvGrpSpPr/>
            <p:nvPr/>
          </p:nvGrpSpPr>
          <p:grpSpPr>
            <a:xfrm>
              <a:off x="649713" y="4513516"/>
              <a:ext cx="1947517" cy="1502121"/>
              <a:chOff x="940607" y="4839612"/>
              <a:chExt cx="1947517" cy="1502121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10"/>
              <a:srcRect l="48011" t="12482" r="7240" b="15575"/>
              <a:stretch/>
            </p:blipFill>
            <p:spPr>
              <a:xfrm>
                <a:off x="1043130" y="5528401"/>
                <a:ext cx="946668" cy="813332"/>
              </a:xfrm>
              <a:prstGeom prst="rect">
                <a:avLst/>
              </a:prstGeom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0607" y="4839612"/>
                <a:ext cx="946619" cy="688789"/>
              </a:xfrm>
              <a:prstGeom prst="rect">
                <a:avLst/>
              </a:prstGeom>
            </p:spPr>
          </p:pic>
          <p:pic>
            <p:nvPicPr>
              <p:cNvPr id="23" name="Picture 2" descr="Resultado de imagen para siluetas de gatos y ratones | Mouse silhouette,  Elephant stencil, Rat silhouette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67" t="16945" r="26023" b="10346"/>
              <a:stretch/>
            </p:blipFill>
            <p:spPr bwMode="auto">
              <a:xfrm>
                <a:off x="1928706" y="4860421"/>
                <a:ext cx="959418" cy="1108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upo 11"/>
          <p:cNvGrpSpPr/>
          <p:nvPr/>
        </p:nvGrpSpPr>
        <p:grpSpPr>
          <a:xfrm>
            <a:off x="8051124" y="888357"/>
            <a:ext cx="4542147" cy="2525183"/>
            <a:chOff x="6696780" y="1554081"/>
            <a:chExt cx="6751822" cy="3502987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-1867" t="17607" r="1867" b="-6389"/>
            <a:stretch/>
          </p:blipFill>
          <p:spPr>
            <a:xfrm>
              <a:off x="9532039" y="1554081"/>
              <a:ext cx="2633146" cy="2595999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96780" y="3504079"/>
              <a:ext cx="2857500" cy="1552989"/>
            </a:xfrm>
            <a:prstGeom prst="rect">
              <a:avLst/>
            </a:prstGeom>
          </p:spPr>
        </p:pic>
        <p:cxnSp>
          <p:nvCxnSpPr>
            <p:cNvPr id="18" name="Conector recto 17"/>
            <p:cNvCxnSpPr>
              <a:stCxn id="10" idx="2"/>
            </p:cNvCxnSpPr>
            <p:nvPr/>
          </p:nvCxnSpPr>
          <p:spPr>
            <a:xfrm flipH="1">
              <a:off x="8228024" y="2852080"/>
              <a:ext cx="1304015" cy="127425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>
              <a:endCxn id="30" idx="6"/>
            </p:cNvCxnSpPr>
            <p:nvPr/>
          </p:nvCxnSpPr>
          <p:spPr>
            <a:xfrm flipH="1">
              <a:off x="8248622" y="3976141"/>
              <a:ext cx="1768103" cy="3299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Elipse 29"/>
            <p:cNvSpPr/>
            <p:nvPr/>
          </p:nvSpPr>
          <p:spPr>
            <a:xfrm>
              <a:off x="7933990" y="4143627"/>
              <a:ext cx="314632" cy="3248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0000574" y="3104077"/>
              <a:ext cx="1584668" cy="38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 smtClean="0"/>
                <a:t>Antigen</a:t>
              </a:r>
              <a:endParaRPr lang="es-ES" sz="800" b="1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0272157" y="2659516"/>
              <a:ext cx="3176445" cy="38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 smtClean="0"/>
                <a:t>Primary </a:t>
              </a:r>
              <a:r>
                <a:rPr lang="es-ES" sz="800" b="1" dirty="0"/>
                <a:t> </a:t>
              </a:r>
              <a:r>
                <a:rPr lang="es-ES" sz="800" b="1" dirty="0" smtClean="0"/>
                <a:t>Antibody</a:t>
              </a:r>
              <a:endParaRPr lang="es-ES" sz="800" b="1" dirty="0"/>
            </a:p>
          </p:txBody>
        </p:sp>
      </p:grpSp>
      <p:sp>
        <p:nvSpPr>
          <p:cNvPr id="42" name="CuadroTexto 41"/>
          <p:cNvSpPr txBox="1"/>
          <p:nvPr/>
        </p:nvSpPr>
        <p:spPr>
          <a:xfrm>
            <a:off x="0" y="6396550"/>
            <a:ext cx="8367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(Abbas, Lichtman, y Pillai, 2020) </a:t>
            </a:r>
            <a:r>
              <a:rPr lang="en-US" sz="1200" dirty="0"/>
              <a:t>(Dingman &amp; Balu-Iyer, 2019</a:t>
            </a:r>
            <a:r>
              <a:rPr lang="en-US" sz="1200" dirty="0" smtClean="0"/>
              <a:t>) (</a:t>
            </a:r>
            <a:r>
              <a:rPr lang="es-ES" sz="1200" dirty="0" smtClean="0"/>
              <a:t>De Groot y Scott, 2007</a:t>
            </a:r>
            <a:r>
              <a:rPr lang="en-US" sz="1200" dirty="0" smtClean="0"/>
              <a:t>) (Colque, 2014)</a:t>
            </a:r>
            <a:endParaRPr lang="es-ES" sz="1200" dirty="0"/>
          </a:p>
        </p:txBody>
      </p:sp>
      <p:pic>
        <p:nvPicPr>
          <p:cNvPr id="27" name="Picture 2" descr="Repaso del sistema inmunitario (artículo) | Khan Academ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84" y="1085715"/>
            <a:ext cx="2895908" cy="43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Nuevos Anticuerpos monoclonales recombinantes para uso “in vivo” - IBIAN  Technologie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6" t="7699" r="65540" b="53153"/>
          <a:stretch/>
        </p:blipFill>
        <p:spPr bwMode="auto">
          <a:xfrm>
            <a:off x="5310667" y="4096736"/>
            <a:ext cx="2127673" cy="19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o 38"/>
          <p:cNvGrpSpPr/>
          <p:nvPr/>
        </p:nvGrpSpPr>
        <p:grpSpPr>
          <a:xfrm>
            <a:off x="-786909" y="2426783"/>
            <a:ext cx="1948759" cy="2101392"/>
            <a:chOff x="68469" y="2113935"/>
            <a:chExt cx="1102422" cy="1244316"/>
          </a:xfrm>
        </p:grpSpPr>
        <p:pic>
          <p:nvPicPr>
            <p:cNvPr id="40" name="Picture 4" descr="Gorka Orive on Twitter: &amp;quot;Este esquema es muy útil para entender la  respuesta inmune adaptativa frente al coronavirus: - inmunidad humoral:  anticuerpos. - inmunidad celular: linfocitos CD4+ (cooperadores) y CD8+  (citotóxicos). https://t.co/lRHEM95y1c&amp;quot; /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0" t="65145" r="37954" b="21068"/>
            <a:stretch/>
          </p:blipFill>
          <p:spPr bwMode="auto">
            <a:xfrm>
              <a:off x="602798" y="2736934"/>
              <a:ext cx="568093" cy="621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uadroTexto 42"/>
            <p:cNvSpPr txBox="1"/>
            <p:nvPr/>
          </p:nvSpPr>
          <p:spPr>
            <a:xfrm>
              <a:off x="68469" y="2294044"/>
              <a:ext cx="646742" cy="253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183696" y="2113935"/>
              <a:ext cx="110772" cy="253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624404" y="2455792"/>
              <a:ext cx="201788" cy="253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214900" y="2275290"/>
            <a:ext cx="217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Respuesta celular</a:t>
            </a:r>
            <a:endParaRPr lang="es-ES" dirty="0"/>
          </a:p>
        </p:txBody>
      </p:sp>
      <p:sp>
        <p:nvSpPr>
          <p:cNvPr id="38" name="CuadroTexto 37"/>
          <p:cNvSpPr txBox="1"/>
          <p:nvPr/>
        </p:nvSpPr>
        <p:spPr>
          <a:xfrm>
            <a:off x="1661746" y="5465118"/>
            <a:ext cx="217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Respuesta humoral</a:t>
            </a:r>
            <a:endParaRPr lang="es-ES" dirty="0"/>
          </a:p>
        </p:txBody>
      </p:sp>
      <p:sp>
        <p:nvSpPr>
          <p:cNvPr id="31" name="Flecha abajo 30"/>
          <p:cNvSpPr/>
          <p:nvPr/>
        </p:nvSpPr>
        <p:spPr>
          <a:xfrm rot="3409791">
            <a:off x="952343" y="3186340"/>
            <a:ext cx="422865" cy="345036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4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-2616604" y="-40246"/>
            <a:ext cx="8426587" cy="65097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44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Objetivos</a:t>
            </a:r>
            <a:endParaRPr lang="es-ES" sz="44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6235167" y="610733"/>
            <a:ext cx="5713345" cy="5383033"/>
            <a:chOff x="6313074" y="482721"/>
            <a:chExt cx="5713345" cy="5383033"/>
          </a:xfrm>
        </p:grpSpPr>
        <p:sp>
          <p:nvSpPr>
            <p:cNvPr id="18" name="CuadroTexto 17"/>
            <p:cNvSpPr txBox="1"/>
            <p:nvPr/>
          </p:nvSpPr>
          <p:spPr>
            <a:xfrm>
              <a:off x="8115299" y="4111428"/>
              <a:ext cx="39111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dirty="0"/>
                <a:t>Evaluar el grado de inmunogenicidad generado por el modelo BALB/c frente a la inoculación con las dos proteínas recombinantes.</a:t>
              </a:r>
            </a:p>
            <a:p>
              <a:endParaRPr lang="es-ES" dirty="0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6313074" y="482721"/>
              <a:ext cx="5713345" cy="5152146"/>
              <a:chOff x="6313074" y="482721"/>
              <a:chExt cx="5713345" cy="5152146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7173152" y="2247900"/>
                <a:ext cx="4771198" cy="1594912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grpSp>
            <p:nvGrpSpPr>
              <p:cNvPr id="6" name="Grupo 5"/>
              <p:cNvGrpSpPr/>
              <p:nvPr/>
            </p:nvGrpSpPr>
            <p:grpSpPr>
              <a:xfrm>
                <a:off x="6395144" y="2247900"/>
                <a:ext cx="1720155" cy="1616606"/>
                <a:chOff x="7196100" y="2220686"/>
                <a:chExt cx="1556014" cy="1451429"/>
              </a:xfrm>
            </p:grpSpPr>
            <p:sp>
              <p:nvSpPr>
                <p:cNvPr id="5" name="Elipse 4"/>
                <p:cNvSpPr/>
                <p:nvPr/>
              </p:nvSpPr>
              <p:spPr>
                <a:xfrm>
                  <a:off x="7196100" y="2220686"/>
                  <a:ext cx="1556014" cy="1451429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6146" name="Picture 2" descr="Resultado de imagen para siluetas de gatos y ratones | Mouse silhouette,  Elephant stencil, Rat silhouette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67" t="16945" r="26023" b="10346"/>
                <a:stretch/>
              </p:blipFill>
              <p:spPr bwMode="auto">
                <a:xfrm>
                  <a:off x="7561943" y="2397686"/>
                  <a:ext cx="867868" cy="9948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CuadroTexto 10"/>
              <p:cNvSpPr txBox="1"/>
              <p:nvPr/>
            </p:nvSpPr>
            <p:spPr>
              <a:xfrm>
                <a:off x="7255221" y="4039955"/>
                <a:ext cx="4771198" cy="1594912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grpSp>
            <p:nvGrpSpPr>
              <p:cNvPr id="8" name="Grupo 7"/>
              <p:cNvGrpSpPr/>
              <p:nvPr/>
            </p:nvGrpSpPr>
            <p:grpSpPr>
              <a:xfrm>
                <a:off x="6395143" y="4039955"/>
                <a:ext cx="1720155" cy="1594912"/>
                <a:chOff x="7294711" y="4020620"/>
                <a:chExt cx="1556014" cy="1451429"/>
              </a:xfrm>
            </p:grpSpPr>
            <p:sp>
              <p:nvSpPr>
                <p:cNvPr id="7" name="Elipse 6"/>
                <p:cNvSpPr/>
                <p:nvPr/>
              </p:nvSpPr>
              <p:spPr>
                <a:xfrm>
                  <a:off x="7294711" y="4020620"/>
                  <a:ext cx="1556014" cy="1451429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 rotWithShape="1">
                <a:blip r:embed="rId3">
                  <a:biLevel thresh="75000"/>
                </a:blip>
                <a:srcRect b="4541"/>
                <a:stretch/>
              </p:blipFill>
              <p:spPr>
                <a:xfrm>
                  <a:off x="7638784" y="4291035"/>
                  <a:ext cx="867868" cy="910600"/>
                </a:xfrm>
                <a:prstGeom prst="rect">
                  <a:avLst/>
                </a:prstGeom>
              </p:spPr>
            </p:pic>
          </p:grpSp>
          <p:sp>
            <p:nvSpPr>
              <p:cNvPr id="15" name="CuadroTexto 14"/>
              <p:cNvSpPr txBox="1"/>
              <p:nvPr/>
            </p:nvSpPr>
            <p:spPr>
              <a:xfrm>
                <a:off x="6941844" y="597714"/>
                <a:ext cx="5002505" cy="1474737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lvl="0" algn="r"/>
                <a:endParaRPr lang="es-ES" dirty="0" smtClean="0"/>
              </a:p>
              <a:p>
                <a:pPr lvl="0" algn="r"/>
                <a:endParaRPr lang="es-ES" dirty="0"/>
              </a:p>
              <a:p>
                <a:pPr lvl="0" algn="r"/>
                <a:endParaRPr lang="es-ES" dirty="0" smtClean="0"/>
              </a:p>
              <a:p>
                <a:pPr lvl="0" algn="r"/>
                <a:endParaRPr lang="es-ES" dirty="0"/>
              </a:p>
              <a:p>
                <a:pPr lvl="0" algn="r"/>
                <a:endParaRPr lang="es-ES" dirty="0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313074" y="482721"/>
                <a:ext cx="1720155" cy="1616606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8050919" y="584276"/>
                <a:ext cx="377639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s-E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Determinar la especificidad y concentración óptimas de las proteínas recombinantes S espiga (Spike) y dominio de unión al receptor (RBD).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8115298" y="2306692"/>
                <a:ext cx="371201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s-ES" dirty="0">
                    <a:solidFill>
                      <a:schemeClr val="accent4">
                        <a:lumMod val="75000"/>
                      </a:schemeClr>
                    </a:solidFill>
                  </a:rPr>
                  <a:t>Inocular al modelo animal BALB/c con las dos proteínas recombinantes y realizar el respectivo seguimiento de los parámetros de bienestar animal.</a:t>
                </a:r>
              </a:p>
            </p:txBody>
          </p:sp>
          <p:pic>
            <p:nvPicPr>
              <p:cNvPr id="20" name="Gráfico 12" descr="Vaso de precipitado">
                <a:extLst>
                  <a:ext uri="{FF2B5EF4-FFF2-40B4-BE49-F238E27FC236}">
                    <a16:creationId xmlns:a16="http://schemas.microsoft.com/office/drawing/2014/main" id="{2CA67C55-1ADC-42F3-BD5A-0392BDCDB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40170" y="610732"/>
                <a:ext cx="1230102" cy="1230102"/>
              </a:xfrm>
              <a:prstGeom prst="rect">
                <a:avLst/>
              </a:prstGeom>
            </p:spPr>
          </p:pic>
        </p:grpSp>
      </p:grpSp>
      <p:sp>
        <p:nvSpPr>
          <p:cNvPr id="22" name="CuadroTexto 21"/>
          <p:cNvSpPr txBox="1"/>
          <p:nvPr/>
        </p:nvSpPr>
        <p:spPr>
          <a:xfrm>
            <a:off x="311378" y="812676"/>
            <a:ext cx="402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Objetivo General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681090" y="55111"/>
            <a:ext cx="366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Objetivos Específicos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16480" y="1364652"/>
            <a:ext cx="4668320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Determinar la inmunogenicidad de las proteínas recombinantes S espiga (spike) y </a:t>
            </a:r>
            <a:r>
              <a:rPr lang="es-ES" dirty="0" smtClean="0"/>
              <a:t>RBD de </a:t>
            </a:r>
            <a:r>
              <a:rPr lang="es-ES" dirty="0"/>
              <a:t>SARS-CoV-2 en el modelo animal BALB/c.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51" l="0" r="89844">
                        <a14:foregroundMark x1="18945" y1="36057" x2="18945" y2="36057"/>
                        <a14:foregroundMark x1="24512" y1="51232" x2="24512" y2="51232"/>
                        <a14:foregroundMark x1="23926" y1="46044" x2="23926" y2="46044"/>
                        <a14:foregroundMark x1="18652" y1="59014" x2="18652" y2="59014"/>
                        <a14:foregroundMark x1="1660" y1="62387" x2="39551" y2="88327"/>
                        <a14:foregroundMark x1="47656" y1="64202" x2="47656" y2="64202"/>
                        <a14:foregroundMark x1="47949" y1="63554" x2="59082" y2="86770"/>
                        <a14:foregroundMark x1="59082" y1="45396" x2="65234" y2="35668"/>
                        <a14:foregroundMark x1="73633" y1="27626" x2="81348" y2="14656"/>
                        <a14:foregroundMark x1="15820" y1="89105" x2="20605" y2="89105"/>
                        <a14:foregroundMark x1="56055" y1="67575" x2="62695" y2="44228"/>
                        <a14:backgroundMark x1="27051" y1="1297" x2="6934" y2="5707"/>
                        <a14:backgroundMark x1="3613" y1="19844" x2="781" y2="43839"/>
                        <a14:backgroundMark x1="1953" y1="45006" x2="3613" y2="56031"/>
                        <a14:backgroundMark x1="3906" y1="57588" x2="3906" y2="57588"/>
                        <a14:backgroundMark x1="50195" y1="4280" x2="40137" y2="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115" y="2745603"/>
            <a:ext cx="3979794" cy="29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7758546" y="0"/>
            <a:ext cx="4359564" cy="55663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54001" y="4161"/>
            <a:ext cx="6089483" cy="4240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Producción de proteínas recombinantes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6551" y="1968008"/>
            <a:ext cx="11087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PrS1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340024" y="1942105"/>
            <a:ext cx="11087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PrRBD1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090593" y="1813601"/>
            <a:ext cx="304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Expresión en células procariotas (</a:t>
            </a:r>
            <a:r>
              <a:rPr lang="es-ES" i="1" dirty="0" smtClean="0"/>
              <a:t>E. coli </a:t>
            </a:r>
            <a:r>
              <a:rPr lang="es-ES" dirty="0" smtClean="0"/>
              <a:t>BL21)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091753" y="1787274"/>
            <a:ext cx="325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Expresión en células eucariotas (células HEK 293)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223894" y="713441"/>
            <a:ext cx="500448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Generación de anticuerpos neutralizantes contra SARS-CoV-2 como prospecto de desarrollo de vacuna</a:t>
            </a:r>
            <a:endParaRPr lang="es-ES" dirty="0"/>
          </a:p>
        </p:txBody>
      </p:sp>
      <p:sp>
        <p:nvSpPr>
          <p:cNvPr id="9" name="Flecha derecha 8"/>
          <p:cNvSpPr/>
          <p:nvPr/>
        </p:nvSpPr>
        <p:spPr>
          <a:xfrm>
            <a:off x="5362831" y="951521"/>
            <a:ext cx="407773" cy="345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6108991" y="928177"/>
            <a:ext cx="230211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2020-PICV-019-INV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7141" t="27225" r="2913" b="22612"/>
          <a:stretch/>
        </p:blipFill>
        <p:spPr>
          <a:xfrm>
            <a:off x="9497704" y="758696"/>
            <a:ext cx="1932296" cy="1077627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1682820" y="1991351"/>
            <a:ext cx="407773" cy="345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>
            <a:off x="7609056" y="1947251"/>
            <a:ext cx="407773" cy="345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E. coli BL21 (DE3) - The OD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0" y="2592513"/>
            <a:ext cx="3446053" cy="3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l="3750" t="3104" b="5142"/>
          <a:stretch/>
        </p:blipFill>
        <p:spPr>
          <a:xfrm>
            <a:off x="7260048" y="2592513"/>
            <a:ext cx="3520069" cy="29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58546" y="0"/>
            <a:ext cx="4359564" cy="55663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3 Título">
            <a:extLst>
              <a:ext uri="{FF2B5EF4-FFF2-40B4-BE49-F238E27FC236}">
                <a16:creationId xmlns:a16="http://schemas.microsoft.com/office/drawing/2014/main" id="{9DC7B070-3310-4041-A14E-F17AC4EEF3A5}"/>
              </a:ext>
            </a:extLst>
          </p:cNvPr>
          <p:cNvSpPr txBox="1">
            <a:spLocks/>
          </p:cNvSpPr>
          <p:nvPr/>
        </p:nvSpPr>
        <p:spPr>
          <a:xfrm>
            <a:off x="154001" y="66306"/>
            <a:ext cx="6874549" cy="4240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Purificación de proteínas recombinantes</a:t>
            </a:r>
            <a:endParaRPr lang="es-E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4001" y="547085"/>
            <a:ext cx="11087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Diálisis</a:t>
            </a:r>
            <a:endParaRPr lang="es-E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064118" y="587477"/>
            <a:ext cx="398815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Filtración por centrifugación</a:t>
            </a:r>
            <a:endParaRPr lang="es-E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7" b="55382"/>
          <a:stretch/>
        </p:blipFill>
        <p:spPr>
          <a:xfrm>
            <a:off x="154001" y="868725"/>
            <a:ext cx="5117907" cy="17555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8"/>
          <a:stretch/>
        </p:blipFill>
        <p:spPr>
          <a:xfrm>
            <a:off x="6064119" y="987651"/>
            <a:ext cx="4866676" cy="169723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54001" y="2580863"/>
            <a:ext cx="46714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Cromatografía de intercambio iónico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064118" y="2573528"/>
            <a:ext cx="3988155" cy="3733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Cromatografía de afinidad</a:t>
            </a:r>
            <a:endParaRPr lang="es-ES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r="53323" b="53800"/>
          <a:stretch/>
        </p:blipFill>
        <p:spPr>
          <a:xfrm>
            <a:off x="-137787" y="2945880"/>
            <a:ext cx="6064118" cy="360663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75821" y="6367853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Creado en BioRender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4" t="7110" b="53800"/>
          <a:stretch/>
        </p:blipFill>
        <p:spPr>
          <a:xfrm>
            <a:off x="5554972" y="2946869"/>
            <a:ext cx="6563138" cy="360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54429</TotalTime>
  <Words>810</Words>
  <Application>Microsoft Office PowerPoint</Application>
  <PresentationFormat>Panorámica</PresentationFormat>
  <Paragraphs>154</Paragraphs>
  <Slides>21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Tema de Office</vt:lpstr>
      <vt:lpstr>Diseño predeterminado</vt:lpstr>
      <vt:lpstr>CorelDRAW</vt:lpstr>
      <vt:lpstr>Prism 8</vt:lpstr>
      <vt:lpstr>Presentación de PowerPoint</vt:lpstr>
      <vt:lpstr>Contenidos </vt:lpstr>
      <vt:lpstr>Introducción</vt:lpstr>
      <vt:lpstr>Presentación de PowerPoint</vt:lpstr>
      <vt:lpstr>Presentación de PowerPoint</vt:lpstr>
      <vt:lpstr>Introducción</vt:lpstr>
      <vt:lpstr>Presentación de PowerPoint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 y discusión</vt:lpstr>
      <vt:lpstr>Resultados y discusión</vt:lpstr>
      <vt:lpstr>Resultados y discusión</vt:lpstr>
      <vt:lpstr>Resultados y Discusión</vt:lpstr>
      <vt:lpstr>Presentación de PowerPoint</vt:lpstr>
      <vt:lpstr>Presentación de PowerPoint</vt:lpstr>
      <vt:lpstr>CONCLUSIONES</vt:lpstr>
      <vt:lpstr>RECOMENDACIONES</vt:lpstr>
      <vt:lpstr>AGRADECIMIENTOS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289</cp:revision>
  <dcterms:created xsi:type="dcterms:W3CDTF">2021-11-20T21:53:47Z</dcterms:created>
  <dcterms:modified xsi:type="dcterms:W3CDTF">2022-05-27T02:13:10Z</dcterms:modified>
</cp:coreProperties>
</file>