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4"/>
  </p:notesMasterIdLst>
  <p:handoutMasterIdLst>
    <p:handoutMasterId r:id="rId35"/>
  </p:handoutMasterIdLst>
  <p:sldIdLst>
    <p:sldId id="336" r:id="rId2"/>
    <p:sldId id="457" r:id="rId3"/>
    <p:sldId id="406" r:id="rId4"/>
    <p:sldId id="471" r:id="rId5"/>
    <p:sldId id="472" r:id="rId6"/>
    <p:sldId id="405" r:id="rId7"/>
    <p:sldId id="467" r:id="rId8"/>
    <p:sldId id="459" r:id="rId9"/>
    <p:sldId id="446" r:id="rId10"/>
    <p:sldId id="479" r:id="rId11"/>
    <p:sldId id="527" r:id="rId12"/>
    <p:sldId id="475" r:id="rId13"/>
    <p:sldId id="529" r:id="rId14"/>
    <p:sldId id="447" r:id="rId15"/>
    <p:sldId id="489" r:id="rId16"/>
    <p:sldId id="493" r:id="rId17"/>
    <p:sldId id="495" r:id="rId18"/>
    <p:sldId id="499" r:id="rId19"/>
    <p:sldId id="531" r:id="rId20"/>
    <p:sldId id="369" r:id="rId21"/>
    <p:sldId id="502" r:id="rId22"/>
    <p:sldId id="504" r:id="rId23"/>
    <p:sldId id="506" r:id="rId24"/>
    <p:sldId id="510" r:id="rId25"/>
    <p:sldId id="513" r:id="rId26"/>
    <p:sldId id="517" r:id="rId27"/>
    <p:sldId id="518" r:id="rId28"/>
    <p:sldId id="520" r:id="rId29"/>
    <p:sldId id="533" r:id="rId30"/>
    <p:sldId id="526" r:id="rId31"/>
    <p:sldId id="535" r:id="rId32"/>
    <p:sldId id="364" r:id="rId3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" initials="A" lastIdx="7" clrIdx="0">
    <p:extLst>
      <p:ext uri="{19B8F6BF-5375-455C-9EA6-DF929625EA0E}">
        <p15:presenceInfo xmlns:p15="http://schemas.microsoft.com/office/powerpoint/2012/main" userId="Andre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0DE"/>
    <a:srgbClr val="DEDBEE"/>
    <a:srgbClr val="F7F2F8"/>
    <a:srgbClr val="E1F2EF"/>
    <a:srgbClr val="E0F4DA"/>
    <a:srgbClr val="CAF5C3"/>
    <a:srgbClr val="6A8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DEF496-61AE-4C73-A38A-210C8391AF0D}" v="2981" dt="2021-03-13T16:14:02.6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Estilo medio 1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61" d="100"/>
          <a:sy n="61" d="100"/>
        </p:scale>
        <p:origin x="426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13D38F2F-2A27-4FC4-BF38-25A3EE38389E}">
      <dgm:prSet phldrT="[Text]" custT="1"/>
      <dgm:spPr/>
      <dgm:t>
        <a:bodyPr/>
        <a:lstStyle/>
        <a:p>
          <a:r>
            <a:rPr lang="es-EC" sz="2800" b="1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>
              <a:latin typeface="Calibri" panose="020F0502020204030204" pitchFamily="34" charset="0"/>
              <a:cs typeface="Calibri" panose="020F0502020204030204" pitchFamily="34" charset="0"/>
            </a:rPr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Mafft V7.490</a:t>
          </a:r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 dirty="0"/>
        </a:p>
      </dgm:t>
    </dgm:pt>
    <dgm:pt modelId="{02857F8E-B067-4415-B2E2-BB8CD47A5474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SNP-sites v2.5.1</a:t>
          </a:r>
        </a:p>
      </dgm:t>
    </dgm:pt>
    <dgm:pt modelId="{3AB8DC95-56B3-45D5-A466-EAA3145A4DCC}" type="parTrans" cxnId="{E61F89FD-3526-46FC-8150-C6EBE28D4937}">
      <dgm:prSet/>
      <dgm:spPr/>
      <dgm:t>
        <a:bodyPr/>
        <a:lstStyle/>
        <a:p>
          <a:endParaRPr lang="es-EC"/>
        </a:p>
      </dgm:t>
    </dgm:pt>
    <dgm:pt modelId="{5D18E1DC-B67B-4B46-82A6-BD2AA82C75B0}" type="sibTrans" cxnId="{E61F89FD-3526-46FC-8150-C6EBE28D4937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E712F548-C444-4803-9215-FA68F1DAB389}" type="pres">
      <dgm:prSet presAssocID="{ABF3E291-40AC-4F59-9103-7FBF2BFA7BD1}" presName="TwoNodes_1" presStyleLbl="node1" presStyleIdx="0" presStyleCnt="2" custLinFactNeighborY="11893">
        <dgm:presLayoutVars>
          <dgm:bulletEnabled val="1"/>
        </dgm:presLayoutVars>
      </dgm:prSet>
      <dgm:spPr/>
    </dgm:pt>
    <dgm:pt modelId="{0D25E38F-3D17-4F71-A64B-F92F8088C830}" type="pres">
      <dgm:prSet presAssocID="{ABF3E291-40AC-4F59-9103-7FBF2BFA7BD1}" presName="TwoNodes_2" presStyleLbl="node1" presStyleIdx="1" presStyleCnt="2" custLinFactNeighborX="-17647" custLinFactNeighborY="37773">
        <dgm:presLayoutVars>
          <dgm:bulletEnabled val="1"/>
        </dgm:presLayoutVars>
      </dgm:prSet>
      <dgm:spPr/>
    </dgm:pt>
    <dgm:pt modelId="{D5274293-DE7B-4455-8986-A481C9656AEA}" type="pres">
      <dgm:prSet presAssocID="{ABF3E291-40AC-4F59-9103-7FBF2BFA7BD1}" presName="TwoConn_1-2" presStyleLbl="fgAccFollowNode1" presStyleIdx="0" presStyleCnt="1">
        <dgm:presLayoutVars>
          <dgm:bulletEnabled val="1"/>
        </dgm:presLayoutVars>
      </dgm:prSet>
      <dgm:spPr/>
    </dgm:pt>
    <dgm:pt modelId="{77768EBD-DB76-4C89-9188-AA2BC3440D4B}" type="pres">
      <dgm:prSet presAssocID="{ABF3E291-40AC-4F59-9103-7FBF2BFA7BD1}" presName="TwoNodes_1_text" presStyleLbl="node1" presStyleIdx="1" presStyleCnt="2">
        <dgm:presLayoutVars>
          <dgm:bulletEnabled val="1"/>
        </dgm:presLayoutVars>
      </dgm:prSet>
      <dgm:spPr/>
    </dgm:pt>
    <dgm:pt modelId="{F80CAEE0-7C14-456E-B609-77B597097C3C}" type="pres">
      <dgm:prSet presAssocID="{ABF3E291-40AC-4F59-9103-7FBF2BFA7BD1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04293D1E-1293-44D8-9F2C-6C8508C7FFDA}" type="presOf" srcId="{1F667E4B-6CC4-4242-B4CD-A8534C4A8981}" destId="{D5274293-DE7B-4455-8986-A481C9656AEA}" srcOrd="0" destOrd="0" presId="urn:microsoft.com/office/officeart/2005/8/layout/vProcess5"/>
    <dgm:cxn modelId="{0FD7105E-A7EE-4E3B-9A78-F9539958403B}" type="presOf" srcId="{67E3145F-D013-4CF0-9ABB-9CD5B4F035E5}" destId="{E712F548-C444-4803-9215-FA68F1DAB389}" srcOrd="0" destOrd="0" presId="urn:microsoft.com/office/officeart/2005/8/layout/vProcess5"/>
    <dgm:cxn modelId="{39821F9B-6517-40FB-A95B-771359FBC2C8}" type="presOf" srcId="{02857F8E-B067-4415-B2E2-BB8CD47A5474}" destId="{0D25E38F-3D17-4F71-A64B-F92F8088C830}" srcOrd="0" destOrd="0" presId="urn:microsoft.com/office/officeart/2005/8/layout/vProcess5"/>
    <dgm:cxn modelId="{BE76C6A6-B69F-488D-B92E-5C96D288FFEF}" type="presOf" srcId="{67E3145F-D013-4CF0-9ABB-9CD5B4F035E5}" destId="{77768EBD-DB76-4C89-9188-AA2BC3440D4B}" srcOrd="1" destOrd="0" presId="urn:microsoft.com/office/officeart/2005/8/layout/vProcess5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21553DE8-4FE8-4C5F-93AA-775BE48DFCB2}" type="presOf" srcId="{02857F8E-B067-4415-B2E2-BB8CD47A5474}" destId="{F80CAEE0-7C14-456E-B609-77B597097C3C}" srcOrd="1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E61F89FD-3526-46FC-8150-C6EBE28D4937}" srcId="{ABF3E291-40AC-4F59-9103-7FBF2BFA7BD1}" destId="{02857F8E-B067-4415-B2E2-BB8CD47A5474}" srcOrd="1" destOrd="0" parTransId="{3AB8DC95-56B3-45D5-A466-EAA3145A4DCC}" sibTransId="{5D18E1DC-B67B-4B46-82A6-BD2AA82C75B0}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7EE8737C-1F61-4A87-ACF5-D59EB0E361BA}" type="presParOf" srcId="{214B68D7-1868-4E30-A7E6-FED0324BAD92}" destId="{E712F548-C444-4803-9215-FA68F1DAB389}" srcOrd="1" destOrd="0" presId="urn:microsoft.com/office/officeart/2005/8/layout/vProcess5"/>
    <dgm:cxn modelId="{2159AD55-DB8E-47DE-B682-F2A346AAB83E}" type="presParOf" srcId="{214B68D7-1868-4E30-A7E6-FED0324BAD92}" destId="{0D25E38F-3D17-4F71-A64B-F92F8088C830}" srcOrd="2" destOrd="0" presId="urn:microsoft.com/office/officeart/2005/8/layout/vProcess5"/>
    <dgm:cxn modelId="{2A7EF499-5D70-4F1A-BEFE-B984B7A011DA}" type="presParOf" srcId="{214B68D7-1868-4E30-A7E6-FED0324BAD92}" destId="{D5274293-DE7B-4455-8986-A481C9656AEA}" srcOrd="3" destOrd="0" presId="urn:microsoft.com/office/officeart/2005/8/layout/vProcess5"/>
    <dgm:cxn modelId="{51AA564D-72C4-4398-93F3-325413D2F67E}" type="presParOf" srcId="{214B68D7-1868-4E30-A7E6-FED0324BAD92}" destId="{77768EBD-DB76-4C89-9188-AA2BC3440D4B}" srcOrd="4" destOrd="0" presId="urn:microsoft.com/office/officeart/2005/8/layout/vProcess5"/>
    <dgm:cxn modelId="{869CA1F3-6507-4DF9-9FD9-F98FADB5814D}" type="presParOf" srcId="{214B68D7-1868-4E30-A7E6-FED0324BAD92}" destId="{F80CAEE0-7C14-456E-B609-77B597097C3C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</dgm:ptLst>
  <dgm:cxnLst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150426FD-9F3F-4FF8-87F7-FD00F02F15CF}" type="presParOf" srcId="{214B68D7-1868-4E30-A7E6-FED0324BAD92}" destId="{3181D14B-5A80-48F9-8FE1-E28D7EBB7924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Abricate 1.1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3C553CC4-B628-445B-BCCC-2162B03179DF}" type="pres">
      <dgm:prSet presAssocID="{ABF3E291-40AC-4F59-9103-7FBF2BFA7BD1}" presName="OneNode_1" presStyleLbl="node1" presStyleIdx="0" presStyleCnt="1" custScaleX="70122" custLinFactNeighborX="-1205" custLinFactNeighborY="-52709">
        <dgm:presLayoutVars>
          <dgm:bulletEnabled val="1"/>
        </dgm:presLayoutVars>
      </dgm:prSet>
      <dgm:spPr/>
    </dgm:pt>
  </dgm:ptLst>
  <dgm:cxnLst>
    <dgm:cxn modelId="{B9F1AFCC-BAC0-4C74-A6E8-1152121169E7}" type="presOf" srcId="{67E3145F-D013-4CF0-9ABB-9CD5B4F035E5}" destId="{3C553CC4-B628-445B-BCCC-2162B03179DF}" srcOrd="0" destOrd="0" presId="urn:microsoft.com/office/officeart/2005/8/layout/vProcess5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A5BBE410-4FE8-4C9F-858E-601332CD9930}" type="presParOf" srcId="{214B68D7-1868-4E30-A7E6-FED0324BAD92}" destId="{3C553CC4-B628-445B-BCCC-2162B03179D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1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1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1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1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/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72B66-BB90-4D5D-9BE6-0F72F0AD36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1" csCatId="mainScheme" phldr="1"/>
      <dgm:spPr/>
    </dgm:pt>
    <dgm:pt modelId="{13D38F2F-2A27-4FC4-BF38-25A3EE38389E}">
      <dgm:prSet phldrT="[Text]"/>
      <dgm:spPr/>
      <dgm:t>
        <a:bodyPr/>
        <a:lstStyle/>
        <a:p>
          <a:r>
            <a:rPr lang="es-EC" b="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gm:t>
    </dgm:pt>
    <dgm:pt modelId="{24084277-2D6E-4A5D-8B40-3FEDC7F26C33}" type="parTrans" cxnId="{0E1C0FA7-5162-4585-8305-720475A03129}">
      <dgm:prSet/>
      <dgm:spPr/>
      <dgm:t>
        <a:bodyPr/>
        <a:lstStyle/>
        <a:p>
          <a:endParaRPr lang="es-EC"/>
        </a:p>
      </dgm:t>
    </dgm:pt>
    <dgm:pt modelId="{088510DB-0504-4834-BEFF-260A988165E0}" type="sibTrans" cxnId="{0E1C0FA7-5162-4585-8305-720475A03129}">
      <dgm:prSet/>
      <dgm:spPr/>
      <dgm:t>
        <a:bodyPr/>
        <a:lstStyle/>
        <a:p>
          <a:endParaRPr lang="es-EC"/>
        </a:p>
      </dgm:t>
    </dgm:pt>
    <dgm:pt modelId="{A7370823-F39B-4B16-98E5-C73F9C355529}">
      <dgm:prSet phldrT="[Text]"/>
      <dgm:spPr/>
      <dgm:t>
        <a:bodyPr/>
        <a:lstStyle/>
        <a:p>
          <a:r>
            <a:rPr lang="es-EC" b="0" dirty="0"/>
            <a:t>Objetivos</a:t>
          </a:r>
        </a:p>
      </dgm:t>
    </dgm:pt>
    <dgm:pt modelId="{7C11E3B9-43A2-459C-89B1-FCAE8408C683}" type="parTrans" cxnId="{0C660D4C-A415-4715-8274-C69B7BA6C159}">
      <dgm:prSet/>
      <dgm:spPr/>
      <dgm:t>
        <a:bodyPr/>
        <a:lstStyle/>
        <a:p>
          <a:endParaRPr lang="es-EC"/>
        </a:p>
      </dgm:t>
    </dgm:pt>
    <dgm:pt modelId="{E0438B1E-1228-41BC-9AB4-54707D24BA8D}" type="sibTrans" cxnId="{0C660D4C-A415-4715-8274-C69B7BA6C159}">
      <dgm:prSet/>
      <dgm:spPr/>
      <dgm:t>
        <a:bodyPr/>
        <a:lstStyle/>
        <a:p>
          <a:endParaRPr lang="es-EC"/>
        </a:p>
      </dgm:t>
    </dgm:pt>
    <dgm:pt modelId="{F5785195-148F-41CE-9884-889B8E2D3FE2}">
      <dgm:prSet phldrT="[Text]"/>
      <dgm:spPr/>
      <dgm:t>
        <a:bodyPr/>
        <a:lstStyle/>
        <a:p>
          <a:r>
            <a:rPr lang="es-EC" b="1" dirty="0"/>
            <a:t>Materiales y métodos</a:t>
          </a:r>
        </a:p>
      </dgm:t>
    </dgm:pt>
    <dgm:pt modelId="{701D1919-1A69-411C-A076-BB9724235295}" type="parTrans" cxnId="{92326A03-0F53-47FE-828A-E2688A8AF004}">
      <dgm:prSet/>
      <dgm:spPr/>
      <dgm:t>
        <a:bodyPr/>
        <a:lstStyle/>
        <a:p>
          <a:endParaRPr lang="es-EC"/>
        </a:p>
      </dgm:t>
    </dgm:pt>
    <dgm:pt modelId="{1788F3A0-87C2-41D3-A384-8E50FE940D8F}" type="sibTrans" cxnId="{92326A03-0F53-47FE-828A-E2688A8AF004}">
      <dgm:prSet/>
      <dgm:spPr/>
      <dgm:t>
        <a:bodyPr/>
        <a:lstStyle/>
        <a:p>
          <a:endParaRPr lang="es-EC"/>
        </a:p>
      </dgm:t>
    </dgm:pt>
    <dgm:pt modelId="{D659CB4A-4C4B-4012-8408-99E3FEA64CA2}">
      <dgm:prSet phldrT="[Text]"/>
      <dgm:spPr/>
      <dgm:t>
        <a:bodyPr/>
        <a:lstStyle/>
        <a:p>
          <a:r>
            <a:rPr lang="es-EC" dirty="0"/>
            <a:t>Resultados y discusión</a:t>
          </a:r>
        </a:p>
      </dgm:t>
    </dgm:pt>
    <dgm:pt modelId="{CA5CC867-A39D-42CF-88A5-9563A6091CE9}" type="parTrans" cxnId="{AFA50743-7738-421C-8C0B-D39B072A0589}">
      <dgm:prSet/>
      <dgm:spPr/>
      <dgm:t>
        <a:bodyPr/>
        <a:lstStyle/>
        <a:p>
          <a:endParaRPr lang="es-EC"/>
        </a:p>
      </dgm:t>
    </dgm:pt>
    <dgm:pt modelId="{9170754D-48AB-42DA-A007-4AF72C23E583}" type="sibTrans" cxnId="{AFA50743-7738-421C-8C0B-D39B072A0589}">
      <dgm:prSet/>
      <dgm:spPr/>
      <dgm:t>
        <a:bodyPr/>
        <a:lstStyle/>
        <a:p>
          <a:endParaRPr lang="es-EC"/>
        </a:p>
      </dgm:t>
    </dgm:pt>
    <dgm:pt modelId="{B5711504-BF7D-415C-A60F-93F4D226195F}">
      <dgm:prSet phldrT="[Text]"/>
      <dgm:spPr/>
      <dgm:t>
        <a:bodyPr/>
        <a:lstStyle/>
        <a:p>
          <a:r>
            <a:rPr lang="es-EC" dirty="0"/>
            <a:t>Conclusiones</a:t>
          </a:r>
        </a:p>
      </dgm:t>
    </dgm:pt>
    <dgm:pt modelId="{94C1F0AC-44D8-4893-856F-AD51D48C5F88}" type="parTrans" cxnId="{9664409E-9E2A-4EF2-BDF6-D855BB5C60A3}">
      <dgm:prSet/>
      <dgm:spPr/>
      <dgm:t>
        <a:bodyPr/>
        <a:lstStyle/>
        <a:p>
          <a:endParaRPr lang="es-EC"/>
        </a:p>
      </dgm:t>
    </dgm:pt>
    <dgm:pt modelId="{B9DB030F-EFED-4393-89A3-45013FD9971C}" type="sibTrans" cxnId="{9664409E-9E2A-4EF2-BDF6-D855BB5C60A3}">
      <dgm:prSet/>
      <dgm:spPr/>
      <dgm:t>
        <a:bodyPr/>
        <a:lstStyle/>
        <a:p>
          <a:endParaRPr lang="es-EC"/>
        </a:p>
      </dgm:t>
    </dgm:pt>
    <dgm:pt modelId="{5DD04923-5BFF-4A5A-AC9A-13FFDD19C9EA}">
      <dgm:prSet phldrT="[Text]"/>
      <dgm:spPr/>
      <dgm:t>
        <a:bodyPr/>
        <a:lstStyle/>
        <a:p>
          <a:r>
            <a:rPr lang="es-EC" dirty="0"/>
            <a:t>Recomendaciones</a:t>
          </a:r>
        </a:p>
      </dgm:t>
    </dgm:pt>
    <dgm:pt modelId="{132E27F6-3406-4678-92A0-29CFE26F36F9}" type="parTrans" cxnId="{6162A684-2530-41C9-88D0-CC910BA3A1D0}">
      <dgm:prSet/>
      <dgm:spPr/>
      <dgm:t>
        <a:bodyPr/>
        <a:lstStyle/>
        <a:p>
          <a:endParaRPr lang="es-EC"/>
        </a:p>
      </dgm:t>
    </dgm:pt>
    <dgm:pt modelId="{5D47F171-C939-45E0-A8F1-B72763BE3A2B}" type="sibTrans" cxnId="{6162A684-2530-41C9-88D0-CC910BA3A1D0}">
      <dgm:prSet/>
      <dgm:spPr/>
      <dgm:t>
        <a:bodyPr/>
        <a:lstStyle/>
        <a:p>
          <a:endParaRPr lang="es-EC"/>
        </a:p>
      </dgm:t>
    </dgm:pt>
    <dgm:pt modelId="{40141AA8-10FD-40A5-B36C-D37DD9BF49AA}">
      <dgm:prSet phldrT="[Text]"/>
      <dgm:spPr/>
      <dgm:t>
        <a:bodyPr/>
        <a:lstStyle/>
        <a:p>
          <a:r>
            <a:rPr lang="es-EC" dirty="0"/>
            <a:t>Agradecimientos</a:t>
          </a:r>
        </a:p>
      </dgm:t>
    </dgm:pt>
    <dgm:pt modelId="{334E93A4-6BEC-43ED-9267-05F123C9758A}" type="parTrans" cxnId="{4E4EF002-FD04-4729-8A9C-2CD59FE93D7E}">
      <dgm:prSet/>
      <dgm:spPr/>
      <dgm:t>
        <a:bodyPr/>
        <a:lstStyle/>
        <a:p>
          <a:endParaRPr lang="es-EC"/>
        </a:p>
      </dgm:t>
    </dgm:pt>
    <dgm:pt modelId="{4B07697B-3ACB-4BD4-8EB1-CC48910728FE}" type="sibTrans" cxnId="{4E4EF002-FD04-4729-8A9C-2CD59FE93D7E}">
      <dgm:prSet/>
      <dgm:spPr/>
      <dgm:t>
        <a:bodyPr/>
        <a:lstStyle/>
        <a:p>
          <a:endParaRPr lang="es-EC"/>
        </a:p>
      </dgm:t>
    </dgm:pt>
    <dgm:pt modelId="{3ECD35BB-B536-4109-906E-D24EEF56BD24}" type="pres">
      <dgm:prSet presAssocID="{D8872B66-BB90-4D5D-9BE6-0F72F0AD3689}" presName="Name0" presStyleCnt="0">
        <dgm:presLayoutVars>
          <dgm:chMax val="7"/>
          <dgm:chPref val="7"/>
          <dgm:dir/>
        </dgm:presLayoutVars>
      </dgm:prSet>
      <dgm:spPr/>
    </dgm:pt>
    <dgm:pt modelId="{344A09E6-AE64-4A90-8BA6-5115D893C7DF}" type="pres">
      <dgm:prSet presAssocID="{D8872B66-BB90-4D5D-9BE6-0F72F0AD3689}" presName="Name1" presStyleCnt="0"/>
      <dgm:spPr/>
    </dgm:pt>
    <dgm:pt modelId="{78342014-69C5-416F-B595-F8266228217C}" type="pres">
      <dgm:prSet presAssocID="{D8872B66-BB90-4D5D-9BE6-0F72F0AD3689}" presName="cycle" presStyleCnt="0"/>
      <dgm:spPr/>
    </dgm:pt>
    <dgm:pt modelId="{D19F173B-0D22-4B14-8E66-0CF27D49C62C}" type="pres">
      <dgm:prSet presAssocID="{D8872B66-BB90-4D5D-9BE6-0F72F0AD3689}" presName="srcNode" presStyleLbl="node1" presStyleIdx="0" presStyleCnt="7"/>
      <dgm:spPr/>
    </dgm:pt>
    <dgm:pt modelId="{D20BADB6-699D-47B7-A6B1-1E61C6A73AA6}" type="pres">
      <dgm:prSet presAssocID="{D8872B66-BB90-4D5D-9BE6-0F72F0AD3689}" presName="conn" presStyleLbl="parChTrans1D2" presStyleIdx="0" presStyleCnt="1"/>
      <dgm:spPr/>
    </dgm:pt>
    <dgm:pt modelId="{55E8EB2C-E525-4705-8874-9B89DC070F47}" type="pres">
      <dgm:prSet presAssocID="{D8872B66-BB90-4D5D-9BE6-0F72F0AD3689}" presName="extraNode" presStyleLbl="node1" presStyleIdx="0" presStyleCnt="7"/>
      <dgm:spPr/>
    </dgm:pt>
    <dgm:pt modelId="{C38BEF00-C1C1-4C5A-B0EB-5D71EBAFBD58}" type="pres">
      <dgm:prSet presAssocID="{D8872B66-BB90-4D5D-9BE6-0F72F0AD3689}" presName="dstNode" presStyleLbl="node1" presStyleIdx="0" presStyleCnt="7"/>
      <dgm:spPr/>
    </dgm:pt>
    <dgm:pt modelId="{697F4259-8AAB-4C66-A52F-68801480510D}" type="pres">
      <dgm:prSet presAssocID="{13D38F2F-2A27-4FC4-BF38-25A3EE38389E}" presName="text_1" presStyleLbl="node1" presStyleIdx="0" presStyleCnt="7">
        <dgm:presLayoutVars>
          <dgm:bulletEnabled val="1"/>
        </dgm:presLayoutVars>
      </dgm:prSet>
      <dgm:spPr/>
    </dgm:pt>
    <dgm:pt modelId="{80A24962-63D0-46D5-B670-487DE9532F98}" type="pres">
      <dgm:prSet presAssocID="{13D38F2F-2A27-4FC4-BF38-25A3EE38389E}" presName="accent_1" presStyleCnt="0"/>
      <dgm:spPr/>
    </dgm:pt>
    <dgm:pt modelId="{6AA8D488-952E-4B9A-8314-64E4A45DBF82}" type="pres">
      <dgm:prSet presAssocID="{13D38F2F-2A27-4FC4-BF38-25A3EE38389E}" presName="accentRepeatNode" presStyleLbl="solidFgAcc1" presStyleIdx="0" presStyleCnt="7"/>
      <dgm:spPr/>
    </dgm:pt>
    <dgm:pt modelId="{A6884985-5F03-4B80-B317-98101CEAE1B5}" type="pres">
      <dgm:prSet presAssocID="{A7370823-F39B-4B16-98E5-C73F9C355529}" presName="text_2" presStyleLbl="node1" presStyleIdx="1" presStyleCnt="7">
        <dgm:presLayoutVars>
          <dgm:bulletEnabled val="1"/>
        </dgm:presLayoutVars>
      </dgm:prSet>
      <dgm:spPr/>
    </dgm:pt>
    <dgm:pt modelId="{DCC369AA-F8E0-4F19-8DE0-8CEB8F0EE10F}" type="pres">
      <dgm:prSet presAssocID="{A7370823-F39B-4B16-98E5-C73F9C355529}" presName="accent_2" presStyleCnt="0"/>
      <dgm:spPr/>
    </dgm:pt>
    <dgm:pt modelId="{DC39D472-0250-4A30-A8C0-BA24184809A0}" type="pres">
      <dgm:prSet presAssocID="{A7370823-F39B-4B16-98E5-C73F9C355529}" presName="accentRepeatNode" presStyleLbl="solidFgAcc1" presStyleIdx="1" presStyleCnt="7"/>
      <dgm:spPr/>
    </dgm:pt>
    <dgm:pt modelId="{26F13AC5-EACA-43EE-9220-31D938CC79AE}" type="pres">
      <dgm:prSet presAssocID="{F5785195-148F-41CE-9884-889B8E2D3FE2}" presName="text_3" presStyleLbl="node1" presStyleIdx="2" presStyleCnt="7">
        <dgm:presLayoutVars>
          <dgm:bulletEnabled val="1"/>
        </dgm:presLayoutVars>
      </dgm:prSet>
      <dgm:spPr/>
    </dgm:pt>
    <dgm:pt modelId="{D9B066CD-455D-4B71-81C0-CB2028030E7E}" type="pres">
      <dgm:prSet presAssocID="{F5785195-148F-41CE-9884-889B8E2D3FE2}" presName="accent_3" presStyleCnt="0"/>
      <dgm:spPr/>
    </dgm:pt>
    <dgm:pt modelId="{1F2E4B72-EBDC-4AEF-B918-A603FF6F8E9A}" type="pres">
      <dgm:prSet presAssocID="{F5785195-148F-41CE-9884-889B8E2D3FE2}" presName="accentRepeatNode" presStyleLbl="solidFgAcc1" presStyleIdx="2" presStyleCnt="7"/>
      <dgm:spPr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</dgm:spPr>
    </dgm:pt>
    <dgm:pt modelId="{C75D5AB8-7E41-4755-A942-B0C0394190D9}" type="pres">
      <dgm:prSet presAssocID="{D659CB4A-4C4B-4012-8408-99E3FEA64CA2}" presName="text_4" presStyleLbl="node1" presStyleIdx="3" presStyleCnt="7">
        <dgm:presLayoutVars>
          <dgm:bulletEnabled val="1"/>
        </dgm:presLayoutVars>
      </dgm:prSet>
      <dgm:spPr/>
    </dgm:pt>
    <dgm:pt modelId="{7F5A7155-8DF9-43C1-BC4F-7015CF736F0B}" type="pres">
      <dgm:prSet presAssocID="{D659CB4A-4C4B-4012-8408-99E3FEA64CA2}" presName="accent_4" presStyleCnt="0"/>
      <dgm:spPr/>
    </dgm:pt>
    <dgm:pt modelId="{674D744F-CF8A-42D3-B43C-6FD7A0105B0B}" type="pres">
      <dgm:prSet presAssocID="{D659CB4A-4C4B-4012-8408-99E3FEA64CA2}" presName="accentRepeatNode" presStyleLbl="solidFgAcc1" presStyleIdx="3" presStyleCnt="7"/>
      <dgm:spPr/>
    </dgm:pt>
    <dgm:pt modelId="{FBFA7F44-F221-4E94-BF04-8C931B422A70}" type="pres">
      <dgm:prSet presAssocID="{B5711504-BF7D-415C-A60F-93F4D226195F}" presName="text_5" presStyleLbl="node1" presStyleIdx="4" presStyleCnt="7">
        <dgm:presLayoutVars>
          <dgm:bulletEnabled val="1"/>
        </dgm:presLayoutVars>
      </dgm:prSet>
      <dgm:spPr/>
    </dgm:pt>
    <dgm:pt modelId="{C1F66F3F-E46B-44CB-B837-896CA3E4F258}" type="pres">
      <dgm:prSet presAssocID="{B5711504-BF7D-415C-A60F-93F4D226195F}" presName="accent_5" presStyleCnt="0"/>
      <dgm:spPr/>
    </dgm:pt>
    <dgm:pt modelId="{A9E9A9EA-48E3-487B-920F-2246BADC2221}" type="pres">
      <dgm:prSet presAssocID="{B5711504-BF7D-415C-A60F-93F4D226195F}" presName="accentRepeatNode" presStyleLbl="solidFgAcc1" presStyleIdx="4" presStyleCnt="7"/>
      <dgm:spPr/>
    </dgm:pt>
    <dgm:pt modelId="{3AC60110-95F3-4214-85FA-9CD72297AC87}" type="pres">
      <dgm:prSet presAssocID="{5DD04923-5BFF-4A5A-AC9A-13FFDD19C9EA}" presName="text_6" presStyleLbl="node1" presStyleIdx="5" presStyleCnt="7">
        <dgm:presLayoutVars>
          <dgm:bulletEnabled val="1"/>
        </dgm:presLayoutVars>
      </dgm:prSet>
      <dgm:spPr/>
    </dgm:pt>
    <dgm:pt modelId="{5C14A5E0-8B63-45C2-8BD0-E877889F2A9C}" type="pres">
      <dgm:prSet presAssocID="{5DD04923-5BFF-4A5A-AC9A-13FFDD19C9EA}" presName="accent_6" presStyleCnt="0"/>
      <dgm:spPr/>
    </dgm:pt>
    <dgm:pt modelId="{BF570F49-8B5F-4F6C-9285-26D45C198242}" type="pres">
      <dgm:prSet presAssocID="{5DD04923-5BFF-4A5A-AC9A-13FFDD19C9EA}" presName="accentRepeatNode" presStyleLbl="solidFgAcc1" presStyleIdx="5" presStyleCnt="7"/>
      <dgm:spPr/>
    </dgm:pt>
    <dgm:pt modelId="{2AC74E10-45A1-4E43-9C9C-48DB3C621524}" type="pres">
      <dgm:prSet presAssocID="{40141AA8-10FD-40A5-B36C-D37DD9BF49AA}" presName="text_7" presStyleLbl="node1" presStyleIdx="6" presStyleCnt="7">
        <dgm:presLayoutVars>
          <dgm:bulletEnabled val="1"/>
        </dgm:presLayoutVars>
      </dgm:prSet>
      <dgm:spPr/>
    </dgm:pt>
    <dgm:pt modelId="{1C6BA2FE-47FD-4965-82A4-4BFD3507FBA8}" type="pres">
      <dgm:prSet presAssocID="{40141AA8-10FD-40A5-B36C-D37DD9BF49AA}" presName="accent_7" presStyleCnt="0"/>
      <dgm:spPr/>
    </dgm:pt>
    <dgm:pt modelId="{0326944E-3CDB-46ED-A4CB-87834708FBFE}" type="pres">
      <dgm:prSet presAssocID="{40141AA8-10FD-40A5-B36C-D37DD9BF49AA}" presName="accentRepeatNode" presStyleLbl="solidFgAcc1" presStyleIdx="6" presStyleCnt="7"/>
      <dgm:spPr/>
    </dgm:pt>
  </dgm:ptLst>
  <dgm:cxnLst>
    <dgm:cxn modelId="{4E4EF002-FD04-4729-8A9C-2CD59FE93D7E}" srcId="{D8872B66-BB90-4D5D-9BE6-0F72F0AD3689}" destId="{40141AA8-10FD-40A5-B36C-D37DD9BF49AA}" srcOrd="6" destOrd="0" parTransId="{334E93A4-6BEC-43ED-9267-05F123C9758A}" sibTransId="{4B07697B-3ACB-4BD4-8EB1-CC48910728FE}"/>
    <dgm:cxn modelId="{92326A03-0F53-47FE-828A-E2688A8AF004}" srcId="{D8872B66-BB90-4D5D-9BE6-0F72F0AD3689}" destId="{F5785195-148F-41CE-9884-889B8E2D3FE2}" srcOrd="2" destOrd="0" parTransId="{701D1919-1A69-411C-A076-BB9724235295}" sibTransId="{1788F3A0-87C2-41D3-A384-8E50FE940D8F}"/>
    <dgm:cxn modelId="{724F0A10-49C6-4A09-84D7-DF9FFEDE4C47}" type="presOf" srcId="{088510DB-0504-4834-BEFF-260A988165E0}" destId="{D20BADB6-699D-47B7-A6B1-1E61C6A73AA6}" srcOrd="0" destOrd="0" presId="urn:microsoft.com/office/officeart/2008/layout/VerticalCurvedList"/>
    <dgm:cxn modelId="{5B2FDA5E-B922-4856-8E9B-FED87A3C8EBC}" type="presOf" srcId="{D659CB4A-4C4B-4012-8408-99E3FEA64CA2}" destId="{C75D5AB8-7E41-4755-A942-B0C0394190D9}" srcOrd="0" destOrd="0" presId="urn:microsoft.com/office/officeart/2008/layout/VerticalCurvedList"/>
    <dgm:cxn modelId="{AFA50743-7738-421C-8C0B-D39B072A0589}" srcId="{D8872B66-BB90-4D5D-9BE6-0F72F0AD3689}" destId="{D659CB4A-4C4B-4012-8408-99E3FEA64CA2}" srcOrd="3" destOrd="0" parTransId="{CA5CC867-A39D-42CF-88A5-9563A6091CE9}" sibTransId="{9170754D-48AB-42DA-A007-4AF72C23E583}"/>
    <dgm:cxn modelId="{0C660D4C-A415-4715-8274-C69B7BA6C159}" srcId="{D8872B66-BB90-4D5D-9BE6-0F72F0AD3689}" destId="{A7370823-F39B-4B16-98E5-C73F9C355529}" srcOrd="1" destOrd="0" parTransId="{7C11E3B9-43A2-459C-89B1-FCAE8408C683}" sibTransId="{E0438B1E-1228-41BC-9AB4-54707D24BA8D}"/>
    <dgm:cxn modelId="{C253336E-63FC-492F-81B6-3FBC7F3CFC1A}" type="presOf" srcId="{F5785195-148F-41CE-9884-889B8E2D3FE2}" destId="{26F13AC5-EACA-43EE-9220-31D938CC79AE}" srcOrd="0" destOrd="0" presId="urn:microsoft.com/office/officeart/2008/layout/VerticalCurvedList"/>
    <dgm:cxn modelId="{5092B580-55F3-4E2D-9ADE-EA66D1397EA4}" type="presOf" srcId="{B5711504-BF7D-415C-A60F-93F4D226195F}" destId="{FBFA7F44-F221-4E94-BF04-8C931B422A70}" srcOrd="0" destOrd="0" presId="urn:microsoft.com/office/officeart/2008/layout/VerticalCurvedList"/>
    <dgm:cxn modelId="{6162A684-2530-41C9-88D0-CC910BA3A1D0}" srcId="{D8872B66-BB90-4D5D-9BE6-0F72F0AD3689}" destId="{5DD04923-5BFF-4A5A-AC9A-13FFDD19C9EA}" srcOrd="5" destOrd="0" parTransId="{132E27F6-3406-4678-92A0-29CFE26F36F9}" sibTransId="{5D47F171-C939-45E0-A8F1-B72763BE3A2B}"/>
    <dgm:cxn modelId="{9664409E-9E2A-4EF2-BDF6-D855BB5C60A3}" srcId="{D8872B66-BB90-4D5D-9BE6-0F72F0AD3689}" destId="{B5711504-BF7D-415C-A60F-93F4D226195F}" srcOrd="4" destOrd="0" parTransId="{94C1F0AC-44D8-4893-856F-AD51D48C5F88}" sibTransId="{B9DB030F-EFED-4393-89A3-45013FD9971C}"/>
    <dgm:cxn modelId="{77640DA0-D851-4384-AC0A-219ABAE23FCB}" type="presOf" srcId="{5DD04923-5BFF-4A5A-AC9A-13FFDD19C9EA}" destId="{3AC60110-95F3-4214-85FA-9CD72297AC87}" srcOrd="0" destOrd="0" presId="urn:microsoft.com/office/officeart/2008/layout/VerticalCurvedList"/>
    <dgm:cxn modelId="{0E1C0FA7-5162-4585-8305-720475A03129}" srcId="{D8872B66-BB90-4D5D-9BE6-0F72F0AD3689}" destId="{13D38F2F-2A27-4FC4-BF38-25A3EE38389E}" srcOrd="0" destOrd="0" parTransId="{24084277-2D6E-4A5D-8B40-3FEDC7F26C33}" sibTransId="{088510DB-0504-4834-BEFF-260A988165E0}"/>
    <dgm:cxn modelId="{80C409C4-E1A8-4A3C-91DD-706B912E171E}" type="presOf" srcId="{13D38F2F-2A27-4FC4-BF38-25A3EE38389E}" destId="{697F4259-8AAB-4C66-A52F-68801480510D}" srcOrd="0" destOrd="0" presId="urn:microsoft.com/office/officeart/2008/layout/VerticalCurvedList"/>
    <dgm:cxn modelId="{B59B03DB-A4E4-4822-B390-8F8B77990679}" type="presOf" srcId="{D8872B66-BB90-4D5D-9BE6-0F72F0AD3689}" destId="{3ECD35BB-B536-4109-906E-D24EEF56BD24}" srcOrd="0" destOrd="0" presId="urn:microsoft.com/office/officeart/2008/layout/VerticalCurvedList"/>
    <dgm:cxn modelId="{6731EEDE-761A-40B1-8901-D2107C2A1500}" type="presOf" srcId="{A7370823-F39B-4B16-98E5-C73F9C355529}" destId="{A6884985-5F03-4B80-B317-98101CEAE1B5}" srcOrd="0" destOrd="0" presId="urn:microsoft.com/office/officeart/2008/layout/VerticalCurvedList"/>
    <dgm:cxn modelId="{4500EBFA-197F-471B-864D-6A0340D6EC34}" type="presOf" srcId="{40141AA8-10FD-40A5-B36C-D37DD9BF49AA}" destId="{2AC74E10-45A1-4E43-9C9C-48DB3C621524}" srcOrd="0" destOrd="0" presId="urn:microsoft.com/office/officeart/2008/layout/VerticalCurvedList"/>
    <dgm:cxn modelId="{3B70D937-2945-4F15-B84C-4FB5DE6CBAD8}" type="presParOf" srcId="{3ECD35BB-B536-4109-906E-D24EEF56BD24}" destId="{344A09E6-AE64-4A90-8BA6-5115D893C7DF}" srcOrd="0" destOrd="0" presId="urn:microsoft.com/office/officeart/2008/layout/VerticalCurvedList"/>
    <dgm:cxn modelId="{EF2EE7C8-6AB0-4B65-AA4C-0A300F453985}" type="presParOf" srcId="{344A09E6-AE64-4A90-8BA6-5115D893C7DF}" destId="{78342014-69C5-416F-B595-F8266228217C}" srcOrd="0" destOrd="0" presId="urn:microsoft.com/office/officeart/2008/layout/VerticalCurvedList"/>
    <dgm:cxn modelId="{92B0D11D-B835-450D-B26C-6736C093ADDD}" type="presParOf" srcId="{78342014-69C5-416F-B595-F8266228217C}" destId="{D19F173B-0D22-4B14-8E66-0CF27D49C62C}" srcOrd="0" destOrd="0" presId="urn:microsoft.com/office/officeart/2008/layout/VerticalCurvedList"/>
    <dgm:cxn modelId="{485F3EF7-98BA-4A34-8FF0-05D1C5E523CF}" type="presParOf" srcId="{78342014-69C5-416F-B595-F8266228217C}" destId="{D20BADB6-699D-47B7-A6B1-1E61C6A73AA6}" srcOrd="1" destOrd="0" presId="urn:microsoft.com/office/officeart/2008/layout/VerticalCurvedList"/>
    <dgm:cxn modelId="{1DE1C009-7C28-4EDF-AD81-918A4E091101}" type="presParOf" srcId="{78342014-69C5-416F-B595-F8266228217C}" destId="{55E8EB2C-E525-4705-8874-9B89DC070F47}" srcOrd="2" destOrd="0" presId="urn:microsoft.com/office/officeart/2008/layout/VerticalCurvedList"/>
    <dgm:cxn modelId="{E41B6B53-4901-47A6-84A5-A895C50E6E28}" type="presParOf" srcId="{78342014-69C5-416F-B595-F8266228217C}" destId="{C38BEF00-C1C1-4C5A-B0EB-5D71EBAFBD58}" srcOrd="3" destOrd="0" presId="urn:microsoft.com/office/officeart/2008/layout/VerticalCurvedList"/>
    <dgm:cxn modelId="{0F347D06-C751-46C5-A4AC-D6C585BEB0C8}" type="presParOf" srcId="{344A09E6-AE64-4A90-8BA6-5115D893C7DF}" destId="{697F4259-8AAB-4C66-A52F-68801480510D}" srcOrd="1" destOrd="0" presId="urn:microsoft.com/office/officeart/2008/layout/VerticalCurvedList"/>
    <dgm:cxn modelId="{87C983CB-17F2-4DF3-AD88-2A267039347B}" type="presParOf" srcId="{344A09E6-AE64-4A90-8BA6-5115D893C7DF}" destId="{80A24962-63D0-46D5-B670-487DE9532F98}" srcOrd="2" destOrd="0" presId="urn:microsoft.com/office/officeart/2008/layout/VerticalCurvedList"/>
    <dgm:cxn modelId="{83BFA24A-E322-4C2C-BF4D-392457DE14C2}" type="presParOf" srcId="{80A24962-63D0-46D5-B670-487DE9532F98}" destId="{6AA8D488-952E-4B9A-8314-64E4A45DBF82}" srcOrd="0" destOrd="0" presId="urn:microsoft.com/office/officeart/2008/layout/VerticalCurvedList"/>
    <dgm:cxn modelId="{BB5318B9-D30E-4B65-B6E8-467BD3EC6E2C}" type="presParOf" srcId="{344A09E6-AE64-4A90-8BA6-5115D893C7DF}" destId="{A6884985-5F03-4B80-B317-98101CEAE1B5}" srcOrd="3" destOrd="0" presId="urn:microsoft.com/office/officeart/2008/layout/VerticalCurvedList"/>
    <dgm:cxn modelId="{36C4C393-E632-4B10-A34D-FE36508DB63B}" type="presParOf" srcId="{344A09E6-AE64-4A90-8BA6-5115D893C7DF}" destId="{DCC369AA-F8E0-4F19-8DE0-8CEB8F0EE10F}" srcOrd="4" destOrd="0" presId="urn:microsoft.com/office/officeart/2008/layout/VerticalCurvedList"/>
    <dgm:cxn modelId="{F59C9A1B-D042-4501-9596-05C6B12E6911}" type="presParOf" srcId="{DCC369AA-F8E0-4F19-8DE0-8CEB8F0EE10F}" destId="{DC39D472-0250-4A30-A8C0-BA24184809A0}" srcOrd="0" destOrd="0" presId="urn:microsoft.com/office/officeart/2008/layout/VerticalCurvedList"/>
    <dgm:cxn modelId="{3B386732-E0CE-48A8-B68C-B889A18B9413}" type="presParOf" srcId="{344A09E6-AE64-4A90-8BA6-5115D893C7DF}" destId="{26F13AC5-EACA-43EE-9220-31D938CC79AE}" srcOrd="5" destOrd="0" presId="urn:microsoft.com/office/officeart/2008/layout/VerticalCurvedList"/>
    <dgm:cxn modelId="{31D2C013-E7E3-450A-B294-DB260D759C81}" type="presParOf" srcId="{344A09E6-AE64-4A90-8BA6-5115D893C7DF}" destId="{D9B066CD-455D-4B71-81C0-CB2028030E7E}" srcOrd="6" destOrd="0" presId="urn:microsoft.com/office/officeart/2008/layout/VerticalCurvedList"/>
    <dgm:cxn modelId="{56B94AD5-5A05-4EE2-B5C5-991906BAEC6D}" type="presParOf" srcId="{D9B066CD-455D-4B71-81C0-CB2028030E7E}" destId="{1F2E4B72-EBDC-4AEF-B918-A603FF6F8E9A}" srcOrd="0" destOrd="0" presId="urn:microsoft.com/office/officeart/2008/layout/VerticalCurvedList"/>
    <dgm:cxn modelId="{BB2D7F5A-7221-46B8-859F-CF8E9E161F67}" type="presParOf" srcId="{344A09E6-AE64-4A90-8BA6-5115D893C7DF}" destId="{C75D5AB8-7E41-4755-A942-B0C0394190D9}" srcOrd="7" destOrd="0" presId="urn:microsoft.com/office/officeart/2008/layout/VerticalCurvedList"/>
    <dgm:cxn modelId="{BF90D702-9342-4C1E-83AD-B64E53F2F945}" type="presParOf" srcId="{344A09E6-AE64-4A90-8BA6-5115D893C7DF}" destId="{7F5A7155-8DF9-43C1-BC4F-7015CF736F0B}" srcOrd="8" destOrd="0" presId="urn:microsoft.com/office/officeart/2008/layout/VerticalCurvedList"/>
    <dgm:cxn modelId="{BA325754-E2CE-4CB0-AEEE-0D88DCE78809}" type="presParOf" srcId="{7F5A7155-8DF9-43C1-BC4F-7015CF736F0B}" destId="{674D744F-CF8A-42D3-B43C-6FD7A0105B0B}" srcOrd="0" destOrd="0" presId="urn:microsoft.com/office/officeart/2008/layout/VerticalCurvedList"/>
    <dgm:cxn modelId="{1F5D1DB1-F1A3-450E-9533-8D3E77976664}" type="presParOf" srcId="{344A09E6-AE64-4A90-8BA6-5115D893C7DF}" destId="{FBFA7F44-F221-4E94-BF04-8C931B422A70}" srcOrd="9" destOrd="0" presId="urn:microsoft.com/office/officeart/2008/layout/VerticalCurvedList"/>
    <dgm:cxn modelId="{64FB7C12-1C6A-4519-A78F-4ADA5A121AA4}" type="presParOf" srcId="{344A09E6-AE64-4A90-8BA6-5115D893C7DF}" destId="{C1F66F3F-E46B-44CB-B837-896CA3E4F258}" srcOrd="10" destOrd="0" presId="urn:microsoft.com/office/officeart/2008/layout/VerticalCurvedList"/>
    <dgm:cxn modelId="{FAB2FC4E-E9A5-4CD3-AF51-528CC623B9D0}" type="presParOf" srcId="{C1F66F3F-E46B-44CB-B837-896CA3E4F258}" destId="{A9E9A9EA-48E3-487B-920F-2246BADC2221}" srcOrd="0" destOrd="0" presId="urn:microsoft.com/office/officeart/2008/layout/VerticalCurvedList"/>
    <dgm:cxn modelId="{0FE5C725-A98F-4FF7-A114-F5559E4E5575}" type="presParOf" srcId="{344A09E6-AE64-4A90-8BA6-5115D893C7DF}" destId="{3AC60110-95F3-4214-85FA-9CD72297AC87}" srcOrd="11" destOrd="0" presId="urn:microsoft.com/office/officeart/2008/layout/VerticalCurvedList"/>
    <dgm:cxn modelId="{FCD8003B-92A7-4A82-AE84-727BB57C07B6}" type="presParOf" srcId="{344A09E6-AE64-4A90-8BA6-5115D893C7DF}" destId="{5C14A5E0-8B63-45C2-8BD0-E877889F2A9C}" srcOrd="12" destOrd="0" presId="urn:microsoft.com/office/officeart/2008/layout/VerticalCurvedList"/>
    <dgm:cxn modelId="{BFC6EAD2-722E-4565-86F8-5C53BE76AED6}" type="presParOf" srcId="{5C14A5E0-8B63-45C2-8BD0-E877889F2A9C}" destId="{BF570F49-8B5F-4F6C-9285-26D45C198242}" srcOrd="0" destOrd="0" presId="urn:microsoft.com/office/officeart/2008/layout/VerticalCurvedList"/>
    <dgm:cxn modelId="{E8A9247E-C49B-4BD5-A09B-BB4CA56454E3}" type="presParOf" srcId="{344A09E6-AE64-4A90-8BA6-5115D893C7DF}" destId="{2AC74E10-45A1-4E43-9C9C-48DB3C621524}" srcOrd="13" destOrd="0" presId="urn:microsoft.com/office/officeart/2008/layout/VerticalCurvedList"/>
    <dgm:cxn modelId="{B7A95542-95B0-47C4-B2D8-95D21F6F0D5A}" type="presParOf" srcId="{344A09E6-AE64-4A90-8BA6-5115D893C7DF}" destId="{1C6BA2FE-47FD-4965-82A4-4BFD3507FBA8}" srcOrd="14" destOrd="0" presId="urn:microsoft.com/office/officeart/2008/layout/VerticalCurvedList"/>
    <dgm:cxn modelId="{B2062C07-ACC2-4C95-B0EC-538A600B6DBA}" type="presParOf" srcId="{1C6BA2FE-47FD-4965-82A4-4BFD3507FBA8}" destId="{0326944E-3CDB-46ED-A4CB-87834708FBF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FastQC v0.11.9</a:t>
          </a:r>
          <a:endParaRPr lang="es-EC" sz="1600" dirty="0"/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 dirty="0"/>
        </a:p>
      </dgm:t>
    </dgm:pt>
    <dgm:pt modelId="{37B56E6A-4164-41AD-832D-A54CE741C24D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MultiQC v1.19</a:t>
          </a:r>
          <a:endParaRPr lang="es-EC" sz="1600" dirty="0"/>
        </a:p>
      </dgm:t>
    </dgm:pt>
    <dgm:pt modelId="{3C87C59F-2F46-4ADD-B6EE-198FC0219CC5}" type="parTrans" cxnId="{D837EF70-120E-40BE-84A9-237F9E50C333}">
      <dgm:prSet/>
      <dgm:spPr/>
      <dgm:t>
        <a:bodyPr/>
        <a:lstStyle/>
        <a:p>
          <a:endParaRPr lang="es-EC"/>
        </a:p>
      </dgm:t>
    </dgm:pt>
    <dgm:pt modelId="{90AF4280-5C05-4C79-BA37-B0581E895321}" type="sibTrans" cxnId="{D837EF70-120E-40BE-84A9-237F9E50C333}">
      <dgm:prSet/>
      <dgm:spPr/>
      <dgm:t>
        <a:bodyPr/>
        <a:lstStyle/>
        <a:p>
          <a:endParaRPr lang="es-EC" dirty="0"/>
        </a:p>
      </dgm:t>
    </dgm:pt>
    <dgm:pt modelId="{E6FBB747-52F1-4123-B145-383D3F9B19B6}">
      <dgm:prSet phldrT="[Texto]" custT="1"/>
      <dgm:spPr/>
      <dgm:t>
        <a:bodyPr/>
        <a:lstStyle/>
        <a:p>
          <a:r>
            <a: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Clumpify v38.36</a:t>
          </a:r>
          <a:endParaRPr lang="es-EC" sz="1600" dirty="0"/>
        </a:p>
      </dgm:t>
    </dgm:pt>
    <dgm:pt modelId="{B08EA48C-8929-499F-BE28-364248AF1827}" type="parTrans" cxnId="{DD7192C3-F8E5-45C8-9110-3853F8FF0CDB}">
      <dgm:prSet/>
      <dgm:spPr/>
      <dgm:t>
        <a:bodyPr/>
        <a:lstStyle/>
        <a:p>
          <a:endParaRPr lang="es-EC"/>
        </a:p>
      </dgm:t>
    </dgm:pt>
    <dgm:pt modelId="{4D2DF7EC-F829-476B-9EC3-32F1E13AFC55}" type="sibTrans" cxnId="{DD7192C3-F8E5-45C8-9110-3853F8FF0CDB}">
      <dgm:prSet/>
      <dgm:spPr/>
      <dgm:t>
        <a:bodyPr/>
        <a:lstStyle/>
        <a:p>
          <a:endParaRPr lang="es-EC"/>
        </a:p>
      </dgm:t>
    </dgm:pt>
    <dgm:pt modelId="{BB873108-0237-4F1F-AE6A-6165DF40C885}">
      <dgm:prSet custT="1"/>
      <dgm:spPr/>
      <dgm:t>
        <a:bodyPr/>
        <a:lstStyle/>
        <a:p>
          <a:r>
            <a: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Trimmomatic v0.39</a:t>
          </a:r>
          <a:endParaRPr lang="es-EC" sz="16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7B08243D-2C52-4EB6-852C-36CF61A58191}" type="parTrans" cxnId="{35D674AE-43A8-496D-91EF-57CB62C3BF02}">
      <dgm:prSet/>
      <dgm:spPr/>
      <dgm:t>
        <a:bodyPr/>
        <a:lstStyle/>
        <a:p>
          <a:endParaRPr lang="es-EC"/>
        </a:p>
      </dgm:t>
    </dgm:pt>
    <dgm:pt modelId="{20EC337F-0F7A-4BDB-9011-262240B0337D}" type="sibTrans" cxnId="{35D674AE-43A8-496D-91EF-57CB62C3BF02}">
      <dgm:prSet/>
      <dgm:spPr/>
      <dgm:t>
        <a:bodyPr/>
        <a:lstStyle/>
        <a:p>
          <a:endParaRPr lang="es-EC" dirty="0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4D068BAA-952B-49C1-A0AA-B14843E94546}" type="pres">
      <dgm:prSet presAssocID="{ABF3E291-40AC-4F59-9103-7FBF2BFA7BD1}" presName="FourNodes_1" presStyleLbl="node1" presStyleIdx="0" presStyleCnt="4">
        <dgm:presLayoutVars>
          <dgm:bulletEnabled val="1"/>
        </dgm:presLayoutVars>
      </dgm:prSet>
      <dgm:spPr/>
    </dgm:pt>
    <dgm:pt modelId="{D7149E38-3462-4C00-857E-FCA488E406AA}" type="pres">
      <dgm:prSet presAssocID="{ABF3E291-40AC-4F59-9103-7FBF2BFA7BD1}" presName="FourNodes_2" presStyleLbl="node1" presStyleIdx="1" presStyleCnt="4" custLinFactNeighborX="-8911" custLinFactNeighborY="-1727">
        <dgm:presLayoutVars>
          <dgm:bulletEnabled val="1"/>
        </dgm:presLayoutVars>
      </dgm:prSet>
      <dgm:spPr/>
    </dgm:pt>
    <dgm:pt modelId="{179E633D-2292-4781-8884-32CB76DB660B}" type="pres">
      <dgm:prSet presAssocID="{ABF3E291-40AC-4F59-9103-7FBF2BFA7BD1}" presName="FourNodes_3" presStyleLbl="node1" presStyleIdx="2" presStyleCnt="4" custLinFactNeighborX="-17161" custLinFactNeighborY="882">
        <dgm:presLayoutVars>
          <dgm:bulletEnabled val="1"/>
        </dgm:presLayoutVars>
      </dgm:prSet>
      <dgm:spPr/>
    </dgm:pt>
    <dgm:pt modelId="{D26466D4-81DC-4247-8385-FE9FAAC7E988}" type="pres">
      <dgm:prSet presAssocID="{ABF3E291-40AC-4F59-9103-7FBF2BFA7BD1}" presName="FourNodes_4" presStyleLbl="node1" presStyleIdx="3" presStyleCnt="4" custLinFactNeighborX="-31569" custLinFactNeighborY="-1890">
        <dgm:presLayoutVars>
          <dgm:bulletEnabled val="1"/>
        </dgm:presLayoutVars>
      </dgm:prSet>
      <dgm:spPr/>
    </dgm:pt>
    <dgm:pt modelId="{013FA9B7-9E5E-40D4-9A81-BC7556ADDD07}" type="pres">
      <dgm:prSet presAssocID="{ABF3E291-40AC-4F59-9103-7FBF2BFA7BD1}" presName="FourConn_1-2" presStyleLbl="fgAccFollowNode1" presStyleIdx="0" presStyleCnt="3">
        <dgm:presLayoutVars>
          <dgm:bulletEnabled val="1"/>
        </dgm:presLayoutVars>
      </dgm:prSet>
      <dgm:spPr/>
    </dgm:pt>
    <dgm:pt modelId="{78F35333-5718-46BD-84DB-AADD0B725341}" type="pres">
      <dgm:prSet presAssocID="{ABF3E291-40AC-4F59-9103-7FBF2BFA7BD1}" presName="FourConn_2-3" presStyleLbl="fgAccFollowNode1" presStyleIdx="1" presStyleCnt="3" custLinFactNeighborX="-58206" custLinFactNeighborY="-349">
        <dgm:presLayoutVars>
          <dgm:bulletEnabled val="1"/>
        </dgm:presLayoutVars>
      </dgm:prSet>
      <dgm:spPr/>
    </dgm:pt>
    <dgm:pt modelId="{BA1B66D0-1EA0-4AE8-9945-AB1AD175355C}" type="pres">
      <dgm:prSet presAssocID="{ABF3E291-40AC-4F59-9103-7FBF2BFA7BD1}" presName="FourConn_3-4" presStyleLbl="fgAccFollowNode1" presStyleIdx="2" presStyleCnt="3" custLinFactX="-1505" custLinFactNeighborX="-100000" custLinFactNeighborY="10684">
        <dgm:presLayoutVars>
          <dgm:bulletEnabled val="1"/>
        </dgm:presLayoutVars>
      </dgm:prSet>
      <dgm:spPr/>
    </dgm:pt>
    <dgm:pt modelId="{6BDEAE9C-A16E-4213-B24F-94146B0EB683}" type="pres">
      <dgm:prSet presAssocID="{ABF3E291-40AC-4F59-9103-7FBF2BFA7BD1}" presName="FourNodes_1_text" presStyleLbl="node1" presStyleIdx="3" presStyleCnt="4">
        <dgm:presLayoutVars>
          <dgm:bulletEnabled val="1"/>
        </dgm:presLayoutVars>
      </dgm:prSet>
      <dgm:spPr/>
    </dgm:pt>
    <dgm:pt modelId="{A86A5A70-5220-4D93-9169-D8198F1A133F}" type="pres">
      <dgm:prSet presAssocID="{ABF3E291-40AC-4F59-9103-7FBF2BFA7BD1}" presName="FourNodes_2_text" presStyleLbl="node1" presStyleIdx="3" presStyleCnt="4">
        <dgm:presLayoutVars>
          <dgm:bulletEnabled val="1"/>
        </dgm:presLayoutVars>
      </dgm:prSet>
      <dgm:spPr/>
    </dgm:pt>
    <dgm:pt modelId="{F94451DC-FF61-4EA0-AF8E-07C83BDF42E9}" type="pres">
      <dgm:prSet presAssocID="{ABF3E291-40AC-4F59-9103-7FBF2BFA7BD1}" presName="FourNodes_3_text" presStyleLbl="node1" presStyleIdx="3" presStyleCnt="4">
        <dgm:presLayoutVars>
          <dgm:bulletEnabled val="1"/>
        </dgm:presLayoutVars>
      </dgm:prSet>
      <dgm:spPr/>
    </dgm:pt>
    <dgm:pt modelId="{2A66B3AA-C981-40C6-B31E-6D253A915146}" type="pres">
      <dgm:prSet presAssocID="{ABF3E291-40AC-4F59-9103-7FBF2BFA7BD1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616080A-826C-48B2-B93B-E93074478993}" type="presOf" srcId="{90AF4280-5C05-4C79-BA37-B0581E895321}" destId="{78F35333-5718-46BD-84DB-AADD0B725341}" srcOrd="0" destOrd="0" presId="urn:microsoft.com/office/officeart/2005/8/layout/vProcess5"/>
    <dgm:cxn modelId="{20CD230D-B499-4F06-9017-EEC46FC30A41}" type="presOf" srcId="{20EC337F-0F7A-4BDB-9011-262240B0337D}" destId="{BA1B66D0-1EA0-4AE8-9945-AB1AD175355C}" srcOrd="0" destOrd="0" presId="urn:microsoft.com/office/officeart/2005/8/layout/vProcess5"/>
    <dgm:cxn modelId="{23DBAA14-FDBE-4502-ABFE-F643BCD4706F}" type="presOf" srcId="{67E3145F-D013-4CF0-9ABB-9CD5B4F035E5}" destId="{4D068BAA-952B-49C1-A0AA-B14843E94546}" srcOrd="0" destOrd="0" presId="urn:microsoft.com/office/officeart/2005/8/layout/vProcess5"/>
    <dgm:cxn modelId="{93F9E56B-0939-4024-863C-2946D43CAE85}" type="presOf" srcId="{E6FBB747-52F1-4123-B145-383D3F9B19B6}" destId="{D26466D4-81DC-4247-8385-FE9FAAC7E988}" srcOrd="0" destOrd="0" presId="urn:microsoft.com/office/officeart/2005/8/layout/vProcess5"/>
    <dgm:cxn modelId="{D837EF70-120E-40BE-84A9-237F9E50C333}" srcId="{ABF3E291-40AC-4F59-9103-7FBF2BFA7BD1}" destId="{37B56E6A-4164-41AD-832D-A54CE741C24D}" srcOrd="1" destOrd="0" parTransId="{3C87C59F-2F46-4ADD-B6EE-198FC0219CC5}" sibTransId="{90AF4280-5C05-4C79-BA37-B0581E895321}"/>
    <dgm:cxn modelId="{7283DC53-7751-4214-BB8D-C0BCA71F14FE}" type="presOf" srcId="{BB873108-0237-4F1F-AE6A-6165DF40C885}" destId="{179E633D-2292-4781-8884-32CB76DB660B}" srcOrd="0" destOrd="0" presId="urn:microsoft.com/office/officeart/2005/8/layout/vProcess5"/>
    <dgm:cxn modelId="{7D53218F-D079-4380-B6B6-2117FD57AF64}" type="presOf" srcId="{E6FBB747-52F1-4123-B145-383D3F9B19B6}" destId="{2A66B3AA-C981-40C6-B31E-6D253A915146}" srcOrd="1" destOrd="0" presId="urn:microsoft.com/office/officeart/2005/8/layout/vProcess5"/>
    <dgm:cxn modelId="{DEE4CC93-97EC-46E3-B71E-7ED1D7942B01}" type="presOf" srcId="{BB873108-0237-4F1F-AE6A-6165DF40C885}" destId="{F94451DC-FF61-4EA0-AF8E-07C83BDF42E9}" srcOrd="1" destOrd="0" presId="urn:microsoft.com/office/officeart/2005/8/layout/vProcess5"/>
    <dgm:cxn modelId="{E60021A2-869D-426B-976A-4F68EFFA999D}" type="presOf" srcId="{1F667E4B-6CC4-4242-B4CD-A8534C4A8981}" destId="{013FA9B7-9E5E-40D4-9A81-BC7556ADDD07}" srcOrd="0" destOrd="0" presId="urn:microsoft.com/office/officeart/2005/8/layout/vProcess5"/>
    <dgm:cxn modelId="{35D674AE-43A8-496D-91EF-57CB62C3BF02}" srcId="{ABF3E291-40AC-4F59-9103-7FBF2BFA7BD1}" destId="{BB873108-0237-4F1F-AE6A-6165DF40C885}" srcOrd="2" destOrd="0" parTransId="{7B08243D-2C52-4EB6-852C-36CF61A58191}" sibTransId="{20EC337F-0F7A-4BDB-9011-262240B0337D}"/>
    <dgm:cxn modelId="{A1868FC2-3CE8-42BB-BBC0-6D55A2E1C72F}" type="presOf" srcId="{37B56E6A-4164-41AD-832D-A54CE741C24D}" destId="{D7149E38-3462-4C00-857E-FCA488E406AA}" srcOrd="0" destOrd="0" presId="urn:microsoft.com/office/officeart/2005/8/layout/vProcess5"/>
    <dgm:cxn modelId="{DD7192C3-F8E5-45C8-9110-3853F8FF0CDB}" srcId="{ABF3E291-40AC-4F59-9103-7FBF2BFA7BD1}" destId="{E6FBB747-52F1-4123-B145-383D3F9B19B6}" srcOrd="3" destOrd="0" parTransId="{B08EA48C-8929-499F-BE28-364248AF1827}" sibTransId="{4D2DF7EC-F829-476B-9EC3-32F1E13AFC55}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46B6B9E1-5FAC-4472-A0D7-C4E6C9EA59E0}" type="presOf" srcId="{67E3145F-D013-4CF0-9ABB-9CD5B4F035E5}" destId="{6BDEAE9C-A16E-4213-B24F-94146B0EB683}" srcOrd="1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2B5BC0F7-DBC6-4063-B453-52411502142B}" type="presOf" srcId="{37B56E6A-4164-41AD-832D-A54CE741C24D}" destId="{A86A5A70-5220-4D93-9169-D8198F1A133F}" srcOrd="1" destOrd="0" presId="urn:microsoft.com/office/officeart/2005/8/layout/vProcess5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1C1B3D93-14DD-4297-A486-30972121B3A4}" type="presParOf" srcId="{214B68D7-1868-4E30-A7E6-FED0324BAD92}" destId="{4D068BAA-952B-49C1-A0AA-B14843E94546}" srcOrd="1" destOrd="0" presId="urn:microsoft.com/office/officeart/2005/8/layout/vProcess5"/>
    <dgm:cxn modelId="{D6A6D005-C3DC-470E-BDF5-6202E7FFC8FA}" type="presParOf" srcId="{214B68D7-1868-4E30-A7E6-FED0324BAD92}" destId="{D7149E38-3462-4C00-857E-FCA488E406AA}" srcOrd="2" destOrd="0" presId="urn:microsoft.com/office/officeart/2005/8/layout/vProcess5"/>
    <dgm:cxn modelId="{35323770-E45A-4094-A4C3-89BB74D407C2}" type="presParOf" srcId="{214B68D7-1868-4E30-A7E6-FED0324BAD92}" destId="{179E633D-2292-4781-8884-32CB76DB660B}" srcOrd="3" destOrd="0" presId="urn:microsoft.com/office/officeart/2005/8/layout/vProcess5"/>
    <dgm:cxn modelId="{E6F35793-CB15-4530-9EC5-88F1B4AEE554}" type="presParOf" srcId="{214B68D7-1868-4E30-A7E6-FED0324BAD92}" destId="{D26466D4-81DC-4247-8385-FE9FAAC7E988}" srcOrd="4" destOrd="0" presId="urn:microsoft.com/office/officeart/2005/8/layout/vProcess5"/>
    <dgm:cxn modelId="{71B280A6-3669-4E88-8323-14638F7C7B43}" type="presParOf" srcId="{214B68D7-1868-4E30-A7E6-FED0324BAD92}" destId="{013FA9B7-9E5E-40D4-9A81-BC7556ADDD07}" srcOrd="5" destOrd="0" presId="urn:microsoft.com/office/officeart/2005/8/layout/vProcess5"/>
    <dgm:cxn modelId="{B7DDFB62-F38E-4E19-966D-6FAB1FDF5281}" type="presParOf" srcId="{214B68D7-1868-4E30-A7E6-FED0324BAD92}" destId="{78F35333-5718-46BD-84DB-AADD0B725341}" srcOrd="6" destOrd="0" presId="urn:microsoft.com/office/officeart/2005/8/layout/vProcess5"/>
    <dgm:cxn modelId="{95371BD2-43E0-430A-8188-66D25CC024EE}" type="presParOf" srcId="{214B68D7-1868-4E30-A7E6-FED0324BAD92}" destId="{BA1B66D0-1EA0-4AE8-9945-AB1AD175355C}" srcOrd="7" destOrd="0" presId="urn:microsoft.com/office/officeart/2005/8/layout/vProcess5"/>
    <dgm:cxn modelId="{2A712FAA-5258-42D0-95AE-109E61C3C12E}" type="presParOf" srcId="{214B68D7-1868-4E30-A7E6-FED0324BAD92}" destId="{6BDEAE9C-A16E-4213-B24F-94146B0EB683}" srcOrd="8" destOrd="0" presId="urn:microsoft.com/office/officeart/2005/8/layout/vProcess5"/>
    <dgm:cxn modelId="{7F06F40C-21A3-44D6-8756-DDBD29973D55}" type="presParOf" srcId="{214B68D7-1868-4E30-A7E6-FED0324BAD92}" destId="{A86A5A70-5220-4D93-9169-D8198F1A133F}" srcOrd="9" destOrd="0" presId="urn:microsoft.com/office/officeart/2005/8/layout/vProcess5"/>
    <dgm:cxn modelId="{D8BA321D-0C3E-4834-9EEF-3685B69AD4B7}" type="presParOf" srcId="{214B68D7-1868-4E30-A7E6-FED0324BAD92}" destId="{F94451DC-FF61-4EA0-AF8E-07C83BDF42E9}" srcOrd="10" destOrd="0" presId="urn:microsoft.com/office/officeart/2005/8/layout/vProcess5"/>
    <dgm:cxn modelId="{F380D527-048B-4772-9C00-D3B83DFB0630}" type="presParOf" srcId="{214B68D7-1868-4E30-A7E6-FED0324BAD92}" destId="{2A66B3AA-C981-40C6-B31E-6D253A915146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Kraken v2.0</a:t>
          </a:r>
          <a:endParaRPr lang="es-EC" sz="1600" dirty="0"/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813FE6E3-CD66-4879-A51A-C6FA077B4DFC}" type="pres">
      <dgm:prSet presAssocID="{ABF3E291-40AC-4F59-9103-7FBF2BFA7BD1}" presName="OneNode_1" presStyleLbl="node1" presStyleIdx="0" presStyleCnt="1" custScaleY="72184" custLinFactY="-149870" custLinFactNeighborX="15647" custLinFactNeighborY="-200000">
        <dgm:presLayoutVars>
          <dgm:bulletEnabled val="1"/>
        </dgm:presLayoutVars>
      </dgm:prSet>
      <dgm:spPr/>
    </dgm:pt>
  </dgm:ptLst>
  <dgm:cxnLst>
    <dgm:cxn modelId="{2D6EA62E-EC42-4D41-8486-BFFCC4A564AD}" type="presOf" srcId="{67E3145F-D013-4CF0-9ABB-9CD5B4F035E5}" destId="{813FE6E3-CD66-4879-A51A-C6FA077B4DFC}" srcOrd="0" destOrd="0" presId="urn:microsoft.com/office/officeart/2005/8/layout/vProcess5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AFEEBFB8-9EBF-48F4-A5FE-3235963BEDBD}" type="presParOf" srcId="{214B68D7-1868-4E30-A7E6-FED0324BAD92}" destId="{813FE6E3-CD66-4879-A51A-C6FA077B4DFC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Prokka</a:t>
          </a:r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 v1.14.6</a:t>
          </a:r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3C553CC4-B628-445B-BCCC-2162B03179DF}" type="pres">
      <dgm:prSet presAssocID="{ABF3E291-40AC-4F59-9103-7FBF2BFA7BD1}" presName="OneNode_1" presStyleLbl="node1" presStyleIdx="0" presStyleCnt="1" custLinFactNeighborX="-1205" custLinFactNeighborY="-52709">
        <dgm:presLayoutVars>
          <dgm:bulletEnabled val="1"/>
        </dgm:presLayoutVars>
      </dgm:prSet>
      <dgm:spPr/>
    </dgm:pt>
  </dgm:ptLst>
  <dgm:cxnLst>
    <dgm:cxn modelId="{B9F1AFCC-BAC0-4C74-A6E8-1152121169E7}" type="presOf" srcId="{67E3145F-D013-4CF0-9ABB-9CD5B4F035E5}" destId="{3C553CC4-B628-445B-BCCC-2162B03179DF}" srcOrd="0" destOrd="0" presId="urn:microsoft.com/office/officeart/2005/8/layout/vProcess5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A5BBE410-4FE8-4C9F-858E-601332CD9930}" type="presParOf" srcId="{214B68D7-1868-4E30-A7E6-FED0324BAD92}" destId="{3C553CC4-B628-445B-BCCC-2162B03179D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S" sz="1600" dirty="0">
              <a:latin typeface="Calibri" panose="020F0502020204030204" pitchFamily="34" charset="0"/>
              <a:cs typeface="Calibri" panose="020F0502020204030204" pitchFamily="34" charset="0"/>
            </a:rPr>
            <a:t>MLST 2.11</a:t>
          </a:r>
          <a:endParaRPr lang="es-EC" sz="16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48252EB6-59B4-4C98-8009-F1DFA8996D7A}" type="pres">
      <dgm:prSet presAssocID="{ABF3E291-40AC-4F59-9103-7FBF2BFA7BD1}" presName="OneNode_1" presStyleLbl="node1" presStyleIdx="0" presStyleCnt="1" custLinFactNeighborX="13261" custLinFactNeighborY="-49809">
        <dgm:presLayoutVars>
          <dgm:bulletEnabled val="1"/>
        </dgm:presLayoutVars>
      </dgm:prSet>
      <dgm:spPr/>
    </dgm:pt>
  </dgm:ptLst>
  <dgm:cxnLst>
    <dgm:cxn modelId="{38551D93-768D-4449-8B34-DCA9682DFA70}" type="presOf" srcId="{67E3145F-D013-4CF0-9ABB-9CD5B4F035E5}" destId="{48252EB6-59B4-4C98-8009-F1DFA8996D7A}" srcOrd="0" destOrd="0" presId="urn:microsoft.com/office/officeart/2005/8/layout/vProcess5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A3EC7F78-C614-4166-A17B-66EAA1DBBC89}" type="presParOf" srcId="{214B68D7-1868-4E30-A7E6-FED0324BAD92}" destId="{48252EB6-59B4-4C98-8009-F1DFA8996D7A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67E3145F-D013-4CF0-9ABB-9CD5B4F035E5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SCCmecFinder v1.2</a:t>
          </a:r>
        </a:p>
      </dgm:t>
    </dgm:pt>
    <dgm:pt modelId="{1F667E4B-6CC4-4242-B4CD-A8534C4A8981}" type="sibTrans" cxnId="{CC06E4F5-D72A-40E1-80ED-E352A3207284}">
      <dgm:prSet/>
      <dgm:spPr/>
      <dgm:t>
        <a:bodyPr/>
        <a:lstStyle/>
        <a:p>
          <a:endParaRPr lang="es-EC"/>
        </a:p>
      </dgm:t>
    </dgm:pt>
    <dgm:pt modelId="{20C3E655-3E11-4702-93A6-DF0AC5236AD4}" type="parTrans" cxnId="{CC06E4F5-D72A-40E1-80ED-E352A3207284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3C553CC4-B628-445B-BCCC-2162B03179DF}" type="pres">
      <dgm:prSet presAssocID="{ABF3E291-40AC-4F59-9103-7FBF2BFA7BD1}" presName="OneNode_1" presStyleLbl="node1" presStyleIdx="0" presStyleCnt="1" custScaleX="93598" custLinFactNeighborX="-5836" custLinFactNeighborY="-50155">
        <dgm:presLayoutVars>
          <dgm:bulletEnabled val="1"/>
        </dgm:presLayoutVars>
      </dgm:prSet>
      <dgm:spPr/>
    </dgm:pt>
  </dgm:ptLst>
  <dgm:cxnLst>
    <dgm:cxn modelId="{B9F1AFCC-BAC0-4C74-A6E8-1152121169E7}" type="presOf" srcId="{67E3145F-D013-4CF0-9ABB-9CD5B4F035E5}" destId="{3C553CC4-B628-445B-BCCC-2162B03179DF}" srcOrd="0" destOrd="0" presId="urn:microsoft.com/office/officeart/2005/8/layout/vProcess5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CC06E4F5-D72A-40E1-80ED-E352A3207284}" srcId="{ABF3E291-40AC-4F59-9103-7FBF2BFA7BD1}" destId="{67E3145F-D013-4CF0-9ABB-9CD5B4F035E5}" srcOrd="0" destOrd="0" parTransId="{20C3E655-3E11-4702-93A6-DF0AC5236AD4}" sibTransId="{1F667E4B-6CC4-4242-B4CD-A8534C4A8981}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A5BBE410-4FE8-4C9F-858E-601332CD9930}" type="presParOf" srcId="{214B68D7-1868-4E30-A7E6-FED0324BAD92}" destId="{3C553CC4-B628-445B-BCCC-2162B03179DF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F3E291-40AC-4F59-9103-7FBF2BFA7BD1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37B56E6A-4164-41AD-832D-A54CE741C24D}">
      <dgm:prSet phldrT="[Texto]" custT="1"/>
      <dgm:spPr/>
      <dgm:t>
        <a:bodyPr/>
        <a:lstStyle/>
        <a:p>
          <a:r>
            <a:rPr lang="es-EC" sz="1600" dirty="0">
              <a:latin typeface="Calibri" panose="020F0502020204030204" pitchFamily="34" charset="0"/>
              <a:cs typeface="Calibri" panose="020F0502020204030204" pitchFamily="34" charset="0"/>
            </a:rPr>
            <a:t>SNP-sites v2.5.1</a:t>
          </a:r>
        </a:p>
      </dgm:t>
    </dgm:pt>
    <dgm:pt modelId="{3C87C59F-2F46-4ADD-B6EE-198FC0219CC5}" type="parTrans" cxnId="{D837EF70-120E-40BE-84A9-237F9E50C333}">
      <dgm:prSet/>
      <dgm:spPr/>
      <dgm:t>
        <a:bodyPr/>
        <a:lstStyle/>
        <a:p>
          <a:endParaRPr lang="es-EC"/>
        </a:p>
      </dgm:t>
    </dgm:pt>
    <dgm:pt modelId="{90AF4280-5C05-4C79-BA37-B0581E895321}" type="sibTrans" cxnId="{D837EF70-120E-40BE-84A9-237F9E50C333}">
      <dgm:prSet/>
      <dgm:spPr/>
      <dgm:t>
        <a:bodyPr/>
        <a:lstStyle/>
        <a:p>
          <a:endParaRPr lang="es-EC"/>
        </a:p>
      </dgm:t>
    </dgm:pt>
    <dgm:pt modelId="{214B68D7-1868-4E30-A7E6-FED0324BAD92}" type="pres">
      <dgm:prSet presAssocID="{ABF3E291-40AC-4F59-9103-7FBF2BFA7BD1}" presName="outerComposite" presStyleCnt="0">
        <dgm:presLayoutVars>
          <dgm:chMax val="5"/>
          <dgm:dir/>
          <dgm:resizeHandles val="exact"/>
        </dgm:presLayoutVars>
      </dgm:prSet>
      <dgm:spPr/>
    </dgm:pt>
    <dgm:pt modelId="{3181D14B-5A80-48F9-8FE1-E28D7EBB7924}" type="pres">
      <dgm:prSet presAssocID="{ABF3E291-40AC-4F59-9103-7FBF2BFA7BD1}" presName="dummyMaxCanvas" presStyleCnt="0">
        <dgm:presLayoutVars/>
      </dgm:prSet>
      <dgm:spPr/>
    </dgm:pt>
    <dgm:pt modelId="{7FBD2001-620B-407D-BCFB-C26D91305477}" type="pres">
      <dgm:prSet presAssocID="{ABF3E291-40AC-4F59-9103-7FBF2BFA7BD1}" presName="OneNode_1" presStyleLbl="node1" presStyleIdx="0" presStyleCnt="1" custLinFactNeighborX="867" custLinFactNeighborY="-64890">
        <dgm:presLayoutVars>
          <dgm:bulletEnabled val="1"/>
        </dgm:presLayoutVars>
      </dgm:prSet>
      <dgm:spPr/>
    </dgm:pt>
  </dgm:ptLst>
  <dgm:cxnLst>
    <dgm:cxn modelId="{A485A429-ADD4-4EB7-B3A1-78B70A215A1F}" type="presOf" srcId="{37B56E6A-4164-41AD-832D-A54CE741C24D}" destId="{7FBD2001-620B-407D-BCFB-C26D91305477}" srcOrd="0" destOrd="0" presId="urn:microsoft.com/office/officeart/2005/8/layout/vProcess5"/>
    <dgm:cxn modelId="{D837EF70-120E-40BE-84A9-237F9E50C333}" srcId="{ABF3E291-40AC-4F59-9103-7FBF2BFA7BD1}" destId="{37B56E6A-4164-41AD-832D-A54CE741C24D}" srcOrd="0" destOrd="0" parTransId="{3C87C59F-2F46-4ADD-B6EE-198FC0219CC5}" sibTransId="{90AF4280-5C05-4C79-BA37-B0581E895321}"/>
    <dgm:cxn modelId="{B8CF11D6-522A-4FFC-97DE-AD1C16002C97}" type="presOf" srcId="{ABF3E291-40AC-4F59-9103-7FBF2BFA7BD1}" destId="{214B68D7-1868-4E30-A7E6-FED0324BAD92}" srcOrd="0" destOrd="0" presId="urn:microsoft.com/office/officeart/2005/8/layout/vProcess5"/>
    <dgm:cxn modelId="{150426FD-9F3F-4FF8-87F7-FD00F02F15CF}" type="presParOf" srcId="{214B68D7-1868-4E30-A7E6-FED0324BAD92}" destId="{3181D14B-5A80-48F9-8FE1-E28D7EBB7924}" srcOrd="0" destOrd="0" presId="urn:microsoft.com/office/officeart/2005/8/layout/vProcess5"/>
    <dgm:cxn modelId="{67BD1F4E-A47B-41F5-B034-3717655977EE}" type="presParOf" srcId="{214B68D7-1868-4E30-A7E6-FED0324BAD92}" destId="{7FBD2001-620B-407D-BCFB-C26D9130547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800" b="1" kern="120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 panose="020F0502020204030204" pitchFamily="34" charset="0"/>
              <a:cs typeface="Calibri" panose="020F0502020204030204" pitchFamily="34" charset="0"/>
            </a:rPr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 panose="020F0502020204030204" pitchFamily="34" charset="0"/>
              <a:cs typeface="Calibri" panose="020F0502020204030204" pitchFamily="34" charset="0"/>
            </a:rPr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 panose="020F0502020204030204" pitchFamily="34" charset="0"/>
              <a:cs typeface="Calibri" panose="020F0502020204030204" pitchFamily="34" charset="0"/>
            </a:rPr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 panose="020F0502020204030204" pitchFamily="34" charset="0"/>
              <a:cs typeface="Calibri" panose="020F0502020204030204" pitchFamily="34" charset="0"/>
            </a:rPr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 panose="020F0502020204030204" pitchFamily="34" charset="0"/>
              <a:cs typeface="Calibri" panose="020F0502020204030204" pitchFamily="34" charset="0"/>
            </a:rPr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>
              <a:latin typeface="Calibri" panose="020F0502020204030204" pitchFamily="34" charset="0"/>
              <a:cs typeface="Calibri" panose="020F0502020204030204" pitchFamily="34" charset="0"/>
            </a:rPr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2F548-C444-4803-9215-FA68F1DAB389}">
      <dsp:nvSpPr>
        <dsp:cNvPr id="0" name=""/>
        <dsp:cNvSpPr/>
      </dsp:nvSpPr>
      <dsp:spPr>
        <a:xfrm>
          <a:off x="0" y="77149"/>
          <a:ext cx="1845684" cy="6486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Mafft V7.490</a:t>
          </a:r>
        </a:p>
      </dsp:txBody>
      <dsp:txXfrm>
        <a:off x="19000" y="96149"/>
        <a:ext cx="1175203" cy="610697"/>
      </dsp:txXfrm>
    </dsp:sp>
    <dsp:sp modelId="{0D25E38F-3D17-4F71-A64B-F92F8088C830}">
      <dsp:nvSpPr>
        <dsp:cNvPr id="0" name=""/>
        <dsp:cNvSpPr/>
      </dsp:nvSpPr>
      <dsp:spPr>
        <a:xfrm>
          <a:off x="1" y="792852"/>
          <a:ext cx="1845684" cy="6486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SNP-sites v2.5.1</a:t>
          </a:r>
        </a:p>
      </dsp:txBody>
      <dsp:txXfrm>
        <a:off x="19001" y="811852"/>
        <a:ext cx="1060321" cy="610697"/>
      </dsp:txXfrm>
    </dsp:sp>
    <dsp:sp modelId="{D5274293-DE7B-4455-8986-A481C9656AEA}">
      <dsp:nvSpPr>
        <dsp:cNvPr id="0" name=""/>
        <dsp:cNvSpPr/>
      </dsp:nvSpPr>
      <dsp:spPr>
        <a:xfrm>
          <a:off x="1424030" y="509948"/>
          <a:ext cx="421653" cy="421653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2100" kern="1200" dirty="0"/>
        </a:p>
      </dsp:txBody>
      <dsp:txXfrm>
        <a:off x="1518902" y="509948"/>
        <a:ext cx="231909" cy="3172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53CC4-B628-445B-BCCC-2162B03179DF}">
      <dsp:nvSpPr>
        <dsp:cNvPr id="0" name=""/>
        <dsp:cNvSpPr/>
      </dsp:nvSpPr>
      <dsp:spPr>
        <a:xfrm>
          <a:off x="262606" y="0"/>
          <a:ext cx="1340797" cy="5729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Abricate 1.1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79387" y="16781"/>
        <a:ext cx="1307235" cy="53937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0BADB6-699D-47B7-A6B1-1E61C6A73AA6}">
      <dsp:nvSpPr>
        <dsp:cNvPr id="0" name=""/>
        <dsp:cNvSpPr/>
      </dsp:nvSpPr>
      <dsp:spPr>
        <a:xfrm>
          <a:off x="-6046065" y="-925729"/>
          <a:ext cx="7202209" cy="7202209"/>
        </a:xfrm>
        <a:prstGeom prst="blockArc">
          <a:avLst>
            <a:gd name="adj1" fmla="val 18900000"/>
            <a:gd name="adj2" fmla="val 2700000"/>
            <a:gd name="adj3" fmla="val 300"/>
          </a:avLst>
        </a:pr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7F4259-8AAB-4C66-A52F-68801480510D}">
      <dsp:nvSpPr>
        <dsp:cNvPr id="0" name=""/>
        <dsp:cNvSpPr/>
      </dsp:nvSpPr>
      <dsp:spPr>
        <a:xfrm>
          <a:off x="375355" y="243245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>
              <a:latin typeface="Calibri" panose="020F0502020204030204" pitchFamily="34" charset="0"/>
              <a:cs typeface="Calibri" panose="020F0502020204030204" pitchFamily="34" charset="0"/>
            </a:rPr>
            <a:t>Introducción</a:t>
          </a:r>
        </a:p>
      </dsp:txBody>
      <dsp:txXfrm>
        <a:off x="375355" y="243245"/>
        <a:ext cx="6114752" cy="486276"/>
      </dsp:txXfrm>
    </dsp:sp>
    <dsp:sp modelId="{6AA8D488-952E-4B9A-8314-64E4A45DBF82}">
      <dsp:nvSpPr>
        <dsp:cNvPr id="0" name=""/>
        <dsp:cNvSpPr/>
      </dsp:nvSpPr>
      <dsp:spPr>
        <a:xfrm>
          <a:off x="71432" y="182460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884985-5F03-4B80-B317-98101CEAE1B5}">
      <dsp:nvSpPr>
        <dsp:cNvPr id="0" name=""/>
        <dsp:cNvSpPr/>
      </dsp:nvSpPr>
      <dsp:spPr>
        <a:xfrm>
          <a:off x="815721" y="9730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0" kern="1200" dirty="0"/>
            <a:t>Objetivos</a:t>
          </a:r>
        </a:p>
      </dsp:txBody>
      <dsp:txXfrm>
        <a:off x="815721" y="973087"/>
        <a:ext cx="5674385" cy="486276"/>
      </dsp:txXfrm>
    </dsp:sp>
    <dsp:sp modelId="{DC39D472-0250-4A30-A8C0-BA24184809A0}">
      <dsp:nvSpPr>
        <dsp:cNvPr id="0" name=""/>
        <dsp:cNvSpPr/>
      </dsp:nvSpPr>
      <dsp:spPr>
        <a:xfrm>
          <a:off x="511799" y="912303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13AC5-EACA-43EE-9220-31D938CC79AE}">
      <dsp:nvSpPr>
        <dsp:cNvPr id="0" name=""/>
        <dsp:cNvSpPr/>
      </dsp:nvSpPr>
      <dsp:spPr>
        <a:xfrm>
          <a:off x="1057040" y="1702394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b="1" kern="1200" dirty="0"/>
            <a:t>Materiales y métodos</a:t>
          </a:r>
        </a:p>
      </dsp:txBody>
      <dsp:txXfrm>
        <a:off x="1057040" y="1702394"/>
        <a:ext cx="5433066" cy="486276"/>
      </dsp:txXfrm>
    </dsp:sp>
    <dsp:sp modelId="{1F2E4B72-EBDC-4AEF-B918-A603FF6F8E9A}">
      <dsp:nvSpPr>
        <dsp:cNvPr id="0" name=""/>
        <dsp:cNvSpPr/>
      </dsp:nvSpPr>
      <dsp:spPr>
        <a:xfrm>
          <a:off x="753118" y="1641610"/>
          <a:ext cx="607845" cy="607845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t="-2000" b="-2000"/>
          </a:stretch>
        </a:blip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5D5AB8-7E41-4755-A942-B0C0394190D9}">
      <dsp:nvSpPr>
        <dsp:cNvPr id="0" name=""/>
        <dsp:cNvSpPr/>
      </dsp:nvSpPr>
      <dsp:spPr>
        <a:xfrm>
          <a:off x="1134091" y="2432237"/>
          <a:ext cx="535601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Resultados y discusión</a:t>
          </a:r>
        </a:p>
      </dsp:txBody>
      <dsp:txXfrm>
        <a:off x="1134091" y="2432237"/>
        <a:ext cx="5356015" cy="486276"/>
      </dsp:txXfrm>
    </dsp:sp>
    <dsp:sp modelId="{674D744F-CF8A-42D3-B43C-6FD7A0105B0B}">
      <dsp:nvSpPr>
        <dsp:cNvPr id="0" name=""/>
        <dsp:cNvSpPr/>
      </dsp:nvSpPr>
      <dsp:spPr>
        <a:xfrm>
          <a:off x="830169" y="237145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FA7F44-F221-4E94-BF04-8C931B422A70}">
      <dsp:nvSpPr>
        <dsp:cNvPr id="0" name=""/>
        <dsp:cNvSpPr/>
      </dsp:nvSpPr>
      <dsp:spPr>
        <a:xfrm>
          <a:off x="1057040" y="3162079"/>
          <a:ext cx="5433066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Conclusiones</a:t>
          </a:r>
        </a:p>
      </dsp:txBody>
      <dsp:txXfrm>
        <a:off x="1057040" y="3162079"/>
        <a:ext cx="5433066" cy="486276"/>
      </dsp:txXfrm>
    </dsp:sp>
    <dsp:sp modelId="{A9E9A9EA-48E3-487B-920F-2246BADC2221}">
      <dsp:nvSpPr>
        <dsp:cNvPr id="0" name=""/>
        <dsp:cNvSpPr/>
      </dsp:nvSpPr>
      <dsp:spPr>
        <a:xfrm>
          <a:off x="753118" y="310129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60110-95F3-4214-85FA-9CD72297AC87}">
      <dsp:nvSpPr>
        <dsp:cNvPr id="0" name=""/>
        <dsp:cNvSpPr/>
      </dsp:nvSpPr>
      <dsp:spPr>
        <a:xfrm>
          <a:off x="815721" y="3891387"/>
          <a:ext cx="5674385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Recomendaciones</a:t>
          </a:r>
        </a:p>
      </dsp:txBody>
      <dsp:txXfrm>
        <a:off x="815721" y="3891387"/>
        <a:ext cx="5674385" cy="486276"/>
      </dsp:txXfrm>
    </dsp:sp>
    <dsp:sp modelId="{BF570F49-8B5F-4F6C-9285-26D45C198242}">
      <dsp:nvSpPr>
        <dsp:cNvPr id="0" name=""/>
        <dsp:cNvSpPr/>
      </dsp:nvSpPr>
      <dsp:spPr>
        <a:xfrm>
          <a:off x="511799" y="3830602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74E10-45A1-4E43-9C9C-48DB3C621524}">
      <dsp:nvSpPr>
        <dsp:cNvPr id="0" name=""/>
        <dsp:cNvSpPr/>
      </dsp:nvSpPr>
      <dsp:spPr>
        <a:xfrm>
          <a:off x="375355" y="4621229"/>
          <a:ext cx="6114752" cy="48627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5982" tIns="63500" rIns="63500" bIns="6350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500" kern="1200" dirty="0"/>
            <a:t>Agradecimientos</a:t>
          </a:r>
        </a:p>
      </dsp:txBody>
      <dsp:txXfrm>
        <a:off x="375355" y="4621229"/>
        <a:ext cx="6114752" cy="486276"/>
      </dsp:txXfrm>
    </dsp:sp>
    <dsp:sp modelId="{0326944E-3CDB-46ED-A4CB-87834708FBFE}">
      <dsp:nvSpPr>
        <dsp:cNvPr id="0" name=""/>
        <dsp:cNvSpPr/>
      </dsp:nvSpPr>
      <dsp:spPr>
        <a:xfrm>
          <a:off x="71432" y="4560445"/>
          <a:ext cx="607845" cy="6078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068BAA-952B-49C1-A0AA-B14843E94546}">
      <dsp:nvSpPr>
        <dsp:cNvPr id="0" name=""/>
        <dsp:cNvSpPr/>
      </dsp:nvSpPr>
      <dsp:spPr>
        <a:xfrm>
          <a:off x="0" y="0"/>
          <a:ext cx="2560016" cy="6029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FastQC v0.11.9</a:t>
          </a:r>
          <a:endParaRPr lang="es-EC" sz="1600" kern="1200" dirty="0"/>
        </a:p>
      </dsp:txBody>
      <dsp:txXfrm>
        <a:off x="17660" y="17660"/>
        <a:ext cx="1858424" cy="567640"/>
      </dsp:txXfrm>
    </dsp:sp>
    <dsp:sp modelId="{D7149E38-3462-4C00-857E-FCA488E406AA}">
      <dsp:nvSpPr>
        <dsp:cNvPr id="0" name=""/>
        <dsp:cNvSpPr/>
      </dsp:nvSpPr>
      <dsp:spPr>
        <a:xfrm>
          <a:off x="0" y="702176"/>
          <a:ext cx="2560016" cy="602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MultiQC v1.19</a:t>
          </a:r>
          <a:endParaRPr lang="es-EC" sz="1600" kern="1200" dirty="0"/>
        </a:p>
      </dsp:txBody>
      <dsp:txXfrm>
        <a:off x="17660" y="719836"/>
        <a:ext cx="1918370" cy="567640"/>
      </dsp:txXfrm>
    </dsp:sp>
    <dsp:sp modelId="{179E633D-2292-4781-8884-32CB76DB660B}">
      <dsp:nvSpPr>
        <dsp:cNvPr id="0" name=""/>
        <dsp:cNvSpPr/>
      </dsp:nvSpPr>
      <dsp:spPr>
        <a:xfrm>
          <a:off x="0" y="1430497"/>
          <a:ext cx="2560016" cy="6029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Trimmomatic v0.39</a:t>
          </a:r>
          <a:endParaRPr lang="es-EC" sz="1600" kern="1200" dirty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17660" y="1448157"/>
        <a:ext cx="1921570" cy="567640"/>
      </dsp:txXfrm>
    </dsp:sp>
    <dsp:sp modelId="{D26466D4-81DC-4247-8385-FE9FAAC7E988}">
      <dsp:nvSpPr>
        <dsp:cNvPr id="0" name=""/>
        <dsp:cNvSpPr/>
      </dsp:nvSpPr>
      <dsp:spPr>
        <a:xfrm>
          <a:off x="0" y="2126372"/>
          <a:ext cx="2560016" cy="60296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Clumpify v38.36</a:t>
          </a:r>
          <a:endParaRPr lang="es-EC" sz="1600" kern="1200" dirty="0"/>
        </a:p>
      </dsp:txBody>
      <dsp:txXfrm>
        <a:off x="17660" y="2144032"/>
        <a:ext cx="1918370" cy="567640"/>
      </dsp:txXfrm>
    </dsp:sp>
    <dsp:sp modelId="{013FA9B7-9E5E-40D4-9A81-BC7556ADDD07}">
      <dsp:nvSpPr>
        <dsp:cNvPr id="0" name=""/>
        <dsp:cNvSpPr/>
      </dsp:nvSpPr>
      <dsp:spPr>
        <a:xfrm>
          <a:off x="2168091" y="461812"/>
          <a:ext cx="391924" cy="391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 dirty="0"/>
        </a:p>
      </dsp:txBody>
      <dsp:txXfrm>
        <a:off x="2256274" y="461812"/>
        <a:ext cx="215558" cy="294923"/>
      </dsp:txXfrm>
    </dsp:sp>
    <dsp:sp modelId="{78F35333-5718-46BD-84DB-AADD0B725341}">
      <dsp:nvSpPr>
        <dsp:cNvPr id="0" name=""/>
        <dsp:cNvSpPr/>
      </dsp:nvSpPr>
      <dsp:spPr>
        <a:xfrm>
          <a:off x="2154369" y="1173034"/>
          <a:ext cx="391924" cy="391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 dirty="0"/>
        </a:p>
      </dsp:txBody>
      <dsp:txXfrm>
        <a:off x="2242552" y="1173034"/>
        <a:ext cx="215558" cy="294923"/>
      </dsp:txXfrm>
    </dsp:sp>
    <dsp:sp modelId="{BA1B66D0-1EA0-4AE8-9945-AB1AD175355C}">
      <dsp:nvSpPr>
        <dsp:cNvPr id="0" name=""/>
        <dsp:cNvSpPr/>
      </dsp:nvSpPr>
      <dsp:spPr>
        <a:xfrm>
          <a:off x="2195871" y="1928865"/>
          <a:ext cx="391924" cy="39192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900" kern="1200" dirty="0"/>
        </a:p>
      </dsp:txBody>
      <dsp:txXfrm>
        <a:off x="2284054" y="1928865"/>
        <a:ext cx="215558" cy="2949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FE6E3-CD66-4879-A51A-C6FA077B4DFC}">
      <dsp:nvSpPr>
        <dsp:cNvPr id="0" name=""/>
        <dsp:cNvSpPr/>
      </dsp:nvSpPr>
      <dsp:spPr>
        <a:xfrm>
          <a:off x="0" y="0"/>
          <a:ext cx="2598091" cy="53515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Kraken v2.0</a:t>
          </a:r>
          <a:endParaRPr lang="es-EC" sz="1600" kern="1200" dirty="0"/>
        </a:p>
      </dsp:txBody>
      <dsp:txXfrm>
        <a:off x="15674" y="15674"/>
        <a:ext cx="2566743" cy="503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53CC4-B628-445B-BCCC-2162B03179DF}">
      <dsp:nvSpPr>
        <dsp:cNvPr id="0" name=""/>
        <dsp:cNvSpPr/>
      </dsp:nvSpPr>
      <dsp:spPr>
        <a:xfrm>
          <a:off x="0" y="0"/>
          <a:ext cx="1481138" cy="5229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Prokka</a:t>
          </a: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 v1.14.6</a:t>
          </a:r>
        </a:p>
      </dsp:txBody>
      <dsp:txXfrm>
        <a:off x="15317" y="15317"/>
        <a:ext cx="1450504" cy="4923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52EB6-59B4-4C98-8009-F1DFA8996D7A}">
      <dsp:nvSpPr>
        <dsp:cNvPr id="0" name=""/>
        <dsp:cNvSpPr/>
      </dsp:nvSpPr>
      <dsp:spPr>
        <a:xfrm>
          <a:off x="0" y="1143"/>
          <a:ext cx="1126200" cy="59862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>
              <a:latin typeface="Calibri" panose="020F0502020204030204" pitchFamily="34" charset="0"/>
              <a:cs typeface="Calibri" panose="020F0502020204030204" pitchFamily="34" charset="0"/>
            </a:rPr>
            <a:t>MLST 2.11</a:t>
          </a:r>
          <a:endParaRPr lang="es-EC" sz="16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7533" y="18676"/>
        <a:ext cx="1091134" cy="56355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553CC4-B628-445B-BCCC-2162B03179DF}">
      <dsp:nvSpPr>
        <dsp:cNvPr id="0" name=""/>
        <dsp:cNvSpPr/>
      </dsp:nvSpPr>
      <dsp:spPr>
        <a:xfrm>
          <a:off x="0" y="0"/>
          <a:ext cx="1967429" cy="5729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SCCmecFinder v1.2</a:t>
          </a:r>
        </a:p>
      </dsp:txBody>
      <dsp:txXfrm>
        <a:off x="16781" y="16781"/>
        <a:ext cx="1933867" cy="53937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D2001-620B-407D-BCFB-C26D91305477}">
      <dsp:nvSpPr>
        <dsp:cNvPr id="0" name=""/>
        <dsp:cNvSpPr/>
      </dsp:nvSpPr>
      <dsp:spPr>
        <a:xfrm>
          <a:off x="0" y="0"/>
          <a:ext cx="1592664" cy="54570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Calibri" panose="020F0502020204030204" pitchFamily="34" charset="0"/>
              <a:cs typeface="Calibri" panose="020F0502020204030204" pitchFamily="34" charset="0"/>
            </a:rPr>
            <a:t>SNP-sites v2.5.1</a:t>
          </a:r>
        </a:p>
      </dsp:txBody>
      <dsp:txXfrm>
        <a:off x="15983" y="15983"/>
        <a:ext cx="1560698" cy="5137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523B0E4C-F602-43FB-8C80-0831C7647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09824E-49C3-43D6-ABCB-3CE19FB715E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D6BC-735B-409B-B54F-12A4FAEC0238}" type="datetimeFigureOut">
              <a:rPr lang="es-EC" smtClean="0"/>
              <a:t>29/5/2022</a:t>
            </a:fld>
            <a:endParaRPr lang="es-EC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E468ABC-F14D-48F7-A628-E6F9EF0FC54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2805F1-ABB9-4CD3-A118-06B1A05B09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B6CAD-5864-4F85-A8EE-427E99A87860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435796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439C28-9193-4562-9D7A-1EF010C15851}" type="datetimeFigureOut">
              <a:rPr lang="es-EC" smtClean="0"/>
              <a:t>29/5/2022</a:t>
            </a:fld>
            <a:endParaRPr lang="es-EC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DB09-8D2A-4D6E-9F24-FD44D7E0E9C9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45654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06892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44479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33797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33514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1210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349454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004887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8074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95022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04629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4317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9147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05056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18126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97220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101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21988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7055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537955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9817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0901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56631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21266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0" y="981075"/>
          <a:ext cx="12192000" cy="561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orelDRAW" r:id="rId3" imgW="9151920" imgH="5621400" progId="">
                  <p:embed/>
                </p:oleObj>
              </mc:Choice>
              <mc:Fallback>
                <p:oleObj name="CorelDRAW" r:id="rId3" imgW="9151920" imgH="5621400" progId="">
                  <p:embed/>
                  <p:pic>
                    <p:nvPicPr>
                      <p:cNvPr id="2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981075"/>
                        <a:ext cx="12192000" cy="561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7" name="Picture 48" descr="bannner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2938"/>
            <a:ext cx="121920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50"/>
          <p:cNvSpPr>
            <a:spLocks noChangeArrowheads="1"/>
          </p:cNvSpPr>
          <p:nvPr/>
        </p:nvSpPr>
        <p:spPr bwMode="auto">
          <a:xfrm>
            <a:off x="290513" y="260350"/>
            <a:ext cx="1055687" cy="7921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49" descr="LOGO ESPE ORIGINAL copia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5888"/>
            <a:ext cx="4416425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204543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33155489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20036895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EC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B105AC-5687-4D32-BF4C-3C4CB09FD13A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810043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501749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766062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5184116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7350655" y="2707482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009874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579914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844810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25211257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dirty="0"/>
              <a:t>Haga clic en el icono para agregar una imagen</a:t>
            </a:r>
            <a:endParaRPr lang="es-EC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496855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ChangeArrowheads="1"/>
          </p:cNvSpPr>
          <p:nvPr/>
        </p:nvSpPr>
        <p:spPr bwMode="auto">
          <a:xfrm>
            <a:off x="0" y="0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7" name="Rectangle 21"/>
          <p:cNvSpPr>
            <a:spLocks noChangeArrowheads="1"/>
          </p:cNvSpPr>
          <p:nvPr/>
        </p:nvSpPr>
        <p:spPr bwMode="auto">
          <a:xfrm rot="10800000">
            <a:off x="0" y="6308725"/>
            <a:ext cx="105140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EC" altLang="es-EC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028" name="Line 23"/>
          <p:cNvSpPr>
            <a:spLocks noChangeShapeType="1"/>
          </p:cNvSpPr>
          <p:nvPr/>
        </p:nvSpPr>
        <p:spPr bwMode="auto">
          <a:xfrm rot="10800000" flipH="1">
            <a:off x="33338" y="6296025"/>
            <a:ext cx="8880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9" name="Line 24"/>
          <p:cNvSpPr>
            <a:spLocks noChangeShapeType="1"/>
          </p:cNvSpPr>
          <p:nvPr/>
        </p:nvSpPr>
        <p:spPr bwMode="auto">
          <a:xfrm rot="10800000" flipH="1">
            <a:off x="33338" y="6245225"/>
            <a:ext cx="8880475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26" descr="LOGO ESPE ORIGINAL copia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313" y="5949950"/>
            <a:ext cx="3073400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5732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 spd="slow">
    <p:push dir="u"/>
  </p:transition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Berlin Sans FB Dem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diagramLayout" Target="../diagrams/layout5.xml"/><Relationship Id="rId3" Type="http://schemas.openxmlformats.org/officeDocument/2006/relationships/image" Target="../media/image30.png"/><Relationship Id="rId7" Type="http://schemas.openxmlformats.org/officeDocument/2006/relationships/diagramQuickStyle" Target="../diagrams/quickStyle4.xml"/><Relationship Id="rId12" Type="http://schemas.openxmlformats.org/officeDocument/2006/relationships/diagramData" Target="../diagrams/data5.xml"/><Relationship Id="rId2" Type="http://schemas.openxmlformats.org/officeDocument/2006/relationships/notesSlide" Target="../notesSlides/notesSlide11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4.xml"/><Relationship Id="rId11" Type="http://schemas.openxmlformats.org/officeDocument/2006/relationships/image" Target="../media/image32.png"/><Relationship Id="rId5" Type="http://schemas.openxmlformats.org/officeDocument/2006/relationships/diagramData" Target="../diagrams/data4.xml"/><Relationship Id="rId15" Type="http://schemas.openxmlformats.org/officeDocument/2006/relationships/diagramColors" Target="../diagrams/colors5.xml"/><Relationship Id="rId10" Type="http://schemas.openxmlformats.org/officeDocument/2006/relationships/image" Target="../media/image31.png"/><Relationship Id="rId4" Type="http://schemas.openxmlformats.org/officeDocument/2006/relationships/image" Target="../media/image7.png"/><Relationship Id="rId9" Type="http://schemas.microsoft.com/office/2007/relationships/diagramDrawing" Target="../diagrams/drawing4.xml"/><Relationship Id="rId1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13" Type="http://schemas.microsoft.com/office/2007/relationships/diagramDrawing" Target="../diagrams/drawing7.xml"/><Relationship Id="rId18" Type="http://schemas.openxmlformats.org/officeDocument/2006/relationships/diagramColors" Target="../diagrams/colors8.xml"/><Relationship Id="rId26" Type="http://schemas.microsoft.com/office/2007/relationships/diagramDrawing" Target="../diagrams/drawing9.xml"/><Relationship Id="rId3" Type="http://schemas.openxmlformats.org/officeDocument/2006/relationships/image" Target="../media/image7.png"/><Relationship Id="rId21" Type="http://schemas.openxmlformats.org/officeDocument/2006/relationships/image" Target="../media/image37.png"/><Relationship Id="rId7" Type="http://schemas.openxmlformats.org/officeDocument/2006/relationships/diagramColors" Target="../diagrams/colors6.xml"/><Relationship Id="rId12" Type="http://schemas.openxmlformats.org/officeDocument/2006/relationships/diagramColors" Target="../diagrams/colors7.xml"/><Relationship Id="rId17" Type="http://schemas.openxmlformats.org/officeDocument/2006/relationships/diagramQuickStyle" Target="../diagrams/quickStyle8.xml"/><Relationship Id="rId25" Type="http://schemas.openxmlformats.org/officeDocument/2006/relationships/diagramColors" Target="../diagrams/colors9.xml"/><Relationship Id="rId2" Type="http://schemas.openxmlformats.org/officeDocument/2006/relationships/notesSlide" Target="../notesSlides/notesSlide13.xml"/><Relationship Id="rId16" Type="http://schemas.openxmlformats.org/officeDocument/2006/relationships/diagramLayout" Target="../diagrams/layout8.xml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diagramQuickStyle" Target="../diagrams/quickStyle7.xml"/><Relationship Id="rId24" Type="http://schemas.openxmlformats.org/officeDocument/2006/relationships/diagramQuickStyle" Target="../diagrams/quickStyle9.xml"/><Relationship Id="rId5" Type="http://schemas.openxmlformats.org/officeDocument/2006/relationships/diagramLayout" Target="../diagrams/layout6.xml"/><Relationship Id="rId15" Type="http://schemas.openxmlformats.org/officeDocument/2006/relationships/diagramData" Target="../diagrams/data8.xml"/><Relationship Id="rId23" Type="http://schemas.openxmlformats.org/officeDocument/2006/relationships/diagramLayout" Target="../diagrams/layout9.xml"/><Relationship Id="rId28" Type="http://schemas.openxmlformats.org/officeDocument/2006/relationships/image" Target="../media/image39.png"/><Relationship Id="rId10" Type="http://schemas.openxmlformats.org/officeDocument/2006/relationships/diagramLayout" Target="../diagrams/layout7.xml"/><Relationship Id="rId19" Type="http://schemas.microsoft.com/office/2007/relationships/diagramDrawing" Target="../diagrams/drawing8.xml"/><Relationship Id="rId4" Type="http://schemas.openxmlformats.org/officeDocument/2006/relationships/diagramData" Target="../diagrams/data6.xml"/><Relationship Id="rId9" Type="http://schemas.openxmlformats.org/officeDocument/2006/relationships/diagramData" Target="../diagrams/data7.xml"/><Relationship Id="rId14" Type="http://schemas.openxmlformats.org/officeDocument/2006/relationships/image" Target="../media/image35.png"/><Relationship Id="rId22" Type="http://schemas.openxmlformats.org/officeDocument/2006/relationships/diagramData" Target="../diagrams/data9.xml"/><Relationship Id="rId27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13" Type="http://schemas.microsoft.com/office/2007/relationships/diagramDrawing" Target="../diagrams/drawing11.xml"/><Relationship Id="rId18" Type="http://schemas.openxmlformats.org/officeDocument/2006/relationships/diagramQuickStyle" Target="../diagrams/quickStyle12.xml"/><Relationship Id="rId3" Type="http://schemas.openxmlformats.org/officeDocument/2006/relationships/image" Target="../media/image7.png"/><Relationship Id="rId21" Type="http://schemas.openxmlformats.org/officeDocument/2006/relationships/image" Target="../media/image40.png"/><Relationship Id="rId7" Type="http://schemas.openxmlformats.org/officeDocument/2006/relationships/diagramColors" Target="../diagrams/colors10.xml"/><Relationship Id="rId12" Type="http://schemas.openxmlformats.org/officeDocument/2006/relationships/diagramColors" Target="../diagrams/colors11.xml"/><Relationship Id="rId17" Type="http://schemas.openxmlformats.org/officeDocument/2006/relationships/diagramLayout" Target="../diagrams/layout12.xml"/><Relationship Id="rId2" Type="http://schemas.openxmlformats.org/officeDocument/2006/relationships/notesSlide" Target="../notesSlides/notesSlide14.xml"/><Relationship Id="rId16" Type="http://schemas.openxmlformats.org/officeDocument/2006/relationships/diagramData" Target="../diagrams/data12.xml"/><Relationship Id="rId20" Type="http://schemas.microsoft.com/office/2007/relationships/diagramDrawing" Target="../diagrams/drawing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11" Type="http://schemas.openxmlformats.org/officeDocument/2006/relationships/diagramQuickStyle" Target="../diagrams/quickStyle11.xml"/><Relationship Id="rId5" Type="http://schemas.openxmlformats.org/officeDocument/2006/relationships/diagramLayout" Target="../diagrams/layout10.xml"/><Relationship Id="rId15" Type="http://schemas.openxmlformats.org/officeDocument/2006/relationships/image" Target="../media/image13.png"/><Relationship Id="rId23" Type="http://schemas.openxmlformats.org/officeDocument/2006/relationships/hyperlink" Target="http://www.picserver.org/d/database.html" TargetMode="External"/><Relationship Id="rId10" Type="http://schemas.openxmlformats.org/officeDocument/2006/relationships/diagramLayout" Target="../diagrams/layout11.xml"/><Relationship Id="rId19" Type="http://schemas.openxmlformats.org/officeDocument/2006/relationships/diagramColors" Target="../diagrams/colors12.xml"/><Relationship Id="rId4" Type="http://schemas.openxmlformats.org/officeDocument/2006/relationships/diagramData" Target="../diagrams/data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25.png"/><Relationship Id="rId22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6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DE68755-8565-47DD-98A1-C065A7ED0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32" t="13897" r="964"/>
          <a:stretch/>
        </p:blipFill>
        <p:spPr>
          <a:xfrm>
            <a:off x="0" y="966684"/>
            <a:ext cx="12191999" cy="590496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45A711-E28C-49FF-AC2F-88B39BCA0D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17" y="69668"/>
            <a:ext cx="3422552" cy="88336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44BEE3-5E5C-4C87-BB8E-2FE82A95B143}"/>
              </a:ext>
            </a:extLst>
          </p:cNvPr>
          <p:cNvSpPr txBox="1"/>
          <p:nvPr/>
        </p:nvSpPr>
        <p:spPr>
          <a:xfrm>
            <a:off x="3715121" y="1084263"/>
            <a:ext cx="629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DEPARTAMENTO DE CIENCIAS DE LA VIDA Y DE LA AGRICULTURA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77CB54F-119B-41F1-B3A8-694B171B4F82}"/>
              </a:ext>
            </a:extLst>
          </p:cNvPr>
          <p:cNvSpPr txBox="1"/>
          <p:nvPr/>
        </p:nvSpPr>
        <p:spPr>
          <a:xfrm>
            <a:off x="5095114" y="1563384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INGENIERÍA EN BIOTECNOLOGÍA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277B6F-A647-444F-A31D-0F088D5CCB46}"/>
              </a:ext>
            </a:extLst>
          </p:cNvPr>
          <p:cNvSpPr txBox="1"/>
          <p:nvPr/>
        </p:nvSpPr>
        <p:spPr>
          <a:xfrm>
            <a:off x="1996251" y="2238362"/>
            <a:ext cx="9471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TRABAJO DE TITULACIÓN PREVIO A LA OBTENCIÓN DEL TÍTULO DE INGENIERO EN BIOTECNOLOGÍA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18EB3D1-C123-498B-B6DB-5EDA155404EA}"/>
              </a:ext>
            </a:extLst>
          </p:cNvPr>
          <p:cNvSpPr txBox="1"/>
          <p:nvPr/>
        </p:nvSpPr>
        <p:spPr>
          <a:xfrm>
            <a:off x="2035693" y="4314838"/>
            <a:ext cx="380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Autor: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Herdoiza Montero, Jean Pierre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60E6395-4E1E-47CE-B700-6351CF2939FA}"/>
              </a:ext>
            </a:extLst>
          </p:cNvPr>
          <p:cNvSpPr txBox="1"/>
          <p:nvPr/>
        </p:nvSpPr>
        <p:spPr>
          <a:xfrm>
            <a:off x="2035693" y="4652107"/>
            <a:ext cx="3923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>
                <a:latin typeface="Calibri" panose="020F0502020204030204" pitchFamily="34" charset="0"/>
                <a:cs typeface="Calibri" panose="020F0502020204030204" pitchFamily="34" charset="0"/>
              </a:rPr>
              <a:t>Director: </a:t>
            </a:r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Grijalva Silva, Rodrigo Marcelo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10FB14D-D666-4105-A803-25B7A0CA27DC}"/>
              </a:ext>
            </a:extLst>
          </p:cNvPr>
          <p:cNvSpPr txBox="1"/>
          <p:nvPr/>
        </p:nvSpPr>
        <p:spPr>
          <a:xfrm>
            <a:off x="5138495" y="5176210"/>
            <a:ext cx="3266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Sangolquí, 8 de Febrero del 2022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2FA0988-49D4-450F-8C9C-5B9497CFEB8D}"/>
              </a:ext>
            </a:extLst>
          </p:cNvPr>
          <p:cNvSpPr txBox="1"/>
          <p:nvPr/>
        </p:nvSpPr>
        <p:spPr>
          <a:xfrm>
            <a:off x="2035693" y="2874410"/>
            <a:ext cx="92102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Estudio de la variabilidad genética de genes relacionados con factores de virulencia en aislados clínicos de </a:t>
            </a:r>
            <a:r>
              <a:rPr lang="es-EC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es-EC" sz="2400" b="1" dirty="0">
                <a:latin typeface="Calibri" panose="020F0502020204030204" pitchFamily="34" charset="0"/>
                <a:cs typeface="Calibri" panose="020F0502020204030204" pitchFamily="34" charset="0"/>
              </a:rPr>
              <a:t>causantes de bacteriemias.</a:t>
            </a:r>
            <a:endParaRPr lang="es-EC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993876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D318BF5B-EDDC-4154-B8E9-19188AA925BD}"/>
              </a:ext>
            </a:extLst>
          </p:cNvPr>
          <p:cNvGrpSpPr/>
          <p:nvPr/>
        </p:nvGrpSpPr>
        <p:grpSpPr>
          <a:xfrm>
            <a:off x="424329" y="1129748"/>
            <a:ext cx="5102089" cy="2222510"/>
            <a:chOff x="662607" y="1206490"/>
            <a:chExt cx="10850521" cy="2387600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5730BF5E-1024-4BBD-B601-CEC85364F8A0}"/>
                </a:ext>
              </a:extLst>
            </p:cNvPr>
            <p:cNvSpPr/>
            <p:nvPr/>
          </p:nvSpPr>
          <p:spPr>
            <a:xfrm>
              <a:off x="662607" y="1206490"/>
              <a:ext cx="10555771" cy="238760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826771E-7305-4449-AB0E-BBF179EA1154}"/>
                </a:ext>
              </a:extLst>
            </p:cNvPr>
            <p:cNvSpPr/>
            <p:nvPr/>
          </p:nvSpPr>
          <p:spPr>
            <a:xfrm>
              <a:off x="662607" y="1257280"/>
              <a:ext cx="10850521" cy="2132742"/>
            </a:xfrm>
            <a:custGeom>
              <a:avLst/>
              <a:gdLst>
                <a:gd name="connsiteX0" fmla="*/ 0 w 9396039"/>
                <a:gd name="connsiteY0" fmla="*/ 0 h 1004096"/>
                <a:gd name="connsiteX1" fmla="*/ 9396039 w 9396039"/>
                <a:gd name="connsiteY1" fmla="*/ 0 h 1004096"/>
                <a:gd name="connsiteX2" fmla="*/ 9396039 w 9396039"/>
                <a:gd name="connsiteY2" fmla="*/ 1004096 h 1004096"/>
                <a:gd name="connsiteX3" fmla="*/ 0 w 9396039"/>
                <a:gd name="connsiteY3" fmla="*/ 1004096 h 1004096"/>
                <a:gd name="connsiteX4" fmla="*/ 0 w 9396039"/>
                <a:gd name="connsiteY4" fmla="*/ 0 h 100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96039" h="1004096">
                  <a:moveTo>
                    <a:pt x="0" y="0"/>
                  </a:moveTo>
                  <a:lnTo>
                    <a:pt x="9396039" y="0"/>
                  </a:lnTo>
                  <a:lnTo>
                    <a:pt x="9396039" y="1004096"/>
                  </a:lnTo>
                  <a:lnTo>
                    <a:pt x="0" y="10040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267" tIns="106267" rIns="106267" bIns="106267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Las diferencias de expresión de genes relacionados con factores de virulencia en estudio (sdrC, fnbA, fhuD, sstD y hla) en aislados clínicos de SA causantes de bacteriemia se deben a variantes genéticas susceptibles de ser identificadas mediante Next Generation Sequencing.</a:t>
              </a:r>
              <a:endParaRPr lang="es-EC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662607" y="5582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Hipótesis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8B32B5C7-1F4E-4896-AEDA-07F2BB997E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82" y="1277037"/>
            <a:ext cx="5893088" cy="3505742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C15BF3C-F423-4FEC-9D72-00917750B60B}"/>
              </a:ext>
            </a:extLst>
          </p:cNvPr>
          <p:cNvSpPr txBox="1"/>
          <p:nvPr/>
        </p:nvSpPr>
        <p:spPr>
          <a:xfrm>
            <a:off x="9575800" y="4930068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(Noboa, Kirsty, 2020)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266242680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7239599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6430781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45B1745-BA13-49C0-8501-EDFE51A03FF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05"/>
          <a:stretch/>
        </p:blipFill>
        <p:spPr>
          <a:xfrm>
            <a:off x="721685" y="1790700"/>
            <a:ext cx="2320105" cy="4279717"/>
          </a:xfrm>
          <a:prstGeom prst="rect">
            <a:avLst/>
          </a:prstGeom>
        </p:spPr>
      </p:pic>
      <p:graphicFrame>
        <p:nvGraphicFramePr>
          <p:cNvPr id="75" name="Tabla 75">
            <a:extLst>
              <a:ext uri="{FF2B5EF4-FFF2-40B4-BE49-F238E27FC236}">
                <a16:creationId xmlns:a16="http://schemas.microsoft.com/office/drawing/2014/main" id="{2CA019C3-DC89-49FF-A53D-E43BED379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040907"/>
              </p:ext>
            </p:extLst>
          </p:nvPr>
        </p:nvGraphicFramePr>
        <p:xfrm>
          <a:off x="6897337" y="1539159"/>
          <a:ext cx="5178044" cy="4295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12">
                  <a:extLst>
                    <a:ext uri="{9D8B030D-6E8A-4147-A177-3AD203B41FA5}">
                      <a16:colId xmlns:a16="http://schemas.microsoft.com/office/drawing/2014/main" val="466519912"/>
                    </a:ext>
                  </a:extLst>
                </a:gridCol>
                <a:gridCol w="3494532">
                  <a:extLst>
                    <a:ext uri="{9D8B030D-6E8A-4147-A177-3AD203B41FA5}">
                      <a16:colId xmlns:a16="http://schemas.microsoft.com/office/drawing/2014/main" val="2103491157"/>
                    </a:ext>
                  </a:extLst>
                </a:gridCol>
              </a:tblGrid>
              <a:tr h="340321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Etapa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Reactivo/Condiciones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1398"/>
                  </a:ext>
                </a:extLst>
              </a:tr>
              <a:tr h="48212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 Preparación</a:t>
                      </a:r>
                    </a:p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 la muestra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0F4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Cultivo líquido LB Merck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7826"/>
                  </a:ext>
                </a:extLst>
              </a:tr>
              <a:tr h="64518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 Lisis celular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lang="es-EC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uffer de lisis (50 mM Tris, 50 mM EDTA, 50 mM glucosa, 100 mM NaCl, 1% SDS, 2 mg/mL proteinasa K, LiCl 0.2%)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84936"/>
                  </a:ext>
                </a:extLst>
              </a:tr>
              <a:tr h="60726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 Extracción Cloroformo-alcohol isoamílico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1F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pt-BR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loroformo- alcohol isoamílico (24:1 vol/vol)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6898"/>
                  </a:ext>
                </a:extLst>
              </a:tr>
              <a:tr h="54164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 Precipitación y purificación de ADN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7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Cloruro de Sodio 5 M., isopropanol, etanol 96%, etanol 70%, </a:t>
                      </a:r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 [Tris HCl 10 mM, EDTA 1 mM].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53646"/>
                  </a:ext>
                </a:extLst>
              </a:tr>
              <a:tr h="60726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 Tratamiento con RNAsas y purificación final del ADN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B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RNAsa, etanol 96%, etanol 70%, </a:t>
                      </a:r>
                      <a:r>
                        <a:rPr lang="nl-NL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 [Tris HCl 10 mM, EDTA 1 mM].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80252"/>
                  </a:ext>
                </a:extLst>
              </a:tr>
              <a:tr h="7807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 Electroforesis y cuantificación mediante Nanodrop-</a:t>
                      </a:r>
                      <a:r>
                        <a:rPr lang="es-EC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Quantus™ Fluorometer</a:t>
                      </a:r>
                    </a:p>
                    <a:p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B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Agarosa 2%, 80 voltios, 90 minutos</a:t>
                      </a:r>
                    </a:p>
                    <a:p>
                      <a:r>
                        <a:rPr lang="es-EC" sz="1200" dirty="0"/>
                        <a:t>QuantiFluor® dsDNA System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658358"/>
                  </a:ext>
                </a:extLst>
              </a:tr>
            </a:tbl>
          </a:graphicData>
        </a:graphic>
      </p:graphicFrame>
      <p:sp>
        <p:nvSpPr>
          <p:cNvPr id="61" name="CuadroTexto 60">
            <a:extLst>
              <a:ext uri="{FF2B5EF4-FFF2-40B4-BE49-F238E27FC236}">
                <a16:creationId xmlns:a16="http://schemas.microsoft.com/office/drawing/2014/main" id="{6B3ECB41-9982-4546-8EFD-2BEFB1F75DF7}"/>
              </a:ext>
            </a:extLst>
          </p:cNvPr>
          <p:cNvSpPr txBox="1"/>
          <p:nvPr/>
        </p:nvSpPr>
        <p:spPr>
          <a:xfrm>
            <a:off x="238539" y="1319277"/>
            <a:ext cx="410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Aislados clínicos usados en este estudio</a:t>
            </a:r>
          </a:p>
          <a:p>
            <a:endParaRPr lang="es-EC" dirty="0"/>
          </a:p>
        </p:txBody>
      </p: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4BD2671D-4A26-4AAB-9645-4F71E5AD0815}"/>
              </a:ext>
            </a:extLst>
          </p:cNvPr>
          <p:cNvCxnSpPr>
            <a:cxnSpLocks/>
          </p:cNvCxnSpPr>
          <p:nvPr/>
        </p:nvCxnSpPr>
        <p:spPr>
          <a:xfrm>
            <a:off x="3414493" y="7661750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de flecha 70">
            <a:extLst>
              <a:ext uri="{FF2B5EF4-FFF2-40B4-BE49-F238E27FC236}">
                <a16:creationId xmlns:a16="http://schemas.microsoft.com/office/drawing/2014/main" id="{F451C5EB-CB3A-4B37-9AC5-16C5DE187E9E}"/>
              </a:ext>
            </a:extLst>
          </p:cNvPr>
          <p:cNvCxnSpPr>
            <a:cxnSpLocks/>
          </p:cNvCxnSpPr>
          <p:nvPr/>
        </p:nvCxnSpPr>
        <p:spPr>
          <a:xfrm>
            <a:off x="4892723" y="1790700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uadroTexto 79">
            <a:extLst>
              <a:ext uri="{FF2B5EF4-FFF2-40B4-BE49-F238E27FC236}">
                <a16:creationId xmlns:a16="http://schemas.microsoft.com/office/drawing/2014/main" id="{A1AC64F7-E19F-4FD0-A74E-CFC41CEB3C12}"/>
              </a:ext>
            </a:extLst>
          </p:cNvPr>
          <p:cNvSpPr txBox="1"/>
          <p:nvPr/>
        </p:nvSpPr>
        <p:spPr>
          <a:xfrm>
            <a:off x="3640648" y="1319277"/>
            <a:ext cx="2455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>
                <a:latin typeface="Calibri" panose="020F0502020204030204" pitchFamily="34" charset="0"/>
                <a:cs typeface="Calibri" panose="020F0502020204030204" pitchFamily="34" charset="0"/>
              </a:rPr>
              <a:t>Localización</a:t>
            </a:r>
          </a:p>
        </p:txBody>
      </p:sp>
      <p:pic>
        <p:nvPicPr>
          <p:cNvPr id="3074" name="Picture 2" descr="ESPE - Universidad de las Fuerzas Armadas | Sangolquí">
            <a:extLst>
              <a:ext uri="{FF2B5EF4-FFF2-40B4-BE49-F238E27FC236}">
                <a16:creationId xmlns:a16="http://schemas.microsoft.com/office/drawing/2014/main" id="{82A2EDE6-9D0F-4D59-8EA4-B412DC50B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307" y="2223455"/>
            <a:ext cx="2219820" cy="5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1" name="Conector recto de flecha 80">
            <a:extLst>
              <a:ext uri="{FF2B5EF4-FFF2-40B4-BE49-F238E27FC236}">
                <a16:creationId xmlns:a16="http://schemas.microsoft.com/office/drawing/2014/main" id="{D2227CA1-07A2-4D03-98E5-3081AE95AA63}"/>
              </a:ext>
            </a:extLst>
          </p:cNvPr>
          <p:cNvCxnSpPr>
            <a:cxnSpLocks/>
          </p:cNvCxnSpPr>
          <p:nvPr/>
        </p:nvCxnSpPr>
        <p:spPr>
          <a:xfrm>
            <a:off x="4950800" y="2914343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Biosequence | Facebook">
            <a:extLst>
              <a:ext uri="{FF2B5EF4-FFF2-40B4-BE49-F238E27FC236}">
                <a16:creationId xmlns:a16="http://schemas.microsoft.com/office/drawing/2014/main" id="{27CBF754-D23A-4962-B567-DD98A3BE3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4" b="30059"/>
          <a:stretch/>
        </p:blipFill>
        <p:spPr bwMode="auto">
          <a:xfrm>
            <a:off x="4163708" y="3334896"/>
            <a:ext cx="1671452" cy="6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1E66B5E0-CFE2-4902-A49C-0D9CC6F13E57}"/>
              </a:ext>
            </a:extLst>
          </p:cNvPr>
          <p:cNvCxnSpPr>
            <a:cxnSpLocks/>
          </p:cNvCxnSpPr>
          <p:nvPr/>
        </p:nvCxnSpPr>
        <p:spPr>
          <a:xfrm>
            <a:off x="4939692" y="4217751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Instituto de Microbiología | Universidad San Francisco de Quito">
            <a:extLst>
              <a:ext uri="{FF2B5EF4-FFF2-40B4-BE49-F238E27FC236}">
                <a16:creationId xmlns:a16="http://schemas.microsoft.com/office/drawing/2014/main" id="{4294485F-9F49-419F-8CBD-5B99ED338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62" y="4614075"/>
            <a:ext cx="1909059" cy="66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14186304-6A21-44C6-BE76-CCF121C81E90}"/>
              </a:ext>
            </a:extLst>
          </p:cNvPr>
          <p:cNvSpPr txBox="1"/>
          <p:nvPr/>
        </p:nvSpPr>
        <p:spPr>
          <a:xfrm>
            <a:off x="4999434" y="1784517"/>
            <a:ext cx="17263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Extracción de ADN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CuadroTexto 86">
            <a:extLst>
              <a:ext uri="{FF2B5EF4-FFF2-40B4-BE49-F238E27FC236}">
                <a16:creationId xmlns:a16="http://schemas.microsoft.com/office/drawing/2014/main" id="{EA2F373A-87DE-4772-BDD3-EC9D7CDAC9CC}"/>
              </a:ext>
            </a:extLst>
          </p:cNvPr>
          <p:cNvSpPr txBox="1"/>
          <p:nvPr/>
        </p:nvSpPr>
        <p:spPr>
          <a:xfrm>
            <a:off x="5052509" y="2761722"/>
            <a:ext cx="14393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Preparación de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Librerías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CuadroTexto 87">
            <a:extLst>
              <a:ext uri="{FF2B5EF4-FFF2-40B4-BE49-F238E27FC236}">
                <a16:creationId xmlns:a16="http://schemas.microsoft.com/office/drawing/2014/main" id="{F952481E-606A-4D92-A719-676505CA814A}"/>
              </a:ext>
            </a:extLst>
          </p:cNvPr>
          <p:cNvSpPr txBox="1"/>
          <p:nvPr/>
        </p:nvSpPr>
        <p:spPr>
          <a:xfrm>
            <a:off x="5039596" y="4029300"/>
            <a:ext cx="1413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Análisis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Bioinformático</a:t>
            </a: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1669853C-05DB-425C-98CB-59A4D1BA23B6}"/>
              </a:ext>
            </a:extLst>
          </p:cNvPr>
          <p:cNvSpPr txBox="1"/>
          <p:nvPr/>
        </p:nvSpPr>
        <p:spPr>
          <a:xfrm>
            <a:off x="6856716" y="118932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Extracción de ADN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776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" grpId="0"/>
      <p:bldP spid="87" grpId="0"/>
      <p:bldP spid="88" grpId="0"/>
      <p:bldP spid="8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cxnSp>
        <p:nvCxnSpPr>
          <p:cNvPr id="67" name="Conector recto de flecha 66">
            <a:extLst>
              <a:ext uri="{FF2B5EF4-FFF2-40B4-BE49-F238E27FC236}">
                <a16:creationId xmlns:a16="http://schemas.microsoft.com/office/drawing/2014/main" id="{4BD2671D-4A26-4AAB-9645-4F71E5AD0815}"/>
              </a:ext>
            </a:extLst>
          </p:cNvPr>
          <p:cNvCxnSpPr>
            <a:cxnSpLocks/>
          </p:cNvCxnSpPr>
          <p:nvPr/>
        </p:nvCxnSpPr>
        <p:spPr>
          <a:xfrm>
            <a:off x="3414493" y="7661750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>
            <a:extLst>
              <a:ext uri="{FF2B5EF4-FFF2-40B4-BE49-F238E27FC236}">
                <a16:creationId xmlns:a16="http://schemas.microsoft.com/office/drawing/2014/main" id="{1669853C-05DB-425C-98CB-59A4D1BA23B6}"/>
              </a:ext>
            </a:extLst>
          </p:cNvPr>
          <p:cNvSpPr txBox="1"/>
          <p:nvPr/>
        </p:nvSpPr>
        <p:spPr>
          <a:xfrm>
            <a:off x="6371730" y="107721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Preparación de Librerías de ADN Genómico</a:t>
            </a:r>
            <a:endParaRPr lang="es-EC" dirty="0"/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785E560F-D61D-49EC-8E43-8BEC81E74109}"/>
              </a:ext>
            </a:extLst>
          </p:cNvPr>
          <p:cNvSpPr txBox="1"/>
          <p:nvPr/>
        </p:nvSpPr>
        <p:spPr>
          <a:xfrm>
            <a:off x="443091" y="1555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Programa de Tagmentación</a:t>
            </a:r>
            <a:endParaRPr lang="es-EC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48A2F6F5-AF48-47AC-AC23-9D9A55542732}"/>
              </a:ext>
            </a:extLst>
          </p:cNvPr>
          <p:cNvSpPr txBox="1"/>
          <p:nvPr/>
        </p:nvSpPr>
        <p:spPr>
          <a:xfrm>
            <a:off x="3491091" y="154488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Programa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ost-tagmentación</a:t>
            </a:r>
            <a:endParaRPr lang="es-EC" dirty="0"/>
          </a:p>
        </p:txBody>
      </p:sp>
      <p:graphicFrame>
        <p:nvGraphicFramePr>
          <p:cNvPr id="33" name="Tabla 75">
            <a:extLst>
              <a:ext uri="{FF2B5EF4-FFF2-40B4-BE49-F238E27FC236}">
                <a16:creationId xmlns:a16="http://schemas.microsoft.com/office/drawing/2014/main" id="{6A113D55-EAB7-4E44-A1F9-CAA956C820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7255"/>
              </p:ext>
            </p:extLst>
          </p:nvPr>
        </p:nvGraphicFramePr>
        <p:xfrm>
          <a:off x="681630" y="1985546"/>
          <a:ext cx="2237092" cy="975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892">
                  <a:extLst>
                    <a:ext uri="{9D8B030D-6E8A-4147-A177-3AD203B41FA5}">
                      <a16:colId xmlns:a16="http://schemas.microsoft.com/office/drawing/2014/main" val="4665199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3491157"/>
                    </a:ext>
                  </a:extLst>
                </a:gridCol>
              </a:tblGrid>
              <a:tr h="226115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Temperatura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 (min)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1398"/>
                  </a:ext>
                </a:extLst>
              </a:tr>
              <a:tr h="29974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0F4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15 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7826"/>
                  </a:ext>
                </a:extLst>
              </a:tr>
              <a:tr h="401129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Mantener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84936"/>
                  </a:ext>
                </a:extLst>
              </a:tr>
            </a:tbl>
          </a:graphicData>
        </a:graphic>
      </p:graphicFrame>
      <p:graphicFrame>
        <p:nvGraphicFramePr>
          <p:cNvPr id="34" name="Tabla 75">
            <a:extLst>
              <a:ext uri="{FF2B5EF4-FFF2-40B4-BE49-F238E27FC236}">
                <a16:creationId xmlns:a16="http://schemas.microsoft.com/office/drawing/2014/main" id="{B8B687DE-5F23-484B-9AFE-F3FD125C7C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56788"/>
              </p:ext>
            </p:extLst>
          </p:nvPr>
        </p:nvGraphicFramePr>
        <p:xfrm>
          <a:off x="3858908" y="2016066"/>
          <a:ext cx="2237092" cy="959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7892">
                  <a:extLst>
                    <a:ext uri="{9D8B030D-6E8A-4147-A177-3AD203B41FA5}">
                      <a16:colId xmlns:a16="http://schemas.microsoft.com/office/drawing/2014/main" val="46651991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103491157"/>
                    </a:ext>
                  </a:extLst>
                </a:gridCol>
              </a:tblGrid>
              <a:tr h="259159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Temperatura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 (min)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1398"/>
                  </a:ext>
                </a:extLst>
              </a:tr>
              <a:tr h="29318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0F4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15 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7826"/>
                  </a:ext>
                </a:extLst>
              </a:tr>
              <a:tr h="39233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 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Mantener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84936"/>
                  </a:ext>
                </a:extLst>
              </a:tr>
            </a:tbl>
          </a:graphicData>
        </a:graphic>
      </p:graphicFrame>
      <p:sp>
        <p:nvSpPr>
          <p:cNvPr id="35" name="CuadroTexto 34">
            <a:extLst>
              <a:ext uri="{FF2B5EF4-FFF2-40B4-BE49-F238E27FC236}">
                <a16:creationId xmlns:a16="http://schemas.microsoft.com/office/drawing/2014/main" id="{E129F7EC-A3D6-4C28-8DE8-7856CB698AFD}"/>
              </a:ext>
            </a:extLst>
          </p:cNvPr>
          <p:cNvSpPr txBox="1"/>
          <p:nvPr/>
        </p:nvSpPr>
        <p:spPr>
          <a:xfrm>
            <a:off x="443091" y="310803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i="1" dirty="0">
                <a:latin typeface="Calibri" panose="020F0502020204030204" pitchFamily="34" charset="0"/>
                <a:cs typeface="Calibri" panose="020F0502020204030204" pitchFamily="34" charset="0"/>
              </a:rPr>
              <a:t>Programa de PCR de ciclos limitados</a:t>
            </a:r>
            <a:endParaRPr lang="es-EC" dirty="0"/>
          </a:p>
        </p:txBody>
      </p:sp>
      <p:graphicFrame>
        <p:nvGraphicFramePr>
          <p:cNvPr id="36" name="Tabla 75">
            <a:extLst>
              <a:ext uri="{FF2B5EF4-FFF2-40B4-BE49-F238E27FC236}">
                <a16:creationId xmlns:a16="http://schemas.microsoft.com/office/drawing/2014/main" id="{A82D63CD-DE5C-43F8-BC54-9EF7FE61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921536"/>
              </p:ext>
            </p:extLst>
          </p:nvPr>
        </p:nvGraphicFramePr>
        <p:xfrm>
          <a:off x="629159" y="3526005"/>
          <a:ext cx="3797300" cy="2417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20">
                  <a:extLst>
                    <a:ext uri="{9D8B030D-6E8A-4147-A177-3AD203B41FA5}">
                      <a16:colId xmlns:a16="http://schemas.microsoft.com/office/drawing/2014/main" val="466519912"/>
                    </a:ext>
                  </a:extLst>
                </a:gridCol>
                <a:gridCol w="1339490">
                  <a:extLst>
                    <a:ext uri="{9D8B030D-6E8A-4147-A177-3AD203B41FA5}">
                      <a16:colId xmlns:a16="http://schemas.microsoft.com/office/drawing/2014/main" val="2103491157"/>
                    </a:ext>
                  </a:extLst>
                </a:gridCol>
                <a:gridCol w="1339490">
                  <a:extLst>
                    <a:ext uri="{9D8B030D-6E8A-4147-A177-3AD203B41FA5}">
                      <a16:colId xmlns:a16="http://schemas.microsoft.com/office/drawing/2014/main" val="3389003840"/>
                    </a:ext>
                  </a:extLst>
                </a:gridCol>
              </a:tblGrid>
              <a:tr h="198685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Temperatura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Tiempo (min)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Ciclos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1398"/>
                  </a:ext>
                </a:extLst>
              </a:tr>
              <a:tr h="28147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0F4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7826"/>
                  </a:ext>
                </a:extLst>
              </a:tr>
              <a:tr h="37666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 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84936"/>
                  </a:ext>
                </a:extLst>
              </a:tr>
              <a:tr h="3766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 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0,75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7734807"/>
                  </a:ext>
                </a:extLst>
              </a:tr>
              <a:tr h="37666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0,5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120250"/>
                  </a:ext>
                </a:extLst>
              </a:tr>
              <a:tr h="376668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180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10°C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Mantener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81607"/>
                  </a:ext>
                </a:extLst>
              </a:tr>
            </a:tbl>
          </a:graphicData>
        </a:graphic>
      </p:graphicFrame>
      <p:pic>
        <p:nvPicPr>
          <p:cNvPr id="9218" name="Picture 2">
            <a:extLst>
              <a:ext uri="{FF2B5EF4-FFF2-40B4-BE49-F238E27FC236}">
                <a16:creationId xmlns:a16="http://schemas.microsoft.com/office/drawing/2014/main" id="{EA19AADE-9248-4BD4-87B7-ECEE7DF73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895" y="1729551"/>
            <a:ext cx="6515625" cy="456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8" name="Tabla 75">
            <a:extLst>
              <a:ext uri="{FF2B5EF4-FFF2-40B4-BE49-F238E27FC236}">
                <a16:creationId xmlns:a16="http://schemas.microsoft.com/office/drawing/2014/main" id="{C36F6FFE-AAB0-45E8-A86C-43F313435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0805889"/>
              </p:ext>
            </p:extLst>
          </p:nvPr>
        </p:nvGraphicFramePr>
        <p:xfrm>
          <a:off x="6438396" y="1548074"/>
          <a:ext cx="5178044" cy="432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3512">
                  <a:extLst>
                    <a:ext uri="{9D8B030D-6E8A-4147-A177-3AD203B41FA5}">
                      <a16:colId xmlns:a16="http://schemas.microsoft.com/office/drawing/2014/main" val="466519912"/>
                    </a:ext>
                  </a:extLst>
                </a:gridCol>
                <a:gridCol w="3494532">
                  <a:extLst>
                    <a:ext uri="{9D8B030D-6E8A-4147-A177-3AD203B41FA5}">
                      <a16:colId xmlns:a16="http://schemas.microsoft.com/office/drawing/2014/main" val="2103491157"/>
                    </a:ext>
                  </a:extLst>
                </a:gridCol>
              </a:tblGrid>
              <a:tr h="230744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Etapa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Reactivo/Condiciones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6961398"/>
                  </a:ext>
                </a:extLst>
              </a:tr>
              <a:tr h="439722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(1) Tagmentación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0F4D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Buffer de tagmentación 1 (TB1) 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07826"/>
                  </a:ext>
                </a:extLst>
              </a:tr>
              <a:tr h="588443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(2) Limpieza Post-Tagmentación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EF0D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Buffer de parada de tagmentación (TSB)</a:t>
                      </a:r>
                    </a:p>
                    <a:p>
                      <a:r>
                        <a:rPr lang="es-ES" sz="1200" dirty="0"/>
                        <a:t>Buffer de lavado de la tagmentación (TWB)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84936"/>
                  </a:ext>
                </a:extLst>
              </a:tr>
              <a:tr h="553856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(3) PCR de ciclos limitados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E1F2E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Master mix de PCR mejorada (EPM)</a:t>
                      </a:r>
                    </a:p>
                    <a:p>
                      <a:r>
                        <a:rPr lang="pt-BR" sz="1200" dirty="0"/>
                        <a:t>Adaptadores índices i5 e i7 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06898"/>
                  </a:ext>
                </a:extLst>
              </a:tr>
              <a:tr h="494005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(4) Limpieza Post-PCR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F7F2F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Reactivo de purificación de cuentas (SPB), etanol 80%, buffer de resuspensión (RSB)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3053646"/>
                  </a:ext>
                </a:extLst>
              </a:tr>
              <a:tr h="553856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(5) Pool de Librerías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B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780252"/>
                  </a:ext>
                </a:extLst>
              </a:tr>
              <a:tr h="7121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(6) Desnaturalización de Librerías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B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HT1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658358"/>
                  </a:ext>
                </a:extLst>
              </a:tr>
              <a:tr h="712101"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(7) Control de calidad de las librerías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EDBEE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Después de la PCR y después de la limpieza post-PCR</a:t>
                      </a:r>
                    </a:p>
                    <a:p>
                      <a:r>
                        <a:rPr lang="es-E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Electroforesis Agarosa 2% </a:t>
                      </a:r>
                      <a:r>
                        <a:rPr lang="pt-BR" sz="1200" dirty="0"/>
                        <a:t>90 Voltios durante 60 minutos</a:t>
                      </a:r>
                      <a:endParaRPr lang="es-EC" sz="1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7592912"/>
                  </a:ext>
                </a:extLst>
              </a:tr>
            </a:tbl>
          </a:graphicData>
        </a:graphic>
      </p:graphicFrame>
      <p:sp>
        <p:nvSpPr>
          <p:cNvPr id="40" name="CuadroTexto 39">
            <a:extLst>
              <a:ext uri="{FF2B5EF4-FFF2-40B4-BE49-F238E27FC236}">
                <a16:creationId xmlns:a16="http://schemas.microsoft.com/office/drawing/2014/main" id="{14696744-F7ED-4949-8A5F-976C6DCAC781}"/>
              </a:ext>
            </a:extLst>
          </p:cNvPr>
          <p:cNvSpPr txBox="1"/>
          <p:nvPr/>
        </p:nvSpPr>
        <p:spPr>
          <a:xfrm>
            <a:off x="147418" y="5125260"/>
            <a:ext cx="6534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MiSeq Reagent Kit v2</a:t>
            </a:r>
          </a:p>
        </p:txBody>
      </p:sp>
    </p:spTree>
    <p:extLst>
      <p:ext uri="{BB962C8B-B14F-4D97-AF65-F5344CB8AC3E}">
        <p14:creationId xmlns:p14="http://schemas.microsoft.com/office/powerpoint/2010/main" val="276330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5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9" name="Imagen 2068">
            <a:extLst>
              <a:ext uri="{FF2B5EF4-FFF2-40B4-BE49-F238E27FC236}">
                <a16:creationId xmlns:a16="http://schemas.microsoft.com/office/drawing/2014/main" id="{C0FD77C9-D3B7-47D1-A16A-C02DB9377D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138" y="2362472"/>
            <a:ext cx="2273445" cy="70735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263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FBB18-AFFE-466E-B198-F8D23BA24A92}"/>
              </a:ext>
            </a:extLst>
          </p:cNvPr>
          <p:cNvSpPr txBox="1"/>
          <p:nvPr/>
        </p:nvSpPr>
        <p:spPr>
          <a:xfrm>
            <a:off x="238539" y="1401485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Control de calidad  y preprocesamiento de las lecturas 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2F8A8AD-37E0-440B-B71E-3642CF639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5374574"/>
              </p:ext>
            </p:extLst>
          </p:nvPr>
        </p:nvGraphicFramePr>
        <p:xfrm>
          <a:off x="739319" y="2488266"/>
          <a:ext cx="3200020" cy="2740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77" name="CuadroTexto 76">
            <a:extLst>
              <a:ext uri="{FF2B5EF4-FFF2-40B4-BE49-F238E27FC236}">
                <a16:creationId xmlns:a16="http://schemas.microsoft.com/office/drawing/2014/main" id="{5898B202-0DA3-43AC-8FA0-A652A266C6B0}"/>
              </a:ext>
            </a:extLst>
          </p:cNvPr>
          <p:cNvSpPr txBox="1"/>
          <p:nvPr/>
        </p:nvSpPr>
        <p:spPr>
          <a:xfrm>
            <a:off x="629924" y="5427143"/>
            <a:ext cx="320001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Lecturas preprocesadas (FASTQ)</a:t>
            </a:r>
          </a:p>
          <a:p>
            <a:endParaRPr lang="es-ES" dirty="0"/>
          </a:p>
          <a:p>
            <a:endParaRPr lang="es-EC" dirty="0"/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D6D1237-D84B-4346-BF73-A7FC3F078B03}"/>
              </a:ext>
            </a:extLst>
          </p:cNvPr>
          <p:cNvSpPr txBox="1"/>
          <p:nvPr/>
        </p:nvSpPr>
        <p:spPr>
          <a:xfrm>
            <a:off x="983503" y="1824009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Lecturas crudas (FASTQ)</a:t>
            </a:r>
          </a:p>
          <a:p>
            <a:endParaRPr lang="es-EC" dirty="0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E262383-8CE3-4465-9CDF-A4D94EF75858}"/>
              </a:ext>
            </a:extLst>
          </p:cNvPr>
          <p:cNvCxnSpPr>
            <a:cxnSpLocks/>
          </p:cNvCxnSpPr>
          <p:nvPr/>
        </p:nvCxnSpPr>
        <p:spPr>
          <a:xfrm>
            <a:off x="1974817" y="2151129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CuadroTexto 2056">
            <a:extLst>
              <a:ext uri="{FF2B5EF4-FFF2-40B4-BE49-F238E27FC236}">
                <a16:creationId xmlns:a16="http://schemas.microsoft.com/office/drawing/2014/main" id="{FD8C99F4-86DB-4963-B9FA-E42701399EA9}"/>
              </a:ext>
            </a:extLst>
          </p:cNvPr>
          <p:cNvSpPr txBox="1"/>
          <p:nvPr/>
        </p:nvSpPr>
        <p:spPr>
          <a:xfrm>
            <a:off x="3591194" y="3858630"/>
            <a:ext cx="2171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Slidingwindow: 4:20</a:t>
            </a:r>
          </a:p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Trailing: 10</a:t>
            </a:r>
          </a:p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Leading: 10</a:t>
            </a:r>
          </a:p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Minlen: 36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58" name="Abrir llave 2057">
            <a:extLst>
              <a:ext uri="{FF2B5EF4-FFF2-40B4-BE49-F238E27FC236}">
                <a16:creationId xmlns:a16="http://schemas.microsoft.com/office/drawing/2014/main" id="{7FDAA009-3B26-478F-8547-2C202C3F3512}"/>
              </a:ext>
            </a:extLst>
          </p:cNvPr>
          <p:cNvSpPr/>
          <p:nvPr/>
        </p:nvSpPr>
        <p:spPr>
          <a:xfrm>
            <a:off x="3387196" y="3962472"/>
            <a:ext cx="182000" cy="785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3" name="TextBox 37">
            <a:extLst>
              <a:ext uri="{FF2B5EF4-FFF2-40B4-BE49-F238E27FC236}">
                <a16:creationId xmlns:a16="http://schemas.microsoft.com/office/drawing/2014/main" id="{111CC343-71A9-4725-B561-E735BC2CA4A9}"/>
              </a:ext>
            </a:extLst>
          </p:cNvPr>
          <p:cNvSpPr txBox="1"/>
          <p:nvPr/>
        </p:nvSpPr>
        <p:spPr>
          <a:xfrm>
            <a:off x="6024680" y="1394613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Verificación de especie y presencia de contaminantes.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E8D715A1-3A31-48F6-AE6D-630BB5D3B839}"/>
              </a:ext>
            </a:extLst>
          </p:cNvPr>
          <p:cNvSpPr txBox="1"/>
          <p:nvPr/>
        </p:nvSpPr>
        <p:spPr>
          <a:xfrm>
            <a:off x="6024680" y="1832312"/>
            <a:ext cx="34136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Lecturas preprocesadas (FASTQ)</a:t>
            </a:r>
          </a:p>
          <a:p>
            <a:endParaRPr lang="es-EC" dirty="0"/>
          </a:p>
        </p:txBody>
      </p:sp>
      <p:sp>
        <p:nvSpPr>
          <p:cNvPr id="91" name="CuadroTexto 90">
            <a:extLst>
              <a:ext uri="{FF2B5EF4-FFF2-40B4-BE49-F238E27FC236}">
                <a16:creationId xmlns:a16="http://schemas.microsoft.com/office/drawing/2014/main" id="{8B38B4FC-8F09-4814-A2C6-5844EAC8B860}"/>
              </a:ext>
            </a:extLst>
          </p:cNvPr>
          <p:cNvSpPr txBox="1"/>
          <p:nvPr/>
        </p:nvSpPr>
        <p:spPr>
          <a:xfrm>
            <a:off x="10256701" y="3120665"/>
            <a:ext cx="67495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MiniKraken2 V2 8GB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4" name="CuadroTexto 2063">
            <a:extLst>
              <a:ext uri="{FF2B5EF4-FFF2-40B4-BE49-F238E27FC236}">
                <a16:creationId xmlns:a16="http://schemas.microsoft.com/office/drawing/2014/main" id="{2FBC6DCF-B6E0-45E2-8536-2DDCF0ADE2EB}"/>
              </a:ext>
            </a:extLst>
          </p:cNvPr>
          <p:cNvSpPr txBox="1"/>
          <p:nvPr/>
        </p:nvSpPr>
        <p:spPr>
          <a:xfrm>
            <a:off x="6296456" y="4249273"/>
            <a:ext cx="3866896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Las lecturas coinciden principalmente con </a:t>
            </a:r>
            <a:r>
              <a:rPr lang="es-ES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Menos del 4% de lecturas coinciden con otro taxón.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709CF1D0-CBFD-4197-8E12-EE2E08734B49}"/>
              </a:ext>
            </a:extLst>
          </p:cNvPr>
          <p:cNvSpPr txBox="1"/>
          <p:nvPr/>
        </p:nvSpPr>
        <p:spPr>
          <a:xfrm>
            <a:off x="8794874" y="2748451"/>
            <a:ext cx="171674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k-mers</a:t>
            </a:r>
          </a:p>
          <a:p>
            <a:endParaRPr lang="es-EC" dirty="0"/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E836DA14-F833-430D-8863-D93D069AEAFC}"/>
              </a:ext>
            </a:extLst>
          </p:cNvPr>
          <p:cNvSpPr txBox="1"/>
          <p:nvPr/>
        </p:nvSpPr>
        <p:spPr>
          <a:xfrm>
            <a:off x="11013445" y="2267640"/>
            <a:ext cx="17167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Bacteria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Archea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Eukarya</a:t>
            </a:r>
          </a:p>
          <a:p>
            <a:endParaRPr lang="es-ES" dirty="0"/>
          </a:p>
          <a:p>
            <a:endParaRPr lang="es-EC" dirty="0"/>
          </a:p>
        </p:txBody>
      </p:sp>
      <p:sp>
        <p:nvSpPr>
          <p:cNvPr id="116" name="CuadroTexto 115">
            <a:extLst>
              <a:ext uri="{FF2B5EF4-FFF2-40B4-BE49-F238E27FC236}">
                <a16:creationId xmlns:a16="http://schemas.microsoft.com/office/drawing/2014/main" id="{3ED6CEAC-E55C-44FF-A5A2-034F14B1D975}"/>
              </a:ext>
            </a:extLst>
          </p:cNvPr>
          <p:cNvSpPr txBox="1"/>
          <p:nvPr/>
        </p:nvSpPr>
        <p:spPr>
          <a:xfrm>
            <a:off x="6188904" y="3774373"/>
            <a:ext cx="246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Criterios</a:t>
            </a:r>
            <a:r>
              <a:rPr lang="es-ES" dirty="0"/>
              <a:t> </a:t>
            </a:r>
          </a:p>
          <a:p>
            <a:endParaRPr lang="es-EC" dirty="0"/>
          </a:p>
        </p:txBody>
      </p: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566C2E3A-9268-4825-9D59-5D28C869E211}"/>
              </a:ext>
            </a:extLst>
          </p:cNvPr>
          <p:cNvCxnSpPr>
            <a:cxnSpLocks/>
          </p:cNvCxnSpPr>
          <p:nvPr/>
        </p:nvCxnSpPr>
        <p:spPr>
          <a:xfrm>
            <a:off x="2074570" y="5228995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7" name="Imagen 2076">
            <a:extLst>
              <a:ext uri="{FF2B5EF4-FFF2-40B4-BE49-F238E27FC236}">
                <a16:creationId xmlns:a16="http://schemas.microsoft.com/office/drawing/2014/main" id="{1ABE4DA9-5C48-44D6-A97F-5856196AA2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74923" y="2450037"/>
            <a:ext cx="1761780" cy="1341789"/>
          </a:xfrm>
          <a:prstGeom prst="rect">
            <a:avLst/>
          </a:prstGeom>
        </p:spPr>
      </p:pic>
      <p:pic>
        <p:nvPicPr>
          <p:cNvPr id="3076" name="Picture 4" descr="Alerta roja - Wikipedia, la enciclopedia libre">
            <a:extLst>
              <a:ext uri="{FF2B5EF4-FFF2-40B4-BE49-F238E27FC236}">
                <a16:creationId xmlns:a16="http://schemas.microsoft.com/office/drawing/2014/main" id="{EEC0B066-AAD8-4FE6-A135-888277C272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904" y="4356593"/>
            <a:ext cx="1029382" cy="1022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7" name="Diagrama 126">
            <a:extLst>
              <a:ext uri="{FF2B5EF4-FFF2-40B4-BE49-F238E27FC236}">
                <a16:creationId xmlns:a16="http://schemas.microsoft.com/office/drawing/2014/main" id="{ECE56C9A-0576-4C16-9923-DBA66E3102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0724796"/>
              </p:ext>
            </p:extLst>
          </p:nvPr>
        </p:nvGraphicFramePr>
        <p:xfrm>
          <a:off x="6136818" y="2441897"/>
          <a:ext cx="2598091" cy="1482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cxnSp>
        <p:nvCxnSpPr>
          <p:cNvPr id="128" name="Conector recto de flecha 127">
            <a:extLst>
              <a:ext uri="{FF2B5EF4-FFF2-40B4-BE49-F238E27FC236}">
                <a16:creationId xmlns:a16="http://schemas.microsoft.com/office/drawing/2014/main" id="{EC1BC4D2-6865-4F40-BC3C-D66EE5F4F311}"/>
              </a:ext>
            </a:extLst>
          </p:cNvPr>
          <p:cNvCxnSpPr>
            <a:cxnSpLocks/>
          </p:cNvCxnSpPr>
          <p:nvPr/>
        </p:nvCxnSpPr>
        <p:spPr>
          <a:xfrm>
            <a:off x="7349457" y="2127158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de flecha 128">
            <a:extLst>
              <a:ext uri="{FF2B5EF4-FFF2-40B4-BE49-F238E27FC236}">
                <a16:creationId xmlns:a16="http://schemas.microsoft.com/office/drawing/2014/main" id="{7800E959-3FE2-41AC-A998-70D9CD481D13}"/>
              </a:ext>
            </a:extLst>
          </p:cNvPr>
          <p:cNvCxnSpPr>
            <a:cxnSpLocks/>
          </p:cNvCxnSpPr>
          <p:nvPr/>
        </p:nvCxnSpPr>
        <p:spPr>
          <a:xfrm>
            <a:off x="7363394" y="3033152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CuadroTexto 129">
            <a:extLst>
              <a:ext uri="{FF2B5EF4-FFF2-40B4-BE49-F238E27FC236}">
                <a16:creationId xmlns:a16="http://schemas.microsoft.com/office/drawing/2014/main" id="{924A1EC8-4D49-4815-AE8E-496D26B20C9C}"/>
              </a:ext>
            </a:extLst>
          </p:cNvPr>
          <p:cNvSpPr txBox="1"/>
          <p:nvPr/>
        </p:nvSpPr>
        <p:spPr>
          <a:xfrm>
            <a:off x="6214083" y="3354354"/>
            <a:ext cx="341368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Clasificación Taxonómica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31424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upo 69">
            <a:extLst>
              <a:ext uri="{FF2B5EF4-FFF2-40B4-BE49-F238E27FC236}">
                <a16:creationId xmlns:a16="http://schemas.microsoft.com/office/drawing/2014/main" id="{E5B0332E-AB26-4389-8A25-891923582FFD}"/>
              </a:ext>
            </a:extLst>
          </p:cNvPr>
          <p:cNvGrpSpPr/>
          <p:nvPr/>
        </p:nvGrpSpPr>
        <p:grpSpPr>
          <a:xfrm>
            <a:off x="5959634" y="3145177"/>
            <a:ext cx="1912092" cy="572941"/>
            <a:chOff x="0" y="0"/>
            <a:chExt cx="1912092" cy="572941"/>
          </a:xfrm>
        </p:grpSpPr>
        <p:sp>
          <p:nvSpPr>
            <p:cNvPr id="71" name="Rectángulo: esquinas redondeadas 70">
              <a:extLst>
                <a:ext uri="{FF2B5EF4-FFF2-40B4-BE49-F238E27FC236}">
                  <a16:creationId xmlns:a16="http://schemas.microsoft.com/office/drawing/2014/main" id="{8430C323-9AB8-47FC-AFA3-1CDE28E32E7C}"/>
                </a:ext>
              </a:extLst>
            </p:cNvPr>
            <p:cNvSpPr/>
            <p:nvPr/>
          </p:nvSpPr>
          <p:spPr>
            <a:xfrm>
              <a:off x="0" y="0"/>
              <a:ext cx="1912092" cy="572941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2" name="Rectángulo: esquinas redondeadas 4">
              <a:extLst>
                <a:ext uri="{FF2B5EF4-FFF2-40B4-BE49-F238E27FC236}">
                  <a16:creationId xmlns:a16="http://schemas.microsoft.com/office/drawing/2014/main" id="{81DB595F-0915-43AC-AAA6-C36D8FBE299E}"/>
                </a:ext>
              </a:extLst>
            </p:cNvPr>
            <p:cNvSpPr txBox="1"/>
            <p:nvPr/>
          </p:nvSpPr>
          <p:spPr>
            <a:xfrm>
              <a:off x="16781" y="16781"/>
              <a:ext cx="1878530" cy="53937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QUAST v5.0.2</a:t>
              </a:r>
            </a:p>
          </p:txBody>
        </p: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263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FBB18-AFFE-466E-B198-F8D23BA24A92}"/>
              </a:ext>
            </a:extLst>
          </p:cNvPr>
          <p:cNvSpPr txBox="1"/>
          <p:nvPr/>
        </p:nvSpPr>
        <p:spPr>
          <a:xfrm>
            <a:off x="238539" y="1401485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3. Cobertura y Profundidad de Secuenciación</a:t>
            </a:r>
          </a:p>
        </p:txBody>
      </p: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964B7D1-9132-485F-A804-D2EA2B341CBA}"/>
              </a:ext>
            </a:extLst>
          </p:cNvPr>
          <p:cNvGrpSpPr/>
          <p:nvPr/>
        </p:nvGrpSpPr>
        <p:grpSpPr>
          <a:xfrm>
            <a:off x="499780" y="2444490"/>
            <a:ext cx="1884357" cy="1888928"/>
            <a:chOff x="499780" y="2444490"/>
            <a:chExt cx="1884357" cy="1888928"/>
          </a:xfrm>
        </p:grpSpPr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08633211-C750-441A-A137-A6CD0D224AD9}"/>
                </a:ext>
              </a:extLst>
            </p:cNvPr>
            <p:cNvSpPr/>
            <p:nvPr/>
          </p:nvSpPr>
          <p:spPr>
            <a:xfrm>
              <a:off x="499780" y="2444490"/>
              <a:ext cx="1845685" cy="574262"/>
            </a:xfrm>
            <a:custGeom>
              <a:avLst/>
              <a:gdLst>
                <a:gd name="connsiteX0" fmla="*/ 0 w 1845685"/>
                <a:gd name="connsiteY0" fmla="*/ 57426 h 574262"/>
                <a:gd name="connsiteX1" fmla="*/ 57426 w 1845685"/>
                <a:gd name="connsiteY1" fmla="*/ 0 h 574262"/>
                <a:gd name="connsiteX2" fmla="*/ 1788259 w 1845685"/>
                <a:gd name="connsiteY2" fmla="*/ 0 h 574262"/>
                <a:gd name="connsiteX3" fmla="*/ 1845685 w 1845685"/>
                <a:gd name="connsiteY3" fmla="*/ 57426 h 574262"/>
                <a:gd name="connsiteX4" fmla="*/ 1845685 w 1845685"/>
                <a:gd name="connsiteY4" fmla="*/ 516836 h 574262"/>
                <a:gd name="connsiteX5" fmla="*/ 1788259 w 1845685"/>
                <a:gd name="connsiteY5" fmla="*/ 574262 h 574262"/>
                <a:gd name="connsiteX6" fmla="*/ 57426 w 1845685"/>
                <a:gd name="connsiteY6" fmla="*/ 574262 h 574262"/>
                <a:gd name="connsiteX7" fmla="*/ 0 w 1845685"/>
                <a:gd name="connsiteY7" fmla="*/ 516836 h 574262"/>
                <a:gd name="connsiteX8" fmla="*/ 0 w 1845685"/>
                <a:gd name="connsiteY8" fmla="*/ 57426 h 574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685" h="574262">
                  <a:moveTo>
                    <a:pt x="0" y="57426"/>
                  </a:moveTo>
                  <a:cubicBezTo>
                    <a:pt x="0" y="25710"/>
                    <a:pt x="25710" y="0"/>
                    <a:pt x="57426" y="0"/>
                  </a:cubicBezTo>
                  <a:lnTo>
                    <a:pt x="1788259" y="0"/>
                  </a:lnTo>
                  <a:cubicBezTo>
                    <a:pt x="1819975" y="0"/>
                    <a:pt x="1845685" y="25710"/>
                    <a:pt x="1845685" y="57426"/>
                  </a:cubicBezTo>
                  <a:lnTo>
                    <a:pt x="1845685" y="516836"/>
                  </a:lnTo>
                  <a:cubicBezTo>
                    <a:pt x="1845685" y="548552"/>
                    <a:pt x="1819975" y="574262"/>
                    <a:pt x="1788259" y="574262"/>
                  </a:cubicBezTo>
                  <a:lnTo>
                    <a:pt x="57426" y="574262"/>
                  </a:lnTo>
                  <a:cubicBezTo>
                    <a:pt x="25710" y="574262"/>
                    <a:pt x="0" y="548552"/>
                    <a:pt x="0" y="516836"/>
                  </a:cubicBezTo>
                  <a:lnTo>
                    <a:pt x="0" y="5742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7780" tIns="77780" rIns="667678" bIns="7778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BWA v0.7.17 MEMs</a:t>
              </a:r>
              <a:endParaRPr lang="es-EC" sz="1600" kern="1200" dirty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18B4F1EA-91A1-4588-8C4D-101A41B6FEE1}"/>
                </a:ext>
              </a:extLst>
            </p:cNvPr>
            <p:cNvSpPr/>
            <p:nvPr/>
          </p:nvSpPr>
          <p:spPr>
            <a:xfrm>
              <a:off x="499780" y="3116987"/>
              <a:ext cx="1845685" cy="578048"/>
            </a:xfrm>
            <a:custGeom>
              <a:avLst/>
              <a:gdLst>
                <a:gd name="connsiteX0" fmla="*/ 0 w 1845685"/>
                <a:gd name="connsiteY0" fmla="*/ 57805 h 578048"/>
                <a:gd name="connsiteX1" fmla="*/ 57805 w 1845685"/>
                <a:gd name="connsiteY1" fmla="*/ 0 h 578048"/>
                <a:gd name="connsiteX2" fmla="*/ 1787880 w 1845685"/>
                <a:gd name="connsiteY2" fmla="*/ 0 h 578048"/>
                <a:gd name="connsiteX3" fmla="*/ 1845685 w 1845685"/>
                <a:gd name="connsiteY3" fmla="*/ 57805 h 578048"/>
                <a:gd name="connsiteX4" fmla="*/ 1845685 w 1845685"/>
                <a:gd name="connsiteY4" fmla="*/ 520243 h 578048"/>
                <a:gd name="connsiteX5" fmla="*/ 1787880 w 1845685"/>
                <a:gd name="connsiteY5" fmla="*/ 578048 h 578048"/>
                <a:gd name="connsiteX6" fmla="*/ 57805 w 1845685"/>
                <a:gd name="connsiteY6" fmla="*/ 578048 h 578048"/>
                <a:gd name="connsiteX7" fmla="*/ 0 w 1845685"/>
                <a:gd name="connsiteY7" fmla="*/ 520243 h 578048"/>
                <a:gd name="connsiteX8" fmla="*/ 0 w 1845685"/>
                <a:gd name="connsiteY8" fmla="*/ 57805 h 57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685" h="578048">
                  <a:moveTo>
                    <a:pt x="0" y="57805"/>
                  </a:moveTo>
                  <a:cubicBezTo>
                    <a:pt x="0" y="25880"/>
                    <a:pt x="25880" y="0"/>
                    <a:pt x="57805" y="0"/>
                  </a:cubicBezTo>
                  <a:lnTo>
                    <a:pt x="1787880" y="0"/>
                  </a:lnTo>
                  <a:cubicBezTo>
                    <a:pt x="1819805" y="0"/>
                    <a:pt x="1845685" y="25880"/>
                    <a:pt x="1845685" y="57805"/>
                  </a:cubicBezTo>
                  <a:lnTo>
                    <a:pt x="1845685" y="520243"/>
                  </a:lnTo>
                  <a:cubicBezTo>
                    <a:pt x="1845685" y="552168"/>
                    <a:pt x="1819805" y="578048"/>
                    <a:pt x="1787880" y="578048"/>
                  </a:cubicBezTo>
                  <a:lnTo>
                    <a:pt x="57805" y="578048"/>
                  </a:lnTo>
                  <a:cubicBezTo>
                    <a:pt x="25880" y="578048"/>
                    <a:pt x="0" y="552168"/>
                    <a:pt x="0" y="520243"/>
                  </a:cubicBezTo>
                  <a:lnTo>
                    <a:pt x="0" y="578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80" tIns="74080" rIns="612666" bIns="7408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Samtools  v1.3.1</a:t>
              </a:r>
              <a:endParaRPr lang="es-EC" sz="1600" kern="1200" dirty="0"/>
            </a:p>
          </p:txBody>
        </p:sp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911929F2-98AB-4DDD-B85A-0BE2C57425A3}"/>
                </a:ext>
              </a:extLst>
            </p:cNvPr>
            <p:cNvSpPr/>
            <p:nvPr/>
          </p:nvSpPr>
          <p:spPr>
            <a:xfrm>
              <a:off x="499780" y="3755370"/>
              <a:ext cx="1845685" cy="578048"/>
            </a:xfrm>
            <a:custGeom>
              <a:avLst/>
              <a:gdLst>
                <a:gd name="connsiteX0" fmla="*/ 0 w 1845685"/>
                <a:gd name="connsiteY0" fmla="*/ 57805 h 578048"/>
                <a:gd name="connsiteX1" fmla="*/ 57805 w 1845685"/>
                <a:gd name="connsiteY1" fmla="*/ 0 h 578048"/>
                <a:gd name="connsiteX2" fmla="*/ 1787880 w 1845685"/>
                <a:gd name="connsiteY2" fmla="*/ 0 h 578048"/>
                <a:gd name="connsiteX3" fmla="*/ 1845685 w 1845685"/>
                <a:gd name="connsiteY3" fmla="*/ 57805 h 578048"/>
                <a:gd name="connsiteX4" fmla="*/ 1845685 w 1845685"/>
                <a:gd name="connsiteY4" fmla="*/ 520243 h 578048"/>
                <a:gd name="connsiteX5" fmla="*/ 1787880 w 1845685"/>
                <a:gd name="connsiteY5" fmla="*/ 578048 h 578048"/>
                <a:gd name="connsiteX6" fmla="*/ 57805 w 1845685"/>
                <a:gd name="connsiteY6" fmla="*/ 578048 h 578048"/>
                <a:gd name="connsiteX7" fmla="*/ 0 w 1845685"/>
                <a:gd name="connsiteY7" fmla="*/ 520243 h 578048"/>
                <a:gd name="connsiteX8" fmla="*/ 0 w 1845685"/>
                <a:gd name="connsiteY8" fmla="*/ 57805 h 578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45685" h="578048">
                  <a:moveTo>
                    <a:pt x="0" y="57805"/>
                  </a:moveTo>
                  <a:cubicBezTo>
                    <a:pt x="0" y="25880"/>
                    <a:pt x="25880" y="0"/>
                    <a:pt x="57805" y="0"/>
                  </a:cubicBezTo>
                  <a:lnTo>
                    <a:pt x="1787880" y="0"/>
                  </a:lnTo>
                  <a:cubicBezTo>
                    <a:pt x="1819805" y="0"/>
                    <a:pt x="1845685" y="25880"/>
                    <a:pt x="1845685" y="57805"/>
                  </a:cubicBezTo>
                  <a:lnTo>
                    <a:pt x="1845685" y="520243"/>
                  </a:lnTo>
                  <a:cubicBezTo>
                    <a:pt x="1845685" y="552168"/>
                    <a:pt x="1819805" y="578048"/>
                    <a:pt x="1787880" y="578048"/>
                  </a:cubicBezTo>
                  <a:lnTo>
                    <a:pt x="57805" y="578048"/>
                  </a:lnTo>
                  <a:cubicBezTo>
                    <a:pt x="25880" y="578048"/>
                    <a:pt x="0" y="552168"/>
                    <a:pt x="0" y="520243"/>
                  </a:cubicBezTo>
                  <a:lnTo>
                    <a:pt x="0" y="5780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080" tIns="74080" rIns="612666" bIns="74080" numCol="1" spcCol="1270" anchor="ctr" anchorCtr="0">
              <a:noAutofit/>
            </a:bodyPr>
            <a:lstStyle/>
            <a:p>
              <a:pPr marL="0" lvl="0" indent="0" algn="l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Qualimap v2.2.2 </a:t>
              </a:r>
              <a:endParaRPr lang="es-EC" sz="1600" kern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4442720C-1510-4B60-B858-1A0913810885}"/>
                </a:ext>
              </a:extLst>
            </p:cNvPr>
            <p:cNvSpPr/>
            <p:nvPr/>
          </p:nvSpPr>
          <p:spPr>
            <a:xfrm>
              <a:off x="1931683" y="2798467"/>
              <a:ext cx="452454" cy="458214"/>
            </a:xfrm>
            <a:custGeom>
              <a:avLst/>
              <a:gdLst>
                <a:gd name="connsiteX0" fmla="*/ 0 w 375731"/>
                <a:gd name="connsiteY0" fmla="*/ 206652 h 375731"/>
                <a:gd name="connsiteX1" fmla="*/ 84539 w 375731"/>
                <a:gd name="connsiteY1" fmla="*/ 206652 h 375731"/>
                <a:gd name="connsiteX2" fmla="*/ 84539 w 375731"/>
                <a:gd name="connsiteY2" fmla="*/ 0 h 375731"/>
                <a:gd name="connsiteX3" fmla="*/ 291192 w 375731"/>
                <a:gd name="connsiteY3" fmla="*/ 0 h 375731"/>
                <a:gd name="connsiteX4" fmla="*/ 291192 w 375731"/>
                <a:gd name="connsiteY4" fmla="*/ 206652 h 375731"/>
                <a:gd name="connsiteX5" fmla="*/ 375731 w 375731"/>
                <a:gd name="connsiteY5" fmla="*/ 206652 h 375731"/>
                <a:gd name="connsiteX6" fmla="*/ 187866 w 375731"/>
                <a:gd name="connsiteY6" fmla="*/ 375731 h 375731"/>
                <a:gd name="connsiteX7" fmla="*/ 0 w 375731"/>
                <a:gd name="connsiteY7" fmla="*/ 206652 h 37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31" h="375731">
                  <a:moveTo>
                    <a:pt x="0" y="206652"/>
                  </a:moveTo>
                  <a:lnTo>
                    <a:pt x="84539" y="206652"/>
                  </a:lnTo>
                  <a:lnTo>
                    <a:pt x="84539" y="0"/>
                  </a:lnTo>
                  <a:lnTo>
                    <a:pt x="291192" y="0"/>
                  </a:lnTo>
                  <a:lnTo>
                    <a:pt x="291192" y="206652"/>
                  </a:lnTo>
                  <a:lnTo>
                    <a:pt x="375731" y="206652"/>
                  </a:lnTo>
                  <a:lnTo>
                    <a:pt x="187866" y="375731"/>
                  </a:lnTo>
                  <a:lnTo>
                    <a:pt x="0" y="206652"/>
                  </a:lnTo>
                  <a:close/>
                </a:path>
              </a:pathLst>
            </a:cu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399" tIns="22860" rIns="107399" bIns="1158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1800" kern="1200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DF6B1-114C-41C5-BAD5-78A473D5FB8D}"/>
                </a:ext>
              </a:extLst>
            </p:cNvPr>
            <p:cNvSpPr/>
            <p:nvPr/>
          </p:nvSpPr>
          <p:spPr>
            <a:xfrm>
              <a:off x="1931683" y="3484853"/>
              <a:ext cx="435425" cy="458214"/>
            </a:xfrm>
            <a:custGeom>
              <a:avLst/>
              <a:gdLst>
                <a:gd name="connsiteX0" fmla="*/ 0 w 375731"/>
                <a:gd name="connsiteY0" fmla="*/ 206652 h 375731"/>
                <a:gd name="connsiteX1" fmla="*/ 84539 w 375731"/>
                <a:gd name="connsiteY1" fmla="*/ 206652 h 375731"/>
                <a:gd name="connsiteX2" fmla="*/ 84539 w 375731"/>
                <a:gd name="connsiteY2" fmla="*/ 0 h 375731"/>
                <a:gd name="connsiteX3" fmla="*/ 291192 w 375731"/>
                <a:gd name="connsiteY3" fmla="*/ 0 h 375731"/>
                <a:gd name="connsiteX4" fmla="*/ 291192 w 375731"/>
                <a:gd name="connsiteY4" fmla="*/ 206652 h 375731"/>
                <a:gd name="connsiteX5" fmla="*/ 375731 w 375731"/>
                <a:gd name="connsiteY5" fmla="*/ 206652 h 375731"/>
                <a:gd name="connsiteX6" fmla="*/ 187866 w 375731"/>
                <a:gd name="connsiteY6" fmla="*/ 375731 h 375731"/>
                <a:gd name="connsiteX7" fmla="*/ 0 w 375731"/>
                <a:gd name="connsiteY7" fmla="*/ 206652 h 375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75731" h="375731">
                  <a:moveTo>
                    <a:pt x="0" y="206652"/>
                  </a:moveTo>
                  <a:lnTo>
                    <a:pt x="84539" y="206652"/>
                  </a:lnTo>
                  <a:lnTo>
                    <a:pt x="84539" y="0"/>
                  </a:lnTo>
                  <a:lnTo>
                    <a:pt x="291192" y="0"/>
                  </a:lnTo>
                  <a:lnTo>
                    <a:pt x="291192" y="206652"/>
                  </a:lnTo>
                  <a:lnTo>
                    <a:pt x="375731" y="206652"/>
                  </a:lnTo>
                  <a:lnTo>
                    <a:pt x="187866" y="375731"/>
                  </a:lnTo>
                  <a:lnTo>
                    <a:pt x="0" y="206652"/>
                  </a:lnTo>
                  <a:close/>
                </a:path>
              </a:pathLst>
            </a:custGeom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7399" tIns="22860" rIns="107399" bIns="115853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1800" kern="1200" dirty="0"/>
            </a:p>
          </p:txBody>
        </p:sp>
      </p:grpSp>
      <p:sp>
        <p:nvSpPr>
          <p:cNvPr id="77" name="CuadroTexto 76">
            <a:extLst>
              <a:ext uri="{FF2B5EF4-FFF2-40B4-BE49-F238E27FC236}">
                <a16:creationId xmlns:a16="http://schemas.microsoft.com/office/drawing/2014/main" id="{5898B202-0DA3-43AC-8FA0-A652A266C6B0}"/>
              </a:ext>
            </a:extLst>
          </p:cNvPr>
          <p:cNvSpPr txBox="1"/>
          <p:nvPr/>
        </p:nvSpPr>
        <p:spPr>
          <a:xfrm>
            <a:off x="477180" y="4582066"/>
            <a:ext cx="395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Cobertura y profundidad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CuadroTexto 77">
            <a:extLst>
              <a:ext uri="{FF2B5EF4-FFF2-40B4-BE49-F238E27FC236}">
                <a16:creationId xmlns:a16="http://schemas.microsoft.com/office/drawing/2014/main" id="{6D6D1237-D84B-4346-BF73-A7FC3F078B03}"/>
              </a:ext>
            </a:extLst>
          </p:cNvPr>
          <p:cNvSpPr txBox="1"/>
          <p:nvPr/>
        </p:nvSpPr>
        <p:spPr>
          <a:xfrm>
            <a:off x="365825" y="1795520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Lecturas preprocesadas (FASTQ)</a:t>
            </a:r>
          </a:p>
          <a:p>
            <a:endParaRPr lang="es-EC" dirty="0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E262383-8CE3-4465-9CDF-A4D94EF75858}"/>
              </a:ext>
            </a:extLst>
          </p:cNvPr>
          <p:cNvCxnSpPr>
            <a:cxnSpLocks/>
          </p:cNvCxnSpPr>
          <p:nvPr/>
        </p:nvCxnSpPr>
        <p:spPr>
          <a:xfrm>
            <a:off x="1459870" y="2106944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7" name="CuadroTexto 2056">
            <a:extLst>
              <a:ext uri="{FF2B5EF4-FFF2-40B4-BE49-F238E27FC236}">
                <a16:creationId xmlns:a16="http://schemas.microsoft.com/office/drawing/2014/main" id="{FD8C99F4-86DB-4963-B9FA-E42701399EA9}"/>
              </a:ext>
            </a:extLst>
          </p:cNvPr>
          <p:cNvSpPr txBox="1"/>
          <p:nvPr/>
        </p:nvSpPr>
        <p:spPr>
          <a:xfrm>
            <a:off x="1890885" y="3588907"/>
            <a:ext cx="217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BAM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37">
            <a:extLst>
              <a:ext uri="{FF2B5EF4-FFF2-40B4-BE49-F238E27FC236}">
                <a16:creationId xmlns:a16="http://schemas.microsoft.com/office/drawing/2014/main" id="{111CC343-71A9-4725-B561-E735BC2CA4A9}"/>
              </a:ext>
            </a:extLst>
          </p:cNvPr>
          <p:cNvSpPr txBox="1"/>
          <p:nvPr/>
        </p:nvSpPr>
        <p:spPr>
          <a:xfrm>
            <a:off x="5737032" y="1394105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Ensamblaje </a:t>
            </a: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novo</a:t>
            </a:r>
            <a:endParaRPr lang="es-EC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64" name="CuadroTexto 2063">
            <a:extLst>
              <a:ext uri="{FF2B5EF4-FFF2-40B4-BE49-F238E27FC236}">
                <a16:creationId xmlns:a16="http://schemas.microsoft.com/office/drawing/2014/main" id="{2FBC6DCF-B6E0-45E2-8536-2DDCF0ADE2EB}"/>
              </a:ext>
            </a:extLst>
          </p:cNvPr>
          <p:cNvSpPr txBox="1"/>
          <p:nvPr/>
        </p:nvSpPr>
        <p:spPr>
          <a:xfrm>
            <a:off x="6107600" y="5359859"/>
            <a:ext cx="386689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N50 &gt; 40000 kb y un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No. de contigs &lt; 200</a:t>
            </a:r>
            <a:endParaRPr lang="es-EC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566C2E3A-9268-4825-9D59-5D28C869E211}"/>
              </a:ext>
            </a:extLst>
          </p:cNvPr>
          <p:cNvCxnSpPr>
            <a:cxnSpLocks/>
          </p:cNvCxnSpPr>
          <p:nvPr/>
        </p:nvCxnSpPr>
        <p:spPr>
          <a:xfrm>
            <a:off x="1459870" y="4369426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FE48EF01-A53C-4E8B-A17A-009474D25AB5}"/>
              </a:ext>
            </a:extLst>
          </p:cNvPr>
          <p:cNvSpPr txBox="1"/>
          <p:nvPr/>
        </p:nvSpPr>
        <p:spPr>
          <a:xfrm>
            <a:off x="1894682" y="2915021"/>
            <a:ext cx="217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SAM</a:t>
            </a:r>
            <a:endParaRPr lang="es-EC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DDBA4C4A-F6E1-43D5-B084-D2F3B1CDC3CF}"/>
              </a:ext>
            </a:extLst>
          </p:cNvPr>
          <p:cNvSpPr txBox="1"/>
          <p:nvPr/>
        </p:nvSpPr>
        <p:spPr>
          <a:xfrm>
            <a:off x="395375" y="5359859"/>
            <a:ext cx="413694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Superar el 80% de cobertura</a:t>
            </a:r>
            <a:endParaRPr lang="es-ES" sz="16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Superar profundidad mediana de 15X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CEAFA95F-A53A-4F16-92C8-D32EB0D3AEBF}"/>
              </a:ext>
            </a:extLst>
          </p:cNvPr>
          <p:cNvSpPr txBox="1"/>
          <p:nvPr/>
        </p:nvSpPr>
        <p:spPr>
          <a:xfrm>
            <a:off x="6005313" y="5000905"/>
            <a:ext cx="2466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Criterios</a:t>
            </a:r>
            <a:r>
              <a:rPr lang="es-ES" dirty="0"/>
              <a:t> </a:t>
            </a:r>
          </a:p>
          <a:p>
            <a:endParaRPr lang="es-EC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8C5B866-421F-46C2-BC68-2923F766046D}"/>
              </a:ext>
            </a:extLst>
          </p:cNvPr>
          <p:cNvSpPr txBox="1"/>
          <p:nvPr/>
        </p:nvSpPr>
        <p:spPr>
          <a:xfrm>
            <a:off x="3215464" y="4115804"/>
            <a:ext cx="11347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400" dirty="0">
                <a:latin typeface="Calibri" panose="020F0502020204030204" pitchFamily="34" charset="0"/>
                <a:cs typeface="Calibri" panose="020F0502020204030204" pitchFamily="34" charset="0"/>
              </a:rPr>
              <a:t>% Cobertura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FAE2022A-8095-4E91-9701-8A70550B07D8}"/>
              </a:ext>
            </a:extLst>
          </p:cNvPr>
          <p:cNvSpPr txBox="1"/>
          <p:nvPr/>
        </p:nvSpPr>
        <p:spPr>
          <a:xfrm>
            <a:off x="4791705" y="3530127"/>
            <a:ext cx="10782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Profundidad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7C5858-494D-4E14-8DC6-D856F2964A6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96" b="6463"/>
          <a:stretch/>
        </p:blipFill>
        <p:spPr>
          <a:xfrm>
            <a:off x="2743056" y="3070668"/>
            <a:ext cx="2144726" cy="1145882"/>
          </a:xfrm>
          <a:prstGeom prst="rect">
            <a:avLst/>
          </a:prstGeom>
        </p:spPr>
      </p:pic>
      <p:sp>
        <p:nvSpPr>
          <p:cNvPr id="41" name="CuadroTexto 40">
            <a:extLst>
              <a:ext uri="{FF2B5EF4-FFF2-40B4-BE49-F238E27FC236}">
                <a16:creationId xmlns:a16="http://schemas.microsoft.com/office/drawing/2014/main" id="{A62A2AF4-1FA6-463D-AD46-325BE514B470}"/>
              </a:ext>
            </a:extLst>
          </p:cNvPr>
          <p:cNvSpPr txBox="1"/>
          <p:nvPr/>
        </p:nvSpPr>
        <p:spPr>
          <a:xfrm>
            <a:off x="2620155" y="2716188"/>
            <a:ext cx="2883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subsp.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aureus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NCTC 8325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E3773037-7045-4DCD-A437-9EAC00BE03D1}"/>
              </a:ext>
            </a:extLst>
          </p:cNvPr>
          <p:cNvSpPr txBox="1"/>
          <p:nvPr/>
        </p:nvSpPr>
        <p:spPr>
          <a:xfrm>
            <a:off x="3428983" y="2924251"/>
            <a:ext cx="241224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Refseq NC_007795.1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C876E912-93C5-46E1-90AA-25D485F32B36}"/>
              </a:ext>
            </a:extLst>
          </p:cNvPr>
          <p:cNvSpPr txBox="1"/>
          <p:nvPr/>
        </p:nvSpPr>
        <p:spPr>
          <a:xfrm>
            <a:off x="325939" y="4972465"/>
            <a:ext cx="246675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Criterios </a:t>
            </a:r>
          </a:p>
          <a:p>
            <a:endParaRPr lang="es-EC" dirty="0"/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id="{0DD3EC09-948C-4788-ADE2-CAD593CA1AB1}"/>
              </a:ext>
            </a:extLst>
          </p:cNvPr>
          <p:cNvSpPr txBox="1"/>
          <p:nvPr/>
        </p:nvSpPr>
        <p:spPr>
          <a:xfrm>
            <a:off x="5725148" y="1822389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Lecturas preprocesadas (FASTQ)</a:t>
            </a:r>
          </a:p>
          <a:p>
            <a:endParaRPr lang="es-EC" dirty="0"/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B33AC8D-A7A7-42C1-B084-7D96E0319FD3}"/>
              </a:ext>
            </a:extLst>
          </p:cNvPr>
          <p:cNvCxnSpPr>
            <a:cxnSpLocks/>
          </p:cNvCxnSpPr>
          <p:nvPr/>
        </p:nvCxnSpPr>
        <p:spPr>
          <a:xfrm>
            <a:off x="7025606" y="2106944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97A0567-8178-41CB-B89F-3C0CB6A47493}"/>
              </a:ext>
            </a:extLst>
          </p:cNvPr>
          <p:cNvCxnSpPr>
            <a:cxnSpLocks/>
          </p:cNvCxnSpPr>
          <p:nvPr/>
        </p:nvCxnSpPr>
        <p:spPr>
          <a:xfrm>
            <a:off x="7025606" y="3792950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9">
            <a:extLst>
              <a:ext uri="{FF2B5EF4-FFF2-40B4-BE49-F238E27FC236}">
                <a16:creationId xmlns:a16="http://schemas.microsoft.com/office/drawing/2014/main" id="{A463617F-1D9A-49C3-ADC4-B15FDAF67661}"/>
              </a:ext>
            </a:extLst>
          </p:cNvPr>
          <p:cNvSpPr txBox="1"/>
          <p:nvPr/>
        </p:nvSpPr>
        <p:spPr>
          <a:xfrm>
            <a:off x="5936208" y="4035312"/>
            <a:ext cx="3951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Calidad de ensamblaje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8C32CEED-D7E5-4959-9535-0FEAAA523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048" y="2853819"/>
            <a:ext cx="2761598" cy="959292"/>
          </a:xfrm>
          <a:prstGeom prst="rect">
            <a:avLst/>
          </a:prstGeom>
        </p:spPr>
      </p:pic>
      <p:sp>
        <p:nvSpPr>
          <p:cNvPr id="53" name="CuadroTexto 52">
            <a:extLst>
              <a:ext uri="{FF2B5EF4-FFF2-40B4-BE49-F238E27FC236}">
                <a16:creationId xmlns:a16="http://schemas.microsoft.com/office/drawing/2014/main" id="{B768A812-D07F-4655-BFBA-6F805157E692}"/>
              </a:ext>
            </a:extLst>
          </p:cNvPr>
          <p:cNvSpPr txBox="1"/>
          <p:nvPr/>
        </p:nvSpPr>
        <p:spPr>
          <a:xfrm>
            <a:off x="10590110" y="3442659"/>
            <a:ext cx="102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56F28DC-3F24-4C6E-9563-FE4344D453A8}"/>
              </a:ext>
            </a:extLst>
          </p:cNvPr>
          <p:cNvSpPr txBox="1"/>
          <p:nvPr/>
        </p:nvSpPr>
        <p:spPr>
          <a:xfrm>
            <a:off x="8849779" y="2767972"/>
            <a:ext cx="102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Lecturas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EA8419AD-4438-446E-96D3-77C45A3ED8FB}"/>
              </a:ext>
            </a:extLst>
          </p:cNvPr>
          <p:cNvSpPr txBox="1"/>
          <p:nvPr/>
        </p:nvSpPr>
        <p:spPr>
          <a:xfrm>
            <a:off x="3323942" y="3259558"/>
            <a:ext cx="10262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Lecturas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Abrir llave 55">
            <a:extLst>
              <a:ext uri="{FF2B5EF4-FFF2-40B4-BE49-F238E27FC236}">
                <a16:creationId xmlns:a16="http://schemas.microsoft.com/office/drawing/2014/main" id="{8F0C36B5-7AD9-4973-B51E-F3564AEEA647}"/>
              </a:ext>
            </a:extLst>
          </p:cNvPr>
          <p:cNvSpPr/>
          <p:nvPr/>
        </p:nvSpPr>
        <p:spPr>
          <a:xfrm>
            <a:off x="7946568" y="3934290"/>
            <a:ext cx="182000" cy="785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830AE951-683C-45B5-A24E-A1714FB3E271}"/>
              </a:ext>
            </a:extLst>
          </p:cNvPr>
          <p:cNvSpPr txBox="1"/>
          <p:nvPr/>
        </p:nvSpPr>
        <p:spPr>
          <a:xfrm>
            <a:off x="8157488" y="4018358"/>
            <a:ext cx="1784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N50</a:t>
            </a:r>
          </a:p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No. de contigs</a:t>
            </a:r>
          </a:p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Longitud de contig</a:t>
            </a:r>
          </a:p>
          <a:p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4" name="Grupo 63">
            <a:extLst>
              <a:ext uri="{FF2B5EF4-FFF2-40B4-BE49-F238E27FC236}">
                <a16:creationId xmlns:a16="http://schemas.microsoft.com/office/drawing/2014/main" id="{323FE901-3B84-473C-8F31-F1926DB6F021}"/>
              </a:ext>
            </a:extLst>
          </p:cNvPr>
          <p:cNvGrpSpPr/>
          <p:nvPr/>
        </p:nvGrpSpPr>
        <p:grpSpPr>
          <a:xfrm>
            <a:off x="5966354" y="2462806"/>
            <a:ext cx="1912092" cy="572941"/>
            <a:chOff x="0" y="0"/>
            <a:chExt cx="1912092" cy="572941"/>
          </a:xfrm>
        </p:grpSpPr>
        <p:sp>
          <p:nvSpPr>
            <p:cNvPr id="65" name="Rectángulo: esquinas redondeadas 64">
              <a:extLst>
                <a:ext uri="{FF2B5EF4-FFF2-40B4-BE49-F238E27FC236}">
                  <a16:creationId xmlns:a16="http://schemas.microsoft.com/office/drawing/2014/main" id="{BBA7DA61-BBC0-4B06-A38C-22AC10D94183}"/>
                </a:ext>
              </a:extLst>
            </p:cNvPr>
            <p:cNvSpPr/>
            <p:nvPr/>
          </p:nvSpPr>
          <p:spPr>
            <a:xfrm>
              <a:off x="0" y="0"/>
              <a:ext cx="1912092" cy="5729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6" name="Rectángulo: esquinas redondeadas 4">
              <a:extLst>
                <a:ext uri="{FF2B5EF4-FFF2-40B4-BE49-F238E27FC236}">
                  <a16:creationId xmlns:a16="http://schemas.microsoft.com/office/drawing/2014/main" id="{B5339568-080E-4BE2-8957-4152B9531698}"/>
                </a:ext>
              </a:extLst>
            </p:cNvPr>
            <p:cNvSpPr txBox="1"/>
            <p:nvPr/>
          </p:nvSpPr>
          <p:spPr>
            <a:xfrm>
              <a:off x="16781" y="16781"/>
              <a:ext cx="1878530" cy="539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SPAdes v3.13.0</a:t>
              </a:r>
            </a:p>
          </p:txBody>
        </p:sp>
      </p:grpSp>
      <p:grpSp>
        <p:nvGrpSpPr>
          <p:cNvPr id="67" name="Grupo 66">
            <a:extLst>
              <a:ext uri="{FF2B5EF4-FFF2-40B4-BE49-F238E27FC236}">
                <a16:creationId xmlns:a16="http://schemas.microsoft.com/office/drawing/2014/main" id="{6B0401A9-798A-4DE0-909D-DA5B6F20E220}"/>
              </a:ext>
            </a:extLst>
          </p:cNvPr>
          <p:cNvGrpSpPr/>
          <p:nvPr/>
        </p:nvGrpSpPr>
        <p:grpSpPr>
          <a:xfrm>
            <a:off x="7481128" y="2876728"/>
            <a:ext cx="388927" cy="410260"/>
            <a:chOff x="1282088" y="681615"/>
            <a:chExt cx="563597" cy="563597"/>
          </a:xfrm>
        </p:grpSpPr>
        <p:sp>
          <p:nvSpPr>
            <p:cNvPr id="68" name="Flecha: hacia abajo 67">
              <a:extLst>
                <a:ext uri="{FF2B5EF4-FFF2-40B4-BE49-F238E27FC236}">
                  <a16:creationId xmlns:a16="http://schemas.microsoft.com/office/drawing/2014/main" id="{C73FB92E-F67D-4897-B5C3-7EE0E34C713D}"/>
                </a:ext>
              </a:extLst>
            </p:cNvPr>
            <p:cNvSpPr/>
            <p:nvPr/>
          </p:nvSpPr>
          <p:spPr>
            <a:xfrm>
              <a:off x="1282088" y="681615"/>
              <a:ext cx="563597" cy="563597"/>
            </a:xfrm>
            <a:prstGeom prst="downArrow">
              <a:avLst>
                <a:gd name="adj1" fmla="val 55000"/>
                <a:gd name="adj2" fmla="val 45000"/>
              </a:avLst>
            </a:prstGeom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9" name="Flecha: hacia abajo 4">
              <a:extLst>
                <a:ext uri="{FF2B5EF4-FFF2-40B4-BE49-F238E27FC236}">
                  <a16:creationId xmlns:a16="http://schemas.microsoft.com/office/drawing/2014/main" id="{3DAA8D10-D4D0-4B4D-A083-D8891832F6B2}"/>
                </a:ext>
              </a:extLst>
            </p:cNvPr>
            <p:cNvSpPr txBox="1"/>
            <p:nvPr/>
          </p:nvSpPr>
          <p:spPr>
            <a:xfrm>
              <a:off x="1408897" y="681615"/>
              <a:ext cx="309979" cy="42410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800" kern="1200" dirty="0"/>
            </a:p>
          </p:txBody>
        </p:sp>
      </p:grpSp>
      <p:sp>
        <p:nvSpPr>
          <p:cNvPr id="73" name="CuadroTexto 72">
            <a:extLst>
              <a:ext uri="{FF2B5EF4-FFF2-40B4-BE49-F238E27FC236}">
                <a16:creationId xmlns:a16="http://schemas.microsoft.com/office/drawing/2014/main" id="{F170EE03-F2AA-40E4-9EE5-F79D70564526}"/>
              </a:ext>
            </a:extLst>
          </p:cNvPr>
          <p:cNvSpPr txBox="1"/>
          <p:nvPr/>
        </p:nvSpPr>
        <p:spPr>
          <a:xfrm>
            <a:off x="7393568" y="2946725"/>
            <a:ext cx="2171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Abrir llave 75">
            <a:extLst>
              <a:ext uri="{FF2B5EF4-FFF2-40B4-BE49-F238E27FC236}">
                <a16:creationId xmlns:a16="http://schemas.microsoft.com/office/drawing/2014/main" id="{39F8171E-0A9C-4F7A-A884-8803F288E38A}"/>
              </a:ext>
            </a:extLst>
          </p:cNvPr>
          <p:cNvSpPr/>
          <p:nvPr/>
        </p:nvSpPr>
        <p:spPr>
          <a:xfrm>
            <a:off x="8026131" y="2399268"/>
            <a:ext cx="203443" cy="4493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80" name="CuadroTexto 79">
            <a:extLst>
              <a:ext uri="{FF2B5EF4-FFF2-40B4-BE49-F238E27FC236}">
                <a16:creationId xmlns:a16="http://schemas.microsoft.com/office/drawing/2014/main" id="{98665403-A21C-4759-940F-3CFAA2741D3E}"/>
              </a:ext>
            </a:extLst>
          </p:cNvPr>
          <p:cNvSpPr txBox="1"/>
          <p:nvPr/>
        </p:nvSpPr>
        <p:spPr>
          <a:xfrm>
            <a:off x="8091715" y="2424863"/>
            <a:ext cx="6370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--careful</a:t>
            </a:r>
          </a:p>
        </p:txBody>
      </p:sp>
    </p:spTree>
    <p:extLst>
      <p:ext uri="{BB962C8B-B14F-4D97-AF65-F5344CB8AC3E}">
        <p14:creationId xmlns:p14="http://schemas.microsoft.com/office/powerpoint/2010/main" val="25435044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263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FBB18-AFFE-466E-B198-F8D23BA24A92}"/>
              </a:ext>
            </a:extLst>
          </p:cNvPr>
          <p:cNvSpPr txBox="1"/>
          <p:nvPr/>
        </p:nvSpPr>
        <p:spPr>
          <a:xfrm>
            <a:off x="238539" y="1401485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5. Anotación del Genoma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2F8A8AD-37E0-440B-B71E-3642CF639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7367158"/>
              </p:ext>
            </p:extLst>
          </p:nvPr>
        </p:nvGraphicFramePr>
        <p:xfrm>
          <a:off x="686214" y="2452863"/>
          <a:ext cx="1481138" cy="104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8" name="CuadroTexto 77">
            <a:extLst>
              <a:ext uri="{FF2B5EF4-FFF2-40B4-BE49-F238E27FC236}">
                <a16:creationId xmlns:a16="http://schemas.microsoft.com/office/drawing/2014/main" id="{6D6D1237-D84B-4346-BF73-A7FC3F078B03}"/>
              </a:ext>
            </a:extLst>
          </p:cNvPr>
          <p:cNvSpPr txBox="1"/>
          <p:nvPr/>
        </p:nvSpPr>
        <p:spPr>
          <a:xfrm>
            <a:off x="937701" y="3326833"/>
            <a:ext cx="351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GFF, FFN</a:t>
            </a:r>
          </a:p>
          <a:p>
            <a:endParaRPr lang="es-EC" dirty="0"/>
          </a:p>
        </p:txBody>
      </p:sp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E262383-8CE3-4465-9CDF-A4D94EF75858}"/>
              </a:ext>
            </a:extLst>
          </p:cNvPr>
          <p:cNvCxnSpPr>
            <a:cxnSpLocks/>
          </p:cNvCxnSpPr>
          <p:nvPr/>
        </p:nvCxnSpPr>
        <p:spPr>
          <a:xfrm>
            <a:off x="1368686" y="2110968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37">
            <a:extLst>
              <a:ext uri="{FF2B5EF4-FFF2-40B4-BE49-F238E27FC236}">
                <a16:creationId xmlns:a16="http://schemas.microsoft.com/office/drawing/2014/main" id="{111CC343-71A9-4725-B561-E735BC2CA4A9}"/>
              </a:ext>
            </a:extLst>
          </p:cNvPr>
          <p:cNvSpPr txBox="1"/>
          <p:nvPr/>
        </p:nvSpPr>
        <p:spPr>
          <a:xfrm>
            <a:off x="6309993" y="1417685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Tipaje MLST</a:t>
            </a:r>
            <a:endParaRPr lang="es-EC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566C2E3A-9268-4825-9D59-5D28C869E211}"/>
              </a:ext>
            </a:extLst>
          </p:cNvPr>
          <p:cNvCxnSpPr>
            <a:cxnSpLocks/>
          </p:cNvCxnSpPr>
          <p:nvPr/>
        </p:nvCxnSpPr>
        <p:spPr>
          <a:xfrm>
            <a:off x="1368686" y="3045778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Diagrama 44">
            <a:extLst>
              <a:ext uri="{FF2B5EF4-FFF2-40B4-BE49-F238E27FC236}">
                <a16:creationId xmlns:a16="http://schemas.microsoft.com/office/drawing/2014/main" id="{CEC87987-56EB-46B6-AACA-8D03C0D9B7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2347179"/>
              </p:ext>
            </p:extLst>
          </p:nvPr>
        </p:nvGraphicFramePr>
        <p:xfrm>
          <a:off x="6559426" y="2467646"/>
          <a:ext cx="1126200" cy="1197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CuadroTexto 45">
            <a:extLst>
              <a:ext uri="{FF2B5EF4-FFF2-40B4-BE49-F238E27FC236}">
                <a16:creationId xmlns:a16="http://schemas.microsoft.com/office/drawing/2014/main" id="{0DD3EC09-948C-4788-ADE2-CAD593CA1AB1}"/>
              </a:ext>
            </a:extLst>
          </p:cNvPr>
          <p:cNvSpPr txBox="1"/>
          <p:nvPr/>
        </p:nvSpPr>
        <p:spPr>
          <a:xfrm>
            <a:off x="6714409" y="1759092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</a:p>
          <a:p>
            <a:endParaRPr lang="es-EC" dirty="0"/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id="{6B33AC8D-A7A7-42C1-B084-7D96E0319FD3}"/>
              </a:ext>
            </a:extLst>
          </p:cNvPr>
          <p:cNvCxnSpPr>
            <a:cxnSpLocks/>
          </p:cNvCxnSpPr>
          <p:nvPr/>
        </p:nvCxnSpPr>
        <p:spPr>
          <a:xfrm>
            <a:off x="7164680" y="2128922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997A0567-8178-41CB-B89F-3C0CB6A47493}"/>
              </a:ext>
            </a:extLst>
          </p:cNvPr>
          <p:cNvCxnSpPr>
            <a:cxnSpLocks/>
          </p:cNvCxnSpPr>
          <p:nvPr/>
        </p:nvCxnSpPr>
        <p:spPr>
          <a:xfrm>
            <a:off x="7173900" y="3096254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brir llave 55">
            <a:extLst>
              <a:ext uri="{FF2B5EF4-FFF2-40B4-BE49-F238E27FC236}">
                <a16:creationId xmlns:a16="http://schemas.microsoft.com/office/drawing/2014/main" id="{8F0C36B5-7AD9-4973-B51E-F3564AEEA647}"/>
              </a:ext>
            </a:extLst>
          </p:cNvPr>
          <p:cNvSpPr/>
          <p:nvPr/>
        </p:nvSpPr>
        <p:spPr>
          <a:xfrm>
            <a:off x="7725786" y="2429156"/>
            <a:ext cx="182000" cy="785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6DB3C2-A323-49FB-8FE0-C098754EA805}"/>
              </a:ext>
            </a:extLst>
          </p:cNvPr>
          <p:cNvSpPr txBox="1"/>
          <p:nvPr/>
        </p:nvSpPr>
        <p:spPr>
          <a:xfrm>
            <a:off x="1047790" y="1837310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</p:txBody>
      </p:sp>
      <p:pic>
        <p:nvPicPr>
          <p:cNvPr id="40" name="Picture 25" descr="Diagram&#10;&#10;Description automatically generated">
            <a:extLst>
              <a:ext uri="{FF2B5EF4-FFF2-40B4-BE49-F238E27FC236}">
                <a16:creationId xmlns:a16="http://schemas.microsoft.com/office/drawing/2014/main" id="{5CB5A224-FE96-4E64-81D3-3D3DE90EBE4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243" r="13659" b="6273"/>
          <a:stretch/>
        </p:blipFill>
        <p:spPr>
          <a:xfrm>
            <a:off x="664877" y="3706847"/>
            <a:ext cx="1780104" cy="1765311"/>
          </a:xfrm>
          <a:prstGeom prst="rect">
            <a:avLst/>
          </a:prstGeom>
        </p:spPr>
      </p:pic>
      <p:sp>
        <p:nvSpPr>
          <p:cNvPr id="51" name="CuadroTexto 50">
            <a:extLst>
              <a:ext uri="{FF2B5EF4-FFF2-40B4-BE49-F238E27FC236}">
                <a16:creationId xmlns:a16="http://schemas.microsoft.com/office/drawing/2014/main" id="{EE0F7D4F-AD9C-4230-892D-944805829390}"/>
              </a:ext>
            </a:extLst>
          </p:cNvPr>
          <p:cNvSpPr txBox="1"/>
          <p:nvPr/>
        </p:nvSpPr>
        <p:spPr>
          <a:xfrm>
            <a:off x="1994811" y="3617166"/>
            <a:ext cx="351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CDS</a:t>
            </a:r>
          </a:p>
          <a:p>
            <a:endParaRPr lang="es-EC" dirty="0"/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B8D5C879-3CF9-485F-BED4-AB3B353FA38E}"/>
              </a:ext>
            </a:extLst>
          </p:cNvPr>
          <p:cNvSpPr txBox="1"/>
          <p:nvPr/>
        </p:nvSpPr>
        <p:spPr>
          <a:xfrm>
            <a:off x="1919649" y="5191055"/>
            <a:ext cx="351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ARNt</a:t>
            </a:r>
          </a:p>
          <a:p>
            <a:endParaRPr lang="es-EC" dirty="0"/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84661FCB-74C5-4651-8817-8E78E4C34A71}"/>
              </a:ext>
            </a:extLst>
          </p:cNvPr>
          <p:cNvSpPr txBox="1"/>
          <p:nvPr/>
        </p:nvSpPr>
        <p:spPr>
          <a:xfrm>
            <a:off x="238539" y="3928563"/>
            <a:ext cx="351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ARNr</a:t>
            </a:r>
          </a:p>
          <a:p>
            <a:endParaRPr lang="es-EC" dirty="0"/>
          </a:p>
        </p:txBody>
      </p:sp>
      <p:sp>
        <p:nvSpPr>
          <p:cNvPr id="59" name="Abrir llave 58">
            <a:extLst>
              <a:ext uri="{FF2B5EF4-FFF2-40B4-BE49-F238E27FC236}">
                <a16:creationId xmlns:a16="http://schemas.microsoft.com/office/drawing/2014/main" id="{473EEE72-24D1-428B-B452-5DDDDFD300A3}"/>
              </a:ext>
            </a:extLst>
          </p:cNvPr>
          <p:cNvSpPr/>
          <p:nvPr/>
        </p:nvSpPr>
        <p:spPr>
          <a:xfrm>
            <a:off x="2215773" y="2321670"/>
            <a:ext cx="182000" cy="785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88F6EDE6-1745-4DB6-AAA9-8E53DA0D6994}"/>
              </a:ext>
            </a:extLst>
          </p:cNvPr>
          <p:cNvSpPr txBox="1"/>
          <p:nvPr/>
        </p:nvSpPr>
        <p:spPr>
          <a:xfrm>
            <a:off x="2306223" y="2302844"/>
            <a:ext cx="21713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--usegenus </a:t>
            </a:r>
          </a:p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–staphylococcus</a:t>
            </a:r>
          </a:p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–addgenes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ACEE0E88-FB07-4CAF-9673-EA47E2A6660E}"/>
              </a:ext>
            </a:extLst>
          </p:cNvPr>
          <p:cNvSpPr txBox="1"/>
          <p:nvPr/>
        </p:nvSpPr>
        <p:spPr>
          <a:xfrm>
            <a:off x="3545845" y="1385285"/>
            <a:ext cx="1885763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6. Tipaje SCCmec</a:t>
            </a:r>
          </a:p>
        </p:txBody>
      </p:sp>
      <p:graphicFrame>
        <p:nvGraphicFramePr>
          <p:cNvPr id="64" name="Diagrama 63">
            <a:extLst>
              <a:ext uri="{FF2B5EF4-FFF2-40B4-BE49-F238E27FC236}">
                <a16:creationId xmlns:a16="http://schemas.microsoft.com/office/drawing/2014/main" id="{9ACF0666-4BCF-4809-A90D-3A64406D50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6440939"/>
              </p:ext>
            </p:extLst>
          </p:nvPr>
        </p:nvGraphicFramePr>
        <p:xfrm>
          <a:off x="3811118" y="2453551"/>
          <a:ext cx="2102000" cy="114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65" name="CuadroTexto 64">
            <a:extLst>
              <a:ext uri="{FF2B5EF4-FFF2-40B4-BE49-F238E27FC236}">
                <a16:creationId xmlns:a16="http://schemas.microsoft.com/office/drawing/2014/main" id="{1CCDB9F6-F323-4CFD-A1CC-7191814EBF23}"/>
              </a:ext>
            </a:extLst>
          </p:cNvPr>
          <p:cNvSpPr txBox="1"/>
          <p:nvPr/>
        </p:nvSpPr>
        <p:spPr>
          <a:xfrm>
            <a:off x="4259468" y="3348162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Tipo SCCmec</a:t>
            </a:r>
          </a:p>
          <a:p>
            <a:endParaRPr lang="es-EC" dirty="0"/>
          </a:p>
        </p:txBody>
      </p:sp>
      <p:cxnSp>
        <p:nvCxnSpPr>
          <p:cNvPr id="66" name="Conector recto de flecha 65">
            <a:extLst>
              <a:ext uri="{FF2B5EF4-FFF2-40B4-BE49-F238E27FC236}">
                <a16:creationId xmlns:a16="http://schemas.microsoft.com/office/drawing/2014/main" id="{03C20D24-8CCC-4DEC-8AEA-DC307E919A50}"/>
              </a:ext>
            </a:extLst>
          </p:cNvPr>
          <p:cNvCxnSpPr>
            <a:cxnSpLocks/>
          </p:cNvCxnSpPr>
          <p:nvPr/>
        </p:nvCxnSpPr>
        <p:spPr>
          <a:xfrm>
            <a:off x="4720898" y="3060227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uadroTexto 66">
            <a:extLst>
              <a:ext uri="{FF2B5EF4-FFF2-40B4-BE49-F238E27FC236}">
                <a16:creationId xmlns:a16="http://schemas.microsoft.com/office/drawing/2014/main" id="{6EFD9196-7508-4F5D-9B2A-D28621F12EBA}"/>
              </a:ext>
            </a:extLst>
          </p:cNvPr>
          <p:cNvSpPr txBox="1"/>
          <p:nvPr/>
        </p:nvSpPr>
        <p:spPr>
          <a:xfrm>
            <a:off x="4344020" y="1797418"/>
            <a:ext cx="90559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73AD9D6F-F4B3-4674-86BE-68194650EA36}"/>
              </a:ext>
            </a:extLst>
          </p:cNvPr>
          <p:cNvSpPr txBox="1"/>
          <p:nvPr/>
        </p:nvSpPr>
        <p:spPr>
          <a:xfrm>
            <a:off x="6966822" y="3347888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ST</a:t>
            </a:r>
          </a:p>
          <a:p>
            <a:endParaRPr lang="es-EC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7D5EFC3C-3D05-4E0F-947B-5CD8B559474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504273" y="3785729"/>
            <a:ext cx="2411500" cy="176531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BCA3681-7A57-462A-9D6D-4D713B15F3A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56482" y="3673097"/>
            <a:ext cx="2256089" cy="1877943"/>
          </a:xfrm>
          <a:prstGeom prst="rect">
            <a:avLst/>
          </a:prstGeom>
        </p:spPr>
      </p:pic>
      <p:sp>
        <p:nvSpPr>
          <p:cNvPr id="76" name="TextBox 37">
            <a:extLst>
              <a:ext uri="{FF2B5EF4-FFF2-40B4-BE49-F238E27FC236}">
                <a16:creationId xmlns:a16="http://schemas.microsoft.com/office/drawing/2014/main" id="{7802BAB8-E56C-46FF-B196-98159EFBB3ED}"/>
              </a:ext>
            </a:extLst>
          </p:cNvPr>
          <p:cNvSpPr txBox="1"/>
          <p:nvPr/>
        </p:nvSpPr>
        <p:spPr>
          <a:xfrm>
            <a:off x="9702088" y="1373438"/>
            <a:ext cx="700015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cg-SNPs</a:t>
            </a:r>
            <a:endParaRPr lang="es-EC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0" name="Conector recto de flecha 79">
            <a:extLst>
              <a:ext uri="{FF2B5EF4-FFF2-40B4-BE49-F238E27FC236}">
                <a16:creationId xmlns:a16="http://schemas.microsoft.com/office/drawing/2014/main" id="{3CC4301F-0814-4A77-9C6B-E83E8A414AC9}"/>
              </a:ext>
            </a:extLst>
          </p:cNvPr>
          <p:cNvCxnSpPr>
            <a:cxnSpLocks/>
          </p:cNvCxnSpPr>
          <p:nvPr/>
        </p:nvCxnSpPr>
        <p:spPr>
          <a:xfrm>
            <a:off x="4690418" y="2140875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>
            <a:extLst>
              <a:ext uri="{FF2B5EF4-FFF2-40B4-BE49-F238E27FC236}">
                <a16:creationId xmlns:a16="http://schemas.microsoft.com/office/drawing/2014/main" id="{0875B296-4060-499E-9348-F1B14AAC9EFC}"/>
              </a:ext>
            </a:extLst>
          </p:cNvPr>
          <p:cNvSpPr txBox="1"/>
          <p:nvPr/>
        </p:nvSpPr>
        <p:spPr>
          <a:xfrm>
            <a:off x="9724176" y="1703568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GFF, FFN (Prokka)</a:t>
            </a:r>
          </a:p>
          <a:p>
            <a:endParaRPr lang="es-EC" dirty="0"/>
          </a:p>
        </p:txBody>
      </p: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AD9B08BF-B999-48DE-970A-1F4C806F1C40}"/>
              </a:ext>
            </a:extLst>
          </p:cNvPr>
          <p:cNvCxnSpPr>
            <a:cxnSpLocks/>
          </p:cNvCxnSpPr>
          <p:nvPr/>
        </p:nvCxnSpPr>
        <p:spPr>
          <a:xfrm>
            <a:off x="10226368" y="2038096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" name="Diagrama 87">
            <a:extLst>
              <a:ext uri="{FF2B5EF4-FFF2-40B4-BE49-F238E27FC236}">
                <a16:creationId xmlns:a16="http://schemas.microsoft.com/office/drawing/2014/main" id="{54FF38D9-B705-451D-879E-01E197275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75502"/>
              </p:ext>
            </p:extLst>
          </p:nvPr>
        </p:nvGraphicFramePr>
        <p:xfrm>
          <a:off x="9445657" y="3875005"/>
          <a:ext cx="1592664" cy="1091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sp>
        <p:nvSpPr>
          <p:cNvPr id="91" name="CuadroTexto 90">
            <a:extLst>
              <a:ext uri="{FF2B5EF4-FFF2-40B4-BE49-F238E27FC236}">
                <a16:creationId xmlns:a16="http://schemas.microsoft.com/office/drawing/2014/main" id="{9F16C6FA-7503-44A0-96BA-90EFA8B9C2D8}"/>
              </a:ext>
            </a:extLst>
          </p:cNvPr>
          <p:cNvSpPr txBox="1"/>
          <p:nvPr/>
        </p:nvSpPr>
        <p:spPr>
          <a:xfrm>
            <a:off x="9675121" y="3303727"/>
            <a:ext cx="83494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BZ" sz="1600" dirty="0">
                <a:latin typeface="Calibri" panose="020F0502020204030204" pitchFamily="34" charset="0"/>
                <a:cs typeface="Calibri" panose="020F0502020204030204" pitchFamily="34" charset="0"/>
              </a:rPr>
              <a:t>Core-alignment</a:t>
            </a: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A79E9D7-958D-44D4-A1A0-DEC6F0BF4191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937282" y="4779131"/>
            <a:ext cx="1446476" cy="1020423"/>
          </a:xfrm>
          <a:prstGeom prst="rect">
            <a:avLst/>
          </a:prstGeom>
        </p:spPr>
      </p:pic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1E8282FE-ABF4-4DFE-81D4-2A675CFFDF95}"/>
              </a:ext>
            </a:extLst>
          </p:cNvPr>
          <p:cNvCxnSpPr>
            <a:cxnSpLocks/>
          </p:cNvCxnSpPr>
          <p:nvPr/>
        </p:nvCxnSpPr>
        <p:spPr>
          <a:xfrm>
            <a:off x="10265695" y="4461951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CuadroTexto 93">
            <a:extLst>
              <a:ext uri="{FF2B5EF4-FFF2-40B4-BE49-F238E27FC236}">
                <a16:creationId xmlns:a16="http://schemas.microsoft.com/office/drawing/2014/main" id="{74971095-4BE3-4F92-A618-7F485EE0AC64}"/>
              </a:ext>
            </a:extLst>
          </p:cNvPr>
          <p:cNvSpPr txBox="1"/>
          <p:nvPr/>
        </p:nvSpPr>
        <p:spPr>
          <a:xfrm>
            <a:off x="10430068" y="4869116"/>
            <a:ext cx="8811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/>
              <a:t>Cut-off</a:t>
            </a:r>
            <a:endParaRPr lang="es-EC" b="1" dirty="0"/>
          </a:p>
        </p:txBody>
      </p:sp>
      <p:grpSp>
        <p:nvGrpSpPr>
          <p:cNvPr id="48" name="Grupo 47">
            <a:extLst>
              <a:ext uri="{FF2B5EF4-FFF2-40B4-BE49-F238E27FC236}">
                <a16:creationId xmlns:a16="http://schemas.microsoft.com/office/drawing/2014/main" id="{2D887859-A33C-4D0A-97A6-CF80385A7865}"/>
              </a:ext>
            </a:extLst>
          </p:cNvPr>
          <p:cNvGrpSpPr/>
          <p:nvPr/>
        </p:nvGrpSpPr>
        <p:grpSpPr>
          <a:xfrm>
            <a:off x="9479266" y="2433783"/>
            <a:ext cx="1572859" cy="572941"/>
            <a:chOff x="0" y="0"/>
            <a:chExt cx="1912092" cy="572941"/>
          </a:xfrm>
        </p:grpSpPr>
        <p:sp>
          <p:nvSpPr>
            <p:cNvPr id="50" name="Rectángulo: esquinas redondeadas 49">
              <a:extLst>
                <a:ext uri="{FF2B5EF4-FFF2-40B4-BE49-F238E27FC236}">
                  <a16:creationId xmlns:a16="http://schemas.microsoft.com/office/drawing/2014/main" id="{E7933C0F-4BF5-4CC5-A6B3-1C6F931F2415}"/>
                </a:ext>
              </a:extLst>
            </p:cNvPr>
            <p:cNvSpPr/>
            <p:nvPr/>
          </p:nvSpPr>
          <p:spPr>
            <a:xfrm>
              <a:off x="0" y="0"/>
              <a:ext cx="1912092" cy="57294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ectángulo: esquinas redondeadas 4">
              <a:extLst>
                <a:ext uri="{FF2B5EF4-FFF2-40B4-BE49-F238E27FC236}">
                  <a16:creationId xmlns:a16="http://schemas.microsoft.com/office/drawing/2014/main" id="{A7807D9F-881B-4E0B-9B70-9A46B21BC583}"/>
                </a:ext>
              </a:extLst>
            </p:cNvPr>
            <p:cNvSpPr txBox="1"/>
            <p:nvPr/>
          </p:nvSpPr>
          <p:spPr>
            <a:xfrm>
              <a:off x="16781" y="16781"/>
              <a:ext cx="1878530" cy="5393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lvl="0"/>
              <a:r>
                <a:rPr lang="es-EC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Roary v3.11.2</a:t>
              </a:r>
            </a:p>
          </p:txBody>
        </p: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589A76D7-4A5A-45E2-8905-02EA4FA15C8B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7872129" y="2686942"/>
            <a:ext cx="1004303" cy="283357"/>
          </a:xfrm>
          <a:prstGeom prst="rect">
            <a:avLst/>
          </a:prstGeom>
        </p:spPr>
      </p:pic>
      <p:cxnSp>
        <p:nvCxnSpPr>
          <p:cNvPr id="54" name="Conector recto de flecha 53">
            <a:extLst>
              <a:ext uri="{FF2B5EF4-FFF2-40B4-BE49-F238E27FC236}">
                <a16:creationId xmlns:a16="http://schemas.microsoft.com/office/drawing/2014/main" id="{83466A66-EAB0-4B66-90C7-F16607111C98}"/>
              </a:ext>
            </a:extLst>
          </p:cNvPr>
          <p:cNvCxnSpPr>
            <a:cxnSpLocks/>
          </p:cNvCxnSpPr>
          <p:nvPr/>
        </p:nvCxnSpPr>
        <p:spPr>
          <a:xfrm>
            <a:off x="10226368" y="3060227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D7D22589-5CB3-48ED-9149-044814796752}"/>
              </a:ext>
            </a:extLst>
          </p:cNvPr>
          <p:cNvCxnSpPr>
            <a:cxnSpLocks/>
          </p:cNvCxnSpPr>
          <p:nvPr/>
        </p:nvCxnSpPr>
        <p:spPr>
          <a:xfrm>
            <a:off x="10226368" y="3611504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uadroTexto 56">
            <a:extLst>
              <a:ext uri="{FF2B5EF4-FFF2-40B4-BE49-F238E27FC236}">
                <a16:creationId xmlns:a16="http://schemas.microsoft.com/office/drawing/2014/main" id="{A02FB213-F1BD-4931-899E-9387E52BE04E}"/>
              </a:ext>
            </a:extLst>
          </p:cNvPr>
          <p:cNvSpPr txBox="1"/>
          <p:nvPr/>
        </p:nvSpPr>
        <p:spPr>
          <a:xfrm>
            <a:off x="10383758" y="5289343"/>
            <a:ext cx="869032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15 SNPs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6648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83" grpId="0"/>
      <p:bldP spid="7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adroTexto 61">
            <a:extLst>
              <a:ext uri="{FF2B5EF4-FFF2-40B4-BE49-F238E27FC236}">
                <a16:creationId xmlns:a16="http://schemas.microsoft.com/office/drawing/2014/main" id="{C2B7EFE8-9B75-45D8-8139-12A9F4B01D29}"/>
              </a:ext>
            </a:extLst>
          </p:cNvPr>
          <p:cNvSpPr txBox="1"/>
          <p:nvPr/>
        </p:nvSpPr>
        <p:spPr>
          <a:xfrm>
            <a:off x="5332407" y="3372720"/>
            <a:ext cx="22573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Alineamiento múltiple según los patrones de expresión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2633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C7FBB18-AFFE-466E-B198-F8D23BA24A92}"/>
              </a:ext>
            </a:extLst>
          </p:cNvPr>
          <p:cNvSpPr txBox="1"/>
          <p:nvPr/>
        </p:nvSpPr>
        <p:spPr>
          <a:xfrm>
            <a:off x="4988044" y="1243024"/>
            <a:ext cx="6695956" cy="375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10. Variabilidad Genética de los Genes (fnbA, fhuD, sstD, hla, sdrC)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42F8A8AD-37E0-440B-B71E-3642CF6390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531252"/>
              </p:ext>
            </p:extLst>
          </p:nvPr>
        </p:nvGraphicFramePr>
        <p:xfrm>
          <a:off x="5467538" y="4621922"/>
          <a:ext cx="2171393" cy="144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79" name="Conector recto de flecha 78">
            <a:extLst>
              <a:ext uri="{FF2B5EF4-FFF2-40B4-BE49-F238E27FC236}">
                <a16:creationId xmlns:a16="http://schemas.microsoft.com/office/drawing/2014/main" id="{5E262383-8CE3-4465-9CDF-A4D94EF75858}"/>
              </a:ext>
            </a:extLst>
          </p:cNvPr>
          <p:cNvCxnSpPr>
            <a:cxnSpLocks/>
          </p:cNvCxnSpPr>
          <p:nvPr/>
        </p:nvCxnSpPr>
        <p:spPr>
          <a:xfrm>
            <a:off x="6404207" y="3052332"/>
            <a:ext cx="0" cy="3223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recto de flecha 118">
            <a:extLst>
              <a:ext uri="{FF2B5EF4-FFF2-40B4-BE49-F238E27FC236}">
                <a16:creationId xmlns:a16="http://schemas.microsoft.com/office/drawing/2014/main" id="{566C2E3A-9268-4825-9D59-5D28C869E211}"/>
              </a:ext>
            </a:extLst>
          </p:cNvPr>
          <p:cNvCxnSpPr>
            <a:cxnSpLocks/>
          </p:cNvCxnSpPr>
          <p:nvPr/>
        </p:nvCxnSpPr>
        <p:spPr>
          <a:xfrm>
            <a:off x="6404207" y="4258512"/>
            <a:ext cx="0" cy="32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6DB3C2-A323-49FB-8FE0-C098754EA805}"/>
              </a:ext>
            </a:extLst>
          </p:cNvPr>
          <p:cNvSpPr txBox="1"/>
          <p:nvPr/>
        </p:nvSpPr>
        <p:spPr>
          <a:xfrm>
            <a:off x="4988295" y="1741575"/>
            <a:ext cx="35119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GFF, FFN (Prokka)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Abricate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8" name="Diagrama 87">
            <a:extLst>
              <a:ext uri="{FF2B5EF4-FFF2-40B4-BE49-F238E27FC236}">
                <a16:creationId xmlns:a16="http://schemas.microsoft.com/office/drawing/2014/main" id="{54FF38D9-B705-451D-879E-01E1972756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097775"/>
              </p:ext>
            </p:extLst>
          </p:nvPr>
        </p:nvGraphicFramePr>
        <p:xfrm>
          <a:off x="9359794" y="2375224"/>
          <a:ext cx="2171395" cy="2077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53" name="CuadroTexto 52">
            <a:extLst>
              <a:ext uri="{FF2B5EF4-FFF2-40B4-BE49-F238E27FC236}">
                <a16:creationId xmlns:a16="http://schemas.microsoft.com/office/drawing/2014/main" id="{D27ADD55-E0B0-483A-B360-68CE4AF4A203}"/>
              </a:ext>
            </a:extLst>
          </p:cNvPr>
          <p:cNvSpPr txBox="1"/>
          <p:nvPr/>
        </p:nvSpPr>
        <p:spPr>
          <a:xfrm>
            <a:off x="5389857" y="1724864"/>
            <a:ext cx="35119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BLASTn</a:t>
            </a:r>
          </a:p>
          <a:p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1698B569-6B43-4D71-8EF6-C3EE04EA1724}"/>
              </a:ext>
            </a:extLst>
          </p:cNvPr>
          <p:cNvSpPr txBox="1"/>
          <p:nvPr/>
        </p:nvSpPr>
        <p:spPr>
          <a:xfrm>
            <a:off x="6721086" y="196401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subsp</a:t>
            </a:r>
            <a:r>
              <a:rPr lang="fr-FR" sz="1600" i="1" dirty="0">
                <a:latin typeface="Calibri" panose="020F0502020204030204" pitchFamily="34" charset="0"/>
                <a:cs typeface="Calibri" panose="020F0502020204030204" pitchFamily="34" charset="0"/>
              </a:rPr>
              <a:t>. aureus </a:t>
            </a:r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NCTC 8325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CuadroTexto 56">
            <a:extLst>
              <a:ext uri="{FF2B5EF4-FFF2-40B4-BE49-F238E27FC236}">
                <a16:creationId xmlns:a16="http://schemas.microsoft.com/office/drawing/2014/main" id="{1BF426A8-2C49-4340-9BB4-C32B0FBB1358}"/>
              </a:ext>
            </a:extLst>
          </p:cNvPr>
          <p:cNvSpPr txBox="1"/>
          <p:nvPr/>
        </p:nvSpPr>
        <p:spPr>
          <a:xfrm>
            <a:off x="5467538" y="2683000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dirty="0">
                <a:latin typeface="Calibri" panose="020F0502020204030204" pitchFamily="34" charset="0"/>
                <a:cs typeface="Calibri" panose="020F0502020204030204" pitchFamily="34" charset="0"/>
              </a:rPr>
              <a:t>Extracción manual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Abrir llave 10">
            <a:extLst>
              <a:ext uri="{FF2B5EF4-FFF2-40B4-BE49-F238E27FC236}">
                <a16:creationId xmlns:a16="http://schemas.microsoft.com/office/drawing/2014/main" id="{C332A0BB-161A-47EC-8CC8-51ACB17212FD}"/>
              </a:ext>
            </a:extLst>
          </p:cNvPr>
          <p:cNvSpPr/>
          <p:nvPr/>
        </p:nvSpPr>
        <p:spPr>
          <a:xfrm rot="16200000">
            <a:off x="6162927" y="1879999"/>
            <a:ext cx="482134" cy="13272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Imagen 68">
            <a:extLst>
              <a:ext uri="{FF2B5EF4-FFF2-40B4-BE49-F238E27FC236}">
                <a16:creationId xmlns:a16="http://schemas.microsoft.com/office/drawing/2014/main" id="{8B83E19C-1745-4D4B-B5DD-98573CC9DD49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t="-1" r="83558" b="70164"/>
          <a:stretch/>
        </p:blipFill>
        <p:spPr>
          <a:xfrm>
            <a:off x="8100028" y="2481877"/>
            <a:ext cx="550025" cy="1863753"/>
          </a:xfrm>
          <a:prstGeom prst="rect">
            <a:avLst/>
          </a:prstGeom>
        </p:spPr>
      </p:pic>
      <p:pic>
        <p:nvPicPr>
          <p:cNvPr id="70" name="Imagen 69">
            <a:extLst>
              <a:ext uri="{FF2B5EF4-FFF2-40B4-BE49-F238E27FC236}">
                <a16:creationId xmlns:a16="http://schemas.microsoft.com/office/drawing/2014/main" id="{47B9E06A-BF3B-409D-A4F3-428DF9FD3904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49591" r="-4509" b="70661"/>
          <a:stretch/>
        </p:blipFill>
        <p:spPr>
          <a:xfrm>
            <a:off x="8591743" y="2475668"/>
            <a:ext cx="1883217" cy="1878431"/>
          </a:xfrm>
          <a:prstGeom prst="rect">
            <a:avLst/>
          </a:prstGeom>
        </p:spPr>
      </p:pic>
      <p:pic>
        <p:nvPicPr>
          <p:cNvPr id="71" name="Imagen 70">
            <a:extLst>
              <a:ext uri="{FF2B5EF4-FFF2-40B4-BE49-F238E27FC236}">
                <a16:creationId xmlns:a16="http://schemas.microsoft.com/office/drawing/2014/main" id="{7A4AC6E6-D3E3-4506-9F26-C45EA1EE89D7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l="26670" t="63803" r="26020"/>
          <a:stretch/>
        </p:blipFill>
        <p:spPr>
          <a:xfrm>
            <a:off x="8700027" y="4472631"/>
            <a:ext cx="1069059" cy="1291909"/>
          </a:xfrm>
          <a:prstGeom prst="rect">
            <a:avLst/>
          </a:prstGeom>
        </p:spPr>
      </p:pic>
      <p:sp>
        <p:nvSpPr>
          <p:cNvPr id="75" name="CuadroTexto 74">
            <a:extLst>
              <a:ext uri="{FF2B5EF4-FFF2-40B4-BE49-F238E27FC236}">
                <a16:creationId xmlns:a16="http://schemas.microsoft.com/office/drawing/2014/main" id="{DFFD8E4A-E432-4FF9-ACA1-CBB7C8133561}"/>
              </a:ext>
            </a:extLst>
          </p:cNvPr>
          <p:cNvSpPr txBox="1"/>
          <p:nvPr/>
        </p:nvSpPr>
        <p:spPr>
          <a:xfrm>
            <a:off x="8185130" y="4487014"/>
            <a:ext cx="929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A26BDEBA-DDF9-4051-9E00-E552443DDB7E}"/>
              </a:ext>
            </a:extLst>
          </p:cNvPr>
          <p:cNvSpPr txBox="1"/>
          <p:nvPr/>
        </p:nvSpPr>
        <p:spPr>
          <a:xfrm>
            <a:off x="8203214" y="4977168"/>
            <a:ext cx="8936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AD</a:t>
            </a:r>
          </a:p>
        </p:txBody>
      </p:sp>
      <p:sp>
        <p:nvSpPr>
          <p:cNvPr id="84" name="CuadroTexto 83">
            <a:extLst>
              <a:ext uri="{FF2B5EF4-FFF2-40B4-BE49-F238E27FC236}">
                <a16:creationId xmlns:a16="http://schemas.microsoft.com/office/drawing/2014/main" id="{B4471FD4-DEE3-4778-A41E-55F941F1E626}"/>
              </a:ext>
            </a:extLst>
          </p:cNvPr>
          <p:cNvSpPr txBox="1"/>
          <p:nvPr/>
        </p:nvSpPr>
        <p:spPr>
          <a:xfrm>
            <a:off x="8203214" y="5463818"/>
            <a:ext cx="8936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AG</a:t>
            </a:r>
            <a:endParaRPr lang="fr-F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Abrir llave 86">
            <a:extLst>
              <a:ext uri="{FF2B5EF4-FFF2-40B4-BE49-F238E27FC236}">
                <a16:creationId xmlns:a16="http://schemas.microsoft.com/office/drawing/2014/main" id="{A4CF23E2-F2BD-4B6C-A9A9-5D037E130304}"/>
              </a:ext>
            </a:extLst>
          </p:cNvPr>
          <p:cNvSpPr/>
          <p:nvPr/>
        </p:nvSpPr>
        <p:spPr>
          <a:xfrm>
            <a:off x="9948279" y="4644265"/>
            <a:ext cx="294793" cy="9909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CuadroTexto 88">
            <a:extLst>
              <a:ext uri="{FF2B5EF4-FFF2-40B4-BE49-F238E27FC236}">
                <a16:creationId xmlns:a16="http://schemas.microsoft.com/office/drawing/2014/main" id="{3C69BC7F-F8D9-438E-9C96-A7EB0F5CEE4A}"/>
              </a:ext>
            </a:extLst>
          </p:cNvPr>
          <p:cNvSpPr txBox="1"/>
          <p:nvPr/>
        </p:nvSpPr>
        <p:spPr>
          <a:xfrm>
            <a:off x="10095675" y="4964696"/>
            <a:ext cx="929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hla</a:t>
            </a:r>
          </a:p>
        </p:txBody>
      </p:sp>
      <p:sp>
        <p:nvSpPr>
          <p:cNvPr id="90" name="TextBox 37">
            <a:extLst>
              <a:ext uri="{FF2B5EF4-FFF2-40B4-BE49-F238E27FC236}">
                <a16:creationId xmlns:a16="http://schemas.microsoft.com/office/drawing/2014/main" id="{E8F455B4-721D-4014-BFAD-685923222024}"/>
              </a:ext>
            </a:extLst>
          </p:cNvPr>
          <p:cNvSpPr txBox="1"/>
          <p:nvPr/>
        </p:nvSpPr>
        <p:spPr>
          <a:xfrm>
            <a:off x="273486" y="1260427"/>
            <a:ext cx="4113375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9. Determinación de genes de resistencia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antimicrobiana y virulencia</a:t>
            </a:r>
          </a:p>
        </p:txBody>
      </p:sp>
      <p:graphicFrame>
        <p:nvGraphicFramePr>
          <p:cNvPr id="99" name="Diagrama 98">
            <a:extLst>
              <a:ext uri="{FF2B5EF4-FFF2-40B4-BE49-F238E27FC236}">
                <a16:creationId xmlns:a16="http://schemas.microsoft.com/office/drawing/2014/main" id="{7AE23F4B-811C-427D-B09B-D64AD2AFF6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570233"/>
              </p:ext>
            </p:extLst>
          </p:nvPr>
        </p:nvGraphicFramePr>
        <p:xfrm>
          <a:off x="375167" y="2731380"/>
          <a:ext cx="1912092" cy="1145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  <p:sp>
        <p:nvSpPr>
          <p:cNvPr id="100" name="CuadroTexto 99">
            <a:extLst>
              <a:ext uri="{FF2B5EF4-FFF2-40B4-BE49-F238E27FC236}">
                <a16:creationId xmlns:a16="http://schemas.microsoft.com/office/drawing/2014/main" id="{8A624DF4-5664-44C1-92EC-ED976E937474}"/>
              </a:ext>
            </a:extLst>
          </p:cNvPr>
          <p:cNvSpPr txBox="1"/>
          <p:nvPr/>
        </p:nvSpPr>
        <p:spPr>
          <a:xfrm>
            <a:off x="358707" y="3661706"/>
            <a:ext cx="351195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Genes de resistencia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Genes de virulencia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1" name="Conector recto de flecha 100">
            <a:extLst>
              <a:ext uri="{FF2B5EF4-FFF2-40B4-BE49-F238E27FC236}">
                <a16:creationId xmlns:a16="http://schemas.microsoft.com/office/drawing/2014/main" id="{B4281F02-454A-46BB-8767-17FA36152463}"/>
              </a:ext>
            </a:extLst>
          </p:cNvPr>
          <p:cNvCxnSpPr>
            <a:cxnSpLocks/>
          </p:cNvCxnSpPr>
          <p:nvPr/>
        </p:nvCxnSpPr>
        <p:spPr>
          <a:xfrm>
            <a:off x="1244072" y="3334560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9784B499-953E-4D8A-AA8C-B934F48936F5}"/>
              </a:ext>
            </a:extLst>
          </p:cNvPr>
          <p:cNvSpPr txBox="1"/>
          <p:nvPr/>
        </p:nvSpPr>
        <p:spPr>
          <a:xfrm>
            <a:off x="923176" y="2126092"/>
            <a:ext cx="351195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Contigs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F7339B2B-59FB-497E-98C3-C374D05BACEF}"/>
              </a:ext>
            </a:extLst>
          </p:cNvPr>
          <p:cNvCxnSpPr>
            <a:cxnSpLocks/>
          </p:cNvCxnSpPr>
          <p:nvPr/>
        </p:nvCxnSpPr>
        <p:spPr>
          <a:xfrm>
            <a:off x="1244072" y="2449258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Imagen 24">
            <a:extLst>
              <a:ext uri="{FF2B5EF4-FFF2-40B4-BE49-F238E27FC236}">
                <a16:creationId xmlns:a16="http://schemas.microsoft.com/office/drawing/2014/main" id="{70C350AC-AA0C-49F2-9986-C2A4F0AD4C1E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17724" y="4258512"/>
            <a:ext cx="2094228" cy="1113460"/>
          </a:xfrm>
          <a:prstGeom prst="rect">
            <a:avLst/>
          </a:prstGeom>
        </p:spPr>
      </p:pic>
      <p:sp>
        <p:nvSpPr>
          <p:cNvPr id="104" name="Abrir llave 103">
            <a:extLst>
              <a:ext uri="{FF2B5EF4-FFF2-40B4-BE49-F238E27FC236}">
                <a16:creationId xmlns:a16="http://schemas.microsoft.com/office/drawing/2014/main" id="{FBB2A063-3646-445D-8300-5382E7743E50}"/>
              </a:ext>
            </a:extLst>
          </p:cNvPr>
          <p:cNvSpPr/>
          <p:nvPr/>
        </p:nvSpPr>
        <p:spPr>
          <a:xfrm>
            <a:off x="2419526" y="2563800"/>
            <a:ext cx="294793" cy="9909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CuadroTexto 104">
            <a:extLst>
              <a:ext uri="{FF2B5EF4-FFF2-40B4-BE49-F238E27FC236}">
                <a16:creationId xmlns:a16="http://schemas.microsoft.com/office/drawing/2014/main" id="{24B55721-D991-4926-A4A8-BA26188F2F2C}"/>
              </a:ext>
            </a:extLst>
          </p:cNvPr>
          <p:cNvSpPr txBox="1"/>
          <p:nvPr/>
        </p:nvSpPr>
        <p:spPr>
          <a:xfrm>
            <a:off x="2665487" y="2649194"/>
            <a:ext cx="1815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90% Identidad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85% Cobertura</a:t>
            </a:r>
          </a:p>
        </p:txBody>
      </p:sp>
      <p:sp>
        <p:nvSpPr>
          <p:cNvPr id="106" name="CuadroTexto 105">
            <a:extLst>
              <a:ext uri="{FF2B5EF4-FFF2-40B4-BE49-F238E27FC236}">
                <a16:creationId xmlns:a16="http://schemas.microsoft.com/office/drawing/2014/main" id="{1152C4FA-E173-485D-8630-DE773A1C9834}"/>
              </a:ext>
            </a:extLst>
          </p:cNvPr>
          <p:cNvSpPr txBox="1"/>
          <p:nvPr/>
        </p:nvSpPr>
        <p:spPr>
          <a:xfrm>
            <a:off x="2624981" y="3181609"/>
            <a:ext cx="18157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CARD</a:t>
            </a:r>
          </a:p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VFDB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BC7A5232-88FE-4AFB-BF76-5F321CD7314D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3"/>
              </a:ext>
            </a:extLst>
          </a:blip>
          <a:stretch>
            <a:fillRect/>
          </a:stretch>
        </p:blipFill>
        <p:spPr>
          <a:xfrm>
            <a:off x="3186742" y="3223748"/>
            <a:ext cx="743666" cy="42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12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9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MATERIALES Y MÉTODOS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9B4E76D-2D35-48E5-90D6-69F81D4D0455}"/>
              </a:ext>
            </a:extLst>
          </p:cNvPr>
          <p:cNvSpPr txBox="1"/>
          <p:nvPr/>
        </p:nvSpPr>
        <p:spPr>
          <a:xfrm>
            <a:off x="238539" y="779130"/>
            <a:ext cx="10497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Ensamblaje de genomas de </a:t>
            </a: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Candidatus Sulcia muelleri</a:t>
            </a:r>
            <a:r>
              <a:rPr lang="es-EC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y </a:t>
            </a:r>
            <a:r>
              <a:rPr lang="es-EC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Candidatus Nasuia deltocephalinicola</a:t>
            </a:r>
            <a:endParaRPr lang="es-EC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37">
            <a:extLst>
              <a:ext uri="{FF2B5EF4-FFF2-40B4-BE49-F238E27FC236}">
                <a16:creationId xmlns:a16="http://schemas.microsoft.com/office/drawing/2014/main" id="{E8F455B4-721D-4014-BFAD-685923222024}"/>
              </a:ext>
            </a:extLst>
          </p:cNvPr>
          <p:cNvSpPr txBox="1"/>
          <p:nvPr/>
        </p:nvSpPr>
        <p:spPr>
          <a:xfrm>
            <a:off x="273486" y="1260427"/>
            <a:ext cx="4643954" cy="375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es-ES" b="1" dirty="0"/>
              <a:t>Árboles Filogenéticos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CuadroTexto 101">
            <a:extLst>
              <a:ext uri="{FF2B5EF4-FFF2-40B4-BE49-F238E27FC236}">
                <a16:creationId xmlns:a16="http://schemas.microsoft.com/office/drawing/2014/main" id="{9784B499-953E-4D8A-AA8C-B934F48936F5}"/>
              </a:ext>
            </a:extLst>
          </p:cNvPr>
          <p:cNvSpPr txBox="1"/>
          <p:nvPr/>
        </p:nvSpPr>
        <p:spPr>
          <a:xfrm>
            <a:off x="5366664" y="1882434"/>
            <a:ext cx="3511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Secuencias Extraídas Manualmente</a:t>
            </a:r>
          </a:p>
          <a:p>
            <a:endParaRPr lang="es-EC" dirty="0"/>
          </a:p>
        </p:txBody>
      </p:sp>
      <p:cxnSp>
        <p:nvCxnSpPr>
          <p:cNvPr id="103" name="Conector recto de flecha 102">
            <a:extLst>
              <a:ext uri="{FF2B5EF4-FFF2-40B4-BE49-F238E27FC236}">
                <a16:creationId xmlns:a16="http://schemas.microsoft.com/office/drawing/2014/main" id="{F7339B2B-59FB-497E-98C3-C374D05BACEF}"/>
              </a:ext>
            </a:extLst>
          </p:cNvPr>
          <p:cNvCxnSpPr>
            <a:cxnSpLocks/>
          </p:cNvCxnSpPr>
          <p:nvPr/>
        </p:nvCxnSpPr>
        <p:spPr>
          <a:xfrm>
            <a:off x="7056343" y="2215297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upo 36">
            <a:extLst>
              <a:ext uri="{FF2B5EF4-FFF2-40B4-BE49-F238E27FC236}">
                <a16:creationId xmlns:a16="http://schemas.microsoft.com/office/drawing/2014/main" id="{DD2189F5-4638-4E0A-8E4D-9D0DCD268157}"/>
              </a:ext>
            </a:extLst>
          </p:cNvPr>
          <p:cNvGrpSpPr/>
          <p:nvPr/>
        </p:nvGrpSpPr>
        <p:grpSpPr>
          <a:xfrm>
            <a:off x="6411031" y="2526333"/>
            <a:ext cx="1390305" cy="508089"/>
            <a:chOff x="-48736" y="77149"/>
            <a:chExt cx="1894420" cy="648697"/>
          </a:xfrm>
        </p:grpSpPr>
        <p:sp>
          <p:nvSpPr>
            <p:cNvPr id="40" name="Rectángulo: esquinas redondeadas 39">
              <a:extLst>
                <a:ext uri="{FF2B5EF4-FFF2-40B4-BE49-F238E27FC236}">
                  <a16:creationId xmlns:a16="http://schemas.microsoft.com/office/drawing/2014/main" id="{71AF6DE9-E586-4BE4-AA03-299159F8E033}"/>
                </a:ext>
              </a:extLst>
            </p:cNvPr>
            <p:cNvSpPr/>
            <p:nvPr/>
          </p:nvSpPr>
          <p:spPr>
            <a:xfrm>
              <a:off x="0" y="77149"/>
              <a:ext cx="1845684" cy="6486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Rectángulo: esquinas redondeadas 4">
              <a:extLst>
                <a:ext uri="{FF2B5EF4-FFF2-40B4-BE49-F238E27FC236}">
                  <a16:creationId xmlns:a16="http://schemas.microsoft.com/office/drawing/2014/main" id="{2ABE4698-A45A-46E4-874A-A99B98037402}"/>
                </a:ext>
              </a:extLst>
            </p:cNvPr>
            <p:cNvSpPr txBox="1"/>
            <p:nvPr/>
          </p:nvSpPr>
          <p:spPr>
            <a:xfrm>
              <a:off x="-48736" y="96148"/>
              <a:ext cx="1826684" cy="61069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Mafft V7.490</a:t>
              </a:r>
            </a:p>
          </p:txBody>
        </p:sp>
      </p:grpSp>
      <p:cxnSp>
        <p:nvCxnSpPr>
          <p:cNvPr id="42" name="Conector recto de flecha 41">
            <a:extLst>
              <a:ext uri="{FF2B5EF4-FFF2-40B4-BE49-F238E27FC236}">
                <a16:creationId xmlns:a16="http://schemas.microsoft.com/office/drawing/2014/main" id="{560BA1C6-7D9F-427F-B251-B9C461EF90A8}"/>
              </a:ext>
            </a:extLst>
          </p:cNvPr>
          <p:cNvCxnSpPr>
            <a:cxnSpLocks/>
          </p:cNvCxnSpPr>
          <p:nvPr/>
        </p:nvCxnSpPr>
        <p:spPr>
          <a:xfrm>
            <a:off x="7056343" y="3447283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upo 42">
            <a:extLst>
              <a:ext uri="{FF2B5EF4-FFF2-40B4-BE49-F238E27FC236}">
                <a16:creationId xmlns:a16="http://schemas.microsoft.com/office/drawing/2014/main" id="{62F48A45-D368-4392-8EBB-34F6F3186BD0}"/>
              </a:ext>
            </a:extLst>
          </p:cNvPr>
          <p:cNvGrpSpPr/>
          <p:nvPr/>
        </p:nvGrpSpPr>
        <p:grpSpPr>
          <a:xfrm>
            <a:off x="6248889" y="3799564"/>
            <a:ext cx="1664875" cy="418156"/>
            <a:chOff x="0" y="77149"/>
            <a:chExt cx="1845684" cy="648697"/>
          </a:xfrm>
        </p:grpSpPr>
        <p:sp>
          <p:nvSpPr>
            <p:cNvPr id="44" name="Rectángulo: esquinas redondeadas 43">
              <a:extLst>
                <a:ext uri="{FF2B5EF4-FFF2-40B4-BE49-F238E27FC236}">
                  <a16:creationId xmlns:a16="http://schemas.microsoft.com/office/drawing/2014/main" id="{3F0BCFE1-18C2-4EAC-B524-B47A54517720}"/>
                </a:ext>
              </a:extLst>
            </p:cNvPr>
            <p:cNvSpPr/>
            <p:nvPr/>
          </p:nvSpPr>
          <p:spPr>
            <a:xfrm>
              <a:off x="0" y="77149"/>
              <a:ext cx="1845684" cy="64869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ectángulo: esquinas redondeadas 4">
              <a:extLst>
                <a:ext uri="{FF2B5EF4-FFF2-40B4-BE49-F238E27FC236}">
                  <a16:creationId xmlns:a16="http://schemas.microsoft.com/office/drawing/2014/main" id="{805C26B5-EDA3-4CD6-AD29-B7AD13FE9B33}"/>
                </a:ext>
              </a:extLst>
            </p:cNvPr>
            <p:cNvSpPr txBox="1"/>
            <p:nvPr/>
          </p:nvSpPr>
          <p:spPr>
            <a:xfrm>
              <a:off x="19000" y="96149"/>
              <a:ext cx="1826684" cy="61069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ModelFinder Plus</a:t>
              </a:r>
            </a:p>
          </p:txBody>
        </p:sp>
      </p:grpSp>
      <p:sp>
        <p:nvSpPr>
          <p:cNvPr id="48" name="Rectángulo: esquinas redondeadas 4">
            <a:extLst>
              <a:ext uri="{FF2B5EF4-FFF2-40B4-BE49-F238E27FC236}">
                <a16:creationId xmlns:a16="http://schemas.microsoft.com/office/drawing/2014/main" id="{5A8B17A2-348A-416C-A390-3D7A830D8AED}"/>
              </a:ext>
            </a:extLst>
          </p:cNvPr>
          <p:cNvSpPr txBox="1"/>
          <p:nvPr/>
        </p:nvSpPr>
        <p:spPr>
          <a:xfrm>
            <a:off x="6547292" y="4547263"/>
            <a:ext cx="1018102" cy="40144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dirty="0"/>
              <a:t>IQ-tree 2</a:t>
            </a:r>
            <a:endParaRPr lang="es-EC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ángulo: esquinas redondeadas 4">
            <a:extLst>
              <a:ext uri="{FF2B5EF4-FFF2-40B4-BE49-F238E27FC236}">
                <a16:creationId xmlns:a16="http://schemas.microsoft.com/office/drawing/2014/main" id="{BC16FB91-626B-47E3-A4C5-C9B4FBF72678}"/>
              </a:ext>
            </a:extLst>
          </p:cNvPr>
          <p:cNvSpPr txBox="1"/>
          <p:nvPr/>
        </p:nvSpPr>
        <p:spPr>
          <a:xfrm>
            <a:off x="6563658" y="5269676"/>
            <a:ext cx="1038545" cy="374112"/>
          </a:xfrm>
          <a:prstGeom prst="rect">
            <a:avLst/>
          </a:prstGeom>
          <a:solidFill>
            <a:schemeClr val="accent5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marL="0" lvl="0" indent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Mr. Bayes</a:t>
            </a:r>
            <a:endParaRPr lang="es-EC" sz="16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Conector recto de flecha 51">
            <a:extLst>
              <a:ext uri="{FF2B5EF4-FFF2-40B4-BE49-F238E27FC236}">
                <a16:creationId xmlns:a16="http://schemas.microsoft.com/office/drawing/2014/main" id="{B676148D-9AD2-4B24-901F-DBD91E669E47}"/>
              </a:ext>
            </a:extLst>
          </p:cNvPr>
          <p:cNvCxnSpPr>
            <a:cxnSpLocks/>
          </p:cNvCxnSpPr>
          <p:nvPr/>
        </p:nvCxnSpPr>
        <p:spPr>
          <a:xfrm>
            <a:off x="7082930" y="4195427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de flecha 54">
            <a:extLst>
              <a:ext uri="{FF2B5EF4-FFF2-40B4-BE49-F238E27FC236}">
                <a16:creationId xmlns:a16="http://schemas.microsoft.com/office/drawing/2014/main" id="{9264A5F9-1990-4CF9-B4E7-9E2C91D0D048}"/>
              </a:ext>
            </a:extLst>
          </p:cNvPr>
          <p:cNvCxnSpPr>
            <a:cxnSpLocks/>
          </p:cNvCxnSpPr>
          <p:nvPr/>
        </p:nvCxnSpPr>
        <p:spPr>
          <a:xfrm>
            <a:off x="7056343" y="4965419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brir llave 55">
            <a:extLst>
              <a:ext uri="{FF2B5EF4-FFF2-40B4-BE49-F238E27FC236}">
                <a16:creationId xmlns:a16="http://schemas.microsoft.com/office/drawing/2014/main" id="{BCD72622-5A23-439B-9EDF-5D303F9BB5AA}"/>
              </a:ext>
            </a:extLst>
          </p:cNvPr>
          <p:cNvSpPr/>
          <p:nvPr/>
        </p:nvSpPr>
        <p:spPr>
          <a:xfrm>
            <a:off x="7662082" y="4563975"/>
            <a:ext cx="64851" cy="40144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FA16F43-C8C6-4436-AF20-768A9D0379C9}"/>
              </a:ext>
            </a:extLst>
          </p:cNvPr>
          <p:cNvSpPr txBox="1"/>
          <p:nvPr/>
        </p:nvSpPr>
        <p:spPr>
          <a:xfrm>
            <a:off x="7740484" y="4436203"/>
            <a:ext cx="20739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1000 </a:t>
            </a:r>
            <a:r>
              <a:rPr lang="es-EC" dirty="0"/>
              <a:t>(UFBootstraps)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38EF2BD-D9EC-4FCB-BBAC-ED596065F960}"/>
              </a:ext>
            </a:extLst>
          </p:cNvPr>
          <p:cNvSpPr txBox="1"/>
          <p:nvPr/>
        </p:nvSpPr>
        <p:spPr>
          <a:xfrm>
            <a:off x="7726933" y="46941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&gt;90</a:t>
            </a:r>
            <a:endParaRPr lang="es-EC" dirty="0"/>
          </a:p>
        </p:txBody>
      </p:sp>
      <p:sp>
        <p:nvSpPr>
          <p:cNvPr id="59" name="Abrir llave 58">
            <a:extLst>
              <a:ext uri="{FF2B5EF4-FFF2-40B4-BE49-F238E27FC236}">
                <a16:creationId xmlns:a16="http://schemas.microsoft.com/office/drawing/2014/main" id="{17F518FE-95E0-4BBB-89ED-8522240530AF}"/>
              </a:ext>
            </a:extLst>
          </p:cNvPr>
          <p:cNvSpPr/>
          <p:nvPr/>
        </p:nvSpPr>
        <p:spPr>
          <a:xfrm>
            <a:off x="7619566" y="5205598"/>
            <a:ext cx="120918" cy="41815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18A3E4BB-55E6-4007-ADF8-6B86090A8D40}"/>
              </a:ext>
            </a:extLst>
          </p:cNvPr>
          <p:cNvSpPr txBox="1"/>
          <p:nvPr/>
        </p:nvSpPr>
        <p:spPr>
          <a:xfrm>
            <a:off x="7694507" y="5118656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MCMC 1000000, </a:t>
            </a:r>
          </a:p>
          <a:p>
            <a:r>
              <a:rPr lang="es-ES" dirty="0"/>
              <a:t>&gt;0.8</a:t>
            </a:r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20D48364-2146-41AB-847C-62CC3ABCBC0E}"/>
              </a:ext>
            </a:extLst>
          </p:cNvPr>
          <p:cNvSpPr txBox="1"/>
          <p:nvPr/>
        </p:nvSpPr>
        <p:spPr>
          <a:xfrm>
            <a:off x="7145734" y="1321284"/>
            <a:ext cx="4187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Genes de MLST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D7F414FB-2EB6-4DB6-80B2-E8FA73319FCF}"/>
              </a:ext>
            </a:extLst>
          </p:cNvPr>
          <p:cNvSpPr txBox="1"/>
          <p:nvPr/>
        </p:nvSpPr>
        <p:spPr>
          <a:xfrm>
            <a:off x="4435093" y="1350264"/>
            <a:ext cx="27106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Factores de Virulencia</a:t>
            </a:r>
            <a:endParaRPr lang="es-EC" dirty="0"/>
          </a:p>
        </p:txBody>
      </p:sp>
      <p:cxnSp>
        <p:nvCxnSpPr>
          <p:cNvPr id="65" name="Conector recto de flecha 64">
            <a:extLst>
              <a:ext uri="{FF2B5EF4-FFF2-40B4-BE49-F238E27FC236}">
                <a16:creationId xmlns:a16="http://schemas.microsoft.com/office/drawing/2014/main" id="{7CEBB60C-BD91-42D3-8FC3-636490788780}"/>
              </a:ext>
            </a:extLst>
          </p:cNvPr>
          <p:cNvCxnSpPr>
            <a:cxnSpLocks/>
          </p:cNvCxnSpPr>
          <p:nvPr/>
        </p:nvCxnSpPr>
        <p:spPr>
          <a:xfrm>
            <a:off x="6058189" y="1663562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de flecha 67">
            <a:extLst>
              <a:ext uri="{FF2B5EF4-FFF2-40B4-BE49-F238E27FC236}">
                <a16:creationId xmlns:a16="http://schemas.microsoft.com/office/drawing/2014/main" id="{162CE5C5-E44E-4293-A275-FFBE01FC8EDD}"/>
              </a:ext>
            </a:extLst>
          </p:cNvPr>
          <p:cNvCxnSpPr>
            <a:cxnSpLocks/>
          </p:cNvCxnSpPr>
          <p:nvPr/>
        </p:nvCxnSpPr>
        <p:spPr>
          <a:xfrm>
            <a:off x="5657225" y="4008642"/>
            <a:ext cx="5418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uadroTexto 90">
            <a:extLst>
              <a:ext uri="{FF2B5EF4-FFF2-40B4-BE49-F238E27FC236}">
                <a16:creationId xmlns:a16="http://schemas.microsoft.com/office/drawing/2014/main" id="{3B96AC3E-36C2-49D9-8912-57FCA4EEA4E3}"/>
              </a:ext>
            </a:extLst>
          </p:cNvPr>
          <p:cNvSpPr txBox="1"/>
          <p:nvPr/>
        </p:nvSpPr>
        <p:spPr>
          <a:xfrm>
            <a:off x="4640935" y="3219283"/>
            <a:ext cx="5173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Alineamientos múltiples por cada factor de virulencia</a:t>
            </a:r>
            <a:endParaRPr lang="es-EC" dirty="0"/>
          </a:p>
        </p:txBody>
      </p:sp>
      <p:cxnSp>
        <p:nvCxnSpPr>
          <p:cNvPr id="82" name="Conector recto de flecha 81">
            <a:extLst>
              <a:ext uri="{FF2B5EF4-FFF2-40B4-BE49-F238E27FC236}">
                <a16:creationId xmlns:a16="http://schemas.microsoft.com/office/drawing/2014/main" id="{2E4C379D-AA05-456A-8925-92B0A915F1AD}"/>
              </a:ext>
            </a:extLst>
          </p:cNvPr>
          <p:cNvCxnSpPr>
            <a:cxnSpLocks/>
          </p:cNvCxnSpPr>
          <p:nvPr/>
        </p:nvCxnSpPr>
        <p:spPr>
          <a:xfrm>
            <a:off x="7865742" y="1688435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CuadroTexto 91">
            <a:extLst>
              <a:ext uri="{FF2B5EF4-FFF2-40B4-BE49-F238E27FC236}">
                <a16:creationId xmlns:a16="http://schemas.microsoft.com/office/drawing/2014/main" id="{8032700F-2D17-4210-8051-2FD6186A2F52}"/>
              </a:ext>
            </a:extLst>
          </p:cNvPr>
          <p:cNvSpPr txBox="1"/>
          <p:nvPr/>
        </p:nvSpPr>
        <p:spPr>
          <a:xfrm>
            <a:off x="8474471" y="2407783"/>
            <a:ext cx="4187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Alineamientos múltiples por cada</a:t>
            </a:r>
          </a:p>
          <a:p>
            <a:r>
              <a:rPr lang="es-EC" dirty="0"/>
              <a:t>gen de MLST</a:t>
            </a:r>
          </a:p>
        </p:txBody>
      </p:sp>
      <p:cxnSp>
        <p:nvCxnSpPr>
          <p:cNvPr id="93" name="Conector recto de flecha 92">
            <a:extLst>
              <a:ext uri="{FF2B5EF4-FFF2-40B4-BE49-F238E27FC236}">
                <a16:creationId xmlns:a16="http://schemas.microsoft.com/office/drawing/2014/main" id="{C6DBFDBD-B816-4CE0-86E1-379590C11457}"/>
              </a:ext>
            </a:extLst>
          </p:cNvPr>
          <p:cNvCxnSpPr>
            <a:cxnSpLocks/>
          </p:cNvCxnSpPr>
          <p:nvPr/>
        </p:nvCxnSpPr>
        <p:spPr>
          <a:xfrm>
            <a:off x="10735772" y="2780377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4" name="Grupo 93">
            <a:extLst>
              <a:ext uri="{FF2B5EF4-FFF2-40B4-BE49-F238E27FC236}">
                <a16:creationId xmlns:a16="http://schemas.microsoft.com/office/drawing/2014/main" id="{0B465D75-FA8F-4507-BF1E-2728C8665995}"/>
              </a:ext>
            </a:extLst>
          </p:cNvPr>
          <p:cNvGrpSpPr/>
          <p:nvPr/>
        </p:nvGrpSpPr>
        <p:grpSpPr>
          <a:xfrm>
            <a:off x="10048091" y="3151214"/>
            <a:ext cx="1878189" cy="418156"/>
            <a:chOff x="-32505" y="77149"/>
            <a:chExt cx="1878189" cy="648697"/>
          </a:xfrm>
          <a:solidFill>
            <a:schemeClr val="accent4">
              <a:lumMod val="75000"/>
            </a:schemeClr>
          </a:solidFill>
        </p:grpSpPr>
        <p:sp>
          <p:nvSpPr>
            <p:cNvPr id="95" name="Rectángulo: esquinas redondeadas 94">
              <a:extLst>
                <a:ext uri="{FF2B5EF4-FFF2-40B4-BE49-F238E27FC236}">
                  <a16:creationId xmlns:a16="http://schemas.microsoft.com/office/drawing/2014/main" id="{BCACB270-1625-4941-B7D4-F9E72BA5CA1E}"/>
                </a:ext>
              </a:extLst>
            </p:cNvPr>
            <p:cNvSpPr/>
            <p:nvPr/>
          </p:nvSpPr>
          <p:spPr>
            <a:xfrm>
              <a:off x="0" y="77149"/>
              <a:ext cx="1845684" cy="64869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6" name="Rectángulo: esquinas redondeadas 4">
              <a:extLst>
                <a:ext uri="{FF2B5EF4-FFF2-40B4-BE49-F238E27FC236}">
                  <a16:creationId xmlns:a16="http://schemas.microsoft.com/office/drawing/2014/main" id="{CC3B0BEF-2D82-4C7F-B11C-4164186E68A4}"/>
                </a:ext>
              </a:extLst>
            </p:cNvPr>
            <p:cNvSpPr txBox="1"/>
            <p:nvPr/>
          </p:nvSpPr>
          <p:spPr>
            <a:xfrm>
              <a:off x="-32505" y="115149"/>
              <a:ext cx="1826684" cy="61069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16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Mega 7</a:t>
              </a:r>
            </a:p>
          </p:txBody>
        </p:sp>
      </p:grpSp>
      <p:cxnSp>
        <p:nvCxnSpPr>
          <p:cNvPr id="97" name="Conector recto de flecha 96">
            <a:extLst>
              <a:ext uri="{FF2B5EF4-FFF2-40B4-BE49-F238E27FC236}">
                <a16:creationId xmlns:a16="http://schemas.microsoft.com/office/drawing/2014/main" id="{32154DE8-A123-401C-AA43-DD80E1364B2B}"/>
              </a:ext>
            </a:extLst>
          </p:cNvPr>
          <p:cNvCxnSpPr>
            <a:cxnSpLocks/>
          </p:cNvCxnSpPr>
          <p:nvPr/>
        </p:nvCxnSpPr>
        <p:spPr>
          <a:xfrm>
            <a:off x="7969685" y="2703611"/>
            <a:ext cx="509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ector recto de flecha 97">
            <a:extLst>
              <a:ext uri="{FF2B5EF4-FFF2-40B4-BE49-F238E27FC236}">
                <a16:creationId xmlns:a16="http://schemas.microsoft.com/office/drawing/2014/main" id="{B22DF4D8-3511-436E-9D47-B0487A92C94D}"/>
              </a:ext>
            </a:extLst>
          </p:cNvPr>
          <p:cNvCxnSpPr>
            <a:cxnSpLocks/>
            <a:stCxn id="96" idx="2"/>
            <a:endCxn id="45" idx="3"/>
          </p:cNvCxnSpPr>
          <p:nvPr/>
        </p:nvCxnSpPr>
        <p:spPr>
          <a:xfrm flipH="1">
            <a:off x="7913764" y="3569370"/>
            <a:ext cx="3047669" cy="439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adroTexto 107">
            <a:extLst>
              <a:ext uri="{FF2B5EF4-FFF2-40B4-BE49-F238E27FC236}">
                <a16:creationId xmlns:a16="http://schemas.microsoft.com/office/drawing/2014/main" id="{CC32C893-9C98-48E0-B701-BBD1DC2F7E42}"/>
              </a:ext>
            </a:extLst>
          </p:cNvPr>
          <p:cNvSpPr txBox="1"/>
          <p:nvPr/>
        </p:nvSpPr>
        <p:spPr>
          <a:xfrm>
            <a:off x="4200700" y="3705286"/>
            <a:ext cx="1530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Core-genome</a:t>
            </a:r>
          </a:p>
          <a:p>
            <a:r>
              <a:rPr lang="es-EC" dirty="0"/>
              <a:t>alignment</a:t>
            </a:r>
          </a:p>
        </p:txBody>
      </p:sp>
      <p:cxnSp>
        <p:nvCxnSpPr>
          <p:cNvPr id="53" name="Conector recto de flecha 52">
            <a:extLst>
              <a:ext uri="{FF2B5EF4-FFF2-40B4-BE49-F238E27FC236}">
                <a16:creationId xmlns:a16="http://schemas.microsoft.com/office/drawing/2014/main" id="{BAA7F4E3-FB5B-48D7-BF0B-430EBAD4765F}"/>
              </a:ext>
            </a:extLst>
          </p:cNvPr>
          <p:cNvCxnSpPr>
            <a:cxnSpLocks/>
          </p:cNvCxnSpPr>
          <p:nvPr/>
        </p:nvCxnSpPr>
        <p:spPr>
          <a:xfrm>
            <a:off x="7056343" y="3036499"/>
            <a:ext cx="0" cy="30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uadroTexto 61">
            <a:extLst>
              <a:ext uri="{FF2B5EF4-FFF2-40B4-BE49-F238E27FC236}">
                <a16:creationId xmlns:a16="http://schemas.microsoft.com/office/drawing/2014/main" id="{0BE4FE68-4999-44B0-BB25-B4AD934A6D4E}"/>
              </a:ext>
            </a:extLst>
          </p:cNvPr>
          <p:cNvSpPr txBox="1"/>
          <p:nvPr/>
        </p:nvSpPr>
        <p:spPr>
          <a:xfrm>
            <a:off x="201452" y="3410496"/>
            <a:ext cx="16813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Árbol filogenético por factor de virulencia</a:t>
            </a:r>
            <a:endParaRPr lang="es-EC" dirty="0"/>
          </a:p>
          <a:p>
            <a:endParaRPr lang="es-ES" dirty="0"/>
          </a:p>
          <a:p>
            <a:endParaRPr lang="es-EC" dirty="0"/>
          </a:p>
        </p:txBody>
      </p:sp>
      <p:sp>
        <p:nvSpPr>
          <p:cNvPr id="64" name="CuadroTexto 63">
            <a:extLst>
              <a:ext uri="{FF2B5EF4-FFF2-40B4-BE49-F238E27FC236}">
                <a16:creationId xmlns:a16="http://schemas.microsoft.com/office/drawing/2014/main" id="{AF0D4BC2-E9AF-44BE-A068-D6B25B797133}"/>
              </a:ext>
            </a:extLst>
          </p:cNvPr>
          <p:cNvSpPr txBox="1"/>
          <p:nvPr/>
        </p:nvSpPr>
        <p:spPr>
          <a:xfrm>
            <a:off x="2637094" y="1840011"/>
            <a:ext cx="418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ST1</a:t>
            </a:r>
          </a:p>
        </p:txBody>
      </p:sp>
      <p:pic>
        <p:nvPicPr>
          <p:cNvPr id="66" name="Picture 4" descr="Phylogenetic trees | Evolutionary tree (article) | Khan Academy">
            <a:extLst>
              <a:ext uri="{FF2B5EF4-FFF2-40B4-BE49-F238E27FC236}">
                <a16:creationId xmlns:a16="http://schemas.microsoft.com/office/drawing/2014/main" id="{CBEB7C55-C2C9-4FF3-9599-BD93E2EFF4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2560" y1="22497" x2="48293" y2="5202"/>
                        <a14:backgroundMark x1="48293" y1="5202" x2="28307" y2="1170"/>
                        <a14:backgroundMark x1="28307" y1="1170" x2="32504" y2="18466"/>
                        <a14:backgroundMark x1="32504" y1="18466" x2="51991" y2="23277"/>
                        <a14:backgroundMark x1="44452" y1="22107" x2="52987" y2="12224"/>
                        <a14:backgroundMark x1="52987" y1="12224" x2="45306" y2="130"/>
                        <a14:backgroundMark x1="45306" y1="130" x2="33855" y2="0"/>
                        <a14:backgroundMark x1="33855" y1="0" x2="35277" y2="0"/>
                        <a14:backgroundMark x1="27383" y1="1560" x2="34851" y2="16385"/>
                        <a14:backgroundMark x1="34851" y1="16385" x2="46728" y2="19376"/>
                        <a14:backgroundMark x1="46728" y1="19376" x2="42248" y2="260"/>
                        <a14:backgroundMark x1="42248" y1="260" x2="27738" y2="1170"/>
                        <a14:backgroundMark x1="26102" y1="6892" x2="26102" y2="6892"/>
                        <a14:backgroundMark x1="26102" y1="6892" x2="26102" y2="6892"/>
                        <a14:backgroundMark x1="26102" y1="6892" x2="26102" y2="689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72" t="13225" r="35089" b="30410"/>
          <a:stretch/>
        </p:blipFill>
        <p:spPr bwMode="auto">
          <a:xfrm>
            <a:off x="2043127" y="1909898"/>
            <a:ext cx="761091" cy="10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CuadroTexto 66">
            <a:extLst>
              <a:ext uri="{FF2B5EF4-FFF2-40B4-BE49-F238E27FC236}">
                <a16:creationId xmlns:a16="http://schemas.microsoft.com/office/drawing/2014/main" id="{0F5CE30F-499C-4A24-A6C1-4750CE5101A2}"/>
              </a:ext>
            </a:extLst>
          </p:cNvPr>
          <p:cNvSpPr txBox="1"/>
          <p:nvPr/>
        </p:nvSpPr>
        <p:spPr>
          <a:xfrm>
            <a:off x="10742507" y="2800495"/>
            <a:ext cx="418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Concatenados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E6A3ED28-C79E-44EC-A965-38346E73B5D6}"/>
              </a:ext>
            </a:extLst>
          </p:cNvPr>
          <p:cNvSpPr txBox="1"/>
          <p:nvPr/>
        </p:nvSpPr>
        <p:spPr>
          <a:xfrm>
            <a:off x="2637094" y="2126884"/>
            <a:ext cx="418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ST2</a:t>
            </a:r>
          </a:p>
        </p:txBody>
      </p:sp>
      <p:sp>
        <p:nvSpPr>
          <p:cNvPr id="70" name="CuadroTexto 69">
            <a:extLst>
              <a:ext uri="{FF2B5EF4-FFF2-40B4-BE49-F238E27FC236}">
                <a16:creationId xmlns:a16="http://schemas.microsoft.com/office/drawing/2014/main" id="{89E2E306-821F-4B90-BF6B-9FACD09D3898}"/>
              </a:ext>
            </a:extLst>
          </p:cNvPr>
          <p:cNvSpPr txBox="1"/>
          <p:nvPr/>
        </p:nvSpPr>
        <p:spPr>
          <a:xfrm>
            <a:off x="2672861" y="2351616"/>
            <a:ext cx="418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ST3</a:t>
            </a: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57A9F095-9D3C-4791-B795-F5AA9A5654FC}"/>
              </a:ext>
            </a:extLst>
          </p:cNvPr>
          <p:cNvSpPr txBox="1"/>
          <p:nvPr/>
        </p:nvSpPr>
        <p:spPr>
          <a:xfrm>
            <a:off x="2681127" y="2662502"/>
            <a:ext cx="4187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ST4</a:t>
            </a:r>
          </a:p>
        </p:txBody>
      </p:sp>
      <p:pic>
        <p:nvPicPr>
          <p:cNvPr id="72" name="Picture 4" descr="Phylogenetic trees | Evolutionary tree (article) | Khan Academy">
            <a:extLst>
              <a:ext uri="{FF2B5EF4-FFF2-40B4-BE49-F238E27FC236}">
                <a16:creationId xmlns:a16="http://schemas.microsoft.com/office/drawing/2014/main" id="{9AFDA3F1-72BF-4924-B582-FAA255A7FD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backgroundMark x1="52560" y1="22497" x2="48293" y2="5202"/>
                        <a14:backgroundMark x1="48293" y1="5202" x2="28307" y2="1170"/>
                        <a14:backgroundMark x1="28307" y1="1170" x2="32504" y2="18466"/>
                        <a14:backgroundMark x1="32504" y1="18466" x2="51991" y2="23277"/>
                        <a14:backgroundMark x1="44452" y1="22107" x2="52987" y2="12224"/>
                        <a14:backgroundMark x1="52987" y1="12224" x2="45306" y2="130"/>
                        <a14:backgroundMark x1="45306" y1="130" x2="33855" y2="0"/>
                        <a14:backgroundMark x1="33855" y1="0" x2="35277" y2="0"/>
                        <a14:backgroundMark x1="27383" y1="1560" x2="34851" y2="16385"/>
                        <a14:backgroundMark x1="34851" y1="16385" x2="46728" y2="19376"/>
                        <a14:backgroundMark x1="46728" y1="19376" x2="42248" y2="260"/>
                        <a14:backgroundMark x1="42248" y1="260" x2="27738" y2="1170"/>
                        <a14:backgroundMark x1="26102" y1="6892" x2="26102" y2="6892"/>
                        <a14:backgroundMark x1="26102" y1="6892" x2="26102" y2="6892"/>
                        <a14:backgroundMark x1="26102" y1="6892" x2="26102" y2="6892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72" t="13225" r="35089" b="30410"/>
          <a:stretch/>
        </p:blipFill>
        <p:spPr bwMode="auto">
          <a:xfrm>
            <a:off x="433735" y="1918644"/>
            <a:ext cx="761091" cy="104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CuadroTexto 72">
            <a:extLst>
              <a:ext uri="{FF2B5EF4-FFF2-40B4-BE49-F238E27FC236}">
                <a16:creationId xmlns:a16="http://schemas.microsoft.com/office/drawing/2014/main" id="{0A0EC5E8-297F-4F3C-A27B-191E95AB21E8}"/>
              </a:ext>
            </a:extLst>
          </p:cNvPr>
          <p:cNvSpPr txBox="1"/>
          <p:nvPr/>
        </p:nvSpPr>
        <p:spPr>
          <a:xfrm>
            <a:off x="1089096" y="1801358"/>
            <a:ext cx="7535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ST1 hla</a:t>
            </a:r>
            <a:endParaRPr lang="es-EC" sz="1400" dirty="0"/>
          </a:p>
        </p:txBody>
      </p:sp>
      <p:sp>
        <p:nvSpPr>
          <p:cNvPr id="74" name="CuadroTexto 73">
            <a:extLst>
              <a:ext uri="{FF2B5EF4-FFF2-40B4-BE49-F238E27FC236}">
                <a16:creationId xmlns:a16="http://schemas.microsoft.com/office/drawing/2014/main" id="{9EFED61D-E7D9-4EA7-9F98-5C5E2234A428}"/>
              </a:ext>
            </a:extLst>
          </p:cNvPr>
          <p:cNvSpPr txBox="1"/>
          <p:nvPr/>
        </p:nvSpPr>
        <p:spPr>
          <a:xfrm>
            <a:off x="1051284" y="2110215"/>
            <a:ext cx="7535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ST2 hla</a:t>
            </a:r>
            <a:endParaRPr lang="es-EC" sz="1400" dirty="0"/>
          </a:p>
        </p:txBody>
      </p:sp>
      <p:sp>
        <p:nvSpPr>
          <p:cNvPr id="75" name="CuadroTexto 74">
            <a:extLst>
              <a:ext uri="{FF2B5EF4-FFF2-40B4-BE49-F238E27FC236}">
                <a16:creationId xmlns:a16="http://schemas.microsoft.com/office/drawing/2014/main" id="{30A925F1-131E-4E60-A8B4-4C5BCA0811C5}"/>
              </a:ext>
            </a:extLst>
          </p:cNvPr>
          <p:cNvSpPr txBox="1"/>
          <p:nvPr/>
        </p:nvSpPr>
        <p:spPr>
          <a:xfrm>
            <a:off x="1070190" y="2374866"/>
            <a:ext cx="7535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ST3 hla</a:t>
            </a:r>
            <a:endParaRPr lang="es-EC" sz="1400" dirty="0"/>
          </a:p>
        </p:txBody>
      </p:sp>
      <p:sp>
        <p:nvSpPr>
          <p:cNvPr id="76" name="CuadroTexto 75">
            <a:extLst>
              <a:ext uri="{FF2B5EF4-FFF2-40B4-BE49-F238E27FC236}">
                <a16:creationId xmlns:a16="http://schemas.microsoft.com/office/drawing/2014/main" id="{07DCFE71-084D-4028-BC2A-5B139D4E1E62}"/>
              </a:ext>
            </a:extLst>
          </p:cNvPr>
          <p:cNvSpPr txBox="1"/>
          <p:nvPr/>
        </p:nvSpPr>
        <p:spPr>
          <a:xfrm>
            <a:off x="1070190" y="2666728"/>
            <a:ext cx="75359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latin typeface="Calibri" panose="020F0502020204030204" pitchFamily="34" charset="0"/>
                <a:cs typeface="Calibri" panose="020F0502020204030204" pitchFamily="34" charset="0"/>
              </a:rPr>
              <a:t>ST4 hla</a:t>
            </a:r>
            <a:endParaRPr lang="es-EC" sz="1400" dirty="0"/>
          </a:p>
        </p:txBody>
      </p:sp>
      <p:sp>
        <p:nvSpPr>
          <p:cNvPr id="77" name="CuadroTexto 76">
            <a:extLst>
              <a:ext uri="{FF2B5EF4-FFF2-40B4-BE49-F238E27FC236}">
                <a16:creationId xmlns:a16="http://schemas.microsoft.com/office/drawing/2014/main" id="{E66F86E5-5CD1-4791-BB39-D437E76581D2}"/>
              </a:ext>
            </a:extLst>
          </p:cNvPr>
          <p:cNvSpPr txBox="1"/>
          <p:nvPr/>
        </p:nvSpPr>
        <p:spPr>
          <a:xfrm>
            <a:off x="1873063" y="3330835"/>
            <a:ext cx="217824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Árbol filogenético MLST</a:t>
            </a:r>
            <a:endParaRPr lang="es-EC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Árbol filogenético Core-genome </a:t>
            </a:r>
          </a:p>
          <a:p>
            <a:r>
              <a:rPr lang="es-ES" dirty="0"/>
              <a:t>    alignment</a:t>
            </a:r>
          </a:p>
        </p:txBody>
      </p:sp>
    </p:spTree>
    <p:extLst>
      <p:ext uri="{BB962C8B-B14F-4D97-AF65-F5344CB8AC3E}">
        <p14:creationId xmlns:p14="http://schemas.microsoft.com/office/powerpoint/2010/main" val="7179556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4116678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8558705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8781313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44928650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444583" y="638857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Extracción y Purificación de ADN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34FED7-FADE-479B-81FA-642F33DBED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902" y="946806"/>
            <a:ext cx="4139872" cy="3637849"/>
          </a:xfrm>
          <a:prstGeom prst="rect">
            <a:avLst/>
          </a:prstGeom>
        </p:spPr>
      </p:pic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D2B469E4-C551-445E-9E4F-A4A2EA79D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5193142"/>
              </p:ext>
            </p:extLst>
          </p:nvPr>
        </p:nvGraphicFramePr>
        <p:xfrm>
          <a:off x="4825093" y="1241639"/>
          <a:ext cx="6729598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580">
                  <a:extLst>
                    <a:ext uri="{9D8B030D-6E8A-4147-A177-3AD203B41FA5}">
                      <a16:colId xmlns:a16="http://schemas.microsoft.com/office/drawing/2014/main" val="4175645456"/>
                    </a:ext>
                  </a:extLst>
                </a:gridCol>
                <a:gridCol w="1330036">
                  <a:extLst>
                    <a:ext uri="{9D8B030D-6E8A-4147-A177-3AD203B41FA5}">
                      <a16:colId xmlns:a16="http://schemas.microsoft.com/office/drawing/2014/main" val="4094216773"/>
                    </a:ext>
                  </a:extLst>
                </a:gridCol>
                <a:gridCol w="1450109">
                  <a:extLst>
                    <a:ext uri="{9D8B030D-6E8A-4147-A177-3AD203B41FA5}">
                      <a16:colId xmlns:a16="http://schemas.microsoft.com/office/drawing/2014/main" val="2415672755"/>
                    </a:ext>
                  </a:extLst>
                </a:gridCol>
                <a:gridCol w="2456873">
                  <a:extLst>
                    <a:ext uri="{9D8B030D-6E8A-4147-A177-3AD203B41FA5}">
                      <a16:colId xmlns:a16="http://schemas.microsoft.com/office/drawing/2014/main" val="32623344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Parámetro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Este Estudio</a:t>
                      </a:r>
                    </a:p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Promedio [Rango]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Recomendado por Illumina DNA Prep Kit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(Dibbern et al., 2015)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3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260/280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 [1,97 a 2,28]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1,8-2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Axyprep® 1,36</a:t>
                      </a:r>
                    </a:p>
                    <a:p>
                      <a:r>
                        <a:rPr lang="es-EC" sz="1600" dirty="0"/>
                        <a:t>Silica Column 1,47</a:t>
                      </a:r>
                    </a:p>
                    <a:p>
                      <a:r>
                        <a:rPr lang="es-EC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Boiling 1,33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1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260/230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2,19 [1,92 a 2,46]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2-2,2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2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Concentración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dirty="0"/>
                        <a:t>29,4 [6,17 a 168 </a:t>
                      </a:r>
                      <a:r>
                        <a:rPr lang="es-ES" sz="1600" dirty="0"/>
                        <a:t>] </a:t>
                      </a:r>
                      <a:r>
                        <a:rPr lang="pl-PL" sz="1600" dirty="0"/>
                        <a:t>ng/</a:t>
                      </a:r>
                      <a:r>
                        <a:rPr lang="es-ES" sz="1600" dirty="0"/>
                        <a:t>u</a:t>
                      </a:r>
                      <a:r>
                        <a:rPr lang="pl-PL" sz="1600" dirty="0"/>
                        <a:t>L.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1-500 ng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600" dirty="0"/>
                        <a:t>Axyprep® 449,25 ng/uL</a:t>
                      </a:r>
                    </a:p>
                    <a:p>
                      <a:r>
                        <a:rPr lang="es-EC" sz="1600" dirty="0"/>
                        <a:t>Silica Column 626,5 ng/uL</a:t>
                      </a:r>
                    </a:p>
                    <a:p>
                      <a:r>
                        <a:rPr lang="es-EC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Boiling 330,75 ng/uL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35274"/>
                  </a:ext>
                </a:extLst>
              </a:tr>
            </a:tbl>
          </a:graphicData>
        </a:graphic>
      </p:graphicFrame>
      <p:sp>
        <p:nvSpPr>
          <p:cNvPr id="25" name="CuadroTexto 24">
            <a:extLst>
              <a:ext uri="{FF2B5EF4-FFF2-40B4-BE49-F238E27FC236}">
                <a16:creationId xmlns:a16="http://schemas.microsoft.com/office/drawing/2014/main" id="{20EF3EB7-8EEE-4505-B1F9-59D67A64DBD1}"/>
              </a:ext>
            </a:extLst>
          </p:cNvPr>
          <p:cNvSpPr txBox="1"/>
          <p:nvPr/>
        </p:nvSpPr>
        <p:spPr>
          <a:xfrm>
            <a:off x="331995" y="63062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(Nybo, 2012) (Dibbern et al., 2015) (Illumina, 2020)</a:t>
            </a:r>
          </a:p>
        </p:txBody>
      </p:sp>
    </p:spTree>
    <p:extLst>
      <p:ext uri="{BB962C8B-B14F-4D97-AF65-F5344CB8AC3E}">
        <p14:creationId xmlns:p14="http://schemas.microsoft.com/office/powerpoint/2010/main" val="2258695741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444583" y="638857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Preparación de Librerías de ADN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4BB020AD-68BA-40D4-A440-4167269FF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69" y="1290335"/>
            <a:ext cx="6412584" cy="33925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FB3DE45A-62F1-476A-9DCC-52DF003D00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1144" y="2436352"/>
            <a:ext cx="5300662" cy="16501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BD3683B-3F52-4220-A9F5-0D9237259580}"/>
              </a:ext>
            </a:extLst>
          </p:cNvPr>
          <p:cNvSpPr txBox="1"/>
          <p:nvPr/>
        </p:nvSpPr>
        <p:spPr>
          <a:xfrm>
            <a:off x="371061" y="63062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(Illumina, 2020)</a:t>
            </a:r>
          </a:p>
        </p:txBody>
      </p:sp>
    </p:spTree>
    <p:extLst>
      <p:ext uri="{BB962C8B-B14F-4D97-AF65-F5344CB8AC3E}">
        <p14:creationId xmlns:p14="http://schemas.microsoft.com/office/powerpoint/2010/main" val="2321673803"/>
      </p:ext>
    </p:extLst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444583" y="638857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D0FA94E-7C88-4104-9D1B-F9FBE3A88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6165" y="2074880"/>
            <a:ext cx="7186123" cy="384824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1AA9131-DC7F-4C9A-897C-6F9E18EEA614}"/>
              </a:ext>
            </a:extLst>
          </p:cNvPr>
          <p:cNvSpPr txBox="1"/>
          <p:nvPr/>
        </p:nvSpPr>
        <p:spPr>
          <a:xfrm>
            <a:off x="331995" y="1084154"/>
            <a:ext cx="623207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Control de calidad  y preprocesamiento de las lecturas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783AF7AF-122F-4A33-9DB3-CEEBC0D342AF}"/>
              </a:ext>
            </a:extLst>
          </p:cNvPr>
          <p:cNvSpPr txBox="1"/>
          <p:nvPr/>
        </p:nvSpPr>
        <p:spPr>
          <a:xfrm>
            <a:off x="145753" y="6363965"/>
            <a:ext cx="66950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(Petit III &amp; Read, 2018) </a:t>
            </a:r>
            <a:r>
              <a:rPr lang="es-EC" sz="1800" dirty="0">
                <a:latin typeface="Calibri" panose="020F0502020204030204" pitchFamily="34" charset="0"/>
                <a:cs typeface="Calibri" panose="020F0502020204030204" pitchFamily="34" charset="0"/>
              </a:rPr>
              <a:t>(Gunasekera et al., 2021)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59573516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B88C2512-7F0A-4BF9-BA47-A5E068EBE48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FDB5499-2A16-4C16-A984-04D7C6709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055F60FD-0E96-4CA7-8272-4DC788B3704D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RESULTADOS Y DISCUSIÓN</a:t>
            </a:r>
          </a:p>
        </p:txBody>
      </p:sp>
      <p:sp>
        <p:nvSpPr>
          <p:cNvPr id="36" name="CuadroTexto 1">
            <a:extLst>
              <a:ext uri="{FF2B5EF4-FFF2-40B4-BE49-F238E27FC236}">
                <a16:creationId xmlns:a16="http://schemas.microsoft.com/office/drawing/2014/main" id="{D52EA10D-84E7-47EF-9EDD-9AE5F3B371BB}"/>
              </a:ext>
            </a:extLst>
          </p:cNvPr>
          <p:cNvSpPr txBox="1"/>
          <p:nvPr/>
        </p:nvSpPr>
        <p:spPr>
          <a:xfrm>
            <a:off x="444583" y="638857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B38BA37A-E816-4667-926B-6F57B6013B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8013"/>
          <a:stretch/>
        </p:blipFill>
        <p:spPr>
          <a:xfrm>
            <a:off x="122643" y="3206300"/>
            <a:ext cx="3102085" cy="269144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350C95-8F1A-4779-B087-68694B0798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2806" y="2836546"/>
            <a:ext cx="3564652" cy="3237873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53463F3-361D-400C-8444-5CB8C46B0A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6335" b="7620"/>
          <a:stretch/>
        </p:blipFill>
        <p:spPr>
          <a:xfrm>
            <a:off x="7568259" y="2281967"/>
            <a:ext cx="4023853" cy="331549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51DCA25D-126C-4D24-BAF7-43FB38C9BE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79" y="5564247"/>
            <a:ext cx="3946099" cy="392153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03C21F63-A644-449B-B98D-01FD8E1E500A}"/>
              </a:ext>
            </a:extLst>
          </p:cNvPr>
          <p:cNvSpPr txBox="1"/>
          <p:nvPr/>
        </p:nvSpPr>
        <p:spPr>
          <a:xfrm>
            <a:off x="3682806" y="1192592"/>
            <a:ext cx="3749273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Verificación de especie y presencia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contaminantes.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3991AE2-EA67-4709-9CA8-7A540FCDF076}"/>
              </a:ext>
            </a:extLst>
          </p:cNvPr>
          <p:cNvSpPr txBox="1"/>
          <p:nvPr/>
        </p:nvSpPr>
        <p:spPr>
          <a:xfrm>
            <a:off x="7620079" y="1192592"/>
            <a:ext cx="6096000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Ensamblaje </a:t>
            </a:r>
            <a:r>
              <a:rPr lang="es-ES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novo</a:t>
            </a:r>
            <a:endParaRPr lang="es-EC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6DA4979-FC17-47CC-B076-0F65D5443BC3}"/>
              </a:ext>
            </a:extLst>
          </p:cNvPr>
          <p:cNvSpPr txBox="1"/>
          <p:nvPr/>
        </p:nvSpPr>
        <p:spPr>
          <a:xfrm>
            <a:off x="122643" y="1204787"/>
            <a:ext cx="3372164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Control de calidad  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 preprocesamiento de las lecturas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1E65689-DF4C-46EA-8ED1-76B81C8CB6BA}"/>
              </a:ext>
            </a:extLst>
          </p:cNvPr>
          <p:cNvSpPr txBox="1"/>
          <p:nvPr/>
        </p:nvSpPr>
        <p:spPr>
          <a:xfrm>
            <a:off x="182438" y="2097301"/>
            <a:ext cx="6858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“AK, S, X, Z” no tuvieron un %GC</a:t>
            </a:r>
          </a:p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esperado.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“Y” si lo tuvo, pero se diferenció</a:t>
            </a:r>
          </a:p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notablemente del resto.</a:t>
            </a:r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E2102B09-F51E-4701-A1B6-81ED3FB765B7}"/>
              </a:ext>
            </a:extLst>
          </p:cNvPr>
          <p:cNvSpPr txBox="1"/>
          <p:nvPr/>
        </p:nvSpPr>
        <p:spPr>
          <a:xfrm>
            <a:off x="3592587" y="1995218"/>
            <a:ext cx="6858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“AK, Y” fueron descartados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“S, X, Z, I” poseen al menos 1% </a:t>
            </a:r>
          </a:p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de contaminación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0B8216F-88E4-4753-AF13-B9F155CA0D37}"/>
              </a:ext>
            </a:extLst>
          </p:cNvPr>
          <p:cNvSpPr txBox="1"/>
          <p:nvPr/>
        </p:nvSpPr>
        <p:spPr>
          <a:xfrm>
            <a:off x="7620078" y="1507323"/>
            <a:ext cx="6858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“S, X, Z, I”  fueron descartados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obtuvieron ensamblajes con un número</a:t>
            </a:r>
          </a:p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contigs (promedio [rango], 41,2 [25 a 65]).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139142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1990AA1-9E18-407B-82C3-4C2E22D98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99" y="1634649"/>
            <a:ext cx="3710594" cy="4093489"/>
          </a:xfrm>
          <a:prstGeom prst="rect">
            <a:avLst/>
          </a:prstGeom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D52CEF5A-7D53-429C-ACBB-C3D5BFBEC552}"/>
              </a:ext>
            </a:extLst>
          </p:cNvPr>
          <p:cNvSpPr txBox="1"/>
          <p:nvPr/>
        </p:nvSpPr>
        <p:spPr>
          <a:xfrm>
            <a:off x="295089" y="6334194"/>
            <a:ext cx="73730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(Lamers et al., 2011). </a:t>
            </a:r>
            <a:endParaRPr lang="es-EC" sz="1600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A901297-37A2-47CC-8825-2F2CD0156491}"/>
              </a:ext>
            </a:extLst>
          </p:cNvPr>
          <p:cNvSpPr txBox="1"/>
          <p:nvPr/>
        </p:nvSpPr>
        <p:spPr>
          <a:xfrm>
            <a:off x="2425326" y="6334194"/>
            <a:ext cx="803515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u="dash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(Coombs et al., 2020)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02859EDC-2AB7-432D-A4CF-8DBA77AD705A}"/>
              </a:ext>
            </a:extLst>
          </p:cNvPr>
          <p:cNvSpPr txBox="1"/>
          <p:nvPr/>
        </p:nvSpPr>
        <p:spPr>
          <a:xfrm>
            <a:off x="444583" y="638857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988FEF5-4C03-4001-83E6-75464A5CC4EE}"/>
              </a:ext>
            </a:extLst>
          </p:cNvPr>
          <p:cNvSpPr txBox="1"/>
          <p:nvPr/>
        </p:nvSpPr>
        <p:spPr>
          <a:xfrm>
            <a:off x="444583" y="1029665"/>
            <a:ext cx="46003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Tipaje SCCmec, MLST, cg-SNPs</a:t>
            </a:r>
            <a:endParaRPr lang="es-EC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95AEE4B4-5CA3-46A5-A7E5-D73565504F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1734" y="2292679"/>
            <a:ext cx="4172607" cy="2913839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47C46B63-ED47-46DD-9FC0-3A5D4B1C7F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37" r="2188"/>
          <a:stretch/>
        </p:blipFill>
        <p:spPr>
          <a:xfrm>
            <a:off x="8022083" y="2157410"/>
            <a:ext cx="4172607" cy="3184375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AD93698C-76FC-42CD-BF7F-928DCD4F34BB}"/>
              </a:ext>
            </a:extLst>
          </p:cNvPr>
          <p:cNvSpPr txBox="1"/>
          <p:nvPr/>
        </p:nvSpPr>
        <p:spPr>
          <a:xfrm>
            <a:off x="4554628" y="1430896"/>
            <a:ext cx="2765907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Árbol Filogenético MLST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Basado en 7 genes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5 nodos bien soportados</a:t>
            </a:r>
            <a:endParaRPr lang="es-EC" sz="1800" dirty="0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0EAB49A-3806-4D27-A96F-F3FBEE285165}"/>
              </a:ext>
            </a:extLst>
          </p:cNvPr>
          <p:cNvSpPr txBox="1"/>
          <p:nvPr/>
        </p:nvSpPr>
        <p:spPr>
          <a:xfrm>
            <a:off x="6918497" y="1399035"/>
            <a:ext cx="6096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Árbol Filogenético cg-SNPs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Basado en 2025 genes</a:t>
            </a:r>
          </a:p>
          <a:p>
            <a:pPr algn="ctr"/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17 nodos bien soportados</a:t>
            </a:r>
            <a:endParaRPr lang="es-EC" sz="1600" dirty="0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1B5EF072-7320-4DCB-B87F-A5BBB70C97E6}"/>
              </a:ext>
            </a:extLst>
          </p:cNvPr>
          <p:cNvSpPr txBox="1"/>
          <p:nvPr/>
        </p:nvSpPr>
        <p:spPr>
          <a:xfrm>
            <a:off x="4288221" y="6284795"/>
            <a:ext cx="6999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/>
              <a:t>(Humphreys &amp; Coleman, 2019).</a:t>
            </a:r>
          </a:p>
        </p:txBody>
      </p:sp>
    </p:spTree>
    <p:extLst>
      <p:ext uri="{BB962C8B-B14F-4D97-AF65-F5344CB8AC3E}">
        <p14:creationId xmlns:p14="http://schemas.microsoft.com/office/powerpoint/2010/main" val="380198616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C7AC70-86C0-4CEF-AA91-C85978336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737" r="24053"/>
          <a:stretch/>
        </p:blipFill>
        <p:spPr>
          <a:xfrm>
            <a:off x="7494895" y="2034213"/>
            <a:ext cx="4509852" cy="2206799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74B4ABA-D0C1-470B-AE63-6890F48C2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66" y="1903845"/>
            <a:ext cx="1630604" cy="397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EC477B1-88A8-483D-9EB5-C9CE4E713DD3}"/>
              </a:ext>
            </a:extLst>
          </p:cNvPr>
          <p:cNvSpPr txBox="1"/>
          <p:nvPr/>
        </p:nvSpPr>
        <p:spPr>
          <a:xfrm>
            <a:off x="578070" y="583839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(Zurita et al., 2016)</a:t>
            </a:r>
            <a:endParaRPr lang="es-EC" sz="16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D5D343C2-67E5-4FF6-8465-831EF727C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9105" y="2224958"/>
            <a:ext cx="4303188" cy="105034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A9534C19-3A67-457E-BEB2-7B0727D1378A}"/>
              </a:ext>
            </a:extLst>
          </p:cNvPr>
          <p:cNvSpPr txBox="1"/>
          <p:nvPr/>
        </p:nvSpPr>
        <p:spPr>
          <a:xfrm>
            <a:off x="347969" y="1322005"/>
            <a:ext cx="7620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o se reporta ST2625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 2005-2013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D9ACB58-3651-4771-A23B-9491BD942D9B}"/>
              </a:ext>
            </a:extLst>
          </p:cNvPr>
          <p:cNvSpPr txBox="1"/>
          <p:nvPr/>
        </p:nvSpPr>
        <p:spPr>
          <a:xfrm>
            <a:off x="2529105" y="1539611"/>
            <a:ext cx="64796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ST2625 causante de un brote en una pediátrica</a:t>
            </a:r>
          </a:p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en Italia. 2016-2017</a:t>
            </a:r>
            <a:endParaRPr lang="es-EC" sz="1600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B070959-D068-4FCF-A5A0-B2D05CAEBE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0192" y="4586863"/>
            <a:ext cx="3883421" cy="86873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7E5AA3DC-D689-4E68-8CF1-E8DF986E3250}"/>
              </a:ext>
            </a:extLst>
          </p:cNvPr>
          <p:cNvSpPr txBox="1"/>
          <p:nvPr/>
        </p:nvSpPr>
        <p:spPr>
          <a:xfrm>
            <a:off x="2499581" y="3948624"/>
            <a:ext cx="70734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ST2625 reportado en Australia en casos de</a:t>
            </a:r>
          </a:p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sepsis. 2018</a:t>
            </a:r>
            <a:endParaRPr lang="es-EC" sz="16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392F715-DA9E-4B00-BE48-3D86488CCBD0}"/>
              </a:ext>
            </a:extLst>
          </p:cNvPr>
          <p:cNvSpPr txBox="1"/>
          <p:nvPr/>
        </p:nvSpPr>
        <p:spPr>
          <a:xfrm>
            <a:off x="347969" y="937893"/>
            <a:ext cx="7283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Tipaje SCCmec, MLST, cg-SNPs</a:t>
            </a:r>
            <a:endParaRPr lang="es-EC" dirty="0"/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9E794733-C3B0-46E3-BC0B-E71A76E91316}"/>
              </a:ext>
            </a:extLst>
          </p:cNvPr>
          <p:cNvSpPr txBox="1"/>
          <p:nvPr/>
        </p:nvSpPr>
        <p:spPr>
          <a:xfrm>
            <a:off x="347969" y="639143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6791EED-92FF-4D59-8C09-AD77396634EF}"/>
              </a:ext>
            </a:extLst>
          </p:cNvPr>
          <p:cNvSpPr txBox="1"/>
          <p:nvPr/>
        </p:nvSpPr>
        <p:spPr>
          <a:xfrm>
            <a:off x="7741198" y="1508832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Mapa de calor basado en cg-SNPs ST2625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C4E856E-0001-4BA5-9074-F81872342587}"/>
              </a:ext>
            </a:extLst>
          </p:cNvPr>
          <p:cNvSpPr txBox="1"/>
          <p:nvPr/>
        </p:nvSpPr>
        <p:spPr>
          <a:xfrm>
            <a:off x="7741198" y="4189204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Se propone un posible evento de transmisión en un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período inferior a 6 meses entre AO, AP, AD 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(0, 1 SNPs &lt; 15 SNPS)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FF0F1298-85A9-4713-A5F3-256766791AE7}"/>
              </a:ext>
            </a:extLst>
          </p:cNvPr>
          <p:cNvSpPr txBox="1"/>
          <p:nvPr/>
        </p:nvSpPr>
        <p:spPr>
          <a:xfrm>
            <a:off x="4843121" y="3348460"/>
            <a:ext cx="69210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(Ugolotti, E. et al., 2017</a:t>
            </a:r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71882009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">
            <a:extLst>
              <a:ext uri="{FF2B5EF4-FFF2-40B4-BE49-F238E27FC236}">
                <a16:creationId xmlns:a16="http://schemas.microsoft.com/office/drawing/2014/main" id="{9E794733-C3B0-46E3-BC0B-E71A76E91316}"/>
              </a:ext>
            </a:extLst>
          </p:cNvPr>
          <p:cNvSpPr txBox="1"/>
          <p:nvPr/>
        </p:nvSpPr>
        <p:spPr>
          <a:xfrm>
            <a:off x="347969" y="639143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D359D12-DDE6-42A1-A017-960E47302D45}"/>
              </a:ext>
            </a:extLst>
          </p:cNvPr>
          <p:cNvSpPr txBox="1"/>
          <p:nvPr/>
        </p:nvSpPr>
        <p:spPr>
          <a:xfrm>
            <a:off x="347969" y="1007511"/>
            <a:ext cx="69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Variabilidad Genética de los Genes (fnbA, fhuD, sstD, hla, sdrC)</a:t>
            </a:r>
            <a:endParaRPr lang="es-EC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1A8D2F8-DFD9-4CD1-A0A6-AC3607B5C2D6}"/>
              </a:ext>
            </a:extLst>
          </p:cNvPr>
          <p:cNvSpPr txBox="1"/>
          <p:nvPr/>
        </p:nvSpPr>
        <p:spPr>
          <a:xfrm>
            <a:off x="6096000" y="1451367"/>
            <a:ext cx="3546222" cy="838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No se dispone de información acerca de patrones de expresión génica de fhuD1 y sstD en los aislados de este estudio.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E774FCDE-4807-4379-B5AB-79B7E4547B67}"/>
              </a:ext>
            </a:extLst>
          </p:cNvPr>
          <p:cNvCxnSpPr>
            <a:cxnSpLocks/>
          </p:cNvCxnSpPr>
          <p:nvPr/>
        </p:nvCxnSpPr>
        <p:spPr>
          <a:xfrm flipH="1">
            <a:off x="7864720" y="2309537"/>
            <a:ext cx="54" cy="36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03D7953D-BC0F-4294-9EA4-A6D8A2D422C1}"/>
              </a:ext>
            </a:extLst>
          </p:cNvPr>
          <p:cNvSpPr txBox="1"/>
          <p:nvPr/>
        </p:nvSpPr>
        <p:spPr>
          <a:xfrm>
            <a:off x="6103662" y="2732402"/>
            <a:ext cx="3546222" cy="652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No se ha completado el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estudio de sstD</a:t>
            </a:r>
            <a:endParaRPr lang="es-EC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4F1E8ED3-73C0-4010-8BD9-B857C6EFD06D}"/>
              </a:ext>
            </a:extLst>
          </p:cNvPr>
          <p:cNvSpPr txBox="1"/>
          <p:nvPr/>
        </p:nvSpPr>
        <p:spPr>
          <a:xfrm>
            <a:off x="6096000" y="4066662"/>
            <a:ext cx="3546222" cy="590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Para fhuD1 se utilizó primers reportados erróneamente por 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(Jenkins et al., 2015)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124DB080-D7ED-4161-BF53-5669BA952BCF}"/>
              </a:ext>
            </a:extLst>
          </p:cNvPr>
          <p:cNvCxnSpPr>
            <a:cxnSpLocks/>
          </p:cNvCxnSpPr>
          <p:nvPr/>
        </p:nvCxnSpPr>
        <p:spPr>
          <a:xfrm flipH="1">
            <a:off x="7896577" y="3485682"/>
            <a:ext cx="54" cy="3680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8BCBD495-26A0-4E18-BFD8-E3F56085F944}"/>
              </a:ext>
            </a:extLst>
          </p:cNvPr>
          <p:cNvSpPr txBox="1"/>
          <p:nvPr/>
        </p:nvSpPr>
        <p:spPr>
          <a:xfrm>
            <a:off x="347969" y="1452668"/>
            <a:ext cx="44371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No se encontró un patrón de variantes genéticas en fnbA, sdrC y hla relacionadas con un patrón de expresión génica específico.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F8702CBF-51A8-45CF-BA44-790644794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568" y="2879833"/>
            <a:ext cx="2942932" cy="3215519"/>
          </a:xfrm>
          <a:prstGeom prst="rect">
            <a:avLst/>
          </a:prstGeom>
        </p:spPr>
      </p:pic>
      <p:sp>
        <p:nvSpPr>
          <p:cNvPr id="37" name="CuadroTexto 36">
            <a:extLst>
              <a:ext uri="{FF2B5EF4-FFF2-40B4-BE49-F238E27FC236}">
                <a16:creationId xmlns:a16="http://schemas.microsoft.com/office/drawing/2014/main" id="{300A43BB-E616-463D-9211-63B42F7502E4}"/>
              </a:ext>
            </a:extLst>
          </p:cNvPr>
          <p:cNvSpPr txBox="1"/>
          <p:nvPr/>
        </p:nvSpPr>
        <p:spPr>
          <a:xfrm>
            <a:off x="347969" y="2351275"/>
            <a:ext cx="4345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SNPs de aislados clínicos de SA con patrón de regulación de expresión a la alza de hla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63879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85005EBF-3151-471C-B7F1-12CA24E962BB}"/>
              </a:ext>
            </a:extLst>
          </p:cNvPr>
          <p:cNvSpPr txBox="1"/>
          <p:nvPr/>
        </p:nvSpPr>
        <p:spPr>
          <a:xfrm>
            <a:off x="347969" y="639143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1EB81D-DDE9-4BEA-82ED-44ADED9E49B4}"/>
              </a:ext>
            </a:extLst>
          </p:cNvPr>
          <p:cNvSpPr txBox="1"/>
          <p:nvPr/>
        </p:nvSpPr>
        <p:spPr>
          <a:xfrm>
            <a:off x="347969" y="1007511"/>
            <a:ext cx="69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Variabilidad Genética de los Genes (fnbA, fhuD, sstD, hla, sdrC)</a:t>
            </a:r>
            <a:endParaRPr lang="es-EC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65BDD90-490A-4049-ADB1-FBD2F3173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577" y="1469121"/>
            <a:ext cx="4346660" cy="24761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A4CD2528-3B0A-4179-94AB-D866B91186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484" y="1522425"/>
            <a:ext cx="4028588" cy="2422867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4F5FAFB-C995-44E2-8FCF-E87D5EA9C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498" y="3833927"/>
            <a:ext cx="4057065" cy="2350712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439351EB-7C8E-4C4C-8DB1-4D68E9E7DF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641" y="3833927"/>
            <a:ext cx="3448078" cy="2234591"/>
          </a:xfrm>
          <a:prstGeom prst="rect">
            <a:avLst/>
          </a:prstGeom>
        </p:spPr>
      </p:pic>
      <p:graphicFrame>
        <p:nvGraphicFramePr>
          <p:cNvPr id="18" name="Tabla 9">
            <a:extLst>
              <a:ext uri="{FF2B5EF4-FFF2-40B4-BE49-F238E27FC236}">
                <a16:creationId xmlns:a16="http://schemas.microsoft.com/office/drawing/2014/main" id="{9EC7E63F-0DD3-4809-B7F8-5D36F4887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722653"/>
              </p:ext>
            </p:extLst>
          </p:nvPr>
        </p:nvGraphicFramePr>
        <p:xfrm>
          <a:off x="8674469" y="1599443"/>
          <a:ext cx="2927596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4666">
                  <a:extLst>
                    <a:ext uri="{9D8B030D-6E8A-4147-A177-3AD203B41FA5}">
                      <a16:colId xmlns:a16="http://schemas.microsoft.com/office/drawing/2014/main" val="4175645456"/>
                    </a:ext>
                  </a:extLst>
                </a:gridCol>
                <a:gridCol w="1041042">
                  <a:extLst>
                    <a:ext uri="{9D8B030D-6E8A-4147-A177-3AD203B41FA5}">
                      <a16:colId xmlns:a16="http://schemas.microsoft.com/office/drawing/2014/main" val="4094216773"/>
                    </a:ext>
                  </a:extLst>
                </a:gridCol>
                <a:gridCol w="1131888">
                  <a:extLst>
                    <a:ext uri="{9D8B030D-6E8A-4147-A177-3AD203B41FA5}">
                      <a16:colId xmlns:a16="http://schemas.microsoft.com/office/drawing/2014/main" val="3131981938"/>
                    </a:ext>
                  </a:extLst>
                </a:gridCol>
              </a:tblGrid>
              <a:tr h="41463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de SNPs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de Genotipos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639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Hla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s-EC" sz="16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7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4714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sdrC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511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32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sstD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7394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fnbA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687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4754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fhuD1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s-EC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50815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75D36ED7-1D23-4034-BF2B-79EFF7588F27}"/>
              </a:ext>
            </a:extLst>
          </p:cNvPr>
          <p:cNvSpPr txBox="1"/>
          <p:nvPr/>
        </p:nvSpPr>
        <p:spPr>
          <a:xfrm>
            <a:off x="8598601" y="4085953"/>
            <a:ext cx="30034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Con respecto a</a:t>
            </a:r>
          </a:p>
          <a:p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subsp.</a:t>
            </a:r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r>
              <a:rPr lang="fr-FR" sz="1400" i="1" dirty="0">
                <a:latin typeface="Calibri" panose="020F0502020204030204" pitchFamily="34" charset="0"/>
                <a:cs typeface="Calibri" panose="020F0502020204030204" pitchFamily="34" charset="0"/>
              </a:rPr>
              <a:t>aureus </a:t>
            </a:r>
            <a:r>
              <a:rPr lang="fr-FR" sz="1400" dirty="0">
                <a:latin typeface="Calibri" panose="020F0502020204030204" pitchFamily="34" charset="0"/>
                <a:cs typeface="Calibri" panose="020F0502020204030204" pitchFamily="34" charset="0"/>
              </a:rPr>
              <a:t>NCTC 8325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516944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85005EBF-3151-471C-B7F1-12CA24E962BB}"/>
              </a:ext>
            </a:extLst>
          </p:cNvPr>
          <p:cNvSpPr txBox="1"/>
          <p:nvPr/>
        </p:nvSpPr>
        <p:spPr>
          <a:xfrm>
            <a:off x="347969" y="639143"/>
            <a:ext cx="6333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Análisis Bioinformático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1EB81D-DDE9-4BEA-82ED-44ADED9E49B4}"/>
              </a:ext>
            </a:extLst>
          </p:cNvPr>
          <p:cNvSpPr txBox="1"/>
          <p:nvPr/>
        </p:nvSpPr>
        <p:spPr>
          <a:xfrm>
            <a:off x="347969" y="1007511"/>
            <a:ext cx="6921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Variabilidad Genética de los Genes (fnbA, fhuD, sstD, hla, sdrC)</a:t>
            </a:r>
            <a:endParaRPr lang="es-EC" dirty="0"/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4C4EBB43-7A11-4DD2-9C27-3DE94069670B}"/>
              </a:ext>
            </a:extLst>
          </p:cNvPr>
          <p:cNvSpPr/>
          <p:nvPr/>
        </p:nvSpPr>
        <p:spPr>
          <a:xfrm>
            <a:off x="1053980" y="1407621"/>
            <a:ext cx="2417675" cy="1788388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FF7428B-2FB1-4BC3-8FBD-F7FDCFD832A5}"/>
              </a:ext>
            </a:extLst>
          </p:cNvPr>
          <p:cNvSpPr txBox="1"/>
          <p:nvPr/>
        </p:nvSpPr>
        <p:spPr>
          <a:xfrm>
            <a:off x="2093216" y="3313782"/>
            <a:ext cx="10490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2400" dirty="0"/>
              <a:t>C259T</a:t>
            </a:r>
          </a:p>
        </p:txBody>
      </p:sp>
      <p:sp>
        <p:nvSpPr>
          <p:cNvPr id="16" name="Abrir llave 15">
            <a:extLst>
              <a:ext uri="{FF2B5EF4-FFF2-40B4-BE49-F238E27FC236}">
                <a16:creationId xmlns:a16="http://schemas.microsoft.com/office/drawing/2014/main" id="{0FAA338C-95C1-4F14-A7D6-06336315AE18}"/>
              </a:ext>
            </a:extLst>
          </p:cNvPr>
          <p:cNvSpPr/>
          <p:nvPr/>
        </p:nvSpPr>
        <p:spPr>
          <a:xfrm>
            <a:off x="1849705" y="3151767"/>
            <a:ext cx="182000" cy="7856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B43B25E-9903-4F67-BC7E-8910B9AD29ED}"/>
              </a:ext>
            </a:extLst>
          </p:cNvPr>
          <p:cNvSpPr txBox="1"/>
          <p:nvPr/>
        </p:nvSpPr>
        <p:spPr>
          <a:xfrm>
            <a:off x="152631" y="3105192"/>
            <a:ext cx="1710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ST30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B ST30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MRSA 252 ST36</a:t>
            </a:r>
          </a:p>
          <a:p>
            <a:endParaRPr lang="es-EC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5AD6EB5-99FA-45BE-A2B3-7181651044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715" r="64981"/>
          <a:stretch/>
        </p:blipFill>
        <p:spPr>
          <a:xfrm>
            <a:off x="3158096" y="3263883"/>
            <a:ext cx="1080743" cy="71535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4FF88F5-161F-4AA4-B584-AF56DC4D89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021" r="1814"/>
          <a:stretch/>
        </p:blipFill>
        <p:spPr>
          <a:xfrm>
            <a:off x="4238839" y="3263883"/>
            <a:ext cx="1085222" cy="74295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E45295D-B93D-434F-BCB8-9B8F50744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756" y="4214703"/>
            <a:ext cx="3243899" cy="1539387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68EE04BA-12A0-4684-8F1A-86B2B20FE2CE}"/>
              </a:ext>
            </a:extLst>
          </p:cNvPr>
          <p:cNvSpPr txBox="1"/>
          <p:nvPr/>
        </p:nvSpPr>
        <p:spPr>
          <a:xfrm>
            <a:off x="1053980" y="5902104"/>
            <a:ext cx="609432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(DeLeo et al., 2011)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9E32426-9040-4C2D-BDF1-EDA2F359936F}"/>
              </a:ext>
            </a:extLst>
          </p:cNvPr>
          <p:cNvSpPr txBox="1"/>
          <p:nvPr/>
        </p:nvSpPr>
        <p:spPr>
          <a:xfrm>
            <a:off x="7203417" y="3471614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T2463A </a:t>
            </a:r>
          </a:p>
          <a:p>
            <a:r>
              <a:rPr lang="pt-BR" dirty="0"/>
              <a:t>T2475A</a:t>
            </a:r>
            <a:endParaRPr lang="es-EC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3893C1C6-8781-445C-B1E4-0E8676121B9F}"/>
              </a:ext>
            </a:extLst>
          </p:cNvPr>
          <p:cNvSpPr txBox="1"/>
          <p:nvPr/>
        </p:nvSpPr>
        <p:spPr>
          <a:xfrm>
            <a:off x="5737285" y="2811755"/>
            <a:ext cx="16458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AF ST22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AG ST22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AE ST22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L ST22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N STT22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AJ ST22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SAMW2 ST1</a:t>
            </a:r>
          </a:p>
        </p:txBody>
      </p:sp>
      <p:sp>
        <p:nvSpPr>
          <p:cNvPr id="28" name="Abrir llave 27">
            <a:extLst>
              <a:ext uri="{FF2B5EF4-FFF2-40B4-BE49-F238E27FC236}">
                <a16:creationId xmlns:a16="http://schemas.microsoft.com/office/drawing/2014/main" id="{0D1ED790-8898-425B-9AF2-D90DCACA7A0A}"/>
              </a:ext>
            </a:extLst>
          </p:cNvPr>
          <p:cNvSpPr/>
          <p:nvPr/>
        </p:nvSpPr>
        <p:spPr>
          <a:xfrm>
            <a:off x="6971504" y="2811755"/>
            <a:ext cx="297527" cy="196605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CF6E7000-6EAD-4CA8-9D23-890FDCD3BC9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0729" t="-2447"/>
          <a:stretch/>
        </p:blipFill>
        <p:spPr>
          <a:xfrm>
            <a:off x="9052860" y="3105192"/>
            <a:ext cx="2986509" cy="116121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813927B6-55C1-4533-91AE-45B345F9DC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5" t="-272" r="79899" b="-2175"/>
          <a:stretch/>
        </p:blipFill>
        <p:spPr>
          <a:xfrm>
            <a:off x="8114613" y="3132787"/>
            <a:ext cx="1005540" cy="1161218"/>
          </a:xfrm>
          <a:prstGeom prst="rect">
            <a:avLst/>
          </a:prstGeom>
        </p:spPr>
      </p:pic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13A6BBC1-1D1D-4A27-A2A8-E208FC566D6B}"/>
              </a:ext>
            </a:extLst>
          </p:cNvPr>
          <p:cNvSpPr/>
          <p:nvPr/>
        </p:nvSpPr>
        <p:spPr>
          <a:xfrm>
            <a:off x="8600656" y="1583927"/>
            <a:ext cx="1649923" cy="1338054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s-EC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03F5FBB2-7AB3-4A60-B67F-1C684AD28D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4613" y="4321600"/>
            <a:ext cx="2917039" cy="1481428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15281A47-D3DF-4784-8923-3370978DD8F9}"/>
              </a:ext>
            </a:extLst>
          </p:cNvPr>
          <p:cNvSpPr txBox="1"/>
          <p:nvPr/>
        </p:nvSpPr>
        <p:spPr>
          <a:xfrm>
            <a:off x="7269031" y="5803028"/>
            <a:ext cx="664845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811395" algn="l"/>
              </a:tabLst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(Lower et al., 2011)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860646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814924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191124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n 19">
            <a:extLst>
              <a:ext uri="{FF2B5EF4-FFF2-40B4-BE49-F238E27FC236}">
                <a16:creationId xmlns:a16="http://schemas.microsoft.com/office/drawing/2014/main" id="{495A15BD-801E-4391-802B-F362B2B92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539" y="1568201"/>
            <a:ext cx="6690351" cy="372159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D19303A5-DECC-49DD-8221-BE52D72657C9}"/>
              </a:ext>
            </a:extLst>
          </p:cNvPr>
          <p:cNvSpPr txBox="1"/>
          <p:nvPr/>
        </p:nvSpPr>
        <p:spPr>
          <a:xfrm>
            <a:off x="177422" y="6394950"/>
            <a:ext cx="6421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(Sakr et al., 2018), (Silva et al., 2020), (Austin et al., 2020), (Biorender.com)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CuadroTexto 5">
            <a:extLst>
              <a:ext uri="{FF2B5EF4-FFF2-40B4-BE49-F238E27FC236}">
                <a16:creationId xmlns:a16="http://schemas.microsoft.com/office/drawing/2014/main" id="{CB17E6EB-741F-4AD8-83E7-503E7EF69AD4}"/>
              </a:ext>
            </a:extLst>
          </p:cNvPr>
          <p:cNvSpPr txBox="1"/>
          <p:nvPr/>
        </p:nvSpPr>
        <p:spPr>
          <a:xfrm>
            <a:off x="238539" y="658810"/>
            <a:ext cx="54130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aureus, una bacteria oportunista.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7FF99AA-A3B8-4C45-8FE9-D1E7880D01DD}"/>
              </a:ext>
            </a:extLst>
          </p:cNvPr>
          <p:cNvSpPr txBox="1"/>
          <p:nvPr/>
        </p:nvSpPr>
        <p:spPr>
          <a:xfrm>
            <a:off x="4104029" y="1239460"/>
            <a:ext cx="3463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30% de la población mundial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2789C6E-B875-4B62-BCC7-16B64B54CF8A}"/>
              </a:ext>
            </a:extLst>
          </p:cNvPr>
          <p:cNvSpPr txBox="1"/>
          <p:nvPr/>
        </p:nvSpPr>
        <p:spPr>
          <a:xfrm>
            <a:off x="284643" y="1265778"/>
            <a:ext cx="2681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Colonización asintomática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0BB886E-1B2A-46D5-8E65-DD9CB9D98137}"/>
              </a:ext>
            </a:extLst>
          </p:cNvPr>
          <p:cNvSpPr txBox="1"/>
          <p:nvPr/>
        </p:nvSpPr>
        <p:spPr>
          <a:xfrm>
            <a:off x="361902" y="5052409"/>
            <a:ext cx="3227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Infección del torrente sanguíneo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o bacteriemia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49D503C-E41A-49DA-86CA-160DCDAC5274}"/>
              </a:ext>
            </a:extLst>
          </p:cNvPr>
          <p:cNvSpPr txBox="1"/>
          <p:nvPr/>
        </p:nvSpPr>
        <p:spPr>
          <a:xfrm>
            <a:off x="416953" y="3048695"/>
            <a:ext cx="163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</a:t>
            </a:r>
          </a:p>
          <a:p>
            <a:r>
              <a:rPr lang="es-ES" sz="1400" i="1" dirty="0">
                <a:latin typeface="Calibri" panose="020F0502020204030204" pitchFamily="34" charset="0"/>
                <a:cs typeface="Calibri" panose="020F0502020204030204" pitchFamily="34" charset="0"/>
              </a:rPr>
              <a:t>Aureus (SA)</a:t>
            </a:r>
            <a:endParaRPr lang="es-EC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8CC5AE6-81FC-4A63-9B31-30186291B46C}"/>
              </a:ext>
            </a:extLst>
          </p:cNvPr>
          <p:cNvSpPr txBox="1"/>
          <p:nvPr/>
        </p:nvSpPr>
        <p:spPr>
          <a:xfrm>
            <a:off x="4198383" y="5052409"/>
            <a:ext cx="30514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15-40% de personas con esta 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infección fallecen en 30 días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E050D65-C9BC-4665-A175-2434F0B1A1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13"/>
          <a:stretch/>
        </p:blipFill>
        <p:spPr>
          <a:xfrm>
            <a:off x="7107304" y="1257407"/>
            <a:ext cx="4657065" cy="4634623"/>
          </a:xfrm>
          <a:prstGeom prst="rect">
            <a:avLst/>
          </a:prstGeom>
        </p:spPr>
      </p:pic>
      <p:sp>
        <p:nvSpPr>
          <p:cNvPr id="25" name="Abrir llave 24">
            <a:extLst>
              <a:ext uri="{FF2B5EF4-FFF2-40B4-BE49-F238E27FC236}">
                <a16:creationId xmlns:a16="http://schemas.microsoft.com/office/drawing/2014/main" id="{282D7C1D-E2D1-4701-8307-F3B36E3C5C28}"/>
              </a:ext>
            </a:extLst>
          </p:cNvPr>
          <p:cNvSpPr/>
          <p:nvPr/>
        </p:nvSpPr>
        <p:spPr>
          <a:xfrm rot="5400000">
            <a:off x="8458239" y="1003578"/>
            <a:ext cx="406548" cy="1721717"/>
          </a:xfrm>
          <a:prstGeom prst="lef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20CF57DB-587B-4819-ACB4-2EE4B9888D83}"/>
              </a:ext>
            </a:extLst>
          </p:cNvPr>
          <p:cNvSpPr txBox="1"/>
          <p:nvPr/>
        </p:nvSpPr>
        <p:spPr>
          <a:xfrm>
            <a:off x="8012113" y="1046990"/>
            <a:ext cx="4445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1,27 millones de muertes atribuidas a resistencia antimicrobiana en 2019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A9DA33DC-F2B1-4406-9DAD-7EC8CC207C1F}"/>
              </a:ext>
            </a:extLst>
          </p:cNvPr>
          <p:cNvCxnSpPr/>
          <p:nvPr/>
        </p:nvCxnSpPr>
        <p:spPr>
          <a:xfrm>
            <a:off x="9522372" y="2067711"/>
            <a:ext cx="0" cy="26304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echa: a la derecha 28">
            <a:extLst>
              <a:ext uri="{FF2B5EF4-FFF2-40B4-BE49-F238E27FC236}">
                <a16:creationId xmlns:a16="http://schemas.microsoft.com/office/drawing/2014/main" id="{977A83F5-772A-4238-B338-8540D51273A3}"/>
              </a:ext>
            </a:extLst>
          </p:cNvPr>
          <p:cNvSpPr/>
          <p:nvPr/>
        </p:nvSpPr>
        <p:spPr>
          <a:xfrm rot="16200000">
            <a:off x="7510829" y="5573613"/>
            <a:ext cx="367862" cy="2117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5384698-5862-4916-B81D-83022324DBD1}"/>
              </a:ext>
            </a:extLst>
          </p:cNvPr>
          <p:cNvCxnSpPr/>
          <p:nvPr/>
        </p:nvCxnSpPr>
        <p:spPr>
          <a:xfrm>
            <a:off x="7800655" y="2113793"/>
            <a:ext cx="0" cy="2630413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id="{6165D876-7E1D-4EF8-8662-E9D814F6A2BF}"/>
              </a:ext>
            </a:extLst>
          </p:cNvPr>
          <p:cNvSpPr txBox="1"/>
          <p:nvPr/>
        </p:nvSpPr>
        <p:spPr>
          <a:xfrm>
            <a:off x="2325247" y="1673157"/>
            <a:ext cx="1636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Fosas </a:t>
            </a:r>
          </a:p>
          <a:p>
            <a:r>
              <a:rPr lang="es-ES" sz="1400" dirty="0">
                <a:latin typeface="Calibri" panose="020F0502020204030204" pitchFamily="34" charset="0"/>
                <a:cs typeface="Calibri" panose="020F0502020204030204" pitchFamily="34" charset="0"/>
              </a:rPr>
              <a:t>nasales</a:t>
            </a:r>
            <a:endParaRPr lang="es-EC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BCE11869-7FA8-4D86-8311-6015ED41142A}"/>
              </a:ext>
            </a:extLst>
          </p:cNvPr>
          <p:cNvCxnSpPr/>
          <p:nvPr/>
        </p:nvCxnSpPr>
        <p:spPr>
          <a:xfrm>
            <a:off x="2197100" y="3670300"/>
            <a:ext cx="0" cy="342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F81C743-D6A9-4FF4-B9F8-450B48928B0B}"/>
              </a:ext>
            </a:extLst>
          </p:cNvPr>
          <p:cNvSpPr txBox="1"/>
          <p:nvPr/>
        </p:nvSpPr>
        <p:spPr>
          <a:xfrm>
            <a:off x="7800654" y="5611892"/>
            <a:ext cx="82296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(Murray et al., 2022)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325292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9" grpId="0" animBg="1"/>
      <p:bldP spid="3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FC15AAE2-E092-4BE5-9CF6-3F31D0D5F14A}"/>
              </a:ext>
            </a:extLst>
          </p:cNvPr>
          <p:cNvGrpSpPr/>
          <p:nvPr/>
        </p:nvGrpSpPr>
        <p:grpSpPr>
          <a:xfrm>
            <a:off x="450334" y="1535810"/>
            <a:ext cx="11347965" cy="814580"/>
            <a:chOff x="940840" y="348"/>
            <a:chExt cx="9614930" cy="814580"/>
          </a:xfrm>
        </p:grpSpPr>
        <p:sp>
          <p:nvSpPr>
            <p:cNvPr id="21" name="Rectángulo 20">
              <a:extLst>
                <a:ext uri="{FF2B5EF4-FFF2-40B4-BE49-F238E27FC236}">
                  <a16:creationId xmlns:a16="http://schemas.microsoft.com/office/drawing/2014/main" id="{6BDDEF12-9D1E-4DE7-B881-317D776B81F1}"/>
                </a:ext>
              </a:extLst>
            </p:cNvPr>
            <p:cNvSpPr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CuadroTexto 22">
              <a:extLst>
                <a:ext uri="{FF2B5EF4-FFF2-40B4-BE49-F238E27FC236}">
                  <a16:creationId xmlns:a16="http://schemas.microsoft.com/office/drawing/2014/main" id="{3914FB03-CC20-4BD7-AB87-0A28E62E3D4A}"/>
                </a:ext>
              </a:extLst>
            </p:cNvPr>
            <p:cNvSpPr txBox="1"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Se extrajo el ADN de 26 aislados clínicos de SA obteniendo valores de concentración y calidad que fueron apropiados para realizar la preparación de librerías y la posterior secuenciación NGS Illumina.</a:t>
              </a:r>
              <a:endParaRPr lang="es-EC" sz="19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EEEDF50F-2368-4E18-A098-0600FEF42D76}"/>
              </a:ext>
            </a:extLst>
          </p:cNvPr>
          <p:cNvGrpSpPr/>
          <p:nvPr/>
        </p:nvGrpSpPr>
        <p:grpSpPr>
          <a:xfrm>
            <a:off x="422017" y="2614420"/>
            <a:ext cx="11347965" cy="814580"/>
            <a:chOff x="940840" y="348"/>
            <a:chExt cx="9614930" cy="814580"/>
          </a:xfrm>
        </p:grpSpPr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48BD61D9-D402-44D2-8625-86B0CEF768E8}"/>
                </a:ext>
              </a:extLst>
            </p:cNvPr>
            <p:cNvSpPr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CuadroTexto 31">
              <a:extLst>
                <a:ext uri="{FF2B5EF4-FFF2-40B4-BE49-F238E27FC236}">
                  <a16:creationId xmlns:a16="http://schemas.microsoft.com/office/drawing/2014/main" id="{05B01923-C799-48DE-BD98-5831DB1D0633}"/>
                </a:ext>
              </a:extLst>
            </p:cNvPr>
            <p:cNvSpPr txBox="1"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Se prepararon librerías de ADN genómico siguiendo el protocolo de Illumina DNA Prep Kit. Los puntos de control establecidos validaron la presencia de librerías y el tamaño esperado de fragmento esperado para este tipo de aplicación.</a:t>
              </a:r>
              <a:endParaRPr lang="es-EC" sz="19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A659903E-5ADB-4F65-AE2B-F8F18428825E}"/>
              </a:ext>
            </a:extLst>
          </p:cNvPr>
          <p:cNvGrpSpPr/>
          <p:nvPr/>
        </p:nvGrpSpPr>
        <p:grpSpPr>
          <a:xfrm>
            <a:off x="450334" y="3693031"/>
            <a:ext cx="11347965" cy="814580"/>
            <a:chOff x="940840" y="348"/>
            <a:chExt cx="9614930" cy="814580"/>
          </a:xfrm>
        </p:grpSpPr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34DB4985-33A7-4C78-A41A-790699ABBE4B}"/>
                </a:ext>
              </a:extLst>
            </p:cNvPr>
            <p:cNvSpPr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9" name="CuadroTexto 38">
              <a:extLst>
                <a:ext uri="{FF2B5EF4-FFF2-40B4-BE49-F238E27FC236}">
                  <a16:creationId xmlns:a16="http://schemas.microsoft.com/office/drawing/2014/main" id="{C1654F3A-3D20-4FD1-9B1A-C1E0FDDBA65A}"/>
                </a:ext>
              </a:extLst>
            </p:cNvPr>
            <p:cNvSpPr txBox="1"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No se encontró una correlación entre el patrón de expresión de genes de virulencia regulado al alza o a la baja en hla, fnbA, sstD y las variantes genéticas encontradas en dichos genes.</a:t>
              </a:r>
              <a:endParaRPr lang="es-EC" sz="19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3C6F10DA-9917-49BF-9199-A2BCCCB1826D}"/>
              </a:ext>
            </a:extLst>
          </p:cNvPr>
          <p:cNvGrpSpPr/>
          <p:nvPr/>
        </p:nvGrpSpPr>
        <p:grpSpPr>
          <a:xfrm>
            <a:off x="450334" y="4771641"/>
            <a:ext cx="11347965" cy="814580"/>
            <a:chOff x="940840" y="348"/>
            <a:chExt cx="9614930" cy="814580"/>
          </a:xfrm>
        </p:grpSpPr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F5909947-77B0-44C3-ABEC-081994DBE110}"/>
                </a:ext>
              </a:extLst>
            </p:cNvPr>
            <p:cNvSpPr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CuadroTexto 41">
              <a:extLst>
                <a:ext uri="{FF2B5EF4-FFF2-40B4-BE49-F238E27FC236}">
                  <a16:creationId xmlns:a16="http://schemas.microsoft.com/office/drawing/2014/main" id="{0D040D03-C2AC-4240-8795-3AD218DDAC35}"/>
                </a:ext>
              </a:extLst>
            </p:cNvPr>
            <p:cNvSpPr txBox="1"/>
            <p:nvPr/>
          </p:nvSpPr>
          <p:spPr>
            <a:xfrm>
              <a:off x="940840" y="348"/>
              <a:ext cx="9614930" cy="81458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b="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Las variantes genéticas en los factores virulencia hla, fnbA, sstD, fhuD1, sdrC se asocian con la evolución clonal de los aislados del presente estudio. </a:t>
              </a:r>
              <a:r>
                <a:rPr lang="es-ES" sz="1900" dirty="0">
                  <a:latin typeface="Calibri" panose="020F0502020204030204" pitchFamily="34" charset="0"/>
                  <a:cs typeface="Calibri" panose="020F0502020204030204" pitchFamily="34" charset="0"/>
                </a:rPr>
                <a:t>Posiblemente las variantes genéticas en estos genes vinculadas a una mayor o menor patogenicidad sean ST o Complejo Clonal específicas.</a:t>
              </a:r>
              <a:endParaRPr lang="es-EC" sz="19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9147362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4385617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01470029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08786235-09E1-46A3-B81A-63587B937810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CB11818-7B07-469F-85DF-AA2538B894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53ECF378-14B1-4C65-8249-67A6EC9EC1E5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AGRADECIMIENTOS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8934B26-25E7-4006-BCA6-9994B5A5A7B9}"/>
              </a:ext>
            </a:extLst>
          </p:cNvPr>
          <p:cNvSpPr txBox="1"/>
          <p:nvPr/>
        </p:nvSpPr>
        <p:spPr>
          <a:xfrm>
            <a:off x="1762465" y="1108348"/>
            <a:ext cx="47507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Rodrigo Marcelo Grijalva Silva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C7F3BC-9FAD-485D-83F7-AB120E9E0D62}"/>
              </a:ext>
            </a:extLst>
          </p:cNvPr>
          <p:cNvSpPr txBox="1"/>
          <p:nvPr/>
        </p:nvSpPr>
        <p:spPr>
          <a:xfrm>
            <a:off x="1857050" y="3689761"/>
            <a:ext cx="42700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Paúl Cárdenas y Belén Prado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626EC2-3DFE-4396-816F-FF58590E359D}"/>
              </a:ext>
            </a:extLst>
          </p:cNvPr>
          <p:cNvSpPr txBox="1"/>
          <p:nvPr/>
        </p:nvSpPr>
        <p:spPr>
          <a:xfrm>
            <a:off x="1608147" y="2374718"/>
            <a:ext cx="50593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C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Luis Urresta y </a:t>
            </a:r>
            <a:r>
              <a:rPr lang="es-EC" sz="2400" dirty="0">
                <a:latin typeface="Calibri" panose="020F0502020204030204" pitchFamily="34" charset="0"/>
                <a:cs typeface="Calibri" panose="020F0502020204030204" pitchFamily="34" charset="0"/>
              </a:rPr>
              <a:t>Brighitte Garzón</a:t>
            </a:r>
            <a:endParaRPr lang="es-EC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" name="Picture 2" descr="ESPE - Universidad de las Fuerzas Armadas | Sangolquí">
            <a:extLst>
              <a:ext uri="{FF2B5EF4-FFF2-40B4-BE49-F238E27FC236}">
                <a16:creationId xmlns:a16="http://schemas.microsoft.com/office/drawing/2014/main" id="{8AE1967F-E1D7-4938-B8F5-F31FCA31E4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319"/>
          <a:stretch/>
        </p:blipFill>
        <p:spPr bwMode="auto">
          <a:xfrm>
            <a:off x="6075207" y="933045"/>
            <a:ext cx="2979893" cy="97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Biosequence | Facebook">
            <a:extLst>
              <a:ext uri="{FF2B5EF4-FFF2-40B4-BE49-F238E27FC236}">
                <a16:creationId xmlns:a16="http://schemas.microsoft.com/office/drawing/2014/main" id="{3E689ED5-932D-47F3-8D46-930FC6DDDE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4" b="30059"/>
          <a:stretch/>
        </p:blipFill>
        <p:spPr bwMode="auto">
          <a:xfrm>
            <a:off x="6305607" y="2044486"/>
            <a:ext cx="2851725" cy="1052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Instituto de Microbiología | Universidad San Francisco de Quito">
            <a:extLst>
              <a:ext uri="{FF2B5EF4-FFF2-40B4-BE49-F238E27FC236}">
                <a16:creationId xmlns:a16="http://schemas.microsoft.com/office/drawing/2014/main" id="{9002EF2F-2E5B-42B2-B828-0937BBB96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062" y="3323664"/>
            <a:ext cx="3257116" cy="114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Ver las imágenes de origen">
            <a:extLst>
              <a:ext uri="{FF2B5EF4-FFF2-40B4-BE49-F238E27FC236}">
                <a16:creationId xmlns:a16="http://schemas.microsoft.com/office/drawing/2014/main" id="{38F5E03F-FA18-4DF7-8580-A58B90094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4669" y="824948"/>
            <a:ext cx="1076325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6F25F59-89C3-4756-9E59-356B4AFCF415}"/>
              </a:ext>
            </a:extLst>
          </p:cNvPr>
          <p:cNvSpPr txBox="1"/>
          <p:nvPr/>
        </p:nvSpPr>
        <p:spPr>
          <a:xfrm>
            <a:off x="2106281" y="4993048"/>
            <a:ext cx="440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FAMILIA y AMIGOS</a:t>
            </a:r>
            <a:endParaRPr lang="es-EC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44" name="Picture 4" descr="iGEM Ecuador - 📣📣 Course Alert 📣📣 El equipo IGEM Ecuador en  colaboración con Rama Estudiantil IEEE ESPE te traen: &amp;quot;CURSO DE  INTRODUCCIÓN A PYTHON Y CONTROL INTELIGENTE&amp;quot; los días 20-22 de">
            <a:extLst>
              <a:ext uri="{FF2B5EF4-FFF2-40B4-BE49-F238E27FC236}">
                <a16:creationId xmlns:a16="http://schemas.microsoft.com/office/drawing/2014/main" id="{DB19543B-9BDF-4982-A958-8F94140BB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39" y="4609917"/>
            <a:ext cx="1436103" cy="14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1399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95B24F-326C-42A0-B05D-33EEDBD558E4}"/>
              </a:ext>
            </a:extLst>
          </p:cNvPr>
          <p:cNvSpPr txBox="1"/>
          <p:nvPr/>
        </p:nvSpPr>
        <p:spPr>
          <a:xfrm>
            <a:off x="147069" y="6347111"/>
            <a:ext cx="88450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dirty="0"/>
              <a:t>(Bitrus et al., 2018)</a:t>
            </a:r>
            <a:r>
              <a:rPr lang="es-EC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C" sz="1600" dirty="0"/>
              <a:t>(Turner et al., 2019), (Lalaouna et al., 2018),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(Biorender.com)</a:t>
            </a:r>
            <a:endParaRPr lang="es-EC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E6A3F848-7E1D-46A5-96CE-04AC67FAA235}"/>
              </a:ext>
            </a:extLst>
          </p:cNvPr>
          <p:cNvSpPr txBox="1"/>
          <p:nvPr/>
        </p:nvSpPr>
        <p:spPr>
          <a:xfrm>
            <a:off x="3653527" y="1299979"/>
            <a:ext cx="875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Invasión, evasión inmune y captación de nutrientes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id="{B9071DB6-2881-4FF7-B663-3127BE6D2BC6}"/>
              </a:ext>
            </a:extLst>
          </p:cNvPr>
          <p:cNvSpPr txBox="1"/>
          <p:nvPr/>
        </p:nvSpPr>
        <p:spPr>
          <a:xfrm>
            <a:off x="8919570" y="1287258"/>
            <a:ext cx="8751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Severidad de la infección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3CFA461-9C3C-42F0-8177-6A0A2D3B51CA}"/>
              </a:ext>
            </a:extLst>
          </p:cNvPr>
          <p:cNvSpPr txBox="1"/>
          <p:nvPr/>
        </p:nvSpPr>
        <p:spPr>
          <a:xfrm>
            <a:off x="238539" y="1317854"/>
            <a:ext cx="3468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Expresión de factores de virulencia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40C99B4-7DF6-4054-A64F-6FC111EFFB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2"/>
          <a:stretch/>
        </p:blipFill>
        <p:spPr bwMode="auto">
          <a:xfrm>
            <a:off x="766581" y="3208430"/>
            <a:ext cx="10561820" cy="252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5384C2A-2558-418E-8BF6-F1FE96DCEEB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979"/>
          <a:stretch/>
        </p:blipFill>
        <p:spPr>
          <a:xfrm>
            <a:off x="903844" y="1660030"/>
            <a:ext cx="10658838" cy="1479270"/>
          </a:xfrm>
          <a:prstGeom prst="rect">
            <a:avLst/>
          </a:prstGeom>
        </p:spPr>
      </p:pic>
      <p:sp>
        <p:nvSpPr>
          <p:cNvPr id="12" name="CuadroTexto 5">
            <a:extLst>
              <a:ext uri="{FF2B5EF4-FFF2-40B4-BE49-F238E27FC236}">
                <a16:creationId xmlns:a16="http://schemas.microsoft.com/office/drawing/2014/main" id="{F23D3AB3-2E25-41CA-A6A7-EBC953031387}"/>
              </a:ext>
            </a:extLst>
          </p:cNvPr>
          <p:cNvSpPr txBox="1"/>
          <p:nvPr/>
        </p:nvSpPr>
        <p:spPr>
          <a:xfrm>
            <a:off x="238539" y="658810"/>
            <a:ext cx="10737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Los factores de virulencia son candidatos terapéuticos por su relación con la severidad de infección.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33CDD7D-4FCE-41A7-92F8-E9554F33E4E0}"/>
              </a:ext>
            </a:extLst>
          </p:cNvPr>
          <p:cNvSpPr txBox="1"/>
          <p:nvPr/>
        </p:nvSpPr>
        <p:spPr>
          <a:xfrm>
            <a:off x="2092637" y="2696556"/>
            <a:ext cx="8883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Genes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2B7C2DFA-FFB9-491D-94CB-6A476A356131}"/>
              </a:ext>
            </a:extLst>
          </p:cNvPr>
          <p:cNvSpPr txBox="1"/>
          <p:nvPr/>
        </p:nvSpPr>
        <p:spPr>
          <a:xfrm>
            <a:off x="766581" y="5690195"/>
            <a:ext cx="8832850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(Ansari et al., 2019)</a:t>
            </a:r>
            <a:endParaRPr lang="es-EC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429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89112119-6603-412D-B263-5E35DD804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9654" y="1544498"/>
            <a:ext cx="2689990" cy="424867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881B98AB-562D-4B5B-9CC3-D5819AE5BB81}"/>
              </a:ext>
            </a:extLst>
          </p:cNvPr>
          <p:cNvGrpSpPr/>
          <p:nvPr/>
        </p:nvGrpSpPr>
        <p:grpSpPr>
          <a:xfrm>
            <a:off x="3125824" y="1564014"/>
            <a:ext cx="5279892" cy="4408395"/>
            <a:chOff x="425267" y="2791072"/>
            <a:chExt cx="4763632" cy="3379112"/>
          </a:xfrm>
        </p:grpSpPr>
        <p:sp>
          <p:nvSpPr>
            <p:cNvPr id="9" name="Rectángulo: esquinas redondeadas 8">
              <a:extLst>
                <a:ext uri="{FF2B5EF4-FFF2-40B4-BE49-F238E27FC236}">
                  <a16:creationId xmlns:a16="http://schemas.microsoft.com/office/drawing/2014/main" id="{D6753D5D-EB8B-44A0-93B8-95E8E79ABAC9}"/>
                </a:ext>
              </a:extLst>
            </p:cNvPr>
            <p:cNvSpPr/>
            <p:nvPr/>
          </p:nvSpPr>
          <p:spPr>
            <a:xfrm>
              <a:off x="425267" y="2865501"/>
              <a:ext cx="1488596" cy="1025642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4A89D126-5914-432E-A235-C12D89D6303B}"/>
                </a:ext>
              </a:extLst>
            </p:cNvPr>
            <p:cNvSpPr/>
            <p:nvPr/>
          </p:nvSpPr>
          <p:spPr>
            <a:xfrm>
              <a:off x="425267" y="3891144"/>
              <a:ext cx="1488596" cy="552269"/>
            </a:xfrm>
            <a:custGeom>
              <a:avLst/>
              <a:gdLst>
                <a:gd name="connsiteX0" fmla="*/ 0 w 1488596"/>
                <a:gd name="connsiteY0" fmla="*/ 0 h 552269"/>
                <a:gd name="connsiteX1" fmla="*/ 1488596 w 1488596"/>
                <a:gd name="connsiteY1" fmla="*/ 0 h 552269"/>
                <a:gd name="connsiteX2" fmla="*/ 1488596 w 1488596"/>
                <a:gd name="connsiteY2" fmla="*/ 552269 h 552269"/>
                <a:gd name="connsiteX3" fmla="*/ 0 w 1488596"/>
                <a:gd name="connsiteY3" fmla="*/ 552269 h 552269"/>
                <a:gd name="connsiteX4" fmla="*/ 0 w 1488596"/>
                <a:gd name="connsiteY4" fmla="*/ 0 h 5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596" h="552269">
                  <a:moveTo>
                    <a:pt x="0" y="0"/>
                  </a:moveTo>
                  <a:lnTo>
                    <a:pt x="1488596" y="0"/>
                  </a:lnTo>
                  <a:lnTo>
                    <a:pt x="1488596" y="552269"/>
                  </a:lnTo>
                  <a:lnTo>
                    <a:pt x="0" y="5522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fnbA</a:t>
              </a:r>
              <a:endParaRPr lang="es-EC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AAD2B5D7-1C5C-4D9C-A7C4-6D8CC7E7C044}"/>
                </a:ext>
              </a:extLst>
            </p:cNvPr>
            <p:cNvSpPr/>
            <p:nvPr/>
          </p:nvSpPr>
          <p:spPr>
            <a:xfrm>
              <a:off x="2062785" y="2791072"/>
              <a:ext cx="1488596" cy="1025642"/>
            </a:xfrm>
            <a:prstGeom prst="round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8874A81-E8C4-4E46-8673-F6840E8C2C9E}"/>
                </a:ext>
              </a:extLst>
            </p:cNvPr>
            <p:cNvSpPr/>
            <p:nvPr/>
          </p:nvSpPr>
          <p:spPr>
            <a:xfrm>
              <a:off x="2062785" y="3891144"/>
              <a:ext cx="1488596" cy="552269"/>
            </a:xfrm>
            <a:custGeom>
              <a:avLst/>
              <a:gdLst>
                <a:gd name="connsiteX0" fmla="*/ 0 w 1488596"/>
                <a:gd name="connsiteY0" fmla="*/ 0 h 552269"/>
                <a:gd name="connsiteX1" fmla="*/ 1488596 w 1488596"/>
                <a:gd name="connsiteY1" fmla="*/ 0 h 552269"/>
                <a:gd name="connsiteX2" fmla="*/ 1488596 w 1488596"/>
                <a:gd name="connsiteY2" fmla="*/ 552269 h 552269"/>
                <a:gd name="connsiteX3" fmla="*/ 0 w 1488596"/>
                <a:gd name="connsiteY3" fmla="*/ 552269 h 552269"/>
                <a:gd name="connsiteX4" fmla="*/ 0 w 1488596"/>
                <a:gd name="connsiteY4" fmla="*/ 0 h 5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596" h="552269">
                  <a:moveTo>
                    <a:pt x="0" y="0"/>
                  </a:moveTo>
                  <a:lnTo>
                    <a:pt x="1488596" y="0"/>
                  </a:lnTo>
                  <a:lnTo>
                    <a:pt x="1488596" y="552269"/>
                  </a:lnTo>
                  <a:lnTo>
                    <a:pt x="0" y="5522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sdrC</a:t>
              </a:r>
              <a:endParaRPr lang="es-EC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9F127C21-6FE0-4F49-8E4A-15DC5650092D}"/>
                </a:ext>
              </a:extLst>
            </p:cNvPr>
            <p:cNvSpPr/>
            <p:nvPr/>
          </p:nvSpPr>
          <p:spPr>
            <a:xfrm>
              <a:off x="3700303" y="2865501"/>
              <a:ext cx="1488596" cy="1025642"/>
            </a:xfrm>
            <a:prstGeom prst="round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350AA7FF-3B7F-4E9A-A1DC-1E09A610D0A1}"/>
                </a:ext>
              </a:extLst>
            </p:cNvPr>
            <p:cNvSpPr/>
            <p:nvPr/>
          </p:nvSpPr>
          <p:spPr>
            <a:xfrm>
              <a:off x="3700303" y="3891144"/>
              <a:ext cx="1488596" cy="552269"/>
            </a:xfrm>
            <a:custGeom>
              <a:avLst/>
              <a:gdLst>
                <a:gd name="connsiteX0" fmla="*/ 0 w 1488596"/>
                <a:gd name="connsiteY0" fmla="*/ 0 h 552269"/>
                <a:gd name="connsiteX1" fmla="*/ 1488596 w 1488596"/>
                <a:gd name="connsiteY1" fmla="*/ 0 h 552269"/>
                <a:gd name="connsiteX2" fmla="*/ 1488596 w 1488596"/>
                <a:gd name="connsiteY2" fmla="*/ 552269 h 552269"/>
                <a:gd name="connsiteX3" fmla="*/ 0 w 1488596"/>
                <a:gd name="connsiteY3" fmla="*/ 552269 h 552269"/>
                <a:gd name="connsiteX4" fmla="*/ 0 w 1488596"/>
                <a:gd name="connsiteY4" fmla="*/ 0 h 5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596" h="552269">
                  <a:moveTo>
                    <a:pt x="0" y="0"/>
                  </a:moveTo>
                  <a:lnTo>
                    <a:pt x="1488596" y="0"/>
                  </a:lnTo>
                  <a:lnTo>
                    <a:pt x="1488596" y="552269"/>
                  </a:lnTo>
                  <a:lnTo>
                    <a:pt x="0" y="5522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sstD</a:t>
              </a:r>
              <a:endParaRPr lang="es-EC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7" name="Rectángulo: esquinas redondeadas 16">
              <a:extLst>
                <a:ext uri="{FF2B5EF4-FFF2-40B4-BE49-F238E27FC236}">
                  <a16:creationId xmlns:a16="http://schemas.microsoft.com/office/drawing/2014/main" id="{15024B93-ABFC-403F-8E13-451E8EDABE89}"/>
                </a:ext>
              </a:extLst>
            </p:cNvPr>
            <p:cNvSpPr/>
            <p:nvPr/>
          </p:nvSpPr>
          <p:spPr>
            <a:xfrm>
              <a:off x="1318487" y="4592273"/>
              <a:ext cx="1488596" cy="1025642"/>
            </a:xfrm>
            <a:prstGeom prst="roundRect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18" name="Forma libre: forma 17">
              <a:extLst>
                <a:ext uri="{FF2B5EF4-FFF2-40B4-BE49-F238E27FC236}">
                  <a16:creationId xmlns:a16="http://schemas.microsoft.com/office/drawing/2014/main" id="{BBBCB10C-3798-4A3D-880E-D6F667C5555D}"/>
                </a:ext>
              </a:extLst>
            </p:cNvPr>
            <p:cNvSpPr/>
            <p:nvPr/>
          </p:nvSpPr>
          <p:spPr>
            <a:xfrm>
              <a:off x="1318487" y="5611068"/>
              <a:ext cx="1488596" cy="552269"/>
            </a:xfrm>
            <a:custGeom>
              <a:avLst/>
              <a:gdLst>
                <a:gd name="connsiteX0" fmla="*/ 0 w 1488596"/>
                <a:gd name="connsiteY0" fmla="*/ 0 h 552269"/>
                <a:gd name="connsiteX1" fmla="*/ 1488596 w 1488596"/>
                <a:gd name="connsiteY1" fmla="*/ 0 h 552269"/>
                <a:gd name="connsiteX2" fmla="*/ 1488596 w 1488596"/>
                <a:gd name="connsiteY2" fmla="*/ 552269 h 552269"/>
                <a:gd name="connsiteX3" fmla="*/ 0 w 1488596"/>
                <a:gd name="connsiteY3" fmla="*/ 552269 h 552269"/>
                <a:gd name="connsiteX4" fmla="*/ 0 w 1488596"/>
                <a:gd name="connsiteY4" fmla="*/ 0 h 5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596" h="552269">
                  <a:moveTo>
                    <a:pt x="0" y="0"/>
                  </a:moveTo>
                  <a:lnTo>
                    <a:pt x="1488596" y="0"/>
                  </a:lnTo>
                  <a:lnTo>
                    <a:pt x="1488596" y="552269"/>
                  </a:lnTo>
                  <a:lnTo>
                    <a:pt x="0" y="5522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28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fhuD1</a:t>
              </a:r>
              <a:endParaRPr lang="es-EC" sz="28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0" name="Rectángulo: esquinas redondeadas 19">
              <a:extLst>
                <a:ext uri="{FF2B5EF4-FFF2-40B4-BE49-F238E27FC236}">
                  <a16:creationId xmlns:a16="http://schemas.microsoft.com/office/drawing/2014/main" id="{A46B4A73-C09E-4811-BA8C-83765294921B}"/>
                </a:ext>
              </a:extLst>
            </p:cNvPr>
            <p:cNvSpPr/>
            <p:nvPr/>
          </p:nvSpPr>
          <p:spPr>
            <a:xfrm>
              <a:off x="2956005" y="4592273"/>
              <a:ext cx="1488596" cy="1025642"/>
            </a:xfrm>
            <a:prstGeom prst="roundRect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2F6C0FD7-D79E-493A-9BF4-CA69F437EA30}"/>
                </a:ext>
              </a:extLst>
            </p:cNvPr>
            <p:cNvSpPr/>
            <p:nvPr/>
          </p:nvSpPr>
          <p:spPr>
            <a:xfrm>
              <a:off x="2062785" y="5617915"/>
              <a:ext cx="1488596" cy="552269"/>
            </a:xfrm>
            <a:custGeom>
              <a:avLst/>
              <a:gdLst>
                <a:gd name="connsiteX0" fmla="*/ 0 w 1488596"/>
                <a:gd name="connsiteY0" fmla="*/ 0 h 552269"/>
                <a:gd name="connsiteX1" fmla="*/ 1488596 w 1488596"/>
                <a:gd name="connsiteY1" fmla="*/ 0 h 552269"/>
                <a:gd name="connsiteX2" fmla="*/ 1488596 w 1488596"/>
                <a:gd name="connsiteY2" fmla="*/ 552269 h 552269"/>
                <a:gd name="connsiteX3" fmla="*/ 0 w 1488596"/>
                <a:gd name="connsiteY3" fmla="*/ 552269 h 552269"/>
                <a:gd name="connsiteX4" fmla="*/ 0 w 1488596"/>
                <a:gd name="connsiteY4" fmla="*/ 0 h 5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596" h="552269">
                  <a:moveTo>
                    <a:pt x="0" y="0"/>
                  </a:moveTo>
                  <a:lnTo>
                    <a:pt x="1488596" y="0"/>
                  </a:lnTo>
                  <a:lnTo>
                    <a:pt x="1488596" y="552269"/>
                  </a:lnTo>
                  <a:lnTo>
                    <a:pt x="0" y="5522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800" kern="1200" dirty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4BCC49B-5D3A-455E-B34B-26984653EC17}"/>
                </a:ext>
              </a:extLst>
            </p:cNvPr>
            <p:cNvSpPr/>
            <p:nvPr/>
          </p:nvSpPr>
          <p:spPr>
            <a:xfrm>
              <a:off x="3700303" y="5617915"/>
              <a:ext cx="1488596" cy="552269"/>
            </a:xfrm>
            <a:custGeom>
              <a:avLst/>
              <a:gdLst>
                <a:gd name="connsiteX0" fmla="*/ 0 w 1488596"/>
                <a:gd name="connsiteY0" fmla="*/ 0 h 552269"/>
                <a:gd name="connsiteX1" fmla="*/ 1488596 w 1488596"/>
                <a:gd name="connsiteY1" fmla="*/ 0 h 552269"/>
                <a:gd name="connsiteX2" fmla="*/ 1488596 w 1488596"/>
                <a:gd name="connsiteY2" fmla="*/ 552269 h 552269"/>
                <a:gd name="connsiteX3" fmla="*/ 0 w 1488596"/>
                <a:gd name="connsiteY3" fmla="*/ 552269 h 552269"/>
                <a:gd name="connsiteX4" fmla="*/ 0 w 1488596"/>
                <a:gd name="connsiteY4" fmla="*/ 0 h 552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8596" h="552269">
                  <a:moveTo>
                    <a:pt x="0" y="0"/>
                  </a:moveTo>
                  <a:lnTo>
                    <a:pt x="1488596" y="0"/>
                  </a:lnTo>
                  <a:lnTo>
                    <a:pt x="1488596" y="552269"/>
                  </a:lnTo>
                  <a:lnTo>
                    <a:pt x="0" y="55226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0" numCol="1" spcCol="1270" anchor="t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s-EC" sz="2800" kern="1200" dirty="0"/>
            </a:p>
          </p:txBody>
        </p:sp>
      </p:grp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A9058737-F5B6-4C5C-B068-DC0ABB250E69}"/>
              </a:ext>
            </a:extLst>
          </p:cNvPr>
          <p:cNvSpPr/>
          <p:nvPr/>
        </p:nvSpPr>
        <p:spPr>
          <a:xfrm>
            <a:off x="6032129" y="5196886"/>
            <a:ext cx="1649923" cy="720491"/>
          </a:xfrm>
          <a:custGeom>
            <a:avLst/>
            <a:gdLst>
              <a:gd name="connsiteX0" fmla="*/ 0 w 1488596"/>
              <a:gd name="connsiteY0" fmla="*/ 0 h 552269"/>
              <a:gd name="connsiteX1" fmla="*/ 1488596 w 1488596"/>
              <a:gd name="connsiteY1" fmla="*/ 0 h 552269"/>
              <a:gd name="connsiteX2" fmla="*/ 1488596 w 1488596"/>
              <a:gd name="connsiteY2" fmla="*/ 552269 h 552269"/>
              <a:gd name="connsiteX3" fmla="*/ 0 w 1488596"/>
              <a:gd name="connsiteY3" fmla="*/ 552269 h 552269"/>
              <a:gd name="connsiteX4" fmla="*/ 0 w 1488596"/>
              <a:gd name="connsiteY4" fmla="*/ 0 h 55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8596" h="552269">
                <a:moveTo>
                  <a:pt x="0" y="0"/>
                </a:moveTo>
                <a:lnTo>
                  <a:pt x="1488596" y="0"/>
                </a:lnTo>
                <a:lnTo>
                  <a:pt x="1488596" y="552269"/>
                </a:lnTo>
                <a:lnTo>
                  <a:pt x="0" y="55226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199136" rIns="199136" bIns="0" numCol="1" spcCol="1270" anchor="t" anchorCtr="0">
            <a:noAutofit/>
          </a:bodyPr>
          <a:lstStyle/>
          <a:p>
            <a:pPr marL="0" lvl="0" indent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2800" kern="1200" dirty="0">
                <a:latin typeface="Calibri" panose="020F0502020204030204" pitchFamily="34" charset="0"/>
                <a:cs typeface="Calibri" panose="020F0502020204030204" pitchFamily="34" charset="0"/>
              </a:rPr>
              <a:t>hla</a:t>
            </a:r>
            <a:endParaRPr lang="es-EC" sz="2800" kern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345FADF-5901-442D-9BEF-430461268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834" y="1446843"/>
            <a:ext cx="2977637" cy="4470534"/>
          </a:xfrm>
          <a:prstGeom prst="rect">
            <a:avLst/>
          </a:prstGeom>
        </p:spPr>
      </p:pic>
      <p:sp>
        <p:nvSpPr>
          <p:cNvPr id="26" name="Elipse 25">
            <a:extLst>
              <a:ext uri="{FF2B5EF4-FFF2-40B4-BE49-F238E27FC236}">
                <a16:creationId xmlns:a16="http://schemas.microsoft.com/office/drawing/2014/main" id="{220EA4E6-B3FE-4F62-8F04-5F93595A61A5}"/>
              </a:ext>
            </a:extLst>
          </p:cNvPr>
          <p:cNvSpPr/>
          <p:nvPr/>
        </p:nvSpPr>
        <p:spPr>
          <a:xfrm>
            <a:off x="10093484" y="4259149"/>
            <a:ext cx="448057" cy="162884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95109E4-1303-447D-8E45-37E04148BF20}"/>
              </a:ext>
            </a:extLst>
          </p:cNvPr>
          <p:cNvSpPr txBox="1"/>
          <p:nvPr/>
        </p:nvSpPr>
        <p:spPr>
          <a:xfrm>
            <a:off x="1091841" y="3937039"/>
            <a:ext cx="8751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fnbA, sdrC, sstD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fhuD1, hla</a:t>
            </a:r>
          </a:p>
        </p:txBody>
      </p:sp>
      <p:sp>
        <p:nvSpPr>
          <p:cNvPr id="31" name="CuadroTexto 5">
            <a:extLst>
              <a:ext uri="{FF2B5EF4-FFF2-40B4-BE49-F238E27FC236}">
                <a16:creationId xmlns:a16="http://schemas.microsoft.com/office/drawing/2014/main" id="{2FB1EF17-CB75-41A8-8BF0-BB7E5BF02C0B}"/>
              </a:ext>
            </a:extLst>
          </p:cNvPr>
          <p:cNvSpPr txBox="1"/>
          <p:nvPr/>
        </p:nvSpPr>
        <p:spPr>
          <a:xfrm>
            <a:off x="238539" y="658810"/>
            <a:ext cx="90643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  <a:cs typeface="Calibri" panose="020F0502020204030204" pitchFamily="34" charset="0"/>
              </a:rPr>
              <a:t>Factores de virulencia claves para la transición de bacteria colonizadora a patógena.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115BD78-195B-40E0-B9C2-AD7F40655163}"/>
              </a:ext>
            </a:extLst>
          </p:cNvPr>
          <p:cNvSpPr txBox="1"/>
          <p:nvPr/>
        </p:nvSpPr>
        <p:spPr>
          <a:xfrm>
            <a:off x="693974" y="2953389"/>
            <a:ext cx="34689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/>
              <a:t>Aumento de</a:t>
            </a:r>
          </a:p>
          <a:p>
            <a:r>
              <a:rPr lang="es-ES" dirty="0"/>
              <a:t>expresión.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646F14E-BF97-45F4-A30A-DE3BE77C54BF}"/>
              </a:ext>
            </a:extLst>
          </p:cNvPr>
          <p:cNvSpPr txBox="1"/>
          <p:nvPr/>
        </p:nvSpPr>
        <p:spPr>
          <a:xfrm>
            <a:off x="1009660" y="5755533"/>
            <a:ext cx="3468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Patógeno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F5271228-4497-4395-9B3C-7A568046DD8A}"/>
              </a:ext>
            </a:extLst>
          </p:cNvPr>
          <p:cNvSpPr txBox="1"/>
          <p:nvPr/>
        </p:nvSpPr>
        <p:spPr>
          <a:xfrm>
            <a:off x="959011" y="1359832"/>
            <a:ext cx="3468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Colonizador</a:t>
            </a:r>
          </a:p>
        </p:txBody>
      </p:sp>
      <p:sp>
        <p:nvSpPr>
          <p:cNvPr id="3" name="Cerrar llave 2">
            <a:extLst>
              <a:ext uri="{FF2B5EF4-FFF2-40B4-BE49-F238E27FC236}">
                <a16:creationId xmlns:a16="http://schemas.microsoft.com/office/drawing/2014/main" id="{3D7376C3-9952-4D4C-AC9B-C3B1B4648090}"/>
              </a:ext>
            </a:extLst>
          </p:cNvPr>
          <p:cNvSpPr/>
          <p:nvPr/>
        </p:nvSpPr>
        <p:spPr>
          <a:xfrm>
            <a:off x="10557349" y="4344247"/>
            <a:ext cx="216259" cy="14311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E78B0FF4-52B5-4C3E-9885-3622F204DFE5}"/>
              </a:ext>
            </a:extLst>
          </p:cNvPr>
          <p:cNvSpPr txBox="1"/>
          <p:nvPr/>
        </p:nvSpPr>
        <p:spPr>
          <a:xfrm>
            <a:off x="10761988" y="4745766"/>
            <a:ext cx="34689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Diversidad</a:t>
            </a:r>
          </a:p>
          <a:p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Genética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430331E3-DC39-43E0-8382-227AEF24348F}"/>
              </a:ext>
            </a:extLst>
          </p:cNvPr>
          <p:cNvSpPr txBox="1"/>
          <p:nvPr/>
        </p:nvSpPr>
        <p:spPr>
          <a:xfrm>
            <a:off x="122642" y="6337613"/>
            <a:ext cx="856415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(Jenkins et al., 2015),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(Pietrocola et al., 2017),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(Chen et al., 2020), (Noboa, Kirsty, 2020)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42501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" grpId="0" animBg="1"/>
      <p:bldP spid="3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9091C52-BDD8-4536-89D3-FE107F003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82" y="2631404"/>
            <a:ext cx="4149083" cy="267948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49" name="CuadroTexto 48">
            <a:extLst>
              <a:ext uri="{FF2B5EF4-FFF2-40B4-BE49-F238E27FC236}">
                <a16:creationId xmlns:a16="http://schemas.microsoft.com/office/drawing/2014/main" id="{C4739BBB-5567-4132-AD15-74C2C0C82841}"/>
              </a:ext>
            </a:extLst>
          </p:cNvPr>
          <p:cNvSpPr txBox="1"/>
          <p:nvPr/>
        </p:nvSpPr>
        <p:spPr>
          <a:xfrm>
            <a:off x="238539" y="1153297"/>
            <a:ext cx="52004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Tipificación del Cassete Cromosómico Estafilocócico </a:t>
            </a:r>
          </a:p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(SCCmec) 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5">
            <a:extLst>
              <a:ext uri="{FF2B5EF4-FFF2-40B4-BE49-F238E27FC236}">
                <a16:creationId xmlns:a16="http://schemas.microsoft.com/office/drawing/2014/main" id="{32882573-3409-4C3F-A567-105F985A4B52}"/>
              </a:ext>
            </a:extLst>
          </p:cNvPr>
          <p:cNvSpPr txBox="1"/>
          <p:nvPr/>
        </p:nvSpPr>
        <p:spPr>
          <a:xfrm>
            <a:off x="238539" y="658810"/>
            <a:ext cx="11602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El contexto genético de </a:t>
            </a:r>
            <a:r>
              <a:rPr lang="es-ES" sz="2000" b="1" i="1" dirty="0">
                <a:latin typeface="Calibri" panose="020F0502020204030204" pitchFamily="34" charset="0"/>
                <a:cs typeface="Calibri" panose="020F0502020204030204" pitchFamily="34" charset="0"/>
              </a:rPr>
              <a:t>Staphylococcus aureus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brinda información relevante para el estudio de su virulencia.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BEC851B-94B0-4902-BA73-E4F8E697929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3595"/>
          <a:stretch/>
        </p:blipFill>
        <p:spPr>
          <a:xfrm>
            <a:off x="4910254" y="2320228"/>
            <a:ext cx="6645303" cy="299615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09BC9539-884A-48CB-9731-B31966260FC3}"/>
              </a:ext>
            </a:extLst>
          </p:cNvPr>
          <p:cNvSpPr txBox="1"/>
          <p:nvPr/>
        </p:nvSpPr>
        <p:spPr>
          <a:xfrm>
            <a:off x="7455876" y="1807011"/>
            <a:ext cx="6211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PCR     Secuenciación    Asignación    Asignación </a:t>
            </a:r>
          </a:p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		       Alélica        de ST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8F4262C6-B2BF-4367-B7E0-60B4A066C966}"/>
              </a:ext>
            </a:extLst>
          </p:cNvPr>
          <p:cNvSpPr txBox="1"/>
          <p:nvPr/>
        </p:nvSpPr>
        <p:spPr>
          <a:xfrm>
            <a:off x="5007268" y="4311780"/>
            <a:ext cx="621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pta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1313DEBF-3F6C-4890-8250-0D13DA35D6BA}"/>
              </a:ext>
            </a:extLst>
          </p:cNvPr>
          <p:cNvSpPr txBox="1"/>
          <p:nvPr/>
        </p:nvSpPr>
        <p:spPr>
          <a:xfrm>
            <a:off x="5055809" y="3776047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tpi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949C611-5B7A-4D41-B08E-9567E14AFCD8}"/>
              </a:ext>
            </a:extLst>
          </p:cNvPr>
          <p:cNvSpPr txBox="1"/>
          <p:nvPr/>
        </p:nvSpPr>
        <p:spPr>
          <a:xfrm>
            <a:off x="5004070" y="3263313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yqiL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95721774-51AC-4CBD-B227-199142EF422B}"/>
              </a:ext>
            </a:extLst>
          </p:cNvPr>
          <p:cNvSpPr txBox="1"/>
          <p:nvPr/>
        </p:nvSpPr>
        <p:spPr>
          <a:xfrm>
            <a:off x="9795849" y="2399512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073411D9-0EEE-4289-B765-3E53D003CB72}"/>
              </a:ext>
            </a:extLst>
          </p:cNvPr>
          <p:cNvSpPr txBox="1"/>
          <p:nvPr/>
        </p:nvSpPr>
        <p:spPr>
          <a:xfrm>
            <a:off x="9798515" y="2789109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4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C4BB2785-FE29-4F37-8BA3-EC1E517C027D}"/>
              </a:ext>
            </a:extLst>
          </p:cNvPr>
          <p:cNvSpPr txBox="1"/>
          <p:nvPr/>
        </p:nvSpPr>
        <p:spPr>
          <a:xfrm>
            <a:off x="9823698" y="3204203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5CACFA9-740D-4253-9736-D3B2BA9D896F}"/>
              </a:ext>
            </a:extLst>
          </p:cNvPr>
          <p:cNvSpPr txBox="1"/>
          <p:nvPr/>
        </p:nvSpPr>
        <p:spPr>
          <a:xfrm>
            <a:off x="9757658" y="3631682"/>
            <a:ext cx="463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11 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4B54E7D-8856-4C25-A51C-78A59447CC84}"/>
              </a:ext>
            </a:extLst>
          </p:cNvPr>
          <p:cNvSpPr txBox="1"/>
          <p:nvPr/>
        </p:nvSpPr>
        <p:spPr>
          <a:xfrm>
            <a:off x="9798515" y="4099057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7 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79F2E759-CA71-4E8E-A4BB-EF504807A469}"/>
              </a:ext>
            </a:extLst>
          </p:cNvPr>
          <p:cNvSpPr txBox="1"/>
          <p:nvPr/>
        </p:nvSpPr>
        <p:spPr>
          <a:xfrm>
            <a:off x="9807985" y="4448574"/>
            <a:ext cx="304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2A817C71-156C-473A-AB5E-1D7E0E4CAF77}"/>
              </a:ext>
            </a:extLst>
          </p:cNvPr>
          <p:cNvSpPr txBox="1"/>
          <p:nvPr/>
        </p:nvSpPr>
        <p:spPr>
          <a:xfrm>
            <a:off x="9777084" y="4934115"/>
            <a:ext cx="486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94E8E901-7026-4D97-8C01-52E7FB2E7B0E}"/>
              </a:ext>
            </a:extLst>
          </p:cNvPr>
          <p:cNvCxnSpPr>
            <a:cxnSpLocks/>
            <a:stCxn id="31" idx="3"/>
          </p:cNvCxnSpPr>
          <p:nvPr/>
        </p:nvCxnSpPr>
        <p:spPr>
          <a:xfrm>
            <a:off x="10100649" y="2584178"/>
            <a:ext cx="1032558" cy="982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7D358E09-CABD-4361-946D-E2F71C7663DD}"/>
              </a:ext>
            </a:extLst>
          </p:cNvPr>
          <p:cNvCxnSpPr>
            <a:cxnSpLocks/>
            <a:stCxn id="32" idx="3"/>
          </p:cNvCxnSpPr>
          <p:nvPr/>
        </p:nvCxnSpPr>
        <p:spPr>
          <a:xfrm>
            <a:off x="10103315" y="2973775"/>
            <a:ext cx="1029892" cy="59240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DB646A04-1DAA-4BB6-B994-46B68780DF09}"/>
              </a:ext>
            </a:extLst>
          </p:cNvPr>
          <p:cNvCxnSpPr>
            <a:cxnSpLocks/>
            <a:stCxn id="36" idx="3"/>
          </p:cNvCxnSpPr>
          <p:nvPr/>
        </p:nvCxnSpPr>
        <p:spPr>
          <a:xfrm>
            <a:off x="10128498" y="3388869"/>
            <a:ext cx="1004709" cy="1773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BC75B7B6-83F2-40CA-AA08-6E980EDFF6DB}"/>
              </a:ext>
            </a:extLst>
          </p:cNvPr>
          <p:cNvCxnSpPr>
            <a:cxnSpLocks/>
          </p:cNvCxnSpPr>
          <p:nvPr/>
        </p:nvCxnSpPr>
        <p:spPr>
          <a:xfrm flipV="1">
            <a:off x="10258212" y="3584914"/>
            <a:ext cx="841781" cy="2213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0AF4D596-98F2-4AC7-9EC3-020750DB0518}"/>
              </a:ext>
            </a:extLst>
          </p:cNvPr>
          <p:cNvCxnSpPr>
            <a:cxnSpLocks/>
            <a:stCxn id="38" idx="3"/>
          </p:cNvCxnSpPr>
          <p:nvPr/>
        </p:nvCxnSpPr>
        <p:spPr>
          <a:xfrm flipV="1">
            <a:off x="10103315" y="3566178"/>
            <a:ext cx="1029892" cy="7175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E68E4527-69FE-4417-B178-FDEC7AC34B40}"/>
              </a:ext>
            </a:extLst>
          </p:cNvPr>
          <p:cNvCxnSpPr>
            <a:cxnSpLocks/>
            <a:stCxn id="39" idx="3"/>
          </p:cNvCxnSpPr>
          <p:nvPr/>
        </p:nvCxnSpPr>
        <p:spPr>
          <a:xfrm flipV="1">
            <a:off x="9907014" y="3566178"/>
            <a:ext cx="1226193" cy="106706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5BB7C827-FEAC-4A23-8E2F-52083445B6F3}"/>
              </a:ext>
            </a:extLst>
          </p:cNvPr>
          <p:cNvCxnSpPr>
            <a:cxnSpLocks/>
            <a:stCxn id="42" idx="3"/>
          </p:cNvCxnSpPr>
          <p:nvPr/>
        </p:nvCxnSpPr>
        <p:spPr>
          <a:xfrm flipV="1">
            <a:off x="9935091" y="3570898"/>
            <a:ext cx="1167216" cy="16863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47A460E-E904-4597-B4E4-A56519DFA1B3}"/>
              </a:ext>
            </a:extLst>
          </p:cNvPr>
          <p:cNvSpPr txBox="1"/>
          <p:nvPr/>
        </p:nvSpPr>
        <p:spPr>
          <a:xfrm>
            <a:off x="6347386" y="1104234"/>
            <a:ext cx="621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Tipificación Multilocus de Secuencias (MLST)</a:t>
            </a:r>
            <a:endParaRPr lang="es-EC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24FA8859-2BCD-4173-86DB-64B38EC888DB}"/>
              </a:ext>
            </a:extLst>
          </p:cNvPr>
          <p:cNvSpPr txBox="1"/>
          <p:nvPr/>
        </p:nvSpPr>
        <p:spPr>
          <a:xfrm>
            <a:off x="5859913" y="3695610"/>
            <a:ext cx="98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Genoma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64060B35-143F-4FE9-929D-C98356EEEEFA}"/>
              </a:ext>
            </a:extLst>
          </p:cNvPr>
          <p:cNvSpPr txBox="1"/>
          <p:nvPr/>
        </p:nvSpPr>
        <p:spPr>
          <a:xfrm>
            <a:off x="193683" y="1872362"/>
            <a:ext cx="3468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SA susceptible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la meticilina.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(MSSA)</a:t>
            </a:r>
          </a:p>
        </p:txBody>
      </p:sp>
      <p:sp>
        <p:nvSpPr>
          <p:cNvPr id="55" name="CuadroTexto 54">
            <a:extLst>
              <a:ext uri="{FF2B5EF4-FFF2-40B4-BE49-F238E27FC236}">
                <a16:creationId xmlns:a16="http://schemas.microsoft.com/office/drawing/2014/main" id="{65970DFF-F1AA-491C-8DE6-D4BABC0CF9EF}"/>
              </a:ext>
            </a:extLst>
          </p:cNvPr>
          <p:cNvSpPr txBox="1"/>
          <p:nvPr/>
        </p:nvSpPr>
        <p:spPr>
          <a:xfrm>
            <a:off x="3386959" y="1861727"/>
            <a:ext cx="34689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SA resistente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a la meticilina.</a:t>
            </a:r>
          </a:p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(MRSA)</a:t>
            </a:r>
          </a:p>
        </p:txBody>
      </p:sp>
      <p:sp>
        <p:nvSpPr>
          <p:cNvPr id="58" name="CuadroTexto 57">
            <a:extLst>
              <a:ext uri="{FF2B5EF4-FFF2-40B4-BE49-F238E27FC236}">
                <a16:creationId xmlns:a16="http://schemas.microsoft.com/office/drawing/2014/main" id="{C012F254-7035-4029-AB17-8E7EC8A2A681}"/>
              </a:ext>
            </a:extLst>
          </p:cNvPr>
          <p:cNvSpPr txBox="1"/>
          <p:nvPr/>
        </p:nvSpPr>
        <p:spPr>
          <a:xfrm>
            <a:off x="2139329" y="2478301"/>
            <a:ext cx="3468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SCCmec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A030EBB2-6A46-470E-BF06-7948F9C11337}"/>
              </a:ext>
            </a:extLst>
          </p:cNvPr>
          <p:cNvSpPr txBox="1"/>
          <p:nvPr/>
        </p:nvSpPr>
        <p:spPr>
          <a:xfrm>
            <a:off x="273486" y="5348839"/>
            <a:ext cx="42570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Los aislados de SA se clasifican de acuerdo a su SCCmec Tipos: I-XIII</a:t>
            </a:r>
          </a:p>
        </p:txBody>
      </p:sp>
      <p:sp>
        <p:nvSpPr>
          <p:cNvPr id="12" name="Abrir llave 11">
            <a:extLst>
              <a:ext uri="{FF2B5EF4-FFF2-40B4-BE49-F238E27FC236}">
                <a16:creationId xmlns:a16="http://schemas.microsoft.com/office/drawing/2014/main" id="{271E25ED-3C4E-4290-9481-EE60990E2B9B}"/>
              </a:ext>
            </a:extLst>
          </p:cNvPr>
          <p:cNvSpPr/>
          <p:nvPr/>
        </p:nvSpPr>
        <p:spPr>
          <a:xfrm rot="5400000">
            <a:off x="2442933" y="2194351"/>
            <a:ext cx="280021" cy="154599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0" name="CuadroTexto 59">
            <a:extLst>
              <a:ext uri="{FF2B5EF4-FFF2-40B4-BE49-F238E27FC236}">
                <a16:creationId xmlns:a16="http://schemas.microsoft.com/office/drawing/2014/main" id="{7058704F-DCFD-451E-9E37-2B67C9C1948D}"/>
              </a:ext>
            </a:extLst>
          </p:cNvPr>
          <p:cNvSpPr txBox="1"/>
          <p:nvPr/>
        </p:nvSpPr>
        <p:spPr>
          <a:xfrm>
            <a:off x="11076108" y="3360367"/>
            <a:ext cx="718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ST 51</a:t>
            </a:r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CuadroTexto 64">
            <a:extLst>
              <a:ext uri="{FF2B5EF4-FFF2-40B4-BE49-F238E27FC236}">
                <a16:creationId xmlns:a16="http://schemas.microsoft.com/office/drawing/2014/main" id="{E8602F2E-CFFE-4AC9-AD9E-AE0E42597782}"/>
              </a:ext>
            </a:extLst>
          </p:cNvPr>
          <p:cNvSpPr txBox="1"/>
          <p:nvPr/>
        </p:nvSpPr>
        <p:spPr>
          <a:xfrm>
            <a:off x="5911687" y="2550866"/>
            <a:ext cx="621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arcC</a:t>
            </a:r>
          </a:p>
        </p:txBody>
      </p:sp>
      <p:sp>
        <p:nvSpPr>
          <p:cNvPr id="66" name="CuadroTexto 65">
            <a:extLst>
              <a:ext uri="{FF2B5EF4-FFF2-40B4-BE49-F238E27FC236}">
                <a16:creationId xmlns:a16="http://schemas.microsoft.com/office/drawing/2014/main" id="{6C20A8AD-36F1-4CDB-A2DF-8755B309F460}"/>
              </a:ext>
            </a:extLst>
          </p:cNvPr>
          <p:cNvSpPr txBox="1"/>
          <p:nvPr/>
        </p:nvSpPr>
        <p:spPr>
          <a:xfrm>
            <a:off x="6974637" y="3212681"/>
            <a:ext cx="62116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aroE</a:t>
            </a:r>
          </a:p>
        </p:txBody>
      </p:sp>
      <p:sp>
        <p:nvSpPr>
          <p:cNvPr id="67" name="CuadroTexto 66">
            <a:extLst>
              <a:ext uri="{FF2B5EF4-FFF2-40B4-BE49-F238E27FC236}">
                <a16:creationId xmlns:a16="http://schemas.microsoft.com/office/drawing/2014/main" id="{CE195A7A-1E6E-4BD8-832C-4B4435B0E14D}"/>
              </a:ext>
            </a:extLst>
          </p:cNvPr>
          <p:cNvSpPr txBox="1"/>
          <p:nvPr/>
        </p:nvSpPr>
        <p:spPr>
          <a:xfrm>
            <a:off x="7016679" y="3765716"/>
            <a:ext cx="616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glpF</a:t>
            </a:r>
          </a:p>
        </p:txBody>
      </p:sp>
      <p:sp>
        <p:nvSpPr>
          <p:cNvPr id="68" name="CuadroTexto 67">
            <a:extLst>
              <a:ext uri="{FF2B5EF4-FFF2-40B4-BE49-F238E27FC236}">
                <a16:creationId xmlns:a16="http://schemas.microsoft.com/office/drawing/2014/main" id="{9AAF19EF-2011-4FC7-97BA-2254B6470373}"/>
              </a:ext>
            </a:extLst>
          </p:cNvPr>
          <p:cNvSpPr txBox="1"/>
          <p:nvPr/>
        </p:nvSpPr>
        <p:spPr>
          <a:xfrm>
            <a:off x="7001823" y="4286938"/>
            <a:ext cx="905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dirty="0">
                <a:latin typeface="Calibri" panose="020F0502020204030204" pitchFamily="34" charset="0"/>
                <a:cs typeface="Calibri" panose="020F0502020204030204" pitchFamily="34" charset="0"/>
              </a:rPr>
              <a:t>gmk</a:t>
            </a:r>
          </a:p>
        </p:txBody>
      </p:sp>
      <p:sp>
        <p:nvSpPr>
          <p:cNvPr id="69" name="CuadroTexto 68">
            <a:extLst>
              <a:ext uri="{FF2B5EF4-FFF2-40B4-BE49-F238E27FC236}">
                <a16:creationId xmlns:a16="http://schemas.microsoft.com/office/drawing/2014/main" id="{5EA58078-3897-4BB0-BC84-8CE6DD1DC456}"/>
              </a:ext>
            </a:extLst>
          </p:cNvPr>
          <p:cNvSpPr txBox="1"/>
          <p:nvPr/>
        </p:nvSpPr>
        <p:spPr>
          <a:xfrm>
            <a:off x="4846129" y="5313451"/>
            <a:ext cx="72771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Cuando dos o más aislados de SA comparten ST se dice que están genéticamente relacionados.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F90BC54C-4278-4390-9254-7BC8C72B585D}"/>
              </a:ext>
            </a:extLst>
          </p:cNvPr>
          <p:cNvSpPr txBox="1"/>
          <p:nvPr/>
        </p:nvSpPr>
        <p:spPr>
          <a:xfrm>
            <a:off x="187938" y="6298982"/>
            <a:ext cx="883323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(Gnanamani et al., 2017)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(Giulieri et al., 2020)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(Humphreys &amp; Coleman, 2019), (Biorender</a:t>
            </a:r>
            <a:r>
              <a:rPr lang="es-EC" sz="1600" dirty="0">
                <a:latin typeface="Calibri" panose="020F0502020204030204" pitchFamily="34" charset="0"/>
                <a:ea typeface="Calibri" panose="020F0502020204030204" pitchFamily="34" charset="0"/>
              </a:rPr>
              <a:t>.com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9" grpId="0"/>
      <p:bldP spid="30" grpId="0"/>
      <p:bldP spid="31" grpId="0"/>
      <p:bldP spid="32" grpId="0"/>
      <p:bldP spid="36" grpId="0"/>
      <p:bldP spid="37" grpId="0"/>
      <p:bldP spid="38" grpId="0"/>
      <p:bldP spid="39" grpId="0"/>
      <p:bldP spid="42" grpId="0"/>
      <p:bldP spid="52" grpId="0"/>
      <p:bldP spid="53" grpId="0"/>
      <p:bldP spid="60" grpId="0"/>
      <p:bldP spid="65" grpId="0"/>
      <p:bldP spid="66" grpId="0"/>
      <p:bldP spid="67" grpId="0"/>
      <p:bldP spid="68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D404B73-EDE6-4054-B83D-F7C2C6496B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396107"/>
            <a:ext cx="6746461" cy="4802673"/>
          </a:xfrm>
          <a:prstGeom prst="rect">
            <a:avLst/>
          </a:prstGeom>
        </p:spPr>
      </p:pic>
      <p:sp>
        <p:nvSpPr>
          <p:cNvPr id="15" name="CuadroTexto 5">
            <a:extLst>
              <a:ext uri="{FF2B5EF4-FFF2-40B4-BE49-F238E27FC236}">
                <a16:creationId xmlns:a16="http://schemas.microsoft.com/office/drawing/2014/main" id="{6B906912-B676-4F69-827B-3B70045C1065}"/>
              </a:ext>
            </a:extLst>
          </p:cNvPr>
          <p:cNvSpPr txBox="1"/>
          <p:nvPr/>
        </p:nvSpPr>
        <p:spPr>
          <a:xfrm>
            <a:off x="238539" y="664856"/>
            <a:ext cx="9907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La secuenciación de nueva generación NGS es una herramienta útil en microbiología clínica.</a:t>
            </a:r>
            <a:endParaRPr lang="es-EC" sz="2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F40EF71-73C3-4059-ABC7-24A9A6E1E30B}"/>
              </a:ext>
            </a:extLst>
          </p:cNvPr>
          <p:cNvSpPr txBox="1"/>
          <p:nvPr/>
        </p:nvSpPr>
        <p:spPr>
          <a:xfrm>
            <a:off x="238539" y="1072942"/>
            <a:ext cx="6345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Química de la preparación de librerías del Kit Illumina DNA Prep</a:t>
            </a:r>
          </a:p>
          <a:p>
            <a:endParaRPr lang="es-EC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405216-8D33-4D92-8D04-404C2BDCA835}"/>
              </a:ext>
            </a:extLst>
          </p:cNvPr>
          <p:cNvSpPr txBox="1"/>
          <p:nvPr/>
        </p:nvSpPr>
        <p:spPr>
          <a:xfrm>
            <a:off x="159702" y="6295030"/>
            <a:ext cx="71437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C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(Clark et al., 2019), (Illumina, 2020) </a:t>
            </a:r>
            <a:endParaRPr lang="es-EC" sz="1600" dirty="0"/>
          </a:p>
        </p:txBody>
      </p:sp>
    </p:spTree>
    <p:extLst>
      <p:ext uri="{BB962C8B-B14F-4D97-AF65-F5344CB8AC3E}">
        <p14:creationId xmlns:p14="http://schemas.microsoft.com/office/powerpoint/2010/main" val="136728986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C39D12-68CF-4970-B39F-D1E34A53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661" y="-13252"/>
            <a:ext cx="10972800" cy="1143000"/>
          </a:xfrm>
        </p:spPr>
        <p:txBody>
          <a:bodyPr/>
          <a:lstStyle/>
          <a:p>
            <a:r>
              <a:rPr lang="es-EC" sz="3600" i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 DE CONTENIDOS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25CF68E-AD61-4004-BE2C-284B025F6E72}"/>
              </a:ext>
            </a:extLst>
          </p:cNvPr>
          <p:cNvSpPr/>
          <p:nvPr/>
        </p:nvSpPr>
        <p:spPr>
          <a:xfrm>
            <a:off x="9021170" y="5732060"/>
            <a:ext cx="3170830" cy="1125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C2FD30-4225-4D40-8F6A-2E0ABE789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5AA56A7-7514-4275-8E50-ACC59E31BE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3318096"/>
              </p:ext>
            </p:extLst>
          </p:nvPr>
        </p:nvGraphicFramePr>
        <p:xfrm>
          <a:off x="2584833" y="719666"/>
          <a:ext cx="6561540" cy="535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6447971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43AF036-E95E-4A59-91DF-915D0E83E9E1}"/>
              </a:ext>
            </a:extLst>
          </p:cNvPr>
          <p:cNvSpPr/>
          <p:nvPr/>
        </p:nvSpPr>
        <p:spPr>
          <a:xfrm>
            <a:off x="9021170" y="5923128"/>
            <a:ext cx="3170830" cy="9348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6B4D045-307E-4F23-9BC1-084170CE7A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30" y="6070417"/>
            <a:ext cx="2344640" cy="60515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2CD99782-F2D5-4513-988E-FD8D183DA911}"/>
              </a:ext>
            </a:extLst>
          </p:cNvPr>
          <p:cNvSpPr txBox="1">
            <a:spLocks/>
          </p:cNvSpPr>
          <p:nvPr/>
        </p:nvSpPr>
        <p:spPr>
          <a:xfrm>
            <a:off x="980661" y="-13252"/>
            <a:ext cx="10972800" cy="1143000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erlin Sans FB Demi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200" b="1" i="1">
                <a:solidFill>
                  <a:srgbClr val="FFFF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r>
              <a:rPr lang="es-EC" sz="3600" i="0" kern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C4E53B8F-D8B9-4F26-AE7F-6F3B8DD9454A}"/>
              </a:ext>
            </a:extLst>
          </p:cNvPr>
          <p:cNvGrpSpPr/>
          <p:nvPr/>
        </p:nvGrpSpPr>
        <p:grpSpPr>
          <a:xfrm>
            <a:off x="662608" y="2914239"/>
            <a:ext cx="10555771" cy="2851031"/>
            <a:chOff x="662608" y="2914239"/>
            <a:chExt cx="10555771" cy="2851031"/>
          </a:xfrm>
        </p:grpSpPr>
        <p:sp>
          <p:nvSpPr>
            <p:cNvPr id="12" name="Rectángulo: esquinas redondeadas 11">
              <a:extLst>
                <a:ext uri="{FF2B5EF4-FFF2-40B4-BE49-F238E27FC236}">
                  <a16:creationId xmlns:a16="http://schemas.microsoft.com/office/drawing/2014/main" id="{1D01EE14-3D3E-499A-A6E3-46118D801851}"/>
                </a:ext>
              </a:extLst>
            </p:cNvPr>
            <p:cNvSpPr/>
            <p:nvPr/>
          </p:nvSpPr>
          <p:spPr>
            <a:xfrm>
              <a:off x="662608" y="2914239"/>
              <a:ext cx="10555771" cy="81458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71DE0559-B762-4F03-9B3C-376EEFE2DE79}"/>
                </a:ext>
              </a:extLst>
            </p:cNvPr>
            <p:cNvSpPr/>
            <p:nvPr/>
          </p:nvSpPr>
          <p:spPr>
            <a:xfrm>
              <a:off x="1603448" y="2914239"/>
              <a:ext cx="9614930" cy="814580"/>
            </a:xfrm>
            <a:custGeom>
              <a:avLst/>
              <a:gdLst>
                <a:gd name="connsiteX0" fmla="*/ 0 w 9614930"/>
                <a:gd name="connsiteY0" fmla="*/ 0 h 814580"/>
                <a:gd name="connsiteX1" fmla="*/ 9614930 w 9614930"/>
                <a:gd name="connsiteY1" fmla="*/ 0 h 814580"/>
                <a:gd name="connsiteX2" fmla="*/ 9614930 w 9614930"/>
                <a:gd name="connsiteY2" fmla="*/ 814580 h 814580"/>
                <a:gd name="connsiteX3" fmla="*/ 0 w 9614930"/>
                <a:gd name="connsiteY3" fmla="*/ 814580 h 814580"/>
                <a:gd name="connsiteX4" fmla="*/ 0 w 9614930"/>
                <a:gd name="connsiteY4" fmla="*/ 0 h 81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4930" h="814580">
                  <a:moveTo>
                    <a:pt x="0" y="0"/>
                  </a:moveTo>
                  <a:lnTo>
                    <a:pt x="9614930" y="0"/>
                  </a:lnTo>
                  <a:lnTo>
                    <a:pt x="9614930" y="814580"/>
                  </a:lnTo>
                  <a:lnTo>
                    <a:pt x="0" y="814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Extraer y purificar ADN de aislados clínicos de </a:t>
              </a:r>
              <a:r>
                <a:rPr lang="es-ES" b="0" i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Staphylococcus aureus </a:t>
              </a:r>
              <a:r>
                <a:rPr lang="es-ES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con patrones de expresión al alta (up-regulation) o la baja (down-regulation) de los genes (sdrC, fnbA, fhuD, sstD y hla).</a:t>
              </a:r>
              <a:endParaRPr lang="es-EC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E78633C7-0A1F-4495-B58F-159467D05480}"/>
                </a:ext>
              </a:extLst>
            </p:cNvPr>
            <p:cNvSpPr/>
            <p:nvPr/>
          </p:nvSpPr>
          <p:spPr>
            <a:xfrm>
              <a:off x="662608" y="3932464"/>
              <a:ext cx="10555771" cy="81458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0768C107-7373-4ABC-9FE5-9E5B079566D2}"/>
                </a:ext>
              </a:extLst>
            </p:cNvPr>
            <p:cNvSpPr/>
            <p:nvPr/>
          </p:nvSpPr>
          <p:spPr>
            <a:xfrm>
              <a:off x="1603448" y="3932464"/>
              <a:ext cx="9614930" cy="814580"/>
            </a:xfrm>
            <a:custGeom>
              <a:avLst/>
              <a:gdLst>
                <a:gd name="connsiteX0" fmla="*/ 0 w 9614930"/>
                <a:gd name="connsiteY0" fmla="*/ 0 h 814580"/>
                <a:gd name="connsiteX1" fmla="*/ 9614930 w 9614930"/>
                <a:gd name="connsiteY1" fmla="*/ 0 h 814580"/>
                <a:gd name="connsiteX2" fmla="*/ 9614930 w 9614930"/>
                <a:gd name="connsiteY2" fmla="*/ 814580 h 814580"/>
                <a:gd name="connsiteX3" fmla="*/ 0 w 9614930"/>
                <a:gd name="connsiteY3" fmla="*/ 814580 h 814580"/>
                <a:gd name="connsiteX4" fmla="*/ 0 w 9614930"/>
                <a:gd name="connsiteY4" fmla="*/ 0 h 81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4930" h="814580">
                  <a:moveTo>
                    <a:pt x="0" y="0"/>
                  </a:moveTo>
                  <a:lnTo>
                    <a:pt x="9614930" y="0"/>
                  </a:lnTo>
                  <a:lnTo>
                    <a:pt x="9614930" y="814580"/>
                  </a:lnTo>
                  <a:lnTo>
                    <a:pt x="0" y="814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Preparar y secuenciar librerías de ADN mediante tecnologías de secuenciación de siguiente generación (NGS).</a:t>
              </a:r>
              <a:endParaRPr lang="es-EC" sz="190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66FD34A3-881D-49AB-B61D-283DA74AD3FF}"/>
                </a:ext>
              </a:extLst>
            </p:cNvPr>
            <p:cNvSpPr/>
            <p:nvPr/>
          </p:nvSpPr>
          <p:spPr>
            <a:xfrm>
              <a:off x="662608" y="4950690"/>
              <a:ext cx="10555771" cy="81458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bg1">
                <a:lumMod val="95000"/>
                <a:hueOff val="0"/>
                <a:satOff val="0"/>
                <a:lumOff val="0"/>
                <a:alphaOff val="0"/>
              </a:schemeClr>
            </a:fillRef>
            <a:effectRef idx="2">
              <a:schemeClr val="bg1">
                <a:lumMod val="9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691A6FAD-C368-4C5B-B05C-8B0812439FA4}"/>
                </a:ext>
              </a:extLst>
            </p:cNvPr>
            <p:cNvSpPr/>
            <p:nvPr/>
          </p:nvSpPr>
          <p:spPr>
            <a:xfrm>
              <a:off x="1603448" y="4950690"/>
              <a:ext cx="9614930" cy="814580"/>
            </a:xfrm>
            <a:custGeom>
              <a:avLst/>
              <a:gdLst>
                <a:gd name="connsiteX0" fmla="*/ 0 w 9614930"/>
                <a:gd name="connsiteY0" fmla="*/ 0 h 814580"/>
                <a:gd name="connsiteX1" fmla="*/ 9614930 w 9614930"/>
                <a:gd name="connsiteY1" fmla="*/ 0 h 814580"/>
                <a:gd name="connsiteX2" fmla="*/ 9614930 w 9614930"/>
                <a:gd name="connsiteY2" fmla="*/ 814580 h 814580"/>
                <a:gd name="connsiteX3" fmla="*/ 0 w 9614930"/>
                <a:gd name="connsiteY3" fmla="*/ 814580 h 814580"/>
                <a:gd name="connsiteX4" fmla="*/ 0 w 9614930"/>
                <a:gd name="connsiteY4" fmla="*/ 0 h 814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14930" h="814580">
                  <a:moveTo>
                    <a:pt x="0" y="0"/>
                  </a:moveTo>
                  <a:lnTo>
                    <a:pt x="9614930" y="0"/>
                  </a:lnTo>
                  <a:lnTo>
                    <a:pt x="9614930" y="814580"/>
                  </a:lnTo>
                  <a:lnTo>
                    <a:pt x="0" y="81458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6210" tIns="86210" rIns="86210" bIns="86210" numCol="1" spcCol="1270" anchor="ctr" anchorCtr="0">
              <a:noAutofit/>
            </a:bodyPr>
            <a:lstStyle/>
            <a:p>
              <a:pPr marL="0" lvl="0" indent="0" algn="l" defTabSz="8445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S" sz="19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Determinar la variabilidad genética de los genes estudiados mediante el análisis bioinformático de las secuencias obtenidas.</a:t>
              </a:r>
              <a:endParaRPr lang="es-EC" sz="1900" i="1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2DFFD8-1AF9-4C9D-847F-4EDB9E25D7FB}"/>
              </a:ext>
            </a:extLst>
          </p:cNvPr>
          <p:cNvSpPr txBox="1"/>
          <p:nvPr/>
        </p:nvSpPr>
        <p:spPr>
          <a:xfrm>
            <a:off x="583095" y="23372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Objetivos Específicos</a:t>
            </a: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D7F70868-AB39-41FC-A41A-D752DD3C97D7}"/>
              </a:ext>
            </a:extLst>
          </p:cNvPr>
          <p:cNvGrpSpPr/>
          <p:nvPr/>
        </p:nvGrpSpPr>
        <p:grpSpPr>
          <a:xfrm>
            <a:off x="662607" y="1296601"/>
            <a:ext cx="10555771" cy="823874"/>
            <a:chOff x="662607" y="1296601"/>
            <a:chExt cx="10555771" cy="823874"/>
          </a:xfrm>
        </p:grpSpPr>
        <p:sp>
          <p:nvSpPr>
            <p:cNvPr id="4" name="Rectángulo: esquinas redondeadas 3">
              <a:extLst>
                <a:ext uri="{FF2B5EF4-FFF2-40B4-BE49-F238E27FC236}">
                  <a16:creationId xmlns:a16="http://schemas.microsoft.com/office/drawing/2014/main" id="{E3AF6BDC-050D-4ED1-A9A0-FC9D7439AFB0}"/>
                </a:ext>
              </a:extLst>
            </p:cNvPr>
            <p:cNvSpPr/>
            <p:nvPr/>
          </p:nvSpPr>
          <p:spPr>
            <a:xfrm>
              <a:off x="662607" y="1296601"/>
              <a:ext cx="10555771" cy="82387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s-EC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160ECA40-FEA6-4F86-BDC1-64163AB12B3D}"/>
                </a:ext>
              </a:extLst>
            </p:cNvPr>
            <p:cNvSpPr/>
            <p:nvPr/>
          </p:nvSpPr>
          <p:spPr>
            <a:xfrm>
              <a:off x="825500" y="1296601"/>
              <a:ext cx="10392877" cy="823874"/>
            </a:xfrm>
            <a:custGeom>
              <a:avLst/>
              <a:gdLst>
                <a:gd name="connsiteX0" fmla="*/ 0 w 9604196"/>
                <a:gd name="connsiteY0" fmla="*/ 0 h 823874"/>
                <a:gd name="connsiteX1" fmla="*/ 9604196 w 9604196"/>
                <a:gd name="connsiteY1" fmla="*/ 0 h 823874"/>
                <a:gd name="connsiteX2" fmla="*/ 9604196 w 9604196"/>
                <a:gd name="connsiteY2" fmla="*/ 823874 h 823874"/>
                <a:gd name="connsiteX3" fmla="*/ 0 w 9604196"/>
                <a:gd name="connsiteY3" fmla="*/ 823874 h 823874"/>
                <a:gd name="connsiteX4" fmla="*/ 0 w 9604196"/>
                <a:gd name="connsiteY4" fmla="*/ 0 h 823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04196" h="823874">
                  <a:moveTo>
                    <a:pt x="0" y="0"/>
                  </a:moveTo>
                  <a:lnTo>
                    <a:pt x="9604196" y="0"/>
                  </a:lnTo>
                  <a:lnTo>
                    <a:pt x="9604196" y="823874"/>
                  </a:lnTo>
                  <a:lnTo>
                    <a:pt x="0" y="82387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193" tIns="87193" rIns="87193" bIns="87193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Estudiar la variabilidad genética de genes relacionados a factores de virulencia en aislados clínicos de </a:t>
              </a:r>
              <a:r>
                <a:rPr lang="es-MX" sz="1700" i="1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Staphylococcus aureus </a:t>
              </a:r>
              <a:r>
                <a:rPr lang="es-MX" sz="1700" kern="1200" dirty="0">
                  <a:latin typeface="Calibri" panose="020F0502020204030204" pitchFamily="34" charset="0"/>
                  <a:cs typeface="Calibri" panose="020F0502020204030204" pitchFamily="34" charset="0"/>
                </a:rPr>
                <a:t>causantes de bacteriemias.</a:t>
              </a:r>
              <a:endParaRPr lang="es-EC" sz="1700" b="0" kern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C8837521-B9F7-4419-A438-CCD095EF1E38}"/>
              </a:ext>
            </a:extLst>
          </p:cNvPr>
          <p:cNvSpPr txBox="1"/>
          <p:nvPr/>
        </p:nvSpPr>
        <p:spPr>
          <a:xfrm>
            <a:off x="583095" y="7479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MX" sz="1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Objetivo General</a:t>
            </a:r>
          </a:p>
        </p:txBody>
      </p:sp>
    </p:spTree>
    <p:extLst>
      <p:ext uri="{BB962C8B-B14F-4D97-AF65-F5344CB8AC3E}">
        <p14:creationId xmlns:p14="http://schemas.microsoft.com/office/powerpoint/2010/main" val="172261949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ESP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2">
      <a:majorFont>
        <a:latin typeface="Berlin Sans FB Demi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ción1" id="{0F9E024F-55E6-40A2-91F2-5D07BA05CD51}" vid="{2E3A5D47-31DE-42F3-B788-4F47F3D716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38875</TotalTime>
  <Words>2188</Words>
  <Application>Microsoft Office PowerPoint</Application>
  <PresentationFormat>Panorámica</PresentationFormat>
  <Paragraphs>495</Paragraphs>
  <Slides>32</Slides>
  <Notes>23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8" baseType="lpstr">
      <vt:lpstr>Arial</vt:lpstr>
      <vt:lpstr>Berlin Sans FB Demi</vt:lpstr>
      <vt:lpstr>Calibri</vt:lpstr>
      <vt:lpstr>Tw Cen MT</vt:lpstr>
      <vt:lpstr>TemaESPE</vt:lpstr>
      <vt:lpstr>CorelDRAW</vt:lpstr>
      <vt:lpstr>Presentación de PowerPoint</vt:lpstr>
      <vt:lpstr>ÍNDICE DE CONTENIDOS</vt:lpstr>
      <vt:lpstr>INTRODUCCIÓN</vt:lpstr>
      <vt:lpstr>INTRODUCCIÓN</vt:lpstr>
      <vt:lpstr>INTRODUCCIÓN</vt:lpstr>
      <vt:lpstr>INTRODUCCIÓN</vt:lpstr>
      <vt:lpstr>INTRODUCCIÓN</vt:lpstr>
      <vt:lpstr>ÍNDICE DE CONTENIDOS</vt:lpstr>
      <vt:lpstr>Presentación de PowerPoint</vt:lpstr>
      <vt:lpstr>Presentación de PowerPoint</vt:lpstr>
      <vt:lpstr>ÍNDICE DE 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DE CONTENIDOS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ÍNDICE DE CONTENIDOS</vt:lpstr>
      <vt:lpstr>Presentación de PowerPoint</vt:lpstr>
      <vt:lpstr>ÍNDICE DE CONTENIDOS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Andrius</dc:creator>
  <cp:lastModifiedBy>Mafer Pazmiño</cp:lastModifiedBy>
  <cp:revision>967</cp:revision>
  <dcterms:created xsi:type="dcterms:W3CDTF">2016-12-30T05:03:01Z</dcterms:created>
  <dcterms:modified xsi:type="dcterms:W3CDTF">2022-05-30T02:06:28Z</dcterms:modified>
</cp:coreProperties>
</file>