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layout11.xml" ContentType="application/vnd.openxmlformats-officedocument.drawingml.diagramLayout+xml"/>
  <Default Extension="sldx" ContentType="application/vnd.openxmlformats-officedocument.presentationml.slide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11.xml" ContentType="application/vnd.openxmlformats-officedocument.presentationml.notesSlid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notesSlides/notesSlide40.xml" ContentType="application/vnd.openxmlformats-officedocument.presentationml.notesSlide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charts/chart2.xml" ContentType="application/vnd.openxmlformats-officedocument.drawingml.char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9"/>
  </p:notesMasterIdLst>
  <p:sldIdLst>
    <p:sldId id="270" r:id="rId2"/>
    <p:sldId id="338" r:id="rId3"/>
    <p:sldId id="339" r:id="rId4"/>
    <p:sldId id="256" r:id="rId5"/>
    <p:sldId id="269" r:id="rId6"/>
    <p:sldId id="258" r:id="rId7"/>
    <p:sldId id="340" r:id="rId8"/>
    <p:sldId id="341" r:id="rId9"/>
    <p:sldId id="342" r:id="rId10"/>
    <p:sldId id="260" r:id="rId11"/>
    <p:sldId id="284" r:id="rId12"/>
    <p:sldId id="343" r:id="rId13"/>
    <p:sldId id="344" r:id="rId14"/>
    <p:sldId id="261" r:id="rId15"/>
    <p:sldId id="271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288" r:id="rId25"/>
    <p:sldId id="353" r:id="rId26"/>
    <p:sldId id="289" r:id="rId27"/>
    <p:sldId id="292" r:id="rId28"/>
    <p:sldId id="294" r:id="rId29"/>
    <p:sldId id="295" r:id="rId30"/>
    <p:sldId id="356" r:id="rId31"/>
    <p:sldId id="296" r:id="rId32"/>
    <p:sldId id="354" r:id="rId33"/>
    <p:sldId id="355" r:id="rId34"/>
    <p:sldId id="301" r:id="rId35"/>
    <p:sldId id="357" r:id="rId36"/>
    <p:sldId id="391" r:id="rId37"/>
    <p:sldId id="358" r:id="rId38"/>
    <p:sldId id="359" r:id="rId39"/>
    <p:sldId id="360" r:id="rId40"/>
    <p:sldId id="390" r:id="rId41"/>
    <p:sldId id="361" r:id="rId42"/>
    <p:sldId id="362" r:id="rId43"/>
    <p:sldId id="366" r:id="rId44"/>
    <p:sldId id="367" r:id="rId45"/>
    <p:sldId id="392" r:id="rId46"/>
    <p:sldId id="368" r:id="rId47"/>
    <p:sldId id="369" r:id="rId48"/>
    <p:sldId id="370" r:id="rId49"/>
    <p:sldId id="371" r:id="rId50"/>
    <p:sldId id="372" r:id="rId51"/>
    <p:sldId id="373" r:id="rId52"/>
    <p:sldId id="374" r:id="rId53"/>
    <p:sldId id="375" r:id="rId54"/>
    <p:sldId id="376" r:id="rId55"/>
    <p:sldId id="377" r:id="rId56"/>
    <p:sldId id="378" r:id="rId57"/>
    <p:sldId id="379" r:id="rId58"/>
    <p:sldId id="380" r:id="rId59"/>
    <p:sldId id="381" r:id="rId60"/>
    <p:sldId id="382" r:id="rId61"/>
    <p:sldId id="383" r:id="rId62"/>
    <p:sldId id="384" r:id="rId63"/>
    <p:sldId id="393" r:id="rId64"/>
    <p:sldId id="394" r:id="rId65"/>
    <p:sldId id="396" r:id="rId66"/>
    <p:sldId id="395" r:id="rId67"/>
    <p:sldId id="397" r:id="rId68"/>
  </p:sldIdLst>
  <p:sldSz cx="9144000" cy="6858000" type="screen4x3"/>
  <p:notesSz cx="6858000" cy="9144000"/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BEE395"/>
    <a:srgbClr val="A9F78D"/>
    <a:srgbClr val="FF6DFF"/>
    <a:srgbClr val="D0B40A"/>
    <a:srgbClr val="760000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2167" autoAdjust="0"/>
  </p:normalViewPr>
  <p:slideViewPr>
    <p:cSldViewPr>
      <p:cViewPr varScale="1">
        <p:scale>
          <a:sx n="67" d="100"/>
          <a:sy n="67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WALTER\Tesis%20Sep-Feb\final\exportaacion%20flores%20pais%20destino%202004-2009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WALTER\Tesis%20Sep-Feb\final\ESTUDIO%20TECNICO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user\Desktop\WALTER\Tesis%20Sep-Feb\final\PROYECTO%20DE%20ROSA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0"/>
          <c:order val="0"/>
          <c:cat>
            <c:numRef>
              <c:f>'DEMANDA ROSAS ESTADOS UNIDOS'!$A$13:$A$18</c:f>
              <c:numCache>
                <c:formatCode>General</c:formatCode>
                <c:ptCount val="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</c:numCache>
            </c:numRef>
          </c:cat>
          <c:val>
            <c:numRef>
              <c:f>'DEMANDA ROSAS ESTADOS UNIDOS'!$A$13:$A$18</c:f>
              <c:numCache>
                <c:formatCode>General</c:formatCode>
                <c:ptCount val="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</c:numCache>
            </c:numRef>
          </c:val>
        </c:ser>
        <c:ser>
          <c:idx val="1"/>
          <c:order val="1"/>
          <c:cat>
            <c:numRef>
              <c:f>'DEMANDA ROSAS ESTADOS UNIDOS'!$A$13:$A$18</c:f>
              <c:numCache>
                <c:formatCode>General</c:formatCode>
                <c:ptCount val="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</c:numCache>
            </c:numRef>
          </c:cat>
          <c:val>
            <c:numRef>
              <c:f>'DEMANDA ROSAS ESTADOS UNIDOS'!$F$13:$F$18</c:f>
              <c:numCache>
                <c:formatCode>#,##0.00</c:formatCode>
                <c:ptCount val="6"/>
                <c:pt idx="0">
                  <c:v>2061541.2000000002</c:v>
                </c:pt>
                <c:pt idx="1">
                  <c:v>2205849.0839999998</c:v>
                </c:pt>
                <c:pt idx="2">
                  <c:v>2294083.0473599997</c:v>
                </c:pt>
                <c:pt idx="3">
                  <c:v>2385846.3692543977</c:v>
                </c:pt>
                <c:pt idx="4">
                  <c:v>3030024.888953066</c:v>
                </c:pt>
                <c:pt idx="5">
                  <c:v>2478178.6237445492</c:v>
                </c:pt>
              </c:numCache>
            </c:numRef>
          </c:val>
        </c:ser>
        <c:overlap val="100"/>
        <c:axId val="67352064"/>
        <c:axId val="67353600"/>
      </c:barChart>
      <c:catAx>
        <c:axId val="67352064"/>
        <c:scaling>
          <c:orientation val="minMax"/>
        </c:scaling>
        <c:axPos val="b"/>
        <c:numFmt formatCode="General" sourceLinked="1"/>
        <c:tickLblPos val="nextTo"/>
        <c:crossAx val="67353600"/>
        <c:crosses val="autoZero"/>
        <c:auto val="1"/>
        <c:lblAlgn val="ctr"/>
        <c:lblOffset val="100"/>
      </c:catAx>
      <c:valAx>
        <c:axId val="67353600"/>
        <c:scaling>
          <c:orientation val="minMax"/>
        </c:scaling>
        <c:axPos val="l"/>
        <c:majorGridlines/>
        <c:numFmt formatCode="General" sourceLinked="1"/>
        <c:tickLblPos val="nextTo"/>
        <c:crossAx val="67352064"/>
        <c:crosses val="autoZero"/>
        <c:crossBetween val="between"/>
      </c:valAx>
    </c:plotArea>
    <c:legend>
      <c:legendPos val="r"/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autoTitleDeleted val="1"/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33,20%</a:t>
                    </a:r>
                  </a:p>
                </c:rich>
              </c:tx>
              <c:showPercent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41,61%</a:t>
                    </a:r>
                  </a:p>
                </c:rich>
              </c:tx>
              <c:showPercent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19,13%</a:t>
                    </a:r>
                  </a:p>
                </c:rich>
              </c:tx>
              <c:showPercent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6,05%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'RRHH "2"'!$C$41:$C$44</c:f>
              <c:strCache>
                <c:ptCount val="4"/>
                <c:pt idx="0">
                  <c:v>MANO DE OBRA DIRECTA</c:v>
                </c:pt>
                <c:pt idx="1">
                  <c:v>MANO DE OBRA INDIRECTA</c:v>
                </c:pt>
                <c:pt idx="2">
                  <c:v>PERSONAL ADMINISTRATIVO</c:v>
                </c:pt>
                <c:pt idx="3">
                  <c:v>PERSONAL DE VENTAS</c:v>
                </c:pt>
              </c:strCache>
            </c:strRef>
          </c:cat>
          <c:val>
            <c:numRef>
              <c:f>'RRHH "2"'!$E$41:$E$44</c:f>
              <c:numCache>
                <c:formatCode>0.00%</c:formatCode>
                <c:ptCount val="4"/>
                <c:pt idx="0">
                  <c:v>0.33204205280627636</c:v>
                </c:pt>
                <c:pt idx="1">
                  <c:v>0.41612313973370191</c:v>
                </c:pt>
                <c:pt idx="2">
                  <c:v>0.19133085224228863</c:v>
                </c:pt>
                <c:pt idx="3">
                  <c:v>6.0503955217733094E-2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C"/>
              <a:t>Variacion del Punto de Equilibrio para el tiempo de duracion del Proyecto</a:t>
            </a:r>
          </a:p>
        </c:rich>
      </c:tx>
      <c:layout>
        <c:manualLayout>
          <c:xMode val="edge"/>
          <c:yMode val="edge"/>
          <c:x val="0.21126757810909624"/>
          <c:y val="2.038044396992748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687655343827852"/>
          <c:y val="2.4456521739130377E-2"/>
          <c:w val="0.77713338856669412"/>
          <c:h val="0.73505434782608692"/>
        </c:manualLayout>
      </c:layout>
      <c:lineChart>
        <c:grouping val="standard"/>
        <c:ser>
          <c:idx val="0"/>
          <c:order val="0"/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1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spPr>
              <a:noFill/>
              <a:ln w="3175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C"/>
              </a:p>
            </c:txPr>
            <c:dLblPos val="b"/>
            <c:showVal val="1"/>
          </c:dLbls>
          <c:val>
            <c:numRef>
              <c:f>'22. Puntos de equilibrio'!$C$18:$L$18</c:f>
              <c:numCache>
                <c:formatCode>0%</c:formatCode>
                <c:ptCount val="10"/>
                <c:pt idx="0">
                  <c:v>0.79157878875076315</c:v>
                </c:pt>
                <c:pt idx="1">
                  <c:v>0.25615067341461401</c:v>
                </c:pt>
                <c:pt idx="2">
                  <c:v>0.21202789430963739</c:v>
                </c:pt>
                <c:pt idx="3">
                  <c:v>0.20262571870654975</c:v>
                </c:pt>
                <c:pt idx="4">
                  <c:v>0.19199580399285521</c:v>
                </c:pt>
                <c:pt idx="5">
                  <c:v>0.18070076169605098</c:v>
                </c:pt>
                <c:pt idx="6">
                  <c:v>0.16793990229170794</c:v>
                </c:pt>
                <c:pt idx="7">
                  <c:v>0.14829988641639699</c:v>
                </c:pt>
                <c:pt idx="8">
                  <c:v>0.5885503050561508</c:v>
                </c:pt>
                <c:pt idx="9">
                  <c:v>0.15716183642986131</c:v>
                </c:pt>
              </c:numCache>
            </c:numRef>
          </c:val>
        </c:ser>
        <c:dLbls>
          <c:showVal val="1"/>
        </c:dLbls>
        <c:marker val="1"/>
        <c:axId val="46929792"/>
        <c:axId val="47005696"/>
      </c:lineChart>
      <c:catAx>
        <c:axId val="46929792"/>
        <c:scaling>
          <c:orientation val="minMax"/>
        </c:scaling>
        <c:axPos val="b"/>
        <c:majorGridlines>
          <c:spPr>
            <a:ln w="2540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C"/>
                  <a:t>Año</a:t>
                </a:r>
              </a:p>
            </c:rich>
          </c:tx>
          <c:layout>
            <c:manualLayout>
              <c:xMode val="edge"/>
              <c:yMode val="edge"/>
              <c:x val="0.45811789038263123"/>
              <c:y val="0.8932203389830508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C"/>
          </a:p>
        </c:txPr>
        <c:crossAx val="47005696"/>
        <c:crosses val="autoZero"/>
        <c:auto val="1"/>
        <c:lblAlgn val="ctr"/>
        <c:lblOffset val="100"/>
      </c:catAx>
      <c:valAx>
        <c:axId val="47005696"/>
        <c:scaling>
          <c:orientation val="minMax"/>
          <c:max val="1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C"/>
                  <a:t>Punto de equilibrio</a:t>
                </a:r>
              </a:p>
            </c:rich>
          </c:tx>
          <c:layout>
            <c:manualLayout>
              <c:xMode val="edge"/>
              <c:yMode val="edge"/>
              <c:x val="1.5741517315506458E-2"/>
              <c:y val="0.2595108323323993"/>
            </c:manualLayout>
          </c:layout>
          <c:spPr>
            <a:noFill/>
            <a:ln w="25400">
              <a:noFill/>
            </a:ln>
          </c:spPr>
        </c:title>
        <c:numFmt formatCode="0%" sourceLinked="1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C"/>
          </a:p>
        </c:txPr>
        <c:crossAx val="46929792"/>
        <c:crosses val="autoZero"/>
        <c:crossBetween val="between"/>
      </c:valAx>
      <c:spPr>
        <a:gradFill rotWithShape="0">
          <a:gsLst>
            <a:gs pos="0">
              <a:srgbClr val="FFFFFF"/>
            </a:gs>
            <a:gs pos="100000">
              <a:srgbClr val="FFFFFF"/>
            </a:gs>
          </a:gsLst>
          <a:lin ang="5400000" scaled="1"/>
        </a:gradFill>
        <a:ln w="38100">
          <a:solidFill>
            <a:srgbClr val="000000"/>
          </a:solidFill>
          <a:prstDash val="solid"/>
        </a:ln>
      </c:spPr>
    </c:plotArea>
    <c:plotVisOnly val="1"/>
    <c:dispBlanksAs val="gap"/>
  </c:chart>
  <c:spPr>
    <a:noFill/>
    <a:ln w="38100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C"/>
    </a:p>
  </c:tx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BB4669-50D5-4F71-BE18-6F0551EECBA0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B204519A-11CA-4799-AEFD-F4BA7129AD4B}">
      <dgm:prSet phldrT="[Texto]" custT="1"/>
      <dgm:spPr/>
      <dgm:t>
        <a:bodyPr/>
        <a:lstStyle/>
        <a:p>
          <a:pPr algn="ctr"/>
          <a:r>
            <a:rPr lang="es-ES_tradnl" sz="1400" b="1" dirty="0" smtClean="0">
              <a:solidFill>
                <a:schemeClr val="tx1"/>
              </a:solidFill>
              <a:latin typeface="Californian FB" pitchFamily="18" charset="0"/>
            </a:rPr>
            <a:t>La exportación de productos no tradicionales básicos de su economía,  especialmente la producción y exportación de Flore</a:t>
          </a:r>
          <a:r>
            <a:rPr lang="es-ES_tradnl" sz="1200" b="1" dirty="0" smtClean="0">
              <a:solidFill>
                <a:schemeClr val="tx1"/>
              </a:solidFill>
              <a:latin typeface="Californian FB" pitchFamily="18" charset="0"/>
            </a:rPr>
            <a:t>s</a:t>
          </a:r>
          <a:endParaRPr lang="es-EC" sz="1200" b="1" dirty="0">
            <a:solidFill>
              <a:schemeClr val="tx1"/>
            </a:solidFill>
            <a:latin typeface="Californian FB" pitchFamily="18" charset="0"/>
          </a:endParaRPr>
        </a:p>
      </dgm:t>
    </dgm:pt>
    <dgm:pt modelId="{9E44F56C-21B0-409D-A8FD-8D02D18AA906}" type="parTrans" cxnId="{914820BD-73E4-46A0-B79C-4841763B59DC}">
      <dgm:prSet/>
      <dgm:spPr/>
      <dgm:t>
        <a:bodyPr/>
        <a:lstStyle/>
        <a:p>
          <a:endParaRPr lang="es-EC"/>
        </a:p>
      </dgm:t>
    </dgm:pt>
    <dgm:pt modelId="{F329D3BE-590E-4DD0-B07A-E81A5ACE025C}" type="sibTrans" cxnId="{914820BD-73E4-46A0-B79C-4841763B59DC}">
      <dgm:prSet/>
      <dgm:spPr/>
      <dgm:t>
        <a:bodyPr/>
        <a:lstStyle/>
        <a:p>
          <a:endParaRPr lang="es-EC"/>
        </a:p>
      </dgm:t>
    </dgm:pt>
    <dgm:pt modelId="{D148CCF7-A219-46FB-8A61-2FE52A885065}">
      <dgm:prSet phldrT="[Texto]" custT="1"/>
      <dgm:spPr/>
      <dgm:t>
        <a:bodyPr/>
        <a:lstStyle/>
        <a:p>
          <a:pPr algn="just"/>
          <a:r>
            <a:rPr lang="es-ES_tradnl" sz="1400" b="1" dirty="0" smtClean="0">
              <a:solidFill>
                <a:schemeClr val="tx1"/>
              </a:solidFill>
              <a:latin typeface="Californian FB" pitchFamily="18" charset="0"/>
            </a:rPr>
            <a:t>Este sector  es uno de los más representativos y solventes del país, con una tasa de crecimiento del 11% en valores económicos y 4% en toneladas</a:t>
          </a:r>
          <a:endParaRPr lang="es-EC" sz="1400" b="1" dirty="0">
            <a:solidFill>
              <a:schemeClr val="tx1"/>
            </a:solidFill>
            <a:latin typeface="Californian FB" pitchFamily="18" charset="0"/>
          </a:endParaRPr>
        </a:p>
      </dgm:t>
    </dgm:pt>
    <dgm:pt modelId="{DDE7C62A-B23C-4430-975F-8B395432CA6B}" type="parTrans" cxnId="{3478F092-C0A4-479B-90DE-2FB2C9EC743B}">
      <dgm:prSet/>
      <dgm:spPr/>
      <dgm:t>
        <a:bodyPr/>
        <a:lstStyle/>
        <a:p>
          <a:endParaRPr lang="es-EC"/>
        </a:p>
      </dgm:t>
    </dgm:pt>
    <dgm:pt modelId="{7823AABA-ECC5-4EBE-A5C8-7603C3D8FC7E}" type="sibTrans" cxnId="{3478F092-C0A4-479B-90DE-2FB2C9EC743B}">
      <dgm:prSet/>
      <dgm:spPr/>
      <dgm:t>
        <a:bodyPr/>
        <a:lstStyle/>
        <a:p>
          <a:endParaRPr lang="es-EC"/>
        </a:p>
      </dgm:t>
    </dgm:pt>
    <dgm:pt modelId="{072ED666-04DB-4F52-9C67-F18B0078D614}">
      <dgm:prSet phldrT="[Texto]" custT="1"/>
      <dgm:spPr/>
      <dgm:t>
        <a:bodyPr/>
        <a:lstStyle/>
        <a:p>
          <a:pPr algn="ctr"/>
          <a:r>
            <a:rPr lang="es-ES_tradnl" sz="1400" b="1" dirty="0" smtClean="0">
              <a:solidFill>
                <a:schemeClr val="tx1"/>
              </a:solidFill>
              <a:latin typeface="Californian FB" pitchFamily="18" charset="0"/>
            </a:rPr>
            <a:t>La motivación para los empresarios ecuatorianos  estuvo relacionada con las interesantes rentabilidades que obtuvieron los empresarios vecinos de Colombia. </a:t>
          </a:r>
          <a:endParaRPr lang="es-EC" sz="1400" b="1" dirty="0">
            <a:solidFill>
              <a:schemeClr val="tx1"/>
            </a:solidFill>
            <a:latin typeface="Californian FB" pitchFamily="18" charset="0"/>
          </a:endParaRPr>
        </a:p>
      </dgm:t>
    </dgm:pt>
    <dgm:pt modelId="{1E41DE7A-DFD6-498D-AE6F-D282ACAC76AB}" type="parTrans" cxnId="{8E0312AA-1840-4DD1-A8D0-3B4C8EB4BDE4}">
      <dgm:prSet/>
      <dgm:spPr/>
      <dgm:t>
        <a:bodyPr/>
        <a:lstStyle/>
        <a:p>
          <a:endParaRPr lang="es-EC"/>
        </a:p>
      </dgm:t>
    </dgm:pt>
    <dgm:pt modelId="{8A59AE76-4554-45C0-AE73-D49D66864A34}" type="sibTrans" cxnId="{8E0312AA-1840-4DD1-A8D0-3B4C8EB4BDE4}">
      <dgm:prSet/>
      <dgm:spPr/>
      <dgm:t>
        <a:bodyPr/>
        <a:lstStyle/>
        <a:p>
          <a:endParaRPr lang="es-EC"/>
        </a:p>
      </dgm:t>
    </dgm:pt>
    <dgm:pt modelId="{1BE64534-21F5-4E44-8171-51392D58DF74}">
      <dgm:prSet phldrT="[Texto]" custT="1"/>
      <dgm:spPr/>
      <dgm:t>
        <a:bodyPr/>
        <a:lstStyle/>
        <a:p>
          <a:pPr algn="just"/>
          <a:r>
            <a:rPr lang="es-ES_tradnl" sz="1400" b="1" dirty="0" smtClean="0">
              <a:solidFill>
                <a:schemeClr val="tx1"/>
              </a:solidFill>
              <a:latin typeface="Californian FB" pitchFamily="18" charset="0"/>
            </a:rPr>
            <a:t>Con la implementación de la nueva empresa se aspira a contribuir, en alguna medida, a la reactivación de la economía que viene atravesando  una prolongada recesión, </a:t>
          </a:r>
          <a:endParaRPr lang="es-EC" sz="1400" b="1" dirty="0">
            <a:solidFill>
              <a:schemeClr val="tx1"/>
            </a:solidFill>
            <a:latin typeface="Californian FB" pitchFamily="18" charset="0"/>
          </a:endParaRPr>
        </a:p>
      </dgm:t>
    </dgm:pt>
    <dgm:pt modelId="{A4836D14-FA6B-41CE-A4EF-A03428705FC8}" type="parTrans" cxnId="{3B8C40A3-B1CA-49A0-AD47-42620A91EFEB}">
      <dgm:prSet/>
      <dgm:spPr/>
      <dgm:t>
        <a:bodyPr/>
        <a:lstStyle/>
        <a:p>
          <a:endParaRPr lang="es-EC"/>
        </a:p>
      </dgm:t>
    </dgm:pt>
    <dgm:pt modelId="{4E3BB7DD-07CA-4332-A429-16BB67532626}" type="sibTrans" cxnId="{3B8C40A3-B1CA-49A0-AD47-42620A91EFEB}">
      <dgm:prSet/>
      <dgm:spPr/>
      <dgm:t>
        <a:bodyPr/>
        <a:lstStyle/>
        <a:p>
          <a:endParaRPr lang="es-EC"/>
        </a:p>
      </dgm:t>
    </dgm:pt>
    <dgm:pt modelId="{CC3244ED-32CF-4C5A-80BC-E9BB7A0FE608}">
      <dgm:prSet phldrT="[Texto]" custT="1"/>
      <dgm:spPr/>
      <dgm:t>
        <a:bodyPr/>
        <a:lstStyle/>
        <a:p>
          <a:pPr algn="just"/>
          <a:r>
            <a:rPr lang="es-ES_tradnl" sz="1400" b="1" dirty="0" smtClean="0">
              <a:solidFill>
                <a:schemeClr val="tx1"/>
              </a:solidFill>
              <a:latin typeface="Californian FB" pitchFamily="18" charset="0"/>
            </a:rPr>
            <a:t>Generando fuentes de empleo, contribuyendo al fisco mediante el pago de impuestos y receptando divisas para el país resultado de las exportaciones, </a:t>
          </a:r>
          <a:endParaRPr lang="es-EC" sz="1400" b="1" dirty="0">
            <a:solidFill>
              <a:schemeClr val="tx1"/>
            </a:solidFill>
            <a:latin typeface="Californian FB" pitchFamily="18" charset="0"/>
          </a:endParaRPr>
        </a:p>
      </dgm:t>
    </dgm:pt>
    <dgm:pt modelId="{54826ED9-8434-41A3-986A-0D9263B6EE25}" type="parTrans" cxnId="{A28F4F23-FA44-4410-8DE2-E79AD003E930}">
      <dgm:prSet/>
      <dgm:spPr/>
      <dgm:t>
        <a:bodyPr/>
        <a:lstStyle/>
        <a:p>
          <a:endParaRPr lang="es-EC"/>
        </a:p>
      </dgm:t>
    </dgm:pt>
    <dgm:pt modelId="{479518F5-FD49-4992-8F86-E7F676F1DEDD}" type="sibTrans" cxnId="{A28F4F23-FA44-4410-8DE2-E79AD003E930}">
      <dgm:prSet/>
      <dgm:spPr/>
      <dgm:t>
        <a:bodyPr/>
        <a:lstStyle/>
        <a:p>
          <a:endParaRPr lang="es-EC"/>
        </a:p>
      </dgm:t>
    </dgm:pt>
    <dgm:pt modelId="{3277B424-3DC4-4264-8060-0637E8247631}">
      <dgm:prSet custT="1"/>
      <dgm:spPr/>
      <dgm:t>
        <a:bodyPr/>
        <a:lstStyle/>
        <a:p>
          <a:pPr algn="just"/>
          <a:r>
            <a:rPr lang="es-ES_tradnl" sz="1400" b="1" dirty="0" smtClean="0">
              <a:solidFill>
                <a:schemeClr val="tx1"/>
              </a:solidFill>
              <a:latin typeface="Californian FB" pitchFamily="18" charset="0"/>
            </a:rPr>
            <a:t>Desde el año 1983 1.500 hectáreas; para el año 1994 correspondieron 2600 hectáreas y actualmente cuenta con aproximadamente 3821</a:t>
          </a:r>
          <a:endParaRPr lang="es-EC" sz="1400" b="1" dirty="0">
            <a:solidFill>
              <a:schemeClr val="tx1"/>
            </a:solidFill>
            <a:latin typeface="Californian FB" pitchFamily="18" charset="0"/>
          </a:endParaRPr>
        </a:p>
      </dgm:t>
    </dgm:pt>
    <dgm:pt modelId="{D7BFD9E0-6757-4025-A369-C0F7A909565E}" type="parTrans" cxnId="{65F0132D-7CC1-491D-B39D-4B0CCBA0BF72}">
      <dgm:prSet/>
      <dgm:spPr/>
      <dgm:t>
        <a:bodyPr/>
        <a:lstStyle/>
        <a:p>
          <a:endParaRPr lang="es-EC"/>
        </a:p>
      </dgm:t>
    </dgm:pt>
    <dgm:pt modelId="{A4E8FC1D-D2BC-4B2E-9C96-F90B8F69BA7A}" type="sibTrans" cxnId="{65F0132D-7CC1-491D-B39D-4B0CCBA0BF72}">
      <dgm:prSet/>
      <dgm:spPr/>
      <dgm:t>
        <a:bodyPr/>
        <a:lstStyle/>
        <a:p>
          <a:endParaRPr lang="es-EC"/>
        </a:p>
      </dgm:t>
    </dgm:pt>
    <dgm:pt modelId="{C6996D1E-E5A0-4F48-8A69-7E2531ACCA98}" type="pres">
      <dgm:prSet presAssocID="{19BB4669-50D5-4F71-BE18-6F0551EECBA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544C173-E913-47D0-A7F1-074C3E3650F3}" type="pres">
      <dgm:prSet presAssocID="{B204519A-11CA-4799-AEFD-F4BA7129AD4B}" presName="node" presStyleLbl="node1" presStyleIdx="0" presStyleCnt="6" custScaleX="111361" custScaleY="145172" custRadScaleRad="91542" custRadScaleInc="-797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97C90B-278C-4E2E-B2B5-5A15069121B0}" type="pres">
      <dgm:prSet presAssocID="{B204519A-11CA-4799-AEFD-F4BA7129AD4B}" presName="spNode" presStyleCnt="0"/>
      <dgm:spPr/>
    </dgm:pt>
    <dgm:pt modelId="{6E7DF510-E8BA-45A0-A492-E93C4B7AB8B9}" type="pres">
      <dgm:prSet presAssocID="{F329D3BE-590E-4DD0-B07A-E81A5ACE025C}" presName="sibTrans" presStyleLbl="sibTrans1D1" presStyleIdx="0" presStyleCnt="6"/>
      <dgm:spPr/>
      <dgm:t>
        <a:bodyPr/>
        <a:lstStyle/>
        <a:p>
          <a:endParaRPr lang="es-EC"/>
        </a:p>
      </dgm:t>
    </dgm:pt>
    <dgm:pt modelId="{19FFA2AA-B4DC-484E-9C6D-5CFEC65D0641}" type="pres">
      <dgm:prSet presAssocID="{3277B424-3DC4-4264-8060-0637E8247631}" presName="node" presStyleLbl="node1" presStyleIdx="1" presStyleCnt="6" custScaleX="99138" custScaleY="1562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363069-9860-404B-9A54-AA50DCB88DC0}" type="pres">
      <dgm:prSet presAssocID="{3277B424-3DC4-4264-8060-0637E8247631}" presName="spNode" presStyleCnt="0"/>
      <dgm:spPr/>
    </dgm:pt>
    <dgm:pt modelId="{8DEC074F-CEFD-44A7-A1CE-BAE8F55A3A0B}" type="pres">
      <dgm:prSet presAssocID="{A4E8FC1D-D2BC-4B2E-9C96-F90B8F69BA7A}" presName="sibTrans" presStyleLbl="sibTrans1D1" presStyleIdx="1" presStyleCnt="6"/>
      <dgm:spPr/>
      <dgm:t>
        <a:bodyPr/>
        <a:lstStyle/>
        <a:p>
          <a:endParaRPr lang="es-EC"/>
        </a:p>
      </dgm:t>
    </dgm:pt>
    <dgm:pt modelId="{FF0A1E98-1FC9-496D-81D2-A48C254049E5}" type="pres">
      <dgm:prSet presAssocID="{D148CCF7-A219-46FB-8A61-2FE52A885065}" presName="node" presStyleLbl="node1" presStyleIdx="2" presStyleCnt="6" custScaleX="124762" custScaleY="158691" custRadScaleRad="109062" custRadScaleInc="-176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ABB8C7-543D-41D2-B80B-422570D48E74}" type="pres">
      <dgm:prSet presAssocID="{D148CCF7-A219-46FB-8A61-2FE52A885065}" presName="spNode" presStyleCnt="0"/>
      <dgm:spPr/>
    </dgm:pt>
    <dgm:pt modelId="{31478C0D-5D83-449D-AABF-B8CCE00DE45F}" type="pres">
      <dgm:prSet presAssocID="{7823AABA-ECC5-4EBE-A5C8-7603C3D8FC7E}" presName="sibTrans" presStyleLbl="sibTrans1D1" presStyleIdx="2" presStyleCnt="6"/>
      <dgm:spPr/>
      <dgm:t>
        <a:bodyPr/>
        <a:lstStyle/>
        <a:p>
          <a:endParaRPr lang="es-EC"/>
        </a:p>
      </dgm:t>
    </dgm:pt>
    <dgm:pt modelId="{A36D6C38-C780-405D-A9BC-CA8818CCB718}" type="pres">
      <dgm:prSet presAssocID="{072ED666-04DB-4F52-9C67-F18B0078D614}" presName="node" presStyleLbl="node1" presStyleIdx="3" presStyleCnt="6" custScaleX="123974" custScaleY="140904" custRadScaleRad="94690" custRadScaleInc="10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3382C5-3F38-4741-A396-0C6726A5F3FF}" type="pres">
      <dgm:prSet presAssocID="{072ED666-04DB-4F52-9C67-F18B0078D614}" presName="spNode" presStyleCnt="0"/>
      <dgm:spPr/>
    </dgm:pt>
    <dgm:pt modelId="{0A736B97-E967-4623-9BEF-14235DBE1913}" type="pres">
      <dgm:prSet presAssocID="{8A59AE76-4554-45C0-AE73-D49D66864A34}" presName="sibTrans" presStyleLbl="sibTrans1D1" presStyleIdx="3" presStyleCnt="6"/>
      <dgm:spPr/>
      <dgm:t>
        <a:bodyPr/>
        <a:lstStyle/>
        <a:p>
          <a:endParaRPr lang="es-EC"/>
        </a:p>
      </dgm:t>
    </dgm:pt>
    <dgm:pt modelId="{9AD0091F-328D-4898-8CCF-6247E6102F0C}" type="pres">
      <dgm:prSet presAssocID="{1BE64534-21F5-4E44-8171-51392D58DF74}" presName="node" presStyleLbl="node1" presStyleIdx="4" presStyleCnt="6" custScaleX="126448" custScaleY="1262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8AEE58-2443-44D8-BA4A-4D87570DDC4E}" type="pres">
      <dgm:prSet presAssocID="{1BE64534-21F5-4E44-8171-51392D58DF74}" presName="spNode" presStyleCnt="0"/>
      <dgm:spPr/>
    </dgm:pt>
    <dgm:pt modelId="{C11F91D4-569D-4457-ABD0-B6F0C1C37AFE}" type="pres">
      <dgm:prSet presAssocID="{4E3BB7DD-07CA-4332-A429-16BB67532626}" presName="sibTrans" presStyleLbl="sibTrans1D1" presStyleIdx="4" presStyleCnt="6"/>
      <dgm:spPr/>
      <dgm:t>
        <a:bodyPr/>
        <a:lstStyle/>
        <a:p>
          <a:endParaRPr lang="es-EC"/>
        </a:p>
      </dgm:t>
    </dgm:pt>
    <dgm:pt modelId="{3F931828-FCED-419A-888C-36812B894FBC}" type="pres">
      <dgm:prSet presAssocID="{CC3244ED-32CF-4C5A-80BC-E9BB7A0FE608}" presName="node" presStyleLbl="node1" presStyleIdx="5" presStyleCnt="6" custScaleX="122755" custScaleY="1250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F0F2B9-9698-4E9E-B494-4EDE21D82274}" type="pres">
      <dgm:prSet presAssocID="{CC3244ED-32CF-4C5A-80BC-E9BB7A0FE608}" presName="spNode" presStyleCnt="0"/>
      <dgm:spPr/>
    </dgm:pt>
    <dgm:pt modelId="{3E7AEA73-364C-4167-8C20-0E5F21428730}" type="pres">
      <dgm:prSet presAssocID="{479518F5-FD49-4992-8F86-E7F676F1DEDD}" presName="sibTrans" presStyleLbl="sibTrans1D1" presStyleIdx="5" presStyleCnt="6"/>
      <dgm:spPr/>
      <dgm:t>
        <a:bodyPr/>
        <a:lstStyle/>
        <a:p>
          <a:endParaRPr lang="es-EC"/>
        </a:p>
      </dgm:t>
    </dgm:pt>
  </dgm:ptLst>
  <dgm:cxnLst>
    <dgm:cxn modelId="{3B8C40A3-B1CA-49A0-AD47-42620A91EFEB}" srcId="{19BB4669-50D5-4F71-BE18-6F0551EECBA0}" destId="{1BE64534-21F5-4E44-8171-51392D58DF74}" srcOrd="4" destOrd="0" parTransId="{A4836D14-FA6B-41CE-A4EF-A03428705FC8}" sibTransId="{4E3BB7DD-07CA-4332-A429-16BB67532626}"/>
    <dgm:cxn modelId="{3478F092-C0A4-479B-90DE-2FB2C9EC743B}" srcId="{19BB4669-50D5-4F71-BE18-6F0551EECBA0}" destId="{D148CCF7-A219-46FB-8A61-2FE52A885065}" srcOrd="2" destOrd="0" parTransId="{DDE7C62A-B23C-4430-975F-8B395432CA6B}" sibTransId="{7823AABA-ECC5-4EBE-A5C8-7603C3D8FC7E}"/>
    <dgm:cxn modelId="{A28F4F23-FA44-4410-8DE2-E79AD003E930}" srcId="{19BB4669-50D5-4F71-BE18-6F0551EECBA0}" destId="{CC3244ED-32CF-4C5A-80BC-E9BB7A0FE608}" srcOrd="5" destOrd="0" parTransId="{54826ED9-8434-41A3-986A-0D9263B6EE25}" sibTransId="{479518F5-FD49-4992-8F86-E7F676F1DEDD}"/>
    <dgm:cxn modelId="{8E0312AA-1840-4DD1-A8D0-3B4C8EB4BDE4}" srcId="{19BB4669-50D5-4F71-BE18-6F0551EECBA0}" destId="{072ED666-04DB-4F52-9C67-F18B0078D614}" srcOrd="3" destOrd="0" parTransId="{1E41DE7A-DFD6-498D-AE6F-D282ACAC76AB}" sibTransId="{8A59AE76-4554-45C0-AE73-D49D66864A34}"/>
    <dgm:cxn modelId="{DCFE3DF9-AEE6-4965-99E6-C02C4986B3F9}" type="presOf" srcId="{479518F5-FD49-4992-8F86-E7F676F1DEDD}" destId="{3E7AEA73-364C-4167-8C20-0E5F21428730}" srcOrd="0" destOrd="0" presId="urn:microsoft.com/office/officeart/2005/8/layout/cycle5"/>
    <dgm:cxn modelId="{2A4DE376-A0CF-45BE-BA1F-676DDE4381CB}" type="presOf" srcId="{A4E8FC1D-D2BC-4B2E-9C96-F90B8F69BA7A}" destId="{8DEC074F-CEFD-44A7-A1CE-BAE8F55A3A0B}" srcOrd="0" destOrd="0" presId="urn:microsoft.com/office/officeart/2005/8/layout/cycle5"/>
    <dgm:cxn modelId="{EB7997C6-8F33-4225-8A3B-3F9663DEB27A}" type="presOf" srcId="{F329D3BE-590E-4DD0-B07A-E81A5ACE025C}" destId="{6E7DF510-E8BA-45A0-A492-E93C4B7AB8B9}" srcOrd="0" destOrd="0" presId="urn:microsoft.com/office/officeart/2005/8/layout/cycle5"/>
    <dgm:cxn modelId="{65F0132D-7CC1-491D-B39D-4B0CCBA0BF72}" srcId="{19BB4669-50D5-4F71-BE18-6F0551EECBA0}" destId="{3277B424-3DC4-4264-8060-0637E8247631}" srcOrd="1" destOrd="0" parTransId="{D7BFD9E0-6757-4025-A369-C0F7A909565E}" sibTransId="{A4E8FC1D-D2BC-4B2E-9C96-F90B8F69BA7A}"/>
    <dgm:cxn modelId="{B6604F2E-D5D2-44DF-BEB1-30F46A0F8B16}" type="presOf" srcId="{4E3BB7DD-07CA-4332-A429-16BB67532626}" destId="{C11F91D4-569D-4457-ABD0-B6F0C1C37AFE}" srcOrd="0" destOrd="0" presId="urn:microsoft.com/office/officeart/2005/8/layout/cycle5"/>
    <dgm:cxn modelId="{D20E7928-53A7-4537-A812-3DE4D1E90A53}" type="presOf" srcId="{8A59AE76-4554-45C0-AE73-D49D66864A34}" destId="{0A736B97-E967-4623-9BEF-14235DBE1913}" srcOrd="0" destOrd="0" presId="urn:microsoft.com/office/officeart/2005/8/layout/cycle5"/>
    <dgm:cxn modelId="{D86BDF27-3838-4CF1-B2BF-ED31608E7960}" type="presOf" srcId="{D148CCF7-A219-46FB-8A61-2FE52A885065}" destId="{FF0A1E98-1FC9-496D-81D2-A48C254049E5}" srcOrd="0" destOrd="0" presId="urn:microsoft.com/office/officeart/2005/8/layout/cycle5"/>
    <dgm:cxn modelId="{914820BD-73E4-46A0-B79C-4841763B59DC}" srcId="{19BB4669-50D5-4F71-BE18-6F0551EECBA0}" destId="{B204519A-11CA-4799-AEFD-F4BA7129AD4B}" srcOrd="0" destOrd="0" parTransId="{9E44F56C-21B0-409D-A8FD-8D02D18AA906}" sibTransId="{F329D3BE-590E-4DD0-B07A-E81A5ACE025C}"/>
    <dgm:cxn modelId="{9CE1A3D6-109F-46A2-9249-D929EFB2454E}" type="presOf" srcId="{CC3244ED-32CF-4C5A-80BC-E9BB7A0FE608}" destId="{3F931828-FCED-419A-888C-36812B894FBC}" srcOrd="0" destOrd="0" presId="urn:microsoft.com/office/officeart/2005/8/layout/cycle5"/>
    <dgm:cxn modelId="{54A07C3B-0CDC-409B-9090-245BCBAB0253}" type="presOf" srcId="{B204519A-11CA-4799-AEFD-F4BA7129AD4B}" destId="{E544C173-E913-47D0-A7F1-074C3E3650F3}" srcOrd="0" destOrd="0" presId="urn:microsoft.com/office/officeart/2005/8/layout/cycle5"/>
    <dgm:cxn modelId="{515CA944-1104-4360-90EE-C6CF8ED37617}" type="presOf" srcId="{072ED666-04DB-4F52-9C67-F18B0078D614}" destId="{A36D6C38-C780-405D-A9BC-CA8818CCB718}" srcOrd="0" destOrd="0" presId="urn:microsoft.com/office/officeart/2005/8/layout/cycle5"/>
    <dgm:cxn modelId="{1347F115-B00A-4B97-957F-9983DC66D715}" type="presOf" srcId="{7823AABA-ECC5-4EBE-A5C8-7603C3D8FC7E}" destId="{31478C0D-5D83-449D-AABF-B8CCE00DE45F}" srcOrd="0" destOrd="0" presId="urn:microsoft.com/office/officeart/2005/8/layout/cycle5"/>
    <dgm:cxn modelId="{988A6B25-8A61-4DC8-AE15-046F0DEC4C68}" type="presOf" srcId="{1BE64534-21F5-4E44-8171-51392D58DF74}" destId="{9AD0091F-328D-4898-8CCF-6247E6102F0C}" srcOrd="0" destOrd="0" presId="urn:microsoft.com/office/officeart/2005/8/layout/cycle5"/>
    <dgm:cxn modelId="{D41D714F-9547-4634-9041-42CAB3D71070}" type="presOf" srcId="{19BB4669-50D5-4F71-BE18-6F0551EECBA0}" destId="{C6996D1E-E5A0-4F48-8A69-7E2531ACCA98}" srcOrd="0" destOrd="0" presId="urn:microsoft.com/office/officeart/2005/8/layout/cycle5"/>
    <dgm:cxn modelId="{9ACC53D0-BBDB-4DF0-A819-5078CD0661B7}" type="presOf" srcId="{3277B424-3DC4-4264-8060-0637E8247631}" destId="{19FFA2AA-B4DC-484E-9C6D-5CFEC65D0641}" srcOrd="0" destOrd="0" presId="urn:microsoft.com/office/officeart/2005/8/layout/cycle5"/>
    <dgm:cxn modelId="{411E5544-915D-45C8-864B-BE5F4D07C814}" type="presParOf" srcId="{C6996D1E-E5A0-4F48-8A69-7E2531ACCA98}" destId="{E544C173-E913-47D0-A7F1-074C3E3650F3}" srcOrd="0" destOrd="0" presId="urn:microsoft.com/office/officeart/2005/8/layout/cycle5"/>
    <dgm:cxn modelId="{F119CF3A-4E6F-4169-B1B4-04C2CAF37949}" type="presParOf" srcId="{C6996D1E-E5A0-4F48-8A69-7E2531ACCA98}" destId="{F997C90B-278C-4E2E-B2B5-5A15069121B0}" srcOrd="1" destOrd="0" presId="urn:microsoft.com/office/officeart/2005/8/layout/cycle5"/>
    <dgm:cxn modelId="{53A91FA8-54EA-4098-96F5-9B25DA187244}" type="presParOf" srcId="{C6996D1E-E5A0-4F48-8A69-7E2531ACCA98}" destId="{6E7DF510-E8BA-45A0-A492-E93C4B7AB8B9}" srcOrd="2" destOrd="0" presId="urn:microsoft.com/office/officeart/2005/8/layout/cycle5"/>
    <dgm:cxn modelId="{8753A220-B783-4ED9-8095-9EBE304AF50B}" type="presParOf" srcId="{C6996D1E-E5A0-4F48-8A69-7E2531ACCA98}" destId="{19FFA2AA-B4DC-484E-9C6D-5CFEC65D0641}" srcOrd="3" destOrd="0" presId="urn:microsoft.com/office/officeart/2005/8/layout/cycle5"/>
    <dgm:cxn modelId="{64907D3F-6D01-41CE-A875-39F336C04073}" type="presParOf" srcId="{C6996D1E-E5A0-4F48-8A69-7E2531ACCA98}" destId="{7C363069-9860-404B-9A54-AA50DCB88DC0}" srcOrd="4" destOrd="0" presId="urn:microsoft.com/office/officeart/2005/8/layout/cycle5"/>
    <dgm:cxn modelId="{243BBFD7-5D38-4A3D-AF28-9C95B29EC698}" type="presParOf" srcId="{C6996D1E-E5A0-4F48-8A69-7E2531ACCA98}" destId="{8DEC074F-CEFD-44A7-A1CE-BAE8F55A3A0B}" srcOrd="5" destOrd="0" presId="urn:microsoft.com/office/officeart/2005/8/layout/cycle5"/>
    <dgm:cxn modelId="{F79B09ED-C282-4CAD-8C22-A67798970B03}" type="presParOf" srcId="{C6996D1E-E5A0-4F48-8A69-7E2531ACCA98}" destId="{FF0A1E98-1FC9-496D-81D2-A48C254049E5}" srcOrd="6" destOrd="0" presId="urn:microsoft.com/office/officeart/2005/8/layout/cycle5"/>
    <dgm:cxn modelId="{D1481168-169F-4FB5-9FEE-AB9DA4B43762}" type="presParOf" srcId="{C6996D1E-E5A0-4F48-8A69-7E2531ACCA98}" destId="{97ABB8C7-543D-41D2-B80B-422570D48E74}" srcOrd="7" destOrd="0" presId="urn:microsoft.com/office/officeart/2005/8/layout/cycle5"/>
    <dgm:cxn modelId="{890DFFF1-14D7-4DE4-A812-DB43DC8AB9AB}" type="presParOf" srcId="{C6996D1E-E5A0-4F48-8A69-7E2531ACCA98}" destId="{31478C0D-5D83-449D-AABF-B8CCE00DE45F}" srcOrd="8" destOrd="0" presId="urn:microsoft.com/office/officeart/2005/8/layout/cycle5"/>
    <dgm:cxn modelId="{7101A538-D0CD-4775-894E-58BE91553E5A}" type="presParOf" srcId="{C6996D1E-E5A0-4F48-8A69-7E2531ACCA98}" destId="{A36D6C38-C780-405D-A9BC-CA8818CCB718}" srcOrd="9" destOrd="0" presId="urn:microsoft.com/office/officeart/2005/8/layout/cycle5"/>
    <dgm:cxn modelId="{D5A11DE2-68EF-491F-BD52-9CAC40B8E6D8}" type="presParOf" srcId="{C6996D1E-E5A0-4F48-8A69-7E2531ACCA98}" destId="{CC3382C5-3F38-4741-A396-0C6726A5F3FF}" srcOrd="10" destOrd="0" presId="urn:microsoft.com/office/officeart/2005/8/layout/cycle5"/>
    <dgm:cxn modelId="{F2D8F349-F49F-416C-9A3C-5984D466977E}" type="presParOf" srcId="{C6996D1E-E5A0-4F48-8A69-7E2531ACCA98}" destId="{0A736B97-E967-4623-9BEF-14235DBE1913}" srcOrd="11" destOrd="0" presId="urn:microsoft.com/office/officeart/2005/8/layout/cycle5"/>
    <dgm:cxn modelId="{000DB66A-4E4A-45EB-B1D9-51996C9DEDBD}" type="presParOf" srcId="{C6996D1E-E5A0-4F48-8A69-7E2531ACCA98}" destId="{9AD0091F-328D-4898-8CCF-6247E6102F0C}" srcOrd="12" destOrd="0" presId="urn:microsoft.com/office/officeart/2005/8/layout/cycle5"/>
    <dgm:cxn modelId="{3FC14943-FAA0-4AB1-B6E1-050D79AC9AEB}" type="presParOf" srcId="{C6996D1E-E5A0-4F48-8A69-7E2531ACCA98}" destId="{CB8AEE58-2443-44D8-BA4A-4D87570DDC4E}" srcOrd="13" destOrd="0" presId="urn:microsoft.com/office/officeart/2005/8/layout/cycle5"/>
    <dgm:cxn modelId="{A69B8EC1-731A-45E8-9662-D44CE88025F7}" type="presParOf" srcId="{C6996D1E-E5A0-4F48-8A69-7E2531ACCA98}" destId="{C11F91D4-569D-4457-ABD0-B6F0C1C37AFE}" srcOrd="14" destOrd="0" presId="urn:microsoft.com/office/officeart/2005/8/layout/cycle5"/>
    <dgm:cxn modelId="{E4F3533C-71ED-4F2B-B76E-1F3A649DDE23}" type="presParOf" srcId="{C6996D1E-E5A0-4F48-8A69-7E2531ACCA98}" destId="{3F931828-FCED-419A-888C-36812B894FBC}" srcOrd="15" destOrd="0" presId="urn:microsoft.com/office/officeart/2005/8/layout/cycle5"/>
    <dgm:cxn modelId="{ABA7ABC3-B950-4AA9-8A63-85BE2E95D9B2}" type="presParOf" srcId="{C6996D1E-E5A0-4F48-8A69-7E2531ACCA98}" destId="{AAF0F2B9-9698-4E9E-B494-4EDE21D82274}" srcOrd="16" destOrd="0" presId="urn:microsoft.com/office/officeart/2005/8/layout/cycle5"/>
    <dgm:cxn modelId="{4613AE3D-32D4-47D8-BF57-7E0975B398F3}" type="presParOf" srcId="{C6996D1E-E5A0-4F48-8A69-7E2531ACCA98}" destId="{3E7AEA73-364C-4167-8C20-0E5F21428730}" srcOrd="17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9D5449B-7C9A-482A-9504-719CBA23962A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019496A2-8586-4155-8462-D156C5FD0B6D}">
      <dgm:prSet phldrT="[Texto]" custT="1"/>
      <dgm:spPr/>
      <dgm:t>
        <a:bodyPr/>
        <a:lstStyle/>
        <a:p>
          <a:r>
            <a:rPr lang="es-ES_tradn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rPr>
            <a:t>"</a:t>
          </a:r>
          <a:r>
            <a:rPr lang="es-ES_tradnl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rPr>
            <a:t>Broker´s</a:t>
          </a:r>
          <a:r>
            <a:rPr lang="es-ES_tradn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rPr>
            <a:t>",  </a:t>
          </a:r>
          <a:endParaRPr lang="es-EC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D0FF1A96-34C9-4052-9E1C-12018248B481}" type="parTrans" cxnId="{DFD5E932-BF3B-47DC-8C84-0C42CEA35609}">
      <dgm:prSet/>
      <dgm:spPr/>
      <dgm:t>
        <a:bodyPr/>
        <a:lstStyle/>
        <a:p>
          <a:endParaRPr lang="es-EC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4EC23718-028A-4240-96CA-3D817B3D2AE4}" type="sibTrans" cxnId="{DFD5E932-BF3B-47DC-8C84-0C42CEA35609}">
      <dgm:prSet/>
      <dgm:spPr/>
      <dgm:t>
        <a:bodyPr/>
        <a:lstStyle/>
        <a:p>
          <a:endParaRPr lang="es-EC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D5613C5C-9DFC-4DF7-834B-9B1C6C06E83A}">
      <dgm:prSet phldrT="[Texto]" custT="1"/>
      <dgm:spPr/>
      <dgm:t>
        <a:bodyPr/>
        <a:lstStyle/>
        <a:p>
          <a:r>
            <a:rPr lang="es-E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rPr>
            <a:t>Los exportadores tienen acceso a un gran número de compradores.</a:t>
          </a:r>
          <a:endParaRPr lang="es-EC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D7E77C7E-3AE3-4356-9C54-2D4EF5B3E607}" type="parTrans" cxnId="{DB8AA283-44EA-455B-A77E-E7178C367602}">
      <dgm:prSet/>
      <dgm:spPr/>
      <dgm:t>
        <a:bodyPr/>
        <a:lstStyle/>
        <a:p>
          <a:endParaRPr lang="es-EC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05F77B3D-2F27-432D-B7AA-70F255D1E0D6}" type="sibTrans" cxnId="{DB8AA283-44EA-455B-A77E-E7178C367602}">
      <dgm:prSet/>
      <dgm:spPr/>
      <dgm:t>
        <a:bodyPr/>
        <a:lstStyle/>
        <a:p>
          <a:endParaRPr lang="es-EC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165DF716-17E2-4E8E-A532-C21A8C6A0E39}">
      <dgm:prSet phldrT="[Texto]" custT="1"/>
      <dgm:spPr/>
      <dgm:t>
        <a:bodyPr/>
        <a:lstStyle/>
        <a:p>
          <a:r>
            <a:rPr lang="es-E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rPr>
            <a:t>Los agentes suministran la información de precios necesarios.</a:t>
          </a:r>
          <a:endParaRPr lang="es-EC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DB35E55A-AC54-42F2-920D-D67B2F6958CF}" type="parTrans" cxnId="{AB6CCE13-2410-48EA-8BFA-AF72C55B3B7C}">
      <dgm:prSet/>
      <dgm:spPr/>
      <dgm:t>
        <a:bodyPr/>
        <a:lstStyle/>
        <a:p>
          <a:endParaRPr lang="es-EC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F362ED13-DE0D-4369-88BF-19362A9F1E4A}" type="sibTrans" cxnId="{AB6CCE13-2410-48EA-8BFA-AF72C55B3B7C}">
      <dgm:prSet/>
      <dgm:spPr/>
      <dgm:t>
        <a:bodyPr/>
        <a:lstStyle/>
        <a:p>
          <a:endParaRPr lang="es-EC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AD91EF91-077D-4EDC-9416-896546CA8E47}">
      <dgm:prSet phldrT="[Texto]" custT="1"/>
      <dgm:spPr/>
      <dgm:t>
        <a:bodyPr/>
        <a:lstStyle/>
        <a:p>
          <a:r>
            <a:rPr lang="es-EC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rPr>
            <a:t>Dinamizan el mercado </a:t>
          </a:r>
          <a:endParaRPr lang="es-EC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CC3303A4-54FB-409B-9A19-F50135B3BA50}" type="parTrans" cxnId="{B3E4DACF-A321-4FB1-8AC2-EFAF6528B965}">
      <dgm:prSet/>
      <dgm:spPr/>
      <dgm:t>
        <a:bodyPr/>
        <a:lstStyle/>
        <a:p>
          <a:endParaRPr lang="es-EC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064AFA72-9602-4A71-9662-67A62F1DC6AF}" type="sibTrans" cxnId="{B3E4DACF-A321-4FB1-8AC2-EFAF6528B965}">
      <dgm:prSet/>
      <dgm:spPr/>
      <dgm:t>
        <a:bodyPr/>
        <a:lstStyle/>
        <a:p>
          <a:endParaRPr lang="es-EC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3C73CC58-2CCF-4A8D-BDD0-8B088D3367FA}">
      <dgm:prSet phldrT="[Texto]" custT="1"/>
      <dgm:spPr/>
      <dgm:t>
        <a:bodyPr/>
        <a:lstStyle/>
        <a:p>
          <a:r>
            <a:rPr lang="es-EC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rPr>
            <a:t>Precios bajos </a:t>
          </a:r>
          <a:endParaRPr lang="es-EC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9A9045A5-7482-491B-8B99-38282372D7B7}" type="parTrans" cxnId="{6EC1465B-048C-4803-9BCE-5D84F019E14D}">
      <dgm:prSet/>
      <dgm:spPr/>
      <dgm:t>
        <a:bodyPr/>
        <a:lstStyle/>
        <a:p>
          <a:endParaRPr lang="es-EC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16C2B557-5D91-48C3-870E-DF2053EA679D}" type="sibTrans" cxnId="{6EC1465B-048C-4803-9BCE-5D84F019E14D}">
      <dgm:prSet/>
      <dgm:spPr/>
      <dgm:t>
        <a:bodyPr/>
        <a:lstStyle/>
        <a:p>
          <a:endParaRPr lang="es-EC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E22ADC76-260E-4BB5-89BA-EE5089891338}" type="pres">
      <dgm:prSet presAssocID="{B9D5449B-7C9A-482A-9504-719CBA2396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D81FC3D-4A8B-41E5-8450-9F1C5AE5A1D2}" type="pres">
      <dgm:prSet presAssocID="{019496A2-8586-4155-8462-D156C5FD0B6D}" presName="centerShape" presStyleLbl="node0" presStyleIdx="0" presStyleCnt="1" custScaleX="110707" custScaleY="101805"/>
      <dgm:spPr/>
      <dgm:t>
        <a:bodyPr/>
        <a:lstStyle/>
        <a:p>
          <a:endParaRPr lang="es-EC"/>
        </a:p>
      </dgm:t>
    </dgm:pt>
    <dgm:pt modelId="{8069A929-12CF-49D1-BCD0-3A375A6002D3}" type="pres">
      <dgm:prSet presAssocID="{D5613C5C-9DFC-4DF7-834B-9B1C6C06E83A}" presName="node" presStyleLbl="node1" presStyleIdx="0" presStyleCnt="4" custScaleX="161743" custScaleY="1000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04E89C-ACE8-4D41-B3D6-FAF57D51E1D0}" type="pres">
      <dgm:prSet presAssocID="{D5613C5C-9DFC-4DF7-834B-9B1C6C06E83A}" presName="dummy" presStyleCnt="0"/>
      <dgm:spPr/>
    </dgm:pt>
    <dgm:pt modelId="{256E0DD5-BAF3-4867-8671-3C17316987C4}" type="pres">
      <dgm:prSet presAssocID="{05F77B3D-2F27-432D-B7AA-70F255D1E0D6}" presName="sibTrans" presStyleLbl="sibTrans2D1" presStyleIdx="0" presStyleCnt="4"/>
      <dgm:spPr/>
      <dgm:t>
        <a:bodyPr/>
        <a:lstStyle/>
        <a:p>
          <a:endParaRPr lang="es-EC"/>
        </a:p>
      </dgm:t>
    </dgm:pt>
    <dgm:pt modelId="{7015D516-B9DC-4973-9CE5-15AED05959DF}" type="pres">
      <dgm:prSet presAssocID="{165DF716-17E2-4E8E-A532-C21A8C6A0E39}" presName="node" presStyleLbl="node1" presStyleIdx="1" presStyleCnt="4" custScaleX="124046" custScaleY="11922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FF424C-5FE3-4A06-B399-2633238C024B}" type="pres">
      <dgm:prSet presAssocID="{165DF716-17E2-4E8E-A532-C21A8C6A0E39}" presName="dummy" presStyleCnt="0"/>
      <dgm:spPr/>
    </dgm:pt>
    <dgm:pt modelId="{24E4162E-9797-4C1F-8780-F3A11A98D8FA}" type="pres">
      <dgm:prSet presAssocID="{F362ED13-DE0D-4369-88BF-19362A9F1E4A}" presName="sibTrans" presStyleLbl="sibTrans2D1" presStyleIdx="1" presStyleCnt="4"/>
      <dgm:spPr/>
      <dgm:t>
        <a:bodyPr/>
        <a:lstStyle/>
        <a:p>
          <a:endParaRPr lang="es-EC"/>
        </a:p>
      </dgm:t>
    </dgm:pt>
    <dgm:pt modelId="{3043EC7C-A52C-434B-9BB5-18EA364FFCFF}" type="pres">
      <dgm:prSet presAssocID="{AD91EF91-077D-4EDC-9416-896546CA8E47}" presName="node" presStyleLbl="node1" presStyleIdx="2" presStyleCnt="4" custScaleX="135642" custScaleY="1156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EA6FE6-68D1-431D-9BD5-4038FE7BF788}" type="pres">
      <dgm:prSet presAssocID="{AD91EF91-077D-4EDC-9416-896546CA8E47}" presName="dummy" presStyleCnt="0"/>
      <dgm:spPr/>
    </dgm:pt>
    <dgm:pt modelId="{4097D55B-C43A-4930-85D5-0B8E3BF64ADB}" type="pres">
      <dgm:prSet presAssocID="{064AFA72-9602-4A71-9662-67A62F1DC6AF}" presName="sibTrans" presStyleLbl="sibTrans2D1" presStyleIdx="2" presStyleCnt="4"/>
      <dgm:spPr/>
      <dgm:t>
        <a:bodyPr/>
        <a:lstStyle/>
        <a:p>
          <a:endParaRPr lang="es-EC"/>
        </a:p>
      </dgm:t>
    </dgm:pt>
    <dgm:pt modelId="{50C6D3A9-0E69-404A-B91F-9B4580F1574D}" type="pres">
      <dgm:prSet presAssocID="{3C73CC58-2CCF-4A8D-BDD0-8B088D3367FA}" presName="node" presStyleLbl="node1" presStyleIdx="3" presStyleCnt="4" custScaleX="130835" custScaleY="1113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3A23D2-EF96-4680-B1D8-602FFD9FA08C}" type="pres">
      <dgm:prSet presAssocID="{3C73CC58-2CCF-4A8D-BDD0-8B088D3367FA}" presName="dummy" presStyleCnt="0"/>
      <dgm:spPr/>
    </dgm:pt>
    <dgm:pt modelId="{CBB66F16-6FF1-4ACE-9019-B633E876C91B}" type="pres">
      <dgm:prSet presAssocID="{16C2B557-5D91-48C3-870E-DF2053EA679D}" presName="sibTrans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B3E4DACF-A321-4FB1-8AC2-EFAF6528B965}" srcId="{019496A2-8586-4155-8462-D156C5FD0B6D}" destId="{AD91EF91-077D-4EDC-9416-896546CA8E47}" srcOrd="2" destOrd="0" parTransId="{CC3303A4-54FB-409B-9A19-F50135B3BA50}" sibTransId="{064AFA72-9602-4A71-9662-67A62F1DC6AF}"/>
    <dgm:cxn modelId="{0FFED368-9395-49EE-AE56-BFB27A76186A}" type="presOf" srcId="{16C2B557-5D91-48C3-870E-DF2053EA679D}" destId="{CBB66F16-6FF1-4ACE-9019-B633E876C91B}" srcOrd="0" destOrd="0" presId="urn:microsoft.com/office/officeart/2005/8/layout/radial6"/>
    <dgm:cxn modelId="{5351D7F5-B5B3-4AAD-AC37-5FB2E2923728}" type="presOf" srcId="{3C73CC58-2CCF-4A8D-BDD0-8B088D3367FA}" destId="{50C6D3A9-0E69-404A-B91F-9B4580F1574D}" srcOrd="0" destOrd="0" presId="urn:microsoft.com/office/officeart/2005/8/layout/radial6"/>
    <dgm:cxn modelId="{AC126E90-FD73-415A-99D6-6A4DEC741133}" type="presOf" srcId="{064AFA72-9602-4A71-9662-67A62F1DC6AF}" destId="{4097D55B-C43A-4930-85D5-0B8E3BF64ADB}" srcOrd="0" destOrd="0" presId="urn:microsoft.com/office/officeart/2005/8/layout/radial6"/>
    <dgm:cxn modelId="{1B1421F6-626E-4312-A4B2-F868B490776A}" type="presOf" srcId="{D5613C5C-9DFC-4DF7-834B-9B1C6C06E83A}" destId="{8069A929-12CF-49D1-BCD0-3A375A6002D3}" srcOrd="0" destOrd="0" presId="urn:microsoft.com/office/officeart/2005/8/layout/radial6"/>
    <dgm:cxn modelId="{7281A43A-06CF-446C-B439-D48BA98E31CB}" type="presOf" srcId="{019496A2-8586-4155-8462-D156C5FD0B6D}" destId="{BD81FC3D-4A8B-41E5-8450-9F1C5AE5A1D2}" srcOrd="0" destOrd="0" presId="urn:microsoft.com/office/officeart/2005/8/layout/radial6"/>
    <dgm:cxn modelId="{DFD5E932-BF3B-47DC-8C84-0C42CEA35609}" srcId="{B9D5449B-7C9A-482A-9504-719CBA23962A}" destId="{019496A2-8586-4155-8462-D156C5FD0B6D}" srcOrd="0" destOrd="0" parTransId="{D0FF1A96-34C9-4052-9E1C-12018248B481}" sibTransId="{4EC23718-028A-4240-96CA-3D817B3D2AE4}"/>
    <dgm:cxn modelId="{9189B4F4-C65E-4BDC-BEAD-38753CEC167F}" type="presOf" srcId="{B9D5449B-7C9A-482A-9504-719CBA23962A}" destId="{E22ADC76-260E-4BB5-89BA-EE5089891338}" srcOrd="0" destOrd="0" presId="urn:microsoft.com/office/officeart/2005/8/layout/radial6"/>
    <dgm:cxn modelId="{65E6C64E-AA5C-4416-A82E-D871005A750D}" type="presOf" srcId="{05F77B3D-2F27-432D-B7AA-70F255D1E0D6}" destId="{256E0DD5-BAF3-4867-8671-3C17316987C4}" srcOrd="0" destOrd="0" presId="urn:microsoft.com/office/officeart/2005/8/layout/radial6"/>
    <dgm:cxn modelId="{2AA0FFEF-F90B-4A25-A640-7775B182583B}" type="presOf" srcId="{165DF716-17E2-4E8E-A532-C21A8C6A0E39}" destId="{7015D516-B9DC-4973-9CE5-15AED05959DF}" srcOrd="0" destOrd="0" presId="urn:microsoft.com/office/officeart/2005/8/layout/radial6"/>
    <dgm:cxn modelId="{DB8AA283-44EA-455B-A77E-E7178C367602}" srcId="{019496A2-8586-4155-8462-D156C5FD0B6D}" destId="{D5613C5C-9DFC-4DF7-834B-9B1C6C06E83A}" srcOrd="0" destOrd="0" parTransId="{D7E77C7E-3AE3-4356-9C54-2D4EF5B3E607}" sibTransId="{05F77B3D-2F27-432D-B7AA-70F255D1E0D6}"/>
    <dgm:cxn modelId="{AB6CCE13-2410-48EA-8BFA-AF72C55B3B7C}" srcId="{019496A2-8586-4155-8462-D156C5FD0B6D}" destId="{165DF716-17E2-4E8E-A532-C21A8C6A0E39}" srcOrd="1" destOrd="0" parTransId="{DB35E55A-AC54-42F2-920D-D67B2F6958CF}" sibTransId="{F362ED13-DE0D-4369-88BF-19362A9F1E4A}"/>
    <dgm:cxn modelId="{2C29927F-6268-4CF6-96A6-EB2E7D93B10C}" type="presOf" srcId="{F362ED13-DE0D-4369-88BF-19362A9F1E4A}" destId="{24E4162E-9797-4C1F-8780-F3A11A98D8FA}" srcOrd="0" destOrd="0" presId="urn:microsoft.com/office/officeart/2005/8/layout/radial6"/>
    <dgm:cxn modelId="{6EC1465B-048C-4803-9BCE-5D84F019E14D}" srcId="{019496A2-8586-4155-8462-D156C5FD0B6D}" destId="{3C73CC58-2CCF-4A8D-BDD0-8B088D3367FA}" srcOrd="3" destOrd="0" parTransId="{9A9045A5-7482-491B-8B99-38282372D7B7}" sibTransId="{16C2B557-5D91-48C3-870E-DF2053EA679D}"/>
    <dgm:cxn modelId="{BE37E7DB-742D-45FB-B36C-5EA2CD16EC74}" type="presOf" srcId="{AD91EF91-077D-4EDC-9416-896546CA8E47}" destId="{3043EC7C-A52C-434B-9BB5-18EA364FFCFF}" srcOrd="0" destOrd="0" presId="urn:microsoft.com/office/officeart/2005/8/layout/radial6"/>
    <dgm:cxn modelId="{91707E92-A75A-4910-8831-B69A615EF1BD}" type="presParOf" srcId="{E22ADC76-260E-4BB5-89BA-EE5089891338}" destId="{BD81FC3D-4A8B-41E5-8450-9F1C5AE5A1D2}" srcOrd="0" destOrd="0" presId="urn:microsoft.com/office/officeart/2005/8/layout/radial6"/>
    <dgm:cxn modelId="{FEC3F442-3209-47BD-AF03-0E13EC4C49B6}" type="presParOf" srcId="{E22ADC76-260E-4BB5-89BA-EE5089891338}" destId="{8069A929-12CF-49D1-BCD0-3A375A6002D3}" srcOrd="1" destOrd="0" presId="urn:microsoft.com/office/officeart/2005/8/layout/radial6"/>
    <dgm:cxn modelId="{438C4B84-2AB4-4C70-AA0D-8AD4380578C6}" type="presParOf" srcId="{E22ADC76-260E-4BB5-89BA-EE5089891338}" destId="{3004E89C-ACE8-4D41-B3D6-FAF57D51E1D0}" srcOrd="2" destOrd="0" presId="urn:microsoft.com/office/officeart/2005/8/layout/radial6"/>
    <dgm:cxn modelId="{61F33C9F-EF07-4AE1-86C9-537A0BA9EA85}" type="presParOf" srcId="{E22ADC76-260E-4BB5-89BA-EE5089891338}" destId="{256E0DD5-BAF3-4867-8671-3C17316987C4}" srcOrd="3" destOrd="0" presId="urn:microsoft.com/office/officeart/2005/8/layout/radial6"/>
    <dgm:cxn modelId="{5003A270-6986-4BCF-8D22-EBC04B2E1580}" type="presParOf" srcId="{E22ADC76-260E-4BB5-89BA-EE5089891338}" destId="{7015D516-B9DC-4973-9CE5-15AED05959DF}" srcOrd="4" destOrd="0" presId="urn:microsoft.com/office/officeart/2005/8/layout/radial6"/>
    <dgm:cxn modelId="{8B8974C1-7358-4F2E-976C-6298F5E0B21A}" type="presParOf" srcId="{E22ADC76-260E-4BB5-89BA-EE5089891338}" destId="{A7FF424C-5FE3-4A06-B399-2633238C024B}" srcOrd="5" destOrd="0" presId="urn:microsoft.com/office/officeart/2005/8/layout/radial6"/>
    <dgm:cxn modelId="{FD9FB090-F703-4ED5-9798-B8E1E9ACC393}" type="presParOf" srcId="{E22ADC76-260E-4BB5-89BA-EE5089891338}" destId="{24E4162E-9797-4C1F-8780-F3A11A98D8FA}" srcOrd="6" destOrd="0" presId="urn:microsoft.com/office/officeart/2005/8/layout/radial6"/>
    <dgm:cxn modelId="{5BB86D60-5B73-4871-A332-44535F110D33}" type="presParOf" srcId="{E22ADC76-260E-4BB5-89BA-EE5089891338}" destId="{3043EC7C-A52C-434B-9BB5-18EA364FFCFF}" srcOrd="7" destOrd="0" presId="urn:microsoft.com/office/officeart/2005/8/layout/radial6"/>
    <dgm:cxn modelId="{5408E9C8-3CC5-4085-992E-44203C3EBD57}" type="presParOf" srcId="{E22ADC76-260E-4BB5-89BA-EE5089891338}" destId="{23EA6FE6-68D1-431D-9BD5-4038FE7BF788}" srcOrd="8" destOrd="0" presId="urn:microsoft.com/office/officeart/2005/8/layout/radial6"/>
    <dgm:cxn modelId="{B5F40454-53DB-4754-8E2B-37AB3C378C12}" type="presParOf" srcId="{E22ADC76-260E-4BB5-89BA-EE5089891338}" destId="{4097D55B-C43A-4930-85D5-0B8E3BF64ADB}" srcOrd="9" destOrd="0" presId="urn:microsoft.com/office/officeart/2005/8/layout/radial6"/>
    <dgm:cxn modelId="{BCBC2FC5-76CB-4493-BC91-CB53EBA4A5BA}" type="presParOf" srcId="{E22ADC76-260E-4BB5-89BA-EE5089891338}" destId="{50C6D3A9-0E69-404A-B91F-9B4580F1574D}" srcOrd="10" destOrd="0" presId="urn:microsoft.com/office/officeart/2005/8/layout/radial6"/>
    <dgm:cxn modelId="{AD751C86-AA9C-4369-AFCB-76AC0A508EC0}" type="presParOf" srcId="{E22ADC76-260E-4BB5-89BA-EE5089891338}" destId="{3C3A23D2-EF96-4680-B1D8-602FFD9FA08C}" srcOrd="11" destOrd="0" presId="urn:microsoft.com/office/officeart/2005/8/layout/radial6"/>
    <dgm:cxn modelId="{30893EF7-B252-4745-8FF3-A7B69728386D}" type="presParOf" srcId="{E22ADC76-260E-4BB5-89BA-EE5089891338}" destId="{CBB66F16-6FF1-4ACE-9019-B633E876C91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A5F3EF4-CB43-4F17-B140-24DFA5952F18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27A98C5C-254C-4272-94B1-A315AEEA2879}">
      <dgm:prSet phldrT="[Texto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rPr>
            <a:t>Oferta competitiva o mercado libre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681DADD1-1B85-4918-BE3F-AA359C24404C}" type="parTrans" cxnId="{F9CE9FC6-BAC7-45F2-BC33-0C344BCA1C36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44305007-F4F6-40D3-BCC3-183DD58A3E41}" type="sibTrans" cxnId="{F9CE9FC6-BAC7-45F2-BC33-0C344BCA1C36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AB4C7B87-FCEB-47B4-914A-51F924B8545B}">
      <dgm:prSet phldrT="[Texto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rPr>
            <a:t>Oligopólica 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18AE4E73-585A-4096-852F-17FCE2327491}" type="parTrans" cxnId="{44238E0B-2309-4D11-833E-74E1EA20CF49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D42B8B88-C3B9-449E-A0C4-56E0D1BDA822}" type="sibTrans" cxnId="{44238E0B-2309-4D11-833E-74E1EA20CF49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8ED59190-0183-4009-960E-0F3EBEE290E9}">
      <dgm:prSet phldrT="[Texto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rPr>
            <a:t>Monopólica 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FC4D33CD-2188-4218-8BDC-DD152393BC66}" type="parTrans" cxnId="{9E158AD1-B539-48EB-9461-3FEB2BB11194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045BCB48-8D4D-4DE4-A180-3D99F09188E7}" type="sibTrans" cxnId="{9E158AD1-B539-48EB-9461-3FEB2BB11194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1B1081F6-8319-4981-83C2-B98FEB395340}" type="pres">
      <dgm:prSet presAssocID="{8A5F3EF4-CB43-4F17-B140-24DFA5952F1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B7975E7-E705-476F-A076-0F4ECB46AB4C}" type="pres">
      <dgm:prSet presAssocID="{8A5F3EF4-CB43-4F17-B140-24DFA5952F18}" presName="wedge1" presStyleLbl="node1" presStyleIdx="0" presStyleCnt="3"/>
      <dgm:spPr/>
      <dgm:t>
        <a:bodyPr/>
        <a:lstStyle/>
        <a:p>
          <a:endParaRPr lang="es-EC"/>
        </a:p>
      </dgm:t>
    </dgm:pt>
    <dgm:pt modelId="{F41C42F0-B564-461E-944A-129CA13A1182}" type="pres">
      <dgm:prSet presAssocID="{8A5F3EF4-CB43-4F17-B140-24DFA5952F1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D8343D-6FA5-40E8-B361-02FBD56962FE}" type="pres">
      <dgm:prSet presAssocID="{8A5F3EF4-CB43-4F17-B140-24DFA5952F18}" presName="wedge2" presStyleLbl="node1" presStyleIdx="1" presStyleCnt="3" custScaleX="72965" custScaleY="85622" custLinFactNeighborX="-849" custLinFactNeighborY="-465"/>
      <dgm:spPr/>
      <dgm:t>
        <a:bodyPr/>
        <a:lstStyle/>
        <a:p>
          <a:endParaRPr lang="es-EC"/>
        </a:p>
      </dgm:t>
    </dgm:pt>
    <dgm:pt modelId="{AEE85AFE-7782-4835-86FA-94783A788167}" type="pres">
      <dgm:prSet presAssocID="{8A5F3EF4-CB43-4F17-B140-24DFA5952F1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E25809-3AE1-4F4F-98D3-F22B56BFD84E}" type="pres">
      <dgm:prSet presAssocID="{8A5F3EF4-CB43-4F17-B140-24DFA5952F18}" presName="wedge3" presStyleLbl="node1" presStyleIdx="2" presStyleCnt="3" custScaleY="57819"/>
      <dgm:spPr/>
      <dgm:t>
        <a:bodyPr/>
        <a:lstStyle/>
        <a:p>
          <a:endParaRPr lang="es-EC"/>
        </a:p>
      </dgm:t>
    </dgm:pt>
    <dgm:pt modelId="{5A8FCD1C-2232-4EE4-8847-8CCBA4F7E1A7}" type="pres">
      <dgm:prSet presAssocID="{8A5F3EF4-CB43-4F17-B140-24DFA5952F1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20C530D-ACDF-4C6E-B6A9-324F0C403A0A}" type="presOf" srcId="{27A98C5C-254C-4272-94B1-A315AEEA2879}" destId="{1B7975E7-E705-476F-A076-0F4ECB46AB4C}" srcOrd="0" destOrd="0" presId="urn:microsoft.com/office/officeart/2005/8/layout/chart3"/>
    <dgm:cxn modelId="{ABBFBA93-59EE-444D-9A50-785BBBC7D5A8}" type="presOf" srcId="{27A98C5C-254C-4272-94B1-A315AEEA2879}" destId="{F41C42F0-B564-461E-944A-129CA13A1182}" srcOrd="1" destOrd="0" presId="urn:microsoft.com/office/officeart/2005/8/layout/chart3"/>
    <dgm:cxn modelId="{9A373098-D9F0-41D1-8BE3-C58B5D626DC1}" type="presOf" srcId="{8ED59190-0183-4009-960E-0F3EBEE290E9}" destId="{5A8FCD1C-2232-4EE4-8847-8CCBA4F7E1A7}" srcOrd="1" destOrd="0" presId="urn:microsoft.com/office/officeart/2005/8/layout/chart3"/>
    <dgm:cxn modelId="{1B8C0A09-A483-4241-B2A0-1E4561D9AA66}" type="presOf" srcId="{8A5F3EF4-CB43-4F17-B140-24DFA5952F18}" destId="{1B1081F6-8319-4981-83C2-B98FEB395340}" srcOrd="0" destOrd="0" presId="urn:microsoft.com/office/officeart/2005/8/layout/chart3"/>
    <dgm:cxn modelId="{F9CE9FC6-BAC7-45F2-BC33-0C344BCA1C36}" srcId="{8A5F3EF4-CB43-4F17-B140-24DFA5952F18}" destId="{27A98C5C-254C-4272-94B1-A315AEEA2879}" srcOrd="0" destOrd="0" parTransId="{681DADD1-1B85-4918-BE3F-AA359C24404C}" sibTransId="{44305007-F4F6-40D3-BCC3-183DD58A3E41}"/>
    <dgm:cxn modelId="{E9E3A1B7-411B-43B9-8F63-0A30E38A7983}" type="presOf" srcId="{8ED59190-0183-4009-960E-0F3EBEE290E9}" destId="{5CE25809-3AE1-4F4F-98D3-F22B56BFD84E}" srcOrd="0" destOrd="0" presId="urn:microsoft.com/office/officeart/2005/8/layout/chart3"/>
    <dgm:cxn modelId="{3C0D5C17-C58F-482B-BB14-B251A52C6040}" type="presOf" srcId="{AB4C7B87-FCEB-47B4-914A-51F924B8545B}" destId="{AEE85AFE-7782-4835-86FA-94783A788167}" srcOrd="1" destOrd="0" presId="urn:microsoft.com/office/officeart/2005/8/layout/chart3"/>
    <dgm:cxn modelId="{44238E0B-2309-4D11-833E-74E1EA20CF49}" srcId="{8A5F3EF4-CB43-4F17-B140-24DFA5952F18}" destId="{AB4C7B87-FCEB-47B4-914A-51F924B8545B}" srcOrd="1" destOrd="0" parTransId="{18AE4E73-585A-4096-852F-17FCE2327491}" sibTransId="{D42B8B88-C3B9-449E-A0C4-56E0D1BDA822}"/>
    <dgm:cxn modelId="{65ABAF64-0611-42CE-BB58-654ED19AC077}" type="presOf" srcId="{AB4C7B87-FCEB-47B4-914A-51F924B8545B}" destId="{6DD8343D-6FA5-40E8-B361-02FBD56962FE}" srcOrd="0" destOrd="0" presId="urn:microsoft.com/office/officeart/2005/8/layout/chart3"/>
    <dgm:cxn modelId="{9E158AD1-B539-48EB-9461-3FEB2BB11194}" srcId="{8A5F3EF4-CB43-4F17-B140-24DFA5952F18}" destId="{8ED59190-0183-4009-960E-0F3EBEE290E9}" srcOrd="2" destOrd="0" parTransId="{FC4D33CD-2188-4218-8BDC-DD152393BC66}" sibTransId="{045BCB48-8D4D-4DE4-A180-3D99F09188E7}"/>
    <dgm:cxn modelId="{63963131-E523-4408-8884-3D00EDC155AD}" type="presParOf" srcId="{1B1081F6-8319-4981-83C2-B98FEB395340}" destId="{1B7975E7-E705-476F-A076-0F4ECB46AB4C}" srcOrd="0" destOrd="0" presId="urn:microsoft.com/office/officeart/2005/8/layout/chart3"/>
    <dgm:cxn modelId="{424B9594-E0CD-4CCD-83F1-9B23C56C6889}" type="presParOf" srcId="{1B1081F6-8319-4981-83C2-B98FEB395340}" destId="{F41C42F0-B564-461E-944A-129CA13A1182}" srcOrd="1" destOrd="0" presId="urn:microsoft.com/office/officeart/2005/8/layout/chart3"/>
    <dgm:cxn modelId="{3BDD415D-E388-425E-A65F-FBFC23C71F21}" type="presParOf" srcId="{1B1081F6-8319-4981-83C2-B98FEB395340}" destId="{6DD8343D-6FA5-40E8-B361-02FBD56962FE}" srcOrd="2" destOrd="0" presId="urn:microsoft.com/office/officeart/2005/8/layout/chart3"/>
    <dgm:cxn modelId="{6CC9EC85-8837-4DB4-9DD0-60197BF11A7B}" type="presParOf" srcId="{1B1081F6-8319-4981-83C2-B98FEB395340}" destId="{AEE85AFE-7782-4835-86FA-94783A788167}" srcOrd="3" destOrd="0" presId="urn:microsoft.com/office/officeart/2005/8/layout/chart3"/>
    <dgm:cxn modelId="{30A06C50-5588-446C-A645-6A81F3EAF034}" type="presParOf" srcId="{1B1081F6-8319-4981-83C2-B98FEB395340}" destId="{5CE25809-3AE1-4F4F-98D3-F22B56BFD84E}" srcOrd="4" destOrd="0" presId="urn:microsoft.com/office/officeart/2005/8/layout/chart3"/>
    <dgm:cxn modelId="{B49504E0-EF92-4A16-96D8-9FC1D24E8CC3}" type="presParOf" srcId="{1B1081F6-8319-4981-83C2-B98FEB395340}" destId="{5A8FCD1C-2232-4EE4-8847-8CCBA4F7E1A7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8276B3D-07D5-4EB3-B7B8-EB162B95BA9C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16D9D244-92E4-4FD8-9182-C57E92A5C935}">
      <dgm:prSet phldrT="[Texto]"/>
      <dgm:spPr/>
      <dgm:t>
        <a:bodyPr/>
        <a:lstStyle/>
        <a:p>
          <a:r>
            <a:rPr lang="es-ES_tradn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rPr>
            <a:t>Tamaño óptimo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4198D56E-F1CF-46A6-BCF6-B85A5193414F}" type="parTrans" cxnId="{132B8FE7-8A24-434D-A9BC-ACB0F02A818B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017A1585-1AFC-4635-BA94-472C08BB2D8B}" type="sibTrans" cxnId="{132B8FE7-8A24-434D-A9BC-ACB0F02A818B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E776F3A7-7975-45D2-9330-3A2D8E976D88}">
      <dgm:prSet phldrT="[Texto]"/>
      <dgm:spPr/>
      <dgm:t>
        <a:bodyPr/>
        <a:lstStyle/>
        <a:p>
          <a:pPr algn="just"/>
          <a:r>
            <a:rPr lang="es-ES_tradn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rPr>
            <a:t>Localización adecuada.</a:t>
          </a:r>
        </a:p>
        <a:p>
          <a:pPr algn="just"/>
          <a:r>
            <a:rPr lang="es-ES_tradn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rPr>
            <a:t>nivel de capacidad instalada </a:t>
          </a:r>
        </a:p>
      </dgm:t>
    </dgm:pt>
    <dgm:pt modelId="{EE8D0467-06F1-4F48-9ECB-6C818ED89DB1}" type="parTrans" cxnId="{B9E9DC31-0A82-4ECA-9F72-67B0FE94AAEB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126C98BD-1E26-47BC-9A58-B5E5464996B7}" type="sibTrans" cxnId="{B9E9DC31-0A82-4ECA-9F72-67B0FE94AAEB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2AC9EDAB-B24B-44E4-AB09-188EC790CC42}">
      <dgm:prSet phldrT="[Texto]"/>
      <dgm:spPr/>
      <dgm:t>
        <a:bodyPr/>
        <a:lstStyle/>
        <a:p>
          <a:r>
            <a:rPr lang="es-ES_tradn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rPr>
            <a:t>Identificar el talento humano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548A9EAF-85E7-4A22-9241-4F427F3DD670}" type="parTrans" cxnId="{75AC3888-5003-4D69-84CD-0DE87C91115D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A6A04ADD-C4AC-4A4A-BAAA-8AD4EA452771}" type="sibTrans" cxnId="{75AC3888-5003-4D69-84CD-0DE87C91115D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6BFF6AB7-A859-49D9-A826-0A2AA39FD3E6}">
      <dgm:prSet/>
      <dgm:spPr/>
      <dgm:t>
        <a:bodyPr/>
        <a:lstStyle/>
        <a:p>
          <a:r>
            <a:rPr lang="es-ES_tradn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rPr>
            <a:t>suministros , servicios  Y otros gastos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884C0412-4FE1-449E-8AE2-998E4A717118}" type="parTrans" cxnId="{9C976740-A345-4F24-AA3E-A056198E740F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076CE036-6732-40E2-A381-6EBE7C29F410}" type="sibTrans" cxnId="{9C976740-A345-4F24-AA3E-A056198E740F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BD4AAE11-BF3F-462E-87D6-6026947D9122}" type="pres">
      <dgm:prSet presAssocID="{38276B3D-07D5-4EB3-B7B8-EB162B95BA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845A50B-EC56-4106-8564-12D7E3C390AE}" type="pres">
      <dgm:prSet presAssocID="{16D9D244-92E4-4FD8-9182-C57E92A5C93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893D9F-636C-4AD3-BC68-9726C71CD533}" type="pres">
      <dgm:prSet presAssocID="{017A1585-1AFC-4635-BA94-472C08BB2D8B}" presName="sibTrans" presStyleCnt="0"/>
      <dgm:spPr/>
    </dgm:pt>
    <dgm:pt modelId="{1AEF092C-6EE3-4437-8476-23B6813F502C}" type="pres">
      <dgm:prSet presAssocID="{E776F3A7-7975-45D2-9330-3A2D8E976D8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D135E2-C8DF-4023-A49E-8B2A7963A016}" type="pres">
      <dgm:prSet presAssocID="{126C98BD-1E26-47BC-9A58-B5E5464996B7}" presName="sibTrans" presStyleCnt="0"/>
      <dgm:spPr/>
    </dgm:pt>
    <dgm:pt modelId="{0AA6441B-CDCA-48FA-8705-A6AF08C85626}" type="pres">
      <dgm:prSet presAssocID="{6BFF6AB7-A859-49D9-A826-0A2AA39FD3E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746724-D4E5-4703-A55B-4D2E4EE9FD9A}" type="pres">
      <dgm:prSet presAssocID="{076CE036-6732-40E2-A381-6EBE7C29F410}" presName="sibTrans" presStyleCnt="0"/>
      <dgm:spPr/>
    </dgm:pt>
    <dgm:pt modelId="{4BDCCEB6-229F-461B-8EAF-106DF5D87941}" type="pres">
      <dgm:prSet presAssocID="{2AC9EDAB-B24B-44E4-AB09-188EC790CC42}" presName="node" presStyleLbl="node1" presStyleIdx="3" presStyleCnt="4" custLinFactNeighborX="-22308" custLinFactNeighborY="3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30E9871-9773-4B1E-BE3F-5926E720406A}" type="presOf" srcId="{2AC9EDAB-B24B-44E4-AB09-188EC790CC42}" destId="{4BDCCEB6-229F-461B-8EAF-106DF5D87941}" srcOrd="0" destOrd="0" presId="urn:microsoft.com/office/officeart/2005/8/layout/hList6"/>
    <dgm:cxn modelId="{784F2A6F-D05F-48CC-BDC7-D54954D0DBE8}" type="presOf" srcId="{E776F3A7-7975-45D2-9330-3A2D8E976D88}" destId="{1AEF092C-6EE3-4437-8476-23B6813F502C}" srcOrd="0" destOrd="0" presId="urn:microsoft.com/office/officeart/2005/8/layout/hList6"/>
    <dgm:cxn modelId="{A735FC39-8C00-4BFD-9A53-ADEF25489337}" type="presOf" srcId="{38276B3D-07D5-4EB3-B7B8-EB162B95BA9C}" destId="{BD4AAE11-BF3F-462E-87D6-6026947D9122}" srcOrd="0" destOrd="0" presId="urn:microsoft.com/office/officeart/2005/8/layout/hList6"/>
    <dgm:cxn modelId="{3ED68E5E-0B78-4069-B291-1B15748A0BD9}" type="presOf" srcId="{16D9D244-92E4-4FD8-9182-C57E92A5C935}" destId="{E845A50B-EC56-4106-8564-12D7E3C390AE}" srcOrd="0" destOrd="0" presId="urn:microsoft.com/office/officeart/2005/8/layout/hList6"/>
    <dgm:cxn modelId="{B9E9DC31-0A82-4ECA-9F72-67B0FE94AAEB}" srcId="{38276B3D-07D5-4EB3-B7B8-EB162B95BA9C}" destId="{E776F3A7-7975-45D2-9330-3A2D8E976D88}" srcOrd="1" destOrd="0" parTransId="{EE8D0467-06F1-4F48-9ECB-6C818ED89DB1}" sibTransId="{126C98BD-1E26-47BC-9A58-B5E5464996B7}"/>
    <dgm:cxn modelId="{9C976740-A345-4F24-AA3E-A056198E740F}" srcId="{38276B3D-07D5-4EB3-B7B8-EB162B95BA9C}" destId="{6BFF6AB7-A859-49D9-A826-0A2AA39FD3E6}" srcOrd="2" destOrd="0" parTransId="{884C0412-4FE1-449E-8AE2-998E4A717118}" sibTransId="{076CE036-6732-40E2-A381-6EBE7C29F410}"/>
    <dgm:cxn modelId="{132B8FE7-8A24-434D-A9BC-ACB0F02A818B}" srcId="{38276B3D-07D5-4EB3-B7B8-EB162B95BA9C}" destId="{16D9D244-92E4-4FD8-9182-C57E92A5C935}" srcOrd="0" destOrd="0" parTransId="{4198D56E-F1CF-46A6-BCF6-B85A5193414F}" sibTransId="{017A1585-1AFC-4635-BA94-472C08BB2D8B}"/>
    <dgm:cxn modelId="{75AC3888-5003-4D69-84CD-0DE87C91115D}" srcId="{38276B3D-07D5-4EB3-B7B8-EB162B95BA9C}" destId="{2AC9EDAB-B24B-44E4-AB09-188EC790CC42}" srcOrd="3" destOrd="0" parTransId="{548A9EAF-85E7-4A22-9241-4F427F3DD670}" sibTransId="{A6A04ADD-C4AC-4A4A-BAAA-8AD4EA452771}"/>
    <dgm:cxn modelId="{8CE3C0C9-0A3E-414F-A47D-16C82155AD4D}" type="presOf" srcId="{6BFF6AB7-A859-49D9-A826-0A2AA39FD3E6}" destId="{0AA6441B-CDCA-48FA-8705-A6AF08C85626}" srcOrd="0" destOrd="0" presId="urn:microsoft.com/office/officeart/2005/8/layout/hList6"/>
    <dgm:cxn modelId="{59C57C41-5CBE-4C7D-BBED-C4DB5E968D00}" type="presParOf" srcId="{BD4AAE11-BF3F-462E-87D6-6026947D9122}" destId="{E845A50B-EC56-4106-8564-12D7E3C390AE}" srcOrd="0" destOrd="0" presId="urn:microsoft.com/office/officeart/2005/8/layout/hList6"/>
    <dgm:cxn modelId="{F54C79C4-F5E4-4A8B-9DAE-47CF3D184792}" type="presParOf" srcId="{BD4AAE11-BF3F-462E-87D6-6026947D9122}" destId="{87893D9F-636C-4AD3-BC68-9726C71CD533}" srcOrd="1" destOrd="0" presId="urn:microsoft.com/office/officeart/2005/8/layout/hList6"/>
    <dgm:cxn modelId="{F42F3CE5-F8B5-4141-A2B5-675E4645E38F}" type="presParOf" srcId="{BD4AAE11-BF3F-462E-87D6-6026947D9122}" destId="{1AEF092C-6EE3-4437-8476-23B6813F502C}" srcOrd="2" destOrd="0" presId="urn:microsoft.com/office/officeart/2005/8/layout/hList6"/>
    <dgm:cxn modelId="{AC2D4E35-5EC5-4856-9918-0B1B922C35F2}" type="presParOf" srcId="{BD4AAE11-BF3F-462E-87D6-6026947D9122}" destId="{4CD135E2-C8DF-4023-A49E-8B2A7963A016}" srcOrd="3" destOrd="0" presId="urn:microsoft.com/office/officeart/2005/8/layout/hList6"/>
    <dgm:cxn modelId="{CE6C7D3F-DCDF-4BE1-9536-2C935EC6007C}" type="presParOf" srcId="{BD4AAE11-BF3F-462E-87D6-6026947D9122}" destId="{0AA6441B-CDCA-48FA-8705-A6AF08C85626}" srcOrd="4" destOrd="0" presId="urn:microsoft.com/office/officeart/2005/8/layout/hList6"/>
    <dgm:cxn modelId="{E6074EFF-F07D-4545-B61F-A7D0CBCBC8F3}" type="presParOf" srcId="{BD4AAE11-BF3F-462E-87D6-6026947D9122}" destId="{6C746724-D4E5-4703-A55B-4D2E4EE9FD9A}" srcOrd="5" destOrd="0" presId="urn:microsoft.com/office/officeart/2005/8/layout/hList6"/>
    <dgm:cxn modelId="{6C69DF22-B331-4432-9E76-AE19BDD586C3}" type="presParOf" srcId="{BD4AAE11-BF3F-462E-87D6-6026947D9122}" destId="{4BDCCEB6-229F-461B-8EAF-106DF5D8794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171B016-71B8-4B08-B081-0D4A7A076093}" type="doc">
      <dgm:prSet loTypeId="urn:microsoft.com/office/officeart/2005/8/layout/arrow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CCB529A5-A4C5-47E5-909A-5B6D6EEB01CB}">
      <dgm:prSet phldrT="[Texto]" custT="1"/>
      <dgm:spPr/>
      <dgm:t>
        <a:bodyPr/>
        <a:lstStyle/>
        <a:p>
          <a:r>
            <a:rPr lang="es-EC" sz="1000">
              <a:latin typeface="Times New Roman" pitchFamily="18" charset="0"/>
              <a:cs typeface="Times New Roman" pitchFamily="18" charset="0"/>
            </a:rPr>
            <a:t>Disponibilidad </a:t>
          </a:r>
        </a:p>
      </dgm:t>
    </dgm:pt>
    <dgm:pt modelId="{08CCD7BF-D2B3-423D-969F-2E6CA4FFEB78}" type="parTrans" cxnId="{7C7CE83C-0C7B-4AC9-B833-5F53EB5B9460}">
      <dgm:prSet/>
      <dgm:spPr/>
      <dgm:t>
        <a:bodyPr/>
        <a:lstStyle/>
        <a:p>
          <a:endParaRPr lang="es-EC"/>
        </a:p>
      </dgm:t>
    </dgm:pt>
    <dgm:pt modelId="{18BEAF80-220C-439A-A244-C344EA999BB9}" type="sibTrans" cxnId="{7C7CE83C-0C7B-4AC9-B833-5F53EB5B9460}">
      <dgm:prSet/>
      <dgm:spPr/>
      <dgm:t>
        <a:bodyPr/>
        <a:lstStyle/>
        <a:p>
          <a:endParaRPr lang="es-EC"/>
        </a:p>
      </dgm:t>
    </dgm:pt>
    <dgm:pt modelId="{0FF4B513-46A1-4E2F-9A9A-FC99FA76EE88}">
      <dgm:prSet phldrT="[Texto]" custT="1"/>
      <dgm:spPr/>
      <dgm:t>
        <a:bodyPr/>
        <a:lstStyle/>
        <a:p>
          <a:r>
            <a:rPr lang="es-EC" sz="1000" b="0">
              <a:latin typeface="Times New Roman" pitchFamily="18" charset="0"/>
              <a:cs typeface="Times New Roman" pitchFamily="18" charset="0"/>
            </a:rPr>
            <a:t>Mercadeo - Ventas</a:t>
          </a:r>
        </a:p>
      </dgm:t>
    </dgm:pt>
    <dgm:pt modelId="{29A3F665-E1B6-47C4-A42B-35FA55029BF8}" type="parTrans" cxnId="{F33E7282-3BB3-46DF-B449-36355262E675}">
      <dgm:prSet/>
      <dgm:spPr/>
      <dgm:t>
        <a:bodyPr/>
        <a:lstStyle/>
        <a:p>
          <a:endParaRPr lang="es-EC"/>
        </a:p>
      </dgm:t>
    </dgm:pt>
    <dgm:pt modelId="{144CF90E-2BAE-43FB-82E1-19A99B0557BA}" type="sibTrans" cxnId="{F33E7282-3BB3-46DF-B449-36355262E675}">
      <dgm:prSet/>
      <dgm:spPr/>
      <dgm:t>
        <a:bodyPr/>
        <a:lstStyle/>
        <a:p>
          <a:endParaRPr lang="es-EC"/>
        </a:p>
      </dgm:t>
    </dgm:pt>
    <dgm:pt modelId="{FE852C0B-DFAD-40FE-B8FD-F9F8BC41BBF7}">
      <dgm:prSet phldrT="[Texto]" custT="1"/>
      <dgm:spPr/>
      <dgm:t>
        <a:bodyPr/>
        <a:lstStyle/>
        <a:p>
          <a:r>
            <a:rPr lang="es-EC" sz="1000">
              <a:latin typeface="Times New Roman" pitchFamily="18" charset="0"/>
              <a:cs typeface="Times New Roman" pitchFamily="18" charset="0"/>
            </a:rPr>
            <a:t>Facturación  </a:t>
          </a:r>
        </a:p>
      </dgm:t>
    </dgm:pt>
    <dgm:pt modelId="{A5CFB2B7-7684-4337-8CDC-6EC365AC3FB8}" type="parTrans" cxnId="{378613D0-20AA-4E0A-95A0-48819E990E2B}">
      <dgm:prSet/>
      <dgm:spPr/>
      <dgm:t>
        <a:bodyPr/>
        <a:lstStyle/>
        <a:p>
          <a:endParaRPr lang="es-EC"/>
        </a:p>
      </dgm:t>
    </dgm:pt>
    <dgm:pt modelId="{300BFEF9-2325-485C-8A6D-FC2AFCF888AF}" type="sibTrans" cxnId="{378613D0-20AA-4E0A-95A0-48819E990E2B}">
      <dgm:prSet/>
      <dgm:spPr/>
      <dgm:t>
        <a:bodyPr/>
        <a:lstStyle/>
        <a:p>
          <a:endParaRPr lang="es-EC"/>
        </a:p>
      </dgm:t>
    </dgm:pt>
    <dgm:pt modelId="{47163B44-8BDC-4E79-A2A5-6B1F163611C3}">
      <dgm:prSet custT="1"/>
      <dgm:spPr/>
      <dgm:t>
        <a:bodyPr/>
        <a:lstStyle/>
        <a:p>
          <a:r>
            <a:rPr lang="es-EC" sz="1000">
              <a:latin typeface="Times New Roman" pitchFamily="18" charset="0"/>
              <a:cs typeface="Times New Roman" pitchFamily="18" charset="0"/>
            </a:rPr>
            <a:t>Coordinación</a:t>
          </a:r>
        </a:p>
        <a:p>
          <a:endParaRPr lang="es-EC" sz="800"/>
        </a:p>
        <a:p>
          <a:endParaRPr lang="es-EC" sz="800"/>
        </a:p>
        <a:p>
          <a:endParaRPr lang="es-EC" sz="800"/>
        </a:p>
        <a:p>
          <a:endParaRPr lang="es-EC" sz="800"/>
        </a:p>
      </dgm:t>
    </dgm:pt>
    <dgm:pt modelId="{82017102-378E-4FB1-8E7E-01B6CB1D1E38}" type="parTrans" cxnId="{E99FF1EC-CE0E-4E8A-918F-28E070D7F532}">
      <dgm:prSet/>
      <dgm:spPr/>
      <dgm:t>
        <a:bodyPr/>
        <a:lstStyle/>
        <a:p>
          <a:endParaRPr lang="es-EC"/>
        </a:p>
      </dgm:t>
    </dgm:pt>
    <dgm:pt modelId="{670A4202-9079-4D34-B8C8-CFBAED749843}" type="sibTrans" cxnId="{E99FF1EC-CE0E-4E8A-918F-28E070D7F532}">
      <dgm:prSet/>
      <dgm:spPr/>
      <dgm:t>
        <a:bodyPr/>
        <a:lstStyle/>
        <a:p>
          <a:endParaRPr lang="es-EC"/>
        </a:p>
      </dgm:t>
    </dgm:pt>
    <dgm:pt modelId="{5395DE46-193A-4BA4-B28E-BA729D99E00A}">
      <dgm:prSet custT="1"/>
      <dgm:spPr/>
      <dgm:t>
        <a:bodyPr/>
        <a:lstStyle/>
        <a:p>
          <a:r>
            <a:rPr lang="es-EC" sz="1000" b="0">
              <a:latin typeface="Times New Roman" pitchFamily="18" charset="0"/>
              <a:cs typeface="Times New Roman" pitchFamily="18" charset="0"/>
            </a:rPr>
            <a:t>Packing list</a:t>
          </a:r>
        </a:p>
      </dgm:t>
    </dgm:pt>
    <dgm:pt modelId="{70A02F26-FF4B-4328-8456-DE073ACF869E}" type="parTrans" cxnId="{615C14A5-F5BF-4C52-A6B0-18D2CD69739C}">
      <dgm:prSet/>
      <dgm:spPr/>
      <dgm:t>
        <a:bodyPr/>
        <a:lstStyle/>
        <a:p>
          <a:endParaRPr lang="es-EC"/>
        </a:p>
      </dgm:t>
    </dgm:pt>
    <dgm:pt modelId="{2497034D-AF55-417E-B2E5-2F8FE093E98F}" type="sibTrans" cxnId="{615C14A5-F5BF-4C52-A6B0-18D2CD69739C}">
      <dgm:prSet/>
      <dgm:spPr/>
      <dgm:t>
        <a:bodyPr/>
        <a:lstStyle/>
        <a:p>
          <a:endParaRPr lang="es-EC"/>
        </a:p>
      </dgm:t>
    </dgm:pt>
    <dgm:pt modelId="{1331CDC7-5293-4D8E-A84C-23E8BF4C16CE}" type="pres">
      <dgm:prSet presAssocID="{C171B016-71B8-4B08-B081-0D4A7A07609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2A76D0C-BBFA-476E-845B-7F3153B3847D}" type="pres">
      <dgm:prSet presAssocID="{C171B016-71B8-4B08-B081-0D4A7A076093}" presName="arrow" presStyleLbl="bgShp" presStyleIdx="0" presStyleCnt="1"/>
      <dgm:spPr/>
    </dgm:pt>
    <dgm:pt modelId="{790AA48E-986C-4ACB-8653-38772D9D2C6B}" type="pres">
      <dgm:prSet presAssocID="{C171B016-71B8-4B08-B081-0D4A7A076093}" presName="arrowDiagram5" presStyleCnt="0"/>
      <dgm:spPr/>
    </dgm:pt>
    <dgm:pt modelId="{96A545F4-1470-4DF9-A0EF-162C8D23BE7E}" type="pres">
      <dgm:prSet presAssocID="{CCB529A5-A4C5-47E5-909A-5B6D6EEB01CB}" presName="bullet5a" presStyleLbl="node1" presStyleIdx="0" presStyleCnt="5"/>
      <dgm:spPr/>
    </dgm:pt>
    <dgm:pt modelId="{7B07DA2B-B3EC-4062-9982-C45D346FA558}" type="pres">
      <dgm:prSet presAssocID="{CCB529A5-A4C5-47E5-909A-5B6D6EEB01CB}" presName="textBox5a" presStyleLbl="revTx" presStyleIdx="0" presStyleCnt="5" custScaleX="156220" custLinFactNeighborX="42796" custLinFactNeighborY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CDED05-65FE-4C15-A8EC-741110BDBC35}" type="pres">
      <dgm:prSet presAssocID="{0FF4B513-46A1-4E2F-9A9A-FC99FA76EE88}" presName="bullet5b" presStyleLbl="node1" presStyleIdx="1" presStyleCnt="5"/>
      <dgm:spPr/>
    </dgm:pt>
    <dgm:pt modelId="{E3323A79-FD34-40DC-85B1-E0E783D7BB5F}" type="pres">
      <dgm:prSet presAssocID="{0FF4B513-46A1-4E2F-9A9A-FC99FA76EE88}" presName="textBox5b" presStyleLbl="revTx" presStyleIdx="1" presStyleCnt="5" custScaleX="152008" custLinFactNeighborX="20013" custLinFactNeighborY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C52337-2060-493E-8DEE-72EFC3B91ED8}" type="pres">
      <dgm:prSet presAssocID="{5395DE46-193A-4BA4-B28E-BA729D99E00A}" presName="bullet5c" presStyleLbl="node1" presStyleIdx="2" presStyleCnt="5"/>
      <dgm:spPr/>
    </dgm:pt>
    <dgm:pt modelId="{B68AC601-2822-4016-9373-797D685F6DFC}" type="pres">
      <dgm:prSet presAssocID="{5395DE46-193A-4BA4-B28E-BA729D99E00A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8729F6-B963-46ED-B15C-35DCAB7618FE}" type="pres">
      <dgm:prSet presAssocID="{47163B44-8BDC-4E79-A2A5-6B1F163611C3}" presName="bullet5d" presStyleLbl="node1" presStyleIdx="3" presStyleCnt="5"/>
      <dgm:spPr/>
    </dgm:pt>
    <dgm:pt modelId="{C7E554A0-9E5F-4357-B1B1-1788CC4AA218}" type="pres">
      <dgm:prSet presAssocID="{47163B44-8BDC-4E79-A2A5-6B1F163611C3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F2136E-A18F-419F-8AAA-C61947002B13}" type="pres">
      <dgm:prSet presAssocID="{FE852C0B-DFAD-40FE-B8FD-F9F8BC41BBF7}" presName="bullet5e" presStyleLbl="node1" presStyleIdx="4" presStyleCnt="5"/>
      <dgm:spPr/>
    </dgm:pt>
    <dgm:pt modelId="{4FE42E39-E85D-444C-B3F2-82DBFC3533A8}" type="pres">
      <dgm:prSet presAssocID="{FE852C0B-DFAD-40FE-B8FD-F9F8BC41BBF7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33E7282-3BB3-46DF-B449-36355262E675}" srcId="{C171B016-71B8-4B08-B081-0D4A7A076093}" destId="{0FF4B513-46A1-4E2F-9A9A-FC99FA76EE88}" srcOrd="1" destOrd="0" parTransId="{29A3F665-E1B6-47C4-A42B-35FA55029BF8}" sibTransId="{144CF90E-2BAE-43FB-82E1-19A99B0557BA}"/>
    <dgm:cxn modelId="{9CDDAD44-E5C0-43C5-9825-ECA93CFEF0C7}" type="presOf" srcId="{CCB529A5-A4C5-47E5-909A-5B6D6EEB01CB}" destId="{7B07DA2B-B3EC-4062-9982-C45D346FA558}" srcOrd="0" destOrd="0" presId="urn:microsoft.com/office/officeart/2005/8/layout/arrow2"/>
    <dgm:cxn modelId="{F35152DE-6909-4B1E-926C-A4D6547A70CF}" type="presOf" srcId="{0FF4B513-46A1-4E2F-9A9A-FC99FA76EE88}" destId="{E3323A79-FD34-40DC-85B1-E0E783D7BB5F}" srcOrd="0" destOrd="0" presId="urn:microsoft.com/office/officeart/2005/8/layout/arrow2"/>
    <dgm:cxn modelId="{1949ABA3-BCD9-448A-8B14-F46ECBA3E9C6}" type="presOf" srcId="{47163B44-8BDC-4E79-A2A5-6B1F163611C3}" destId="{C7E554A0-9E5F-4357-B1B1-1788CC4AA218}" srcOrd="0" destOrd="0" presId="urn:microsoft.com/office/officeart/2005/8/layout/arrow2"/>
    <dgm:cxn modelId="{132D8F6E-A2F5-4888-90F1-9B773D150798}" type="presOf" srcId="{5395DE46-193A-4BA4-B28E-BA729D99E00A}" destId="{B68AC601-2822-4016-9373-797D685F6DFC}" srcOrd="0" destOrd="0" presId="urn:microsoft.com/office/officeart/2005/8/layout/arrow2"/>
    <dgm:cxn modelId="{E99FF1EC-CE0E-4E8A-918F-28E070D7F532}" srcId="{C171B016-71B8-4B08-B081-0D4A7A076093}" destId="{47163B44-8BDC-4E79-A2A5-6B1F163611C3}" srcOrd="3" destOrd="0" parTransId="{82017102-378E-4FB1-8E7E-01B6CB1D1E38}" sibTransId="{670A4202-9079-4D34-B8C8-CFBAED749843}"/>
    <dgm:cxn modelId="{378613D0-20AA-4E0A-95A0-48819E990E2B}" srcId="{C171B016-71B8-4B08-B081-0D4A7A076093}" destId="{FE852C0B-DFAD-40FE-B8FD-F9F8BC41BBF7}" srcOrd="4" destOrd="0" parTransId="{A5CFB2B7-7684-4337-8CDC-6EC365AC3FB8}" sibTransId="{300BFEF9-2325-485C-8A6D-FC2AFCF888AF}"/>
    <dgm:cxn modelId="{615C14A5-F5BF-4C52-A6B0-18D2CD69739C}" srcId="{C171B016-71B8-4B08-B081-0D4A7A076093}" destId="{5395DE46-193A-4BA4-B28E-BA729D99E00A}" srcOrd="2" destOrd="0" parTransId="{70A02F26-FF4B-4328-8456-DE073ACF869E}" sibTransId="{2497034D-AF55-417E-B2E5-2F8FE093E98F}"/>
    <dgm:cxn modelId="{7C7CE83C-0C7B-4AC9-B833-5F53EB5B9460}" srcId="{C171B016-71B8-4B08-B081-0D4A7A076093}" destId="{CCB529A5-A4C5-47E5-909A-5B6D6EEB01CB}" srcOrd="0" destOrd="0" parTransId="{08CCD7BF-D2B3-423D-969F-2E6CA4FFEB78}" sibTransId="{18BEAF80-220C-439A-A244-C344EA999BB9}"/>
    <dgm:cxn modelId="{A3E6BD16-28C7-42E8-BB70-D513271A1E3C}" type="presOf" srcId="{FE852C0B-DFAD-40FE-B8FD-F9F8BC41BBF7}" destId="{4FE42E39-E85D-444C-B3F2-82DBFC3533A8}" srcOrd="0" destOrd="0" presId="urn:microsoft.com/office/officeart/2005/8/layout/arrow2"/>
    <dgm:cxn modelId="{AA591935-0262-4A2A-9C1A-219692794B55}" type="presOf" srcId="{C171B016-71B8-4B08-B081-0D4A7A076093}" destId="{1331CDC7-5293-4D8E-A84C-23E8BF4C16CE}" srcOrd="0" destOrd="0" presId="urn:microsoft.com/office/officeart/2005/8/layout/arrow2"/>
    <dgm:cxn modelId="{B1C668F8-718C-4883-8BF1-323E8F7491C3}" type="presParOf" srcId="{1331CDC7-5293-4D8E-A84C-23E8BF4C16CE}" destId="{A2A76D0C-BBFA-476E-845B-7F3153B3847D}" srcOrd="0" destOrd="0" presId="urn:microsoft.com/office/officeart/2005/8/layout/arrow2"/>
    <dgm:cxn modelId="{0CB5EEAE-0F08-4E57-A024-B62AF41909E3}" type="presParOf" srcId="{1331CDC7-5293-4D8E-A84C-23E8BF4C16CE}" destId="{790AA48E-986C-4ACB-8653-38772D9D2C6B}" srcOrd="1" destOrd="0" presId="urn:microsoft.com/office/officeart/2005/8/layout/arrow2"/>
    <dgm:cxn modelId="{D8BA6CF6-E6EA-4A74-BD9C-0D94D5CAA542}" type="presParOf" srcId="{790AA48E-986C-4ACB-8653-38772D9D2C6B}" destId="{96A545F4-1470-4DF9-A0EF-162C8D23BE7E}" srcOrd="0" destOrd="0" presId="urn:microsoft.com/office/officeart/2005/8/layout/arrow2"/>
    <dgm:cxn modelId="{79A309FC-CF8D-4A08-BF10-3A6258D7165F}" type="presParOf" srcId="{790AA48E-986C-4ACB-8653-38772D9D2C6B}" destId="{7B07DA2B-B3EC-4062-9982-C45D346FA558}" srcOrd="1" destOrd="0" presId="urn:microsoft.com/office/officeart/2005/8/layout/arrow2"/>
    <dgm:cxn modelId="{E034C28D-58E2-445B-B8B6-E2AC22A5C94C}" type="presParOf" srcId="{790AA48E-986C-4ACB-8653-38772D9D2C6B}" destId="{72CDED05-65FE-4C15-A8EC-741110BDBC35}" srcOrd="2" destOrd="0" presId="urn:microsoft.com/office/officeart/2005/8/layout/arrow2"/>
    <dgm:cxn modelId="{DB4DF472-2746-45CE-8824-FD5595F81B30}" type="presParOf" srcId="{790AA48E-986C-4ACB-8653-38772D9D2C6B}" destId="{E3323A79-FD34-40DC-85B1-E0E783D7BB5F}" srcOrd="3" destOrd="0" presId="urn:microsoft.com/office/officeart/2005/8/layout/arrow2"/>
    <dgm:cxn modelId="{1A50FCE8-51DB-4D75-BFE4-0855ABA21F60}" type="presParOf" srcId="{790AA48E-986C-4ACB-8653-38772D9D2C6B}" destId="{93C52337-2060-493E-8DEE-72EFC3B91ED8}" srcOrd="4" destOrd="0" presId="urn:microsoft.com/office/officeart/2005/8/layout/arrow2"/>
    <dgm:cxn modelId="{A7BD3DAE-960E-4D9E-A355-1B1F273E1F6E}" type="presParOf" srcId="{790AA48E-986C-4ACB-8653-38772D9D2C6B}" destId="{B68AC601-2822-4016-9373-797D685F6DFC}" srcOrd="5" destOrd="0" presId="urn:microsoft.com/office/officeart/2005/8/layout/arrow2"/>
    <dgm:cxn modelId="{2F1D123C-EB60-4505-8D9F-AAA80B419BF1}" type="presParOf" srcId="{790AA48E-986C-4ACB-8653-38772D9D2C6B}" destId="{7A8729F6-B963-46ED-B15C-35DCAB7618FE}" srcOrd="6" destOrd="0" presId="urn:microsoft.com/office/officeart/2005/8/layout/arrow2"/>
    <dgm:cxn modelId="{7BFACD1E-B0F2-4A34-8770-6BC3CA83D46B}" type="presParOf" srcId="{790AA48E-986C-4ACB-8653-38772D9D2C6B}" destId="{C7E554A0-9E5F-4357-B1B1-1788CC4AA218}" srcOrd="7" destOrd="0" presId="urn:microsoft.com/office/officeart/2005/8/layout/arrow2"/>
    <dgm:cxn modelId="{59FAD69D-5F66-4427-AD37-5BE9061F7E56}" type="presParOf" srcId="{790AA48E-986C-4ACB-8653-38772D9D2C6B}" destId="{45F2136E-A18F-419F-8AAA-C61947002B13}" srcOrd="8" destOrd="0" presId="urn:microsoft.com/office/officeart/2005/8/layout/arrow2"/>
    <dgm:cxn modelId="{C6EDF541-CA82-4DDC-9F48-C49E931A1E12}" type="presParOf" srcId="{790AA48E-986C-4ACB-8653-38772D9D2C6B}" destId="{4FE42E39-E85D-444C-B3F2-82DBFC3533A8}" srcOrd="9" destOrd="0" presId="urn:microsoft.com/office/officeart/2005/8/layout/arrow2"/>
  </dgm:cxnLst>
  <dgm:bg/>
  <dgm:whole>
    <a:ln>
      <a:solidFill>
        <a:schemeClr val="tx1">
          <a:alpha val="98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078A3CF-EDFA-48A3-B27A-B9B40A561B3F}" type="doc">
      <dgm:prSet loTypeId="urn:microsoft.com/office/officeart/2005/8/layout/radial5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371D2EF-740F-444D-8AE0-3AF50B06015F}">
      <dgm:prSet phldrT="[Texto]" custT="1"/>
      <dgm:spPr/>
      <dgm:t>
        <a:bodyPr/>
        <a:lstStyle/>
        <a:p>
          <a:r>
            <a:rPr lang="es-EC" sz="2800" dirty="0" smtClean="0">
              <a:latin typeface="Californian FB" pitchFamily="18" charset="0"/>
            </a:rPr>
            <a:t>EMPRESA COMPAÑÍA ANÓNIMA.</a:t>
          </a:r>
          <a:endParaRPr lang="es-EC" sz="2800" dirty="0">
            <a:latin typeface="Californian FB" pitchFamily="18" charset="0"/>
          </a:endParaRPr>
        </a:p>
      </dgm:t>
    </dgm:pt>
    <dgm:pt modelId="{31B7CF7C-F7F5-4D74-85BC-39E5A948A24B}" type="parTrans" cxnId="{14F14D74-4425-42D1-B1C3-601EA66E40E2}">
      <dgm:prSet/>
      <dgm:spPr/>
      <dgm:t>
        <a:bodyPr/>
        <a:lstStyle/>
        <a:p>
          <a:endParaRPr lang="es-EC"/>
        </a:p>
      </dgm:t>
    </dgm:pt>
    <dgm:pt modelId="{AAAF2F05-DECB-4D8B-B653-0D5276411D19}" type="sibTrans" cxnId="{14F14D74-4425-42D1-B1C3-601EA66E40E2}">
      <dgm:prSet/>
      <dgm:spPr/>
      <dgm:t>
        <a:bodyPr/>
        <a:lstStyle/>
        <a:p>
          <a:endParaRPr lang="es-EC"/>
        </a:p>
      </dgm:t>
    </dgm:pt>
    <dgm:pt modelId="{B39F0CD7-E375-4353-8542-D61F92B86A32}">
      <dgm:prSet phldrT="[Texto]" custT="1"/>
      <dgm:spPr/>
      <dgm:t>
        <a:bodyPr/>
        <a:lstStyle/>
        <a:p>
          <a:pPr algn="just"/>
          <a:r>
            <a:rPr lang="es-EC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rPr>
            <a:t>Los  Accionistas no responden con su patrimonio personal las deudas de la sociedad, sino únicamente hasta la cantidad máxima del capital aportado</a:t>
          </a:r>
          <a:r>
            <a:rPr lang="es-EC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C" sz="1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07F3D6-2552-4D90-80EF-EF4CF90400B2}" type="parTrans" cxnId="{8779580B-AB90-4D23-9E64-D45D79E3CCC9}">
      <dgm:prSet/>
      <dgm:spPr/>
      <dgm:t>
        <a:bodyPr/>
        <a:lstStyle/>
        <a:p>
          <a:endParaRPr lang="es-EC"/>
        </a:p>
      </dgm:t>
    </dgm:pt>
    <dgm:pt modelId="{FC7E1A68-61F5-400A-8310-3C9224D7A96A}" type="sibTrans" cxnId="{8779580B-AB90-4D23-9E64-D45D79E3CCC9}">
      <dgm:prSet/>
      <dgm:spPr/>
      <dgm:t>
        <a:bodyPr/>
        <a:lstStyle/>
        <a:p>
          <a:endParaRPr lang="es-EC"/>
        </a:p>
      </dgm:t>
    </dgm:pt>
    <dgm:pt modelId="{C0F3736C-BCBE-487A-8526-8C861E484459}">
      <dgm:prSet phldrT="[Texto]" custT="1"/>
      <dgm:spPr/>
      <dgm:t>
        <a:bodyPr/>
        <a:lstStyle/>
        <a:p>
          <a:r>
            <a:rPr lang="es-ES_tradnl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rPr>
            <a:t>Capital Suscrito mínimo de la compañía deberá ser de US$ 800,00</a:t>
          </a:r>
        </a:p>
        <a:p>
          <a:r>
            <a:rPr lang="es-ES_tradnl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rPr>
            <a:t>Participación proporcional en dividendos. </a:t>
          </a:r>
          <a:endParaRPr lang="es-EC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CA4FB14F-6CF4-4155-A7BB-BEAECD8EA2D6}" type="parTrans" cxnId="{D9467C63-A62B-4611-8D0E-FBE685E7C264}">
      <dgm:prSet/>
      <dgm:spPr/>
      <dgm:t>
        <a:bodyPr/>
        <a:lstStyle/>
        <a:p>
          <a:endParaRPr lang="es-EC"/>
        </a:p>
      </dgm:t>
    </dgm:pt>
    <dgm:pt modelId="{F4EE826E-35B3-416C-A9DE-79EBD7B727AF}" type="sibTrans" cxnId="{D9467C63-A62B-4611-8D0E-FBE685E7C264}">
      <dgm:prSet/>
      <dgm:spPr/>
      <dgm:t>
        <a:bodyPr/>
        <a:lstStyle/>
        <a:p>
          <a:endParaRPr lang="es-EC"/>
        </a:p>
      </dgm:t>
    </dgm:pt>
    <dgm:pt modelId="{AF2CC27D-2082-4698-ACC9-5975C96E5B39}">
      <dgm:prSet phldrT="[Texto]" custT="1"/>
      <dgm:spPr/>
      <dgm:t>
        <a:bodyPr/>
        <a:lstStyle/>
        <a:p>
          <a:r>
            <a:rPr lang="es-ES_tradnl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rPr>
            <a:t>Dos o ms personas con capacidad civil para contratar. </a:t>
          </a:r>
        </a:p>
        <a:p>
          <a:r>
            <a:rPr lang="es-EC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rPr>
            <a:t>División del capital social en acciones.</a:t>
          </a:r>
          <a:endParaRPr lang="es-EC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85DE32E3-D117-4C22-95C6-7D2BDFADC1CE}" type="parTrans" cxnId="{BB57E4BF-D9ED-4AA5-B8D0-EA994B389679}">
      <dgm:prSet/>
      <dgm:spPr/>
      <dgm:t>
        <a:bodyPr/>
        <a:lstStyle/>
        <a:p>
          <a:endParaRPr lang="es-EC"/>
        </a:p>
      </dgm:t>
    </dgm:pt>
    <dgm:pt modelId="{0E0FADF8-A5F1-4613-A9D7-E76FCE26D077}" type="sibTrans" cxnId="{BB57E4BF-D9ED-4AA5-B8D0-EA994B389679}">
      <dgm:prSet/>
      <dgm:spPr/>
      <dgm:t>
        <a:bodyPr/>
        <a:lstStyle/>
        <a:p>
          <a:endParaRPr lang="es-EC"/>
        </a:p>
      </dgm:t>
    </dgm:pt>
    <dgm:pt modelId="{39BCBA72-4692-43C7-BB46-023ACB7A4DB8}" type="pres">
      <dgm:prSet presAssocID="{D078A3CF-EDFA-48A3-B27A-B9B40A561B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E21CB4A-F880-487A-B35E-16C9A3080941}" type="pres">
      <dgm:prSet presAssocID="{9371D2EF-740F-444D-8AE0-3AF50B06015F}" presName="centerShape" presStyleLbl="node0" presStyleIdx="0" presStyleCnt="1" custScaleX="173390" custScaleY="116651" custLinFactNeighborY="-10086"/>
      <dgm:spPr/>
      <dgm:t>
        <a:bodyPr/>
        <a:lstStyle/>
        <a:p>
          <a:endParaRPr lang="es-EC"/>
        </a:p>
      </dgm:t>
    </dgm:pt>
    <dgm:pt modelId="{9E9C9A0B-778E-45BB-95B0-1417CD63FD72}" type="pres">
      <dgm:prSet presAssocID="{B707F3D6-2552-4D90-80EF-EF4CF90400B2}" presName="parTrans" presStyleLbl="sibTrans2D1" presStyleIdx="0" presStyleCnt="3"/>
      <dgm:spPr/>
      <dgm:t>
        <a:bodyPr/>
        <a:lstStyle/>
        <a:p>
          <a:endParaRPr lang="es-EC"/>
        </a:p>
      </dgm:t>
    </dgm:pt>
    <dgm:pt modelId="{3EC6348F-1B08-43C1-A913-8885F70EA9F0}" type="pres">
      <dgm:prSet presAssocID="{B707F3D6-2552-4D90-80EF-EF4CF90400B2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9C412B13-D08D-4EDE-9D72-4E7C7C478E53}" type="pres">
      <dgm:prSet presAssocID="{B39F0CD7-E375-4353-8542-D61F92B86A32}" presName="node" presStyleLbl="node1" presStyleIdx="0" presStyleCnt="3" custScaleX="214892" custScaleY="71747" custRadScaleRad="100222" custRadScaleInc="-49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A55929-E2E5-4982-8EF4-DD4D6F81DCC0}" type="pres">
      <dgm:prSet presAssocID="{CA4FB14F-6CF4-4155-A7BB-BEAECD8EA2D6}" presName="parTrans" presStyleLbl="sibTrans2D1" presStyleIdx="1" presStyleCnt="3"/>
      <dgm:spPr/>
      <dgm:t>
        <a:bodyPr/>
        <a:lstStyle/>
        <a:p>
          <a:endParaRPr lang="es-EC"/>
        </a:p>
      </dgm:t>
    </dgm:pt>
    <dgm:pt modelId="{CB107FDC-DF78-4964-A1AC-1C25C15622AF}" type="pres">
      <dgm:prSet presAssocID="{CA4FB14F-6CF4-4155-A7BB-BEAECD8EA2D6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9B0446D6-A65F-4E6E-85B9-E837A8C805E5}" type="pres">
      <dgm:prSet presAssocID="{C0F3736C-BCBE-487A-8526-8C861E484459}" presName="node" presStyleLbl="node1" presStyleIdx="1" presStyleCnt="3" custAng="11065436" custFlipVert="1" custScaleX="200794" custScaleY="75156" custRadScaleRad="117474" custRadScaleInc="27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48C59E-E61F-4389-AF40-0984FA4DCC4E}" type="pres">
      <dgm:prSet presAssocID="{85DE32E3-D117-4C22-95C6-7D2BDFADC1CE}" presName="parTrans" presStyleLbl="sibTrans2D1" presStyleIdx="2" presStyleCnt="3"/>
      <dgm:spPr/>
      <dgm:t>
        <a:bodyPr/>
        <a:lstStyle/>
        <a:p>
          <a:endParaRPr lang="es-EC"/>
        </a:p>
      </dgm:t>
    </dgm:pt>
    <dgm:pt modelId="{35AB7DA1-DCC8-49CD-AEDC-65961FFC9957}" type="pres">
      <dgm:prSet presAssocID="{85DE32E3-D117-4C22-95C6-7D2BDFADC1CE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BFAB8E84-21A9-4696-91C7-4C97B210F463}" type="pres">
      <dgm:prSet presAssocID="{AF2CC27D-2082-4698-ACC9-5975C96E5B39}" presName="node" presStyleLbl="node1" presStyleIdx="2" presStyleCnt="3" custAng="717056" custScaleX="200794" custScaleY="79932" custRadScaleRad="113281" custRadScaleInc="53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903F576-0025-46A5-A847-E69D70CB97D4}" type="presOf" srcId="{B707F3D6-2552-4D90-80EF-EF4CF90400B2}" destId="{3EC6348F-1B08-43C1-A913-8885F70EA9F0}" srcOrd="1" destOrd="0" presId="urn:microsoft.com/office/officeart/2005/8/layout/radial5"/>
    <dgm:cxn modelId="{7B402CFC-0556-47B3-AA07-C22E965D8409}" type="presOf" srcId="{D078A3CF-EDFA-48A3-B27A-B9B40A561B3F}" destId="{39BCBA72-4692-43C7-BB46-023ACB7A4DB8}" srcOrd="0" destOrd="0" presId="urn:microsoft.com/office/officeart/2005/8/layout/radial5"/>
    <dgm:cxn modelId="{B2B78001-9059-4E2A-854E-BEB3D4C2B1F1}" type="presOf" srcId="{B39F0CD7-E375-4353-8542-D61F92B86A32}" destId="{9C412B13-D08D-4EDE-9D72-4E7C7C478E53}" srcOrd="0" destOrd="0" presId="urn:microsoft.com/office/officeart/2005/8/layout/radial5"/>
    <dgm:cxn modelId="{B400293D-B957-4425-879D-9D9E02B2577F}" type="presOf" srcId="{85DE32E3-D117-4C22-95C6-7D2BDFADC1CE}" destId="{35AB7DA1-DCC8-49CD-AEDC-65961FFC9957}" srcOrd="1" destOrd="0" presId="urn:microsoft.com/office/officeart/2005/8/layout/radial5"/>
    <dgm:cxn modelId="{4A4E0649-5145-42D6-8D85-B07B50873030}" type="presOf" srcId="{AF2CC27D-2082-4698-ACC9-5975C96E5B39}" destId="{BFAB8E84-21A9-4696-91C7-4C97B210F463}" srcOrd="0" destOrd="0" presId="urn:microsoft.com/office/officeart/2005/8/layout/radial5"/>
    <dgm:cxn modelId="{7FA64730-F9CA-4E54-B6B8-3A2B4FFE44D0}" type="presOf" srcId="{CA4FB14F-6CF4-4155-A7BB-BEAECD8EA2D6}" destId="{4BA55929-E2E5-4982-8EF4-DD4D6F81DCC0}" srcOrd="0" destOrd="0" presId="urn:microsoft.com/office/officeart/2005/8/layout/radial5"/>
    <dgm:cxn modelId="{AC8B5CA6-F866-4783-AD5F-B43F01F84159}" type="presOf" srcId="{B707F3D6-2552-4D90-80EF-EF4CF90400B2}" destId="{9E9C9A0B-778E-45BB-95B0-1417CD63FD72}" srcOrd="0" destOrd="0" presId="urn:microsoft.com/office/officeart/2005/8/layout/radial5"/>
    <dgm:cxn modelId="{D9467C63-A62B-4611-8D0E-FBE685E7C264}" srcId="{9371D2EF-740F-444D-8AE0-3AF50B06015F}" destId="{C0F3736C-BCBE-487A-8526-8C861E484459}" srcOrd="1" destOrd="0" parTransId="{CA4FB14F-6CF4-4155-A7BB-BEAECD8EA2D6}" sibTransId="{F4EE826E-35B3-416C-A9DE-79EBD7B727AF}"/>
    <dgm:cxn modelId="{BB57E4BF-D9ED-4AA5-B8D0-EA994B389679}" srcId="{9371D2EF-740F-444D-8AE0-3AF50B06015F}" destId="{AF2CC27D-2082-4698-ACC9-5975C96E5B39}" srcOrd="2" destOrd="0" parTransId="{85DE32E3-D117-4C22-95C6-7D2BDFADC1CE}" sibTransId="{0E0FADF8-A5F1-4613-A9D7-E76FCE26D077}"/>
    <dgm:cxn modelId="{4CB161F1-809A-46AB-866C-BDD2273130B7}" type="presOf" srcId="{9371D2EF-740F-444D-8AE0-3AF50B06015F}" destId="{FE21CB4A-F880-487A-B35E-16C9A3080941}" srcOrd="0" destOrd="0" presId="urn:microsoft.com/office/officeart/2005/8/layout/radial5"/>
    <dgm:cxn modelId="{E3BE681E-3105-430D-B33D-F5BD7EED5264}" type="presOf" srcId="{CA4FB14F-6CF4-4155-A7BB-BEAECD8EA2D6}" destId="{CB107FDC-DF78-4964-A1AC-1C25C15622AF}" srcOrd="1" destOrd="0" presId="urn:microsoft.com/office/officeart/2005/8/layout/radial5"/>
    <dgm:cxn modelId="{8779580B-AB90-4D23-9E64-D45D79E3CCC9}" srcId="{9371D2EF-740F-444D-8AE0-3AF50B06015F}" destId="{B39F0CD7-E375-4353-8542-D61F92B86A32}" srcOrd="0" destOrd="0" parTransId="{B707F3D6-2552-4D90-80EF-EF4CF90400B2}" sibTransId="{FC7E1A68-61F5-400A-8310-3C9224D7A96A}"/>
    <dgm:cxn modelId="{19ABD9A7-7EE2-492F-8285-EDDAA3333367}" type="presOf" srcId="{C0F3736C-BCBE-487A-8526-8C861E484459}" destId="{9B0446D6-A65F-4E6E-85B9-E837A8C805E5}" srcOrd="0" destOrd="0" presId="urn:microsoft.com/office/officeart/2005/8/layout/radial5"/>
    <dgm:cxn modelId="{14F14D74-4425-42D1-B1C3-601EA66E40E2}" srcId="{D078A3CF-EDFA-48A3-B27A-B9B40A561B3F}" destId="{9371D2EF-740F-444D-8AE0-3AF50B06015F}" srcOrd="0" destOrd="0" parTransId="{31B7CF7C-F7F5-4D74-85BC-39E5A948A24B}" sibTransId="{AAAF2F05-DECB-4D8B-B653-0D5276411D19}"/>
    <dgm:cxn modelId="{F071237B-74DA-44E7-A57F-4DC222BDCC12}" type="presOf" srcId="{85DE32E3-D117-4C22-95C6-7D2BDFADC1CE}" destId="{2748C59E-E61F-4389-AF40-0984FA4DCC4E}" srcOrd="0" destOrd="0" presId="urn:microsoft.com/office/officeart/2005/8/layout/radial5"/>
    <dgm:cxn modelId="{3245F34C-5F60-41FA-8BA3-AC1CEA8CA751}" type="presParOf" srcId="{39BCBA72-4692-43C7-BB46-023ACB7A4DB8}" destId="{FE21CB4A-F880-487A-B35E-16C9A3080941}" srcOrd="0" destOrd="0" presId="urn:microsoft.com/office/officeart/2005/8/layout/radial5"/>
    <dgm:cxn modelId="{C09C57C6-B3DB-4AFE-B375-7CF75C624359}" type="presParOf" srcId="{39BCBA72-4692-43C7-BB46-023ACB7A4DB8}" destId="{9E9C9A0B-778E-45BB-95B0-1417CD63FD72}" srcOrd="1" destOrd="0" presId="urn:microsoft.com/office/officeart/2005/8/layout/radial5"/>
    <dgm:cxn modelId="{CB754062-9665-4FE5-9D62-FCD0E8F51478}" type="presParOf" srcId="{9E9C9A0B-778E-45BB-95B0-1417CD63FD72}" destId="{3EC6348F-1B08-43C1-A913-8885F70EA9F0}" srcOrd="0" destOrd="0" presId="urn:microsoft.com/office/officeart/2005/8/layout/radial5"/>
    <dgm:cxn modelId="{7C14247C-3DC2-454F-BA02-31917326BDB4}" type="presParOf" srcId="{39BCBA72-4692-43C7-BB46-023ACB7A4DB8}" destId="{9C412B13-D08D-4EDE-9D72-4E7C7C478E53}" srcOrd="2" destOrd="0" presId="urn:microsoft.com/office/officeart/2005/8/layout/radial5"/>
    <dgm:cxn modelId="{E201D2B8-F78B-4883-81B7-483BB3EBF8AD}" type="presParOf" srcId="{39BCBA72-4692-43C7-BB46-023ACB7A4DB8}" destId="{4BA55929-E2E5-4982-8EF4-DD4D6F81DCC0}" srcOrd="3" destOrd="0" presId="urn:microsoft.com/office/officeart/2005/8/layout/radial5"/>
    <dgm:cxn modelId="{E8010146-DF9F-446A-A242-082B988E8381}" type="presParOf" srcId="{4BA55929-E2E5-4982-8EF4-DD4D6F81DCC0}" destId="{CB107FDC-DF78-4964-A1AC-1C25C15622AF}" srcOrd="0" destOrd="0" presId="urn:microsoft.com/office/officeart/2005/8/layout/radial5"/>
    <dgm:cxn modelId="{07085E2F-3B29-4273-B6E9-01042695D483}" type="presParOf" srcId="{39BCBA72-4692-43C7-BB46-023ACB7A4DB8}" destId="{9B0446D6-A65F-4E6E-85B9-E837A8C805E5}" srcOrd="4" destOrd="0" presId="urn:microsoft.com/office/officeart/2005/8/layout/radial5"/>
    <dgm:cxn modelId="{6B04F67D-6D46-4D9F-ACC4-EA3F61B92B29}" type="presParOf" srcId="{39BCBA72-4692-43C7-BB46-023ACB7A4DB8}" destId="{2748C59E-E61F-4389-AF40-0984FA4DCC4E}" srcOrd="5" destOrd="0" presId="urn:microsoft.com/office/officeart/2005/8/layout/radial5"/>
    <dgm:cxn modelId="{3755619F-F528-43D5-AADC-9D5F441DB5E9}" type="presParOf" srcId="{2748C59E-E61F-4389-AF40-0984FA4DCC4E}" destId="{35AB7DA1-DCC8-49CD-AEDC-65961FFC9957}" srcOrd="0" destOrd="0" presId="urn:microsoft.com/office/officeart/2005/8/layout/radial5"/>
    <dgm:cxn modelId="{37B076A6-0564-41A8-B909-D4AE0B7177E0}" type="presParOf" srcId="{39BCBA72-4692-43C7-BB46-023ACB7A4DB8}" destId="{BFAB8E84-21A9-4696-91C7-4C97B210F463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BAD63B7-E2C9-4E48-B526-EF63D8941440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EA8F05EC-F7F7-420B-AEA0-D63EA36E5693}">
      <dgm:prSet phldrT="[Texto]"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rPr>
            <a:t>Satisfacción del cliente.</a:t>
          </a:r>
          <a:endParaRPr lang="es-EC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9CC49569-E16D-4483-A285-CBEBE17B0E0E}" type="parTrans" cxnId="{3B00DB18-51BB-494A-AF10-9DB33FBBBF8A}">
      <dgm:prSet/>
      <dgm:spPr/>
      <dgm:t>
        <a:bodyPr/>
        <a:lstStyle/>
        <a:p>
          <a:endParaRPr lang="es-EC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A6A28886-212D-400C-B067-28BD1B11704B}" type="sibTrans" cxnId="{3B00DB18-51BB-494A-AF10-9DB33FBBBF8A}">
      <dgm:prSet/>
      <dgm:spPr/>
      <dgm:t>
        <a:bodyPr/>
        <a:lstStyle/>
        <a:p>
          <a:endParaRPr lang="es-EC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1FD4D9B7-EE8A-423F-B127-9EE1DF58EEC8}">
      <dgm:prSet phldrT="[Texto]"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rPr>
            <a:t>Desarrollo de personas.</a:t>
          </a:r>
          <a:endParaRPr lang="es-EC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5F707BAF-B954-4E49-8F97-E84CAE50AFFE}" type="parTrans" cxnId="{53D60C0D-A5D9-404A-A877-672998C2F6F6}">
      <dgm:prSet/>
      <dgm:spPr/>
      <dgm:t>
        <a:bodyPr/>
        <a:lstStyle/>
        <a:p>
          <a:endParaRPr lang="es-EC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CCBFD9C8-1B54-4CD1-81E0-829503A9969A}" type="sibTrans" cxnId="{53D60C0D-A5D9-404A-A877-672998C2F6F6}">
      <dgm:prSet/>
      <dgm:spPr/>
      <dgm:t>
        <a:bodyPr/>
        <a:lstStyle/>
        <a:p>
          <a:endParaRPr lang="es-EC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4A01A97C-5682-405F-9AA9-D6E9D4F23094}">
      <dgm:prSet phldrT="[Texto]"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rPr>
            <a:t>Mejora Continua.</a:t>
          </a:r>
          <a:endParaRPr lang="es-EC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1DC124F8-8990-4676-8612-9FCD315EE82D}" type="parTrans" cxnId="{C125A432-F62F-48ED-A1BC-6A3B7326EF73}">
      <dgm:prSet/>
      <dgm:spPr/>
      <dgm:t>
        <a:bodyPr/>
        <a:lstStyle/>
        <a:p>
          <a:endParaRPr lang="es-EC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EE45B048-0E08-4ECB-93C6-23CB1BDC85B8}" type="sibTrans" cxnId="{C125A432-F62F-48ED-A1BC-6A3B7326EF73}">
      <dgm:prSet/>
      <dgm:spPr/>
      <dgm:t>
        <a:bodyPr/>
        <a:lstStyle/>
        <a:p>
          <a:endParaRPr lang="es-EC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91A3D339-7594-4F82-ADAA-45CA10D96C48}">
      <dgm:prSet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rPr>
            <a:t>Responsabilidad con el medio ambiente.</a:t>
          </a:r>
          <a:endParaRPr lang="es-EC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3DABD47C-E7E4-4C45-A68C-77453912179D}" type="parTrans" cxnId="{8E564768-247F-4450-9A6A-9C5C6C02F6A0}">
      <dgm:prSet/>
      <dgm:spPr/>
      <dgm:t>
        <a:bodyPr/>
        <a:lstStyle/>
        <a:p>
          <a:endParaRPr lang="es-EC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F3336449-50E6-4A89-B14B-C686EAD87068}" type="sibTrans" cxnId="{8E564768-247F-4450-9A6A-9C5C6C02F6A0}">
      <dgm:prSet/>
      <dgm:spPr/>
      <dgm:t>
        <a:bodyPr/>
        <a:lstStyle/>
        <a:p>
          <a:endParaRPr lang="es-EC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9A2A6C07-D388-4421-AF7D-4D01F1293951}" type="pres">
      <dgm:prSet presAssocID="{ABAD63B7-E2C9-4E48-B526-EF63D8941440}" presName="CompostProcess" presStyleCnt="0">
        <dgm:presLayoutVars>
          <dgm:dir/>
          <dgm:resizeHandles val="exact"/>
        </dgm:presLayoutVars>
      </dgm:prSet>
      <dgm:spPr/>
    </dgm:pt>
    <dgm:pt modelId="{58C90E84-106B-450F-9B23-8E9E16266AED}" type="pres">
      <dgm:prSet presAssocID="{ABAD63B7-E2C9-4E48-B526-EF63D8941440}" presName="arrow" presStyleLbl="bgShp" presStyleIdx="0" presStyleCnt="1"/>
      <dgm:spPr/>
    </dgm:pt>
    <dgm:pt modelId="{5A58D3F2-479A-4898-BE5E-91148BB92127}" type="pres">
      <dgm:prSet presAssocID="{ABAD63B7-E2C9-4E48-B526-EF63D8941440}" presName="linearProcess" presStyleCnt="0"/>
      <dgm:spPr/>
    </dgm:pt>
    <dgm:pt modelId="{FAAC8093-80BB-4A40-B3B4-28EEC62E6148}" type="pres">
      <dgm:prSet presAssocID="{EA8F05EC-F7F7-420B-AEA0-D63EA36E5693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AE90E1-1365-427B-8DDA-E9917DD49BC4}" type="pres">
      <dgm:prSet presAssocID="{A6A28886-212D-400C-B067-28BD1B11704B}" presName="sibTrans" presStyleCnt="0"/>
      <dgm:spPr/>
    </dgm:pt>
    <dgm:pt modelId="{94519114-4FBB-4B3A-A32E-ECFA49A5A203}" type="pres">
      <dgm:prSet presAssocID="{1FD4D9B7-EE8A-423F-B127-9EE1DF58EEC8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68D53D-C8E2-493C-AB44-EE10CC6285FD}" type="pres">
      <dgm:prSet presAssocID="{CCBFD9C8-1B54-4CD1-81E0-829503A9969A}" presName="sibTrans" presStyleCnt="0"/>
      <dgm:spPr/>
    </dgm:pt>
    <dgm:pt modelId="{5683DECA-4099-442F-9266-D93466943AAE}" type="pres">
      <dgm:prSet presAssocID="{91A3D339-7594-4F82-ADAA-45CA10D96C4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C06C80-F938-4CE0-B642-3D8FB4A67AA3}" type="pres">
      <dgm:prSet presAssocID="{F3336449-50E6-4A89-B14B-C686EAD87068}" presName="sibTrans" presStyleCnt="0"/>
      <dgm:spPr/>
    </dgm:pt>
    <dgm:pt modelId="{5AAAD198-E7BA-478C-9EDA-A8EA714F206B}" type="pres">
      <dgm:prSet presAssocID="{4A01A97C-5682-405F-9AA9-D6E9D4F23094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E564768-247F-4450-9A6A-9C5C6C02F6A0}" srcId="{ABAD63B7-E2C9-4E48-B526-EF63D8941440}" destId="{91A3D339-7594-4F82-ADAA-45CA10D96C48}" srcOrd="2" destOrd="0" parTransId="{3DABD47C-E7E4-4C45-A68C-77453912179D}" sibTransId="{F3336449-50E6-4A89-B14B-C686EAD87068}"/>
    <dgm:cxn modelId="{191A04A4-19BF-4D52-8ED2-1E843D2D45E2}" type="presOf" srcId="{EA8F05EC-F7F7-420B-AEA0-D63EA36E5693}" destId="{FAAC8093-80BB-4A40-B3B4-28EEC62E6148}" srcOrd="0" destOrd="0" presId="urn:microsoft.com/office/officeart/2005/8/layout/hProcess9"/>
    <dgm:cxn modelId="{53D60C0D-A5D9-404A-A877-672998C2F6F6}" srcId="{ABAD63B7-E2C9-4E48-B526-EF63D8941440}" destId="{1FD4D9B7-EE8A-423F-B127-9EE1DF58EEC8}" srcOrd="1" destOrd="0" parTransId="{5F707BAF-B954-4E49-8F97-E84CAE50AFFE}" sibTransId="{CCBFD9C8-1B54-4CD1-81E0-829503A9969A}"/>
    <dgm:cxn modelId="{C125A432-F62F-48ED-A1BC-6A3B7326EF73}" srcId="{ABAD63B7-E2C9-4E48-B526-EF63D8941440}" destId="{4A01A97C-5682-405F-9AA9-D6E9D4F23094}" srcOrd="3" destOrd="0" parTransId="{1DC124F8-8990-4676-8612-9FCD315EE82D}" sibTransId="{EE45B048-0E08-4ECB-93C6-23CB1BDC85B8}"/>
    <dgm:cxn modelId="{0C61A83D-1EDE-4C25-B2D6-49A3B6D68BEC}" type="presOf" srcId="{ABAD63B7-E2C9-4E48-B526-EF63D8941440}" destId="{9A2A6C07-D388-4421-AF7D-4D01F1293951}" srcOrd="0" destOrd="0" presId="urn:microsoft.com/office/officeart/2005/8/layout/hProcess9"/>
    <dgm:cxn modelId="{45BF3DA0-55ED-48E8-B7B8-17397A45DD06}" type="presOf" srcId="{91A3D339-7594-4F82-ADAA-45CA10D96C48}" destId="{5683DECA-4099-442F-9266-D93466943AAE}" srcOrd="0" destOrd="0" presId="urn:microsoft.com/office/officeart/2005/8/layout/hProcess9"/>
    <dgm:cxn modelId="{3D09EEDD-5ECB-4E23-9EB8-0ABD0FB494DD}" type="presOf" srcId="{1FD4D9B7-EE8A-423F-B127-9EE1DF58EEC8}" destId="{94519114-4FBB-4B3A-A32E-ECFA49A5A203}" srcOrd="0" destOrd="0" presId="urn:microsoft.com/office/officeart/2005/8/layout/hProcess9"/>
    <dgm:cxn modelId="{3B00DB18-51BB-494A-AF10-9DB33FBBBF8A}" srcId="{ABAD63B7-E2C9-4E48-B526-EF63D8941440}" destId="{EA8F05EC-F7F7-420B-AEA0-D63EA36E5693}" srcOrd="0" destOrd="0" parTransId="{9CC49569-E16D-4483-A285-CBEBE17B0E0E}" sibTransId="{A6A28886-212D-400C-B067-28BD1B11704B}"/>
    <dgm:cxn modelId="{5EEDB72D-215A-47CF-8620-207580617547}" type="presOf" srcId="{4A01A97C-5682-405F-9AA9-D6E9D4F23094}" destId="{5AAAD198-E7BA-478C-9EDA-A8EA714F206B}" srcOrd="0" destOrd="0" presId="urn:microsoft.com/office/officeart/2005/8/layout/hProcess9"/>
    <dgm:cxn modelId="{6C440914-12E1-40A7-BADB-13ACAF95021C}" type="presParOf" srcId="{9A2A6C07-D388-4421-AF7D-4D01F1293951}" destId="{58C90E84-106B-450F-9B23-8E9E16266AED}" srcOrd="0" destOrd="0" presId="urn:microsoft.com/office/officeart/2005/8/layout/hProcess9"/>
    <dgm:cxn modelId="{1977FF6B-5472-41F6-846D-872FDBA3D9E3}" type="presParOf" srcId="{9A2A6C07-D388-4421-AF7D-4D01F1293951}" destId="{5A58D3F2-479A-4898-BE5E-91148BB92127}" srcOrd="1" destOrd="0" presId="urn:microsoft.com/office/officeart/2005/8/layout/hProcess9"/>
    <dgm:cxn modelId="{C32F81D6-7482-416D-9180-E97E3D10112B}" type="presParOf" srcId="{5A58D3F2-479A-4898-BE5E-91148BB92127}" destId="{FAAC8093-80BB-4A40-B3B4-28EEC62E6148}" srcOrd="0" destOrd="0" presId="urn:microsoft.com/office/officeart/2005/8/layout/hProcess9"/>
    <dgm:cxn modelId="{C955F1F6-9C2C-42F5-BC07-62BC07C635FF}" type="presParOf" srcId="{5A58D3F2-479A-4898-BE5E-91148BB92127}" destId="{F6AE90E1-1365-427B-8DDA-E9917DD49BC4}" srcOrd="1" destOrd="0" presId="urn:microsoft.com/office/officeart/2005/8/layout/hProcess9"/>
    <dgm:cxn modelId="{6FE53344-E3D4-4FF2-9FFB-9F31AA9BACD9}" type="presParOf" srcId="{5A58D3F2-479A-4898-BE5E-91148BB92127}" destId="{94519114-4FBB-4B3A-A32E-ECFA49A5A203}" srcOrd="2" destOrd="0" presId="urn:microsoft.com/office/officeart/2005/8/layout/hProcess9"/>
    <dgm:cxn modelId="{DC9E4778-E273-4F7A-A089-91016C5CB087}" type="presParOf" srcId="{5A58D3F2-479A-4898-BE5E-91148BB92127}" destId="{1768D53D-C8E2-493C-AB44-EE10CC6285FD}" srcOrd="3" destOrd="0" presId="urn:microsoft.com/office/officeart/2005/8/layout/hProcess9"/>
    <dgm:cxn modelId="{557A7F6D-77B1-42AD-A093-24B6BE09175F}" type="presParOf" srcId="{5A58D3F2-479A-4898-BE5E-91148BB92127}" destId="{5683DECA-4099-442F-9266-D93466943AAE}" srcOrd="4" destOrd="0" presId="urn:microsoft.com/office/officeart/2005/8/layout/hProcess9"/>
    <dgm:cxn modelId="{0638EE6F-D27D-46D8-8A70-18BFC22CEBE1}" type="presParOf" srcId="{5A58D3F2-479A-4898-BE5E-91148BB92127}" destId="{A6C06C80-F938-4CE0-B642-3D8FB4A67AA3}" srcOrd="5" destOrd="0" presId="urn:microsoft.com/office/officeart/2005/8/layout/hProcess9"/>
    <dgm:cxn modelId="{D26D054C-0DB1-417B-BB47-45CB7E6056C8}" type="presParOf" srcId="{5A58D3F2-479A-4898-BE5E-91148BB92127}" destId="{5AAAD198-E7BA-478C-9EDA-A8EA714F206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D6BFD3B-AA17-4ACB-9150-D89CE2FF863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803CE7D-CFB2-4B5A-8203-231B782C9017}">
      <dgm:prSet phldrT="[Texto]" custT="1"/>
      <dgm:spPr/>
      <dgm:t>
        <a:bodyPr/>
        <a:lstStyle/>
        <a:p>
          <a:r>
            <a:rPr lang="es-ES_tradnl" sz="2800" b="1" dirty="0" smtClean="0">
              <a:solidFill>
                <a:schemeClr val="tx1"/>
              </a:solidFill>
              <a:latin typeface="Californian FB" pitchFamily="18" charset="0"/>
            </a:rPr>
            <a:t>Estrategia de Liderazgo en costos</a:t>
          </a:r>
          <a:r>
            <a:rPr lang="es-ES_tradnl" sz="1800" b="1" dirty="0" smtClean="0">
              <a:solidFill>
                <a:schemeClr val="tx1"/>
              </a:solidFill>
              <a:latin typeface="Californian FB" pitchFamily="18" charset="0"/>
            </a:rPr>
            <a:t>. </a:t>
          </a:r>
          <a:endParaRPr lang="es-EC" sz="1800" b="1" dirty="0">
            <a:solidFill>
              <a:schemeClr val="tx1"/>
            </a:solidFill>
            <a:latin typeface="Californian FB" pitchFamily="18" charset="0"/>
          </a:endParaRPr>
        </a:p>
      </dgm:t>
    </dgm:pt>
    <dgm:pt modelId="{CF968111-7B7E-431E-96DB-23E8E811288F}" type="parTrans" cxnId="{76DCF3B3-9D72-432A-B729-17D1382727FB}">
      <dgm:prSet/>
      <dgm:spPr/>
      <dgm:t>
        <a:bodyPr/>
        <a:lstStyle/>
        <a:p>
          <a:endParaRPr lang="es-EC"/>
        </a:p>
      </dgm:t>
    </dgm:pt>
    <dgm:pt modelId="{CDB09D18-6391-45EC-9C24-9DA700601AE1}" type="sibTrans" cxnId="{76DCF3B3-9D72-432A-B729-17D1382727FB}">
      <dgm:prSet/>
      <dgm:spPr/>
      <dgm:t>
        <a:bodyPr/>
        <a:lstStyle/>
        <a:p>
          <a:endParaRPr lang="es-EC"/>
        </a:p>
      </dgm:t>
    </dgm:pt>
    <dgm:pt modelId="{0DBFCABC-62D8-4F9A-B6D5-00F19A44B108}">
      <dgm:prSet phldrT="[Texto]" custT="1"/>
      <dgm:spPr/>
      <dgm:t>
        <a:bodyPr/>
        <a:lstStyle/>
        <a:p>
          <a:r>
            <a:rPr lang="es-ES_tradnl" sz="3200" b="1" dirty="0" smtClean="0">
              <a:solidFill>
                <a:schemeClr val="tx1"/>
              </a:solidFill>
              <a:latin typeface="Californian FB" pitchFamily="18" charset="0"/>
            </a:rPr>
            <a:t>Estrategia  de Enfoque</a:t>
          </a:r>
          <a:r>
            <a:rPr lang="es-ES_tradnl" sz="4000" b="1" dirty="0" smtClean="0">
              <a:solidFill>
                <a:schemeClr val="tx1"/>
              </a:solidFill>
              <a:latin typeface="Californian FB" pitchFamily="18" charset="0"/>
            </a:rPr>
            <a:t>.</a:t>
          </a:r>
          <a:endParaRPr lang="es-EC" sz="4000" b="1" dirty="0">
            <a:solidFill>
              <a:schemeClr val="tx1"/>
            </a:solidFill>
            <a:latin typeface="Californian FB" pitchFamily="18" charset="0"/>
          </a:endParaRPr>
        </a:p>
      </dgm:t>
    </dgm:pt>
    <dgm:pt modelId="{C66DEBDD-96E9-4293-96F3-6D8322295F8E}" type="parTrans" cxnId="{DB593834-1253-46F6-9411-29ACFFC963CA}">
      <dgm:prSet/>
      <dgm:spPr/>
      <dgm:t>
        <a:bodyPr/>
        <a:lstStyle/>
        <a:p>
          <a:endParaRPr lang="es-EC"/>
        </a:p>
      </dgm:t>
    </dgm:pt>
    <dgm:pt modelId="{36C60140-6F9A-40AC-B14D-8881FF9AB9A7}" type="sibTrans" cxnId="{DB593834-1253-46F6-9411-29ACFFC963CA}">
      <dgm:prSet/>
      <dgm:spPr/>
      <dgm:t>
        <a:bodyPr/>
        <a:lstStyle/>
        <a:p>
          <a:endParaRPr lang="es-EC"/>
        </a:p>
      </dgm:t>
    </dgm:pt>
    <dgm:pt modelId="{54F4E0F8-A1CE-46D8-9361-C20B43FE121E}">
      <dgm:prSet phldrT="[Texto]" custT="1"/>
      <dgm:spPr/>
      <dgm:t>
        <a:bodyPr/>
        <a:lstStyle/>
        <a:p>
          <a:r>
            <a:rPr lang="es-ES_tradnl" sz="3200" b="1" dirty="0" smtClean="0">
              <a:solidFill>
                <a:schemeClr val="tx1"/>
              </a:solidFill>
              <a:latin typeface="Californian FB" pitchFamily="18" charset="0"/>
            </a:rPr>
            <a:t>Estrategia de diferenciación. </a:t>
          </a:r>
          <a:endParaRPr lang="es-EC" sz="3200" b="1" dirty="0">
            <a:solidFill>
              <a:schemeClr val="tx1"/>
            </a:solidFill>
            <a:latin typeface="Californian FB" pitchFamily="18" charset="0"/>
          </a:endParaRPr>
        </a:p>
      </dgm:t>
    </dgm:pt>
    <dgm:pt modelId="{4047B2DD-0B7F-417C-8607-AEE0B88E50E2}" type="sibTrans" cxnId="{169C0FD3-BE9F-492E-9F5E-6E0544089176}">
      <dgm:prSet/>
      <dgm:spPr/>
      <dgm:t>
        <a:bodyPr/>
        <a:lstStyle/>
        <a:p>
          <a:endParaRPr lang="es-EC"/>
        </a:p>
      </dgm:t>
    </dgm:pt>
    <dgm:pt modelId="{CFFCE56B-3198-44A0-8CBA-4300D3891B11}" type="parTrans" cxnId="{169C0FD3-BE9F-492E-9F5E-6E0544089176}">
      <dgm:prSet/>
      <dgm:spPr/>
      <dgm:t>
        <a:bodyPr/>
        <a:lstStyle/>
        <a:p>
          <a:endParaRPr lang="es-EC"/>
        </a:p>
      </dgm:t>
    </dgm:pt>
    <dgm:pt modelId="{B7E025C3-4EF7-472C-B66C-DE53C5C1B656}" type="pres">
      <dgm:prSet presAssocID="{2D6BFD3B-AA17-4ACB-9150-D89CE2FF863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92DF456-40FC-4B54-9DBE-4AA2D1398D89}" type="pres">
      <dgm:prSet presAssocID="{9803CE7D-CFB2-4B5A-8203-231B782C9017}" presName="parentLin" presStyleCnt="0"/>
      <dgm:spPr/>
    </dgm:pt>
    <dgm:pt modelId="{8006A62C-004D-42E5-A09A-D067F5D01D4B}" type="pres">
      <dgm:prSet presAssocID="{9803CE7D-CFB2-4B5A-8203-231B782C9017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941B34E3-9E4B-4264-9F46-70E1A42A75DB}" type="pres">
      <dgm:prSet presAssocID="{9803CE7D-CFB2-4B5A-8203-231B782C901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CC00B9-6AFC-4A91-85C8-ABD344C4E876}" type="pres">
      <dgm:prSet presAssocID="{9803CE7D-CFB2-4B5A-8203-231B782C9017}" presName="negativeSpace" presStyleCnt="0"/>
      <dgm:spPr/>
    </dgm:pt>
    <dgm:pt modelId="{3E20A7EC-2062-4185-9C12-1547569F65B7}" type="pres">
      <dgm:prSet presAssocID="{9803CE7D-CFB2-4B5A-8203-231B782C9017}" presName="childText" presStyleLbl="conFgAcc1" presStyleIdx="0" presStyleCnt="3">
        <dgm:presLayoutVars>
          <dgm:bulletEnabled val="1"/>
        </dgm:presLayoutVars>
      </dgm:prSet>
      <dgm:spPr/>
    </dgm:pt>
    <dgm:pt modelId="{DB146389-BE3C-46A1-8695-E00AF69D7D83}" type="pres">
      <dgm:prSet presAssocID="{CDB09D18-6391-45EC-9C24-9DA700601AE1}" presName="spaceBetweenRectangles" presStyleCnt="0"/>
      <dgm:spPr/>
    </dgm:pt>
    <dgm:pt modelId="{4DC39368-130D-4E77-B37C-7AE03C3496C0}" type="pres">
      <dgm:prSet presAssocID="{54F4E0F8-A1CE-46D8-9361-C20B43FE121E}" presName="parentLin" presStyleCnt="0"/>
      <dgm:spPr/>
    </dgm:pt>
    <dgm:pt modelId="{9D85BA1F-F5AE-493F-A572-26BC34A30063}" type="pres">
      <dgm:prSet presAssocID="{54F4E0F8-A1CE-46D8-9361-C20B43FE121E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7ACA7499-7E01-4776-BB4A-C18240F32B64}" type="pres">
      <dgm:prSet presAssocID="{54F4E0F8-A1CE-46D8-9361-C20B43FE121E}" presName="parentText" presStyleLbl="node1" presStyleIdx="1" presStyleCnt="3" custLinFactNeighborX="-16667" custLinFactNeighborY="-226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9DD7AC-2131-44B5-B7C1-F9220AE39F99}" type="pres">
      <dgm:prSet presAssocID="{54F4E0F8-A1CE-46D8-9361-C20B43FE121E}" presName="negativeSpace" presStyleCnt="0"/>
      <dgm:spPr/>
    </dgm:pt>
    <dgm:pt modelId="{FBC4E620-A7B0-4652-9FB7-1A5F317E2AC4}" type="pres">
      <dgm:prSet presAssocID="{54F4E0F8-A1CE-46D8-9361-C20B43FE121E}" presName="childText" presStyleLbl="conFgAcc1" presStyleIdx="1" presStyleCnt="3">
        <dgm:presLayoutVars>
          <dgm:bulletEnabled val="1"/>
        </dgm:presLayoutVars>
      </dgm:prSet>
      <dgm:spPr/>
    </dgm:pt>
    <dgm:pt modelId="{7C4F80BE-7C46-4445-B6CB-2092A53CB8C5}" type="pres">
      <dgm:prSet presAssocID="{4047B2DD-0B7F-417C-8607-AEE0B88E50E2}" presName="spaceBetweenRectangles" presStyleCnt="0"/>
      <dgm:spPr/>
    </dgm:pt>
    <dgm:pt modelId="{9DD6B8EE-71D0-4B88-A797-040E23BC979F}" type="pres">
      <dgm:prSet presAssocID="{0DBFCABC-62D8-4F9A-B6D5-00F19A44B108}" presName="parentLin" presStyleCnt="0"/>
      <dgm:spPr/>
    </dgm:pt>
    <dgm:pt modelId="{A8A1A44D-63C2-4E61-A8B2-88E0D1FAD66A}" type="pres">
      <dgm:prSet presAssocID="{0DBFCABC-62D8-4F9A-B6D5-00F19A44B108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737F58CD-D32E-48CA-82CA-2ED5DD3FCEEF}" type="pres">
      <dgm:prSet presAssocID="{0DBFCABC-62D8-4F9A-B6D5-00F19A44B10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BFA2F7-892E-4461-8267-F491F8A629FC}" type="pres">
      <dgm:prSet presAssocID="{0DBFCABC-62D8-4F9A-B6D5-00F19A44B108}" presName="negativeSpace" presStyleCnt="0"/>
      <dgm:spPr/>
    </dgm:pt>
    <dgm:pt modelId="{DC8BFA76-15CB-4447-8111-41089B1299B5}" type="pres">
      <dgm:prSet presAssocID="{0DBFCABC-62D8-4F9A-B6D5-00F19A44B10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69C0FD3-BE9F-492E-9F5E-6E0544089176}" srcId="{2D6BFD3B-AA17-4ACB-9150-D89CE2FF8639}" destId="{54F4E0F8-A1CE-46D8-9361-C20B43FE121E}" srcOrd="1" destOrd="0" parTransId="{CFFCE56B-3198-44A0-8CBA-4300D3891B11}" sibTransId="{4047B2DD-0B7F-417C-8607-AEE0B88E50E2}"/>
    <dgm:cxn modelId="{76DCF3B3-9D72-432A-B729-17D1382727FB}" srcId="{2D6BFD3B-AA17-4ACB-9150-D89CE2FF8639}" destId="{9803CE7D-CFB2-4B5A-8203-231B782C9017}" srcOrd="0" destOrd="0" parTransId="{CF968111-7B7E-431E-96DB-23E8E811288F}" sibTransId="{CDB09D18-6391-45EC-9C24-9DA700601AE1}"/>
    <dgm:cxn modelId="{C853FC16-7D27-4674-AA6D-30417CDB234F}" type="presOf" srcId="{54F4E0F8-A1CE-46D8-9361-C20B43FE121E}" destId="{9D85BA1F-F5AE-493F-A572-26BC34A30063}" srcOrd="0" destOrd="0" presId="urn:microsoft.com/office/officeart/2005/8/layout/list1"/>
    <dgm:cxn modelId="{F25535BA-3727-4510-9A23-7CB44BF5A9DE}" type="presOf" srcId="{0DBFCABC-62D8-4F9A-B6D5-00F19A44B108}" destId="{737F58CD-D32E-48CA-82CA-2ED5DD3FCEEF}" srcOrd="1" destOrd="0" presId="urn:microsoft.com/office/officeart/2005/8/layout/list1"/>
    <dgm:cxn modelId="{DB593834-1253-46F6-9411-29ACFFC963CA}" srcId="{2D6BFD3B-AA17-4ACB-9150-D89CE2FF8639}" destId="{0DBFCABC-62D8-4F9A-B6D5-00F19A44B108}" srcOrd="2" destOrd="0" parTransId="{C66DEBDD-96E9-4293-96F3-6D8322295F8E}" sibTransId="{36C60140-6F9A-40AC-B14D-8881FF9AB9A7}"/>
    <dgm:cxn modelId="{BE31D3B2-2382-41BF-A98D-A48D7F886278}" type="presOf" srcId="{9803CE7D-CFB2-4B5A-8203-231B782C9017}" destId="{8006A62C-004D-42E5-A09A-D067F5D01D4B}" srcOrd="0" destOrd="0" presId="urn:microsoft.com/office/officeart/2005/8/layout/list1"/>
    <dgm:cxn modelId="{34BE41F4-A92A-4667-A424-F0560F8E81DF}" type="presOf" srcId="{0DBFCABC-62D8-4F9A-B6D5-00F19A44B108}" destId="{A8A1A44D-63C2-4E61-A8B2-88E0D1FAD66A}" srcOrd="0" destOrd="0" presId="urn:microsoft.com/office/officeart/2005/8/layout/list1"/>
    <dgm:cxn modelId="{73FE0499-AADF-4BE9-8DB6-D8B69781844D}" type="presOf" srcId="{9803CE7D-CFB2-4B5A-8203-231B782C9017}" destId="{941B34E3-9E4B-4264-9F46-70E1A42A75DB}" srcOrd="1" destOrd="0" presId="urn:microsoft.com/office/officeart/2005/8/layout/list1"/>
    <dgm:cxn modelId="{9F260C39-CC61-45EC-9D3A-A285250D62F1}" type="presOf" srcId="{2D6BFD3B-AA17-4ACB-9150-D89CE2FF8639}" destId="{B7E025C3-4EF7-472C-B66C-DE53C5C1B656}" srcOrd="0" destOrd="0" presId="urn:microsoft.com/office/officeart/2005/8/layout/list1"/>
    <dgm:cxn modelId="{1BBBA4AB-33FF-4C49-8014-0352FC644BEF}" type="presOf" srcId="{54F4E0F8-A1CE-46D8-9361-C20B43FE121E}" destId="{7ACA7499-7E01-4776-BB4A-C18240F32B64}" srcOrd="1" destOrd="0" presId="urn:microsoft.com/office/officeart/2005/8/layout/list1"/>
    <dgm:cxn modelId="{9C6F9BB9-5A18-4257-BF6D-C8E41F8DFAF7}" type="presParOf" srcId="{B7E025C3-4EF7-472C-B66C-DE53C5C1B656}" destId="{992DF456-40FC-4B54-9DBE-4AA2D1398D89}" srcOrd="0" destOrd="0" presId="urn:microsoft.com/office/officeart/2005/8/layout/list1"/>
    <dgm:cxn modelId="{F94BAE76-002E-401A-BBAC-F6BEF80E4E1D}" type="presParOf" srcId="{992DF456-40FC-4B54-9DBE-4AA2D1398D89}" destId="{8006A62C-004D-42E5-A09A-D067F5D01D4B}" srcOrd="0" destOrd="0" presId="urn:microsoft.com/office/officeart/2005/8/layout/list1"/>
    <dgm:cxn modelId="{AE0434D6-51CE-4A96-9EC9-B2E860991A5B}" type="presParOf" srcId="{992DF456-40FC-4B54-9DBE-4AA2D1398D89}" destId="{941B34E3-9E4B-4264-9F46-70E1A42A75DB}" srcOrd="1" destOrd="0" presId="urn:microsoft.com/office/officeart/2005/8/layout/list1"/>
    <dgm:cxn modelId="{EF5211F2-074D-421D-A7E9-468A43F4B223}" type="presParOf" srcId="{B7E025C3-4EF7-472C-B66C-DE53C5C1B656}" destId="{CBCC00B9-6AFC-4A91-85C8-ABD344C4E876}" srcOrd="1" destOrd="0" presId="urn:microsoft.com/office/officeart/2005/8/layout/list1"/>
    <dgm:cxn modelId="{ECDB98FD-77EA-4DF6-94AA-82B5B9AF3804}" type="presParOf" srcId="{B7E025C3-4EF7-472C-B66C-DE53C5C1B656}" destId="{3E20A7EC-2062-4185-9C12-1547569F65B7}" srcOrd="2" destOrd="0" presId="urn:microsoft.com/office/officeart/2005/8/layout/list1"/>
    <dgm:cxn modelId="{5B28DB30-B337-4D5D-BC5F-4E924342C055}" type="presParOf" srcId="{B7E025C3-4EF7-472C-B66C-DE53C5C1B656}" destId="{DB146389-BE3C-46A1-8695-E00AF69D7D83}" srcOrd="3" destOrd="0" presId="urn:microsoft.com/office/officeart/2005/8/layout/list1"/>
    <dgm:cxn modelId="{FBB4051A-96D6-4FA3-9180-B3DCB1956424}" type="presParOf" srcId="{B7E025C3-4EF7-472C-B66C-DE53C5C1B656}" destId="{4DC39368-130D-4E77-B37C-7AE03C3496C0}" srcOrd="4" destOrd="0" presId="urn:microsoft.com/office/officeart/2005/8/layout/list1"/>
    <dgm:cxn modelId="{C34601E3-9CA4-48BC-9317-25B784FB5E57}" type="presParOf" srcId="{4DC39368-130D-4E77-B37C-7AE03C3496C0}" destId="{9D85BA1F-F5AE-493F-A572-26BC34A30063}" srcOrd="0" destOrd="0" presId="urn:microsoft.com/office/officeart/2005/8/layout/list1"/>
    <dgm:cxn modelId="{E270D49C-211B-4BE6-914A-28285D0B5D71}" type="presParOf" srcId="{4DC39368-130D-4E77-B37C-7AE03C3496C0}" destId="{7ACA7499-7E01-4776-BB4A-C18240F32B64}" srcOrd="1" destOrd="0" presId="urn:microsoft.com/office/officeart/2005/8/layout/list1"/>
    <dgm:cxn modelId="{32DCAD41-27B8-4669-AECF-224BB8CD3228}" type="presParOf" srcId="{B7E025C3-4EF7-472C-B66C-DE53C5C1B656}" destId="{919DD7AC-2131-44B5-B7C1-F9220AE39F99}" srcOrd="5" destOrd="0" presId="urn:microsoft.com/office/officeart/2005/8/layout/list1"/>
    <dgm:cxn modelId="{EC0D0E96-868C-4B2E-BDEB-C19D041A05D3}" type="presParOf" srcId="{B7E025C3-4EF7-472C-B66C-DE53C5C1B656}" destId="{FBC4E620-A7B0-4652-9FB7-1A5F317E2AC4}" srcOrd="6" destOrd="0" presId="urn:microsoft.com/office/officeart/2005/8/layout/list1"/>
    <dgm:cxn modelId="{350A95FE-77FA-4BEE-8DE5-46FE48327622}" type="presParOf" srcId="{B7E025C3-4EF7-472C-B66C-DE53C5C1B656}" destId="{7C4F80BE-7C46-4445-B6CB-2092A53CB8C5}" srcOrd="7" destOrd="0" presId="urn:microsoft.com/office/officeart/2005/8/layout/list1"/>
    <dgm:cxn modelId="{2A5CC5F6-BEB4-45B9-9D89-0A8251C53A04}" type="presParOf" srcId="{B7E025C3-4EF7-472C-B66C-DE53C5C1B656}" destId="{9DD6B8EE-71D0-4B88-A797-040E23BC979F}" srcOrd="8" destOrd="0" presId="urn:microsoft.com/office/officeart/2005/8/layout/list1"/>
    <dgm:cxn modelId="{8E44EA9F-DDF2-45A1-89EF-46A14200869A}" type="presParOf" srcId="{9DD6B8EE-71D0-4B88-A797-040E23BC979F}" destId="{A8A1A44D-63C2-4E61-A8B2-88E0D1FAD66A}" srcOrd="0" destOrd="0" presId="urn:microsoft.com/office/officeart/2005/8/layout/list1"/>
    <dgm:cxn modelId="{1C130E37-93C3-444B-82F7-036F33E4654E}" type="presParOf" srcId="{9DD6B8EE-71D0-4B88-A797-040E23BC979F}" destId="{737F58CD-D32E-48CA-82CA-2ED5DD3FCEEF}" srcOrd="1" destOrd="0" presId="urn:microsoft.com/office/officeart/2005/8/layout/list1"/>
    <dgm:cxn modelId="{F5E9F7D4-92C1-409B-B63C-5A4DF7082132}" type="presParOf" srcId="{B7E025C3-4EF7-472C-B66C-DE53C5C1B656}" destId="{94BFA2F7-892E-4461-8267-F491F8A629FC}" srcOrd="9" destOrd="0" presId="urn:microsoft.com/office/officeart/2005/8/layout/list1"/>
    <dgm:cxn modelId="{15A7DCB6-7882-439F-A1AB-0F14D30ECA81}" type="presParOf" srcId="{B7E025C3-4EF7-472C-B66C-DE53C5C1B656}" destId="{DC8BFA76-15CB-4447-8111-41089B1299B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17F1706-F6AA-4744-8198-9240538D8B3E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A8194C1E-0BF4-490A-B57E-77A67683F366}">
      <dgm:prSet phldrT="[Texto]" custT="1"/>
      <dgm:spPr/>
      <dgm:t>
        <a:bodyPr/>
        <a:lstStyle/>
        <a:p>
          <a:r>
            <a:rPr lang="es-ES_tradnl" sz="2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rPr>
            <a:t>Operacionales o no operaciones. </a:t>
          </a:r>
          <a:endParaRPr lang="es-EC" sz="22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EBE26569-0DE5-4B35-B0E3-7DED8F72E932}" type="parTrans" cxnId="{80D640AE-B1FA-4FBB-8936-DF3B1EA2E29E}">
      <dgm:prSet/>
      <dgm:spPr/>
      <dgm:t>
        <a:bodyPr/>
        <a:lstStyle/>
        <a:p>
          <a:endParaRPr lang="es-EC"/>
        </a:p>
      </dgm:t>
    </dgm:pt>
    <dgm:pt modelId="{8D9DCE8E-85B6-4393-A312-27DF75BADA6C}" type="sibTrans" cxnId="{80D640AE-B1FA-4FBB-8936-DF3B1EA2E29E}">
      <dgm:prSet/>
      <dgm:spPr/>
      <dgm:t>
        <a:bodyPr/>
        <a:lstStyle/>
        <a:p>
          <a:endParaRPr lang="es-EC"/>
        </a:p>
      </dgm:t>
    </dgm:pt>
    <dgm:pt modelId="{457856A0-3716-40E4-998B-12DDF8B3D863}">
      <dgm:prSet phldrT="[Texto]" custT="1"/>
      <dgm:spPr/>
      <dgm:t>
        <a:bodyPr/>
        <a:lstStyle/>
        <a:p>
          <a:pPr algn="just"/>
          <a:r>
            <a:rPr lang="es-ES_tradnl" sz="2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rPr>
            <a:t>Ultima etapa de la formulación del proyecto, recoge y cuantifica  toda la información  proveniente del estudio de mercado, estudio técnico y estudio organizacional</a:t>
          </a:r>
          <a:r>
            <a:rPr lang="es-ES_tradnl" sz="1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rPr>
            <a:t>. </a:t>
          </a:r>
          <a:endParaRPr lang="es-EC" sz="16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56207541-5D2B-4473-A9D9-A25CF7388A0A}" type="parTrans" cxnId="{B0807DAE-FB0C-40C6-8F6F-2644C134C381}">
      <dgm:prSet/>
      <dgm:spPr/>
      <dgm:t>
        <a:bodyPr/>
        <a:lstStyle/>
        <a:p>
          <a:endParaRPr lang="es-EC"/>
        </a:p>
      </dgm:t>
    </dgm:pt>
    <dgm:pt modelId="{DD4AA578-756B-439B-9D4C-7676CBC4558D}" type="sibTrans" cxnId="{B0807DAE-FB0C-40C6-8F6F-2644C134C381}">
      <dgm:prSet/>
      <dgm:spPr/>
      <dgm:t>
        <a:bodyPr/>
        <a:lstStyle/>
        <a:p>
          <a:endParaRPr lang="es-EC"/>
        </a:p>
      </dgm:t>
    </dgm:pt>
    <dgm:pt modelId="{D344A333-9681-451F-BD8C-DEC683A611DA}" type="pres">
      <dgm:prSet presAssocID="{D17F1706-F6AA-4744-8198-9240538D8B3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59A7250-C5DE-4A76-B383-2A2B26AA76E0}" type="pres">
      <dgm:prSet presAssocID="{A8194C1E-0BF4-490A-B57E-77A67683F366}" presName="centerShape" presStyleLbl="node0" presStyleIdx="0" presStyleCnt="1" custScaleX="110984"/>
      <dgm:spPr/>
      <dgm:t>
        <a:bodyPr/>
        <a:lstStyle/>
        <a:p>
          <a:endParaRPr lang="es-EC"/>
        </a:p>
      </dgm:t>
    </dgm:pt>
    <dgm:pt modelId="{4570AEFA-F4E7-4A90-A702-5CE16A58574A}" type="pres">
      <dgm:prSet presAssocID="{56207541-5D2B-4473-A9D9-A25CF7388A0A}" presName="parTrans" presStyleLbl="bgSibTrans2D1" presStyleIdx="0" presStyleCnt="1" custLinFactY="23274" custLinFactNeighborX="-17705" custLinFactNeighborY="100000"/>
      <dgm:spPr/>
      <dgm:t>
        <a:bodyPr/>
        <a:lstStyle/>
        <a:p>
          <a:endParaRPr lang="es-EC"/>
        </a:p>
      </dgm:t>
    </dgm:pt>
    <dgm:pt modelId="{EB9EDD9A-F498-43C8-B94B-D31E788E552C}" type="pres">
      <dgm:prSet presAssocID="{457856A0-3716-40E4-998B-12DDF8B3D863}" presName="node" presStyleLbl="node1" presStyleIdx="0" presStyleCnt="1" custScaleX="163541" custScaleY="139540" custRadScaleRad="133941" custRadScaleInc="-253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F68631B-22D1-46AC-B499-33B8B41CCE72}" type="presOf" srcId="{A8194C1E-0BF4-490A-B57E-77A67683F366}" destId="{A59A7250-C5DE-4A76-B383-2A2B26AA76E0}" srcOrd="0" destOrd="0" presId="urn:microsoft.com/office/officeart/2005/8/layout/radial4"/>
    <dgm:cxn modelId="{A3A35D14-2933-4429-9522-63770061546B}" type="presOf" srcId="{56207541-5D2B-4473-A9D9-A25CF7388A0A}" destId="{4570AEFA-F4E7-4A90-A702-5CE16A58574A}" srcOrd="0" destOrd="0" presId="urn:microsoft.com/office/officeart/2005/8/layout/radial4"/>
    <dgm:cxn modelId="{B03DCA92-5DA9-45CD-8249-19A126136F03}" type="presOf" srcId="{D17F1706-F6AA-4744-8198-9240538D8B3E}" destId="{D344A333-9681-451F-BD8C-DEC683A611DA}" srcOrd="0" destOrd="0" presId="urn:microsoft.com/office/officeart/2005/8/layout/radial4"/>
    <dgm:cxn modelId="{99840988-5DC3-484F-BBD1-F8F508E4652D}" type="presOf" srcId="{457856A0-3716-40E4-998B-12DDF8B3D863}" destId="{EB9EDD9A-F498-43C8-B94B-D31E788E552C}" srcOrd="0" destOrd="0" presId="urn:microsoft.com/office/officeart/2005/8/layout/radial4"/>
    <dgm:cxn modelId="{B0807DAE-FB0C-40C6-8F6F-2644C134C381}" srcId="{A8194C1E-0BF4-490A-B57E-77A67683F366}" destId="{457856A0-3716-40E4-998B-12DDF8B3D863}" srcOrd="0" destOrd="0" parTransId="{56207541-5D2B-4473-A9D9-A25CF7388A0A}" sibTransId="{DD4AA578-756B-439B-9D4C-7676CBC4558D}"/>
    <dgm:cxn modelId="{80D640AE-B1FA-4FBB-8936-DF3B1EA2E29E}" srcId="{D17F1706-F6AA-4744-8198-9240538D8B3E}" destId="{A8194C1E-0BF4-490A-B57E-77A67683F366}" srcOrd="0" destOrd="0" parTransId="{EBE26569-0DE5-4B35-B0E3-7DED8F72E932}" sibTransId="{8D9DCE8E-85B6-4393-A312-27DF75BADA6C}"/>
    <dgm:cxn modelId="{5DCBF83D-59E3-4D0F-B517-855BDECD1F92}" type="presParOf" srcId="{D344A333-9681-451F-BD8C-DEC683A611DA}" destId="{A59A7250-C5DE-4A76-B383-2A2B26AA76E0}" srcOrd="0" destOrd="0" presId="urn:microsoft.com/office/officeart/2005/8/layout/radial4"/>
    <dgm:cxn modelId="{EFB645E7-8310-4F9C-804F-B434FF188D5D}" type="presParOf" srcId="{D344A333-9681-451F-BD8C-DEC683A611DA}" destId="{4570AEFA-F4E7-4A90-A702-5CE16A58574A}" srcOrd="1" destOrd="0" presId="urn:microsoft.com/office/officeart/2005/8/layout/radial4"/>
    <dgm:cxn modelId="{4FEB47CD-943E-45B5-9C03-F7C1DF583B52}" type="presParOf" srcId="{D344A333-9681-451F-BD8C-DEC683A611DA}" destId="{EB9EDD9A-F498-43C8-B94B-D31E788E552C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00BDAF-39C9-4B00-996F-A73D98B3E19D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218596F-9AE6-4432-8516-E9B0C5B2C02D}">
      <dgm:prSet phldrT="[Texto]"/>
      <dgm:spPr>
        <a:solidFill>
          <a:schemeClr val="bg1">
            <a:alpha val="52000"/>
          </a:schemeClr>
        </a:solidFill>
        <a:ln>
          <a:solidFill>
            <a:srgbClr val="FFC000"/>
          </a:solidFill>
        </a:ln>
      </dgm:spPr>
      <dgm:t>
        <a:bodyPr/>
        <a:lstStyle/>
        <a:p>
          <a:r>
            <a:rPr lang="es-EC" dirty="0" smtClean="0">
              <a:latin typeface="Californian FB" pitchFamily="18" charset="0"/>
            </a:rPr>
            <a:t>Cuantificar</a:t>
          </a:r>
          <a:endParaRPr lang="es-EC" dirty="0">
            <a:latin typeface="Californian FB" pitchFamily="18" charset="0"/>
          </a:endParaRPr>
        </a:p>
      </dgm:t>
    </dgm:pt>
    <dgm:pt modelId="{72B8CBF7-5E90-4EAD-9E4E-E3A012907075}" type="parTrans" cxnId="{31449925-6930-47B5-A25B-0285BFA3AC97}">
      <dgm:prSet/>
      <dgm:spPr/>
      <dgm:t>
        <a:bodyPr/>
        <a:lstStyle/>
        <a:p>
          <a:endParaRPr lang="es-EC"/>
        </a:p>
      </dgm:t>
    </dgm:pt>
    <dgm:pt modelId="{AC029069-AA5D-4E71-9067-D9A1B91BCBD4}" type="sibTrans" cxnId="{31449925-6930-47B5-A25B-0285BFA3AC97}">
      <dgm:prSet/>
      <dgm:spPr/>
      <dgm:t>
        <a:bodyPr/>
        <a:lstStyle/>
        <a:p>
          <a:endParaRPr lang="es-EC"/>
        </a:p>
      </dgm:t>
    </dgm:pt>
    <dgm:pt modelId="{01CBDCB6-077F-41C7-B9AB-C1917703A806}">
      <dgm:prSet phldrT="[Texto]"/>
      <dgm:spPr/>
      <dgm:t>
        <a:bodyPr/>
        <a:lstStyle/>
        <a:p>
          <a:r>
            <a:rPr lang="es-EC" dirty="0" smtClean="0">
              <a:latin typeface="Californian FB" pitchFamily="18" charset="0"/>
            </a:rPr>
            <a:t>Demanda</a:t>
          </a:r>
          <a:endParaRPr lang="es-EC" dirty="0">
            <a:latin typeface="Californian FB" pitchFamily="18" charset="0"/>
          </a:endParaRPr>
        </a:p>
      </dgm:t>
    </dgm:pt>
    <dgm:pt modelId="{F243236A-3F24-4B9E-8379-26FCAA620454}" type="parTrans" cxnId="{8B1D46DB-7D08-448B-BACB-C11D8309C94F}">
      <dgm:prSet/>
      <dgm:spPr/>
      <dgm:t>
        <a:bodyPr/>
        <a:lstStyle/>
        <a:p>
          <a:endParaRPr lang="es-EC"/>
        </a:p>
      </dgm:t>
    </dgm:pt>
    <dgm:pt modelId="{75D68792-FA79-4880-943B-791E21355D8F}" type="sibTrans" cxnId="{8B1D46DB-7D08-448B-BACB-C11D8309C94F}">
      <dgm:prSet/>
      <dgm:spPr/>
      <dgm:t>
        <a:bodyPr/>
        <a:lstStyle/>
        <a:p>
          <a:endParaRPr lang="es-EC"/>
        </a:p>
      </dgm:t>
    </dgm:pt>
    <dgm:pt modelId="{8CD3D6C0-6C09-4809-A32E-A9306944A694}">
      <dgm:prSet phldrT="[Texto]"/>
      <dgm:spPr/>
      <dgm:t>
        <a:bodyPr/>
        <a:lstStyle/>
        <a:p>
          <a:r>
            <a:rPr lang="es-EC" dirty="0" smtClean="0">
              <a:latin typeface="Californian FB" pitchFamily="18" charset="0"/>
            </a:rPr>
            <a:t>Oferta</a:t>
          </a:r>
          <a:endParaRPr lang="es-EC" dirty="0">
            <a:latin typeface="Californian FB" pitchFamily="18" charset="0"/>
          </a:endParaRPr>
        </a:p>
      </dgm:t>
    </dgm:pt>
    <dgm:pt modelId="{F29C345B-8FBF-4B65-9BA6-D23E3A7155D8}" type="parTrans" cxnId="{C45BC4AC-515D-4BEA-A2DC-95FE85023AEC}">
      <dgm:prSet/>
      <dgm:spPr/>
      <dgm:t>
        <a:bodyPr/>
        <a:lstStyle/>
        <a:p>
          <a:endParaRPr lang="es-EC"/>
        </a:p>
      </dgm:t>
    </dgm:pt>
    <dgm:pt modelId="{5BBBB9AD-D362-497E-9591-2404B84FF813}" type="sibTrans" cxnId="{C45BC4AC-515D-4BEA-A2DC-95FE85023AEC}">
      <dgm:prSet/>
      <dgm:spPr/>
      <dgm:t>
        <a:bodyPr/>
        <a:lstStyle/>
        <a:p>
          <a:endParaRPr lang="es-EC"/>
        </a:p>
      </dgm:t>
    </dgm:pt>
    <dgm:pt modelId="{6A60FEF8-3088-4165-876D-7A4D6AAC5BA5}">
      <dgm:prSet phldrT="[Texto]"/>
      <dgm:spPr>
        <a:solidFill>
          <a:schemeClr val="accent3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dirty="0" smtClean="0">
              <a:latin typeface="Californian FB" pitchFamily="18" charset="0"/>
            </a:rPr>
            <a:t>Comportamiento</a:t>
          </a:r>
          <a:endParaRPr lang="es-EC" dirty="0">
            <a:latin typeface="Californian FB" pitchFamily="18" charset="0"/>
          </a:endParaRPr>
        </a:p>
      </dgm:t>
    </dgm:pt>
    <dgm:pt modelId="{A8CA5700-0AEC-4DED-B6A2-5A3A12F4E757}" type="parTrans" cxnId="{6DF7F055-C151-49C7-9829-0E6C34A3E9FF}">
      <dgm:prSet/>
      <dgm:spPr/>
      <dgm:t>
        <a:bodyPr/>
        <a:lstStyle/>
        <a:p>
          <a:endParaRPr lang="es-EC"/>
        </a:p>
      </dgm:t>
    </dgm:pt>
    <dgm:pt modelId="{28E68A4B-D253-4736-9091-666BD3A9CBC2}" type="sibTrans" cxnId="{6DF7F055-C151-49C7-9829-0E6C34A3E9FF}">
      <dgm:prSet/>
      <dgm:spPr/>
      <dgm:t>
        <a:bodyPr/>
        <a:lstStyle/>
        <a:p>
          <a:endParaRPr lang="es-EC"/>
        </a:p>
      </dgm:t>
    </dgm:pt>
    <dgm:pt modelId="{DC174E73-AA8A-49B3-84DF-5DF0B41414DF}">
      <dgm:prSet phldrT="[Texto]"/>
      <dgm:spPr/>
      <dgm:t>
        <a:bodyPr/>
        <a:lstStyle/>
        <a:p>
          <a:r>
            <a:rPr lang="es-EC" dirty="0" smtClean="0">
              <a:latin typeface="Californian FB" pitchFamily="18" charset="0"/>
            </a:rPr>
            <a:t>Consumidor</a:t>
          </a:r>
          <a:endParaRPr lang="es-EC" dirty="0">
            <a:latin typeface="Californian FB" pitchFamily="18" charset="0"/>
          </a:endParaRPr>
        </a:p>
      </dgm:t>
    </dgm:pt>
    <dgm:pt modelId="{CD396A8E-288E-4FA5-A66C-2EC97D3C966A}" type="parTrans" cxnId="{AE9E74D1-9AA7-48F6-973F-1CD115E4EA58}">
      <dgm:prSet/>
      <dgm:spPr/>
      <dgm:t>
        <a:bodyPr/>
        <a:lstStyle/>
        <a:p>
          <a:endParaRPr lang="es-EC"/>
        </a:p>
      </dgm:t>
    </dgm:pt>
    <dgm:pt modelId="{5B3362F4-019F-412D-8795-FEC50EC030B2}" type="sibTrans" cxnId="{AE9E74D1-9AA7-48F6-973F-1CD115E4EA58}">
      <dgm:prSet/>
      <dgm:spPr/>
      <dgm:t>
        <a:bodyPr/>
        <a:lstStyle/>
        <a:p>
          <a:endParaRPr lang="es-EC"/>
        </a:p>
      </dgm:t>
    </dgm:pt>
    <dgm:pt modelId="{0FAA1E24-D358-49EB-8695-8F25E713950C}">
      <dgm:prSet phldrT="[Texto]"/>
      <dgm:spPr/>
      <dgm:t>
        <a:bodyPr/>
        <a:lstStyle/>
        <a:p>
          <a:r>
            <a:rPr lang="es-EC" dirty="0" smtClean="0">
              <a:latin typeface="Californian FB" pitchFamily="18" charset="0"/>
            </a:rPr>
            <a:t>Mercado</a:t>
          </a:r>
          <a:endParaRPr lang="es-EC" dirty="0">
            <a:latin typeface="Californian FB" pitchFamily="18" charset="0"/>
          </a:endParaRPr>
        </a:p>
      </dgm:t>
    </dgm:pt>
    <dgm:pt modelId="{CA2469ED-0F93-4758-9A3E-6C57D8C12E48}" type="parTrans" cxnId="{F038C4CC-A9CE-452A-9400-D25C25104284}">
      <dgm:prSet/>
      <dgm:spPr/>
      <dgm:t>
        <a:bodyPr/>
        <a:lstStyle/>
        <a:p>
          <a:endParaRPr lang="es-EC"/>
        </a:p>
      </dgm:t>
    </dgm:pt>
    <dgm:pt modelId="{CB21F7D5-EE99-4A03-B82B-FC825D4363C9}" type="sibTrans" cxnId="{F038C4CC-A9CE-452A-9400-D25C25104284}">
      <dgm:prSet/>
      <dgm:spPr/>
      <dgm:t>
        <a:bodyPr/>
        <a:lstStyle/>
        <a:p>
          <a:endParaRPr lang="es-EC"/>
        </a:p>
      </dgm:t>
    </dgm:pt>
    <dgm:pt modelId="{D76C09AD-29F8-4265-939C-08D93DC52BC4}" type="pres">
      <dgm:prSet presAssocID="{6300BDAF-39C9-4B00-996F-A73D98B3E19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6F5CA7B-D8CA-4E76-9275-9A1031B1A469}" type="pres">
      <dgm:prSet presAssocID="{E218596F-9AE6-4432-8516-E9B0C5B2C02D}" presName="circle1" presStyleLbl="node1" presStyleIdx="0" presStyleCnt="2" custLinFactNeighborX="-2250" custLinFactNeighborY="2250"/>
      <dgm:spPr>
        <a:solidFill>
          <a:schemeClr val="bg1">
            <a:alpha val="0"/>
          </a:schemeClr>
        </a:solidFill>
        <a:ln>
          <a:solidFill>
            <a:srgbClr val="FFC000"/>
          </a:solidFill>
        </a:ln>
      </dgm:spPr>
      <dgm:t>
        <a:bodyPr/>
        <a:lstStyle/>
        <a:p>
          <a:endParaRPr lang="es-EC"/>
        </a:p>
      </dgm:t>
    </dgm:pt>
    <dgm:pt modelId="{F86AE300-957C-43C1-AF21-BFC6F5E3522A}" type="pres">
      <dgm:prSet presAssocID="{E218596F-9AE6-4432-8516-E9B0C5B2C02D}" presName="space" presStyleCnt="0"/>
      <dgm:spPr/>
    </dgm:pt>
    <dgm:pt modelId="{97F49DF5-50B6-43E9-ABA6-DA52E53A9DC7}" type="pres">
      <dgm:prSet presAssocID="{E218596F-9AE6-4432-8516-E9B0C5B2C02D}" presName="rect1" presStyleLbl="alignAcc1" presStyleIdx="0" presStyleCnt="2"/>
      <dgm:spPr/>
      <dgm:t>
        <a:bodyPr/>
        <a:lstStyle/>
        <a:p>
          <a:endParaRPr lang="es-EC"/>
        </a:p>
      </dgm:t>
    </dgm:pt>
    <dgm:pt modelId="{094E3FA6-2CA6-4631-AF51-E5A2FCCD988C}" type="pres">
      <dgm:prSet presAssocID="{6A60FEF8-3088-4165-876D-7A4D6AAC5BA5}" presName="vertSpace2" presStyleLbl="node1" presStyleIdx="0" presStyleCnt="2"/>
      <dgm:spPr/>
    </dgm:pt>
    <dgm:pt modelId="{0F9F4A4B-8693-4843-942B-FE576596C691}" type="pres">
      <dgm:prSet presAssocID="{6A60FEF8-3088-4165-876D-7A4D6AAC5BA5}" presName="circle2" presStyleLbl="node1" presStyleIdx="1" presStyleCnt="2"/>
      <dgm:spPr>
        <a:solidFill>
          <a:schemeClr val="bg1">
            <a:lumMod val="85000"/>
            <a:alpha val="58000"/>
          </a:schemeClr>
        </a:solidFill>
        <a:ln>
          <a:solidFill>
            <a:srgbClr val="0070C0"/>
          </a:solidFill>
        </a:ln>
      </dgm:spPr>
      <dgm:t>
        <a:bodyPr/>
        <a:lstStyle/>
        <a:p>
          <a:endParaRPr lang="es-EC"/>
        </a:p>
      </dgm:t>
    </dgm:pt>
    <dgm:pt modelId="{825E92AF-C8C7-4C4D-AD22-ADA0EDA34243}" type="pres">
      <dgm:prSet presAssocID="{6A60FEF8-3088-4165-876D-7A4D6AAC5BA5}" presName="rect2" presStyleLbl="alignAcc1" presStyleIdx="1" presStyleCnt="2" custLinFactNeighborX="-364" custLinFactNeighborY="-512"/>
      <dgm:spPr/>
      <dgm:t>
        <a:bodyPr/>
        <a:lstStyle/>
        <a:p>
          <a:endParaRPr lang="es-EC"/>
        </a:p>
      </dgm:t>
    </dgm:pt>
    <dgm:pt modelId="{7207063C-D443-4212-B29C-4DD7480809A5}" type="pres">
      <dgm:prSet presAssocID="{E218596F-9AE6-4432-8516-E9B0C5B2C02D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D8A0F0-DFF8-4158-8B6C-547ABDD34D86}" type="pres">
      <dgm:prSet presAssocID="{E218596F-9AE6-4432-8516-E9B0C5B2C02D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283A92-2063-4FF8-BC7C-A2AF75BBD14E}" type="pres">
      <dgm:prSet presAssocID="{6A60FEF8-3088-4165-876D-7A4D6AAC5BA5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CA034D-2849-4577-B299-3C30339A462F}" type="pres">
      <dgm:prSet presAssocID="{6A60FEF8-3088-4165-876D-7A4D6AAC5BA5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2F864E2-D49C-4720-AED2-5856BBB8F41D}" type="presOf" srcId="{E218596F-9AE6-4432-8516-E9B0C5B2C02D}" destId="{97F49DF5-50B6-43E9-ABA6-DA52E53A9DC7}" srcOrd="0" destOrd="0" presId="urn:microsoft.com/office/officeart/2005/8/layout/target3"/>
    <dgm:cxn modelId="{F038C4CC-A9CE-452A-9400-D25C25104284}" srcId="{6A60FEF8-3088-4165-876D-7A4D6AAC5BA5}" destId="{0FAA1E24-D358-49EB-8695-8F25E713950C}" srcOrd="1" destOrd="0" parTransId="{CA2469ED-0F93-4758-9A3E-6C57D8C12E48}" sibTransId="{CB21F7D5-EE99-4A03-B82B-FC825D4363C9}"/>
    <dgm:cxn modelId="{31449925-6930-47B5-A25B-0285BFA3AC97}" srcId="{6300BDAF-39C9-4B00-996F-A73D98B3E19D}" destId="{E218596F-9AE6-4432-8516-E9B0C5B2C02D}" srcOrd="0" destOrd="0" parTransId="{72B8CBF7-5E90-4EAD-9E4E-E3A012907075}" sibTransId="{AC029069-AA5D-4E71-9067-D9A1B91BCBD4}"/>
    <dgm:cxn modelId="{08DB36C7-A60F-4050-AC22-7B33253345D3}" type="presOf" srcId="{E218596F-9AE6-4432-8516-E9B0C5B2C02D}" destId="{7207063C-D443-4212-B29C-4DD7480809A5}" srcOrd="1" destOrd="0" presId="urn:microsoft.com/office/officeart/2005/8/layout/target3"/>
    <dgm:cxn modelId="{EEAA2336-DE9E-42F4-9788-26CDF720404F}" type="presOf" srcId="{6A60FEF8-3088-4165-876D-7A4D6AAC5BA5}" destId="{825E92AF-C8C7-4C4D-AD22-ADA0EDA34243}" srcOrd="0" destOrd="0" presId="urn:microsoft.com/office/officeart/2005/8/layout/target3"/>
    <dgm:cxn modelId="{8B1D46DB-7D08-448B-BACB-C11D8309C94F}" srcId="{E218596F-9AE6-4432-8516-E9B0C5B2C02D}" destId="{01CBDCB6-077F-41C7-B9AB-C1917703A806}" srcOrd="0" destOrd="0" parTransId="{F243236A-3F24-4B9E-8379-26FCAA620454}" sibTransId="{75D68792-FA79-4880-943B-791E21355D8F}"/>
    <dgm:cxn modelId="{D261AFFE-7FDC-4CCC-8928-91755F56D5C1}" type="presOf" srcId="{01CBDCB6-077F-41C7-B9AB-C1917703A806}" destId="{DCD8A0F0-DFF8-4158-8B6C-547ABDD34D86}" srcOrd="0" destOrd="0" presId="urn:microsoft.com/office/officeart/2005/8/layout/target3"/>
    <dgm:cxn modelId="{C45BC4AC-515D-4BEA-A2DC-95FE85023AEC}" srcId="{E218596F-9AE6-4432-8516-E9B0C5B2C02D}" destId="{8CD3D6C0-6C09-4809-A32E-A9306944A694}" srcOrd="1" destOrd="0" parTransId="{F29C345B-8FBF-4B65-9BA6-D23E3A7155D8}" sibTransId="{5BBBB9AD-D362-497E-9591-2404B84FF813}"/>
    <dgm:cxn modelId="{74CD930F-4C8F-4C84-92EC-BB6D34A454FC}" type="presOf" srcId="{0FAA1E24-D358-49EB-8695-8F25E713950C}" destId="{03CA034D-2849-4577-B299-3C30339A462F}" srcOrd="0" destOrd="1" presId="urn:microsoft.com/office/officeart/2005/8/layout/target3"/>
    <dgm:cxn modelId="{5E7115FA-B9EC-4BF9-91B2-D04B773EEBBF}" type="presOf" srcId="{6300BDAF-39C9-4B00-996F-A73D98B3E19D}" destId="{D76C09AD-29F8-4265-939C-08D93DC52BC4}" srcOrd="0" destOrd="0" presId="urn:microsoft.com/office/officeart/2005/8/layout/target3"/>
    <dgm:cxn modelId="{45902657-A0AB-425F-BA9C-02C6E566AAA9}" type="presOf" srcId="{DC174E73-AA8A-49B3-84DF-5DF0B41414DF}" destId="{03CA034D-2849-4577-B299-3C30339A462F}" srcOrd="0" destOrd="0" presId="urn:microsoft.com/office/officeart/2005/8/layout/target3"/>
    <dgm:cxn modelId="{6DF7F055-C151-49C7-9829-0E6C34A3E9FF}" srcId="{6300BDAF-39C9-4B00-996F-A73D98B3E19D}" destId="{6A60FEF8-3088-4165-876D-7A4D6AAC5BA5}" srcOrd="1" destOrd="0" parTransId="{A8CA5700-0AEC-4DED-B6A2-5A3A12F4E757}" sibTransId="{28E68A4B-D253-4736-9091-666BD3A9CBC2}"/>
    <dgm:cxn modelId="{AE9E74D1-9AA7-48F6-973F-1CD115E4EA58}" srcId="{6A60FEF8-3088-4165-876D-7A4D6AAC5BA5}" destId="{DC174E73-AA8A-49B3-84DF-5DF0B41414DF}" srcOrd="0" destOrd="0" parTransId="{CD396A8E-288E-4FA5-A66C-2EC97D3C966A}" sibTransId="{5B3362F4-019F-412D-8795-FEC50EC030B2}"/>
    <dgm:cxn modelId="{A91E8E77-15AB-4185-8653-B3D3CE2C1AF0}" type="presOf" srcId="{6A60FEF8-3088-4165-876D-7A4D6AAC5BA5}" destId="{E1283A92-2063-4FF8-BC7C-A2AF75BBD14E}" srcOrd="1" destOrd="0" presId="urn:microsoft.com/office/officeart/2005/8/layout/target3"/>
    <dgm:cxn modelId="{CB1892B1-FE64-4FEC-B915-2AE563BF4073}" type="presOf" srcId="{8CD3D6C0-6C09-4809-A32E-A9306944A694}" destId="{DCD8A0F0-DFF8-4158-8B6C-547ABDD34D86}" srcOrd="0" destOrd="1" presId="urn:microsoft.com/office/officeart/2005/8/layout/target3"/>
    <dgm:cxn modelId="{0BB61BE9-6749-40D1-8F4A-3542EB34296D}" type="presParOf" srcId="{D76C09AD-29F8-4265-939C-08D93DC52BC4}" destId="{C6F5CA7B-D8CA-4E76-9275-9A1031B1A469}" srcOrd="0" destOrd="0" presId="urn:microsoft.com/office/officeart/2005/8/layout/target3"/>
    <dgm:cxn modelId="{C7C78DF3-984A-4E11-88D0-68FE60093307}" type="presParOf" srcId="{D76C09AD-29F8-4265-939C-08D93DC52BC4}" destId="{F86AE300-957C-43C1-AF21-BFC6F5E3522A}" srcOrd="1" destOrd="0" presId="urn:microsoft.com/office/officeart/2005/8/layout/target3"/>
    <dgm:cxn modelId="{2671ACEC-9542-4776-89F6-476A96C11432}" type="presParOf" srcId="{D76C09AD-29F8-4265-939C-08D93DC52BC4}" destId="{97F49DF5-50B6-43E9-ABA6-DA52E53A9DC7}" srcOrd="2" destOrd="0" presId="urn:microsoft.com/office/officeart/2005/8/layout/target3"/>
    <dgm:cxn modelId="{577E9720-A365-4F57-945B-396BFE472214}" type="presParOf" srcId="{D76C09AD-29F8-4265-939C-08D93DC52BC4}" destId="{094E3FA6-2CA6-4631-AF51-E5A2FCCD988C}" srcOrd="3" destOrd="0" presId="urn:microsoft.com/office/officeart/2005/8/layout/target3"/>
    <dgm:cxn modelId="{9256C644-F7D4-47EA-9970-EFDB6A4A1C22}" type="presParOf" srcId="{D76C09AD-29F8-4265-939C-08D93DC52BC4}" destId="{0F9F4A4B-8693-4843-942B-FE576596C691}" srcOrd="4" destOrd="0" presId="urn:microsoft.com/office/officeart/2005/8/layout/target3"/>
    <dgm:cxn modelId="{0E2B17C5-C86E-42CC-90AF-3A15F3829F44}" type="presParOf" srcId="{D76C09AD-29F8-4265-939C-08D93DC52BC4}" destId="{825E92AF-C8C7-4C4D-AD22-ADA0EDA34243}" srcOrd="5" destOrd="0" presId="urn:microsoft.com/office/officeart/2005/8/layout/target3"/>
    <dgm:cxn modelId="{38D7180F-EAD1-4A00-8211-80D5674263B5}" type="presParOf" srcId="{D76C09AD-29F8-4265-939C-08D93DC52BC4}" destId="{7207063C-D443-4212-B29C-4DD7480809A5}" srcOrd="6" destOrd="0" presId="urn:microsoft.com/office/officeart/2005/8/layout/target3"/>
    <dgm:cxn modelId="{BBF790F2-8577-465C-9A96-5B40E9FAD8B7}" type="presParOf" srcId="{D76C09AD-29F8-4265-939C-08D93DC52BC4}" destId="{DCD8A0F0-DFF8-4158-8B6C-547ABDD34D86}" srcOrd="7" destOrd="0" presId="urn:microsoft.com/office/officeart/2005/8/layout/target3"/>
    <dgm:cxn modelId="{C29A2641-A399-4D63-932A-BF1F074AED0A}" type="presParOf" srcId="{D76C09AD-29F8-4265-939C-08D93DC52BC4}" destId="{E1283A92-2063-4FF8-BC7C-A2AF75BBD14E}" srcOrd="8" destOrd="0" presId="urn:microsoft.com/office/officeart/2005/8/layout/target3"/>
    <dgm:cxn modelId="{6178CC27-6945-4E4F-B5E9-B40CBA5BAB8B}" type="presParOf" srcId="{D76C09AD-29F8-4265-939C-08D93DC52BC4}" destId="{03CA034D-2849-4577-B299-3C30339A462F}" srcOrd="9" destOrd="0" presId="urn:microsoft.com/office/officeart/2005/8/layout/target3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0ACA86-2D33-46AA-A107-09A85F840463}" type="doc">
      <dgm:prSet loTypeId="urn:microsoft.com/office/officeart/2005/8/layout/hProcess9" loCatId="process" qsTypeId="urn:microsoft.com/office/officeart/2005/8/quickstyle/simple1" qsCatId="simple" csTypeId="urn:microsoft.com/office/officeart/2005/8/colors/accent1_5" csCatId="accent1" phldr="1"/>
      <dgm:spPr/>
    </dgm:pt>
    <dgm:pt modelId="{86459EA6-E080-4789-A956-489896538EC7}">
      <dgm:prSet phldrT="[Texto]" custT="1"/>
      <dgm:spPr/>
      <dgm:t>
        <a:bodyPr/>
        <a:lstStyle/>
        <a:p>
          <a:pPr algn="just"/>
          <a:r>
            <a:rPr lang="es-EC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rPr>
            <a:t>Es una técnica que permite recopilar datos, de cualquier aspecto que se desee conocer para, posteriormente, interpretarlos, analizarlos y procesarlos mediante herramientas estadísticas y así obtener como resultado la aceptación o no, de un producto dentro del mercado.</a:t>
          </a:r>
          <a:endParaRPr lang="es-EC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gm:t>
    </dgm:pt>
    <dgm:pt modelId="{E4C4C6A1-5593-490B-839F-4B6AC02DF01C}" type="parTrans" cxnId="{FD8FFA3A-253A-480C-8FE2-83D1D1D0519C}">
      <dgm:prSet/>
      <dgm:spPr/>
      <dgm:t>
        <a:bodyPr/>
        <a:lstStyle/>
        <a:p>
          <a:endParaRPr lang="es-EC"/>
        </a:p>
      </dgm:t>
    </dgm:pt>
    <dgm:pt modelId="{16859A98-1ED9-444E-A062-0B97158F2D9F}" type="sibTrans" cxnId="{FD8FFA3A-253A-480C-8FE2-83D1D1D0519C}">
      <dgm:prSet/>
      <dgm:spPr/>
      <dgm:t>
        <a:bodyPr/>
        <a:lstStyle/>
        <a:p>
          <a:endParaRPr lang="es-EC"/>
        </a:p>
      </dgm:t>
    </dgm:pt>
    <dgm:pt modelId="{04EB1E8F-9E1E-4DB8-87BC-272E05C4769F}" type="pres">
      <dgm:prSet presAssocID="{4C0ACA86-2D33-46AA-A107-09A85F840463}" presName="CompostProcess" presStyleCnt="0">
        <dgm:presLayoutVars>
          <dgm:dir/>
          <dgm:resizeHandles val="exact"/>
        </dgm:presLayoutVars>
      </dgm:prSet>
      <dgm:spPr/>
    </dgm:pt>
    <dgm:pt modelId="{54D35ABA-9DA6-4FC1-AB37-67C037A28DEB}" type="pres">
      <dgm:prSet presAssocID="{4C0ACA86-2D33-46AA-A107-09A85F840463}" presName="arrow" presStyleLbl="bgShp" presStyleIdx="0" presStyleCnt="1" custLinFactNeighborX="-485" custLinFactNeighborY="-10714"/>
      <dgm:spPr/>
    </dgm:pt>
    <dgm:pt modelId="{74C37AB9-6454-4597-8C1A-28F9D9BD0FA7}" type="pres">
      <dgm:prSet presAssocID="{4C0ACA86-2D33-46AA-A107-09A85F840463}" presName="linearProcess" presStyleCnt="0"/>
      <dgm:spPr/>
    </dgm:pt>
    <dgm:pt modelId="{C67B987F-00C9-47B6-AF48-8C0B735C18CC}" type="pres">
      <dgm:prSet presAssocID="{86459EA6-E080-4789-A956-489896538EC7}" presName="textNode" presStyleLbl="node1" presStyleIdx="0" presStyleCnt="1" custScaleX="148891" custScaleY="1428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D8FFA3A-253A-480C-8FE2-83D1D1D0519C}" srcId="{4C0ACA86-2D33-46AA-A107-09A85F840463}" destId="{86459EA6-E080-4789-A956-489896538EC7}" srcOrd="0" destOrd="0" parTransId="{E4C4C6A1-5593-490B-839F-4B6AC02DF01C}" sibTransId="{16859A98-1ED9-444E-A062-0B97158F2D9F}"/>
    <dgm:cxn modelId="{34EAA7F8-9BA8-4AF5-BC23-7E43E93676B3}" type="presOf" srcId="{86459EA6-E080-4789-A956-489896538EC7}" destId="{C67B987F-00C9-47B6-AF48-8C0B735C18CC}" srcOrd="0" destOrd="0" presId="urn:microsoft.com/office/officeart/2005/8/layout/hProcess9"/>
    <dgm:cxn modelId="{8898F500-D768-4844-97EC-652597FAFF3D}" type="presOf" srcId="{4C0ACA86-2D33-46AA-A107-09A85F840463}" destId="{04EB1E8F-9E1E-4DB8-87BC-272E05C4769F}" srcOrd="0" destOrd="0" presId="urn:microsoft.com/office/officeart/2005/8/layout/hProcess9"/>
    <dgm:cxn modelId="{6F037DF6-7853-44A1-AC9D-A362F4840302}" type="presParOf" srcId="{04EB1E8F-9E1E-4DB8-87BC-272E05C4769F}" destId="{54D35ABA-9DA6-4FC1-AB37-67C037A28DEB}" srcOrd="0" destOrd="0" presId="urn:microsoft.com/office/officeart/2005/8/layout/hProcess9"/>
    <dgm:cxn modelId="{F5F60F7B-3F1D-466C-9448-AB52692345C3}" type="presParOf" srcId="{04EB1E8F-9E1E-4DB8-87BC-272E05C4769F}" destId="{74C37AB9-6454-4597-8C1A-28F9D9BD0FA7}" srcOrd="1" destOrd="0" presId="urn:microsoft.com/office/officeart/2005/8/layout/hProcess9"/>
    <dgm:cxn modelId="{7CD4500C-F888-416E-8123-7249CC09A4F4}" type="presParOf" srcId="{74C37AB9-6454-4597-8C1A-28F9D9BD0FA7}" destId="{C67B987F-00C9-47B6-AF48-8C0B735C18CC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3762B8-E875-48B4-8DF6-7A322455F4E0}" type="doc">
      <dgm:prSet loTypeId="urn:microsoft.com/office/officeart/2005/8/layout/radial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57DDFE6-21F2-4CAA-B2B0-6732CC444FBF}">
      <dgm:prSet phldrT="[Texto]" custT="1"/>
      <dgm:spPr/>
      <dgm:t>
        <a:bodyPr/>
        <a:lstStyle/>
        <a:p>
          <a:r>
            <a:rPr lang="es-ES_tradnl" sz="2000" b="1" dirty="0" smtClean="0">
              <a:solidFill>
                <a:srgbClr val="FF0000"/>
              </a:solidFill>
              <a:latin typeface="Californian FB" pitchFamily="18" charset="0"/>
            </a:rPr>
            <a:t>Competencia monopolística</a:t>
          </a:r>
          <a:endParaRPr lang="es-EC" sz="2000" dirty="0">
            <a:solidFill>
              <a:srgbClr val="FF0000"/>
            </a:solidFill>
            <a:latin typeface="Californian FB" pitchFamily="18" charset="0"/>
          </a:endParaRPr>
        </a:p>
      </dgm:t>
    </dgm:pt>
    <dgm:pt modelId="{E2030F96-4F6E-4AF5-AF00-1508C8BF6CBB}" type="parTrans" cxnId="{EFDE0C36-5D71-4D71-B955-DD0B7988FDB4}">
      <dgm:prSet/>
      <dgm:spPr/>
      <dgm:t>
        <a:bodyPr/>
        <a:lstStyle/>
        <a:p>
          <a:endParaRPr lang="es-EC">
            <a:latin typeface="Californian FB" pitchFamily="18" charset="0"/>
          </a:endParaRPr>
        </a:p>
      </dgm:t>
    </dgm:pt>
    <dgm:pt modelId="{3D934026-8C13-47A2-BE93-2CEDA1B6E90F}" type="sibTrans" cxnId="{EFDE0C36-5D71-4D71-B955-DD0B7988FDB4}">
      <dgm:prSet/>
      <dgm:spPr/>
      <dgm:t>
        <a:bodyPr/>
        <a:lstStyle/>
        <a:p>
          <a:endParaRPr lang="es-EC">
            <a:latin typeface="Californian FB" pitchFamily="18" charset="0"/>
          </a:endParaRPr>
        </a:p>
      </dgm:t>
    </dgm:pt>
    <dgm:pt modelId="{3DBC45FE-94D2-493F-8B56-8C5686F72CB4}">
      <dgm:prSet phldrT="[Texto]" custT="1"/>
      <dgm:spPr/>
      <dgm:t>
        <a:bodyPr/>
        <a:lstStyle/>
        <a:p>
          <a:r>
            <a:rPr lang="es-ES_tradnl" sz="1800" b="1" dirty="0" smtClean="0">
              <a:latin typeface="Californian FB" pitchFamily="18" charset="0"/>
            </a:rPr>
            <a:t>Competencia perfecta</a:t>
          </a:r>
          <a:endParaRPr lang="es-EC" sz="1800" dirty="0">
            <a:latin typeface="Californian FB" pitchFamily="18" charset="0"/>
          </a:endParaRPr>
        </a:p>
      </dgm:t>
    </dgm:pt>
    <dgm:pt modelId="{4DCF5059-B307-4B1E-BFA6-E9F52A1AA14B}" type="parTrans" cxnId="{242E0767-C485-40DD-B8D0-901216A69C49}">
      <dgm:prSet/>
      <dgm:spPr/>
      <dgm:t>
        <a:bodyPr/>
        <a:lstStyle/>
        <a:p>
          <a:endParaRPr lang="es-EC">
            <a:latin typeface="Californian FB" pitchFamily="18" charset="0"/>
          </a:endParaRPr>
        </a:p>
      </dgm:t>
    </dgm:pt>
    <dgm:pt modelId="{B76D63BF-D433-43B1-8BB7-7C87F5010379}" type="sibTrans" cxnId="{242E0767-C485-40DD-B8D0-901216A69C49}">
      <dgm:prSet/>
      <dgm:spPr/>
      <dgm:t>
        <a:bodyPr/>
        <a:lstStyle/>
        <a:p>
          <a:endParaRPr lang="es-EC">
            <a:latin typeface="Californian FB" pitchFamily="18" charset="0"/>
          </a:endParaRPr>
        </a:p>
      </dgm:t>
    </dgm:pt>
    <dgm:pt modelId="{78B02270-F4D6-4145-A4F8-EDE21C815D88}">
      <dgm:prSet phldrT="[Texto]" custT="1"/>
      <dgm:spPr/>
      <dgm:t>
        <a:bodyPr/>
        <a:lstStyle/>
        <a:p>
          <a:r>
            <a:rPr lang="es-ES_tradnl" sz="1800" b="1" dirty="0" smtClean="0">
              <a:latin typeface="Californian FB" pitchFamily="18" charset="0"/>
            </a:rPr>
            <a:t>Monopolio</a:t>
          </a:r>
          <a:endParaRPr lang="es-EC" sz="1800" dirty="0">
            <a:latin typeface="Californian FB" pitchFamily="18" charset="0"/>
          </a:endParaRPr>
        </a:p>
      </dgm:t>
    </dgm:pt>
    <dgm:pt modelId="{00B1E681-0452-472F-B758-C075511EB66D}" type="parTrans" cxnId="{669C6A88-68BC-4547-B775-081DF69F6129}">
      <dgm:prSet/>
      <dgm:spPr/>
      <dgm:t>
        <a:bodyPr/>
        <a:lstStyle/>
        <a:p>
          <a:endParaRPr lang="es-EC">
            <a:latin typeface="Californian FB" pitchFamily="18" charset="0"/>
          </a:endParaRPr>
        </a:p>
      </dgm:t>
    </dgm:pt>
    <dgm:pt modelId="{ED2054B1-A0BA-4D8A-B917-5A91AD657BD4}" type="sibTrans" cxnId="{669C6A88-68BC-4547-B775-081DF69F6129}">
      <dgm:prSet/>
      <dgm:spPr/>
      <dgm:t>
        <a:bodyPr/>
        <a:lstStyle/>
        <a:p>
          <a:endParaRPr lang="es-EC">
            <a:latin typeface="Californian FB" pitchFamily="18" charset="0"/>
          </a:endParaRPr>
        </a:p>
      </dgm:t>
    </dgm:pt>
    <dgm:pt modelId="{4FF23C21-48DB-4D79-918A-D55D1C95E2FF}">
      <dgm:prSet phldrT="[Texto]" custT="1"/>
      <dgm:spPr/>
      <dgm:t>
        <a:bodyPr/>
        <a:lstStyle/>
        <a:p>
          <a:r>
            <a:rPr lang="es-ES_tradnl" sz="1800" b="1" dirty="0" smtClean="0">
              <a:latin typeface="Californian FB" pitchFamily="18" charset="0"/>
            </a:rPr>
            <a:t>Mercado oligopólico</a:t>
          </a:r>
          <a:endParaRPr lang="es-EC" sz="1800" dirty="0">
            <a:latin typeface="Californian FB" pitchFamily="18" charset="0"/>
          </a:endParaRPr>
        </a:p>
      </dgm:t>
    </dgm:pt>
    <dgm:pt modelId="{A4DE17BB-BED0-46F1-8B54-A541723ED139}" type="parTrans" cxnId="{5BC86E2E-8FDF-48B5-9596-86E400EBAAEC}">
      <dgm:prSet/>
      <dgm:spPr/>
      <dgm:t>
        <a:bodyPr/>
        <a:lstStyle/>
        <a:p>
          <a:endParaRPr lang="es-EC">
            <a:latin typeface="Californian FB" pitchFamily="18" charset="0"/>
          </a:endParaRPr>
        </a:p>
      </dgm:t>
    </dgm:pt>
    <dgm:pt modelId="{362B1303-1B2A-4ACE-9897-C1AF8E95682B}" type="sibTrans" cxnId="{5BC86E2E-8FDF-48B5-9596-86E400EBAAEC}">
      <dgm:prSet/>
      <dgm:spPr/>
      <dgm:t>
        <a:bodyPr/>
        <a:lstStyle/>
        <a:p>
          <a:endParaRPr lang="es-EC">
            <a:latin typeface="Californian FB" pitchFamily="18" charset="0"/>
          </a:endParaRPr>
        </a:p>
      </dgm:t>
    </dgm:pt>
    <dgm:pt modelId="{25C1BD91-EA71-4CFC-92B9-9F1919B09BDB}" type="pres">
      <dgm:prSet presAssocID="{5E3762B8-E875-48B4-8DF6-7A322455F4E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C878F6C-E055-4FF3-8A8F-E47CA8D24D4C}" type="pres">
      <dgm:prSet presAssocID="{A57DDFE6-21F2-4CAA-B2B0-6732CC444FBF}" presName="centerShape" presStyleLbl="node0" presStyleIdx="0" presStyleCnt="1" custScaleX="120997" custLinFactNeighborX="-1179" custLinFactNeighborY="746"/>
      <dgm:spPr/>
      <dgm:t>
        <a:bodyPr/>
        <a:lstStyle/>
        <a:p>
          <a:endParaRPr lang="es-EC"/>
        </a:p>
      </dgm:t>
    </dgm:pt>
    <dgm:pt modelId="{82627567-237B-46E0-BBE1-B31BA17878D1}" type="pres">
      <dgm:prSet presAssocID="{3DBC45FE-94D2-493F-8B56-8C5686F72CB4}" presName="node" presStyleLbl="node1" presStyleIdx="0" presStyleCnt="3" custScaleX="1555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7EB14C-1438-47D3-9572-05B3BC8BE80F}" type="pres">
      <dgm:prSet presAssocID="{3DBC45FE-94D2-493F-8B56-8C5686F72CB4}" presName="dummy" presStyleCnt="0"/>
      <dgm:spPr/>
    </dgm:pt>
    <dgm:pt modelId="{34170F52-3AF1-483F-8320-5549ED585E87}" type="pres">
      <dgm:prSet presAssocID="{B76D63BF-D433-43B1-8BB7-7C87F5010379}" presName="sibTrans" presStyleLbl="sibTrans2D1" presStyleIdx="0" presStyleCnt="3"/>
      <dgm:spPr/>
      <dgm:t>
        <a:bodyPr/>
        <a:lstStyle/>
        <a:p>
          <a:endParaRPr lang="es-EC"/>
        </a:p>
      </dgm:t>
    </dgm:pt>
    <dgm:pt modelId="{9DAC9E5A-B12E-44B1-84F3-A17511907499}" type="pres">
      <dgm:prSet presAssocID="{78B02270-F4D6-4145-A4F8-EDE21C815D88}" presName="node" presStyleLbl="node1" presStyleIdx="1" presStyleCnt="3" custScaleX="124052" custRadScaleRad="107158" custRadScaleInc="-829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FCBDF2-01AC-4E21-ACD5-F368D33DA093}" type="pres">
      <dgm:prSet presAssocID="{78B02270-F4D6-4145-A4F8-EDE21C815D88}" presName="dummy" presStyleCnt="0"/>
      <dgm:spPr/>
    </dgm:pt>
    <dgm:pt modelId="{124C0944-1E1E-47FB-8921-75D765C1FFD4}" type="pres">
      <dgm:prSet presAssocID="{ED2054B1-A0BA-4D8A-B917-5A91AD657BD4}" presName="sibTrans" presStyleLbl="sibTrans2D1" presStyleIdx="1" presStyleCnt="3"/>
      <dgm:spPr/>
      <dgm:t>
        <a:bodyPr/>
        <a:lstStyle/>
        <a:p>
          <a:endParaRPr lang="es-EC"/>
        </a:p>
      </dgm:t>
    </dgm:pt>
    <dgm:pt modelId="{26F81DAC-57C4-4912-A4D6-3F9C2D18152D}" type="pres">
      <dgm:prSet presAssocID="{4FF23C21-48DB-4D79-918A-D55D1C95E2FF}" presName="node" presStyleLbl="node1" presStyleIdx="2" presStyleCnt="3" custScaleX="118526" custRadScaleRad="111697" custRadScaleInc="391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B7D585-C794-4899-B1F1-06017E43C274}" type="pres">
      <dgm:prSet presAssocID="{4FF23C21-48DB-4D79-918A-D55D1C95E2FF}" presName="dummy" presStyleCnt="0"/>
      <dgm:spPr/>
    </dgm:pt>
    <dgm:pt modelId="{A9A6731D-47F7-42C1-8C83-B6FA0A8C7C00}" type="pres">
      <dgm:prSet presAssocID="{362B1303-1B2A-4ACE-9897-C1AF8E95682B}" presName="sibTrans" presStyleLbl="sibTrans2D1" presStyleIdx="2" presStyleCnt="3" custLinFactNeighborX="-6374" custLinFactNeighborY="1419"/>
      <dgm:spPr/>
      <dgm:t>
        <a:bodyPr/>
        <a:lstStyle/>
        <a:p>
          <a:endParaRPr lang="es-EC"/>
        </a:p>
      </dgm:t>
    </dgm:pt>
  </dgm:ptLst>
  <dgm:cxnLst>
    <dgm:cxn modelId="{2765ED2A-42FB-49C3-99A7-F92989D658A6}" type="presOf" srcId="{3DBC45FE-94D2-493F-8B56-8C5686F72CB4}" destId="{82627567-237B-46E0-BBE1-B31BA17878D1}" srcOrd="0" destOrd="0" presId="urn:microsoft.com/office/officeart/2005/8/layout/radial6"/>
    <dgm:cxn modelId="{C2D7C174-9D21-4F03-825D-82D986070CE0}" type="presOf" srcId="{B76D63BF-D433-43B1-8BB7-7C87F5010379}" destId="{34170F52-3AF1-483F-8320-5549ED585E87}" srcOrd="0" destOrd="0" presId="urn:microsoft.com/office/officeart/2005/8/layout/radial6"/>
    <dgm:cxn modelId="{C73476B8-81F0-40B4-A03B-DC72AF38BE45}" type="presOf" srcId="{5E3762B8-E875-48B4-8DF6-7A322455F4E0}" destId="{25C1BD91-EA71-4CFC-92B9-9F1919B09BDB}" srcOrd="0" destOrd="0" presId="urn:microsoft.com/office/officeart/2005/8/layout/radial6"/>
    <dgm:cxn modelId="{EFDE0C36-5D71-4D71-B955-DD0B7988FDB4}" srcId="{5E3762B8-E875-48B4-8DF6-7A322455F4E0}" destId="{A57DDFE6-21F2-4CAA-B2B0-6732CC444FBF}" srcOrd="0" destOrd="0" parTransId="{E2030F96-4F6E-4AF5-AF00-1508C8BF6CBB}" sibTransId="{3D934026-8C13-47A2-BE93-2CEDA1B6E90F}"/>
    <dgm:cxn modelId="{5BC86E2E-8FDF-48B5-9596-86E400EBAAEC}" srcId="{A57DDFE6-21F2-4CAA-B2B0-6732CC444FBF}" destId="{4FF23C21-48DB-4D79-918A-D55D1C95E2FF}" srcOrd="2" destOrd="0" parTransId="{A4DE17BB-BED0-46F1-8B54-A541723ED139}" sibTransId="{362B1303-1B2A-4ACE-9897-C1AF8E95682B}"/>
    <dgm:cxn modelId="{669C6A88-68BC-4547-B775-081DF69F6129}" srcId="{A57DDFE6-21F2-4CAA-B2B0-6732CC444FBF}" destId="{78B02270-F4D6-4145-A4F8-EDE21C815D88}" srcOrd="1" destOrd="0" parTransId="{00B1E681-0452-472F-B758-C075511EB66D}" sibTransId="{ED2054B1-A0BA-4D8A-B917-5A91AD657BD4}"/>
    <dgm:cxn modelId="{242E0767-C485-40DD-B8D0-901216A69C49}" srcId="{A57DDFE6-21F2-4CAA-B2B0-6732CC444FBF}" destId="{3DBC45FE-94D2-493F-8B56-8C5686F72CB4}" srcOrd="0" destOrd="0" parTransId="{4DCF5059-B307-4B1E-BFA6-E9F52A1AA14B}" sibTransId="{B76D63BF-D433-43B1-8BB7-7C87F5010379}"/>
    <dgm:cxn modelId="{A8946CDC-0E2F-42B3-AADB-F5BB0FCE6C20}" type="presOf" srcId="{4FF23C21-48DB-4D79-918A-D55D1C95E2FF}" destId="{26F81DAC-57C4-4912-A4D6-3F9C2D18152D}" srcOrd="0" destOrd="0" presId="urn:microsoft.com/office/officeart/2005/8/layout/radial6"/>
    <dgm:cxn modelId="{72196010-E424-437D-8109-50A652275E64}" type="presOf" srcId="{ED2054B1-A0BA-4D8A-B917-5A91AD657BD4}" destId="{124C0944-1E1E-47FB-8921-75D765C1FFD4}" srcOrd="0" destOrd="0" presId="urn:microsoft.com/office/officeart/2005/8/layout/radial6"/>
    <dgm:cxn modelId="{6F8788D0-BE22-492A-A35F-ED2DB57D649B}" type="presOf" srcId="{A57DDFE6-21F2-4CAA-B2B0-6732CC444FBF}" destId="{9C878F6C-E055-4FF3-8A8F-E47CA8D24D4C}" srcOrd="0" destOrd="0" presId="urn:microsoft.com/office/officeart/2005/8/layout/radial6"/>
    <dgm:cxn modelId="{1FE4780F-3C19-41E7-83F0-48092B72CA20}" type="presOf" srcId="{362B1303-1B2A-4ACE-9897-C1AF8E95682B}" destId="{A9A6731D-47F7-42C1-8C83-B6FA0A8C7C00}" srcOrd="0" destOrd="0" presId="urn:microsoft.com/office/officeart/2005/8/layout/radial6"/>
    <dgm:cxn modelId="{E89D9961-2960-41E2-BD96-A18518C46B8F}" type="presOf" srcId="{78B02270-F4D6-4145-A4F8-EDE21C815D88}" destId="{9DAC9E5A-B12E-44B1-84F3-A17511907499}" srcOrd="0" destOrd="0" presId="urn:microsoft.com/office/officeart/2005/8/layout/radial6"/>
    <dgm:cxn modelId="{B6E19B77-3C0E-4BDC-81F5-DC6E55255822}" type="presParOf" srcId="{25C1BD91-EA71-4CFC-92B9-9F1919B09BDB}" destId="{9C878F6C-E055-4FF3-8A8F-E47CA8D24D4C}" srcOrd="0" destOrd="0" presId="urn:microsoft.com/office/officeart/2005/8/layout/radial6"/>
    <dgm:cxn modelId="{74358254-1401-4D46-B893-373E0E4106CA}" type="presParOf" srcId="{25C1BD91-EA71-4CFC-92B9-9F1919B09BDB}" destId="{82627567-237B-46E0-BBE1-B31BA17878D1}" srcOrd="1" destOrd="0" presId="urn:microsoft.com/office/officeart/2005/8/layout/radial6"/>
    <dgm:cxn modelId="{FE183A62-F534-4D8B-A025-3E976926552F}" type="presParOf" srcId="{25C1BD91-EA71-4CFC-92B9-9F1919B09BDB}" destId="{EE7EB14C-1438-47D3-9572-05B3BC8BE80F}" srcOrd="2" destOrd="0" presId="urn:microsoft.com/office/officeart/2005/8/layout/radial6"/>
    <dgm:cxn modelId="{C7B03C51-6E22-4F69-AC4C-CE3BA56B7F1A}" type="presParOf" srcId="{25C1BD91-EA71-4CFC-92B9-9F1919B09BDB}" destId="{34170F52-3AF1-483F-8320-5549ED585E87}" srcOrd="3" destOrd="0" presId="urn:microsoft.com/office/officeart/2005/8/layout/radial6"/>
    <dgm:cxn modelId="{65DB1907-82DB-4DF8-B373-B291060136CE}" type="presParOf" srcId="{25C1BD91-EA71-4CFC-92B9-9F1919B09BDB}" destId="{9DAC9E5A-B12E-44B1-84F3-A17511907499}" srcOrd="4" destOrd="0" presId="urn:microsoft.com/office/officeart/2005/8/layout/radial6"/>
    <dgm:cxn modelId="{12ED7669-ADB1-46EF-8E22-1F066BFA52BA}" type="presParOf" srcId="{25C1BD91-EA71-4CFC-92B9-9F1919B09BDB}" destId="{75FCBDF2-01AC-4E21-ACD5-F368D33DA093}" srcOrd="5" destOrd="0" presId="urn:microsoft.com/office/officeart/2005/8/layout/radial6"/>
    <dgm:cxn modelId="{65F57AB5-1083-4302-B27A-56C0CDE27F68}" type="presParOf" srcId="{25C1BD91-EA71-4CFC-92B9-9F1919B09BDB}" destId="{124C0944-1E1E-47FB-8921-75D765C1FFD4}" srcOrd="6" destOrd="0" presId="urn:microsoft.com/office/officeart/2005/8/layout/radial6"/>
    <dgm:cxn modelId="{8659F1FC-58A5-4D4F-85D8-32ECF557D98C}" type="presParOf" srcId="{25C1BD91-EA71-4CFC-92B9-9F1919B09BDB}" destId="{26F81DAC-57C4-4912-A4D6-3F9C2D18152D}" srcOrd="7" destOrd="0" presId="urn:microsoft.com/office/officeart/2005/8/layout/radial6"/>
    <dgm:cxn modelId="{8F8D8217-B8CD-4490-A1C2-46AC4869D5F1}" type="presParOf" srcId="{25C1BD91-EA71-4CFC-92B9-9F1919B09BDB}" destId="{36B7D585-C794-4899-B1F1-06017E43C274}" srcOrd="8" destOrd="0" presId="urn:microsoft.com/office/officeart/2005/8/layout/radial6"/>
    <dgm:cxn modelId="{83041255-6232-4963-ABDB-D448376997FE}" type="presParOf" srcId="{25C1BD91-EA71-4CFC-92B9-9F1919B09BDB}" destId="{A9A6731D-47F7-42C1-8C83-B6FA0A8C7C0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2B4184-FFFE-496E-A795-E771C7E3C73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0"/>
      <dgm:spPr/>
    </dgm:pt>
    <dgm:pt modelId="{53C52E5C-E8DC-478A-93F0-5075BB3270C7}" type="pres">
      <dgm:prSet presAssocID="{E12B4184-FFFE-496E-A795-E771C7E3C733}" presName="arrowDiagram" presStyleCnt="0">
        <dgm:presLayoutVars>
          <dgm:chMax val="5"/>
          <dgm:dir/>
          <dgm:resizeHandles val="exact"/>
        </dgm:presLayoutVars>
      </dgm:prSet>
      <dgm:spPr/>
    </dgm:pt>
  </dgm:ptLst>
  <dgm:cxnLst>
    <dgm:cxn modelId="{2C0979CF-12DE-401C-BCA9-3CC1AE09252C}" type="presOf" srcId="{E12B4184-FFFE-496E-A795-E771C7E3C733}" destId="{53C52E5C-E8DC-478A-93F0-5075BB3270C7}" srcOrd="0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9D450-6D28-4823-8228-D5FE49C3698B}" type="doc">
      <dgm:prSet loTypeId="urn:microsoft.com/office/officeart/2005/8/layout/arrow2" loCatId="process" qsTypeId="urn:microsoft.com/office/officeart/2005/8/quickstyle/simple1" qsCatId="simple" csTypeId="urn:microsoft.com/office/officeart/2005/8/colors/colorful2" csCatId="colorful" phldr="1"/>
      <dgm:spPr/>
    </dgm:pt>
    <dgm:pt modelId="{9189E7F8-3262-45E9-A254-3E845D5D0545}">
      <dgm:prSet phldrT="[Texto]" custT="1"/>
      <dgm:spPr/>
      <dgm:t>
        <a:bodyPr/>
        <a:lstStyle/>
        <a:p>
          <a:pPr algn="just"/>
          <a:r>
            <a:rPr lang="es-ES_tradnl" sz="1400" b="1" dirty="0" smtClean="0">
              <a:latin typeface="Californian FB" pitchFamily="18" charset="0"/>
            </a:rPr>
            <a:t>La nueva empresa, en virtud de sus características, se ubicará en la categoría de Competencia Monopolística, ya que en el mercado existe un gran número  de empresas  Florícolas que se dedican a la producción y comercialización de flores y tienen una proporción pequeña de participación en el mercado .  </a:t>
          </a:r>
          <a:endParaRPr lang="es-EC" sz="1400" b="1" dirty="0">
            <a:latin typeface="Californian FB" pitchFamily="18" charset="0"/>
          </a:endParaRPr>
        </a:p>
      </dgm:t>
    </dgm:pt>
    <dgm:pt modelId="{29A8B887-C267-41A8-9797-E2CEF11E9115}" type="parTrans" cxnId="{BFD92EF7-F7EF-4999-9CE0-38CE92A8C442}">
      <dgm:prSet/>
      <dgm:spPr/>
      <dgm:t>
        <a:bodyPr/>
        <a:lstStyle/>
        <a:p>
          <a:endParaRPr lang="es-EC"/>
        </a:p>
      </dgm:t>
    </dgm:pt>
    <dgm:pt modelId="{95407FC0-7CDA-4666-B2A2-0B251E539572}" type="sibTrans" cxnId="{BFD92EF7-F7EF-4999-9CE0-38CE92A8C442}">
      <dgm:prSet/>
      <dgm:spPr/>
      <dgm:t>
        <a:bodyPr/>
        <a:lstStyle/>
        <a:p>
          <a:endParaRPr lang="es-EC"/>
        </a:p>
      </dgm:t>
    </dgm:pt>
    <dgm:pt modelId="{038D0253-BA2D-483F-9A27-B141013A9A72}" type="pres">
      <dgm:prSet presAssocID="{8409D450-6D28-4823-8228-D5FE49C3698B}" presName="arrowDiagram" presStyleCnt="0">
        <dgm:presLayoutVars>
          <dgm:chMax val="5"/>
          <dgm:dir/>
          <dgm:resizeHandles val="exact"/>
        </dgm:presLayoutVars>
      </dgm:prSet>
      <dgm:spPr/>
    </dgm:pt>
    <dgm:pt modelId="{008341DC-C6EB-4A1D-84C2-C9063698FE21}" type="pres">
      <dgm:prSet presAssocID="{8409D450-6D28-4823-8228-D5FE49C3698B}" presName="arrow" presStyleLbl="bgShp" presStyleIdx="0" presStyleCnt="1" custFlipVert="1" custScaleY="94499" custLinFactNeighborX="-1974" custLinFactNeighborY="22165"/>
      <dgm:spPr/>
    </dgm:pt>
    <dgm:pt modelId="{984F0E86-1488-4250-B1DC-E674B85FD6CD}" type="pres">
      <dgm:prSet presAssocID="{8409D450-6D28-4823-8228-D5FE49C3698B}" presName="arrowDiagram1" presStyleCnt="0">
        <dgm:presLayoutVars>
          <dgm:bulletEnabled val="1"/>
        </dgm:presLayoutVars>
      </dgm:prSet>
      <dgm:spPr/>
    </dgm:pt>
    <dgm:pt modelId="{548B070F-F949-45AD-9FD1-9297F97CEAC0}" type="pres">
      <dgm:prSet presAssocID="{9189E7F8-3262-45E9-A254-3E845D5D0545}" presName="bullet1" presStyleLbl="node1" presStyleIdx="0" presStyleCnt="1" custLinFactX="-300000" custLinFactY="100000" custLinFactNeighborX="-347978" custLinFactNeighborY="131554"/>
      <dgm:spPr/>
    </dgm:pt>
    <dgm:pt modelId="{192E9F9E-CDB1-4419-97ED-DE43A39E3251}" type="pres">
      <dgm:prSet presAssocID="{9189E7F8-3262-45E9-A254-3E845D5D0545}" presName="textBox1" presStyleLbl="revTx" presStyleIdx="0" presStyleCnt="1" custScaleX="142599" custScaleY="56828" custLinFactNeighborX="27611" custLinFactNeighborY="24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3170312-D867-4C8D-AB05-390B44DA7552}" type="presOf" srcId="{9189E7F8-3262-45E9-A254-3E845D5D0545}" destId="{192E9F9E-CDB1-4419-97ED-DE43A39E3251}" srcOrd="0" destOrd="0" presId="urn:microsoft.com/office/officeart/2005/8/layout/arrow2"/>
    <dgm:cxn modelId="{895A5148-CF34-47B7-9739-C85007C56883}" type="presOf" srcId="{8409D450-6D28-4823-8228-D5FE49C3698B}" destId="{038D0253-BA2D-483F-9A27-B141013A9A72}" srcOrd="0" destOrd="0" presId="urn:microsoft.com/office/officeart/2005/8/layout/arrow2"/>
    <dgm:cxn modelId="{BFD92EF7-F7EF-4999-9CE0-38CE92A8C442}" srcId="{8409D450-6D28-4823-8228-D5FE49C3698B}" destId="{9189E7F8-3262-45E9-A254-3E845D5D0545}" srcOrd="0" destOrd="0" parTransId="{29A8B887-C267-41A8-9797-E2CEF11E9115}" sibTransId="{95407FC0-7CDA-4666-B2A2-0B251E539572}"/>
    <dgm:cxn modelId="{655295E2-55EE-493A-830B-F96FEE8E8767}" type="presParOf" srcId="{038D0253-BA2D-483F-9A27-B141013A9A72}" destId="{008341DC-C6EB-4A1D-84C2-C9063698FE21}" srcOrd="0" destOrd="0" presId="urn:microsoft.com/office/officeart/2005/8/layout/arrow2"/>
    <dgm:cxn modelId="{357F431B-BDD8-4C29-A4B2-5580C90EF7AB}" type="presParOf" srcId="{038D0253-BA2D-483F-9A27-B141013A9A72}" destId="{984F0E86-1488-4250-B1DC-E674B85FD6CD}" srcOrd="1" destOrd="0" presId="urn:microsoft.com/office/officeart/2005/8/layout/arrow2"/>
    <dgm:cxn modelId="{699D2032-D1C9-4273-97E4-774377D3FA9F}" type="presParOf" srcId="{984F0E86-1488-4250-B1DC-E674B85FD6CD}" destId="{548B070F-F949-45AD-9FD1-9297F97CEAC0}" srcOrd="0" destOrd="0" presId="urn:microsoft.com/office/officeart/2005/8/layout/arrow2"/>
    <dgm:cxn modelId="{F2174312-E245-45C9-871F-50CA22740883}" type="presParOf" srcId="{984F0E86-1488-4250-B1DC-E674B85FD6CD}" destId="{192E9F9E-CDB1-4419-97ED-DE43A39E3251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991FEB-1F25-4461-9398-E1FB742B01A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A331A85-8E14-47E2-84CA-E5BDA03826B2}">
      <dgm:prSet phldrT="[Texto]" custT="1"/>
      <dgm:spPr/>
      <dgm:t>
        <a:bodyPr/>
        <a:lstStyle/>
        <a:p>
          <a:pPr algn="just"/>
          <a:r>
            <a:rPr lang="es-EC" sz="1200" b="1" dirty="0" smtClean="0">
              <a:solidFill>
                <a:schemeClr val="tx1"/>
              </a:solidFill>
              <a:latin typeface="Californian FB" pitchFamily="18" charset="0"/>
            </a:rPr>
            <a:t>El Ecuador en los últimos años esta incursionando en la exportación de productos no tradicionales con un gran éxito entre estos las rosas frescas,  debido a las condiciones de cultivo, clima, tecnología y comercialización las cuales son aprovechadas  favorablemente por varias empresa extrajeras.</a:t>
          </a:r>
          <a:endParaRPr lang="es-EC" sz="1200" b="1" dirty="0">
            <a:solidFill>
              <a:schemeClr val="tx1"/>
            </a:solidFill>
            <a:latin typeface="Californian FB" pitchFamily="18" charset="0"/>
          </a:endParaRPr>
        </a:p>
      </dgm:t>
    </dgm:pt>
    <dgm:pt modelId="{A4FC546F-B7AD-4D42-8AD9-73D4A4EA6C78}" type="parTrans" cxnId="{4BAB785A-3815-4A8B-BD94-A38EEE16EAA5}">
      <dgm:prSet/>
      <dgm:spPr/>
      <dgm:t>
        <a:bodyPr/>
        <a:lstStyle/>
        <a:p>
          <a:endParaRPr lang="es-EC"/>
        </a:p>
      </dgm:t>
    </dgm:pt>
    <dgm:pt modelId="{0E42BD89-BB03-49C9-A49E-790D65C9F52C}" type="sibTrans" cxnId="{4BAB785A-3815-4A8B-BD94-A38EEE16EAA5}">
      <dgm:prSet/>
      <dgm:spPr/>
      <dgm:t>
        <a:bodyPr/>
        <a:lstStyle/>
        <a:p>
          <a:endParaRPr lang="es-EC"/>
        </a:p>
      </dgm:t>
    </dgm:pt>
    <dgm:pt modelId="{9B31E70D-6A43-461F-ADA5-8703375DF591}">
      <dgm:prSet phldrT="[Texto]" custT="1"/>
      <dgm:spPr/>
      <dgm:t>
        <a:bodyPr/>
        <a:lstStyle/>
        <a:p>
          <a:pPr algn="just"/>
          <a:r>
            <a:rPr lang="es-EC" sz="1400" b="1" dirty="0" smtClean="0">
              <a:solidFill>
                <a:schemeClr val="tx1"/>
              </a:solidFill>
              <a:latin typeface="Californian FB" pitchFamily="18" charset="0"/>
            </a:rPr>
            <a:t>Actualmente se estima  que entre puestos directos e indirectos se da trabajo a aproximadamente 700 mil familias logrando mover el aparato productivo de las provincia de Pichincha, Cotopaxi, y Azuay entre las principales</a:t>
          </a:r>
          <a:r>
            <a:rPr lang="es-EC" sz="1400" b="1" dirty="0" smtClean="0">
              <a:latin typeface="Californian FB" pitchFamily="18" charset="0"/>
            </a:rPr>
            <a:t>.</a:t>
          </a:r>
          <a:endParaRPr lang="es-EC" sz="1400" b="1" dirty="0">
            <a:latin typeface="Californian FB" pitchFamily="18" charset="0"/>
          </a:endParaRPr>
        </a:p>
      </dgm:t>
    </dgm:pt>
    <dgm:pt modelId="{FBF613A4-E9BA-444C-BE1C-C8329F93FBED}" type="parTrans" cxnId="{410AC04B-DF8D-4AF0-85E8-8B62EB3923D9}">
      <dgm:prSet/>
      <dgm:spPr/>
      <dgm:t>
        <a:bodyPr/>
        <a:lstStyle/>
        <a:p>
          <a:endParaRPr lang="es-EC"/>
        </a:p>
      </dgm:t>
    </dgm:pt>
    <dgm:pt modelId="{D9DA11D2-D48C-4844-A2BC-ED68A6E01F01}" type="sibTrans" cxnId="{410AC04B-DF8D-4AF0-85E8-8B62EB3923D9}">
      <dgm:prSet/>
      <dgm:spPr/>
      <dgm:t>
        <a:bodyPr/>
        <a:lstStyle/>
        <a:p>
          <a:endParaRPr lang="es-EC"/>
        </a:p>
      </dgm:t>
    </dgm:pt>
    <dgm:pt modelId="{FE9499F0-093F-4801-8E49-7399E1FD7146}">
      <dgm:prSet/>
      <dgm:spPr/>
      <dgm:t>
        <a:bodyPr/>
        <a:lstStyle/>
        <a:p>
          <a:endParaRPr lang="es-EC"/>
        </a:p>
      </dgm:t>
    </dgm:pt>
    <dgm:pt modelId="{FA409EF5-6D91-4880-A10F-B4003ADEBCE5}" type="parTrans" cxnId="{B790DBAA-9BA0-437A-BE5F-398B6D122DD9}">
      <dgm:prSet/>
      <dgm:spPr/>
      <dgm:t>
        <a:bodyPr/>
        <a:lstStyle/>
        <a:p>
          <a:endParaRPr lang="es-EC"/>
        </a:p>
      </dgm:t>
    </dgm:pt>
    <dgm:pt modelId="{3257B27F-7D8A-492B-926E-C4DE9A438BF2}" type="sibTrans" cxnId="{B790DBAA-9BA0-437A-BE5F-398B6D122DD9}">
      <dgm:prSet/>
      <dgm:spPr/>
      <dgm:t>
        <a:bodyPr/>
        <a:lstStyle/>
        <a:p>
          <a:endParaRPr lang="es-EC"/>
        </a:p>
      </dgm:t>
    </dgm:pt>
    <dgm:pt modelId="{95CD2796-C9E4-449B-A1CA-13F9A44F8EE4}" type="pres">
      <dgm:prSet presAssocID="{39991FEB-1F25-4461-9398-E1FB742B01A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674727A-A20D-4DEF-89D2-0C65C6B57E69}" type="pres">
      <dgm:prSet presAssocID="{8A331A85-8E14-47E2-84CA-E5BDA03826B2}" presName="parentLin" presStyleCnt="0"/>
      <dgm:spPr/>
    </dgm:pt>
    <dgm:pt modelId="{3826AD0F-D425-47AA-BCFA-505332B8A6BE}" type="pres">
      <dgm:prSet presAssocID="{8A331A85-8E14-47E2-84CA-E5BDA03826B2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877DB880-23C7-4337-82AB-C0A3CF69A969}" type="pres">
      <dgm:prSet presAssocID="{8A331A85-8E14-47E2-84CA-E5BDA03826B2}" presName="parentText" presStyleLbl="node1" presStyleIdx="0" presStyleCnt="3" custScaleX="11127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C086BF-9ED7-4A64-9C2D-49BB8E044359}" type="pres">
      <dgm:prSet presAssocID="{8A331A85-8E14-47E2-84CA-E5BDA03826B2}" presName="negativeSpace" presStyleCnt="0"/>
      <dgm:spPr/>
    </dgm:pt>
    <dgm:pt modelId="{06960785-CCC3-461D-9E1F-520EF914DCA8}" type="pres">
      <dgm:prSet presAssocID="{8A331A85-8E14-47E2-84CA-E5BDA03826B2}" presName="childText" presStyleLbl="conFgAcc1" presStyleIdx="0" presStyleCnt="3">
        <dgm:presLayoutVars>
          <dgm:bulletEnabled val="1"/>
        </dgm:presLayoutVars>
      </dgm:prSet>
      <dgm:spPr/>
    </dgm:pt>
    <dgm:pt modelId="{AEF40240-3DFB-4738-8937-AA28F3F513EE}" type="pres">
      <dgm:prSet presAssocID="{0E42BD89-BB03-49C9-A49E-790D65C9F52C}" presName="spaceBetweenRectangles" presStyleCnt="0"/>
      <dgm:spPr/>
    </dgm:pt>
    <dgm:pt modelId="{47AF232C-1C45-4594-965C-0A2807326FB7}" type="pres">
      <dgm:prSet presAssocID="{FE9499F0-093F-4801-8E49-7399E1FD7146}" presName="parentLin" presStyleCnt="0"/>
      <dgm:spPr/>
    </dgm:pt>
    <dgm:pt modelId="{8A8672B2-966C-4F80-BEFE-BCCAB6BBB53B}" type="pres">
      <dgm:prSet presAssocID="{FE9499F0-093F-4801-8E49-7399E1FD7146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5899B6BD-CEFD-40F4-9906-3D7163F506CE}" type="pres">
      <dgm:prSet presAssocID="{FE9499F0-093F-4801-8E49-7399E1FD714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048718-DF49-47CE-8084-73920DC84B0A}" type="pres">
      <dgm:prSet presAssocID="{FE9499F0-093F-4801-8E49-7399E1FD7146}" presName="negativeSpace" presStyleCnt="0"/>
      <dgm:spPr/>
    </dgm:pt>
    <dgm:pt modelId="{A95DEE12-7392-4C18-9468-F27BCA2F6DA6}" type="pres">
      <dgm:prSet presAssocID="{FE9499F0-093F-4801-8E49-7399E1FD7146}" presName="childText" presStyleLbl="conFgAcc1" presStyleIdx="1" presStyleCnt="3">
        <dgm:presLayoutVars>
          <dgm:bulletEnabled val="1"/>
        </dgm:presLayoutVars>
      </dgm:prSet>
      <dgm:spPr/>
    </dgm:pt>
    <dgm:pt modelId="{9BE2261E-3E3C-435B-B14B-52F5FD8D647A}" type="pres">
      <dgm:prSet presAssocID="{3257B27F-7D8A-492B-926E-C4DE9A438BF2}" presName="spaceBetweenRectangles" presStyleCnt="0"/>
      <dgm:spPr/>
    </dgm:pt>
    <dgm:pt modelId="{D4463BE8-3C47-408A-A020-9912ABA088D3}" type="pres">
      <dgm:prSet presAssocID="{9B31E70D-6A43-461F-ADA5-8703375DF591}" presName="parentLin" presStyleCnt="0"/>
      <dgm:spPr/>
    </dgm:pt>
    <dgm:pt modelId="{BE2F3BA9-C421-4F16-8C6B-A710F101288B}" type="pres">
      <dgm:prSet presAssocID="{9B31E70D-6A43-461F-ADA5-8703375DF591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273AEC80-9A90-403C-86EE-EC4363607D0C}" type="pres">
      <dgm:prSet presAssocID="{9B31E70D-6A43-461F-ADA5-8703375DF591}" presName="parentText" presStyleLbl="node1" presStyleIdx="2" presStyleCnt="3" custLinFactY="-54912" custLinFactNeighborX="-1228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06FDE3-0EB0-4A8D-8DC9-66DEEAFE51A0}" type="pres">
      <dgm:prSet presAssocID="{9B31E70D-6A43-461F-ADA5-8703375DF591}" presName="negativeSpace" presStyleCnt="0"/>
      <dgm:spPr/>
    </dgm:pt>
    <dgm:pt modelId="{07FA796C-69FF-47B8-BAB4-86946D3ADB68}" type="pres">
      <dgm:prSet presAssocID="{9B31E70D-6A43-461F-ADA5-8703375DF591}" presName="childText" presStyleLbl="conFgAcc1" presStyleIdx="2" presStyleCnt="3" custLinFactY="-1802" custLinFactNeighborX="-877" custLinFactNeighborY="-100000">
        <dgm:presLayoutVars>
          <dgm:bulletEnabled val="1"/>
        </dgm:presLayoutVars>
      </dgm:prSet>
      <dgm:spPr/>
    </dgm:pt>
  </dgm:ptLst>
  <dgm:cxnLst>
    <dgm:cxn modelId="{9B0AFA35-956C-4A26-92EE-1756E8DC3516}" type="presOf" srcId="{8A331A85-8E14-47E2-84CA-E5BDA03826B2}" destId="{3826AD0F-D425-47AA-BCFA-505332B8A6BE}" srcOrd="0" destOrd="0" presId="urn:microsoft.com/office/officeart/2005/8/layout/list1"/>
    <dgm:cxn modelId="{4D1D4636-6DB2-40E8-A671-8783FF8DE999}" type="presOf" srcId="{9B31E70D-6A43-461F-ADA5-8703375DF591}" destId="{BE2F3BA9-C421-4F16-8C6B-A710F101288B}" srcOrd="0" destOrd="0" presId="urn:microsoft.com/office/officeart/2005/8/layout/list1"/>
    <dgm:cxn modelId="{B790DBAA-9BA0-437A-BE5F-398B6D122DD9}" srcId="{39991FEB-1F25-4461-9398-E1FB742B01A0}" destId="{FE9499F0-093F-4801-8E49-7399E1FD7146}" srcOrd="1" destOrd="0" parTransId="{FA409EF5-6D91-4880-A10F-B4003ADEBCE5}" sibTransId="{3257B27F-7D8A-492B-926E-C4DE9A438BF2}"/>
    <dgm:cxn modelId="{410AC04B-DF8D-4AF0-85E8-8B62EB3923D9}" srcId="{39991FEB-1F25-4461-9398-E1FB742B01A0}" destId="{9B31E70D-6A43-461F-ADA5-8703375DF591}" srcOrd="2" destOrd="0" parTransId="{FBF613A4-E9BA-444C-BE1C-C8329F93FBED}" sibTransId="{D9DA11D2-D48C-4844-A2BC-ED68A6E01F01}"/>
    <dgm:cxn modelId="{EB04B388-B20E-41F7-9114-07994E4A69C7}" type="presOf" srcId="{8A331A85-8E14-47E2-84CA-E5BDA03826B2}" destId="{877DB880-23C7-4337-82AB-C0A3CF69A969}" srcOrd="1" destOrd="0" presId="urn:microsoft.com/office/officeart/2005/8/layout/list1"/>
    <dgm:cxn modelId="{DC9D8988-4210-4EE3-A413-D5DD912EE62C}" type="presOf" srcId="{9B31E70D-6A43-461F-ADA5-8703375DF591}" destId="{273AEC80-9A90-403C-86EE-EC4363607D0C}" srcOrd="1" destOrd="0" presId="urn:microsoft.com/office/officeart/2005/8/layout/list1"/>
    <dgm:cxn modelId="{2676760C-F8BE-4F9F-BA9D-31F065298C16}" type="presOf" srcId="{39991FEB-1F25-4461-9398-E1FB742B01A0}" destId="{95CD2796-C9E4-449B-A1CA-13F9A44F8EE4}" srcOrd="0" destOrd="0" presId="urn:microsoft.com/office/officeart/2005/8/layout/list1"/>
    <dgm:cxn modelId="{4B67CAF8-1AD7-43D0-AE4E-C5B8D52C758C}" type="presOf" srcId="{FE9499F0-093F-4801-8E49-7399E1FD7146}" destId="{5899B6BD-CEFD-40F4-9906-3D7163F506CE}" srcOrd="1" destOrd="0" presId="urn:microsoft.com/office/officeart/2005/8/layout/list1"/>
    <dgm:cxn modelId="{4BAB785A-3815-4A8B-BD94-A38EEE16EAA5}" srcId="{39991FEB-1F25-4461-9398-E1FB742B01A0}" destId="{8A331A85-8E14-47E2-84CA-E5BDA03826B2}" srcOrd="0" destOrd="0" parTransId="{A4FC546F-B7AD-4D42-8AD9-73D4A4EA6C78}" sibTransId="{0E42BD89-BB03-49C9-A49E-790D65C9F52C}"/>
    <dgm:cxn modelId="{78033E69-3F39-4122-A395-0016AFCF86E1}" type="presOf" srcId="{FE9499F0-093F-4801-8E49-7399E1FD7146}" destId="{8A8672B2-966C-4F80-BEFE-BCCAB6BBB53B}" srcOrd="0" destOrd="0" presId="urn:microsoft.com/office/officeart/2005/8/layout/list1"/>
    <dgm:cxn modelId="{65BB8BB2-36B6-495C-8097-914EE85311BA}" type="presParOf" srcId="{95CD2796-C9E4-449B-A1CA-13F9A44F8EE4}" destId="{7674727A-A20D-4DEF-89D2-0C65C6B57E69}" srcOrd="0" destOrd="0" presId="urn:microsoft.com/office/officeart/2005/8/layout/list1"/>
    <dgm:cxn modelId="{53039E77-712B-45E3-9BD0-4C07C9FF3DFC}" type="presParOf" srcId="{7674727A-A20D-4DEF-89D2-0C65C6B57E69}" destId="{3826AD0F-D425-47AA-BCFA-505332B8A6BE}" srcOrd="0" destOrd="0" presId="urn:microsoft.com/office/officeart/2005/8/layout/list1"/>
    <dgm:cxn modelId="{45DFA0CE-26CA-45F2-A3C3-2624D56CA884}" type="presParOf" srcId="{7674727A-A20D-4DEF-89D2-0C65C6B57E69}" destId="{877DB880-23C7-4337-82AB-C0A3CF69A969}" srcOrd="1" destOrd="0" presId="urn:microsoft.com/office/officeart/2005/8/layout/list1"/>
    <dgm:cxn modelId="{D9E76FA0-F286-4945-8506-737E3FB65532}" type="presParOf" srcId="{95CD2796-C9E4-449B-A1CA-13F9A44F8EE4}" destId="{62C086BF-9ED7-4A64-9C2D-49BB8E044359}" srcOrd="1" destOrd="0" presId="urn:microsoft.com/office/officeart/2005/8/layout/list1"/>
    <dgm:cxn modelId="{3C9D483C-47A4-4084-81C6-FDC2AC43D1B1}" type="presParOf" srcId="{95CD2796-C9E4-449B-A1CA-13F9A44F8EE4}" destId="{06960785-CCC3-461D-9E1F-520EF914DCA8}" srcOrd="2" destOrd="0" presId="urn:microsoft.com/office/officeart/2005/8/layout/list1"/>
    <dgm:cxn modelId="{DBA25901-7428-4D82-9D58-D7338F23DA78}" type="presParOf" srcId="{95CD2796-C9E4-449B-A1CA-13F9A44F8EE4}" destId="{AEF40240-3DFB-4738-8937-AA28F3F513EE}" srcOrd="3" destOrd="0" presId="urn:microsoft.com/office/officeart/2005/8/layout/list1"/>
    <dgm:cxn modelId="{08D3606E-9D11-4DAD-86BB-1241597A6079}" type="presParOf" srcId="{95CD2796-C9E4-449B-A1CA-13F9A44F8EE4}" destId="{47AF232C-1C45-4594-965C-0A2807326FB7}" srcOrd="4" destOrd="0" presId="urn:microsoft.com/office/officeart/2005/8/layout/list1"/>
    <dgm:cxn modelId="{89D30B3E-FCD4-48F1-8DBA-B55148217CEE}" type="presParOf" srcId="{47AF232C-1C45-4594-965C-0A2807326FB7}" destId="{8A8672B2-966C-4F80-BEFE-BCCAB6BBB53B}" srcOrd="0" destOrd="0" presId="urn:microsoft.com/office/officeart/2005/8/layout/list1"/>
    <dgm:cxn modelId="{F9F7F696-E5F2-4B23-A382-CAC62DF9D42C}" type="presParOf" srcId="{47AF232C-1C45-4594-965C-0A2807326FB7}" destId="{5899B6BD-CEFD-40F4-9906-3D7163F506CE}" srcOrd="1" destOrd="0" presId="urn:microsoft.com/office/officeart/2005/8/layout/list1"/>
    <dgm:cxn modelId="{C7E07639-9CE0-40C0-A472-F7DA0AEA803B}" type="presParOf" srcId="{95CD2796-C9E4-449B-A1CA-13F9A44F8EE4}" destId="{8F048718-DF49-47CE-8084-73920DC84B0A}" srcOrd="5" destOrd="0" presId="urn:microsoft.com/office/officeart/2005/8/layout/list1"/>
    <dgm:cxn modelId="{FD314D5B-6891-4FD2-A153-4495D8C52CA9}" type="presParOf" srcId="{95CD2796-C9E4-449B-A1CA-13F9A44F8EE4}" destId="{A95DEE12-7392-4C18-9468-F27BCA2F6DA6}" srcOrd="6" destOrd="0" presId="urn:microsoft.com/office/officeart/2005/8/layout/list1"/>
    <dgm:cxn modelId="{30595978-939A-4FE2-87DB-199BA52CA9CF}" type="presParOf" srcId="{95CD2796-C9E4-449B-A1CA-13F9A44F8EE4}" destId="{9BE2261E-3E3C-435B-B14B-52F5FD8D647A}" srcOrd="7" destOrd="0" presId="urn:microsoft.com/office/officeart/2005/8/layout/list1"/>
    <dgm:cxn modelId="{3A28690B-4A21-4AD4-A45F-42E70F3E8DA9}" type="presParOf" srcId="{95CD2796-C9E4-449B-A1CA-13F9A44F8EE4}" destId="{D4463BE8-3C47-408A-A020-9912ABA088D3}" srcOrd="8" destOrd="0" presId="urn:microsoft.com/office/officeart/2005/8/layout/list1"/>
    <dgm:cxn modelId="{C093B2CE-6E52-4764-9709-898A4A5ACD5E}" type="presParOf" srcId="{D4463BE8-3C47-408A-A020-9912ABA088D3}" destId="{BE2F3BA9-C421-4F16-8C6B-A710F101288B}" srcOrd="0" destOrd="0" presId="urn:microsoft.com/office/officeart/2005/8/layout/list1"/>
    <dgm:cxn modelId="{2D178FDD-7B40-4936-9727-376BD35CB319}" type="presParOf" srcId="{D4463BE8-3C47-408A-A020-9912ABA088D3}" destId="{273AEC80-9A90-403C-86EE-EC4363607D0C}" srcOrd="1" destOrd="0" presId="urn:microsoft.com/office/officeart/2005/8/layout/list1"/>
    <dgm:cxn modelId="{14DC5985-CF61-4022-A563-FC8821562A9A}" type="presParOf" srcId="{95CD2796-C9E4-449B-A1CA-13F9A44F8EE4}" destId="{6206FDE3-0EB0-4A8D-8DC9-66DEEAFE51A0}" srcOrd="9" destOrd="0" presId="urn:microsoft.com/office/officeart/2005/8/layout/list1"/>
    <dgm:cxn modelId="{74AAF591-FDD1-4773-BE2E-9FE52C9F567F}" type="presParOf" srcId="{95CD2796-C9E4-449B-A1CA-13F9A44F8EE4}" destId="{07FA796C-69FF-47B8-BAB4-86946D3ADB6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DD1166-CFDE-4EAC-84AB-64997C0A7087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83A163E4-3572-43CC-B228-17704530B48E}">
      <dgm:prSet phldrT="[Texto]" custT="1"/>
      <dgm:spPr/>
      <dgm:t>
        <a:bodyPr/>
        <a:lstStyle/>
        <a:p>
          <a:pPr algn="just"/>
          <a:r>
            <a:rPr lang="es-EC" sz="1400" b="1" dirty="0" smtClean="0">
              <a:solidFill>
                <a:schemeClr val="tx1"/>
              </a:solidFill>
              <a:latin typeface="Californian FB" pitchFamily="18" charset="0"/>
            </a:rPr>
            <a:t>Las rosas frescas que son la principal variedad exportable dentro del sector florícola; pues  aproximadamente el 80% de las exportaciones pertenecen a esta especie.</a:t>
          </a:r>
          <a:endParaRPr lang="es-EC" sz="1400" b="1" dirty="0">
            <a:solidFill>
              <a:schemeClr val="tx1"/>
            </a:solidFill>
            <a:latin typeface="Californian FB" pitchFamily="18" charset="0"/>
          </a:endParaRPr>
        </a:p>
      </dgm:t>
    </dgm:pt>
    <dgm:pt modelId="{9C225203-3450-47AD-A313-E21C073C47B9}" type="parTrans" cxnId="{B52E7D60-B4DE-48BC-A002-B67C35DA4D3C}">
      <dgm:prSet/>
      <dgm:spPr/>
      <dgm:t>
        <a:bodyPr/>
        <a:lstStyle/>
        <a:p>
          <a:endParaRPr lang="es-EC"/>
        </a:p>
      </dgm:t>
    </dgm:pt>
    <dgm:pt modelId="{A7244E58-0B06-4CA7-8677-30399016BDB8}" type="sibTrans" cxnId="{B52E7D60-B4DE-48BC-A002-B67C35DA4D3C}">
      <dgm:prSet/>
      <dgm:spPr/>
      <dgm:t>
        <a:bodyPr/>
        <a:lstStyle/>
        <a:p>
          <a:endParaRPr lang="es-EC"/>
        </a:p>
      </dgm:t>
    </dgm:pt>
    <dgm:pt modelId="{B7644E54-994E-4D38-8A60-53B58F6DAE39}">
      <dgm:prSet phldrT="[Texto]" custT="1"/>
      <dgm:spPr/>
      <dgm:t>
        <a:bodyPr/>
        <a:lstStyle/>
        <a:p>
          <a:pPr algn="just"/>
          <a:r>
            <a:rPr lang="es-ES_tradnl" sz="1400" b="1" dirty="0" smtClean="0">
              <a:solidFill>
                <a:schemeClr val="tx1"/>
              </a:solidFill>
              <a:latin typeface="Californian FB" pitchFamily="18" charset="0"/>
            </a:rPr>
            <a:t>Un gran porcentaje de los empresarios han decidido establecer sus plantaciones principalmente en la provincia de Pichincha y Cotopaxi, debido a que estas ofrecen óptimas características técnicas y climáticas para el desarrollo de esta actividad</a:t>
          </a:r>
          <a:endParaRPr lang="es-EC" sz="1400" b="1" dirty="0">
            <a:solidFill>
              <a:schemeClr val="tx1"/>
            </a:solidFill>
            <a:latin typeface="Californian FB" pitchFamily="18" charset="0"/>
          </a:endParaRPr>
        </a:p>
      </dgm:t>
    </dgm:pt>
    <dgm:pt modelId="{921B42BB-036D-44AD-9EC1-BBDEC8C77F21}" type="parTrans" cxnId="{A16AFF9C-4621-4E35-A4E6-EF1FB738BFEF}">
      <dgm:prSet/>
      <dgm:spPr/>
      <dgm:t>
        <a:bodyPr/>
        <a:lstStyle/>
        <a:p>
          <a:endParaRPr lang="es-EC"/>
        </a:p>
      </dgm:t>
    </dgm:pt>
    <dgm:pt modelId="{42345947-D3A2-4B51-BC7A-13A49E7029C0}" type="sibTrans" cxnId="{A16AFF9C-4621-4E35-A4E6-EF1FB738BFEF}">
      <dgm:prSet/>
      <dgm:spPr/>
      <dgm:t>
        <a:bodyPr/>
        <a:lstStyle/>
        <a:p>
          <a:endParaRPr lang="es-EC"/>
        </a:p>
      </dgm:t>
    </dgm:pt>
    <dgm:pt modelId="{6749DB95-2C9E-4848-974E-3BAFBE9E9DD8}" type="pres">
      <dgm:prSet presAssocID="{87DD1166-CFDE-4EAC-84AB-64997C0A708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EB7331A-DEEB-49F3-8E8A-7E4DE036F109}" type="pres">
      <dgm:prSet presAssocID="{87DD1166-CFDE-4EAC-84AB-64997C0A7087}" presName="arrow" presStyleLbl="bgShp" presStyleIdx="0" presStyleCnt="1"/>
      <dgm:spPr/>
    </dgm:pt>
    <dgm:pt modelId="{A6C72EAC-917F-4740-8A84-737664CE40E3}" type="pres">
      <dgm:prSet presAssocID="{87DD1166-CFDE-4EAC-84AB-64997C0A7087}" presName="linearProcess" presStyleCnt="0"/>
      <dgm:spPr/>
    </dgm:pt>
    <dgm:pt modelId="{FD67710C-EE92-4A96-9EB3-45CF208636DF}" type="pres">
      <dgm:prSet presAssocID="{83A163E4-3572-43CC-B228-17704530B48E}" presName="textNode" presStyleLbl="node1" presStyleIdx="0" presStyleCnt="2" custScaleY="1785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F23F43-F2C1-4AB5-BB41-210EBA7CB748}" type="pres">
      <dgm:prSet presAssocID="{A7244E58-0B06-4CA7-8677-30399016BDB8}" presName="sibTrans" presStyleCnt="0"/>
      <dgm:spPr/>
    </dgm:pt>
    <dgm:pt modelId="{34C51882-36D4-4324-BC59-1F31CD862F8D}" type="pres">
      <dgm:prSet presAssocID="{B7644E54-994E-4D38-8A60-53B58F6DAE39}" presName="textNode" presStyleLbl="node1" presStyleIdx="1" presStyleCnt="2" custScaleY="178571" custLinFactNeighborX="14600" custLinFactNeighborY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6F71A1C-3571-4817-B09D-BDED3CA9956A}" type="presOf" srcId="{B7644E54-994E-4D38-8A60-53B58F6DAE39}" destId="{34C51882-36D4-4324-BC59-1F31CD862F8D}" srcOrd="0" destOrd="0" presId="urn:microsoft.com/office/officeart/2005/8/layout/hProcess9"/>
    <dgm:cxn modelId="{4BA84F73-B7B4-4174-BAB5-B80306D7C80E}" type="presOf" srcId="{87DD1166-CFDE-4EAC-84AB-64997C0A7087}" destId="{6749DB95-2C9E-4848-974E-3BAFBE9E9DD8}" srcOrd="0" destOrd="0" presId="urn:microsoft.com/office/officeart/2005/8/layout/hProcess9"/>
    <dgm:cxn modelId="{DAE602EC-27D7-442E-A70A-84F58B527126}" type="presOf" srcId="{83A163E4-3572-43CC-B228-17704530B48E}" destId="{FD67710C-EE92-4A96-9EB3-45CF208636DF}" srcOrd="0" destOrd="0" presId="urn:microsoft.com/office/officeart/2005/8/layout/hProcess9"/>
    <dgm:cxn modelId="{A16AFF9C-4621-4E35-A4E6-EF1FB738BFEF}" srcId="{87DD1166-CFDE-4EAC-84AB-64997C0A7087}" destId="{B7644E54-994E-4D38-8A60-53B58F6DAE39}" srcOrd="1" destOrd="0" parTransId="{921B42BB-036D-44AD-9EC1-BBDEC8C77F21}" sibTransId="{42345947-D3A2-4B51-BC7A-13A49E7029C0}"/>
    <dgm:cxn modelId="{B52E7D60-B4DE-48BC-A002-B67C35DA4D3C}" srcId="{87DD1166-CFDE-4EAC-84AB-64997C0A7087}" destId="{83A163E4-3572-43CC-B228-17704530B48E}" srcOrd="0" destOrd="0" parTransId="{9C225203-3450-47AD-A313-E21C073C47B9}" sibTransId="{A7244E58-0B06-4CA7-8677-30399016BDB8}"/>
    <dgm:cxn modelId="{DF128C85-D87A-4C6B-8001-9A27316BDD11}" type="presParOf" srcId="{6749DB95-2C9E-4848-974E-3BAFBE9E9DD8}" destId="{AEB7331A-DEEB-49F3-8E8A-7E4DE036F109}" srcOrd="0" destOrd="0" presId="urn:microsoft.com/office/officeart/2005/8/layout/hProcess9"/>
    <dgm:cxn modelId="{35757294-1E70-4E39-A7F8-00F9B976CF1B}" type="presParOf" srcId="{6749DB95-2C9E-4848-974E-3BAFBE9E9DD8}" destId="{A6C72EAC-917F-4740-8A84-737664CE40E3}" srcOrd="1" destOrd="0" presId="urn:microsoft.com/office/officeart/2005/8/layout/hProcess9"/>
    <dgm:cxn modelId="{2C413F95-6F58-4084-A19B-08209E898C70}" type="presParOf" srcId="{A6C72EAC-917F-4740-8A84-737664CE40E3}" destId="{FD67710C-EE92-4A96-9EB3-45CF208636DF}" srcOrd="0" destOrd="0" presId="urn:microsoft.com/office/officeart/2005/8/layout/hProcess9"/>
    <dgm:cxn modelId="{1AF04C38-3A3B-49E4-9169-50E9E64CB18A}" type="presParOf" srcId="{A6C72EAC-917F-4740-8A84-737664CE40E3}" destId="{4DF23F43-F2C1-4AB5-BB41-210EBA7CB748}" srcOrd="1" destOrd="0" presId="urn:microsoft.com/office/officeart/2005/8/layout/hProcess9"/>
    <dgm:cxn modelId="{CFF78AC3-3C46-4B5D-A023-A3AC7EB2864A}" type="presParOf" srcId="{A6C72EAC-917F-4740-8A84-737664CE40E3}" destId="{34C51882-36D4-4324-BC59-1F31CD862F8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56F413-15CF-445E-A0FC-2DA0967D3789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DF7F08D1-D759-4D39-979C-A61178248B08}">
      <dgm:prSet phldrT="[Texto]" custT="1"/>
      <dgm:spPr/>
      <dgm:t>
        <a:bodyPr/>
        <a:lstStyle/>
        <a:p>
          <a:r>
            <a:rPr lang="es-ES" sz="1700" dirty="0" smtClean="0">
              <a:latin typeface="Californian FB" pitchFamily="18" charset="0"/>
            </a:rPr>
            <a:t>AGROCALIDAD</a:t>
          </a:r>
        </a:p>
        <a:p>
          <a:r>
            <a:rPr lang="es-ES_tradnl" sz="1700" dirty="0" smtClean="0">
              <a:latin typeface="Californian FB" pitchFamily="18" charset="0"/>
            </a:rPr>
            <a:t>USDA</a:t>
          </a:r>
          <a:endParaRPr lang="es-EC" sz="1700" b="1" dirty="0">
            <a:latin typeface="Californian FB" pitchFamily="18" charset="0"/>
          </a:endParaRPr>
        </a:p>
      </dgm:t>
    </dgm:pt>
    <dgm:pt modelId="{2696121C-8233-4161-ADA0-7349EE7EAE69}" type="parTrans" cxnId="{B1978F1E-CAC7-43CA-9B5B-60CAFB16E457}">
      <dgm:prSet/>
      <dgm:spPr/>
      <dgm:t>
        <a:bodyPr/>
        <a:lstStyle/>
        <a:p>
          <a:endParaRPr lang="es-EC" b="1">
            <a:latin typeface="Californian FB" pitchFamily="18" charset="0"/>
          </a:endParaRPr>
        </a:p>
      </dgm:t>
    </dgm:pt>
    <dgm:pt modelId="{A7DC03A3-3F63-4CC7-A297-675C24A4B3AC}" type="sibTrans" cxnId="{B1978F1E-CAC7-43CA-9B5B-60CAFB16E457}">
      <dgm:prSet/>
      <dgm:spPr/>
      <dgm:t>
        <a:bodyPr/>
        <a:lstStyle/>
        <a:p>
          <a:endParaRPr lang="es-EC" b="1">
            <a:latin typeface="Californian FB" pitchFamily="18" charset="0"/>
          </a:endParaRPr>
        </a:p>
      </dgm:t>
    </dgm:pt>
    <dgm:pt modelId="{DD6CE221-9773-417F-A00D-D059BCB09EA4}">
      <dgm:prSet phldrT="[Texto]" custT="1"/>
      <dgm:spPr/>
      <dgm:t>
        <a:bodyPr/>
        <a:lstStyle/>
        <a:p>
          <a:r>
            <a:rPr lang="es-EC" sz="1500" b="1" dirty="0" smtClean="0">
              <a:latin typeface="Californian FB" pitchFamily="18" charset="0"/>
            </a:rPr>
            <a:t>Constitución legal de La empresa</a:t>
          </a:r>
          <a:endParaRPr lang="es-EC" sz="1500" b="1" dirty="0">
            <a:latin typeface="Californian FB" pitchFamily="18" charset="0"/>
          </a:endParaRPr>
        </a:p>
      </dgm:t>
    </dgm:pt>
    <dgm:pt modelId="{E9519702-C1BF-444C-AB08-3C2E1DAAA906}" type="parTrans" cxnId="{74376615-6E33-4DD9-A74A-D2FAFD207964}">
      <dgm:prSet/>
      <dgm:spPr/>
      <dgm:t>
        <a:bodyPr/>
        <a:lstStyle/>
        <a:p>
          <a:endParaRPr lang="es-EC" b="1">
            <a:latin typeface="Californian FB" pitchFamily="18" charset="0"/>
          </a:endParaRPr>
        </a:p>
      </dgm:t>
    </dgm:pt>
    <dgm:pt modelId="{F0830166-E883-4E89-833F-8CD6FDBE2A00}" type="sibTrans" cxnId="{74376615-6E33-4DD9-A74A-D2FAFD207964}">
      <dgm:prSet/>
      <dgm:spPr/>
      <dgm:t>
        <a:bodyPr/>
        <a:lstStyle/>
        <a:p>
          <a:endParaRPr lang="es-EC" b="1">
            <a:latin typeface="Californian FB" pitchFamily="18" charset="0"/>
          </a:endParaRPr>
        </a:p>
      </dgm:t>
    </dgm:pt>
    <dgm:pt modelId="{CF599524-5DF0-483E-8F0A-3CE2BAE45A47}">
      <dgm:prSet phldrT="[Texto]"/>
      <dgm:spPr/>
      <dgm:t>
        <a:bodyPr/>
        <a:lstStyle/>
        <a:p>
          <a:r>
            <a:rPr lang="es-ES_tradnl" smtClean="0">
              <a:latin typeface="Californian FB" pitchFamily="18" charset="0"/>
            </a:rPr>
            <a:t>Trabajar bajo las normas: ISO 9000-</a:t>
          </a:r>
          <a:r>
            <a:rPr lang="es-ES" smtClean="0">
              <a:latin typeface="Californian FB" pitchFamily="18" charset="0"/>
            </a:rPr>
            <a:t>Norma ISO 14000</a:t>
          </a:r>
          <a:endParaRPr lang="es-EC" b="1" dirty="0">
            <a:latin typeface="Californian FB" pitchFamily="18" charset="0"/>
          </a:endParaRPr>
        </a:p>
      </dgm:t>
    </dgm:pt>
    <dgm:pt modelId="{CD5BE2AC-FD39-4C4C-AE5A-D9141385B79A}" type="parTrans" cxnId="{DB88BC37-C59A-4661-A868-485FCC17F63C}">
      <dgm:prSet/>
      <dgm:spPr/>
      <dgm:t>
        <a:bodyPr/>
        <a:lstStyle/>
        <a:p>
          <a:endParaRPr lang="es-EC" b="1">
            <a:latin typeface="Californian FB" pitchFamily="18" charset="0"/>
          </a:endParaRPr>
        </a:p>
      </dgm:t>
    </dgm:pt>
    <dgm:pt modelId="{A329772E-5870-4032-93DA-A34B9D12FD44}" type="sibTrans" cxnId="{DB88BC37-C59A-4661-A868-485FCC17F63C}">
      <dgm:prSet/>
      <dgm:spPr/>
      <dgm:t>
        <a:bodyPr/>
        <a:lstStyle/>
        <a:p>
          <a:endParaRPr lang="es-EC" b="1">
            <a:latin typeface="Californian FB" pitchFamily="18" charset="0"/>
          </a:endParaRPr>
        </a:p>
      </dgm:t>
    </dgm:pt>
    <dgm:pt modelId="{DFB4A90E-9226-452D-AF28-69B27326E46F}" type="pres">
      <dgm:prSet presAssocID="{1456F413-15CF-445E-A0FC-2DA0967D3789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997CDD3-CCB5-4ECA-AD90-3BC19C912D0D}" type="pres">
      <dgm:prSet presAssocID="{DF7F08D1-D759-4D39-979C-A61178248B0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C78CE6-8B14-4BAF-A49C-632A9BA75015}" type="pres">
      <dgm:prSet presAssocID="{DF7F08D1-D759-4D39-979C-A61178248B08}" presName="gear1srcNode" presStyleLbl="node1" presStyleIdx="0" presStyleCnt="3"/>
      <dgm:spPr/>
      <dgm:t>
        <a:bodyPr/>
        <a:lstStyle/>
        <a:p>
          <a:endParaRPr lang="es-EC"/>
        </a:p>
      </dgm:t>
    </dgm:pt>
    <dgm:pt modelId="{A972EB81-29AD-4F9D-A32A-5FE83D8A03C9}" type="pres">
      <dgm:prSet presAssocID="{DF7F08D1-D759-4D39-979C-A61178248B08}" presName="gear1dstNode" presStyleLbl="node1" presStyleIdx="0" presStyleCnt="3"/>
      <dgm:spPr/>
      <dgm:t>
        <a:bodyPr/>
        <a:lstStyle/>
        <a:p>
          <a:endParaRPr lang="es-EC"/>
        </a:p>
      </dgm:t>
    </dgm:pt>
    <dgm:pt modelId="{EA90A970-0E64-45CF-B9C1-19A0EED51BA0}" type="pres">
      <dgm:prSet presAssocID="{DD6CE221-9773-417F-A00D-D059BCB09EA4}" presName="gear2" presStyleLbl="node1" presStyleIdx="1" presStyleCnt="3" custAng="373150" custScaleX="120834" custScaleY="120833" custLinFactNeighborX="-4722" custLinFactNeighborY="-708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E81E45-6A35-455A-9060-BEA6749FE42C}" type="pres">
      <dgm:prSet presAssocID="{DD6CE221-9773-417F-A00D-D059BCB09EA4}" presName="gear2srcNode" presStyleLbl="node1" presStyleIdx="1" presStyleCnt="3"/>
      <dgm:spPr/>
      <dgm:t>
        <a:bodyPr/>
        <a:lstStyle/>
        <a:p>
          <a:endParaRPr lang="es-EC"/>
        </a:p>
      </dgm:t>
    </dgm:pt>
    <dgm:pt modelId="{14635A94-7F92-40AA-850D-C9C22DEC1B65}" type="pres">
      <dgm:prSet presAssocID="{DD6CE221-9773-417F-A00D-D059BCB09EA4}" presName="gear2dstNode" presStyleLbl="node1" presStyleIdx="1" presStyleCnt="3"/>
      <dgm:spPr/>
      <dgm:t>
        <a:bodyPr/>
        <a:lstStyle/>
        <a:p>
          <a:endParaRPr lang="es-EC"/>
        </a:p>
      </dgm:t>
    </dgm:pt>
    <dgm:pt modelId="{7E98120E-4825-4621-906B-C8E3B8326D63}" type="pres">
      <dgm:prSet presAssocID="{CF599524-5DF0-483E-8F0A-3CE2BAE45A47}" presName="gear3" presStyleLbl="node1" presStyleIdx="2" presStyleCnt="3" custAng="508166" custLinFactNeighborX="4861" custLinFactNeighborY="-8681"/>
      <dgm:spPr/>
      <dgm:t>
        <a:bodyPr/>
        <a:lstStyle/>
        <a:p>
          <a:endParaRPr lang="es-EC"/>
        </a:p>
      </dgm:t>
    </dgm:pt>
    <dgm:pt modelId="{C3AB0BA6-53E8-4561-8948-FDB14524ABF3}" type="pres">
      <dgm:prSet presAssocID="{CF599524-5DF0-483E-8F0A-3CE2BAE45A4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31DDE8-0B38-4629-8ED0-0531E9BCE750}" type="pres">
      <dgm:prSet presAssocID="{CF599524-5DF0-483E-8F0A-3CE2BAE45A47}" presName="gear3srcNode" presStyleLbl="node1" presStyleIdx="2" presStyleCnt="3"/>
      <dgm:spPr/>
      <dgm:t>
        <a:bodyPr/>
        <a:lstStyle/>
        <a:p>
          <a:endParaRPr lang="es-EC"/>
        </a:p>
      </dgm:t>
    </dgm:pt>
    <dgm:pt modelId="{ABB5E044-D10C-4C60-A1FF-01E1E5220B56}" type="pres">
      <dgm:prSet presAssocID="{CF599524-5DF0-483E-8F0A-3CE2BAE45A47}" presName="gear3dstNode" presStyleLbl="node1" presStyleIdx="2" presStyleCnt="3"/>
      <dgm:spPr/>
      <dgm:t>
        <a:bodyPr/>
        <a:lstStyle/>
        <a:p>
          <a:endParaRPr lang="es-EC"/>
        </a:p>
      </dgm:t>
    </dgm:pt>
    <dgm:pt modelId="{E3192E48-35C2-47D3-824C-EE401B24B960}" type="pres">
      <dgm:prSet presAssocID="{A7DC03A3-3F63-4CC7-A297-675C24A4B3AC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2C324628-8C7D-4A69-9F5D-7718552C3792}" type="pres">
      <dgm:prSet presAssocID="{F0830166-E883-4E89-833F-8CD6FDBE2A00}" presName="connector2" presStyleLbl="sibTrans2D1" presStyleIdx="1" presStyleCnt="3" custAng="936392" custLinFactNeighborX="-6135" custLinFactNeighborY="-9804"/>
      <dgm:spPr/>
      <dgm:t>
        <a:bodyPr/>
        <a:lstStyle/>
        <a:p>
          <a:endParaRPr lang="es-EC"/>
        </a:p>
      </dgm:t>
    </dgm:pt>
    <dgm:pt modelId="{7AEA294E-5065-451A-82E3-F0DE312C4FDF}" type="pres">
      <dgm:prSet presAssocID="{A329772E-5870-4032-93DA-A34B9D12FD44}" presName="connector3" presStyleLbl="sibTrans2D1" presStyleIdx="2" presStyleCnt="3" custAng="1428903" custLinFactNeighborX="7646" custLinFactNeighborY="-2350"/>
      <dgm:spPr/>
      <dgm:t>
        <a:bodyPr/>
        <a:lstStyle/>
        <a:p>
          <a:endParaRPr lang="es-EC"/>
        </a:p>
      </dgm:t>
    </dgm:pt>
  </dgm:ptLst>
  <dgm:cxnLst>
    <dgm:cxn modelId="{AC928C1B-3185-4C82-BC9E-CC689350B20B}" type="presOf" srcId="{DF7F08D1-D759-4D39-979C-A61178248B08}" destId="{0997CDD3-CCB5-4ECA-AD90-3BC19C912D0D}" srcOrd="0" destOrd="0" presId="urn:microsoft.com/office/officeart/2005/8/layout/gear1"/>
    <dgm:cxn modelId="{C63B6E54-F5AE-4EB3-98F0-29F3E838468C}" type="presOf" srcId="{F0830166-E883-4E89-833F-8CD6FDBE2A00}" destId="{2C324628-8C7D-4A69-9F5D-7718552C3792}" srcOrd="0" destOrd="0" presId="urn:microsoft.com/office/officeart/2005/8/layout/gear1"/>
    <dgm:cxn modelId="{F427149E-AC1E-47AC-BDC7-6312D4559EF7}" type="presOf" srcId="{DF7F08D1-D759-4D39-979C-A61178248B08}" destId="{A972EB81-29AD-4F9D-A32A-5FE83D8A03C9}" srcOrd="2" destOrd="0" presId="urn:microsoft.com/office/officeart/2005/8/layout/gear1"/>
    <dgm:cxn modelId="{659AA2E6-D770-4277-A50F-F0CC0B03896B}" type="presOf" srcId="{DD6CE221-9773-417F-A00D-D059BCB09EA4}" destId="{EA90A970-0E64-45CF-B9C1-19A0EED51BA0}" srcOrd="0" destOrd="0" presId="urn:microsoft.com/office/officeart/2005/8/layout/gear1"/>
    <dgm:cxn modelId="{15872E3E-FCDD-4C91-AB4A-73944F83D7B8}" type="presOf" srcId="{DD6CE221-9773-417F-A00D-D059BCB09EA4}" destId="{22E81E45-6A35-455A-9060-BEA6749FE42C}" srcOrd="1" destOrd="0" presId="urn:microsoft.com/office/officeart/2005/8/layout/gear1"/>
    <dgm:cxn modelId="{DB88BC37-C59A-4661-A868-485FCC17F63C}" srcId="{1456F413-15CF-445E-A0FC-2DA0967D3789}" destId="{CF599524-5DF0-483E-8F0A-3CE2BAE45A47}" srcOrd="2" destOrd="0" parTransId="{CD5BE2AC-FD39-4C4C-AE5A-D9141385B79A}" sibTransId="{A329772E-5870-4032-93DA-A34B9D12FD44}"/>
    <dgm:cxn modelId="{EA59C832-E650-4408-9F4A-16A8B1144F83}" type="presOf" srcId="{A329772E-5870-4032-93DA-A34B9D12FD44}" destId="{7AEA294E-5065-451A-82E3-F0DE312C4FDF}" srcOrd="0" destOrd="0" presId="urn:microsoft.com/office/officeart/2005/8/layout/gear1"/>
    <dgm:cxn modelId="{17E3DB69-1246-4BA1-9353-A232F79CC556}" type="presOf" srcId="{1456F413-15CF-445E-A0FC-2DA0967D3789}" destId="{DFB4A90E-9226-452D-AF28-69B27326E46F}" srcOrd="0" destOrd="0" presId="urn:microsoft.com/office/officeart/2005/8/layout/gear1"/>
    <dgm:cxn modelId="{73067661-FD51-4F71-B19D-8607EDBA1501}" type="presOf" srcId="{CF599524-5DF0-483E-8F0A-3CE2BAE45A47}" destId="{C3AB0BA6-53E8-4561-8948-FDB14524ABF3}" srcOrd="1" destOrd="0" presId="urn:microsoft.com/office/officeart/2005/8/layout/gear1"/>
    <dgm:cxn modelId="{532F3A17-A8C5-426B-8033-4E013F234F84}" type="presOf" srcId="{CF599524-5DF0-483E-8F0A-3CE2BAE45A47}" destId="{6631DDE8-0B38-4629-8ED0-0531E9BCE750}" srcOrd="2" destOrd="0" presId="urn:microsoft.com/office/officeart/2005/8/layout/gear1"/>
    <dgm:cxn modelId="{6DA44AFD-0D05-4330-811D-5313DAFED4A0}" type="presOf" srcId="{A7DC03A3-3F63-4CC7-A297-675C24A4B3AC}" destId="{E3192E48-35C2-47D3-824C-EE401B24B960}" srcOrd="0" destOrd="0" presId="urn:microsoft.com/office/officeart/2005/8/layout/gear1"/>
    <dgm:cxn modelId="{25D488D2-CA6D-497E-B7E6-717429CFB778}" type="presOf" srcId="{DD6CE221-9773-417F-A00D-D059BCB09EA4}" destId="{14635A94-7F92-40AA-850D-C9C22DEC1B65}" srcOrd="2" destOrd="0" presId="urn:microsoft.com/office/officeart/2005/8/layout/gear1"/>
    <dgm:cxn modelId="{74376615-6E33-4DD9-A74A-D2FAFD207964}" srcId="{1456F413-15CF-445E-A0FC-2DA0967D3789}" destId="{DD6CE221-9773-417F-A00D-D059BCB09EA4}" srcOrd="1" destOrd="0" parTransId="{E9519702-C1BF-444C-AB08-3C2E1DAAA906}" sibTransId="{F0830166-E883-4E89-833F-8CD6FDBE2A00}"/>
    <dgm:cxn modelId="{68E6B4B3-7D97-4F98-8A07-9BDB403F4902}" type="presOf" srcId="{CF599524-5DF0-483E-8F0A-3CE2BAE45A47}" destId="{7E98120E-4825-4621-906B-C8E3B8326D63}" srcOrd="0" destOrd="0" presId="urn:microsoft.com/office/officeart/2005/8/layout/gear1"/>
    <dgm:cxn modelId="{1794543D-E702-4980-BD25-25D320053FF1}" type="presOf" srcId="{CF599524-5DF0-483E-8F0A-3CE2BAE45A47}" destId="{ABB5E044-D10C-4C60-A1FF-01E1E5220B56}" srcOrd="3" destOrd="0" presId="urn:microsoft.com/office/officeart/2005/8/layout/gear1"/>
    <dgm:cxn modelId="{26F3C4E7-2B53-42C7-AE19-7E7C9EECDBC0}" type="presOf" srcId="{DF7F08D1-D759-4D39-979C-A61178248B08}" destId="{3BC78CE6-8B14-4BAF-A49C-632A9BA75015}" srcOrd="1" destOrd="0" presId="urn:microsoft.com/office/officeart/2005/8/layout/gear1"/>
    <dgm:cxn modelId="{B1978F1E-CAC7-43CA-9B5B-60CAFB16E457}" srcId="{1456F413-15CF-445E-A0FC-2DA0967D3789}" destId="{DF7F08D1-D759-4D39-979C-A61178248B08}" srcOrd="0" destOrd="0" parTransId="{2696121C-8233-4161-ADA0-7349EE7EAE69}" sibTransId="{A7DC03A3-3F63-4CC7-A297-675C24A4B3AC}"/>
    <dgm:cxn modelId="{E4BB2B2C-46F8-404B-AFB5-FD817C46517A}" type="presParOf" srcId="{DFB4A90E-9226-452D-AF28-69B27326E46F}" destId="{0997CDD3-CCB5-4ECA-AD90-3BC19C912D0D}" srcOrd="0" destOrd="0" presId="urn:microsoft.com/office/officeart/2005/8/layout/gear1"/>
    <dgm:cxn modelId="{842450D7-327F-4978-A1A3-662E726DC68C}" type="presParOf" srcId="{DFB4A90E-9226-452D-AF28-69B27326E46F}" destId="{3BC78CE6-8B14-4BAF-A49C-632A9BA75015}" srcOrd="1" destOrd="0" presId="urn:microsoft.com/office/officeart/2005/8/layout/gear1"/>
    <dgm:cxn modelId="{35F36BB1-CE3B-4CA8-BC99-37E201E847DC}" type="presParOf" srcId="{DFB4A90E-9226-452D-AF28-69B27326E46F}" destId="{A972EB81-29AD-4F9D-A32A-5FE83D8A03C9}" srcOrd="2" destOrd="0" presId="urn:microsoft.com/office/officeart/2005/8/layout/gear1"/>
    <dgm:cxn modelId="{E156030D-B90B-400A-A9F8-EAA53EB3D6D7}" type="presParOf" srcId="{DFB4A90E-9226-452D-AF28-69B27326E46F}" destId="{EA90A970-0E64-45CF-B9C1-19A0EED51BA0}" srcOrd="3" destOrd="0" presId="urn:microsoft.com/office/officeart/2005/8/layout/gear1"/>
    <dgm:cxn modelId="{8F3B6C12-737A-4532-92D8-A220616DFEA4}" type="presParOf" srcId="{DFB4A90E-9226-452D-AF28-69B27326E46F}" destId="{22E81E45-6A35-455A-9060-BEA6749FE42C}" srcOrd="4" destOrd="0" presId="urn:microsoft.com/office/officeart/2005/8/layout/gear1"/>
    <dgm:cxn modelId="{0FF3100F-7CEE-48D7-B31B-2B5886FA1AF1}" type="presParOf" srcId="{DFB4A90E-9226-452D-AF28-69B27326E46F}" destId="{14635A94-7F92-40AA-850D-C9C22DEC1B65}" srcOrd="5" destOrd="0" presId="urn:microsoft.com/office/officeart/2005/8/layout/gear1"/>
    <dgm:cxn modelId="{BD4A4BC4-9E79-43FE-9ACA-33115B600657}" type="presParOf" srcId="{DFB4A90E-9226-452D-AF28-69B27326E46F}" destId="{7E98120E-4825-4621-906B-C8E3B8326D63}" srcOrd="6" destOrd="0" presId="urn:microsoft.com/office/officeart/2005/8/layout/gear1"/>
    <dgm:cxn modelId="{CFBF4DC7-79C5-460B-8F57-DE7BA8C26352}" type="presParOf" srcId="{DFB4A90E-9226-452D-AF28-69B27326E46F}" destId="{C3AB0BA6-53E8-4561-8948-FDB14524ABF3}" srcOrd="7" destOrd="0" presId="urn:microsoft.com/office/officeart/2005/8/layout/gear1"/>
    <dgm:cxn modelId="{617FB779-4498-4AE1-A758-F7CC250B06DA}" type="presParOf" srcId="{DFB4A90E-9226-452D-AF28-69B27326E46F}" destId="{6631DDE8-0B38-4629-8ED0-0531E9BCE750}" srcOrd="8" destOrd="0" presId="urn:microsoft.com/office/officeart/2005/8/layout/gear1"/>
    <dgm:cxn modelId="{B83C24B4-78DA-467D-BCB8-6D758C9EEFE0}" type="presParOf" srcId="{DFB4A90E-9226-452D-AF28-69B27326E46F}" destId="{ABB5E044-D10C-4C60-A1FF-01E1E5220B56}" srcOrd="9" destOrd="0" presId="urn:microsoft.com/office/officeart/2005/8/layout/gear1"/>
    <dgm:cxn modelId="{56180704-B5DA-4FA1-B274-D61E5C7140AE}" type="presParOf" srcId="{DFB4A90E-9226-452D-AF28-69B27326E46F}" destId="{E3192E48-35C2-47D3-824C-EE401B24B960}" srcOrd="10" destOrd="0" presId="urn:microsoft.com/office/officeart/2005/8/layout/gear1"/>
    <dgm:cxn modelId="{D1B527B0-E86F-4882-AAFD-2F6D9225ABF4}" type="presParOf" srcId="{DFB4A90E-9226-452D-AF28-69B27326E46F}" destId="{2C324628-8C7D-4A69-9F5D-7718552C3792}" srcOrd="11" destOrd="0" presId="urn:microsoft.com/office/officeart/2005/8/layout/gear1"/>
    <dgm:cxn modelId="{C7E1501E-3993-49EC-87E6-6326179C7850}" type="presParOf" srcId="{DFB4A90E-9226-452D-AF28-69B27326E46F}" destId="{7AEA294E-5065-451A-82E3-F0DE312C4FDF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44C173-E913-47D0-A7F1-074C3E3650F3}">
      <dsp:nvSpPr>
        <dsp:cNvPr id="0" name=""/>
        <dsp:cNvSpPr/>
      </dsp:nvSpPr>
      <dsp:spPr>
        <a:xfrm>
          <a:off x="3035598" y="-15919"/>
          <a:ext cx="1977483" cy="16756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chemeClr val="tx1"/>
              </a:solidFill>
              <a:latin typeface="Californian FB" pitchFamily="18" charset="0"/>
            </a:rPr>
            <a:t>La exportación de productos no tradicionales básicos de su economía,  especialmente la producción y exportación de Flore</a:t>
          </a:r>
          <a:r>
            <a:rPr lang="es-ES_tradnl" sz="1200" b="1" kern="1200" dirty="0" smtClean="0">
              <a:solidFill>
                <a:schemeClr val="tx1"/>
              </a:solidFill>
              <a:latin typeface="Californian FB" pitchFamily="18" charset="0"/>
            </a:rPr>
            <a:t>s</a:t>
          </a:r>
          <a:endParaRPr lang="es-EC" sz="1200" b="1" kern="1200" dirty="0">
            <a:solidFill>
              <a:schemeClr val="tx1"/>
            </a:solidFill>
            <a:latin typeface="Californian FB" pitchFamily="18" charset="0"/>
          </a:endParaRPr>
        </a:p>
      </dsp:txBody>
      <dsp:txXfrm>
        <a:off x="3035598" y="-15919"/>
        <a:ext cx="1977483" cy="1675621"/>
      </dsp:txXfrm>
    </dsp:sp>
    <dsp:sp modelId="{6E7DF510-E8BA-45A0-A492-E93C4B7AB8B9}">
      <dsp:nvSpPr>
        <dsp:cNvPr id="0" name=""/>
        <dsp:cNvSpPr/>
      </dsp:nvSpPr>
      <dsp:spPr>
        <a:xfrm>
          <a:off x="2351541" y="996242"/>
          <a:ext cx="5440271" cy="5440271"/>
        </a:xfrm>
        <a:custGeom>
          <a:avLst/>
          <a:gdLst/>
          <a:ahLst/>
          <a:cxnLst/>
          <a:rect l="0" t="0" r="0" b="0"/>
          <a:pathLst>
            <a:path>
              <a:moveTo>
                <a:pt x="2780242" y="664"/>
              </a:moveTo>
              <a:arcTo wR="2720135" hR="2720135" stAng="16275970" swAng="45158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FFA2AA-B4DC-484E-9C6D-5CFEC65D0641}">
      <dsp:nvSpPr>
        <dsp:cNvPr id="0" name=""/>
        <dsp:cNvSpPr/>
      </dsp:nvSpPr>
      <dsp:spPr>
        <a:xfrm>
          <a:off x="5569174" y="1048908"/>
          <a:ext cx="1760434" cy="1804029"/>
        </a:xfrm>
        <a:prstGeom prst="roundRect">
          <a:avLst/>
        </a:prstGeom>
        <a:solidFill>
          <a:schemeClr val="accent3">
            <a:hueOff val="-1935892"/>
            <a:satOff val="648"/>
            <a:lumOff val="-28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chemeClr val="tx1"/>
              </a:solidFill>
              <a:latin typeface="Californian FB" pitchFamily="18" charset="0"/>
            </a:rPr>
            <a:t>Desde el año 1983 1.500 hectáreas; para el año 1994 correspondieron 2600 hectáreas y actualmente cuenta con aproximadamente 3821</a:t>
          </a:r>
          <a:endParaRPr lang="es-EC" sz="1400" b="1" kern="1200" dirty="0">
            <a:solidFill>
              <a:schemeClr val="tx1"/>
            </a:solidFill>
            <a:latin typeface="Californian FB" pitchFamily="18" charset="0"/>
          </a:endParaRPr>
        </a:p>
      </dsp:txBody>
      <dsp:txXfrm>
        <a:off x="5569174" y="1048908"/>
        <a:ext cx="1760434" cy="1804029"/>
      </dsp:txXfrm>
    </dsp:sp>
    <dsp:sp modelId="{8DEC074F-CEFD-44A7-A1CE-BAE8F55A3A0B}">
      <dsp:nvSpPr>
        <dsp:cNvPr id="0" name=""/>
        <dsp:cNvSpPr/>
      </dsp:nvSpPr>
      <dsp:spPr>
        <a:xfrm>
          <a:off x="1612693" y="1330740"/>
          <a:ext cx="5440271" cy="5440271"/>
        </a:xfrm>
        <a:custGeom>
          <a:avLst/>
          <a:gdLst/>
          <a:ahLst/>
          <a:cxnLst/>
          <a:rect l="0" t="0" r="0" b="0"/>
          <a:pathLst>
            <a:path>
              <a:moveTo>
                <a:pt x="5236274" y="1686606"/>
              </a:moveTo>
              <a:arcTo wR="2720135" hR="2720135" stAng="20260146" swAng="688972"/>
            </a:path>
          </a:pathLst>
        </a:custGeom>
        <a:noFill/>
        <a:ln w="9525" cap="flat" cmpd="sng" algn="ctr">
          <a:solidFill>
            <a:schemeClr val="accent3">
              <a:hueOff val="-1935892"/>
              <a:satOff val="648"/>
              <a:lumOff val="-282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A1E98-1FC9-496D-81D2-A48C254049E5}">
      <dsp:nvSpPr>
        <dsp:cNvPr id="0" name=""/>
        <dsp:cNvSpPr/>
      </dsp:nvSpPr>
      <dsp:spPr>
        <a:xfrm>
          <a:off x="5641816" y="3717031"/>
          <a:ext cx="2215450" cy="1831661"/>
        </a:xfrm>
        <a:prstGeom prst="roundRect">
          <a:avLst/>
        </a:prstGeom>
        <a:solidFill>
          <a:schemeClr val="accent3">
            <a:hueOff val="-3871785"/>
            <a:satOff val="1295"/>
            <a:lumOff val="-564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chemeClr val="tx1"/>
              </a:solidFill>
              <a:latin typeface="Californian FB" pitchFamily="18" charset="0"/>
            </a:rPr>
            <a:t>Este sector  es uno de los más representativos y solventes del país, con una tasa de crecimiento del 11% en valores económicos y 4% en toneladas</a:t>
          </a:r>
          <a:endParaRPr lang="es-EC" sz="1400" b="1" kern="1200" dirty="0">
            <a:solidFill>
              <a:schemeClr val="tx1"/>
            </a:solidFill>
            <a:latin typeface="Californian FB" pitchFamily="18" charset="0"/>
          </a:endParaRPr>
        </a:p>
      </dsp:txBody>
      <dsp:txXfrm>
        <a:off x="5641816" y="3717031"/>
        <a:ext cx="2215450" cy="1831661"/>
      </dsp:txXfrm>
    </dsp:sp>
    <dsp:sp modelId="{31478C0D-5D83-449D-AABF-B8CCE00DE45F}">
      <dsp:nvSpPr>
        <dsp:cNvPr id="0" name=""/>
        <dsp:cNvSpPr/>
      </dsp:nvSpPr>
      <dsp:spPr>
        <a:xfrm>
          <a:off x="2595126" y="207134"/>
          <a:ext cx="5440271" cy="5440271"/>
        </a:xfrm>
        <a:custGeom>
          <a:avLst/>
          <a:gdLst/>
          <a:ahLst/>
          <a:cxnLst/>
          <a:rect l="0" t="0" r="0" b="0"/>
          <a:pathLst>
            <a:path>
              <a:moveTo>
                <a:pt x="3278759" y="5382292"/>
              </a:moveTo>
              <a:arcTo wR="2720135" hR="2720135" stAng="4688943" swAng="658364"/>
            </a:path>
          </a:pathLst>
        </a:custGeom>
        <a:noFill/>
        <a:ln w="9525" cap="flat" cmpd="sng" algn="ctr">
          <a:solidFill>
            <a:schemeClr val="accent3">
              <a:hueOff val="-3871785"/>
              <a:satOff val="1295"/>
              <a:lumOff val="-564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D6C38-C780-405D-A9BC-CA8818CCB718}">
      <dsp:nvSpPr>
        <dsp:cNvPr id="0" name=""/>
        <dsp:cNvSpPr/>
      </dsp:nvSpPr>
      <dsp:spPr>
        <a:xfrm>
          <a:off x="2983120" y="5073490"/>
          <a:ext cx="2201457" cy="1626358"/>
        </a:xfrm>
        <a:prstGeom prst="roundRect">
          <a:avLst/>
        </a:prstGeom>
        <a:solidFill>
          <a:schemeClr val="accent3">
            <a:hueOff val="-5807677"/>
            <a:satOff val="1943"/>
            <a:lumOff val="-8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chemeClr val="tx1"/>
              </a:solidFill>
              <a:latin typeface="Californian FB" pitchFamily="18" charset="0"/>
            </a:rPr>
            <a:t>La motivación para los empresarios ecuatorianos  estuvo relacionada con las interesantes rentabilidades que obtuvieron los empresarios vecinos de Colombia. </a:t>
          </a:r>
          <a:endParaRPr lang="es-EC" sz="1400" b="1" kern="1200" dirty="0">
            <a:solidFill>
              <a:schemeClr val="tx1"/>
            </a:solidFill>
            <a:latin typeface="Californian FB" pitchFamily="18" charset="0"/>
          </a:endParaRPr>
        </a:p>
      </dsp:txBody>
      <dsp:txXfrm>
        <a:off x="2983120" y="5073490"/>
        <a:ext cx="2201457" cy="1626358"/>
      </dsp:txXfrm>
    </dsp:sp>
    <dsp:sp modelId="{0A736B97-E967-4623-9BEF-14235DBE1913}">
      <dsp:nvSpPr>
        <dsp:cNvPr id="0" name=""/>
        <dsp:cNvSpPr/>
      </dsp:nvSpPr>
      <dsp:spPr>
        <a:xfrm>
          <a:off x="889038" y="267720"/>
          <a:ext cx="5440271" cy="5440271"/>
        </a:xfrm>
        <a:custGeom>
          <a:avLst/>
          <a:gdLst/>
          <a:ahLst/>
          <a:cxnLst/>
          <a:rect l="0" t="0" r="0" b="0"/>
          <a:pathLst>
            <a:path>
              <a:moveTo>
                <a:pt x="1963580" y="5332943"/>
              </a:moveTo>
              <a:arcTo wR="2720135" hR="2720135" stAng="6368922" swAng="513848"/>
            </a:path>
          </a:pathLst>
        </a:custGeom>
        <a:noFill/>
        <a:ln w="9525" cap="flat" cmpd="sng" algn="ctr">
          <a:solidFill>
            <a:schemeClr val="accent3">
              <a:hueOff val="-5807677"/>
              <a:satOff val="1943"/>
              <a:lumOff val="-847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0091F-328D-4898-8CCF-6247E6102F0C}">
      <dsp:nvSpPr>
        <dsp:cNvPr id="0" name=""/>
        <dsp:cNvSpPr/>
      </dsp:nvSpPr>
      <dsp:spPr>
        <a:xfrm>
          <a:off x="615283" y="3942687"/>
          <a:ext cx="2245389" cy="1456744"/>
        </a:xfrm>
        <a:prstGeom prst="roundRect">
          <a:avLst/>
        </a:prstGeom>
        <a:solidFill>
          <a:schemeClr val="accent3">
            <a:hueOff val="-7743570"/>
            <a:satOff val="2590"/>
            <a:lumOff val="-11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chemeClr val="tx1"/>
              </a:solidFill>
              <a:latin typeface="Californian FB" pitchFamily="18" charset="0"/>
            </a:rPr>
            <a:t>Con la implementación de la nueva empresa se aspira a contribuir, en alguna medida, a la reactivación de la economía que viene atravesando  una prolongada recesión, </a:t>
          </a:r>
          <a:endParaRPr lang="es-EC" sz="1400" b="1" kern="1200" dirty="0">
            <a:solidFill>
              <a:schemeClr val="tx1"/>
            </a:solidFill>
            <a:latin typeface="Californian FB" pitchFamily="18" charset="0"/>
          </a:endParaRPr>
        </a:p>
      </dsp:txBody>
      <dsp:txXfrm>
        <a:off x="615283" y="3942687"/>
        <a:ext cx="2245389" cy="1456744"/>
      </dsp:txXfrm>
    </dsp:sp>
    <dsp:sp modelId="{C11F91D4-569D-4457-ABD0-B6F0C1C37AFE}">
      <dsp:nvSpPr>
        <dsp:cNvPr id="0" name=""/>
        <dsp:cNvSpPr/>
      </dsp:nvSpPr>
      <dsp:spPr>
        <a:xfrm>
          <a:off x="1373548" y="590855"/>
          <a:ext cx="5440271" cy="5440271"/>
        </a:xfrm>
        <a:custGeom>
          <a:avLst/>
          <a:gdLst/>
          <a:ahLst/>
          <a:cxnLst/>
          <a:rect l="0" t="0" r="0" b="0"/>
          <a:pathLst>
            <a:path>
              <a:moveTo>
                <a:pt x="26984" y="3102334"/>
              </a:moveTo>
              <a:arcTo wR="2720135" hR="2720135" stAng="10315368" swAng="978167"/>
            </a:path>
          </a:pathLst>
        </a:custGeom>
        <a:noFill/>
        <a:ln w="9525" cap="flat" cmpd="sng" algn="ctr">
          <a:solidFill>
            <a:schemeClr val="accent3">
              <a:hueOff val="-7743570"/>
              <a:satOff val="2590"/>
              <a:lumOff val="-1129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31828-FCED-419A-888C-36812B894FBC}">
      <dsp:nvSpPr>
        <dsp:cNvPr id="0" name=""/>
        <dsp:cNvSpPr/>
      </dsp:nvSpPr>
      <dsp:spPr>
        <a:xfrm>
          <a:off x="648072" y="1229401"/>
          <a:ext cx="2179811" cy="1443043"/>
        </a:xfrm>
        <a:prstGeom prst="roundRect">
          <a:avLst/>
        </a:prstGeom>
        <a:solidFill>
          <a:schemeClr val="accent3">
            <a:hueOff val="-9679462"/>
            <a:satOff val="3238"/>
            <a:lumOff val="-141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chemeClr val="tx1"/>
              </a:solidFill>
              <a:latin typeface="Californian FB" pitchFamily="18" charset="0"/>
            </a:rPr>
            <a:t>Generando fuentes de empleo, contribuyendo al fisco mediante el pago de impuestos y receptando divisas para el país resultado de las exportaciones, </a:t>
          </a:r>
          <a:endParaRPr lang="es-EC" sz="1400" b="1" kern="1200" dirty="0">
            <a:solidFill>
              <a:schemeClr val="tx1"/>
            </a:solidFill>
            <a:latin typeface="Californian FB" pitchFamily="18" charset="0"/>
          </a:endParaRPr>
        </a:p>
      </dsp:txBody>
      <dsp:txXfrm>
        <a:off x="648072" y="1229401"/>
        <a:ext cx="2179811" cy="1443043"/>
      </dsp:txXfrm>
    </dsp:sp>
    <dsp:sp modelId="{3E7AEA73-364C-4167-8C20-0E5F21428730}">
      <dsp:nvSpPr>
        <dsp:cNvPr id="0" name=""/>
        <dsp:cNvSpPr/>
      </dsp:nvSpPr>
      <dsp:spPr>
        <a:xfrm>
          <a:off x="620363" y="1039767"/>
          <a:ext cx="5440271" cy="5440271"/>
        </a:xfrm>
        <a:custGeom>
          <a:avLst/>
          <a:gdLst/>
          <a:ahLst/>
          <a:cxnLst/>
          <a:rect l="0" t="0" r="0" b="0"/>
          <a:pathLst>
            <a:path>
              <a:moveTo>
                <a:pt x="1856463" y="140754"/>
              </a:moveTo>
              <a:arcTo wR="2720135" hR="2720135" stAng="15089253" swAng="544102"/>
            </a:path>
          </a:pathLst>
        </a:custGeom>
        <a:noFill/>
        <a:ln w="9525" cap="flat" cmpd="sng" algn="ctr">
          <a:solidFill>
            <a:schemeClr val="accent3">
              <a:hueOff val="-9679462"/>
              <a:satOff val="3238"/>
              <a:lumOff val="-1411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F5CA7B-D8CA-4E76-9275-9A1031B1A469}">
      <dsp:nvSpPr>
        <dsp:cNvPr id="0" name=""/>
        <dsp:cNvSpPr/>
      </dsp:nvSpPr>
      <dsp:spPr>
        <a:xfrm>
          <a:off x="-71997" y="71997"/>
          <a:ext cx="3199903" cy="3199903"/>
        </a:xfrm>
        <a:prstGeom prst="pie">
          <a:avLst>
            <a:gd name="adj1" fmla="val 5400000"/>
            <a:gd name="adj2" fmla="val 16200000"/>
          </a:avLst>
        </a:prstGeom>
        <a:solidFill>
          <a:schemeClr val="bg1">
            <a:alpha val="0"/>
          </a:schemeClr>
        </a:solidFill>
        <a:ln w="190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49DF5-50B6-43E9-ABA6-DA52E53A9DC7}">
      <dsp:nvSpPr>
        <dsp:cNvPr id="0" name=""/>
        <dsp:cNvSpPr/>
      </dsp:nvSpPr>
      <dsp:spPr>
        <a:xfrm>
          <a:off x="1599951" y="0"/>
          <a:ext cx="4329370" cy="3199903"/>
        </a:xfrm>
        <a:prstGeom prst="rect">
          <a:avLst/>
        </a:prstGeom>
        <a:solidFill>
          <a:schemeClr val="bg1">
            <a:alpha val="52000"/>
          </a:schemeClr>
        </a:solidFill>
        <a:ln w="190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latin typeface="Californian FB" pitchFamily="18" charset="0"/>
            </a:rPr>
            <a:t>Cuantificar</a:t>
          </a:r>
          <a:endParaRPr lang="es-EC" sz="2100" kern="1200" dirty="0">
            <a:latin typeface="Californian FB" pitchFamily="18" charset="0"/>
          </a:endParaRPr>
        </a:p>
      </dsp:txBody>
      <dsp:txXfrm>
        <a:off x="1599951" y="0"/>
        <a:ext cx="2164685" cy="1519954"/>
      </dsp:txXfrm>
    </dsp:sp>
    <dsp:sp modelId="{0F9F4A4B-8693-4843-942B-FE576596C691}">
      <dsp:nvSpPr>
        <dsp:cNvPr id="0" name=""/>
        <dsp:cNvSpPr/>
      </dsp:nvSpPr>
      <dsp:spPr>
        <a:xfrm>
          <a:off x="839974" y="1519954"/>
          <a:ext cx="1519954" cy="1519954"/>
        </a:xfrm>
        <a:prstGeom prst="pie">
          <a:avLst>
            <a:gd name="adj1" fmla="val 5400000"/>
            <a:gd name="adj2" fmla="val 16200000"/>
          </a:avLst>
        </a:prstGeom>
        <a:solidFill>
          <a:schemeClr val="bg1">
            <a:lumMod val="85000"/>
            <a:alpha val="58000"/>
          </a:schemeClr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E92AF-C8C7-4C4D-AD22-ADA0EDA34243}">
      <dsp:nvSpPr>
        <dsp:cNvPr id="0" name=""/>
        <dsp:cNvSpPr/>
      </dsp:nvSpPr>
      <dsp:spPr>
        <a:xfrm>
          <a:off x="1584193" y="1512172"/>
          <a:ext cx="4329370" cy="1519954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latin typeface="Californian FB" pitchFamily="18" charset="0"/>
            </a:rPr>
            <a:t>Comportamiento</a:t>
          </a:r>
          <a:endParaRPr lang="es-EC" sz="2100" kern="1200" dirty="0">
            <a:latin typeface="Californian FB" pitchFamily="18" charset="0"/>
          </a:endParaRPr>
        </a:p>
      </dsp:txBody>
      <dsp:txXfrm>
        <a:off x="1584193" y="1512172"/>
        <a:ext cx="2164685" cy="1519954"/>
      </dsp:txXfrm>
    </dsp:sp>
    <dsp:sp modelId="{DCD8A0F0-DFF8-4158-8B6C-547ABDD34D86}">
      <dsp:nvSpPr>
        <dsp:cNvPr id="0" name=""/>
        <dsp:cNvSpPr/>
      </dsp:nvSpPr>
      <dsp:spPr>
        <a:xfrm>
          <a:off x="3764637" y="0"/>
          <a:ext cx="2164685" cy="1519954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500" kern="1200" dirty="0" smtClean="0">
              <a:latin typeface="Californian FB" pitchFamily="18" charset="0"/>
            </a:rPr>
            <a:t>Demanda</a:t>
          </a:r>
          <a:endParaRPr lang="es-EC" sz="2500" kern="1200" dirty="0">
            <a:latin typeface="Californian FB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500" kern="1200" dirty="0" smtClean="0">
              <a:latin typeface="Californian FB" pitchFamily="18" charset="0"/>
            </a:rPr>
            <a:t>Oferta</a:t>
          </a:r>
          <a:endParaRPr lang="es-EC" sz="2500" kern="1200" dirty="0">
            <a:latin typeface="Californian FB" pitchFamily="18" charset="0"/>
          </a:endParaRPr>
        </a:p>
      </dsp:txBody>
      <dsp:txXfrm>
        <a:off x="3764637" y="0"/>
        <a:ext cx="2164685" cy="1519954"/>
      </dsp:txXfrm>
    </dsp:sp>
    <dsp:sp modelId="{03CA034D-2849-4577-B299-3C30339A462F}">
      <dsp:nvSpPr>
        <dsp:cNvPr id="0" name=""/>
        <dsp:cNvSpPr/>
      </dsp:nvSpPr>
      <dsp:spPr>
        <a:xfrm>
          <a:off x="3764637" y="1519954"/>
          <a:ext cx="2164685" cy="1519954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500" kern="1200" dirty="0" smtClean="0">
              <a:latin typeface="Californian FB" pitchFamily="18" charset="0"/>
            </a:rPr>
            <a:t>Consumidor</a:t>
          </a:r>
          <a:endParaRPr lang="es-EC" sz="2500" kern="1200" dirty="0">
            <a:latin typeface="Californian FB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500" kern="1200" dirty="0" smtClean="0">
              <a:latin typeface="Californian FB" pitchFamily="18" charset="0"/>
            </a:rPr>
            <a:t>Mercado</a:t>
          </a:r>
          <a:endParaRPr lang="es-EC" sz="2500" kern="1200" dirty="0">
            <a:latin typeface="Californian FB" pitchFamily="18" charset="0"/>
          </a:endParaRPr>
        </a:p>
      </dsp:txBody>
      <dsp:txXfrm>
        <a:off x="3764637" y="1519954"/>
        <a:ext cx="2164685" cy="151995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D35ABA-9DA6-4FC1-AB37-67C037A28DEB}">
      <dsp:nvSpPr>
        <dsp:cNvPr id="0" name=""/>
        <dsp:cNvSpPr/>
      </dsp:nvSpPr>
      <dsp:spPr>
        <a:xfrm>
          <a:off x="413403" y="0"/>
          <a:ext cx="4957750" cy="20162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B987F-00C9-47B6-AF48-8C0B735C18CC}">
      <dsp:nvSpPr>
        <dsp:cNvPr id="0" name=""/>
        <dsp:cNvSpPr/>
      </dsp:nvSpPr>
      <dsp:spPr>
        <a:xfrm>
          <a:off x="1066" y="432048"/>
          <a:ext cx="5830515" cy="1152126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rPr>
            <a:t>Es una técnica que permite recopilar datos, de cualquier aspecto que se desee conocer para, posteriormente, interpretarlos, analizarlos y procesarlos mediante herramientas estadísticas y así obtener como resultado la aceptación o no, de un producto dentro del mercado.</a:t>
          </a:r>
          <a:endParaRPr lang="es-EC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fornian FB" pitchFamily="18" charset="0"/>
          </a:endParaRPr>
        </a:p>
      </dsp:txBody>
      <dsp:txXfrm>
        <a:off x="1066" y="432048"/>
        <a:ext cx="5830515" cy="115212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A6731D-47F7-42C1-8C83-B6FA0A8C7C00}">
      <dsp:nvSpPr>
        <dsp:cNvPr id="0" name=""/>
        <dsp:cNvSpPr/>
      </dsp:nvSpPr>
      <dsp:spPr>
        <a:xfrm>
          <a:off x="1709625" y="704165"/>
          <a:ext cx="4383371" cy="4383371"/>
        </a:xfrm>
        <a:prstGeom prst="blockArc">
          <a:avLst>
            <a:gd name="adj1" fmla="val 9808024"/>
            <a:gd name="adj2" fmla="val 1662545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1">
                <a:tint val="60000"/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24C0944-1E1E-47FB-8921-75D765C1FFD4}">
      <dsp:nvSpPr>
        <dsp:cNvPr id="0" name=""/>
        <dsp:cNvSpPr/>
      </dsp:nvSpPr>
      <dsp:spPr>
        <a:xfrm>
          <a:off x="2049581" y="700556"/>
          <a:ext cx="4764749" cy="4764749"/>
        </a:xfrm>
        <a:prstGeom prst="blockArc">
          <a:avLst>
            <a:gd name="adj1" fmla="val 21067169"/>
            <a:gd name="adj2" fmla="val 10267169"/>
            <a:gd name="adj3" fmla="val 427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1">
                <a:tint val="60000"/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170F52-3AF1-483F-8320-5549ED585E87}">
      <dsp:nvSpPr>
        <dsp:cNvPr id="0" name=""/>
        <dsp:cNvSpPr/>
      </dsp:nvSpPr>
      <dsp:spPr>
        <a:xfrm>
          <a:off x="2406462" y="652852"/>
          <a:ext cx="4383371" cy="4383371"/>
        </a:xfrm>
        <a:prstGeom prst="blockArc">
          <a:avLst>
            <a:gd name="adj1" fmla="val 15953823"/>
            <a:gd name="adj2" fmla="val 21404738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1">
                <a:tint val="60000"/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878F6C-E055-4FF3-8A8F-E47CA8D24D4C}">
      <dsp:nvSpPr>
        <dsp:cNvPr id="0" name=""/>
        <dsp:cNvSpPr/>
      </dsp:nvSpPr>
      <dsp:spPr>
        <a:xfrm>
          <a:off x="3173262" y="1872658"/>
          <a:ext cx="2442463" cy="20186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rgbClr val="FF0000"/>
              </a:solidFill>
              <a:latin typeface="Californian FB" pitchFamily="18" charset="0"/>
            </a:rPr>
            <a:t>Competencia monopolística</a:t>
          </a:r>
          <a:endParaRPr lang="es-EC" sz="2000" kern="1200" dirty="0">
            <a:solidFill>
              <a:srgbClr val="FF0000"/>
            </a:solidFill>
            <a:latin typeface="Californian FB" pitchFamily="18" charset="0"/>
          </a:endParaRPr>
        </a:p>
      </dsp:txBody>
      <dsp:txXfrm>
        <a:off x="3173262" y="1872658"/>
        <a:ext cx="2442463" cy="2018614"/>
      </dsp:txXfrm>
    </dsp:sp>
    <dsp:sp modelId="{82627567-237B-46E0-BBE1-B31BA17878D1}">
      <dsp:nvSpPr>
        <dsp:cNvPr id="0" name=""/>
        <dsp:cNvSpPr/>
      </dsp:nvSpPr>
      <dsp:spPr>
        <a:xfrm>
          <a:off x="3346160" y="2692"/>
          <a:ext cx="2197629" cy="14130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latin typeface="Californian FB" pitchFamily="18" charset="0"/>
            </a:rPr>
            <a:t>Competencia perfecta</a:t>
          </a:r>
          <a:endParaRPr lang="es-EC" sz="1800" kern="1200" dirty="0">
            <a:latin typeface="Californian FB" pitchFamily="18" charset="0"/>
          </a:endParaRPr>
        </a:p>
      </dsp:txBody>
      <dsp:txXfrm>
        <a:off x="3346160" y="2692"/>
        <a:ext cx="2197629" cy="1413030"/>
      </dsp:txXfrm>
    </dsp:sp>
    <dsp:sp modelId="{9DAC9E5A-B12E-44B1-84F3-A17511907499}">
      <dsp:nvSpPr>
        <dsp:cNvPr id="0" name=""/>
        <dsp:cNvSpPr/>
      </dsp:nvSpPr>
      <dsp:spPr>
        <a:xfrm>
          <a:off x="5859065" y="2016491"/>
          <a:ext cx="1752892" cy="14130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latin typeface="Californian FB" pitchFamily="18" charset="0"/>
            </a:rPr>
            <a:t>Monopolio</a:t>
          </a:r>
          <a:endParaRPr lang="es-EC" sz="1800" kern="1200" dirty="0">
            <a:latin typeface="Californian FB" pitchFamily="18" charset="0"/>
          </a:endParaRPr>
        </a:p>
      </dsp:txBody>
      <dsp:txXfrm>
        <a:off x="5859065" y="2016491"/>
        <a:ext cx="1752892" cy="1413030"/>
      </dsp:txXfrm>
    </dsp:sp>
    <dsp:sp modelId="{26F81DAC-57C4-4912-A4D6-3F9C2D18152D}">
      <dsp:nvSpPr>
        <dsp:cNvPr id="0" name=""/>
        <dsp:cNvSpPr/>
      </dsp:nvSpPr>
      <dsp:spPr>
        <a:xfrm>
          <a:off x="1290995" y="2736340"/>
          <a:ext cx="1674808" cy="14130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latin typeface="Californian FB" pitchFamily="18" charset="0"/>
            </a:rPr>
            <a:t>Mercado oligopólico</a:t>
          </a:r>
          <a:endParaRPr lang="es-EC" sz="1800" kern="1200" dirty="0">
            <a:latin typeface="Californian FB" pitchFamily="18" charset="0"/>
          </a:endParaRPr>
        </a:p>
      </dsp:txBody>
      <dsp:txXfrm>
        <a:off x="1290995" y="2736340"/>
        <a:ext cx="1674808" cy="141303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8341DC-C6EB-4A1D-84C2-C9063698FE21}">
      <dsp:nvSpPr>
        <dsp:cNvPr id="0" name=""/>
        <dsp:cNvSpPr/>
      </dsp:nvSpPr>
      <dsp:spPr>
        <a:xfrm flipV="1">
          <a:off x="0" y="463588"/>
          <a:ext cx="6096000" cy="360041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B070F-F949-45AD-9FD1-9297F97CEAC0}">
      <dsp:nvSpPr>
        <dsp:cNvPr id="0" name=""/>
        <dsp:cNvSpPr/>
      </dsp:nvSpPr>
      <dsp:spPr>
        <a:xfrm>
          <a:off x="1728193" y="1944217"/>
          <a:ext cx="451104" cy="4511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E9F9E-CDB1-4419-97ED-DE43A39E3251}">
      <dsp:nvSpPr>
        <dsp:cNvPr id="0" name=""/>
        <dsp:cNvSpPr/>
      </dsp:nvSpPr>
      <dsp:spPr>
        <a:xfrm>
          <a:off x="2592299" y="1800187"/>
          <a:ext cx="3477134" cy="1597878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9031" bIns="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latin typeface="Californian FB" pitchFamily="18" charset="0"/>
            </a:rPr>
            <a:t>La nueva empresa, en virtud de sus características, se ubicará en la categoría de Competencia Monopolística, ya que en el mercado existe un gran número  de empresas  Florícolas que se dedican a la producción y comercialización de flores y tienen una proporción pequeña de participación en el mercado .  </a:t>
          </a:r>
          <a:endParaRPr lang="es-EC" sz="1400" b="1" kern="1200" dirty="0">
            <a:latin typeface="Californian FB" pitchFamily="18" charset="0"/>
          </a:endParaRPr>
        </a:p>
      </dsp:txBody>
      <dsp:txXfrm>
        <a:off x="2592299" y="1800187"/>
        <a:ext cx="3477134" cy="159787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960785-CCC3-461D-9E1F-520EF914DCA8}">
      <dsp:nvSpPr>
        <dsp:cNvPr id="0" name=""/>
        <dsp:cNvSpPr/>
      </dsp:nvSpPr>
      <dsp:spPr>
        <a:xfrm>
          <a:off x="0" y="413111"/>
          <a:ext cx="820891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DB880-23C7-4337-82AB-C0A3CF69A969}">
      <dsp:nvSpPr>
        <dsp:cNvPr id="0" name=""/>
        <dsp:cNvSpPr/>
      </dsp:nvSpPr>
      <dsp:spPr>
        <a:xfrm>
          <a:off x="410445" y="29351"/>
          <a:ext cx="6394299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  <a:latin typeface="Californian FB" pitchFamily="18" charset="0"/>
            </a:rPr>
            <a:t>El Ecuador en los últimos años esta incursionando en la exportación de productos no tradicionales con un gran éxito entre estos las rosas frescas,  debido a las condiciones de cultivo, clima, tecnología y comercialización las cuales son aprovechadas  favorablemente por varias empresa extrajeras.</a:t>
          </a:r>
          <a:endParaRPr lang="es-EC" sz="1200" b="1" kern="1200" dirty="0">
            <a:solidFill>
              <a:schemeClr val="tx1"/>
            </a:solidFill>
            <a:latin typeface="Californian FB" pitchFamily="18" charset="0"/>
          </a:endParaRPr>
        </a:p>
      </dsp:txBody>
      <dsp:txXfrm>
        <a:off x="410445" y="29351"/>
        <a:ext cx="6394299" cy="767520"/>
      </dsp:txXfrm>
    </dsp:sp>
    <dsp:sp modelId="{A95DEE12-7392-4C18-9468-F27BCA2F6DA6}">
      <dsp:nvSpPr>
        <dsp:cNvPr id="0" name=""/>
        <dsp:cNvSpPr/>
      </dsp:nvSpPr>
      <dsp:spPr>
        <a:xfrm>
          <a:off x="0" y="1592471"/>
          <a:ext cx="820891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9B6BD-CEFD-40F4-9906-3D7163F506CE}">
      <dsp:nvSpPr>
        <dsp:cNvPr id="0" name=""/>
        <dsp:cNvSpPr/>
      </dsp:nvSpPr>
      <dsp:spPr>
        <a:xfrm>
          <a:off x="410445" y="1208712"/>
          <a:ext cx="5746238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/>
        </a:p>
      </dsp:txBody>
      <dsp:txXfrm>
        <a:off x="410445" y="1208712"/>
        <a:ext cx="5746238" cy="767520"/>
      </dsp:txXfrm>
    </dsp:sp>
    <dsp:sp modelId="{07FA796C-69FF-47B8-BAB4-86946D3ADB68}">
      <dsp:nvSpPr>
        <dsp:cNvPr id="0" name=""/>
        <dsp:cNvSpPr/>
      </dsp:nvSpPr>
      <dsp:spPr>
        <a:xfrm>
          <a:off x="0" y="2376265"/>
          <a:ext cx="820891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AEC80-9A90-403C-86EE-EC4363607D0C}">
      <dsp:nvSpPr>
        <dsp:cNvPr id="0" name=""/>
        <dsp:cNvSpPr/>
      </dsp:nvSpPr>
      <dsp:spPr>
        <a:xfrm>
          <a:off x="360038" y="1199091"/>
          <a:ext cx="5746238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latin typeface="Californian FB" pitchFamily="18" charset="0"/>
            </a:rPr>
            <a:t>Actualmente se estima  que entre puestos directos e indirectos se da trabajo a aproximadamente 700 mil familias logrando mover el aparato productivo de las provincia de Pichincha, Cotopaxi, y Azuay entre las principales</a:t>
          </a:r>
          <a:r>
            <a:rPr lang="es-EC" sz="1400" b="1" kern="1200" dirty="0" smtClean="0">
              <a:latin typeface="Californian FB" pitchFamily="18" charset="0"/>
            </a:rPr>
            <a:t>.</a:t>
          </a:r>
          <a:endParaRPr lang="es-EC" sz="1400" b="1" kern="1200" dirty="0">
            <a:latin typeface="Californian FB" pitchFamily="18" charset="0"/>
          </a:endParaRPr>
        </a:p>
      </dsp:txBody>
      <dsp:txXfrm>
        <a:off x="360038" y="1199091"/>
        <a:ext cx="5746238" cy="7675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0.10175</cdr:x>
      <cdr:y>0.7975</cdr:y>
    </cdr:from>
    <cdr:to>
      <cdr:x>0.88825</cdr:x>
      <cdr:y>0.859</cdr:y>
    </cdr:to>
    <cdr:sp macro="" textlink="">
      <cdr:nvSpPr>
        <cdr:cNvPr id="67586" name="WordArt 2"/>
        <cdr:cNvSpPr>
          <a:spLocks xmlns:a="http://schemas.openxmlformats.org/drawingml/2006/main" noChangeArrowheads="1" noChangeShapeType="1" noTextEdit="1"/>
        </cdr:cNvSpPr>
      </cdr:nvSpPr>
      <cdr:spPr bwMode="auto">
        <a:xfrm xmlns:a="http://schemas.openxmlformats.org/drawingml/2006/main">
          <a:off x="935829" y="4621256"/>
          <a:ext cx="7247504" cy="2972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fromWordArt="1">
          <a:prstTxWarp prst="textSlantUp">
            <a:avLst>
              <a:gd name="adj" fmla="val 7144"/>
            </a:avLst>
          </a:prstTxWarp>
        </a:bodyPr>
        <a:lstStyle xmlns:a="http://schemas.openxmlformats.org/drawingml/2006/main"/>
        <a:p xmlns:a="http://schemas.openxmlformats.org/drawingml/2006/main">
          <a:endParaRPr lang="es-E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E65445-958E-4149-BD81-06696546DAF4}" type="datetimeFigureOut">
              <a:rPr lang="es-EC"/>
              <a:pPr>
                <a:defRPr/>
              </a:pPr>
              <a:t>16/03/2011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C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37EE0C-1FFD-4FF0-B53F-B3F2E1D2C45A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809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E20243-4A84-47BC-9366-E59EA76905CD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C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8712DF-C0C2-4F8B-8505-19FE842F9ECF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C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829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7AAC94-825E-4FFD-B1E7-A5B21533C64A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C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849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67B0A2-97E5-4A25-9CAF-3330CDDB1510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C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860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FBA67D-4C3C-42E5-9406-30BEE83BFABB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EC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890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C6011B-8E3D-429E-92BC-F299F2868DF9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EC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901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DA6F3B-2AA3-46F5-B3A1-9AE658639A17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s-EC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  <p:sp>
        <p:nvSpPr>
          <p:cNvPr id="911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0E75A1-61D8-4748-8271-05F1FB9DC4DF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s-EC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1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2AFE8-95CB-463E-BF4E-458BB3233241}" type="datetimeFigureOut">
              <a:rPr lang="es-EC"/>
              <a:pPr>
                <a:defRPr/>
              </a:pPr>
              <a:t>16/03/2011</a:t>
            </a:fld>
            <a:endParaRPr lang="es-EC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B4086-7964-4F7E-B26C-E848FB720324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CF813-C3AF-4C7C-85EB-93EEA169184D}" type="datetimeFigureOut">
              <a:rPr lang="es-EC"/>
              <a:pPr>
                <a:defRPr/>
              </a:pPr>
              <a:t>16/03/2011</a:t>
            </a:fld>
            <a:endParaRPr lang="es-EC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704BA-4BE7-4624-9779-844B465CB53A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5F7D3-86E3-4EE7-A22D-F9793D39FC83}" type="datetimeFigureOut">
              <a:rPr lang="es-EC"/>
              <a:pPr>
                <a:defRPr/>
              </a:pPr>
              <a:t>16/03/2011</a:t>
            </a:fld>
            <a:endParaRPr lang="es-EC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654E8-15F1-49B9-86C1-B598FE655E27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8334D-A52F-4A39-8664-147CADB8D1B0}" type="datetimeFigureOut">
              <a:rPr lang="es-EC"/>
              <a:pPr>
                <a:defRPr/>
              </a:pPr>
              <a:t>16/03/2011</a:t>
            </a:fld>
            <a:endParaRPr lang="es-EC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42900-ACC0-44CF-B878-03D28AC92715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8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1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A5E2D-3560-48E2-A558-967A83F091A8}" type="datetimeFigureOut">
              <a:rPr lang="es-EC"/>
              <a:pPr>
                <a:defRPr/>
              </a:pPr>
              <a:t>16/03/2011</a:t>
            </a:fld>
            <a:endParaRPr lang="es-EC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51058-C96F-4768-AC18-90C1218BA71E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E0EA-E02B-4A7A-9B9D-9A154B2EBD5B}" type="datetimeFigureOut">
              <a:rPr lang="es-EC"/>
              <a:pPr>
                <a:defRPr/>
              </a:pPr>
              <a:t>16/03/2011</a:t>
            </a:fld>
            <a:endParaRPr lang="es-EC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2C13E-E301-4AFC-8156-939DF3E99FBF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07898-DCA9-4B59-9C50-D720205FA13E}" type="datetimeFigureOut">
              <a:rPr lang="es-EC"/>
              <a:pPr>
                <a:defRPr/>
              </a:pPr>
              <a:t>16/03/2011</a:t>
            </a:fld>
            <a:endParaRPr lang="es-EC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C0758-24D9-404F-9CD1-9B91E4176C62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EABCF-C633-4047-84E9-3D33470BC5C3}" type="datetimeFigureOut">
              <a:rPr lang="es-EC"/>
              <a:pPr>
                <a:defRPr/>
              </a:pPr>
              <a:t>16/03/2011</a:t>
            </a:fld>
            <a:endParaRPr lang="es-EC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F48BE-EFC4-43FC-9B29-B568DDDFB694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ED6CF-C79D-4674-9D61-21051B91EB42}" type="datetimeFigureOut">
              <a:rPr lang="es-EC"/>
              <a:pPr>
                <a:defRPr/>
              </a:pPr>
              <a:t>16/03/2011</a:t>
            </a:fld>
            <a:endParaRPr lang="es-EC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A91ED-A872-4A70-8BDC-7716879A2FBA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9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2A249-7D7C-4E80-BA4F-607BB0E54B24}" type="datetimeFigureOut">
              <a:rPr lang="es-EC"/>
              <a:pPr>
                <a:defRPr/>
              </a:pPr>
              <a:t>16/03/2011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E981C-49AC-4BEA-89A4-F3B15A99A8DB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3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3" y="2998766"/>
            <a:ext cx="3053867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BE2F3-E618-4ACA-B104-EE97FDA7FE9D}" type="datetimeFigureOut">
              <a:rPr lang="es-EC"/>
              <a:pPr>
                <a:defRPr/>
              </a:pPr>
              <a:t>16/03/2011</a:t>
            </a:fld>
            <a:endParaRPr lang="es-EC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EF065-001B-431E-BEA2-6A06F18C09FE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1">
                <a:shade val="40000"/>
                <a:satMod val="150000"/>
                <a:alpha val="0"/>
              </a:schemeClr>
            </a:gs>
            <a:gs pos="30000">
              <a:schemeClr val="bg1">
                <a:shade val="60000"/>
                <a:satMod val="150000"/>
              </a:schemeClr>
            </a:gs>
            <a:gs pos="100000">
              <a:schemeClr val="bg1">
                <a:tint val="83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46D8E3-1215-443B-B7D1-A932F3AAE104}" type="datetimeFigureOut">
              <a:rPr lang="es-EC"/>
              <a:pPr>
                <a:defRPr/>
              </a:pPr>
              <a:t>16/03/2011</a:t>
            </a:fld>
            <a:endParaRPr lang="es-EC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D2D216-FEDF-487C-9EE3-787FFB02DE37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3" r:id="rId2"/>
    <p:sldLayoutId id="2147483822" r:id="rId3"/>
    <p:sldLayoutId id="2147483814" r:id="rId4"/>
    <p:sldLayoutId id="2147483815" r:id="rId5"/>
    <p:sldLayoutId id="2147483816" r:id="rId6"/>
    <p:sldLayoutId id="2147483817" r:id="rId7"/>
    <p:sldLayoutId id="2147483823" r:id="rId8"/>
    <p:sldLayoutId id="2147483818" r:id="rId9"/>
    <p:sldLayoutId id="2147483819" r:id="rId10"/>
    <p:sldLayoutId id="2147483820" r:id="rId11"/>
  </p:sldLayoutIdLst>
  <p:transition>
    <p:comb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Plantilla_de_Microsoft_Office_PowerPoint_20071.sldx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4.jpeg"/><Relationship Id="rId14" Type="http://schemas.microsoft.com/office/2007/relationships/diagramDrawing" Target="../diagrams/drawing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.e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85750" y="357188"/>
            <a:ext cx="7400925" cy="571500"/>
          </a:xfrm>
        </p:spPr>
        <p:txBody>
          <a:bodyPr>
            <a:no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C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ESCUELA POLITÉCNICA DEL EJÉRCITO</a:t>
            </a:r>
            <a:endParaRPr lang="es-EC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pic>
        <p:nvPicPr>
          <p:cNvPr id="7" name="Picture 3" descr="Es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52513"/>
            <a:ext cx="19288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3 Marcador de contenido"/>
          <p:cNvSpPr txBox="1">
            <a:spLocks/>
          </p:cNvSpPr>
          <p:nvPr/>
        </p:nvSpPr>
        <p:spPr>
          <a:xfrm>
            <a:off x="2143125" y="1285875"/>
            <a:ext cx="6000750" cy="85725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s-EC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+mn-cs"/>
              </a:rPr>
              <a:t>DEPARTAMENTO DE CIENCIAS ECONÓMICAS ADMINISTRATIVAS  Y DE COMERCIO</a:t>
            </a:r>
          </a:p>
        </p:txBody>
      </p:sp>
      <p:sp>
        <p:nvSpPr>
          <p:cNvPr id="10" name="3 Marcador de contenido"/>
          <p:cNvSpPr txBox="1">
            <a:spLocks/>
          </p:cNvSpPr>
          <p:nvPr/>
        </p:nvSpPr>
        <p:spPr>
          <a:xfrm>
            <a:off x="3143250" y="2357438"/>
            <a:ext cx="3643313" cy="5715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s-E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+mn-cs"/>
              </a:rPr>
              <a:t>INGENIERÍA COMERCIAL</a:t>
            </a:r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428625" y="4714875"/>
            <a:ext cx="3071813" cy="100012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20624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s-EC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+mn-cs"/>
              </a:rPr>
              <a:t>Ing. Jorge Villavicencio</a:t>
            </a:r>
          </a:p>
          <a:p>
            <a:pPr marL="420624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s-EC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+mn-cs"/>
              </a:rPr>
              <a:t>DIRECTOR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539750" y="3141663"/>
            <a:ext cx="7772400" cy="1357312"/>
          </a:xfrm>
          <a:prstGeom prst="rect">
            <a:avLst/>
          </a:prstGeom>
        </p:spPr>
        <p:txBody>
          <a:bodyPr lIns="45720" tIns="0" rIns="45720" bIns="0">
            <a:normAutofit fontScale="92500" lnSpcReduction="20000"/>
          </a:bodyPr>
          <a:lstStyle/>
          <a:p>
            <a:pPr algn="just">
              <a:defRPr/>
            </a:pPr>
            <a:r>
              <a:rPr lang="es-EC" sz="2400" b="1" cap="all" dirty="0">
                <a:latin typeface="Californian FB" pitchFamily="18" charset="0"/>
                <a:cs typeface="Arial" charset="0"/>
              </a:rPr>
              <a:t>Estudio para la creación de una empresa productora y comercializadora de rosas, mediante </a:t>
            </a:r>
            <a:r>
              <a:rPr lang="es-EC" sz="2400" b="1" cap="all" dirty="0" err="1">
                <a:latin typeface="Californian FB" pitchFamily="18" charset="0"/>
                <a:cs typeface="Arial" charset="0"/>
              </a:rPr>
              <a:t>broker´s</a:t>
            </a:r>
            <a:r>
              <a:rPr lang="es-EC" sz="2400" b="1" cap="all" dirty="0">
                <a:latin typeface="Californian FB" pitchFamily="18" charset="0"/>
                <a:cs typeface="Arial" charset="0"/>
              </a:rPr>
              <a:t> acentuados en el país, dirigida al mercado Norteamericano, ubicada en la provincia del Cotopaxi</a:t>
            </a:r>
            <a:endParaRPr lang="es-EC" sz="2400" dirty="0">
              <a:latin typeface="Californian FB" pitchFamily="18" charset="0"/>
              <a:cs typeface="Arial" charset="0"/>
            </a:endParaRPr>
          </a:p>
        </p:txBody>
      </p:sp>
      <p:sp>
        <p:nvSpPr>
          <p:cNvPr id="15" name="3 Marcador de contenido"/>
          <p:cNvSpPr txBox="1">
            <a:spLocks/>
          </p:cNvSpPr>
          <p:nvPr/>
        </p:nvSpPr>
        <p:spPr>
          <a:xfrm>
            <a:off x="4929188" y="4714875"/>
            <a:ext cx="3071812" cy="1000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0624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s-EC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+mn-cs"/>
              </a:rPr>
              <a:t>Ing. Álvaro Carrillo </a:t>
            </a:r>
          </a:p>
          <a:p>
            <a:pPr marL="420624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s-EC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+mn-cs"/>
              </a:rPr>
              <a:t>CODIRECTOR</a:t>
            </a:r>
          </a:p>
        </p:txBody>
      </p:sp>
      <p:sp>
        <p:nvSpPr>
          <p:cNvPr id="16" name="3 Marcador de contenido"/>
          <p:cNvSpPr txBox="1">
            <a:spLocks/>
          </p:cNvSpPr>
          <p:nvPr/>
        </p:nvSpPr>
        <p:spPr>
          <a:xfrm>
            <a:off x="2714625" y="5786438"/>
            <a:ext cx="3071813" cy="6429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0624" indent="-38404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s-EC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+mn-cs"/>
              </a:rPr>
              <a:t>Sangolquí - 2010 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  <p:bldP spid="10" grpId="0"/>
      <p:bldP spid="12" grpId="0"/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3"/>
            <a:ext cx="432117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467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Definición del Producto</a:t>
            </a:r>
            <a:endParaRPr lang="es-EC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rot="16200000" flipH="1">
            <a:off x="4392724" y="1232012"/>
            <a:ext cx="225152" cy="10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043608" y="2011363"/>
            <a:ext cx="73448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899592" y="2780928"/>
            <a:ext cx="1800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C" dirty="0"/>
              <a:t>Características 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516216" y="2780928"/>
            <a:ext cx="194421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C" dirty="0">
                <a:latin typeface="Californian FB" pitchFamily="18" charset="0"/>
              </a:rPr>
              <a:t>Clasificación</a:t>
            </a:r>
            <a:r>
              <a:rPr lang="es-EC" dirty="0"/>
              <a:t> 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539750" y="1412875"/>
            <a:ext cx="7993063" cy="1108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C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Las flores ecuatorianas son consideradas como las mejores del mundo por su calidad y belleza inigualables. La situación geográfica del país permite contar con micro- climas y una luminosidad  que proporciona características únicas a las flores.</a:t>
            </a:r>
          </a:p>
          <a:p>
            <a:pPr>
              <a:defRPr/>
            </a:pPr>
            <a:endParaRPr lang="es-EC" dirty="0"/>
          </a:p>
        </p:txBody>
      </p:sp>
      <p:cxnSp>
        <p:nvCxnSpPr>
          <p:cNvPr id="17" name="16 Conector recto de flecha"/>
          <p:cNvCxnSpPr/>
          <p:nvPr/>
        </p:nvCxnSpPr>
        <p:spPr>
          <a:xfrm rot="16200000" flipH="1">
            <a:off x="4392724" y="2600164"/>
            <a:ext cx="225152" cy="10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827584" y="3356992"/>
            <a:ext cx="2160240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C" sz="1400" dirty="0">
                <a:latin typeface="Californian FB" pitchFamily="18" charset="0"/>
              </a:rPr>
              <a:t>Tallos gruesos (50-60-70-80 centímetros), largos y totalmente verticales, botones grandes y colores sumamente vivos, las cuales son de preferencia para este mercado.</a:t>
            </a:r>
          </a:p>
          <a:p>
            <a:pPr algn="just">
              <a:defRPr/>
            </a:pPr>
            <a:endParaRPr lang="es-EC" sz="1400" dirty="0">
              <a:latin typeface="Californian FB" pitchFamily="18" charset="0"/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 rot="16200000" flipH="1">
            <a:off x="1656420" y="3248236"/>
            <a:ext cx="225152" cy="10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4572000" y="3500438"/>
            <a:ext cx="13684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charset="0"/>
              </a:rPr>
              <a:t>Por su uso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4787900" y="4508500"/>
            <a:ext cx="1368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charset="0"/>
              </a:rPr>
              <a:t>Efecto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5867400" y="3357563"/>
            <a:ext cx="29162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charset="0"/>
              </a:rPr>
              <a:t>Ornamental, perfumería y medicina.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5940425" y="4365625"/>
            <a:ext cx="3024188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EC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charset="0"/>
              </a:rPr>
              <a:t>Transmitir sentimientos, revertir algún  evento desafortunado</a:t>
            </a:r>
          </a:p>
        </p:txBody>
      </p:sp>
      <p:cxnSp>
        <p:nvCxnSpPr>
          <p:cNvPr id="26" name="25 Conector recto de flecha"/>
          <p:cNvCxnSpPr/>
          <p:nvPr/>
        </p:nvCxnSpPr>
        <p:spPr>
          <a:xfrm rot="16200000" flipH="1">
            <a:off x="7273044" y="3239108"/>
            <a:ext cx="225152" cy="10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7467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Normativa Técnica, Sanitaria y Comercial</a:t>
            </a:r>
            <a:endParaRPr lang="es-EC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835696" y="1052736"/>
          <a:ext cx="6912768" cy="5358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2" name="Picture 2" descr="http://images.google.com.ec/url?source=imgres&amp;ct=tbn&amp;q=http://www.ceintec.com/curso_tutorial_de_seguridad_e_higiene_online_a_distancia_por_internet_on_line_3882907.jpg&amp;usg=AFQjCNGYb8T3XMYvutOGFNLRBOU0uCajG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8" y="2071688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79388" y="4076700"/>
            <a:ext cx="4608512" cy="203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ES" dirty="0">
                <a:latin typeface="Californian FB" pitchFamily="18" charset="0"/>
              </a:rPr>
              <a:t>Obtención del RUC como exportador.</a:t>
            </a:r>
            <a:endParaRPr lang="es-EC" b="1" dirty="0">
              <a:latin typeface="Californian FB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dirty="0">
                <a:latin typeface="Californian FB" pitchFamily="18" charset="0"/>
              </a:rPr>
              <a:t>Registro en la Superintendencia de Compañías. </a:t>
            </a:r>
            <a:endParaRPr lang="es-EC" b="1" dirty="0">
              <a:latin typeface="Californian FB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MX" dirty="0">
                <a:latin typeface="Californian FB" pitchFamily="18" charset="0"/>
              </a:rPr>
              <a:t>La empresa de producción y comercialización de rosas  necesita una marca. Para ello es necesario inscribirla en el Registro Mercantil.</a:t>
            </a:r>
            <a:endParaRPr lang="es-EC" b="1" dirty="0">
              <a:latin typeface="Californian FB" pitchFamily="18" charset="0"/>
            </a:endParaRPr>
          </a:p>
          <a:p>
            <a:pPr>
              <a:defRPr/>
            </a:pPr>
            <a:endParaRPr lang="es-EC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850" y="0"/>
            <a:ext cx="82184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Determinación de la demanda Actual.</a:t>
            </a:r>
            <a:endParaRPr lang="es-EC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/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907704" y="836712"/>
            <a:ext cx="54006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 dirty="0">
                <a:latin typeface="Californian FB" pitchFamily="18" charset="0"/>
                <a:ea typeface="Calibri" pitchFamily="34" charset="0"/>
                <a:cs typeface="Times New Roman" pitchFamily="18" charset="0"/>
              </a:rPr>
              <a:t>Principales Mercados</a:t>
            </a:r>
            <a:r>
              <a:rPr lang="es-EC" sz="1100" b="1" dirty="0">
                <a:latin typeface="Californian FB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C" b="1" dirty="0">
                <a:latin typeface="Californian FB" pitchFamily="18" charset="0"/>
                <a:ea typeface="Calibri" pitchFamily="34" charset="0"/>
                <a:cs typeface="Times New Roman" pitchFamily="18" charset="0"/>
              </a:rPr>
              <a:t>(Miles de dólares)</a:t>
            </a:r>
            <a:endParaRPr lang="es-EC" sz="1100" b="1" dirty="0">
              <a:latin typeface="Californian FB" pitchFamily="18" charset="0"/>
              <a:ea typeface="Calibri" pitchFamily="34" charset="0"/>
              <a:cs typeface="Times New Roman" pitchFamily="18" charset="0"/>
            </a:endParaRPr>
          </a:p>
          <a:p>
            <a:endParaRPr lang="es-EC" dirty="0">
              <a:latin typeface="Californian FB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43608" y="5589240"/>
            <a:ext cx="712879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En el periodo 2004-2009, tenemos que las exportaciones totales de rosas frescas al mercado Americano tiene una  representación promedio del 60.08%. </a:t>
            </a:r>
          </a:p>
        </p:txBody>
      </p:sp>
      <p:pic>
        <p:nvPicPr>
          <p:cNvPr id="9" name="8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920880" cy="433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Demanda por temporadas.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176129" name="Rectangle 1"/>
          <p:cNvSpPr>
            <a:spLocks noChangeArrowheads="1"/>
          </p:cNvSpPr>
          <p:nvPr/>
        </p:nvSpPr>
        <p:spPr bwMode="auto">
          <a:xfrm>
            <a:off x="3086100" y="1268413"/>
            <a:ext cx="20304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s-EC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ea typeface="Calibri" pitchFamily="34" charset="0"/>
                <a:cs typeface="Times New Roman" pitchFamily="18" charset="0"/>
              </a:rPr>
              <a:t>Embarques por Temporadas</a:t>
            </a:r>
            <a:endParaRPr lang="es-EC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  <a:p>
            <a:pPr algn="ctr" eaLnBrk="0" hangingPunct="0">
              <a:defRPr/>
            </a:pPr>
            <a:r>
              <a:rPr lang="es-EC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ea typeface="Calibri" pitchFamily="34" charset="0"/>
                <a:cs typeface="Times New Roman" pitchFamily="18" charset="0"/>
              </a:rPr>
              <a:t>(Numero de Cajas)</a:t>
            </a:r>
            <a:endParaRPr lang="es-EC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  <a:p>
            <a:pPr eaLnBrk="0" hangingPunct="0">
              <a:defRPr/>
            </a:pP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/>
          </a:p>
        </p:txBody>
      </p:sp>
      <p:pic>
        <p:nvPicPr>
          <p:cNvPr id="8" name="7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09120"/>
            <a:ext cx="3059113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3995936" y="4509120"/>
            <a:ext cx="475252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Desde año 1997-2004 represento el 76,70% exportaciones; este ultimo  año fue el mejor para el Ecuador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995936" y="5661248"/>
            <a:ext cx="47525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En los años siguientes aumentan y disminuyen 2008-2009 crisis en Estados Unidos</a:t>
            </a:r>
          </a:p>
        </p:txBody>
      </p:sp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0"/>
            <a:ext cx="2699792" cy="165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700808"/>
            <a:ext cx="7056784" cy="273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17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6129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objetivo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44450"/>
            <a:ext cx="52578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 fontScale="90000"/>
          </a:bodyPr>
          <a:lstStyle/>
          <a:p>
            <a:pPr marL="633222" indent="-514350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 de mercado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5536" y="908720"/>
            <a:ext cx="3714776" cy="857248"/>
          </a:xfrm>
          <a:prstGeom prst="rect">
            <a:avLst/>
          </a:prstGeom>
        </p:spPr>
        <p:txBody>
          <a:bodyPr lIns="45720" rIns="45720" anchor="ctr">
            <a:normAutofit fontScale="82500" lnSpcReduction="10000"/>
          </a:bodyPr>
          <a:lstStyle/>
          <a:p>
            <a:pPr marL="633222" indent="-514350" fontAlgn="auto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C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fornian FB" pitchFamily="18" charset="0"/>
                <a:ea typeface="+mj-ea"/>
                <a:cs typeface="+mj-cs"/>
              </a:rPr>
              <a:t>Segmento  Objetivo</a:t>
            </a:r>
            <a:endParaRPr lang="en-US" sz="3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alifornian FB" pitchFamily="18" charset="0"/>
              <a:ea typeface="+mj-ea"/>
              <a:cs typeface="+mj-cs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179512" y="1601416"/>
          <a:ext cx="89644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1350" y="3789040"/>
            <a:ext cx="2152650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6" descr="http://t2.gstatic.com/images?q=tbn:ANd9GcQOc4KNwYqNsaT-8EDYAdoGbAwiO_dN9_BDWrMKhBI1gMPjpl0qyGcEyAg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60648"/>
            <a:ext cx="17907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528" y="0"/>
            <a:ext cx="6302375" cy="1285875"/>
          </a:xfrm>
          <a:prstGeom prst="rect">
            <a:avLst/>
          </a:prstGeom>
        </p:spPr>
        <p:txBody>
          <a:bodyPr lIns="45720" rIns="45720" anchor="ctr">
            <a:normAutofit fontScale="97500"/>
          </a:bodyPr>
          <a:lstStyle/>
          <a:p>
            <a:pPr marL="633222" indent="-514350" fontAlgn="auto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C" sz="34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fornian FB" pitchFamily="18" charset="0"/>
                <a:ea typeface="+mj-ea"/>
                <a:cs typeface="+mj-cs"/>
              </a:rPr>
              <a:t>Resultados del estudio</a:t>
            </a:r>
            <a:endParaRPr lang="en-US" sz="34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alifornian FB" pitchFamily="18" charset="0"/>
              <a:ea typeface="+mj-ea"/>
              <a:cs typeface="+mj-cs"/>
            </a:endParaRP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es-EC"/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250825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/>
          </a:p>
        </p:txBody>
      </p:sp>
      <p:sp>
        <p:nvSpPr>
          <p:cNvPr id="15" name="14 CuadroTexto"/>
          <p:cNvSpPr txBox="1"/>
          <p:nvPr/>
        </p:nvSpPr>
        <p:spPr>
          <a:xfrm>
            <a:off x="0" y="1124744"/>
            <a:ext cx="882047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C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charset="0"/>
              </a:rPr>
              <a:t>Pregunta Numero 1.  </a:t>
            </a:r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charset="0"/>
              </a:rPr>
              <a:t>Principal </a:t>
            </a:r>
            <a:r>
              <a:rPr lang="es-EC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charset="0"/>
              </a:rPr>
              <a:t>mercado al cual destina sus exportaciones?</a:t>
            </a:r>
          </a:p>
          <a:p>
            <a:pPr>
              <a:defRPr/>
            </a:pPr>
            <a:endParaRPr lang="es-EC" dirty="0">
              <a:latin typeface="Arial" charset="0"/>
              <a:cs typeface="Arial" charset="0"/>
            </a:endParaRPr>
          </a:p>
        </p:txBody>
      </p:sp>
      <p:pic>
        <p:nvPicPr>
          <p:cNvPr id="18" name="17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700808"/>
            <a:ext cx="41764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CuadroTexto"/>
          <p:cNvSpPr txBox="1"/>
          <p:nvPr/>
        </p:nvSpPr>
        <p:spPr>
          <a:xfrm>
            <a:off x="179388" y="3860800"/>
            <a:ext cx="864076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charset="0"/>
              </a:rPr>
              <a:t>Pregunta Numero 2.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charset="0"/>
              </a:rPr>
              <a:t> Características</a:t>
            </a:r>
            <a:endParaRPr lang="es-EC" dirty="0">
              <a:latin typeface="Arial" charset="0"/>
              <a:cs typeface="Arial" charset="0"/>
            </a:endParaRPr>
          </a:p>
        </p:txBody>
      </p:sp>
      <p:pic>
        <p:nvPicPr>
          <p:cNvPr id="27" name="26 Imag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4365104"/>
            <a:ext cx="3619946" cy="228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323528" y="1700808"/>
          <a:ext cx="3168650" cy="1828800"/>
        </p:xfrm>
        <a:graphic>
          <a:graphicData uri="http://schemas.openxmlformats.org/drawingml/2006/table">
            <a:tbl>
              <a:tblPr/>
              <a:tblGrid>
                <a:gridCol w="1149350"/>
                <a:gridCol w="1031240"/>
                <a:gridCol w="988060"/>
              </a:tblGrid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Concepto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Frecuencia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Participación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3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Estados Unidos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100,00%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383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Europa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16,67%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83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Rusia 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75,00%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Otros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0,00%</a:t>
                      </a:r>
                      <a:endParaRPr lang="es-EC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395536" y="4509120"/>
          <a:ext cx="2808312" cy="2160240"/>
        </p:xfrm>
        <a:graphic>
          <a:graphicData uri="http://schemas.openxmlformats.org/drawingml/2006/table">
            <a:tbl>
              <a:tblPr/>
              <a:tblGrid>
                <a:gridCol w="1767057"/>
                <a:gridCol w="1041255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Concepto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Frecuencia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Variedad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100,00%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Tamaño del tallo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100,00%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Tamaño del Botón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100,00%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Pigmentación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91,67%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Presentación del Bounch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75,00%</a:t>
                      </a:r>
                      <a:endParaRPr lang="es-EC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288" y="260350"/>
            <a:ext cx="83534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charset="0"/>
              </a:rPr>
              <a:t>Pregunta Numero 3.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charset="0"/>
              </a:rPr>
              <a:t>Temporada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cs typeface="Arial" charset="0"/>
            </a:endParaRPr>
          </a:p>
          <a:p>
            <a:pPr>
              <a:defRPr/>
            </a:pP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cs typeface="Arial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4" y="341748"/>
            <a:ext cx="4825306" cy="309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395536" y="3356992"/>
            <a:ext cx="83534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charset="0"/>
              </a:rPr>
              <a:t>Pregunta Numero 4. ¿Con la implementación de una Nueva empresa dedicada a la producción y comercialización de rosas, estaría dispuesto a comprar el producto?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cs typeface="Arial" charset="0"/>
            </a:endParaRPr>
          </a:p>
          <a:p>
            <a:pPr>
              <a:defRPr/>
            </a:pP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cs typeface="Arial" charset="0"/>
            </a:endParaRPr>
          </a:p>
        </p:txBody>
      </p:sp>
      <p:pic>
        <p:nvPicPr>
          <p:cNvPr id="11" name="10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974228"/>
            <a:ext cx="5544616" cy="269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95536" y="1124744"/>
          <a:ext cx="3456384" cy="2016225"/>
        </p:xfrm>
        <a:graphic>
          <a:graphicData uri="http://schemas.openxmlformats.org/drawingml/2006/table">
            <a:tbl>
              <a:tblPr/>
              <a:tblGrid>
                <a:gridCol w="1921369"/>
                <a:gridCol w="1535015"/>
              </a:tblGrid>
              <a:tr h="4032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Concepto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Frecuencia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San Valentín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100,00%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Día de la Madre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58,33%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Fiestas de Pascua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0,00%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Día de Acción de gracias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0,00%</a:t>
                      </a:r>
                      <a:endParaRPr lang="es-EC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179512" y="4437111"/>
          <a:ext cx="2592288" cy="1169289"/>
        </p:xfrm>
        <a:graphic>
          <a:graphicData uri="http://schemas.openxmlformats.org/drawingml/2006/table">
            <a:tbl>
              <a:tblPr/>
              <a:tblGrid>
                <a:gridCol w="1257865"/>
                <a:gridCol w="1334423"/>
              </a:tblGrid>
              <a:tr h="38976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Concepto</a:t>
                      </a:r>
                      <a:endParaRPr lang="es-EC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Frecuencia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76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s-EC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976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850" y="260350"/>
            <a:ext cx="85693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charset="0"/>
              </a:rPr>
              <a:t>Pregunta Numero 5. ¿Siendo el mercado Americano como el  óptimo cual es la cantidad de tallos o botones de rosas que estaría dispuesto a comprar mensualmente?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cs typeface="Arial" charset="0"/>
            </a:endParaRPr>
          </a:p>
          <a:p>
            <a:pPr>
              <a:defRPr/>
            </a:pPr>
            <a:endParaRPr lang="es-EC" dirty="0">
              <a:latin typeface="Arial" charset="0"/>
              <a:cs typeface="Arial" charset="0"/>
            </a:endParaRPr>
          </a:p>
        </p:txBody>
      </p:sp>
      <p:pic>
        <p:nvPicPr>
          <p:cNvPr id="23555" name="4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25538"/>
            <a:ext cx="25336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5 Rectángulo"/>
          <p:cNvSpPr>
            <a:spLocks noChangeArrowheads="1"/>
          </p:cNvSpPr>
          <p:nvPr/>
        </p:nvSpPr>
        <p:spPr bwMode="auto">
          <a:xfrm>
            <a:off x="2051050" y="3789363"/>
            <a:ext cx="1620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dirty="0" smtClean="0"/>
              <a:t>10.860 cajas  </a:t>
            </a: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3779912" y="1340768"/>
            <a:ext cx="4824536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s-ES_tradnl" sz="2800" b="1" dirty="0">
                <a:latin typeface="Californian FB" pitchFamily="18" charset="0"/>
              </a:rPr>
              <a:t>Puede apreciarse la cantidad </a:t>
            </a:r>
            <a:r>
              <a:rPr lang="es-EC" sz="2800" b="1" dirty="0" smtClean="0">
                <a:latin typeface="Californian FB" pitchFamily="18" charset="0"/>
              </a:rPr>
              <a:t> que demandarían nuestro segmento de mercado seria de 10.860 cajas de rosas frescas superando la oferta de la nueva  empresa. </a:t>
            </a:r>
            <a:endParaRPr lang="es-EC" sz="2800" b="1" dirty="0">
              <a:latin typeface="Californian FB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9750" y="4149725"/>
            <a:ext cx="7848600" cy="9848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charset="0"/>
              </a:rPr>
              <a:t>Pregunta Numero 6. ¿Cuál sería el precio 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charset="0"/>
              </a:rPr>
              <a:t>promedio normal ( sin considerar temporadas altas) </a:t>
            </a:r>
            <a:endParaRPr lang="es-EC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cs typeface="Arial" charset="0"/>
            </a:endParaRPr>
          </a:p>
          <a:p>
            <a:pPr>
              <a:defRPr/>
            </a:pPr>
            <a:endParaRPr lang="es-EC" b="1" dirty="0">
              <a:latin typeface="Californian FB" pitchFamily="18" charset="0"/>
              <a:cs typeface="Arial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860032" y="5229225"/>
            <a:ext cx="38164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charset="0"/>
              </a:rPr>
              <a:t>0,25 </a:t>
            </a:r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charset="0"/>
              </a:rPr>
              <a:t>precio promedio</a:t>
            </a:r>
          </a:p>
        </p:txBody>
      </p:sp>
      <p:pic>
        <p:nvPicPr>
          <p:cNvPr id="12" name="11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97152"/>
            <a:ext cx="360040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850" y="404813"/>
            <a:ext cx="85693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charset="0"/>
              </a:rPr>
              <a:t>Pregunta Numero 7. ¿Cuál sería el precio promedio que estaría dispuesto a pagar tomando en cuenta  las épocas que se consideran como temporadas altas?      </a:t>
            </a:r>
            <a:r>
              <a:rPr lang="es-ES_tradnl" dirty="0">
                <a:latin typeface="Arial" charset="0"/>
                <a:cs typeface="Arial" charset="0"/>
              </a:rPr>
              <a:t>      </a:t>
            </a:r>
            <a:endParaRPr lang="es-EC" dirty="0">
              <a:latin typeface="Arial" charset="0"/>
              <a:cs typeface="Arial" charset="0"/>
            </a:endParaRPr>
          </a:p>
          <a:p>
            <a:pPr>
              <a:defRPr/>
            </a:pPr>
            <a:endParaRPr lang="es-EC" dirty="0">
              <a:latin typeface="Arial" charset="0"/>
              <a:cs typeface="Arial" charset="0"/>
            </a:endParaRPr>
          </a:p>
        </p:txBody>
      </p:sp>
      <p:pic>
        <p:nvPicPr>
          <p:cNvPr id="24579" name="4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268413"/>
            <a:ext cx="26670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5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268413"/>
            <a:ext cx="403225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6 Rectángulo"/>
          <p:cNvSpPr>
            <a:spLocks noChangeArrowheads="1"/>
          </p:cNvSpPr>
          <p:nvPr/>
        </p:nvSpPr>
        <p:spPr bwMode="auto">
          <a:xfrm>
            <a:off x="2268538" y="3716338"/>
            <a:ext cx="1209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b="1"/>
              <a:t>US$ 0,42 </a:t>
            </a:r>
            <a:endParaRPr lang="es-EC" b="1"/>
          </a:p>
        </p:txBody>
      </p:sp>
      <p:sp>
        <p:nvSpPr>
          <p:cNvPr id="8" name="7 CuadroTexto"/>
          <p:cNvSpPr txBox="1"/>
          <p:nvPr/>
        </p:nvSpPr>
        <p:spPr>
          <a:xfrm>
            <a:off x="899592" y="4077072"/>
            <a:ext cx="7272808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Según el Ing. Carlos Dávalos representante de Sueño de los Andes BOUQUETANDES CIA. Ltda. Exporta a Estados Unidos mensualmente cerca de medio millón de tallos mensuales afirmando que si en el mercado Ecuatoriano se crearan  nuevas empresa dedicadas a la </a:t>
            </a:r>
            <a:r>
              <a:rPr lang="es-EC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Rosicultura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, tendrían éxito, debido a  que  cerca del 80% de las rosas frescas son exportadas al mercado Americano,  cuyas características en cuanto a la longitud de los tallo  son de (50-60-70-80 cm) y el botón abierto no más de 2.5 cm.</a:t>
            </a:r>
          </a:p>
          <a:p>
            <a:pPr>
              <a:defRPr/>
            </a:pPr>
            <a:endParaRPr lang="es-EC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913"/>
            <a:ext cx="7467600" cy="1228725"/>
          </a:xfrm>
        </p:spPr>
        <p:txBody>
          <a:bodyPr/>
          <a:lstStyle/>
          <a:p>
            <a:pPr algn="just">
              <a:defRPr/>
            </a:pPr>
            <a:r>
              <a:rPr lang="es-EC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/>
            </a:r>
            <a:br>
              <a:rPr lang="es-EC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</a:br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COMPORTAMIENTO  HISTÓRICO DE LA DEMANDA DE ROSAS FRESCAS DESTINADAS AL MERCADO AMERICANO.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/>
            </a:r>
            <a:b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</a:b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graphicFrame>
        <p:nvGraphicFramePr>
          <p:cNvPr id="8" name="2 Gráfico"/>
          <p:cNvGraphicFramePr/>
          <p:nvPr/>
        </p:nvGraphicFramePr>
        <p:xfrm>
          <a:off x="179512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5076056" y="3789040"/>
            <a:ext cx="3672408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2004-2007  la demanda de rosas frescas  en Estados Unidos ha ido creciendo en un 4,74% promedio.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2008 existe un crecimiento del 21,26% con respecto al año 2007.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Mientras que el año 2009 las exportaciones cayeron un 22,27%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51520" y="1196752"/>
          <a:ext cx="5627370" cy="2499360"/>
        </p:xfrm>
        <a:graphic>
          <a:graphicData uri="http://schemas.openxmlformats.org/drawingml/2006/table">
            <a:tbl>
              <a:tblPr/>
              <a:tblGrid>
                <a:gridCol w="775970"/>
                <a:gridCol w="775970"/>
                <a:gridCol w="840740"/>
                <a:gridCol w="1384300"/>
                <a:gridCol w="880110"/>
                <a:gridCol w="970280"/>
              </a:tblGrid>
              <a:tr h="42672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Años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Times New Roman"/>
                          <a:ea typeface="Times New Roman"/>
                          <a:cs typeface="Times New Roman"/>
                        </a:rPr>
                        <a:t>SUBPARTIDA NANDINA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Times New Roman"/>
                          <a:ea typeface="Times New Roman"/>
                          <a:cs typeface="Times New Roman"/>
                        </a:rPr>
                        <a:t>DESCRIPCION NANDINA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Times New Roman"/>
                          <a:ea typeface="Times New Roman"/>
                          <a:cs typeface="Times New Roman"/>
                        </a:rPr>
                        <a:t>PAIS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Times New Roman"/>
                          <a:ea typeface="Times New Roman"/>
                          <a:cs typeface="Times New Roman"/>
                        </a:rPr>
                        <a:t>CAJAS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Times New Roman"/>
                          <a:ea typeface="Times New Roman"/>
                          <a:cs typeface="Times New Roman"/>
                        </a:rPr>
                        <a:t>FOB - DÓLAR(millones)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2004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603104000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ROSAS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ESTADOS UNIDOS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2.061.541,20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169.731,37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2005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603104000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ROSAS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ESTADOS UNIDOS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2.205.849,08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175.405,87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2006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603104000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ROSAS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ESTADOS UNIDOS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2.294.083,05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177.354,85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2007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603104000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ROSAS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ESTADOS UNIDOS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2.385.846,37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196.838,71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603110000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ROSAS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ESTADOS UNIDOS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3.030.024,89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403.024,34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603110000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ROSAS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ESTADOS UNIDOS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2.478.178,62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Times New Roman"/>
                          <a:ea typeface="Times New Roman"/>
                          <a:cs typeface="Times New Roman"/>
                        </a:rPr>
                        <a:t>189.258,18</a:t>
                      </a:r>
                      <a:endParaRPr lang="es-EC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 rot="16200000">
            <a:off x="-2556789" y="2920879"/>
            <a:ext cx="6120678" cy="800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cap="all" dirty="0">
                <a:latin typeface="Californian FB" pitchFamily="18" charset="0"/>
              </a:rPr>
              <a:t>Importancia y Justificación</a:t>
            </a:r>
            <a:r>
              <a:rPr lang="es-ES" sz="1400" b="1" cap="all" dirty="0">
                <a:latin typeface="Californian FB" pitchFamily="18" charset="0"/>
              </a:rPr>
              <a:t>.  </a:t>
            </a:r>
            <a:endParaRPr lang="es-EC" sz="1400" b="1" cap="all" dirty="0">
              <a:latin typeface="Californian FB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>
              <a:latin typeface="Californian FB" pitchFamily="18" charset="0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899592" y="144016"/>
          <a:ext cx="81724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4" name="AutoShape 2" descr="data:image/jpg;base64,/9j/4AAQSkZJRgABAQAAAQABAAD/2wBDAAkGBwgHBgkIBwgKCgkLDRYPDQwMDRsUFRAWIB0iIiAdHx8kKDQsJCYxJx8fLT0tMTU3Ojo6Iys/RD84QzQ5Ojf/2wBDAQoKCg0MDRoPDxo3JR8lNzc3Nzc3Nzc3Nzc3Nzc3Nzc3Nzc3Nzc3Nzc3Nzc3Nzc3Nzc3Nzc3Nzc3Nzc3Nzc3Nzf/wAARCACxAJ4DASIAAhEBAxEB/8QAHAABAAIDAQEBAAAAAAAAAAAAAAUHAwQGAQII/8QAPBAAAQMDAQUFBAkCBwEAAAAAAQACAwQFESEGEjFBUQcTImFxFFKBkRUXIzJUkqGx0jPBJCY0QmLh8HL/xAAbAQEAAgMBAQAAAAAAAAAAAAAABAUCAwYBB//EADARAAICAgAEAwgCAQUAAAAAAAABAgMEEQUSITFBUZEGExUWUmFxgSKhFCQyQrHR/9oADAMBAAIRAxEAPwC2ERFsNQRE056IAi8Lg1uXEAc8rWmr4YiA0ukceAYM5+K12XV1rc5JGUYyl2RkrauGhpn1FVI2OJgyXOOFrWa4fScDpmwvjZvfZiTi5vvYUHXUM92uDJbg4CkiO8ymByHO6u6+ilWEsOWnBxjRc7mcfjC1Rp6pd3/4TqsPcXzEsi1qerEjt2XQ8nDgtn9QeBCucPiFOXHcH18vEi20yremERFNNIREQBERAEREAREQBERAeSOEbC88AMrmYNpheKiqpLYO7dTuAfI8Z0PAgeq6Zzd5paeBCq22U8tp7RJ6WJ2/FUMc6XHIYJB+eigcSnZDGlOt6aN1EYymlI7emjdDD3b5XzEkkvkOSSVkGgwNB0TXmi+ezsnY9yey6UUuwREWBke56rLFUPjGAcg8isKLOuydb5oPTPGlLubprB3Wg8fnwW2MFrXZyHDKh1sUcrmTtaT4c8Cr3A43dGxRt6oh3YsWtxJBEOhOdEGq7KMlLsVbWgifBYvaYO+7kSsMvNgOSElKMVtvSPEm+xlREWSafY9CIiHgREQHhOAfIZVabM79Rtreah/iDIwzePLxcP0XY196inmqLZbnCStZHvO5NjzoMnr5KL2bs/0PSSNkk72oneZJZOp6eioON5tUaZUp7kybiVSclJ9iXREXFFqEREAREQBPREQH33r8Y3sjz1WZlY4M3XjJ5ELWRSKsu+p7jJmEq4y7o2G1Lu7c15cXHg7Ch7Vao7bU1c8c0sslS8Oe6TGRjgApBFstz8m2HJOe0YxphF7SNyjqdDHMctPB3Rbh0PrwKh19tlkAADzhWPD+NTxock1tGm7FVj2uhKooirvjaSenglpKmV0wyDAzOBnickYUs07zQeGRzXW4uVHJgpxTRWWVuD0z1Q+1tfUW2x1FTSt3pGt08lMLm+0CrdS7OT7g8Ug3QCeqkyelswXciNgxFPY2VjQTUzucaiQ8XvBI+S6NQ+x9KaTZuhhfGY393vPaeO8SScqYXzXLnz3zf3ZfVrUUgiIoxmE5ZUJeLldmAx2a1SSv1zPMQ1jfRud536BVxtVBf2y99eKisbnO6d8tZke6G+H5K1wuFyyH/Kaj/wB+hHtv5Oy2XEdOKcVXvZrfqgW2sZeav/CwOb3FRO45OSRjPMDAUR2i7QVNVeY6CirgKBkbXh1NJ/VLhnUhbIcGtllOjfReJ48iKr5i2SCDgjVFVuykm0sMJntrqqpg9ycl8TsdMnj6H5qwLVcamqYG19uqKKfgQ4b8ZPk4enPHxWjN4bPGfSSkvt39DKu5TXYkkRFWm8IiIAh4IiA36J7HxhjwN8E7uf2Wyc8+PRRUOszNcDKlSCPvHJXacAy521uuX/EqsytRlteJye3+0NVY6OIUQa2aZ26HuGcDP7rcqaWGsdDLVN718IGN5xIJ646rS7RbNHcrM+oJPeU4LmjqtPYOrlq9mqd07nPkjc6MucfvAHRa/aH3sYRnGWl2ZlhabaaOh9ERFx5ZhERAa9XVNpYhLul7SQMNOpJ4DHNadyqaeoL6A0Mld4wyaNrMiPIzkk4HMc+ajqv/AFV0kc5xjpXxPDN47vhi3iMeZcSuX2Zujn3RwndLVRxl8lO9z8bmmAXe8cYGCdNOWVd4uBzrnh3Wvt1ZHsnrp5mDE2z21j7fZmz17GRBwhe/dbC8neDd7hpzzxz8VJ7P7ARPkhr7pLHKxxMrqWNvhydcOOeA00HoshYyeqfLW3GPfJJ7unJO6TnPiwAT56rbssho6gey10czJPvwPJa8emePzXSZGPlSp93CWpJdej6/vzK+FtfPtrpvXc6Onrqf2Jzqdn9DDTDG3VnDQAevywtuCZssLJG7obIA5mvEEZHxxyVdzbQ1Mu07xCO5Z3nctidqN8kDLscTz+S620sbDc5IAXFkdJEWBzicYL258tAFyuVg+5jzS6N9Syrk3teRNoiKqNwREQBERAal3ornVUcP0RUNp5xLl7y3PgA6eq6CDvO6YJ3B0oA33NGATz0XkDd2Jo8lkX0DhOLGnHi9dX3KXIscpteBxXarXVNFs84wPLWP0fjiQFz9q29stHboIIaGrja1g8LGMxnnjxdV2W31FT1mzdV7Vo2Nu8NFQFF/Q8t449M6Kz+GY/EJct6b15MjyybKI7gWx9Y9p/C135GfyT6xrT+ErvyM/kqtRZfKXDPpfqzX8UyPNehaX1j2n8JXfkZ/JPrHtP4Su/Iz+Sq1E+UuGfS/UfFMnzXoW8+qhr9m7jc4g9sNZHIcOHiaWs3BzPNnLquO2To2XCWamfOynzHG1z3nTBkJyPXd0HUrpbMA3s9iaAC2Snma4HnkvK46yAyh9GSM1dO5sRcNHPY7eb8dCFR4EVV76Me0Z9P0XMdzr2/GJ2d1odkoWuZTXSWOdn2Zwe9DnY5gDz5Hy4qENNCHvayrp3tbqXskyP1WrQ0ZexzJmPkY4YBjJBaeWuf0WKSxTseIy6Rwd4Wuc0OBzpy0V/DLuguvXfmUsseEtaWjDXD/ADNBI14Le/gkJaeJLWa58+vqu8uV5pdn4qSsrIpXmeMw/YtGmDvYOSOqrz2qObaSBzQJKdlYzhwc1m60D47q63tMa76AtjpAA/vyTjqWklUGTRXkZmPTYuktp/2XF05VVSlHutGx9Y9p/C135GfyT6x7T+FrvyM/kqtRXnylwz6X6lR8UyPNFpfWPafwtd+Rn8k+se0/ha78jP5KrUT5S4Z9L9R8UyPNehaX1j2j8LXZ/wDhn8lLbP7TwX6q9noKSqDwN5z5GtDWDkT4ufJVNZrXUXWuipaWPflkOGjl5k+Q5q99m7FTWC3NpoAHSO8Usm7gvdjj6dByCiZPs5wyn/bF7/LN1WfkT7ta/BKsaWtAJzgAZ6r1EUlJJaR43s4LtcmrH2E0lFA+QykhxB4BU5A8D7JzXRvYMFjhjC/T0kbZW7r2NcOhGVU/aTsPFBG66W1jjJnJa3iFJx8h0y34GqyvnWivuK8BBOARnnqpLZW01F/rzRxfYzxgF4lGjRnVx8lKXfYuvO0rKW10jnQYLXTvIaMn/cfL09FaTy4R1rxIkaZPezmTpler6raZ1BdqijdUCcQ6OcOAPRfK312KyPMuxrnFxemWpsPLFW7IiCYbzInOjeBxaMkgj5hcxX2uG0xTU8lXFJIyoZ3O5J43733ZG6+EtwN7T550jtmtoqrZ+aSSNomilAD4ScZxwPljX1W9d9qaa6OYxtAyn3naykl27/ywOa46fDc3HzbXXHdc3su6Myl1RTlpo2oals2HXOENlIOZqY4DyM6lhHH0WGtkke3ube0QRy5ZJNI8mU64IbgYbnrrpwXxdamjmmpqe0OzDHS70kv+6R+Nd4noV7T1dubQV1NXT9zVxyuEE4aS5zc6aDiARg41w7K1/wCoa1p/jX6JjjUo+9PjYe1uuF8hqaruYaWlyYaZjgS93AaeXEkqc7VKoex2+lGC7vHyHHLAx/c/JRdq22ioKNsX0d42t3fA4AH1OMrnbxdKm7VrqqpcCXDAYODAOAA6LfhcNzLeJRyL48sYdiDl5dTpcIPbZHoiMzLII4WPlkPBkTS4/ILsJSUe7KRJvsFJWSy198qxTW6AvdpvvP3Ix1cf7Kd2X2Bud3mbJcYzRUg1dvH7R3kBy9VcFptNHZ6OOloIGRRN93mep6lQb82MVqHVkmvHb6yIrZDZSk2bpjuHvquQDvZ3cT5DoPJdEiKqlJye2yWkkugREWJ6F8vYyQFsjQ4HiDzX0iApvtZoaG1z07aCMR1FQ/BdgAsBOuD8FtWOprrTYa28XJ7DAIdyHBBMjscBjgB+/ou9v2y1rvszJrnEH93yPD4qu+0iuoJ4Kay2R8ZgpnjvGQjDGkHUZ6r13OuDib6cf38lGKe/6OGhhqJd+eRvjnd3jtQeKyezze7+ykPIckXkOLWxiopLR0T9l8aT3KT3+iP9nl5M/ZPZ5vd/ZSCLL4zd5I8+VsT6pf0aLY52AhocA4YIB4hJY6iUl0gc5x11ct7Tqs9HST1kzYqeMvkJAa0cyeSxXFbebaitnsvZvGUP5WS0vwQzoZQQO7c5zj4Q3Un4BTVp2M2hugBio/Z4nH78+mnord2Y2YprTSNdPCx9a8faOOob/wAR5BdAAAMAYCl/590l10jl78bHjY1Vtr7lb2nsppIy192q5Kh3Ext8LPku1tWz9rtMYbRUcUfUhoyVKIo8pyl1kzFRS7AacNERFgehERAEREAREQFT9qNberdUNl9slZSSN7vumOIaWk+LI6nTXyXHsa1rQGDAxorK7YqR82z4kAADDq52mFWVK4vponEYJaMqHko6r2fltSizKiIox0oREQG7Z6T264w0+6XAnUDp/wCwu17PNnrnabvWGshjNITvRvkOXg6jTyUP2e0M095ZMxjXMYcPy7G63iT/AO6q3FKx4JrbOV47lyjYq4vprqCcoiKWc0EREAREQBERAEREAXO7eXGttez89RbjuzYID/d810ShdsXPbs/VCOn79xYcM80Z6u5Skd1qLnbaaOqqJJmx6nvHlx3uZOSvOHJSOx2yl0uz3NfTvpY98maaRumvujn/AGWbaLYa7WWWSooXGemGpDsnP/aguqUts7CrimNRCEWurXXREItd0lYym76W31LGt+8SzA+B5rJDMyaNskeS136LTKLj3LWnKpueq5bZkXrQXENHEnReLdsvd/StL37d6Lf8WOi81s3TlyxbLU2ItEVDbGVBiAnlbguxruj/ALXSrFStaymibGzcYGANb7oxwWVWcIqMUkfOsm122ynLvsIiLI0BERAEREAREQBERAF4QCMOGQV6iA+WMawYY0AeQwvXNa5u64Ag8ivUQEbebXDW2uopmxMy5pxhvNfn+FhobhU0EuQQ8ubnn1C/SXHjwXCbabAR3uUVFC4QTZyT59Vrthzx0TcDLeLcrPArQDecB54VkbObB0LnRV1dL7SA7eZG0+DTrjioSz9nV4jucft1XGaRv9TLAS5vQeatSkpoaSnjp6aNkcUYw1rRgALVVS4vci14lxeN9ShS2t9zLw0REUk50IiIAiIgCIiAIiIAiIgCIiAIiIAvHcERGGes4fBeBEQ88T1ERD0IiIAiIgCIiAIiIAiIgP/Z"/>
          <p:cNvSpPr>
            <a:spLocks noChangeAspect="1" noChangeArrowheads="1"/>
          </p:cNvSpPr>
          <p:nvPr/>
        </p:nvSpPr>
        <p:spPr bwMode="auto">
          <a:xfrm>
            <a:off x="155575" y="-601663"/>
            <a:ext cx="1133475" cy="126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7175" name="AutoShape 4" descr="data:image/jpg;base64,/9j/4AAQSkZJRgABAQAAAQABAAD/2wBDAAkGBwgHBgkIBwgKCgkLDRYPDQwMDRsUFRAWIB0iIiAdHx8kKDQsJCYxJx8fLT0tMTU3Ojo6Iys/RD84QzQ5Ojf/2wBDAQoKCg0MDRoPDxo3JR8lNzc3Nzc3Nzc3Nzc3Nzc3Nzc3Nzc3Nzc3Nzc3Nzc3Nzc3Nzc3Nzc3Nzc3Nzc3Nzc3Nzf/wAARCACxAJ4DASIAAhEBAxEB/8QAHAABAAIDAQEBAAAAAAAAAAAAAAUHAwQGAQII/8QAPBAAAQMDAQUFBAkCBwEAAAAAAQACAwQFESEGEjFBUQcTImFxFFKBkRUXIzJUkqGx0jPBJCY0QmLh8HL/xAAbAQEAAgMBAQAAAAAAAAAAAAAABAUCAwYBB//EADARAAICAgAEAwgCAQUAAAAAAAABAgMEEQUSITFBUZEGExUWUmFxgSKhFCQyQrHR/9oADAMBAAIRAxEAPwC2ERFsNQRE056IAi8Lg1uXEAc8rWmr4YiA0ukceAYM5+K12XV1rc5JGUYyl2RkrauGhpn1FVI2OJgyXOOFrWa4fScDpmwvjZvfZiTi5vvYUHXUM92uDJbg4CkiO8ymByHO6u6+ilWEsOWnBxjRc7mcfjC1Rp6pd3/4TqsPcXzEsi1qerEjt2XQ8nDgtn9QeBCucPiFOXHcH18vEi20yremERFNNIREQBERAEREAREQBERAeSOEbC88AMrmYNpheKiqpLYO7dTuAfI8Z0PAgeq6Zzd5paeBCq22U8tp7RJ6WJ2/FUMc6XHIYJB+eigcSnZDGlOt6aN1EYymlI7emjdDD3b5XzEkkvkOSSVkGgwNB0TXmi+ezsnY9yey6UUuwREWBke56rLFUPjGAcg8isKLOuydb5oPTPGlLubprB3Wg8fnwW2MFrXZyHDKh1sUcrmTtaT4c8Cr3A43dGxRt6oh3YsWtxJBEOhOdEGq7KMlLsVbWgifBYvaYO+7kSsMvNgOSElKMVtvSPEm+xlREWSafY9CIiHgREQHhOAfIZVabM79Rtreah/iDIwzePLxcP0XY196inmqLZbnCStZHvO5NjzoMnr5KL2bs/0PSSNkk72oneZJZOp6eioON5tUaZUp7kybiVSclJ9iXREXFFqEREAREQBPREQH33r8Y3sjz1WZlY4M3XjJ5ELWRSKsu+p7jJmEq4y7o2G1Lu7c15cXHg7Ch7Vao7bU1c8c0sslS8Oe6TGRjgApBFstz8m2HJOe0YxphF7SNyjqdDHMctPB3Rbh0PrwKh19tlkAADzhWPD+NTxock1tGm7FVj2uhKooirvjaSenglpKmV0wyDAzOBnickYUs07zQeGRzXW4uVHJgpxTRWWVuD0z1Q+1tfUW2x1FTSt3pGt08lMLm+0CrdS7OT7g8Ug3QCeqkyelswXciNgxFPY2VjQTUzucaiQ8XvBI+S6NQ+x9KaTZuhhfGY393vPaeO8SScqYXzXLnz3zf3ZfVrUUgiIoxmE5ZUJeLldmAx2a1SSv1zPMQ1jfRud536BVxtVBf2y99eKisbnO6d8tZke6G+H5K1wuFyyH/Kaj/wB+hHtv5Oy2XEdOKcVXvZrfqgW2sZeav/CwOb3FRO45OSRjPMDAUR2i7QVNVeY6CirgKBkbXh1NJ/VLhnUhbIcGtllOjfReJ48iKr5i2SCDgjVFVuykm0sMJntrqqpg9ycl8TsdMnj6H5qwLVcamqYG19uqKKfgQ4b8ZPk4enPHxWjN4bPGfSSkvt39DKu5TXYkkRFWm8IiIAh4IiA36J7HxhjwN8E7uf2Wyc8+PRRUOszNcDKlSCPvHJXacAy521uuX/EqsytRlteJye3+0NVY6OIUQa2aZ26HuGcDP7rcqaWGsdDLVN718IGN5xIJ646rS7RbNHcrM+oJPeU4LmjqtPYOrlq9mqd07nPkjc6MucfvAHRa/aH3sYRnGWl2ZlhabaaOh9ERFx5ZhERAa9XVNpYhLul7SQMNOpJ4DHNadyqaeoL6A0Mld4wyaNrMiPIzkk4HMc+ajqv/AFV0kc5xjpXxPDN47vhi3iMeZcSuX2Zujn3RwndLVRxl8lO9z8bmmAXe8cYGCdNOWVd4uBzrnh3Wvt1ZHsnrp5mDE2z21j7fZmz17GRBwhe/dbC8neDd7hpzzxz8VJ7P7ARPkhr7pLHKxxMrqWNvhydcOOeA00HoshYyeqfLW3GPfJJ7unJO6TnPiwAT56rbssho6gey10czJPvwPJa8emePzXSZGPlSp93CWpJdej6/vzK+FtfPtrpvXc6Onrqf2Jzqdn9DDTDG3VnDQAevywtuCZssLJG7obIA5mvEEZHxxyVdzbQ1Mu07xCO5Z3nctidqN8kDLscTz+S620sbDc5IAXFkdJEWBzicYL258tAFyuVg+5jzS6N9Syrk3teRNoiKqNwREQBERAal3ornVUcP0RUNp5xLl7y3PgA6eq6CDvO6YJ3B0oA33NGATz0XkDd2Jo8lkX0DhOLGnHi9dX3KXIscpteBxXarXVNFs84wPLWP0fjiQFz9q29stHboIIaGrja1g8LGMxnnjxdV2W31FT1mzdV7Vo2Nu8NFQFF/Q8t449M6Kz+GY/EJct6b15MjyybKI7gWx9Y9p/C135GfyT6xrT+ErvyM/kqtRZfKXDPpfqzX8UyPNehaX1j2n8JXfkZ/JPrHtP4Su/Iz+Sq1E+UuGfS/UfFMnzXoW8+qhr9m7jc4g9sNZHIcOHiaWs3BzPNnLquO2To2XCWamfOynzHG1z3nTBkJyPXd0HUrpbMA3s9iaAC2Snma4HnkvK46yAyh9GSM1dO5sRcNHPY7eb8dCFR4EVV76Me0Z9P0XMdzr2/GJ2d1odkoWuZTXSWOdn2Zwe9DnY5gDz5Hy4qENNCHvayrp3tbqXskyP1WrQ0ZexzJmPkY4YBjJBaeWuf0WKSxTseIy6Rwd4Wuc0OBzpy0V/DLuguvXfmUsseEtaWjDXD/ADNBI14Le/gkJaeJLWa58+vqu8uV5pdn4qSsrIpXmeMw/YtGmDvYOSOqrz2qObaSBzQJKdlYzhwc1m60D47q63tMa76AtjpAA/vyTjqWklUGTRXkZmPTYuktp/2XF05VVSlHutGx9Y9p/C135GfyT6x7T+FrvyM/kqtRXnylwz6X6lR8UyPNFpfWPafwtd+Rn8k+se0/ha78jP5KrUT5S4Z9L9R8UyPNehaX1j2j8LXZ/wDhn8lLbP7TwX6q9noKSqDwN5z5GtDWDkT4ufJVNZrXUXWuipaWPflkOGjl5k+Q5q99m7FTWC3NpoAHSO8Usm7gvdjj6dByCiZPs5wyn/bF7/LN1WfkT7ta/BKsaWtAJzgAZ6r1EUlJJaR43s4LtcmrH2E0lFA+QykhxB4BU5A8D7JzXRvYMFjhjC/T0kbZW7r2NcOhGVU/aTsPFBG66W1jjJnJa3iFJx8h0y34GqyvnWivuK8BBOARnnqpLZW01F/rzRxfYzxgF4lGjRnVx8lKXfYuvO0rKW10jnQYLXTvIaMn/cfL09FaTy4R1rxIkaZPezmTpler6raZ1BdqijdUCcQ6OcOAPRfK312KyPMuxrnFxemWpsPLFW7IiCYbzInOjeBxaMkgj5hcxX2uG0xTU8lXFJIyoZ3O5J43733ZG6+EtwN7T550jtmtoqrZ+aSSNomilAD4ScZxwPljX1W9d9qaa6OYxtAyn3naykl27/ywOa46fDc3HzbXXHdc3su6Myl1RTlpo2oals2HXOENlIOZqY4DyM6lhHH0WGtkke3ube0QRy5ZJNI8mU64IbgYbnrrpwXxdamjmmpqe0OzDHS70kv+6R+Nd4noV7T1dubQV1NXT9zVxyuEE4aS5zc6aDiARg41w7K1/wCoa1p/jX6JjjUo+9PjYe1uuF8hqaruYaWlyYaZjgS93AaeXEkqc7VKoex2+lGC7vHyHHLAx/c/JRdq22ioKNsX0d42t3fA4AH1OMrnbxdKm7VrqqpcCXDAYODAOAA6LfhcNzLeJRyL48sYdiDl5dTpcIPbZHoiMzLII4WPlkPBkTS4/ILsJSUe7KRJvsFJWSy198qxTW6AvdpvvP3Ix1cf7Kd2X2Bud3mbJcYzRUg1dvH7R3kBy9VcFptNHZ6OOloIGRRN93mep6lQb82MVqHVkmvHb6yIrZDZSk2bpjuHvquQDvZ3cT5DoPJdEiKqlJye2yWkkugREWJ6F8vYyQFsjQ4HiDzX0iApvtZoaG1z07aCMR1FQ/BdgAsBOuD8FtWOprrTYa28XJ7DAIdyHBBMjscBjgB+/ou9v2y1rvszJrnEH93yPD4qu+0iuoJ4Kay2R8ZgpnjvGQjDGkHUZ6r13OuDib6cf38lGKe/6OGhhqJd+eRvjnd3jtQeKyezze7+ykPIckXkOLWxiopLR0T9l8aT3KT3+iP9nl5M/ZPZ5vd/ZSCLL4zd5I8+VsT6pf0aLY52AhocA4YIB4hJY6iUl0gc5x11ct7Tqs9HST1kzYqeMvkJAa0cyeSxXFbebaitnsvZvGUP5WS0vwQzoZQQO7c5zj4Q3Un4BTVp2M2hugBio/Z4nH78+mnord2Y2YprTSNdPCx9a8faOOob/wAR5BdAAAMAYCl/590l10jl78bHjY1Vtr7lb2nsppIy192q5Kh3Ext8LPku1tWz9rtMYbRUcUfUhoyVKIo8pyl1kzFRS7AacNERFgehERAEREAREQFT9qNberdUNl9slZSSN7vumOIaWk+LI6nTXyXHsa1rQGDAxorK7YqR82z4kAADDq52mFWVK4vponEYJaMqHko6r2fltSizKiIox0oREQG7Z6T264w0+6XAnUDp/wCwu17PNnrnabvWGshjNITvRvkOXg6jTyUP2e0M095ZMxjXMYcPy7G63iT/AO6q3FKx4JrbOV47lyjYq4vprqCcoiKWc0EREAREQBERAEREAXO7eXGttez89RbjuzYID/d810ShdsXPbs/VCOn79xYcM80Z6u5Skd1qLnbaaOqqJJmx6nvHlx3uZOSvOHJSOx2yl0uz3NfTvpY98maaRumvujn/AGWbaLYa7WWWSooXGemGpDsnP/aguqUts7CrimNRCEWurXXREItd0lYym76W31LGt+8SzA+B5rJDMyaNskeS136LTKLj3LWnKpueq5bZkXrQXENHEnReLdsvd/StL37d6Lf8WOi81s3TlyxbLU2ItEVDbGVBiAnlbguxruj/ALXSrFStaymibGzcYGANb7oxwWVWcIqMUkfOsm122ynLvsIiLI0BERAEREAREQBERAF4QCMOGQV6iA+WMawYY0AeQwvXNa5u64Ag8ivUQEbebXDW2uopmxMy5pxhvNfn+FhobhU0EuQQ8ubnn1C/SXHjwXCbabAR3uUVFC4QTZyT59Vrthzx0TcDLeLcrPArQDecB54VkbObB0LnRV1dL7SA7eZG0+DTrjioSz9nV4jucft1XGaRv9TLAS5vQeatSkpoaSnjp6aNkcUYw1rRgALVVS4vci14lxeN9ShS2t9zLw0REUk50IiIAiIgCIiAIiIAiIgCIiAIiIAvHcERGGes4fBeBEQ88T1ERD0IiIAiIgCIiAIiIAiIgP/Z"/>
          <p:cNvSpPr>
            <a:spLocks noChangeAspect="1" noChangeArrowheads="1"/>
          </p:cNvSpPr>
          <p:nvPr/>
        </p:nvSpPr>
        <p:spPr bwMode="auto">
          <a:xfrm>
            <a:off x="155575" y="-601663"/>
            <a:ext cx="1133475" cy="126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pic>
        <p:nvPicPr>
          <p:cNvPr id="615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988840"/>
            <a:ext cx="23050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4644008" y="3212977"/>
            <a:ext cx="1872208" cy="19236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200" b="1" dirty="0">
                <a:latin typeface="Californian FB" pitchFamily="18" charset="0"/>
              </a:rPr>
              <a:t>Holanda y los  Países Bajos son el principal proveedor florícola a nivel mundial, este país representa el 56,38%  de las exportaciones totales de flores; seguido por Colombia con el 15,93% y Ecuador con el 6,1%.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1100" b="1" dirty="0">
              <a:latin typeface="Californian FB" pitchFamily="18" charset="0"/>
            </a:endParaRPr>
          </a:p>
        </p:txBody>
      </p:sp>
      <p:sp>
        <p:nvSpPr>
          <p:cNvPr id="14" name="13 Flecha abajo"/>
          <p:cNvSpPr/>
          <p:nvPr/>
        </p:nvSpPr>
        <p:spPr>
          <a:xfrm>
            <a:off x="5508104" y="2852936"/>
            <a:ext cx="288925" cy="36036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8" grpId="0">
        <p:bldAsOne/>
      </p:bldGraphic>
      <p:bldP spid="12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188" y="260350"/>
            <a:ext cx="68405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charset="0"/>
              </a:rPr>
              <a:t>PROYECCIÓN DE LA DEMANDA</a:t>
            </a:r>
            <a:r>
              <a:rPr lang="es-ES_tradnl" dirty="0">
                <a:latin typeface="Arial" charset="0"/>
                <a:cs typeface="Arial" charset="0"/>
              </a:rPr>
              <a:t>.</a:t>
            </a:r>
            <a:endParaRPr lang="es-EC" dirty="0">
              <a:latin typeface="Arial" charset="0"/>
              <a:cs typeface="Arial" charset="0"/>
            </a:endParaRPr>
          </a:p>
        </p:txBody>
      </p: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36613"/>
            <a:ext cx="7667625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187624" y="5157192"/>
            <a:ext cx="705678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Para la proyección de la demanda se utilizo uno de los métodos más conocidos como es el de  Mínimos Cuadrados que es una técnica de 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análisis numérico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encuadrada dentro de la optimización matemática.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ANÁLISIS DE LA OFERTA.</a:t>
            </a:r>
            <a:endParaRPr lang="es-EC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323528" y="12687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039544" y="4509120"/>
            <a:ext cx="4104456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Por la naturaleza del proyecto, el producto que ofrecerá la nueva empresa se caracteriza por tener una oferta competitiva o de mercado libre.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  <a:p>
            <a:pPr>
              <a:defRPr/>
            </a:pPr>
            <a:endParaRPr lang="es-EC" dirty="0"/>
          </a:p>
        </p:txBody>
      </p:sp>
      <p:sp>
        <p:nvSpPr>
          <p:cNvPr id="7" name="6 Flecha curvada hacia abajo"/>
          <p:cNvSpPr/>
          <p:nvPr/>
        </p:nvSpPr>
        <p:spPr>
          <a:xfrm rot="2168311">
            <a:off x="5148263" y="2708275"/>
            <a:ext cx="2592387" cy="11525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Proyección de la oferta.</a:t>
            </a:r>
            <a:endParaRPr lang="es-EC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24128" y="3068960"/>
            <a:ext cx="2376264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2009 que fueron de 2369,02 hectáreas,  a un factor de crecimiento anual del 4%.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  <a:p>
            <a:pPr>
              <a:defRPr/>
            </a:pPr>
            <a:endParaRPr lang="es-EC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55576" y="3087634"/>
            <a:ext cx="4056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Tabla No. 2.3 Capacidad de producción.</a:t>
            </a:r>
            <a:endParaRPr kumimoji="0" lang="es-EC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1" name="Image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28520"/>
            <a:ext cx="3816424" cy="3095919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323529" y="1628800"/>
          <a:ext cx="8496945" cy="1097280"/>
        </p:xfrm>
        <a:graphic>
          <a:graphicData uri="http://schemas.openxmlformats.org/drawingml/2006/table">
            <a:tbl>
              <a:tblPr/>
              <a:tblGrid>
                <a:gridCol w="542713"/>
                <a:gridCol w="1486200"/>
                <a:gridCol w="1733901"/>
                <a:gridCol w="1694935"/>
                <a:gridCol w="1592888"/>
                <a:gridCol w="1446308"/>
              </a:tblGrid>
              <a:tr h="45529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Año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Hectáreas cultivas (rosas)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Tallos anuales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Desperdicio 5%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Cajas </a:t>
                      </a:r>
                      <a:endParaRPr lang="es-EC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85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es-EC" sz="16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2.369,02</a:t>
                      </a:r>
                      <a:endParaRPr lang="es-EC" sz="16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1.844.878.464,00</a:t>
                      </a:r>
                      <a:endParaRPr lang="es-EC" sz="16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92.243.923,20</a:t>
                      </a:r>
                      <a:endParaRPr lang="es-EC" sz="16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1.752.634.540,80</a:t>
                      </a:r>
                      <a:endParaRPr lang="es-EC" sz="16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2.632.457,08</a:t>
                      </a:r>
                      <a:endParaRPr lang="es-EC" sz="16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s-ES" sz="2400" b="1" smtClean="0"/>
              <a:t>DETERMINACIÓN DE LA DEMANDA INSATISFECHA.</a:t>
            </a:r>
            <a:r>
              <a:rPr lang="es-EC" sz="2400" b="1" smtClean="0"/>
              <a:t/>
            </a:r>
            <a:br>
              <a:rPr lang="es-EC" sz="2400" b="1" smtClean="0"/>
            </a:br>
            <a:endParaRPr lang="es-EC" sz="2400" smtClean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68313" y="981075"/>
          <a:ext cx="2953742" cy="1549894"/>
        </p:xfrm>
        <a:graphic>
          <a:graphicData uri="http://schemas.openxmlformats.org/drawingml/2006/table">
            <a:tbl>
              <a:tblPr/>
              <a:tblGrid>
                <a:gridCol w="2510489"/>
                <a:gridCol w="443253"/>
              </a:tblGrid>
              <a:tr h="247553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DEMANDA AÑO 2010 No. Cajas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15263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26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2.874.001,65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5263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263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OFERTA AÑO 2010 No. Cajas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15263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0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2.632.457,08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923928" y="980728"/>
            <a:ext cx="4824536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S" dirty="0">
                <a:latin typeface="Californian FB" pitchFamily="18" charset="0"/>
              </a:rPr>
              <a:t>Existe una demanda insatisfecha de </a:t>
            </a:r>
            <a:r>
              <a:rPr lang="es-EC" dirty="0">
                <a:latin typeface="Californian FB" pitchFamily="18" charset="0"/>
              </a:rPr>
              <a:t>241.544,57 cajas, por lo tanto la empresa condicionada por sus factores de producción contribuirá a satisfacer la demanda de rosas frescas a este mercado en un </a:t>
            </a: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3,96%</a:t>
            </a:r>
            <a:r>
              <a:rPr lang="es-EC" dirty="0">
                <a:latin typeface="Californian FB" pitchFamily="18" charset="0"/>
              </a:rPr>
              <a:t> en su nivel optimo de producción.</a:t>
            </a:r>
          </a:p>
          <a:p>
            <a:pPr>
              <a:defRPr/>
            </a:pPr>
            <a:endParaRPr lang="es-EC" dirty="0">
              <a:latin typeface="Californian FB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188" y="2924175"/>
            <a:ext cx="6048375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charset="0"/>
              </a:rPr>
              <a:t>ANÁLISIS DE PRECIOS</a:t>
            </a:r>
            <a:r>
              <a:rPr lang="es-ES" b="1" dirty="0">
                <a:latin typeface="Arial" charset="0"/>
                <a:cs typeface="Arial" charset="0"/>
              </a:rPr>
              <a:t>.</a:t>
            </a:r>
            <a:endParaRPr lang="es-EC" b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es-EC" dirty="0">
              <a:latin typeface="Arial" charset="0"/>
              <a:cs typeface="Arial" charset="0"/>
            </a:endParaRPr>
          </a:p>
        </p:txBody>
      </p:sp>
      <p:pic>
        <p:nvPicPr>
          <p:cNvPr id="180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3429000"/>
            <a:ext cx="5616575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5724128" y="3717032"/>
            <a:ext cx="3132856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S_tradnl" dirty="0"/>
              <a:t>Por encontrarse el producto dentro de un mercado de competencia perfecta, en donde existen gran cantidad de  demandantes y oferentes, el precio lo proporciona  la tendencia del mercado.</a:t>
            </a:r>
            <a:endParaRPr lang="es-EC" dirty="0">
              <a:latin typeface="Californian FB" pitchFamily="18" charset="0"/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3419475" y="1484313"/>
            <a:ext cx="360363" cy="2159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1" name="10 Flecha derecha"/>
          <p:cNvSpPr/>
          <p:nvPr/>
        </p:nvSpPr>
        <p:spPr>
          <a:xfrm>
            <a:off x="5292725" y="4508500"/>
            <a:ext cx="358775" cy="2159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0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0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94869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5000" cap="none" smtClean="0">
                <a:ln w="11430"/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ESTUDIO TÉCNICO</a:t>
            </a:r>
            <a:endParaRPr lang="es-EC" sz="5000" cap="none">
              <a:ln w="11430"/>
              <a:solidFill>
                <a:sysClr val="windowText" lastClr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itle 1"/>
          <p:cNvSpPr>
            <a:spLocks noGrp="1"/>
          </p:cNvSpPr>
          <p:nvPr>
            <p:ph type="subTitle" idx="1"/>
          </p:nvPr>
        </p:nvSpPr>
        <p:spPr>
          <a:xfrm>
            <a:off x="357188" y="1285875"/>
            <a:ext cx="6480175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C" sz="320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CAPÍTULO II</a:t>
            </a:r>
            <a:endParaRPr lang="es-EC" sz="3200" dirty="0"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750" y="188913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es-ES_tradn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Calibri" pitchFamily="34" charset="0"/>
              </a:rPr>
              <a:t>INTRODUCCIÓN</a:t>
            </a:r>
            <a:endParaRPr lang="es-EC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cs typeface="Calibri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827584" y="1268760"/>
          <a:ext cx="748883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Flecha curvada hacia la derecha"/>
          <p:cNvSpPr/>
          <p:nvPr/>
        </p:nvSpPr>
        <p:spPr>
          <a:xfrm>
            <a:off x="827088" y="4724400"/>
            <a:ext cx="1441450" cy="6492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>
                <a:solidFill>
                  <a:schemeClr val="tx1"/>
                </a:solidFill>
              </a:rPr>
              <a:t>    </a:t>
            </a:r>
          </a:p>
        </p:txBody>
      </p:sp>
      <p:sp>
        <p:nvSpPr>
          <p:cNvPr id="7" name="6 Flecha curvada hacia la izquierda"/>
          <p:cNvSpPr/>
          <p:nvPr/>
        </p:nvSpPr>
        <p:spPr>
          <a:xfrm>
            <a:off x="6659563" y="4724400"/>
            <a:ext cx="1081087" cy="57626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>
                <a:solidFill>
                  <a:schemeClr val="tx1"/>
                </a:solidFill>
              </a:rPr>
              <a:t>          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339975" y="5445125"/>
            <a:ext cx="42481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charset="0"/>
              </a:rPr>
              <a:t>Para el normal desarrollo de las actividades de la empresa.</a:t>
            </a:r>
            <a:endParaRPr lang="es-EC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cs typeface="Arial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6" grpId="0" animBg="1"/>
      <p:bldP spid="7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8313" y="0"/>
            <a:ext cx="7056015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TAMAÑO DEL PROYECTO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1916832"/>
            <a:ext cx="25922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Factores determinantes  </a:t>
            </a:r>
          </a:p>
        </p:txBody>
      </p:sp>
      <p:sp>
        <p:nvSpPr>
          <p:cNvPr id="13" name="12 Abrir llave"/>
          <p:cNvSpPr/>
          <p:nvPr/>
        </p:nvSpPr>
        <p:spPr>
          <a:xfrm>
            <a:off x="3347864" y="1268760"/>
            <a:ext cx="72008" cy="187220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4" name="13 CuadroTexto"/>
          <p:cNvSpPr txBox="1"/>
          <p:nvPr/>
        </p:nvSpPr>
        <p:spPr>
          <a:xfrm>
            <a:off x="3635896" y="1268760"/>
            <a:ext cx="446449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El mercado condicionado por la demanda.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635896" y="1772816"/>
            <a:ext cx="446449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Disponibilidad de recursos financieros.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635896" y="2276872"/>
            <a:ext cx="446449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Disponibilidad de mano de obra.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3635896" y="2780928"/>
            <a:ext cx="446449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Disponibilidad de materia prima..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611188" y="3213100"/>
            <a:ext cx="7848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defRPr/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charset="0"/>
              </a:rPr>
              <a:t>CAPACIDADES DE PRODUCCIÓN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charset="0"/>
              </a:rPr>
              <a:t>.</a:t>
            </a:r>
            <a:endParaRPr lang="es-EC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cs typeface="Arial" charset="0"/>
            </a:endParaRPr>
          </a:p>
          <a:p>
            <a:pPr>
              <a:defRPr/>
            </a:pP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cs typeface="Arial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1835696" y="3717032"/>
          <a:ext cx="5544616" cy="3048000"/>
        </p:xfrm>
        <a:graphic>
          <a:graphicData uri="http://schemas.openxmlformats.org/drawingml/2006/table">
            <a:tbl>
              <a:tblPr/>
              <a:tblGrid>
                <a:gridCol w="3920602"/>
                <a:gridCol w="1624014"/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Número de plantas por Hectárea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Índice de Rendimiento 1.2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Producción por hectárea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Total Hectáreas cultivadas (4)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336.000,00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Producción anual (Botones)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4.032.000,00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Desperdicio 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201.600,00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Total Producción Anual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3.830.400,00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Total No. Cajas Anuales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9.576,00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Primer año de Producción (45%)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4.309,20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Segundo año de Producción (90%)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8.618,40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Tercer año de Producción (100%)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9.576,00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850" y="0"/>
            <a:ext cx="8424863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LOCALIZACIÓN DEL PROYECTO.</a:t>
            </a:r>
            <a:endParaRPr lang="es-EC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908720"/>
            <a:ext cx="9144000" cy="9899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6177" tIns="126960" bIns="0" anchor="ctr">
            <a:spAutoFit/>
          </a:bodyPr>
          <a:lstStyle/>
          <a:p>
            <a:pPr lvl="2" eaLnBrk="0" hangingPunct="0">
              <a:defRPr/>
            </a:pPr>
            <a:r>
              <a:rPr lang="es-EC" sz="2400" b="1" u="sng" dirty="0">
                <a:solidFill>
                  <a:srgbClr val="000000"/>
                </a:solidFill>
                <a:latin typeface="Californian FB" pitchFamily="18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es-EC" sz="2400" b="1" u="sng" dirty="0" bmk="">
                <a:solidFill>
                  <a:srgbClr val="000000"/>
                </a:solidFill>
                <a:latin typeface="Californian FB" pitchFamily="18" charset="0"/>
                <a:ea typeface="Times New Roman" pitchFamily="18" charset="0"/>
                <a:cs typeface="Arial" pitchFamily="34" charset="0"/>
              </a:rPr>
              <a:t>acro localización. Provincia de Cotopaxi. </a:t>
            </a:r>
            <a:endParaRPr lang="es-ES_tradnl" sz="2400" b="1" u="sng" dirty="0">
              <a:solidFill>
                <a:srgbClr val="000000"/>
              </a:solidFill>
              <a:latin typeface="Californian FB" pitchFamily="18" charset="0"/>
              <a:ea typeface="Times New Roman" pitchFamily="18" charset="0"/>
              <a:cs typeface="Arial" pitchFamily="34" charset="0"/>
            </a:endParaRPr>
          </a:p>
          <a:p>
            <a:pPr lvl="2" eaLnBrk="0" hangingPunct="0">
              <a:defRPr/>
            </a:pPr>
            <a:endParaRPr lang="es-ES_tradnl" sz="3200" u="sng" dirty="0">
              <a:solidFill>
                <a:schemeClr val="tx1"/>
              </a:solidFill>
              <a:latin typeface="Californian FB" pitchFamily="18" charset="0"/>
              <a:cs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1984645"/>
            <a:ext cx="9144000" cy="8976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131531" tIns="126960" bIns="0" anchor="ctr">
            <a:spAutoFit/>
          </a:bodyPr>
          <a:lstStyle/>
          <a:p>
            <a:pPr lvl="3" eaLnBrk="0" hangingPunct="0">
              <a:defRPr/>
            </a:pPr>
            <a:r>
              <a:rPr lang="es-EC" sz="32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ea typeface="Times New Roman" pitchFamily="18" charset="0"/>
                <a:cs typeface="Arial" pitchFamily="34" charset="0"/>
              </a:rPr>
              <a:t>P</a:t>
            </a:r>
            <a:r>
              <a:rPr lang="es-EC" sz="3200" b="1" u="sng" dirty="0" bmk="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ea typeface="Times New Roman" pitchFamily="18" charset="0"/>
                <a:cs typeface="Arial" pitchFamily="34" charset="0"/>
              </a:rPr>
              <a:t>lano de la </a:t>
            </a:r>
            <a:r>
              <a:rPr lang="es-EC" sz="2400" b="1" u="sng" dirty="0" bmk="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ea typeface="Times New Roman" pitchFamily="18" charset="0"/>
                <a:cs typeface="Arial" pitchFamily="34" charset="0"/>
              </a:rPr>
              <a:t>Micro</a:t>
            </a:r>
            <a:r>
              <a:rPr lang="es-EC" sz="3200" b="1" u="sng" dirty="0" bmk="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ea typeface="Times New Roman" pitchFamily="18" charset="0"/>
                <a:cs typeface="Arial" pitchFamily="34" charset="0"/>
              </a:rPr>
              <a:t> localización.</a:t>
            </a:r>
            <a:endParaRPr lang="es-ES_tradnl" sz="3200" b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ea typeface="Times New Roman" pitchFamily="18" charset="0"/>
              <a:cs typeface="Arial" pitchFamily="34" charset="0"/>
            </a:endParaRPr>
          </a:p>
          <a:p>
            <a:pPr lvl="3" eaLnBrk="0" hangingPunct="0">
              <a:buFontTx/>
              <a:buAutoNum type="arabicPeriod"/>
              <a:defRPr/>
            </a:pPr>
            <a:endParaRPr lang="es-ES_tradnl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33801" name="7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97200"/>
            <a:ext cx="4176712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220072" y="3501008"/>
            <a:ext cx="3672408" cy="16561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>
              <a:spcAft>
                <a:spcPts val="1000"/>
              </a:spcAft>
              <a:defRPr/>
            </a:pPr>
            <a:r>
              <a:rPr lang="es-EC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pitchFamily="34" charset="0"/>
              </a:rPr>
              <a:t>La nueva empresa estará ubicada Barrio  San José, aledaño al a la Escuela San José de </a:t>
            </a:r>
            <a:r>
              <a:rPr lang="es-EC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pitchFamily="34" charset="0"/>
              </a:rPr>
              <a:t>Pichul</a:t>
            </a:r>
            <a:r>
              <a:rPr lang="es-EC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pitchFamily="34" charset="0"/>
              </a:rPr>
              <a:t>- Junto a la hacienda San Jorge, vía a </a:t>
            </a:r>
            <a:r>
              <a:rPr lang="es-EC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pitchFamily="34" charset="0"/>
              </a:rPr>
              <a:t>Pujili</a:t>
            </a:r>
            <a:r>
              <a:rPr lang="es-EC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es-EC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2339975" y="3933825"/>
            <a:ext cx="27368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95288" y="188913"/>
            <a:ext cx="59055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CADENA DE VALOR</a:t>
            </a:r>
            <a:endParaRPr lang="es-EC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348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/>
          </a:p>
        </p:txBody>
      </p:sp>
      <p:pic>
        <p:nvPicPr>
          <p:cNvPr id="35878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268413"/>
            <a:ext cx="762476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D:\Respaldos 10-06-2008\Walter\Escritorio\la verdad\WALTER\DSC00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50825" y="0"/>
            <a:ext cx="8893175" cy="476250"/>
          </a:xfrm>
        </p:spPr>
        <p:txBody>
          <a:bodyPr>
            <a:noAutofit/>
          </a:bodyPr>
          <a:lstStyle/>
          <a:p>
            <a:pPr lvl="2">
              <a:defRPr/>
            </a:pP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MACRO PROCESOS PRODUCTIVOS DE ROSAS.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pic>
        <p:nvPicPr>
          <p:cNvPr id="36890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5763"/>
            <a:ext cx="8352928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cap="all" dirty="0" smtClean="0">
                <a:latin typeface="Californian FB" pitchFamily="18" charset="0"/>
              </a:rPr>
              <a:t>Objetivos.</a:t>
            </a:r>
            <a:r>
              <a:rPr lang="es-EC" b="1" dirty="0" smtClean="0"/>
              <a:t/>
            </a:r>
            <a:br>
              <a:rPr lang="es-EC" b="1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975"/>
            <a:ext cx="8291513" cy="5184775"/>
          </a:xfrm>
        </p:spPr>
        <p:txBody>
          <a:bodyPr>
            <a:normAutofit fontScale="47500" lnSpcReduction="20000"/>
          </a:bodyPr>
          <a:lstStyle/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C" sz="4200" b="1" dirty="0" smtClean="0">
                <a:latin typeface="Californian FB" pitchFamily="18" charset="0"/>
              </a:rPr>
              <a:t>Objetivo General.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C" sz="3800" dirty="0" smtClean="0">
              <a:latin typeface="Californian FB" pitchFamily="18" charset="0"/>
            </a:endParaRP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C" sz="3800" dirty="0" smtClean="0">
                <a:latin typeface="Californian FB" pitchFamily="18" charset="0"/>
              </a:rPr>
              <a:t>Determinar la factibilidad, comercial, </a:t>
            </a:r>
            <a:r>
              <a:rPr lang="es-ES_tradnl" sz="3800" dirty="0" smtClean="0">
                <a:latin typeface="Californian FB" pitchFamily="18" charset="0"/>
              </a:rPr>
              <a:t>técnica, institucional y financiera</a:t>
            </a:r>
            <a:r>
              <a:rPr lang="es-EC" sz="3800" dirty="0" smtClean="0">
                <a:latin typeface="Californian FB" pitchFamily="18" charset="0"/>
              </a:rPr>
              <a:t> para la creación de una empresa productora y comercializadora de rosas para el mercado Norteamericano. 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EC" sz="3800" dirty="0" smtClean="0">
              <a:latin typeface="Californian FB" pitchFamily="18" charset="0"/>
            </a:endParaRP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C" sz="3800" b="1" dirty="0" smtClean="0">
                <a:latin typeface="Californian FB" pitchFamily="18" charset="0"/>
              </a:rPr>
              <a:t>Objetivos Específicos. 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C" sz="3800" dirty="0" smtClean="0">
              <a:latin typeface="Californian FB" pitchFamily="18" charset="0"/>
            </a:endParaRP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C" sz="3800" dirty="0" smtClean="0">
                <a:latin typeface="Californian FB" pitchFamily="18" charset="0"/>
              </a:rPr>
              <a:t>Identificar los gustos y preferencia del mercado meta.</a:t>
            </a:r>
            <a:endParaRPr lang="es-EC" sz="3800" b="1" dirty="0" smtClean="0">
              <a:latin typeface="Californian FB" pitchFamily="18" charset="0"/>
            </a:endParaRP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EC" sz="3800" b="1" dirty="0" smtClean="0">
              <a:latin typeface="Californian FB" pitchFamily="18" charset="0"/>
            </a:endParaRP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C" sz="3800" dirty="0" smtClean="0">
                <a:latin typeface="Californian FB" pitchFamily="18" charset="0"/>
              </a:rPr>
              <a:t>Determinar métodos de  producción apropiada para  optimizar el cultivo de rosas.</a:t>
            </a:r>
            <a:endParaRPr lang="es-EC" sz="3800" b="1" dirty="0" smtClean="0">
              <a:latin typeface="Californian FB" pitchFamily="18" charset="0"/>
            </a:endParaRP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EC" sz="3800" dirty="0" smtClean="0">
              <a:latin typeface="Californian FB" pitchFamily="18" charset="0"/>
            </a:endParaRP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C" sz="3800" dirty="0" smtClean="0">
                <a:latin typeface="Californian FB" pitchFamily="18" charset="0"/>
              </a:rPr>
              <a:t>Establecer una estructura organizacional, para el eficiente  desenvolvimiento de la empresa.</a:t>
            </a:r>
            <a:endParaRPr lang="es-EC" sz="3800" b="1" dirty="0" smtClean="0">
              <a:latin typeface="Californian FB" pitchFamily="18" charset="0"/>
            </a:endParaRP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C" sz="3800" dirty="0" smtClean="0">
                <a:latin typeface="Californian FB" pitchFamily="18" charset="0"/>
              </a:rPr>
              <a:t> 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sz="3800" dirty="0" smtClean="0">
                <a:latin typeface="Californian FB" pitchFamily="18" charset="0"/>
              </a:rPr>
              <a:t>Determinar la conveniencia de implementar la nueva empresa basada en el análisis de los respectivos indicadores financieros. </a:t>
            </a:r>
            <a:endParaRPr lang="es-EC" sz="3800" b="1" dirty="0" smtClean="0">
              <a:latin typeface="Californian FB" pitchFamily="18" charset="0"/>
            </a:endParaRP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EC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s-ES_tradnl" sz="4400" b="1" dirty="0" smtClean="0">
                <a:latin typeface="Californian FB" pitchFamily="18" charset="0"/>
              </a:rPr>
              <a:t>COMERCIALIZACIÓN </a:t>
            </a:r>
            <a:r>
              <a:rPr lang="es-EC" sz="4800" b="1" dirty="0" smtClean="0"/>
              <a:t/>
            </a:r>
            <a:br>
              <a:rPr lang="es-EC" sz="4800" b="1" dirty="0" smtClean="0"/>
            </a:br>
            <a:endParaRPr lang="es-EC" dirty="0" smtClean="0"/>
          </a:p>
        </p:txBody>
      </p:sp>
      <p:graphicFrame>
        <p:nvGraphicFramePr>
          <p:cNvPr id="4" name="3 Diagrama"/>
          <p:cNvGraphicFramePr/>
          <p:nvPr/>
        </p:nvGraphicFramePr>
        <p:xfrm>
          <a:off x="323528" y="1268760"/>
          <a:ext cx="7848872" cy="44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23928" y="3717032"/>
            <a:ext cx="4392488" cy="2016224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Pedido del cliente.  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Negociación.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Fijación de precios.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Numero Orden Embarque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Carguera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Marcación Aerolínea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|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205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5288" y="260350"/>
            <a:ext cx="6329362" cy="7254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DISTRIBUCIÓN DE PLANTA</a:t>
            </a:r>
            <a:endParaRPr lang="es-EC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684213" y="836613"/>
          <a:ext cx="7632700" cy="5678487"/>
        </p:xfrm>
        <a:graphic>
          <a:graphicData uri="http://schemas.openxmlformats.org/presentationml/2006/ole">
            <p:oleObj spid="_x0000_s1026" name="Diapositiva" r:id="rId4" imgW="4541379" imgH="3406082" progId="PowerPoint.Template.12">
              <p:embed/>
            </p:oleObj>
          </a:graphicData>
        </a:graphic>
      </p:graphicFrame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461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0"/>
            <a:ext cx="8364538" cy="1143000"/>
          </a:xfrm>
        </p:spPr>
        <p:txBody>
          <a:bodyPr/>
          <a:lstStyle/>
          <a:p>
            <a:pPr lvl="2">
              <a:defRPr/>
            </a:pP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REQUERIMIENTO DE  TALENTO HUMANO.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611560" y="1052736"/>
          <a:ext cx="5461072" cy="2500914"/>
        </p:xfrm>
        <a:graphic>
          <a:graphicData uri="http://schemas.openxmlformats.org/drawingml/2006/table">
            <a:tbl>
              <a:tblPr/>
              <a:tblGrid>
                <a:gridCol w="2718276"/>
                <a:gridCol w="25400"/>
                <a:gridCol w="1219412"/>
                <a:gridCol w="1497984"/>
              </a:tblGrid>
              <a:tr h="507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MANO DE OBRA DIRECTA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33,20%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50.168,55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MANO DE OBRA INDIRECTA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41,61%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62.872,44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PERSONAL ADMINISTRATIVO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28.908,36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334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PERSONAL DE VENTAS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6,05%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9.141,60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91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39">
                <a:tc>
                  <a:txBody>
                    <a:bodyPr/>
                    <a:lstStyle/>
                    <a:p>
                      <a:pPr algn="r" fontAlgn="b"/>
                      <a:r>
                        <a:rPr lang="es-EC" sz="24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4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4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151.090,90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2 Gráfico"/>
          <p:cNvGraphicFramePr/>
          <p:nvPr/>
        </p:nvGraphicFramePr>
        <p:xfrm>
          <a:off x="3203848" y="3573016"/>
          <a:ext cx="5544616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179388" y="260350"/>
            <a:ext cx="871309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marL="0" lvl="2" algn="ctr" eaLnBrk="0" hangingPunct="0"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charset="0"/>
              </a:rPr>
              <a:t>DETERMINACIÓN DE LAS INVERSIONES TOTALES DEL PROYECTO.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cs typeface="Arial" charset="0"/>
            </a:endParaRPr>
          </a:p>
          <a:p>
            <a:pPr marL="0" lvl="2" algn="ctr" eaLnBrk="0" hangingPunct="0">
              <a:defRPr/>
            </a:pPr>
            <a:endParaRPr lang="es-EC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cs typeface="Arial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755576" y="1196752"/>
          <a:ext cx="4637360" cy="2194560"/>
        </p:xfrm>
        <a:graphic>
          <a:graphicData uri="http://schemas.openxmlformats.org/drawingml/2006/table">
            <a:tbl>
              <a:tblPr/>
              <a:tblGrid>
                <a:gridCol w="3203994"/>
                <a:gridCol w="1433366"/>
              </a:tblGrid>
              <a:tr h="50967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ACTIVOS FIJOS</a:t>
                      </a:r>
                      <a:endParaRPr lang="es-EC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896.945,09</a:t>
                      </a:r>
                      <a:endParaRPr lang="es-EC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67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ACTIVOS DIFERIDOS</a:t>
                      </a:r>
                      <a:endParaRPr lang="es-EC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7.000,00</a:t>
                      </a:r>
                      <a:endParaRPr lang="es-EC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67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CAPITAL DE TRABAJO</a:t>
                      </a:r>
                      <a:endParaRPr lang="es-EC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154.163,04</a:t>
                      </a:r>
                      <a:endParaRPr lang="es-EC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67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SUMAN</a:t>
                      </a:r>
                      <a:endParaRPr lang="es-EC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1.058.108,10</a:t>
                      </a:r>
                      <a:endParaRPr lang="es-EC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501008"/>
            <a:ext cx="5256584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6 Imagen" descr="medio-ambien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4813"/>
            <a:ext cx="27860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00800" cy="10112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ESTUDIO DE IMPACTO AMBIENTAL</a:t>
            </a:r>
            <a:endParaRPr lang="es-EC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pic>
        <p:nvPicPr>
          <p:cNvPr id="39940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8"/>
            <a:ext cx="8929688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700338" y="4005263"/>
            <a:ext cx="611981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charset="0"/>
              </a:rPr>
              <a:t>Un adecuado y cuidadoso uso de los productos químicos</a:t>
            </a:r>
          </a:p>
          <a:p>
            <a:pPr algn="just">
              <a:defRPr/>
            </a:pPr>
            <a:endPara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cs typeface="Arial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charset="0"/>
              </a:rPr>
              <a:t>Construcción de una bodega adecuada para el almacenamiento de químicos y fertilizantes con  una debida ventilación. 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cs typeface="Arial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charset="0"/>
              </a:rPr>
              <a:t>Construcción de un pozo séptico para los desperdicios .</a:t>
            </a:r>
          </a:p>
          <a:p>
            <a:pPr>
              <a:defRPr/>
            </a:pPr>
            <a:endParaRPr lang="es-EC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948696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s-EC" sz="5000" cap="none" smtClean="0">
                <a:ln w="11430"/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EMPRESA Y SU ORGANIZACIÓN</a:t>
            </a:r>
            <a:endParaRPr lang="es-EC" sz="5000" cap="none">
              <a:ln w="11430"/>
              <a:solidFill>
                <a:sysClr val="windowText" lastClr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itle 1"/>
          <p:cNvSpPr>
            <a:spLocks noGrp="1"/>
          </p:cNvSpPr>
          <p:nvPr>
            <p:ph type="subTitle" idx="1"/>
          </p:nvPr>
        </p:nvSpPr>
        <p:spPr>
          <a:xfrm>
            <a:off x="357188" y="1285875"/>
            <a:ext cx="6480175" cy="1752600"/>
          </a:xfrm>
        </p:spPr>
        <p:txBody>
          <a:bodyPr/>
          <a:lstStyle/>
          <a:p>
            <a:pPr>
              <a:defRPr/>
            </a:pPr>
            <a:r>
              <a:rPr lang="es-EC" sz="320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CAPÍTULO III</a:t>
            </a:r>
            <a:endParaRPr lang="es-EC" sz="3200" dirty="0"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827584" y="1268760"/>
            <a:ext cx="2275706" cy="3600399"/>
            <a:chOff x="1805" y="0"/>
            <a:chExt cx="1771650" cy="3456383"/>
          </a:xfrm>
        </p:grpSpPr>
        <p:sp>
          <p:nvSpPr>
            <p:cNvPr id="6" name="5 Operación manual"/>
            <p:cNvSpPr/>
            <p:nvPr/>
          </p:nvSpPr>
          <p:spPr>
            <a:xfrm rot="16200000">
              <a:off x="-840561" y="842367"/>
              <a:ext cx="3456383" cy="1771649"/>
            </a:xfrm>
            <a:prstGeom prst="flowChartManualOperat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peración manual 4"/>
            <p:cNvSpPr/>
            <p:nvPr/>
          </p:nvSpPr>
          <p:spPr>
            <a:xfrm rot="21600000">
              <a:off x="1805" y="691276"/>
              <a:ext cx="1771649" cy="20738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0" rIns="131383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s-ES_tradnl" sz="24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fornian FB" pitchFamily="18" charset="0"/>
                </a:rPr>
                <a:t>Comprende el análisis del marco jurídico en el cual va a funcionar la empresa</a:t>
              </a:r>
              <a:endParaRPr lang="es-EC" sz="24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3419872" y="1196752"/>
            <a:ext cx="2203698" cy="3672407"/>
            <a:chOff x="1805" y="0"/>
            <a:chExt cx="1771650" cy="3456383"/>
          </a:xfrm>
        </p:grpSpPr>
        <p:sp>
          <p:nvSpPr>
            <p:cNvPr id="9" name="8 Operación manual"/>
            <p:cNvSpPr/>
            <p:nvPr/>
          </p:nvSpPr>
          <p:spPr>
            <a:xfrm rot="16200000">
              <a:off x="-840561" y="842367"/>
              <a:ext cx="3456383" cy="1771649"/>
            </a:xfrm>
            <a:prstGeom prst="flowChartManualOperat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peración manual 4"/>
            <p:cNvSpPr/>
            <p:nvPr/>
          </p:nvSpPr>
          <p:spPr>
            <a:xfrm rot="21600000">
              <a:off x="1805" y="691276"/>
              <a:ext cx="1771649" cy="20738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0" rIns="131383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s-ES_tradnl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fornian FB" pitchFamily="18" charset="0"/>
                </a:rPr>
                <a:t>La determinación de la estructura organizacional  más adecuada  a las características y necesidades del proyecto</a:t>
              </a:r>
              <a:endParaRPr lang="es-EC" sz="20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6156176" y="1412776"/>
            <a:ext cx="1987674" cy="3600399"/>
            <a:chOff x="1805" y="0"/>
            <a:chExt cx="1771650" cy="3456383"/>
          </a:xfrm>
        </p:grpSpPr>
        <p:sp>
          <p:nvSpPr>
            <p:cNvPr id="12" name="11 Operación manual"/>
            <p:cNvSpPr/>
            <p:nvPr/>
          </p:nvSpPr>
          <p:spPr>
            <a:xfrm rot="16200000">
              <a:off x="-840561" y="842367"/>
              <a:ext cx="3456383" cy="1771649"/>
            </a:xfrm>
            <a:prstGeom prst="flowChartManualOperat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peración manual 4"/>
            <p:cNvSpPr/>
            <p:nvPr/>
          </p:nvSpPr>
          <p:spPr>
            <a:xfrm rot="21600000">
              <a:off x="1805" y="691276"/>
              <a:ext cx="1771649" cy="20738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0" rIns="131383" bIns="0" numCol="1" spcCol="1270" anchor="ctr" anchorCtr="0">
              <a:noAutofit/>
            </a:bodyPr>
            <a:lstStyle/>
            <a:p>
              <a:pPr lvl="0" algn="just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1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fornian FB" pitchFamily="18" charset="0"/>
                </a:rPr>
                <a:t>Descripción de cargos del talento humano de la organización. </a:t>
              </a:r>
              <a:endParaRPr lang="es-EC" sz="21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endParaRPr>
            </a:p>
          </p:txBody>
        </p:sp>
      </p:grpSp>
      <p:sp>
        <p:nvSpPr>
          <p:cNvPr id="14" name="1 Título"/>
          <p:cNvSpPr txBox="1">
            <a:spLocks/>
          </p:cNvSpPr>
          <p:nvPr/>
        </p:nvSpPr>
        <p:spPr bwMode="auto">
          <a:xfrm>
            <a:off x="395536" y="18864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itchFamily="18" charset="0"/>
                <a:ea typeface="+mj-ea"/>
                <a:cs typeface="Calibri" pitchFamily="34" charset="0"/>
              </a:rPr>
              <a:t>INTRODUCCIÓN</a:t>
            </a:r>
            <a:endParaRPr kumimoji="0" lang="es-EC" sz="40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fornian FB" pitchFamily="18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5400675" cy="10112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C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BASE LEGAL - RAZÓN SOCIAL</a:t>
            </a:r>
            <a:endParaRPr lang="es-EC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467544" y="980728"/>
          <a:ext cx="813690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9 CuadroTexto"/>
          <p:cNvSpPr txBox="1"/>
          <p:nvPr/>
        </p:nvSpPr>
        <p:spPr>
          <a:xfrm rot="3459941">
            <a:off x="5013887" y="2264107"/>
            <a:ext cx="493317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es-EC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Ecuadorian Roses</a:t>
            </a:r>
            <a:r>
              <a:rPr lang="es-ES_tradnl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S.A” </a:t>
            </a:r>
            <a:endParaRPr lang="es-EC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8" grpId="0">
        <p:bldAsOne/>
      </p:bldGraphic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365625"/>
            <a:ext cx="83534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57200" y="274638"/>
            <a:ext cx="3614738" cy="1011237"/>
          </a:xfrm>
          <a:prstGeom prst="rect">
            <a:avLst/>
          </a:prstGeom>
        </p:spPr>
        <p:txBody>
          <a:bodyPr lIns="45720" rIns="45720" anchor="ctr"/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C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ea typeface="+mj-ea"/>
                <a:cs typeface="+mj-cs"/>
              </a:rPr>
              <a:t> LOGOTIPO</a:t>
            </a:r>
            <a:endParaRPr lang="es-EC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ea typeface="+mj-ea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928688" y="3429000"/>
            <a:ext cx="2643187" cy="1011238"/>
          </a:xfrm>
          <a:prstGeom prst="rect">
            <a:avLst/>
          </a:prstGeom>
        </p:spPr>
        <p:txBody>
          <a:bodyPr lIns="45720" rIns="45720" anchor="ctr"/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C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ea typeface="+mj-ea"/>
                <a:cs typeface="+mj-cs"/>
              </a:rPr>
              <a:t> ESLOGAN</a:t>
            </a:r>
            <a:endParaRPr lang="es-EC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ea typeface="+mj-ea"/>
              <a:cs typeface="+mj-cs"/>
            </a:endParaRPr>
          </a:p>
        </p:txBody>
      </p:sp>
      <p:pic>
        <p:nvPicPr>
          <p:cNvPr id="12" name="11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32656"/>
            <a:ext cx="5329238" cy="3168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2097" name="Rectangle 1"/>
          <p:cNvSpPr>
            <a:spLocks noChangeArrowheads="1"/>
          </p:cNvSpPr>
          <p:nvPr/>
        </p:nvSpPr>
        <p:spPr bwMode="auto">
          <a:xfrm>
            <a:off x="431800" y="4868863"/>
            <a:ext cx="871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ES_tradnl" sz="2800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ea typeface="Times New Roman" pitchFamily="18" charset="0"/>
              </a:rPr>
              <a:t>“Producir Rosas de Calidad para Gente de Calidad”</a:t>
            </a:r>
            <a:endParaRPr lang="es-ES_tradnl" sz="32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209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/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8313" y="260350"/>
            <a:ext cx="3614737" cy="1011238"/>
          </a:xfrm>
          <a:prstGeom prst="rect">
            <a:avLst/>
          </a:prstGeom>
        </p:spPr>
        <p:txBody>
          <a:bodyPr lIns="45720" rIns="45720" anchor="ctr"/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C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ea typeface="+mj-ea"/>
                <a:cs typeface="+mj-cs"/>
              </a:rPr>
              <a:t> MISIÓN</a:t>
            </a:r>
            <a:endParaRPr lang="es-EC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84213" y="2852738"/>
            <a:ext cx="3643312" cy="725487"/>
          </a:xfrm>
          <a:prstGeom prst="rect">
            <a:avLst/>
          </a:prstGeom>
        </p:spPr>
        <p:txBody>
          <a:bodyPr lIns="45720" rIns="45720" anchor="ctr"/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C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ea typeface="+mj-ea"/>
                <a:cs typeface="+mj-cs"/>
              </a:rPr>
              <a:t> VISIÓN 2015</a:t>
            </a:r>
            <a:endParaRPr lang="es-EC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ea typeface="+mj-ea"/>
              <a:cs typeface="+mj-c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1560" y="1340768"/>
            <a:ext cx="7992888" cy="129266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pitchFamily="34" charset="0"/>
              </a:rPr>
              <a:t>Producir rosas de exportación de  calidad constante, con el fin de brindar a nuestros clientes la máxima frescura y satisfacción de nuestro producto.  </a:t>
            </a:r>
            <a:endParaRPr lang="es-EC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cs typeface="Arial" pitchFamily="34" charset="0"/>
            </a:endParaRPr>
          </a:p>
          <a:p>
            <a:pPr>
              <a:defRPr/>
            </a:pPr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83568" y="3501008"/>
            <a:ext cx="7992888" cy="190821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Conseguir un posicionamiento de excelencia y prestigio en el mercado de producción y exportación de rosas de diferentes variedades al mercado Americano, brindando a sus clientes rosas de alta calidad, generando de esta manera riqueza y fuentes de trabajo, cuidando el medio ambiente y contribuir al crecimiento y desarrollo del país.</a:t>
            </a:r>
            <a:endParaRPr lang="es-EC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  <a:p>
            <a:pPr>
              <a:defRPr/>
            </a:pPr>
            <a:endParaRPr lang="es-EC" dirty="0"/>
          </a:p>
        </p:txBody>
      </p:sp>
      <p:graphicFrame>
        <p:nvGraphicFramePr>
          <p:cNvPr id="15" name="14 Diagrama"/>
          <p:cNvGraphicFramePr/>
          <p:nvPr/>
        </p:nvGraphicFramePr>
        <p:xfrm>
          <a:off x="683568" y="5417840"/>
          <a:ext cx="7992888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  <p:bldP spid="14" grpId="0" animBg="1"/>
      <p:bldGraphic spid="1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94869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5000" cap="none" smtClean="0">
                <a:ln w="11430"/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ESTUDIO DE MERCADO</a:t>
            </a:r>
            <a:endParaRPr lang="es-EC" sz="5000" cap="none">
              <a:ln w="11430"/>
              <a:solidFill>
                <a:sysClr val="windowText" lastClr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itle 1"/>
          <p:cNvSpPr>
            <a:spLocks noGrp="1"/>
          </p:cNvSpPr>
          <p:nvPr>
            <p:ph type="subTitle" idx="1"/>
          </p:nvPr>
        </p:nvSpPr>
        <p:spPr>
          <a:xfrm>
            <a:off x="357188" y="1285875"/>
            <a:ext cx="6480175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C" sz="320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CAPÍTULO I</a:t>
            </a:r>
            <a:endParaRPr lang="es-EC" sz="3200" dirty="0"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9220" name="AutoShape 2" descr="http://t0.gstatic.com/images?q=tbn:ANd9GcTXt4gRlEYc83uDqcGWHSnyIvA4wY6LwzDKuvYTFhLTDoqNMnD_"/>
          <p:cNvSpPr>
            <a:spLocks noChangeAspect="1" noChangeArrowheads="1"/>
          </p:cNvSpPr>
          <p:nvPr/>
        </p:nvSpPr>
        <p:spPr bwMode="auto">
          <a:xfrm>
            <a:off x="155575" y="-1081088"/>
            <a:ext cx="2019300" cy="226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400" smtClean="0">
                <a:latin typeface="Californian FB" pitchFamily="18" charset="0"/>
              </a:rPr>
              <a:t>OBJETIVOS ESTRATÉGICOS</a:t>
            </a:r>
            <a:r>
              <a:rPr lang="es-ES_tradnl" smtClean="0"/>
              <a:t>.</a:t>
            </a:r>
            <a:endParaRPr lang="es-EC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65650"/>
          </a:xfrm>
        </p:spPr>
        <p:txBody>
          <a:bodyPr/>
          <a:lstStyle/>
          <a:p>
            <a:pPr algn="just"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Utilizar tecnología moderna para producir  rosas frescas  de calidad minimizando así el porcentaje de flor nacional.</a:t>
            </a:r>
          </a:p>
          <a:p>
            <a:pPr algn="just">
              <a:buFont typeface="Wingdings 2" pitchFamily="18" charset="2"/>
              <a:buNone/>
              <a:defRPr/>
            </a:pPr>
            <a:endParaRPr lang="es-EC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  <a:p>
            <a:pPr algn="just"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Lograr una producción adecuada en el transcurso de tres años puesto que en este se llegara a un 100% nivel óptimo de producción de la nueva empresa.</a:t>
            </a:r>
          </a:p>
          <a:p>
            <a:pPr algn="just">
              <a:buFont typeface="Wingdings 2" pitchFamily="18" charset="2"/>
              <a:buNone/>
              <a:defRPr/>
            </a:pPr>
            <a:endParaRPr lang="es-EC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  <a:p>
            <a:pPr algn="just"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Conocer y responder satisfactoriamente a las necesidades de los clientes, fortaleciendo continuamente la relación comercial.</a:t>
            </a:r>
          </a:p>
          <a:p>
            <a:pPr algn="just">
              <a:defRPr/>
            </a:pPr>
            <a:endParaRPr lang="es-EC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  <a:p>
            <a:pPr algn="just"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Garantizar con calidad nuestros productos (Rosas frescas).</a:t>
            </a:r>
          </a:p>
          <a:p>
            <a:pPr algn="just">
              <a:buFont typeface="Wingdings 2" pitchFamily="18" charset="2"/>
              <a:buNone/>
              <a:defRPr/>
            </a:pPr>
            <a:endParaRPr lang="es-EC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  <a:p>
            <a:pPr algn="just"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Cumplir las obligaciones tributarias con el estado.</a:t>
            </a:r>
            <a:endParaRPr lang="es-EC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  <a:p>
            <a:pPr>
              <a:defRPr/>
            </a:pPr>
            <a:endParaRPr lang="es-EC" sz="16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9 CuadroTexto"/>
          <p:cNvSpPr txBox="1">
            <a:spLocks noChangeArrowheads="1"/>
          </p:cNvSpPr>
          <p:nvPr/>
        </p:nvSpPr>
        <p:spPr bwMode="auto">
          <a:xfrm>
            <a:off x="4572000" y="4000500"/>
            <a:ext cx="38163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3600" b="1" dirty="0">
                <a:latin typeface="Californian FB" pitchFamily="18" charset="0"/>
              </a:rPr>
              <a:t>Honestidad.</a:t>
            </a:r>
            <a:endParaRPr lang="es-EC" sz="3600" b="1" dirty="0">
              <a:latin typeface="Californian FB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s-ES" sz="3600" b="1" dirty="0">
                <a:latin typeface="Californian FB" pitchFamily="18" charset="0"/>
              </a:rPr>
              <a:t>Respeto.</a:t>
            </a:r>
            <a:endParaRPr lang="es-EC" sz="3600" b="1" dirty="0">
              <a:latin typeface="Californian FB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s-ES" sz="3600" b="1" dirty="0">
                <a:latin typeface="Californian FB" pitchFamily="18" charset="0"/>
              </a:rPr>
              <a:t>Disciplina.</a:t>
            </a:r>
            <a:endParaRPr lang="es-EC" sz="3600" b="1" dirty="0">
              <a:latin typeface="Californian FB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s-ES" sz="3600" b="1" dirty="0">
                <a:latin typeface="Californian FB" pitchFamily="18" charset="0"/>
              </a:rPr>
              <a:t>Lealtad.</a:t>
            </a:r>
            <a:endParaRPr lang="es-EC" sz="3600" b="1" dirty="0">
              <a:latin typeface="Californian FB" pitchFamily="18" charset="0"/>
            </a:endParaRPr>
          </a:p>
        </p:txBody>
      </p:sp>
      <p:sp>
        <p:nvSpPr>
          <p:cNvPr id="46083" name="10 CuadroTexto"/>
          <p:cNvSpPr txBox="1">
            <a:spLocks noChangeArrowheads="1"/>
          </p:cNvSpPr>
          <p:nvPr/>
        </p:nvSpPr>
        <p:spPr bwMode="auto">
          <a:xfrm>
            <a:off x="3643313" y="1285875"/>
            <a:ext cx="4643437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C" sz="3600" b="1" dirty="0">
                <a:latin typeface="Californian FB" pitchFamily="18" charset="0"/>
              </a:rPr>
              <a:t> </a:t>
            </a:r>
            <a:r>
              <a:rPr lang="es-ES_tradnl" sz="3600" b="1" dirty="0">
                <a:latin typeface="Californian FB" pitchFamily="18" charset="0"/>
              </a:rPr>
              <a:t>Calidad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_tradnl" sz="3600" b="1" dirty="0">
                <a:latin typeface="Californian FB" pitchFamily="18" charset="0"/>
              </a:rPr>
              <a:t> Excelencia.</a:t>
            </a:r>
            <a:endParaRPr lang="es-EC" sz="3600" b="1" dirty="0">
              <a:latin typeface="Californian FB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s-EC" sz="2800" b="1" dirty="0">
              <a:latin typeface="Californian FB" pitchFamily="18" charset="0"/>
            </a:endParaRPr>
          </a:p>
        </p:txBody>
      </p:sp>
      <p:pic>
        <p:nvPicPr>
          <p:cNvPr id="46084" name="11 Imagen" descr="imagenes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5" y="-142875"/>
            <a:ext cx="3317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3000375" y="428625"/>
            <a:ext cx="3614738" cy="1011238"/>
          </a:xfrm>
          <a:prstGeom prst="rect">
            <a:avLst/>
          </a:prstGeom>
        </p:spPr>
        <p:txBody>
          <a:bodyPr lIns="45720" rIns="45720" anchor="ctr"/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C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ea typeface="+mj-ea"/>
                <a:cs typeface="+mj-cs"/>
              </a:rPr>
              <a:t> Principios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429000" y="3143250"/>
            <a:ext cx="3643313" cy="725488"/>
          </a:xfrm>
          <a:prstGeom prst="rect">
            <a:avLst/>
          </a:prstGeom>
        </p:spPr>
        <p:txBody>
          <a:bodyPr lIns="45720" rIns="45720" anchor="ctr"/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C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ea typeface="+mj-ea"/>
                <a:cs typeface="+mj-cs"/>
              </a:rPr>
              <a:t> Valores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57200" y="274638"/>
            <a:ext cx="6923112" cy="868362"/>
          </a:xfrm>
          <a:prstGeom prst="rect">
            <a:avLst/>
          </a:prstGeom>
        </p:spPr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es-EC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ea typeface="+mj-ea"/>
                <a:cs typeface="+mj-cs"/>
              </a:rPr>
              <a:t>ESTRATEGIA EMPRESARIAL</a:t>
            </a:r>
            <a:endParaRPr lang="es-EC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ea typeface="+mj-ea"/>
              <a:cs typeface="+mj-cs"/>
            </a:endParaRPr>
          </a:p>
        </p:txBody>
      </p:sp>
      <p:graphicFrame>
        <p:nvGraphicFramePr>
          <p:cNvPr id="16" name="15 Diagrama"/>
          <p:cNvGraphicFramePr/>
          <p:nvPr/>
        </p:nvGraphicFramePr>
        <p:xfrm>
          <a:off x="179512" y="1412776"/>
          <a:ext cx="864096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14 Imagen" descr="estrategi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6001942" y="1412776"/>
            <a:ext cx="3142058" cy="3134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6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849" name="Picture 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268413"/>
            <a:ext cx="7848600" cy="5240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11188" y="404813"/>
            <a:ext cx="6985148" cy="868362"/>
          </a:xfrm>
          <a:prstGeom prst="rect">
            <a:avLst/>
          </a:prstGeom>
        </p:spPr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es-EC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ea typeface="+mj-ea"/>
                <a:cs typeface="+mj-cs"/>
              </a:rPr>
              <a:t>ESTRUCTURA ORGÁNICA</a:t>
            </a:r>
            <a:endParaRPr lang="es-EC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ea typeface="+mj-ea"/>
              <a:cs typeface="+mj-cs"/>
            </a:endParaRPr>
          </a:p>
        </p:txBody>
      </p:sp>
      <p:sp>
        <p:nvSpPr>
          <p:cNvPr id="48132" name="37 CuadroTexto"/>
          <p:cNvSpPr txBox="1">
            <a:spLocks noChangeArrowheads="1"/>
          </p:cNvSpPr>
          <p:nvPr/>
        </p:nvSpPr>
        <p:spPr bwMode="auto">
          <a:xfrm>
            <a:off x="900113" y="1844675"/>
            <a:ext cx="6911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C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11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94869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s-EC" sz="5000" cap="none" smtClean="0">
                <a:ln w="11430"/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ESTUDIO FINANCIERO</a:t>
            </a:r>
            <a:endParaRPr lang="es-EC" sz="5000" cap="none">
              <a:ln w="11430"/>
              <a:solidFill>
                <a:sysClr val="windowText" lastClr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itle 1"/>
          <p:cNvSpPr>
            <a:spLocks noGrp="1"/>
          </p:cNvSpPr>
          <p:nvPr>
            <p:ph type="subTitle" idx="1"/>
          </p:nvPr>
        </p:nvSpPr>
        <p:spPr>
          <a:xfrm>
            <a:off x="357188" y="1285875"/>
            <a:ext cx="6480175" cy="1752600"/>
          </a:xfrm>
        </p:spPr>
        <p:txBody>
          <a:bodyPr/>
          <a:lstStyle/>
          <a:p>
            <a:pPr>
              <a:defRPr/>
            </a:pPr>
            <a:r>
              <a:rPr lang="es-EC" sz="320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CAPÍTULO IV</a:t>
            </a:r>
            <a:endParaRPr lang="es-EC" sz="3200" dirty="0"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Flecha izquierda"/>
          <p:cNvSpPr/>
          <p:nvPr/>
        </p:nvSpPr>
        <p:spPr>
          <a:xfrm rot="18235584">
            <a:off x="5373310" y="3353062"/>
            <a:ext cx="2038954" cy="58734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3 CuadroTexto"/>
          <p:cNvSpPr txBox="1"/>
          <p:nvPr/>
        </p:nvSpPr>
        <p:spPr>
          <a:xfrm>
            <a:off x="683568" y="260648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latin typeface="Californian FB" pitchFamily="18" charset="0"/>
              </a:rPr>
              <a:t>INTRODUCCIÓN. </a:t>
            </a:r>
            <a:endParaRPr lang="es-EC" sz="4000" b="1" dirty="0">
              <a:latin typeface="Californian FB" pitchFamily="18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611560" y="908720"/>
          <a:ext cx="853244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5 Grupo"/>
          <p:cNvGrpSpPr/>
          <p:nvPr/>
        </p:nvGrpSpPr>
        <p:grpSpPr>
          <a:xfrm>
            <a:off x="5076056" y="908720"/>
            <a:ext cx="3742900" cy="2566688"/>
            <a:chOff x="-356260" y="-44781"/>
            <a:chExt cx="3742900" cy="2566688"/>
          </a:xfrm>
        </p:grpSpPr>
        <p:sp>
          <p:nvSpPr>
            <p:cNvPr id="7" name="6 Rectángulo redondeado"/>
            <p:cNvSpPr/>
            <p:nvPr/>
          </p:nvSpPr>
          <p:spPr>
            <a:xfrm>
              <a:off x="-356260" y="-44781"/>
              <a:ext cx="3742900" cy="256668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-281084" y="30395"/>
              <a:ext cx="3592548" cy="24163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s-ES_tradnl" sz="24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fornian FB" pitchFamily="18" charset="0"/>
                </a:rPr>
                <a:t>Sistematización contable y financiera que permitan verificar los resultados y liquidez que se generaría para cumplir con sus obligaciones</a:t>
              </a:r>
              <a:endParaRPr lang="es-EC" sz="24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endParaRPr>
            </a:p>
          </p:txBody>
        </p:sp>
      </p:grp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23528" y="-315416"/>
            <a:ext cx="6115050" cy="1071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C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PRESUPUESTO DE INVERSIÓN</a:t>
            </a:r>
            <a:endParaRPr lang="es-EC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23528" y="536783"/>
          <a:ext cx="8496944" cy="6278880"/>
        </p:xfrm>
        <a:graphic>
          <a:graphicData uri="http://schemas.openxmlformats.org/drawingml/2006/table">
            <a:tbl>
              <a:tblPr/>
              <a:tblGrid>
                <a:gridCol w="3166098"/>
                <a:gridCol w="1421006"/>
                <a:gridCol w="1254805"/>
                <a:gridCol w="1254805"/>
                <a:gridCol w="1400230"/>
              </a:tblGrid>
              <a:tr h="487626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ACTIVOS FIJOS</a:t>
                      </a:r>
                      <a:endParaRPr lang="es-EC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896.945,09</a:t>
                      </a:r>
                      <a:endParaRPr lang="es-EC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721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Maquina y Equipo.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cs typeface="Times New Roman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251.589,29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 dirty="0">
                        <a:latin typeface="Calibri"/>
                        <a:cs typeface="Times New Roman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21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Construcciones e Instalaciones.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cs typeface="Times New Roman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77.300,00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cs typeface="Times New Roman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21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Muebles 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 </a:t>
                      </a:r>
                      <a:r>
                        <a:rPr lang="es-EC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Enseres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cs typeface="Times New Roman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8.055,80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cs typeface="Times New Roman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21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Material Vegetativo.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cs typeface="Times New Roman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560.000,00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cs typeface="Times New Roman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21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ACTIVOS DIFERIDOS</a:t>
                      </a:r>
                      <a:endParaRPr lang="es-EC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7.000,00</a:t>
                      </a:r>
                      <a:endParaRPr lang="es-EC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21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Times New Roman"/>
                          <a:ea typeface="Times New Roman"/>
                          <a:cs typeface="Times New Roman"/>
                        </a:rPr>
                        <a:t>Costo del estudio.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cs typeface="Times New Roman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2.500,00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cs typeface="Times New Roman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21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Times New Roman"/>
                          <a:ea typeface="Times New Roman"/>
                          <a:cs typeface="Times New Roman"/>
                        </a:rPr>
                        <a:t>Gastos de constitución.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cs typeface="Times New Roman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2.000,00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cs typeface="Times New Roman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21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Times New Roman"/>
                          <a:ea typeface="Times New Roman"/>
                          <a:cs typeface="Times New Roman"/>
                        </a:rPr>
                        <a:t>Gastos de capacitación.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cs typeface="Times New Roman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1.000,00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cs typeface="Times New Roman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21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Times New Roman"/>
                          <a:ea typeface="Times New Roman"/>
                          <a:cs typeface="Times New Roman"/>
                        </a:rPr>
                        <a:t>Gastos de puesta en marcha.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cs typeface="Times New Roman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1.500,00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cs typeface="Times New Roman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356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TOTAL ACTIVO</a:t>
                      </a:r>
                      <a:endParaRPr lang="es-EC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903.945,1</a:t>
                      </a:r>
                      <a:endParaRPr lang="es-EC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40721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Capital de Trabajo.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Calibri"/>
                        <a:cs typeface="Times New Roman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 dirty="0">
                        <a:latin typeface="Calibri"/>
                        <a:cs typeface="Times New Roman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154.163,04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21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CAPITAL DE TRABAJO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154.163,04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32948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TOTAL INVERSIÓN INICIAL</a:t>
                      </a:r>
                      <a:endParaRPr lang="es-EC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1.058.108,10</a:t>
                      </a:r>
                      <a:endParaRPr lang="es-EC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6939" marR="269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6 Imagen" descr="vivir-sin-gastar-diner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968875"/>
            <a:ext cx="164306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467544" y="332656"/>
            <a:ext cx="5000625" cy="1071563"/>
          </a:xfrm>
          <a:prstGeom prst="rect">
            <a:avLst/>
          </a:prstGeom>
        </p:spPr>
        <p:txBody>
          <a:bodyPr lIns="45720" rIns="45720" anchor="ctr">
            <a:normAutofit fontScale="8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ea typeface="+mj-ea"/>
                <a:cs typeface="+mj-cs"/>
              </a:rPr>
              <a:t>CAPITAL DE TRABAJO</a:t>
            </a:r>
            <a:endParaRPr lang="es-EC" sz="4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ea typeface="+mj-ea"/>
              <a:cs typeface="+mj-cs"/>
            </a:endParaRPr>
          </a:p>
        </p:txBody>
      </p:sp>
      <p:pic>
        <p:nvPicPr>
          <p:cNvPr id="51204" name="8 Imagen" descr="diner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60648"/>
            <a:ext cx="1444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971600" y="1340768"/>
          <a:ext cx="7848873" cy="4114800"/>
        </p:xfrm>
        <a:graphic>
          <a:graphicData uri="http://schemas.openxmlformats.org/drawingml/2006/table">
            <a:tbl>
              <a:tblPr/>
              <a:tblGrid>
                <a:gridCol w="2308466"/>
                <a:gridCol w="1192529"/>
                <a:gridCol w="1875215"/>
                <a:gridCol w="2472663"/>
              </a:tblGrid>
              <a:tr h="367938">
                <a:tc grid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METODO POR CICLO DE CAJA</a:t>
                      </a:r>
                      <a:endParaRPr lang="es-EC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138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CICLO DE CAJA:</a:t>
                      </a:r>
                      <a:endParaRPr lang="es-EC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210</a:t>
                      </a:r>
                      <a:endParaRPr lang="es-EC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DIAS</a:t>
                      </a:r>
                      <a:endParaRPr lang="es-EC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CONCEPTO/AÑO</a:t>
                      </a:r>
                      <a:endParaRPr lang="es-EC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ANUAL</a:t>
                      </a:r>
                      <a:endParaRPr lang="es-EC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KT. INICIAL AÑO CERO</a:t>
                      </a:r>
                      <a:endParaRPr lang="es-EC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RECUPERACIÓN KT. AÑO DIEZ</a:t>
                      </a:r>
                      <a:endParaRPr lang="es-EC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3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Mano de Obra directa </a:t>
                      </a:r>
                      <a:endParaRPr lang="es-EC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50.168,55</a:t>
                      </a:r>
                      <a:endParaRPr lang="es-EC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28.864,10</a:t>
                      </a:r>
                      <a:endParaRPr lang="es-EC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-28.864,10</a:t>
                      </a:r>
                      <a:endParaRPr lang="es-EC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793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Materiales Directos </a:t>
                      </a:r>
                      <a:endParaRPr lang="es-EC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176.000,00</a:t>
                      </a:r>
                      <a:endParaRPr lang="es-EC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101.260,27</a:t>
                      </a:r>
                      <a:endParaRPr lang="es-EC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-101.260,27</a:t>
                      </a:r>
                      <a:endParaRPr lang="es-EC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93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Suministros y Servicios</a:t>
                      </a:r>
                      <a:endParaRPr lang="es-EC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41.781,50</a:t>
                      </a:r>
                      <a:endParaRPr lang="es-EC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24.038,67</a:t>
                      </a:r>
                      <a:endParaRPr lang="es-EC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-24.038,67</a:t>
                      </a:r>
                      <a:endParaRPr lang="es-EC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93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Suma</a:t>
                      </a:r>
                      <a:endParaRPr lang="es-EC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267.950,05</a:t>
                      </a:r>
                      <a:endParaRPr lang="es-EC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154.163,04</a:t>
                      </a:r>
                      <a:endParaRPr lang="es-EC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-154.163,04</a:t>
                      </a:r>
                      <a:endParaRPr lang="es-EC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67938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K.T.  CICLO DE CAJA  =</a:t>
                      </a:r>
                      <a:endParaRPr lang="es-EC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154.163,04</a:t>
                      </a:r>
                      <a:endParaRPr lang="es-EC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-154.163,04</a:t>
                      </a:r>
                      <a:endParaRPr lang="es-EC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/>
          <p:cNvSpPr>
            <a:spLocks noGrp="1"/>
          </p:cNvSpPr>
          <p:nvPr>
            <p:ph type="title"/>
          </p:nvPr>
        </p:nvSpPr>
        <p:spPr>
          <a:xfrm>
            <a:off x="250824" y="0"/>
            <a:ext cx="8209607" cy="1143000"/>
          </a:xfrm>
        </p:spPr>
        <p:txBody>
          <a:bodyPr/>
          <a:lstStyle/>
          <a:p>
            <a:r>
              <a:rPr lang="es-EC" sz="2400" b="1" dirty="0" smtClean="0">
                <a:latin typeface="Californian FB" pitchFamily="18" charset="0"/>
              </a:rPr>
              <a:t>CRONOGRAMA DE INVERSIONES Y REINVERSIONES</a:t>
            </a:r>
          </a:p>
        </p:txBody>
      </p:sp>
      <p:pic>
        <p:nvPicPr>
          <p:cNvPr id="5222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908050"/>
            <a:ext cx="8975725" cy="540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755576" y="6356275"/>
            <a:ext cx="4824536" cy="3850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Valor  Activos Fijos al Final año10  638.990,4</a:t>
            </a:r>
            <a:endParaRPr kumimoji="0" lang="es-EC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14500" y="214313"/>
            <a:ext cx="710597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C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PRESUPUESTO DE OPERACIÓN</a:t>
            </a:r>
            <a:endParaRPr lang="es-EC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76200"/>
            <a:ext cx="1692275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1835150" y="1196975"/>
            <a:ext cx="48974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charset="0"/>
              </a:rPr>
              <a:t>PRODUCCIÓN ANUAL CAJAS</a:t>
            </a:r>
            <a:endParaRPr lang="es-EC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cs typeface="Arial" charset="0"/>
            </a:endParaRPr>
          </a:p>
        </p:txBody>
      </p:sp>
      <p:pic>
        <p:nvPicPr>
          <p:cNvPr id="532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2349500"/>
            <a:ext cx="91455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1979712" y="1700808"/>
            <a:ext cx="626469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C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AÑO 1 (45%) AÑO 2 (90%) AÑO 3 (100%)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s.google.com.ec/url?source=imgres&amp;ct=tbn&amp;q=http://www.mmrree.gov.ec/cambio_mando/img_reunion/mapa_quito.jpg&amp;usg=AFQjCNFU00ZscwYlbi4dNu1msl2F1crSJg"/>
          <p:cNvPicPr>
            <a:picLocks noChangeAspect="1" noChangeArrowheads="1"/>
          </p:cNvPicPr>
          <p:nvPr/>
        </p:nvPicPr>
        <p:blipFill>
          <a:blip r:embed="rId3" cstate="print"/>
          <a:srcRect l="1215" b="829"/>
          <a:stretch>
            <a:fillRect/>
          </a:stretch>
        </p:blipFill>
        <p:spPr bwMode="auto">
          <a:xfrm rot="-3762821">
            <a:off x="674688" y="1944688"/>
            <a:ext cx="5678487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88" y="260350"/>
            <a:ext cx="4829175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INTRODUCCIÓN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51520" y="2852936"/>
          <a:ext cx="5929322" cy="31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788" y="476250"/>
            <a:ext cx="259238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Diagrama"/>
          <p:cNvGraphicFramePr/>
          <p:nvPr/>
        </p:nvGraphicFramePr>
        <p:xfrm>
          <a:off x="251520" y="1124744"/>
          <a:ext cx="583264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Graphic spid="8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051720" y="0"/>
            <a:ext cx="709228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C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PRESUPUESTO DE OPERACIÓN</a:t>
            </a:r>
            <a:endParaRPr lang="es-EC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835150" y="981075"/>
            <a:ext cx="6553200" cy="725488"/>
          </a:xfrm>
          <a:prstGeom prst="rect">
            <a:avLst/>
          </a:prstGeom>
        </p:spPr>
        <p:txBody>
          <a:bodyPr lIns="45720" rIns="45720" anchor="ctr"/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C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ea typeface="+mj-ea"/>
                <a:cs typeface="+mj-cs"/>
              </a:rPr>
              <a:t>  Presupuesto de Ingresos por ventas</a:t>
            </a: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3176"/>
            <a:ext cx="1935031" cy="16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79505" y="1791132"/>
          <a:ext cx="8784982" cy="4878227"/>
        </p:xfrm>
        <a:graphic>
          <a:graphicData uri="http://schemas.openxmlformats.org/drawingml/2006/table">
            <a:tbl>
              <a:tblPr/>
              <a:tblGrid>
                <a:gridCol w="1850922"/>
                <a:gridCol w="635392"/>
                <a:gridCol w="635392"/>
                <a:gridCol w="732082"/>
                <a:gridCol w="732082"/>
                <a:gridCol w="732082"/>
                <a:gridCol w="732082"/>
                <a:gridCol w="732082"/>
                <a:gridCol w="732082"/>
                <a:gridCol w="635392"/>
                <a:gridCol w="635392"/>
              </a:tblGrid>
              <a:tr h="75365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PRODUCTO</a:t>
                      </a:r>
                      <a:endParaRPr lang="es-EC" sz="105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UNO</a:t>
                      </a:r>
                      <a:endParaRPr lang="es-EC" sz="105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DOS</a:t>
                      </a:r>
                      <a:endParaRPr lang="es-EC" sz="105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TRES</a:t>
                      </a:r>
                      <a:endParaRPr lang="es-EC" sz="105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CUATRO</a:t>
                      </a:r>
                      <a:endParaRPr lang="es-EC" sz="105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CINCO</a:t>
                      </a:r>
                      <a:endParaRPr lang="es-EC" sz="105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SEIS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SIETE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OCHO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NUEVE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DIEZ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47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Rosas 50cm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64.638,00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129.276,00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143.640,00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143.640,00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143.640,00</a:t>
                      </a:r>
                      <a:endParaRPr lang="es-EC" sz="105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143.640,00</a:t>
                      </a:r>
                      <a:endParaRPr lang="es-EC" sz="105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143.640,00</a:t>
                      </a:r>
                      <a:endParaRPr lang="es-EC" sz="105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143.640,00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64.638,00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129.276,00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47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Rosas 60cm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162.887,76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325.775,52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361.972,80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361.972,80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361.972,80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361.972,80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361.972,80</a:t>
                      </a:r>
                      <a:endParaRPr lang="es-EC" sz="105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361.972,80</a:t>
                      </a:r>
                      <a:endParaRPr lang="es-EC" sz="105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162.887,76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325.775,52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47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Rosas 70cm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174.953,52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349.907,04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388.785,60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388.785,60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388.785,60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388.785,60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388.785,60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388.785,60</a:t>
                      </a:r>
                      <a:endParaRPr lang="es-EC" sz="105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174.953,52</a:t>
                      </a:r>
                      <a:endParaRPr lang="es-EC" sz="105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349.907,04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47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Rosas 80cm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82.736,64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165.473,28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183.859,20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183.859,20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183.859,20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183.859,20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183.859,20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183.859,20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82.736,64</a:t>
                      </a:r>
                      <a:endParaRPr lang="es-EC" sz="105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165.473,28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1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OTROS INGRESOS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05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1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Venta de desechos/obsoletos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80,00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149,00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280,00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1.221,27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229,00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28.280,00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149,00</a:t>
                      </a:r>
                      <a:endParaRPr lang="es-EC" sz="105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13.053,75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5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INGRESOS PROYECTADOS: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485.215,92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970.511,84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1.078.406,60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1.078.537,60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1.079.478,87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1.078.486,60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1.078.257,60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1.106.537,60</a:t>
                      </a:r>
                      <a:endParaRPr lang="es-EC" sz="105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485.364,92</a:t>
                      </a:r>
                      <a:endParaRPr lang="es-EC" sz="105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983.485,59</a:t>
                      </a:r>
                      <a:endParaRPr lang="es-EC" sz="105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3547" marR="33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692274" y="-171450"/>
            <a:ext cx="7200205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C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PRESUPUESTO DE OPERACIÓN</a:t>
            </a:r>
            <a:endParaRPr lang="es-EC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692275" y="549275"/>
            <a:ext cx="4214813" cy="725488"/>
          </a:xfrm>
          <a:prstGeom prst="rect">
            <a:avLst/>
          </a:prstGeom>
        </p:spPr>
        <p:txBody>
          <a:bodyPr lIns="45720" rIns="45720" anchor="ctr"/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C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Presupuesto de Egresos</a:t>
            </a:r>
          </a:p>
        </p:txBody>
      </p:sp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76200"/>
            <a:ext cx="1662324" cy="104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179388" y="1124750"/>
          <a:ext cx="8713089" cy="5472605"/>
        </p:xfrm>
        <a:graphic>
          <a:graphicData uri="http://schemas.openxmlformats.org/drawingml/2006/table">
            <a:tbl>
              <a:tblPr/>
              <a:tblGrid>
                <a:gridCol w="2272978"/>
                <a:gridCol w="529719"/>
                <a:gridCol w="590718"/>
                <a:gridCol w="590718"/>
                <a:gridCol w="557752"/>
                <a:gridCol w="601213"/>
                <a:gridCol w="590718"/>
                <a:gridCol w="590718"/>
                <a:gridCol w="590718"/>
                <a:gridCol w="616401"/>
                <a:gridCol w="590718"/>
                <a:gridCol w="590718"/>
              </a:tblGrid>
              <a:tr h="3844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Concepto/año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CERO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UNO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TRES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CUATRO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CINCO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SEIS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SIETE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OCHO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NUEVE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DIEZ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2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1.1.1 Mano de obra directa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50.168,5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50.168,5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50.168,5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50.168,5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50.168,5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50.168,5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50.168,5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50.168,5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50.168,5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50.168,5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2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1.1.2 Mano de obra indirecta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62.872,4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62.872,4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62.872,4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62.872,4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62.872,4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62.872,4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62.872,4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62.872,4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62.872,4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62.872,4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25"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Suma mano obra para produccion =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113.041,0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113.041,0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113.041,0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113.041,0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113.041,0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113.041,0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113.041,0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113.041,0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113.041,0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113.041,0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2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1.1.3 Personal administrativo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28.908,4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28.908,4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28.908,4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28.908,4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28.908,4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28.908,4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28.908,4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28.908,4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28.908,4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28.908,4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2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1.1.4 Personal de ventas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9.141,6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9.141,6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9.141,6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9.141,6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9.141,6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9.141,6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9.141,6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9.141,6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9.141,6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9.141,6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25"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Suma  recursos humanos =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151.090,9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151.090,9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151.090,9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151.090,9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151.090,9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151.090,9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151.090,9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151.090,9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151.090,9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151.090,9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2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1.2  Materia prima y/o Materiales directos: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176.000,0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176.000,0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176.000,0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176.000,0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176.000,0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176.000,0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176.000,0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176.000,0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176.000,0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176.000,0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2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1.3 Suministros, Servicios y otros gastos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25"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Suma SS y otros gastos =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41.781,5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83.627,5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83.632,0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83.632,0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83.632,0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83.632,0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83.632,0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83.632,0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83.609,5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83.627,5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2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25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1.4  Mantenimiento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25"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Suma Mantenimiento =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11.539,0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11.539,0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11.539,0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11.539,0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11.539,0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11.539,0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11.539,0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11.539,0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11.539,0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11.539,0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40"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  Depreciaciones y amortizaciones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115.561,4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115.561,4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115.561,4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115.561,4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115.561,4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25"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1.058.108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495.972,9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539.418,8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540.803,4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543.423,4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631.138,7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541.003,4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536.423,4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1.102.023,4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539.380,8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866.383,9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3929063"/>
            <a:ext cx="9144000" cy="2163762"/>
          </a:xfrm>
          <a:prstGeom prst="rect">
            <a:avLst/>
          </a:prstGeom>
          <a:solidFill>
            <a:schemeClr val="accent3">
              <a:lumMod val="75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979712" y="404664"/>
            <a:ext cx="6244158" cy="725488"/>
          </a:xfrm>
          <a:prstGeom prst="rect">
            <a:avLst/>
          </a:prstGeom>
        </p:spPr>
        <p:txBody>
          <a:bodyPr lIns="45720" rIns="45720" anchor="ctr"/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C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es-EC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ea typeface="+mj-ea"/>
                <a:cs typeface="+mj-cs"/>
              </a:rPr>
              <a:t>ESTRUCTURA DE FINANCIAMIENTO</a:t>
            </a:r>
            <a:endParaRPr lang="es-EC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ea typeface="+mj-ea"/>
              <a:cs typeface="+mj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500188"/>
            <a:ext cx="9144000" cy="1643062"/>
          </a:xfrm>
          <a:prstGeom prst="rect">
            <a:avLst/>
          </a:prstGeom>
          <a:solidFill>
            <a:schemeClr val="accent3">
              <a:lumMod val="75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1285875" y="3143250"/>
            <a:ext cx="5000625" cy="725488"/>
          </a:xfrm>
          <a:prstGeom prst="rect">
            <a:avLst/>
          </a:prstGeom>
        </p:spPr>
        <p:txBody>
          <a:bodyPr lIns="45720" rIns="45720" anchor="ctr"/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C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Servicio de la deuda</a:t>
            </a:r>
          </a:p>
        </p:txBody>
      </p:sp>
      <p:pic>
        <p:nvPicPr>
          <p:cNvPr id="563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76200"/>
            <a:ext cx="1547812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827584" y="1340768"/>
          <a:ext cx="7920880" cy="1950720"/>
        </p:xfrm>
        <a:graphic>
          <a:graphicData uri="http://schemas.openxmlformats.org/drawingml/2006/table">
            <a:tbl>
              <a:tblPr/>
              <a:tblGrid>
                <a:gridCol w="4642437"/>
                <a:gridCol w="1950207"/>
                <a:gridCol w="1328236"/>
              </a:tblGrid>
              <a:tr h="46981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}"/>
                          <a:ea typeface="Times New Roman"/>
                          <a:cs typeface="Calibri"/>
                        </a:rPr>
                        <a:t>INVERSIÓN</a:t>
                      </a:r>
                      <a:endParaRPr lang="es-EC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}"/>
                          <a:ea typeface="Times New Roman"/>
                          <a:cs typeface="Calibri"/>
                        </a:rPr>
                        <a:t>VALOR (USD)</a:t>
                      </a:r>
                      <a:endParaRPr lang="es-EC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}"/>
                          <a:ea typeface="Times New Roman"/>
                          <a:cs typeface="Calibri"/>
                        </a:rPr>
                        <a:t>%</a:t>
                      </a:r>
                      <a:endParaRPr lang="es-EC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81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}"/>
                          <a:ea typeface="Times New Roman"/>
                          <a:cs typeface="Calibri"/>
                        </a:rPr>
                        <a:t>Capital propio (Aporte de Socios)</a:t>
                      </a:r>
                      <a:endParaRPr lang="es-EC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}"/>
                          <a:ea typeface="Times New Roman"/>
                          <a:cs typeface="Calibri"/>
                        </a:rPr>
                        <a:t>423.243,3</a:t>
                      </a:r>
                      <a:endParaRPr lang="es-EC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}"/>
                          <a:ea typeface="Times New Roman"/>
                          <a:cs typeface="Calibri"/>
                        </a:rPr>
                        <a:t>40,00%</a:t>
                      </a:r>
                      <a:endParaRPr lang="es-EC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81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}"/>
                          <a:ea typeface="Times New Roman"/>
                          <a:cs typeface="Calibri"/>
                        </a:rPr>
                        <a:t> Capital crédito</a:t>
                      </a:r>
                      <a:endParaRPr lang="es-EC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}"/>
                          <a:ea typeface="Times New Roman"/>
                          <a:cs typeface="Calibri"/>
                        </a:rPr>
                        <a:t>634.864,9</a:t>
                      </a:r>
                      <a:endParaRPr lang="es-EC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}"/>
                          <a:ea typeface="Times New Roman"/>
                          <a:cs typeface="Calibri"/>
                        </a:rPr>
                        <a:t>60,00%</a:t>
                      </a:r>
                      <a:endParaRPr lang="es-EC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815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}"/>
                          <a:ea typeface="Times New Roman"/>
                          <a:cs typeface="Calibri"/>
                        </a:rPr>
                        <a:t>Suma:</a:t>
                      </a:r>
                      <a:endParaRPr lang="es-EC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}"/>
                          <a:ea typeface="Times New Roman"/>
                          <a:cs typeface="Calibri"/>
                        </a:rPr>
                        <a:t>1.058.108,1</a:t>
                      </a:r>
                      <a:endParaRPr lang="es-EC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}"/>
                          <a:ea typeface="Times New Roman"/>
                          <a:cs typeface="Calibri"/>
                        </a:rPr>
                        <a:t>100,00%</a:t>
                      </a:r>
                      <a:endParaRPr lang="es-EC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72006" y="3933056"/>
          <a:ext cx="8964490" cy="2520281"/>
        </p:xfrm>
        <a:graphic>
          <a:graphicData uri="http://schemas.openxmlformats.org/drawingml/2006/table">
            <a:tbl>
              <a:tblPr/>
              <a:tblGrid>
                <a:gridCol w="1972499"/>
                <a:gridCol w="873406"/>
                <a:gridCol w="873406"/>
                <a:gridCol w="873406"/>
                <a:gridCol w="840177"/>
                <a:gridCol w="873406"/>
                <a:gridCol w="873406"/>
                <a:gridCol w="873406"/>
                <a:gridCol w="911378"/>
              </a:tblGrid>
              <a:tr h="620377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SERVICIO DE LA DEUDA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</a:t>
                      </a:r>
                      <a:endParaRPr lang="es-EC" dirty="0"/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2</a:t>
                      </a:r>
                      <a:endParaRPr lang="es-EC" dirty="0"/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3</a:t>
                      </a:r>
                      <a:endParaRPr lang="es-EC" dirty="0"/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4</a:t>
                      </a:r>
                      <a:endParaRPr lang="es-EC" dirty="0"/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5</a:t>
                      </a:r>
                      <a:endParaRPr lang="es-EC" dirty="0"/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7</a:t>
                      </a:r>
                      <a:endParaRPr lang="es-EC" dirty="0"/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7</a:t>
                      </a:r>
                      <a:endParaRPr lang="es-EC" dirty="0"/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8</a:t>
                      </a:r>
                      <a:endParaRPr lang="es-EC" dirty="0"/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377"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Capital =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53.532,5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59.421,0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65.957,4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73.212,7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81.266,1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90.205,3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100.127,9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111.142,0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377"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Intereses =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69.835,1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63.946,6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57.410,2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50.154,9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42.101,5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33.162,3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23.239,7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12.225,6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150"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Cuota Anual =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123.367,6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123.367,6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123.367,6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123.367,6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123.367,6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123.367,6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123.367,6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123.367,6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1412776"/>
            <a:ext cx="9144000" cy="4445099"/>
          </a:xfrm>
          <a:prstGeom prst="rect">
            <a:avLst/>
          </a:prstGeom>
          <a:solidFill>
            <a:schemeClr val="accent3">
              <a:lumMod val="75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357188" y="142875"/>
            <a:ext cx="5786437" cy="7858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C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de Operación</a:t>
            </a:r>
            <a:endParaRPr lang="es-EC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1 Gráfico"/>
          <p:cNvGraphicFramePr>
            <a:graphicFrameLocks noGrp="1"/>
          </p:cNvGraphicFramePr>
          <p:nvPr/>
        </p:nvGraphicFramePr>
        <p:xfrm>
          <a:off x="467544" y="1412776"/>
          <a:ext cx="846043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Graphic spid="7" grpId="0">
        <p:bldAsOne/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250825" y="0"/>
            <a:ext cx="8393113" cy="692150"/>
          </a:xfrm>
          <a:prstGeom prst="rect">
            <a:avLst/>
          </a:prstGeom>
        </p:spPr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es-EC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ea typeface="+mj-ea"/>
                <a:cs typeface="+mj-cs"/>
              </a:rPr>
              <a:t>ESTADO DE RESULTADOS  (DEL PROYECTO)</a:t>
            </a:r>
            <a:endParaRPr lang="es-EC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ea typeface="+mj-ea"/>
              <a:cs typeface="+mj-cs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79388" y="692150"/>
          <a:ext cx="8784980" cy="6165297"/>
        </p:xfrm>
        <a:graphic>
          <a:graphicData uri="http://schemas.openxmlformats.org/drawingml/2006/table">
            <a:tbl>
              <a:tblPr/>
              <a:tblGrid>
                <a:gridCol w="2376264"/>
                <a:gridCol w="643786"/>
                <a:gridCol w="638660"/>
                <a:gridCol w="652249"/>
                <a:gridCol w="652249"/>
                <a:gridCol w="652249"/>
                <a:gridCol w="652249"/>
                <a:gridCol w="652249"/>
                <a:gridCol w="652249"/>
                <a:gridCol w="560527"/>
                <a:gridCol w="652249"/>
              </a:tblGrid>
              <a:tr h="29358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CONCEPTO/AÑO: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UNO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CUATRO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CINCO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SIETE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OCHO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NUEVE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DIEZ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82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(+) Ingreso  por ventas netas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485.215,9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970.511,8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1.078.406,6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1.078.537,6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1.079.478,9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1.078.486,6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1.078.257,6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1.106.537,6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485.364,9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1.776.639,0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82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 - ) Costos de fabricación (ventas)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447.661,1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491.107,1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489.980,6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495.111,6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582.826,9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491.580,6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489.511,6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1.055.111,6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489.958,1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800.202,2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82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(=) UTILIDAD BRUTA EN VENTAS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37.554,8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479.404,8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588.426,0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583.426,0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496.652,0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586.906,0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588.746,0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51.426,0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-4.593,1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976.436,8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82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(-) Gastos administrativos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36.553,4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36.553,4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37.960,4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36.553,4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36.553,4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36.560,4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35.153,4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35.153,4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36.560,4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47.443,6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82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(-) Gastos de ventas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11.758,4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11.758,4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12.862,4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11.758,4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11.758,4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12.862,4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11.758,4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11.758,4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12.862,4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18.738,2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82"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b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(=) 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UTILIDAD (pérdida) OPERACIONAL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-10.756,9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431.093,0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537.603,2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535.114,2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448.340,2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537.483,2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541.834,2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4.514,2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910.255,1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82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 - ) Gastos financieros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82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 - ) Otros egresos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82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 + ) Otros ingresos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82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 =) Utilidad/perdida, antes de participación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-10.756,9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431.093,0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537.603,2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535.114,2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448.340,2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537.483,2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541.834,2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4.514,2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910.255,1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82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(-) 15 % participación de trabajadores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64.663,9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80.640,5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80.267,1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67.251,0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80.622,5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81.275,1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677,1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136.538,3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82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(=) utilidad antes impuesto a la renta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366.429,0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456.962,8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454.847,1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381.089,2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456.860,8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460.559,1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3.837,1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773.716,8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82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 - ) Impuesto  la renta  25%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91.607,3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114.240,7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113.711,8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95.272,3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114.215,2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115.139,8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959,3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193.429,2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82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82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(=) UTILIDAD NETA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274.821,8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342.722,1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341.135,3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285.816,9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342.645,6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345.419,3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2.877,8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580.287,6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6982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Reserva legal (10% utilidad)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27.482,2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34.272,2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34.113,5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28.581,7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34.264,6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34.541,9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287,8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58.028,8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79388" y="0"/>
            <a:ext cx="8393112" cy="7858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C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FLUJO NETO DE FONDOS  (DEL PROYECTO)</a:t>
            </a:r>
            <a:endParaRPr lang="es-EC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79388" y="620695"/>
          <a:ext cx="8784970" cy="6049138"/>
        </p:xfrm>
        <a:graphic>
          <a:graphicData uri="http://schemas.openxmlformats.org/drawingml/2006/table">
            <a:tbl>
              <a:tblPr/>
              <a:tblGrid>
                <a:gridCol w="2443869"/>
                <a:gridCol w="629481"/>
                <a:gridCol w="546169"/>
                <a:gridCol w="509140"/>
                <a:gridCol w="592453"/>
                <a:gridCol w="592453"/>
                <a:gridCol w="592453"/>
                <a:gridCol w="592453"/>
                <a:gridCol w="592453"/>
                <a:gridCol w="592453"/>
                <a:gridCol w="509140"/>
                <a:gridCol w="592453"/>
              </a:tblGrid>
              <a:tr h="255381">
                <a:tc>
                  <a:txBody>
                    <a:bodyPr/>
                    <a:lstStyle/>
                    <a:p>
                      <a:pPr algn="l" fontAlgn="b"/>
                      <a:endParaRPr lang="es-EC" sz="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DOLARES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2288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CONCEPTO/AÑOS =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CERO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UNO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TRES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CUATRO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CINCO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SEIS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SIETE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OCHO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NUEVE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DIEZ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7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+ ingresos de la operación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485.215,9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970.511,8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1.078.406,6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1.078.537,6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1.079.478,9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1.078.486,6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1.078.257,6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1.106.537,6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485.364,9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1.622.476,0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7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costo de operación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380.411,5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423.857,5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425.242,0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427.862,0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515.577,3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426.842,0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422.262,0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987.862,0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425.219,5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752.222,6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7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depreciacion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7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amortizacion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1.400,0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96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UTILIDAD ANTES DE PARTICIPACION E IMPUESTOS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-10.756,9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431.093,0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537.603,2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535.114,2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448.340,2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537.483,2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541.834,2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4.514,2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-54.015,9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756.092,0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7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participacion de trabajadores 15% de la utilidad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64.663,9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80.640,5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80.267,1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67.251,0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80.622,5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81.275,1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677,1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113.413,8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7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UTILIDAD ANTES DEL IMPUESTO A LA RENTA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-10.756,9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366.429,0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456.962,8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454.847,1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381.089,2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456.860,8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460.559,1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3.837,1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-54.015,9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642.678,2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7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impuesto a la renta 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91.607,3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114.240,7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113.711,8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95.272,3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114.215,2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115.139,8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959,3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160.669,6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7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UTILIDAD/PERDIDA NETA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-10.756,9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274.821,8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342.722,1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341.135,3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285.816,9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342.645,6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345.419,3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2.877,8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-54.015,9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482.008,7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7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 utilidad venta de activos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7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impuesto a la utilidad  en venta de activos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7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 ingresos no gravables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7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costo de operación no deducibles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7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 valor en libros de los activos vendidos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7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 depreciacion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7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 amortizacion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7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+amortizacion activos diferidos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7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valor de la inversion y reinversion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903.945,1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1.600,0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2.980,0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5.600,0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93.315,3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4.580,0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565.600,0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2.980,0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329.965,1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7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capital de trabajo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154.163,04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7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 recuperacion del capital de trabajo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154.163,0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58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FLUJO DE FONDOS NETOS DEL PROYECTO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-1.058.108,1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104.804,4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388.783,2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455.303,4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451.096,7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308.062,9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452.226,9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459.580,7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-448.560,8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57.165,5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420.368,0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0358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FLUJO DE FONDOS PURO =(año uno a año diez: 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-953.303,7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388.783,2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455.303,4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451.096,7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308.062,9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452.226,9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459.580,7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-448.560,8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57.165,5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420.368,0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49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Beneficio Neto Sin Proyecto : (Ganancia/perdida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0405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anual  antes de implementar el Proyecto)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0"/>
            <a:ext cx="8464550" cy="785813"/>
          </a:xfrm>
          <a:prstGeom prst="rect">
            <a:avLst/>
          </a:prstGeom>
        </p:spPr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es-EC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ea typeface="+mj-ea"/>
                <a:cs typeface="+mj-cs"/>
              </a:rPr>
              <a:t>ESTADO DE RESULTADOS (DEL INVERSIONISTA)</a:t>
            </a:r>
            <a:endParaRPr lang="es-EC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ea typeface="+mj-ea"/>
              <a:cs typeface="+mj-cs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647700"/>
          <a:ext cx="8964490" cy="6093297"/>
        </p:xfrm>
        <a:graphic>
          <a:graphicData uri="http://schemas.openxmlformats.org/drawingml/2006/table">
            <a:tbl>
              <a:tblPr/>
              <a:tblGrid>
                <a:gridCol w="2819989"/>
                <a:gridCol w="551301"/>
                <a:gridCol w="551301"/>
                <a:gridCol w="641514"/>
                <a:gridCol w="641514"/>
                <a:gridCol w="641514"/>
                <a:gridCol w="641514"/>
                <a:gridCol w="641514"/>
                <a:gridCol w="641514"/>
                <a:gridCol w="551301"/>
                <a:gridCol w="641514"/>
              </a:tblGrid>
              <a:tr h="23605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CONCEPTO/AÑO: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UNO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TRES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CUATRO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CINCO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SEIS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SIETE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OCHO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NUEVE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DIEZ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813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(+) Ingreso  por ventas netas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485.215,9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970.511,8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1.078.406,6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1.078.537,6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1.079.478,9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1.078.486,6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1.078.257,6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1.106.537,6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485.364,9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1.776.639,0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 - ) Costos de fabricación (ventas)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447.661,1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491.107,1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489.980,6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495.111,6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582.826,9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491.580,6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489.511,6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1.055.111,6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489.958,1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800.202,2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(=) UTILIDAD BRUTA EN VENTAS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37.554,8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479.404,8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588.426,0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583.426,0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496.652,0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586.906,0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588.746,0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51.426,0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-4.593,1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976.436,8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(-) Gastos administrativos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36.553,4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36.553,4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37.960,4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36.553,4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36.553,4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36.560,4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35.153,4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35.153,4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36.560,4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47.443,6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(-) Gastos de ventas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11.758,4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11.758,4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12.862,4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11.758,4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11.758,4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12.862,4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11.758,4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11.758,4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12.862,4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18.738,2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(=) UTILIDAD (pérdida) OPERACIONAL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-10.756,9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431.093,0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537.603,2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535.114,2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448.340,2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537.483,2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541.834,2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4.514,2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910.255,1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 - ) Gastos financieros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69.835,1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63.946,6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57.410,2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50.154,9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42.101,5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33.162,3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23.239,7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12.225,6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 - ) Otros egresos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 + ) Otros ingresos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 =) Utilidad/perdida, antes de participación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-80.592,1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367.146,4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480.193,0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484.959,3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406.238,6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504.321,0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518.594,6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-7.711,4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910.255,1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(-) 15 % participación de trabajadores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55.072,0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72.028,9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72.743,9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60.935,8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75.648,1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77.789,2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136.538,3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(=) utilidad antes impuesto a la renta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312.074,5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408.164,0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412.215,4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345.302,8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428.672,8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440.805,4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773.716,8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 - ) Impuesto  la renta  25%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78.018,6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102.041,0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103.053,9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86.325,7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107.168,2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110.201,3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193.429,2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(=) UTILIDAD NETA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234.055,8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306.123,0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309.161,6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258.977,1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321.504,6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330.604,0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580.287,6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95075">
                <a:tc>
                  <a:txBody>
                    <a:bodyPr/>
                    <a:lstStyle/>
                    <a:p>
                      <a:pPr algn="l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Reserva legal (10% utilidad)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23.405,6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30.612,3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30.916,2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25.897,7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32.150,5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33.060,4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58.028,8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23850" y="0"/>
            <a:ext cx="8391525" cy="7858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C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FLUJO NETO DE FONDOS  (DEL INVERSIONISTA)</a:t>
            </a:r>
            <a:endParaRPr lang="es-EC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07950" y="692150"/>
          <a:ext cx="8892481" cy="6093292"/>
        </p:xfrm>
        <a:graphic>
          <a:graphicData uri="http://schemas.openxmlformats.org/drawingml/2006/table">
            <a:tbl>
              <a:tblPr/>
              <a:tblGrid>
                <a:gridCol w="2520902"/>
                <a:gridCol w="642830"/>
                <a:gridCol w="554599"/>
                <a:gridCol w="592412"/>
                <a:gridCol w="567203"/>
                <a:gridCol w="605017"/>
                <a:gridCol w="541993"/>
                <a:gridCol w="592412"/>
                <a:gridCol w="579807"/>
                <a:gridCol w="617620"/>
                <a:gridCol w="482123"/>
                <a:gridCol w="595563"/>
              </a:tblGrid>
              <a:tr h="184907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CONCEPTO/AÑOS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CERO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UNO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TRES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CUATRO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CINCO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SEIS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SIETE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OCHO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NUEVE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DIEZ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89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 ingresos de la operación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485.215,9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970.511,8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1.078.406,6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1.078.537,6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1.079.478,9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1.078.486,6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1.078.257,6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1.106.537,6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485.364,9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1.622.476,0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89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costo de operación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380.411,5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423.857,5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425.242,0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427.862,0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515.577,3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426.842,0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422.262,0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987.862,0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425.219,5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752.222,6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89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depreciacion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89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amortizacion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1.400,0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89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pago intereses por los creditos recibidos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69.835,1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63.946,6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57.410,2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50.154,9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42.101,5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33.162,3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23.239,7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12.225,6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89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UTILIDAD ANTES DE PARTICIPACION E IMPUESTOS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-80.592,1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367.146,4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480.193,0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484.959,3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406.238,6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504.321,0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518.594,6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-7.711,4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-54.015,9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756.092,0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89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participacion de trabajadores 15% de la utilidad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55.072,0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72.028,9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72.743,9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60.935,8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75.648,1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77.789,2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113.413,8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89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UTILIDAD ANTES DEL IMPUESTO A LA RENTA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-80.592,1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312.074,5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408.164,0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412.215,4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345.302,8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428.672,8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440.805,4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-7.711,4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-54.015,9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642.678,2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89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impuesto a la renta 25%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78.018,6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102.041,0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103.053,9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86.325,7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107.168,2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110.201,3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160.669,6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89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UTILIDAD/PERDIDA NETA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-80.592,1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234.055,8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306.123,0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309.161,6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258.977,1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321.504,6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330.604,0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-7.711,4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-54.015,9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482.008,7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89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 utilidad venta de activos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89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impuesto a la utilidad  en venta de activos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89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 ingresos no gravables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89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costo de operación no deducibles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89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 valor en libros de los activos vendidos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89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 depreciacion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114.161,4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89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 amortizacion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89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+amortizacion activos diferidos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89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valor de la inversion y reinversion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903.945,1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1.600,0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2.980,0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5.600,0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93.315,3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4.580,0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565.600,0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2.980,0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329.965,1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89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capital de trabajo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154.163,04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89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 recuperacion del capital de trabajo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154.163,04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89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+ credito recibido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634.864,9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89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pago del capital ( amortizacion del principal)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53.532,5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59.421,0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65.957,4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73.212,7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81.266,1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90.205,3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100.127,9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111.142,0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81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FLUJO DE FONDOS NETOS DEL INVERSIONISTA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-423.243,3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-18.563,2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288.596,2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352.747,0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345.910,3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199.957,1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340.880,7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344.637,5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-570.292,0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57.165,5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420.368,0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0026"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FLUJO DE FONDOS PURO =(año uno a año diez: 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-441.806,4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288.596,2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352.747,0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345.910,3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199.957,1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340.880,7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344.637,5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-570.292,0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57.165,5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420.368,0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81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CAPACIDAD DE PAGO O INDICE DE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2,86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-4,62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3350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COBERTURA DEL PRESTAMO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23850" y="188913"/>
            <a:ext cx="6329363" cy="7254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C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EVALUACIÓN FINANCIERA</a:t>
            </a:r>
            <a:endParaRPr lang="es-EC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62467" name="4 Rectángulo"/>
          <p:cNvSpPr>
            <a:spLocks noChangeArrowheads="1"/>
          </p:cNvSpPr>
          <p:nvPr/>
        </p:nvSpPr>
        <p:spPr bwMode="auto">
          <a:xfrm>
            <a:off x="323850" y="908050"/>
            <a:ext cx="739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_tradnl" sz="2400">
                <a:latin typeface="Californian FB" pitchFamily="18" charset="0"/>
              </a:rPr>
              <a:t>DETERMINACIÓN DE LAS TASAS DE DESCUENTO.</a:t>
            </a:r>
            <a:endParaRPr lang="es-EC" sz="2400">
              <a:latin typeface="Californian FB" pitchFamily="18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827088" y="1412875"/>
          <a:ext cx="7560840" cy="2133600"/>
        </p:xfrm>
        <a:graphic>
          <a:graphicData uri="http://schemas.openxmlformats.org/drawingml/2006/table">
            <a:tbl>
              <a:tblPr/>
              <a:tblGrid>
                <a:gridCol w="5863644"/>
                <a:gridCol w="1697196"/>
              </a:tblGrid>
              <a:tr h="200025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FINANCIAMIENTO  CON RECURSOS PROPIOS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Tasa pasiva a largo plazo, Bonos o  % Inflación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10,00%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Tasa Pasiva en Ahorros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2,00%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Tasa de riesgo (máximo 5%)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2,00%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Tasa ajustada por el riesgo :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14,00%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827088" y="3789363"/>
          <a:ext cx="7560840" cy="2987040"/>
        </p:xfrm>
        <a:graphic>
          <a:graphicData uri="http://schemas.openxmlformats.org/drawingml/2006/table">
            <a:tbl>
              <a:tblPr/>
              <a:tblGrid>
                <a:gridCol w="2038838"/>
                <a:gridCol w="1768195"/>
                <a:gridCol w="2065000"/>
                <a:gridCol w="1688807"/>
              </a:tblGrid>
              <a:tr h="190500">
                <a:tc grid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FINANCIAMIENTO CRÉDITO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TASA ACTIVA DE INTERES QUE LE COBRA LA IFI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11,00%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FINANCIAMIENTO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APORTACIÓN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TASA INDIVIDUAL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PONDERACIÓN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CREDITO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60,00%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7,01%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4,208%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PROPIO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40,00%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14,00%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5,600%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100,00%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CPPK =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9,81%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246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1785938"/>
            <a:ext cx="9144000" cy="785812"/>
          </a:xfrm>
          <a:prstGeom prst="rect">
            <a:avLst/>
          </a:prstGeom>
          <a:solidFill>
            <a:schemeClr val="accent3">
              <a:lumMod val="75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08963" cy="10112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C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Financiera del Proyecto</a:t>
            </a:r>
            <a:endParaRPr lang="es-EC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500188" y="1785938"/>
            <a:ext cx="5000625" cy="725487"/>
          </a:xfrm>
          <a:prstGeom prst="rect">
            <a:avLst/>
          </a:prstGeom>
        </p:spPr>
        <p:txBody>
          <a:bodyPr lIns="45720" rIns="45720" anchor="ctr"/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C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Índices Financieros del proyecto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79388" y="2781300"/>
          <a:ext cx="8713787" cy="3352800"/>
        </p:xfrm>
        <a:graphic>
          <a:graphicData uri="http://schemas.openxmlformats.org/drawingml/2006/table">
            <a:tbl>
              <a:tblPr/>
              <a:tblGrid>
                <a:gridCol w="3881437"/>
                <a:gridCol w="1990725"/>
                <a:gridCol w="1162050"/>
                <a:gridCol w="1679575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EVALUACION FINANCIERA :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ITEM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RECOMENDACION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VALOR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RESULTADO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(Tasa Interna de Retorno) TIR% =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TIR% &gt; =TMAR%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24,54%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O.K.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(Valor Actual Neto) VAN =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VAN &gt; = 0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430.799,71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O.K.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Periodo de recuperación de la Inversión Inicial : Repago =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X Vida Util &gt; PRII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4,58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O.K.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Relación Beneficio/Costo)  R B/C =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∑ FFAct/InvInicial &gt; 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O.K.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TMAR DEL PROYECTO =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14,00%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tUpDiag">
                      <a:fgClr>
                        <a:srgbClr val="000000"/>
                      </a:fgClr>
                      <a:bgClr>
                        <a:srgbClr val="DDDDDD"/>
                      </a:bgClr>
                    </a:patt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00063" y="357188"/>
            <a:ext cx="7467600" cy="642937"/>
          </a:xfrm>
          <a:prstGeom prst="rect">
            <a:avLst/>
          </a:prstGeom>
        </p:spPr>
        <p:txBody>
          <a:bodyPr lIns="45720" rIns="45720" anchor="ctr"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Objetivos del Estudio de Mercado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971600" y="1340768"/>
            <a:ext cx="741682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Analizar el comportamiento de la demanda y oferta históricas, actuales y proyectadas, con el fin de  determinar la demanda insatisfecha, que deberá ser cubierta, en un nivel apropiado, con la producción de la nueva empresa.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043608" y="3140968"/>
            <a:ext cx="741682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Determinar el comportamiento de los posibles consumidores respecto del producto ofertado.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43608" y="4437112"/>
            <a:ext cx="741682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Aplicar las estrategias de precio y promoción para la introducción del producto en el mercado.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1785938"/>
            <a:ext cx="9144000" cy="714375"/>
          </a:xfrm>
          <a:prstGeom prst="rect">
            <a:avLst/>
          </a:prstGeom>
          <a:solidFill>
            <a:schemeClr val="accent3">
              <a:lumMod val="75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785813" y="500063"/>
            <a:ext cx="8106667" cy="10112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C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EVALUACIÓN FINANCIERA DEL INVERSIONISTA</a:t>
            </a:r>
            <a:endParaRPr lang="es-EC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500188" y="1785938"/>
            <a:ext cx="6357937" cy="725487"/>
          </a:xfrm>
          <a:prstGeom prst="rect">
            <a:avLst/>
          </a:prstGeom>
        </p:spPr>
        <p:txBody>
          <a:bodyPr lIns="45720" rIns="45720" anchor="ctr"/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C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Índices Financieros del inversionista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323850" y="2636838"/>
          <a:ext cx="8640962" cy="3416064"/>
        </p:xfrm>
        <a:graphic>
          <a:graphicData uri="http://schemas.openxmlformats.org/drawingml/2006/table">
            <a:tbl>
              <a:tblPr/>
              <a:tblGrid>
                <a:gridCol w="4606029"/>
                <a:gridCol w="1564312"/>
                <a:gridCol w="1179442"/>
                <a:gridCol w="1291179"/>
              </a:tblGrid>
              <a:tr h="4647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latin typeface="Arial"/>
                        </a:rPr>
                        <a:t> EVALUACION DEL PROYECTO CON CREDITO, INVERSIONISTA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>
                        <a:latin typeface="Couri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>
                        <a:latin typeface="Couri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800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>
                          <a:latin typeface="Arial Narrow"/>
                        </a:rPr>
                        <a:t>ITEM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latin typeface="Arial Narrow"/>
                        </a:rPr>
                        <a:t>RECOMENDACION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latin typeface="Arial Narrow"/>
                        </a:rPr>
                        <a:t>VALOR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>
                          <a:latin typeface="Arial Narrow"/>
                        </a:rPr>
                        <a:t>RESULTADO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009"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 dirty="0">
                          <a:latin typeface="Arial"/>
                        </a:rPr>
                        <a:t>(Tasa Interna de Retorno) TIR% =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 dirty="0">
                          <a:latin typeface="Arial"/>
                        </a:rPr>
                        <a:t>Tir% &gt; =TMAR%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latin typeface="Arial"/>
                        </a:rPr>
                        <a:t>42,14%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latin typeface="Arial"/>
                        </a:rPr>
                        <a:t>O.K.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009"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>
                          <a:latin typeface="Arial"/>
                        </a:rPr>
                        <a:t>(Valor Actual Neto) VAN =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latin typeface="Arial"/>
                        </a:rPr>
                        <a:t>VAN &gt; = 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>
                          <a:latin typeface="Arial"/>
                        </a:rPr>
                        <a:t>     722.039,74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latin typeface="Arial"/>
                        </a:rPr>
                        <a:t>O.K.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009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 dirty="0">
                          <a:latin typeface="Arial"/>
                        </a:rPr>
                        <a:t>Periodo de </a:t>
                      </a:r>
                      <a:r>
                        <a:rPr lang="es-EC" sz="1100" b="1" i="0" u="none" strike="noStrike" dirty="0" err="1">
                          <a:latin typeface="Arial"/>
                        </a:rPr>
                        <a:t>recuperacion</a:t>
                      </a:r>
                      <a:r>
                        <a:rPr lang="es-EC" sz="1100" b="1" i="0" u="none" strike="noStrike" dirty="0">
                          <a:latin typeface="Arial"/>
                        </a:rPr>
                        <a:t> de la </a:t>
                      </a:r>
                      <a:r>
                        <a:rPr lang="es-EC" sz="1100" b="1" i="0" u="none" strike="noStrike" dirty="0" err="1">
                          <a:latin typeface="Arial"/>
                        </a:rPr>
                        <a:t>Inversion</a:t>
                      </a:r>
                      <a:r>
                        <a:rPr lang="es-EC" sz="1100" b="1" i="0" u="none" strike="noStrike" dirty="0">
                          <a:latin typeface="Arial"/>
                        </a:rPr>
                        <a:t> Inicial : Repago =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latin typeface="Arial"/>
                        </a:rPr>
                        <a:t>X Vida Util &gt; PRII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 smtClean="0">
                          <a:latin typeface="Arial"/>
                        </a:rPr>
                        <a:t> 7,56 </a:t>
                      </a:r>
                      <a:endParaRPr lang="es-EC" sz="16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49"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>
                          <a:latin typeface="Arial"/>
                        </a:rPr>
                        <a:t>( Relacion Beneficio/Costo)  R B/C =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latin typeface="Gill Sans MT"/>
                        </a:rPr>
                        <a:t>∑ FFAct/InvInicial &gt; 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>
                          <a:latin typeface="Arial"/>
                        </a:rPr>
                        <a:t>              1,08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009"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 dirty="0">
                          <a:latin typeface="Arial"/>
                        </a:rPr>
                        <a:t>TMAR DEL INVERSIONISTA =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latin typeface="Courier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 smtClean="0">
                          <a:latin typeface="Arial"/>
                        </a:rPr>
                        <a:t>     9,81</a:t>
                      </a:r>
                      <a:r>
                        <a:rPr lang="es-EC" sz="1600" b="1" i="0" u="none" strike="noStrike" dirty="0"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latin typeface="Courier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785813" y="357188"/>
            <a:ext cx="7098555" cy="10112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C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ANÁLISIS DE SENSIBILIDAD</a:t>
            </a:r>
            <a:endParaRPr lang="es-EC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250825" y="1479550"/>
          <a:ext cx="8712968" cy="4023360"/>
        </p:xfrm>
        <a:graphic>
          <a:graphicData uri="http://schemas.openxmlformats.org/drawingml/2006/table">
            <a:tbl>
              <a:tblPr/>
              <a:tblGrid>
                <a:gridCol w="3092505"/>
                <a:gridCol w="1222177"/>
                <a:gridCol w="1221315"/>
                <a:gridCol w="1099787"/>
                <a:gridCol w="2077184"/>
              </a:tblGrid>
              <a:tr h="260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12" marR="4221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    RESUMEN DE SENSIBILIZACIONES: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08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CONCEPTOS: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Variación %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TIR %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VAN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EVALUACION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0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Aumento de costos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18,99%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Times New Roman"/>
                          <a:ea typeface="Times New Roman"/>
                          <a:cs typeface="Times New Roman"/>
                        </a:rPr>
                        <a:t>211.128,0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No sensible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0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Disminución de ingresos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19,27%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Times New Roman"/>
                          <a:ea typeface="Times New Roman"/>
                          <a:cs typeface="Times New Roman"/>
                        </a:rPr>
                        <a:t>189.588,1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No sensible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1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Disminución ingresos y aumento de costos simultáneamente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Times New Roman"/>
                          <a:ea typeface="Times New Roman"/>
                          <a:cs typeface="Times New Roman"/>
                        </a:rPr>
                        <a:t>-30.083,6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Sensible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26050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Aumento a la M.O.D.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23,96%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Times New Roman"/>
                          <a:ea typeface="Times New Roman"/>
                          <a:cs typeface="Times New Roman"/>
                        </a:rPr>
                        <a:t>404.631,2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No sensible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0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Aumento al personal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23,88%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Times New Roman"/>
                          <a:ea typeface="Times New Roman"/>
                          <a:cs typeface="Times New Roman"/>
                        </a:rPr>
                        <a:t>401.028,8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No sensible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0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Aumento de materia prima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20,32%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Times New Roman"/>
                          <a:ea typeface="Times New Roman"/>
                          <a:cs typeface="Times New Roman"/>
                        </a:rPr>
                        <a:t>247.192,4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No sensible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0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Aumento en Suministros, Servicios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23,85%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Times New Roman"/>
                          <a:ea typeface="Times New Roman"/>
                          <a:cs typeface="Times New Roman"/>
                        </a:rPr>
                        <a:t>398.838,8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No sensible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08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u="sng">
                          <a:latin typeface="Times New Roman"/>
                          <a:ea typeface="Times New Roman"/>
                          <a:cs typeface="Times New Roman"/>
                        </a:rPr>
                        <a:t>Normal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u="sng">
                          <a:latin typeface="Times New Roman"/>
                          <a:ea typeface="Times New Roman"/>
                          <a:cs typeface="Times New Roman"/>
                        </a:rPr>
                        <a:t>24,54%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u="sng" dirty="0">
                          <a:latin typeface="Times New Roman"/>
                          <a:ea typeface="Times New Roman"/>
                          <a:cs typeface="Times New Roman"/>
                        </a:rPr>
                        <a:t>430.799,7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RENTABLE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08">
                <a:tc gridSpan="2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TMAR: Tasa mínima aceptable de rendimiento del proyecto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Times New Roman"/>
                          <a:cs typeface="Times New Roman"/>
                        </a:rPr>
                        <a:t>14,00%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2212" marR="4221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95536" y="5517232"/>
            <a:ext cx="849694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proyecto es mas sensible a una disminución de ingresos  que al aumento de costos ESTRATEGIA  MEJOR CONTROL DE CAJA Y VENDEDORES.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948696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s-EC" sz="5000" cap="none" smtClean="0">
                <a:ln w="11430"/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CONCLUSIONES Y RECOMENDACIONES</a:t>
            </a:r>
            <a:endParaRPr lang="es-EC" sz="5000" cap="none">
              <a:ln w="11430"/>
              <a:solidFill>
                <a:sysClr val="windowText" lastClr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itle 1"/>
          <p:cNvSpPr>
            <a:spLocks noGrp="1"/>
          </p:cNvSpPr>
          <p:nvPr>
            <p:ph type="subTitle" idx="1"/>
          </p:nvPr>
        </p:nvSpPr>
        <p:spPr>
          <a:xfrm>
            <a:off x="357188" y="1285875"/>
            <a:ext cx="6480175" cy="1752600"/>
          </a:xfrm>
        </p:spPr>
        <p:txBody>
          <a:bodyPr/>
          <a:lstStyle/>
          <a:p>
            <a:pPr>
              <a:defRPr/>
            </a:pPr>
            <a:r>
              <a:rPr lang="es-EC" sz="320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CAPÍTULO V</a:t>
            </a:r>
            <a:endParaRPr lang="es-EC" sz="3200" dirty="0"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332656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CONCLUSIONES. </a:t>
            </a:r>
            <a:endParaRPr lang="es-EC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6" y="1268760"/>
            <a:ext cx="7704856" cy="12926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Mediante el estudio de mercado se identifico que existe una gran demanda insatisfecha por parte del mercado americano, por lo que este tipo de proyecto tendría una excelente acogida.  </a:t>
            </a:r>
            <a:endParaRPr lang="es-EC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  <a:p>
            <a:pPr>
              <a:buFont typeface="Arial" pitchFamily="34" charset="0"/>
              <a:buChar char="•"/>
            </a:pPr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2852936"/>
            <a:ext cx="7704856" cy="16004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Se confirma que el mercado de los Estados Unidos es nuestro principal socio comercial en el sector florícola  por cuanto por si solo representa el 60,08% del total de nuestras exportaciones de rosas frescas.</a:t>
            </a:r>
            <a:endParaRPr lang="es-EC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  <a:p>
            <a:pPr>
              <a:buFont typeface="Arial" pitchFamily="34" charset="0"/>
              <a:buChar char="•"/>
            </a:pP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755576" y="4725144"/>
            <a:ext cx="7704856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El estudio técnico demuestra la viabilidad del proyecto en cuanto a capacidades de producción, localización, comercialización y transporte del producto logrando  así cubrir una parte de la demanda insatisfecha.   </a:t>
            </a:r>
            <a:endParaRPr lang="es-EC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32656"/>
            <a:ext cx="7704856" cy="16004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En cuanto a los requerimientos organizacionales, legales y de recurso humano se refiere, el mercado no tiene limitantes para este tipo de empresa, a su vez cuenta con mano de obra calificada para el tipo de trabajo requerido. </a:t>
            </a:r>
          </a:p>
          <a:p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539552" y="4077072"/>
            <a:ext cx="7704856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Los resultados de la evaluación financiera del proyecto indican que el VAN será de US$ 436.799,71 con una TIR del 24,54% y para el caso del inversionista un VAN de US$ 722.039,74 y una TIR de 42,14%, lo cual indica que en los dos casos el proyecto es viable.</a:t>
            </a:r>
            <a:endParaRPr lang="es-EC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9552" y="2204864"/>
            <a:ext cx="7704856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En cuanto al estudio organización se identifica la facilidad de constituir este tipo de empresa agrícola debido a que este sector en uno de los mas privilegiados del país,  por el constante apoyo de instituciones gubernamentales tales como el MAGAP, SRI, CFN entre otros. </a:t>
            </a:r>
            <a:endParaRPr lang="es-EC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620688"/>
            <a:ext cx="8424936" cy="46085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 algn="just">
              <a:buFont typeface="Wingdings" pitchFamily="2" charset="2"/>
              <a:buChar char="v"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Es importante considerar que una vez finalizadas  los vínculos comerciales bajo la ley de preferencias arancelarias andinas (ATPDEA), resulta negativo para el país que actualmente es considerado agro-exportador en consecuencia el sector florícola soportara un arancel del 8% lo cual originara que importador (EEUU)  disminuya su precio de compra,  afectando  directamente  a los exportadores ecuatorianos (disminución en las ventas.)</a:t>
            </a:r>
            <a:endPara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  <a:p>
            <a:endParaRPr lang="es-EC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RECOMENDACIONES. 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1556792"/>
            <a:ext cx="7704856" cy="16004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Obtener y asignar los recursos necesarios para implementar el proyecto, ya que los estudios, de mercado, técnico, institucional y financiero, realizados demuestran que el proyecto es viable y rentable.</a:t>
            </a:r>
          </a:p>
          <a:p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4653136"/>
            <a:ext cx="770485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Los recursos de la nueva empresa sean manejados de una manera eficiente para llegar a la consecución de los objetivos planteados. </a:t>
            </a:r>
            <a:endParaRPr lang="es-EC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536" y="5733256"/>
            <a:ext cx="770485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Evitar la rotación de personal factor crítico de este sector</a:t>
            </a:r>
            <a:r>
              <a:rPr lang="es-EC" sz="2000" dirty="0" smtClean="0"/>
              <a:t>. </a:t>
            </a:r>
            <a:endParaRPr lang="es-EC" sz="2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95536" y="3212976"/>
            <a:ext cx="7704856" cy="12926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Establecer alianzas estratégicas con los </a:t>
            </a:r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broker´s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o comercializadoras que fortalezcan la posición competitiva de la empresa. </a:t>
            </a:r>
            <a:endParaRPr lang="es-EC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  <a:p>
            <a:endParaRPr lang="es-EC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user\Desktop\WALTER\Tesis Sep-Feb\final\josarflor\JOSARFLOR\fotos\P1000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043608" y="2348880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9600" dirty="0" smtClean="0">
                <a:solidFill>
                  <a:srgbClr val="FF0000"/>
                </a:solidFill>
                <a:latin typeface="Algerian" pitchFamily="82" charset="0"/>
              </a:rPr>
              <a:t>GRACIAS </a:t>
            </a:r>
            <a:endParaRPr lang="es-EC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45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0"/>
            <a:ext cx="7467600" cy="1143000"/>
          </a:xfrm>
        </p:spPr>
        <p:txBody>
          <a:bodyPr/>
          <a:lstStyle/>
          <a:p>
            <a:pPr eaLnBrk="1" hangingPunct="1"/>
            <a:r>
              <a:rPr lang="es-ES_tradnl" smtClean="0">
                <a:latin typeface="Californian FB" pitchFamily="18" charset="0"/>
              </a:rPr>
              <a:t>Estructura del Mercado.</a:t>
            </a:r>
            <a:endParaRPr lang="es-EC" smtClean="0">
              <a:latin typeface="Californian FB" pitchFamily="18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-756592" y="980728"/>
          <a:ext cx="892899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/>
        </p:nvGraphicFramePr>
        <p:xfrm>
          <a:off x="3275856" y="24208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2411760" y="30689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075613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2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Análisis de la Situación Actual del Mercado</a:t>
            </a:r>
            <a:r>
              <a:rPr lang="es-ES_tradnl" sz="2400" cap="all" dirty="0" smtClean="0">
                <a:latin typeface="Californian FB" pitchFamily="18" charset="0"/>
              </a:rPr>
              <a:t>.</a:t>
            </a:r>
            <a:endParaRPr lang="es-EC" sz="2400" cap="all" dirty="0">
              <a:latin typeface="Californian FB" pitchFamily="18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323528" y="908720"/>
          <a:ext cx="820891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340" name="4 Grupo"/>
          <p:cNvGrpSpPr>
            <a:grpSpLocks/>
          </p:cNvGrpSpPr>
          <p:nvPr/>
        </p:nvGrpSpPr>
        <p:grpSpPr bwMode="auto">
          <a:xfrm>
            <a:off x="755650" y="3141663"/>
            <a:ext cx="5746750" cy="766762"/>
            <a:chOff x="360038" y="1199091"/>
            <a:chExt cx="5746238" cy="767520"/>
          </a:xfrm>
        </p:grpSpPr>
        <p:sp>
          <p:nvSpPr>
            <p:cNvPr id="6" name="5 Rectángulo redondeado"/>
            <p:cNvSpPr/>
            <p:nvPr/>
          </p:nvSpPr>
          <p:spPr>
            <a:xfrm>
              <a:off x="360038" y="1199091"/>
              <a:ext cx="5746238" cy="76752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397505" y="1236558"/>
              <a:ext cx="5671304" cy="69258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17194" tIns="0" rIns="217194" bIns="0" spcCol="1270" anchor="ctr"/>
            <a:lstStyle/>
            <a:p>
              <a:pPr algn="just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400" b="1" dirty="0">
                  <a:solidFill>
                    <a:schemeClr val="tx1"/>
                  </a:solidFill>
                  <a:latin typeface="Californian FB" pitchFamily="18" charset="0"/>
                </a:rPr>
                <a:t>Las Agro-Exportaciones presentan un fuerte dinamismo en la demanda de los mercados internacionales</a:t>
              </a:r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683568" y="4149080"/>
            <a:ext cx="23762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/>
              <a:t>Exportaciones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250825" y="4221163"/>
          <a:ext cx="8640964" cy="2150580"/>
        </p:xfrm>
        <a:graphic>
          <a:graphicData uri="http://schemas.openxmlformats.org/drawingml/2006/table">
            <a:tbl>
              <a:tblPr/>
              <a:tblGrid>
                <a:gridCol w="2116258"/>
                <a:gridCol w="1088579"/>
                <a:gridCol w="1087733"/>
                <a:gridCol w="1087733"/>
                <a:gridCol w="1087733"/>
                <a:gridCol w="1087733"/>
                <a:gridCol w="1085195"/>
              </a:tblGrid>
              <a:tr h="430116">
                <a:tc gridSpan="7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Tabla No. 1.1 Comparativo de Exportaciones.</a:t>
                      </a:r>
                      <a:endParaRPr lang="es-EC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770" marR="417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3011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Exportaciones</a:t>
                      </a:r>
                      <a:endParaRPr lang="es-EC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770" marR="417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Año 2004</a:t>
                      </a:r>
                      <a:endParaRPr lang="es-EC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770" marR="417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Año 2005</a:t>
                      </a:r>
                      <a:endParaRPr lang="es-EC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770" marR="417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Año 2006</a:t>
                      </a:r>
                      <a:endParaRPr lang="es-EC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770" marR="417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Año 2007</a:t>
                      </a:r>
                      <a:endParaRPr lang="es-EC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770" marR="417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Año 2008</a:t>
                      </a:r>
                      <a:endParaRPr lang="es-EC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770" marR="417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Año 2009</a:t>
                      </a:r>
                      <a:endParaRPr lang="es-EC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770" marR="417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11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Total de Flores Frescas</a:t>
                      </a:r>
                      <a:endParaRPr lang="es-EC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770" marR="417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354.817,00</a:t>
                      </a:r>
                      <a:endParaRPr lang="es-EC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770" marR="417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397.907,00</a:t>
                      </a:r>
                      <a:endParaRPr lang="es-EC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770" marR="417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435.842,00</a:t>
                      </a:r>
                      <a:endParaRPr lang="es-EC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770" marR="417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469.424,00</a:t>
                      </a:r>
                      <a:endParaRPr lang="es-EC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770" marR="417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565.662,00</a:t>
                      </a:r>
                      <a:endParaRPr lang="es-EC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770" marR="417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527.109,00</a:t>
                      </a:r>
                      <a:endParaRPr lang="es-EC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770" marR="417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11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de  Rosas  Frescas</a:t>
                      </a:r>
                      <a:endParaRPr lang="es-EC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770" marR="417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257.651,27</a:t>
                      </a:r>
                      <a:endParaRPr lang="es-EC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770" marR="417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288.232,74</a:t>
                      </a:r>
                      <a:endParaRPr lang="es-EC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770" marR="417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309.150,79</a:t>
                      </a:r>
                      <a:endParaRPr lang="es-EC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770" marR="417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321.156,19</a:t>
                      </a:r>
                      <a:endParaRPr lang="es-EC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770" marR="417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546.384,18</a:t>
                      </a:r>
                      <a:endParaRPr lang="es-EC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770" marR="417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458.108,93</a:t>
                      </a:r>
                      <a:endParaRPr lang="es-EC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770" marR="417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116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Participación %</a:t>
                      </a:r>
                      <a:endParaRPr lang="es-EC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770" marR="417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72,62%</a:t>
                      </a:r>
                      <a:endParaRPr lang="es-EC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770" marR="417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72,44%</a:t>
                      </a:r>
                      <a:endParaRPr lang="es-EC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770" marR="417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70,93%</a:t>
                      </a:r>
                      <a:endParaRPr lang="es-EC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770" marR="417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68,41%</a:t>
                      </a:r>
                      <a:endParaRPr lang="es-EC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770" marR="417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96,59%</a:t>
                      </a:r>
                      <a:endParaRPr lang="es-EC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770" marR="417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86,91%</a:t>
                      </a:r>
                      <a:endParaRPr lang="es-EC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1770" marR="417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251520" y="260648"/>
          <a:ext cx="849694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68313" y="1989138"/>
          <a:ext cx="2448272" cy="4075516"/>
        </p:xfrm>
        <a:graphic>
          <a:graphicData uri="http://schemas.openxmlformats.org/drawingml/2006/table">
            <a:tbl>
              <a:tblPr/>
              <a:tblGrid>
                <a:gridCol w="1713005"/>
                <a:gridCol w="735267"/>
              </a:tblGrid>
              <a:tr h="50276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Provincia.</a:t>
                      </a:r>
                      <a:endParaRPr lang="es-EC" sz="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550" marR="30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Ha. Cultivadas.</a:t>
                      </a:r>
                      <a:endParaRPr lang="es-EC" sz="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550" marR="30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8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Pichincha</a:t>
                      </a:r>
                      <a:endParaRPr lang="es-EC" sz="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550" marR="30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2.357,18</a:t>
                      </a:r>
                      <a:endParaRPr lang="es-EC" sz="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550" marR="30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8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Cotopaxi</a:t>
                      </a:r>
                      <a:endParaRPr lang="es-EC" sz="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550" marR="30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645,98</a:t>
                      </a:r>
                      <a:endParaRPr lang="es-EC" sz="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550" marR="30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8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Guayas</a:t>
                      </a:r>
                      <a:endParaRPr lang="es-EC" sz="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550" marR="30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189,00</a:t>
                      </a:r>
                      <a:endParaRPr lang="es-EC" sz="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550" marR="30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8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Imbabura</a:t>
                      </a:r>
                      <a:endParaRPr lang="es-EC" sz="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550" marR="30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165,39</a:t>
                      </a:r>
                      <a:endParaRPr lang="es-EC" sz="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550" marR="30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8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Azuay</a:t>
                      </a:r>
                      <a:endParaRPr lang="es-EC" sz="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550" marR="30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178,45</a:t>
                      </a:r>
                      <a:endParaRPr lang="es-EC" sz="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550" marR="30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8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Carchi</a:t>
                      </a:r>
                      <a:endParaRPr lang="es-EC" sz="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550" marR="30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128,20</a:t>
                      </a:r>
                      <a:endParaRPr lang="es-EC" sz="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550" marR="30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8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Santo Domingo de los Sáchilas</a:t>
                      </a:r>
                      <a:endParaRPr lang="es-EC" sz="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550" marR="30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43,00</a:t>
                      </a:r>
                      <a:endParaRPr lang="es-EC" sz="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550" marR="30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8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Cañar</a:t>
                      </a:r>
                      <a:endParaRPr lang="es-EC" sz="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550" marR="30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21,00</a:t>
                      </a:r>
                      <a:endParaRPr lang="es-EC" sz="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550" marR="30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8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Tungurahua</a:t>
                      </a:r>
                      <a:endParaRPr lang="es-EC" sz="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550" marR="30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25,30</a:t>
                      </a:r>
                      <a:endParaRPr lang="es-EC" sz="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550" marR="30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8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Los Ríos </a:t>
                      </a:r>
                      <a:endParaRPr lang="es-EC" sz="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550" marR="30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25,00</a:t>
                      </a:r>
                      <a:endParaRPr lang="es-EC" sz="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550" marR="30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8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El Oro</a:t>
                      </a:r>
                      <a:endParaRPr lang="es-EC" sz="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550" marR="30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23,00</a:t>
                      </a:r>
                      <a:endParaRPr lang="es-EC" sz="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550" marR="30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8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Chimborazo</a:t>
                      </a:r>
                      <a:endParaRPr lang="es-EC" sz="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550" marR="30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12,00</a:t>
                      </a:r>
                      <a:endParaRPr lang="es-EC" sz="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550" marR="30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8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Pastaza</a:t>
                      </a:r>
                      <a:endParaRPr lang="es-EC" sz="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550" marR="30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7,50</a:t>
                      </a:r>
                      <a:endParaRPr lang="es-EC" sz="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550" marR="30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7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550" marR="30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3.821,00</a:t>
                      </a:r>
                      <a:endParaRPr lang="es-EC" sz="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30550" marR="305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7 Imag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5" y="2133600"/>
            <a:ext cx="47529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Flecha abajo"/>
          <p:cNvSpPr/>
          <p:nvPr/>
        </p:nvSpPr>
        <p:spPr>
          <a:xfrm rot="15966033">
            <a:off x="2927351" y="3729037"/>
            <a:ext cx="360362" cy="36036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1" name="10 Flecha abajo"/>
          <p:cNvSpPr/>
          <p:nvPr/>
        </p:nvSpPr>
        <p:spPr>
          <a:xfrm rot="15966033">
            <a:off x="4367213" y="776288"/>
            <a:ext cx="360362" cy="36036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  <a:fontScheme name="Technic">
    <a:majorFont>
      <a:latin typeface="Franklin Gothic Book"/>
      <a:ea typeface=""/>
      <a:cs typeface=""/>
      <a:font script="Jpan" typeface="ＭＳ Ｐゴシック"/>
      <a:font script="Hang" typeface="HY견고딕"/>
      <a:font script="Hans" typeface="宋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HGｺﾞｼｯｸM"/>
      <a:font script="Hang" typeface="HY중고딕"/>
      <a:font script="Hans" typeface="黑体"/>
      <a:font script="Hant" typeface="微軟正黑體"/>
      <a:font script="Arab" typeface="Tahoma"/>
      <a:font script="Hebr" typeface="Levenim MT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Technic">
    <a:fillStyleLst>
      <a:solidFill>
        <a:schemeClr val="phClr"/>
      </a:solidFill>
      <a:gradFill rotWithShape="1">
        <a:gsLst>
          <a:gs pos="0">
            <a:schemeClr val="phClr">
              <a:tint val="1000"/>
            </a:schemeClr>
          </a:gs>
          <a:gs pos="68000">
            <a:schemeClr val="phClr">
              <a:tint val="77000"/>
            </a:schemeClr>
          </a:gs>
          <a:gs pos="81000">
            <a:schemeClr val="phClr">
              <a:tint val="79000"/>
            </a:schemeClr>
          </a:gs>
          <a:gs pos="86000">
            <a:schemeClr val="phClr">
              <a:tint val="73000"/>
            </a:schemeClr>
          </a:gs>
          <a:gs pos="100000">
            <a:schemeClr val="phClr">
              <a:tint val="35000"/>
            </a:schemeClr>
          </a:gs>
        </a:gsLst>
        <a:lin ang="5400000" scaled="1"/>
      </a:gradFill>
      <a:gradFill rotWithShape="1">
        <a:gsLst>
          <a:gs pos="0">
            <a:schemeClr val="phClr">
              <a:tint val="73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shade val="57000"/>
              <a:satMod val="120000"/>
            </a:schemeClr>
          </a:gs>
          <a:gs pos="80000">
            <a:schemeClr val="phClr">
              <a:shade val="56000"/>
              <a:satMod val="145000"/>
            </a:schemeClr>
          </a:gs>
          <a:gs pos="88000">
            <a:schemeClr val="phClr">
              <a:shade val="63000"/>
              <a:satMod val="160000"/>
            </a:schemeClr>
          </a:gs>
          <a:gs pos="100000">
            <a:schemeClr val="phClr">
              <a:tint val="99555"/>
              <a:satMod val="155000"/>
            </a:schemeClr>
          </a:gs>
        </a:gsLst>
        <a:lin ang="5400000" scaled="1"/>
      </a:gradFill>
    </a:fillStyleLst>
    <a:lnStyleLst>
      <a:ln w="9525" cap="flat" cmpd="sng" algn="ctr">
        <a:solidFill>
          <a:schemeClr val="phClr">
            <a:shade val="60000"/>
            <a:satMod val="300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00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6200">
            <a:schemeClr val="phClr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phClr">
              <a:shade val="30000"/>
              <a:satMod val="2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50000"/>
            </a:schemeClr>
          </a:gs>
          <a:gs pos="30000">
            <a:schemeClr val="phClr">
              <a:shade val="60000"/>
              <a:satMod val="150000"/>
            </a:schemeClr>
          </a:gs>
          <a:gs pos="100000">
            <a:schemeClr val="phClr">
              <a:tint val="83000"/>
              <a:satMod val="200000"/>
            </a:schemeClr>
          </a:gs>
        </a:gsLst>
        <a:lin ang="13000000" scaled="0"/>
      </a:gradFill>
      <a:gradFill rotWithShape="1">
        <a:gsLst>
          <a:gs pos="0">
            <a:schemeClr val="phClr">
              <a:tint val="78000"/>
              <a:satMod val="220000"/>
            </a:schemeClr>
          </a:gs>
          <a:gs pos="100000">
            <a:schemeClr val="phClr">
              <a:shade val="35000"/>
              <a:satMod val="155000"/>
            </a:schemeClr>
          </a:gs>
        </a:gsLst>
        <a:path path="circle">
          <a:fillToRect l="60000" t="50000" r="4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  <a:fontScheme name="Technic">
    <a:majorFont>
      <a:latin typeface="Franklin Gothic Book"/>
      <a:ea typeface=""/>
      <a:cs typeface=""/>
      <a:font script="Jpan" typeface="ＭＳ Ｐゴシック"/>
      <a:font script="Hang" typeface="HY견고딕"/>
      <a:font script="Hans" typeface="宋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HGｺﾞｼｯｸM"/>
      <a:font script="Hang" typeface="HY중고딕"/>
      <a:font script="Hans" typeface="黑体"/>
      <a:font script="Hant" typeface="微軟正黑體"/>
      <a:font script="Arab" typeface="Tahoma"/>
      <a:font script="Hebr" typeface="Levenim MT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Technic">
    <a:fillStyleLst>
      <a:solidFill>
        <a:schemeClr val="phClr"/>
      </a:solidFill>
      <a:gradFill rotWithShape="1">
        <a:gsLst>
          <a:gs pos="0">
            <a:schemeClr val="phClr">
              <a:tint val="1000"/>
            </a:schemeClr>
          </a:gs>
          <a:gs pos="68000">
            <a:schemeClr val="phClr">
              <a:tint val="77000"/>
            </a:schemeClr>
          </a:gs>
          <a:gs pos="81000">
            <a:schemeClr val="phClr">
              <a:tint val="79000"/>
            </a:schemeClr>
          </a:gs>
          <a:gs pos="86000">
            <a:schemeClr val="phClr">
              <a:tint val="73000"/>
            </a:schemeClr>
          </a:gs>
          <a:gs pos="100000">
            <a:schemeClr val="phClr">
              <a:tint val="35000"/>
            </a:schemeClr>
          </a:gs>
        </a:gsLst>
        <a:lin ang="5400000" scaled="1"/>
      </a:gradFill>
      <a:gradFill rotWithShape="1">
        <a:gsLst>
          <a:gs pos="0">
            <a:schemeClr val="phClr">
              <a:tint val="73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shade val="57000"/>
              <a:satMod val="120000"/>
            </a:schemeClr>
          </a:gs>
          <a:gs pos="80000">
            <a:schemeClr val="phClr">
              <a:shade val="56000"/>
              <a:satMod val="145000"/>
            </a:schemeClr>
          </a:gs>
          <a:gs pos="88000">
            <a:schemeClr val="phClr">
              <a:shade val="63000"/>
              <a:satMod val="160000"/>
            </a:schemeClr>
          </a:gs>
          <a:gs pos="100000">
            <a:schemeClr val="phClr">
              <a:tint val="99555"/>
              <a:satMod val="155000"/>
            </a:schemeClr>
          </a:gs>
        </a:gsLst>
        <a:lin ang="5400000" scaled="1"/>
      </a:gradFill>
    </a:fillStyleLst>
    <a:lnStyleLst>
      <a:ln w="9525" cap="flat" cmpd="sng" algn="ctr">
        <a:solidFill>
          <a:schemeClr val="phClr">
            <a:shade val="60000"/>
            <a:satMod val="300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00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6200">
            <a:schemeClr val="phClr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phClr">
              <a:shade val="30000"/>
              <a:satMod val="2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50000"/>
            </a:schemeClr>
          </a:gs>
          <a:gs pos="30000">
            <a:schemeClr val="phClr">
              <a:shade val="60000"/>
              <a:satMod val="150000"/>
            </a:schemeClr>
          </a:gs>
          <a:gs pos="100000">
            <a:schemeClr val="phClr">
              <a:tint val="83000"/>
              <a:satMod val="200000"/>
            </a:schemeClr>
          </a:gs>
        </a:gsLst>
        <a:lin ang="13000000" scaled="0"/>
      </a:gradFill>
      <a:gradFill rotWithShape="1">
        <a:gsLst>
          <a:gs pos="0">
            <a:schemeClr val="phClr">
              <a:tint val="78000"/>
              <a:satMod val="220000"/>
            </a:schemeClr>
          </a:gs>
          <a:gs pos="100000">
            <a:schemeClr val="phClr">
              <a:shade val="35000"/>
              <a:satMod val="155000"/>
            </a:schemeClr>
          </a:gs>
        </a:gsLst>
        <a:path path="circle">
          <a:fillToRect l="60000" t="50000" r="4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9600</TotalTime>
  <Words>4975</Words>
  <Application>Microsoft Office PowerPoint</Application>
  <PresentationFormat>Presentación en pantalla (4:3)</PresentationFormat>
  <Paragraphs>2045</Paragraphs>
  <Slides>67</Slides>
  <Notes>40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67</vt:i4>
      </vt:variant>
    </vt:vector>
  </HeadingPairs>
  <TitlesOfParts>
    <vt:vector size="69" baseType="lpstr">
      <vt:lpstr>Technic</vt:lpstr>
      <vt:lpstr>Diapositiva</vt:lpstr>
      <vt:lpstr>Diapositiva 1</vt:lpstr>
      <vt:lpstr>Diapositiva 2</vt:lpstr>
      <vt:lpstr>Objetivos. </vt:lpstr>
      <vt:lpstr>ESTUDIO DE MERCADO</vt:lpstr>
      <vt:lpstr>INTRODUCCIÓN</vt:lpstr>
      <vt:lpstr>Diapositiva 6</vt:lpstr>
      <vt:lpstr>Estructura del Mercado.</vt:lpstr>
      <vt:lpstr>Análisis de la Situación Actual del Mercado.</vt:lpstr>
      <vt:lpstr>Diapositiva 9</vt:lpstr>
      <vt:lpstr>Definición del Producto</vt:lpstr>
      <vt:lpstr>Normativa Técnica, Sanitaria y Comercial</vt:lpstr>
      <vt:lpstr>Determinación de la demanda Actual.</vt:lpstr>
      <vt:lpstr>Demanda por temporadas.</vt:lpstr>
      <vt:lpstr>Estudio de mercado</vt:lpstr>
      <vt:lpstr>Diapositiva 15</vt:lpstr>
      <vt:lpstr>Diapositiva 16</vt:lpstr>
      <vt:lpstr>Diapositiva 17</vt:lpstr>
      <vt:lpstr>Diapositiva 18</vt:lpstr>
      <vt:lpstr> COMPORTAMIENTO  HISTÓRICO DE LA DEMANDA DE ROSAS FRESCAS DESTINADAS AL MERCADO AMERICANO. </vt:lpstr>
      <vt:lpstr>Diapositiva 20</vt:lpstr>
      <vt:lpstr>ANÁLISIS DE LA OFERTA.</vt:lpstr>
      <vt:lpstr>Proyección de la oferta.</vt:lpstr>
      <vt:lpstr>DETERMINACIÓN DE LA DEMANDA INSATISFECHA. </vt:lpstr>
      <vt:lpstr>ESTUDIO TÉCNICO</vt:lpstr>
      <vt:lpstr>INTRODUCCIÓN</vt:lpstr>
      <vt:lpstr>TAMAÑO DEL PROYECTO</vt:lpstr>
      <vt:lpstr>LOCALIZACIÓN DEL PROYECTO.</vt:lpstr>
      <vt:lpstr>CADENA DE VALOR</vt:lpstr>
      <vt:lpstr>MACRO PROCESOS PRODUCTIVOS DE ROSAS.</vt:lpstr>
      <vt:lpstr>COMERCIALIZACIÓN  </vt:lpstr>
      <vt:lpstr>DISTRIBUCIÓN DE PLANTA</vt:lpstr>
      <vt:lpstr>REQUERIMIENTO DE  TALENTO HUMANO.</vt:lpstr>
      <vt:lpstr>Diapositiva 33</vt:lpstr>
      <vt:lpstr>ESTUDIO DE IMPACTO AMBIENTAL</vt:lpstr>
      <vt:lpstr>LA EMPRESA Y SU ORGANIZACIÓN</vt:lpstr>
      <vt:lpstr>Diapositiva 36</vt:lpstr>
      <vt:lpstr>BASE LEGAL - RAZÓN SOCIAL</vt:lpstr>
      <vt:lpstr>Diapositiva 38</vt:lpstr>
      <vt:lpstr>Diapositiva 39</vt:lpstr>
      <vt:lpstr>OBJETIVOS ESTRATÉGICOS.</vt:lpstr>
      <vt:lpstr>Diapositiva 41</vt:lpstr>
      <vt:lpstr>Diapositiva 42</vt:lpstr>
      <vt:lpstr>Diapositiva 43</vt:lpstr>
      <vt:lpstr>ESTUDIO FINANCIERO</vt:lpstr>
      <vt:lpstr>Diapositiva 45</vt:lpstr>
      <vt:lpstr>PRESUPUESTO DE INVERSIÓN</vt:lpstr>
      <vt:lpstr>Diapositiva 47</vt:lpstr>
      <vt:lpstr>CRONOGRAMA DE INVERSIONES Y REINVERSIONES</vt:lpstr>
      <vt:lpstr>PRESUPUESTO DE OPERACIÓN</vt:lpstr>
      <vt:lpstr>PRESUPUESTO DE OPERACIÓN</vt:lpstr>
      <vt:lpstr>PRESUPUESTO DE OPERACIÓN</vt:lpstr>
      <vt:lpstr>Diapositiva 52</vt:lpstr>
      <vt:lpstr>Presupuesto de Operación</vt:lpstr>
      <vt:lpstr>Diapositiva 54</vt:lpstr>
      <vt:lpstr>FLUJO NETO DE FONDOS  (DEL PROYECTO)</vt:lpstr>
      <vt:lpstr>Diapositiva 56</vt:lpstr>
      <vt:lpstr>FLUJO NETO DE FONDOS  (DEL INVERSIONISTA)</vt:lpstr>
      <vt:lpstr>EVALUACIÓN FINANCIERA</vt:lpstr>
      <vt:lpstr>Evaluación Financiera del Proyecto</vt:lpstr>
      <vt:lpstr>EVALUACIÓN FINANCIERA DEL INVERSIONISTA</vt:lpstr>
      <vt:lpstr>ANÁLISIS DE SENSIBILIDAD</vt:lpstr>
      <vt:lpstr>CONCLUSIONES Y RECOMENDACIONES</vt:lpstr>
      <vt:lpstr>Diapositiva 63</vt:lpstr>
      <vt:lpstr>Diapositiva 64</vt:lpstr>
      <vt:lpstr>Diapositiva 65</vt:lpstr>
      <vt:lpstr>RECOMENDACIONES. </vt:lpstr>
      <vt:lpstr>Diapositiva 67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Jimmy</dc:creator>
  <cp:lastModifiedBy>user</cp:lastModifiedBy>
  <cp:revision>106</cp:revision>
  <dcterms:created xsi:type="dcterms:W3CDTF">2009-12-08T03:42:08Z</dcterms:created>
  <dcterms:modified xsi:type="dcterms:W3CDTF">2011-03-17T01:19:25Z</dcterms:modified>
</cp:coreProperties>
</file>