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9.xml" ContentType="application/vnd.openxmlformats-officedocument.presentationml.notesSlide+xml"/>
  <Override PartName="/ppt/charts/chart3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2.xml" ContentType="application/vnd.openxmlformats-officedocument.presentationml.notesSlide+xml"/>
  <Override PartName="/ppt/charts/chart4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5.xml" ContentType="application/vnd.openxmlformats-officedocument.drawingml.chart+xml"/>
  <Override PartName="/ppt/notesSlides/notesSlide59.xml" ContentType="application/vnd.openxmlformats-officedocument.presentationml.notesSlide+xml"/>
  <Override PartName="/ppt/charts/chart6.xml" ContentType="application/vnd.openxmlformats-officedocument.drawingml.chart+xml"/>
  <Override PartName="/ppt/notesSlides/notesSlide60.xml" ContentType="application/vnd.openxmlformats-officedocument.presentationml.notesSlide+xml"/>
  <Override PartName="/ppt/charts/chart7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293" r:id="rId3"/>
    <p:sldId id="296" r:id="rId4"/>
    <p:sldId id="298" r:id="rId5"/>
    <p:sldId id="295" r:id="rId6"/>
    <p:sldId id="303" r:id="rId7"/>
    <p:sldId id="299" r:id="rId8"/>
    <p:sldId id="261" r:id="rId9"/>
    <p:sldId id="262" r:id="rId10"/>
    <p:sldId id="294" r:id="rId11"/>
    <p:sldId id="357" r:id="rId12"/>
    <p:sldId id="260" r:id="rId13"/>
    <p:sldId id="266" r:id="rId14"/>
    <p:sldId id="304" r:id="rId15"/>
    <p:sldId id="268" r:id="rId16"/>
    <p:sldId id="327" r:id="rId17"/>
    <p:sldId id="270" r:id="rId18"/>
    <p:sldId id="271" r:id="rId19"/>
    <p:sldId id="308" r:id="rId20"/>
    <p:sldId id="276" r:id="rId21"/>
    <p:sldId id="306" r:id="rId22"/>
    <p:sldId id="307" r:id="rId23"/>
    <p:sldId id="305" r:id="rId24"/>
    <p:sldId id="311" r:id="rId25"/>
    <p:sldId id="312" r:id="rId26"/>
    <p:sldId id="313" r:id="rId27"/>
    <p:sldId id="291" r:id="rId28"/>
    <p:sldId id="316" r:id="rId29"/>
    <p:sldId id="315" r:id="rId30"/>
    <p:sldId id="289" r:id="rId31"/>
    <p:sldId id="286" r:id="rId32"/>
    <p:sldId id="285" r:id="rId33"/>
    <p:sldId id="282" r:id="rId34"/>
    <p:sldId id="284" r:id="rId35"/>
    <p:sldId id="328" r:id="rId36"/>
    <p:sldId id="300" r:id="rId37"/>
    <p:sldId id="265" r:id="rId38"/>
    <p:sldId id="329" r:id="rId39"/>
    <p:sldId id="330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272" r:id="rId75"/>
    <p:sldId id="273" r:id="rId76"/>
    <p:sldId id="258" r:id="rId77"/>
    <p:sldId id="277" r:id="rId78"/>
    <p:sldId id="280" r:id="rId79"/>
    <p:sldId id="278" r:id="rId80"/>
    <p:sldId id="279" r:id="rId81"/>
    <p:sldId id="310" r:id="rId82"/>
    <p:sldId id="274" r:id="rId83"/>
    <p:sldId id="292" r:id="rId84"/>
    <p:sldId id="309" r:id="rId85"/>
    <p:sldId id="314" r:id="rId86"/>
    <p:sldId id="290" r:id="rId87"/>
    <p:sldId id="288" r:id="rId88"/>
    <p:sldId id="287" r:id="rId89"/>
    <p:sldId id="283" r:id="rId9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BFEFBF"/>
    <a:srgbClr val="339933"/>
    <a:srgbClr val="0066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6" autoAdjust="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esktop\proyeccion%20de%20la%20deman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esktop\proyeccion%20de%20la%20deman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esktop\proyeccion%20de%20la%20deman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esktop\proyeccion%20de%20la%20deman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esktop\proyeccion%20de%20la%20deman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ocuments\PROYECCION%20DE%20LA%20DEMANDA%20CON%20ERROR%20DE%20ESTIMACI&#211;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\Documents\PROYECCION%20DE%20LA%20DEMANDA%20CON%20ERROR%20DE%20ESTIMACI&#211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'EST1'!$S$92</c:f>
              <c:strCache>
                <c:ptCount val="1"/>
                <c:pt idx="0">
                  <c:v>ESTRATO1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'EST1'!$S$93:$S$99</c:f>
              <c:numCache>
                <c:formatCode>General</c:formatCode>
                <c:ptCount val="7"/>
                <c:pt idx="0">
                  <c:v>213</c:v>
                </c:pt>
                <c:pt idx="1">
                  <c:v>218</c:v>
                </c:pt>
                <c:pt idx="2">
                  <c:v>234</c:v>
                </c:pt>
                <c:pt idx="3">
                  <c:v>251</c:v>
                </c:pt>
                <c:pt idx="4">
                  <c:v>275</c:v>
                </c:pt>
                <c:pt idx="5">
                  <c:v>307</c:v>
                </c:pt>
                <c:pt idx="6">
                  <c:v>284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'EST1'!$T$92</c:f>
              <c:strCache>
                <c:ptCount val="1"/>
                <c:pt idx="0">
                  <c:v>ESTRATO2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1379699905664975E-2"/>
                  <c:y val="2.667770807912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55639886797971E-2"/>
                  <c:y val="2.371351829255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7188670166229223"/>
                  <c:y val="0.10944918343540391"/>
                </c:manualLayout>
              </c:layout>
              <c:numFmt formatCode="General" sourceLinked="0"/>
            </c:trendlineLbl>
          </c:trendline>
          <c:val>
            <c:numRef>
              <c:f>'EST1'!$T$93:$T$99</c:f>
              <c:numCache>
                <c:formatCode>General</c:formatCode>
                <c:ptCount val="7"/>
                <c:pt idx="0">
                  <c:v>74</c:v>
                </c:pt>
                <c:pt idx="1">
                  <c:v>85</c:v>
                </c:pt>
                <c:pt idx="2">
                  <c:v>81</c:v>
                </c:pt>
                <c:pt idx="3">
                  <c:v>71</c:v>
                </c:pt>
                <c:pt idx="4">
                  <c:v>79</c:v>
                </c:pt>
                <c:pt idx="5">
                  <c:v>87</c:v>
                </c:pt>
                <c:pt idx="6">
                  <c:v>92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'EST1'!$U$92</c:f>
              <c:strCache>
                <c:ptCount val="1"/>
                <c:pt idx="0">
                  <c:v>PYMES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0.31831605424321957"/>
                  <c:y val="-6.999635462233887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s-EC"/>
                </a:p>
              </c:txPr>
            </c:trendlineLbl>
          </c:trendline>
          <c:val>
            <c:numRef>
              <c:f>'EST1'!$U$93:$U$99</c:f>
              <c:numCache>
                <c:formatCode>General</c:formatCode>
                <c:ptCount val="7"/>
                <c:pt idx="0">
                  <c:v>287</c:v>
                </c:pt>
                <c:pt idx="1">
                  <c:v>303</c:v>
                </c:pt>
                <c:pt idx="2">
                  <c:v>315</c:v>
                </c:pt>
                <c:pt idx="3">
                  <c:v>322</c:v>
                </c:pt>
                <c:pt idx="4">
                  <c:v>354</c:v>
                </c:pt>
                <c:pt idx="5">
                  <c:v>394</c:v>
                </c:pt>
                <c:pt idx="6">
                  <c:v>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74016"/>
        <c:axId val="38392192"/>
      </c:lineChart>
      <c:catAx>
        <c:axId val="3837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38392192"/>
        <c:crosses val="autoZero"/>
        <c:auto val="1"/>
        <c:lblAlgn val="ctr"/>
        <c:lblOffset val="100"/>
        <c:noMultiLvlLbl val="0"/>
      </c:catAx>
      <c:valAx>
        <c:axId val="3839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7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'EST1'!$S$92</c:f>
              <c:strCache>
                <c:ptCount val="1"/>
                <c:pt idx="0">
                  <c:v>ESTRATO1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'EST1'!$S$93:$S$99</c:f>
              <c:numCache>
                <c:formatCode>General</c:formatCode>
                <c:ptCount val="7"/>
                <c:pt idx="0">
                  <c:v>213</c:v>
                </c:pt>
                <c:pt idx="1">
                  <c:v>218</c:v>
                </c:pt>
                <c:pt idx="2">
                  <c:v>234</c:v>
                </c:pt>
                <c:pt idx="3">
                  <c:v>251</c:v>
                </c:pt>
                <c:pt idx="4">
                  <c:v>275</c:v>
                </c:pt>
                <c:pt idx="5">
                  <c:v>307</c:v>
                </c:pt>
                <c:pt idx="6">
                  <c:v>284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'EST1'!$T$92</c:f>
              <c:strCache>
                <c:ptCount val="1"/>
                <c:pt idx="0">
                  <c:v>ESTRATO2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1379699905664975E-2"/>
                  <c:y val="2.667770807912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55639886797971E-2"/>
                  <c:y val="2.371351829255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7188670166229223"/>
                  <c:y val="0.10944918343540391"/>
                </c:manualLayout>
              </c:layout>
              <c:numFmt formatCode="General" sourceLinked="0"/>
            </c:trendlineLbl>
          </c:trendline>
          <c:val>
            <c:numRef>
              <c:f>'EST1'!$T$93:$T$99</c:f>
              <c:numCache>
                <c:formatCode>General</c:formatCode>
                <c:ptCount val="7"/>
                <c:pt idx="0">
                  <c:v>74</c:v>
                </c:pt>
                <c:pt idx="1">
                  <c:v>85</c:v>
                </c:pt>
                <c:pt idx="2">
                  <c:v>81</c:v>
                </c:pt>
                <c:pt idx="3">
                  <c:v>71</c:v>
                </c:pt>
                <c:pt idx="4">
                  <c:v>79</c:v>
                </c:pt>
                <c:pt idx="5">
                  <c:v>87</c:v>
                </c:pt>
                <c:pt idx="6">
                  <c:v>92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'EST1'!$U$92</c:f>
              <c:strCache>
                <c:ptCount val="1"/>
                <c:pt idx="0">
                  <c:v>PYMES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0.31831605424321957"/>
                  <c:y val="-6.999635462233887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s-EC"/>
                </a:p>
              </c:txPr>
            </c:trendlineLbl>
          </c:trendline>
          <c:val>
            <c:numRef>
              <c:f>'EST1'!$U$93:$U$99</c:f>
              <c:numCache>
                <c:formatCode>General</c:formatCode>
                <c:ptCount val="7"/>
                <c:pt idx="0">
                  <c:v>287</c:v>
                </c:pt>
                <c:pt idx="1">
                  <c:v>303</c:v>
                </c:pt>
                <c:pt idx="2">
                  <c:v>315</c:v>
                </c:pt>
                <c:pt idx="3">
                  <c:v>322</c:v>
                </c:pt>
                <c:pt idx="4">
                  <c:v>354</c:v>
                </c:pt>
                <c:pt idx="5">
                  <c:v>394</c:v>
                </c:pt>
                <c:pt idx="6">
                  <c:v>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552256"/>
        <c:axId val="415553792"/>
      </c:lineChart>
      <c:catAx>
        <c:axId val="41555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415553792"/>
        <c:crosses val="autoZero"/>
        <c:auto val="1"/>
        <c:lblAlgn val="ctr"/>
        <c:lblOffset val="100"/>
        <c:noMultiLvlLbl val="0"/>
      </c:catAx>
      <c:valAx>
        <c:axId val="41555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55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'EST1'!$S$92</c:f>
              <c:strCache>
                <c:ptCount val="1"/>
                <c:pt idx="0">
                  <c:v>ESTRATO1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'EST1'!$S$93:$S$99</c:f>
              <c:numCache>
                <c:formatCode>General</c:formatCode>
                <c:ptCount val="7"/>
                <c:pt idx="0">
                  <c:v>213</c:v>
                </c:pt>
                <c:pt idx="1">
                  <c:v>218</c:v>
                </c:pt>
                <c:pt idx="2">
                  <c:v>234</c:v>
                </c:pt>
                <c:pt idx="3">
                  <c:v>251</c:v>
                </c:pt>
                <c:pt idx="4">
                  <c:v>275</c:v>
                </c:pt>
                <c:pt idx="5">
                  <c:v>307</c:v>
                </c:pt>
                <c:pt idx="6">
                  <c:v>284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'EST1'!$T$92</c:f>
              <c:strCache>
                <c:ptCount val="1"/>
                <c:pt idx="0">
                  <c:v>ESTRATO2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1379699905664975E-2"/>
                  <c:y val="2.667770807912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55639886797971E-2"/>
                  <c:y val="2.371351829255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7188670166229223"/>
                  <c:y val="0.10944918343540391"/>
                </c:manualLayout>
              </c:layout>
              <c:numFmt formatCode="General" sourceLinked="0"/>
            </c:trendlineLbl>
          </c:trendline>
          <c:val>
            <c:numRef>
              <c:f>'EST1'!$T$93:$T$99</c:f>
              <c:numCache>
                <c:formatCode>General</c:formatCode>
                <c:ptCount val="7"/>
                <c:pt idx="0">
                  <c:v>74</c:v>
                </c:pt>
                <c:pt idx="1">
                  <c:v>85</c:v>
                </c:pt>
                <c:pt idx="2">
                  <c:v>81</c:v>
                </c:pt>
                <c:pt idx="3">
                  <c:v>71</c:v>
                </c:pt>
                <c:pt idx="4">
                  <c:v>79</c:v>
                </c:pt>
                <c:pt idx="5">
                  <c:v>87</c:v>
                </c:pt>
                <c:pt idx="6">
                  <c:v>92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'EST1'!$U$92</c:f>
              <c:strCache>
                <c:ptCount val="1"/>
                <c:pt idx="0">
                  <c:v>PYMES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0.31831605424321957"/>
                  <c:y val="-6.999635462233887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s-EC"/>
                </a:p>
              </c:txPr>
            </c:trendlineLbl>
          </c:trendline>
          <c:val>
            <c:numRef>
              <c:f>'EST1'!$U$93:$U$99</c:f>
              <c:numCache>
                <c:formatCode>General</c:formatCode>
                <c:ptCount val="7"/>
                <c:pt idx="0">
                  <c:v>287</c:v>
                </c:pt>
                <c:pt idx="1">
                  <c:v>303</c:v>
                </c:pt>
                <c:pt idx="2">
                  <c:v>315</c:v>
                </c:pt>
                <c:pt idx="3">
                  <c:v>322</c:v>
                </c:pt>
                <c:pt idx="4">
                  <c:v>354</c:v>
                </c:pt>
                <c:pt idx="5">
                  <c:v>394</c:v>
                </c:pt>
                <c:pt idx="6">
                  <c:v>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642944"/>
        <c:axId val="500644480"/>
      </c:lineChart>
      <c:catAx>
        <c:axId val="50064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500644480"/>
        <c:crosses val="autoZero"/>
        <c:auto val="1"/>
        <c:lblAlgn val="ctr"/>
        <c:lblOffset val="100"/>
        <c:noMultiLvlLbl val="0"/>
      </c:catAx>
      <c:valAx>
        <c:axId val="50064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64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PYMES.!$N$5</c:f>
              <c:strCache>
                <c:ptCount val="1"/>
                <c:pt idx="0">
                  <c:v>PYMES</c:v>
                </c:pt>
              </c:strCache>
            </c:strRef>
          </c:tx>
          <c:marker>
            <c:symbol val="none"/>
          </c:marker>
          <c:trendline>
            <c:spPr>
              <a:ln w="22225">
                <a:solidFill>
                  <a:srgbClr val="C0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30742235345581803"/>
                  <c:y val="-0.12346201516477107"/>
                </c:manualLayout>
              </c:layout>
              <c:numFmt formatCode="General" sourceLinked="0"/>
            </c:trendlineLbl>
          </c:trendline>
          <c:val>
            <c:numRef>
              <c:f>PYMES.!$N$6:$N$19</c:f>
              <c:numCache>
                <c:formatCode>0</c:formatCode>
                <c:ptCount val="14"/>
                <c:pt idx="0">
                  <c:v>287</c:v>
                </c:pt>
                <c:pt idx="1">
                  <c:v>303</c:v>
                </c:pt>
                <c:pt idx="2">
                  <c:v>315</c:v>
                </c:pt>
                <c:pt idx="3">
                  <c:v>322</c:v>
                </c:pt>
                <c:pt idx="4">
                  <c:v>354</c:v>
                </c:pt>
                <c:pt idx="5">
                  <c:v>394</c:v>
                </c:pt>
                <c:pt idx="6">
                  <c:v>376</c:v>
                </c:pt>
                <c:pt idx="7">
                  <c:v>405.57142857142856</c:v>
                </c:pt>
                <c:pt idx="8">
                  <c:v>422.99999999999994</c:v>
                </c:pt>
                <c:pt idx="9">
                  <c:v>440.42857142857139</c:v>
                </c:pt>
                <c:pt idx="10">
                  <c:v>457.85714285714278</c:v>
                </c:pt>
                <c:pt idx="11">
                  <c:v>475.28571428571422</c:v>
                </c:pt>
                <c:pt idx="12">
                  <c:v>492.71428571428567</c:v>
                </c:pt>
                <c:pt idx="13">
                  <c:v>510.14285714285711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773056"/>
        <c:axId val="501774592"/>
      </c:lineChart>
      <c:catAx>
        <c:axId val="50177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501774592"/>
        <c:crosses val="autoZero"/>
        <c:auto val="1"/>
        <c:lblAlgn val="ctr"/>
        <c:lblOffset val="100"/>
        <c:noMultiLvlLbl val="0"/>
      </c:catAx>
      <c:valAx>
        <c:axId val="501774592"/>
        <c:scaling>
          <c:orientation val="minMax"/>
          <c:min val="28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0177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'EST1'!$S$92</c:f>
              <c:strCache>
                <c:ptCount val="1"/>
                <c:pt idx="0">
                  <c:v>ESTRATO1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'EST1'!$S$93:$S$99</c:f>
              <c:numCache>
                <c:formatCode>General</c:formatCode>
                <c:ptCount val="7"/>
                <c:pt idx="0">
                  <c:v>213</c:v>
                </c:pt>
                <c:pt idx="1">
                  <c:v>218</c:v>
                </c:pt>
                <c:pt idx="2">
                  <c:v>234</c:v>
                </c:pt>
                <c:pt idx="3">
                  <c:v>251</c:v>
                </c:pt>
                <c:pt idx="4">
                  <c:v>275</c:v>
                </c:pt>
                <c:pt idx="5">
                  <c:v>307</c:v>
                </c:pt>
                <c:pt idx="6">
                  <c:v>284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'EST1'!$T$92</c:f>
              <c:strCache>
                <c:ptCount val="1"/>
                <c:pt idx="0">
                  <c:v>ESTRATO2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1379699905664975E-2"/>
                  <c:y val="2.667770807912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55639886797971E-2"/>
                  <c:y val="2.371351829255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7188670166229223"/>
                  <c:y val="0.10944918343540391"/>
                </c:manualLayout>
              </c:layout>
              <c:numFmt formatCode="General" sourceLinked="0"/>
            </c:trendlineLbl>
          </c:trendline>
          <c:val>
            <c:numRef>
              <c:f>'EST1'!$T$93:$T$99</c:f>
              <c:numCache>
                <c:formatCode>General</c:formatCode>
                <c:ptCount val="7"/>
                <c:pt idx="0">
                  <c:v>74</c:v>
                </c:pt>
                <c:pt idx="1">
                  <c:v>85</c:v>
                </c:pt>
                <c:pt idx="2">
                  <c:v>81</c:v>
                </c:pt>
                <c:pt idx="3">
                  <c:v>71</c:v>
                </c:pt>
                <c:pt idx="4">
                  <c:v>79</c:v>
                </c:pt>
                <c:pt idx="5">
                  <c:v>87</c:v>
                </c:pt>
                <c:pt idx="6">
                  <c:v>92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'EST1'!$U$92</c:f>
              <c:strCache>
                <c:ptCount val="1"/>
                <c:pt idx="0">
                  <c:v>PYMES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0.31831605424321957"/>
                  <c:y val="-6.999635462233887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s-EC"/>
                </a:p>
              </c:txPr>
            </c:trendlineLbl>
          </c:trendline>
          <c:val>
            <c:numRef>
              <c:f>'EST1'!$U$93:$U$99</c:f>
              <c:numCache>
                <c:formatCode>General</c:formatCode>
                <c:ptCount val="7"/>
                <c:pt idx="0">
                  <c:v>287</c:v>
                </c:pt>
                <c:pt idx="1">
                  <c:v>303</c:v>
                </c:pt>
                <c:pt idx="2">
                  <c:v>315</c:v>
                </c:pt>
                <c:pt idx="3">
                  <c:v>322</c:v>
                </c:pt>
                <c:pt idx="4">
                  <c:v>354</c:v>
                </c:pt>
                <c:pt idx="5">
                  <c:v>394</c:v>
                </c:pt>
                <c:pt idx="6">
                  <c:v>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614848"/>
        <c:axId val="503620736"/>
      </c:lineChart>
      <c:catAx>
        <c:axId val="50361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503620736"/>
        <c:crosses val="autoZero"/>
        <c:auto val="1"/>
        <c:lblAlgn val="ctr"/>
        <c:lblOffset val="100"/>
        <c:noMultiLvlLbl val="0"/>
      </c:catAx>
      <c:valAx>
        <c:axId val="50362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61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Hoja2!$O$1</c:f>
              <c:strCache>
                <c:ptCount val="1"/>
                <c:pt idx="0">
                  <c:v>Oferta ( Mínimos Cuadrados)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0.31554658792650919"/>
                  <c:y val="-4.202573636628755E-2"/>
                </c:manualLayout>
              </c:layout>
              <c:numFmt formatCode="General" sourceLinked="0"/>
            </c:trendlineLbl>
          </c:trendline>
          <c:val>
            <c:numRef>
              <c:f>Hoja2!$O$2:$O$15</c:f>
              <c:numCache>
                <c:formatCode>General</c:formatCode>
                <c:ptCount val="14"/>
                <c:pt idx="0">
                  <c:v>55</c:v>
                </c:pt>
                <c:pt idx="1">
                  <c:v>66</c:v>
                </c:pt>
                <c:pt idx="2">
                  <c:v>74</c:v>
                </c:pt>
                <c:pt idx="3">
                  <c:v>80</c:v>
                </c:pt>
                <c:pt idx="4">
                  <c:v>110</c:v>
                </c:pt>
                <c:pt idx="5">
                  <c:v>127</c:v>
                </c:pt>
                <c:pt idx="6">
                  <c:v>124</c:v>
                </c:pt>
                <c:pt idx="7">
                  <c:v>143</c:v>
                </c:pt>
                <c:pt idx="8">
                  <c:v>156</c:v>
                </c:pt>
                <c:pt idx="9">
                  <c:v>169</c:v>
                </c:pt>
                <c:pt idx="10">
                  <c:v>182</c:v>
                </c:pt>
                <c:pt idx="11">
                  <c:v>195</c:v>
                </c:pt>
                <c:pt idx="12">
                  <c:v>208</c:v>
                </c:pt>
                <c:pt idx="13">
                  <c:v>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316864"/>
        <c:axId val="503318400"/>
      </c:lineChart>
      <c:catAx>
        <c:axId val="50331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503318400"/>
        <c:crosses val="autoZero"/>
        <c:auto val="1"/>
        <c:lblAlgn val="ctr"/>
        <c:lblOffset val="100"/>
        <c:noMultiLvlLbl val="0"/>
      </c:catAx>
      <c:valAx>
        <c:axId val="50331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31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Hoja2!$O$1</c:f>
              <c:strCache>
                <c:ptCount val="1"/>
                <c:pt idx="0">
                  <c:v>Oferta ( Mínimos Cuadrados)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0.31554658792650919"/>
                  <c:y val="-4.202573636628755E-2"/>
                </c:manualLayout>
              </c:layout>
              <c:numFmt formatCode="General" sourceLinked="0"/>
            </c:trendlineLbl>
          </c:trendline>
          <c:val>
            <c:numRef>
              <c:f>Hoja2!$O$2:$O$15</c:f>
              <c:numCache>
                <c:formatCode>General</c:formatCode>
                <c:ptCount val="14"/>
                <c:pt idx="0">
                  <c:v>55</c:v>
                </c:pt>
                <c:pt idx="1">
                  <c:v>66</c:v>
                </c:pt>
                <c:pt idx="2">
                  <c:v>74</c:v>
                </c:pt>
                <c:pt idx="3">
                  <c:v>80</c:v>
                </c:pt>
                <c:pt idx="4">
                  <c:v>110</c:v>
                </c:pt>
                <c:pt idx="5">
                  <c:v>127</c:v>
                </c:pt>
                <c:pt idx="6">
                  <c:v>124</c:v>
                </c:pt>
                <c:pt idx="7">
                  <c:v>143</c:v>
                </c:pt>
                <c:pt idx="8">
                  <c:v>156</c:v>
                </c:pt>
                <c:pt idx="9">
                  <c:v>169</c:v>
                </c:pt>
                <c:pt idx="10">
                  <c:v>182</c:v>
                </c:pt>
                <c:pt idx="11">
                  <c:v>195</c:v>
                </c:pt>
                <c:pt idx="12">
                  <c:v>208</c:v>
                </c:pt>
                <c:pt idx="13">
                  <c:v>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451456"/>
        <c:axId val="504452992"/>
      </c:lineChart>
      <c:catAx>
        <c:axId val="50445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504452992"/>
        <c:crosses val="autoZero"/>
        <c:auto val="1"/>
        <c:lblAlgn val="ctr"/>
        <c:lblOffset val="100"/>
        <c:noMultiLvlLbl val="0"/>
      </c:catAx>
      <c:valAx>
        <c:axId val="50445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45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image" Target="../media/image8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image" Target="../media/image8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C5DA3-CE4D-4EB9-BE85-2BD8F0580EB4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7B88412F-1481-4CC9-9B85-FBF53891C4DF}">
      <dgm:prSet phldrT="[Texto]"/>
      <dgm:spPr>
        <a:solidFill>
          <a:srgbClr val="003366"/>
        </a:solidFill>
      </dgm:spPr>
      <dgm:t>
        <a:bodyPr/>
        <a:lstStyle/>
        <a:p>
          <a:r>
            <a:rPr lang="es-EC" dirty="0" smtClean="0"/>
            <a:t>Investigación de Mercados</a:t>
          </a:r>
          <a:endParaRPr lang="es-EC" dirty="0"/>
        </a:p>
      </dgm:t>
    </dgm:pt>
    <dgm:pt modelId="{F7AB792D-D16E-4C40-9415-226EA95001AD}" type="parTrans" cxnId="{2C92B7B8-08E1-4124-97C7-B1065BBD7E31}">
      <dgm:prSet/>
      <dgm:spPr/>
      <dgm:t>
        <a:bodyPr/>
        <a:lstStyle/>
        <a:p>
          <a:endParaRPr lang="es-EC"/>
        </a:p>
      </dgm:t>
    </dgm:pt>
    <dgm:pt modelId="{FB2A8434-1AF7-498A-8EE0-588107C3D89E}" type="sibTrans" cxnId="{2C92B7B8-08E1-4124-97C7-B1065BBD7E31}">
      <dgm:prSet/>
      <dgm:spPr/>
      <dgm:t>
        <a:bodyPr/>
        <a:lstStyle/>
        <a:p>
          <a:endParaRPr lang="es-EC"/>
        </a:p>
      </dgm:t>
    </dgm:pt>
    <dgm:pt modelId="{00D85870-21A6-44B3-B2B4-B2AFDF6F71B3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/>
            <a:t>Estudio Organizacional</a:t>
          </a:r>
          <a:endParaRPr lang="es-EC" dirty="0"/>
        </a:p>
      </dgm:t>
    </dgm:pt>
    <dgm:pt modelId="{77D51F1B-870C-4C7F-9CD0-5E9875EBE5C7}" type="parTrans" cxnId="{D2D5FBBE-C1E7-41D4-8B9F-D0860F2C2CA7}">
      <dgm:prSet/>
      <dgm:spPr/>
      <dgm:t>
        <a:bodyPr/>
        <a:lstStyle/>
        <a:p>
          <a:endParaRPr lang="es-EC"/>
        </a:p>
      </dgm:t>
    </dgm:pt>
    <dgm:pt modelId="{4D352B03-7224-4664-AD2A-129BC67CAE45}" type="sibTrans" cxnId="{D2D5FBBE-C1E7-41D4-8B9F-D0860F2C2CA7}">
      <dgm:prSet/>
      <dgm:spPr/>
      <dgm:t>
        <a:bodyPr/>
        <a:lstStyle/>
        <a:p>
          <a:endParaRPr lang="es-EC"/>
        </a:p>
      </dgm:t>
    </dgm:pt>
    <dgm:pt modelId="{F9113DD0-0181-4EDC-A321-50E44B16DC1E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/>
            <a:t>Estudio Financiero </a:t>
          </a:r>
          <a:endParaRPr lang="es-EC" dirty="0"/>
        </a:p>
      </dgm:t>
    </dgm:pt>
    <dgm:pt modelId="{D9E6280F-1F55-4CAE-9237-30311AF0A515}" type="parTrans" cxnId="{296F5167-927B-4EEB-BC8F-542E72F80039}">
      <dgm:prSet/>
      <dgm:spPr/>
      <dgm:t>
        <a:bodyPr/>
        <a:lstStyle/>
        <a:p>
          <a:endParaRPr lang="es-EC"/>
        </a:p>
      </dgm:t>
    </dgm:pt>
    <dgm:pt modelId="{8108A7D1-6B7B-49D7-A5F5-53396B948C75}" type="sibTrans" cxnId="{296F5167-927B-4EEB-BC8F-542E72F80039}">
      <dgm:prSet/>
      <dgm:spPr/>
      <dgm:t>
        <a:bodyPr/>
        <a:lstStyle/>
        <a:p>
          <a:endParaRPr lang="es-EC"/>
        </a:p>
      </dgm:t>
    </dgm:pt>
    <dgm:pt modelId="{7D04C50C-F04B-4418-A1EF-7BC7907C4DB0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Estudio Técnico</a:t>
          </a:r>
          <a:endParaRPr lang="es-EC" dirty="0">
            <a:solidFill>
              <a:schemeClr val="tx1"/>
            </a:solidFill>
          </a:endParaRPr>
        </a:p>
      </dgm:t>
    </dgm:pt>
    <dgm:pt modelId="{693AE38D-F474-4A3E-AA34-7FD9E57C5593}" type="sibTrans" cxnId="{F39634CB-20A4-4127-92A3-0B4CC60DD3EA}">
      <dgm:prSet/>
      <dgm:spPr/>
      <dgm:t>
        <a:bodyPr/>
        <a:lstStyle/>
        <a:p>
          <a:endParaRPr lang="es-EC"/>
        </a:p>
      </dgm:t>
    </dgm:pt>
    <dgm:pt modelId="{7D7FD355-FBA5-4735-93DA-B053B0BDEC1F}" type="parTrans" cxnId="{F39634CB-20A4-4127-92A3-0B4CC60DD3EA}">
      <dgm:prSet/>
      <dgm:spPr/>
      <dgm:t>
        <a:bodyPr/>
        <a:lstStyle/>
        <a:p>
          <a:endParaRPr lang="es-EC"/>
        </a:p>
      </dgm:t>
    </dgm:pt>
    <dgm:pt modelId="{32383971-4755-48EB-83B9-D5AD0E3CF4EF}" type="pres">
      <dgm:prSet presAssocID="{271C5DA3-CE4D-4EB9-BE85-2BD8F0580EB4}" presName="Name0" presStyleCnt="0">
        <dgm:presLayoutVars>
          <dgm:dir/>
          <dgm:animLvl val="lvl"/>
          <dgm:resizeHandles val="exact"/>
        </dgm:presLayoutVars>
      </dgm:prSet>
      <dgm:spPr/>
    </dgm:pt>
    <dgm:pt modelId="{6CF54B57-FB55-4F5C-9620-A27851486146}" type="pres">
      <dgm:prSet presAssocID="{7B88412F-1481-4CC9-9B85-FBF53891C4DF}" presName="parTxOnly" presStyleLbl="node1" presStyleIdx="0" presStyleCnt="4" custScaleX="14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2C840-DE6D-4D2A-BBD5-052406CBFF64}" type="pres">
      <dgm:prSet presAssocID="{FB2A8434-1AF7-498A-8EE0-588107C3D89E}" presName="parTxOnlySpace" presStyleCnt="0"/>
      <dgm:spPr/>
    </dgm:pt>
    <dgm:pt modelId="{DE35F39C-D86F-4741-9F29-F8E285623046}" type="pres">
      <dgm:prSet presAssocID="{7D04C50C-F04B-4418-A1EF-7BC7907C4DB0}" presName="parTxOnly" presStyleLbl="node1" presStyleIdx="1" presStyleCnt="4" custScaleX="172797" custLinFactX="-2133" custLinFactNeighborX="-100000" custLinFactNeighborY="-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AA35B5-77D4-48A2-862C-C1901024F11C}" type="pres">
      <dgm:prSet presAssocID="{693AE38D-F474-4A3E-AA34-7FD9E57C5593}" presName="parTxOnlySpace" presStyleCnt="0"/>
      <dgm:spPr/>
    </dgm:pt>
    <dgm:pt modelId="{E5EEA79E-5C82-4CD9-A2EE-164462258D5F}" type="pres">
      <dgm:prSet presAssocID="{00D85870-21A6-44B3-B2B4-B2AFDF6F71B3}" presName="parTxOnly" presStyleLbl="node1" presStyleIdx="2" presStyleCnt="4" custScaleX="156096" custLinFactX="-24002" custLinFactNeighborX="-100000" custLinFactNeighborY="2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74B035-80C1-4A80-AED8-A4C1411F5F09}" type="pres">
      <dgm:prSet presAssocID="{4D352B03-7224-4664-AD2A-129BC67CAE45}" presName="parTxOnlySpace" presStyleCnt="0"/>
      <dgm:spPr/>
    </dgm:pt>
    <dgm:pt modelId="{1AAAB973-BECB-490C-95E0-9DD4103D4C9A}" type="pres">
      <dgm:prSet presAssocID="{F9113DD0-0181-4EDC-A321-50E44B16DC1E}" presName="parTxOnly" presStyleLbl="node1" presStyleIdx="3" presStyleCnt="4" custScaleX="117401" custLinFactX="-44794" custLinFactNeighborX="-100000" custLinFactNeighborY="2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92B7B8-08E1-4124-97C7-B1065BBD7E31}" srcId="{271C5DA3-CE4D-4EB9-BE85-2BD8F0580EB4}" destId="{7B88412F-1481-4CC9-9B85-FBF53891C4DF}" srcOrd="0" destOrd="0" parTransId="{F7AB792D-D16E-4C40-9415-226EA95001AD}" sibTransId="{FB2A8434-1AF7-498A-8EE0-588107C3D89E}"/>
    <dgm:cxn modelId="{2BE7AAA1-2C03-4324-97EE-BB89A728985C}" type="presOf" srcId="{7D04C50C-F04B-4418-A1EF-7BC7907C4DB0}" destId="{DE35F39C-D86F-4741-9F29-F8E285623046}" srcOrd="0" destOrd="0" presId="urn:microsoft.com/office/officeart/2005/8/layout/chevron1"/>
    <dgm:cxn modelId="{608256AD-920A-4513-A7A3-6CD902722E29}" type="presOf" srcId="{7B88412F-1481-4CC9-9B85-FBF53891C4DF}" destId="{6CF54B57-FB55-4F5C-9620-A27851486146}" srcOrd="0" destOrd="0" presId="urn:microsoft.com/office/officeart/2005/8/layout/chevron1"/>
    <dgm:cxn modelId="{971F2CED-91F7-46E8-9C39-7487338BB1EF}" type="presOf" srcId="{F9113DD0-0181-4EDC-A321-50E44B16DC1E}" destId="{1AAAB973-BECB-490C-95E0-9DD4103D4C9A}" srcOrd="0" destOrd="0" presId="urn:microsoft.com/office/officeart/2005/8/layout/chevron1"/>
    <dgm:cxn modelId="{424ED1A7-F454-4E8B-87B5-D7AF87DDE2BA}" type="presOf" srcId="{00D85870-21A6-44B3-B2B4-B2AFDF6F71B3}" destId="{E5EEA79E-5C82-4CD9-A2EE-164462258D5F}" srcOrd="0" destOrd="0" presId="urn:microsoft.com/office/officeart/2005/8/layout/chevron1"/>
    <dgm:cxn modelId="{2B4D2535-8FDF-4C93-97FE-D8483BBF354B}" type="presOf" srcId="{271C5DA3-CE4D-4EB9-BE85-2BD8F0580EB4}" destId="{32383971-4755-48EB-83B9-D5AD0E3CF4EF}" srcOrd="0" destOrd="0" presId="urn:microsoft.com/office/officeart/2005/8/layout/chevron1"/>
    <dgm:cxn modelId="{296F5167-927B-4EEB-BC8F-542E72F80039}" srcId="{271C5DA3-CE4D-4EB9-BE85-2BD8F0580EB4}" destId="{F9113DD0-0181-4EDC-A321-50E44B16DC1E}" srcOrd="3" destOrd="0" parTransId="{D9E6280F-1F55-4CAE-9237-30311AF0A515}" sibTransId="{8108A7D1-6B7B-49D7-A5F5-53396B948C75}"/>
    <dgm:cxn modelId="{D2D5FBBE-C1E7-41D4-8B9F-D0860F2C2CA7}" srcId="{271C5DA3-CE4D-4EB9-BE85-2BD8F0580EB4}" destId="{00D85870-21A6-44B3-B2B4-B2AFDF6F71B3}" srcOrd="2" destOrd="0" parTransId="{77D51F1B-870C-4C7F-9CD0-5E9875EBE5C7}" sibTransId="{4D352B03-7224-4664-AD2A-129BC67CAE45}"/>
    <dgm:cxn modelId="{F39634CB-20A4-4127-92A3-0B4CC60DD3EA}" srcId="{271C5DA3-CE4D-4EB9-BE85-2BD8F0580EB4}" destId="{7D04C50C-F04B-4418-A1EF-7BC7907C4DB0}" srcOrd="1" destOrd="0" parTransId="{7D7FD355-FBA5-4735-93DA-B053B0BDEC1F}" sibTransId="{693AE38D-F474-4A3E-AA34-7FD9E57C5593}"/>
    <dgm:cxn modelId="{C50E28CF-DC8E-43F0-9426-4BD9504D713D}" type="presParOf" srcId="{32383971-4755-48EB-83B9-D5AD0E3CF4EF}" destId="{6CF54B57-FB55-4F5C-9620-A27851486146}" srcOrd="0" destOrd="0" presId="urn:microsoft.com/office/officeart/2005/8/layout/chevron1"/>
    <dgm:cxn modelId="{AE6A0578-84D6-417F-96E6-2DC5039A8254}" type="presParOf" srcId="{32383971-4755-48EB-83B9-D5AD0E3CF4EF}" destId="{0802C840-DE6D-4D2A-BBD5-052406CBFF64}" srcOrd="1" destOrd="0" presId="urn:microsoft.com/office/officeart/2005/8/layout/chevron1"/>
    <dgm:cxn modelId="{1B8FADFC-6260-4FC2-B486-876CB09C6171}" type="presParOf" srcId="{32383971-4755-48EB-83B9-D5AD0E3CF4EF}" destId="{DE35F39C-D86F-4741-9F29-F8E285623046}" srcOrd="2" destOrd="0" presId="urn:microsoft.com/office/officeart/2005/8/layout/chevron1"/>
    <dgm:cxn modelId="{27D42FFF-CF2A-4586-A416-980026F28FD4}" type="presParOf" srcId="{32383971-4755-48EB-83B9-D5AD0E3CF4EF}" destId="{A7AA35B5-77D4-48A2-862C-C1901024F11C}" srcOrd="3" destOrd="0" presId="urn:microsoft.com/office/officeart/2005/8/layout/chevron1"/>
    <dgm:cxn modelId="{75C93216-F56E-486E-BA17-35C30E9A7160}" type="presParOf" srcId="{32383971-4755-48EB-83B9-D5AD0E3CF4EF}" destId="{E5EEA79E-5C82-4CD9-A2EE-164462258D5F}" srcOrd="4" destOrd="0" presId="urn:microsoft.com/office/officeart/2005/8/layout/chevron1"/>
    <dgm:cxn modelId="{79AC3EA0-3823-4BA2-A1E6-514E18BEAD51}" type="presParOf" srcId="{32383971-4755-48EB-83B9-D5AD0E3CF4EF}" destId="{3C74B035-80C1-4A80-AED8-A4C1411F5F09}" srcOrd="5" destOrd="0" presId="urn:microsoft.com/office/officeart/2005/8/layout/chevron1"/>
    <dgm:cxn modelId="{4067F2A0-FA32-4B50-B680-94010FC100F4}" type="presParOf" srcId="{32383971-4755-48EB-83B9-D5AD0E3CF4EF}" destId="{1AAAB973-BECB-490C-95E0-9DD4103D4C9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D9436-FC1F-4832-89C2-A5D52051B7FA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>
        <a:scene3d>
          <a:camera prst="perspectiveRelaxedModerately"/>
          <a:lightRig rig="threePt" dir="t"/>
        </a:scene3d>
      </dgm:spPr>
      <dgm:t>
        <a:bodyPr/>
        <a:lstStyle/>
        <a:p>
          <a:endParaRPr lang="es-EC"/>
        </a:p>
      </dgm:t>
    </dgm:pt>
    <dgm:pt modelId="{B8196210-5776-4D4B-B616-D1A56E1DE361}">
      <dgm:prSet phldrT="[Texto]" custT="1"/>
      <dgm:spPr>
        <a:solidFill>
          <a:schemeClr val="accent1"/>
        </a:solidFill>
        <a:sp3d>
          <a:bevelT prst="angle"/>
        </a:sp3d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Misión y Visión</a:t>
          </a:r>
          <a:endParaRPr lang="es-EC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AB030F-BCBD-479A-B2A1-1CE54C44CCA8}" type="parTrans" cxnId="{88F99A33-F9FD-47B6-929E-C4C4457424A6}">
      <dgm:prSet/>
      <dgm:spPr/>
      <dgm:t>
        <a:bodyPr/>
        <a:lstStyle/>
        <a:p>
          <a:endParaRPr lang="es-EC"/>
        </a:p>
      </dgm:t>
    </dgm:pt>
    <dgm:pt modelId="{A7767DC1-24E4-4BBD-B6EE-2EAC648827BC}" type="sibTrans" cxnId="{88F99A33-F9FD-47B6-929E-C4C4457424A6}">
      <dgm:prSet/>
      <dgm:spPr/>
      <dgm:t>
        <a:bodyPr/>
        <a:lstStyle/>
        <a:p>
          <a:endParaRPr lang="es-EC"/>
        </a:p>
      </dgm:t>
    </dgm:pt>
    <dgm:pt modelId="{5AC98391-9C41-4766-9CE5-AC761EFA3115}">
      <dgm:prSet phldrT="[Texto]" custT="1"/>
      <dgm:spPr>
        <a:sp3d>
          <a:bevelT w="165100" prst="coolSlant"/>
        </a:sp3d>
      </dgm:spPr>
      <dgm:t>
        <a:bodyPr/>
        <a:lstStyle/>
        <a:p>
          <a:pPr algn="ctr"/>
          <a:r>
            <a:rPr lang="es-EC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Estrategias     </a:t>
          </a:r>
          <a:endParaRPr lang="es-EC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3D4FEE-06C9-4DC3-AF17-749E918EAEB4}" type="parTrans" cxnId="{92F74DBA-56CE-4348-9351-D73C15B46545}">
      <dgm:prSet/>
      <dgm:spPr/>
      <dgm:t>
        <a:bodyPr/>
        <a:lstStyle/>
        <a:p>
          <a:endParaRPr lang="es-EC"/>
        </a:p>
      </dgm:t>
    </dgm:pt>
    <dgm:pt modelId="{5E7702D2-D7FB-41FC-AE9E-726A654FB36F}" type="sibTrans" cxnId="{92F74DBA-56CE-4348-9351-D73C15B46545}">
      <dgm:prSet/>
      <dgm:spPr/>
      <dgm:t>
        <a:bodyPr/>
        <a:lstStyle/>
        <a:p>
          <a:endParaRPr lang="es-EC"/>
        </a:p>
      </dgm:t>
    </dgm:pt>
    <dgm:pt modelId="{294F5B1B-DC3A-4B1C-8267-A61C91412CA9}">
      <dgm:prSet phldrT="[Texto]" custT="1"/>
      <dgm:spPr>
        <a:sp3d>
          <a:bevelT prst="angle"/>
        </a:sp3d>
      </dgm:spPr>
      <dgm:t>
        <a:bodyPr/>
        <a:lstStyle/>
        <a:p>
          <a:r>
            <a:rPr lang="es-EC" sz="1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Organigrama</a:t>
          </a:r>
          <a:endParaRPr lang="es-EC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9672F4-7B7E-4D67-9A65-E7A7EFE94C2A}" type="sibTrans" cxnId="{DBE86FB7-8219-430F-9440-9E4439896CB5}">
      <dgm:prSet/>
      <dgm:spPr/>
      <dgm:t>
        <a:bodyPr/>
        <a:lstStyle/>
        <a:p>
          <a:endParaRPr lang="es-EC"/>
        </a:p>
      </dgm:t>
    </dgm:pt>
    <dgm:pt modelId="{0DE7DCA1-9440-4009-86F9-AD22B1ED5A13}" type="parTrans" cxnId="{DBE86FB7-8219-430F-9440-9E4439896CB5}">
      <dgm:prSet/>
      <dgm:spPr/>
      <dgm:t>
        <a:bodyPr/>
        <a:lstStyle/>
        <a:p>
          <a:endParaRPr lang="es-EC"/>
        </a:p>
      </dgm:t>
    </dgm:pt>
    <dgm:pt modelId="{B84635B7-E1B6-47B0-8A5A-1A5144F53CDC}">
      <dgm:prSet phldrT="[Texto]" custT="1"/>
      <dgm:spPr>
        <a:solidFill>
          <a:srgbClr val="92D050"/>
        </a:solidFill>
        <a:sp3d>
          <a:bevelT w="165100" prst="coolSlant"/>
        </a:sp3d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Imagen Corporativa</a:t>
          </a:r>
          <a:endParaRPr lang="es-EC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B626C6-9383-4E8D-B0DE-7FE4DDAE931A}" type="sibTrans" cxnId="{B0E79228-7700-48D4-9739-DDC8DCCDCEC5}">
      <dgm:prSet/>
      <dgm:spPr/>
      <dgm:t>
        <a:bodyPr/>
        <a:lstStyle/>
        <a:p>
          <a:endParaRPr lang="es-EC"/>
        </a:p>
      </dgm:t>
    </dgm:pt>
    <dgm:pt modelId="{ECDCA3B2-67CD-49B6-BF93-CA303C8321E5}" type="parTrans" cxnId="{B0E79228-7700-48D4-9739-DDC8DCCDCEC5}">
      <dgm:prSet/>
      <dgm:spPr/>
      <dgm:t>
        <a:bodyPr/>
        <a:lstStyle/>
        <a:p>
          <a:endParaRPr lang="es-EC"/>
        </a:p>
      </dgm:t>
    </dgm:pt>
    <dgm:pt modelId="{802FB58E-AEA6-4D6F-BE87-4DB2C70B7266}" type="pres">
      <dgm:prSet presAssocID="{4ACD9436-FC1F-4832-89C2-A5D52051B7F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B1E22A3-65E1-4C32-9590-F459CBDFB833}" type="pres">
      <dgm:prSet presAssocID="{4ACD9436-FC1F-4832-89C2-A5D52051B7FA}" presName="children" presStyleCnt="0"/>
      <dgm:spPr/>
    </dgm:pt>
    <dgm:pt modelId="{5D1E2668-410F-4E47-B1D4-776C0D7C893F}" type="pres">
      <dgm:prSet presAssocID="{4ACD9436-FC1F-4832-89C2-A5D52051B7FA}" presName="childPlaceholder" presStyleCnt="0"/>
      <dgm:spPr/>
    </dgm:pt>
    <dgm:pt modelId="{15B73D90-98BF-45E1-9915-1F33D31B7B86}" type="pres">
      <dgm:prSet presAssocID="{4ACD9436-FC1F-4832-89C2-A5D52051B7FA}" presName="circle" presStyleCnt="0"/>
      <dgm:spPr/>
    </dgm:pt>
    <dgm:pt modelId="{5E818E4C-FD76-4302-AE2A-D3F49235C008}" type="pres">
      <dgm:prSet presAssocID="{4ACD9436-FC1F-4832-89C2-A5D52051B7FA}" presName="quadrant1" presStyleLbl="node1" presStyleIdx="0" presStyleCnt="4" custScaleX="82088" custScaleY="81266" custLinFactNeighborX="173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35FE4A-543B-4686-BFD4-401567C2F7D7}" type="pres">
      <dgm:prSet presAssocID="{4ACD9436-FC1F-4832-89C2-A5D52051B7FA}" presName="quadrant2" presStyleLbl="node1" presStyleIdx="1" presStyleCnt="4" custScaleX="82088" custScaleY="81266" custLinFactNeighborX="-604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F1F9D9-76FF-4240-B580-6ABE7A3889BD}" type="pres">
      <dgm:prSet presAssocID="{4ACD9436-FC1F-4832-89C2-A5D52051B7FA}" presName="quadrant3" presStyleLbl="node1" presStyleIdx="2" presStyleCnt="4" custScaleX="82088" custScaleY="81266" custLinFactNeighborX="-5633" custLinFactNeighborY="-2253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E2AF8A-B51E-4242-8226-07B275EA8BFF}" type="pres">
      <dgm:prSet presAssocID="{4ACD9436-FC1F-4832-89C2-A5D52051B7FA}" presName="quadrant4" presStyleLbl="node1" presStyleIdx="3" presStyleCnt="4" custScaleX="82088" custScaleY="81266" custLinFactNeighborX="17310" custLinFactNeighborY="-225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D2DD9-FE64-45C5-8C73-E2972BE393C9}" type="pres">
      <dgm:prSet presAssocID="{4ACD9436-FC1F-4832-89C2-A5D52051B7FA}" presName="quadrantPlaceholder" presStyleCnt="0"/>
      <dgm:spPr/>
    </dgm:pt>
    <dgm:pt modelId="{98FF7C43-7059-405C-B974-7353F642F872}" type="pres">
      <dgm:prSet presAssocID="{4ACD9436-FC1F-4832-89C2-A5D52051B7FA}" presName="center1" presStyleLbl="fgShp" presStyleIdx="0" presStyleCnt="2" custScaleX="48944" custScaleY="38462" custLinFactNeighborX="16315" custLinFactNeighborY="-36585"/>
      <dgm:spPr/>
    </dgm:pt>
    <dgm:pt modelId="{FA076F8E-D104-4F56-BA85-51E777F13255}" type="pres">
      <dgm:prSet presAssocID="{4ACD9436-FC1F-4832-89C2-A5D52051B7FA}" presName="center2" presStyleLbl="fgShp" presStyleIdx="1" presStyleCnt="2" custScaleX="48944" custScaleY="36585" custLinFactNeighborX="16315" custLinFactNeighborY="-19700"/>
      <dgm:spPr/>
    </dgm:pt>
  </dgm:ptLst>
  <dgm:cxnLst>
    <dgm:cxn modelId="{E796316E-F4EB-4A2A-9EE6-5A69B2FA58C2}" type="presOf" srcId="{294F5B1B-DC3A-4B1C-8267-A61C91412CA9}" destId="{F835FE4A-543B-4686-BFD4-401567C2F7D7}" srcOrd="0" destOrd="0" presId="urn:microsoft.com/office/officeart/2005/8/layout/cycle4"/>
    <dgm:cxn modelId="{44734977-D0DD-4C35-ACEC-624C06EED3B3}" type="presOf" srcId="{5AC98391-9C41-4766-9CE5-AC761EFA3115}" destId="{B4E2AF8A-B51E-4242-8226-07B275EA8BFF}" srcOrd="0" destOrd="0" presId="urn:microsoft.com/office/officeart/2005/8/layout/cycle4"/>
    <dgm:cxn modelId="{4A9D6612-F90E-480B-BAD9-20A6769548D7}" type="presOf" srcId="{B84635B7-E1B6-47B0-8A5A-1A5144F53CDC}" destId="{5E818E4C-FD76-4302-AE2A-D3F49235C008}" srcOrd="0" destOrd="0" presId="urn:microsoft.com/office/officeart/2005/8/layout/cycle4"/>
    <dgm:cxn modelId="{92F74DBA-56CE-4348-9351-D73C15B46545}" srcId="{4ACD9436-FC1F-4832-89C2-A5D52051B7FA}" destId="{5AC98391-9C41-4766-9CE5-AC761EFA3115}" srcOrd="3" destOrd="0" parTransId="{0C3D4FEE-06C9-4DC3-AF17-749E918EAEB4}" sibTransId="{5E7702D2-D7FB-41FC-AE9E-726A654FB36F}"/>
    <dgm:cxn modelId="{D8CD0DE4-FF7D-43A7-ABB4-3A7A236AB93B}" type="presOf" srcId="{4ACD9436-FC1F-4832-89C2-A5D52051B7FA}" destId="{802FB58E-AEA6-4D6F-BE87-4DB2C70B7266}" srcOrd="0" destOrd="0" presId="urn:microsoft.com/office/officeart/2005/8/layout/cycle4"/>
    <dgm:cxn modelId="{BDCBC7E0-3476-4075-8D99-5666A10DEC8D}" type="presOf" srcId="{B8196210-5776-4D4B-B616-D1A56E1DE361}" destId="{35F1F9D9-76FF-4240-B580-6ABE7A3889BD}" srcOrd="0" destOrd="0" presId="urn:microsoft.com/office/officeart/2005/8/layout/cycle4"/>
    <dgm:cxn modelId="{88F99A33-F9FD-47B6-929E-C4C4457424A6}" srcId="{4ACD9436-FC1F-4832-89C2-A5D52051B7FA}" destId="{B8196210-5776-4D4B-B616-D1A56E1DE361}" srcOrd="2" destOrd="0" parTransId="{72AB030F-BCBD-479A-B2A1-1CE54C44CCA8}" sibTransId="{A7767DC1-24E4-4BBD-B6EE-2EAC648827BC}"/>
    <dgm:cxn modelId="{B0E79228-7700-48D4-9739-DDC8DCCDCEC5}" srcId="{4ACD9436-FC1F-4832-89C2-A5D52051B7FA}" destId="{B84635B7-E1B6-47B0-8A5A-1A5144F53CDC}" srcOrd="0" destOrd="0" parTransId="{ECDCA3B2-67CD-49B6-BF93-CA303C8321E5}" sibTransId="{D5B626C6-9383-4E8D-B0DE-7FE4DDAE931A}"/>
    <dgm:cxn modelId="{DBE86FB7-8219-430F-9440-9E4439896CB5}" srcId="{4ACD9436-FC1F-4832-89C2-A5D52051B7FA}" destId="{294F5B1B-DC3A-4B1C-8267-A61C91412CA9}" srcOrd="1" destOrd="0" parTransId="{0DE7DCA1-9440-4009-86F9-AD22B1ED5A13}" sibTransId="{D69672F4-7B7E-4D67-9A65-E7A7EFE94C2A}"/>
    <dgm:cxn modelId="{D61ECD14-7876-4A52-85C6-9D22FAF8EFE5}" type="presParOf" srcId="{802FB58E-AEA6-4D6F-BE87-4DB2C70B7266}" destId="{3B1E22A3-65E1-4C32-9590-F459CBDFB833}" srcOrd="0" destOrd="0" presId="urn:microsoft.com/office/officeart/2005/8/layout/cycle4"/>
    <dgm:cxn modelId="{A0548F3A-1145-402F-BF00-55A8709F18C4}" type="presParOf" srcId="{3B1E22A3-65E1-4C32-9590-F459CBDFB833}" destId="{5D1E2668-410F-4E47-B1D4-776C0D7C893F}" srcOrd="0" destOrd="0" presId="urn:microsoft.com/office/officeart/2005/8/layout/cycle4"/>
    <dgm:cxn modelId="{D8AD28C7-771F-4896-9FED-5659CF18D2A5}" type="presParOf" srcId="{802FB58E-AEA6-4D6F-BE87-4DB2C70B7266}" destId="{15B73D90-98BF-45E1-9915-1F33D31B7B86}" srcOrd="1" destOrd="0" presId="urn:microsoft.com/office/officeart/2005/8/layout/cycle4"/>
    <dgm:cxn modelId="{A5B25544-AF54-452F-8064-0BE43AFE9C15}" type="presParOf" srcId="{15B73D90-98BF-45E1-9915-1F33D31B7B86}" destId="{5E818E4C-FD76-4302-AE2A-D3F49235C008}" srcOrd="0" destOrd="0" presId="urn:microsoft.com/office/officeart/2005/8/layout/cycle4"/>
    <dgm:cxn modelId="{40E58DED-AA72-4304-B80A-36947E0B91DE}" type="presParOf" srcId="{15B73D90-98BF-45E1-9915-1F33D31B7B86}" destId="{F835FE4A-543B-4686-BFD4-401567C2F7D7}" srcOrd="1" destOrd="0" presId="urn:microsoft.com/office/officeart/2005/8/layout/cycle4"/>
    <dgm:cxn modelId="{E3DE5974-9F37-46AA-87B8-51FCC8AB2245}" type="presParOf" srcId="{15B73D90-98BF-45E1-9915-1F33D31B7B86}" destId="{35F1F9D9-76FF-4240-B580-6ABE7A3889BD}" srcOrd="2" destOrd="0" presId="urn:microsoft.com/office/officeart/2005/8/layout/cycle4"/>
    <dgm:cxn modelId="{651B5D19-CB67-442A-883E-8A045614F52E}" type="presParOf" srcId="{15B73D90-98BF-45E1-9915-1F33D31B7B86}" destId="{B4E2AF8A-B51E-4242-8226-07B275EA8BFF}" srcOrd="3" destOrd="0" presId="urn:microsoft.com/office/officeart/2005/8/layout/cycle4"/>
    <dgm:cxn modelId="{11F349C8-0E6D-4BD5-904C-A4AF8B0AD941}" type="presParOf" srcId="{15B73D90-98BF-45E1-9915-1F33D31B7B86}" destId="{CC7D2DD9-FE64-45C5-8C73-E2972BE393C9}" srcOrd="4" destOrd="0" presId="urn:microsoft.com/office/officeart/2005/8/layout/cycle4"/>
    <dgm:cxn modelId="{22F3F009-BDD7-45F1-9FC3-7FF4079916DD}" type="presParOf" srcId="{802FB58E-AEA6-4D6F-BE87-4DB2C70B7266}" destId="{98FF7C43-7059-405C-B974-7353F642F872}" srcOrd="2" destOrd="0" presId="urn:microsoft.com/office/officeart/2005/8/layout/cycle4"/>
    <dgm:cxn modelId="{C1232BC7-9FFB-42FB-9ED0-72B3B9EB15A9}" type="presParOf" srcId="{802FB58E-AEA6-4D6F-BE87-4DB2C70B7266}" destId="{FA076F8E-D104-4F56-BA85-51E777F132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B59787-7E4A-4185-A610-0B37C68F4661}" type="doc">
      <dgm:prSet loTypeId="urn:microsoft.com/office/officeart/2008/layout/AlternatingHexagons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3F285A-D0C4-46AF-8846-070E1BA5B6F5}">
      <dgm:prSet phldrT="[Texto]" custT="1"/>
      <dgm:spPr>
        <a:solidFill>
          <a:schemeClr val="accent2">
            <a:hueOff val="0"/>
            <a:satOff val="0"/>
            <a:lumOff val="0"/>
            <a:alpha val="76000"/>
          </a:schemeClr>
        </a:solidFill>
      </dgm:spPr>
      <dgm:t>
        <a:bodyPr/>
        <a:lstStyle/>
        <a:p>
          <a:r>
            <a:rPr lang="es-EC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es-EC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↑</a:t>
          </a:r>
          <a:r>
            <a:rPr lang="es-EC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PYMES</a:t>
          </a:r>
          <a:endParaRPr lang="es-EC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8811D5-6F89-49B7-BD02-5AB319E7F87D}" type="parTrans" cxnId="{3223CA12-1368-4067-B824-BC435F268F08}">
      <dgm:prSet/>
      <dgm:spPr/>
      <dgm:t>
        <a:bodyPr/>
        <a:lstStyle/>
        <a:p>
          <a:endParaRPr lang="es-EC"/>
        </a:p>
      </dgm:t>
    </dgm:pt>
    <dgm:pt modelId="{B9BA51CB-5DC8-433F-AD87-29DFC12B6B10}" type="sibTrans" cxnId="{3223CA12-1368-4067-B824-BC435F268F08}">
      <dgm:prSet/>
      <dgm:spPr>
        <a:solidFill>
          <a:schemeClr val="bg1">
            <a:lumMod val="95000"/>
            <a:alpha val="0"/>
          </a:schemeClr>
        </a:solidFill>
      </dgm:spPr>
      <dgm:t>
        <a:bodyPr/>
        <a:lstStyle/>
        <a:p>
          <a:endParaRPr lang="es-EC"/>
        </a:p>
      </dgm:t>
    </dgm:pt>
    <dgm:pt modelId="{BBB40F41-FA31-4345-9AB0-C103889DAF95}">
      <dgm:prSet phldrT="[Texto]" custT="1"/>
      <dgm:spPr>
        <a:solidFill>
          <a:schemeClr val="bg1">
            <a:lumMod val="9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DEMANDA</a:t>
          </a:r>
          <a:endParaRPr lang="es-EC" sz="1800" dirty="0">
            <a:solidFill>
              <a:sysClr val="windowText" lastClr="0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AD6282-4E10-4F84-A3D1-AE800E9375EF}" type="parTrans" cxnId="{996C1A9E-F049-46AE-BF2A-B6955519CF11}">
      <dgm:prSet/>
      <dgm:spPr/>
      <dgm:t>
        <a:bodyPr/>
        <a:lstStyle/>
        <a:p>
          <a:endParaRPr lang="es-EC"/>
        </a:p>
      </dgm:t>
    </dgm:pt>
    <dgm:pt modelId="{0DED7E85-A21D-42DC-9213-9979B5E39203}" type="sibTrans" cxnId="{996C1A9E-F049-46AE-BF2A-B6955519CF11}">
      <dgm:prSet custT="1"/>
      <dgm:spPr>
        <a:solidFill>
          <a:schemeClr val="accent5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r>
            <a:rPr lang="es-EC" sz="1600" b="1" i="0" dirty="0" smtClean="0">
              <a:solidFill>
                <a:schemeClr val="tx1"/>
              </a:solidFill>
              <a:effectLst/>
            </a:rPr>
            <a:t>HÁBITOS DE CONSUMO</a:t>
          </a:r>
          <a:endParaRPr lang="es-EC" sz="1600" b="1" i="0" dirty="0">
            <a:solidFill>
              <a:schemeClr val="tx1"/>
            </a:solidFill>
            <a:effectLst/>
          </a:endParaRPr>
        </a:p>
      </dgm:t>
    </dgm:pt>
    <dgm:pt modelId="{EA4AE572-54D9-48F6-87BF-972659209671}">
      <dgm:prSet phldrT="[Texto]"/>
      <dgm:spPr>
        <a:solidFill>
          <a:schemeClr val="accent6">
            <a:hueOff val="0"/>
            <a:satOff val="0"/>
            <a:lumOff val="0"/>
            <a:alpha val="81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PRECIOS</a:t>
          </a:r>
        </a:p>
      </dgm:t>
    </dgm:pt>
    <dgm:pt modelId="{0878A7EF-FAF9-4996-BE30-E5E15104AC0C}" type="parTrans" cxnId="{7BCB8ED4-BD55-4839-9B58-A5586B118335}">
      <dgm:prSet/>
      <dgm:spPr/>
      <dgm:t>
        <a:bodyPr/>
        <a:lstStyle/>
        <a:p>
          <a:endParaRPr lang="es-EC"/>
        </a:p>
      </dgm:t>
    </dgm:pt>
    <dgm:pt modelId="{133905C2-153A-494F-8EE8-A135801A0D5F}" type="sibTrans" cxnId="{7BCB8ED4-BD55-4839-9B58-A5586B118335}">
      <dgm:prSet custT="1"/>
      <dgm:spPr>
        <a:solidFill>
          <a:srgbClr val="FFC000">
            <a:alpha val="75000"/>
          </a:srgbClr>
        </a:solidFill>
      </dgm:spPr>
      <dgm:t>
        <a:bodyPr/>
        <a:lstStyle/>
        <a:p>
          <a:r>
            <a:rPr lang="es-EC" sz="1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GUSTOS Y PREFERENCIAS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4DA38-3280-41D3-A67A-205E3129318A}" type="pres">
      <dgm:prSet presAssocID="{5EB59787-7E4A-4185-A610-0B37C68F466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338D6A6-F9A9-4AA8-9AEF-97BE179FB6EA}" type="pres">
      <dgm:prSet presAssocID="{3E3F285A-D0C4-46AF-8846-070E1BA5B6F5}" presName="composite" presStyleCnt="0"/>
      <dgm:spPr/>
    </dgm:pt>
    <dgm:pt modelId="{45275C0B-6F7B-4900-AD0D-C85A58400781}" type="pres">
      <dgm:prSet presAssocID="{3E3F285A-D0C4-46AF-8846-070E1BA5B6F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64A269-5476-41EF-AEF2-C10620EA66F4}" type="pres">
      <dgm:prSet presAssocID="{3E3F285A-D0C4-46AF-8846-070E1BA5B6F5}" presName="Childtext1" presStyleLbl="revTx" presStyleIdx="0" presStyleCnt="3" custLinFactNeighborX="-4245" custLinFactNeighborY="1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7424D8-83B9-4B4F-A68B-86AF9B6B6E55}" type="pres">
      <dgm:prSet presAssocID="{3E3F285A-D0C4-46AF-8846-070E1BA5B6F5}" presName="BalanceSpacing" presStyleCnt="0"/>
      <dgm:spPr/>
    </dgm:pt>
    <dgm:pt modelId="{1FE643A8-1F76-43A5-9498-DC0B7102A714}" type="pres">
      <dgm:prSet presAssocID="{3E3F285A-D0C4-46AF-8846-070E1BA5B6F5}" presName="BalanceSpacing1" presStyleCnt="0"/>
      <dgm:spPr/>
    </dgm:pt>
    <dgm:pt modelId="{25897383-8A5F-4A24-8FC2-B58261061D70}" type="pres">
      <dgm:prSet presAssocID="{B9BA51CB-5DC8-433F-AD87-29DFC12B6B10}" presName="Accent1Text" presStyleLbl="node1" presStyleIdx="1" presStyleCnt="6" custLinFactX="100000" custLinFactNeighborX="113327" custLinFactNeighborY="-103"/>
      <dgm:spPr/>
      <dgm:t>
        <a:bodyPr/>
        <a:lstStyle/>
        <a:p>
          <a:endParaRPr lang="es-EC"/>
        </a:p>
      </dgm:t>
    </dgm:pt>
    <dgm:pt modelId="{8F2E76C6-BECC-4229-A315-E76EA12716C1}" type="pres">
      <dgm:prSet presAssocID="{B9BA51CB-5DC8-433F-AD87-29DFC12B6B10}" presName="spaceBetweenRectangles" presStyleCnt="0"/>
      <dgm:spPr/>
    </dgm:pt>
    <dgm:pt modelId="{B8D41325-5ED8-4CDF-9D70-68690F6BC233}" type="pres">
      <dgm:prSet presAssocID="{BBB40F41-FA31-4345-9AB0-C103889DAF95}" presName="composite" presStyleCnt="0"/>
      <dgm:spPr/>
    </dgm:pt>
    <dgm:pt modelId="{DA821242-7A00-4A10-883A-2070992D4BA4}" type="pres">
      <dgm:prSet presAssocID="{BBB40F41-FA31-4345-9AB0-C103889DAF95}" presName="Parent1" presStyleLbl="node1" presStyleIdx="2" presStyleCnt="6" custLinFactNeighborX="54644" custLinFactNeighborY="823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19C32A-2849-4F93-AB3F-DE8442A2AE45}" type="pres">
      <dgm:prSet presAssocID="{BBB40F41-FA31-4345-9AB0-C103889DAF95}" presName="Childtext1" presStyleLbl="revTx" presStyleIdx="1" presStyleCnt="3" custLinFactNeighborX="-10341" custLinFactNeighborY="-23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D1B8F0-7B9E-4D33-982D-6E395EAF356D}" type="pres">
      <dgm:prSet presAssocID="{BBB40F41-FA31-4345-9AB0-C103889DAF95}" presName="BalanceSpacing" presStyleCnt="0"/>
      <dgm:spPr/>
    </dgm:pt>
    <dgm:pt modelId="{5537F5D7-5D83-4186-A2A9-3E3B17199243}" type="pres">
      <dgm:prSet presAssocID="{BBB40F41-FA31-4345-9AB0-C103889DAF95}" presName="BalanceSpacing1" presStyleCnt="0"/>
      <dgm:spPr/>
    </dgm:pt>
    <dgm:pt modelId="{264D09D1-8C03-431C-BEDD-73FA35422F10}" type="pres">
      <dgm:prSet presAssocID="{0DED7E85-A21D-42DC-9213-9979B5E39203}" presName="Accent1Text" presStyleLbl="node1" presStyleIdx="3" presStyleCnt="6"/>
      <dgm:spPr/>
      <dgm:t>
        <a:bodyPr/>
        <a:lstStyle/>
        <a:p>
          <a:endParaRPr lang="es-EC"/>
        </a:p>
      </dgm:t>
    </dgm:pt>
    <dgm:pt modelId="{E12B50DC-CBBF-45AE-951E-F44AED2C9712}" type="pres">
      <dgm:prSet presAssocID="{0DED7E85-A21D-42DC-9213-9979B5E39203}" presName="spaceBetweenRectangles" presStyleCnt="0"/>
      <dgm:spPr/>
    </dgm:pt>
    <dgm:pt modelId="{C8BDE1EE-EC50-4133-BA45-5639AD4640AD}" type="pres">
      <dgm:prSet presAssocID="{EA4AE572-54D9-48F6-87BF-972659209671}" presName="composite" presStyleCnt="0"/>
      <dgm:spPr/>
    </dgm:pt>
    <dgm:pt modelId="{838C019A-684B-48D5-9188-1F21B923353B}" type="pres">
      <dgm:prSet presAssocID="{EA4AE572-54D9-48F6-87BF-972659209671}" presName="Parent1" presStyleLbl="node1" presStyleIdx="4" presStyleCnt="6" custLinFactNeighborX="-55509" custLinFactNeighborY="-859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640049-04A0-42FC-93FC-CA5F47BB203A}" type="pres">
      <dgm:prSet presAssocID="{EA4AE572-54D9-48F6-87BF-972659209671}" presName="Childtext1" presStyleLbl="revTx" presStyleIdx="2" presStyleCnt="3" custLinFactX="-100000" custLinFactNeighborX="-168145" custLinFactNeighborY="25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7DC09A-E2D2-482B-AA00-A851AACA9361}" type="pres">
      <dgm:prSet presAssocID="{EA4AE572-54D9-48F6-87BF-972659209671}" presName="BalanceSpacing" presStyleCnt="0"/>
      <dgm:spPr/>
    </dgm:pt>
    <dgm:pt modelId="{ACD51094-DEFF-4AC2-8BE5-0D512EA36720}" type="pres">
      <dgm:prSet presAssocID="{EA4AE572-54D9-48F6-87BF-972659209671}" presName="BalanceSpacing1" presStyleCnt="0"/>
      <dgm:spPr/>
    </dgm:pt>
    <dgm:pt modelId="{E6512026-BB8E-47D7-B555-C4C4BE7B6C76}" type="pres">
      <dgm:prSet presAssocID="{133905C2-153A-494F-8EE8-A135801A0D5F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2AEEF9A2-9FF3-4354-A589-D67DBB2284AE}" type="presOf" srcId="{BBB40F41-FA31-4345-9AB0-C103889DAF95}" destId="{DA821242-7A00-4A10-883A-2070992D4BA4}" srcOrd="0" destOrd="0" presId="urn:microsoft.com/office/officeart/2008/layout/AlternatingHexagons"/>
    <dgm:cxn modelId="{5D2E8972-8005-4021-BD71-6E553A3D80CB}" type="presOf" srcId="{0DED7E85-A21D-42DC-9213-9979B5E39203}" destId="{264D09D1-8C03-431C-BEDD-73FA35422F10}" srcOrd="0" destOrd="0" presId="urn:microsoft.com/office/officeart/2008/layout/AlternatingHexagons"/>
    <dgm:cxn modelId="{271BA81A-74E5-4F28-823B-EBD98FAC777A}" type="presOf" srcId="{B9BA51CB-5DC8-433F-AD87-29DFC12B6B10}" destId="{25897383-8A5F-4A24-8FC2-B58261061D70}" srcOrd="0" destOrd="0" presId="urn:microsoft.com/office/officeart/2008/layout/AlternatingHexagons"/>
    <dgm:cxn modelId="{3A6B88F2-1CCE-461B-A8F1-1CA1FD12B617}" type="presOf" srcId="{133905C2-153A-494F-8EE8-A135801A0D5F}" destId="{E6512026-BB8E-47D7-B555-C4C4BE7B6C76}" srcOrd="0" destOrd="0" presId="urn:microsoft.com/office/officeart/2008/layout/AlternatingHexagons"/>
    <dgm:cxn modelId="{0EC4AF66-865D-43C0-8009-BDE2C021845F}" type="presOf" srcId="{5EB59787-7E4A-4185-A610-0B37C68F4661}" destId="{64F4DA38-3280-41D3-A67A-205E3129318A}" srcOrd="0" destOrd="0" presId="urn:microsoft.com/office/officeart/2008/layout/AlternatingHexagons"/>
    <dgm:cxn modelId="{F7C89932-D368-4F1A-BF7E-F52C619C1AF5}" type="presOf" srcId="{EA4AE572-54D9-48F6-87BF-972659209671}" destId="{838C019A-684B-48D5-9188-1F21B923353B}" srcOrd="0" destOrd="0" presId="urn:microsoft.com/office/officeart/2008/layout/AlternatingHexagons"/>
    <dgm:cxn modelId="{9D266B57-E09A-402F-B94C-0268ACD31FD3}" type="presOf" srcId="{3E3F285A-D0C4-46AF-8846-070E1BA5B6F5}" destId="{45275C0B-6F7B-4900-AD0D-C85A58400781}" srcOrd="0" destOrd="0" presId="urn:microsoft.com/office/officeart/2008/layout/AlternatingHexagons"/>
    <dgm:cxn modelId="{996C1A9E-F049-46AE-BF2A-B6955519CF11}" srcId="{5EB59787-7E4A-4185-A610-0B37C68F4661}" destId="{BBB40F41-FA31-4345-9AB0-C103889DAF95}" srcOrd="1" destOrd="0" parTransId="{15AD6282-4E10-4F84-A3D1-AE800E9375EF}" sibTransId="{0DED7E85-A21D-42DC-9213-9979B5E39203}"/>
    <dgm:cxn modelId="{7BCB8ED4-BD55-4839-9B58-A5586B118335}" srcId="{5EB59787-7E4A-4185-A610-0B37C68F4661}" destId="{EA4AE572-54D9-48F6-87BF-972659209671}" srcOrd="2" destOrd="0" parTransId="{0878A7EF-FAF9-4996-BE30-E5E15104AC0C}" sibTransId="{133905C2-153A-494F-8EE8-A135801A0D5F}"/>
    <dgm:cxn modelId="{3223CA12-1368-4067-B824-BC435F268F08}" srcId="{5EB59787-7E4A-4185-A610-0B37C68F4661}" destId="{3E3F285A-D0C4-46AF-8846-070E1BA5B6F5}" srcOrd="0" destOrd="0" parTransId="{288811D5-6F89-49B7-BD02-5AB319E7F87D}" sibTransId="{B9BA51CB-5DC8-433F-AD87-29DFC12B6B10}"/>
    <dgm:cxn modelId="{7F6864EC-E788-4005-A5DB-5056DCF7F872}" type="presParOf" srcId="{64F4DA38-3280-41D3-A67A-205E3129318A}" destId="{9338D6A6-F9A9-4AA8-9AEF-97BE179FB6EA}" srcOrd="0" destOrd="0" presId="urn:microsoft.com/office/officeart/2008/layout/AlternatingHexagons"/>
    <dgm:cxn modelId="{10E0C1A7-3029-4068-9AF0-FF78200D135F}" type="presParOf" srcId="{9338D6A6-F9A9-4AA8-9AEF-97BE179FB6EA}" destId="{45275C0B-6F7B-4900-AD0D-C85A58400781}" srcOrd="0" destOrd="0" presId="urn:microsoft.com/office/officeart/2008/layout/AlternatingHexagons"/>
    <dgm:cxn modelId="{58337F70-A7B1-43BE-8359-9E4CCB57010F}" type="presParOf" srcId="{9338D6A6-F9A9-4AA8-9AEF-97BE179FB6EA}" destId="{EB64A269-5476-41EF-AEF2-C10620EA66F4}" srcOrd="1" destOrd="0" presId="urn:microsoft.com/office/officeart/2008/layout/AlternatingHexagons"/>
    <dgm:cxn modelId="{A0DB3560-4EC9-44C2-BDB3-F90DAE3236D4}" type="presParOf" srcId="{9338D6A6-F9A9-4AA8-9AEF-97BE179FB6EA}" destId="{7B7424D8-83B9-4B4F-A68B-86AF9B6B6E55}" srcOrd="2" destOrd="0" presId="urn:microsoft.com/office/officeart/2008/layout/AlternatingHexagons"/>
    <dgm:cxn modelId="{295879E3-388A-4D8D-A149-681C71D778BA}" type="presParOf" srcId="{9338D6A6-F9A9-4AA8-9AEF-97BE179FB6EA}" destId="{1FE643A8-1F76-43A5-9498-DC0B7102A714}" srcOrd="3" destOrd="0" presId="urn:microsoft.com/office/officeart/2008/layout/AlternatingHexagons"/>
    <dgm:cxn modelId="{FAE66A49-6BC4-4817-A47A-996707883CE1}" type="presParOf" srcId="{9338D6A6-F9A9-4AA8-9AEF-97BE179FB6EA}" destId="{25897383-8A5F-4A24-8FC2-B58261061D70}" srcOrd="4" destOrd="0" presId="urn:microsoft.com/office/officeart/2008/layout/AlternatingHexagons"/>
    <dgm:cxn modelId="{1D0FD37D-D2B6-4BBA-ABA3-952FCFF133CD}" type="presParOf" srcId="{64F4DA38-3280-41D3-A67A-205E3129318A}" destId="{8F2E76C6-BECC-4229-A315-E76EA12716C1}" srcOrd="1" destOrd="0" presId="urn:microsoft.com/office/officeart/2008/layout/AlternatingHexagons"/>
    <dgm:cxn modelId="{2B288C21-9EE0-4BFD-A777-C1F38B1FF9B2}" type="presParOf" srcId="{64F4DA38-3280-41D3-A67A-205E3129318A}" destId="{B8D41325-5ED8-4CDF-9D70-68690F6BC233}" srcOrd="2" destOrd="0" presId="urn:microsoft.com/office/officeart/2008/layout/AlternatingHexagons"/>
    <dgm:cxn modelId="{39354C4D-5B15-4EF2-BD86-536836DDDF39}" type="presParOf" srcId="{B8D41325-5ED8-4CDF-9D70-68690F6BC233}" destId="{DA821242-7A00-4A10-883A-2070992D4BA4}" srcOrd="0" destOrd="0" presId="urn:microsoft.com/office/officeart/2008/layout/AlternatingHexagons"/>
    <dgm:cxn modelId="{1F348659-FD8C-4BA2-BC36-8177B50D4FCF}" type="presParOf" srcId="{B8D41325-5ED8-4CDF-9D70-68690F6BC233}" destId="{5219C32A-2849-4F93-AB3F-DE8442A2AE45}" srcOrd="1" destOrd="0" presId="urn:microsoft.com/office/officeart/2008/layout/AlternatingHexagons"/>
    <dgm:cxn modelId="{EAD44798-9B5C-47F7-9742-8A98E6827AB5}" type="presParOf" srcId="{B8D41325-5ED8-4CDF-9D70-68690F6BC233}" destId="{12D1B8F0-7B9E-4D33-982D-6E395EAF356D}" srcOrd="2" destOrd="0" presId="urn:microsoft.com/office/officeart/2008/layout/AlternatingHexagons"/>
    <dgm:cxn modelId="{9A8211E5-0EFC-440C-82E8-35564E3F92D4}" type="presParOf" srcId="{B8D41325-5ED8-4CDF-9D70-68690F6BC233}" destId="{5537F5D7-5D83-4186-A2A9-3E3B17199243}" srcOrd="3" destOrd="0" presId="urn:microsoft.com/office/officeart/2008/layout/AlternatingHexagons"/>
    <dgm:cxn modelId="{3F2F25DC-B271-4B7B-A1B5-E36A542B35AB}" type="presParOf" srcId="{B8D41325-5ED8-4CDF-9D70-68690F6BC233}" destId="{264D09D1-8C03-431C-BEDD-73FA35422F10}" srcOrd="4" destOrd="0" presId="urn:microsoft.com/office/officeart/2008/layout/AlternatingHexagons"/>
    <dgm:cxn modelId="{9343C3DE-07D4-4B5A-835B-6C2B1F075655}" type="presParOf" srcId="{64F4DA38-3280-41D3-A67A-205E3129318A}" destId="{E12B50DC-CBBF-45AE-951E-F44AED2C9712}" srcOrd="3" destOrd="0" presId="urn:microsoft.com/office/officeart/2008/layout/AlternatingHexagons"/>
    <dgm:cxn modelId="{0EAFCDB5-9A26-4B33-B313-EA2BC1BF9C35}" type="presParOf" srcId="{64F4DA38-3280-41D3-A67A-205E3129318A}" destId="{C8BDE1EE-EC50-4133-BA45-5639AD4640AD}" srcOrd="4" destOrd="0" presId="urn:microsoft.com/office/officeart/2008/layout/AlternatingHexagons"/>
    <dgm:cxn modelId="{0C752CE7-0A2F-4530-B7BC-B2D25C55B51C}" type="presParOf" srcId="{C8BDE1EE-EC50-4133-BA45-5639AD4640AD}" destId="{838C019A-684B-48D5-9188-1F21B923353B}" srcOrd="0" destOrd="0" presId="urn:microsoft.com/office/officeart/2008/layout/AlternatingHexagons"/>
    <dgm:cxn modelId="{BD25A58A-AC10-4278-BF43-B12285F6AFB3}" type="presParOf" srcId="{C8BDE1EE-EC50-4133-BA45-5639AD4640AD}" destId="{60640049-04A0-42FC-93FC-CA5F47BB203A}" srcOrd="1" destOrd="0" presId="urn:microsoft.com/office/officeart/2008/layout/AlternatingHexagons"/>
    <dgm:cxn modelId="{D68B8370-4DFE-4B2E-A25D-BE814DB22863}" type="presParOf" srcId="{C8BDE1EE-EC50-4133-BA45-5639AD4640AD}" destId="{7A7DC09A-E2D2-482B-AA00-A851AACA9361}" srcOrd="2" destOrd="0" presId="urn:microsoft.com/office/officeart/2008/layout/AlternatingHexagons"/>
    <dgm:cxn modelId="{03FD663F-084E-419E-A770-274E932A621E}" type="presParOf" srcId="{C8BDE1EE-EC50-4133-BA45-5639AD4640AD}" destId="{ACD51094-DEFF-4AC2-8BE5-0D512EA36720}" srcOrd="3" destOrd="0" presId="urn:microsoft.com/office/officeart/2008/layout/AlternatingHexagons"/>
    <dgm:cxn modelId="{652EF464-6363-4EA0-B720-B60383350E42}" type="presParOf" srcId="{C8BDE1EE-EC50-4133-BA45-5639AD4640AD}" destId="{E6512026-BB8E-47D7-B555-C4C4BE7B6C7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0E529-098D-431D-B65F-EEC350984A57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</dgm:pt>
    <dgm:pt modelId="{E771C43D-9FD6-45D6-96CA-93E27AF838E6}">
      <dgm:prSet phldrT="[Texto]" phldr="1" custT="1"/>
      <dgm:spPr>
        <a:solidFill>
          <a:schemeClr val="bg2">
            <a:lumMod val="50000"/>
            <a:alpha val="73000"/>
          </a:schemeClr>
        </a:solidFill>
      </dgm:spPr>
      <dgm:t>
        <a:bodyPr/>
        <a:lstStyle/>
        <a:p>
          <a:endParaRPr lang="es-EC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988C3-5C7A-4196-8A72-D87278149E95}" type="parTrans" cxnId="{F2CA42AF-C911-4D23-8BE5-FE6C504A79FF}">
      <dgm:prSet/>
      <dgm:spPr/>
      <dgm:t>
        <a:bodyPr/>
        <a:lstStyle/>
        <a:p>
          <a:endParaRPr lang="es-EC"/>
        </a:p>
      </dgm:t>
    </dgm:pt>
    <dgm:pt modelId="{A694AC9A-083F-4B77-8655-3911E0862BD2}" type="sibTrans" cxnId="{F2CA42AF-C911-4D23-8BE5-FE6C504A79FF}">
      <dgm:prSet/>
      <dgm:spPr/>
      <dgm:t>
        <a:bodyPr/>
        <a:lstStyle/>
        <a:p>
          <a:endParaRPr lang="es-EC"/>
        </a:p>
      </dgm:t>
    </dgm:pt>
    <dgm:pt modelId="{B7002B6A-417C-4BA5-9B61-6DDA87B4A8B5}">
      <dgm:prSet phldrT="[Texto]" phldr="1" custT="1"/>
      <dgm:spPr>
        <a:solidFill>
          <a:srgbClr val="92D050">
            <a:alpha val="39000"/>
          </a:srgbClr>
        </a:solidFill>
      </dgm:spPr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F95EAC7E-DE69-4995-8974-D2AC16118A50}" type="parTrans" cxnId="{5D667F7B-5984-487E-9D43-7199532206B1}">
      <dgm:prSet/>
      <dgm:spPr/>
      <dgm:t>
        <a:bodyPr/>
        <a:lstStyle/>
        <a:p>
          <a:endParaRPr lang="es-EC"/>
        </a:p>
      </dgm:t>
    </dgm:pt>
    <dgm:pt modelId="{37A1E24D-DB9D-4FFA-9839-F18A601CCE37}" type="sibTrans" cxnId="{5D667F7B-5984-487E-9D43-7199532206B1}">
      <dgm:prSet/>
      <dgm:spPr/>
      <dgm:t>
        <a:bodyPr/>
        <a:lstStyle/>
        <a:p>
          <a:endParaRPr lang="es-EC"/>
        </a:p>
      </dgm:t>
    </dgm:pt>
    <dgm:pt modelId="{A7DAC663-CD2E-43BD-8683-BFB74D3AAC2F}">
      <dgm:prSet phldrT="[Texto]" phldr="1" custT="1"/>
      <dgm:spPr>
        <a:solidFill>
          <a:schemeClr val="accent5">
            <a:lumMod val="60000"/>
            <a:lumOff val="40000"/>
            <a:alpha val="52000"/>
          </a:schemeClr>
        </a:solidFill>
      </dgm:spPr>
      <dgm:t>
        <a:bodyPr/>
        <a:lstStyle/>
        <a:p>
          <a:endParaRPr lang="es-EC" sz="1400" dirty="0"/>
        </a:p>
      </dgm:t>
    </dgm:pt>
    <dgm:pt modelId="{8FC2EFDB-2AA3-472A-9DD2-ECC313697DEE}" type="parTrans" cxnId="{3C373889-9F6F-4480-A51C-EFDC6526D30F}">
      <dgm:prSet/>
      <dgm:spPr/>
      <dgm:t>
        <a:bodyPr/>
        <a:lstStyle/>
        <a:p>
          <a:endParaRPr lang="es-EC"/>
        </a:p>
      </dgm:t>
    </dgm:pt>
    <dgm:pt modelId="{CE1CD0CF-F569-4E23-B9D3-33EFA16B603B}" type="sibTrans" cxnId="{3C373889-9F6F-4480-A51C-EFDC6526D30F}">
      <dgm:prSet/>
      <dgm:spPr/>
      <dgm:t>
        <a:bodyPr/>
        <a:lstStyle/>
        <a:p>
          <a:endParaRPr lang="es-EC"/>
        </a:p>
      </dgm:t>
    </dgm:pt>
    <dgm:pt modelId="{64FBC004-8E4A-480F-B233-6E36807C8F27}" type="pres">
      <dgm:prSet presAssocID="{F340E529-098D-431D-B65F-EEC350984A57}" presName="Name0" presStyleCnt="0">
        <dgm:presLayoutVars>
          <dgm:dir/>
          <dgm:resizeHandles val="exact"/>
        </dgm:presLayoutVars>
      </dgm:prSet>
      <dgm:spPr/>
    </dgm:pt>
    <dgm:pt modelId="{80B5CA1B-3822-497A-AA1D-65C23FC8FBBB}" type="pres">
      <dgm:prSet presAssocID="{F340E529-098D-431D-B65F-EEC350984A57}" presName="fgShape" presStyleLbl="fgShp" presStyleIdx="0" presStyleCnt="1" custLinFactNeighborX="-9268" custLinFactNeighborY="-99588"/>
      <dgm:spPr>
        <a:prstGeom prst="leftArrow">
          <a:avLst/>
        </a:prstGeo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C"/>
        </a:p>
      </dgm:t>
    </dgm:pt>
    <dgm:pt modelId="{BB3F62CE-3C3E-4722-9ED9-CC5C447626F7}" type="pres">
      <dgm:prSet presAssocID="{F340E529-098D-431D-B65F-EEC350984A57}" presName="linComp" presStyleCnt="0"/>
      <dgm:spPr/>
    </dgm:pt>
    <dgm:pt modelId="{8A99778F-6A84-4285-9772-69FEF8F6FE23}" type="pres">
      <dgm:prSet presAssocID="{E771C43D-9FD6-45D6-96CA-93E27AF838E6}" presName="compNode" presStyleCnt="0"/>
      <dgm:spPr/>
    </dgm:pt>
    <dgm:pt modelId="{F38A176D-BD07-4109-B664-5FC1B10D6EB8}" type="pres">
      <dgm:prSet presAssocID="{E771C43D-9FD6-45D6-96CA-93E27AF838E6}" presName="bkgdShape" presStyleLbl="node1" presStyleIdx="0" presStyleCnt="3"/>
      <dgm:spPr/>
      <dgm:t>
        <a:bodyPr/>
        <a:lstStyle/>
        <a:p>
          <a:endParaRPr lang="es-EC"/>
        </a:p>
      </dgm:t>
    </dgm:pt>
    <dgm:pt modelId="{67B27A2A-0612-4AF7-9F25-3DC77DD6B269}" type="pres">
      <dgm:prSet presAssocID="{E771C43D-9FD6-45D6-96CA-93E27AF838E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93A741-E746-46C7-9CEE-46C79AE00599}" type="pres">
      <dgm:prSet presAssocID="{E771C43D-9FD6-45D6-96CA-93E27AF838E6}" presName="invisiNode" presStyleLbl="node1" presStyleIdx="0" presStyleCnt="3"/>
      <dgm:spPr/>
    </dgm:pt>
    <dgm:pt modelId="{332E333A-B3CA-4410-A2D9-8E041DF66094}" type="pres">
      <dgm:prSet presAssocID="{E771C43D-9FD6-45D6-96CA-93E27AF838E6}" presName="imagNode" presStyleLbl="fgImgPlace1" presStyleIdx="0" presStyleCnt="3" custScaleX="69365" custScaleY="57744" custLinFactNeighborX="-1851" custLinFactNeighborY="-2665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8CC60D-2966-432C-85B0-02C00108302F}" type="pres">
      <dgm:prSet presAssocID="{A694AC9A-083F-4B77-8655-3911E0862BD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88DB38E-1DF6-4C8B-A380-4BE9A41B5121}" type="pres">
      <dgm:prSet presAssocID="{B7002B6A-417C-4BA5-9B61-6DDA87B4A8B5}" presName="compNode" presStyleCnt="0"/>
      <dgm:spPr/>
    </dgm:pt>
    <dgm:pt modelId="{80649BEC-CB80-4A1D-8FF8-92BBE6240C6B}" type="pres">
      <dgm:prSet presAssocID="{B7002B6A-417C-4BA5-9B61-6DDA87B4A8B5}" presName="bkgdShape" presStyleLbl="node1" presStyleIdx="1" presStyleCnt="3"/>
      <dgm:spPr/>
      <dgm:t>
        <a:bodyPr/>
        <a:lstStyle/>
        <a:p>
          <a:endParaRPr lang="es-EC"/>
        </a:p>
      </dgm:t>
    </dgm:pt>
    <dgm:pt modelId="{BC616E65-AC79-4C5C-86F7-998A7220F1AC}" type="pres">
      <dgm:prSet presAssocID="{B7002B6A-417C-4BA5-9B61-6DDA87B4A8B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BA944F-DFBC-48C0-BBC0-8A9E071DDE1E}" type="pres">
      <dgm:prSet presAssocID="{B7002B6A-417C-4BA5-9B61-6DDA87B4A8B5}" presName="invisiNode" presStyleLbl="node1" presStyleIdx="1" presStyleCnt="3"/>
      <dgm:spPr/>
    </dgm:pt>
    <dgm:pt modelId="{3A48B16F-01BF-4971-AC66-E6567C7A5DAB}" type="pres">
      <dgm:prSet presAssocID="{B7002B6A-417C-4BA5-9B61-6DDA87B4A8B5}" presName="imagNode" presStyleLbl="fgImgPlace1" presStyleIdx="1" presStyleCnt="3" custScaleX="67063" custScaleY="57697" custLinFactNeighborX="1388" custLinFactNeighborY="-2244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2F7ABA-DCF3-4475-8D25-6BD650D00A42}" type="pres">
      <dgm:prSet presAssocID="{37A1E24D-DB9D-4FFA-9839-F18A601CCE3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2E2228-8B97-45D3-85C9-78804A62067E}" type="pres">
      <dgm:prSet presAssocID="{A7DAC663-CD2E-43BD-8683-BFB74D3AAC2F}" presName="compNode" presStyleCnt="0"/>
      <dgm:spPr/>
    </dgm:pt>
    <dgm:pt modelId="{FEB99858-0BF0-442D-B697-8816522289B1}" type="pres">
      <dgm:prSet presAssocID="{A7DAC663-CD2E-43BD-8683-BFB74D3AAC2F}" presName="bkgdShape" presStyleLbl="node1" presStyleIdx="2" presStyleCnt="3" custLinFactNeighborY="982"/>
      <dgm:spPr/>
      <dgm:t>
        <a:bodyPr/>
        <a:lstStyle/>
        <a:p>
          <a:endParaRPr lang="es-EC"/>
        </a:p>
      </dgm:t>
    </dgm:pt>
    <dgm:pt modelId="{BEF918A4-628D-4D78-93F1-E151ADF9D52A}" type="pres">
      <dgm:prSet presAssocID="{A7DAC663-CD2E-43BD-8683-BFB74D3AAC2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38A1A7-DFC6-45E2-89A1-73F329B5441F}" type="pres">
      <dgm:prSet presAssocID="{A7DAC663-CD2E-43BD-8683-BFB74D3AAC2F}" presName="invisiNode" presStyleLbl="node1" presStyleIdx="2" presStyleCnt="3"/>
      <dgm:spPr/>
    </dgm:pt>
    <dgm:pt modelId="{CFD41954-1BA6-409E-9F85-592DB6D6BDD0}" type="pres">
      <dgm:prSet presAssocID="{A7DAC663-CD2E-43BD-8683-BFB74D3AAC2F}" presName="imagNode" presStyleLbl="fgImgPlace1" presStyleIdx="2" presStyleCnt="3" custScaleX="62160" custScaleY="60352" custLinFactNeighborX="4816" custLinFactNeighborY="-2887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F4D2559-084D-4C93-96D5-9E17CD59623D}" type="presOf" srcId="{E771C43D-9FD6-45D6-96CA-93E27AF838E6}" destId="{67B27A2A-0612-4AF7-9F25-3DC77DD6B269}" srcOrd="1" destOrd="0" presId="urn:microsoft.com/office/officeart/2005/8/layout/hList7"/>
    <dgm:cxn modelId="{5986A650-44D7-4878-8224-68D53F11C171}" type="presOf" srcId="{A7DAC663-CD2E-43BD-8683-BFB74D3AAC2F}" destId="{FEB99858-0BF0-442D-B697-8816522289B1}" srcOrd="0" destOrd="0" presId="urn:microsoft.com/office/officeart/2005/8/layout/hList7"/>
    <dgm:cxn modelId="{5D667F7B-5984-487E-9D43-7199532206B1}" srcId="{F340E529-098D-431D-B65F-EEC350984A57}" destId="{B7002B6A-417C-4BA5-9B61-6DDA87B4A8B5}" srcOrd="1" destOrd="0" parTransId="{F95EAC7E-DE69-4995-8974-D2AC16118A50}" sibTransId="{37A1E24D-DB9D-4FFA-9839-F18A601CCE37}"/>
    <dgm:cxn modelId="{F289B3A5-1C62-4C53-9951-D5F1F9549831}" type="presOf" srcId="{E771C43D-9FD6-45D6-96CA-93E27AF838E6}" destId="{F38A176D-BD07-4109-B664-5FC1B10D6EB8}" srcOrd="0" destOrd="0" presId="urn:microsoft.com/office/officeart/2005/8/layout/hList7"/>
    <dgm:cxn modelId="{1B5D6997-C964-4A7B-BF5C-E0350DF902DC}" type="presOf" srcId="{B7002B6A-417C-4BA5-9B61-6DDA87B4A8B5}" destId="{BC616E65-AC79-4C5C-86F7-998A7220F1AC}" srcOrd="1" destOrd="0" presId="urn:microsoft.com/office/officeart/2005/8/layout/hList7"/>
    <dgm:cxn modelId="{FF74B036-ACD4-4F94-B225-CDF31558D268}" type="presOf" srcId="{B7002B6A-417C-4BA5-9B61-6DDA87B4A8B5}" destId="{80649BEC-CB80-4A1D-8FF8-92BBE6240C6B}" srcOrd="0" destOrd="0" presId="urn:microsoft.com/office/officeart/2005/8/layout/hList7"/>
    <dgm:cxn modelId="{3C373889-9F6F-4480-A51C-EFDC6526D30F}" srcId="{F340E529-098D-431D-B65F-EEC350984A57}" destId="{A7DAC663-CD2E-43BD-8683-BFB74D3AAC2F}" srcOrd="2" destOrd="0" parTransId="{8FC2EFDB-2AA3-472A-9DD2-ECC313697DEE}" sibTransId="{CE1CD0CF-F569-4E23-B9D3-33EFA16B603B}"/>
    <dgm:cxn modelId="{F57FDFC9-22EC-420C-9CE9-BFE931CE52EE}" type="presOf" srcId="{F340E529-098D-431D-B65F-EEC350984A57}" destId="{64FBC004-8E4A-480F-B233-6E36807C8F27}" srcOrd="0" destOrd="0" presId="urn:microsoft.com/office/officeart/2005/8/layout/hList7"/>
    <dgm:cxn modelId="{502A87A3-B52B-45C9-9A93-C6079829F5E2}" type="presOf" srcId="{A7DAC663-CD2E-43BD-8683-BFB74D3AAC2F}" destId="{BEF918A4-628D-4D78-93F1-E151ADF9D52A}" srcOrd="1" destOrd="0" presId="urn:microsoft.com/office/officeart/2005/8/layout/hList7"/>
    <dgm:cxn modelId="{B4ED3B4C-CB6D-4D22-8BB2-D384820E65B1}" type="presOf" srcId="{37A1E24D-DB9D-4FFA-9839-F18A601CCE37}" destId="{FE2F7ABA-DCF3-4475-8D25-6BD650D00A42}" srcOrd="0" destOrd="0" presId="urn:microsoft.com/office/officeart/2005/8/layout/hList7"/>
    <dgm:cxn modelId="{F2CA42AF-C911-4D23-8BE5-FE6C504A79FF}" srcId="{F340E529-098D-431D-B65F-EEC350984A57}" destId="{E771C43D-9FD6-45D6-96CA-93E27AF838E6}" srcOrd="0" destOrd="0" parTransId="{2D8988C3-5C7A-4196-8A72-D87278149E95}" sibTransId="{A694AC9A-083F-4B77-8655-3911E0862BD2}"/>
    <dgm:cxn modelId="{1A6D683C-CFD2-45BB-A8A1-8BAE11EE9D1A}" type="presOf" srcId="{A694AC9A-083F-4B77-8655-3911E0862BD2}" destId="{BF8CC60D-2966-432C-85B0-02C00108302F}" srcOrd="0" destOrd="0" presId="urn:microsoft.com/office/officeart/2005/8/layout/hList7"/>
    <dgm:cxn modelId="{59E4F180-E35D-4FB2-A419-1C836628CD2B}" type="presParOf" srcId="{64FBC004-8E4A-480F-B233-6E36807C8F27}" destId="{80B5CA1B-3822-497A-AA1D-65C23FC8FBBB}" srcOrd="0" destOrd="0" presId="urn:microsoft.com/office/officeart/2005/8/layout/hList7"/>
    <dgm:cxn modelId="{39066741-F2E7-450B-A03A-EAFEE1764477}" type="presParOf" srcId="{64FBC004-8E4A-480F-B233-6E36807C8F27}" destId="{BB3F62CE-3C3E-4722-9ED9-CC5C447626F7}" srcOrd="1" destOrd="0" presId="urn:microsoft.com/office/officeart/2005/8/layout/hList7"/>
    <dgm:cxn modelId="{402C6F96-49E7-4F51-BEEE-90340DFCC1B3}" type="presParOf" srcId="{BB3F62CE-3C3E-4722-9ED9-CC5C447626F7}" destId="{8A99778F-6A84-4285-9772-69FEF8F6FE23}" srcOrd="0" destOrd="0" presId="urn:microsoft.com/office/officeart/2005/8/layout/hList7"/>
    <dgm:cxn modelId="{55D1146A-0B0B-46CF-9145-1EA31EC8C465}" type="presParOf" srcId="{8A99778F-6A84-4285-9772-69FEF8F6FE23}" destId="{F38A176D-BD07-4109-B664-5FC1B10D6EB8}" srcOrd="0" destOrd="0" presId="urn:microsoft.com/office/officeart/2005/8/layout/hList7"/>
    <dgm:cxn modelId="{2F4CEF75-6341-40E0-8765-C0A2885D451E}" type="presParOf" srcId="{8A99778F-6A84-4285-9772-69FEF8F6FE23}" destId="{67B27A2A-0612-4AF7-9F25-3DC77DD6B269}" srcOrd="1" destOrd="0" presId="urn:microsoft.com/office/officeart/2005/8/layout/hList7"/>
    <dgm:cxn modelId="{90F39DF3-6329-46B3-A81D-444F3C98DFC8}" type="presParOf" srcId="{8A99778F-6A84-4285-9772-69FEF8F6FE23}" destId="{8993A741-E746-46C7-9CEE-46C79AE00599}" srcOrd="2" destOrd="0" presId="urn:microsoft.com/office/officeart/2005/8/layout/hList7"/>
    <dgm:cxn modelId="{20FB7963-240B-4E7A-BC67-EC7C9A67A4E6}" type="presParOf" srcId="{8A99778F-6A84-4285-9772-69FEF8F6FE23}" destId="{332E333A-B3CA-4410-A2D9-8E041DF66094}" srcOrd="3" destOrd="0" presId="urn:microsoft.com/office/officeart/2005/8/layout/hList7"/>
    <dgm:cxn modelId="{46CF2C93-3E58-416B-951B-11E213D96750}" type="presParOf" srcId="{BB3F62CE-3C3E-4722-9ED9-CC5C447626F7}" destId="{BF8CC60D-2966-432C-85B0-02C00108302F}" srcOrd="1" destOrd="0" presId="urn:microsoft.com/office/officeart/2005/8/layout/hList7"/>
    <dgm:cxn modelId="{8351B2D9-2D19-4AEE-99C2-476D38A50EE9}" type="presParOf" srcId="{BB3F62CE-3C3E-4722-9ED9-CC5C447626F7}" destId="{188DB38E-1DF6-4C8B-A380-4BE9A41B5121}" srcOrd="2" destOrd="0" presId="urn:microsoft.com/office/officeart/2005/8/layout/hList7"/>
    <dgm:cxn modelId="{FB2905ED-B3DE-4232-866E-0D1DFC503861}" type="presParOf" srcId="{188DB38E-1DF6-4C8B-A380-4BE9A41B5121}" destId="{80649BEC-CB80-4A1D-8FF8-92BBE6240C6B}" srcOrd="0" destOrd="0" presId="urn:microsoft.com/office/officeart/2005/8/layout/hList7"/>
    <dgm:cxn modelId="{DC4629B1-F50C-4334-A4D9-2430624CB8FE}" type="presParOf" srcId="{188DB38E-1DF6-4C8B-A380-4BE9A41B5121}" destId="{BC616E65-AC79-4C5C-86F7-998A7220F1AC}" srcOrd="1" destOrd="0" presId="urn:microsoft.com/office/officeart/2005/8/layout/hList7"/>
    <dgm:cxn modelId="{06E41ABC-3185-44EB-A799-EAD32E5249D7}" type="presParOf" srcId="{188DB38E-1DF6-4C8B-A380-4BE9A41B5121}" destId="{EABA944F-DFBC-48C0-BBC0-8A9E071DDE1E}" srcOrd="2" destOrd="0" presId="urn:microsoft.com/office/officeart/2005/8/layout/hList7"/>
    <dgm:cxn modelId="{9B7E1E91-0526-45B2-9ECD-D37D3577B84F}" type="presParOf" srcId="{188DB38E-1DF6-4C8B-A380-4BE9A41B5121}" destId="{3A48B16F-01BF-4971-AC66-E6567C7A5DAB}" srcOrd="3" destOrd="0" presId="urn:microsoft.com/office/officeart/2005/8/layout/hList7"/>
    <dgm:cxn modelId="{2823BFF0-9331-4F70-B309-8528FB256F28}" type="presParOf" srcId="{BB3F62CE-3C3E-4722-9ED9-CC5C447626F7}" destId="{FE2F7ABA-DCF3-4475-8D25-6BD650D00A42}" srcOrd="3" destOrd="0" presId="urn:microsoft.com/office/officeart/2005/8/layout/hList7"/>
    <dgm:cxn modelId="{28C55331-D651-4B8A-969E-5417D10A696D}" type="presParOf" srcId="{BB3F62CE-3C3E-4722-9ED9-CC5C447626F7}" destId="{F72E2228-8B97-45D3-85C9-78804A62067E}" srcOrd="4" destOrd="0" presId="urn:microsoft.com/office/officeart/2005/8/layout/hList7"/>
    <dgm:cxn modelId="{EAF884B0-3B59-4601-AFAB-84FF34101FC2}" type="presParOf" srcId="{F72E2228-8B97-45D3-85C9-78804A62067E}" destId="{FEB99858-0BF0-442D-B697-8816522289B1}" srcOrd="0" destOrd="0" presId="urn:microsoft.com/office/officeart/2005/8/layout/hList7"/>
    <dgm:cxn modelId="{DCA01EF3-A495-4EA5-8941-FD9B79FE7E2C}" type="presParOf" srcId="{F72E2228-8B97-45D3-85C9-78804A62067E}" destId="{BEF918A4-628D-4D78-93F1-E151ADF9D52A}" srcOrd="1" destOrd="0" presId="urn:microsoft.com/office/officeart/2005/8/layout/hList7"/>
    <dgm:cxn modelId="{C29EC90F-69E8-46E9-AC90-4C185828A7DA}" type="presParOf" srcId="{F72E2228-8B97-45D3-85C9-78804A62067E}" destId="{5F38A1A7-DFC6-45E2-89A1-73F329B5441F}" srcOrd="2" destOrd="0" presId="urn:microsoft.com/office/officeart/2005/8/layout/hList7"/>
    <dgm:cxn modelId="{06D26576-3D55-454D-82FB-451F512AE4DB}" type="presParOf" srcId="{F72E2228-8B97-45D3-85C9-78804A62067E}" destId="{CFD41954-1BA6-409E-9F85-592DB6D6BDD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ACFF7-B2CC-4357-A8DC-341A65152904}" type="doc">
      <dgm:prSet loTypeId="urn:microsoft.com/office/officeart/2005/8/layout/lProcess2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E5AA0D0-6F57-41B4-82E9-28DD7725B1AE}">
      <dgm:prSet phldrT="[Texto]"/>
      <dgm:spPr/>
      <dgm:t>
        <a:bodyPr/>
        <a:lstStyle/>
        <a:p>
          <a:r>
            <a:rPr lang="es-EC" dirty="0" smtClean="0"/>
            <a:t>Personal</a:t>
          </a:r>
          <a:endParaRPr lang="es-EC" dirty="0"/>
        </a:p>
      </dgm:t>
    </dgm:pt>
    <dgm:pt modelId="{77D37FD4-445B-43A1-8C4A-B9379F1E6C20}" type="parTrans" cxnId="{DDC77EAA-B250-405A-8D92-FA8313F1B3D7}">
      <dgm:prSet/>
      <dgm:spPr/>
      <dgm:t>
        <a:bodyPr/>
        <a:lstStyle/>
        <a:p>
          <a:endParaRPr lang="es-EC"/>
        </a:p>
      </dgm:t>
    </dgm:pt>
    <dgm:pt modelId="{DC76C6DF-53E2-4BA1-B7F8-1874F8E291BE}" type="sibTrans" cxnId="{DDC77EAA-B250-405A-8D92-FA8313F1B3D7}">
      <dgm:prSet/>
      <dgm:spPr/>
      <dgm:t>
        <a:bodyPr/>
        <a:lstStyle/>
        <a:p>
          <a:endParaRPr lang="es-EC"/>
        </a:p>
      </dgm:t>
    </dgm:pt>
    <dgm:pt modelId="{E36CC991-F861-4BC5-A1CC-392B3B02AA17}">
      <dgm:prSet phldrT="[Texto]"/>
      <dgm:spPr>
        <a:solidFill>
          <a:srgbClr val="0070C0"/>
        </a:solidFill>
      </dgm:spPr>
      <dgm:t>
        <a:bodyPr/>
        <a:lstStyle/>
        <a:p>
          <a:r>
            <a:rPr lang="es-EC" dirty="0" smtClean="0"/>
            <a:t>39%</a:t>
          </a:r>
          <a:endParaRPr lang="es-EC" dirty="0"/>
        </a:p>
      </dgm:t>
    </dgm:pt>
    <dgm:pt modelId="{1A9F5955-E4D8-4B3F-9D4F-FF0A9EAA5FA1}" type="parTrans" cxnId="{6255C3A9-FB5E-4A4C-BE5C-80008D7367C4}">
      <dgm:prSet/>
      <dgm:spPr/>
      <dgm:t>
        <a:bodyPr/>
        <a:lstStyle/>
        <a:p>
          <a:endParaRPr lang="es-EC"/>
        </a:p>
      </dgm:t>
    </dgm:pt>
    <dgm:pt modelId="{3A5C529E-2D77-49EF-B05D-8E92F3374E74}" type="sibTrans" cxnId="{6255C3A9-FB5E-4A4C-BE5C-80008D7367C4}">
      <dgm:prSet/>
      <dgm:spPr/>
      <dgm:t>
        <a:bodyPr/>
        <a:lstStyle/>
        <a:p>
          <a:endParaRPr lang="es-EC"/>
        </a:p>
      </dgm:t>
    </dgm:pt>
    <dgm:pt modelId="{2A1BA073-296C-449F-BA61-1421C59BCCFC}">
      <dgm:prSet phldrT="[Texto]"/>
      <dgm:spPr>
        <a:solidFill>
          <a:srgbClr val="0070C0"/>
        </a:solidFill>
      </dgm:spPr>
      <dgm:t>
        <a:bodyPr/>
        <a:lstStyle/>
        <a:p>
          <a:r>
            <a:rPr lang="es-EC" dirty="0" smtClean="0"/>
            <a:t>16,7%</a:t>
          </a:r>
          <a:endParaRPr lang="es-EC" dirty="0"/>
        </a:p>
      </dgm:t>
    </dgm:pt>
    <dgm:pt modelId="{9EF65A1B-A139-4228-820F-B01694C6C4AF}" type="parTrans" cxnId="{2A1CA940-0F55-430B-81AC-B14D681526A0}">
      <dgm:prSet/>
      <dgm:spPr/>
      <dgm:t>
        <a:bodyPr/>
        <a:lstStyle/>
        <a:p>
          <a:endParaRPr lang="es-EC"/>
        </a:p>
      </dgm:t>
    </dgm:pt>
    <dgm:pt modelId="{A9294857-3137-411E-BA47-F3EF3FF1D753}" type="sibTrans" cxnId="{2A1CA940-0F55-430B-81AC-B14D681526A0}">
      <dgm:prSet/>
      <dgm:spPr/>
      <dgm:t>
        <a:bodyPr/>
        <a:lstStyle/>
        <a:p>
          <a:endParaRPr lang="es-EC"/>
        </a:p>
      </dgm:t>
    </dgm:pt>
    <dgm:pt modelId="{13B044AD-75A5-4EBF-867B-BF33034F7671}">
      <dgm:prSet phldrT="[Texto]"/>
      <dgm:spPr/>
      <dgm:t>
        <a:bodyPr/>
        <a:lstStyle/>
        <a:p>
          <a:r>
            <a:rPr lang="es-EC" dirty="0" smtClean="0"/>
            <a:t>Telefónica</a:t>
          </a:r>
          <a:endParaRPr lang="es-EC" dirty="0"/>
        </a:p>
      </dgm:t>
    </dgm:pt>
    <dgm:pt modelId="{2ED24EE9-A4ED-45F4-9EEA-6B87DBC2E845}" type="parTrans" cxnId="{A59112F8-8E21-4542-A205-D436CCF7B6CF}">
      <dgm:prSet/>
      <dgm:spPr/>
      <dgm:t>
        <a:bodyPr/>
        <a:lstStyle/>
        <a:p>
          <a:endParaRPr lang="es-EC"/>
        </a:p>
      </dgm:t>
    </dgm:pt>
    <dgm:pt modelId="{9273D0F6-270E-4ED1-8319-B999CE5ECB5B}" type="sibTrans" cxnId="{A59112F8-8E21-4542-A205-D436CCF7B6CF}">
      <dgm:prSet/>
      <dgm:spPr/>
      <dgm:t>
        <a:bodyPr/>
        <a:lstStyle/>
        <a:p>
          <a:endParaRPr lang="es-EC"/>
        </a:p>
      </dgm:t>
    </dgm:pt>
    <dgm:pt modelId="{468997C1-16CB-449D-9982-6C7BB040B133}">
      <dgm:prSet phldrT="[Texto]"/>
      <dgm:spPr>
        <a:solidFill>
          <a:srgbClr val="C00000"/>
        </a:solidFill>
      </dgm:spPr>
      <dgm:t>
        <a:bodyPr/>
        <a:lstStyle/>
        <a:p>
          <a:r>
            <a:rPr lang="es-EC" dirty="0" smtClean="0"/>
            <a:t>35%</a:t>
          </a:r>
          <a:endParaRPr lang="es-EC" dirty="0"/>
        </a:p>
      </dgm:t>
    </dgm:pt>
    <dgm:pt modelId="{B0132486-9E4A-471D-9D6D-54113E96D295}" type="parTrans" cxnId="{C301F4DE-45A0-4ED8-8C84-631845F1ADD3}">
      <dgm:prSet/>
      <dgm:spPr/>
      <dgm:t>
        <a:bodyPr/>
        <a:lstStyle/>
        <a:p>
          <a:endParaRPr lang="es-EC"/>
        </a:p>
      </dgm:t>
    </dgm:pt>
    <dgm:pt modelId="{30C2D1A7-1B77-46EF-B4D5-C9989D47B3FA}" type="sibTrans" cxnId="{C301F4DE-45A0-4ED8-8C84-631845F1ADD3}">
      <dgm:prSet/>
      <dgm:spPr/>
      <dgm:t>
        <a:bodyPr/>
        <a:lstStyle/>
        <a:p>
          <a:endParaRPr lang="es-EC"/>
        </a:p>
      </dgm:t>
    </dgm:pt>
    <dgm:pt modelId="{5E1F4FC4-68EA-4D02-B300-290A54F5F405}">
      <dgm:prSet phldrT="[Texto]"/>
      <dgm:spPr>
        <a:solidFill>
          <a:srgbClr val="C00000"/>
        </a:solidFill>
      </dgm:spPr>
      <dgm:t>
        <a:bodyPr/>
        <a:lstStyle/>
        <a:p>
          <a:r>
            <a:rPr lang="es-EC" dirty="0" smtClean="0"/>
            <a:t>50%</a:t>
          </a:r>
          <a:endParaRPr lang="es-EC" dirty="0"/>
        </a:p>
      </dgm:t>
    </dgm:pt>
    <dgm:pt modelId="{AF668F1B-50D7-4CFF-9CDF-8AB1CC764445}" type="parTrans" cxnId="{51C12FB4-AB17-4FAD-B078-1FC94EB1C63B}">
      <dgm:prSet/>
      <dgm:spPr/>
      <dgm:t>
        <a:bodyPr/>
        <a:lstStyle/>
        <a:p>
          <a:endParaRPr lang="es-EC"/>
        </a:p>
      </dgm:t>
    </dgm:pt>
    <dgm:pt modelId="{AADFCDAB-B7E1-4D31-BF3B-986E302A8A4A}" type="sibTrans" cxnId="{51C12FB4-AB17-4FAD-B078-1FC94EB1C63B}">
      <dgm:prSet/>
      <dgm:spPr/>
      <dgm:t>
        <a:bodyPr/>
        <a:lstStyle/>
        <a:p>
          <a:endParaRPr lang="es-EC"/>
        </a:p>
      </dgm:t>
    </dgm:pt>
    <dgm:pt modelId="{5B672255-E264-481B-948C-0222B1C9E1EC}">
      <dgm:prSet phldrT="[Texto]"/>
      <dgm:spPr/>
      <dgm:t>
        <a:bodyPr/>
        <a:lstStyle/>
        <a:p>
          <a:r>
            <a:rPr lang="es-EC" dirty="0" smtClean="0"/>
            <a:t>Internet</a:t>
          </a:r>
          <a:endParaRPr lang="es-EC" dirty="0"/>
        </a:p>
      </dgm:t>
    </dgm:pt>
    <dgm:pt modelId="{664EF55B-B357-4757-85E1-5E45622867E0}" type="parTrans" cxnId="{2846927F-98D0-4175-AB8D-FAA4AEC7C154}">
      <dgm:prSet/>
      <dgm:spPr/>
      <dgm:t>
        <a:bodyPr/>
        <a:lstStyle/>
        <a:p>
          <a:endParaRPr lang="es-EC"/>
        </a:p>
      </dgm:t>
    </dgm:pt>
    <dgm:pt modelId="{972A485A-19C4-4A84-9336-1454FDBF8FA7}" type="sibTrans" cxnId="{2846927F-98D0-4175-AB8D-FAA4AEC7C154}">
      <dgm:prSet/>
      <dgm:spPr/>
      <dgm:t>
        <a:bodyPr/>
        <a:lstStyle/>
        <a:p>
          <a:endParaRPr lang="es-EC"/>
        </a:p>
      </dgm:t>
    </dgm:pt>
    <dgm:pt modelId="{A9E375CB-C87F-4CE6-80FA-87E8BEAEF729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/>
            <a:t>26%</a:t>
          </a:r>
          <a:endParaRPr lang="es-EC" dirty="0"/>
        </a:p>
      </dgm:t>
    </dgm:pt>
    <dgm:pt modelId="{B67796B3-99D8-40CD-A247-F9982FAF5243}" type="parTrans" cxnId="{9E0F6128-A263-41B1-888E-D7C37AAF1030}">
      <dgm:prSet/>
      <dgm:spPr/>
      <dgm:t>
        <a:bodyPr/>
        <a:lstStyle/>
        <a:p>
          <a:endParaRPr lang="es-EC"/>
        </a:p>
      </dgm:t>
    </dgm:pt>
    <dgm:pt modelId="{CCB4AB6D-CAB5-4082-B1AD-37087B7DC66E}" type="sibTrans" cxnId="{9E0F6128-A263-41B1-888E-D7C37AAF1030}">
      <dgm:prSet/>
      <dgm:spPr/>
      <dgm:t>
        <a:bodyPr/>
        <a:lstStyle/>
        <a:p>
          <a:endParaRPr lang="es-EC"/>
        </a:p>
      </dgm:t>
    </dgm:pt>
    <dgm:pt modelId="{94B476DC-D800-43AD-8450-1BC577B4F5D5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/>
            <a:t>33,3%</a:t>
          </a:r>
          <a:endParaRPr lang="es-EC" dirty="0"/>
        </a:p>
      </dgm:t>
    </dgm:pt>
    <dgm:pt modelId="{EAEF6AE3-3023-497C-AE91-119CB88F6C06}" type="parTrans" cxnId="{5946FD58-01CB-4C9F-AE3B-C98FB2993A00}">
      <dgm:prSet/>
      <dgm:spPr/>
      <dgm:t>
        <a:bodyPr/>
        <a:lstStyle/>
        <a:p>
          <a:endParaRPr lang="es-EC"/>
        </a:p>
      </dgm:t>
    </dgm:pt>
    <dgm:pt modelId="{CE63269B-B5B1-4CDE-880E-5C00E917053B}" type="sibTrans" cxnId="{5946FD58-01CB-4C9F-AE3B-C98FB2993A00}">
      <dgm:prSet/>
      <dgm:spPr/>
      <dgm:t>
        <a:bodyPr/>
        <a:lstStyle/>
        <a:p>
          <a:endParaRPr lang="es-EC"/>
        </a:p>
      </dgm:t>
    </dgm:pt>
    <dgm:pt modelId="{5ACC463B-B0ED-4F56-B004-E52C8C093727}">
      <dgm:prSet/>
      <dgm:spPr>
        <a:solidFill>
          <a:srgbClr val="0070C0"/>
        </a:solidFill>
      </dgm:spPr>
      <dgm:t>
        <a:bodyPr/>
        <a:lstStyle/>
        <a:p>
          <a:r>
            <a:rPr lang="es-EC" dirty="0" smtClean="0"/>
            <a:t>42%</a:t>
          </a:r>
          <a:endParaRPr lang="es-EC" dirty="0"/>
        </a:p>
      </dgm:t>
    </dgm:pt>
    <dgm:pt modelId="{E14C7096-C3EB-4F77-9FA8-8CD6C7FA3251}" type="parTrans" cxnId="{937F0DE3-FD88-4F6C-B2DD-CECD7F6BCE97}">
      <dgm:prSet/>
      <dgm:spPr/>
      <dgm:t>
        <a:bodyPr/>
        <a:lstStyle/>
        <a:p>
          <a:endParaRPr lang="es-EC"/>
        </a:p>
      </dgm:t>
    </dgm:pt>
    <dgm:pt modelId="{3CD67CBB-5273-4966-AD33-5D20D0FC9572}" type="sibTrans" cxnId="{937F0DE3-FD88-4F6C-B2DD-CECD7F6BCE97}">
      <dgm:prSet/>
      <dgm:spPr/>
      <dgm:t>
        <a:bodyPr/>
        <a:lstStyle/>
        <a:p>
          <a:endParaRPr lang="es-EC"/>
        </a:p>
      </dgm:t>
    </dgm:pt>
    <dgm:pt modelId="{A8E628CC-D96E-4CBB-BA22-B0381430E641}">
      <dgm:prSet/>
      <dgm:spPr>
        <a:solidFill>
          <a:srgbClr val="C00000"/>
        </a:solidFill>
      </dgm:spPr>
      <dgm:t>
        <a:bodyPr/>
        <a:lstStyle/>
        <a:p>
          <a:r>
            <a:rPr lang="es-EC" dirty="0" smtClean="0"/>
            <a:t>33,3%</a:t>
          </a:r>
          <a:endParaRPr lang="es-EC" dirty="0"/>
        </a:p>
      </dgm:t>
    </dgm:pt>
    <dgm:pt modelId="{56CE1A3F-5822-4896-9DEA-64B1A8065E68}" type="parTrans" cxnId="{D85CA4DC-DDC7-46DD-946A-6AC5B6AD3E60}">
      <dgm:prSet/>
      <dgm:spPr/>
      <dgm:t>
        <a:bodyPr/>
        <a:lstStyle/>
        <a:p>
          <a:endParaRPr lang="es-EC"/>
        </a:p>
      </dgm:t>
    </dgm:pt>
    <dgm:pt modelId="{D7D91A5D-D74E-4E6D-AF9C-E55779DB98D2}" type="sibTrans" cxnId="{D85CA4DC-DDC7-46DD-946A-6AC5B6AD3E60}">
      <dgm:prSet/>
      <dgm:spPr/>
      <dgm:t>
        <a:bodyPr/>
        <a:lstStyle/>
        <a:p>
          <a:endParaRPr lang="es-EC"/>
        </a:p>
      </dgm:t>
    </dgm:pt>
    <dgm:pt modelId="{CC48917D-6EFC-4600-8FD5-E69CA8CE891A}">
      <dgm:prSet/>
      <dgm:spPr>
        <a:solidFill>
          <a:srgbClr val="92D050"/>
        </a:solidFill>
      </dgm:spPr>
      <dgm:t>
        <a:bodyPr/>
        <a:lstStyle/>
        <a:p>
          <a:r>
            <a:rPr lang="es-EC" dirty="0" smtClean="0"/>
            <a:t>24,7%</a:t>
          </a:r>
          <a:endParaRPr lang="es-EC" dirty="0"/>
        </a:p>
      </dgm:t>
    </dgm:pt>
    <dgm:pt modelId="{F4D74830-5706-4E78-A916-454376113169}" type="parTrans" cxnId="{C37E76D5-08AB-46BF-9BF2-FF81C8FA6890}">
      <dgm:prSet/>
      <dgm:spPr/>
      <dgm:t>
        <a:bodyPr/>
        <a:lstStyle/>
        <a:p>
          <a:endParaRPr lang="es-EC"/>
        </a:p>
      </dgm:t>
    </dgm:pt>
    <dgm:pt modelId="{13F0341B-EB80-4CCD-AA79-EF13FD5373F4}" type="sibTrans" cxnId="{C37E76D5-08AB-46BF-9BF2-FF81C8FA6890}">
      <dgm:prSet/>
      <dgm:spPr/>
      <dgm:t>
        <a:bodyPr/>
        <a:lstStyle/>
        <a:p>
          <a:endParaRPr lang="es-EC"/>
        </a:p>
      </dgm:t>
    </dgm:pt>
    <dgm:pt modelId="{4B3877DC-E2FA-437A-9E16-E4F81584F77F}" type="pres">
      <dgm:prSet presAssocID="{AFBACFF7-B2CC-4357-A8DC-341A651529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1D150D-B347-4350-A657-EA492BB41F81}" type="pres">
      <dgm:prSet presAssocID="{3E5AA0D0-6F57-41B4-82E9-28DD7725B1AE}" presName="compNode" presStyleCnt="0"/>
      <dgm:spPr/>
    </dgm:pt>
    <dgm:pt modelId="{7E24D470-706F-4DF3-8E64-AC2EDEF16EE2}" type="pres">
      <dgm:prSet presAssocID="{3E5AA0D0-6F57-41B4-82E9-28DD7725B1AE}" presName="aNode" presStyleLbl="bgShp" presStyleIdx="0" presStyleCnt="3"/>
      <dgm:spPr/>
      <dgm:t>
        <a:bodyPr/>
        <a:lstStyle/>
        <a:p>
          <a:endParaRPr lang="es-EC"/>
        </a:p>
      </dgm:t>
    </dgm:pt>
    <dgm:pt modelId="{5325A2F8-98A3-4755-AA5D-2F1D385EAC2F}" type="pres">
      <dgm:prSet presAssocID="{3E5AA0D0-6F57-41B4-82E9-28DD7725B1AE}" presName="textNode" presStyleLbl="bgShp" presStyleIdx="0" presStyleCnt="3"/>
      <dgm:spPr/>
      <dgm:t>
        <a:bodyPr/>
        <a:lstStyle/>
        <a:p>
          <a:endParaRPr lang="es-EC"/>
        </a:p>
      </dgm:t>
    </dgm:pt>
    <dgm:pt modelId="{BDCC6AEB-4582-451B-BCE6-6A1F36D53D31}" type="pres">
      <dgm:prSet presAssocID="{3E5AA0D0-6F57-41B4-82E9-28DD7725B1AE}" presName="compChildNode" presStyleCnt="0"/>
      <dgm:spPr/>
    </dgm:pt>
    <dgm:pt modelId="{81DE3F69-0770-465F-BE09-2CB1CC1D5E39}" type="pres">
      <dgm:prSet presAssocID="{3E5AA0D0-6F57-41B4-82E9-28DD7725B1AE}" presName="theInnerList" presStyleCnt="0"/>
      <dgm:spPr/>
    </dgm:pt>
    <dgm:pt modelId="{31C79E0C-0507-47FF-B282-D2914BB6CAF1}" type="pres">
      <dgm:prSet presAssocID="{E36CC991-F861-4BC5-A1CC-392B3B02AA17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E1FC20-1CE0-4A3F-956F-3C3B5C8401AF}" type="pres">
      <dgm:prSet presAssocID="{E36CC991-F861-4BC5-A1CC-392B3B02AA17}" presName="aSpace2" presStyleCnt="0"/>
      <dgm:spPr/>
    </dgm:pt>
    <dgm:pt modelId="{4E47168E-FB75-46F1-AE66-0F4FDE7B7992}" type="pres">
      <dgm:prSet presAssocID="{5ACC463B-B0ED-4F56-B004-E52C8C09372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489090-EBEC-460D-A0C2-20F393C48715}" type="pres">
      <dgm:prSet presAssocID="{5ACC463B-B0ED-4F56-B004-E52C8C093727}" presName="aSpace2" presStyleCnt="0"/>
      <dgm:spPr/>
    </dgm:pt>
    <dgm:pt modelId="{10F2CB75-A245-4B8C-A6DA-B24AB108DCFC}" type="pres">
      <dgm:prSet presAssocID="{2A1BA073-296C-449F-BA61-1421C59BCCFC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8C770-B860-43D0-9519-9ADD1F6C4E16}" type="pres">
      <dgm:prSet presAssocID="{3E5AA0D0-6F57-41B4-82E9-28DD7725B1AE}" presName="aSpace" presStyleCnt="0"/>
      <dgm:spPr/>
    </dgm:pt>
    <dgm:pt modelId="{BC0AE63C-A318-4D74-B368-D257A05F1946}" type="pres">
      <dgm:prSet presAssocID="{13B044AD-75A5-4EBF-867B-BF33034F7671}" presName="compNode" presStyleCnt="0"/>
      <dgm:spPr/>
    </dgm:pt>
    <dgm:pt modelId="{A818C648-2820-4D05-98A9-206572E75B29}" type="pres">
      <dgm:prSet presAssocID="{13B044AD-75A5-4EBF-867B-BF33034F7671}" presName="aNode" presStyleLbl="bgShp" presStyleIdx="1" presStyleCnt="3"/>
      <dgm:spPr/>
      <dgm:t>
        <a:bodyPr/>
        <a:lstStyle/>
        <a:p>
          <a:endParaRPr lang="es-EC"/>
        </a:p>
      </dgm:t>
    </dgm:pt>
    <dgm:pt modelId="{07249604-1824-42C5-895B-042C4C41E32E}" type="pres">
      <dgm:prSet presAssocID="{13B044AD-75A5-4EBF-867B-BF33034F7671}" presName="textNode" presStyleLbl="bgShp" presStyleIdx="1" presStyleCnt="3"/>
      <dgm:spPr/>
      <dgm:t>
        <a:bodyPr/>
        <a:lstStyle/>
        <a:p>
          <a:endParaRPr lang="es-EC"/>
        </a:p>
      </dgm:t>
    </dgm:pt>
    <dgm:pt modelId="{B44FF159-9017-4F27-AB96-4CE0825B282A}" type="pres">
      <dgm:prSet presAssocID="{13B044AD-75A5-4EBF-867B-BF33034F7671}" presName="compChildNode" presStyleCnt="0"/>
      <dgm:spPr/>
    </dgm:pt>
    <dgm:pt modelId="{5EB1CE49-5F68-4D3E-B7D8-0BC2719B57BC}" type="pres">
      <dgm:prSet presAssocID="{13B044AD-75A5-4EBF-867B-BF33034F7671}" presName="theInnerList" presStyleCnt="0"/>
      <dgm:spPr/>
    </dgm:pt>
    <dgm:pt modelId="{FC0AC70E-53A4-44E1-A711-0FC7D8349216}" type="pres">
      <dgm:prSet presAssocID="{468997C1-16CB-449D-9982-6C7BB040B13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D6A3B0-FE25-40A5-8BFE-AF4CB3502C3C}" type="pres">
      <dgm:prSet presAssocID="{468997C1-16CB-449D-9982-6C7BB040B133}" presName="aSpace2" presStyleCnt="0"/>
      <dgm:spPr/>
    </dgm:pt>
    <dgm:pt modelId="{2425288F-D6E5-41DA-949F-69197B04AE37}" type="pres">
      <dgm:prSet presAssocID="{A8E628CC-D96E-4CBB-BA22-B0381430E641}" presName="childNode" presStyleLbl="node1" presStyleIdx="4" presStyleCnt="9" custLinFactNeighborX="1949" custLinFactNeighborY="-35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D8527B-C7D1-4EBB-BDD9-976E7CE88C9F}" type="pres">
      <dgm:prSet presAssocID="{A8E628CC-D96E-4CBB-BA22-B0381430E641}" presName="aSpace2" presStyleCnt="0"/>
      <dgm:spPr/>
    </dgm:pt>
    <dgm:pt modelId="{E2C22536-4AF1-4344-9BAA-7EE614D777BA}" type="pres">
      <dgm:prSet presAssocID="{5E1F4FC4-68EA-4D02-B300-290A54F5F40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00B191-7118-4741-9CA7-1876F93831DD}" type="pres">
      <dgm:prSet presAssocID="{13B044AD-75A5-4EBF-867B-BF33034F7671}" presName="aSpace" presStyleCnt="0"/>
      <dgm:spPr/>
    </dgm:pt>
    <dgm:pt modelId="{A4C39348-8F8E-4C50-B74A-8E95D04E3076}" type="pres">
      <dgm:prSet presAssocID="{5B672255-E264-481B-948C-0222B1C9E1EC}" presName="compNode" presStyleCnt="0"/>
      <dgm:spPr/>
    </dgm:pt>
    <dgm:pt modelId="{A227449F-C633-45C8-9F48-192EB732E4E2}" type="pres">
      <dgm:prSet presAssocID="{5B672255-E264-481B-948C-0222B1C9E1EC}" presName="aNode" presStyleLbl="bgShp" presStyleIdx="2" presStyleCnt="3"/>
      <dgm:spPr/>
      <dgm:t>
        <a:bodyPr/>
        <a:lstStyle/>
        <a:p>
          <a:endParaRPr lang="es-EC"/>
        </a:p>
      </dgm:t>
    </dgm:pt>
    <dgm:pt modelId="{BA680C25-C364-4CF8-9ADA-7E443C3DFC28}" type="pres">
      <dgm:prSet presAssocID="{5B672255-E264-481B-948C-0222B1C9E1EC}" presName="textNode" presStyleLbl="bgShp" presStyleIdx="2" presStyleCnt="3"/>
      <dgm:spPr/>
      <dgm:t>
        <a:bodyPr/>
        <a:lstStyle/>
        <a:p>
          <a:endParaRPr lang="es-EC"/>
        </a:p>
      </dgm:t>
    </dgm:pt>
    <dgm:pt modelId="{765B3AF7-EF31-45EC-82B4-8DCCCC3DCD27}" type="pres">
      <dgm:prSet presAssocID="{5B672255-E264-481B-948C-0222B1C9E1EC}" presName="compChildNode" presStyleCnt="0"/>
      <dgm:spPr/>
    </dgm:pt>
    <dgm:pt modelId="{A0E3FC85-E799-4E40-9968-4606DF49184A}" type="pres">
      <dgm:prSet presAssocID="{5B672255-E264-481B-948C-0222B1C9E1EC}" presName="theInnerList" presStyleCnt="0"/>
      <dgm:spPr/>
    </dgm:pt>
    <dgm:pt modelId="{0000CF3C-DD32-489C-B311-B8D4BA6614E8}" type="pres">
      <dgm:prSet presAssocID="{A9E375CB-C87F-4CE6-80FA-87E8BEAEF72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46589C-88CB-4091-8B2E-DF12249824D7}" type="pres">
      <dgm:prSet presAssocID="{A9E375CB-C87F-4CE6-80FA-87E8BEAEF729}" presName="aSpace2" presStyleCnt="0"/>
      <dgm:spPr/>
    </dgm:pt>
    <dgm:pt modelId="{E837133A-F9EC-4990-A3B2-D322871E571D}" type="pres">
      <dgm:prSet presAssocID="{CC48917D-6EFC-4600-8FD5-E69CA8CE891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04C329-F7A5-47DA-97AA-46EEE745F40F}" type="pres">
      <dgm:prSet presAssocID="{CC48917D-6EFC-4600-8FD5-E69CA8CE891A}" presName="aSpace2" presStyleCnt="0"/>
      <dgm:spPr/>
    </dgm:pt>
    <dgm:pt modelId="{2726E63F-B86B-4064-B418-C6C63939F623}" type="pres">
      <dgm:prSet presAssocID="{94B476DC-D800-43AD-8450-1BC577B4F5D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0F6128-A263-41B1-888E-D7C37AAF1030}" srcId="{5B672255-E264-481B-948C-0222B1C9E1EC}" destId="{A9E375CB-C87F-4CE6-80FA-87E8BEAEF729}" srcOrd="0" destOrd="0" parTransId="{B67796B3-99D8-40CD-A247-F9982FAF5243}" sibTransId="{CCB4AB6D-CAB5-4082-B1AD-37087B7DC66E}"/>
    <dgm:cxn modelId="{0452C091-92EF-4765-A45A-7261B7C2E964}" type="presOf" srcId="{3E5AA0D0-6F57-41B4-82E9-28DD7725B1AE}" destId="{7E24D470-706F-4DF3-8E64-AC2EDEF16EE2}" srcOrd="0" destOrd="0" presId="urn:microsoft.com/office/officeart/2005/8/layout/lProcess2"/>
    <dgm:cxn modelId="{9A8E7AEF-6327-4A1D-87F1-5D482736CA50}" type="presOf" srcId="{CC48917D-6EFC-4600-8FD5-E69CA8CE891A}" destId="{E837133A-F9EC-4990-A3B2-D322871E571D}" srcOrd="0" destOrd="0" presId="urn:microsoft.com/office/officeart/2005/8/layout/lProcess2"/>
    <dgm:cxn modelId="{C37E76D5-08AB-46BF-9BF2-FF81C8FA6890}" srcId="{5B672255-E264-481B-948C-0222B1C9E1EC}" destId="{CC48917D-6EFC-4600-8FD5-E69CA8CE891A}" srcOrd="1" destOrd="0" parTransId="{F4D74830-5706-4E78-A916-454376113169}" sibTransId="{13F0341B-EB80-4CCD-AA79-EF13FD5373F4}"/>
    <dgm:cxn modelId="{0BAE270B-45DE-4430-A9B3-8C1AEB7B406C}" type="presOf" srcId="{A8E628CC-D96E-4CBB-BA22-B0381430E641}" destId="{2425288F-D6E5-41DA-949F-69197B04AE37}" srcOrd="0" destOrd="0" presId="urn:microsoft.com/office/officeart/2005/8/layout/lProcess2"/>
    <dgm:cxn modelId="{E13D23FB-012C-4C5A-B362-81A7E185FDAC}" type="presOf" srcId="{94B476DC-D800-43AD-8450-1BC577B4F5D5}" destId="{2726E63F-B86B-4064-B418-C6C63939F623}" srcOrd="0" destOrd="0" presId="urn:microsoft.com/office/officeart/2005/8/layout/lProcess2"/>
    <dgm:cxn modelId="{5946FD58-01CB-4C9F-AE3B-C98FB2993A00}" srcId="{5B672255-E264-481B-948C-0222B1C9E1EC}" destId="{94B476DC-D800-43AD-8450-1BC577B4F5D5}" srcOrd="2" destOrd="0" parTransId="{EAEF6AE3-3023-497C-AE91-119CB88F6C06}" sibTransId="{CE63269B-B5B1-4CDE-880E-5C00E917053B}"/>
    <dgm:cxn modelId="{6255C3A9-FB5E-4A4C-BE5C-80008D7367C4}" srcId="{3E5AA0D0-6F57-41B4-82E9-28DD7725B1AE}" destId="{E36CC991-F861-4BC5-A1CC-392B3B02AA17}" srcOrd="0" destOrd="0" parTransId="{1A9F5955-E4D8-4B3F-9D4F-FF0A9EAA5FA1}" sibTransId="{3A5C529E-2D77-49EF-B05D-8E92F3374E74}"/>
    <dgm:cxn modelId="{643B8024-D6C1-4AB8-A3D3-612BDC1AF0A0}" type="presOf" srcId="{5B672255-E264-481B-948C-0222B1C9E1EC}" destId="{BA680C25-C364-4CF8-9ADA-7E443C3DFC28}" srcOrd="1" destOrd="0" presId="urn:microsoft.com/office/officeart/2005/8/layout/lProcess2"/>
    <dgm:cxn modelId="{C301F4DE-45A0-4ED8-8C84-631845F1ADD3}" srcId="{13B044AD-75A5-4EBF-867B-BF33034F7671}" destId="{468997C1-16CB-449D-9982-6C7BB040B133}" srcOrd="0" destOrd="0" parTransId="{B0132486-9E4A-471D-9D6D-54113E96D295}" sibTransId="{30C2D1A7-1B77-46EF-B4D5-C9989D47B3FA}"/>
    <dgm:cxn modelId="{A59112F8-8E21-4542-A205-D436CCF7B6CF}" srcId="{AFBACFF7-B2CC-4357-A8DC-341A65152904}" destId="{13B044AD-75A5-4EBF-867B-BF33034F7671}" srcOrd="1" destOrd="0" parTransId="{2ED24EE9-A4ED-45F4-9EEA-6B87DBC2E845}" sibTransId="{9273D0F6-270E-4ED1-8319-B999CE5ECB5B}"/>
    <dgm:cxn modelId="{51C12FB4-AB17-4FAD-B078-1FC94EB1C63B}" srcId="{13B044AD-75A5-4EBF-867B-BF33034F7671}" destId="{5E1F4FC4-68EA-4D02-B300-290A54F5F405}" srcOrd="2" destOrd="0" parTransId="{AF668F1B-50D7-4CFF-9CDF-8AB1CC764445}" sibTransId="{AADFCDAB-B7E1-4D31-BF3B-986E302A8A4A}"/>
    <dgm:cxn modelId="{11FD5DF8-1EC7-4735-BD63-16378373322F}" type="presOf" srcId="{5E1F4FC4-68EA-4D02-B300-290A54F5F405}" destId="{E2C22536-4AF1-4344-9BAA-7EE614D777BA}" srcOrd="0" destOrd="0" presId="urn:microsoft.com/office/officeart/2005/8/layout/lProcess2"/>
    <dgm:cxn modelId="{578D10C0-F0FF-4E16-8267-AB23B817C026}" type="presOf" srcId="{E36CC991-F861-4BC5-A1CC-392B3B02AA17}" destId="{31C79E0C-0507-47FF-B282-D2914BB6CAF1}" srcOrd="0" destOrd="0" presId="urn:microsoft.com/office/officeart/2005/8/layout/lProcess2"/>
    <dgm:cxn modelId="{937F0DE3-FD88-4F6C-B2DD-CECD7F6BCE97}" srcId="{3E5AA0D0-6F57-41B4-82E9-28DD7725B1AE}" destId="{5ACC463B-B0ED-4F56-B004-E52C8C093727}" srcOrd="1" destOrd="0" parTransId="{E14C7096-C3EB-4F77-9FA8-8CD6C7FA3251}" sibTransId="{3CD67CBB-5273-4966-AD33-5D20D0FC9572}"/>
    <dgm:cxn modelId="{65494D1E-C0E1-401D-A9FD-D3E76CDABEA2}" type="presOf" srcId="{5ACC463B-B0ED-4F56-B004-E52C8C093727}" destId="{4E47168E-FB75-46F1-AE66-0F4FDE7B7992}" srcOrd="0" destOrd="0" presId="urn:microsoft.com/office/officeart/2005/8/layout/lProcess2"/>
    <dgm:cxn modelId="{DDC77EAA-B250-405A-8D92-FA8313F1B3D7}" srcId="{AFBACFF7-B2CC-4357-A8DC-341A65152904}" destId="{3E5AA0D0-6F57-41B4-82E9-28DD7725B1AE}" srcOrd="0" destOrd="0" parTransId="{77D37FD4-445B-43A1-8C4A-B9379F1E6C20}" sibTransId="{DC76C6DF-53E2-4BA1-B7F8-1874F8E291BE}"/>
    <dgm:cxn modelId="{E8E8E721-4163-4E14-AC84-BE0CD3317F2C}" type="presOf" srcId="{5B672255-E264-481B-948C-0222B1C9E1EC}" destId="{A227449F-C633-45C8-9F48-192EB732E4E2}" srcOrd="0" destOrd="0" presId="urn:microsoft.com/office/officeart/2005/8/layout/lProcess2"/>
    <dgm:cxn modelId="{B5136E1E-C134-4F19-AE3B-07457BB94ECF}" type="presOf" srcId="{13B044AD-75A5-4EBF-867B-BF33034F7671}" destId="{A818C648-2820-4D05-98A9-206572E75B29}" srcOrd="0" destOrd="0" presId="urn:microsoft.com/office/officeart/2005/8/layout/lProcess2"/>
    <dgm:cxn modelId="{2A1CA940-0F55-430B-81AC-B14D681526A0}" srcId="{3E5AA0D0-6F57-41B4-82E9-28DD7725B1AE}" destId="{2A1BA073-296C-449F-BA61-1421C59BCCFC}" srcOrd="2" destOrd="0" parTransId="{9EF65A1B-A139-4228-820F-B01694C6C4AF}" sibTransId="{A9294857-3137-411E-BA47-F3EF3FF1D753}"/>
    <dgm:cxn modelId="{D85CA4DC-DDC7-46DD-946A-6AC5B6AD3E60}" srcId="{13B044AD-75A5-4EBF-867B-BF33034F7671}" destId="{A8E628CC-D96E-4CBB-BA22-B0381430E641}" srcOrd="1" destOrd="0" parTransId="{56CE1A3F-5822-4896-9DEA-64B1A8065E68}" sibTransId="{D7D91A5D-D74E-4E6D-AF9C-E55779DB98D2}"/>
    <dgm:cxn modelId="{E3E5F488-5662-4A17-8876-DAE3F21BCB2A}" type="presOf" srcId="{2A1BA073-296C-449F-BA61-1421C59BCCFC}" destId="{10F2CB75-A245-4B8C-A6DA-B24AB108DCFC}" srcOrd="0" destOrd="0" presId="urn:microsoft.com/office/officeart/2005/8/layout/lProcess2"/>
    <dgm:cxn modelId="{2846927F-98D0-4175-AB8D-FAA4AEC7C154}" srcId="{AFBACFF7-B2CC-4357-A8DC-341A65152904}" destId="{5B672255-E264-481B-948C-0222B1C9E1EC}" srcOrd="2" destOrd="0" parTransId="{664EF55B-B357-4757-85E1-5E45622867E0}" sibTransId="{972A485A-19C4-4A84-9336-1454FDBF8FA7}"/>
    <dgm:cxn modelId="{C8C2BE9D-1BAF-419A-B9C9-0D6974C24936}" type="presOf" srcId="{13B044AD-75A5-4EBF-867B-BF33034F7671}" destId="{07249604-1824-42C5-895B-042C4C41E32E}" srcOrd="1" destOrd="0" presId="urn:microsoft.com/office/officeart/2005/8/layout/lProcess2"/>
    <dgm:cxn modelId="{96DC4E81-3814-4864-8CCC-30631DE3174F}" type="presOf" srcId="{AFBACFF7-B2CC-4357-A8DC-341A65152904}" destId="{4B3877DC-E2FA-437A-9E16-E4F81584F77F}" srcOrd="0" destOrd="0" presId="urn:microsoft.com/office/officeart/2005/8/layout/lProcess2"/>
    <dgm:cxn modelId="{3CB1FB1B-0138-4888-AB45-3FDD48B4EE15}" type="presOf" srcId="{468997C1-16CB-449D-9982-6C7BB040B133}" destId="{FC0AC70E-53A4-44E1-A711-0FC7D8349216}" srcOrd="0" destOrd="0" presId="urn:microsoft.com/office/officeart/2005/8/layout/lProcess2"/>
    <dgm:cxn modelId="{DD3CF82E-2E73-46B1-A58F-C10FE0B84FEB}" type="presOf" srcId="{A9E375CB-C87F-4CE6-80FA-87E8BEAEF729}" destId="{0000CF3C-DD32-489C-B311-B8D4BA6614E8}" srcOrd="0" destOrd="0" presId="urn:microsoft.com/office/officeart/2005/8/layout/lProcess2"/>
    <dgm:cxn modelId="{243A37C8-D684-4403-94D9-AC239351DD10}" type="presOf" srcId="{3E5AA0D0-6F57-41B4-82E9-28DD7725B1AE}" destId="{5325A2F8-98A3-4755-AA5D-2F1D385EAC2F}" srcOrd="1" destOrd="0" presId="urn:microsoft.com/office/officeart/2005/8/layout/lProcess2"/>
    <dgm:cxn modelId="{A72B6966-F074-41B1-AF17-84193FFE9351}" type="presParOf" srcId="{4B3877DC-E2FA-437A-9E16-E4F81584F77F}" destId="{FA1D150D-B347-4350-A657-EA492BB41F81}" srcOrd="0" destOrd="0" presId="urn:microsoft.com/office/officeart/2005/8/layout/lProcess2"/>
    <dgm:cxn modelId="{211A5CD9-8765-44F4-A65C-37FF6D0E76AB}" type="presParOf" srcId="{FA1D150D-B347-4350-A657-EA492BB41F81}" destId="{7E24D470-706F-4DF3-8E64-AC2EDEF16EE2}" srcOrd="0" destOrd="0" presId="urn:microsoft.com/office/officeart/2005/8/layout/lProcess2"/>
    <dgm:cxn modelId="{213990F5-0CEE-4651-8B5C-0BDCDF6AB228}" type="presParOf" srcId="{FA1D150D-B347-4350-A657-EA492BB41F81}" destId="{5325A2F8-98A3-4755-AA5D-2F1D385EAC2F}" srcOrd="1" destOrd="0" presId="urn:microsoft.com/office/officeart/2005/8/layout/lProcess2"/>
    <dgm:cxn modelId="{26FF80FC-AB0D-44C4-A9AC-44353740F601}" type="presParOf" srcId="{FA1D150D-B347-4350-A657-EA492BB41F81}" destId="{BDCC6AEB-4582-451B-BCE6-6A1F36D53D31}" srcOrd="2" destOrd="0" presId="urn:microsoft.com/office/officeart/2005/8/layout/lProcess2"/>
    <dgm:cxn modelId="{B29FB156-DFBC-4181-BF34-69CF58792F12}" type="presParOf" srcId="{BDCC6AEB-4582-451B-BCE6-6A1F36D53D31}" destId="{81DE3F69-0770-465F-BE09-2CB1CC1D5E39}" srcOrd="0" destOrd="0" presId="urn:microsoft.com/office/officeart/2005/8/layout/lProcess2"/>
    <dgm:cxn modelId="{810CE4AC-145C-47D0-A72F-51AE91CE9DC7}" type="presParOf" srcId="{81DE3F69-0770-465F-BE09-2CB1CC1D5E39}" destId="{31C79E0C-0507-47FF-B282-D2914BB6CAF1}" srcOrd="0" destOrd="0" presId="urn:microsoft.com/office/officeart/2005/8/layout/lProcess2"/>
    <dgm:cxn modelId="{B7E85DA6-0F7E-4D90-8B04-F5149311055F}" type="presParOf" srcId="{81DE3F69-0770-465F-BE09-2CB1CC1D5E39}" destId="{63E1FC20-1CE0-4A3F-956F-3C3B5C8401AF}" srcOrd="1" destOrd="0" presId="urn:microsoft.com/office/officeart/2005/8/layout/lProcess2"/>
    <dgm:cxn modelId="{4B3C5A50-E804-4B95-BC2C-56FD988B18A5}" type="presParOf" srcId="{81DE3F69-0770-465F-BE09-2CB1CC1D5E39}" destId="{4E47168E-FB75-46F1-AE66-0F4FDE7B7992}" srcOrd="2" destOrd="0" presId="urn:microsoft.com/office/officeart/2005/8/layout/lProcess2"/>
    <dgm:cxn modelId="{D3157300-6B91-4CEE-AA00-97DAE2874CC3}" type="presParOf" srcId="{81DE3F69-0770-465F-BE09-2CB1CC1D5E39}" destId="{EE489090-EBEC-460D-A0C2-20F393C48715}" srcOrd="3" destOrd="0" presId="urn:microsoft.com/office/officeart/2005/8/layout/lProcess2"/>
    <dgm:cxn modelId="{BE1A0F41-2A06-4E51-9096-31EF07F2A794}" type="presParOf" srcId="{81DE3F69-0770-465F-BE09-2CB1CC1D5E39}" destId="{10F2CB75-A245-4B8C-A6DA-B24AB108DCFC}" srcOrd="4" destOrd="0" presId="urn:microsoft.com/office/officeart/2005/8/layout/lProcess2"/>
    <dgm:cxn modelId="{2C36FB97-EE1D-44C8-9339-17AA98A19C13}" type="presParOf" srcId="{4B3877DC-E2FA-437A-9E16-E4F81584F77F}" destId="{E0D8C770-B860-43D0-9519-9ADD1F6C4E16}" srcOrd="1" destOrd="0" presId="urn:microsoft.com/office/officeart/2005/8/layout/lProcess2"/>
    <dgm:cxn modelId="{FA45354F-D8E9-46B6-B321-560434C196EE}" type="presParOf" srcId="{4B3877DC-E2FA-437A-9E16-E4F81584F77F}" destId="{BC0AE63C-A318-4D74-B368-D257A05F1946}" srcOrd="2" destOrd="0" presId="urn:microsoft.com/office/officeart/2005/8/layout/lProcess2"/>
    <dgm:cxn modelId="{960223CD-27EB-465E-BA22-FCFEEE5076EE}" type="presParOf" srcId="{BC0AE63C-A318-4D74-B368-D257A05F1946}" destId="{A818C648-2820-4D05-98A9-206572E75B29}" srcOrd="0" destOrd="0" presId="urn:microsoft.com/office/officeart/2005/8/layout/lProcess2"/>
    <dgm:cxn modelId="{F714CEC8-1E4A-4CE5-8FF6-5FFF4BF5E0F5}" type="presParOf" srcId="{BC0AE63C-A318-4D74-B368-D257A05F1946}" destId="{07249604-1824-42C5-895B-042C4C41E32E}" srcOrd="1" destOrd="0" presId="urn:microsoft.com/office/officeart/2005/8/layout/lProcess2"/>
    <dgm:cxn modelId="{B605E014-CC82-4F67-B6D8-F815EF5DFBF6}" type="presParOf" srcId="{BC0AE63C-A318-4D74-B368-D257A05F1946}" destId="{B44FF159-9017-4F27-AB96-4CE0825B282A}" srcOrd="2" destOrd="0" presId="urn:microsoft.com/office/officeart/2005/8/layout/lProcess2"/>
    <dgm:cxn modelId="{E041AF53-B137-485C-95F3-FB015DD3831A}" type="presParOf" srcId="{B44FF159-9017-4F27-AB96-4CE0825B282A}" destId="{5EB1CE49-5F68-4D3E-B7D8-0BC2719B57BC}" srcOrd="0" destOrd="0" presId="urn:microsoft.com/office/officeart/2005/8/layout/lProcess2"/>
    <dgm:cxn modelId="{E319AF85-6024-40F4-993E-22E323CA56C4}" type="presParOf" srcId="{5EB1CE49-5F68-4D3E-B7D8-0BC2719B57BC}" destId="{FC0AC70E-53A4-44E1-A711-0FC7D8349216}" srcOrd="0" destOrd="0" presId="urn:microsoft.com/office/officeart/2005/8/layout/lProcess2"/>
    <dgm:cxn modelId="{AB04B074-F0E5-4208-9308-5EC46CE739FB}" type="presParOf" srcId="{5EB1CE49-5F68-4D3E-B7D8-0BC2719B57BC}" destId="{2ED6A3B0-FE25-40A5-8BFE-AF4CB3502C3C}" srcOrd="1" destOrd="0" presId="urn:microsoft.com/office/officeart/2005/8/layout/lProcess2"/>
    <dgm:cxn modelId="{5B69528B-1662-430E-BC3F-0603ED313D04}" type="presParOf" srcId="{5EB1CE49-5F68-4D3E-B7D8-0BC2719B57BC}" destId="{2425288F-D6E5-41DA-949F-69197B04AE37}" srcOrd="2" destOrd="0" presId="urn:microsoft.com/office/officeart/2005/8/layout/lProcess2"/>
    <dgm:cxn modelId="{1A01CE29-D214-44B1-B5BC-EC2D4DE70933}" type="presParOf" srcId="{5EB1CE49-5F68-4D3E-B7D8-0BC2719B57BC}" destId="{B2D8527B-C7D1-4EBB-BDD9-976E7CE88C9F}" srcOrd="3" destOrd="0" presId="urn:microsoft.com/office/officeart/2005/8/layout/lProcess2"/>
    <dgm:cxn modelId="{25826CBA-4C25-47F4-B100-D31506406BDB}" type="presParOf" srcId="{5EB1CE49-5F68-4D3E-B7D8-0BC2719B57BC}" destId="{E2C22536-4AF1-4344-9BAA-7EE614D777BA}" srcOrd="4" destOrd="0" presId="urn:microsoft.com/office/officeart/2005/8/layout/lProcess2"/>
    <dgm:cxn modelId="{0B75E7BF-B389-423D-92C1-73483F3DFEB6}" type="presParOf" srcId="{4B3877DC-E2FA-437A-9E16-E4F81584F77F}" destId="{0A00B191-7118-4741-9CA7-1876F93831DD}" srcOrd="3" destOrd="0" presId="urn:microsoft.com/office/officeart/2005/8/layout/lProcess2"/>
    <dgm:cxn modelId="{EE1C6132-24C6-4E04-95EA-E8B576031CE8}" type="presParOf" srcId="{4B3877DC-E2FA-437A-9E16-E4F81584F77F}" destId="{A4C39348-8F8E-4C50-B74A-8E95D04E3076}" srcOrd="4" destOrd="0" presId="urn:microsoft.com/office/officeart/2005/8/layout/lProcess2"/>
    <dgm:cxn modelId="{D447E8CD-3257-426A-A312-06ABD0BA2442}" type="presParOf" srcId="{A4C39348-8F8E-4C50-B74A-8E95D04E3076}" destId="{A227449F-C633-45C8-9F48-192EB732E4E2}" srcOrd="0" destOrd="0" presId="urn:microsoft.com/office/officeart/2005/8/layout/lProcess2"/>
    <dgm:cxn modelId="{C8246997-A88F-496D-A4B0-C12918625525}" type="presParOf" srcId="{A4C39348-8F8E-4C50-B74A-8E95D04E3076}" destId="{BA680C25-C364-4CF8-9ADA-7E443C3DFC28}" srcOrd="1" destOrd="0" presId="urn:microsoft.com/office/officeart/2005/8/layout/lProcess2"/>
    <dgm:cxn modelId="{C86C4680-2E7E-4F4F-AEBC-34F4F217D936}" type="presParOf" srcId="{A4C39348-8F8E-4C50-B74A-8E95D04E3076}" destId="{765B3AF7-EF31-45EC-82B4-8DCCCC3DCD27}" srcOrd="2" destOrd="0" presId="urn:microsoft.com/office/officeart/2005/8/layout/lProcess2"/>
    <dgm:cxn modelId="{55BAB9E0-ED16-42C9-8617-7D880A9A64BD}" type="presParOf" srcId="{765B3AF7-EF31-45EC-82B4-8DCCCC3DCD27}" destId="{A0E3FC85-E799-4E40-9968-4606DF49184A}" srcOrd="0" destOrd="0" presId="urn:microsoft.com/office/officeart/2005/8/layout/lProcess2"/>
    <dgm:cxn modelId="{B0825726-FCAF-4800-972F-7D17EAAB69C9}" type="presParOf" srcId="{A0E3FC85-E799-4E40-9968-4606DF49184A}" destId="{0000CF3C-DD32-489C-B311-B8D4BA6614E8}" srcOrd="0" destOrd="0" presId="urn:microsoft.com/office/officeart/2005/8/layout/lProcess2"/>
    <dgm:cxn modelId="{F391BDE2-5AD4-46BD-B115-7CB7A9B4EBC1}" type="presParOf" srcId="{A0E3FC85-E799-4E40-9968-4606DF49184A}" destId="{BA46589C-88CB-4091-8B2E-DF12249824D7}" srcOrd="1" destOrd="0" presId="urn:microsoft.com/office/officeart/2005/8/layout/lProcess2"/>
    <dgm:cxn modelId="{673C81E9-E2C3-4C1C-BA0E-2B8689966D01}" type="presParOf" srcId="{A0E3FC85-E799-4E40-9968-4606DF49184A}" destId="{E837133A-F9EC-4990-A3B2-D322871E571D}" srcOrd="2" destOrd="0" presId="urn:microsoft.com/office/officeart/2005/8/layout/lProcess2"/>
    <dgm:cxn modelId="{94B2023A-5031-4BE0-B426-DCE31543D2D1}" type="presParOf" srcId="{A0E3FC85-E799-4E40-9968-4606DF49184A}" destId="{8004C329-F7A5-47DA-97AA-46EEE745F40F}" srcOrd="3" destOrd="0" presId="urn:microsoft.com/office/officeart/2005/8/layout/lProcess2"/>
    <dgm:cxn modelId="{8714AFBF-E619-44C0-AECF-B5C1F932B980}" type="presParOf" srcId="{A0E3FC85-E799-4E40-9968-4606DF49184A}" destId="{2726E63F-B86B-4064-B418-C6C63939F62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B54982-8172-4E5C-B3C5-6CA85AA38F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15A14596-2A9D-4509-A887-3F86895790A0}">
      <dgm:prSet phldrT="[Texto]"/>
      <dgm:spPr>
        <a:gradFill rotWithShape="0">
          <a:gsLst>
            <a:gs pos="0">
              <a:schemeClr val="bg2">
                <a:lumMod val="75000"/>
              </a:schemeClr>
            </a:gs>
            <a:gs pos="0">
              <a:schemeClr val="accent6">
                <a:lumMod val="75000"/>
              </a:schemeClr>
            </a:gs>
            <a:gs pos="100000">
              <a:schemeClr val="bg1"/>
            </a:gs>
            <a:gs pos="78000">
              <a:schemeClr val="bg1"/>
            </a:gs>
            <a:gs pos="1000">
              <a:schemeClr val="bg2">
                <a:lumMod val="75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Agency FB" pitchFamily="34" charset="0"/>
            </a:rPr>
            <a:t>Histórica</a:t>
          </a:r>
          <a:endParaRPr lang="es-EC" dirty="0">
            <a:solidFill>
              <a:schemeClr val="tx1"/>
            </a:solidFill>
            <a:latin typeface="Agency FB" pitchFamily="34" charset="0"/>
          </a:endParaRPr>
        </a:p>
      </dgm:t>
    </dgm:pt>
    <dgm:pt modelId="{4BB2CBEA-478C-4B01-A263-4103FC7F4927}" type="parTrans" cxnId="{C2094D38-29F1-4575-9F4E-D8A9ECFED1EC}">
      <dgm:prSet/>
      <dgm:spPr/>
      <dgm:t>
        <a:bodyPr/>
        <a:lstStyle/>
        <a:p>
          <a:endParaRPr lang="es-EC"/>
        </a:p>
      </dgm:t>
    </dgm:pt>
    <dgm:pt modelId="{C8843B52-F9FD-4F3D-A016-62F8DFF22D96}" type="sibTrans" cxnId="{C2094D38-29F1-4575-9F4E-D8A9ECFED1E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CFE88358-1315-4C8A-9A8C-07BB0C85EEAC}">
      <dgm:prSet phldrT="[Texto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tx1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0" scaled="0"/>
        </a:gradFill>
      </dgm:spPr>
      <dgm:t>
        <a:bodyPr/>
        <a:lstStyle/>
        <a:p>
          <a:r>
            <a:rPr lang="es-EC" sz="8000" dirty="0" smtClean="0">
              <a:solidFill>
                <a:schemeClr val="tx1"/>
              </a:solidFill>
              <a:latin typeface="Freestyle Script" pitchFamily="66" charset="0"/>
            </a:rPr>
            <a:t>Actual</a:t>
          </a:r>
          <a:endParaRPr lang="es-EC" sz="8000" dirty="0">
            <a:solidFill>
              <a:schemeClr val="tx1"/>
            </a:solidFill>
            <a:latin typeface="Freestyle Script" pitchFamily="66" charset="0"/>
          </a:endParaRPr>
        </a:p>
      </dgm:t>
    </dgm:pt>
    <dgm:pt modelId="{3D038242-6B99-43AC-B62B-34837ABB94F6}" type="parTrans" cxnId="{5C49BC41-A971-4C6A-A5F1-84C07E6465BC}">
      <dgm:prSet/>
      <dgm:spPr/>
      <dgm:t>
        <a:bodyPr/>
        <a:lstStyle/>
        <a:p>
          <a:endParaRPr lang="es-EC"/>
        </a:p>
      </dgm:t>
    </dgm:pt>
    <dgm:pt modelId="{C7084A71-204E-4674-81D5-5E1A45F13CE3}" type="sibTrans" cxnId="{5C49BC41-A971-4C6A-A5F1-84C07E6465BC}">
      <dgm:prSet/>
      <dgm:spPr/>
      <dgm:t>
        <a:bodyPr/>
        <a:lstStyle/>
        <a:p>
          <a:endParaRPr lang="es-EC"/>
        </a:p>
      </dgm:t>
    </dgm:pt>
    <dgm:pt modelId="{576EA22C-0660-44C3-938E-1BA3DC0A9AD2}">
      <dgm:prSet phldrT="[Texto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1"/>
            </a:gs>
            <a:gs pos="100000">
              <a:schemeClr val="tx1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0" scaled="0"/>
        </a:gradFill>
      </dgm:spPr>
      <dgm:t>
        <a:bodyPr/>
        <a:lstStyle/>
        <a:p>
          <a:r>
            <a:rPr lang="es-EC" sz="5400" dirty="0" smtClean="0">
              <a:solidFill>
                <a:schemeClr val="tx1"/>
              </a:solidFill>
              <a:latin typeface="Gabriola" pitchFamily="82" charset="0"/>
            </a:rPr>
            <a:t>Proyectada</a:t>
          </a:r>
          <a:endParaRPr lang="es-EC" sz="5400" dirty="0">
            <a:solidFill>
              <a:schemeClr val="tx1"/>
            </a:solidFill>
            <a:latin typeface="Gabriola" pitchFamily="82" charset="0"/>
          </a:endParaRPr>
        </a:p>
      </dgm:t>
    </dgm:pt>
    <dgm:pt modelId="{86BC287B-667B-4D0F-B3A0-041E4EC1CAF4}" type="parTrans" cxnId="{6B62D056-D15A-4294-9B0D-6C2511E2D4BC}">
      <dgm:prSet/>
      <dgm:spPr/>
      <dgm:t>
        <a:bodyPr/>
        <a:lstStyle/>
        <a:p>
          <a:endParaRPr lang="es-EC"/>
        </a:p>
      </dgm:t>
    </dgm:pt>
    <dgm:pt modelId="{51B19D7D-A168-4192-8B1F-843BC480CBF4}" type="sibTrans" cxnId="{6B62D056-D15A-4294-9B0D-6C2511E2D4BC}">
      <dgm:prSet/>
      <dgm:spPr/>
      <dgm:t>
        <a:bodyPr/>
        <a:lstStyle/>
        <a:p>
          <a:endParaRPr lang="es-EC"/>
        </a:p>
      </dgm:t>
    </dgm:pt>
    <dgm:pt modelId="{2DD85C89-6F1D-4A72-9072-C32C5D244D6F}" type="pres">
      <dgm:prSet presAssocID="{98B54982-8172-4E5C-B3C5-6CA85AA38F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C29B27B-4FFA-4162-A2F7-E6D6AC21081B}" type="pres">
      <dgm:prSet presAssocID="{98B54982-8172-4E5C-B3C5-6CA85AA38FE9}" presName="Name1" presStyleCnt="0"/>
      <dgm:spPr/>
    </dgm:pt>
    <dgm:pt modelId="{10CF0CC3-B4F8-4698-AFFC-50858860C313}" type="pres">
      <dgm:prSet presAssocID="{98B54982-8172-4E5C-B3C5-6CA85AA38FE9}" presName="cycle" presStyleCnt="0"/>
      <dgm:spPr/>
    </dgm:pt>
    <dgm:pt modelId="{2C6C5203-5CA1-44DC-ABE6-FB9B2878471E}" type="pres">
      <dgm:prSet presAssocID="{98B54982-8172-4E5C-B3C5-6CA85AA38FE9}" presName="srcNode" presStyleLbl="node1" presStyleIdx="0" presStyleCnt="3"/>
      <dgm:spPr/>
    </dgm:pt>
    <dgm:pt modelId="{334ED663-C755-4884-B700-CA54B86F8037}" type="pres">
      <dgm:prSet presAssocID="{98B54982-8172-4E5C-B3C5-6CA85AA38FE9}" presName="conn" presStyleLbl="parChTrans1D2" presStyleIdx="0" presStyleCnt="1"/>
      <dgm:spPr/>
      <dgm:t>
        <a:bodyPr/>
        <a:lstStyle/>
        <a:p>
          <a:endParaRPr lang="es-EC"/>
        </a:p>
      </dgm:t>
    </dgm:pt>
    <dgm:pt modelId="{DCB41B7A-C04C-448A-B632-12D17E7D66C3}" type="pres">
      <dgm:prSet presAssocID="{98B54982-8172-4E5C-B3C5-6CA85AA38FE9}" presName="extraNode" presStyleLbl="node1" presStyleIdx="0" presStyleCnt="3"/>
      <dgm:spPr/>
    </dgm:pt>
    <dgm:pt modelId="{DFC34BB8-2BCA-43DA-B2F2-617AE3D42D8D}" type="pres">
      <dgm:prSet presAssocID="{98B54982-8172-4E5C-B3C5-6CA85AA38FE9}" presName="dstNode" presStyleLbl="node1" presStyleIdx="0" presStyleCnt="3"/>
      <dgm:spPr/>
    </dgm:pt>
    <dgm:pt modelId="{2AB1C1A4-4536-4AD5-A62D-8A9C7EFD8879}" type="pres">
      <dgm:prSet presAssocID="{15A14596-2A9D-4509-A887-3F86895790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9DB72-B4AF-45AF-8384-FB92E99865CC}" type="pres">
      <dgm:prSet presAssocID="{15A14596-2A9D-4509-A887-3F86895790A0}" presName="accent_1" presStyleCnt="0"/>
      <dgm:spPr/>
    </dgm:pt>
    <dgm:pt modelId="{CD051CE2-E29F-4F2D-9DB3-B4BB5081DF5A}" type="pres">
      <dgm:prSet presAssocID="{15A14596-2A9D-4509-A887-3F86895790A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3A0FFF53-5194-4F16-A8F0-B23A95D8E4F5}" type="pres">
      <dgm:prSet presAssocID="{CFE88358-1315-4C8A-9A8C-07BB0C85EEA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07E69B-5051-49E4-AE87-1B18FBFC4C51}" type="pres">
      <dgm:prSet presAssocID="{CFE88358-1315-4C8A-9A8C-07BB0C85EEAC}" presName="accent_2" presStyleCnt="0"/>
      <dgm:spPr/>
    </dgm:pt>
    <dgm:pt modelId="{90344C62-7406-4BFD-BE8E-A48834C5431E}" type="pres">
      <dgm:prSet presAssocID="{CFE88358-1315-4C8A-9A8C-07BB0C85EEA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9FD5BD99-4536-4B35-85D7-1FE28ED33284}" type="pres">
      <dgm:prSet presAssocID="{576EA22C-0660-44C3-938E-1BA3DC0A9AD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DEA4D3-D7DD-47F3-A586-317DD85F72DF}" type="pres">
      <dgm:prSet presAssocID="{576EA22C-0660-44C3-938E-1BA3DC0A9AD2}" presName="accent_3" presStyleCnt="0"/>
      <dgm:spPr/>
    </dgm:pt>
    <dgm:pt modelId="{F01EAE2E-E606-4C9A-8C1F-5F88805D7703}" type="pres">
      <dgm:prSet presAssocID="{576EA22C-0660-44C3-938E-1BA3DC0A9AD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</dgm:ptLst>
  <dgm:cxnLst>
    <dgm:cxn modelId="{37D9450F-070B-4CCE-86D5-2BAA9CFEF114}" type="presOf" srcId="{576EA22C-0660-44C3-938E-1BA3DC0A9AD2}" destId="{9FD5BD99-4536-4B35-85D7-1FE28ED33284}" srcOrd="0" destOrd="0" presId="urn:microsoft.com/office/officeart/2008/layout/VerticalCurvedList"/>
    <dgm:cxn modelId="{5C49BC41-A971-4C6A-A5F1-84C07E6465BC}" srcId="{98B54982-8172-4E5C-B3C5-6CA85AA38FE9}" destId="{CFE88358-1315-4C8A-9A8C-07BB0C85EEAC}" srcOrd="1" destOrd="0" parTransId="{3D038242-6B99-43AC-B62B-34837ABB94F6}" sibTransId="{C7084A71-204E-4674-81D5-5E1A45F13CE3}"/>
    <dgm:cxn modelId="{C2094D38-29F1-4575-9F4E-D8A9ECFED1EC}" srcId="{98B54982-8172-4E5C-B3C5-6CA85AA38FE9}" destId="{15A14596-2A9D-4509-A887-3F86895790A0}" srcOrd="0" destOrd="0" parTransId="{4BB2CBEA-478C-4B01-A263-4103FC7F4927}" sibTransId="{C8843B52-F9FD-4F3D-A016-62F8DFF22D96}"/>
    <dgm:cxn modelId="{EF3F7CA6-9134-4185-95AA-64DD270C8946}" type="presOf" srcId="{C8843B52-F9FD-4F3D-A016-62F8DFF22D96}" destId="{334ED663-C755-4884-B700-CA54B86F8037}" srcOrd="0" destOrd="0" presId="urn:microsoft.com/office/officeart/2008/layout/VerticalCurvedList"/>
    <dgm:cxn modelId="{562DCE7C-BC1E-43CD-9B57-DC38F9A7F31F}" type="presOf" srcId="{CFE88358-1315-4C8A-9A8C-07BB0C85EEAC}" destId="{3A0FFF53-5194-4F16-A8F0-B23A95D8E4F5}" srcOrd="0" destOrd="0" presId="urn:microsoft.com/office/officeart/2008/layout/VerticalCurvedList"/>
    <dgm:cxn modelId="{6B62D056-D15A-4294-9B0D-6C2511E2D4BC}" srcId="{98B54982-8172-4E5C-B3C5-6CA85AA38FE9}" destId="{576EA22C-0660-44C3-938E-1BA3DC0A9AD2}" srcOrd="2" destOrd="0" parTransId="{86BC287B-667B-4D0F-B3A0-041E4EC1CAF4}" sibTransId="{51B19D7D-A168-4192-8B1F-843BC480CBF4}"/>
    <dgm:cxn modelId="{DB794E7D-8AF1-4626-AE90-45E4A7E1489D}" type="presOf" srcId="{15A14596-2A9D-4509-A887-3F86895790A0}" destId="{2AB1C1A4-4536-4AD5-A62D-8A9C7EFD8879}" srcOrd="0" destOrd="0" presId="urn:microsoft.com/office/officeart/2008/layout/VerticalCurvedList"/>
    <dgm:cxn modelId="{DE326F49-F6CE-4EEE-AAE0-743D8EFD2963}" type="presOf" srcId="{98B54982-8172-4E5C-B3C5-6CA85AA38FE9}" destId="{2DD85C89-6F1D-4A72-9072-C32C5D244D6F}" srcOrd="0" destOrd="0" presId="urn:microsoft.com/office/officeart/2008/layout/VerticalCurvedList"/>
    <dgm:cxn modelId="{9C27E1BF-C84E-4986-8BEF-23432502145E}" type="presParOf" srcId="{2DD85C89-6F1D-4A72-9072-C32C5D244D6F}" destId="{8C29B27B-4FFA-4162-A2F7-E6D6AC21081B}" srcOrd="0" destOrd="0" presId="urn:microsoft.com/office/officeart/2008/layout/VerticalCurvedList"/>
    <dgm:cxn modelId="{2A7AED63-173C-4AA4-8909-A7DAE088508A}" type="presParOf" srcId="{8C29B27B-4FFA-4162-A2F7-E6D6AC21081B}" destId="{10CF0CC3-B4F8-4698-AFFC-50858860C313}" srcOrd="0" destOrd="0" presId="urn:microsoft.com/office/officeart/2008/layout/VerticalCurvedList"/>
    <dgm:cxn modelId="{92763C40-5759-4C03-A480-8D2CD85EA123}" type="presParOf" srcId="{10CF0CC3-B4F8-4698-AFFC-50858860C313}" destId="{2C6C5203-5CA1-44DC-ABE6-FB9B2878471E}" srcOrd="0" destOrd="0" presId="urn:microsoft.com/office/officeart/2008/layout/VerticalCurvedList"/>
    <dgm:cxn modelId="{9630BF1A-EC89-4A3E-96A4-807731029339}" type="presParOf" srcId="{10CF0CC3-B4F8-4698-AFFC-50858860C313}" destId="{334ED663-C755-4884-B700-CA54B86F8037}" srcOrd="1" destOrd="0" presId="urn:microsoft.com/office/officeart/2008/layout/VerticalCurvedList"/>
    <dgm:cxn modelId="{130AA4C6-B414-4A60-8FC3-32ACFD7EE1B2}" type="presParOf" srcId="{10CF0CC3-B4F8-4698-AFFC-50858860C313}" destId="{DCB41B7A-C04C-448A-B632-12D17E7D66C3}" srcOrd="2" destOrd="0" presId="urn:microsoft.com/office/officeart/2008/layout/VerticalCurvedList"/>
    <dgm:cxn modelId="{673B70E7-5800-4887-A32D-A7787F817294}" type="presParOf" srcId="{10CF0CC3-B4F8-4698-AFFC-50858860C313}" destId="{DFC34BB8-2BCA-43DA-B2F2-617AE3D42D8D}" srcOrd="3" destOrd="0" presId="urn:microsoft.com/office/officeart/2008/layout/VerticalCurvedList"/>
    <dgm:cxn modelId="{499D14DA-2877-4FAB-AD69-C618BA90E27B}" type="presParOf" srcId="{8C29B27B-4FFA-4162-A2F7-E6D6AC21081B}" destId="{2AB1C1A4-4536-4AD5-A62D-8A9C7EFD8879}" srcOrd="1" destOrd="0" presId="urn:microsoft.com/office/officeart/2008/layout/VerticalCurvedList"/>
    <dgm:cxn modelId="{380CD936-DF60-4D39-9EF6-5A6D2A08C349}" type="presParOf" srcId="{8C29B27B-4FFA-4162-A2F7-E6D6AC21081B}" destId="{DD09DB72-B4AF-45AF-8384-FB92E99865CC}" srcOrd="2" destOrd="0" presId="urn:microsoft.com/office/officeart/2008/layout/VerticalCurvedList"/>
    <dgm:cxn modelId="{267903E0-0F54-419F-8F8E-DEADD23CDAE6}" type="presParOf" srcId="{DD09DB72-B4AF-45AF-8384-FB92E99865CC}" destId="{CD051CE2-E29F-4F2D-9DB3-B4BB5081DF5A}" srcOrd="0" destOrd="0" presId="urn:microsoft.com/office/officeart/2008/layout/VerticalCurvedList"/>
    <dgm:cxn modelId="{EDC8C63B-6F12-4AB5-8521-291AC70895D3}" type="presParOf" srcId="{8C29B27B-4FFA-4162-A2F7-E6D6AC21081B}" destId="{3A0FFF53-5194-4F16-A8F0-B23A95D8E4F5}" srcOrd="3" destOrd="0" presId="urn:microsoft.com/office/officeart/2008/layout/VerticalCurvedList"/>
    <dgm:cxn modelId="{41867274-C6EA-4669-862E-9262764FEE62}" type="presParOf" srcId="{8C29B27B-4FFA-4162-A2F7-E6D6AC21081B}" destId="{AB07E69B-5051-49E4-AE87-1B18FBFC4C51}" srcOrd="4" destOrd="0" presId="urn:microsoft.com/office/officeart/2008/layout/VerticalCurvedList"/>
    <dgm:cxn modelId="{4BB702DD-9BD0-475F-A407-6E16CB1415B2}" type="presParOf" srcId="{AB07E69B-5051-49E4-AE87-1B18FBFC4C51}" destId="{90344C62-7406-4BFD-BE8E-A48834C5431E}" srcOrd="0" destOrd="0" presId="urn:microsoft.com/office/officeart/2008/layout/VerticalCurvedList"/>
    <dgm:cxn modelId="{C68A2379-9F1F-4A7F-9C43-E56AE351EA84}" type="presParOf" srcId="{8C29B27B-4FFA-4162-A2F7-E6D6AC21081B}" destId="{9FD5BD99-4536-4B35-85D7-1FE28ED33284}" srcOrd="5" destOrd="0" presId="urn:microsoft.com/office/officeart/2008/layout/VerticalCurvedList"/>
    <dgm:cxn modelId="{E7ADEB85-0730-4186-83D5-8EB92CA1EF2D}" type="presParOf" srcId="{8C29B27B-4FFA-4162-A2F7-E6D6AC21081B}" destId="{6EDEA4D3-D7DD-47F3-A586-317DD85F72DF}" srcOrd="6" destOrd="0" presId="urn:microsoft.com/office/officeart/2008/layout/VerticalCurvedList"/>
    <dgm:cxn modelId="{1071DA30-B670-4C87-BF8A-4D194751E564}" type="presParOf" srcId="{6EDEA4D3-D7DD-47F3-A586-317DD85F72DF}" destId="{F01EAE2E-E606-4C9A-8C1F-5F88805D77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AF3507-A567-4DFC-BB79-0E3BC209C7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B6465F3F-0FE7-4CC3-8CE3-49C54D40112A}">
      <dgm:prSet phldrT="[Texto]" custT="1"/>
      <dgm:spPr/>
      <dgm:t>
        <a:bodyPr/>
        <a:lstStyle/>
        <a:p>
          <a:r>
            <a:rPr lang="es-EC" sz="1200" dirty="0" err="1" smtClean="0"/>
            <a:t>Jjipijapa</a:t>
          </a:r>
          <a:endParaRPr lang="es-EC" sz="1200" dirty="0"/>
        </a:p>
      </dgm:t>
    </dgm:pt>
    <dgm:pt modelId="{04E76354-9109-4E0E-B56C-BAB25CF861E2}" type="parTrans" cxnId="{C4845DEF-EE13-47ED-86B0-3A7AE6D44396}">
      <dgm:prSet/>
      <dgm:spPr/>
      <dgm:t>
        <a:bodyPr/>
        <a:lstStyle/>
        <a:p>
          <a:endParaRPr lang="es-EC"/>
        </a:p>
      </dgm:t>
    </dgm:pt>
    <dgm:pt modelId="{5A6DFEB4-FF9B-415C-95E0-2A2B01503E52}" type="sibTrans" cxnId="{C4845DEF-EE13-47ED-86B0-3A7AE6D44396}">
      <dgm:prSet/>
      <dgm:spPr/>
      <dgm:t>
        <a:bodyPr/>
        <a:lstStyle/>
        <a:p>
          <a:r>
            <a:rPr lang="es-EC" dirty="0" smtClean="0"/>
            <a:t>Santa Clara</a:t>
          </a:r>
          <a:endParaRPr lang="es-EC" dirty="0"/>
        </a:p>
      </dgm:t>
    </dgm:pt>
    <dgm:pt modelId="{9B4F1ABE-223A-4C35-9E6C-744B2662BB7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Simón Bolívar</a:t>
          </a:r>
          <a:endParaRPr lang="es-EC" dirty="0">
            <a:solidFill>
              <a:schemeClr val="tx1"/>
            </a:solidFill>
          </a:endParaRPr>
        </a:p>
      </dgm:t>
    </dgm:pt>
    <dgm:pt modelId="{9D8AD113-DB9E-4B5F-B475-713E514E28A8}" type="parTrans" cxnId="{6D50FB49-C54B-4695-BEC5-5518A7B3F767}">
      <dgm:prSet/>
      <dgm:spPr/>
      <dgm:t>
        <a:bodyPr/>
        <a:lstStyle/>
        <a:p>
          <a:endParaRPr lang="es-EC"/>
        </a:p>
      </dgm:t>
    </dgm:pt>
    <dgm:pt modelId="{E6DEF7AF-F1DB-402D-BA96-7388CC90059F}" type="sibTrans" cxnId="{6D50FB49-C54B-4695-BEC5-5518A7B3F767}">
      <dgm:prSet/>
      <dgm:spPr/>
      <dgm:t>
        <a:bodyPr/>
        <a:lstStyle/>
        <a:p>
          <a:r>
            <a:rPr lang="es-EC" dirty="0" smtClean="0"/>
            <a:t>La Colón </a:t>
          </a:r>
          <a:endParaRPr lang="es-EC" dirty="0"/>
        </a:p>
      </dgm:t>
    </dgm:pt>
    <dgm:pt modelId="{84DF46DC-D086-4AF3-BB22-430394A7BFC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Cotocollao</a:t>
          </a:r>
          <a:endParaRPr lang="es-EC" dirty="0">
            <a:solidFill>
              <a:schemeClr val="tx1"/>
            </a:solidFill>
          </a:endParaRPr>
        </a:p>
      </dgm:t>
    </dgm:pt>
    <dgm:pt modelId="{07F7A57C-BCEA-468F-A2BD-3BCD705F2FC7}" type="parTrans" cxnId="{FAF6825C-0883-423E-9CAF-AA2B6F99A9D8}">
      <dgm:prSet/>
      <dgm:spPr/>
      <dgm:t>
        <a:bodyPr/>
        <a:lstStyle/>
        <a:p>
          <a:endParaRPr lang="es-EC"/>
        </a:p>
      </dgm:t>
    </dgm:pt>
    <dgm:pt modelId="{F43EF67C-ECB7-47DC-952B-5805F1669073}" type="sibTrans" cxnId="{FAF6825C-0883-423E-9CAF-AA2B6F99A9D8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Mariscal Sucre</a:t>
          </a:r>
          <a:endParaRPr lang="es-EC" dirty="0">
            <a:solidFill>
              <a:schemeClr val="tx1"/>
            </a:solidFill>
          </a:endParaRPr>
        </a:p>
      </dgm:t>
    </dgm:pt>
    <dgm:pt modelId="{9A26A866-2764-4859-8AAF-9F3E267C8281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Foresta</a:t>
          </a:r>
          <a:endParaRPr lang="es-EC" sz="1400" dirty="0">
            <a:solidFill>
              <a:schemeClr val="tx1"/>
            </a:solidFill>
          </a:endParaRPr>
        </a:p>
      </dgm:t>
    </dgm:pt>
    <dgm:pt modelId="{68F4BA88-DBF6-4DF1-832C-BD93655866FA}" type="parTrans" cxnId="{06066396-CC86-4738-977D-DA76B715035E}">
      <dgm:prSet/>
      <dgm:spPr/>
      <dgm:t>
        <a:bodyPr/>
        <a:lstStyle/>
        <a:p>
          <a:endParaRPr lang="es-EC"/>
        </a:p>
      </dgm:t>
    </dgm:pt>
    <dgm:pt modelId="{8F781DB9-A5C6-40EB-B11E-05BBA8BA9561}" type="sibTrans" cxnId="{06066396-CC86-4738-977D-DA76B715035E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 Batán</a:t>
          </a:r>
          <a:endParaRPr lang="es-EC" dirty="0">
            <a:solidFill>
              <a:schemeClr val="tx1"/>
            </a:solidFill>
          </a:endParaRPr>
        </a:p>
      </dgm:t>
    </dgm:pt>
    <dgm:pt modelId="{4029AA1A-5219-4D33-AEEB-B1C06C0FF2D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Benalcázar </a:t>
          </a:r>
          <a:endParaRPr lang="es-EC" dirty="0">
            <a:solidFill>
              <a:schemeClr val="tx1"/>
            </a:solidFill>
          </a:endParaRPr>
        </a:p>
      </dgm:t>
    </dgm:pt>
    <dgm:pt modelId="{673CA7F3-DF1B-4E8E-A4A1-7E41F09A4283}" type="parTrans" cxnId="{4FF72B5C-9BE3-4D6B-87A9-54A01D109F36}">
      <dgm:prSet/>
      <dgm:spPr/>
      <dgm:t>
        <a:bodyPr/>
        <a:lstStyle/>
        <a:p>
          <a:endParaRPr lang="es-EC"/>
        </a:p>
      </dgm:t>
    </dgm:pt>
    <dgm:pt modelId="{C4979282-E146-47F0-8846-D22016F2C8DA}" type="sibTrans" cxnId="{4FF72B5C-9BE3-4D6B-87A9-54A01D109F36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Andalucía</a:t>
          </a:r>
          <a:endParaRPr lang="es-EC" dirty="0">
            <a:solidFill>
              <a:schemeClr val="tx1"/>
            </a:solidFill>
          </a:endParaRPr>
        </a:p>
      </dgm:t>
    </dgm:pt>
    <dgm:pt modelId="{C4E881B3-9C9E-42B2-B07A-2718DC555F1C}" type="pres">
      <dgm:prSet presAssocID="{AEAF3507-A567-4DFC-BB79-0E3BC209C7A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DC5B01B-685E-4FF8-A672-6641E6B7160D}" type="pres">
      <dgm:prSet presAssocID="{B6465F3F-0FE7-4CC3-8CE3-49C54D40112A}" presName="composite" presStyleCnt="0"/>
      <dgm:spPr/>
    </dgm:pt>
    <dgm:pt modelId="{BCBF43E6-D6C0-4B2B-81FE-D7BC9B5DB0E2}" type="pres">
      <dgm:prSet presAssocID="{B6465F3F-0FE7-4CC3-8CE3-49C54D40112A}" presName="Parent1" presStyleLbl="node1" presStyleIdx="0" presStyleCnt="10" custLinFactY="128848" custLinFactNeighborX="-2566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101477-DF2D-4C32-A3CE-18D2BFEF12DF}" type="pres">
      <dgm:prSet presAssocID="{B6465F3F-0FE7-4CC3-8CE3-49C54D40112A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94AB0-41C3-4BCC-B715-4797999F637A}" type="pres">
      <dgm:prSet presAssocID="{B6465F3F-0FE7-4CC3-8CE3-49C54D40112A}" presName="BalanceSpacing" presStyleCnt="0"/>
      <dgm:spPr/>
    </dgm:pt>
    <dgm:pt modelId="{C86321B1-FF10-4360-93FE-ED88C6ED981B}" type="pres">
      <dgm:prSet presAssocID="{B6465F3F-0FE7-4CC3-8CE3-49C54D40112A}" presName="BalanceSpacing1" presStyleCnt="0"/>
      <dgm:spPr/>
    </dgm:pt>
    <dgm:pt modelId="{38875F6E-D2A9-45AF-BF58-1367F7479728}" type="pres">
      <dgm:prSet presAssocID="{5A6DFEB4-FF9B-415C-95E0-2A2B01503E52}" presName="Accent1Text" presStyleLbl="node1" presStyleIdx="1" presStyleCnt="10" custLinFactNeighborX="51473" custLinFactNeighborY="81278"/>
      <dgm:spPr/>
      <dgm:t>
        <a:bodyPr/>
        <a:lstStyle/>
        <a:p>
          <a:endParaRPr lang="es-EC"/>
        </a:p>
      </dgm:t>
    </dgm:pt>
    <dgm:pt modelId="{E6E767C1-F308-4438-A725-69038CCF4A5B}" type="pres">
      <dgm:prSet presAssocID="{5A6DFEB4-FF9B-415C-95E0-2A2B01503E52}" presName="spaceBetweenRectangles" presStyleCnt="0"/>
      <dgm:spPr/>
    </dgm:pt>
    <dgm:pt modelId="{64AEF50C-4252-4042-A368-B2BD74C84121}" type="pres">
      <dgm:prSet presAssocID="{9B4F1ABE-223A-4C35-9E6C-744B2662BB78}" presName="composite" presStyleCnt="0"/>
      <dgm:spPr/>
    </dgm:pt>
    <dgm:pt modelId="{06240FAE-79DF-4E39-8B69-F363F76A27A3}" type="pres">
      <dgm:prSet presAssocID="{9B4F1ABE-223A-4C35-9E6C-744B2662BB78}" presName="Parent1" presStyleLbl="node1" presStyleIdx="2" presStyleCnt="10" custLinFactX="-66986" custLinFactY="100000" custLinFactNeighborX="-100000" custLinFactNeighborY="1513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33B338-316E-4665-AAC4-E41F427979F8}" type="pres">
      <dgm:prSet presAssocID="{9B4F1ABE-223A-4C35-9E6C-744B2662BB78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AC9C12-808E-47E6-8D45-1496A44D00E5}" type="pres">
      <dgm:prSet presAssocID="{9B4F1ABE-223A-4C35-9E6C-744B2662BB78}" presName="BalanceSpacing" presStyleCnt="0"/>
      <dgm:spPr/>
    </dgm:pt>
    <dgm:pt modelId="{567ADF9B-9FDA-4832-95BC-186EC7C90F0A}" type="pres">
      <dgm:prSet presAssocID="{9B4F1ABE-223A-4C35-9E6C-744B2662BB78}" presName="BalanceSpacing1" presStyleCnt="0"/>
      <dgm:spPr/>
    </dgm:pt>
    <dgm:pt modelId="{675C37A0-0312-4E89-991C-77CA757DAA94}" type="pres">
      <dgm:prSet presAssocID="{E6DEF7AF-F1DB-402D-BA96-7388CC90059F}" presName="Accent1Text" presStyleLbl="node1" presStyleIdx="3" presStyleCnt="10" custLinFactX="-10320" custLinFactY="66914" custLinFactNeighborX="-100000" custLinFactNeighborY="100000"/>
      <dgm:spPr/>
      <dgm:t>
        <a:bodyPr/>
        <a:lstStyle/>
        <a:p>
          <a:endParaRPr lang="es-EC"/>
        </a:p>
      </dgm:t>
    </dgm:pt>
    <dgm:pt modelId="{0D64D727-624F-4834-A9E1-CD3B5AB89A89}" type="pres">
      <dgm:prSet presAssocID="{E6DEF7AF-F1DB-402D-BA96-7388CC90059F}" presName="spaceBetweenRectangles" presStyleCnt="0"/>
      <dgm:spPr/>
    </dgm:pt>
    <dgm:pt modelId="{6660355C-9688-4E43-A4B2-E37046685644}" type="pres">
      <dgm:prSet presAssocID="{84DF46DC-D086-4AF3-BB22-430394A7BFC3}" presName="composite" presStyleCnt="0"/>
      <dgm:spPr/>
    </dgm:pt>
    <dgm:pt modelId="{287FEAF4-6274-4781-AFB6-5413E71B3195}" type="pres">
      <dgm:prSet presAssocID="{84DF46DC-D086-4AF3-BB22-430394A7BFC3}" presName="Parent1" presStyleLbl="node1" presStyleIdx="4" presStyleCnt="10" custLinFactX="-10487" custLinFactY="64197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B43AB-B8D4-460B-9596-CFA8B2A89192}" type="pres">
      <dgm:prSet presAssocID="{84DF46DC-D086-4AF3-BB22-430394A7BFC3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CA8D0A-922E-4780-A4D7-C3C48DC0B6BF}" type="pres">
      <dgm:prSet presAssocID="{84DF46DC-D086-4AF3-BB22-430394A7BFC3}" presName="BalanceSpacing" presStyleCnt="0"/>
      <dgm:spPr/>
    </dgm:pt>
    <dgm:pt modelId="{00F61129-A3A9-41FE-9F14-9EA8AB1F7275}" type="pres">
      <dgm:prSet presAssocID="{84DF46DC-D086-4AF3-BB22-430394A7BFC3}" presName="BalanceSpacing1" presStyleCnt="0"/>
      <dgm:spPr/>
    </dgm:pt>
    <dgm:pt modelId="{22E866EF-7855-429C-846C-604F3B2901D6}" type="pres">
      <dgm:prSet presAssocID="{F43EF67C-ECB7-47DC-952B-5805F1669073}" presName="Accent1Text" presStyleLbl="node1" presStyleIdx="5" presStyleCnt="10"/>
      <dgm:spPr/>
      <dgm:t>
        <a:bodyPr/>
        <a:lstStyle/>
        <a:p>
          <a:endParaRPr lang="es-EC"/>
        </a:p>
      </dgm:t>
    </dgm:pt>
    <dgm:pt modelId="{A09718AE-7AB7-4477-867D-74214EB3274A}" type="pres">
      <dgm:prSet presAssocID="{F43EF67C-ECB7-47DC-952B-5805F1669073}" presName="spaceBetweenRectangles" presStyleCnt="0"/>
      <dgm:spPr/>
    </dgm:pt>
    <dgm:pt modelId="{9FAC828F-0AE6-4549-A317-3581FD9043BD}" type="pres">
      <dgm:prSet presAssocID="{4029AA1A-5219-4D33-AEEB-B1C06C0FF2DF}" presName="composite" presStyleCnt="0"/>
      <dgm:spPr/>
    </dgm:pt>
    <dgm:pt modelId="{1ED80D56-0D0B-4310-A8C0-47B6A822A9A8}" type="pres">
      <dgm:prSet presAssocID="{4029AA1A-5219-4D33-AEEB-B1C06C0FF2DF}" presName="Parent1" presStyleLbl="node1" presStyleIdx="6" presStyleCnt="10" custLinFactX="-64201" custLinFactNeighborX="-100000" custLinFactNeighborY="-906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C12BB3-574A-4A1E-88D1-18E0D093501D}" type="pres">
      <dgm:prSet presAssocID="{4029AA1A-5219-4D33-AEEB-B1C06C0FF2DF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7EDA769-1682-4434-8061-77A3700C0082}" type="pres">
      <dgm:prSet presAssocID="{4029AA1A-5219-4D33-AEEB-B1C06C0FF2DF}" presName="BalanceSpacing" presStyleCnt="0"/>
      <dgm:spPr/>
    </dgm:pt>
    <dgm:pt modelId="{F3971DBA-7602-4199-A712-FEEA40DC2189}" type="pres">
      <dgm:prSet presAssocID="{4029AA1A-5219-4D33-AEEB-B1C06C0FF2DF}" presName="BalanceSpacing1" presStyleCnt="0"/>
      <dgm:spPr/>
    </dgm:pt>
    <dgm:pt modelId="{AA98FCEB-FB7B-4FB1-9A5B-578E8058E6BF}" type="pres">
      <dgm:prSet presAssocID="{C4979282-E146-47F0-8846-D22016F2C8DA}" presName="Accent1Text" presStyleLbl="node1" presStyleIdx="7" presStyleCnt="10" custLinFactX="-100000" custLinFactY="-72614" custLinFactNeighborX="-111496" custLinFactNeighborY="-100000"/>
      <dgm:spPr/>
      <dgm:t>
        <a:bodyPr/>
        <a:lstStyle/>
        <a:p>
          <a:endParaRPr lang="es-EC"/>
        </a:p>
      </dgm:t>
    </dgm:pt>
    <dgm:pt modelId="{46D05C2C-3ACC-4A15-8707-234741ABFEDF}" type="pres">
      <dgm:prSet presAssocID="{C4979282-E146-47F0-8846-D22016F2C8DA}" presName="spaceBetweenRectangles" presStyleCnt="0"/>
      <dgm:spPr/>
    </dgm:pt>
    <dgm:pt modelId="{DBDA0B57-EE61-44FD-94FF-1BFB4C3516F3}" type="pres">
      <dgm:prSet presAssocID="{9A26A866-2764-4859-8AAF-9F3E267C8281}" presName="composite" presStyleCnt="0"/>
      <dgm:spPr/>
    </dgm:pt>
    <dgm:pt modelId="{B2CF4904-7567-4AC4-B5C8-6AD91E9FBF28}" type="pres">
      <dgm:prSet presAssocID="{9A26A866-2764-4859-8AAF-9F3E267C8281}" presName="Parent1" presStyleLbl="node1" presStyleIdx="8" presStyleCnt="10" custLinFactX="-100000" custLinFactY="-145685" custLinFactNeighborX="-110487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D505B7-5211-4D62-807F-E3D99D3CE859}" type="pres">
      <dgm:prSet presAssocID="{9A26A866-2764-4859-8AAF-9F3E267C8281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23F5CA4-159F-40AA-9C74-E80354AC2B8C}" type="pres">
      <dgm:prSet presAssocID="{9A26A866-2764-4859-8AAF-9F3E267C8281}" presName="BalanceSpacing" presStyleCnt="0"/>
      <dgm:spPr/>
    </dgm:pt>
    <dgm:pt modelId="{4DC87AE1-F735-482F-90C0-8AAD96F52ACC}" type="pres">
      <dgm:prSet presAssocID="{9A26A866-2764-4859-8AAF-9F3E267C8281}" presName="BalanceSpacing1" presStyleCnt="0"/>
      <dgm:spPr/>
    </dgm:pt>
    <dgm:pt modelId="{03CE96E6-789D-49DE-AA5E-50476DA3A2C9}" type="pres">
      <dgm:prSet presAssocID="{8F781DB9-A5C6-40EB-B11E-05BBA8BA9561}" presName="Accent1Text" presStyleLbl="node1" presStyleIdx="9" presStyleCnt="10" custLinFactX="-55286" custLinFactY="-100000" custLinFactNeighborX="-100000" custLinFactNeighborY="-163531"/>
      <dgm:spPr/>
      <dgm:t>
        <a:bodyPr/>
        <a:lstStyle/>
        <a:p>
          <a:endParaRPr lang="es-EC"/>
        </a:p>
      </dgm:t>
    </dgm:pt>
  </dgm:ptLst>
  <dgm:cxnLst>
    <dgm:cxn modelId="{4D44C9B6-30F8-4407-AB34-330821742D2F}" type="presOf" srcId="{E6DEF7AF-F1DB-402D-BA96-7388CC90059F}" destId="{675C37A0-0312-4E89-991C-77CA757DAA94}" srcOrd="0" destOrd="0" presId="urn:microsoft.com/office/officeart/2008/layout/AlternatingHexagons"/>
    <dgm:cxn modelId="{843B232E-0E9F-4356-97EA-FD7D4A21937A}" type="presOf" srcId="{AEAF3507-A567-4DFC-BB79-0E3BC209C7A2}" destId="{C4E881B3-9C9E-42B2-B07A-2718DC555F1C}" srcOrd="0" destOrd="0" presId="urn:microsoft.com/office/officeart/2008/layout/AlternatingHexagons"/>
    <dgm:cxn modelId="{06066396-CC86-4738-977D-DA76B715035E}" srcId="{AEAF3507-A567-4DFC-BB79-0E3BC209C7A2}" destId="{9A26A866-2764-4859-8AAF-9F3E267C8281}" srcOrd="4" destOrd="0" parTransId="{68F4BA88-DBF6-4DF1-832C-BD93655866FA}" sibTransId="{8F781DB9-A5C6-40EB-B11E-05BBA8BA9561}"/>
    <dgm:cxn modelId="{4FF72B5C-9BE3-4D6B-87A9-54A01D109F36}" srcId="{AEAF3507-A567-4DFC-BB79-0E3BC209C7A2}" destId="{4029AA1A-5219-4D33-AEEB-B1C06C0FF2DF}" srcOrd="3" destOrd="0" parTransId="{673CA7F3-DF1B-4E8E-A4A1-7E41F09A4283}" sibTransId="{C4979282-E146-47F0-8846-D22016F2C8DA}"/>
    <dgm:cxn modelId="{143044C5-C18A-4D37-94A4-287AA5CC178A}" type="presOf" srcId="{C4979282-E146-47F0-8846-D22016F2C8DA}" destId="{AA98FCEB-FB7B-4FB1-9A5B-578E8058E6BF}" srcOrd="0" destOrd="0" presId="urn:microsoft.com/office/officeart/2008/layout/AlternatingHexagons"/>
    <dgm:cxn modelId="{C4845DEF-EE13-47ED-86B0-3A7AE6D44396}" srcId="{AEAF3507-A567-4DFC-BB79-0E3BC209C7A2}" destId="{B6465F3F-0FE7-4CC3-8CE3-49C54D40112A}" srcOrd="0" destOrd="0" parTransId="{04E76354-9109-4E0E-B56C-BAB25CF861E2}" sibTransId="{5A6DFEB4-FF9B-415C-95E0-2A2B01503E52}"/>
    <dgm:cxn modelId="{4C258939-EDDB-4767-8CD3-6DB3C4C8F750}" type="presOf" srcId="{B6465F3F-0FE7-4CC3-8CE3-49C54D40112A}" destId="{BCBF43E6-D6C0-4B2B-81FE-D7BC9B5DB0E2}" srcOrd="0" destOrd="0" presId="urn:microsoft.com/office/officeart/2008/layout/AlternatingHexagons"/>
    <dgm:cxn modelId="{6D50FB49-C54B-4695-BEC5-5518A7B3F767}" srcId="{AEAF3507-A567-4DFC-BB79-0E3BC209C7A2}" destId="{9B4F1ABE-223A-4C35-9E6C-744B2662BB78}" srcOrd="1" destOrd="0" parTransId="{9D8AD113-DB9E-4B5F-B475-713E514E28A8}" sibTransId="{E6DEF7AF-F1DB-402D-BA96-7388CC90059F}"/>
    <dgm:cxn modelId="{2C372398-675E-4E09-8D73-8E6A256E95FD}" type="presOf" srcId="{9A26A866-2764-4859-8AAF-9F3E267C8281}" destId="{B2CF4904-7567-4AC4-B5C8-6AD91E9FBF28}" srcOrd="0" destOrd="0" presId="urn:microsoft.com/office/officeart/2008/layout/AlternatingHexagons"/>
    <dgm:cxn modelId="{FAF6825C-0883-423E-9CAF-AA2B6F99A9D8}" srcId="{AEAF3507-A567-4DFC-BB79-0E3BC209C7A2}" destId="{84DF46DC-D086-4AF3-BB22-430394A7BFC3}" srcOrd="2" destOrd="0" parTransId="{07F7A57C-BCEA-468F-A2BD-3BCD705F2FC7}" sibTransId="{F43EF67C-ECB7-47DC-952B-5805F1669073}"/>
    <dgm:cxn modelId="{23233A20-95EA-467A-BC2D-9ED125009841}" type="presOf" srcId="{F43EF67C-ECB7-47DC-952B-5805F1669073}" destId="{22E866EF-7855-429C-846C-604F3B2901D6}" srcOrd="0" destOrd="0" presId="urn:microsoft.com/office/officeart/2008/layout/AlternatingHexagons"/>
    <dgm:cxn modelId="{D3A68E5D-1169-431A-8A38-C56CB37ABD4A}" type="presOf" srcId="{4029AA1A-5219-4D33-AEEB-B1C06C0FF2DF}" destId="{1ED80D56-0D0B-4310-A8C0-47B6A822A9A8}" srcOrd="0" destOrd="0" presId="urn:microsoft.com/office/officeart/2008/layout/AlternatingHexagons"/>
    <dgm:cxn modelId="{F0AB2D5E-AAAC-49B5-9A9E-7999769A8263}" type="presOf" srcId="{84DF46DC-D086-4AF3-BB22-430394A7BFC3}" destId="{287FEAF4-6274-4781-AFB6-5413E71B3195}" srcOrd="0" destOrd="0" presId="urn:microsoft.com/office/officeart/2008/layout/AlternatingHexagons"/>
    <dgm:cxn modelId="{1C70C96F-55D7-4030-8F13-A90F1455C064}" type="presOf" srcId="{8F781DB9-A5C6-40EB-B11E-05BBA8BA9561}" destId="{03CE96E6-789D-49DE-AA5E-50476DA3A2C9}" srcOrd="0" destOrd="0" presId="urn:microsoft.com/office/officeart/2008/layout/AlternatingHexagons"/>
    <dgm:cxn modelId="{B8B1B219-B19D-4BA1-ADB0-9B7F18EDFEBC}" type="presOf" srcId="{5A6DFEB4-FF9B-415C-95E0-2A2B01503E52}" destId="{38875F6E-D2A9-45AF-BF58-1367F7479728}" srcOrd="0" destOrd="0" presId="urn:microsoft.com/office/officeart/2008/layout/AlternatingHexagons"/>
    <dgm:cxn modelId="{5FD2ACA6-810D-4139-9284-C9331036818F}" type="presOf" srcId="{9B4F1ABE-223A-4C35-9E6C-744B2662BB78}" destId="{06240FAE-79DF-4E39-8B69-F363F76A27A3}" srcOrd="0" destOrd="0" presId="urn:microsoft.com/office/officeart/2008/layout/AlternatingHexagons"/>
    <dgm:cxn modelId="{E052AE19-007E-4B6D-8EC1-92E96DBC8B89}" type="presParOf" srcId="{C4E881B3-9C9E-42B2-B07A-2718DC555F1C}" destId="{3DC5B01B-685E-4FF8-A672-6641E6B7160D}" srcOrd="0" destOrd="0" presId="urn:microsoft.com/office/officeart/2008/layout/AlternatingHexagons"/>
    <dgm:cxn modelId="{58390287-9FD7-49F8-9B5D-9211576D0560}" type="presParOf" srcId="{3DC5B01B-685E-4FF8-A672-6641E6B7160D}" destId="{BCBF43E6-D6C0-4B2B-81FE-D7BC9B5DB0E2}" srcOrd="0" destOrd="0" presId="urn:microsoft.com/office/officeart/2008/layout/AlternatingHexagons"/>
    <dgm:cxn modelId="{BC9F74EC-3076-4D87-9365-4959D018CB8A}" type="presParOf" srcId="{3DC5B01B-685E-4FF8-A672-6641E6B7160D}" destId="{7E101477-DF2D-4C32-A3CE-18D2BFEF12DF}" srcOrd="1" destOrd="0" presId="urn:microsoft.com/office/officeart/2008/layout/AlternatingHexagons"/>
    <dgm:cxn modelId="{A66D5BDF-CDC3-47D4-8FF5-48801F123F66}" type="presParOf" srcId="{3DC5B01B-685E-4FF8-A672-6641E6B7160D}" destId="{BEA94AB0-41C3-4BCC-B715-4797999F637A}" srcOrd="2" destOrd="0" presId="urn:microsoft.com/office/officeart/2008/layout/AlternatingHexagons"/>
    <dgm:cxn modelId="{B66B3687-B1CA-4697-93F6-85364E208F15}" type="presParOf" srcId="{3DC5B01B-685E-4FF8-A672-6641E6B7160D}" destId="{C86321B1-FF10-4360-93FE-ED88C6ED981B}" srcOrd="3" destOrd="0" presId="urn:microsoft.com/office/officeart/2008/layout/AlternatingHexagons"/>
    <dgm:cxn modelId="{F89F993D-742A-4F52-AA66-50D4AA4BA1EF}" type="presParOf" srcId="{3DC5B01B-685E-4FF8-A672-6641E6B7160D}" destId="{38875F6E-D2A9-45AF-BF58-1367F7479728}" srcOrd="4" destOrd="0" presId="urn:microsoft.com/office/officeart/2008/layout/AlternatingHexagons"/>
    <dgm:cxn modelId="{46B91141-DADA-4018-B9B3-9F7C82D08E58}" type="presParOf" srcId="{C4E881B3-9C9E-42B2-B07A-2718DC555F1C}" destId="{E6E767C1-F308-4438-A725-69038CCF4A5B}" srcOrd="1" destOrd="0" presId="urn:microsoft.com/office/officeart/2008/layout/AlternatingHexagons"/>
    <dgm:cxn modelId="{B91715E8-458E-4606-B1AF-CFC9A6E130F7}" type="presParOf" srcId="{C4E881B3-9C9E-42B2-B07A-2718DC555F1C}" destId="{64AEF50C-4252-4042-A368-B2BD74C84121}" srcOrd="2" destOrd="0" presId="urn:microsoft.com/office/officeart/2008/layout/AlternatingHexagons"/>
    <dgm:cxn modelId="{B175A050-3593-4FCC-9AEB-0C47CC0A6D20}" type="presParOf" srcId="{64AEF50C-4252-4042-A368-B2BD74C84121}" destId="{06240FAE-79DF-4E39-8B69-F363F76A27A3}" srcOrd="0" destOrd="0" presId="urn:microsoft.com/office/officeart/2008/layout/AlternatingHexagons"/>
    <dgm:cxn modelId="{E34732F7-05BC-4274-BFFD-2A523A965141}" type="presParOf" srcId="{64AEF50C-4252-4042-A368-B2BD74C84121}" destId="{C233B338-316E-4665-AAC4-E41F427979F8}" srcOrd="1" destOrd="0" presId="urn:microsoft.com/office/officeart/2008/layout/AlternatingHexagons"/>
    <dgm:cxn modelId="{0C79D74E-E775-4373-868B-34D3C03E5117}" type="presParOf" srcId="{64AEF50C-4252-4042-A368-B2BD74C84121}" destId="{F3AC9C12-808E-47E6-8D45-1496A44D00E5}" srcOrd="2" destOrd="0" presId="urn:microsoft.com/office/officeart/2008/layout/AlternatingHexagons"/>
    <dgm:cxn modelId="{5D33847F-131D-4A91-BBBC-65AF31222A41}" type="presParOf" srcId="{64AEF50C-4252-4042-A368-B2BD74C84121}" destId="{567ADF9B-9FDA-4832-95BC-186EC7C90F0A}" srcOrd="3" destOrd="0" presId="urn:microsoft.com/office/officeart/2008/layout/AlternatingHexagons"/>
    <dgm:cxn modelId="{2E1878C4-A5DC-4B12-AE98-4CE426877470}" type="presParOf" srcId="{64AEF50C-4252-4042-A368-B2BD74C84121}" destId="{675C37A0-0312-4E89-991C-77CA757DAA94}" srcOrd="4" destOrd="0" presId="urn:microsoft.com/office/officeart/2008/layout/AlternatingHexagons"/>
    <dgm:cxn modelId="{488C18C4-21FC-425E-A662-BB7B64CEB73F}" type="presParOf" srcId="{C4E881B3-9C9E-42B2-B07A-2718DC555F1C}" destId="{0D64D727-624F-4834-A9E1-CD3B5AB89A89}" srcOrd="3" destOrd="0" presId="urn:microsoft.com/office/officeart/2008/layout/AlternatingHexagons"/>
    <dgm:cxn modelId="{BD426BCA-A468-4934-8789-6B1A7C121477}" type="presParOf" srcId="{C4E881B3-9C9E-42B2-B07A-2718DC555F1C}" destId="{6660355C-9688-4E43-A4B2-E37046685644}" srcOrd="4" destOrd="0" presId="urn:microsoft.com/office/officeart/2008/layout/AlternatingHexagons"/>
    <dgm:cxn modelId="{3C2E9D50-F6F8-4AB5-BE8D-8AEBF142F7FE}" type="presParOf" srcId="{6660355C-9688-4E43-A4B2-E37046685644}" destId="{287FEAF4-6274-4781-AFB6-5413E71B3195}" srcOrd="0" destOrd="0" presId="urn:microsoft.com/office/officeart/2008/layout/AlternatingHexagons"/>
    <dgm:cxn modelId="{E6CB796F-D096-403C-BA05-EE3E34F8E01E}" type="presParOf" srcId="{6660355C-9688-4E43-A4B2-E37046685644}" destId="{35CB43AB-B8D4-460B-9596-CFA8B2A89192}" srcOrd="1" destOrd="0" presId="urn:microsoft.com/office/officeart/2008/layout/AlternatingHexagons"/>
    <dgm:cxn modelId="{3B1D54DD-CE78-449C-932A-62666939053E}" type="presParOf" srcId="{6660355C-9688-4E43-A4B2-E37046685644}" destId="{13CA8D0A-922E-4780-A4D7-C3C48DC0B6BF}" srcOrd="2" destOrd="0" presId="urn:microsoft.com/office/officeart/2008/layout/AlternatingHexagons"/>
    <dgm:cxn modelId="{23F592E8-C9F4-4C38-BC93-174603C99D73}" type="presParOf" srcId="{6660355C-9688-4E43-A4B2-E37046685644}" destId="{00F61129-A3A9-41FE-9F14-9EA8AB1F7275}" srcOrd="3" destOrd="0" presId="urn:microsoft.com/office/officeart/2008/layout/AlternatingHexagons"/>
    <dgm:cxn modelId="{8650FA94-4A40-4A7C-915D-D95FCF9F22FE}" type="presParOf" srcId="{6660355C-9688-4E43-A4B2-E37046685644}" destId="{22E866EF-7855-429C-846C-604F3B2901D6}" srcOrd="4" destOrd="0" presId="urn:microsoft.com/office/officeart/2008/layout/AlternatingHexagons"/>
    <dgm:cxn modelId="{162C5AFA-7C41-48BC-954A-69EB9F84AB1E}" type="presParOf" srcId="{C4E881B3-9C9E-42B2-B07A-2718DC555F1C}" destId="{A09718AE-7AB7-4477-867D-74214EB3274A}" srcOrd="5" destOrd="0" presId="urn:microsoft.com/office/officeart/2008/layout/AlternatingHexagons"/>
    <dgm:cxn modelId="{79A05FFB-5BD7-42F3-93FD-6B7C26BA1F04}" type="presParOf" srcId="{C4E881B3-9C9E-42B2-B07A-2718DC555F1C}" destId="{9FAC828F-0AE6-4549-A317-3581FD9043BD}" srcOrd="6" destOrd="0" presId="urn:microsoft.com/office/officeart/2008/layout/AlternatingHexagons"/>
    <dgm:cxn modelId="{05D6CB5E-1D78-4E57-9378-C4843B8A92F3}" type="presParOf" srcId="{9FAC828F-0AE6-4549-A317-3581FD9043BD}" destId="{1ED80D56-0D0B-4310-A8C0-47B6A822A9A8}" srcOrd="0" destOrd="0" presId="urn:microsoft.com/office/officeart/2008/layout/AlternatingHexagons"/>
    <dgm:cxn modelId="{F5746FE6-512A-4D79-A487-3C340A4AFC78}" type="presParOf" srcId="{9FAC828F-0AE6-4549-A317-3581FD9043BD}" destId="{C7C12BB3-574A-4A1E-88D1-18E0D093501D}" srcOrd="1" destOrd="0" presId="urn:microsoft.com/office/officeart/2008/layout/AlternatingHexagons"/>
    <dgm:cxn modelId="{0614C07E-D0EE-4164-B183-A37CFC967C5B}" type="presParOf" srcId="{9FAC828F-0AE6-4549-A317-3581FD9043BD}" destId="{67EDA769-1682-4434-8061-77A3700C0082}" srcOrd="2" destOrd="0" presId="urn:microsoft.com/office/officeart/2008/layout/AlternatingHexagons"/>
    <dgm:cxn modelId="{DA2F808F-1987-49EE-B7FC-7046C420F328}" type="presParOf" srcId="{9FAC828F-0AE6-4549-A317-3581FD9043BD}" destId="{F3971DBA-7602-4199-A712-FEEA40DC2189}" srcOrd="3" destOrd="0" presId="urn:microsoft.com/office/officeart/2008/layout/AlternatingHexagons"/>
    <dgm:cxn modelId="{09BEB3EF-55AA-41F4-950B-EEB1BECF6D22}" type="presParOf" srcId="{9FAC828F-0AE6-4549-A317-3581FD9043BD}" destId="{AA98FCEB-FB7B-4FB1-9A5B-578E8058E6BF}" srcOrd="4" destOrd="0" presId="urn:microsoft.com/office/officeart/2008/layout/AlternatingHexagons"/>
    <dgm:cxn modelId="{EC19FF12-DAF6-4976-87F7-0FF82BF29DB4}" type="presParOf" srcId="{C4E881B3-9C9E-42B2-B07A-2718DC555F1C}" destId="{46D05C2C-3ACC-4A15-8707-234741ABFEDF}" srcOrd="7" destOrd="0" presId="urn:microsoft.com/office/officeart/2008/layout/AlternatingHexagons"/>
    <dgm:cxn modelId="{A4F9BFEE-F8EC-4D10-9326-5A45C30FFE55}" type="presParOf" srcId="{C4E881B3-9C9E-42B2-B07A-2718DC555F1C}" destId="{DBDA0B57-EE61-44FD-94FF-1BFB4C3516F3}" srcOrd="8" destOrd="0" presId="urn:microsoft.com/office/officeart/2008/layout/AlternatingHexagons"/>
    <dgm:cxn modelId="{43E69941-FD81-4C50-B8D6-EDDC4F9D4170}" type="presParOf" srcId="{DBDA0B57-EE61-44FD-94FF-1BFB4C3516F3}" destId="{B2CF4904-7567-4AC4-B5C8-6AD91E9FBF28}" srcOrd="0" destOrd="0" presId="urn:microsoft.com/office/officeart/2008/layout/AlternatingHexagons"/>
    <dgm:cxn modelId="{CE99E68E-7A0C-4671-9A42-150C950E23FE}" type="presParOf" srcId="{DBDA0B57-EE61-44FD-94FF-1BFB4C3516F3}" destId="{12D505B7-5211-4D62-807F-E3D99D3CE859}" srcOrd="1" destOrd="0" presId="urn:microsoft.com/office/officeart/2008/layout/AlternatingHexagons"/>
    <dgm:cxn modelId="{8870FD8E-C2A8-4A8C-8805-BCF3046E9660}" type="presParOf" srcId="{DBDA0B57-EE61-44FD-94FF-1BFB4C3516F3}" destId="{723F5CA4-159F-40AA-9C74-E80354AC2B8C}" srcOrd="2" destOrd="0" presId="urn:microsoft.com/office/officeart/2008/layout/AlternatingHexagons"/>
    <dgm:cxn modelId="{2F087FC9-7C2C-4606-90B6-67C25353E7BE}" type="presParOf" srcId="{DBDA0B57-EE61-44FD-94FF-1BFB4C3516F3}" destId="{4DC87AE1-F735-482F-90C0-8AAD96F52ACC}" srcOrd="3" destOrd="0" presId="urn:microsoft.com/office/officeart/2008/layout/AlternatingHexagons"/>
    <dgm:cxn modelId="{3575BFDF-F1A3-413B-B718-87A2C3BF46E4}" type="presParOf" srcId="{DBDA0B57-EE61-44FD-94FF-1BFB4C3516F3}" destId="{03CE96E6-789D-49DE-AA5E-50476DA3A2C9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BE8199-F706-4A17-9D47-CCB86DC9E7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B089CC-094D-4533-AC4B-B31A622D1167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GENERAL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744EE9CF-CBA8-489C-B254-2678CCD74D3F}" type="parTrans" cxnId="{60383AEB-3011-4ECF-BEDF-32D4C8759E91}">
      <dgm:prSet/>
      <dgm:spPr/>
      <dgm:t>
        <a:bodyPr/>
        <a:lstStyle/>
        <a:p>
          <a:endParaRPr lang="es-EC"/>
        </a:p>
      </dgm:t>
    </dgm:pt>
    <dgm:pt modelId="{D209A84A-F72D-48C5-B2ED-5F7413837EB9}" type="sibTrans" cxnId="{60383AEB-3011-4ECF-BEDF-32D4C8759E91}">
      <dgm:prSet/>
      <dgm:spPr/>
      <dgm:t>
        <a:bodyPr/>
        <a:lstStyle/>
        <a:p>
          <a:endParaRPr lang="es-EC"/>
        </a:p>
      </dgm:t>
    </dgm:pt>
    <dgm:pt modelId="{65370EB1-5F34-4C3A-883F-F871DD0CFA66}">
      <dgm:prSet phldrT="[Texto]" custT="1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es-EC" sz="1400" dirty="0" smtClean="0"/>
            <a:t>Elaborar el estudio técnico  para conocer las bases técnicas y fundamentos teóricos para establecer el tamaño y la localización de la Empresa de  servicios Marketing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8DE0EB5A-5AA1-46B0-B412-86E898BED05C}" type="parTrans" cxnId="{8CD559CC-C5EC-4BF3-AC5E-F615A55F6E90}">
      <dgm:prSet/>
      <dgm:spPr/>
      <dgm:t>
        <a:bodyPr/>
        <a:lstStyle/>
        <a:p>
          <a:endParaRPr lang="es-EC"/>
        </a:p>
      </dgm:t>
    </dgm:pt>
    <dgm:pt modelId="{BC3A67EA-CED7-42E0-9BDB-EDD40B784D93}" type="sibTrans" cxnId="{8CD559CC-C5EC-4BF3-AC5E-F615A55F6E90}">
      <dgm:prSet/>
      <dgm:spPr/>
      <dgm:t>
        <a:bodyPr/>
        <a:lstStyle/>
        <a:p>
          <a:endParaRPr lang="es-EC"/>
        </a:p>
      </dgm:t>
    </dgm:pt>
    <dgm:pt modelId="{B1F4DA2C-133C-4AE3-BE32-4D1CAACA7A7B}" type="pres">
      <dgm:prSet presAssocID="{93BE8199-F706-4A17-9D47-CCB86DC9E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3CED08-5CDA-4724-9A93-AEDC11B81393}" type="pres">
      <dgm:prSet presAssocID="{E5B089CC-094D-4533-AC4B-B31A622D1167}" presName="linNode" presStyleCnt="0"/>
      <dgm:spPr/>
    </dgm:pt>
    <dgm:pt modelId="{78E5AE2A-FEFD-4C3F-A59A-14FFC4D7CE6A}" type="pres">
      <dgm:prSet presAssocID="{E5B089CC-094D-4533-AC4B-B31A622D1167}" presName="parentText" presStyleLbl="node1" presStyleIdx="0" presStyleCnt="1" custScaleY="540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9A4FCB-1130-4300-B364-C622FAC5E55B}" type="pres">
      <dgm:prSet presAssocID="{E5B089CC-094D-4533-AC4B-B31A622D1167}" presName="descendantText" presStyleLbl="alignAccFollowNode1" presStyleIdx="0" presStyleCnt="1" custScaleY="79578" custLinFactNeighborX="-7024" custLinFactNeighborY="6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7857E9-6129-49D5-85D7-D8A599A006B2}" type="presOf" srcId="{E5B089CC-094D-4533-AC4B-B31A622D1167}" destId="{78E5AE2A-FEFD-4C3F-A59A-14FFC4D7CE6A}" srcOrd="0" destOrd="0" presId="urn:microsoft.com/office/officeart/2005/8/layout/vList5"/>
    <dgm:cxn modelId="{60383AEB-3011-4ECF-BEDF-32D4C8759E91}" srcId="{93BE8199-F706-4A17-9D47-CCB86DC9E7EB}" destId="{E5B089CC-094D-4533-AC4B-B31A622D1167}" srcOrd="0" destOrd="0" parTransId="{744EE9CF-CBA8-489C-B254-2678CCD74D3F}" sibTransId="{D209A84A-F72D-48C5-B2ED-5F7413837EB9}"/>
    <dgm:cxn modelId="{1D8D05AA-D83E-46A2-BAAE-D564738F29D7}" type="presOf" srcId="{93BE8199-F706-4A17-9D47-CCB86DC9E7EB}" destId="{B1F4DA2C-133C-4AE3-BE32-4D1CAACA7A7B}" srcOrd="0" destOrd="0" presId="urn:microsoft.com/office/officeart/2005/8/layout/vList5"/>
    <dgm:cxn modelId="{FDB906B0-0F11-4189-9233-BE1276AE41B6}" type="presOf" srcId="{65370EB1-5F34-4C3A-883F-F871DD0CFA66}" destId="{4E9A4FCB-1130-4300-B364-C622FAC5E55B}" srcOrd="0" destOrd="0" presId="urn:microsoft.com/office/officeart/2005/8/layout/vList5"/>
    <dgm:cxn modelId="{8CD559CC-C5EC-4BF3-AC5E-F615A55F6E90}" srcId="{E5B089CC-094D-4533-AC4B-B31A622D1167}" destId="{65370EB1-5F34-4C3A-883F-F871DD0CFA66}" srcOrd="0" destOrd="0" parTransId="{8DE0EB5A-5AA1-46B0-B412-86E898BED05C}" sibTransId="{BC3A67EA-CED7-42E0-9BDB-EDD40B784D93}"/>
    <dgm:cxn modelId="{9B8B8EC8-F237-43F7-A988-6ED2BD699905}" type="presParOf" srcId="{B1F4DA2C-133C-4AE3-BE32-4D1CAACA7A7B}" destId="{623CED08-5CDA-4724-9A93-AEDC11B81393}" srcOrd="0" destOrd="0" presId="urn:microsoft.com/office/officeart/2005/8/layout/vList5"/>
    <dgm:cxn modelId="{5779767D-F470-4A3B-89FC-957AF0789FDD}" type="presParOf" srcId="{623CED08-5CDA-4724-9A93-AEDC11B81393}" destId="{78E5AE2A-FEFD-4C3F-A59A-14FFC4D7CE6A}" srcOrd="0" destOrd="0" presId="urn:microsoft.com/office/officeart/2005/8/layout/vList5"/>
    <dgm:cxn modelId="{EF40C4D0-9E97-44B1-AF27-23317EA61134}" type="presParOf" srcId="{623CED08-5CDA-4724-9A93-AEDC11B81393}" destId="{4E9A4FCB-1130-4300-B364-C622FAC5E5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54B57-FB55-4F5C-9620-A27851486146}">
      <dsp:nvSpPr>
        <dsp:cNvPr id="0" name=""/>
        <dsp:cNvSpPr/>
      </dsp:nvSpPr>
      <dsp:spPr>
        <a:xfrm>
          <a:off x="753" y="872438"/>
          <a:ext cx="2247896" cy="631387"/>
        </a:xfrm>
        <a:prstGeom prst="chevron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Investigación de Mercados</a:t>
          </a:r>
          <a:endParaRPr lang="es-EC" sz="1800" kern="1200" dirty="0"/>
        </a:p>
      </dsp:txBody>
      <dsp:txXfrm>
        <a:off x="316447" y="872438"/>
        <a:ext cx="1616509" cy="631387"/>
      </dsp:txXfrm>
    </dsp:sp>
    <dsp:sp modelId="{DE35F39C-D86F-4741-9F29-F8E285623046}">
      <dsp:nvSpPr>
        <dsp:cNvPr id="0" name=""/>
        <dsp:cNvSpPr/>
      </dsp:nvSpPr>
      <dsp:spPr>
        <a:xfrm>
          <a:off x="1899287" y="871175"/>
          <a:ext cx="2727545" cy="631387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Estudio Técnico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214981" y="871175"/>
        <a:ext cx="2096158" cy="631387"/>
      </dsp:txXfrm>
    </dsp:sp>
    <dsp:sp modelId="{E5EEA79E-5C82-4CD9-A2EE-164462258D5F}">
      <dsp:nvSpPr>
        <dsp:cNvPr id="0" name=""/>
        <dsp:cNvSpPr/>
      </dsp:nvSpPr>
      <dsp:spPr>
        <a:xfrm>
          <a:off x="4123791" y="889542"/>
          <a:ext cx="2463925" cy="631387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Estudio Organizacional</a:t>
          </a:r>
          <a:endParaRPr lang="es-EC" sz="1800" kern="1200" dirty="0"/>
        </a:p>
      </dsp:txBody>
      <dsp:txXfrm>
        <a:off x="4439485" y="889542"/>
        <a:ext cx="1832538" cy="631387"/>
      </dsp:txXfrm>
    </dsp:sp>
    <dsp:sp modelId="{1AAAB973-BECB-490C-95E0-9DD4103D4C9A}">
      <dsp:nvSpPr>
        <dsp:cNvPr id="0" name=""/>
        <dsp:cNvSpPr/>
      </dsp:nvSpPr>
      <dsp:spPr>
        <a:xfrm>
          <a:off x="6101675" y="889542"/>
          <a:ext cx="1853137" cy="63138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Estudio Financiero </a:t>
          </a:r>
          <a:endParaRPr lang="es-EC" sz="1800" kern="1200" dirty="0"/>
        </a:p>
      </dsp:txBody>
      <dsp:txXfrm>
        <a:off x="6417369" y="889542"/>
        <a:ext cx="1221750" cy="631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8E4C-FD76-4302-AE2A-D3F49235C008}">
      <dsp:nvSpPr>
        <dsp:cNvPr id="0" name=""/>
        <dsp:cNvSpPr/>
      </dsp:nvSpPr>
      <dsp:spPr>
        <a:xfrm>
          <a:off x="2088232" y="576052"/>
          <a:ext cx="2098757" cy="2077740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Imagen Corporativa</a:t>
          </a:r>
          <a:endParaRPr lang="es-EC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2944" y="1184608"/>
        <a:ext cx="1484045" cy="1469184"/>
      </dsp:txXfrm>
    </dsp:sp>
    <dsp:sp modelId="{F835FE4A-543B-4686-BFD4-401567C2F7D7}">
      <dsp:nvSpPr>
        <dsp:cNvPr id="0" name=""/>
        <dsp:cNvSpPr/>
      </dsp:nvSpPr>
      <dsp:spPr>
        <a:xfrm rot="5400000">
          <a:off x="4176454" y="565544"/>
          <a:ext cx="2077740" cy="209875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Organigrama</a:t>
          </a:r>
          <a:endParaRPr lang="es-EC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65946" y="1184608"/>
        <a:ext cx="1484045" cy="1469184"/>
      </dsp:txXfrm>
    </dsp:sp>
    <dsp:sp modelId="{35F1F9D9-76FF-4240-B580-6ABE7A3889BD}">
      <dsp:nvSpPr>
        <dsp:cNvPr id="0" name=""/>
        <dsp:cNvSpPr/>
      </dsp:nvSpPr>
      <dsp:spPr>
        <a:xfrm rot="10800000">
          <a:off x="4176454" y="2674808"/>
          <a:ext cx="2098757" cy="2077740"/>
        </a:xfrm>
        <a:prstGeom prst="pieWedg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Misión y Visión</a:t>
          </a:r>
          <a:endParaRPr lang="es-EC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76454" y="2674808"/>
        <a:ext cx="1484045" cy="1469184"/>
      </dsp:txXfrm>
    </dsp:sp>
    <dsp:sp modelId="{B4E2AF8A-B51E-4242-8226-07B275EA8BFF}">
      <dsp:nvSpPr>
        <dsp:cNvPr id="0" name=""/>
        <dsp:cNvSpPr/>
      </dsp:nvSpPr>
      <dsp:spPr>
        <a:xfrm rot="16200000">
          <a:off x="2098740" y="2664274"/>
          <a:ext cx="2077740" cy="209875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Estrategias     </a:t>
          </a:r>
          <a:endParaRPr lang="es-EC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02944" y="2674782"/>
        <a:ext cx="1484045" cy="1469184"/>
      </dsp:txXfrm>
    </dsp:sp>
    <dsp:sp modelId="{98FF7C43-7059-405C-B974-7353F642F872}">
      <dsp:nvSpPr>
        <dsp:cNvPr id="0" name=""/>
        <dsp:cNvSpPr/>
      </dsp:nvSpPr>
      <dsp:spPr>
        <a:xfrm>
          <a:off x="3960442" y="2376265"/>
          <a:ext cx="432051" cy="29523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76F8E-D104-4F56-BA85-51E777F13255}">
      <dsp:nvSpPr>
        <dsp:cNvPr id="0" name=""/>
        <dsp:cNvSpPr/>
      </dsp:nvSpPr>
      <dsp:spPr>
        <a:xfrm rot="10800000">
          <a:off x="3960442" y="2808311"/>
          <a:ext cx="432051" cy="28082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5C0B-6F7B-4900-AD0D-C85A58400781}">
      <dsp:nvSpPr>
        <dsp:cNvPr id="0" name=""/>
        <dsp:cNvSpPr/>
      </dsp:nvSpPr>
      <dsp:spPr>
        <a:xfrm rot="5400000">
          <a:off x="3997451" y="135624"/>
          <a:ext cx="2071191" cy="18019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 val="76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es-EC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↑</a:t>
          </a:r>
          <a:r>
            <a:rPr lang="es-EC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PYMES</a:t>
          </a:r>
          <a:endParaRPr lang="es-EC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412880" y="323758"/>
        <a:ext cx="1240332" cy="1425669"/>
      </dsp:txXfrm>
    </dsp:sp>
    <dsp:sp modelId="{EB64A269-5476-41EF-AEF2-C10620EA66F4}">
      <dsp:nvSpPr>
        <dsp:cNvPr id="0" name=""/>
        <dsp:cNvSpPr/>
      </dsp:nvSpPr>
      <dsp:spPr>
        <a:xfrm>
          <a:off x="5890573" y="437877"/>
          <a:ext cx="2311449" cy="124271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7383-8A5F-4A24-8FC2-B58261061D70}">
      <dsp:nvSpPr>
        <dsp:cNvPr id="0" name=""/>
        <dsp:cNvSpPr/>
      </dsp:nvSpPr>
      <dsp:spPr>
        <a:xfrm rot="5400000">
          <a:off x="5895377" y="134627"/>
          <a:ext cx="2071191" cy="180193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  <a:alpha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6310806" y="322761"/>
        <a:ext cx="1240332" cy="1425669"/>
      </dsp:txXfrm>
    </dsp:sp>
    <dsp:sp modelId="{DA821242-7A00-4A10-883A-2070992D4BA4}">
      <dsp:nvSpPr>
        <dsp:cNvPr id="0" name=""/>
        <dsp:cNvSpPr/>
      </dsp:nvSpPr>
      <dsp:spPr>
        <a:xfrm rot="5400000">
          <a:off x="4005327" y="3598822"/>
          <a:ext cx="2071191" cy="180193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DEMANDA</a:t>
          </a:r>
          <a:endParaRPr lang="es-EC" sz="1800" kern="1200" dirty="0">
            <a:solidFill>
              <a:sysClr val="windowText" lastClr="0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420756" y="3786956"/>
        <a:ext cx="1240332" cy="1425669"/>
      </dsp:txXfrm>
    </dsp:sp>
    <dsp:sp modelId="{5219C32A-2849-4F93-AB3F-DE8442A2AE45}">
      <dsp:nvSpPr>
        <dsp:cNvPr id="0" name=""/>
        <dsp:cNvSpPr/>
      </dsp:nvSpPr>
      <dsp:spPr>
        <a:xfrm>
          <a:off x="612539" y="1881473"/>
          <a:ext cx="2236886" cy="124271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D09D1-8C03-431C-BEDD-73FA35422F10}">
      <dsp:nvSpPr>
        <dsp:cNvPr id="0" name=""/>
        <dsp:cNvSpPr/>
      </dsp:nvSpPr>
      <dsp:spPr>
        <a:xfrm rot="5400000">
          <a:off x="4966769" y="1893651"/>
          <a:ext cx="2071191" cy="180193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dirty="0" smtClean="0">
              <a:solidFill>
                <a:schemeClr val="tx1"/>
              </a:solidFill>
              <a:effectLst/>
            </a:rPr>
            <a:t>HÁBITOS DE CONSUMO</a:t>
          </a:r>
          <a:endParaRPr lang="es-EC" sz="1600" b="1" i="0" kern="1200" dirty="0">
            <a:solidFill>
              <a:schemeClr val="tx1"/>
            </a:solidFill>
            <a:effectLst/>
          </a:endParaRPr>
        </a:p>
      </dsp:txBody>
      <dsp:txXfrm rot="-5400000">
        <a:off x="5382198" y="2081785"/>
        <a:ext cx="1240332" cy="1425669"/>
      </dsp:txXfrm>
    </dsp:sp>
    <dsp:sp modelId="{838C019A-684B-48D5-9188-1F21B923353B}">
      <dsp:nvSpPr>
        <dsp:cNvPr id="0" name=""/>
        <dsp:cNvSpPr/>
      </dsp:nvSpPr>
      <dsp:spPr>
        <a:xfrm rot="5400000">
          <a:off x="2997214" y="1870640"/>
          <a:ext cx="2071191" cy="180193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 val="81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PRECIOS</a:t>
          </a:r>
        </a:p>
      </dsp:txBody>
      <dsp:txXfrm rot="-5400000">
        <a:off x="3412643" y="2058774"/>
        <a:ext cx="1240332" cy="1425669"/>
      </dsp:txXfrm>
    </dsp:sp>
    <dsp:sp modelId="{60640049-04A0-42FC-93FC-CA5F47BB203A}">
      <dsp:nvSpPr>
        <dsp:cNvPr id="0" name=""/>
        <dsp:cNvSpPr/>
      </dsp:nvSpPr>
      <dsp:spPr>
        <a:xfrm>
          <a:off x="0" y="4249064"/>
          <a:ext cx="2311449" cy="124271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12026-BB8E-47D7-B555-C4C4BE7B6C76}">
      <dsp:nvSpPr>
        <dsp:cNvPr id="0" name=""/>
        <dsp:cNvSpPr/>
      </dsp:nvSpPr>
      <dsp:spPr>
        <a:xfrm rot="5400000">
          <a:off x="2051360" y="3651679"/>
          <a:ext cx="2071191" cy="1801936"/>
        </a:xfrm>
        <a:prstGeom prst="hexagon">
          <a:avLst>
            <a:gd name="adj" fmla="val 25000"/>
            <a:gd name="vf" fmla="val 115470"/>
          </a:avLst>
        </a:prstGeom>
        <a:solidFill>
          <a:srgbClr val="FFC000">
            <a:alpha val="7500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GUSTOS Y PREFERENCIAS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66789" y="3839813"/>
        <a:ext cx="1240332" cy="1425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A176D-BD07-4109-B664-5FC1B10D6EB8}">
      <dsp:nvSpPr>
        <dsp:cNvPr id="0" name=""/>
        <dsp:cNvSpPr/>
      </dsp:nvSpPr>
      <dsp:spPr>
        <a:xfrm>
          <a:off x="1589" y="0"/>
          <a:ext cx="2472275" cy="4870238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7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" y="1948095"/>
        <a:ext cx="2472275" cy="1948095"/>
      </dsp:txXfrm>
    </dsp:sp>
    <dsp:sp modelId="{332E333A-B3CA-4410-A2D9-8E041DF66094}">
      <dsp:nvSpPr>
        <dsp:cNvPr id="0" name=""/>
        <dsp:cNvSpPr/>
      </dsp:nvSpPr>
      <dsp:spPr>
        <a:xfrm>
          <a:off x="645230" y="202594"/>
          <a:ext cx="1124954" cy="93648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49BEC-CB80-4A1D-8FF8-92BBE6240C6B}">
      <dsp:nvSpPr>
        <dsp:cNvPr id="0" name=""/>
        <dsp:cNvSpPr/>
      </dsp:nvSpPr>
      <dsp:spPr>
        <a:xfrm>
          <a:off x="2548033" y="0"/>
          <a:ext cx="2472275" cy="4870238"/>
        </a:xfrm>
        <a:prstGeom prst="roundRect">
          <a:avLst>
            <a:gd name="adj" fmla="val 10000"/>
          </a:avLst>
        </a:prstGeom>
        <a:solidFill>
          <a:srgbClr val="92D050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2548033" y="1948095"/>
        <a:ext cx="2472275" cy="1948095"/>
      </dsp:txXfrm>
    </dsp:sp>
    <dsp:sp modelId="{3A48B16F-01BF-4971-AC66-E6567C7A5DAB}">
      <dsp:nvSpPr>
        <dsp:cNvPr id="0" name=""/>
        <dsp:cNvSpPr/>
      </dsp:nvSpPr>
      <dsp:spPr>
        <a:xfrm>
          <a:off x="3262871" y="271187"/>
          <a:ext cx="1087620" cy="93572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99858-0BF0-442D-B697-8816522289B1}">
      <dsp:nvSpPr>
        <dsp:cNvPr id="0" name=""/>
        <dsp:cNvSpPr/>
      </dsp:nvSpPr>
      <dsp:spPr>
        <a:xfrm>
          <a:off x="5094477" y="0"/>
          <a:ext cx="2472275" cy="487023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5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5094477" y="1948095"/>
        <a:ext cx="2472275" cy="1948095"/>
      </dsp:txXfrm>
    </dsp:sp>
    <dsp:sp modelId="{CFD41954-1BA6-409E-9F85-592DB6D6BDD0}">
      <dsp:nvSpPr>
        <dsp:cNvPr id="0" name=""/>
        <dsp:cNvSpPr/>
      </dsp:nvSpPr>
      <dsp:spPr>
        <a:xfrm>
          <a:off x="5904668" y="145474"/>
          <a:ext cx="1008104" cy="978782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5CA1B-3822-497A-AA1D-65C23FC8FBBB}">
      <dsp:nvSpPr>
        <dsp:cNvPr id="0" name=""/>
        <dsp:cNvSpPr/>
      </dsp:nvSpPr>
      <dsp:spPr>
        <a:xfrm>
          <a:off x="0" y="3168665"/>
          <a:ext cx="6962874" cy="730535"/>
        </a:xfrm>
        <a:prstGeom prst="leftArrow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4D470-706F-4DF3-8E64-AC2EDEF16EE2}">
      <dsp:nvSpPr>
        <dsp:cNvPr id="0" name=""/>
        <dsp:cNvSpPr/>
      </dsp:nvSpPr>
      <dsp:spPr>
        <a:xfrm>
          <a:off x="744" y="0"/>
          <a:ext cx="1934765" cy="504055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Personal</a:t>
          </a:r>
          <a:endParaRPr lang="es-EC" sz="3200" kern="1200" dirty="0"/>
        </a:p>
      </dsp:txBody>
      <dsp:txXfrm>
        <a:off x="744" y="0"/>
        <a:ext cx="1934765" cy="1512168"/>
      </dsp:txXfrm>
    </dsp:sp>
    <dsp:sp modelId="{31C79E0C-0507-47FF-B282-D2914BB6CAF1}">
      <dsp:nvSpPr>
        <dsp:cNvPr id="0" name=""/>
        <dsp:cNvSpPr/>
      </dsp:nvSpPr>
      <dsp:spPr>
        <a:xfrm>
          <a:off x="194220" y="1512598"/>
          <a:ext cx="1547812" cy="99026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39%</a:t>
          </a:r>
          <a:endParaRPr lang="es-EC" sz="4000" kern="1200" dirty="0"/>
        </a:p>
      </dsp:txBody>
      <dsp:txXfrm>
        <a:off x="223224" y="1541602"/>
        <a:ext cx="1489804" cy="932260"/>
      </dsp:txXfrm>
    </dsp:sp>
    <dsp:sp modelId="{4E47168E-FB75-46F1-AE66-0F4FDE7B7992}">
      <dsp:nvSpPr>
        <dsp:cNvPr id="0" name=""/>
        <dsp:cNvSpPr/>
      </dsp:nvSpPr>
      <dsp:spPr>
        <a:xfrm>
          <a:off x="194220" y="2655215"/>
          <a:ext cx="1547812" cy="99026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42%</a:t>
          </a:r>
          <a:endParaRPr lang="es-EC" sz="4000" kern="1200" dirty="0"/>
        </a:p>
      </dsp:txBody>
      <dsp:txXfrm>
        <a:off x="223224" y="2684219"/>
        <a:ext cx="1489804" cy="932260"/>
      </dsp:txXfrm>
    </dsp:sp>
    <dsp:sp modelId="{10F2CB75-A245-4B8C-A6DA-B24AB108DCFC}">
      <dsp:nvSpPr>
        <dsp:cNvPr id="0" name=""/>
        <dsp:cNvSpPr/>
      </dsp:nvSpPr>
      <dsp:spPr>
        <a:xfrm>
          <a:off x="194220" y="3797833"/>
          <a:ext cx="1547812" cy="99026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16,7%</a:t>
          </a:r>
          <a:endParaRPr lang="es-EC" sz="4000" kern="1200" dirty="0"/>
        </a:p>
      </dsp:txBody>
      <dsp:txXfrm>
        <a:off x="223224" y="3826837"/>
        <a:ext cx="1489804" cy="932260"/>
      </dsp:txXfrm>
    </dsp:sp>
    <dsp:sp modelId="{A818C648-2820-4D05-98A9-206572E75B29}">
      <dsp:nvSpPr>
        <dsp:cNvPr id="0" name=""/>
        <dsp:cNvSpPr/>
      </dsp:nvSpPr>
      <dsp:spPr>
        <a:xfrm>
          <a:off x="2080617" y="0"/>
          <a:ext cx="1934765" cy="504055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Telefónica</a:t>
          </a:r>
          <a:endParaRPr lang="es-EC" sz="3200" kern="1200" dirty="0"/>
        </a:p>
      </dsp:txBody>
      <dsp:txXfrm>
        <a:off x="2080617" y="0"/>
        <a:ext cx="1934765" cy="1512168"/>
      </dsp:txXfrm>
    </dsp:sp>
    <dsp:sp modelId="{FC0AC70E-53A4-44E1-A711-0FC7D8349216}">
      <dsp:nvSpPr>
        <dsp:cNvPr id="0" name=""/>
        <dsp:cNvSpPr/>
      </dsp:nvSpPr>
      <dsp:spPr>
        <a:xfrm>
          <a:off x="2274093" y="1512598"/>
          <a:ext cx="1547812" cy="99026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35%</a:t>
          </a:r>
          <a:endParaRPr lang="es-EC" sz="4000" kern="1200" dirty="0"/>
        </a:p>
      </dsp:txBody>
      <dsp:txXfrm>
        <a:off x="2303097" y="1541602"/>
        <a:ext cx="1489804" cy="932260"/>
      </dsp:txXfrm>
    </dsp:sp>
    <dsp:sp modelId="{2425288F-D6E5-41DA-949F-69197B04AE37}">
      <dsp:nvSpPr>
        <dsp:cNvPr id="0" name=""/>
        <dsp:cNvSpPr/>
      </dsp:nvSpPr>
      <dsp:spPr>
        <a:xfrm>
          <a:off x="2304260" y="2601211"/>
          <a:ext cx="1547812" cy="99026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33,3%</a:t>
          </a:r>
          <a:endParaRPr lang="es-EC" sz="4000" kern="1200" dirty="0"/>
        </a:p>
      </dsp:txBody>
      <dsp:txXfrm>
        <a:off x="2333264" y="2630215"/>
        <a:ext cx="1489804" cy="932260"/>
      </dsp:txXfrm>
    </dsp:sp>
    <dsp:sp modelId="{E2C22536-4AF1-4344-9BAA-7EE614D777BA}">
      <dsp:nvSpPr>
        <dsp:cNvPr id="0" name=""/>
        <dsp:cNvSpPr/>
      </dsp:nvSpPr>
      <dsp:spPr>
        <a:xfrm>
          <a:off x="2274093" y="3797833"/>
          <a:ext cx="1547812" cy="99026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50%</a:t>
          </a:r>
          <a:endParaRPr lang="es-EC" sz="4000" kern="1200" dirty="0"/>
        </a:p>
      </dsp:txBody>
      <dsp:txXfrm>
        <a:off x="2303097" y="3826837"/>
        <a:ext cx="1489804" cy="932260"/>
      </dsp:txXfrm>
    </dsp:sp>
    <dsp:sp modelId="{A227449F-C633-45C8-9F48-192EB732E4E2}">
      <dsp:nvSpPr>
        <dsp:cNvPr id="0" name=""/>
        <dsp:cNvSpPr/>
      </dsp:nvSpPr>
      <dsp:spPr>
        <a:xfrm>
          <a:off x="4160490" y="0"/>
          <a:ext cx="1934765" cy="504055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Internet</a:t>
          </a:r>
          <a:endParaRPr lang="es-EC" sz="3200" kern="1200" dirty="0"/>
        </a:p>
      </dsp:txBody>
      <dsp:txXfrm>
        <a:off x="4160490" y="0"/>
        <a:ext cx="1934765" cy="1512168"/>
      </dsp:txXfrm>
    </dsp:sp>
    <dsp:sp modelId="{0000CF3C-DD32-489C-B311-B8D4BA6614E8}">
      <dsp:nvSpPr>
        <dsp:cNvPr id="0" name=""/>
        <dsp:cNvSpPr/>
      </dsp:nvSpPr>
      <dsp:spPr>
        <a:xfrm>
          <a:off x="4353966" y="1512598"/>
          <a:ext cx="1547812" cy="9902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26%</a:t>
          </a:r>
          <a:endParaRPr lang="es-EC" sz="4000" kern="1200" dirty="0"/>
        </a:p>
      </dsp:txBody>
      <dsp:txXfrm>
        <a:off x="4382970" y="1541602"/>
        <a:ext cx="1489804" cy="932260"/>
      </dsp:txXfrm>
    </dsp:sp>
    <dsp:sp modelId="{E837133A-F9EC-4990-A3B2-D322871E571D}">
      <dsp:nvSpPr>
        <dsp:cNvPr id="0" name=""/>
        <dsp:cNvSpPr/>
      </dsp:nvSpPr>
      <dsp:spPr>
        <a:xfrm>
          <a:off x="4353966" y="2655215"/>
          <a:ext cx="1547812" cy="9902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24,7%</a:t>
          </a:r>
          <a:endParaRPr lang="es-EC" sz="4000" kern="1200" dirty="0"/>
        </a:p>
      </dsp:txBody>
      <dsp:txXfrm>
        <a:off x="4382970" y="2684219"/>
        <a:ext cx="1489804" cy="932260"/>
      </dsp:txXfrm>
    </dsp:sp>
    <dsp:sp modelId="{2726E63F-B86B-4064-B418-C6C63939F623}">
      <dsp:nvSpPr>
        <dsp:cNvPr id="0" name=""/>
        <dsp:cNvSpPr/>
      </dsp:nvSpPr>
      <dsp:spPr>
        <a:xfrm>
          <a:off x="4353966" y="3797833"/>
          <a:ext cx="1547812" cy="9902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33,3%</a:t>
          </a:r>
          <a:endParaRPr lang="es-EC" sz="4000" kern="1200" dirty="0"/>
        </a:p>
      </dsp:txBody>
      <dsp:txXfrm>
        <a:off x="4382970" y="3826837"/>
        <a:ext cx="1489804" cy="932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ED663-C755-4884-B700-CA54B86F8037}">
      <dsp:nvSpPr>
        <dsp:cNvPr id="0" name=""/>
        <dsp:cNvSpPr/>
      </dsp:nvSpPr>
      <dsp:spPr>
        <a:xfrm>
          <a:off x="-6544203" y="-1001226"/>
          <a:ext cx="7792140" cy="7792140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1C1A4-4536-4AD5-A62D-8A9C7EFD8879}">
      <dsp:nvSpPr>
        <dsp:cNvPr id="0" name=""/>
        <dsp:cNvSpPr/>
      </dsp:nvSpPr>
      <dsp:spPr>
        <a:xfrm>
          <a:off x="803608" y="578968"/>
          <a:ext cx="7372733" cy="115793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0">
              <a:schemeClr val="accent6">
                <a:lumMod val="75000"/>
              </a:schemeClr>
            </a:gs>
            <a:gs pos="100000">
              <a:schemeClr val="bg1"/>
            </a:gs>
            <a:gs pos="78000">
              <a:schemeClr val="bg1"/>
            </a:gs>
            <a:gs pos="1000">
              <a:schemeClr val="bg2">
                <a:lumMod val="75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113" tIns="157480" rIns="157480" bIns="15748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200" kern="1200" dirty="0" smtClean="0">
              <a:solidFill>
                <a:schemeClr val="tx1"/>
              </a:solidFill>
              <a:latin typeface="Agency FB" pitchFamily="34" charset="0"/>
            </a:rPr>
            <a:t>Histórica</a:t>
          </a:r>
          <a:endParaRPr lang="es-EC" sz="6200" kern="1200" dirty="0">
            <a:solidFill>
              <a:schemeClr val="tx1"/>
            </a:solidFill>
            <a:latin typeface="Agency FB" pitchFamily="34" charset="0"/>
          </a:endParaRPr>
        </a:p>
      </dsp:txBody>
      <dsp:txXfrm>
        <a:off x="803608" y="578968"/>
        <a:ext cx="7372733" cy="1157937"/>
      </dsp:txXfrm>
    </dsp:sp>
    <dsp:sp modelId="{CD051CE2-E29F-4F2D-9DB3-B4BB5081DF5A}">
      <dsp:nvSpPr>
        <dsp:cNvPr id="0" name=""/>
        <dsp:cNvSpPr/>
      </dsp:nvSpPr>
      <dsp:spPr>
        <a:xfrm>
          <a:off x="79897" y="434226"/>
          <a:ext cx="1447422" cy="14474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FFF53-5194-4F16-A8F0-B23A95D8E4F5}">
      <dsp:nvSpPr>
        <dsp:cNvPr id="0" name=""/>
        <dsp:cNvSpPr/>
      </dsp:nvSpPr>
      <dsp:spPr>
        <a:xfrm>
          <a:off x="1224519" y="2315875"/>
          <a:ext cx="6951823" cy="1157937"/>
        </a:xfrm>
        <a:prstGeom prst="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tx1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113" tIns="203200" rIns="203200" bIns="2032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0" kern="1200" dirty="0" smtClean="0">
              <a:solidFill>
                <a:schemeClr val="tx1"/>
              </a:solidFill>
              <a:latin typeface="Freestyle Script" pitchFamily="66" charset="0"/>
            </a:rPr>
            <a:t>Actual</a:t>
          </a:r>
          <a:endParaRPr lang="es-EC" sz="8000" kern="1200" dirty="0">
            <a:solidFill>
              <a:schemeClr val="tx1"/>
            </a:solidFill>
            <a:latin typeface="Freestyle Script" pitchFamily="66" charset="0"/>
          </a:endParaRPr>
        </a:p>
      </dsp:txBody>
      <dsp:txXfrm>
        <a:off x="1224519" y="2315875"/>
        <a:ext cx="6951823" cy="1157937"/>
      </dsp:txXfrm>
    </dsp:sp>
    <dsp:sp modelId="{90344C62-7406-4BFD-BE8E-A48834C5431E}">
      <dsp:nvSpPr>
        <dsp:cNvPr id="0" name=""/>
        <dsp:cNvSpPr/>
      </dsp:nvSpPr>
      <dsp:spPr>
        <a:xfrm>
          <a:off x="500808" y="2171133"/>
          <a:ext cx="1447422" cy="14474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5BD99-4536-4B35-85D7-1FE28ED33284}">
      <dsp:nvSpPr>
        <dsp:cNvPr id="0" name=""/>
        <dsp:cNvSpPr/>
      </dsp:nvSpPr>
      <dsp:spPr>
        <a:xfrm>
          <a:off x="803608" y="4052781"/>
          <a:ext cx="7372733" cy="1157937"/>
        </a:xfrm>
        <a:prstGeom prst="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1"/>
            </a:gs>
            <a:gs pos="100000">
              <a:schemeClr val="tx1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113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>
              <a:solidFill>
                <a:schemeClr val="tx1"/>
              </a:solidFill>
              <a:latin typeface="Gabriola" pitchFamily="82" charset="0"/>
            </a:rPr>
            <a:t>Proyectada</a:t>
          </a:r>
          <a:endParaRPr lang="es-EC" sz="5400" kern="1200" dirty="0">
            <a:solidFill>
              <a:schemeClr val="tx1"/>
            </a:solidFill>
            <a:latin typeface="Gabriola" pitchFamily="82" charset="0"/>
          </a:endParaRPr>
        </a:p>
      </dsp:txBody>
      <dsp:txXfrm>
        <a:off x="803608" y="4052781"/>
        <a:ext cx="7372733" cy="1157937"/>
      </dsp:txXfrm>
    </dsp:sp>
    <dsp:sp modelId="{F01EAE2E-E606-4C9A-8C1F-5F88805D7703}">
      <dsp:nvSpPr>
        <dsp:cNvPr id="0" name=""/>
        <dsp:cNvSpPr/>
      </dsp:nvSpPr>
      <dsp:spPr>
        <a:xfrm>
          <a:off x="79897" y="3908039"/>
          <a:ext cx="1447422" cy="14474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F43E6-D6C0-4B2B-81FE-D7BC9B5DB0E2}">
      <dsp:nvSpPr>
        <dsp:cNvPr id="0" name=""/>
        <dsp:cNvSpPr/>
      </dsp:nvSpPr>
      <dsp:spPr>
        <a:xfrm rot="5400000">
          <a:off x="2872571" y="4118668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Jjipijapa</a:t>
          </a:r>
          <a:endParaRPr lang="es-EC" sz="1200" kern="1200" dirty="0"/>
        </a:p>
      </dsp:txBody>
      <dsp:txXfrm rot="-5400000">
        <a:off x="3118694" y="4230128"/>
        <a:ext cx="734843" cy="844647"/>
      </dsp:txXfrm>
    </dsp:sp>
    <dsp:sp modelId="{7E101477-DF2D-4C32-A3CE-18D2BFEF12DF}">
      <dsp:nvSpPr>
        <dsp:cNvPr id="0" name=""/>
        <dsp:cNvSpPr/>
      </dsp:nvSpPr>
      <dsp:spPr>
        <a:xfrm>
          <a:off x="4079689" y="249066"/>
          <a:ext cx="1369431" cy="73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75F6E-D2A9-45AF-BF58-1367F7479728}">
      <dsp:nvSpPr>
        <dsp:cNvPr id="0" name=""/>
        <dsp:cNvSpPr/>
      </dsp:nvSpPr>
      <dsp:spPr>
        <a:xfrm rot="5400000">
          <a:off x="2296501" y="1080762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8475"/>
            <a:satOff val="-667"/>
            <a:lumOff val="28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Santa Clara</a:t>
          </a:r>
          <a:endParaRPr lang="es-EC" sz="2500" kern="1200" dirty="0"/>
        </a:p>
      </dsp:txBody>
      <dsp:txXfrm rot="-5400000">
        <a:off x="2542624" y="1192222"/>
        <a:ext cx="734843" cy="844647"/>
      </dsp:txXfrm>
    </dsp:sp>
    <dsp:sp modelId="{06240FAE-79DF-4E39-8B69-F363F76A27A3}">
      <dsp:nvSpPr>
        <dsp:cNvPr id="0" name=""/>
        <dsp:cNvSpPr/>
      </dsp:nvSpPr>
      <dsp:spPr>
        <a:xfrm rot="5400000">
          <a:off x="538581" y="4209018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6949"/>
            <a:satOff val="-1334"/>
            <a:lumOff val="5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Simón Bolívar</a:t>
          </a:r>
          <a:endParaRPr lang="es-EC" sz="1100" kern="1200" dirty="0">
            <a:solidFill>
              <a:schemeClr val="tx1"/>
            </a:solidFill>
          </a:endParaRPr>
        </a:p>
      </dsp:txBody>
      <dsp:txXfrm rot="-5400000">
        <a:off x="784704" y="4320478"/>
        <a:ext cx="734843" cy="844647"/>
      </dsp:txXfrm>
    </dsp:sp>
    <dsp:sp modelId="{C233B338-316E-4665-AAC4-E41F427979F8}">
      <dsp:nvSpPr>
        <dsp:cNvPr id="0" name=""/>
        <dsp:cNvSpPr/>
      </dsp:nvSpPr>
      <dsp:spPr>
        <a:xfrm>
          <a:off x="1031598" y="1290619"/>
          <a:ext cx="1325256" cy="73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C37A0-0312-4E89-991C-77CA757DAA94}">
      <dsp:nvSpPr>
        <dsp:cNvPr id="0" name=""/>
        <dsp:cNvSpPr/>
      </dsp:nvSpPr>
      <dsp:spPr>
        <a:xfrm rot="5400000">
          <a:off x="2296502" y="3173146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25424"/>
            <a:satOff val="-2000"/>
            <a:lumOff val="8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La Colón </a:t>
          </a:r>
          <a:endParaRPr lang="es-EC" sz="2400" kern="1200" dirty="0"/>
        </a:p>
      </dsp:txBody>
      <dsp:txXfrm rot="-5400000">
        <a:off x="2542625" y="3284606"/>
        <a:ext cx="734843" cy="844647"/>
      </dsp:txXfrm>
    </dsp:sp>
    <dsp:sp modelId="{287FEAF4-6274-4781-AFB6-5413E71B3195}">
      <dsp:nvSpPr>
        <dsp:cNvPr id="0" name=""/>
        <dsp:cNvSpPr/>
      </dsp:nvSpPr>
      <dsp:spPr>
        <a:xfrm rot="5400000">
          <a:off x="1720441" y="4181360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3899"/>
            <a:satOff val="-2667"/>
            <a:lumOff val="11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Cotocollao</a:t>
          </a:r>
          <a:endParaRPr lang="es-EC" sz="1100" kern="1200" dirty="0">
            <a:solidFill>
              <a:schemeClr val="tx1"/>
            </a:solidFill>
          </a:endParaRPr>
        </a:p>
      </dsp:txBody>
      <dsp:txXfrm rot="-5400000">
        <a:off x="1966564" y="4292820"/>
        <a:ext cx="734843" cy="844647"/>
      </dsp:txXfrm>
    </dsp:sp>
    <dsp:sp modelId="{35CB43AB-B8D4-460B-9596-CFA8B2A89192}">
      <dsp:nvSpPr>
        <dsp:cNvPr id="0" name=""/>
        <dsp:cNvSpPr/>
      </dsp:nvSpPr>
      <dsp:spPr>
        <a:xfrm>
          <a:off x="4079689" y="2332173"/>
          <a:ext cx="1369431" cy="73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866EF-7855-429C-846C-604F3B2901D6}">
      <dsp:nvSpPr>
        <dsp:cNvPr id="0" name=""/>
        <dsp:cNvSpPr/>
      </dsp:nvSpPr>
      <dsp:spPr>
        <a:xfrm rot="5400000">
          <a:off x="1746992" y="2166516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42373"/>
            <a:satOff val="-3334"/>
            <a:lumOff val="144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Mariscal Sucre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1993115" y="2277976"/>
        <a:ext cx="734843" cy="844647"/>
      </dsp:txXfrm>
    </dsp:sp>
    <dsp:sp modelId="{1ED80D56-0D0B-4310-A8C0-47B6A822A9A8}">
      <dsp:nvSpPr>
        <dsp:cNvPr id="0" name=""/>
        <dsp:cNvSpPr/>
      </dsp:nvSpPr>
      <dsp:spPr>
        <a:xfrm rot="5400000">
          <a:off x="568312" y="2095982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50848"/>
            <a:satOff val="-4001"/>
            <a:lumOff val="173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Benalcázar </a:t>
          </a:r>
          <a:endParaRPr lang="es-EC" sz="1100" kern="1200" dirty="0">
            <a:solidFill>
              <a:schemeClr val="tx1"/>
            </a:solidFill>
          </a:endParaRPr>
        </a:p>
      </dsp:txBody>
      <dsp:txXfrm rot="-5400000">
        <a:off x="814435" y="2207442"/>
        <a:ext cx="734843" cy="844647"/>
      </dsp:txXfrm>
    </dsp:sp>
    <dsp:sp modelId="{C7C12BB3-574A-4A1E-88D1-18E0D093501D}">
      <dsp:nvSpPr>
        <dsp:cNvPr id="0" name=""/>
        <dsp:cNvSpPr/>
      </dsp:nvSpPr>
      <dsp:spPr>
        <a:xfrm>
          <a:off x="1031598" y="3373726"/>
          <a:ext cx="1325256" cy="73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8FCEB-FB7B-4FB1-9A5B-578E8058E6BF}">
      <dsp:nvSpPr>
        <dsp:cNvPr id="0" name=""/>
        <dsp:cNvSpPr/>
      </dsp:nvSpPr>
      <dsp:spPr>
        <a:xfrm rot="5400000">
          <a:off x="1216380" y="1089941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59322"/>
            <a:satOff val="-4667"/>
            <a:lumOff val="202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Andalucía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1462503" y="1201401"/>
        <a:ext cx="734843" cy="844647"/>
      </dsp:txXfrm>
    </dsp:sp>
    <dsp:sp modelId="{B2CF4904-7567-4AC4-B5C8-6AD91E9FBF28}">
      <dsp:nvSpPr>
        <dsp:cNvPr id="0" name=""/>
        <dsp:cNvSpPr/>
      </dsp:nvSpPr>
      <dsp:spPr>
        <a:xfrm rot="5400000">
          <a:off x="652873" y="79760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Foresta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898996" y="191220"/>
        <a:ext cx="734843" cy="844647"/>
      </dsp:txXfrm>
    </dsp:sp>
    <dsp:sp modelId="{12D505B7-5211-4D62-807F-E3D99D3CE859}">
      <dsp:nvSpPr>
        <dsp:cNvPr id="0" name=""/>
        <dsp:cNvSpPr/>
      </dsp:nvSpPr>
      <dsp:spPr>
        <a:xfrm>
          <a:off x="4079689" y="4415280"/>
          <a:ext cx="1369431" cy="73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96E6-789D-49DE-AA5E-50476DA3A2C9}">
      <dsp:nvSpPr>
        <dsp:cNvPr id="0" name=""/>
        <dsp:cNvSpPr/>
      </dsp:nvSpPr>
      <dsp:spPr>
        <a:xfrm rot="5400000">
          <a:off x="89208" y="1015862"/>
          <a:ext cx="1227089" cy="1067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76272"/>
            <a:satOff val="-6001"/>
            <a:lumOff val="260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El Batán</a:t>
          </a:r>
          <a:endParaRPr lang="es-EC" sz="2400" kern="1200" dirty="0">
            <a:solidFill>
              <a:schemeClr val="tx1"/>
            </a:solidFill>
          </a:endParaRPr>
        </a:p>
      </dsp:txBody>
      <dsp:txXfrm rot="-5400000">
        <a:off x="335331" y="1127322"/>
        <a:ext cx="734843" cy="844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A4FCB-1130-4300-B364-C622FAC5E55B}">
      <dsp:nvSpPr>
        <dsp:cNvPr id="0" name=""/>
        <dsp:cNvSpPr/>
      </dsp:nvSpPr>
      <dsp:spPr>
        <a:xfrm rot="5400000">
          <a:off x="5408504" y="-2240151"/>
          <a:ext cx="732756" cy="5645102"/>
        </a:xfrm>
        <a:prstGeom prst="round2SameRect">
          <a:avLst/>
        </a:prstGeom>
        <a:solidFill>
          <a:srgbClr val="99C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Elaborar el estudio técnico  para conocer las bases técnicas y fundamentos teóricos para establecer el tamaño y la localización de la Empresa de  servicios Marketing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952331" y="251792"/>
        <a:ext cx="5609332" cy="661216"/>
      </dsp:txXfrm>
    </dsp:sp>
    <dsp:sp modelId="{78E5AE2A-FEFD-4C3F-A59A-14FFC4D7CE6A}">
      <dsp:nvSpPr>
        <dsp:cNvPr id="0" name=""/>
        <dsp:cNvSpPr/>
      </dsp:nvSpPr>
      <dsp:spPr>
        <a:xfrm>
          <a:off x="0" y="265103"/>
          <a:ext cx="3175369" cy="62192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itchFamily="34" charset="0"/>
              <a:cs typeface="Arial" pitchFamily="34" charset="0"/>
            </a:rPr>
            <a:t>GENERAL</a:t>
          </a:r>
          <a:endParaRPr lang="es-EC" sz="2000" kern="1200" dirty="0">
            <a:latin typeface="Arial" pitchFamily="34" charset="0"/>
            <a:cs typeface="Arial" pitchFamily="34" charset="0"/>
          </a:endParaRPr>
        </a:p>
      </dsp:txBody>
      <dsp:txXfrm>
        <a:off x="30360" y="295463"/>
        <a:ext cx="3114649" cy="56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0B16A-A2C9-4F80-8D96-063C376D88A0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F6535-2F75-4421-B8AC-4ADC5D166E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60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242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185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556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6100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559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59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442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067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892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6100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67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9469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044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0171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4538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751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3025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6100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416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6917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7777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6807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7485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723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0772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0884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616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5007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>
                <a:solidFill>
                  <a:prstClr val="black"/>
                </a:solidFill>
              </a:rPr>
              <a:pPr/>
              <a:t>41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44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45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46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48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590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54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/>
              <a:pPr/>
              <a:t>55</a:t>
            </a:fld>
            <a:endParaRPr lang="es-E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56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8518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57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08413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58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59074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59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648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9206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60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64833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61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6161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62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47980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C" smtClean="0"/>
              <a:pPr/>
              <a:t>63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47980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64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07728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65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5999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66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5999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67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5999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68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5999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69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56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70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2939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71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31885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72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31885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73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44259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74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43754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75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93186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76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07728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77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34086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78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71184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79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098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87285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36146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4280-5F56-4B9D-A260-386869CA8CDB}" type="slidenum">
              <a:rPr lang="es-EC" smtClean="0"/>
              <a:t>82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84312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0376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91777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07728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493914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76411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764119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535-2F75-4421-B8AC-4ADC5D166E6A}" type="slidenum">
              <a:rPr lang="es-EC" smtClean="0"/>
              <a:t>89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923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adrícula de fotos con títul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929928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EE6FFB1-4813-4007-80FD-82CD3598B57F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000535-418D-4C7D-B71B-1CA803A38161}" type="datetimeFigureOut">
              <a:rPr lang="es-EC" smtClean="0"/>
              <a:t>21/03/2011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eg"/><Relationship Id="rId11" Type="http://schemas.openxmlformats.org/officeDocument/2006/relationships/slide" Target="slide64.xml"/><Relationship Id="rId5" Type="http://schemas.openxmlformats.org/officeDocument/2006/relationships/image" Target="../media/image39.emf"/><Relationship Id="rId10" Type="http://schemas.openxmlformats.org/officeDocument/2006/relationships/image" Target="../media/image40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diagramDrawing" Target="../diagrams/drawing1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4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6.jpg"/><Relationship Id="rId10" Type="http://schemas.microsoft.com/office/2007/relationships/diagramDrawing" Target="../diagrams/drawing2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slide" Target="slide76.xml"/><Relationship Id="rId5" Type="http://schemas.openxmlformats.org/officeDocument/2006/relationships/hyperlink" Target="http://ingresototal.com/blog/wp-content/uploads/2010/08/Triunfar.jpg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5.jpeg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5.jpeg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76.x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slide" Target="slide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slide" Target="slide8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21.png"/><Relationship Id="rId4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image" Target="../media/image7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9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3.emf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0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3.x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13.xml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55.jpeg"/><Relationship Id="rId4" Type="http://schemas.openxmlformats.org/officeDocument/2006/relationships/image" Target="../media/image11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Hexágono"/>
          <p:cNvSpPr/>
          <p:nvPr/>
        </p:nvSpPr>
        <p:spPr>
          <a:xfrm>
            <a:off x="27026" y="3425"/>
            <a:ext cx="2600758" cy="2205308"/>
          </a:xfrm>
          <a:prstGeom prst="hexagon">
            <a:avLst/>
          </a:prstGeom>
          <a:solidFill>
            <a:srgbClr val="92D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X</a:t>
            </a:r>
            <a:endParaRPr lang="es-EC" dirty="0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5" y="433310"/>
            <a:ext cx="1643795" cy="13828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1" name="Picture 15" descr="C:\Users\Diego\Pictures\TESIS\quie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1181"/>
            <a:ext cx="3893780" cy="23151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Diego\Pictures\TESIS\investigacion-de-mercad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94" y="1402842"/>
            <a:ext cx="1642718" cy="1666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6175648" cy="648072"/>
          </a:xfrm>
        </p:spPr>
        <p:txBody>
          <a:bodyPr/>
          <a:lstStyle/>
          <a:p>
            <a:r>
              <a:rPr lang="es-EC" sz="3600" dirty="0" smtClean="0"/>
              <a:t>Escuela Politécnica del Ejército</a:t>
            </a:r>
            <a:endParaRPr lang="es-EC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4007930"/>
            <a:ext cx="6611387" cy="1352021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TEMA:</a:t>
            </a:r>
            <a:r>
              <a:rPr lang="es-ES" sz="1800" dirty="0">
                <a:solidFill>
                  <a:srgbClr val="0070C0"/>
                </a:solidFill>
              </a:rPr>
              <a:t>ESTUDIO PARA LA CREACIÓN DE UNA EMPRESA QUE OFREZCA SERVICIOS DE MARKETING PARA EL SECTOR DE LAS PEQUEÑAS Y MEDIANAS EMPRESAS –PYMES DEL SECTOR DE MANUFACTURA EN EL NORTE DEL DISTRITO METROPOLITANO DE QUITO</a:t>
            </a:r>
            <a:r>
              <a:rPr lang="es-EC" sz="18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s-EC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56612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</a:rPr>
              <a:t>Diego Alejandro Cruz Sánchez</a:t>
            </a:r>
            <a:endParaRPr lang="es-EC" sz="2800" dirty="0">
              <a:solidFill>
                <a:schemeClr val="accent6">
                  <a:lumMod val="75000"/>
                </a:schemeClr>
              </a:solidFill>
              <a:latin typeface="Calligraph421 BT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49145" y="787514"/>
            <a:ext cx="5367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Facultad de Ciencias Administrativas y Comercio</a:t>
            </a:r>
          </a:p>
        </p:txBody>
      </p:sp>
      <p:sp>
        <p:nvSpPr>
          <p:cNvPr id="7" name="6 Hexágono"/>
          <p:cNvSpPr/>
          <p:nvPr/>
        </p:nvSpPr>
        <p:spPr>
          <a:xfrm>
            <a:off x="2267744" y="1124744"/>
            <a:ext cx="2232248" cy="2205308"/>
          </a:xfrm>
          <a:prstGeom prst="hexagon">
            <a:avLst/>
          </a:prstGeom>
          <a:solidFill>
            <a:schemeClr val="accent6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5" descr="http://www.espe.edu.ec/portal/images/section/quienes%20somo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3941"/>
            <a:ext cx="2096188" cy="19134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Hexágono"/>
          <p:cNvSpPr/>
          <p:nvPr/>
        </p:nvSpPr>
        <p:spPr>
          <a:xfrm>
            <a:off x="13425" y="4683941"/>
            <a:ext cx="2600758" cy="2174059"/>
          </a:xfrm>
          <a:prstGeom prst="hexagon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Hexágono"/>
          <p:cNvSpPr/>
          <p:nvPr/>
        </p:nvSpPr>
        <p:spPr>
          <a:xfrm>
            <a:off x="0" y="2318998"/>
            <a:ext cx="2715706" cy="2205308"/>
          </a:xfrm>
          <a:prstGeom prst="hexagon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3" descr="C:\Users\Diego\Pictures\TESIS\160320106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5" y="2636911"/>
            <a:ext cx="1732329" cy="17840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48874"/>
              </p:ext>
            </p:extLst>
          </p:nvPr>
        </p:nvGraphicFramePr>
        <p:xfrm>
          <a:off x="602145" y="4196102"/>
          <a:ext cx="8047038" cy="23465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6466"/>
                <a:gridCol w="933052"/>
                <a:gridCol w="1234037"/>
                <a:gridCol w="2560519"/>
                <a:gridCol w="2652964"/>
              </a:tblGrid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Demanda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Oferta (media Móvil 4)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Demanda Insatisfecha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417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3" name="52 Rectángulo"/>
          <p:cNvSpPr/>
          <p:nvPr/>
        </p:nvSpPr>
        <p:spPr>
          <a:xfrm>
            <a:off x="1485550" y="908720"/>
            <a:ext cx="6974882" cy="3156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0" y="1224413"/>
            <a:ext cx="2111715" cy="288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338" name="Picture 2" descr="C:\Users\Diego\Pictures\TESIS\1201722378consul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556792"/>
            <a:ext cx="3474705" cy="33123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4" name="3 Rectángulo"/>
          <p:cNvSpPr/>
          <p:nvPr/>
        </p:nvSpPr>
        <p:spPr>
          <a:xfrm>
            <a:off x="7884368" y="5559345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7,13 </a:t>
            </a:r>
            <a:r>
              <a:rPr lang="es-EC" sz="2400" dirty="0" smtClean="0">
                <a:solidFill>
                  <a:schemeClr val="tx1"/>
                </a:solidFill>
              </a:rPr>
              <a:t>%</a:t>
            </a:r>
            <a:endParaRPr lang="es-EC" sz="2400" dirty="0">
              <a:solidFill>
                <a:schemeClr val="tx1"/>
              </a:solidFill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179512" y="908721"/>
            <a:ext cx="2247896" cy="631387"/>
            <a:chOff x="753" y="872438"/>
            <a:chExt cx="2247896" cy="631387"/>
          </a:xfrm>
        </p:grpSpPr>
        <p:sp>
          <p:nvSpPr>
            <p:cNvPr id="51" name="50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Investigación de Mercado</a:t>
              </a:r>
              <a:endParaRPr lang="es-EC" sz="1800" kern="12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151369" y="1540108"/>
            <a:ext cx="2247896" cy="631387"/>
            <a:chOff x="753" y="872438"/>
            <a:chExt cx="2247896" cy="631387"/>
          </a:xfrm>
        </p:grpSpPr>
        <p:sp>
          <p:nvSpPr>
            <p:cNvPr id="55" name="54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solidFill>
                    <a:schemeClr val="bg1"/>
                  </a:solidFill>
                </a:rPr>
                <a:t>Demanda</a:t>
              </a:r>
              <a:r>
                <a:rPr lang="es-EC" sz="1800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s-EC" sz="1800" kern="1200" dirty="0" smtClean="0">
                  <a:solidFill>
                    <a:schemeClr val="bg1"/>
                  </a:solidFill>
                </a:rPr>
                <a:t>Insatisfecha</a:t>
              </a:r>
              <a:endParaRPr lang="es-EC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2632152" y="1961248"/>
            <a:ext cx="2247896" cy="631387"/>
            <a:chOff x="753" y="872438"/>
            <a:chExt cx="2247896" cy="631387"/>
          </a:xfrm>
        </p:grpSpPr>
        <p:sp>
          <p:nvSpPr>
            <p:cNvPr id="58" name="57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solidFill>
                    <a:sysClr val="windowText" lastClr="000000"/>
                  </a:solidFill>
                </a:rPr>
                <a:t>Demanda Insatisfecha</a:t>
              </a:r>
              <a:endParaRPr lang="es-EC" sz="18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2598160" y="2745035"/>
            <a:ext cx="2247896" cy="631387"/>
            <a:chOff x="753" y="872438"/>
            <a:chExt cx="2247896" cy="631387"/>
          </a:xfrm>
        </p:grpSpPr>
        <p:sp>
          <p:nvSpPr>
            <p:cNvPr id="64" name="63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solidFill>
                    <a:sysClr val="windowText" lastClr="000000"/>
                  </a:solidFill>
                </a:rPr>
                <a:t>Oferta</a:t>
              </a:r>
              <a:endParaRPr lang="es-EC" sz="18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0" name="69 Rectángulo redondeado"/>
          <p:cNvSpPr/>
          <p:nvPr/>
        </p:nvSpPr>
        <p:spPr>
          <a:xfrm>
            <a:off x="6084168" y="1484784"/>
            <a:ext cx="2880320" cy="432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DEMANDA INSATISFECHA</a:t>
            </a:r>
            <a:endParaRPr lang="es-EC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" name="7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07925"/>
              </p:ext>
            </p:extLst>
          </p:nvPr>
        </p:nvGraphicFramePr>
        <p:xfrm>
          <a:off x="6084168" y="2044989"/>
          <a:ext cx="2846848" cy="640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23424"/>
                <a:gridCol w="142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340 empresas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3"/>
            <a:ext cx="7335623" cy="39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16790" y="764704"/>
            <a:ext cx="2405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Precios </a:t>
            </a:r>
            <a:endParaRPr lang="es-E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" y="2488326"/>
            <a:ext cx="6592081" cy="43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Forma libre"/>
          <p:cNvSpPr/>
          <p:nvPr/>
        </p:nvSpPr>
        <p:spPr>
          <a:xfrm>
            <a:off x="695813" y="3328184"/>
            <a:ext cx="3357251" cy="2614326"/>
          </a:xfrm>
          <a:custGeom>
            <a:avLst/>
            <a:gdLst>
              <a:gd name="connsiteX0" fmla="*/ 0 w 4381995"/>
              <a:gd name="connsiteY0" fmla="*/ 1674420 h 3325091"/>
              <a:gd name="connsiteX1" fmla="*/ 641268 w 4381995"/>
              <a:gd name="connsiteY1" fmla="*/ 1472540 h 3325091"/>
              <a:gd name="connsiteX2" fmla="*/ 997527 w 4381995"/>
              <a:gd name="connsiteY2" fmla="*/ 1436914 h 3325091"/>
              <a:gd name="connsiteX3" fmla="*/ 1674421 w 4381995"/>
              <a:gd name="connsiteY3" fmla="*/ 890649 h 3325091"/>
              <a:gd name="connsiteX4" fmla="*/ 2018805 w 4381995"/>
              <a:gd name="connsiteY4" fmla="*/ 1033153 h 3325091"/>
              <a:gd name="connsiteX5" fmla="*/ 2303813 w 4381995"/>
              <a:gd name="connsiteY5" fmla="*/ 819397 h 3325091"/>
              <a:gd name="connsiteX6" fmla="*/ 4381995 w 4381995"/>
              <a:gd name="connsiteY6" fmla="*/ 0 h 3325091"/>
              <a:gd name="connsiteX7" fmla="*/ 4358244 w 4381995"/>
              <a:gd name="connsiteY7" fmla="*/ 3075709 h 3325091"/>
              <a:gd name="connsiteX8" fmla="*/ 3408218 w 4381995"/>
              <a:gd name="connsiteY8" fmla="*/ 2921329 h 3325091"/>
              <a:gd name="connsiteX9" fmla="*/ 2624447 w 4381995"/>
              <a:gd name="connsiteY9" fmla="*/ 3135085 h 3325091"/>
              <a:gd name="connsiteX10" fmla="*/ 2363190 w 4381995"/>
              <a:gd name="connsiteY10" fmla="*/ 3218213 h 3325091"/>
              <a:gd name="connsiteX11" fmla="*/ 2006930 w 4381995"/>
              <a:gd name="connsiteY11" fmla="*/ 2826327 h 3325091"/>
              <a:gd name="connsiteX12" fmla="*/ 1698171 w 4381995"/>
              <a:gd name="connsiteY12" fmla="*/ 2802576 h 3325091"/>
              <a:gd name="connsiteX13" fmla="*/ 1318161 w 4381995"/>
              <a:gd name="connsiteY13" fmla="*/ 2933205 h 3325091"/>
              <a:gd name="connsiteX14" fmla="*/ 1021278 w 4381995"/>
              <a:gd name="connsiteY14" fmla="*/ 3123210 h 3325091"/>
              <a:gd name="connsiteX15" fmla="*/ 724395 w 4381995"/>
              <a:gd name="connsiteY15" fmla="*/ 3182587 h 3325091"/>
              <a:gd name="connsiteX16" fmla="*/ 0 w 4381995"/>
              <a:gd name="connsiteY16" fmla="*/ 3325091 h 3325091"/>
              <a:gd name="connsiteX17" fmla="*/ 0 w 4381995"/>
              <a:gd name="connsiteY17" fmla="*/ 1674420 h 332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1995" h="3325091">
                <a:moveTo>
                  <a:pt x="0" y="1674420"/>
                </a:moveTo>
                <a:lnTo>
                  <a:pt x="641268" y="1472540"/>
                </a:lnTo>
                <a:lnTo>
                  <a:pt x="997527" y="1436914"/>
                </a:lnTo>
                <a:lnTo>
                  <a:pt x="1674421" y="890649"/>
                </a:lnTo>
                <a:lnTo>
                  <a:pt x="2018805" y="1033153"/>
                </a:lnTo>
                <a:lnTo>
                  <a:pt x="2303813" y="819397"/>
                </a:lnTo>
                <a:lnTo>
                  <a:pt x="4381995" y="0"/>
                </a:lnTo>
                <a:lnTo>
                  <a:pt x="4358244" y="3075709"/>
                </a:lnTo>
                <a:lnTo>
                  <a:pt x="3408218" y="2921329"/>
                </a:lnTo>
                <a:lnTo>
                  <a:pt x="2624447" y="3135085"/>
                </a:lnTo>
                <a:lnTo>
                  <a:pt x="2363190" y="3218213"/>
                </a:lnTo>
                <a:lnTo>
                  <a:pt x="2006930" y="2826327"/>
                </a:lnTo>
                <a:lnTo>
                  <a:pt x="1698171" y="2802576"/>
                </a:lnTo>
                <a:lnTo>
                  <a:pt x="1318161" y="2933205"/>
                </a:lnTo>
                <a:lnTo>
                  <a:pt x="1021278" y="3123210"/>
                </a:lnTo>
                <a:lnTo>
                  <a:pt x="724395" y="3182587"/>
                </a:lnTo>
                <a:lnTo>
                  <a:pt x="0" y="3325091"/>
                </a:lnTo>
                <a:lnTo>
                  <a:pt x="0" y="1674420"/>
                </a:lnTo>
                <a:close/>
              </a:path>
            </a:pathLst>
          </a:custGeom>
          <a:pattFill prst="zigZ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Flecha abajo"/>
          <p:cNvSpPr/>
          <p:nvPr/>
        </p:nvSpPr>
        <p:spPr>
          <a:xfrm>
            <a:off x="3217245" y="2561419"/>
            <a:ext cx="835819" cy="1659670"/>
          </a:xfrm>
          <a:prstGeom prst="downArrow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22 Rectángulo"/>
          <p:cNvSpPr/>
          <p:nvPr/>
        </p:nvSpPr>
        <p:spPr>
          <a:xfrm>
            <a:off x="6626478" y="2802543"/>
            <a:ext cx="1299102" cy="52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t=4,96 % </a:t>
            </a: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6268707" y="5263451"/>
            <a:ext cx="1299102" cy="5256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Usar el  7,13%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4048" y="188640"/>
            <a:ext cx="2326288" cy="6949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Demanda Insatisfecha </a:t>
            </a:r>
            <a:endParaRPr lang="es-EC" dirty="0"/>
          </a:p>
        </p:txBody>
      </p:sp>
      <p:sp>
        <p:nvSpPr>
          <p:cNvPr id="5" name="4 Flecha derecha"/>
          <p:cNvSpPr/>
          <p:nvPr/>
        </p:nvSpPr>
        <p:spPr>
          <a:xfrm>
            <a:off x="3513912" y="140060"/>
            <a:ext cx="1584176" cy="792088"/>
          </a:xfrm>
          <a:prstGeom prst="rightArrow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33592" y="188640"/>
            <a:ext cx="3240360" cy="6949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Investigación de Mercados</a:t>
            </a:r>
            <a:endParaRPr lang="es-EC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43153"/>
          <a:stretch/>
        </p:blipFill>
        <p:spPr bwMode="auto">
          <a:xfrm>
            <a:off x="204558" y="1052736"/>
            <a:ext cx="4628155" cy="13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Rectángulo redondeado"/>
          <p:cNvSpPr/>
          <p:nvPr/>
        </p:nvSpPr>
        <p:spPr>
          <a:xfrm>
            <a:off x="5361941" y="986579"/>
            <a:ext cx="1132123" cy="5716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746091" y="986579"/>
            <a:ext cx="1132123" cy="571679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361941" y="986579"/>
            <a:ext cx="2516272" cy="5716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 INSATISFECHA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2613"/>
              </p:ext>
            </p:extLst>
          </p:nvPr>
        </p:nvGraphicFramePr>
        <p:xfrm>
          <a:off x="5397561" y="1706658"/>
          <a:ext cx="248065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27"/>
                <a:gridCol w="1240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340 empresas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5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iego\Pictures\TESIS\prod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3338"/>
            <a:ext cx="5288641" cy="33120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Diego\Pictures\TESIS\TOG_0106_1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1" y="3724386"/>
            <a:ext cx="3524250" cy="29337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980"/>
            <a:ext cx="1403648" cy="13681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6064" y="2132857"/>
            <a:ext cx="7772400" cy="1451247"/>
          </a:xfrm>
        </p:spPr>
        <p:txBody>
          <a:bodyPr/>
          <a:lstStyle/>
          <a:p>
            <a:r>
              <a:rPr lang="es-EC" sz="6000" dirty="0" smtClean="0">
                <a:solidFill>
                  <a:schemeClr val="bg2">
                    <a:lumMod val="50000"/>
                  </a:schemeClr>
                </a:solidFill>
              </a:rPr>
              <a:t>ESTUDIO TÉCNICO</a:t>
            </a:r>
            <a:endParaRPr lang="es-EC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30288" y="3717032"/>
            <a:ext cx="771817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data:image/jpg;base64,/9j/4AAQSkZJRgABAQAAAQABAAD/2wBDAAkGBwgHBgkIBwgKCgkLDRYPDQwMDRsUFRAWIB0iIiAdHx8kKDQsJCYxJx8fLT0tMTU3Ojo6Iys/RD84QzQ5Ojf/2wBDAQoKCg0MDRoPDxo3JR8lNzc3Nzc3Nzc3Nzc3Nzc3Nzc3Nzc3Nzc3Nzc3Nzc3Nzc3Nzc3Nzc3Nzc3Nzc3Nzc3Nzf/wAARCADNAIgDASIAAhEBAxEB/8QAGwAAAgMBAQEAAAAAAAAAAAAAAwQAAgUBBgf/xAA1EAACAQMDAgUBBgUFAQAAAAABAgMABBEFEiETMQYiQVFhFDJxgZGh4RUjQlKxJHKSwdHw/8QAGgEAAwEBAQEAAAAAAAAAAAAAAgMEAQAFBv/EACQRAAMAAgICAgMAAwAAAAAAAAABAgMRITEEEhNBFCJRBWGB/9oADAMBAAIRAxEAPwDwmRXapjFQNX0J87oJUqm6rA8VxhepUANdwa4E5UqV3FccSpUxUrjDhqVKlcaSuGu1w1xxyuHtXa4a41A27VKjDipXDEdDZqYz2rojJrvTPpxQe6DeNlQtFVaskRxzR1UCjXJPdaBgVbbRgld2Ci0K9xYrVcU0UqhSs0b7AccVMUQpVSCKzRuyhFcxVyK5iuC2UqVYiuEVxuypqpq9cI4rjUCepXWqVwaY4kfl7VZY8ntRAdowam+keo52d2BRVcDPFRpBiqoeRTJ4J8j9uBhEJFW6ZPoaYgUFRWlaWvW4FE8yk7H4jsxug57Kan07+xr1y6cFjHl5oUungqSAKWvJlj3/AI6kt7PJPEV7ihlQa2L602cVlOu1sU9P2WyLLirG9MAyYNUK0wwzQ2FcCqBEVwirmq1gaKEVXFENVIrtBJgmFSrMOKlYGmMPJ5q5uzQWcZzmqtIMcUvZ3LLSSVElahZ3USMAGuMaSNazlzgGt7TZwDyK8rG5XkUeG9kjPelZYbLvGzT0z3yXSGPAxmupeRBdsm3n3rxB1VgOGxQn1ckfb5qX8ds9B+RKR6bVnhK5Qg15eZh1G5pSW+lkYnecUuZyScmrMScLlnmeRU5ukObxXC1KrMM1YyA9jTvkRJ+PQYmqmhFzXVcUSafQLhrsvUqAiuE1xhxhxUrmalYaL7WY8Vx0Ze4rRggBGSKDPH3GKmuvUsxYnYmrgHFGVuKSuAVfj0rkc5Xhs1sZEzMmBo1I35xUds0rHOO+aIsoPrTKe1wKiNPkkm4jy5xSrLz65rQUrsOKE8Q2Zx3pO2iz1TQmJHUYIqwcNV5IiBkigMmKNWmLePQTOKiyYpcswODUD5oa0HGxxZAe9X3AjIpNcntTCg4xS1bka8apBgx+asGzVFRuOaIkTM2KdGXZJkwJFwOKlHMBVeealULkjraehmHCjFDujGBjufigfUb+x/WqkknJqfJjVdFuHK47FZ7csSQKTeHGQRW5lH78UCS3BBxjNTuHPRXOSbMVgydq4sjA960JLbjJpWS35JHFasjXZrxpnUuWWmEugQAT2rPKle2TXQTTFSoS4qTVDrIwFQw72OKRhZlOea0baUZ8/FA++Bi39issGAeKVMJBrZlCt25FJyAZwBWbZ25QO3tnYcU4lqykE0xbINgwKM5wtNWPZNWZ74FNoB5o0JUDNKXM4B7/AK0JbwDjI/OuSSZjqmjSeXK4zUpH6hcdx+dSnE7VMV8yHyk0aK4IOGohg3SMVORS5jPJK4xUU5Kk9OsM30aCMrjIIqEsnbkfNZwLqMrRY7k5w1ULLLJngqXtDvUUjDAZqjwoy545qmAwBFXjjcnjmgtJjMdUuxeS0KqTt70v9PkLxjn1rclJEYVhjFJlh1F++lqRryo5Dpbsm/HFDlh6J5Nb8ALxcdqXubQSHmmeiS2Tu6p6kwjISO5qm7zZzTN7B0VOAeKyuqaGal9BXipdm9Z3CgAHFXuplIO2seCTGKZ35qpdEdTpi0+Sx4pd0Ip8FWk54FDlQM/lqTJtPZ6GH1c6EtzKKlEkj8xFShWVhvCjRgcq7DB59acMKmAl/WhKqA4HJ+Ks821MHkewplpPoVFOVyCktfIuzvmhSQ7XwR+lNRyrKygnAzWw0UbLgIpIHtSlHI1ZVo86r4O2tXToRIo55zSbafK87gDAByKZhZrI5Jx8GnRD+yfJmX0OX9vth7ZI+c158ybZOfSntQ1YODg5+BWF19788UTqU9C1FV+30en0q9BPJGBxgmn7i4h2MxP5GvKW+V8ysabaWSVACeKNx7Iyb+Njt06SxkRruz64zWPc6cUG7PPtTsEjRkBWwKPJNFK4D/aHpUnxOC9Zlk7PPnfC2CDj7qPHOpwDWjNbCaXGBtpC4sOnuMRJIo1lc9i6wzfQQYbkUPlSe9KdWSHHU4oi3IbvinK4sQ8eTGE3cEn9alDmcbeKlKrEt8DoyvXJ7mHw1/puq7bTjNea1FRDMYkJb5rbtNZvri1EUI3swIC1reHtLjaXr6lEA4GQr+hrslrHDpiscvNalHio7W4KdVYpNo9QpxWhp91cLmMnA9CTjNe11rV9PsUaGFd0uPKqjJ/Kvmkd7BNdSNOWjO4naeMVN4nmTn7Winy/BeFfq9nqjqEMaBHbLey80hqrpLHuRce9Z4uog38tePemklSRCO/wa9JaPOr2XYPSIInRi6A/JFBu9GSV3kifaBzgU+nkjKr6+1A6jxI21m59Kly43stwZVrWzz7LdWxIkjfYp+0B6Ue2vl24Y16GW8gawEU0RDOcM1ZmqaBFHbJLaP8AzXGcA8UuclwMvFjyL/ZRJVccHFWBwcsax51u9OYC7jZc9j70WG+6gGWqmPIi+KJa8a4e5fBrq5U793HtXev1AQAAD60hcTKYxtPOKXinZCO5FZcLfAeK61yaX0kc2VIXdjgmkrrSZOoPp8fNO203VBPYim7NmQOxweKmcrZUqZ5rZKrmN1wwqU1MS127YxmpQp0a/RGn4a8QjSb7qmITJjBTsR91aOueJ21CTqWuYQf6c84+a8vHGsjgIMMR3PrTAgMK75otwPB9CKpUe8tMlq1FL1GtGur2HUGvniedMYJYHFNra6ZrX1VzPKLec+ZR6GhW+pXEFq1vbAPHKM4YYK/jQ57bTm0giKSQXzdk9z8e9JeH41pLgfOb5HtvkzWstQtofqViZ7fP2x2oltqCN9sgNT162s6TokUd0ji2nwPNyPwq2pw6NeWtnFp0LW9/KwQhm8vySaCacP8AVhVM2tUhnTtQiRttx9n0OM01c3FnK2IiGb37V53VdK1Lw/KiXSgpIPIytlW+6l479GOHBU/NNnInW3ww3dTg+KZTX9+zYujlgrK2z0qMC00LWbk7SBtJ70CG8JXz+dPk11pAXDRAp65zTria5RDF3P6s1DPBf6kserIFVRjHes2fw3/E9SmGikCNB6nFEik/m9SROofVjTnhxboXU720gVcHI3Yqa8fOmVTk42eZW3uoL2S0uF88ffmnoLePkynGKFIs51i6Zjudnxya9HpXhS4uYxNcthBzg9q7Em0DkuUzAklTOIs8cVZLl1jK+9ej17TNKtbRenKguABkJwDXliR6HIpvprsR8m3wcUefc1Sqsc1KxaQXL7BT2d9pkqC6hkgfuuex/EcGuC7Zx537nOSc1qalLe2+p2Wn6oXligJdoXbPcdjg/wDdVuNPt9R1UW+i4jboCV1mfaoJ/pB5qeauemVVM32gKzgqqyIGz2Io/UC7VAEqscheQw/H/wBx6VnMbnS7p4Zk6cyHBQjkcf8AlNx6hDcvmcbJP7049f8A7vVePNN8Psjy4bh7S2hsXVxdtFHfgy2kLAiF3Pp+v49qPqFjb67rNmmlWo08Kvn60mFY8YwfekbgrGd8m1weFZW/WqW8PVkDzEyoo8oDYOKK8M1x9gxnqVt9DElxe6P4nW3vxHdfSRkLHI29MNg5FdktdL8Ra1dfSmLSYgiBEZSweTHm7dhT2i3qaZcy3EFrbXAYgPFcpngdsHuKW0nRLaf664m1O0srpmeWO2lJQADzcN255AA9vmpcmGp75RVjzzfT0zAurW6066uYchxbSGORossm4HGM9vSt6CyVUDyMqrjO9+34e9X8NvqS6Dq/0+UjuI3UySnahdmVe/bdgnv+dWisL28hlISeJ4VGZbgbUA/3McAfdmsxtybk0xm3MbssNpbmed2CoX4GScDA9aF4gt7/AEnW7mC4zBPwWCYAIx6Uzo1r/DnFwLrdHIWU3s29bQFeSAcZc/AA+KL4k0ebTIUvNRmF6Ls/yLmCbcp4ztIPPHxx80+X7dk2R6XB5nDB9+45znceSadOuagLcwC4YJ8cVS2spbuOR4mhHT7q8oUn5ANIt34ota6F79nycdmYlmJJPck5NEtbS4u5FSCNjuON2MAfjQGBrZ0JLzUIDZ/U28VpE24mZvU+iqPMxPsKFPnka1xwalr4Gu5rYPJMqswyCOV/epR7zx5aWmi3FnaJKJ0Xpx9aPaQeOcA8AegqV41+X5Tp+spJHqR4vjqV7NsSHh6/0ud7qexgvTEpWeFXYmBuPKWGBv7+VSxwTxSmi6fcX2r3t1FJa2j8BIjgFe/ABBz2A9DkjtzW62r+IdFt5IZ8XOEK295KC8lvnglGPK8Uh4g1bQ76xij0/SCt2wDXN5PIxd29cZJ7nOc16noQLKl2Z/h2+iur6/udUtlmSeYtLLJyEUDjnv8AH5Vn2mjjVLOe8sZokKl3+nc4YIDwc07b6s8Gk3OmrbW7xTBh1HTzrn1BH3A/OMHih3Om2Vr4ZFxZ6mst8fI1qIyGCkckHPPPp+NLc/0dN76ZhjeqjglTypPqKJDOyHKnBrYu7u4g0KK2v7RQrACGVo8FR8e9LahpMEVvFNZXIl6nGwjzA1s1cdHNRfDQJrxniChBkf1DvSyl2OWJz81YW9xE5jlQoe+GFFhW0ik/1kzFT6J3zTazukKWBT0atlrurLpc2mpKXtmi6ZDIG2JnOAccDn8M0tZ3S2kiPJBFcIuR0ZhuTB749j8jBrU0SCbUYb1LRIraCK0klLyNjqAYBGfesaKGaQObeN3CDLbVzgfNbK2LyvTPR3fjK6e3VLOLonzK7zOJjIpHAYFQGxjIZgzfNZVnp2p647XC75I8sZbuUnpRgAscsAewBOAPwpC2mayu4pwkcjxOGCTRhlJB7MD3HxXqtJ1NNTv7iaEPBdGJ2bqN9SGBXa6RxsAoyAOWPYDmt010Amu2YV/o81pYQ38Vxb3NnIQBLEfssc4Uqec8f4zg8UncWlzaxxyXUTRLIRgvwee3HcZ9OOaf1DULxZmkhhazxx9TcNmb8DgbfuQCsm7sLeTTnvGuXaTdxuHLn/P50NVUrY2cc0zQtdNa75Q/y/7zTxNjphysQu5wO7DyivLM2pWMK9VZVibkZo1nqmBjP3g0ceRj3rWmKvxsmnztDeo2/wDEpjM4jDY4RBgL/wBVKq08bISmd5Pb0qVtRjb2zpedLS4PrmsQpYXT21w6lc4LFeG++vOal4Zt7vMtpiNmGeOxr1PjS16092rN8jivE2dzd6fIFScPGTyjL+9dOPc+yMvKlXq0YGoaXd2LHrRHb6MO1KQKrv532+oavq8Vul/agzKuCvYjNeX1/wAM20IaSGQqc9tvH+aWnyMc6W0eev8AUZtSS0s9UuDLaWz5RsZZR8H2o2p2drcatZx+G2mlTAysnfdQ57IdEAMoI9dv71S2gmgnWSC46bjswXn/ADXXCTMxZW1yE8Q2Gr/xYRXEZWUJkL/d+NOaN4Hnu5kbUJVgVx/Tg8/NdTU9QN8Lm5uBO+NnnT0/OvR+HLMs0lx1iA3BQDj/ADQ2kpd/Y6KqrULhCc/h23060eC9uV6IPCocAn3rx816Le7kFlKUQeUMhIyPn3r0fiySXUdQis3fZFznb3NZms+GILSFHhnYFhnlf3qLxM+ak7p/8K/J8fDxKXP9MKR97FskknJJOapvkVSqsQrfaA7H76Otkw46o/4fvTMFhnvIP+P716OPJ7kWSPRCC7ZpUE7vt7E9yB8Zp7WoLNRaw6VPJdBmGVdPMKMNPAP2x/x/eum0eJ1lim2ODwQv70dY9oVOXTEtVu5D9PYXG4LnzA+woOq6fbZhWxH8xgOM1tJZvq9/Ab6cN0U2rtTH580pqumG011Fin4CZGV7frU1z/Sma/hgTpdaewW4GPapW+9qb3UVSeQMAP7f3qUr1f0xvstco//Z"/>
          <p:cNvSpPr>
            <a:spLocks noChangeAspect="1" noChangeArrowheads="1"/>
          </p:cNvSpPr>
          <p:nvPr/>
        </p:nvSpPr>
        <p:spPr bwMode="auto">
          <a:xfrm>
            <a:off x="77789" y="-685799"/>
            <a:ext cx="952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74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" descr="C:\Users\Diego\Pictures\TESIS\prod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0" y="1625162"/>
            <a:ext cx="8324548" cy="52133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47 Flecha derecha"/>
          <p:cNvSpPr/>
          <p:nvPr/>
        </p:nvSpPr>
        <p:spPr>
          <a:xfrm>
            <a:off x="5597525" y="2918573"/>
            <a:ext cx="827584" cy="5716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0" name="49 Flecha derecha"/>
          <p:cNvSpPr/>
          <p:nvPr/>
        </p:nvSpPr>
        <p:spPr>
          <a:xfrm>
            <a:off x="5597525" y="3642653"/>
            <a:ext cx="827584" cy="5716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4" name="53 Flecha derecha"/>
          <p:cNvSpPr/>
          <p:nvPr/>
        </p:nvSpPr>
        <p:spPr>
          <a:xfrm>
            <a:off x="5597525" y="4392715"/>
            <a:ext cx="827584" cy="5716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5" name="54 Flecha derecha"/>
          <p:cNvSpPr/>
          <p:nvPr/>
        </p:nvSpPr>
        <p:spPr>
          <a:xfrm>
            <a:off x="5597525" y="2181989"/>
            <a:ext cx="827584" cy="5716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3" name="52 Rectángulo"/>
          <p:cNvSpPr/>
          <p:nvPr/>
        </p:nvSpPr>
        <p:spPr>
          <a:xfrm>
            <a:off x="1485550" y="908720"/>
            <a:ext cx="6974882" cy="3156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0" y="1267869"/>
            <a:ext cx="2111715" cy="288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grpSp>
        <p:nvGrpSpPr>
          <p:cNvPr id="49" name="48 Grupo"/>
          <p:cNvGrpSpPr/>
          <p:nvPr/>
        </p:nvGrpSpPr>
        <p:grpSpPr>
          <a:xfrm>
            <a:off x="179512" y="827107"/>
            <a:ext cx="2247896" cy="801693"/>
            <a:chOff x="753" y="790824"/>
            <a:chExt cx="2247896" cy="801693"/>
          </a:xfrm>
        </p:grpSpPr>
        <p:sp>
          <p:nvSpPr>
            <p:cNvPr id="51" name="50 Cheurón"/>
            <p:cNvSpPr/>
            <p:nvPr/>
          </p:nvSpPr>
          <p:spPr>
            <a:xfrm>
              <a:off x="753" y="790824"/>
              <a:ext cx="2247896" cy="801693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Investigación de Mercado</a:t>
              </a:r>
              <a:endParaRPr lang="es-EC" sz="1800" kern="1200" dirty="0"/>
            </a:p>
          </p:txBody>
        </p:sp>
      </p:grpSp>
      <p:sp>
        <p:nvSpPr>
          <p:cNvPr id="40" name="173 Bisel"/>
          <p:cNvSpPr/>
          <p:nvPr/>
        </p:nvSpPr>
        <p:spPr>
          <a:xfrm>
            <a:off x="5597525" y="28501975"/>
            <a:ext cx="200025" cy="161925"/>
          </a:xfrm>
          <a:prstGeom prst="beve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 dirty="0"/>
          </a:p>
        </p:txBody>
      </p:sp>
      <p:sp>
        <p:nvSpPr>
          <p:cNvPr id="25" name="24 Rectángulo"/>
          <p:cNvSpPr/>
          <p:nvPr/>
        </p:nvSpPr>
        <p:spPr>
          <a:xfrm>
            <a:off x="0" y="1852887"/>
            <a:ext cx="8136904" cy="1801564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25 Flecha derecha"/>
          <p:cNvSpPr/>
          <p:nvPr/>
        </p:nvSpPr>
        <p:spPr>
          <a:xfrm>
            <a:off x="2924666" y="2995623"/>
            <a:ext cx="827584" cy="5716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7" name="26 Flecha derecha"/>
          <p:cNvSpPr/>
          <p:nvPr/>
        </p:nvSpPr>
        <p:spPr>
          <a:xfrm>
            <a:off x="2924666" y="3719703"/>
            <a:ext cx="827584" cy="5716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27 Flecha derecha"/>
          <p:cNvSpPr/>
          <p:nvPr/>
        </p:nvSpPr>
        <p:spPr>
          <a:xfrm>
            <a:off x="2924666" y="4469765"/>
            <a:ext cx="827584" cy="5716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Flecha derecha"/>
          <p:cNvSpPr/>
          <p:nvPr/>
        </p:nvSpPr>
        <p:spPr>
          <a:xfrm>
            <a:off x="2924666" y="2259039"/>
            <a:ext cx="827584" cy="5716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35496" y="2259041"/>
            <a:ext cx="3033186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CAPACIDAD (PRESTACIÓN DE SERVICIOS)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3680242" y="2259040"/>
            <a:ext cx="2232248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TAMAÑO ÓPTIMO DEL PROYECTO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5496" y="2979120"/>
            <a:ext cx="3033186" cy="604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ESTUDIO TÉCNICO LOCACIONAL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680242" y="2979120"/>
            <a:ext cx="2232248" cy="604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LOCALIZACIÓN ÓPTIMA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6372200" y="2270181"/>
            <a:ext cx="2232248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7,13 %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372200" y="2990261"/>
            <a:ext cx="2232248" cy="604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SECTOR 8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6" name="35 Elipse">
            <a:hlinkClick r:id="rId5" action="ppaction://hlinksldjump"/>
          </p:cNvPr>
          <p:cNvSpPr/>
          <p:nvPr/>
        </p:nvSpPr>
        <p:spPr>
          <a:xfrm>
            <a:off x="8047806" y="5805264"/>
            <a:ext cx="827584" cy="7647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 </a:t>
            </a:r>
            <a:r>
              <a:rPr lang="es-EC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256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71527" y="836713"/>
            <a:ext cx="2572924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TAMAÑO ÓPTIMO DEL PROYECTO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635896" y="836713"/>
            <a:ext cx="1800200" cy="571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CAPACIDAD INSTALADA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59832" y="776898"/>
            <a:ext cx="4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/>
              <a:t>=</a:t>
            </a:r>
            <a:endParaRPr lang="es-EC" sz="4000" dirty="0"/>
          </a:p>
        </p:txBody>
      </p:sp>
      <p:sp>
        <p:nvSpPr>
          <p:cNvPr id="13" name="12 Abrir llave"/>
          <p:cNvSpPr/>
          <p:nvPr/>
        </p:nvSpPr>
        <p:spPr>
          <a:xfrm>
            <a:off x="5652120" y="728701"/>
            <a:ext cx="432048" cy="6796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Cerrar llave"/>
          <p:cNvSpPr/>
          <p:nvPr/>
        </p:nvSpPr>
        <p:spPr>
          <a:xfrm>
            <a:off x="7381867" y="754972"/>
            <a:ext cx="576064" cy="6796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84168" y="8367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UNIDADES DE PRODUCCIÓN</a:t>
            </a:r>
            <a:endParaRPr lang="es-EC" sz="1400" dirty="0"/>
          </a:p>
        </p:txBody>
      </p:sp>
      <p:sp>
        <p:nvSpPr>
          <p:cNvPr id="17" name="16 Flecha abajo"/>
          <p:cNvSpPr/>
          <p:nvPr/>
        </p:nvSpPr>
        <p:spPr>
          <a:xfrm>
            <a:off x="1151621" y="1438063"/>
            <a:ext cx="504056" cy="936104"/>
          </a:xfrm>
          <a:prstGeom prst="downArrow">
            <a:avLst/>
          </a:prstGeom>
          <a:solidFill>
            <a:srgbClr val="99C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71527" y="2492897"/>
            <a:ext cx="1132123" cy="5716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655677" y="2492897"/>
            <a:ext cx="1132123" cy="571679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71527" y="2492897"/>
            <a:ext cx="2516272" cy="5716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 INSATISFECHA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7691"/>
              </p:ext>
            </p:extLst>
          </p:nvPr>
        </p:nvGraphicFramePr>
        <p:xfrm>
          <a:off x="307147" y="3212976"/>
          <a:ext cx="248065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27"/>
                <a:gridCol w="1240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340 empresas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34672"/>
              </p:ext>
            </p:extLst>
          </p:nvPr>
        </p:nvGraphicFramePr>
        <p:xfrm>
          <a:off x="3648010" y="2255037"/>
          <a:ext cx="4668406" cy="42703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2867"/>
                <a:gridCol w="1625539"/>
              </a:tblGrid>
              <a:tr h="313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DETALLE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SERVICIOS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Disponibilidad Recursos Financieros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Disponibilidad  RRHH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Disponibilidad Tecnología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Disponibilidad Suministros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0,8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TAMAÑO IDEAL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74,8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92D050"/>
                    </a:solidFill>
                  </a:tcPr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Experiencia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COPETENCIA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TAMAÑO PROYECTADO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68,8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92D050"/>
                    </a:solidFill>
                  </a:tcPr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PROMEDIO DE SERVICIOS POR EMPRESA (/2,8395)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24,24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TAMAÑO DEL PROYECTO OPTIMIZADO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7,13%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28" name="27 Rectángulo redondeado"/>
          <p:cNvSpPr/>
          <p:nvPr/>
        </p:nvSpPr>
        <p:spPr>
          <a:xfrm>
            <a:off x="611560" y="4293096"/>
            <a:ext cx="1610179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solidFill>
                  <a:schemeClr val="tx1"/>
                </a:solidFill>
              </a:rPr>
              <a:t>7,13 %</a:t>
            </a:r>
            <a:endParaRPr lang="es-EC" sz="3200" dirty="0">
              <a:solidFill>
                <a:schemeClr val="tx1"/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285292" y="5798922"/>
            <a:ext cx="3024336" cy="432048"/>
            <a:chOff x="285292" y="5798922"/>
            <a:chExt cx="3024336" cy="432048"/>
          </a:xfrm>
        </p:grpSpPr>
        <p:grpSp>
          <p:nvGrpSpPr>
            <p:cNvPr id="34" name="33 Grupo"/>
            <p:cNvGrpSpPr/>
            <p:nvPr/>
          </p:nvGrpSpPr>
          <p:grpSpPr>
            <a:xfrm>
              <a:off x="285292" y="5798922"/>
              <a:ext cx="3024336" cy="432048"/>
              <a:chOff x="467544" y="5589240"/>
              <a:chExt cx="3024336" cy="432048"/>
            </a:xfrm>
          </p:grpSpPr>
          <p:sp>
            <p:nvSpPr>
              <p:cNvPr id="29" name="28 Rectángulo"/>
              <p:cNvSpPr/>
              <p:nvPr/>
            </p:nvSpPr>
            <p:spPr>
              <a:xfrm>
                <a:off x="467544" y="5589240"/>
                <a:ext cx="1512168" cy="4320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1979712" y="5589240"/>
                <a:ext cx="1512168" cy="4320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cxnSp>
            <p:nvCxnSpPr>
              <p:cNvPr id="32" name="31 Conector recto"/>
              <p:cNvCxnSpPr/>
              <p:nvPr/>
            </p:nvCxnSpPr>
            <p:spPr>
              <a:xfrm>
                <a:off x="467544" y="6021288"/>
                <a:ext cx="302433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34 CuadroTexto"/>
            <p:cNvSpPr txBox="1"/>
            <p:nvPr/>
          </p:nvSpPr>
          <p:spPr>
            <a:xfrm>
              <a:off x="411305" y="5861638"/>
              <a:ext cx="126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1 mes </a:t>
              </a:r>
              <a:endParaRPr lang="es-EC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1923473" y="5861638"/>
              <a:ext cx="126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2 mes </a:t>
              </a:r>
              <a:endParaRPr lang="es-EC" dirty="0"/>
            </a:p>
          </p:txBody>
        </p:sp>
      </p:grpSp>
      <p:sp>
        <p:nvSpPr>
          <p:cNvPr id="38" name="37 Forma libre"/>
          <p:cNvSpPr/>
          <p:nvPr/>
        </p:nvSpPr>
        <p:spPr>
          <a:xfrm>
            <a:off x="300252" y="5373217"/>
            <a:ext cx="3016155" cy="286921"/>
          </a:xfrm>
          <a:custGeom>
            <a:avLst/>
            <a:gdLst>
              <a:gd name="connsiteX0" fmla="*/ 0 w 3016155"/>
              <a:gd name="connsiteY0" fmla="*/ 546545 h 573841"/>
              <a:gd name="connsiteX1" fmla="*/ 818865 w 3016155"/>
              <a:gd name="connsiteY1" fmla="*/ 137112 h 573841"/>
              <a:gd name="connsiteX2" fmla="*/ 1569492 w 3016155"/>
              <a:gd name="connsiteY2" fmla="*/ 635 h 573841"/>
              <a:gd name="connsiteX3" fmla="*/ 2238233 w 3016155"/>
              <a:gd name="connsiteY3" fmla="*/ 109817 h 573841"/>
              <a:gd name="connsiteX4" fmla="*/ 3016155 w 3016155"/>
              <a:gd name="connsiteY4" fmla="*/ 573841 h 57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155" h="573841">
                <a:moveTo>
                  <a:pt x="0" y="546545"/>
                </a:moveTo>
                <a:cubicBezTo>
                  <a:pt x="278641" y="387321"/>
                  <a:pt x="557283" y="228097"/>
                  <a:pt x="818865" y="137112"/>
                </a:cubicBezTo>
                <a:cubicBezTo>
                  <a:pt x="1080447" y="46127"/>
                  <a:pt x="1332931" y="5184"/>
                  <a:pt x="1569492" y="635"/>
                </a:cubicBezTo>
                <a:cubicBezTo>
                  <a:pt x="1806053" y="-3914"/>
                  <a:pt x="1997123" y="14283"/>
                  <a:pt x="2238233" y="109817"/>
                </a:cubicBezTo>
                <a:cubicBezTo>
                  <a:pt x="2479343" y="205351"/>
                  <a:pt x="2747749" y="389596"/>
                  <a:pt x="3016155" y="573841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4424989" y="1568260"/>
            <a:ext cx="1227131" cy="5645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solidFill>
                  <a:schemeClr val="tx1"/>
                </a:solidFill>
              </a:rPr>
              <a:t>+ 5 %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238568" y="1568260"/>
            <a:ext cx="2293872" cy="5645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solidFill>
                  <a:schemeClr val="tx1"/>
                </a:solidFill>
              </a:rPr>
              <a:t>+ 12,13%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3" name="3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1" name="4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44" name="43 Elipse">
            <a:hlinkClick r:id="rId4" action="ppaction://hlinksldjump"/>
          </p:cNvPr>
          <p:cNvSpPr/>
          <p:nvPr/>
        </p:nvSpPr>
        <p:spPr>
          <a:xfrm>
            <a:off x="8047806" y="5805264"/>
            <a:ext cx="827584" cy="7647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 </a:t>
            </a:r>
            <a:r>
              <a:rPr lang="es-EC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273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abajo"/>
          <p:cNvSpPr/>
          <p:nvPr/>
        </p:nvSpPr>
        <p:spPr>
          <a:xfrm>
            <a:off x="1331640" y="1136920"/>
            <a:ext cx="648072" cy="491014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 redondeado"/>
          <p:cNvSpPr/>
          <p:nvPr/>
        </p:nvSpPr>
        <p:spPr>
          <a:xfrm>
            <a:off x="251521" y="834576"/>
            <a:ext cx="2572924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LOCALIZACIÓN ÓPTIMA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51521" y="155679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Ventas Potenciales ( IM)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1" y="227687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Coeficiente de Participación ( IM)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1520" y="299695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los Servicios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1521" y="371703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Transporte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30205" y="4451423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Alquiler Oficina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30205" y="5229200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Inversión Inicial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51515" y="6047066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Tasa de crecimiento (</a:t>
            </a:r>
            <a:r>
              <a:rPr lang="es-EC" sz="1600" dirty="0" err="1" smtClean="0">
                <a:solidFill>
                  <a:schemeClr val="tx1"/>
                </a:solidFill>
              </a:rPr>
              <a:t>gi</a:t>
            </a:r>
            <a:r>
              <a:rPr lang="es-EC" sz="1600" dirty="0" smtClean="0">
                <a:solidFill>
                  <a:schemeClr val="tx1"/>
                </a:solidFill>
              </a:rPr>
              <a:t>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948225" y="155679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Por sectores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948225" y="227687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7,13%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948224" y="299695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Ver Costos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948225" y="371703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Matriz de Transporte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926909" y="4451423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Arriendo por Sector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926909" y="5229200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$</a:t>
            </a:r>
            <a:r>
              <a:rPr lang="es-EC" sz="1600" dirty="0" smtClean="0">
                <a:solidFill>
                  <a:schemeClr val="tx1"/>
                </a:solidFill>
              </a:rPr>
              <a:t>17000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948220" y="6047066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5%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9" name="28 Elipse">
            <a:hlinkClick r:id="rId3" action="ppaction://hlinksldjump"/>
          </p:cNvPr>
          <p:cNvSpPr/>
          <p:nvPr/>
        </p:nvSpPr>
        <p:spPr>
          <a:xfrm>
            <a:off x="8047806" y="5805264"/>
            <a:ext cx="827584" cy="7647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 </a:t>
            </a:r>
            <a:r>
              <a:rPr lang="es-EC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032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95536" y="1916832"/>
            <a:ext cx="7662614" cy="50405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5872" b="9360"/>
          <a:stretch/>
        </p:blipFill>
        <p:spPr bwMode="auto">
          <a:xfrm>
            <a:off x="455400" y="1930896"/>
            <a:ext cx="7602750" cy="3874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1526" y="836713"/>
            <a:ext cx="2860313" cy="7920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LOCALIZACIÓN OPTIMA DEL PROYECTO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00192" y="836713"/>
            <a:ext cx="2627784" cy="792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 KOTLER </a:t>
            </a:r>
            <a:endParaRPr lang="es-EC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131840" y="836712"/>
            <a:ext cx="2952328" cy="5716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3923928" y="5499422"/>
            <a:ext cx="1224136" cy="2880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7,57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08104" y="5517232"/>
            <a:ext cx="1224136" cy="2880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7,90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134522" y="5499422"/>
            <a:ext cx="965870" cy="3058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3,77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71526" y="2852936"/>
            <a:ext cx="2297684" cy="648072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Elipse"/>
          <p:cNvSpPr/>
          <p:nvPr/>
        </p:nvSpPr>
        <p:spPr>
          <a:xfrm>
            <a:off x="179512" y="3868080"/>
            <a:ext cx="2297684" cy="497024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Elipse">
            <a:hlinkClick r:id="rId4" action="ppaction://hlinksldjump"/>
          </p:cNvPr>
          <p:cNvSpPr/>
          <p:nvPr/>
        </p:nvSpPr>
        <p:spPr>
          <a:xfrm>
            <a:off x="8047806" y="5805264"/>
            <a:ext cx="827584" cy="7647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 </a:t>
            </a:r>
            <a:r>
              <a:rPr lang="es-EC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112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40884" r="18145" b="6323"/>
          <a:stretch/>
        </p:blipFill>
        <p:spPr bwMode="auto">
          <a:xfrm>
            <a:off x="0" y="20961"/>
            <a:ext cx="9144000" cy="6837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808 Elipse"/>
          <p:cNvSpPr/>
          <p:nvPr/>
        </p:nvSpPr>
        <p:spPr>
          <a:xfrm>
            <a:off x="827584" y="188640"/>
            <a:ext cx="5112568" cy="5544616"/>
          </a:xfrm>
          <a:prstGeom prst="ellipse">
            <a:avLst/>
          </a:prstGeom>
          <a:solidFill>
            <a:srgbClr val="0070C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 dirty="0"/>
          </a:p>
        </p:txBody>
      </p:sp>
      <p:pic>
        <p:nvPicPr>
          <p:cNvPr id="13314" name="Picture 2" descr="C:\Users\Diego\Desktop\ITEMS DE LA TESIS\EStudio organizacional\oficin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82933"/>
            <a:ext cx="3456384" cy="255603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iego\Desktop\Image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0" y="0"/>
            <a:ext cx="91669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80528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4264"/>
              </p:ext>
            </p:extLst>
          </p:nvPr>
        </p:nvGraphicFramePr>
        <p:xfrm>
          <a:off x="70992" y="77511"/>
          <a:ext cx="5332054" cy="678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Visio" r:id="rId4" imgW="8956535" imgH="11248417" progId="Visio.Drawing.11">
                  <p:embed/>
                </p:oleObj>
              </mc:Choice>
              <mc:Fallback>
                <p:oleObj name="Visio" r:id="rId4" imgW="8956535" imgH="112484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2" y="77511"/>
                        <a:ext cx="5332054" cy="67804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43000" y="620688"/>
            <a:ext cx="288032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508" name="Picture 4" descr="C:\Users\Diego\Pictures\TESIS\OFICINA\foto_22739_3_vs_1_ve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1720"/>
            <a:ext cx="3409950" cy="25622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Diego\Pictures\TESIS\OFICINA\foto_22739_4_vs_1_ve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71" y="2780928"/>
            <a:ext cx="3409950" cy="25622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Diego\Pictures\TESIS\OFICINA\foto_22735_3_vs_1_ve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18100"/>
            <a:ext cx="3409950" cy="25622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415210"/>
              </p:ext>
            </p:extLst>
          </p:nvPr>
        </p:nvGraphicFramePr>
        <p:xfrm>
          <a:off x="5214539" y="39512"/>
          <a:ext cx="3721210" cy="358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Visio" r:id="rId9" imgW="6536746" imgH="5620426" progId="Visio.Drawing.11">
                  <p:embed/>
                </p:oleObj>
              </mc:Choice>
              <mc:Fallback>
                <p:oleObj name="Visio" r:id="rId9" imgW="6536746" imgH="562042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539" y="39512"/>
                        <a:ext cx="3721210" cy="3587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Elipse">
            <a:hlinkClick r:id="rId11" action="ppaction://hlinksldjump"/>
          </p:cNvPr>
          <p:cNvSpPr/>
          <p:nvPr/>
        </p:nvSpPr>
        <p:spPr>
          <a:xfrm>
            <a:off x="8047806" y="5805264"/>
            <a:ext cx="827584" cy="7647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 </a:t>
            </a:r>
            <a:r>
              <a:rPr lang="es-EC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89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Diego\Pictures\TESIS\Lean-ERP-Dis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63" y="4857526"/>
            <a:ext cx="2857500" cy="1895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Diego\Pictures\TESIS\Lean-ERP-Suminist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1" y="5120075"/>
            <a:ext cx="2267012" cy="15037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/>
        </p:nvSpPr>
        <p:spPr>
          <a:xfrm>
            <a:off x="7615407" y="5053372"/>
            <a:ext cx="1493097" cy="92772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TIR </a:t>
            </a:r>
            <a:r>
              <a:rPr lang="es-EC" dirty="0" smtClean="0">
                <a:solidFill>
                  <a:schemeClr val="tx1"/>
                </a:solidFill>
              </a:rPr>
              <a:t>=27,45%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VAN </a:t>
            </a:r>
            <a:r>
              <a:rPr lang="es-EC" dirty="0" smtClean="0">
                <a:solidFill>
                  <a:schemeClr val="tx1"/>
                </a:solidFill>
              </a:rPr>
              <a:t>=10.154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519477" y="5093568"/>
            <a:ext cx="2580154" cy="927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8</a:t>
            </a:r>
          </a:p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7,13%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830318" y="1522512"/>
            <a:ext cx="2088232" cy="466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1598070" y="990500"/>
            <a:ext cx="2232248" cy="566292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5934783" y="980728"/>
            <a:ext cx="1711959" cy="5417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31157434"/>
              </p:ext>
            </p:extLst>
          </p:nvPr>
        </p:nvGraphicFramePr>
        <p:xfrm>
          <a:off x="770486" y="332656"/>
          <a:ext cx="88204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342" name="Picture 6" descr="C:\Users\Diego\Pictures\TESIS\Lean-ERP-Evaluando-el-impac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82318"/>
            <a:ext cx="2224322" cy="18107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iego\Pictures\TESIS\Arkinetia_AD_11_grupo_de_arquitectura_y_diseno_Conjunto_Corporativo__KP_ALAZRAKI_qqqARTID0000000513-IMG001_r9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34" y="2103963"/>
            <a:ext cx="2464163" cy="24688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iego\Pictures\TESIS\inicio7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4265"/>
          <a:stretch/>
        </p:blipFill>
        <p:spPr bwMode="auto">
          <a:xfrm>
            <a:off x="7036973" y="2397297"/>
            <a:ext cx="2143539" cy="18722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iego\Pictures\TESIS\1201722378consultori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38" y="1988840"/>
            <a:ext cx="3517118" cy="3352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Flecha derecha"/>
          <p:cNvSpPr/>
          <p:nvPr/>
        </p:nvSpPr>
        <p:spPr>
          <a:xfrm rot="5400000">
            <a:off x="895103" y="2862394"/>
            <a:ext cx="1968842" cy="722302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30" name="29 Grupo"/>
          <p:cNvGrpSpPr/>
          <p:nvPr/>
        </p:nvGrpSpPr>
        <p:grpSpPr>
          <a:xfrm>
            <a:off x="755576" y="4221088"/>
            <a:ext cx="2247896" cy="631387"/>
            <a:chOff x="753" y="872438"/>
            <a:chExt cx="2247896" cy="631387"/>
          </a:xfrm>
        </p:grpSpPr>
        <p:sp>
          <p:nvSpPr>
            <p:cNvPr id="31" name="30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0033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/>
                <a:t>Demanda Insatisfecha</a:t>
              </a:r>
              <a:endParaRPr lang="es-EC" sz="1800" kern="1200" dirty="0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2687779" y="4221088"/>
            <a:ext cx="2727545" cy="631387"/>
            <a:chOff x="1899287" y="871175"/>
            <a:chExt cx="2727545" cy="631387"/>
          </a:xfrm>
        </p:grpSpPr>
        <p:sp>
          <p:nvSpPr>
            <p:cNvPr id="34" name="33 Cheurón"/>
            <p:cNvSpPr/>
            <p:nvPr/>
          </p:nvSpPr>
          <p:spPr>
            <a:xfrm>
              <a:off x="1899287" y="871175"/>
              <a:ext cx="2727545" cy="631387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urón 4"/>
            <p:cNvSpPr/>
            <p:nvPr/>
          </p:nvSpPr>
          <p:spPr>
            <a:xfrm>
              <a:off x="2214981" y="871175"/>
              <a:ext cx="2096158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algn="ctr"/>
              <a:r>
                <a:rPr lang="es-EC" sz="1600" dirty="0">
                  <a:solidFill>
                    <a:schemeClr val="tx1"/>
                  </a:solidFill>
                </a:rPr>
                <a:t>Localización y el tamaño de la Empresa </a:t>
              </a: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5088334" y="4207967"/>
            <a:ext cx="2463925" cy="631387"/>
            <a:chOff x="4123791" y="889542"/>
            <a:chExt cx="2463925" cy="631387"/>
          </a:xfrm>
        </p:grpSpPr>
        <p:sp>
          <p:nvSpPr>
            <p:cNvPr id="37" name="36 Cheurón"/>
            <p:cNvSpPr/>
            <p:nvPr/>
          </p:nvSpPr>
          <p:spPr>
            <a:xfrm>
              <a:off x="4123791" y="889542"/>
              <a:ext cx="2463925" cy="631387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urón 4"/>
            <p:cNvSpPr/>
            <p:nvPr/>
          </p:nvSpPr>
          <p:spPr>
            <a:xfrm>
              <a:off x="4439485" y="889542"/>
              <a:ext cx="1919924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Modelo de Organización Eficiente</a:t>
              </a:r>
              <a:endParaRPr lang="es-EC" sz="1600" kern="1200" dirty="0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7177036" y="4207966"/>
            <a:ext cx="1853137" cy="631387"/>
            <a:chOff x="6101675" y="889542"/>
            <a:chExt cx="1853137" cy="631387"/>
          </a:xfrm>
        </p:grpSpPr>
        <p:sp>
          <p:nvSpPr>
            <p:cNvPr id="40" name="39 Cheurón"/>
            <p:cNvSpPr/>
            <p:nvPr/>
          </p:nvSpPr>
          <p:spPr>
            <a:xfrm>
              <a:off x="6101675" y="889542"/>
              <a:ext cx="1853137" cy="631387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urón 4"/>
            <p:cNvSpPr/>
            <p:nvPr/>
          </p:nvSpPr>
          <p:spPr>
            <a:xfrm>
              <a:off x="6417369" y="889542"/>
              <a:ext cx="1221750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schemeClr val="tx1"/>
                  </a:solidFill>
                </a:rPr>
                <a:t>Factibilidad</a:t>
              </a:r>
              <a:r>
                <a:rPr lang="es-EC" dirty="0" smtClean="0"/>
                <a:t> </a:t>
              </a:r>
              <a:endParaRPr lang="es-EC" sz="1800" kern="1200" dirty="0"/>
            </a:p>
          </p:txBody>
        </p:sp>
      </p:grpSp>
      <p:sp>
        <p:nvSpPr>
          <p:cNvPr id="42" name="41 Flecha derecha"/>
          <p:cNvSpPr/>
          <p:nvPr/>
        </p:nvSpPr>
        <p:spPr>
          <a:xfrm rot="5400000">
            <a:off x="7012093" y="2828134"/>
            <a:ext cx="1968842" cy="722302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3" name="42 Flecha derecha"/>
          <p:cNvSpPr/>
          <p:nvPr/>
        </p:nvSpPr>
        <p:spPr>
          <a:xfrm rot="5400000">
            <a:off x="3207048" y="2828134"/>
            <a:ext cx="1968842" cy="722302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4" name="43 Flecha derecha"/>
          <p:cNvSpPr/>
          <p:nvPr/>
        </p:nvSpPr>
        <p:spPr>
          <a:xfrm rot="5400000">
            <a:off x="5039276" y="2828134"/>
            <a:ext cx="1968842" cy="722302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4" name="3 Rectángulo"/>
          <p:cNvSpPr/>
          <p:nvPr/>
        </p:nvSpPr>
        <p:spPr>
          <a:xfrm>
            <a:off x="769388" y="5229200"/>
            <a:ext cx="1944806" cy="576064"/>
          </a:xfrm>
          <a:prstGeom prst="rect">
            <a:avLst/>
          </a:prstGeom>
          <a:solidFill>
            <a:srgbClr val="003366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340 </a:t>
            </a:r>
            <a:r>
              <a:rPr lang="es-EC" sz="1600" dirty="0" smtClean="0"/>
              <a:t>(empresas)</a:t>
            </a:r>
            <a:endParaRPr lang="es-EC" sz="1600" dirty="0"/>
          </a:p>
        </p:txBody>
      </p:sp>
      <p:sp>
        <p:nvSpPr>
          <p:cNvPr id="48" name="47 Rectángulo"/>
          <p:cNvSpPr/>
          <p:nvPr/>
        </p:nvSpPr>
        <p:spPr>
          <a:xfrm>
            <a:off x="5016182" y="5229200"/>
            <a:ext cx="2580154" cy="576064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AREAS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3658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7" grpId="0" animBg="1"/>
      <p:bldP spid="11" grpId="0" animBg="1"/>
      <p:bldP spid="10" grpId="0" animBg="1"/>
      <p:bldP spid="12" grpId="0" animBg="1"/>
      <p:bldGraphic spid="6" grpId="0">
        <p:bldAsOne/>
      </p:bldGraphic>
      <p:bldP spid="21" grpId="0" animBg="1"/>
      <p:bldP spid="42" grpId="0" animBg="1"/>
      <p:bldP spid="43" grpId="0" animBg="1"/>
      <p:bldP spid="44" grpId="0" animBg="1"/>
      <p:bldP spid="4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ego\Pictures\TESIS\Lean-ERP-Evaluando-el-impa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24"/>
            <a:ext cx="4608512" cy="34871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7"/>
            <a:ext cx="7772400" cy="1451247"/>
          </a:xfrm>
          <a:noFill/>
          <a:effectLst>
            <a:softEdge rad="635000"/>
          </a:effectLst>
        </p:spPr>
        <p:txBody>
          <a:bodyPr/>
          <a:lstStyle/>
          <a:p>
            <a:r>
              <a:rPr lang="es-EC" sz="4000" dirty="0" smtClean="0">
                <a:solidFill>
                  <a:schemeClr val="tx2">
                    <a:lumMod val="75000"/>
                  </a:schemeClr>
                </a:solidFill>
              </a:rPr>
              <a:t>ESTUDIO ORGANIZACIONAL</a:t>
            </a:r>
            <a:endParaRPr lang="es-EC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7544" y="3717032"/>
            <a:ext cx="82809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 descr="C:\Users\Diego\Pictures\TESIS\Lean-ERP-Suminist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61048"/>
            <a:ext cx="4125081" cy="27363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Diego\Pictures\TESIS\Gobierno%20Corporativo%20en%20EP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9137"/>
          <a:stretch/>
        </p:blipFill>
        <p:spPr bwMode="auto">
          <a:xfrm>
            <a:off x="0" y="401782"/>
            <a:ext cx="8460432" cy="645621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Diego\Pictures\TESIS\imagen-empres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4715445" cy="38223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24710" r="8065" b="25040"/>
          <a:stretch/>
        </p:blipFill>
        <p:spPr bwMode="auto">
          <a:xfrm>
            <a:off x="2733751" y="2881385"/>
            <a:ext cx="3240360" cy="152612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10031333"/>
              </p:ext>
            </p:extLst>
          </p:nvPr>
        </p:nvGraphicFramePr>
        <p:xfrm>
          <a:off x="35496" y="548680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4511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mgrphotos.com/fotografia101/images/lagconhd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650" r="1365" b="2172"/>
          <a:stretch/>
        </p:blipFill>
        <p:spPr bwMode="auto">
          <a:xfrm>
            <a:off x="107504" y="96982"/>
            <a:ext cx="8866909" cy="65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16632"/>
            <a:ext cx="4857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Imagen Corporativa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52955" y="606858"/>
            <a:ext cx="3657718" cy="1578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 rot="16200000">
            <a:off x="4006878" y="530366"/>
            <a:ext cx="806947" cy="23245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Flecha abajo"/>
          <p:cNvSpPr/>
          <p:nvPr/>
        </p:nvSpPr>
        <p:spPr>
          <a:xfrm>
            <a:off x="6039417" y="1165825"/>
            <a:ext cx="720080" cy="232459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24710" r="8065" b="25040"/>
          <a:stretch/>
        </p:blipFill>
        <p:spPr bwMode="auto">
          <a:xfrm>
            <a:off x="5796136" y="851932"/>
            <a:ext cx="2915816" cy="172819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s numerosos reflejos de edificios en Nueva York sobre otros edifi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6" y="1063251"/>
            <a:ext cx="4749726" cy="40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Flecha abajo"/>
          <p:cNvSpPr/>
          <p:nvPr/>
        </p:nvSpPr>
        <p:spPr>
          <a:xfrm rot="5400000">
            <a:off x="2450966" y="3607672"/>
            <a:ext cx="2463732" cy="133457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Buscando </a:t>
            </a:r>
            <a:endParaRPr lang="es-EC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45789" y="3977532"/>
            <a:ext cx="2880320" cy="4871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Generar Valor agregado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40607" y="3089329"/>
            <a:ext cx="2880320" cy="4871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Cobertura del mercado de servicios de </a:t>
            </a:r>
            <a:r>
              <a:rPr lang="es-EC" dirty="0" smtClean="0">
                <a:solidFill>
                  <a:schemeClr val="tx1"/>
                </a:solidFill>
              </a:rPr>
              <a:t>Mkt </a:t>
            </a:r>
            <a:r>
              <a:rPr lang="es-EC" dirty="0" smtClean="0">
                <a:solidFill>
                  <a:schemeClr val="tx1"/>
                </a:solidFill>
              </a:rPr>
              <a:t>(portafolio)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4578" y="5004858"/>
            <a:ext cx="2880320" cy="4871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Disponibilidad de Especialistas MKT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Cerrar corchete"/>
          <p:cNvSpPr/>
          <p:nvPr/>
        </p:nvSpPr>
        <p:spPr>
          <a:xfrm>
            <a:off x="3266064" y="2896518"/>
            <a:ext cx="175205" cy="275688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abajo"/>
          <p:cNvSpPr/>
          <p:nvPr/>
        </p:nvSpPr>
        <p:spPr>
          <a:xfrm>
            <a:off x="4644008" y="4581128"/>
            <a:ext cx="1594642" cy="1334573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gracias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306196" y="5902902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Capacitación permanente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652121" y="5949280"/>
            <a:ext cx="288032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Trabajo en Equipo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201494" y="4598073"/>
            <a:ext cx="2880320" cy="487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Profesionalismo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5" name="24 Cerrar corchete"/>
          <p:cNvSpPr/>
          <p:nvPr/>
        </p:nvSpPr>
        <p:spPr>
          <a:xfrm rot="16200000">
            <a:off x="5323553" y="4364847"/>
            <a:ext cx="249151" cy="275687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4201494" y="4031403"/>
            <a:ext cx="2880320" cy="4871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Confidencialidad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201494" y="3490421"/>
            <a:ext cx="2880320" cy="4871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Integridad y honestidad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186516" y="94849"/>
            <a:ext cx="360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rgbClr val="0070C0"/>
                </a:solidFill>
                <a:latin typeface="Bodoni MT" pitchFamily="18" charset="0"/>
              </a:rPr>
              <a:t>«Creando Mercados»</a:t>
            </a:r>
            <a:endParaRPr lang="es-EC" sz="2800" dirty="0">
              <a:solidFill>
                <a:srgbClr val="0070C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31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23" grpId="0" animBg="1"/>
      <p:bldP spid="17" grpId="0" animBg="1"/>
      <p:bldP spid="18" grpId="0" animBg="1"/>
      <p:bldP spid="20" grpId="0" animBg="1"/>
      <p:bldP spid="7" grpId="0" animBg="1"/>
      <p:bldP spid="24" grpId="0" animBg="1"/>
      <p:bldP spid="15" grpId="0" animBg="1"/>
      <p:bldP spid="16" grpId="0" animBg="1"/>
      <p:bldP spid="12" grpId="0" animBg="1"/>
      <p:bldP spid="25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us.123rf.com/400wm/400/400/achimhb/achimhb1008/achimhb100800041/7576203-edificios-de-kobe-como-reflejo-en-venta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83"/>
            <a:ext cx="1564906" cy="240572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roxymunoz.files.wordpress.com/2010/03/motivacio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r="15682"/>
          <a:stretch/>
        </p:blipFill>
        <p:spPr bwMode="auto">
          <a:xfrm>
            <a:off x="6012160" y="2405721"/>
            <a:ext cx="2634502" cy="39035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ingresototal.com/blog/wp-content/uploads/2010/08/Triunfar-300x233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7916" r="6611" b="6357"/>
          <a:stretch/>
        </p:blipFill>
        <p:spPr bwMode="auto">
          <a:xfrm>
            <a:off x="3470196" y="-30669"/>
            <a:ext cx="3406059" cy="15932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24710" r="8065" b="25040"/>
          <a:stretch/>
        </p:blipFill>
        <p:spPr bwMode="auto">
          <a:xfrm>
            <a:off x="6544856" y="113105"/>
            <a:ext cx="1944216" cy="100811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95536" y="4554994"/>
            <a:ext cx="6149320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s-EC" dirty="0"/>
              <a:t> </a:t>
            </a:r>
            <a:r>
              <a:rPr lang="es-EC" dirty="0" smtClean="0"/>
              <a:t> </a:t>
            </a:r>
            <a:r>
              <a:rPr lang="es-EC" i="1" dirty="0"/>
              <a:t>“Cruz Marketing es una empresa que presta servicios de Marketing, para pequeñas y medianas empresas – PYMES del sector de manufactura, con la finalidad de solucionar problemas y mejorar aspectos de Marketing, mediante un servicio ágil, eficaz y eficiente</a:t>
            </a:r>
            <a:r>
              <a:rPr lang="es-EC" i="1" dirty="0" smtClean="0"/>
              <a:t>”</a:t>
            </a:r>
            <a:endParaRPr lang="es-EC" dirty="0" smtClean="0">
              <a:effectLst/>
            </a:endParaRPr>
          </a:p>
        </p:txBody>
      </p:sp>
      <p:sp>
        <p:nvSpPr>
          <p:cNvPr id="17" name="56 Rectángulo"/>
          <p:cNvSpPr/>
          <p:nvPr/>
        </p:nvSpPr>
        <p:spPr>
          <a:xfrm>
            <a:off x="1403648" y="1136924"/>
            <a:ext cx="6923731" cy="1283964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i="1" dirty="0">
                <a:solidFill>
                  <a:schemeClr val="tx1"/>
                </a:solidFill>
              </a:rPr>
              <a:t>Para el año 2015 ser una de las mejores empresas en Servicios de Marketing  para Pequeñas, Medianas Empresas – PYMES  del sector de Manufactura en la Ciudad de Quito, por soluciones de valor agregado para sus clientes, con un recurso humano certificado y comprometido”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://www.solucionesrh.com.ar/images/engranaj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" y="6032322"/>
            <a:ext cx="1361728" cy="8256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t3.gstatic.com/images?q=tbn:ANd9GcSmukuyALKvoDOVXz4Xe2H98mV4DJ67KKl88g7sawH_MpCr9dyNr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3538"/>
            <a:ext cx="2915816" cy="22695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t0.gstatic.com/images?q=tbn:ANd9GcSo5KoXb5j69r2_xkEtlibo9eg4JP5CylJr9w1GFSrWaB8N38v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37" y="2594410"/>
            <a:ext cx="2466975" cy="18478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35011" y="191589"/>
            <a:ext cx="2444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VISIÓN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437173" y="3801814"/>
            <a:ext cx="2642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MISIÓN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18 Elipse">
            <a:hlinkClick r:id="rId11" action="ppaction://hlinksldjump"/>
          </p:cNvPr>
          <p:cNvSpPr/>
          <p:nvPr/>
        </p:nvSpPr>
        <p:spPr>
          <a:xfrm>
            <a:off x="8070118" y="5589240"/>
            <a:ext cx="979472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61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iego\Pictures\TESIS\consultoria%20estrategica%20de%20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6" y="951324"/>
            <a:ext cx="7677970" cy="54102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3884" y="260648"/>
            <a:ext cx="603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OBJETIVOS ESTRATÉGICOS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48672" y="620688"/>
            <a:ext cx="3095328" cy="108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 flipV="1">
            <a:off x="6012160" y="476672"/>
            <a:ext cx="3095328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 redondeado"/>
          <p:cNvSpPr/>
          <p:nvPr/>
        </p:nvSpPr>
        <p:spPr>
          <a:xfrm>
            <a:off x="3746090" y="1214510"/>
            <a:ext cx="3312368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es-EC" dirty="0">
                <a:solidFill>
                  <a:schemeClr val="tx2">
                    <a:lumMod val="75000"/>
                  </a:schemeClr>
                </a:solidFill>
              </a:rPr>
              <a:t>Posición del Cliente respecto a las empresas de marketing)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815487" y="2852936"/>
            <a:ext cx="3312368" cy="9525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(Porcentaje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portafolio de servicios prestado)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46090" y="4339533"/>
            <a:ext cx="3312368" cy="675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Encuesta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1560" y="1700808"/>
            <a:ext cx="3312368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en el “ Top of </a:t>
            </a:r>
            <a:r>
              <a:rPr lang="es-EC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o Primera mención del </a:t>
            </a:r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7544" y="3173824"/>
            <a:ext cx="3456384" cy="903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 de mercado de Servicios de Marketing referentes a PYMES- Manufactura 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67544" y="4581128"/>
            <a:ext cx="3456384" cy="6756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Generar valor agregado en los servicios prestados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203848" y="5517232"/>
            <a:ext cx="3312368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10 mejores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7544" y="5526892"/>
            <a:ext cx="3312368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Disponibilidad de especialistas de MKT del más alto nivel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Elipse">
            <a:hlinkClick r:id="rId4" action="ppaction://hlinksldjump"/>
          </p:cNvPr>
          <p:cNvSpPr/>
          <p:nvPr/>
        </p:nvSpPr>
        <p:spPr>
          <a:xfrm>
            <a:off x="8070118" y="5589240"/>
            <a:ext cx="979472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5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9" grpId="0" animBg="1"/>
      <p:bldP spid="8" grpId="0" animBg="1"/>
      <p:bldP spid="15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7717">
            <a:off x="664019" y="404898"/>
            <a:ext cx="4608512" cy="33181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779912" y="332656"/>
            <a:ext cx="4464496" cy="34563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orma libre"/>
          <p:cNvSpPr/>
          <p:nvPr/>
        </p:nvSpPr>
        <p:spPr>
          <a:xfrm>
            <a:off x="1150374" y="3259394"/>
            <a:ext cx="6902245" cy="3495367"/>
          </a:xfrm>
          <a:custGeom>
            <a:avLst/>
            <a:gdLst>
              <a:gd name="connsiteX0" fmla="*/ 0 w 6902245"/>
              <a:gd name="connsiteY0" fmla="*/ 943896 h 3495367"/>
              <a:gd name="connsiteX1" fmla="*/ 3288891 w 6902245"/>
              <a:gd name="connsiteY1" fmla="*/ 0 h 3495367"/>
              <a:gd name="connsiteX2" fmla="*/ 6902245 w 6902245"/>
              <a:gd name="connsiteY2" fmla="*/ 1106129 h 3495367"/>
              <a:gd name="connsiteX3" fmla="*/ 3524865 w 6902245"/>
              <a:gd name="connsiteY3" fmla="*/ 3495367 h 3495367"/>
              <a:gd name="connsiteX4" fmla="*/ 0 w 6902245"/>
              <a:gd name="connsiteY4" fmla="*/ 943896 h 349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245" h="3495367">
                <a:moveTo>
                  <a:pt x="0" y="943896"/>
                </a:moveTo>
                <a:lnTo>
                  <a:pt x="3288891" y="0"/>
                </a:lnTo>
                <a:lnTo>
                  <a:pt x="6902245" y="1106129"/>
                </a:lnTo>
                <a:lnTo>
                  <a:pt x="3524865" y="3495367"/>
                </a:lnTo>
                <a:lnTo>
                  <a:pt x="0" y="94389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 rot="197717">
            <a:off x="631109" y="390358"/>
            <a:ext cx="4608512" cy="331814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747002" y="318116"/>
            <a:ext cx="4464496" cy="345638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orma libre"/>
          <p:cNvSpPr/>
          <p:nvPr/>
        </p:nvSpPr>
        <p:spPr>
          <a:xfrm>
            <a:off x="1117464" y="3168352"/>
            <a:ext cx="6935155" cy="3789040"/>
          </a:xfrm>
          <a:custGeom>
            <a:avLst/>
            <a:gdLst>
              <a:gd name="connsiteX0" fmla="*/ 0 w 6902245"/>
              <a:gd name="connsiteY0" fmla="*/ 943896 h 3495367"/>
              <a:gd name="connsiteX1" fmla="*/ 3288891 w 6902245"/>
              <a:gd name="connsiteY1" fmla="*/ 0 h 3495367"/>
              <a:gd name="connsiteX2" fmla="*/ 6902245 w 6902245"/>
              <a:gd name="connsiteY2" fmla="*/ 1106129 h 3495367"/>
              <a:gd name="connsiteX3" fmla="*/ 3524865 w 6902245"/>
              <a:gd name="connsiteY3" fmla="*/ 3495367 h 3495367"/>
              <a:gd name="connsiteX4" fmla="*/ 0 w 6902245"/>
              <a:gd name="connsiteY4" fmla="*/ 943896 h 349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245" h="3495367">
                <a:moveTo>
                  <a:pt x="0" y="943896"/>
                </a:moveTo>
                <a:lnTo>
                  <a:pt x="3288891" y="0"/>
                </a:lnTo>
                <a:lnTo>
                  <a:pt x="6902245" y="1106129"/>
                </a:lnTo>
                <a:lnTo>
                  <a:pt x="3524865" y="3495367"/>
                </a:lnTo>
                <a:lnTo>
                  <a:pt x="0" y="943896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4493472" y="275188"/>
            <a:ext cx="78528" cy="298420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 rot="4331092">
            <a:off x="2739848" y="1867550"/>
            <a:ext cx="99048" cy="37868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 rot="17268908" flipH="1">
            <a:off x="6390637" y="1758966"/>
            <a:ext cx="79822" cy="414319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3485372" y="0"/>
            <a:ext cx="2232248" cy="684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COMPETITIVIDAD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 rot="20923916">
            <a:off x="288882" y="4354021"/>
            <a:ext cx="2590556" cy="68402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VENTAJA COMPETITIVA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936495" y="3703374"/>
            <a:ext cx="2232248" cy="684022"/>
          </a:xfrm>
          <a:prstGeom prst="roundRect">
            <a:avLst/>
          </a:prstGeom>
          <a:solidFill>
            <a:srgbClr val="92D050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CRECIMIENTO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-29497" y="1017639"/>
            <a:ext cx="3377381" cy="2448232"/>
          </a:xfrm>
          <a:custGeom>
            <a:avLst/>
            <a:gdLst>
              <a:gd name="connsiteX0" fmla="*/ 0 w 3377381"/>
              <a:gd name="connsiteY0" fmla="*/ 147484 h 2448232"/>
              <a:gd name="connsiteX1" fmla="*/ 619432 w 3377381"/>
              <a:gd name="connsiteY1" fmla="*/ 0 h 2448232"/>
              <a:gd name="connsiteX2" fmla="*/ 693174 w 3377381"/>
              <a:gd name="connsiteY2" fmla="*/ 1017638 h 2448232"/>
              <a:gd name="connsiteX3" fmla="*/ 1474839 w 3377381"/>
              <a:gd name="connsiteY3" fmla="*/ 840658 h 2448232"/>
              <a:gd name="connsiteX4" fmla="*/ 1578078 w 3377381"/>
              <a:gd name="connsiteY4" fmla="*/ 1725561 h 2448232"/>
              <a:gd name="connsiteX5" fmla="*/ 2389239 w 3377381"/>
              <a:gd name="connsiteY5" fmla="*/ 1563329 h 2448232"/>
              <a:gd name="connsiteX6" fmla="*/ 2433484 w 3377381"/>
              <a:gd name="connsiteY6" fmla="*/ 2448232 h 2448232"/>
              <a:gd name="connsiteX7" fmla="*/ 3377381 w 3377381"/>
              <a:gd name="connsiteY7" fmla="*/ 2315496 h 2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7381" h="2448232">
                <a:moveTo>
                  <a:pt x="0" y="147484"/>
                </a:moveTo>
                <a:lnTo>
                  <a:pt x="619432" y="0"/>
                </a:lnTo>
                <a:lnTo>
                  <a:pt x="693174" y="1017638"/>
                </a:lnTo>
                <a:lnTo>
                  <a:pt x="1474839" y="840658"/>
                </a:lnTo>
                <a:lnTo>
                  <a:pt x="1578078" y="1725561"/>
                </a:lnTo>
                <a:lnTo>
                  <a:pt x="2389239" y="1563329"/>
                </a:lnTo>
                <a:lnTo>
                  <a:pt x="2433484" y="2448232"/>
                </a:lnTo>
                <a:lnTo>
                  <a:pt x="3377381" y="2315496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 redondeado"/>
          <p:cNvSpPr/>
          <p:nvPr/>
        </p:nvSpPr>
        <p:spPr>
          <a:xfrm>
            <a:off x="34250" y="500012"/>
            <a:ext cx="2232248" cy="684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LÍDER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827584" y="1412776"/>
            <a:ext cx="2232248" cy="684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RETADOR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691680" y="2060848"/>
            <a:ext cx="2232248" cy="684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ESPECIALISTA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627784" y="2708920"/>
            <a:ext cx="2232248" cy="684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SEGUIDOR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4778477" y="1106129"/>
            <a:ext cx="2521975" cy="1991032"/>
          </a:xfrm>
          <a:custGeom>
            <a:avLst/>
            <a:gdLst>
              <a:gd name="connsiteX0" fmla="*/ 176981 w 2521975"/>
              <a:gd name="connsiteY0" fmla="*/ 1814052 h 1991032"/>
              <a:gd name="connsiteX1" fmla="*/ 1091381 w 2521975"/>
              <a:gd name="connsiteY1" fmla="*/ 1106129 h 1991032"/>
              <a:gd name="connsiteX2" fmla="*/ 1091381 w 2521975"/>
              <a:gd name="connsiteY2" fmla="*/ 707923 h 1991032"/>
              <a:gd name="connsiteX3" fmla="*/ 2197510 w 2521975"/>
              <a:gd name="connsiteY3" fmla="*/ 0 h 1991032"/>
              <a:gd name="connsiteX4" fmla="*/ 2521975 w 2521975"/>
              <a:gd name="connsiteY4" fmla="*/ 88490 h 1991032"/>
              <a:gd name="connsiteX5" fmla="*/ 1342104 w 2521975"/>
              <a:gd name="connsiteY5" fmla="*/ 737419 h 1991032"/>
              <a:gd name="connsiteX6" fmla="*/ 1342104 w 2521975"/>
              <a:gd name="connsiteY6" fmla="*/ 1120877 h 1991032"/>
              <a:gd name="connsiteX7" fmla="*/ 294968 w 2521975"/>
              <a:gd name="connsiteY7" fmla="*/ 1991032 h 1991032"/>
              <a:gd name="connsiteX8" fmla="*/ 117988 w 2521975"/>
              <a:gd name="connsiteY8" fmla="*/ 1917290 h 1991032"/>
              <a:gd name="connsiteX9" fmla="*/ 0 w 2521975"/>
              <a:gd name="connsiteY9" fmla="*/ 1976284 h 199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975" h="1991032">
                <a:moveTo>
                  <a:pt x="176981" y="1814052"/>
                </a:moveTo>
                <a:lnTo>
                  <a:pt x="1091381" y="1106129"/>
                </a:lnTo>
                <a:lnTo>
                  <a:pt x="1091381" y="707923"/>
                </a:lnTo>
                <a:lnTo>
                  <a:pt x="2197510" y="0"/>
                </a:lnTo>
                <a:lnTo>
                  <a:pt x="2521975" y="88490"/>
                </a:lnTo>
                <a:lnTo>
                  <a:pt x="1342104" y="737419"/>
                </a:lnTo>
                <a:lnTo>
                  <a:pt x="1342104" y="1120877"/>
                </a:lnTo>
                <a:lnTo>
                  <a:pt x="294968" y="1991032"/>
                </a:lnTo>
                <a:lnTo>
                  <a:pt x="117988" y="1917290"/>
                </a:lnTo>
                <a:lnTo>
                  <a:pt x="0" y="1976284"/>
                </a:lnTo>
              </a:path>
            </a:pathLst>
          </a:custGeom>
          <a:solidFill>
            <a:schemeClr val="tx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Rectángulo redondeado"/>
          <p:cNvSpPr/>
          <p:nvPr/>
        </p:nvSpPr>
        <p:spPr>
          <a:xfrm>
            <a:off x="4215054" y="2575372"/>
            <a:ext cx="2232248" cy="684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INTENSIVO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4896036" y="1578959"/>
            <a:ext cx="2232248" cy="684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INTEGRADO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717620" y="500012"/>
            <a:ext cx="2493878" cy="684022"/>
          </a:xfrm>
          <a:prstGeom prst="roundRect">
            <a:avLst/>
          </a:prstGeom>
          <a:solidFill>
            <a:srgbClr val="92D050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DIVERSIFICADO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 rot="20923916">
            <a:off x="1207525" y="5371751"/>
            <a:ext cx="2093689" cy="684022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CONCENTRACIÓN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 rot="20923916">
            <a:off x="2921034" y="4665066"/>
            <a:ext cx="1814918" cy="684022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DIFERENCIACIÓN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 rot="20923916">
            <a:off x="4464108" y="4119499"/>
            <a:ext cx="2093689" cy="68402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LIDERAZGO EN COSTOS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0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 rot="197717">
            <a:off x="664019" y="404898"/>
            <a:ext cx="4608512" cy="33181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3779912" y="332656"/>
            <a:ext cx="4464496" cy="34563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orma libre"/>
          <p:cNvSpPr/>
          <p:nvPr/>
        </p:nvSpPr>
        <p:spPr>
          <a:xfrm>
            <a:off x="1150374" y="3259394"/>
            <a:ext cx="6902245" cy="3495367"/>
          </a:xfrm>
          <a:custGeom>
            <a:avLst/>
            <a:gdLst>
              <a:gd name="connsiteX0" fmla="*/ 0 w 6902245"/>
              <a:gd name="connsiteY0" fmla="*/ 943896 h 3495367"/>
              <a:gd name="connsiteX1" fmla="*/ 3288891 w 6902245"/>
              <a:gd name="connsiteY1" fmla="*/ 0 h 3495367"/>
              <a:gd name="connsiteX2" fmla="*/ 6902245 w 6902245"/>
              <a:gd name="connsiteY2" fmla="*/ 1106129 h 3495367"/>
              <a:gd name="connsiteX3" fmla="*/ 3524865 w 6902245"/>
              <a:gd name="connsiteY3" fmla="*/ 3495367 h 3495367"/>
              <a:gd name="connsiteX4" fmla="*/ 0 w 6902245"/>
              <a:gd name="connsiteY4" fmla="*/ 943896 h 349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245" h="3495367">
                <a:moveTo>
                  <a:pt x="0" y="943896"/>
                </a:moveTo>
                <a:lnTo>
                  <a:pt x="3288891" y="0"/>
                </a:lnTo>
                <a:lnTo>
                  <a:pt x="6902245" y="1106129"/>
                </a:lnTo>
                <a:lnTo>
                  <a:pt x="3524865" y="3495367"/>
                </a:lnTo>
                <a:lnTo>
                  <a:pt x="0" y="94389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 rot="197717">
            <a:off x="631109" y="390358"/>
            <a:ext cx="4608512" cy="331814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3779912" y="318116"/>
            <a:ext cx="4464496" cy="345638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orma libre"/>
          <p:cNvSpPr/>
          <p:nvPr/>
        </p:nvSpPr>
        <p:spPr>
          <a:xfrm>
            <a:off x="1117464" y="3168352"/>
            <a:ext cx="6935155" cy="3789040"/>
          </a:xfrm>
          <a:custGeom>
            <a:avLst/>
            <a:gdLst>
              <a:gd name="connsiteX0" fmla="*/ 0 w 6902245"/>
              <a:gd name="connsiteY0" fmla="*/ 943896 h 3495367"/>
              <a:gd name="connsiteX1" fmla="*/ 3288891 w 6902245"/>
              <a:gd name="connsiteY1" fmla="*/ 0 h 3495367"/>
              <a:gd name="connsiteX2" fmla="*/ 6902245 w 6902245"/>
              <a:gd name="connsiteY2" fmla="*/ 1106129 h 3495367"/>
              <a:gd name="connsiteX3" fmla="*/ 3524865 w 6902245"/>
              <a:gd name="connsiteY3" fmla="*/ 3495367 h 3495367"/>
              <a:gd name="connsiteX4" fmla="*/ 0 w 6902245"/>
              <a:gd name="connsiteY4" fmla="*/ 943896 h 349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245" h="3495367">
                <a:moveTo>
                  <a:pt x="0" y="943896"/>
                </a:moveTo>
                <a:lnTo>
                  <a:pt x="3288891" y="0"/>
                </a:lnTo>
                <a:lnTo>
                  <a:pt x="6902245" y="1106129"/>
                </a:lnTo>
                <a:lnTo>
                  <a:pt x="3524865" y="3495367"/>
                </a:lnTo>
                <a:lnTo>
                  <a:pt x="0" y="943896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</a:t>
            </a:r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4493472" y="275188"/>
            <a:ext cx="78528" cy="298420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 rot="4331092">
            <a:off x="2739848" y="1867550"/>
            <a:ext cx="99048" cy="37868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 rot="17268908" flipH="1">
            <a:off x="6390637" y="1758966"/>
            <a:ext cx="79822" cy="414319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orma libre"/>
          <p:cNvSpPr/>
          <p:nvPr/>
        </p:nvSpPr>
        <p:spPr>
          <a:xfrm>
            <a:off x="-29497" y="1017639"/>
            <a:ext cx="3377381" cy="2448232"/>
          </a:xfrm>
          <a:custGeom>
            <a:avLst/>
            <a:gdLst>
              <a:gd name="connsiteX0" fmla="*/ 0 w 3377381"/>
              <a:gd name="connsiteY0" fmla="*/ 147484 h 2448232"/>
              <a:gd name="connsiteX1" fmla="*/ 619432 w 3377381"/>
              <a:gd name="connsiteY1" fmla="*/ 0 h 2448232"/>
              <a:gd name="connsiteX2" fmla="*/ 693174 w 3377381"/>
              <a:gd name="connsiteY2" fmla="*/ 1017638 h 2448232"/>
              <a:gd name="connsiteX3" fmla="*/ 1474839 w 3377381"/>
              <a:gd name="connsiteY3" fmla="*/ 840658 h 2448232"/>
              <a:gd name="connsiteX4" fmla="*/ 1578078 w 3377381"/>
              <a:gd name="connsiteY4" fmla="*/ 1725561 h 2448232"/>
              <a:gd name="connsiteX5" fmla="*/ 2389239 w 3377381"/>
              <a:gd name="connsiteY5" fmla="*/ 1563329 h 2448232"/>
              <a:gd name="connsiteX6" fmla="*/ 2433484 w 3377381"/>
              <a:gd name="connsiteY6" fmla="*/ 2448232 h 2448232"/>
              <a:gd name="connsiteX7" fmla="*/ 3377381 w 3377381"/>
              <a:gd name="connsiteY7" fmla="*/ 2315496 h 2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7381" h="2448232">
                <a:moveTo>
                  <a:pt x="0" y="147484"/>
                </a:moveTo>
                <a:lnTo>
                  <a:pt x="619432" y="0"/>
                </a:lnTo>
                <a:lnTo>
                  <a:pt x="693174" y="1017638"/>
                </a:lnTo>
                <a:lnTo>
                  <a:pt x="1474839" y="840658"/>
                </a:lnTo>
                <a:lnTo>
                  <a:pt x="1578078" y="1725561"/>
                </a:lnTo>
                <a:lnTo>
                  <a:pt x="2389239" y="1563329"/>
                </a:lnTo>
                <a:lnTo>
                  <a:pt x="2433484" y="2448232"/>
                </a:lnTo>
                <a:lnTo>
                  <a:pt x="3377381" y="2315496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 redondeado"/>
          <p:cNvSpPr/>
          <p:nvPr/>
        </p:nvSpPr>
        <p:spPr>
          <a:xfrm>
            <a:off x="34250" y="500012"/>
            <a:ext cx="2232248" cy="684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LÍDER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27584" y="1412776"/>
            <a:ext cx="2232248" cy="684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RETADOR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215054" y="2575372"/>
            <a:ext cx="2232248" cy="684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INTENSIVO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 rot="20923916">
            <a:off x="607532" y="4274104"/>
            <a:ext cx="2215704" cy="684022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DIFERENCIACIÓN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506213" y="858890"/>
            <a:ext cx="2738195" cy="684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DESARROLLO DE SERVICIOS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0" name="39 Flecha doblada"/>
          <p:cNvSpPr/>
          <p:nvPr/>
        </p:nvSpPr>
        <p:spPr>
          <a:xfrm>
            <a:off x="4880772" y="620688"/>
            <a:ext cx="1098477" cy="195468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>
              <a:solidFill>
                <a:schemeClr val="tx1"/>
              </a:solidFill>
            </a:endParaRPr>
          </a:p>
        </p:txBody>
      </p:sp>
      <p:sp>
        <p:nvSpPr>
          <p:cNvPr id="41" name="40 Flecha abajo"/>
          <p:cNvSpPr/>
          <p:nvPr/>
        </p:nvSpPr>
        <p:spPr>
          <a:xfrm rot="17842884">
            <a:off x="1030111" y="4974499"/>
            <a:ext cx="1008112" cy="8144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 rot="20923916">
            <a:off x="1503089" y="5297820"/>
            <a:ext cx="2351614" cy="893523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VALOR AGREGADO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s-EC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s-EC" b="1" dirty="0" smtClean="0">
                <a:solidFill>
                  <a:schemeClr val="tx1"/>
                </a:solidFill>
              </a:rPr>
              <a:t>EST. DESCREMADO</a:t>
            </a:r>
          </a:p>
        </p:txBody>
      </p:sp>
      <p:sp>
        <p:nvSpPr>
          <p:cNvPr id="43" name="42 Flecha abajo"/>
          <p:cNvSpPr/>
          <p:nvPr/>
        </p:nvSpPr>
        <p:spPr>
          <a:xfrm rot="17842884">
            <a:off x="3348622" y="4328990"/>
            <a:ext cx="1008112" cy="814400"/>
          </a:xfrm>
          <a:prstGeom prst="downArrow">
            <a:avLst/>
          </a:prstGeom>
          <a:solidFill>
            <a:schemeClr val="tx1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solidFill>
                <a:schemeClr val="tx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 rot="20923916">
            <a:off x="4067213" y="4156371"/>
            <a:ext cx="2593748" cy="919488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ESTRATEGIA DE  PRECIOS DE </a:t>
            </a:r>
            <a:r>
              <a:rPr lang="es-EC" sz="1600" b="1" dirty="0" smtClean="0">
                <a:solidFill>
                  <a:schemeClr val="tx1"/>
                </a:solidFill>
              </a:rPr>
              <a:t>PENETRACIÓN DE MERCADO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 rot="20923916">
            <a:off x="3076351" y="3556276"/>
            <a:ext cx="2093689" cy="68402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LIDERAZGO EN COSTOS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46" name="45 Flecha doblada"/>
          <p:cNvSpPr/>
          <p:nvPr/>
        </p:nvSpPr>
        <p:spPr>
          <a:xfrm rot="16200000" flipV="1">
            <a:off x="2480486" y="514394"/>
            <a:ext cx="1742097" cy="1954684"/>
          </a:xfrm>
          <a:prstGeom prst="bentArrow">
            <a:avLst>
              <a:gd name="adj1" fmla="val 25000"/>
              <a:gd name="adj2" fmla="val 4259"/>
              <a:gd name="adj3" fmla="val 25000"/>
              <a:gd name="adj4" fmla="val 42903"/>
            </a:avLst>
          </a:prstGeom>
          <a:solidFill>
            <a:srgbClr val="C00000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691680" y="2060848"/>
            <a:ext cx="2232248" cy="684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ESPECIALISTA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 rot="20923916">
            <a:off x="3106482" y="530795"/>
            <a:ext cx="2093689" cy="68402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EST. DE ENFOQUE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6875310" y="1911068"/>
            <a:ext cx="2094676" cy="4842565"/>
          </a:xfrm>
          <a:prstGeom prst="roundRect">
            <a:avLst/>
          </a:prstGeom>
          <a:solidFill>
            <a:schemeClr val="bg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47 Rectángulo redondeado"/>
          <p:cNvSpPr/>
          <p:nvPr/>
        </p:nvSpPr>
        <p:spPr>
          <a:xfrm>
            <a:off x="6699949" y="2020774"/>
            <a:ext cx="2232248" cy="684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EST. PROMOCIÓN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6740408" y="3016304"/>
            <a:ext cx="2232248" cy="684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FIDELIZACIÓN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 (2% , C/2 AÑOS)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6740408" y="4160346"/>
            <a:ext cx="2232248" cy="684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78% CLIENTES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3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38116"/>
              </p:ext>
            </p:extLst>
          </p:nvPr>
        </p:nvGraphicFramePr>
        <p:xfrm>
          <a:off x="467544" y="188640"/>
          <a:ext cx="7085504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Visio" r:id="rId4" imgW="10097242" imgH="4457953" progId="Visio.Drawing.11">
                  <p:embed/>
                </p:oleObj>
              </mc:Choice>
              <mc:Fallback>
                <p:oleObj name="Visio" r:id="rId4" imgW="10097242" imgH="44579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8640"/>
                        <a:ext cx="7085504" cy="6264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Elipse">
            <a:hlinkClick r:id="rId6" action="ppaction://hlinksldjump"/>
          </p:cNvPr>
          <p:cNvSpPr/>
          <p:nvPr/>
        </p:nvSpPr>
        <p:spPr>
          <a:xfrm>
            <a:off x="8070118" y="5589240"/>
            <a:ext cx="979472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2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ego\Pictures\TESIS\Lean-ERP-Evaluando-el-impa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3" y="3319408"/>
            <a:ext cx="4608512" cy="34871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7"/>
            <a:ext cx="7772400" cy="1451247"/>
          </a:xfrm>
          <a:noFill/>
          <a:effectLst>
            <a:softEdge rad="635000"/>
          </a:effectLst>
        </p:spPr>
        <p:txBody>
          <a:bodyPr/>
          <a:lstStyle/>
          <a:p>
            <a:r>
              <a:rPr lang="es-EC" sz="4000" dirty="0" smtClean="0">
                <a:solidFill>
                  <a:schemeClr val="tx2">
                    <a:lumMod val="75000"/>
                  </a:schemeClr>
                </a:solidFill>
              </a:rPr>
              <a:t>ESTUDIO </a:t>
            </a:r>
            <a:r>
              <a:rPr lang="es-EC" sz="4000" dirty="0" smtClean="0">
                <a:solidFill>
                  <a:schemeClr val="tx2">
                    <a:lumMod val="75000"/>
                  </a:schemeClr>
                </a:solidFill>
              </a:rPr>
              <a:t>FINANCIERO</a:t>
            </a:r>
            <a:endParaRPr lang="es-EC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7544" y="3717032"/>
            <a:ext cx="82809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C:\Users\Diego\Pictures\TESIS\Web-Mark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1" y="260648"/>
            <a:ext cx="3706250" cy="39761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1196752"/>
            <a:ext cx="7920880" cy="4608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Diego\Pictures\TESIS\layout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73" y="4510282"/>
            <a:ext cx="3929661" cy="21928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Diego\Pictures\TESIS\layout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" y="74949"/>
            <a:ext cx="3200400" cy="17859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Diego\Pictures\TESIS\layout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86" y="4818204"/>
            <a:ext cx="3200400" cy="17859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:\Users\Diego\Pictures\TESIS\layout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620688"/>
            <a:ext cx="3742111" cy="20882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C:\Users\Diego\Pictures\TESIS\layout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28" y="4955089"/>
            <a:ext cx="2709805" cy="15121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>
            <a:hlinkClick r:id="rId9" action="ppaction://hlinksldjump"/>
          </p:cNvPr>
          <p:cNvSpPr/>
          <p:nvPr/>
        </p:nvSpPr>
        <p:spPr>
          <a:xfrm>
            <a:off x="8316416" y="3789040"/>
            <a:ext cx="757370" cy="11660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7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0650" r="2686" b="14583"/>
          <a:stretch/>
        </p:blipFill>
        <p:spPr bwMode="auto">
          <a:xfrm>
            <a:off x="4780321" y="3068960"/>
            <a:ext cx="4362882" cy="28002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5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612" r="2308" b="2101"/>
          <a:stretch/>
        </p:blipFill>
        <p:spPr bwMode="auto">
          <a:xfrm>
            <a:off x="66651" y="2886442"/>
            <a:ext cx="4456049" cy="3905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71600" y="1700808"/>
            <a:ext cx="3528392" cy="94417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3" name="52 Rectángulo"/>
          <p:cNvSpPr/>
          <p:nvPr/>
        </p:nvSpPr>
        <p:spPr>
          <a:xfrm>
            <a:off x="1485550" y="908720"/>
            <a:ext cx="6974882" cy="3156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0" y="1224413"/>
            <a:ext cx="2111715" cy="288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grpSp>
        <p:nvGrpSpPr>
          <p:cNvPr id="49" name="48 Grupo"/>
          <p:cNvGrpSpPr/>
          <p:nvPr/>
        </p:nvGrpSpPr>
        <p:grpSpPr>
          <a:xfrm>
            <a:off x="179512" y="908721"/>
            <a:ext cx="2247896" cy="631387"/>
            <a:chOff x="753" y="872438"/>
            <a:chExt cx="2247896" cy="631387"/>
          </a:xfrm>
        </p:grpSpPr>
        <p:sp>
          <p:nvSpPr>
            <p:cNvPr id="51" name="50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Investigación de Mercado</a:t>
              </a:r>
              <a:endParaRPr lang="es-EC" sz="1800" kern="1200" dirty="0"/>
            </a:p>
          </p:txBody>
        </p:sp>
      </p:grpSp>
      <p:sp>
        <p:nvSpPr>
          <p:cNvPr id="29" name="28 Rectángulo redondeado"/>
          <p:cNvSpPr/>
          <p:nvPr/>
        </p:nvSpPr>
        <p:spPr>
          <a:xfrm>
            <a:off x="35496" y="1916832"/>
            <a:ext cx="1944215" cy="5040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DEMANDA</a:t>
            </a:r>
            <a:endParaRPr lang="es-EC" sz="28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547256" y="1412776"/>
            <a:ext cx="3024336" cy="61996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PEQUEÑAS Y MEDIANAS EMPRESAS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555776" y="2384884"/>
            <a:ext cx="2808312" cy="52019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DEL SECTOR DE MANUFACTURA</a:t>
            </a:r>
          </a:p>
        </p:txBody>
      </p:sp>
      <p:sp>
        <p:nvSpPr>
          <p:cNvPr id="40" name="173 Bisel"/>
          <p:cNvSpPr/>
          <p:nvPr/>
        </p:nvSpPr>
        <p:spPr>
          <a:xfrm>
            <a:off x="5597525" y="28501975"/>
            <a:ext cx="200025" cy="161925"/>
          </a:xfrm>
          <a:prstGeom prst="beve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 dirty="0"/>
          </a:p>
        </p:txBody>
      </p:sp>
      <p:sp>
        <p:nvSpPr>
          <p:cNvPr id="11" name="10 Elipse"/>
          <p:cNvSpPr/>
          <p:nvPr/>
        </p:nvSpPr>
        <p:spPr>
          <a:xfrm>
            <a:off x="2483768" y="6021288"/>
            <a:ext cx="1512168" cy="360040"/>
          </a:xfrm>
          <a:prstGeom prst="ellipse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8" name="57 Elipse"/>
          <p:cNvSpPr/>
          <p:nvPr/>
        </p:nvSpPr>
        <p:spPr>
          <a:xfrm>
            <a:off x="2555776" y="5229200"/>
            <a:ext cx="2349673" cy="792088"/>
          </a:xfrm>
          <a:prstGeom prst="ellipse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5611476" y="2345938"/>
            <a:ext cx="344646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C" sz="1400" dirty="0"/>
              <a:t>la Clasificación Internacional Industrial Uniforme (CIIU)</a:t>
            </a:r>
          </a:p>
        </p:txBody>
      </p:sp>
    </p:spTree>
    <p:extLst>
      <p:ext uri="{BB962C8B-B14F-4D97-AF65-F5344CB8AC3E}">
        <p14:creationId xmlns:p14="http://schemas.microsoft.com/office/powerpoint/2010/main" val="11093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 animBg="1"/>
      <p:bldP spid="36" grpId="0" animBg="1"/>
      <p:bldP spid="37" grpId="0" animBg="1"/>
      <p:bldP spid="11" grpId="0" animBg="1"/>
      <p:bldP spid="58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r="13775" b="23429"/>
          <a:stretch/>
        </p:blipFill>
        <p:spPr bwMode="auto">
          <a:xfrm>
            <a:off x="5471652" y="3068960"/>
            <a:ext cx="2802193" cy="1458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2" y="371220"/>
            <a:ext cx="4870301" cy="629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76256" y="188640"/>
            <a:ext cx="90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KT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6150974" y="1628800"/>
                <a:ext cx="191430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𝐼𝐶𝑇𝑟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𝐶𝐴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365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 i="1">
                          <a:latin typeface="Cambria Math"/>
                        </a:rPr>
                        <m:t>𝑃𝐷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974" y="1628800"/>
                <a:ext cx="1914306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8" name="Picture 2" descr="C:\Users\Diego\Pictures\TESIS\img_progempleados_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52" y="3933451"/>
            <a:ext cx="33242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>
            <a:hlinkClick r:id="rId7" action="ppaction://hlinksldjump"/>
          </p:cNvPr>
          <p:cNvSpPr/>
          <p:nvPr/>
        </p:nvSpPr>
        <p:spPr>
          <a:xfrm>
            <a:off x="8316416" y="3789040"/>
            <a:ext cx="757370" cy="11660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66"/>
            <a:ext cx="8006462" cy="57267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:\Users\Diego\Pictures\TESIS\consultoria%20estrategica%20de%20mark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26" y="4797152"/>
            <a:ext cx="2060848" cy="20608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>
            <a:hlinkClick r:id="rId5" action="ppaction://hlinksldjump"/>
          </p:cNvPr>
          <p:cNvSpPr/>
          <p:nvPr/>
        </p:nvSpPr>
        <p:spPr>
          <a:xfrm>
            <a:off x="8316416" y="3789040"/>
            <a:ext cx="757370" cy="11660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Elipse"/>
          <p:cNvSpPr/>
          <p:nvPr/>
        </p:nvSpPr>
        <p:spPr>
          <a:xfrm>
            <a:off x="0" y="5988097"/>
            <a:ext cx="1443767" cy="895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12,08%</a:t>
            </a:r>
            <a:endParaRPr lang="es-EC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58" y="3700411"/>
            <a:ext cx="598864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904656" cy="35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467544" y="4477544"/>
            <a:ext cx="1872208" cy="1872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600" dirty="0" smtClean="0"/>
              <a:t>I</a:t>
            </a:r>
            <a:endParaRPr lang="es-EC" sz="6600" dirty="0"/>
          </a:p>
        </p:txBody>
      </p:sp>
      <p:sp>
        <p:nvSpPr>
          <p:cNvPr id="8" name="7 Rectángulo"/>
          <p:cNvSpPr/>
          <p:nvPr/>
        </p:nvSpPr>
        <p:spPr>
          <a:xfrm>
            <a:off x="107504" y="1052736"/>
            <a:ext cx="5904656" cy="250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2864462" y="4708301"/>
            <a:ext cx="5667978" cy="210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196295" y="14799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TMAR= i+ f+ </a:t>
            </a:r>
            <a:r>
              <a:rPr lang="es-EC" dirty="0" err="1"/>
              <a:t>if</a:t>
            </a:r>
            <a:endParaRPr lang="es-EC" dirty="0"/>
          </a:p>
        </p:txBody>
      </p:sp>
      <p:sp>
        <p:nvSpPr>
          <p:cNvPr id="10" name="9 Elipse"/>
          <p:cNvSpPr/>
          <p:nvPr/>
        </p:nvSpPr>
        <p:spPr>
          <a:xfrm>
            <a:off x="7700233" y="517322"/>
            <a:ext cx="1443767" cy="895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12,08%</a:t>
            </a:r>
            <a:endParaRPr lang="es-EC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24087"/>
              </p:ext>
            </p:extLst>
          </p:nvPr>
        </p:nvGraphicFramePr>
        <p:xfrm>
          <a:off x="6012160" y="2763296"/>
          <a:ext cx="3048000" cy="86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recursos propios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30,00%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12,08%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3,62%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recursos externos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70,00%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12,01%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8,40%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TMAR Ponderada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12,03%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6012160" y="1052736"/>
            <a:ext cx="1872208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600" dirty="0"/>
              <a:t>P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331640" y="-171400"/>
            <a:ext cx="4721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DE SENSIBILIDAD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15 Elipse">
            <a:hlinkClick r:id="rId5" action="ppaction://hlinksldjump"/>
          </p:cNvPr>
          <p:cNvSpPr/>
          <p:nvPr/>
        </p:nvSpPr>
        <p:spPr>
          <a:xfrm>
            <a:off x="8422116" y="5428603"/>
            <a:ext cx="757370" cy="11660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1713 L 0.09097 -0.01805 C 0.10868 -0.03518 0.12275 -0.06551 0.13924 -0.08379 C 0.15209 -0.09583 0.18247 -0.10926 0.19323 -0.11944 C 0.2092 -0.13426 0.2224 -0.15208 0.25087 -0.17916 L 0.20313 -0.3243 L 0.30695 -0.19305 L 0.32257 -0.23889 L 0.34132 -0.26551 L 0.39705 -0.31134 C 0.41979 -0.33657 0.43455 -0.36643 0.45608 -0.39352 C 0.46476 -0.40278 0.48368 -0.42222 0.49809 -0.4331 C 0.51233 -0.44444 0.52917 -0.44329 0.53368 -0.44653 C 0.54306 -0.45023 0.55608 -0.46759 0.56615 -0.47477 L 0.58056 -0.48472 L 0.60452 -0.50787 " pathEditMode="relative" rAng="-2132260" ptsTypes="FfffFFFFFff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8" grpId="1" animBg="1"/>
      <p:bldP spid="12" grpId="0" animBg="1"/>
      <p:bldP spid="1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4085" y="672228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Servicios de Marketing  </a:t>
            </a:r>
            <a:r>
              <a:rPr lang="es-EC" dirty="0" smtClean="0">
                <a:solidFill>
                  <a:sysClr val="windowText" lastClr="000000"/>
                </a:solidFill>
                <a:latin typeface="Calibri"/>
              </a:rPr>
              <a:t>→ PYMES de Manufactura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672228"/>
            <a:ext cx="5899189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Empresa</a:t>
            </a:r>
            <a:r>
              <a:rPr lang="es-EC" dirty="0" smtClean="0">
                <a:latin typeface="Calibri"/>
              </a:rPr>
              <a:t>→ Precios accesibles, Política flexible de precios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539552" y="1577153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Modelo De Investigación de Mercados Común 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4085" y="1577153"/>
            <a:ext cx="5899189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Muestreo Aleatorio Estratificado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4085" y="2508432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Sesgo Métodos de localización 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3562" y="2508432"/>
            <a:ext cx="5899189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Matriz locacional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7854" y="3421500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Demanda de Servicios </a:t>
            </a:r>
            <a:r>
              <a:rPr lang="es-EC" dirty="0" smtClean="0">
                <a:solidFill>
                  <a:sysClr val="windowText" lastClr="000000"/>
                </a:solidFill>
              </a:rPr>
              <a:t>sobrepasa </a:t>
            </a:r>
            <a:r>
              <a:rPr lang="es-EC" dirty="0" smtClean="0">
                <a:solidFill>
                  <a:sysClr val="windowText" lastClr="000000"/>
                </a:solidFill>
              </a:rPr>
              <a:t>Capacidad Operativa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17853" y="4308632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Accesibilidad Préstamo bancarios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11550" y="4308632"/>
            <a:ext cx="5884897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CFN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4085" y="5184945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Seleccionar personal calificado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87562" y="5184945"/>
            <a:ext cx="5884897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Indicadores combinados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8746" y="6036824"/>
            <a:ext cx="41764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Sensible  ( </a:t>
            </a:r>
            <a:r>
              <a:rPr lang="es-EC" dirty="0" smtClean="0">
                <a:solidFill>
                  <a:sysClr val="windowText" lastClr="000000"/>
                </a:solidFill>
                <a:latin typeface="Calibri"/>
              </a:rPr>
              <a:t>↓</a:t>
            </a:r>
            <a:r>
              <a:rPr lang="es-EC" dirty="0" smtClean="0">
                <a:solidFill>
                  <a:sysClr val="windowText" lastClr="000000"/>
                </a:solidFill>
              </a:rPr>
              <a:t>Volumen de Ventas) 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92177" y="6045444"/>
            <a:ext cx="5884897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Estrategia de Fidelización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732240" y="2669096"/>
            <a:ext cx="2411760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CF </a:t>
            </a:r>
            <a:r>
              <a:rPr lang="es-EC" dirty="0" smtClean="0">
                <a:solidFill>
                  <a:sysClr val="windowText" lastClr="000000"/>
                </a:solidFill>
                <a:latin typeface="Calibri"/>
              </a:rPr>
              <a:t>↑ ( SALARIOS)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732240" y="2669096"/>
            <a:ext cx="2411760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Optimizar RRHH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8562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 RECOMENDACIONES</a:t>
            </a:r>
            <a:endParaRPr lang="es-E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7854" y="3447110"/>
            <a:ext cx="5884897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Análisis Beneficio Costo </a:t>
            </a:r>
            <a:r>
              <a:rPr lang="es-EC" dirty="0" smtClean="0">
                <a:solidFill>
                  <a:schemeClr val="bg1"/>
                </a:solidFill>
                <a:latin typeface="Calibri"/>
              </a:rPr>
              <a:t>→ Personal / Subcontratación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6" grpId="0" animBg="1"/>
      <p:bldP spid="18" grpId="0" animBg="1"/>
      <p:bldP spid="20" grpId="0" animBg="1"/>
      <p:bldP spid="24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34076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dirty="0" err="1" smtClean="0">
                <a:solidFill>
                  <a:srgbClr val="0070C0"/>
                </a:solidFill>
              </a:rPr>
              <a:t>Mercy</a:t>
            </a:r>
            <a:r>
              <a:rPr lang="es-EC" sz="4800" dirty="0" smtClean="0">
                <a:solidFill>
                  <a:srgbClr val="0070C0"/>
                </a:solidFill>
              </a:rPr>
              <a:t> </a:t>
            </a:r>
            <a:r>
              <a:rPr lang="es-EC" sz="4800" dirty="0" err="1" smtClean="0">
                <a:solidFill>
                  <a:srgbClr val="0070C0"/>
                </a:solidFill>
              </a:rPr>
              <a:t>beacoup</a:t>
            </a:r>
            <a:r>
              <a:rPr lang="es-EC" sz="4800" dirty="0" smtClean="0">
                <a:solidFill>
                  <a:srgbClr val="0070C0"/>
                </a:solidFill>
              </a:rPr>
              <a:t>……</a:t>
            </a:r>
            <a:endParaRPr lang="es-EC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7120" y="1916832"/>
            <a:ext cx="5289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ANEXO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(INV. MERCADOS)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Users\Diego\Pictures\TESIS\1201722378consul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65339"/>
            <a:ext cx="3858183" cy="3352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103" y="4571777"/>
            <a:ext cx="9180512" cy="11507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-1" y="2304257"/>
            <a:ext cx="9173409" cy="11507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-1" y="0"/>
            <a:ext cx="9173409" cy="115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5207" r="51866" b="65962"/>
          <a:stretch/>
        </p:blipFill>
        <p:spPr bwMode="auto">
          <a:xfrm>
            <a:off x="0" y="0"/>
            <a:ext cx="3557804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35755" r="51866" b="36767"/>
          <a:stretch/>
        </p:blipFill>
        <p:spPr bwMode="auto">
          <a:xfrm>
            <a:off x="5586197" y="1150731"/>
            <a:ext cx="3587211" cy="11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5" t="5207" r="2539" b="66608"/>
          <a:stretch/>
        </p:blipFill>
        <p:spPr bwMode="auto">
          <a:xfrm>
            <a:off x="0" y="2276872"/>
            <a:ext cx="3527108" cy="1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8" t="36443" r="2539" b="36423"/>
          <a:stretch/>
        </p:blipFill>
        <p:spPr bwMode="auto">
          <a:xfrm>
            <a:off x="5596587" y="3454988"/>
            <a:ext cx="3576822" cy="112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67044" r="52424" b="4427"/>
          <a:stretch/>
        </p:blipFill>
        <p:spPr bwMode="auto">
          <a:xfrm>
            <a:off x="-20035" y="4581128"/>
            <a:ext cx="3583923" cy="119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0" t="74815" r="5091" b="8451"/>
          <a:stretch/>
        </p:blipFill>
        <p:spPr bwMode="auto">
          <a:xfrm>
            <a:off x="5458659" y="5722508"/>
            <a:ext cx="3714750" cy="113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3923928" y="2492896"/>
            <a:ext cx="1534731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ESTUDIO DEMANDA Y COMPETENCIA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461060" y="2465801"/>
            <a:ext cx="1534731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ANÁLISIS DEL MERCADO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715889" y="2492896"/>
            <a:ext cx="1534731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ESTUDIO NIVEL DE ACEPTACIÓN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923928" y="4751098"/>
            <a:ext cx="1534731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MANEJO DE MARCA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380312" y="4724003"/>
            <a:ext cx="171234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MEJORAMIENTO DE LA IMAGEN CORPORATIVA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715889" y="4751098"/>
            <a:ext cx="1534731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DISEÑO DE LA IMAGEN CORPORATIVA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05953" y="3622112"/>
            <a:ext cx="1534731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PUBLICIDAD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979712" y="3622112"/>
            <a:ext cx="1534731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PROMOCIÓN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563889" y="3622112"/>
            <a:ext cx="202230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IMPLEMENTACIÓN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05609" y="5894210"/>
            <a:ext cx="1874103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DESARROLLO DE ESTRATEGIAS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257969" y="5894210"/>
            <a:ext cx="190407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IMPLEMENTACIÓN  DE ESTRATEGIAS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210007" y="1331450"/>
            <a:ext cx="202230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DESARROLLO DE PRODUCTOS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35661" y="1331450"/>
            <a:ext cx="202230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DISEÑO DE PRODUCTOS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3923928" y="179321"/>
            <a:ext cx="475252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SOLUCIÓN  A PROBLEMAS INMEDIATOS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49363"/>
            <a:ext cx="78644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Demanda Insatisfecha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637187" y="5237523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7529927" y="5237523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5652120" y="5240296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5818"/>
              </p:ext>
            </p:extLst>
          </p:nvPr>
        </p:nvGraphicFramePr>
        <p:xfrm>
          <a:off x="548481" y="1268760"/>
          <a:ext cx="8047038" cy="43997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6466"/>
                <a:gridCol w="933052"/>
                <a:gridCol w="1234037"/>
                <a:gridCol w="2560519"/>
                <a:gridCol w="2652964"/>
              </a:tblGrid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Demanda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Oferta (media Móvil 4)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Demanda Insatisfecha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2004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2011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423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340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342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417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10 Elipse">
            <a:hlinkClick r:id="rId4" action="ppaction://hlinksldjump"/>
          </p:cNvPr>
          <p:cNvSpPr/>
          <p:nvPr/>
        </p:nvSpPr>
        <p:spPr>
          <a:xfrm>
            <a:off x="8126450" y="5937716"/>
            <a:ext cx="755576" cy="82633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@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31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83568" y="1124744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Estudiar las Pequeñas y Medianas Empresas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932040" y="1124744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POTENCIAL DEMANDA</a:t>
            </a:r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175067" y="1124744"/>
            <a:ext cx="648072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9" name="8 Flecha derecha"/>
          <p:cNvSpPr/>
          <p:nvPr/>
        </p:nvSpPr>
        <p:spPr>
          <a:xfrm>
            <a:off x="4211960" y="1111725"/>
            <a:ext cx="1080120" cy="899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683568" y="2348880"/>
            <a:ext cx="3744416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Estudiar </a:t>
            </a:r>
            <a:r>
              <a:rPr lang="es-EC" dirty="0" smtClean="0"/>
              <a:t>la Competencia 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932040" y="2348880"/>
            <a:ext cx="3744416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Porción de Mercado</a:t>
            </a:r>
            <a:endParaRPr lang="es-EC" dirty="0"/>
          </a:p>
        </p:txBody>
      </p:sp>
      <p:sp>
        <p:nvSpPr>
          <p:cNvPr id="12" name="11 Flecha derecha"/>
          <p:cNvSpPr/>
          <p:nvPr/>
        </p:nvSpPr>
        <p:spPr>
          <a:xfrm>
            <a:off x="4230640" y="2281011"/>
            <a:ext cx="1080120" cy="899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214435" y="2348880"/>
            <a:ext cx="648072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39885" y="3361237"/>
            <a:ext cx="3744416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Investigar Necesidades </a:t>
            </a:r>
          </a:p>
          <a:p>
            <a:pPr algn="ctr"/>
            <a:r>
              <a:rPr lang="es-EC" dirty="0" smtClean="0"/>
              <a:t>de las PYMES 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888357" y="3361237"/>
            <a:ext cx="3744416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Establecer los Servicios y periodicidad  </a:t>
            </a:r>
            <a:endParaRPr lang="es-EC" dirty="0"/>
          </a:p>
        </p:txBody>
      </p:sp>
      <p:sp>
        <p:nvSpPr>
          <p:cNvPr id="16" name="15 Flecha derecha"/>
          <p:cNvSpPr/>
          <p:nvPr/>
        </p:nvSpPr>
        <p:spPr>
          <a:xfrm>
            <a:off x="4255147" y="3361237"/>
            <a:ext cx="1080120" cy="899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Elipse"/>
          <p:cNvSpPr/>
          <p:nvPr/>
        </p:nvSpPr>
        <p:spPr>
          <a:xfrm>
            <a:off x="170752" y="3361237"/>
            <a:ext cx="648072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48645" y="4413369"/>
            <a:ext cx="3744416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Investigar Necesidades de las PYMES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897117" y="4413369"/>
            <a:ext cx="3744416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Establecer los Servicios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4311537" y="4359547"/>
            <a:ext cx="1080120" cy="899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Elipse"/>
          <p:cNvSpPr/>
          <p:nvPr/>
        </p:nvSpPr>
        <p:spPr>
          <a:xfrm>
            <a:off x="179512" y="4413369"/>
            <a:ext cx="648072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</a:t>
            </a:r>
            <a:endParaRPr lang="es-EC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48255" y="5354388"/>
            <a:ext cx="3744416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Requerimientos  de las PYMES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896727" y="5354388"/>
            <a:ext cx="3744416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Capacidad de Pago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4311147" y="5300566"/>
            <a:ext cx="1080120" cy="899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Elipse"/>
          <p:cNvSpPr/>
          <p:nvPr/>
        </p:nvSpPr>
        <p:spPr>
          <a:xfrm>
            <a:off x="179122" y="5354388"/>
            <a:ext cx="648072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95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Desarrollo e Implementación de Estrategias de Marketing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Investigación de Mercado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1010"/>
            <a:ext cx="2052835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2656"/>
            <a:ext cx="2059858" cy="1944216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51520" y="764704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Consultoría General de  Marketing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87" y="2477985"/>
            <a:ext cx="2059858" cy="1928284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 y Desarrollo de Productos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 y desarrollo de Publicidad y promoción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42" y="4558210"/>
            <a:ext cx="1977468" cy="1981200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7132" y="5085184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 de la Imagen Corporativa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27" y="4558210"/>
            <a:ext cx="1796287" cy="19812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" y="2456187"/>
            <a:ext cx="2059858" cy="1950083"/>
          </a:xfrm>
        </p:spPr>
      </p:pic>
      <p:sp>
        <p:nvSpPr>
          <p:cNvPr id="2" name="1 Rectángulo"/>
          <p:cNvSpPr/>
          <p:nvPr/>
        </p:nvSpPr>
        <p:spPr>
          <a:xfrm>
            <a:off x="251520" y="332656"/>
            <a:ext cx="2016224" cy="1944216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4644008" y="332656"/>
            <a:ext cx="2016224" cy="1944216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2411760" y="2427742"/>
            <a:ext cx="2088232" cy="1978527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6876256" y="2462054"/>
            <a:ext cx="2016224" cy="1944216"/>
          </a:xfrm>
          <a:prstGeom prst="rect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226414" y="4581128"/>
            <a:ext cx="2041329" cy="2016224"/>
          </a:xfrm>
          <a:prstGeom prst="rect">
            <a:avLst/>
          </a:pr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4652387" y="4581128"/>
            <a:ext cx="2041329" cy="2016224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89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13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38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88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6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79 Imagen" descr="http://www4.quito.gov.ec/spirales/9_mapas_tematicos/9_3_planes_urbanos/mapas/mapa_3_1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r="38041"/>
          <a:stretch/>
        </p:blipFill>
        <p:spPr bwMode="auto">
          <a:xfrm>
            <a:off x="35496" y="2852624"/>
            <a:ext cx="3445124" cy="400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72 Rectángulo"/>
          <p:cNvSpPr/>
          <p:nvPr/>
        </p:nvSpPr>
        <p:spPr>
          <a:xfrm>
            <a:off x="3779912" y="5872607"/>
            <a:ext cx="4680520" cy="652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4" name="73 Rectángulo redondeado"/>
          <p:cNvSpPr/>
          <p:nvPr/>
        </p:nvSpPr>
        <p:spPr>
          <a:xfrm>
            <a:off x="3927864" y="6005152"/>
            <a:ext cx="1404156" cy="4285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MUESTRA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3779912" y="5229200"/>
            <a:ext cx="4680520" cy="566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9" name="68 Rectángulo"/>
          <p:cNvSpPr/>
          <p:nvPr/>
        </p:nvSpPr>
        <p:spPr>
          <a:xfrm>
            <a:off x="3755064" y="4590247"/>
            <a:ext cx="4680520" cy="566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0" name="69 Rectángulo redondeado"/>
          <p:cNvSpPr/>
          <p:nvPr/>
        </p:nvSpPr>
        <p:spPr>
          <a:xfrm>
            <a:off x="3899080" y="4653136"/>
            <a:ext cx="1404156" cy="372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UNIVERSO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779912" y="3716721"/>
            <a:ext cx="4680520" cy="792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3779912" y="2852625"/>
            <a:ext cx="4680520" cy="792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Rectángulo"/>
          <p:cNvSpPr/>
          <p:nvPr/>
        </p:nvSpPr>
        <p:spPr>
          <a:xfrm rot="16200000">
            <a:off x="6919966" y="3288828"/>
            <a:ext cx="1832235" cy="13005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 rot="5400000">
            <a:off x="5202836" y="3427952"/>
            <a:ext cx="1748696" cy="130047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971600" y="1700808"/>
            <a:ext cx="3528392" cy="76415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3" name="52 Rectángulo"/>
          <p:cNvSpPr/>
          <p:nvPr/>
        </p:nvSpPr>
        <p:spPr>
          <a:xfrm>
            <a:off x="1485550" y="908720"/>
            <a:ext cx="6974882" cy="3156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0" y="1224413"/>
            <a:ext cx="2111715" cy="288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grpSp>
        <p:nvGrpSpPr>
          <p:cNvPr id="49" name="48 Grupo"/>
          <p:cNvGrpSpPr/>
          <p:nvPr/>
        </p:nvGrpSpPr>
        <p:grpSpPr>
          <a:xfrm>
            <a:off x="179512" y="908721"/>
            <a:ext cx="2247896" cy="631387"/>
            <a:chOff x="753" y="872438"/>
            <a:chExt cx="2247896" cy="631387"/>
          </a:xfrm>
        </p:grpSpPr>
        <p:sp>
          <p:nvSpPr>
            <p:cNvPr id="51" name="50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Investigación de Mercado</a:t>
              </a:r>
              <a:endParaRPr lang="es-EC" sz="1800" kern="1200" dirty="0"/>
            </a:p>
          </p:txBody>
        </p:sp>
      </p:grpSp>
      <p:sp>
        <p:nvSpPr>
          <p:cNvPr id="29" name="28 Rectángulo redondeado"/>
          <p:cNvSpPr/>
          <p:nvPr/>
        </p:nvSpPr>
        <p:spPr>
          <a:xfrm>
            <a:off x="35496" y="1844824"/>
            <a:ext cx="1944215" cy="5040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DEMANDA</a:t>
            </a:r>
            <a:endParaRPr lang="es-EC" sz="28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547256" y="1412776"/>
            <a:ext cx="2816832" cy="61996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PEQUEÑAS Y MEDIANAS EMPRESAS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555776" y="2204864"/>
            <a:ext cx="2808312" cy="52019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DEL SECTOR DE MANUFACTURA</a:t>
            </a:r>
          </a:p>
        </p:txBody>
      </p:sp>
      <p:sp>
        <p:nvSpPr>
          <p:cNvPr id="40" name="173 Bisel"/>
          <p:cNvSpPr/>
          <p:nvPr/>
        </p:nvSpPr>
        <p:spPr>
          <a:xfrm>
            <a:off x="5597525" y="28501975"/>
            <a:ext cx="200025" cy="161925"/>
          </a:xfrm>
          <a:prstGeom prst="beve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 dirty="0"/>
          </a:p>
        </p:txBody>
      </p:sp>
      <p:pic>
        <p:nvPicPr>
          <p:cNvPr id="18434" name="Picture 2" descr="http://2.bp.blogspot.com/_soPwhOTE7iM/Sw1CQo5855I/AAAAAAAAAEY/T0S294pujD0/s1600/mater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416"/>
            <a:ext cx="2290762" cy="16383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 redondeado"/>
          <p:cNvSpPr/>
          <p:nvPr/>
        </p:nvSpPr>
        <p:spPr>
          <a:xfrm>
            <a:off x="5831574" y="1440882"/>
            <a:ext cx="2988898" cy="54795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C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uestreo </a:t>
            </a:r>
            <a:r>
              <a:rPr lang="es-EC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aleatorio estratificado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580112" y="2127722"/>
            <a:ext cx="1081251" cy="6502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sng" dirty="0" smtClean="0">
                <a:solidFill>
                  <a:schemeClr val="tx1"/>
                </a:solidFill>
              </a:rPr>
              <a:t>Estrato 1</a:t>
            </a:r>
            <a:endParaRPr lang="es-EC" sz="1600" b="1" u="sng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278219" y="2127722"/>
            <a:ext cx="1081251" cy="6502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sng" dirty="0" smtClean="0">
                <a:solidFill>
                  <a:schemeClr val="tx1"/>
                </a:solidFill>
              </a:rPr>
              <a:t>Estrato 2</a:t>
            </a:r>
            <a:endParaRPr lang="es-EC" sz="1600" b="1" u="sng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580112" y="2905077"/>
            <a:ext cx="1081251" cy="6502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9- 49 </a:t>
            </a:r>
            <a:r>
              <a:rPr lang="es-EC" sz="1400" dirty="0" smtClean="0">
                <a:solidFill>
                  <a:schemeClr val="tx1"/>
                </a:solidFill>
              </a:rPr>
              <a:t>empleados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7255457" y="2920121"/>
            <a:ext cx="1081251" cy="6502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49- 199 </a:t>
            </a:r>
            <a:r>
              <a:rPr lang="es-EC" sz="1400" dirty="0">
                <a:solidFill>
                  <a:schemeClr val="tx1"/>
                </a:solidFill>
              </a:rPr>
              <a:t>empleados 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5554699" y="3786822"/>
            <a:ext cx="1081251" cy="6502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100.000 </a:t>
            </a:r>
            <a:r>
              <a:rPr lang="es-EC" sz="1400" dirty="0">
                <a:solidFill>
                  <a:schemeClr val="tx1"/>
                </a:solidFill>
              </a:rPr>
              <a:t>– 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1’000.000</a:t>
            </a:r>
            <a:r>
              <a:rPr lang="es-EC" sz="1400" dirty="0" smtClean="0">
                <a:solidFill>
                  <a:schemeClr val="tx1"/>
                </a:solidFill>
              </a:rPr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7238994" y="3786822"/>
            <a:ext cx="1081251" cy="6502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1’000.000</a:t>
            </a:r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 </a:t>
            </a:r>
            <a:r>
              <a:rPr lang="es-EC" sz="1050" dirty="0">
                <a:solidFill>
                  <a:schemeClr val="tx1"/>
                </a:solidFill>
              </a:rPr>
              <a:t>–  </a:t>
            </a:r>
            <a:r>
              <a:rPr lang="es-EC" sz="1600" dirty="0" smtClean="0">
                <a:solidFill>
                  <a:schemeClr val="tx1"/>
                </a:solidFill>
              </a:rPr>
              <a:t>5’000.000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436096" y="1518481"/>
            <a:ext cx="45719" cy="5339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245" y="4797152"/>
            <a:ext cx="3692856" cy="156966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i="1" dirty="0"/>
              <a:t>Norte: El Intercambiador de Carcelén</a:t>
            </a:r>
            <a:endParaRPr lang="es-EC" sz="1600" dirty="0"/>
          </a:p>
          <a:p>
            <a:r>
              <a:rPr lang="es-EC" sz="1600" i="1" dirty="0"/>
              <a:t>Sur: Patria, Pérez Guerrero y Ave. Universitaria</a:t>
            </a:r>
            <a:endParaRPr lang="es-EC" sz="1600" dirty="0"/>
          </a:p>
          <a:p>
            <a:r>
              <a:rPr lang="es-EC" sz="1600" i="1" dirty="0"/>
              <a:t>Este: Avenida Eloy Alfaro, 6 de Diciembre</a:t>
            </a:r>
            <a:endParaRPr lang="es-EC" sz="1600" dirty="0"/>
          </a:p>
          <a:p>
            <a:r>
              <a:rPr lang="es-EC" sz="1600" i="1" dirty="0"/>
              <a:t>Oeste: Avenida  Occidental y Diego de Vásquez</a:t>
            </a:r>
            <a:endParaRPr lang="es-EC" sz="1600" dirty="0"/>
          </a:p>
        </p:txBody>
      </p:sp>
      <p:sp>
        <p:nvSpPr>
          <p:cNvPr id="57" name="56 Rectángulo redondeado"/>
          <p:cNvSpPr/>
          <p:nvPr/>
        </p:nvSpPr>
        <p:spPr>
          <a:xfrm>
            <a:off x="5578981" y="4688031"/>
            <a:ext cx="1081251" cy="3251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284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7236296" y="4688031"/>
            <a:ext cx="1081251" cy="325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92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5580112" y="5373216"/>
            <a:ext cx="1081251" cy="3251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75,53%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7237427" y="5373216"/>
            <a:ext cx="1081251" cy="325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24,47%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5598141" y="5930586"/>
            <a:ext cx="1081251" cy="522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113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7255456" y="5930586"/>
            <a:ext cx="1081251" cy="522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36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8567878" y="5937510"/>
            <a:ext cx="540626" cy="5158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149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66" name="65 Rectángulo redondeado"/>
          <p:cNvSpPr/>
          <p:nvPr/>
        </p:nvSpPr>
        <p:spPr>
          <a:xfrm>
            <a:off x="3927864" y="2985169"/>
            <a:ext cx="1404156" cy="52019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EMPLEADOS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67" name="66 Rectángulo redondeado"/>
          <p:cNvSpPr/>
          <p:nvPr/>
        </p:nvSpPr>
        <p:spPr>
          <a:xfrm>
            <a:off x="3923928" y="3861048"/>
            <a:ext cx="1404156" cy="520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VALOR BRUTO EN VENTAS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3872368" y="5326579"/>
            <a:ext cx="1404156" cy="3721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PROPORCIÓN 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3651382" y="2809310"/>
            <a:ext cx="45719" cy="40486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6" name="75 Rectángulo"/>
          <p:cNvSpPr/>
          <p:nvPr/>
        </p:nvSpPr>
        <p:spPr>
          <a:xfrm>
            <a:off x="35496" y="2946430"/>
            <a:ext cx="2232248" cy="338554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i="1" dirty="0" smtClean="0"/>
              <a:t>PROVINCIA: </a:t>
            </a:r>
            <a:r>
              <a:rPr lang="es-EC" sz="1600" i="1" dirty="0" smtClean="0"/>
              <a:t>PICHINCHA</a:t>
            </a:r>
            <a:endParaRPr lang="es-EC" sz="1600" dirty="0"/>
          </a:p>
        </p:txBody>
      </p:sp>
      <p:sp>
        <p:nvSpPr>
          <p:cNvPr id="77" name="76 Rectángulo"/>
          <p:cNvSpPr/>
          <p:nvPr/>
        </p:nvSpPr>
        <p:spPr>
          <a:xfrm>
            <a:off x="35496" y="3378478"/>
            <a:ext cx="2232248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i="1" dirty="0" smtClean="0"/>
              <a:t>CIUDAD: </a:t>
            </a:r>
            <a:r>
              <a:rPr lang="es-EC" sz="1600" i="1" dirty="0" smtClean="0"/>
              <a:t>QUITO</a:t>
            </a:r>
            <a:endParaRPr lang="es-EC" sz="1600" dirty="0"/>
          </a:p>
        </p:txBody>
      </p:sp>
      <p:sp>
        <p:nvSpPr>
          <p:cNvPr id="78" name="77 Rectángulo"/>
          <p:cNvSpPr/>
          <p:nvPr/>
        </p:nvSpPr>
        <p:spPr>
          <a:xfrm>
            <a:off x="35496" y="3882534"/>
            <a:ext cx="2232248" cy="338554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i="1" dirty="0" smtClean="0"/>
              <a:t>ÁREA: </a:t>
            </a:r>
            <a:r>
              <a:rPr lang="es-EC" sz="1600" i="1" dirty="0" smtClean="0"/>
              <a:t>NORTE</a:t>
            </a:r>
            <a:endParaRPr lang="es-EC" sz="1600" dirty="0"/>
          </a:p>
        </p:txBody>
      </p:sp>
      <p:sp>
        <p:nvSpPr>
          <p:cNvPr id="79" name="78 Rectángulo"/>
          <p:cNvSpPr/>
          <p:nvPr/>
        </p:nvSpPr>
        <p:spPr>
          <a:xfrm>
            <a:off x="42730" y="4314582"/>
            <a:ext cx="2232248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i="1" dirty="0" smtClean="0"/>
              <a:t>SECTOR: </a:t>
            </a:r>
            <a:r>
              <a:rPr lang="es-EC" sz="1600" i="1" dirty="0" smtClean="0"/>
              <a:t>URBANO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67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" y="908719"/>
            <a:ext cx="8392124" cy="559223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2752328" cy="57255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s-ES" sz="4000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Demanda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 smtClean="0">
                <a:solidFill>
                  <a:schemeClr val="bg1">
                    <a:lumMod val="95000"/>
                    <a:alpha val="40000"/>
                  </a:schemeClr>
                </a:solidFill>
                <a:cs typeface="Arial" pitchFamily="34" charset="0"/>
              </a:rPr>
              <a:t>D</a:t>
            </a:r>
            <a:endParaRPr lang="es-ES" sz="17000" b="1" dirty="0">
              <a:solidFill>
                <a:schemeClr val="bg1">
                  <a:lumMod val="95000"/>
                  <a:alpha val="4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586952847"/>
              </p:ext>
            </p:extLst>
          </p:nvPr>
        </p:nvGraphicFramePr>
        <p:xfrm>
          <a:off x="1331640" y="931293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Flecha derecha"/>
          <p:cNvSpPr/>
          <p:nvPr/>
        </p:nvSpPr>
        <p:spPr>
          <a:xfrm>
            <a:off x="7956376" y="602128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99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 wrap="square" bIns="0"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Tamaño y Crecimiento de las PYMES en el Cantón Quito</a:t>
            </a:r>
            <a:endParaRPr lang="es-E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85338"/>
              </p:ext>
            </p:extLst>
          </p:nvPr>
        </p:nvGraphicFramePr>
        <p:xfrm>
          <a:off x="107503" y="1268760"/>
          <a:ext cx="2880321" cy="41147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4440"/>
                <a:gridCol w="523694"/>
                <a:gridCol w="710729"/>
                <a:gridCol w="710729"/>
                <a:gridCol w="710729"/>
              </a:tblGrid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ESTRATO1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ESTRATO2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PYMES</a:t>
                      </a:r>
                    </a:p>
                    <a:p>
                      <a:pPr algn="ctr" fontAlgn="b"/>
                      <a:endParaRPr lang="es-EC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213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218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303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234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2006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251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  <a:p>
                      <a:pPr algn="ctr" rtl="0" fontAlgn="b"/>
                      <a:endParaRPr lang="es-EC" sz="1100" b="0" i="0" u="none" strike="noStrike" dirty="0" smtClean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275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6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2008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307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2009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284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518498"/>
              </p:ext>
            </p:extLst>
          </p:nvPr>
        </p:nvGraphicFramePr>
        <p:xfrm>
          <a:off x="3275856" y="1269128"/>
          <a:ext cx="5580112" cy="42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V="1">
            <a:off x="6516216" y="2636912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6516216" y="1889212"/>
            <a:ext cx="0" cy="7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547664" y="1268760"/>
            <a:ext cx="72008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3779912" y="4005064"/>
            <a:ext cx="38164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2237790" y="1268760"/>
            <a:ext cx="822041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orma libre"/>
          <p:cNvSpPr/>
          <p:nvPr/>
        </p:nvSpPr>
        <p:spPr>
          <a:xfrm>
            <a:off x="3846286" y="1669143"/>
            <a:ext cx="3904343" cy="1465943"/>
          </a:xfrm>
          <a:custGeom>
            <a:avLst/>
            <a:gdLst>
              <a:gd name="connsiteX0" fmla="*/ 0 w 3904343"/>
              <a:gd name="connsiteY0" fmla="*/ 1204686 h 1465943"/>
              <a:gd name="connsiteX1" fmla="*/ 159657 w 3904343"/>
              <a:gd name="connsiteY1" fmla="*/ 783771 h 1465943"/>
              <a:gd name="connsiteX2" fmla="*/ 2119085 w 3904343"/>
              <a:gd name="connsiteY2" fmla="*/ 29028 h 1465943"/>
              <a:gd name="connsiteX3" fmla="*/ 3367314 w 3904343"/>
              <a:gd name="connsiteY3" fmla="*/ 0 h 1465943"/>
              <a:gd name="connsiteX4" fmla="*/ 3904343 w 3904343"/>
              <a:gd name="connsiteY4" fmla="*/ 362857 h 1465943"/>
              <a:gd name="connsiteX5" fmla="*/ 3425371 w 3904343"/>
              <a:gd name="connsiteY5" fmla="*/ 1016000 h 1465943"/>
              <a:gd name="connsiteX6" fmla="*/ 2467428 w 3904343"/>
              <a:gd name="connsiteY6" fmla="*/ 812800 h 1465943"/>
              <a:gd name="connsiteX7" fmla="*/ 377371 w 3904343"/>
              <a:gd name="connsiteY7" fmla="*/ 1465943 h 1465943"/>
              <a:gd name="connsiteX8" fmla="*/ 0 w 3904343"/>
              <a:gd name="connsiteY8" fmla="*/ 1204686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343" h="1465943">
                <a:moveTo>
                  <a:pt x="0" y="1204686"/>
                </a:moveTo>
                <a:lnTo>
                  <a:pt x="159657" y="783771"/>
                </a:lnTo>
                <a:lnTo>
                  <a:pt x="2119085" y="29028"/>
                </a:lnTo>
                <a:lnTo>
                  <a:pt x="3367314" y="0"/>
                </a:lnTo>
                <a:lnTo>
                  <a:pt x="3904343" y="362857"/>
                </a:lnTo>
                <a:lnTo>
                  <a:pt x="3425371" y="1016000"/>
                </a:lnTo>
                <a:lnTo>
                  <a:pt x="2467428" y="812800"/>
                </a:lnTo>
                <a:lnTo>
                  <a:pt x="377371" y="1465943"/>
                </a:lnTo>
                <a:lnTo>
                  <a:pt x="0" y="1204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 animBg="1"/>
      <p:bldP spid="9" grpId="0" animBg="1"/>
      <p:bldP spid="10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Diego\Pictures\TESIS\prod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5162"/>
            <a:ext cx="7134598" cy="44681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85014096"/>
              </p:ext>
            </p:extLst>
          </p:nvPr>
        </p:nvGraphicFramePr>
        <p:xfrm>
          <a:off x="1331640" y="1353975"/>
          <a:ext cx="7568342" cy="487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7"/>
          <p:cNvSpPr txBox="1">
            <a:spLocks/>
          </p:cNvSpPr>
          <p:nvPr/>
        </p:nvSpPr>
        <p:spPr>
          <a:xfrm>
            <a:off x="0" y="38595"/>
            <a:ext cx="840302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Hábitos de Consumo</a:t>
            </a:r>
            <a:endParaRPr lang="es-EC" dirty="0"/>
          </a:p>
        </p:txBody>
      </p:sp>
      <p:sp>
        <p:nvSpPr>
          <p:cNvPr id="12" name="11 Flecha izquierda"/>
          <p:cNvSpPr/>
          <p:nvPr/>
        </p:nvSpPr>
        <p:spPr>
          <a:xfrm>
            <a:off x="1255687" y="5301208"/>
            <a:ext cx="1948161" cy="9526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 redondeado"/>
          <p:cNvSpPr/>
          <p:nvPr/>
        </p:nvSpPr>
        <p:spPr>
          <a:xfrm>
            <a:off x="1907704" y="3303475"/>
            <a:ext cx="1296144" cy="6295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63,1%(94)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111032" y="3318434"/>
            <a:ext cx="1296144" cy="6295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(18)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470506" y="3303475"/>
            <a:ext cx="1296144" cy="6295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67,26% (76)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08700" y="783195"/>
            <a:ext cx="1728192" cy="629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Estrato 1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693580" y="783195"/>
            <a:ext cx="1728192" cy="629581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Estrato 2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60962" y="3357364"/>
            <a:ext cx="694726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</a:t>
            </a:r>
            <a:endParaRPr lang="es-EC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933487" y="2623640"/>
            <a:ext cx="1296144" cy="62958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36,9 %(55)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470506" y="2648975"/>
            <a:ext cx="1296144" cy="62958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32,74%(37)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7125628" y="2644764"/>
            <a:ext cx="1296144" cy="62958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50%(18)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4067944" y="4653136"/>
            <a:ext cx="1868948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OPORTUNIDAD</a:t>
            </a:r>
            <a:endParaRPr lang="es-EC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6824630" y="4581872"/>
            <a:ext cx="1868948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OPORTUNIDAD</a:t>
            </a:r>
            <a:endParaRPr lang="es-EC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6714988" y="5433784"/>
            <a:ext cx="2088232" cy="62958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 Valor Agregado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1150" y="5433783"/>
            <a:ext cx="1194537" cy="629581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 Inversión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563888" y="5521327"/>
            <a:ext cx="2088232" cy="486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Rectángulo redondeado"/>
          <p:cNvSpPr/>
          <p:nvPr/>
        </p:nvSpPr>
        <p:spPr>
          <a:xfrm>
            <a:off x="4067944" y="5462354"/>
            <a:ext cx="2088232" cy="62958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 Valor Agregado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3203848" y="5085184"/>
            <a:ext cx="0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3563888" y="5013176"/>
            <a:ext cx="0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70025" y="5193940"/>
            <a:ext cx="1305017" cy="12406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>
            <a:off x="70025" y="5193940"/>
            <a:ext cx="1185662" cy="12406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Rectángulo redondeado"/>
          <p:cNvSpPr/>
          <p:nvPr/>
        </p:nvSpPr>
        <p:spPr>
          <a:xfrm>
            <a:off x="70025" y="4437113"/>
            <a:ext cx="1194537" cy="756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pueden comparar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3563888" y="188640"/>
            <a:ext cx="4839132" cy="535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Buen servicio→ Top of </a:t>
            </a:r>
            <a:r>
              <a:rPr lang="es-EC" sz="2000" dirty="0" err="1" smtClean="0">
                <a:solidFill>
                  <a:schemeClr val="tx1"/>
                </a:solidFill>
              </a:rPr>
              <a:t>mind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8" name="57 Forma libre"/>
          <p:cNvSpPr/>
          <p:nvPr/>
        </p:nvSpPr>
        <p:spPr>
          <a:xfrm>
            <a:off x="406400" y="377371"/>
            <a:ext cx="3904343" cy="4223658"/>
          </a:xfrm>
          <a:custGeom>
            <a:avLst/>
            <a:gdLst>
              <a:gd name="connsiteX0" fmla="*/ 0 w 3904343"/>
              <a:gd name="connsiteY0" fmla="*/ 4223658 h 4223658"/>
              <a:gd name="connsiteX1" fmla="*/ 29029 w 3904343"/>
              <a:gd name="connsiteY1" fmla="*/ 3991429 h 4223658"/>
              <a:gd name="connsiteX2" fmla="*/ 43543 w 3904343"/>
              <a:gd name="connsiteY2" fmla="*/ 2946400 h 4223658"/>
              <a:gd name="connsiteX3" fmla="*/ 58057 w 3904343"/>
              <a:gd name="connsiteY3" fmla="*/ 2902858 h 4223658"/>
              <a:gd name="connsiteX4" fmla="*/ 72571 w 3904343"/>
              <a:gd name="connsiteY4" fmla="*/ 2830286 h 4223658"/>
              <a:gd name="connsiteX5" fmla="*/ 116114 w 3904343"/>
              <a:gd name="connsiteY5" fmla="*/ 2728686 h 4223658"/>
              <a:gd name="connsiteX6" fmla="*/ 145143 w 3904343"/>
              <a:gd name="connsiteY6" fmla="*/ 2554515 h 4223658"/>
              <a:gd name="connsiteX7" fmla="*/ 159657 w 3904343"/>
              <a:gd name="connsiteY7" fmla="*/ 2438400 h 4223658"/>
              <a:gd name="connsiteX8" fmla="*/ 188686 w 3904343"/>
              <a:gd name="connsiteY8" fmla="*/ 2206172 h 4223658"/>
              <a:gd name="connsiteX9" fmla="*/ 232229 w 3904343"/>
              <a:gd name="connsiteY9" fmla="*/ 1886858 h 4223658"/>
              <a:gd name="connsiteX10" fmla="*/ 261257 w 3904343"/>
              <a:gd name="connsiteY10" fmla="*/ 1799772 h 4223658"/>
              <a:gd name="connsiteX11" fmla="*/ 275771 w 3904343"/>
              <a:gd name="connsiteY11" fmla="*/ 1756229 h 4223658"/>
              <a:gd name="connsiteX12" fmla="*/ 290286 w 3904343"/>
              <a:gd name="connsiteY12" fmla="*/ 1683658 h 4223658"/>
              <a:gd name="connsiteX13" fmla="*/ 319314 w 3904343"/>
              <a:gd name="connsiteY13" fmla="*/ 1509486 h 4223658"/>
              <a:gd name="connsiteX14" fmla="*/ 333829 w 3904343"/>
              <a:gd name="connsiteY14" fmla="*/ 1465943 h 4223658"/>
              <a:gd name="connsiteX15" fmla="*/ 391886 w 3904343"/>
              <a:gd name="connsiteY15" fmla="*/ 1277258 h 4223658"/>
              <a:gd name="connsiteX16" fmla="*/ 435429 w 3904343"/>
              <a:gd name="connsiteY16" fmla="*/ 1161143 h 4223658"/>
              <a:gd name="connsiteX17" fmla="*/ 508000 w 3904343"/>
              <a:gd name="connsiteY17" fmla="*/ 1045029 h 4223658"/>
              <a:gd name="connsiteX18" fmla="*/ 580571 w 3904343"/>
              <a:gd name="connsiteY18" fmla="*/ 914400 h 4223658"/>
              <a:gd name="connsiteX19" fmla="*/ 609600 w 3904343"/>
              <a:gd name="connsiteY19" fmla="*/ 870858 h 4223658"/>
              <a:gd name="connsiteX20" fmla="*/ 667657 w 3904343"/>
              <a:gd name="connsiteY20" fmla="*/ 827315 h 4223658"/>
              <a:gd name="connsiteX21" fmla="*/ 711200 w 3904343"/>
              <a:gd name="connsiteY21" fmla="*/ 798286 h 4223658"/>
              <a:gd name="connsiteX22" fmla="*/ 812800 w 3904343"/>
              <a:gd name="connsiteY22" fmla="*/ 740229 h 4223658"/>
              <a:gd name="connsiteX23" fmla="*/ 943429 w 3904343"/>
              <a:gd name="connsiteY23" fmla="*/ 638629 h 4223658"/>
              <a:gd name="connsiteX24" fmla="*/ 1059543 w 3904343"/>
              <a:gd name="connsiteY24" fmla="*/ 580572 h 4223658"/>
              <a:gd name="connsiteX25" fmla="*/ 1161143 w 3904343"/>
              <a:gd name="connsiteY25" fmla="*/ 522515 h 4223658"/>
              <a:gd name="connsiteX26" fmla="*/ 1248229 w 3904343"/>
              <a:gd name="connsiteY26" fmla="*/ 478972 h 4223658"/>
              <a:gd name="connsiteX27" fmla="*/ 1335314 w 3904343"/>
              <a:gd name="connsiteY27" fmla="*/ 420915 h 4223658"/>
              <a:gd name="connsiteX28" fmla="*/ 1378857 w 3904343"/>
              <a:gd name="connsiteY28" fmla="*/ 391886 h 4223658"/>
              <a:gd name="connsiteX29" fmla="*/ 1494971 w 3904343"/>
              <a:gd name="connsiteY29" fmla="*/ 362858 h 4223658"/>
              <a:gd name="connsiteX30" fmla="*/ 1538514 w 3904343"/>
              <a:gd name="connsiteY30" fmla="*/ 333829 h 4223658"/>
              <a:gd name="connsiteX31" fmla="*/ 1698171 w 3904343"/>
              <a:gd name="connsiteY31" fmla="*/ 290286 h 4223658"/>
              <a:gd name="connsiteX32" fmla="*/ 1857829 w 3904343"/>
              <a:gd name="connsiteY32" fmla="*/ 275772 h 4223658"/>
              <a:gd name="connsiteX33" fmla="*/ 2061029 w 3904343"/>
              <a:gd name="connsiteY33" fmla="*/ 261258 h 4223658"/>
              <a:gd name="connsiteX34" fmla="*/ 2699657 w 3904343"/>
              <a:gd name="connsiteY34" fmla="*/ 217715 h 4223658"/>
              <a:gd name="connsiteX35" fmla="*/ 2844800 w 3904343"/>
              <a:gd name="connsiteY35" fmla="*/ 188686 h 4223658"/>
              <a:gd name="connsiteX36" fmla="*/ 3149600 w 3904343"/>
              <a:gd name="connsiteY36" fmla="*/ 174172 h 4223658"/>
              <a:gd name="connsiteX37" fmla="*/ 3367314 w 3904343"/>
              <a:gd name="connsiteY37" fmla="*/ 159658 h 4223658"/>
              <a:gd name="connsiteX38" fmla="*/ 3512457 w 3904343"/>
              <a:gd name="connsiteY38" fmla="*/ 130629 h 4223658"/>
              <a:gd name="connsiteX39" fmla="*/ 3657600 w 3904343"/>
              <a:gd name="connsiteY39" fmla="*/ 101600 h 4223658"/>
              <a:gd name="connsiteX40" fmla="*/ 3744686 w 3904343"/>
              <a:gd name="connsiteY40" fmla="*/ 72572 h 4223658"/>
              <a:gd name="connsiteX41" fmla="*/ 3846286 w 3904343"/>
              <a:gd name="connsiteY41" fmla="*/ 14515 h 4223658"/>
              <a:gd name="connsiteX42" fmla="*/ 3904343 w 3904343"/>
              <a:gd name="connsiteY42" fmla="*/ 0 h 42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904343" h="4223658">
                <a:moveTo>
                  <a:pt x="0" y="4223658"/>
                </a:moveTo>
                <a:cubicBezTo>
                  <a:pt x="9676" y="4146248"/>
                  <a:pt x="26371" y="4069396"/>
                  <a:pt x="29029" y="3991429"/>
                </a:cubicBezTo>
                <a:cubicBezTo>
                  <a:pt x="40899" y="3643255"/>
                  <a:pt x="34256" y="3294653"/>
                  <a:pt x="43543" y="2946400"/>
                </a:cubicBezTo>
                <a:cubicBezTo>
                  <a:pt x="43951" y="2931106"/>
                  <a:pt x="54346" y="2917700"/>
                  <a:pt x="58057" y="2902858"/>
                </a:cubicBezTo>
                <a:cubicBezTo>
                  <a:pt x="64040" y="2878925"/>
                  <a:pt x="66588" y="2854219"/>
                  <a:pt x="72571" y="2830286"/>
                </a:cubicBezTo>
                <a:cubicBezTo>
                  <a:pt x="83248" y="2787578"/>
                  <a:pt x="95348" y="2770219"/>
                  <a:pt x="116114" y="2728686"/>
                </a:cubicBezTo>
                <a:cubicBezTo>
                  <a:pt x="125790" y="2670629"/>
                  <a:pt x="136412" y="2612722"/>
                  <a:pt x="145143" y="2554515"/>
                </a:cubicBezTo>
                <a:cubicBezTo>
                  <a:pt x="150929" y="2515940"/>
                  <a:pt x="154502" y="2477064"/>
                  <a:pt x="159657" y="2438400"/>
                </a:cubicBezTo>
                <a:cubicBezTo>
                  <a:pt x="181971" y="2271040"/>
                  <a:pt x="168338" y="2399474"/>
                  <a:pt x="188686" y="2206172"/>
                </a:cubicBezTo>
                <a:cubicBezTo>
                  <a:pt x="196509" y="2131854"/>
                  <a:pt x="210395" y="1952361"/>
                  <a:pt x="232229" y="1886858"/>
                </a:cubicBezTo>
                <a:lnTo>
                  <a:pt x="261257" y="1799772"/>
                </a:lnTo>
                <a:cubicBezTo>
                  <a:pt x="266095" y="1785258"/>
                  <a:pt x="272770" y="1771231"/>
                  <a:pt x="275771" y="1756229"/>
                </a:cubicBezTo>
                <a:cubicBezTo>
                  <a:pt x="280609" y="1732039"/>
                  <a:pt x="286230" y="1707992"/>
                  <a:pt x="290286" y="1683658"/>
                </a:cubicBezTo>
                <a:cubicBezTo>
                  <a:pt x="302574" y="1609930"/>
                  <a:pt x="302212" y="1577894"/>
                  <a:pt x="319314" y="1509486"/>
                </a:cubicBezTo>
                <a:cubicBezTo>
                  <a:pt x="323025" y="1494643"/>
                  <a:pt x="330389" y="1480851"/>
                  <a:pt x="333829" y="1465943"/>
                </a:cubicBezTo>
                <a:cubicBezTo>
                  <a:pt x="373914" y="1292241"/>
                  <a:pt x="332788" y="1365902"/>
                  <a:pt x="391886" y="1277258"/>
                </a:cubicBezTo>
                <a:cubicBezTo>
                  <a:pt x="426295" y="1105210"/>
                  <a:pt x="381067" y="1283458"/>
                  <a:pt x="435429" y="1161143"/>
                </a:cubicBezTo>
                <a:cubicBezTo>
                  <a:pt x="486337" y="1046600"/>
                  <a:pt x="429668" y="1097251"/>
                  <a:pt x="508000" y="1045029"/>
                </a:cubicBezTo>
                <a:cubicBezTo>
                  <a:pt x="533546" y="968389"/>
                  <a:pt x="514028" y="1014213"/>
                  <a:pt x="580571" y="914400"/>
                </a:cubicBezTo>
                <a:cubicBezTo>
                  <a:pt x="590247" y="899886"/>
                  <a:pt x="595645" y="881324"/>
                  <a:pt x="609600" y="870858"/>
                </a:cubicBezTo>
                <a:cubicBezTo>
                  <a:pt x="628952" y="856344"/>
                  <a:pt x="647972" y="841375"/>
                  <a:pt x="667657" y="827315"/>
                </a:cubicBezTo>
                <a:cubicBezTo>
                  <a:pt x="681852" y="817176"/>
                  <a:pt x="697799" y="809453"/>
                  <a:pt x="711200" y="798286"/>
                </a:cubicBezTo>
                <a:cubicBezTo>
                  <a:pt x="785319" y="736520"/>
                  <a:pt x="718823" y="763723"/>
                  <a:pt x="812800" y="740229"/>
                </a:cubicBezTo>
                <a:cubicBezTo>
                  <a:pt x="860585" y="692444"/>
                  <a:pt x="873985" y="673351"/>
                  <a:pt x="943429" y="638629"/>
                </a:cubicBezTo>
                <a:cubicBezTo>
                  <a:pt x="982134" y="619277"/>
                  <a:pt x="1023538" y="604576"/>
                  <a:pt x="1059543" y="580572"/>
                </a:cubicBezTo>
                <a:cubicBezTo>
                  <a:pt x="1165629" y="509847"/>
                  <a:pt x="1032238" y="596175"/>
                  <a:pt x="1161143" y="522515"/>
                </a:cubicBezTo>
                <a:cubicBezTo>
                  <a:pt x="1239927" y="477496"/>
                  <a:pt x="1168394" y="505583"/>
                  <a:pt x="1248229" y="478972"/>
                </a:cubicBezTo>
                <a:lnTo>
                  <a:pt x="1335314" y="420915"/>
                </a:lnTo>
                <a:cubicBezTo>
                  <a:pt x="1349828" y="411239"/>
                  <a:pt x="1361752" y="395307"/>
                  <a:pt x="1378857" y="391886"/>
                </a:cubicBezTo>
                <a:cubicBezTo>
                  <a:pt x="1466431" y="374372"/>
                  <a:pt x="1428025" y="385173"/>
                  <a:pt x="1494971" y="362858"/>
                </a:cubicBezTo>
                <a:cubicBezTo>
                  <a:pt x="1509485" y="353182"/>
                  <a:pt x="1522573" y="340914"/>
                  <a:pt x="1538514" y="333829"/>
                </a:cubicBezTo>
                <a:cubicBezTo>
                  <a:pt x="1580702" y="315079"/>
                  <a:pt x="1650661" y="296225"/>
                  <a:pt x="1698171" y="290286"/>
                </a:cubicBezTo>
                <a:cubicBezTo>
                  <a:pt x="1751197" y="283658"/>
                  <a:pt x="1804560" y="280033"/>
                  <a:pt x="1857829" y="275772"/>
                </a:cubicBezTo>
                <a:lnTo>
                  <a:pt x="2061029" y="261258"/>
                </a:lnTo>
                <a:cubicBezTo>
                  <a:pt x="2389879" y="195487"/>
                  <a:pt x="2082348" y="248581"/>
                  <a:pt x="2699657" y="217715"/>
                </a:cubicBezTo>
                <a:cubicBezTo>
                  <a:pt x="3115259" y="196935"/>
                  <a:pt x="2548852" y="212361"/>
                  <a:pt x="2844800" y="188686"/>
                </a:cubicBezTo>
                <a:cubicBezTo>
                  <a:pt x="2946191" y="180575"/>
                  <a:pt x="3048041" y="179814"/>
                  <a:pt x="3149600" y="174172"/>
                </a:cubicBezTo>
                <a:cubicBezTo>
                  <a:pt x="3222220" y="170138"/>
                  <a:pt x="3294743" y="164496"/>
                  <a:pt x="3367314" y="159658"/>
                </a:cubicBezTo>
                <a:cubicBezTo>
                  <a:pt x="3569906" y="125891"/>
                  <a:pt x="3360894" y="163107"/>
                  <a:pt x="3512457" y="130629"/>
                </a:cubicBezTo>
                <a:cubicBezTo>
                  <a:pt x="3560701" y="120291"/>
                  <a:pt x="3609734" y="113566"/>
                  <a:pt x="3657600" y="101600"/>
                </a:cubicBezTo>
                <a:cubicBezTo>
                  <a:pt x="3687285" y="94179"/>
                  <a:pt x="3744686" y="72572"/>
                  <a:pt x="3744686" y="72572"/>
                </a:cubicBezTo>
                <a:cubicBezTo>
                  <a:pt x="3780783" y="48507"/>
                  <a:pt x="3804192" y="30301"/>
                  <a:pt x="3846286" y="14515"/>
                </a:cubicBezTo>
                <a:cubicBezTo>
                  <a:pt x="3864964" y="7511"/>
                  <a:pt x="3904343" y="0"/>
                  <a:pt x="3904343" y="0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1691680" y="783195"/>
            <a:ext cx="1728192" cy="62958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PYMES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0024" y="2592425"/>
            <a:ext cx="1296144" cy="629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Contratado antes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7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Title 17"/>
          <p:cNvSpPr txBox="1">
            <a:spLocks/>
          </p:cNvSpPr>
          <p:nvPr/>
        </p:nvSpPr>
        <p:spPr>
          <a:xfrm>
            <a:off x="0" y="38595"/>
            <a:ext cx="840302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Hábitos de Consumo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92188"/>
              </p:ext>
            </p:extLst>
          </p:nvPr>
        </p:nvGraphicFramePr>
        <p:xfrm>
          <a:off x="714096" y="1412776"/>
          <a:ext cx="7980402" cy="43924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91554"/>
                <a:gridCol w="635336"/>
                <a:gridCol w="655560"/>
                <a:gridCol w="733670"/>
                <a:gridCol w="683457"/>
                <a:gridCol w="717629"/>
                <a:gridCol w="680667"/>
                <a:gridCol w="655560"/>
                <a:gridCol w="680735"/>
                <a:gridCol w="546698"/>
                <a:gridCol w="641612"/>
                <a:gridCol w="557924"/>
              </a:tblGrid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Servicio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Mensual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Trimestral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Semestral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Anual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Otro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CM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0,75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0,578947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0,081967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0,0225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0,1214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IM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0,105263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0,213115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0,3933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0,289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DDP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0,210526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0,278689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0,1792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DDPP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0,052632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0,098361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0,1124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0,0983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DIC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0,098361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0,191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0,1329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DIEMkt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0,052632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0,098361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0,0112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0,0462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DPM Importancia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0,131148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0,1329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2,31%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10,98%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35,26%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51,45%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606" y="943795"/>
            <a:ext cx="8694498" cy="53425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Elipse"/>
          <p:cNvSpPr/>
          <p:nvPr/>
        </p:nvSpPr>
        <p:spPr>
          <a:xfrm>
            <a:off x="2494326" y="1015774"/>
            <a:ext cx="1008112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39,33%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998382" y="2508730"/>
            <a:ext cx="1008112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27,87%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465073" y="3050651"/>
            <a:ext cx="1008112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57,89%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61017" y="3861048"/>
            <a:ext cx="1008112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75%</a:t>
            </a:r>
            <a:endParaRPr lang="es-EC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34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020" y="3467156"/>
            <a:ext cx="2729541" cy="2650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950760"/>
            <a:ext cx="2286305" cy="97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419872" y="1605598"/>
            <a:ext cx="2160240" cy="62958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Estrato 1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962215" y="1944526"/>
            <a:ext cx="2160240" cy="62958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PYMES</a:t>
            </a:r>
            <a:endParaRPr lang="es-EC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4786" y="2607328"/>
            <a:ext cx="3751917" cy="36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3419872" y="5488179"/>
            <a:ext cx="2160240" cy="6295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Estrato 2</a:t>
            </a:r>
            <a:endParaRPr lang="es-EC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020" y="943840"/>
            <a:ext cx="2578587" cy="255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heurón"/>
          <p:cNvSpPr/>
          <p:nvPr/>
        </p:nvSpPr>
        <p:spPr>
          <a:xfrm>
            <a:off x="3915093" y="2416192"/>
            <a:ext cx="1494055" cy="283934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Title 17"/>
          <p:cNvSpPr txBox="1">
            <a:spLocks/>
          </p:cNvSpPr>
          <p:nvPr/>
        </p:nvSpPr>
        <p:spPr>
          <a:xfrm>
            <a:off x="0" y="38595"/>
            <a:ext cx="914400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Gustos y Preferencias        </a:t>
            </a:r>
            <a:r>
              <a:rPr lang="es-EC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Importancia del Marketing en las PYMES de Manufactura </a:t>
            </a:r>
            <a:endParaRPr lang="es-EC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4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980728"/>
            <a:ext cx="2952328" cy="171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452038" y="3663515"/>
            <a:ext cx="2160240" cy="629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Estrato 1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42166" y="2727411"/>
            <a:ext cx="2160240" cy="62958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PYMES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62473" y="4562637"/>
            <a:ext cx="2160240" cy="629581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Estrato 2</a:t>
            </a:r>
          </a:p>
        </p:txBody>
      </p:sp>
      <p:sp>
        <p:nvSpPr>
          <p:cNvPr id="21" name="Title 17"/>
          <p:cNvSpPr txBox="1">
            <a:spLocks/>
          </p:cNvSpPr>
          <p:nvPr/>
        </p:nvSpPr>
        <p:spPr>
          <a:xfrm>
            <a:off x="0" y="38595"/>
            <a:ext cx="914400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Gustos y Preferencias        </a:t>
            </a:r>
            <a:r>
              <a:rPr lang="es-EC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Forma de Contactar a la Empresa de </a:t>
            </a:r>
            <a:r>
              <a:rPr lang="es-EC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Mkt</a:t>
            </a:r>
            <a:r>
              <a:rPr lang="es-EC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.</a:t>
            </a:r>
            <a:endParaRPr lang="es-EC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84327452"/>
              </p:ext>
            </p:extLst>
          </p:nvPr>
        </p:nvGraphicFramePr>
        <p:xfrm>
          <a:off x="2771800" y="836712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14 Forma libre"/>
          <p:cNvSpPr/>
          <p:nvPr/>
        </p:nvSpPr>
        <p:spPr>
          <a:xfrm>
            <a:off x="2792671" y="3407077"/>
            <a:ext cx="6357257" cy="899886"/>
          </a:xfrm>
          <a:custGeom>
            <a:avLst/>
            <a:gdLst>
              <a:gd name="connsiteX0" fmla="*/ 333829 w 6357257"/>
              <a:gd name="connsiteY0" fmla="*/ 0 h 899886"/>
              <a:gd name="connsiteX1" fmla="*/ 6241143 w 6357257"/>
              <a:gd name="connsiteY1" fmla="*/ 0 h 899886"/>
              <a:gd name="connsiteX2" fmla="*/ 6357257 w 6357257"/>
              <a:gd name="connsiteY2" fmla="*/ 827315 h 899886"/>
              <a:gd name="connsiteX3" fmla="*/ 0 w 6357257"/>
              <a:gd name="connsiteY3" fmla="*/ 899886 h 899886"/>
              <a:gd name="connsiteX4" fmla="*/ 333829 w 6357257"/>
              <a:gd name="connsiteY4" fmla="*/ 0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257" h="899886">
                <a:moveTo>
                  <a:pt x="333829" y="0"/>
                </a:moveTo>
                <a:lnTo>
                  <a:pt x="6241143" y="0"/>
                </a:lnTo>
                <a:lnTo>
                  <a:pt x="6357257" y="827315"/>
                </a:lnTo>
                <a:lnTo>
                  <a:pt x="0" y="899886"/>
                </a:lnTo>
                <a:lnTo>
                  <a:pt x="3338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orma libre"/>
          <p:cNvSpPr/>
          <p:nvPr/>
        </p:nvSpPr>
        <p:spPr>
          <a:xfrm>
            <a:off x="2680231" y="4221088"/>
            <a:ext cx="6328228" cy="1611086"/>
          </a:xfrm>
          <a:custGeom>
            <a:avLst/>
            <a:gdLst>
              <a:gd name="connsiteX0" fmla="*/ 0 w 6328228"/>
              <a:gd name="connsiteY0" fmla="*/ 87086 h 1611086"/>
              <a:gd name="connsiteX1" fmla="*/ 58057 w 6328228"/>
              <a:gd name="connsiteY1" fmla="*/ 1465943 h 1611086"/>
              <a:gd name="connsiteX2" fmla="*/ 6197600 w 6328228"/>
              <a:gd name="connsiteY2" fmla="*/ 1611086 h 1611086"/>
              <a:gd name="connsiteX3" fmla="*/ 6328228 w 6328228"/>
              <a:gd name="connsiteY3" fmla="*/ 435429 h 1611086"/>
              <a:gd name="connsiteX4" fmla="*/ 6052457 w 6328228"/>
              <a:gd name="connsiteY4" fmla="*/ 0 h 1611086"/>
              <a:gd name="connsiteX5" fmla="*/ 0 w 6328228"/>
              <a:gd name="connsiteY5" fmla="*/ 87086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8228" h="1611086">
                <a:moveTo>
                  <a:pt x="0" y="87086"/>
                </a:moveTo>
                <a:lnTo>
                  <a:pt x="58057" y="1465943"/>
                </a:lnTo>
                <a:lnTo>
                  <a:pt x="6197600" y="1611086"/>
                </a:lnTo>
                <a:lnTo>
                  <a:pt x="6328228" y="435429"/>
                </a:lnTo>
                <a:lnTo>
                  <a:pt x="6052457" y="0"/>
                </a:lnTo>
                <a:lnTo>
                  <a:pt x="0" y="87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61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Title 17"/>
          <p:cNvSpPr txBox="1">
            <a:spLocks/>
          </p:cNvSpPr>
          <p:nvPr/>
        </p:nvSpPr>
        <p:spPr>
          <a:xfrm>
            <a:off x="0" y="38595"/>
            <a:ext cx="914400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Gustos y Preferencias        </a:t>
            </a:r>
            <a:r>
              <a:rPr lang="es-EC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Servicios.</a:t>
            </a:r>
            <a:endParaRPr lang="es-EC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0168" y="2060848"/>
            <a:ext cx="2729679" cy="265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31152"/>
            <a:ext cx="2410168" cy="360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7101" y="381496"/>
            <a:ext cx="2675662" cy="27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 rot="3871106">
            <a:off x="5192165" y="2051341"/>
            <a:ext cx="720080" cy="11742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 redondeado"/>
          <p:cNvSpPr/>
          <p:nvPr/>
        </p:nvSpPr>
        <p:spPr>
          <a:xfrm>
            <a:off x="3775007" y="980728"/>
            <a:ext cx="2160240" cy="629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Estrato 1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4059727" y="5403889"/>
            <a:ext cx="2160240" cy="629581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Estrato 2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09292" y="5661248"/>
            <a:ext cx="2160240" cy="62958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PYMES</a:t>
            </a:r>
            <a:endParaRPr lang="es-EC" sz="2800" b="1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7101" y="3534255"/>
            <a:ext cx="2707508" cy="254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Flecha abajo"/>
          <p:cNvSpPr/>
          <p:nvPr/>
        </p:nvSpPr>
        <p:spPr>
          <a:xfrm rot="6640153">
            <a:off x="5194778" y="3796236"/>
            <a:ext cx="720080" cy="11742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4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Title 17"/>
          <p:cNvSpPr txBox="1">
            <a:spLocks/>
          </p:cNvSpPr>
          <p:nvPr/>
        </p:nvSpPr>
        <p:spPr>
          <a:xfrm>
            <a:off x="0" y="38595"/>
            <a:ext cx="914400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3"/>
            <a:r>
              <a:rPr lang="es-EC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Niveles de Gasto en  Marketing  y Publicidad por parte de las PYMES</a:t>
            </a:r>
          </a:p>
          <a:p>
            <a:pPr>
              <a:spcBef>
                <a:spcPts val="0"/>
              </a:spcBef>
            </a:pPr>
            <a:endParaRPr lang="es-EC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28377"/>
              </p:ext>
            </p:extLst>
          </p:nvPr>
        </p:nvGraphicFramePr>
        <p:xfrm>
          <a:off x="208730" y="1052736"/>
          <a:ext cx="8827765" cy="46085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4186"/>
                <a:gridCol w="1483361"/>
                <a:gridCol w="1485127"/>
                <a:gridCol w="1297941"/>
                <a:gridCol w="764637"/>
                <a:gridCol w="1485127"/>
                <a:gridCol w="1347386"/>
              </a:tblGrid>
              <a:tr h="970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AÑO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compañías informantes: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Promoción y Publicidad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 Promoción y Publicidad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Incr.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UTILIDAD O PERDIDA GRAVABLE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PROMEDIO UTILIDAD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75.619.482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63.280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81.829.536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67.239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6%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91.308.352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74.537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11%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94.567.737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77.451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4%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1.231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95.929.767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77.928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1.272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106.278.594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83.552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7%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125.252.004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100.928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21%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122.289.302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100.155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-1%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125.795.342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105.533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5%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405.804.821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340.440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Promedio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Promedio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83.400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 smtClean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Demanda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80575117"/>
              </p:ext>
            </p:extLst>
          </p:nvPr>
        </p:nvGraphicFramePr>
        <p:xfrm>
          <a:off x="467544" y="879672"/>
          <a:ext cx="8256240" cy="578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74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Demanda Histórica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18813"/>
              </p:ext>
            </p:extLst>
          </p:nvPr>
        </p:nvGraphicFramePr>
        <p:xfrm>
          <a:off x="179512" y="1844824"/>
          <a:ext cx="6696744" cy="417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5733256"/>
            <a:ext cx="468052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</a:rPr>
              <a:t>2003           2004             2005          2006         2007         2008        2009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64288" y="1844824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303</a:t>
            </a:r>
            <a:r>
              <a:rPr lang="es-EC" dirty="0" smtClean="0">
                <a:solidFill>
                  <a:schemeClr val="tx1"/>
                </a:solidFill>
              </a:rPr>
              <a:t> (5,57%)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164288" y="3356992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322</a:t>
            </a:r>
            <a:r>
              <a:rPr lang="es-EC" dirty="0" smtClean="0">
                <a:solidFill>
                  <a:schemeClr val="tx1"/>
                </a:solidFill>
              </a:rPr>
              <a:t> (2,22%)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15601"/>
              </p:ext>
            </p:extLst>
          </p:nvPr>
        </p:nvGraphicFramePr>
        <p:xfrm>
          <a:off x="6804248" y="980725"/>
          <a:ext cx="523694" cy="51845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3694"/>
              </a:tblGrid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2006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2008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2009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7164288" y="4797152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394</a:t>
            </a:r>
            <a:r>
              <a:rPr lang="es-EC" dirty="0" smtClean="0">
                <a:solidFill>
                  <a:schemeClr val="tx1"/>
                </a:solidFill>
              </a:rPr>
              <a:t>(11,30)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164288" y="1124744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287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164288" y="2564904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315</a:t>
            </a:r>
            <a:r>
              <a:rPr lang="es-EC" dirty="0" smtClean="0">
                <a:solidFill>
                  <a:schemeClr val="tx1"/>
                </a:solidFill>
              </a:rPr>
              <a:t>(3,96%)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161765" y="4077072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354</a:t>
            </a:r>
            <a:r>
              <a:rPr lang="es-EC" dirty="0" smtClean="0">
                <a:solidFill>
                  <a:schemeClr val="tx1"/>
                </a:solidFill>
              </a:rPr>
              <a:t>(9,94%)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164288" y="5589240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376</a:t>
            </a:r>
            <a:r>
              <a:rPr lang="es-EC" dirty="0" smtClean="0">
                <a:solidFill>
                  <a:schemeClr val="tx1"/>
                </a:solidFill>
              </a:rPr>
              <a:t>(-4,57%)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47954"/>
              </p:ext>
            </p:extLst>
          </p:nvPr>
        </p:nvGraphicFramePr>
        <p:xfrm>
          <a:off x="1643844" y="1299364"/>
          <a:ext cx="261595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848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Promedio %↑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4,74%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2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iego\Pictures\TESIS\investigacion-de-merc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48" y="2376198"/>
            <a:ext cx="3048000" cy="20780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Diego\Pictures\TESIS\Lean-ERP-Evaluando-el-impa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146104"/>
            <a:ext cx="3275857" cy="24787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Rectángulo"/>
          <p:cNvSpPr/>
          <p:nvPr/>
        </p:nvSpPr>
        <p:spPr>
          <a:xfrm>
            <a:off x="1485550" y="908720"/>
            <a:ext cx="6974882" cy="3156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0" y="1224413"/>
            <a:ext cx="2111715" cy="288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971600" y="44624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692696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116632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grpSp>
        <p:nvGrpSpPr>
          <p:cNvPr id="49" name="48 Grupo"/>
          <p:cNvGrpSpPr/>
          <p:nvPr/>
        </p:nvGrpSpPr>
        <p:grpSpPr>
          <a:xfrm>
            <a:off x="179512" y="908721"/>
            <a:ext cx="2247896" cy="631387"/>
            <a:chOff x="753" y="872438"/>
            <a:chExt cx="2247896" cy="631387"/>
          </a:xfrm>
        </p:grpSpPr>
        <p:sp>
          <p:nvSpPr>
            <p:cNvPr id="51" name="50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Investigación de Mercado</a:t>
              </a:r>
              <a:endParaRPr lang="es-EC" sz="1800" kern="1200" dirty="0"/>
            </a:p>
          </p:txBody>
        </p:sp>
      </p:grpSp>
      <p:sp>
        <p:nvSpPr>
          <p:cNvPr id="25" name="24 Rectángulo redondeado"/>
          <p:cNvSpPr/>
          <p:nvPr/>
        </p:nvSpPr>
        <p:spPr>
          <a:xfrm>
            <a:off x="5292080" y="1280777"/>
            <a:ext cx="3823300" cy="434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DEMANDA POTENCIAL</a:t>
            </a:r>
          </a:p>
        </p:txBody>
      </p:sp>
      <p:sp>
        <p:nvSpPr>
          <p:cNvPr id="27" name="26 Flecha derecha"/>
          <p:cNvSpPr/>
          <p:nvPr/>
        </p:nvSpPr>
        <p:spPr>
          <a:xfrm>
            <a:off x="4211960" y="1269128"/>
            <a:ext cx="1080120" cy="50368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Flecha derecha"/>
          <p:cNvSpPr/>
          <p:nvPr/>
        </p:nvSpPr>
        <p:spPr>
          <a:xfrm>
            <a:off x="4426055" y="4082810"/>
            <a:ext cx="1080120" cy="899732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5292080" y="1772816"/>
            <a:ext cx="3823300" cy="4164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Establecer los Servicios y periodicidad  </a:t>
            </a:r>
            <a:endParaRPr lang="es-EC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292080" y="2240868"/>
            <a:ext cx="3823300" cy="3960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Capacidad de Pago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4211960" y="1685531"/>
            <a:ext cx="1080120" cy="50368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8" name="47 Flecha derecha"/>
          <p:cNvSpPr/>
          <p:nvPr/>
        </p:nvSpPr>
        <p:spPr>
          <a:xfrm>
            <a:off x="4208499" y="2169677"/>
            <a:ext cx="1080120" cy="50368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2843808" y="1541331"/>
            <a:ext cx="2129183" cy="792088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PYMES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2752830" y="4058191"/>
            <a:ext cx="2129183" cy="7920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COMPETENCIA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5285204" y="3997323"/>
            <a:ext cx="3823300" cy="434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OFERTA POTENCIAL</a:t>
            </a:r>
          </a:p>
        </p:txBody>
      </p:sp>
      <p:sp>
        <p:nvSpPr>
          <p:cNvPr id="62" name="61 Rectángulo redondeado"/>
          <p:cNvSpPr/>
          <p:nvPr/>
        </p:nvSpPr>
        <p:spPr>
          <a:xfrm>
            <a:off x="5285204" y="4506254"/>
            <a:ext cx="3823300" cy="43491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Portafolio de Servicios</a:t>
            </a:r>
          </a:p>
        </p:txBody>
      </p:sp>
      <p:sp>
        <p:nvSpPr>
          <p:cNvPr id="66" name="65 Rectángulo redondeado"/>
          <p:cNvSpPr/>
          <p:nvPr/>
        </p:nvSpPr>
        <p:spPr>
          <a:xfrm>
            <a:off x="5285204" y="5010310"/>
            <a:ext cx="3823300" cy="4349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Precios en el Mercado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5364" name="Picture 4" descr="C:\Users\Diego\Pictures\TESIS\pmcassossiados-consultoria-de-marketing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84" y="4274519"/>
            <a:ext cx="3251505" cy="25834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67 Flecha derecha"/>
          <p:cNvSpPr/>
          <p:nvPr/>
        </p:nvSpPr>
        <p:spPr>
          <a:xfrm>
            <a:off x="2195736" y="1557160"/>
            <a:ext cx="1080120" cy="68370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7" name="66 Rectángulo redondeado"/>
          <p:cNvSpPr/>
          <p:nvPr/>
        </p:nvSpPr>
        <p:spPr>
          <a:xfrm>
            <a:off x="210569" y="1606304"/>
            <a:ext cx="2129183" cy="602775"/>
          </a:xfrm>
          <a:prstGeom prst="roundRect">
            <a:avLst/>
          </a:prstGeom>
          <a:solidFill>
            <a:srgbClr val="339933">
              <a:alpha val="6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</a:t>
            </a:r>
            <a:endParaRPr lang="es-EC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68 Flecha derecha"/>
          <p:cNvSpPr/>
          <p:nvPr/>
        </p:nvSpPr>
        <p:spPr>
          <a:xfrm>
            <a:off x="1948655" y="4113444"/>
            <a:ext cx="1080120" cy="68370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2" name="71 Rectángulo redondeado"/>
          <p:cNvSpPr/>
          <p:nvPr/>
        </p:nvSpPr>
        <p:spPr>
          <a:xfrm>
            <a:off x="179512" y="4162588"/>
            <a:ext cx="1913159" cy="602775"/>
          </a:xfrm>
          <a:prstGeom prst="roundRect">
            <a:avLst/>
          </a:prstGeom>
          <a:solidFill>
            <a:srgbClr val="0066CC">
              <a:alpha val="6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</a:t>
            </a:r>
            <a:endParaRPr lang="es-EC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7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5" grpId="0" animBg="1"/>
      <p:bldP spid="27" grpId="0" animBg="1"/>
      <p:bldP spid="30" grpId="0" animBg="1"/>
      <p:bldP spid="33" grpId="0" animBg="1"/>
      <p:bldP spid="41" grpId="0" animBg="1"/>
      <p:bldP spid="47" grpId="0" animBg="1"/>
      <p:bldP spid="48" grpId="0" animBg="1"/>
      <p:bldP spid="44" grpId="0" animBg="1"/>
      <p:bldP spid="60" grpId="0" animBg="1"/>
      <p:bldP spid="61" grpId="0" animBg="1"/>
      <p:bldP spid="62" grpId="0" animBg="1"/>
      <p:bldP spid="66" grpId="0" animBg="1"/>
      <p:bldP spid="68" grpId="0" animBg="1"/>
      <p:bldP spid="67" grpId="0" animBg="1"/>
      <p:bldP spid="69" grpId="0" animBg="1"/>
      <p:bldP spid="7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Demanda Actual 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1224006" y="2857329"/>
            <a:ext cx="864096" cy="2304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Estrato 1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48142" y="2569297"/>
            <a:ext cx="864096" cy="2592288"/>
          </a:xfrm>
          <a:prstGeom prst="rect">
            <a:avLst/>
          </a:prstGeom>
          <a:solidFill>
            <a:schemeClr val="accent5"/>
          </a:solidFill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Estrato 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72278" y="2137249"/>
            <a:ext cx="864096" cy="3024336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PYMES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74677" y="5270698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284	</a:t>
            </a:r>
            <a:r>
              <a:rPr lang="es-EC" dirty="0" smtClean="0"/>
              <a:t>        92                   376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1374677" y="5618476"/>
            <a:ext cx="3305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75,53%	</a:t>
            </a:r>
            <a:r>
              <a:rPr lang="es-EC" dirty="0" smtClean="0"/>
              <a:t>    24,47</a:t>
            </a:r>
            <a:r>
              <a:rPr lang="es-EC" dirty="0"/>
              <a:t>%	</a:t>
            </a:r>
            <a:r>
              <a:rPr lang="es-EC" dirty="0" smtClean="0"/>
              <a:t>         100,00</a:t>
            </a:r>
            <a:r>
              <a:rPr lang="es-EC" dirty="0"/>
              <a:t>%</a:t>
            </a:r>
          </a:p>
        </p:txBody>
      </p:sp>
      <p:sp>
        <p:nvSpPr>
          <p:cNvPr id="13" name="12 Elipse"/>
          <p:cNvSpPr/>
          <p:nvPr/>
        </p:nvSpPr>
        <p:spPr>
          <a:xfrm>
            <a:off x="4968422" y="2569297"/>
            <a:ext cx="3816424" cy="2592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>376 PYMES de Manufactura</a:t>
            </a: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19378"/>
              </p:ext>
            </p:extLst>
          </p:nvPr>
        </p:nvGraphicFramePr>
        <p:xfrm>
          <a:off x="590872" y="964372"/>
          <a:ext cx="8229600" cy="10319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60249"/>
                <a:gridCol w="1282172"/>
                <a:gridCol w="1780886"/>
                <a:gridCol w="1683776"/>
                <a:gridCol w="1122517"/>
              </a:tblGrid>
              <a:tr h="244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límites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Demanda Est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Demanda Pob.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</a:tr>
              <a:tr h="244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ESTRATO 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284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71,68%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204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86,81%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</a:tr>
              <a:tr h="244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ESTRATO 2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92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33,33%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13,19%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</a:tr>
              <a:tr h="2775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POBLACIÓN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376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100,00%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7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Demanda Actual 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266" name="Picture 2" descr="C:\Users\Diego\Pictures\mediana 2009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103095"/>
            <a:ext cx="7164240" cy="45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08486" y="2928871"/>
            <a:ext cx="668121" cy="457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ysClr val="windowText" lastClr="000000"/>
                </a:solidFill>
              </a:rPr>
              <a:t>376</a:t>
            </a:r>
            <a:endParaRPr lang="es-EC" sz="12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823250362"/>
              </p:ext>
            </p:extLst>
          </p:nvPr>
        </p:nvGraphicFramePr>
        <p:xfrm>
          <a:off x="-180528" y="1340768"/>
          <a:ext cx="64807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971600" y="4434159"/>
            <a:ext cx="1067567" cy="1227089"/>
            <a:chOff x="2979726" y="2086755"/>
            <a:chExt cx="1067567" cy="1227089"/>
          </a:xfrm>
          <a:solidFill>
            <a:srgbClr val="FFC000"/>
          </a:solidFill>
        </p:grpSpPr>
        <p:sp>
          <p:nvSpPr>
            <p:cNvPr id="15" name="14 Hexágono"/>
            <p:cNvSpPr/>
            <p:nvPr/>
          </p:nvSpPr>
          <p:spPr>
            <a:xfrm rot="5400000">
              <a:off x="2899965" y="2166516"/>
              <a:ext cx="1227089" cy="106756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40229"/>
                <a:satOff val="-7403"/>
                <a:lumOff val="13353"/>
                <a:alphaOff val="0"/>
              </a:schemeClr>
            </a:fillRef>
            <a:effectRef idx="0">
              <a:schemeClr val="accent2">
                <a:shade val="80000"/>
                <a:hueOff val="240229"/>
                <a:satOff val="-7403"/>
                <a:lumOff val="13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ágono 4"/>
            <p:cNvSpPr/>
            <p:nvPr/>
          </p:nvSpPr>
          <p:spPr>
            <a:xfrm>
              <a:off x="3146088" y="2277976"/>
              <a:ext cx="734843" cy="844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Bellavista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Proyección de la Demanda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0965"/>
              </p:ext>
            </p:extLst>
          </p:nvPr>
        </p:nvGraphicFramePr>
        <p:xfrm>
          <a:off x="246032" y="1132697"/>
          <a:ext cx="2669783" cy="496059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0736"/>
                <a:gridCol w="1668614"/>
                <a:gridCol w="590433"/>
              </a:tblGrid>
              <a:tr h="523002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</a:rPr>
                        <a:t>n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año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PYMES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287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303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315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322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354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394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C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376</a:t>
                      </a:r>
                      <a:endParaRPr lang="es-EC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8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2010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406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9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423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10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440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11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458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12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2014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475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13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493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71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14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2016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510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064587"/>
              </p:ext>
            </p:extLst>
          </p:nvPr>
        </p:nvGraphicFramePr>
        <p:xfrm>
          <a:off x="3131840" y="1124744"/>
          <a:ext cx="60121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60121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Proyección de la Demanda   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Estrato 1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6267"/>
              </p:ext>
            </p:extLst>
          </p:nvPr>
        </p:nvGraphicFramePr>
        <p:xfrm>
          <a:off x="490538" y="1628800"/>
          <a:ext cx="2569294" cy="43204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3086"/>
                <a:gridCol w="947744"/>
                <a:gridCol w="664232"/>
                <a:gridCol w="664232"/>
              </a:tblGrid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N°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Año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Est1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7,34%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7,26%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9,56%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11,64%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-7,49%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11,37%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4,26%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4,08%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2016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C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5,25%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36" y="1628800"/>
            <a:ext cx="5842517" cy="43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Proyección de la Demanda   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Estrato 2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47196"/>
              </p:ext>
            </p:extLst>
          </p:nvPr>
        </p:nvGraphicFramePr>
        <p:xfrm>
          <a:off x="490538" y="1628800"/>
          <a:ext cx="2569294" cy="43204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3086"/>
                <a:gridCol w="947744"/>
                <a:gridCol w="664232"/>
                <a:gridCol w="664232"/>
              </a:tblGrid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N°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Año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Est2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2003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14,86%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2005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-4,71%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2006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-12,35%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2007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11,27%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2008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10,13%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2009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92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5,75%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-2,95%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93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2015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2016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101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2,01%</a:t>
                      </a:r>
                    </a:p>
                  </a:txBody>
                  <a:tcPr marL="9525" marR="9525" marT="9525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6886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3" y="1587511"/>
            <a:ext cx="7162800" cy="48620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7924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Mercado </a:t>
            </a:r>
            <a:endParaRPr lang="es-E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endParaRPr lang="es-E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286893"/>
            <a:ext cx="3084984" cy="9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30259" y="1484784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s-E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Oferta</a:t>
              </a:r>
              <a:endParaRPr lang="es-ES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</a:t>
              </a:r>
            </a:p>
          </p:txBody>
        </p:sp>
      </p:grpSp>
      <p:sp>
        <p:nvSpPr>
          <p:cNvPr id="22" name="Rectangle 11"/>
          <p:cNvSpPr/>
          <p:nvPr/>
        </p:nvSpPr>
        <p:spPr>
          <a:xfrm>
            <a:off x="2787734" y="686607"/>
            <a:ext cx="6356265" cy="9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6600"/>
                </a:solidFill>
              </a:rPr>
              <a:t>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9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ego\Pictures\oferta 2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" y="1609513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Diego\Pictures\oferta 20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" y="1609513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Diego\Pictures\oferta 2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" y="1642537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Diego\Pictures\oferta 20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" y="1642537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Diego\Pictures\oferta 2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1609538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Diego\Pictures\oferta 200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1609538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Diego\Pictures\oferta 200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537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:\Users\Diego\Pictures\oferta 20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1609513"/>
            <a:ext cx="8785026" cy="4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619672" y="188640"/>
            <a:ext cx="504056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Evolución de la Publicidad</a:t>
            </a:r>
          </a:p>
          <a:p>
            <a:pPr algn="ctr"/>
            <a:r>
              <a:rPr lang="es-EC" sz="2800" dirty="0">
                <a:solidFill>
                  <a:schemeClr val="tx1"/>
                </a:solidFill>
              </a:rPr>
              <a:t>2002-2009</a:t>
            </a:r>
          </a:p>
        </p:txBody>
      </p:sp>
    </p:spTree>
    <p:extLst>
      <p:ext uri="{BB962C8B-B14F-4D97-AF65-F5344CB8AC3E}">
        <p14:creationId xmlns:p14="http://schemas.microsoft.com/office/powerpoint/2010/main" val="40127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61807"/>
              </p:ext>
            </p:extLst>
          </p:nvPr>
        </p:nvGraphicFramePr>
        <p:xfrm>
          <a:off x="539552" y="620688"/>
          <a:ext cx="7632848" cy="54725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2772"/>
                <a:gridCol w="7100076"/>
              </a:tblGrid>
              <a:tr h="3842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Publicidad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(CIIU=</a:t>
                      </a:r>
                      <a:r>
                        <a:rPr lang="es-EC" sz="1000">
                          <a:effectLst/>
                        </a:rPr>
                        <a:t>K7430.0.09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N°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Empresa 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ABEPRO PRODUCCIONESCLTDA                                                                          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ADMINTEGRALIS ADMINISTRACION INTELIGENTE.                                                 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ALPHABUSINESS SERVICIOS CORPORATIVOS INTEGRALES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APARTE SOLUCIONES CREATIVAS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BENEFIT MARKETING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COMERCIO Y TECNOLOGIA RIHICOMTEC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CONSULTORIA THE LAB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COORDINAMOS PROMOSERVICE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ELEVISION GROUP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ESPECIALISTAS EN VENTAS Y MARKETING MAXSALES         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GRAFIC PUBLICIDAD CONDOR &amp; MARTINEZ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GRUPO CREATIVO PUBLYMARK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IMAGEN &amp; MARCA IMARCA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J&amp;E MARKETING Y PUBLICIDAD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KREACSOLUTION.                                                                            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KREATHOSIMAGE IMAGEN CORPORATIVA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MERCADEO RELACIONAL ECUADOR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MMT ESTUDIO EMPRESARIAL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PUBLIAGENCIA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PUBLIASESORES MERCADEO &amp; COMUNICACION GLOBAL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QUANTICA SOLUTIONS QUANTATELIER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s-EC" sz="9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REPRESENTACIONES Y MARKETING TOTAL MARKETOTAL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16" marR="583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Oferta Histórica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39387"/>
              </p:ext>
            </p:extLst>
          </p:nvPr>
        </p:nvGraphicFramePr>
        <p:xfrm>
          <a:off x="179512" y="1844824"/>
          <a:ext cx="6696744" cy="417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5733256"/>
            <a:ext cx="468052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</a:rPr>
              <a:t>2003           2004             2005          2006         2007         2008        2009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64288" y="1844824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303</a:t>
            </a:r>
            <a:r>
              <a:rPr lang="es-EC" dirty="0" smtClean="0">
                <a:solidFill>
                  <a:schemeClr val="tx1"/>
                </a:solidFill>
              </a:rPr>
              <a:t> (5,57%)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164288" y="3356992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322</a:t>
            </a:r>
            <a:r>
              <a:rPr lang="es-EC" dirty="0" smtClean="0">
                <a:solidFill>
                  <a:schemeClr val="tx1"/>
                </a:solidFill>
              </a:rPr>
              <a:t> (2,22%)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26859"/>
              </p:ext>
            </p:extLst>
          </p:nvPr>
        </p:nvGraphicFramePr>
        <p:xfrm>
          <a:off x="6804248" y="980725"/>
          <a:ext cx="523694" cy="51845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3694"/>
              </a:tblGrid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2006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2008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2009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7164288" y="4797152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394</a:t>
            </a:r>
            <a:r>
              <a:rPr lang="es-EC" dirty="0" smtClean="0">
                <a:solidFill>
                  <a:schemeClr val="tx1"/>
                </a:solidFill>
              </a:rPr>
              <a:t>(11,30)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164288" y="1124744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287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164288" y="2564904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315</a:t>
            </a:r>
            <a:r>
              <a:rPr lang="es-EC" dirty="0" smtClean="0">
                <a:solidFill>
                  <a:schemeClr val="tx1"/>
                </a:solidFill>
              </a:rPr>
              <a:t>(3,96%)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161765" y="4077072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354</a:t>
            </a:r>
            <a:r>
              <a:rPr lang="es-EC" dirty="0" smtClean="0">
                <a:solidFill>
                  <a:schemeClr val="tx1"/>
                </a:solidFill>
              </a:rPr>
              <a:t>(9,94%)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164288" y="5589240"/>
            <a:ext cx="197971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376</a:t>
            </a:r>
            <a:r>
              <a:rPr lang="es-EC" dirty="0" smtClean="0">
                <a:solidFill>
                  <a:schemeClr val="tx1"/>
                </a:solidFill>
              </a:rPr>
              <a:t>(-4,57%)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97754"/>
              </p:ext>
            </p:extLst>
          </p:nvPr>
        </p:nvGraphicFramePr>
        <p:xfrm>
          <a:off x="1643844" y="1299364"/>
          <a:ext cx="261595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848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Promedio %↑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4,74%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31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82427"/>
              </p:ext>
            </p:extLst>
          </p:nvPr>
        </p:nvGraphicFramePr>
        <p:xfrm>
          <a:off x="3780" y="836712"/>
          <a:ext cx="2912036" cy="50186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1756"/>
                <a:gridCol w="504056"/>
                <a:gridCol w="720080"/>
                <a:gridCol w="1296144"/>
              </a:tblGrid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Oferta ( Mínimos Cuadrados)</a:t>
                      </a: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Oferta (media Móvil 4)</a:t>
                      </a: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2003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55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55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66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2005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74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74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2007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2008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127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127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2009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124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143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69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83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169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98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182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195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107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208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101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221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93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584700" cy="275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037872"/>
              </p:ext>
            </p:extLst>
          </p:nvPr>
        </p:nvGraphicFramePr>
        <p:xfrm>
          <a:off x="3419872" y="908720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78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iego\Pictures\TESIS\investigacion-de-merc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48" y="2431083"/>
            <a:ext cx="3048000" cy="20780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Diego\Pictures\TESIS\Lean-ERP-Evaluando-el-impa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4487" y="2189219"/>
            <a:ext cx="3030303" cy="16570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Rectángulo"/>
          <p:cNvSpPr/>
          <p:nvPr/>
        </p:nvSpPr>
        <p:spPr>
          <a:xfrm>
            <a:off x="1485550" y="692696"/>
            <a:ext cx="6974882" cy="3156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0" y="1008389"/>
            <a:ext cx="2111715" cy="288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971600" y="-73103"/>
            <a:ext cx="6175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Escuela Politécnica del Ejército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0" y="548680"/>
            <a:ext cx="846043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6" name="45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-1095"/>
            <a:ext cx="535315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grpSp>
        <p:nvGrpSpPr>
          <p:cNvPr id="49" name="48 Grupo"/>
          <p:cNvGrpSpPr/>
          <p:nvPr/>
        </p:nvGrpSpPr>
        <p:grpSpPr>
          <a:xfrm>
            <a:off x="179512" y="692697"/>
            <a:ext cx="2247896" cy="631387"/>
            <a:chOff x="753" y="872438"/>
            <a:chExt cx="2247896" cy="631387"/>
          </a:xfrm>
        </p:grpSpPr>
        <p:sp>
          <p:nvSpPr>
            <p:cNvPr id="51" name="50 Cheurón"/>
            <p:cNvSpPr/>
            <p:nvPr/>
          </p:nvSpPr>
          <p:spPr>
            <a:xfrm>
              <a:off x="753" y="872438"/>
              <a:ext cx="2247896" cy="6313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urón 4"/>
            <p:cNvSpPr/>
            <p:nvPr/>
          </p:nvSpPr>
          <p:spPr>
            <a:xfrm>
              <a:off x="316447" y="872438"/>
              <a:ext cx="1616509" cy="63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Investigación de Mercado</a:t>
              </a:r>
              <a:endParaRPr lang="es-EC" sz="1800" kern="1200" dirty="0"/>
            </a:p>
          </p:txBody>
        </p:sp>
      </p:grpSp>
      <p:sp>
        <p:nvSpPr>
          <p:cNvPr id="25" name="24 Rectángulo redondeado"/>
          <p:cNvSpPr/>
          <p:nvPr/>
        </p:nvSpPr>
        <p:spPr>
          <a:xfrm>
            <a:off x="4853156" y="1106627"/>
            <a:ext cx="3823300" cy="43491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DEMANDA POTENCIAL</a:t>
            </a:r>
          </a:p>
        </p:txBody>
      </p:sp>
      <p:sp>
        <p:nvSpPr>
          <p:cNvPr id="27" name="26 Flecha derecha"/>
          <p:cNvSpPr/>
          <p:nvPr/>
        </p:nvSpPr>
        <p:spPr>
          <a:xfrm>
            <a:off x="4572000" y="1036420"/>
            <a:ext cx="1080120" cy="50368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2483768" y="3228621"/>
            <a:ext cx="3823300" cy="41640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Establecer los Servicios y periodicidad  </a:t>
            </a:r>
            <a:endParaRPr lang="es-EC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28620" y="4977172"/>
            <a:ext cx="3823300" cy="39604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Capacidad de Pago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1475656" y="3213344"/>
            <a:ext cx="1080120" cy="50368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8" name="47 Flecha derecha"/>
          <p:cNvSpPr/>
          <p:nvPr/>
        </p:nvSpPr>
        <p:spPr>
          <a:xfrm>
            <a:off x="210569" y="4897897"/>
            <a:ext cx="755064" cy="50368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2051720" y="1340768"/>
            <a:ext cx="1584176" cy="792088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PYMES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68" name="67 Flecha derecha"/>
          <p:cNvSpPr/>
          <p:nvPr/>
        </p:nvSpPr>
        <p:spPr>
          <a:xfrm>
            <a:off x="1709428" y="1372309"/>
            <a:ext cx="540060" cy="68370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7" name="66 Rectángulo redondeado"/>
          <p:cNvSpPr/>
          <p:nvPr/>
        </p:nvSpPr>
        <p:spPr>
          <a:xfrm>
            <a:off x="35496" y="1412776"/>
            <a:ext cx="1729701" cy="602775"/>
          </a:xfrm>
          <a:prstGeom prst="roundRect">
            <a:avLst/>
          </a:prstGeom>
          <a:solidFill>
            <a:srgbClr val="339933">
              <a:alpha val="6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59210"/>
              </p:ext>
            </p:extLst>
          </p:nvPr>
        </p:nvGraphicFramePr>
        <p:xfrm>
          <a:off x="155868" y="5445224"/>
          <a:ext cx="8229600" cy="1463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60249"/>
                <a:gridCol w="1282172"/>
                <a:gridCol w="1780886"/>
                <a:gridCol w="1683776"/>
                <a:gridCol w="1122517"/>
              </a:tblGrid>
              <a:tr h="244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límites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Demanda Est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Demanda Pob.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</a:tr>
              <a:tr h="244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ESTRATO 1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284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71,68%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204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86,81%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</a:tr>
              <a:tr h="244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ESTRATO 2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92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33,33%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31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13,19%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</a:tr>
              <a:tr h="2775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POBLACIÓN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376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 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235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100,00%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8" marR="66608" marT="0" marB="0" anchor="ctr"/>
                </a:tc>
              </a:tr>
            </a:tbl>
          </a:graphicData>
        </a:graphic>
      </p:graphicFrame>
      <p:sp>
        <p:nvSpPr>
          <p:cNvPr id="31" name="30 Rectángulo redondeado"/>
          <p:cNvSpPr/>
          <p:nvPr/>
        </p:nvSpPr>
        <p:spPr>
          <a:xfrm>
            <a:off x="4572000" y="1641225"/>
            <a:ext cx="792088" cy="547994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EST 1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4572000" y="2304942"/>
            <a:ext cx="792088" cy="547994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EST 2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5545068" y="1641225"/>
            <a:ext cx="971148" cy="547994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71,68%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545068" y="2325494"/>
            <a:ext cx="971148" cy="547994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33,33%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668616" y="1641225"/>
            <a:ext cx="971148" cy="547994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204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6668616" y="2304942"/>
            <a:ext cx="971148" cy="547994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31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5" grpId="0" animBg="1"/>
      <p:bldP spid="27" grpId="0" animBg="1"/>
      <p:bldP spid="33" grpId="0" animBg="1"/>
      <p:bldP spid="41" grpId="0" animBg="1"/>
      <p:bldP spid="47" grpId="0" animBg="1"/>
      <p:bldP spid="48" grpId="0" animBg="1"/>
      <p:bldP spid="44" grpId="0" animBg="1"/>
      <p:bldP spid="68" grpId="0" animBg="1"/>
      <p:bldP spid="67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8332"/>
              </p:ext>
            </p:extLst>
          </p:nvPr>
        </p:nvGraphicFramePr>
        <p:xfrm>
          <a:off x="3780" y="836712"/>
          <a:ext cx="2912037" cy="51710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4089"/>
                <a:gridCol w="404125"/>
                <a:gridCol w="577322"/>
                <a:gridCol w="577322"/>
                <a:gridCol w="1039179"/>
              </a:tblGrid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Calibri"/>
                        </a:rPr>
                        <a:t>Demanda</a:t>
                      </a: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Oferta ( Mínimos Cuadrados)</a:t>
                      </a: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+mn-lt"/>
                        </a:rPr>
                        <a:t>Demanda</a:t>
                      </a:r>
                      <a:r>
                        <a:rPr lang="es-EC" sz="1050" baseline="0" dirty="0" smtClean="0">
                          <a:effectLst/>
                          <a:latin typeface="+mn-lt"/>
                        </a:rPr>
                        <a:t> Insatisfecha</a:t>
                      </a: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2003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2005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2007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2008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2009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4450" marR="44450" marT="0" marB="0" anchor="ctr"/>
                </a:tc>
              </a:tr>
              <a:tr h="325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584700" cy="275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019062"/>
              </p:ext>
            </p:extLst>
          </p:nvPr>
        </p:nvGraphicFramePr>
        <p:xfrm>
          <a:off x="3419872" y="908720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15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49363"/>
            <a:ext cx="78644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Demanda Insatisfecha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637187" y="5237523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7529927" y="5237523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5652120" y="5240296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29417"/>
              </p:ext>
            </p:extLst>
          </p:nvPr>
        </p:nvGraphicFramePr>
        <p:xfrm>
          <a:off x="457200" y="1249365"/>
          <a:ext cx="8047038" cy="43997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6466"/>
                <a:gridCol w="933052"/>
                <a:gridCol w="1234037"/>
                <a:gridCol w="2560519"/>
                <a:gridCol w="2652964"/>
              </a:tblGrid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Demanda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Oferta (media Móvil 4)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Demanda Insatisfecha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417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7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143" y="1104405"/>
            <a:ext cx="7671460" cy="49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orma libre"/>
          <p:cNvSpPr/>
          <p:nvPr/>
        </p:nvSpPr>
        <p:spPr>
          <a:xfrm>
            <a:off x="1377538" y="1988840"/>
            <a:ext cx="4370119" cy="3168352"/>
          </a:xfrm>
          <a:custGeom>
            <a:avLst/>
            <a:gdLst>
              <a:gd name="connsiteX0" fmla="*/ 23750 w 4370119"/>
              <a:gd name="connsiteY0" fmla="*/ 1662545 h 3313216"/>
              <a:gd name="connsiteX1" fmla="*/ 0 w 4370119"/>
              <a:gd name="connsiteY1" fmla="*/ 3313216 h 3313216"/>
              <a:gd name="connsiteX2" fmla="*/ 985652 w 4370119"/>
              <a:gd name="connsiteY2" fmla="*/ 3158836 h 3313216"/>
              <a:gd name="connsiteX3" fmla="*/ 1353787 w 4370119"/>
              <a:gd name="connsiteY3" fmla="*/ 2933205 h 3313216"/>
              <a:gd name="connsiteX4" fmla="*/ 1698171 w 4370119"/>
              <a:gd name="connsiteY4" fmla="*/ 2802577 h 3313216"/>
              <a:gd name="connsiteX5" fmla="*/ 2006930 w 4370119"/>
              <a:gd name="connsiteY5" fmla="*/ 2838203 h 3313216"/>
              <a:gd name="connsiteX6" fmla="*/ 2363189 w 4370119"/>
              <a:gd name="connsiteY6" fmla="*/ 2671948 h 3313216"/>
              <a:gd name="connsiteX7" fmla="*/ 3099459 w 4370119"/>
              <a:gd name="connsiteY7" fmla="*/ 2481943 h 3313216"/>
              <a:gd name="connsiteX8" fmla="*/ 4215740 w 4370119"/>
              <a:gd name="connsiteY8" fmla="*/ 2149434 h 3313216"/>
              <a:gd name="connsiteX9" fmla="*/ 4358244 w 4370119"/>
              <a:gd name="connsiteY9" fmla="*/ 2125683 h 3313216"/>
              <a:gd name="connsiteX10" fmla="*/ 4370119 w 4370119"/>
              <a:gd name="connsiteY10" fmla="*/ 0 h 3313216"/>
              <a:gd name="connsiteX11" fmla="*/ 2553194 w 4370119"/>
              <a:gd name="connsiteY11" fmla="*/ 724395 h 3313216"/>
              <a:gd name="connsiteX12" fmla="*/ 2410691 w 4370119"/>
              <a:gd name="connsiteY12" fmla="*/ 760021 h 3313216"/>
              <a:gd name="connsiteX13" fmla="*/ 2030680 w 4370119"/>
              <a:gd name="connsiteY13" fmla="*/ 985652 h 3313216"/>
              <a:gd name="connsiteX14" fmla="*/ 1733797 w 4370119"/>
              <a:gd name="connsiteY14" fmla="*/ 890649 h 3313216"/>
              <a:gd name="connsiteX15" fmla="*/ 1056904 w 4370119"/>
              <a:gd name="connsiteY15" fmla="*/ 1389413 h 3313216"/>
              <a:gd name="connsiteX16" fmla="*/ 712519 w 4370119"/>
              <a:gd name="connsiteY16" fmla="*/ 1425039 h 3313216"/>
              <a:gd name="connsiteX17" fmla="*/ 546265 w 4370119"/>
              <a:gd name="connsiteY17" fmla="*/ 1484416 h 3313216"/>
              <a:gd name="connsiteX18" fmla="*/ 23750 w 4370119"/>
              <a:gd name="connsiteY18" fmla="*/ 1662545 h 331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70119" h="3313216">
                <a:moveTo>
                  <a:pt x="23750" y="1662545"/>
                </a:moveTo>
                <a:lnTo>
                  <a:pt x="0" y="3313216"/>
                </a:lnTo>
                <a:lnTo>
                  <a:pt x="985652" y="3158836"/>
                </a:lnTo>
                <a:lnTo>
                  <a:pt x="1353787" y="2933205"/>
                </a:lnTo>
                <a:lnTo>
                  <a:pt x="1698171" y="2802577"/>
                </a:lnTo>
                <a:lnTo>
                  <a:pt x="2006930" y="2838203"/>
                </a:lnTo>
                <a:lnTo>
                  <a:pt x="2363189" y="2671948"/>
                </a:lnTo>
                <a:lnTo>
                  <a:pt x="3099459" y="2481943"/>
                </a:lnTo>
                <a:lnTo>
                  <a:pt x="4215740" y="2149434"/>
                </a:lnTo>
                <a:lnTo>
                  <a:pt x="4358244" y="2125683"/>
                </a:lnTo>
                <a:cubicBezTo>
                  <a:pt x="4362202" y="1417122"/>
                  <a:pt x="4366161" y="708561"/>
                  <a:pt x="4370119" y="0"/>
                </a:cubicBezTo>
                <a:lnTo>
                  <a:pt x="2553194" y="724395"/>
                </a:lnTo>
                <a:lnTo>
                  <a:pt x="2410691" y="760021"/>
                </a:lnTo>
                <a:lnTo>
                  <a:pt x="2030680" y="985652"/>
                </a:lnTo>
                <a:lnTo>
                  <a:pt x="1733797" y="890649"/>
                </a:lnTo>
                <a:lnTo>
                  <a:pt x="1056904" y="1389413"/>
                </a:lnTo>
                <a:lnTo>
                  <a:pt x="712519" y="1425039"/>
                </a:lnTo>
                <a:lnTo>
                  <a:pt x="546265" y="1484416"/>
                </a:lnTo>
                <a:lnTo>
                  <a:pt x="23750" y="1662545"/>
                </a:lnTo>
                <a:close/>
              </a:path>
            </a:pathLst>
          </a:custGeom>
          <a:pattFill prst="zigZ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Demanda Insatisfecha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8" name="Picture 4" descr="http://t2.gstatic.com/images?q=tbn:ANd9GcTsoR8WqmZE4TS62aUftQFblkke7QpUpWJB_OH_l0u8R19VUGl7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4" y="4005064"/>
            <a:ext cx="3701462" cy="24631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444208" y="1628800"/>
            <a:ext cx="2232248" cy="86409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t= 1,75% (demanda insatisfecha)</a:t>
            </a:r>
            <a:endParaRPr lang="es-EC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7" y="910177"/>
            <a:ext cx="865020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orma libre"/>
          <p:cNvSpPr/>
          <p:nvPr/>
        </p:nvSpPr>
        <p:spPr>
          <a:xfrm>
            <a:off x="1422992" y="1916832"/>
            <a:ext cx="4381995" cy="3223248"/>
          </a:xfrm>
          <a:custGeom>
            <a:avLst/>
            <a:gdLst>
              <a:gd name="connsiteX0" fmla="*/ 0 w 4381995"/>
              <a:gd name="connsiteY0" fmla="*/ 1674420 h 3325091"/>
              <a:gd name="connsiteX1" fmla="*/ 641268 w 4381995"/>
              <a:gd name="connsiteY1" fmla="*/ 1472540 h 3325091"/>
              <a:gd name="connsiteX2" fmla="*/ 997527 w 4381995"/>
              <a:gd name="connsiteY2" fmla="*/ 1436914 h 3325091"/>
              <a:gd name="connsiteX3" fmla="*/ 1674421 w 4381995"/>
              <a:gd name="connsiteY3" fmla="*/ 890649 h 3325091"/>
              <a:gd name="connsiteX4" fmla="*/ 2018805 w 4381995"/>
              <a:gd name="connsiteY4" fmla="*/ 1033153 h 3325091"/>
              <a:gd name="connsiteX5" fmla="*/ 2303813 w 4381995"/>
              <a:gd name="connsiteY5" fmla="*/ 819397 h 3325091"/>
              <a:gd name="connsiteX6" fmla="*/ 4381995 w 4381995"/>
              <a:gd name="connsiteY6" fmla="*/ 0 h 3325091"/>
              <a:gd name="connsiteX7" fmla="*/ 4358244 w 4381995"/>
              <a:gd name="connsiteY7" fmla="*/ 3075709 h 3325091"/>
              <a:gd name="connsiteX8" fmla="*/ 3408218 w 4381995"/>
              <a:gd name="connsiteY8" fmla="*/ 2921329 h 3325091"/>
              <a:gd name="connsiteX9" fmla="*/ 2624447 w 4381995"/>
              <a:gd name="connsiteY9" fmla="*/ 3135085 h 3325091"/>
              <a:gd name="connsiteX10" fmla="*/ 2363190 w 4381995"/>
              <a:gd name="connsiteY10" fmla="*/ 3218213 h 3325091"/>
              <a:gd name="connsiteX11" fmla="*/ 2006930 w 4381995"/>
              <a:gd name="connsiteY11" fmla="*/ 2826327 h 3325091"/>
              <a:gd name="connsiteX12" fmla="*/ 1698171 w 4381995"/>
              <a:gd name="connsiteY12" fmla="*/ 2802576 h 3325091"/>
              <a:gd name="connsiteX13" fmla="*/ 1318161 w 4381995"/>
              <a:gd name="connsiteY13" fmla="*/ 2933205 h 3325091"/>
              <a:gd name="connsiteX14" fmla="*/ 1021278 w 4381995"/>
              <a:gd name="connsiteY14" fmla="*/ 3123210 h 3325091"/>
              <a:gd name="connsiteX15" fmla="*/ 724395 w 4381995"/>
              <a:gd name="connsiteY15" fmla="*/ 3182587 h 3325091"/>
              <a:gd name="connsiteX16" fmla="*/ 0 w 4381995"/>
              <a:gd name="connsiteY16" fmla="*/ 3325091 h 3325091"/>
              <a:gd name="connsiteX17" fmla="*/ 0 w 4381995"/>
              <a:gd name="connsiteY17" fmla="*/ 1674420 h 332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1995" h="3325091">
                <a:moveTo>
                  <a:pt x="0" y="1674420"/>
                </a:moveTo>
                <a:lnTo>
                  <a:pt x="641268" y="1472540"/>
                </a:lnTo>
                <a:lnTo>
                  <a:pt x="997527" y="1436914"/>
                </a:lnTo>
                <a:lnTo>
                  <a:pt x="1674421" y="890649"/>
                </a:lnTo>
                <a:lnTo>
                  <a:pt x="2018805" y="1033153"/>
                </a:lnTo>
                <a:lnTo>
                  <a:pt x="2303813" y="819397"/>
                </a:lnTo>
                <a:lnTo>
                  <a:pt x="4381995" y="0"/>
                </a:lnTo>
                <a:lnTo>
                  <a:pt x="4358244" y="3075709"/>
                </a:lnTo>
                <a:lnTo>
                  <a:pt x="3408218" y="2921329"/>
                </a:lnTo>
                <a:lnTo>
                  <a:pt x="2624447" y="3135085"/>
                </a:lnTo>
                <a:lnTo>
                  <a:pt x="2363190" y="3218213"/>
                </a:lnTo>
                <a:lnTo>
                  <a:pt x="2006930" y="2826327"/>
                </a:lnTo>
                <a:lnTo>
                  <a:pt x="1698171" y="2802576"/>
                </a:lnTo>
                <a:lnTo>
                  <a:pt x="1318161" y="2933205"/>
                </a:lnTo>
                <a:lnTo>
                  <a:pt x="1021278" y="3123210"/>
                </a:lnTo>
                <a:lnTo>
                  <a:pt x="724395" y="3182587"/>
                </a:lnTo>
                <a:lnTo>
                  <a:pt x="0" y="3325091"/>
                </a:lnTo>
                <a:lnTo>
                  <a:pt x="0" y="1674420"/>
                </a:lnTo>
                <a:close/>
              </a:path>
            </a:pathLst>
          </a:custGeom>
          <a:pattFill prst="zigZ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abajo"/>
          <p:cNvSpPr/>
          <p:nvPr/>
        </p:nvSpPr>
        <p:spPr>
          <a:xfrm>
            <a:off x="4488873" y="404664"/>
            <a:ext cx="1019231" cy="2664296"/>
          </a:xfrm>
          <a:prstGeom prst="downArrow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7092280" y="2060848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t=4,96 % 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6734509" y="4521756"/>
            <a:ext cx="1584176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Usar el  7,13%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  <p:bldP spid="10" grpId="0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Demanda Insatisfecha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8" name="Picture 4" descr="http://t2.gstatic.com/images?q=tbn:ANd9GcTsoR8WqmZE4TS62aUftQFblkke7QpUpWJB_OH_l0u8R19VUGl7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4" y="4005064"/>
            <a:ext cx="3701462" cy="24631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7128284" y="4666249"/>
            <a:ext cx="1584176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Usar el  7,13%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755576" y="1340768"/>
            <a:ext cx="2016224" cy="1440160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62,40% Aceptación</a:t>
            </a:r>
            <a:endParaRPr lang="es-EC" dirty="0"/>
          </a:p>
        </p:txBody>
      </p:sp>
      <p:sp>
        <p:nvSpPr>
          <p:cNvPr id="14" name="13 Elipse"/>
          <p:cNvSpPr/>
          <p:nvPr/>
        </p:nvSpPr>
        <p:spPr>
          <a:xfrm>
            <a:off x="611560" y="3729668"/>
            <a:ext cx="2016224" cy="1440160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11,43%</a:t>
            </a:r>
          </a:p>
          <a:p>
            <a:pPr algn="ctr"/>
            <a:r>
              <a:rPr lang="es-EC" dirty="0" smtClean="0"/>
              <a:t>Frecuencia de Consumo </a:t>
            </a: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1151620" y="2820924"/>
            <a:ext cx="936104" cy="732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600" dirty="0" smtClean="0">
                <a:solidFill>
                  <a:schemeClr val="tx1"/>
                </a:solidFill>
              </a:rPr>
              <a:t>*</a:t>
            </a:r>
            <a:endParaRPr lang="es-EC" sz="9600" dirty="0">
              <a:solidFill>
                <a:schemeClr val="tx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571246">
            <a:off x="2316073" y="3573016"/>
            <a:ext cx="417646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 rot="10800000">
            <a:off x="7298384" y="2348880"/>
            <a:ext cx="83944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7164288" y="1340768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Cumple </a:t>
            </a:r>
            <a:endParaRPr lang="es-EC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61012"/>
              </p:ext>
            </p:extLst>
          </p:nvPr>
        </p:nvGraphicFramePr>
        <p:xfrm>
          <a:off x="197018" y="1088743"/>
          <a:ext cx="5735176" cy="40309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7905"/>
                <a:gridCol w="840475"/>
                <a:gridCol w="416322"/>
                <a:gridCol w="619525"/>
                <a:gridCol w="837855"/>
                <a:gridCol w="676578"/>
                <a:gridCol w="802454"/>
                <a:gridCol w="944062"/>
              </a:tblGrid>
              <a:tr h="54005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AÑO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Demanda Insatisfecha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# </a:t>
                      </a:r>
                      <a:r>
                        <a:rPr lang="es-EC" sz="1100" u="none" strike="noStrike" dirty="0">
                          <a:effectLst/>
                        </a:rPr>
                        <a:t>Cubrir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Estrato1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# servicios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Estrato2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#servicios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#total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2009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252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18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14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2010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337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24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2011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340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24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2012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342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24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2013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348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25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19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2014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368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26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2015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392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28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21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36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2016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417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>
                          <a:effectLst/>
                        </a:rPr>
                        <a:t>30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23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68666" y="1916832"/>
            <a:ext cx="3806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ANEXO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(E. TÉCNICO)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Users\Diego\Pictures\TESIS\1201722378consul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65339"/>
            <a:ext cx="3858183" cy="3352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107504" y="2347517"/>
            <a:ext cx="8136904" cy="1801564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3923928" y="3490253"/>
            <a:ext cx="1224136" cy="5716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3923928" y="4214333"/>
            <a:ext cx="1224136" cy="5716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Flecha derecha"/>
          <p:cNvSpPr/>
          <p:nvPr/>
        </p:nvSpPr>
        <p:spPr>
          <a:xfrm>
            <a:off x="3923928" y="4964395"/>
            <a:ext cx="1224136" cy="5716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3923928" y="2753669"/>
            <a:ext cx="1224136" cy="5716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392601412"/>
              </p:ext>
            </p:extLst>
          </p:nvPr>
        </p:nvGraphicFramePr>
        <p:xfrm>
          <a:off x="107504" y="836713"/>
          <a:ext cx="882047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7 Rectángulo redondeado"/>
          <p:cNvSpPr/>
          <p:nvPr/>
        </p:nvSpPr>
        <p:spPr>
          <a:xfrm>
            <a:off x="251520" y="2753671"/>
            <a:ext cx="3384376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CAPACIDAD (PRESTACIÓN DE SERVICIOS)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383453" y="2753670"/>
            <a:ext cx="2572924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TAMAÑO ÓPTIMO DEL PROYECTO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51520" y="3473750"/>
            <a:ext cx="3384376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ESTUDIO TÉCNICO LOCACIONAL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383453" y="3473750"/>
            <a:ext cx="2572924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LOCALIZACIÓN ÓPTIMA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51520" y="4230836"/>
            <a:ext cx="3384376" cy="6046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REQUERIMIENTOS DE EQUIPOS E INSTALACIONES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383453" y="4230836"/>
            <a:ext cx="2572924" cy="6046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REQUERIMIENTOS ÓPTIMOS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51520" y="5038568"/>
            <a:ext cx="3384376" cy="6046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REQUERIMIENTO DE TALENTO HUMANO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5383453" y="5038568"/>
            <a:ext cx="2572924" cy="6046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REQUERIMIENTOS ÓPTIMOS DE PERSONAL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3" name="2 Elipse">
            <a:hlinkClick r:id="rId8" action="ppaction://hlinksldjump"/>
          </p:cNvPr>
          <p:cNvSpPr/>
          <p:nvPr/>
        </p:nvSpPr>
        <p:spPr>
          <a:xfrm>
            <a:off x="7799814" y="5805264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271527" y="836713"/>
            <a:ext cx="2572924" cy="571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TAMAÑO ÓPTIMO DEL PROYECTO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635896" y="836713"/>
            <a:ext cx="1800200" cy="571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CAPACIDAD INSTALADA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59832" y="776898"/>
            <a:ext cx="4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/>
              <a:t>=</a:t>
            </a:r>
            <a:endParaRPr lang="es-EC" sz="4000" dirty="0"/>
          </a:p>
        </p:txBody>
      </p:sp>
      <p:sp>
        <p:nvSpPr>
          <p:cNvPr id="13" name="12 Abrir llave"/>
          <p:cNvSpPr/>
          <p:nvPr/>
        </p:nvSpPr>
        <p:spPr>
          <a:xfrm>
            <a:off x="5652120" y="728701"/>
            <a:ext cx="432048" cy="6796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errar llave"/>
          <p:cNvSpPr/>
          <p:nvPr/>
        </p:nvSpPr>
        <p:spPr>
          <a:xfrm>
            <a:off x="7381867" y="754972"/>
            <a:ext cx="576064" cy="6796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6084168" y="8367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UNIDADES DE PRODUCCIÓN</a:t>
            </a:r>
            <a:endParaRPr lang="es-EC" sz="1400" dirty="0"/>
          </a:p>
        </p:txBody>
      </p:sp>
      <p:sp>
        <p:nvSpPr>
          <p:cNvPr id="17" name="16 Flecha abajo"/>
          <p:cNvSpPr/>
          <p:nvPr/>
        </p:nvSpPr>
        <p:spPr>
          <a:xfrm>
            <a:off x="1151621" y="1438063"/>
            <a:ext cx="504056" cy="936104"/>
          </a:xfrm>
          <a:prstGeom prst="downArrow">
            <a:avLst/>
          </a:prstGeom>
          <a:solidFill>
            <a:srgbClr val="99C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 redondeado"/>
          <p:cNvSpPr/>
          <p:nvPr/>
        </p:nvSpPr>
        <p:spPr>
          <a:xfrm>
            <a:off x="271527" y="2492897"/>
            <a:ext cx="1132123" cy="5716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655677" y="2492897"/>
            <a:ext cx="1132123" cy="571679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71527" y="2492897"/>
            <a:ext cx="2516272" cy="5716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 INSATISFECHA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44388"/>
              </p:ext>
            </p:extLst>
          </p:nvPr>
        </p:nvGraphicFramePr>
        <p:xfrm>
          <a:off x="307147" y="3212976"/>
          <a:ext cx="248065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27"/>
                <a:gridCol w="1240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340 empresas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45231"/>
              </p:ext>
            </p:extLst>
          </p:nvPr>
        </p:nvGraphicFramePr>
        <p:xfrm>
          <a:off x="4080060" y="2204865"/>
          <a:ext cx="4668406" cy="45693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2867"/>
                <a:gridCol w="1625539"/>
              </a:tblGrid>
              <a:tr h="313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DETALLE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SERVICIOS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Disponibilidad Recursos Financieros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Disponibilidad  RRHH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Economías de Escala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Disponibilidad Tecnología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Disponibilidad Suministros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0,8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TAMAÑO IDEAL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74,8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92D050"/>
                    </a:solidFill>
                  </a:tcPr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Experiencia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9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COPETENCIA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TAMAÑO PROYECTADO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68,8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92D050"/>
                    </a:solidFill>
                  </a:tcPr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PROMEDIO DE SERVICIOS POR EMPRESA (/2,8395)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24,24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TAMAÑO DEL PROYECTO OPTIMIZADO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7,06%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28" name="27 Rectángulo redondeado"/>
          <p:cNvSpPr/>
          <p:nvPr/>
        </p:nvSpPr>
        <p:spPr>
          <a:xfrm>
            <a:off x="611560" y="4293096"/>
            <a:ext cx="1610179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solidFill>
                  <a:schemeClr val="tx1"/>
                </a:solidFill>
              </a:rPr>
              <a:t>7,13 %</a:t>
            </a:r>
            <a:endParaRPr lang="es-EC" sz="3200" dirty="0">
              <a:solidFill>
                <a:schemeClr val="tx1"/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285292" y="5798922"/>
            <a:ext cx="3024336" cy="432048"/>
            <a:chOff x="285292" y="5798922"/>
            <a:chExt cx="3024336" cy="432048"/>
          </a:xfrm>
        </p:grpSpPr>
        <p:grpSp>
          <p:nvGrpSpPr>
            <p:cNvPr id="34" name="33 Grupo"/>
            <p:cNvGrpSpPr/>
            <p:nvPr/>
          </p:nvGrpSpPr>
          <p:grpSpPr>
            <a:xfrm>
              <a:off x="285292" y="5798922"/>
              <a:ext cx="3024336" cy="432048"/>
              <a:chOff x="467544" y="5589240"/>
              <a:chExt cx="3024336" cy="432048"/>
            </a:xfrm>
          </p:grpSpPr>
          <p:sp>
            <p:nvSpPr>
              <p:cNvPr id="29" name="28 Rectángulo"/>
              <p:cNvSpPr/>
              <p:nvPr/>
            </p:nvSpPr>
            <p:spPr>
              <a:xfrm>
                <a:off x="467544" y="5589240"/>
                <a:ext cx="1512168" cy="4320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1979712" y="5589240"/>
                <a:ext cx="1512168" cy="4320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32" name="31 Conector recto"/>
              <p:cNvCxnSpPr/>
              <p:nvPr/>
            </p:nvCxnSpPr>
            <p:spPr>
              <a:xfrm>
                <a:off x="467544" y="6021288"/>
                <a:ext cx="302433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34 CuadroTexto"/>
            <p:cNvSpPr txBox="1"/>
            <p:nvPr/>
          </p:nvSpPr>
          <p:spPr>
            <a:xfrm>
              <a:off x="411305" y="5861638"/>
              <a:ext cx="126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1 mes </a:t>
              </a:r>
              <a:endParaRPr lang="es-EC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1923473" y="5861638"/>
              <a:ext cx="126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2 mes </a:t>
              </a:r>
              <a:endParaRPr lang="es-EC" dirty="0"/>
            </a:p>
          </p:txBody>
        </p:sp>
      </p:grpSp>
      <p:sp>
        <p:nvSpPr>
          <p:cNvPr id="38" name="37 Forma libre"/>
          <p:cNvSpPr/>
          <p:nvPr/>
        </p:nvSpPr>
        <p:spPr>
          <a:xfrm>
            <a:off x="300252" y="5373217"/>
            <a:ext cx="3016155" cy="286921"/>
          </a:xfrm>
          <a:custGeom>
            <a:avLst/>
            <a:gdLst>
              <a:gd name="connsiteX0" fmla="*/ 0 w 3016155"/>
              <a:gd name="connsiteY0" fmla="*/ 546545 h 573841"/>
              <a:gd name="connsiteX1" fmla="*/ 818865 w 3016155"/>
              <a:gd name="connsiteY1" fmla="*/ 137112 h 573841"/>
              <a:gd name="connsiteX2" fmla="*/ 1569492 w 3016155"/>
              <a:gd name="connsiteY2" fmla="*/ 635 h 573841"/>
              <a:gd name="connsiteX3" fmla="*/ 2238233 w 3016155"/>
              <a:gd name="connsiteY3" fmla="*/ 109817 h 573841"/>
              <a:gd name="connsiteX4" fmla="*/ 3016155 w 3016155"/>
              <a:gd name="connsiteY4" fmla="*/ 573841 h 57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155" h="573841">
                <a:moveTo>
                  <a:pt x="0" y="546545"/>
                </a:moveTo>
                <a:cubicBezTo>
                  <a:pt x="278641" y="387321"/>
                  <a:pt x="557283" y="228097"/>
                  <a:pt x="818865" y="137112"/>
                </a:cubicBezTo>
                <a:cubicBezTo>
                  <a:pt x="1080447" y="46127"/>
                  <a:pt x="1332931" y="5184"/>
                  <a:pt x="1569492" y="635"/>
                </a:cubicBezTo>
                <a:cubicBezTo>
                  <a:pt x="1806053" y="-3914"/>
                  <a:pt x="1997123" y="14283"/>
                  <a:pt x="2238233" y="109817"/>
                </a:cubicBezTo>
                <a:cubicBezTo>
                  <a:pt x="2479343" y="205351"/>
                  <a:pt x="2747749" y="389596"/>
                  <a:pt x="3016155" y="573841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Rectángulo redondeado"/>
          <p:cNvSpPr/>
          <p:nvPr/>
        </p:nvSpPr>
        <p:spPr>
          <a:xfrm>
            <a:off x="4424989" y="1568260"/>
            <a:ext cx="1227131" cy="5645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solidFill>
                  <a:schemeClr val="tx1"/>
                </a:solidFill>
              </a:rPr>
              <a:t>+ 5 %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238568" y="1568260"/>
            <a:ext cx="2293872" cy="5645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solidFill>
                  <a:schemeClr val="tx1"/>
                </a:solidFill>
              </a:rPr>
              <a:t>+ 12,13%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42" name="41 Elipse">
            <a:hlinkClick r:id="rId3" action="ppaction://hlinksldjump"/>
          </p:cNvPr>
          <p:cNvSpPr/>
          <p:nvPr/>
        </p:nvSpPr>
        <p:spPr>
          <a:xfrm>
            <a:off x="8535029" y="3155429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Elipse">
            <a:hlinkClick r:id="rId4" action="ppaction://hlinksldjump"/>
          </p:cNvPr>
          <p:cNvSpPr/>
          <p:nvPr/>
        </p:nvSpPr>
        <p:spPr>
          <a:xfrm>
            <a:off x="8244408" y="5913034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39" grpId="0" animBg="1"/>
      <p:bldP spid="4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abajo"/>
          <p:cNvSpPr/>
          <p:nvPr/>
        </p:nvSpPr>
        <p:spPr>
          <a:xfrm>
            <a:off x="1331640" y="1136920"/>
            <a:ext cx="648072" cy="491014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 redondeado"/>
          <p:cNvSpPr/>
          <p:nvPr/>
        </p:nvSpPr>
        <p:spPr>
          <a:xfrm>
            <a:off x="251521" y="834576"/>
            <a:ext cx="2572924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LOCALIZACIÓN ÓPTIMA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51521" y="155679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Ventas Potenciales ( IM)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1" y="227687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Coeficiente de Participación ( IM)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1520" y="299695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los Servicios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1521" y="3717032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Transporte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30205" y="4451423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Alquiler Oficina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30205" y="5229200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Inversión Inicial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51515" y="6047066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Tasa de crecimiento (</a:t>
            </a:r>
            <a:r>
              <a:rPr lang="es-EC" sz="1600" dirty="0" err="1" smtClean="0">
                <a:solidFill>
                  <a:schemeClr val="tx1"/>
                </a:solidFill>
              </a:rPr>
              <a:t>gi</a:t>
            </a:r>
            <a:r>
              <a:rPr lang="es-EC" sz="1600" dirty="0" smtClean="0">
                <a:solidFill>
                  <a:schemeClr val="tx1"/>
                </a:solidFill>
              </a:rPr>
              <a:t>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948225" y="155679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Por sectores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948225" y="227687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7,13%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948224" y="299695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Ver Costos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948225" y="3717032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Matriz de Transporte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926909" y="4451423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Arriendo por Sector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926909" y="5229200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$</a:t>
            </a:r>
            <a:r>
              <a:rPr lang="es-EC" sz="1600" dirty="0" smtClean="0">
                <a:solidFill>
                  <a:schemeClr val="tx1"/>
                </a:solidFill>
              </a:rPr>
              <a:t>17000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948220" y="6047066"/>
            <a:ext cx="2463401" cy="60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5%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8" name="27 Elipse">
            <a:hlinkClick r:id="rId3" action="ppaction://hlinksldjump"/>
          </p:cNvPr>
          <p:cNvSpPr/>
          <p:nvPr/>
        </p:nvSpPr>
        <p:spPr>
          <a:xfrm>
            <a:off x="7799814" y="5805264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77542"/>
              </p:ext>
            </p:extLst>
          </p:nvPr>
        </p:nvGraphicFramePr>
        <p:xfrm>
          <a:off x="0" y="0"/>
          <a:ext cx="8748466" cy="671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883"/>
                <a:gridCol w="552833"/>
                <a:gridCol w="552833"/>
                <a:gridCol w="552833"/>
                <a:gridCol w="552833"/>
                <a:gridCol w="552833"/>
                <a:gridCol w="581201"/>
                <a:gridCol w="626867"/>
                <a:gridCol w="626867"/>
                <a:gridCol w="588120"/>
                <a:gridCol w="588813"/>
                <a:gridCol w="788775"/>
                <a:gridCol w="788775"/>
              </a:tblGrid>
              <a:tr h="24865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Datos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PROMEDIO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FFC000"/>
                    </a:solidFill>
                  </a:tcPr>
                </a:tc>
              </a:tr>
              <a:tr h="26108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26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Ventas Potenciales para el 1er periodo  (en miles de dólares 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estrato 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$ 10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$ 14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$ 12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$ 5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$ 21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$ 10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$ 23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$ 4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$ 32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$ 14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341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estrato2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$ 5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$ 4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$ 11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$ 5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$ 13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$ 17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610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$ 15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$ 21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$ 11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$ 19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$ 8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$ 32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$ 15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$ 36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$ 49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$ 21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86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Coeficiente de participación en el Mercado a obtener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7886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Costo de las Servicios (% de las Ventas Totales)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12,00%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17,70%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7886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Costo de Transporte (% de las ventas Totales)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5,20%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3,74%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14,28%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12,35%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26,52%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7,82%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10,39%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2,34%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11,67%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1,82%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9,61%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5915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Coste Alquiler Oficina (% Ventas Totales)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1,69%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2,12%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2,08%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3,31%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6,85%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1,26%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3,16%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1,19%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4,88%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2,77%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718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Inversión necesaria en cada área (en miles de dólares)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$ 6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7886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Tasa de Crecimiento anual del Beneficio (%)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6247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Bi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( Beneficio del Sector)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0,50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2,12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-2,13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-0,343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-4,29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1,66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-4,29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3,60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6,80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7,42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($ </a:t>
                      </a: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3.549,65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6 Elipse">
            <a:hlinkClick r:id="rId3" action="ppaction://hlinksldjump"/>
          </p:cNvPr>
          <p:cNvSpPr/>
          <p:nvPr/>
        </p:nvSpPr>
        <p:spPr>
          <a:xfrm>
            <a:off x="8748464" y="4940135"/>
            <a:ext cx="395536" cy="4410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 smtClean="0">
                <a:solidFill>
                  <a:schemeClr val="tx1"/>
                </a:solidFill>
              </a:rPr>
              <a:t>E. F.</a:t>
            </a:r>
            <a:endParaRPr lang="es-EC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1223629" y="4941169"/>
            <a:ext cx="7452828" cy="18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47805"/>
              </p:ext>
            </p:extLst>
          </p:nvPr>
        </p:nvGraphicFramePr>
        <p:xfrm>
          <a:off x="215518" y="1167247"/>
          <a:ext cx="8496942" cy="369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273"/>
                <a:gridCol w="1333224"/>
                <a:gridCol w="1200091"/>
                <a:gridCol w="1633483"/>
                <a:gridCol w="1203867"/>
                <a:gridCol w="1158545"/>
                <a:gridCol w="1058459"/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Sector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Utilidad %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Utilidad $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Sectores AAAA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Sectores AAA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Sectores AA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Sector A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-0,50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-504,071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2,12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2121,437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2121,437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-2,13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-2126,60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-0,34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-343,448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-4,29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-4285,23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1,66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1658,352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1658,35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1658,35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-4,29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-4286,87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3,59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3590,75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3590,75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3590,75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3590,75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b9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-6,79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-6793,86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b10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7,41989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7419,89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7419,89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7419,89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7419,89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7419,9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-3,55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-3549,65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14790,43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12669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11010,64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7419,9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51520" y="828693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Localización óptima de la Empresa por sectores aplicando el Sistema Locacional de Kotler</a:t>
            </a:r>
            <a:endParaRPr lang="es-EC" sz="1600" dirty="0"/>
          </a:p>
        </p:txBody>
      </p:sp>
      <p:sp>
        <p:nvSpPr>
          <p:cNvPr id="11" name="10 Rectángulo"/>
          <p:cNvSpPr/>
          <p:nvPr/>
        </p:nvSpPr>
        <p:spPr>
          <a:xfrm>
            <a:off x="2339752" y="5229201"/>
            <a:ext cx="1152128" cy="57606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339752" y="5863392"/>
            <a:ext cx="115212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63888" y="5229201"/>
            <a:ext cx="1152128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3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63888" y="5863392"/>
            <a:ext cx="1152128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4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8024" y="5243081"/>
            <a:ext cx="1152128" cy="57606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788024" y="5877273"/>
            <a:ext cx="1152128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6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012160" y="5243081"/>
            <a:ext cx="1152128" cy="57606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012160" y="5877273"/>
            <a:ext cx="1152128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8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236296" y="5229201"/>
            <a:ext cx="1152128" cy="57606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9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236296" y="5863392"/>
            <a:ext cx="1152128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1520" y="5229201"/>
            <a:ext cx="1944216" cy="1210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SECTORES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1" name="20 Elipse">
            <a:hlinkClick r:id="rId3" action="ppaction://hlinksldjump"/>
          </p:cNvPr>
          <p:cNvSpPr/>
          <p:nvPr/>
        </p:nvSpPr>
        <p:spPr>
          <a:xfrm>
            <a:off x="8249610" y="2636912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Desarrollo e Implementación de Estrategias de Marketing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Investigación de Mercado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1010"/>
            <a:ext cx="2052835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2656"/>
            <a:ext cx="2059858" cy="1944216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51520" y="764704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Consultoría General de  Marketing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87" y="2477985"/>
            <a:ext cx="2059858" cy="1928284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 y Desarrollo de Productos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 y desarrollo de Publicidad y promoción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42" y="4558210"/>
            <a:ext cx="1977468" cy="1981200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7132" y="5085184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 de la Imagen Corporativa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27" y="4558210"/>
            <a:ext cx="1796287" cy="19812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" y="2456187"/>
            <a:ext cx="2059858" cy="1950083"/>
          </a:xfrm>
        </p:spPr>
      </p:pic>
      <p:sp>
        <p:nvSpPr>
          <p:cNvPr id="2" name="1 Rectángulo"/>
          <p:cNvSpPr/>
          <p:nvPr/>
        </p:nvSpPr>
        <p:spPr>
          <a:xfrm>
            <a:off x="251520" y="332656"/>
            <a:ext cx="2016224" cy="1944216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4644008" y="332656"/>
            <a:ext cx="2016224" cy="1944216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2411760" y="2427742"/>
            <a:ext cx="2088232" cy="1978527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6876256" y="2462054"/>
            <a:ext cx="2016224" cy="1944216"/>
          </a:xfrm>
          <a:prstGeom prst="rect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Rectángulo"/>
          <p:cNvSpPr/>
          <p:nvPr/>
        </p:nvSpPr>
        <p:spPr>
          <a:xfrm>
            <a:off x="226414" y="4581128"/>
            <a:ext cx="2041329" cy="2016224"/>
          </a:xfrm>
          <a:prstGeom prst="rect">
            <a:avLst/>
          </a:pr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4652387" y="4581128"/>
            <a:ext cx="2041329" cy="2016224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25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13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38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88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6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 redondeado"/>
          <p:cNvSpPr/>
          <p:nvPr/>
        </p:nvSpPr>
        <p:spPr>
          <a:xfrm>
            <a:off x="251521" y="897812"/>
            <a:ext cx="2463401" cy="6046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tx1"/>
                </a:solidFill>
              </a:rPr>
              <a:t>Macro localización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342950" y="1667763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Provincia de Pichincha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5" y="2449190"/>
            <a:ext cx="2463401" cy="604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Zona Norte del D.M.Q.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51521" y="3351973"/>
            <a:ext cx="2463401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Micro </a:t>
            </a:r>
            <a:r>
              <a:rPr lang="es-EC" sz="1600" b="1" dirty="0">
                <a:solidFill>
                  <a:schemeClr val="tx1"/>
                </a:solidFill>
              </a:rPr>
              <a:t>localización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480402" y="4103318"/>
            <a:ext cx="2463401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Transporte y Comunicación 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65801" y="4860404"/>
            <a:ext cx="2463401" cy="60468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Cercanía Mercado</a:t>
            </a:r>
            <a:endParaRPr lang="es-EC" sz="1600" b="1" dirty="0">
              <a:solidFill>
                <a:schemeClr val="tx1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-1081086" y="1"/>
            <a:ext cx="10225087" cy="7096125"/>
            <a:chOff x="63500" y="-136525"/>
            <a:chExt cx="10225087" cy="7096125"/>
          </a:xfrm>
        </p:grpSpPr>
        <p:pic>
          <p:nvPicPr>
            <p:cNvPr id="9218" name="Picture 2" descr="http://www4.quito.gov.ec/spirales/9_mapas_tematicos/9_1_cartografia_basica/mapas/mapa_1_4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" y="-136525"/>
              <a:ext cx="10225087" cy="709612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Forma libre"/>
            <p:cNvSpPr/>
            <p:nvPr/>
          </p:nvSpPr>
          <p:spPr>
            <a:xfrm>
              <a:off x="3618331" y="2343422"/>
              <a:ext cx="1189889" cy="1519918"/>
            </a:xfrm>
            <a:custGeom>
              <a:avLst/>
              <a:gdLst>
                <a:gd name="connsiteX0" fmla="*/ 526949 w 1189889"/>
                <a:gd name="connsiteY0" fmla="*/ 133078 h 1519918"/>
                <a:gd name="connsiteX1" fmla="*/ 526949 w 1189889"/>
                <a:gd name="connsiteY1" fmla="*/ 133078 h 1519918"/>
                <a:gd name="connsiteX2" fmla="*/ 473609 w 1189889"/>
                <a:gd name="connsiteY2" fmla="*/ 186418 h 1519918"/>
                <a:gd name="connsiteX3" fmla="*/ 427889 w 1189889"/>
                <a:gd name="connsiteY3" fmla="*/ 216898 h 1519918"/>
                <a:gd name="connsiteX4" fmla="*/ 405029 w 1189889"/>
                <a:gd name="connsiteY4" fmla="*/ 232138 h 1519918"/>
                <a:gd name="connsiteX5" fmla="*/ 397409 w 1189889"/>
                <a:gd name="connsiteY5" fmla="*/ 270238 h 1519918"/>
                <a:gd name="connsiteX6" fmla="*/ 382169 w 1189889"/>
                <a:gd name="connsiteY6" fmla="*/ 293098 h 1519918"/>
                <a:gd name="connsiteX7" fmla="*/ 351689 w 1189889"/>
                <a:gd name="connsiteY7" fmla="*/ 346438 h 1519918"/>
                <a:gd name="connsiteX8" fmla="*/ 328829 w 1189889"/>
                <a:gd name="connsiteY8" fmla="*/ 392158 h 1519918"/>
                <a:gd name="connsiteX9" fmla="*/ 313589 w 1189889"/>
                <a:gd name="connsiteY9" fmla="*/ 445498 h 1519918"/>
                <a:gd name="connsiteX10" fmla="*/ 298349 w 1189889"/>
                <a:gd name="connsiteY10" fmla="*/ 468358 h 1519918"/>
                <a:gd name="connsiteX11" fmla="*/ 290729 w 1189889"/>
                <a:gd name="connsiteY11" fmla="*/ 491218 h 1519918"/>
                <a:gd name="connsiteX12" fmla="*/ 267869 w 1189889"/>
                <a:gd name="connsiteY12" fmla="*/ 483598 h 1519918"/>
                <a:gd name="connsiteX13" fmla="*/ 252629 w 1189889"/>
                <a:gd name="connsiteY13" fmla="*/ 437878 h 1519918"/>
                <a:gd name="connsiteX14" fmla="*/ 245009 w 1189889"/>
                <a:gd name="connsiteY14" fmla="*/ 415018 h 1519918"/>
                <a:gd name="connsiteX15" fmla="*/ 229769 w 1189889"/>
                <a:gd name="connsiteY15" fmla="*/ 346438 h 1519918"/>
                <a:gd name="connsiteX16" fmla="*/ 206909 w 1189889"/>
                <a:gd name="connsiteY16" fmla="*/ 331198 h 1519918"/>
                <a:gd name="connsiteX17" fmla="*/ 145949 w 1189889"/>
                <a:gd name="connsiteY17" fmla="*/ 338818 h 1519918"/>
                <a:gd name="connsiteX18" fmla="*/ 130709 w 1189889"/>
                <a:gd name="connsiteY18" fmla="*/ 361678 h 1519918"/>
                <a:gd name="connsiteX19" fmla="*/ 84989 w 1189889"/>
                <a:gd name="connsiteY19" fmla="*/ 415018 h 1519918"/>
                <a:gd name="connsiteX20" fmla="*/ 77369 w 1189889"/>
                <a:gd name="connsiteY20" fmla="*/ 498838 h 1519918"/>
                <a:gd name="connsiteX21" fmla="*/ 84989 w 1189889"/>
                <a:gd name="connsiteY21" fmla="*/ 521698 h 1519918"/>
                <a:gd name="connsiteX22" fmla="*/ 107849 w 1189889"/>
                <a:gd name="connsiteY22" fmla="*/ 529318 h 1519918"/>
                <a:gd name="connsiteX23" fmla="*/ 138329 w 1189889"/>
                <a:gd name="connsiteY23" fmla="*/ 597898 h 1519918"/>
                <a:gd name="connsiteX24" fmla="*/ 145949 w 1189889"/>
                <a:gd name="connsiteY24" fmla="*/ 620758 h 1519918"/>
                <a:gd name="connsiteX25" fmla="*/ 115469 w 1189889"/>
                <a:gd name="connsiteY25" fmla="*/ 666478 h 1519918"/>
                <a:gd name="connsiteX26" fmla="*/ 84989 w 1189889"/>
                <a:gd name="connsiteY26" fmla="*/ 719818 h 1519918"/>
                <a:gd name="connsiteX27" fmla="*/ 92609 w 1189889"/>
                <a:gd name="connsiteY27" fmla="*/ 757918 h 1519918"/>
                <a:gd name="connsiteX28" fmla="*/ 115469 w 1189889"/>
                <a:gd name="connsiteY28" fmla="*/ 765538 h 1519918"/>
                <a:gd name="connsiteX29" fmla="*/ 138329 w 1189889"/>
                <a:gd name="connsiteY29" fmla="*/ 780778 h 1519918"/>
                <a:gd name="connsiteX30" fmla="*/ 153569 w 1189889"/>
                <a:gd name="connsiteY30" fmla="*/ 811258 h 1519918"/>
                <a:gd name="connsiteX31" fmla="*/ 161189 w 1189889"/>
                <a:gd name="connsiteY31" fmla="*/ 834118 h 1519918"/>
                <a:gd name="connsiteX32" fmla="*/ 176429 w 1189889"/>
                <a:gd name="connsiteY32" fmla="*/ 856978 h 1519918"/>
                <a:gd name="connsiteX33" fmla="*/ 184049 w 1189889"/>
                <a:gd name="connsiteY33" fmla="*/ 887458 h 1519918"/>
                <a:gd name="connsiteX34" fmla="*/ 191669 w 1189889"/>
                <a:gd name="connsiteY34" fmla="*/ 933178 h 1519918"/>
                <a:gd name="connsiteX35" fmla="*/ 206909 w 1189889"/>
                <a:gd name="connsiteY35" fmla="*/ 978898 h 1519918"/>
                <a:gd name="connsiteX36" fmla="*/ 184049 w 1189889"/>
                <a:gd name="connsiteY36" fmla="*/ 1024618 h 1519918"/>
                <a:gd name="connsiteX37" fmla="*/ 145949 w 1189889"/>
                <a:gd name="connsiteY37" fmla="*/ 1070338 h 1519918"/>
                <a:gd name="connsiteX38" fmla="*/ 138329 w 1189889"/>
                <a:gd name="connsiteY38" fmla="*/ 1093198 h 1519918"/>
                <a:gd name="connsiteX39" fmla="*/ 145949 w 1189889"/>
                <a:gd name="connsiteY39" fmla="*/ 1116058 h 1519918"/>
                <a:gd name="connsiteX40" fmla="*/ 123089 w 1189889"/>
                <a:gd name="connsiteY40" fmla="*/ 1207498 h 1519918"/>
                <a:gd name="connsiteX41" fmla="*/ 115469 w 1189889"/>
                <a:gd name="connsiteY41" fmla="*/ 1230358 h 1519918"/>
                <a:gd name="connsiteX42" fmla="*/ 100229 w 1189889"/>
                <a:gd name="connsiteY42" fmla="*/ 1253218 h 1519918"/>
                <a:gd name="connsiteX43" fmla="*/ 92609 w 1189889"/>
                <a:gd name="connsiteY43" fmla="*/ 1276078 h 1519918"/>
                <a:gd name="connsiteX44" fmla="*/ 84989 w 1189889"/>
                <a:gd name="connsiteY44" fmla="*/ 1306558 h 1519918"/>
                <a:gd name="connsiteX45" fmla="*/ 62129 w 1189889"/>
                <a:gd name="connsiteY45" fmla="*/ 1321798 h 1519918"/>
                <a:gd name="connsiteX46" fmla="*/ 8789 w 1189889"/>
                <a:gd name="connsiteY46" fmla="*/ 1352278 h 1519918"/>
                <a:gd name="connsiteX47" fmla="*/ 8789 w 1189889"/>
                <a:gd name="connsiteY47" fmla="*/ 1413238 h 1519918"/>
                <a:gd name="connsiteX48" fmla="*/ 31649 w 1189889"/>
                <a:gd name="connsiteY48" fmla="*/ 1436098 h 1519918"/>
                <a:gd name="connsiteX49" fmla="*/ 77369 w 1189889"/>
                <a:gd name="connsiteY49" fmla="*/ 1466578 h 1519918"/>
                <a:gd name="connsiteX50" fmla="*/ 123089 w 1189889"/>
                <a:gd name="connsiteY50" fmla="*/ 1481818 h 1519918"/>
                <a:gd name="connsiteX51" fmla="*/ 161189 w 1189889"/>
                <a:gd name="connsiteY51" fmla="*/ 1474198 h 1519918"/>
                <a:gd name="connsiteX52" fmla="*/ 184049 w 1189889"/>
                <a:gd name="connsiteY52" fmla="*/ 1466578 h 1519918"/>
                <a:gd name="connsiteX53" fmla="*/ 245009 w 1189889"/>
                <a:gd name="connsiteY53" fmla="*/ 1474198 h 1519918"/>
                <a:gd name="connsiteX54" fmla="*/ 298349 w 1189889"/>
                <a:gd name="connsiteY54" fmla="*/ 1504678 h 1519918"/>
                <a:gd name="connsiteX55" fmla="*/ 344069 w 1189889"/>
                <a:gd name="connsiteY55" fmla="*/ 1519918 h 1519918"/>
                <a:gd name="connsiteX56" fmla="*/ 382169 w 1189889"/>
                <a:gd name="connsiteY56" fmla="*/ 1512298 h 1519918"/>
                <a:gd name="connsiteX57" fmla="*/ 412649 w 1189889"/>
                <a:gd name="connsiteY57" fmla="*/ 1466578 h 1519918"/>
                <a:gd name="connsiteX58" fmla="*/ 420269 w 1189889"/>
                <a:gd name="connsiteY58" fmla="*/ 1359898 h 1519918"/>
                <a:gd name="connsiteX59" fmla="*/ 412649 w 1189889"/>
                <a:gd name="connsiteY59" fmla="*/ 1329418 h 1519918"/>
                <a:gd name="connsiteX60" fmla="*/ 427889 w 1189889"/>
                <a:gd name="connsiteY60" fmla="*/ 1283698 h 1519918"/>
                <a:gd name="connsiteX61" fmla="*/ 458369 w 1189889"/>
                <a:gd name="connsiteY61" fmla="*/ 1237978 h 1519918"/>
                <a:gd name="connsiteX62" fmla="*/ 465989 w 1189889"/>
                <a:gd name="connsiteY62" fmla="*/ 1207498 h 1519918"/>
                <a:gd name="connsiteX63" fmla="*/ 473609 w 1189889"/>
                <a:gd name="connsiteY63" fmla="*/ 1184638 h 1519918"/>
                <a:gd name="connsiteX64" fmla="*/ 465989 w 1189889"/>
                <a:gd name="connsiteY64" fmla="*/ 1138918 h 1519918"/>
                <a:gd name="connsiteX65" fmla="*/ 481229 w 1189889"/>
                <a:gd name="connsiteY65" fmla="*/ 1077958 h 1519918"/>
                <a:gd name="connsiteX66" fmla="*/ 504089 w 1189889"/>
                <a:gd name="connsiteY66" fmla="*/ 1062718 h 1519918"/>
                <a:gd name="connsiteX67" fmla="*/ 526949 w 1189889"/>
                <a:gd name="connsiteY67" fmla="*/ 1039858 h 1519918"/>
                <a:gd name="connsiteX68" fmla="*/ 572669 w 1189889"/>
                <a:gd name="connsiteY68" fmla="*/ 1001758 h 1519918"/>
                <a:gd name="connsiteX69" fmla="*/ 580289 w 1189889"/>
                <a:gd name="connsiteY69" fmla="*/ 978898 h 1519918"/>
                <a:gd name="connsiteX70" fmla="*/ 603149 w 1189889"/>
                <a:gd name="connsiteY70" fmla="*/ 971278 h 1519918"/>
                <a:gd name="connsiteX71" fmla="*/ 633629 w 1189889"/>
                <a:gd name="connsiteY71" fmla="*/ 978898 h 1519918"/>
                <a:gd name="connsiteX72" fmla="*/ 686969 w 1189889"/>
                <a:gd name="connsiteY72" fmla="*/ 994138 h 1519918"/>
                <a:gd name="connsiteX73" fmla="*/ 679349 w 1189889"/>
                <a:gd name="connsiteY73" fmla="*/ 1016998 h 1519918"/>
                <a:gd name="connsiteX74" fmla="*/ 656489 w 1189889"/>
                <a:gd name="connsiteY74" fmla="*/ 1047478 h 1519918"/>
                <a:gd name="connsiteX75" fmla="*/ 633629 w 1189889"/>
                <a:gd name="connsiteY75" fmla="*/ 1085578 h 1519918"/>
                <a:gd name="connsiteX76" fmla="*/ 603149 w 1189889"/>
                <a:gd name="connsiteY76" fmla="*/ 1146538 h 1519918"/>
                <a:gd name="connsiteX77" fmla="*/ 610769 w 1189889"/>
                <a:gd name="connsiteY77" fmla="*/ 1237978 h 1519918"/>
                <a:gd name="connsiteX78" fmla="*/ 633629 w 1189889"/>
                <a:gd name="connsiteY78" fmla="*/ 1230358 h 1519918"/>
                <a:gd name="connsiteX79" fmla="*/ 664109 w 1189889"/>
                <a:gd name="connsiteY79" fmla="*/ 1199878 h 1519918"/>
                <a:gd name="connsiteX80" fmla="*/ 709829 w 1189889"/>
                <a:gd name="connsiteY80" fmla="*/ 1169398 h 1519918"/>
                <a:gd name="connsiteX81" fmla="*/ 755549 w 1189889"/>
                <a:gd name="connsiteY81" fmla="*/ 1131298 h 1519918"/>
                <a:gd name="connsiteX82" fmla="*/ 770789 w 1189889"/>
                <a:gd name="connsiteY82" fmla="*/ 1085578 h 1519918"/>
                <a:gd name="connsiteX83" fmla="*/ 786029 w 1189889"/>
                <a:gd name="connsiteY83" fmla="*/ 1001758 h 1519918"/>
                <a:gd name="connsiteX84" fmla="*/ 793649 w 1189889"/>
                <a:gd name="connsiteY84" fmla="*/ 933178 h 1519918"/>
                <a:gd name="connsiteX85" fmla="*/ 808889 w 1189889"/>
                <a:gd name="connsiteY85" fmla="*/ 887458 h 1519918"/>
                <a:gd name="connsiteX86" fmla="*/ 816509 w 1189889"/>
                <a:gd name="connsiteY86" fmla="*/ 856978 h 1519918"/>
                <a:gd name="connsiteX87" fmla="*/ 862229 w 1189889"/>
                <a:gd name="connsiteY87" fmla="*/ 826498 h 1519918"/>
                <a:gd name="connsiteX88" fmla="*/ 907949 w 1189889"/>
                <a:gd name="connsiteY88" fmla="*/ 788398 h 1519918"/>
                <a:gd name="connsiteX89" fmla="*/ 915569 w 1189889"/>
                <a:gd name="connsiteY89" fmla="*/ 765538 h 1519918"/>
                <a:gd name="connsiteX90" fmla="*/ 923189 w 1189889"/>
                <a:gd name="connsiteY90" fmla="*/ 681718 h 1519918"/>
                <a:gd name="connsiteX91" fmla="*/ 991769 w 1189889"/>
                <a:gd name="connsiteY91" fmla="*/ 605518 h 1519918"/>
                <a:gd name="connsiteX92" fmla="*/ 1014629 w 1189889"/>
                <a:gd name="connsiteY92" fmla="*/ 597898 h 1519918"/>
                <a:gd name="connsiteX93" fmla="*/ 1067969 w 1189889"/>
                <a:gd name="connsiteY93" fmla="*/ 613138 h 1519918"/>
                <a:gd name="connsiteX94" fmla="*/ 1113689 w 1189889"/>
                <a:gd name="connsiteY94" fmla="*/ 635998 h 1519918"/>
                <a:gd name="connsiteX95" fmla="*/ 1167029 w 1189889"/>
                <a:gd name="connsiteY95" fmla="*/ 620758 h 1519918"/>
                <a:gd name="connsiteX96" fmla="*/ 1189889 w 1189889"/>
                <a:gd name="connsiteY96" fmla="*/ 575038 h 1519918"/>
                <a:gd name="connsiteX97" fmla="*/ 1151789 w 1189889"/>
                <a:gd name="connsiteY97" fmla="*/ 536938 h 1519918"/>
                <a:gd name="connsiteX98" fmla="*/ 1136549 w 1189889"/>
                <a:gd name="connsiteY98" fmla="*/ 514078 h 1519918"/>
                <a:gd name="connsiteX99" fmla="*/ 1113689 w 1189889"/>
                <a:gd name="connsiteY99" fmla="*/ 506458 h 1519918"/>
                <a:gd name="connsiteX100" fmla="*/ 1090829 w 1189889"/>
                <a:gd name="connsiteY100" fmla="*/ 491218 h 1519918"/>
                <a:gd name="connsiteX101" fmla="*/ 1060349 w 1189889"/>
                <a:gd name="connsiteY101" fmla="*/ 445498 h 1519918"/>
                <a:gd name="connsiteX102" fmla="*/ 1045109 w 1189889"/>
                <a:gd name="connsiteY102" fmla="*/ 384538 h 1519918"/>
                <a:gd name="connsiteX103" fmla="*/ 1029869 w 1189889"/>
                <a:gd name="connsiteY103" fmla="*/ 338818 h 1519918"/>
                <a:gd name="connsiteX104" fmla="*/ 1014629 w 1189889"/>
                <a:gd name="connsiteY104" fmla="*/ 285478 h 1519918"/>
                <a:gd name="connsiteX105" fmla="*/ 991769 w 1189889"/>
                <a:gd name="connsiteY105" fmla="*/ 277858 h 1519918"/>
                <a:gd name="connsiteX106" fmla="*/ 968909 w 1189889"/>
                <a:gd name="connsiteY106" fmla="*/ 262618 h 1519918"/>
                <a:gd name="connsiteX107" fmla="*/ 961289 w 1189889"/>
                <a:gd name="connsiteY107" fmla="*/ 239758 h 1519918"/>
                <a:gd name="connsiteX108" fmla="*/ 938429 w 1189889"/>
                <a:gd name="connsiteY108" fmla="*/ 232138 h 1519918"/>
                <a:gd name="connsiteX109" fmla="*/ 686969 w 1189889"/>
                <a:gd name="connsiteY109" fmla="*/ 224518 h 1519918"/>
                <a:gd name="connsiteX110" fmla="*/ 656489 w 1189889"/>
                <a:gd name="connsiteY110" fmla="*/ 216898 h 1519918"/>
                <a:gd name="connsiteX111" fmla="*/ 618389 w 1189889"/>
                <a:gd name="connsiteY111" fmla="*/ 209278 h 1519918"/>
                <a:gd name="connsiteX112" fmla="*/ 595529 w 1189889"/>
                <a:gd name="connsiteY112" fmla="*/ 194038 h 1519918"/>
                <a:gd name="connsiteX113" fmla="*/ 572669 w 1189889"/>
                <a:gd name="connsiteY113" fmla="*/ 186418 h 1519918"/>
                <a:gd name="connsiteX114" fmla="*/ 587909 w 1189889"/>
                <a:gd name="connsiteY114" fmla="*/ 209278 h 1519918"/>
                <a:gd name="connsiteX115" fmla="*/ 610769 w 1189889"/>
                <a:gd name="connsiteY115" fmla="*/ 216898 h 1519918"/>
                <a:gd name="connsiteX116" fmla="*/ 702209 w 1189889"/>
                <a:gd name="connsiteY116" fmla="*/ 209278 h 1519918"/>
                <a:gd name="connsiteX117" fmla="*/ 725069 w 1189889"/>
                <a:gd name="connsiteY117" fmla="*/ 125458 h 1519918"/>
                <a:gd name="connsiteX118" fmla="*/ 709829 w 1189889"/>
                <a:gd name="connsiteY118" fmla="*/ 64498 h 1519918"/>
                <a:gd name="connsiteX119" fmla="*/ 603149 w 1189889"/>
                <a:gd name="connsiteY119" fmla="*/ 87358 h 1519918"/>
                <a:gd name="connsiteX120" fmla="*/ 557429 w 1189889"/>
                <a:gd name="connsiteY120" fmla="*/ 125458 h 1519918"/>
                <a:gd name="connsiteX121" fmla="*/ 549809 w 1189889"/>
                <a:gd name="connsiteY121" fmla="*/ 94978 h 1519918"/>
                <a:gd name="connsiteX122" fmla="*/ 549809 w 1189889"/>
                <a:gd name="connsiteY122" fmla="*/ 3538 h 1519918"/>
                <a:gd name="connsiteX123" fmla="*/ 511709 w 1189889"/>
                <a:gd name="connsiteY123" fmla="*/ 11158 h 1519918"/>
                <a:gd name="connsiteX124" fmla="*/ 458369 w 1189889"/>
                <a:gd name="connsiteY124" fmla="*/ 49258 h 1519918"/>
                <a:gd name="connsiteX125" fmla="*/ 443129 w 1189889"/>
                <a:gd name="connsiteY125" fmla="*/ 79738 h 1519918"/>
                <a:gd name="connsiteX126" fmla="*/ 458369 w 1189889"/>
                <a:gd name="connsiteY126" fmla="*/ 171178 h 1519918"/>
                <a:gd name="connsiteX127" fmla="*/ 450749 w 1189889"/>
                <a:gd name="connsiteY127" fmla="*/ 209278 h 1519918"/>
                <a:gd name="connsiteX128" fmla="*/ 435509 w 1189889"/>
                <a:gd name="connsiteY128" fmla="*/ 254998 h 1519918"/>
                <a:gd name="connsiteX129" fmla="*/ 412649 w 1189889"/>
                <a:gd name="connsiteY129" fmla="*/ 270238 h 1519918"/>
                <a:gd name="connsiteX130" fmla="*/ 382169 w 1189889"/>
                <a:gd name="connsiteY130" fmla="*/ 315958 h 1519918"/>
                <a:gd name="connsiteX131" fmla="*/ 359309 w 1189889"/>
                <a:gd name="connsiteY131" fmla="*/ 331198 h 1519918"/>
                <a:gd name="connsiteX132" fmla="*/ 359309 w 1189889"/>
                <a:gd name="connsiteY132" fmla="*/ 331198 h 1519918"/>
                <a:gd name="connsiteX133" fmla="*/ 359309 w 1189889"/>
                <a:gd name="connsiteY133" fmla="*/ 331198 h 151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189889" h="1519918">
                  <a:moveTo>
                    <a:pt x="526949" y="133078"/>
                  </a:moveTo>
                  <a:lnTo>
                    <a:pt x="526949" y="133078"/>
                  </a:lnTo>
                  <a:cubicBezTo>
                    <a:pt x="509169" y="150858"/>
                    <a:pt x="492804" y="170176"/>
                    <a:pt x="473609" y="186418"/>
                  </a:cubicBezTo>
                  <a:cubicBezTo>
                    <a:pt x="459627" y="198249"/>
                    <a:pt x="443129" y="206738"/>
                    <a:pt x="427889" y="216898"/>
                  </a:cubicBezTo>
                  <a:lnTo>
                    <a:pt x="405029" y="232138"/>
                  </a:lnTo>
                  <a:cubicBezTo>
                    <a:pt x="402489" y="244838"/>
                    <a:pt x="401957" y="258111"/>
                    <a:pt x="397409" y="270238"/>
                  </a:cubicBezTo>
                  <a:cubicBezTo>
                    <a:pt x="394193" y="278813"/>
                    <a:pt x="386265" y="284907"/>
                    <a:pt x="382169" y="293098"/>
                  </a:cubicBezTo>
                  <a:cubicBezTo>
                    <a:pt x="353079" y="351278"/>
                    <a:pt x="406966" y="272736"/>
                    <a:pt x="351689" y="346438"/>
                  </a:cubicBezTo>
                  <a:cubicBezTo>
                    <a:pt x="332536" y="403897"/>
                    <a:pt x="358372" y="333072"/>
                    <a:pt x="328829" y="392158"/>
                  </a:cubicBezTo>
                  <a:cubicBezTo>
                    <a:pt x="314001" y="421815"/>
                    <a:pt x="328238" y="411318"/>
                    <a:pt x="313589" y="445498"/>
                  </a:cubicBezTo>
                  <a:cubicBezTo>
                    <a:pt x="309981" y="453916"/>
                    <a:pt x="302445" y="460167"/>
                    <a:pt x="298349" y="468358"/>
                  </a:cubicBezTo>
                  <a:cubicBezTo>
                    <a:pt x="294757" y="475542"/>
                    <a:pt x="293269" y="483598"/>
                    <a:pt x="290729" y="491218"/>
                  </a:cubicBezTo>
                  <a:cubicBezTo>
                    <a:pt x="283109" y="488678"/>
                    <a:pt x="272538" y="490134"/>
                    <a:pt x="267869" y="483598"/>
                  </a:cubicBezTo>
                  <a:cubicBezTo>
                    <a:pt x="258532" y="470526"/>
                    <a:pt x="257709" y="453118"/>
                    <a:pt x="252629" y="437878"/>
                  </a:cubicBezTo>
                  <a:cubicBezTo>
                    <a:pt x="250089" y="430258"/>
                    <a:pt x="246329" y="422941"/>
                    <a:pt x="245009" y="415018"/>
                  </a:cubicBezTo>
                  <a:cubicBezTo>
                    <a:pt x="244931" y="414550"/>
                    <a:pt x="237667" y="356311"/>
                    <a:pt x="229769" y="346438"/>
                  </a:cubicBezTo>
                  <a:cubicBezTo>
                    <a:pt x="224048" y="339287"/>
                    <a:pt x="214529" y="336278"/>
                    <a:pt x="206909" y="331198"/>
                  </a:cubicBezTo>
                  <a:cubicBezTo>
                    <a:pt x="186589" y="333738"/>
                    <a:pt x="164962" y="331213"/>
                    <a:pt x="145949" y="338818"/>
                  </a:cubicBezTo>
                  <a:cubicBezTo>
                    <a:pt x="137446" y="342219"/>
                    <a:pt x="136032" y="354226"/>
                    <a:pt x="130709" y="361678"/>
                  </a:cubicBezTo>
                  <a:cubicBezTo>
                    <a:pt x="106271" y="395891"/>
                    <a:pt x="112682" y="387325"/>
                    <a:pt x="84989" y="415018"/>
                  </a:cubicBezTo>
                  <a:cubicBezTo>
                    <a:pt x="67562" y="467300"/>
                    <a:pt x="65060" y="449602"/>
                    <a:pt x="77369" y="498838"/>
                  </a:cubicBezTo>
                  <a:cubicBezTo>
                    <a:pt x="79317" y="506630"/>
                    <a:pt x="79309" y="516018"/>
                    <a:pt x="84989" y="521698"/>
                  </a:cubicBezTo>
                  <a:cubicBezTo>
                    <a:pt x="90669" y="527378"/>
                    <a:pt x="100229" y="526778"/>
                    <a:pt x="107849" y="529318"/>
                  </a:cubicBezTo>
                  <a:cubicBezTo>
                    <a:pt x="132000" y="565544"/>
                    <a:pt x="120193" y="543490"/>
                    <a:pt x="138329" y="597898"/>
                  </a:cubicBezTo>
                  <a:lnTo>
                    <a:pt x="145949" y="620758"/>
                  </a:lnTo>
                  <a:cubicBezTo>
                    <a:pt x="135789" y="635998"/>
                    <a:pt x="119911" y="648709"/>
                    <a:pt x="115469" y="666478"/>
                  </a:cubicBezTo>
                  <a:cubicBezTo>
                    <a:pt x="105235" y="707413"/>
                    <a:pt x="115254" y="689553"/>
                    <a:pt x="84989" y="719818"/>
                  </a:cubicBezTo>
                  <a:cubicBezTo>
                    <a:pt x="87529" y="732518"/>
                    <a:pt x="85425" y="747142"/>
                    <a:pt x="92609" y="757918"/>
                  </a:cubicBezTo>
                  <a:cubicBezTo>
                    <a:pt x="97064" y="764601"/>
                    <a:pt x="108285" y="761946"/>
                    <a:pt x="115469" y="765538"/>
                  </a:cubicBezTo>
                  <a:cubicBezTo>
                    <a:pt x="123660" y="769634"/>
                    <a:pt x="130709" y="775698"/>
                    <a:pt x="138329" y="780778"/>
                  </a:cubicBezTo>
                  <a:cubicBezTo>
                    <a:pt x="143409" y="790938"/>
                    <a:pt x="149094" y="800817"/>
                    <a:pt x="153569" y="811258"/>
                  </a:cubicBezTo>
                  <a:cubicBezTo>
                    <a:pt x="156733" y="818641"/>
                    <a:pt x="157597" y="826934"/>
                    <a:pt x="161189" y="834118"/>
                  </a:cubicBezTo>
                  <a:cubicBezTo>
                    <a:pt x="165285" y="842309"/>
                    <a:pt x="171349" y="849358"/>
                    <a:pt x="176429" y="856978"/>
                  </a:cubicBezTo>
                  <a:cubicBezTo>
                    <a:pt x="178969" y="867138"/>
                    <a:pt x="181995" y="877189"/>
                    <a:pt x="184049" y="887458"/>
                  </a:cubicBezTo>
                  <a:cubicBezTo>
                    <a:pt x="187079" y="902608"/>
                    <a:pt x="187922" y="918189"/>
                    <a:pt x="191669" y="933178"/>
                  </a:cubicBezTo>
                  <a:cubicBezTo>
                    <a:pt x="195565" y="948763"/>
                    <a:pt x="206909" y="978898"/>
                    <a:pt x="206909" y="978898"/>
                  </a:cubicBezTo>
                  <a:cubicBezTo>
                    <a:pt x="199272" y="1001809"/>
                    <a:pt x="200462" y="1004923"/>
                    <a:pt x="184049" y="1024618"/>
                  </a:cubicBezTo>
                  <a:cubicBezTo>
                    <a:pt x="162983" y="1049897"/>
                    <a:pt x="160138" y="1041959"/>
                    <a:pt x="145949" y="1070338"/>
                  </a:cubicBezTo>
                  <a:cubicBezTo>
                    <a:pt x="142357" y="1077522"/>
                    <a:pt x="140869" y="1085578"/>
                    <a:pt x="138329" y="1093198"/>
                  </a:cubicBezTo>
                  <a:cubicBezTo>
                    <a:pt x="140869" y="1100818"/>
                    <a:pt x="145949" y="1108026"/>
                    <a:pt x="145949" y="1116058"/>
                  </a:cubicBezTo>
                  <a:cubicBezTo>
                    <a:pt x="145949" y="1146841"/>
                    <a:pt x="132546" y="1179127"/>
                    <a:pt x="123089" y="1207498"/>
                  </a:cubicBezTo>
                  <a:cubicBezTo>
                    <a:pt x="120549" y="1215118"/>
                    <a:pt x="119924" y="1223675"/>
                    <a:pt x="115469" y="1230358"/>
                  </a:cubicBezTo>
                  <a:cubicBezTo>
                    <a:pt x="110389" y="1237978"/>
                    <a:pt x="104325" y="1245027"/>
                    <a:pt x="100229" y="1253218"/>
                  </a:cubicBezTo>
                  <a:cubicBezTo>
                    <a:pt x="96637" y="1260402"/>
                    <a:pt x="94816" y="1268355"/>
                    <a:pt x="92609" y="1276078"/>
                  </a:cubicBezTo>
                  <a:cubicBezTo>
                    <a:pt x="89732" y="1286148"/>
                    <a:pt x="90798" y="1297844"/>
                    <a:pt x="84989" y="1306558"/>
                  </a:cubicBezTo>
                  <a:cubicBezTo>
                    <a:pt x="79909" y="1314178"/>
                    <a:pt x="70080" y="1317254"/>
                    <a:pt x="62129" y="1321798"/>
                  </a:cubicBezTo>
                  <a:cubicBezTo>
                    <a:pt x="-5546" y="1360469"/>
                    <a:pt x="64484" y="1315148"/>
                    <a:pt x="8789" y="1352278"/>
                  </a:cubicBezTo>
                  <a:cubicBezTo>
                    <a:pt x="495" y="1377160"/>
                    <a:pt x="-5923" y="1383813"/>
                    <a:pt x="8789" y="1413238"/>
                  </a:cubicBezTo>
                  <a:cubicBezTo>
                    <a:pt x="13608" y="1422877"/>
                    <a:pt x="24029" y="1428478"/>
                    <a:pt x="31649" y="1436098"/>
                  </a:cubicBezTo>
                  <a:cubicBezTo>
                    <a:pt x="44125" y="1473526"/>
                    <a:pt x="30167" y="1453705"/>
                    <a:pt x="77369" y="1466578"/>
                  </a:cubicBezTo>
                  <a:cubicBezTo>
                    <a:pt x="92867" y="1470805"/>
                    <a:pt x="123089" y="1481818"/>
                    <a:pt x="123089" y="1481818"/>
                  </a:cubicBezTo>
                  <a:cubicBezTo>
                    <a:pt x="135789" y="1479278"/>
                    <a:pt x="148624" y="1477339"/>
                    <a:pt x="161189" y="1474198"/>
                  </a:cubicBezTo>
                  <a:cubicBezTo>
                    <a:pt x="168981" y="1472250"/>
                    <a:pt x="176017" y="1466578"/>
                    <a:pt x="184049" y="1466578"/>
                  </a:cubicBezTo>
                  <a:cubicBezTo>
                    <a:pt x="204527" y="1466578"/>
                    <a:pt x="224689" y="1471658"/>
                    <a:pt x="245009" y="1474198"/>
                  </a:cubicBezTo>
                  <a:cubicBezTo>
                    <a:pt x="314929" y="1497505"/>
                    <a:pt x="206085" y="1458546"/>
                    <a:pt x="298349" y="1504678"/>
                  </a:cubicBezTo>
                  <a:cubicBezTo>
                    <a:pt x="312717" y="1511862"/>
                    <a:pt x="344069" y="1519918"/>
                    <a:pt x="344069" y="1519918"/>
                  </a:cubicBezTo>
                  <a:cubicBezTo>
                    <a:pt x="356769" y="1517378"/>
                    <a:pt x="371946" y="1520249"/>
                    <a:pt x="382169" y="1512298"/>
                  </a:cubicBezTo>
                  <a:cubicBezTo>
                    <a:pt x="396627" y="1501053"/>
                    <a:pt x="412649" y="1466578"/>
                    <a:pt x="412649" y="1466578"/>
                  </a:cubicBezTo>
                  <a:cubicBezTo>
                    <a:pt x="415189" y="1431018"/>
                    <a:pt x="420269" y="1395549"/>
                    <a:pt x="420269" y="1359898"/>
                  </a:cubicBezTo>
                  <a:cubicBezTo>
                    <a:pt x="420269" y="1349425"/>
                    <a:pt x="411607" y="1339839"/>
                    <a:pt x="412649" y="1329418"/>
                  </a:cubicBezTo>
                  <a:cubicBezTo>
                    <a:pt x="414247" y="1313433"/>
                    <a:pt x="422809" y="1298938"/>
                    <a:pt x="427889" y="1283698"/>
                  </a:cubicBezTo>
                  <a:cubicBezTo>
                    <a:pt x="438917" y="1250615"/>
                    <a:pt x="429829" y="1266518"/>
                    <a:pt x="458369" y="1237978"/>
                  </a:cubicBezTo>
                  <a:cubicBezTo>
                    <a:pt x="460909" y="1227818"/>
                    <a:pt x="463112" y="1217568"/>
                    <a:pt x="465989" y="1207498"/>
                  </a:cubicBezTo>
                  <a:cubicBezTo>
                    <a:pt x="468196" y="1199775"/>
                    <a:pt x="473609" y="1192670"/>
                    <a:pt x="473609" y="1184638"/>
                  </a:cubicBezTo>
                  <a:cubicBezTo>
                    <a:pt x="473609" y="1169188"/>
                    <a:pt x="468529" y="1154158"/>
                    <a:pt x="465989" y="1138918"/>
                  </a:cubicBezTo>
                  <a:cubicBezTo>
                    <a:pt x="466368" y="1137021"/>
                    <a:pt x="474981" y="1085768"/>
                    <a:pt x="481229" y="1077958"/>
                  </a:cubicBezTo>
                  <a:cubicBezTo>
                    <a:pt x="486950" y="1070807"/>
                    <a:pt x="497054" y="1068581"/>
                    <a:pt x="504089" y="1062718"/>
                  </a:cubicBezTo>
                  <a:cubicBezTo>
                    <a:pt x="512368" y="1055819"/>
                    <a:pt x="518670" y="1046757"/>
                    <a:pt x="526949" y="1039858"/>
                  </a:cubicBezTo>
                  <a:cubicBezTo>
                    <a:pt x="590602" y="986814"/>
                    <a:pt x="505883" y="1068544"/>
                    <a:pt x="572669" y="1001758"/>
                  </a:cubicBezTo>
                  <a:cubicBezTo>
                    <a:pt x="575209" y="994138"/>
                    <a:pt x="574609" y="984578"/>
                    <a:pt x="580289" y="978898"/>
                  </a:cubicBezTo>
                  <a:cubicBezTo>
                    <a:pt x="585969" y="973218"/>
                    <a:pt x="595117" y="971278"/>
                    <a:pt x="603149" y="971278"/>
                  </a:cubicBezTo>
                  <a:cubicBezTo>
                    <a:pt x="613622" y="971278"/>
                    <a:pt x="623525" y="976142"/>
                    <a:pt x="633629" y="978898"/>
                  </a:cubicBezTo>
                  <a:cubicBezTo>
                    <a:pt x="651469" y="983763"/>
                    <a:pt x="669189" y="989058"/>
                    <a:pt x="686969" y="994138"/>
                  </a:cubicBezTo>
                  <a:cubicBezTo>
                    <a:pt x="684429" y="1001758"/>
                    <a:pt x="683334" y="1010024"/>
                    <a:pt x="679349" y="1016998"/>
                  </a:cubicBezTo>
                  <a:cubicBezTo>
                    <a:pt x="673048" y="1028025"/>
                    <a:pt x="663534" y="1036911"/>
                    <a:pt x="656489" y="1047478"/>
                  </a:cubicBezTo>
                  <a:cubicBezTo>
                    <a:pt x="648274" y="1059801"/>
                    <a:pt x="640651" y="1072538"/>
                    <a:pt x="633629" y="1085578"/>
                  </a:cubicBezTo>
                  <a:cubicBezTo>
                    <a:pt x="622858" y="1105581"/>
                    <a:pt x="603149" y="1146538"/>
                    <a:pt x="603149" y="1146538"/>
                  </a:cubicBezTo>
                  <a:cubicBezTo>
                    <a:pt x="605689" y="1177018"/>
                    <a:pt x="600317" y="1209234"/>
                    <a:pt x="610769" y="1237978"/>
                  </a:cubicBezTo>
                  <a:cubicBezTo>
                    <a:pt x="613514" y="1245527"/>
                    <a:pt x="627093" y="1235027"/>
                    <a:pt x="633629" y="1230358"/>
                  </a:cubicBezTo>
                  <a:cubicBezTo>
                    <a:pt x="645321" y="1222007"/>
                    <a:pt x="652889" y="1208854"/>
                    <a:pt x="664109" y="1199878"/>
                  </a:cubicBezTo>
                  <a:cubicBezTo>
                    <a:pt x="678412" y="1188436"/>
                    <a:pt x="696877" y="1182350"/>
                    <a:pt x="709829" y="1169398"/>
                  </a:cubicBezTo>
                  <a:cubicBezTo>
                    <a:pt x="739165" y="1140062"/>
                    <a:pt x="723723" y="1152516"/>
                    <a:pt x="755549" y="1131298"/>
                  </a:cubicBezTo>
                  <a:cubicBezTo>
                    <a:pt x="760629" y="1116058"/>
                    <a:pt x="767639" y="1101330"/>
                    <a:pt x="770789" y="1085578"/>
                  </a:cubicBezTo>
                  <a:cubicBezTo>
                    <a:pt x="776536" y="1056845"/>
                    <a:pt x="782129" y="1031006"/>
                    <a:pt x="786029" y="1001758"/>
                  </a:cubicBezTo>
                  <a:cubicBezTo>
                    <a:pt x="789069" y="978959"/>
                    <a:pt x="789138" y="955732"/>
                    <a:pt x="793649" y="933178"/>
                  </a:cubicBezTo>
                  <a:cubicBezTo>
                    <a:pt x="796799" y="917426"/>
                    <a:pt x="804993" y="903043"/>
                    <a:pt x="808889" y="887458"/>
                  </a:cubicBezTo>
                  <a:cubicBezTo>
                    <a:pt x="811429" y="877298"/>
                    <a:pt x="809613" y="864860"/>
                    <a:pt x="816509" y="856978"/>
                  </a:cubicBezTo>
                  <a:cubicBezTo>
                    <a:pt x="828570" y="843194"/>
                    <a:pt x="849277" y="839450"/>
                    <a:pt x="862229" y="826498"/>
                  </a:cubicBezTo>
                  <a:cubicBezTo>
                    <a:pt x="891565" y="797162"/>
                    <a:pt x="876123" y="809616"/>
                    <a:pt x="907949" y="788398"/>
                  </a:cubicBezTo>
                  <a:cubicBezTo>
                    <a:pt x="910489" y="780778"/>
                    <a:pt x="914433" y="773489"/>
                    <a:pt x="915569" y="765538"/>
                  </a:cubicBezTo>
                  <a:cubicBezTo>
                    <a:pt x="919537" y="737765"/>
                    <a:pt x="915273" y="708633"/>
                    <a:pt x="923189" y="681718"/>
                  </a:cubicBezTo>
                  <a:cubicBezTo>
                    <a:pt x="931923" y="652023"/>
                    <a:pt x="966687" y="621194"/>
                    <a:pt x="991769" y="605518"/>
                  </a:cubicBezTo>
                  <a:cubicBezTo>
                    <a:pt x="998580" y="601261"/>
                    <a:pt x="1007009" y="600438"/>
                    <a:pt x="1014629" y="597898"/>
                  </a:cubicBezTo>
                  <a:cubicBezTo>
                    <a:pt x="1024395" y="600339"/>
                    <a:pt x="1057037" y="607672"/>
                    <a:pt x="1067969" y="613138"/>
                  </a:cubicBezTo>
                  <a:cubicBezTo>
                    <a:pt x="1127055" y="642681"/>
                    <a:pt x="1056230" y="616845"/>
                    <a:pt x="1113689" y="635998"/>
                  </a:cubicBezTo>
                  <a:cubicBezTo>
                    <a:pt x="1115680" y="635500"/>
                    <a:pt x="1162060" y="624733"/>
                    <a:pt x="1167029" y="620758"/>
                  </a:cubicBezTo>
                  <a:cubicBezTo>
                    <a:pt x="1180458" y="610015"/>
                    <a:pt x="1184869" y="590097"/>
                    <a:pt x="1189889" y="575038"/>
                  </a:cubicBezTo>
                  <a:cubicBezTo>
                    <a:pt x="1149249" y="514078"/>
                    <a:pt x="1202589" y="587738"/>
                    <a:pt x="1151789" y="536938"/>
                  </a:cubicBezTo>
                  <a:cubicBezTo>
                    <a:pt x="1145313" y="530462"/>
                    <a:pt x="1143700" y="519799"/>
                    <a:pt x="1136549" y="514078"/>
                  </a:cubicBezTo>
                  <a:cubicBezTo>
                    <a:pt x="1130277" y="509060"/>
                    <a:pt x="1120873" y="510050"/>
                    <a:pt x="1113689" y="506458"/>
                  </a:cubicBezTo>
                  <a:cubicBezTo>
                    <a:pt x="1105498" y="502362"/>
                    <a:pt x="1098449" y="496298"/>
                    <a:pt x="1090829" y="491218"/>
                  </a:cubicBezTo>
                  <a:cubicBezTo>
                    <a:pt x="1080669" y="475978"/>
                    <a:pt x="1066141" y="462874"/>
                    <a:pt x="1060349" y="445498"/>
                  </a:cubicBezTo>
                  <a:cubicBezTo>
                    <a:pt x="1037228" y="376135"/>
                    <a:pt x="1072695" y="485686"/>
                    <a:pt x="1045109" y="384538"/>
                  </a:cubicBezTo>
                  <a:cubicBezTo>
                    <a:pt x="1040882" y="369040"/>
                    <a:pt x="1033765" y="354403"/>
                    <a:pt x="1029869" y="338818"/>
                  </a:cubicBezTo>
                  <a:cubicBezTo>
                    <a:pt x="1029803" y="338554"/>
                    <a:pt x="1018273" y="289122"/>
                    <a:pt x="1014629" y="285478"/>
                  </a:cubicBezTo>
                  <a:cubicBezTo>
                    <a:pt x="1008949" y="279798"/>
                    <a:pt x="998953" y="281450"/>
                    <a:pt x="991769" y="277858"/>
                  </a:cubicBezTo>
                  <a:cubicBezTo>
                    <a:pt x="983578" y="273762"/>
                    <a:pt x="976529" y="267698"/>
                    <a:pt x="968909" y="262618"/>
                  </a:cubicBezTo>
                  <a:cubicBezTo>
                    <a:pt x="966369" y="254998"/>
                    <a:pt x="966969" y="245438"/>
                    <a:pt x="961289" y="239758"/>
                  </a:cubicBezTo>
                  <a:cubicBezTo>
                    <a:pt x="955609" y="234078"/>
                    <a:pt x="946449" y="232584"/>
                    <a:pt x="938429" y="232138"/>
                  </a:cubicBezTo>
                  <a:cubicBezTo>
                    <a:pt x="854700" y="227486"/>
                    <a:pt x="770789" y="227058"/>
                    <a:pt x="686969" y="224518"/>
                  </a:cubicBezTo>
                  <a:cubicBezTo>
                    <a:pt x="676809" y="221978"/>
                    <a:pt x="666712" y="219170"/>
                    <a:pt x="656489" y="216898"/>
                  </a:cubicBezTo>
                  <a:cubicBezTo>
                    <a:pt x="643846" y="214088"/>
                    <a:pt x="630516" y="213826"/>
                    <a:pt x="618389" y="209278"/>
                  </a:cubicBezTo>
                  <a:cubicBezTo>
                    <a:pt x="609814" y="206062"/>
                    <a:pt x="603720" y="198134"/>
                    <a:pt x="595529" y="194038"/>
                  </a:cubicBezTo>
                  <a:cubicBezTo>
                    <a:pt x="588345" y="190446"/>
                    <a:pt x="580289" y="188958"/>
                    <a:pt x="572669" y="186418"/>
                  </a:cubicBezTo>
                  <a:cubicBezTo>
                    <a:pt x="577749" y="194038"/>
                    <a:pt x="580758" y="203557"/>
                    <a:pt x="587909" y="209278"/>
                  </a:cubicBezTo>
                  <a:cubicBezTo>
                    <a:pt x="594181" y="214296"/>
                    <a:pt x="602737" y="216898"/>
                    <a:pt x="610769" y="216898"/>
                  </a:cubicBezTo>
                  <a:cubicBezTo>
                    <a:pt x="641355" y="216898"/>
                    <a:pt x="671729" y="211818"/>
                    <a:pt x="702209" y="209278"/>
                  </a:cubicBezTo>
                  <a:cubicBezTo>
                    <a:pt x="721545" y="151271"/>
                    <a:pt x="714299" y="179310"/>
                    <a:pt x="725069" y="125458"/>
                  </a:cubicBezTo>
                  <a:cubicBezTo>
                    <a:pt x="719989" y="105138"/>
                    <a:pt x="729821" y="70745"/>
                    <a:pt x="709829" y="64498"/>
                  </a:cubicBezTo>
                  <a:cubicBezTo>
                    <a:pt x="675117" y="53651"/>
                    <a:pt x="603149" y="87358"/>
                    <a:pt x="603149" y="87358"/>
                  </a:cubicBezTo>
                  <a:cubicBezTo>
                    <a:pt x="602941" y="87566"/>
                    <a:pt x="564502" y="128994"/>
                    <a:pt x="557429" y="125458"/>
                  </a:cubicBezTo>
                  <a:cubicBezTo>
                    <a:pt x="548062" y="120774"/>
                    <a:pt x="552349" y="105138"/>
                    <a:pt x="549809" y="94978"/>
                  </a:cubicBezTo>
                  <a:cubicBezTo>
                    <a:pt x="559446" y="66066"/>
                    <a:pt x="573367" y="34948"/>
                    <a:pt x="549809" y="3538"/>
                  </a:cubicBezTo>
                  <a:cubicBezTo>
                    <a:pt x="542038" y="-6823"/>
                    <a:pt x="524409" y="8618"/>
                    <a:pt x="511709" y="11158"/>
                  </a:cubicBezTo>
                  <a:cubicBezTo>
                    <a:pt x="501001" y="18297"/>
                    <a:pt x="464670" y="41907"/>
                    <a:pt x="458369" y="49258"/>
                  </a:cubicBezTo>
                  <a:cubicBezTo>
                    <a:pt x="450977" y="57883"/>
                    <a:pt x="448209" y="69578"/>
                    <a:pt x="443129" y="79738"/>
                  </a:cubicBezTo>
                  <a:cubicBezTo>
                    <a:pt x="447456" y="101371"/>
                    <a:pt x="458369" y="152275"/>
                    <a:pt x="458369" y="171178"/>
                  </a:cubicBezTo>
                  <a:cubicBezTo>
                    <a:pt x="458369" y="184130"/>
                    <a:pt x="454157" y="196783"/>
                    <a:pt x="450749" y="209278"/>
                  </a:cubicBezTo>
                  <a:cubicBezTo>
                    <a:pt x="446522" y="224776"/>
                    <a:pt x="448875" y="246087"/>
                    <a:pt x="435509" y="254998"/>
                  </a:cubicBezTo>
                  <a:lnTo>
                    <a:pt x="412649" y="270238"/>
                  </a:lnTo>
                  <a:cubicBezTo>
                    <a:pt x="403258" y="298412"/>
                    <a:pt x="408513" y="294004"/>
                    <a:pt x="382169" y="315958"/>
                  </a:cubicBezTo>
                  <a:cubicBezTo>
                    <a:pt x="375134" y="321821"/>
                    <a:pt x="359309" y="331198"/>
                    <a:pt x="359309" y="331198"/>
                  </a:cubicBezTo>
                  <a:lnTo>
                    <a:pt x="359309" y="331198"/>
                  </a:lnTo>
                  <a:lnTo>
                    <a:pt x="359309" y="331198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>
                <a:ln w="57150">
                  <a:solidFill>
                    <a:srgbClr val="00B050"/>
                  </a:solidFill>
                </a:ln>
              </a:endParaRPr>
            </a:p>
          </p:txBody>
        </p:sp>
      </p:grpSp>
      <p:sp>
        <p:nvSpPr>
          <p:cNvPr id="13" name="12 Elipse">
            <a:hlinkClick r:id="rId4" action="ppaction://hlinksldjump"/>
          </p:cNvPr>
          <p:cNvSpPr/>
          <p:nvPr/>
        </p:nvSpPr>
        <p:spPr>
          <a:xfrm>
            <a:off x="8249610" y="5975910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196752"/>
            <a:ext cx="8676455" cy="4680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971600" y="6165304"/>
                <a:ext cx="7704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𝐶𝑇𝑥</m:t>
                      </m:r>
                      <m:r>
                        <a:rPr lang="es-EC" i="1">
                          <a:latin typeface="Cambria Math"/>
                        </a:rPr>
                        <m:t>=0,35+(0,071066∗</m:t>
                      </m:r>
                      <m:r>
                        <a:rPr lang="es-EC" i="1">
                          <a:latin typeface="Cambria Math"/>
                        </a:rPr>
                        <m:t>𝑥</m:t>
                      </m:r>
                      <m:r>
                        <a:rPr lang="es-EC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165304"/>
                <a:ext cx="77048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8" y="1052737"/>
            <a:ext cx="8898543" cy="53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70430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CUADRO DE DISTANCIA</a:t>
            </a:r>
            <a:r>
              <a:rPr lang="es-EC" sz="1400" dirty="0"/>
              <a:t> </a:t>
            </a:r>
            <a:r>
              <a:rPr lang="es-EC" sz="1400" b="1" dirty="0"/>
              <a:t>DE LA OFERTA RESPECTO A LA DEMANDA</a:t>
            </a:r>
            <a:r>
              <a:rPr lang="es-EC" sz="1400" dirty="0"/>
              <a:t> </a:t>
            </a:r>
            <a:r>
              <a:rPr lang="es-EC" sz="1400" dirty="0" smtClean="0"/>
              <a:t>ESCALA </a:t>
            </a:r>
            <a:r>
              <a:rPr lang="es-EC" sz="1400" dirty="0"/>
              <a:t>1:17:500  </a:t>
            </a:r>
            <a:r>
              <a:rPr lang="es-EC" sz="1200" dirty="0"/>
              <a:t>(1cm igual 90,91 </a:t>
            </a:r>
            <a:r>
              <a:rPr lang="es-EC" sz="1200" dirty="0" err="1"/>
              <a:t>mts</a:t>
            </a:r>
            <a:r>
              <a:rPr lang="es-EC" sz="1200" dirty="0"/>
              <a:t>)</a:t>
            </a:r>
            <a:endParaRPr lang="es-EC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588224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SIMBOLOGÍA:</a:t>
            </a:r>
          </a:p>
          <a:p>
            <a:r>
              <a:rPr lang="es-EC" dirty="0" smtClean="0"/>
              <a:t>CTX</a:t>
            </a:r>
            <a:r>
              <a:rPr lang="es-EC" dirty="0" smtClean="0"/>
              <a:t>= Costo Trasporte</a:t>
            </a:r>
            <a:endParaRPr lang="es-EC" dirty="0"/>
          </a:p>
        </p:txBody>
      </p:sp>
      <p:sp>
        <p:nvSpPr>
          <p:cNvPr id="11" name="10 Elipse">
            <a:hlinkClick r:id="rId6" action="ppaction://hlinksldjump"/>
          </p:cNvPr>
          <p:cNvSpPr/>
          <p:nvPr/>
        </p:nvSpPr>
        <p:spPr>
          <a:xfrm>
            <a:off x="8052740" y="5785529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2"/>
          <a:stretch/>
        </p:blipFill>
        <p:spPr bwMode="auto">
          <a:xfrm>
            <a:off x="251520" y="1124744"/>
            <a:ext cx="8136904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7"/>
          <a:stretch/>
        </p:blipFill>
        <p:spPr bwMode="auto">
          <a:xfrm>
            <a:off x="395536" y="3140969"/>
            <a:ext cx="7848872" cy="1808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>
            <a:hlinkClick r:id="rId5" action="ppaction://hlinksldjump"/>
          </p:cNvPr>
          <p:cNvSpPr/>
          <p:nvPr/>
        </p:nvSpPr>
        <p:spPr>
          <a:xfrm>
            <a:off x="7799814" y="5805264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077040" cy="45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5536" y="1052737"/>
            <a:ext cx="7920880" cy="50405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4032448" cy="620688"/>
          </a:xfrm>
        </p:spPr>
        <p:txBody>
          <a:bodyPr/>
          <a:lstStyle/>
          <a:p>
            <a:pPr algn="l"/>
            <a:r>
              <a:rPr lang="es-EC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s-EC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20688"/>
            <a:ext cx="8927976" cy="108012"/>
          </a:xfrm>
          <a:prstGeom prst="rect">
            <a:avLst/>
          </a:prstGeom>
          <a:gradFill>
            <a:gsLst>
              <a:gs pos="0">
                <a:srgbClr val="0070C0"/>
              </a:gs>
              <a:gs pos="46000">
                <a:schemeClr val="accent1">
                  <a:tint val="44500"/>
                  <a:satMod val="160000"/>
                </a:schemeClr>
              </a:gs>
              <a:gs pos="84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7799814" y="5805264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es-EC" b="1" dirty="0"/>
              <a:t>Ingeniería del Proyecto</a:t>
            </a:r>
            <a:br>
              <a:rPr lang="es-EC" b="1" dirty="0"/>
            </a:b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3/22/2011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917"/>
              </p:ext>
            </p:extLst>
          </p:nvPr>
        </p:nvGraphicFramePr>
        <p:xfrm>
          <a:off x="0" y="0"/>
          <a:ext cx="9144000" cy="696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4" imgW="9808086" imgH="10570723" progId="Visio.Drawing.11">
                  <p:embed/>
                </p:oleObj>
              </mc:Choice>
              <mc:Fallback>
                <p:oleObj name="Visio" r:id="rId4" imgW="9808086" imgH="105707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61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400" dirty="0" smtClean="0">
                <a:solidFill>
                  <a:schemeClr val="tx1"/>
                </a:solidFill>
              </a:rPr>
              <a:t>INGENIERÍA DEL PROYECTO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11" name="10 Elipse">
            <a:hlinkClick r:id="rId6" action="ppaction://hlinksldjump"/>
          </p:cNvPr>
          <p:cNvSpPr/>
          <p:nvPr/>
        </p:nvSpPr>
        <p:spPr>
          <a:xfrm>
            <a:off x="7799814" y="5805264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40803"/>
              </p:ext>
            </p:extLst>
          </p:nvPr>
        </p:nvGraphicFramePr>
        <p:xfrm>
          <a:off x="8316" y="0"/>
          <a:ext cx="913568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Visio" r:id="rId4" imgW="12032857" imgH="10570723" progId="Visio.Drawing.11">
                  <p:embed/>
                </p:oleObj>
              </mc:Choice>
              <mc:Fallback>
                <p:oleObj name="Visio" r:id="rId4" imgW="12032857" imgH="105707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" y="0"/>
                        <a:ext cx="9135683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Elipse">
            <a:hlinkClick r:id="rId6" action="ppaction://hlinksldjump"/>
          </p:cNvPr>
          <p:cNvSpPr/>
          <p:nvPr/>
        </p:nvSpPr>
        <p:spPr>
          <a:xfrm>
            <a:off x="8273965" y="5364219"/>
            <a:ext cx="899592" cy="8820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E. F.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21838" y="1916832"/>
            <a:ext cx="59003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ANEXO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(ORGANIZACIONAL)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Users\Diego\Pictures\TESIS\1201722378consul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65339"/>
            <a:ext cx="3858183" cy="3352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312654" y="-27384"/>
            <a:ext cx="683134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es-EC" i="1" dirty="0" smtClean="0"/>
              <a:t>“</a:t>
            </a:r>
            <a:r>
              <a:rPr lang="es-EC" i="1" dirty="0"/>
              <a:t>Cruz Marketing es una empresa que presta servicios de Marketing, para pequeñas y medianas empresas – PYMES del sector de manufactura, con la finalidad de solucionar problemas y mejorar aspectos de Marketing, mediante un servicio ágil, eficaz y eficiente</a:t>
            </a:r>
            <a:r>
              <a:rPr lang="es-EC" i="1" dirty="0" smtClean="0"/>
              <a:t>”</a:t>
            </a:r>
            <a:endParaRPr lang="es-EC" dirty="0" smtClean="0"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-98584" y="-2429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MISIÓN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33781"/>
              </p:ext>
            </p:extLst>
          </p:nvPr>
        </p:nvGraphicFramePr>
        <p:xfrm>
          <a:off x="323528" y="1316961"/>
          <a:ext cx="8568952" cy="5482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719"/>
                <a:gridCol w="1064264"/>
                <a:gridCol w="983716"/>
                <a:gridCol w="3886877"/>
                <a:gridCol w="1662376"/>
              </a:tblGrid>
              <a:tr h="370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Perspectiva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Factores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Claves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Parámetros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Definición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Misión Institucional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</a:tr>
              <a:tr h="597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Interna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Naturaleza de la Empresa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Finalidad de la Industria a la que pertenece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Prestación de Servicios de Marketing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CRUZ Marketing es una empresa que presta servicios de Marketing, para pequeñas y medianas empresas – PYMES del sector de manufactura, con la finalidad de solucionar problemas y mejorar aspectos de Marketing, mediante un servicio ágil, eficaz y eficiente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</a:tr>
              <a:tr h="84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Cliente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Razón para existir :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Definición del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Negocio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-Necesidad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Brindar Servicios de Marketing a precios accesibles, para solucionar problemas referentes a esta área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5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Cliente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Mercado al que sirve: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Definición del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Negocio - Mercado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Pequeñas y Medianas Empresas - PYMES de Manufactura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2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Interna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Características </a:t>
                      </a: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generales del Servicio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Definición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Negocio-Ventajas Competitivas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Servicios de Marketing integrales de solución directa y rápida. El valor agregado del servicio surge que si la empresa no dispone del personal capacitado para implementar los cursos de acción, puede contratar a la misma compañía para la implementación  y esto  a precios accesibles, a gusto del cliente, con base técnica y con un servicio ágil, eficaz y eficiente.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Financiero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Posición Deseada en el Mercado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Visión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Una de las mejores empresas en el  mercado ( es la misma de la visión)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638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Crecimiento y Aprendizaje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Valores y principios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Ambos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/ Excluyentes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Ayuda, Estructura  Organizacional Eficiente,  Eficacia, Liderazgo Empresarial, Cultura Organizacional, Profesionalismo,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95" marR="59495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Elipse">
            <a:hlinkClick r:id="rId3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" y="1052736"/>
            <a:ext cx="8429511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3033256" y="188640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MISIÓN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ego\Desktop\v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9" y="2060848"/>
            <a:ext cx="7769003" cy="43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-2429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VISIÓN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56 Rectángulo"/>
          <p:cNvSpPr/>
          <p:nvPr/>
        </p:nvSpPr>
        <p:spPr>
          <a:xfrm>
            <a:off x="2411760" y="164933"/>
            <a:ext cx="5904656" cy="1511935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i="1" dirty="0">
                <a:solidFill>
                  <a:schemeClr val="tx1"/>
                </a:solidFill>
              </a:rPr>
              <a:t>Para el año 2015 ser una de las mejores empresas en Servicios de Marketing  para Pequeñas, Medianas Empresas – PYMES  del sector de Manufactura en la Ciudad de Quito, por soluciones de valor agregado para sus clientes, con un recurso humano certificado y comprometido”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 wrap="square" bIns="0"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Tamaño y Crecimiento de las PYMES en el Cantón Quito</a:t>
            </a:r>
            <a:endParaRPr lang="es-E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94862"/>
              </p:ext>
            </p:extLst>
          </p:nvPr>
        </p:nvGraphicFramePr>
        <p:xfrm>
          <a:off x="107503" y="1268760"/>
          <a:ext cx="2880321" cy="41147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4440"/>
                <a:gridCol w="523694"/>
                <a:gridCol w="710729"/>
                <a:gridCol w="710729"/>
                <a:gridCol w="710729"/>
              </a:tblGrid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AÑO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ESTRATO1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u="none" strike="noStrike" dirty="0" smtClean="0">
                          <a:effectLst/>
                        </a:rPr>
                        <a:t>ESTRATO2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PYMES</a:t>
                      </a:r>
                    </a:p>
                    <a:p>
                      <a:pPr algn="ctr" fontAlgn="b"/>
                      <a:endParaRPr lang="es-EC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213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74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287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218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85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303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3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234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81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315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2006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251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71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322</a:t>
                      </a:r>
                    </a:p>
                    <a:p>
                      <a:pPr algn="ctr" rtl="0" fontAlgn="b"/>
                      <a:endParaRPr lang="es-EC" sz="1100" b="0" i="0" u="none" strike="noStrike" dirty="0" smtClean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275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79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354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6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2008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307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87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394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2009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284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92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100" u="none" strike="noStrike" dirty="0" smtClean="0">
                          <a:effectLst/>
                        </a:rPr>
                        <a:t>376</a:t>
                      </a:r>
                    </a:p>
                    <a:p>
                      <a:pPr algn="ctr" rtl="0" fontAlgn="b"/>
                      <a:endParaRPr lang="es-EC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27686"/>
              </p:ext>
            </p:extLst>
          </p:nvPr>
        </p:nvGraphicFramePr>
        <p:xfrm>
          <a:off x="3275856" y="1269128"/>
          <a:ext cx="5580112" cy="42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V="1">
            <a:off x="6516216" y="2636912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6516216" y="1889212"/>
            <a:ext cx="0" cy="7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547664" y="1268760"/>
            <a:ext cx="72008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779912" y="4005064"/>
            <a:ext cx="38164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2237790" y="1268760"/>
            <a:ext cx="822041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Forma libre"/>
          <p:cNvSpPr/>
          <p:nvPr/>
        </p:nvSpPr>
        <p:spPr>
          <a:xfrm>
            <a:off x="3846286" y="1669143"/>
            <a:ext cx="3904343" cy="1465943"/>
          </a:xfrm>
          <a:custGeom>
            <a:avLst/>
            <a:gdLst>
              <a:gd name="connsiteX0" fmla="*/ 0 w 3904343"/>
              <a:gd name="connsiteY0" fmla="*/ 1204686 h 1465943"/>
              <a:gd name="connsiteX1" fmla="*/ 159657 w 3904343"/>
              <a:gd name="connsiteY1" fmla="*/ 783771 h 1465943"/>
              <a:gd name="connsiteX2" fmla="*/ 2119085 w 3904343"/>
              <a:gd name="connsiteY2" fmla="*/ 29028 h 1465943"/>
              <a:gd name="connsiteX3" fmla="*/ 3367314 w 3904343"/>
              <a:gd name="connsiteY3" fmla="*/ 0 h 1465943"/>
              <a:gd name="connsiteX4" fmla="*/ 3904343 w 3904343"/>
              <a:gd name="connsiteY4" fmla="*/ 362857 h 1465943"/>
              <a:gd name="connsiteX5" fmla="*/ 3425371 w 3904343"/>
              <a:gd name="connsiteY5" fmla="*/ 1016000 h 1465943"/>
              <a:gd name="connsiteX6" fmla="*/ 2467428 w 3904343"/>
              <a:gd name="connsiteY6" fmla="*/ 812800 h 1465943"/>
              <a:gd name="connsiteX7" fmla="*/ 377371 w 3904343"/>
              <a:gd name="connsiteY7" fmla="*/ 1465943 h 1465943"/>
              <a:gd name="connsiteX8" fmla="*/ 0 w 3904343"/>
              <a:gd name="connsiteY8" fmla="*/ 1204686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343" h="1465943">
                <a:moveTo>
                  <a:pt x="0" y="1204686"/>
                </a:moveTo>
                <a:lnTo>
                  <a:pt x="159657" y="783771"/>
                </a:lnTo>
                <a:lnTo>
                  <a:pt x="2119085" y="29028"/>
                </a:lnTo>
                <a:lnTo>
                  <a:pt x="3367314" y="0"/>
                </a:lnTo>
                <a:lnTo>
                  <a:pt x="3904343" y="362857"/>
                </a:lnTo>
                <a:lnTo>
                  <a:pt x="3425371" y="1016000"/>
                </a:lnTo>
                <a:lnTo>
                  <a:pt x="2467428" y="812800"/>
                </a:lnTo>
                <a:lnTo>
                  <a:pt x="377371" y="1465943"/>
                </a:lnTo>
                <a:lnTo>
                  <a:pt x="0" y="1204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4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 animBg="1"/>
      <p:bldP spid="9" grpId="0" animBg="1"/>
      <p:bldP spid="10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" y="1412776"/>
            <a:ext cx="8881556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3131840" y="188640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VISIÓN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iego\Pictures\TESIS\comunic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24" y="3886"/>
            <a:ext cx="2210042" cy="28959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0" y="3886"/>
            <a:ext cx="6926231" cy="673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C:\Users\Diego\Pictures\TESIS\consultoria%20estrategica%20de%20marke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24" y="3372626"/>
            <a:ext cx="2119820" cy="3008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>
            <a:hlinkClick r:id="rId6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90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39386"/>
              </p:ext>
            </p:extLst>
          </p:nvPr>
        </p:nvGraphicFramePr>
        <p:xfrm>
          <a:off x="179512" y="379293"/>
          <a:ext cx="8748468" cy="6023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760"/>
                <a:gridCol w="1307659"/>
                <a:gridCol w="1492114"/>
                <a:gridCol w="1214114"/>
                <a:gridCol w="1774068"/>
                <a:gridCol w="1021753"/>
              </a:tblGrid>
              <a:tr h="474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Nombre del Puesto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Gerente General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Especialista Marketing y Diseño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Pasante de marketing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Recepcionista  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Pasante Administrativa </a:t>
                      </a: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Subcontratación de Recurso Humano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</a:tr>
              <a:tr h="193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C2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69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Funciones Generales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Representante Legal, Área Comercial y Financiera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Encargado del Área de Marketing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Realizar funciones asignada por  A1 Y B1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Contactar clientes, realizar funciones administrativas y contables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Actividades o servicios subcontratados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1931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Funciones Especificas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Consultoría General de  Mkt.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37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Análisis Comercial y Procesos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Venta de los Servicios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Publicidad y promoción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Estrategias de Marketing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Investigación de Mercados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37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Desarrollo de Servicios Mkt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37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Diseño de Isotipo, Logo, etc.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386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Diseño de Gráfico y de Productos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Contacto con clientes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Manejo de Proveedores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Contabilidad y Facturas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Documentos y Oficios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  <a:tr h="2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Firma de Contratos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1" marR="61921" marT="0" marB="0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9022" y="9961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Descripción de puestos del Recurso Humano  (Funciones generales, específicas)</a:t>
            </a:r>
            <a:endParaRPr lang="es-EC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343900" cy="5337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2 Elipse">
            <a:hlinkClick r:id="rId4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9532"/>
            <a:ext cx="7128792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548680"/>
            <a:ext cx="71287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395536" y="1412777"/>
            <a:ext cx="71287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95536" y="5949280"/>
            <a:ext cx="71287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395536" y="5229200"/>
            <a:ext cx="71287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98147" y="4509120"/>
            <a:ext cx="71287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395536" y="3645024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372118" y="2204864"/>
            <a:ext cx="71287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395536" y="2860147"/>
            <a:ext cx="71287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Elipse">
            <a:hlinkClick r:id="rId4" action="ppaction://hlinksldjump"/>
          </p:cNvPr>
          <p:cNvSpPr/>
          <p:nvPr/>
        </p:nvSpPr>
        <p:spPr>
          <a:xfrm>
            <a:off x="8388424" y="6093296"/>
            <a:ext cx="755576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5278" y="1916832"/>
            <a:ext cx="41934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ANEXO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(FINANCIERO)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Users\Diego\Pictures\TESIS\1201722378consul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65339"/>
            <a:ext cx="3858183" cy="3352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427984" y="-1356"/>
            <a:ext cx="1368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AF</a:t>
            </a:r>
            <a:endParaRPr lang="es-E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79512" y="644974"/>
            <a:ext cx="8568952" cy="6096393"/>
            <a:chOff x="179512" y="644975"/>
            <a:chExt cx="6951997" cy="5649614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40"/>
            <a:stretch/>
          </p:blipFill>
          <p:spPr bwMode="auto">
            <a:xfrm>
              <a:off x="179512" y="644975"/>
              <a:ext cx="2155264" cy="5649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4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1"/>
            <a:stretch/>
          </p:blipFill>
          <p:spPr bwMode="auto">
            <a:xfrm>
              <a:off x="2353012" y="644975"/>
              <a:ext cx="4778497" cy="5649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3" name="2 Elipse">
            <a:hlinkClick r:id="rId4" action="ppaction://hlinksldjump"/>
          </p:cNvPr>
          <p:cNvSpPr/>
          <p:nvPr/>
        </p:nvSpPr>
        <p:spPr>
          <a:xfrm>
            <a:off x="8494194" y="6093296"/>
            <a:ext cx="576064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7071618" cy="717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rot="16200000">
            <a:off x="7004859" y="2348880"/>
            <a:ext cx="1908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</a:t>
            </a:r>
          </a:p>
          <a:p>
            <a:pPr algn="ctr"/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FINANCIAMIENTO</a:t>
            </a:r>
            <a:endParaRPr lang="es-E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8494194" y="6093296"/>
            <a:ext cx="576064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16200000">
            <a:off x="7004859" y="2348880"/>
            <a:ext cx="1908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</a:t>
            </a:r>
          </a:p>
          <a:p>
            <a:pPr algn="ctr"/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FINANCIAMIENTO</a:t>
            </a:r>
            <a:endParaRPr lang="es-E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72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>
            <a:hlinkClick r:id="rId4" action="ppaction://hlinksldjump"/>
          </p:cNvPr>
          <p:cNvSpPr/>
          <p:nvPr/>
        </p:nvSpPr>
        <p:spPr>
          <a:xfrm>
            <a:off x="8494194" y="6093296"/>
            <a:ext cx="576064" cy="764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E.F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lvl="1"/>
            <a:r>
              <a:rPr lang="es-EC" b="1" dirty="0"/>
              <a:t>Conclusiones </a:t>
            </a:r>
            <a:endParaRPr lang="es-EC" b="1" dirty="0" smtClean="0"/>
          </a:p>
          <a:p>
            <a:pPr marL="114300" lvl="0" indent="0">
              <a:buNone/>
            </a:pPr>
            <a:r>
              <a:rPr lang="es-EC" sz="2400" dirty="0" smtClean="0"/>
              <a:t> pocas las empresas que brindan los servicios de Marketing al sector de PYMES de manufactura y sus precio son inaccesibles para este segmento de mercado.</a:t>
            </a:r>
            <a:endParaRPr lang="es-EC" sz="2000" dirty="0" smtClean="0"/>
          </a:p>
          <a:p>
            <a:endParaRPr lang="es-EC" sz="2000" dirty="0"/>
          </a:p>
          <a:p>
            <a:pPr lvl="0"/>
            <a:r>
              <a:rPr lang="es-EC" sz="2400" dirty="0"/>
              <a:t> No se puede aplicar un modelo de investigación de Mercados común por la población de estudio (PYMES de Manufactura).</a:t>
            </a:r>
            <a:endParaRPr lang="es-EC" sz="2000" dirty="0"/>
          </a:p>
          <a:p>
            <a:r>
              <a:rPr lang="es-EC" sz="2400" dirty="0"/>
              <a:t> </a:t>
            </a:r>
            <a:r>
              <a:rPr lang="es-EC" sz="2400" dirty="0" smtClean="0"/>
              <a:t>Se </a:t>
            </a:r>
            <a:r>
              <a:rPr lang="es-EC" sz="2400" dirty="0"/>
              <a:t>determina que existe un sesgo en la aplicación normal del método de ponderación de puntos.</a:t>
            </a:r>
            <a:endParaRPr lang="es-EC" sz="2000" dirty="0"/>
          </a:p>
          <a:p>
            <a:pPr lvl="0"/>
            <a:r>
              <a:rPr lang="es-EC" sz="2400" dirty="0" smtClean="0"/>
              <a:t>Se </a:t>
            </a:r>
            <a:r>
              <a:rPr lang="es-EC" sz="2400" dirty="0"/>
              <a:t>ha determinado que la demanda de servicios excedería, la capacidad operativa del recurso humano disponible </a:t>
            </a:r>
            <a:endParaRPr lang="es-EC" sz="2000" dirty="0"/>
          </a:p>
          <a:p>
            <a:r>
              <a:rPr lang="es-EC" sz="2400" dirty="0"/>
              <a:t> </a:t>
            </a:r>
            <a:r>
              <a:rPr lang="es-EC" sz="2400" dirty="0" smtClean="0"/>
              <a:t>Como </a:t>
            </a:r>
            <a:r>
              <a:rPr lang="es-EC" sz="2400" dirty="0"/>
              <a:t>seleccionar el personal capacitado para cubrir las vacantes en la Empresa.</a:t>
            </a:r>
            <a:endParaRPr lang="es-EC" sz="2000" dirty="0"/>
          </a:p>
          <a:p>
            <a:r>
              <a:rPr lang="es-EC" sz="2400" dirty="0"/>
              <a:t> </a:t>
            </a:r>
            <a:endParaRPr lang="es-EC" sz="2000" dirty="0"/>
          </a:p>
          <a:p>
            <a:pPr lvl="0"/>
            <a:r>
              <a:rPr lang="es-EC" sz="2400" dirty="0"/>
              <a:t>Existe dificultad en el acceso a  los créditos bancarios para este proyecto por ser una empresa nueva.</a:t>
            </a:r>
            <a:endParaRPr lang="es-EC" sz="2000" dirty="0"/>
          </a:p>
          <a:p>
            <a:r>
              <a:rPr lang="es-EC" sz="2400" dirty="0"/>
              <a:t> </a:t>
            </a:r>
            <a:endParaRPr lang="es-EC" sz="2000" dirty="0"/>
          </a:p>
          <a:p>
            <a:pPr lvl="0"/>
            <a:r>
              <a:rPr lang="es-EC" sz="2400" dirty="0"/>
              <a:t>Este tipo de proyectos sigue un modelo rígido de costos fijos altos (sueldos y salarios) por su especialización en los servicios que presta.</a:t>
            </a:r>
            <a:endParaRPr lang="es-EC" sz="2000" dirty="0"/>
          </a:p>
          <a:p>
            <a:r>
              <a:rPr lang="es-EC" sz="2400" dirty="0"/>
              <a:t> </a:t>
            </a:r>
            <a:endParaRPr lang="es-EC" sz="2000" dirty="0"/>
          </a:p>
          <a:p>
            <a:pPr lvl="0"/>
            <a:r>
              <a:rPr lang="es-EC" sz="2400" dirty="0"/>
              <a:t>El proyecto es sensible a la disminución del número de servicios realizados o volumen de ventas </a:t>
            </a:r>
            <a:endParaRPr lang="es-EC" sz="2000" dirty="0"/>
          </a:p>
          <a:p>
            <a:r>
              <a:rPr lang="es-EC" sz="2400" dirty="0"/>
              <a:t> </a:t>
            </a:r>
            <a:endParaRPr lang="es-EC" sz="2000" dirty="0"/>
          </a:p>
          <a:p>
            <a:pPr lvl="0"/>
            <a:r>
              <a:rPr lang="es-EC" sz="2400" dirty="0"/>
              <a:t>Existe la posibilidad de desarrollar el proyecto con financiamiento interno o externo</a:t>
            </a:r>
            <a:endParaRPr lang="es-EC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03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4059727" y="5403889"/>
            <a:ext cx="2160240" cy="629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Estrato 2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404664"/>
            <a:ext cx="467544" cy="626469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Title 17"/>
          <p:cNvSpPr txBox="1">
            <a:spLocks/>
          </p:cNvSpPr>
          <p:nvPr/>
        </p:nvSpPr>
        <p:spPr>
          <a:xfrm>
            <a:off x="0" y="38595"/>
            <a:ext cx="9144000" cy="685800"/>
          </a:xfrm>
          <a:prstGeom prst="rect">
            <a:avLst/>
          </a:prstGeom>
        </p:spPr>
        <p:txBody>
          <a:bodyPr vert="horz" wrap="square" lIns="91440" tIns="4572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Gustos y Preferencias        </a:t>
            </a:r>
            <a:r>
              <a:rPr lang="es-EC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Servicios.</a:t>
            </a:r>
            <a:endParaRPr lang="es-EC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0168" y="2060848"/>
            <a:ext cx="2729679" cy="265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31152"/>
            <a:ext cx="2410168" cy="360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7101" y="381496"/>
            <a:ext cx="2675662" cy="27149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abajo"/>
          <p:cNvSpPr/>
          <p:nvPr/>
        </p:nvSpPr>
        <p:spPr>
          <a:xfrm rot="3871106">
            <a:off x="5192165" y="2051341"/>
            <a:ext cx="720080" cy="11742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09292" y="5661248"/>
            <a:ext cx="2160240" cy="62958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PYMES</a:t>
            </a:r>
            <a:endParaRPr lang="es-EC" sz="2800" b="1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7101" y="3534255"/>
            <a:ext cx="2707508" cy="254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Flecha abajo"/>
          <p:cNvSpPr/>
          <p:nvPr/>
        </p:nvSpPr>
        <p:spPr>
          <a:xfrm rot="6640153">
            <a:off x="5194778" y="3796236"/>
            <a:ext cx="720080" cy="11742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3775007" y="980728"/>
            <a:ext cx="2160240" cy="629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Estrato 1</a:t>
            </a:r>
          </a:p>
        </p:txBody>
      </p:sp>
    </p:spTree>
    <p:extLst>
      <p:ext uri="{BB962C8B-B14F-4D97-AF65-F5344CB8AC3E}">
        <p14:creationId xmlns:p14="http://schemas.microsoft.com/office/powerpoint/2010/main" val="4684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4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o7EXg3J7pxd79sxolJbf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o7EXg3J7pxd79sxolJbf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1208</TotalTime>
  <Words>3772</Words>
  <Application>Microsoft Office PowerPoint</Application>
  <PresentationFormat>Presentación en pantalla (4:3)</PresentationFormat>
  <Paragraphs>2014</Paragraphs>
  <Slides>89</Slides>
  <Notes>89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89</vt:i4>
      </vt:variant>
    </vt:vector>
  </HeadingPairs>
  <TitlesOfParts>
    <vt:vector size="92" baseType="lpstr">
      <vt:lpstr>Adyacencia</vt:lpstr>
      <vt:lpstr>Visio</vt:lpstr>
      <vt:lpstr>Dibujo de Microsoft Visio</vt:lpstr>
      <vt:lpstr>Escuela Politécnica del Ejército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Tamaño y Crecimiento de las PYMES en el Cantón Quito</vt:lpstr>
      <vt:lpstr>Presentación de PowerPoint</vt:lpstr>
      <vt:lpstr>Presentación de PowerPoint</vt:lpstr>
      <vt:lpstr>Presentación de PowerPoint</vt:lpstr>
      <vt:lpstr>Presentación de PowerPoint</vt:lpstr>
      <vt:lpstr>ESTUDIO TÉCNICO</vt:lpstr>
      <vt:lpstr>Presentación de PowerPoint</vt:lpstr>
      <vt:lpstr>Presentación de PowerPoint</vt:lpstr>
      <vt:lpstr>ESTUDIO TÉCNICO</vt:lpstr>
      <vt:lpstr>ESTUDIO TÉCNICO</vt:lpstr>
      <vt:lpstr>Presentación de PowerPoint</vt:lpstr>
      <vt:lpstr>Presentación de PowerPoint</vt:lpstr>
      <vt:lpstr>ESTUDIO ORGANIZACIONAL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FINANCIERO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Demanda Insatisfecha</vt:lpstr>
      <vt:lpstr>Presentación de PowerPoint</vt:lpstr>
      <vt:lpstr>Presentación de PowerPoint</vt:lpstr>
      <vt:lpstr>Demanda</vt:lpstr>
      <vt:lpstr>Tamaño y Crecimiento de las PYMES en el Cantón Quito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Demanda</vt:lpstr>
      <vt:lpstr>Demanda Histórica</vt:lpstr>
      <vt:lpstr>Demanda Actual </vt:lpstr>
      <vt:lpstr>Demanda Actual </vt:lpstr>
      <vt:lpstr>Proyección de la Demanda</vt:lpstr>
      <vt:lpstr>Proyección de la Demanda   Estrato 1</vt:lpstr>
      <vt:lpstr>Proyección de la Demanda   Estrato 2</vt:lpstr>
      <vt:lpstr>Presentación de PowerPoint</vt:lpstr>
      <vt:lpstr>Presentación de PowerPoint</vt:lpstr>
      <vt:lpstr>Presentación de PowerPoint</vt:lpstr>
      <vt:lpstr>Oferta Histórica</vt:lpstr>
      <vt:lpstr>Presentación de PowerPoint</vt:lpstr>
      <vt:lpstr>Presentación de PowerPoint</vt:lpstr>
      <vt:lpstr>Demanda Insatisfecha</vt:lpstr>
      <vt:lpstr>Demanda Insatisfecha</vt:lpstr>
      <vt:lpstr>Demanda Insatisfecha</vt:lpstr>
      <vt:lpstr>Presentación de PowerPoint</vt:lpstr>
      <vt:lpstr>ESTUDIO TÉCNICO</vt:lpstr>
      <vt:lpstr>ESTUDIO TÉCNICO</vt:lpstr>
      <vt:lpstr>ESTUDIO TÉCNICO</vt:lpstr>
      <vt:lpstr>Presentación de PowerPoint</vt:lpstr>
      <vt:lpstr>ESTUDIO TÉCNICO</vt:lpstr>
      <vt:lpstr>ESTUDIO TÉCNICO</vt:lpstr>
      <vt:lpstr>ESTUDIO TÉCNICO</vt:lpstr>
      <vt:lpstr>ESTUDIO TÉCNICO</vt:lpstr>
      <vt:lpstr>ESTUDIO TÉCNICO</vt:lpstr>
      <vt:lpstr>Ingeniería del 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</dc:title>
  <dc:creator>Diego</dc:creator>
  <cp:lastModifiedBy>Diego</cp:lastModifiedBy>
  <cp:revision>71</cp:revision>
  <dcterms:created xsi:type="dcterms:W3CDTF">2011-03-01T16:38:08Z</dcterms:created>
  <dcterms:modified xsi:type="dcterms:W3CDTF">2011-03-22T06:17:28Z</dcterms:modified>
</cp:coreProperties>
</file>