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2" r:id="rId5"/>
    <p:sldId id="272" r:id="rId6"/>
    <p:sldId id="268" r:id="rId7"/>
    <p:sldId id="270" r:id="rId8"/>
    <p:sldId id="271" r:id="rId9"/>
    <p:sldId id="269" r:id="rId10"/>
    <p:sldId id="263" r:id="rId11"/>
    <p:sldId id="260" r:id="rId12"/>
    <p:sldId id="261" r:id="rId13"/>
    <p:sldId id="290" r:id="rId14"/>
    <p:sldId id="291" r:id="rId15"/>
    <p:sldId id="275" r:id="rId16"/>
    <p:sldId id="274" r:id="rId17"/>
    <p:sldId id="276" r:id="rId18"/>
    <p:sldId id="265" r:id="rId19"/>
    <p:sldId id="273" r:id="rId20"/>
    <p:sldId id="266" r:id="rId21"/>
    <p:sldId id="279" r:id="rId22"/>
    <p:sldId id="278" r:id="rId23"/>
    <p:sldId id="293" r:id="rId24"/>
    <p:sldId id="294" r:id="rId25"/>
    <p:sldId id="295" r:id="rId26"/>
    <p:sldId id="305" r:id="rId27"/>
    <p:sldId id="308" r:id="rId28"/>
    <p:sldId id="292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277" r:id="rId39"/>
    <p:sldId id="280" r:id="rId40"/>
    <p:sldId id="282" r:id="rId41"/>
    <p:sldId id="267" r:id="rId42"/>
    <p:sldId id="284" r:id="rId43"/>
    <p:sldId id="285" r:id="rId44"/>
    <p:sldId id="283" r:id="rId45"/>
    <p:sldId id="286" r:id="rId46"/>
    <p:sldId id="281" r:id="rId47"/>
    <p:sldId id="287" r:id="rId48"/>
    <p:sldId id="288" r:id="rId49"/>
    <p:sldId id="289" r:id="rId50"/>
    <p:sldId id="309" r:id="rId51"/>
    <p:sldId id="310" r:id="rId52"/>
    <p:sldId id="311" r:id="rId5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8334-42D4-4207-A255-654CE74C490A}" type="datetimeFigureOut">
              <a:rPr lang="es-AR" smtClean="0"/>
              <a:t>23/03/2011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25F-46F2-49B3-B769-CE98236A1FE6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8334-42D4-4207-A255-654CE74C490A}" type="datetimeFigureOut">
              <a:rPr lang="es-AR" smtClean="0"/>
              <a:t>23/03/2011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25F-46F2-49B3-B769-CE98236A1FE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8334-42D4-4207-A255-654CE74C490A}" type="datetimeFigureOut">
              <a:rPr lang="es-AR" smtClean="0"/>
              <a:t>23/03/2011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25F-46F2-49B3-B769-CE98236A1FE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8334-42D4-4207-A255-654CE74C490A}" type="datetimeFigureOut">
              <a:rPr lang="es-AR" smtClean="0"/>
              <a:t>23/03/2011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25F-46F2-49B3-B769-CE98236A1FE6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8334-42D4-4207-A255-654CE74C490A}" type="datetimeFigureOut">
              <a:rPr lang="es-AR" smtClean="0"/>
              <a:t>23/03/2011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25F-46F2-49B3-B769-CE98236A1FE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8334-42D4-4207-A255-654CE74C490A}" type="datetimeFigureOut">
              <a:rPr lang="es-AR" smtClean="0"/>
              <a:t>23/03/2011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25F-46F2-49B3-B769-CE98236A1FE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8334-42D4-4207-A255-654CE74C490A}" type="datetimeFigureOut">
              <a:rPr lang="es-AR" smtClean="0"/>
              <a:t>23/03/2011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25F-46F2-49B3-B769-CE98236A1FE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8334-42D4-4207-A255-654CE74C490A}" type="datetimeFigureOut">
              <a:rPr lang="es-AR" smtClean="0"/>
              <a:t>23/03/2011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25F-46F2-49B3-B769-CE98236A1FE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8334-42D4-4207-A255-654CE74C490A}" type="datetimeFigureOut">
              <a:rPr lang="es-AR" smtClean="0"/>
              <a:t>23/03/2011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25F-46F2-49B3-B769-CE98236A1FE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8334-42D4-4207-A255-654CE74C490A}" type="datetimeFigureOut">
              <a:rPr lang="es-AR" smtClean="0"/>
              <a:t>23/03/2011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25F-46F2-49B3-B769-CE98236A1FE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8334-42D4-4207-A255-654CE74C490A}" type="datetimeFigureOut">
              <a:rPr lang="es-AR" smtClean="0"/>
              <a:t>23/03/2011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625F-46F2-49B3-B769-CE98236A1FE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6AF8334-42D4-4207-A255-654CE74C490A}" type="datetimeFigureOut">
              <a:rPr lang="es-AR" smtClean="0"/>
              <a:t>23/03/2011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4FC625F-46F2-49B3-B769-CE98236A1FE6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35896" y="4725144"/>
            <a:ext cx="4608512" cy="1512168"/>
          </a:xfrm>
        </p:spPr>
        <p:txBody>
          <a:bodyPr>
            <a:noAutofit/>
          </a:bodyPr>
          <a:lstStyle/>
          <a:p>
            <a:pPr algn="r"/>
            <a:r>
              <a:rPr lang="es-AR" sz="2000" dirty="0" smtClean="0">
                <a:solidFill>
                  <a:srgbClr val="DC9E1F"/>
                </a:solidFill>
              </a:rPr>
              <a:t>PROYECTO</a:t>
            </a:r>
            <a:r>
              <a:rPr lang="es-AR" sz="2000" dirty="0" smtClean="0"/>
              <a:t> DE GRADO</a:t>
            </a:r>
          </a:p>
          <a:p>
            <a:pPr algn="r"/>
            <a:endParaRPr lang="es-AR" sz="2000" dirty="0"/>
          </a:p>
          <a:p>
            <a:pPr algn="r"/>
            <a:r>
              <a:rPr lang="es-AR" sz="2000" dirty="0" smtClean="0"/>
              <a:t>ANDREA ALBAN</a:t>
            </a:r>
          </a:p>
          <a:p>
            <a:pPr algn="r"/>
            <a:r>
              <a:rPr lang="es-AR" sz="2000" dirty="0" smtClean="0"/>
              <a:t>CRISTIAN PALACIOS</a:t>
            </a:r>
            <a:endParaRPr lang="es-AR" sz="20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680960" cy="2438399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600" dirty="0"/>
              <a:t>DISEÑO E IMPLEMENTACION DE UNA HONEYNET PARA LA RED DEL DEPARTAMENTO DE ELECTRICA Y ELECTRONICA (DEEE) UTILIZANDO VIRTUALIZACION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36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HONEYWALL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_tradnl" sz="2300" dirty="0" smtClean="0"/>
              <a:t>Sistema que contiene todas las herramientas necesarias para crear y utilizar una Honeynet </a:t>
            </a:r>
            <a:r>
              <a:rPr lang="es-ES_tradnl" sz="2300" dirty="0" err="1" smtClean="0"/>
              <a:t>gateway</a:t>
            </a:r>
            <a:r>
              <a:rPr lang="es-ES_tradnl" sz="2300" dirty="0" smtClean="0"/>
              <a:t> (pasarela de red trampa)</a:t>
            </a:r>
          </a:p>
          <a:p>
            <a:pPr algn="just"/>
            <a:r>
              <a:rPr lang="es-EC" sz="2300" dirty="0" smtClean="0"/>
              <a:t>Todo el tráfico que circula por la Honeynet atraviesa el Honeywall, permitiendo así la intervención del firewall (</a:t>
            </a:r>
            <a:r>
              <a:rPr lang="es-EC" sz="2300" dirty="0" err="1" smtClean="0"/>
              <a:t>Iptables</a:t>
            </a:r>
            <a:r>
              <a:rPr lang="es-EC" sz="2300" dirty="0" smtClean="0"/>
              <a:t>) y de los componentes </a:t>
            </a:r>
            <a:r>
              <a:rPr lang="es-EC" sz="2300" b="1" dirty="0" smtClean="0"/>
              <a:t>IDS </a:t>
            </a:r>
            <a:r>
              <a:rPr lang="es-EC" sz="2300" dirty="0" smtClean="0"/>
              <a:t>sobre los datos que viajan por la red.</a:t>
            </a:r>
          </a:p>
          <a:p>
            <a:pPr algn="just"/>
            <a:r>
              <a:rPr lang="es-EC" sz="2300" dirty="0" smtClean="0"/>
              <a:t>Permite aislar completamente la red de producción de a Honeynet.</a:t>
            </a:r>
          </a:p>
          <a:p>
            <a:pPr algn="just"/>
            <a:r>
              <a:rPr lang="es-EC" sz="2300" dirty="0" smtClean="0"/>
              <a:t>El Honeywall puede operar en los siguientes modos:</a:t>
            </a:r>
          </a:p>
          <a:p>
            <a:pPr lvl="1" algn="just"/>
            <a:r>
              <a:rPr lang="es-EC" sz="2300" b="1" dirty="0" smtClean="0"/>
              <a:t>Limitación de la tasa de conexión</a:t>
            </a:r>
            <a:endParaRPr lang="es-EC" sz="2300" dirty="0" smtClean="0"/>
          </a:p>
          <a:p>
            <a:pPr lvl="1" algn="just"/>
            <a:r>
              <a:rPr lang="es-EC" sz="2300" b="1" dirty="0" smtClean="0"/>
              <a:t>Rechazo de paquetes</a:t>
            </a:r>
          </a:p>
          <a:p>
            <a:pPr lvl="1" algn="just"/>
            <a:r>
              <a:rPr lang="es-EC" sz="2300" b="1" dirty="0" smtClean="0"/>
              <a:t>Reemplazo de paquetes</a:t>
            </a:r>
            <a:endParaRPr lang="es-EC" sz="2300" dirty="0" smtClean="0"/>
          </a:p>
          <a:p>
            <a:pPr lvl="1"/>
            <a:endParaRPr lang="es-EC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995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SNORT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s-ES_tradnl" sz="2100" dirty="0"/>
              <a:t>Sistema de detección de intrusiones de </a:t>
            </a:r>
            <a:r>
              <a:rPr lang="es-ES_tradnl" sz="2100" dirty="0" smtClean="0"/>
              <a:t>red</a:t>
            </a:r>
          </a:p>
          <a:p>
            <a:pPr algn="just"/>
            <a:r>
              <a:rPr lang="es-ES_tradnl" sz="2100" dirty="0" smtClean="0"/>
              <a:t>Analiza el tráfico </a:t>
            </a:r>
            <a:r>
              <a:rPr lang="es-ES_tradnl" sz="2100" dirty="0"/>
              <a:t>en tiempo </a:t>
            </a:r>
            <a:r>
              <a:rPr lang="es-ES_tradnl" sz="2100" dirty="0" smtClean="0"/>
              <a:t>real.</a:t>
            </a:r>
          </a:p>
          <a:p>
            <a:pPr algn="just"/>
            <a:r>
              <a:rPr lang="es-ES_tradnl" sz="2100" dirty="0"/>
              <a:t>P</a:t>
            </a:r>
            <a:r>
              <a:rPr lang="es-ES_tradnl" sz="2100" dirty="0" smtClean="0"/>
              <a:t>ermite </a:t>
            </a:r>
            <a:r>
              <a:rPr lang="es-ES_tradnl" sz="2100" dirty="0"/>
              <a:t>realizar análisis de </a:t>
            </a:r>
            <a:r>
              <a:rPr lang="es-ES_tradnl" sz="2100" dirty="0" smtClean="0"/>
              <a:t>protocolos.</a:t>
            </a:r>
          </a:p>
          <a:p>
            <a:pPr algn="just"/>
            <a:r>
              <a:rPr lang="es-ES_tradnl" sz="2100" dirty="0"/>
              <a:t>B</a:t>
            </a:r>
            <a:r>
              <a:rPr lang="es-ES_tradnl" sz="2100" dirty="0" smtClean="0"/>
              <a:t>úsqueda/coincidencia </a:t>
            </a:r>
            <a:r>
              <a:rPr lang="es-ES_tradnl" sz="2100" dirty="0"/>
              <a:t>de contenido </a:t>
            </a:r>
            <a:r>
              <a:rPr lang="es-ES_tradnl" sz="2100" dirty="0" smtClean="0"/>
              <a:t>a través de patrones (firmas).</a:t>
            </a:r>
          </a:p>
          <a:p>
            <a:pPr algn="just"/>
            <a:r>
              <a:rPr lang="es-ES_tradnl" sz="2100" dirty="0"/>
              <a:t>P</a:t>
            </a:r>
            <a:r>
              <a:rPr lang="es-ES_tradnl" sz="2100" dirty="0" smtClean="0"/>
              <a:t>ermite instalar reglas </a:t>
            </a:r>
            <a:r>
              <a:rPr lang="es-ES_tradnl" sz="2100" dirty="0"/>
              <a:t>existentes </a:t>
            </a:r>
            <a:r>
              <a:rPr lang="es-ES_tradnl" sz="2100" dirty="0" smtClean="0"/>
              <a:t>y crear nuevas reglas.</a:t>
            </a:r>
          </a:p>
          <a:p>
            <a:pPr algn="just"/>
            <a:r>
              <a:rPr lang="es-ES_tradnl" sz="2100" dirty="0" smtClean="0"/>
              <a:t>El archivo de configuración se ubica en </a:t>
            </a:r>
            <a:r>
              <a:rPr lang="es-ES_tradnl" sz="2100" dirty="0"/>
              <a:t>/</a:t>
            </a:r>
            <a:r>
              <a:rPr lang="es-ES_tradnl" sz="2100" dirty="0" err="1"/>
              <a:t>etc</a:t>
            </a:r>
            <a:r>
              <a:rPr lang="es-ES_tradnl" sz="2100" dirty="0"/>
              <a:t>/</a:t>
            </a:r>
            <a:r>
              <a:rPr lang="es-ES_tradnl" sz="2100" dirty="0" err="1"/>
              <a:t>snort</a:t>
            </a:r>
            <a:r>
              <a:rPr lang="es-ES_tradnl" sz="2100" dirty="0"/>
              <a:t>/</a:t>
            </a:r>
            <a:r>
              <a:rPr lang="es-ES_tradnl" sz="2100" dirty="0" err="1"/>
              <a:t>snort.conf</a:t>
            </a:r>
            <a:r>
              <a:rPr lang="es-ES_tradnl" sz="2100" dirty="0"/>
              <a:t> </a:t>
            </a:r>
            <a:endParaRPr lang="es-ES_tradnl" sz="2100" dirty="0" smtClean="0"/>
          </a:p>
          <a:p>
            <a:pPr algn="just"/>
            <a:r>
              <a:rPr lang="es-ES_tradnl" sz="2100" dirty="0" smtClean="0"/>
              <a:t>La ruta donde se guardan todas las reglas que maneja Snort es: </a:t>
            </a:r>
            <a:r>
              <a:rPr lang="es-ES_tradnl" sz="2100" dirty="0"/>
              <a:t>/</a:t>
            </a:r>
            <a:r>
              <a:rPr lang="es-ES_tradnl" sz="2100" dirty="0" err="1" smtClean="0"/>
              <a:t>etc</a:t>
            </a:r>
            <a:r>
              <a:rPr lang="es-ES_tradnl" sz="2100" dirty="0" smtClean="0"/>
              <a:t>/</a:t>
            </a:r>
            <a:r>
              <a:rPr lang="es-ES_tradnl" sz="2100" dirty="0" err="1" smtClean="0"/>
              <a:t>snort</a:t>
            </a:r>
            <a:r>
              <a:rPr lang="es-ES_tradnl" sz="2100" dirty="0" smtClean="0"/>
              <a:t>/rules/ </a:t>
            </a:r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68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SEC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Poderosa </a:t>
            </a:r>
            <a:r>
              <a:rPr lang="es-ES_tradnl" sz="2400" dirty="0"/>
              <a:t>herramienta de correlación de </a:t>
            </a:r>
            <a:r>
              <a:rPr lang="es-ES_tradnl" sz="2400" dirty="0" smtClean="0"/>
              <a:t>eventos.</a:t>
            </a:r>
          </a:p>
          <a:p>
            <a:r>
              <a:rPr lang="es-ES_tradnl" sz="2400" dirty="0" smtClean="0"/>
              <a:t>Procesa secuencias de eventos para determinar ciertos grupos.</a:t>
            </a:r>
          </a:p>
          <a:p>
            <a:r>
              <a:rPr lang="es-ES_tradnl" sz="2400" dirty="0"/>
              <a:t>P</a:t>
            </a:r>
            <a:r>
              <a:rPr lang="es-ES_tradnl" sz="2400" dirty="0" smtClean="0"/>
              <a:t>ermite </a:t>
            </a:r>
            <a:r>
              <a:rPr lang="es-ES_tradnl" sz="2400" dirty="0"/>
              <a:t>gestionar una gran cantidad de información en base a </a:t>
            </a:r>
            <a:r>
              <a:rPr lang="es-ES_tradnl" sz="2400" dirty="0" smtClean="0"/>
              <a:t>patrones</a:t>
            </a:r>
          </a:p>
          <a:p>
            <a:r>
              <a:rPr lang="es-ES_tradnl" sz="2400" dirty="0" smtClean="0"/>
              <a:t>Importante en la determinación </a:t>
            </a:r>
            <a:r>
              <a:rPr lang="es-ES_tradnl" sz="2400" dirty="0"/>
              <a:t>de falsos positivos</a:t>
            </a:r>
            <a:r>
              <a:rPr lang="es-ES_tradnl" sz="2400" dirty="0" smtClean="0"/>
              <a:t>.</a:t>
            </a:r>
            <a:endParaRPr lang="es-AR" sz="2400" dirty="0" smtClean="0"/>
          </a:p>
          <a:p>
            <a:r>
              <a:rPr lang="es-AR" sz="2400" dirty="0" smtClean="0"/>
              <a:t>Las reglas se crean basándose en patrones. Se programan en lenguaje </a:t>
            </a:r>
            <a:r>
              <a:rPr lang="es-AR" sz="2400" dirty="0" err="1" smtClean="0"/>
              <a:t>perl</a:t>
            </a:r>
            <a:r>
              <a:rPr lang="es-AR" sz="2400" dirty="0" smtClean="0"/>
              <a:t>.</a:t>
            </a:r>
            <a:endParaRPr lang="es-ES_tradnl" sz="2400" dirty="0" smtClean="0"/>
          </a:p>
        </p:txBody>
      </p:sp>
    </p:spTree>
    <p:extLst>
      <p:ext uri="{BB962C8B-B14F-4D97-AF65-F5344CB8AC3E}">
        <p14:creationId xmlns:p14="http://schemas.microsoft.com/office/powerpoint/2010/main" val="30311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Tipos de </a:t>
            </a:r>
            <a:r>
              <a:rPr lang="es-ES_tradnl" dirty="0" smtClean="0"/>
              <a:t>Reglas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400" dirty="0" smtClean="0"/>
              <a:t>Los </a:t>
            </a:r>
            <a:r>
              <a:rPr lang="es-ES_tradnl" sz="2400" dirty="0"/>
              <a:t>tipos de reglas que presenta SEC son los </a:t>
            </a:r>
            <a:r>
              <a:rPr lang="es-ES_tradnl" sz="2400" dirty="0" smtClean="0"/>
              <a:t>siguientes: </a:t>
            </a:r>
          </a:p>
          <a:p>
            <a:pPr marL="0" indent="0" algn="just">
              <a:buNone/>
            </a:pPr>
            <a:endParaRPr lang="es-ES_tradnl" sz="2400" dirty="0" smtClean="0"/>
          </a:p>
          <a:p>
            <a:pPr algn="just"/>
            <a:r>
              <a:rPr lang="es-MX" sz="2400" b="1" dirty="0"/>
              <a:t>Single</a:t>
            </a:r>
            <a:r>
              <a:rPr lang="es-MX" sz="2400" dirty="0"/>
              <a:t>.- Utilizado para detectar eventos de entrada coincidentes, y ejecutar una acción inmediatamente.</a:t>
            </a:r>
            <a:endParaRPr lang="es-AR" sz="2400" dirty="0"/>
          </a:p>
          <a:p>
            <a:pPr marL="0" indent="0" algn="just">
              <a:buNone/>
            </a:pPr>
            <a:r>
              <a:rPr lang="es-MX" sz="2400" b="1" dirty="0"/>
              <a:t>  </a:t>
            </a:r>
            <a:endParaRPr lang="es-AR" sz="2400" dirty="0" smtClean="0"/>
          </a:p>
          <a:p>
            <a:pPr algn="just"/>
            <a:r>
              <a:rPr lang="es-MX" sz="2400" b="1" dirty="0" err="1" smtClean="0"/>
              <a:t>SingleWithThreshold</a:t>
            </a:r>
            <a:r>
              <a:rPr lang="es-MX" sz="2400" dirty="0" smtClean="0"/>
              <a:t>.- Empleado para contar el número de eventos de entrada coincidentes, ocurridos durante un tiempo </a:t>
            </a:r>
            <a:r>
              <a:rPr lang="es-MX" sz="2400" i="1" dirty="0" smtClean="0"/>
              <a:t>t</a:t>
            </a:r>
            <a:r>
              <a:rPr lang="es-MX" sz="2400" dirty="0" smtClean="0"/>
              <a:t> (segundos) determinado. </a:t>
            </a:r>
            <a:endParaRPr lang="es-AR" sz="2400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691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Patrones y acciones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_tradnl" sz="2000" b="1" dirty="0" err="1"/>
              <a:t>RegExp</a:t>
            </a:r>
            <a:r>
              <a:rPr lang="es-ES_tradnl" sz="2000" b="1" dirty="0"/>
              <a:t>[&lt;</a:t>
            </a:r>
            <a:r>
              <a:rPr lang="es-ES_tradnl" sz="2000" b="1" dirty="0" err="1"/>
              <a:t>number</a:t>
            </a:r>
            <a:r>
              <a:rPr lang="es-ES_tradnl" sz="2000" b="1" dirty="0" smtClean="0"/>
              <a:t>&gt;]</a:t>
            </a:r>
            <a:r>
              <a:rPr lang="es-ES_tradnl" sz="2000" dirty="0" smtClean="0"/>
              <a:t> </a:t>
            </a:r>
            <a:r>
              <a:rPr lang="es-ES_tradnl" sz="2000" dirty="0"/>
              <a:t>Se asume al patrón como una expresión regular, donde un número (&lt;</a:t>
            </a:r>
            <a:r>
              <a:rPr lang="es-ES_tradnl" sz="2000" dirty="0" err="1"/>
              <a:t>number</a:t>
            </a:r>
            <a:r>
              <a:rPr lang="es-ES_tradnl" sz="2000" dirty="0"/>
              <a:t>&gt;) de las últimas líneas de entrada van a ser comparadas con el patrón</a:t>
            </a:r>
            <a:r>
              <a:rPr lang="es-ES_tradnl" sz="2000" dirty="0" smtClean="0"/>
              <a:t>.</a:t>
            </a:r>
          </a:p>
          <a:p>
            <a:pPr marL="0" indent="0">
              <a:buNone/>
            </a:pPr>
            <a:endParaRPr lang="es-ES_tradnl" sz="2000" dirty="0" smtClean="0"/>
          </a:p>
          <a:p>
            <a:pPr marL="914400" lvl="2" indent="0">
              <a:buNone/>
            </a:pPr>
            <a:r>
              <a:rPr lang="es-ES_tradnl" sz="2000" dirty="0" smtClean="0">
                <a:solidFill>
                  <a:srgbClr val="DC9E1F"/>
                </a:solidFill>
              </a:rPr>
              <a:t>Las acciones mas utilizadas son:</a:t>
            </a:r>
          </a:p>
          <a:p>
            <a:r>
              <a:rPr lang="es-ES_tradnl" sz="2000" b="1" i="1" dirty="0" err="1"/>
              <a:t>write</a:t>
            </a:r>
            <a:r>
              <a:rPr lang="es-ES_tradnl" sz="2000" b="1" dirty="0"/>
              <a:t> &lt;</a:t>
            </a:r>
            <a:r>
              <a:rPr lang="es-ES_tradnl" sz="2000" b="1" dirty="0" err="1"/>
              <a:t>filename</a:t>
            </a:r>
            <a:r>
              <a:rPr lang="es-ES_tradnl" sz="2000" b="1" dirty="0"/>
              <a:t>&gt; [&lt;</a:t>
            </a:r>
            <a:r>
              <a:rPr lang="es-ES_tradnl" sz="2000" b="1" dirty="0" err="1"/>
              <a:t>event</a:t>
            </a:r>
            <a:r>
              <a:rPr lang="es-ES_tradnl" sz="2000" b="1" dirty="0"/>
              <a:t> </a:t>
            </a:r>
            <a:r>
              <a:rPr lang="es-ES_tradnl" sz="2000" b="1" dirty="0" err="1"/>
              <a:t>text</a:t>
            </a:r>
            <a:r>
              <a:rPr lang="es-ES_tradnl" sz="2000" b="1" dirty="0" smtClean="0"/>
              <a:t>&gt;]</a:t>
            </a:r>
          </a:p>
          <a:p>
            <a:r>
              <a:rPr lang="es-ES_tradnl" sz="2000" b="1" i="1" dirty="0" err="1" smtClean="0"/>
              <a:t>create</a:t>
            </a:r>
            <a:r>
              <a:rPr lang="es-ES_tradnl" sz="2000" b="1" dirty="0" smtClean="0"/>
              <a:t> </a:t>
            </a:r>
            <a:r>
              <a:rPr lang="es-ES_tradnl" sz="2000" b="1" dirty="0"/>
              <a:t>[&lt;</a:t>
            </a:r>
            <a:r>
              <a:rPr lang="es-ES_tradnl" sz="2000" b="1" dirty="0" err="1"/>
              <a:t>name</a:t>
            </a:r>
            <a:r>
              <a:rPr lang="es-ES_tradnl" sz="2000" b="1" dirty="0"/>
              <a:t>&gt; [&lt;time&gt; [&lt;</a:t>
            </a:r>
            <a:r>
              <a:rPr lang="es-ES_tradnl" sz="2000" b="1" dirty="0" err="1"/>
              <a:t>action</a:t>
            </a:r>
            <a:r>
              <a:rPr lang="es-ES_tradnl" sz="2000" b="1" dirty="0"/>
              <a:t> </a:t>
            </a:r>
            <a:r>
              <a:rPr lang="es-ES_tradnl" sz="2000" b="1" dirty="0" err="1"/>
              <a:t>list</a:t>
            </a:r>
            <a:r>
              <a:rPr lang="es-ES_tradnl" sz="2000" b="1" dirty="0"/>
              <a:t>&gt;] ] </a:t>
            </a:r>
            <a:r>
              <a:rPr lang="es-ES_tradnl" sz="2000" b="1" dirty="0" smtClean="0"/>
              <a:t>]</a:t>
            </a:r>
          </a:p>
          <a:p>
            <a:r>
              <a:rPr lang="es-ES_tradnl" sz="2000" b="1" i="1" dirty="0" err="1" smtClean="0"/>
              <a:t>add</a:t>
            </a:r>
            <a:r>
              <a:rPr lang="es-ES_tradnl" sz="2000" b="1" dirty="0" smtClean="0"/>
              <a:t> </a:t>
            </a:r>
            <a:r>
              <a:rPr lang="es-ES_tradnl" sz="2000" b="1" dirty="0"/>
              <a:t>&lt;</a:t>
            </a:r>
            <a:r>
              <a:rPr lang="es-ES_tradnl" sz="2000" b="1" dirty="0" err="1"/>
              <a:t>name</a:t>
            </a:r>
            <a:r>
              <a:rPr lang="es-ES_tradnl" sz="2000" b="1" dirty="0"/>
              <a:t>&gt; [&lt;</a:t>
            </a:r>
            <a:r>
              <a:rPr lang="es-ES_tradnl" sz="2000" b="1" dirty="0" err="1"/>
              <a:t>event</a:t>
            </a:r>
            <a:r>
              <a:rPr lang="es-ES_tradnl" sz="2000" b="1" dirty="0"/>
              <a:t> </a:t>
            </a:r>
            <a:r>
              <a:rPr lang="es-ES_tradnl" sz="2000" b="1" dirty="0" err="1" smtClean="0"/>
              <a:t>text</a:t>
            </a:r>
            <a:r>
              <a:rPr lang="es-ES_tradnl" sz="2000" b="1" dirty="0" smtClean="0"/>
              <a:t>&gt;]</a:t>
            </a:r>
            <a:endParaRPr lang="es-ES_tradnl" sz="2000" dirty="0" smtClean="0"/>
          </a:p>
          <a:p>
            <a:r>
              <a:rPr lang="es-ES_tradnl" sz="2000" b="1" i="1" dirty="0" err="1" smtClean="0"/>
              <a:t>report</a:t>
            </a:r>
            <a:r>
              <a:rPr lang="es-ES_tradnl" sz="2000" b="1" dirty="0" smtClean="0"/>
              <a:t> &lt;</a:t>
            </a:r>
            <a:r>
              <a:rPr lang="es-ES_tradnl" sz="2000" b="1" dirty="0" err="1" smtClean="0"/>
              <a:t>name</a:t>
            </a:r>
            <a:r>
              <a:rPr lang="es-ES_tradnl" sz="2000" b="1" dirty="0" smtClean="0"/>
              <a:t>&gt; [&lt;</a:t>
            </a:r>
            <a:r>
              <a:rPr lang="es-ES_tradnl" sz="2000" b="1" dirty="0" err="1" smtClean="0"/>
              <a:t>shellcmd</a:t>
            </a:r>
            <a:r>
              <a:rPr lang="es-ES_tradnl" sz="2000" b="1" dirty="0" smtClean="0"/>
              <a:t>&gt;]</a:t>
            </a:r>
            <a:r>
              <a:rPr lang="es-ES_tradnl" sz="2000" dirty="0" smtClean="0"/>
              <a:t> </a:t>
            </a:r>
            <a:endParaRPr lang="es-AR" sz="2000" dirty="0" smtClean="0"/>
          </a:p>
          <a:p>
            <a:r>
              <a:rPr lang="es-ES_tradnl" sz="2000" b="1" i="1" dirty="0" err="1" smtClean="0"/>
              <a:t>assign</a:t>
            </a:r>
            <a:r>
              <a:rPr lang="es-ES_tradnl" sz="2000" b="1" dirty="0" smtClean="0"/>
              <a:t> </a:t>
            </a:r>
            <a:r>
              <a:rPr lang="es-ES_tradnl" sz="2000" b="1" dirty="0"/>
              <a:t>%&lt;</a:t>
            </a:r>
            <a:r>
              <a:rPr lang="es-ES_tradnl" sz="2000" b="1" dirty="0" err="1"/>
              <a:t>alnum_name</a:t>
            </a:r>
            <a:r>
              <a:rPr lang="es-ES_tradnl" sz="2000" b="1" dirty="0"/>
              <a:t>&gt; [&lt;</a:t>
            </a:r>
            <a:r>
              <a:rPr lang="es-ES_tradnl" sz="2000" b="1" dirty="0" err="1"/>
              <a:t>text</a:t>
            </a:r>
            <a:r>
              <a:rPr lang="es-ES_tradnl" sz="2000" b="1" dirty="0" smtClean="0"/>
              <a:t>&gt;]</a:t>
            </a:r>
            <a:endParaRPr lang="es-AR" sz="2000" dirty="0"/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38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Análisis de la red actual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978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Análisis de servicios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136904" cy="47525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C" sz="2000" dirty="0" smtClean="0"/>
              <a:t>	</a:t>
            </a:r>
            <a:r>
              <a:rPr lang="es-EC" sz="1900" dirty="0" smtClean="0"/>
              <a:t>Servidor FIREWALL:</a:t>
            </a:r>
            <a:endParaRPr lang="es-AR" sz="1900" dirty="0" smtClean="0"/>
          </a:p>
          <a:p>
            <a:pPr lvl="0"/>
            <a:r>
              <a:rPr lang="es-EC" sz="1900" dirty="0" smtClean="0"/>
              <a:t>IPTABLES.- Define políticas aplicadas a VLANS, de NAT, ROUTE, FORWARD.</a:t>
            </a:r>
            <a:endParaRPr lang="es-AR" sz="1900" dirty="0" smtClean="0"/>
          </a:p>
          <a:p>
            <a:pPr lvl="0"/>
            <a:r>
              <a:rPr lang="es-EC" sz="1900" dirty="0" smtClean="0"/>
              <a:t>DHCP.- 10.1.30.0/24 para red de profesores y 10.1.29.0/24 para red de alumnos. </a:t>
            </a:r>
            <a:endParaRPr lang="es-AR" sz="1900" dirty="0" smtClean="0"/>
          </a:p>
          <a:p>
            <a:pPr lvl="0"/>
            <a:r>
              <a:rPr lang="es-EC" sz="1900" dirty="0" smtClean="0"/>
              <a:t>DNS.- Con el dominio </a:t>
            </a:r>
            <a:r>
              <a:rPr lang="es-EC" sz="1900" u="sng" dirty="0" smtClean="0"/>
              <a:t>www.deee.espe.edu.ec</a:t>
            </a:r>
            <a:r>
              <a:rPr lang="es-EC" sz="1900" dirty="0" smtClean="0"/>
              <a:t> para la dirección IP 10.1.28.3/22.</a:t>
            </a:r>
            <a:endParaRPr lang="es-AR" sz="1900" dirty="0" smtClean="0"/>
          </a:p>
          <a:p>
            <a:pPr lvl="0"/>
            <a:r>
              <a:rPr lang="es-EC" sz="1900" dirty="0" smtClean="0"/>
              <a:t>NTOP.</a:t>
            </a:r>
            <a:endParaRPr lang="es-AR" sz="1900" dirty="0" smtClean="0"/>
          </a:p>
          <a:p>
            <a:pPr marL="0" indent="0">
              <a:buNone/>
            </a:pPr>
            <a:endParaRPr lang="es-AR" sz="1900" dirty="0" smtClean="0"/>
          </a:p>
          <a:p>
            <a:pPr marL="0" lvl="0" indent="0">
              <a:buNone/>
            </a:pPr>
            <a:r>
              <a:rPr lang="es-EC" sz="1900" dirty="0" smtClean="0"/>
              <a:t>	Servidor WEB presta los servicios de:</a:t>
            </a:r>
            <a:endParaRPr lang="es-AR" sz="1900" dirty="0" smtClean="0"/>
          </a:p>
          <a:p>
            <a:r>
              <a:rPr lang="es-EC" sz="1900" dirty="0" smtClean="0"/>
              <a:t>HTTP</a:t>
            </a:r>
            <a:r>
              <a:rPr lang="es-AR" sz="1900" dirty="0" smtClean="0"/>
              <a:t>          </a:t>
            </a:r>
          </a:p>
          <a:p>
            <a:r>
              <a:rPr lang="es-EC" sz="1900" dirty="0" smtClean="0"/>
              <a:t>MAIL.- Servidor de Correo </a:t>
            </a:r>
            <a:r>
              <a:rPr lang="es-EC" sz="1900" dirty="0" err="1" smtClean="0"/>
              <a:t>Zimbra</a:t>
            </a:r>
            <a:r>
              <a:rPr lang="es-EC" sz="1900" dirty="0" smtClean="0"/>
              <a:t>, que presta servicios SNTP, POP3, IMAP</a:t>
            </a:r>
            <a:endParaRPr lang="es-AR" sz="1900" dirty="0" smtClean="0"/>
          </a:p>
          <a:p>
            <a:pPr lvl="0"/>
            <a:r>
              <a:rPr lang="es-EC" sz="1900" dirty="0" err="1" smtClean="0"/>
              <a:t>MySQL</a:t>
            </a:r>
            <a:r>
              <a:rPr lang="es-EC" sz="1900" dirty="0" smtClean="0"/>
              <a:t>.</a:t>
            </a:r>
            <a:endParaRPr lang="es-AR" sz="1900" dirty="0" smtClean="0"/>
          </a:p>
          <a:p>
            <a:r>
              <a:rPr lang="es-EC" sz="1900" dirty="0" smtClean="0"/>
              <a:t>NTOP.- </a:t>
            </a:r>
            <a:r>
              <a:rPr lang="es-AR" sz="1900" dirty="0" smtClean="0"/>
              <a:t>H</a:t>
            </a:r>
            <a:r>
              <a:rPr lang="x-none" sz="1900" smtClean="0"/>
              <a:t>erramienta</a:t>
            </a:r>
            <a:r>
              <a:rPr lang="es-EC" sz="1900" dirty="0" smtClean="0"/>
              <a:t> de </a:t>
            </a:r>
            <a:r>
              <a:rPr lang="x-none" sz="1900" smtClean="0"/>
              <a:t>monit</a:t>
            </a:r>
            <a:r>
              <a:rPr lang="es-AR" sz="1900" dirty="0" smtClean="0"/>
              <a:t>oreo de la red</a:t>
            </a:r>
            <a:r>
              <a:rPr lang="x-none" sz="1900" smtClean="0"/>
              <a:t> en tiempo r</a:t>
            </a:r>
            <a:r>
              <a:rPr lang="es-AR" sz="1900" dirty="0" err="1" smtClean="0"/>
              <a:t>eal</a:t>
            </a:r>
            <a:r>
              <a:rPr lang="es-AR" sz="1900" dirty="0" smtClean="0"/>
              <a:t>.</a:t>
            </a:r>
            <a:endParaRPr lang="es-AR" sz="1900" dirty="0"/>
          </a:p>
        </p:txBody>
      </p:sp>
    </p:spTree>
    <p:extLst>
      <p:ext uri="{BB962C8B-B14F-4D97-AF65-F5344CB8AC3E}">
        <p14:creationId xmlns:p14="http://schemas.microsoft.com/office/powerpoint/2010/main" val="16627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Análisis de trafico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C" dirty="0"/>
              <a:t>M</a:t>
            </a:r>
            <a:r>
              <a:rPr lang="es-EC" dirty="0" smtClean="0"/>
              <a:t>edición </a:t>
            </a:r>
            <a:r>
              <a:rPr lang="es-EC" dirty="0"/>
              <a:t>de tráfico </a:t>
            </a:r>
            <a:r>
              <a:rPr lang="es-EC" dirty="0" smtClean="0"/>
              <a:t>mediante </a:t>
            </a:r>
            <a:r>
              <a:rPr lang="es-EC" dirty="0"/>
              <a:t>el </a:t>
            </a:r>
            <a:r>
              <a:rPr lang="es-EC" dirty="0" smtClean="0"/>
              <a:t>software </a:t>
            </a:r>
            <a:r>
              <a:rPr lang="es-EC" dirty="0" err="1"/>
              <a:t>Fluke</a:t>
            </a:r>
            <a:r>
              <a:rPr lang="es-EC" dirty="0"/>
              <a:t> Networks </a:t>
            </a:r>
            <a:r>
              <a:rPr lang="es-EC" dirty="0" err="1"/>
              <a:t>Optiview</a:t>
            </a:r>
            <a:r>
              <a:rPr lang="es-EC" dirty="0"/>
              <a:t> </a:t>
            </a:r>
            <a:r>
              <a:rPr lang="es-EC" dirty="0" err="1"/>
              <a:t>Protocol</a:t>
            </a:r>
            <a:r>
              <a:rPr lang="es-EC" dirty="0"/>
              <a:t> </a:t>
            </a:r>
            <a:r>
              <a:rPr lang="es-EC" dirty="0" err="1"/>
              <a:t>Expert</a:t>
            </a:r>
            <a:endParaRPr lang="es-AR" dirty="0"/>
          </a:p>
        </p:txBody>
      </p:sp>
      <p:pic>
        <p:nvPicPr>
          <p:cNvPr id="6147" name="Imagen 6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2" t="18324" r="28526" b="39487"/>
          <a:stretch/>
        </p:blipFill>
        <p:spPr bwMode="auto">
          <a:xfrm>
            <a:off x="1763687" y="2122688"/>
            <a:ext cx="5184577" cy="35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Imagen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8" t="33076" r="18590" b="23846"/>
          <a:stretch>
            <a:fillRect/>
          </a:stretch>
        </p:blipFill>
        <p:spPr bwMode="auto">
          <a:xfrm>
            <a:off x="1979712" y="2420888"/>
            <a:ext cx="486741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88640"/>
            <a:ext cx="7924800" cy="1143000"/>
          </a:xfrm>
        </p:spPr>
        <p:txBody>
          <a:bodyPr/>
          <a:lstStyle/>
          <a:p>
            <a:r>
              <a:rPr lang="es-AR" dirty="0"/>
              <a:t>Topología Física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974369"/>
              </p:ext>
            </p:extLst>
          </p:nvPr>
        </p:nvGraphicFramePr>
        <p:xfrm>
          <a:off x="917848" y="1916832"/>
          <a:ext cx="7308304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Visio" r:id="rId3" imgW="7362063" imgH="1761363" progId="Visio.Drawing.11">
                  <p:embed/>
                </p:oleObj>
              </mc:Choice>
              <mc:Fallback>
                <p:oleObj name="Visio" r:id="rId3" imgW="7362063" imgH="176136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848" y="1916832"/>
                        <a:ext cx="7308304" cy="252028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22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Topología </a:t>
            </a:r>
            <a:r>
              <a:rPr lang="es-AR" dirty="0" smtClean="0"/>
              <a:t>Lógica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4594099"/>
              </p:ext>
            </p:extLst>
          </p:nvPr>
        </p:nvGraphicFramePr>
        <p:xfrm>
          <a:off x="1187624" y="1196752"/>
          <a:ext cx="6336704" cy="515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Visio" r:id="rId3" imgW="7306056" imgH="5935599" progId="Visio.Drawing.11">
                  <p:embed/>
                </p:oleObj>
              </mc:Choice>
              <mc:Fallback>
                <p:oleObj name="Visio" r:id="rId3" imgW="7306056" imgH="5935599" progId="Visio.Drawing.11">
                  <p:embed/>
                  <p:pic>
                    <p:nvPicPr>
                      <p:cNvPr id="0" name="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196752"/>
                        <a:ext cx="6336704" cy="515811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593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60648"/>
            <a:ext cx="7924800" cy="1143000"/>
          </a:xfrm>
        </p:spPr>
        <p:txBody>
          <a:bodyPr/>
          <a:lstStyle/>
          <a:p>
            <a:r>
              <a:rPr lang="es-AR" dirty="0" err="1" smtClean="0"/>
              <a:t>oBJETIVOS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2840" cy="4680520"/>
          </a:xfrm>
        </p:spPr>
        <p:txBody>
          <a:bodyPr>
            <a:normAutofit fontScale="55000" lnSpcReduction="20000"/>
          </a:bodyPr>
          <a:lstStyle/>
          <a:p>
            <a:pPr marL="914400" lvl="2" indent="0">
              <a:buNone/>
            </a:pPr>
            <a:r>
              <a:rPr lang="es-ES" sz="3800" b="1" dirty="0">
                <a:solidFill>
                  <a:srgbClr val="DC9E1F"/>
                </a:solidFill>
              </a:rPr>
              <a:t>General</a:t>
            </a:r>
            <a:endParaRPr lang="es-AR" sz="3800" dirty="0">
              <a:solidFill>
                <a:srgbClr val="DC9E1F"/>
              </a:solidFill>
            </a:endParaRPr>
          </a:p>
          <a:p>
            <a:pPr lvl="0" algn="just"/>
            <a:r>
              <a:rPr lang="es-ES" sz="3800" dirty="0"/>
              <a:t>Diseñar e implementar una red </a:t>
            </a:r>
            <a:r>
              <a:rPr lang="es-ES" sz="3800" dirty="0" err="1"/>
              <a:t>HoneyNet</a:t>
            </a:r>
            <a:r>
              <a:rPr lang="es-ES" sz="3800" dirty="0"/>
              <a:t> para la red del Departamento de Eléctrica y Electrónica (DEE) utilizando virtualización.</a:t>
            </a:r>
            <a:endParaRPr lang="es-AR" sz="3800" dirty="0"/>
          </a:p>
          <a:p>
            <a:pPr marL="0" indent="0" algn="just">
              <a:buNone/>
            </a:pPr>
            <a:r>
              <a:rPr lang="es-ES" sz="3800" b="1" dirty="0"/>
              <a:t> </a:t>
            </a:r>
            <a:endParaRPr lang="es-AR" sz="3800" dirty="0"/>
          </a:p>
          <a:p>
            <a:pPr marL="914400" lvl="2" indent="0" algn="just">
              <a:buNone/>
            </a:pPr>
            <a:r>
              <a:rPr lang="es-ES" sz="3800" b="1" dirty="0">
                <a:solidFill>
                  <a:srgbClr val="DC9E1F"/>
                </a:solidFill>
              </a:rPr>
              <a:t>Específicos</a:t>
            </a:r>
            <a:endParaRPr lang="es-AR" sz="3800" dirty="0">
              <a:solidFill>
                <a:srgbClr val="DC9E1F"/>
              </a:solidFill>
            </a:endParaRPr>
          </a:p>
          <a:p>
            <a:pPr lvl="0" algn="just"/>
            <a:r>
              <a:rPr lang="es-ES" sz="3800" dirty="0"/>
              <a:t>Realizar un estudio del estado del arte para determinar las posibles técnicas a utilizar.</a:t>
            </a:r>
            <a:endParaRPr lang="es-AR" sz="3800" dirty="0"/>
          </a:p>
          <a:p>
            <a:pPr lvl="0" algn="just"/>
            <a:r>
              <a:rPr lang="es-ES" sz="3800" dirty="0"/>
              <a:t>Analizar la red actual del Departamento y </a:t>
            </a:r>
            <a:r>
              <a:rPr lang="es-ES" sz="3800" dirty="0" smtClean="0"/>
              <a:t>determinar sus </a:t>
            </a:r>
            <a:r>
              <a:rPr lang="es-ES" sz="3800" dirty="0"/>
              <a:t>puntos críticos.</a:t>
            </a:r>
            <a:endParaRPr lang="es-AR" sz="3800" dirty="0"/>
          </a:p>
          <a:p>
            <a:pPr lvl="0" algn="just"/>
            <a:r>
              <a:rPr lang="es-ES" sz="3800" dirty="0"/>
              <a:t>Realizar el diseño e implementación de la </a:t>
            </a:r>
            <a:r>
              <a:rPr lang="es-ES" sz="3800" dirty="0" err="1"/>
              <a:t>HoneyNet</a:t>
            </a:r>
            <a:r>
              <a:rPr lang="es-ES" sz="3800" dirty="0"/>
              <a:t>.</a:t>
            </a:r>
            <a:endParaRPr lang="es-AR" sz="3800" dirty="0"/>
          </a:p>
          <a:p>
            <a:pPr lvl="0" algn="just"/>
            <a:r>
              <a:rPr lang="es-ES" sz="3800" dirty="0"/>
              <a:t>Evaluar el desempeño de la </a:t>
            </a:r>
            <a:r>
              <a:rPr lang="es-ES" sz="3800" dirty="0" err="1"/>
              <a:t>HoneyNet</a:t>
            </a:r>
            <a:r>
              <a:rPr lang="es-ES" sz="3800" dirty="0"/>
              <a:t> realizando intentos de intrusiones.</a:t>
            </a:r>
            <a:endParaRPr lang="es-AR" sz="3800" dirty="0"/>
          </a:p>
          <a:p>
            <a:pPr lvl="0" algn="just"/>
            <a:r>
              <a:rPr lang="es-ES" sz="3800" dirty="0"/>
              <a:t>Realizar un análisis estadístico, correlación a través del software.</a:t>
            </a:r>
            <a:endParaRPr lang="es-AR" sz="3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037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DISEÑO DE LA HONEYNET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485278"/>
              </p:ext>
            </p:extLst>
          </p:nvPr>
        </p:nvGraphicFramePr>
        <p:xfrm>
          <a:off x="1610493" y="1700808"/>
          <a:ext cx="6048671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Visio" r:id="rId3" imgW="8926830" imgH="5935599" progId="Visio.Drawing.11">
                  <p:embed/>
                </p:oleObj>
              </mc:Choice>
              <mc:Fallback>
                <p:oleObj name="Visio" r:id="rId3" imgW="8926830" imgH="593559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493" y="1700808"/>
                        <a:ext cx="6048671" cy="403244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6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Diseño de la </a:t>
            </a:r>
            <a:r>
              <a:rPr lang="es-AR" dirty="0" err="1" smtClean="0"/>
              <a:t>honeynet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sz="2400" dirty="0" smtClean="0"/>
              <a:t>La Honeynet esta conformada por una máquina </a:t>
            </a:r>
            <a:r>
              <a:rPr lang="es-EC" sz="2400" dirty="0"/>
              <a:t>física que usa una aplicación de virtualización para levantar las 3 </a:t>
            </a:r>
            <a:r>
              <a:rPr lang="es-EC" sz="2400" dirty="0" smtClean="0"/>
              <a:t>VM: Honeywall</a:t>
            </a:r>
            <a:r>
              <a:rPr lang="es-EC" sz="2400" dirty="0"/>
              <a:t>, </a:t>
            </a:r>
            <a:r>
              <a:rPr lang="es-EC" sz="2400" dirty="0" smtClean="0"/>
              <a:t>Honeypot </a:t>
            </a:r>
            <a:r>
              <a:rPr lang="es-EC" sz="2400" dirty="0"/>
              <a:t>y </a:t>
            </a:r>
            <a:r>
              <a:rPr lang="es-EC" sz="2400" dirty="0" smtClean="0"/>
              <a:t>el </a:t>
            </a:r>
            <a:r>
              <a:rPr lang="es-EC" sz="2400" dirty="0"/>
              <a:t>host de administración denominado “</a:t>
            </a:r>
            <a:r>
              <a:rPr lang="es-EC" sz="2400" dirty="0" err="1"/>
              <a:t>Walley</a:t>
            </a:r>
            <a:r>
              <a:rPr lang="es-EC" sz="2400" dirty="0" smtClean="0"/>
              <a:t>”. </a:t>
            </a:r>
            <a:endParaRPr lang="es-AR" sz="2400" dirty="0"/>
          </a:p>
          <a:p>
            <a:pPr marL="457200" lvl="1" indent="0" algn="just">
              <a:buNone/>
            </a:pPr>
            <a:r>
              <a:rPr lang="es-AR" sz="2400" dirty="0" smtClean="0"/>
              <a:t>	</a:t>
            </a:r>
            <a:r>
              <a:rPr lang="es-AR" sz="2400" dirty="0" smtClean="0">
                <a:solidFill>
                  <a:srgbClr val="DC9E1F"/>
                </a:solidFill>
              </a:rPr>
              <a:t>Software Empleado</a:t>
            </a:r>
          </a:p>
          <a:p>
            <a:pPr algn="just"/>
            <a:r>
              <a:rPr lang="es-AR" sz="2400" dirty="0" smtClean="0"/>
              <a:t>Software de </a:t>
            </a:r>
            <a:r>
              <a:rPr lang="es-AR" sz="2400" dirty="0" err="1" smtClean="0"/>
              <a:t>Virtualizacion</a:t>
            </a:r>
            <a:r>
              <a:rPr lang="es-AR" sz="2400" dirty="0" smtClean="0"/>
              <a:t>: </a:t>
            </a:r>
            <a:r>
              <a:rPr lang="es-EC" sz="2400" dirty="0"/>
              <a:t>VMWARE Server</a:t>
            </a:r>
            <a:endParaRPr lang="es-AR" sz="2400" dirty="0" smtClean="0"/>
          </a:p>
          <a:p>
            <a:pPr algn="just"/>
            <a:r>
              <a:rPr lang="es-AR" sz="2400" dirty="0" smtClean="0"/>
              <a:t>Sistema Operativos: </a:t>
            </a:r>
            <a:r>
              <a:rPr lang="es-EC" sz="2400" dirty="0" err="1"/>
              <a:t>Centos</a:t>
            </a:r>
            <a:r>
              <a:rPr lang="es-EC" sz="2400" dirty="0"/>
              <a:t> </a:t>
            </a:r>
            <a:r>
              <a:rPr lang="es-EC" sz="2400" dirty="0" smtClean="0"/>
              <a:t>5.4</a:t>
            </a:r>
          </a:p>
          <a:p>
            <a:pPr lvl="0" algn="just"/>
            <a:r>
              <a:rPr lang="es-ES" sz="2400" dirty="0"/>
              <a:t>Honeywall </a:t>
            </a:r>
            <a:r>
              <a:rPr lang="es-ES" sz="2400" dirty="0" smtClean="0"/>
              <a:t>CDROM: roo-1.4</a:t>
            </a:r>
          </a:p>
          <a:p>
            <a:pPr lvl="0" algn="just"/>
            <a:r>
              <a:rPr lang="es-ES" sz="2400" dirty="0" smtClean="0"/>
              <a:t>SEC</a:t>
            </a:r>
          </a:p>
          <a:p>
            <a:pPr lvl="0" algn="just"/>
            <a:endParaRPr lang="es-AR" sz="2400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85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IMPLEMENTACION DE LA HONEYNET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2840" cy="47525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C" sz="2700" dirty="0" smtClean="0"/>
              <a:t>Desarrollo de la Implementación </a:t>
            </a:r>
          </a:p>
          <a:p>
            <a:r>
              <a:rPr lang="es-EC" sz="2700" dirty="0" smtClean="0"/>
              <a:t>Herramienta de Virtualización</a:t>
            </a:r>
          </a:p>
          <a:p>
            <a:pPr>
              <a:buNone/>
            </a:pPr>
            <a:r>
              <a:rPr lang="es-EC" sz="2700" dirty="0" smtClean="0"/>
              <a:t>	Instalación de </a:t>
            </a:r>
            <a:r>
              <a:rPr lang="es-EC" sz="2700" dirty="0" err="1" smtClean="0"/>
              <a:t>Vmware</a:t>
            </a:r>
            <a:r>
              <a:rPr lang="es-EC" sz="2700" dirty="0" smtClean="0"/>
              <a:t> Server para Linux</a:t>
            </a:r>
          </a:p>
          <a:p>
            <a:pPr>
              <a:buNone/>
            </a:pPr>
            <a:r>
              <a:rPr lang="es-EC" sz="2700" dirty="0" smtClean="0"/>
              <a:t>	Configuración de </a:t>
            </a:r>
            <a:r>
              <a:rPr lang="es-EC" sz="2700" dirty="0" err="1" smtClean="0"/>
              <a:t>Vmware</a:t>
            </a:r>
            <a:r>
              <a:rPr lang="es-EC" sz="2700" dirty="0" smtClean="0"/>
              <a:t> Server ejecutando: </a:t>
            </a:r>
            <a:r>
              <a:rPr lang="es-AR" sz="2700" i="1" dirty="0" smtClean="0"/>
              <a:t>vmware-config.pl</a:t>
            </a:r>
            <a:endParaRPr lang="es-EC" sz="2700" i="1" dirty="0" smtClean="0"/>
          </a:p>
          <a:p>
            <a:r>
              <a:rPr lang="es-EC" sz="2700" dirty="0" smtClean="0"/>
              <a:t>Instalación de las VM:</a:t>
            </a:r>
          </a:p>
          <a:p>
            <a:pPr lvl="1"/>
            <a:r>
              <a:rPr lang="es-EC" sz="2700" dirty="0" smtClean="0"/>
              <a:t>VM1: Honeywall</a:t>
            </a:r>
          </a:p>
          <a:p>
            <a:pPr lvl="2"/>
            <a:r>
              <a:rPr lang="es-EC" sz="2700" dirty="0" smtClean="0"/>
              <a:t>Instalación del SO Honeywall Roo v1.4</a:t>
            </a:r>
          </a:p>
          <a:p>
            <a:pPr lvl="1"/>
            <a:r>
              <a:rPr lang="es-EC" sz="2700" dirty="0" smtClean="0"/>
              <a:t>VM2: Honeypot</a:t>
            </a:r>
          </a:p>
          <a:p>
            <a:pPr lvl="2"/>
            <a:r>
              <a:rPr lang="es-EC" sz="2700" dirty="0" smtClean="0"/>
              <a:t>Instalación del SO </a:t>
            </a:r>
            <a:r>
              <a:rPr lang="es-EC" sz="2700" dirty="0" err="1" smtClean="0"/>
              <a:t>Centos</a:t>
            </a:r>
            <a:r>
              <a:rPr lang="es-EC" sz="2700" dirty="0" smtClean="0"/>
              <a:t> 5.4</a:t>
            </a:r>
          </a:p>
          <a:p>
            <a:pPr lvl="1"/>
            <a:r>
              <a:rPr lang="es-EC" sz="2700" dirty="0" smtClean="0"/>
              <a:t>VM3: Host de Administración</a:t>
            </a:r>
          </a:p>
          <a:p>
            <a:pPr lvl="2"/>
            <a:r>
              <a:rPr lang="es-EC" sz="2700" dirty="0" smtClean="0"/>
              <a:t>Instalación del SO </a:t>
            </a:r>
            <a:r>
              <a:rPr lang="es-EC" sz="2700" dirty="0" err="1" smtClean="0"/>
              <a:t>Centos</a:t>
            </a:r>
            <a:r>
              <a:rPr lang="es-EC" sz="2700" dirty="0" smtClean="0"/>
              <a:t> 5.4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70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Configuración del Honeywall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8229600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s-EC" dirty="0" smtClean="0"/>
              <a:t>	</a:t>
            </a:r>
            <a:r>
              <a:rPr lang="es-EC" sz="2400" dirty="0" smtClean="0"/>
              <a:t>Definición de las interfaces de red – Interconexión de </a:t>
            </a:r>
            <a:r>
              <a:rPr lang="es-EC" sz="2400" dirty="0" err="1" smtClean="0"/>
              <a:t>VM’s</a:t>
            </a:r>
            <a:r>
              <a:rPr lang="es-EC" sz="2400" dirty="0" smtClean="0"/>
              <a:t> con el host anfitrión y la red de producción.</a:t>
            </a:r>
          </a:p>
          <a:p>
            <a:pPr lvl="1"/>
            <a:endParaRPr lang="es-EC" dirty="0" smtClean="0"/>
          </a:p>
          <a:p>
            <a:pPr lvl="1">
              <a:buNone/>
            </a:pPr>
            <a:endParaRPr lang="es-EC" dirty="0" smtClean="0"/>
          </a:p>
          <a:p>
            <a:pPr lvl="1"/>
            <a:endParaRPr lang="es-AR" i="1" dirty="0" smtClean="0"/>
          </a:p>
          <a:p>
            <a:endParaRPr lang="es-EC" dirty="0"/>
          </a:p>
        </p:txBody>
      </p:sp>
      <p:pic>
        <p:nvPicPr>
          <p:cNvPr id="2050" name="Imagen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721386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58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Configuración del Honeywall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7150" indent="0" algn="just">
              <a:buNone/>
            </a:pPr>
            <a:r>
              <a:rPr lang="es-AR" sz="2400" dirty="0" smtClean="0"/>
              <a:t>Iniciar la configuración ingresando al directorio </a:t>
            </a:r>
            <a:r>
              <a:rPr lang="es-AR" sz="2400" i="1" dirty="0" err="1" smtClean="0"/>
              <a:t>dlg</a:t>
            </a:r>
            <a:r>
              <a:rPr lang="es-AR" sz="2400" dirty="0" smtClean="0"/>
              <a:t> y ejecutando el archivo de </a:t>
            </a:r>
            <a:r>
              <a:rPr lang="es-AR" sz="2400" dirty="0" err="1" smtClean="0"/>
              <a:t>menu</a:t>
            </a:r>
            <a:r>
              <a:rPr lang="es-AR" sz="2400" dirty="0" smtClean="0"/>
              <a:t> de </a:t>
            </a:r>
            <a:r>
              <a:rPr lang="es-AR" sz="2400" dirty="0" err="1" smtClean="0"/>
              <a:t>configuracion</a:t>
            </a:r>
            <a:r>
              <a:rPr lang="es-AR" sz="2400" dirty="0" smtClean="0"/>
              <a:t> </a:t>
            </a:r>
            <a:r>
              <a:rPr lang="es-AR" sz="2400" i="1" dirty="0" smtClean="0"/>
              <a:t>./dialogmenu.sh. </a:t>
            </a:r>
          </a:p>
          <a:p>
            <a:pPr lvl="1">
              <a:buNone/>
            </a:pPr>
            <a:r>
              <a:rPr lang="es-AR" i="1" dirty="0" smtClean="0"/>
              <a:t>	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8" t="24185" r="28183" b="43207"/>
          <a:stretch>
            <a:fillRect/>
          </a:stretch>
        </p:blipFill>
        <p:spPr bwMode="auto">
          <a:xfrm>
            <a:off x="2267744" y="2780928"/>
            <a:ext cx="475252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0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4" t="59782" r="28354" b="7336"/>
          <a:stretch>
            <a:fillRect/>
          </a:stretch>
        </p:blipFill>
        <p:spPr bwMode="auto">
          <a:xfrm>
            <a:off x="2667124" y="3933056"/>
            <a:ext cx="4248472" cy="23983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Configuraciones del </a:t>
            </a:r>
            <a:r>
              <a:rPr lang="es-EC" dirty="0" err="1" smtClean="0"/>
              <a:t>honeywall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7920880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s-EC" sz="2200" dirty="0" smtClean="0"/>
              <a:t>Definición de IP </a:t>
            </a:r>
            <a:r>
              <a:rPr lang="es-EC" sz="2200" dirty="0" err="1" smtClean="0"/>
              <a:t>Honeypots</a:t>
            </a:r>
            <a:r>
              <a:rPr lang="es-EC" sz="2200" dirty="0" smtClean="0"/>
              <a:t>: </a:t>
            </a:r>
          </a:p>
          <a:p>
            <a:pPr lvl="1" algn="just"/>
            <a:r>
              <a:rPr lang="es-AR" sz="2200" dirty="0" smtClean="0"/>
              <a:t>Ingrese </a:t>
            </a:r>
            <a:r>
              <a:rPr lang="es-AR" sz="2200" dirty="0"/>
              <a:t>las direcciones </a:t>
            </a:r>
            <a:r>
              <a:rPr lang="es-AR" sz="2200" dirty="0" err="1"/>
              <a:t>IPs</a:t>
            </a:r>
            <a:r>
              <a:rPr lang="es-AR" sz="2200" dirty="0"/>
              <a:t> </a:t>
            </a:r>
            <a:r>
              <a:rPr lang="es-AR" sz="2200" dirty="0" smtClean="0"/>
              <a:t>: 10.1.28.200</a:t>
            </a:r>
            <a:endParaRPr lang="es-EC" sz="2200" dirty="0" smtClean="0"/>
          </a:p>
          <a:p>
            <a:pPr lvl="1" algn="just"/>
            <a:r>
              <a:rPr lang="es-AR" sz="2200" dirty="0"/>
              <a:t>Ingrese las direcciones IP de la Honeynet </a:t>
            </a:r>
            <a:r>
              <a:rPr lang="es-EC" sz="2200" dirty="0"/>
              <a:t>10.1.28.0 / </a:t>
            </a:r>
            <a:r>
              <a:rPr lang="es-EC" sz="2200" dirty="0" smtClean="0"/>
              <a:t>22</a:t>
            </a:r>
          </a:p>
          <a:p>
            <a:pPr lvl="1" algn="just"/>
            <a:r>
              <a:rPr lang="es-AR" sz="2200" dirty="0"/>
              <a:t>Ingrese la dirección de </a:t>
            </a:r>
            <a:r>
              <a:rPr lang="es-AR" sz="2200" dirty="0" err="1"/>
              <a:t>broadcast</a:t>
            </a:r>
            <a:r>
              <a:rPr lang="es-AR" sz="2200" dirty="0"/>
              <a:t> correspondiente a la red de la </a:t>
            </a:r>
            <a:r>
              <a:rPr lang="es-AR" sz="2200" dirty="0" smtClean="0"/>
              <a:t>Honeynet: </a:t>
            </a:r>
            <a:r>
              <a:rPr lang="es-EC" sz="2200" dirty="0" smtClean="0"/>
              <a:t>10.1.31.255/22</a:t>
            </a:r>
            <a:endParaRPr lang="es-EC" sz="2200" dirty="0"/>
          </a:p>
        </p:txBody>
      </p:sp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4" t="16847" r="28354" b="48642"/>
          <a:stretch>
            <a:fillRect/>
          </a:stretch>
        </p:blipFill>
        <p:spPr bwMode="auto">
          <a:xfrm>
            <a:off x="2195736" y="3571900"/>
            <a:ext cx="4104456" cy="252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5" t="41032" r="27504" b="24185"/>
          <a:stretch>
            <a:fillRect/>
          </a:stretch>
        </p:blipFill>
        <p:spPr bwMode="auto">
          <a:xfrm>
            <a:off x="1619672" y="3357240"/>
            <a:ext cx="4248472" cy="2398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2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Configuraciones del </a:t>
            </a:r>
            <a:r>
              <a:rPr lang="es-EC" dirty="0" err="1"/>
              <a:t>honeywall</a:t>
            </a:r>
            <a:r>
              <a:rPr lang="es-EC" dirty="0"/>
              <a:t/>
            </a:r>
            <a:br>
              <a:rPr lang="es-EC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4518248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es-EC" sz="2200" dirty="0"/>
              <a:t>Definición de IP del DNS Server. </a:t>
            </a:r>
          </a:p>
          <a:p>
            <a:pPr lvl="1" algn="just"/>
            <a:r>
              <a:rPr lang="es-AR" sz="2200" dirty="0"/>
              <a:t>Ingresar la lista de las direcciones </a:t>
            </a:r>
            <a:r>
              <a:rPr lang="es-AR" sz="2200" dirty="0" err="1"/>
              <a:t>IPs</a:t>
            </a:r>
            <a:r>
              <a:rPr lang="es-AR" sz="2200" dirty="0"/>
              <a:t> de los </a:t>
            </a:r>
            <a:r>
              <a:rPr lang="es-AR" sz="2200" dirty="0" err="1"/>
              <a:t>Honeypots</a:t>
            </a:r>
            <a:r>
              <a:rPr lang="es-AR" sz="2200" dirty="0"/>
              <a:t> 10.1.28.0/22</a:t>
            </a:r>
          </a:p>
          <a:p>
            <a:pPr lvl="1" algn="just"/>
            <a:r>
              <a:rPr lang="es-AR" sz="2200" dirty="0"/>
              <a:t>Configuración de DNS server que serán usados para no limitar el acceso: 10.1.0.101, 10.1.0.104, 10.1.30.1, 10.1.28.200</a:t>
            </a:r>
            <a:endParaRPr lang="es-EC" sz="2200" dirty="0"/>
          </a:p>
          <a:p>
            <a:endParaRPr lang="es-AR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5" t="10054" r="25977" b="55707"/>
          <a:stretch>
            <a:fillRect/>
          </a:stretch>
        </p:blipFill>
        <p:spPr bwMode="auto">
          <a:xfrm>
            <a:off x="3012554" y="4149328"/>
            <a:ext cx="4007718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 t="11685" r="26315" b="52174"/>
          <a:stretch>
            <a:fillRect/>
          </a:stretch>
        </p:blipFill>
        <p:spPr bwMode="auto">
          <a:xfrm>
            <a:off x="2339752" y="3501008"/>
            <a:ext cx="4007718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3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Configuraciones del </a:t>
            </a:r>
            <a:r>
              <a:rPr lang="es-EC" dirty="0" err="1" smtClean="0"/>
              <a:t>honeywall</a:t>
            </a:r>
            <a:r>
              <a:rPr lang="es-EC" dirty="0" smtClean="0"/>
              <a:t/>
            </a:r>
            <a:br>
              <a:rPr lang="es-EC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es-EC" sz="2200" dirty="0"/>
              <a:t>Definición de la interfaz de administración. </a:t>
            </a:r>
          </a:p>
          <a:p>
            <a:pPr lvl="1" algn="just"/>
            <a:r>
              <a:rPr lang="es-EC" sz="2200" dirty="0"/>
              <a:t>I</a:t>
            </a:r>
            <a:r>
              <a:rPr lang="es-AR" sz="2200" dirty="0" err="1"/>
              <a:t>nterfaz</a:t>
            </a:r>
            <a:r>
              <a:rPr lang="es-AR" sz="2200" dirty="0"/>
              <a:t> remota de administración 10.1.28.254 / 22</a:t>
            </a:r>
            <a:endParaRPr lang="es-EC" sz="2200" dirty="0"/>
          </a:p>
          <a:p>
            <a:pPr lvl="1" algn="just"/>
            <a:r>
              <a:rPr lang="es-EC" sz="2200" dirty="0" err="1"/>
              <a:t>Activacion</a:t>
            </a:r>
            <a:r>
              <a:rPr lang="es-EC" sz="2200" dirty="0"/>
              <a:t> de </a:t>
            </a:r>
            <a:r>
              <a:rPr lang="es-EC" sz="2200" dirty="0" err="1"/>
              <a:t>Walleye</a:t>
            </a:r>
            <a:r>
              <a:rPr lang="es-EC" sz="2200" dirty="0"/>
              <a:t> OK</a:t>
            </a:r>
          </a:p>
          <a:p>
            <a:pPr lvl="1" algn="just"/>
            <a:r>
              <a:rPr lang="es-AR" sz="2200" dirty="0"/>
              <a:t>Ingresar el rango de direcciones </a:t>
            </a:r>
            <a:r>
              <a:rPr lang="es-AR" sz="2200" dirty="0" err="1"/>
              <a:t>IPs</a:t>
            </a:r>
            <a:r>
              <a:rPr lang="es-AR" sz="2200" dirty="0"/>
              <a:t> que pueden tener acceso a la administración. 10.1.28.0 / 22</a:t>
            </a:r>
          </a:p>
          <a:p>
            <a:endParaRPr lang="es-AR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7" t="43207" r="28183" b="23369"/>
          <a:stretch>
            <a:fillRect/>
          </a:stretch>
        </p:blipFill>
        <p:spPr bwMode="auto">
          <a:xfrm>
            <a:off x="2699792" y="4437112"/>
            <a:ext cx="381642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4" t="31793" r="28014" b="35326"/>
          <a:stretch>
            <a:fillRect/>
          </a:stretch>
        </p:blipFill>
        <p:spPr bwMode="auto">
          <a:xfrm>
            <a:off x="1907704" y="3933056"/>
            <a:ext cx="3816424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9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5" t="58696" r="25977" b="5978"/>
          <a:stretch>
            <a:fillRect/>
          </a:stretch>
        </p:blipFill>
        <p:spPr bwMode="auto">
          <a:xfrm>
            <a:off x="3275856" y="4365104"/>
            <a:ext cx="367240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Configuraciones del </a:t>
            </a:r>
            <a:r>
              <a:rPr lang="es-EC" dirty="0" err="1"/>
              <a:t>honeywall</a:t>
            </a:r>
            <a:r>
              <a:rPr lang="es-EC" dirty="0"/>
              <a:t/>
            </a:r>
            <a:br>
              <a:rPr lang="es-EC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4800" cy="4320480"/>
          </a:xfrm>
        </p:spPr>
        <p:txBody>
          <a:bodyPr>
            <a:noAutofit/>
          </a:bodyPr>
          <a:lstStyle/>
          <a:p>
            <a:pPr algn="just"/>
            <a:r>
              <a:rPr lang="es-AR" sz="2200" dirty="0" smtClean="0"/>
              <a:t>Ingresar </a:t>
            </a:r>
            <a:r>
              <a:rPr lang="es-AR" sz="2200" dirty="0"/>
              <a:t>una lista de puertos TCP permitidos para la interfaz de </a:t>
            </a:r>
            <a:r>
              <a:rPr lang="es-AR" sz="2200" dirty="0" smtClean="0"/>
              <a:t>administración</a:t>
            </a:r>
          </a:p>
          <a:p>
            <a:pPr algn="just"/>
            <a:r>
              <a:rPr lang="es-AR" sz="2200" dirty="0" smtClean="0"/>
              <a:t>Ingrese </a:t>
            </a:r>
            <a:r>
              <a:rPr lang="es-AR" sz="2200" dirty="0"/>
              <a:t>la lista de puertos TCP necesarios de </a:t>
            </a:r>
            <a:r>
              <a:rPr lang="es-AR" sz="2200" dirty="0" smtClean="0"/>
              <a:t>salida </a:t>
            </a:r>
            <a:endParaRPr lang="es-EC" sz="2200" dirty="0"/>
          </a:p>
          <a:p>
            <a:pPr algn="just"/>
            <a:r>
              <a:rPr lang="es-AR" sz="2200" dirty="0"/>
              <a:t>Ingrese la lista de puertos UDP necesarios de </a:t>
            </a:r>
            <a:r>
              <a:rPr lang="es-AR" sz="2200" dirty="0" smtClean="0"/>
              <a:t>salida</a:t>
            </a:r>
            <a:endParaRPr lang="es-EC" sz="2200" dirty="0"/>
          </a:p>
          <a:p>
            <a:pPr algn="just"/>
            <a:r>
              <a:rPr lang="es-AR" sz="2200" dirty="0"/>
              <a:t>Especificar el numero de Conexiones </a:t>
            </a:r>
            <a:r>
              <a:rPr lang="es-AR" sz="2200" dirty="0" smtClean="0"/>
              <a:t>TCP, UDP e ICMP permitidas</a:t>
            </a:r>
            <a:endParaRPr lang="es-EC" sz="2200" dirty="0"/>
          </a:p>
          <a:p>
            <a:pPr algn="just"/>
            <a:endParaRPr lang="es-AR" sz="2200" dirty="0"/>
          </a:p>
        </p:txBody>
      </p:sp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6" t="10326" r="25977" b="54892"/>
          <a:stretch>
            <a:fillRect/>
          </a:stretch>
        </p:blipFill>
        <p:spPr bwMode="auto">
          <a:xfrm>
            <a:off x="2987824" y="4251672"/>
            <a:ext cx="367203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5" t="41032" r="25977" b="23914"/>
          <a:stretch>
            <a:fillRect/>
          </a:stretch>
        </p:blipFill>
        <p:spPr bwMode="auto">
          <a:xfrm>
            <a:off x="2699792" y="4176960"/>
            <a:ext cx="36806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7" t="17119" r="28183" b="49728"/>
          <a:stretch>
            <a:fillRect/>
          </a:stretch>
        </p:blipFill>
        <p:spPr bwMode="auto">
          <a:xfrm>
            <a:off x="2483768" y="4091632"/>
            <a:ext cx="362949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0" t="52237" r="28183" b="15761"/>
          <a:stretch>
            <a:fillRect/>
          </a:stretch>
        </p:blipFill>
        <p:spPr bwMode="auto">
          <a:xfrm>
            <a:off x="2195736" y="4005064"/>
            <a:ext cx="3629496" cy="232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7" t="46739" r="28183" b="20381"/>
          <a:stretch>
            <a:fillRect/>
          </a:stretch>
        </p:blipFill>
        <p:spPr bwMode="auto">
          <a:xfrm>
            <a:off x="1907704" y="3861048"/>
            <a:ext cx="367240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9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Configuración de los </a:t>
            </a:r>
            <a:r>
              <a:rPr lang="es-EC" dirty="0" err="1" smtClean="0"/>
              <a:t>Honeypots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s-EC" sz="2200" dirty="0" smtClean="0"/>
              <a:t>La configuración de la interfaz de red Host-</a:t>
            </a:r>
            <a:r>
              <a:rPr lang="es-EC" sz="2200" dirty="0" err="1" smtClean="0"/>
              <a:t>only</a:t>
            </a:r>
            <a:r>
              <a:rPr lang="es-EC" sz="2200" dirty="0" smtClean="0"/>
              <a:t> para el Honeypot y de la interfaz modo Bridge para el host de Administración:</a:t>
            </a:r>
            <a:endParaRPr lang="es-EC" sz="2200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8"/>
            <a:ext cx="3867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5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ANTECEDENTES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es-ES_tradnl" sz="2100" dirty="0"/>
              <a:t>E</a:t>
            </a:r>
            <a:r>
              <a:rPr lang="es-ES_tradnl" sz="2100" dirty="0" smtClean="0"/>
              <a:t>l </a:t>
            </a:r>
            <a:r>
              <a:rPr lang="es-ES_tradnl" sz="2100" dirty="0"/>
              <a:t>principal activo de una empresa es la información que esta </a:t>
            </a:r>
            <a:r>
              <a:rPr lang="es-ES_tradnl" sz="2100" dirty="0" smtClean="0"/>
              <a:t>posee.</a:t>
            </a:r>
          </a:p>
          <a:p>
            <a:pPr algn="just"/>
            <a:r>
              <a:rPr lang="es-ES_tradnl" sz="2100" dirty="0"/>
              <a:t>La </a:t>
            </a:r>
            <a:r>
              <a:rPr lang="es-ES_tradnl" sz="2100" dirty="0" smtClean="0"/>
              <a:t>ESPE </a:t>
            </a:r>
            <a:r>
              <a:rPr lang="es-ES_tradnl" sz="2100" dirty="0"/>
              <a:t>necesita garantizar la consistencia de la red, permanencia  de los recursos informáticos y la seguridad de los datos que </a:t>
            </a:r>
            <a:r>
              <a:rPr lang="es-ES_tradnl" sz="2100" dirty="0" smtClean="0"/>
              <a:t>transitan.</a:t>
            </a:r>
          </a:p>
          <a:p>
            <a:pPr algn="just"/>
            <a:r>
              <a:rPr lang="es-EC" sz="2100" dirty="0"/>
              <a:t>La existencia de vulnerabilidades dentro de una red informática, implica amenazas cuya consecución son los </a:t>
            </a:r>
            <a:r>
              <a:rPr lang="es-EC" sz="2100" dirty="0" smtClean="0"/>
              <a:t>ataques.</a:t>
            </a:r>
          </a:p>
          <a:p>
            <a:pPr algn="just"/>
            <a:r>
              <a:rPr lang="es-EC" sz="2100" dirty="0" smtClean="0"/>
              <a:t>Es importante </a:t>
            </a:r>
            <a:r>
              <a:rPr lang="es-EC" sz="2100" dirty="0"/>
              <a:t>determinar las vulnerabilidades de una red informática, para poder aplicar medidas que eviten la </a:t>
            </a:r>
            <a:r>
              <a:rPr lang="es-EC" sz="2100" dirty="0" smtClean="0"/>
              <a:t>explotación </a:t>
            </a:r>
            <a:r>
              <a:rPr lang="es-EC" sz="2100" dirty="0"/>
              <a:t>y uso inapropiado de la </a:t>
            </a:r>
            <a:r>
              <a:rPr lang="es-EC" sz="2100" dirty="0" smtClean="0"/>
              <a:t>red.</a:t>
            </a:r>
          </a:p>
          <a:p>
            <a:pPr algn="just"/>
            <a:r>
              <a:rPr lang="es-EC" sz="2100" dirty="0" smtClean="0"/>
              <a:t>Implementar mecanismos </a:t>
            </a:r>
            <a:r>
              <a:rPr lang="es-EC" sz="2100" dirty="0"/>
              <a:t>de </a:t>
            </a:r>
            <a:r>
              <a:rPr lang="es-EC" sz="2100" dirty="0" smtClean="0"/>
              <a:t>defensa: </a:t>
            </a:r>
            <a:r>
              <a:rPr lang="es-EC" sz="2100" dirty="0"/>
              <a:t>firewalls, </a:t>
            </a:r>
            <a:r>
              <a:rPr lang="es-EC" sz="2100" dirty="0" smtClean="0"/>
              <a:t>IDS, </a:t>
            </a:r>
            <a:r>
              <a:rPr lang="es-EC" sz="2100" dirty="0" err="1" smtClean="0"/>
              <a:t>VPNs</a:t>
            </a:r>
            <a:r>
              <a:rPr lang="es-EC" sz="2100" dirty="0" smtClean="0"/>
              <a:t>, </a:t>
            </a:r>
            <a:r>
              <a:rPr lang="es-EC" sz="2100" dirty="0"/>
              <a:t>listas de control de acceso, etc. p</a:t>
            </a:r>
            <a:r>
              <a:rPr lang="es-EC" sz="2100" dirty="0" smtClean="0"/>
              <a:t>rocurando </a:t>
            </a:r>
            <a:r>
              <a:rPr lang="es-EC" sz="2100" dirty="0"/>
              <a:t>disminuir el nivel de inseguridad de la </a:t>
            </a:r>
            <a:r>
              <a:rPr lang="es-EC" sz="2100" dirty="0" smtClean="0"/>
              <a:t>red.</a:t>
            </a:r>
          </a:p>
        </p:txBody>
      </p:sp>
    </p:spTree>
    <p:extLst>
      <p:ext uri="{BB962C8B-B14F-4D97-AF65-F5344CB8AC3E}">
        <p14:creationId xmlns:p14="http://schemas.microsoft.com/office/powerpoint/2010/main" val="36155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C" dirty="0" smtClean="0"/>
              <a:t>Instalación </a:t>
            </a:r>
            <a:r>
              <a:rPr lang="es-EC" dirty="0"/>
              <a:t>y configuración de los Servicios de </a:t>
            </a:r>
            <a:r>
              <a:rPr lang="es-EC" dirty="0" smtClean="0"/>
              <a:t>Red en </a:t>
            </a:r>
            <a:r>
              <a:rPr lang="es-EC" dirty="0" err="1" smtClean="0"/>
              <a:t>honeypot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s-EC" b="1" dirty="0" smtClean="0"/>
          </a:p>
          <a:p>
            <a:pPr lvl="0"/>
            <a:r>
              <a:rPr lang="es-EC" b="1" dirty="0" smtClean="0"/>
              <a:t>DHCP</a:t>
            </a:r>
            <a:r>
              <a:rPr lang="es-EC" b="1" dirty="0"/>
              <a:t>.-</a:t>
            </a:r>
            <a:r>
              <a:rPr lang="es-EC" dirty="0"/>
              <a:t> </a:t>
            </a:r>
            <a:r>
              <a:rPr lang="es-EC" dirty="0" smtClean="0"/>
              <a:t>Especifica </a:t>
            </a:r>
            <a:r>
              <a:rPr lang="es-EC" dirty="0"/>
              <a:t>el rango de direcciones </a:t>
            </a:r>
            <a:r>
              <a:rPr lang="es-EC" dirty="0" smtClean="0"/>
              <a:t>IP, </a:t>
            </a:r>
            <a:r>
              <a:rPr lang="es-EC" dirty="0"/>
              <a:t>desde </a:t>
            </a:r>
            <a:r>
              <a:rPr lang="es-EC" dirty="0" smtClean="0"/>
              <a:t>10.1.28.100/22 </a:t>
            </a:r>
            <a:r>
              <a:rPr lang="es-EC" dirty="0"/>
              <a:t>hasta la dirección </a:t>
            </a:r>
            <a:r>
              <a:rPr lang="es-EC" dirty="0" smtClean="0"/>
              <a:t>10.1.28.254/22. </a:t>
            </a:r>
            <a:endParaRPr lang="es-EC" dirty="0"/>
          </a:p>
          <a:p>
            <a:pPr lvl="0"/>
            <a:r>
              <a:rPr lang="es-EC" b="1" dirty="0"/>
              <a:t>DNS.-</a:t>
            </a:r>
            <a:r>
              <a:rPr lang="es-EC" dirty="0"/>
              <a:t> D</a:t>
            </a:r>
            <a:r>
              <a:rPr lang="es-EC" dirty="0" smtClean="0"/>
              <a:t>etermina </a:t>
            </a:r>
            <a:r>
              <a:rPr lang="es-EC" dirty="0"/>
              <a:t>el dominio </a:t>
            </a:r>
            <a:r>
              <a:rPr lang="es-EC" i="1" u="sng" dirty="0"/>
              <a:t>www.deee.espe.edu.ec</a:t>
            </a:r>
            <a:r>
              <a:rPr lang="es-EC" dirty="0"/>
              <a:t> para la dirección </a:t>
            </a:r>
            <a:r>
              <a:rPr lang="es-EC" dirty="0" smtClean="0"/>
              <a:t>IP </a:t>
            </a:r>
            <a:r>
              <a:rPr lang="es-EC" dirty="0"/>
              <a:t>10.1.28.200/22.</a:t>
            </a:r>
          </a:p>
          <a:p>
            <a:pPr lvl="0"/>
            <a:r>
              <a:rPr lang="es-EC" b="1" dirty="0"/>
              <a:t>HTTP.-</a:t>
            </a:r>
            <a:r>
              <a:rPr lang="es-EC" dirty="0"/>
              <a:t> </a:t>
            </a:r>
            <a:r>
              <a:rPr lang="es-EC" dirty="0" smtClean="0"/>
              <a:t>Basta iniciar  </a:t>
            </a:r>
            <a:r>
              <a:rPr lang="es-EC" dirty="0"/>
              <a:t>el servicio </a:t>
            </a:r>
            <a:r>
              <a:rPr lang="es-EC" dirty="0" err="1"/>
              <a:t>httpd</a:t>
            </a:r>
            <a:r>
              <a:rPr lang="es-EC" dirty="0"/>
              <a:t>, ya instalado. La versión </a:t>
            </a:r>
            <a:r>
              <a:rPr lang="es-EC" dirty="0" smtClean="0"/>
              <a:t>es Apache2 </a:t>
            </a:r>
            <a:endParaRPr lang="es-EC" dirty="0"/>
          </a:p>
          <a:p>
            <a:pPr lvl="0"/>
            <a:r>
              <a:rPr lang="es-EC" b="1" dirty="0"/>
              <a:t>CORREO.-</a:t>
            </a:r>
            <a:r>
              <a:rPr lang="es-EC" dirty="0"/>
              <a:t> </a:t>
            </a:r>
            <a:r>
              <a:rPr lang="es-EC" dirty="0" smtClean="0"/>
              <a:t>Se requiere </a:t>
            </a:r>
            <a:r>
              <a:rPr lang="es-EC" dirty="0"/>
              <a:t>levantar los siguientes  servicios: </a:t>
            </a:r>
            <a:r>
              <a:rPr lang="es-EC" dirty="0" err="1"/>
              <a:t>Sendmail</a:t>
            </a:r>
            <a:r>
              <a:rPr lang="es-EC" dirty="0"/>
              <a:t> (agente de transporte de correo), </a:t>
            </a:r>
            <a:r>
              <a:rPr lang="es-EC" dirty="0" err="1"/>
              <a:t>dovecot</a:t>
            </a:r>
            <a:r>
              <a:rPr lang="es-EC" dirty="0"/>
              <a:t> (</a:t>
            </a:r>
            <a:r>
              <a:rPr lang="es-ES" dirty="0"/>
              <a:t>servidor de IMAP y POP3 de código abierto para sistemas GNU/Linux</a:t>
            </a:r>
            <a:r>
              <a:rPr lang="es-EC" dirty="0"/>
              <a:t>) y </a:t>
            </a:r>
            <a:r>
              <a:rPr lang="es-EC" dirty="0" err="1"/>
              <a:t>saslauthd</a:t>
            </a:r>
            <a:r>
              <a:rPr lang="es-EC" dirty="0"/>
              <a:t> (servicio de autenticación)</a:t>
            </a:r>
          </a:p>
          <a:p>
            <a:pPr lvl="0"/>
            <a:r>
              <a:rPr lang="es-EC" b="1" dirty="0"/>
              <a:t>SSH.-</a:t>
            </a:r>
            <a:r>
              <a:rPr lang="es-EC" dirty="0"/>
              <a:t> Servidor de acceso remoto encriptado. No requiere configuración, basta con iniciar el servicio </a:t>
            </a:r>
            <a:r>
              <a:rPr lang="es-EC" dirty="0" err="1"/>
              <a:t>sshd</a:t>
            </a:r>
            <a:r>
              <a:rPr lang="es-EC" dirty="0"/>
              <a:t>.</a:t>
            </a:r>
          </a:p>
          <a:p>
            <a:pPr lvl="0"/>
            <a:r>
              <a:rPr lang="es-EC" b="1" dirty="0"/>
              <a:t>FTP.-</a:t>
            </a:r>
            <a:r>
              <a:rPr lang="es-EC" dirty="0"/>
              <a:t> Se instala, configura e inicia el servicio VSFTPD.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616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s-EC" sz="3600" dirty="0" smtClean="0"/>
              <a:t>SNORT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C" sz="2200" dirty="0" smtClean="0"/>
              <a:t>Actualización de las reglas de Snort</a:t>
            </a:r>
            <a:endParaRPr lang="es-EC" sz="2200" dirty="0"/>
          </a:p>
          <a:p>
            <a:pPr marL="0" indent="0">
              <a:buNone/>
            </a:pPr>
            <a:r>
              <a:rPr lang="es-EC" sz="2200" dirty="0"/>
              <a:t> </a:t>
            </a:r>
            <a:r>
              <a:rPr lang="es-EC" sz="2200" dirty="0" smtClean="0"/>
              <a:t>      Obtención del </a:t>
            </a:r>
            <a:r>
              <a:rPr lang="es-EC" sz="2200" dirty="0" err="1" smtClean="0"/>
              <a:t>oinkcode</a:t>
            </a:r>
            <a:r>
              <a:rPr lang="es-EC" sz="2200" dirty="0" smtClean="0"/>
              <a:t> mediante la creación de una cuenta de usuario gratuita.</a:t>
            </a:r>
          </a:p>
          <a:p>
            <a:r>
              <a:rPr lang="es-EC" sz="2200" dirty="0" smtClean="0"/>
              <a:t>Configuración: </a:t>
            </a:r>
          </a:p>
          <a:p>
            <a:pPr>
              <a:buNone/>
            </a:pPr>
            <a:r>
              <a:rPr lang="es-EC" sz="2200" dirty="0"/>
              <a:t>	</a:t>
            </a:r>
            <a:r>
              <a:rPr lang="es-EC" sz="2200" dirty="0" smtClean="0"/>
              <a:t>En el archivo /</a:t>
            </a:r>
            <a:r>
              <a:rPr lang="es-EC" sz="2200" dirty="0" err="1" smtClean="0"/>
              <a:t>var</a:t>
            </a:r>
            <a:r>
              <a:rPr lang="es-EC" sz="2200" dirty="0" smtClean="0"/>
              <a:t>/</a:t>
            </a:r>
            <a:r>
              <a:rPr lang="es-EC" sz="2200" dirty="0" err="1" smtClean="0"/>
              <a:t>losg</a:t>
            </a:r>
            <a:r>
              <a:rPr lang="es-EC" sz="2200" dirty="0" smtClean="0"/>
              <a:t>/</a:t>
            </a:r>
            <a:r>
              <a:rPr lang="es-EC" sz="2200" dirty="0" err="1" smtClean="0"/>
              <a:t>snort</a:t>
            </a:r>
            <a:r>
              <a:rPr lang="es-EC" sz="2200" dirty="0" smtClean="0"/>
              <a:t>/</a:t>
            </a:r>
            <a:r>
              <a:rPr lang="es-EC" sz="2200" dirty="0" err="1" smtClean="0"/>
              <a:t>snort.conf</a:t>
            </a:r>
            <a:r>
              <a:rPr lang="es-EC" sz="2200" dirty="0"/>
              <a:t> </a:t>
            </a:r>
            <a:r>
              <a:rPr lang="es-EC" sz="2200" dirty="0" smtClean="0"/>
              <a:t> se debe </a:t>
            </a:r>
            <a:r>
              <a:rPr lang="es-EC" sz="2200" dirty="0" err="1" smtClean="0"/>
              <a:t>descomentar</a:t>
            </a:r>
            <a:r>
              <a:rPr lang="es-EC" sz="2200" dirty="0" smtClean="0"/>
              <a:t> las </a:t>
            </a:r>
            <a:r>
              <a:rPr lang="es-EC" sz="2200" dirty="0" err="1" smtClean="0"/>
              <a:t>lineas</a:t>
            </a:r>
            <a:r>
              <a:rPr lang="es-EC" sz="2200" dirty="0" smtClean="0"/>
              <a:t>:</a:t>
            </a:r>
          </a:p>
          <a:p>
            <a:pPr algn="ctr">
              <a:buNone/>
            </a:pPr>
            <a:r>
              <a:rPr lang="es-ES_tradnl" sz="2200" i="1" dirty="0"/>
              <a:t># </a:t>
            </a:r>
            <a:r>
              <a:rPr lang="es-ES_tradnl" sz="2200" i="1" dirty="0" err="1" smtClean="0"/>
              <a:t>preprocessor</a:t>
            </a:r>
            <a:r>
              <a:rPr lang="es-ES_tradnl" sz="2200" i="1" dirty="0" smtClean="0"/>
              <a:t> </a:t>
            </a:r>
            <a:r>
              <a:rPr lang="es-ES_tradnl" sz="2200" i="1" dirty="0" err="1" smtClean="0"/>
              <a:t>arpspoof</a:t>
            </a:r>
            <a:endParaRPr lang="es-ES_tradnl" sz="2200" i="1" dirty="0" smtClean="0"/>
          </a:p>
          <a:p>
            <a:pPr algn="ctr">
              <a:buNone/>
            </a:pPr>
            <a:r>
              <a:rPr lang="es-ES_tradnl" sz="2200" i="1" dirty="0" smtClean="0"/>
              <a:t># </a:t>
            </a:r>
            <a:r>
              <a:rPr lang="es-ES_tradnl" sz="2200" i="1" dirty="0" err="1" smtClean="0"/>
              <a:t>preprocessor</a:t>
            </a:r>
            <a:r>
              <a:rPr lang="es-ES_tradnl" sz="2200" i="1" dirty="0" smtClean="0"/>
              <a:t> frag2</a:t>
            </a:r>
          </a:p>
          <a:p>
            <a:pPr algn="ctr">
              <a:buNone/>
            </a:pPr>
            <a:r>
              <a:rPr lang="es-ES_tradnl" sz="2200" i="1" dirty="0" smtClean="0"/>
              <a:t># </a:t>
            </a:r>
            <a:r>
              <a:rPr lang="es-ES_tradnl" sz="2200" i="1" dirty="0" err="1" smtClean="0"/>
              <a:t>preprocessor</a:t>
            </a:r>
            <a:r>
              <a:rPr lang="es-ES_tradnl" sz="2200" i="1" dirty="0" smtClean="0"/>
              <a:t> frag3_global: </a:t>
            </a:r>
            <a:r>
              <a:rPr lang="es-ES_tradnl" sz="2200" i="1" dirty="0" err="1" smtClean="0"/>
              <a:t>max</a:t>
            </a:r>
            <a:r>
              <a:rPr lang="es-ES_tradnl" sz="2200" i="1" dirty="0" smtClean="0"/>
              <a:t> </a:t>
            </a:r>
            <a:r>
              <a:rPr lang="es-ES_tradnl" sz="2200" i="1" dirty="0" err="1" smtClean="0"/>
              <a:t>frags</a:t>
            </a:r>
            <a:r>
              <a:rPr lang="es-ES_tradnl" sz="2200" i="1" dirty="0" smtClean="0"/>
              <a:t> 65536</a:t>
            </a:r>
          </a:p>
          <a:p>
            <a:pPr algn="ctr">
              <a:buNone/>
            </a:pPr>
            <a:r>
              <a:rPr lang="es-ES_tradnl" sz="2200" i="1" dirty="0" smtClean="0"/>
              <a:t># </a:t>
            </a:r>
            <a:r>
              <a:rPr lang="es-ES_tradnl" sz="2200" i="1" dirty="0" err="1" smtClean="0"/>
              <a:t>preprocessor</a:t>
            </a:r>
            <a:r>
              <a:rPr lang="es-ES_tradnl" sz="2200" i="1" dirty="0" smtClean="0"/>
              <a:t> frag3_engine: </a:t>
            </a:r>
            <a:r>
              <a:rPr lang="es-ES_tradnl" sz="2200" i="1" dirty="0" err="1" smtClean="0"/>
              <a:t>policy</a:t>
            </a:r>
            <a:r>
              <a:rPr lang="es-ES_tradnl" sz="2200" i="1" dirty="0" smtClean="0"/>
              <a:t> </a:t>
            </a:r>
            <a:r>
              <a:rPr lang="es-ES_tradnl" sz="2200" i="1" dirty="0" err="1" smtClean="0"/>
              <a:t>first</a:t>
            </a:r>
            <a:r>
              <a:rPr lang="es-ES_tradnl" sz="2200" i="1" dirty="0" smtClean="0"/>
              <a:t> </a:t>
            </a:r>
            <a:r>
              <a:rPr lang="es-ES_tradnl" sz="2200" i="1" dirty="0" err="1" smtClean="0"/>
              <a:t>detect</a:t>
            </a:r>
            <a:r>
              <a:rPr lang="es-ES_tradnl" sz="2200" i="1" dirty="0" err="1"/>
              <a:t>_</a:t>
            </a:r>
            <a:r>
              <a:rPr lang="es-ES_tradnl" sz="2200" i="1" dirty="0" err="1" smtClean="0"/>
              <a:t>anomalies</a:t>
            </a:r>
            <a:endParaRPr lang="es-ES_tradnl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4698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Instalación de SEC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s-ES" sz="2200" dirty="0" smtClean="0"/>
              <a:t>Descargar y descomprimir el paquete,  del</a:t>
            </a:r>
            <a:r>
              <a:rPr lang="es-ES" sz="2200" dirty="0"/>
              <a:t> sitio </a:t>
            </a:r>
            <a:r>
              <a:rPr lang="es-ES" sz="2200" dirty="0" smtClean="0"/>
              <a:t>web de SEC </a:t>
            </a:r>
            <a:r>
              <a:rPr lang="es-ES" sz="2200" u="sng" dirty="0"/>
              <a:t>http://</a:t>
            </a:r>
            <a:r>
              <a:rPr lang="es-ES" sz="2200" u="sng" dirty="0" smtClean="0"/>
              <a:t>simple-evcorr.sourceforge.net/</a:t>
            </a:r>
            <a:r>
              <a:rPr lang="es-AR" sz="2200" i="1" dirty="0"/>
              <a:t> </a:t>
            </a:r>
            <a:endParaRPr lang="es-EC" sz="2200" dirty="0" smtClean="0"/>
          </a:p>
          <a:p>
            <a:pPr algn="just">
              <a:buNone/>
            </a:pPr>
            <a:endParaRPr lang="es-EC" sz="2200" dirty="0" smtClean="0"/>
          </a:p>
          <a:p>
            <a:pPr lvl="0" algn="just"/>
            <a:r>
              <a:rPr lang="es-ES" sz="2200" dirty="0"/>
              <a:t>C</a:t>
            </a:r>
            <a:r>
              <a:rPr lang="es-ES" sz="2200" dirty="0" smtClean="0"/>
              <a:t>opiar </a:t>
            </a:r>
            <a:r>
              <a:rPr lang="es-ES" sz="2200" dirty="0"/>
              <a:t>los archivos sec.pl (script que es el motor de la </a:t>
            </a:r>
            <a:r>
              <a:rPr lang="es-ES" sz="2200" dirty="0" smtClean="0"/>
              <a:t>correlación) </a:t>
            </a:r>
            <a:r>
              <a:rPr lang="es-ES" sz="2200" dirty="0"/>
              <a:t>y sec.man (manual) en las siguientes direcciones:</a:t>
            </a:r>
            <a:endParaRPr lang="es-EC" sz="2200" dirty="0" smtClean="0"/>
          </a:p>
          <a:p>
            <a:pPr lvl="1" algn="just" fontAlgn="base"/>
            <a:r>
              <a:rPr lang="es-AR" sz="2200" i="1" dirty="0" err="1"/>
              <a:t>cp</a:t>
            </a:r>
            <a:r>
              <a:rPr lang="es-AR" sz="2200" i="1" dirty="0"/>
              <a:t> sec.pl /</a:t>
            </a:r>
            <a:r>
              <a:rPr lang="es-AR" sz="2200" i="1" dirty="0" err="1"/>
              <a:t>usr</a:t>
            </a:r>
            <a:r>
              <a:rPr lang="es-AR" sz="2200" i="1" dirty="0"/>
              <a:t>/local/</a:t>
            </a:r>
            <a:r>
              <a:rPr lang="es-AR" sz="2200" i="1" dirty="0" err="1"/>
              <a:t>sbin</a:t>
            </a:r>
            <a:endParaRPr lang="es-EC" sz="2200" dirty="0"/>
          </a:p>
          <a:p>
            <a:pPr lvl="1" algn="just" fontAlgn="base"/>
            <a:r>
              <a:rPr lang="es-AR" sz="2200" i="1" dirty="0" err="1"/>
              <a:t>c</a:t>
            </a:r>
            <a:r>
              <a:rPr lang="es-AR" sz="2200" i="1" dirty="0" err="1" smtClean="0"/>
              <a:t>p</a:t>
            </a:r>
            <a:r>
              <a:rPr lang="es-AR" sz="2200" i="1" dirty="0" smtClean="0"/>
              <a:t> </a:t>
            </a:r>
            <a:r>
              <a:rPr lang="es-AR" sz="2200" i="1" dirty="0" err="1"/>
              <a:t>sec.pl.man</a:t>
            </a:r>
            <a:r>
              <a:rPr lang="es-AR" sz="2200" i="1" dirty="0"/>
              <a:t> /</a:t>
            </a:r>
            <a:r>
              <a:rPr lang="es-AR" sz="2200" i="1" dirty="0" err="1" smtClean="0"/>
              <a:t>usr</a:t>
            </a:r>
            <a:r>
              <a:rPr lang="es-AR" sz="2200" i="1" dirty="0" smtClean="0"/>
              <a:t>/local/</a:t>
            </a:r>
            <a:r>
              <a:rPr lang="es-AR" sz="2200" i="1" dirty="0" err="1" smtClean="0"/>
              <a:t>man</a:t>
            </a:r>
            <a:r>
              <a:rPr lang="es-AR" sz="2200" i="1" dirty="0" smtClean="0"/>
              <a:t>/man8/sec.pl.8</a:t>
            </a:r>
            <a:endParaRPr lang="es-EC" sz="2200" dirty="0" smtClean="0"/>
          </a:p>
          <a:p>
            <a:pPr algn="just"/>
            <a:r>
              <a:rPr lang="es-ES" sz="2200" dirty="0" smtClean="0"/>
              <a:t>Crear y ejecutar las reglas </a:t>
            </a:r>
            <a:r>
              <a:rPr lang="es-ES" sz="2200" dirty="0"/>
              <a:t>(.</a:t>
            </a:r>
            <a:r>
              <a:rPr lang="es-ES" sz="2200" dirty="0" err="1"/>
              <a:t>conf</a:t>
            </a:r>
            <a:r>
              <a:rPr lang="es-ES" sz="2200" dirty="0" smtClean="0"/>
              <a:t>)</a:t>
            </a:r>
          </a:p>
          <a:p>
            <a:pPr algn="just">
              <a:buNone/>
            </a:pPr>
            <a:r>
              <a:rPr lang="es-ES" sz="2200" i="1" dirty="0"/>
              <a:t>	</a:t>
            </a:r>
            <a:r>
              <a:rPr lang="es-AR" sz="2200" i="1" dirty="0" err="1" smtClean="0"/>
              <a:t>perl</a:t>
            </a:r>
            <a:r>
              <a:rPr lang="es-AR" sz="2200" i="1" dirty="0" smtClean="0"/>
              <a:t> </a:t>
            </a:r>
            <a:r>
              <a:rPr lang="es-AR" sz="2200" i="1" dirty="0"/>
              <a:t>sec.pl -</a:t>
            </a:r>
            <a:r>
              <a:rPr lang="es-AR" sz="2200" i="1" dirty="0" err="1"/>
              <a:t>conf</a:t>
            </a:r>
            <a:r>
              <a:rPr lang="es-AR" sz="2200" i="1" dirty="0"/>
              <a:t>=</a:t>
            </a:r>
            <a:r>
              <a:rPr lang="es-AR" sz="2200" i="1" dirty="0" err="1"/>
              <a:t>script.conf</a:t>
            </a:r>
            <a:r>
              <a:rPr lang="es-AR" sz="2200" i="1" dirty="0"/>
              <a:t> -input=</a:t>
            </a:r>
            <a:r>
              <a:rPr lang="es-AR" sz="2200" i="1" dirty="0" err="1"/>
              <a:t>archivo_patron</a:t>
            </a:r>
            <a:endParaRPr lang="es-EC" sz="2200" i="1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199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s-EC" sz="3000" dirty="0" smtClean="0">
                <a:solidFill>
                  <a:schemeClr val="tx1"/>
                </a:solidFill>
              </a:rPr>
              <a:t>FUNCIONAMIENTO DE LA HONEYNET</a:t>
            </a:r>
            <a:endParaRPr lang="es-EC" sz="30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None/>
            </a:pPr>
            <a:r>
              <a:rPr lang="es-EC" sz="2200" dirty="0" smtClean="0"/>
              <a:t>	Para determinar el correcto funcionamiento de la </a:t>
            </a:r>
            <a:r>
              <a:rPr lang="es-EC" sz="2200" dirty="0" err="1" smtClean="0"/>
              <a:t>honeynet</a:t>
            </a:r>
            <a:r>
              <a:rPr lang="es-EC" sz="2200" dirty="0" smtClean="0"/>
              <a:t>:</a:t>
            </a:r>
          </a:p>
          <a:p>
            <a:pPr lvl="0"/>
            <a:r>
              <a:rPr lang="es-EC" sz="2200" dirty="0" smtClean="0"/>
              <a:t>Establecer </a:t>
            </a:r>
            <a:r>
              <a:rPr lang="es-EC" sz="2200" dirty="0"/>
              <a:t>conexiones entrantes y salientes a la red interna usando el protocolo </a:t>
            </a:r>
            <a:r>
              <a:rPr lang="es-EC" sz="2200" dirty="0" smtClean="0"/>
              <a:t>IP, desde el </a:t>
            </a:r>
            <a:r>
              <a:rPr lang="es-EC" sz="2200" dirty="0" err="1" smtClean="0"/>
              <a:t>honeypot</a:t>
            </a:r>
            <a:endParaRPr lang="es-EC" sz="2200" dirty="0" smtClean="0"/>
          </a:p>
          <a:p>
            <a:pPr lvl="0"/>
            <a:endParaRPr lang="es-EC" sz="2200" dirty="0" smtClean="0"/>
          </a:p>
        </p:txBody>
      </p:sp>
      <p:pic>
        <p:nvPicPr>
          <p:cNvPr id="17410" name="Imagen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42390" r="52544" b="34163"/>
          <a:stretch/>
        </p:blipFill>
        <p:spPr bwMode="auto">
          <a:xfrm>
            <a:off x="1979712" y="3191024"/>
            <a:ext cx="4975944" cy="175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b="1" dirty="0"/>
              <a:t>FUNCIONAMIENTO DE LA HONEYNET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algn="just"/>
            <a:r>
              <a:rPr lang="es-EC" sz="1800" dirty="0"/>
              <a:t>Establecer conexiones entrantes y salientes a la red externa usando el protocolo IP, desde el </a:t>
            </a:r>
            <a:r>
              <a:rPr lang="es-EC" sz="1800" dirty="0" err="1"/>
              <a:t>honeypot</a:t>
            </a:r>
            <a:endParaRPr lang="es-EC" sz="1800" dirty="0"/>
          </a:p>
          <a:p>
            <a:pPr lvl="0"/>
            <a:endParaRPr lang="es-EC" sz="1800" dirty="0" smtClean="0"/>
          </a:p>
          <a:p>
            <a:pPr lvl="0"/>
            <a:endParaRPr lang="es-EC" sz="1800" dirty="0"/>
          </a:p>
          <a:p>
            <a:pPr lvl="0"/>
            <a:endParaRPr lang="es-EC" sz="1800" dirty="0" smtClean="0"/>
          </a:p>
          <a:p>
            <a:pPr lvl="0"/>
            <a:endParaRPr lang="es-EC" sz="1800" dirty="0"/>
          </a:p>
          <a:p>
            <a:pPr lvl="0"/>
            <a:endParaRPr lang="es-EC" sz="1800" dirty="0" smtClean="0"/>
          </a:p>
          <a:p>
            <a:endParaRPr lang="es-AR" dirty="0"/>
          </a:p>
        </p:txBody>
      </p:sp>
      <p:pic>
        <p:nvPicPr>
          <p:cNvPr id="18434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t="21468" r="53938" b="46196"/>
          <a:stretch>
            <a:fillRect/>
          </a:stretch>
        </p:blipFill>
        <p:spPr bwMode="auto">
          <a:xfrm>
            <a:off x="1668277" y="2564904"/>
            <a:ext cx="592805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8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b="1" dirty="0"/>
              <a:t>FUNCIONAMIENTO DE LA HONEYNET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s-EC" sz="1600" dirty="0"/>
              <a:t>Acceso a los servicios del </a:t>
            </a:r>
            <a:r>
              <a:rPr lang="es-EC" sz="1600" dirty="0" err="1"/>
              <a:t>honeypot</a:t>
            </a:r>
            <a:r>
              <a:rPr lang="es-EC" sz="1600" dirty="0"/>
              <a:t> </a:t>
            </a:r>
          </a:p>
          <a:p>
            <a:endParaRPr lang="es-AR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11" y="3305919"/>
            <a:ext cx="5038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00" y="2709408"/>
            <a:ext cx="4885308" cy="15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9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b="1" dirty="0"/>
              <a:t>FUNCIONAMIENTO DE LA HONEYNET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C" sz="1800" dirty="0"/>
              <a:t>El Honeywall está registrando todo el tráfico que circula por la red. </a:t>
            </a:r>
          </a:p>
          <a:p>
            <a:endParaRPr lang="es-AR" dirty="0"/>
          </a:p>
        </p:txBody>
      </p:sp>
      <p:pic>
        <p:nvPicPr>
          <p:cNvPr id="20483" name="Imagen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29" b="41849"/>
          <a:stretch>
            <a:fillRect/>
          </a:stretch>
        </p:blipFill>
        <p:spPr bwMode="auto">
          <a:xfrm>
            <a:off x="2339752" y="2780928"/>
            <a:ext cx="4104456" cy="259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Imagen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97" b="42390"/>
          <a:stretch>
            <a:fillRect/>
          </a:stretch>
        </p:blipFill>
        <p:spPr bwMode="auto">
          <a:xfrm>
            <a:off x="1907704" y="2335684"/>
            <a:ext cx="4176464" cy="26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7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b="1" dirty="0"/>
              <a:t>FUNCIONAMIENTO DE LA HONEYNET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s-EC" sz="1600" dirty="0"/>
              <a:t>El host de administración está activado y permite el ingreso. </a:t>
            </a:r>
          </a:p>
          <a:p>
            <a:endParaRPr lang="es-A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49"/>
          <a:stretch>
            <a:fillRect/>
          </a:stretch>
        </p:blipFill>
        <p:spPr bwMode="auto">
          <a:xfrm>
            <a:off x="1475656" y="2060971"/>
            <a:ext cx="5976664" cy="360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6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Análisis de trafico en la Honeynet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400" dirty="0"/>
              <a:t>S</a:t>
            </a:r>
            <a:r>
              <a:rPr lang="es-ES_tradnl" sz="2400" dirty="0" smtClean="0"/>
              <a:t>olución </a:t>
            </a:r>
            <a:r>
              <a:rPr lang="es-ES_tradnl" sz="2400" dirty="0"/>
              <a:t>para incorporar las distintas herramientas instaladas en el </a:t>
            </a:r>
            <a:r>
              <a:rPr lang="es-ES_tradnl" sz="2400" dirty="0" smtClean="0"/>
              <a:t>Honeywall</a:t>
            </a:r>
            <a:endParaRPr lang="es-A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08" y="2876525"/>
            <a:ext cx="53816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9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r="2000"/>
          <a:stretch/>
        </p:blipFill>
        <p:spPr bwMode="auto">
          <a:xfrm>
            <a:off x="899592" y="73868"/>
            <a:ext cx="7488832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JUSTIFICACION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s-EC" sz="2100" dirty="0"/>
              <a:t>I</a:t>
            </a:r>
            <a:r>
              <a:rPr lang="es-EC" sz="2100" dirty="0" smtClean="0"/>
              <a:t>mplementar </a:t>
            </a:r>
            <a:r>
              <a:rPr lang="es-EC" sz="2100" dirty="0"/>
              <a:t>una solución que permita contrarrestar los problemas de seguridad </a:t>
            </a:r>
            <a:r>
              <a:rPr lang="es-EC" sz="2100" dirty="0" smtClean="0"/>
              <a:t>informática.</a:t>
            </a:r>
          </a:p>
          <a:p>
            <a:pPr algn="just"/>
            <a:r>
              <a:rPr lang="es-EC" sz="2100" dirty="0"/>
              <a:t>C</a:t>
            </a:r>
            <a:r>
              <a:rPr lang="es-EC" sz="2100" dirty="0" smtClean="0"/>
              <a:t>rear </a:t>
            </a:r>
            <a:r>
              <a:rPr lang="es-EC" sz="2100" dirty="0"/>
              <a:t>un ambiente de red controlado pero a la vez lo suficientemente atractivo para los </a:t>
            </a:r>
            <a:r>
              <a:rPr lang="es-EC" sz="2100" dirty="0" smtClean="0"/>
              <a:t>atacantes.</a:t>
            </a:r>
          </a:p>
          <a:p>
            <a:pPr algn="just"/>
            <a:r>
              <a:rPr lang="es-EC" sz="2100" dirty="0"/>
              <a:t>D</a:t>
            </a:r>
            <a:r>
              <a:rPr lang="es-EC" sz="2100" dirty="0" smtClean="0"/>
              <a:t>etectar </a:t>
            </a:r>
            <a:r>
              <a:rPr lang="es-EC" sz="2100" dirty="0"/>
              <a:t>comportamientos maliciosos, para estudiarlos, entenderlos y actuar en consecuencia, ya sea de una manera proactiva o reactiva, sin perjudicar el ambiente de producción de la </a:t>
            </a:r>
            <a:r>
              <a:rPr lang="es-EC" sz="2100" dirty="0" smtClean="0"/>
              <a:t>institución, Honeynet</a:t>
            </a:r>
          </a:p>
          <a:p>
            <a:pPr algn="just"/>
            <a:r>
              <a:rPr lang="es-EC" sz="2100" dirty="0"/>
              <a:t>El diseño e implementación de esta red nos permitirá identificar las vulnerabilidades asociadas a la seguridad de la información que viaja dentro de la red </a:t>
            </a:r>
            <a:r>
              <a:rPr lang="es-EC" sz="2100" dirty="0" smtClean="0"/>
              <a:t>del DEEE</a:t>
            </a:r>
            <a:r>
              <a:rPr lang="es-EC" dirty="0" smtClean="0"/>
              <a:t>.</a:t>
            </a:r>
          </a:p>
          <a:p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9316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Pruebas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136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Slowloris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7924800" cy="4114800"/>
          </a:xfrm>
        </p:spPr>
        <p:txBody>
          <a:bodyPr>
            <a:normAutofit/>
          </a:bodyPr>
          <a:lstStyle/>
          <a:p>
            <a:r>
              <a:rPr lang="es-AR" sz="2400" dirty="0" smtClean="0"/>
              <a:t>Ejecución del Ataque: </a:t>
            </a:r>
          </a:p>
          <a:p>
            <a:endParaRPr lang="es-AR" sz="2400" dirty="0"/>
          </a:p>
          <a:p>
            <a:r>
              <a:rPr lang="es-AR" sz="2400" dirty="0" smtClean="0"/>
              <a:t>Registro de Actividad en </a:t>
            </a:r>
            <a:r>
              <a:rPr lang="es-AR" sz="2400" dirty="0" err="1" smtClean="0"/>
              <a:t>Iptables</a:t>
            </a:r>
            <a:r>
              <a:rPr lang="es-AR" sz="2400" dirty="0" smtClean="0"/>
              <a:t> </a:t>
            </a:r>
            <a:endParaRPr lang="es-AR" sz="2400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50" y="2780928"/>
            <a:ext cx="492822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68" y="1772816"/>
            <a:ext cx="418955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6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ADMdnsfuckr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7924800" cy="4114800"/>
          </a:xfrm>
        </p:spPr>
        <p:txBody>
          <a:bodyPr/>
          <a:lstStyle/>
          <a:p>
            <a:r>
              <a:rPr lang="es-AR" sz="2400" dirty="0"/>
              <a:t>Ejecución del </a:t>
            </a:r>
            <a:r>
              <a:rPr lang="es-AR" sz="2400" dirty="0" smtClean="0"/>
              <a:t>Ataque</a:t>
            </a:r>
          </a:p>
          <a:p>
            <a:endParaRPr lang="es-AR" sz="2400" dirty="0"/>
          </a:p>
          <a:p>
            <a:r>
              <a:rPr lang="es-AR" sz="2400" dirty="0" smtClean="0"/>
              <a:t>Registro </a:t>
            </a:r>
            <a:r>
              <a:rPr lang="es-AR" sz="2400" dirty="0"/>
              <a:t>de Actividad en </a:t>
            </a:r>
            <a:r>
              <a:rPr lang="es-AR" sz="2400" dirty="0" err="1"/>
              <a:t>Iptables</a:t>
            </a:r>
            <a:r>
              <a:rPr lang="es-AR" sz="2400" dirty="0"/>
              <a:t> </a:t>
            </a:r>
          </a:p>
          <a:p>
            <a:endParaRPr lang="es-A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93" y="1700808"/>
            <a:ext cx="4202199" cy="31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26" y="2852936"/>
            <a:ext cx="559814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5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HPING3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AR" sz="1800" dirty="0"/>
              <a:t>Ejecución del </a:t>
            </a:r>
            <a:r>
              <a:rPr lang="es-AR" sz="1800" dirty="0" smtClean="0"/>
              <a:t>Ataque</a:t>
            </a:r>
          </a:p>
          <a:p>
            <a:pPr marL="0" indent="0">
              <a:buNone/>
            </a:pPr>
            <a:endParaRPr lang="es-AR" sz="1800" dirty="0" smtClean="0"/>
          </a:p>
          <a:p>
            <a:r>
              <a:rPr lang="es-AR" sz="1800" dirty="0" smtClean="0"/>
              <a:t>Alerta generado por Snort</a:t>
            </a:r>
            <a:endParaRPr lang="es-AR" sz="1800" dirty="0"/>
          </a:p>
          <a:p>
            <a:endParaRPr lang="es-A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4"/>
          <a:stretch/>
        </p:blipFill>
        <p:spPr bwMode="auto">
          <a:xfrm>
            <a:off x="1034629" y="3212976"/>
            <a:ext cx="75385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66410"/>
            <a:ext cx="3744416" cy="25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3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60648"/>
            <a:ext cx="7924800" cy="1143000"/>
          </a:xfrm>
        </p:spPr>
        <p:txBody>
          <a:bodyPr/>
          <a:lstStyle/>
          <a:p>
            <a:r>
              <a:rPr lang="es-AR" dirty="0" err="1" smtClean="0"/>
              <a:t>Admkilldns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980728"/>
            <a:ext cx="7924800" cy="4734272"/>
          </a:xfrm>
        </p:spPr>
        <p:txBody>
          <a:bodyPr>
            <a:normAutofit lnSpcReduction="10000"/>
          </a:bodyPr>
          <a:lstStyle/>
          <a:p>
            <a:endParaRPr lang="es-AR" dirty="0" smtClean="0"/>
          </a:p>
          <a:p>
            <a:r>
              <a:rPr lang="es-AR" sz="2400" dirty="0" smtClean="0"/>
              <a:t>Ejecución del Ataque:</a:t>
            </a:r>
          </a:p>
          <a:p>
            <a:endParaRPr lang="es-AR" sz="2400" dirty="0" smtClean="0"/>
          </a:p>
          <a:p>
            <a:endParaRPr lang="es-AR" sz="2400" dirty="0"/>
          </a:p>
          <a:p>
            <a:r>
              <a:rPr lang="es-AR" sz="2400" dirty="0" smtClean="0"/>
              <a:t>Registro </a:t>
            </a:r>
            <a:r>
              <a:rPr lang="es-AR" sz="2400" dirty="0"/>
              <a:t>de Actividad en </a:t>
            </a:r>
            <a:endParaRPr lang="es-AR" sz="2400" dirty="0" smtClean="0"/>
          </a:p>
          <a:p>
            <a:pPr marL="0" indent="0">
              <a:buNone/>
            </a:pPr>
            <a:r>
              <a:rPr lang="es-AR" sz="2400" dirty="0"/>
              <a:t> </a:t>
            </a:r>
            <a:r>
              <a:rPr lang="es-AR" sz="2400" dirty="0" smtClean="0"/>
              <a:t>    </a:t>
            </a:r>
            <a:r>
              <a:rPr lang="es-AR" sz="2400" dirty="0" err="1" smtClean="0"/>
              <a:t>Iptables</a:t>
            </a:r>
            <a:endParaRPr lang="es-AR" sz="2400" dirty="0" smtClean="0"/>
          </a:p>
          <a:p>
            <a:endParaRPr lang="es-AR" sz="2400" dirty="0" smtClean="0"/>
          </a:p>
          <a:p>
            <a:endParaRPr lang="es-AR" sz="2400" dirty="0"/>
          </a:p>
          <a:p>
            <a:r>
              <a:rPr lang="es-AR" sz="2400" dirty="0" smtClean="0"/>
              <a:t>Alerta generada en </a:t>
            </a:r>
          </a:p>
          <a:p>
            <a:pPr marL="0" indent="0">
              <a:buNone/>
            </a:pPr>
            <a:r>
              <a:rPr lang="es-AR" sz="2400" dirty="0" smtClean="0"/>
              <a:t>     Snort </a:t>
            </a:r>
            <a:endParaRPr lang="es-AR" sz="2400" dirty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54" y="1923306"/>
            <a:ext cx="55816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5" b="72554"/>
          <a:stretch>
            <a:fillRect/>
          </a:stretch>
        </p:blipFill>
        <p:spPr bwMode="auto">
          <a:xfrm>
            <a:off x="3491880" y="4527963"/>
            <a:ext cx="4752528" cy="142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43" y="2406005"/>
            <a:ext cx="47339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7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Para la ejecución de los programas en SEC se hace uso del siguiente comando:</a:t>
            </a:r>
          </a:p>
          <a:p>
            <a:endParaRPr lang="es-AR" dirty="0" smtClean="0"/>
          </a:p>
          <a:p>
            <a:r>
              <a:rPr lang="es-ES" i="1" dirty="0" err="1"/>
              <a:t>perl</a:t>
            </a:r>
            <a:r>
              <a:rPr lang="es-ES" i="1" dirty="0"/>
              <a:t> sec.pl –</a:t>
            </a:r>
            <a:r>
              <a:rPr lang="es-ES" i="1" dirty="0" err="1"/>
              <a:t>conf</a:t>
            </a:r>
            <a:r>
              <a:rPr lang="es-ES" i="1" dirty="0"/>
              <a:t>=</a:t>
            </a:r>
            <a:r>
              <a:rPr lang="es-ES" i="1" dirty="0" err="1"/>
              <a:t>regla.conf</a:t>
            </a:r>
            <a:r>
              <a:rPr lang="es-ES" i="1" dirty="0"/>
              <a:t> –</a:t>
            </a:r>
            <a:r>
              <a:rPr lang="es-ES" i="1" dirty="0" smtClean="0"/>
              <a:t>input=</a:t>
            </a:r>
            <a:r>
              <a:rPr lang="es-ES" i="1" dirty="0" err="1" smtClean="0"/>
              <a:t>archivos_de_logs</a:t>
            </a:r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resultados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56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Slowloris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24800" cy="4690864"/>
          </a:xfrm>
        </p:spPr>
        <p:txBody>
          <a:bodyPr/>
          <a:lstStyle/>
          <a:p>
            <a:endParaRPr lang="es-AR" dirty="0" smtClean="0"/>
          </a:p>
          <a:p>
            <a:r>
              <a:rPr lang="es-AR" sz="2000" dirty="0" smtClean="0"/>
              <a:t>Programa en SEC </a:t>
            </a:r>
          </a:p>
          <a:p>
            <a:endParaRPr lang="es-AR" sz="2000" dirty="0" smtClean="0"/>
          </a:p>
          <a:p>
            <a:endParaRPr lang="es-AR" sz="2000" dirty="0"/>
          </a:p>
          <a:p>
            <a:endParaRPr lang="es-AR" sz="2000" dirty="0" smtClean="0"/>
          </a:p>
          <a:p>
            <a:endParaRPr lang="es-AR" sz="2000" dirty="0" smtClean="0"/>
          </a:p>
          <a:p>
            <a:r>
              <a:rPr lang="es-AR" sz="2000" dirty="0" smtClean="0"/>
              <a:t>Alerta Generada por </a:t>
            </a:r>
          </a:p>
          <a:p>
            <a:pPr marL="0" indent="0">
              <a:buNone/>
            </a:pPr>
            <a:r>
              <a:rPr lang="es-AR" sz="2000" dirty="0"/>
              <a:t> </a:t>
            </a:r>
            <a:r>
              <a:rPr lang="es-AR" sz="2000" dirty="0" smtClean="0"/>
              <a:t>     SEC</a:t>
            </a:r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9" t="6253" r="3235" b="75922"/>
          <a:stretch/>
        </p:blipFill>
        <p:spPr bwMode="auto">
          <a:xfrm>
            <a:off x="3280792" y="1259632"/>
            <a:ext cx="5167506" cy="144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Imagen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2" t="12228" r="12393" b="55167"/>
          <a:stretch/>
        </p:blipFill>
        <p:spPr bwMode="auto">
          <a:xfrm>
            <a:off x="3286224" y="3429000"/>
            <a:ext cx="516207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9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ADMdnsfuckr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24800" cy="4690864"/>
          </a:xfrm>
        </p:spPr>
        <p:txBody>
          <a:bodyPr/>
          <a:lstStyle/>
          <a:p>
            <a:endParaRPr lang="es-AR" dirty="0" smtClean="0"/>
          </a:p>
          <a:p>
            <a:endParaRPr lang="es-AR" dirty="0" smtClean="0"/>
          </a:p>
          <a:p>
            <a:r>
              <a:rPr lang="es-AR" sz="2000" dirty="0" smtClean="0"/>
              <a:t>Programa en SEC </a:t>
            </a:r>
          </a:p>
          <a:p>
            <a:endParaRPr lang="es-AR" sz="2000" dirty="0" smtClean="0"/>
          </a:p>
          <a:p>
            <a:endParaRPr lang="es-AR" sz="2000" dirty="0"/>
          </a:p>
          <a:p>
            <a:endParaRPr lang="es-AR" sz="2000" dirty="0" smtClean="0"/>
          </a:p>
          <a:p>
            <a:endParaRPr lang="es-AR" sz="2000" dirty="0" smtClean="0"/>
          </a:p>
          <a:p>
            <a:r>
              <a:rPr lang="es-AR" sz="2000" dirty="0" smtClean="0"/>
              <a:t>Alerta Generada por </a:t>
            </a:r>
          </a:p>
          <a:p>
            <a:pPr marL="0" indent="0">
              <a:buNone/>
            </a:pPr>
            <a:r>
              <a:rPr lang="es-AR" sz="2000" dirty="0"/>
              <a:t> </a:t>
            </a:r>
            <a:r>
              <a:rPr lang="es-AR" sz="2000" dirty="0" smtClean="0"/>
              <a:t>     SEC</a:t>
            </a:r>
          </a:p>
          <a:p>
            <a:endParaRPr lang="es-AR" dirty="0"/>
          </a:p>
          <a:p>
            <a:endParaRPr lang="es-AR" dirty="0"/>
          </a:p>
        </p:txBody>
      </p:sp>
      <p:pic>
        <p:nvPicPr>
          <p:cNvPr id="14338" name="Imagen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9" t="6253" r="3235" b="75786"/>
          <a:stretch/>
        </p:blipFill>
        <p:spPr bwMode="auto">
          <a:xfrm>
            <a:off x="3059832" y="1484784"/>
            <a:ext cx="5782796" cy="112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4" t="5978" r="3555" b="62360"/>
          <a:stretch/>
        </p:blipFill>
        <p:spPr bwMode="auto">
          <a:xfrm>
            <a:off x="3109684" y="3429000"/>
            <a:ext cx="5732944" cy="197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DNS </a:t>
            </a:r>
            <a:r>
              <a:rPr lang="es-AR" dirty="0" err="1"/>
              <a:t>Smurf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24800" cy="4690864"/>
          </a:xfrm>
        </p:spPr>
        <p:txBody>
          <a:bodyPr/>
          <a:lstStyle/>
          <a:p>
            <a:endParaRPr lang="es-AR" dirty="0" smtClean="0"/>
          </a:p>
          <a:p>
            <a:endParaRPr lang="es-AR" sz="2000" dirty="0" smtClean="0"/>
          </a:p>
          <a:p>
            <a:r>
              <a:rPr lang="es-AR" sz="2000" dirty="0" smtClean="0"/>
              <a:t>Programa en SEC </a:t>
            </a:r>
          </a:p>
          <a:p>
            <a:endParaRPr lang="es-AR" sz="2000" dirty="0" smtClean="0"/>
          </a:p>
          <a:p>
            <a:endParaRPr lang="es-AR" sz="2000" dirty="0" smtClean="0"/>
          </a:p>
          <a:p>
            <a:endParaRPr lang="es-AR" sz="2000" dirty="0" smtClean="0"/>
          </a:p>
          <a:p>
            <a:endParaRPr lang="es-AR" sz="2000" dirty="0" smtClean="0"/>
          </a:p>
          <a:p>
            <a:r>
              <a:rPr lang="es-AR" sz="2000" dirty="0" smtClean="0"/>
              <a:t>Alerta Generada por </a:t>
            </a:r>
          </a:p>
          <a:p>
            <a:pPr marL="0" indent="0">
              <a:buNone/>
            </a:pPr>
            <a:r>
              <a:rPr lang="es-AR" sz="2000" dirty="0"/>
              <a:t> </a:t>
            </a:r>
            <a:r>
              <a:rPr lang="es-AR" sz="2000" dirty="0" smtClean="0"/>
              <a:t>     SEC</a:t>
            </a:r>
          </a:p>
          <a:p>
            <a:endParaRPr lang="es-AR" dirty="0"/>
          </a:p>
          <a:p>
            <a:endParaRPr lang="es-AR" dirty="0"/>
          </a:p>
        </p:txBody>
      </p:sp>
      <p:pic>
        <p:nvPicPr>
          <p:cNvPr id="15365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53" b="80435"/>
          <a:stretch>
            <a:fillRect/>
          </a:stretch>
        </p:blipFill>
        <p:spPr bwMode="auto">
          <a:xfrm>
            <a:off x="3203848" y="1700808"/>
            <a:ext cx="5304600" cy="113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n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5" b="69988"/>
          <a:stretch/>
        </p:blipFill>
        <p:spPr bwMode="auto">
          <a:xfrm>
            <a:off x="3203848" y="3645024"/>
            <a:ext cx="53046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admkilldns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24800" cy="4690864"/>
          </a:xfrm>
        </p:spPr>
        <p:txBody>
          <a:bodyPr/>
          <a:lstStyle/>
          <a:p>
            <a:endParaRPr lang="es-AR" dirty="0" smtClean="0"/>
          </a:p>
          <a:p>
            <a:endParaRPr lang="es-AR" sz="2000" dirty="0" smtClean="0"/>
          </a:p>
          <a:p>
            <a:r>
              <a:rPr lang="es-AR" sz="2000" dirty="0" smtClean="0"/>
              <a:t>Programa en SEC </a:t>
            </a:r>
          </a:p>
          <a:p>
            <a:endParaRPr lang="es-AR" sz="2000" dirty="0" smtClean="0"/>
          </a:p>
          <a:p>
            <a:endParaRPr lang="es-AR" sz="2000" dirty="0"/>
          </a:p>
          <a:p>
            <a:endParaRPr lang="es-AR" sz="2000" dirty="0" smtClean="0"/>
          </a:p>
          <a:p>
            <a:endParaRPr lang="es-AR" sz="2000" dirty="0" smtClean="0"/>
          </a:p>
          <a:p>
            <a:endParaRPr lang="es-AR" sz="2000" dirty="0" smtClean="0"/>
          </a:p>
          <a:p>
            <a:r>
              <a:rPr lang="es-AR" sz="2000" dirty="0" smtClean="0"/>
              <a:t>Alerta Generada por </a:t>
            </a:r>
          </a:p>
          <a:p>
            <a:pPr marL="0" indent="0">
              <a:buNone/>
            </a:pPr>
            <a:r>
              <a:rPr lang="es-AR" sz="2000" dirty="0"/>
              <a:t> </a:t>
            </a:r>
            <a:r>
              <a:rPr lang="es-AR" sz="2000" dirty="0" smtClean="0"/>
              <a:t>     SEC</a:t>
            </a:r>
          </a:p>
          <a:p>
            <a:endParaRPr lang="es-AR" dirty="0"/>
          </a:p>
          <a:p>
            <a:endParaRPr lang="es-AR" dirty="0"/>
          </a:p>
        </p:txBody>
      </p:sp>
      <p:pic>
        <p:nvPicPr>
          <p:cNvPr id="1638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9" t="1903" r="3064" b="58696"/>
          <a:stretch>
            <a:fillRect/>
          </a:stretch>
        </p:blipFill>
        <p:spPr bwMode="auto">
          <a:xfrm>
            <a:off x="3182876" y="1196752"/>
            <a:ext cx="5429100" cy="230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8" t="1903" r="2887" b="74728"/>
          <a:stretch>
            <a:fillRect/>
          </a:stretch>
        </p:blipFill>
        <p:spPr bwMode="auto">
          <a:xfrm>
            <a:off x="3224327" y="4077072"/>
            <a:ext cx="5387649" cy="13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Fases de intrusión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_tradnl" dirty="0"/>
              <a:t>Los</a:t>
            </a:r>
            <a:r>
              <a:rPr lang="es-ES_tradnl" sz="2200" dirty="0"/>
              <a:t> ataques contra redes de ordenadores y sistemas informáticos suelen constar de las etapas o fases que se presentan a continuación:</a:t>
            </a:r>
            <a:endParaRPr lang="es-AR" sz="2200" dirty="0"/>
          </a:p>
          <a:p>
            <a:pPr marL="0" indent="0" algn="just">
              <a:buNone/>
            </a:pPr>
            <a:r>
              <a:rPr lang="es-ES_tradnl" sz="2200" dirty="0"/>
              <a:t> </a:t>
            </a:r>
            <a:endParaRPr lang="es-AR" sz="2200" dirty="0" smtClean="0"/>
          </a:p>
          <a:p>
            <a:pPr lvl="0" algn="just"/>
            <a:r>
              <a:rPr lang="es-EC" sz="2200" dirty="0" smtClean="0"/>
              <a:t>Descubrimiento y exploración del sistema informático.</a:t>
            </a:r>
            <a:endParaRPr lang="es-AR" sz="2200" dirty="0" smtClean="0"/>
          </a:p>
          <a:p>
            <a:pPr lvl="0" algn="just"/>
            <a:r>
              <a:rPr lang="es-EC" sz="2200" dirty="0" smtClean="0"/>
              <a:t>Búsqueda </a:t>
            </a:r>
            <a:r>
              <a:rPr lang="es-EC" sz="2200" dirty="0"/>
              <a:t>de vulnerabilidades en el sistema.</a:t>
            </a:r>
            <a:endParaRPr lang="es-AR" sz="2200" dirty="0"/>
          </a:p>
          <a:p>
            <a:pPr lvl="0" algn="just"/>
            <a:r>
              <a:rPr lang="es-EC" sz="2200" dirty="0"/>
              <a:t>Explotación de las vulnerabilidades detectadas ( “</a:t>
            </a:r>
            <a:r>
              <a:rPr lang="es-EC" sz="2200" dirty="0" err="1"/>
              <a:t>exploits</a:t>
            </a:r>
            <a:r>
              <a:rPr lang="es-EC" sz="2200" dirty="0"/>
              <a:t>”). </a:t>
            </a:r>
            <a:endParaRPr lang="es-AR" sz="2200" dirty="0"/>
          </a:p>
          <a:p>
            <a:pPr lvl="0" algn="just"/>
            <a:r>
              <a:rPr lang="es-EC" sz="2200" dirty="0"/>
              <a:t>Corrupción o compromiso del sistema: modificación de programas y ficheros del sistema para dejar instaladas determinadas puertas traseras o troyanos; etcétera.</a:t>
            </a:r>
            <a:endParaRPr lang="es-AR" sz="2200" dirty="0"/>
          </a:p>
          <a:p>
            <a:pPr lvl="0" algn="just"/>
            <a:r>
              <a:rPr lang="es-EC" sz="2200" dirty="0"/>
              <a:t>Eliminación de las pruebas que puedan revelar el ataque (“</a:t>
            </a:r>
            <a:r>
              <a:rPr lang="es-EC" sz="2200" dirty="0" err="1"/>
              <a:t>logs</a:t>
            </a:r>
            <a:r>
              <a:rPr lang="es-EC" sz="2200" dirty="0"/>
              <a:t>”)</a:t>
            </a:r>
            <a:endParaRPr lang="es-AR" sz="2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660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 algn="just">
              <a:buNone/>
            </a:pPr>
            <a:r>
              <a:rPr lang="es-ES" sz="2400" dirty="0" smtClean="0"/>
              <a:t>	Los resultados obteniendo, nos permiten:</a:t>
            </a:r>
            <a:endParaRPr lang="es-EC" sz="2400" dirty="0" smtClean="0"/>
          </a:p>
          <a:p>
            <a:pPr algn="just"/>
            <a:r>
              <a:rPr lang="es-ES" sz="2400" dirty="0" smtClean="0"/>
              <a:t>Determinar </a:t>
            </a:r>
            <a:r>
              <a:rPr lang="es-ES" sz="2400" dirty="0"/>
              <a:t>las vulnerabilidades y puntos críticos de la red.</a:t>
            </a:r>
            <a:endParaRPr lang="es-EC" sz="2400" dirty="0"/>
          </a:p>
          <a:p>
            <a:pPr algn="just"/>
            <a:r>
              <a:rPr lang="es-ES" sz="2400" dirty="0" smtClean="0"/>
              <a:t>Descubrir patrones de ataque.</a:t>
            </a:r>
            <a:endParaRPr lang="es-EC" sz="2400" dirty="0" smtClean="0"/>
          </a:p>
          <a:p>
            <a:pPr algn="just"/>
            <a:r>
              <a:rPr lang="es-ES" sz="2400" dirty="0" smtClean="0"/>
              <a:t>Recolectar </a:t>
            </a:r>
            <a:r>
              <a:rPr lang="es-ES" sz="2400" dirty="0"/>
              <a:t>toda la información acerca del atacante y su modo de </a:t>
            </a:r>
            <a:r>
              <a:rPr lang="es-ES" sz="2400" dirty="0" smtClean="0"/>
              <a:t>operación.</a:t>
            </a:r>
            <a:endParaRPr lang="es-EC" sz="2400" dirty="0"/>
          </a:p>
          <a:p>
            <a:pPr algn="just"/>
            <a:r>
              <a:rPr lang="es-ES" sz="2400" dirty="0" smtClean="0"/>
              <a:t>Descubrir </a:t>
            </a:r>
            <a:r>
              <a:rPr lang="es-ES" sz="2400" dirty="0"/>
              <a:t>y manejar </a:t>
            </a:r>
            <a:r>
              <a:rPr lang="es-ES" sz="2400" dirty="0" smtClean="0"/>
              <a:t>nuevas herramientas de gestión de eventos. </a:t>
            </a:r>
            <a:endParaRPr lang="es-EC" sz="2400" dirty="0"/>
          </a:p>
          <a:p>
            <a:pPr algn="just"/>
            <a:r>
              <a:rPr lang="es-ES" sz="2400" dirty="0" smtClean="0"/>
              <a:t>Conocer las </a:t>
            </a:r>
            <a:r>
              <a:rPr lang="es-ES" sz="2400" dirty="0"/>
              <a:t>vulnerabilidades y los </a:t>
            </a:r>
            <a:r>
              <a:rPr lang="es-ES" sz="2400" dirty="0" smtClean="0"/>
              <a:t>ataques mas frecuentes.</a:t>
            </a:r>
            <a:endParaRPr lang="es-EC" sz="2400" dirty="0"/>
          </a:p>
          <a:p>
            <a:pPr algn="just"/>
            <a:r>
              <a:rPr lang="es-ES" sz="2400" dirty="0" smtClean="0"/>
              <a:t>Emplear mas de una herramienta de monitoreo y detección de eventos.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949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s-ES" sz="2200" dirty="0" smtClean="0"/>
              <a:t>El sistema respondió correctamente: monitoreo de todo </a:t>
            </a:r>
            <a:r>
              <a:rPr lang="es-ES" sz="2200" dirty="0"/>
              <a:t>el tráfico que </a:t>
            </a:r>
            <a:r>
              <a:rPr lang="es-ES" sz="2200" dirty="0" smtClean="0"/>
              <a:t>circula en </a:t>
            </a:r>
            <a:r>
              <a:rPr lang="es-ES" sz="2200" dirty="0"/>
              <a:t>la red, </a:t>
            </a:r>
            <a:r>
              <a:rPr lang="es-ES" sz="2200" dirty="0" smtClean="0"/>
              <a:t>y detección de todos los ataques generados.</a:t>
            </a:r>
          </a:p>
          <a:p>
            <a:pPr lvl="0" algn="just"/>
            <a:r>
              <a:rPr lang="es-ES" sz="2200" dirty="0" smtClean="0"/>
              <a:t>La importancia del análisis de la red actual, permite determinar trafico, puntos críticos, vulnerabilidades, intrusiones, etc.</a:t>
            </a:r>
            <a:endParaRPr lang="es-EC" sz="2200" dirty="0"/>
          </a:p>
          <a:p>
            <a:pPr lvl="0" algn="just"/>
            <a:r>
              <a:rPr lang="es-ES" sz="2200" dirty="0" smtClean="0"/>
              <a:t>Implementación  de Seguridad en la </a:t>
            </a:r>
            <a:r>
              <a:rPr lang="es-ES" sz="2200" dirty="0"/>
              <a:t>red del </a:t>
            </a:r>
            <a:r>
              <a:rPr lang="es-ES" sz="2200" dirty="0" smtClean="0"/>
              <a:t>DEEE. El análisis ha determinado que la </a:t>
            </a:r>
            <a:r>
              <a:rPr lang="es-ES" sz="2200" dirty="0"/>
              <a:t>red </a:t>
            </a:r>
            <a:r>
              <a:rPr lang="es-ES" sz="2200" dirty="0" smtClean="0"/>
              <a:t>carece </a:t>
            </a:r>
            <a:r>
              <a:rPr lang="es-ES" sz="2200" dirty="0"/>
              <a:t>de </a:t>
            </a:r>
            <a:r>
              <a:rPr lang="es-ES" sz="2200" dirty="0" smtClean="0"/>
              <a:t>seguridades, </a:t>
            </a:r>
            <a:r>
              <a:rPr lang="es-ES" sz="2200" dirty="0" err="1" smtClean="0"/>
              <a:t>IDS´s</a:t>
            </a:r>
            <a:r>
              <a:rPr lang="es-ES" sz="2200" dirty="0" smtClean="0"/>
              <a:t>, monitoreo. </a:t>
            </a:r>
            <a:endParaRPr lang="es-ES" sz="2200" dirty="0"/>
          </a:p>
          <a:p>
            <a:pPr lvl="0" algn="just"/>
            <a:r>
              <a:rPr lang="es-ES" sz="2200" dirty="0" smtClean="0"/>
              <a:t>Los </a:t>
            </a:r>
            <a:r>
              <a:rPr lang="es-ES" sz="2200" dirty="0" err="1" smtClean="0"/>
              <a:t>Honeypots</a:t>
            </a:r>
            <a:r>
              <a:rPr lang="es-ES" sz="2200" dirty="0" smtClean="0"/>
              <a:t> usan sus servicios como recursos de red. No emplean herramientas de captura que simulen servicios de red y vulnerabilidades. </a:t>
            </a:r>
            <a:endParaRPr lang="es-EC" sz="2200" dirty="0" smtClean="0"/>
          </a:p>
          <a:p>
            <a:pPr lvl="0" algn="just"/>
            <a:r>
              <a:rPr lang="es-ES" sz="2200" dirty="0" smtClean="0"/>
              <a:t>Empleo de SEC (lenguaje </a:t>
            </a:r>
            <a:r>
              <a:rPr lang="es-ES" sz="2200" dirty="0" err="1" smtClean="0"/>
              <a:t>perl</a:t>
            </a:r>
            <a:r>
              <a:rPr lang="es-ES" sz="2200" dirty="0" smtClean="0"/>
              <a:t>) en la correlación de eventos, detectando ataques ignorados por el IDS y desechando los falsos positivos detectados.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18625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229600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/>
            <a:r>
              <a:rPr lang="es-ES" sz="2100" dirty="0" smtClean="0"/>
              <a:t>Emplear todas las herramientas del </a:t>
            </a:r>
            <a:r>
              <a:rPr lang="es-ES" sz="2100" dirty="0" err="1" smtClean="0"/>
              <a:t>Honeywall</a:t>
            </a:r>
            <a:r>
              <a:rPr lang="es-ES" sz="2100" dirty="0" smtClean="0"/>
              <a:t>. Entre  ellas: POF (</a:t>
            </a:r>
            <a:r>
              <a:rPr lang="es-ES" sz="2100" dirty="0" err="1" smtClean="0"/>
              <a:t>Passive</a:t>
            </a:r>
            <a:r>
              <a:rPr lang="es-ES" sz="2100" dirty="0" smtClean="0"/>
              <a:t> OS </a:t>
            </a:r>
            <a:r>
              <a:rPr lang="es-ES" sz="2100" dirty="0" err="1" smtClean="0"/>
              <a:t>Fingerprint</a:t>
            </a:r>
            <a:r>
              <a:rPr lang="es-ES" sz="2100" dirty="0" smtClean="0"/>
              <a:t>), SWATCH (Simple </a:t>
            </a:r>
            <a:r>
              <a:rPr lang="es-ES" sz="2100" dirty="0" err="1" smtClean="0"/>
              <a:t>Watcher</a:t>
            </a:r>
            <a:r>
              <a:rPr lang="es-ES" sz="2100" dirty="0" smtClean="0"/>
              <a:t> Off </a:t>
            </a:r>
            <a:r>
              <a:rPr lang="es-ES" sz="2100" dirty="0" err="1" smtClean="0"/>
              <a:t>Logfiles</a:t>
            </a:r>
            <a:r>
              <a:rPr lang="es-ES" sz="2100" dirty="0" smtClean="0"/>
              <a:t>), etc.</a:t>
            </a:r>
            <a:endParaRPr lang="es-EC" sz="2100" dirty="0" smtClean="0"/>
          </a:p>
          <a:p>
            <a:pPr lvl="0" algn="just"/>
            <a:r>
              <a:rPr lang="es-ES" sz="2100" dirty="0" smtClean="0"/>
              <a:t>Se recomienda que toda infraestructura de red integre  el proyecto </a:t>
            </a:r>
            <a:r>
              <a:rPr lang="es-ES" sz="2100" dirty="0" err="1" smtClean="0"/>
              <a:t>Honeynet</a:t>
            </a:r>
            <a:r>
              <a:rPr lang="es-ES" sz="2100" dirty="0" smtClean="0"/>
              <a:t>. Extender el </a:t>
            </a:r>
            <a:r>
              <a:rPr lang="es-ES" sz="2100" dirty="0" err="1" smtClean="0"/>
              <a:t>Honeynet</a:t>
            </a:r>
            <a:r>
              <a:rPr lang="es-ES" sz="2100" dirty="0" smtClean="0"/>
              <a:t> a toda la red de la ESPE. </a:t>
            </a:r>
            <a:r>
              <a:rPr lang="es-ES" sz="2100" dirty="0"/>
              <a:t> </a:t>
            </a:r>
            <a:endParaRPr lang="es-EC" sz="2100" dirty="0"/>
          </a:p>
          <a:p>
            <a:pPr lvl="0" algn="just"/>
            <a:r>
              <a:rPr lang="es-ES" sz="2100" dirty="0" smtClean="0"/>
              <a:t>Ubicar la </a:t>
            </a:r>
            <a:r>
              <a:rPr lang="es-ES" sz="2100" dirty="0" err="1" smtClean="0"/>
              <a:t>honeynet</a:t>
            </a:r>
            <a:r>
              <a:rPr lang="es-ES" sz="2100" dirty="0" smtClean="0"/>
              <a:t> en un segmento de red libre de firewalls o elementos de red que permitan traducción de direcciones.</a:t>
            </a:r>
          </a:p>
          <a:p>
            <a:pPr algn="just"/>
            <a:r>
              <a:rPr lang="es-ES" sz="2100" dirty="0" smtClean="0"/>
              <a:t>Es importante un monitoreo constante de la </a:t>
            </a:r>
            <a:r>
              <a:rPr lang="es-ES" sz="2100" dirty="0" err="1" smtClean="0"/>
              <a:t>honeynet</a:t>
            </a:r>
            <a:r>
              <a:rPr lang="es-ES" sz="2100" dirty="0" smtClean="0"/>
              <a:t>. ubicarlo en una zona donde no comprometa a ningún sistema y evitar que alguna red sufra daños. </a:t>
            </a:r>
            <a:endParaRPr lang="es-EC" sz="2100" dirty="0"/>
          </a:p>
          <a:p>
            <a:pPr lvl="0" algn="just"/>
            <a:r>
              <a:rPr lang="es-ES" sz="2100" dirty="0" smtClean="0"/>
              <a:t>Se recomienda instalar la ultima versión de </a:t>
            </a:r>
            <a:r>
              <a:rPr lang="es-ES" sz="2100" dirty="0" err="1" smtClean="0"/>
              <a:t>Snort</a:t>
            </a:r>
            <a:r>
              <a:rPr lang="es-ES" sz="2100" dirty="0" smtClean="0"/>
              <a:t> y Actualizar periódicamente de las reglas de detección.</a:t>
            </a:r>
            <a:endParaRPr lang="es-EC" sz="2100" dirty="0" smtClean="0"/>
          </a:p>
          <a:p>
            <a:pPr algn="just"/>
            <a:r>
              <a:rPr lang="es-ES_tradnl" sz="2100" dirty="0" smtClean="0"/>
              <a:t>Considerar la existencia de </a:t>
            </a:r>
            <a:r>
              <a:rPr lang="es-ES_tradnl" sz="2100" dirty="0" err="1" smtClean="0"/>
              <a:t>honeypots</a:t>
            </a:r>
            <a:r>
              <a:rPr lang="es-ES_tradnl" sz="2100" dirty="0" smtClean="0"/>
              <a:t> </a:t>
            </a:r>
            <a:r>
              <a:rPr lang="es-ES_tradnl" sz="2100" dirty="0"/>
              <a:t>ya desarrollados que </a:t>
            </a:r>
            <a:r>
              <a:rPr lang="es-ES_tradnl" sz="2100" dirty="0" smtClean="0"/>
              <a:t>emular </a:t>
            </a:r>
            <a:r>
              <a:rPr lang="es-ES_tradnl" sz="2100" dirty="0"/>
              <a:t>equipos de detección con diferentes </a:t>
            </a:r>
            <a:r>
              <a:rPr lang="es-ES_tradnl" sz="2100" dirty="0" smtClean="0"/>
              <a:t>características. </a:t>
            </a:r>
            <a:r>
              <a:rPr lang="es-ES_tradnl" sz="2100" dirty="0" err="1" smtClean="0"/>
              <a:t>P.e.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Honeyd</a:t>
            </a:r>
            <a:r>
              <a:rPr lang="es-ES_tradnl" sz="2100" dirty="0" smtClean="0"/>
              <a:t>. </a:t>
            </a:r>
            <a:endParaRPr lang="es-EC" sz="2100" dirty="0"/>
          </a:p>
        </p:txBody>
      </p:sp>
    </p:spTree>
    <p:extLst>
      <p:ext uri="{BB962C8B-B14F-4D97-AF65-F5344CB8AC3E}">
        <p14:creationId xmlns:p14="http://schemas.microsoft.com/office/powerpoint/2010/main" val="37312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Honeypot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400" dirty="0"/>
              <a:t>Un Honeypot es un recurso computacional altamente monitoreado, el cual se desea que sea probado, </a:t>
            </a:r>
            <a:r>
              <a:rPr lang="es-ES_tradnl" sz="2400" dirty="0" smtClean="0"/>
              <a:t>atacado </a:t>
            </a:r>
            <a:r>
              <a:rPr lang="es-ES_tradnl" sz="2400" dirty="0"/>
              <a:t>o </a:t>
            </a:r>
            <a:r>
              <a:rPr lang="es-ES_tradnl" sz="2400" dirty="0" smtClean="0"/>
              <a:t>comprometido.</a:t>
            </a:r>
          </a:p>
          <a:p>
            <a:pPr algn="just"/>
            <a:endParaRPr lang="es-ES_tradnl" sz="2400" dirty="0"/>
          </a:p>
          <a:p>
            <a:pPr algn="just"/>
            <a:r>
              <a:rPr lang="es-ES_tradnl" sz="2400" dirty="0" smtClean="0"/>
              <a:t>Es </a:t>
            </a:r>
            <a:r>
              <a:rPr lang="es-ES_tradnl" sz="2400" dirty="0"/>
              <a:t>una herramienta de seguridad informática utilizada para recoger información sobre los atacantes y sus técnicas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663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honeynet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2100" dirty="0" smtClean="0"/>
              <a:t>Honeypot </a:t>
            </a:r>
            <a:r>
              <a:rPr lang="es-ES_tradnl" sz="2100" dirty="0"/>
              <a:t>de alta </a:t>
            </a:r>
            <a:r>
              <a:rPr lang="es-ES_tradnl" sz="2100" dirty="0" smtClean="0"/>
              <a:t>interacción</a:t>
            </a:r>
            <a:r>
              <a:rPr lang="es-ES_tradnl" sz="2100" dirty="0" smtClean="0"/>
              <a:t>.</a:t>
            </a:r>
          </a:p>
          <a:p>
            <a:r>
              <a:rPr lang="es-ES_tradnl" sz="2100" dirty="0" smtClean="0"/>
              <a:t>Consta </a:t>
            </a:r>
            <a:r>
              <a:rPr lang="es-ES_tradnl" sz="2100" dirty="0"/>
              <a:t>de una red de </a:t>
            </a:r>
            <a:r>
              <a:rPr lang="es-ES_tradnl" sz="2100" dirty="0" smtClean="0"/>
              <a:t>sistemas.</a:t>
            </a:r>
          </a:p>
          <a:p>
            <a:r>
              <a:rPr lang="es-ES_tradnl" sz="2100" dirty="0" smtClean="0"/>
              <a:t>Es comprometida </a:t>
            </a:r>
            <a:r>
              <a:rPr lang="es-ES_tradnl" sz="2100" dirty="0"/>
              <a:t>por </a:t>
            </a:r>
            <a:r>
              <a:rPr lang="es-ES_tradnl" sz="2100" dirty="0" smtClean="0"/>
              <a:t>usuarios maliciosos.</a:t>
            </a:r>
          </a:p>
          <a:p>
            <a:r>
              <a:rPr lang="es-ES_tradnl" sz="2100" dirty="0" smtClean="0"/>
              <a:t>Pretende aprender sobre </a:t>
            </a:r>
            <a:r>
              <a:rPr lang="es-ES_tradnl" sz="2100" dirty="0"/>
              <a:t>herramientas, tácticas y motivos </a:t>
            </a:r>
            <a:r>
              <a:rPr lang="es-ES_tradnl" sz="2100" dirty="0" smtClean="0"/>
              <a:t>de los atacantes.</a:t>
            </a:r>
          </a:p>
          <a:p>
            <a:r>
              <a:rPr lang="es-ES_tradnl" sz="2100" dirty="0"/>
              <a:t>C</a:t>
            </a:r>
            <a:r>
              <a:rPr lang="es-ES_tradnl" sz="2100" dirty="0" smtClean="0"/>
              <a:t>aptura </a:t>
            </a:r>
            <a:r>
              <a:rPr lang="es-ES_tradnl" sz="2100" dirty="0"/>
              <a:t>y controla mediante un firewall todo el tráfico </a:t>
            </a:r>
            <a:r>
              <a:rPr lang="es-ES_tradnl" sz="2100" dirty="0" smtClean="0"/>
              <a:t>destinado a los </a:t>
            </a:r>
            <a:r>
              <a:rPr lang="es-ES_tradnl" sz="2100" dirty="0" err="1" smtClean="0"/>
              <a:t>Honeypots</a:t>
            </a:r>
            <a:endParaRPr lang="es-ES_tradnl" sz="2100" dirty="0" smtClean="0"/>
          </a:p>
          <a:p>
            <a:r>
              <a:rPr lang="es-ES_tradnl" sz="2100" dirty="0"/>
              <a:t>C</a:t>
            </a:r>
            <a:r>
              <a:rPr lang="es-ES_tradnl" sz="2100" dirty="0" smtClean="0"/>
              <a:t>rea </a:t>
            </a:r>
            <a:r>
              <a:rPr lang="es-ES_tradnl" sz="2100" dirty="0"/>
              <a:t>una infraestructura </a:t>
            </a:r>
            <a:r>
              <a:rPr lang="es-ES_tradnl" sz="2100" dirty="0" smtClean="0"/>
              <a:t>con </a:t>
            </a:r>
            <a:r>
              <a:rPr lang="es-ES_tradnl" sz="2100" dirty="0"/>
              <a:t>sistemas </a:t>
            </a:r>
            <a:r>
              <a:rPr lang="es-ES_tradnl" sz="2100" dirty="0" smtClean="0"/>
              <a:t>reales</a:t>
            </a:r>
            <a:r>
              <a:rPr lang="es-ES_tradnl" sz="2100" dirty="0"/>
              <a:t> </a:t>
            </a:r>
            <a:r>
              <a:rPr lang="es-ES_tradnl" sz="2100" dirty="0" smtClean="0"/>
              <a:t>y </a:t>
            </a:r>
            <a:r>
              <a:rPr lang="es-ES_tradnl" sz="2100" dirty="0"/>
              <a:t>servicios reales (</a:t>
            </a:r>
            <a:r>
              <a:rPr lang="es-ES_tradnl" sz="2100" dirty="0" smtClean="0"/>
              <a:t>DNS</a:t>
            </a:r>
            <a:r>
              <a:rPr lang="es-ES_tradnl" sz="2100" dirty="0"/>
              <a:t>, HTTP, </a:t>
            </a:r>
            <a:r>
              <a:rPr lang="es-ES_tradnl" sz="2100" dirty="0" smtClean="0"/>
              <a:t>SMTP</a:t>
            </a:r>
            <a:r>
              <a:rPr lang="es-ES_tradnl" sz="2100" dirty="0"/>
              <a:t>)</a:t>
            </a:r>
            <a:endParaRPr lang="es-AR" sz="2100" dirty="0"/>
          </a:p>
        </p:txBody>
      </p:sp>
    </p:spTree>
    <p:extLst>
      <p:ext uri="{BB962C8B-B14F-4D97-AF65-F5344CB8AC3E}">
        <p14:creationId xmlns:p14="http://schemas.microsoft.com/office/powerpoint/2010/main" val="4859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9342" y="116632"/>
            <a:ext cx="7924800" cy="1143000"/>
          </a:xfrm>
        </p:spPr>
        <p:txBody>
          <a:bodyPr/>
          <a:lstStyle/>
          <a:p>
            <a:r>
              <a:rPr lang="es-AR" dirty="0" err="1" smtClean="0"/>
              <a:t>HONEYNEt</a:t>
            </a:r>
            <a:r>
              <a:rPr lang="es-AR" dirty="0" smtClean="0"/>
              <a:t> VIRTUAL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36054" y="1268760"/>
            <a:ext cx="7924800" cy="4896544"/>
          </a:xfrm>
        </p:spPr>
        <p:txBody>
          <a:bodyPr>
            <a:normAutofit fontScale="62500" lnSpcReduction="20000"/>
          </a:bodyPr>
          <a:lstStyle/>
          <a:p>
            <a:pPr marL="0" lvl="1" indent="0">
              <a:buNone/>
            </a:pPr>
            <a:r>
              <a:rPr lang="es-EC" sz="2900" b="1" dirty="0" smtClean="0">
                <a:solidFill>
                  <a:srgbClr val="DC9E1F"/>
                </a:solidFill>
              </a:rPr>
              <a:t>	</a:t>
            </a:r>
            <a:r>
              <a:rPr lang="es-EC" sz="3400" b="1" dirty="0" smtClean="0">
                <a:solidFill>
                  <a:srgbClr val="DC9E1F"/>
                </a:solidFill>
              </a:rPr>
              <a:t>Honeynets autocontenidas </a:t>
            </a:r>
          </a:p>
          <a:p>
            <a:pPr marL="285750" lvl="1"/>
            <a:r>
              <a:rPr lang="es-EC" sz="3400" dirty="0" smtClean="0"/>
              <a:t>Todos </a:t>
            </a:r>
            <a:r>
              <a:rPr lang="es-EC" sz="3400" dirty="0"/>
              <a:t>sus dispositivos son virtualizados </a:t>
            </a:r>
            <a:r>
              <a:rPr lang="es-EC" sz="3400" dirty="0" smtClean="0"/>
              <a:t>dentro </a:t>
            </a:r>
            <a:r>
              <a:rPr lang="es-EC" sz="3400" dirty="0" smtClean="0"/>
              <a:t>de </a:t>
            </a:r>
            <a:r>
              <a:rPr lang="es-EC" sz="3400" dirty="0"/>
              <a:t>la misma máquina física</a:t>
            </a:r>
            <a:r>
              <a:rPr lang="es-EC" sz="3400" dirty="0" smtClean="0"/>
              <a:t>.</a:t>
            </a:r>
            <a:endParaRPr lang="es-AR" sz="3400" dirty="0"/>
          </a:p>
          <a:p>
            <a:pPr marL="0" indent="0">
              <a:buNone/>
            </a:pPr>
            <a:r>
              <a:rPr lang="es-EC" sz="3400" b="1" dirty="0" smtClean="0"/>
              <a:t>	</a:t>
            </a:r>
            <a:r>
              <a:rPr lang="es-EC" sz="3400" b="1" dirty="0" smtClean="0">
                <a:solidFill>
                  <a:srgbClr val="DC9E1F"/>
                </a:solidFill>
              </a:rPr>
              <a:t>Ventajas </a:t>
            </a:r>
          </a:p>
          <a:p>
            <a:r>
              <a:rPr lang="es-EC" sz="3400" dirty="0" smtClean="0"/>
              <a:t>Movilidad</a:t>
            </a:r>
            <a:endParaRPr lang="es-AR" sz="3400" dirty="0"/>
          </a:p>
          <a:p>
            <a:pPr lvl="0"/>
            <a:r>
              <a:rPr lang="es-EC" sz="3400" dirty="0"/>
              <a:t>Plug and </a:t>
            </a:r>
            <a:r>
              <a:rPr lang="es-EC" sz="3400" dirty="0" smtClean="0"/>
              <a:t>Play</a:t>
            </a:r>
            <a:endParaRPr lang="es-AR" sz="3400" dirty="0"/>
          </a:p>
          <a:p>
            <a:pPr lvl="0"/>
            <a:r>
              <a:rPr lang="es-EC" sz="3400" dirty="0" smtClean="0"/>
              <a:t>Económica </a:t>
            </a:r>
            <a:r>
              <a:rPr lang="es-EC" sz="3400" b="1" dirty="0"/>
              <a:t> </a:t>
            </a:r>
            <a:endParaRPr lang="es-AR" sz="3400" dirty="0"/>
          </a:p>
          <a:p>
            <a:pPr marL="0" indent="0">
              <a:buNone/>
            </a:pPr>
            <a:r>
              <a:rPr lang="es-EC" sz="3400" b="1" dirty="0" smtClean="0"/>
              <a:t>	</a:t>
            </a:r>
            <a:r>
              <a:rPr lang="es-EC" sz="3400" b="1" dirty="0" smtClean="0">
                <a:solidFill>
                  <a:srgbClr val="DC9E1F"/>
                </a:solidFill>
              </a:rPr>
              <a:t>Desventajas</a:t>
            </a:r>
            <a:endParaRPr lang="es-AR" sz="3400" dirty="0">
              <a:solidFill>
                <a:srgbClr val="DC9E1F"/>
              </a:solidFill>
            </a:endParaRPr>
          </a:p>
          <a:p>
            <a:r>
              <a:rPr lang="es-EC" sz="3400" dirty="0" smtClean="0"/>
              <a:t>Punto </a:t>
            </a:r>
            <a:r>
              <a:rPr lang="es-EC" sz="3400" dirty="0"/>
              <a:t>único de </a:t>
            </a:r>
            <a:r>
              <a:rPr lang="es-EC" sz="3400" dirty="0" smtClean="0"/>
              <a:t>fallo.</a:t>
            </a:r>
            <a:endParaRPr lang="es-AR" sz="3400" dirty="0" smtClean="0"/>
          </a:p>
          <a:p>
            <a:r>
              <a:rPr lang="es-EC" sz="3400" dirty="0" smtClean="0"/>
              <a:t>Servidor potente.</a:t>
            </a:r>
            <a:endParaRPr lang="es-AR" sz="3400" dirty="0" smtClean="0"/>
          </a:p>
          <a:p>
            <a:r>
              <a:rPr lang="es-EC" sz="3400" dirty="0" smtClean="0"/>
              <a:t>Seguridad.</a:t>
            </a:r>
            <a:endParaRPr lang="es-AR" sz="3400" dirty="0" smtClean="0"/>
          </a:p>
          <a:p>
            <a:r>
              <a:rPr lang="es-EC" sz="3400" dirty="0" smtClean="0"/>
              <a:t>Capacidad de simular hardware limitado.</a:t>
            </a:r>
            <a:endParaRPr lang="es-AR" sz="3400" dirty="0"/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8" t="21144" r="33926" b="41315"/>
          <a:stretch>
            <a:fillRect/>
          </a:stretch>
        </p:blipFill>
        <p:spPr bwMode="auto">
          <a:xfrm>
            <a:off x="5255344" y="2488827"/>
            <a:ext cx="29527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2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ARQUITECTURA </a:t>
            </a:r>
            <a:r>
              <a:rPr lang="es-AR" dirty="0" err="1" smtClean="0"/>
              <a:t>IIi</a:t>
            </a:r>
            <a:r>
              <a:rPr lang="es-AR" dirty="0" smtClean="0"/>
              <a:t> GENERACION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62100"/>
            <a:ext cx="6182249" cy="417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0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765</TotalTime>
  <Words>1423</Words>
  <Application>Microsoft Office PowerPoint</Application>
  <PresentationFormat>Presentación en pantalla (4:3)</PresentationFormat>
  <Paragraphs>298</Paragraphs>
  <Slides>52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4" baseType="lpstr">
      <vt:lpstr>Horizonte</vt:lpstr>
      <vt:lpstr>Visio</vt:lpstr>
      <vt:lpstr>DISEÑO E IMPLEMENTACION DE UNA HONEYNET PARA LA RED DEL DEPARTAMENTO DE ELECTRICA Y ELECTRONICA (DEEE) UTILIZANDO VIRTUALIZACION </vt:lpstr>
      <vt:lpstr>oBJETIVOS </vt:lpstr>
      <vt:lpstr>ANTECEDENTES</vt:lpstr>
      <vt:lpstr>JUSTIFICACION</vt:lpstr>
      <vt:lpstr>Fases de intrusión</vt:lpstr>
      <vt:lpstr>Honeypot</vt:lpstr>
      <vt:lpstr>honeynet</vt:lpstr>
      <vt:lpstr>HONEYNEt VIRTUAL </vt:lpstr>
      <vt:lpstr>ARQUITECTURA IIi GENERACION</vt:lpstr>
      <vt:lpstr>HONEYWALL</vt:lpstr>
      <vt:lpstr>SNORT</vt:lpstr>
      <vt:lpstr>SEC</vt:lpstr>
      <vt:lpstr>Tipos de Reglas</vt:lpstr>
      <vt:lpstr>Patrones y acciones</vt:lpstr>
      <vt:lpstr>Análisis de la red actual</vt:lpstr>
      <vt:lpstr>Análisis de servicios </vt:lpstr>
      <vt:lpstr>Análisis de trafico</vt:lpstr>
      <vt:lpstr>Topología Física</vt:lpstr>
      <vt:lpstr>Topología Lógica </vt:lpstr>
      <vt:lpstr>DISEÑO DE LA HONEYNET</vt:lpstr>
      <vt:lpstr>Diseño de la honeynet</vt:lpstr>
      <vt:lpstr>IMPLEMENTACION DE LA HONEYNET </vt:lpstr>
      <vt:lpstr>Configuración del Honeywall </vt:lpstr>
      <vt:lpstr>Configuración del Honeywall </vt:lpstr>
      <vt:lpstr>Configuraciones del honeywall </vt:lpstr>
      <vt:lpstr>Configuraciones del honeywall </vt:lpstr>
      <vt:lpstr>Configuraciones del honeywall </vt:lpstr>
      <vt:lpstr>Configuraciones del honeywall </vt:lpstr>
      <vt:lpstr>Configuración de los Honeypots</vt:lpstr>
      <vt:lpstr>Instalación y configuración de los Servicios de Red en honeypot</vt:lpstr>
      <vt:lpstr>SNORT</vt:lpstr>
      <vt:lpstr>Instalación de SEC</vt:lpstr>
      <vt:lpstr>FUNCIONAMIENTO DE LA HONEYNET</vt:lpstr>
      <vt:lpstr>FUNCIONAMIENTO DE LA HONEYNET</vt:lpstr>
      <vt:lpstr>FUNCIONAMIENTO DE LA HONEYNET</vt:lpstr>
      <vt:lpstr>FUNCIONAMIENTO DE LA HONEYNET</vt:lpstr>
      <vt:lpstr>FUNCIONAMIENTO DE LA HONEYNET</vt:lpstr>
      <vt:lpstr>Análisis de trafico en la Honeynet</vt:lpstr>
      <vt:lpstr>Presentación de PowerPoint</vt:lpstr>
      <vt:lpstr>Pruebas</vt:lpstr>
      <vt:lpstr>Slowloris </vt:lpstr>
      <vt:lpstr>ADMdnsfuckr </vt:lpstr>
      <vt:lpstr>HPING3</vt:lpstr>
      <vt:lpstr>Admkilldns </vt:lpstr>
      <vt:lpstr>resultados</vt:lpstr>
      <vt:lpstr>Slowloris </vt:lpstr>
      <vt:lpstr>ADMdnsfuckr </vt:lpstr>
      <vt:lpstr>DNS Smurf </vt:lpstr>
      <vt:lpstr>admkilldns </vt:lpstr>
      <vt:lpstr>CONCLUSIONES </vt:lpstr>
      <vt:lpstr>CONCLUSIONES </vt:lpstr>
      <vt:lpstr>RECOMENDACIONES </vt:lpstr>
    </vt:vector>
  </TitlesOfParts>
  <Company>Windows XP Colossus Edition 2 Reloaded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E IMPLEMENTACION DE UNA HONEYNET PARA LA RED DEL DEPARTAMENTO DE ELECTRICA Y ELECTRONICA (DEEE) UTILIZANDO VIRTUALIZACION </dc:title>
  <dc:creator>Colossus User</dc:creator>
  <cp:lastModifiedBy>Colossus User</cp:lastModifiedBy>
  <cp:revision>42</cp:revision>
  <dcterms:created xsi:type="dcterms:W3CDTF">2011-03-22T16:52:11Z</dcterms:created>
  <dcterms:modified xsi:type="dcterms:W3CDTF">2011-03-23T11:41:32Z</dcterms:modified>
</cp:coreProperties>
</file>