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2"/>
  </p:notesMasterIdLst>
  <p:sldIdLst>
    <p:sldId id="256" r:id="rId2"/>
    <p:sldId id="259" r:id="rId3"/>
    <p:sldId id="261" r:id="rId4"/>
    <p:sldId id="264" r:id="rId5"/>
    <p:sldId id="262" r:id="rId6"/>
    <p:sldId id="257" r:id="rId7"/>
    <p:sldId id="265" r:id="rId8"/>
    <p:sldId id="266" r:id="rId9"/>
    <p:sldId id="267" r:id="rId10"/>
    <p:sldId id="268" r:id="rId11"/>
    <p:sldId id="275" r:id="rId12"/>
    <p:sldId id="276" r:id="rId13"/>
    <p:sldId id="277" r:id="rId14"/>
    <p:sldId id="278" r:id="rId15"/>
    <p:sldId id="279" r:id="rId16"/>
    <p:sldId id="280" r:id="rId17"/>
    <p:sldId id="318" r:id="rId18"/>
    <p:sldId id="281" r:id="rId19"/>
    <p:sldId id="282" r:id="rId20"/>
    <p:sldId id="287" r:id="rId21"/>
    <p:sldId id="319" r:id="rId22"/>
    <p:sldId id="285" r:id="rId23"/>
    <p:sldId id="320" r:id="rId24"/>
    <p:sldId id="321" r:id="rId25"/>
    <p:sldId id="292" r:id="rId26"/>
    <p:sldId id="322" r:id="rId27"/>
    <p:sldId id="297" r:id="rId28"/>
    <p:sldId id="301" r:id="rId29"/>
    <p:sldId id="302" r:id="rId30"/>
    <p:sldId id="303" r:id="rId31"/>
    <p:sldId id="271" r:id="rId32"/>
    <p:sldId id="304" r:id="rId33"/>
    <p:sldId id="309" r:id="rId34"/>
    <p:sldId id="310" r:id="rId35"/>
    <p:sldId id="312" r:id="rId36"/>
    <p:sldId id="313" r:id="rId37"/>
    <p:sldId id="328" r:id="rId38"/>
    <p:sldId id="315" r:id="rId39"/>
    <p:sldId id="316" r:id="rId40"/>
    <p:sldId id="317" r:id="rId41"/>
    <p:sldId id="272" r:id="rId42"/>
    <p:sldId id="329" r:id="rId43"/>
    <p:sldId id="274" r:id="rId44"/>
    <p:sldId id="323" r:id="rId45"/>
    <p:sldId id="324" r:id="rId46"/>
    <p:sldId id="325" r:id="rId47"/>
    <p:sldId id="326" r:id="rId48"/>
    <p:sldId id="327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34" autoAdjust="0"/>
  </p:normalViewPr>
  <p:slideViewPr>
    <p:cSldViewPr>
      <p:cViewPr varScale="1">
        <p:scale>
          <a:sx n="40" d="100"/>
          <a:sy n="40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C3D8A-94B4-4AC6-AB27-1244352F2E1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B395D50-6565-4995-A78F-F8B9D7D19863}">
      <dgm:prSet phldrT="[Texto]" custT="1"/>
      <dgm:spPr/>
      <dgm:t>
        <a:bodyPr/>
        <a:lstStyle/>
        <a:p>
          <a:r>
            <a:rPr lang="es-EC" sz="1400" dirty="0" smtClean="0"/>
            <a:t>Ecuador</a:t>
          </a:r>
          <a:endParaRPr lang="es-EC" sz="1400" dirty="0"/>
        </a:p>
      </dgm:t>
    </dgm:pt>
    <dgm:pt modelId="{38858536-F698-476D-B7B7-AB357F5CB119}" type="parTrans" cxnId="{3D3E18EE-E320-4232-BA54-78FD00135792}">
      <dgm:prSet/>
      <dgm:spPr/>
      <dgm:t>
        <a:bodyPr/>
        <a:lstStyle/>
        <a:p>
          <a:endParaRPr lang="es-EC" sz="1400"/>
        </a:p>
      </dgm:t>
    </dgm:pt>
    <dgm:pt modelId="{FAC4FC2C-4FC2-4F16-BC15-CB2ECA98C021}" type="sibTrans" cxnId="{3D3E18EE-E320-4232-BA54-78FD00135792}">
      <dgm:prSet/>
      <dgm:spPr/>
      <dgm:t>
        <a:bodyPr/>
        <a:lstStyle/>
        <a:p>
          <a:endParaRPr lang="es-EC" sz="1400"/>
        </a:p>
      </dgm:t>
    </dgm:pt>
    <dgm:pt modelId="{7CF151B2-610F-46CA-890A-EEA01A2A5B15}">
      <dgm:prSet phldrT="[Texto]" custT="1"/>
      <dgm:spPr/>
      <dgm:t>
        <a:bodyPr/>
        <a:lstStyle/>
        <a:p>
          <a:r>
            <a:rPr lang="es-EC" sz="1400" dirty="0" smtClean="0"/>
            <a:t>Recursos Naturales</a:t>
          </a:r>
          <a:endParaRPr lang="es-EC" sz="1400" dirty="0"/>
        </a:p>
      </dgm:t>
    </dgm:pt>
    <dgm:pt modelId="{AB5916F7-0D10-4F8F-9B47-2BC07E8FAFE9}" type="parTrans" cxnId="{82FB79DD-1FA9-42C0-8683-B48AC3C6BD87}">
      <dgm:prSet/>
      <dgm:spPr/>
      <dgm:t>
        <a:bodyPr/>
        <a:lstStyle/>
        <a:p>
          <a:endParaRPr lang="es-EC" sz="1400"/>
        </a:p>
      </dgm:t>
    </dgm:pt>
    <dgm:pt modelId="{E9F6D6C1-2189-43A0-BD90-D902BF837EDB}" type="sibTrans" cxnId="{82FB79DD-1FA9-42C0-8683-B48AC3C6BD87}">
      <dgm:prSet/>
      <dgm:spPr/>
      <dgm:t>
        <a:bodyPr/>
        <a:lstStyle/>
        <a:p>
          <a:endParaRPr lang="es-EC" sz="1400"/>
        </a:p>
      </dgm:t>
    </dgm:pt>
    <dgm:pt modelId="{F1D21672-CA16-413F-825B-27DA14FC4F41}">
      <dgm:prSet phldrT="[Texto]" custT="1"/>
      <dgm:spPr/>
      <dgm:t>
        <a:bodyPr/>
        <a:lstStyle/>
        <a:p>
          <a:r>
            <a:rPr lang="es-EC" sz="1400" dirty="0" smtClean="0"/>
            <a:t>Flora y Fauna</a:t>
          </a:r>
          <a:endParaRPr lang="es-EC" sz="1400" dirty="0"/>
        </a:p>
      </dgm:t>
    </dgm:pt>
    <dgm:pt modelId="{162A78D8-AF69-4C41-82EA-7B6FF31D6C6F}" type="parTrans" cxnId="{801A4090-67B7-4181-9ECC-5B2FA3468C19}">
      <dgm:prSet/>
      <dgm:spPr/>
      <dgm:t>
        <a:bodyPr/>
        <a:lstStyle/>
        <a:p>
          <a:endParaRPr lang="es-EC" sz="1400"/>
        </a:p>
      </dgm:t>
    </dgm:pt>
    <dgm:pt modelId="{F2A3576B-AC07-4DFC-B180-821A1B35924E}" type="sibTrans" cxnId="{801A4090-67B7-4181-9ECC-5B2FA3468C19}">
      <dgm:prSet/>
      <dgm:spPr/>
      <dgm:t>
        <a:bodyPr/>
        <a:lstStyle/>
        <a:p>
          <a:endParaRPr lang="es-EC" sz="1400"/>
        </a:p>
      </dgm:t>
    </dgm:pt>
    <dgm:pt modelId="{31B4A9B6-811E-4D03-A57E-36B804A38366}">
      <dgm:prSet phldrT="[Texto]" custT="1"/>
      <dgm:spPr/>
      <dgm:t>
        <a:bodyPr/>
        <a:lstStyle/>
        <a:p>
          <a:r>
            <a:rPr lang="es-EC" sz="1400" dirty="0" smtClean="0"/>
            <a:t>Oportunidad de Negocio</a:t>
          </a:r>
          <a:endParaRPr lang="es-EC" sz="1400" dirty="0"/>
        </a:p>
      </dgm:t>
    </dgm:pt>
    <dgm:pt modelId="{A9BA13F0-E1E9-4E84-87CD-1BD4BA9C0E21}" type="parTrans" cxnId="{ADE167CE-3A94-4709-A631-4FB216D67614}">
      <dgm:prSet/>
      <dgm:spPr/>
      <dgm:t>
        <a:bodyPr/>
        <a:lstStyle/>
        <a:p>
          <a:endParaRPr lang="es-EC" sz="1400"/>
        </a:p>
      </dgm:t>
    </dgm:pt>
    <dgm:pt modelId="{5E5B96F5-BBA2-4D70-BC84-8DD3E1FA957C}" type="sibTrans" cxnId="{ADE167CE-3A94-4709-A631-4FB216D67614}">
      <dgm:prSet/>
      <dgm:spPr/>
      <dgm:t>
        <a:bodyPr/>
        <a:lstStyle/>
        <a:p>
          <a:endParaRPr lang="es-EC" sz="1400"/>
        </a:p>
      </dgm:t>
    </dgm:pt>
    <dgm:pt modelId="{FFB5F4BD-3E76-44D4-93BD-5E867B44A929}">
      <dgm:prSet phldrT="[Texto]" custT="1"/>
      <dgm:spPr/>
      <dgm:t>
        <a:bodyPr/>
        <a:lstStyle/>
        <a:p>
          <a:r>
            <a:rPr lang="es-EC" sz="1400" dirty="0" smtClean="0"/>
            <a:t>Aplicación de Conocimientos</a:t>
          </a:r>
          <a:endParaRPr lang="es-EC" sz="1400" dirty="0"/>
        </a:p>
      </dgm:t>
    </dgm:pt>
    <dgm:pt modelId="{FFF57BDD-72ED-4558-95E8-4EC6F716792B}" type="parTrans" cxnId="{0983EDEE-2999-4091-B479-9B56CBF03D8B}">
      <dgm:prSet/>
      <dgm:spPr/>
      <dgm:t>
        <a:bodyPr/>
        <a:lstStyle/>
        <a:p>
          <a:endParaRPr lang="es-EC" sz="1400"/>
        </a:p>
      </dgm:t>
    </dgm:pt>
    <dgm:pt modelId="{E6A2546B-6B76-4E74-9581-73613B1BB47D}" type="sibTrans" cxnId="{0983EDEE-2999-4091-B479-9B56CBF03D8B}">
      <dgm:prSet/>
      <dgm:spPr/>
      <dgm:t>
        <a:bodyPr/>
        <a:lstStyle/>
        <a:p>
          <a:endParaRPr lang="es-EC" sz="1400"/>
        </a:p>
      </dgm:t>
    </dgm:pt>
    <dgm:pt modelId="{A4D27AD8-462B-4E3C-BBEE-0E5BFE95E36D}" type="pres">
      <dgm:prSet presAssocID="{7CCC3D8A-94B4-4AC6-AB27-1244352F2E1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C"/>
        </a:p>
      </dgm:t>
    </dgm:pt>
    <dgm:pt modelId="{B03E2F0E-B9DF-4BCF-902F-6A6A5CA2FF62}" type="pres">
      <dgm:prSet presAssocID="{2B395D50-6565-4995-A78F-F8B9D7D19863}" presName="parTx1" presStyleLbl="node1" presStyleIdx="0" presStyleCnt="3"/>
      <dgm:spPr/>
      <dgm:t>
        <a:bodyPr/>
        <a:lstStyle/>
        <a:p>
          <a:endParaRPr lang="es-EC"/>
        </a:p>
      </dgm:t>
    </dgm:pt>
    <dgm:pt modelId="{6E8C630B-4317-46A3-8C25-49FF62D9CF27}" type="pres">
      <dgm:prSet presAssocID="{2B395D50-6565-4995-A78F-F8B9D7D19863}" presName="spPre1" presStyleCnt="0"/>
      <dgm:spPr/>
    </dgm:pt>
    <dgm:pt modelId="{6DEAE681-5761-43FE-90A9-26F6FCC51D60}" type="pres">
      <dgm:prSet presAssocID="{2B395D50-6565-4995-A78F-F8B9D7D19863}" presName="chLin1" presStyleCnt="0"/>
      <dgm:spPr/>
    </dgm:pt>
    <dgm:pt modelId="{55E2157E-03DF-412F-A964-F2309C576D3F}" type="pres">
      <dgm:prSet presAssocID="{AB5916F7-0D10-4F8F-9B47-2BC07E8FAFE9}" presName="Name11" presStyleLbl="parChTrans1D1" presStyleIdx="0" presStyleCnt="8"/>
      <dgm:spPr/>
    </dgm:pt>
    <dgm:pt modelId="{2C894EAD-3BE5-4B58-8044-4EAC2DA35139}" type="pres">
      <dgm:prSet presAssocID="{AB5916F7-0D10-4F8F-9B47-2BC07E8FAFE9}" presName="Name31" presStyleLbl="parChTrans1D1" presStyleIdx="1" presStyleCnt="8"/>
      <dgm:spPr/>
    </dgm:pt>
    <dgm:pt modelId="{D2B704AF-C533-47E9-8B1E-3A9A1DFA945A}" type="pres">
      <dgm:prSet presAssocID="{7CF151B2-610F-46CA-890A-EEA01A2A5B15}" presName="txAndLines1" presStyleCnt="0"/>
      <dgm:spPr/>
    </dgm:pt>
    <dgm:pt modelId="{E188CC78-BA42-4FA5-9A25-31B883490CD3}" type="pres">
      <dgm:prSet presAssocID="{7CF151B2-610F-46CA-890A-EEA01A2A5B15}" presName="anchor1" presStyleCnt="0"/>
      <dgm:spPr/>
    </dgm:pt>
    <dgm:pt modelId="{D3710FCF-EAF5-427D-87E0-DEE3E7CE9E28}" type="pres">
      <dgm:prSet presAssocID="{7CF151B2-610F-46CA-890A-EEA01A2A5B15}" presName="backup1" presStyleCnt="0"/>
      <dgm:spPr/>
    </dgm:pt>
    <dgm:pt modelId="{26063069-376D-47EC-A36E-2B46A60231FB}" type="pres">
      <dgm:prSet presAssocID="{7CF151B2-610F-46CA-890A-EEA01A2A5B15}" presName="preLine1" presStyleLbl="parChTrans1D1" presStyleIdx="2" presStyleCnt="8"/>
      <dgm:spPr/>
    </dgm:pt>
    <dgm:pt modelId="{0F57537C-F419-4E6E-A8BF-EA036F787FD9}" type="pres">
      <dgm:prSet presAssocID="{7CF151B2-610F-46CA-890A-EEA01A2A5B1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B51DAA-9620-429D-AC19-56D8F8FEE953}" type="pres">
      <dgm:prSet presAssocID="{7CF151B2-610F-46CA-890A-EEA01A2A5B15}" presName="postLine1" presStyleLbl="parChTrans1D1" presStyleIdx="3" presStyleCnt="8"/>
      <dgm:spPr/>
    </dgm:pt>
    <dgm:pt modelId="{FFF77AFB-9118-47ED-8BBC-B733F1E27B00}" type="pres">
      <dgm:prSet presAssocID="{162A78D8-AF69-4C41-82EA-7B6FF31D6C6F}" presName="Name11" presStyleLbl="parChTrans1D1" presStyleIdx="4" presStyleCnt="8"/>
      <dgm:spPr/>
    </dgm:pt>
    <dgm:pt modelId="{2A7EE091-3929-4BE2-BEA5-66E7EF91BA9F}" type="pres">
      <dgm:prSet presAssocID="{162A78D8-AF69-4C41-82EA-7B6FF31D6C6F}" presName="Name31" presStyleLbl="parChTrans1D1" presStyleIdx="5" presStyleCnt="8"/>
      <dgm:spPr/>
    </dgm:pt>
    <dgm:pt modelId="{E84B42EF-94C5-47F0-AD81-9A9C48ED33FA}" type="pres">
      <dgm:prSet presAssocID="{F1D21672-CA16-413F-825B-27DA14FC4F41}" presName="txAndLines1" presStyleCnt="0"/>
      <dgm:spPr/>
    </dgm:pt>
    <dgm:pt modelId="{88D2AB67-29A4-41E4-B05E-BB6AD2A6BDA2}" type="pres">
      <dgm:prSet presAssocID="{F1D21672-CA16-413F-825B-27DA14FC4F41}" presName="anchor1" presStyleCnt="0"/>
      <dgm:spPr/>
    </dgm:pt>
    <dgm:pt modelId="{2D4D680C-5C9A-4805-8D62-1D620255E5AA}" type="pres">
      <dgm:prSet presAssocID="{F1D21672-CA16-413F-825B-27DA14FC4F41}" presName="backup1" presStyleCnt="0"/>
      <dgm:spPr/>
    </dgm:pt>
    <dgm:pt modelId="{5A49C6CA-BCB9-46DB-9502-0C9878ECDC23}" type="pres">
      <dgm:prSet presAssocID="{F1D21672-CA16-413F-825B-27DA14FC4F41}" presName="preLine1" presStyleLbl="parChTrans1D1" presStyleIdx="6" presStyleCnt="8"/>
      <dgm:spPr/>
    </dgm:pt>
    <dgm:pt modelId="{9137FD9C-DC7A-47D8-97F3-2F428397161A}" type="pres">
      <dgm:prSet presAssocID="{F1D21672-CA16-413F-825B-27DA14FC4F4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74A7AC-B8C3-4B0E-9558-5F1D4BBAE37B}" type="pres">
      <dgm:prSet presAssocID="{F1D21672-CA16-413F-825B-27DA14FC4F41}" presName="postLine1" presStyleLbl="parChTrans1D1" presStyleIdx="7" presStyleCnt="8"/>
      <dgm:spPr/>
    </dgm:pt>
    <dgm:pt modelId="{638A0EC9-00D3-4605-A2FF-E4589CBF6135}" type="pres">
      <dgm:prSet presAssocID="{2B395D50-6565-4995-A78F-F8B9D7D19863}" presName="spPost1" presStyleCnt="0"/>
      <dgm:spPr/>
    </dgm:pt>
    <dgm:pt modelId="{91D2AEDD-EEDE-4289-BFB4-ED48E1E4D5DE}" type="pres">
      <dgm:prSet presAssocID="{31B4A9B6-811E-4D03-A57E-36B804A38366}" presName="parTx2" presStyleLbl="node1" presStyleIdx="1" presStyleCnt="3"/>
      <dgm:spPr/>
      <dgm:t>
        <a:bodyPr/>
        <a:lstStyle/>
        <a:p>
          <a:endParaRPr lang="es-EC"/>
        </a:p>
      </dgm:t>
    </dgm:pt>
    <dgm:pt modelId="{2F8B7D01-1F23-4FFD-A0D4-519A87782A0D}" type="pres">
      <dgm:prSet presAssocID="{FFB5F4BD-3E76-44D4-93BD-5E867B44A929}" presName="parTx3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6981A653-E667-48FC-A474-11CC01DBF291}" type="presOf" srcId="{2B395D50-6565-4995-A78F-F8B9D7D19863}" destId="{B03E2F0E-B9DF-4BCF-902F-6A6A5CA2FF62}" srcOrd="0" destOrd="0" presId="urn:microsoft.com/office/officeart/2009/3/layout/SubStepProcess"/>
    <dgm:cxn modelId="{02397402-1054-4713-B865-6C5D6F2EF5AB}" type="presOf" srcId="{FFB5F4BD-3E76-44D4-93BD-5E867B44A929}" destId="{2F8B7D01-1F23-4FFD-A0D4-519A87782A0D}" srcOrd="0" destOrd="0" presId="urn:microsoft.com/office/officeart/2009/3/layout/SubStepProcess"/>
    <dgm:cxn modelId="{374CFC26-7AFC-4863-AA0C-48D5BF8394AA}" type="presOf" srcId="{7CF151B2-610F-46CA-890A-EEA01A2A5B15}" destId="{0F57537C-F419-4E6E-A8BF-EA036F787FD9}" srcOrd="0" destOrd="0" presId="urn:microsoft.com/office/officeart/2009/3/layout/SubStepProcess"/>
    <dgm:cxn modelId="{5DF4A474-BD74-4B28-9529-423661C40BD1}" type="presOf" srcId="{7CCC3D8A-94B4-4AC6-AB27-1244352F2E1F}" destId="{A4D27AD8-462B-4E3C-BBEE-0E5BFE95E36D}" srcOrd="0" destOrd="0" presId="urn:microsoft.com/office/officeart/2009/3/layout/SubStepProcess"/>
    <dgm:cxn modelId="{78102CEC-C2F0-4CED-936A-F58B5DBAD4BD}" type="presOf" srcId="{F1D21672-CA16-413F-825B-27DA14FC4F41}" destId="{9137FD9C-DC7A-47D8-97F3-2F428397161A}" srcOrd="0" destOrd="0" presId="urn:microsoft.com/office/officeart/2009/3/layout/SubStepProcess"/>
    <dgm:cxn modelId="{ADE167CE-3A94-4709-A631-4FB216D67614}" srcId="{7CCC3D8A-94B4-4AC6-AB27-1244352F2E1F}" destId="{31B4A9B6-811E-4D03-A57E-36B804A38366}" srcOrd="1" destOrd="0" parTransId="{A9BA13F0-E1E9-4E84-87CD-1BD4BA9C0E21}" sibTransId="{5E5B96F5-BBA2-4D70-BC84-8DD3E1FA957C}"/>
    <dgm:cxn modelId="{801A4090-67B7-4181-9ECC-5B2FA3468C19}" srcId="{2B395D50-6565-4995-A78F-F8B9D7D19863}" destId="{F1D21672-CA16-413F-825B-27DA14FC4F41}" srcOrd="1" destOrd="0" parTransId="{162A78D8-AF69-4C41-82EA-7B6FF31D6C6F}" sibTransId="{F2A3576B-AC07-4DFC-B180-821A1B35924E}"/>
    <dgm:cxn modelId="{0983EDEE-2999-4091-B479-9B56CBF03D8B}" srcId="{7CCC3D8A-94B4-4AC6-AB27-1244352F2E1F}" destId="{FFB5F4BD-3E76-44D4-93BD-5E867B44A929}" srcOrd="2" destOrd="0" parTransId="{FFF57BDD-72ED-4558-95E8-4EC6F716792B}" sibTransId="{E6A2546B-6B76-4E74-9581-73613B1BB47D}"/>
    <dgm:cxn modelId="{3D3E18EE-E320-4232-BA54-78FD00135792}" srcId="{7CCC3D8A-94B4-4AC6-AB27-1244352F2E1F}" destId="{2B395D50-6565-4995-A78F-F8B9D7D19863}" srcOrd="0" destOrd="0" parTransId="{38858536-F698-476D-B7B7-AB357F5CB119}" sibTransId="{FAC4FC2C-4FC2-4F16-BC15-CB2ECA98C021}"/>
    <dgm:cxn modelId="{82FB79DD-1FA9-42C0-8683-B48AC3C6BD87}" srcId="{2B395D50-6565-4995-A78F-F8B9D7D19863}" destId="{7CF151B2-610F-46CA-890A-EEA01A2A5B15}" srcOrd="0" destOrd="0" parTransId="{AB5916F7-0D10-4F8F-9B47-2BC07E8FAFE9}" sibTransId="{E9F6D6C1-2189-43A0-BD90-D902BF837EDB}"/>
    <dgm:cxn modelId="{64E47936-AB5C-49FE-9127-EB4A041241F3}" type="presOf" srcId="{31B4A9B6-811E-4D03-A57E-36B804A38366}" destId="{91D2AEDD-EEDE-4289-BFB4-ED48E1E4D5DE}" srcOrd="0" destOrd="0" presId="urn:microsoft.com/office/officeart/2009/3/layout/SubStepProcess"/>
    <dgm:cxn modelId="{C7B419B3-6848-416B-AF19-E237EA06C3E0}" type="presParOf" srcId="{A4D27AD8-462B-4E3C-BBEE-0E5BFE95E36D}" destId="{B03E2F0E-B9DF-4BCF-902F-6A6A5CA2FF62}" srcOrd="0" destOrd="0" presId="urn:microsoft.com/office/officeart/2009/3/layout/SubStepProcess"/>
    <dgm:cxn modelId="{48ECD9C0-252E-4C76-8FF4-073C5788D944}" type="presParOf" srcId="{A4D27AD8-462B-4E3C-BBEE-0E5BFE95E36D}" destId="{6E8C630B-4317-46A3-8C25-49FF62D9CF27}" srcOrd="1" destOrd="0" presId="urn:microsoft.com/office/officeart/2009/3/layout/SubStepProcess"/>
    <dgm:cxn modelId="{A30089EA-41A7-45F5-A65F-623213795C17}" type="presParOf" srcId="{A4D27AD8-462B-4E3C-BBEE-0E5BFE95E36D}" destId="{6DEAE681-5761-43FE-90A9-26F6FCC51D60}" srcOrd="2" destOrd="0" presId="urn:microsoft.com/office/officeart/2009/3/layout/SubStepProcess"/>
    <dgm:cxn modelId="{1D2631E6-B9DB-45E7-A82E-20028D6F7C48}" type="presParOf" srcId="{6DEAE681-5761-43FE-90A9-26F6FCC51D60}" destId="{55E2157E-03DF-412F-A964-F2309C576D3F}" srcOrd="0" destOrd="0" presId="urn:microsoft.com/office/officeart/2009/3/layout/SubStepProcess"/>
    <dgm:cxn modelId="{7FD331F5-35B4-41D1-A545-046A3F5D9A26}" type="presParOf" srcId="{6DEAE681-5761-43FE-90A9-26F6FCC51D60}" destId="{2C894EAD-3BE5-4B58-8044-4EAC2DA35139}" srcOrd="1" destOrd="0" presId="urn:microsoft.com/office/officeart/2009/3/layout/SubStepProcess"/>
    <dgm:cxn modelId="{B24386E7-9ACD-4FBE-9A24-04BCE4127B26}" type="presParOf" srcId="{6DEAE681-5761-43FE-90A9-26F6FCC51D60}" destId="{D2B704AF-C533-47E9-8B1E-3A9A1DFA945A}" srcOrd="2" destOrd="0" presId="urn:microsoft.com/office/officeart/2009/3/layout/SubStepProcess"/>
    <dgm:cxn modelId="{4A2390A1-4137-42B5-93F2-E33BBF1B3798}" type="presParOf" srcId="{D2B704AF-C533-47E9-8B1E-3A9A1DFA945A}" destId="{E188CC78-BA42-4FA5-9A25-31B883490CD3}" srcOrd="0" destOrd="0" presId="urn:microsoft.com/office/officeart/2009/3/layout/SubStepProcess"/>
    <dgm:cxn modelId="{2F1A3720-9578-4AD0-B43D-6745FC571343}" type="presParOf" srcId="{D2B704AF-C533-47E9-8B1E-3A9A1DFA945A}" destId="{D3710FCF-EAF5-427D-87E0-DEE3E7CE9E28}" srcOrd="1" destOrd="0" presId="urn:microsoft.com/office/officeart/2009/3/layout/SubStepProcess"/>
    <dgm:cxn modelId="{927A1BD8-7CBC-4056-965B-E38ABBD17326}" type="presParOf" srcId="{D2B704AF-C533-47E9-8B1E-3A9A1DFA945A}" destId="{26063069-376D-47EC-A36E-2B46A60231FB}" srcOrd="2" destOrd="0" presId="urn:microsoft.com/office/officeart/2009/3/layout/SubStepProcess"/>
    <dgm:cxn modelId="{CFBB096C-8E6F-48DE-A49E-10C23D75C09C}" type="presParOf" srcId="{D2B704AF-C533-47E9-8B1E-3A9A1DFA945A}" destId="{0F57537C-F419-4E6E-A8BF-EA036F787FD9}" srcOrd="3" destOrd="0" presId="urn:microsoft.com/office/officeart/2009/3/layout/SubStepProcess"/>
    <dgm:cxn modelId="{D0A2D461-32BF-48AC-B0A3-44F4D70BBD88}" type="presParOf" srcId="{D2B704AF-C533-47E9-8B1E-3A9A1DFA945A}" destId="{E9B51DAA-9620-429D-AC19-56D8F8FEE953}" srcOrd="4" destOrd="0" presId="urn:microsoft.com/office/officeart/2009/3/layout/SubStepProcess"/>
    <dgm:cxn modelId="{27D55007-EC15-47C8-8E70-303766EC2946}" type="presParOf" srcId="{6DEAE681-5761-43FE-90A9-26F6FCC51D60}" destId="{FFF77AFB-9118-47ED-8BBC-B733F1E27B00}" srcOrd="3" destOrd="0" presId="urn:microsoft.com/office/officeart/2009/3/layout/SubStepProcess"/>
    <dgm:cxn modelId="{03125D08-A407-4BE2-89E4-FCBF888730E6}" type="presParOf" srcId="{6DEAE681-5761-43FE-90A9-26F6FCC51D60}" destId="{2A7EE091-3929-4BE2-BEA5-66E7EF91BA9F}" srcOrd="4" destOrd="0" presId="urn:microsoft.com/office/officeart/2009/3/layout/SubStepProcess"/>
    <dgm:cxn modelId="{B1A9CA51-52FA-45D9-9198-533DBAACC65A}" type="presParOf" srcId="{6DEAE681-5761-43FE-90A9-26F6FCC51D60}" destId="{E84B42EF-94C5-47F0-AD81-9A9C48ED33FA}" srcOrd="5" destOrd="0" presId="urn:microsoft.com/office/officeart/2009/3/layout/SubStepProcess"/>
    <dgm:cxn modelId="{7E3EEA00-478B-444C-8B4B-E172EED8DC81}" type="presParOf" srcId="{E84B42EF-94C5-47F0-AD81-9A9C48ED33FA}" destId="{88D2AB67-29A4-41E4-B05E-BB6AD2A6BDA2}" srcOrd="0" destOrd="0" presId="urn:microsoft.com/office/officeart/2009/3/layout/SubStepProcess"/>
    <dgm:cxn modelId="{773B7F6B-E4F1-42BC-BB7C-BF8959DB2EAF}" type="presParOf" srcId="{E84B42EF-94C5-47F0-AD81-9A9C48ED33FA}" destId="{2D4D680C-5C9A-4805-8D62-1D620255E5AA}" srcOrd="1" destOrd="0" presId="urn:microsoft.com/office/officeart/2009/3/layout/SubStepProcess"/>
    <dgm:cxn modelId="{280535F0-FD22-4E5D-94BD-BE3EB0F78D74}" type="presParOf" srcId="{E84B42EF-94C5-47F0-AD81-9A9C48ED33FA}" destId="{5A49C6CA-BCB9-46DB-9502-0C9878ECDC23}" srcOrd="2" destOrd="0" presId="urn:microsoft.com/office/officeart/2009/3/layout/SubStepProcess"/>
    <dgm:cxn modelId="{CD884F9C-9CB9-4BAD-B1E5-028AD44E421E}" type="presParOf" srcId="{E84B42EF-94C5-47F0-AD81-9A9C48ED33FA}" destId="{9137FD9C-DC7A-47D8-97F3-2F428397161A}" srcOrd="3" destOrd="0" presId="urn:microsoft.com/office/officeart/2009/3/layout/SubStepProcess"/>
    <dgm:cxn modelId="{0DCBB065-C0E3-47B9-85EE-0F3B902CC362}" type="presParOf" srcId="{E84B42EF-94C5-47F0-AD81-9A9C48ED33FA}" destId="{B874A7AC-B8C3-4B0E-9558-5F1D4BBAE37B}" srcOrd="4" destOrd="0" presId="urn:microsoft.com/office/officeart/2009/3/layout/SubStepProcess"/>
    <dgm:cxn modelId="{41321488-0BF1-40AA-9E75-46B2FC755901}" type="presParOf" srcId="{A4D27AD8-462B-4E3C-BBEE-0E5BFE95E36D}" destId="{638A0EC9-00D3-4605-A2FF-E4589CBF6135}" srcOrd="3" destOrd="0" presId="urn:microsoft.com/office/officeart/2009/3/layout/SubStepProcess"/>
    <dgm:cxn modelId="{490E5310-50A1-43B5-B987-6A7B66643B45}" type="presParOf" srcId="{A4D27AD8-462B-4E3C-BBEE-0E5BFE95E36D}" destId="{91D2AEDD-EEDE-4289-BFB4-ED48E1E4D5DE}" srcOrd="4" destOrd="0" presId="urn:microsoft.com/office/officeart/2009/3/layout/SubStepProcess"/>
    <dgm:cxn modelId="{4146D62C-38BF-479A-983A-F6C8F9A3FF15}" type="presParOf" srcId="{A4D27AD8-462B-4E3C-BBEE-0E5BFE95E36D}" destId="{2F8B7D01-1F23-4FFD-A0D4-519A87782A0D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1087C-8578-4F32-81C7-E8B1FC1812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5C3F5B7B-1D04-4AE6-B4BD-7A62A7836243}">
      <dgm:prSet phldrT="[Texto]" custT="1"/>
      <dgm:spPr/>
      <dgm:t>
        <a:bodyPr/>
        <a:lstStyle/>
        <a:p>
          <a:pPr algn="just"/>
          <a:r>
            <a:rPr lang="es-EC" sz="1600" dirty="0" smtClean="0"/>
            <a:t>Desarrollar una Propuesta Estratégica de Potencial de Mercado para la Hostería Hacienda Milpe Pachijal en el Distrito Metropolitano de Quito.</a:t>
          </a:r>
          <a:endParaRPr lang="es-EC" sz="1600" dirty="0"/>
        </a:p>
      </dgm:t>
    </dgm:pt>
    <dgm:pt modelId="{D09D4638-EA4C-4335-9BD2-6E97B557CCAD}" type="parTrans" cxnId="{6CA0D570-92CD-41C4-85D3-33D6A09B10F8}">
      <dgm:prSet/>
      <dgm:spPr/>
      <dgm:t>
        <a:bodyPr/>
        <a:lstStyle/>
        <a:p>
          <a:endParaRPr lang="es-EC" sz="1600"/>
        </a:p>
      </dgm:t>
    </dgm:pt>
    <dgm:pt modelId="{C9DA0518-F52C-4C40-8595-BB8FCB148D25}" type="sibTrans" cxnId="{6CA0D570-92CD-41C4-85D3-33D6A09B10F8}">
      <dgm:prSet/>
      <dgm:spPr/>
      <dgm:t>
        <a:bodyPr/>
        <a:lstStyle/>
        <a:p>
          <a:endParaRPr lang="es-EC" sz="1600"/>
        </a:p>
      </dgm:t>
    </dgm:pt>
    <dgm:pt modelId="{9E55B768-A4CF-4D6F-9C01-AB74972BFF26}">
      <dgm:prSet phldrT="[Texto]" custT="1"/>
      <dgm:spPr/>
      <dgm:t>
        <a:bodyPr/>
        <a:lstStyle/>
        <a:p>
          <a:r>
            <a:rPr lang="es-EC" sz="1600" dirty="0" smtClean="0"/>
            <a:t>Análisis Situacional                                                                                  Perfil del mercado de las hosterías                                                                   Potencial de mercado                                                                       Direccionamiento estratégico                                                                       Estrategias de </a:t>
          </a:r>
          <a:r>
            <a:rPr lang="es-EC" sz="1600" dirty="0" err="1" smtClean="0"/>
            <a:t>Mix</a:t>
          </a:r>
          <a:r>
            <a:rPr lang="es-EC" sz="1600" dirty="0" smtClean="0"/>
            <a:t> de Marketing                                                        Impacto financiero</a:t>
          </a:r>
          <a:endParaRPr lang="es-EC" sz="1600" dirty="0"/>
        </a:p>
      </dgm:t>
    </dgm:pt>
    <dgm:pt modelId="{8FC17C74-190B-4491-BE2F-6F599D1DB8A1}" type="parTrans" cxnId="{B28D7529-3AD2-47DA-91E8-42A6070C2B2E}">
      <dgm:prSet/>
      <dgm:spPr/>
      <dgm:t>
        <a:bodyPr/>
        <a:lstStyle/>
        <a:p>
          <a:endParaRPr lang="es-EC" sz="1600"/>
        </a:p>
      </dgm:t>
    </dgm:pt>
    <dgm:pt modelId="{A6C880A7-4001-4790-980D-5D045FE2FAC9}" type="sibTrans" cxnId="{B28D7529-3AD2-47DA-91E8-42A6070C2B2E}">
      <dgm:prSet/>
      <dgm:spPr/>
      <dgm:t>
        <a:bodyPr/>
        <a:lstStyle/>
        <a:p>
          <a:endParaRPr lang="es-EC" sz="1600"/>
        </a:p>
      </dgm:t>
    </dgm:pt>
    <dgm:pt modelId="{34B64029-93D1-4184-9B98-F00E7955F0F2}" type="pres">
      <dgm:prSet presAssocID="{A2C1087C-8578-4F32-81C7-E8B1FC1812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FE8F942-9C08-48C2-B870-80E5EAF96856}" type="pres">
      <dgm:prSet presAssocID="{A2C1087C-8578-4F32-81C7-E8B1FC18128C}" presName="Name1" presStyleCnt="0"/>
      <dgm:spPr/>
    </dgm:pt>
    <dgm:pt modelId="{9210AF8E-5742-45F0-8630-C0DAD61B9826}" type="pres">
      <dgm:prSet presAssocID="{A2C1087C-8578-4F32-81C7-E8B1FC18128C}" presName="cycle" presStyleCnt="0"/>
      <dgm:spPr/>
    </dgm:pt>
    <dgm:pt modelId="{B1B23B48-5B93-4829-AC1D-9F4441A8100C}" type="pres">
      <dgm:prSet presAssocID="{A2C1087C-8578-4F32-81C7-E8B1FC18128C}" presName="srcNode" presStyleLbl="node1" presStyleIdx="0" presStyleCnt="2"/>
      <dgm:spPr/>
    </dgm:pt>
    <dgm:pt modelId="{73B26297-05E1-4A11-8F6C-FB75B67FF369}" type="pres">
      <dgm:prSet presAssocID="{A2C1087C-8578-4F32-81C7-E8B1FC18128C}" presName="conn" presStyleLbl="parChTrans1D2" presStyleIdx="0" presStyleCnt="1"/>
      <dgm:spPr/>
      <dgm:t>
        <a:bodyPr/>
        <a:lstStyle/>
        <a:p>
          <a:endParaRPr lang="es-EC"/>
        </a:p>
      </dgm:t>
    </dgm:pt>
    <dgm:pt modelId="{018586F9-0989-4CCD-81DF-754B23A5C0D8}" type="pres">
      <dgm:prSet presAssocID="{A2C1087C-8578-4F32-81C7-E8B1FC18128C}" presName="extraNode" presStyleLbl="node1" presStyleIdx="0" presStyleCnt="2"/>
      <dgm:spPr/>
    </dgm:pt>
    <dgm:pt modelId="{DFA94EF2-67CE-4C49-9136-ADD1D38AE721}" type="pres">
      <dgm:prSet presAssocID="{A2C1087C-8578-4F32-81C7-E8B1FC18128C}" presName="dstNode" presStyleLbl="node1" presStyleIdx="0" presStyleCnt="2"/>
      <dgm:spPr/>
    </dgm:pt>
    <dgm:pt modelId="{51CF4F6E-AEC5-46F7-B20D-C44D7C3B36A5}" type="pres">
      <dgm:prSet presAssocID="{5C3F5B7B-1D04-4AE6-B4BD-7A62A783624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09173A-C75B-4453-916F-90E7065CFDAB}" type="pres">
      <dgm:prSet presAssocID="{5C3F5B7B-1D04-4AE6-B4BD-7A62A7836243}" presName="accent_1" presStyleCnt="0"/>
      <dgm:spPr/>
    </dgm:pt>
    <dgm:pt modelId="{D584E537-5BFD-4D07-B497-1E630A2C6425}" type="pres">
      <dgm:prSet presAssocID="{5C3F5B7B-1D04-4AE6-B4BD-7A62A7836243}" presName="accentRepeatNode" presStyleLbl="solidFgAcc1" presStyleIdx="0" presStyleCnt="2"/>
      <dgm:spPr/>
    </dgm:pt>
    <dgm:pt modelId="{52147EB1-DCFA-4C90-857A-BA21C83DCFD6}" type="pres">
      <dgm:prSet presAssocID="{9E55B768-A4CF-4D6F-9C01-AB74972BFF2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2FBF4F-7DED-4604-993B-4025F29413EB}" type="pres">
      <dgm:prSet presAssocID="{9E55B768-A4CF-4D6F-9C01-AB74972BFF26}" presName="accent_2" presStyleCnt="0"/>
      <dgm:spPr/>
    </dgm:pt>
    <dgm:pt modelId="{6FC6D34E-6A5D-4A1E-895E-DA552A1D19AE}" type="pres">
      <dgm:prSet presAssocID="{9E55B768-A4CF-4D6F-9C01-AB74972BFF26}" presName="accentRepeatNode" presStyleLbl="solidFgAcc1" presStyleIdx="1" presStyleCnt="2"/>
      <dgm:spPr/>
    </dgm:pt>
  </dgm:ptLst>
  <dgm:cxnLst>
    <dgm:cxn modelId="{B155B143-3D32-432A-990A-435A08774474}" type="presOf" srcId="{5C3F5B7B-1D04-4AE6-B4BD-7A62A7836243}" destId="{51CF4F6E-AEC5-46F7-B20D-C44D7C3B36A5}" srcOrd="0" destOrd="0" presId="urn:microsoft.com/office/officeart/2008/layout/VerticalCurvedList"/>
    <dgm:cxn modelId="{6CA0D570-92CD-41C4-85D3-33D6A09B10F8}" srcId="{A2C1087C-8578-4F32-81C7-E8B1FC18128C}" destId="{5C3F5B7B-1D04-4AE6-B4BD-7A62A7836243}" srcOrd="0" destOrd="0" parTransId="{D09D4638-EA4C-4335-9BD2-6E97B557CCAD}" sibTransId="{C9DA0518-F52C-4C40-8595-BB8FCB148D25}"/>
    <dgm:cxn modelId="{DB03CAF3-81CC-4964-890A-93A6A0B4B975}" type="presOf" srcId="{C9DA0518-F52C-4C40-8595-BB8FCB148D25}" destId="{73B26297-05E1-4A11-8F6C-FB75B67FF369}" srcOrd="0" destOrd="0" presId="urn:microsoft.com/office/officeart/2008/layout/VerticalCurvedList"/>
    <dgm:cxn modelId="{B28D7529-3AD2-47DA-91E8-42A6070C2B2E}" srcId="{A2C1087C-8578-4F32-81C7-E8B1FC18128C}" destId="{9E55B768-A4CF-4D6F-9C01-AB74972BFF26}" srcOrd="1" destOrd="0" parTransId="{8FC17C74-190B-4491-BE2F-6F599D1DB8A1}" sibTransId="{A6C880A7-4001-4790-980D-5D045FE2FAC9}"/>
    <dgm:cxn modelId="{E1861E05-C323-45C6-B40C-D042E42BB2CB}" type="presOf" srcId="{A2C1087C-8578-4F32-81C7-E8B1FC18128C}" destId="{34B64029-93D1-4184-9B98-F00E7955F0F2}" srcOrd="0" destOrd="0" presId="urn:microsoft.com/office/officeart/2008/layout/VerticalCurvedList"/>
    <dgm:cxn modelId="{0701039F-1AA5-4B4D-919B-DD354FFA7467}" type="presOf" srcId="{9E55B768-A4CF-4D6F-9C01-AB74972BFF26}" destId="{52147EB1-DCFA-4C90-857A-BA21C83DCFD6}" srcOrd="0" destOrd="0" presId="urn:microsoft.com/office/officeart/2008/layout/VerticalCurvedList"/>
    <dgm:cxn modelId="{662A0D0C-D108-4D82-A44F-E6BC62EF4327}" type="presParOf" srcId="{34B64029-93D1-4184-9B98-F00E7955F0F2}" destId="{9FE8F942-9C08-48C2-B870-80E5EAF96856}" srcOrd="0" destOrd="0" presId="urn:microsoft.com/office/officeart/2008/layout/VerticalCurvedList"/>
    <dgm:cxn modelId="{31D26BAF-F4C5-4C1B-9427-5DEE80CB6ADE}" type="presParOf" srcId="{9FE8F942-9C08-48C2-B870-80E5EAF96856}" destId="{9210AF8E-5742-45F0-8630-C0DAD61B9826}" srcOrd="0" destOrd="0" presId="urn:microsoft.com/office/officeart/2008/layout/VerticalCurvedList"/>
    <dgm:cxn modelId="{073F2B91-F897-4522-AB32-3EC505F94B78}" type="presParOf" srcId="{9210AF8E-5742-45F0-8630-C0DAD61B9826}" destId="{B1B23B48-5B93-4829-AC1D-9F4441A8100C}" srcOrd="0" destOrd="0" presId="urn:microsoft.com/office/officeart/2008/layout/VerticalCurvedList"/>
    <dgm:cxn modelId="{31C14412-C250-47FC-B086-994F53A3E890}" type="presParOf" srcId="{9210AF8E-5742-45F0-8630-C0DAD61B9826}" destId="{73B26297-05E1-4A11-8F6C-FB75B67FF369}" srcOrd="1" destOrd="0" presId="urn:microsoft.com/office/officeart/2008/layout/VerticalCurvedList"/>
    <dgm:cxn modelId="{45A8FBC6-EDE6-47B3-BA44-C2196CB56ABF}" type="presParOf" srcId="{9210AF8E-5742-45F0-8630-C0DAD61B9826}" destId="{018586F9-0989-4CCD-81DF-754B23A5C0D8}" srcOrd="2" destOrd="0" presId="urn:microsoft.com/office/officeart/2008/layout/VerticalCurvedList"/>
    <dgm:cxn modelId="{74DF1EFE-033C-4E88-8AE9-EF240FEEB504}" type="presParOf" srcId="{9210AF8E-5742-45F0-8630-C0DAD61B9826}" destId="{DFA94EF2-67CE-4C49-9136-ADD1D38AE721}" srcOrd="3" destOrd="0" presId="urn:microsoft.com/office/officeart/2008/layout/VerticalCurvedList"/>
    <dgm:cxn modelId="{FD0FF564-347B-4123-96E7-3CFC536FD967}" type="presParOf" srcId="{9FE8F942-9C08-48C2-B870-80E5EAF96856}" destId="{51CF4F6E-AEC5-46F7-B20D-C44D7C3B36A5}" srcOrd="1" destOrd="0" presId="urn:microsoft.com/office/officeart/2008/layout/VerticalCurvedList"/>
    <dgm:cxn modelId="{91BE7D7B-222B-4C6C-B808-31B9CD80B2CD}" type="presParOf" srcId="{9FE8F942-9C08-48C2-B870-80E5EAF96856}" destId="{A009173A-C75B-4453-916F-90E7065CFDAB}" srcOrd="2" destOrd="0" presId="urn:microsoft.com/office/officeart/2008/layout/VerticalCurvedList"/>
    <dgm:cxn modelId="{390733A9-D023-4EA5-8DA2-F59CA477F636}" type="presParOf" srcId="{A009173A-C75B-4453-916F-90E7065CFDAB}" destId="{D584E537-5BFD-4D07-B497-1E630A2C6425}" srcOrd="0" destOrd="0" presId="urn:microsoft.com/office/officeart/2008/layout/VerticalCurvedList"/>
    <dgm:cxn modelId="{B99E0644-829A-4BE4-BE9E-A0082F79A80B}" type="presParOf" srcId="{9FE8F942-9C08-48C2-B870-80E5EAF96856}" destId="{52147EB1-DCFA-4C90-857A-BA21C83DCFD6}" srcOrd="3" destOrd="0" presId="urn:microsoft.com/office/officeart/2008/layout/VerticalCurvedList"/>
    <dgm:cxn modelId="{6FB2D0F5-F731-4230-A001-B4383D3FC5D9}" type="presParOf" srcId="{9FE8F942-9C08-48C2-B870-80E5EAF96856}" destId="{E92FBF4F-7DED-4604-993B-4025F29413EB}" srcOrd="4" destOrd="0" presId="urn:microsoft.com/office/officeart/2008/layout/VerticalCurvedList"/>
    <dgm:cxn modelId="{DFA50293-7345-4327-96FE-686516D94E30}" type="presParOf" srcId="{E92FBF4F-7DED-4604-993B-4025F29413EB}" destId="{6FC6D34E-6A5D-4A1E-895E-DA552A1D19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C7059-2B3F-4B7E-A03A-6CAE8B053A7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730E2893-A1DC-4DB6-8297-0E899AED0CBA}">
      <dgm:prSet phldrT="[Texto]" custT="1"/>
      <dgm:spPr/>
      <dgm:t>
        <a:bodyPr/>
        <a:lstStyle/>
        <a:p>
          <a:pPr algn="ctr"/>
          <a:r>
            <a:rPr lang="es-EC" sz="1200">
              <a:latin typeface="+mn-lt"/>
              <a:cs typeface="Times New Roman" pitchFamily="18" charset="0"/>
            </a:rPr>
            <a:t>Análisis Externo</a:t>
          </a:r>
        </a:p>
      </dgm:t>
    </dgm:pt>
    <dgm:pt modelId="{94697790-62DF-4097-BAB3-9953032F2C18}" type="parTrans" cxnId="{A59BE7C4-39E2-4578-BA04-002496CA8564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8EF65DF0-B2CE-49F5-91AE-9F11FD762204}" type="sibTrans" cxnId="{A59BE7C4-39E2-4578-BA04-002496CA8564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1F553E2A-98F8-4248-9E9F-71235A8FCD62}">
      <dgm:prSet phldrT="[Texto]" custT="1"/>
      <dgm:spPr/>
      <dgm:t>
        <a:bodyPr/>
        <a:lstStyle/>
        <a:p>
          <a:pPr algn="ctr"/>
          <a:r>
            <a:rPr lang="es-EC" sz="1200" dirty="0">
              <a:latin typeface="+mn-lt"/>
              <a:cs typeface="Times New Roman" pitchFamily="18" charset="0"/>
            </a:rPr>
            <a:t>Análisis Interno</a:t>
          </a:r>
        </a:p>
      </dgm:t>
    </dgm:pt>
    <dgm:pt modelId="{E8B80504-6B56-46F8-8D1E-79F2F1E9659B}" type="parTrans" cxnId="{72D6CB1B-A200-4DC1-8130-6A6C359C7EAA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C8566338-5F4F-4079-BE2E-27AACF352EFE}" type="sibTrans" cxnId="{72D6CB1B-A200-4DC1-8130-6A6C359C7EAA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1801B7BC-32B2-4DFA-9F68-FC527288422B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+mn-lt"/>
              <a:cs typeface="Times New Roman" pitchFamily="18" charset="0"/>
            </a:rPr>
            <a:t>Económicas, Político, Social, Cultural, Educacional, Ecológico, Tecnológico, Seguridad Pública, Internacional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80D9000D-53BA-4938-8ED8-FA361FAA6C74}" type="parTrans" cxnId="{99601607-C0D9-453A-B5F6-02A8C3C2EAB4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A5E24669-6223-421A-B06F-A4EBBBE8CA57}" type="sibTrans" cxnId="{99601607-C0D9-453A-B5F6-02A8C3C2EAB4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011FCCE2-8712-4D66-B379-0BB17F72B0CA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+mn-lt"/>
              <a:cs typeface="Times New Roman" pitchFamily="18" charset="0"/>
            </a:rPr>
            <a:t>Aspectos Jurídicos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9B08ABC9-75DC-46C0-8D00-A8B66EFC7D7A}" type="parTrans" cxnId="{78DA2DE2-3BD8-4015-B7EA-86C3CF8917FD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0C4065EC-425F-4DF8-BD2C-1CBC64D78A91}" type="sibTrans" cxnId="{78DA2DE2-3BD8-4015-B7EA-86C3CF8917FD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7F558806-DF2D-45D4-89D3-2D73D51B41BB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+mn-lt"/>
              <a:cs typeface="Times New Roman" pitchFamily="18" charset="0"/>
            </a:rPr>
            <a:t>Macroambiente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C5156C42-1630-4EB1-960D-90B1059F44D1}" type="parTrans" cxnId="{A414EEE8-2C24-4F72-87E1-64397E442A4E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2FFB3A3A-E7F4-431A-A712-BE2A85C18718}" type="sibTrans" cxnId="{A414EEE8-2C24-4F72-87E1-64397E442A4E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2C4C92FE-1F0B-41C7-9B00-14BD5F4D9A88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+mn-lt"/>
              <a:cs typeface="Times New Roman" pitchFamily="18" charset="0"/>
            </a:rPr>
            <a:t>Microambiente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411695E8-3B59-4782-BF3F-49239CACA6B6}" type="parTrans" cxnId="{43C3F9F7-7FB8-4C99-A1CD-40CE08215672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90E84DCE-1A7D-472C-9212-5DB4E9D51EBC}" type="sibTrans" cxnId="{43C3F9F7-7FB8-4C99-A1CD-40CE08215672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310B7944-CA4F-4492-9ED0-643C9D2CD810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+mn-lt"/>
              <a:cs typeface="Times New Roman" pitchFamily="18" charset="0"/>
            </a:rPr>
            <a:t>Clientes, Proveedores, Competencia, Organismos que actúan en el sector, Atractivo competitivo del sector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022438E0-8602-43E5-9EF8-06DE27AC0C08}" type="parTrans" cxnId="{4051DFBF-FB47-43DC-B27D-A22B0CD7B331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735229C6-B90D-4525-830C-212C23FD323B}" type="sibTrans" cxnId="{4051DFBF-FB47-43DC-B27D-A22B0CD7B331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D005B33F-DEDD-42D0-8F5C-E97A8E38ED2E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Aspectos Organizacionales</a:t>
          </a:r>
        </a:p>
      </dgm:t>
    </dgm:pt>
    <dgm:pt modelId="{1319F107-4F64-44C5-8C0F-E5014C9C6F60}" type="parTrans" cxnId="{E0CAC85E-EB30-49F1-B01D-86388DC957EB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3E823D0D-965D-4C76-8B14-020A199E7E46}" type="sibTrans" cxnId="{E0CAC85E-EB30-49F1-B01D-86388DC957EB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8F90954F-27AA-4D18-AFD2-411D5B54784B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Áreas Funcionales</a:t>
          </a:r>
        </a:p>
      </dgm:t>
    </dgm:pt>
    <dgm:pt modelId="{8BC3F52C-5F32-499F-98A5-7E72B7211C57}" type="parTrans" cxnId="{ACEDFA05-634B-4461-A299-A0FC88A412A5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C6084FAA-641A-4069-AF61-07EFA4AA04B3}" type="sibTrans" cxnId="{ACEDFA05-634B-4461-A299-A0FC88A412A5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196A744F-00B2-48FF-AA28-18EA1CC8EAF9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Recursos Humanos</a:t>
          </a:r>
        </a:p>
      </dgm:t>
    </dgm:pt>
    <dgm:pt modelId="{4CD6C724-A63E-4518-974D-43A85D73974D}" type="parTrans" cxnId="{B9E9AE41-85A7-4556-91CE-40D7EECFF837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18A446A3-0859-43B8-AE9F-FE40D633A74F}" type="sibTrans" cxnId="{B9E9AE41-85A7-4556-91CE-40D7EECFF837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C3B4BF70-5EF4-459F-BB7D-D92C47641CC8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Marketing</a:t>
          </a:r>
        </a:p>
      </dgm:t>
    </dgm:pt>
    <dgm:pt modelId="{E1329027-2457-4E92-8651-5801E4C9600B}" type="parTrans" cxnId="{3B881F12-C098-45A7-95DB-BC2697F0DAE8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D61C304F-8661-4942-9642-D242AE81EE21}" type="sibTrans" cxnId="{3B881F12-C098-45A7-95DB-BC2697F0DAE8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5C3B083A-3C5F-40EA-A1E3-757F58D01DEC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Operaciones</a:t>
          </a:r>
        </a:p>
      </dgm:t>
    </dgm:pt>
    <dgm:pt modelId="{893FDDFF-465C-42E8-9615-D7ABAFB77BB2}" type="parTrans" cxnId="{C4E58FB7-5F58-4D22-BAEA-39E8A31415FB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322922E2-9DE0-4215-8FEB-77AD939EB525}" type="sibTrans" cxnId="{C4E58FB7-5F58-4D22-BAEA-39E8A31415FB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7A6C490B-65DE-42E1-8F88-559F0CCAAF4E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Contabilidad</a:t>
          </a:r>
        </a:p>
      </dgm:t>
    </dgm:pt>
    <dgm:pt modelId="{C36A391F-7596-43D7-8B60-F7C550E16E4E}" type="parTrans" cxnId="{00C774C8-2DC9-42F4-A202-755AC43AE040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075EA02D-6D4C-4D7D-B0D6-4759A15D3432}" type="sibTrans" cxnId="{00C774C8-2DC9-42F4-A202-755AC43AE040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3BBFFAB3-2B78-4399-8796-BCE7FC085A67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Procesos</a:t>
          </a:r>
        </a:p>
      </dgm:t>
    </dgm:pt>
    <dgm:pt modelId="{0F16E653-3EC9-4248-B7D3-BA15DD68A925}" type="parTrans" cxnId="{F896E54C-15D7-4076-B639-BE7900C30DC4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49F8B051-25D8-4347-BAB2-1669A8DF5C94}" type="sibTrans" cxnId="{F896E54C-15D7-4076-B639-BE7900C30DC4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3B9A4B65-B03D-4A5C-82A6-1F9295647C48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Tecnología</a:t>
          </a:r>
        </a:p>
      </dgm:t>
    </dgm:pt>
    <dgm:pt modelId="{DB565B1F-51E0-4F17-BBB4-99914206B19C}" type="parTrans" cxnId="{E9671BD8-8E9B-4AC8-BFD8-9CC82A1B9E6D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9A0B2A1E-085B-4CB1-92AD-1730CF32EAA9}" type="sibTrans" cxnId="{E9671BD8-8E9B-4AC8-BFD8-9CC82A1B9E6D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664653A0-CB7F-4658-B45E-5F7665517CA1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Cultura de Planificación</a:t>
          </a:r>
        </a:p>
      </dgm:t>
    </dgm:pt>
    <dgm:pt modelId="{14E8F2E1-6DA9-4619-94D3-DD8F6B92A333}" type="parTrans" cxnId="{AFB2F50A-0350-4082-8E42-94B78CEA8E58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4F9A7FA9-801F-427C-BAEF-53DA91990BEF}" type="sibTrans" cxnId="{AFB2F50A-0350-4082-8E42-94B78CEA8E58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4929D9C8-FC65-4AB7-A4BB-3B1D25EC1BD3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Cultura de Atención al Cliente</a:t>
          </a:r>
        </a:p>
      </dgm:t>
    </dgm:pt>
    <dgm:pt modelId="{F13BAD93-24CE-4262-810A-7C0705B77282}" type="parTrans" cxnId="{4FC33F9F-BF1A-4A87-81CA-71432987F667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342C0CE3-58C5-4FC2-9BDF-6769E9DCAB0C}" type="sibTrans" cxnId="{4FC33F9F-BF1A-4A87-81CA-71432987F667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6FB90392-5AED-4A6A-9AC8-BB929AC24458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Cultura de Calidad</a:t>
          </a:r>
        </a:p>
      </dgm:t>
    </dgm:pt>
    <dgm:pt modelId="{52B31908-70E7-425D-BDD8-F66826063158}" type="parTrans" cxnId="{60B2EBC8-CE30-451B-9635-3C85B68D0B41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126AA839-C668-4D6E-BB9F-A2C677CDFFA7}" type="sibTrans" cxnId="{60B2EBC8-CE30-451B-9635-3C85B68D0B41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6BDA1C55-0E73-4799-BBED-B604453C2938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Infraestructura Física</a:t>
          </a:r>
        </a:p>
      </dgm:t>
    </dgm:pt>
    <dgm:pt modelId="{867AECBB-A110-4DC8-A4C9-936245053BC9}" type="parTrans" cxnId="{C099B629-5651-405D-97B9-C68ECFF5A5D6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90F1B756-5EF3-4C11-9B9F-373BD589BD9D}" type="sibTrans" cxnId="{C099B629-5651-405D-97B9-C68ECFF5A5D6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071B88CD-1AEE-4576-84E6-2DFDE00BB5A5}">
      <dgm:prSet phldrT="[Texto]" custT="1"/>
      <dgm:spPr/>
      <dgm:t>
        <a:bodyPr/>
        <a:lstStyle/>
        <a:p>
          <a:r>
            <a:rPr lang="es-EC" sz="1200" dirty="0">
              <a:latin typeface="+mn-lt"/>
              <a:cs typeface="Times New Roman" pitchFamily="18" charset="0"/>
            </a:rPr>
            <a:t>Competencia Directiva</a:t>
          </a:r>
        </a:p>
      </dgm:t>
    </dgm:pt>
    <dgm:pt modelId="{771594E9-E3E1-4EE5-AA80-4E4A00C0B06C}" type="parTrans" cxnId="{8920BC48-A7B2-4A62-94EA-35E60C3B4C03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57FCC6F7-8ED8-46EB-9890-84F3C3AA1F18}" type="sibTrans" cxnId="{8920BC48-A7B2-4A62-94EA-35E60C3B4C03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1BB13C4E-60E6-4D99-AC7E-D96197540184}">
      <dgm:prSet phldrT="[Texto]" custT="1"/>
      <dgm:spPr/>
      <dgm:t>
        <a:bodyPr/>
        <a:lstStyle/>
        <a:p>
          <a:pPr algn="ctr"/>
          <a:r>
            <a:rPr lang="es-EC" sz="1200" dirty="0">
              <a:latin typeface="+mn-lt"/>
              <a:cs typeface="Times New Roman" pitchFamily="18" charset="0"/>
            </a:rPr>
            <a:t>Análisis del Entorno</a:t>
          </a:r>
        </a:p>
      </dgm:t>
    </dgm:pt>
    <dgm:pt modelId="{D58C3BB3-0224-46A8-84DD-2B91FF23C7E2}" type="sibTrans" cxnId="{3733E0C7-421C-4797-BFC1-C43FCA3D89A2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94050EC4-C407-43DD-9CA9-EA9C068E0E36}" type="parTrans" cxnId="{3733E0C7-421C-4797-BFC1-C43FCA3D89A2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4DF03F96-5A77-4FD7-A32A-55B12C9B95CD}" type="pres">
      <dgm:prSet presAssocID="{72EC7059-2B3F-4B7E-A03A-6CAE8B053A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809673-FB86-46B1-B0C8-522A125F5F6E}" type="pres">
      <dgm:prSet presAssocID="{1BB13C4E-60E6-4D99-AC7E-D96197540184}" presName="root1" presStyleCnt="0"/>
      <dgm:spPr/>
      <dgm:t>
        <a:bodyPr/>
        <a:lstStyle/>
        <a:p>
          <a:endParaRPr lang="es-EC"/>
        </a:p>
      </dgm:t>
    </dgm:pt>
    <dgm:pt modelId="{679C388E-8DDD-4500-AEF5-2805D574FA6E}" type="pres">
      <dgm:prSet presAssocID="{1BB13C4E-60E6-4D99-AC7E-D9619754018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550A28-73A2-46D9-8960-EC73FC51BBF7}" type="pres">
      <dgm:prSet presAssocID="{1BB13C4E-60E6-4D99-AC7E-D96197540184}" presName="level2hierChild" presStyleCnt="0"/>
      <dgm:spPr/>
      <dgm:t>
        <a:bodyPr/>
        <a:lstStyle/>
        <a:p>
          <a:endParaRPr lang="es-EC"/>
        </a:p>
      </dgm:t>
    </dgm:pt>
    <dgm:pt modelId="{0C74482A-C9F1-4571-80D0-1077FA2D4126}" type="pres">
      <dgm:prSet presAssocID="{94697790-62DF-4097-BAB3-9953032F2C1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7F9BAB2-5A7D-46F5-85AB-3A50E447DF8E}" type="pres">
      <dgm:prSet presAssocID="{94697790-62DF-4097-BAB3-9953032F2C1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C2516F21-E1F9-4474-9206-9DDB56683ACF}" type="pres">
      <dgm:prSet presAssocID="{730E2893-A1DC-4DB6-8297-0E899AED0CBA}" presName="root2" presStyleCnt="0"/>
      <dgm:spPr/>
      <dgm:t>
        <a:bodyPr/>
        <a:lstStyle/>
        <a:p>
          <a:endParaRPr lang="es-EC"/>
        </a:p>
      </dgm:t>
    </dgm:pt>
    <dgm:pt modelId="{AFA9310D-4519-4AFA-9B9B-E0E53D106D42}" type="pres">
      <dgm:prSet presAssocID="{730E2893-A1DC-4DB6-8297-0E899AED0CBA}" presName="LevelTwoTextNode" presStyleLbl="node2" presStyleIdx="0" presStyleCnt="2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60B420-8841-4E1B-8F0E-3F9590E61C91}" type="pres">
      <dgm:prSet presAssocID="{730E2893-A1DC-4DB6-8297-0E899AED0CBA}" presName="level3hierChild" presStyleCnt="0"/>
      <dgm:spPr/>
      <dgm:t>
        <a:bodyPr/>
        <a:lstStyle/>
        <a:p>
          <a:endParaRPr lang="es-EC"/>
        </a:p>
      </dgm:t>
    </dgm:pt>
    <dgm:pt modelId="{88763854-AB0C-4CE9-8306-479C9920A944}" type="pres">
      <dgm:prSet presAssocID="{C5156C42-1630-4EB1-960D-90B1059F44D1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5F38C10A-BBC9-4F8D-988A-8ECF53ABE916}" type="pres">
      <dgm:prSet presAssocID="{C5156C42-1630-4EB1-960D-90B1059F44D1}" presName="connTx" presStyleLbl="parChTrans1D3" presStyleIdx="0" presStyleCnt="6"/>
      <dgm:spPr/>
      <dgm:t>
        <a:bodyPr/>
        <a:lstStyle/>
        <a:p>
          <a:endParaRPr lang="es-EC"/>
        </a:p>
      </dgm:t>
    </dgm:pt>
    <dgm:pt modelId="{3D116E61-3339-478B-A485-5879CA2D6B38}" type="pres">
      <dgm:prSet presAssocID="{7F558806-DF2D-45D4-89D3-2D73D51B41BB}" presName="root2" presStyleCnt="0"/>
      <dgm:spPr/>
      <dgm:t>
        <a:bodyPr/>
        <a:lstStyle/>
        <a:p>
          <a:endParaRPr lang="es-EC"/>
        </a:p>
      </dgm:t>
    </dgm:pt>
    <dgm:pt modelId="{1A436382-666F-4688-99A5-6C952D0EA95C}" type="pres">
      <dgm:prSet presAssocID="{7F558806-DF2D-45D4-89D3-2D73D51B41BB}" presName="LevelTwoTextNode" presStyleLbl="node3" presStyleIdx="0" presStyleCnt="6" custScaleX="114503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CC979E-A0F8-4E02-9405-C293DFB4F739}" type="pres">
      <dgm:prSet presAssocID="{7F558806-DF2D-45D4-89D3-2D73D51B41BB}" presName="level3hierChild" presStyleCnt="0"/>
      <dgm:spPr/>
      <dgm:t>
        <a:bodyPr/>
        <a:lstStyle/>
        <a:p>
          <a:endParaRPr lang="es-EC"/>
        </a:p>
      </dgm:t>
    </dgm:pt>
    <dgm:pt modelId="{1405D767-122A-464F-8011-6A513CE769D3}" type="pres">
      <dgm:prSet presAssocID="{80D9000D-53BA-4938-8ED8-FA361FAA6C74}" presName="conn2-1" presStyleLbl="parChTrans1D4" presStyleIdx="0" presStyleCnt="12"/>
      <dgm:spPr/>
      <dgm:t>
        <a:bodyPr/>
        <a:lstStyle/>
        <a:p>
          <a:endParaRPr lang="es-EC"/>
        </a:p>
      </dgm:t>
    </dgm:pt>
    <dgm:pt modelId="{1CF3A91F-5386-470E-8E51-C3E6BB01C50D}" type="pres">
      <dgm:prSet presAssocID="{80D9000D-53BA-4938-8ED8-FA361FAA6C74}" presName="connTx" presStyleLbl="parChTrans1D4" presStyleIdx="0" presStyleCnt="12"/>
      <dgm:spPr/>
      <dgm:t>
        <a:bodyPr/>
        <a:lstStyle/>
        <a:p>
          <a:endParaRPr lang="es-EC"/>
        </a:p>
      </dgm:t>
    </dgm:pt>
    <dgm:pt modelId="{B3585537-DD9F-49F8-8621-8AE2C4EF0754}" type="pres">
      <dgm:prSet presAssocID="{1801B7BC-32B2-4DFA-9F68-FC527288422B}" presName="root2" presStyleCnt="0"/>
      <dgm:spPr/>
      <dgm:t>
        <a:bodyPr/>
        <a:lstStyle/>
        <a:p>
          <a:endParaRPr lang="es-EC"/>
        </a:p>
      </dgm:t>
    </dgm:pt>
    <dgm:pt modelId="{FEC76A07-9FC7-4998-AD94-E02EC7AA99B9}" type="pres">
      <dgm:prSet presAssocID="{1801B7BC-32B2-4DFA-9F68-FC527288422B}" presName="LevelTwoTextNode" presStyleLbl="node4" presStyleIdx="0" presStyleCnt="12" custScaleX="285211" custScaleY="2179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EA7126-5B1E-474B-B8E3-A6FC1048608E}" type="pres">
      <dgm:prSet presAssocID="{1801B7BC-32B2-4DFA-9F68-FC527288422B}" presName="level3hierChild" presStyleCnt="0"/>
      <dgm:spPr/>
      <dgm:t>
        <a:bodyPr/>
        <a:lstStyle/>
        <a:p>
          <a:endParaRPr lang="es-EC"/>
        </a:p>
      </dgm:t>
    </dgm:pt>
    <dgm:pt modelId="{1547B2DC-DCF4-498B-95AA-67432BED6C2D}" type="pres">
      <dgm:prSet presAssocID="{411695E8-3B59-4782-BF3F-49239CACA6B6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8CDEE6A3-3A1C-48E5-A4AF-B67DBE2029B3}" type="pres">
      <dgm:prSet presAssocID="{411695E8-3B59-4782-BF3F-49239CACA6B6}" presName="connTx" presStyleLbl="parChTrans1D3" presStyleIdx="1" presStyleCnt="6"/>
      <dgm:spPr/>
      <dgm:t>
        <a:bodyPr/>
        <a:lstStyle/>
        <a:p>
          <a:endParaRPr lang="es-EC"/>
        </a:p>
      </dgm:t>
    </dgm:pt>
    <dgm:pt modelId="{5652027C-9557-4F2F-8E6D-AB25F7020187}" type="pres">
      <dgm:prSet presAssocID="{2C4C92FE-1F0B-41C7-9B00-14BD5F4D9A88}" presName="root2" presStyleCnt="0"/>
      <dgm:spPr/>
      <dgm:t>
        <a:bodyPr/>
        <a:lstStyle/>
        <a:p>
          <a:endParaRPr lang="es-EC"/>
        </a:p>
      </dgm:t>
    </dgm:pt>
    <dgm:pt modelId="{1FA76028-15A8-4727-9143-5DE5F908A517}" type="pres">
      <dgm:prSet presAssocID="{2C4C92FE-1F0B-41C7-9B00-14BD5F4D9A88}" presName="LevelTwoTextNode" presStyleLbl="node3" presStyleIdx="1" presStyleCnt="6" custScaleX="114503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FE0D68-EECE-4916-84CF-FF1DB6A44694}" type="pres">
      <dgm:prSet presAssocID="{2C4C92FE-1F0B-41C7-9B00-14BD5F4D9A88}" presName="level3hierChild" presStyleCnt="0"/>
      <dgm:spPr/>
      <dgm:t>
        <a:bodyPr/>
        <a:lstStyle/>
        <a:p>
          <a:endParaRPr lang="es-EC"/>
        </a:p>
      </dgm:t>
    </dgm:pt>
    <dgm:pt modelId="{F8E2A39C-ADC3-4B9A-9B58-D64C1573523A}" type="pres">
      <dgm:prSet presAssocID="{022438E0-8602-43E5-9EF8-06DE27AC0C08}" presName="conn2-1" presStyleLbl="parChTrans1D4" presStyleIdx="1" presStyleCnt="12"/>
      <dgm:spPr/>
      <dgm:t>
        <a:bodyPr/>
        <a:lstStyle/>
        <a:p>
          <a:endParaRPr lang="es-EC"/>
        </a:p>
      </dgm:t>
    </dgm:pt>
    <dgm:pt modelId="{825B08A3-4BA4-440F-B868-FF636E39B534}" type="pres">
      <dgm:prSet presAssocID="{022438E0-8602-43E5-9EF8-06DE27AC0C08}" presName="connTx" presStyleLbl="parChTrans1D4" presStyleIdx="1" presStyleCnt="12"/>
      <dgm:spPr/>
      <dgm:t>
        <a:bodyPr/>
        <a:lstStyle/>
        <a:p>
          <a:endParaRPr lang="es-EC"/>
        </a:p>
      </dgm:t>
    </dgm:pt>
    <dgm:pt modelId="{003BC54B-38EF-493B-8F3B-A8E9BA7C4A41}" type="pres">
      <dgm:prSet presAssocID="{310B7944-CA4F-4492-9ED0-643C9D2CD810}" presName="root2" presStyleCnt="0"/>
      <dgm:spPr/>
      <dgm:t>
        <a:bodyPr/>
        <a:lstStyle/>
        <a:p>
          <a:endParaRPr lang="es-EC"/>
        </a:p>
      </dgm:t>
    </dgm:pt>
    <dgm:pt modelId="{198EE7BD-7948-4A0C-8489-D2C623A53983}" type="pres">
      <dgm:prSet presAssocID="{310B7944-CA4F-4492-9ED0-643C9D2CD810}" presName="LevelTwoTextNode" presStyleLbl="node4" presStyleIdx="1" presStyleCnt="12" custScaleX="285211" custScaleY="2274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DE337E-2475-410C-905F-A5D138C7EE7A}" type="pres">
      <dgm:prSet presAssocID="{310B7944-CA4F-4492-9ED0-643C9D2CD810}" presName="level3hierChild" presStyleCnt="0"/>
      <dgm:spPr/>
      <dgm:t>
        <a:bodyPr/>
        <a:lstStyle/>
        <a:p>
          <a:endParaRPr lang="es-EC"/>
        </a:p>
      </dgm:t>
    </dgm:pt>
    <dgm:pt modelId="{9CEC7F9A-BBC3-48B0-94AD-57407DF49368}" type="pres">
      <dgm:prSet presAssocID="{E8B80504-6B56-46F8-8D1E-79F2F1E9659B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5AB5223-CCD6-4CF5-9A37-1B2EB1BFF7C9}" type="pres">
      <dgm:prSet presAssocID="{E8B80504-6B56-46F8-8D1E-79F2F1E9659B}" presName="connTx" presStyleLbl="parChTrans1D2" presStyleIdx="1" presStyleCnt="2"/>
      <dgm:spPr/>
      <dgm:t>
        <a:bodyPr/>
        <a:lstStyle/>
        <a:p>
          <a:endParaRPr lang="es-EC"/>
        </a:p>
      </dgm:t>
    </dgm:pt>
    <dgm:pt modelId="{3CFDAE3D-DEF1-4C5D-A8EC-D3A916087901}" type="pres">
      <dgm:prSet presAssocID="{1F553E2A-98F8-4248-9E9F-71235A8FCD62}" presName="root2" presStyleCnt="0"/>
      <dgm:spPr/>
      <dgm:t>
        <a:bodyPr/>
        <a:lstStyle/>
        <a:p>
          <a:endParaRPr lang="es-EC"/>
        </a:p>
      </dgm:t>
    </dgm:pt>
    <dgm:pt modelId="{4C1B29B3-8142-47B1-B6CA-4686DF0F0CFF}" type="pres">
      <dgm:prSet presAssocID="{1F553E2A-98F8-4248-9E9F-71235A8FCD62}" presName="LevelTwoTextNode" presStyleLbl="node2" presStyleIdx="1" presStyleCnt="2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293459-E066-4671-B25C-FE20981E31D3}" type="pres">
      <dgm:prSet presAssocID="{1F553E2A-98F8-4248-9E9F-71235A8FCD62}" presName="level3hierChild" presStyleCnt="0"/>
      <dgm:spPr/>
      <dgm:t>
        <a:bodyPr/>
        <a:lstStyle/>
        <a:p>
          <a:endParaRPr lang="es-EC"/>
        </a:p>
      </dgm:t>
    </dgm:pt>
    <dgm:pt modelId="{7B491FC5-93D5-428E-B269-F48F87793897}" type="pres">
      <dgm:prSet presAssocID="{9B08ABC9-75DC-46C0-8D00-A8B66EFC7D7A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DCBFE621-C0B8-4AAE-A08F-8E8C4D9256D3}" type="pres">
      <dgm:prSet presAssocID="{9B08ABC9-75DC-46C0-8D00-A8B66EFC7D7A}" presName="connTx" presStyleLbl="parChTrans1D3" presStyleIdx="2" presStyleCnt="6"/>
      <dgm:spPr/>
      <dgm:t>
        <a:bodyPr/>
        <a:lstStyle/>
        <a:p>
          <a:endParaRPr lang="es-EC"/>
        </a:p>
      </dgm:t>
    </dgm:pt>
    <dgm:pt modelId="{A2117594-6406-4CAB-A7BF-4B7A2A0990F6}" type="pres">
      <dgm:prSet presAssocID="{011FCCE2-8712-4D66-B379-0BB17F72B0CA}" presName="root2" presStyleCnt="0"/>
      <dgm:spPr/>
      <dgm:t>
        <a:bodyPr/>
        <a:lstStyle/>
        <a:p>
          <a:endParaRPr lang="es-EC"/>
        </a:p>
      </dgm:t>
    </dgm:pt>
    <dgm:pt modelId="{2FDD0925-27CF-4297-9A19-3AB7C1A6ED08}" type="pres">
      <dgm:prSet presAssocID="{011FCCE2-8712-4D66-B379-0BB17F72B0CA}" presName="LevelTwoTextNode" presStyleLbl="node3" presStyleIdx="2" presStyleCnt="6" custScaleX="130297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9E2DBB-7A41-4E7C-AAEA-5F9827FA5F36}" type="pres">
      <dgm:prSet presAssocID="{011FCCE2-8712-4D66-B379-0BB17F72B0CA}" presName="level3hierChild" presStyleCnt="0"/>
      <dgm:spPr/>
      <dgm:t>
        <a:bodyPr/>
        <a:lstStyle/>
        <a:p>
          <a:endParaRPr lang="es-EC"/>
        </a:p>
      </dgm:t>
    </dgm:pt>
    <dgm:pt modelId="{1207FA5A-B855-4074-B1E4-11A57F32AD6D}" type="pres">
      <dgm:prSet presAssocID="{1319F107-4F64-44C5-8C0F-E5014C9C6F60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F18BC559-1D40-4597-BD63-1583FD175B1E}" type="pres">
      <dgm:prSet presAssocID="{1319F107-4F64-44C5-8C0F-E5014C9C6F60}" presName="connTx" presStyleLbl="parChTrans1D3" presStyleIdx="3" presStyleCnt="6"/>
      <dgm:spPr/>
      <dgm:t>
        <a:bodyPr/>
        <a:lstStyle/>
        <a:p>
          <a:endParaRPr lang="es-EC"/>
        </a:p>
      </dgm:t>
    </dgm:pt>
    <dgm:pt modelId="{499E7A04-220B-45DF-8B5B-1B6E3277C71F}" type="pres">
      <dgm:prSet presAssocID="{D005B33F-DEDD-42D0-8F5C-E97A8E38ED2E}" presName="root2" presStyleCnt="0"/>
      <dgm:spPr/>
      <dgm:t>
        <a:bodyPr/>
        <a:lstStyle/>
        <a:p>
          <a:endParaRPr lang="es-EC"/>
        </a:p>
      </dgm:t>
    </dgm:pt>
    <dgm:pt modelId="{E754C1C0-558E-4A39-B793-D9F79F9FB7B0}" type="pres">
      <dgm:prSet presAssocID="{D005B33F-DEDD-42D0-8F5C-E97A8E38ED2E}" presName="LevelTwoTextNode" presStyleLbl="node3" presStyleIdx="3" presStyleCnt="6" custScaleX="130297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ECEE53-2D2A-4972-A2B6-9C3DC7324F40}" type="pres">
      <dgm:prSet presAssocID="{D005B33F-DEDD-42D0-8F5C-E97A8E38ED2E}" presName="level3hierChild" presStyleCnt="0"/>
      <dgm:spPr/>
      <dgm:t>
        <a:bodyPr/>
        <a:lstStyle/>
        <a:p>
          <a:endParaRPr lang="es-EC"/>
        </a:p>
      </dgm:t>
    </dgm:pt>
    <dgm:pt modelId="{EC2BAE7A-908D-4D86-9D3E-11D7BBA79919}" type="pres">
      <dgm:prSet presAssocID="{8BC3F52C-5F32-499F-98A5-7E72B7211C57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5A5D8DA6-F6B1-4104-871F-EC24EEA6FE33}" type="pres">
      <dgm:prSet presAssocID="{8BC3F52C-5F32-499F-98A5-7E72B7211C57}" presName="connTx" presStyleLbl="parChTrans1D3" presStyleIdx="4" presStyleCnt="6"/>
      <dgm:spPr/>
      <dgm:t>
        <a:bodyPr/>
        <a:lstStyle/>
        <a:p>
          <a:endParaRPr lang="es-EC"/>
        </a:p>
      </dgm:t>
    </dgm:pt>
    <dgm:pt modelId="{98A1877E-22F2-4451-A040-D6B41A01F607}" type="pres">
      <dgm:prSet presAssocID="{8F90954F-27AA-4D18-AFD2-411D5B54784B}" presName="root2" presStyleCnt="0"/>
      <dgm:spPr/>
      <dgm:t>
        <a:bodyPr/>
        <a:lstStyle/>
        <a:p>
          <a:endParaRPr lang="es-EC"/>
        </a:p>
      </dgm:t>
    </dgm:pt>
    <dgm:pt modelId="{A1A0FEDD-5B15-44CA-9E69-7B4F13C7F257}" type="pres">
      <dgm:prSet presAssocID="{8F90954F-27AA-4D18-AFD2-411D5B54784B}" presName="LevelTwoTextNode" presStyleLbl="node3" presStyleIdx="4" presStyleCnt="6" custScaleX="130297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0B9E77-D15B-4229-BCEC-D21CBF810789}" type="pres">
      <dgm:prSet presAssocID="{8F90954F-27AA-4D18-AFD2-411D5B54784B}" presName="level3hierChild" presStyleCnt="0"/>
      <dgm:spPr/>
      <dgm:t>
        <a:bodyPr/>
        <a:lstStyle/>
        <a:p>
          <a:endParaRPr lang="es-EC"/>
        </a:p>
      </dgm:t>
    </dgm:pt>
    <dgm:pt modelId="{1BA75ED7-2E03-4B3E-8886-3E2E2D0A1E0A}" type="pres">
      <dgm:prSet presAssocID="{4CD6C724-A63E-4518-974D-43A85D73974D}" presName="conn2-1" presStyleLbl="parChTrans1D4" presStyleIdx="2" presStyleCnt="12"/>
      <dgm:spPr/>
      <dgm:t>
        <a:bodyPr/>
        <a:lstStyle/>
        <a:p>
          <a:endParaRPr lang="es-EC"/>
        </a:p>
      </dgm:t>
    </dgm:pt>
    <dgm:pt modelId="{3A6C8370-0CA2-4970-A33F-026EB9368C83}" type="pres">
      <dgm:prSet presAssocID="{4CD6C724-A63E-4518-974D-43A85D73974D}" presName="connTx" presStyleLbl="parChTrans1D4" presStyleIdx="2" presStyleCnt="12"/>
      <dgm:spPr/>
      <dgm:t>
        <a:bodyPr/>
        <a:lstStyle/>
        <a:p>
          <a:endParaRPr lang="es-EC"/>
        </a:p>
      </dgm:t>
    </dgm:pt>
    <dgm:pt modelId="{D1E92F02-498E-4C8D-B5F0-5498AE64EBE2}" type="pres">
      <dgm:prSet presAssocID="{196A744F-00B2-48FF-AA28-18EA1CC8EAF9}" presName="root2" presStyleCnt="0"/>
      <dgm:spPr/>
      <dgm:t>
        <a:bodyPr/>
        <a:lstStyle/>
        <a:p>
          <a:endParaRPr lang="es-EC"/>
        </a:p>
      </dgm:t>
    </dgm:pt>
    <dgm:pt modelId="{6549BFD2-D0C2-40B4-80B1-30827944FC06}" type="pres">
      <dgm:prSet presAssocID="{196A744F-00B2-48FF-AA28-18EA1CC8EAF9}" presName="LevelTwoTextNode" presStyleLbl="node4" presStyleIdx="2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581D4F-2CA8-45A1-B431-828A6782982E}" type="pres">
      <dgm:prSet presAssocID="{196A744F-00B2-48FF-AA28-18EA1CC8EAF9}" presName="level3hierChild" presStyleCnt="0"/>
      <dgm:spPr/>
      <dgm:t>
        <a:bodyPr/>
        <a:lstStyle/>
        <a:p>
          <a:endParaRPr lang="es-EC"/>
        </a:p>
      </dgm:t>
    </dgm:pt>
    <dgm:pt modelId="{C8121A42-F85C-47DB-A971-B7B9C8E36EA8}" type="pres">
      <dgm:prSet presAssocID="{E1329027-2457-4E92-8651-5801E4C9600B}" presName="conn2-1" presStyleLbl="parChTrans1D4" presStyleIdx="3" presStyleCnt="12"/>
      <dgm:spPr/>
      <dgm:t>
        <a:bodyPr/>
        <a:lstStyle/>
        <a:p>
          <a:endParaRPr lang="es-EC"/>
        </a:p>
      </dgm:t>
    </dgm:pt>
    <dgm:pt modelId="{E8D849C2-F750-4FDD-9754-69C4DF82FC10}" type="pres">
      <dgm:prSet presAssocID="{E1329027-2457-4E92-8651-5801E4C9600B}" presName="connTx" presStyleLbl="parChTrans1D4" presStyleIdx="3" presStyleCnt="12"/>
      <dgm:spPr/>
      <dgm:t>
        <a:bodyPr/>
        <a:lstStyle/>
        <a:p>
          <a:endParaRPr lang="es-EC"/>
        </a:p>
      </dgm:t>
    </dgm:pt>
    <dgm:pt modelId="{9DEED3AF-4C00-4490-BF56-8D53F6459CE3}" type="pres">
      <dgm:prSet presAssocID="{C3B4BF70-5EF4-459F-BB7D-D92C47641CC8}" presName="root2" presStyleCnt="0"/>
      <dgm:spPr/>
      <dgm:t>
        <a:bodyPr/>
        <a:lstStyle/>
        <a:p>
          <a:endParaRPr lang="es-EC"/>
        </a:p>
      </dgm:t>
    </dgm:pt>
    <dgm:pt modelId="{87D6C289-91FF-44CE-9DDD-5FD0C00DB1F6}" type="pres">
      <dgm:prSet presAssocID="{C3B4BF70-5EF4-459F-BB7D-D92C47641CC8}" presName="LevelTwoTextNode" presStyleLbl="node4" presStyleIdx="3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871282-0694-4CC9-B7E2-94754125691B}" type="pres">
      <dgm:prSet presAssocID="{C3B4BF70-5EF4-459F-BB7D-D92C47641CC8}" presName="level3hierChild" presStyleCnt="0"/>
      <dgm:spPr/>
      <dgm:t>
        <a:bodyPr/>
        <a:lstStyle/>
        <a:p>
          <a:endParaRPr lang="es-EC"/>
        </a:p>
      </dgm:t>
    </dgm:pt>
    <dgm:pt modelId="{AAA62048-27DE-4D0F-BE7C-B5D1450F8FBC}" type="pres">
      <dgm:prSet presAssocID="{893FDDFF-465C-42E8-9615-D7ABAFB77BB2}" presName="conn2-1" presStyleLbl="parChTrans1D4" presStyleIdx="4" presStyleCnt="12"/>
      <dgm:spPr/>
      <dgm:t>
        <a:bodyPr/>
        <a:lstStyle/>
        <a:p>
          <a:endParaRPr lang="es-EC"/>
        </a:p>
      </dgm:t>
    </dgm:pt>
    <dgm:pt modelId="{A9A1CE93-EACC-4E16-BFB2-6721D1AD82BC}" type="pres">
      <dgm:prSet presAssocID="{893FDDFF-465C-42E8-9615-D7ABAFB77BB2}" presName="connTx" presStyleLbl="parChTrans1D4" presStyleIdx="4" presStyleCnt="12"/>
      <dgm:spPr/>
      <dgm:t>
        <a:bodyPr/>
        <a:lstStyle/>
        <a:p>
          <a:endParaRPr lang="es-EC"/>
        </a:p>
      </dgm:t>
    </dgm:pt>
    <dgm:pt modelId="{BE7D626E-E320-4997-98EF-9179918022DC}" type="pres">
      <dgm:prSet presAssocID="{5C3B083A-3C5F-40EA-A1E3-757F58D01DEC}" presName="root2" presStyleCnt="0"/>
      <dgm:spPr/>
      <dgm:t>
        <a:bodyPr/>
        <a:lstStyle/>
        <a:p>
          <a:endParaRPr lang="es-EC"/>
        </a:p>
      </dgm:t>
    </dgm:pt>
    <dgm:pt modelId="{46EDCE66-67A0-488B-92AD-0AAAC250CAF6}" type="pres">
      <dgm:prSet presAssocID="{5C3B083A-3C5F-40EA-A1E3-757F58D01DEC}" presName="LevelTwoTextNode" presStyleLbl="node4" presStyleIdx="4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6FFC35-E2DE-4B80-8D89-947EA8ADB4B7}" type="pres">
      <dgm:prSet presAssocID="{5C3B083A-3C5F-40EA-A1E3-757F58D01DEC}" presName="level3hierChild" presStyleCnt="0"/>
      <dgm:spPr/>
      <dgm:t>
        <a:bodyPr/>
        <a:lstStyle/>
        <a:p>
          <a:endParaRPr lang="es-EC"/>
        </a:p>
      </dgm:t>
    </dgm:pt>
    <dgm:pt modelId="{81D0CAFD-1F56-4DC2-9B76-476368ECF1B2}" type="pres">
      <dgm:prSet presAssocID="{C36A391F-7596-43D7-8B60-F7C550E16E4E}" presName="conn2-1" presStyleLbl="parChTrans1D4" presStyleIdx="5" presStyleCnt="12"/>
      <dgm:spPr/>
      <dgm:t>
        <a:bodyPr/>
        <a:lstStyle/>
        <a:p>
          <a:endParaRPr lang="es-EC"/>
        </a:p>
      </dgm:t>
    </dgm:pt>
    <dgm:pt modelId="{037D04D3-ACFE-4AC3-B560-5C8757D25758}" type="pres">
      <dgm:prSet presAssocID="{C36A391F-7596-43D7-8B60-F7C550E16E4E}" presName="connTx" presStyleLbl="parChTrans1D4" presStyleIdx="5" presStyleCnt="12"/>
      <dgm:spPr/>
      <dgm:t>
        <a:bodyPr/>
        <a:lstStyle/>
        <a:p>
          <a:endParaRPr lang="es-EC"/>
        </a:p>
      </dgm:t>
    </dgm:pt>
    <dgm:pt modelId="{03278945-1DB5-4DDF-B414-8BB04F58AD89}" type="pres">
      <dgm:prSet presAssocID="{7A6C490B-65DE-42E1-8F88-559F0CCAAF4E}" presName="root2" presStyleCnt="0"/>
      <dgm:spPr/>
      <dgm:t>
        <a:bodyPr/>
        <a:lstStyle/>
        <a:p>
          <a:endParaRPr lang="es-EC"/>
        </a:p>
      </dgm:t>
    </dgm:pt>
    <dgm:pt modelId="{DA0FF54D-68A7-4648-888B-234A7E7AB436}" type="pres">
      <dgm:prSet presAssocID="{7A6C490B-65DE-42E1-8F88-559F0CCAAF4E}" presName="LevelTwoTextNode" presStyleLbl="node4" presStyleIdx="5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2AF1EE-150D-477A-BF1F-82AEB9791D3A}" type="pres">
      <dgm:prSet presAssocID="{7A6C490B-65DE-42E1-8F88-559F0CCAAF4E}" presName="level3hierChild" presStyleCnt="0"/>
      <dgm:spPr/>
      <dgm:t>
        <a:bodyPr/>
        <a:lstStyle/>
        <a:p>
          <a:endParaRPr lang="es-EC"/>
        </a:p>
      </dgm:t>
    </dgm:pt>
    <dgm:pt modelId="{F91C37B7-3C9D-4E79-9934-890E173D7319}" type="pres">
      <dgm:prSet presAssocID="{0F16E653-3EC9-4248-B7D3-BA15DD68A925}" presName="conn2-1" presStyleLbl="parChTrans1D4" presStyleIdx="6" presStyleCnt="12"/>
      <dgm:spPr/>
      <dgm:t>
        <a:bodyPr/>
        <a:lstStyle/>
        <a:p>
          <a:endParaRPr lang="es-EC"/>
        </a:p>
      </dgm:t>
    </dgm:pt>
    <dgm:pt modelId="{EE0C28FF-6445-467D-954B-B3A748F64D96}" type="pres">
      <dgm:prSet presAssocID="{0F16E653-3EC9-4248-B7D3-BA15DD68A925}" presName="connTx" presStyleLbl="parChTrans1D4" presStyleIdx="6" presStyleCnt="12"/>
      <dgm:spPr/>
      <dgm:t>
        <a:bodyPr/>
        <a:lstStyle/>
        <a:p>
          <a:endParaRPr lang="es-EC"/>
        </a:p>
      </dgm:t>
    </dgm:pt>
    <dgm:pt modelId="{EA4FA66E-36BA-4422-B912-8893DDC13C28}" type="pres">
      <dgm:prSet presAssocID="{3BBFFAB3-2B78-4399-8796-BCE7FC085A67}" presName="root2" presStyleCnt="0"/>
      <dgm:spPr/>
      <dgm:t>
        <a:bodyPr/>
        <a:lstStyle/>
        <a:p>
          <a:endParaRPr lang="es-EC"/>
        </a:p>
      </dgm:t>
    </dgm:pt>
    <dgm:pt modelId="{CB121838-901B-4EE2-89EB-C4440F0A05C4}" type="pres">
      <dgm:prSet presAssocID="{3BBFFAB3-2B78-4399-8796-BCE7FC085A67}" presName="LevelTwoTextNode" presStyleLbl="node4" presStyleIdx="6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C03283-3C37-48CB-97D6-3BCC9F50810F}" type="pres">
      <dgm:prSet presAssocID="{3BBFFAB3-2B78-4399-8796-BCE7FC085A67}" presName="level3hierChild" presStyleCnt="0"/>
      <dgm:spPr/>
      <dgm:t>
        <a:bodyPr/>
        <a:lstStyle/>
        <a:p>
          <a:endParaRPr lang="es-EC"/>
        </a:p>
      </dgm:t>
    </dgm:pt>
    <dgm:pt modelId="{7347A774-655C-493C-BAFA-4AD852C22E89}" type="pres">
      <dgm:prSet presAssocID="{DB565B1F-51E0-4F17-BBB4-99914206B19C}" presName="conn2-1" presStyleLbl="parChTrans1D4" presStyleIdx="7" presStyleCnt="12"/>
      <dgm:spPr/>
      <dgm:t>
        <a:bodyPr/>
        <a:lstStyle/>
        <a:p>
          <a:endParaRPr lang="es-EC"/>
        </a:p>
      </dgm:t>
    </dgm:pt>
    <dgm:pt modelId="{D32C7924-D0F5-4ED9-BDD9-76294B98C77C}" type="pres">
      <dgm:prSet presAssocID="{DB565B1F-51E0-4F17-BBB4-99914206B19C}" presName="connTx" presStyleLbl="parChTrans1D4" presStyleIdx="7" presStyleCnt="12"/>
      <dgm:spPr/>
      <dgm:t>
        <a:bodyPr/>
        <a:lstStyle/>
        <a:p>
          <a:endParaRPr lang="es-EC"/>
        </a:p>
      </dgm:t>
    </dgm:pt>
    <dgm:pt modelId="{5B267E1E-4D8F-42B7-AA37-66239351E4B5}" type="pres">
      <dgm:prSet presAssocID="{3B9A4B65-B03D-4A5C-82A6-1F9295647C48}" presName="root2" presStyleCnt="0"/>
      <dgm:spPr/>
      <dgm:t>
        <a:bodyPr/>
        <a:lstStyle/>
        <a:p>
          <a:endParaRPr lang="es-EC"/>
        </a:p>
      </dgm:t>
    </dgm:pt>
    <dgm:pt modelId="{8B7CD240-8872-4576-A9FA-A6AD09506410}" type="pres">
      <dgm:prSet presAssocID="{3B9A4B65-B03D-4A5C-82A6-1F9295647C48}" presName="LevelTwoTextNode" presStyleLbl="node4" presStyleIdx="7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FA5DE3-6BCB-48DB-9D80-9042EC41262D}" type="pres">
      <dgm:prSet presAssocID="{3B9A4B65-B03D-4A5C-82A6-1F9295647C48}" presName="level3hierChild" presStyleCnt="0"/>
      <dgm:spPr/>
      <dgm:t>
        <a:bodyPr/>
        <a:lstStyle/>
        <a:p>
          <a:endParaRPr lang="es-EC"/>
        </a:p>
      </dgm:t>
    </dgm:pt>
    <dgm:pt modelId="{9EB224B4-F895-401D-A66F-A016266A6D43}" type="pres">
      <dgm:prSet presAssocID="{14E8F2E1-6DA9-4619-94D3-DD8F6B92A333}" presName="conn2-1" presStyleLbl="parChTrans1D4" presStyleIdx="8" presStyleCnt="12"/>
      <dgm:spPr/>
      <dgm:t>
        <a:bodyPr/>
        <a:lstStyle/>
        <a:p>
          <a:endParaRPr lang="es-EC"/>
        </a:p>
      </dgm:t>
    </dgm:pt>
    <dgm:pt modelId="{606E8ADC-3FC7-47CF-9AAF-BC2A12ABF1B5}" type="pres">
      <dgm:prSet presAssocID="{14E8F2E1-6DA9-4619-94D3-DD8F6B92A333}" presName="connTx" presStyleLbl="parChTrans1D4" presStyleIdx="8" presStyleCnt="12"/>
      <dgm:spPr/>
      <dgm:t>
        <a:bodyPr/>
        <a:lstStyle/>
        <a:p>
          <a:endParaRPr lang="es-EC"/>
        </a:p>
      </dgm:t>
    </dgm:pt>
    <dgm:pt modelId="{BEB365DE-C945-444B-A18C-D164AA442309}" type="pres">
      <dgm:prSet presAssocID="{664653A0-CB7F-4658-B45E-5F7665517CA1}" presName="root2" presStyleCnt="0"/>
      <dgm:spPr/>
      <dgm:t>
        <a:bodyPr/>
        <a:lstStyle/>
        <a:p>
          <a:endParaRPr lang="es-EC"/>
        </a:p>
      </dgm:t>
    </dgm:pt>
    <dgm:pt modelId="{784430A0-485E-4695-A9C6-19C194BDB41C}" type="pres">
      <dgm:prSet presAssocID="{664653A0-CB7F-4658-B45E-5F7665517CA1}" presName="LevelTwoTextNode" presStyleLbl="node4" presStyleIdx="8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5DEDDB-D8C8-4BCD-ADB1-81683204B6A7}" type="pres">
      <dgm:prSet presAssocID="{664653A0-CB7F-4658-B45E-5F7665517CA1}" presName="level3hierChild" presStyleCnt="0"/>
      <dgm:spPr/>
      <dgm:t>
        <a:bodyPr/>
        <a:lstStyle/>
        <a:p>
          <a:endParaRPr lang="es-EC"/>
        </a:p>
      </dgm:t>
    </dgm:pt>
    <dgm:pt modelId="{3BD4981F-87EF-4E17-9695-948E851320F0}" type="pres">
      <dgm:prSet presAssocID="{F13BAD93-24CE-4262-810A-7C0705B77282}" presName="conn2-1" presStyleLbl="parChTrans1D4" presStyleIdx="9" presStyleCnt="12"/>
      <dgm:spPr/>
      <dgm:t>
        <a:bodyPr/>
        <a:lstStyle/>
        <a:p>
          <a:endParaRPr lang="es-EC"/>
        </a:p>
      </dgm:t>
    </dgm:pt>
    <dgm:pt modelId="{63A7041C-F049-4218-BAB7-8C1AB7B7C0EB}" type="pres">
      <dgm:prSet presAssocID="{F13BAD93-24CE-4262-810A-7C0705B77282}" presName="connTx" presStyleLbl="parChTrans1D4" presStyleIdx="9" presStyleCnt="12"/>
      <dgm:spPr/>
      <dgm:t>
        <a:bodyPr/>
        <a:lstStyle/>
        <a:p>
          <a:endParaRPr lang="es-EC"/>
        </a:p>
      </dgm:t>
    </dgm:pt>
    <dgm:pt modelId="{7B8A57CD-2814-488F-8AD3-7C1C7C18F0B9}" type="pres">
      <dgm:prSet presAssocID="{4929D9C8-FC65-4AB7-A4BB-3B1D25EC1BD3}" presName="root2" presStyleCnt="0"/>
      <dgm:spPr/>
      <dgm:t>
        <a:bodyPr/>
        <a:lstStyle/>
        <a:p>
          <a:endParaRPr lang="es-EC"/>
        </a:p>
      </dgm:t>
    </dgm:pt>
    <dgm:pt modelId="{E3058DAB-785B-49FB-862F-C9511FD14596}" type="pres">
      <dgm:prSet presAssocID="{4929D9C8-FC65-4AB7-A4BB-3B1D25EC1BD3}" presName="LevelTwoTextNode" presStyleLbl="node4" presStyleIdx="9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AB6FE6-9AC5-4BD5-BFAD-66172983A92A}" type="pres">
      <dgm:prSet presAssocID="{4929D9C8-FC65-4AB7-A4BB-3B1D25EC1BD3}" presName="level3hierChild" presStyleCnt="0"/>
      <dgm:spPr/>
      <dgm:t>
        <a:bodyPr/>
        <a:lstStyle/>
        <a:p>
          <a:endParaRPr lang="es-EC"/>
        </a:p>
      </dgm:t>
    </dgm:pt>
    <dgm:pt modelId="{4167DC7C-EA64-43D5-B793-BE7BA5D99F9B}" type="pres">
      <dgm:prSet presAssocID="{52B31908-70E7-425D-BDD8-F66826063158}" presName="conn2-1" presStyleLbl="parChTrans1D4" presStyleIdx="10" presStyleCnt="12"/>
      <dgm:spPr/>
      <dgm:t>
        <a:bodyPr/>
        <a:lstStyle/>
        <a:p>
          <a:endParaRPr lang="es-EC"/>
        </a:p>
      </dgm:t>
    </dgm:pt>
    <dgm:pt modelId="{F6589357-1BAD-4742-8E7D-F248093AE526}" type="pres">
      <dgm:prSet presAssocID="{52B31908-70E7-425D-BDD8-F66826063158}" presName="connTx" presStyleLbl="parChTrans1D4" presStyleIdx="10" presStyleCnt="12"/>
      <dgm:spPr/>
      <dgm:t>
        <a:bodyPr/>
        <a:lstStyle/>
        <a:p>
          <a:endParaRPr lang="es-EC"/>
        </a:p>
      </dgm:t>
    </dgm:pt>
    <dgm:pt modelId="{BE5C354D-AB1A-4AB7-87EB-5B1115EEAB10}" type="pres">
      <dgm:prSet presAssocID="{6FB90392-5AED-4A6A-9AC8-BB929AC24458}" presName="root2" presStyleCnt="0"/>
      <dgm:spPr/>
      <dgm:t>
        <a:bodyPr/>
        <a:lstStyle/>
        <a:p>
          <a:endParaRPr lang="es-EC"/>
        </a:p>
      </dgm:t>
    </dgm:pt>
    <dgm:pt modelId="{87B09A44-C236-4E64-A755-14EC55F7694F}" type="pres">
      <dgm:prSet presAssocID="{6FB90392-5AED-4A6A-9AC8-BB929AC24458}" presName="LevelTwoTextNode" presStyleLbl="node4" presStyleIdx="10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958F84-3FE1-4B3A-8167-DF944999D999}" type="pres">
      <dgm:prSet presAssocID="{6FB90392-5AED-4A6A-9AC8-BB929AC24458}" presName="level3hierChild" presStyleCnt="0"/>
      <dgm:spPr/>
      <dgm:t>
        <a:bodyPr/>
        <a:lstStyle/>
        <a:p>
          <a:endParaRPr lang="es-EC"/>
        </a:p>
      </dgm:t>
    </dgm:pt>
    <dgm:pt modelId="{B3B30A99-1F41-479D-8E21-D1D992657733}" type="pres">
      <dgm:prSet presAssocID="{867AECBB-A110-4DC8-A4C9-936245053BC9}" presName="conn2-1" presStyleLbl="parChTrans1D4" presStyleIdx="11" presStyleCnt="12"/>
      <dgm:spPr/>
      <dgm:t>
        <a:bodyPr/>
        <a:lstStyle/>
        <a:p>
          <a:endParaRPr lang="es-EC"/>
        </a:p>
      </dgm:t>
    </dgm:pt>
    <dgm:pt modelId="{0DC65270-8590-499E-A471-EE6CC252A163}" type="pres">
      <dgm:prSet presAssocID="{867AECBB-A110-4DC8-A4C9-936245053BC9}" presName="connTx" presStyleLbl="parChTrans1D4" presStyleIdx="11" presStyleCnt="12"/>
      <dgm:spPr/>
      <dgm:t>
        <a:bodyPr/>
        <a:lstStyle/>
        <a:p>
          <a:endParaRPr lang="es-EC"/>
        </a:p>
      </dgm:t>
    </dgm:pt>
    <dgm:pt modelId="{990D2D47-E213-408F-AB52-1F45222A1404}" type="pres">
      <dgm:prSet presAssocID="{6BDA1C55-0E73-4799-BBED-B604453C2938}" presName="root2" presStyleCnt="0"/>
      <dgm:spPr/>
      <dgm:t>
        <a:bodyPr/>
        <a:lstStyle/>
        <a:p>
          <a:endParaRPr lang="es-EC"/>
        </a:p>
      </dgm:t>
    </dgm:pt>
    <dgm:pt modelId="{D67559EE-CCFD-4100-B5B6-35FF6988172D}" type="pres">
      <dgm:prSet presAssocID="{6BDA1C55-0E73-4799-BBED-B604453C2938}" presName="LevelTwoTextNode" presStyleLbl="node4" presStyleIdx="11" presStyleCnt="12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91EAFC-EB07-4AB9-B0F9-8290530E28DC}" type="pres">
      <dgm:prSet presAssocID="{6BDA1C55-0E73-4799-BBED-B604453C2938}" presName="level3hierChild" presStyleCnt="0"/>
      <dgm:spPr/>
      <dgm:t>
        <a:bodyPr/>
        <a:lstStyle/>
        <a:p>
          <a:endParaRPr lang="es-EC"/>
        </a:p>
      </dgm:t>
    </dgm:pt>
    <dgm:pt modelId="{A41C3065-AD43-4FFF-8F84-9DC62CF5C227}" type="pres">
      <dgm:prSet presAssocID="{771594E9-E3E1-4EE5-AA80-4E4A00C0B06C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80ACCDB6-BFAF-412B-A655-00A36D047479}" type="pres">
      <dgm:prSet presAssocID="{771594E9-E3E1-4EE5-AA80-4E4A00C0B06C}" presName="connTx" presStyleLbl="parChTrans1D3" presStyleIdx="5" presStyleCnt="6"/>
      <dgm:spPr/>
      <dgm:t>
        <a:bodyPr/>
        <a:lstStyle/>
        <a:p>
          <a:endParaRPr lang="es-EC"/>
        </a:p>
      </dgm:t>
    </dgm:pt>
    <dgm:pt modelId="{40A49F89-0209-4203-A333-8A1CC5DB03AE}" type="pres">
      <dgm:prSet presAssocID="{071B88CD-1AEE-4576-84E6-2DFDE00BB5A5}" presName="root2" presStyleCnt="0"/>
      <dgm:spPr/>
      <dgm:t>
        <a:bodyPr/>
        <a:lstStyle/>
        <a:p>
          <a:endParaRPr lang="es-EC"/>
        </a:p>
      </dgm:t>
    </dgm:pt>
    <dgm:pt modelId="{D100BA6A-D4CB-4920-9981-5284B9856B08}" type="pres">
      <dgm:prSet presAssocID="{071B88CD-1AEE-4576-84E6-2DFDE00BB5A5}" presName="LevelTwoTextNode" presStyleLbl="node3" presStyleIdx="5" presStyleCnt="6" custScaleX="130297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75E36E-C4FC-4A19-9DF0-CBDC58C2A467}" type="pres">
      <dgm:prSet presAssocID="{071B88CD-1AEE-4576-84E6-2DFDE00BB5A5}" presName="level3hierChild" presStyleCnt="0"/>
      <dgm:spPr/>
      <dgm:t>
        <a:bodyPr/>
        <a:lstStyle/>
        <a:p>
          <a:endParaRPr lang="es-EC"/>
        </a:p>
      </dgm:t>
    </dgm:pt>
  </dgm:ptLst>
  <dgm:cxnLst>
    <dgm:cxn modelId="{3933D899-A990-4599-B248-7A808C22FE07}" type="presOf" srcId="{72EC7059-2B3F-4B7E-A03A-6CAE8B053A7D}" destId="{4DF03F96-5A77-4FD7-A32A-55B12C9B95CD}" srcOrd="0" destOrd="0" presId="urn:microsoft.com/office/officeart/2008/layout/HorizontalMultiLevelHierarchy"/>
    <dgm:cxn modelId="{3FE23FE4-4502-44F0-95AF-DB0B3D3A0627}" type="presOf" srcId="{3BBFFAB3-2B78-4399-8796-BCE7FC085A67}" destId="{CB121838-901B-4EE2-89EB-C4440F0A05C4}" srcOrd="0" destOrd="0" presId="urn:microsoft.com/office/officeart/2008/layout/HorizontalMultiLevelHierarchy"/>
    <dgm:cxn modelId="{48A9DEBC-4724-4CF9-9CF0-065A2D000881}" type="presOf" srcId="{6FB90392-5AED-4A6A-9AC8-BB929AC24458}" destId="{87B09A44-C236-4E64-A755-14EC55F7694F}" srcOrd="0" destOrd="0" presId="urn:microsoft.com/office/officeart/2008/layout/HorizontalMultiLevelHierarchy"/>
    <dgm:cxn modelId="{E5234988-C6F4-464E-AEDE-21CAEBBB32B4}" type="presOf" srcId="{9B08ABC9-75DC-46C0-8D00-A8B66EFC7D7A}" destId="{7B491FC5-93D5-428E-B269-F48F87793897}" srcOrd="0" destOrd="0" presId="urn:microsoft.com/office/officeart/2008/layout/HorizontalMultiLevelHierarchy"/>
    <dgm:cxn modelId="{3AD63989-2ADF-491C-BC08-C023496EF6DA}" type="presOf" srcId="{7A6C490B-65DE-42E1-8F88-559F0CCAAF4E}" destId="{DA0FF54D-68A7-4648-888B-234A7E7AB436}" srcOrd="0" destOrd="0" presId="urn:microsoft.com/office/officeart/2008/layout/HorizontalMultiLevelHierarchy"/>
    <dgm:cxn modelId="{97ED7C81-A963-461D-9922-3CC866C819E8}" type="presOf" srcId="{4929D9C8-FC65-4AB7-A4BB-3B1D25EC1BD3}" destId="{E3058DAB-785B-49FB-862F-C9511FD14596}" srcOrd="0" destOrd="0" presId="urn:microsoft.com/office/officeart/2008/layout/HorizontalMultiLevelHierarchy"/>
    <dgm:cxn modelId="{4E9EB3CB-1794-424A-826B-85FB95C0253F}" type="presOf" srcId="{867AECBB-A110-4DC8-A4C9-936245053BC9}" destId="{0DC65270-8590-499E-A471-EE6CC252A163}" srcOrd="1" destOrd="0" presId="urn:microsoft.com/office/officeart/2008/layout/HorizontalMultiLevelHierarchy"/>
    <dgm:cxn modelId="{72D6CB1B-A200-4DC1-8130-6A6C359C7EAA}" srcId="{1BB13C4E-60E6-4D99-AC7E-D96197540184}" destId="{1F553E2A-98F8-4248-9E9F-71235A8FCD62}" srcOrd="1" destOrd="0" parTransId="{E8B80504-6B56-46F8-8D1E-79F2F1E9659B}" sibTransId="{C8566338-5F4F-4079-BE2E-27AACF352EFE}"/>
    <dgm:cxn modelId="{00C774C8-2DC9-42F4-A202-755AC43AE040}" srcId="{8F90954F-27AA-4D18-AFD2-411D5B54784B}" destId="{7A6C490B-65DE-42E1-8F88-559F0CCAAF4E}" srcOrd="3" destOrd="0" parTransId="{C36A391F-7596-43D7-8B60-F7C550E16E4E}" sibTransId="{075EA02D-6D4C-4D7D-B0D6-4759A15D3432}"/>
    <dgm:cxn modelId="{E0CAC85E-EB30-49F1-B01D-86388DC957EB}" srcId="{1F553E2A-98F8-4248-9E9F-71235A8FCD62}" destId="{D005B33F-DEDD-42D0-8F5C-E97A8E38ED2E}" srcOrd="1" destOrd="0" parTransId="{1319F107-4F64-44C5-8C0F-E5014C9C6F60}" sibTransId="{3E823D0D-965D-4C76-8B14-020A199E7E46}"/>
    <dgm:cxn modelId="{EA21BBFD-DAA5-4D2D-9F92-60044EFECC7C}" type="presOf" srcId="{94697790-62DF-4097-BAB3-9953032F2C18}" destId="{A7F9BAB2-5A7D-46F5-85AB-3A50E447DF8E}" srcOrd="1" destOrd="0" presId="urn:microsoft.com/office/officeart/2008/layout/HorizontalMultiLevelHierarchy"/>
    <dgm:cxn modelId="{A5DB5123-A7E4-46CC-9FD1-FC16B78102B7}" type="presOf" srcId="{8BC3F52C-5F32-499F-98A5-7E72B7211C57}" destId="{5A5D8DA6-F6B1-4104-871F-EC24EEA6FE33}" srcOrd="1" destOrd="0" presId="urn:microsoft.com/office/officeart/2008/layout/HorizontalMultiLevelHierarchy"/>
    <dgm:cxn modelId="{8C694D12-A38D-49E6-96B1-1FE09CBE4EC5}" type="presOf" srcId="{022438E0-8602-43E5-9EF8-06DE27AC0C08}" destId="{825B08A3-4BA4-440F-B868-FF636E39B534}" srcOrd="1" destOrd="0" presId="urn:microsoft.com/office/officeart/2008/layout/HorizontalMultiLevelHierarchy"/>
    <dgm:cxn modelId="{8920BC48-A7B2-4A62-94EA-35E60C3B4C03}" srcId="{1F553E2A-98F8-4248-9E9F-71235A8FCD62}" destId="{071B88CD-1AEE-4576-84E6-2DFDE00BB5A5}" srcOrd="3" destOrd="0" parTransId="{771594E9-E3E1-4EE5-AA80-4E4A00C0B06C}" sibTransId="{57FCC6F7-8ED8-46EB-9890-84F3C3AA1F18}"/>
    <dgm:cxn modelId="{4051DFBF-FB47-43DC-B27D-A22B0CD7B331}" srcId="{2C4C92FE-1F0B-41C7-9B00-14BD5F4D9A88}" destId="{310B7944-CA4F-4492-9ED0-643C9D2CD810}" srcOrd="0" destOrd="0" parTransId="{022438E0-8602-43E5-9EF8-06DE27AC0C08}" sibTransId="{735229C6-B90D-4525-830C-212C23FD323B}"/>
    <dgm:cxn modelId="{275DBBCC-4311-4050-9D72-D1E010E678CB}" type="presOf" srcId="{C36A391F-7596-43D7-8B60-F7C550E16E4E}" destId="{037D04D3-ACFE-4AC3-B560-5C8757D25758}" srcOrd="1" destOrd="0" presId="urn:microsoft.com/office/officeart/2008/layout/HorizontalMultiLevelHierarchy"/>
    <dgm:cxn modelId="{B9E9AE41-85A7-4556-91CE-40D7EECFF837}" srcId="{8F90954F-27AA-4D18-AFD2-411D5B54784B}" destId="{196A744F-00B2-48FF-AA28-18EA1CC8EAF9}" srcOrd="0" destOrd="0" parTransId="{4CD6C724-A63E-4518-974D-43A85D73974D}" sibTransId="{18A446A3-0859-43B8-AE9F-FE40D633A74F}"/>
    <dgm:cxn modelId="{26231A86-F4CE-4E69-9069-5F6002863125}" type="presOf" srcId="{F13BAD93-24CE-4262-810A-7C0705B77282}" destId="{3BD4981F-87EF-4E17-9695-948E851320F0}" srcOrd="0" destOrd="0" presId="urn:microsoft.com/office/officeart/2008/layout/HorizontalMultiLevelHierarchy"/>
    <dgm:cxn modelId="{43C3F9F7-7FB8-4C99-A1CD-40CE08215672}" srcId="{730E2893-A1DC-4DB6-8297-0E899AED0CBA}" destId="{2C4C92FE-1F0B-41C7-9B00-14BD5F4D9A88}" srcOrd="1" destOrd="0" parTransId="{411695E8-3B59-4782-BF3F-49239CACA6B6}" sibTransId="{90E84DCE-1A7D-472C-9212-5DB4E9D51EBC}"/>
    <dgm:cxn modelId="{02290149-D529-40F9-B6C0-CA18412C1633}" type="presOf" srcId="{14E8F2E1-6DA9-4619-94D3-DD8F6B92A333}" destId="{9EB224B4-F895-401D-A66F-A016266A6D43}" srcOrd="0" destOrd="0" presId="urn:microsoft.com/office/officeart/2008/layout/HorizontalMultiLevelHierarchy"/>
    <dgm:cxn modelId="{13153392-3A7B-4CA1-9712-05D07822F555}" type="presOf" srcId="{310B7944-CA4F-4492-9ED0-643C9D2CD810}" destId="{198EE7BD-7948-4A0C-8489-D2C623A53983}" srcOrd="0" destOrd="0" presId="urn:microsoft.com/office/officeart/2008/layout/HorizontalMultiLevelHierarchy"/>
    <dgm:cxn modelId="{3D44D9E6-2B46-46C1-840C-646D971E035D}" type="presOf" srcId="{867AECBB-A110-4DC8-A4C9-936245053BC9}" destId="{B3B30A99-1F41-479D-8E21-D1D992657733}" srcOrd="0" destOrd="0" presId="urn:microsoft.com/office/officeart/2008/layout/HorizontalMultiLevelHierarchy"/>
    <dgm:cxn modelId="{9CF15083-5951-44F1-AB0C-F0C9D4BD65AC}" type="presOf" srcId="{3B9A4B65-B03D-4A5C-82A6-1F9295647C48}" destId="{8B7CD240-8872-4576-A9FA-A6AD09506410}" srcOrd="0" destOrd="0" presId="urn:microsoft.com/office/officeart/2008/layout/HorizontalMultiLevelHierarchy"/>
    <dgm:cxn modelId="{5CE176DE-F0B8-44C1-9173-36D4E4B1CCF0}" type="presOf" srcId="{E8B80504-6B56-46F8-8D1E-79F2F1E9659B}" destId="{9CEC7F9A-BBC3-48B0-94AD-57407DF49368}" srcOrd="0" destOrd="0" presId="urn:microsoft.com/office/officeart/2008/layout/HorizontalMultiLevelHierarchy"/>
    <dgm:cxn modelId="{2239D6AA-D083-4D38-A39F-47EE989A9DF3}" type="presOf" srcId="{011FCCE2-8712-4D66-B379-0BB17F72B0CA}" destId="{2FDD0925-27CF-4297-9A19-3AB7C1A6ED08}" srcOrd="0" destOrd="0" presId="urn:microsoft.com/office/officeart/2008/layout/HorizontalMultiLevelHierarchy"/>
    <dgm:cxn modelId="{A414EEE8-2C24-4F72-87E1-64397E442A4E}" srcId="{730E2893-A1DC-4DB6-8297-0E899AED0CBA}" destId="{7F558806-DF2D-45D4-89D3-2D73D51B41BB}" srcOrd="0" destOrd="0" parTransId="{C5156C42-1630-4EB1-960D-90B1059F44D1}" sibTransId="{2FFB3A3A-E7F4-431A-A712-BE2A85C18718}"/>
    <dgm:cxn modelId="{B8C2FEE1-3AE8-423C-B118-31F0551DF23A}" type="presOf" srcId="{071B88CD-1AEE-4576-84E6-2DFDE00BB5A5}" destId="{D100BA6A-D4CB-4920-9981-5284B9856B08}" srcOrd="0" destOrd="0" presId="urn:microsoft.com/office/officeart/2008/layout/HorizontalMultiLevelHierarchy"/>
    <dgm:cxn modelId="{6E4382A1-E3BA-4918-9168-F48C3752DA7C}" type="presOf" srcId="{E8B80504-6B56-46F8-8D1E-79F2F1E9659B}" destId="{85AB5223-CCD6-4CF5-9A37-1B2EB1BFF7C9}" srcOrd="1" destOrd="0" presId="urn:microsoft.com/office/officeart/2008/layout/HorizontalMultiLevelHierarchy"/>
    <dgm:cxn modelId="{07C523D1-AA1D-4F5B-B0B0-25B47AE3BC8F}" type="presOf" srcId="{1319F107-4F64-44C5-8C0F-E5014C9C6F60}" destId="{F18BC559-1D40-4597-BD63-1583FD175B1E}" srcOrd="1" destOrd="0" presId="urn:microsoft.com/office/officeart/2008/layout/HorizontalMultiLevelHierarchy"/>
    <dgm:cxn modelId="{B3DCC55F-FB23-4F5D-9FD4-8867A4249906}" type="presOf" srcId="{52B31908-70E7-425D-BDD8-F66826063158}" destId="{4167DC7C-EA64-43D5-B793-BE7BA5D99F9B}" srcOrd="0" destOrd="0" presId="urn:microsoft.com/office/officeart/2008/layout/HorizontalMultiLevelHierarchy"/>
    <dgm:cxn modelId="{4E45E119-720C-4789-95BE-5FF687B6A132}" type="presOf" srcId="{2C4C92FE-1F0B-41C7-9B00-14BD5F4D9A88}" destId="{1FA76028-15A8-4727-9143-5DE5F908A517}" srcOrd="0" destOrd="0" presId="urn:microsoft.com/office/officeart/2008/layout/HorizontalMultiLevelHierarchy"/>
    <dgm:cxn modelId="{1DBBD724-BDEB-4FED-BD2F-42AC627B1709}" type="presOf" srcId="{C3B4BF70-5EF4-459F-BB7D-D92C47641CC8}" destId="{87D6C289-91FF-44CE-9DDD-5FD0C00DB1F6}" srcOrd="0" destOrd="0" presId="urn:microsoft.com/office/officeart/2008/layout/HorizontalMultiLevelHierarchy"/>
    <dgm:cxn modelId="{B34046D6-5D0A-4503-8F2E-478FFE1585B5}" type="presOf" srcId="{022438E0-8602-43E5-9EF8-06DE27AC0C08}" destId="{F8E2A39C-ADC3-4B9A-9B58-D64C1573523A}" srcOrd="0" destOrd="0" presId="urn:microsoft.com/office/officeart/2008/layout/HorizontalMultiLevelHierarchy"/>
    <dgm:cxn modelId="{C0D3F9D2-7B22-420B-BAF1-B9826F327176}" type="presOf" srcId="{94697790-62DF-4097-BAB3-9953032F2C18}" destId="{0C74482A-C9F1-4571-80D0-1077FA2D4126}" srcOrd="0" destOrd="0" presId="urn:microsoft.com/office/officeart/2008/layout/HorizontalMultiLevelHierarchy"/>
    <dgm:cxn modelId="{8F03E195-EF21-4D7D-94A6-AA8841758CB8}" type="presOf" srcId="{1F553E2A-98F8-4248-9E9F-71235A8FCD62}" destId="{4C1B29B3-8142-47B1-B6CA-4686DF0F0CFF}" srcOrd="0" destOrd="0" presId="urn:microsoft.com/office/officeart/2008/layout/HorizontalMultiLevelHierarchy"/>
    <dgm:cxn modelId="{ACEDFA05-634B-4461-A299-A0FC88A412A5}" srcId="{1F553E2A-98F8-4248-9E9F-71235A8FCD62}" destId="{8F90954F-27AA-4D18-AFD2-411D5B54784B}" srcOrd="2" destOrd="0" parTransId="{8BC3F52C-5F32-499F-98A5-7E72B7211C57}" sibTransId="{C6084FAA-641A-4069-AF61-07EFA4AA04B3}"/>
    <dgm:cxn modelId="{E9671BD8-8E9B-4AC8-BFD8-9CC82A1B9E6D}" srcId="{8F90954F-27AA-4D18-AFD2-411D5B54784B}" destId="{3B9A4B65-B03D-4A5C-82A6-1F9295647C48}" srcOrd="5" destOrd="0" parTransId="{DB565B1F-51E0-4F17-BBB4-99914206B19C}" sibTransId="{9A0B2A1E-085B-4CB1-92AD-1730CF32EAA9}"/>
    <dgm:cxn modelId="{72EB1BD4-AE4A-4024-9BB6-747E4F066545}" type="presOf" srcId="{9B08ABC9-75DC-46C0-8D00-A8B66EFC7D7A}" destId="{DCBFE621-C0B8-4AAE-A08F-8E8C4D9256D3}" srcOrd="1" destOrd="0" presId="urn:microsoft.com/office/officeart/2008/layout/HorizontalMultiLevelHierarchy"/>
    <dgm:cxn modelId="{F1147AC5-FACC-4AA9-AE6B-D141774DC11E}" type="presOf" srcId="{8F90954F-27AA-4D18-AFD2-411D5B54784B}" destId="{A1A0FEDD-5B15-44CA-9E69-7B4F13C7F257}" srcOrd="0" destOrd="0" presId="urn:microsoft.com/office/officeart/2008/layout/HorizontalMultiLevelHierarchy"/>
    <dgm:cxn modelId="{6082853A-9E3F-439B-A8C1-2E378BFFCD32}" type="presOf" srcId="{DB565B1F-51E0-4F17-BBB4-99914206B19C}" destId="{D32C7924-D0F5-4ED9-BDD9-76294B98C77C}" srcOrd="1" destOrd="0" presId="urn:microsoft.com/office/officeart/2008/layout/HorizontalMultiLevelHierarchy"/>
    <dgm:cxn modelId="{4FC33F9F-BF1A-4A87-81CA-71432987F667}" srcId="{8F90954F-27AA-4D18-AFD2-411D5B54784B}" destId="{4929D9C8-FC65-4AB7-A4BB-3B1D25EC1BD3}" srcOrd="7" destOrd="0" parTransId="{F13BAD93-24CE-4262-810A-7C0705B77282}" sibTransId="{342C0CE3-58C5-4FC2-9BDF-6769E9DCAB0C}"/>
    <dgm:cxn modelId="{6B02C9AD-ED74-496C-8556-5A53A93D7F9A}" type="presOf" srcId="{6BDA1C55-0E73-4799-BBED-B604453C2938}" destId="{D67559EE-CCFD-4100-B5B6-35FF6988172D}" srcOrd="0" destOrd="0" presId="urn:microsoft.com/office/officeart/2008/layout/HorizontalMultiLevelHierarchy"/>
    <dgm:cxn modelId="{6F2FDF06-784B-4F52-8789-DD30C9CAF8AC}" type="presOf" srcId="{1BB13C4E-60E6-4D99-AC7E-D96197540184}" destId="{679C388E-8DDD-4500-AEF5-2805D574FA6E}" srcOrd="0" destOrd="0" presId="urn:microsoft.com/office/officeart/2008/layout/HorizontalMultiLevelHierarchy"/>
    <dgm:cxn modelId="{DCB9463C-02D5-4A00-AF1A-17FC8D593A5D}" type="presOf" srcId="{C5156C42-1630-4EB1-960D-90B1059F44D1}" destId="{88763854-AB0C-4CE9-8306-479C9920A944}" srcOrd="0" destOrd="0" presId="urn:microsoft.com/office/officeart/2008/layout/HorizontalMultiLevelHierarchy"/>
    <dgm:cxn modelId="{9BDAAAAF-DA11-4DB4-8B18-E0D344FFCC25}" type="presOf" srcId="{C5156C42-1630-4EB1-960D-90B1059F44D1}" destId="{5F38C10A-BBC9-4F8D-988A-8ECF53ABE916}" srcOrd="1" destOrd="0" presId="urn:microsoft.com/office/officeart/2008/layout/HorizontalMultiLevelHierarchy"/>
    <dgm:cxn modelId="{F0196322-64B0-443D-9260-B0770B91368A}" type="presOf" srcId="{4CD6C724-A63E-4518-974D-43A85D73974D}" destId="{3A6C8370-0CA2-4970-A33F-026EB9368C83}" srcOrd="1" destOrd="0" presId="urn:microsoft.com/office/officeart/2008/layout/HorizontalMultiLevelHierarchy"/>
    <dgm:cxn modelId="{99601607-C0D9-453A-B5F6-02A8C3C2EAB4}" srcId="{7F558806-DF2D-45D4-89D3-2D73D51B41BB}" destId="{1801B7BC-32B2-4DFA-9F68-FC527288422B}" srcOrd="0" destOrd="0" parTransId="{80D9000D-53BA-4938-8ED8-FA361FAA6C74}" sibTransId="{A5E24669-6223-421A-B06F-A4EBBBE8CA57}"/>
    <dgm:cxn modelId="{9915DB3B-D16E-401D-9F3E-A1768FFD4D57}" type="presOf" srcId="{1319F107-4F64-44C5-8C0F-E5014C9C6F60}" destId="{1207FA5A-B855-4074-B1E4-11A57F32AD6D}" srcOrd="0" destOrd="0" presId="urn:microsoft.com/office/officeart/2008/layout/HorizontalMultiLevelHierarchy"/>
    <dgm:cxn modelId="{B7C6504D-5F69-4741-85C5-DFFE24F5C641}" type="presOf" srcId="{52B31908-70E7-425D-BDD8-F66826063158}" destId="{F6589357-1BAD-4742-8E7D-F248093AE526}" srcOrd="1" destOrd="0" presId="urn:microsoft.com/office/officeart/2008/layout/HorizontalMultiLevelHierarchy"/>
    <dgm:cxn modelId="{C099B629-5651-405D-97B9-C68ECFF5A5D6}" srcId="{8F90954F-27AA-4D18-AFD2-411D5B54784B}" destId="{6BDA1C55-0E73-4799-BBED-B604453C2938}" srcOrd="9" destOrd="0" parTransId="{867AECBB-A110-4DC8-A4C9-936245053BC9}" sibTransId="{90F1B756-5EF3-4C11-9B9F-373BD589BD9D}"/>
    <dgm:cxn modelId="{3733E0C7-421C-4797-BFC1-C43FCA3D89A2}" srcId="{72EC7059-2B3F-4B7E-A03A-6CAE8B053A7D}" destId="{1BB13C4E-60E6-4D99-AC7E-D96197540184}" srcOrd="0" destOrd="0" parTransId="{94050EC4-C407-43DD-9CA9-EA9C068E0E36}" sibTransId="{D58C3BB3-0224-46A8-84DD-2B91FF23C7E2}"/>
    <dgm:cxn modelId="{79347CE1-6D6B-49A8-9962-BB6420999B7E}" type="presOf" srcId="{14E8F2E1-6DA9-4619-94D3-DD8F6B92A333}" destId="{606E8ADC-3FC7-47CF-9AAF-BC2A12ABF1B5}" srcOrd="1" destOrd="0" presId="urn:microsoft.com/office/officeart/2008/layout/HorizontalMultiLevelHierarchy"/>
    <dgm:cxn modelId="{E434643E-89EF-48BC-A69A-650CD6AC94D1}" type="presOf" srcId="{893FDDFF-465C-42E8-9615-D7ABAFB77BB2}" destId="{AAA62048-27DE-4D0F-BE7C-B5D1450F8FBC}" srcOrd="0" destOrd="0" presId="urn:microsoft.com/office/officeart/2008/layout/HorizontalMultiLevelHierarchy"/>
    <dgm:cxn modelId="{78DA2DE2-3BD8-4015-B7EA-86C3CF8917FD}" srcId="{1F553E2A-98F8-4248-9E9F-71235A8FCD62}" destId="{011FCCE2-8712-4D66-B379-0BB17F72B0CA}" srcOrd="0" destOrd="0" parTransId="{9B08ABC9-75DC-46C0-8D00-A8B66EFC7D7A}" sibTransId="{0C4065EC-425F-4DF8-BD2C-1CBC64D78A91}"/>
    <dgm:cxn modelId="{F896E54C-15D7-4076-B639-BE7900C30DC4}" srcId="{8F90954F-27AA-4D18-AFD2-411D5B54784B}" destId="{3BBFFAB3-2B78-4399-8796-BCE7FC085A67}" srcOrd="4" destOrd="0" parTransId="{0F16E653-3EC9-4248-B7D3-BA15DD68A925}" sibTransId="{49F8B051-25D8-4347-BAB2-1669A8DF5C94}"/>
    <dgm:cxn modelId="{C4E58FB7-5F58-4D22-BAEA-39E8A31415FB}" srcId="{8F90954F-27AA-4D18-AFD2-411D5B54784B}" destId="{5C3B083A-3C5F-40EA-A1E3-757F58D01DEC}" srcOrd="2" destOrd="0" parTransId="{893FDDFF-465C-42E8-9615-D7ABAFB77BB2}" sibTransId="{322922E2-9DE0-4215-8FEB-77AD939EB525}"/>
    <dgm:cxn modelId="{7851FBFA-5A17-4B08-B04A-74D1AA220CBD}" type="presOf" srcId="{4CD6C724-A63E-4518-974D-43A85D73974D}" destId="{1BA75ED7-2E03-4B3E-8886-3E2E2D0A1E0A}" srcOrd="0" destOrd="0" presId="urn:microsoft.com/office/officeart/2008/layout/HorizontalMultiLevelHierarchy"/>
    <dgm:cxn modelId="{FD45B557-BC35-4F67-A5F7-D491F2E91A86}" type="presOf" srcId="{411695E8-3B59-4782-BF3F-49239CACA6B6}" destId="{1547B2DC-DCF4-498B-95AA-67432BED6C2D}" srcOrd="0" destOrd="0" presId="urn:microsoft.com/office/officeart/2008/layout/HorizontalMultiLevelHierarchy"/>
    <dgm:cxn modelId="{5A0252AB-B4E2-45DB-9A03-E897D9529517}" type="presOf" srcId="{E1329027-2457-4E92-8651-5801E4C9600B}" destId="{E8D849C2-F750-4FDD-9754-69C4DF82FC10}" srcOrd="1" destOrd="0" presId="urn:microsoft.com/office/officeart/2008/layout/HorizontalMultiLevelHierarchy"/>
    <dgm:cxn modelId="{28C64D8D-08EC-4548-89A7-A4858DC9D84D}" type="presOf" srcId="{411695E8-3B59-4782-BF3F-49239CACA6B6}" destId="{8CDEE6A3-3A1C-48E5-A4AF-B67DBE2029B3}" srcOrd="1" destOrd="0" presId="urn:microsoft.com/office/officeart/2008/layout/HorizontalMultiLevelHierarchy"/>
    <dgm:cxn modelId="{08CDFC88-9960-49AD-898E-BCC5665A91FD}" type="presOf" srcId="{DB565B1F-51E0-4F17-BBB4-99914206B19C}" destId="{7347A774-655C-493C-BAFA-4AD852C22E89}" srcOrd="0" destOrd="0" presId="urn:microsoft.com/office/officeart/2008/layout/HorizontalMultiLevelHierarchy"/>
    <dgm:cxn modelId="{77751271-2EA2-4B4F-922A-BFD86FD3C8C1}" type="presOf" srcId="{196A744F-00B2-48FF-AA28-18EA1CC8EAF9}" destId="{6549BFD2-D0C2-40B4-80B1-30827944FC06}" srcOrd="0" destOrd="0" presId="urn:microsoft.com/office/officeart/2008/layout/HorizontalMultiLevelHierarchy"/>
    <dgm:cxn modelId="{E82E3B81-4D5D-4F7A-9FBE-BE839B1A5C43}" type="presOf" srcId="{80D9000D-53BA-4938-8ED8-FA361FAA6C74}" destId="{1CF3A91F-5386-470E-8E51-C3E6BB01C50D}" srcOrd="1" destOrd="0" presId="urn:microsoft.com/office/officeart/2008/layout/HorizontalMultiLevelHierarchy"/>
    <dgm:cxn modelId="{516E09F3-B3E1-4FBC-9C86-0CEE401793D7}" type="presOf" srcId="{1801B7BC-32B2-4DFA-9F68-FC527288422B}" destId="{FEC76A07-9FC7-4998-AD94-E02EC7AA99B9}" srcOrd="0" destOrd="0" presId="urn:microsoft.com/office/officeart/2008/layout/HorizontalMultiLevelHierarchy"/>
    <dgm:cxn modelId="{AB1E967E-7E01-4E5A-9AA9-9AA6D0CDD360}" type="presOf" srcId="{F13BAD93-24CE-4262-810A-7C0705B77282}" destId="{63A7041C-F049-4218-BAB7-8C1AB7B7C0EB}" srcOrd="1" destOrd="0" presId="urn:microsoft.com/office/officeart/2008/layout/HorizontalMultiLevelHierarchy"/>
    <dgm:cxn modelId="{64FBFA5C-9998-4802-9F6C-12C2286EFE5C}" type="presOf" srcId="{730E2893-A1DC-4DB6-8297-0E899AED0CBA}" destId="{AFA9310D-4519-4AFA-9B9B-E0E53D106D42}" srcOrd="0" destOrd="0" presId="urn:microsoft.com/office/officeart/2008/layout/HorizontalMultiLevelHierarchy"/>
    <dgm:cxn modelId="{79D6B655-03F1-47F5-97D7-6FE83276759C}" type="presOf" srcId="{664653A0-CB7F-4658-B45E-5F7665517CA1}" destId="{784430A0-485E-4695-A9C6-19C194BDB41C}" srcOrd="0" destOrd="0" presId="urn:microsoft.com/office/officeart/2008/layout/HorizontalMultiLevelHierarchy"/>
    <dgm:cxn modelId="{94F769C5-209B-4727-88EF-F92FF24ED4B2}" type="presOf" srcId="{8BC3F52C-5F32-499F-98A5-7E72B7211C57}" destId="{EC2BAE7A-908D-4D86-9D3E-11D7BBA79919}" srcOrd="0" destOrd="0" presId="urn:microsoft.com/office/officeart/2008/layout/HorizontalMultiLevelHierarchy"/>
    <dgm:cxn modelId="{60B2EBC8-CE30-451B-9635-3C85B68D0B41}" srcId="{8F90954F-27AA-4D18-AFD2-411D5B54784B}" destId="{6FB90392-5AED-4A6A-9AC8-BB929AC24458}" srcOrd="8" destOrd="0" parTransId="{52B31908-70E7-425D-BDD8-F66826063158}" sibTransId="{126AA839-C668-4D6E-BB9F-A2C677CDFFA7}"/>
    <dgm:cxn modelId="{4CBB06F4-CEBC-43BE-8C7E-152C057A2FA5}" type="presOf" srcId="{5C3B083A-3C5F-40EA-A1E3-757F58D01DEC}" destId="{46EDCE66-67A0-488B-92AD-0AAAC250CAF6}" srcOrd="0" destOrd="0" presId="urn:microsoft.com/office/officeart/2008/layout/HorizontalMultiLevelHierarchy"/>
    <dgm:cxn modelId="{6AF63AE6-0744-45A4-A137-1E2B7339AC3D}" type="presOf" srcId="{C36A391F-7596-43D7-8B60-F7C550E16E4E}" destId="{81D0CAFD-1F56-4DC2-9B76-476368ECF1B2}" srcOrd="0" destOrd="0" presId="urn:microsoft.com/office/officeart/2008/layout/HorizontalMultiLevelHierarchy"/>
    <dgm:cxn modelId="{33568841-4736-4D38-AA42-4D428561E84E}" type="presOf" srcId="{771594E9-E3E1-4EE5-AA80-4E4A00C0B06C}" destId="{A41C3065-AD43-4FFF-8F84-9DC62CF5C227}" srcOrd="0" destOrd="0" presId="urn:microsoft.com/office/officeart/2008/layout/HorizontalMultiLevelHierarchy"/>
    <dgm:cxn modelId="{02FCC5BD-FD06-460D-AB7B-33009409BEA1}" type="presOf" srcId="{7F558806-DF2D-45D4-89D3-2D73D51B41BB}" destId="{1A436382-666F-4688-99A5-6C952D0EA95C}" srcOrd="0" destOrd="0" presId="urn:microsoft.com/office/officeart/2008/layout/HorizontalMultiLevelHierarchy"/>
    <dgm:cxn modelId="{1EED423F-547B-49C6-B7DE-8B6E88EB33CD}" type="presOf" srcId="{0F16E653-3EC9-4248-B7D3-BA15DD68A925}" destId="{EE0C28FF-6445-467D-954B-B3A748F64D96}" srcOrd="1" destOrd="0" presId="urn:microsoft.com/office/officeart/2008/layout/HorizontalMultiLevelHierarchy"/>
    <dgm:cxn modelId="{423C255A-2E4F-440F-B383-9A691364ACB0}" type="presOf" srcId="{D005B33F-DEDD-42D0-8F5C-E97A8E38ED2E}" destId="{E754C1C0-558E-4A39-B793-D9F79F9FB7B0}" srcOrd="0" destOrd="0" presId="urn:microsoft.com/office/officeart/2008/layout/HorizontalMultiLevelHierarchy"/>
    <dgm:cxn modelId="{DD66E52B-1805-48B4-A4C3-F2F0FEE1F26A}" type="presOf" srcId="{80D9000D-53BA-4938-8ED8-FA361FAA6C74}" destId="{1405D767-122A-464F-8011-6A513CE769D3}" srcOrd="0" destOrd="0" presId="urn:microsoft.com/office/officeart/2008/layout/HorizontalMultiLevelHierarchy"/>
    <dgm:cxn modelId="{3B881F12-C098-45A7-95DB-BC2697F0DAE8}" srcId="{8F90954F-27AA-4D18-AFD2-411D5B54784B}" destId="{C3B4BF70-5EF4-459F-BB7D-D92C47641CC8}" srcOrd="1" destOrd="0" parTransId="{E1329027-2457-4E92-8651-5801E4C9600B}" sibTransId="{D61C304F-8661-4942-9642-D242AE81EE21}"/>
    <dgm:cxn modelId="{EDEFD1B2-6E6B-46B7-93ED-AACB36E7933D}" type="presOf" srcId="{771594E9-E3E1-4EE5-AA80-4E4A00C0B06C}" destId="{80ACCDB6-BFAF-412B-A655-00A36D047479}" srcOrd="1" destOrd="0" presId="urn:microsoft.com/office/officeart/2008/layout/HorizontalMultiLevelHierarchy"/>
    <dgm:cxn modelId="{B49EEF72-25FE-406E-BD4C-ADE191D0F6E9}" type="presOf" srcId="{0F16E653-3EC9-4248-B7D3-BA15DD68A925}" destId="{F91C37B7-3C9D-4E79-9934-890E173D7319}" srcOrd="0" destOrd="0" presId="urn:microsoft.com/office/officeart/2008/layout/HorizontalMultiLevelHierarchy"/>
    <dgm:cxn modelId="{46F5B225-A3E0-4C76-ABD5-D35146227720}" type="presOf" srcId="{893FDDFF-465C-42E8-9615-D7ABAFB77BB2}" destId="{A9A1CE93-EACC-4E16-BFB2-6721D1AD82BC}" srcOrd="1" destOrd="0" presId="urn:microsoft.com/office/officeart/2008/layout/HorizontalMultiLevelHierarchy"/>
    <dgm:cxn modelId="{AFB2F50A-0350-4082-8E42-94B78CEA8E58}" srcId="{8F90954F-27AA-4D18-AFD2-411D5B54784B}" destId="{664653A0-CB7F-4658-B45E-5F7665517CA1}" srcOrd="6" destOrd="0" parTransId="{14E8F2E1-6DA9-4619-94D3-DD8F6B92A333}" sibTransId="{4F9A7FA9-801F-427C-BAEF-53DA91990BEF}"/>
    <dgm:cxn modelId="{A59BE7C4-39E2-4578-BA04-002496CA8564}" srcId="{1BB13C4E-60E6-4D99-AC7E-D96197540184}" destId="{730E2893-A1DC-4DB6-8297-0E899AED0CBA}" srcOrd="0" destOrd="0" parTransId="{94697790-62DF-4097-BAB3-9953032F2C18}" sibTransId="{8EF65DF0-B2CE-49F5-91AE-9F11FD762204}"/>
    <dgm:cxn modelId="{D100F840-E555-44B5-BC2A-9785004631CF}" type="presOf" srcId="{E1329027-2457-4E92-8651-5801E4C9600B}" destId="{C8121A42-F85C-47DB-A971-B7B9C8E36EA8}" srcOrd="0" destOrd="0" presId="urn:microsoft.com/office/officeart/2008/layout/HorizontalMultiLevelHierarchy"/>
    <dgm:cxn modelId="{2069C6CE-DAE8-4513-B3F2-332685BE95BC}" type="presParOf" srcId="{4DF03F96-5A77-4FD7-A32A-55B12C9B95CD}" destId="{8F809673-FB86-46B1-B0C8-522A125F5F6E}" srcOrd="0" destOrd="0" presId="urn:microsoft.com/office/officeart/2008/layout/HorizontalMultiLevelHierarchy"/>
    <dgm:cxn modelId="{6FA1686E-2088-45F6-8024-5E5EC93B1314}" type="presParOf" srcId="{8F809673-FB86-46B1-B0C8-522A125F5F6E}" destId="{679C388E-8DDD-4500-AEF5-2805D574FA6E}" srcOrd="0" destOrd="0" presId="urn:microsoft.com/office/officeart/2008/layout/HorizontalMultiLevelHierarchy"/>
    <dgm:cxn modelId="{FC2A1F55-1330-4086-8AE8-CFD6E466BF25}" type="presParOf" srcId="{8F809673-FB86-46B1-B0C8-522A125F5F6E}" destId="{9F550A28-73A2-46D9-8960-EC73FC51BBF7}" srcOrd="1" destOrd="0" presId="urn:microsoft.com/office/officeart/2008/layout/HorizontalMultiLevelHierarchy"/>
    <dgm:cxn modelId="{5DB15033-39E3-4425-B2AA-F52E57697D27}" type="presParOf" srcId="{9F550A28-73A2-46D9-8960-EC73FC51BBF7}" destId="{0C74482A-C9F1-4571-80D0-1077FA2D4126}" srcOrd="0" destOrd="0" presId="urn:microsoft.com/office/officeart/2008/layout/HorizontalMultiLevelHierarchy"/>
    <dgm:cxn modelId="{0427EF76-3DDE-4930-B5B7-050E405B59A1}" type="presParOf" srcId="{0C74482A-C9F1-4571-80D0-1077FA2D4126}" destId="{A7F9BAB2-5A7D-46F5-85AB-3A50E447DF8E}" srcOrd="0" destOrd="0" presId="urn:microsoft.com/office/officeart/2008/layout/HorizontalMultiLevelHierarchy"/>
    <dgm:cxn modelId="{ABE8D80D-CFD0-4BD3-BA39-EAA1C97EEEB3}" type="presParOf" srcId="{9F550A28-73A2-46D9-8960-EC73FC51BBF7}" destId="{C2516F21-E1F9-4474-9206-9DDB56683ACF}" srcOrd="1" destOrd="0" presId="urn:microsoft.com/office/officeart/2008/layout/HorizontalMultiLevelHierarchy"/>
    <dgm:cxn modelId="{BF7A6D3D-58AE-4794-A754-46825EDA9384}" type="presParOf" srcId="{C2516F21-E1F9-4474-9206-9DDB56683ACF}" destId="{AFA9310D-4519-4AFA-9B9B-E0E53D106D42}" srcOrd="0" destOrd="0" presId="urn:microsoft.com/office/officeart/2008/layout/HorizontalMultiLevelHierarchy"/>
    <dgm:cxn modelId="{727FB1BB-0348-4980-B7E7-EA49A3A29505}" type="presParOf" srcId="{C2516F21-E1F9-4474-9206-9DDB56683ACF}" destId="{7E60B420-8841-4E1B-8F0E-3F9590E61C91}" srcOrd="1" destOrd="0" presId="urn:microsoft.com/office/officeart/2008/layout/HorizontalMultiLevelHierarchy"/>
    <dgm:cxn modelId="{02C1DC71-E3F3-4B58-BAF0-B7095937F336}" type="presParOf" srcId="{7E60B420-8841-4E1B-8F0E-3F9590E61C91}" destId="{88763854-AB0C-4CE9-8306-479C9920A944}" srcOrd="0" destOrd="0" presId="urn:microsoft.com/office/officeart/2008/layout/HorizontalMultiLevelHierarchy"/>
    <dgm:cxn modelId="{90F2161A-E354-4151-B45C-CF0060531473}" type="presParOf" srcId="{88763854-AB0C-4CE9-8306-479C9920A944}" destId="{5F38C10A-BBC9-4F8D-988A-8ECF53ABE916}" srcOrd="0" destOrd="0" presId="urn:microsoft.com/office/officeart/2008/layout/HorizontalMultiLevelHierarchy"/>
    <dgm:cxn modelId="{57CB6AE6-21B5-435D-AAF3-E4A78299F7AC}" type="presParOf" srcId="{7E60B420-8841-4E1B-8F0E-3F9590E61C91}" destId="{3D116E61-3339-478B-A485-5879CA2D6B38}" srcOrd="1" destOrd="0" presId="urn:microsoft.com/office/officeart/2008/layout/HorizontalMultiLevelHierarchy"/>
    <dgm:cxn modelId="{3EA05F87-6AC4-4A20-98F4-98517CDAA2C0}" type="presParOf" srcId="{3D116E61-3339-478B-A485-5879CA2D6B38}" destId="{1A436382-666F-4688-99A5-6C952D0EA95C}" srcOrd="0" destOrd="0" presId="urn:microsoft.com/office/officeart/2008/layout/HorizontalMultiLevelHierarchy"/>
    <dgm:cxn modelId="{8EB174B3-AC15-4D08-8923-A9C08AB17AB5}" type="presParOf" srcId="{3D116E61-3339-478B-A485-5879CA2D6B38}" destId="{82CC979E-A0F8-4E02-9405-C293DFB4F739}" srcOrd="1" destOrd="0" presId="urn:microsoft.com/office/officeart/2008/layout/HorizontalMultiLevelHierarchy"/>
    <dgm:cxn modelId="{F677B725-16F0-46A7-86F1-E71CA10B4007}" type="presParOf" srcId="{82CC979E-A0F8-4E02-9405-C293DFB4F739}" destId="{1405D767-122A-464F-8011-6A513CE769D3}" srcOrd="0" destOrd="0" presId="urn:microsoft.com/office/officeart/2008/layout/HorizontalMultiLevelHierarchy"/>
    <dgm:cxn modelId="{96E89528-9184-4C52-B04E-BA97929B6466}" type="presParOf" srcId="{1405D767-122A-464F-8011-6A513CE769D3}" destId="{1CF3A91F-5386-470E-8E51-C3E6BB01C50D}" srcOrd="0" destOrd="0" presId="urn:microsoft.com/office/officeart/2008/layout/HorizontalMultiLevelHierarchy"/>
    <dgm:cxn modelId="{25525490-EFAE-4824-9DD7-8181416196AD}" type="presParOf" srcId="{82CC979E-A0F8-4E02-9405-C293DFB4F739}" destId="{B3585537-DD9F-49F8-8621-8AE2C4EF0754}" srcOrd="1" destOrd="0" presId="urn:microsoft.com/office/officeart/2008/layout/HorizontalMultiLevelHierarchy"/>
    <dgm:cxn modelId="{E0C2DACD-7C56-4E61-984F-82CE02CB0C36}" type="presParOf" srcId="{B3585537-DD9F-49F8-8621-8AE2C4EF0754}" destId="{FEC76A07-9FC7-4998-AD94-E02EC7AA99B9}" srcOrd="0" destOrd="0" presId="urn:microsoft.com/office/officeart/2008/layout/HorizontalMultiLevelHierarchy"/>
    <dgm:cxn modelId="{FDD60899-BFCA-4F06-A321-D4F25A13F0A6}" type="presParOf" srcId="{B3585537-DD9F-49F8-8621-8AE2C4EF0754}" destId="{38EA7126-5B1E-474B-B8E3-A6FC1048608E}" srcOrd="1" destOrd="0" presId="urn:microsoft.com/office/officeart/2008/layout/HorizontalMultiLevelHierarchy"/>
    <dgm:cxn modelId="{4260523B-A5B2-46F6-A90D-BFBE189A5A8E}" type="presParOf" srcId="{7E60B420-8841-4E1B-8F0E-3F9590E61C91}" destId="{1547B2DC-DCF4-498B-95AA-67432BED6C2D}" srcOrd="2" destOrd="0" presId="urn:microsoft.com/office/officeart/2008/layout/HorizontalMultiLevelHierarchy"/>
    <dgm:cxn modelId="{0A929262-4397-4175-B2D0-29A170FFE49D}" type="presParOf" srcId="{1547B2DC-DCF4-498B-95AA-67432BED6C2D}" destId="{8CDEE6A3-3A1C-48E5-A4AF-B67DBE2029B3}" srcOrd="0" destOrd="0" presId="urn:microsoft.com/office/officeart/2008/layout/HorizontalMultiLevelHierarchy"/>
    <dgm:cxn modelId="{A1F2E94C-3E8D-4A02-9907-2DB47367A560}" type="presParOf" srcId="{7E60B420-8841-4E1B-8F0E-3F9590E61C91}" destId="{5652027C-9557-4F2F-8E6D-AB25F7020187}" srcOrd="3" destOrd="0" presId="urn:microsoft.com/office/officeart/2008/layout/HorizontalMultiLevelHierarchy"/>
    <dgm:cxn modelId="{F9522827-1DD7-49AC-B545-B342E48FFA2F}" type="presParOf" srcId="{5652027C-9557-4F2F-8E6D-AB25F7020187}" destId="{1FA76028-15A8-4727-9143-5DE5F908A517}" srcOrd="0" destOrd="0" presId="urn:microsoft.com/office/officeart/2008/layout/HorizontalMultiLevelHierarchy"/>
    <dgm:cxn modelId="{47EC193A-5C3A-4605-917C-3B11932579DD}" type="presParOf" srcId="{5652027C-9557-4F2F-8E6D-AB25F7020187}" destId="{7BFE0D68-EECE-4916-84CF-FF1DB6A44694}" srcOrd="1" destOrd="0" presId="urn:microsoft.com/office/officeart/2008/layout/HorizontalMultiLevelHierarchy"/>
    <dgm:cxn modelId="{3CFE715C-D3C4-45DD-B716-7EBDD340B67A}" type="presParOf" srcId="{7BFE0D68-EECE-4916-84CF-FF1DB6A44694}" destId="{F8E2A39C-ADC3-4B9A-9B58-D64C1573523A}" srcOrd="0" destOrd="0" presId="urn:microsoft.com/office/officeart/2008/layout/HorizontalMultiLevelHierarchy"/>
    <dgm:cxn modelId="{35DDA552-B3AD-4D52-85E7-32DA974388E2}" type="presParOf" srcId="{F8E2A39C-ADC3-4B9A-9B58-D64C1573523A}" destId="{825B08A3-4BA4-440F-B868-FF636E39B534}" srcOrd="0" destOrd="0" presId="urn:microsoft.com/office/officeart/2008/layout/HorizontalMultiLevelHierarchy"/>
    <dgm:cxn modelId="{1FB51A0E-1B31-4086-9FC1-1BB0C4B6D564}" type="presParOf" srcId="{7BFE0D68-EECE-4916-84CF-FF1DB6A44694}" destId="{003BC54B-38EF-493B-8F3B-A8E9BA7C4A41}" srcOrd="1" destOrd="0" presId="urn:microsoft.com/office/officeart/2008/layout/HorizontalMultiLevelHierarchy"/>
    <dgm:cxn modelId="{B694C71B-028D-4039-9B47-F7EFD209E7E5}" type="presParOf" srcId="{003BC54B-38EF-493B-8F3B-A8E9BA7C4A41}" destId="{198EE7BD-7948-4A0C-8489-D2C623A53983}" srcOrd="0" destOrd="0" presId="urn:microsoft.com/office/officeart/2008/layout/HorizontalMultiLevelHierarchy"/>
    <dgm:cxn modelId="{D8AFDFE7-8003-44FA-95B1-4593EE561B8E}" type="presParOf" srcId="{003BC54B-38EF-493B-8F3B-A8E9BA7C4A41}" destId="{B7DE337E-2475-410C-905F-A5D138C7EE7A}" srcOrd="1" destOrd="0" presId="urn:microsoft.com/office/officeart/2008/layout/HorizontalMultiLevelHierarchy"/>
    <dgm:cxn modelId="{D82603C1-9CF5-4947-9ADF-7817AB785A3C}" type="presParOf" srcId="{9F550A28-73A2-46D9-8960-EC73FC51BBF7}" destId="{9CEC7F9A-BBC3-48B0-94AD-57407DF49368}" srcOrd="2" destOrd="0" presId="urn:microsoft.com/office/officeart/2008/layout/HorizontalMultiLevelHierarchy"/>
    <dgm:cxn modelId="{1774589D-9B0E-4DDB-907A-E60D3E762944}" type="presParOf" srcId="{9CEC7F9A-BBC3-48B0-94AD-57407DF49368}" destId="{85AB5223-CCD6-4CF5-9A37-1B2EB1BFF7C9}" srcOrd="0" destOrd="0" presId="urn:microsoft.com/office/officeart/2008/layout/HorizontalMultiLevelHierarchy"/>
    <dgm:cxn modelId="{5E2F3AAB-8B1B-4D1E-B6C6-C543CEED14DD}" type="presParOf" srcId="{9F550A28-73A2-46D9-8960-EC73FC51BBF7}" destId="{3CFDAE3D-DEF1-4C5D-A8EC-D3A916087901}" srcOrd="3" destOrd="0" presId="urn:microsoft.com/office/officeart/2008/layout/HorizontalMultiLevelHierarchy"/>
    <dgm:cxn modelId="{9195CE2A-A5FA-4199-B127-14DEE435F516}" type="presParOf" srcId="{3CFDAE3D-DEF1-4C5D-A8EC-D3A916087901}" destId="{4C1B29B3-8142-47B1-B6CA-4686DF0F0CFF}" srcOrd="0" destOrd="0" presId="urn:microsoft.com/office/officeart/2008/layout/HorizontalMultiLevelHierarchy"/>
    <dgm:cxn modelId="{C32801AF-48E0-46AF-869F-B442E41A8E2E}" type="presParOf" srcId="{3CFDAE3D-DEF1-4C5D-A8EC-D3A916087901}" destId="{40293459-E066-4671-B25C-FE20981E31D3}" srcOrd="1" destOrd="0" presId="urn:microsoft.com/office/officeart/2008/layout/HorizontalMultiLevelHierarchy"/>
    <dgm:cxn modelId="{7B0BC6ED-0D70-447F-AA15-19CA62C991D4}" type="presParOf" srcId="{40293459-E066-4671-B25C-FE20981E31D3}" destId="{7B491FC5-93D5-428E-B269-F48F87793897}" srcOrd="0" destOrd="0" presId="urn:microsoft.com/office/officeart/2008/layout/HorizontalMultiLevelHierarchy"/>
    <dgm:cxn modelId="{DF9AEAAC-82AC-4C21-8740-0E5F8C08AB82}" type="presParOf" srcId="{7B491FC5-93D5-428E-B269-F48F87793897}" destId="{DCBFE621-C0B8-4AAE-A08F-8E8C4D9256D3}" srcOrd="0" destOrd="0" presId="urn:microsoft.com/office/officeart/2008/layout/HorizontalMultiLevelHierarchy"/>
    <dgm:cxn modelId="{68551481-C4DD-419D-BDEA-92DBD20E7642}" type="presParOf" srcId="{40293459-E066-4671-B25C-FE20981E31D3}" destId="{A2117594-6406-4CAB-A7BF-4B7A2A0990F6}" srcOrd="1" destOrd="0" presId="urn:microsoft.com/office/officeart/2008/layout/HorizontalMultiLevelHierarchy"/>
    <dgm:cxn modelId="{F256AD88-364A-4466-B21C-59CE79FCDE7C}" type="presParOf" srcId="{A2117594-6406-4CAB-A7BF-4B7A2A0990F6}" destId="{2FDD0925-27CF-4297-9A19-3AB7C1A6ED08}" srcOrd="0" destOrd="0" presId="urn:microsoft.com/office/officeart/2008/layout/HorizontalMultiLevelHierarchy"/>
    <dgm:cxn modelId="{02579920-9EF4-4E8F-8026-776B8435789E}" type="presParOf" srcId="{A2117594-6406-4CAB-A7BF-4B7A2A0990F6}" destId="{DB9E2DBB-7A41-4E7C-AAEA-5F9827FA5F36}" srcOrd="1" destOrd="0" presId="urn:microsoft.com/office/officeart/2008/layout/HorizontalMultiLevelHierarchy"/>
    <dgm:cxn modelId="{FAAB5CA9-58F6-45A7-8189-5EAA8D7290DF}" type="presParOf" srcId="{40293459-E066-4671-B25C-FE20981E31D3}" destId="{1207FA5A-B855-4074-B1E4-11A57F32AD6D}" srcOrd="2" destOrd="0" presId="urn:microsoft.com/office/officeart/2008/layout/HorizontalMultiLevelHierarchy"/>
    <dgm:cxn modelId="{8FF8C197-1330-41A4-B163-75376778AF00}" type="presParOf" srcId="{1207FA5A-B855-4074-B1E4-11A57F32AD6D}" destId="{F18BC559-1D40-4597-BD63-1583FD175B1E}" srcOrd="0" destOrd="0" presId="urn:microsoft.com/office/officeart/2008/layout/HorizontalMultiLevelHierarchy"/>
    <dgm:cxn modelId="{E2246422-D488-432D-93AC-0E741B24656D}" type="presParOf" srcId="{40293459-E066-4671-B25C-FE20981E31D3}" destId="{499E7A04-220B-45DF-8B5B-1B6E3277C71F}" srcOrd="3" destOrd="0" presId="urn:microsoft.com/office/officeart/2008/layout/HorizontalMultiLevelHierarchy"/>
    <dgm:cxn modelId="{3D661EA3-8890-4377-8254-A85E43202022}" type="presParOf" srcId="{499E7A04-220B-45DF-8B5B-1B6E3277C71F}" destId="{E754C1C0-558E-4A39-B793-D9F79F9FB7B0}" srcOrd="0" destOrd="0" presId="urn:microsoft.com/office/officeart/2008/layout/HorizontalMultiLevelHierarchy"/>
    <dgm:cxn modelId="{C4C50068-7151-42B7-A63C-9EEB6893CCEF}" type="presParOf" srcId="{499E7A04-220B-45DF-8B5B-1B6E3277C71F}" destId="{9CECEE53-2D2A-4972-A2B6-9C3DC7324F40}" srcOrd="1" destOrd="0" presId="urn:microsoft.com/office/officeart/2008/layout/HorizontalMultiLevelHierarchy"/>
    <dgm:cxn modelId="{5ECEB9DD-9F2E-42DF-86EC-B3ECDD723E57}" type="presParOf" srcId="{40293459-E066-4671-B25C-FE20981E31D3}" destId="{EC2BAE7A-908D-4D86-9D3E-11D7BBA79919}" srcOrd="4" destOrd="0" presId="urn:microsoft.com/office/officeart/2008/layout/HorizontalMultiLevelHierarchy"/>
    <dgm:cxn modelId="{CEF7397B-BE1F-429B-A7EE-784CBCDC4133}" type="presParOf" srcId="{EC2BAE7A-908D-4D86-9D3E-11D7BBA79919}" destId="{5A5D8DA6-F6B1-4104-871F-EC24EEA6FE33}" srcOrd="0" destOrd="0" presId="urn:microsoft.com/office/officeart/2008/layout/HorizontalMultiLevelHierarchy"/>
    <dgm:cxn modelId="{AD3EA099-05DB-4912-8EFB-FF6F4EDAF5D3}" type="presParOf" srcId="{40293459-E066-4671-B25C-FE20981E31D3}" destId="{98A1877E-22F2-4451-A040-D6B41A01F607}" srcOrd="5" destOrd="0" presId="urn:microsoft.com/office/officeart/2008/layout/HorizontalMultiLevelHierarchy"/>
    <dgm:cxn modelId="{C83145EC-BE55-4EA4-A38F-2901F56FE116}" type="presParOf" srcId="{98A1877E-22F2-4451-A040-D6B41A01F607}" destId="{A1A0FEDD-5B15-44CA-9E69-7B4F13C7F257}" srcOrd="0" destOrd="0" presId="urn:microsoft.com/office/officeart/2008/layout/HorizontalMultiLevelHierarchy"/>
    <dgm:cxn modelId="{25B6E27A-D0AA-42EA-8E3C-2E86F56C09EE}" type="presParOf" srcId="{98A1877E-22F2-4451-A040-D6B41A01F607}" destId="{970B9E77-D15B-4229-BCEC-D21CBF810789}" srcOrd="1" destOrd="0" presId="urn:microsoft.com/office/officeart/2008/layout/HorizontalMultiLevelHierarchy"/>
    <dgm:cxn modelId="{8B5A7BDD-42EE-4F5F-8996-4EF63073FBA4}" type="presParOf" srcId="{970B9E77-D15B-4229-BCEC-D21CBF810789}" destId="{1BA75ED7-2E03-4B3E-8886-3E2E2D0A1E0A}" srcOrd="0" destOrd="0" presId="urn:microsoft.com/office/officeart/2008/layout/HorizontalMultiLevelHierarchy"/>
    <dgm:cxn modelId="{5C61EBA3-5F47-4690-B944-E54A7886C436}" type="presParOf" srcId="{1BA75ED7-2E03-4B3E-8886-3E2E2D0A1E0A}" destId="{3A6C8370-0CA2-4970-A33F-026EB9368C83}" srcOrd="0" destOrd="0" presId="urn:microsoft.com/office/officeart/2008/layout/HorizontalMultiLevelHierarchy"/>
    <dgm:cxn modelId="{E11694A3-93B0-4EB4-A5CD-E04030E79430}" type="presParOf" srcId="{970B9E77-D15B-4229-BCEC-D21CBF810789}" destId="{D1E92F02-498E-4C8D-B5F0-5498AE64EBE2}" srcOrd="1" destOrd="0" presId="urn:microsoft.com/office/officeart/2008/layout/HorizontalMultiLevelHierarchy"/>
    <dgm:cxn modelId="{E8956603-6263-462B-B1ED-490578E3B1FB}" type="presParOf" srcId="{D1E92F02-498E-4C8D-B5F0-5498AE64EBE2}" destId="{6549BFD2-D0C2-40B4-80B1-30827944FC06}" srcOrd="0" destOrd="0" presId="urn:microsoft.com/office/officeart/2008/layout/HorizontalMultiLevelHierarchy"/>
    <dgm:cxn modelId="{729A9E9B-ED9A-4DB5-9910-41E854E32411}" type="presParOf" srcId="{D1E92F02-498E-4C8D-B5F0-5498AE64EBE2}" destId="{1A581D4F-2CA8-45A1-B431-828A6782982E}" srcOrd="1" destOrd="0" presId="urn:microsoft.com/office/officeart/2008/layout/HorizontalMultiLevelHierarchy"/>
    <dgm:cxn modelId="{98895570-8C60-4A24-AC2C-4A375E1B8F40}" type="presParOf" srcId="{970B9E77-D15B-4229-BCEC-D21CBF810789}" destId="{C8121A42-F85C-47DB-A971-B7B9C8E36EA8}" srcOrd="2" destOrd="0" presId="urn:microsoft.com/office/officeart/2008/layout/HorizontalMultiLevelHierarchy"/>
    <dgm:cxn modelId="{31D463B1-BC95-45C9-BF8F-DA84E656F9B1}" type="presParOf" srcId="{C8121A42-F85C-47DB-A971-B7B9C8E36EA8}" destId="{E8D849C2-F750-4FDD-9754-69C4DF82FC10}" srcOrd="0" destOrd="0" presId="urn:microsoft.com/office/officeart/2008/layout/HorizontalMultiLevelHierarchy"/>
    <dgm:cxn modelId="{F79407EB-12BC-4DBE-A8C6-62E96248CBBF}" type="presParOf" srcId="{970B9E77-D15B-4229-BCEC-D21CBF810789}" destId="{9DEED3AF-4C00-4490-BF56-8D53F6459CE3}" srcOrd="3" destOrd="0" presId="urn:microsoft.com/office/officeart/2008/layout/HorizontalMultiLevelHierarchy"/>
    <dgm:cxn modelId="{2B468A0D-43E9-4217-BA2B-0E4D09177578}" type="presParOf" srcId="{9DEED3AF-4C00-4490-BF56-8D53F6459CE3}" destId="{87D6C289-91FF-44CE-9DDD-5FD0C00DB1F6}" srcOrd="0" destOrd="0" presId="urn:microsoft.com/office/officeart/2008/layout/HorizontalMultiLevelHierarchy"/>
    <dgm:cxn modelId="{A382A538-ECA1-4DF1-98DC-CF1612EDD81F}" type="presParOf" srcId="{9DEED3AF-4C00-4490-BF56-8D53F6459CE3}" destId="{D9871282-0694-4CC9-B7E2-94754125691B}" srcOrd="1" destOrd="0" presId="urn:microsoft.com/office/officeart/2008/layout/HorizontalMultiLevelHierarchy"/>
    <dgm:cxn modelId="{59BDEF8A-3AEC-4FC3-AB62-DA8FE01539EF}" type="presParOf" srcId="{970B9E77-D15B-4229-BCEC-D21CBF810789}" destId="{AAA62048-27DE-4D0F-BE7C-B5D1450F8FBC}" srcOrd="4" destOrd="0" presId="urn:microsoft.com/office/officeart/2008/layout/HorizontalMultiLevelHierarchy"/>
    <dgm:cxn modelId="{44628D3B-BC2F-43B4-B5CF-2943A8DE0E1F}" type="presParOf" srcId="{AAA62048-27DE-4D0F-BE7C-B5D1450F8FBC}" destId="{A9A1CE93-EACC-4E16-BFB2-6721D1AD82BC}" srcOrd="0" destOrd="0" presId="urn:microsoft.com/office/officeart/2008/layout/HorizontalMultiLevelHierarchy"/>
    <dgm:cxn modelId="{23F11EE8-8F9D-435B-84BC-B67475E2D106}" type="presParOf" srcId="{970B9E77-D15B-4229-BCEC-D21CBF810789}" destId="{BE7D626E-E320-4997-98EF-9179918022DC}" srcOrd="5" destOrd="0" presId="urn:microsoft.com/office/officeart/2008/layout/HorizontalMultiLevelHierarchy"/>
    <dgm:cxn modelId="{977796B8-20E6-4578-9773-FAABE2B2C311}" type="presParOf" srcId="{BE7D626E-E320-4997-98EF-9179918022DC}" destId="{46EDCE66-67A0-488B-92AD-0AAAC250CAF6}" srcOrd="0" destOrd="0" presId="urn:microsoft.com/office/officeart/2008/layout/HorizontalMultiLevelHierarchy"/>
    <dgm:cxn modelId="{D8E1BD6E-25DA-4DB4-9EF9-AD94CA9104D0}" type="presParOf" srcId="{BE7D626E-E320-4997-98EF-9179918022DC}" destId="{BE6FFC35-E2DE-4B80-8D89-947EA8ADB4B7}" srcOrd="1" destOrd="0" presId="urn:microsoft.com/office/officeart/2008/layout/HorizontalMultiLevelHierarchy"/>
    <dgm:cxn modelId="{DD623F7A-DE45-4C65-9DD5-04118E5C3207}" type="presParOf" srcId="{970B9E77-D15B-4229-BCEC-D21CBF810789}" destId="{81D0CAFD-1F56-4DC2-9B76-476368ECF1B2}" srcOrd="6" destOrd="0" presId="urn:microsoft.com/office/officeart/2008/layout/HorizontalMultiLevelHierarchy"/>
    <dgm:cxn modelId="{0EF98F5A-1EBF-4093-A222-EB977301E6A0}" type="presParOf" srcId="{81D0CAFD-1F56-4DC2-9B76-476368ECF1B2}" destId="{037D04D3-ACFE-4AC3-B560-5C8757D25758}" srcOrd="0" destOrd="0" presId="urn:microsoft.com/office/officeart/2008/layout/HorizontalMultiLevelHierarchy"/>
    <dgm:cxn modelId="{07BA0365-78DC-417F-AF17-498BB2878B46}" type="presParOf" srcId="{970B9E77-D15B-4229-BCEC-D21CBF810789}" destId="{03278945-1DB5-4DDF-B414-8BB04F58AD89}" srcOrd="7" destOrd="0" presId="urn:microsoft.com/office/officeart/2008/layout/HorizontalMultiLevelHierarchy"/>
    <dgm:cxn modelId="{BBE98FF7-4F4A-4B75-88EF-E6FE495D1C4D}" type="presParOf" srcId="{03278945-1DB5-4DDF-B414-8BB04F58AD89}" destId="{DA0FF54D-68A7-4648-888B-234A7E7AB436}" srcOrd="0" destOrd="0" presId="urn:microsoft.com/office/officeart/2008/layout/HorizontalMultiLevelHierarchy"/>
    <dgm:cxn modelId="{2A3E05E8-F732-4433-B206-B5DC3CEF4115}" type="presParOf" srcId="{03278945-1DB5-4DDF-B414-8BB04F58AD89}" destId="{DD2AF1EE-150D-477A-BF1F-82AEB9791D3A}" srcOrd="1" destOrd="0" presId="urn:microsoft.com/office/officeart/2008/layout/HorizontalMultiLevelHierarchy"/>
    <dgm:cxn modelId="{30D4393C-A90F-4B05-97E7-983CA1E5AB35}" type="presParOf" srcId="{970B9E77-D15B-4229-BCEC-D21CBF810789}" destId="{F91C37B7-3C9D-4E79-9934-890E173D7319}" srcOrd="8" destOrd="0" presId="urn:microsoft.com/office/officeart/2008/layout/HorizontalMultiLevelHierarchy"/>
    <dgm:cxn modelId="{875B638F-D154-4B21-8FC4-4BCEB13D898D}" type="presParOf" srcId="{F91C37B7-3C9D-4E79-9934-890E173D7319}" destId="{EE0C28FF-6445-467D-954B-B3A748F64D96}" srcOrd="0" destOrd="0" presId="urn:microsoft.com/office/officeart/2008/layout/HorizontalMultiLevelHierarchy"/>
    <dgm:cxn modelId="{8683CD6F-5BA1-4589-9030-5A67EB833E3D}" type="presParOf" srcId="{970B9E77-D15B-4229-BCEC-D21CBF810789}" destId="{EA4FA66E-36BA-4422-B912-8893DDC13C28}" srcOrd="9" destOrd="0" presId="urn:microsoft.com/office/officeart/2008/layout/HorizontalMultiLevelHierarchy"/>
    <dgm:cxn modelId="{73BB69BC-89E3-4ECA-9201-7D3C593DCAAA}" type="presParOf" srcId="{EA4FA66E-36BA-4422-B912-8893DDC13C28}" destId="{CB121838-901B-4EE2-89EB-C4440F0A05C4}" srcOrd="0" destOrd="0" presId="urn:microsoft.com/office/officeart/2008/layout/HorizontalMultiLevelHierarchy"/>
    <dgm:cxn modelId="{243C05BD-16EF-4FE4-B3ED-DE5D9FE35C20}" type="presParOf" srcId="{EA4FA66E-36BA-4422-B912-8893DDC13C28}" destId="{4AC03283-3C37-48CB-97D6-3BCC9F50810F}" srcOrd="1" destOrd="0" presId="urn:microsoft.com/office/officeart/2008/layout/HorizontalMultiLevelHierarchy"/>
    <dgm:cxn modelId="{FA82FC1B-4200-40DB-AF96-3F8F5FB5106C}" type="presParOf" srcId="{970B9E77-D15B-4229-BCEC-D21CBF810789}" destId="{7347A774-655C-493C-BAFA-4AD852C22E89}" srcOrd="10" destOrd="0" presId="urn:microsoft.com/office/officeart/2008/layout/HorizontalMultiLevelHierarchy"/>
    <dgm:cxn modelId="{1D76D5D0-3BEC-43C9-A439-ED80377FB211}" type="presParOf" srcId="{7347A774-655C-493C-BAFA-4AD852C22E89}" destId="{D32C7924-D0F5-4ED9-BDD9-76294B98C77C}" srcOrd="0" destOrd="0" presId="urn:microsoft.com/office/officeart/2008/layout/HorizontalMultiLevelHierarchy"/>
    <dgm:cxn modelId="{EB09E070-4A2D-4455-B44B-C064CC153105}" type="presParOf" srcId="{970B9E77-D15B-4229-BCEC-D21CBF810789}" destId="{5B267E1E-4D8F-42B7-AA37-66239351E4B5}" srcOrd="11" destOrd="0" presId="urn:microsoft.com/office/officeart/2008/layout/HorizontalMultiLevelHierarchy"/>
    <dgm:cxn modelId="{C3A70770-76C5-41A1-98AF-A6B013292C8B}" type="presParOf" srcId="{5B267E1E-4D8F-42B7-AA37-66239351E4B5}" destId="{8B7CD240-8872-4576-A9FA-A6AD09506410}" srcOrd="0" destOrd="0" presId="urn:microsoft.com/office/officeart/2008/layout/HorizontalMultiLevelHierarchy"/>
    <dgm:cxn modelId="{4321B48C-5DA1-413D-AF34-6DF6823AA284}" type="presParOf" srcId="{5B267E1E-4D8F-42B7-AA37-66239351E4B5}" destId="{23FA5DE3-6BCB-48DB-9D80-9042EC41262D}" srcOrd="1" destOrd="0" presId="urn:microsoft.com/office/officeart/2008/layout/HorizontalMultiLevelHierarchy"/>
    <dgm:cxn modelId="{551E8552-EFDC-435A-8637-D93977BFE542}" type="presParOf" srcId="{970B9E77-D15B-4229-BCEC-D21CBF810789}" destId="{9EB224B4-F895-401D-A66F-A016266A6D43}" srcOrd="12" destOrd="0" presId="urn:microsoft.com/office/officeart/2008/layout/HorizontalMultiLevelHierarchy"/>
    <dgm:cxn modelId="{96079C2E-7E9A-40A4-B87F-DC5FA0CFF8A0}" type="presParOf" srcId="{9EB224B4-F895-401D-A66F-A016266A6D43}" destId="{606E8ADC-3FC7-47CF-9AAF-BC2A12ABF1B5}" srcOrd="0" destOrd="0" presId="urn:microsoft.com/office/officeart/2008/layout/HorizontalMultiLevelHierarchy"/>
    <dgm:cxn modelId="{7C88733F-7EB0-4266-9ADD-A7742C7C32D6}" type="presParOf" srcId="{970B9E77-D15B-4229-BCEC-D21CBF810789}" destId="{BEB365DE-C945-444B-A18C-D164AA442309}" srcOrd="13" destOrd="0" presId="urn:microsoft.com/office/officeart/2008/layout/HorizontalMultiLevelHierarchy"/>
    <dgm:cxn modelId="{A17F230E-79B4-449B-AA34-F5EEACC076A8}" type="presParOf" srcId="{BEB365DE-C945-444B-A18C-D164AA442309}" destId="{784430A0-485E-4695-A9C6-19C194BDB41C}" srcOrd="0" destOrd="0" presId="urn:microsoft.com/office/officeart/2008/layout/HorizontalMultiLevelHierarchy"/>
    <dgm:cxn modelId="{38529686-B5FD-43E7-9127-E855D168DC7E}" type="presParOf" srcId="{BEB365DE-C945-444B-A18C-D164AA442309}" destId="{715DEDDB-D8C8-4BCD-ADB1-81683204B6A7}" srcOrd="1" destOrd="0" presId="urn:microsoft.com/office/officeart/2008/layout/HorizontalMultiLevelHierarchy"/>
    <dgm:cxn modelId="{022D26E8-12A4-417A-8E9F-FF8CEA4AABFF}" type="presParOf" srcId="{970B9E77-D15B-4229-BCEC-D21CBF810789}" destId="{3BD4981F-87EF-4E17-9695-948E851320F0}" srcOrd="14" destOrd="0" presId="urn:microsoft.com/office/officeart/2008/layout/HorizontalMultiLevelHierarchy"/>
    <dgm:cxn modelId="{018EDB4A-2F3F-4408-987F-74418D8996CD}" type="presParOf" srcId="{3BD4981F-87EF-4E17-9695-948E851320F0}" destId="{63A7041C-F049-4218-BAB7-8C1AB7B7C0EB}" srcOrd="0" destOrd="0" presId="urn:microsoft.com/office/officeart/2008/layout/HorizontalMultiLevelHierarchy"/>
    <dgm:cxn modelId="{D54B457D-3107-4721-8CF6-4A16B04A638A}" type="presParOf" srcId="{970B9E77-D15B-4229-BCEC-D21CBF810789}" destId="{7B8A57CD-2814-488F-8AD3-7C1C7C18F0B9}" srcOrd="15" destOrd="0" presId="urn:microsoft.com/office/officeart/2008/layout/HorizontalMultiLevelHierarchy"/>
    <dgm:cxn modelId="{821AB04D-B6F5-474E-BE23-EEAC11AA34ED}" type="presParOf" srcId="{7B8A57CD-2814-488F-8AD3-7C1C7C18F0B9}" destId="{E3058DAB-785B-49FB-862F-C9511FD14596}" srcOrd="0" destOrd="0" presId="urn:microsoft.com/office/officeart/2008/layout/HorizontalMultiLevelHierarchy"/>
    <dgm:cxn modelId="{5D9BC4CB-40C0-4B05-B920-FD1FB356F2F8}" type="presParOf" srcId="{7B8A57CD-2814-488F-8AD3-7C1C7C18F0B9}" destId="{C1AB6FE6-9AC5-4BD5-BFAD-66172983A92A}" srcOrd="1" destOrd="0" presId="urn:microsoft.com/office/officeart/2008/layout/HorizontalMultiLevelHierarchy"/>
    <dgm:cxn modelId="{55E068AA-1E88-457B-BCE4-8C6AA722A3C4}" type="presParOf" srcId="{970B9E77-D15B-4229-BCEC-D21CBF810789}" destId="{4167DC7C-EA64-43D5-B793-BE7BA5D99F9B}" srcOrd="16" destOrd="0" presId="urn:microsoft.com/office/officeart/2008/layout/HorizontalMultiLevelHierarchy"/>
    <dgm:cxn modelId="{45BDB31D-42D1-4DB3-8D82-35B111F96812}" type="presParOf" srcId="{4167DC7C-EA64-43D5-B793-BE7BA5D99F9B}" destId="{F6589357-1BAD-4742-8E7D-F248093AE526}" srcOrd="0" destOrd="0" presId="urn:microsoft.com/office/officeart/2008/layout/HorizontalMultiLevelHierarchy"/>
    <dgm:cxn modelId="{A1ADB7CC-D6AF-4E7E-B40D-819B6C094AB8}" type="presParOf" srcId="{970B9E77-D15B-4229-BCEC-D21CBF810789}" destId="{BE5C354D-AB1A-4AB7-87EB-5B1115EEAB10}" srcOrd="17" destOrd="0" presId="urn:microsoft.com/office/officeart/2008/layout/HorizontalMultiLevelHierarchy"/>
    <dgm:cxn modelId="{AE89A721-A728-4CEA-8D01-3E410DCD9E47}" type="presParOf" srcId="{BE5C354D-AB1A-4AB7-87EB-5B1115EEAB10}" destId="{87B09A44-C236-4E64-A755-14EC55F7694F}" srcOrd="0" destOrd="0" presId="urn:microsoft.com/office/officeart/2008/layout/HorizontalMultiLevelHierarchy"/>
    <dgm:cxn modelId="{A2BE6FC3-A7D9-49B5-A65F-BFB8C0E09607}" type="presParOf" srcId="{BE5C354D-AB1A-4AB7-87EB-5B1115EEAB10}" destId="{A5958F84-3FE1-4B3A-8167-DF944999D999}" srcOrd="1" destOrd="0" presId="urn:microsoft.com/office/officeart/2008/layout/HorizontalMultiLevelHierarchy"/>
    <dgm:cxn modelId="{E71EB00B-A18A-40D3-AA12-380F7713825F}" type="presParOf" srcId="{970B9E77-D15B-4229-BCEC-D21CBF810789}" destId="{B3B30A99-1F41-479D-8E21-D1D992657733}" srcOrd="18" destOrd="0" presId="urn:microsoft.com/office/officeart/2008/layout/HorizontalMultiLevelHierarchy"/>
    <dgm:cxn modelId="{AC33EE58-E1E0-41C7-95A3-7CA558E1A7E2}" type="presParOf" srcId="{B3B30A99-1F41-479D-8E21-D1D992657733}" destId="{0DC65270-8590-499E-A471-EE6CC252A163}" srcOrd="0" destOrd="0" presId="urn:microsoft.com/office/officeart/2008/layout/HorizontalMultiLevelHierarchy"/>
    <dgm:cxn modelId="{28BD80CA-2C65-4399-BB5B-4F9379C9EC1D}" type="presParOf" srcId="{970B9E77-D15B-4229-BCEC-D21CBF810789}" destId="{990D2D47-E213-408F-AB52-1F45222A1404}" srcOrd="19" destOrd="0" presId="urn:microsoft.com/office/officeart/2008/layout/HorizontalMultiLevelHierarchy"/>
    <dgm:cxn modelId="{A799CCB2-E7D2-470A-A956-1CA8A1D270C6}" type="presParOf" srcId="{990D2D47-E213-408F-AB52-1F45222A1404}" destId="{D67559EE-CCFD-4100-B5B6-35FF6988172D}" srcOrd="0" destOrd="0" presId="urn:microsoft.com/office/officeart/2008/layout/HorizontalMultiLevelHierarchy"/>
    <dgm:cxn modelId="{269F2072-5D59-4991-8D00-63D46C81BEB3}" type="presParOf" srcId="{990D2D47-E213-408F-AB52-1F45222A1404}" destId="{ED91EAFC-EB07-4AB9-B0F9-8290530E28DC}" srcOrd="1" destOrd="0" presId="urn:microsoft.com/office/officeart/2008/layout/HorizontalMultiLevelHierarchy"/>
    <dgm:cxn modelId="{13FEF54A-9D8C-47BB-ACA3-B2A06402CDDF}" type="presParOf" srcId="{40293459-E066-4671-B25C-FE20981E31D3}" destId="{A41C3065-AD43-4FFF-8F84-9DC62CF5C227}" srcOrd="6" destOrd="0" presId="urn:microsoft.com/office/officeart/2008/layout/HorizontalMultiLevelHierarchy"/>
    <dgm:cxn modelId="{6408CD2E-A3FF-40EE-B138-FD442904BDA0}" type="presParOf" srcId="{A41C3065-AD43-4FFF-8F84-9DC62CF5C227}" destId="{80ACCDB6-BFAF-412B-A655-00A36D047479}" srcOrd="0" destOrd="0" presId="urn:microsoft.com/office/officeart/2008/layout/HorizontalMultiLevelHierarchy"/>
    <dgm:cxn modelId="{1A40479D-0ACB-468C-BE7F-2BF2BC2BE266}" type="presParOf" srcId="{40293459-E066-4671-B25C-FE20981E31D3}" destId="{40A49F89-0209-4203-A333-8A1CC5DB03AE}" srcOrd="7" destOrd="0" presId="urn:microsoft.com/office/officeart/2008/layout/HorizontalMultiLevelHierarchy"/>
    <dgm:cxn modelId="{8324C36B-A7EF-4CCF-BF09-01994166C9D7}" type="presParOf" srcId="{40A49F89-0209-4203-A333-8A1CC5DB03AE}" destId="{D100BA6A-D4CB-4920-9981-5284B9856B08}" srcOrd="0" destOrd="0" presId="urn:microsoft.com/office/officeart/2008/layout/HorizontalMultiLevelHierarchy"/>
    <dgm:cxn modelId="{A51FD4C7-8637-4847-AA2C-A5713DF7978F}" type="presParOf" srcId="{40A49F89-0209-4203-A333-8A1CC5DB03AE}" destId="{9175E36E-C4FC-4A19-9DF0-CBDC58C2A4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30B0A4-CC0D-46A7-AF0A-D6DC3EF4DEC8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FD2D5D91-D90F-4A02-B2D7-9909DE090AAD}">
      <dgm:prSet phldrT="[Texto]" custT="1"/>
      <dgm:spPr/>
      <dgm:t>
        <a:bodyPr/>
        <a:lstStyle/>
        <a:p>
          <a:pPr algn="ctr"/>
          <a:r>
            <a:rPr lang="es-EC" sz="1100" b="1" dirty="0" smtClean="0"/>
            <a:t>Fortalezas</a:t>
          </a:r>
          <a:endParaRPr lang="es-EC" sz="1100" b="1" dirty="0"/>
        </a:p>
      </dgm:t>
    </dgm:pt>
    <dgm:pt modelId="{CEA19DEF-7072-4173-B226-B4C713C812E6}" type="parTrans" cxnId="{EC0ED575-11FC-4032-B4A0-CEBFAA9401CD}">
      <dgm:prSet/>
      <dgm:spPr/>
      <dgm:t>
        <a:bodyPr/>
        <a:lstStyle/>
        <a:p>
          <a:endParaRPr lang="es-EC" sz="1100"/>
        </a:p>
      </dgm:t>
    </dgm:pt>
    <dgm:pt modelId="{AB96ACD2-56AF-4237-8725-170758F2156F}" type="sibTrans" cxnId="{EC0ED575-11FC-4032-B4A0-CEBFAA9401CD}">
      <dgm:prSet/>
      <dgm:spPr/>
      <dgm:t>
        <a:bodyPr/>
        <a:lstStyle/>
        <a:p>
          <a:endParaRPr lang="es-EC" sz="1100"/>
        </a:p>
      </dgm:t>
    </dgm:pt>
    <dgm:pt modelId="{B9631404-7920-44C1-90B4-1E05CBD08BF4}">
      <dgm:prSet phldrT="[Texto]" custT="1"/>
      <dgm:spPr/>
      <dgm:t>
        <a:bodyPr/>
        <a:lstStyle/>
        <a:p>
          <a:r>
            <a:rPr lang="es-EC" sz="1100" dirty="0" smtClean="0"/>
            <a:t>Equipamiento tecnológico y conocimiento de la zona.      </a:t>
          </a:r>
        </a:p>
        <a:p>
          <a:r>
            <a:rPr lang="es-EC" sz="1100" dirty="0" smtClean="0"/>
            <a:t>Cultura de atención al cliente.   </a:t>
          </a:r>
        </a:p>
        <a:p>
          <a:r>
            <a:rPr lang="es-EC" sz="1100" dirty="0" smtClean="0"/>
            <a:t>Cultura de calidad.</a:t>
          </a:r>
          <a:endParaRPr lang="es-EC" sz="1100" dirty="0"/>
        </a:p>
      </dgm:t>
    </dgm:pt>
    <dgm:pt modelId="{9FEC5B42-5DF0-4857-9FCF-AAF74210604C}" type="parTrans" cxnId="{A22CBBD0-2C14-4065-9997-879760F62F58}">
      <dgm:prSet/>
      <dgm:spPr/>
      <dgm:t>
        <a:bodyPr/>
        <a:lstStyle/>
        <a:p>
          <a:endParaRPr lang="es-EC" sz="1100"/>
        </a:p>
      </dgm:t>
    </dgm:pt>
    <dgm:pt modelId="{FEEFD5CB-2AA2-4E84-88D6-164ABF48BFDE}" type="sibTrans" cxnId="{A22CBBD0-2C14-4065-9997-879760F62F58}">
      <dgm:prSet/>
      <dgm:spPr/>
      <dgm:t>
        <a:bodyPr/>
        <a:lstStyle/>
        <a:p>
          <a:endParaRPr lang="es-EC" sz="1100"/>
        </a:p>
      </dgm:t>
    </dgm:pt>
    <dgm:pt modelId="{91D889FF-4C92-4B98-8E7B-239751F25588}">
      <dgm:prSet phldrT="[Texto]" custT="1"/>
      <dgm:spPr/>
      <dgm:t>
        <a:bodyPr/>
        <a:lstStyle/>
        <a:p>
          <a:r>
            <a:rPr lang="es-EC" sz="1100" dirty="0" smtClean="0"/>
            <a:t>Cultura de la población.</a:t>
          </a:r>
        </a:p>
        <a:p>
          <a:r>
            <a:rPr lang="es-EC" sz="1100" dirty="0" smtClean="0"/>
            <a:t>Educación de la población.</a:t>
          </a:r>
          <a:endParaRPr lang="es-EC" sz="1100" dirty="0"/>
        </a:p>
      </dgm:t>
    </dgm:pt>
    <dgm:pt modelId="{F98B5A2C-F55A-4A01-92D6-683893E7AA60}" type="parTrans" cxnId="{32C0A341-04E4-4B13-8807-43803C2EC547}">
      <dgm:prSet/>
      <dgm:spPr/>
      <dgm:t>
        <a:bodyPr/>
        <a:lstStyle/>
        <a:p>
          <a:endParaRPr lang="es-EC" sz="1100"/>
        </a:p>
      </dgm:t>
    </dgm:pt>
    <dgm:pt modelId="{7C1CCE27-AEF4-4851-A4E5-A439EEBB72DD}" type="sibTrans" cxnId="{32C0A341-04E4-4B13-8807-43803C2EC547}">
      <dgm:prSet/>
      <dgm:spPr/>
      <dgm:t>
        <a:bodyPr/>
        <a:lstStyle/>
        <a:p>
          <a:endParaRPr lang="es-EC" sz="1100"/>
        </a:p>
      </dgm:t>
    </dgm:pt>
    <dgm:pt modelId="{977937B7-7E8F-4E12-B69F-CE0FC233001A}">
      <dgm:prSet phldrT="[Texto]" custT="1"/>
      <dgm:spPr/>
      <dgm:t>
        <a:bodyPr/>
        <a:lstStyle/>
        <a:p>
          <a:pPr algn="ctr"/>
          <a:r>
            <a:rPr lang="es-EC" sz="1100" b="1" dirty="0" smtClean="0"/>
            <a:t>Oportunidades</a:t>
          </a:r>
          <a:endParaRPr lang="es-EC" sz="1100" b="1" dirty="0"/>
        </a:p>
      </dgm:t>
    </dgm:pt>
    <dgm:pt modelId="{9AA57243-309E-447C-8DE4-1D850B917DCF}" type="parTrans" cxnId="{DF33DBC4-BED4-40EB-9483-1AE367D6584C}">
      <dgm:prSet/>
      <dgm:spPr/>
      <dgm:t>
        <a:bodyPr/>
        <a:lstStyle/>
        <a:p>
          <a:endParaRPr lang="es-EC" sz="1100"/>
        </a:p>
      </dgm:t>
    </dgm:pt>
    <dgm:pt modelId="{639D58FE-BA9F-40BF-B31F-D7C817049D56}" type="sibTrans" cxnId="{DF33DBC4-BED4-40EB-9483-1AE367D6584C}">
      <dgm:prSet/>
      <dgm:spPr/>
      <dgm:t>
        <a:bodyPr/>
        <a:lstStyle/>
        <a:p>
          <a:endParaRPr lang="es-EC" sz="1100"/>
        </a:p>
      </dgm:t>
    </dgm:pt>
    <dgm:pt modelId="{AAB07141-3F0D-48DE-BBAC-36226D213D7D}">
      <dgm:prSet phldrT="[Texto]" custT="1"/>
      <dgm:spPr/>
      <dgm:t>
        <a:bodyPr/>
        <a:lstStyle/>
        <a:p>
          <a:r>
            <a:rPr lang="es-EC" sz="1100" dirty="0" smtClean="0"/>
            <a:t>Flora y Fauna.</a:t>
          </a:r>
        </a:p>
        <a:p>
          <a:r>
            <a:rPr lang="es-EC" sz="1100" dirty="0" smtClean="0"/>
            <a:t>Clientes interesados en Ecoturismo.</a:t>
          </a:r>
        </a:p>
        <a:p>
          <a:r>
            <a:rPr lang="es-EC" sz="1100" dirty="0" smtClean="0"/>
            <a:t>Proveedores de b/s especializados.</a:t>
          </a:r>
          <a:endParaRPr lang="es-EC" sz="1100" dirty="0"/>
        </a:p>
      </dgm:t>
    </dgm:pt>
    <dgm:pt modelId="{3307628E-C17F-4A91-832F-4654D6F5F706}" type="parTrans" cxnId="{E28CB793-F996-41C7-BC3C-0307F5292616}">
      <dgm:prSet/>
      <dgm:spPr/>
      <dgm:t>
        <a:bodyPr/>
        <a:lstStyle/>
        <a:p>
          <a:endParaRPr lang="es-EC" sz="1100"/>
        </a:p>
      </dgm:t>
    </dgm:pt>
    <dgm:pt modelId="{53840079-175B-4C8F-A133-ABD754F798FA}" type="sibTrans" cxnId="{E28CB793-F996-41C7-BC3C-0307F5292616}">
      <dgm:prSet/>
      <dgm:spPr/>
      <dgm:t>
        <a:bodyPr/>
        <a:lstStyle/>
        <a:p>
          <a:endParaRPr lang="es-EC" sz="1100"/>
        </a:p>
      </dgm:t>
    </dgm:pt>
    <dgm:pt modelId="{A4A8839D-91FC-4740-8546-289E4D88DAA8}">
      <dgm:prSet phldrT="[Texto]" custT="1"/>
      <dgm:spPr/>
      <dgm:t>
        <a:bodyPr/>
        <a:lstStyle/>
        <a:p>
          <a:pPr algn="ctr"/>
          <a:r>
            <a:rPr lang="es-EC" sz="1100" b="1" dirty="0" smtClean="0"/>
            <a:t>Debilidades</a:t>
          </a:r>
          <a:endParaRPr lang="es-EC" sz="1100" b="1" dirty="0"/>
        </a:p>
      </dgm:t>
    </dgm:pt>
    <dgm:pt modelId="{27AFBF35-4B4C-410C-ADC3-CED6442FF5F2}" type="parTrans" cxnId="{DDAD16FB-65A6-414E-84E6-BE432665D5FB}">
      <dgm:prSet/>
      <dgm:spPr/>
      <dgm:t>
        <a:bodyPr/>
        <a:lstStyle/>
        <a:p>
          <a:endParaRPr lang="es-EC" sz="1100"/>
        </a:p>
      </dgm:t>
    </dgm:pt>
    <dgm:pt modelId="{F2B40C0F-7156-407B-A842-B1C9B94D506F}" type="sibTrans" cxnId="{DDAD16FB-65A6-414E-84E6-BE432665D5FB}">
      <dgm:prSet/>
      <dgm:spPr/>
      <dgm:t>
        <a:bodyPr/>
        <a:lstStyle/>
        <a:p>
          <a:endParaRPr lang="es-EC" sz="1100"/>
        </a:p>
      </dgm:t>
    </dgm:pt>
    <dgm:pt modelId="{B5C304E3-0C36-4B9B-AE6F-11D39E49E4FE}">
      <dgm:prSet phldrT="[Texto]" custT="1"/>
      <dgm:spPr/>
      <dgm:t>
        <a:bodyPr/>
        <a:lstStyle/>
        <a:p>
          <a:pPr algn="ctr"/>
          <a:r>
            <a:rPr lang="es-EC" sz="1100" b="1" dirty="0" smtClean="0"/>
            <a:t>Amenazas</a:t>
          </a:r>
          <a:endParaRPr lang="es-EC" sz="1100" b="1" dirty="0"/>
        </a:p>
      </dgm:t>
    </dgm:pt>
    <dgm:pt modelId="{E9978B34-BB7A-4C37-A06E-D19D4171458E}" type="parTrans" cxnId="{09EEF2C6-F42C-410B-8F5C-3886463F7FDC}">
      <dgm:prSet/>
      <dgm:spPr/>
      <dgm:t>
        <a:bodyPr/>
        <a:lstStyle/>
        <a:p>
          <a:endParaRPr lang="es-EC" sz="1100"/>
        </a:p>
      </dgm:t>
    </dgm:pt>
    <dgm:pt modelId="{0B517302-746B-4396-ACC2-96217524C0C4}" type="sibTrans" cxnId="{09EEF2C6-F42C-410B-8F5C-3886463F7FDC}">
      <dgm:prSet/>
      <dgm:spPr/>
      <dgm:t>
        <a:bodyPr/>
        <a:lstStyle/>
        <a:p>
          <a:endParaRPr lang="es-EC" sz="1100"/>
        </a:p>
      </dgm:t>
    </dgm:pt>
    <dgm:pt modelId="{017FCF60-933B-4696-BF20-558CF943AE19}">
      <dgm:prSet phldrT="[Texto]" custT="1"/>
      <dgm:spPr/>
      <dgm:t>
        <a:bodyPr/>
        <a:lstStyle/>
        <a:p>
          <a:r>
            <a:rPr lang="es-EC" sz="1100" dirty="0" smtClean="0"/>
            <a:t>Falta de subsistemas de RRHH y Marketing.</a:t>
          </a:r>
        </a:p>
        <a:p>
          <a:r>
            <a:rPr lang="es-EC" sz="1100" dirty="0" smtClean="0"/>
            <a:t>Inexistencia Sistema Contable .             </a:t>
          </a:r>
          <a:endParaRPr lang="es-EC" sz="1100" dirty="0"/>
        </a:p>
      </dgm:t>
    </dgm:pt>
    <dgm:pt modelId="{F7C64D1D-2495-4B21-B086-5B5D466DD0CE}" type="parTrans" cxnId="{57802228-D872-488B-AF1E-A6C8C353B5DF}">
      <dgm:prSet/>
      <dgm:spPr/>
      <dgm:t>
        <a:bodyPr/>
        <a:lstStyle/>
        <a:p>
          <a:endParaRPr lang="es-EC" sz="1100"/>
        </a:p>
      </dgm:t>
    </dgm:pt>
    <dgm:pt modelId="{A5D5BD58-D312-4F48-A888-1960D84E63C9}" type="sibTrans" cxnId="{57802228-D872-488B-AF1E-A6C8C353B5DF}">
      <dgm:prSet/>
      <dgm:spPr/>
      <dgm:t>
        <a:bodyPr/>
        <a:lstStyle/>
        <a:p>
          <a:endParaRPr lang="es-EC" sz="1100"/>
        </a:p>
      </dgm:t>
    </dgm:pt>
    <dgm:pt modelId="{279B6A9F-2592-4630-B347-31869B282AD2}" type="pres">
      <dgm:prSet presAssocID="{C130B0A4-CC0D-46A7-AF0A-D6DC3EF4DE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B58172-CF21-4579-AF85-8785F6D2FCD2}" type="pres">
      <dgm:prSet presAssocID="{FD2D5D91-D90F-4A02-B2D7-9909DE090A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54A6FA-0DB6-4554-AC5A-295BFDBA3C79}" type="pres">
      <dgm:prSet presAssocID="{FD2D5D91-D90F-4A02-B2D7-9909DE090AA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D17C2E-4515-4B2B-9F10-42E4793AD582}" type="pres">
      <dgm:prSet presAssocID="{B5C304E3-0C36-4B9B-AE6F-11D39E49E4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9C64B7-86F4-4BCF-A6BC-D576FE77F4AC}" type="pres">
      <dgm:prSet presAssocID="{B5C304E3-0C36-4B9B-AE6F-11D39E49E4F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77BA36-FB7D-45C5-BC39-3F71374A25B8}" type="pres">
      <dgm:prSet presAssocID="{977937B7-7E8F-4E12-B69F-CE0FC23300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9EEC5B-5BE9-4670-B96A-73B887EEFE2B}" type="pres">
      <dgm:prSet presAssocID="{977937B7-7E8F-4E12-B69F-CE0FC233001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635489-6603-438C-9629-EC67CBF2356A}" type="pres">
      <dgm:prSet presAssocID="{A4A8839D-91FC-4740-8546-289E4D88DA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6139A5-ED59-4920-8501-EF2B05655F52}" type="pres">
      <dgm:prSet presAssocID="{A4A8839D-91FC-4740-8546-289E4D88DAA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563ABB-B28F-4B31-AA5D-B296857FB722}" type="presOf" srcId="{017FCF60-933B-4696-BF20-558CF943AE19}" destId="{486139A5-ED59-4920-8501-EF2B05655F52}" srcOrd="0" destOrd="0" presId="urn:microsoft.com/office/officeart/2005/8/layout/vList2"/>
    <dgm:cxn modelId="{D28334DC-AA00-4764-AF39-E32DEAC53392}" type="presOf" srcId="{977937B7-7E8F-4E12-B69F-CE0FC233001A}" destId="{D777BA36-FB7D-45C5-BC39-3F71374A25B8}" srcOrd="0" destOrd="0" presId="urn:microsoft.com/office/officeart/2005/8/layout/vList2"/>
    <dgm:cxn modelId="{BBE45D20-BAA6-4382-9CD6-ABE94ABD3280}" type="presOf" srcId="{C130B0A4-CC0D-46A7-AF0A-D6DC3EF4DEC8}" destId="{279B6A9F-2592-4630-B347-31869B282AD2}" srcOrd="0" destOrd="0" presId="urn:microsoft.com/office/officeart/2005/8/layout/vList2"/>
    <dgm:cxn modelId="{B1193472-2067-4A36-B754-B8B74503D17A}" type="presOf" srcId="{B5C304E3-0C36-4B9B-AE6F-11D39E49E4FE}" destId="{BED17C2E-4515-4B2B-9F10-42E4793AD582}" srcOrd="0" destOrd="0" presId="urn:microsoft.com/office/officeart/2005/8/layout/vList2"/>
    <dgm:cxn modelId="{E28CB793-F996-41C7-BC3C-0307F5292616}" srcId="{977937B7-7E8F-4E12-B69F-CE0FC233001A}" destId="{AAB07141-3F0D-48DE-BBAC-36226D213D7D}" srcOrd="0" destOrd="0" parTransId="{3307628E-C17F-4A91-832F-4654D6F5F706}" sibTransId="{53840079-175B-4C8F-A133-ABD754F798FA}"/>
    <dgm:cxn modelId="{57802228-D872-488B-AF1E-A6C8C353B5DF}" srcId="{A4A8839D-91FC-4740-8546-289E4D88DAA8}" destId="{017FCF60-933B-4696-BF20-558CF943AE19}" srcOrd="0" destOrd="0" parTransId="{F7C64D1D-2495-4B21-B086-5B5D466DD0CE}" sibTransId="{A5D5BD58-D312-4F48-A888-1960D84E63C9}"/>
    <dgm:cxn modelId="{EC0ED575-11FC-4032-B4A0-CEBFAA9401CD}" srcId="{C130B0A4-CC0D-46A7-AF0A-D6DC3EF4DEC8}" destId="{FD2D5D91-D90F-4A02-B2D7-9909DE090AAD}" srcOrd="0" destOrd="0" parTransId="{CEA19DEF-7072-4173-B226-B4C713C812E6}" sibTransId="{AB96ACD2-56AF-4237-8725-170758F2156F}"/>
    <dgm:cxn modelId="{6CDDA510-AF4E-4BB3-B040-FC7E17777C13}" type="presOf" srcId="{AAB07141-3F0D-48DE-BBAC-36226D213D7D}" destId="{079EEC5B-5BE9-4670-B96A-73B887EEFE2B}" srcOrd="0" destOrd="0" presId="urn:microsoft.com/office/officeart/2005/8/layout/vList2"/>
    <dgm:cxn modelId="{B33F7FA6-1F0B-4A62-B70C-1F820494ACE1}" type="presOf" srcId="{A4A8839D-91FC-4740-8546-289E4D88DAA8}" destId="{C2635489-6603-438C-9629-EC67CBF2356A}" srcOrd="0" destOrd="0" presId="urn:microsoft.com/office/officeart/2005/8/layout/vList2"/>
    <dgm:cxn modelId="{D856DF1E-911F-4DDC-BE7F-EE465EB9F280}" type="presOf" srcId="{B9631404-7920-44C1-90B4-1E05CBD08BF4}" destId="{4054A6FA-0DB6-4554-AC5A-295BFDBA3C79}" srcOrd="0" destOrd="0" presId="urn:microsoft.com/office/officeart/2005/8/layout/vList2"/>
    <dgm:cxn modelId="{A22CBBD0-2C14-4065-9997-879760F62F58}" srcId="{FD2D5D91-D90F-4A02-B2D7-9909DE090AAD}" destId="{B9631404-7920-44C1-90B4-1E05CBD08BF4}" srcOrd="0" destOrd="0" parTransId="{9FEC5B42-5DF0-4857-9FCF-AAF74210604C}" sibTransId="{FEEFD5CB-2AA2-4E84-88D6-164ABF48BFDE}"/>
    <dgm:cxn modelId="{DF33DBC4-BED4-40EB-9483-1AE367D6584C}" srcId="{C130B0A4-CC0D-46A7-AF0A-D6DC3EF4DEC8}" destId="{977937B7-7E8F-4E12-B69F-CE0FC233001A}" srcOrd="2" destOrd="0" parTransId="{9AA57243-309E-447C-8DE4-1D850B917DCF}" sibTransId="{639D58FE-BA9F-40BF-B31F-D7C817049D56}"/>
    <dgm:cxn modelId="{5FA4D844-4269-4280-87AD-EA404DB6CB86}" type="presOf" srcId="{FD2D5D91-D90F-4A02-B2D7-9909DE090AAD}" destId="{2EB58172-CF21-4579-AF85-8785F6D2FCD2}" srcOrd="0" destOrd="0" presId="urn:microsoft.com/office/officeart/2005/8/layout/vList2"/>
    <dgm:cxn modelId="{754082DB-FD04-448E-B251-FB68B0C00253}" type="presOf" srcId="{91D889FF-4C92-4B98-8E7B-239751F25588}" destId="{019C64B7-86F4-4BCF-A6BC-D576FE77F4AC}" srcOrd="0" destOrd="0" presId="urn:microsoft.com/office/officeart/2005/8/layout/vList2"/>
    <dgm:cxn modelId="{09EEF2C6-F42C-410B-8F5C-3886463F7FDC}" srcId="{C130B0A4-CC0D-46A7-AF0A-D6DC3EF4DEC8}" destId="{B5C304E3-0C36-4B9B-AE6F-11D39E49E4FE}" srcOrd="1" destOrd="0" parTransId="{E9978B34-BB7A-4C37-A06E-D19D4171458E}" sibTransId="{0B517302-746B-4396-ACC2-96217524C0C4}"/>
    <dgm:cxn modelId="{32C0A341-04E4-4B13-8807-43803C2EC547}" srcId="{B5C304E3-0C36-4B9B-AE6F-11D39E49E4FE}" destId="{91D889FF-4C92-4B98-8E7B-239751F25588}" srcOrd="0" destOrd="0" parTransId="{F98B5A2C-F55A-4A01-92D6-683893E7AA60}" sibTransId="{7C1CCE27-AEF4-4851-A4E5-A439EEBB72DD}"/>
    <dgm:cxn modelId="{DDAD16FB-65A6-414E-84E6-BE432665D5FB}" srcId="{C130B0A4-CC0D-46A7-AF0A-D6DC3EF4DEC8}" destId="{A4A8839D-91FC-4740-8546-289E4D88DAA8}" srcOrd="3" destOrd="0" parTransId="{27AFBF35-4B4C-410C-ADC3-CED6442FF5F2}" sibTransId="{F2B40C0F-7156-407B-A842-B1C9B94D506F}"/>
    <dgm:cxn modelId="{7DE7E984-936F-4D44-B087-231612253688}" type="presParOf" srcId="{279B6A9F-2592-4630-B347-31869B282AD2}" destId="{2EB58172-CF21-4579-AF85-8785F6D2FCD2}" srcOrd="0" destOrd="0" presId="urn:microsoft.com/office/officeart/2005/8/layout/vList2"/>
    <dgm:cxn modelId="{199BFF22-7EE1-4923-A18C-2DAA1C34D018}" type="presParOf" srcId="{279B6A9F-2592-4630-B347-31869B282AD2}" destId="{4054A6FA-0DB6-4554-AC5A-295BFDBA3C79}" srcOrd="1" destOrd="0" presId="urn:microsoft.com/office/officeart/2005/8/layout/vList2"/>
    <dgm:cxn modelId="{A8B8C9AF-24E4-48C2-94BC-7D752395BE2E}" type="presParOf" srcId="{279B6A9F-2592-4630-B347-31869B282AD2}" destId="{BED17C2E-4515-4B2B-9F10-42E4793AD582}" srcOrd="2" destOrd="0" presId="urn:microsoft.com/office/officeart/2005/8/layout/vList2"/>
    <dgm:cxn modelId="{C1B548FA-0EE9-4CD7-B73F-5B1B478350A2}" type="presParOf" srcId="{279B6A9F-2592-4630-B347-31869B282AD2}" destId="{019C64B7-86F4-4BCF-A6BC-D576FE77F4AC}" srcOrd="3" destOrd="0" presId="urn:microsoft.com/office/officeart/2005/8/layout/vList2"/>
    <dgm:cxn modelId="{491AD354-A6E9-4BC7-8AA0-2E70AE89713D}" type="presParOf" srcId="{279B6A9F-2592-4630-B347-31869B282AD2}" destId="{D777BA36-FB7D-45C5-BC39-3F71374A25B8}" srcOrd="4" destOrd="0" presId="urn:microsoft.com/office/officeart/2005/8/layout/vList2"/>
    <dgm:cxn modelId="{7C9430E6-11A8-4204-AFC2-2481407F66E7}" type="presParOf" srcId="{279B6A9F-2592-4630-B347-31869B282AD2}" destId="{079EEC5B-5BE9-4670-B96A-73B887EEFE2B}" srcOrd="5" destOrd="0" presId="urn:microsoft.com/office/officeart/2005/8/layout/vList2"/>
    <dgm:cxn modelId="{70F69A7F-9461-403D-A667-68C186AD8AA1}" type="presParOf" srcId="{279B6A9F-2592-4630-B347-31869B282AD2}" destId="{C2635489-6603-438C-9629-EC67CBF2356A}" srcOrd="6" destOrd="0" presId="urn:microsoft.com/office/officeart/2005/8/layout/vList2"/>
    <dgm:cxn modelId="{D68CC457-55D8-4FBF-8AB7-33CFA4266FD5}" type="presParOf" srcId="{279B6A9F-2592-4630-B347-31869B282AD2}" destId="{486139A5-ED59-4920-8501-EF2B05655F5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E2F0E-B9DF-4BCF-902F-6A6A5CA2FF62}">
      <dsp:nvSpPr>
        <dsp:cNvPr id="0" name=""/>
        <dsp:cNvSpPr/>
      </dsp:nvSpPr>
      <dsp:spPr>
        <a:xfrm>
          <a:off x="91261" y="0"/>
          <a:ext cx="1728192" cy="1728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Ecuador</a:t>
          </a:r>
          <a:endParaRPr lang="es-EC" sz="1400" kern="1200" dirty="0"/>
        </a:p>
      </dsp:txBody>
      <dsp:txXfrm>
        <a:off x="344349" y="253088"/>
        <a:ext cx="1222016" cy="1222016"/>
      </dsp:txXfrm>
    </dsp:sp>
    <dsp:sp modelId="{55E2157E-03DF-412F-A964-F2309C576D3F}">
      <dsp:nvSpPr>
        <dsp:cNvPr id="0" name=""/>
        <dsp:cNvSpPr/>
      </dsp:nvSpPr>
      <dsp:spPr>
        <a:xfrm rot="19090245">
          <a:off x="1799098" y="624537"/>
          <a:ext cx="576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021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94EAD-3BE5-4B58-8044-4EAC2DA35139}">
      <dsp:nvSpPr>
        <dsp:cNvPr id="0" name=""/>
        <dsp:cNvSpPr/>
      </dsp:nvSpPr>
      <dsp:spPr>
        <a:xfrm rot="13309755">
          <a:off x="4126287" y="624537"/>
          <a:ext cx="576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021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63069-376D-47EC-A36E-2B46A60231FB}">
      <dsp:nvSpPr>
        <dsp:cNvPr id="0" name=""/>
        <dsp:cNvSpPr/>
      </dsp:nvSpPr>
      <dsp:spPr>
        <a:xfrm>
          <a:off x="2301716" y="432459"/>
          <a:ext cx="208777" cy="0"/>
        </a:xfrm>
        <a:prstGeom prst="line">
          <a:avLst/>
        </a:pr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7537C-F419-4E6E-A8BF-EA036F787FD9}">
      <dsp:nvSpPr>
        <dsp:cNvPr id="0" name=""/>
        <dsp:cNvSpPr/>
      </dsp:nvSpPr>
      <dsp:spPr>
        <a:xfrm>
          <a:off x="2510493" y="822"/>
          <a:ext cx="1480420" cy="8632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Recursos Naturales</a:t>
          </a:r>
          <a:endParaRPr lang="es-EC" sz="1400" kern="1200" dirty="0"/>
        </a:p>
      </dsp:txBody>
      <dsp:txXfrm>
        <a:off x="2510493" y="822"/>
        <a:ext cx="1480420" cy="863273"/>
      </dsp:txXfrm>
    </dsp:sp>
    <dsp:sp modelId="{E9B51DAA-9620-429D-AC19-56D8F8FEE953}">
      <dsp:nvSpPr>
        <dsp:cNvPr id="0" name=""/>
        <dsp:cNvSpPr/>
      </dsp:nvSpPr>
      <dsp:spPr>
        <a:xfrm>
          <a:off x="3990914" y="432459"/>
          <a:ext cx="208777" cy="0"/>
        </a:xfrm>
        <a:prstGeom prst="line">
          <a:avLst/>
        </a:pr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77AFB-9118-47ED-8BBC-B733F1E27B00}">
      <dsp:nvSpPr>
        <dsp:cNvPr id="0" name=""/>
        <dsp:cNvSpPr/>
      </dsp:nvSpPr>
      <dsp:spPr>
        <a:xfrm rot="2509755">
          <a:off x="1799098" y="1103654"/>
          <a:ext cx="576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021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EE091-3929-4BE2-BEA5-66E7EF91BA9F}">
      <dsp:nvSpPr>
        <dsp:cNvPr id="0" name=""/>
        <dsp:cNvSpPr/>
      </dsp:nvSpPr>
      <dsp:spPr>
        <a:xfrm rot="8290245">
          <a:off x="4126287" y="1103654"/>
          <a:ext cx="576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021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9C6CA-BCB9-46DB-9502-0C9878ECDC23}">
      <dsp:nvSpPr>
        <dsp:cNvPr id="0" name=""/>
        <dsp:cNvSpPr/>
      </dsp:nvSpPr>
      <dsp:spPr>
        <a:xfrm>
          <a:off x="2301716" y="1295732"/>
          <a:ext cx="208777" cy="0"/>
        </a:xfrm>
        <a:prstGeom prst="line">
          <a:avLst/>
        </a:pr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FD9C-DC7A-47D8-97F3-2F428397161A}">
      <dsp:nvSpPr>
        <dsp:cNvPr id="0" name=""/>
        <dsp:cNvSpPr/>
      </dsp:nvSpPr>
      <dsp:spPr>
        <a:xfrm>
          <a:off x="2510493" y="864096"/>
          <a:ext cx="1480420" cy="8632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Flora y Fauna</a:t>
          </a:r>
          <a:endParaRPr lang="es-EC" sz="1400" kern="1200" dirty="0"/>
        </a:p>
      </dsp:txBody>
      <dsp:txXfrm>
        <a:off x="2510493" y="864096"/>
        <a:ext cx="1480420" cy="863273"/>
      </dsp:txXfrm>
    </dsp:sp>
    <dsp:sp modelId="{B874A7AC-B8C3-4B0E-9558-5F1D4BBAE37B}">
      <dsp:nvSpPr>
        <dsp:cNvPr id="0" name=""/>
        <dsp:cNvSpPr/>
      </dsp:nvSpPr>
      <dsp:spPr>
        <a:xfrm>
          <a:off x="3990914" y="1295732"/>
          <a:ext cx="208777" cy="0"/>
        </a:xfrm>
        <a:prstGeom prst="line">
          <a:avLst/>
        </a:pr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AEDD-EEDE-4289-BFB4-ED48E1E4D5DE}">
      <dsp:nvSpPr>
        <dsp:cNvPr id="0" name=""/>
        <dsp:cNvSpPr/>
      </dsp:nvSpPr>
      <dsp:spPr>
        <a:xfrm>
          <a:off x="4681954" y="0"/>
          <a:ext cx="1728192" cy="1728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Oportunidad de Negocio</a:t>
          </a:r>
          <a:endParaRPr lang="es-EC" sz="1400" kern="1200" dirty="0"/>
        </a:p>
      </dsp:txBody>
      <dsp:txXfrm>
        <a:off x="4935042" y="253088"/>
        <a:ext cx="1222016" cy="1222016"/>
      </dsp:txXfrm>
    </dsp:sp>
    <dsp:sp modelId="{2F8B7D01-1F23-4FFD-A0D4-519A87782A0D}">
      <dsp:nvSpPr>
        <dsp:cNvPr id="0" name=""/>
        <dsp:cNvSpPr/>
      </dsp:nvSpPr>
      <dsp:spPr>
        <a:xfrm>
          <a:off x="6410146" y="0"/>
          <a:ext cx="1728192" cy="1728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Aplicación de Conocimientos</a:t>
          </a:r>
          <a:endParaRPr lang="es-EC" sz="1400" kern="1200" dirty="0"/>
        </a:p>
      </dsp:txBody>
      <dsp:txXfrm>
        <a:off x="6663234" y="253088"/>
        <a:ext cx="1222016" cy="1222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6297-05E1-4A11-8F6C-FB75B67FF369}">
      <dsp:nvSpPr>
        <dsp:cNvPr id="0" name=""/>
        <dsp:cNvSpPr/>
      </dsp:nvSpPr>
      <dsp:spPr>
        <a:xfrm>
          <a:off x="-5471624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F4F6E-AEC5-46F7-B20D-C44D7C3B36A5}">
      <dsp:nvSpPr>
        <dsp:cNvPr id="0" name=""/>
        <dsp:cNvSpPr/>
      </dsp:nvSpPr>
      <dsp:spPr>
        <a:xfrm>
          <a:off x="896477" y="696699"/>
          <a:ext cx="7307397" cy="1393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85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Desarrollar una Propuesta Estratégica de Potencial de Mercado para la Hostería Hacienda Milpe Pachijal en el Distrito Metropolitano de Quito.</a:t>
          </a:r>
          <a:endParaRPr lang="es-EC" sz="1600" kern="1200" dirty="0"/>
        </a:p>
      </dsp:txBody>
      <dsp:txXfrm>
        <a:off x="896477" y="696699"/>
        <a:ext cx="7307397" cy="1393204"/>
      </dsp:txXfrm>
    </dsp:sp>
    <dsp:sp modelId="{D584E537-5BFD-4D07-B497-1E630A2C6425}">
      <dsp:nvSpPr>
        <dsp:cNvPr id="0" name=""/>
        <dsp:cNvSpPr/>
      </dsp:nvSpPr>
      <dsp:spPr>
        <a:xfrm>
          <a:off x="25725" y="522549"/>
          <a:ext cx="1741505" cy="1741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47EB1-DCFA-4C90-857A-BA21C83DCFD6}">
      <dsp:nvSpPr>
        <dsp:cNvPr id="0" name=""/>
        <dsp:cNvSpPr/>
      </dsp:nvSpPr>
      <dsp:spPr>
        <a:xfrm>
          <a:off x="896477" y="2786896"/>
          <a:ext cx="7307397" cy="1393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85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Análisis Situacional                                                                                  Perfil del mercado de las hosterías                                                                   Potencial de mercado                                                                       Direccionamiento estratégico                                                                       Estrategias de </a:t>
          </a:r>
          <a:r>
            <a:rPr lang="es-EC" sz="1600" kern="1200" dirty="0" err="1" smtClean="0"/>
            <a:t>Mix</a:t>
          </a:r>
          <a:r>
            <a:rPr lang="es-EC" sz="1600" kern="1200" dirty="0" smtClean="0"/>
            <a:t> de Marketing                                                        Impacto financiero</a:t>
          </a:r>
          <a:endParaRPr lang="es-EC" sz="1600" kern="1200" dirty="0"/>
        </a:p>
      </dsp:txBody>
      <dsp:txXfrm>
        <a:off x="896477" y="2786896"/>
        <a:ext cx="7307397" cy="1393204"/>
      </dsp:txXfrm>
    </dsp:sp>
    <dsp:sp modelId="{6FC6D34E-6A5D-4A1E-895E-DA552A1D19AE}">
      <dsp:nvSpPr>
        <dsp:cNvPr id="0" name=""/>
        <dsp:cNvSpPr/>
      </dsp:nvSpPr>
      <dsp:spPr>
        <a:xfrm>
          <a:off x="25725" y="2612745"/>
          <a:ext cx="1741505" cy="1741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C3065-AD43-4FFF-8F84-9DC62CF5C227}">
      <dsp:nvSpPr>
        <dsp:cNvPr id="0" name=""/>
        <dsp:cNvSpPr/>
      </dsp:nvSpPr>
      <dsp:spPr>
        <a:xfrm>
          <a:off x="2772683" y="2923860"/>
          <a:ext cx="185614" cy="646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646104"/>
              </a:lnTo>
              <a:lnTo>
                <a:pt x="185614" y="646104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2848685" y="3230106"/>
        <a:ext cx="33611" cy="33611"/>
      </dsp:txXfrm>
    </dsp:sp>
    <dsp:sp modelId="{B3B30A99-1F41-479D-8E21-D1D992657733}">
      <dsp:nvSpPr>
        <dsp:cNvPr id="0" name=""/>
        <dsp:cNvSpPr/>
      </dsp:nvSpPr>
      <dsp:spPr>
        <a:xfrm>
          <a:off x="4167550" y="3139228"/>
          <a:ext cx="185614" cy="159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1591589"/>
              </a:lnTo>
              <a:lnTo>
                <a:pt x="185614" y="1591589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20298" y="3894964"/>
        <a:ext cx="80118" cy="80118"/>
      </dsp:txXfrm>
    </dsp:sp>
    <dsp:sp modelId="{4167DC7C-EA64-43D5-B793-BE7BA5D99F9B}">
      <dsp:nvSpPr>
        <dsp:cNvPr id="0" name=""/>
        <dsp:cNvSpPr/>
      </dsp:nvSpPr>
      <dsp:spPr>
        <a:xfrm>
          <a:off x="4167550" y="3139228"/>
          <a:ext cx="185614" cy="1237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1237903"/>
              </a:lnTo>
              <a:lnTo>
                <a:pt x="185614" y="1237903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29064" y="3726886"/>
        <a:ext cx="62587" cy="62587"/>
      </dsp:txXfrm>
    </dsp:sp>
    <dsp:sp modelId="{3BD4981F-87EF-4E17-9695-948E851320F0}">
      <dsp:nvSpPr>
        <dsp:cNvPr id="0" name=""/>
        <dsp:cNvSpPr/>
      </dsp:nvSpPr>
      <dsp:spPr>
        <a:xfrm>
          <a:off x="4167550" y="3139228"/>
          <a:ext cx="185614" cy="88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884216"/>
              </a:lnTo>
              <a:lnTo>
                <a:pt x="185614" y="884216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37770" y="3558749"/>
        <a:ext cx="45174" cy="45174"/>
      </dsp:txXfrm>
    </dsp:sp>
    <dsp:sp modelId="{9EB224B4-F895-401D-A66F-A016266A6D43}">
      <dsp:nvSpPr>
        <dsp:cNvPr id="0" name=""/>
        <dsp:cNvSpPr/>
      </dsp:nvSpPr>
      <dsp:spPr>
        <a:xfrm>
          <a:off x="4167550" y="3139228"/>
          <a:ext cx="185614" cy="530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530529"/>
              </a:lnTo>
              <a:lnTo>
                <a:pt x="185614" y="530529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46306" y="3390441"/>
        <a:ext cx="28103" cy="28103"/>
      </dsp:txXfrm>
    </dsp:sp>
    <dsp:sp modelId="{7347A774-655C-493C-BAFA-4AD852C22E89}">
      <dsp:nvSpPr>
        <dsp:cNvPr id="0" name=""/>
        <dsp:cNvSpPr/>
      </dsp:nvSpPr>
      <dsp:spPr>
        <a:xfrm>
          <a:off x="4167550" y="3139228"/>
          <a:ext cx="185614" cy="17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176843"/>
              </a:lnTo>
              <a:lnTo>
                <a:pt x="185614" y="176843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53948" y="3221240"/>
        <a:ext cx="12818" cy="12818"/>
      </dsp:txXfrm>
    </dsp:sp>
    <dsp:sp modelId="{F91C37B7-3C9D-4E79-9934-890E173D7319}">
      <dsp:nvSpPr>
        <dsp:cNvPr id="0" name=""/>
        <dsp:cNvSpPr/>
      </dsp:nvSpPr>
      <dsp:spPr>
        <a:xfrm>
          <a:off x="4167550" y="2962385"/>
          <a:ext cx="185614" cy="176843"/>
        </a:xfrm>
        <a:custGeom>
          <a:avLst/>
          <a:gdLst/>
          <a:ahLst/>
          <a:cxnLst/>
          <a:rect l="0" t="0" r="0" b="0"/>
          <a:pathLst>
            <a:path>
              <a:moveTo>
                <a:pt x="0" y="176843"/>
              </a:moveTo>
              <a:lnTo>
                <a:pt x="92807" y="176843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53948" y="3044397"/>
        <a:ext cx="12818" cy="12818"/>
      </dsp:txXfrm>
    </dsp:sp>
    <dsp:sp modelId="{81D0CAFD-1F56-4DC2-9B76-476368ECF1B2}">
      <dsp:nvSpPr>
        <dsp:cNvPr id="0" name=""/>
        <dsp:cNvSpPr/>
      </dsp:nvSpPr>
      <dsp:spPr>
        <a:xfrm>
          <a:off x="4167550" y="2608698"/>
          <a:ext cx="185614" cy="530529"/>
        </a:xfrm>
        <a:custGeom>
          <a:avLst/>
          <a:gdLst/>
          <a:ahLst/>
          <a:cxnLst/>
          <a:rect l="0" t="0" r="0" b="0"/>
          <a:pathLst>
            <a:path>
              <a:moveTo>
                <a:pt x="0" y="530529"/>
              </a:moveTo>
              <a:lnTo>
                <a:pt x="92807" y="530529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46306" y="2859912"/>
        <a:ext cx="28103" cy="28103"/>
      </dsp:txXfrm>
    </dsp:sp>
    <dsp:sp modelId="{AAA62048-27DE-4D0F-BE7C-B5D1450F8FBC}">
      <dsp:nvSpPr>
        <dsp:cNvPr id="0" name=""/>
        <dsp:cNvSpPr/>
      </dsp:nvSpPr>
      <dsp:spPr>
        <a:xfrm>
          <a:off x="4167550" y="2255012"/>
          <a:ext cx="185614" cy="884216"/>
        </a:xfrm>
        <a:custGeom>
          <a:avLst/>
          <a:gdLst/>
          <a:ahLst/>
          <a:cxnLst/>
          <a:rect l="0" t="0" r="0" b="0"/>
          <a:pathLst>
            <a:path>
              <a:moveTo>
                <a:pt x="0" y="884216"/>
              </a:moveTo>
              <a:lnTo>
                <a:pt x="92807" y="884216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37770" y="2674533"/>
        <a:ext cx="45174" cy="45174"/>
      </dsp:txXfrm>
    </dsp:sp>
    <dsp:sp modelId="{C8121A42-F85C-47DB-A971-B7B9C8E36EA8}">
      <dsp:nvSpPr>
        <dsp:cNvPr id="0" name=""/>
        <dsp:cNvSpPr/>
      </dsp:nvSpPr>
      <dsp:spPr>
        <a:xfrm>
          <a:off x="4167550" y="1901325"/>
          <a:ext cx="185614" cy="1237903"/>
        </a:xfrm>
        <a:custGeom>
          <a:avLst/>
          <a:gdLst/>
          <a:ahLst/>
          <a:cxnLst/>
          <a:rect l="0" t="0" r="0" b="0"/>
          <a:pathLst>
            <a:path>
              <a:moveTo>
                <a:pt x="0" y="1237903"/>
              </a:moveTo>
              <a:lnTo>
                <a:pt x="92807" y="1237903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29064" y="2488983"/>
        <a:ext cx="62587" cy="62587"/>
      </dsp:txXfrm>
    </dsp:sp>
    <dsp:sp modelId="{1BA75ED7-2E03-4B3E-8886-3E2E2D0A1E0A}">
      <dsp:nvSpPr>
        <dsp:cNvPr id="0" name=""/>
        <dsp:cNvSpPr/>
      </dsp:nvSpPr>
      <dsp:spPr>
        <a:xfrm>
          <a:off x="4167550" y="1547638"/>
          <a:ext cx="185614" cy="1591589"/>
        </a:xfrm>
        <a:custGeom>
          <a:avLst/>
          <a:gdLst/>
          <a:ahLst/>
          <a:cxnLst/>
          <a:rect l="0" t="0" r="0" b="0"/>
          <a:pathLst>
            <a:path>
              <a:moveTo>
                <a:pt x="0" y="1591589"/>
              </a:moveTo>
              <a:lnTo>
                <a:pt x="92807" y="1591589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220298" y="2303374"/>
        <a:ext cx="80118" cy="80118"/>
      </dsp:txXfrm>
    </dsp:sp>
    <dsp:sp modelId="{EC2BAE7A-908D-4D86-9D3E-11D7BBA79919}">
      <dsp:nvSpPr>
        <dsp:cNvPr id="0" name=""/>
        <dsp:cNvSpPr/>
      </dsp:nvSpPr>
      <dsp:spPr>
        <a:xfrm>
          <a:off x="2772683" y="2923860"/>
          <a:ext cx="185614" cy="215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215368"/>
              </a:lnTo>
              <a:lnTo>
                <a:pt x="185614" y="215368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2858383" y="3024436"/>
        <a:ext cx="14215" cy="14215"/>
      </dsp:txXfrm>
    </dsp:sp>
    <dsp:sp modelId="{1207FA5A-B855-4074-B1E4-11A57F32AD6D}">
      <dsp:nvSpPr>
        <dsp:cNvPr id="0" name=""/>
        <dsp:cNvSpPr/>
      </dsp:nvSpPr>
      <dsp:spPr>
        <a:xfrm>
          <a:off x="2772683" y="2708492"/>
          <a:ext cx="185614" cy="215368"/>
        </a:xfrm>
        <a:custGeom>
          <a:avLst/>
          <a:gdLst/>
          <a:ahLst/>
          <a:cxnLst/>
          <a:rect l="0" t="0" r="0" b="0"/>
          <a:pathLst>
            <a:path>
              <a:moveTo>
                <a:pt x="0" y="215368"/>
              </a:moveTo>
              <a:lnTo>
                <a:pt x="92807" y="215368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2858383" y="2809068"/>
        <a:ext cx="14215" cy="14215"/>
      </dsp:txXfrm>
    </dsp:sp>
    <dsp:sp modelId="{7B491FC5-93D5-428E-B269-F48F87793897}">
      <dsp:nvSpPr>
        <dsp:cNvPr id="0" name=""/>
        <dsp:cNvSpPr/>
      </dsp:nvSpPr>
      <dsp:spPr>
        <a:xfrm>
          <a:off x="2772683" y="2277755"/>
          <a:ext cx="185614" cy="646104"/>
        </a:xfrm>
        <a:custGeom>
          <a:avLst/>
          <a:gdLst/>
          <a:ahLst/>
          <a:cxnLst/>
          <a:rect l="0" t="0" r="0" b="0"/>
          <a:pathLst>
            <a:path>
              <a:moveTo>
                <a:pt x="0" y="646104"/>
              </a:moveTo>
              <a:lnTo>
                <a:pt x="92807" y="646104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2848685" y="2584001"/>
        <a:ext cx="33611" cy="33611"/>
      </dsp:txXfrm>
    </dsp:sp>
    <dsp:sp modelId="{9CEC7F9A-BBC3-48B0-94AD-57407DF49368}">
      <dsp:nvSpPr>
        <dsp:cNvPr id="0" name=""/>
        <dsp:cNvSpPr/>
      </dsp:nvSpPr>
      <dsp:spPr>
        <a:xfrm>
          <a:off x="1658995" y="1793560"/>
          <a:ext cx="185614" cy="113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1130299"/>
              </a:lnTo>
              <a:lnTo>
                <a:pt x="185614" y="113029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1723166" y="2330074"/>
        <a:ext cx="57271" cy="57271"/>
      </dsp:txXfrm>
    </dsp:sp>
    <dsp:sp modelId="{F8E2A39C-ADC3-4B9A-9B58-D64C1573523A}">
      <dsp:nvSpPr>
        <dsp:cNvPr id="0" name=""/>
        <dsp:cNvSpPr/>
      </dsp:nvSpPr>
      <dsp:spPr>
        <a:xfrm>
          <a:off x="4020970" y="967955"/>
          <a:ext cx="1856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5614" y="4572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4109137" y="1009034"/>
        <a:ext cx="9280" cy="9280"/>
      </dsp:txXfrm>
    </dsp:sp>
    <dsp:sp modelId="{1547B2DC-DCF4-498B-95AA-67432BED6C2D}">
      <dsp:nvSpPr>
        <dsp:cNvPr id="0" name=""/>
        <dsp:cNvSpPr/>
      </dsp:nvSpPr>
      <dsp:spPr>
        <a:xfrm>
          <a:off x="2772683" y="663261"/>
          <a:ext cx="185614" cy="35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07" y="0"/>
              </a:lnTo>
              <a:lnTo>
                <a:pt x="92807" y="350414"/>
              </a:lnTo>
              <a:lnTo>
                <a:pt x="185614" y="350414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2855577" y="828554"/>
        <a:ext cx="19826" cy="19826"/>
      </dsp:txXfrm>
    </dsp:sp>
    <dsp:sp modelId="{1405D767-122A-464F-8011-6A513CE769D3}">
      <dsp:nvSpPr>
        <dsp:cNvPr id="0" name=""/>
        <dsp:cNvSpPr/>
      </dsp:nvSpPr>
      <dsp:spPr>
        <a:xfrm>
          <a:off x="4020970" y="267126"/>
          <a:ext cx="1856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5614" y="4572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4109137" y="308206"/>
        <a:ext cx="9280" cy="9280"/>
      </dsp:txXfrm>
    </dsp:sp>
    <dsp:sp modelId="{88763854-AB0C-4CE9-8306-479C9920A944}">
      <dsp:nvSpPr>
        <dsp:cNvPr id="0" name=""/>
        <dsp:cNvSpPr/>
      </dsp:nvSpPr>
      <dsp:spPr>
        <a:xfrm>
          <a:off x="2772683" y="312846"/>
          <a:ext cx="185614" cy="350414"/>
        </a:xfrm>
        <a:custGeom>
          <a:avLst/>
          <a:gdLst/>
          <a:ahLst/>
          <a:cxnLst/>
          <a:rect l="0" t="0" r="0" b="0"/>
          <a:pathLst>
            <a:path>
              <a:moveTo>
                <a:pt x="0" y="350414"/>
              </a:moveTo>
              <a:lnTo>
                <a:pt x="92807" y="350414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2855577" y="478140"/>
        <a:ext cx="19826" cy="19826"/>
      </dsp:txXfrm>
    </dsp:sp>
    <dsp:sp modelId="{0C74482A-C9F1-4571-80D0-1077FA2D4126}">
      <dsp:nvSpPr>
        <dsp:cNvPr id="0" name=""/>
        <dsp:cNvSpPr/>
      </dsp:nvSpPr>
      <dsp:spPr>
        <a:xfrm>
          <a:off x="1658995" y="663261"/>
          <a:ext cx="185614" cy="1130299"/>
        </a:xfrm>
        <a:custGeom>
          <a:avLst/>
          <a:gdLst/>
          <a:ahLst/>
          <a:cxnLst/>
          <a:rect l="0" t="0" r="0" b="0"/>
          <a:pathLst>
            <a:path>
              <a:moveTo>
                <a:pt x="0" y="1130299"/>
              </a:moveTo>
              <a:lnTo>
                <a:pt x="92807" y="1130299"/>
              </a:lnTo>
              <a:lnTo>
                <a:pt x="92807" y="0"/>
              </a:lnTo>
              <a:lnTo>
                <a:pt x="185614" y="0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1723166" y="1199774"/>
        <a:ext cx="57271" cy="57271"/>
      </dsp:txXfrm>
    </dsp:sp>
    <dsp:sp modelId="{679C388E-8DDD-4500-AEF5-2805D574FA6E}">
      <dsp:nvSpPr>
        <dsp:cNvPr id="0" name=""/>
        <dsp:cNvSpPr/>
      </dsp:nvSpPr>
      <dsp:spPr>
        <a:xfrm rot="16200000">
          <a:off x="772917" y="1652086"/>
          <a:ext cx="1489206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Análisis del Entorno</a:t>
          </a:r>
        </a:p>
      </dsp:txBody>
      <dsp:txXfrm>
        <a:off x="772917" y="1652086"/>
        <a:ext cx="1489206" cy="282949"/>
      </dsp:txXfrm>
    </dsp:sp>
    <dsp:sp modelId="{AFA9310D-4519-4AFA-9B9B-E0E53D106D42}">
      <dsp:nvSpPr>
        <dsp:cNvPr id="0" name=""/>
        <dsp:cNvSpPr/>
      </dsp:nvSpPr>
      <dsp:spPr>
        <a:xfrm>
          <a:off x="1844610" y="483261"/>
          <a:ext cx="928073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+mn-lt"/>
              <a:cs typeface="Times New Roman" pitchFamily="18" charset="0"/>
            </a:rPr>
            <a:t>Análisis Externo</a:t>
          </a:r>
        </a:p>
      </dsp:txBody>
      <dsp:txXfrm>
        <a:off x="1844610" y="483261"/>
        <a:ext cx="928073" cy="359999"/>
      </dsp:txXfrm>
    </dsp:sp>
    <dsp:sp modelId="{1A436382-666F-4688-99A5-6C952D0EA95C}">
      <dsp:nvSpPr>
        <dsp:cNvPr id="0" name=""/>
        <dsp:cNvSpPr/>
      </dsp:nvSpPr>
      <dsp:spPr>
        <a:xfrm>
          <a:off x="2958298" y="132847"/>
          <a:ext cx="1062672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Macroambiente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2958298" y="132847"/>
        <a:ext cx="1062672" cy="359999"/>
      </dsp:txXfrm>
    </dsp:sp>
    <dsp:sp modelId="{FEC76A07-9FC7-4998-AD94-E02EC7AA99B9}">
      <dsp:nvSpPr>
        <dsp:cNvPr id="0" name=""/>
        <dsp:cNvSpPr/>
      </dsp:nvSpPr>
      <dsp:spPr>
        <a:xfrm>
          <a:off x="4206585" y="4507"/>
          <a:ext cx="2646968" cy="61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Económicas, Político, Social, Cultural, Educacional, Ecológico, Tecnológico, Seguridad Pública, Internacional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4206585" y="4507"/>
        <a:ext cx="2646968" cy="616679"/>
      </dsp:txXfrm>
    </dsp:sp>
    <dsp:sp modelId="{1FA76028-15A8-4727-9143-5DE5F908A517}">
      <dsp:nvSpPr>
        <dsp:cNvPr id="0" name=""/>
        <dsp:cNvSpPr/>
      </dsp:nvSpPr>
      <dsp:spPr>
        <a:xfrm>
          <a:off x="2958298" y="833675"/>
          <a:ext cx="1062672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Microambiente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2958298" y="833675"/>
        <a:ext cx="1062672" cy="359999"/>
      </dsp:txXfrm>
    </dsp:sp>
    <dsp:sp modelId="{198EE7BD-7948-4A0C-8489-D2C623A53983}">
      <dsp:nvSpPr>
        <dsp:cNvPr id="0" name=""/>
        <dsp:cNvSpPr/>
      </dsp:nvSpPr>
      <dsp:spPr>
        <a:xfrm>
          <a:off x="4206585" y="691923"/>
          <a:ext cx="2646968" cy="6435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Clientes, Proveedores, Competencia, Organismos que actúan en el sector, Atractivo competitivo del sector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4206585" y="691923"/>
        <a:ext cx="2646968" cy="643503"/>
      </dsp:txXfrm>
    </dsp:sp>
    <dsp:sp modelId="{4C1B29B3-8142-47B1-B6CA-4686DF0F0CFF}">
      <dsp:nvSpPr>
        <dsp:cNvPr id="0" name=""/>
        <dsp:cNvSpPr/>
      </dsp:nvSpPr>
      <dsp:spPr>
        <a:xfrm>
          <a:off x="1844610" y="2743860"/>
          <a:ext cx="928073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Análisis Interno</a:t>
          </a:r>
        </a:p>
      </dsp:txBody>
      <dsp:txXfrm>
        <a:off x="1844610" y="2743860"/>
        <a:ext cx="928073" cy="359999"/>
      </dsp:txXfrm>
    </dsp:sp>
    <dsp:sp modelId="{2FDD0925-27CF-4297-9A19-3AB7C1A6ED08}">
      <dsp:nvSpPr>
        <dsp:cNvPr id="0" name=""/>
        <dsp:cNvSpPr/>
      </dsp:nvSpPr>
      <dsp:spPr>
        <a:xfrm>
          <a:off x="2958298" y="2097755"/>
          <a:ext cx="1209252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Aspectos Jurídicos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2958298" y="2097755"/>
        <a:ext cx="1209252" cy="359999"/>
      </dsp:txXfrm>
    </dsp:sp>
    <dsp:sp modelId="{E754C1C0-558E-4A39-B793-D9F79F9FB7B0}">
      <dsp:nvSpPr>
        <dsp:cNvPr id="0" name=""/>
        <dsp:cNvSpPr/>
      </dsp:nvSpPr>
      <dsp:spPr>
        <a:xfrm>
          <a:off x="2958298" y="2528492"/>
          <a:ext cx="1209252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Aspectos Organizacionales</a:t>
          </a:r>
        </a:p>
      </dsp:txBody>
      <dsp:txXfrm>
        <a:off x="2958298" y="2528492"/>
        <a:ext cx="1209252" cy="359999"/>
      </dsp:txXfrm>
    </dsp:sp>
    <dsp:sp modelId="{A1A0FEDD-5B15-44CA-9E69-7B4F13C7F257}">
      <dsp:nvSpPr>
        <dsp:cNvPr id="0" name=""/>
        <dsp:cNvSpPr/>
      </dsp:nvSpPr>
      <dsp:spPr>
        <a:xfrm>
          <a:off x="2958298" y="2959228"/>
          <a:ext cx="1209252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Áreas Funcionales</a:t>
          </a:r>
        </a:p>
      </dsp:txBody>
      <dsp:txXfrm>
        <a:off x="2958298" y="2959228"/>
        <a:ext cx="1209252" cy="359999"/>
      </dsp:txXfrm>
    </dsp:sp>
    <dsp:sp modelId="{6549BFD2-D0C2-40B4-80B1-30827944FC06}">
      <dsp:nvSpPr>
        <dsp:cNvPr id="0" name=""/>
        <dsp:cNvSpPr/>
      </dsp:nvSpPr>
      <dsp:spPr>
        <a:xfrm>
          <a:off x="4353165" y="1406164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Recursos Humanos</a:t>
          </a:r>
        </a:p>
      </dsp:txBody>
      <dsp:txXfrm>
        <a:off x="4353165" y="1406164"/>
        <a:ext cx="1502402" cy="282949"/>
      </dsp:txXfrm>
    </dsp:sp>
    <dsp:sp modelId="{87D6C289-91FF-44CE-9DDD-5FD0C00DB1F6}">
      <dsp:nvSpPr>
        <dsp:cNvPr id="0" name=""/>
        <dsp:cNvSpPr/>
      </dsp:nvSpPr>
      <dsp:spPr>
        <a:xfrm>
          <a:off x="4353165" y="1759850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Marketing</a:t>
          </a:r>
        </a:p>
      </dsp:txBody>
      <dsp:txXfrm>
        <a:off x="4353165" y="1759850"/>
        <a:ext cx="1502402" cy="282949"/>
      </dsp:txXfrm>
    </dsp:sp>
    <dsp:sp modelId="{46EDCE66-67A0-488B-92AD-0AAAC250CAF6}">
      <dsp:nvSpPr>
        <dsp:cNvPr id="0" name=""/>
        <dsp:cNvSpPr/>
      </dsp:nvSpPr>
      <dsp:spPr>
        <a:xfrm>
          <a:off x="4353165" y="2113537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Operaciones</a:t>
          </a:r>
        </a:p>
      </dsp:txBody>
      <dsp:txXfrm>
        <a:off x="4353165" y="2113537"/>
        <a:ext cx="1502402" cy="282949"/>
      </dsp:txXfrm>
    </dsp:sp>
    <dsp:sp modelId="{DA0FF54D-68A7-4648-888B-234A7E7AB436}">
      <dsp:nvSpPr>
        <dsp:cNvPr id="0" name=""/>
        <dsp:cNvSpPr/>
      </dsp:nvSpPr>
      <dsp:spPr>
        <a:xfrm>
          <a:off x="4353165" y="2467224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Contabilidad</a:t>
          </a:r>
        </a:p>
      </dsp:txBody>
      <dsp:txXfrm>
        <a:off x="4353165" y="2467224"/>
        <a:ext cx="1502402" cy="282949"/>
      </dsp:txXfrm>
    </dsp:sp>
    <dsp:sp modelId="{CB121838-901B-4EE2-89EB-C4440F0A05C4}">
      <dsp:nvSpPr>
        <dsp:cNvPr id="0" name=""/>
        <dsp:cNvSpPr/>
      </dsp:nvSpPr>
      <dsp:spPr>
        <a:xfrm>
          <a:off x="4353165" y="2820910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Procesos</a:t>
          </a:r>
        </a:p>
      </dsp:txBody>
      <dsp:txXfrm>
        <a:off x="4353165" y="2820910"/>
        <a:ext cx="1502402" cy="282949"/>
      </dsp:txXfrm>
    </dsp:sp>
    <dsp:sp modelId="{8B7CD240-8872-4576-A9FA-A6AD09506410}">
      <dsp:nvSpPr>
        <dsp:cNvPr id="0" name=""/>
        <dsp:cNvSpPr/>
      </dsp:nvSpPr>
      <dsp:spPr>
        <a:xfrm>
          <a:off x="4353165" y="3174597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Tecnología</a:t>
          </a:r>
        </a:p>
      </dsp:txBody>
      <dsp:txXfrm>
        <a:off x="4353165" y="3174597"/>
        <a:ext cx="1502402" cy="282949"/>
      </dsp:txXfrm>
    </dsp:sp>
    <dsp:sp modelId="{784430A0-485E-4695-A9C6-19C194BDB41C}">
      <dsp:nvSpPr>
        <dsp:cNvPr id="0" name=""/>
        <dsp:cNvSpPr/>
      </dsp:nvSpPr>
      <dsp:spPr>
        <a:xfrm>
          <a:off x="4353165" y="3528283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Cultura de Planificación</a:t>
          </a:r>
        </a:p>
      </dsp:txBody>
      <dsp:txXfrm>
        <a:off x="4353165" y="3528283"/>
        <a:ext cx="1502402" cy="282949"/>
      </dsp:txXfrm>
    </dsp:sp>
    <dsp:sp modelId="{E3058DAB-785B-49FB-862F-C9511FD14596}">
      <dsp:nvSpPr>
        <dsp:cNvPr id="0" name=""/>
        <dsp:cNvSpPr/>
      </dsp:nvSpPr>
      <dsp:spPr>
        <a:xfrm>
          <a:off x="4353165" y="3881970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Cultura de Atención al Cliente</a:t>
          </a:r>
        </a:p>
      </dsp:txBody>
      <dsp:txXfrm>
        <a:off x="4353165" y="3881970"/>
        <a:ext cx="1502402" cy="282949"/>
      </dsp:txXfrm>
    </dsp:sp>
    <dsp:sp modelId="{87B09A44-C236-4E64-A755-14EC55F7694F}">
      <dsp:nvSpPr>
        <dsp:cNvPr id="0" name=""/>
        <dsp:cNvSpPr/>
      </dsp:nvSpPr>
      <dsp:spPr>
        <a:xfrm>
          <a:off x="4353165" y="4235657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Cultura de Calidad</a:t>
          </a:r>
        </a:p>
      </dsp:txBody>
      <dsp:txXfrm>
        <a:off x="4353165" y="4235657"/>
        <a:ext cx="1502402" cy="282949"/>
      </dsp:txXfrm>
    </dsp:sp>
    <dsp:sp modelId="{D67559EE-CCFD-4100-B5B6-35FF6988172D}">
      <dsp:nvSpPr>
        <dsp:cNvPr id="0" name=""/>
        <dsp:cNvSpPr/>
      </dsp:nvSpPr>
      <dsp:spPr>
        <a:xfrm>
          <a:off x="4353165" y="4589343"/>
          <a:ext cx="1502402" cy="282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Infraestructura Física</a:t>
          </a:r>
        </a:p>
      </dsp:txBody>
      <dsp:txXfrm>
        <a:off x="4353165" y="4589343"/>
        <a:ext cx="1502402" cy="282949"/>
      </dsp:txXfrm>
    </dsp:sp>
    <dsp:sp modelId="{D100BA6A-D4CB-4920-9981-5284B9856B08}">
      <dsp:nvSpPr>
        <dsp:cNvPr id="0" name=""/>
        <dsp:cNvSpPr/>
      </dsp:nvSpPr>
      <dsp:spPr>
        <a:xfrm>
          <a:off x="2958298" y="3389965"/>
          <a:ext cx="1209252" cy="3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  <a:cs typeface="Times New Roman" pitchFamily="18" charset="0"/>
            </a:rPr>
            <a:t>Competencia Directiva</a:t>
          </a:r>
        </a:p>
      </dsp:txBody>
      <dsp:txXfrm>
        <a:off x="2958298" y="3389965"/>
        <a:ext cx="1209252" cy="359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8172-CF21-4579-AF85-8785F6D2FCD2}">
      <dsp:nvSpPr>
        <dsp:cNvPr id="0" name=""/>
        <dsp:cNvSpPr/>
      </dsp:nvSpPr>
      <dsp:spPr>
        <a:xfrm>
          <a:off x="0" y="4260"/>
          <a:ext cx="396044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Fortalezas</a:t>
          </a:r>
          <a:endParaRPr lang="es-EC" sz="1100" b="1" kern="1200" dirty="0"/>
        </a:p>
      </dsp:txBody>
      <dsp:txXfrm>
        <a:off x="18277" y="22537"/>
        <a:ext cx="3923886" cy="337846"/>
      </dsp:txXfrm>
    </dsp:sp>
    <dsp:sp modelId="{4054A6FA-0DB6-4554-AC5A-295BFDBA3C79}">
      <dsp:nvSpPr>
        <dsp:cNvPr id="0" name=""/>
        <dsp:cNvSpPr/>
      </dsp:nvSpPr>
      <dsp:spPr>
        <a:xfrm>
          <a:off x="0" y="378660"/>
          <a:ext cx="3960440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Equipamiento tecnológico y conocimiento de la zona.    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Cultura de atención al cliente. 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Cultura de calidad.</a:t>
          </a:r>
          <a:endParaRPr lang="es-EC" sz="1100" kern="1200" dirty="0"/>
        </a:p>
      </dsp:txBody>
      <dsp:txXfrm>
        <a:off x="0" y="378660"/>
        <a:ext cx="3960440" cy="527850"/>
      </dsp:txXfrm>
    </dsp:sp>
    <dsp:sp modelId="{BED17C2E-4515-4B2B-9F10-42E4793AD582}">
      <dsp:nvSpPr>
        <dsp:cNvPr id="0" name=""/>
        <dsp:cNvSpPr/>
      </dsp:nvSpPr>
      <dsp:spPr>
        <a:xfrm>
          <a:off x="0" y="906510"/>
          <a:ext cx="396044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Amenazas</a:t>
          </a:r>
          <a:endParaRPr lang="es-EC" sz="1100" b="1" kern="1200" dirty="0"/>
        </a:p>
      </dsp:txBody>
      <dsp:txXfrm>
        <a:off x="18277" y="924787"/>
        <a:ext cx="3923886" cy="337846"/>
      </dsp:txXfrm>
    </dsp:sp>
    <dsp:sp modelId="{019C64B7-86F4-4BCF-A6BC-D576FE77F4AC}">
      <dsp:nvSpPr>
        <dsp:cNvPr id="0" name=""/>
        <dsp:cNvSpPr/>
      </dsp:nvSpPr>
      <dsp:spPr>
        <a:xfrm>
          <a:off x="0" y="1280910"/>
          <a:ext cx="3960440" cy="35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Cultura de la población.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Educación de la población.</a:t>
          </a:r>
          <a:endParaRPr lang="es-EC" sz="1100" kern="1200" dirty="0"/>
        </a:p>
      </dsp:txBody>
      <dsp:txXfrm>
        <a:off x="0" y="1280910"/>
        <a:ext cx="3960440" cy="351900"/>
      </dsp:txXfrm>
    </dsp:sp>
    <dsp:sp modelId="{D777BA36-FB7D-45C5-BC39-3F71374A25B8}">
      <dsp:nvSpPr>
        <dsp:cNvPr id="0" name=""/>
        <dsp:cNvSpPr/>
      </dsp:nvSpPr>
      <dsp:spPr>
        <a:xfrm>
          <a:off x="0" y="1632810"/>
          <a:ext cx="396044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Oportunidades</a:t>
          </a:r>
          <a:endParaRPr lang="es-EC" sz="1100" b="1" kern="1200" dirty="0"/>
        </a:p>
      </dsp:txBody>
      <dsp:txXfrm>
        <a:off x="18277" y="1651087"/>
        <a:ext cx="3923886" cy="337846"/>
      </dsp:txXfrm>
    </dsp:sp>
    <dsp:sp modelId="{079EEC5B-5BE9-4670-B96A-73B887EEFE2B}">
      <dsp:nvSpPr>
        <dsp:cNvPr id="0" name=""/>
        <dsp:cNvSpPr/>
      </dsp:nvSpPr>
      <dsp:spPr>
        <a:xfrm>
          <a:off x="0" y="2007210"/>
          <a:ext cx="3960440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Flora y Fauna.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Clientes interesados en Ecoturismo.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Proveedores de b/s especializados.</a:t>
          </a:r>
          <a:endParaRPr lang="es-EC" sz="1100" kern="1200" dirty="0"/>
        </a:p>
      </dsp:txBody>
      <dsp:txXfrm>
        <a:off x="0" y="2007210"/>
        <a:ext cx="3960440" cy="527850"/>
      </dsp:txXfrm>
    </dsp:sp>
    <dsp:sp modelId="{C2635489-6603-438C-9629-EC67CBF2356A}">
      <dsp:nvSpPr>
        <dsp:cNvPr id="0" name=""/>
        <dsp:cNvSpPr/>
      </dsp:nvSpPr>
      <dsp:spPr>
        <a:xfrm>
          <a:off x="0" y="2535060"/>
          <a:ext cx="396044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Debilidades</a:t>
          </a:r>
          <a:endParaRPr lang="es-EC" sz="1100" b="1" kern="1200" dirty="0"/>
        </a:p>
      </dsp:txBody>
      <dsp:txXfrm>
        <a:off x="18277" y="2553337"/>
        <a:ext cx="3923886" cy="337846"/>
      </dsp:txXfrm>
    </dsp:sp>
    <dsp:sp modelId="{486139A5-ED59-4920-8501-EF2B05655F52}">
      <dsp:nvSpPr>
        <dsp:cNvPr id="0" name=""/>
        <dsp:cNvSpPr/>
      </dsp:nvSpPr>
      <dsp:spPr>
        <a:xfrm>
          <a:off x="0" y="2909460"/>
          <a:ext cx="3960440" cy="35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Falta de subsistemas de RRHH y Marketing.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100" kern="1200" dirty="0" smtClean="0"/>
            <a:t>Inexistencia Sistema Contable .             </a:t>
          </a:r>
          <a:endParaRPr lang="es-EC" sz="1100" kern="1200" dirty="0"/>
        </a:p>
      </dsp:txBody>
      <dsp:txXfrm>
        <a:off x="0" y="2909460"/>
        <a:ext cx="3960440" cy="351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1B16-1DFA-40C9-BAFF-F9F4B67B5C71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DD50-E1B1-40A2-8800-C4F4A7C8E6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98007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8DD50-E1B1-40A2-8800-C4F4A7C8E648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8866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647DF2-8289-4CDA-A435-F9774930B53B}" type="datetimeFigureOut">
              <a:rPr lang="es-EC" smtClean="0"/>
              <a:pPr/>
              <a:t>09/05/2011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8780B40-0962-40E9-8D81-5A7D37E1C34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" Target="slide6.xml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slide" Target="slide48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image" Target="../media/image3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41.xml"/><Relationship Id="rId3" Type="http://schemas.openxmlformats.org/officeDocument/2006/relationships/slide" Target="slide8.xml"/><Relationship Id="rId7" Type="http://schemas.openxmlformats.org/officeDocument/2006/relationships/slide" Target="slide31.xml"/><Relationship Id="rId12" Type="http://schemas.openxmlformats.org/officeDocument/2006/relationships/slide" Target="slide4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39.xml"/><Relationship Id="rId5" Type="http://schemas.openxmlformats.org/officeDocument/2006/relationships/slide" Target="slide18.xml"/><Relationship Id="rId10" Type="http://schemas.openxmlformats.org/officeDocument/2006/relationships/slide" Target="slide35.xml"/><Relationship Id="rId4" Type="http://schemas.openxmlformats.org/officeDocument/2006/relationships/slide" Target="slide11.xml"/><Relationship Id="rId9" Type="http://schemas.openxmlformats.org/officeDocument/2006/relationships/slide" Target="slide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850832" cy="1021953"/>
          </a:xfrm>
        </p:spPr>
        <p:txBody>
          <a:bodyPr/>
          <a:lstStyle/>
          <a:p>
            <a:pPr algn="ctr"/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Trabajo de Conclusión de Carrera presentado como requisito para la obtención del título en Ingeniería Comercial del Departamento de Ciencias Económicas, Administrativas y de Comercio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2516088"/>
          </a:xfrm>
        </p:spPr>
        <p:txBody>
          <a:bodyPr>
            <a:normAutofit fontScale="92500"/>
          </a:bodyPr>
          <a:lstStyle/>
          <a:p>
            <a:pPr algn="ctr"/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Propuesta Estratégica de Mercado Potencial para la Hostería Hacienda Milpe Pachijal en el Distrito Metropolitano de Quito”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Lizeth Katherine Contero Bastidas</a:t>
            </a:r>
            <a:endParaRPr lang="es-EC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Untitl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35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Evaluación Interna y Externa</a:t>
            </a:r>
            <a:endParaRPr lang="es-EC" sz="32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931920" cy="639762"/>
          </a:xfrm>
        </p:spPr>
        <p:txBody>
          <a:bodyPr/>
          <a:lstStyle/>
          <a:p>
            <a:r>
              <a:rPr lang="es-EC" b="1" dirty="0" smtClean="0"/>
              <a:t>GRÁFICO</a:t>
            </a:r>
            <a:endParaRPr lang="es-EC" b="1" dirty="0"/>
          </a:p>
        </p:txBody>
      </p:sp>
      <p:pic>
        <p:nvPicPr>
          <p:cNvPr id="5" name="0 Imagen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2348881"/>
            <a:ext cx="3932239" cy="3671289"/>
          </a:xfrm>
          <a:prstGeom prst="rect">
            <a:avLst/>
          </a:prstGeom>
        </p:spPr>
      </p:pic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754880" y="1484784"/>
            <a:ext cx="3931920" cy="639762"/>
          </a:xfrm>
        </p:spPr>
        <p:txBody>
          <a:bodyPr/>
          <a:lstStyle/>
          <a:p>
            <a:r>
              <a:rPr lang="es-EC" b="1" dirty="0" smtClean="0"/>
              <a:t>DIAGNÓSTICO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236296" y="623731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148064" y="2204865"/>
            <a:ext cx="3312368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Perseverar y tratar de </a:t>
            </a:r>
            <a:r>
              <a:rPr lang="es-EC" sz="1400" dirty="0">
                <a:solidFill>
                  <a:schemeClr val="tx1"/>
                </a:solidFill>
              </a:rPr>
              <a:t>c</a:t>
            </a:r>
            <a:r>
              <a:rPr lang="es-EC" sz="1400" dirty="0" smtClean="0">
                <a:solidFill>
                  <a:schemeClr val="tx1"/>
                </a:solidFill>
              </a:rPr>
              <a:t>recer</a:t>
            </a:r>
            <a:endParaRPr lang="es-EC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8974197"/>
              </p:ext>
            </p:extLst>
          </p:nvPr>
        </p:nvGraphicFramePr>
        <p:xfrm>
          <a:off x="4788024" y="2924945"/>
          <a:ext cx="3960440" cy="326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0880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Segmentación de Mercados</a:t>
            </a:r>
            <a:endParaRPr lang="es-EC" sz="32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899592" y="1592848"/>
            <a:ext cx="3240360" cy="46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Identificar grupos de consumidores con características  y necesidades similares</a:t>
            </a:r>
            <a:endParaRPr lang="es-EC" sz="1400" dirty="0"/>
          </a:p>
        </p:txBody>
      </p:sp>
      <p:grpSp>
        <p:nvGrpSpPr>
          <p:cNvPr id="3" name="2 Grupo"/>
          <p:cNvGrpSpPr/>
          <p:nvPr/>
        </p:nvGrpSpPr>
        <p:grpSpPr>
          <a:xfrm>
            <a:off x="4283968" y="1826849"/>
            <a:ext cx="3888432" cy="1458135"/>
            <a:chOff x="4283968" y="1826849"/>
            <a:chExt cx="3888432" cy="1458135"/>
          </a:xfrm>
        </p:grpSpPr>
        <p:sp>
          <p:nvSpPr>
            <p:cNvPr id="5" name="4 Rectángulo redondeado"/>
            <p:cNvSpPr/>
            <p:nvPr/>
          </p:nvSpPr>
          <p:spPr>
            <a:xfrm>
              <a:off x="4932040" y="2204968"/>
              <a:ext cx="3240360" cy="468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Conocer el comportamiento de los clientes y reducir los costos.</a:t>
              </a:r>
              <a:endParaRPr lang="es-EC" sz="1400" dirty="0"/>
            </a:p>
          </p:txBody>
        </p:sp>
        <p:sp>
          <p:nvSpPr>
            <p:cNvPr id="6" name="5 Flecha doblada"/>
            <p:cNvSpPr/>
            <p:nvPr/>
          </p:nvSpPr>
          <p:spPr>
            <a:xfrm rot="5400000">
              <a:off x="4752669" y="1358148"/>
              <a:ext cx="270056" cy="1207457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4932040" y="2816984"/>
              <a:ext cx="3240360" cy="468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Implica una gran inversión en recursos humanos, materiales, económicos.</a:t>
              </a:r>
              <a:endParaRPr lang="es-EC" sz="1400" dirty="0"/>
            </a:p>
          </p:txBody>
        </p:sp>
      </p:grpSp>
      <p:sp>
        <p:nvSpPr>
          <p:cNvPr id="9" name="8 Elipse"/>
          <p:cNvSpPr/>
          <p:nvPr/>
        </p:nvSpPr>
        <p:spPr>
          <a:xfrm>
            <a:off x="3707904" y="4221089"/>
            <a:ext cx="172819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Criterios de segmentación</a:t>
            </a:r>
            <a:endParaRPr lang="es-EC" sz="1400" b="1" dirty="0"/>
          </a:p>
        </p:txBody>
      </p:sp>
      <p:grpSp>
        <p:nvGrpSpPr>
          <p:cNvPr id="8" name="7 Grupo"/>
          <p:cNvGrpSpPr/>
          <p:nvPr/>
        </p:nvGrpSpPr>
        <p:grpSpPr>
          <a:xfrm>
            <a:off x="883537" y="2096904"/>
            <a:ext cx="3240360" cy="864096"/>
            <a:chOff x="883537" y="2096904"/>
            <a:chExt cx="3240360" cy="864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883537" y="2493000"/>
              <a:ext cx="3240360" cy="468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Segmentación individual y personalización de la oferta</a:t>
              </a:r>
              <a:endParaRPr lang="es-EC" sz="1400" dirty="0"/>
            </a:p>
          </p:txBody>
        </p:sp>
        <p:sp>
          <p:nvSpPr>
            <p:cNvPr id="13" name="12 Multiplicar"/>
            <p:cNvSpPr/>
            <p:nvPr/>
          </p:nvSpPr>
          <p:spPr>
            <a:xfrm>
              <a:off x="2267744" y="2096904"/>
              <a:ext cx="504056" cy="360040"/>
            </a:xfrm>
            <a:prstGeom prst="mathMultiply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1115616" y="3861049"/>
            <a:ext cx="2160240" cy="18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Mercados de Consumo</a:t>
            </a:r>
          </a:p>
          <a:p>
            <a:pPr algn="ctr"/>
            <a:endParaRPr lang="es-EC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</a:t>
            </a:r>
            <a:r>
              <a:rPr lang="es-EC" sz="1400" dirty="0" smtClean="0"/>
              <a:t>Demográficas</a:t>
            </a:r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</a:t>
            </a:r>
            <a:r>
              <a:rPr lang="es-EC" sz="1400" dirty="0" smtClean="0"/>
              <a:t>Geográficas</a:t>
            </a:r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</a:t>
            </a:r>
            <a:r>
              <a:rPr lang="es-EC" sz="1400" dirty="0" smtClean="0"/>
              <a:t>Psicográficas</a:t>
            </a:r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de </a:t>
            </a:r>
            <a:r>
              <a:rPr lang="es-EC" sz="1400" dirty="0" smtClean="0"/>
              <a:t>Posición </a:t>
            </a:r>
            <a:r>
              <a:rPr lang="es-EC" sz="1400" dirty="0"/>
              <a:t>del </a:t>
            </a:r>
            <a:r>
              <a:rPr lang="es-EC" sz="1400" dirty="0" smtClean="0"/>
              <a:t>Usuario </a:t>
            </a:r>
            <a:r>
              <a:rPr lang="es-EC" sz="1400" dirty="0"/>
              <a:t>o de U</a:t>
            </a:r>
            <a:r>
              <a:rPr lang="es-EC" sz="1400" dirty="0" smtClean="0"/>
              <a:t>so</a:t>
            </a:r>
            <a:endParaRPr lang="es-EC" sz="1400" dirty="0"/>
          </a:p>
        </p:txBody>
      </p:sp>
      <p:sp>
        <p:nvSpPr>
          <p:cNvPr id="15" name="14 Rectángulo"/>
          <p:cNvSpPr/>
          <p:nvPr/>
        </p:nvSpPr>
        <p:spPr>
          <a:xfrm>
            <a:off x="5868144" y="3861049"/>
            <a:ext cx="2160240" cy="18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Mercados Industriales</a:t>
            </a:r>
          </a:p>
          <a:p>
            <a:pPr algn="ctr"/>
            <a:endParaRPr lang="es-EC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</a:t>
            </a:r>
            <a:r>
              <a:rPr lang="es-EC" sz="1400" dirty="0" smtClean="0"/>
              <a:t>Demográficas</a:t>
            </a:r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</a:t>
            </a:r>
            <a:r>
              <a:rPr lang="es-EC" sz="1400" dirty="0" smtClean="0"/>
              <a:t>de Operación</a:t>
            </a:r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</a:t>
            </a:r>
            <a:r>
              <a:rPr lang="es-EC" sz="1400" dirty="0" smtClean="0"/>
              <a:t>de Compra</a:t>
            </a:r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Variables </a:t>
            </a:r>
            <a:r>
              <a:rPr lang="es-EC" sz="1400" dirty="0" smtClean="0"/>
              <a:t>de Relación</a:t>
            </a:r>
            <a:endParaRPr lang="es-EC" sz="1400" dirty="0"/>
          </a:p>
        </p:txBody>
      </p:sp>
      <p:sp>
        <p:nvSpPr>
          <p:cNvPr id="16" name="15 Cheurón"/>
          <p:cNvSpPr/>
          <p:nvPr/>
        </p:nvSpPr>
        <p:spPr>
          <a:xfrm>
            <a:off x="5436098" y="4365104"/>
            <a:ext cx="376719" cy="64807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16 Cheurón"/>
          <p:cNvSpPr/>
          <p:nvPr/>
        </p:nvSpPr>
        <p:spPr>
          <a:xfrm rot="10800000">
            <a:off x="3331186" y="4365104"/>
            <a:ext cx="376719" cy="64807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18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98900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Preselección de Variables de Segmentación</a:t>
            </a:r>
            <a:endParaRPr lang="es-EC" sz="3200" b="1" dirty="0"/>
          </a:p>
        </p:txBody>
      </p:sp>
      <p:sp>
        <p:nvSpPr>
          <p:cNvPr id="8" name="7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5505216"/>
              </p:ext>
            </p:extLst>
          </p:nvPr>
        </p:nvGraphicFramePr>
        <p:xfrm>
          <a:off x="539552" y="1310033"/>
          <a:ext cx="7992887" cy="504342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8072"/>
                <a:gridCol w="792088"/>
                <a:gridCol w="1728192"/>
                <a:gridCol w="2700071"/>
                <a:gridCol w="2124464"/>
              </a:tblGrid>
              <a:tr h="12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Ordinal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Tipo de Variable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Nombre del Criterio o Variable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Definición del Criterio o Variable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Categorización de la Variable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9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 smtClean="0">
                          <a:effectLst/>
                        </a:rPr>
                        <a:t>Demográficas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vert="vert27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Presupuesto Diario Individual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Rango diario presupuestado para alojamiento y alimentación de la persona encuestada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&lt; de $20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de $20 a $30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de $30 a $40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de $40 a $50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&gt; de $50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11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Psicográficas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vert="vert27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Acompañamiento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Con quién acostumbra a viajar la persona encuestada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Solo/a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En Pareja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Con un Amigo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Grupo de Amigos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8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Familia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6083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13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Tipo de Actividad Turística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Actividades turísticas que le gusta realizar a la persona encuestada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Observación de la naturaleza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Senderismo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Paseos a Caballo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Deportes de Aventura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Otros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60831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15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Calidad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Factores que considera para seleccionar una hostería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Respuesta y Servicio Ágil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608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Habitaciones Confortables y Cómodas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Ubicación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608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Posibilidad de Actividades Turísticas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Variedad de Actividades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Precio Conveniente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34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Promociones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608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Cercanía a Centros Poblados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21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Posición del Usuario o Uso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Atractivos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Conoce la persona encuestada los atractivos naturales que ofrece el Noroccidente de Pichincha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Si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1338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No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22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Información de los Atractivos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Cómo se enteró la persona encuestada de los atractivos del Noroccidente de Pichincha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Amigos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Familiares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Internet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Operadora de Turismo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Radio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Televisión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Periódicos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Revistas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  <a:tr h="48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Otros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1" marR="85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768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Evaluación de las Variables de Segmentación</a:t>
            </a:r>
            <a:endParaRPr lang="es-EC" sz="3200" b="1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84785"/>
            <a:ext cx="4824536" cy="3312368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596" y="4941169"/>
            <a:ext cx="5178829" cy="1382439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971600" y="5445225"/>
            <a:ext cx="1440160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Segmentos</a:t>
            </a:r>
            <a:endParaRPr lang="es-EC" sz="1400" dirty="0"/>
          </a:p>
        </p:txBody>
      </p:sp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19845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Tamaño del Mercado</a:t>
            </a:r>
            <a:endParaRPr lang="es-EC" sz="32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1923099"/>
              </p:ext>
            </p:extLst>
          </p:nvPr>
        </p:nvGraphicFramePr>
        <p:xfrm>
          <a:off x="827585" y="1700810"/>
          <a:ext cx="7488834" cy="165618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74023"/>
                <a:gridCol w="1575673"/>
                <a:gridCol w="876008"/>
                <a:gridCol w="1564707"/>
                <a:gridCol w="1198423"/>
              </a:tblGrid>
              <a:tr h="331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Descripción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Mercado Global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 Promedio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Turistas extranjeros que arriban a Quito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460.872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25,40%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833,85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384.300.000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Turistas nacionales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1.353.557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 74,60%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272,78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369.230.000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1.814.429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100,00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1106,63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753.530.000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065079"/>
              </p:ext>
            </p:extLst>
          </p:nvPr>
        </p:nvGraphicFramePr>
        <p:xfrm>
          <a:off x="1547664" y="3782158"/>
          <a:ext cx="6768753" cy="216712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44452"/>
                <a:gridCol w="1340283"/>
                <a:gridCol w="767431"/>
                <a:gridCol w="1214904"/>
                <a:gridCol w="1301683"/>
              </a:tblGrid>
              <a:tr h="500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Descripción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Mercado de Referencia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 Promedio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Turistas extranjeros que arriban a Quito y realizan turismo en la naturaleza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354.871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47,40%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833,85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295.909.183,35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Turistas nacionales que realizan turismo en la naturaleza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393.885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52,60%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272,78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107.443.950,30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748.756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100,00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1106,63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403.353.133,65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831274" y="4437111"/>
            <a:ext cx="644383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77%</a:t>
            </a:r>
            <a:endParaRPr lang="es-EC" sz="1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827584" y="5157192"/>
            <a:ext cx="64807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29,1%</a:t>
            </a:r>
            <a:endParaRPr lang="es-EC" sz="1200" dirty="0"/>
          </a:p>
        </p:txBody>
      </p:sp>
      <p:sp>
        <p:nvSpPr>
          <p:cNvPr id="8" name="7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71255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Tamaño y Tipo de Muestra</a:t>
            </a:r>
            <a:endParaRPr lang="es-EC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Rectángulo"/>
              <p:cNvSpPr/>
              <p:nvPr/>
            </p:nvSpPr>
            <p:spPr>
              <a:xfrm>
                <a:off x="1789503" y="1628801"/>
                <a:ext cx="2240165" cy="629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𝑛</m:t>
                      </m:r>
                      <m:r>
                        <a:rPr lang="es-EC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/>
                            </a:rPr>
                            <m:t>∗</m:t>
                          </m:r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  <m:r>
                            <a:rPr lang="es-EC" sz="1600" i="1">
                              <a:latin typeface="Cambria Math"/>
                            </a:rPr>
                            <m:t>∗</m:t>
                          </m:r>
                          <m:r>
                            <a:rPr lang="es-EC" sz="1600" i="1">
                              <a:latin typeface="Cambria Math"/>
                            </a:rPr>
                            <m:t>𝑄</m:t>
                          </m:r>
                          <m:r>
                            <a:rPr lang="es-EC" sz="1600" i="1">
                              <a:latin typeface="Cambria Math"/>
                            </a:rPr>
                            <m:t>∗</m:t>
                          </m:r>
                          <m:r>
                            <a:rPr lang="es-EC" sz="1600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/>
                            </a:rPr>
                            <m:t>∗</m:t>
                          </m:r>
                          <m:r>
                            <a:rPr lang="es-EC" sz="1600" i="1">
                              <a:latin typeface="Cambria Math"/>
                            </a:rPr>
                            <m:t>𝑁</m:t>
                          </m:r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/>
                            </a:rPr>
                            <m:t>∗</m:t>
                          </m:r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  <m:r>
                            <a:rPr lang="es-EC" sz="1600" i="1">
                              <a:latin typeface="Cambria Math"/>
                            </a:rPr>
                            <m:t>∗</m:t>
                          </m:r>
                          <m:r>
                            <a:rPr lang="es-EC" sz="1600" i="1">
                              <a:latin typeface="Cambria Math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03" y="1628801"/>
                <a:ext cx="2240165" cy="6294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3 Rectángulo"/>
              <p:cNvSpPr/>
              <p:nvPr/>
            </p:nvSpPr>
            <p:spPr>
              <a:xfrm>
                <a:off x="1115617" y="2492896"/>
                <a:ext cx="3650807" cy="665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𝑛</m:t>
                      </m:r>
                      <m:r>
                        <a:rPr lang="es-EC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1,81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/>
                            </a:rPr>
                            <m:t>∗0,5∗0,5∗748.756</m:t>
                          </m:r>
                        </m:num>
                        <m:den>
                          <m:sSup>
                            <m:sSup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0,07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/>
                            </a:rPr>
                            <m:t>∗748.756+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1,81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/>
                            </a:rPr>
                            <m:t>∗0,5∗0,5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7" y="2492896"/>
                <a:ext cx="3650807" cy="6659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4 Rectángulo"/>
              <p:cNvSpPr/>
              <p:nvPr/>
            </p:nvSpPr>
            <p:spPr>
              <a:xfrm>
                <a:off x="2339754" y="3429000"/>
                <a:ext cx="12316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𝑛</m:t>
                      </m:r>
                      <m:r>
                        <a:rPr lang="es-EC" sz="1600" i="1">
                          <a:latin typeface="Cambria Math"/>
                        </a:rPr>
                        <m:t>=167,11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4" y="3429000"/>
                <a:ext cx="1231619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2483768" y="4005064"/>
            <a:ext cx="4392488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Muestreo Aleatorio Simple</a:t>
            </a:r>
            <a:endParaRPr lang="es-EC" sz="16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532519"/>
              </p:ext>
            </p:extLst>
          </p:nvPr>
        </p:nvGraphicFramePr>
        <p:xfrm>
          <a:off x="2625947" y="4797152"/>
          <a:ext cx="4108134" cy="146164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743200"/>
                <a:gridCol w="599123"/>
                <a:gridCol w="765811"/>
              </a:tblGrid>
              <a:tr h="292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Descripción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Turistas extranjeros que arriban a Quito y realizan turismo en la naturaleza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47,40%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Turistas nacionales que realizan turismo en la naturaleza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52,60%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100,00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167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5436096" y="1268761"/>
            <a:ext cx="2808312" cy="23295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/>
              <a:t>z</a:t>
            </a:r>
            <a:r>
              <a:rPr lang="es-EC" sz="1200" dirty="0"/>
              <a:t>: Variable Tipificada o Estándar que mide el número de desviaciones típicas de un punto por encima o debajo de la media, después de haber estandarizado una distribución normal. Permite asignar un  nivel de confianza a la investigación.</a:t>
            </a:r>
          </a:p>
          <a:p>
            <a:pPr algn="just"/>
            <a:r>
              <a:rPr lang="es-EC" sz="1200" dirty="0" smtClean="0"/>
              <a:t>N</a:t>
            </a:r>
            <a:r>
              <a:rPr lang="es-EC" sz="1200" dirty="0"/>
              <a:t>: Universo</a:t>
            </a:r>
          </a:p>
          <a:p>
            <a:pPr algn="just"/>
            <a:r>
              <a:rPr lang="es-EC" sz="1200" dirty="0" smtClean="0"/>
              <a:t>P</a:t>
            </a:r>
            <a:r>
              <a:rPr lang="es-EC" sz="1200" dirty="0"/>
              <a:t>: Probabilidad de Éxito</a:t>
            </a:r>
          </a:p>
          <a:p>
            <a:pPr algn="just"/>
            <a:r>
              <a:rPr lang="es-EC" sz="1200" dirty="0" smtClean="0"/>
              <a:t>Q</a:t>
            </a:r>
            <a:r>
              <a:rPr lang="es-EC" sz="1200" dirty="0"/>
              <a:t>: Probabilidad de Fracaso</a:t>
            </a:r>
          </a:p>
          <a:p>
            <a:pPr algn="just"/>
            <a:r>
              <a:rPr lang="es-EC" sz="1200" dirty="0" smtClean="0"/>
              <a:t>e</a:t>
            </a:r>
            <a:r>
              <a:rPr lang="es-EC" sz="1200" dirty="0"/>
              <a:t>: Error de </a:t>
            </a:r>
            <a:r>
              <a:rPr lang="es-EC" sz="1200" dirty="0" smtClean="0"/>
              <a:t>Estimación</a:t>
            </a:r>
            <a:endParaRPr lang="es-EC" sz="1200" dirty="0"/>
          </a:p>
        </p:txBody>
      </p:sp>
      <p:sp>
        <p:nvSpPr>
          <p:cNvPr id="10" name="9 Flecha derecha">
            <a:hlinkClick r:id="rId5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14938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Instrumento de Investigación</a:t>
            </a:r>
            <a:endParaRPr lang="es-EC" sz="3200" b="1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3" y="1398000"/>
            <a:ext cx="4037796" cy="530120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524328" y="638132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02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Informe Técnico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2492896"/>
            <a:ext cx="8229600" cy="24482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1600" dirty="0" smtClean="0"/>
              <a:t>Nota Técnica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1600" dirty="0" smtClean="0"/>
              <a:t>Resultados Generales</a:t>
            </a:r>
          </a:p>
          <a:p>
            <a:pPr lvl="1"/>
            <a:r>
              <a:rPr lang="es-EC" sz="1600" dirty="0" smtClean="0"/>
              <a:t>Cuadro General de Resultados</a:t>
            </a:r>
          </a:p>
          <a:p>
            <a:pPr lvl="1"/>
            <a:r>
              <a:rPr lang="es-EC" sz="1600" dirty="0" smtClean="0"/>
              <a:t>Representación Gráfica de Resultados Generales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1600" dirty="0" smtClean="0"/>
              <a:t>Identificación de Segmentos de Mercado</a:t>
            </a:r>
          </a:p>
          <a:p>
            <a:pPr lvl="1"/>
            <a:r>
              <a:rPr lang="es-EC" sz="1600" dirty="0" smtClean="0"/>
              <a:t>Cuadro General de Resultados por Segmentos</a:t>
            </a:r>
          </a:p>
          <a:p>
            <a:pPr lvl="1"/>
            <a:r>
              <a:rPr lang="es-EC" sz="1600" dirty="0" smtClean="0"/>
              <a:t>Matriz de Tamaño, Crecimiento y </a:t>
            </a:r>
            <a:r>
              <a:rPr lang="es-EC" sz="1600" dirty="0"/>
              <a:t>A</a:t>
            </a:r>
            <a:r>
              <a:rPr lang="es-EC" sz="1600" dirty="0" smtClean="0"/>
              <a:t>tractivo Estructural</a:t>
            </a:r>
          </a:p>
          <a:p>
            <a:pPr lvl="1"/>
            <a:r>
              <a:rPr lang="es-EC" sz="1600" dirty="0" smtClean="0"/>
              <a:t>Segmento Meta</a:t>
            </a:r>
            <a:endParaRPr lang="es-EC" sz="1600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7961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Informe Técnico</a:t>
            </a:r>
            <a:endParaRPr lang="es-EC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539552" y="2348880"/>
            <a:ext cx="7920880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b="1" dirty="0" smtClean="0"/>
              <a:t>Nota Técnica</a:t>
            </a:r>
          </a:p>
          <a:p>
            <a:pPr algn="just"/>
            <a:r>
              <a:rPr lang="es-EC" sz="1400" u="sng" dirty="0" smtClean="0"/>
              <a:t>Objetivo </a:t>
            </a:r>
            <a:r>
              <a:rPr lang="es-EC" sz="1400" u="sng" dirty="0"/>
              <a:t>de la </a:t>
            </a:r>
            <a:r>
              <a:rPr lang="es-EC" sz="1400" u="sng" dirty="0" smtClean="0"/>
              <a:t>Investigación: </a:t>
            </a:r>
            <a:r>
              <a:rPr lang="es-EC" sz="1400" dirty="0" smtClean="0"/>
              <a:t>conocer </a:t>
            </a:r>
            <a:r>
              <a:rPr lang="es-EC" sz="1400" dirty="0"/>
              <a:t>las características, necesidades y deseos de los usuarios de los establecimientos de alojamiento a fin de definir los posibles segmentos de mercado a los cuales orientará su oferta Hostería Hacienda Milpe Pachijal.</a:t>
            </a:r>
          </a:p>
          <a:p>
            <a:pPr algn="just"/>
            <a:r>
              <a:rPr lang="es-EC" sz="1400" u="sng" dirty="0" smtClean="0"/>
              <a:t>Instrumento de Investigación: </a:t>
            </a:r>
            <a:r>
              <a:rPr lang="es-EC" sz="1400" dirty="0" smtClean="0"/>
              <a:t>encuesta aplicada </a:t>
            </a:r>
            <a:r>
              <a:rPr lang="es-EC" sz="1400" dirty="0"/>
              <a:t>a turistas nacionales que realizan actividades en la naturaleza y a turistas extranjeros que arriban a la ciudad de Quito a fin de realizar actividades en la </a:t>
            </a:r>
            <a:r>
              <a:rPr lang="es-EC" sz="1400" dirty="0" smtClean="0"/>
              <a:t>naturaleza</a:t>
            </a:r>
          </a:p>
          <a:p>
            <a:pPr algn="just"/>
            <a:r>
              <a:rPr lang="es-EC" sz="1400" u="sng" dirty="0" smtClean="0"/>
              <a:t>Tipo de Muestreo: </a:t>
            </a:r>
            <a:r>
              <a:rPr lang="es-EC" sz="1400" dirty="0" smtClean="0"/>
              <a:t>muestreo </a:t>
            </a:r>
            <a:r>
              <a:rPr lang="es-EC" sz="1400" dirty="0"/>
              <a:t>aleatorio simple. </a:t>
            </a:r>
            <a:endParaRPr lang="es-EC" sz="1400" dirty="0" smtClean="0"/>
          </a:p>
          <a:p>
            <a:pPr algn="just"/>
            <a:r>
              <a:rPr lang="es-EC" sz="1400" u="sng" dirty="0" smtClean="0"/>
              <a:t>Fecha de Ejecución: </a:t>
            </a:r>
            <a:r>
              <a:rPr lang="es-EC" sz="1400" dirty="0" smtClean="0"/>
              <a:t>sábado </a:t>
            </a:r>
            <a:r>
              <a:rPr lang="es-EC" sz="1400" dirty="0"/>
              <a:t>15 y domingo 16 de enero del </a:t>
            </a:r>
            <a:r>
              <a:rPr lang="es-EC" sz="1400" dirty="0" smtClean="0"/>
              <a:t>2011</a:t>
            </a:r>
          </a:p>
          <a:p>
            <a:pPr algn="just"/>
            <a:r>
              <a:rPr lang="es-EC" sz="1400" u="sng" dirty="0" smtClean="0"/>
              <a:t>Lugar de Ejecución:</a:t>
            </a:r>
            <a:r>
              <a:rPr lang="es-EC" sz="1400" dirty="0" smtClean="0"/>
              <a:t> Empresa </a:t>
            </a:r>
            <a:r>
              <a:rPr lang="es-EC" sz="1400" dirty="0"/>
              <a:t>Turística Ciudad Mitad del </a:t>
            </a:r>
            <a:r>
              <a:rPr lang="es-EC" sz="1400" dirty="0" smtClean="0"/>
              <a:t>Mundo, </a:t>
            </a:r>
            <a:r>
              <a:rPr lang="es-EC" sz="1400" dirty="0" err="1" smtClean="0"/>
              <a:t>Galacruises</a:t>
            </a:r>
            <a:r>
              <a:rPr lang="es-EC" sz="1400" dirty="0" smtClean="0"/>
              <a:t> </a:t>
            </a:r>
            <a:r>
              <a:rPr lang="es-EC" sz="1400" dirty="0" err="1"/>
              <a:t>Expedition</a:t>
            </a:r>
            <a:r>
              <a:rPr lang="es-EC" sz="1400" dirty="0"/>
              <a:t> y </a:t>
            </a:r>
            <a:r>
              <a:rPr lang="es-EC" sz="1400" dirty="0" err="1" smtClean="0"/>
              <a:t>Surtrek</a:t>
            </a:r>
            <a:r>
              <a:rPr lang="es-EC" sz="1400" dirty="0"/>
              <a:t>.</a:t>
            </a:r>
            <a:endParaRPr lang="es-EC" sz="1400" dirty="0" smtClean="0"/>
          </a:p>
          <a:p>
            <a:pPr algn="just"/>
            <a:r>
              <a:rPr lang="es-EC" sz="1400" u="sng" dirty="0" smtClean="0"/>
              <a:t>Observaciones:</a:t>
            </a:r>
            <a:r>
              <a:rPr lang="es-EC" sz="1400" dirty="0" smtClean="0"/>
              <a:t> colaboración de </a:t>
            </a:r>
            <a:r>
              <a:rPr lang="es-EC" sz="1400" dirty="0"/>
              <a:t>los turistas permitiendo cumplir con los objetivos planteados</a:t>
            </a:r>
            <a:r>
              <a:rPr lang="es-EC" sz="1400" dirty="0" smtClean="0"/>
              <a:t>.</a:t>
            </a:r>
            <a:endParaRPr lang="es-EC" sz="14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8323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Cuadro General de Resultados</a:t>
            </a:r>
            <a:endParaRPr lang="es-EC" sz="32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319341"/>
              </p:ext>
            </p:extLst>
          </p:nvPr>
        </p:nvGraphicFramePr>
        <p:xfrm>
          <a:off x="1043609" y="1451610"/>
          <a:ext cx="7704855" cy="493128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45955"/>
                <a:gridCol w="998316"/>
                <a:gridCol w="1477129"/>
                <a:gridCol w="1326130"/>
                <a:gridCol w="842620"/>
                <a:gridCol w="842620"/>
                <a:gridCol w="1772085"/>
              </a:tblGrid>
              <a:tr h="105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Ord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35" marR="51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Concepto</a:t>
                      </a:r>
                      <a:endParaRPr lang="es-EC" sz="7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35" marR="51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Categoría</a:t>
                      </a:r>
                      <a:endParaRPr lang="es-EC" sz="7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35" marR="51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Parámetros</a:t>
                      </a:r>
                      <a:endParaRPr lang="es-EC" sz="7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35" marR="51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Frecuencia</a:t>
                      </a:r>
                      <a:endParaRPr lang="es-EC" sz="7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35" marR="51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Porcentaje</a:t>
                      </a:r>
                      <a:endParaRPr lang="es-EC" sz="7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35" marR="51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Ideas de Acciones</a:t>
                      </a:r>
                      <a:endParaRPr lang="es-EC" sz="7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35" marR="51335" marT="0" marB="0" anchor="ctr"/>
                </a:tc>
              </a:tr>
              <a:tr h="707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9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Presupuesto Diario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&lt; de $20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$20 a $30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$30 a $40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$40 a $50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&gt; de $50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TOTAL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88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26,14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50,00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23,86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100,00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Establecer una política de precios que permita satisfacer las necesidades de cada segmento acorde a sus necesidades y recursos.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</a:tr>
              <a:tr h="723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11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Acompañamiento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Solo/a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En Pareja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Con un Amigo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Grupo de Amigos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Familia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TOTAL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88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5,68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23,86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7,95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18,18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44,32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100,00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Definir paquetes turísticos para familias, parejas y grupos de amigos a fin de ofrecer una variedad de opciones a los usuarios.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</a:tr>
              <a:tr h="723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13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Tipo Actividad Turístico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Observación Naturaleza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Senderismo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Paseos a Caballo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Deportes de aventura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Otros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TOTAL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EC" sz="700" kern="0" dirty="0">
                          <a:effectLst/>
                        </a:rPr>
                        <a:t> </a:t>
                      </a:r>
                      <a:endParaRPr lang="es-EC" sz="7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88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32,95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27,27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13,64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26,14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100,00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Definir paquetes turísticos en los que se incluyan diversas actividades, brindando al turista la posibilidad de disfrutar de una variedad de actividades al contacto con la naturaleza.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8" marR="41938" marT="0" marB="0" anchor="ctr"/>
                </a:tc>
              </a:tr>
              <a:tr h="108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15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Calidad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*resultados de evaluación ponderada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Respuesta y Servicio Ágil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Hab. Confortables y </a:t>
                      </a:r>
                      <a:r>
                        <a:rPr lang="es-EC" sz="700" dirty="0" smtClean="0">
                          <a:effectLst/>
                        </a:rPr>
                        <a:t>Cómodas</a:t>
                      </a:r>
                      <a:endParaRPr lang="es-EC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Ubicación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Posibilidad de </a:t>
                      </a:r>
                      <a:r>
                        <a:rPr lang="es-EC" sz="700" dirty="0" smtClean="0">
                          <a:effectLst/>
                        </a:rPr>
                        <a:t>Actividades Turísticas</a:t>
                      </a:r>
                      <a:endParaRPr lang="es-EC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Variedad de Actividades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Precio Conveniente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Promociones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Cercanía a </a:t>
                      </a:r>
                      <a:r>
                        <a:rPr lang="es-EC" sz="700" dirty="0" smtClean="0">
                          <a:effectLst/>
                        </a:rPr>
                        <a:t>Centros </a:t>
                      </a:r>
                      <a:r>
                        <a:rPr lang="es-EC" sz="700" dirty="0">
                          <a:effectLst/>
                        </a:rPr>
                        <a:t>Poblados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TOTAL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790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17,97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28,10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13,29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5,82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8,35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14,94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4,94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6,58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100,00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Establecer programas de capacitación para el personal a fin de fomentar su conocimiento en cuanto servicios turísticos, atención al cliente y calidad, convirtiéndolos en la principal herramienta para brindar satisfacción al cliente.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</a:tr>
              <a:tr h="33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21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Atractivos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Si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TOTAL</a:t>
                      </a:r>
                      <a:endParaRPr lang="es-EC" sz="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 </a:t>
                      </a:r>
                      <a:endParaRPr lang="es-EC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88</a:t>
                      </a:r>
                      <a:endParaRPr lang="es-EC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85,23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14,77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100,00</a:t>
                      </a:r>
                      <a:endParaRPr lang="es-EC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Buscar el apoyo del Ministerio de Turismo para promocionar los atractivos del Noroccidente de Pichincha.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57" marR="39657" marT="0" marB="0" anchor="ctr"/>
                </a:tc>
              </a:tr>
              <a:tr h="1208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22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Información Atractivos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Amigos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Familiares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Internet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Operadora de Turismo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Radio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Televisión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Periódicos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Revistas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Otros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TOTAL</a:t>
                      </a:r>
                      <a:endParaRPr lang="es-EC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88</a:t>
                      </a:r>
                      <a:endParaRPr lang="es-EC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32,00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2,67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2,67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14,67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12,00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100,00</a:t>
                      </a:r>
                      <a:endParaRPr lang="es-EC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Fortalecer los esfuerzos de marketing a fin de publicitar y promocionar los servicios de la hostería y los atractivos del sector mediante medios de comunicación masivos, enfocados en resaltar la calidad del servicio.</a:t>
                      </a:r>
                      <a:endParaRPr lang="es-EC" sz="700" b="1" dirty="0">
                        <a:solidFill>
                          <a:srgbClr val="4F81BD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2132856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Nacionales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0069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Breve </a:t>
            </a:r>
            <a:r>
              <a:rPr lang="es-EC" sz="3200" b="1" dirty="0"/>
              <a:t>Reseña </a:t>
            </a:r>
            <a:r>
              <a:rPr lang="es-EC" sz="3200" b="1" dirty="0" smtClean="0"/>
              <a:t>Histórica</a:t>
            </a:r>
            <a:endParaRPr lang="es-EC" sz="3200" b="1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8064389" y="6221180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395536" y="1664872"/>
            <a:ext cx="1440000" cy="61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1978</a:t>
            </a:r>
          </a:p>
          <a:p>
            <a:pPr algn="ctr"/>
            <a:r>
              <a:rPr lang="es-EC" sz="1400" dirty="0" smtClean="0"/>
              <a:t>Compra del terreno</a:t>
            </a:r>
            <a:endParaRPr lang="es-EC" sz="1400" dirty="0"/>
          </a:p>
        </p:txBody>
      </p:sp>
      <p:grpSp>
        <p:nvGrpSpPr>
          <p:cNvPr id="4" name="3 Grupo"/>
          <p:cNvGrpSpPr/>
          <p:nvPr/>
        </p:nvGrpSpPr>
        <p:grpSpPr>
          <a:xfrm>
            <a:off x="1403648" y="1664872"/>
            <a:ext cx="2160080" cy="864029"/>
            <a:chOff x="1403648" y="1664872"/>
            <a:chExt cx="2160080" cy="864029"/>
          </a:xfrm>
        </p:grpSpPr>
        <p:sp>
          <p:nvSpPr>
            <p:cNvPr id="6" name="5 Rectángulo"/>
            <p:cNvSpPr/>
            <p:nvPr/>
          </p:nvSpPr>
          <p:spPr>
            <a:xfrm>
              <a:off x="2123728" y="1664872"/>
              <a:ext cx="1440000" cy="612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2000</a:t>
              </a:r>
            </a:p>
            <a:p>
              <a:pPr algn="ctr"/>
              <a:r>
                <a:rPr lang="es-EC" sz="1400" dirty="0" smtClean="0"/>
                <a:t>Donación y construcción</a:t>
              </a:r>
              <a:endParaRPr lang="es-EC" sz="1400" dirty="0"/>
            </a:p>
          </p:txBody>
        </p:sp>
        <p:sp>
          <p:nvSpPr>
            <p:cNvPr id="11" name="10 Flecha curvada hacia arriba"/>
            <p:cNvSpPr/>
            <p:nvPr/>
          </p:nvSpPr>
          <p:spPr>
            <a:xfrm>
              <a:off x="1403648" y="2276873"/>
              <a:ext cx="1080120" cy="25202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131840" y="1664872"/>
            <a:ext cx="2160080" cy="864029"/>
            <a:chOff x="3131840" y="1664872"/>
            <a:chExt cx="2160080" cy="864029"/>
          </a:xfrm>
        </p:grpSpPr>
        <p:sp>
          <p:nvSpPr>
            <p:cNvPr id="7" name="6 Rectángulo"/>
            <p:cNvSpPr/>
            <p:nvPr/>
          </p:nvSpPr>
          <p:spPr>
            <a:xfrm>
              <a:off x="3851920" y="1664872"/>
              <a:ext cx="1440000" cy="612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2009</a:t>
              </a:r>
            </a:p>
            <a:p>
              <a:pPr algn="ctr"/>
              <a:r>
                <a:rPr lang="es-EC" sz="1400" dirty="0" smtClean="0"/>
                <a:t>Proyecto BNF</a:t>
              </a:r>
              <a:endParaRPr lang="es-EC" sz="1400" dirty="0"/>
            </a:p>
          </p:txBody>
        </p:sp>
        <p:sp>
          <p:nvSpPr>
            <p:cNvPr id="12" name="11 Flecha curvada hacia arriba"/>
            <p:cNvSpPr/>
            <p:nvPr/>
          </p:nvSpPr>
          <p:spPr>
            <a:xfrm>
              <a:off x="3131840" y="2276873"/>
              <a:ext cx="1080120" cy="25202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932040" y="1664872"/>
            <a:ext cx="2088072" cy="864029"/>
            <a:chOff x="4932040" y="1664872"/>
            <a:chExt cx="2088072" cy="864029"/>
          </a:xfrm>
        </p:grpSpPr>
        <p:sp>
          <p:nvSpPr>
            <p:cNvPr id="8" name="7 Rectángulo"/>
            <p:cNvSpPr/>
            <p:nvPr/>
          </p:nvSpPr>
          <p:spPr>
            <a:xfrm>
              <a:off x="5580112" y="1664872"/>
              <a:ext cx="1440000" cy="612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2009</a:t>
              </a:r>
            </a:p>
            <a:p>
              <a:pPr algn="ctr"/>
              <a:r>
                <a:rPr lang="es-EC" sz="1400" dirty="0" smtClean="0"/>
                <a:t>Inicio de operaciones</a:t>
              </a:r>
              <a:endParaRPr lang="es-EC" sz="1400" dirty="0"/>
            </a:p>
          </p:txBody>
        </p:sp>
        <p:sp>
          <p:nvSpPr>
            <p:cNvPr id="13" name="12 Flecha curvada hacia arriba"/>
            <p:cNvSpPr/>
            <p:nvPr/>
          </p:nvSpPr>
          <p:spPr>
            <a:xfrm>
              <a:off x="4932040" y="2276873"/>
              <a:ext cx="1080120" cy="25202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6660232" y="1664872"/>
            <a:ext cx="2088072" cy="864029"/>
            <a:chOff x="6660232" y="1664872"/>
            <a:chExt cx="2088072" cy="864029"/>
          </a:xfrm>
        </p:grpSpPr>
        <p:sp>
          <p:nvSpPr>
            <p:cNvPr id="9" name="8 Rectángulo"/>
            <p:cNvSpPr/>
            <p:nvPr/>
          </p:nvSpPr>
          <p:spPr>
            <a:xfrm>
              <a:off x="7308304" y="1664872"/>
              <a:ext cx="1440000" cy="612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2010</a:t>
              </a:r>
            </a:p>
            <a:p>
              <a:pPr algn="ctr"/>
              <a:r>
                <a:rPr lang="es-EC" sz="1400" dirty="0" smtClean="0"/>
                <a:t>Adecuaciones a la Hostería</a:t>
              </a:r>
              <a:endParaRPr lang="es-EC" sz="1400" dirty="0"/>
            </a:p>
          </p:txBody>
        </p:sp>
        <p:sp>
          <p:nvSpPr>
            <p:cNvPr id="14" name="13 Flecha curvada hacia arriba"/>
            <p:cNvSpPr/>
            <p:nvPr/>
          </p:nvSpPr>
          <p:spPr>
            <a:xfrm>
              <a:off x="6660232" y="2276873"/>
              <a:ext cx="1080120" cy="25202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>
          <a:xfrm>
            <a:off x="467544" y="27984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Giro del Negocio</a:t>
            </a:r>
            <a:endParaRPr lang="es-EC" sz="32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2051720" y="4149129"/>
            <a:ext cx="5184576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Bosque Protector Milpe Pachijal / Paseo del Quinde</a:t>
            </a:r>
            <a:endParaRPr lang="es-EC" sz="1400" dirty="0"/>
          </a:p>
        </p:txBody>
      </p:sp>
      <p:grpSp>
        <p:nvGrpSpPr>
          <p:cNvPr id="29" name="28 Grupo"/>
          <p:cNvGrpSpPr/>
          <p:nvPr/>
        </p:nvGrpSpPr>
        <p:grpSpPr>
          <a:xfrm>
            <a:off x="2051720" y="4545200"/>
            <a:ext cx="5184576" cy="612041"/>
            <a:chOff x="2051720" y="4545200"/>
            <a:chExt cx="5184576" cy="612041"/>
          </a:xfrm>
        </p:grpSpPr>
        <p:sp>
          <p:nvSpPr>
            <p:cNvPr id="17" name="16 Rectángulo redondeado"/>
            <p:cNvSpPr/>
            <p:nvPr/>
          </p:nvSpPr>
          <p:spPr>
            <a:xfrm>
              <a:off x="2051720" y="4797201"/>
              <a:ext cx="5184576" cy="3600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Actividades turísticas en el Noroccidente de Pichincha</a:t>
              </a:r>
              <a:endParaRPr lang="es-EC" sz="1400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571920" y="4545200"/>
              <a:ext cx="180000" cy="2160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611560" y="5157240"/>
            <a:ext cx="8064896" cy="720032"/>
            <a:chOff x="611560" y="5157240"/>
            <a:chExt cx="8064896" cy="720032"/>
          </a:xfrm>
        </p:grpSpPr>
        <p:cxnSp>
          <p:nvCxnSpPr>
            <p:cNvPr id="25" name="24 Conector angular"/>
            <p:cNvCxnSpPr>
              <a:stCxn id="17" idx="2"/>
              <a:endCxn id="19" idx="0"/>
            </p:cNvCxnSpPr>
            <p:nvPr/>
          </p:nvCxnSpPr>
          <p:spPr>
            <a:xfrm rot="16200000" flipH="1">
              <a:off x="4503168" y="5298081"/>
              <a:ext cx="288032" cy="635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6" name="25 Grupo"/>
            <p:cNvGrpSpPr/>
            <p:nvPr/>
          </p:nvGrpSpPr>
          <p:grpSpPr>
            <a:xfrm>
              <a:off x="611560" y="5157240"/>
              <a:ext cx="8064896" cy="720032"/>
              <a:chOff x="611560" y="5157240"/>
              <a:chExt cx="8064896" cy="720032"/>
            </a:xfrm>
          </p:grpSpPr>
          <p:sp>
            <p:nvSpPr>
              <p:cNvPr id="18" name="17 Rectángulo redondeado"/>
              <p:cNvSpPr/>
              <p:nvPr/>
            </p:nvSpPr>
            <p:spPr>
              <a:xfrm>
                <a:off x="611560" y="5445272"/>
                <a:ext cx="2520000" cy="43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dirty="0" smtClean="0"/>
                  <a:t>Alojamiento</a:t>
                </a:r>
                <a:endParaRPr lang="es-EC" sz="1400" dirty="0"/>
              </a:p>
            </p:txBody>
          </p:sp>
          <p:sp>
            <p:nvSpPr>
              <p:cNvPr id="19" name="18 Rectángulo redondeado"/>
              <p:cNvSpPr/>
              <p:nvPr/>
            </p:nvSpPr>
            <p:spPr>
              <a:xfrm>
                <a:off x="3390359" y="5445272"/>
                <a:ext cx="2520000" cy="43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dirty="0" smtClean="0"/>
                  <a:t>Alimentación</a:t>
                </a:r>
                <a:endParaRPr lang="es-EC" sz="1400" dirty="0"/>
              </a:p>
            </p:txBody>
          </p:sp>
          <p:sp>
            <p:nvSpPr>
              <p:cNvPr id="20" name="19 Rectángulo redondeado"/>
              <p:cNvSpPr/>
              <p:nvPr/>
            </p:nvSpPr>
            <p:spPr>
              <a:xfrm>
                <a:off x="6156456" y="5445272"/>
                <a:ext cx="2520000" cy="43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dirty="0" smtClean="0"/>
                  <a:t>Actividades deportivas, de esparcimiento, recreación.</a:t>
                </a:r>
                <a:endParaRPr lang="es-EC" sz="1400" dirty="0"/>
              </a:p>
            </p:txBody>
          </p:sp>
          <p:cxnSp>
            <p:nvCxnSpPr>
              <p:cNvPr id="23" name="22 Conector angular"/>
              <p:cNvCxnSpPr>
                <a:stCxn id="17" idx="2"/>
                <a:endCxn id="18" idx="0"/>
              </p:cNvCxnSpPr>
              <p:nvPr/>
            </p:nvCxnSpPr>
            <p:spPr>
              <a:xfrm rot="5400000">
                <a:off x="3113769" y="3915032"/>
                <a:ext cx="288032" cy="2772448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26 Conector angular"/>
              <p:cNvCxnSpPr>
                <a:stCxn id="17" idx="2"/>
                <a:endCxn id="20" idx="0"/>
              </p:cNvCxnSpPr>
              <p:nvPr/>
            </p:nvCxnSpPr>
            <p:spPr>
              <a:xfrm rot="16200000" flipH="1">
                <a:off x="5886217" y="3915032"/>
                <a:ext cx="288032" cy="2772448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3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89" y="2818479"/>
            <a:ext cx="1295931" cy="971948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12" y="2821778"/>
            <a:ext cx="1296000" cy="97200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844" y="2817609"/>
            <a:ext cx="1306800" cy="9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95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Cuadro General de Resultados</a:t>
            </a:r>
            <a:endParaRPr lang="es-EC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3" y="2132856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Extranjeros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8102609"/>
              </p:ext>
            </p:extLst>
          </p:nvPr>
        </p:nvGraphicFramePr>
        <p:xfrm>
          <a:off x="1043607" y="1382274"/>
          <a:ext cx="7632850" cy="499905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40058"/>
                <a:gridCol w="1179947"/>
                <a:gridCol w="1647122"/>
                <a:gridCol w="942097"/>
                <a:gridCol w="834407"/>
                <a:gridCol w="834407"/>
                <a:gridCol w="1754812"/>
              </a:tblGrid>
              <a:tr h="10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Categoría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Parámetros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Frecuencia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Porcentaje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Ideas de Acciones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1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Presupuesto Diario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&lt; de $20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$20 a $30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$30 a $40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$40 a $50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&gt; de $50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12,66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8,86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48,10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30,38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 una política de precios que permita satisfacer las necesidades de cada segmento acorde a sus necesidades y recursos.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Acompañamiento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Solo/a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 Pareja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 un Amigo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Grupo de Amigos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Familia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6,33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12,66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43,04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21,52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Definir paquetes turísticos para grupos de amigos y familias a fin de ofrecer una variedad de opciones a los usuarios.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Tipo Actividad Turístico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Observación Naturaleza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Senderismo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Paseos a Caballo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Deportes de aventura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Otros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45,57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24,05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Definir paquetes turísticos en los que se incluyan diversas actividades, brindando al turista la posibilidad de disfrutar de una variedad de actividades al contacto con la naturaleza.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1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Calidad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*resultados de evaluación ponderada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Respuesta y Servicio Ágil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Habitaciones </a:t>
                      </a: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Confortables y </a:t>
                      </a:r>
                      <a:r>
                        <a:rPr lang="es-EC" sz="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Cómodas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Ubicación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Posibilidad de </a:t>
                      </a:r>
                      <a:r>
                        <a:rPr lang="es-EC" sz="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Actividades Turísticas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Variedad de Actividades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Precio Conveniente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Promociones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Cercanía a </a:t>
                      </a:r>
                      <a:r>
                        <a:rPr lang="es-EC" sz="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Centros </a:t>
                      </a: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Poblados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711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11,39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12,24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29,25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23,07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13,36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6,89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2,67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1,13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 programas de capacitación para el personal a fin de fomentar su conocimiento en cuanto servicios turísticos, atención al cliente y calidad, convirtiéndolos en la principal herramienta para brindar satisfacción al cliente.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Atractivos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58,23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41,77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Buscar alianzas con operadoras de turismo para promocionar los atractivos del Noroccidente de Pichincha.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Información Atractivos</a:t>
                      </a:r>
                      <a:endParaRPr lang="es-EC" sz="7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Amigos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Familiares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Internet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Operadora de Turismo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Radio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Televisión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Periódicos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Revistas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Otros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13,04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32,61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52,17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Fortalecer los esfuerzos de marketing a fin de publicitar y promocionar los servicios de la hostería y los atractivos del sector mediante medios de comunicación masivos, enfocados en resaltar la calidad del servicio.</a:t>
                      </a:r>
                      <a:endParaRPr lang="es-EC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97138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Representación de Resultados</a:t>
            </a:r>
            <a:endParaRPr lang="es-EC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98375" y="2036409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NACIONALES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2261549"/>
              </p:ext>
            </p:extLst>
          </p:nvPr>
        </p:nvGraphicFramePr>
        <p:xfrm>
          <a:off x="3251175" y="1556792"/>
          <a:ext cx="3121025" cy="23037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3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Presupuesto</a:t>
                      </a:r>
                      <a:r>
                        <a:rPr lang="es-EC" sz="1100" baseline="0" dirty="0" smtClean="0">
                          <a:effectLst/>
                        </a:rPr>
                        <a:t> Diario</a:t>
                      </a:r>
                      <a:endParaRPr lang="es-EC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7169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2" t="19354" r="1945" b="11642"/>
          <a:stretch>
            <a:fillRect/>
          </a:stretch>
        </p:blipFill>
        <p:spPr bwMode="auto">
          <a:xfrm>
            <a:off x="5328416" y="4553743"/>
            <a:ext cx="2988000" cy="17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3359409"/>
              </p:ext>
            </p:extLst>
          </p:nvPr>
        </p:nvGraphicFramePr>
        <p:xfrm>
          <a:off x="1553418" y="4077328"/>
          <a:ext cx="3121025" cy="23037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3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Acompañamiento</a:t>
                      </a:r>
                      <a:endParaRPr lang="es-EC" sz="9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3174380"/>
              </p:ext>
            </p:extLst>
          </p:nvPr>
        </p:nvGraphicFramePr>
        <p:xfrm>
          <a:off x="5247883" y="4077200"/>
          <a:ext cx="3121025" cy="23040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Tipo de Actividad Turística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2" name="11 Flecha derecha">
            <a:hlinkClick r:id="rId3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0" t="14946" r="2344" b="9677"/>
          <a:stretch/>
        </p:blipFill>
        <p:spPr bwMode="auto">
          <a:xfrm>
            <a:off x="3323183" y="2000405"/>
            <a:ext cx="2988000" cy="181583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98" t="20145" r="2201" b="10322"/>
          <a:stretch/>
        </p:blipFill>
        <p:spPr bwMode="auto">
          <a:xfrm>
            <a:off x="1619672" y="4553743"/>
            <a:ext cx="2987621" cy="175557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4386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Representación de Resultados</a:t>
            </a:r>
            <a:endParaRPr lang="es-EC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98375" y="2036409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NACIONALES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829979"/>
              </p:ext>
            </p:extLst>
          </p:nvPr>
        </p:nvGraphicFramePr>
        <p:xfrm>
          <a:off x="3347864" y="1568613"/>
          <a:ext cx="3121025" cy="23040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Calidad</a:t>
                      </a:r>
                      <a:endParaRPr lang="es-EC" sz="10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7170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2" t="24501" r="1591" b="9581"/>
          <a:stretch>
            <a:fillRect/>
          </a:stretch>
        </p:blipFill>
        <p:spPr bwMode="auto">
          <a:xfrm>
            <a:off x="3419872" y="2045215"/>
            <a:ext cx="2988000" cy="18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6963633"/>
              </p:ext>
            </p:extLst>
          </p:nvPr>
        </p:nvGraphicFramePr>
        <p:xfrm>
          <a:off x="1553418" y="4005064"/>
          <a:ext cx="3121025" cy="23037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3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Atractivos</a:t>
                      </a:r>
                      <a:endParaRPr lang="es-EC" sz="900" dirty="0" smtClean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7518136"/>
              </p:ext>
            </p:extLst>
          </p:nvPr>
        </p:nvGraphicFramePr>
        <p:xfrm>
          <a:off x="5213394" y="4005064"/>
          <a:ext cx="3121025" cy="23040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Información Atractivos</a:t>
                      </a:r>
                      <a:endParaRPr lang="es-EC" sz="9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7172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18065" r="1938" b="7095"/>
          <a:stretch>
            <a:fillRect/>
          </a:stretch>
        </p:blipFill>
        <p:spPr bwMode="auto">
          <a:xfrm>
            <a:off x="1619672" y="4437112"/>
            <a:ext cx="2988000" cy="18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lecha derecha">
            <a:hlinkClick r:id="rId4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6" t="18187" r="2573" b="4516"/>
          <a:stretch/>
        </p:blipFill>
        <p:spPr bwMode="auto">
          <a:xfrm>
            <a:off x="5292080" y="4437111"/>
            <a:ext cx="2966085" cy="181016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841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Representación de Resultados</a:t>
            </a:r>
            <a:endParaRPr lang="es-EC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98375" y="2036409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extranjeros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5908662"/>
              </p:ext>
            </p:extLst>
          </p:nvPr>
        </p:nvGraphicFramePr>
        <p:xfrm>
          <a:off x="3251175" y="1556792"/>
          <a:ext cx="3121025" cy="23037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3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Presupuesto</a:t>
                      </a:r>
                      <a:r>
                        <a:rPr lang="es-EC" sz="1100" baseline="0" dirty="0" smtClean="0">
                          <a:effectLst/>
                        </a:rPr>
                        <a:t> Diario</a:t>
                      </a:r>
                      <a:endParaRPr lang="es-EC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6489663"/>
              </p:ext>
            </p:extLst>
          </p:nvPr>
        </p:nvGraphicFramePr>
        <p:xfrm>
          <a:off x="1553418" y="4077328"/>
          <a:ext cx="3121025" cy="23037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3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Acompañamiento</a:t>
                      </a:r>
                      <a:endParaRPr lang="es-EC" sz="9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5499581"/>
              </p:ext>
            </p:extLst>
          </p:nvPr>
        </p:nvGraphicFramePr>
        <p:xfrm>
          <a:off x="5306750" y="4077072"/>
          <a:ext cx="3121025" cy="230137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1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Tipo de Actividad Turística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2" name="11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0" t="18065" r="2000" b="10242"/>
          <a:stretch/>
        </p:blipFill>
        <p:spPr bwMode="auto">
          <a:xfrm>
            <a:off x="3347864" y="2036408"/>
            <a:ext cx="2952328" cy="175263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8" t="21290" r="2409" b="7806"/>
          <a:stretch/>
        </p:blipFill>
        <p:spPr bwMode="auto">
          <a:xfrm>
            <a:off x="1623298" y="4553743"/>
            <a:ext cx="2948702" cy="175557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9" t="16775" r="2326" b="12903"/>
          <a:stretch/>
        </p:blipFill>
        <p:spPr bwMode="auto">
          <a:xfrm>
            <a:off x="5490284" y="4553743"/>
            <a:ext cx="2898140" cy="175557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1783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Representación de Resultados</a:t>
            </a:r>
            <a:endParaRPr lang="es-EC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98375" y="2036409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Extranjeros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650323"/>
              </p:ext>
            </p:extLst>
          </p:nvPr>
        </p:nvGraphicFramePr>
        <p:xfrm>
          <a:off x="3347864" y="1568613"/>
          <a:ext cx="3121025" cy="23040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Calidad</a:t>
                      </a:r>
                      <a:endParaRPr lang="es-EC" sz="10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7547575"/>
              </p:ext>
            </p:extLst>
          </p:nvPr>
        </p:nvGraphicFramePr>
        <p:xfrm>
          <a:off x="1553418" y="4005064"/>
          <a:ext cx="3121025" cy="23037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3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Atractivos</a:t>
                      </a:r>
                      <a:endParaRPr lang="es-EC" sz="900" dirty="0" smtClean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3534365"/>
              </p:ext>
            </p:extLst>
          </p:nvPr>
        </p:nvGraphicFramePr>
        <p:xfrm>
          <a:off x="5213394" y="4005064"/>
          <a:ext cx="3121025" cy="23040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121025"/>
              </a:tblGrid>
              <a:tr h="230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Información Atractivos</a:t>
                      </a:r>
                      <a:endParaRPr lang="es-EC" sz="9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2" name="11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6" t="27712" r="200" b="3746"/>
          <a:stretch/>
        </p:blipFill>
        <p:spPr bwMode="auto">
          <a:xfrm>
            <a:off x="3419872" y="2036408"/>
            <a:ext cx="3019425" cy="175263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3" t="18710" r="1992" b="6365"/>
          <a:stretch/>
        </p:blipFill>
        <p:spPr bwMode="auto">
          <a:xfrm>
            <a:off x="1619672" y="4437110"/>
            <a:ext cx="2952328" cy="181016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1" t="14194" r="2410" b="4991"/>
          <a:stretch/>
        </p:blipFill>
        <p:spPr bwMode="auto">
          <a:xfrm>
            <a:off x="5292079" y="4407943"/>
            <a:ext cx="2952000" cy="1839335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5590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Cuadro General de Resultados por Segmento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0339134"/>
              </p:ext>
            </p:extLst>
          </p:nvPr>
        </p:nvGraphicFramePr>
        <p:xfrm>
          <a:off x="611560" y="2379150"/>
          <a:ext cx="8066259" cy="355966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60040"/>
                <a:gridCol w="937467"/>
                <a:gridCol w="1043101"/>
                <a:gridCol w="503722"/>
                <a:gridCol w="489515"/>
                <a:gridCol w="496621"/>
                <a:gridCol w="431800"/>
                <a:gridCol w="496621"/>
                <a:gridCol w="431800"/>
                <a:gridCol w="595929"/>
                <a:gridCol w="437346"/>
                <a:gridCol w="537202"/>
                <a:gridCol w="431800"/>
                <a:gridCol w="463512"/>
                <a:gridCol w="409783"/>
              </a:tblGrid>
              <a:tr h="1639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Ord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Concepto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Categorías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Segmento 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2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3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4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5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6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39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Adolescentes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 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 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40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Presupuesto Diario Individual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de $20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$20 a $30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$30 a $40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$40 a $50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 de $50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16,67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31,58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52,63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15,79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11,76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70,59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Acompañamiento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Solo/a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 Pareja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 un Amigo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Grupo de Amigos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Familia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27,78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5,56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36,84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15,79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31,58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15,79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5,88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70,59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69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Tipo de Actividad Turística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Observación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Natural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Senderismo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Paseos a Caballo 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Deportes de </a:t>
                      </a:r>
                      <a:r>
                        <a:rPr lang="es-EC" sz="9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Aventur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Otros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38,89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61,11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10,53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21,05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31,58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41,18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17,65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5,88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5400000">
            <a:off x="4521187" y="-48579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NACIONALES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5120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Cuadro General de Resultados por Segmento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8460674"/>
              </p:ext>
            </p:extLst>
          </p:nvPr>
        </p:nvGraphicFramePr>
        <p:xfrm>
          <a:off x="611559" y="2140513"/>
          <a:ext cx="7940665" cy="409679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70112"/>
                <a:gridCol w="666196"/>
                <a:gridCol w="1237772"/>
                <a:gridCol w="480544"/>
                <a:gridCol w="466990"/>
                <a:gridCol w="473769"/>
                <a:gridCol w="443876"/>
                <a:gridCol w="473769"/>
                <a:gridCol w="443876"/>
                <a:gridCol w="568515"/>
                <a:gridCol w="417221"/>
                <a:gridCol w="512479"/>
                <a:gridCol w="443876"/>
                <a:gridCol w="497794"/>
                <a:gridCol w="443876"/>
              </a:tblGrid>
              <a:tr h="1460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Ord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Concepto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Categorías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Segmento 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2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3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4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5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6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60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Adolescentes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 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 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78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</a:tr>
              <a:tr h="141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Calidad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Respuesta y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Servi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Ágil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Hab. Conforta. y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Cóm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Ubicación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Posibilidad de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Tur.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Variedad de Actividad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Precio Conveniente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Promociones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Cercanía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Poblados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19,44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152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23,68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21,71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10,53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6,58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17,76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0,66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171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21,64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18,71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5,26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14,62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7,60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5,85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4,09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10,56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153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19,69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27,45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13,07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9,15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5,88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16,99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1,31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9,15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20,45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32,95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9,09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7,95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10,23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9,09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10,23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26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Atractivos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78,95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21,05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76,48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23,52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90,00</a:t>
                      </a:r>
                      <a:b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10,00</a:t>
                      </a:r>
                      <a:b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75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Información de los Atractivos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Amigos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Familiares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Internet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Operadora de Turismo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Radio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Televisión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Periódicos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Revistas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Otros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43,75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12,50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6,25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6,25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6,25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22,22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5,56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5,56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22,22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38,46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30,77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22,22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5400000">
            <a:off x="4449179" y="-192595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NACIONALES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9602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Cuadro General de Resultados por Segmento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2069639"/>
              </p:ext>
            </p:extLst>
          </p:nvPr>
        </p:nvGraphicFramePr>
        <p:xfrm>
          <a:off x="395536" y="2276872"/>
          <a:ext cx="8410880" cy="355980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71439"/>
                <a:gridCol w="965742"/>
                <a:gridCol w="1114317"/>
                <a:gridCol w="563457"/>
                <a:gridCol w="443719"/>
                <a:gridCol w="546165"/>
                <a:gridCol w="445471"/>
                <a:gridCol w="546165"/>
                <a:gridCol w="445471"/>
                <a:gridCol w="540191"/>
                <a:gridCol w="445471"/>
                <a:gridCol w="546165"/>
                <a:gridCol w="445471"/>
                <a:gridCol w="546165"/>
                <a:gridCol w="445471"/>
              </a:tblGrid>
              <a:tr h="11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Ord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Concepto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Categorías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Segmento 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2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3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4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5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6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8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Adolescentes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 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 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62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</a:tr>
              <a:tr h="98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Presupuesto Diario Individual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de $20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$20 a $30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$30 a $40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$40 a $50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 de $50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23,81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9,52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42,86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23,81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71,43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42,86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38,89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35,71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Acompañamiento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Solo/a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 Pareja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 un Amigo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Grupo de Amigos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Familia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9,52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9,52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61,90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19,05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28,57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42,86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7,14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7,14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42,86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28,57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5,56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27,78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21,43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35,71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21,43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Tipo de Actividad Turística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Observación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Natural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Senderismo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Paseos a Caballo 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Deportes de </a:t>
                      </a:r>
                      <a:r>
                        <a:rPr lang="es-EC" sz="9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Aventur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Otros</a:t>
                      </a:r>
                      <a:b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9,52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61,90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28,57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42,86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42,86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42,86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27,78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5,56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5,56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78,57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21,43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5400000">
            <a:off x="4377172" y="-120587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extranjeros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0610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Cuadro General de Resultados por Segmento</a:t>
            </a:r>
            <a:endParaRPr lang="es-EC" sz="3200" b="1" dirty="0"/>
          </a:p>
        </p:txBody>
      </p:sp>
      <p:sp>
        <p:nvSpPr>
          <p:cNvPr id="5" name="4 CuadroTexto"/>
          <p:cNvSpPr txBox="1"/>
          <p:nvPr/>
        </p:nvSpPr>
        <p:spPr>
          <a:xfrm rot="5400000">
            <a:off x="4449180" y="-48579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Turistas extranjeros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24328" y="638132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5511843"/>
              </p:ext>
            </p:extLst>
          </p:nvPr>
        </p:nvGraphicFramePr>
        <p:xfrm>
          <a:off x="539552" y="2168461"/>
          <a:ext cx="8147796" cy="411626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32048"/>
                <a:gridCol w="720080"/>
                <a:gridCol w="1152128"/>
                <a:gridCol w="546165"/>
                <a:gridCol w="430102"/>
                <a:gridCol w="546165"/>
                <a:gridCol w="431800"/>
                <a:gridCol w="546165"/>
                <a:gridCol w="431800"/>
                <a:gridCol w="523613"/>
                <a:gridCol w="431800"/>
                <a:gridCol w="546165"/>
                <a:gridCol w="431800"/>
                <a:gridCol w="546165"/>
                <a:gridCol w="431800"/>
              </a:tblGrid>
              <a:tr h="14359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Ord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Concepto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Categorías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Segmento 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2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3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4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5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Segmento 6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5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Adolescentes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Jóvenes 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Adultos 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Mayores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97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Frecuencia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%</a:t>
                      </a:r>
                      <a:endParaRPr lang="es-EC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70" marR="7970" marT="0" marB="0" anchor="ctr"/>
                </a:tc>
              </a:tr>
              <a:tr h="139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Calidad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Respuesta y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Serv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Ágil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Hab. Conforta. y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Cóm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Ubicación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Posibilidad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Tur.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Variedad Actividades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Precio Conveniente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Promociones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Cercanía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Poblad.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2,65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13,23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32,28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12,70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3,70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3,17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17,46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15,87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26,98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25,40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6,35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7,94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21,43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5,56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32,54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23,02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15,08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2,38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162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10,49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13,58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25,31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21,60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20,37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7,41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13,49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26,98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11,90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7,94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3,17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Atractivos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42,86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85,71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64,29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35,71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42,86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57,14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4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Información de los Atractivos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Amigos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Familiares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Internet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Operadora de Turismo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Radio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Televisión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Periódicos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Revistas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Otros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8,33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8,33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8,33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22,22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88,88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33,33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66,66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16,67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b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855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Selección de Segmentos de Mercados Meta</a:t>
            </a:r>
            <a:endParaRPr lang="es-EC" sz="32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115042"/>
              </p:ext>
            </p:extLst>
          </p:nvPr>
        </p:nvGraphicFramePr>
        <p:xfrm>
          <a:off x="395536" y="1772816"/>
          <a:ext cx="8424935" cy="42615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6020"/>
                <a:gridCol w="1232997"/>
                <a:gridCol w="638610"/>
                <a:gridCol w="513922"/>
                <a:gridCol w="780149"/>
                <a:gridCol w="513922"/>
                <a:gridCol w="685789"/>
                <a:gridCol w="663884"/>
                <a:gridCol w="663884"/>
                <a:gridCol w="638610"/>
                <a:gridCol w="626815"/>
                <a:gridCol w="640296"/>
                <a:gridCol w="310037"/>
              </a:tblGrid>
              <a:tr h="1691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Segmentos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Tamaño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Calif.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Crecimiento Anual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Calif.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 Fuerzas de Porter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Subtotal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Prioridad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6319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Riesgo de Competencia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Poder de Negociación de los Clientes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Poder de Negociación de los Proveedores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Productos Sustitutos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Barreras de Entrada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7175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TURISTA NACIONAL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Adolescentes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17.904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19,00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Jóvenes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80.568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4,50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22,50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Jóvenes Adultos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85.043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4,75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22,75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Adultos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89.519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7,00%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25,00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Adultos Mayores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76.091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4,25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24,25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Mayores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44.760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2,50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22,50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TURISTA EXTRANJERO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Adolescentes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22.460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1,19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19,19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Jóvenes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94.333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Jóvenes Adultos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31.444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1,67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19,67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Adultos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62.889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3,33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23,33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Adultos Mayores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80.857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4,29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10,00%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24,29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24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Mayores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62.888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3,33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23,33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77907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179512" y="1340768"/>
            <a:ext cx="8856984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r>
              <a:rPr lang="es-EC" b="1" dirty="0" smtClean="0"/>
              <a:t>OPORTUNIDAD DE NEGOCIO</a:t>
            </a:r>
            <a:endParaRPr lang="es-EC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Planteamiento del Problema</a:t>
            </a:r>
            <a:endParaRPr lang="es-EC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755576" y="1916832"/>
            <a:ext cx="187220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ea typeface="Verdana"/>
                <a:cs typeface="Verdana"/>
              </a:rPr>
              <a:t>Demanda Turística en auge</a:t>
            </a:r>
            <a:endParaRPr lang="es-EC" sz="3200" dirty="0"/>
          </a:p>
        </p:txBody>
      </p:sp>
      <p:grpSp>
        <p:nvGrpSpPr>
          <p:cNvPr id="3" name="2 Grupo"/>
          <p:cNvGrpSpPr/>
          <p:nvPr/>
        </p:nvGrpSpPr>
        <p:grpSpPr>
          <a:xfrm>
            <a:off x="2915816" y="1916832"/>
            <a:ext cx="2664296" cy="792088"/>
            <a:chOff x="2915816" y="1916832"/>
            <a:chExt cx="2664296" cy="792088"/>
          </a:xfrm>
        </p:grpSpPr>
        <p:sp>
          <p:nvSpPr>
            <p:cNvPr id="7" name="6 Rectángulo"/>
            <p:cNvSpPr/>
            <p:nvPr/>
          </p:nvSpPr>
          <p:spPr>
            <a:xfrm>
              <a:off x="3707904" y="1916832"/>
              <a:ext cx="1872208" cy="7920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Ecoturismo y Turismo Cultural</a:t>
              </a:r>
              <a:endParaRPr lang="es-EC" sz="1400" dirty="0"/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2915816" y="2204865"/>
              <a:ext cx="576064" cy="2880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5868144" y="1916832"/>
            <a:ext cx="2664296" cy="792088"/>
            <a:chOff x="5868144" y="1916832"/>
            <a:chExt cx="2664296" cy="792088"/>
          </a:xfrm>
        </p:grpSpPr>
        <p:sp>
          <p:nvSpPr>
            <p:cNvPr id="8" name="7 Rectángulo"/>
            <p:cNvSpPr/>
            <p:nvPr/>
          </p:nvSpPr>
          <p:spPr>
            <a:xfrm>
              <a:off x="6660232" y="1916832"/>
              <a:ext cx="1872208" cy="7920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ea typeface="Verdana"/>
                  <a:cs typeface="Verdana"/>
                </a:rPr>
                <a:t>Ingresos en la economía nacional</a:t>
              </a:r>
              <a:endParaRPr lang="es-EC" sz="3200" dirty="0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5868144" y="2204865"/>
              <a:ext cx="576064" cy="2880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" name="1 Título"/>
          <p:cNvSpPr txBox="1">
            <a:spLocks/>
          </p:cNvSpPr>
          <p:nvPr/>
        </p:nvSpPr>
        <p:spPr>
          <a:xfrm>
            <a:off x="467544" y="335699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Importancia</a:t>
            </a:r>
            <a:endParaRPr lang="es-EC" sz="3200" b="1" dirty="0"/>
          </a:p>
        </p:txBody>
      </p:sp>
      <p:graphicFrame>
        <p:nvGraphicFramePr>
          <p:cNvPr id="1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7771662"/>
              </p:ext>
            </p:extLst>
          </p:nvPr>
        </p:nvGraphicFramePr>
        <p:xfrm>
          <a:off x="457200" y="4221088"/>
          <a:ext cx="82296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Flecha derecha">
            <a:hlinkClick r:id="rId6" action="ppaction://hlinksldjump"/>
          </p:cNvPr>
          <p:cNvSpPr/>
          <p:nvPr/>
        </p:nvSpPr>
        <p:spPr>
          <a:xfrm>
            <a:off x="8064389" y="6221180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93945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Graphic spid="1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Descripción Segmento Meta</a:t>
            </a:r>
            <a:endParaRPr lang="es-EC" sz="3200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Turista Nacional </a:t>
            </a: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b="1" dirty="0" smtClean="0"/>
              <a:t>Adultos</a:t>
            </a:r>
          </a:p>
          <a:p>
            <a:pPr marL="0" indent="0">
              <a:buNone/>
            </a:pPr>
            <a:endParaRPr lang="es-EC" sz="1800" b="1" dirty="0" smtClean="0"/>
          </a:p>
          <a:p>
            <a:r>
              <a:rPr lang="es-EC" sz="1800" dirty="0" smtClean="0"/>
              <a:t>Género </a:t>
            </a:r>
            <a:r>
              <a:rPr lang="es-EC" sz="1800" dirty="0"/>
              <a:t>masculino </a:t>
            </a:r>
            <a:endParaRPr lang="es-EC" sz="1800" dirty="0" smtClean="0"/>
          </a:p>
          <a:p>
            <a:r>
              <a:rPr lang="es-EC" sz="1800" dirty="0" smtClean="0"/>
              <a:t>Quito </a:t>
            </a:r>
            <a:r>
              <a:rPr lang="es-EC" sz="1800" dirty="0"/>
              <a:t>y </a:t>
            </a:r>
            <a:r>
              <a:rPr lang="es-EC" sz="1800" dirty="0" smtClean="0"/>
              <a:t>Guayaquil</a:t>
            </a:r>
          </a:p>
          <a:p>
            <a:r>
              <a:rPr lang="es-EC" sz="1800" dirty="0" smtClean="0"/>
              <a:t>Profesionales - jefes </a:t>
            </a:r>
            <a:r>
              <a:rPr lang="es-EC" sz="1800" dirty="0"/>
              <a:t>de hogar </a:t>
            </a:r>
            <a:endParaRPr lang="es-EC" sz="1800" dirty="0" smtClean="0"/>
          </a:p>
          <a:p>
            <a:r>
              <a:rPr lang="es-EC" sz="1800" dirty="0" smtClean="0"/>
              <a:t>Sector </a:t>
            </a:r>
            <a:r>
              <a:rPr lang="es-EC" sz="1800" dirty="0"/>
              <a:t>privado y </a:t>
            </a:r>
            <a:r>
              <a:rPr lang="es-EC" sz="1800" dirty="0" smtClean="0"/>
              <a:t>público</a:t>
            </a:r>
          </a:p>
          <a:p>
            <a:r>
              <a:rPr lang="es-EC" sz="1800" dirty="0" smtClean="0"/>
              <a:t>$1.200 </a:t>
            </a:r>
            <a:r>
              <a:rPr lang="es-EC" sz="1800" dirty="0"/>
              <a:t>a $</a:t>
            </a:r>
            <a:r>
              <a:rPr lang="es-EC" sz="1800" dirty="0" smtClean="0"/>
              <a:t>1.900</a:t>
            </a:r>
          </a:p>
          <a:p>
            <a:r>
              <a:rPr lang="es-EC" sz="1800" dirty="0" smtClean="0"/>
              <a:t>Familia </a:t>
            </a:r>
          </a:p>
          <a:p>
            <a:r>
              <a:rPr lang="es-EC" sz="1800" dirty="0" smtClean="0"/>
              <a:t>Senderismo </a:t>
            </a:r>
            <a:r>
              <a:rPr lang="es-EC" sz="1800" dirty="0"/>
              <a:t>y observación de la naturaleza </a:t>
            </a:r>
            <a:endParaRPr lang="es-EC" sz="1800" dirty="0" smtClean="0"/>
          </a:p>
          <a:p>
            <a:r>
              <a:rPr lang="es-EC" sz="1800" dirty="0" smtClean="0"/>
              <a:t>Agosto</a:t>
            </a:r>
            <a:endParaRPr lang="es-EC" sz="1800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/>
              <a:t>Turista Extranjero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b="1" dirty="0" smtClean="0"/>
              <a:t>Adultos Mayores</a:t>
            </a:r>
          </a:p>
          <a:p>
            <a:pPr marL="0" indent="0">
              <a:buNone/>
            </a:pPr>
            <a:endParaRPr lang="es-EC" sz="1800" b="1" dirty="0" smtClean="0"/>
          </a:p>
          <a:p>
            <a:r>
              <a:rPr lang="es-EC" sz="1800" dirty="0" smtClean="0"/>
              <a:t>Género </a:t>
            </a:r>
            <a:r>
              <a:rPr lang="es-EC" sz="1800" dirty="0"/>
              <a:t>masculino </a:t>
            </a:r>
          </a:p>
          <a:p>
            <a:r>
              <a:rPr lang="es-EC" sz="1800" dirty="0" smtClean="0"/>
              <a:t>Estados Unidos</a:t>
            </a:r>
          </a:p>
          <a:p>
            <a:r>
              <a:rPr lang="es-EC" sz="1800" dirty="0" smtClean="0"/>
              <a:t>Profesionales</a:t>
            </a:r>
            <a:r>
              <a:rPr lang="es-EC" sz="1800" dirty="0"/>
              <a:t> </a:t>
            </a:r>
            <a:r>
              <a:rPr lang="es-EC" sz="1800" dirty="0" smtClean="0"/>
              <a:t>- </a:t>
            </a:r>
            <a:r>
              <a:rPr lang="es-EC" sz="1800" dirty="0"/>
              <a:t>jefes de hogar </a:t>
            </a:r>
            <a:endParaRPr lang="es-EC" sz="1800" dirty="0" smtClean="0"/>
          </a:p>
          <a:p>
            <a:r>
              <a:rPr lang="es-EC" sz="1800" dirty="0" smtClean="0"/>
              <a:t>Independientemente </a:t>
            </a:r>
            <a:endParaRPr lang="es-EC" sz="1800" dirty="0"/>
          </a:p>
          <a:p>
            <a:r>
              <a:rPr lang="es-EC" sz="1800" dirty="0" smtClean="0"/>
              <a:t>&gt; </a:t>
            </a:r>
            <a:r>
              <a:rPr lang="es-EC" sz="1800" dirty="0"/>
              <a:t>$</a:t>
            </a:r>
            <a:r>
              <a:rPr lang="es-EC" sz="1800" dirty="0" smtClean="0"/>
              <a:t>2.500</a:t>
            </a:r>
          </a:p>
          <a:p>
            <a:r>
              <a:rPr lang="es-EC" sz="1800" dirty="0" smtClean="0"/>
              <a:t>Grupos </a:t>
            </a:r>
            <a:r>
              <a:rPr lang="es-EC" sz="1800" dirty="0"/>
              <a:t>de amigos o un </a:t>
            </a:r>
            <a:r>
              <a:rPr lang="es-EC" sz="1800" dirty="0" smtClean="0"/>
              <a:t>amigo</a:t>
            </a:r>
          </a:p>
          <a:p>
            <a:r>
              <a:rPr lang="es-EC" sz="1800" dirty="0" smtClean="0"/>
              <a:t>Observación </a:t>
            </a:r>
            <a:r>
              <a:rPr lang="es-EC" sz="1800" dirty="0"/>
              <a:t>de la naturaleza y senderismo </a:t>
            </a:r>
            <a:endParaRPr lang="es-EC" sz="1800" dirty="0" smtClean="0"/>
          </a:p>
          <a:p>
            <a:r>
              <a:rPr lang="es-EC" sz="1800" dirty="0" smtClean="0"/>
              <a:t>Abril</a:t>
            </a:r>
            <a:endParaRPr lang="es-EC" sz="1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524328" y="638132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6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110989"/>
              </p:ext>
            </p:extLst>
          </p:nvPr>
        </p:nvGraphicFramePr>
        <p:xfrm>
          <a:off x="323528" y="692696"/>
          <a:ext cx="8496944" cy="561662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8072"/>
                <a:gridCol w="7848872"/>
              </a:tblGrid>
              <a:tr h="1436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MAPA ESTRATÉGICO DE LA HOSTERIA HACIENDA MILPE PACHIJAL 2016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493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400" dirty="0">
                          <a:effectLst/>
                        </a:rPr>
                        <a:t> </a:t>
                      </a:r>
                      <a:endParaRPr lang="es-EC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61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effectLst/>
                        </a:rPr>
                        <a:t>Perspectiva Financiera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/>
                </a:tc>
              </a:tr>
              <a:tr h="92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effectLst/>
                        </a:rPr>
                        <a:t>Perspectiva de los Clientes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/>
                </a:tc>
              </a:tr>
              <a:tr h="1119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effectLst/>
                        </a:rPr>
                        <a:t>Perspectiva de los Procesos Internos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/>
                </a:tc>
              </a:tr>
              <a:tr h="1119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effectLst/>
                        </a:rPr>
                        <a:t>Perspectiva de Manejo del Conocimiento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77" marR="33677" marT="0" marB="0"/>
                </a:tc>
              </a:tr>
            </a:tbl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0927" y="885204"/>
            <a:ext cx="1921980" cy="14141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es-EC" sz="800" b="1" dirty="0">
                <a:effectLst/>
                <a:ea typeface="Calibri"/>
                <a:cs typeface="Times New Roman"/>
              </a:rPr>
              <a:t>MISION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3209925" algn="l"/>
              </a:tabLst>
            </a:pPr>
            <a:r>
              <a:rPr lang="es-ES_tradnl" sz="800" dirty="0">
                <a:effectLst/>
                <a:ea typeface="Calibri"/>
                <a:cs typeface="Times New Roman"/>
              </a:rPr>
              <a:t>Hostería Hacienda Milpe Pachijal ofrece alojamiento y alimentación para el turista nacional y extranjero en un entorno natural con cómodas habitaciones y servicio de restaurante, atendidos por personal capacitado y cordial que le permitirá experimentar la tranquilidad y disfrutar de los encantos que brinda la naturaleza.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800" dirty="0">
                <a:effectLst/>
                <a:ea typeface="Calibri"/>
                <a:cs typeface="Times New Roman"/>
              </a:rPr>
              <a:t> </a:t>
            </a:r>
            <a:endParaRPr lang="es-EC" sz="800" dirty="0">
              <a:effectLst/>
              <a:ea typeface="Calibri"/>
              <a:cs typeface="Times New Roman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24275" y="886630"/>
            <a:ext cx="2231314" cy="14141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es-EC" sz="800" b="1" dirty="0">
                <a:effectLst/>
                <a:ea typeface="Calibri"/>
                <a:cs typeface="Times New Roman"/>
              </a:rPr>
              <a:t>VISION 2016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3209925" algn="l"/>
              </a:tabLst>
            </a:pPr>
            <a:r>
              <a:rPr lang="es-ES_tradnl" sz="800" dirty="0">
                <a:effectLst/>
                <a:ea typeface="Calibri"/>
                <a:cs typeface="Times New Roman"/>
              </a:rPr>
              <a:t>Ser una de las principales empresas de servicios de alojamiento y alimentación en el noroccidente de Pichincha, entregando productos y servicios de calidad a través de un personal competente y cálido que proporcionen una experiencia única y satisfactoria a nuestros clientes, conscientes de su responsabilidad social y ambiental, y propendiendo al desarrollo y crecimiento del país.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800" dirty="0">
                <a:effectLst/>
                <a:ea typeface="Calibri"/>
                <a:cs typeface="Times New Roman"/>
              </a:rPr>
              <a:t> </a:t>
            </a:r>
            <a:endParaRPr lang="es-EC" sz="8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73224" y="1189559"/>
            <a:ext cx="1615135" cy="8125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es-EC" sz="800" b="1" dirty="0">
                <a:effectLst/>
                <a:ea typeface="Calibri"/>
                <a:cs typeface="Times New Roman"/>
              </a:rPr>
              <a:t>PRINCIPIOS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C" sz="800" dirty="0">
                <a:effectLst/>
                <a:ea typeface="Times New Roman"/>
                <a:cs typeface="Times New Roman"/>
              </a:rPr>
              <a:t>Eficiencia y agilidad 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C" sz="800" dirty="0">
                <a:effectLst/>
                <a:ea typeface="Times New Roman"/>
                <a:cs typeface="Times New Roman"/>
              </a:rPr>
              <a:t>Ética y responsabilidad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es-EC" sz="800" dirty="0">
                <a:effectLst/>
                <a:ea typeface="Times New Roman"/>
                <a:cs typeface="Times New Roman"/>
              </a:rPr>
              <a:t>Orientación al cliente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800" dirty="0">
                <a:effectLst/>
                <a:ea typeface="Calibri"/>
                <a:cs typeface="Times New Roman"/>
              </a:rPr>
              <a:t> </a:t>
            </a:r>
            <a:endParaRPr lang="es-EC" sz="800" dirty="0">
              <a:effectLst/>
              <a:ea typeface="Calibri"/>
              <a:cs typeface="Times New Roman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09728" y="1178868"/>
            <a:ext cx="1615135" cy="823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es-EC" sz="800" b="1" dirty="0">
                <a:effectLst/>
                <a:ea typeface="Calibri"/>
                <a:cs typeface="Times New Roman"/>
              </a:rPr>
              <a:t>VALORES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C" sz="800" dirty="0">
                <a:effectLst/>
                <a:ea typeface="Times New Roman"/>
                <a:cs typeface="Times New Roman"/>
              </a:rPr>
              <a:t>Responsabilidad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C" sz="800" dirty="0">
                <a:effectLst/>
                <a:ea typeface="Times New Roman"/>
                <a:cs typeface="Times New Roman"/>
              </a:rPr>
              <a:t>Respeto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es-EC" sz="800" dirty="0">
                <a:effectLst/>
                <a:ea typeface="Times New Roman"/>
                <a:cs typeface="Times New Roman"/>
              </a:rPr>
              <a:t>Trabajo en Equipo</a:t>
            </a:r>
            <a:endParaRPr lang="es-EC" sz="8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800" dirty="0">
                <a:effectLst/>
                <a:ea typeface="Calibri"/>
                <a:cs typeface="Times New Roman"/>
              </a:rPr>
              <a:t> </a:t>
            </a:r>
            <a:endParaRPr lang="es-EC" sz="800" dirty="0">
              <a:effectLst/>
              <a:ea typeface="Calibri"/>
              <a:cs typeface="Times New Roman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87624" y="2348880"/>
            <a:ext cx="7431087" cy="3831480"/>
            <a:chOff x="1187624" y="2516801"/>
            <a:chExt cx="7431087" cy="3831480"/>
          </a:xfrm>
        </p:grpSpPr>
        <p:sp>
          <p:nvSpPr>
            <p:cNvPr id="11" name="19 Elipse"/>
            <p:cNvSpPr>
              <a:spLocks/>
            </p:cNvSpPr>
            <p:nvPr/>
          </p:nvSpPr>
          <p:spPr>
            <a:xfrm>
              <a:off x="1359074" y="5829169"/>
              <a:ext cx="1179512" cy="5032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Programas de capacitación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21 Elipse"/>
            <p:cNvSpPr>
              <a:spLocks/>
            </p:cNvSpPr>
            <p:nvPr/>
          </p:nvSpPr>
          <p:spPr>
            <a:xfrm>
              <a:off x="2865611" y="5835519"/>
              <a:ext cx="1179513" cy="5032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Comunicación e integración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23 Elipse"/>
            <p:cNvSpPr>
              <a:spLocks/>
            </p:cNvSpPr>
            <p:nvPr/>
          </p:nvSpPr>
          <p:spPr>
            <a:xfrm>
              <a:off x="5980286" y="5845044"/>
              <a:ext cx="1179513" cy="5032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Evaluación de desempeño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24 Elipse"/>
            <p:cNvSpPr>
              <a:spLocks/>
            </p:cNvSpPr>
            <p:nvPr/>
          </p:nvSpPr>
          <p:spPr>
            <a:xfrm>
              <a:off x="7436024" y="5833931"/>
              <a:ext cx="1179512" cy="50323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Sistema de remuneración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25 Elipse"/>
            <p:cNvSpPr>
              <a:spLocks/>
            </p:cNvSpPr>
            <p:nvPr/>
          </p:nvSpPr>
          <p:spPr>
            <a:xfrm>
              <a:off x="4252069" y="5361303"/>
              <a:ext cx="1616075" cy="32385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Personal competente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31 Elipse"/>
            <p:cNvSpPr>
              <a:spLocks/>
            </p:cNvSpPr>
            <p:nvPr/>
          </p:nvSpPr>
          <p:spPr>
            <a:xfrm>
              <a:off x="1340024" y="4703359"/>
              <a:ext cx="1330325" cy="4857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Abastecimiento a bajo costo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32 Elipse"/>
            <p:cNvSpPr>
              <a:spLocks/>
            </p:cNvSpPr>
            <p:nvPr/>
          </p:nvSpPr>
          <p:spPr>
            <a:xfrm>
              <a:off x="2881486" y="4704947"/>
              <a:ext cx="1331913" cy="4857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Innovación y mejoramiento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38 Elipse"/>
            <p:cNvSpPr>
              <a:spLocks/>
            </p:cNvSpPr>
            <p:nvPr/>
          </p:nvSpPr>
          <p:spPr>
            <a:xfrm>
              <a:off x="5824711" y="4665259"/>
              <a:ext cx="1331913" cy="4857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Administración de personal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" name="39 Elipse"/>
            <p:cNvSpPr>
              <a:spLocks/>
            </p:cNvSpPr>
            <p:nvPr/>
          </p:nvSpPr>
          <p:spPr>
            <a:xfrm>
              <a:off x="7259811" y="4671609"/>
              <a:ext cx="1331913" cy="4857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Automatización de la información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0" name="47 Conector recto de flecha"/>
            <p:cNvCxnSpPr>
              <a:cxnSpLocks/>
              <a:stCxn id="11" idx="0"/>
              <a:endCxn id="15" idx="2"/>
            </p:cNvCxnSpPr>
            <p:nvPr/>
          </p:nvCxnSpPr>
          <p:spPr>
            <a:xfrm flipV="1">
              <a:off x="1948830" y="5523228"/>
              <a:ext cx="2303239" cy="3059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48 Conector recto de flecha"/>
            <p:cNvCxnSpPr>
              <a:cxnSpLocks/>
              <a:stCxn id="12" idx="0"/>
              <a:endCxn id="15" idx="3"/>
            </p:cNvCxnSpPr>
            <p:nvPr/>
          </p:nvCxnSpPr>
          <p:spPr>
            <a:xfrm flipV="1">
              <a:off x="3455368" y="5637726"/>
              <a:ext cx="1033370" cy="197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49 Conector recto de flecha"/>
            <p:cNvCxnSpPr>
              <a:cxnSpLocks/>
              <a:stCxn id="13" idx="0"/>
              <a:endCxn id="15" idx="5"/>
            </p:cNvCxnSpPr>
            <p:nvPr/>
          </p:nvCxnSpPr>
          <p:spPr>
            <a:xfrm flipH="1" flipV="1">
              <a:off x="5631475" y="5637726"/>
              <a:ext cx="938568" cy="2073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50 Conector recto de flecha"/>
            <p:cNvCxnSpPr>
              <a:cxnSpLocks/>
              <a:stCxn id="14" idx="0"/>
              <a:endCxn id="15" idx="6"/>
            </p:cNvCxnSpPr>
            <p:nvPr/>
          </p:nvCxnSpPr>
          <p:spPr>
            <a:xfrm flipH="1" flipV="1">
              <a:off x="5868144" y="5523228"/>
              <a:ext cx="2157636" cy="3107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51 Conector recto de flecha"/>
            <p:cNvCxnSpPr>
              <a:cxnSpLocks/>
              <a:stCxn id="15" idx="1"/>
              <a:endCxn id="16" idx="4"/>
            </p:cNvCxnSpPr>
            <p:nvPr/>
          </p:nvCxnSpPr>
          <p:spPr>
            <a:xfrm flipH="1" flipV="1">
              <a:off x="2005187" y="5189134"/>
              <a:ext cx="2483551" cy="2195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52 Conector recto de flecha"/>
            <p:cNvCxnSpPr>
              <a:cxnSpLocks/>
              <a:stCxn id="15" idx="1"/>
              <a:endCxn id="17" idx="4"/>
            </p:cNvCxnSpPr>
            <p:nvPr/>
          </p:nvCxnSpPr>
          <p:spPr>
            <a:xfrm flipH="1" flipV="1">
              <a:off x="3547443" y="5190722"/>
              <a:ext cx="941295" cy="218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53 Conector recto de flecha"/>
            <p:cNvCxnSpPr>
              <a:cxnSpLocks/>
              <a:stCxn id="15" idx="7"/>
              <a:endCxn id="18" idx="4"/>
            </p:cNvCxnSpPr>
            <p:nvPr/>
          </p:nvCxnSpPr>
          <p:spPr>
            <a:xfrm flipV="1">
              <a:off x="5631475" y="5151034"/>
              <a:ext cx="859193" cy="2576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54 Conector recto de flecha"/>
            <p:cNvCxnSpPr>
              <a:cxnSpLocks/>
              <a:stCxn id="15" idx="7"/>
              <a:endCxn id="19" idx="4"/>
            </p:cNvCxnSpPr>
            <p:nvPr/>
          </p:nvCxnSpPr>
          <p:spPr>
            <a:xfrm flipV="1">
              <a:off x="5631475" y="5157384"/>
              <a:ext cx="2294293" cy="2513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55 Elipse"/>
            <p:cNvSpPr>
              <a:spLocks/>
            </p:cNvSpPr>
            <p:nvPr/>
          </p:nvSpPr>
          <p:spPr>
            <a:xfrm>
              <a:off x="3847951" y="4325534"/>
              <a:ext cx="2308225" cy="32385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Productos y servicios de calidad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9" name="56 Conector recto de flecha"/>
            <p:cNvCxnSpPr>
              <a:cxnSpLocks/>
              <a:stCxn id="16" idx="0"/>
              <a:endCxn id="28" idx="2"/>
            </p:cNvCxnSpPr>
            <p:nvPr/>
          </p:nvCxnSpPr>
          <p:spPr>
            <a:xfrm flipV="1">
              <a:off x="2005187" y="4487459"/>
              <a:ext cx="1842764" cy="215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57 Conector recto de flecha"/>
            <p:cNvCxnSpPr>
              <a:cxnSpLocks/>
              <a:stCxn id="17" idx="0"/>
              <a:endCxn id="28" idx="3"/>
            </p:cNvCxnSpPr>
            <p:nvPr/>
          </p:nvCxnSpPr>
          <p:spPr>
            <a:xfrm flipV="1">
              <a:off x="3547443" y="4601957"/>
              <a:ext cx="638540" cy="102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58 Conector recto de flecha"/>
            <p:cNvCxnSpPr>
              <a:cxnSpLocks/>
              <a:stCxn id="18" idx="0"/>
              <a:endCxn id="28" idx="5"/>
            </p:cNvCxnSpPr>
            <p:nvPr/>
          </p:nvCxnSpPr>
          <p:spPr>
            <a:xfrm flipH="1" flipV="1">
              <a:off x="5818144" y="4601957"/>
              <a:ext cx="672524" cy="63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59 Conector recto de flecha"/>
            <p:cNvCxnSpPr>
              <a:cxnSpLocks/>
              <a:stCxn id="19" idx="0"/>
              <a:endCxn id="28" idx="6"/>
            </p:cNvCxnSpPr>
            <p:nvPr/>
          </p:nvCxnSpPr>
          <p:spPr>
            <a:xfrm flipH="1" flipV="1">
              <a:off x="6156176" y="4487459"/>
              <a:ext cx="1769592" cy="184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60 Elipse"/>
            <p:cNvSpPr>
              <a:spLocks/>
            </p:cNvSpPr>
            <p:nvPr/>
          </p:nvSpPr>
          <p:spPr>
            <a:xfrm>
              <a:off x="1187624" y="3890559"/>
              <a:ext cx="2016125" cy="32385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Mejorar tiempos de respuesta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61 Elipse"/>
            <p:cNvSpPr>
              <a:spLocks/>
            </p:cNvSpPr>
            <p:nvPr/>
          </p:nvSpPr>
          <p:spPr>
            <a:xfrm>
              <a:off x="4067944" y="3941359"/>
              <a:ext cx="1841500" cy="28733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Administración de clientes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62 Elipse"/>
            <p:cNvSpPr>
              <a:spLocks/>
            </p:cNvSpPr>
            <p:nvPr/>
          </p:nvSpPr>
          <p:spPr>
            <a:xfrm>
              <a:off x="6812136" y="3866747"/>
              <a:ext cx="1806575" cy="32385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Sistema de marketing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36" name="63 Conector recto de flecha"/>
            <p:cNvCxnSpPr>
              <a:cxnSpLocks/>
              <a:stCxn id="28" idx="0"/>
              <a:endCxn id="34" idx="4"/>
            </p:cNvCxnSpPr>
            <p:nvPr/>
          </p:nvCxnSpPr>
          <p:spPr>
            <a:xfrm flipH="1" flipV="1">
              <a:off x="4988694" y="4228697"/>
              <a:ext cx="13370" cy="968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512 Conector recto de flecha"/>
            <p:cNvCxnSpPr>
              <a:cxnSpLocks/>
              <a:stCxn id="28" idx="1"/>
              <a:endCxn id="33" idx="6"/>
            </p:cNvCxnSpPr>
            <p:nvPr/>
          </p:nvCxnSpPr>
          <p:spPr>
            <a:xfrm flipH="1" flipV="1">
              <a:off x="3203749" y="4052484"/>
              <a:ext cx="982234" cy="3204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514 Conector recto de flecha"/>
            <p:cNvCxnSpPr>
              <a:cxnSpLocks/>
              <a:stCxn id="28" idx="7"/>
              <a:endCxn id="35" idx="2"/>
            </p:cNvCxnSpPr>
            <p:nvPr/>
          </p:nvCxnSpPr>
          <p:spPr>
            <a:xfrm flipV="1">
              <a:off x="5818144" y="4028672"/>
              <a:ext cx="993992" cy="344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515 Elipse"/>
            <p:cNvSpPr>
              <a:spLocks/>
            </p:cNvSpPr>
            <p:nvPr/>
          </p:nvSpPr>
          <p:spPr>
            <a:xfrm>
              <a:off x="3837161" y="3582584"/>
              <a:ext cx="2286000" cy="28733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Fidelizar clientes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40" name="516 Conector recto de flecha"/>
            <p:cNvCxnSpPr>
              <a:cxnSpLocks/>
              <a:stCxn id="33" idx="0"/>
              <a:endCxn id="39" idx="2"/>
            </p:cNvCxnSpPr>
            <p:nvPr/>
          </p:nvCxnSpPr>
          <p:spPr>
            <a:xfrm flipV="1">
              <a:off x="2195687" y="3726253"/>
              <a:ext cx="1641474" cy="1643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517 Conector recto de flecha"/>
            <p:cNvCxnSpPr>
              <a:cxnSpLocks/>
              <a:stCxn id="34" idx="0"/>
              <a:endCxn id="39" idx="4"/>
            </p:cNvCxnSpPr>
            <p:nvPr/>
          </p:nvCxnSpPr>
          <p:spPr>
            <a:xfrm flipH="1" flipV="1">
              <a:off x="4980161" y="3869922"/>
              <a:ext cx="8533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518 Conector recto de flecha"/>
            <p:cNvCxnSpPr>
              <a:cxnSpLocks/>
              <a:stCxn id="35" idx="0"/>
              <a:endCxn id="39" idx="6"/>
            </p:cNvCxnSpPr>
            <p:nvPr/>
          </p:nvCxnSpPr>
          <p:spPr>
            <a:xfrm flipH="1" flipV="1">
              <a:off x="6123161" y="3726253"/>
              <a:ext cx="1592263" cy="1404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519 Elipse"/>
            <p:cNvSpPr>
              <a:spLocks/>
            </p:cNvSpPr>
            <p:nvPr/>
          </p:nvSpPr>
          <p:spPr>
            <a:xfrm>
              <a:off x="3695874" y="3188884"/>
              <a:ext cx="2562225" cy="32385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Mayor participación en el mercado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44" name="520 Conector recto de flecha"/>
            <p:cNvCxnSpPr>
              <a:cxnSpLocks/>
              <a:stCxn id="39" idx="0"/>
              <a:endCxn id="43" idx="4"/>
            </p:cNvCxnSpPr>
            <p:nvPr/>
          </p:nvCxnSpPr>
          <p:spPr>
            <a:xfrm flipH="1" flipV="1">
              <a:off x="4976987" y="3512734"/>
              <a:ext cx="3174" cy="698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521 Elipse"/>
            <p:cNvSpPr>
              <a:spLocks/>
            </p:cNvSpPr>
            <p:nvPr/>
          </p:nvSpPr>
          <p:spPr>
            <a:xfrm>
              <a:off x="1222549" y="2817409"/>
              <a:ext cx="1619250" cy="4857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Incrementar las ventas a $48.000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6" name="522 Elipse"/>
            <p:cNvSpPr>
              <a:spLocks/>
            </p:cNvSpPr>
            <p:nvPr/>
          </p:nvSpPr>
          <p:spPr>
            <a:xfrm>
              <a:off x="6964536" y="2780897"/>
              <a:ext cx="1619250" cy="4857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Incrementar el rendimiento del capital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7" name="523 Elipse"/>
            <p:cNvSpPr>
              <a:spLocks/>
            </p:cNvSpPr>
            <p:nvPr/>
          </p:nvSpPr>
          <p:spPr>
            <a:xfrm>
              <a:off x="3765724" y="2516801"/>
              <a:ext cx="2286000" cy="28733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Aumentar la rentabilidad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48" name="524 Conector recto de flecha"/>
            <p:cNvCxnSpPr>
              <a:cxnSpLocks/>
              <a:stCxn id="43" idx="1"/>
              <a:endCxn id="45" idx="6"/>
            </p:cNvCxnSpPr>
            <p:nvPr/>
          </p:nvCxnSpPr>
          <p:spPr>
            <a:xfrm flipH="1" flipV="1">
              <a:off x="2841799" y="3060297"/>
              <a:ext cx="1229304" cy="1760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525 Conector recto de flecha"/>
            <p:cNvCxnSpPr>
              <a:cxnSpLocks/>
              <a:stCxn id="43" idx="7"/>
              <a:endCxn id="46" idx="2"/>
            </p:cNvCxnSpPr>
            <p:nvPr/>
          </p:nvCxnSpPr>
          <p:spPr>
            <a:xfrm flipV="1">
              <a:off x="5882870" y="3023785"/>
              <a:ext cx="1081666" cy="2125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526 Conector recto de flecha"/>
            <p:cNvCxnSpPr>
              <a:cxnSpLocks/>
              <a:stCxn id="45" idx="0"/>
              <a:endCxn id="47" idx="2"/>
            </p:cNvCxnSpPr>
            <p:nvPr/>
          </p:nvCxnSpPr>
          <p:spPr>
            <a:xfrm flipV="1">
              <a:off x="2032174" y="2660470"/>
              <a:ext cx="1733550" cy="1569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527 Conector recto de flecha"/>
            <p:cNvCxnSpPr>
              <a:cxnSpLocks/>
              <a:stCxn id="46" idx="0"/>
              <a:endCxn id="47" idx="6"/>
            </p:cNvCxnSpPr>
            <p:nvPr/>
          </p:nvCxnSpPr>
          <p:spPr>
            <a:xfrm flipH="1" flipV="1">
              <a:off x="6051724" y="2660470"/>
              <a:ext cx="1722437" cy="1204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585 Elipse"/>
            <p:cNvSpPr>
              <a:spLocks/>
            </p:cNvSpPr>
            <p:nvPr/>
          </p:nvSpPr>
          <p:spPr>
            <a:xfrm>
              <a:off x="4359449" y="4749049"/>
              <a:ext cx="1330325" cy="4857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Reducción de la capacidad ociosa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55" name="587 Conector recto de flecha"/>
            <p:cNvCxnSpPr>
              <a:cxnSpLocks/>
              <a:stCxn id="54" idx="0"/>
              <a:endCxn id="28" idx="4"/>
            </p:cNvCxnSpPr>
            <p:nvPr/>
          </p:nvCxnSpPr>
          <p:spPr>
            <a:xfrm flipH="1" flipV="1">
              <a:off x="5002064" y="4649384"/>
              <a:ext cx="22548" cy="996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591 Conector recto de flecha"/>
            <p:cNvCxnSpPr>
              <a:cxnSpLocks/>
              <a:stCxn id="15" idx="0"/>
              <a:endCxn id="54" idx="4"/>
            </p:cNvCxnSpPr>
            <p:nvPr/>
          </p:nvCxnSpPr>
          <p:spPr>
            <a:xfrm flipH="1" flipV="1">
              <a:off x="5024612" y="5234824"/>
              <a:ext cx="35495" cy="1264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21 Elipse"/>
            <p:cNvSpPr>
              <a:spLocks/>
            </p:cNvSpPr>
            <p:nvPr/>
          </p:nvSpPr>
          <p:spPr>
            <a:xfrm>
              <a:off x="4365799" y="5829169"/>
              <a:ext cx="1368425" cy="5032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800">
                  <a:effectLst/>
                  <a:latin typeface="Times New Roman"/>
                  <a:ea typeface="Calibri"/>
                  <a:cs typeface="Times New Roman"/>
                </a:rPr>
                <a:t>Plan de protección ambiental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58" name="595 Conector recto de flecha"/>
            <p:cNvCxnSpPr>
              <a:cxnSpLocks/>
              <a:stCxn id="57" idx="0"/>
              <a:endCxn id="15" idx="4"/>
            </p:cNvCxnSpPr>
            <p:nvPr/>
          </p:nvCxnSpPr>
          <p:spPr>
            <a:xfrm flipV="1">
              <a:off x="5050012" y="5685153"/>
              <a:ext cx="10095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58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06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Objetivos de Mercadotecnia</a:t>
            </a:r>
            <a:endParaRPr lang="es-EC" sz="3200" b="1" dirty="0"/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2385082"/>
              </p:ext>
            </p:extLst>
          </p:nvPr>
        </p:nvGraphicFramePr>
        <p:xfrm>
          <a:off x="539552" y="1700808"/>
          <a:ext cx="8229600" cy="43924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43555"/>
                <a:gridCol w="2839212"/>
                <a:gridCol w="4746833"/>
              </a:tblGrid>
              <a:tr h="31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Ord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Objetivo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Objetivo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804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linkClick r:id="rId3" action="ppaction://hlinksldjump"/>
                        </a:rPr>
                        <a:t>Ventas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Incrementar el ingreso por ventas de paquetes turísticos en una tercera parte del valor obtenido durante el 2010, es decir $48.000 durante el periodo marzo 2011 febrero 2012.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894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linkClick r:id="rId4" action="ppaction://hlinksldjump"/>
                        </a:rPr>
                        <a:t>Productividad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Alcanzar un 50% de capacidad utilizada en la hostería durante el período marzo 2011 - febrero 2012.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894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linkClick r:id="rId5" action="ppaction://hlinksldjump"/>
                        </a:rPr>
                        <a:t>Innovación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Implementar una página web que permita brindar el servicio de reservación online de los paquetes turísticos que brinda la hostería.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894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linkClick r:id="rId6" action="ppaction://hlinksldjump"/>
                        </a:rPr>
                        <a:t>Recursos Humanos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Ejecutar un programa de capacitación de 16 horas /hombre en habilidades gerenciales, servicio al cliente y turismo ecológico y de aventura.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804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linkClick r:id="rId7" action="ppaction://hlinksldjump"/>
                        </a:rPr>
                        <a:t>Responsabilidad Social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Implementar un programa de protección del medio ambiente mediante la ubicación en el área de influencia de basureros ecológicos que incentiven al reciclaje y a una adecuada eliminación de los desechos.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41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Perfil Estratégico de Desarrollo a Adoptarse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6373454"/>
              </p:ext>
            </p:extLst>
          </p:nvPr>
        </p:nvGraphicFramePr>
        <p:xfrm>
          <a:off x="611561" y="1484784"/>
          <a:ext cx="7920879" cy="461810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98273"/>
                <a:gridCol w="1583177"/>
                <a:gridCol w="1583177"/>
                <a:gridCol w="2078126"/>
                <a:gridCol w="2078126"/>
              </a:tblGrid>
              <a:tr h="18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Ord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Tipo de Estrategia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Estrategia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Justificación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Ideas de Acciones para aplicar la Estrategia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</a:tr>
              <a:tr h="1023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1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Básica de Desarrollo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Diferenciación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hostería busca alcanzar mejores resultados brindando un servicio de alojamiento y alimentación completo en una infraestructura que mantenga armonía con el entorno y brinde la posibilidad de desarrollar una variedad de actividades turísticas.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Redecorar el interior de la </a:t>
                      </a:r>
                      <a:r>
                        <a:rPr lang="es-EC" sz="8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hostería </a:t>
                      </a:r>
                      <a:r>
                        <a:rPr lang="es-EC" sz="8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manteniendo el entorno rural.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Desarrollar campañas publicitarias creativas e innovadoras.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Implementar programas de capacitación del recurso humano para asegurar la orientación hacia el cliente.</a:t>
                      </a: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2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Crecimiento Intensivo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Penetración de Mercado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hostería desea incrementar las ventas en una tercera parte de los ingresos obtenidos en el 2010 ofreciendo servicios de alojamiento, alimentación y recreación al mercado turístico actual. 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 dirty="0">
                          <a:effectLst/>
                        </a:rPr>
                        <a:t>Mejorar los servicios ofertados mediante la ampliación de su infraestructura y el rediseño a largo plazo de los paquetes turísticos que ofrece.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 dirty="0">
                          <a:effectLst/>
                        </a:rPr>
                        <a:t>Organizar y reforzar las acciones promocionales a fin de concentrar los esfuerzos hacia los segmentos objetivos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3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Diversificación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Diversificación Concéntrica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hostería busca el desarrollo de una variedad de actividades complementarias que permitan mejorar el servicio que se brinda al turista. 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>
                          <a:effectLst/>
                        </a:rPr>
                        <a:t>Implementar actividades complementarias como transporte, bazares, campamentos, ciclo paseos, entre otras facilitando el rediseño de los paquetes turísticos ofertados.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4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Competitiva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Del Seguidor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EC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hostería </a:t>
                      </a:r>
                      <a:r>
                        <a:rPr lang="es-EC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dispone de una cuota de mercado reducida por lo se ha adaptado al entorno alineando su comportamiento con el de la competencia a fin de adquirir la experiencia y conocimiento necesario para el desarrollo de la actividad en el sector. el mercado 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 dirty="0">
                          <a:effectLst/>
                        </a:rPr>
                        <a:t>Concentrar los esfuerzos de marketing en atraer la mayor cantidad de usuarios de los segmentos objetivos.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850" dirty="0">
                          <a:effectLst/>
                        </a:rPr>
                        <a:t>Adquirir experiencia del mercado mediante la evaluación permanente de la competencia, su infraestructura, oferta y participación.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35" marR="32235" marT="0" marB="0" anchor="ctr"/>
                </a:tc>
              </a:tr>
            </a:tbl>
          </a:graphicData>
        </a:graphic>
      </p:graphicFrame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0503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Perfil Estratégico de Desarrollo a Adoptarse</a:t>
            </a:r>
            <a:endParaRPr lang="es-EC" sz="32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7051914"/>
              </p:ext>
            </p:extLst>
          </p:nvPr>
        </p:nvGraphicFramePr>
        <p:xfrm>
          <a:off x="755578" y="1628800"/>
          <a:ext cx="7632846" cy="475447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76518"/>
                <a:gridCol w="1525605"/>
                <a:gridCol w="1525605"/>
                <a:gridCol w="2002559"/>
                <a:gridCol w="2002559"/>
              </a:tblGrid>
              <a:tr h="234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Ord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Tipo de Estrategia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Estrategia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Justificación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Ideas de Acciones para aplicar la Estrategia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</a:tr>
              <a:tr h="61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Innovación Tecnológica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Administración del Conocimiento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Para brindar calidad en los servicios se requiere de personal competente y capacitado acorde con las tendencias del mercado.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Definir programas de capacitación en áreas gerenciales, de ventas y servicio al cliente.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</a:tr>
              <a:tr h="6449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Planificación Estratégica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Implementar planes de acción que permita la consecución de los objetivos con las estrategias planteadas.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Rediseñar el direccionamiento estratégico.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Implementar estrategias enfocadas en la  diferenciación y la orientación al cliente.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</a:tr>
              <a:tr h="2077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Gestión de la Calidad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Implementar una filosofía de mejoramiento continuo que permita brindar un mayor valor al turista.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Capacitar y motivar permanentemente al recurso humano fomentando su desarrollo personal y profesional.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Implementar un sistema de gestión de la calidad integral.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</a:tr>
              <a:tr h="6002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/>
                </a:tc>
              </a:tr>
              <a:tr h="3591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al Cliente</a:t>
                      </a:r>
                    </a:p>
                  </a:txBody>
                  <a:tcPr marL="41712" marR="4171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satisfacción del cliente permite incrementar la frecuencia de uso de los servicios y la participación en el mercado.</a:t>
                      </a:r>
                    </a:p>
                  </a:txBody>
                  <a:tcPr marL="41712" marR="41712" marT="0" marB="0" anchor="ctr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 y mejorar los paquetes turísticos  </a:t>
                      </a:r>
                      <a:r>
                        <a:rPr lang="es-EC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adaptándolos </a:t>
                      </a:r>
                      <a:r>
                        <a:rPr lang="es-EC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las exigencias y recursos de los turistas.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programas de capacitación al personal referentes a atención personalizada al cliente.</a:t>
                      </a:r>
                    </a:p>
                  </a:txBody>
                  <a:tcPr marL="41712" marR="41712" marT="0" marB="0" anchor="ctr"/>
                </a:tc>
              </a:tr>
              <a:tr h="43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/>
                </a:tc>
              </a:tr>
              <a:tr h="823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Posicionamiento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>
                          <a:effectLst/>
                        </a:rPr>
                        <a:t>Por Calidad/Precio</a:t>
                      </a:r>
                      <a:endParaRPr lang="es-EC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hostería desea posicionarse como el proveedor turístico que ofrece mayor valor al turista, es decir variedad de actividades y beneficios a un precio razonable.</a:t>
                      </a:r>
                      <a:endParaRPr lang="es-EC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Evaluar y mejorar los paquetes turísticos  </a:t>
                      </a:r>
                      <a:r>
                        <a:rPr lang="es-EC" sz="900" dirty="0" smtClean="0">
                          <a:effectLst/>
                        </a:rPr>
                        <a:t>adaptándolos </a:t>
                      </a:r>
                      <a:r>
                        <a:rPr lang="es-EC" sz="900" dirty="0">
                          <a:effectLst/>
                        </a:rPr>
                        <a:t>a las exigencias y recursos de los turistas</a:t>
                      </a:r>
                      <a:r>
                        <a:rPr lang="es-EC" sz="900" dirty="0" smtClean="0">
                          <a:effectLst/>
                        </a:rPr>
                        <a:t>.</a:t>
                      </a: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2" marR="41712" marT="0" marB="0"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0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Matriz de Estrategias de Marketing Mix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680081"/>
              </p:ext>
            </p:extLst>
          </p:nvPr>
        </p:nvGraphicFramePr>
        <p:xfrm>
          <a:off x="611560" y="1400937"/>
          <a:ext cx="8064896" cy="496184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14584"/>
                <a:gridCol w="1419189"/>
                <a:gridCol w="2669752"/>
                <a:gridCol w="3361371"/>
              </a:tblGrid>
              <a:tr h="237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Código Estrategia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Estrategia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Justificación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  <a:tr h="1189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PRODUCTO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S01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Implementar mecanismos que permitan fidelizar al cliente y fomenten su frecuencia de visita.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Hostería Hacienda Milpe Pachijal al enfocarse al mercado nacional e internacional debe buscar los medios para conocer a sus clientes y proporcionar información actualizada y adecuada para cada uno de ellos.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  <a:tr h="59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S02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Capacitar al personal en  temas gerenciales, ventas y servicio al cliente.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Contar con talento humano capacitado permite que los servicios brindados por Hostería Hacienda Milpe Pachijal alcancen un grado de eficiencia que permita brindar satisfacción al cliente.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  <a:tr h="1189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PRECIO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P01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Fijar los precios a un nivel competitivo más bajo para alcanzar mayor participación en el mercado.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Evaluar el comportamiento de la competencia y fijar un precio competitivo más bajo que permita alcanzar las ventas esperadas por Hostería Hacienda Milpe Pachijal.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  <a:tr h="1189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PLAZA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L01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Desarrollar alianzas estratégicas con agencias de viajes nacionales e internacionales.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Hostería Hacienda Milpe Pachijal tiene restringido su total acceso al mercado internacional por lo que requiere de grandes alieados estratégicos que den a conocer y ofrezcan sus servicios.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  <a:tr h="1189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PROMOCIÓN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R01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Diseño e implementación de la identidad corporativa de la hostería.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Dirigir los esfuerzos de marketing a elaborar un mensaje concreto con el que el turista este en capacidad de diferenciar los servicios de Hostería Hacienda Milpe Pachijal con los de la competencia.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  <a:tr h="59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R02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Promocionar un mensaje publicitario que destaque la singularidad del servicio a través de anuncios en periódicos, trípticos.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Emplear los medios publicitarios que permitan llegar a un mayor porcentaje de consumidores.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  <a:tr h="47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R03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Diseñar una página web en la que se promocione los servicios de la hostería y se permita la interacción con el cliente.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Utilizar esta importante herramienta tecnológica a fin de lograr una interacción directa con todos los segmentos de mercado.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3" marR="42313" marT="0" marB="0" anchor="ctr"/>
                </a:tc>
              </a:tr>
            </a:tbl>
          </a:graphicData>
        </a:graphic>
      </p:graphicFrame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79454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Plan Operativo de Marketing Mix</a:t>
            </a:r>
            <a:endParaRPr lang="es-EC" sz="3200" b="1" dirty="0"/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452589"/>
              </p:ext>
            </p:extLst>
          </p:nvPr>
        </p:nvGraphicFramePr>
        <p:xfrm>
          <a:off x="539551" y="1521320"/>
          <a:ext cx="8064898" cy="47880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04057"/>
                <a:gridCol w="648072"/>
                <a:gridCol w="1080120"/>
                <a:gridCol w="1656184"/>
                <a:gridCol w="720080"/>
                <a:gridCol w="648072"/>
                <a:gridCol w="792088"/>
                <a:gridCol w="1080120"/>
                <a:gridCol w="936105"/>
              </a:tblGrid>
              <a:tr h="1509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Ord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Código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Estrategia de Marketing Mix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Actividades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Fecha de Inicio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Duración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Costos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6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 Parcial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# Anexo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Costo Acumulado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</a:tr>
              <a:tr h="15094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PRODUCTO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2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S01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Implementar mecanismos que permitan fidelizar al cliente y fomenten su frecuencia de visita.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Realizar encuestas a los turistas acerca de los servicios que utiliza y su frecuencia de uso.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Generar una base de datos de los turistas que han </a:t>
                      </a:r>
                      <a:r>
                        <a:rPr lang="es-EC" sz="900" dirty="0" smtClean="0">
                          <a:effectLst/>
                        </a:rPr>
                        <a:t>visitado </a:t>
                      </a:r>
                      <a:r>
                        <a:rPr lang="es-EC" sz="900" dirty="0">
                          <a:effectLst/>
                        </a:rPr>
                        <a:t>la </a:t>
                      </a:r>
                      <a:r>
                        <a:rPr lang="es-EC" sz="900" dirty="0" smtClean="0">
                          <a:effectLst/>
                        </a:rPr>
                        <a:t>hostería.</a:t>
                      </a:r>
                      <a:endParaRPr lang="es-EC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Enviar mensualmente información de los paquetes turísticos y promociones.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1de Junio de 2011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 mes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160,00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linkClick r:id="rId3" action="ppaction://hlinksldjump"/>
                        </a:rPr>
                        <a:t>3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160,00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</a:tr>
              <a:tr h="127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S02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Capacitar al personal en  temas gerenciales, ventas y servicio al cliente.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>
                          <a:effectLst/>
                        </a:rPr>
                        <a:t>Contratar los servicios profesionales de personal de cada área.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>
                          <a:effectLst/>
                        </a:rPr>
                        <a:t>Adquirir una biblioteca turística.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>
                          <a:effectLst/>
                        </a:rPr>
                        <a:t>Buscar y coordinar el apoyo de estudiantes de la carrera de Turismo.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 de Marzo de 2011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 semanas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1.050,00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linkClick r:id="rId4" action="ppaction://hlinksldjump"/>
                        </a:rPr>
                        <a:t>4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1.210,00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</a:tr>
              <a:tr h="15094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PRECIO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56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P01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Fijar los precios a un nivel competitivo más bajo para alcanzar mayor participación en el mercado.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Costear los paquetes turísticos.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Realizar una prueba piloto de los costos de los paquetes turísticos.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 dirty="0">
                          <a:effectLst/>
                        </a:rPr>
                        <a:t>Fijar políticas de precios.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 de Abril de 2011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 semanas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linkClick r:id="rId5" action="ppaction://hlinksldjump"/>
                        </a:rPr>
                        <a:t>5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1.210,00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160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Plan Operativo de Marketing Mix</a:t>
            </a:r>
            <a:endParaRPr lang="es-EC" sz="3200" b="1" dirty="0"/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476554"/>
              </p:ext>
            </p:extLst>
          </p:nvPr>
        </p:nvGraphicFramePr>
        <p:xfrm>
          <a:off x="611562" y="1521668"/>
          <a:ext cx="7992886" cy="471564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04054"/>
                <a:gridCol w="504056"/>
                <a:gridCol w="1080120"/>
                <a:gridCol w="1656184"/>
                <a:gridCol w="864096"/>
                <a:gridCol w="792088"/>
                <a:gridCol w="936104"/>
                <a:gridCol w="1008112"/>
                <a:gridCol w="648072"/>
              </a:tblGrid>
              <a:tr h="947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Ord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Código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Estrategia de Marketing Mix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Actividades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Fecha de Inicio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Duración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Costos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88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 Parcial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# Anexo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Costo Acumulado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</a:tr>
              <a:tr h="8616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PLAZA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7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L01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Desarrollar alianzas estratégicas con agencias de viajes nacionales e internacionales.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900">
                          <a:effectLst/>
                        </a:rPr>
                        <a:t>Evaluar aquellas agencias de viajes que promocionan estos servicios.</a:t>
                      </a:r>
                      <a:endParaRPr lang="es-EC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900">
                          <a:effectLst/>
                        </a:rPr>
                        <a:t>Realizar  acercamientos con las agencias para solicitar su servicio.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 de Junio de 2011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 mes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190,00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linkClick r:id="rId3" action="ppaction://hlinksldjump"/>
                        </a:rPr>
                        <a:t>6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1.400,00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</a:tr>
              <a:tr h="8616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PROMOCIÓN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9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R01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Diseñar un mensaje publicitario que destaque la calidad y singularidad del servicio.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900">
                          <a:effectLst/>
                        </a:rPr>
                        <a:t>Contratar un diseñador gráfico o multimedia que elabore el mensaje publicitario.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 de Mayo de 2011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 semanas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linkClick r:id="rId4" action="ppaction://hlinksldjump"/>
                        </a:rPr>
                        <a:t>7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1.700,00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</a:tr>
              <a:tr h="1033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R02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Promocionar un mensaje publicitario que destaque la singularidad del servicio a través de anuncios en periódicos, trípticos.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>
                          <a:effectLst/>
                        </a:rPr>
                        <a:t>Elaborar el material para la imagen corporativa de la hostería.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900">
                          <a:effectLst/>
                        </a:rPr>
                        <a:t>Repartir trípticos con información de la hostería.</a:t>
                      </a:r>
                      <a:endParaRPr lang="es-EC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900">
                          <a:effectLst/>
                        </a:rPr>
                        <a:t>Publicar información de la hostería en prensa escrita.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 de Marzo de 2011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 año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2.420,00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linkClick r:id="rId5" action="ppaction://hlinksldjump"/>
                        </a:rPr>
                        <a:t>8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4.120,00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</a:tr>
              <a:tr h="689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R03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Diseñar una página web en la que se promocione los servicios de la hostería y se permita la interacción con el cliente.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>
                          <a:effectLst/>
                        </a:rPr>
                        <a:t>Contratar un diseñador de páginas web.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900">
                          <a:effectLst/>
                        </a:rPr>
                        <a:t>Contratar un plan de internet inalámbrico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 de Marzo de 2011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 meses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555,36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linkClick r:id="rId6" action="ppaction://hlinksldjump"/>
                        </a:rPr>
                        <a:t>9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4.675,36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6" marR="337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072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Presupuesto de Marketing Mix</a:t>
            </a:r>
            <a:endParaRPr lang="es-EC" sz="32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2641915"/>
              </p:ext>
            </p:extLst>
          </p:nvPr>
        </p:nvGraphicFramePr>
        <p:xfrm>
          <a:off x="683570" y="1434797"/>
          <a:ext cx="7776861" cy="494693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95359"/>
                <a:gridCol w="1908895"/>
                <a:gridCol w="3844983"/>
                <a:gridCol w="732981"/>
                <a:gridCol w="894643"/>
              </a:tblGrid>
              <a:tr h="266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Ord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Ítem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Concepto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Subtotal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Porcentaje de Incidencia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/>
                </a:tc>
              </a:tr>
              <a:tr h="1202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ESTRATEGIAS DE PRODUCTO / SERVICIO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28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Realizar encuestas a los turistas acerca de los servicios que utiliza y su frecuencia de uso.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160,00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3,26%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Generar una base de datos de los turistas que han vistado la hosteria.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Enviar mensualmente información de los paquetes turísticos y promociones.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Honorarios profesionales de los capacitadores.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1.050,00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21,39%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202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Adquirir una biblioteca turística.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Buscar y coordinar el apoyo de estudiantes de la carrera de Turismo.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ESTRATEGIAS DE PRECIO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Costear los paquetes turísticos.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Realizar una prueba piloto de los costos de los paquetes turísticos.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Fijar políticas de precios.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ESTRATEGIAS DE PLAZA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Evaluar aquellas agencias de viaje que promocionan estos servicios.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190,00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3,87%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Realizar acercamientos con las agencias para solicitar sus servicios.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ESTRATEGIAS DE PROMOCIÓN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Contratar un diseñador gráfico o multimedia que elabore el mensaje publicitario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6,11%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952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Elaborar el material para la imagen corporativa de la hostería.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2.420,00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49,29%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Repartir trípticos con información de la hostería.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Publicar información de la hostería en prensa.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Contratar un diseñador de páginas web.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555,36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11,32%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9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Contratar un plan inalámbrico de Internet.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64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SUBTOTAL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4.675,36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95,24%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2027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5% IMPROVISTOS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233,77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4.76%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95264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4.909,13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100,00%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  <a:tr h="1202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INDICADORES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Presupuesto de Marketing en relación a las Ventas Brutas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10,23%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4" marR="38204" marT="0" marB="0" anchor="ctr"/>
                </a:tc>
              </a:tr>
            </a:tbl>
          </a:graphicData>
        </a:graphic>
      </p:graphicFrame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7596336" y="645333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97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Evaluación de Beneficios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7564157"/>
              </p:ext>
            </p:extLst>
          </p:nvPr>
        </p:nvGraphicFramePr>
        <p:xfrm>
          <a:off x="755576" y="1484784"/>
          <a:ext cx="7632847" cy="197065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40160"/>
                <a:gridCol w="648072"/>
                <a:gridCol w="1944216"/>
                <a:gridCol w="1800200"/>
                <a:gridCol w="1800199"/>
              </a:tblGrid>
              <a:tr h="946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ESCENARIOS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1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Pesimista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Esperado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Optimista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</a:tr>
              <a:tr h="94629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OBJETIVO DE VENTAS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-5%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+10%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</a:tr>
              <a:tr h="2486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45.600,00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48.000,00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52.800,00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  <a:tr h="122246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Factores o Variables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vert="vert27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>
                          <a:effectLst/>
                        </a:rPr>
                        <a:t>Disminución de la demanda turística en el noroccidente de la provincia de Pichincha.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>
                          <a:effectLst/>
                        </a:rPr>
                        <a:t>Inestabilidad económica social y política en el país.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>
                          <a:effectLst/>
                        </a:rPr>
                        <a:t>Cambios climáticos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>
                          <a:effectLst/>
                        </a:rPr>
                        <a:t>Desastres naturales.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>
                          <a:effectLst/>
                        </a:rPr>
                        <a:t>Demanda turística favorable en el noroccidente de la provincia de Pichincha.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>
                          <a:effectLst/>
                        </a:rPr>
                        <a:t>Estabilidad económica social y política en el país.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>
                          <a:effectLst/>
                        </a:rPr>
                        <a:t>Buen clima en la zona.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 dirty="0">
                          <a:effectLst/>
                        </a:rPr>
                        <a:t>Aumento de la demanda turística en el noroccidente de la provincia de Pichincha.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 dirty="0">
                          <a:effectLst/>
                        </a:rPr>
                        <a:t>Estabilidad económica social y política en el país.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900" dirty="0">
                          <a:effectLst/>
                        </a:rPr>
                        <a:t>Excelente clima en la zona.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/>
                </a:tc>
              </a:tr>
            </a:tbl>
          </a:graphicData>
        </a:graphic>
      </p:graphicFrame>
      <p:sp>
        <p:nvSpPr>
          <p:cNvPr id="10" name="9 CuadroTexto">
            <a:hlinkClick r:id="rId2" action="ppaction://hlinksldjump"/>
          </p:cNvPr>
          <p:cNvSpPr txBox="1"/>
          <p:nvPr/>
        </p:nvSpPr>
        <p:spPr>
          <a:xfrm>
            <a:off x="7596336" y="645333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7694690"/>
              </p:ext>
            </p:extLst>
          </p:nvPr>
        </p:nvGraphicFramePr>
        <p:xfrm>
          <a:off x="2915816" y="4005064"/>
          <a:ext cx="3289299" cy="6477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28192"/>
                <a:gridCol w="864096"/>
                <a:gridCol w="697011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>
                          <a:effectLst/>
                        </a:rPr>
                        <a:t>FLUJO NETO GENERADO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>
                          <a:effectLst/>
                        </a:rPr>
                        <a:t>Sin Plan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Con Plan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Esperado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  6.775,72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  6.575,69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Optimista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  8.829,88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  9.232,05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Pesimista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  5.570,21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  5.214,52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9583732"/>
              </p:ext>
            </p:extLst>
          </p:nvPr>
        </p:nvGraphicFramePr>
        <p:xfrm>
          <a:off x="2915816" y="5157192"/>
          <a:ext cx="3340100" cy="647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28192"/>
                <a:gridCol w="864096"/>
                <a:gridCol w="747812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UTILIDAD NETA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Sin Plan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Con Plan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Esperado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  2.901,06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  11.590,14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Optimista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  4.401,70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  13.343,32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Pesimista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  2.150,74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  10.700,89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505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Justificación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70" y="1484784"/>
            <a:ext cx="7920879" cy="4992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8064389" y="6221180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9412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Evaluación de Retorno de la Inversión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7467935"/>
              </p:ext>
            </p:extLst>
          </p:nvPr>
        </p:nvGraphicFramePr>
        <p:xfrm>
          <a:off x="1979712" y="2636912"/>
          <a:ext cx="5472608" cy="216024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33569"/>
                <a:gridCol w="2339039"/>
              </a:tblGrid>
              <a:tr h="30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Método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Tasa Mínima Aceptable de Rendimiento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1,32%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Actual Neto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1.056,09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Tasa Interna de Retorno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3,00%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Relación Beneficio – Costo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Período de Recuperación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 meses 26 días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7596336" y="645333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0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Conclusiones y Recomendaciones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917032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romanLcPeriod"/>
            </a:pPr>
            <a:r>
              <a:rPr lang="es-EC" sz="1600" dirty="0" smtClean="0"/>
              <a:t>Auge del desarrollo de actividades turísticas en el Noroccidente de Pichincha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es-EC" sz="1600" dirty="0"/>
              <a:t>Considerar </a:t>
            </a:r>
            <a:r>
              <a:rPr lang="es-EC" sz="1600" dirty="0" smtClean="0"/>
              <a:t>el </a:t>
            </a:r>
            <a:r>
              <a:rPr lang="es-EC" sz="1600" dirty="0"/>
              <a:t>presente Plan Estratégico de Mercado Potencial como un lineamiento básico a aplicar a fin de mejorar la situación actual del </a:t>
            </a:r>
            <a:r>
              <a:rPr lang="es-EC" sz="1600" dirty="0" smtClean="0"/>
              <a:t>negocio.</a:t>
            </a:r>
          </a:p>
          <a:p>
            <a:pPr marL="274320" lvl="1" indent="0" algn="just">
              <a:buNone/>
            </a:pPr>
            <a:endParaRPr lang="es-EC" sz="1600" dirty="0" smtClean="0"/>
          </a:p>
          <a:p>
            <a:pPr marL="342900" indent="-342900" algn="just">
              <a:buFont typeface="+mj-lt"/>
              <a:buAutoNum type="romanLcPeriod"/>
            </a:pPr>
            <a:r>
              <a:rPr lang="es-EC" sz="1600" dirty="0" smtClean="0"/>
              <a:t>El </a:t>
            </a:r>
            <a:r>
              <a:rPr lang="es-EC" sz="1600" dirty="0"/>
              <a:t>direccionamiento estratégico como parte de la planificación estratégica constituyen oportunidades para el crecimiento empresarial.</a:t>
            </a:r>
          </a:p>
          <a:p>
            <a:pPr marL="617220" lvl="1" indent="-342900" algn="just">
              <a:buFont typeface="+mj-lt"/>
              <a:buAutoNum type="arabicPeriod" startAt="2"/>
            </a:pPr>
            <a:r>
              <a:rPr lang="es-EC" sz="1600" dirty="0"/>
              <a:t>Aplicar </a:t>
            </a:r>
            <a:r>
              <a:rPr lang="es-EC" sz="1600" dirty="0" smtClean="0"/>
              <a:t>la </a:t>
            </a:r>
            <a:r>
              <a:rPr lang="es-EC" sz="1600" dirty="0"/>
              <a:t>planificación estratégica propuesta </a:t>
            </a:r>
            <a:r>
              <a:rPr lang="es-EC" sz="1600" dirty="0" smtClean="0"/>
              <a:t>y </a:t>
            </a:r>
            <a:r>
              <a:rPr lang="es-EC" sz="1600" dirty="0"/>
              <a:t>dar seguimiento al mapa estratégico </a:t>
            </a:r>
            <a:r>
              <a:rPr lang="es-EC" sz="1600" dirty="0" smtClean="0"/>
              <a:t>orientando los </a:t>
            </a:r>
            <a:r>
              <a:rPr lang="es-EC" sz="1600" dirty="0"/>
              <a:t>recursos </a:t>
            </a:r>
            <a:r>
              <a:rPr lang="es-EC" sz="1600" dirty="0" smtClean="0"/>
              <a:t>hacia </a:t>
            </a:r>
            <a:r>
              <a:rPr lang="es-EC" sz="1600" dirty="0"/>
              <a:t>la consecución de metas y objetivos claros</a:t>
            </a:r>
            <a:r>
              <a:rPr lang="es-EC" sz="1600" dirty="0" smtClean="0"/>
              <a:t>.</a:t>
            </a:r>
          </a:p>
          <a:p>
            <a:pPr marL="274320" lvl="1" indent="0" algn="just">
              <a:buNone/>
            </a:pPr>
            <a:endParaRPr lang="es-EC" sz="1600" dirty="0" smtClean="0"/>
          </a:p>
          <a:p>
            <a:pPr marL="342900" indent="-342900" algn="just">
              <a:buFont typeface="+mj-lt"/>
              <a:buAutoNum type="romanLcPeriod"/>
            </a:pPr>
            <a:r>
              <a:rPr lang="es-EC" sz="1600" dirty="0" smtClean="0"/>
              <a:t>Tendencia </a:t>
            </a:r>
            <a:r>
              <a:rPr lang="es-EC" sz="1600" dirty="0"/>
              <a:t>creciente por el desarrollo de turismo de naturaleza o ecoturismo, presentándose una mayor aceptación por parte del segmento adultos </a:t>
            </a:r>
            <a:r>
              <a:rPr lang="es-EC" sz="1600" dirty="0" smtClean="0"/>
              <a:t>(turista nacional) </a:t>
            </a:r>
            <a:r>
              <a:rPr lang="es-EC" sz="1600" dirty="0"/>
              <a:t>y del segmento adultos mayores </a:t>
            </a:r>
            <a:r>
              <a:rPr lang="es-EC" sz="1600" dirty="0" smtClean="0"/>
              <a:t>(turista internacional).</a:t>
            </a:r>
          </a:p>
          <a:p>
            <a:pPr marL="617220" lvl="1" indent="-342900" algn="just">
              <a:buFont typeface="+mj-lt"/>
              <a:buAutoNum type="arabicPeriod" startAt="3"/>
            </a:pPr>
            <a:r>
              <a:rPr lang="es-EC" sz="1600" dirty="0"/>
              <a:t>Implementar el perfil estratégico diseñado en la presente propuesta dando seguimiento al cumplimiento de </a:t>
            </a:r>
            <a:r>
              <a:rPr lang="es-EC" sz="1600" dirty="0" smtClean="0"/>
              <a:t>los planes de acción establecidos.</a:t>
            </a:r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43219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Conclusiones y Recomendaciones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romanLcPeriod" startAt="4"/>
            </a:pPr>
            <a:r>
              <a:rPr lang="es-EC" sz="1600" dirty="0" smtClean="0"/>
              <a:t>El </a:t>
            </a:r>
            <a:r>
              <a:rPr lang="es-EC" sz="1600" dirty="0"/>
              <a:t>Plan de Marketing </a:t>
            </a:r>
            <a:r>
              <a:rPr lang="es-EC" sz="1600" dirty="0" smtClean="0"/>
              <a:t>para </a:t>
            </a:r>
            <a:r>
              <a:rPr lang="es-EC" sz="1600" dirty="0"/>
              <a:t>Hostería Hacienda Milpe Pachijal supone un presupuesto equivalente al 10,23% de las ventas proyectadas para el </a:t>
            </a:r>
            <a:r>
              <a:rPr lang="es-EC" sz="1600" dirty="0" smtClean="0"/>
              <a:t>2011.</a:t>
            </a:r>
          </a:p>
          <a:p>
            <a:pPr marL="674370" lvl="1" indent="-400050" algn="just">
              <a:buFont typeface="+mj-lt"/>
              <a:buAutoNum type="arabicPeriod" startAt="4"/>
            </a:pPr>
            <a:r>
              <a:rPr lang="es-EC" sz="1600" dirty="0"/>
              <a:t>Ejecutar en el período </a:t>
            </a:r>
            <a:r>
              <a:rPr lang="es-EC" sz="1600" dirty="0" smtClean="0"/>
              <a:t>de un año </a:t>
            </a:r>
            <a:r>
              <a:rPr lang="es-EC" sz="1600" dirty="0"/>
              <a:t>el Plan de Marketing </a:t>
            </a:r>
            <a:r>
              <a:rPr lang="es-EC" sz="1600" dirty="0" smtClean="0"/>
              <a:t>a </a:t>
            </a:r>
            <a:r>
              <a:rPr lang="es-EC" sz="1600" dirty="0"/>
              <a:t>fin de satisfacer las expectativas y necesidades del cliente interno y externo</a:t>
            </a:r>
            <a:r>
              <a:rPr lang="es-EC" sz="1600" dirty="0" smtClean="0"/>
              <a:t>.</a:t>
            </a:r>
          </a:p>
          <a:p>
            <a:pPr marL="274320" lvl="1" indent="0" algn="just">
              <a:buNone/>
            </a:pPr>
            <a:endParaRPr lang="es-EC" sz="1600" dirty="0" smtClean="0"/>
          </a:p>
          <a:p>
            <a:pPr marL="400050" indent="-400050" algn="just">
              <a:buFont typeface="+mj-lt"/>
              <a:buAutoNum type="romanLcPeriod" startAt="4"/>
            </a:pPr>
            <a:r>
              <a:rPr lang="es-EC" sz="1600" dirty="0" smtClean="0"/>
              <a:t>La </a:t>
            </a:r>
            <a:r>
              <a:rPr lang="es-EC" sz="1600" dirty="0"/>
              <a:t>evaluación de </a:t>
            </a:r>
            <a:r>
              <a:rPr lang="es-EC" sz="1600" dirty="0" smtClean="0"/>
              <a:t>beneficios y retorno de la inversión </a:t>
            </a:r>
            <a:r>
              <a:rPr lang="es-EC" sz="1600" dirty="0"/>
              <a:t>de la aplicación de la propuesta </a:t>
            </a:r>
            <a:r>
              <a:rPr lang="es-EC" sz="1600" dirty="0" smtClean="0"/>
              <a:t>reflejan </a:t>
            </a:r>
            <a:r>
              <a:rPr lang="es-EC" sz="1600" dirty="0"/>
              <a:t>la viabilidad de su aplicación y la consecución de una rentabilidad óptima para el negocio</a:t>
            </a:r>
            <a:r>
              <a:rPr lang="es-EC" sz="1600" dirty="0" smtClean="0"/>
              <a:t>.</a:t>
            </a:r>
          </a:p>
          <a:p>
            <a:pPr marL="400050" indent="-400050" algn="just">
              <a:buFont typeface="+mj-lt"/>
              <a:buAutoNum type="romanLcPeriod" startAt="4"/>
            </a:pPr>
            <a:endParaRPr lang="es-EC" sz="1600" dirty="0"/>
          </a:p>
          <a:p>
            <a:pPr marL="400050" indent="-400050" algn="just">
              <a:buFont typeface="+mj-lt"/>
              <a:buAutoNum type="romanLcPeriod" startAt="4"/>
            </a:pPr>
            <a:endParaRPr lang="es-EC" sz="1600" dirty="0" smtClean="0"/>
          </a:p>
          <a:p>
            <a:pPr marL="400050" indent="-400050" algn="just">
              <a:buFont typeface="+mj-lt"/>
              <a:buAutoNum type="romanLcPeriod" startAt="4"/>
            </a:pPr>
            <a:endParaRPr lang="es-EC" sz="1600" dirty="0" smtClean="0"/>
          </a:p>
          <a:p>
            <a:pPr marL="400050" indent="-400050" algn="just">
              <a:buFont typeface="+mj-lt"/>
              <a:buAutoNum type="romanLcPeriod" startAt="4"/>
            </a:pPr>
            <a:endParaRPr lang="es-EC" sz="1600" dirty="0"/>
          </a:p>
          <a:p>
            <a:pPr marL="400050" indent="-400050" algn="just">
              <a:buFont typeface="+mj-lt"/>
              <a:buAutoNum type="romanLcPeriod" startAt="4"/>
            </a:pPr>
            <a:endParaRPr lang="es-EC" sz="1600" dirty="0"/>
          </a:p>
          <a:p>
            <a:pPr marL="400050" indent="-400050" algn="just">
              <a:buFont typeface="+mj-lt"/>
              <a:buAutoNum type="romanLcPeriod" startAt="4"/>
            </a:pPr>
            <a:endParaRPr lang="es-EC" sz="1600" dirty="0" smtClean="0"/>
          </a:p>
          <a:p>
            <a:pPr marL="674370" lvl="1" indent="-400050" algn="just">
              <a:buFont typeface="+mj-lt"/>
              <a:buAutoNum type="arabicPeriod" startAt="5"/>
            </a:pPr>
            <a:r>
              <a:rPr lang="es-ES" sz="1600" dirty="0"/>
              <a:t>A</a:t>
            </a:r>
            <a:r>
              <a:rPr lang="es-ES" sz="1600" dirty="0" smtClean="0"/>
              <a:t>doptar </a:t>
            </a:r>
            <a:r>
              <a:rPr lang="es-ES" sz="1600" dirty="0"/>
              <a:t>la propuesta estratégica de mercado potencial </a:t>
            </a:r>
            <a:r>
              <a:rPr lang="es-ES" sz="1600" dirty="0" smtClean="0"/>
              <a:t>ya que </a:t>
            </a:r>
            <a:r>
              <a:rPr lang="es-ES" sz="1600" dirty="0"/>
              <a:t>permitirá mejorar su posicionamiento y resultados económicos alcanzando una ventaja competitiva diferenciable en el sector turístico</a:t>
            </a:r>
            <a:r>
              <a:rPr lang="es-ES" sz="1600" dirty="0" smtClean="0"/>
              <a:t>.</a:t>
            </a:r>
            <a:endParaRPr lang="es-EC" sz="1600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8975714"/>
              </p:ext>
            </p:extLst>
          </p:nvPr>
        </p:nvGraphicFramePr>
        <p:xfrm>
          <a:off x="1979712" y="3645024"/>
          <a:ext cx="5472608" cy="161942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133569"/>
                <a:gridCol w="2339039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Método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Tasa Mínima Aceptable de Rendimiento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1,32%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Actual Neto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1.056,09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Tasa Interna de Retorno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3,00%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Relación Beneficio – Costo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Período de Recuperación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 meses 26 días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71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60021" y="2967335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GRACIAS</a:t>
            </a:r>
            <a:endParaRPr lang="es-E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93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Objetivos de Ventas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39361"/>
              </p:ext>
            </p:extLst>
          </p:nvPr>
        </p:nvGraphicFramePr>
        <p:xfrm>
          <a:off x="1115616" y="1405771"/>
          <a:ext cx="7128792" cy="494492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/>
                <a:gridCol w="2520280"/>
                <a:gridCol w="2736304"/>
              </a:tblGrid>
              <a:tr h="1879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Objetivo de Ventas: Incrementar las ventas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Paso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Análisis de la Empresa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Análisis del Mercado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</a:tr>
              <a:tr h="137315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000" dirty="0">
                          <a:effectLst/>
                        </a:rPr>
                        <a:t>¿Dónde Estamos?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Hostería Hacienda Milpe Pachijal ofrece servicios de alojamiento, alimentación, deportes y recreación a turistas nacionales y extranjeros. Sus ventas están limitadas por trabajos de adecuación que se realizan y mantienen un funcionamiento parcial de la misma.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 actividad turística en el Ecuador impulsada actualmente por el Ministerio de Turismo busca posicionar al país como un destino ecológico que brinda numerosos beneficios, incrementando su demanda interna y externa y generando fuentes de ingresos importantes.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</a:tr>
              <a:tr h="9154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000" dirty="0">
                          <a:effectLst/>
                        </a:rPr>
                        <a:t>¿A dónde queremos ir de continuar con la tendencia?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Disminución de la participación que actualmente tiene en el mercado, obteniendo ingresos únicamente para su subsistencia.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 demanda turística continúa creciendo y las empresas existentes modifican su oferta acorde a las características de los segmentos incrementando las barreras de entrada al mercado.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000" dirty="0">
                          <a:effectLst/>
                        </a:rPr>
                        <a:t>¿A dónde quisiéramos idealmente llegar?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 el periodo marzo 2011 febrero 2012 duplicar la venta de paquetes turísticos obtenida en el 2010 cubriendo los costos operativos y continuando con la inversión.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34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000" dirty="0">
                          <a:effectLst/>
                        </a:rPr>
                        <a:t>¿A dónde deberíamos llegar con nuestros recursos y capacidades?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Recibir un flujo constante de turistas nacionales y extranjeros posicionándose como uno de los principales proveedores de servicios turísticos en la zona.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000" dirty="0">
                          <a:effectLst/>
                        </a:rPr>
                        <a:t>Objetivo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Incrementar el ingreso por ventas de paquetes turísticos en una tercera parte del valor obtenido durante el 2010, es decir $48.000 durante el periodo marzo 2011 - febrero 2012.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000" dirty="0">
                          <a:effectLst/>
                        </a:rPr>
                        <a:t>¿Qué debemos hacer para lograr el objetivo?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Elaborar un plan estratégico de marketing.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Definir planes de capacitación para el cliente interno.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Establecer planes promocionales para cada segmento.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6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000" dirty="0">
                          <a:effectLst/>
                        </a:rPr>
                        <a:t>¿Qué más podríamos hacer?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Evaluar el impacto financiero de la implementación de los planes.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02" marR="5970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05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Objetivos de Productividad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5272513"/>
              </p:ext>
            </p:extLst>
          </p:nvPr>
        </p:nvGraphicFramePr>
        <p:xfrm>
          <a:off x="1115616" y="1545652"/>
          <a:ext cx="7128792" cy="46916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/>
                <a:gridCol w="2520280"/>
                <a:gridCol w="2736304"/>
              </a:tblGrid>
              <a:tr h="1879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 de Productividad: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Incrementar las capacidad utilizada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 la Empresa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del Mercado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76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¿Dónde Estamos?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Hostería Hacienda Milpe Pachijal cuenta actualmente con una capacidad utilizada del 30%.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 mercado turístico internacional crece en un 10% mientras que el nacional lo hace en un 7% y existe competencia posicionada con servicios similares.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4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queremos ir de continuar con la tendencia?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Mantener la capacidad utilizada limitando el ingreso de recursos por ventas.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Crecimiento de la competencia y mayor posicionamiento del líder limitando la capacidad de la hostería para aplicar la estrategia de seguidor.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quisiéramos idealmente llegar?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Mantener a la hosteria con un 70% de capacidad utilizada, aprovechando cada uno de los activos con los que cuenta para sus operaciones.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34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deberíamos llegar con nuestros recursos y capacidades?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eficiente de los recursos de la hosteria.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Alcanzar un 50% de capacidad utilizada en la hostería durante el período marzo 2011 - febrero 2012.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debemos hacer para lograr el objetivo?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Implementar el plan estratégico de marketing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Mejorar los paquetes turísticos que se ofrecen actualmente.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6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más podríamos hacer?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Evaluar la oferta de la competencia y la tendencia y requerimientos del mercado  y compararla con la implementada en la hostería.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692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Objetivos de Innovación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932965"/>
              </p:ext>
            </p:extLst>
          </p:nvPr>
        </p:nvGraphicFramePr>
        <p:xfrm>
          <a:off x="1115616" y="1545652"/>
          <a:ext cx="7128792" cy="46916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/>
                <a:gridCol w="2520280"/>
                <a:gridCol w="2736304"/>
              </a:tblGrid>
              <a:tr h="1879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 de Innovación: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Implementar una pagina web que permita el desarrollo de transacciones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 la Empresa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del Mercado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76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¿Dónde Estamos?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Hostería Hacienda Milpe Pachijal actualmente ofrece sus servicios turísticos únicamente mediante la venta directa de los mismos.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competencia actual ofrece y mejora continuamente su oferta turística, abarcando mayor participación en el mercado.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4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queremos ir de continuar con la tendencia?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oferta de Hostería Hacienda Milpe Pachijal no podrá superar a la de la competencia.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tendencia del mercado será el continuar utilizando los servicios de los actuales proveedores del servicio.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quisiéramos idealmente llegar?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Implementar una página web interactiva en la que se promocionen los servicios de la hostería y que permita el desarrollo de transacciones.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34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deberíamos llegar con nuestros recursos y capacidades?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Satisfacer las necesidades de un mayor número de usuarios de los servicios turísticos.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Implementar una página web que permita brindar el servicio de reservación online de los paquetes turísticos que brinda la hostería.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debemos hacer para lograr el objetivo?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Diseñar una pagina web interactiva y evaluar su funcionamiento e interacción con el cliente.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6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más podríamos hacer?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Evaluar la oferta de la competencia, tendencia y requerimientos del mercado  comparándola con la implementada en la hostería.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628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Objetivos de Recursos Humanos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9373482"/>
              </p:ext>
            </p:extLst>
          </p:nvPr>
        </p:nvGraphicFramePr>
        <p:xfrm>
          <a:off x="1115616" y="1606737"/>
          <a:ext cx="7128792" cy="455856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/>
                <a:gridCol w="2520280"/>
                <a:gridCol w="2736304"/>
              </a:tblGrid>
              <a:tr h="2117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 de Recursos Humanos: </a:t>
                      </a: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Brindar un programa de capacitación al personal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 la Empresa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del Mercado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36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¿Dónde Estamos?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Hostería Hacienda Milpe Pachijal cuenta con 4 empleados de los cuales 3 cuentan únicamente con niveles de instrucción primarios y no han participado en programas de capacitación.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 observa un mayor número de profesionales del área hotelera quienes buscan insertarse en las principales empresas turísticas.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4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queremos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 de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continuar con la tendencia?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Falta de conocimiento para brindar un servicio de calidad y satisfacer las necesidades del mercado.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tendencia del mercado será el continuar utilizando los servicios de los actuales proveedores del servicio.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quisiéramos idealmente llegar?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Implementar programas de capacitación de 40 horas/hombre en habilidades gerenciales, servicio al cliente, turismo ecológico y de aventura.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34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deberíamos llegar con nuestros recursos y capacidades?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Personal capacitado en áreas relevantes para el desarrollo de la actividad turística.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Ejecutar un programa de capacitación de 16 horas /hombre en habilidades gerenciales, servicio al cliente y turismo ecológico y de aventura.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debemos hacer para lograr el objetivo?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Contratar los servicios de profesionales especializados en cada  una de las áreas de capacitación.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6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más podríamos hacer?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Incentivar al personal a la capacitación personal.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8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Objetivos de Responsabilidad Social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755925"/>
              </p:ext>
            </p:extLst>
          </p:nvPr>
        </p:nvGraphicFramePr>
        <p:xfrm>
          <a:off x="1043608" y="1660627"/>
          <a:ext cx="7128792" cy="457668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/>
                <a:gridCol w="2520280"/>
                <a:gridCol w="2736304"/>
              </a:tblGrid>
              <a:tr h="2117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 de Responsabilidad Social: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Brindar un programa de capacitación al personal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 la Empresa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del Mercado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370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¿Dónde Estamos?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Hostería Hacienda Milpe Pachijal conoce su influencia en el medioambiente por lo que su infraestructura busca generar armonía con el entorno.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 ecoturismo demanda una responsabilidad social que permita preservar los atractivos turísticos que han hecho del Ecuador uno de los lugares más cotizados a nivel internacional.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4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queremos ir de continuar con la tendencia?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Preservar el entorno en el que se desarrolla el giro del negocio.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Contar con una diversidad de recursos naturales altamente cotizados.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quisiéramos idealmente llegar?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Generar conciencia en la población del sector de la importancia del cuidado de la flora y fauna de la zona.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34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¿A dónde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deberíamos llegar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 nuestros recursos y capacidades?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y turistas comprometidos con el cuidado del medio ambiente.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Implementar un programa de protección del medio ambiente mediante la ubicación en el área de influencia de basureros ecológicos que incentiven al reciclaje y a una adecuada eliminación de los desechos.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7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debemos hacer para lograr el objetivo?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Lograr la participación de la comunidad.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6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¿Qué más podríamos hacer?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Contratar los servicios de profesionales especializados.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016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Estrategia de Servicio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323249"/>
              </p:ext>
            </p:extLst>
          </p:nvPr>
        </p:nvGraphicFramePr>
        <p:xfrm>
          <a:off x="755576" y="2060848"/>
          <a:ext cx="7560839" cy="338437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7557"/>
                <a:gridCol w="2032364"/>
                <a:gridCol w="1212092"/>
                <a:gridCol w="1045648"/>
                <a:gridCol w="1349865"/>
                <a:gridCol w="1383313"/>
              </a:tblGrid>
              <a:tr h="28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1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Realizar encuestas a los turistas acerca de los servicios que utiliza y su frecuencia de uso.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personas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400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0,40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160,00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Generar una base de datos de los turistas que han visitado la hosteria.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horas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10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3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Enviar mensualmente información de los paquetes turísticos y promociones.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horas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20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0,00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0,00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34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75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Objetivo General y Específicos de la Tesis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727434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285293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General</a:t>
            </a:r>
            <a:endParaRPr lang="es-EC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494116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Específicos</a:t>
            </a:r>
            <a:endParaRPr lang="es-EC" sz="1600" b="1" dirty="0"/>
          </a:p>
        </p:txBody>
      </p:sp>
      <p:sp>
        <p:nvSpPr>
          <p:cNvPr id="8" name="7 Flecha derecha">
            <a:hlinkClick r:id="rId7" action="ppaction://hlinksldjump"/>
          </p:cNvPr>
          <p:cNvSpPr/>
          <p:nvPr/>
        </p:nvSpPr>
        <p:spPr>
          <a:xfrm>
            <a:off x="8064389" y="6221180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87226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Estrategia de Servicio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205681"/>
              </p:ext>
            </p:extLst>
          </p:nvPr>
        </p:nvGraphicFramePr>
        <p:xfrm>
          <a:off x="755576" y="2407214"/>
          <a:ext cx="7632847" cy="282198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6588"/>
                <a:gridCol w="2032287"/>
                <a:gridCol w="1219703"/>
                <a:gridCol w="1071059"/>
                <a:gridCol w="1362566"/>
                <a:gridCol w="1390644"/>
              </a:tblGrid>
              <a:tr h="32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1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Honorarios profesionales de los capacitadores.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horas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80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10,00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800,00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2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Adquirir una biblioteca turística.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libros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10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25,00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250,00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3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3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Buscar y coordinar el apoyo de estudiantes de la carrera de Turismo.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estudiantes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20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5,00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100,00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19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1150,00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416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Estrategia de Precios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921106"/>
              </p:ext>
            </p:extLst>
          </p:nvPr>
        </p:nvGraphicFramePr>
        <p:xfrm>
          <a:off x="755576" y="2060848"/>
          <a:ext cx="7560839" cy="338437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7557"/>
                <a:gridCol w="2032364"/>
                <a:gridCol w="1212092"/>
                <a:gridCol w="1045648"/>
                <a:gridCol w="1349865"/>
                <a:gridCol w="1383313"/>
              </a:tblGrid>
              <a:tr h="28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Costear los paquetes turísticos.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global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Realizar una prueba piloto de los costos de los paquetes turísticos.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global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Fijar políticas de precios.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global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34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COSTO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259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Estrategia de Plaza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537718"/>
              </p:ext>
            </p:extLst>
          </p:nvPr>
        </p:nvGraphicFramePr>
        <p:xfrm>
          <a:off x="755576" y="2348880"/>
          <a:ext cx="7560839" cy="273630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7557"/>
                <a:gridCol w="2032364"/>
                <a:gridCol w="1212092"/>
                <a:gridCol w="1045648"/>
                <a:gridCol w="1349865"/>
                <a:gridCol w="1383313"/>
              </a:tblGrid>
              <a:tr h="28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Evaluar aquellas </a:t>
                      </a:r>
                      <a:r>
                        <a:rPr lang="es-EC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agencias </a:t>
                      </a: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 promocionan estos servicios.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agencias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Realizar acercamientos con las agencias para solicitar su servicio.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agencias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915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COSTO 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001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Estrategia de Promoción</a:t>
            </a:r>
            <a:endParaRPr lang="es-EC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098699"/>
              </p:ext>
            </p:extLst>
          </p:nvPr>
        </p:nvGraphicFramePr>
        <p:xfrm>
          <a:off x="755576" y="2780928"/>
          <a:ext cx="7560839" cy="151173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7557"/>
                <a:gridCol w="2032364"/>
                <a:gridCol w="1212092"/>
                <a:gridCol w="1045648"/>
                <a:gridCol w="1349865"/>
                <a:gridCol w="1383313"/>
              </a:tblGrid>
              <a:tr h="28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Contratar un diseñador gráfico o multimedia que elabore el mensaje publicitario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34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COSTO 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455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Estrategia de Promoción</a:t>
            </a:r>
            <a:endParaRPr lang="es-EC" sz="24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842563"/>
              </p:ext>
            </p:extLst>
          </p:nvPr>
        </p:nvGraphicFramePr>
        <p:xfrm>
          <a:off x="755576" y="2142783"/>
          <a:ext cx="7560839" cy="330244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7557"/>
                <a:gridCol w="2032364"/>
                <a:gridCol w="1212092"/>
                <a:gridCol w="1045648"/>
                <a:gridCol w="1349865"/>
                <a:gridCol w="1383313"/>
              </a:tblGrid>
              <a:tr h="28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Elaborar el material para la imagen corporativa de la hostería.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unidades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Repartir trípticos con información de la hostería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unidades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Publicar información de la hostería en prensa escrita.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publicaciones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34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COSTO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2320,00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1186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/>
              <a:t>Imagen Corporativa Hostería Hacienda Milpe Pachijal</a:t>
            </a:r>
            <a:endParaRPr lang="es-EC" sz="2800" b="1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132856"/>
            <a:ext cx="4248472" cy="295232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23828" y="544522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Tarjetas de Presentación</a:t>
            </a:r>
            <a:endParaRPr lang="es-EC" sz="1200" dirty="0"/>
          </a:p>
        </p:txBody>
      </p:sp>
      <p:sp>
        <p:nvSpPr>
          <p:cNvPr id="9" name="8 Flecha derecha">
            <a:hlinkClick r:id="rId3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40351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/>
              <a:t>Imagen Corporativa Hostería Hacienda Milpe Pachijal</a:t>
            </a:r>
            <a:endParaRPr lang="es-EC" sz="2800" b="1" dirty="0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689775"/>
            <a:ext cx="3600400" cy="44644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3203848" y="630932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Hojas Membretadas</a:t>
            </a:r>
            <a:endParaRPr lang="es-EC" sz="1200" dirty="0"/>
          </a:p>
        </p:txBody>
      </p:sp>
      <p:sp>
        <p:nvSpPr>
          <p:cNvPr id="9" name="8 Flecha derecha">
            <a:hlinkClick r:id="rId3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21225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/>
              <a:t>Imagen Corporativa Hostería Hacienda Milpe Pachijal</a:t>
            </a:r>
            <a:endParaRPr lang="es-EC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5384249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Sobres</a:t>
            </a:r>
            <a:endParaRPr lang="es-EC" sz="1200" dirty="0"/>
          </a:p>
        </p:txBody>
      </p:sp>
      <p:pic>
        <p:nvPicPr>
          <p:cNvPr id="8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" r="1068"/>
          <a:stretch/>
        </p:blipFill>
        <p:spPr bwMode="auto">
          <a:xfrm>
            <a:off x="1619672" y="2420888"/>
            <a:ext cx="5616624" cy="26642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8 Flecha derecha">
            <a:hlinkClick r:id="rId3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95523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/>
              <a:t>Imagen Corporativa Hostería Hacienda Milpe Pachijal</a:t>
            </a:r>
            <a:endParaRPr lang="es-EC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545625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Uniformes</a:t>
            </a:r>
            <a:endParaRPr lang="es-EC" sz="1200" dirty="0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5668"/>
            <a:ext cx="2159635" cy="2159635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817" y="2348880"/>
            <a:ext cx="3019327" cy="2935215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389768"/>
            <a:ext cx="2952328" cy="2839432"/>
          </a:xfrm>
          <a:prstGeom prst="rect">
            <a:avLst/>
          </a:prstGeom>
        </p:spPr>
      </p:pic>
      <p:sp>
        <p:nvSpPr>
          <p:cNvPr id="10" name="9 Flecha derecha">
            <a:hlinkClick r:id="rId5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0219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/>
              <a:t>Imagen Corporativa Hostería Hacienda Milpe Pachijal</a:t>
            </a:r>
            <a:endParaRPr lang="es-EC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342900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Banner Publicitario</a:t>
            </a:r>
            <a:endParaRPr lang="es-EC" sz="1200" dirty="0"/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23379"/>
            <a:ext cx="2376036" cy="49694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9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82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Estructura de la Tesis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r>
              <a:rPr lang="es-EC" sz="2000" dirty="0" smtClean="0">
                <a:hlinkClick r:id="rId2" action="ppaction://hlinksldjump"/>
              </a:rPr>
              <a:t>Análisis Situacional</a:t>
            </a:r>
            <a:endParaRPr lang="es-EC" sz="2000" dirty="0" smtClean="0"/>
          </a:p>
          <a:p>
            <a:r>
              <a:rPr lang="es-EC" sz="2000" dirty="0" smtClean="0">
                <a:hlinkClick r:id="rId3" action="ppaction://hlinksldjump"/>
              </a:rPr>
              <a:t>Matriz de Evaluación Interna Externa</a:t>
            </a:r>
            <a:endParaRPr lang="es-EC" sz="2000" dirty="0" smtClean="0"/>
          </a:p>
          <a:p>
            <a:r>
              <a:rPr lang="es-EC" sz="2000" dirty="0" smtClean="0">
                <a:hlinkClick r:id="rId4" action="ppaction://hlinksldjump"/>
              </a:rPr>
              <a:t>Segmentación de Mercados</a:t>
            </a:r>
            <a:endParaRPr lang="es-EC" sz="2000" dirty="0" smtClean="0"/>
          </a:p>
          <a:p>
            <a:r>
              <a:rPr lang="es-EC" sz="2000" dirty="0" smtClean="0">
                <a:hlinkClick r:id="rId5" action="ppaction://hlinksldjump"/>
              </a:rPr>
              <a:t>Levantamiento de Datos y Presentación de Resultados</a:t>
            </a:r>
            <a:endParaRPr lang="es-EC" sz="2000" dirty="0" smtClean="0"/>
          </a:p>
          <a:p>
            <a:r>
              <a:rPr lang="es-EC" sz="2000" dirty="0" smtClean="0">
                <a:hlinkClick r:id="rId6" action="ppaction://hlinksldjump"/>
              </a:rPr>
              <a:t>Segmentos de Mercado Meta</a:t>
            </a:r>
            <a:endParaRPr lang="es-EC" sz="2000" dirty="0"/>
          </a:p>
          <a:p>
            <a:r>
              <a:rPr lang="es-EC" sz="2000" dirty="0" smtClean="0">
                <a:hlinkClick r:id="rId7" action="ppaction://hlinksldjump"/>
              </a:rPr>
              <a:t>Mapa Estratégico</a:t>
            </a:r>
            <a:endParaRPr lang="es-EC" sz="2000" dirty="0" smtClean="0"/>
          </a:p>
          <a:p>
            <a:r>
              <a:rPr lang="es-EC" sz="2000" dirty="0" smtClean="0">
                <a:hlinkClick r:id="rId8" action="ppaction://hlinksldjump"/>
              </a:rPr>
              <a:t>Objetivos de Mercadotecnia</a:t>
            </a:r>
            <a:endParaRPr lang="es-EC" sz="2000" dirty="0" smtClean="0"/>
          </a:p>
          <a:p>
            <a:r>
              <a:rPr lang="es-EC" sz="2000" dirty="0" smtClean="0">
                <a:hlinkClick r:id="rId9" action="ppaction://hlinksldjump"/>
              </a:rPr>
              <a:t>Perfil Estratégico de Desarrollo</a:t>
            </a:r>
            <a:endParaRPr lang="es-EC" sz="2000" dirty="0" smtClean="0"/>
          </a:p>
          <a:p>
            <a:r>
              <a:rPr lang="es-EC" sz="2000" dirty="0" smtClean="0">
                <a:hlinkClick r:id="rId10" action="ppaction://hlinksldjump"/>
              </a:rPr>
              <a:t>Plan Operativo de Marketing Mix</a:t>
            </a:r>
            <a:endParaRPr lang="es-EC" sz="2000" dirty="0" smtClean="0"/>
          </a:p>
          <a:p>
            <a:r>
              <a:rPr lang="es-EC" sz="2000" dirty="0" smtClean="0">
                <a:hlinkClick r:id="rId11" action="ppaction://hlinksldjump"/>
              </a:rPr>
              <a:t>Evaluación de Beneficios</a:t>
            </a:r>
            <a:endParaRPr lang="es-EC" sz="2000" dirty="0" smtClean="0"/>
          </a:p>
          <a:p>
            <a:r>
              <a:rPr lang="es-EC" sz="2000" dirty="0" smtClean="0">
                <a:hlinkClick r:id="rId12" action="ppaction://hlinksldjump"/>
              </a:rPr>
              <a:t>Evaluación de Retorno de la Inversión</a:t>
            </a:r>
            <a:endParaRPr lang="es-EC" sz="2000" dirty="0" smtClean="0"/>
          </a:p>
          <a:p>
            <a:r>
              <a:rPr lang="es-EC" sz="2000" dirty="0" smtClean="0">
                <a:hlinkClick r:id="rId13" action="ppaction://hlinksldjump"/>
              </a:rPr>
              <a:t>Conclusiones y Recomendaciones</a:t>
            </a:r>
            <a:endParaRPr lang="es-EC" sz="2000" dirty="0" smtClean="0"/>
          </a:p>
          <a:p>
            <a:pPr marL="0" indent="0">
              <a:buNone/>
            </a:pPr>
            <a:endParaRPr lang="es-EC" sz="2000" dirty="0" smtClean="0"/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xmlns="" val="230574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/>
              <a:t>Estrategia de Promoción</a:t>
            </a:r>
            <a:endParaRPr lang="es-EC" sz="24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1184112"/>
              </p:ext>
            </p:extLst>
          </p:nvPr>
        </p:nvGraphicFramePr>
        <p:xfrm>
          <a:off x="755576" y="2318056"/>
          <a:ext cx="7560839" cy="240708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7557"/>
                <a:gridCol w="2032364"/>
                <a:gridCol w="1212092"/>
                <a:gridCol w="1045648"/>
                <a:gridCol w="1349865"/>
                <a:gridCol w="1383313"/>
              </a:tblGrid>
              <a:tr h="28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Contratar un diseñador de páginas web.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Contratar un plan inalámbrico de Internet.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mensual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21,28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255,36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34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COSTO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555,36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596336" y="64028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79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Análisis Situacional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310333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08304" y="630932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Regresar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33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Matriz de Evaluación Externa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8382559"/>
              </p:ext>
            </p:extLst>
          </p:nvPr>
        </p:nvGraphicFramePr>
        <p:xfrm>
          <a:off x="611560" y="1412777"/>
          <a:ext cx="7992890" cy="50707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5223"/>
                <a:gridCol w="3823251"/>
                <a:gridCol w="720080"/>
                <a:gridCol w="720080"/>
                <a:gridCol w="864096"/>
                <a:gridCol w="720080"/>
                <a:gridCol w="720080"/>
              </a:tblGrid>
              <a:tr h="42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Concepto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Nivel de Impacto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Calificación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Porcentaje Relativo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Ponderación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Ordenadas Parciales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2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OPORTUNIDAD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8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Dinamismo del PIB Nacional en la economía ecuatoriana e incremento del PIB Sectorial.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Decremento de la inflación en la economía nacional.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Disminución de la tasa activa referencial facilitando el acceso a créditos.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Crecimiento del Presupuesto General del Estado.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Incremento de la PEA generando mayor rotación de capital en la economía nacional.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Diversidad de flora y fauna única en el mundo y cotizada a nivel internacional.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0,299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Clientes potenciales interesados en la práctica del ecoturismo.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0,224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Empresas y mercados especializados en la comercialización de materia prima e insumos.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0,299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Existencia de 2 competidores directos en un radio de 10 Km.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Medio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12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Entidades que regulan, controlan y apoyan el ejercicio de la actividad.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Atractivo medio alto del sector.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2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AMENAZA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Regular desempeño del gobierno por el descuido a gran parte de la población.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Falta del cumplimiento del rol para el que fue establecida la Asamblea Nacional.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Grupos de presión que paralizan las actividades productivas para velar por sus derechos.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Baja puntuación del índice de prosperidad por la falta de inestabilidad económica y social existente.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Evolución del valor de la canasta familiar incomparable con el nivel de salarios.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Bajos niveles culturales de la población ecuatoriana.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Bajos niveles de escolaridad y rendimiento así como altos índices de retiro y abandono escolares.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0,045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Incremento del índice de delitos, narcotráfico y violencia por conflictos fronterizos.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0,075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5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TOTAL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Ordenada Final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2,582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00" marR="30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21045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/>
              <a:t>Matriz de Evaluación </a:t>
            </a:r>
            <a:r>
              <a:rPr lang="es-EC" sz="3600" b="1" dirty="0" smtClean="0"/>
              <a:t>Interna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7321671"/>
              </p:ext>
            </p:extLst>
          </p:nvPr>
        </p:nvGraphicFramePr>
        <p:xfrm>
          <a:off x="611559" y="1484784"/>
          <a:ext cx="7920886" cy="4981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2483"/>
                <a:gridCol w="3151936"/>
                <a:gridCol w="1008112"/>
                <a:gridCol w="792088"/>
                <a:gridCol w="936104"/>
                <a:gridCol w="720080"/>
                <a:gridCol w="720083"/>
              </a:tblGrid>
              <a:tr h="494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Concepto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Nivel de Impacto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Calificación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Porcentaje Relativo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Ponderación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Coordenadas Parciales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8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FORTALEZA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4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Existencia de equipamiento tecnológico especializado para el área y conocimiento del manejo medioambiental de la zona.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0,0943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0,377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Aplicación de una cultura de planificación.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0,0566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0,170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Orientación hacia una cultura de atención al cliente.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Alto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0,283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Orientación hacia una cultura de calidad.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0,283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8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DEBILIDAD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7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Constitución legal bajo la forma de persona natural.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0,0566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0,113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Organigrama estructural básico e inexistencia de manuales de administración de personal.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0,0566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0,113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Falta de subsistemas para la gestión y manejo de recursos humanos.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Alto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0,094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Inexistencia de subsistemas para la administración de imagen y marketing.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Infraestructura parcialmente ociosa y falta de una unidad de estructura de operaciones.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0,0566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0,057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Inexistencia de un sistema contable.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Escasa definición de las actividades y falta de un manual de procesos y procedimientos.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0,094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Infraestructura mínima para brindar el servicio.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0,0566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0,113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Falta de experiencia y conocimiento del sector turístico.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0,0566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0,113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TOTAL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53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Coordenada Final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2,000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5 Flecha derecha">
            <a:hlinkClick r:id="rId2" action="ppaction://hlinksldjump"/>
          </p:cNvPr>
          <p:cNvSpPr/>
          <p:nvPr/>
        </p:nvSpPr>
        <p:spPr>
          <a:xfrm>
            <a:off x="8064389" y="6525344"/>
            <a:ext cx="540060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5129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707</TotalTime>
  <Words>6979</Words>
  <Application>Microsoft Office PowerPoint</Application>
  <PresentationFormat>Presentación en pantalla (4:3)</PresentationFormat>
  <Paragraphs>2094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Claridad</vt:lpstr>
      <vt:lpstr>Trabajo de Conclusión de Carrera presentado como requisito para la obtención del título en Ingeniería Comercial del Departamento de Ciencias Económicas, Administrativas y de Comercio</vt:lpstr>
      <vt:lpstr>Breve Reseña Histórica</vt:lpstr>
      <vt:lpstr>Planteamiento del Problema</vt:lpstr>
      <vt:lpstr>Justificación</vt:lpstr>
      <vt:lpstr>Objetivo General y Específicos de la Tesis</vt:lpstr>
      <vt:lpstr>Estructura de la Tesis</vt:lpstr>
      <vt:lpstr>Análisis Situacional</vt:lpstr>
      <vt:lpstr>Matriz de Evaluación Externa</vt:lpstr>
      <vt:lpstr>Matriz de Evaluación Interna</vt:lpstr>
      <vt:lpstr>Evaluación Interna y Externa</vt:lpstr>
      <vt:lpstr>Segmentación de Mercados</vt:lpstr>
      <vt:lpstr>Preselección de Variables de Segmentación</vt:lpstr>
      <vt:lpstr>Evaluación de las Variables de Segmentación</vt:lpstr>
      <vt:lpstr>Tamaño del Mercado</vt:lpstr>
      <vt:lpstr>Tamaño y Tipo de Muestra</vt:lpstr>
      <vt:lpstr>Instrumento de Investigación</vt:lpstr>
      <vt:lpstr>Informe Técnico</vt:lpstr>
      <vt:lpstr>Informe Técnico</vt:lpstr>
      <vt:lpstr>Cuadro General de Resultados</vt:lpstr>
      <vt:lpstr>Cuadro General de Resultados</vt:lpstr>
      <vt:lpstr>Representación de Resultados</vt:lpstr>
      <vt:lpstr>Representación de Resultados</vt:lpstr>
      <vt:lpstr>Representación de Resultados</vt:lpstr>
      <vt:lpstr>Representación de Resultados</vt:lpstr>
      <vt:lpstr>Cuadro General de Resultados por Segmento</vt:lpstr>
      <vt:lpstr>Cuadro General de Resultados por Segmento</vt:lpstr>
      <vt:lpstr>Cuadro General de Resultados por Segmento</vt:lpstr>
      <vt:lpstr>Cuadro General de Resultados por Segmento</vt:lpstr>
      <vt:lpstr>Selección de Segmentos de Mercados Meta</vt:lpstr>
      <vt:lpstr>Descripción Segmento Meta</vt:lpstr>
      <vt:lpstr>Diapositiva 31</vt:lpstr>
      <vt:lpstr>Objetivos de Mercadotecnia</vt:lpstr>
      <vt:lpstr>Perfil Estratégico de Desarrollo a Adoptarse</vt:lpstr>
      <vt:lpstr>Perfil Estratégico de Desarrollo a Adoptarse</vt:lpstr>
      <vt:lpstr>Matriz de Estrategias de Marketing Mix</vt:lpstr>
      <vt:lpstr>Plan Operativo de Marketing Mix</vt:lpstr>
      <vt:lpstr>Plan Operativo de Marketing Mix</vt:lpstr>
      <vt:lpstr>Presupuesto de Marketing Mix</vt:lpstr>
      <vt:lpstr>Evaluación de Beneficios</vt:lpstr>
      <vt:lpstr>Evaluación de Retorno de la Inversión</vt:lpstr>
      <vt:lpstr>Conclusiones y Recomendaciones</vt:lpstr>
      <vt:lpstr>Conclusiones y Recomendaciones</vt:lpstr>
      <vt:lpstr>Diapositiva 43</vt:lpstr>
      <vt:lpstr>Objetivos de Ventas</vt:lpstr>
      <vt:lpstr>Objetivos de Productividad</vt:lpstr>
      <vt:lpstr>Objetivos de Innovación</vt:lpstr>
      <vt:lpstr>Objetivos de Recursos Humanos</vt:lpstr>
      <vt:lpstr>Objetivos de Responsabilidad Social</vt:lpstr>
      <vt:lpstr>Estrategia de Servicio</vt:lpstr>
      <vt:lpstr>Estrategia de Servicio</vt:lpstr>
      <vt:lpstr>Estrategia de Precios</vt:lpstr>
      <vt:lpstr>Estrategia de Plaza</vt:lpstr>
      <vt:lpstr>Estrategia de Promoción</vt:lpstr>
      <vt:lpstr>Estrategia de Promoción</vt:lpstr>
      <vt:lpstr>Imagen Corporativa Hostería Hacienda Milpe Pachijal</vt:lpstr>
      <vt:lpstr>Imagen Corporativa Hostería Hacienda Milpe Pachijal</vt:lpstr>
      <vt:lpstr>Imagen Corporativa Hostería Hacienda Milpe Pachijal</vt:lpstr>
      <vt:lpstr>Imagen Corporativa Hostería Hacienda Milpe Pachijal</vt:lpstr>
      <vt:lpstr>Imagen Corporativa Hostería Hacienda Milpe Pachijal</vt:lpstr>
      <vt:lpstr>Estrategia de Promoción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Conclusión de Carrera presentado como requisito para la obtención del título en Ingeniería Comercial del Departamento de Ciencias Económicas, Administrativas y de Comercio</dc:title>
  <dc:creator>Compaq 5513</dc:creator>
  <cp:lastModifiedBy>Bety Vasco</cp:lastModifiedBy>
  <cp:revision>73</cp:revision>
  <dcterms:created xsi:type="dcterms:W3CDTF">2010-12-20T16:44:52Z</dcterms:created>
  <dcterms:modified xsi:type="dcterms:W3CDTF">2011-05-09T21:01:36Z</dcterms:modified>
</cp:coreProperties>
</file>