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1"/>
  </p:notesMasterIdLst>
  <p:sldIdLst>
    <p:sldId id="257"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12" r:id="rId20"/>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CC00"/>
    <a:srgbClr val="E0F2AC"/>
    <a:srgbClr val="CCFF66"/>
    <a:srgbClr val="339933"/>
    <a:srgbClr val="CCFFFF"/>
    <a:srgbClr val="66FFFF"/>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autoAdjust="0"/>
    <p:restoredTop sz="94660"/>
  </p:normalViewPr>
  <p:slideViewPr>
    <p:cSldViewPr snapToGrid="0">
      <p:cViewPr varScale="1">
        <p:scale>
          <a:sx n="47" d="100"/>
          <a:sy n="47" d="100"/>
        </p:scale>
        <p:origin x="8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7B51E-7D0F-4E3B-92C1-0E60A1198E76}" type="doc">
      <dgm:prSet loTypeId="urn:microsoft.com/office/officeart/2009/layout/CircleArrowProcess" loCatId="process" qsTypeId="urn:microsoft.com/office/officeart/2005/8/quickstyle/simple5" qsCatId="simple" csTypeId="urn:microsoft.com/office/officeart/2005/8/colors/colorful3" csCatId="colorful" phldr="1"/>
      <dgm:spPr/>
    </dgm:pt>
    <dgm:pt modelId="{A87BAC84-427A-49F2-8178-CD39E398AB85}">
      <dgm:prSet phldrT="[Texto]"/>
      <dgm:spPr/>
      <dgm:t>
        <a:bodyPr/>
        <a:lstStyle/>
        <a:p>
          <a:r>
            <a:rPr lang="es-EC" dirty="0" smtClean="0"/>
            <a:t>Identificación del problema</a:t>
          </a:r>
          <a:endParaRPr lang="es-EC" dirty="0"/>
        </a:p>
      </dgm:t>
    </dgm:pt>
    <dgm:pt modelId="{4546855B-5647-4B33-8727-35DA1B488833}" type="parTrans" cxnId="{4B7841C5-4226-4A18-AF09-4AAA7877D503}">
      <dgm:prSet/>
      <dgm:spPr/>
      <dgm:t>
        <a:bodyPr/>
        <a:lstStyle/>
        <a:p>
          <a:endParaRPr lang="es-EC"/>
        </a:p>
      </dgm:t>
    </dgm:pt>
    <dgm:pt modelId="{CACB727E-9B18-4F1E-B5B9-8019DD3557D9}" type="sibTrans" cxnId="{4B7841C5-4226-4A18-AF09-4AAA7877D503}">
      <dgm:prSet/>
      <dgm:spPr/>
      <dgm:t>
        <a:bodyPr/>
        <a:lstStyle/>
        <a:p>
          <a:endParaRPr lang="es-EC"/>
        </a:p>
      </dgm:t>
    </dgm:pt>
    <dgm:pt modelId="{B0C9EA65-0AC8-4B15-867F-3100AE9D165D}">
      <dgm:prSet phldrT="[Texto]"/>
      <dgm:spPr/>
      <dgm:t>
        <a:bodyPr/>
        <a:lstStyle/>
        <a:p>
          <a:r>
            <a:rPr lang="es-EC" dirty="0" smtClean="0"/>
            <a:t>Definición del tratamiento</a:t>
          </a:r>
          <a:endParaRPr lang="es-EC" dirty="0"/>
        </a:p>
      </dgm:t>
    </dgm:pt>
    <dgm:pt modelId="{CBCAA65A-3F07-4949-AD41-126CFE23C1EC}" type="parTrans" cxnId="{F0F2E23B-C4D0-4A81-AE87-5B542ECDBB26}">
      <dgm:prSet/>
      <dgm:spPr/>
      <dgm:t>
        <a:bodyPr/>
        <a:lstStyle/>
        <a:p>
          <a:endParaRPr lang="es-EC"/>
        </a:p>
      </dgm:t>
    </dgm:pt>
    <dgm:pt modelId="{114758AF-398E-4B53-86AE-9366E54A4E8A}" type="sibTrans" cxnId="{F0F2E23B-C4D0-4A81-AE87-5B542ECDBB26}">
      <dgm:prSet/>
      <dgm:spPr/>
      <dgm:t>
        <a:bodyPr/>
        <a:lstStyle/>
        <a:p>
          <a:endParaRPr lang="es-EC"/>
        </a:p>
      </dgm:t>
    </dgm:pt>
    <dgm:pt modelId="{2627A639-B5C2-4337-9A50-6D79EFE20772}">
      <dgm:prSet phldrT="[Texto]"/>
      <dgm:spPr/>
      <dgm:t>
        <a:bodyPr/>
        <a:lstStyle/>
        <a:p>
          <a:r>
            <a:rPr lang="es-EC" dirty="0" smtClean="0"/>
            <a:t>Desarrollo del tratamiento</a:t>
          </a:r>
          <a:endParaRPr lang="es-EC" dirty="0"/>
        </a:p>
      </dgm:t>
    </dgm:pt>
    <dgm:pt modelId="{5145824D-4037-4A48-BD5B-A5A7A41A2C41}" type="parTrans" cxnId="{DB458836-F276-42CD-BD39-C3A50FCC366A}">
      <dgm:prSet/>
      <dgm:spPr/>
      <dgm:t>
        <a:bodyPr/>
        <a:lstStyle/>
        <a:p>
          <a:endParaRPr lang="es-EC"/>
        </a:p>
      </dgm:t>
    </dgm:pt>
    <dgm:pt modelId="{A6054FEE-5692-4F95-827F-F494FE786B08}" type="sibTrans" cxnId="{DB458836-F276-42CD-BD39-C3A50FCC366A}">
      <dgm:prSet/>
      <dgm:spPr/>
      <dgm:t>
        <a:bodyPr/>
        <a:lstStyle/>
        <a:p>
          <a:endParaRPr lang="es-EC"/>
        </a:p>
      </dgm:t>
    </dgm:pt>
    <dgm:pt modelId="{E0A6E323-2E65-4690-9B4E-E59F5D8E6DAF}">
      <dgm:prSet phldrT="[Texto]"/>
      <dgm:spPr/>
      <dgm:t>
        <a:bodyPr/>
        <a:lstStyle/>
        <a:p>
          <a:r>
            <a:rPr lang="es-EC" dirty="0" smtClean="0"/>
            <a:t>Evaluación del tratamiento</a:t>
          </a:r>
          <a:endParaRPr lang="es-EC" dirty="0"/>
        </a:p>
      </dgm:t>
    </dgm:pt>
    <dgm:pt modelId="{06431CA5-2CFD-4DEC-8129-AEA7AD632B0D}" type="parTrans" cxnId="{3546AF09-834B-468B-9092-63CC5E85D067}">
      <dgm:prSet/>
      <dgm:spPr/>
      <dgm:t>
        <a:bodyPr/>
        <a:lstStyle/>
        <a:p>
          <a:endParaRPr lang="es-EC"/>
        </a:p>
      </dgm:t>
    </dgm:pt>
    <dgm:pt modelId="{4F0B786B-1979-4314-818D-8C998DD5A38B}" type="sibTrans" cxnId="{3546AF09-834B-468B-9092-63CC5E85D067}">
      <dgm:prSet/>
      <dgm:spPr/>
      <dgm:t>
        <a:bodyPr/>
        <a:lstStyle/>
        <a:p>
          <a:endParaRPr lang="es-EC"/>
        </a:p>
      </dgm:t>
    </dgm:pt>
    <dgm:pt modelId="{5188191E-A0E0-4265-95B1-C3D7F0A9B9B0}">
      <dgm:prSet phldrT="[Texto]" custT="1"/>
      <dgm:spPr/>
      <dgm:t>
        <a:bodyPr/>
        <a:lstStyle/>
        <a:p>
          <a:pPr algn="just"/>
          <a:r>
            <a:rPr lang="es-ES" sz="1200" dirty="0" smtClean="0"/>
            <a:t>Determinar, mediante revisión de la literatura, la situación actual de la seguridad provista por métodos estenográficos para el ocultamiento de información en medios digitales.</a:t>
          </a:r>
          <a:endParaRPr lang="es-EC" sz="1200" dirty="0"/>
        </a:p>
      </dgm:t>
    </dgm:pt>
    <dgm:pt modelId="{43E0B865-8448-4903-8164-DA94D06932BB}" type="parTrans" cxnId="{29F88046-B90A-417E-9E1C-D03C069D2527}">
      <dgm:prSet/>
      <dgm:spPr/>
      <dgm:t>
        <a:bodyPr/>
        <a:lstStyle/>
        <a:p>
          <a:endParaRPr lang="es-EC"/>
        </a:p>
      </dgm:t>
    </dgm:pt>
    <dgm:pt modelId="{314B04BF-C477-4CD9-8037-1C60D472D2B3}" type="sibTrans" cxnId="{29F88046-B90A-417E-9E1C-D03C069D2527}">
      <dgm:prSet/>
      <dgm:spPr/>
      <dgm:t>
        <a:bodyPr/>
        <a:lstStyle/>
        <a:p>
          <a:endParaRPr lang="es-EC"/>
        </a:p>
      </dgm:t>
    </dgm:pt>
    <dgm:pt modelId="{C3FCFD1B-12BE-466A-9B88-944F3E40A5D2}">
      <dgm:prSet phldrT="[Texto]" custT="1"/>
      <dgm:spPr/>
      <dgm:t>
        <a:bodyPr/>
        <a:lstStyle/>
        <a:p>
          <a:pPr algn="just"/>
          <a:r>
            <a:rPr lang="es-ES" sz="1200" dirty="0" smtClean="0"/>
            <a:t>Analizar las propuestas de la comunidad científica para mejorar los niveles de seguridad de los métodos estenográficos disponibles para el ocultamiento de información en medios digitales. </a:t>
          </a:r>
          <a:endParaRPr lang="es-EC" sz="1200" dirty="0"/>
        </a:p>
      </dgm:t>
    </dgm:pt>
    <dgm:pt modelId="{0EEC43AA-7930-4FA6-8DA4-BF65E752FFBB}" type="parTrans" cxnId="{DE3ACE19-3DD0-4729-B07B-301AAE4BAC42}">
      <dgm:prSet/>
      <dgm:spPr/>
      <dgm:t>
        <a:bodyPr/>
        <a:lstStyle/>
        <a:p>
          <a:endParaRPr lang="es-EC"/>
        </a:p>
      </dgm:t>
    </dgm:pt>
    <dgm:pt modelId="{7A01CCD2-BC0C-41A5-9856-98C83650A9D0}" type="sibTrans" cxnId="{DE3ACE19-3DD0-4729-B07B-301AAE4BAC42}">
      <dgm:prSet/>
      <dgm:spPr/>
      <dgm:t>
        <a:bodyPr/>
        <a:lstStyle/>
        <a:p>
          <a:endParaRPr lang="es-EC"/>
        </a:p>
      </dgm:t>
    </dgm:pt>
    <dgm:pt modelId="{C8E37E6B-430B-4CDD-86B0-5F3748EAD254}">
      <dgm:prSet phldrT="[Texto]" custT="1"/>
      <dgm:spPr/>
      <dgm:t>
        <a:bodyPr/>
        <a:lstStyle/>
        <a:p>
          <a:pPr algn="just"/>
          <a:r>
            <a:rPr lang="es-ES" sz="1200" dirty="0" smtClean="0">
              <a:effectLst/>
            </a:rPr>
            <a:t>Diseñar y desarrollar un algoritmo estenográfico seguro que evada los ataques más comunes contra estenogramas que usen la técnica LSB y cuya funcionalidad se refleje mediante un prototipo funcional.</a:t>
          </a:r>
          <a:endParaRPr lang="es-EC" sz="1200" dirty="0"/>
        </a:p>
      </dgm:t>
    </dgm:pt>
    <dgm:pt modelId="{B9517C06-4C4A-47DE-9AA9-A9D6463804A0}" type="parTrans" cxnId="{54D3692D-13B8-4421-A94E-0461BD7758BB}">
      <dgm:prSet/>
      <dgm:spPr/>
      <dgm:t>
        <a:bodyPr/>
        <a:lstStyle/>
        <a:p>
          <a:endParaRPr lang="es-EC"/>
        </a:p>
      </dgm:t>
    </dgm:pt>
    <dgm:pt modelId="{A63A52C4-6744-472C-AD57-17C664746A8D}" type="sibTrans" cxnId="{54D3692D-13B8-4421-A94E-0461BD7758BB}">
      <dgm:prSet/>
      <dgm:spPr/>
      <dgm:t>
        <a:bodyPr/>
        <a:lstStyle/>
        <a:p>
          <a:endParaRPr lang="es-EC"/>
        </a:p>
      </dgm:t>
    </dgm:pt>
    <dgm:pt modelId="{739F4C2E-6BF3-4767-8D8A-289AAE42F886}">
      <dgm:prSet phldrT="[Texto]" custT="1"/>
      <dgm:spPr/>
      <dgm:t>
        <a:bodyPr/>
        <a:lstStyle/>
        <a:p>
          <a:pPr algn="just"/>
          <a:r>
            <a:rPr lang="es-ES" sz="1200" dirty="0" smtClean="0">
              <a:effectLst/>
            </a:rPr>
            <a:t>Evaluación del algoritmo propuesto mediante la utilización de los métodos de estegoanálisis estadísticos más conocidos y aplicados para vulnerar un estenograma.</a:t>
          </a:r>
          <a:endParaRPr lang="es-EC" sz="1200" dirty="0"/>
        </a:p>
      </dgm:t>
    </dgm:pt>
    <dgm:pt modelId="{1CB64758-70EF-4BE8-A5FF-58427B3F769B}" type="parTrans" cxnId="{15B0CDA1-C5B8-451B-8C6A-04490B5A4B8D}">
      <dgm:prSet/>
      <dgm:spPr/>
      <dgm:t>
        <a:bodyPr/>
        <a:lstStyle/>
        <a:p>
          <a:endParaRPr lang="es-EC"/>
        </a:p>
      </dgm:t>
    </dgm:pt>
    <dgm:pt modelId="{98F04980-7BB7-44B2-8AD1-5923EA5EEE50}" type="sibTrans" cxnId="{15B0CDA1-C5B8-451B-8C6A-04490B5A4B8D}">
      <dgm:prSet/>
      <dgm:spPr/>
      <dgm:t>
        <a:bodyPr/>
        <a:lstStyle/>
        <a:p>
          <a:endParaRPr lang="es-EC"/>
        </a:p>
      </dgm:t>
    </dgm:pt>
    <dgm:pt modelId="{892A4C94-BA1F-48DA-817E-54151F21C834}" type="pres">
      <dgm:prSet presAssocID="{7347B51E-7D0F-4E3B-92C1-0E60A1198E76}" presName="Name0" presStyleCnt="0">
        <dgm:presLayoutVars>
          <dgm:chMax val="7"/>
          <dgm:chPref val="7"/>
          <dgm:dir/>
          <dgm:animLvl val="lvl"/>
        </dgm:presLayoutVars>
      </dgm:prSet>
      <dgm:spPr/>
    </dgm:pt>
    <dgm:pt modelId="{EAE9BEDE-1FCC-4550-B4A3-CF1BF145AA52}" type="pres">
      <dgm:prSet presAssocID="{A87BAC84-427A-49F2-8178-CD39E398AB85}" presName="Accent1" presStyleCnt="0"/>
      <dgm:spPr/>
    </dgm:pt>
    <dgm:pt modelId="{0E374701-16DF-4103-8C49-EBC096AC680B}" type="pres">
      <dgm:prSet presAssocID="{A87BAC84-427A-49F2-8178-CD39E398AB85}" presName="Accent" presStyleLbl="node1" presStyleIdx="0" presStyleCnt="4" custLinFactNeighborX="-16487"/>
      <dgm:spPr/>
    </dgm:pt>
    <dgm:pt modelId="{4DCCAC8B-7544-4527-A58A-2FAC6CFCA602}" type="pres">
      <dgm:prSet presAssocID="{A87BAC84-427A-49F2-8178-CD39E398AB85}" presName="Child1" presStyleLbl="revTx" presStyleIdx="0" presStyleCnt="8" custScaleX="214701" custLinFactNeighborX="22344" custLinFactNeighborY="2467">
        <dgm:presLayoutVars>
          <dgm:chMax val="0"/>
          <dgm:chPref val="0"/>
          <dgm:bulletEnabled val="1"/>
        </dgm:presLayoutVars>
      </dgm:prSet>
      <dgm:spPr/>
      <dgm:t>
        <a:bodyPr/>
        <a:lstStyle/>
        <a:p>
          <a:endParaRPr lang="es-EC"/>
        </a:p>
      </dgm:t>
    </dgm:pt>
    <dgm:pt modelId="{3BE2C67B-4C43-4FA4-81DB-54C1FA3898E3}" type="pres">
      <dgm:prSet presAssocID="{A87BAC84-427A-49F2-8178-CD39E398AB85}" presName="Parent1" presStyleLbl="revTx" presStyleIdx="1" presStyleCnt="8" custLinFactNeighborX="-26774" custLinFactNeighborY="-8013">
        <dgm:presLayoutVars>
          <dgm:chMax val="1"/>
          <dgm:chPref val="1"/>
          <dgm:bulletEnabled val="1"/>
        </dgm:presLayoutVars>
      </dgm:prSet>
      <dgm:spPr/>
      <dgm:t>
        <a:bodyPr/>
        <a:lstStyle/>
        <a:p>
          <a:endParaRPr lang="es-EC"/>
        </a:p>
      </dgm:t>
    </dgm:pt>
    <dgm:pt modelId="{A7836A06-C5E4-4EE0-8439-4FA93CDD9BFA}" type="pres">
      <dgm:prSet presAssocID="{B0C9EA65-0AC8-4B15-867F-3100AE9D165D}" presName="Accent2" presStyleCnt="0"/>
      <dgm:spPr/>
    </dgm:pt>
    <dgm:pt modelId="{9A75AD2B-BCC2-4CFE-BF32-A88456E2CED7}" type="pres">
      <dgm:prSet presAssocID="{B0C9EA65-0AC8-4B15-867F-3100AE9D165D}" presName="Accent" presStyleLbl="node1" presStyleIdx="1" presStyleCnt="4" custLinFactNeighborX="-16487"/>
      <dgm:spPr/>
    </dgm:pt>
    <dgm:pt modelId="{3C4AD961-14C2-48C7-A817-883566CF27B7}" type="pres">
      <dgm:prSet presAssocID="{B0C9EA65-0AC8-4B15-867F-3100AE9D165D}" presName="Child2" presStyleLbl="revTx" presStyleIdx="2" presStyleCnt="8" custScaleX="220192" custLinFactNeighborX="42110" custLinFactNeighborY="1295">
        <dgm:presLayoutVars>
          <dgm:chMax val="0"/>
          <dgm:chPref val="0"/>
          <dgm:bulletEnabled val="1"/>
        </dgm:presLayoutVars>
      </dgm:prSet>
      <dgm:spPr/>
      <dgm:t>
        <a:bodyPr/>
        <a:lstStyle/>
        <a:p>
          <a:endParaRPr lang="es-EC"/>
        </a:p>
      </dgm:t>
    </dgm:pt>
    <dgm:pt modelId="{64A78B5D-1821-4DC7-9FD7-CB623C37D7D7}" type="pres">
      <dgm:prSet presAssocID="{B0C9EA65-0AC8-4B15-867F-3100AE9D165D}" presName="Parent2" presStyleLbl="revTx" presStyleIdx="3" presStyleCnt="8" custLinFactNeighborX="-28620" custLinFactNeighborY="-3693">
        <dgm:presLayoutVars>
          <dgm:chMax val="1"/>
          <dgm:chPref val="1"/>
          <dgm:bulletEnabled val="1"/>
        </dgm:presLayoutVars>
      </dgm:prSet>
      <dgm:spPr/>
      <dgm:t>
        <a:bodyPr/>
        <a:lstStyle/>
        <a:p>
          <a:endParaRPr lang="es-EC"/>
        </a:p>
      </dgm:t>
    </dgm:pt>
    <dgm:pt modelId="{59569FA9-F740-4F12-B17F-4F66779AC8D9}" type="pres">
      <dgm:prSet presAssocID="{2627A639-B5C2-4337-9A50-6D79EFE20772}" presName="Accent3" presStyleCnt="0"/>
      <dgm:spPr/>
    </dgm:pt>
    <dgm:pt modelId="{94043EA1-6546-464B-830B-D303F5B6729F}" type="pres">
      <dgm:prSet presAssocID="{2627A639-B5C2-4337-9A50-6D79EFE20772}" presName="Accent" presStyleLbl="node1" presStyleIdx="2" presStyleCnt="4" custLinFactNeighborX="-16487"/>
      <dgm:spPr/>
    </dgm:pt>
    <dgm:pt modelId="{D5E39E9B-00F5-4849-961E-A96BC352EBC5}" type="pres">
      <dgm:prSet presAssocID="{2627A639-B5C2-4337-9A50-6D79EFE20772}" presName="Child3" presStyleLbl="revTx" presStyleIdx="4" presStyleCnt="8" custScaleX="209001" custScaleY="126826" custLinFactNeighborX="26619" custLinFactNeighborY="2454">
        <dgm:presLayoutVars>
          <dgm:chMax val="0"/>
          <dgm:chPref val="0"/>
          <dgm:bulletEnabled val="1"/>
        </dgm:presLayoutVars>
      </dgm:prSet>
      <dgm:spPr/>
      <dgm:t>
        <a:bodyPr/>
        <a:lstStyle/>
        <a:p>
          <a:endParaRPr lang="es-EC"/>
        </a:p>
      </dgm:t>
    </dgm:pt>
    <dgm:pt modelId="{76D0CB81-68BE-4910-AAA3-B81C6B700388}" type="pres">
      <dgm:prSet presAssocID="{2627A639-B5C2-4337-9A50-6D79EFE20772}" presName="Parent3" presStyleLbl="revTx" presStyleIdx="5" presStyleCnt="8" custLinFactNeighborX="-26774" custLinFactNeighborY="-3693">
        <dgm:presLayoutVars>
          <dgm:chMax val="1"/>
          <dgm:chPref val="1"/>
          <dgm:bulletEnabled val="1"/>
        </dgm:presLayoutVars>
      </dgm:prSet>
      <dgm:spPr/>
      <dgm:t>
        <a:bodyPr/>
        <a:lstStyle/>
        <a:p>
          <a:endParaRPr lang="es-EC"/>
        </a:p>
      </dgm:t>
    </dgm:pt>
    <dgm:pt modelId="{EEFEE0A0-ECCE-4262-8E40-5270195A616C}" type="pres">
      <dgm:prSet presAssocID="{E0A6E323-2E65-4690-9B4E-E59F5D8E6DAF}" presName="Accent4" presStyleCnt="0"/>
      <dgm:spPr/>
    </dgm:pt>
    <dgm:pt modelId="{9D023FD8-1D10-4222-8621-C34302DDA39F}" type="pres">
      <dgm:prSet presAssocID="{E0A6E323-2E65-4690-9B4E-E59F5D8E6DAF}" presName="Accent" presStyleLbl="node1" presStyleIdx="3" presStyleCnt="4" custLinFactNeighborX="-19190"/>
      <dgm:spPr/>
    </dgm:pt>
    <dgm:pt modelId="{966ECEDE-8986-4A22-A514-A6D7F671EE40}" type="pres">
      <dgm:prSet presAssocID="{E0A6E323-2E65-4690-9B4E-E59F5D8E6DAF}" presName="Child4" presStyleLbl="revTx" presStyleIdx="6" presStyleCnt="8" custScaleX="227880" custLinFactNeighborX="33517" custLinFactNeighborY="20632">
        <dgm:presLayoutVars>
          <dgm:chMax val="0"/>
          <dgm:chPref val="0"/>
          <dgm:bulletEnabled val="1"/>
        </dgm:presLayoutVars>
      </dgm:prSet>
      <dgm:spPr/>
      <dgm:t>
        <a:bodyPr/>
        <a:lstStyle/>
        <a:p>
          <a:endParaRPr lang="es-EC"/>
        </a:p>
      </dgm:t>
    </dgm:pt>
    <dgm:pt modelId="{02854E52-359A-41C2-B03F-32FBE47E7412}" type="pres">
      <dgm:prSet presAssocID="{E0A6E323-2E65-4690-9B4E-E59F5D8E6DAF}" presName="Parent4" presStyleLbl="revTx" presStyleIdx="7" presStyleCnt="8" custLinFactNeighborX="-27697" custLinFactNeighborY="3693">
        <dgm:presLayoutVars>
          <dgm:chMax val="1"/>
          <dgm:chPref val="1"/>
          <dgm:bulletEnabled val="1"/>
        </dgm:presLayoutVars>
      </dgm:prSet>
      <dgm:spPr/>
      <dgm:t>
        <a:bodyPr/>
        <a:lstStyle/>
        <a:p>
          <a:endParaRPr lang="es-EC"/>
        </a:p>
      </dgm:t>
    </dgm:pt>
  </dgm:ptLst>
  <dgm:cxnLst>
    <dgm:cxn modelId="{DE3ACE19-3DD0-4729-B07B-301AAE4BAC42}" srcId="{B0C9EA65-0AC8-4B15-867F-3100AE9D165D}" destId="{C3FCFD1B-12BE-466A-9B88-944F3E40A5D2}" srcOrd="0" destOrd="0" parTransId="{0EEC43AA-7930-4FA6-8DA4-BF65E752FFBB}" sibTransId="{7A01CCD2-BC0C-41A5-9856-98C83650A9D0}"/>
    <dgm:cxn modelId="{29F88046-B90A-417E-9E1C-D03C069D2527}" srcId="{A87BAC84-427A-49F2-8178-CD39E398AB85}" destId="{5188191E-A0E0-4265-95B1-C3D7F0A9B9B0}" srcOrd="0" destOrd="0" parTransId="{43E0B865-8448-4903-8164-DA94D06932BB}" sibTransId="{314B04BF-C477-4CD9-8037-1C60D472D2B3}"/>
    <dgm:cxn modelId="{54D3692D-13B8-4421-A94E-0461BD7758BB}" srcId="{2627A639-B5C2-4337-9A50-6D79EFE20772}" destId="{C8E37E6B-430B-4CDD-86B0-5F3748EAD254}" srcOrd="0" destOrd="0" parTransId="{B9517C06-4C4A-47DE-9AA9-A9D6463804A0}" sibTransId="{A63A52C4-6744-472C-AD57-17C664746A8D}"/>
    <dgm:cxn modelId="{D5EE857D-C581-405B-AB01-9D19371B6FD0}" type="presOf" srcId="{739F4C2E-6BF3-4767-8D8A-289AAE42F886}" destId="{966ECEDE-8986-4A22-A514-A6D7F671EE40}" srcOrd="0" destOrd="0" presId="urn:microsoft.com/office/officeart/2009/layout/CircleArrowProcess"/>
    <dgm:cxn modelId="{E230CA09-E10F-4D7E-8A2F-6122B15BA1B0}" type="presOf" srcId="{7347B51E-7D0F-4E3B-92C1-0E60A1198E76}" destId="{892A4C94-BA1F-48DA-817E-54151F21C834}" srcOrd="0" destOrd="0" presId="urn:microsoft.com/office/officeart/2009/layout/CircleArrowProcess"/>
    <dgm:cxn modelId="{53604E20-6C76-4FEE-819C-9F882BE5B18F}" type="presOf" srcId="{C8E37E6B-430B-4CDD-86B0-5F3748EAD254}" destId="{D5E39E9B-00F5-4849-961E-A96BC352EBC5}" srcOrd="0" destOrd="0" presId="urn:microsoft.com/office/officeart/2009/layout/CircleArrowProcess"/>
    <dgm:cxn modelId="{DB458836-F276-42CD-BD39-C3A50FCC366A}" srcId="{7347B51E-7D0F-4E3B-92C1-0E60A1198E76}" destId="{2627A639-B5C2-4337-9A50-6D79EFE20772}" srcOrd="2" destOrd="0" parTransId="{5145824D-4037-4A48-BD5B-A5A7A41A2C41}" sibTransId="{A6054FEE-5692-4F95-827F-F494FE786B08}"/>
    <dgm:cxn modelId="{51022E73-5826-4A7B-8B8E-DCF275BEEA0C}" type="presOf" srcId="{2627A639-B5C2-4337-9A50-6D79EFE20772}" destId="{76D0CB81-68BE-4910-AAA3-B81C6B700388}" srcOrd="0" destOrd="0" presId="urn:microsoft.com/office/officeart/2009/layout/CircleArrowProcess"/>
    <dgm:cxn modelId="{15B0CDA1-C5B8-451B-8C6A-04490B5A4B8D}" srcId="{E0A6E323-2E65-4690-9B4E-E59F5D8E6DAF}" destId="{739F4C2E-6BF3-4767-8D8A-289AAE42F886}" srcOrd="0" destOrd="0" parTransId="{1CB64758-70EF-4BE8-A5FF-58427B3F769B}" sibTransId="{98F04980-7BB7-44B2-8AD1-5923EA5EEE50}"/>
    <dgm:cxn modelId="{8D9261D0-8855-4F3F-B375-5631091A6ACC}" type="presOf" srcId="{B0C9EA65-0AC8-4B15-867F-3100AE9D165D}" destId="{64A78B5D-1821-4DC7-9FD7-CB623C37D7D7}" srcOrd="0" destOrd="0" presId="urn:microsoft.com/office/officeart/2009/layout/CircleArrowProcess"/>
    <dgm:cxn modelId="{169EE29B-A0CB-4C7C-99F3-A9B85340EC25}" type="presOf" srcId="{E0A6E323-2E65-4690-9B4E-E59F5D8E6DAF}" destId="{02854E52-359A-41C2-B03F-32FBE47E7412}" srcOrd="0" destOrd="0" presId="urn:microsoft.com/office/officeart/2009/layout/CircleArrowProcess"/>
    <dgm:cxn modelId="{3546AF09-834B-468B-9092-63CC5E85D067}" srcId="{7347B51E-7D0F-4E3B-92C1-0E60A1198E76}" destId="{E0A6E323-2E65-4690-9B4E-E59F5D8E6DAF}" srcOrd="3" destOrd="0" parTransId="{06431CA5-2CFD-4DEC-8129-AEA7AD632B0D}" sibTransId="{4F0B786B-1979-4314-818D-8C998DD5A38B}"/>
    <dgm:cxn modelId="{F0F2E23B-C4D0-4A81-AE87-5B542ECDBB26}" srcId="{7347B51E-7D0F-4E3B-92C1-0E60A1198E76}" destId="{B0C9EA65-0AC8-4B15-867F-3100AE9D165D}" srcOrd="1" destOrd="0" parTransId="{CBCAA65A-3F07-4949-AD41-126CFE23C1EC}" sibTransId="{114758AF-398E-4B53-86AE-9366E54A4E8A}"/>
    <dgm:cxn modelId="{4B7841C5-4226-4A18-AF09-4AAA7877D503}" srcId="{7347B51E-7D0F-4E3B-92C1-0E60A1198E76}" destId="{A87BAC84-427A-49F2-8178-CD39E398AB85}" srcOrd="0" destOrd="0" parTransId="{4546855B-5647-4B33-8727-35DA1B488833}" sibTransId="{CACB727E-9B18-4F1E-B5B9-8019DD3557D9}"/>
    <dgm:cxn modelId="{E13326A1-6493-4DEC-9E54-24FD73DBD223}" type="presOf" srcId="{A87BAC84-427A-49F2-8178-CD39E398AB85}" destId="{3BE2C67B-4C43-4FA4-81DB-54C1FA3898E3}" srcOrd="0" destOrd="0" presId="urn:microsoft.com/office/officeart/2009/layout/CircleArrowProcess"/>
    <dgm:cxn modelId="{75B26980-E30B-4975-B72F-8D770172F562}" type="presOf" srcId="{5188191E-A0E0-4265-95B1-C3D7F0A9B9B0}" destId="{4DCCAC8B-7544-4527-A58A-2FAC6CFCA602}" srcOrd="0" destOrd="0" presId="urn:microsoft.com/office/officeart/2009/layout/CircleArrowProcess"/>
    <dgm:cxn modelId="{CA355747-5437-412F-BB28-5AD05E44647E}" type="presOf" srcId="{C3FCFD1B-12BE-466A-9B88-944F3E40A5D2}" destId="{3C4AD961-14C2-48C7-A817-883566CF27B7}" srcOrd="0" destOrd="0" presId="urn:microsoft.com/office/officeart/2009/layout/CircleArrowProcess"/>
    <dgm:cxn modelId="{EA7C7603-90B2-43D3-8CF0-9387820662BB}" type="presParOf" srcId="{892A4C94-BA1F-48DA-817E-54151F21C834}" destId="{EAE9BEDE-1FCC-4550-B4A3-CF1BF145AA52}" srcOrd="0" destOrd="0" presId="urn:microsoft.com/office/officeart/2009/layout/CircleArrowProcess"/>
    <dgm:cxn modelId="{8BF64609-7BB7-4462-B32C-1DFB8D12963A}" type="presParOf" srcId="{EAE9BEDE-1FCC-4550-B4A3-CF1BF145AA52}" destId="{0E374701-16DF-4103-8C49-EBC096AC680B}" srcOrd="0" destOrd="0" presId="urn:microsoft.com/office/officeart/2009/layout/CircleArrowProcess"/>
    <dgm:cxn modelId="{9DFCD0F6-AE9C-4621-9445-125B99419E5D}" type="presParOf" srcId="{892A4C94-BA1F-48DA-817E-54151F21C834}" destId="{4DCCAC8B-7544-4527-A58A-2FAC6CFCA602}" srcOrd="1" destOrd="0" presId="urn:microsoft.com/office/officeart/2009/layout/CircleArrowProcess"/>
    <dgm:cxn modelId="{849B3824-66DD-4578-887B-AA78062AF4F8}" type="presParOf" srcId="{892A4C94-BA1F-48DA-817E-54151F21C834}" destId="{3BE2C67B-4C43-4FA4-81DB-54C1FA3898E3}" srcOrd="2" destOrd="0" presId="urn:microsoft.com/office/officeart/2009/layout/CircleArrowProcess"/>
    <dgm:cxn modelId="{538B4C27-C142-4DA2-928A-1840DD346DF2}" type="presParOf" srcId="{892A4C94-BA1F-48DA-817E-54151F21C834}" destId="{A7836A06-C5E4-4EE0-8439-4FA93CDD9BFA}" srcOrd="3" destOrd="0" presId="urn:microsoft.com/office/officeart/2009/layout/CircleArrowProcess"/>
    <dgm:cxn modelId="{980110B8-7586-41C0-902B-5DEEE459E050}" type="presParOf" srcId="{A7836A06-C5E4-4EE0-8439-4FA93CDD9BFA}" destId="{9A75AD2B-BCC2-4CFE-BF32-A88456E2CED7}" srcOrd="0" destOrd="0" presId="urn:microsoft.com/office/officeart/2009/layout/CircleArrowProcess"/>
    <dgm:cxn modelId="{EA1C48E5-911F-4C1B-8BC4-287F83737EFF}" type="presParOf" srcId="{892A4C94-BA1F-48DA-817E-54151F21C834}" destId="{3C4AD961-14C2-48C7-A817-883566CF27B7}" srcOrd="4" destOrd="0" presId="urn:microsoft.com/office/officeart/2009/layout/CircleArrowProcess"/>
    <dgm:cxn modelId="{F6E417B8-66AE-4278-83E3-10025B03BDD2}" type="presParOf" srcId="{892A4C94-BA1F-48DA-817E-54151F21C834}" destId="{64A78B5D-1821-4DC7-9FD7-CB623C37D7D7}" srcOrd="5" destOrd="0" presId="urn:microsoft.com/office/officeart/2009/layout/CircleArrowProcess"/>
    <dgm:cxn modelId="{1DEE2043-A0EE-405B-84A8-C658731BD918}" type="presParOf" srcId="{892A4C94-BA1F-48DA-817E-54151F21C834}" destId="{59569FA9-F740-4F12-B17F-4F66779AC8D9}" srcOrd="6" destOrd="0" presId="urn:microsoft.com/office/officeart/2009/layout/CircleArrowProcess"/>
    <dgm:cxn modelId="{053D22D2-9214-474B-B0FC-DC279AE22528}" type="presParOf" srcId="{59569FA9-F740-4F12-B17F-4F66779AC8D9}" destId="{94043EA1-6546-464B-830B-D303F5B6729F}" srcOrd="0" destOrd="0" presId="urn:microsoft.com/office/officeart/2009/layout/CircleArrowProcess"/>
    <dgm:cxn modelId="{043CA5BE-FE02-4762-AE16-7AC1AB046F22}" type="presParOf" srcId="{892A4C94-BA1F-48DA-817E-54151F21C834}" destId="{D5E39E9B-00F5-4849-961E-A96BC352EBC5}" srcOrd="7" destOrd="0" presId="urn:microsoft.com/office/officeart/2009/layout/CircleArrowProcess"/>
    <dgm:cxn modelId="{984842C3-FC52-4498-80CA-B0A3FB118004}" type="presParOf" srcId="{892A4C94-BA1F-48DA-817E-54151F21C834}" destId="{76D0CB81-68BE-4910-AAA3-B81C6B700388}" srcOrd="8" destOrd="0" presId="urn:microsoft.com/office/officeart/2009/layout/CircleArrowProcess"/>
    <dgm:cxn modelId="{0CC2C1D9-A92D-4706-BDD7-861F7BE27966}" type="presParOf" srcId="{892A4C94-BA1F-48DA-817E-54151F21C834}" destId="{EEFEE0A0-ECCE-4262-8E40-5270195A616C}" srcOrd="9" destOrd="0" presId="urn:microsoft.com/office/officeart/2009/layout/CircleArrowProcess"/>
    <dgm:cxn modelId="{7B85BC2A-05E1-43B1-BE52-A335C1BD5EB9}" type="presParOf" srcId="{EEFEE0A0-ECCE-4262-8E40-5270195A616C}" destId="{9D023FD8-1D10-4222-8621-C34302DDA39F}" srcOrd="0" destOrd="0" presId="urn:microsoft.com/office/officeart/2009/layout/CircleArrowProcess"/>
    <dgm:cxn modelId="{D986F1A5-7FA8-425E-B134-6F5E74EA49BD}" type="presParOf" srcId="{892A4C94-BA1F-48DA-817E-54151F21C834}" destId="{966ECEDE-8986-4A22-A514-A6D7F671EE40}" srcOrd="10" destOrd="0" presId="urn:microsoft.com/office/officeart/2009/layout/CircleArrowProcess"/>
    <dgm:cxn modelId="{1740D86F-E5E3-4079-911C-11FD66BB49FB}" type="presParOf" srcId="{892A4C94-BA1F-48DA-817E-54151F21C834}" destId="{02854E52-359A-41C2-B03F-32FBE47E7412}"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1429B-8A6E-493E-8518-7AD04780DAC5}" type="datetimeFigureOut">
              <a:rPr lang="es-EC" smtClean="0"/>
              <a:t>1/9/2021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EAA62-C1A9-492D-BA24-40C743592591}" type="slidenum">
              <a:rPr lang="es-EC" smtClean="0"/>
              <a:t>‹Nº›</a:t>
            </a:fld>
            <a:endParaRPr lang="es-EC"/>
          </a:p>
        </p:txBody>
      </p:sp>
    </p:spTree>
    <p:extLst>
      <p:ext uri="{BB962C8B-B14F-4D97-AF65-F5344CB8AC3E}">
        <p14:creationId xmlns:p14="http://schemas.microsoft.com/office/powerpoint/2010/main" val="372262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agenda para el día de hoy incluye los siguientes puntos (leer)</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2</a:t>
            </a:fld>
            <a:endParaRPr lang="es-EC"/>
          </a:p>
        </p:txBody>
      </p:sp>
    </p:spTree>
    <p:extLst>
      <p:ext uri="{BB962C8B-B14F-4D97-AF65-F5344CB8AC3E}">
        <p14:creationId xmlns:p14="http://schemas.microsoft.com/office/powerpoint/2010/main" val="1478061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establecer el alcance de la investigación se han planteado 2 preguntas de investigación por cada objetivo, así se tiene que: (leer)</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11</a:t>
            </a:fld>
            <a:endParaRPr lang="es-EC"/>
          </a:p>
        </p:txBody>
      </p:sp>
    </p:spTree>
    <p:extLst>
      <p:ext uri="{BB962C8B-B14F-4D97-AF65-F5344CB8AC3E}">
        <p14:creationId xmlns:p14="http://schemas.microsoft.com/office/powerpoint/2010/main" val="264173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12</a:t>
            </a:fld>
            <a:endParaRPr lang="es-EC"/>
          </a:p>
        </p:txBody>
      </p:sp>
    </p:spTree>
    <p:extLst>
      <p:ext uri="{BB962C8B-B14F-4D97-AF65-F5344CB8AC3E}">
        <p14:creationId xmlns:p14="http://schemas.microsoft.com/office/powerpoint/2010/main" val="183846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la metodología de investigación se ha planteado el uso de una investigación aplicada tecnológica, es decir la elaboración de un prototipo funcionar en el área digital y la metodología </a:t>
            </a:r>
            <a:r>
              <a:rPr lang="es-EC" dirty="0" err="1" smtClean="0"/>
              <a:t>design</a:t>
            </a:r>
            <a:r>
              <a:rPr lang="es-EC" dirty="0" smtClean="0"/>
              <a:t> Science, propuesta por </a:t>
            </a:r>
            <a:r>
              <a:rPr lang="es-EC" dirty="0" err="1" smtClean="0"/>
              <a:t>wieringa</a:t>
            </a:r>
            <a:r>
              <a:rPr lang="es-EC" dirty="0" smtClean="0"/>
              <a:t> en el 2014.</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13</a:t>
            </a:fld>
            <a:endParaRPr lang="es-EC"/>
          </a:p>
        </p:txBody>
      </p:sp>
    </p:spTree>
    <p:extLst>
      <p:ext uri="{BB962C8B-B14F-4D97-AF65-F5344CB8AC3E}">
        <p14:creationId xmlns:p14="http://schemas.microsoft.com/office/powerpoint/2010/main" val="2479964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metodología consta de cuatro etapas, en cada una de las cuales se cumplirá un objetivo específico</a:t>
            </a:r>
            <a:r>
              <a:rPr lang="es-EC" baseline="0" dirty="0" smtClean="0"/>
              <a:t> como se puede observar.</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14</a:t>
            </a:fld>
            <a:endParaRPr lang="es-EC"/>
          </a:p>
        </p:txBody>
      </p:sp>
    </p:spTree>
    <p:extLst>
      <p:ext uri="{BB962C8B-B14F-4D97-AF65-F5344CB8AC3E}">
        <p14:creationId xmlns:p14="http://schemas.microsoft.com/office/powerpoint/2010/main" val="586336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hipótesis que se ha planteado para este trabajo es la siguiente: </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15</a:t>
            </a:fld>
            <a:endParaRPr lang="es-EC"/>
          </a:p>
        </p:txBody>
      </p:sp>
    </p:spTree>
    <p:extLst>
      <p:ext uri="{BB962C8B-B14F-4D97-AF65-F5344CB8AC3E}">
        <p14:creationId xmlns:p14="http://schemas.microsoft.com/office/powerpoint/2010/main" val="113616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a:t>
            </a:r>
            <a:r>
              <a:rPr lang="es-EC" baseline="0" dirty="0" smtClean="0"/>
              <a:t> resultado esperado es un método estenográfico que esté en capacidad de producir estenogramas de calidad, de forma eficiente y que mantengan los datos seguros.</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16</a:t>
            </a:fld>
            <a:endParaRPr lang="es-EC"/>
          </a:p>
        </p:txBody>
      </p:sp>
    </p:spTree>
    <p:extLst>
      <p:ext uri="{BB962C8B-B14F-4D97-AF65-F5344CB8AC3E}">
        <p14:creationId xmlns:p14="http://schemas.microsoft.com/office/powerpoint/2010/main" val="112419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17</a:t>
            </a:fld>
            <a:endParaRPr lang="es-EC"/>
          </a:p>
        </p:txBody>
      </p:sp>
    </p:spTree>
    <p:extLst>
      <p:ext uri="{BB962C8B-B14F-4D97-AF65-F5344CB8AC3E}">
        <p14:creationId xmlns:p14="http://schemas.microsoft.com/office/powerpoint/2010/main" val="81961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Durante</a:t>
            </a:r>
            <a:r>
              <a:rPr lang="es-EC" baseline="0" dirty="0" smtClean="0"/>
              <a:t> los últimos años se ha visto una creciente dependencia de las personas hacia el internet, en especial desde la aparición de los Smart </a:t>
            </a:r>
            <a:r>
              <a:rPr lang="es-EC" baseline="0" dirty="0" err="1" smtClean="0"/>
              <a:t>phones</a:t>
            </a:r>
            <a:r>
              <a:rPr lang="es-EC" baseline="0" dirty="0" smtClean="0"/>
              <a:t>. A raíz de esto la seguridad de la información se ha visto puesta a prueba debido al creciente número de ataques, los cuales desde el año 2015 han duplicado la tasa de pérdidas y afectaciones económicas ya que se prevé que para el año en curso el total ascienda hasta los 6 trillones de dólares de estados unidos de </a:t>
            </a:r>
            <a:r>
              <a:rPr lang="es-EC" baseline="0" dirty="0" err="1" smtClean="0"/>
              <a:t>america</a:t>
            </a:r>
            <a:r>
              <a:rPr lang="es-EC" baseline="0" dirty="0" smtClean="0"/>
              <a:t> alrededor del mundo. Todos estos efectos, según la interpol, se han visto intensificados por la pandemia que atravesamos y su influencia en un mayor número de datos de pacientes y trabajo remoto.</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3</a:t>
            </a:fld>
            <a:endParaRPr lang="es-EC"/>
          </a:p>
        </p:txBody>
      </p:sp>
    </p:spTree>
    <p:extLst>
      <p:ext uri="{BB962C8B-B14F-4D97-AF65-F5344CB8AC3E}">
        <p14:creationId xmlns:p14="http://schemas.microsoft.com/office/powerpoint/2010/main" val="158351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problema que se ha identificado con relación a la seguridad de la información y los métodos disponibles para mantenerla a salvo</a:t>
            </a:r>
            <a:r>
              <a:rPr lang="es-EC" baseline="0" dirty="0" smtClean="0"/>
              <a:t> es: (leer). Existen estudios que identifican las causas de esto como: (leer) y que en efecto se ocasiona (leer)</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4</a:t>
            </a:fld>
            <a:endParaRPr lang="es-EC"/>
          </a:p>
        </p:txBody>
      </p:sp>
    </p:spTree>
    <p:extLst>
      <p:ext uri="{BB962C8B-B14F-4D97-AF65-F5344CB8AC3E}">
        <p14:creationId xmlns:p14="http://schemas.microsoft.com/office/powerpoint/2010/main" val="317179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Basándose en el problema se han planteado los siguientes objetivos.</a:t>
            </a:r>
          </a:p>
          <a:p>
            <a:r>
              <a:rPr lang="es-EC" dirty="0" smtClean="0"/>
              <a:t>El objetivo general: (leer) y cuatro</a:t>
            </a:r>
            <a:r>
              <a:rPr lang="es-EC" baseline="0" dirty="0" smtClean="0"/>
              <a:t> </a:t>
            </a:r>
            <a:r>
              <a:rPr lang="es-EC" dirty="0" smtClean="0"/>
              <a:t>objetivos específicos los cuales son</a:t>
            </a:r>
            <a:r>
              <a:rPr lang="es-EC" baseline="0" dirty="0" smtClean="0"/>
              <a:t>.</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5</a:t>
            </a:fld>
            <a:endParaRPr lang="es-EC"/>
          </a:p>
        </p:txBody>
      </p:sp>
    </p:spTree>
    <p:extLst>
      <p:ext uri="{BB962C8B-B14F-4D97-AF65-F5344CB8AC3E}">
        <p14:creationId xmlns:p14="http://schemas.microsoft.com/office/powerpoint/2010/main" val="195161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leer</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6</a:t>
            </a:fld>
            <a:endParaRPr lang="es-EC"/>
          </a:p>
        </p:txBody>
      </p:sp>
    </p:spTree>
    <p:extLst>
      <p:ext uri="{BB962C8B-B14F-4D97-AF65-F5344CB8AC3E}">
        <p14:creationId xmlns:p14="http://schemas.microsoft.com/office/powerpoint/2010/main" val="201095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la elaboración del estado del arte se ha</a:t>
            </a:r>
            <a:r>
              <a:rPr lang="es-EC" baseline="0" dirty="0" smtClean="0"/>
              <a:t> partido de una búsqueda exploratoria de información en motores como google y la IEEE </a:t>
            </a:r>
            <a:r>
              <a:rPr lang="es-EC" baseline="0" dirty="0" err="1" smtClean="0"/>
              <a:t>Xplore</a:t>
            </a:r>
            <a:r>
              <a:rPr lang="es-EC" baseline="0" dirty="0" smtClean="0"/>
              <a:t> que ha permitido establecer un grupo de control de 5 artículos de los cuales se extrajeron palabras claves que sirvieron de base para la construcción de la cadena de búsqueda. Esta cadena de búsqueda se afinó durante 6 iteraciones hasta obtener estudios relacionados con el tema y cuya cantidad fuese manejable, específicamente se obtuvieron 111 artículos.</a:t>
            </a:r>
          </a:p>
          <a:p>
            <a:r>
              <a:rPr lang="es-EC" dirty="0" smtClean="0"/>
              <a:t>A</a:t>
            </a:r>
            <a:r>
              <a:rPr lang="es-EC" baseline="0" dirty="0" smtClean="0"/>
              <a:t> estos artículos se les aplicó un primer filtro de criterios de inclusión y exclusión leyendo únicamente los títulos y resúmenes, además de las fechas que se destacaron como relevantes. Así se obtuvo el grupo de estudios candidatos conformado por 18 artículos, los cuales fueron sometidos a una segunda ronda de filtros de inclusión y exclusión, dando como resultado 8 artículos que conforman el grupo de estudios primarios.</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7</a:t>
            </a:fld>
            <a:endParaRPr lang="es-EC"/>
          </a:p>
        </p:txBody>
      </p:sp>
    </p:spTree>
    <p:extLst>
      <p:ext uri="{BB962C8B-B14F-4D97-AF65-F5344CB8AC3E}">
        <p14:creationId xmlns:p14="http://schemas.microsoft.com/office/powerpoint/2010/main" val="283451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Tras leer los estudios primarios se ha determinado que la</a:t>
            </a:r>
            <a:r>
              <a:rPr lang="es-EC" baseline="0" dirty="0" smtClean="0"/>
              <a:t> comunidad científica hace un uso intensivo del método LSB agregando capas de seguridad como encriptación o el uso del espacio RGB de las imágenes como indicadores de información dispersa a través de una imagen.</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8</a:t>
            </a:fld>
            <a:endParaRPr lang="es-EC"/>
          </a:p>
        </p:txBody>
      </p:sp>
    </p:spTree>
    <p:extLst>
      <p:ext uri="{BB962C8B-B14F-4D97-AF65-F5344CB8AC3E}">
        <p14:creationId xmlns:p14="http://schemas.microsoft.com/office/powerpoint/2010/main" val="404704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este estudio se plantea elaborar un método estenográfico, que a</a:t>
            </a:r>
            <a:r>
              <a:rPr lang="es-EC" baseline="0" dirty="0" smtClean="0"/>
              <a:t> partir </a:t>
            </a:r>
            <a:r>
              <a:rPr lang="es-EC" dirty="0" smtClean="0"/>
              <a:t>de los datos, permita, haciendo uso de los canales RGB como portadores de información</a:t>
            </a:r>
            <a:r>
              <a:rPr lang="es-EC" baseline="0" dirty="0" smtClean="0"/>
              <a:t>, la producción estenogramas. Es decir, que a diferencia del método LSB que incrusta datos en una imagen, este método podrá crear estenogramas a partir de los datos.</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9</a:t>
            </a:fld>
            <a:endParaRPr lang="es-EC"/>
          </a:p>
        </p:txBody>
      </p:sp>
    </p:spTree>
    <p:extLst>
      <p:ext uri="{BB962C8B-B14F-4D97-AF65-F5344CB8AC3E}">
        <p14:creationId xmlns:p14="http://schemas.microsoft.com/office/powerpoint/2010/main" val="186806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poder validar la solución se plantea el uso de los</a:t>
            </a:r>
            <a:r>
              <a:rPr lang="es-EC" baseline="0" dirty="0" smtClean="0"/>
              <a:t> métodos más usados en el estegoanálisis como ataques estadísticos (PSNR) o ataques visuales que tratan de detectar patrones en la imagen, como se puede observar en la imagen de la izq.</a:t>
            </a:r>
            <a:endParaRPr lang="es-EC" dirty="0"/>
          </a:p>
        </p:txBody>
      </p:sp>
      <p:sp>
        <p:nvSpPr>
          <p:cNvPr id="4" name="Marcador de número de diapositiva 3"/>
          <p:cNvSpPr>
            <a:spLocks noGrp="1"/>
          </p:cNvSpPr>
          <p:nvPr>
            <p:ph type="sldNum" sz="quarter" idx="10"/>
          </p:nvPr>
        </p:nvSpPr>
        <p:spPr/>
        <p:txBody>
          <a:bodyPr/>
          <a:lstStyle/>
          <a:p>
            <a:fld id="{32B527E7-41B6-42B2-A43B-B06551868A2B}" type="slidenum">
              <a:rPr lang="es-EC" smtClean="0"/>
              <a:t>10</a:t>
            </a:fld>
            <a:endParaRPr lang="es-EC"/>
          </a:p>
        </p:txBody>
      </p:sp>
    </p:spTree>
    <p:extLst>
      <p:ext uri="{BB962C8B-B14F-4D97-AF65-F5344CB8AC3E}">
        <p14:creationId xmlns:p14="http://schemas.microsoft.com/office/powerpoint/2010/main" val="4292454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34"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567383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88392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267791283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1637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58"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CÓDIGO: </a:t>
            </a:r>
            <a:r>
              <a:rPr lang="es-EC" dirty="0"/>
              <a:t>SGC.DI.260</a:t>
            </a: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26068203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97850857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16261091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7198327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620400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28034618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578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076749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02033367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3068926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5875879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43300563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dirty="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dirty="0"/>
              <a:t>VERSIÓN: </a:t>
            </a:r>
            <a:r>
              <a:rPr lang="es-EC" dirty="0"/>
              <a:t>1.0</a:t>
            </a:r>
          </a:p>
        </p:txBody>
      </p:sp>
      <p:sp>
        <p:nvSpPr>
          <p:cNvPr id="4" name="3 Marcador de pie de página"/>
          <p:cNvSpPr>
            <a:spLocks noGrp="1"/>
          </p:cNvSpPr>
          <p:nvPr>
            <p:ph type="ftr" sz="quarter" idx="12"/>
          </p:nvPr>
        </p:nvSpPr>
        <p:spPr/>
        <p:txBody>
          <a:bodyPr/>
          <a:lstStyle/>
          <a:p>
            <a:r>
              <a:rPr lang="es-EC" b="1" dirty="0"/>
              <a:t>CÓDIGO: </a:t>
            </a:r>
            <a:r>
              <a:rPr lang="es-EC" dirty="0"/>
              <a:t>SGC.DI.260</a:t>
            </a:r>
          </a:p>
        </p:txBody>
      </p:sp>
    </p:spTree>
    <p:extLst>
      <p:ext uri="{BB962C8B-B14F-4D97-AF65-F5344CB8AC3E}">
        <p14:creationId xmlns:p14="http://schemas.microsoft.com/office/powerpoint/2010/main" val="897062579"/>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1209747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483649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496294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533023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14153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1802423200"/>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3994064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208039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2102031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2330273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1718431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2548635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981974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2311346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393878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112801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87126876"/>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7787-7FB5-4221-9801-F537379A7F11}" type="datetimeFigureOut">
              <a:rPr lang="es-EC" smtClean="0"/>
              <a:t>1/9/2021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CED04C-06B0-41EC-B8B9-2A892341D9FA}" type="slidenum">
              <a:rPr lang="es-EC" smtClean="0"/>
              <a:t>‹Nº›</a:t>
            </a:fld>
            <a:endParaRPr lang="es-EC" dirty="0"/>
          </a:p>
        </p:txBody>
      </p:sp>
      <p:pic>
        <p:nvPicPr>
          <p:cNvPr id="5" name="Picture 4" descr="INVESTIGADORES – RACK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80052"/>
            <a:ext cx="3244241" cy="5829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84844" y="365760"/>
            <a:ext cx="9692640" cy="1325562"/>
          </a:xfrm>
          <a:prstGeom prst="rect">
            <a:avLst/>
          </a:prstGeom>
        </p:spPr>
        <p:txBody>
          <a:body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428191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474008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8579340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extLst>
      <p:ext uri="{BB962C8B-B14F-4D97-AF65-F5344CB8AC3E}">
        <p14:creationId xmlns:p14="http://schemas.microsoft.com/office/powerpoint/2010/main" val="8897680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09598570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52806937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1800"/>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1800"/>
          </a:p>
        </p:txBody>
      </p:sp>
      <p:pic>
        <p:nvPicPr>
          <p:cNvPr id="6150"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4465546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wipe/>
  </p:transition>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dirty="0">
              <a:solidFill>
                <a:schemeClr val="tx1"/>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dirty="0">
              <a:solidFill>
                <a:schemeClr val="tx1"/>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dirty="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CÓDIGO: </a:t>
            </a:r>
            <a:r>
              <a:rPr lang="es-EC" dirty="0"/>
              <a:t>SGC.DI.260</a:t>
            </a: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33325815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Lst>
  <p:transition spd="slow">
    <p:wipe/>
  </p:transition>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B6927539-BAF9-4CB8-9EE7-3A33495A01EE}"/>
              </a:ext>
            </a:extLst>
          </p:cNvPr>
          <p:cNvSpPr txBox="1"/>
          <p:nvPr/>
        </p:nvSpPr>
        <p:spPr>
          <a:xfrm>
            <a:off x="1196502" y="898552"/>
            <a:ext cx="10155677" cy="5539978"/>
          </a:xfrm>
          <a:prstGeom prst="rect">
            <a:avLst/>
          </a:prstGeom>
          <a:noFill/>
        </p:spPr>
        <p:txBody>
          <a:bodyPr wrap="square">
            <a:spAutoFit/>
          </a:bodyPr>
          <a:lstStyle/>
          <a:p>
            <a:pPr algn="ctr">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Trabajo de titulación, previo a la obtención del título de </a:t>
            </a:r>
            <a:r>
              <a:rPr lang="es-EC" dirty="0" smtClean="0">
                <a:latin typeface="Calibri" panose="020F0502020204030204" pitchFamily="34" charset="0"/>
                <a:ea typeface="Calibri" panose="020F0502020204030204" pitchFamily="34" charset="0"/>
                <a:cs typeface="Times New Roman" panose="02020603050405020304" pitchFamily="18" charset="0"/>
              </a:rPr>
              <a:t>Ingeniero en Sistemas e Informática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sz="2400" b="1" dirty="0" smtClean="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DESARROLLO DE UN MÉTODO </a:t>
            </a:r>
            <a:r>
              <a:rPr lang="es-EC" sz="2400" b="1" dirty="0" smtClean="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ESTEGANOGRÁFICO PARA LA OCULTACIÓN DE INFORMACIÓN EN MEDIOS DIGITALES.</a:t>
            </a:r>
            <a:endParaRPr lang="es-EC" sz="2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Autor: </a:t>
            </a:r>
            <a:r>
              <a:rPr lang="es-EC" dirty="0" smtClean="0">
                <a:latin typeface="Calibri" panose="020F0502020204030204" pitchFamily="34" charset="0"/>
                <a:ea typeface="Calibri" panose="020F0502020204030204" pitchFamily="34" charset="0"/>
                <a:cs typeface="Times New Roman" panose="02020603050405020304" pitchFamily="18" charset="0"/>
              </a:rPr>
              <a:t>Ismael Alfonso Martínez Pazmiño</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dirty="0" smtClean="0">
                <a:latin typeface="Calibri" panose="020F0502020204030204" pitchFamily="34" charset="0"/>
                <a:ea typeface="Calibri" panose="020F0502020204030204" pitchFamily="34" charset="0"/>
                <a:cs typeface="Times New Roman" panose="02020603050405020304" pitchFamily="18" charset="0"/>
              </a:rPr>
              <a:t>Tutor: Diego Miguel Marcillo Parra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24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b="1" dirty="0" smtClean="0">
                <a:effectLst/>
                <a:latin typeface="Calibri" panose="020F0502020204030204" pitchFamily="34" charset="0"/>
                <a:ea typeface="Calibri" panose="020F0502020204030204" pitchFamily="34" charset="0"/>
                <a:cs typeface="Times New Roman" panose="02020603050405020304" pitchFamily="18" charset="0"/>
              </a:rPr>
              <a:t>Departamento de Ciencias de la Computación</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b="1" smtClean="0">
                <a:effectLst/>
                <a:latin typeface="Calibri" panose="020F0502020204030204" pitchFamily="34" charset="0"/>
                <a:ea typeface="Calibri" panose="020F0502020204030204" pitchFamily="34" charset="0"/>
                <a:cs typeface="Times New Roman" panose="02020603050405020304" pitchFamily="18" charset="0"/>
              </a:rPr>
              <a:t>Ingeniería </a:t>
            </a:r>
            <a:r>
              <a:rPr lang="es-EC" b="1" smtClean="0">
                <a:latin typeface="Calibri" panose="020F0502020204030204" pitchFamily="34" charset="0"/>
                <a:ea typeface="Calibri" panose="020F0502020204030204" pitchFamily="34" charset="0"/>
                <a:cs typeface="Times New Roman" panose="02020603050405020304" pitchFamily="18" charset="0"/>
              </a:rPr>
              <a:t>de</a:t>
            </a:r>
            <a:r>
              <a:rPr lang="es-EC" b="1" smtClean="0">
                <a:effectLst/>
                <a:latin typeface="Calibri" panose="020F0502020204030204" pitchFamily="34" charset="0"/>
                <a:ea typeface="Calibri" panose="020F0502020204030204" pitchFamily="34" charset="0"/>
                <a:cs typeface="Times New Roman" panose="02020603050405020304" pitchFamily="18" charset="0"/>
              </a:rPr>
              <a:t> </a:t>
            </a:r>
            <a:r>
              <a:rPr lang="es-EC" b="1" dirty="0" smtClean="0">
                <a:effectLst/>
                <a:latin typeface="Calibri" panose="020F0502020204030204" pitchFamily="34" charset="0"/>
                <a:ea typeface="Calibri" panose="020F0502020204030204" pitchFamily="34" charset="0"/>
                <a:cs typeface="Times New Roman" panose="02020603050405020304" pitchFamily="18" charset="0"/>
              </a:rPr>
              <a:t>Sistemas e Informática</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Sangolquí</a:t>
            </a:r>
            <a:r>
              <a:rPr lang="es-EC" b="1" dirty="0">
                <a:latin typeface="Calibri" panose="020F0502020204030204" pitchFamily="34" charset="0"/>
                <a:ea typeface="Calibri" panose="020F0502020204030204" pitchFamily="34" charset="0"/>
                <a:cs typeface="Times New Roman" panose="02020603050405020304" pitchFamily="18" charset="0"/>
              </a:rPr>
              <a:t>, </a:t>
            </a:r>
            <a:r>
              <a:rPr lang="es-EC" b="1" dirty="0" smtClean="0">
                <a:latin typeface="Calibri" panose="020F0502020204030204" pitchFamily="34" charset="0"/>
                <a:ea typeface="Calibri" panose="020F0502020204030204" pitchFamily="34" charset="0"/>
                <a:cs typeface="Times New Roman" panose="02020603050405020304" pitchFamily="18" charset="0"/>
              </a:rPr>
              <a:t>1 de septiembre del </a:t>
            </a:r>
            <a:r>
              <a:rPr lang="es-EC" b="1" dirty="0">
                <a:latin typeface="Calibri" panose="020F0502020204030204" pitchFamily="34" charset="0"/>
                <a:ea typeface="Calibri" panose="020F0502020204030204" pitchFamily="34" charset="0"/>
                <a:cs typeface="Times New Roman" panose="02020603050405020304" pitchFamily="18" charset="0"/>
              </a:rPr>
              <a:t>2021</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14782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solidFill>
                  <a:schemeClr val="accent2">
                    <a:lumMod val="75000"/>
                  </a:schemeClr>
                </a:solidFill>
              </a:rPr>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10</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pSp>
        <p:nvGrpSpPr>
          <p:cNvPr id="2" name="Grupo 1"/>
          <p:cNvGrpSpPr/>
          <p:nvPr/>
        </p:nvGrpSpPr>
        <p:grpSpPr>
          <a:xfrm>
            <a:off x="6193772" y="1608504"/>
            <a:ext cx="4222708" cy="3400634"/>
            <a:chOff x="4009842" y="382259"/>
            <a:chExt cx="4222708" cy="3400634"/>
          </a:xfrm>
        </p:grpSpPr>
        <p:pic>
          <p:nvPicPr>
            <p:cNvPr id="2050" name="Picture 2" descr="Anécdotas y curiosidades jurídicas | iustopía: Decálogo sobre el Sistema  Estadístico de Criminalidad (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842" y="382259"/>
              <a:ext cx="4222708" cy="303130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920117" y="3413561"/>
              <a:ext cx="2395084" cy="369332"/>
            </a:xfrm>
            <a:prstGeom prst="rect">
              <a:avLst/>
            </a:prstGeom>
            <a:noFill/>
          </p:spPr>
          <p:txBody>
            <a:bodyPr wrap="square" rtlCol="0">
              <a:spAutoFit/>
            </a:bodyPr>
            <a:lstStyle/>
            <a:p>
              <a:r>
                <a:rPr lang="es-EC" dirty="0" smtClean="0"/>
                <a:t>Ataques estadísticos</a:t>
              </a:r>
              <a:endParaRPr lang="es-EC" dirty="0"/>
            </a:p>
          </p:txBody>
        </p:sp>
      </p:grpSp>
    </p:spTree>
    <p:extLst>
      <p:ext uri="{BB962C8B-B14F-4D97-AF65-F5344CB8AC3E}">
        <p14:creationId xmlns:p14="http://schemas.microsoft.com/office/powerpoint/2010/main" val="142846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solidFill>
                  <a:schemeClr val="accent2">
                    <a:lumMod val="75000"/>
                  </a:schemeClr>
                </a:solidFill>
              </a:rPr>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11</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aphicFrame>
        <p:nvGraphicFramePr>
          <p:cNvPr id="2" name="Tabla 1"/>
          <p:cNvGraphicFramePr>
            <a:graphicFrameLocks noGrp="1"/>
          </p:cNvGraphicFramePr>
          <p:nvPr>
            <p:extLst>
              <p:ext uri="{D42A27DB-BD31-4B8C-83A1-F6EECF244321}">
                <p14:modId xmlns:p14="http://schemas.microsoft.com/office/powerpoint/2010/main" val="3256394033"/>
              </p:ext>
            </p:extLst>
          </p:nvPr>
        </p:nvGraphicFramePr>
        <p:xfrm>
          <a:off x="3810000" y="484758"/>
          <a:ext cx="7571740" cy="5857606"/>
        </p:xfrm>
        <a:graphic>
          <a:graphicData uri="http://schemas.openxmlformats.org/drawingml/2006/table">
            <a:tbl>
              <a:tblPr>
                <a:tableStyleId>{9D7B26C5-4107-4FEC-AEDC-1716B250A1EF}</a:tableStyleId>
              </a:tblPr>
              <a:tblGrid>
                <a:gridCol w="3785451"/>
                <a:gridCol w="3786289"/>
              </a:tblGrid>
              <a:tr h="370528">
                <a:tc>
                  <a:txBody>
                    <a:bodyPr/>
                    <a:lstStyle/>
                    <a:p>
                      <a:pPr algn="l">
                        <a:lnSpc>
                          <a:spcPct val="200000"/>
                        </a:lnSpc>
                        <a:spcAft>
                          <a:spcPts val="0"/>
                        </a:spcAft>
                      </a:pPr>
                      <a:r>
                        <a:rPr lang="es-ES" sz="1400" b="1" dirty="0">
                          <a:effectLst/>
                        </a:rPr>
                        <a:t>Objetivos específicos</a:t>
                      </a:r>
                      <a:endParaRPr lang="es-EC" sz="1400" b="1" dirty="0">
                        <a:effectLst/>
                        <a:latin typeface="Times New Roman" panose="02020603050405020304" pitchFamily="18" charset="0"/>
                        <a:ea typeface="Times New Roman" panose="02020603050405020304" pitchFamily="18" charset="0"/>
                      </a:endParaRPr>
                    </a:p>
                  </a:txBody>
                  <a:tcPr marL="28255" marR="28255" marT="28255" marB="28255"/>
                </a:tc>
                <a:tc>
                  <a:txBody>
                    <a:bodyPr/>
                    <a:lstStyle/>
                    <a:p>
                      <a:pPr algn="l">
                        <a:lnSpc>
                          <a:spcPct val="200000"/>
                        </a:lnSpc>
                        <a:spcAft>
                          <a:spcPts val="0"/>
                        </a:spcAft>
                      </a:pPr>
                      <a:r>
                        <a:rPr lang="es-ES" sz="1400" b="1" dirty="0">
                          <a:effectLst/>
                        </a:rPr>
                        <a:t>Preguntas de investigación</a:t>
                      </a:r>
                      <a:endParaRPr lang="es-EC" sz="1400" b="1" dirty="0">
                        <a:effectLst/>
                        <a:latin typeface="Times New Roman" panose="02020603050405020304" pitchFamily="18" charset="0"/>
                        <a:ea typeface="Times New Roman" panose="02020603050405020304" pitchFamily="18" charset="0"/>
                      </a:endParaRPr>
                    </a:p>
                  </a:txBody>
                  <a:tcPr marL="28255" marR="28255" marT="28255" marB="28255"/>
                </a:tc>
              </a:tr>
              <a:tr h="2338596">
                <a:tc>
                  <a:txBody>
                    <a:bodyPr/>
                    <a:lstStyle/>
                    <a:p>
                      <a:pPr algn="just">
                        <a:lnSpc>
                          <a:spcPct val="150000"/>
                        </a:lnSpc>
                      </a:pPr>
                      <a:r>
                        <a:rPr lang="es-EC" sz="1400" b="0" i="0" u="none" strike="noStrike" kern="1200" baseline="0" dirty="0" smtClean="0">
                          <a:solidFill>
                            <a:schemeClr val="tx1"/>
                          </a:solidFill>
                          <a:latin typeface="+mn-lt"/>
                          <a:ea typeface="+mn-ea"/>
                          <a:cs typeface="+mn-cs"/>
                        </a:rPr>
                        <a:t>Analizar la situación actual y las propuestas de la comunidad científica sobre los niveles de seguridad de los métodos esteganográficos disponibles mediante la revisión de la literatura sobre los niveles de seguridad de los métodos de seguridad disponibles. </a:t>
                      </a:r>
                      <a:r>
                        <a:rPr lang="es-EC" sz="1800" b="0" i="0" u="none" strike="noStrike" kern="1200" baseline="0" dirty="0" smtClean="0">
                          <a:solidFill>
                            <a:schemeClr val="tx1"/>
                          </a:solidFill>
                          <a:latin typeface="+mn-lt"/>
                          <a:ea typeface="+mn-ea"/>
                          <a:cs typeface="+mn-cs"/>
                        </a:rPr>
                        <a:t>	</a:t>
                      </a:r>
                    </a:p>
                  </a:txBody>
                  <a:tcPr marL="28255" marR="28255" marT="28255" marB="28255"/>
                </a:tc>
                <a:tc>
                  <a:txBody>
                    <a:bodyPr/>
                    <a:lstStyle/>
                    <a:p>
                      <a:pPr algn="just">
                        <a:lnSpc>
                          <a:spcPct val="150000"/>
                        </a:lnSpc>
                      </a:pPr>
                      <a:r>
                        <a:rPr lang="es-EC" sz="1400" b="1" i="0" u="none" strike="noStrike" kern="1200" baseline="0" dirty="0" smtClean="0">
                          <a:solidFill>
                            <a:schemeClr val="tx1"/>
                          </a:solidFill>
                          <a:latin typeface="+mn-lt"/>
                          <a:ea typeface="+mn-ea"/>
                          <a:cs typeface="+mn-cs"/>
                        </a:rPr>
                        <a:t>RQ1 </a:t>
                      </a:r>
                      <a:r>
                        <a:rPr lang="es-EC" sz="1400" b="0" i="0" u="none" strike="noStrike" kern="1200" baseline="0" dirty="0" smtClean="0">
                          <a:solidFill>
                            <a:schemeClr val="tx1"/>
                          </a:solidFill>
                          <a:latin typeface="+mn-lt"/>
                          <a:ea typeface="+mn-ea"/>
                          <a:cs typeface="+mn-cs"/>
                        </a:rPr>
                        <a:t>¿Cuál es la situación actual sobre la seguridad en sistemas de información? </a:t>
                      </a:r>
                    </a:p>
                    <a:p>
                      <a:pPr algn="just">
                        <a:lnSpc>
                          <a:spcPct val="150000"/>
                        </a:lnSpc>
                      </a:pPr>
                      <a:r>
                        <a:rPr lang="es-EC" sz="1400" b="1" i="0" u="none" strike="noStrike" kern="1200" baseline="0" dirty="0" smtClean="0">
                          <a:solidFill>
                            <a:schemeClr val="tx1"/>
                          </a:solidFill>
                          <a:latin typeface="+mn-lt"/>
                          <a:ea typeface="+mn-ea"/>
                          <a:cs typeface="+mn-cs"/>
                        </a:rPr>
                        <a:t>RQ2 </a:t>
                      </a:r>
                      <a:r>
                        <a:rPr lang="es-EC" sz="1400" b="0" i="0" u="none" strike="noStrike" kern="1200" baseline="0" dirty="0" smtClean="0">
                          <a:solidFill>
                            <a:schemeClr val="tx1"/>
                          </a:solidFill>
                          <a:latin typeface="+mn-lt"/>
                          <a:ea typeface="+mn-ea"/>
                          <a:cs typeface="+mn-cs"/>
                        </a:rPr>
                        <a:t>¿Cuáles son las ventajas y desventajas de la utilización de métodos esteganográficos sobre algoritmos de encriptación? </a:t>
                      </a:r>
                    </a:p>
                    <a:p>
                      <a:pPr algn="just">
                        <a:lnSpc>
                          <a:spcPct val="150000"/>
                        </a:lnSpc>
                      </a:pPr>
                      <a:r>
                        <a:rPr lang="es-EC" sz="1400" b="1" i="0" u="none" strike="noStrike" kern="1200" baseline="0" dirty="0" smtClean="0">
                          <a:solidFill>
                            <a:schemeClr val="tx1"/>
                          </a:solidFill>
                          <a:latin typeface="+mn-lt"/>
                          <a:ea typeface="+mn-ea"/>
                          <a:cs typeface="+mn-cs"/>
                        </a:rPr>
                        <a:t>RQ3 </a:t>
                      </a:r>
                      <a:r>
                        <a:rPr lang="es-EC" sz="1400" b="0" i="0" u="none" strike="noStrike" kern="1200" baseline="0" dirty="0" smtClean="0">
                          <a:solidFill>
                            <a:schemeClr val="tx1"/>
                          </a:solidFill>
                          <a:latin typeface="+mn-lt"/>
                          <a:ea typeface="+mn-ea"/>
                          <a:cs typeface="+mn-cs"/>
                        </a:rPr>
                        <a:t>¿Qué métodos esteganográficos son los más utilizados en las propuestas de métodos esteganográficos de la comunidad científica? </a:t>
                      </a:r>
                      <a:r>
                        <a:rPr lang="es-EC" sz="1800" b="0" i="0" u="none" strike="noStrike" kern="1200" baseline="0" dirty="0" smtClean="0">
                          <a:solidFill>
                            <a:schemeClr val="tx1"/>
                          </a:solidFill>
                          <a:latin typeface="+mn-lt"/>
                          <a:ea typeface="+mn-ea"/>
                          <a:cs typeface="+mn-cs"/>
                        </a:rPr>
                        <a:t>	</a:t>
                      </a:r>
                    </a:p>
                  </a:txBody>
                  <a:tcPr marL="28255" marR="28255" marT="28255" marB="28255"/>
                </a:tc>
              </a:tr>
              <a:tr h="2782120">
                <a:tc>
                  <a:txBody>
                    <a:bodyPr/>
                    <a:lstStyle/>
                    <a:p>
                      <a:pPr algn="just">
                        <a:lnSpc>
                          <a:spcPct val="150000"/>
                        </a:lnSpc>
                        <a:spcAft>
                          <a:spcPts val="0"/>
                        </a:spcAft>
                      </a:pPr>
                      <a:r>
                        <a:rPr lang="es-EC" sz="1400" b="0" i="0" u="none" strike="noStrike" kern="1200" baseline="0" dirty="0" smtClean="0">
                          <a:solidFill>
                            <a:schemeClr val="tx1"/>
                          </a:solidFill>
                          <a:latin typeface="+mn-lt"/>
                          <a:ea typeface="+mn-ea"/>
                          <a:cs typeface="+mn-cs"/>
                        </a:rPr>
                        <a:t>Desarrollar un prototipo funcional mediante la implementación de un algoritmo esteganográfico seguro que evada los ataques comunes contra esteganogramas que usen la técnica LSB. </a:t>
                      </a:r>
                      <a:endParaRPr lang="es-EC" sz="1400" dirty="0">
                        <a:effectLst/>
                        <a:latin typeface="Times New Roman" panose="02020603050405020304" pitchFamily="18" charset="0"/>
                        <a:ea typeface="Times New Roman" panose="02020603050405020304" pitchFamily="18" charset="0"/>
                      </a:endParaRPr>
                    </a:p>
                  </a:txBody>
                  <a:tcPr marL="28255" marR="28255" marT="28255" marB="28255"/>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C" sz="1400" b="1" i="0" u="none" strike="noStrike" kern="1200" baseline="0" dirty="0" smtClean="0">
                          <a:solidFill>
                            <a:schemeClr val="tx1"/>
                          </a:solidFill>
                          <a:latin typeface="+mn-lt"/>
                          <a:ea typeface="+mn-ea"/>
                          <a:cs typeface="+mn-cs"/>
                        </a:rPr>
                        <a:t>RQ4 </a:t>
                      </a:r>
                      <a:r>
                        <a:rPr lang="es-EC" sz="1400" b="0" i="0" u="none" strike="noStrike" kern="1200" baseline="0" dirty="0" smtClean="0">
                          <a:solidFill>
                            <a:schemeClr val="tx1"/>
                          </a:solidFill>
                          <a:latin typeface="+mn-lt"/>
                          <a:ea typeface="+mn-ea"/>
                          <a:cs typeface="+mn-cs"/>
                        </a:rPr>
                        <a:t>¿Cuáles son las características que clasifican un algoritmo esteganográfico como seguro? </a:t>
                      </a:r>
                      <a:r>
                        <a:rPr lang="es-EC" sz="1800" b="0" i="0" u="none" strike="noStrike" kern="1200" baseline="0" dirty="0" smtClean="0">
                          <a:solidFill>
                            <a:schemeClr val="tx1"/>
                          </a:solidFill>
                          <a:latin typeface="+mn-lt"/>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s-EC" sz="1400" b="1" i="0" u="none" strike="noStrike" kern="1200" baseline="0" dirty="0" smtClean="0">
                          <a:solidFill>
                            <a:schemeClr val="tx1"/>
                          </a:solidFill>
                          <a:latin typeface="+mn-lt"/>
                          <a:ea typeface="+mn-ea"/>
                          <a:cs typeface="+mn-cs"/>
                        </a:rPr>
                        <a:t>RQ5 </a:t>
                      </a:r>
                      <a:r>
                        <a:rPr lang="es-EC" sz="1400" b="0" i="0" u="none" strike="noStrike" kern="1200" baseline="0" dirty="0" smtClean="0">
                          <a:solidFill>
                            <a:schemeClr val="tx1"/>
                          </a:solidFill>
                          <a:latin typeface="+mn-lt"/>
                          <a:ea typeface="+mn-ea"/>
                          <a:cs typeface="+mn-cs"/>
                        </a:rPr>
                        <a:t>¿Es factible generar esteganogramas a partir de la representación en bytes de la información a ocultar y la generación de patrones en base a los mismos? 	</a:t>
                      </a:r>
                    </a:p>
                  </a:txBody>
                  <a:tcPr marL="28255" marR="28255" marT="28255" marB="28255"/>
                </a:tc>
              </a:tr>
            </a:tbl>
          </a:graphicData>
        </a:graphic>
      </p:graphicFrame>
    </p:spTree>
    <p:extLst>
      <p:ext uri="{BB962C8B-B14F-4D97-AF65-F5344CB8AC3E}">
        <p14:creationId xmlns:p14="http://schemas.microsoft.com/office/powerpoint/2010/main" val="245396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solidFill>
                  <a:schemeClr val="accent2">
                    <a:lumMod val="75000"/>
                  </a:schemeClr>
                </a:solidFill>
              </a:rPr>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12</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aphicFrame>
        <p:nvGraphicFramePr>
          <p:cNvPr id="2" name="Tabla 1"/>
          <p:cNvGraphicFramePr>
            <a:graphicFrameLocks noGrp="1"/>
          </p:cNvGraphicFramePr>
          <p:nvPr>
            <p:extLst>
              <p:ext uri="{D42A27DB-BD31-4B8C-83A1-F6EECF244321}">
                <p14:modId xmlns:p14="http://schemas.microsoft.com/office/powerpoint/2010/main" val="790981239"/>
              </p:ext>
            </p:extLst>
          </p:nvPr>
        </p:nvGraphicFramePr>
        <p:xfrm>
          <a:off x="3810000" y="1608504"/>
          <a:ext cx="7571740" cy="3097719"/>
        </p:xfrm>
        <a:graphic>
          <a:graphicData uri="http://schemas.openxmlformats.org/drawingml/2006/table">
            <a:tbl>
              <a:tblPr>
                <a:tableStyleId>{9D7B26C5-4107-4FEC-AEDC-1716B250A1EF}</a:tableStyleId>
              </a:tblPr>
              <a:tblGrid>
                <a:gridCol w="3785451"/>
                <a:gridCol w="3786289"/>
              </a:tblGrid>
              <a:tr h="425179">
                <a:tc>
                  <a:txBody>
                    <a:bodyPr/>
                    <a:lstStyle/>
                    <a:p>
                      <a:pPr algn="l">
                        <a:lnSpc>
                          <a:spcPct val="200000"/>
                        </a:lnSpc>
                        <a:spcAft>
                          <a:spcPts val="0"/>
                        </a:spcAft>
                      </a:pPr>
                      <a:r>
                        <a:rPr lang="es-ES" sz="1400" b="1" dirty="0">
                          <a:effectLst/>
                        </a:rPr>
                        <a:t>Objetivos específicos</a:t>
                      </a:r>
                      <a:endParaRPr lang="es-EC" sz="1400" b="1" dirty="0">
                        <a:effectLst/>
                        <a:latin typeface="Times New Roman" panose="02020603050405020304" pitchFamily="18" charset="0"/>
                        <a:ea typeface="Times New Roman" panose="02020603050405020304" pitchFamily="18" charset="0"/>
                      </a:endParaRPr>
                    </a:p>
                  </a:txBody>
                  <a:tcPr marL="28255" marR="28255" marT="28255" marB="28255"/>
                </a:tc>
                <a:tc>
                  <a:txBody>
                    <a:bodyPr/>
                    <a:lstStyle/>
                    <a:p>
                      <a:pPr algn="l">
                        <a:lnSpc>
                          <a:spcPct val="200000"/>
                        </a:lnSpc>
                        <a:spcAft>
                          <a:spcPts val="0"/>
                        </a:spcAft>
                      </a:pPr>
                      <a:r>
                        <a:rPr lang="es-ES" sz="1400" b="1" dirty="0">
                          <a:effectLst/>
                        </a:rPr>
                        <a:t>Preguntas de investigación</a:t>
                      </a:r>
                      <a:endParaRPr lang="es-EC" sz="1400" b="1" dirty="0">
                        <a:effectLst/>
                        <a:latin typeface="Times New Roman" panose="02020603050405020304" pitchFamily="18" charset="0"/>
                        <a:ea typeface="Times New Roman" panose="02020603050405020304" pitchFamily="18" charset="0"/>
                      </a:endParaRPr>
                    </a:p>
                  </a:txBody>
                  <a:tcPr marL="28255" marR="28255" marT="28255" marB="28255"/>
                </a:tc>
              </a:tr>
              <a:tr h="2672540">
                <a:tc>
                  <a:txBody>
                    <a:bodyPr/>
                    <a:lstStyle/>
                    <a:p>
                      <a:pPr algn="just">
                        <a:lnSpc>
                          <a:spcPct val="150000"/>
                        </a:lnSpc>
                      </a:pPr>
                      <a:r>
                        <a:rPr lang="es-EC" sz="1400" b="0" i="0" u="none" strike="noStrike" kern="1200" baseline="0" dirty="0" smtClean="0">
                          <a:solidFill>
                            <a:schemeClr val="tx1"/>
                          </a:solidFill>
                          <a:latin typeface="+mn-lt"/>
                          <a:ea typeface="+mn-ea"/>
                          <a:cs typeface="+mn-cs"/>
                        </a:rPr>
                        <a:t>Validar el algoritmo propuesto mediante la utilización de los métodos de estegoanálisis estadísticos aplicados para vulnerar un esteganograma. </a:t>
                      </a:r>
                      <a:r>
                        <a:rPr lang="es-EC" sz="1800" b="0" i="0" u="none" strike="noStrike" kern="1200" baseline="0" dirty="0" smtClean="0">
                          <a:solidFill>
                            <a:schemeClr val="tx1"/>
                          </a:solidFill>
                          <a:latin typeface="+mn-lt"/>
                          <a:ea typeface="+mn-ea"/>
                          <a:cs typeface="+mn-cs"/>
                        </a:rPr>
                        <a:t>	</a:t>
                      </a:r>
                    </a:p>
                  </a:txBody>
                  <a:tcPr marL="28255" marR="28255" marT="28255" marB="28255"/>
                </a:tc>
                <a:tc>
                  <a:txBody>
                    <a:bodyPr/>
                    <a:lstStyle/>
                    <a:p>
                      <a:pPr algn="just">
                        <a:lnSpc>
                          <a:spcPct val="150000"/>
                        </a:lnSpc>
                      </a:pPr>
                      <a:r>
                        <a:rPr lang="es-EC" sz="1400" b="1" i="0" u="none" strike="noStrike" kern="1200" baseline="0" dirty="0" smtClean="0">
                          <a:solidFill>
                            <a:schemeClr val="tx1"/>
                          </a:solidFill>
                          <a:latin typeface="+mn-lt"/>
                          <a:ea typeface="+mn-ea"/>
                          <a:cs typeface="+mn-cs"/>
                        </a:rPr>
                        <a:t>RQ6 </a:t>
                      </a:r>
                      <a:r>
                        <a:rPr lang="es-EC" sz="1400" b="0" i="0" u="none" strike="noStrike" kern="1200" baseline="0" dirty="0" smtClean="0">
                          <a:solidFill>
                            <a:schemeClr val="tx1"/>
                          </a:solidFill>
                          <a:latin typeface="+mn-lt"/>
                          <a:ea typeface="+mn-ea"/>
                          <a:cs typeface="+mn-cs"/>
                        </a:rPr>
                        <a:t>¿Cuáles son los ataques esteganográficos más efectivos que se pueden utilizar para vulnerar un esteganograma? </a:t>
                      </a:r>
                    </a:p>
                    <a:p>
                      <a:pPr algn="just">
                        <a:lnSpc>
                          <a:spcPct val="150000"/>
                        </a:lnSpc>
                      </a:pPr>
                      <a:r>
                        <a:rPr lang="es-EC" sz="1400" b="1" i="0" u="none" strike="noStrike" kern="1200" baseline="0" dirty="0" smtClean="0">
                          <a:solidFill>
                            <a:schemeClr val="tx1"/>
                          </a:solidFill>
                          <a:latin typeface="+mn-lt"/>
                          <a:ea typeface="+mn-ea"/>
                          <a:cs typeface="+mn-cs"/>
                        </a:rPr>
                        <a:t>RQ7 </a:t>
                      </a:r>
                      <a:r>
                        <a:rPr lang="es-EC" sz="1400" b="0" i="0" u="none" strike="noStrike" kern="1200" baseline="0" dirty="0" smtClean="0">
                          <a:solidFill>
                            <a:schemeClr val="tx1"/>
                          </a:solidFill>
                          <a:latin typeface="+mn-lt"/>
                          <a:ea typeface="+mn-ea"/>
                          <a:cs typeface="+mn-cs"/>
                        </a:rPr>
                        <a:t>¿El método propuesto resulta computacionalmente eficiente para ocultar información? </a:t>
                      </a:r>
                      <a:r>
                        <a:rPr lang="es-EC" sz="1800" b="0" i="0" u="none" strike="noStrike" kern="1200" baseline="0" dirty="0" smtClean="0">
                          <a:solidFill>
                            <a:schemeClr val="tx1"/>
                          </a:solidFill>
                          <a:latin typeface="+mn-lt"/>
                          <a:ea typeface="+mn-ea"/>
                          <a:cs typeface="+mn-cs"/>
                        </a:rPr>
                        <a:t>	</a:t>
                      </a:r>
                    </a:p>
                  </a:txBody>
                  <a:tcPr marL="28255" marR="28255" marT="28255" marB="28255"/>
                </a:tc>
              </a:tr>
            </a:tbl>
          </a:graphicData>
        </a:graphic>
      </p:graphicFrame>
    </p:spTree>
    <p:extLst>
      <p:ext uri="{BB962C8B-B14F-4D97-AF65-F5344CB8AC3E}">
        <p14:creationId xmlns:p14="http://schemas.microsoft.com/office/powerpoint/2010/main" val="33794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solidFill>
                  <a:schemeClr val="accent2">
                    <a:lumMod val="75000"/>
                  </a:schemeClr>
                </a:solidFill>
              </a:rPr>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13</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pic>
        <p:nvPicPr>
          <p:cNvPr id="15" name="Imagen 14" descr="C:\Users\Ismael Martínez\Downloads\Blank diagram (5).png"/>
          <p:cNvPicPr/>
          <p:nvPr/>
        </p:nvPicPr>
        <p:blipFill rotWithShape="1">
          <a:blip r:embed="rId3">
            <a:extLst>
              <a:ext uri="{28A0092B-C50C-407E-A947-70E740481C1C}">
                <a14:useLocalDpi xmlns:a14="http://schemas.microsoft.com/office/drawing/2010/main" val="0"/>
              </a:ext>
            </a:extLst>
          </a:blip>
          <a:srcRect l="2931" t="5080" r="3087" b="4929"/>
          <a:stretch/>
        </p:blipFill>
        <p:spPr bwMode="auto">
          <a:xfrm>
            <a:off x="3810000" y="1608504"/>
            <a:ext cx="8154304" cy="42044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2091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solidFill>
                  <a:schemeClr val="accent2">
                    <a:lumMod val="75000"/>
                  </a:schemeClr>
                </a:solidFill>
              </a:rPr>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14</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aphicFrame>
        <p:nvGraphicFramePr>
          <p:cNvPr id="8" name="Diagrama 7"/>
          <p:cNvGraphicFramePr/>
          <p:nvPr>
            <p:extLst/>
          </p:nvPr>
        </p:nvGraphicFramePr>
        <p:xfrm>
          <a:off x="4024232" y="0"/>
          <a:ext cx="6377068" cy="653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4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solidFill>
                  <a:schemeClr val="accent2">
                    <a:lumMod val="75000"/>
                  </a:schemeClr>
                </a:solidFill>
              </a:rPr>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15</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sp>
        <p:nvSpPr>
          <p:cNvPr id="7" name="CuadroTexto 6"/>
          <p:cNvSpPr txBox="1"/>
          <p:nvPr/>
        </p:nvSpPr>
        <p:spPr>
          <a:xfrm>
            <a:off x="4539139" y="2536398"/>
            <a:ext cx="3626960" cy="1754326"/>
          </a:xfrm>
          <a:prstGeom prst="rect">
            <a:avLst/>
          </a:prstGeom>
          <a:noFill/>
        </p:spPr>
        <p:txBody>
          <a:bodyPr wrap="square" rtlCol="0">
            <a:spAutoFit/>
          </a:bodyPr>
          <a:lstStyle/>
          <a:p>
            <a:pPr algn="just">
              <a:lnSpc>
                <a:spcPct val="150000"/>
              </a:lnSpc>
            </a:pPr>
            <a:r>
              <a:rPr lang="es-ES" dirty="0" smtClean="0"/>
              <a:t>“</a:t>
            </a:r>
            <a:r>
              <a:rPr lang="es-ES" dirty="0"/>
              <a:t>El algoritmo propuesto mejora la seguridad ofrecida por los esteganogramas que resultan de la aplicación del método </a:t>
            </a:r>
            <a:r>
              <a:rPr lang="es-ES" dirty="0" smtClean="0"/>
              <a:t>LSB.”</a:t>
            </a:r>
            <a:endParaRPr lang="es-EC" dirty="0"/>
          </a:p>
        </p:txBody>
      </p:sp>
      <p:pic>
        <p:nvPicPr>
          <p:cNvPr id="8" name="Picture 2" descr="Index - Free technolog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299" y="2203240"/>
            <a:ext cx="2697639" cy="269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3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solidFill>
                  <a:schemeClr val="accent2">
                    <a:lumMod val="75000"/>
                  </a:schemeClr>
                </a:solidFill>
              </a:rPr>
              <a:t>Resultados esperados</a:t>
            </a:r>
            <a:endParaRPr lang="es-EC" dirty="0">
              <a:solidFill>
                <a:schemeClr val="accent2">
                  <a:lumMod val="75000"/>
                </a:schemeClr>
              </a:solidFill>
            </a:endParaRPr>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16</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pSp>
        <p:nvGrpSpPr>
          <p:cNvPr id="9" name="Grupo 8"/>
          <p:cNvGrpSpPr/>
          <p:nvPr/>
        </p:nvGrpSpPr>
        <p:grpSpPr>
          <a:xfrm>
            <a:off x="3822384" y="596416"/>
            <a:ext cx="2436098" cy="2446815"/>
            <a:chOff x="3709315" y="357406"/>
            <a:chExt cx="2436098" cy="2446815"/>
          </a:xfrm>
        </p:grpSpPr>
        <p:pic>
          <p:nvPicPr>
            <p:cNvPr id="10" name="Picture 4" descr="Algorithm - Free computer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2796" y="357406"/>
              <a:ext cx="1969135" cy="196913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709315" y="2434889"/>
              <a:ext cx="2436098" cy="369332"/>
            </a:xfrm>
            <a:prstGeom prst="rect">
              <a:avLst/>
            </a:prstGeom>
            <a:noFill/>
          </p:spPr>
          <p:txBody>
            <a:bodyPr wrap="square" rtlCol="0">
              <a:spAutoFit/>
            </a:bodyPr>
            <a:lstStyle/>
            <a:p>
              <a:r>
                <a:rPr lang="es-EC" dirty="0" smtClean="0"/>
                <a:t>Método estenográfico</a:t>
              </a:r>
            </a:p>
          </p:txBody>
        </p:sp>
      </p:grpSp>
      <p:grpSp>
        <p:nvGrpSpPr>
          <p:cNvPr id="12" name="Grupo 11"/>
          <p:cNvGrpSpPr/>
          <p:nvPr/>
        </p:nvGrpSpPr>
        <p:grpSpPr>
          <a:xfrm>
            <a:off x="7943257" y="596416"/>
            <a:ext cx="3236274" cy="2448441"/>
            <a:chOff x="7855588" y="355780"/>
            <a:chExt cx="3236274" cy="2448441"/>
          </a:xfrm>
        </p:grpSpPr>
        <p:pic>
          <p:nvPicPr>
            <p:cNvPr id="13" name="Picture 2" descr="Image result for abstract pixel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4171" y="355780"/>
              <a:ext cx="2079109" cy="207910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7855588" y="2434889"/>
              <a:ext cx="3236274" cy="369332"/>
            </a:xfrm>
            <a:prstGeom prst="rect">
              <a:avLst/>
            </a:prstGeom>
            <a:noFill/>
          </p:spPr>
          <p:txBody>
            <a:bodyPr wrap="square" rtlCol="0">
              <a:spAutoFit/>
            </a:bodyPr>
            <a:lstStyle/>
            <a:p>
              <a:pPr algn="ctr"/>
              <a:r>
                <a:rPr lang="es-EC" dirty="0" smtClean="0"/>
                <a:t>Produzca estenogramas</a:t>
              </a:r>
              <a:endParaRPr lang="es-EC" dirty="0"/>
            </a:p>
          </p:txBody>
        </p:sp>
      </p:grpSp>
      <p:cxnSp>
        <p:nvCxnSpPr>
          <p:cNvPr id="16" name="Conector recto de flecha 15"/>
          <p:cNvCxnSpPr>
            <a:endCxn id="13" idx="1"/>
          </p:cNvCxnSpPr>
          <p:nvPr/>
        </p:nvCxnSpPr>
        <p:spPr>
          <a:xfrm>
            <a:off x="6025000" y="1635970"/>
            <a:ext cx="24968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Grupo 17"/>
          <p:cNvGrpSpPr/>
          <p:nvPr/>
        </p:nvGrpSpPr>
        <p:grpSpPr>
          <a:xfrm>
            <a:off x="3422295" y="4025381"/>
            <a:ext cx="3236274" cy="2443681"/>
            <a:chOff x="7943257" y="3959595"/>
            <a:chExt cx="3236274" cy="2443681"/>
          </a:xfrm>
        </p:grpSpPr>
        <p:pic>
          <p:nvPicPr>
            <p:cNvPr id="15" name="Picture 2" descr="Bombinos - Segurid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5779" y="3959595"/>
              <a:ext cx="2211229" cy="1995289"/>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7943257" y="6033944"/>
              <a:ext cx="3236274" cy="369332"/>
            </a:xfrm>
            <a:prstGeom prst="rect">
              <a:avLst/>
            </a:prstGeom>
            <a:noFill/>
          </p:spPr>
          <p:txBody>
            <a:bodyPr wrap="square" rtlCol="0">
              <a:spAutoFit/>
            </a:bodyPr>
            <a:lstStyle/>
            <a:p>
              <a:pPr algn="ctr"/>
              <a:r>
                <a:rPr lang="es-EC" dirty="0" smtClean="0"/>
                <a:t>Mejora en la seguridad</a:t>
              </a:r>
              <a:endParaRPr lang="es-EC" dirty="0"/>
            </a:p>
          </p:txBody>
        </p:sp>
      </p:grpSp>
      <p:grpSp>
        <p:nvGrpSpPr>
          <p:cNvPr id="25" name="Grupo 24"/>
          <p:cNvGrpSpPr/>
          <p:nvPr/>
        </p:nvGrpSpPr>
        <p:grpSpPr>
          <a:xfrm>
            <a:off x="7943257" y="3757631"/>
            <a:ext cx="3236274" cy="2711431"/>
            <a:chOff x="7943257" y="3757631"/>
            <a:chExt cx="3236274" cy="2711431"/>
          </a:xfrm>
        </p:grpSpPr>
        <p:pic>
          <p:nvPicPr>
            <p:cNvPr id="2050" name="Picture 2" descr="Image result for eficienc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0345" y="3757631"/>
              <a:ext cx="2342098" cy="2342099"/>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7943257" y="6099730"/>
              <a:ext cx="3236274" cy="369332"/>
            </a:xfrm>
            <a:prstGeom prst="rect">
              <a:avLst/>
            </a:prstGeom>
            <a:noFill/>
          </p:spPr>
          <p:txBody>
            <a:bodyPr wrap="square" rtlCol="0">
              <a:spAutoFit/>
            </a:bodyPr>
            <a:lstStyle/>
            <a:p>
              <a:pPr algn="ctr"/>
              <a:r>
                <a:rPr lang="es-EC" dirty="0" smtClean="0"/>
                <a:t>Eficiente</a:t>
              </a:r>
              <a:endParaRPr lang="es-EC" dirty="0"/>
            </a:p>
          </p:txBody>
        </p:sp>
      </p:grpSp>
      <p:cxnSp>
        <p:nvCxnSpPr>
          <p:cNvPr id="21" name="Conector recto de flecha 20"/>
          <p:cNvCxnSpPr>
            <a:stCxn id="14" idx="2"/>
            <a:endCxn id="2050" idx="0"/>
          </p:cNvCxnSpPr>
          <p:nvPr/>
        </p:nvCxnSpPr>
        <p:spPr>
          <a:xfrm>
            <a:off x="9561394" y="3044857"/>
            <a:ext cx="0" cy="712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2050" idx="1"/>
          </p:cNvCxnSpPr>
          <p:nvPr/>
        </p:nvCxnSpPr>
        <p:spPr>
          <a:xfrm flipH="1" flipV="1">
            <a:off x="6146046" y="4928680"/>
            <a:ext cx="22442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17</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sp>
        <p:nvSpPr>
          <p:cNvPr id="7" name="CuadroTexto 6"/>
          <p:cNvSpPr txBox="1"/>
          <p:nvPr/>
        </p:nvSpPr>
        <p:spPr>
          <a:xfrm>
            <a:off x="5428139" y="2690286"/>
            <a:ext cx="4521200" cy="1446550"/>
          </a:xfrm>
          <a:prstGeom prst="rect">
            <a:avLst/>
          </a:prstGeom>
          <a:noFill/>
        </p:spPr>
        <p:txBody>
          <a:bodyPr wrap="square" rtlCol="0">
            <a:spAutoFit/>
          </a:bodyPr>
          <a:lstStyle/>
          <a:p>
            <a:pPr algn="ctr"/>
            <a:r>
              <a:rPr lang="es-ES" sz="4400" dirty="0" smtClean="0"/>
              <a:t>Gracias por su atención</a:t>
            </a:r>
            <a:endParaRPr lang="es-EC" sz="4400" dirty="0"/>
          </a:p>
        </p:txBody>
      </p:sp>
    </p:spTree>
    <p:extLst>
      <p:ext uri="{BB962C8B-B14F-4D97-AF65-F5344CB8AC3E}">
        <p14:creationId xmlns:p14="http://schemas.microsoft.com/office/powerpoint/2010/main" val="143019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0-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xmlns="" id="{24B65E79-D83D-4B6A-A8FA-7EB197BA26FA}"/>
              </a:ext>
            </a:extLst>
          </p:cNvPr>
          <p:cNvSpPr/>
          <p:nvPr/>
        </p:nvSpPr>
        <p:spPr>
          <a:xfrm>
            <a:off x="1" y="-26894"/>
            <a:ext cx="12191999" cy="6857999"/>
          </a:xfrm>
          <a:prstGeom prst="rect">
            <a:avLst/>
          </a:prstGeom>
          <a:blipFill>
            <a:blip r:embed="rId2" cstate="print"/>
            <a:stretch>
              <a:fillRect/>
            </a:stretch>
          </a:blipFill>
        </p:spPr>
        <p:txBody>
          <a:bodyPr wrap="square" lIns="0" tIns="0" rIns="0" bIns="0" rtlCol="0"/>
          <a:lstStyle/>
          <a:p>
            <a:endParaRPr dirty="0"/>
          </a:p>
        </p:txBody>
      </p:sp>
      <p:sp>
        <p:nvSpPr>
          <p:cNvPr id="4" name="CuadroTexto 3">
            <a:extLst>
              <a:ext uri="{FF2B5EF4-FFF2-40B4-BE49-F238E27FC236}">
                <a16:creationId xmlns:a16="http://schemas.microsoft.com/office/drawing/2014/main" xmlns="" id="{0E4478F4-641B-4E08-BDDB-8D39EAD1A590}"/>
              </a:ext>
            </a:extLst>
          </p:cNvPr>
          <p:cNvSpPr txBox="1"/>
          <p:nvPr/>
        </p:nvSpPr>
        <p:spPr>
          <a:xfrm>
            <a:off x="2642533" y="1043497"/>
            <a:ext cx="7174567" cy="707886"/>
          </a:xfrm>
          <a:prstGeom prst="rect">
            <a:avLst/>
          </a:prstGeom>
          <a:noFill/>
        </p:spPr>
        <p:txBody>
          <a:bodyPr wrap="square" rtlCol="0">
            <a:prstTxWarp prst="textArchUp">
              <a:avLst/>
            </a:prstTxWarp>
            <a:spAutoFit/>
          </a:bodyPr>
          <a:lstStyle/>
          <a:p>
            <a:r>
              <a:rPr lang="es-ES" sz="5400" b="1" dirty="0"/>
              <a:t>GRACIAS POR SU ATENCIÓN</a:t>
            </a:r>
            <a:endParaRPr lang="es-EC" sz="5400" b="1" dirty="0"/>
          </a:p>
        </p:txBody>
      </p:sp>
    </p:spTree>
    <p:extLst>
      <p:ext uri="{BB962C8B-B14F-4D97-AF65-F5344CB8AC3E}">
        <p14:creationId xmlns:p14="http://schemas.microsoft.com/office/powerpoint/2010/main" val="6105028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2</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pic>
        <p:nvPicPr>
          <p:cNvPr id="8194" name="Picture 2" descr="Index - Free technolog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339" y="975160"/>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170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8194"/>
                                        </p:tgtEl>
                                        <p:attrNameLst>
                                          <p:attrName>ppt_x</p:attrName>
                                        </p:attrNameLst>
                                      </p:cBhvr>
                                      <p:tavLst>
                                        <p:tav tm="0">
                                          <p:val>
                                            <p:strVal val="ppt_x"/>
                                          </p:val>
                                        </p:tav>
                                        <p:tav tm="100000">
                                          <p:val>
                                            <p:strVal val="ppt_x"/>
                                          </p:val>
                                        </p:tav>
                                      </p:tavLst>
                                    </p:anim>
                                    <p:anim calcmode="lin" valueType="num">
                                      <p:cBhvr additive="base">
                                        <p:cTn id="7" dur="500"/>
                                        <p:tgtEl>
                                          <p:spTgt spid="8194"/>
                                        </p:tgtEl>
                                        <p:attrNameLst>
                                          <p:attrName>ppt_y</p:attrName>
                                        </p:attrNameLst>
                                      </p:cBhvr>
                                      <p:tavLst>
                                        <p:tav tm="0">
                                          <p:val>
                                            <p:strVal val="ppt_y"/>
                                          </p:val>
                                        </p:tav>
                                        <p:tav tm="100000">
                                          <p:val>
                                            <p:strVal val="0-ppt_h/2"/>
                                          </p:val>
                                        </p:tav>
                                      </p:tavLst>
                                    </p:anim>
                                    <p:set>
                                      <p:cBhvr>
                                        <p:cTn id="8"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solidFill>
                  <a:schemeClr val="accent2">
                    <a:lumMod val="75000"/>
                  </a:schemeClr>
                </a:solidFill>
              </a:rPr>
              <a:t>Antecedentes</a:t>
            </a:r>
          </a:p>
          <a:p>
            <a:r>
              <a:rPr lang="es-EC" dirty="0" smtClean="0"/>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3</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pSp>
        <p:nvGrpSpPr>
          <p:cNvPr id="9" name="Grupo 8"/>
          <p:cNvGrpSpPr/>
          <p:nvPr/>
        </p:nvGrpSpPr>
        <p:grpSpPr>
          <a:xfrm>
            <a:off x="4135842" y="291207"/>
            <a:ext cx="2311400" cy="2462191"/>
            <a:chOff x="4555848" y="649285"/>
            <a:chExt cx="2311400" cy="2462191"/>
          </a:xfrm>
        </p:grpSpPr>
        <p:pic>
          <p:nvPicPr>
            <p:cNvPr id="6146" name="Picture 2" descr="La adicción al internet existe realm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453" y="649285"/>
              <a:ext cx="1510190" cy="181586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555848" y="2465145"/>
              <a:ext cx="2311400" cy="646331"/>
            </a:xfrm>
            <a:prstGeom prst="rect">
              <a:avLst/>
            </a:prstGeom>
            <a:noFill/>
          </p:spPr>
          <p:txBody>
            <a:bodyPr wrap="square" rtlCol="0">
              <a:spAutoFit/>
            </a:bodyPr>
            <a:lstStyle/>
            <a:p>
              <a:r>
                <a:rPr lang="es-EC" dirty="0" smtClean="0"/>
                <a:t>Mayor dependencia del internet</a:t>
              </a:r>
              <a:endParaRPr lang="es-EC" dirty="0"/>
            </a:p>
          </p:txBody>
        </p:sp>
      </p:grpSp>
      <p:grpSp>
        <p:nvGrpSpPr>
          <p:cNvPr id="10" name="Grupo 9"/>
          <p:cNvGrpSpPr/>
          <p:nvPr/>
        </p:nvGrpSpPr>
        <p:grpSpPr>
          <a:xfrm>
            <a:off x="8403036" y="409070"/>
            <a:ext cx="2311400" cy="1967831"/>
            <a:chOff x="7444184" y="799400"/>
            <a:chExt cx="2311400" cy="1967831"/>
          </a:xfrm>
        </p:grpSpPr>
        <p:pic>
          <p:nvPicPr>
            <p:cNvPr id="6148" name="Picture 4" descr="Icono de círculo de seguridad - Descargar PNG/SVG transparen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029" b="12599"/>
            <a:stretch/>
          </p:blipFill>
          <p:spPr bwMode="auto">
            <a:xfrm>
              <a:off x="7897026" y="799400"/>
              <a:ext cx="1405716" cy="132150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7444184" y="2120900"/>
              <a:ext cx="2311400" cy="646331"/>
            </a:xfrm>
            <a:prstGeom prst="rect">
              <a:avLst/>
            </a:prstGeom>
            <a:noFill/>
          </p:spPr>
          <p:txBody>
            <a:bodyPr wrap="square" rtlCol="0">
              <a:spAutoFit/>
            </a:bodyPr>
            <a:lstStyle/>
            <a:p>
              <a:r>
                <a:rPr lang="es-EC" dirty="0" smtClean="0"/>
                <a:t>Seguridad puesta a prueba</a:t>
              </a:r>
              <a:endParaRPr lang="es-EC" dirty="0"/>
            </a:p>
          </p:txBody>
        </p:sp>
      </p:grpSp>
      <p:grpSp>
        <p:nvGrpSpPr>
          <p:cNvPr id="11" name="Grupo 10"/>
          <p:cNvGrpSpPr/>
          <p:nvPr/>
        </p:nvGrpSpPr>
        <p:grpSpPr>
          <a:xfrm>
            <a:off x="4135842" y="4782611"/>
            <a:ext cx="2311400" cy="1983314"/>
            <a:chOff x="4720043" y="4188886"/>
            <a:chExt cx="2311400" cy="1983314"/>
          </a:xfrm>
        </p:grpSpPr>
        <p:pic>
          <p:nvPicPr>
            <p:cNvPr id="6150" name="Picture 6" descr="Monitor de robo de personajes bandidos - Descargar PNG/SVG transparen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9743" y="4188886"/>
              <a:ext cx="1512000" cy="15120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4720043" y="5525869"/>
              <a:ext cx="2311400" cy="646331"/>
            </a:xfrm>
            <a:prstGeom prst="rect">
              <a:avLst/>
            </a:prstGeom>
            <a:noFill/>
          </p:spPr>
          <p:txBody>
            <a:bodyPr wrap="square" rtlCol="0">
              <a:spAutoFit/>
            </a:bodyPr>
            <a:lstStyle/>
            <a:p>
              <a:r>
                <a:rPr lang="es-EC" dirty="0" smtClean="0"/>
                <a:t>Mayor número de ataques</a:t>
              </a:r>
              <a:endParaRPr lang="es-EC" dirty="0"/>
            </a:p>
          </p:txBody>
        </p:sp>
      </p:grpSp>
      <p:grpSp>
        <p:nvGrpSpPr>
          <p:cNvPr id="12" name="Grupo 11"/>
          <p:cNvGrpSpPr/>
          <p:nvPr/>
        </p:nvGrpSpPr>
        <p:grpSpPr>
          <a:xfrm>
            <a:off x="8207916" y="4800348"/>
            <a:ext cx="2701640" cy="1723100"/>
            <a:chOff x="8150916" y="4347118"/>
            <a:chExt cx="2701640" cy="1723100"/>
          </a:xfrm>
        </p:grpSpPr>
        <p:pic>
          <p:nvPicPr>
            <p:cNvPr id="6152" name="Picture 8" descr="money-PNG - NowSkills IT Apprenticeship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5736" y="4347118"/>
              <a:ext cx="1512000" cy="1353768"/>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8150916" y="5700886"/>
              <a:ext cx="2701640" cy="369332"/>
            </a:xfrm>
            <a:prstGeom prst="rect">
              <a:avLst/>
            </a:prstGeom>
            <a:noFill/>
          </p:spPr>
          <p:txBody>
            <a:bodyPr wrap="square" rtlCol="0">
              <a:spAutoFit/>
            </a:bodyPr>
            <a:lstStyle/>
            <a:p>
              <a:r>
                <a:rPr lang="es-EC" dirty="0" smtClean="0"/>
                <a:t>Pérdidas de 6 trillones</a:t>
              </a:r>
              <a:endParaRPr lang="es-EC" dirty="0"/>
            </a:p>
          </p:txBody>
        </p:sp>
      </p:grpSp>
      <p:grpSp>
        <p:nvGrpSpPr>
          <p:cNvPr id="16" name="Grupo 15"/>
          <p:cNvGrpSpPr/>
          <p:nvPr/>
        </p:nvGrpSpPr>
        <p:grpSpPr>
          <a:xfrm>
            <a:off x="6375150" y="2753398"/>
            <a:ext cx="2499679" cy="2370116"/>
            <a:chOff x="6159986" y="2577731"/>
            <a:chExt cx="2499679" cy="2370116"/>
          </a:xfrm>
        </p:grpSpPr>
        <p:pic>
          <p:nvPicPr>
            <p:cNvPr id="1026" name="Picture 2" descr="Image result for covi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9986" y="2577731"/>
              <a:ext cx="2499679" cy="167166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6254125" y="4301516"/>
              <a:ext cx="2311400" cy="646331"/>
            </a:xfrm>
            <a:prstGeom prst="rect">
              <a:avLst/>
            </a:prstGeom>
            <a:noFill/>
          </p:spPr>
          <p:txBody>
            <a:bodyPr wrap="square" rtlCol="0">
              <a:spAutoFit/>
            </a:bodyPr>
            <a:lstStyle/>
            <a:p>
              <a:r>
                <a:rPr lang="es-EC" dirty="0" smtClean="0"/>
                <a:t>Intensificado por la pandemia</a:t>
              </a:r>
              <a:endParaRPr lang="es-EC" dirty="0"/>
            </a:p>
          </p:txBody>
        </p:sp>
      </p:grpSp>
    </p:spTree>
    <p:extLst>
      <p:ext uri="{BB962C8B-B14F-4D97-AF65-F5344CB8AC3E}">
        <p14:creationId xmlns:p14="http://schemas.microsoft.com/office/powerpoint/2010/main" val="39051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solidFill>
                  <a:schemeClr val="accent2">
                    <a:lumMod val="75000"/>
                  </a:schemeClr>
                </a:solidFill>
              </a:rPr>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4</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pic>
        <p:nvPicPr>
          <p:cNvPr id="7" name="Imagen 6" descr="C:\Users\Ismael Martínez\Downloads\Blank diagram (4).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713" t="37153" r="4673" b="46699"/>
          <a:stretch/>
        </p:blipFill>
        <p:spPr bwMode="auto">
          <a:xfrm>
            <a:off x="4914899" y="2753161"/>
            <a:ext cx="5041900" cy="939800"/>
          </a:xfrm>
          <a:prstGeom prst="rect">
            <a:avLst/>
          </a:prstGeom>
          <a:noFill/>
          <a:ln>
            <a:noFill/>
          </a:ln>
        </p:spPr>
      </p:pic>
      <p:pic>
        <p:nvPicPr>
          <p:cNvPr id="8" name="Imagen 7" descr="C:\Users\Ismael Martínez\Downloads\Blank diagram (4).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183" t="54097" r="5344" b="6064"/>
          <a:stretch/>
        </p:blipFill>
        <p:spPr bwMode="auto">
          <a:xfrm>
            <a:off x="4946646" y="3708400"/>
            <a:ext cx="4978401" cy="2318623"/>
          </a:xfrm>
          <a:prstGeom prst="rect">
            <a:avLst/>
          </a:prstGeom>
          <a:noFill/>
          <a:ln>
            <a:noFill/>
          </a:ln>
        </p:spPr>
      </p:pic>
      <p:pic>
        <p:nvPicPr>
          <p:cNvPr id="9" name="Imagen 8" descr="C:\Users\Ismael Martínez\Downloads\Blank diagram (4).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63720"/>
          <a:stretch/>
        </p:blipFill>
        <p:spPr bwMode="auto">
          <a:xfrm>
            <a:off x="4653763" y="641737"/>
            <a:ext cx="5564169" cy="2111424"/>
          </a:xfrm>
          <a:prstGeom prst="rect">
            <a:avLst/>
          </a:prstGeom>
          <a:noFill/>
          <a:ln>
            <a:noFill/>
          </a:ln>
        </p:spPr>
      </p:pic>
    </p:spTree>
    <p:extLst>
      <p:ext uri="{BB962C8B-B14F-4D97-AF65-F5344CB8AC3E}">
        <p14:creationId xmlns:p14="http://schemas.microsoft.com/office/powerpoint/2010/main" val="23316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solidFill>
                  <a:schemeClr val="accent2">
                    <a:lumMod val="75000"/>
                  </a:schemeClr>
                </a:solidFill>
              </a:rPr>
              <a:t>Planteamiento del problema</a:t>
            </a:r>
          </a:p>
          <a:p>
            <a:r>
              <a:rPr lang="es-EC" dirty="0" smtClean="0"/>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5</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sp>
        <p:nvSpPr>
          <p:cNvPr id="2" name="CuadroTexto 1"/>
          <p:cNvSpPr txBox="1"/>
          <p:nvPr/>
        </p:nvSpPr>
        <p:spPr>
          <a:xfrm>
            <a:off x="4013200" y="643572"/>
            <a:ext cx="7124700" cy="1477328"/>
          </a:xfrm>
          <a:prstGeom prst="rect">
            <a:avLst/>
          </a:prstGeom>
          <a:noFill/>
        </p:spPr>
        <p:txBody>
          <a:bodyPr wrap="square" rtlCol="0">
            <a:spAutoFit/>
          </a:bodyPr>
          <a:lstStyle/>
          <a:p>
            <a:pPr algn="just"/>
            <a:r>
              <a:rPr lang="es-EC" b="1" dirty="0" smtClean="0">
                <a:solidFill>
                  <a:srgbClr val="0070C0"/>
                </a:solidFill>
              </a:rPr>
              <a:t>Objetivo General</a:t>
            </a:r>
          </a:p>
          <a:p>
            <a:pPr algn="just"/>
            <a:r>
              <a:rPr lang="es-ES" dirty="0"/>
              <a:t>Proponer un nuevo método estenográfico mediante la implementación de un algoritmo de ocultación de información en medios digitales con la finalidad de brindar alternativas de mejora de seguridad al uso de LSB para estenografía. </a:t>
            </a:r>
            <a:endParaRPr lang="es-EC" dirty="0"/>
          </a:p>
        </p:txBody>
      </p:sp>
      <p:sp>
        <p:nvSpPr>
          <p:cNvPr id="8" name="CuadroTexto 7"/>
          <p:cNvSpPr txBox="1"/>
          <p:nvPr/>
        </p:nvSpPr>
        <p:spPr>
          <a:xfrm>
            <a:off x="4013200" y="2221745"/>
            <a:ext cx="7124700" cy="3416320"/>
          </a:xfrm>
          <a:prstGeom prst="rect">
            <a:avLst/>
          </a:prstGeom>
          <a:noFill/>
        </p:spPr>
        <p:txBody>
          <a:bodyPr wrap="square" rtlCol="0">
            <a:spAutoFit/>
          </a:bodyPr>
          <a:lstStyle/>
          <a:p>
            <a:pPr algn="just"/>
            <a:r>
              <a:rPr lang="es-EC" b="1" dirty="0" smtClean="0">
                <a:solidFill>
                  <a:srgbClr val="0070C0"/>
                </a:solidFill>
              </a:rPr>
              <a:t>Objetivos específicos</a:t>
            </a:r>
          </a:p>
          <a:p>
            <a:r>
              <a:rPr lang="es-ES" b="1" dirty="0">
                <a:solidFill>
                  <a:srgbClr val="0070C0"/>
                </a:solidFill>
              </a:rPr>
              <a:t>OE1</a:t>
            </a:r>
            <a:r>
              <a:rPr lang="es-ES" dirty="0">
                <a:solidFill>
                  <a:srgbClr val="0070C0"/>
                </a:solidFill>
              </a:rPr>
              <a:t> </a:t>
            </a:r>
            <a:r>
              <a:rPr lang="es-EC" dirty="0"/>
              <a:t>Analizar la situación actual y las propuestas de la comunidad científica sobre los niveles de seguridad de los métodos esteganográficos disponibles mediante la revisión de la literatura sobre los niveles de seguridad de los métodos de seguridad disponibles. </a:t>
            </a:r>
            <a:endParaRPr lang="es-EC" dirty="0" smtClean="0"/>
          </a:p>
          <a:p>
            <a:r>
              <a:rPr lang="es-ES" b="1" dirty="0" smtClean="0">
                <a:solidFill>
                  <a:srgbClr val="0070C0"/>
                </a:solidFill>
              </a:rPr>
              <a:t>OE2</a:t>
            </a:r>
            <a:r>
              <a:rPr lang="es-ES" dirty="0" smtClean="0">
                <a:solidFill>
                  <a:srgbClr val="0070C0"/>
                </a:solidFill>
              </a:rPr>
              <a:t> </a:t>
            </a:r>
            <a:r>
              <a:rPr lang="es-EC" dirty="0"/>
              <a:t>Desarrollar un prototipo funcional mediante la implementación de un algoritmo esteganográfico seguro que evada los ataques comunes contra esteganogramas que usen la técnica LSB. </a:t>
            </a:r>
          </a:p>
          <a:p>
            <a:r>
              <a:rPr lang="es-ES" b="1" dirty="0">
                <a:solidFill>
                  <a:srgbClr val="0070C0"/>
                </a:solidFill>
              </a:rPr>
              <a:t>OE3</a:t>
            </a:r>
            <a:r>
              <a:rPr lang="es-ES" dirty="0">
                <a:solidFill>
                  <a:srgbClr val="0070C0"/>
                </a:solidFill>
              </a:rPr>
              <a:t> </a:t>
            </a:r>
            <a:r>
              <a:rPr lang="es-EC" dirty="0"/>
              <a:t>Validar el algoritmo propuesto mediante la utilización de los métodos de estegoanálisis estadísticos aplicados para vulnerar un esteganograma. </a:t>
            </a:r>
          </a:p>
        </p:txBody>
      </p:sp>
    </p:spTree>
    <p:extLst>
      <p:ext uri="{BB962C8B-B14F-4D97-AF65-F5344CB8AC3E}">
        <p14:creationId xmlns:p14="http://schemas.microsoft.com/office/powerpoint/2010/main" val="7978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solidFill>
                  <a:schemeClr val="accent2">
                    <a:lumMod val="75000"/>
                  </a:schemeClr>
                </a:solidFill>
              </a:rPr>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6</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aphicFrame>
        <p:nvGraphicFramePr>
          <p:cNvPr id="7" name="Tabla 6"/>
          <p:cNvGraphicFramePr>
            <a:graphicFrameLocks noGrp="1"/>
          </p:cNvGraphicFramePr>
          <p:nvPr>
            <p:extLst/>
          </p:nvPr>
        </p:nvGraphicFramePr>
        <p:xfrm>
          <a:off x="3655104" y="441761"/>
          <a:ext cx="7517994" cy="5943600"/>
        </p:xfrm>
        <a:graphic>
          <a:graphicData uri="http://schemas.openxmlformats.org/drawingml/2006/table">
            <a:tbl>
              <a:tblPr firstRow="1" bandRow="1">
                <a:tableStyleId>{0E3FDE45-AF77-4B5C-9715-49D594BDF05E}</a:tableStyleId>
              </a:tblPr>
              <a:tblGrid>
                <a:gridCol w="3758997"/>
                <a:gridCol w="3758997"/>
              </a:tblGrid>
              <a:tr h="334409">
                <a:tc>
                  <a:txBody>
                    <a:bodyPr/>
                    <a:lstStyle/>
                    <a:p>
                      <a:pPr algn="just"/>
                      <a:r>
                        <a:rPr lang="es-ES" sz="1800" dirty="0" smtClean="0"/>
                        <a:t>Criterios de inclusión</a:t>
                      </a:r>
                      <a:endParaRPr lang="es-EC" dirty="0"/>
                    </a:p>
                  </a:txBody>
                  <a:tcPr/>
                </a:tc>
                <a:tc>
                  <a:txBody>
                    <a:bodyPr/>
                    <a:lstStyle/>
                    <a:p>
                      <a:pPr algn="just"/>
                      <a:r>
                        <a:rPr lang="es-ES" sz="1800" dirty="0" smtClean="0"/>
                        <a:t>Criterios de exclusión</a:t>
                      </a:r>
                      <a:endParaRPr lang="es-EC" dirty="0"/>
                    </a:p>
                  </a:txBody>
                  <a:tcPr/>
                </a:tc>
              </a:tr>
              <a:tr h="5771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dirty="0" smtClean="0"/>
                        <a:t>Estudios realizados a partir del año 2010. </a:t>
                      </a:r>
                    </a:p>
                    <a:p>
                      <a:pPr algn="just"/>
                      <a:endParaRPr lang="es-EC"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dirty="0" smtClean="0"/>
                        <a:t>Papers publicados antes del 2010</a:t>
                      </a:r>
                    </a:p>
                    <a:p>
                      <a:pPr algn="just"/>
                      <a:endParaRPr lang="es-EC" dirty="0"/>
                    </a:p>
                  </a:txBody>
                  <a:tcPr/>
                </a:tc>
              </a:tr>
              <a:tr h="1071941">
                <a:tc>
                  <a:txBody>
                    <a:bodyPr/>
                    <a:lstStyle/>
                    <a:p>
                      <a:pPr algn="just"/>
                      <a:r>
                        <a:rPr lang="es-EC" sz="1800" dirty="0" smtClean="0"/>
                        <a:t>Fueron elegidos únicamente estudios del tipo: conferencias</a:t>
                      </a:r>
                      <a:endParaRPr lang="es-EC"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dirty="0" smtClean="0"/>
                        <a:t>Papers que presenten métodos estenográficos para medios digitales diferentes de imágenes</a:t>
                      </a:r>
                    </a:p>
                    <a:p>
                      <a:pPr algn="just"/>
                      <a:endParaRPr lang="es-EC" dirty="0"/>
                    </a:p>
                  </a:txBody>
                  <a:tcPr/>
                </a:tc>
              </a:tr>
              <a:tr h="18140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dirty="0" smtClean="0"/>
                        <a:t>Papers que describan un nuevo método o algoritmo para ocultar información en una imagen digital, especialmente aquellos que se encuentren influenciados o estrechamente relacionados con la técnica LSB de estenografía.</a:t>
                      </a:r>
                    </a:p>
                    <a:p>
                      <a:pPr algn="just"/>
                      <a:endParaRPr lang="es-EC"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dirty="0" smtClean="0"/>
                        <a:t>Papers que propongan algoritmos estenográficos que dependan de algoritmos criptográficos </a:t>
                      </a:r>
                    </a:p>
                    <a:p>
                      <a:pPr algn="just"/>
                      <a:endParaRPr lang="es-EC" dirty="0"/>
                    </a:p>
                  </a:txBody>
                  <a:tcPr/>
                </a:tc>
              </a:tr>
              <a:tr h="10719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dirty="0" smtClean="0"/>
                        <a:t>Papers que estudien y analicen la seguridad presentada por un algoritmo o método estenográfico.</a:t>
                      </a:r>
                    </a:p>
                    <a:p>
                      <a:pPr algn="just"/>
                      <a:endParaRPr lang="es-EC"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dirty="0" smtClean="0"/>
                        <a:t>Papers que detallen la aplicación de la estenografía y no propongan nuevos métodos</a:t>
                      </a:r>
                      <a:endParaRPr lang="es-EC" sz="1800" dirty="0" smtClean="0">
                        <a:effectLst/>
                      </a:endParaRPr>
                    </a:p>
                    <a:p>
                      <a:pPr algn="just"/>
                      <a:endParaRPr lang="es-EC" dirty="0"/>
                    </a:p>
                  </a:txBody>
                  <a:tcPr/>
                </a:tc>
              </a:tr>
            </a:tbl>
          </a:graphicData>
        </a:graphic>
      </p:graphicFrame>
    </p:spTree>
    <p:extLst>
      <p:ext uri="{BB962C8B-B14F-4D97-AF65-F5344CB8AC3E}">
        <p14:creationId xmlns:p14="http://schemas.microsoft.com/office/powerpoint/2010/main" val="894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solidFill>
                  <a:schemeClr val="accent2">
                    <a:lumMod val="75000"/>
                  </a:schemeClr>
                </a:solidFill>
              </a:rPr>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7</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sp>
        <p:nvSpPr>
          <p:cNvPr id="8" name="Rectángulo redondeado 7"/>
          <p:cNvSpPr/>
          <p:nvPr/>
        </p:nvSpPr>
        <p:spPr>
          <a:xfrm>
            <a:off x="4114800" y="234082"/>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Búsqueda de información</a:t>
            </a:r>
            <a:endParaRPr lang="es-EC" dirty="0"/>
          </a:p>
        </p:txBody>
      </p:sp>
      <p:sp>
        <p:nvSpPr>
          <p:cNvPr id="11" name="Rectángulo redondeado 10"/>
          <p:cNvSpPr/>
          <p:nvPr/>
        </p:nvSpPr>
        <p:spPr>
          <a:xfrm>
            <a:off x="7771290" y="228600"/>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Grupo de control</a:t>
            </a:r>
            <a:endParaRPr lang="es-EC" dirty="0"/>
          </a:p>
        </p:txBody>
      </p:sp>
      <p:sp>
        <p:nvSpPr>
          <p:cNvPr id="12" name="Rectángulo redondeado 11"/>
          <p:cNvSpPr/>
          <p:nvPr/>
        </p:nvSpPr>
        <p:spPr>
          <a:xfrm>
            <a:off x="7785100" y="1314450"/>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Palabras claves</a:t>
            </a:r>
            <a:endParaRPr lang="es-EC" dirty="0"/>
          </a:p>
        </p:txBody>
      </p:sp>
      <p:sp>
        <p:nvSpPr>
          <p:cNvPr id="13" name="Rectángulo redondeado 12"/>
          <p:cNvSpPr/>
          <p:nvPr/>
        </p:nvSpPr>
        <p:spPr>
          <a:xfrm>
            <a:off x="4114800" y="1314450"/>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Construcción de la cadena de búsqueda</a:t>
            </a:r>
            <a:endParaRPr lang="es-EC" sz="1600" dirty="0"/>
          </a:p>
        </p:txBody>
      </p:sp>
      <p:sp>
        <p:nvSpPr>
          <p:cNvPr id="15" name="Rectángulo redondeado 14"/>
          <p:cNvSpPr/>
          <p:nvPr/>
        </p:nvSpPr>
        <p:spPr>
          <a:xfrm>
            <a:off x="4114800" y="3155072"/>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Afinación de la cadena de búsqueda</a:t>
            </a:r>
            <a:endParaRPr lang="es-EC" sz="1600" dirty="0"/>
          </a:p>
        </p:txBody>
      </p:sp>
      <p:sp>
        <p:nvSpPr>
          <p:cNvPr id="16" name="Rectángulo redondeado 15"/>
          <p:cNvSpPr/>
          <p:nvPr/>
        </p:nvSpPr>
        <p:spPr>
          <a:xfrm>
            <a:off x="6718300" y="2475622"/>
            <a:ext cx="4432300" cy="2082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 steganography” OR "data hiding" OR “image-based steganography”) AND (“LSB”) AND ("security issues" OR "information security") AND (“method” OR “technique” OR “algorithm”) AND ("enhanced security" OR "security")</a:t>
            </a:r>
            <a:endParaRPr lang="es-EC" dirty="0"/>
          </a:p>
        </p:txBody>
      </p:sp>
      <p:cxnSp>
        <p:nvCxnSpPr>
          <p:cNvPr id="14" name="Conector recto de flecha 13"/>
          <p:cNvCxnSpPr>
            <a:stCxn id="8" idx="3"/>
            <a:endCxn id="11" idx="1"/>
          </p:cNvCxnSpPr>
          <p:nvPr/>
        </p:nvCxnSpPr>
        <p:spPr>
          <a:xfrm flipV="1">
            <a:off x="6413500" y="590550"/>
            <a:ext cx="1357790" cy="5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11" idx="2"/>
            <a:endCxn id="12" idx="0"/>
          </p:cNvCxnSpPr>
          <p:nvPr/>
        </p:nvCxnSpPr>
        <p:spPr>
          <a:xfrm>
            <a:off x="8920640" y="952500"/>
            <a:ext cx="1381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12" idx="1"/>
            <a:endCxn id="13" idx="3"/>
          </p:cNvCxnSpPr>
          <p:nvPr/>
        </p:nvCxnSpPr>
        <p:spPr>
          <a:xfrm flipH="1">
            <a:off x="6413500" y="1676400"/>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13" idx="2"/>
            <a:endCxn id="15" idx="0"/>
          </p:cNvCxnSpPr>
          <p:nvPr/>
        </p:nvCxnSpPr>
        <p:spPr>
          <a:xfrm>
            <a:off x="5264150" y="2038350"/>
            <a:ext cx="0" cy="111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15" idx="3"/>
            <a:endCxn id="16" idx="1"/>
          </p:cNvCxnSpPr>
          <p:nvPr/>
        </p:nvCxnSpPr>
        <p:spPr>
          <a:xfrm>
            <a:off x="6413500" y="3517022"/>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ángulo redondeado 27"/>
          <p:cNvSpPr/>
          <p:nvPr/>
        </p:nvSpPr>
        <p:spPr>
          <a:xfrm>
            <a:off x="4114800" y="4920374"/>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Aplicación filtros de inclusión y exclusión (I)</a:t>
            </a:r>
            <a:endParaRPr lang="es-EC" sz="1600" dirty="0"/>
          </a:p>
        </p:txBody>
      </p:sp>
      <p:cxnSp>
        <p:nvCxnSpPr>
          <p:cNvPr id="31" name="Conector recto de flecha 30"/>
          <p:cNvCxnSpPr>
            <a:stCxn id="15" idx="2"/>
            <a:endCxn id="28" idx="0"/>
          </p:cNvCxnSpPr>
          <p:nvPr/>
        </p:nvCxnSpPr>
        <p:spPr>
          <a:xfrm>
            <a:off x="5264150" y="3878972"/>
            <a:ext cx="0" cy="1041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ángulo redondeado 33"/>
          <p:cNvSpPr/>
          <p:nvPr/>
        </p:nvSpPr>
        <p:spPr>
          <a:xfrm>
            <a:off x="7771290" y="4920373"/>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Estudios candidatos</a:t>
            </a:r>
            <a:endParaRPr lang="es-EC" sz="1600" dirty="0"/>
          </a:p>
        </p:txBody>
      </p:sp>
      <p:sp>
        <p:nvSpPr>
          <p:cNvPr id="36" name="Rectángulo redondeado 35"/>
          <p:cNvSpPr/>
          <p:nvPr/>
        </p:nvSpPr>
        <p:spPr>
          <a:xfrm>
            <a:off x="7785100" y="6006224"/>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Aplicación filtros de inclusión y exclusión (II)</a:t>
            </a:r>
            <a:endParaRPr lang="es-EC" sz="1600" dirty="0"/>
          </a:p>
        </p:txBody>
      </p:sp>
      <p:sp>
        <p:nvSpPr>
          <p:cNvPr id="42" name="Rectángulo redondeado 41"/>
          <p:cNvSpPr/>
          <p:nvPr/>
        </p:nvSpPr>
        <p:spPr>
          <a:xfrm>
            <a:off x="4114800" y="6006224"/>
            <a:ext cx="2298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Estudios primarios</a:t>
            </a:r>
            <a:endParaRPr lang="es-EC" sz="1600" dirty="0"/>
          </a:p>
        </p:txBody>
      </p:sp>
      <p:cxnSp>
        <p:nvCxnSpPr>
          <p:cNvPr id="41" name="Conector recto de flecha 40"/>
          <p:cNvCxnSpPr>
            <a:stCxn id="28" idx="3"/>
            <a:endCxn id="34" idx="1"/>
          </p:cNvCxnSpPr>
          <p:nvPr/>
        </p:nvCxnSpPr>
        <p:spPr>
          <a:xfrm flipV="1">
            <a:off x="6413500" y="5282323"/>
            <a:ext cx="135779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34" idx="2"/>
            <a:endCxn id="36" idx="0"/>
          </p:cNvCxnSpPr>
          <p:nvPr/>
        </p:nvCxnSpPr>
        <p:spPr>
          <a:xfrm>
            <a:off x="8920640" y="5644273"/>
            <a:ext cx="13810" cy="361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stCxn id="36" idx="1"/>
            <a:endCxn id="42" idx="3"/>
          </p:cNvCxnSpPr>
          <p:nvPr/>
        </p:nvCxnSpPr>
        <p:spPr>
          <a:xfrm flipH="1">
            <a:off x="6413500" y="6368174"/>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28" grpId="0" animBg="1"/>
      <p:bldP spid="34"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solidFill>
                  <a:schemeClr val="accent2">
                    <a:lumMod val="75000"/>
                  </a:schemeClr>
                </a:solidFill>
              </a:rPr>
              <a:t>Estado del arte</a:t>
            </a:r>
          </a:p>
          <a:p>
            <a:r>
              <a:rPr lang="es-EC" dirty="0" smtClean="0"/>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8</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pSp>
        <p:nvGrpSpPr>
          <p:cNvPr id="18" name="Grupo 17"/>
          <p:cNvGrpSpPr/>
          <p:nvPr/>
        </p:nvGrpSpPr>
        <p:grpSpPr>
          <a:xfrm>
            <a:off x="4040558" y="350070"/>
            <a:ext cx="4071943" cy="1396785"/>
            <a:chOff x="5652768" y="666812"/>
            <a:chExt cx="4071943" cy="1396785"/>
          </a:xfrm>
        </p:grpSpPr>
        <p:pic>
          <p:nvPicPr>
            <p:cNvPr id="7" name="Imagen 6"/>
            <p:cNvPicPr>
              <a:picLocks noChangeAspect="1"/>
            </p:cNvPicPr>
            <p:nvPr/>
          </p:nvPicPr>
          <p:blipFill>
            <a:blip r:embed="rId3"/>
            <a:stretch>
              <a:fillRect/>
            </a:stretch>
          </p:blipFill>
          <p:spPr>
            <a:xfrm>
              <a:off x="5652768" y="666812"/>
              <a:ext cx="4071943" cy="941691"/>
            </a:xfrm>
            <a:prstGeom prst="rect">
              <a:avLst/>
            </a:prstGeom>
          </p:spPr>
        </p:pic>
        <p:sp>
          <p:nvSpPr>
            <p:cNvPr id="12" name="CuadroTexto 11"/>
            <p:cNvSpPr txBox="1"/>
            <p:nvPr/>
          </p:nvSpPr>
          <p:spPr>
            <a:xfrm>
              <a:off x="6913881" y="1694265"/>
              <a:ext cx="1549716" cy="369332"/>
            </a:xfrm>
            <a:prstGeom prst="rect">
              <a:avLst/>
            </a:prstGeom>
            <a:noFill/>
          </p:spPr>
          <p:txBody>
            <a:bodyPr wrap="square" rtlCol="0">
              <a:spAutoFit/>
            </a:bodyPr>
            <a:lstStyle/>
            <a:p>
              <a:r>
                <a:rPr lang="es-EC" dirty="0" smtClean="0"/>
                <a:t>Método LSB</a:t>
              </a:r>
            </a:p>
          </p:txBody>
        </p:sp>
      </p:grpSp>
      <p:grpSp>
        <p:nvGrpSpPr>
          <p:cNvPr id="11" name="Grupo 10"/>
          <p:cNvGrpSpPr/>
          <p:nvPr/>
        </p:nvGrpSpPr>
        <p:grpSpPr>
          <a:xfrm>
            <a:off x="4936420" y="2338854"/>
            <a:ext cx="2280225" cy="1553330"/>
            <a:chOff x="4936420" y="2338854"/>
            <a:chExt cx="2280225" cy="1553330"/>
          </a:xfrm>
        </p:grpSpPr>
        <p:pic>
          <p:nvPicPr>
            <p:cNvPr id="1028" name="Picture 4" descr="Image result for 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696" y="2338854"/>
              <a:ext cx="1188154" cy="1188155"/>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4936420" y="3522852"/>
              <a:ext cx="2280225" cy="369332"/>
            </a:xfrm>
            <a:prstGeom prst="rect">
              <a:avLst/>
            </a:prstGeom>
            <a:noFill/>
          </p:spPr>
          <p:txBody>
            <a:bodyPr wrap="square" rtlCol="0">
              <a:spAutoFit/>
            </a:bodyPr>
            <a:lstStyle/>
            <a:p>
              <a:r>
                <a:rPr lang="es-EC" dirty="0" smtClean="0"/>
                <a:t>Capas de seguridad</a:t>
              </a:r>
            </a:p>
          </p:txBody>
        </p:sp>
      </p:grpSp>
      <p:grpSp>
        <p:nvGrpSpPr>
          <p:cNvPr id="17" name="Grupo 16"/>
          <p:cNvGrpSpPr/>
          <p:nvPr/>
        </p:nvGrpSpPr>
        <p:grpSpPr>
          <a:xfrm>
            <a:off x="9060745" y="2425015"/>
            <a:ext cx="1549716" cy="1486952"/>
            <a:chOff x="9032365" y="2518691"/>
            <a:chExt cx="1549716" cy="1486952"/>
          </a:xfrm>
        </p:grpSpPr>
        <p:pic>
          <p:nvPicPr>
            <p:cNvPr id="1030" name="Picture 6" descr="Image result for encriptac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0747" y="2518691"/>
              <a:ext cx="1492954" cy="100831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9032365" y="3636311"/>
              <a:ext cx="1549716" cy="369332"/>
            </a:xfrm>
            <a:prstGeom prst="rect">
              <a:avLst/>
            </a:prstGeom>
            <a:noFill/>
          </p:spPr>
          <p:txBody>
            <a:bodyPr wrap="square" rtlCol="0">
              <a:spAutoFit/>
            </a:bodyPr>
            <a:lstStyle/>
            <a:p>
              <a:r>
                <a:rPr lang="es-EC" dirty="0" smtClean="0"/>
                <a:t>Encriptación</a:t>
              </a:r>
            </a:p>
          </p:txBody>
        </p:sp>
      </p:grpSp>
      <p:grpSp>
        <p:nvGrpSpPr>
          <p:cNvPr id="9" name="Grupo 8"/>
          <p:cNvGrpSpPr/>
          <p:nvPr/>
        </p:nvGrpSpPr>
        <p:grpSpPr>
          <a:xfrm>
            <a:off x="5193465" y="4477543"/>
            <a:ext cx="1766133" cy="2059833"/>
            <a:chOff x="5193465" y="4477543"/>
            <a:chExt cx="1766133" cy="2059833"/>
          </a:xfrm>
        </p:grpSpPr>
        <p:pic>
          <p:nvPicPr>
            <p:cNvPr id="10" name="Picture 4" descr="How to Convert an RGB Image to Graysca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3465" y="4477543"/>
              <a:ext cx="1766133" cy="169465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5723817" y="6168044"/>
              <a:ext cx="705426" cy="369332"/>
            </a:xfrm>
            <a:prstGeom prst="rect">
              <a:avLst/>
            </a:prstGeom>
            <a:noFill/>
          </p:spPr>
          <p:txBody>
            <a:bodyPr wrap="square" rtlCol="0">
              <a:spAutoFit/>
            </a:bodyPr>
            <a:lstStyle/>
            <a:p>
              <a:r>
                <a:rPr lang="es-EC" dirty="0" smtClean="0"/>
                <a:t>RGB</a:t>
              </a:r>
            </a:p>
          </p:txBody>
        </p:sp>
      </p:grpSp>
      <p:grpSp>
        <p:nvGrpSpPr>
          <p:cNvPr id="8" name="Grupo 7"/>
          <p:cNvGrpSpPr/>
          <p:nvPr/>
        </p:nvGrpSpPr>
        <p:grpSpPr>
          <a:xfrm>
            <a:off x="8783002" y="4328583"/>
            <a:ext cx="1979483" cy="2053098"/>
            <a:chOff x="8817481" y="4489579"/>
            <a:chExt cx="1979483" cy="2053098"/>
          </a:xfrm>
        </p:grpSpPr>
        <p:pic>
          <p:nvPicPr>
            <p:cNvPr id="1032" name="Picture 8" descr="Image result for indicad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7481" y="4489579"/>
              <a:ext cx="1979483" cy="197948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9089126" y="6173345"/>
              <a:ext cx="1492954" cy="369332"/>
            </a:xfrm>
            <a:prstGeom prst="rect">
              <a:avLst/>
            </a:prstGeom>
            <a:noFill/>
          </p:spPr>
          <p:txBody>
            <a:bodyPr wrap="square" rtlCol="0">
              <a:spAutoFit/>
            </a:bodyPr>
            <a:lstStyle/>
            <a:p>
              <a:r>
                <a:rPr lang="es-EC" dirty="0" smtClean="0"/>
                <a:t>Indicadores</a:t>
              </a:r>
            </a:p>
          </p:txBody>
        </p:sp>
      </p:grpSp>
      <p:cxnSp>
        <p:nvCxnSpPr>
          <p:cNvPr id="20" name="Conector recto de flecha 19"/>
          <p:cNvCxnSpPr>
            <a:stCxn id="12" idx="2"/>
            <a:endCxn id="1028" idx="0"/>
          </p:cNvCxnSpPr>
          <p:nvPr/>
        </p:nvCxnSpPr>
        <p:spPr>
          <a:xfrm>
            <a:off x="6076529" y="1746855"/>
            <a:ext cx="3244" cy="59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028" idx="3"/>
            <a:endCxn id="1030" idx="1"/>
          </p:cNvCxnSpPr>
          <p:nvPr/>
        </p:nvCxnSpPr>
        <p:spPr>
          <a:xfrm flipV="1">
            <a:off x="6673850" y="2929174"/>
            <a:ext cx="2415277" cy="3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13" idx="2"/>
            <a:endCxn id="10" idx="0"/>
          </p:cNvCxnSpPr>
          <p:nvPr/>
        </p:nvCxnSpPr>
        <p:spPr>
          <a:xfrm flipH="1">
            <a:off x="6076532" y="3892184"/>
            <a:ext cx="1" cy="585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10" idx="3"/>
            <a:endCxn id="1032" idx="1"/>
          </p:cNvCxnSpPr>
          <p:nvPr/>
        </p:nvCxnSpPr>
        <p:spPr>
          <a:xfrm flipV="1">
            <a:off x="6959598" y="5318325"/>
            <a:ext cx="1823404" cy="6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77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900618"/>
            <a:ext cx="3429000" cy="707886"/>
          </a:xfrm>
          <a:prstGeom prst="rect">
            <a:avLst/>
          </a:prstGeom>
          <a:noFill/>
        </p:spPr>
        <p:txBody>
          <a:bodyPr wrap="square" rtlCol="0">
            <a:spAutoFit/>
          </a:bodyPr>
          <a:lstStyle/>
          <a:p>
            <a:r>
              <a:rPr lang="es-EC" sz="4000" dirty="0" smtClean="0"/>
              <a:t>Contenido</a:t>
            </a:r>
            <a:endParaRPr lang="es-EC" sz="4000" dirty="0"/>
          </a:p>
        </p:txBody>
      </p:sp>
      <p:sp>
        <p:nvSpPr>
          <p:cNvPr id="4" name="CuadroTexto 3"/>
          <p:cNvSpPr txBox="1"/>
          <p:nvPr/>
        </p:nvSpPr>
        <p:spPr>
          <a:xfrm>
            <a:off x="381000" y="2120900"/>
            <a:ext cx="3429000" cy="2585323"/>
          </a:xfrm>
          <a:prstGeom prst="rect">
            <a:avLst/>
          </a:prstGeom>
          <a:noFill/>
        </p:spPr>
        <p:txBody>
          <a:bodyPr wrap="square" rtlCol="0">
            <a:spAutoFit/>
          </a:bodyPr>
          <a:lstStyle/>
          <a:p>
            <a:r>
              <a:rPr lang="es-EC" dirty="0" smtClean="0"/>
              <a:t>Antecedentes</a:t>
            </a:r>
          </a:p>
          <a:p>
            <a:r>
              <a:rPr lang="es-EC" dirty="0" smtClean="0"/>
              <a:t>Planteamiento del problema</a:t>
            </a:r>
          </a:p>
          <a:p>
            <a:r>
              <a:rPr lang="es-EC" dirty="0" smtClean="0"/>
              <a:t>Estado del arte</a:t>
            </a:r>
          </a:p>
          <a:p>
            <a:r>
              <a:rPr lang="es-EC" dirty="0" smtClean="0">
                <a:solidFill>
                  <a:schemeClr val="accent2">
                    <a:lumMod val="75000"/>
                  </a:schemeClr>
                </a:solidFill>
              </a:rPr>
              <a:t>Solución propuesta</a:t>
            </a:r>
          </a:p>
          <a:p>
            <a:r>
              <a:rPr lang="es-EC" dirty="0" smtClean="0"/>
              <a:t>Validación de la solución</a:t>
            </a:r>
          </a:p>
          <a:p>
            <a:r>
              <a:rPr lang="es-EC" dirty="0" smtClean="0"/>
              <a:t>Alcance</a:t>
            </a:r>
          </a:p>
          <a:p>
            <a:r>
              <a:rPr lang="es-EC" dirty="0" smtClean="0"/>
              <a:t>Metodología de investigación</a:t>
            </a:r>
          </a:p>
          <a:p>
            <a:r>
              <a:rPr lang="es-EC" dirty="0" smtClean="0"/>
              <a:t>Hipótesis de trabajo</a:t>
            </a:r>
          </a:p>
          <a:p>
            <a:r>
              <a:rPr lang="es-EC" dirty="0" smtClean="0"/>
              <a:t>Resultados esperados</a:t>
            </a:r>
            <a:endParaRPr lang="es-EC" dirty="0"/>
          </a:p>
        </p:txBody>
      </p:sp>
      <p:sp>
        <p:nvSpPr>
          <p:cNvPr id="5" name="Marcador de número de diapositiva 4"/>
          <p:cNvSpPr>
            <a:spLocks noGrp="1"/>
          </p:cNvSpPr>
          <p:nvPr>
            <p:ph type="sldNum" sz="quarter" idx="12"/>
          </p:nvPr>
        </p:nvSpPr>
        <p:spPr/>
        <p:txBody>
          <a:bodyPr>
            <a:normAutofit/>
          </a:bodyPr>
          <a:lstStyle/>
          <a:p>
            <a:fld id="{AFCED04C-06B0-41EC-B8B9-2A892341D9FA}" type="slidenum">
              <a:rPr lang="es-EC" smtClean="0"/>
              <a:t>9</a:t>
            </a:fld>
            <a:endParaRPr lang="es-EC" dirty="0"/>
          </a:p>
        </p:txBody>
      </p:sp>
      <p:sp>
        <p:nvSpPr>
          <p:cNvPr id="6" name="Marcador de fecha 5"/>
          <p:cNvSpPr>
            <a:spLocks noGrp="1"/>
          </p:cNvSpPr>
          <p:nvPr>
            <p:ph type="dt" sz="half" idx="10"/>
          </p:nvPr>
        </p:nvSpPr>
        <p:spPr/>
        <p:txBody>
          <a:bodyPr/>
          <a:lstStyle/>
          <a:p>
            <a:fld id="{D990B6DD-A0EE-4D81-8C75-6E1409E0A1D1}" type="datetime1">
              <a:rPr lang="es-EC" smtClean="0"/>
              <a:t>1/9/2021</a:t>
            </a:fld>
            <a:endParaRPr lang="es-EC"/>
          </a:p>
        </p:txBody>
      </p:sp>
      <p:grpSp>
        <p:nvGrpSpPr>
          <p:cNvPr id="9" name="Grupo 8"/>
          <p:cNvGrpSpPr/>
          <p:nvPr/>
        </p:nvGrpSpPr>
        <p:grpSpPr>
          <a:xfrm>
            <a:off x="3623271" y="3790500"/>
            <a:ext cx="2834321" cy="2465123"/>
            <a:chOff x="8256391" y="339098"/>
            <a:chExt cx="2834321" cy="2465123"/>
          </a:xfrm>
        </p:grpSpPr>
        <p:sp>
          <p:nvSpPr>
            <p:cNvPr id="7" name="CuadroTexto 6"/>
            <p:cNvSpPr txBox="1"/>
            <p:nvPr/>
          </p:nvSpPr>
          <p:spPr>
            <a:xfrm>
              <a:off x="8256391" y="2434889"/>
              <a:ext cx="2834321" cy="369332"/>
            </a:xfrm>
            <a:prstGeom prst="rect">
              <a:avLst/>
            </a:prstGeom>
            <a:noFill/>
          </p:spPr>
          <p:txBody>
            <a:bodyPr wrap="square" rtlCol="0">
              <a:spAutoFit/>
            </a:bodyPr>
            <a:lstStyle/>
            <a:p>
              <a:pPr algn="ctr"/>
              <a:r>
                <a:rPr lang="es-EC" dirty="0" smtClean="0"/>
                <a:t>Datos como base</a:t>
              </a:r>
              <a:endParaRPr lang="es-EC" dirty="0"/>
            </a:p>
          </p:txBody>
        </p:sp>
        <p:pic>
          <p:nvPicPr>
            <p:cNvPr id="3074" name="Picture 2" descr="Data Png &amp; Free Data.png Transparent Images #67666 - PNG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0784" y="339098"/>
              <a:ext cx="2385536" cy="20057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o 12"/>
          <p:cNvGrpSpPr/>
          <p:nvPr/>
        </p:nvGrpSpPr>
        <p:grpSpPr>
          <a:xfrm>
            <a:off x="3822384" y="596416"/>
            <a:ext cx="2436098" cy="2446815"/>
            <a:chOff x="3709315" y="357406"/>
            <a:chExt cx="2436098" cy="2446815"/>
          </a:xfrm>
        </p:grpSpPr>
        <p:pic>
          <p:nvPicPr>
            <p:cNvPr id="3076" name="Picture 4" descr="Algorithm - Free computer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2796" y="357406"/>
              <a:ext cx="1969135" cy="196913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709315" y="2434889"/>
              <a:ext cx="2436098" cy="369332"/>
            </a:xfrm>
            <a:prstGeom prst="rect">
              <a:avLst/>
            </a:prstGeom>
            <a:noFill/>
          </p:spPr>
          <p:txBody>
            <a:bodyPr wrap="square" rtlCol="0">
              <a:spAutoFit/>
            </a:bodyPr>
            <a:lstStyle/>
            <a:p>
              <a:r>
                <a:rPr lang="es-EC" dirty="0" smtClean="0"/>
                <a:t>Método estenográfico</a:t>
              </a:r>
            </a:p>
          </p:txBody>
        </p:sp>
      </p:grpSp>
      <p:grpSp>
        <p:nvGrpSpPr>
          <p:cNvPr id="2" name="Grupo 1"/>
          <p:cNvGrpSpPr/>
          <p:nvPr/>
        </p:nvGrpSpPr>
        <p:grpSpPr>
          <a:xfrm>
            <a:off x="8413590" y="3634843"/>
            <a:ext cx="2346408" cy="2620780"/>
            <a:chOff x="5772231" y="2940767"/>
            <a:chExt cx="2346408" cy="2620780"/>
          </a:xfrm>
        </p:grpSpPr>
        <p:pic>
          <p:nvPicPr>
            <p:cNvPr id="10" name="Picture 4" descr="How to Convert an RGB Image to Graysc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231" y="2940767"/>
              <a:ext cx="2346408" cy="225144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6084524" y="5192215"/>
              <a:ext cx="1721822" cy="369332"/>
            </a:xfrm>
            <a:prstGeom prst="rect">
              <a:avLst/>
            </a:prstGeom>
            <a:noFill/>
          </p:spPr>
          <p:txBody>
            <a:bodyPr wrap="square" rtlCol="0">
              <a:spAutoFit/>
            </a:bodyPr>
            <a:lstStyle/>
            <a:p>
              <a:pPr algn="ctr"/>
              <a:r>
                <a:rPr lang="es-EC" dirty="0" smtClean="0"/>
                <a:t>Canales RGB</a:t>
              </a:r>
              <a:endParaRPr lang="es-EC" dirty="0"/>
            </a:p>
          </p:txBody>
        </p:sp>
      </p:grpSp>
      <p:grpSp>
        <p:nvGrpSpPr>
          <p:cNvPr id="14" name="Grupo 13"/>
          <p:cNvGrpSpPr/>
          <p:nvPr/>
        </p:nvGrpSpPr>
        <p:grpSpPr>
          <a:xfrm>
            <a:off x="7968657" y="594790"/>
            <a:ext cx="3236274" cy="2448441"/>
            <a:chOff x="7855588" y="355780"/>
            <a:chExt cx="3236274" cy="2448441"/>
          </a:xfrm>
        </p:grpSpPr>
        <p:pic>
          <p:nvPicPr>
            <p:cNvPr id="1026" name="Picture 2" descr="Image result for abstract pixel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4171" y="355780"/>
              <a:ext cx="2079109" cy="207910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7855588" y="2434889"/>
              <a:ext cx="3236274" cy="369332"/>
            </a:xfrm>
            <a:prstGeom prst="rect">
              <a:avLst/>
            </a:prstGeom>
            <a:noFill/>
          </p:spPr>
          <p:txBody>
            <a:bodyPr wrap="square" rtlCol="0">
              <a:spAutoFit/>
            </a:bodyPr>
            <a:lstStyle/>
            <a:p>
              <a:r>
                <a:rPr lang="es-EC" dirty="0" smtClean="0"/>
                <a:t>Producción de estenogramas</a:t>
              </a:r>
              <a:endParaRPr lang="es-EC" dirty="0"/>
            </a:p>
          </p:txBody>
        </p:sp>
      </p:grpSp>
    </p:spTree>
    <p:extLst>
      <p:ext uri="{BB962C8B-B14F-4D97-AF65-F5344CB8AC3E}">
        <p14:creationId xmlns:p14="http://schemas.microsoft.com/office/powerpoint/2010/main" val="27664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E TOPIC">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TOPIC" id="{17E79E13-0882-4EF7-91BD-739436874576}" vid="{36B923EA-D033-4EB7-A97D-44CF1283B1EB}"/>
    </a:ext>
  </a:extLst>
</a:theme>
</file>

<file path=ppt/theme/theme2.xml><?xml version="1.0" encoding="utf-8"?>
<a:theme xmlns:a="http://schemas.openxmlformats.org/drawingml/2006/main" name="1_ESPE">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8138A3E0-2FE7-48C3-A57D-D552FE3BE380}" vid="{3566B3AB-DC20-4BA0-95A6-5E332143089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 TOPIC</Template>
  <TotalTime>8491</TotalTime>
  <Words>1838</Words>
  <Application>Microsoft Office PowerPoint</Application>
  <PresentationFormat>Panorámica</PresentationFormat>
  <Paragraphs>309</Paragraphs>
  <Slides>18</Slides>
  <Notes>16</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18</vt:i4>
      </vt:variant>
    </vt:vector>
  </HeadingPairs>
  <TitlesOfParts>
    <vt:vector size="26" baseType="lpstr">
      <vt:lpstr>Albertus</vt:lpstr>
      <vt:lpstr>Arial</vt:lpstr>
      <vt:lpstr>Calibri</vt:lpstr>
      <vt:lpstr>Times New Roman</vt:lpstr>
      <vt:lpstr>Wingdings</vt:lpstr>
      <vt:lpstr>ESPE TOPIC</vt:lpstr>
      <vt:lpstr>1_ESPE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dc:creator>
  <cp:lastModifiedBy>Ismael Martínez</cp:lastModifiedBy>
  <cp:revision>517</cp:revision>
  <dcterms:created xsi:type="dcterms:W3CDTF">2020-08-11T23:41:42Z</dcterms:created>
  <dcterms:modified xsi:type="dcterms:W3CDTF">2021-09-02T04:32:08Z</dcterms:modified>
</cp:coreProperties>
</file>