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51"/>
  </p:notesMasterIdLst>
  <p:sldIdLst>
    <p:sldId id="257" r:id="rId2"/>
    <p:sldId id="259" r:id="rId3"/>
    <p:sldId id="261" r:id="rId4"/>
    <p:sldId id="264" r:id="rId5"/>
    <p:sldId id="262" r:id="rId6"/>
    <p:sldId id="337" r:id="rId7"/>
    <p:sldId id="266" r:id="rId8"/>
    <p:sldId id="267" r:id="rId9"/>
    <p:sldId id="268" r:id="rId10"/>
    <p:sldId id="342" r:id="rId11"/>
    <p:sldId id="274" r:id="rId12"/>
    <p:sldId id="275" r:id="rId13"/>
    <p:sldId id="276" r:id="rId14"/>
    <p:sldId id="338" r:id="rId15"/>
    <p:sldId id="339" r:id="rId16"/>
    <p:sldId id="340" r:id="rId17"/>
    <p:sldId id="341" r:id="rId18"/>
    <p:sldId id="345" r:id="rId19"/>
    <p:sldId id="344" r:id="rId20"/>
    <p:sldId id="343" r:id="rId21"/>
    <p:sldId id="270" r:id="rId22"/>
    <p:sldId id="346" r:id="rId23"/>
    <p:sldId id="326" r:id="rId24"/>
    <p:sldId id="327" r:id="rId25"/>
    <p:sldId id="278" r:id="rId26"/>
    <p:sldId id="302" r:id="rId27"/>
    <p:sldId id="329" r:id="rId28"/>
    <p:sldId id="280" r:id="rId29"/>
    <p:sldId id="281" r:id="rId30"/>
    <p:sldId id="283" r:id="rId31"/>
    <p:sldId id="284" r:id="rId32"/>
    <p:sldId id="285" r:id="rId33"/>
    <p:sldId id="330" r:id="rId34"/>
    <p:sldId id="332" r:id="rId35"/>
    <p:sldId id="333" r:id="rId36"/>
    <p:sldId id="334" r:id="rId37"/>
    <p:sldId id="336" r:id="rId38"/>
    <p:sldId id="291" r:id="rId39"/>
    <p:sldId id="303" r:id="rId40"/>
    <p:sldId id="306" r:id="rId41"/>
    <p:sldId id="314" r:id="rId42"/>
    <p:sldId id="311" r:id="rId43"/>
    <p:sldId id="317" r:id="rId44"/>
    <p:sldId id="318" r:id="rId45"/>
    <p:sldId id="319" r:id="rId46"/>
    <p:sldId id="347" r:id="rId47"/>
    <p:sldId id="348" r:id="rId48"/>
    <p:sldId id="322" r:id="rId49"/>
    <p:sldId id="323" r:id="rId5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000"/>
    <a:srgbClr val="000000"/>
    <a:srgbClr val="B3B638"/>
    <a:srgbClr val="DEED1F"/>
    <a:srgbClr val="DFDA00"/>
    <a:srgbClr val="FFFFFF"/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12C78-9882-4D25-A088-14B6399CBDB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51A89-86BB-4AC1-ACBF-CC8D1BADC3C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smtClean="0"/>
            <a:t>MATRIZ GENERAL ELECTRIC</a:t>
          </a:r>
          <a:endParaRPr lang="en-US" dirty="0"/>
        </a:p>
      </dgm:t>
    </dgm:pt>
    <dgm:pt modelId="{1FE0C365-BD9D-46A8-AEF0-607AE03C97D6}" type="parTrans" cxnId="{E1C081E6-A996-48E5-A99D-E2DF6446A9A5}">
      <dgm:prSet/>
      <dgm:spPr/>
      <dgm:t>
        <a:bodyPr/>
        <a:lstStyle/>
        <a:p>
          <a:endParaRPr lang="en-US"/>
        </a:p>
      </dgm:t>
    </dgm:pt>
    <dgm:pt modelId="{FBA2C036-B488-4590-939E-F2C669A4B960}" type="sibTrans" cxnId="{E1C081E6-A996-48E5-A99D-E2DF6446A9A5}">
      <dgm:prSet/>
      <dgm:spPr/>
      <dgm:t>
        <a:bodyPr/>
        <a:lstStyle/>
        <a:p>
          <a:endParaRPr lang="en-US"/>
        </a:p>
      </dgm:t>
    </dgm:pt>
    <dgm:pt modelId="{C4FE6259-FDE5-4A75-A7EB-AE7CA766E460}" type="pres">
      <dgm:prSet presAssocID="{15312C78-9882-4D25-A088-14B6399CBD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63BA2A-0B59-4495-B16D-88218954F55D}" type="pres">
      <dgm:prSet presAssocID="{F6951A89-86BB-4AC1-ACBF-CC8D1BADC3C6}" presName="node" presStyleLbl="node1" presStyleIdx="0" presStyleCnt="1" custLinFactNeighborX="-49" custLinFactNeighborY="6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A2438D-67A4-456A-8C7F-32C5BCC8D12B}" type="presOf" srcId="{F6951A89-86BB-4AC1-ACBF-CC8D1BADC3C6}" destId="{8063BA2A-0B59-4495-B16D-88218954F55D}" srcOrd="0" destOrd="0" presId="urn:microsoft.com/office/officeart/2005/8/layout/process1"/>
    <dgm:cxn modelId="{E1C081E6-A996-48E5-A99D-E2DF6446A9A5}" srcId="{15312C78-9882-4D25-A088-14B6399CBDBD}" destId="{F6951A89-86BB-4AC1-ACBF-CC8D1BADC3C6}" srcOrd="0" destOrd="0" parTransId="{1FE0C365-BD9D-46A8-AEF0-607AE03C97D6}" sibTransId="{FBA2C036-B488-4590-939E-F2C669A4B960}"/>
    <dgm:cxn modelId="{16C53618-976B-4C8F-BAB9-155DB9C82DAC}" type="presOf" srcId="{15312C78-9882-4D25-A088-14B6399CBDBD}" destId="{C4FE6259-FDE5-4A75-A7EB-AE7CA766E460}" srcOrd="0" destOrd="0" presId="urn:microsoft.com/office/officeart/2005/8/layout/process1"/>
    <dgm:cxn modelId="{DBB4132E-9287-418A-9FB0-85F60583901B}" type="presParOf" srcId="{C4FE6259-FDE5-4A75-A7EB-AE7CA766E460}" destId="{8063BA2A-0B59-4495-B16D-88218954F55D}" srcOrd="0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E04BA-2DE8-40DC-9717-0D84A9A5765F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2CE262-E958-4CDA-BA02-EF903DE4DFC5}">
      <dgm:prSet/>
      <dgm:spPr/>
      <dgm:t>
        <a:bodyPr/>
        <a:lstStyle/>
        <a:p>
          <a:pPr rtl="0"/>
          <a:r>
            <a:rPr lang="en-US" dirty="0" smtClean="0"/>
            <a:t>NINOS  </a:t>
          </a:r>
          <a:endParaRPr lang="en-US" dirty="0"/>
        </a:p>
      </dgm:t>
    </dgm:pt>
    <dgm:pt modelId="{C5D1125B-4A50-453A-A6E4-A9F27152017A}" type="parTrans" cxnId="{5F776607-7634-45A1-9D91-8EEEEB84832B}">
      <dgm:prSet/>
      <dgm:spPr/>
      <dgm:t>
        <a:bodyPr/>
        <a:lstStyle/>
        <a:p>
          <a:endParaRPr lang="en-US"/>
        </a:p>
      </dgm:t>
    </dgm:pt>
    <dgm:pt modelId="{641556DE-9AA4-494C-B32C-C0B066BB38A6}" type="sibTrans" cxnId="{5F776607-7634-45A1-9D91-8EEEEB84832B}">
      <dgm:prSet/>
      <dgm:spPr/>
      <dgm:t>
        <a:bodyPr/>
        <a:lstStyle/>
        <a:p>
          <a:endParaRPr lang="en-US"/>
        </a:p>
      </dgm:t>
    </dgm:pt>
    <dgm:pt modelId="{80C75DA7-58B2-4B6D-A9DE-B20E3A1CC8BF}">
      <dgm:prSet/>
      <dgm:spPr/>
      <dgm:t>
        <a:bodyPr/>
        <a:lstStyle/>
        <a:p>
          <a:pPr rtl="0"/>
          <a:r>
            <a:rPr lang="en-US" dirty="0" smtClean="0"/>
            <a:t>NINAS</a:t>
          </a:r>
          <a:endParaRPr lang="en-US" dirty="0"/>
        </a:p>
      </dgm:t>
    </dgm:pt>
    <dgm:pt modelId="{C4E2ACD1-79C1-4460-8CEB-5D885E772CA9}" type="parTrans" cxnId="{A88633B2-D79A-4AFF-9DD4-F6B09B094A50}">
      <dgm:prSet/>
      <dgm:spPr/>
      <dgm:t>
        <a:bodyPr/>
        <a:lstStyle/>
        <a:p>
          <a:endParaRPr lang="en-US"/>
        </a:p>
      </dgm:t>
    </dgm:pt>
    <dgm:pt modelId="{E98CA05F-AEFE-4C88-9285-B1F6EC3E1203}" type="sibTrans" cxnId="{A88633B2-D79A-4AFF-9DD4-F6B09B094A50}">
      <dgm:prSet/>
      <dgm:spPr/>
      <dgm:t>
        <a:bodyPr/>
        <a:lstStyle/>
        <a:p>
          <a:endParaRPr lang="en-US"/>
        </a:p>
      </dgm:t>
    </dgm:pt>
    <dgm:pt modelId="{58028BBE-B1FA-4F49-B307-D8E4B8093E67}">
      <dgm:prSet/>
      <dgm:spPr/>
      <dgm:t>
        <a:bodyPr/>
        <a:lstStyle/>
        <a:p>
          <a:pPr rtl="0"/>
          <a:r>
            <a:rPr lang="en-US" dirty="0" smtClean="0"/>
            <a:t>BEBES</a:t>
          </a:r>
          <a:endParaRPr lang="en-US" dirty="0"/>
        </a:p>
      </dgm:t>
    </dgm:pt>
    <dgm:pt modelId="{A1F8FEC3-47D2-4F5C-91A2-58800B2E39F3}" type="parTrans" cxnId="{705ED0C4-992B-4D55-B894-A8292077F43D}">
      <dgm:prSet/>
      <dgm:spPr/>
      <dgm:t>
        <a:bodyPr/>
        <a:lstStyle/>
        <a:p>
          <a:endParaRPr lang="en-US"/>
        </a:p>
      </dgm:t>
    </dgm:pt>
    <dgm:pt modelId="{DCC8A032-3359-48C4-8E71-2CA5E37CD096}" type="sibTrans" cxnId="{705ED0C4-992B-4D55-B894-A8292077F43D}">
      <dgm:prSet/>
      <dgm:spPr/>
      <dgm:t>
        <a:bodyPr/>
        <a:lstStyle/>
        <a:p>
          <a:endParaRPr lang="en-US"/>
        </a:p>
      </dgm:t>
    </dgm:pt>
    <dgm:pt modelId="{91B35693-CEE4-4C2E-A9AE-D59A251D5AE6}">
      <dgm:prSet/>
      <dgm:spPr/>
      <dgm:t>
        <a:bodyPr/>
        <a:lstStyle/>
        <a:p>
          <a:pPr rtl="0"/>
          <a:r>
            <a:rPr lang="en-US" dirty="0" smtClean="0"/>
            <a:t>BERMUDAS</a:t>
          </a:r>
          <a:endParaRPr lang="en-US" dirty="0"/>
        </a:p>
      </dgm:t>
    </dgm:pt>
    <dgm:pt modelId="{8652312F-0534-47AA-9741-0ADBCD604DF9}" type="parTrans" cxnId="{0249879C-F24F-40D5-9882-BD01A3FA00AF}">
      <dgm:prSet/>
      <dgm:spPr/>
      <dgm:t>
        <a:bodyPr/>
        <a:lstStyle/>
        <a:p>
          <a:endParaRPr lang="en-US"/>
        </a:p>
      </dgm:t>
    </dgm:pt>
    <dgm:pt modelId="{25174DC8-16AB-4860-8170-A4BB70089341}" type="sibTrans" cxnId="{0249879C-F24F-40D5-9882-BD01A3FA00AF}">
      <dgm:prSet/>
      <dgm:spPr/>
      <dgm:t>
        <a:bodyPr/>
        <a:lstStyle/>
        <a:p>
          <a:endParaRPr lang="en-US"/>
        </a:p>
      </dgm:t>
    </dgm:pt>
    <dgm:pt modelId="{81F7F85E-5E23-417A-9407-DC32EAA5F216}" type="pres">
      <dgm:prSet presAssocID="{9D2E04BA-2DE8-40DC-9717-0D84A9A5765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3EF3F-72C2-4E1A-87A3-03D35EECFAD2}" type="pres">
      <dgm:prSet presAssocID="{9D2E04BA-2DE8-40DC-9717-0D84A9A5765F}" presName="cycle" presStyleCnt="0"/>
      <dgm:spPr/>
    </dgm:pt>
    <dgm:pt modelId="{F2B8DAEF-4409-4408-BAE4-F4CCB40A5B23}" type="pres">
      <dgm:prSet presAssocID="{9D2E04BA-2DE8-40DC-9717-0D84A9A5765F}" presName="centerShape" presStyleCnt="0"/>
      <dgm:spPr/>
    </dgm:pt>
    <dgm:pt modelId="{041E5E3C-BD2B-4EC2-A9CC-4336BA2F37A1}" type="pres">
      <dgm:prSet presAssocID="{9D2E04BA-2DE8-40DC-9717-0D84A9A5765F}" presName="connSite" presStyleLbl="node1" presStyleIdx="0" presStyleCnt="5"/>
      <dgm:spPr/>
    </dgm:pt>
    <dgm:pt modelId="{080264AB-1250-4CB8-8E69-BDC0E0F28D92}" type="pres">
      <dgm:prSet presAssocID="{9D2E04BA-2DE8-40DC-9717-0D84A9A5765F}" presName="visible" presStyleLbl="node1" presStyleIdx="0" presStyleCnt="5" custScaleX="76733" custScaleY="79152" custLinFactNeighborX="5549"/>
      <dgm:spPr>
        <a:prstGeom prst="wedgeEllipseCallou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8271E2-EE5E-4A35-A919-05993E2D0F0F}" type="pres">
      <dgm:prSet presAssocID="{C5D1125B-4A50-453A-A6E4-A9F27152017A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51308B5-2B8C-446D-B0C7-AB479137ED3A}" type="pres">
      <dgm:prSet presAssocID="{7B2CE262-E958-4CDA-BA02-EF903DE4DFC5}" presName="node" presStyleCnt="0"/>
      <dgm:spPr/>
    </dgm:pt>
    <dgm:pt modelId="{DD7624AF-D827-405D-A45D-C8B8EDDDCCC0}" type="pres">
      <dgm:prSet presAssocID="{7B2CE262-E958-4CDA-BA02-EF903DE4DFC5}" presName="parentNode" presStyleLbl="node1" presStyleIdx="1" presStyleCnt="5" custScaleX="241860" custScaleY="845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4169F-03E0-49E0-BB89-B790A723187D}" type="pres">
      <dgm:prSet presAssocID="{7B2CE262-E958-4CDA-BA02-EF903DE4DFC5}" presName="childNode" presStyleLbl="revTx" presStyleIdx="0" presStyleCnt="0">
        <dgm:presLayoutVars>
          <dgm:bulletEnabled val="1"/>
        </dgm:presLayoutVars>
      </dgm:prSet>
      <dgm:spPr/>
    </dgm:pt>
    <dgm:pt modelId="{15AEEEFC-AC48-4D00-B1BE-85F63D85F412}" type="pres">
      <dgm:prSet presAssocID="{C4E2ACD1-79C1-4460-8CEB-5D885E772CA9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E5E4C79-F436-40DC-B6E8-B9DB6AF1CD78}" type="pres">
      <dgm:prSet presAssocID="{80C75DA7-58B2-4B6D-A9DE-B20E3A1CC8BF}" presName="node" presStyleCnt="0"/>
      <dgm:spPr/>
    </dgm:pt>
    <dgm:pt modelId="{216593E1-3C34-48DF-AF0A-43DC3CB387A8}" type="pres">
      <dgm:prSet presAssocID="{80C75DA7-58B2-4B6D-A9DE-B20E3A1CC8BF}" presName="parentNode" presStyleLbl="node1" presStyleIdx="2" presStyleCnt="5" custScaleX="238753" custLinFactX="3212" custLinFactNeighborX="100000" custLinFactNeighborY="26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018EE-D107-4596-8173-E65AFE537586}" type="pres">
      <dgm:prSet presAssocID="{80C75DA7-58B2-4B6D-A9DE-B20E3A1CC8BF}" presName="childNode" presStyleLbl="revTx" presStyleIdx="0" presStyleCnt="0">
        <dgm:presLayoutVars>
          <dgm:bulletEnabled val="1"/>
        </dgm:presLayoutVars>
      </dgm:prSet>
      <dgm:spPr/>
    </dgm:pt>
    <dgm:pt modelId="{A0EADD2A-7EF3-4149-A201-00789FDEE37F}" type="pres">
      <dgm:prSet presAssocID="{A1F8FEC3-47D2-4F5C-91A2-58800B2E39F3}" presName="Name25" presStyleLbl="parChTrans1D1" presStyleIdx="2" presStyleCnt="4"/>
      <dgm:spPr/>
      <dgm:t>
        <a:bodyPr/>
        <a:lstStyle/>
        <a:p>
          <a:endParaRPr lang="en-US"/>
        </a:p>
      </dgm:t>
    </dgm:pt>
    <dgm:pt modelId="{E4842285-9BDD-40E8-9CE4-5922DE5AB68B}" type="pres">
      <dgm:prSet presAssocID="{58028BBE-B1FA-4F49-B307-D8E4B8093E67}" presName="node" presStyleCnt="0"/>
      <dgm:spPr/>
    </dgm:pt>
    <dgm:pt modelId="{2816353E-FDFD-4FCC-8A43-DD2CF552A1FE}" type="pres">
      <dgm:prSet presAssocID="{58028BBE-B1FA-4F49-B307-D8E4B8093E67}" presName="parentNode" presStyleLbl="node1" presStyleIdx="3" presStyleCnt="5" custScaleX="227025" custLinFactX="17427" custLinFactNeighborX="100000" custLinFactNeighborY="95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E1DB5-DEC6-4797-BFEE-3462D64239DA}" type="pres">
      <dgm:prSet presAssocID="{58028BBE-B1FA-4F49-B307-D8E4B8093E67}" presName="childNode" presStyleLbl="revTx" presStyleIdx="0" presStyleCnt="0">
        <dgm:presLayoutVars>
          <dgm:bulletEnabled val="1"/>
        </dgm:presLayoutVars>
      </dgm:prSet>
      <dgm:spPr/>
    </dgm:pt>
    <dgm:pt modelId="{5B9C200F-D6FA-490C-975F-B96F0669229A}" type="pres">
      <dgm:prSet presAssocID="{8652312F-0534-47AA-9741-0ADBCD604DF9}" presName="Name25" presStyleLbl="parChTrans1D1" presStyleIdx="3" presStyleCnt="4"/>
      <dgm:spPr/>
      <dgm:t>
        <a:bodyPr/>
        <a:lstStyle/>
        <a:p>
          <a:endParaRPr lang="en-US"/>
        </a:p>
      </dgm:t>
    </dgm:pt>
    <dgm:pt modelId="{9A468919-2AC5-422C-8286-87E686CCEA09}" type="pres">
      <dgm:prSet presAssocID="{91B35693-CEE4-4C2E-A9AE-D59A251D5AE6}" presName="node" presStyleCnt="0"/>
      <dgm:spPr/>
    </dgm:pt>
    <dgm:pt modelId="{DCCAA6B8-F444-4654-B9D0-47F6A7BFC5F3}" type="pres">
      <dgm:prSet presAssocID="{91B35693-CEE4-4C2E-A9AE-D59A251D5AE6}" presName="parentNode" presStyleLbl="node1" presStyleIdx="4" presStyleCnt="5" custScaleX="2391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60CFF-2EC2-4DC8-8E55-107F209E329F}" type="pres">
      <dgm:prSet presAssocID="{91B35693-CEE4-4C2E-A9AE-D59A251D5AE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88633B2-D79A-4AFF-9DD4-F6B09B094A50}" srcId="{9D2E04BA-2DE8-40DC-9717-0D84A9A5765F}" destId="{80C75DA7-58B2-4B6D-A9DE-B20E3A1CC8BF}" srcOrd="1" destOrd="0" parTransId="{C4E2ACD1-79C1-4460-8CEB-5D885E772CA9}" sibTransId="{E98CA05F-AEFE-4C88-9285-B1F6EC3E1203}"/>
    <dgm:cxn modelId="{AC79B42B-84F6-453E-842D-C2A6CF1A65B7}" type="presOf" srcId="{C4E2ACD1-79C1-4460-8CEB-5D885E772CA9}" destId="{15AEEEFC-AC48-4D00-B1BE-85F63D85F412}" srcOrd="0" destOrd="0" presId="urn:microsoft.com/office/officeart/2005/8/layout/radial2"/>
    <dgm:cxn modelId="{E2F4715F-9D01-42DF-AF3E-1684F960E43C}" type="presOf" srcId="{80C75DA7-58B2-4B6D-A9DE-B20E3A1CC8BF}" destId="{216593E1-3C34-48DF-AF0A-43DC3CB387A8}" srcOrd="0" destOrd="0" presId="urn:microsoft.com/office/officeart/2005/8/layout/radial2"/>
    <dgm:cxn modelId="{E86A25D3-C40A-4ACC-BA6A-1A2FA588AB5F}" type="presOf" srcId="{C5D1125B-4A50-453A-A6E4-A9F27152017A}" destId="{E48271E2-EE5E-4A35-A919-05993E2D0F0F}" srcOrd="0" destOrd="0" presId="urn:microsoft.com/office/officeart/2005/8/layout/radial2"/>
    <dgm:cxn modelId="{D77E3D5B-3202-4C53-9E3B-151D6B04BB31}" type="presOf" srcId="{A1F8FEC3-47D2-4F5C-91A2-58800B2E39F3}" destId="{A0EADD2A-7EF3-4149-A201-00789FDEE37F}" srcOrd="0" destOrd="0" presId="urn:microsoft.com/office/officeart/2005/8/layout/radial2"/>
    <dgm:cxn modelId="{5F776607-7634-45A1-9D91-8EEEEB84832B}" srcId="{9D2E04BA-2DE8-40DC-9717-0D84A9A5765F}" destId="{7B2CE262-E958-4CDA-BA02-EF903DE4DFC5}" srcOrd="0" destOrd="0" parTransId="{C5D1125B-4A50-453A-A6E4-A9F27152017A}" sibTransId="{641556DE-9AA4-494C-B32C-C0B066BB38A6}"/>
    <dgm:cxn modelId="{705ED0C4-992B-4D55-B894-A8292077F43D}" srcId="{9D2E04BA-2DE8-40DC-9717-0D84A9A5765F}" destId="{58028BBE-B1FA-4F49-B307-D8E4B8093E67}" srcOrd="2" destOrd="0" parTransId="{A1F8FEC3-47D2-4F5C-91A2-58800B2E39F3}" sibTransId="{DCC8A032-3359-48C4-8E71-2CA5E37CD096}"/>
    <dgm:cxn modelId="{07AD6AA3-1B54-458F-810B-0F97664909C6}" type="presOf" srcId="{58028BBE-B1FA-4F49-B307-D8E4B8093E67}" destId="{2816353E-FDFD-4FCC-8A43-DD2CF552A1FE}" srcOrd="0" destOrd="0" presId="urn:microsoft.com/office/officeart/2005/8/layout/radial2"/>
    <dgm:cxn modelId="{0249879C-F24F-40D5-9882-BD01A3FA00AF}" srcId="{9D2E04BA-2DE8-40DC-9717-0D84A9A5765F}" destId="{91B35693-CEE4-4C2E-A9AE-D59A251D5AE6}" srcOrd="3" destOrd="0" parTransId="{8652312F-0534-47AA-9741-0ADBCD604DF9}" sibTransId="{25174DC8-16AB-4860-8170-A4BB70089341}"/>
    <dgm:cxn modelId="{F5023AD0-6C1B-4B8D-81BE-2DA5F16FC15A}" type="presOf" srcId="{8652312F-0534-47AA-9741-0ADBCD604DF9}" destId="{5B9C200F-D6FA-490C-975F-B96F0669229A}" srcOrd="0" destOrd="0" presId="urn:microsoft.com/office/officeart/2005/8/layout/radial2"/>
    <dgm:cxn modelId="{C6B1CF5C-6152-4FF7-B6F0-8E6053A51A80}" type="presOf" srcId="{7B2CE262-E958-4CDA-BA02-EF903DE4DFC5}" destId="{DD7624AF-D827-405D-A45D-C8B8EDDDCCC0}" srcOrd="0" destOrd="0" presId="urn:microsoft.com/office/officeart/2005/8/layout/radial2"/>
    <dgm:cxn modelId="{88C378EE-2982-4221-A7F4-AF9DFCFE7243}" type="presOf" srcId="{91B35693-CEE4-4C2E-A9AE-D59A251D5AE6}" destId="{DCCAA6B8-F444-4654-B9D0-47F6A7BFC5F3}" srcOrd="0" destOrd="0" presId="urn:microsoft.com/office/officeart/2005/8/layout/radial2"/>
    <dgm:cxn modelId="{5AFC63F6-59DA-4B9E-A30B-65A0D8780197}" type="presOf" srcId="{9D2E04BA-2DE8-40DC-9717-0D84A9A5765F}" destId="{81F7F85E-5E23-417A-9407-DC32EAA5F216}" srcOrd="0" destOrd="0" presId="urn:microsoft.com/office/officeart/2005/8/layout/radial2"/>
    <dgm:cxn modelId="{B27593FC-D90E-4E78-92FC-9ACBCFE12D16}" type="presParOf" srcId="{81F7F85E-5E23-417A-9407-DC32EAA5F216}" destId="{2F83EF3F-72C2-4E1A-87A3-03D35EECFAD2}" srcOrd="0" destOrd="0" presId="urn:microsoft.com/office/officeart/2005/8/layout/radial2"/>
    <dgm:cxn modelId="{E94F378C-ED8F-4E93-A4F5-4E9E0E85B4E3}" type="presParOf" srcId="{2F83EF3F-72C2-4E1A-87A3-03D35EECFAD2}" destId="{F2B8DAEF-4409-4408-BAE4-F4CCB40A5B23}" srcOrd="0" destOrd="0" presId="urn:microsoft.com/office/officeart/2005/8/layout/radial2"/>
    <dgm:cxn modelId="{E25CBD83-EB0A-411D-ABA9-9DB98DE58D06}" type="presParOf" srcId="{F2B8DAEF-4409-4408-BAE4-F4CCB40A5B23}" destId="{041E5E3C-BD2B-4EC2-A9CC-4336BA2F37A1}" srcOrd="0" destOrd="0" presId="urn:microsoft.com/office/officeart/2005/8/layout/radial2"/>
    <dgm:cxn modelId="{27991002-CE0B-4B41-BF31-872F94671102}" type="presParOf" srcId="{F2B8DAEF-4409-4408-BAE4-F4CCB40A5B23}" destId="{080264AB-1250-4CB8-8E69-BDC0E0F28D92}" srcOrd="1" destOrd="0" presId="urn:microsoft.com/office/officeart/2005/8/layout/radial2"/>
    <dgm:cxn modelId="{861C0683-1F13-4384-9A3F-F823607264C0}" type="presParOf" srcId="{2F83EF3F-72C2-4E1A-87A3-03D35EECFAD2}" destId="{E48271E2-EE5E-4A35-A919-05993E2D0F0F}" srcOrd="1" destOrd="0" presId="urn:microsoft.com/office/officeart/2005/8/layout/radial2"/>
    <dgm:cxn modelId="{D0791F5E-22D3-42B7-A80C-732CFD1581AB}" type="presParOf" srcId="{2F83EF3F-72C2-4E1A-87A3-03D35EECFAD2}" destId="{F51308B5-2B8C-446D-B0C7-AB479137ED3A}" srcOrd="2" destOrd="0" presId="urn:microsoft.com/office/officeart/2005/8/layout/radial2"/>
    <dgm:cxn modelId="{6167DC73-97B0-4BEF-A4DC-E9821B90C5CD}" type="presParOf" srcId="{F51308B5-2B8C-446D-B0C7-AB479137ED3A}" destId="{DD7624AF-D827-405D-A45D-C8B8EDDDCCC0}" srcOrd="0" destOrd="0" presId="urn:microsoft.com/office/officeart/2005/8/layout/radial2"/>
    <dgm:cxn modelId="{FD9E7562-5976-486B-BE11-3424E8D88980}" type="presParOf" srcId="{F51308B5-2B8C-446D-B0C7-AB479137ED3A}" destId="{7D44169F-03E0-49E0-BB89-B790A723187D}" srcOrd="1" destOrd="0" presId="urn:microsoft.com/office/officeart/2005/8/layout/radial2"/>
    <dgm:cxn modelId="{C7ACA77B-1029-4073-97E4-C1877C9ABB4C}" type="presParOf" srcId="{2F83EF3F-72C2-4E1A-87A3-03D35EECFAD2}" destId="{15AEEEFC-AC48-4D00-B1BE-85F63D85F412}" srcOrd="3" destOrd="0" presId="urn:microsoft.com/office/officeart/2005/8/layout/radial2"/>
    <dgm:cxn modelId="{B6974DA7-CD44-4387-918A-455CCF43F470}" type="presParOf" srcId="{2F83EF3F-72C2-4E1A-87A3-03D35EECFAD2}" destId="{AE5E4C79-F436-40DC-B6E8-B9DB6AF1CD78}" srcOrd="4" destOrd="0" presId="urn:microsoft.com/office/officeart/2005/8/layout/radial2"/>
    <dgm:cxn modelId="{A4653A91-B118-4C9B-9A83-8F9DF65E9E91}" type="presParOf" srcId="{AE5E4C79-F436-40DC-B6E8-B9DB6AF1CD78}" destId="{216593E1-3C34-48DF-AF0A-43DC3CB387A8}" srcOrd="0" destOrd="0" presId="urn:microsoft.com/office/officeart/2005/8/layout/radial2"/>
    <dgm:cxn modelId="{2431937A-2165-45EC-AB32-6DD3B289E3E7}" type="presParOf" srcId="{AE5E4C79-F436-40DC-B6E8-B9DB6AF1CD78}" destId="{6D1018EE-D107-4596-8173-E65AFE537586}" srcOrd="1" destOrd="0" presId="urn:microsoft.com/office/officeart/2005/8/layout/radial2"/>
    <dgm:cxn modelId="{6BBFD670-ED58-4EA8-8753-3F18698B1BBD}" type="presParOf" srcId="{2F83EF3F-72C2-4E1A-87A3-03D35EECFAD2}" destId="{A0EADD2A-7EF3-4149-A201-00789FDEE37F}" srcOrd="5" destOrd="0" presId="urn:microsoft.com/office/officeart/2005/8/layout/radial2"/>
    <dgm:cxn modelId="{26AE4E7F-CBF9-49DF-B0A6-C8CFE68D3F79}" type="presParOf" srcId="{2F83EF3F-72C2-4E1A-87A3-03D35EECFAD2}" destId="{E4842285-9BDD-40E8-9CE4-5922DE5AB68B}" srcOrd="6" destOrd="0" presId="urn:microsoft.com/office/officeart/2005/8/layout/radial2"/>
    <dgm:cxn modelId="{938CEFFC-799B-4EA5-8395-17D212885006}" type="presParOf" srcId="{E4842285-9BDD-40E8-9CE4-5922DE5AB68B}" destId="{2816353E-FDFD-4FCC-8A43-DD2CF552A1FE}" srcOrd="0" destOrd="0" presId="urn:microsoft.com/office/officeart/2005/8/layout/radial2"/>
    <dgm:cxn modelId="{4BB89E7E-FB8A-41F4-8E1B-F56FD5F0B332}" type="presParOf" srcId="{E4842285-9BDD-40E8-9CE4-5922DE5AB68B}" destId="{53BE1DB5-DEC6-4797-BFEE-3462D64239DA}" srcOrd="1" destOrd="0" presId="urn:microsoft.com/office/officeart/2005/8/layout/radial2"/>
    <dgm:cxn modelId="{C67C8465-A763-4A31-B1F9-EAC015FABF39}" type="presParOf" srcId="{2F83EF3F-72C2-4E1A-87A3-03D35EECFAD2}" destId="{5B9C200F-D6FA-490C-975F-B96F0669229A}" srcOrd="7" destOrd="0" presId="urn:microsoft.com/office/officeart/2005/8/layout/radial2"/>
    <dgm:cxn modelId="{297DFE17-50A3-4959-B99B-CCAEF550F0A2}" type="presParOf" srcId="{2F83EF3F-72C2-4E1A-87A3-03D35EECFAD2}" destId="{9A468919-2AC5-422C-8286-87E686CCEA09}" srcOrd="8" destOrd="0" presId="urn:microsoft.com/office/officeart/2005/8/layout/radial2"/>
    <dgm:cxn modelId="{5DD7F6B1-D179-4A9F-AB40-3D9CB68AF4D9}" type="presParOf" srcId="{9A468919-2AC5-422C-8286-87E686CCEA09}" destId="{DCCAA6B8-F444-4654-B9D0-47F6A7BFC5F3}" srcOrd="0" destOrd="0" presId="urn:microsoft.com/office/officeart/2005/8/layout/radial2"/>
    <dgm:cxn modelId="{EC5F98E9-A4E4-419B-B774-8FA9184FB169}" type="presParOf" srcId="{9A468919-2AC5-422C-8286-87E686CCEA09}" destId="{EC960CFF-2EC2-4DC8-8E55-107F209E329F}" srcOrd="1" destOrd="0" presId="urn:microsoft.com/office/officeart/2005/8/layout/radial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B76A2-D9C2-4287-9B9E-E68910080939}" type="doc">
      <dgm:prSet loTypeId="urn:microsoft.com/office/officeart/2005/8/layout/radial2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9ACCDD-35FA-42D3-B51B-4163C35AA73B}">
      <dgm:prSet/>
      <dgm:spPr/>
      <dgm:t>
        <a:bodyPr/>
        <a:lstStyle/>
        <a:p>
          <a:pPr rtl="0"/>
          <a:r>
            <a:rPr lang="en-US" dirty="0" smtClean="0"/>
            <a:t>MAMA ZIZE</a:t>
          </a:r>
          <a:endParaRPr lang="en-US" dirty="0"/>
        </a:p>
      </dgm:t>
    </dgm:pt>
    <dgm:pt modelId="{4DAD5784-FAC1-4768-B146-0BC5E7AB564D}" type="parTrans" cxnId="{75D62021-9641-4391-8FB0-ABB5033082BD}">
      <dgm:prSet/>
      <dgm:spPr/>
      <dgm:t>
        <a:bodyPr/>
        <a:lstStyle/>
        <a:p>
          <a:endParaRPr lang="en-US"/>
        </a:p>
      </dgm:t>
    </dgm:pt>
    <dgm:pt modelId="{C1E237B3-8174-42AF-BB27-82939DA1601B}" type="sibTrans" cxnId="{75D62021-9641-4391-8FB0-ABB5033082BD}">
      <dgm:prSet/>
      <dgm:spPr/>
      <dgm:t>
        <a:bodyPr/>
        <a:lstStyle/>
        <a:p>
          <a:endParaRPr lang="en-US"/>
        </a:p>
      </dgm:t>
    </dgm:pt>
    <dgm:pt modelId="{CDAD25A2-7F9F-47F2-A58A-044AF8792306}" type="pres">
      <dgm:prSet presAssocID="{F12B76A2-D9C2-4287-9B9E-E6891008093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89650-B215-4F42-B565-5A67585E8E99}" type="pres">
      <dgm:prSet presAssocID="{F12B76A2-D9C2-4287-9B9E-E68910080939}" presName="cycle" presStyleCnt="0"/>
      <dgm:spPr/>
    </dgm:pt>
    <dgm:pt modelId="{E5C147C9-9C99-413F-9CBF-23D1D59BD079}" type="pres">
      <dgm:prSet presAssocID="{F12B76A2-D9C2-4287-9B9E-E68910080939}" presName="centerShape" presStyleCnt="0"/>
      <dgm:spPr/>
    </dgm:pt>
    <dgm:pt modelId="{38626553-1680-4135-A8CF-D48E761E7079}" type="pres">
      <dgm:prSet presAssocID="{F12B76A2-D9C2-4287-9B9E-E68910080939}" presName="connSite" presStyleLbl="node1" presStyleIdx="0" presStyleCnt="2"/>
      <dgm:spPr/>
    </dgm:pt>
    <dgm:pt modelId="{212EA793-625A-4A89-AB12-1B49A1A76974}" type="pres">
      <dgm:prSet presAssocID="{F12B76A2-D9C2-4287-9B9E-E68910080939}" presName="visible" presStyleLbl="node1" presStyleIdx="0" presStyleCnt="2" custScaleX="178270" custScaleY="175763" custLinFactNeighborX="-984" custLinFactNeighborY="-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7382EE-67AF-46FA-B634-AF20D1C0EB0F}" type="pres">
      <dgm:prSet presAssocID="{4DAD5784-FAC1-4768-B146-0BC5E7AB564D}" presName="Name25" presStyleLbl="parChTrans1D1" presStyleIdx="0" presStyleCnt="1"/>
      <dgm:spPr/>
      <dgm:t>
        <a:bodyPr/>
        <a:lstStyle/>
        <a:p>
          <a:endParaRPr lang="en-US"/>
        </a:p>
      </dgm:t>
    </dgm:pt>
    <dgm:pt modelId="{9108B539-DB65-4060-98AF-6C8B6D97D1EF}" type="pres">
      <dgm:prSet presAssocID="{EA9ACCDD-35FA-42D3-B51B-4163C35AA73B}" presName="node" presStyleCnt="0"/>
      <dgm:spPr/>
    </dgm:pt>
    <dgm:pt modelId="{44F992FD-F2D1-4221-9B93-D9B44C1B05E2}" type="pres">
      <dgm:prSet presAssocID="{EA9ACCDD-35FA-42D3-B51B-4163C35AA73B}" presName="parentNode" presStyleLbl="node1" presStyleIdx="1" presStyleCnt="2" custScaleX="381965" custScaleY="181755" custLinFactNeighborX="53873" custLinFactNeighborY="-9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1CF7D-1912-48B5-8FB6-78EB48ADB1EB}" type="pres">
      <dgm:prSet presAssocID="{EA9ACCDD-35FA-42D3-B51B-4163C35AA73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0646640-BA4C-4424-8CB9-2497A7680A66}" type="presOf" srcId="{F12B76A2-D9C2-4287-9B9E-E68910080939}" destId="{CDAD25A2-7F9F-47F2-A58A-044AF8792306}" srcOrd="0" destOrd="0" presId="urn:microsoft.com/office/officeart/2005/8/layout/radial2"/>
    <dgm:cxn modelId="{261EBA40-3B2E-40AD-87F9-D099B08D832E}" type="presOf" srcId="{4DAD5784-FAC1-4768-B146-0BC5E7AB564D}" destId="{BA7382EE-67AF-46FA-B634-AF20D1C0EB0F}" srcOrd="0" destOrd="0" presId="urn:microsoft.com/office/officeart/2005/8/layout/radial2"/>
    <dgm:cxn modelId="{B6C2A521-5414-43C7-84DD-901A288A1851}" type="presOf" srcId="{EA9ACCDD-35FA-42D3-B51B-4163C35AA73B}" destId="{44F992FD-F2D1-4221-9B93-D9B44C1B05E2}" srcOrd="0" destOrd="0" presId="urn:microsoft.com/office/officeart/2005/8/layout/radial2"/>
    <dgm:cxn modelId="{75D62021-9641-4391-8FB0-ABB5033082BD}" srcId="{F12B76A2-D9C2-4287-9B9E-E68910080939}" destId="{EA9ACCDD-35FA-42D3-B51B-4163C35AA73B}" srcOrd="0" destOrd="0" parTransId="{4DAD5784-FAC1-4768-B146-0BC5E7AB564D}" sibTransId="{C1E237B3-8174-42AF-BB27-82939DA1601B}"/>
    <dgm:cxn modelId="{DF199737-A2EE-4628-BC79-53C48D60DA83}" type="presParOf" srcId="{CDAD25A2-7F9F-47F2-A58A-044AF8792306}" destId="{C9F89650-B215-4F42-B565-5A67585E8E99}" srcOrd="0" destOrd="0" presId="urn:microsoft.com/office/officeart/2005/8/layout/radial2"/>
    <dgm:cxn modelId="{E082AE67-1887-49B4-A335-58E7941C10F6}" type="presParOf" srcId="{C9F89650-B215-4F42-B565-5A67585E8E99}" destId="{E5C147C9-9C99-413F-9CBF-23D1D59BD079}" srcOrd="0" destOrd="0" presId="urn:microsoft.com/office/officeart/2005/8/layout/radial2"/>
    <dgm:cxn modelId="{CDD0F7FD-5F0A-4E13-8864-2801E46AF639}" type="presParOf" srcId="{E5C147C9-9C99-413F-9CBF-23D1D59BD079}" destId="{38626553-1680-4135-A8CF-D48E761E7079}" srcOrd="0" destOrd="0" presId="urn:microsoft.com/office/officeart/2005/8/layout/radial2"/>
    <dgm:cxn modelId="{3902B45E-5A98-41CA-8908-D6B33AD32431}" type="presParOf" srcId="{E5C147C9-9C99-413F-9CBF-23D1D59BD079}" destId="{212EA793-625A-4A89-AB12-1B49A1A76974}" srcOrd="1" destOrd="0" presId="urn:microsoft.com/office/officeart/2005/8/layout/radial2"/>
    <dgm:cxn modelId="{F57DDF8C-F508-4A49-A4D9-76B93C72BBBA}" type="presParOf" srcId="{C9F89650-B215-4F42-B565-5A67585E8E99}" destId="{BA7382EE-67AF-46FA-B634-AF20D1C0EB0F}" srcOrd="1" destOrd="0" presId="urn:microsoft.com/office/officeart/2005/8/layout/radial2"/>
    <dgm:cxn modelId="{BA866083-9F06-42B0-B6A7-9EAC875E3107}" type="presParOf" srcId="{C9F89650-B215-4F42-B565-5A67585E8E99}" destId="{9108B539-DB65-4060-98AF-6C8B6D97D1EF}" srcOrd="2" destOrd="0" presId="urn:microsoft.com/office/officeart/2005/8/layout/radial2"/>
    <dgm:cxn modelId="{737F58D4-1E8E-4DB0-9F58-ACF0EB6347F3}" type="presParOf" srcId="{9108B539-DB65-4060-98AF-6C8B6D97D1EF}" destId="{44F992FD-F2D1-4221-9B93-D9B44C1B05E2}" srcOrd="0" destOrd="0" presId="urn:microsoft.com/office/officeart/2005/8/layout/radial2"/>
    <dgm:cxn modelId="{C66B7E44-EEF2-4BF9-A1AD-90123EEBA2C4}" type="presParOf" srcId="{9108B539-DB65-4060-98AF-6C8B6D97D1EF}" destId="{5841CF7D-1912-48B5-8FB6-78EB48ADB1EB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D6BB5-BBED-4C23-A89D-7B6F106C0A4F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2411E-38E0-41B4-BE41-3E53BF8DF39D}">
      <dgm:prSet/>
      <dgm:spPr/>
      <dgm:t>
        <a:bodyPr/>
        <a:lstStyle/>
        <a:p>
          <a:pPr rtl="0"/>
          <a:r>
            <a:rPr lang="en-US" dirty="0" smtClean="0"/>
            <a:t>BATAS</a:t>
          </a:r>
          <a:endParaRPr lang="en-US" dirty="0"/>
        </a:p>
      </dgm:t>
    </dgm:pt>
    <dgm:pt modelId="{D68930D0-C006-4E61-AD2D-BD3BBB74BD64}" type="parTrans" cxnId="{43186629-C2C4-4EEA-A4E6-0A0247640EC3}">
      <dgm:prSet/>
      <dgm:spPr/>
      <dgm:t>
        <a:bodyPr/>
        <a:lstStyle/>
        <a:p>
          <a:endParaRPr lang="en-US"/>
        </a:p>
      </dgm:t>
    </dgm:pt>
    <dgm:pt modelId="{0C31CF61-316A-4BAA-8A5C-E6F8CB96AE3F}" type="sibTrans" cxnId="{43186629-C2C4-4EEA-A4E6-0A0247640EC3}">
      <dgm:prSet/>
      <dgm:spPr/>
      <dgm:t>
        <a:bodyPr/>
        <a:lstStyle/>
        <a:p>
          <a:endParaRPr lang="en-US"/>
        </a:p>
      </dgm:t>
    </dgm:pt>
    <dgm:pt modelId="{ADDEA6C3-2772-4B4E-B97A-B977D3386D0C}" type="pres">
      <dgm:prSet presAssocID="{0B1D6BB5-BBED-4C23-A89D-7B6F106C0A4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82922-8E81-4F3A-B76F-2666EB96F709}" type="pres">
      <dgm:prSet presAssocID="{0B1D6BB5-BBED-4C23-A89D-7B6F106C0A4F}" presName="cycle" presStyleCnt="0"/>
      <dgm:spPr/>
      <dgm:t>
        <a:bodyPr/>
        <a:lstStyle/>
        <a:p>
          <a:endParaRPr lang="en-US"/>
        </a:p>
      </dgm:t>
    </dgm:pt>
    <dgm:pt modelId="{321B1ABB-14E3-4E2C-829F-45B567ABB6B6}" type="pres">
      <dgm:prSet presAssocID="{0B1D6BB5-BBED-4C23-A89D-7B6F106C0A4F}" presName="centerShape" presStyleCnt="0"/>
      <dgm:spPr/>
      <dgm:t>
        <a:bodyPr/>
        <a:lstStyle/>
        <a:p>
          <a:endParaRPr lang="en-US"/>
        </a:p>
      </dgm:t>
    </dgm:pt>
    <dgm:pt modelId="{65579662-94F4-4445-9D6E-0CE92ABEE75A}" type="pres">
      <dgm:prSet presAssocID="{0B1D6BB5-BBED-4C23-A89D-7B6F106C0A4F}" presName="connSite" presStyleLbl="node1" presStyleIdx="0" presStyleCnt="2"/>
      <dgm:spPr/>
      <dgm:t>
        <a:bodyPr/>
        <a:lstStyle/>
        <a:p>
          <a:endParaRPr lang="en-US"/>
        </a:p>
      </dgm:t>
    </dgm:pt>
    <dgm:pt modelId="{3BA257AE-6161-4B97-9CBE-2F26C2F8E22B}" type="pres">
      <dgm:prSet presAssocID="{0B1D6BB5-BBED-4C23-A89D-7B6F106C0A4F}" presName="visible" presStyleLbl="node1" presStyleIdx="0" presStyleCnt="2" custScaleX="1047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3125CB-7488-44E9-AB34-56CE7B490BCC}" type="pres">
      <dgm:prSet presAssocID="{D68930D0-C006-4E61-AD2D-BD3BBB74BD64}" presName="Name25" presStyleLbl="parChTrans1D1" presStyleIdx="0" presStyleCnt="1"/>
      <dgm:spPr/>
      <dgm:t>
        <a:bodyPr/>
        <a:lstStyle/>
        <a:p>
          <a:endParaRPr lang="en-US"/>
        </a:p>
      </dgm:t>
    </dgm:pt>
    <dgm:pt modelId="{4AC26698-DB30-4AA8-90EE-CB0E44E4F4E4}" type="pres">
      <dgm:prSet presAssocID="{86C2411E-38E0-41B4-BE41-3E53BF8DF39D}" presName="node" presStyleCnt="0"/>
      <dgm:spPr/>
      <dgm:t>
        <a:bodyPr/>
        <a:lstStyle/>
        <a:p>
          <a:endParaRPr lang="en-US"/>
        </a:p>
      </dgm:t>
    </dgm:pt>
    <dgm:pt modelId="{BEB19097-98C8-4C82-B62E-B5CD3AB021FA}" type="pres">
      <dgm:prSet presAssocID="{86C2411E-38E0-41B4-BE41-3E53BF8DF39D}" presName="parentNode" presStyleLbl="node1" presStyleIdx="1" presStyleCnt="2" custScaleX="212348" custLinFactNeighborX="58016" custLinFactNeighborY="65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F0237-9171-4E78-88C8-C81437A8548D}" type="pres">
      <dgm:prSet presAssocID="{86C2411E-38E0-41B4-BE41-3E53BF8DF39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86629-C2C4-4EEA-A4E6-0A0247640EC3}" srcId="{0B1D6BB5-BBED-4C23-A89D-7B6F106C0A4F}" destId="{86C2411E-38E0-41B4-BE41-3E53BF8DF39D}" srcOrd="0" destOrd="0" parTransId="{D68930D0-C006-4E61-AD2D-BD3BBB74BD64}" sibTransId="{0C31CF61-316A-4BAA-8A5C-E6F8CB96AE3F}"/>
    <dgm:cxn modelId="{A89C7A99-D686-4360-A629-426B2AE4DBD6}" type="presOf" srcId="{86C2411E-38E0-41B4-BE41-3E53BF8DF39D}" destId="{BEB19097-98C8-4C82-B62E-B5CD3AB021FA}" srcOrd="0" destOrd="0" presId="urn:microsoft.com/office/officeart/2005/8/layout/radial2"/>
    <dgm:cxn modelId="{932169DF-2518-4894-A6FD-FA3D5962E651}" type="presOf" srcId="{0B1D6BB5-BBED-4C23-A89D-7B6F106C0A4F}" destId="{ADDEA6C3-2772-4B4E-B97A-B977D3386D0C}" srcOrd="0" destOrd="0" presId="urn:microsoft.com/office/officeart/2005/8/layout/radial2"/>
    <dgm:cxn modelId="{D61CCB34-82A5-439F-B275-EFFB030D09F4}" type="presOf" srcId="{D68930D0-C006-4E61-AD2D-BD3BBB74BD64}" destId="{003125CB-7488-44E9-AB34-56CE7B490BCC}" srcOrd="0" destOrd="0" presId="urn:microsoft.com/office/officeart/2005/8/layout/radial2"/>
    <dgm:cxn modelId="{653D72F0-3E5A-4BF3-A5D1-D20EE61F922D}" type="presParOf" srcId="{ADDEA6C3-2772-4B4E-B97A-B977D3386D0C}" destId="{14C82922-8E81-4F3A-B76F-2666EB96F709}" srcOrd="0" destOrd="0" presId="urn:microsoft.com/office/officeart/2005/8/layout/radial2"/>
    <dgm:cxn modelId="{9545FAE9-9358-445C-9C57-4782D4DD68B5}" type="presParOf" srcId="{14C82922-8E81-4F3A-B76F-2666EB96F709}" destId="{321B1ABB-14E3-4E2C-829F-45B567ABB6B6}" srcOrd="0" destOrd="0" presId="urn:microsoft.com/office/officeart/2005/8/layout/radial2"/>
    <dgm:cxn modelId="{EB2B2FC9-0578-45ED-95EE-AA891A09F2CF}" type="presParOf" srcId="{321B1ABB-14E3-4E2C-829F-45B567ABB6B6}" destId="{65579662-94F4-4445-9D6E-0CE92ABEE75A}" srcOrd="0" destOrd="0" presId="urn:microsoft.com/office/officeart/2005/8/layout/radial2"/>
    <dgm:cxn modelId="{7E84B834-479D-4AAD-8FDC-9DCBA38FD9E2}" type="presParOf" srcId="{321B1ABB-14E3-4E2C-829F-45B567ABB6B6}" destId="{3BA257AE-6161-4B97-9CBE-2F26C2F8E22B}" srcOrd="1" destOrd="0" presId="urn:microsoft.com/office/officeart/2005/8/layout/radial2"/>
    <dgm:cxn modelId="{521B0A2B-B99B-4189-BC27-55024B475AD9}" type="presParOf" srcId="{14C82922-8E81-4F3A-B76F-2666EB96F709}" destId="{003125CB-7488-44E9-AB34-56CE7B490BCC}" srcOrd="1" destOrd="0" presId="urn:microsoft.com/office/officeart/2005/8/layout/radial2"/>
    <dgm:cxn modelId="{448E9424-888C-40E9-928F-F5ED8EEF41D7}" type="presParOf" srcId="{14C82922-8E81-4F3A-B76F-2666EB96F709}" destId="{4AC26698-DB30-4AA8-90EE-CB0E44E4F4E4}" srcOrd="2" destOrd="0" presId="urn:microsoft.com/office/officeart/2005/8/layout/radial2"/>
    <dgm:cxn modelId="{89808CA1-8195-4394-9792-43C322BAFD89}" type="presParOf" srcId="{4AC26698-DB30-4AA8-90EE-CB0E44E4F4E4}" destId="{BEB19097-98C8-4C82-B62E-B5CD3AB021FA}" srcOrd="0" destOrd="0" presId="urn:microsoft.com/office/officeart/2005/8/layout/radial2"/>
    <dgm:cxn modelId="{55A7315F-A4DB-41AE-A0DF-94224C26E547}" type="presParOf" srcId="{4AC26698-DB30-4AA8-90EE-CB0E44E4F4E4}" destId="{16DF0237-9171-4E78-88C8-C81437A8548D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953D5C-8399-46A7-8685-91610A3F05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perspectiveAbove"/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A40F2ECF-37FE-4897-AEFB-B7A01CE75302}">
      <dgm:prSet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rtl="0"/>
          <a:r>
            <a:rPr lang="es-EC" b="1" dirty="0" smtClean="0">
              <a:solidFill>
                <a:schemeClr val="accent2">
                  <a:lumMod val="50000"/>
                </a:schemeClr>
              </a:solidFill>
            </a:rPr>
            <a:t>Consumo Aparente = Producción Local+ Importaciones-Exportaciones</a:t>
          </a:r>
          <a:endParaRPr lang="es-ES" dirty="0">
            <a:solidFill>
              <a:schemeClr val="accent2">
                <a:lumMod val="50000"/>
              </a:schemeClr>
            </a:solidFill>
          </a:endParaRPr>
        </a:p>
      </dgm:t>
    </dgm:pt>
    <dgm:pt modelId="{0C34BA1D-2406-42C8-823B-C21D8E43CEFA}" type="parTrans" cxnId="{DAC1E71C-87F2-40AD-8CDD-ED63A7E97C50}">
      <dgm:prSet/>
      <dgm:spPr/>
      <dgm:t>
        <a:bodyPr/>
        <a:lstStyle/>
        <a:p>
          <a:endParaRPr lang="es-ES"/>
        </a:p>
      </dgm:t>
    </dgm:pt>
    <dgm:pt modelId="{A5D23BF1-626B-45A1-B8E2-75A571D7AC40}" type="sibTrans" cxnId="{DAC1E71C-87F2-40AD-8CDD-ED63A7E97C50}">
      <dgm:prSet/>
      <dgm:spPr/>
      <dgm:t>
        <a:bodyPr/>
        <a:lstStyle/>
        <a:p>
          <a:endParaRPr lang="es-ES"/>
        </a:p>
      </dgm:t>
    </dgm:pt>
    <dgm:pt modelId="{3610B3C0-7DB6-4D54-AAE5-0A128B30116C}" type="pres">
      <dgm:prSet presAssocID="{CF953D5C-8399-46A7-8685-91610A3F05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B7A265-7CFB-4283-8EF3-69016BDAA6B3}" type="pres">
      <dgm:prSet presAssocID="{CF953D5C-8399-46A7-8685-91610A3F0589}" presName="arrow" presStyleLbl="bgShp" presStyleIdx="0" presStyleCnt="1" custAng="5400000" custFlipVert="1" custFlipHor="1" custScaleX="117647" custLinFactNeighborX="-4476" custLinFactNeighborY="12500"/>
      <dgm:spPr>
        <a:solidFill>
          <a:srgbClr val="B3B63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85D6EBB0-9713-412F-AC97-8CF2E89F545A}" type="pres">
      <dgm:prSet presAssocID="{CF953D5C-8399-46A7-8685-91610A3F0589}" presName="linearProces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4A040398-91AE-4AAF-997D-A913149AD5C2}" type="pres">
      <dgm:prSet presAssocID="{A40F2ECF-37FE-4897-AEFB-B7A01CE75302}" presName="textNode" presStyleLbl="node1" presStyleIdx="0" presStyleCnt="1" custAng="5400000" custScaleX="181758" custLinFactNeighborX="-55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C1E71C-87F2-40AD-8CDD-ED63A7E97C50}" srcId="{CF953D5C-8399-46A7-8685-91610A3F0589}" destId="{A40F2ECF-37FE-4897-AEFB-B7A01CE75302}" srcOrd="0" destOrd="0" parTransId="{0C34BA1D-2406-42C8-823B-C21D8E43CEFA}" sibTransId="{A5D23BF1-626B-45A1-B8E2-75A571D7AC40}"/>
    <dgm:cxn modelId="{52394F27-E165-4314-816D-A70D3292314C}" type="presOf" srcId="{CF953D5C-8399-46A7-8685-91610A3F0589}" destId="{3610B3C0-7DB6-4D54-AAE5-0A128B30116C}" srcOrd="0" destOrd="0" presId="urn:microsoft.com/office/officeart/2005/8/layout/hProcess9"/>
    <dgm:cxn modelId="{597DC7BB-C821-4225-A407-F4480C0CC8B8}" type="presOf" srcId="{A40F2ECF-37FE-4897-AEFB-B7A01CE75302}" destId="{4A040398-91AE-4AAF-997D-A913149AD5C2}" srcOrd="0" destOrd="0" presId="urn:microsoft.com/office/officeart/2005/8/layout/hProcess9"/>
    <dgm:cxn modelId="{E122FB65-580C-4AC7-8F43-9EDC6554D578}" type="presParOf" srcId="{3610B3C0-7DB6-4D54-AAE5-0A128B30116C}" destId="{78B7A265-7CFB-4283-8EF3-69016BDAA6B3}" srcOrd="0" destOrd="0" presId="urn:microsoft.com/office/officeart/2005/8/layout/hProcess9"/>
    <dgm:cxn modelId="{2224B09B-23FA-4D1B-8ED9-731E566433B4}" type="presParOf" srcId="{3610B3C0-7DB6-4D54-AAE5-0A128B30116C}" destId="{85D6EBB0-9713-412F-AC97-8CF2E89F545A}" srcOrd="1" destOrd="0" presId="urn:microsoft.com/office/officeart/2005/8/layout/hProcess9"/>
    <dgm:cxn modelId="{736185ED-3A9B-45F3-8507-4E4176C87E8B}" type="presParOf" srcId="{85D6EBB0-9713-412F-AC97-8CF2E89F545A}" destId="{4A040398-91AE-4AAF-997D-A913149AD5C2}" srcOrd="0" destOrd="0" presId="urn:microsoft.com/office/officeart/2005/8/layout/hProcess9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4E7C0-C412-406F-8E35-5501E0725B6B}" type="doc">
      <dgm:prSet loTypeId="urn:microsoft.com/office/officeart/2005/8/layout/venn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D46CCC8-2F8F-49AB-ABA4-C011241BADE0}">
      <dgm:prSet/>
      <dgm:spPr/>
      <dgm:t>
        <a:bodyPr/>
        <a:lstStyle/>
        <a:p>
          <a:pPr rtl="0"/>
          <a:r>
            <a:rPr lang="es-ES_tradnl" b="1" i="0" baseline="0" dirty="0" smtClean="0"/>
            <a:t>“Comercializar una amplia variedad de productos al menor precio, respaldados en un excelente servicio de su personal motivado para proporcionar  bienestar a nuestros clientes, a su familia y a la comunidad.”</a:t>
          </a:r>
          <a:endParaRPr lang="es-ES" dirty="0"/>
        </a:p>
      </dgm:t>
    </dgm:pt>
    <dgm:pt modelId="{3751EDA3-CB16-4ACA-BA30-622291673403}" type="parTrans" cxnId="{D25A7D29-BAD9-4B4C-A7B1-6436DF01E0EE}">
      <dgm:prSet/>
      <dgm:spPr/>
      <dgm:t>
        <a:bodyPr/>
        <a:lstStyle/>
        <a:p>
          <a:endParaRPr lang="es-ES"/>
        </a:p>
      </dgm:t>
    </dgm:pt>
    <dgm:pt modelId="{97C799F0-9951-4024-BD77-930B876E7593}" type="sibTrans" cxnId="{D25A7D29-BAD9-4B4C-A7B1-6436DF01E0EE}">
      <dgm:prSet/>
      <dgm:spPr/>
      <dgm:t>
        <a:bodyPr/>
        <a:lstStyle/>
        <a:p>
          <a:endParaRPr lang="es-ES"/>
        </a:p>
      </dgm:t>
    </dgm:pt>
    <dgm:pt modelId="{252D7A56-699A-40B2-B802-1F10E0840DF2}">
      <dgm:prSet custT="1"/>
      <dgm:spPr/>
      <dgm:t>
        <a:bodyPr/>
        <a:lstStyle/>
        <a:p>
          <a:pPr rtl="0"/>
          <a:r>
            <a:rPr kumimoji="0" lang="es-ES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Arial" pitchFamily="34" charset="0"/>
            </a:rPr>
            <a:t>Para el 2015 Constituirse en una empresa líder en el área de comercialización de prendas de vestir (ROPA DE NIÑOS Y MAMA SIZE) con los más altos estándares de calidad en el servicio, innovación y precios bajos, para satisfacción de nuestros clientes, además ser la  fuente de desarrollo y realización para nuestro personal y el país. </a:t>
          </a:r>
          <a:endParaRPr kumimoji="0" lang="es-ES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C3F5D1F-48E3-453A-93E1-2EFAEA006B5C}" type="parTrans" cxnId="{F7249B4A-06BE-403C-A23B-00E6106ADB52}">
      <dgm:prSet/>
      <dgm:spPr/>
      <dgm:t>
        <a:bodyPr/>
        <a:lstStyle/>
        <a:p>
          <a:endParaRPr lang="es-ES"/>
        </a:p>
      </dgm:t>
    </dgm:pt>
    <dgm:pt modelId="{AEAF102B-2D4F-4F30-B0B7-7A87EB12BDC0}" type="sibTrans" cxnId="{F7249B4A-06BE-403C-A23B-00E6106ADB52}">
      <dgm:prSet/>
      <dgm:spPr/>
      <dgm:t>
        <a:bodyPr/>
        <a:lstStyle/>
        <a:p>
          <a:endParaRPr lang="es-ES"/>
        </a:p>
      </dgm:t>
    </dgm:pt>
    <dgm:pt modelId="{60DA2305-9805-45BD-9A44-749DB59B2840}" type="pres">
      <dgm:prSet presAssocID="{D274E7C0-C412-406F-8E35-5501E0725B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52D4B9-26DB-43F3-95E6-67133CC12DB4}" type="pres">
      <dgm:prSet presAssocID="{DD46CCC8-2F8F-49AB-ABA4-C011241BADE0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91CB9E-618B-4712-A074-94F8251A719B}" type="pres">
      <dgm:prSet presAssocID="{97C799F0-9951-4024-BD77-930B876E7593}" presName="space" presStyleCnt="0"/>
      <dgm:spPr/>
    </dgm:pt>
    <dgm:pt modelId="{C6CBB5E9-EAD6-4551-9DEC-FDED48AFAD44}" type="pres">
      <dgm:prSet presAssocID="{252D7A56-699A-40B2-B802-1F10E0840DF2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5A7D29-BAD9-4B4C-A7B1-6436DF01E0EE}" srcId="{D274E7C0-C412-406F-8E35-5501E0725B6B}" destId="{DD46CCC8-2F8F-49AB-ABA4-C011241BADE0}" srcOrd="0" destOrd="0" parTransId="{3751EDA3-CB16-4ACA-BA30-622291673403}" sibTransId="{97C799F0-9951-4024-BD77-930B876E7593}"/>
    <dgm:cxn modelId="{46E3B234-2B5F-4204-A354-259F8D9C5535}" type="presOf" srcId="{DD46CCC8-2F8F-49AB-ABA4-C011241BADE0}" destId="{E452D4B9-26DB-43F3-95E6-67133CC12DB4}" srcOrd="0" destOrd="0" presId="urn:microsoft.com/office/officeart/2005/8/layout/venn3"/>
    <dgm:cxn modelId="{20EA91F4-D204-4DD5-9A6D-1737089B5176}" type="presOf" srcId="{252D7A56-699A-40B2-B802-1F10E0840DF2}" destId="{C6CBB5E9-EAD6-4551-9DEC-FDED48AFAD44}" srcOrd="0" destOrd="0" presId="urn:microsoft.com/office/officeart/2005/8/layout/venn3"/>
    <dgm:cxn modelId="{FB4BF053-8C17-4EB5-BCE9-937AF4BE3DEF}" type="presOf" srcId="{D274E7C0-C412-406F-8E35-5501E0725B6B}" destId="{60DA2305-9805-45BD-9A44-749DB59B2840}" srcOrd="0" destOrd="0" presId="urn:microsoft.com/office/officeart/2005/8/layout/venn3"/>
    <dgm:cxn modelId="{F7249B4A-06BE-403C-A23B-00E6106ADB52}" srcId="{D274E7C0-C412-406F-8E35-5501E0725B6B}" destId="{252D7A56-699A-40B2-B802-1F10E0840DF2}" srcOrd="1" destOrd="0" parTransId="{3C3F5D1F-48E3-453A-93E1-2EFAEA006B5C}" sibTransId="{AEAF102B-2D4F-4F30-B0B7-7A87EB12BDC0}"/>
    <dgm:cxn modelId="{1BDC160F-3DB7-47EC-8B0B-A9BB1A1A473E}" type="presParOf" srcId="{60DA2305-9805-45BD-9A44-749DB59B2840}" destId="{E452D4B9-26DB-43F3-95E6-67133CC12DB4}" srcOrd="0" destOrd="0" presId="urn:microsoft.com/office/officeart/2005/8/layout/venn3"/>
    <dgm:cxn modelId="{329A7A51-6E94-48B1-ABE6-85709C349C3E}" type="presParOf" srcId="{60DA2305-9805-45BD-9A44-749DB59B2840}" destId="{FE91CB9E-618B-4712-A074-94F8251A719B}" srcOrd="1" destOrd="0" presId="urn:microsoft.com/office/officeart/2005/8/layout/venn3"/>
    <dgm:cxn modelId="{6C8ADF2E-EF4A-4101-BB5B-D36E80DB629F}" type="presParOf" srcId="{60DA2305-9805-45BD-9A44-749DB59B2840}" destId="{C6CBB5E9-EAD6-4551-9DEC-FDED48AFAD44}" srcOrd="2" destOrd="0" presId="urn:microsoft.com/office/officeart/2005/8/layout/ven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C74295-A772-4693-9D1C-13BE424B11B2}" type="doc">
      <dgm:prSet loTypeId="urn:microsoft.com/office/officeart/2005/8/layout/cycle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9BE3985-0D3A-4EEC-912D-2DE80F577AE8}">
      <dgm:prSet custT="1"/>
      <dgm:spPr/>
      <dgm:t>
        <a:bodyPr/>
        <a:lstStyle/>
        <a:p>
          <a:pPr rtl="0"/>
          <a:endParaRPr lang="es-ES" sz="800" b="1" i="1" baseline="0" dirty="0"/>
        </a:p>
      </dgm:t>
    </dgm:pt>
    <dgm:pt modelId="{56AC045E-0D6A-4339-BCB1-A06AF4B1C97E}" type="parTrans" cxnId="{644EE113-9034-4863-A6E0-215C620F5560}">
      <dgm:prSet/>
      <dgm:spPr/>
      <dgm:t>
        <a:bodyPr/>
        <a:lstStyle/>
        <a:p>
          <a:endParaRPr lang="es-ES"/>
        </a:p>
      </dgm:t>
    </dgm:pt>
    <dgm:pt modelId="{6590B889-E0CF-4988-B1C2-581B76727B59}" type="sibTrans" cxnId="{644EE113-9034-4863-A6E0-215C620F5560}">
      <dgm:prSet/>
      <dgm:spPr/>
      <dgm:t>
        <a:bodyPr/>
        <a:lstStyle/>
        <a:p>
          <a:endParaRPr lang="es-ES"/>
        </a:p>
      </dgm:t>
    </dgm:pt>
    <dgm:pt modelId="{8DF83F96-0A46-47B4-8729-196BB5868D54}">
      <dgm:prSet custT="1"/>
      <dgm:spPr/>
      <dgm:t>
        <a:bodyPr lIns="0" tIns="108000" rIns="0" bIns="0"/>
        <a:lstStyle/>
        <a:p>
          <a:pPr rtl="0"/>
          <a:r>
            <a:rPr lang="es-ES" sz="1050" b="1" i="0" baseline="0" dirty="0" smtClean="0"/>
            <a:t>Desarrollar un plan estratégico de marketing</a:t>
          </a:r>
          <a:endParaRPr lang="es-ES" sz="1050" b="1" i="1" baseline="0" dirty="0"/>
        </a:p>
      </dgm:t>
    </dgm:pt>
    <dgm:pt modelId="{8E467229-6EBB-43E2-B805-DCD61B7D83ED}" type="parTrans" cxnId="{1B44A40F-4910-407D-A48A-84084F06CA81}">
      <dgm:prSet/>
      <dgm:spPr/>
      <dgm:t>
        <a:bodyPr/>
        <a:lstStyle/>
        <a:p>
          <a:endParaRPr lang="es-ES"/>
        </a:p>
      </dgm:t>
    </dgm:pt>
    <dgm:pt modelId="{78B97097-B1C9-4DDA-9380-7ACEB7902BE0}" type="sibTrans" cxnId="{1B44A40F-4910-407D-A48A-84084F06CA81}">
      <dgm:prSet/>
      <dgm:spPr/>
      <dgm:t>
        <a:bodyPr/>
        <a:lstStyle/>
        <a:p>
          <a:endParaRPr lang="es-ES"/>
        </a:p>
      </dgm:t>
    </dgm:pt>
    <dgm:pt modelId="{68C3959C-C4CB-4832-87E0-B6C93479B36B}">
      <dgm:prSet/>
      <dgm:spPr/>
      <dgm:t>
        <a:bodyPr/>
        <a:lstStyle/>
        <a:p>
          <a:pPr rtl="0"/>
          <a:r>
            <a:rPr lang="es-ES" b="1" dirty="0" smtClean="0"/>
            <a:t>Perspectiva de orientación al cliente </a:t>
          </a:r>
          <a:endParaRPr lang="es-ES" b="1" i="1" dirty="0"/>
        </a:p>
      </dgm:t>
    </dgm:pt>
    <dgm:pt modelId="{B2B24FC0-64FD-4E49-9488-E61C4E1F0DC8}" type="parTrans" cxnId="{931CADF6-2E45-4CE3-A966-2EE158B8F1E0}">
      <dgm:prSet/>
      <dgm:spPr/>
      <dgm:t>
        <a:bodyPr/>
        <a:lstStyle/>
        <a:p>
          <a:endParaRPr lang="es-ES"/>
        </a:p>
      </dgm:t>
    </dgm:pt>
    <dgm:pt modelId="{DAEB351E-1AC2-4678-994D-D0EB17B59403}" type="sibTrans" cxnId="{931CADF6-2E45-4CE3-A966-2EE158B8F1E0}">
      <dgm:prSet/>
      <dgm:spPr/>
      <dgm:t>
        <a:bodyPr/>
        <a:lstStyle/>
        <a:p>
          <a:endParaRPr lang="es-ES"/>
        </a:p>
      </dgm:t>
    </dgm:pt>
    <dgm:pt modelId="{A9F31A53-1E39-4572-9E5B-4C6E06BC80A0}">
      <dgm:prSet/>
      <dgm:spPr/>
      <dgm:t>
        <a:bodyPr/>
        <a:lstStyle/>
        <a:p>
          <a:pPr rtl="0"/>
          <a:r>
            <a:rPr lang="es-ES" b="1" i="0" dirty="0" smtClean="0"/>
            <a:t>Perspectiva de Logros Financieros</a:t>
          </a:r>
          <a:endParaRPr lang="es-ES" b="1" i="1" dirty="0"/>
        </a:p>
      </dgm:t>
    </dgm:pt>
    <dgm:pt modelId="{F5DEB395-D260-4397-A57E-7166AA310ECA}" type="parTrans" cxnId="{14A9A682-DCD5-4318-9ADA-A2310DC8EBCE}">
      <dgm:prSet/>
      <dgm:spPr/>
      <dgm:t>
        <a:bodyPr/>
        <a:lstStyle/>
        <a:p>
          <a:endParaRPr lang="es-ES"/>
        </a:p>
      </dgm:t>
    </dgm:pt>
    <dgm:pt modelId="{11152D82-46DD-4F3F-AE6F-E31842BC2C56}" type="sibTrans" cxnId="{14A9A682-DCD5-4318-9ADA-A2310DC8EBCE}">
      <dgm:prSet/>
      <dgm:spPr/>
      <dgm:t>
        <a:bodyPr/>
        <a:lstStyle/>
        <a:p>
          <a:endParaRPr lang="es-ES"/>
        </a:p>
      </dgm:t>
    </dgm:pt>
    <dgm:pt modelId="{B357DC8D-A7B3-4D76-B4CA-6FF8FDA819CD}">
      <dgm:prSet/>
      <dgm:spPr/>
      <dgm:t>
        <a:bodyPr/>
        <a:lstStyle/>
        <a:p>
          <a:endParaRPr lang="es-ES"/>
        </a:p>
      </dgm:t>
    </dgm:pt>
    <dgm:pt modelId="{21B07344-522E-4FB4-975A-B131B7775CFA}" type="parTrans" cxnId="{06D1DF8C-CDB9-4150-B494-D215BC939451}">
      <dgm:prSet/>
      <dgm:spPr/>
      <dgm:t>
        <a:bodyPr/>
        <a:lstStyle/>
        <a:p>
          <a:endParaRPr lang="es-ES"/>
        </a:p>
      </dgm:t>
    </dgm:pt>
    <dgm:pt modelId="{1D1CFB65-8483-41E5-9646-B4A725F947AB}" type="sibTrans" cxnId="{06D1DF8C-CDB9-4150-B494-D215BC939451}">
      <dgm:prSet/>
      <dgm:spPr/>
      <dgm:t>
        <a:bodyPr/>
        <a:lstStyle/>
        <a:p>
          <a:endParaRPr lang="es-ES"/>
        </a:p>
      </dgm:t>
    </dgm:pt>
    <dgm:pt modelId="{1A0037C9-11E0-4AE7-BAEF-68032C1DD9FE}">
      <dgm:prSet/>
      <dgm:spPr/>
      <dgm:t>
        <a:bodyPr/>
        <a:lstStyle/>
        <a:p>
          <a:endParaRPr lang="es-ES"/>
        </a:p>
      </dgm:t>
    </dgm:pt>
    <dgm:pt modelId="{84136301-6699-49D2-A07F-7A5577884F2F}" type="parTrans" cxnId="{1C435DED-642A-412A-A0B3-F1BCBAD455B4}">
      <dgm:prSet/>
      <dgm:spPr/>
      <dgm:t>
        <a:bodyPr/>
        <a:lstStyle/>
        <a:p>
          <a:endParaRPr lang="es-ES"/>
        </a:p>
      </dgm:t>
    </dgm:pt>
    <dgm:pt modelId="{83DD0245-69C8-4A72-9725-8EFC39392B7F}" type="sibTrans" cxnId="{1C435DED-642A-412A-A0B3-F1BCBAD455B4}">
      <dgm:prSet/>
      <dgm:spPr/>
      <dgm:t>
        <a:bodyPr/>
        <a:lstStyle/>
        <a:p>
          <a:endParaRPr lang="es-ES"/>
        </a:p>
      </dgm:t>
    </dgm:pt>
    <dgm:pt modelId="{E532F253-DD75-4AA1-A627-64F2FC970CB0}">
      <dgm:prSet/>
      <dgm:spPr/>
      <dgm:t>
        <a:bodyPr/>
        <a:lstStyle/>
        <a:p>
          <a:endParaRPr lang="es-ES"/>
        </a:p>
      </dgm:t>
    </dgm:pt>
    <dgm:pt modelId="{C685BDF4-1C20-49D9-A803-9AEB55B3AB22}" type="parTrans" cxnId="{CCD61B07-FB57-49E5-9673-0134949C2EFF}">
      <dgm:prSet/>
      <dgm:spPr/>
      <dgm:t>
        <a:bodyPr/>
        <a:lstStyle/>
        <a:p>
          <a:endParaRPr lang="es-ES"/>
        </a:p>
      </dgm:t>
    </dgm:pt>
    <dgm:pt modelId="{2ACECA22-5C0D-490E-88BF-01B6F9F0FDA6}" type="sibTrans" cxnId="{CCD61B07-FB57-49E5-9673-0134949C2EFF}">
      <dgm:prSet/>
      <dgm:spPr/>
      <dgm:t>
        <a:bodyPr/>
        <a:lstStyle/>
        <a:p>
          <a:endParaRPr lang="es-ES"/>
        </a:p>
      </dgm:t>
    </dgm:pt>
    <dgm:pt modelId="{6ACD3FD7-2995-4739-8D54-E0FB526AE4BB}">
      <dgm:prSet/>
      <dgm:spPr/>
      <dgm:t>
        <a:bodyPr/>
        <a:lstStyle/>
        <a:p>
          <a:endParaRPr lang="es-ES"/>
        </a:p>
      </dgm:t>
    </dgm:pt>
    <dgm:pt modelId="{F6FFA8B7-A3EF-4568-AA15-F8F4F8D2A287}" type="parTrans" cxnId="{7B62F01E-AF61-43A7-A772-D9E62CC2DEFC}">
      <dgm:prSet/>
      <dgm:spPr/>
      <dgm:t>
        <a:bodyPr/>
        <a:lstStyle/>
        <a:p>
          <a:endParaRPr lang="es-ES"/>
        </a:p>
      </dgm:t>
    </dgm:pt>
    <dgm:pt modelId="{31DA5EB8-D7BD-415A-A8DF-2484E3D519E3}" type="sibTrans" cxnId="{7B62F01E-AF61-43A7-A772-D9E62CC2DEFC}">
      <dgm:prSet/>
      <dgm:spPr/>
      <dgm:t>
        <a:bodyPr/>
        <a:lstStyle/>
        <a:p>
          <a:endParaRPr lang="es-ES"/>
        </a:p>
      </dgm:t>
    </dgm:pt>
    <dgm:pt modelId="{FF779291-1EB7-4841-8E6C-E5338061E46F}">
      <dgm:prSet/>
      <dgm:spPr/>
      <dgm:t>
        <a:bodyPr/>
        <a:lstStyle/>
        <a:p>
          <a:endParaRPr lang="es-ES"/>
        </a:p>
      </dgm:t>
    </dgm:pt>
    <dgm:pt modelId="{170E1487-F532-4BAC-B67A-47706A943049}" type="parTrans" cxnId="{921D79FC-224D-45DF-B7CC-91C2189BB527}">
      <dgm:prSet/>
      <dgm:spPr/>
      <dgm:t>
        <a:bodyPr/>
        <a:lstStyle/>
        <a:p>
          <a:endParaRPr lang="es-ES"/>
        </a:p>
      </dgm:t>
    </dgm:pt>
    <dgm:pt modelId="{1D128479-90CD-4841-A50F-4FEF6C85DEE0}" type="sibTrans" cxnId="{921D79FC-224D-45DF-B7CC-91C2189BB527}">
      <dgm:prSet/>
      <dgm:spPr/>
      <dgm:t>
        <a:bodyPr/>
        <a:lstStyle/>
        <a:p>
          <a:endParaRPr lang="es-ES"/>
        </a:p>
      </dgm:t>
    </dgm:pt>
    <dgm:pt modelId="{46395749-74EF-4387-BFAE-C35192D92622}">
      <dgm:prSet/>
      <dgm:spPr/>
      <dgm:t>
        <a:bodyPr/>
        <a:lstStyle/>
        <a:p>
          <a:endParaRPr lang="es-ES"/>
        </a:p>
      </dgm:t>
    </dgm:pt>
    <dgm:pt modelId="{52A5135F-5BE1-420B-91F8-CC77ED0FB914}" type="parTrans" cxnId="{DCE36A4C-C420-4DF4-A81D-FAE7A36A8A5D}">
      <dgm:prSet/>
      <dgm:spPr/>
      <dgm:t>
        <a:bodyPr/>
        <a:lstStyle/>
        <a:p>
          <a:endParaRPr lang="es-ES"/>
        </a:p>
      </dgm:t>
    </dgm:pt>
    <dgm:pt modelId="{9B7A4E40-22C1-4BD4-A620-B8AEFB86C976}" type="sibTrans" cxnId="{DCE36A4C-C420-4DF4-A81D-FAE7A36A8A5D}">
      <dgm:prSet/>
      <dgm:spPr/>
      <dgm:t>
        <a:bodyPr/>
        <a:lstStyle/>
        <a:p>
          <a:endParaRPr lang="es-ES"/>
        </a:p>
      </dgm:t>
    </dgm:pt>
    <dgm:pt modelId="{67146AC9-09DA-4827-8D48-6776724BC66A}">
      <dgm:prSet/>
      <dgm:spPr/>
      <dgm:t>
        <a:bodyPr/>
        <a:lstStyle/>
        <a:p>
          <a:endParaRPr lang="es-ES"/>
        </a:p>
      </dgm:t>
    </dgm:pt>
    <dgm:pt modelId="{BD083850-6355-4186-9868-182047F24A06}" type="parTrans" cxnId="{5EAC88A1-5115-4BC1-B2FE-0F6741B3A6E3}">
      <dgm:prSet/>
      <dgm:spPr/>
      <dgm:t>
        <a:bodyPr/>
        <a:lstStyle/>
        <a:p>
          <a:endParaRPr lang="es-ES"/>
        </a:p>
      </dgm:t>
    </dgm:pt>
    <dgm:pt modelId="{6731423C-F346-4FC5-B52A-6899A430CED5}" type="sibTrans" cxnId="{5EAC88A1-5115-4BC1-B2FE-0F6741B3A6E3}">
      <dgm:prSet/>
      <dgm:spPr/>
      <dgm:t>
        <a:bodyPr/>
        <a:lstStyle/>
        <a:p>
          <a:endParaRPr lang="es-ES"/>
        </a:p>
      </dgm:t>
    </dgm:pt>
    <dgm:pt modelId="{2665CD14-2D70-4653-AB00-E29A2C4A1F4C}">
      <dgm:prSet/>
      <dgm:spPr/>
      <dgm:t>
        <a:bodyPr/>
        <a:lstStyle/>
        <a:p>
          <a:endParaRPr lang="es-ES"/>
        </a:p>
      </dgm:t>
    </dgm:pt>
    <dgm:pt modelId="{D7DF7E6B-2558-404C-8CFA-A8E6E0D6532F}" type="parTrans" cxnId="{EB786C3F-1956-4498-8725-8720A88BF576}">
      <dgm:prSet/>
      <dgm:spPr/>
      <dgm:t>
        <a:bodyPr/>
        <a:lstStyle/>
        <a:p>
          <a:endParaRPr lang="es-ES"/>
        </a:p>
      </dgm:t>
    </dgm:pt>
    <dgm:pt modelId="{F6604151-9458-408B-9D40-E976C40B8A24}" type="sibTrans" cxnId="{EB786C3F-1956-4498-8725-8720A88BF576}">
      <dgm:prSet/>
      <dgm:spPr/>
      <dgm:t>
        <a:bodyPr/>
        <a:lstStyle/>
        <a:p>
          <a:endParaRPr lang="es-ES"/>
        </a:p>
      </dgm:t>
    </dgm:pt>
    <dgm:pt modelId="{3AFF48F9-0C73-45E3-8DED-7A32107D82DB}">
      <dgm:prSet/>
      <dgm:spPr/>
      <dgm:t>
        <a:bodyPr/>
        <a:lstStyle/>
        <a:p>
          <a:endParaRPr lang="es-ES"/>
        </a:p>
      </dgm:t>
    </dgm:pt>
    <dgm:pt modelId="{C6F11555-7503-4746-BBF6-813E851CCF1A}" type="parTrans" cxnId="{00DCE1A2-2032-4FFC-80D3-1DCF4C91D65C}">
      <dgm:prSet/>
      <dgm:spPr/>
      <dgm:t>
        <a:bodyPr/>
        <a:lstStyle/>
        <a:p>
          <a:endParaRPr lang="es-ES"/>
        </a:p>
      </dgm:t>
    </dgm:pt>
    <dgm:pt modelId="{6F9B1AED-7D15-450A-A3CB-6AB64539BC43}" type="sibTrans" cxnId="{00DCE1A2-2032-4FFC-80D3-1DCF4C91D65C}">
      <dgm:prSet/>
      <dgm:spPr/>
      <dgm:t>
        <a:bodyPr/>
        <a:lstStyle/>
        <a:p>
          <a:endParaRPr lang="es-ES"/>
        </a:p>
      </dgm:t>
    </dgm:pt>
    <dgm:pt modelId="{C000FADD-AC25-4E0B-872B-BB4DB1035907}">
      <dgm:prSet/>
      <dgm:spPr/>
      <dgm:t>
        <a:bodyPr/>
        <a:lstStyle/>
        <a:p>
          <a:endParaRPr lang="es-ES"/>
        </a:p>
      </dgm:t>
    </dgm:pt>
    <dgm:pt modelId="{0C166246-D7D7-4381-8ACE-CBF7C4514198}" type="parTrans" cxnId="{03FC8D6B-E2D6-4993-BF21-D34E5374A3C6}">
      <dgm:prSet/>
      <dgm:spPr/>
      <dgm:t>
        <a:bodyPr/>
        <a:lstStyle/>
        <a:p>
          <a:endParaRPr lang="es-ES"/>
        </a:p>
      </dgm:t>
    </dgm:pt>
    <dgm:pt modelId="{AA64D3A8-C0EC-4687-9E4D-312AC6B54E4D}" type="sibTrans" cxnId="{03FC8D6B-E2D6-4993-BF21-D34E5374A3C6}">
      <dgm:prSet/>
      <dgm:spPr/>
      <dgm:t>
        <a:bodyPr/>
        <a:lstStyle/>
        <a:p>
          <a:endParaRPr lang="es-ES"/>
        </a:p>
      </dgm:t>
    </dgm:pt>
    <dgm:pt modelId="{50C053EA-07D1-4365-83BC-9F34862D1A3B}">
      <dgm:prSet/>
      <dgm:spPr/>
      <dgm:t>
        <a:bodyPr/>
        <a:lstStyle/>
        <a:p>
          <a:pPr rtl="0"/>
          <a:endParaRPr lang="es-ES" dirty="0"/>
        </a:p>
      </dgm:t>
    </dgm:pt>
    <dgm:pt modelId="{0F6CA176-F5FA-4155-B6C4-4C3553EC2B24}" type="parTrans" cxnId="{98CB7190-82A0-4B78-9DEA-DC08022AEE1F}">
      <dgm:prSet/>
      <dgm:spPr/>
      <dgm:t>
        <a:bodyPr/>
        <a:lstStyle/>
        <a:p>
          <a:endParaRPr lang="es-ES"/>
        </a:p>
      </dgm:t>
    </dgm:pt>
    <dgm:pt modelId="{1AC1D237-67AF-4760-91BC-1EB6A3990C70}" type="sibTrans" cxnId="{98CB7190-82A0-4B78-9DEA-DC08022AEE1F}">
      <dgm:prSet/>
      <dgm:spPr/>
      <dgm:t>
        <a:bodyPr/>
        <a:lstStyle/>
        <a:p>
          <a:endParaRPr lang="es-ES"/>
        </a:p>
      </dgm:t>
    </dgm:pt>
    <dgm:pt modelId="{5325A7A4-A93A-42F7-945B-7EEE7E055E5C}">
      <dgm:prSet/>
      <dgm:spPr/>
      <dgm:t>
        <a:bodyPr/>
        <a:lstStyle/>
        <a:p>
          <a:r>
            <a:rPr lang="es-ES" b="1" dirty="0" smtClean="0"/>
            <a:t>Perspectiva  de manejo de conocimientos</a:t>
          </a:r>
          <a:endParaRPr lang="es-ES" b="1" dirty="0"/>
        </a:p>
      </dgm:t>
    </dgm:pt>
    <dgm:pt modelId="{6FB5F87B-9AC7-403E-B760-81668A369791}" type="parTrans" cxnId="{5CF10D4C-0218-42CC-B7AE-963395982338}">
      <dgm:prSet/>
      <dgm:spPr/>
      <dgm:t>
        <a:bodyPr/>
        <a:lstStyle/>
        <a:p>
          <a:endParaRPr lang="es-ES"/>
        </a:p>
      </dgm:t>
    </dgm:pt>
    <dgm:pt modelId="{E93F1C14-460B-489B-8827-876BB1784E60}" type="sibTrans" cxnId="{5CF10D4C-0218-42CC-B7AE-963395982338}">
      <dgm:prSet/>
      <dgm:spPr/>
      <dgm:t>
        <a:bodyPr/>
        <a:lstStyle/>
        <a:p>
          <a:endParaRPr lang="es-ES"/>
        </a:p>
      </dgm:t>
    </dgm:pt>
    <dgm:pt modelId="{18F612B3-B335-4A56-B8FC-8CAEB3641AC6}">
      <dgm:prSet custT="1"/>
      <dgm:spPr/>
      <dgm:t>
        <a:bodyPr/>
        <a:lstStyle/>
        <a:p>
          <a:pPr rtl="0"/>
          <a:r>
            <a:rPr lang="es-ES" sz="1050" b="1" baseline="0" dirty="0" smtClean="0"/>
            <a:t>Mejorar la gestión del talento humano</a:t>
          </a:r>
          <a:endParaRPr lang="es-ES" sz="1050" b="1" i="1" baseline="0" dirty="0"/>
        </a:p>
      </dgm:t>
    </dgm:pt>
    <dgm:pt modelId="{2193EE13-7B29-4986-986D-42E6466EAD34}" type="parTrans" cxnId="{98CBACA0-A8BD-48B5-93B2-649D57095ECB}">
      <dgm:prSet/>
      <dgm:spPr/>
      <dgm:t>
        <a:bodyPr/>
        <a:lstStyle/>
        <a:p>
          <a:endParaRPr lang="es-ES"/>
        </a:p>
      </dgm:t>
    </dgm:pt>
    <dgm:pt modelId="{75776EF6-3E90-4F62-B105-4717F8FF5CED}" type="sibTrans" cxnId="{98CBACA0-A8BD-48B5-93B2-649D57095ECB}">
      <dgm:prSet/>
      <dgm:spPr/>
      <dgm:t>
        <a:bodyPr/>
        <a:lstStyle/>
        <a:p>
          <a:endParaRPr lang="es-ES"/>
        </a:p>
      </dgm:t>
    </dgm:pt>
    <dgm:pt modelId="{19E661DC-5A8F-4919-B74F-19D9C35858B2}">
      <dgm:prSet custT="1"/>
      <dgm:spPr/>
      <dgm:t>
        <a:bodyPr/>
        <a:lstStyle/>
        <a:p>
          <a:pPr rtl="0"/>
          <a:r>
            <a:rPr lang="es-ES" sz="1050" b="1" baseline="0" dirty="0" smtClean="0"/>
            <a:t>Mejorar el clima LABORAL</a:t>
          </a:r>
          <a:endParaRPr lang="es-ES" sz="1050" b="1" i="1" baseline="0" dirty="0"/>
        </a:p>
      </dgm:t>
    </dgm:pt>
    <dgm:pt modelId="{7372E73D-10B4-4597-9668-EEAE516ECFC1}" type="parTrans" cxnId="{4B6960A2-0E53-412B-82C1-6979EFD54CD4}">
      <dgm:prSet/>
      <dgm:spPr/>
      <dgm:t>
        <a:bodyPr/>
        <a:lstStyle/>
        <a:p>
          <a:endParaRPr lang="es-ES"/>
        </a:p>
      </dgm:t>
    </dgm:pt>
    <dgm:pt modelId="{2FA03080-E769-434E-8223-B312973DF8F5}" type="sibTrans" cxnId="{4B6960A2-0E53-412B-82C1-6979EFD54CD4}">
      <dgm:prSet/>
      <dgm:spPr/>
      <dgm:t>
        <a:bodyPr/>
        <a:lstStyle/>
        <a:p>
          <a:endParaRPr lang="es-ES"/>
        </a:p>
      </dgm:t>
    </dgm:pt>
    <dgm:pt modelId="{B456406F-8AEC-4102-BA13-C445437823B6}">
      <dgm:prSet/>
      <dgm:spPr/>
      <dgm:t>
        <a:bodyPr/>
        <a:lstStyle/>
        <a:p>
          <a:r>
            <a:rPr lang="es-ES" b="1" dirty="0" smtClean="0"/>
            <a:t>Perspectiva de manejo de procesos internos</a:t>
          </a:r>
          <a:endParaRPr lang="es-ES" b="1" dirty="0"/>
        </a:p>
      </dgm:t>
    </dgm:pt>
    <dgm:pt modelId="{63FC7E92-46F0-49F3-BEC9-41904D7FF477}" type="parTrans" cxnId="{A91CE8C2-7B89-42DD-B93F-97C77862B632}">
      <dgm:prSet/>
      <dgm:spPr/>
      <dgm:t>
        <a:bodyPr/>
        <a:lstStyle/>
        <a:p>
          <a:endParaRPr lang="es-ES"/>
        </a:p>
      </dgm:t>
    </dgm:pt>
    <dgm:pt modelId="{F177D60B-8730-44B2-A6AF-8E51438EB945}" type="sibTrans" cxnId="{A91CE8C2-7B89-42DD-B93F-97C77862B632}">
      <dgm:prSet/>
      <dgm:spPr/>
      <dgm:t>
        <a:bodyPr/>
        <a:lstStyle/>
        <a:p>
          <a:endParaRPr lang="es-ES"/>
        </a:p>
      </dgm:t>
    </dgm:pt>
    <dgm:pt modelId="{5D0EAE27-B17D-4258-A0D7-4572ACEE422C}">
      <dgm:prSet custT="1"/>
      <dgm:spPr/>
      <dgm:t>
        <a:bodyPr lIns="0" tIns="108000" rIns="0" bIns="0"/>
        <a:lstStyle/>
        <a:p>
          <a:r>
            <a:rPr lang="es-ES" sz="1050" b="1" i="0" baseline="0" dirty="0" smtClean="0"/>
            <a:t>Reorganización estructural</a:t>
          </a:r>
          <a:endParaRPr lang="es-ES" sz="1050" b="1" i="1" baseline="0" dirty="0"/>
        </a:p>
      </dgm:t>
    </dgm:pt>
    <dgm:pt modelId="{EB437DAD-4F5D-4AE7-A0E4-EB2E88E16388}" type="parTrans" cxnId="{43896D88-7224-46DB-87A9-06F110824849}">
      <dgm:prSet/>
      <dgm:spPr/>
      <dgm:t>
        <a:bodyPr/>
        <a:lstStyle/>
        <a:p>
          <a:endParaRPr lang="es-ES"/>
        </a:p>
      </dgm:t>
    </dgm:pt>
    <dgm:pt modelId="{4BB5BBBA-07BF-4BF9-AE14-0C2CCBC11D08}" type="sibTrans" cxnId="{43896D88-7224-46DB-87A9-06F110824849}">
      <dgm:prSet/>
      <dgm:spPr/>
      <dgm:t>
        <a:bodyPr/>
        <a:lstStyle/>
        <a:p>
          <a:endParaRPr lang="es-ES"/>
        </a:p>
      </dgm:t>
    </dgm:pt>
    <dgm:pt modelId="{35B8271B-5670-4025-9319-B0E9B820AF8A}">
      <dgm:prSet custT="1"/>
      <dgm:spPr/>
      <dgm:t>
        <a:bodyPr lIns="0" tIns="108000" rIns="0" bIns="0"/>
        <a:lstStyle/>
        <a:p>
          <a:r>
            <a:rPr lang="es-ES" sz="1050" b="1" i="0" baseline="0" dirty="0" smtClean="0"/>
            <a:t>Optimizar la adquisición de productos y proveedores</a:t>
          </a:r>
          <a:endParaRPr lang="es-ES" sz="1050" b="1" i="1" baseline="0" dirty="0"/>
        </a:p>
      </dgm:t>
    </dgm:pt>
    <dgm:pt modelId="{59192C57-8379-4A55-BFFC-A27862CD518A}" type="parTrans" cxnId="{093C988C-D21B-4D82-8B2C-C413EA958975}">
      <dgm:prSet/>
      <dgm:spPr/>
      <dgm:t>
        <a:bodyPr/>
        <a:lstStyle/>
        <a:p>
          <a:endParaRPr lang="es-ES"/>
        </a:p>
      </dgm:t>
    </dgm:pt>
    <dgm:pt modelId="{3CDB521D-1671-4AFD-9265-D9B8EAFBCD11}" type="sibTrans" cxnId="{093C988C-D21B-4D82-8B2C-C413EA958975}">
      <dgm:prSet/>
      <dgm:spPr/>
      <dgm:t>
        <a:bodyPr/>
        <a:lstStyle/>
        <a:p>
          <a:endParaRPr lang="es-ES"/>
        </a:p>
      </dgm:t>
    </dgm:pt>
    <dgm:pt modelId="{8C12B833-B97C-4DC4-BED0-D31C18856E32}">
      <dgm:prSet custT="1"/>
      <dgm:spPr/>
      <dgm:t>
        <a:bodyPr lIns="0" tIns="108000" rIns="0" bIns="0"/>
        <a:lstStyle/>
        <a:p>
          <a:endParaRPr lang="es-ES" sz="800" i="1" baseline="0" dirty="0"/>
        </a:p>
      </dgm:t>
    </dgm:pt>
    <dgm:pt modelId="{A8D89EA7-E047-46EC-92DD-69B0B99D03A1}" type="parTrans" cxnId="{A4DB5A7B-5971-4179-9701-E80F00AA8496}">
      <dgm:prSet/>
      <dgm:spPr/>
      <dgm:t>
        <a:bodyPr/>
        <a:lstStyle/>
        <a:p>
          <a:endParaRPr lang="es-ES"/>
        </a:p>
      </dgm:t>
    </dgm:pt>
    <dgm:pt modelId="{E50D5624-4309-40D8-9542-B9DAB35B107A}" type="sibTrans" cxnId="{A4DB5A7B-5971-4179-9701-E80F00AA8496}">
      <dgm:prSet/>
      <dgm:spPr/>
      <dgm:t>
        <a:bodyPr/>
        <a:lstStyle/>
        <a:p>
          <a:endParaRPr lang="es-ES"/>
        </a:p>
      </dgm:t>
    </dgm:pt>
    <dgm:pt modelId="{BC04E25D-C91D-4F5C-BF5D-EE4E45FDFC65}">
      <dgm:prSet custT="1"/>
      <dgm:spPr/>
      <dgm:t>
        <a:bodyPr/>
        <a:lstStyle/>
        <a:p>
          <a:r>
            <a:rPr lang="es-ES" sz="1050" b="1" i="0" dirty="0" smtClean="0"/>
            <a:t>Mejorar la rentabilidad y liquidez de </a:t>
          </a:r>
          <a:r>
            <a:rPr lang="es-ES" sz="1050" b="1" i="0" smtClean="0"/>
            <a:t>la organización </a:t>
          </a:r>
          <a:endParaRPr lang="es-ES" sz="800" b="1" dirty="0"/>
        </a:p>
      </dgm:t>
    </dgm:pt>
    <dgm:pt modelId="{64FE3225-BCF9-442D-8F3A-CBA400249437}" type="parTrans" cxnId="{C935705D-D0F1-4581-B606-57622E38C026}">
      <dgm:prSet/>
      <dgm:spPr/>
      <dgm:t>
        <a:bodyPr/>
        <a:lstStyle/>
        <a:p>
          <a:endParaRPr lang="es-ES"/>
        </a:p>
      </dgm:t>
    </dgm:pt>
    <dgm:pt modelId="{47FC2657-3E6A-4C0C-93C9-92D8D4C3A6A4}" type="sibTrans" cxnId="{C935705D-D0F1-4581-B606-57622E38C026}">
      <dgm:prSet/>
      <dgm:spPr/>
      <dgm:t>
        <a:bodyPr/>
        <a:lstStyle/>
        <a:p>
          <a:endParaRPr lang="es-ES"/>
        </a:p>
      </dgm:t>
    </dgm:pt>
    <dgm:pt modelId="{96C9A4F9-8121-48A6-894A-48EB4F6ACCCF}">
      <dgm:prSet custT="1"/>
      <dgm:spPr/>
      <dgm:t>
        <a:bodyPr/>
        <a:lstStyle/>
        <a:p>
          <a:r>
            <a:rPr lang="es-ES" sz="1050" b="1" i="0" dirty="0" smtClean="0"/>
            <a:t>Reducción de gastos y costos</a:t>
          </a:r>
          <a:endParaRPr lang="es-ES" sz="1050" b="1" i="1" dirty="0"/>
        </a:p>
      </dgm:t>
    </dgm:pt>
    <dgm:pt modelId="{70526385-54CD-4A77-8DA5-2CE21DD3350A}" type="parTrans" cxnId="{058EF7BE-6074-48BD-846F-500989B6F8C7}">
      <dgm:prSet/>
      <dgm:spPr/>
      <dgm:t>
        <a:bodyPr/>
        <a:lstStyle/>
        <a:p>
          <a:endParaRPr lang="es-ES"/>
        </a:p>
      </dgm:t>
    </dgm:pt>
    <dgm:pt modelId="{51E7CE92-DFD6-4771-9696-446B0698BAEC}" type="sibTrans" cxnId="{058EF7BE-6074-48BD-846F-500989B6F8C7}">
      <dgm:prSet/>
      <dgm:spPr/>
      <dgm:t>
        <a:bodyPr/>
        <a:lstStyle/>
        <a:p>
          <a:endParaRPr lang="es-ES"/>
        </a:p>
      </dgm:t>
    </dgm:pt>
    <dgm:pt modelId="{D8F8E905-5C1B-4D02-9AD2-6C1AEA52CC15}">
      <dgm:prSet custT="1"/>
      <dgm:spPr/>
      <dgm:t>
        <a:bodyPr/>
        <a:lstStyle/>
        <a:p>
          <a:r>
            <a:rPr lang="es-ES" sz="1100" b="1" i="0" baseline="0" dirty="0" smtClean="0"/>
            <a:t>Incrementar</a:t>
          </a:r>
          <a:r>
            <a:rPr lang="es-ES" sz="1050" b="1" i="0" dirty="0" smtClean="0"/>
            <a:t> las ventas</a:t>
          </a:r>
          <a:endParaRPr lang="es-ES" sz="1050" b="1" i="1" dirty="0"/>
        </a:p>
      </dgm:t>
    </dgm:pt>
    <dgm:pt modelId="{688E6C91-97C4-4EC0-B573-4CDAAD6818E0}" type="sibTrans" cxnId="{6FA7CD5D-200C-4D7C-AA05-5E5D672DECC5}">
      <dgm:prSet/>
      <dgm:spPr/>
      <dgm:t>
        <a:bodyPr/>
        <a:lstStyle/>
        <a:p>
          <a:endParaRPr lang="es-ES"/>
        </a:p>
      </dgm:t>
    </dgm:pt>
    <dgm:pt modelId="{562E6C33-5F92-4359-AB9A-2D9F0CC8FE6A}" type="parTrans" cxnId="{6FA7CD5D-200C-4D7C-AA05-5E5D672DECC5}">
      <dgm:prSet/>
      <dgm:spPr/>
      <dgm:t>
        <a:bodyPr/>
        <a:lstStyle/>
        <a:p>
          <a:endParaRPr lang="es-ES"/>
        </a:p>
      </dgm:t>
    </dgm:pt>
    <dgm:pt modelId="{AAF91AA9-8889-402D-B946-12E2BFC2A48B}">
      <dgm:prSet custT="1"/>
      <dgm:spPr/>
      <dgm:t>
        <a:bodyPr lIns="0" tIns="0" rIns="0" bIns="0" anchor="b" anchorCtr="0"/>
        <a:lstStyle/>
        <a:p>
          <a:endParaRPr lang="es-ES" sz="1050" i="1" dirty="0"/>
        </a:p>
      </dgm:t>
    </dgm:pt>
    <dgm:pt modelId="{C72323C9-2792-4DC6-8E9C-4EB24F77B963}" type="sibTrans" cxnId="{DD28AA63-E01A-436E-8CAC-FF69111A4BD4}">
      <dgm:prSet/>
      <dgm:spPr/>
      <dgm:t>
        <a:bodyPr/>
        <a:lstStyle/>
        <a:p>
          <a:endParaRPr lang="es-ES"/>
        </a:p>
      </dgm:t>
    </dgm:pt>
    <dgm:pt modelId="{85D54FCA-C797-4972-A842-8A1282F65ECB}" type="parTrans" cxnId="{DD28AA63-E01A-436E-8CAC-FF69111A4BD4}">
      <dgm:prSet/>
      <dgm:spPr/>
      <dgm:t>
        <a:bodyPr/>
        <a:lstStyle/>
        <a:p>
          <a:endParaRPr lang="es-ES"/>
        </a:p>
      </dgm:t>
    </dgm:pt>
    <dgm:pt modelId="{D51F4557-9EFA-4154-A331-7DCFE6D23959}">
      <dgm:prSet custT="1"/>
      <dgm:spPr/>
      <dgm:t>
        <a:bodyPr lIns="0" tIns="0" rIns="0" bIns="0" anchor="b" anchorCtr="0"/>
        <a:lstStyle/>
        <a:p>
          <a:r>
            <a:rPr lang="es-ES" sz="1050" b="1" i="0" dirty="0" smtClean="0"/>
            <a:t>Incrementar participación de mercado</a:t>
          </a:r>
          <a:endParaRPr lang="es-ES" sz="1050" b="1" i="1" dirty="0"/>
        </a:p>
      </dgm:t>
    </dgm:pt>
    <dgm:pt modelId="{1DBE7028-ED01-4F6A-A6A0-C91470A87676}" type="sibTrans" cxnId="{B48586CD-94DE-4570-BCF1-9C5A21362BBE}">
      <dgm:prSet/>
      <dgm:spPr/>
      <dgm:t>
        <a:bodyPr/>
        <a:lstStyle/>
        <a:p>
          <a:endParaRPr lang="es-ES"/>
        </a:p>
      </dgm:t>
    </dgm:pt>
    <dgm:pt modelId="{DBC0CD58-83F4-4CE5-BF8D-2F9B961D8A3A}" type="parTrans" cxnId="{B48586CD-94DE-4570-BCF1-9C5A21362BBE}">
      <dgm:prSet/>
      <dgm:spPr/>
      <dgm:t>
        <a:bodyPr/>
        <a:lstStyle/>
        <a:p>
          <a:endParaRPr lang="es-ES"/>
        </a:p>
      </dgm:t>
    </dgm:pt>
    <dgm:pt modelId="{1AC289C3-98CF-471A-9E6C-898463ECDABB}">
      <dgm:prSet custT="1"/>
      <dgm:spPr/>
      <dgm:t>
        <a:bodyPr lIns="0" tIns="0" rIns="0" bIns="0" anchor="b" anchorCtr="0"/>
        <a:lstStyle/>
        <a:p>
          <a:r>
            <a:rPr lang="es-ES" sz="1050" b="1" i="0" dirty="0" smtClean="0"/>
            <a:t>Posicionar a Importadora Ofertas</a:t>
          </a:r>
          <a:endParaRPr lang="es-ES" sz="1050" b="1" i="1" dirty="0"/>
        </a:p>
      </dgm:t>
    </dgm:pt>
    <dgm:pt modelId="{1DCECFBB-18CE-4538-81C9-EB9219327C5D}" type="sibTrans" cxnId="{D5BA6BF2-4257-4A24-ADF9-39FC1A5BE42A}">
      <dgm:prSet/>
      <dgm:spPr/>
      <dgm:t>
        <a:bodyPr/>
        <a:lstStyle/>
        <a:p>
          <a:endParaRPr lang="es-ES"/>
        </a:p>
      </dgm:t>
    </dgm:pt>
    <dgm:pt modelId="{466CEE1F-C508-40AD-92FC-BABCBE6E1BBF}" type="parTrans" cxnId="{D5BA6BF2-4257-4A24-ADF9-39FC1A5BE42A}">
      <dgm:prSet/>
      <dgm:spPr/>
      <dgm:t>
        <a:bodyPr/>
        <a:lstStyle/>
        <a:p>
          <a:endParaRPr lang="es-ES"/>
        </a:p>
      </dgm:t>
    </dgm:pt>
    <dgm:pt modelId="{078F64C3-0A14-4FE8-9FA7-34DF9F80DC16}">
      <dgm:prSet custT="1"/>
      <dgm:spPr/>
      <dgm:t>
        <a:bodyPr lIns="0" tIns="0" rIns="0" bIns="0" anchor="b" anchorCtr="0"/>
        <a:lstStyle/>
        <a:p>
          <a:r>
            <a:rPr lang="es-ES" sz="1050" b="1" i="0" dirty="0" smtClean="0"/>
            <a:t>Incrementar la fidelidad de los clientes</a:t>
          </a:r>
          <a:endParaRPr lang="es-ES" sz="1050" b="1" i="1" dirty="0"/>
        </a:p>
      </dgm:t>
    </dgm:pt>
    <dgm:pt modelId="{FFFBB013-0A3B-4EDE-A4F3-25D338353B50}" type="sibTrans" cxnId="{6DBE92EB-2E75-4488-8728-C92E93EECBF6}">
      <dgm:prSet/>
      <dgm:spPr/>
      <dgm:t>
        <a:bodyPr/>
        <a:lstStyle/>
        <a:p>
          <a:endParaRPr lang="es-ES"/>
        </a:p>
      </dgm:t>
    </dgm:pt>
    <dgm:pt modelId="{C43954D5-7234-4232-A9E0-4CE1676C2618}" type="parTrans" cxnId="{6DBE92EB-2E75-4488-8728-C92E93EECBF6}">
      <dgm:prSet/>
      <dgm:spPr/>
      <dgm:t>
        <a:bodyPr/>
        <a:lstStyle/>
        <a:p>
          <a:endParaRPr lang="es-ES"/>
        </a:p>
      </dgm:t>
    </dgm:pt>
    <dgm:pt modelId="{B4E6EE16-B65B-49B9-806F-AD4F935D3269}">
      <dgm:prSet custT="1"/>
      <dgm:spPr/>
      <dgm:t>
        <a:bodyPr lIns="0" tIns="0" rIns="0" bIns="0" anchor="b" anchorCtr="0"/>
        <a:lstStyle/>
        <a:p>
          <a:r>
            <a:rPr lang="es-ES" sz="1050" b="1" i="0" dirty="0" smtClean="0"/>
            <a:t>Mejorar la calidad de los productos y servicios</a:t>
          </a:r>
          <a:endParaRPr lang="es-ES" sz="1050" b="1" dirty="0"/>
        </a:p>
      </dgm:t>
    </dgm:pt>
    <dgm:pt modelId="{7CC009A2-9A8B-46AF-BCE9-26427426575C}" type="sibTrans" cxnId="{6E207CE8-7CDA-4DB8-A074-95EA30730FD1}">
      <dgm:prSet/>
      <dgm:spPr/>
      <dgm:t>
        <a:bodyPr/>
        <a:lstStyle/>
        <a:p>
          <a:endParaRPr lang="es-ES"/>
        </a:p>
      </dgm:t>
    </dgm:pt>
    <dgm:pt modelId="{F91D4C89-D820-4BC6-AE92-0A578436463F}" type="parTrans" cxnId="{6E207CE8-7CDA-4DB8-A074-95EA30730FD1}">
      <dgm:prSet/>
      <dgm:spPr/>
      <dgm:t>
        <a:bodyPr/>
        <a:lstStyle/>
        <a:p>
          <a:endParaRPr lang="es-ES"/>
        </a:p>
      </dgm:t>
    </dgm:pt>
    <dgm:pt modelId="{45664320-EEE7-485D-952A-3B7489AD7BB6}" type="pres">
      <dgm:prSet presAssocID="{42C74295-A772-4693-9D1C-13BE424B11B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21B0CA-C860-4693-9DBD-65CE2CEDD249}" type="pres">
      <dgm:prSet presAssocID="{42C74295-A772-4693-9D1C-13BE424B11B2}" presName="children" presStyleCnt="0"/>
      <dgm:spPr/>
    </dgm:pt>
    <dgm:pt modelId="{BFD9A519-00BA-49B2-B7D9-DB9B5884E623}" type="pres">
      <dgm:prSet presAssocID="{42C74295-A772-4693-9D1C-13BE424B11B2}" presName="child1group" presStyleCnt="0"/>
      <dgm:spPr/>
    </dgm:pt>
    <dgm:pt modelId="{DEFC20C9-AF51-4001-A6A5-81639C1BC919}" type="pres">
      <dgm:prSet presAssocID="{42C74295-A772-4693-9D1C-13BE424B11B2}" presName="child1" presStyleLbl="bgAcc1" presStyleIdx="0" presStyleCnt="4" custScaleX="122976" custScaleY="86415" custLinFactNeighborX="-15082" custLinFactNeighborY="5144"/>
      <dgm:spPr/>
      <dgm:t>
        <a:bodyPr/>
        <a:lstStyle/>
        <a:p>
          <a:endParaRPr lang="es-ES"/>
        </a:p>
      </dgm:t>
    </dgm:pt>
    <dgm:pt modelId="{63F00CF2-BE18-4942-9A06-E46269756CB1}" type="pres">
      <dgm:prSet presAssocID="{42C74295-A772-4693-9D1C-13BE424B11B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89C75-496C-46B5-BF19-FE0808DAEE2B}" type="pres">
      <dgm:prSet presAssocID="{42C74295-A772-4693-9D1C-13BE424B11B2}" presName="child2group" presStyleCnt="0"/>
      <dgm:spPr/>
    </dgm:pt>
    <dgm:pt modelId="{90E85445-D476-4198-886F-6DC91FB3581F}" type="pres">
      <dgm:prSet presAssocID="{42C74295-A772-4693-9D1C-13BE424B11B2}" presName="child2" presStyleLbl="bgAcc1" presStyleIdx="1" presStyleCnt="4" custScaleX="111283" custScaleY="89718" custLinFactNeighborX="17533" custLinFactNeighborY="9137"/>
      <dgm:spPr/>
      <dgm:t>
        <a:bodyPr/>
        <a:lstStyle/>
        <a:p>
          <a:endParaRPr lang="es-ES"/>
        </a:p>
      </dgm:t>
    </dgm:pt>
    <dgm:pt modelId="{25577FA5-2DCD-4543-B820-F981E927C4DE}" type="pres">
      <dgm:prSet presAssocID="{42C74295-A772-4693-9D1C-13BE424B11B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2E40F-C5D6-4E93-AE27-D18EC55A23DF}" type="pres">
      <dgm:prSet presAssocID="{42C74295-A772-4693-9D1C-13BE424B11B2}" presName="child3group" presStyleCnt="0"/>
      <dgm:spPr/>
    </dgm:pt>
    <dgm:pt modelId="{0ED8DBAF-D09F-4AA8-BA76-57606BA384AA}" type="pres">
      <dgm:prSet presAssocID="{42C74295-A772-4693-9D1C-13BE424B11B2}" presName="child3" presStyleLbl="bgAcc1" presStyleIdx="2" presStyleCnt="4" custScaleX="112307" custScaleY="96246" custLinFactNeighborX="16950" custLinFactNeighborY="-2587"/>
      <dgm:spPr/>
      <dgm:t>
        <a:bodyPr/>
        <a:lstStyle/>
        <a:p>
          <a:endParaRPr lang="es-ES"/>
        </a:p>
      </dgm:t>
    </dgm:pt>
    <dgm:pt modelId="{F1F10117-8741-4481-87CE-4D8D8A1F8E66}" type="pres">
      <dgm:prSet presAssocID="{42C74295-A772-4693-9D1C-13BE424B11B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EA5C60-796E-4F0B-9C67-4205C8679E27}" type="pres">
      <dgm:prSet presAssocID="{42C74295-A772-4693-9D1C-13BE424B11B2}" presName="child4group" presStyleCnt="0"/>
      <dgm:spPr/>
    </dgm:pt>
    <dgm:pt modelId="{A738FA40-400C-4697-A43C-8A0B5F685AC9}" type="pres">
      <dgm:prSet presAssocID="{42C74295-A772-4693-9D1C-13BE424B11B2}" presName="child4" presStyleLbl="bgAcc1" presStyleIdx="3" presStyleCnt="4" custScaleX="116916" custScaleY="98774" custLinFactNeighborX="-20492" custLinFactNeighborY="-8316"/>
      <dgm:spPr/>
      <dgm:t>
        <a:bodyPr/>
        <a:lstStyle/>
        <a:p>
          <a:endParaRPr lang="es-ES"/>
        </a:p>
      </dgm:t>
    </dgm:pt>
    <dgm:pt modelId="{52799DD7-E425-4A37-8F56-8193AE318217}" type="pres">
      <dgm:prSet presAssocID="{42C74295-A772-4693-9D1C-13BE424B11B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3A98E-17CF-4AFA-83A0-76F206D3805A}" type="pres">
      <dgm:prSet presAssocID="{42C74295-A772-4693-9D1C-13BE424B11B2}" presName="childPlaceholder" presStyleCnt="0"/>
      <dgm:spPr/>
    </dgm:pt>
    <dgm:pt modelId="{F233C48D-13C9-4B03-8341-21CE7E7B9327}" type="pres">
      <dgm:prSet presAssocID="{42C74295-A772-4693-9D1C-13BE424B11B2}" presName="circle" presStyleCnt="0"/>
      <dgm:spPr/>
    </dgm:pt>
    <dgm:pt modelId="{46662F6A-2CB1-432F-905D-7B5117C47613}" type="pres">
      <dgm:prSet presAssocID="{42C74295-A772-4693-9D1C-13BE424B11B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2B0A9-140E-4197-8C23-94B37A4C4DCB}" type="pres">
      <dgm:prSet presAssocID="{42C74295-A772-4693-9D1C-13BE424B11B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44A3E-6F66-413B-978B-BCF82A171685}" type="pres">
      <dgm:prSet presAssocID="{42C74295-A772-4693-9D1C-13BE424B11B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77C34C-FF42-4B3A-9766-EB5040352B00}" type="pres">
      <dgm:prSet presAssocID="{42C74295-A772-4693-9D1C-13BE424B11B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E46936-2D39-4DE5-A0D1-E08F65F13E9F}" type="pres">
      <dgm:prSet presAssocID="{42C74295-A772-4693-9D1C-13BE424B11B2}" presName="quadrantPlaceholder" presStyleCnt="0"/>
      <dgm:spPr/>
    </dgm:pt>
    <dgm:pt modelId="{440200B5-38C8-482A-A5A8-53874660E792}" type="pres">
      <dgm:prSet presAssocID="{42C74295-A772-4693-9D1C-13BE424B11B2}" presName="center1" presStyleLbl="fgShp" presStyleIdx="0" presStyleCnt="2"/>
      <dgm:spPr/>
    </dgm:pt>
    <dgm:pt modelId="{35DEA12D-42C7-4651-8604-7C5AE7BAA7E2}" type="pres">
      <dgm:prSet presAssocID="{42C74295-A772-4693-9D1C-13BE424B11B2}" presName="center2" presStyleLbl="fgShp" presStyleIdx="1" presStyleCnt="2"/>
      <dgm:spPr/>
    </dgm:pt>
  </dgm:ptLst>
  <dgm:cxnLst>
    <dgm:cxn modelId="{DCE36A4C-C420-4DF4-A81D-FAE7A36A8A5D}" srcId="{42C74295-A772-4693-9D1C-13BE424B11B2}" destId="{46395749-74EF-4387-BFAE-C35192D92622}" srcOrd="9" destOrd="0" parTransId="{52A5135F-5BE1-420B-91F8-CC77ED0FB914}" sibTransId="{9B7A4E40-22C1-4BD4-A620-B8AEFB86C976}"/>
    <dgm:cxn modelId="{644EE113-9034-4863-A6E0-215C620F5560}" srcId="{5325A7A4-A93A-42F7-945B-7EEE7E055E5C}" destId="{09BE3985-0D3A-4EEC-912D-2DE80F577AE8}" srcOrd="0" destOrd="0" parTransId="{56AC045E-0D6A-4339-BCB1-A06AF4B1C97E}" sibTransId="{6590B889-E0CF-4988-B1C2-581B76727B59}"/>
    <dgm:cxn modelId="{2CA05109-C68A-492B-BD29-870CA8E157D7}" type="presOf" srcId="{BC04E25D-C91D-4F5C-BF5D-EE4E45FDFC65}" destId="{52799DD7-E425-4A37-8F56-8193AE318217}" srcOrd="1" destOrd="0" presId="urn:microsoft.com/office/officeart/2005/8/layout/cycle4"/>
    <dgm:cxn modelId="{193A2B21-4AEA-49F0-B86F-2F8488960FEA}" type="presOf" srcId="{8C12B833-B97C-4DC4-BED0-D31C18856E32}" destId="{90E85445-D476-4198-886F-6DC91FB3581F}" srcOrd="0" destOrd="3" presId="urn:microsoft.com/office/officeart/2005/8/layout/cycle4"/>
    <dgm:cxn modelId="{0E650CC2-05E1-4788-B020-3D3CF77479F4}" type="presOf" srcId="{5D0EAE27-B17D-4258-A0D7-4572ACEE422C}" destId="{90E85445-D476-4198-886F-6DC91FB3581F}" srcOrd="0" destOrd="1" presId="urn:microsoft.com/office/officeart/2005/8/layout/cycle4"/>
    <dgm:cxn modelId="{7B62F01E-AF61-43A7-A772-D9E62CC2DEFC}" srcId="{42C74295-A772-4693-9D1C-13BE424B11B2}" destId="{6ACD3FD7-2995-4739-8D54-E0FB526AE4BB}" srcOrd="7" destOrd="0" parTransId="{F6FFA8B7-A3EF-4568-AA15-F8F4F8D2A287}" sibTransId="{31DA5EB8-D7BD-415A-A8DF-2484E3D519E3}"/>
    <dgm:cxn modelId="{C16741A9-D4CA-467A-B802-EDEBAAE2BE5C}" type="presOf" srcId="{96C9A4F9-8121-48A6-894A-48EB4F6ACCCF}" destId="{A738FA40-400C-4697-A43C-8A0B5F685AC9}" srcOrd="0" destOrd="2" presId="urn:microsoft.com/office/officeart/2005/8/layout/cycle4"/>
    <dgm:cxn modelId="{8502C8E5-29EA-468D-AD23-E6842BBCA103}" type="presOf" srcId="{8C12B833-B97C-4DC4-BED0-D31C18856E32}" destId="{25577FA5-2DCD-4543-B820-F981E927C4DE}" srcOrd="1" destOrd="3" presId="urn:microsoft.com/office/officeart/2005/8/layout/cycle4"/>
    <dgm:cxn modelId="{058EF7BE-6074-48BD-846F-500989B6F8C7}" srcId="{A9F31A53-1E39-4572-9E5B-4C6E06BC80A0}" destId="{96C9A4F9-8121-48A6-894A-48EB4F6ACCCF}" srcOrd="2" destOrd="0" parTransId="{70526385-54CD-4A77-8DA5-2CE21DD3350A}" sibTransId="{51E7CE92-DFD6-4771-9696-446B0698BAEC}"/>
    <dgm:cxn modelId="{2EFB8C78-2088-4279-AE0D-BF19A3110C6A}" type="presOf" srcId="{B4E6EE16-B65B-49B9-806F-AD4F935D3269}" destId="{F1F10117-8741-4481-87CE-4D8D8A1F8E66}" srcOrd="1" destOrd="0" presId="urn:microsoft.com/office/officeart/2005/8/layout/cycle4"/>
    <dgm:cxn modelId="{6DBE92EB-2E75-4488-8728-C92E93EECBF6}" srcId="{68C3959C-C4CB-4832-87E0-B6C93479B36B}" destId="{078F64C3-0A14-4FE8-9FA7-34DF9F80DC16}" srcOrd="1" destOrd="0" parTransId="{C43954D5-7234-4232-A9E0-4CE1676C2618}" sibTransId="{FFFBB013-0A3B-4EDE-A4F3-25D338353B50}"/>
    <dgm:cxn modelId="{A91CE8C2-7B89-42DD-B93F-97C77862B632}" srcId="{42C74295-A772-4693-9D1C-13BE424B11B2}" destId="{B456406F-8AEC-4102-BA13-C445437823B6}" srcOrd="1" destOrd="0" parTransId="{63FC7E92-46F0-49F3-BEC9-41904D7FF477}" sibTransId="{F177D60B-8730-44B2-A6AF-8E51438EB945}"/>
    <dgm:cxn modelId="{A8A7627B-9C0F-487A-972E-03D18954DA98}" type="presOf" srcId="{BC04E25D-C91D-4F5C-BF5D-EE4E45FDFC65}" destId="{A738FA40-400C-4697-A43C-8A0B5F685AC9}" srcOrd="0" destOrd="0" presId="urn:microsoft.com/office/officeart/2005/8/layout/cycle4"/>
    <dgm:cxn modelId="{931CADF6-2E45-4CE3-A966-2EE158B8F1E0}" srcId="{42C74295-A772-4693-9D1C-13BE424B11B2}" destId="{68C3959C-C4CB-4832-87E0-B6C93479B36B}" srcOrd="2" destOrd="0" parTransId="{B2B24FC0-64FD-4E49-9488-E61C4E1F0DC8}" sibTransId="{DAEB351E-1AC2-4678-994D-D0EB17B59403}"/>
    <dgm:cxn modelId="{093C988C-D21B-4D82-8B2C-C413EA958975}" srcId="{B456406F-8AEC-4102-BA13-C445437823B6}" destId="{35B8271B-5670-4025-9319-B0E9B820AF8A}" srcOrd="2" destOrd="0" parTransId="{59192C57-8379-4A55-BFFC-A27862CD518A}" sibTransId="{3CDB521D-1671-4AFD-9265-D9B8EAFBCD11}"/>
    <dgm:cxn modelId="{9A8B069B-DF4E-4533-BCD8-E9CA17DDF3C5}" type="presOf" srcId="{D51F4557-9EFA-4154-A331-7DCFE6D23959}" destId="{F1F10117-8741-4481-87CE-4D8D8A1F8E66}" srcOrd="1" destOrd="3" presId="urn:microsoft.com/office/officeart/2005/8/layout/cycle4"/>
    <dgm:cxn modelId="{9B1368EC-4DCB-484F-BCC8-7C65CD9E6E90}" type="presOf" srcId="{19E661DC-5A8F-4919-B74F-19D9C35858B2}" destId="{63F00CF2-BE18-4942-9A06-E46269756CB1}" srcOrd="1" destOrd="2" presId="urn:microsoft.com/office/officeart/2005/8/layout/cycle4"/>
    <dgm:cxn modelId="{91D2B80A-65AE-428A-9465-A097C75FE7A1}" type="presOf" srcId="{B4E6EE16-B65B-49B9-806F-AD4F935D3269}" destId="{0ED8DBAF-D09F-4AA8-BA76-57606BA384AA}" srcOrd="0" destOrd="0" presId="urn:microsoft.com/office/officeart/2005/8/layout/cycle4"/>
    <dgm:cxn modelId="{4B6960A2-0E53-412B-82C1-6979EFD54CD4}" srcId="{5325A7A4-A93A-42F7-945B-7EEE7E055E5C}" destId="{19E661DC-5A8F-4919-B74F-19D9C35858B2}" srcOrd="2" destOrd="0" parTransId="{7372E73D-10B4-4597-9668-EEAE516ECFC1}" sibTransId="{2FA03080-E769-434E-8223-B312973DF8F5}"/>
    <dgm:cxn modelId="{049A0C52-CBD1-4866-AD64-FC0BAD9220B0}" type="presOf" srcId="{B456406F-8AEC-4102-BA13-C445437823B6}" destId="{F462B0A9-140E-4197-8C23-94B37A4C4DCB}" srcOrd="0" destOrd="0" presId="urn:microsoft.com/office/officeart/2005/8/layout/cycle4"/>
    <dgm:cxn modelId="{06D1DF8C-CDB9-4150-B494-D215BC939451}" srcId="{42C74295-A772-4693-9D1C-13BE424B11B2}" destId="{B357DC8D-A7B3-4D76-B4CA-6FF8FDA819CD}" srcOrd="4" destOrd="0" parTransId="{21B07344-522E-4FB4-975A-B131B7775CFA}" sibTransId="{1D1CFB65-8483-41E5-9646-B4A725F947AB}"/>
    <dgm:cxn modelId="{F0C7A69A-F8CC-4D6C-8B0A-E5E34821636C}" type="presOf" srcId="{18F612B3-B335-4A56-B8FC-8CAEB3641AC6}" destId="{DEFC20C9-AF51-4001-A6A5-81639C1BC919}" srcOrd="0" destOrd="1" presId="urn:microsoft.com/office/officeart/2005/8/layout/cycle4"/>
    <dgm:cxn modelId="{11DCFF1B-4B26-4B8D-91CE-923856B6EEF7}" type="presOf" srcId="{078F64C3-0A14-4FE8-9FA7-34DF9F80DC16}" destId="{0ED8DBAF-D09F-4AA8-BA76-57606BA384AA}" srcOrd="0" destOrd="1" presId="urn:microsoft.com/office/officeart/2005/8/layout/cycle4"/>
    <dgm:cxn modelId="{1B44A40F-4910-407D-A48A-84084F06CA81}" srcId="{B456406F-8AEC-4102-BA13-C445437823B6}" destId="{8DF83F96-0A46-47B4-8729-196BB5868D54}" srcOrd="0" destOrd="0" parTransId="{8E467229-6EBB-43E2-B805-DCD61B7D83ED}" sibTransId="{78B97097-B1C9-4DDA-9380-7ACEB7902BE0}"/>
    <dgm:cxn modelId="{6D58611A-0BE0-462C-BFB0-7D42AFE43213}" type="presOf" srcId="{D8F8E905-5C1B-4D02-9AD2-6C1AEA52CC15}" destId="{A738FA40-400C-4697-A43C-8A0B5F685AC9}" srcOrd="0" destOrd="1" presId="urn:microsoft.com/office/officeart/2005/8/layout/cycle4"/>
    <dgm:cxn modelId="{DE8E0A6A-3A90-4EE7-813C-309D6BF50658}" type="presOf" srcId="{1AC289C3-98CF-471A-9E6C-898463ECDABB}" destId="{0ED8DBAF-D09F-4AA8-BA76-57606BA384AA}" srcOrd="0" destOrd="2" presId="urn:microsoft.com/office/officeart/2005/8/layout/cycle4"/>
    <dgm:cxn modelId="{14A9A682-DCD5-4318-9ADA-A2310DC8EBCE}" srcId="{42C74295-A772-4693-9D1C-13BE424B11B2}" destId="{A9F31A53-1E39-4572-9E5B-4C6E06BC80A0}" srcOrd="3" destOrd="0" parTransId="{F5DEB395-D260-4397-A57E-7166AA310ECA}" sibTransId="{11152D82-46DD-4F3F-AE6F-E31842BC2C56}"/>
    <dgm:cxn modelId="{9769B8EC-A4C5-42EE-BEB0-704E674BCC89}" type="presOf" srcId="{8DF83F96-0A46-47B4-8729-196BB5868D54}" destId="{25577FA5-2DCD-4543-B820-F981E927C4DE}" srcOrd="1" destOrd="0" presId="urn:microsoft.com/office/officeart/2005/8/layout/cycle4"/>
    <dgm:cxn modelId="{D3D0C43C-5371-4754-935F-5FFC9BD63D9B}" type="presOf" srcId="{D51F4557-9EFA-4154-A331-7DCFE6D23959}" destId="{0ED8DBAF-D09F-4AA8-BA76-57606BA384AA}" srcOrd="0" destOrd="3" presId="urn:microsoft.com/office/officeart/2005/8/layout/cycle4"/>
    <dgm:cxn modelId="{43896D88-7224-46DB-87A9-06F110824849}" srcId="{B456406F-8AEC-4102-BA13-C445437823B6}" destId="{5D0EAE27-B17D-4258-A0D7-4572ACEE422C}" srcOrd="1" destOrd="0" parTransId="{EB437DAD-4F5D-4AE7-A0E4-EB2E88E16388}" sibTransId="{4BB5BBBA-07BF-4BF9-AE14-0C2CCBC11D08}"/>
    <dgm:cxn modelId="{B48586CD-94DE-4570-BCF1-9C5A21362BBE}" srcId="{68C3959C-C4CB-4832-87E0-B6C93479B36B}" destId="{D51F4557-9EFA-4154-A331-7DCFE6D23959}" srcOrd="3" destOrd="0" parTransId="{DBC0CD58-83F4-4CE5-BF8D-2F9B961D8A3A}" sibTransId="{1DBE7028-ED01-4F6A-A6A0-C91470A87676}"/>
    <dgm:cxn modelId="{DD28AA63-E01A-436E-8CAC-FF69111A4BD4}" srcId="{68C3959C-C4CB-4832-87E0-B6C93479B36B}" destId="{AAF91AA9-8889-402D-B946-12E2BFC2A48B}" srcOrd="4" destOrd="0" parTransId="{85D54FCA-C797-4972-A842-8A1282F65ECB}" sibTransId="{C72323C9-2792-4DC6-8E9C-4EB24F77B963}"/>
    <dgm:cxn modelId="{904C986A-8448-4D6F-AA58-DDDFDD8324C6}" type="presOf" srcId="{5325A7A4-A93A-42F7-945B-7EEE7E055E5C}" destId="{46662F6A-2CB1-432F-905D-7B5117C47613}" srcOrd="0" destOrd="0" presId="urn:microsoft.com/office/officeart/2005/8/layout/cycle4"/>
    <dgm:cxn modelId="{4BC3E583-B823-4B45-9CA3-917CE78FC30C}" type="presOf" srcId="{09BE3985-0D3A-4EEC-912D-2DE80F577AE8}" destId="{63F00CF2-BE18-4942-9A06-E46269756CB1}" srcOrd="1" destOrd="0" presId="urn:microsoft.com/office/officeart/2005/8/layout/cycle4"/>
    <dgm:cxn modelId="{AF3F1A0F-6FBA-4545-ADD9-B8B5F476D734}" type="presOf" srcId="{5D0EAE27-B17D-4258-A0D7-4572ACEE422C}" destId="{25577FA5-2DCD-4543-B820-F981E927C4DE}" srcOrd="1" destOrd="1" presId="urn:microsoft.com/office/officeart/2005/8/layout/cycle4"/>
    <dgm:cxn modelId="{6BDE14E3-FC05-4345-BC42-9F7EAFC5CE02}" type="presOf" srcId="{1AC289C3-98CF-471A-9E6C-898463ECDABB}" destId="{F1F10117-8741-4481-87CE-4D8D8A1F8E66}" srcOrd="1" destOrd="2" presId="urn:microsoft.com/office/officeart/2005/8/layout/cycle4"/>
    <dgm:cxn modelId="{EBEF6E8C-8486-4FC6-8A4A-A136E1F887CF}" type="presOf" srcId="{18F612B3-B335-4A56-B8FC-8CAEB3641AC6}" destId="{63F00CF2-BE18-4942-9A06-E46269756CB1}" srcOrd="1" destOrd="1" presId="urn:microsoft.com/office/officeart/2005/8/layout/cycle4"/>
    <dgm:cxn modelId="{6E207CE8-7CDA-4DB8-A074-95EA30730FD1}" srcId="{68C3959C-C4CB-4832-87E0-B6C93479B36B}" destId="{B4E6EE16-B65B-49B9-806F-AD4F935D3269}" srcOrd="0" destOrd="0" parTransId="{F91D4C89-D820-4BC6-AE92-0A578436463F}" sibTransId="{7CC009A2-9A8B-46AF-BCE9-26427426575C}"/>
    <dgm:cxn modelId="{4F10B29E-4437-4D35-A02F-68913AA40F9F}" type="presOf" srcId="{078F64C3-0A14-4FE8-9FA7-34DF9F80DC16}" destId="{F1F10117-8741-4481-87CE-4D8D8A1F8E66}" srcOrd="1" destOrd="1" presId="urn:microsoft.com/office/officeart/2005/8/layout/cycle4"/>
    <dgm:cxn modelId="{D5BA6BF2-4257-4A24-ADF9-39FC1A5BE42A}" srcId="{68C3959C-C4CB-4832-87E0-B6C93479B36B}" destId="{1AC289C3-98CF-471A-9E6C-898463ECDABB}" srcOrd="2" destOrd="0" parTransId="{466CEE1F-C508-40AD-92FC-BABCBE6E1BBF}" sibTransId="{1DCECFBB-18CE-4538-81C9-EB9219327C5D}"/>
    <dgm:cxn modelId="{03FC8D6B-E2D6-4993-BF21-D34E5374A3C6}" srcId="{42C74295-A772-4693-9D1C-13BE424B11B2}" destId="{C000FADD-AC25-4E0B-872B-BB4DB1035907}" srcOrd="13" destOrd="0" parTransId="{0C166246-D7D7-4381-8ACE-CBF7C4514198}" sibTransId="{AA64D3A8-C0EC-4687-9E4D-312AC6B54E4D}"/>
    <dgm:cxn modelId="{921D79FC-224D-45DF-B7CC-91C2189BB527}" srcId="{42C74295-A772-4693-9D1C-13BE424B11B2}" destId="{FF779291-1EB7-4841-8E6C-E5338061E46F}" srcOrd="8" destOrd="0" parTransId="{170E1487-F532-4BAC-B67A-47706A943049}" sibTransId="{1D128479-90CD-4841-A50F-4FEF6C85DEE0}"/>
    <dgm:cxn modelId="{98CBACA0-A8BD-48B5-93B2-649D57095ECB}" srcId="{5325A7A4-A93A-42F7-945B-7EEE7E055E5C}" destId="{18F612B3-B335-4A56-B8FC-8CAEB3641AC6}" srcOrd="1" destOrd="0" parTransId="{2193EE13-7B29-4986-986D-42E6466EAD34}" sibTransId="{75776EF6-3E90-4F62-B105-4717F8FF5CED}"/>
    <dgm:cxn modelId="{4B83E2FE-0F29-4D0E-9F6A-1A6FFDF93836}" type="presOf" srcId="{8DF83F96-0A46-47B4-8729-196BB5868D54}" destId="{90E85445-D476-4198-886F-6DC91FB3581F}" srcOrd="0" destOrd="0" presId="urn:microsoft.com/office/officeart/2005/8/layout/cycle4"/>
    <dgm:cxn modelId="{5CF10D4C-0218-42CC-B7AE-963395982338}" srcId="{42C74295-A772-4693-9D1C-13BE424B11B2}" destId="{5325A7A4-A93A-42F7-945B-7EEE7E055E5C}" srcOrd="0" destOrd="0" parTransId="{6FB5F87B-9AC7-403E-B760-81668A369791}" sibTransId="{E93F1C14-460B-489B-8827-876BB1784E60}"/>
    <dgm:cxn modelId="{EB786C3F-1956-4498-8725-8720A88BF576}" srcId="{42C74295-A772-4693-9D1C-13BE424B11B2}" destId="{2665CD14-2D70-4653-AB00-E29A2C4A1F4C}" srcOrd="11" destOrd="0" parTransId="{D7DF7E6B-2558-404C-8CFA-A8E6E0D6532F}" sibTransId="{F6604151-9458-408B-9D40-E976C40B8A24}"/>
    <dgm:cxn modelId="{1C435DED-642A-412A-A0B3-F1BCBAD455B4}" srcId="{42C74295-A772-4693-9D1C-13BE424B11B2}" destId="{1A0037C9-11E0-4AE7-BAEF-68032C1DD9FE}" srcOrd="5" destOrd="0" parTransId="{84136301-6699-49D2-A07F-7A5577884F2F}" sibTransId="{83DD0245-69C8-4A72-9725-8EFC39392B7F}"/>
    <dgm:cxn modelId="{5EAC88A1-5115-4BC1-B2FE-0F6741B3A6E3}" srcId="{42C74295-A772-4693-9D1C-13BE424B11B2}" destId="{67146AC9-09DA-4827-8D48-6776724BC66A}" srcOrd="10" destOrd="0" parTransId="{BD083850-6355-4186-9868-182047F24A06}" sibTransId="{6731423C-F346-4FC5-B52A-6899A430CED5}"/>
    <dgm:cxn modelId="{D622E0ED-D99B-48AA-9FF6-31F0D413E78F}" type="presOf" srcId="{19E661DC-5A8F-4919-B74F-19D9C35858B2}" destId="{DEFC20C9-AF51-4001-A6A5-81639C1BC919}" srcOrd="0" destOrd="2" presId="urn:microsoft.com/office/officeart/2005/8/layout/cycle4"/>
    <dgm:cxn modelId="{A98C1993-D774-4E5D-BEE9-86E4EC72DEF5}" type="presOf" srcId="{42C74295-A772-4693-9D1C-13BE424B11B2}" destId="{45664320-EEE7-485D-952A-3B7489AD7BB6}" srcOrd="0" destOrd="0" presId="urn:microsoft.com/office/officeart/2005/8/layout/cycle4"/>
    <dgm:cxn modelId="{CCD61B07-FB57-49E5-9673-0134949C2EFF}" srcId="{42C74295-A772-4693-9D1C-13BE424B11B2}" destId="{E532F253-DD75-4AA1-A627-64F2FC970CB0}" srcOrd="6" destOrd="0" parTransId="{C685BDF4-1C20-49D9-A803-9AEB55B3AB22}" sibTransId="{2ACECA22-5C0D-490E-88BF-01B6F9F0FDA6}"/>
    <dgm:cxn modelId="{98CB7190-82A0-4B78-9DEA-DC08022AEE1F}" srcId="{42C74295-A772-4693-9D1C-13BE424B11B2}" destId="{50C053EA-07D1-4365-83BC-9F34862D1A3B}" srcOrd="14" destOrd="0" parTransId="{0F6CA176-F5FA-4155-B6C4-4C3553EC2B24}" sibTransId="{1AC1D237-67AF-4760-91BC-1EB6A3990C70}"/>
    <dgm:cxn modelId="{C935705D-D0F1-4581-B606-57622E38C026}" srcId="{A9F31A53-1E39-4572-9E5B-4C6E06BC80A0}" destId="{BC04E25D-C91D-4F5C-BF5D-EE4E45FDFC65}" srcOrd="0" destOrd="0" parTransId="{64FE3225-BCF9-442D-8F3A-CBA400249437}" sibTransId="{47FC2657-3E6A-4C0C-93C9-92D8D4C3A6A4}"/>
    <dgm:cxn modelId="{FDB8F448-A617-47E9-A117-16774E67896C}" type="presOf" srcId="{A9F31A53-1E39-4572-9E5B-4C6E06BC80A0}" destId="{2977C34C-FF42-4B3A-9766-EB5040352B00}" srcOrd="0" destOrd="0" presId="urn:microsoft.com/office/officeart/2005/8/layout/cycle4"/>
    <dgm:cxn modelId="{A4DB5A7B-5971-4179-9701-E80F00AA8496}" srcId="{B456406F-8AEC-4102-BA13-C445437823B6}" destId="{8C12B833-B97C-4DC4-BED0-D31C18856E32}" srcOrd="3" destOrd="0" parTransId="{A8D89EA7-E047-46EC-92DD-69B0B99D03A1}" sibTransId="{E50D5624-4309-40D8-9542-B9DAB35B107A}"/>
    <dgm:cxn modelId="{00DCE1A2-2032-4FFC-80D3-1DCF4C91D65C}" srcId="{42C74295-A772-4693-9D1C-13BE424B11B2}" destId="{3AFF48F9-0C73-45E3-8DED-7A32107D82DB}" srcOrd="12" destOrd="0" parTransId="{C6F11555-7503-4746-BBF6-813E851CCF1A}" sibTransId="{6F9B1AED-7D15-450A-A3CB-6AB64539BC43}"/>
    <dgm:cxn modelId="{6FA7CD5D-200C-4D7C-AA05-5E5D672DECC5}" srcId="{A9F31A53-1E39-4572-9E5B-4C6E06BC80A0}" destId="{D8F8E905-5C1B-4D02-9AD2-6C1AEA52CC15}" srcOrd="1" destOrd="0" parTransId="{562E6C33-5F92-4359-AB9A-2D9F0CC8FE6A}" sibTransId="{688E6C91-97C4-4EC0-B573-4CDAAD6818E0}"/>
    <dgm:cxn modelId="{FAFAE067-2607-490B-8601-4F120BB6ED82}" type="presOf" srcId="{AAF91AA9-8889-402D-B946-12E2BFC2A48B}" destId="{0ED8DBAF-D09F-4AA8-BA76-57606BA384AA}" srcOrd="0" destOrd="4" presId="urn:microsoft.com/office/officeart/2005/8/layout/cycle4"/>
    <dgm:cxn modelId="{E1B91223-FC2C-4474-8FB7-EAD3E3F8B958}" type="presOf" srcId="{D8F8E905-5C1B-4D02-9AD2-6C1AEA52CC15}" destId="{52799DD7-E425-4A37-8F56-8193AE318217}" srcOrd="1" destOrd="1" presId="urn:microsoft.com/office/officeart/2005/8/layout/cycle4"/>
    <dgm:cxn modelId="{B97F5A89-82AE-46CB-8A21-07E2467A0965}" type="presOf" srcId="{68C3959C-C4CB-4832-87E0-B6C93479B36B}" destId="{E9644A3E-6F66-413B-978B-BCF82A171685}" srcOrd="0" destOrd="0" presId="urn:microsoft.com/office/officeart/2005/8/layout/cycle4"/>
    <dgm:cxn modelId="{51905E0B-381A-487E-B136-F371B65B2EB6}" type="presOf" srcId="{96C9A4F9-8121-48A6-894A-48EB4F6ACCCF}" destId="{52799DD7-E425-4A37-8F56-8193AE318217}" srcOrd="1" destOrd="2" presId="urn:microsoft.com/office/officeart/2005/8/layout/cycle4"/>
    <dgm:cxn modelId="{D7891290-0472-4199-8DB0-D567FA2F3C76}" type="presOf" srcId="{09BE3985-0D3A-4EEC-912D-2DE80F577AE8}" destId="{DEFC20C9-AF51-4001-A6A5-81639C1BC919}" srcOrd="0" destOrd="0" presId="urn:microsoft.com/office/officeart/2005/8/layout/cycle4"/>
    <dgm:cxn modelId="{852D8563-B1B6-4F9C-97DE-E558661B9766}" type="presOf" srcId="{AAF91AA9-8889-402D-B946-12E2BFC2A48B}" destId="{F1F10117-8741-4481-87CE-4D8D8A1F8E66}" srcOrd="1" destOrd="4" presId="urn:microsoft.com/office/officeart/2005/8/layout/cycle4"/>
    <dgm:cxn modelId="{3092C363-90B5-4D43-A7D0-371F380438E7}" type="presOf" srcId="{35B8271B-5670-4025-9319-B0E9B820AF8A}" destId="{90E85445-D476-4198-886F-6DC91FB3581F}" srcOrd="0" destOrd="2" presId="urn:microsoft.com/office/officeart/2005/8/layout/cycle4"/>
    <dgm:cxn modelId="{A503DAEF-65D2-4ED0-BF0A-3121D4817741}" type="presOf" srcId="{35B8271B-5670-4025-9319-B0E9B820AF8A}" destId="{25577FA5-2DCD-4543-B820-F981E927C4DE}" srcOrd="1" destOrd="2" presId="urn:microsoft.com/office/officeart/2005/8/layout/cycle4"/>
    <dgm:cxn modelId="{2E800298-BD5A-40F9-97B2-70436C074AA6}" type="presParOf" srcId="{45664320-EEE7-485D-952A-3B7489AD7BB6}" destId="{C521B0CA-C860-4693-9DBD-65CE2CEDD249}" srcOrd="0" destOrd="0" presId="urn:microsoft.com/office/officeart/2005/8/layout/cycle4"/>
    <dgm:cxn modelId="{F42CCDE6-A37C-48FA-ADCF-EA32AEB7AA5E}" type="presParOf" srcId="{C521B0CA-C860-4693-9DBD-65CE2CEDD249}" destId="{BFD9A519-00BA-49B2-B7D9-DB9B5884E623}" srcOrd="0" destOrd="0" presId="urn:microsoft.com/office/officeart/2005/8/layout/cycle4"/>
    <dgm:cxn modelId="{9FF31AB0-F0CE-43C4-8CEB-D4AA46CDEB08}" type="presParOf" srcId="{BFD9A519-00BA-49B2-B7D9-DB9B5884E623}" destId="{DEFC20C9-AF51-4001-A6A5-81639C1BC919}" srcOrd="0" destOrd="0" presId="urn:microsoft.com/office/officeart/2005/8/layout/cycle4"/>
    <dgm:cxn modelId="{A31231CE-E850-4AEC-A2FB-902B51DCBD6D}" type="presParOf" srcId="{BFD9A519-00BA-49B2-B7D9-DB9B5884E623}" destId="{63F00CF2-BE18-4942-9A06-E46269756CB1}" srcOrd="1" destOrd="0" presId="urn:microsoft.com/office/officeart/2005/8/layout/cycle4"/>
    <dgm:cxn modelId="{82A0E298-D0BC-419A-BAE5-080969CEB8D0}" type="presParOf" srcId="{C521B0CA-C860-4693-9DBD-65CE2CEDD249}" destId="{ADA89C75-496C-46B5-BF19-FE0808DAEE2B}" srcOrd="1" destOrd="0" presId="urn:microsoft.com/office/officeart/2005/8/layout/cycle4"/>
    <dgm:cxn modelId="{890117D6-36A6-4A07-808E-95830089087C}" type="presParOf" srcId="{ADA89C75-496C-46B5-BF19-FE0808DAEE2B}" destId="{90E85445-D476-4198-886F-6DC91FB3581F}" srcOrd="0" destOrd="0" presId="urn:microsoft.com/office/officeart/2005/8/layout/cycle4"/>
    <dgm:cxn modelId="{A5CCE931-DC68-41E9-867B-23CB15F84B0C}" type="presParOf" srcId="{ADA89C75-496C-46B5-BF19-FE0808DAEE2B}" destId="{25577FA5-2DCD-4543-B820-F981E927C4DE}" srcOrd="1" destOrd="0" presId="urn:microsoft.com/office/officeart/2005/8/layout/cycle4"/>
    <dgm:cxn modelId="{C57A8ABD-B5F8-4885-81BE-D6E25A6A773B}" type="presParOf" srcId="{C521B0CA-C860-4693-9DBD-65CE2CEDD249}" destId="{1502E40F-C5D6-4E93-AE27-D18EC55A23DF}" srcOrd="2" destOrd="0" presId="urn:microsoft.com/office/officeart/2005/8/layout/cycle4"/>
    <dgm:cxn modelId="{B1E2474B-61CE-4ADB-B168-980E3B0BF786}" type="presParOf" srcId="{1502E40F-C5D6-4E93-AE27-D18EC55A23DF}" destId="{0ED8DBAF-D09F-4AA8-BA76-57606BA384AA}" srcOrd="0" destOrd="0" presId="urn:microsoft.com/office/officeart/2005/8/layout/cycle4"/>
    <dgm:cxn modelId="{9C5F3E9C-0094-42A4-835B-B88157E77566}" type="presParOf" srcId="{1502E40F-C5D6-4E93-AE27-D18EC55A23DF}" destId="{F1F10117-8741-4481-87CE-4D8D8A1F8E66}" srcOrd="1" destOrd="0" presId="urn:microsoft.com/office/officeart/2005/8/layout/cycle4"/>
    <dgm:cxn modelId="{D6979029-F969-4E74-A2D1-47AB39BDFDD1}" type="presParOf" srcId="{C521B0CA-C860-4693-9DBD-65CE2CEDD249}" destId="{B7EA5C60-796E-4F0B-9C67-4205C8679E27}" srcOrd="3" destOrd="0" presId="urn:microsoft.com/office/officeart/2005/8/layout/cycle4"/>
    <dgm:cxn modelId="{7361CD46-CB99-499E-9E6F-1F0AFE2EC0A4}" type="presParOf" srcId="{B7EA5C60-796E-4F0B-9C67-4205C8679E27}" destId="{A738FA40-400C-4697-A43C-8A0B5F685AC9}" srcOrd="0" destOrd="0" presId="urn:microsoft.com/office/officeart/2005/8/layout/cycle4"/>
    <dgm:cxn modelId="{76A9BA16-1689-4777-ACC5-9DF345407CE7}" type="presParOf" srcId="{B7EA5C60-796E-4F0B-9C67-4205C8679E27}" destId="{52799DD7-E425-4A37-8F56-8193AE318217}" srcOrd="1" destOrd="0" presId="urn:microsoft.com/office/officeart/2005/8/layout/cycle4"/>
    <dgm:cxn modelId="{211413C4-830F-43B6-959D-4B57CF38DDB6}" type="presParOf" srcId="{C521B0CA-C860-4693-9DBD-65CE2CEDD249}" destId="{D5C3A98E-17CF-4AFA-83A0-76F206D3805A}" srcOrd="4" destOrd="0" presId="urn:microsoft.com/office/officeart/2005/8/layout/cycle4"/>
    <dgm:cxn modelId="{84810CDA-E8A8-402F-8BB4-1EBA10E2F63B}" type="presParOf" srcId="{45664320-EEE7-485D-952A-3B7489AD7BB6}" destId="{F233C48D-13C9-4B03-8341-21CE7E7B9327}" srcOrd="1" destOrd="0" presId="urn:microsoft.com/office/officeart/2005/8/layout/cycle4"/>
    <dgm:cxn modelId="{1480DBA7-B06A-4E6B-A60D-7C8E7B118940}" type="presParOf" srcId="{F233C48D-13C9-4B03-8341-21CE7E7B9327}" destId="{46662F6A-2CB1-432F-905D-7B5117C47613}" srcOrd="0" destOrd="0" presId="urn:microsoft.com/office/officeart/2005/8/layout/cycle4"/>
    <dgm:cxn modelId="{F61C47A3-648B-4181-ADCF-CE9537CF3FBF}" type="presParOf" srcId="{F233C48D-13C9-4B03-8341-21CE7E7B9327}" destId="{F462B0A9-140E-4197-8C23-94B37A4C4DCB}" srcOrd="1" destOrd="0" presId="urn:microsoft.com/office/officeart/2005/8/layout/cycle4"/>
    <dgm:cxn modelId="{7AF0D9CE-4131-4A65-BF7A-9803B39A5E83}" type="presParOf" srcId="{F233C48D-13C9-4B03-8341-21CE7E7B9327}" destId="{E9644A3E-6F66-413B-978B-BCF82A171685}" srcOrd="2" destOrd="0" presId="urn:microsoft.com/office/officeart/2005/8/layout/cycle4"/>
    <dgm:cxn modelId="{C318E4E7-6862-4BBD-BA55-9B29418C5BF6}" type="presParOf" srcId="{F233C48D-13C9-4B03-8341-21CE7E7B9327}" destId="{2977C34C-FF42-4B3A-9766-EB5040352B00}" srcOrd="3" destOrd="0" presId="urn:microsoft.com/office/officeart/2005/8/layout/cycle4"/>
    <dgm:cxn modelId="{B18D28D0-280A-48CE-8355-510A6BFADB38}" type="presParOf" srcId="{F233C48D-13C9-4B03-8341-21CE7E7B9327}" destId="{A4E46936-2D39-4DE5-A0D1-E08F65F13E9F}" srcOrd="4" destOrd="0" presId="urn:microsoft.com/office/officeart/2005/8/layout/cycle4"/>
    <dgm:cxn modelId="{74583913-449D-4012-B232-8DBC7AFE2671}" type="presParOf" srcId="{45664320-EEE7-485D-952A-3B7489AD7BB6}" destId="{440200B5-38C8-482A-A5A8-53874660E792}" srcOrd="2" destOrd="0" presId="urn:microsoft.com/office/officeart/2005/8/layout/cycle4"/>
    <dgm:cxn modelId="{65C2AF85-79DE-47D0-B5E2-D38FB821EB14}" type="presParOf" srcId="{45664320-EEE7-485D-952A-3B7489AD7BB6}" destId="{35DEA12D-42C7-4651-8604-7C5AE7BAA7E2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C636BCB-68FC-430C-9E51-D13B328AAD5F}" type="datetimeFigureOut">
              <a:rPr lang="en-US"/>
              <a:pPr>
                <a:defRPr/>
              </a:pPr>
              <a:t>4/15/2011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1BA4CB-8617-4656-8C3A-6A4D62F389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6C3694-BECF-4AE9-8083-892F2E943C3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E7D15-36C7-42F2-AB29-BDE3C06BFD2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F84F28-2066-4734-A415-71AEB8C1594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4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26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4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41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42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43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4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4748EB-696E-4C7D-84AE-FE97E7EE02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22E0-0C94-4788-9BAD-4101247DAE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9909-B1CC-4BCD-B180-553454165B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3B4A-9053-4331-85FC-8CEF8A9C0D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8586-1EAC-4FC5-AEDF-9B816DEE93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A6C4-43CE-41A4-8BD8-5E9C9738A0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1C1E37-D9DB-4D9D-874D-85C9AE8F62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6831-FFEF-40C4-B0C2-3FE71AF358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F63E-9197-4FAB-A0D0-CD245D0AC6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756A-83BF-4393-9DF2-E4EC9E0249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3763-B323-4E80-9A0F-259192A91B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C13C177-89D4-4F95-9333-8E1269D7A8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0" r:id="rId3"/>
    <p:sldLayoutId id="2147483839" r:id="rId4"/>
    <p:sldLayoutId id="2147483843" r:id="rId5"/>
    <p:sldLayoutId id="2147483844" r:id="rId6"/>
    <p:sldLayoutId id="2147483838" r:id="rId7"/>
    <p:sldLayoutId id="2147483837" r:id="rId8"/>
    <p:sldLayoutId id="2147483836" r:id="rId9"/>
    <p:sldLayoutId id="2147483835" r:id="rId10"/>
    <p:sldLayoutId id="2147483834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5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jpeg"/><Relationship Id="rId7" Type="http://schemas.openxmlformats.org/officeDocument/2006/relationships/image" Target="../media/image14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0.jpeg"/><Relationship Id="rId5" Type="http://schemas.openxmlformats.org/officeDocument/2006/relationships/image" Target="../media/image22.jpeg"/><Relationship Id="rId10" Type="http://schemas.openxmlformats.org/officeDocument/2006/relationships/image" Target="../media/image3.png"/><Relationship Id="rId4" Type="http://schemas.openxmlformats.org/officeDocument/2006/relationships/image" Target="../media/image29.jpe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5.png"/><Relationship Id="rId5" Type="http://schemas.openxmlformats.org/officeDocument/2006/relationships/image" Target="../media/image8.jpeg"/><Relationship Id="rId10" Type="http://schemas.openxmlformats.org/officeDocument/2006/relationships/image" Target="../media/image44.png"/><Relationship Id="rId4" Type="http://schemas.openxmlformats.org/officeDocument/2006/relationships/image" Target="../media/image22.jpeg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46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8.jpe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ografias.com/trabajos/termodinamica/termodinamica.shtml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ww.monografias.com/trabajos11/ilum/ilum.shtml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monografias.com/Fisica/index.shtml" TargetMode="External"/><Relationship Id="rId9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http://www.fashionplus.com/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://www.luckykids.com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9.jpe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Data" Target="../diagrams/data4.xml"/><Relationship Id="rId1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21" Type="http://schemas.openxmlformats.org/officeDocument/2006/relationships/image" Target="../media/image25.jpeg"/><Relationship Id="rId7" Type="http://schemas.openxmlformats.org/officeDocument/2006/relationships/image" Target="../media/image8.jpeg"/><Relationship Id="rId12" Type="http://schemas.openxmlformats.org/officeDocument/2006/relationships/diagramColors" Target="../diagrams/colors3.xm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P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57188"/>
            <a:ext cx="1106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19250" y="214313"/>
            <a:ext cx="712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00B050"/>
                </a:solidFill>
                <a:latin typeface="Franklin Gothic Heavy" pitchFamily="34" charset="0"/>
              </a:rPr>
              <a:t>ESCUELA POLITECNICA DEL EJERCITO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692275" y="785813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B050"/>
                </a:solidFill>
              </a:rPr>
              <a:t>Departamento Ciencias Económicas Administrativas y de Comercio Exterior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044575" y="2133600"/>
            <a:ext cx="78486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43063" y="1893888"/>
            <a:ext cx="6840537" cy="26781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706777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u="sng" dirty="0">
                <a:solidFill>
                  <a:srgbClr val="336600"/>
                </a:solidFill>
                <a:latin typeface="Arial Black" pitchFamily="34" charset="0"/>
                <a:cs typeface="+mn-cs"/>
              </a:rPr>
              <a:t>PLAN ESTRATEGICO DE MARKETING</a:t>
            </a:r>
            <a:br>
              <a:rPr lang="es-ES" sz="2800" b="1" u="sng" dirty="0">
                <a:solidFill>
                  <a:srgbClr val="336600"/>
                </a:solidFill>
                <a:latin typeface="Arial Black" pitchFamily="34" charset="0"/>
                <a:cs typeface="+mn-cs"/>
              </a:rPr>
            </a:br>
            <a:r>
              <a:rPr lang="es-ES" sz="2800" b="1" dirty="0">
                <a:solidFill>
                  <a:srgbClr val="336600"/>
                </a:solidFill>
                <a:latin typeface="Arial Black" pitchFamily="34" charset="0"/>
                <a:cs typeface="+mn-cs"/>
              </a:rPr>
              <a:t> PARA INCREMENTAR LAS VENTAS Y POSICIONAMIENTO DE LA IMPORTADORA OFERTAS DE LA CIUDAD DE GUAYAQUIL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57238" y="4633913"/>
            <a:ext cx="856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ELABORADO POR: KARINA DEL ROCÍO PÉREZ PADILLA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042988" y="6149975"/>
            <a:ext cx="7885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TUTOR:  ING. GEOVANNY HERRERA.</a:t>
            </a:r>
          </a:p>
          <a:p>
            <a:pPr algn="ctr"/>
            <a:r>
              <a:rPr lang="es-ES" sz="2000" b="1"/>
              <a:t>COTUTORA: ING. ROSARIO PINEDA.</a:t>
            </a:r>
            <a:endParaRPr lang="es-ES"/>
          </a:p>
        </p:txBody>
      </p:sp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991100"/>
            <a:ext cx="3529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2250173"/>
            <a:ext cx="6929486" cy="260944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5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INVESTIGACION DE MERCADOS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2928938" y="850900"/>
            <a:ext cx="6107112" cy="720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CALCULO DE LA MUESTRA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141663"/>
            <a:ext cx="10048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0" y="4313238"/>
            <a:ext cx="7254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19891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5638800"/>
            <a:ext cx="94456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6143625" y="2357438"/>
            <a:ext cx="2571750" cy="300037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2286000" y="2428875"/>
            <a:ext cx="3381375" cy="2828925"/>
          </a:xfrm>
          <a:prstGeom prst="rect">
            <a:avLst/>
          </a:prstGeom>
          <a:noFill/>
          <a:ln w="952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Georgia" pitchFamily="18" charset="0"/>
              </a:rPr>
              <a:t>n: </a:t>
            </a:r>
            <a:r>
              <a:rPr lang="en-US" sz="1400">
                <a:latin typeface="Georgia" pitchFamily="18" charset="0"/>
              </a:rPr>
              <a:t>tamaño de la muestra</a:t>
            </a:r>
            <a:endParaRPr lang="en-US" sz="1400" b="1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b="1" i="1">
                <a:latin typeface="Georgia" pitchFamily="18" charset="0"/>
              </a:rPr>
              <a:t>e</a:t>
            </a:r>
            <a:r>
              <a:rPr lang="en-US" sz="1400">
                <a:latin typeface="Georgia" pitchFamily="18" charset="0"/>
              </a:rPr>
              <a:t> :  Nivel máximo de error de estimación permitido  6%   (0,06).</a:t>
            </a:r>
          </a:p>
          <a:p>
            <a:pPr>
              <a:spcBef>
                <a:spcPct val="50000"/>
              </a:spcBef>
            </a:pPr>
            <a:r>
              <a:rPr lang="en-US" sz="1600" b="1" i="1">
                <a:latin typeface="Georgia" pitchFamily="18" charset="0"/>
              </a:rPr>
              <a:t>Z:</a:t>
            </a:r>
            <a:r>
              <a:rPr lang="en-US" sz="1400">
                <a:latin typeface="Georgia" pitchFamily="18" charset="0"/>
              </a:rPr>
              <a:t>   95% de nivel de confianza estadística, el valor crítico de Z = 1,96. </a:t>
            </a:r>
            <a:r>
              <a:rPr lang="en-US" sz="1400" b="1">
                <a:latin typeface="Georgia" pitchFamily="18" charset="0"/>
              </a:rPr>
              <a:t>(Tabla normal  estándar).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Georgia" pitchFamily="18" charset="0"/>
              </a:rPr>
              <a:t> </a:t>
            </a:r>
            <a:r>
              <a:rPr lang="en-US" sz="1600" b="1" i="1">
                <a:latin typeface="Georgia" pitchFamily="18" charset="0"/>
              </a:rPr>
              <a:t>p:</a:t>
            </a:r>
            <a:r>
              <a:rPr lang="en-US" sz="1400">
                <a:latin typeface="Georgia" pitchFamily="18" charset="0"/>
              </a:rPr>
              <a:t>  Proporción de individuos investigados que cumplen con determinada característica de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Georgia" pitchFamily="18" charset="0"/>
              </a:rPr>
              <a:t>interés </a:t>
            </a:r>
            <a:endParaRPr lang="en-US" sz="1400" b="1">
              <a:latin typeface="Georgia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75" y="2643188"/>
            <a:ext cx="2000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2214563" y="2357438"/>
            <a:ext cx="3571875" cy="300037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215063" y="3933825"/>
          <a:ext cx="2428875" cy="781050"/>
        </p:xfrm>
        <a:graphic>
          <a:graphicData uri="http://schemas.openxmlformats.org/presentationml/2006/ole">
            <p:oleObj spid="_x0000_s1026" name="Ecuación" r:id="rId9" imgW="1777680" imgH="469800" progId="Equation.3">
              <p:embed/>
            </p:oleObj>
          </a:graphicData>
        </a:graphic>
      </p:graphicFrame>
      <p:pic>
        <p:nvPicPr>
          <p:cNvPr id="103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5619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/>
      <p:bldP spid="1208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WordArt 3"/>
          <p:cNvSpPr>
            <a:spLocks noChangeArrowheads="1" noChangeShapeType="1" noTextEdit="1"/>
          </p:cNvSpPr>
          <p:nvPr/>
        </p:nvSpPr>
        <p:spPr bwMode="auto">
          <a:xfrm>
            <a:off x="2571736" y="928670"/>
            <a:ext cx="6357982" cy="936625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SEGMENTACION DE MERCADOS</a:t>
            </a: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3033713"/>
            <a:ext cx="10048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13238"/>
            <a:ext cx="9667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989138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113" y="5589588"/>
            <a:ext cx="8080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1571625" y="2214563"/>
            <a:ext cx="7358063" cy="4432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en-US" b="1" u="sng" dirty="0"/>
              <a:t>CLIENTES MAYORISTAS</a:t>
            </a:r>
          </a:p>
          <a:p>
            <a:pPr marL="342900" indent="-342900" algn="ctr"/>
            <a:endParaRPr lang="en-US" sz="1200" b="1" dirty="0"/>
          </a:p>
          <a:p>
            <a:pPr marL="342900" indent="-342900">
              <a:buFontTx/>
              <a:buAutoNum type="arabicPeriod"/>
            </a:pPr>
            <a:r>
              <a:rPr lang="es-ES" altLang="ko-KR" sz="1400" dirty="0">
                <a:ea typeface="굴림" pitchFamily="34" charset="-127"/>
              </a:rPr>
              <a:t>(32%),  adquieren desde tres unidades en adelante por tipo de producto, con tallas y colores surtidos). Generalmente compran productos destinados para ser comercializados en la Costa.  </a:t>
            </a:r>
          </a:p>
          <a:p>
            <a:pPr marL="342900" indent="-342900">
              <a:buFontTx/>
              <a:buAutoNum type="arabicPeriod"/>
            </a:pPr>
            <a:r>
              <a:rPr lang="es-ES" altLang="ko-KR" sz="1400" dirty="0">
                <a:ea typeface="굴림" pitchFamily="34" charset="-127"/>
              </a:rPr>
              <a:t>El 86% de nuestros mayoristas  comprenden edades entre 32 – 52 años   </a:t>
            </a:r>
          </a:p>
          <a:p>
            <a:pPr marL="342900" indent="-342900">
              <a:buFontTx/>
              <a:buAutoNum type="arabicPeriod"/>
            </a:pPr>
            <a:r>
              <a:rPr lang="es-ES" altLang="ko-KR" sz="1400" dirty="0">
                <a:ea typeface="굴림" pitchFamily="34" charset="-127"/>
              </a:rPr>
              <a:t>El 65% de los clientes mayoristas que compran en LA Bahía, viven en Guayas. </a:t>
            </a:r>
          </a:p>
          <a:p>
            <a:pPr marL="342900" indent="-342900">
              <a:buFontTx/>
              <a:buAutoNum type="arabicPeriod"/>
            </a:pPr>
            <a:r>
              <a:rPr lang="es-ES" altLang="ko-KR" sz="1400" dirty="0">
                <a:ea typeface="굴림" pitchFamily="34" charset="-127"/>
              </a:rPr>
              <a:t>El 72% pertenece a la  clase MEDIA-BAJA y BAJA. 13%  clase MEDIA.</a:t>
            </a:r>
          </a:p>
          <a:p>
            <a:pPr marL="342900" indent="-342900">
              <a:buFontTx/>
              <a:buAutoNum type="arabicPeriod"/>
            </a:pPr>
            <a:r>
              <a:rPr lang="es-ES" altLang="ko-KR" sz="1400" dirty="0">
                <a:ea typeface="굴림" pitchFamily="34" charset="-127"/>
              </a:rPr>
              <a:t>El 60 % de los clientes mayoristas son hombres y el 40% mujeres.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s-ES" altLang="ko-KR" sz="1400" dirty="0">
                <a:ea typeface="굴림" pitchFamily="34" charset="-127"/>
              </a:rPr>
              <a:t>El monto de compra promedio de los ambulantes es generalmente menor a $20, pero son clientes frecuentes. La gran mayoría de ellos realiza compras diarias.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s-ES" altLang="ko-KR" sz="1400" dirty="0">
                <a:ea typeface="굴림" pitchFamily="34" charset="-127"/>
              </a:rPr>
              <a:t>Un 58 % de los comerciantes mayoristas, reporta ventas semanales inferiores a $200.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s-ES" sz="1400" dirty="0"/>
              <a:t>Un 24% aproximadamente de los comerciantes mayoristas vende en una semana entre $200 Y $1000.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s-ES" sz="1400" dirty="0"/>
              <a:t> Un 12  %  reporta ventas semanales entre $1000 y $1500.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s-ES" sz="1400" dirty="0"/>
              <a:t> Un 6% restante reporta ventas mayores a $1500 dólares a la semana.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s-EC" sz="1400" dirty="0"/>
              <a:t>Los colores que predominan en sus preferencias de compra en general,  son los colores pasteles  y los colores intensos en la costa.  </a:t>
            </a:r>
            <a:endParaRPr lang="es-ES" sz="1400" dirty="0"/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s-ES" sz="1400" dirty="0"/>
              <a:t>Los clientes provenientes de la Sierra incluyen en sus preferencias los colores obscuros. </a:t>
            </a:r>
            <a:endParaRPr lang="es-ES" altLang="ko-KR" sz="1400" dirty="0">
              <a:ea typeface="굴림" pitchFamily="34" charset="-127"/>
            </a:endParaRPr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5619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74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97200"/>
            <a:ext cx="1077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211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1857375"/>
            <a:ext cx="10223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549275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76250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571736" y="928670"/>
            <a:ext cx="6357982" cy="936625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SEGMENTACION DE MERCADOS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85938" y="2357438"/>
            <a:ext cx="7000875" cy="3648075"/>
          </a:xfrm>
          <a:prstGeom prst="rect">
            <a:avLst/>
          </a:prstGeom>
          <a:noFill/>
          <a:ln w="28575" cmpd="thickThin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s-EC" sz="1400"/>
              <a:t> </a:t>
            </a:r>
            <a:endParaRPr lang="es-ES" sz="1400"/>
          </a:p>
          <a:p>
            <a:pPr algn="ctr"/>
            <a:r>
              <a:rPr lang="es-EC" b="1" u="sng"/>
              <a:t> MINORISTAS</a:t>
            </a:r>
          </a:p>
          <a:p>
            <a:pPr algn="ctr"/>
            <a:endParaRPr lang="es-ES" b="1" u="sng"/>
          </a:p>
          <a:p>
            <a:pPr>
              <a:buFont typeface="Trebuchet MS" pitchFamily="34" charset="0"/>
              <a:buAutoNum type="arabicPeriod"/>
            </a:pPr>
            <a:r>
              <a:rPr lang="es-EC" sz="1400"/>
              <a:t>Compradores minoristas (68%), adquieren productos destinados para el uso personal o familiar.  </a:t>
            </a:r>
          </a:p>
          <a:p>
            <a:pPr>
              <a:buFont typeface="Trebuchet MS" pitchFamily="34" charset="0"/>
              <a:buAutoNum type="arabicPeriod"/>
            </a:pPr>
            <a:endParaRPr lang="es-EC" sz="1400"/>
          </a:p>
          <a:p>
            <a:pPr>
              <a:buFont typeface="Trebuchet MS" pitchFamily="34" charset="0"/>
              <a:buAutoNum type="arabicPeriod"/>
            </a:pPr>
            <a:r>
              <a:rPr lang="es-EC" sz="1400"/>
              <a:t>El 75%  compran en esta zona de la (Bahía),  viven en la Provincia del Guayas.</a:t>
            </a:r>
          </a:p>
          <a:p>
            <a:pPr>
              <a:buFont typeface="Trebuchet MS" pitchFamily="34" charset="0"/>
              <a:buAutoNum type="arabicPeriod"/>
            </a:pPr>
            <a:endParaRPr lang="es-ES" sz="1400"/>
          </a:p>
          <a:p>
            <a:pPr>
              <a:buFont typeface="Trebuchet MS" pitchFamily="34" charset="0"/>
              <a:buAutoNum type="arabicPeriod"/>
            </a:pPr>
            <a:r>
              <a:rPr lang="es-EC" sz="1400"/>
              <a:t>El 87% pertenece a las  clases  MEDIA-BAJA y BAJA. </a:t>
            </a:r>
          </a:p>
          <a:p>
            <a:pPr>
              <a:buFont typeface="Trebuchet MS" pitchFamily="34" charset="0"/>
              <a:buAutoNum type="arabicPeriod"/>
            </a:pPr>
            <a:endParaRPr lang="es-ES" sz="1400"/>
          </a:p>
          <a:p>
            <a:pPr>
              <a:buFont typeface="Trebuchet MS" pitchFamily="34" charset="0"/>
              <a:buAutoNum type="arabicPeriod"/>
            </a:pPr>
            <a:r>
              <a:rPr lang="es-EC" sz="1400"/>
              <a:t>La Edad promedio de los compradores minoristas es de 27 años.</a:t>
            </a:r>
          </a:p>
          <a:p>
            <a:pPr>
              <a:buFont typeface="Trebuchet MS" pitchFamily="34" charset="0"/>
              <a:buAutoNum type="arabicPeriod"/>
            </a:pPr>
            <a:endParaRPr lang="es-ES" sz="1400"/>
          </a:p>
          <a:p>
            <a:pPr>
              <a:buFont typeface="Trebuchet MS" pitchFamily="34" charset="0"/>
              <a:buAutoNum type="arabicPeriod"/>
            </a:pPr>
            <a:r>
              <a:rPr lang="es-EC" sz="1400"/>
              <a:t>El 86% de los clientes minoristas son mujeres y el 14% hombres.</a:t>
            </a:r>
          </a:p>
          <a:p>
            <a:endParaRPr lang="es-ES" sz="1400"/>
          </a:p>
          <a:p>
            <a:r>
              <a:rPr lang="es-EC" sz="1400"/>
              <a:t>6.	EL monto de compra promedio de los clientes minoristas es de $8.</a:t>
            </a:r>
            <a:r>
              <a:rPr lang="es-EC" sz="1400" b="1"/>
              <a:t> </a:t>
            </a:r>
            <a:endParaRPr lang="es-ES" sz="1400"/>
          </a:p>
          <a:p>
            <a:pPr>
              <a:buFont typeface="Trebuchet MS" pitchFamily="34" charset="0"/>
              <a:buAutoNum type="arabicPeriod" startAt="10"/>
            </a:pPr>
            <a:endParaRPr lang="es-ES" sz="1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357422" y="2214552"/>
          <a:ext cx="6072231" cy="34843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61684"/>
                <a:gridCol w="961684"/>
                <a:gridCol w="922415"/>
                <a:gridCol w="897571"/>
                <a:gridCol w="897571"/>
                <a:gridCol w="1431306"/>
              </a:tblGrid>
              <a:tr h="25959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PRODUCCION LOCAL ESTIMADA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AÑOS</a:t>
                      </a:r>
                      <a:endParaRPr lang="es-E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No. EMPRESAS</a:t>
                      </a:r>
                      <a:endParaRPr lang="es-E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No. PEQUENAS </a:t>
                      </a:r>
                      <a:endParaRPr lang="es-E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No. MEDIANAS</a:t>
                      </a:r>
                      <a:endParaRPr lang="es-E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No. GRANDES</a:t>
                      </a:r>
                      <a:endParaRPr lang="es-E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PRODUCCION ANUAL CALCULADA</a:t>
                      </a:r>
                      <a:endParaRPr lang="es-E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 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 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$ 28.558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$ 25.299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$ 34.093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 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2004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132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8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18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106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$ 51.572.180,16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2005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114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7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15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92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$ 44.591.134,68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2006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170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23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137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$ 66.458.030,64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2007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174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24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140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$ 67.988.956,32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2008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160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22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128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$ 62.472.419,76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2009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190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11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26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153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$ 74.257.304,52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2010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230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14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31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185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$ 89.894.966,64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88" y="812053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Showcard Gothic" pitchFamily="82" charset="0"/>
                <a:cs typeface="+mn-cs"/>
              </a:rPr>
              <a:t>OFERTA DE PRENDAS DE VESTIR EN EL MERCADO ECUATORIANO.</a:t>
            </a: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2286022" y="5643578"/>
            <a:ext cx="5500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altLang="ko-KR" sz="1000" b="1" dirty="0">
                <a:latin typeface="Arial" charset="0"/>
                <a:ea typeface="Times New Roman" pitchFamily="18" charset="0"/>
              </a:rPr>
              <a:t>Fuente</a:t>
            </a:r>
            <a:r>
              <a:rPr lang="es-EC" altLang="ko-KR" sz="1000" dirty="0">
                <a:latin typeface="Arial" charset="0"/>
                <a:ea typeface="Times New Roman" pitchFamily="18" charset="0"/>
              </a:rPr>
              <a:t>: INEC, Encuesta de manufactura y miner</a:t>
            </a:r>
            <a:r>
              <a:rPr lang="es-EC" altLang="ko-KR" sz="1000" dirty="0">
                <a:ea typeface="Times New Roman" pitchFamily="18" charset="0"/>
              </a:rPr>
              <a:t>í</a:t>
            </a:r>
            <a:r>
              <a:rPr lang="es-EC" altLang="ko-KR" sz="1000" dirty="0">
                <a:latin typeface="Arial" charset="0"/>
                <a:ea typeface="Times New Roman" pitchFamily="18" charset="0"/>
              </a:rPr>
              <a:t>a 2007.</a:t>
            </a:r>
            <a:endParaRPr lang="es-ES" altLang="ko-KR" sz="1000" dirty="0"/>
          </a:p>
          <a:p>
            <a:pPr algn="ctr" eaLnBrk="0" hangingPunct="0"/>
            <a:r>
              <a:rPr lang="es-EC" altLang="ko-KR" sz="1000" dirty="0">
                <a:latin typeface="Arial" charset="0"/>
                <a:ea typeface="Times New Roman" pitchFamily="18" charset="0"/>
              </a:rPr>
              <a:t>Superintendencia de Compa</a:t>
            </a:r>
            <a:r>
              <a:rPr lang="es-EC" altLang="ko-KR" sz="1000" dirty="0">
                <a:ea typeface="Times New Roman" pitchFamily="18" charset="0"/>
              </a:rPr>
              <a:t>ñí</a:t>
            </a:r>
            <a:r>
              <a:rPr lang="es-EC" altLang="ko-KR" sz="1000" dirty="0">
                <a:latin typeface="Arial" charset="0"/>
                <a:ea typeface="Times New Roman" pitchFamily="18" charset="0"/>
              </a:rPr>
              <a:t>as</a:t>
            </a:r>
            <a:endParaRPr lang="es-ES" altLang="ko-KR" sz="1000" dirty="0"/>
          </a:p>
        </p:txBody>
      </p: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357813"/>
            <a:ext cx="124618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14312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778250"/>
            <a:ext cx="10080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14679" y="1857364"/>
          <a:ext cx="5000659" cy="19308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65831"/>
                <a:gridCol w="1190633"/>
                <a:gridCol w="1265831"/>
                <a:gridCol w="1278364"/>
              </a:tblGrid>
              <a:tr h="415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AÑOS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IMPORTACIONES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PRODUCCION ANUAL CALCULADA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OFERTA MERCADO LOCAL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2004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$ 115.450.238,00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$ 51.572.180,16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$ 167.022.418,16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2005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$ 119.352.424,00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$ 44.591.134,68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$ 163.943.558,68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$ 140.000.000,00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$ 66.458.030,64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$ 206.458.030,64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$ 120.000.000,00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$ 67.988.956,32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$ 187.988.956,32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$ 207.299.454,00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$ 62.472.419,76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$ 269.771.873,76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$ 69.942.000,00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$ 74.257.304,52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$ 144.199.304,52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2010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$ 92.099.250,00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$ 89.894.966,64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$ 181.994.216,64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786050" y="702214"/>
            <a:ext cx="6143668" cy="7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OFERTA MERCADO LOCAL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357686" y="4429132"/>
          <a:ext cx="3071834" cy="17145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28351"/>
                <a:gridCol w="1543483"/>
              </a:tblGrid>
              <a:tr h="21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AÑOS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OFERTA ESTIMADA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$ 198.588.447,68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0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2012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$ 201.043.474,56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2013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$ 203.498.501,44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$ 205.953.528,32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2015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$ 208.408.555,20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$ 210.863.582,08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$ 213.318.608,96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786188" y="3857625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altLang="ko-KR" sz="1200" b="1">
                <a:latin typeface="Arial Black" pitchFamily="34" charset="0"/>
                <a:ea typeface="Times New Roman" pitchFamily="18" charset="0"/>
              </a:rPr>
              <a:t>Oferta futura anual estimada o proyectada</a:t>
            </a:r>
          </a:p>
          <a:p>
            <a:pPr algn="ctr" eaLnBrk="0" hangingPunct="0"/>
            <a:r>
              <a:rPr lang="es-EC" altLang="ko-KR" sz="1200" b="1">
                <a:latin typeface="Arial Black" pitchFamily="34" charset="0"/>
                <a:ea typeface="Times New Roman" pitchFamily="18" charset="0"/>
              </a:rPr>
              <a:t> (Mínimos Cuadrados)</a:t>
            </a:r>
            <a:endParaRPr lang="es-EC" altLang="ko-KR">
              <a:latin typeface="Arial Black" pitchFamily="34" charset="0"/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2928938" y="6253163"/>
            <a:ext cx="5500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altLang="ko-KR" sz="800" b="1">
                <a:latin typeface="Arial" charset="0"/>
                <a:ea typeface="Times New Roman" pitchFamily="18" charset="0"/>
              </a:rPr>
              <a:t>Fuente</a:t>
            </a:r>
            <a:r>
              <a:rPr lang="es-EC" altLang="ko-KR" sz="800">
                <a:latin typeface="Arial" charset="0"/>
                <a:ea typeface="Times New Roman" pitchFamily="18" charset="0"/>
              </a:rPr>
              <a:t>: INEC, Encuesta de manufactura y miner</a:t>
            </a:r>
            <a:r>
              <a:rPr lang="es-EC" altLang="ko-KR" sz="800">
                <a:ea typeface="Times New Roman" pitchFamily="18" charset="0"/>
              </a:rPr>
              <a:t>í</a:t>
            </a:r>
            <a:r>
              <a:rPr lang="es-EC" altLang="ko-KR" sz="800">
                <a:latin typeface="Arial" charset="0"/>
                <a:ea typeface="Times New Roman" pitchFamily="18" charset="0"/>
              </a:rPr>
              <a:t>a 2007.</a:t>
            </a:r>
            <a:endParaRPr lang="es-ES" altLang="ko-KR" sz="800"/>
          </a:p>
          <a:p>
            <a:pPr algn="ctr" eaLnBrk="0" hangingPunct="0"/>
            <a:r>
              <a:rPr lang="es-EC" altLang="ko-KR" sz="800">
                <a:latin typeface="Arial" charset="0"/>
                <a:ea typeface="Times New Roman" pitchFamily="18" charset="0"/>
              </a:rPr>
              <a:t>Superintendencia de Compa</a:t>
            </a:r>
            <a:r>
              <a:rPr lang="es-EC" altLang="ko-KR" sz="800">
                <a:ea typeface="Times New Roman" pitchFamily="18" charset="0"/>
              </a:rPr>
              <a:t>ñí</a:t>
            </a:r>
            <a:r>
              <a:rPr lang="es-EC" altLang="ko-KR" sz="800">
                <a:latin typeface="Arial" charset="0"/>
                <a:ea typeface="Times New Roman" pitchFamily="18" charset="0"/>
              </a:rPr>
              <a:t>as</a:t>
            </a:r>
            <a:endParaRPr lang="es-ES" altLang="ko-KR" sz="800"/>
          </a:p>
        </p:txBody>
      </p:sp>
      <p:pic>
        <p:nvPicPr>
          <p:cNvPr id="20487" name="7 Imagen" descr="imagesCA85W5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71688"/>
            <a:ext cx="1047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8 Imagen" descr="CONJ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00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11 Imagen" descr="SHORT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52863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16304" y="2121920"/>
          <a:ext cx="5499100" cy="19625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2000"/>
                <a:gridCol w="1282700"/>
                <a:gridCol w="1282700"/>
                <a:gridCol w="1016000"/>
                <a:gridCol w="1155700"/>
              </a:tblGrid>
              <a:tr h="2095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CONSUMO APARENTE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AÑOS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IMPORTACIONES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EXPORTACIONES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smtClean="0"/>
                        <a:t>PRODUCCION</a:t>
                      </a:r>
                      <a:r>
                        <a:rPr lang="es-ES" sz="1050" b="1" baseline="0" dirty="0" smtClean="0"/>
                        <a:t> NACIONAL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/>
                        <a:t>CONSUMO </a:t>
                      </a:r>
                      <a:r>
                        <a:rPr lang="es-ES" sz="1050" b="1" dirty="0" smtClean="0"/>
                        <a:t>APARENTE O DEMANDA</a:t>
                      </a:r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$ 115.450.238,00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$ 18.325.424,00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$ 51.572.180,16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$ 141.476.814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2005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$ 119.352.424,00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$ 25.545.236,00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$ 44.591.134,68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$ 132.111.188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$ 140.000.000,00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$ 21.545.863,00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$ 66.458.030,64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$ 175.574.137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2007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$ 120.000.000,00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$ 32.320.000,00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$ 67.988.956,32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$ 146.144.000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2008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$ 207.299.454,00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$ 26.651.478,00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$ 62.472.419,76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$ 234.407.976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2009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$ 69.942.000,00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$ 21.385.527,00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$ 74.257.304,52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$ 112.396.473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2010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$ 92.099.250,00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$ 22.392.300,00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$ 89.894.966,64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$ 146.986.950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71406" y="3286124"/>
          <a:ext cx="557216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14810" y="4929198"/>
          <a:ext cx="3862070" cy="16824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77900"/>
                <a:gridCol w="908050"/>
                <a:gridCol w="1976120"/>
              </a:tblGrid>
              <a:tr h="2095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DEMANDA FUTURA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AÑOS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X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DEMANDA FUTURA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2011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$ 129.917.636,56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2012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9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$ 131.201.022,88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2013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$ 132.484.409,20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2014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$ 133.767.795,52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2015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$ 135.051.181,84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500438" y="4357688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altLang="ko-KR" sz="1400" b="1">
                <a:latin typeface="Arial Black" pitchFamily="34" charset="0"/>
                <a:ea typeface="Times New Roman" pitchFamily="18" charset="0"/>
              </a:rPr>
              <a:t>Demanda futura anual estimada o proyectada</a:t>
            </a:r>
          </a:p>
          <a:p>
            <a:pPr algn="ctr" eaLnBrk="0" hangingPunct="0"/>
            <a:r>
              <a:rPr lang="es-EC" altLang="ko-KR" sz="1400" b="1">
                <a:latin typeface="Arial Black" pitchFamily="34" charset="0"/>
                <a:ea typeface="Times New Roman" pitchFamily="18" charset="0"/>
              </a:rPr>
              <a:t> (Mínimos Cuadrados)</a:t>
            </a:r>
            <a:endParaRPr lang="es-EC" altLang="ko-KR" sz="2000" b="1">
              <a:latin typeface="Arial Black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85984" y="619764"/>
            <a:ext cx="6862776" cy="666096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DEMANDA PRENDAS DE VESTIR</a:t>
            </a: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9275"/>
            <a:ext cx="20716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15 Imagen" descr="imagesCA85W53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2071688"/>
            <a:ext cx="1047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16 Imagen" descr="CONJ 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0713" y="3500438"/>
            <a:ext cx="9001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17 Imagen" descr="SHORT 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52863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00298" y="1033449"/>
          <a:ext cx="6286544" cy="4667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286544"/>
              </a:tblGrid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Demanda Insatisfecha = Demanda Futura – Oferta Futura</a:t>
                      </a:r>
                      <a:endParaRPr lang="es-E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357563" y="2714625"/>
          <a:ext cx="4152900" cy="152590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62000"/>
                <a:gridCol w="1016000"/>
                <a:gridCol w="1358900"/>
                <a:gridCol w="1016000"/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AÑOS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OFERTA ESTIMADA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DEMANDA ESTIMADA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/>
                        <a:t>DEMANDA INSATISFECHA</a:t>
                      </a:r>
                      <a:endParaRPr lang="es-E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2011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$ 198.588.447,68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$ 129.917.636,56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$ 68.670.811,12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$ 201.043.474,56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$ 131.201.022,88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$ 69.842.451,68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$ 203.498.501,44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$ 132.484.409,20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$ 71.014.092,24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$ 205.953.528,32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$ 133.767.795,52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$ 72.185.732,80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$ 208.408.555,20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$ 135.051.181,84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$ 73.357.373,36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68" name="5 Rectángulo"/>
          <p:cNvSpPr>
            <a:spLocks noChangeArrowheads="1"/>
          </p:cNvSpPr>
          <p:nvPr/>
        </p:nvSpPr>
        <p:spPr bwMode="auto">
          <a:xfrm>
            <a:off x="3429000" y="20812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200" b="1"/>
              <a:t>DEMANDA INSATISFECHA DE PRENDAS DE VESTIR</a:t>
            </a:r>
            <a:endParaRPr lang="es-ES" sz="120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86116" y="5008456"/>
          <a:ext cx="4381500" cy="134950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2000"/>
                <a:gridCol w="1016000"/>
                <a:gridCol w="1587500"/>
                <a:gridCol w="1016000"/>
              </a:tblGrid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AÑOS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DEMANDA INSATISFECHA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PORCENTAJE DE MERCADO PARA EL PROYECTO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VENTAS ANUALES ESPERADAS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2011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$ 68.670.811,12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1%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$ 686.708,11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2012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$ 69.842.451,68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1%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$ 698.424,52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2013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$ 71.014.092,24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1%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$ 710.140,92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2014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$ 72.185.732,80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2%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$ 1.082.785,99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2015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/>
                        <a:t>$ 73.357.373,36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2%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/>
                        <a:t>$ 1.100.360,60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2570" name="8 Rectángulo"/>
          <p:cNvSpPr>
            <a:spLocks noChangeArrowheads="1"/>
          </p:cNvSpPr>
          <p:nvPr/>
        </p:nvSpPr>
        <p:spPr bwMode="auto">
          <a:xfrm>
            <a:off x="3286125" y="451008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200" b="1"/>
              <a:t>DEMANDA QUE CAPTARA EL PROYECTO</a:t>
            </a:r>
            <a:endParaRPr lang="es-ES" sz="1200"/>
          </a:p>
        </p:txBody>
      </p:sp>
      <p:pic>
        <p:nvPicPr>
          <p:cNvPr id="2257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13 Imagen" descr="imagesCA85W53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071688"/>
            <a:ext cx="1047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3" name="14 Imagen" descr="CONJ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3" y="3500438"/>
            <a:ext cx="9001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15 Imagen" descr="SHORT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52863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928662" y="1643050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2286000" y="15716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/>
              <a:t>MISION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5857875" y="16303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u="sng"/>
              <a:t>VISION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00232" y="714356"/>
            <a:ext cx="5375447" cy="70788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OBJETIVOS Y ESTRATEGIAS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571472" y="1571612"/>
          <a:ext cx="821537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714480" y="571480"/>
            <a:ext cx="5643602" cy="707886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OBJETIVOS Y ESTRATEGIAS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2852738"/>
            <a:ext cx="8229600" cy="4325937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u="sng" dirty="0" smtClean="0">
                <a:solidFill>
                  <a:srgbClr val="92D050"/>
                </a:solidFill>
                <a:latin typeface="Bauhaus 93" pitchFamily="82" charset="0"/>
                <a:hlinkClick r:id="rId4" action="ppaction://hlinksldjump"/>
              </a:rPr>
              <a:t>ASPECTOS GENERALES</a:t>
            </a:r>
            <a:endParaRPr lang="es-MX" b="1" u="sng" dirty="0" smtClean="0">
              <a:solidFill>
                <a:srgbClr val="92D050"/>
              </a:solidFill>
              <a:latin typeface="Bauhaus 93" pitchFamily="82" charset="0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ANALISIS SITUACIONAL - FODA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INVESTIGACIÓN DE MERCADO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OBJETIVOS Y ESTRATEGIAS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PLAN DE MARKETING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ANALISIS FINANCIERO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CONCLUSIÓN Y RECOMENDACIONES</a:t>
            </a:r>
            <a:endParaRPr lang="es-ES" b="1" dirty="0" smtClean="0">
              <a:latin typeface="Bauhaus 93" pitchFamily="8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133600"/>
            <a:ext cx="9144000" cy="2159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imagesCAYIXZ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13" y="692150"/>
            <a:ext cx="1657350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6" descr="BLUSA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836613"/>
            <a:ext cx="1512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nino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836613"/>
            <a:ext cx="12271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900" y="620713"/>
            <a:ext cx="2339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51" y="1928802"/>
            <a:ext cx="5762625" cy="4486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" name="29 Rectángulo"/>
          <p:cNvSpPr/>
          <p:nvPr/>
        </p:nvSpPr>
        <p:spPr>
          <a:xfrm>
            <a:off x="2285984" y="857232"/>
            <a:ext cx="6500858" cy="830997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4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cs typeface="+mn-cs"/>
              </a:rPr>
              <a:t>OBJETIVOS Y ESTRATEGIAS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7" descr="micrfofibr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205038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8" descr="microfibr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963" y="3798888"/>
            <a:ext cx="1047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9" descr="PLUSZIZ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2513" y="537845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16150" y="476250"/>
            <a:ext cx="6927850" cy="9525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Estrategias Corporativas</a:t>
            </a:r>
            <a:endParaRPr lang="en-US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26627" name="Picture 17" descr="micrfofib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14563"/>
            <a:ext cx="7477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8" descr="microfib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429000"/>
            <a:ext cx="784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9" descr="PLUSZIZ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85775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549275"/>
            <a:ext cx="235743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1709760"/>
            <a:ext cx="7143800" cy="4933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7358114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1" name="Picture 17" descr="micrfofib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71688"/>
            <a:ext cx="7477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8" descr="microfibr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643313"/>
            <a:ext cx="784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9" descr="PLUSZIZ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5286375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500313" y="642938"/>
            <a:ext cx="6500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  <a:cs typeface="+mn-cs"/>
              </a:rPr>
              <a:t>Estrategias Corporativas</a:t>
            </a:r>
            <a:endParaRPr lang="es-ES" sz="4000" dirty="0">
              <a:cs typeface="+mn-cs"/>
            </a:endParaRPr>
          </a:p>
        </p:txBody>
      </p:sp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8" y="428625"/>
            <a:ext cx="235743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1670" y="764134"/>
            <a:ext cx="6929486" cy="950354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600" b="1" spc="200" dirty="0">
                <a:ln w="29210">
                  <a:solidFill>
                    <a:srgbClr val="336600"/>
                  </a:solidFill>
                </a:ln>
                <a:solidFill>
                  <a:srgbClr val="33993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cs"/>
              </a:rPr>
              <a:t>MATRIZ DE LA CASA DE LA CALIDAD</a:t>
            </a:r>
          </a:p>
        </p:txBody>
      </p:sp>
      <p:pic>
        <p:nvPicPr>
          <p:cNvPr id="28675" name="Picture 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500063"/>
            <a:ext cx="17145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1571612"/>
            <a:ext cx="750099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b="1" dirty="0">
                <a:ln>
                  <a:solidFill>
                    <a:schemeClr val="tx1"/>
                  </a:solidFill>
                </a:ln>
                <a:solidFill>
                  <a:srgbClr val="FF99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+mn-cs"/>
              </a:rPr>
              <a:t>Nos permite diseñar un producto o servicio de acuerdo a las exigencias reales de los clientes considerando parámetros técnicos.</a:t>
            </a:r>
          </a:p>
          <a:p>
            <a:pPr>
              <a:defRPr/>
            </a:pPr>
            <a:endParaRPr lang="es-ES" dirty="0">
              <a:cs typeface="+mn-cs"/>
            </a:endParaRPr>
          </a:p>
          <a:p>
            <a:pPr algn="ctr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QUE QUIEREN LOS CLIENTES CUANDO BUSCAN COMPRAR UN MODELO DE ROPA DE NINOS??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692696"/>
            <a:ext cx="8712968" cy="64807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sz="3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cs"/>
              </a:rPr>
              <a:t>MATRIZ DE LA CASA DE LA CALIDAD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3214688"/>
          <a:ext cx="8643998" cy="3429025"/>
        </p:xfrm>
        <a:graphic>
          <a:graphicData uri="http://schemas.openxmlformats.org/drawingml/2006/table">
            <a:tbl>
              <a:tblPr/>
              <a:tblGrid>
                <a:gridCol w="2956416"/>
                <a:gridCol w="2660774"/>
                <a:gridCol w="3026808"/>
              </a:tblGrid>
              <a:tr h="26889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CONSUMIDORES FINALES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446" marR="7446" marT="74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MAYORISTAS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COMO LO HACEMOS ( TECNICAS)</a:t>
                      </a:r>
                    </a:p>
                  </a:txBody>
                  <a:tcPr marL="7446" marR="7446" marT="74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504494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Modelos Atractivos 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proyectada.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Combinación adecuada de poliéster y algodón  ( % poliéster % Algodón)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32915"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Coloridos (combinación de colores).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Diseños Atractivos.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Modelos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simétricos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07306"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Buen Material.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Tallas adecuadas.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Inclusión de Bordados de hilo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07306"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Durabilidad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Buena tinturacion de tela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Elección Adecuada de gama de colores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3"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Tallas apropiadas.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Colorido (combinacion de colores)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Niños (azul, Amarillo, rojo, café).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04494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Colores apropiados.(trituración de tela).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Material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Niñas (rosado, celeste, amarillo, blanco).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4503"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Precio.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Precio.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Tinturación de la tela.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45720"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Cortes Proporcionales (0-4,4-12).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8892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Precio o Costo Producción.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2357438" y="2493963"/>
            <a:ext cx="7543800" cy="3382962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PRODUCTO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s-ES" b="1" smtClean="0"/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PRECIO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s-ES" b="1" smtClean="0"/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PLAZA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s-ES" b="1" smtClean="0"/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PROMOCION</a:t>
            </a:r>
          </a:p>
          <a:p>
            <a:pPr eaLnBrk="1" hangingPunct="1">
              <a:buFont typeface="Wingdings" pitchFamily="2" charset="2"/>
              <a:buNone/>
            </a:pPr>
            <a:endParaRPr lang="es-ES" b="1" smtClean="0"/>
          </a:p>
        </p:txBody>
      </p:sp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2952750" y="1143000"/>
            <a:ext cx="5867400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MK MIX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4213" y="3105150"/>
            <a:ext cx="1004887" cy="1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1638" y="4349750"/>
            <a:ext cx="955675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2925" y="1989138"/>
            <a:ext cx="74295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77913" y="5589588"/>
            <a:ext cx="779462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WordArt 2"/>
          <p:cNvSpPr>
            <a:spLocks noChangeArrowheads="1" noChangeShapeType="1" noTextEdit="1"/>
          </p:cNvSpPr>
          <p:nvPr/>
        </p:nvSpPr>
        <p:spPr bwMode="auto">
          <a:xfrm>
            <a:off x="2665413" y="857250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PRODUCTO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05150"/>
            <a:ext cx="10048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3" y="4313238"/>
            <a:ext cx="966787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1785938"/>
            <a:ext cx="1071562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548313"/>
            <a:ext cx="9445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2857500" y="2276475"/>
            <a:ext cx="5715000" cy="1657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2" name="16 Imag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2500313"/>
            <a:ext cx="40719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2857500" y="4572000"/>
            <a:ext cx="5786438" cy="1657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4" name="18 Imag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75" y="4643438"/>
            <a:ext cx="4214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428604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21 Imagen" descr="PLUSZIZE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714875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22 Imagen" descr="CONJ4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188" y="25003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  <p:bldP spid="15257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2357438" y="2493963"/>
            <a:ext cx="7543800" cy="3382962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PRODUCTO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s-ES" b="1" smtClean="0"/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PRECIO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s-ES" b="1" smtClean="0"/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PLAZA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s-ES" b="1" smtClean="0"/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ES" b="1" smtClean="0"/>
              <a:t>PROMOCION</a:t>
            </a:r>
          </a:p>
          <a:p>
            <a:pPr eaLnBrk="1" hangingPunct="1">
              <a:buFont typeface="Wingdings" pitchFamily="2" charset="2"/>
              <a:buNone/>
            </a:pPr>
            <a:endParaRPr lang="es-ES" b="1" smtClean="0"/>
          </a:p>
        </p:txBody>
      </p:sp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2952750" y="476250"/>
            <a:ext cx="5867400" cy="936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MK MIX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4213" y="3105150"/>
            <a:ext cx="1004887" cy="1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1638" y="4349750"/>
            <a:ext cx="955675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2925" y="1989138"/>
            <a:ext cx="74295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77913" y="5589588"/>
            <a:ext cx="779462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WordArt 3"/>
          <p:cNvSpPr>
            <a:spLocks noChangeArrowheads="1" noChangeShapeType="1" noTextEdit="1"/>
          </p:cNvSpPr>
          <p:nvPr/>
        </p:nvSpPr>
        <p:spPr bwMode="auto">
          <a:xfrm>
            <a:off x="2705128" y="634987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PRECIO</a:t>
            </a:r>
          </a:p>
        </p:txBody>
      </p:sp>
      <p:sp>
        <p:nvSpPr>
          <p:cNvPr id="33795" name="Rectangle 12"/>
          <p:cNvSpPr>
            <a:spLocks noChangeArrowheads="1"/>
          </p:cNvSpPr>
          <p:nvPr/>
        </p:nvSpPr>
        <p:spPr bwMode="auto">
          <a:xfrm>
            <a:off x="539750" y="2286000"/>
            <a:ext cx="4103688" cy="3506788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13"/>
          <p:cNvSpPr>
            <a:spLocks noChangeArrowheads="1"/>
          </p:cNvSpPr>
          <p:nvPr/>
        </p:nvSpPr>
        <p:spPr bwMode="auto">
          <a:xfrm>
            <a:off x="4714875" y="2276475"/>
            <a:ext cx="4033838" cy="3529013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5 Imagen" descr="imagesCACDNMJ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071938"/>
            <a:ext cx="10858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8 Imagen" descr="CONJ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2357438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9 Imagen" descr="CONJ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357439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10 Imagen" descr="imagesCAJU1T7W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2428875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2357438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3" y="2357438"/>
            <a:ext cx="1571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3" y="3857625"/>
            <a:ext cx="15716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38" y="3857625"/>
            <a:ext cx="1470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14 Imagen" descr="imagesCAYIXZS2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63" y="4191000"/>
            <a:ext cx="990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15 CuadroTexto"/>
          <p:cNvSpPr txBox="1">
            <a:spLocks noChangeArrowheads="1"/>
          </p:cNvSpPr>
          <p:nvPr/>
        </p:nvSpPr>
        <p:spPr bwMode="auto">
          <a:xfrm>
            <a:off x="714375" y="364331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$66/doc             $48/doc          $48/doc</a:t>
            </a:r>
          </a:p>
          <a:p>
            <a:r>
              <a:rPr lang="es-ES" sz="1400" b="1"/>
              <a:t>$8/PVP              $ 7/PVP           $ 7/PVP</a:t>
            </a:r>
          </a:p>
        </p:txBody>
      </p:sp>
      <p:sp>
        <p:nvSpPr>
          <p:cNvPr id="33808" name="16 CuadroTexto"/>
          <p:cNvSpPr txBox="1">
            <a:spLocks noChangeArrowheads="1"/>
          </p:cNvSpPr>
          <p:nvPr/>
        </p:nvSpPr>
        <p:spPr bwMode="auto">
          <a:xfrm>
            <a:off x="2071688" y="528637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$36/doc           $42/doc</a:t>
            </a:r>
          </a:p>
          <a:p>
            <a:r>
              <a:rPr lang="es-ES" sz="1400" b="1"/>
              <a:t>$  5/PVP          $  6/PVP</a:t>
            </a:r>
          </a:p>
        </p:txBody>
      </p:sp>
      <p:sp>
        <p:nvSpPr>
          <p:cNvPr id="33809" name="17 CuadroTexto"/>
          <p:cNvSpPr txBox="1">
            <a:spLocks noChangeArrowheads="1"/>
          </p:cNvSpPr>
          <p:nvPr/>
        </p:nvSpPr>
        <p:spPr bwMode="auto">
          <a:xfrm>
            <a:off x="5715000" y="5286375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/>
              <a:t>$45/doc</a:t>
            </a:r>
          </a:p>
          <a:p>
            <a:pPr algn="ctr"/>
            <a:r>
              <a:rPr lang="es-ES" sz="1400" b="1"/>
              <a:t>$  5/PVP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79" grpId="1"/>
      <p:bldP spid="337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WordArt 3"/>
          <p:cNvSpPr>
            <a:spLocks noChangeArrowheads="1" noChangeShapeType="1" noTextEdit="1"/>
          </p:cNvSpPr>
          <p:nvPr/>
        </p:nvSpPr>
        <p:spPr bwMode="auto">
          <a:xfrm>
            <a:off x="2705128" y="706425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PRECIO</a:t>
            </a:r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827088" y="2205038"/>
            <a:ext cx="4249737" cy="1871662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827088" y="4437063"/>
            <a:ext cx="4249737" cy="1871662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5868988" y="3132138"/>
            <a:ext cx="2447925" cy="223202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2" name="11 Imagen" descr="imagesCA85W5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63" y="2286000"/>
            <a:ext cx="10953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12 Imagen" descr="imagesCAHLCB9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5" y="2319338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13 Imagen" descr="BLUSA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35743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643446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16 Imagen" descr="SHORT 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572000"/>
            <a:ext cx="12287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17 Imagen" descr="shortpla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8" y="4500563"/>
            <a:ext cx="1214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18 Imagen" descr="mailCA7V293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3214688"/>
            <a:ext cx="15811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14 CuadroTexto"/>
          <p:cNvSpPr txBox="1">
            <a:spLocks noChangeArrowheads="1"/>
          </p:cNvSpPr>
          <p:nvPr/>
        </p:nvSpPr>
        <p:spPr bwMode="auto">
          <a:xfrm>
            <a:off x="1071563" y="3571875"/>
            <a:ext cx="3714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$72/doc           $72/doc            $84/doc</a:t>
            </a:r>
          </a:p>
          <a:p>
            <a:r>
              <a:rPr lang="es-ES" sz="1400" b="1"/>
              <a:t>$8,60 PVP        $ 8,60 PVP        $9.90 PVP</a:t>
            </a:r>
          </a:p>
        </p:txBody>
      </p:sp>
      <p:sp>
        <p:nvSpPr>
          <p:cNvPr id="34830" name="15 CuadroTexto"/>
          <p:cNvSpPr txBox="1">
            <a:spLocks noChangeArrowheads="1"/>
          </p:cNvSpPr>
          <p:nvPr/>
        </p:nvSpPr>
        <p:spPr bwMode="auto">
          <a:xfrm>
            <a:off x="6357938" y="4786313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    </a:t>
            </a:r>
            <a:r>
              <a:rPr lang="es-ES" sz="1400" b="1"/>
              <a:t> $96/DOC</a:t>
            </a:r>
          </a:p>
          <a:p>
            <a:r>
              <a:rPr lang="es-ES" sz="1400" b="1"/>
              <a:t>     $9.50 /PVP</a:t>
            </a:r>
          </a:p>
        </p:txBody>
      </p:sp>
      <p:sp>
        <p:nvSpPr>
          <p:cNvPr id="34831" name="20 CuadroTexto"/>
          <p:cNvSpPr txBox="1">
            <a:spLocks noChangeArrowheads="1"/>
          </p:cNvSpPr>
          <p:nvPr/>
        </p:nvSpPr>
        <p:spPr bwMode="auto">
          <a:xfrm>
            <a:off x="928688" y="5857875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$45/DOC          $72/DOC             $60/DOC</a:t>
            </a:r>
          </a:p>
          <a:p>
            <a:r>
              <a:rPr lang="es-ES" sz="1400" b="1"/>
              <a:t>$ 4,90/PVP       $7,9 PVP           $6,50/PVP </a:t>
            </a:r>
          </a:p>
        </p:txBody>
      </p:sp>
      <p:pic>
        <p:nvPicPr>
          <p:cNvPr id="3483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800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2771775" y="476250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823B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0" scaled="1"/>
                </a:gradFill>
                <a:effectLst>
                  <a:outerShdw dist="38100" algn="l" rotWithShape="0">
                    <a:schemeClr val="bg1">
                      <a:alpha val="39998"/>
                    </a:schemeClr>
                  </a:outerShdw>
                </a:effectLst>
                <a:latin typeface="Impact"/>
              </a:rPr>
              <a:t>RESEÑA HISTORICA</a:t>
            </a:r>
          </a:p>
        </p:txBody>
      </p:sp>
      <p:pic>
        <p:nvPicPr>
          <p:cNvPr id="8195" name="Picture 7" descr="CONJ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133191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imagesCAJU1T7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16338"/>
            <a:ext cx="1295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PLUSZIZ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300663"/>
            <a:ext cx="136683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2627313" y="1989138"/>
            <a:ext cx="60483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u="sng" dirty="0"/>
              <a:t>IMPORTADORA OFERTAS</a:t>
            </a:r>
          </a:p>
          <a:p>
            <a:pPr algn="ctr"/>
            <a:endParaRPr lang="es-ES" sz="1600" b="1" dirty="0"/>
          </a:p>
          <a:p>
            <a:pPr algn="just"/>
            <a:r>
              <a:rPr lang="es-ES" sz="1600" dirty="0"/>
              <a:t>Sirve a su distinguida clientela desde 1999, se dedica a la importación y comercialización de prendas de vestir satisfaciendo las necesidades de un mercado exigente </a:t>
            </a:r>
          </a:p>
          <a:p>
            <a:pPr algn="just"/>
            <a:endParaRPr lang="es-ES" sz="1600" dirty="0"/>
          </a:p>
          <a:p>
            <a:pPr algn="just">
              <a:buFont typeface="Arial" charset="0"/>
              <a:buChar char="•"/>
            </a:pPr>
            <a:r>
              <a:rPr lang="es-ES" sz="1600" dirty="0"/>
              <a:t>Las líneas de productos ropa de niños y niñas, hasta el rango de 5años,</a:t>
            </a:r>
          </a:p>
          <a:p>
            <a:pPr algn="just">
              <a:buFont typeface="Arial" charset="0"/>
              <a:buChar char="•"/>
            </a:pPr>
            <a:r>
              <a:rPr lang="es-ES" sz="1600" dirty="0"/>
              <a:t>Ropa mama size para señoras de tallas grandes hasta 4XL, batas y ropa playera para todas las edades.</a:t>
            </a:r>
          </a:p>
          <a:p>
            <a:pPr algn="just">
              <a:buFont typeface="Arial" charset="0"/>
              <a:buChar char="•"/>
            </a:pPr>
            <a:endParaRPr lang="es-ES" sz="1600" i="1" dirty="0"/>
          </a:p>
          <a:p>
            <a:pPr algn="just">
              <a:buFont typeface="Arial" charset="0"/>
              <a:buChar char="•"/>
            </a:pPr>
            <a:r>
              <a:rPr lang="es-ES" sz="1600" b="1" dirty="0"/>
              <a:t>DEFINICION DEL PROBLEMA:</a:t>
            </a:r>
          </a:p>
          <a:p>
            <a:pPr algn="just">
              <a:buFont typeface="Arial" charset="0"/>
              <a:buChar char="•"/>
            </a:pPr>
            <a:endParaRPr lang="es-ES" sz="1600" b="1" dirty="0"/>
          </a:p>
          <a:p>
            <a:pPr algn="just">
              <a:buFont typeface="Arial" charset="0"/>
              <a:buChar char="•"/>
            </a:pPr>
            <a:r>
              <a:rPr lang="es-ES" sz="1600" dirty="0"/>
              <a:t>BAJA RENTABILIDAD DEL NEGOCIO:</a:t>
            </a:r>
          </a:p>
          <a:p>
            <a:pPr algn="just">
              <a:buFont typeface="Arial" charset="0"/>
              <a:buChar char="•"/>
            </a:pPr>
            <a:r>
              <a:rPr lang="es-ES" sz="1600" dirty="0"/>
              <a:t>Iliquidez </a:t>
            </a:r>
          </a:p>
          <a:p>
            <a:pPr algn="just">
              <a:buFont typeface="Arial" charset="0"/>
              <a:buChar char="•"/>
            </a:pPr>
            <a:r>
              <a:rPr lang="es-ES" sz="1600" dirty="0"/>
              <a:t>Altos niveles de endeudamiento</a:t>
            </a:r>
          </a:p>
          <a:p>
            <a:pPr algn="just">
              <a:buFont typeface="Arial" charset="0"/>
              <a:buChar char="•"/>
            </a:pPr>
            <a:r>
              <a:rPr lang="es-ES" sz="1600" dirty="0"/>
              <a:t>Altos costos de importación </a:t>
            </a:r>
          </a:p>
          <a:p>
            <a:pPr algn="just">
              <a:buFont typeface="Arial" charset="0"/>
              <a:buChar char="•"/>
            </a:pPr>
            <a:r>
              <a:rPr lang="es-ES" sz="1600" dirty="0"/>
              <a:t>Ventas bajas y baja rotación del inventario</a:t>
            </a:r>
          </a:p>
          <a:p>
            <a:pPr algn="just">
              <a:buFont typeface="Arial" charset="0"/>
              <a:buChar char="•"/>
            </a:pPr>
            <a:endParaRPr lang="es-ES" sz="1600" b="1" dirty="0"/>
          </a:p>
          <a:p>
            <a:pPr algn="just">
              <a:buFont typeface="Arial" charset="0"/>
              <a:buChar char="•"/>
            </a:pPr>
            <a:endParaRPr lang="en-US" sz="1600" i="1" dirty="0"/>
          </a:p>
          <a:p>
            <a:pPr algn="just"/>
            <a:endParaRPr lang="en-US" sz="1600" dirty="0"/>
          </a:p>
        </p:txBody>
      </p:sp>
      <p:sp>
        <p:nvSpPr>
          <p:cNvPr id="13" name="Right Arrow 12"/>
          <p:cNvSpPr/>
          <p:nvPr/>
        </p:nvSpPr>
        <p:spPr>
          <a:xfrm>
            <a:off x="0" y="1784339"/>
            <a:ext cx="9144000" cy="144463"/>
          </a:xfrm>
          <a:prstGeom prst="rightArrow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3" y="549275"/>
            <a:ext cx="21955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819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idx="1"/>
          </p:nvPr>
        </p:nvSpPr>
        <p:spPr>
          <a:xfrm>
            <a:off x="1857375" y="2493963"/>
            <a:ext cx="7143750" cy="3382962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s-ES" sz="1800" b="1" dirty="0" smtClean="0"/>
              <a:t>Fijación de precios por  porcentaje sobre el costo en bodega, según  línea de producto 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3"/>
              </a:buBlip>
              <a:defRPr/>
            </a:pPr>
            <a:endParaRPr lang="es-ES" sz="1800" b="1" dirty="0" smtClean="0"/>
          </a:p>
          <a:p>
            <a:pPr marL="609600" indent="-609600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s-ES" sz="1800" b="1" u="sng" dirty="0" smtClean="0"/>
              <a:t>ESTRATEGIAS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es-ES" sz="1800" b="1" u="sng" dirty="0" smtClean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s-ES" sz="1800" b="1" dirty="0" smtClean="0"/>
              <a:t>estrategia de Precios pares o Impares,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s-ES" sz="1800" b="1" dirty="0" smtClean="0"/>
              <a:t>Fijar políticas de financiamiento y crédito para los clientes minoristas.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Blip>
                <a:blip r:embed="rId3"/>
              </a:buBlip>
              <a:defRPr/>
            </a:pPr>
            <a:r>
              <a:rPr lang="es-ES" sz="1800" b="1" dirty="0" smtClean="0"/>
              <a:t>Evitar </a:t>
            </a:r>
            <a:r>
              <a:rPr lang="es-ES" sz="1800" b="1" dirty="0" smtClean="0"/>
              <a:t>gastos mayores de importación  (logística)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3"/>
              </a:buBlip>
              <a:defRPr/>
            </a:pPr>
            <a:endParaRPr lang="es-ES" sz="1800" b="1" dirty="0" smtClean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3"/>
              </a:buBlip>
              <a:defRPr/>
            </a:pPr>
            <a:endParaRPr lang="es-ES" sz="1800" b="1" dirty="0" smtClean="0"/>
          </a:p>
        </p:txBody>
      </p:sp>
      <p:sp>
        <p:nvSpPr>
          <p:cNvPr id="130051" name="WordArt 3"/>
          <p:cNvSpPr>
            <a:spLocks noChangeArrowheads="1" noChangeShapeType="1" noTextEdit="1"/>
          </p:cNvSpPr>
          <p:nvPr/>
        </p:nvSpPr>
        <p:spPr bwMode="auto">
          <a:xfrm>
            <a:off x="2808288" y="857250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PRECIOS</a:t>
            </a: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105150"/>
            <a:ext cx="1004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4292600"/>
            <a:ext cx="809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" y="19891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5638800"/>
            <a:ext cx="94456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785938" y="2638425"/>
            <a:ext cx="7016750" cy="3076575"/>
          </a:xfrm>
          <a:ln w="28575">
            <a:solidFill>
              <a:srgbClr val="000000"/>
            </a:solidFill>
          </a:ln>
        </p:spPr>
        <p:txBody>
          <a:bodyPr/>
          <a:lstStyle/>
          <a:p>
            <a:pPr marL="609600" indent="-609600" algn="just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1800" b="1" smtClean="0"/>
              <a:t>Utilizar un canal de Distribución Directo.</a:t>
            </a:r>
          </a:p>
          <a:p>
            <a:pPr marL="609600" indent="-609600" algn="just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1800" b="1" smtClean="0"/>
              <a:t>Distribuir nuestros productos Indirectamente</a:t>
            </a:r>
          </a:p>
          <a:p>
            <a:pPr marL="609600" indent="-609600" algn="just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1800" b="1" smtClean="0"/>
              <a:t>La apariencia </a:t>
            </a:r>
            <a:r>
              <a:rPr lang="es-ES" sz="1800" b="1" smtClean="0">
                <a:hlinkClick r:id="rId4"/>
              </a:rPr>
              <a:t>física</a:t>
            </a:r>
            <a:r>
              <a:rPr lang="es-ES" sz="1800" b="1" smtClean="0"/>
              <a:t> de las instalaciones en la que cuentan factores como la </a:t>
            </a:r>
            <a:r>
              <a:rPr lang="es-ES" sz="1800" b="1" smtClean="0">
                <a:hlinkClick r:id="rId5"/>
              </a:rPr>
              <a:t>iluminación</a:t>
            </a:r>
            <a:r>
              <a:rPr lang="es-ES" sz="1800" b="1" smtClean="0"/>
              <a:t>, la </a:t>
            </a:r>
            <a:r>
              <a:rPr lang="es-ES" sz="1800" b="1" smtClean="0">
                <a:hlinkClick r:id="rId6"/>
              </a:rPr>
              <a:t>temperatura</a:t>
            </a:r>
            <a:r>
              <a:rPr lang="es-ES" sz="1800" b="1" smtClean="0"/>
              <a:t>, la limpieza y el orden.</a:t>
            </a:r>
          </a:p>
          <a:p>
            <a:pPr marL="609600" indent="-609600" algn="just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1800" b="1" smtClean="0"/>
              <a:t>Aplicación de una estrategia de merchandising en los puntos de ventas.</a:t>
            </a:r>
          </a:p>
          <a:p>
            <a:pPr marL="609600" indent="-609600" algn="just" eaLnBrk="1" hangingPunct="1">
              <a:buFont typeface="Wingdings" pitchFamily="2" charset="2"/>
              <a:buBlip>
                <a:blip r:embed="rId3"/>
              </a:buBlip>
            </a:pPr>
            <a:endParaRPr lang="es-ES" sz="1800" b="1" smtClean="0"/>
          </a:p>
          <a:p>
            <a:pPr marL="609600" indent="-609600" eaLnBrk="1" hangingPunct="1">
              <a:buFont typeface="Wingdings" pitchFamily="2" charset="2"/>
              <a:buBlip>
                <a:blip r:embed="rId3"/>
              </a:buBlip>
            </a:pPr>
            <a:endParaRPr lang="es-ES" sz="1800" b="1" smtClean="0"/>
          </a:p>
        </p:txBody>
      </p:sp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>
            <a:off x="2952750" y="920750"/>
            <a:ext cx="5867400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PLAZA</a:t>
            </a: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3105150"/>
            <a:ext cx="1004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4292600"/>
            <a:ext cx="7572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400" y="19891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" y="5589588"/>
            <a:ext cx="7064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  <p:bldP spid="13107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2928938" y="992188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PROMOCION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3105150"/>
            <a:ext cx="7540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4286250"/>
            <a:ext cx="7064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19891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621338"/>
            <a:ext cx="9445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2555875" y="2714625"/>
            <a:ext cx="6192838" cy="3070071"/>
          </a:xfrm>
          <a:prstGeom prst="rect">
            <a:avLst/>
          </a:prstGeom>
          <a:noFill/>
          <a:ln w="28575">
            <a:solidFill>
              <a:srgbClr val="1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Tx/>
              <a:buBlip>
                <a:blip r:embed="rId7"/>
              </a:buBlip>
            </a:pPr>
            <a:r>
              <a:rPr lang="es-ES" b="1" dirty="0" smtClean="0"/>
              <a:t>Promoción </a:t>
            </a:r>
            <a:r>
              <a:rPr lang="es-ES" b="1" dirty="0"/>
              <a:t>de los productos basados en la diferenciación del servicio.</a:t>
            </a:r>
          </a:p>
          <a:p>
            <a:pPr marL="342900" indent="-342900">
              <a:lnSpc>
                <a:spcPct val="125000"/>
              </a:lnSpc>
              <a:buFontTx/>
              <a:buBlip>
                <a:blip r:embed="rId7"/>
              </a:buBlip>
            </a:pPr>
            <a:r>
              <a:rPr lang="es-ES" b="1" dirty="0"/>
              <a:t>Elaboración de medios gráficos de promoción.</a:t>
            </a:r>
          </a:p>
          <a:p>
            <a:pPr marL="342900" indent="-342900">
              <a:lnSpc>
                <a:spcPct val="125000"/>
              </a:lnSpc>
              <a:buFontTx/>
              <a:buBlip>
                <a:blip r:embed="rId7"/>
              </a:buBlip>
            </a:pPr>
            <a:r>
              <a:rPr lang="es-ES" b="1" dirty="0"/>
              <a:t>Difusión de nuestros productos en medios  como radio y prensa escritas</a:t>
            </a:r>
          </a:p>
          <a:p>
            <a:pPr marL="342900" indent="-342900">
              <a:lnSpc>
                <a:spcPct val="125000"/>
              </a:lnSpc>
              <a:buFontTx/>
              <a:buBlip>
                <a:blip r:embed="rId7"/>
              </a:buBlip>
            </a:pPr>
            <a:r>
              <a:rPr lang="es-ES" b="1" dirty="0"/>
              <a:t>Uso del Internet, como medio de promoción.</a:t>
            </a:r>
          </a:p>
          <a:p>
            <a:pPr marL="342900" indent="-342900">
              <a:lnSpc>
                <a:spcPct val="125000"/>
              </a:lnSpc>
              <a:buFontTx/>
              <a:buBlip>
                <a:blip r:embed="rId7"/>
              </a:buBlip>
            </a:pPr>
            <a:r>
              <a:rPr lang="es-ES" b="1" dirty="0"/>
              <a:t>Promoción de los productos a través de ferias.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7"/>
              </a:buBlip>
              <a:defRPr/>
            </a:pPr>
            <a:r>
              <a:rPr lang="es-ES" b="1" dirty="0" smtClean="0"/>
              <a:t>Descuentos en fechas especiales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7"/>
              </a:buBlip>
              <a:defRPr/>
            </a:pPr>
            <a:r>
              <a:rPr lang="es-ES" b="1" dirty="0" smtClean="0"/>
              <a:t>Remates de prendas a mitad de </a:t>
            </a:r>
            <a:r>
              <a:rPr lang="es-ES" b="1" dirty="0" smtClean="0"/>
              <a:t>precio</a:t>
            </a:r>
            <a:endParaRPr lang="es-ES" b="1" dirty="0" smtClean="0"/>
          </a:p>
        </p:txBody>
      </p:sp>
      <p:pic>
        <p:nvPicPr>
          <p:cNvPr id="3789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  <p:bldP spid="132099" grpId="1"/>
      <p:bldP spid="378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2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571625"/>
            <a:ext cx="68580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428728" y="714356"/>
            <a:ext cx="6429420" cy="646331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DISEÑO DE PAGINA WEB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3025775" y="706438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PROMOCION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857500"/>
            <a:ext cx="1004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332288"/>
            <a:ext cx="9667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788" y="1285875"/>
            <a:ext cx="809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5556250"/>
            <a:ext cx="9445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2143125" y="6115050"/>
            <a:ext cx="608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TARJETAS DE PRESENTACION</a:t>
            </a:r>
          </a:p>
        </p:txBody>
      </p:sp>
      <p:pic>
        <p:nvPicPr>
          <p:cNvPr id="17" name="16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1714488"/>
            <a:ext cx="3366176" cy="183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17 Imagen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39584" y="3777256"/>
            <a:ext cx="3347126" cy="193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2776538" y="1000125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PROMOCION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000250"/>
            <a:ext cx="1004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498975"/>
            <a:ext cx="9667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288" y="3206750"/>
            <a:ext cx="811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5627688"/>
            <a:ext cx="9445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2411413" y="5686425"/>
            <a:ext cx="608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TARJETAS DE DESCUENTO</a:t>
            </a:r>
          </a:p>
        </p:txBody>
      </p:sp>
      <p:pic>
        <p:nvPicPr>
          <p:cNvPr id="40968" name="9 Imag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5838" y="2720975"/>
            <a:ext cx="3546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2776538" y="1000125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PROMOCION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000250"/>
            <a:ext cx="1004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498975"/>
            <a:ext cx="9667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288" y="3206750"/>
            <a:ext cx="811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5627688"/>
            <a:ext cx="9445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Imagen 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6588" y="2438400"/>
            <a:ext cx="4538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46 CuadroTexto"/>
          <p:cNvSpPr txBox="1">
            <a:spLocks noChangeArrowheads="1"/>
          </p:cNvSpPr>
          <p:nvPr/>
        </p:nvSpPr>
        <p:spPr bwMode="auto">
          <a:xfrm>
            <a:off x="2286000" y="3714750"/>
            <a:ext cx="6215063" cy="1477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/>
              <a:t>Donde siempre encontraras las mejores ofertas en ropa para niños y niñas, además pone a su disposición su nueva línea FASHION PLUS para mujeres con Gran Estilo donde encontrara una amplia gama en tallas XL–XL4 No busque mas VISITENOS!! </a:t>
            </a:r>
          </a:p>
        </p:txBody>
      </p:sp>
      <p:sp>
        <p:nvSpPr>
          <p:cNvPr id="41995" name="Rectangle 4"/>
          <p:cNvSpPr>
            <a:spLocks noChangeArrowheads="1"/>
          </p:cNvSpPr>
          <p:nvPr/>
        </p:nvSpPr>
        <p:spPr bwMode="auto">
          <a:xfrm>
            <a:off x="2143125" y="2286000"/>
            <a:ext cx="6572250" cy="37861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 sz="1200" b="1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Creación del anuncio para la prensa (El Universo)</a:t>
            </a:r>
            <a:endParaRPr lang="es-ES" sz="900">
              <a:latin typeface="Arial" charset="0"/>
              <a:ea typeface="Times New Roman" pitchFamily="18" charset="0"/>
            </a:endParaRPr>
          </a:p>
          <a:p>
            <a:pPr eaLnBrk="0" hangingPunct="0"/>
            <a:endParaRPr lang="es-ES">
              <a:latin typeface="Arial" charset="0"/>
              <a:ea typeface="Times New Roman" pitchFamily="18" charset="0"/>
            </a:endParaRPr>
          </a:p>
        </p:txBody>
      </p:sp>
      <p:sp>
        <p:nvSpPr>
          <p:cNvPr id="41997" name="Rectangle 9"/>
          <p:cNvSpPr>
            <a:spLocks noChangeArrowheads="1"/>
          </p:cNvSpPr>
          <p:nvPr/>
        </p:nvSpPr>
        <p:spPr bwMode="auto">
          <a:xfrm>
            <a:off x="2357438" y="5395913"/>
            <a:ext cx="6215062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200">
                <a:latin typeface="Arial" charset="0"/>
                <a:ea typeface="Times New Roman" pitchFamily="18" charset="0"/>
              </a:rPr>
              <a:t>Huancavilca 305 y Chile 			                       Móvil    090-125200</a:t>
            </a:r>
            <a:endParaRPr lang="es-ES" sz="900">
              <a:latin typeface="Arial" charset="0"/>
              <a:ea typeface="Times New Roman" pitchFamily="18" charset="0"/>
            </a:endParaRPr>
          </a:p>
          <a:p>
            <a:pPr eaLnBrk="0" hangingPunct="0"/>
            <a:r>
              <a:rPr lang="es-ES" sz="1200">
                <a:latin typeface="Arial" charset="0"/>
                <a:ea typeface="Times New Roman" pitchFamily="18" charset="0"/>
              </a:rPr>
              <a:t>En el Centro de la Bahía 			               Teléfonos:   04-2416-950</a:t>
            </a:r>
          </a:p>
          <a:p>
            <a:pPr eaLnBrk="0" hangingPunct="0"/>
            <a:r>
              <a:rPr lang="es-ES" sz="1200">
                <a:latin typeface="Arial" charset="0"/>
                <a:ea typeface="Times New Roman" pitchFamily="18" charset="0"/>
                <a:hlinkClick r:id="rId10"/>
              </a:rPr>
              <a:t>www.luckykids.com</a:t>
            </a:r>
            <a:r>
              <a:rPr lang="es-ES" sz="1200">
                <a:latin typeface="Arial" charset="0"/>
                <a:ea typeface="Times New Roman" pitchFamily="18" charset="0"/>
              </a:rPr>
              <a:t> 			                   </a:t>
            </a:r>
            <a:r>
              <a:rPr lang="es-ES" sz="1200">
                <a:latin typeface="Arial" charset="0"/>
                <a:ea typeface="Times New Roman" pitchFamily="18" charset="0"/>
                <a:hlinkClick r:id="rId11"/>
              </a:rPr>
              <a:t>www.fashionplus.com</a:t>
            </a:r>
            <a:r>
              <a:rPr lang="es-ES" sz="1200">
                <a:latin typeface="Arial" charset="0"/>
                <a:ea typeface="Times New Roman" pitchFamily="18" charset="0"/>
              </a:rPr>
              <a:t> </a:t>
            </a:r>
            <a:endParaRPr lang="es-ES">
              <a:latin typeface="Arial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2276475" y="642938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VOLANTES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642938"/>
            <a:ext cx="10048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498975"/>
            <a:ext cx="9667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288" y="3206750"/>
            <a:ext cx="811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5627688"/>
            <a:ext cx="9445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390 Imagen" descr="PLUSZIZ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9288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 sz="1200" b="1">
                <a:solidFill>
                  <a:srgbClr val="000000"/>
                </a:solidFill>
                <a:latin typeface="Arial" charset="0"/>
                <a:ea typeface="Times New Roman" pitchFamily="18" charset="0"/>
              </a:rPr>
              <a:t>Creación del anuncio para la prensa (El Universo)</a:t>
            </a:r>
            <a:endParaRPr lang="es-ES" sz="900">
              <a:latin typeface="Arial" charset="0"/>
              <a:ea typeface="Times New Roman" pitchFamily="18" charset="0"/>
            </a:endParaRPr>
          </a:p>
          <a:p>
            <a:pPr eaLnBrk="0" hangingPunct="0"/>
            <a:endParaRPr lang="es-ES">
              <a:latin typeface="Arial" charset="0"/>
              <a:ea typeface="Times New Roman" pitchFamily="18" charset="0"/>
            </a:endParaRPr>
          </a:p>
        </p:txBody>
      </p:sp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38" y="1714500"/>
            <a:ext cx="4857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2143125" y="2493963"/>
            <a:ext cx="6677025" cy="3814762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2400" b="1" smtClean="0"/>
              <a:t>Cursos de Capacitación.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2400" b="1" smtClean="0"/>
              <a:t>Feed Back (talleres de ventas).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2400" b="1" smtClean="0"/>
              <a:t>Creación de un ambiente laboral agradable para los trabajadores.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2400" b="1" smtClean="0"/>
              <a:t>Ofrecer Seminarios motivación.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Blip>
                <a:blip r:embed="rId3"/>
              </a:buBlip>
            </a:pPr>
            <a:r>
              <a:rPr lang="es-ES" sz="2400" b="1" smtClean="0"/>
              <a:t>Premios por buen desempeño laboral</a:t>
            </a:r>
            <a:r>
              <a:rPr lang="es-ES" sz="3600" smtClean="0"/>
              <a:t> </a:t>
            </a:r>
          </a:p>
        </p:txBody>
      </p:sp>
      <p:sp>
        <p:nvSpPr>
          <p:cNvPr id="138243" name="WordArt 3"/>
          <p:cNvSpPr>
            <a:spLocks noChangeArrowheads="1" noChangeShapeType="1" noTextEdit="1"/>
          </p:cNvSpPr>
          <p:nvPr/>
        </p:nvSpPr>
        <p:spPr bwMode="auto">
          <a:xfrm>
            <a:off x="2857500" y="857250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PERSONAL DE VENTAS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105150"/>
            <a:ext cx="10048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313238"/>
            <a:ext cx="1104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" y="1989138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5350" y="5589588"/>
            <a:ext cx="8080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14438" y="2798763"/>
          <a:ext cx="7572424" cy="3773744"/>
        </p:xfrm>
        <a:graphic>
          <a:graphicData uri="http://schemas.openxmlformats.org/drawingml/2006/table">
            <a:tbl>
              <a:tblPr/>
              <a:tblGrid>
                <a:gridCol w="1231062"/>
                <a:gridCol w="950919"/>
                <a:gridCol w="950919"/>
                <a:gridCol w="940940"/>
                <a:gridCol w="940940"/>
                <a:gridCol w="1278822"/>
                <a:gridCol w="1278822"/>
              </a:tblGrid>
              <a:tr h="253890"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(1)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(2)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(3)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(4)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(5)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997"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UTILIDAD NETA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INCREMENTO DE UTILIDAD CON PLAN DE MARKETING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PRESENTE NETO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INCREMENTO UTILIDAD /PLAN DE MARKETING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BENEFICIO/COSTO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14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 PROYECTO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 PROYECTO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$ 55.487,82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$ 0,00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$ 76.487,95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1,31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</a:tr>
              <a:tr h="51408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 PROYECTO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 PROYECTO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$ 108.769,93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$ 53.282,11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$ 150.315,88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3,37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1,43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</a:tr>
              <a:tr h="51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PESIMISTA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$ 87.468,93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$ 31.981,11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$ 120.103,77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2,02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1,38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</a:tr>
              <a:tr h="51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OPTIMISTA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B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$ 134.935,76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$ 79.447,94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$ 187.427,98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5,03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1,48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727"/>
                    </a:solidFill>
                  </a:tcPr>
                </a:tc>
              </a:tr>
              <a:tr h="2515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/>
                          <a:ea typeface="Times New Roman"/>
                          <a:cs typeface="Times New Roman"/>
                        </a:rPr>
                        <a:t>PROMEDIO CON PROYECTO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$ 110.391,54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$ 54.903,72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$ 152.615,88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3,48</a:t>
                      </a:r>
                      <a:endParaRPr lang="es-ES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1,43</a:t>
                      </a:r>
                      <a:endParaRPr lang="es-E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430" marR="42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512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000" b="1">
                <a:latin typeface="Arial" charset="0"/>
                <a:ea typeface="Times New Roman" pitchFamily="18" charset="0"/>
              </a:rPr>
              <a:t>RESUMEN DE EVALUACIÓN FINANCIERA</a:t>
            </a:r>
            <a:endParaRPr lang="es-ES" sz="900">
              <a:latin typeface="Arial" charset="0"/>
              <a:ea typeface="Times New Roman" pitchFamily="18" charset="0"/>
            </a:endParaRPr>
          </a:p>
          <a:p>
            <a:pPr eaLnBrk="0" hangingPunct="0"/>
            <a:endParaRPr lang="es-ES">
              <a:latin typeface="Arial" charset="0"/>
              <a:ea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488" y="571480"/>
            <a:ext cx="6009495" cy="1584907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Resumen de </a:t>
            </a:r>
          </a:p>
          <a:p>
            <a:pPr algn="ctr">
              <a:defRPr/>
            </a:pPr>
            <a:r>
              <a:rPr lang="es-ES" sz="3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evaluación financiera</a:t>
            </a:r>
          </a:p>
        </p:txBody>
      </p:sp>
      <p:pic>
        <p:nvPicPr>
          <p:cNvPr id="451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59563" y="4508500"/>
            <a:ext cx="2484437" cy="122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982788"/>
            <a:ext cx="84740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74120" y="620688"/>
            <a:ext cx="788631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DIAGRAMA DE ISHIKAWA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0" y="1484313"/>
            <a:ext cx="9144000" cy="1444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WordArt 3"/>
          <p:cNvSpPr>
            <a:spLocks noChangeArrowheads="1" noChangeShapeType="1" noTextEdit="1"/>
          </p:cNvSpPr>
          <p:nvPr/>
        </p:nvSpPr>
        <p:spPr bwMode="auto">
          <a:xfrm>
            <a:off x="2643188" y="1000125"/>
            <a:ext cx="58674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EVALUACION</a:t>
            </a: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3208338"/>
            <a:ext cx="754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4533900"/>
            <a:ext cx="96678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1882775"/>
            <a:ext cx="914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770563"/>
            <a:ext cx="9445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925" name="Group 61"/>
          <p:cNvGraphicFramePr>
            <a:graphicFrameLocks noGrp="1"/>
          </p:cNvGraphicFramePr>
          <p:nvPr/>
        </p:nvGraphicFramePr>
        <p:xfrm>
          <a:off x="3059113" y="3644900"/>
          <a:ext cx="4895850" cy="1780858"/>
        </p:xfrm>
        <a:graphic>
          <a:graphicData uri="http://schemas.openxmlformats.org/drawingml/2006/table">
            <a:tbl>
              <a:tblPr/>
              <a:tblGrid>
                <a:gridCol w="3227387"/>
                <a:gridCol w="1668463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Prima de riesgo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7,30%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Tasa pasiva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4,59%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Índice de inflación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3,11%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Tasa de descuento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loucester MT Extra Condensed" pitchFamily="18" charset="0"/>
                          <a:ea typeface="Times New Roman" pitchFamily="18" charset="0"/>
                          <a:cs typeface="Arial" charset="0"/>
                        </a:rPr>
                        <a:t>15,00%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loucester MT Extra Condensed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46105" name="Text Box 60"/>
          <p:cNvSpPr txBox="1">
            <a:spLocks noChangeArrowheads="1"/>
          </p:cNvSpPr>
          <p:nvPr/>
        </p:nvSpPr>
        <p:spPr bwMode="auto">
          <a:xfrm>
            <a:off x="2916238" y="2349500"/>
            <a:ext cx="511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dirty="0">
                <a:solidFill>
                  <a:schemeClr val="accent1"/>
                </a:solidFill>
                <a:latin typeface="Gloucester MT Extra Condensed" pitchFamily="18" charset="0"/>
                <a:cs typeface="+mn-cs"/>
              </a:rPr>
              <a:t>TAZA MÍNIMA DE ACEPTACIÓN DE RENDIMIENTO</a:t>
            </a:r>
            <a:r>
              <a:rPr lang="es-ES" sz="2400" dirty="0">
                <a:latin typeface="Gloucester MT Extra Condensed" pitchFamily="18" charset="0"/>
                <a:cs typeface="+mn-cs"/>
              </a:rPr>
              <a:t> 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338" y="50006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  <p:bldP spid="16486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idx="1"/>
          </p:nvPr>
        </p:nvSpPr>
        <p:spPr>
          <a:xfrm>
            <a:off x="1819275" y="2481263"/>
            <a:ext cx="6824663" cy="3233737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ASPECTOS GENERALES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ANALISIS SITUACIONAL – FODA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INVESTIGACIÓN DE MERCADO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OBJETIVOS Y ESTRATEGIAS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PLAN DE MARKETING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dirty="0" smtClean="0">
                <a:latin typeface="Bauhaus 93" pitchFamily="82" charset="0"/>
              </a:rPr>
              <a:t>ANALISIS FINANCIERO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s-MX" b="1" u="sng" dirty="0" smtClean="0">
                <a:solidFill>
                  <a:srgbClr val="FF6699"/>
                </a:solidFill>
                <a:latin typeface="Bauhaus 93" pitchFamily="82" charset="0"/>
              </a:rPr>
              <a:t>CONCLUSIÓNES Y RECOMENDACIONES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s-ES" u="sng" dirty="0" smtClean="0">
              <a:solidFill>
                <a:srgbClr val="FF6699"/>
              </a:solidFill>
            </a:endParaRP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709613"/>
            <a:ext cx="10048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513" y="679450"/>
            <a:ext cx="10350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785813"/>
            <a:ext cx="1071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1138" y="685800"/>
            <a:ext cx="81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63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3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uild="p"/>
      <p:bldP spid="173058" grpI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WordArt 2"/>
          <p:cNvSpPr>
            <a:spLocks noChangeArrowheads="1" noChangeShapeType="1" noTextEdit="1"/>
          </p:cNvSpPr>
          <p:nvPr/>
        </p:nvSpPr>
        <p:spPr bwMode="auto">
          <a:xfrm>
            <a:off x="2843213" y="550863"/>
            <a:ext cx="49307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CONCLUSION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2411413" y="1773238"/>
            <a:ext cx="6408737" cy="184150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/>
              <a:t>Ofertas presentan una baja considerable en sus ventas debido a los cambios en las políticas arancelarias</a:t>
            </a:r>
            <a:r>
              <a:rPr lang="es-ES_tradnl" sz="1600" b="1"/>
              <a:t>, que elevaron los costos de importación, afectando al consumidor final, y el nivel de ventas.  Dejando a la empresa en una situación financiera inestable y la falta de promoción de la institución, nos ha llevado a enfrentar  problemas de iliquidez, disminuyendo la rentabilidad.  </a:t>
            </a:r>
            <a:endParaRPr lang="es-ES" sz="1600" b="1"/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2268538" y="1268413"/>
            <a:ext cx="662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u="sng" dirty="0">
                <a:solidFill>
                  <a:schemeClr val="tx2"/>
                </a:solidFill>
              </a:rPr>
              <a:t>LA SITUACION DE LA EMPRESA ES LA SIGUIENTE</a:t>
            </a:r>
            <a:r>
              <a:rPr lang="es-ES" sz="2000" u="sng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2411413" y="3789363"/>
            <a:ext cx="6408737" cy="1597025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600" b="1"/>
              <a:t>La situación actual del país y el alto índice de niveles de desempleo (empleo formal) pueden ser una oportunidad para Ofertas sin embargo no existe un plan estratégico de marketing que permita a la empresa buscar nuevos nichos mercados y posicionamiento de los productos en diferentes partes del país.</a:t>
            </a:r>
            <a:endParaRPr lang="es-ES" sz="1600" b="1"/>
          </a:p>
        </p:txBody>
      </p:sp>
      <p:sp>
        <p:nvSpPr>
          <p:cNvPr id="48140" name="Text Box 8"/>
          <p:cNvSpPr txBox="1">
            <a:spLocks noChangeArrowheads="1"/>
          </p:cNvSpPr>
          <p:nvPr/>
        </p:nvSpPr>
        <p:spPr bwMode="auto">
          <a:xfrm>
            <a:off x="2411413" y="5624513"/>
            <a:ext cx="6443662" cy="973137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es-MX"/>
              <a:t>Existe la necesidad de invertir para crear una identidad propia, promocionar la imagen corporativa para impulsar  líneas de producto diferenciadas, y posicionar a la empresa.</a:t>
            </a:r>
            <a:endParaRPr lang="es-ES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43250"/>
            <a:ext cx="1077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735138"/>
            <a:ext cx="1022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404813"/>
            <a:ext cx="2197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6" grpId="1"/>
      <p:bldP spid="48135" grpId="0" animBg="1"/>
      <p:bldP spid="48136" grpId="0"/>
      <p:bldP spid="48138" grpId="0" animBg="1"/>
      <p:bldP spid="481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WordArt 2"/>
          <p:cNvSpPr>
            <a:spLocks noChangeArrowheads="1" noChangeShapeType="1" noTextEdit="1"/>
          </p:cNvSpPr>
          <p:nvPr/>
        </p:nvSpPr>
        <p:spPr bwMode="auto">
          <a:xfrm>
            <a:off x="2881313" y="476250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CONCLUSION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124075" y="2133600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u="sng">
                <a:solidFill>
                  <a:srgbClr val="FF6699"/>
                </a:solidFill>
              </a:rPr>
              <a:t>La investigación de mercados determino lo siguiente: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771775" y="3357563"/>
            <a:ext cx="5688013" cy="228282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 Nuestro segmento de mercado esta conformado por 2 grupos de  personas con diferentes caracteristicas:  MAYORISTAS Y MINORISTAS en general de 22 a 55 años de edad, es un mercado conformado principalmente por gente clase baja y media baja.</a:t>
            </a:r>
          </a:p>
        </p:txBody>
      </p:sp>
      <p:pic>
        <p:nvPicPr>
          <p:cNvPr id="512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40481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3250"/>
            <a:ext cx="1077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735138"/>
            <a:ext cx="1022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WordArt 2"/>
          <p:cNvSpPr>
            <a:spLocks noChangeArrowheads="1" noChangeShapeType="1" noTextEdit="1"/>
          </p:cNvSpPr>
          <p:nvPr/>
        </p:nvSpPr>
        <p:spPr bwMode="auto">
          <a:xfrm>
            <a:off x="2952750" y="692150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CONCLUSION</a:t>
            </a:r>
          </a:p>
        </p:txBody>
      </p:sp>
      <p:pic>
        <p:nvPicPr>
          <p:cNvPr id="5223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492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55650" y="2320925"/>
            <a:ext cx="3240088" cy="427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 b="1"/>
              <a:t>32% clientes encuestados 79% del monto total  de compras.</a:t>
            </a:r>
          </a:p>
          <a:p>
            <a:r>
              <a:rPr lang="es-EC" sz="1600" b="1"/>
              <a:t>Compran para comercializar.</a:t>
            </a:r>
            <a:endParaRPr lang="en-US" sz="1600" b="1"/>
          </a:p>
          <a:p>
            <a:r>
              <a:rPr lang="es-EC" sz="1600" b="1"/>
              <a:t>El 65% reside provincia Guayas	.</a:t>
            </a:r>
          </a:p>
          <a:p>
            <a:r>
              <a:rPr lang="es-EC" sz="1600" b="1"/>
              <a:t>El 72% pertenece a la  clase MEDIA-BAJA y BAJA.</a:t>
            </a:r>
          </a:p>
          <a:p>
            <a:r>
              <a:rPr lang="es-EC" sz="1600" b="1"/>
              <a:t>El 60 % de los clientes son hombres y el 40% mujeres.</a:t>
            </a:r>
          </a:p>
          <a:p>
            <a:r>
              <a:rPr lang="es-EC" sz="1600" b="1"/>
              <a:t>81%  tiene entre 32 y 52 años de edad.</a:t>
            </a:r>
          </a:p>
          <a:p>
            <a:r>
              <a:rPr lang="es-EC" sz="1600" b="1"/>
              <a:t>El 40 % no cuenta con local fijo,  23% alquila mercado municipal o  pequeño local 3% posee local propio.</a:t>
            </a:r>
          </a:p>
          <a:p>
            <a:r>
              <a:rPr lang="es-EC" sz="1600" b="1"/>
              <a:t>Monto promedio compra $63</a:t>
            </a:r>
            <a:endParaRPr lang="en-US" sz="1600" b="1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427538" y="2593975"/>
            <a:ext cx="3673475" cy="3787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 b="1"/>
              <a:t>68% de clientes encuestados </a:t>
            </a:r>
          </a:p>
          <a:p>
            <a:r>
              <a:rPr lang="es-EC" sz="1600" b="1"/>
              <a:t>21% monto de compras  </a:t>
            </a:r>
            <a:endParaRPr lang="en-US" sz="1600" b="1"/>
          </a:p>
          <a:p>
            <a:r>
              <a:rPr lang="es-EC" sz="1600" b="1"/>
              <a:t>adquieren productos destinados para el uso personal o familiar.  </a:t>
            </a:r>
          </a:p>
          <a:p>
            <a:r>
              <a:rPr lang="es-EC" sz="1600" b="1"/>
              <a:t>El 75% compran en esta zona de la ciudad,  viven en la Provincia del Guayas.</a:t>
            </a:r>
          </a:p>
          <a:p>
            <a:r>
              <a:rPr lang="es-EC" sz="1600" b="1"/>
              <a:t>El 87% pertenece a las  clases  MEDIA-BAJA y BAJA. </a:t>
            </a:r>
          </a:p>
          <a:p>
            <a:r>
              <a:rPr lang="es-EC" sz="1600" b="1"/>
              <a:t>La Edad promedio esta entre  22 - 55 años.</a:t>
            </a:r>
          </a:p>
          <a:p>
            <a:r>
              <a:rPr lang="es-EC" sz="1600" b="1"/>
              <a:t>El 86% son mujeres y el 14% hombres.</a:t>
            </a:r>
          </a:p>
          <a:p>
            <a:r>
              <a:rPr lang="es-EC" sz="1600" b="1"/>
              <a:t>EL monto de compra promedio es de $8.</a:t>
            </a:r>
            <a:endParaRPr lang="en-US" sz="1600" b="1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042988" y="1916113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MAYORISTAS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580063" y="19097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MINORISTAS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WordArt 2"/>
          <p:cNvSpPr>
            <a:spLocks noChangeArrowheads="1" noChangeShapeType="1" noTextEdit="1"/>
          </p:cNvSpPr>
          <p:nvPr/>
        </p:nvSpPr>
        <p:spPr bwMode="auto">
          <a:xfrm>
            <a:off x="2881313" y="979488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CONCLUSION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916238" y="2803525"/>
            <a:ext cx="5616575" cy="2787650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"/>
            </a:pPr>
            <a:r>
              <a:rPr lang="es-EC" b="1"/>
              <a:t>El mercado prendas de vestir, considerando cifras oficiales presenta una demanda que no es abastecido por la producción local </a:t>
            </a:r>
          </a:p>
          <a:p>
            <a:pPr algn="just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"/>
            </a:pPr>
            <a:endParaRPr lang="es-EC" b="1"/>
          </a:p>
          <a:p>
            <a:pPr algn="just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"/>
            </a:pPr>
            <a:endParaRPr lang="es-EC" b="1"/>
          </a:p>
          <a:p>
            <a:pPr algn="just">
              <a:spcBef>
                <a:spcPct val="20000"/>
              </a:spcBef>
              <a:buClr>
                <a:srgbClr val="0000FF"/>
              </a:buClr>
              <a:buFont typeface="Symbol" pitchFamily="18" charset="2"/>
              <a:buChar char=""/>
            </a:pPr>
            <a:r>
              <a:rPr lang="es-EC" b="1"/>
              <a:t> las importaciones, déficit bordearía los USD 70 millones. A criterio personal se estima que la demanda insatisfecha de prendas de vestir en el país bordearía los  USD 150 millones.</a:t>
            </a:r>
            <a:endParaRPr lang="es-ES" sz="2000" b="1"/>
          </a:p>
        </p:txBody>
      </p:sp>
      <p:pic>
        <p:nvPicPr>
          <p:cNvPr id="5326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40481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3250"/>
            <a:ext cx="1077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735138"/>
            <a:ext cx="1022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8"/>
          <p:cNvSpPr txBox="1">
            <a:spLocks noChangeArrowheads="1"/>
          </p:cNvSpPr>
          <p:nvPr/>
        </p:nvSpPr>
        <p:spPr bwMode="auto">
          <a:xfrm>
            <a:off x="1979613" y="2536825"/>
            <a:ext cx="6985000" cy="406082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 sz="1600" b="1"/>
              <a:t>Existe la necesidad de aplicar las siguientes  estrategias: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la diferenciación en precios bajos,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la apertura de una sucursal,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la contratación de un vendedor para captar mayoristas,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 comercializar los productos a minoristas,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traer productos diferenciados y especializados,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crear imagen corporativa,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slogan y logotipos de las líneas de producto,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la creación y lanzamiento de la pagina web,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consolidar y revisar los convenios con proveedores,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mejorar la infraestructura de los almacenes,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capacitar al personal de ventas,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s-EC" sz="1600" b="1"/>
              <a:t>mejorar el clima laboral.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s-EC" sz="1600" b="1"/>
          </a:p>
          <a:p>
            <a:pPr>
              <a:buFontTx/>
              <a:buChar char="•"/>
            </a:pPr>
            <a:r>
              <a:rPr lang="es-EC" sz="1600" b="1"/>
              <a:t>El plan de Marketing determino la necesidad de ejecutar todas las estrategias planteadas en el proyecto.</a:t>
            </a:r>
            <a:endParaRPr lang="es-ES" sz="1600" b="1"/>
          </a:p>
        </p:txBody>
      </p:sp>
      <p:sp>
        <p:nvSpPr>
          <p:cNvPr id="177154" name="WordArt 2"/>
          <p:cNvSpPr>
            <a:spLocks noChangeArrowheads="1" noChangeShapeType="1" noTextEdit="1"/>
          </p:cNvSpPr>
          <p:nvPr/>
        </p:nvSpPr>
        <p:spPr bwMode="auto">
          <a:xfrm>
            <a:off x="2952750" y="765175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CONCLUSION</a:t>
            </a:r>
          </a:p>
        </p:txBody>
      </p:sp>
      <p:pic>
        <p:nvPicPr>
          <p:cNvPr id="1239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40481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3250"/>
            <a:ext cx="1077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735138"/>
            <a:ext cx="1022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WordArt 2"/>
          <p:cNvSpPr>
            <a:spLocks noChangeArrowheads="1" noChangeShapeType="1" noTextEdit="1"/>
          </p:cNvSpPr>
          <p:nvPr/>
        </p:nvSpPr>
        <p:spPr bwMode="auto">
          <a:xfrm>
            <a:off x="2881313" y="765175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CONCLUSION</a:t>
            </a:r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1908175" y="2517775"/>
            <a:ext cx="6985000" cy="3719513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MX" b="1"/>
              <a:t>El análisis financiero contempla principalmente la promoción para la apertura de una sucursal. </a:t>
            </a:r>
          </a:p>
          <a:p>
            <a:pPr>
              <a:buFontTx/>
              <a:buChar char="•"/>
            </a:pPr>
            <a:endParaRPr lang="es-MX" b="1"/>
          </a:p>
          <a:p>
            <a:pPr>
              <a:buFontTx/>
              <a:buChar char="•"/>
            </a:pPr>
            <a:r>
              <a:rPr lang="es-MX" b="1"/>
              <a:t>Se estima que al término del primer año, la utilidad generada por el plan de marketing sea de $ 30000. </a:t>
            </a:r>
          </a:p>
          <a:p>
            <a:pPr>
              <a:buFontTx/>
              <a:buChar char="•"/>
            </a:pPr>
            <a:endParaRPr lang="es-MX" b="1"/>
          </a:p>
          <a:p>
            <a:pPr>
              <a:buFontTx/>
              <a:buChar char="•"/>
            </a:pPr>
            <a:r>
              <a:rPr lang="es-MX" b="1"/>
              <a:t>El método del valor presente neto, presenta un valor positivo, con un incremento del 58%  si se aplica el plan estratégico de marketing.</a:t>
            </a:r>
          </a:p>
          <a:p>
            <a:pPr>
              <a:buFontTx/>
              <a:buChar char="•"/>
            </a:pPr>
            <a:endParaRPr lang="es-MX" b="1"/>
          </a:p>
          <a:p>
            <a:pPr>
              <a:buFontTx/>
              <a:buChar char="•"/>
            </a:pPr>
            <a:r>
              <a:rPr lang="es-MX" b="1"/>
              <a:t>En el análisis del costo beneficio tenemos un indicador del 1,43. El mismo que nos indica que los ingresos son superiores a los egresos en un 43%.</a:t>
            </a:r>
            <a:r>
              <a:rPr lang="es-MX"/>
              <a:t> </a:t>
            </a:r>
            <a:endParaRPr lang="es-ES"/>
          </a:p>
        </p:txBody>
      </p:sp>
      <p:pic>
        <p:nvPicPr>
          <p:cNvPr id="12596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40481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3250"/>
            <a:ext cx="1077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735138"/>
            <a:ext cx="1022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WordArt 2"/>
          <p:cNvSpPr>
            <a:spLocks noChangeArrowheads="1" noChangeShapeType="1" noTextEdit="1"/>
          </p:cNvSpPr>
          <p:nvPr/>
        </p:nvSpPr>
        <p:spPr bwMode="auto">
          <a:xfrm>
            <a:off x="2881313" y="476250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RECOMENDACIONES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124075" y="1916113"/>
            <a:ext cx="6626225" cy="1797050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Debido al tamaño del mercado y su fraccionamiento, se recomienda centrarse en nichos de mercado.  Estos están constituidos básicamente por productos que por el tipo de materia prima o por la cantidad de mano de obra, no se pueden fabricar en la Comunidad Andina o hacerlo es muy costoso. </a:t>
            </a:r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2124075" y="4165600"/>
            <a:ext cx="6626225" cy="2071688"/>
          </a:xfrm>
          <a:prstGeom prst="rect">
            <a:avLst/>
          </a:prstGeom>
          <a:noFill/>
          <a:ln w="57150" cmpd="thickThin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/>
              <a:t>Ampliar la</a:t>
            </a:r>
            <a:r>
              <a:rPr lang="es-EC" b="1"/>
              <a:t> cartera de clientes de Ofertas, dando apertura a los clientes minoristas, implementar sucursales en sitios estratégicos, contratar un vendedor para captar nuevos clientes mayoristas a nivel nacional, diversificar los productos que ofrecemos, establecer alianzas estratégicas con proveedores y empresas.</a:t>
            </a:r>
            <a:r>
              <a:rPr lang="es-EC"/>
              <a:t> </a:t>
            </a:r>
            <a:endParaRPr lang="es-MX"/>
          </a:p>
        </p:txBody>
      </p:sp>
      <p:pic>
        <p:nvPicPr>
          <p:cNvPr id="542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404813"/>
            <a:ext cx="219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3250"/>
            <a:ext cx="10779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735138"/>
            <a:ext cx="1022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WordArt 2"/>
          <p:cNvSpPr>
            <a:spLocks noChangeArrowheads="1" noChangeShapeType="1" noTextEdit="1"/>
          </p:cNvSpPr>
          <p:nvPr/>
        </p:nvSpPr>
        <p:spPr bwMode="auto">
          <a:xfrm>
            <a:off x="2881313" y="692150"/>
            <a:ext cx="5867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767647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RECOMENDACIONES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979613" y="4341813"/>
            <a:ext cx="6840537" cy="1247775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/>
              <a:t>Se recomienda la aplicación del plan estratégico de marketing, el mismo que  permitirá el incremento de las ventas, posicionar las diferentes líneas de producto y mejorar la rentabilidad de Importadora Ofertas.</a:t>
            </a:r>
            <a:endParaRPr lang="es-ES" b="1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979613" y="2193925"/>
            <a:ext cx="6840537" cy="1522413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/>
              <a:t>Implementar un sistema de evaluación de personal, plan de incentivos y capacitación. Además se debe fomentar</a:t>
            </a:r>
            <a:r>
              <a:rPr lang="es-EC" b="1"/>
              <a:t> el fortalecimiento de la comunicación organizacional y motivación como elemento determinante en el cumplimiento de las metas de la empresa.</a:t>
            </a:r>
            <a:endParaRPr lang="es-ES_tradnl" b="1"/>
          </a:p>
        </p:txBody>
      </p:sp>
      <p:pic>
        <p:nvPicPr>
          <p:cNvPr id="5530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333375"/>
            <a:ext cx="2197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68638"/>
            <a:ext cx="10779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735138"/>
            <a:ext cx="1022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3419475" y="476250"/>
            <a:ext cx="56165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50000">
                    <a:srgbClr val="767647"/>
                  </a:gs>
                  <a:gs pos="100000">
                    <a:srgbClr val="FFFF99"/>
                  </a:gs>
                </a:gsLst>
                <a:lin ang="5400000" scaled="1"/>
              </a:gradFill>
              <a:effectLst>
                <a:outerShdw dist="38100" dir="5400000" algn="t" rotWithShape="0">
                  <a:srgbClr val="000000">
                    <a:alpha val="39998"/>
                  </a:srgbClr>
                </a:outerShdw>
              </a:effectLst>
              <a:latin typeface="Impact"/>
            </a:endParaRPr>
          </a:p>
        </p:txBody>
      </p:sp>
      <p:sp>
        <p:nvSpPr>
          <p:cNvPr id="10243" name="Text Box 17"/>
          <p:cNvSpPr txBox="1">
            <a:spLocks noChangeArrowheads="1"/>
          </p:cNvSpPr>
          <p:nvPr/>
        </p:nvSpPr>
        <p:spPr bwMode="auto">
          <a:xfrm>
            <a:off x="1143000" y="2000250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latin typeface="Berlin Sans FB Demi" pitchFamily="34" charset="0"/>
              </a:rPr>
              <a:t>ROPA DE BEBÉ</a:t>
            </a:r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3500438" y="2000250"/>
            <a:ext cx="264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latin typeface="Berlin Sans FB Demi" pitchFamily="34" charset="0"/>
              </a:rPr>
              <a:t>ROPA DE NIÑOS</a:t>
            </a:r>
          </a:p>
        </p:txBody>
      </p:sp>
      <p:sp>
        <p:nvSpPr>
          <p:cNvPr id="10245" name="Rectangle 29"/>
          <p:cNvSpPr>
            <a:spLocks noChangeArrowheads="1"/>
          </p:cNvSpPr>
          <p:nvPr/>
        </p:nvSpPr>
        <p:spPr bwMode="auto">
          <a:xfrm>
            <a:off x="1143000" y="2571750"/>
            <a:ext cx="2000250" cy="1714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6429375" y="1971675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latin typeface="Berlin Sans FB Demi" pitchFamily="34" charset="0"/>
              </a:rPr>
              <a:t>ROPA DE NIÑAS</a:t>
            </a:r>
          </a:p>
        </p:txBody>
      </p:sp>
      <p:sp>
        <p:nvSpPr>
          <p:cNvPr id="10247" name="Rectangle 29"/>
          <p:cNvSpPr>
            <a:spLocks noChangeArrowheads="1"/>
          </p:cNvSpPr>
          <p:nvPr/>
        </p:nvSpPr>
        <p:spPr bwMode="auto">
          <a:xfrm>
            <a:off x="3857625" y="2643188"/>
            <a:ext cx="2000250" cy="1714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29"/>
          <p:cNvSpPr>
            <a:spLocks noChangeArrowheads="1"/>
          </p:cNvSpPr>
          <p:nvPr/>
        </p:nvSpPr>
        <p:spPr bwMode="auto">
          <a:xfrm>
            <a:off x="6786563" y="2571750"/>
            <a:ext cx="2000250" cy="1714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1979613" y="4541838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latin typeface="Berlin Sans FB Demi" pitchFamily="34" charset="0"/>
              </a:rPr>
              <a:t>BLUSAS MAMA ZIZE</a:t>
            </a:r>
          </a:p>
        </p:txBody>
      </p:sp>
      <p:sp>
        <p:nvSpPr>
          <p:cNvPr id="10250" name="Text Box 18"/>
          <p:cNvSpPr txBox="1">
            <a:spLocks noChangeArrowheads="1"/>
          </p:cNvSpPr>
          <p:nvPr/>
        </p:nvSpPr>
        <p:spPr bwMode="auto">
          <a:xfrm>
            <a:off x="6500813" y="4508500"/>
            <a:ext cx="2643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latin typeface="Berlin Sans FB Demi" pitchFamily="34" charset="0"/>
              </a:rPr>
              <a:t>PANTALONETAS Y BERMUDAS</a:t>
            </a:r>
          </a:p>
        </p:txBody>
      </p:sp>
      <p:sp>
        <p:nvSpPr>
          <p:cNvPr id="10251" name="Rectangle 29"/>
          <p:cNvSpPr>
            <a:spLocks noChangeArrowheads="1"/>
          </p:cNvSpPr>
          <p:nvPr/>
        </p:nvSpPr>
        <p:spPr bwMode="auto">
          <a:xfrm>
            <a:off x="1143000" y="5143500"/>
            <a:ext cx="2000250" cy="1500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29"/>
          <p:cNvSpPr>
            <a:spLocks noChangeArrowheads="1"/>
          </p:cNvSpPr>
          <p:nvPr/>
        </p:nvSpPr>
        <p:spPr bwMode="auto">
          <a:xfrm>
            <a:off x="3857625" y="5214938"/>
            <a:ext cx="2000250" cy="1500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29"/>
          <p:cNvSpPr>
            <a:spLocks noChangeArrowheads="1"/>
          </p:cNvSpPr>
          <p:nvPr/>
        </p:nvSpPr>
        <p:spPr bwMode="auto">
          <a:xfrm>
            <a:off x="6786563" y="5286375"/>
            <a:ext cx="2000250" cy="1357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4438" y="5214938"/>
            <a:ext cx="1857375" cy="135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157788"/>
            <a:ext cx="2016125" cy="151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nin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636838"/>
            <a:ext cx="2016125" cy="172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SHORT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025" y="5229225"/>
            <a:ext cx="1944688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imagesCAYIXZS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450" y="2565400"/>
            <a:ext cx="1944688" cy="17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imagesCAJU1T7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025" y="2565400"/>
            <a:ext cx="2016125" cy="17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2771800" y="836712"/>
            <a:ext cx="612068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parajita" pitchFamily="34" charset="0"/>
              </a:rPr>
              <a:t>GIRO DEL NEGOCIO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0" y="1916113"/>
            <a:ext cx="91440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6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463" y="476250"/>
            <a:ext cx="2339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625" y="857250"/>
          <a:ext cx="8215370" cy="569522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81697"/>
                <a:gridCol w="4033673"/>
              </a:tblGrid>
              <a:tr h="26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FORTALEZAS</a:t>
                      </a:r>
                      <a:endParaRPr lang="es-E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OPORTUNIDADES</a:t>
                      </a:r>
                      <a:endParaRPr lang="es-E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8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1. Precios accesibles para los clientes.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1. Incursionar  en un mercado especializado técnicamente con un buen precio.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467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2. Capacidad de negociar directamente con fabricantes </a:t>
                      </a:r>
                      <a:r>
                        <a:rPr lang="es-MX" sz="1200" b="1" dirty="0" smtClean="0"/>
                        <a:t>(China</a:t>
                      </a:r>
                      <a:r>
                        <a:rPr lang="es-MX" sz="1200" b="1" dirty="0"/>
                        <a:t>)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2. Posicionar  nuestros productos a nivel nacional.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467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3. Buen control de calidad </a:t>
                      </a:r>
                      <a:r>
                        <a:rPr lang="es-MX" sz="1200" b="1" baseline="0" dirty="0" smtClean="0"/>
                        <a:t> proveedores</a:t>
                      </a:r>
                      <a:r>
                        <a:rPr lang="es-MX" sz="1200" b="1" dirty="0" smtClean="0"/>
                        <a:t>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3. Explotar el mercado de moda para ventas </a:t>
                      </a:r>
                      <a:r>
                        <a:rPr lang="es-MX" sz="1200" b="1" dirty="0" err="1"/>
                        <a:t>retail</a:t>
                      </a:r>
                      <a:r>
                        <a:rPr lang="es-MX" sz="1200" b="1" dirty="0"/>
                        <a:t>. 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467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4. </a:t>
                      </a:r>
                      <a:r>
                        <a:rPr lang="es-MX" sz="1200" b="1" dirty="0" smtClean="0"/>
                        <a:t>Experiencia y conocimientos amplios  de </a:t>
                      </a:r>
                      <a:r>
                        <a:rPr lang="es-MX" sz="1200" b="1" dirty="0"/>
                        <a:t>procesos de importación </a:t>
                      </a:r>
                      <a:r>
                        <a:rPr lang="es-MX" sz="1200" b="1" dirty="0" smtClean="0"/>
                        <a:t>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/>
                        <a:t>4. Expandir la cobertura en la misma ciudad (Guayaquil)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467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/>
                        <a:t>5. Negociaciones directas con los clientes finales(mayor margen utilidad)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/>
                        <a:t>5.Altos costos de mano de obra y falta de especialización técnica.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313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/>
                        <a:t>6.Cobertura de ventas región costa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325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7. Negocio administrado por sus dueños.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26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DEBILIDADES</a:t>
                      </a:r>
                      <a:endParaRPr lang="es-E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AMENAZAS</a:t>
                      </a:r>
                      <a:endParaRPr lang="es-ES" sz="14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7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/>
                        <a:t>1. No existe suficiente capital para </a:t>
                      </a:r>
                      <a:r>
                        <a:rPr lang="es-MX" sz="1200" b="1" dirty="0" smtClean="0"/>
                        <a:t>cubrir  </a:t>
                      </a:r>
                      <a:r>
                        <a:rPr lang="es-MX" sz="1200" b="1" dirty="0"/>
                        <a:t>la demanda.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1. Barreras comerciales </a:t>
                      </a:r>
                      <a:r>
                        <a:rPr lang="es-MX" sz="1200" b="1" dirty="0" smtClean="0"/>
                        <a:t>( impuestos, propiedad </a:t>
                      </a:r>
                      <a:r>
                        <a:rPr lang="es-MX" sz="1200" b="1" dirty="0"/>
                        <a:t>intelectual).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24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/>
                        <a:t>2. El pago a proveedores es en efectivo.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2. Barreras Técnicas (OMC, INEN ).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4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/>
                        <a:t>3. Personal medianamente capacitado.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3. Abundante Competencia  de distribuidores directos asiáticos.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467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/>
                        <a:t>4. No existe una planificación en las compras.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4. Bajo poder adquisitivo de la población (altos niveles desempleo).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  <a:tr h="499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 smtClean="0"/>
                        <a:t>5.Inestabilidad </a:t>
                      </a:r>
                      <a:r>
                        <a:rPr lang="es-ES" sz="1200" b="1" dirty="0"/>
                        <a:t>política y económica del país 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/>
                </a:tc>
              </a:tr>
            </a:tbl>
          </a:graphicData>
        </a:graphic>
      </p:graphicFrame>
      <p:sp>
        <p:nvSpPr>
          <p:cNvPr id="11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79375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  <a:cs typeface="+mn-cs"/>
              </a:rPr>
              <a:t>MATRIZ DE SÍNTESIS  FORTALEZAS, OPORTUNIDADES, DEBILIDADES, AMENAZAS  </a:t>
            </a:r>
            <a:endParaRPr lang="en-US" b="1" kern="0" dirty="0">
              <a:solidFill>
                <a:schemeClr val="accent2">
                  <a:lumMod val="60000"/>
                  <a:lumOff val="40000"/>
                </a:schemeClr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2" name="Group 34"/>
          <p:cNvGraphicFramePr>
            <a:graphicFrameLocks noGrp="1"/>
          </p:cNvGraphicFramePr>
          <p:nvPr>
            <p:ph idx="1"/>
          </p:nvPr>
        </p:nvGraphicFramePr>
        <p:xfrm>
          <a:off x="611188" y="765175"/>
          <a:ext cx="8229600" cy="605186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0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0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064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</a:tr>
              <a:tr h="230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0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F1 y O2 Incursionar en el mercado ecuatoriano obteniendo mejores precios en la mercadería.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F2 y O2  Captación de mercado por: 1 precios competitivos 2. podemos fabricar de acuerdo a la demanda.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 F6 y O4 Permitir una cobertura  a nivel nacional para obtener mayor capacidad de venta.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F2 y A1 las compras deben estar orientadas a  productos especializados F2 y A3 Introducir nuevos productos para competir con otros distribuidores.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F4A3Menores costos en procesos de nacionalización 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</a:tr>
              <a:tr h="2566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0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A1 O1 Encontrar fuentes de financiamiento (prestamos bancario, socio accionista)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D1 yO2 Organizar capacitación de profesionales en OFERTAS para crear diferenciación en servicio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D1 A1Crear un sistema de crédito directo o alianzas con  tarjetas de crédito populares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D1A4Buscar nichos de mercado especializados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D2 y A 5 Mejorar los nichos de mercados estableciendo precios diferenciados con respecto a la  competencia.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C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21432" y="2164794"/>
            <a:ext cx="2438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FORTALEZAS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3535" y="5260890"/>
            <a:ext cx="19896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DEBILIDADES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6305" y="785794"/>
            <a:ext cx="252729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OPORTUNIDADES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4980" y="785794"/>
            <a:ext cx="16193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+mn-cs"/>
              </a:rPr>
              <a:t>AMENAZAS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358626"/>
            <a:ext cx="504056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bliqueBottomLeft"/>
              <a:lightRig rig="twoPt" dir="t"/>
            </a:scene3d>
            <a:sp3d extrusionH="57150" prstMaterial="dkEdge">
              <a:bevelT w="38100" h="38100"/>
              <a:bevelB w="57150" h="38100" prst="artDeco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Elephant" pitchFamily="18" charset="0"/>
                <a:cs typeface="+mn-cs"/>
              </a:rPr>
              <a:t>MATRIZ RESUNEN FODA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57375" y="2924175"/>
            <a:ext cx="6176963" cy="3168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483767" y="701824"/>
          <a:ext cx="630215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20"/>
          <p:cNvPicPr/>
          <p:nvPr/>
        </p:nvPicPr>
        <p:blipFill>
          <a:blip r:embed="rId7" cstate="print"/>
          <a:srcRect l="34599" t="28287" r="29535" b="33144"/>
          <a:stretch>
            <a:fillRect/>
          </a:stretch>
        </p:blipFill>
        <p:spPr bwMode="auto">
          <a:xfrm>
            <a:off x="2034177" y="2996952"/>
            <a:ext cx="5109591" cy="297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Imagen 29"/>
          <p:cNvPicPr>
            <a:picLocks noChangeAspect="1" noChangeArrowheads="1"/>
          </p:cNvPicPr>
          <p:nvPr/>
        </p:nvPicPr>
        <p:blipFill>
          <a:blip r:embed="rId8"/>
          <a:srcRect l="66582" t="43143" r="29807" b="33517"/>
          <a:stretch>
            <a:fillRect/>
          </a:stretch>
        </p:blipFill>
        <p:spPr bwMode="auto">
          <a:xfrm>
            <a:off x="6929438" y="3846513"/>
            <a:ext cx="23177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n 26"/>
          <p:cNvPicPr>
            <a:picLocks noChangeAspect="1" noChangeArrowheads="1"/>
          </p:cNvPicPr>
          <p:nvPr/>
        </p:nvPicPr>
        <p:blipFill>
          <a:blip r:embed="rId9"/>
          <a:srcRect l="39265" t="64000" r="31943" b="30566"/>
          <a:stretch>
            <a:fillRect/>
          </a:stretch>
        </p:blipFill>
        <p:spPr bwMode="auto">
          <a:xfrm>
            <a:off x="3000375" y="528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2"/>
          <p:cNvGrpSpPr>
            <a:grpSpLocks/>
          </p:cNvGrpSpPr>
          <p:nvPr/>
        </p:nvGrpSpPr>
        <p:grpSpPr bwMode="auto">
          <a:xfrm>
            <a:off x="3190875" y="4214813"/>
            <a:ext cx="1595438" cy="1285875"/>
            <a:chOff x="3099" y="5596"/>
            <a:chExt cx="3244" cy="3135"/>
          </a:xfrm>
        </p:grpSpPr>
        <p:sp>
          <p:nvSpPr>
            <p:cNvPr id="13322" name="Oval 3"/>
            <p:cNvSpPr>
              <a:spLocks noChangeArrowheads="1"/>
            </p:cNvSpPr>
            <p:nvPr/>
          </p:nvSpPr>
          <p:spPr bwMode="auto">
            <a:xfrm>
              <a:off x="5996" y="5596"/>
              <a:ext cx="347" cy="347"/>
            </a:xfrm>
            <a:prstGeom prst="ellipse">
              <a:avLst/>
            </a:prstGeom>
            <a:solidFill>
              <a:srgbClr val="F79646"/>
            </a:solidFill>
            <a:ln w="127000" cmpd="dbl">
              <a:solidFill>
                <a:srgbClr val="F7964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323" name="AutoShape 4"/>
            <p:cNvCxnSpPr>
              <a:cxnSpLocks noChangeShapeType="1"/>
            </p:cNvCxnSpPr>
            <p:nvPr/>
          </p:nvCxnSpPr>
          <p:spPr bwMode="auto">
            <a:xfrm flipV="1">
              <a:off x="3099" y="6052"/>
              <a:ext cx="2697" cy="2679"/>
            </a:xfrm>
            <a:prstGeom prst="straightConnector1">
              <a:avLst/>
            </a:prstGeom>
            <a:noFill/>
            <a:ln w="63500">
              <a:solidFill>
                <a:srgbClr val="C0504D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5724525" y="2133600"/>
            <a:ext cx="309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8" y="549275"/>
            <a:ext cx="23399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hlinkClick r:id="" action="ppaction://noaction" highlightClick="1"/>
          </p:cNvPr>
          <p:cNvGraphicFramePr/>
          <p:nvPr/>
        </p:nvGraphicFramePr>
        <p:xfrm>
          <a:off x="5868144" y="908720"/>
          <a:ext cx="3276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9" name="Content Placeholder 15" descr="CONJ3.jpg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6300788" y="981075"/>
            <a:ext cx="935037" cy="431800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989138"/>
            <a:ext cx="4826000" cy="410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7720" y="620688"/>
            <a:ext cx="4724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MATRIZ BCG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6300192" y="4365104"/>
          <a:ext cx="2590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6132512" y="5517232"/>
          <a:ext cx="30480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4344" name="Picture 16" descr="imagesCACDNMJS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24750" y="1700213"/>
            <a:ext cx="719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7" descr="imagesCADBZRGD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67625" y="2636838"/>
            <a:ext cx="6492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HORT 1.jpg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38478" y="3284984"/>
            <a:ext cx="797818" cy="504056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0352" y="4581128"/>
            <a:ext cx="792088" cy="43204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4348" name="Picture 20" descr="mailCA7P3FR1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40650" y="5788025"/>
            <a:ext cx="792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10019</TotalTime>
  <Words>2864</Words>
  <Application>Microsoft Office PowerPoint</Application>
  <PresentationFormat>Presentación en pantalla (4:3)</PresentationFormat>
  <Paragraphs>615</Paragraphs>
  <Slides>49</Slides>
  <Notes>49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Urban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Estrategias Corporativas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Familia Salazar</dc:creator>
  <cp:lastModifiedBy>Gabriel</cp:lastModifiedBy>
  <cp:revision>347</cp:revision>
  <dcterms:created xsi:type="dcterms:W3CDTF">2007-03-04T14:46:57Z</dcterms:created>
  <dcterms:modified xsi:type="dcterms:W3CDTF">2011-04-15T23:35:02Z</dcterms:modified>
</cp:coreProperties>
</file>