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PT Sans Narrow"/>
      <p:regular r:id="rId39"/>
      <p:bold r:id="rId40"/>
    </p:embeddedFont>
    <p:embeddedFont>
      <p:font typeface="Open Sans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FC0B45C-902F-4055-B4C6-5894E0CD5E53}">
  <a:tblStyle styleId="{CFC0B45C-902F-4055-B4C6-5894E0CD5E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TSansNarrow-bold.fntdata"/><Relationship Id="rId20" Type="http://schemas.openxmlformats.org/officeDocument/2006/relationships/slide" Target="slides/slide14.xml"/><Relationship Id="rId42" Type="http://schemas.openxmlformats.org/officeDocument/2006/relationships/font" Target="fonts/OpenSans-bold.fntdata"/><Relationship Id="rId41" Type="http://schemas.openxmlformats.org/officeDocument/2006/relationships/font" Target="fonts/OpenSans-regular.fntdata"/><Relationship Id="rId22" Type="http://schemas.openxmlformats.org/officeDocument/2006/relationships/slide" Target="slides/slide16.xml"/><Relationship Id="rId44" Type="http://schemas.openxmlformats.org/officeDocument/2006/relationships/font" Target="fonts/OpenSans-boldItalic.fntdata"/><Relationship Id="rId21" Type="http://schemas.openxmlformats.org/officeDocument/2006/relationships/slide" Target="slides/slide15.xml"/><Relationship Id="rId43" Type="http://schemas.openxmlformats.org/officeDocument/2006/relationships/font" Target="fonts/OpenSans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Roboto-italic.fntdata"/><Relationship Id="rId14" Type="http://schemas.openxmlformats.org/officeDocument/2006/relationships/slide" Target="slides/slide8.xml"/><Relationship Id="rId36" Type="http://schemas.openxmlformats.org/officeDocument/2006/relationships/font" Target="fonts/Roboto-bold.fntdata"/><Relationship Id="rId17" Type="http://schemas.openxmlformats.org/officeDocument/2006/relationships/slide" Target="slides/slide11.xml"/><Relationship Id="rId39" Type="http://schemas.openxmlformats.org/officeDocument/2006/relationships/font" Target="fonts/PTSansNarrow-regular.fntdata"/><Relationship Id="rId16" Type="http://schemas.openxmlformats.org/officeDocument/2006/relationships/slide" Target="slides/slide10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d836d0702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d836d0702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da4d7277f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da4d7277f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db0acb44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db0acb44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db5ec3c93a_3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db5ec3c93a_3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db0acb44e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db0acb44e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da4d7277f8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da4d7277f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db215f8ee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db215f8ee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db0acb44e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db0acb44e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db5ec3c93a_1_7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db5ec3c93a_1_7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db5ec3c93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db5ec3c93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d9fd6f270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d9fd6f270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db5ec3c93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db5ec3c93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db5ec3c93a_1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db5ec3c93a_1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db5ec3c93a_1_8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db5ec3c93a_1_8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db5ec3c93a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db5ec3c93a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db5ec3c93a_3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db5ec3c93a_3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db5ec3c93a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db5ec3c93a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db5ec3c93a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db5ec3c93a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db5ec3c93a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db5ec3c93a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db5ec3c93a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db5ec3c93a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db215f8eed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db215f8eed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0929b7e85a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0929b7e85a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db215f8eed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db215f8eed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929b7e85a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0929b7e85a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db215f8eed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db215f8eed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929b7e85a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0929b7e85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db215f8eed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db215f8eed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Relationship Id="rId4" Type="http://schemas.openxmlformats.org/officeDocument/2006/relationships/image" Target="../media/image23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Relationship Id="rId4" Type="http://schemas.openxmlformats.org/officeDocument/2006/relationships/image" Target="../media/image39.png"/><Relationship Id="rId5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9.png"/><Relationship Id="rId5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35.png"/><Relationship Id="rId6" Type="http://schemas.openxmlformats.org/officeDocument/2006/relationships/image" Target="../media/image33.png"/><Relationship Id="rId7" Type="http://schemas.openxmlformats.org/officeDocument/2006/relationships/image" Target="../media/image30.png"/><Relationship Id="rId8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9.pn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019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253213" y="2175439"/>
            <a:ext cx="4870500" cy="792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b="1" lang="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TURISMO SOSTENIBLE COMO ESTRATEGIA DE DESARROLLO PRODUCTIVO EN EL CANTÓN YANTZAZA, PROVINCIA ZAMORA CHINCHIPE</a:t>
            </a:r>
            <a:endParaRPr sz="2600"/>
          </a:p>
        </p:txBody>
      </p:sp>
      <p:pic>
        <p:nvPicPr>
          <p:cNvPr descr="LOGO-PRINCIPAL7" id="68" name="Google Shape;6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3025" y="162775"/>
            <a:ext cx="3190875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/>
        </p:nvSpPr>
        <p:spPr>
          <a:xfrm>
            <a:off x="1341750" y="1130975"/>
            <a:ext cx="6973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highlight>
                  <a:srgbClr val="FCE5C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DEPARTAMENTO DE CIENCIAS ECONÓMICAS ADMINISTRATIVAS Y DE COMERCIO</a:t>
            </a:r>
            <a:endParaRPr b="1">
              <a:highlight>
                <a:srgbClr val="FCE5CD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200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b="1" lang="es">
                <a:highlight>
                  <a:srgbClr val="FCE5C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CARRERA DE ADMINISTRACIÓN TURÍSTICA Y HOTELER</a:t>
            </a:r>
            <a:r>
              <a:rPr b="1" lang="es">
                <a:highlight>
                  <a:srgbClr val="FCE5C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2544300" y="3119625"/>
            <a:ext cx="40554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AUTORAS:</a:t>
            </a:r>
            <a:endParaRPr b="1" sz="12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2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CAGUA ENRIQUEZ JOSELINE DANIELA</a:t>
            </a:r>
            <a:endParaRPr b="1" sz="12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2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QUINGA LEÓN HANSHY MABIL</a:t>
            </a:r>
            <a:endParaRPr b="1" sz="12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2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DIRECTOR  DE TESIS:</a:t>
            </a:r>
            <a:endParaRPr b="1" sz="12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2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MGS. </a:t>
            </a:r>
            <a:r>
              <a:rPr b="1" lang="es" sz="12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JÁCOME SIMBAÑA </a:t>
            </a:r>
            <a:r>
              <a:rPr b="1" lang="es" sz="12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MARCO FERNANDO </a:t>
            </a:r>
            <a:endParaRPr b="1" sz="12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br>
              <a:rPr b="1" lang="es" sz="12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 sz="12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F4BA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/>
          <p:nvPr/>
        </p:nvSpPr>
        <p:spPr>
          <a:xfrm>
            <a:off x="2637300" y="193575"/>
            <a:ext cx="3869400" cy="426000"/>
          </a:xfrm>
          <a:prstGeom prst="rect">
            <a:avLst/>
          </a:prstGeom>
          <a:solidFill>
            <a:srgbClr val="DDF4BA"/>
          </a:solidFill>
          <a:ln cap="flat" cmpd="sng" w="9525">
            <a:solidFill>
              <a:srgbClr val="DDF4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/>
              <a:t>METODOLOGÍA DE LA INVESTIGACIÒN </a:t>
            </a:r>
            <a:r>
              <a:rPr b="1" lang="es" sz="2000"/>
              <a:t> </a:t>
            </a:r>
            <a:endParaRPr sz="2000"/>
          </a:p>
        </p:txBody>
      </p:sp>
      <p:sp>
        <p:nvSpPr>
          <p:cNvPr id="182" name="Google Shape;182;p22"/>
          <p:cNvSpPr txBox="1"/>
          <p:nvPr/>
        </p:nvSpPr>
        <p:spPr>
          <a:xfrm>
            <a:off x="347025" y="1125925"/>
            <a:ext cx="2664600" cy="4002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Enfoque de la I</a:t>
            </a:r>
            <a:r>
              <a:rPr lang="es">
                <a:latin typeface="Open Sans"/>
                <a:ea typeface="Open Sans"/>
                <a:cs typeface="Open Sans"/>
                <a:sym typeface="Open Sans"/>
              </a:rPr>
              <a:t>nvestigación</a:t>
            </a:r>
            <a:r>
              <a:rPr lang="es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347025" y="2171550"/>
            <a:ext cx="2664600" cy="4002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Tipología de la </a:t>
            </a:r>
            <a:r>
              <a:rPr lang="es">
                <a:latin typeface="Open Sans"/>
                <a:ea typeface="Open Sans"/>
                <a:cs typeface="Open Sans"/>
                <a:sym typeface="Open Sans"/>
              </a:rPr>
              <a:t>investigación</a:t>
            </a:r>
            <a:r>
              <a:rPr lang="es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3840825" y="1125925"/>
            <a:ext cx="88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Mixto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5" name="Google Shape;185;p22"/>
          <p:cNvCxnSpPr>
            <a:stCxn id="182" idx="3"/>
            <a:endCxn id="184" idx="1"/>
          </p:cNvCxnSpPr>
          <p:nvPr/>
        </p:nvCxnSpPr>
        <p:spPr>
          <a:xfrm>
            <a:off x="3011625" y="1326025"/>
            <a:ext cx="829200" cy="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6" name="Google Shape;186;p22"/>
          <p:cNvSpPr/>
          <p:nvPr/>
        </p:nvSpPr>
        <p:spPr>
          <a:xfrm>
            <a:off x="5293363" y="967550"/>
            <a:ext cx="1756080" cy="716958"/>
          </a:xfrm>
          <a:prstGeom prst="flowChartTerminator">
            <a:avLst/>
          </a:prstGeom>
          <a:solidFill>
            <a:srgbClr val="D0E0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Visión objetiva (Inv. cuantitativa)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2"/>
          <p:cNvSpPr/>
          <p:nvPr/>
        </p:nvSpPr>
        <p:spPr>
          <a:xfrm>
            <a:off x="7319250" y="967525"/>
            <a:ext cx="1170600" cy="7170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cifras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datos</a:t>
            </a:r>
            <a:endParaRPr/>
          </a:p>
        </p:txBody>
      </p:sp>
      <p:cxnSp>
        <p:nvCxnSpPr>
          <p:cNvPr id="188" name="Google Shape;188;p22"/>
          <p:cNvCxnSpPr>
            <a:stCxn id="186" idx="3"/>
            <a:endCxn id="187" idx="1"/>
          </p:cNvCxnSpPr>
          <p:nvPr/>
        </p:nvCxnSpPr>
        <p:spPr>
          <a:xfrm>
            <a:off x="7049443" y="1326029"/>
            <a:ext cx="269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9" name="Google Shape;189;p22"/>
          <p:cNvSpPr txBox="1"/>
          <p:nvPr/>
        </p:nvSpPr>
        <p:spPr>
          <a:xfrm>
            <a:off x="3840825" y="2171550"/>
            <a:ext cx="240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Por su afinidad: Aplicada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0" name="Google Shape;190;p22"/>
          <p:cNvCxnSpPr>
            <a:endCxn id="189" idx="1"/>
          </p:cNvCxnSpPr>
          <p:nvPr/>
        </p:nvCxnSpPr>
        <p:spPr>
          <a:xfrm>
            <a:off x="3011625" y="2371650"/>
            <a:ext cx="829200" cy="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1" name="Google Shape;191;p22"/>
          <p:cNvSpPr txBox="1"/>
          <p:nvPr/>
        </p:nvSpPr>
        <p:spPr>
          <a:xfrm>
            <a:off x="3894050" y="2670975"/>
            <a:ext cx="351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Por las fuentes de información: Mixta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2" name="Google Shape;192;p22"/>
          <p:cNvCxnSpPr>
            <a:stCxn id="183" idx="3"/>
            <a:endCxn id="191" idx="1"/>
          </p:cNvCxnSpPr>
          <p:nvPr/>
        </p:nvCxnSpPr>
        <p:spPr>
          <a:xfrm>
            <a:off x="3011625" y="2371650"/>
            <a:ext cx="882300" cy="4995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3" name="Google Shape;193;p22"/>
          <p:cNvSpPr txBox="1"/>
          <p:nvPr/>
        </p:nvSpPr>
        <p:spPr>
          <a:xfrm>
            <a:off x="3894050" y="3170400"/>
            <a:ext cx="334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Por las unidades de análisis: In situ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4" name="Google Shape;194;p22"/>
          <p:cNvCxnSpPr>
            <a:stCxn id="183" idx="3"/>
            <a:endCxn id="193" idx="1"/>
          </p:cNvCxnSpPr>
          <p:nvPr/>
        </p:nvCxnSpPr>
        <p:spPr>
          <a:xfrm>
            <a:off x="3011625" y="2371650"/>
            <a:ext cx="882300" cy="9990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5" name="Google Shape;195;p22"/>
          <p:cNvSpPr txBox="1"/>
          <p:nvPr/>
        </p:nvSpPr>
        <p:spPr>
          <a:xfrm>
            <a:off x="3840825" y="3669825"/>
            <a:ext cx="428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Por el control de variables: No </a:t>
            </a: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experimental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6" name="Google Shape;196;p22"/>
          <p:cNvCxnSpPr>
            <a:stCxn id="183" idx="3"/>
            <a:endCxn id="195" idx="1"/>
          </p:cNvCxnSpPr>
          <p:nvPr/>
        </p:nvCxnSpPr>
        <p:spPr>
          <a:xfrm>
            <a:off x="3011625" y="2371650"/>
            <a:ext cx="829200" cy="14982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7" name="Google Shape;197;p22"/>
          <p:cNvSpPr txBox="1"/>
          <p:nvPr/>
        </p:nvSpPr>
        <p:spPr>
          <a:xfrm>
            <a:off x="3840825" y="4280800"/>
            <a:ext cx="386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Por el </a:t>
            </a: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alcance</a:t>
            </a: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: Exploratorio - Descriptivo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8" name="Google Shape;198;p22"/>
          <p:cNvCxnSpPr>
            <a:stCxn id="183" idx="3"/>
            <a:endCxn id="197" idx="1"/>
          </p:cNvCxnSpPr>
          <p:nvPr/>
        </p:nvCxnSpPr>
        <p:spPr>
          <a:xfrm>
            <a:off x="3011625" y="2371650"/>
            <a:ext cx="829200" cy="21093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99" name="Google Shape;1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25" y="3182663"/>
            <a:ext cx="2443594" cy="137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/>
          <p:nvPr/>
        </p:nvSpPr>
        <p:spPr>
          <a:xfrm>
            <a:off x="3013200" y="1070275"/>
            <a:ext cx="2712300" cy="20679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highlight>
                  <a:schemeClr val="lt1"/>
                </a:highlight>
              </a:rPr>
              <a:t>INSTRUMENTOS DE </a:t>
            </a:r>
            <a:r>
              <a:rPr b="1" lang="es">
                <a:highlight>
                  <a:schemeClr val="lt1"/>
                </a:highlight>
              </a:rPr>
              <a:t>RECOLECCIÓN</a:t>
            </a:r>
            <a:r>
              <a:rPr b="1" lang="es">
                <a:highlight>
                  <a:schemeClr val="lt1"/>
                </a:highlight>
              </a:rPr>
              <a:t> DE INFORMACIÓN</a:t>
            </a:r>
            <a:endParaRPr b="1">
              <a:highlight>
                <a:schemeClr val="lt1"/>
              </a:highlight>
            </a:endParaRPr>
          </a:p>
        </p:txBody>
      </p:sp>
      <p:sp>
        <p:nvSpPr>
          <p:cNvPr id="205" name="Google Shape;205;p23"/>
          <p:cNvSpPr/>
          <p:nvPr/>
        </p:nvSpPr>
        <p:spPr>
          <a:xfrm>
            <a:off x="280550" y="628175"/>
            <a:ext cx="1797600" cy="7377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Técnicas</a:t>
            </a:r>
            <a:r>
              <a:rPr b="1" lang="es"/>
              <a:t> Primarias </a:t>
            </a:r>
            <a:endParaRPr b="1"/>
          </a:p>
        </p:txBody>
      </p:sp>
      <p:sp>
        <p:nvSpPr>
          <p:cNvPr id="206" name="Google Shape;206;p23"/>
          <p:cNvSpPr/>
          <p:nvPr/>
        </p:nvSpPr>
        <p:spPr>
          <a:xfrm>
            <a:off x="6795800" y="628175"/>
            <a:ext cx="1984800" cy="7377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Técnicas Secundarias </a:t>
            </a:r>
            <a:endParaRPr b="1"/>
          </a:p>
        </p:txBody>
      </p:sp>
      <p:pic>
        <p:nvPicPr>
          <p:cNvPr id="207" name="Google Shape;207;p23"/>
          <p:cNvPicPr preferRelativeResize="0"/>
          <p:nvPr/>
        </p:nvPicPr>
        <p:blipFill rotWithShape="1">
          <a:blip r:embed="rId3">
            <a:alphaModFix/>
          </a:blip>
          <a:srcRect b="31370" l="33826" r="33673" t="26385"/>
          <a:stretch/>
        </p:blipFill>
        <p:spPr>
          <a:xfrm>
            <a:off x="5320150" y="3279212"/>
            <a:ext cx="1797601" cy="131362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3"/>
          <p:cNvSpPr/>
          <p:nvPr/>
        </p:nvSpPr>
        <p:spPr>
          <a:xfrm>
            <a:off x="5683750" y="2914000"/>
            <a:ext cx="1070400" cy="301200"/>
          </a:xfrm>
          <a:prstGeom prst="rect">
            <a:avLst/>
          </a:prstGeom>
          <a:solidFill>
            <a:srgbClr val="E8F2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Entrevista</a:t>
            </a:r>
            <a:endParaRPr b="1"/>
          </a:p>
        </p:txBody>
      </p:sp>
      <p:sp>
        <p:nvSpPr>
          <p:cNvPr id="209" name="Google Shape;209;p23"/>
          <p:cNvSpPr/>
          <p:nvPr/>
        </p:nvSpPr>
        <p:spPr>
          <a:xfrm>
            <a:off x="7595900" y="4285000"/>
            <a:ext cx="1184700" cy="301200"/>
          </a:xfrm>
          <a:prstGeom prst="rect">
            <a:avLst/>
          </a:prstGeom>
          <a:solidFill>
            <a:srgbClr val="E8F2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Encuestas</a:t>
            </a:r>
            <a:endParaRPr b="1"/>
          </a:p>
        </p:txBody>
      </p:sp>
      <p:cxnSp>
        <p:nvCxnSpPr>
          <p:cNvPr id="210" name="Google Shape;210;p23"/>
          <p:cNvCxnSpPr/>
          <p:nvPr/>
        </p:nvCxnSpPr>
        <p:spPr>
          <a:xfrm flipH="1">
            <a:off x="1166450" y="1525050"/>
            <a:ext cx="25800" cy="10467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211" name="Google Shape;211;p23"/>
          <p:cNvPicPr preferRelativeResize="0"/>
          <p:nvPr/>
        </p:nvPicPr>
        <p:blipFill rotWithShape="1">
          <a:blip r:embed="rId4">
            <a:alphaModFix/>
          </a:blip>
          <a:srcRect b="9271" l="34087" r="34093" t="14735"/>
          <a:stretch/>
        </p:blipFill>
        <p:spPr>
          <a:xfrm>
            <a:off x="7440700" y="2330615"/>
            <a:ext cx="1402776" cy="188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/>
          <p:nvPr/>
        </p:nvSpPr>
        <p:spPr>
          <a:xfrm>
            <a:off x="129800" y="2730925"/>
            <a:ext cx="2099100" cy="737700"/>
          </a:xfrm>
          <a:prstGeom prst="rect">
            <a:avLst/>
          </a:prstGeom>
          <a:solidFill>
            <a:srgbClr val="DDF4B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Revisión </a:t>
            </a:r>
            <a:r>
              <a:rPr lang="es"/>
              <a:t>bibliográfica</a:t>
            </a:r>
            <a:r>
              <a:rPr lang="es"/>
              <a:t> </a:t>
            </a:r>
            <a:endParaRPr/>
          </a:p>
        </p:txBody>
      </p:sp>
      <p:cxnSp>
        <p:nvCxnSpPr>
          <p:cNvPr id="213" name="Google Shape;213;p23"/>
          <p:cNvCxnSpPr>
            <a:stCxn id="204" idx="1"/>
            <a:endCxn id="205" idx="3"/>
          </p:cNvCxnSpPr>
          <p:nvPr/>
        </p:nvCxnSpPr>
        <p:spPr>
          <a:xfrm rot="10800000">
            <a:off x="2078107" y="996912"/>
            <a:ext cx="1332300" cy="37620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4" name="Google Shape;214;p23"/>
          <p:cNvCxnSpPr>
            <a:stCxn id="204" idx="7"/>
            <a:endCxn id="206" idx="1"/>
          </p:cNvCxnSpPr>
          <p:nvPr/>
        </p:nvCxnSpPr>
        <p:spPr>
          <a:xfrm flipH="1" rot="10800000">
            <a:off x="5328293" y="996912"/>
            <a:ext cx="1467600" cy="37620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15" name="Google Shape;215;p23"/>
          <p:cNvPicPr preferRelativeResize="0"/>
          <p:nvPr/>
        </p:nvPicPr>
        <p:blipFill rotWithShape="1">
          <a:blip r:embed="rId5">
            <a:alphaModFix/>
          </a:blip>
          <a:srcRect b="0" l="0" r="8045" t="90538"/>
          <a:stretch/>
        </p:blipFill>
        <p:spPr>
          <a:xfrm>
            <a:off x="0" y="4656850"/>
            <a:ext cx="9143998" cy="48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0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/>
          <p:nvPr/>
        </p:nvSpPr>
        <p:spPr>
          <a:xfrm>
            <a:off x="353275" y="217325"/>
            <a:ext cx="2832300" cy="5052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POBLACIÓN Y MUESTRA</a:t>
            </a:r>
            <a:endParaRPr b="1" sz="1600"/>
          </a:p>
        </p:txBody>
      </p:sp>
      <p:pic>
        <p:nvPicPr>
          <p:cNvPr id="222" name="Google Shape;222;p24"/>
          <p:cNvPicPr preferRelativeResize="0"/>
          <p:nvPr/>
        </p:nvPicPr>
        <p:blipFill rotWithShape="1">
          <a:blip r:embed="rId4">
            <a:alphaModFix/>
          </a:blip>
          <a:srcRect b="26057" l="29487" r="36863" t="56019"/>
          <a:stretch/>
        </p:blipFill>
        <p:spPr>
          <a:xfrm>
            <a:off x="3788050" y="1177825"/>
            <a:ext cx="5279901" cy="18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0675" y="3163388"/>
            <a:ext cx="2714625" cy="168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/>
          <p:cNvSpPr/>
          <p:nvPr/>
        </p:nvSpPr>
        <p:spPr>
          <a:xfrm>
            <a:off x="3926425" y="75300"/>
            <a:ext cx="2199900" cy="777900"/>
          </a:xfrm>
          <a:prstGeom prst="roundRect">
            <a:avLst>
              <a:gd fmla="val 16667" name="adj"/>
            </a:avLst>
          </a:prstGeom>
          <a:solidFill>
            <a:srgbClr val="F9FF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s" sz="1100"/>
            </a:br>
            <a:r>
              <a:rPr lang="es" sz="1100"/>
              <a:t>S</a:t>
            </a:r>
            <a:r>
              <a:rPr lang="es" sz="1100"/>
              <a:t>e determina la muestra mediante la siguiente fórmula de población finita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5" name="Google Shape;225;p24"/>
          <p:cNvCxnSpPr>
            <a:stCxn id="221" idx="3"/>
            <a:endCxn id="224" idx="1"/>
          </p:cNvCxnSpPr>
          <p:nvPr/>
        </p:nvCxnSpPr>
        <p:spPr>
          <a:xfrm flipH="1" rot="10800000">
            <a:off x="3185575" y="464225"/>
            <a:ext cx="741000" cy="5700"/>
          </a:xfrm>
          <a:prstGeom prst="straightConnector1">
            <a:avLst/>
          </a:prstGeom>
          <a:noFill/>
          <a:ln cap="flat" cmpd="sng" w="38100">
            <a:solidFill>
              <a:srgbClr val="F9FFE3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26" name="Google Shape;226;p24"/>
          <p:cNvPicPr preferRelativeResize="0"/>
          <p:nvPr/>
        </p:nvPicPr>
        <p:blipFill rotWithShape="1">
          <a:blip r:embed="rId4">
            <a:alphaModFix/>
          </a:blip>
          <a:srcRect b="44680" l="43374" r="41172" t="45866"/>
          <a:stretch/>
        </p:blipFill>
        <p:spPr>
          <a:xfrm>
            <a:off x="6689225" y="118900"/>
            <a:ext cx="2008276" cy="690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24"/>
          <p:cNvCxnSpPr>
            <a:stCxn id="224" idx="3"/>
            <a:endCxn id="226" idx="1"/>
          </p:cNvCxnSpPr>
          <p:nvPr/>
        </p:nvCxnSpPr>
        <p:spPr>
          <a:xfrm>
            <a:off x="6126325" y="464250"/>
            <a:ext cx="562800" cy="0"/>
          </a:xfrm>
          <a:prstGeom prst="straightConnector1">
            <a:avLst/>
          </a:prstGeom>
          <a:noFill/>
          <a:ln cap="flat" cmpd="sng" w="38100">
            <a:solidFill>
              <a:srgbClr val="F9FFE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8" name="Google Shape;228;p24"/>
          <p:cNvSpPr txBox="1"/>
          <p:nvPr/>
        </p:nvSpPr>
        <p:spPr>
          <a:xfrm>
            <a:off x="353275" y="1443700"/>
            <a:ext cx="2832300" cy="1293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Open Sans"/>
                <a:ea typeface="Open Sans"/>
                <a:cs typeface="Open Sans"/>
                <a:sym typeface="Open Sans"/>
              </a:rPr>
              <a:t>N= 18 675 Tamaño de la población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Open Sans"/>
                <a:ea typeface="Open Sans"/>
                <a:cs typeface="Open Sans"/>
                <a:sym typeface="Open Sans"/>
              </a:rPr>
              <a:t>Z = 1,96     Nivel de confianza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Open Sans"/>
                <a:ea typeface="Open Sans"/>
                <a:cs typeface="Open Sans"/>
                <a:sym typeface="Open Sans"/>
              </a:rPr>
              <a:t>P= 0.90      Probabilidad de éxito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Open Sans"/>
                <a:ea typeface="Open Sans"/>
                <a:cs typeface="Open Sans"/>
                <a:sym typeface="Open Sans"/>
              </a:rPr>
              <a:t>q= 0.10      Probabilidad de fracaso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Open Sans"/>
                <a:ea typeface="Open Sans"/>
                <a:cs typeface="Open Sans"/>
                <a:sym typeface="Open Sans"/>
              </a:rPr>
              <a:t>e=  0.05     Error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Open Sans"/>
                <a:ea typeface="Open Sans"/>
                <a:cs typeface="Open Sans"/>
                <a:sym typeface="Open Sans"/>
              </a:rPr>
              <a:t>n= 138       Tamaño de la muestra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9" name="Google Shape;22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450" y="2924775"/>
            <a:ext cx="2447925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"/>
          <p:cNvSpPr txBox="1"/>
          <p:nvPr>
            <p:ph type="title"/>
          </p:nvPr>
        </p:nvSpPr>
        <p:spPr>
          <a:xfrm>
            <a:off x="4374550" y="1864350"/>
            <a:ext cx="3356400" cy="8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240">
                <a:solidFill>
                  <a:srgbClr val="38761D"/>
                </a:solidFill>
              </a:rPr>
              <a:t>RESULTADOS</a:t>
            </a:r>
            <a:endParaRPr sz="4240">
              <a:solidFill>
                <a:srgbClr val="38761D"/>
              </a:solidFill>
            </a:endParaRPr>
          </a:p>
        </p:txBody>
      </p:sp>
      <p:sp>
        <p:nvSpPr>
          <p:cNvPr id="235" name="Google Shape;235;p25"/>
          <p:cNvSpPr/>
          <p:nvPr/>
        </p:nvSpPr>
        <p:spPr>
          <a:xfrm>
            <a:off x="1765550" y="1797600"/>
            <a:ext cx="1517100" cy="15483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200"/>
              <a:t>5</a:t>
            </a:r>
            <a:endParaRPr sz="6200"/>
          </a:p>
        </p:txBody>
      </p:sp>
      <p:pic>
        <p:nvPicPr>
          <p:cNvPr id="236" name="Google Shape;236;p25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2240094">
            <a:off x="7588150" y="428885"/>
            <a:ext cx="776525" cy="89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2240094">
            <a:off x="487700" y="3802460"/>
            <a:ext cx="776525" cy="89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5050" y="2916450"/>
            <a:ext cx="2074650" cy="20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6"/>
          <p:cNvPicPr preferRelativeResize="0"/>
          <p:nvPr/>
        </p:nvPicPr>
        <p:blipFill rotWithShape="1">
          <a:blip r:embed="rId3">
            <a:alphaModFix/>
          </a:blip>
          <a:srcRect b="0" l="0" r="0" t="89765"/>
          <a:stretch/>
        </p:blipFill>
        <p:spPr>
          <a:xfrm>
            <a:off x="0" y="4627700"/>
            <a:ext cx="9144000" cy="5157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4" name="Google Shape;244;p26"/>
          <p:cNvSpPr txBox="1"/>
          <p:nvPr>
            <p:ph type="title"/>
          </p:nvPr>
        </p:nvSpPr>
        <p:spPr>
          <a:xfrm>
            <a:off x="2098950" y="311875"/>
            <a:ext cx="5122800" cy="70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F4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RESULTADOS DE LAS ENCUESTAS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45" name="Google Shape;2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050" y="112475"/>
            <a:ext cx="1106200" cy="11062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6" name="Google Shape;246;p26"/>
          <p:cNvGraphicFramePr/>
          <p:nvPr/>
        </p:nvGraphicFramePr>
        <p:xfrm>
          <a:off x="1177188" y="14714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{CFC0B45C-902F-4055-B4C6-5894E0CD5E53}</a:tableStyleId>
              </a:tblPr>
              <a:tblGrid>
                <a:gridCol w="2851075"/>
                <a:gridCol w="4115250"/>
              </a:tblGrid>
              <a:tr h="678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200"/>
                        <a:t>Factor negativo al desarrollarse el turismo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AutoNum type="arabicPeriod"/>
                      </a:pPr>
                      <a:r>
                        <a:rPr lang="es" sz="1200"/>
                        <a:t>Destrucción de los recursos naturales</a:t>
                      </a:r>
                      <a:endParaRPr sz="1200"/>
                    </a:p>
                    <a:p>
                      <a:pPr indent="-3048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AutoNum type="arabicPeriod"/>
                      </a:pPr>
                      <a:r>
                        <a:rPr lang="es" sz="1200"/>
                        <a:t>Pérdida</a:t>
                      </a:r>
                      <a:r>
                        <a:rPr lang="es" sz="1200"/>
                        <a:t> de </a:t>
                      </a:r>
                      <a:r>
                        <a:rPr lang="es" sz="1200"/>
                        <a:t>costumbres</a:t>
                      </a:r>
                      <a:r>
                        <a:rPr lang="es" sz="1200"/>
                        <a:t> y tradiciones 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7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200"/>
                        <a:t>Disposición de participación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AutoNum type="arabicPeriod"/>
                      </a:pPr>
                      <a:r>
                        <a:rPr lang="es" sz="1200"/>
                        <a:t>Cuidar la flora y fauna </a:t>
                      </a:r>
                      <a:endParaRPr sz="1200"/>
                    </a:p>
                    <a:p>
                      <a:pPr indent="-3048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AutoNum type="arabicPeriod"/>
                      </a:pPr>
                      <a:r>
                        <a:rPr lang="es" sz="1200"/>
                        <a:t>Recolectar 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7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200"/>
                        <a:t>Implementación de un turismo sostenible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Totalmente</a:t>
                      </a:r>
                      <a:r>
                        <a:rPr lang="es" sz="1200"/>
                        <a:t> deacuerdo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7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200"/>
                        <a:t>Capacitaciones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Totalmente deacuerdo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7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200"/>
                        <a:t>Medios de publicidad  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AutoNum type="arabicPeriod"/>
                      </a:pPr>
                      <a:r>
                        <a:rPr lang="es" sz="1200"/>
                        <a:t>Redes Sociales </a:t>
                      </a:r>
                      <a:endParaRPr sz="1200"/>
                    </a:p>
                    <a:p>
                      <a:pPr indent="-3048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AutoNum type="arabicPeriod"/>
                      </a:pPr>
                      <a:r>
                        <a:rPr lang="es" sz="1200"/>
                        <a:t>Página web 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7"/>
          <p:cNvSpPr/>
          <p:nvPr/>
        </p:nvSpPr>
        <p:spPr>
          <a:xfrm>
            <a:off x="3605625" y="2306275"/>
            <a:ext cx="1111800" cy="301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7"/>
          <p:cNvSpPr/>
          <p:nvPr/>
        </p:nvSpPr>
        <p:spPr>
          <a:xfrm>
            <a:off x="3685300" y="1233050"/>
            <a:ext cx="1111800" cy="3015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7"/>
          <p:cNvSpPr/>
          <p:nvPr/>
        </p:nvSpPr>
        <p:spPr>
          <a:xfrm>
            <a:off x="3685300" y="3379488"/>
            <a:ext cx="1111800" cy="3015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7"/>
          <p:cNvSpPr/>
          <p:nvPr/>
        </p:nvSpPr>
        <p:spPr>
          <a:xfrm>
            <a:off x="3685300" y="4504563"/>
            <a:ext cx="1111800" cy="301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7"/>
          <p:cNvSpPr/>
          <p:nvPr/>
        </p:nvSpPr>
        <p:spPr>
          <a:xfrm>
            <a:off x="647700" y="924800"/>
            <a:ext cx="2427900" cy="917100"/>
          </a:xfrm>
          <a:prstGeom prst="rect">
            <a:avLst/>
          </a:prstGeom>
          <a:solidFill>
            <a:srgbClr val="DDF4B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Entrevista 1.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Ing. Alex Tapia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Calibri"/>
                <a:ea typeface="Calibri"/>
                <a:cs typeface="Calibri"/>
                <a:sym typeface="Calibri"/>
              </a:rPr>
              <a:t>Coordinador de Turismo GAD Yantzaza</a:t>
            </a:r>
            <a:endParaRPr/>
          </a:p>
        </p:txBody>
      </p:sp>
      <p:sp>
        <p:nvSpPr>
          <p:cNvPr id="257" name="Google Shape;257;p27"/>
          <p:cNvSpPr/>
          <p:nvPr/>
        </p:nvSpPr>
        <p:spPr>
          <a:xfrm>
            <a:off x="589650" y="2015413"/>
            <a:ext cx="2544000" cy="917100"/>
          </a:xfrm>
          <a:prstGeom prst="rect">
            <a:avLst/>
          </a:prstGeom>
          <a:solidFill>
            <a:srgbClr val="E8F2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Entrevista 2.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PDh.Angel Ofna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Calibri"/>
                <a:ea typeface="Calibri"/>
                <a:cs typeface="Calibri"/>
                <a:sym typeface="Calibri"/>
              </a:rPr>
              <a:t>Representante de Ministerio del Ambiente, Agua y Transición Ecológica del Ecuador</a:t>
            </a:r>
            <a:endParaRPr/>
          </a:p>
        </p:txBody>
      </p:sp>
      <p:sp>
        <p:nvSpPr>
          <p:cNvPr id="258" name="Google Shape;258;p27"/>
          <p:cNvSpPr/>
          <p:nvPr/>
        </p:nvSpPr>
        <p:spPr>
          <a:xfrm>
            <a:off x="625200" y="3106025"/>
            <a:ext cx="2427900" cy="807000"/>
          </a:xfrm>
          <a:prstGeom prst="rect">
            <a:avLst/>
          </a:prstGeom>
          <a:solidFill>
            <a:srgbClr val="DDF4B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Entrevista 3.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Ing.Renato Cevallos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Calibri"/>
                <a:ea typeface="Calibri"/>
                <a:cs typeface="Calibri"/>
                <a:sym typeface="Calibri"/>
              </a:rPr>
              <a:t>Representante del Ministerio de Turismo</a:t>
            </a:r>
            <a:r>
              <a:rPr lang="es"/>
              <a:t> </a:t>
            </a:r>
            <a:endParaRPr/>
          </a:p>
        </p:txBody>
      </p:sp>
      <p:sp>
        <p:nvSpPr>
          <p:cNvPr id="259" name="Google Shape;259;p27"/>
          <p:cNvSpPr/>
          <p:nvPr/>
        </p:nvSpPr>
        <p:spPr>
          <a:xfrm>
            <a:off x="647700" y="4180700"/>
            <a:ext cx="2355300" cy="807000"/>
          </a:xfrm>
          <a:prstGeom prst="rect">
            <a:avLst/>
          </a:prstGeom>
          <a:solidFill>
            <a:srgbClr val="E8F2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Entrevista 4.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Graciela Cabreda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Calibri"/>
                <a:ea typeface="Calibri"/>
                <a:cs typeface="Calibri"/>
                <a:sym typeface="Calibri"/>
              </a:rPr>
              <a:t>Administradora de la Hostería Tierra Dorada</a:t>
            </a:r>
            <a:r>
              <a:rPr lang="es"/>
              <a:t> </a:t>
            </a:r>
            <a:endParaRPr/>
          </a:p>
        </p:txBody>
      </p:sp>
      <p:sp>
        <p:nvSpPr>
          <p:cNvPr id="260" name="Google Shape;260;p27"/>
          <p:cNvSpPr/>
          <p:nvPr/>
        </p:nvSpPr>
        <p:spPr>
          <a:xfrm>
            <a:off x="5081150" y="2110250"/>
            <a:ext cx="3470700" cy="7320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/>
              <a:t>Diferentes problemas ambientales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/>
              <a:t>Contar con un plan de manejo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/>
              <a:t>Problema de todos</a:t>
            </a:r>
            <a:endParaRPr/>
          </a:p>
        </p:txBody>
      </p:sp>
      <p:sp>
        <p:nvSpPr>
          <p:cNvPr id="261" name="Google Shape;261;p27"/>
          <p:cNvSpPr/>
          <p:nvPr/>
        </p:nvSpPr>
        <p:spPr>
          <a:xfrm>
            <a:off x="5081150" y="3188225"/>
            <a:ext cx="3470700" cy="5196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/>
              <a:t>Turismo masivo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/>
              <a:t>Promoción</a:t>
            </a:r>
            <a:r>
              <a:rPr lang="es"/>
              <a:t> de un turismo sostenible</a:t>
            </a:r>
            <a:endParaRPr/>
          </a:p>
        </p:txBody>
      </p:sp>
      <p:sp>
        <p:nvSpPr>
          <p:cNvPr id="262" name="Google Shape;262;p27"/>
          <p:cNvSpPr/>
          <p:nvPr/>
        </p:nvSpPr>
        <p:spPr>
          <a:xfrm>
            <a:off x="5081150" y="4308225"/>
            <a:ext cx="3470700" cy="6795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/>
              <a:t>Incentivar al turismo </a:t>
            </a:r>
            <a:r>
              <a:rPr lang="es"/>
              <a:t>consciente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/>
              <a:t>Actualización de nuevas tendencias de turismo</a:t>
            </a:r>
            <a:r>
              <a:rPr lang="es"/>
              <a:t> </a:t>
            </a:r>
            <a:endParaRPr/>
          </a:p>
        </p:txBody>
      </p:sp>
      <p:sp>
        <p:nvSpPr>
          <p:cNvPr id="263" name="Google Shape;263;p27"/>
          <p:cNvSpPr/>
          <p:nvPr/>
        </p:nvSpPr>
        <p:spPr>
          <a:xfrm>
            <a:off x="5036125" y="1009700"/>
            <a:ext cx="3515700" cy="8322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/>
              <a:t>Deforestación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/>
              <a:t>Infraestructura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/>
              <a:t>Desactualización</a:t>
            </a:r>
            <a:r>
              <a:rPr lang="es"/>
              <a:t> de los atractivos </a:t>
            </a:r>
            <a:r>
              <a:rPr lang="es"/>
              <a:t>turísticos</a:t>
            </a:r>
            <a:r>
              <a:rPr lang="es"/>
              <a:t> </a:t>
            </a:r>
            <a:endParaRPr/>
          </a:p>
        </p:txBody>
      </p:sp>
      <p:pic>
        <p:nvPicPr>
          <p:cNvPr id="264" name="Google Shape;26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9023" y="117373"/>
            <a:ext cx="633900" cy="6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7"/>
          <p:cNvSpPr txBox="1"/>
          <p:nvPr>
            <p:ph type="title"/>
          </p:nvPr>
        </p:nvSpPr>
        <p:spPr>
          <a:xfrm>
            <a:off x="2160725" y="124675"/>
            <a:ext cx="5528700" cy="519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F4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RESULTADOS DE LAS ENTREVISTAS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/>
          <p:cNvSpPr txBox="1"/>
          <p:nvPr>
            <p:ph type="title"/>
          </p:nvPr>
        </p:nvSpPr>
        <p:spPr>
          <a:xfrm>
            <a:off x="3595200" y="1818400"/>
            <a:ext cx="3813600" cy="12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5900">
                <a:solidFill>
                  <a:srgbClr val="38761D"/>
                </a:solidFill>
              </a:rPr>
              <a:t>PROPUESTA</a:t>
            </a:r>
            <a:endParaRPr sz="5900">
              <a:solidFill>
                <a:srgbClr val="38761D"/>
              </a:solidFill>
            </a:endParaRPr>
          </a:p>
        </p:txBody>
      </p:sp>
      <p:pic>
        <p:nvPicPr>
          <p:cNvPr id="271" name="Google Shape;2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175" y="1138425"/>
            <a:ext cx="2127775" cy="21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8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1774823">
            <a:off x="7712850" y="376935"/>
            <a:ext cx="776525" cy="89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8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2413610">
            <a:off x="352625" y="3823260"/>
            <a:ext cx="776525" cy="89907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8"/>
          <p:cNvSpPr/>
          <p:nvPr/>
        </p:nvSpPr>
        <p:spPr>
          <a:xfrm>
            <a:off x="2513675" y="2571750"/>
            <a:ext cx="1517100" cy="15483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200"/>
              <a:t>6</a:t>
            </a:r>
            <a:endParaRPr sz="6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9400" y="-49175"/>
            <a:ext cx="9773400" cy="50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9"/>
          <p:cNvSpPr txBox="1"/>
          <p:nvPr>
            <p:ph type="title"/>
          </p:nvPr>
        </p:nvSpPr>
        <p:spPr>
          <a:xfrm>
            <a:off x="176625" y="133275"/>
            <a:ext cx="5372100" cy="1020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CAMPAÑA SOCIAL SOSTENIBLE ¨SIEMBRA UNA VIDA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81" name="Google Shape;281;p29"/>
          <p:cNvSpPr/>
          <p:nvPr/>
        </p:nvSpPr>
        <p:spPr>
          <a:xfrm>
            <a:off x="6941125" y="45300"/>
            <a:ext cx="2099100" cy="5301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FACTOR AMBIENTAL</a:t>
            </a:r>
            <a:endParaRPr b="1"/>
          </a:p>
        </p:txBody>
      </p:sp>
      <p:pic>
        <p:nvPicPr>
          <p:cNvPr id="282" name="Google Shape;28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050" y="1308787"/>
            <a:ext cx="3098125" cy="24749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3" name="Google Shape;283;p29"/>
          <p:cNvGraphicFramePr/>
          <p:nvPr/>
        </p:nvGraphicFramePr>
        <p:xfrm>
          <a:off x="3453375" y="1324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{CFC0B45C-902F-4055-B4C6-5894E0CD5E53}</a:tableStyleId>
              </a:tblPr>
              <a:tblGrid>
                <a:gridCol w="2793425"/>
                <a:gridCol w="2793425"/>
              </a:tblGrid>
              <a:tr h="306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Objetivo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Fomentar e impulsar la campaña social “Siembra una vida” a los pobladores del cantón Yantzaza para su concientización sostenible en las áreas deforestadas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</a:tr>
              <a:tr h="306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Meta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6350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1100"/>
                        <a:t>Plantar +1000 árboles nativos en el cantón en 6 meses ayudarán a mitigar los efectos del cambio climático</a:t>
                      </a:r>
                      <a:endParaRPr sz="1100"/>
                    </a:p>
                  </a:txBody>
                  <a:tcPr marT="91425" marB="91425" marR="68575" marL="68575">
                    <a:solidFill>
                      <a:srgbClr val="D0E0E3"/>
                    </a:solidFill>
                  </a:tcPr>
                </a:tc>
              </a:tr>
              <a:tr h="306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Acciones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</a:t>
                      </a:r>
                      <a:r>
                        <a:rPr lang="es" sz="1100"/>
                        <a:t>Buscar canales de distribución </a:t>
                      </a:r>
                      <a:r>
                        <a:rPr lang="es" sz="1100"/>
                        <a:t>estratégicos.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-Cronograma de actividades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-Medición y control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</a:tr>
            </a:tbl>
          </a:graphicData>
        </a:graphic>
      </p:graphicFrame>
      <p:pic>
        <p:nvPicPr>
          <p:cNvPr id="284" name="Google Shape;284;p29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774871">
            <a:off x="6696492" y="364555"/>
            <a:ext cx="481445" cy="55743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9"/>
          <p:cNvSpPr/>
          <p:nvPr/>
        </p:nvSpPr>
        <p:spPr>
          <a:xfrm>
            <a:off x="457200" y="3865425"/>
            <a:ext cx="8229600" cy="1174200"/>
          </a:xfrm>
          <a:prstGeom prst="rect">
            <a:avLst/>
          </a:prstGeom>
          <a:solidFill>
            <a:schemeClr val="lt2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s" sz="1300"/>
              <a:t>Relación Objetivos de Desarrollo Sostenible y Estrategias</a:t>
            </a:r>
            <a:endParaRPr b="1" sz="13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/>
              <a:t>          Objetivo 13 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9"/>
          <p:cNvSpPr/>
          <p:nvPr/>
        </p:nvSpPr>
        <p:spPr>
          <a:xfrm>
            <a:off x="2379600" y="4395450"/>
            <a:ext cx="2192400" cy="30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9"/>
          <p:cNvSpPr/>
          <p:nvPr/>
        </p:nvSpPr>
        <p:spPr>
          <a:xfrm>
            <a:off x="5018800" y="4374575"/>
            <a:ext cx="2763900" cy="36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 Acción con el clima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0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0"/>
          <p:cNvSpPr txBox="1"/>
          <p:nvPr>
            <p:ph type="title"/>
          </p:nvPr>
        </p:nvSpPr>
        <p:spPr>
          <a:xfrm>
            <a:off x="249375" y="206025"/>
            <a:ext cx="5445000" cy="7074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CAMPAÑA RECICLAJE EN YANTZAZA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94" name="Google Shape;294;p30"/>
          <p:cNvSpPr/>
          <p:nvPr/>
        </p:nvSpPr>
        <p:spPr>
          <a:xfrm>
            <a:off x="6941125" y="45300"/>
            <a:ext cx="2099100" cy="5301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FACTOR AMBIENTAL</a:t>
            </a:r>
            <a:endParaRPr b="1"/>
          </a:p>
        </p:txBody>
      </p:sp>
      <p:pic>
        <p:nvPicPr>
          <p:cNvPr id="295" name="Google Shape;295;p30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1774871">
            <a:off x="6696492" y="364555"/>
            <a:ext cx="481445" cy="5574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6" name="Google Shape;296;p30"/>
          <p:cNvGraphicFramePr/>
          <p:nvPr/>
        </p:nvGraphicFramePr>
        <p:xfrm>
          <a:off x="3453375" y="1004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{CFC0B45C-902F-4055-B4C6-5894E0CD5E53}</a:tableStyleId>
              </a:tblPr>
              <a:tblGrid>
                <a:gridCol w="2793425"/>
                <a:gridCol w="2793425"/>
              </a:tblGrid>
              <a:tr h="306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Objetivo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63500" rtl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1100"/>
                        <a:t>Proporcionar información a los diferentes servidores turísticos relacionada con el reciclaje con el fin de fomentar la cultura ecológica.  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</a:tr>
              <a:tr h="306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Meta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6350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1100"/>
                        <a:t>Generar conciencia de la importancia del cuidado del medio ambiente a través de diferentes acciones, como el reciclaje  </a:t>
                      </a:r>
                      <a:endParaRPr sz="1100"/>
                    </a:p>
                  </a:txBody>
                  <a:tcPr marT="91425" marB="91425" marR="68575" marL="68575">
                    <a:solidFill>
                      <a:srgbClr val="D0E0E3"/>
                    </a:solidFill>
                  </a:tcPr>
                </a:tc>
              </a:tr>
              <a:tr h="306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Acciones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-Instalar recipientes </a:t>
                      </a:r>
                      <a:r>
                        <a:rPr lang="es" sz="1100"/>
                        <a:t>específicos</a:t>
                      </a:r>
                      <a:r>
                        <a:rPr lang="es" sz="1100"/>
                        <a:t>.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-Separación de residuos.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Reutilizar</a:t>
                      </a:r>
                      <a:r>
                        <a:rPr lang="es" sz="1100"/>
                        <a:t> las </a:t>
                      </a:r>
                      <a:r>
                        <a:rPr lang="es" sz="1100"/>
                        <a:t>botellas</a:t>
                      </a:r>
                      <a:r>
                        <a:rPr lang="es" sz="1100"/>
                        <a:t> de vidrio.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-Letreros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-Implementar fuentes de energía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-Incentivar el reciclaje.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</a:tr>
            </a:tbl>
          </a:graphicData>
        </a:graphic>
      </p:graphicFrame>
      <p:pic>
        <p:nvPicPr>
          <p:cNvPr id="297" name="Google Shape;29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375" y="1520013"/>
            <a:ext cx="2978125" cy="24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0"/>
          <p:cNvSpPr/>
          <p:nvPr/>
        </p:nvSpPr>
        <p:spPr>
          <a:xfrm>
            <a:off x="363675" y="4239500"/>
            <a:ext cx="8333400" cy="800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s" sz="1300"/>
              <a:t>Relación Objetivos de Desarrollo Sostenible y Estrategias</a:t>
            </a:r>
            <a:endParaRPr b="1" sz="13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/>
              <a:t>          Objetivo 12 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0"/>
          <p:cNvSpPr/>
          <p:nvPr/>
        </p:nvSpPr>
        <p:spPr>
          <a:xfrm>
            <a:off x="2379600" y="4537225"/>
            <a:ext cx="2192400" cy="30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0"/>
          <p:cNvSpPr/>
          <p:nvPr/>
        </p:nvSpPr>
        <p:spPr>
          <a:xfrm>
            <a:off x="5018800" y="4506025"/>
            <a:ext cx="3387600" cy="36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</a:t>
            </a:r>
            <a:r>
              <a:rPr lang="es" sz="1200"/>
              <a:t>   </a:t>
            </a:r>
            <a:r>
              <a:rPr lang="es" sz="1200"/>
              <a:t>“Producción y consumo responsable”</a:t>
            </a:r>
            <a:endParaRPr sz="1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F4BA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1"/>
          <p:cNvSpPr/>
          <p:nvPr/>
        </p:nvSpPr>
        <p:spPr>
          <a:xfrm>
            <a:off x="7011350" y="133275"/>
            <a:ext cx="1782600" cy="5301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FACTOR SOCIAL</a:t>
            </a:r>
            <a:endParaRPr b="1"/>
          </a:p>
        </p:txBody>
      </p:sp>
      <p:sp>
        <p:nvSpPr>
          <p:cNvPr id="306" name="Google Shape;306;p31"/>
          <p:cNvSpPr txBox="1"/>
          <p:nvPr>
            <p:ph type="title"/>
          </p:nvPr>
        </p:nvSpPr>
        <p:spPr>
          <a:xfrm>
            <a:off x="176625" y="133275"/>
            <a:ext cx="5389800" cy="896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933">
                <a:solidFill>
                  <a:srgbClr val="000000"/>
                </a:solidFill>
              </a:rPr>
              <a:t>CAPACITACIONES: CAPACIENTAZACIÓN DE TURISMO SOSTENIBLE </a:t>
            </a:r>
            <a:endParaRPr sz="2933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07" name="Google Shape;307;p31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1774871">
            <a:off x="8516917" y="349630"/>
            <a:ext cx="481445" cy="5574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8" name="Google Shape;308;p31"/>
          <p:cNvGraphicFramePr/>
          <p:nvPr/>
        </p:nvGraphicFramePr>
        <p:xfrm>
          <a:off x="3148575" y="1324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{CFC0B45C-902F-4055-B4C6-5894E0CD5E53}</a:tableStyleId>
              </a:tblPr>
              <a:tblGrid>
                <a:gridCol w="1731275"/>
                <a:gridCol w="3855575"/>
              </a:tblGrid>
              <a:tr h="306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Objetivo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Brindar capacitaciones de Turismo Sostenible a los servidores turísticos del cantón Yantzaza para que mediante la capacitación logren adquirir conocimiento y herramientas necesarias para enfrentarse a temas del mundo actual de los cuales no poseen mucho conocimiento o dominio previo. </a:t>
                      </a:r>
                      <a:endParaRPr sz="1500"/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</a:tr>
              <a:tr h="306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Meta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6350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1100"/>
                        <a:t>Ofrecer formación y capacitación sobre la importancia que tienen los recursos culturales/naturales y generar un cambio de comportamiento del cantón en general, mejorar en el servicio para que el mismo sea de calidad, ayudando a fortalecer el desarrollo de las comunidades locales</a:t>
                      </a:r>
                      <a:endParaRPr sz="1200"/>
                    </a:p>
                  </a:txBody>
                  <a:tcPr marT="91425" marB="91425" marR="68575" marL="68575">
                    <a:solidFill>
                      <a:srgbClr val="D0E0E3"/>
                    </a:solidFill>
                  </a:tcPr>
                </a:tc>
              </a:tr>
              <a:tr h="306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Acciones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-Elegir a nuestros capacitadores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-Seleccionar a nuestro público objetivo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-Escoger técnicas de enseñanzas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-Ver opciones de espacios para realizar las capacitaciones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-Medición y control 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</a:tr>
            </a:tbl>
          </a:graphicData>
        </a:graphic>
      </p:graphicFrame>
      <p:pic>
        <p:nvPicPr>
          <p:cNvPr id="309" name="Google Shape;309;p31"/>
          <p:cNvPicPr preferRelativeResize="0"/>
          <p:nvPr/>
        </p:nvPicPr>
        <p:blipFill rotWithShape="1">
          <a:blip r:embed="rId4">
            <a:alphaModFix/>
          </a:blip>
          <a:srcRect b="0" l="49836" r="0" t="0"/>
          <a:stretch/>
        </p:blipFill>
        <p:spPr>
          <a:xfrm>
            <a:off x="301675" y="1480675"/>
            <a:ext cx="2649039" cy="129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 rotWithShape="1">
          <a:blip r:embed="rId4">
            <a:alphaModFix/>
          </a:blip>
          <a:srcRect b="0" l="0" r="49964" t="0"/>
          <a:stretch/>
        </p:blipFill>
        <p:spPr>
          <a:xfrm>
            <a:off x="301675" y="3223110"/>
            <a:ext cx="2649050" cy="1295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FE3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90">
            <a:off x="8367475" y="4179060"/>
            <a:ext cx="776525" cy="89908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3103500" y="148725"/>
            <a:ext cx="293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Open Sans"/>
                <a:ea typeface="Open Sans"/>
                <a:cs typeface="Open Sans"/>
                <a:sym typeface="Open Sans"/>
              </a:rPr>
              <a:t>TABLA DE CONTENIDOS 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508175" y="867550"/>
            <a:ext cx="495600" cy="431100"/>
          </a:xfrm>
          <a:prstGeom prst="ellipse">
            <a:avLst/>
          </a:prstGeom>
          <a:solidFill>
            <a:srgbClr val="E8F2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1</a:t>
            </a:r>
            <a:endParaRPr b="1" sz="1600"/>
          </a:p>
        </p:txBody>
      </p:sp>
      <p:sp>
        <p:nvSpPr>
          <p:cNvPr id="78" name="Google Shape;78;p14"/>
          <p:cNvSpPr/>
          <p:nvPr/>
        </p:nvSpPr>
        <p:spPr>
          <a:xfrm>
            <a:off x="508175" y="1630363"/>
            <a:ext cx="495600" cy="431100"/>
          </a:xfrm>
          <a:prstGeom prst="ellipse">
            <a:avLst/>
          </a:prstGeom>
          <a:solidFill>
            <a:srgbClr val="E8F2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2</a:t>
            </a:r>
            <a:endParaRPr b="1" sz="1600"/>
          </a:p>
        </p:txBody>
      </p:sp>
      <p:sp>
        <p:nvSpPr>
          <p:cNvPr id="79" name="Google Shape;79;p14"/>
          <p:cNvSpPr/>
          <p:nvPr/>
        </p:nvSpPr>
        <p:spPr>
          <a:xfrm>
            <a:off x="469775" y="2479925"/>
            <a:ext cx="495600" cy="431100"/>
          </a:xfrm>
          <a:prstGeom prst="ellipse">
            <a:avLst/>
          </a:prstGeom>
          <a:solidFill>
            <a:srgbClr val="E8F2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3</a:t>
            </a:r>
            <a:endParaRPr b="1" sz="1600"/>
          </a:p>
        </p:txBody>
      </p:sp>
      <p:sp>
        <p:nvSpPr>
          <p:cNvPr id="80" name="Google Shape;80;p14"/>
          <p:cNvSpPr/>
          <p:nvPr/>
        </p:nvSpPr>
        <p:spPr>
          <a:xfrm>
            <a:off x="469775" y="3320200"/>
            <a:ext cx="495600" cy="431100"/>
          </a:xfrm>
          <a:prstGeom prst="ellipse">
            <a:avLst/>
          </a:prstGeom>
          <a:solidFill>
            <a:srgbClr val="E8F2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4</a:t>
            </a:r>
            <a:endParaRPr b="1" sz="1600"/>
          </a:p>
        </p:txBody>
      </p:sp>
      <p:sp>
        <p:nvSpPr>
          <p:cNvPr id="81" name="Google Shape;81;p14"/>
          <p:cNvSpPr/>
          <p:nvPr/>
        </p:nvSpPr>
        <p:spPr>
          <a:xfrm>
            <a:off x="469775" y="4179050"/>
            <a:ext cx="495600" cy="431100"/>
          </a:xfrm>
          <a:prstGeom prst="ellipse">
            <a:avLst/>
          </a:prstGeom>
          <a:solidFill>
            <a:srgbClr val="E8F2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5</a:t>
            </a:r>
            <a:endParaRPr b="1" sz="1600"/>
          </a:p>
        </p:txBody>
      </p:sp>
      <p:sp>
        <p:nvSpPr>
          <p:cNvPr id="82" name="Google Shape;82;p14"/>
          <p:cNvSpPr txBox="1"/>
          <p:nvPr/>
        </p:nvSpPr>
        <p:spPr>
          <a:xfrm>
            <a:off x="1115475" y="883000"/>
            <a:ext cx="3036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Open Sans"/>
                <a:ea typeface="Open Sans"/>
                <a:cs typeface="Open Sans"/>
                <a:sym typeface="Open Sans"/>
              </a:rPr>
              <a:t>Planteamiento del problema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1115475" y="1645825"/>
            <a:ext cx="3036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Open Sans"/>
                <a:ea typeface="Open Sans"/>
                <a:cs typeface="Open Sans"/>
                <a:sym typeface="Open Sans"/>
              </a:rPr>
              <a:t>Objetivos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1115475" y="2483013"/>
            <a:ext cx="3036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Open Sans"/>
                <a:ea typeface="Open Sans"/>
                <a:cs typeface="Open Sans"/>
                <a:sym typeface="Open Sans"/>
              </a:rPr>
              <a:t>Marco teórico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90">
            <a:off x="8367475" y="2895585"/>
            <a:ext cx="776525" cy="89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90">
            <a:off x="8367475" y="1469260"/>
            <a:ext cx="776525" cy="89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90">
            <a:off x="8367475" y="210685"/>
            <a:ext cx="776525" cy="89908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/>
          <p:nvPr/>
        </p:nvSpPr>
        <p:spPr>
          <a:xfrm>
            <a:off x="1115475" y="3314025"/>
            <a:ext cx="3036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Open Sans"/>
                <a:ea typeface="Open Sans"/>
                <a:cs typeface="Open Sans"/>
                <a:sym typeface="Open Sans"/>
              </a:rPr>
              <a:t>Metodología de la investigación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1115475" y="4145025"/>
            <a:ext cx="3036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Open Sans"/>
                <a:ea typeface="Open Sans"/>
                <a:cs typeface="Open Sans"/>
                <a:sym typeface="Open Sans"/>
              </a:rPr>
              <a:t>Resultados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4723575" y="1923500"/>
            <a:ext cx="495600" cy="431100"/>
          </a:xfrm>
          <a:prstGeom prst="ellipse">
            <a:avLst/>
          </a:prstGeom>
          <a:solidFill>
            <a:srgbClr val="E8F2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6</a:t>
            </a:r>
            <a:endParaRPr b="1" sz="1600"/>
          </a:p>
        </p:txBody>
      </p:sp>
      <p:sp>
        <p:nvSpPr>
          <p:cNvPr id="91" name="Google Shape;91;p14"/>
          <p:cNvSpPr txBox="1"/>
          <p:nvPr/>
        </p:nvSpPr>
        <p:spPr>
          <a:xfrm>
            <a:off x="5330875" y="1938950"/>
            <a:ext cx="3036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Open Sans"/>
                <a:ea typeface="Open Sans"/>
                <a:cs typeface="Open Sans"/>
                <a:sym typeface="Open Sans"/>
              </a:rPr>
              <a:t>Propuesta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4723575" y="3036350"/>
            <a:ext cx="495600" cy="431100"/>
          </a:xfrm>
          <a:prstGeom prst="ellipse">
            <a:avLst/>
          </a:prstGeom>
          <a:solidFill>
            <a:srgbClr val="E8F2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7</a:t>
            </a:r>
            <a:endParaRPr b="1" sz="1600"/>
          </a:p>
        </p:txBody>
      </p:sp>
      <p:sp>
        <p:nvSpPr>
          <p:cNvPr id="93" name="Google Shape;93;p14"/>
          <p:cNvSpPr txBox="1"/>
          <p:nvPr/>
        </p:nvSpPr>
        <p:spPr>
          <a:xfrm>
            <a:off x="5330875" y="3051800"/>
            <a:ext cx="3258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Open Sans"/>
                <a:ea typeface="Open Sans"/>
                <a:cs typeface="Open Sans"/>
                <a:sym typeface="Open Sans"/>
              </a:rPr>
              <a:t>Conclusiones y </a:t>
            </a:r>
            <a:br>
              <a:rPr lang="es" sz="1500">
                <a:latin typeface="Open Sans"/>
                <a:ea typeface="Open Sans"/>
                <a:cs typeface="Open Sans"/>
                <a:sym typeface="Open Sans"/>
              </a:rPr>
            </a:br>
            <a:r>
              <a:rPr lang="es" sz="1500">
                <a:latin typeface="Open Sans"/>
                <a:ea typeface="Open Sans"/>
                <a:cs typeface="Open Sans"/>
                <a:sym typeface="Open Sans"/>
              </a:rPr>
              <a:t>Recomendaciones</a:t>
            </a:r>
            <a:r>
              <a:rPr lang="es" sz="15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FE3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/>
          <p:nvPr/>
        </p:nvSpPr>
        <p:spPr>
          <a:xfrm>
            <a:off x="4044225" y="666200"/>
            <a:ext cx="4948800" cy="76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s" sz="1300"/>
              <a:t>Relación Objetivos de Desarrollo Sostenible y Estrategias</a:t>
            </a:r>
            <a:endParaRPr b="1" sz="13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/>
              <a:t>          Objetivo 4 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5579425" y="1048525"/>
            <a:ext cx="941400" cy="15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2"/>
          <p:cNvSpPr/>
          <p:nvPr/>
        </p:nvSpPr>
        <p:spPr>
          <a:xfrm>
            <a:off x="6800550" y="942325"/>
            <a:ext cx="2051100" cy="36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</a:t>
            </a:r>
            <a:r>
              <a:rPr lang="es"/>
              <a:t>Educación de calidad</a:t>
            </a:r>
            <a:endParaRPr/>
          </a:p>
        </p:txBody>
      </p:sp>
      <p:sp>
        <p:nvSpPr>
          <p:cNvPr id="318" name="Google Shape;318;p32"/>
          <p:cNvSpPr txBox="1"/>
          <p:nvPr/>
        </p:nvSpPr>
        <p:spPr>
          <a:xfrm>
            <a:off x="1502750" y="88450"/>
            <a:ext cx="1197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TEMARIO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319" name="Google Shape;319;p32"/>
          <p:cNvGraphicFramePr/>
          <p:nvPr/>
        </p:nvGraphicFramePr>
        <p:xfrm>
          <a:off x="491525" y="666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{CFC0B45C-902F-4055-B4C6-5894E0CD5E53}</a:tableStyleId>
              </a:tblPr>
              <a:tblGrid>
                <a:gridCol w="3220050"/>
              </a:tblGrid>
              <a:tr h="334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/>
                        <a:t>Módulo 1. Introducción a la sostenibilidad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Módulo 2. Impactos del turismo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Módulo 3. Turismo y sostenibilidad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Módulo 4. Claves del turismo sostenible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5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/>
                        <a:t>Módulo 5. Casos de Buenas Prácticas en Turismo Sostenible.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20" name="Google Shape;320;p32"/>
          <p:cNvPicPr preferRelativeResize="0"/>
          <p:nvPr/>
        </p:nvPicPr>
        <p:blipFill rotWithShape="1">
          <a:blip r:embed="rId3">
            <a:alphaModFix/>
          </a:blip>
          <a:srcRect b="6202" l="7570" r="0" t="4296"/>
          <a:stretch/>
        </p:blipFill>
        <p:spPr>
          <a:xfrm>
            <a:off x="586601" y="3533300"/>
            <a:ext cx="1123723" cy="108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8800" y="3482648"/>
            <a:ext cx="1197600" cy="1138827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2"/>
          <p:cNvSpPr/>
          <p:nvPr/>
        </p:nvSpPr>
        <p:spPr>
          <a:xfrm>
            <a:off x="4044225" y="1628025"/>
            <a:ext cx="4948800" cy="76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s" sz="1300"/>
              <a:t>Relación Objetivos de Desarrollo Sostenible y Estrategias</a:t>
            </a:r>
            <a:endParaRPr b="1" sz="13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/>
              <a:t>          Objetivo 5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2"/>
          <p:cNvSpPr/>
          <p:nvPr/>
        </p:nvSpPr>
        <p:spPr>
          <a:xfrm>
            <a:off x="6800550" y="1912750"/>
            <a:ext cx="2051100" cy="36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Igualdad de género</a:t>
            </a:r>
            <a:endParaRPr/>
          </a:p>
        </p:txBody>
      </p:sp>
      <p:sp>
        <p:nvSpPr>
          <p:cNvPr id="324" name="Google Shape;324;p32"/>
          <p:cNvSpPr/>
          <p:nvPr/>
        </p:nvSpPr>
        <p:spPr>
          <a:xfrm>
            <a:off x="5579425" y="2018950"/>
            <a:ext cx="941400" cy="15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2"/>
          <p:cNvSpPr/>
          <p:nvPr/>
        </p:nvSpPr>
        <p:spPr>
          <a:xfrm>
            <a:off x="4044225" y="2822225"/>
            <a:ext cx="4948800" cy="1088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s" sz="1300"/>
              <a:t>Relación Objetivos de Desarrollo Sostenible y Estrategias</a:t>
            </a:r>
            <a:endParaRPr b="1" sz="13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300"/>
              <a:t>          Objetivo 8</a:t>
            </a:r>
            <a:endParaRPr/>
          </a:p>
        </p:txBody>
      </p:sp>
      <p:sp>
        <p:nvSpPr>
          <p:cNvPr id="326" name="Google Shape;326;p32"/>
          <p:cNvSpPr/>
          <p:nvPr/>
        </p:nvSpPr>
        <p:spPr>
          <a:xfrm>
            <a:off x="6800550" y="3073675"/>
            <a:ext cx="2129400" cy="719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Trabajo decente y crecimiento económico</a:t>
            </a:r>
            <a:endParaRPr/>
          </a:p>
        </p:txBody>
      </p:sp>
      <p:sp>
        <p:nvSpPr>
          <p:cNvPr id="327" name="Google Shape;327;p32"/>
          <p:cNvSpPr/>
          <p:nvPr/>
        </p:nvSpPr>
        <p:spPr>
          <a:xfrm>
            <a:off x="5579425" y="3437275"/>
            <a:ext cx="941400" cy="15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F4BA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"/>
          <p:cNvSpPr txBox="1"/>
          <p:nvPr>
            <p:ph type="title"/>
          </p:nvPr>
        </p:nvSpPr>
        <p:spPr>
          <a:xfrm>
            <a:off x="280525" y="274650"/>
            <a:ext cx="2982300" cy="7074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NUESTRAS </a:t>
            </a:r>
            <a:r>
              <a:rPr lang="es">
                <a:solidFill>
                  <a:srgbClr val="000000"/>
                </a:solidFill>
              </a:rPr>
              <a:t>RAÍCES</a:t>
            </a:r>
            <a:r>
              <a:rPr lang="es"/>
              <a:t> </a:t>
            </a:r>
            <a:endParaRPr/>
          </a:p>
        </p:txBody>
      </p:sp>
      <p:sp>
        <p:nvSpPr>
          <p:cNvPr id="333" name="Google Shape;333;p33"/>
          <p:cNvSpPr/>
          <p:nvPr/>
        </p:nvSpPr>
        <p:spPr>
          <a:xfrm>
            <a:off x="7011350" y="133275"/>
            <a:ext cx="1782600" cy="5301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FACTOR SOCIAL</a:t>
            </a:r>
            <a:endParaRPr b="1"/>
          </a:p>
        </p:txBody>
      </p:sp>
      <p:pic>
        <p:nvPicPr>
          <p:cNvPr id="334" name="Google Shape;334;p33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1774871">
            <a:off x="8516917" y="349630"/>
            <a:ext cx="481445" cy="5574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5" name="Google Shape;335;p33"/>
          <p:cNvGraphicFramePr/>
          <p:nvPr/>
        </p:nvGraphicFramePr>
        <p:xfrm>
          <a:off x="3453375" y="1324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{CFC0B45C-902F-4055-B4C6-5894E0CD5E53}</a:tableStyleId>
              </a:tblPr>
              <a:tblGrid>
                <a:gridCol w="2793425"/>
                <a:gridCol w="2793425"/>
              </a:tblGrid>
              <a:tr h="306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Objetivo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Incentivar la valoración de la diversidad cultural en la ciudadanía y visitantes, así como promover la reflexión sobre las acciones de transculturación en el cantón.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</a:tr>
              <a:tr h="306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Meta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6350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1100"/>
                        <a:t>Salvaguardar el patrimonio y la diversidad cultural  </a:t>
                      </a:r>
                      <a:endParaRPr sz="1100"/>
                    </a:p>
                  </a:txBody>
                  <a:tcPr marT="91425" marB="91425" marR="68575" marL="68575">
                    <a:solidFill>
                      <a:srgbClr val="D0E0E3"/>
                    </a:solidFill>
                  </a:tcPr>
                </a:tc>
              </a:tr>
              <a:tr h="306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Acciones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-Identificar el público objetivo</a:t>
                      </a:r>
                      <a:endParaRPr sz="1100"/>
                    </a:p>
                    <a:p>
                      <a:pPr indent="0" lvl="0" marL="0" rtl="0" algn="just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-Promover el apoyo en las redes sociales </a:t>
                      </a:r>
                      <a:endParaRPr sz="1100"/>
                    </a:p>
                    <a:p>
                      <a:pPr indent="0" lvl="0" marL="0" rtl="0" algn="just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-Contenido y mensajes </a:t>
                      </a:r>
                      <a:endParaRPr sz="1100"/>
                    </a:p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</a:tr>
            </a:tbl>
          </a:graphicData>
        </a:graphic>
      </p:graphicFrame>
      <p:sp>
        <p:nvSpPr>
          <p:cNvPr id="336" name="Google Shape;336;p33"/>
          <p:cNvSpPr/>
          <p:nvPr/>
        </p:nvSpPr>
        <p:spPr>
          <a:xfrm>
            <a:off x="363675" y="4239500"/>
            <a:ext cx="8333400" cy="800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s" sz="1300"/>
              <a:t>Relación Objetivos de Desarrollo Sostenible y Estrategias</a:t>
            </a:r>
            <a:endParaRPr b="1" sz="13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/>
              <a:t>          Objetivo  10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3"/>
          <p:cNvSpPr/>
          <p:nvPr/>
        </p:nvSpPr>
        <p:spPr>
          <a:xfrm>
            <a:off x="2379600" y="4537225"/>
            <a:ext cx="2192400" cy="30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3"/>
          <p:cNvSpPr/>
          <p:nvPr/>
        </p:nvSpPr>
        <p:spPr>
          <a:xfrm>
            <a:off x="5018800" y="4506025"/>
            <a:ext cx="3387600" cy="36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“Reducción de desigualdades”</a:t>
            </a:r>
            <a:r>
              <a:rPr lang="es" sz="1200"/>
              <a:t>      </a:t>
            </a:r>
            <a:r>
              <a:rPr lang="es"/>
              <a:t>  </a:t>
            </a:r>
            <a:r>
              <a:rPr lang="es" sz="1200"/>
              <a:t>   </a:t>
            </a:r>
            <a:endParaRPr sz="1200"/>
          </a:p>
        </p:txBody>
      </p:sp>
      <p:pic>
        <p:nvPicPr>
          <p:cNvPr id="339" name="Google Shape;33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" y="1304825"/>
            <a:ext cx="2234050" cy="27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lin ang="5400012" scaled="0"/>
        </a:gra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4"/>
          <p:cNvSpPr txBox="1"/>
          <p:nvPr>
            <p:ph type="title"/>
          </p:nvPr>
        </p:nvSpPr>
        <p:spPr>
          <a:xfrm>
            <a:off x="301300" y="274650"/>
            <a:ext cx="2888700" cy="7074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EMPRENDEDORES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45" name="Google Shape;345;p34"/>
          <p:cNvSpPr/>
          <p:nvPr/>
        </p:nvSpPr>
        <p:spPr>
          <a:xfrm>
            <a:off x="6608625" y="81300"/>
            <a:ext cx="22371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FACTOR ECONÓMICO</a:t>
            </a:r>
            <a:endParaRPr b="1"/>
          </a:p>
        </p:txBody>
      </p:sp>
      <p:pic>
        <p:nvPicPr>
          <p:cNvPr id="346" name="Google Shape;346;p34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1774871">
            <a:off x="8516917" y="349630"/>
            <a:ext cx="481445" cy="55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300" y="1964750"/>
            <a:ext cx="2327600" cy="10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9475" y="1895350"/>
            <a:ext cx="2888700" cy="118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3700" y="1141974"/>
            <a:ext cx="2867900" cy="238729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4"/>
          <p:cNvSpPr/>
          <p:nvPr/>
        </p:nvSpPr>
        <p:spPr>
          <a:xfrm>
            <a:off x="363675" y="3927775"/>
            <a:ext cx="8333400" cy="1111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s" sz="1300"/>
              <a:t>Relación Objetivos de Desarrollo Sostenible y Estrategias</a:t>
            </a:r>
            <a:endParaRPr b="1" sz="13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/>
              <a:t>          Objetivo  8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4"/>
          <p:cNvSpPr/>
          <p:nvPr/>
        </p:nvSpPr>
        <p:spPr>
          <a:xfrm>
            <a:off x="2379600" y="4537225"/>
            <a:ext cx="2192400" cy="30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4"/>
          <p:cNvSpPr/>
          <p:nvPr/>
        </p:nvSpPr>
        <p:spPr>
          <a:xfrm>
            <a:off x="5023100" y="4333000"/>
            <a:ext cx="3387600" cy="623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202124"/>
                </a:solidFill>
              </a:rPr>
              <a:t>Promover el crecimiento económico sostenido, inclusivo y sostenible, el empleo pleno y productivo y el trabajo decente para todos</a:t>
            </a:r>
            <a:r>
              <a:rPr lang="es" sz="1200">
                <a:solidFill>
                  <a:srgbClr val="202124"/>
                </a:solidFill>
              </a:rPr>
              <a:t>.</a:t>
            </a:r>
            <a:r>
              <a:rPr lang="es" sz="1200"/>
              <a:t>      </a:t>
            </a:r>
            <a:r>
              <a:rPr lang="es"/>
              <a:t>  </a:t>
            </a:r>
            <a:r>
              <a:rPr lang="es" sz="1200"/>
              <a:t>   </a:t>
            </a:r>
            <a:endParaRPr sz="1200"/>
          </a:p>
        </p:txBody>
      </p:sp>
      <p:sp>
        <p:nvSpPr>
          <p:cNvPr id="353" name="Google Shape;353;p34"/>
          <p:cNvSpPr/>
          <p:nvPr/>
        </p:nvSpPr>
        <p:spPr>
          <a:xfrm>
            <a:off x="493500" y="1238650"/>
            <a:ext cx="1886100" cy="469500"/>
          </a:xfrm>
          <a:prstGeom prst="roundRect">
            <a:avLst>
              <a:gd fmla="val 16667" name="adj"/>
            </a:avLst>
          </a:prstGeom>
          <a:solidFill>
            <a:srgbClr val="E8F2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LICOR DE ARAZÁ YANTZAZA</a:t>
            </a:r>
            <a:endParaRPr i="1"/>
          </a:p>
        </p:txBody>
      </p:sp>
      <p:sp>
        <p:nvSpPr>
          <p:cNvPr id="354" name="Google Shape;354;p34"/>
          <p:cNvSpPr/>
          <p:nvPr/>
        </p:nvSpPr>
        <p:spPr>
          <a:xfrm>
            <a:off x="3513775" y="1406950"/>
            <a:ext cx="1610700" cy="301200"/>
          </a:xfrm>
          <a:prstGeom prst="roundRect">
            <a:avLst>
              <a:gd fmla="val 16667" name="adj"/>
            </a:avLst>
          </a:prstGeom>
          <a:solidFill>
            <a:srgbClr val="DDF4B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UNILAC</a:t>
            </a:r>
            <a:endParaRPr i="1"/>
          </a:p>
        </p:txBody>
      </p:sp>
      <p:sp>
        <p:nvSpPr>
          <p:cNvPr id="355" name="Google Shape;355;p34"/>
          <p:cNvSpPr/>
          <p:nvPr/>
        </p:nvSpPr>
        <p:spPr>
          <a:xfrm>
            <a:off x="5428375" y="800975"/>
            <a:ext cx="2464500" cy="530100"/>
          </a:xfrm>
          <a:prstGeom prst="roundRect">
            <a:avLst>
              <a:gd fmla="val 16667" name="adj"/>
            </a:avLst>
          </a:prstGeom>
          <a:solidFill>
            <a:srgbClr val="E8F2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1100"/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s" sz="1200"/>
              <a:t>“YO SOY EMPRENDEDORA YANTZAZA”</a:t>
            </a:r>
            <a:endParaRPr i="1" sz="12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/>
          <p:cNvSpPr txBox="1"/>
          <p:nvPr>
            <p:ph type="title"/>
          </p:nvPr>
        </p:nvSpPr>
        <p:spPr>
          <a:xfrm>
            <a:off x="311700" y="445025"/>
            <a:ext cx="3377100" cy="7074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MARKETING DIGITAL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361" name="Google Shape;361;p35"/>
          <p:cNvGrpSpPr/>
          <p:nvPr/>
        </p:nvGrpSpPr>
        <p:grpSpPr>
          <a:xfrm>
            <a:off x="6077707" y="1644751"/>
            <a:ext cx="1854000" cy="1854000"/>
            <a:chOff x="6077707" y="1644751"/>
            <a:chExt cx="1854000" cy="1854000"/>
          </a:xfrm>
        </p:grpSpPr>
        <p:sp>
          <p:nvSpPr>
            <p:cNvPr id="362" name="Google Shape;362;p35"/>
            <p:cNvSpPr/>
            <p:nvPr/>
          </p:nvSpPr>
          <p:spPr>
            <a:xfrm>
              <a:off x="6077707" y="1644751"/>
              <a:ext cx="1854000" cy="1854000"/>
            </a:xfrm>
            <a:prstGeom prst="ellipse">
              <a:avLst/>
            </a:prstGeom>
            <a:solidFill>
              <a:srgbClr val="085631"/>
            </a:solidFill>
            <a:ln cap="flat" cmpd="sng" w="28575">
              <a:solidFill>
                <a:srgbClr val="65F0A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5"/>
            <p:cNvSpPr txBox="1"/>
            <p:nvPr/>
          </p:nvSpPr>
          <p:spPr>
            <a:xfrm>
              <a:off x="6386100" y="2311040"/>
              <a:ext cx="12906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EVALUACIÓN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64" name="Google Shape;364;p35"/>
          <p:cNvGrpSpPr/>
          <p:nvPr/>
        </p:nvGrpSpPr>
        <p:grpSpPr>
          <a:xfrm>
            <a:off x="4455905" y="1644751"/>
            <a:ext cx="1854000" cy="1854000"/>
            <a:chOff x="4455905" y="1644751"/>
            <a:chExt cx="1854000" cy="1854000"/>
          </a:xfrm>
        </p:grpSpPr>
        <p:sp>
          <p:nvSpPr>
            <p:cNvPr id="365" name="Google Shape;365;p35"/>
            <p:cNvSpPr/>
            <p:nvPr/>
          </p:nvSpPr>
          <p:spPr>
            <a:xfrm>
              <a:off x="4455905" y="1644751"/>
              <a:ext cx="1854000" cy="1854000"/>
            </a:xfrm>
            <a:prstGeom prst="ellipse">
              <a:avLst/>
            </a:prstGeom>
            <a:solidFill>
              <a:srgbClr val="0B7140"/>
            </a:solidFill>
            <a:ln cap="flat" cmpd="sng" w="28575">
              <a:solidFill>
                <a:srgbClr val="65F0A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5"/>
            <p:cNvSpPr txBox="1"/>
            <p:nvPr/>
          </p:nvSpPr>
          <p:spPr>
            <a:xfrm>
              <a:off x="4764300" y="2311040"/>
              <a:ext cx="12906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MEJORAR LA COMUNICACIÓN EN REDES SOCIALES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67" name="Google Shape;367;p35"/>
          <p:cNvGrpSpPr/>
          <p:nvPr/>
        </p:nvGrpSpPr>
        <p:grpSpPr>
          <a:xfrm>
            <a:off x="2834102" y="1644762"/>
            <a:ext cx="1854000" cy="1854000"/>
            <a:chOff x="2834102" y="1644762"/>
            <a:chExt cx="1854000" cy="1854000"/>
          </a:xfrm>
        </p:grpSpPr>
        <p:sp>
          <p:nvSpPr>
            <p:cNvPr id="368" name="Google Shape;368;p35"/>
            <p:cNvSpPr/>
            <p:nvPr/>
          </p:nvSpPr>
          <p:spPr>
            <a:xfrm>
              <a:off x="2834102" y="1644762"/>
              <a:ext cx="1854000" cy="1854000"/>
            </a:xfrm>
            <a:prstGeom prst="ellipse">
              <a:avLst/>
            </a:prstGeom>
            <a:solidFill>
              <a:srgbClr val="0B7743"/>
            </a:solidFill>
            <a:ln cap="flat" cmpd="sng" w="28575">
              <a:solidFill>
                <a:srgbClr val="65F0A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5"/>
            <p:cNvSpPr txBox="1"/>
            <p:nvPr/>
          </p:nvSpPr>
          <p:spPr>
            <a:xfrm>
              <a:off x="3142502" y="2311050"/>
              <a:ext cx="12906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PROMOCIÓN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70" name="Google Shape;370;p35"/>
          <p:cNvGrpSpPr/>
          <p:nvPr/>
        </p:nvGrpSpPr>
        <p:grpSpPr>
          <a:xfrm>
            <a:off x="1212300" y="1644762"/>
            <a:ext cx="1854000" cy="1854000"/>
            <a:chOff x="1212300" y="1644762"/>
            <a:chExt cx="1854000" cy="1854000"/>
          </a:xfrm>
        </p:grpSpPr>
        <p:sp>
          <p:nvSpPr>
            <p:cNvPr id="371" name="Google Shape;371;p35"/>
            <p:cNvSpPr/>
            <p:nvPr/>
          </p:nvSpPr>
          <p:spPr>
            <a:xfrm>
              <a:off x="1212300" y="1644762"/>
              <a:ext cx="1854000" cy="1854000"/>
            </a:xfrm>
            <a:prstGeom prst="ellipse">
              <a:avLst/>
            </a:prstGeom>
            <a:solidFill>
              <a:srgbClr val="0C8148"/>
            </a:solidFill>
            <a:ln cap="flat" cmpd="sng" w="28575">
              <a:solidFill>
                <a:srgbClr val="65F0A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5"/>
            <p:cNvSpPr txBox="1"/>
            <p:nvPr/>
          </p:nvSpPr>
          <p:spPr>
            <a:xfrm>
              <a:off x="1275350" y="2311050"/>
              <a:ext cx="12906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DISEÑO DE </a:t>
              </a: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IMÁGENES</a:t>
              </a: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Y PROMOCIONES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73" name="Google Shape;37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275" y="3262750"/>
            <a:ext cx="941675" cy="94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5500" y="3205850"/>
            <a:ext cx="891200" cy="8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1175" y="3229575"/>
            <a:ext cx="843775" cy="84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5"/>
          <p:cNvPicPr preferRelativeResize="0"/>
          <p:nvPr/>
        </p:nvPicPr>
        <p:blipFill rotWithShape="1">
          <a:blip r:embed="rId6">
            <a:alphaModFix/>
          </a:blip>
          <a:srcRect b="18771" l="0" r="0" t="0"/>
          <a:stretch/>
        </p:blipFill>
        <p:spPr>
          <a:xfrm>
            <a:off x="5029200" y="3498750"/>
            <a:ext cx="707400" cy="5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7375" y="3131654"/>
            <a:ext cx="941675" cy="94169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5"/>
          <p:cNvSpPr/>
          <p:nvPr/>
        </p:nvSpPr>
        <p:spPr>
          <a:xfrm>
            <a:off x="6608625" y="81300"/>
            <a:ext cx="22371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FACTOR ECONÓMICO</a:t>
            </a:r>
            <a:endParaRPr b="1"/>
          </a:p>
        </p:txBody>
      </p:sp>
      <p:pic>
        <p:nvPicPr>
          <p:cNvPr id="379" name="Google Shape;379;p35"/>
          <p:cNvPicPr preferRelativeResize="0"/>
          <p:nvPr/>
        </p:nvPicPr>
        <p:blipFill>
          <a:blip r:embed="rId8">
            <a:alphaModFix amt="82000"/>
          </a:blip>
          <a:stretch>
            <a:fillRect/>
          </a:stretch>
        </p:blipFill>
        <p:spPr>
          <a:xfrm rot="1774871">
            <a:off x="8516917" y="349630"/>
            <a:ext cx="481445" cy="557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6"/>
          <p:cNvSpPr txBox="1"/>
          <p:nvPr>
            <p:ph type="title"/>
          </p:nvPr>
        </p:nvSpPr>
        <p:spPr>
          <a:xfrm>
            <a:off x="3408225" y="1993275"/>
            <a:ext cx="4842000" cy="12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940">
                <a:solidFill>
                  <a:srgbClr val="38761D"/>
                </a:solidFill>
              </a:rPr>
              <a:t>CONCLUSIONES </a:t>
            </a:r>
            <a:endParaRPr sz="394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940">
                <a:solidFill>
                  <a:srgbClr val="38761D"/>
                </a:solidFill>
              </a:rPr>
              <a:t>Y RECOMENDACIONES</a:t>
            </a:r>
            <a:endParaRPr sz="3940">
              <a:solidFill>
                <a:srgbClr val="38761D"/>
              </a:solidFill>
            </a:endParaRPr>
          </a:p>
        </p:txBody>
      </p:sp>
      <p:sp>
        <p:nvSpPr>
          <p:cNvPr id="385" name="Google Shape;385;p36"/>
          <p:cNvSpPr/>
          <p:nvPr/>
        </p:nvSpPr>
        <p:spPr>
          <a:xfrm>
            <a:off x="1536950" y="1496250"/>
            <a:ext cx="1517100" cy="15483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200"/>
              <a:t>7</a:t>
            </a:r>
            <a:endParaRPr sz="6200"/>
          </a:p>
        </p:txBody>
      </p:sp>
      <p:pic>
        <p:nvPicPr>
          <p:cNvPr id="386" name="Google Shape;386;p36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1774823">
            <a:off x="7712850" y="376935"/>
            <a:ext cx="776525" cy="89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6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2413610">
            <a:off x="352625" y="3823260"/>
            <a:ext cx="776525" cy="89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0052" y="3384075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Conclusiones </a:t>
            </a:r>
            <a:endParaRPr/>
          </a:p>
        </p:txBody>
      </p:sp>
      <p:sp>
        <p:nvSpPr>
          <p:cNvPr id="394" name="Google Shape;394;p37"/>
          <p:cNvSpPr txBox="1"/>
          <p:nvPr>
            <p:ph idx="1" type="body"/>
          </p:nvPr>
        </p:nvSpPr>
        <p:spPr>
          <a:xfrm>
            <a:off x="0" y="991875"/>
            <a:ext cx="9144000" cy="40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136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s" sz="14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metodología de investigación y el levantamiento de información evidencio que, sí existe aceptación e interés por parte del cantón Yantzaza en que se implemente un turismo sostenible dentro de los diferentes atractivos turísticos, y de igual forma, la comunidad está predispuesta a que se realicen capacitaciones de temas enfocados al tema sostenible y su participación en diferentes actividades, dando como resultado viabilidad en proyectos enfocados a Turismo Sostenible.</a:t>
            </a:r>
            <a:br>
              <a:rPr lang="es" sz="14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4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36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-"/>
            </a:pPr>
            <a:r>
              <a:rPr lang="es" sz="14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turismo sostenible puede ser una vía para incrementar la competitividad de los destinos turísticos de Ecuador, donde se preservan los recursos de las presentes y futuras generaciones, generando un turismo consciente y respetuoso.</a:t>
            </a:r>
            <a:br>
              <a:rPr lang="es" sz="14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4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36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-"/>
            </a:pPr>
            <a:r>
              <a:rPr lang="es" sz="14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turismo sostenible puede generar puestos de trabajo e ingresos por lo que es un incentivo para preservar las zonas naturales y culturales. También puede servir para despertar la conciencia de los turistas y pobladores de Yantzaza. </a:t>
            </a:r>
            <a:endParaRPr sz="144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8"/>
          <p:cNvSpPr txBox="1"/>
          <p:nvPr>
            <p:ph idx="1" type="body"/>
          </p:nvPr>
        </p:nvSpPr>
        <p:spPr>
          <a:xfrm>
            <a:off x="0" y="1213000"/>
            <a:ext cx="9144000" cy="29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2684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547"/>
              <a:buFont typeface="Arial"/>
              <a:buChar char="-"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Pese a que el cantón Yantzaza cuenta con riqueza natural y atractivos, es necesario que las autoridades del cantón se enfoquen en el fortalecimiento de su marca y a su vez en la promoción de la misma, a través de diferentes técnicas de marketing digital donde la percepción del sitio de destino y la experiencia del turista sea lo más similar posible.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49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47"/>
              <a:buFont typeface="Arial"/>
              <a:buChar char="-"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 vez terminado el trabajo de investigación se puede concluir que el turismo sostenible sería el principal motor para el desarrollo productivo del cantón, sirviendo así de ejemplo a los demás cantones del Ecuador.</a:t>
            </a:r>
            <a:r>
              <a:rPr lang="e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4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9"/>
          <p:cNvSpPr txBox="1"/>
          <p:nvPr>
            <p:ph type="title"/>
          </p:nvPr>
        </p:nvSpPr>
        <p:spPr>
          <a:xfrm>
            <a:off x="255675" y="2993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Recomendaciones</a:t>
            </a:r>
            <a:endParaRPr/>
          </a:p>
        </p:txBody>
      </p:sp>
      <p:sp>
        <p:nvSpPr>
          <p:cNvPr id="405" name="Google Shape;405;p39"/>
          <p:cNvSpPr txBox="1"/>
          <p:nvPr>
            <p:ph idx="1" type="body"/>
          </p:nvPr>
        </p:nvSpPr>
        <p:spPr>
          <a:xfrm>
            <a:off x="39825" y="1249600"/>
            <a:ext cx="8952300" cy="3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2286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  </a:t>
            </a:r>
            <a:r>
              <a:rPr lang="es" sz="15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s" sz="145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 iniciar un proyecto de investigación es recomendable realizar un diagnóstico situacional, de este modo se conoce la zona de intereses y por este medio se tendrá un primer acercamiento, lo mismo que permitirá a los investigadores entender mejor las necesidades actuales y las estrategias ideales para solucionar problemas presentes.</a:t>
            </a:r>
            <a:endParaRPr sz="145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5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   Del mismo modo se recomienda que se realicen programas de capacitación de turismo enfocados en sustentabilidad; no sólo en establecimientos turísticos, también en instituciones educativas para enseñar desde pequeños a valorar la riqueza, belleza y sencillez con la que cuenta cada recursos natural y cultural del país. </a:t>
            </a:r>
            <a:endParaRPr sz="145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5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s" sz="145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s" sz="145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recomienda que más investigadores centren sus estudios en temas de turismo sostenible y técnicas que apoyen a fortalecer una conciencia colectiva; esa mayor concienciación se traduce en una presión que favorecerá que se tomen decisiones políticas, que favorezcan un desarrollo sostenible y que incentiven a las empresas privadas a adoptar políticas sostenibles</a:t>
            </a:r>
            <a:r>
              <a:rPr lang="es" sz="145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5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0"/>
          <p:cNvSpPr txBox="1"/>
          <p:nvPr>
            <p:ph idx="1" type="body"/>
          </p:nvPr>
        </p:nvSpPr>
        <p:spPr>
          <a:xfrm>
            <a:off x="311700" y="1714525"/>
            <a:ext cx="8520600" cy="1002900"/>
          </a:xfrm>
          <a:prstGeom prst="rect">
            <a:avLst/>
          </a:prstGeom>
          <a:noFill/>
          <a:ln cap="flat" cmpd="sng" w="9525">
            <a:solidFill>
              <a:srgbClr val="E8F2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5000">
                <a:solidFill>
                  <a:srgbClr val="E8F2A5"/>
                </a:solidFill>
              </a:rPr>
              <a:t>GRACIAS POR SU ATENCIÓN </a:t>
            </a:r>
            <a:endParaRPr sz="5000">
              <a:solidFill>
                <a:srgbClr val="E8F2A5"/>
              </a:solidFill>
            </a:endParaRPr>
          </a:p>
        </p:txBody>
      </p:sp>
      <p:pic>
        <p:nvPicPr>
          <p:cNvPr id="411" name="Google Shape;411;p40"/>
          <p:cNvPicPr preferRelativeResize="0"/>
          <p:nvPr/>
        </p:nvPicPr>
        <p:blipFill rotWithShape="1">
          <a:blip r:embed="rId3">
            <a:alphaModFix/>
          </a:blip>
          <a:srcRect b="0" l="0" r="0" t="66432"/>
          <a:stretch/>
        </p:blipFill>
        <p:spPr>
          <a:xfrm>
            <a:off x="0" y="4499324"/>
            <a:ext cx="2648900" cy="5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/>
          <p:cNvPicPr preferRelativeResize="0"/>
          <p:nvPr/>
        </p:nvPicPr>
        <p:blipFill rotWithShape="1">
          <a:blip r:embed="rId3">
            <a:alphaModFix/>
          </a:blip>
          <a:srcRect b="0" l="0" r="0" t="66432"/>
          <a:stretch/>
        </p:blipFill>
        <p:spPr>
          <a:xfrm>
            <a:off x="1197300" y="4499324"/>
            <a:ext cx="2648900" cy="5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0"/>
          <p:cNvPicPr preferRelativeResize="0"/>
          <p:nvPr/>
        </p:nvPicPr>
        <p:blipFill rotWithShape="1">
          <a:blip r:embed="rId3">
            <a:alphaModFix/>
          </a:blip>
          <a:srcRect b="0" l="0" r="0" t="66432"/>
          <a:stretch/>
        </p:blipFill>
        <p:spPr>
          <a:xfrm>
            <a:off x="3846200" y="4499324"/>
            <a:ext cx="2648900" cy="5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 rotWithShape="1">
          <a:blip r:embed="rId3">
            <a:alphaModFix/>
          </a:blip>
          <a:srcRect b="0" l="0" r="0" t="66432"/>
          <a:stretch/>
        </p:blipFill>
        <p:spPr>
          <a:xfrm>
            <a:off x="6495100" y="4499324"/>
            <a:ext cx="2648900" cy="5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0"/>
          <p:cNvPicPr preferRelativeResize="0"/>
          <p:nvPr/>
        </p:nvPicPr>
        <p:blipFill rotWithShape="1">
          <a:blip r:embed="rId3">
            <a:alphaModFix/>
          </a:blip>
          <a:srcRect b="0" l="0" r="0" t="66432"/>
          <a:stretch/>
        </p:blipFill>
        <p:spPr>
          <a:xfrm>
            <a:off x="0" y="-1"/>
            <a:ext cx="2648900" cy="5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0"/>
          <p:cNvPicPr preferRelativeResize="0"/>
          <p:nvPr/>
        </p:nvPicPr>
        <p:blipFill rotWithShape="1">
          <a:blip r:embed="rId3">
            <a:alphaModFix/>
          </a:blip>
          <a:srcRect b="0" l="0" r="0" t="66432"/>
          <a:stretch/>
        </p:blipFill>
        <p:spPr>
          <a:xfrm>
            <a:off x="1197300" y="-1"/>
            <a:ext cx="2648900" cy="5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0"/>
          <p:cNvPicPr preferRelativeResize="0"/>
          <p:nvPr/>
        </p:nvPicPr>
        <p:blipFill rotWithShape="1">
          <a:blip r:embed="rId3">
            <a:alphaModFix/>
          </a:blip>
          <a:srcRect b="0" l="0" r="0" t="66432"/>
          <a:stretch/>
        </p:blipFill>
        <p:spPr>
          <a:xfrm>
            <a:off x="3846200" y="-1"/>
            <a:ext cx="2648900" cy="5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0"/>
          <p:cNvPicPr preferRelativeResize="0"/>
          <p:nvPr/>
        </p:nvPicPr>
        <p:blipFill rotWithShape="1">
          <a:blip r:embed="rId3">
            <a:alphaModFix/>
          </a:blip>
          <a:srcRect b="0" l="0" r="0" t="66432"/>
          <a:stretch/>
        </p:blipFill>
        <p:spPr>
          <a:xfrm>
            <a:off x="6495100" y="-1"/>
            <a:ext cx="2648900" cy="59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/>
        </p:nvSpPr>
        <p:spPr>
          <a:xfrm>
            <a:off x="3501775" y="1886725"/>
            <a:ext cx="51747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5900">
                <a:solidFill>
                  <a:srgbClr val="38761D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PLANTEAMIENTO DEL PROBLEMA </a:t>
            </a:r>
            <a:endParaRPr/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350" y="936860"/>
            <a:ext cx="1685925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2240094">
            <a:off x="7588150" y="428885"/>
            <a:ext cx="776525" cy="89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2238879">
            <a:off x="363000" y="4031060"/>
            <a:ext cx="776525" cy="89907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>
            <a:off x="2129275" y="2286000"/>
            <a:ext cx="1517100" cy="15483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200"/>
              <a:t>1</a:t>
            </a:r>
            <a:endParaRPr sz="6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437"/>
            <a:ext cx="9243685" cy="50886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" name="Google Shape;108;p16"/>
          <p:cNvSpPr/>
          <p:nvPr/>
        </p:nvSpPr>
        <p:spPr>
          <a:xfrm>
            <a:off x="2961450" y="239600"/>
            <a:ext cx="3221100" cy="602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PLANTEAMIENTO</a:t>
            </a:r>
            <a:r>
              <a:rPr b="1" lang="es"/>
              <a:t> DEL PROBLEMA</a:t>
            </a:r>
            <a:endParaRPr b="1"/>
          </a:p>
        </p:txBody>
      </p:sp>
      <p:sp>
        <p:nvSpPr>
          <p:cNvPr id="109" name="Google Shape;109;p16"/>
          <p:cNvSpPr txBox="1"/>
          <p:nvPr/>
        </p:nvSpPr>
        <p:spPr>
          <a:xfrm>
            <a:off x="433800" y="1189825"/>
            <a:ext cx="2180400" cy="6156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Contaminación ambiental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520550" y="2426700"/>
            <a:ext cx="2180400" cy="8313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Destrucción o masificación de zonas turísticas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433800" y="4012525"/>
            <a:ext cx="2180400" cy="400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Degradación cultural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2" name="Google Shape;112;p16"/>
          <p:cNvCxnSpPr>
            <a:stCxn id="109" idx="3"/>
            <a:endCxn id="111" idx="3"/>
          </p:cNvCxnSpPr>
          <p:nvPr/>
        </p:nvCxnSpPr>
        <p:spPr>
          <a:xfrm>
            <a:off x="2614200" y="1497625"/>
            <a:ext cx="600" cy="2715000"/>
          </a:xfrm>
          <a:prstGeom prst="bentConnector3">
            <a:avLst>
              <a:gd fmla="val 39687500" name="adj1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" name="Google Shape;113;p16"/>
          <p:cNvSpPr txBox="1"/>
          <p:nvPr/>
        </p:nvSpPr>
        <p:spPr>
          <a:xfrm>
            <a:off x="3481800" y="2426700"/>
            <a:ext cx="2180400" cy="8313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Sobreexplotación de los recursos turísticos naturales y culturales</a:t>
            </a:r>
            <a:endParaRPr sz="1700">
              <a:highlight>
                <a:srgbClr val="FCE5CD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4" name="Google Shape;114;p16"/>
          <p:cNvCxnSpPr>
            <a:stCxn id="110" idx="3"/>
            <a:endCxn id="113" idx="1"/>
          </p:cNvCxnSpPr>
          <p:nvPr/>
        </p:nvCxnSpPr>
        <p:spPr>
          <a:xfrm>
            <a:off x="2700950" y="2842350"/>
            <a:ext cx="780900" cy="600"/>
          </a:xfrm>
          <a:prstGeom prst="bentConnector3">
            <a:avLst>
              <a:gd fmla="val 49997" name="adj1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5" name="Google Shape;1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1675" y="2018525"/>
            <a:ext cx="2472375" cy="1648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16"/>
          <p:cNvCxnSpPr>
            <a:stCxn id="113" idx="3"/>
            <a:endCxn id="115" idx="1"/>
          </p:cNvCxnSpPr>
          <p:nvPr/>
        </p:nvCxnSpPr>
        <p:spPr>
          <a:xfrm>
            <a:off x="5662200" y="2842350"/>
            <a:ext cx="629400" cy="600"/>
          </a:xfrm>
          <a:prstGeom prst="bentConnector3">
            <a:avLst>
              <a:gd fmla="val 50006" name="adj1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type="title"/>
          </p:nvPr>
        </p:nvSpPr>
        <p:spPr>
          <a:xfrm>
            <a:off x="4274325" y="2285975"/>
            <a:ext cx="4073400" cy="1221300"/>
          </a:xfrm>
          <a:prstGeom prst="rect">
            <a:avLst/>
          </a:prstGeom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600">
                <a:solidFill>
                  <a:srgbClr val="38761D"/>
                </a:solidFill>
              </a:rPr>
              <a:t>OBJETIVOS</a:t>
            </a:r>
            <a:endParaRPr sz="5600">
              <a:solidFill>
                <a:srgbClr val="38761D"/>
              </a:solidFill>
            </a:endParaRPr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2240094">
            <a:off x="7588150" y="428885"/>
            <a:ext cx="776525" cy="89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2240094">
            <a:off x="498075" y="3750535"/>
            <a:ext cx="776525" cy="8990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/>
          <p:nvPr/>
        </p:nvSpPr>
        <p:spPr>
          <a:xfrm>
            <a:off x="2534500" y="2058875"/>
            <a:ext cx="1517100" cy="15483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200"/>
              <a:t>2</a:t>
            </a:r>
            <a:endParaRPr sz="620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975" y="428125"/>
            <a:ext cx="1913300" cy="191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F4BA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/>
          <p:nvPr/>
        </p:nvSpPr>
        <p:spPr>
          <a:xfrm>
            <a:off x="3331350" y="156375"/>
            <a:ext cx="2481300" cy="426000"/>
          </a:xfrm>
          <a:prstGeom prst="rect">
            <a:avLst/>
          </a:prstGeom>
          <a:solidFill>
            <a:srgbClr val="DDF4BA"/>
          </a:solidFill>
          <a:ln cap="flat" cmpd="sng" w="9525">
            <a:solidFill>
              <a:srgbClr val="DDF4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/>
              <a:t>OBJETIVOS </a:t>
            </a:r>
            <a:endParaRPr sz="2000"/>
          </a:p>
        </p:txBody>
      </p:sp>
      <p:sp>
        <p:nvSpPr>
          <p:cNvPr id="131" name="Google Shape;131;p18"/>
          <p:cNvSpPr/>
          <p:nvPr/>
        </p:nvSpPr>
        <p:spPr>
          <a:xfrm>
            <a:off x="5120450" y="788238"/>
            <a:ext cx="2542500" cy="426000"/>
          </a:xfrm>
          <a:prstGeom prst="rect">
            <a:avLst/>
          </a:prstGeom>
          <a:solidFill>
            <a:srgbClr val="DDF4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OBJETIVOS ESPECÍFICOS</a:t>
            </a:r>
            <a:endParaRPr b="1"/>
          </a:p>
        </p:txBody>
      </p:sp>
      <p:sp>
        <p:nvSpPr>
          <p:cNvPr id="132" name="Google Shape;132;p18"/>
          <p:cNvSpPr/>
          <p:nvPr/>
        </p:nvSpPr>
        <p:spPr>
          <a:xfrm>
            <a:off x="1417300" y="1554338"/>
            <a:ext cx="2865000" cy="2822700"/>
          </a:xfrm>
          <a:prstGeom prst="ellipse">
            <a:avLst/>
          </a:prstGeom>
          <a:solidFill>
            <a:srgbClr val="F9FF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/>
              <a:t>GENERAL</a:t>
            </a:r>
            <a:r>
              <a:rPr lang="es" sz="1500"/>
              <a:t>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Open Sans"/>
                <a:ea typeface="Open Sans"/>
                <a:cs typeface="Open Sans"/>
                <a:sym typeface="Open Sans"/>
              </a:rPr>
              <a:t>Analizar el turismo sostenible como estrategia de desarrollo productivo en el cantón Yantzaza, provincia de Zamora Chinchipe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5184200" y="1492575"/>
            <a:ext cx="2415000" cy="646500"/>
          </a:xfrm>
          <a:prstGeom prst="ellipse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Determinar</a:t>
            </a:r>
            <a:endParaRPr sz="1500"/>
          </a:p>
        </p:txBody>
      </p:sp>
      <p:sp>
        <p:nvSpPr>
          <p:cNvPr id="134" name="Google Shape;134;p18"/>
          <p:cNvSpPr/>
          <p:nvPr/>
        </p:nvSpPr>
        <p:spPr>
          <a:xfrm>
            <a:off x="5184200" y="2594438"/>
            <a:ext cx="2542500" cy="742500"/>
          </a:xfrm>
          <a:prstGeom prst="ellipse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Realizar</a:t>
            </a:r>
            <a:endParaRPr sz="1500"/>
          </a:p>
        </p:txBody>
      </p:sp>
      <p:sp>
        <p:nvSpPr>
          <p:cNvPr id="135" name="Google Shape;135;p18"/>
          <p:cNvSpPr/>
          <p:nvPr/>
        </p:nvSpPr>
        <p:spPr>
          <a:xfrm>
            <a:off x="5244925" y="3708763"/>
            <a:ext cx="2415000" cy="646500"/>
          </a:xfrm>
          <a:prstGeom prst="ellipse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Proponer</a:t>
            </a:r>
            <a:endParaRPr sz="1500"/>
          </a:p>
        </p:txBody>
      </p:sp>
      <p:sp>
        <p:nvSpPr>
          <p:cNvPr id="136" name="Google Shape;136;p18"/>
          <p:cNvSpPr/>
          <p:nvPr/>
        </p:nvSpPr>
        <p:spPr>
          <a:xfrm>
            <a:off x="5007625" y="1602825"/>
            <a:ext cx="436500" cy="426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1</a:t>
            </a:r>
            <a:endParaRPr b="1"/>
          </a:p>
        </p:txBody>
      </p:sp>
      <p:sp>
        <p:nvSpPr>
          <p:cNvPr id="137" name="Google Shape;137;p18"/>
          <p:cNvSpPr/>
          <p:nvPr/>
        </p:nvSpPr>
        <p:spPr>
          <a:xfrm>
            <a:off x="5007625" y="3792313"/>
            <a:ext cx="436500" cy="426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3</a:t>
            </a:r>
            <a:endParaRPr b="1"/>
          </a:p>
        </p:txBody>
      </p:sp>
      <p:sp>
        <p:nvSpPr>
          <p:cNvPr id="138" name="Google Shape;138;p18"/>
          <p:cNvSpPr/>
          <p:nvPr/>
        </p:nvSpPr>
        <p:spPr>
          <a:xfrm>
            <a:off x="4932875" y="2752700"/>
            <a:ext cx="436500" cy="426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2</a:t>
            </a:r>
            <a:endParaRPr b="1"/>
          </a:p>
        </p:txBody>
      </p:sp>
      <p:cxnSp>
        <p:nvCxnSpPr>
          <p:cNvPr id="139" name="Google Shape;139;p18"/>
          <p:cNvCxnSpPr>
            <a:stCxn id="132" idx="6"/>
            <a:endCxn id="136" idx="2"/>
          </p:cNvCxnSpPr>
          <p:nvPr/>
        </p:nvCxnSpPr>
        <p:spPr>
          <a:xfrm flipH="1" rot="10800000">
            <a:off x="4282300" y="1815788"/>
            <a:ext cx="725400" cy="11499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0" name="Google Shape;140;p18"/>
          <p:cNvCxnSpPr>
            <a:stCxn id="132" idx="6"/>
            <a:endCxn id="138" idx="2"/>
          </p:cNvCxnSpPr>
          <p:nvPr/>
        </p:nvCxnSpPr>
        <p:spPr>
          <a:xfrm>
            <a:off x="4282300" y="2965688"/>
            <a:ext cx="650700" cy="600"/>
          </a:xfrm>
          <a:prstGeom prst="bentConnector3">
            <a:avLst>
              <a:gd fmla="val 4999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18"/>
          <p:cNvCxnSpPr>
            <a:stCxn id="132" idx="6"/>
            <a:endCxn id="137" idx="2"/>
          </p:cNvCxnSpPr>
          <p:nvPr/>
        </p:nvCxnSpPr>
        <p:spPr>
          <a:xfrm>
            <a:off x="4282300" y="2965688"/>
            <a:ext cx="725400" cy="10395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type="title"/>
          </p:nvPr>
        </p:nvSpPr>
        <p:spPr>
          <a:xfrm>
            <a:off x="4083600" y="1979925"/>
            <a:ext cx="4000500" cy="15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rgbClr val="38761D"/>
                </a:solidFill>
              </a:rPr>
              <a:t>MARCO TEÓRICO</a:t>
            </a:r>
            <a:endParaRPr sz="4800">
              <a:solidFill>
                <a:srgbClr val="38761D"/>
              </a:solidFill>
            </a:endParaRPr>
          </a:p>
        </p:txBody>
      </p:sp>
      <p:sp>
        <p:nvSpPr>
          <p:cNvPr id="147" name="Google Shape;147;p19"/>
          <p:cNvSpPr/>
          <p:nvPr/>
        </p:nvSpPr>
        <p:spPr>
          <a:xfrm>
            <a:off x="2285100" y="1797600"/>
            <a:ext cx="1517100" cy="15483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200"/>
              <a:t>3</a:t>
            </a:r>
            <a:endParaRPr sz="6200"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2240094">
            <a:off x="7588150" y="428885"/>
            <a:ext cx="776525" cy="89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2240094">
            <a:off x="487700" y="3802460"/>
            <a:ext cx="776525" cy="89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975" y="1004450"/>
            <a:ext cx="1250375" cy="12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5070" y="2057400"/>
            <a:ext cx="1038625" cy="159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 b="0" l="0" r="8045" t="0"/>
          <a:stretch/>
        </p:blipFill>
        <p:spPr>
          <a:xfrm>
            <a:off x="0" y="-6400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/>
          <p:nvPr/>
        </p:nvSpPr>
        <p:spPr>
          <a:xfrm>
            <a:off x="157425" y="2270400"/>
            <a:ext cx="2026500" cy="602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/>
              <a:t>TEORÍA DE SOPORTE </a:t>
            </a:r>
            <a:endParaRPr b="1" sz="1700"/>
          </a:p>
        </p:txBody>
      </p:sp>
      <p:sp>
        <p:nvSpPr>
          <p:cNvPr id="158" name="Google Shape;158;p20"/>
          <p:cNvSpPr/>
          <p:nvPr/>
        </p:nvSpPr>
        <p:spPr>
          <a:xfrm>
            <a:off x="4773125" y="599850"/>
            <a:ext cx="893700" cy="40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9975" y="1631850"/>
            <a:ext cx="2296526" cy="175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/>
          <p:nvPr/>
        </p:nvSpPr>
        <p:spPr>
          <a:xfrm>
            <a:off x="7356775" y="2082500"/>
            <a:ext cx="170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2545500" y="498600"/>
            <a:ext cx="2026500" cy="602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Teoría de Turismo sostenible</a:t>
            </a:r>
            <a:endParaRPr b="1" sz="1600"/>
          </a:p>
        </p:txBody>
      </p:sp>
      <p:sp>
        <p:nvSpPr>
          <p:cNvPr id="162" name="Google Shape;162;p20"/>
          <p:cNvSpPr/>
          <p:nvPr/>
        </p:nvSpPr>
        <p:spPr>
          <a:xfrm>
            <a:off x="2545500" y="2055500"/>
            <a:ext cx="2026500" cy="904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Teoría del Desarrollo Sostenible</a:t>
            </a: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700"/>
          </a:p>
        </p:txBody>
      </p:sp>
      <p:sp>
        <p:nvSpPr>
          <p:cNvPr id="163" name="Google Shape;163;p20"/>
          <p:cNvSpPr/>
          <p:nvPr/>
        </p:nvSpPr>
        <p:spPr>
          <a:xfrm>
            <a:off x="2602975" y="3573675"/>
            <a:ext cx="2026500" cy="11052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Agenda 2030 (Objetivos del Desarrollo Sostenible)</a:t>
            </a:r>
            <a:endParaRPr b="1" sz="1600"/>
          </a:p>
        </p:txBody>
      </p:sp>
      <p:pic>
        <p:nvPicPr>
          <p:cNvPr id="164" name="Google Shape;16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9975" y="0"/>
            <a:ext cx="2296526" cy="15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/>
          <p:nvPr/>
        </p:nvSpPr>
        <p:spPr>
          <a:xfrm>
            <a:off x="4773125" y="2371650"/>
            <a:ext cx="893700" cy="40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4350" y="3443824"/>
            <a:ext cx="2687776" cy="136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/>
          <p:nvPr/>
        </p:nvSpPr>
        <p:spPr>
          <a:xfrm>
            <a:off x="4885063" y="3926175"/>
            <a:ext cx="893700" cy="40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 txBox="1"/>
          <p:nvPr>
            <p:ph type="title"/>
          </p:nvPr>
        </p:nvSpPr>
        <p:spPr>
          <a:xfrm>
            <a:off x="3553700" y="1885075"/>
            <a:ext cx="4603200" cy="16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040">
                <a:solidFill>
                  <a:srgbClr val="6AA84F"/>
                </a:solidFill>
              </a:rPr>
              <a:t>METODOLOGÍA DE LA INVESTIGACIÓN</a:t>
            </a:r>
            <a:endParaRPr sz="4040">
              <a:solidFill>
                <a:srgbClr val="6AA84F"/>
              </a:solidFill>
            </a:endParaRPr>
          </a:p>
        </p:txBody>
      </p:sp>
      <p:sp>
        <p:nvSpPr>
          <p:cNvPr id="173" name="Google Shape;173;p21"/>
          <p:cNvSpPr/>
          <p:nvPr/>
        </p:nvSpPr>
        <p:spPr>
          <a:xfrm>
            <a:off x="1765550" y="1797600"/>
            <a:ext cx="1517100" cy="15483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200"/>
              <a:t>4</a:t>
            </a:r>
            <a:endParaRPr sz="6200"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2240094">
            <a:off x="7588150" y="428885"/>
            <a:ext cx="776525" cy="89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2240094">
            <a:off x="487700" y="3802460"/>
            <a:ext cx="776525" cy="89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595" y="829545"/>
            <a:ext cx="1303600" cy="130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