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387" r:id="rId3"/>
    <p:sldId id="367" r:id="rId4"/>
    <p:sldId id="368" r:id="rId5"/>
    <p:sldId id="386" r:id="rId6"/>
    <p:sldId id="364" r:id="rId7"/>
    <p:sldId id="365" r:id="rId8"/>
    <p:sldId id="366" r:id="rId9"/>
    <p:sldId id="335" r:id="rId10"/>
    <p:sldId id="369" r:id="rId11"/>
    <p:sldId id="370" r:id="rId12"/>
    <p:sldId id="372" r:id="rId13"/>
    <p:sldId id="375" r:id="rId14"/>
    <p:sldId id="376" r:id="rId15"/>
    <p:sldId id="373" r:id="rId16"/>
    <p:sldId id="374" r:id="rId17"/>
    <p:sldId id="377" r:id="rId18"/>
    <p:sldId id="378" r:id="rId19"/>
    <p:sldId id="379" r:id="rId20"/>
    <p:sldId id="380" r:id="rId21"/>
    <p:sldId id="382" r:id="rId22"/>
    <p:sldId id="383" r:id="rId23"/>
    <p:sldId id="384" r:id="rId24"/>
    <p:sldId id="385" r:id="rId25"/>
    <p:sldId id="296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FCD"/>
    <a:srgbClr val="FFFF99"/>
    <a:srgbClr val="C5F2A4"/>
    <a:srgbClr val="CCFF66"/>
    <a:srgbClr val="CCFF99"/>
    <a:srgbClr val="FFCC66"/>
    <a:srgbClr val="FF9966"/>
    <a:srgbClr val="FF3399"/>
    <a:srgbClr val="FF9999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434" autoAdjust="0"/>
  </p:normalViewPr>
  <p:slideViewPr>
    <p:cSldViewPr>
      <p:cViewPr varScale="1">
        <p:scale>
          <a:sx n="66" d="100"/>
          <a:sy n="66" d="100"/>
        </p:scale>
        <p:origin x="13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'\Users\Ing. Solorzano\Dropbox\12 Nadia Solórzano_ACV Fundas Plásticas\Resultados ACV\Fundas tipo camiseta\Analisis SPro_Maestria Fundas Camiseta\[EFmethod_comparacion escenarios_caract_graf.xlsx]Data'!$B$8</c:f>
              <c:strCache>
                <c:ptCount val="1"/>
                <c:pt idx="0">
                  <c:v>Escenario 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Data!$A$9:$A$24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Radiación ionizante</c:v>
                </c:pt>
                <c:pt idx="3">
                  <c:v>Formación de ozono fotoquímico</c:v>
                </c:pt>
                <c:pt idx="4">
                  <c:v>Material particulado</c:v>
                </c:pt>
                <c:pt idx="5">
                  <c:v>Toxicidad humana no cancerígena</c:v>
                </c:pt>
                <c:pt idx="6">
                  <c:v>Toxicidad humana cancerígena</c:v>
                </c:pt>
                <c:pt idx="7">
                  <c:v>Acidificación</c:v>
                </c:pt>
                <c:pt idx="8">
                  <c:v>Eutrofización de agua dulce</c:v>
                </c:pt>
                <c:pt idx="9">
                  <c:v>Eutrofización marina</c:v>
                </c:pt>
                <c:pt idx="10">
                  <c:v>Eutrofización, terrestre</c:v>
                </c:pt>
                <c:pt idx="11">
                  <c:v>Ecotoxicidad de agua dulce</c:v>
                </c:pt>
                <c:pt idx="12">
                  <c:v>Uso del suelo </c:v>
                </c:pt>
                <c:pt idx="13">
                  <c:v>Uso del agua</c:v>
                </c:pt>
                <c:pt idx="14">
                  <c:v>Uso de recursos fósiles</c:v>
                </c:pt>
                <c:pt idx="15">
                  <c:v>Uso de recursos minerales y metales</c:v>
                </c:pt>
              </c:strCache>
            </c:strRef>
          </c:cat>
          <c:val>
            <c:numRef>
              <c:f>'\Users\Ing. Solorzano\Dropbox\12 Nadia Solórzano_ACV Fundas Plásticas\Resultados ACV\Fundas tipo camiseta\Analisis SPro_Maestria Fundas Camiseta\[EFmethod_comparacion escenarios_caract_graf.xlsx]Data'!$B$9:$B$24</c:f>
              <c:numCache>
                <c:formatCode>General</c:formatCode>
                <c:ptCount val="1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84.625561512262564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F2-44EA-8911-56421215304D}"/>
            </c:ext>
          </c:extLst>
        </c:ser>
        <c:ser>
          <c:idx val="1"/>
          <c:order val="1"/>
          <c:tx>
            <c:strRef>
              <c:f>'\Users\Ing. Solorzano\Dropbox\12 Nadia Solórzano_ACV Fundas Plásticas\Resultados ACV\Fundas tipo camiseta\Analisis SPro_Maestria Fundas Camiseta\[EFmethod_comparacion escenarios_caract_graf.xlsx]Data'!$C$8</c:f>
              <c:strCache>
                <c:ptCount val="1"/>
                <c:pt idx="0">
                  <c:v>Escenario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Data!$A$9:$A$24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Radiación ionizante</c:v>
                </c:pt>
                <c:pt idx="3">
                  <c:v>Formación de ozono fotoquímico</c:v>
                </c:pt>
                <c:pt idx="4">
                  <c:v>Material particulado</c:v>
                </c:pt>
                <c:pt idx="5">
                  <c:v>Toxicidad humana no cancerígena</c:v>
                </c:pt>
                <c:pt idx="6">
                  <c:v>Toxicidad humana cancerígena</c:v>
                </c:pt>
                <c:pt idx="7">
                  <c:v>Acidificación</c:v>
                </c:pt>
                <c:pt idx="8">
                  <c:v>Eutrofización de agua dulce</c:v>
                </c:pt>
                <c:pt idx="9">
                  <c:v>Eutrofización marina</c:v>
                </c:pt>
                <c:pt idx="10">
                  <c:v>Eutrofización, terrestre</c:v>
                </c:pt>
                <c:pt idx="11">
                  <c:v>Ecotoxicidad de agua dulce</c:v>
                </c:pt>
                <c:pt idx="12">
                  <c:v>Uso del suelo </c:v>
                </c:pt>
                <c:pt idx="13">
                  <c:v>Uso del agua</c:v>
                </c:pt>
                <c:pt idx="14">
                  <c:v>Uso de recursos fósiles</c:v>
                </c:pt>
                <c:pt idx="15">
                  <c:v>Uso de recursos minerales y metales</c:v>
                </c:pt>
              </c:strCache>
            </c:strRef>
          </c:cat>
          <c:val>
            <c:numRef>
              <c:f>'\Users\Ing. Solorzano\Dropbox\12 Nadia Solórzano_ACV Fundas Plásticas\Resultados ACV\Fundas tipo camiseta\Analisis SPro_Maestria Fundas Camiseta\[EFmethod_comparacion escenarios_caract_graf.xlsx]Data'!$C$9:$C$24</c:f>
              <c:numCache>
                <c:formatCode>General</c:formatCode>
                <c:ptCount val="16"/>
                <c:pt idx="0">
                  <c:v>59.696876582141286</c:v>
                </c:pt>
                <c:pt idx="1">
                  <c:v>82.82103077399286</c:v>
                </c:pt>
                <c:pt idx="2">
                  <c:v>81.587258446973138</c:v>
                </c:pt>
                <c:pt idx="3">
                  <c:v>72.102518323706661</c:v>
                </c:pt>
                <c:pt idx="4">
                  <c:v>72.335069500824673</c:v>
                </c:pt>
                <c:pt idx="5">
                  <c:v>82.787406346395002</c:v>
                </c:pt>
                <c:pt idx="6">
                  <c:v>87.388282020054874</c:v>
                </c:pt>
                <c:pt idx="7">
                  <c:v>69.610969508467932</c:v>
                </c:pt>
                <c:pt idx="8">
                  <c:v>67.12504680087477</c:v>
                </c:pt>
                <c:pt idx="9">
                  <c:v>78.009112327384543</c:v>
                </c:pt>
                <c:pt idx="10">
                  <c:v>77.283317962071578</c:v>
                </c:pt>
                <c:pt idx="11">
                  <c:v>64.510858842495054</c:v>
                </c:pt>
                <c:pt idx="12">
                  <c:v>91.30319508709708</c:v>
                </c:pt>
                <c:pt idx="13">
                  <c:v>59.236212502073585</c:v>
                </c:pt>
                <c:pt idx="14">
                  <c:v>45.733150451754</c:v>
                </c:pt>
                <c:pt idx="15">
                  <c:v>78.686317085554819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F2-44EA-8911-56421215304D}"/>
            </c:ext>
          </c:extLst>
        </c:ser>
        <c:ser>
          <c:idx val="2"/>
          <c:order val="2"/>
          <c:tx>
            <c:strRef>
              <c:f>'\Users\Ing. Solorzano\Dropbox\12 Nadia Solórzano_ACV Fundas Plásticas\Resultados ACV\Fundas tipo camiseta\Analisis SPro_Maestria Fundas Camiseta\[EFmethod_comparacion escenarios_caract_graf.xlsx]Data'!$D$8</c:f>
              <c:strCache>
                <c:ptCount val="1"/>
                <c:pt idx="0">
                  <c:v>Escenario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Data!$A$9:$A$24</c:f>
              <c:strCache>
                <c:ptCount val="16"/>
                <c:pt idx="0">
                  <c:v>Cambio climático</c:v>
                </c:pt>
                <c:pt idx="1">
                  <c:v>Agotamiento del ozono</c:v>
                </c:pt>
                <c:pt idx="2">
                  <c:v>Radiación ionizante</c:v>
                </c:pt>
                <c:pt idx="3">
                  <c:v>Formación de ozono fotoquímico</c:v>
                </c:pt>
                <c:pt idx="4">
                  <c:v>Material particulado</c:v>
                </c:pt>
                <c:pt idx="5">
                  <c:v>Toxicidad humana no cancerígena</c:v>
                </c:pt>
                <c:pt idx="6">
                  <c:v>Toxicidad humana cancerígena</c:v>
                </c:pt>
                <c:pt idx="7">
                  <c:v>Acidificación</c:v>
                </c:pt>
                <c:pt idx="8">
                  <c:v>Eutrofización de agua dulce</c:v>
                </c:pt>
                <c:pt idx="9">
                  <c:v>Eutrofización marina</c:v>
                </c:pt>
                <c:pt idx="10">
                  <c:v>Eutrofización, terrestre</c:v>
                </c:pt>
                <c:pt idx="11">
                  <c:v>Ecotoxicidad de agua dulce</c:v>
                </c:pt>
                <c:pt idx="12">
                  <c:v>Uso del suelo </c:v>
                </c:pt>
                <c:pt idx="13">
                  <c:v>Uso del agua</c:v>
                </c:pt>
                <c:pt idx="14">
                  <c:v>Uso de recursos fósiles</c:v>
                </c:pt>
                <c:pt idx="15">
                  <c:v>Uso de recursos minerales y metales</c:v>
                </c:pt>
              </c:strCache>
            </c:strRef>
          </c:cat>
          <c:val>
            <c:numRef>
              <c:f>'\Users\Ing. Solorzano\Dropbox\12 Nadia Solórzano_ACV Fundas Plásticas\Resultados ACV\Fundas tipo camiseta\Analisis SPro_Maestria Fundas Camiseta\[EFmethod_comparacion escenarios_caract_graf.xlsx]Data'!$D$9:$D$24</c:f>
              <c:numCache>
                <c:formatCode>General</c:formatCode>
                <c:ptCount val="16"/>
                <c:pt idx="0">
                  <c:v>64.353123886370355</c:v>
                </c:pt>
                <c:pt idx="1">
                  <c:v>85.972952025781325</c:v>
                </c:pt>
                <c:pt idx="2">
                  <c:v>85.332542220581942</c:v>
                </c:pt>
                <c:pt idx="3">
                  <c:v>73.960589007171265</c:v>
                </c:pt>
                <c:pt idx="4">
                  <c:v>83.557534799768817</c:v>
                </c:pt>
                <c:pt idx="5">
                  <c:v>87.167021566522294</c:v>
                </c:pt>
                <c:pt idx="6">
                  <c:v>100</c:v>
                </c:pt>
                <c:pt idx="7">
                  <c:v>72.336231865420487</c:v>
                </c:pt>
                <c:pt idx="8">
                  <c:v>76.171241384698789</c:v>
                </c:pt>
                <c:pt idx="9">
                  <c:v>80.317045958501069</c:v>
                </c:pt>
                <c:pt idx="10">
                  <c:v>79.307166816585237</c:v>
                </c:pt>
                <c:pt idx="11">
                  <c:v>72.866655747473672</c:v>
                </c:pt>
                <c:pt idx="12">
                  <c:v>94.571971168697573</c:v>
                </c:pt>
                <c:pt idx="13">
                  <c:v>60.614621061171924</c:v>
                </c:pt>
                <c:pt idx="14">
                  <c:v>47.677645646471149</c:v>
                </c:pt>
                <c:pt idx="15">
                  <c:v>86.564080457334541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F2-44EA-8911-564212153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8510032"/>
        <c:axId val="685597736"/>
      </c:barChart>
      <c:catAx>
        <c:axId val="318510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Comparando 1 kg 'Escenario 0', 1 kg 'Escenario 1' y 1 kg 'Escenario 2';  Método: EF 3.0 Method (adapted) V1.03 / EF 3.0 normalization and weighting set / Caracterización / Excluyendo procesos de infrastructura / Excluyendo emisiones a largo plazo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85597736"/>
        <c:crosses val="autoZero"/>
        <c:auto val="1"/>
        <c:lblAlgn val="ctr"/>
        <c:lblOffset val="100"/>
        <c:noMultiLvlLbl val="0"/>
      </c:catAx>
      <c:valAx>
        <c:axId val="685597736"/>
        <c:scaling>
          <c:orientation val="minMax"/>
          <c:max val="10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851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A63B-140D-41AE-9608-2A4382A3DEB6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4E4CF-C9B2-48F5-999C-68F2312913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90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E4CF-C9B2-48F5-999C-68F2312913EF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19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E4CF-C9B2-48F5-999C-68F2312913E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46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E4CF-C9B2-48F5-999C-68F2312913EF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41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E4CF-C9B2-48F5-999C-68F2312913EF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94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>
            <a:extLst>
              <a:ext uri="{FF2B5EF4-FFF2-40B4-BE49-F238E27FC236}">
                <a16:creationId xmlns:a16="http://schemas.microsoft.com/office/drawing/2014/main" id="{16EFE242-E735-472D-ADDC-DED56A68AB1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CorelDRAW" r:id="rId3" imgW="9151920" imgH="5621400" progId="CorelDRAW.Graphic.12">
                  <p:embed/>
                </p:oleObj>
              </mc:Choice>
              <mc:Fallback>
                <p:oleObj name="CorelDRAW" r:id="rId3" imgW="9151920" imgH="5621400" progId="CorelDRAW.Graphic.12">
                  <p:embed/>
                  <p:pic>
                    <p:nvPicPr>
                      <p:cNvPr id="2" name="Object 46">
                        <a:extLst>
                          <a:ext uri="{FF2B5EF4-FFF2-40B4-BE49-F238E27FC236}">
                            <a16:creationId xmlns:a16="http://schemas.microsoft.com/office/drawing/2014/main" id="{16EFE242-E735-472D-ADDC-DED56A68AB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>
            <a:extLst>
              <a:ext uri="{FF2B5EF4-FFF2-40B4-BE49-F238E27FC236}">
                <a16:creationId xmlns:a16="http://schemas.microsoft.com/office/drawing/2014/main" id="{F5118F8B-9EBE-4653-A7E1-FE817B595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00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id="{4F9FB4F6-1197-467D-AC48-9591524DB4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400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2F4F9DAA-51D8-4B77-804F-84D6BFC8C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4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F99CA808-CCD8-41AF-B34E-47400C97F2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ES" sz="1400"/>
          </a:p>
        </p:txBody>
      </p:sp>
      <p:pic>
        <p:nvPicPr>
          <p:cNvPr id="7" name="Picture 48" descr="bannner 2">
            <a:extLst>
              <a:ext uri="{FF2B5EF4-FFF2-40B4-BE49-F238E27FC236}">
                <a16:creationId xmlns:a16="http://schemas.microsoft.com/office/drawing/2014/main" id="{A0749ECE-731F-4BEA-AE3B-0104D8A61A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>
            <a:extLst>
              <a:ext uri="{FF2B5EF4-FFF2-40B4-BE49-F238E27FC236}">
                <a16:creationId xmlns:a16="http://schemas.microsoft.com/office/drawing/2014/main" id="{61ACB7B2-EF8A-4343-AB5A-F5A0AD6178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9" name="Picture 49" descr="LOGO ESPE ORIGINAL copia">
            <a:extLst>
              <a:ext uri="{FF2B5EF4-FFF2-40B4-BE49-F238E27FC236}">
                <a16:creationId xmlns:a16="http://schemas.microsoft.com/office/drawing/2014/main" id="{6F205E99-AFAB-4FF0-91AA-35E91E8E02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3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1046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364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0789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3457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233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4714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088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95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1025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099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>
            <a:extLst>
              <a:ext uri="{FF2B5EF4-FFF2-40B4-BE49-F238E27FC236}">
                <a16:creationId xmlns:a16="http://schemas.microsoft.com/office/drawing/2014/main" id="{6D5CD5BD-741C-4274-844D-D5359AE6A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7" name="Rectangle 21">
            <a:extLst>
              <a:ext uri="{FF2B5EF4-FFF2-40B4-BE49-F238E27FC236}">
                <a16:creationId xmlns:a16="http://schemas.microsoft.com/office/drawing/2014/main" id="{FEC1EA04-1B3F-48D6-92FD-8ABF614FC86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28" name="Line 23">
            <a:extLst>
              <a:ext uri="{FF2B5EF4-FFF2-40B4-BE49-F238E27FC236}">
                <a16:creationId xmlns:a16="http://schemas.microsoft.com/office/drawing/2014/main" id="{6D4F3A3B-4C05-4166-B107-74D19564B76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9" name="Line 24">
            <a:extLst>
              <a:ext uri="{FF2B5EF4-FFF2-40B4-BE49-F238E27FC236}">
                <a16:creationId xmlns:a16="http://schemas.microsoft.com/office/drawing/2014/main" id="{49FAB194-8E8B-462F-924C-B5BA42CABDF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0" name="Picture 26" descr="LOGO ESPE ORIGINAL copia">
            <a:extLst>
              <a:ext uri="{FF2B5EF4-FFF2-40B4-BE49-F238E27FC236}">
                <a16:creationId xmlns:a16="http://schemas.microsoft.com/office/drawing/2014/main" id="{F272CB67-328C-40A4-A57B-D9209D75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Subtítulo">
            <a:extLst>
              <a:ext uri="{FF2B5EF4-FFF2-40B4-BE49-F238E27FC236}">
                <a16:creationId xmlns:a16="http://schemas.microsoft.com/office/drawing/2014/main" id="{DBA057E3-7DF8-4B01-8726-55C6067D482B}"/>
              </a:ext>
            </a:extLst>
          </p:cNvPr>
          <p:cNvSpPr txBox="1">
            <a:spLocks/>
          </p:cNvSpPr>
          <p:nvPr/>
        </p:nvSpPr>
        <p:spPr>
          <a:xfrm>
            <a:off x="1619671" y="911454"/>
            <a:ext cx="6552728" cy="1094536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  <a:p>
            <a:pPr algn="ctr"/>
            <a:r>
              <a:rPr lang="es-ES" dirty="0"/>
              <a:t> </a:t>
            </a:r>
            <a:r>
              <a:rPr lang="es-ES" b="1" dirty="0"/>
              <a:t>VICERRECTORADO DE INVESTIGACIÓN</a:t>
            </a:r>
            <a:r>
              <a:rPr lang="es-ES" b="1" dirty="0" smtClean="0"/>
              <a:t>, INNOVACIÓN </a:t>
            </a:r>
            <a:r>
              <a:rPr lang="es-ES" b="1" dirty="0"/>
              <a:t>Y </a:t>
            </a:r>
            <a:endParaRPr lang="es-ES" b="1" dirty="0" smtClean="0"/>
          </a:p>
          <a:p>
            <a:pPr algn="ctr"/>
            <a:r>
              <a:rPr lang="es-ES" b="1" dirty="0" smtClean="0"/>
              <a:t>TRANSFERENCIA </a:t>
            </a:r>
            <a:r>
              <a:rPr lang="es-ES" b="1" dirty="0"/>
              <a:t>DE </a:t>
            </a:r>
            <a:r>
              <a:rPr lang="es-ES" b="1" dirty="0" smtClean="0"/>
              <a:t>TECNOLOGÍA </a:t>
            </a:r>
            <a:endPara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F802694B-BC79-4644-93BE-68B637B5CFA2}"/>
              </a:ext>
            </a:extLst>
          </p:cNvPr>
          <p:cNvSpPr/>
          <p:nvPr/>
        </p:nvSpPr>
        <p:spPr>
          <a:xfrm>
            <a:off x="1043173" y="2933075"/>
            <a:ext cx="7705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dirty="0" smtClean="0"/>
              <a:t> </a:t>
            </a:r>
            <a:r>
              <a:rPr lang="es-EC" b="1" dirty="0" smtClean="0"/>
              <a:t>TRABAJO DE TITULACIÓN: </a:t>
            </a:r>
            <a:r>
              <a:rPr lang="es-ES" b="1" dirty="0"/>
              <a:t>Análisis de Ciclo Vida de fundas de acarreo de polietileno fabricadas con diferentes porcentajes de material reciclado en la industria ecuatoriana</a:t>
            </a:r>
            <a:endParaRPr lang="es-EC" dirty="0"/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B06FC164-616C-465D-BCEE-AD83038E5209}"/>
              </a:ext>
            </a:extLst>
          </p:cNvPr>
          <p:cNvSpPr/>
          <p:nvPr/>
        </p:nvSpPr>
        <p:spPr>
          <a:xfrm>
            <a:off x="2455447" y="4408060"/>
            <a:ext cx="51491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dirty="0">
                <a:latin typeface="Arial" charset="0"/>
              </a:rPr>
              <a:t>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Maestrante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Solórzano Solano, Nadia Denisse </a:t>
            </a: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Tutor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Ramos Guerrero, Luis Alejandro, 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Ph.D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.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F4D2C8B2-9788-42A0-A287-E201E586063B}"/>
              </a:ext>
            </a:extLst>
          </p:cNvPr>
          <p:cNvSpPr/>
          <p:nvPr/>
        </p:nvSpPr>
        <p:spPr>
          <a:xfrm>
            <a:off x="3647250" y="5238750"/>
            <a:ext cx="2765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SANGOLQUÍ, </a:t>
            </a:r>
            <a:r>
              <a:rPr lang="es-E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Diciembre 16 de 2022</a:t>
            </a:r>
            <a:endParaRPr lang="es-E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130CA19-DEA2-41F0-AE20-0262BD70D406}"/>
              </a:ext>
            </a:extLst>
          </p:cNvPr>
          <p:cNvSpPr/>
          <p:nvPr/>
        </p:nvSpPr>
        <p:spPr>
          <a:xfrm>
            <a:off x="1403648" y="1988840"/>
            <a:ext cx="69847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 </a:t>
            </a:r>
            <a:r>
              <a:rPr lang="es-ES" sz="1600" b="1" dirty="0">
                <a:solidFill>
                  <a:srgbClr val="000000"/>
                </a:solidFill>
              </a:rPr>
              <a:t>CENTRO DE POSGRADOS </a:t>
            </a:r>
            <a:endParaRPr lang="es-ES" sz="1600" dirty="0">
              <a:solidFill>
                <a:srgbClr val="000000"/>
              </a:solidFill>
            </a:endParaRPr>
          </a:p>
          <a:p>
            <a:pPr algn="ctr"/>
            <a:r>
              <a:rPr lang="es-EC" sz="1400" b="1" dirty="0">
                <a:solidFill>
                  <a:srgbClr val="000000"/>
                </a:solidFill>
              </a:rPr>
              <a:t>MAESTRÍA EN SISTEMA DE GESTIÓN AMBIENTAL 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461"/>
            <a:ext cx="3829050" cy="1009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METODOLOGIA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904652"/>
            <a:ext cx="8568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rial" panose="020B0604020202020204" pitchFamily="34" charset="0"/>
              </a:rPr>
              <a:t>El </a:t>
            </a:r>
            <a:r>
              <a:rPr lang="en-US" sz="1600" dirty="0" err="1" smtClean="0">
                <a:cs typeface="Arial" panose="020B0604020202020204" pitchFamily="34" charset="0"/>
              </a:rPr>
              <a:t>presente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estudio</a:t>
            </a:r>
            <a:r>
              <a:rPr lang="en-US" sz="1600" dirty="0" smtClean="0">
                <a:cs typeface="Arial" panose="020B0604020202020204" pitchFamily="34" charset="0"/>
              </a:rPr>
              <a:t> de ACV se </a:t>
            </a:r>
            <a:r>
              <a:rPr lang="en-US" sz="1600" dirty="0" err="1" smtClean="0">
                <a:cs typeface="Arial" panose="020B0604020202020204" pitchFamily="34" charset="0"/>
              </a:rPr>
              <a:t>realizó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siguiendo</a:t>
            </a:r>
            <a:r>
              <a:rPr lang="en-US" sz="1600" dirty="0" smtClean="0">
                <a:cs typeface="Arial" panose="020B0604020202020204" pitchFamily="34" charset="0"/>
              </a:rPr>
              <a:t> la </a:t>
            </a:r>
            <a:r>
              <a:rPr lang="en-US" sz="1600" dirty="0" err="1" smtClean="0">
                <a:cs typeface="Arial" panose="020B0604020202020204" pitchFamily="34" charset="0"/>
              </a:rPr>
              <a:t>metodología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estandarizada</a:t>
            </a:r>
            <a:r>
              <a:rPr lang="en-US" sz="1600" dirty="0" smtClean="0"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cs typeface="Arial" panose="020B0604020202020204" pitchFamily="34" charset="0"/>
              </a:rPr>
              <a:t>por</a:t>
            </a:r>
            <a:r>
              <a:rPr lang="en-US" sz="1600" dirty="0" smtClean="0">
                <a:cs typeface="Arial" panose="020B0604020202020204" pitchFamily="34" charset="0"/>
              </a:rPr>
              <a:t> ISO </a:t>
            </a:r>
            <a:r>
              <a:rPr lang="en-US" sz="1600" dirty="0" err="1" smtClean="0">
                <a:cs typeface="Arial" panose="020B0604020202020204" pitchFamily="34" charset="0"/>
              </a:rPr>
              <a:t>Serie</a:t>
            </a:r>
            <a:r>
              <a:rPr lang="en-US" sz="1600" dirty="0" smtClean="0">
                <a:cs typeface="Arial" panose="020B0604020202020204" pitchFamily="34" charset="0"/>
              </a:rPr>
              <a:t> 14040.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anose="020B0604020202020204" pitchFamily="34" charset="0"/>
              </a:rPr>
              <a:t>Para el levantamiento del </a:t>
            </a:r>
            <a:r>
              <a:rPr lang="es-ES" sz="1600" dirty="0">
                <a:cs typeface="Arial" panose="020B0604020202020204" pitchFamily="34" charset="0"/>
              </a:rPr>
              <a:t>Inventarios de Ciclo de Vida (ICV) se realizó con la base de datos </a:t>
            </a:r>
            <a:r>
              <a:rPr lang="es-ES" sz="1600" dirty="0" smtClean="0">
                <a:cs typeface="Arial" panose="020B0604020202020204" pitchFamily="34" charset="0"/>
              </a:rPr>
              <a:t>de </a:t>
            </a:r>
            <a:r>
              <a:rPr lang="es-ES" sz="1600" i="1" dirty="0" err="1" smtClean="0">
                <a:cs typeface="Arial" panose="020B0604020202020204" pitchFamily="34" charset="0"/>
              </a:rPr>
              <a:t>Ecoinvent</a:t>
            </a:r>
            <a:r>
              <a:rPr lang="es-ES" sz="1600" dirty="0" smtClean="0">
                <a:cs typeface="Arial" panose="020B0604020202020204" pitchFamily="34" charset="0"/>
              </a:rPr>
              <a:t> </a:t>
            </a:r>
            <a:r>
              <a:rPr lang="es-ES" sz="1600" dirty="0">
                <a:cs typeface="Arial" panose="020B0604020202020204" pitchFamily="34" charset="0"/>
              </a:rPr>
              <a:t>e información primaria mediante el levantamiento de entradas y salidas durante todo el proceso de producción de fundas plásticas de </a:t>
            </a:r>
            <a:r>
              <a:rPr lang="es-ES" sz="1600" dirty="0" smtClean="0">
                <a:cs typeface="Arial" panose="020B0604020202020204" pitchFamily="34" charset="0"/>
              </a:rPr>
              <a:t>acarreo </a:t>
            </a:r>
            <a:r>
              <a:rPr lang="en-US" sz="1600" dirty="0"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cs typeface="Arial" panose="020B0604020202020204" pitchFamily="34" charset="0"/>
              </a:rPr>
              <a:t>cuadros</a:t>
            </a:r>
            <a:r>
              <a:rPr lang="en-US" sz="1600" dirty="0" smtClean="0">
                <a:cs typeface="Arial" panose="020B0604020202020204" pitchFamily="34" charset="0"/>
              </a:rPr>
              <a:t> de </a:t>
            </a:r>
            <a:r>
              <a:rPr lang="en-US" sz="1600" dirty="0" err="1" smtClean="0">
                <a:cs typeface="Arial" panose="020B0604020202020204" pitchFamily="34" charset="0"/>
              </a:rPr>
              <a:t>datos</a:t>
            </a:r>
            <a:r>
              <a:rPr lang="en-US" sz="1600" dirty="0" smtClean="0"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cs typeface="Arial" panose="020B0604020202020204" pitchFamily="34" charset="0"/>
              </a:rPr>
              <a:t>registros</a:t>
            </a:r>
            <a:r>
              <a:rPr lang="en-US" sz="1600" dirty="0" smtClean="0">
                <a:cs typeface="Arial" panose="020B0604020202020204" pitchFamily="34" charset="0"/>
              </a:rPr>
              <a:t> y </a:t>
            </a:r>
            <a:r>
              <a:rPr lang="en-US" sz="1600" dirty="0" err="1" smtClean="0">
                <a:cs typeface="Arial" panose="020B0604020202020204" pitchFamily="34" charset="0"/>
              </a:rPr>
              <a:t>cuestionarios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r>
              <a:rPr lang="es-ES" sz="16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600" dirty="0" smtClean="0"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23528" y="284074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cs typeface="Arial" panose="020B0604020202020204" pitchFamily="34" charset="0"/>
              </a:rPr>
              <a:t>SITIO DE </a:t>
            </a:r>
            <a:r>
              <a:rPr lang="es-ES" sz="1600" b="1" dirty="0" smtClean="0">
                <a:cs typeface="Arial" panose="020B0604020202020204" pitchFamily="34" charset="0"/>
              </a:rPr>
              <a:t>ESTUDIO</a:t>
            </a:r>
          </a:p>
          <a:p>
            <a:pPr algn="just"/>
            <a:endParaRPr lang="es-ES" sz="1600" b="1" dirty="0">
              <a:cs typeface="Arial" panose="020B0604020202020204" pitchFamily="34" charset="0"/>
            </a:endParaRPr>
          </a:p>
          <a:p>
            <a:pPr algn="just"/>
            <a:r>
              <a:rPr lang="es-ES" sz="1600" dirty="0" smtClean="0">
                <a:cs typeface="Arial" panose="020B0604020202020204" pitchFamily="34" charset="0"/>
              </a:rPr>
              <a:t>Industria </a:t>
            </a:r>
            <a:r>
              <a:rPr lang="es-ES" sz="1600" dirty="0">
                <a:cs typeface="Arial" panose="020B0604020202020204" pitchFamily="34" charset="0"/>
              </a:rPr>
              <a:t>plástica con 50 años en el mercado desarrollando empaques flexibles para la industria Agroindustrial y de consumo, ubicada en la ciudad de Guayaquil.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21888" y="4149080"/>
            <a:ext cx="8570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>
                <a:cs typeface="Arial" panose="020B0604020202020204" pitchFamily="34" charset="0"/>
              </a:rPr>
              <a:t>PRINCIPALES LIMITACIONES</a:t>
            </a:r>
          </a:p>
          <a:p>
            <a:pPr algn="just"/>
            <a:endParaRPr lang="es-ES" sz="1600" b="1" dirty="0"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anose="020B0604020202020204" pitchFamily="34" charset="0"/>
              </a:rPr>
              <a:t>No se considera consumos en etapas y procesos tales como: mantenimientos preventivos, ajustes de maquinas, calibraciones, cosidos a mano de los empaques secundarios, traslado con coches manuales, almacenamiento y distribución de las fundas.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anose="020B0604020202020204" pitchFamily="34" charset="0"/>
              </a:rPr>
              <a:t>Disposición final de las fundas no se considera en este estudio.</a:t>
            </a:r>
            <a:endParaRPr lang="es-ES" sz="1600" dirty="0">
              <a:cs typeface="Arial" panose="020B0604020202020204" pitchFamily="34" charset="0"/>
            </a:endParaRPr>
          </a:p>
          <a:p>
            <a:pPr algn="just"/>
            <a:endParaRPr lang="es-ES" sz="1600" dirty="0" smtClean="0">
              <a:cs typeface="Arial" panose="020B0604020202020204" pitchFamily="34" charset="0"/>
            </a:endParaRPr>
          </a:p>
          <a:p>
            <a:pPr algn="just"/>
            <a:endParaRPr lang="en-US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METODOLOGIA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5536" y="404664"/>
            <a:ext cx="849694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700" b="1" dirty="0">
              <a:cs typeface="Arial" panose="020B0604020202020204" pitchFamily="34" charset="0"/>
            </a:endParaRPr>
          </a:p>
          <a:p>
            <a:pPr algn="just"/>
            <a:r>
              <a:rPr lang="es-ES" sz="1700" b="1" dirty="0" smtClean="0">
                <a:cs typeface="Arial" panose="020B0604020202020204" pitchFamily="34" charset="0"/>
              </a:rPr>
              <a:t>ALCANCE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dirty="0" smtClean="0">
              <a:cs typeface="Arial" panose="020B0604020202020204" pitchFamily="34" charset="0"/>
            </a:endParaRPr>
          </a:p>
          <a:p>
            <a:pPr algn="just"/>
            <a:r>
              <a:rPr lang="es-ES" sz="1700" dirty="0" smtClean="0">
                <a:cs typeface="Arial" panose="020B0604020202020204" pitchFamily="34" charset="0"/>
              </a:rPr>
              <a:t>La </a:t>
            </a:r>
            <a:r>
              <a:rPr lang="es-ES" sz="1700" dirty="0">
                <a:cs typeface="Arial" panose="020B0604020202020204" pitchFamily="34" charset="0"/>
              </a:rPr>
              <a:t>metodología de evaluación consistió en la evaluación del escenario actual (escenario base) con respecto a otros dos escenarios donde se integra materia prima reciclada en diferentes proporciones</a:t>
            </a:r>
            <a:r>
              <a:rPr lang="es-ES" sz="1700" dirty="0" smtClean="0"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1700" dirty="0">
              <a:cs typeface="Arial" panose="020B0604020202020204" pitchFamily="34" charset="0"/>
            </a:endParaRP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343984"/>
              </p:ext>
            </p:extLst>
          </p:nvPr>
        </p:nvGraphicFramePr>
        <p:xfrm>
          <a:off x="395536" y="2406035"/>
          <a:ext cx="8352928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80785955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9797996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700" b="1" dirty="0" smtClean="0"/>
                        <a:t>Escenario base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5F2A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700" dirty="0" smtClean="0"/>
                        <a:t>Proceso de producción de fundas plásticas de acarreo con </a:t>
                      </a:r>
                      <a:r>
                        <a:rPr lang="es-EC" sz="1700" b="1" dirty="0" smtClean="0"/>
                        <a:t>0% material reciclado</a:t>
                      </a:r>
                      <a:r>
                        <a:rPr lang="es-EC" sz="1700" dirty="0" smtClean="0"/>
                        <a:t>, es decir, con </a:t>
                      </a:r>
                      <a:r>
                        <a:rPr lang="es-EC" sz="1700" b="1" dirty="0" smtClean="0">
                          <a:solidFill>
                            <a:srgbClr val="FF0000"/>
                          </a:solidFill>
                        </a:rPr>
                        <a:t>materia prima virgen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C5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59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700" b="1" dirty="0" smtClean="0"/>
                        <a:t>Escenario 1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700" dirty="0" smtClean="0"/>
                        <a:t>proceso de producción de fundas plásticas de acarreo con </a:t>
                      </a:r>
                      <a:r>
                        <a:rPr lang="es-EC" sz="1700" b="1" dirty="0" smtClean="0"/>
                        <a:t>70% material reciclado </a:t>
                      </a:r>
                    </a:p>
                    <a:p>
                      <a:pPr algn="just"/>
                      <a:r>
                        <a:rPr lang="es-EC" sz="1700" b="1" dirty="0" smtClean="0">
                          <a:solidFill>
                            <a:srgbClr val="FF0000"/>
                          </a:solidFill>
                        </a:rPr>
                        <a:t>(reciclado externo </a:t>
                      </a:r>
                      <a:r>
                        <a:rPr lang="es-EC" sz="1700" b="1" i="1" dirty="0" smtClean="0">
                          <a:solidFill>
                            <a:srgbClr val="FF0000"/>
                          </a:solidFill>
                        </a:rPr>
                        <a:t>posconsumo</a:t>
                      </a:r>
                      <a:r>
                        <a:rPr lang="es-EC" sz="1700" b="1" baseline="0" dirty="0" smtClean="0">
                          <a:solidFill>
                            <a:srgbClr val="FF0000"/>
                          </a:solidFill>
                        </a:rPr>
                        <a:t> y reciclado interno).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1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sz="1700" b="1" dirty="0" smtClean="0"/>
                        <a:t>Escenario 2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700" dirty="0" smtClean="0"/>
                        <a:t>proceso de producción de fundas plásticas de acarreo con </a:t>
                      </a:r>
                      <a:r>
                        <a:rPr lang="es-EC" sz="1700" b="1" dirty="0" smtClean="0"/>
                        <a:t>70% material </a:t>
                      </a:r>
                      <a:r>
                        <a:rPr lang="es-EC" sz="1700" b="1" dirty="0" smtClean="0">
                          <a:solidFill>
                            <a:srgbClr val="FF0000"/>
                          </a:solidFill>
                        </a:rPr>
                        <a:t>reciclado externo 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637033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377701" y="2683880"/>
            <a:ext cx="576064" cy="288032"/>
          </a:xfrm>
          <a:prstGeom prst="rightArrow">
            <a:avLst/>
          </a:prstGeom>
          <a:solidFill>
            <a:srgbClr val="CEEFC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echa derecha 10"/>
          <p:cNvSpPr/>
          <p:nvPr/>
        </p:nvSpPr>
        <p:spPr>
          <a:xfrm>
            <a:off x="2377977" y="3465738"/>
            <a:ext cx="576064" cy="288032"/>
          </a:xfrm>
          <a:prstGeom prst="rightArrow">
            <a:avLst/>
          </a:prstGeom>
          <a:solidFill>
            <a:srgbClr val="CEEFC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echa derecha 11"/>
          <p:cNvSpPr/>
          <p:nvPr/>
        </p:nvSpPr>
        <p:spPr>
          <a:xfrm>
            <a:off x="2377977" y="4318598"/>
            <a:ext cx="576064" cy="288032"/>
          </a:xfrm>
          <a:prstGeom prst="rightArrow">
            <a:avLst/>
          </a:prstGeom>
          <a:solidFill>
            <a:srgbClr val="CEEFC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ESCENARIOS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" y="734903"/>
            <a:ext cx="3096130" cy="40622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9" y="734903"/>
            <a:ext cx="3096344" cy="369691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1" y="655369"/>
            <a:ext cx="3492656" cy="399776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b="4254"/>
          <a:stretch/>
        </p:blipFill>
        <p:spPr>
          <a:xfrm>
            <a:off x="3059832" y="4263461"/>
            <a:ext cx="2403091" cy="190184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66818" y="5183904"/>
            <a:ext cx="2703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Figura 3</a:t>
            </a:r>
            <a:r>
              <a:rPr lang="es-ES" sz="1400" dirty="0" smtClean="0"/>
              <a:t>. </a:t>
            </a:r>
            <a:r>
              <a:rPr lang="es-ES" sz="1400" i="1" dirty="0" smtClean="0"/>
              <a:t>Limites del sistema de cada uno de los escenarios analizados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INVENTARIO </a:t>
            </a:r>
            <a:r>
              <a:rPr lang="es-ES" sz="2400" b="1" dirty="0">
                <a:solidFill>
                  <a:schemeClr val="accent6"/>
                </a:solidFill>
                <a:cs typeface="Arial" panose="020B0604020202020204" pitchFamily="34" charset="0"/>
              </a:rPr>
              <a:t>DE CICLO DE </a:t>
            </a:r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VIDA (</a:t>
            </a:r>
            <a:r>
              <a:rPr lang="es-ES" sz="2400" b="1" dirty="0">
                <a:solidFill>
                  <a:schemeClr val="accent6"/>
                </a:solidFill>
              </a:rPr>
              <a:t>EICV</a:t>
            </a:r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)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0371"/>
              </p:ext>
            </p:extLst>
          </p:nvPr>
        </p:nvGraphicFramePr>
        <p:xfrm>
          <a:off x="179512" y="620688"/>
          <a:ext cx="8424936" cy="5451697"/>
        </p:xfrm>
        <a:graphic>
          <a:graphicData uri="http://schemas.openxmlformats.org/drawingml/2006/table">
            <a:tbl>
              <a:tblPr/>
              <a:tblGrid>
                <a:gridCol w="846145">
                  <a:extLst>
                    <a:ext uri="{9D8B030D-6E8A-4147-A177-3AD203B41FA5}">
                      <a16:colId xmlns:a16="http://schemas.microsoft.com/office/drawing/2014/main" val="120367086"/>
                    </a:ext>
                  </a:extLst>
                </a:gridCol>
                <a:gridCol w="1230756">
                  <a:extLst>
                    <a:ext uri="{9D8B030D-6E8A-4147-A177-3AD203B41FA5}">
                      <a16:colId xmlns:a16="http://schemas.microsoft.com/office/drawing/2014/main" val="2525933613"/>
                    </a:ext>
                  </a:extLst>
                </a:gridCol>
                <a:gridCol w="615378">
                  <a:extLst>
                    <a:ext uri="{9D8B030D-6E8A-4147-A177-3AD203B41FA5}">
                      <a16:colId xmlns:a16="http://schemas.microsoft.com/office/drawing/2014/main" val="966571392"/>
                    </a:ext>
                  </a:extLst>
                </a:gridCol>
                <a:gridCol w="461534">
                  <a:extLst>
                    <a:ext uri="{9D8B030D-6E8A-4147-A177-3AD203B41FA5}">
                      <a16:colId xmlns:a16="http://schemas.microsoft.com/office/drawing/2014/main" val="1172168981"/>
                    </a:ext>
                  </a:extLst>
                </a:gridCol>
                <a:gridCol w="2076901">
                  <a:extLst>
                    <a:ext uri="{9D8B030D-6E8A-4147-A177-3AD203B41FA5}">
                      <a16:colId xmlns:a16="http://schemas.microsoft.com/office/drawing/2014/main" val="769955565"/>
                    </a:ext>
                  </a:extLst>
                </a:gridCol>
                <a:gridCol w="461534">
                  <a:extLst>
                    <a:ext uri="{9D8B030D-6E8A-4147-A177-3AD203B41FA5}">
                      <a16:colId xmlns:a16="http://schemas.microsoft.com/office/drawing/2014/main" val="2183543881"/>
                    </a:ext>
                  </a:extLst>
                </a:gridCol>
                <a:gridCol w="384611">
                  <a:extLst>
                    <a:ext uri="{9D8B030D-6E8A-4147-A177-3AD203B41FA5}">
                      <a16:colId xmlns:a16="http://schemas.microsoft.com/office/drawing/2014/main" val="769271109"/>
                    </a:ext>
                  </a:extLst>
                </a:gridCol>
                <a:gridCol w="1307678">
                  <a:extLst>
                    <a:ext uri="{9D8B030D-6E8A-4147-A177-3AD203B41FA5}">
                      <a16:colId xmlns:a16="http://schemas.microsoft.com/office/drawing/2014/main" val="1893560901"/>
                    </a:ext>
                  </a:extLst>
                </a:gridCol>
                <a:gridCol w="1040399">
                  <a:extLst>
                    <a:ext uri="{9D8B030D-6E8A-4147-A177-3AD203B41FA5}">
                      <a16:colId xmlns:a16="http://schemas.microsoft.com/office/drawing/2014/main" val="975644875"/>
                    </a:ext>
                  </a:extLst>
                </a:gridCol>
              </a:tblGrid>
              <a:tr h="12935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ESCENARIO 0: FUNDAS CON 0% MATERIAL RECICLADO</a:t>
                      </a:r>
                    </a:p>
                  </a:txBody>
                  <a:tcPr marL="3999" marR="3999" marT="3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23125"/>
                  </a:ext>
                </a:extLst>
              </a:tr>
              <a:tr h="1293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Salida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Disposición/ Comentarios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652580"/>
                  </a:ext>
                </a:extLst>
              </a:tr>
              <a:tr h="184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940697"/>
                  </a:ext>
                </a:extLst>
              </a:tr>
              <a:tr h="254043"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EXTRUSIÓN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de materias primas desde el pais del PROVEEDOR hasta fabrica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9 387,68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desde Reino Unido hasta Ecuador de PEAD "virgen"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Importación de MP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6278809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13 024,04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desde Arabia Saudita hasta Ecuador de resina lineal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80924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4 336,87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desde Brasil hasta Ecuador de pigmentos y carbonato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421609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en carretilla (de GLP) de la MP a la sección de extrusióny en espera de la formulación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PEAD DOWLEX PE 2685G "virgen"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PEAD DOWLEX PE 2685G "virgen"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mezcladora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315430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Pellets resina lineal SABIC 118WJ (PEBD lineal)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Pellets resina lineal SABIC 118WJ (PEBD lineal)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6747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Carbonato de Calcio PLASPER E- 31S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Carbonato de Calcio PLASPER E- 31S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77782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Pigmento  AMPACET 110020CX- TiO2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Pigmento  AMPACET 110020CX- TiO2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74663"/>
                  </a:ext>
                </a:extLst>
              </a:tr>
              <a:tr h="27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368.640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[KJ] por uso de carretilla con GLP GP25S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368640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[KJ] por uso de carretilla con GLP GP25S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1 hr de operación del montacarga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412583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la extrusora si cumple especificaciones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Producción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750955"/>
                  </a:ext>
                </a:extLst>
              </a:tr>
              <a:tr h="1355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Mezclado de MP en la mezcladora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PEAD DOWLEX PE 2685G "virgen"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de pellets mezclados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extrusión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58767"/>
                  </a:ext>
                </a:extLst>
              </a:tr>
              <a:tr h="184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Pellets resina lineal SABIC 118WJ (PEBD lineal)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924078"/>
                  </a:ext>
                </a:extLst>
              </a:tr>
              <a:tr h="184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Carbonato de Calcio PLASPER E- 31S 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271751"/>
                  </a:ext>
                </a:extLst>
              </a:tr>
              <a:tr h="184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Pigmento  AMPACET 110020CX- TiO2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030471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Inspección de la MP si es homogenea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Globo de PEAD (inspección visual)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Globo de PEAD (inspección visual)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de Calidad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993484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Proceso de extrusión del rollo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de pellets mezclados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de rollos extruidos 18" de ancho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sellado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290215"/>
                  </a:ext>
                </a:extLst>
              </a:tr>
              <a:tr h="3787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de despedicio por calibre del material, representa 1 al 4% de ingreso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reciclado postindustrial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032811"/>
                  </a:ext>
                </a:extLst>
              </a:tr>
              <a:tr h="2804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 KW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[KW]  consuminos por la maquina extrusora MATILA/2002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480708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en montacargas de GLP, de la MP a la sección de sellado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de rollos extruidos 18" de ancho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110,4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[Kg] de rollos extruidos 18" de ancho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sellado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996774"/>
                  </a:ext>
                </a:extLst>
              </a:tr>
              <a:tr h="254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368640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[KJ] por uso de carretilla con GLP GP25S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368640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[KJ] por uso de carretilla con GLP GP25S</a:t>
                      </a: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</a:t>
                      </a:r>
                      <a:r>
                        <a:rPr lang="en-US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sellado</a:t>
                      </a:r>
                      <a:endParaRPr lang="en-US" sz="8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9" marR="3999" marT="3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6952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INVENTARIO </a:t>
            </a:r>
            <a:r>
              <a:rPr lang="es-ES" sz="2400" b="1" dirty="0">
                <a:solidFill>
                  <a:schemeClr val="accent6"/>
                </a:solidFill>
                <a:cs typeface="Arial" panose="020B0604020202020204" pitchFamily="34" charset="0"/>
              </a:rPr>
              <a:t>DE CICLO DE </a:t>
            </a:r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VIDA (EICV)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934452"/>
              </p:ext>
            </p:extLst>
          </p:nvPr>
        </p:nvGraphicFramePr>
        <p:xfrm>
          <a:off x="395536" y="949999"/>
          <a:ext cx="8208911" cy="2008178"/>
        </p:xfrm>
        <a:graphic>
          <a:graphicData uri="http://schemas.openxmlformats.org/drawingml/2006/table">
            <a:tbl>
              <a:tblPr/>
              <a:tblGrid>
                <a:gridCol w="674549">
                  <a:extLst>
                    <a:ext uri="{9D8B030D-6E8A-4147-A177-3AD203B41FA5}">
                      <a16:colId xmlns:a16="http://schemas.microsoft.com/office/drawing/2014/main" val="2081058699"/>
                    </a:ext>
                  </a:extLst>
                </a:gridCol>
                <a:gridCol w="749499">
                  <a:extLst>
                    <a:ext uri="{9D8B030D-6E8A-4147-A177-3AD203B41FA5}">
                      <a16:colId xmlns:a16="http://schemas.microsoft.com/office/drawing/2014/main" val="175143402"/>
                    </a:ext>
                  </a:extLst>
                </a:gridCol>
                <a:gridCol w="687842">
                  <a:extLst>
                    <a:ext uri="{9D8B030D-6E8A-4147-A177-3AD203B41FA5}">
                      <a16:colId xmlns:a16="http://schemas.microsoft.com/office/drawing/2014/main" val="3039700019"/>
                    </a:ext>
                  </a:extLst>
                </a:gridCol>
                <a:gridCol w="736206">
                  <a:extLst>
                    <a:ext uri="{9D8B030D-6E8A-4147-A177-3AD203B41FA5}">
                      <a16:colId xmlns:a16="http://schemas.microsoft.com/office/drawing/2014/main" val="677092053"/>
                    </a:ext>
                  </a:extLst>
                </a:gridCol>
                <a:gridCol w="2065482">
                  <a:extLst>
                    <a:ext uri="{9D8B030D-6E8A-4147-A177-3AD203B41FA5}">
                      <a16:colId xmlns:a16="http://schemas.microsoft.com/office/drawing/2014/main" val="3993916230"/>
                    </a:ext>
                  </a:extLst>
                </a:gridCol>
                <a:gridCol w="482815">
                  <a:extLst>
                    <a:ext uri="{9D8B030D-6E8A-4147-A177-3AD203B41FA5}">
                      <a16:colId xmlns:a16="http://schemas.microsoft.com/office/drawing/2014/main" val="3949949073"/>
                    </a:ext>
                  </a:extLst>
                </a:gridCol>
                <a:gridCol w="508263">
                  <a:extLst>
                    <a:ext uri="{9D8B030D-6E8A-4147-A177-3AD203B41FA5}">
                      <a16:colId xmlns:a16="http://schemas.microsoft.com/office/drawing/2014/main" val="2230445205"/>
                    </a:ext>
                  </a:extLst>
                </a:gridCol>
                <a:gridCol w="1607920">
                  <a:extLst>
                    <a:ext uri="{9D8B030D-6E8A-4147-A177-3AD203B41FA5}">
                      <a16:colId xmlns:a16="http://schemas.microsoft.com/office/drawing/2014/main" val="3059802775"/>
                    </a:ext>
                  </a:extLst>
                </a:gridCol>
                <a:gridCol w="696335">
                  <a:extLst>
                    <a:ext uri="{9D8B030D-6E8A-4147-A177-3AD203B41FA5}">
                      <a16:colId xmlns:a16="http://schemas.microsoft.com/office/drawing/2014/main" val="2022253538"/>
                    </a:ext>
                  </a:extLst>
                </a:gridCol>
              </a:tblGrid>
              <a:tr h="9839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ESCENARIO 1: FUNDAS CON 70% MATERIAL RECICLADO INTERNO Y EXTERNO</a:t>
                      </a:r>
                    </a:p>
                  </a:txBody>
                  <a:tcPr marL="3784" marR="3784" marT="378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445299"/>
                  </a:ext>
                </a:extLst>
              </a:tr>
              <a:tr h="794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Entrada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Salida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Disposición/ Comentarios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880069"/>
                  </a:ext>
                </a:extLst>
              </a:tr>
              <a:tr h="14910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EXTRUSIÓN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Destino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500265"/>
                  </a:ext>
                </a:extLst>
              </a:tr>
              <a:tr h="221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de materias primas desde el pais del PROVEEDOR hasta fabrica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305,86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Cuenca - Quito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desde la ciudad de Cuenca a la planta Nutec -Quito (15% de la MP reciclada)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Recicladora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Recicladora del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Autro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ciudad de Cuenca- Ecuador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(interno) de MP dentro de Ecuador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736120"/>
                  </a:ext>
                </a:extLst>
              </a:tr>
              <a:tr h="221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271,50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Guayaquil-Quito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desde la ciudad de Guayaquil a la planta Nutec -Quito (65% de la MP reciclada)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Recicladora </a:t>
                      </a:r>
                      <a:r>
                        <a:rPr lang="es-E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Intercia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la ciudad de Guayaquil- Ecuador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150048"/>
                  </a:ext>
                </a:extLst>
              </a:tr>
              <a:tr h="221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12,70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Quito-Quito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desde la ciudad de Quito a la planta Nutec -Quito (15% de la MP reciclada)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Recicladora </a:t>
                      </a:r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Reciclaje del Ecuador en la ciudad de Quito- Ecuador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454"/>
                  </a:ext>
                </a:extLst>
              </a:tr>
              <a:tr h="2944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271,50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Quito-Guayaquil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toda la MP (pellet reciclado) desde planta NUTEC a planta Guayaquil donde procesan las fundas de acarreo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 de la MP procesada (pellets) de Nutec a la industria en Guayaquil que elabora las fundas de acarreo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535696"/>
                  </a:ext>
                </a:extLst>
              </a:tr>
              <a:tr h="149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13 024,04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desde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Arabia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Saudita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hasta Ecuador de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resina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lineal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Importación de las MP hacia Ecuador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321544"/>
                  </a:ext>
                </a:extLst>
              </a:tr>
              <a:tr h="1491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4 336,87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[Km] de traslado desde Brasil hasta Ecuador de pigmentos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84" marR="3784" marT="37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4357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accent6"/>
                </a:solidFill>
                <a:cs typeface="Arial" panose="020B0604020202020204" pitchFamily="34" charset="0"/>
              </a:rPr>
              <a:t>EVALUACION INVENTARIO DE CICLO DE </a:t>
            </a:r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VIDA (EICV)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23528" y="83671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dirty="0"/>
              <a:t>Para la evaluación del ciclo de vida se utilizó el software </a:t>
            </a:r>
            <a:r>
              <a:rPr lang="es-EC" sz="1600" dirty="0" err="1"/>
              <a:t>Simapro</a:t>
            </a:r>
            <a:r>
              <a:rPr lang="es-EC" sz="1600" dirty="0"/>
              <a:t> 9.4.0.2 método EF 3.0 (adaptado) </a:t>
            </a:r>
            <a:r>
              <a:rPr lang="es-EC" sz="1600" dirty="0" smtClean="0"/>
              <a:t>V1.03. La </a:t>
            </a:r>
            <a:r>
              <a:rPr lang="es-EC" sz="1600" dirty="0" err="1" smtClean="0"/>
              <a:t>selección</a:t>
            </a:r>
            <a:r>
              <a:rPr lang="es-EC" sz="1600" dirty="0" smtClean="0"/>
              <a:t> de las </a:t>
            </a:r>
            <a:r>
              <a:rPr lang="es-EC" sz="1600" dirty="0" err="1" smtClean="0"/>
              <a:t>categorías</a:t>
            </a:r>
            <a:r>
              <a:rPr lang="es-EC" sz="1600" dirty="0" smtClean="0"/>
              <a:t> de impacto se realizó considerando las </a:t>
            </a:r>
            <a:r>
              <a:rPr lang="es-EC" sz="1600" dirty="0" err="1" smtClean="0"/>
              <a:t>líneas</a:t>
            </a:r>
            <a:r>
              <a:rPr lang="es-EC" sz="1600" dirty="0" smtClean="0"/>
              <a:t> relevantes de la </a:t>
            </a:r>
            <a:r>
              <a:rPr lang="es-EC" sz="1600" dirty="0" err="1" smtClean="0"/>
              <a:t>problemática</a:t>
            </a:r>
            <a:r>
              <a:rPr lang="es-EC" sz="1600" dirty="0" smtClean="0"/>
              <a:t> ambiental relacionadas al sector de la industria de </a:t>
            </a:r>
            <a:r>
              <a:rPr lang="es-EC" sz="1600" dirty="0" err="1" smtClean="0"/>
              <a:t>plásticos</a:t>
            </a:r>
            <a:r>
              <a:rPr lang="es-EC" sz="1600" dirty="0" smtClean="0"/>
              <a:t> y realidades a nivel nacional. </a:t>
            </a:r>
          </a:p>
          <a:p>
            <a:pPr algn="just"/>
            <a:endParaRPr lang="es-EC" sz="1600" dirty="0" smtClean="0"/>
          </a:p>
          <a:p>
            <a:pPr algn="just"/>
            <a:r>
              <a:rPr lang="es-EC" sz="1600" b="1" dirty="0" smtClean="0"/>
              <a:t>Las categorías de impactos que se analizaron son:</a:t>
            </a:r>
            <a:endParaRPr lang="en-US" sz="1600" b="1" dirty="0"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56709"/>
              </p:ext>
            </p:extLst>
          </p:nvPr>
        </p:nvGraphicFramePr>
        <p:xfrm>
          <a:off x="107504" y="2780928"/>
          <a:ext cx="5365063" cy="44864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06111">
                  <a:extLst>
                    <a:ext uri="{9D8B030D-6E8A-4147-A177-3AD203B41FA5}">
                      <a16:colId xmlns:a16="http://schemas.microsoft.com/office/drawing/2014/main" val="2214697074"/>
                    </a:ext>
                  </a:extLst>
                </a:gridCol>
                <a:gridCol w="2658952">
                  <a:extLst>
                    <a:ext uri="{9D8B030D-6E8A-4147-A177-3AD203B41FA5}">
                      <a16:colId xmlns:a16="http://schemas.microsoft.com/office/drawing/2014/main" val="2463305864"/>
                    </a:ext>
                  </a:extLst>
                </a:gridCol>
              </a:tblGrid>
              <a:tr h="167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Categoría de impacto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>
                    <a:solidFill>
                      <a:srgbClr val="CEE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Unidad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>
                    <a:solidFill>
                      <a:srgbClr val="CE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622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1. Cambio </a:t>
                      </a:r>
                      <a:r>
                        <a:rPr lang="es-EC" sz="1200" dirty="0">
                          <a:effectLst/>
                        </a:rPr>
                        <a:t>climático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kg CO</a:t>
                      </a:r>
                      <a:r>
                        <a:rPr lang="es-EC" sz="1200" baseline="-25000">
                          <a:effectLst/>
                        </a:rPr>
                        <a:t>2</a:t>
                      </a:r>
                      <a:r>
                        <a:rPr lang="es-EC" sz="1200">
                          <a:effectLst/>
                        </a:rPr>
                        <a:t> eq.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421378821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2. Agotamiento </a:t>
                      </a:r>
                      <a:r>
                        <a:rPr lang="es-EC" sz="1200" dirty="0">
                          <a:effectLst/>
                        </a:rPr>
                        <a:t>del ozono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kg CFC</a:t>
                      </a:r>
                      <a:r>
                        <a:rPr lang="es-EC" sz="1200" baseline="30000">
                          <a:effectLst/>
                        </a:rPr>
                        <a:t>-11</a:t>
                      </a:r>
                      <a:r>
                        <a:rPr lang="es-EC" sz="1200">
                          <a:effectLst/>
                        </a:rPr>
                        <a:t> eq.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1249810402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3. Radiación </a:t>
                      </a:r>
                      <a:r>
                        <a:rPr lang="es-EC" sz="1200" dirty="0">
                          <a:effectLst/>
                        </a:rPr>
                        <a:t>ionizante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kBq U</a:t>
                      </a:r>
                      <a:r>
                        <a:rPr lang="es-EC" sz="1200" baseline="-25000">
                          <a:effectLst/>
                        </a:rPr>
                        <a:t>235</a:t>
                      </a:r>
                      <a:r>
                        <a:rPr lang="es-EC" sz="1200">
                          <a:effectLst/>
                        </a:rPr>
                        <a:t> eq.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16820092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4. Formación </a:t>
                      </a:r>
                      <a:r>
                        <a:rPr lang="es-EC" sz="1200" dirty="0">
                          <a:effectLst/>
                        </a:rPr>
                        <a:t>de ozono fotoquímico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kg NMVOC </a:t>
                      </a:r>
                      <a:r>
                        <a:rPr lang="es-EC" sz="1200" dirty="0" err="1">
                          <a:effectLst/>
                        </a:rPr>
                        <a:t>eq</a:t>
                      </a:r>
                      <a:r>
                        <a:rPr lang="es-EC" sz="1200" dirty="0"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1849331801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5.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Material </a:t>
                      </a:r>
                      <a:r>
                        <a:rPr lang="es-EC" sz="1200" dirty="0">
                          <a:effectLst/>
                        </a:rPr>
                        <a:t>particulado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kg PM</a:t>
                      </a:r>
                      <a:r>
                        <a:rPr lang="es-EC" sz="1200" baseline="-25000">
                          <a:effectLst/>
                        </a:rPr>
                        <a:t>2.5</a:t>
                      </a:r>
                      <a:r>
                        <a:rPr lang="es-EC" sz="1200">
                          <a:effectLst/>
                        </a:rPr>
                        <a:t> eq.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485574505"/>
                  </a:ext>
                </a:extLst>
              </a:tr>
              <a:tr h="3342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6. Toxicidad </a:t>
                      </a:r>
                      <a:r>
                        <a:rPr lang="es-EC" sz="1200" dirty="0">
                          <a:effectLst/>
                        </a:rPr>
                        <a:t>humana no cancerígena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CTUh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1271691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7. Toxicidad </a:t>
                      </a:r>
                      <a:r>
                        <a:rPr lang="es-EC" sz="1200" dirty="0">
                          <a:effectLst/>
                        </a:rPr>
                        <a:t>humana cancerígena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CTUh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1286221543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532106635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2959869568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510264381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361563060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2795411392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4003079849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445729463"/>
                  </a:ext>
                </a:extLst>
              </a:tr>
              <a:tr h="146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2749438265"/>
                  </a:ext>
                </a:extLst>
              </a:tr>
              <a:tr h="208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290858393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5023"/>
              </p:ext>
            </p:extLst>
          </p:nvPr>
        </p:nvGraphicFramePr>
        <p:xfrm>
          <a:off x="4572000" y="2780928"/>
          <a:ext cx="4572000" cy="25060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214697074"/>
                    </a:ext>
                  </a:extLst>
                </a:gridCol>
                <a:gridCol w="1547664">
                  <a:extLst>
                    <a:ext uri="{9D8B030D-6E8A-4147-A177-3AD203B41FA5}">
                      <a16:colId xmlns:a16="http://schemas.microsoft.com/office/drawing/2014/main" val="2463305864"/>
                    </a:ext>
                  </a:extLst>
                </a:gridCol>
              </a:tblGrid>
              <a:tr h="2315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Categoría de impacto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>
                    <a:solidFill>
                      <a:srgbClr val="CEEFC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Unidad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>
                    <a:solidFill>
                      <a:srgbClr val="CEE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62248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8. Acidificación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mol H</a:t>
                      </a:r>
                      <a:r>
                        <a:rPr lang="es-EC" sz="1200" baseline="30000" dirty="0">
                          <a:effectLst/>
                        </a:rPr>
                        <a:t>+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r>
                        <a:rPr lang="es-EC" sz="1200" dirty="0" err="1">
                          <a:effectLst/>
                        </a:rPr>
                        <a:t>eq</a:t>
                      </a:r>
                      <a:r>
                        <a:rPr lang="es-EC" sz="1200" dirty="0"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532106635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9. Eutrofización </a:t>
                      </a:r>
                      <a:r>
                        <a:rPr lang="es-EC" sz="1200" dirty="0">
                          <a:effectLst/>
                        </a:rPr>
                        <a:t>de agua dulce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kg P eq.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2959869568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10. Eutrofización </a:t>
                      </a:r>
                      <a:r>
                        <a:rPr lang="es-EC" sz="1200" dirty="0">
                          <a:effectLst/>
                        </a:rPr>
                        <a:t>marina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kg N eq.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510264381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11. Eutrofización</a:t>
                      </a:r>
                      <a:r>
                        <a:rPr lang="es-EC" sz="1200" dirty="0">
                          <a:effectLst/>
                        </a:rPr>
                        <a:t>, terrestre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mol N eq.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361563060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12. Ecotoxicidad </a:t>
                      </a:r>
                      <a:r>
                        <a:rPr lang="es-EC" sz="1200" dirty="0">
                          <a:effectLst/>
                        </a:rPr>
                        <a:t>de agua dulce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CTUe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2795411392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13. Uso </a:t>
                      </a:r>
                      <a:r>
                        <a:rPr lang="es-EC" sz="1200" dirty="0">
                          <a:effectLst/>
                        </a:rPr>
                        <a:t>del suelo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kg de déficit de C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4003079849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14. Uso </a:t>
                      </a:r>
                      <a:r>
                        <a:rPr lang="es-EC" sz="1200" dirty="0">
                          <a:effectLst/>
                        </a:rPr>
                        <a:t>del agua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</a:t>
                      </a:r>
                      <a:r>
                        <a:rPr lang="es-EC" sz="1200" baseline="30000">
                          <a:effectLst/>
                        </a:rPr>
                        <a:t>3</a:t>
                      </a:r>
                      <a:r>
                        <a:rPr lang="es-EC" sz="1200">
                          <a:effectLst/>
                        </a:rPr>
                        <a:t> eq. Agua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445729463"/>
                  </a:ext>
                </a:extLst>
              </a:tr>
              <a:tr h="231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15. Uso </a:t>
                      </a:r>
                      <a:r>
                        <a:rPr lang="es-EC" sz="1200" dirty="0">
                          <a:effectLst/>
                        </a:rPr>
                        <a:t>de recursos fósiles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kg Sb eq. 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2749438265"/>
                  </a:ext>
                </a:extLst>
              </a:tr>
              <a:tr h="3417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16. Uso </a:t>
                      </a:r>
                      <a:r>
                        <a:rPr lang="es-EC" sz="1200" dirty="0">
                          <a:effectLst/>
                        </a:rPr>
                        <a:t>de recursos minerales y metales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kg Sb </a:t>
                      </a:r>
                      <a:r>
                        <a:rPr lang="es-EC" sz="1200" dirty="0" err="1">
                          <a:effectLst/>
                        </a:rPr>
                        <a:t>eq</a:t>
                      </a:r>
                      <a:r>
                        <a:rPr lang="es-EC" sz="1200" dirty="0">
                          <a:effectLst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6763" marR="66763" marT="0" marB="0"/>
                </a:tc>
                <a:extLst>
                  <a:ext uri="{0D108BD9-81ED-4DB2-BD59-A6C34878D82A}">
                    <a16:rowId xmlns:a16="http://schemas.microsoft.com/office/drawing/2014/main" val="329085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1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128403041"/>
              </p:ext>
            </p:extLst>
          </p:nvPr>
        </p:nvGraphicFramePr>
        <p:xfrm>
          <a:off x="305272" y="1412776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88772" y="71911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Figura 4</a:t>
            </a:r>
            <a:r>
              <a:rPr lang="es-ES" sz="1400" dirty="0" smtClean="0"/>
              <a:t>. </a:t>
            </a:r>
            <a:r>
              <a:rPr lang="es-ES" sz="1400" i="1" dirty="0"/>
              <a:t>Resultados ACV (%) de la Etapa de Caracterización de los escenarios de manufactura de fundas plásticas de acarreo.</a:t>
            </a:r>
            <a:endParaRPr lang="es-ES" sz="1400" i="1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82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9512" y="764704"/>
            <a:ext cx="928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5</a:t>
            </a:r>
            <a:r>
              <a:rPr lang="es-ES" sz="1600" dirty="0" smtClean="0"/>
              <a:t>. Consolidado de Resultados de ACV por </a:t>
            </a:r>
            <a:r>
              <a:rPr lang="es-ES" sz="1600" dirty="0" smtClean="0">
                <a:solidFill>
                  <a:srgbClr val="FF0000"/>
                </a:solidFill>
              </a:rPr>
              <a:t>unidad funcional 1 kg de producto terminado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4176688" cy="23854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35" y="1184018"/>
            <a:ext cx="4396322" cy="237949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1" y="3573016"/>
            <a:ext cx="4114579" cy="25202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6337" y="3583199"/>
            <a:ext cx="4420119" cy="243808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09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50005"/>
            <a:ext cx="4819650" cy="2351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766" y="1150005"/>
            <a:ext cx="4210234" cy="2351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458417"/>
            <a:ext cx="4826262" cy="27068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3767" y="3458417"/>
            <a:ext cx="4210234" cy="247944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9512" y="764704"/>
            <a:ext cx="928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5</a:t>
            </a:r>
            <a:r>
              <a:rPr lang="es-ES" sz="1600" dirty="0" smtClean="0"/>
              <a:t>. Consolidado de Resultados de ACV por </a:t>
            </a:r>
            <a:r>
              <a:rPr lang="es-ES" sz="1600" dirty="0" smtClean="0">
                <a:solidFill>
                  <a:srgbClr val="FF0000"/>
                </a:solidFill>
              </a:rPr>
              <a:t>unidad funcional 1 kg de producto terminado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74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85581"/>
            <a:ext cx="4176464" cy="234207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468" y="1205218"/>
            <a:ext cx="4507012" cy="232469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501008"/>
            <a:ext cx="4176464" cy="26642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468" y="3554384"/>
            <a:ext cx="4562279" cy="2538912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9512" y="764704"/>
            <a:ext cx="928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5</a:t>
            </a:r>
            <a:r>
              <a:rPr lang="es-ES" sz="1600" dirty="0" smtClean="0"/>
              <a:t>. Consolidado de Resultados de ACV por </a:t>
            </a:r>
            <a:r>
              <a:rPr lang="es-ES" sz="1600" dirty="0" smtClean="0">
                <a:solidFill>
                  <a:srgbClr val="FF0000"/>
                </a:solidFill>
              </a:rPr>
              <a:t>unidad funcional 1 kg de producto terminado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6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RESUMEN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7504" y="786522"/>
            <a:ext cx="8477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Análisis </a:t>
            </a:r>
            <a:r>
              <a:rPr lang="es-ES" b="1" dirty="0"/>
              <a:t>de Ciclo Vida de fundas de acarreo de polietileno fabricadas con diferentes porcentajes de material reciclado en la industria ecuatoriana</a:t>
            </a:r>
            <a:endParaRPr lang="es-EC" dirty="0"/>
          </a:p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95536" y="1621244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Con el objetivo de evaluar diferentes escenarios elaboración de fundas plásticas de acarreo con material posconsumo frente a fundas plásticas convencionales, se desarrollo un Análisis de Ciclo de Vida (ACV) comparativo para cada una de estas fundas.</a:t>
            </a:r>
          </a:p>
          <a:p>
            <a:pPr algn="just"/>
            <a:endParaRPr lang="es-EC" sz="1400" dirty="0"/>
          </a:p>
          <a:p>
            <a:pPr algn="just"/>
            <a:r>
              <a:rPr lang="es-EC" sz="1400" dirty="0" smtClean="0"/>
              <a:t>La unidad funcional seleccionada fue 1 Kg de producto terminado y los escenarios evaluados fueron: (1) escenario </a:t>
            </a:r>
            <a:r>
              <a:rPr lang="es-EC" sz="1400" dirty="0"/>
              <a:t>base para las fundas convencionales con 0% material reciclado, </a:t>
            </a:r>
            <a:r>
              <a:rPr lang="es-EC" sz="1400" dirty="0" smtClean="0"/>
              <a:t>(2) escenario </a:t>
            </a:r>
            <a:r>
              <a:rPr lang="es-EC" sz="1400" dirty="0"/>
              <a:t>1 para fundas con 70% material reciclado interno y </a:t>
            </a:r>
            <a:r>
              <a:rPr lang="es-EC" sz="1400" dirty="0" smtClean="0"/>
              <a:t>externo, </a:t>
            </a:r>
            <a:r>
              <a:rPr lang="es-EC" sz="1400" dirty="0"/>
              <a:t>y </a:t>
            </a:r>
            <a:r>
              <a:rPr lang="es-EC" sz="1400" dirty="0" smtClean="0"/>
              <a:t>(3) escenario </a:t>
            </a:r>
            <a:r>
              <a:rPr lang="es-EC" sz="1400" dirty="0"/>
              <a:t>2 para fundas con 70% solo material reciclado </a:t>
            </a:r>
            <a:r>
              <a:rPr lang="es-EC" sz="1400" dirty="0" smtClean="0"/>
              <a:t>externo.</a:t>
            </a:r>
          </a:p>
          <a:p>
            <a:pPr algn="just"/>
            <a:endParaRPr lang="es-EC" sz="1400" dirty="0"/>
          </a:p>
          <a:p>
            <a:pPr algn="just"/>
            <a:r>
              <a:rPr lang="es-ES" sz="1400" dirty="0" smtClean="0"/>
              <a:t>La selección de categorías de impacto se seleccionaron en función de la huella </a:t>
            </a:r>
            <a:r>
              <a:rPr lang="es-ES" sz="1400" dirty="0"/>
              <a:t>ambiental del proceso en base a las recomendaciones de la Norma ISO 14040 y normativa de la Unión </a:t>
            </a:r>
            <a:r>
              <a:rPr lang="es-ES" sz="1400" dirty="0" smtClean="0"/>
              <a:t>Europea, un total de 16 categorías.</a:t>
            </a:r>
            <a:endParaRPr lang="es-EC" sz="1400" dirty="0" smtClean="0"/>
          </a:p>
          <a:p>
            <a:pPr algn="just"/>
            <a:endParaRPr lang="es-EC" sz="1400" dirty="0"/>
          </a:p>
          <a:p>
            <a:pPr algn="just"/>
            <a:r>
              <a:rPr lang="es-EC" sz="1400" dirty="0" smtClean="0"/>
              <a:t>De los hallazgos derivados de este estudio se encontró que el escenario base es el que mayor impacto ambiental aporta con 344.19 µpt ponderados, en comparación con el escenario 1 que es el de menor impacto ambiental con un total de 40.23% de reducción de impactos. A pesar de que entre el escenario 1 y 2 a penas hay una diferencia de 12.56 </a:t>
            </a:r>
            <a:r>
              <a:rPr lang="es-EC" sz="1400" dirty="0"/>
              <a:t>µpt </a:t>
            </a:r>
            <a:r>
              <a:rPr lang="es-EC" sz="1400" dirty="0" smtClean="0"/>
              <a:t>ponderados. En lo que concierne a los grupo de afectación, el que más peso tiene es la afectación a la disponibilidad de los recursos ya que las principales categorías ambientales que aportan son: uso de recursos fósiles y cambio climático. </a:t>
            </a:r>
          </a:p>
          <a:p>
            <a:pPr algn="just"/>
            <a:endParaRPr lang="es-EC" sz="1400" dirty="0"/>
          </a:p>
          <a:p>
            <a:pPr algn="just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08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32589"/>
            <a:ext cx="4401628" cy="26564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89" y="1132589"/>
            <a:ext cx="4512599" cy="26967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6" y="3670285"/>
            <a:ext cx="4314653" cy="256702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161" y="3670284"/>
            <a:ext cx="4347319" cy="235100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79512" y="764704"/>
            <a:ext cx="9289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Figura 5</a:t>
            </a:r>
            <a:r>
              <a:rPr lang="es-ES" sz="1600" dirty="0" smtClean="0"/>
              <a:t>. Consolidado de Resultados de ACV por </a:t>
            </a:r>
            <a:r>
              <a:rPr lang="es-ES" sz="1600" dirty="0" smtClean="0">
                <a:solidFill>
                  <a:srgbClr val="FF0000"/>
                </a:solidFill>
              </a:rPr>
              <a:t>unidad funcional 1 kg de producto terminado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/>
          <p:nvPr/>
        </p:nvPicPr>
        <p:blipFill rotWithShape="1">
          <a:blip r:embed="rId3"/>
          <a:srcRect b="13033"/>
          <a:stretch/>
        </p:blipFill>
        <p:spPr>
          <a:xfrm>
            <a:off x="158899" y="1507683"/>
            <a:ext cx="8712967" cy="447763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134122" y="676686"/>
            <a:ext cx="8902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1600" b="1" dirty="0" smtClean="0">
                <a:ea typeface="Calibri" panose="020F0502020204030204" pitchFamily="34" charset="0"/>
              </a:rPr>
              <a:t>Figura 6. </a:t>
            </a:r>
            <a:r>
              <a:rPr lang="es-EC" sz="1600" dirty="0" smtClean="0">
                <a:ea typeface="Calibri" panose="020F0502020204030204" pitchFamily="34" charset="0"/>
              </a:rPr>
              <a:t>Evaluación </a:t>
            </a:r>
            <a:r>
              <a:rPr lang="es-EC" sz="1600" dirty="0">
                <a:ea typeface="Calibri" panose="020F0502020204030204" pitchFamily="34" charset="0"/>
              </a:rPr>
              <a:t>del impacto ambiental ACV de las actividades de producción de fundas de acarreo– Resultados ponderados (en micropuntos y porcentaje) por escenarios.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03648" y="189708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344,19</a:t>
            </a:r>
            <a:endParaRPr lang="en-US" sz="1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399196" y="327511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205,72</a:t>
            </a:r>
            <a:endParaRPr lang="en-US" sz="1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436096" y="312122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218,28</a:t>
            </a:r>
            <a:endParaRPr lang="en-US" sz="1400" b="1" dirty="0"/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4211960" y="3275111"/>
            <a:ext cx="1224136" cy="153888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6588224" y="2833190"/>
            <a:ext cx="187220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6740624" y="5661248"/>
            <a:ext cx="187220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6732240" y="5096287"/>
            <a:ext cx="1872208" cy="20492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6588224" y="4293096"/>
            <a:ext cx="1872208" cy="15363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5375"/>
          <a:stretch/>
        </p:blipFill>
        <p:spPr>
          <a:xfrm>
            <a:off x="251520" y="1507683"/>
            <a:ext cx="8573943" cy="444159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4122" y="676686"/>
            <a:ext cx="8902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EC" sz="1600" b="1" dirty="0" smtClean="0">
                <a:ea typeface="Calibri" panose="020F0502020204030204" pitchFamily="34" charset="0"/>
              </a:rPr>
              <a:t>Figura 7. </a:t>
            </a:r>
            <a:r>
              <a:rPr lang="es-ES" sz="1600" dirty="0">
                <a:ea typeface="Calibri" panose="020F0502020204030204" pitchFamily="34" charset="0"/>
              </a:rPr>
              <a:t>Evaluación del impacto ambiental ACV por grupos de afectación final de las actividades de producción de fundas de acarreo. Resultados ponderados (en puntos, µPt</a:t>
            </a:r>
            <a:r>
              <a:rPr lang="es-ES" sz="1600" dirty="0" smtClean="0">
                <a:ea typeface="Calibri" panose="020F0502020204030204" pitchFamily="34" charset="0"/>
              </a:rPr>
              <a:t>).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707752" y="3717032"/>
            <a:ext cx="1872208" cy="10146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RESULTADOS ACV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4122" y="765037"/>
            <a:ext cx="8902373" cy="863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b="1" dirty="0"/>
              <a:t>Grupos de afectación final de cada categoría de impacto por cada escenario.</a:t>
            </a:r>
            <a:endParaRPr lang="en-US" b="1" dirty="0"/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52354"/>
              </p:ext>
            </p:extLst>
          </p:nvPr>
        </p:nvGraphicFramePr>
        <p:xfrm>
          <a:off x="134122" y="1430519"/>
          <a:ext cx="8830365" cy="4749360"/>
        </p:xfrm>
        <a:graphic>
          <a:graphicData uri="http://schemas.openxmlformats.org/drawingml/2006/table">
            <a:tbl>
              <a:tblPr firstRow="1" firstCol="1" bandRow="1"/>
              <a:tblGrid>
                <a:gridCol w="2600398">
                  <a:extLst>
                    <a:ext uri="{9D8B030D-6E8A-4147-A177-3AD203B41FA5}">
                      <a16:colId xmlns:a16="http://schemas.microsoft.com/office/drawing/2014/main" val="3148930538"/>
                    </a:ext>
                  </a:extLst>
                </a:gridCol>
                <a:gridCol w="1297452">
                  <a:extLst>
                    <a:ext uri="{9D8B030D-6E8A-4147-A177-3AD203B41FA5}">
                      <a16:colId xmlns:a16="http://schemas.microsoft.com/office/drawing/2014/main" val="1679000985"/>
                    </a:ext>
                  </a:extLst>
                </a:gridCol>
                <a:gridCol w="1428388">
                  <a:extLst>
                    <a:ext uri="{9D8B030D-6E8A-4147-A177-3AD203B41FA5}">
                      <a16:colId xmlns:a16="http://schemas.microsoft.com/office/drawing/2014/main" val="1549374962"/>
                    </a:ext>
                  </a:extLst>
                </a:gridCol>
                <a:gridCol w="1825772">
                  <a:extLst>
                    <a:ext uri="{9D8B030D-6E8A-4147-A177-3AD203B41FA5}">
                      <a16:colId xmlns:a16="http://schemas.microsoft.com/office/drawing/2014/main" val="2258738851"/>
                    </a:ext>
                  </a:extLst>
                </a:gridCol>
                <a:gridCol w="1678355">
                  <a:extLst>
                    <a:ext uri="{9D8B030D-6E8A-4147-A177-3AD203B41FA5}">
                      <a16:colId xmlns:a16="http://schemas.microsoft.com/office/drawing/2014/main" val="668083219"/>
                    </a:ext>
                  </a:extLst>
                </a:gridCol>
              </a:tblGrid>
              <a:tr h="7245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Categoría de Impacto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Grupo de afectación final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ESCENARIO BASE</a:t>
                      </a:r>
                      <a:b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 material virgen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ESCENARIO 1</a:t>
                      </a:r>
                      <a:b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70% material reciclado interno y </a:t>
                      </a:r>
                      <a:r>
                        <a:rPr lang="es-EC" sz="10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externo </a:t>
                      </a: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(-</a:t>
                      </a:r>
                      <a:r>
                        <a:rPr lang="es-EC" sz="1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40%)*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ESCENARIO 2</a:t>
                      </a:r>
                      <a:b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70% material reciclado externo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140276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Cambio climático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249,944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137,284 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(-45.1%)*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144,777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(-42.1%)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649164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Agotamiento del ozono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Afectación a la disponibilidad de recursos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978438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Formación de ozono fotoquímico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30186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Uso del suelo 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931440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Uso del agua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85026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Uso de recursos fósiles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254907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Uso de recursos minerales y metales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830786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Toxicidad humana no cancerígena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D74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Afectación a la salud humana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74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24,033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74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18,159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(-24.4%)*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74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20,585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(-14.4%)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7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638846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Toxicidad humana cancerígena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D74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08576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Material particulado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D75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82789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Radiación ionizante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75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592519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Acidificación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Afectación al ecosistema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70,215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50,278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(-28.4%)*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52,921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(-24.6%)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150983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Eutrofización de agua dulce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993811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Eutrofización marina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963017"/>
                  </a:ext>
                </a:extLst>
              </a:tr>
              <a:tr h="2055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Eutrofización terrestre</a:t>
                      </a:r>
                      <a:endParaRPr lang="en-US" sz="100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50860"/>
                  </a:ext>
                </a:extLst>
              </a:tr>
              <a:tr h="2898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Ecotoxicidad de agua dulce</a:t>
                      </a:r>
                      <a:endParaRPr lang="en-US" sz="1000" dirty="0">
                        <a:effectLst/>
                        <a:latin typeface="+mj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953" marR="439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660547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35496" y="2132856"/>
            <a:ext cx="187220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35496" y="2564903"/>
            <a:ext cx="2232248" cy="3600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35496" y="3356992"/>
            <a:ext cx="1872208" cy="2520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62114" y="3861045"/>
            <a:ext cx="1872208" cy="324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-108520" y="4437112"/>
            <a:ext cx="1872208" cy="2520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-108520" y="4941168"/>
            <a:ext cx="1872208" cy="2520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-108520" y="5437695"/>
            <a:ext cx="1872208" cy="2520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8701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solidFill>
                  <a:schemeClr val="accent6"/>
                </a:solidFill>
                <a:cs typeface="Arial" panose="020B0604020202020204" pitchFamily="34" charset="0"/>
              </a:rPr>
              <a:t>CONCLUSIONES Y RECOMENDACIONES</a:t>
            </a:r>
            <a:endParaRPr lang="es-ES" sz="2400" b="1" dirty="0">
              <a:solidFill>
                <a:schemeClr val="accent6"/>
              </a:solidFill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25752" y="3818414"/>
            <a:ext cx="4071570" cy="2170843"/>
          </a:xfrm>
          <a:prstGeom prst="flowChartAlternateProcess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1" kern="1200" dirty="0" smtClean="0">
                <a:solidFill>
                  <a:schemeClr val="tx1"/>
                </a:solidFill>
              </a:rPr>
              <a:t>RECOMENDACIONES:</a:t>
            </a:r>
          </a:p>
          <a:p>
            <a:pPr lvl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b="0" kern="1200" dirty="0" smtClean="0">
                <a:solidFill>
                  <a:schemeClr val="tx1"/>
                </a:solidFill>
              </a:rPr>
              <a:t>Esta misma metodología (ACV) puede ser aplicada a otro tipo de fundas que también representan hoy en día un problema de generación de residuos como lo son PP, PVC y bolsas de papel/ cartón. Así como su contraste versus fundas “eco-amigables” como lo son las fundas fabricadas con aditivos </a:t>
            </a:r>
            <a:r>
              <a:rPr lang="es-ES" sz="1400" b="0" kern="1200" dirty="0" err="1" smtClean="0">
                <a:solidFill>
                  <a:schemeClr val="tx1"/>
                </a:solidFill>
              </a:rPr>
              <a:t>oxo</a:t>
            </a:r>
            <a:r>
              <a:rPr lang="es-ES" sz="1400" b="0" kern="1200" dirty="0" smtClean="0">
                <a:solidFill>
                  <a:schemeClr val="tx1"/>
                </a:solidFill>
              </a:rPr>
              <a:t>-biodegradable y las fabricadas con mezclas de material biodegradable.</a:t>
            </a:r>
            <a:endParaRPr lang="es-ES" sz="1400" b="0" kern="1200" dirty="0">
              <a:solidFill>
                <a:schemeClr val="tx1"/>
              </a:solidFill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909581" y="745549"/>
            <a:ext cx="3822659" cy="2856841"/>
            <a:chOff x="4639321" y="1219301"/>
            <a:chExt cx="4216581" cy="2529949"/>
          </a:xfrm>
          <a:solidFill>
            <a:srgbClr val="FFFF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ectángulo 15"/>
            <p:cNvSpPr/>
            <p:nvPr/>
          </p:nvSpPr>
          <p:spPr>
            <a:xfrm>
              <a:off x="4639321" y="1219301"/>
              <a:ext cx="4216581" cy="2529949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" name="CuadroTexto 16"/>
            <p:cNvSpPr txBox="1"/>
            <p:nvPr/>
          </p:nvSpPr>
          <p:spPr>
            <a:xfrm>
              <a:off x="4639321" y="1219301"/>
              <a:ext cx="4216581" cy="2529949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solidFill>
                    <a:schemeClr val="tx1"/>
                  </a:solidFill>
                </a:rPr>
                <a:t>En lo que concierne a los grupos de afectación y en todos los escenarios, las categorías de impacto que mayor aportan a la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salud humana 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son: material particulado y toxicidad no cancerígena. Al grupo de afectación a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ecosistemas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: acidificación y eutrofización terrestre. Mientras que a la afectación de </a:t>
              </a:r>
              <a:r>
                <a:rPr lang="es-ES" sz="1600" b="1" kern="1200" dirty="0" smtClean="0">
                  <a:solidFill>
                    <a:schemeClr val="tx1"/>
                  </a:solidFill>
                </a:rPr>
                <a:t>disponibilidad de los recursos</a:t>
              </a:r>
              <a:r>
                <a:rPr lang="es-ES" sz="1600" kern="1200" dirty="0" smtClean="0">
                  <a:solidFill>
                    <a:schemeClr val="tx1"/>
                  </a:solidFill>
                </a:rPr>
                <a:t>: uso de recursos fósiles, cambio climático y formación de ozono fotoquímico. </a:t>
              </a:r>
              <a:endParaRPr lang="es-ES" sz="1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6804248" y="724727"/>
            <a:ext cx="2262800" cy="2877663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400" kern="1200" dirty="0" smtClean="0">
                <a:solidFill>
                  <a:schemeClr val="tx1"/>
                </a:solidFill>
                <a:latin typeface="+mj-lt"/>
              </a:rPr>
              <a:t>El presente estudio aportó con una base para desarrollar metodologías de evaluación de impactos ambientales aplicadas a las fundas de acarreo que pueden servir de sustento técnico para la toma de decisiones y elaboración de nuevas legislaciones referente al plástico y sus restricciones</a:t>
            </a:r>
            <a:endParaRPr lang="es-ES" sz="1400" kern="1200" dirty="0">
              <a:solidFill>
                <a:schemeClr val="tx1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188386" y="745549"/>
            <a:ext cx="2572235" cy="2856841"/>
            <a:chOff x="579509" y="0"/>
            <a:chExt cx="8277474" cy="496648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ectángulo 19"/>
            <p:cNvSpPr/>
            <p:nvPr/>
          </p:nvSpPr>
          <p:spPr>
            <a:xfrm>
              <a:off x="579509" y="0"/>
              <a:ext cx="8277474" cy="4966484"/>
            </a:xfrm>
            <a:prstGeom prst="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579509" y="0"/>
              <a:ext cx="8277474" cy="496648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>
                  <a:solidFill>
                    <a:schemeClr val="tx1"/>
                  </a:solidFill>
                  <a:latin typeface="+mj-lt"/>
                </a:rPr>
                <a:t>Se demostró que el escenario base, las fundas de acarreo con material 100% virgen son las que mayor impacto ambiental generan con un resultado de 344.19 µpt (resultado ponderado) y el escenario que menor impacto genera es el escenario 1 con 205.72 µpt.</a:t>
              </a:r>
              <a:endParaRPr lang="es-ES" sz="1600" kern="12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2" name="CuadroTexto 21"/>
          <p:cNvSpPr txBox="1"/>
          <p:nvPr/>
        </p:nvSpPr>
        <p:spPr>
          <a:xfrm>
            <a:off x="539552" y="3714231"/>
            <a:ext cx="3807550" cy="2379207"/>
          </a:xfrm>
          <a:prstGeom prst="rect">
            <a:avLst/>
          </a:prstGeom>
          <a:solidFill>
            <a:srgbClr val="CCFF99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>
                <a:solidFill>
                  <a:schemeClr val="tx1"/>
                </a:solidFill>
              </a:rPr>
              <a:t>Las categorías de impacto que mayor aportan en el escenario base son: uso </a:t>
            </a:r>
            <a:r>
              <a:rPr lang="es-ES" sz="1600" b="1" kern="1200" dirty="0" smtClean="0">
                <a:solidFill>
                  <a:schemeClr val="tx1"/>
                </a:solidFill>
              </a:rPr>
              <a:t>de recursos fósiles y cambio climático</a:t>
            </a:r>
            <a:r>
              <a:rPr lang="es-ES" sz="1600" kern="1200" dirty="0" smtClean="0">
                <a:solidFill>
                  <a:schemeClr val="tx1"/>
                </a:solidFill>
              </a:rPr>
              <a:t>. En los otros dos escenarios también aportan las mismas categorías pero adicionando la categoría de </a:t>
            </a:r>
            <a:r>
              <a:rPr lang="es-ES" sz="1600" b="1" kern="1200" dirty="0" smtClean="0">
                <a:solidFill>
                  <a:schemeClr val="tx1"/>
                </a:solidFill>
              </a:rPr>
              <a:t>acidificación y formación de ozono </a:t>
            </a:r>
            <a:r>
              <a:rPr lang="es-ES" sz="1600" kern="1200" dirty="0" smtClean="0">
                <a:solidFill>
                  <a:schemeClr val="tx1"/>
                </a:solidFill>
              </a:rPr>
              <a:t>fotoquímico. Estas categorías  aportan al menos un 50% de impacto en cada escenario. </a:t>
            </a: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>
            <a:extLst>
              <a:ext uri="{FF2B5EF4-FFF2-40B4-BE49-F238E27FC236}">
                <a16:creationId xmlns:a16="http://schemas.microsoft.com/office/drawing/2014/main" id="{A43882E9-4A13-4502-9C40-CB431FD7504C}"/>
              </a:ext>
            </a:extLst>
          </p:cNvPr>
          <p:cNvSpPr txBox="1">
            <a:spLocks/>
          </p:cNvSpPr>
          <p:nvPr/>
        </p:nvSpPr>
        <p:spPr>
          <a:xfrm>
            <a:off x="132024" y="1700808"/>
            <a:ext cx="9144000" cy="792163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S_tradnl" i="0" kern="1200" dirty="0" smtClean="0">
                <a:solidFill>
                  <a:schemeClr val="tx1"/>
                </a:solidFill>
                <a:effectLst/>
              </a:rPr>
              <a:t>MUCHAS GRACIAS </a:t>
            </a:r>
          </a:p>
          <a:p>
            <a:pPr algn="ctr"/>
            <a:r>
              <a:rPr lang="es-ES_tradnl" i="0" kern="1200" dirty="0" smtClean="0">
                <a:solidFill>
                  <a:schemeClr val="tx1"/>
                </a:solidFill>
                <a:effectLst/>
              </a:rPr>
              <a:t>POR SU ATENCION</a:t>
            </a:r>
            <a:br>
              <a:rPr lang="es-ES_tradnl" i="0" kern="1200" dirty="0" smtClean="0">
                <a:solidFill>
                  <a:schemeClr val="tx1"/>
                </a:solidFill>
                <a:effectLst/>
              </a:rPr>
            </a:br>
            <a:r>
              <a:rPr lang="es-ES_tradnl" i="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s-ES_tradnl" i="0" kern="1200" dirty="0" smtClean="0">
                <a:solidFill>
                  <a:schemeClr val="tx1"/>
                </a:solidFill>
                <a:effectLst/>
              </a:rPr>
            </a:br>
            <a:r>
              <a:rPr lang="es-ES_tradnl" i="0" kern="1200" dirty="0" smtClean="0">
                <a:solidFill>
                  <a:schemeClr val="tx1"/>
                </a:solidFill>
                <a:effectLst/>
              </a:rPr>
              <a:t/>
            </a:r>
            <a:br>
              <a:rPr lang="es-ES_tradnl" i="0" kern="1200" dirty="0" smtClean="0">
                <a:solidFill>
                  <a:schemeClr val="tx1"/>
                </a:solidFill>
                <a:effectLst/>
              </a:rPr>
            </a:br>
            <a:endParaRPr lang="es-ES" i="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ANTECEDENTES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270818"/>
            <a:ext cx="4722242" cy="217440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5536" y="5426640"/>
            <a:ext cx="4722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Fuente: </a:t>
            </a:r>
            <a:r>
              <a:rPr lang="es-ES" sz="1400" dirty="0" smtClean="0"/>
              <a:t>Estudio del Ministerio de Ambiente sobre fundas plásticas, 2020.</a:t>
            </a:r>
            <a:endParaRPr lang="en-US" sz="1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641" y="715120"/>
            <a:ext cx="4540831" cy="25000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55" y="687643"/>
            <a:ext cx="3618989" cy="25275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505" y="3283010"/>
            <a:ext cx="3403967" cy="257487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ANTECEDENTES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21" y="3693446"/>
            <a:ext cx="2771001" cy="251628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419872" y="4365104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/>
              <a:t>Para </a:t>
            </a:r>
            <a:r>
              <a:rPr lang="es-EC" sz="1400" dirty="0"/>
              <a:t>no pagar impuesto ICE a las fundas plásticas de acarreo deberá comercializar fundas con …</a:t>
            </a:r>
            <a:r>
              <a:rPr lang="es-EC" sz="1400" i="1" dirty="0"/>
              <a:t>mínimo la adición del cincuenta por ciento (50%) de materia prima reciclada post consumo </a:t>
            </a:r>
            <a:r>
              <a:rPr lang="es-EC" sz="1400" i="1" dirty="0" smtClean="0"/>
              <a:t>y </a:t>
            </a:r>
            <a:r>
              <a:rPr lang="es-EC" sz="1400" i="1" dirty="0"/>
              <a:t>siempre que cuenten con la certificación del organismo público competente., </a:t>
            </a:r>
            <a:r>
              <a:rPr lang="es-EC" sz="1400" dirty="0"/>
              <a:t>caso contrario este impuesto deberá ser asumido por el consumidor adquiriente.</a:t>
            </a:r>
            <a:r>
              <a:rPr lang="es-EC" sz="1400" i="1" dirty="0"/>
              <a:t> </a:t>
            </a:r>
            <a:r>
              <a:rPr lang="es-EC" sz="1400" dirty="0"/>
              <a:t> </a:t>
            </a:r>
            <a:endParaRPr lang="en-US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3908" y="761087"/>
            <a:ext cx="8289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Ley Racionalización, Reutilización y Reducción de Plásticos Solo Uso </a:t>
            </a:r>
            <a:r>
              <a:rPr lang="es-ES" b="1" dirty="0" smtClean="0"/>
              <a:t>“Ley </a:t>
            </a:r>
            <a:r>
              <a:rPr lang="es-ES" b="1" dirty="0"/>
              <a:t>de </a:t>
            </a:r>
            <a:r>
              <a:rPr lang="es-ES" b="1" dirty="0" smtClean="0"/>
              <a:t>plásticos” </a:t>
            </a:r>
            <a:r>
              <a:rPr lang="es-EC" b="1" dirty="0" smtClean="0"/>
              <a:t>de 2020</a:t>
            </a:r>
            <a:endParaRPr lang="en-US" b="1" dirty="0"/>
          </a:p>
        </p:txBody>
      </p:sp>
      <p:sp>
        <p:nvSpPr>
          <p:cNvPr id="11" name="Rectángulo 10"/>
          <p:cNvSpPr/>
          <p:nvPr/>
        </p:nvSpPr>
        <p:spPr>
          <a:xfrm>
            <a:off x="3419872" y="3789040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Ley Orgánica de Simplificación y Progresividad Tributaria de </a:t>
            </a:r>
            <a:r>
              <a:rPr lang="es-EC" b="1" dirty="0" smtClean="0"/>
              <a:t>2019 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2769" b="4788"/>
          <a:stretch/>
        </p:blipFill>
        <p:spPr>
          <a:xfrm>
            <a:off x="1115616" y="1412776"/>
            <a:ext cx="7065764" cy="21993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20317" y="1412776"/>
            <a:ext cx="17232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ARTICULO 11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PROBLEMA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1520" y="832644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De acuerdo al Ministerio del Ambiente (2015), en </a:t>
            </a:r>
            <a:r>
              <a:rPr lang="es-ES" dirty="0"/>
              <a:t>el Ecuador anualmente se utilizan 1.500 millones de bolsas de plástico que son usadas para trasladar compras o diferentes objetos y luego son </a:t>
            </a:r>
            <a:r>
              <a:rPr lang="es-ES" dirty="0" smtClean="0"/>
              <a:t>desechadas.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De acuerdo a datos del Programa Nacional de Gestión Integral de Desechos Sólidos del Ministerio del Ambiente, en Ecuador un individuo promedio emplea 253 bolsas de plástico tipo camiseta por año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/>
              <a:t>En este contexto:</a:t>
            </a:r>
          </a:p>
          <a:p>
            <a:pPr algn="just"/>
            <a:r>
              <a:rPr lang="es-ES" dirty="0" smtClean="0"/>
              <a:t> </a:t>
            </a:r>
          </a:p>
          <a:p>
            <a:pPr algn="just"/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1520" y="3501008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No </a:t>
            </a:r>
            <a:r>
              <a:rPr lang="es-ES" dirty="0"/>
              <a:t>hay ningún tipo de aprovechamiento de estos residuos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No se cuenta con ninguna actividad para la disminución de residuos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Falta de organización y planificación por parte de la Industria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Falta de incentivos de reciclaje y cultura ambiental 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6084168" y="3884855"/>
            <a:ext cx="2592288" cy="1200329"/>
          </a:xfrm>
          <a:prstGeom prst="rect">
            <a:avLst/>
          </a:prstGeom>
          <a:solidFill>
            <a:srgbClr val="CEEFCD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El manejo inadecuado de las fundas de acarreo genera una problemática ambiental 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5004048" y="4043973"/>
            <a:ext cx="792088" cy="681171"/>
          </a:xfrm>
          <a:prstGeom prst="rightArrow">
            <a:avLst/>
          </a:prstGeom>
          <a:solidFill>
            <a:srgbClr val="CEEFC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OBJETIVOS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9469" y="2386488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/>
              <a:t>Desarrollar el análisis de ciclo vida de fundas de acarreo de polietileno fabricadas con diferentes porcentajes de material reciclado, en la industria ecuatoriana</a:t>
            </a:r>
            <a:r>
              <a:rPr lang="es-EC" dirty="0" smtClean="0"/>
              <a:t>.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4302043" y="1978382"/>
            <a:ext cx="44464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s-EC" sz="1700" dirty="0"/>
              <a:t>Recopilar información para levantar el </a:t>
            </a:r>
            <a:r>
              <a:rPr lang="es-EC" sz="1700" dirty="0" smtClean="0"/>
              <a:t>ICV de </a:t>
            </a:r>
            <a:r>
              <a:rPr lang="es-EC" sz="1700" dirty="0"/>
              <a:t>fundas de acarreo </a:t>
            </a:r>
            <a:r>
              <a:rPr lang="es-EC" sz="1700" dirty="0" smtClean="0"/>
              <a:t>elaboradas </a:t>
            </a:r>
            <a:r>
              <a:rPr lang="es-EC" sz="1700" dirty="0"/>
              <a:t>en Ecuador. </a:t>
            </a:r>
            <a:endParaRPr lang="en-US" sz="17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C" sz="1700" dirty="0"/>
              <a:t>Identificar los principales impactos ambientales mediante el </a:t>
            </a:r>
            <a:r>
              <a:rPr lang="es-EC" sz="1700" dirty="0" smtClean="0"/>
              <a:t>ACV de </a:t>
            </a:r>
            <a:r>
              <a:rPr lang="es-EC" sz="1700" dirty="0"/>
              <a:t>cada escenario de producción de fundas de acarreo. </a:t>
            </a:r>
            <a:endParaRPr lang="en-US" sz="17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C" sz="1700" dirty="0"/>
              <a:t>Identificar las etapas que aportan con el mayor impacto ambiental en la elaboración de las fundas de acarreo en Ecuador. </a:t>
            </a:r>
            <a:endParaRPr lang="en-US" sz="17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s-EC" sz="1700" dirty="0"/>
              <a:t>Determinar el mejor escenario ambiental considerando el Ciclo de Vida de una funda de acarreo fabricada en Ecuador</a:t>
            </a:r>
            <a:r>
              <a:rPr lang="es-EC" sz="1700" dirty="0" smtClean="0"/>
              <a:t>.</a:t>
            </a:r>
            <a:endParaRPr lang="en-US" sz="1700" dirty="0"/>
          </a:p>
        </p:txBody>
      </p:sp>
      <p:sp>
        <p:nvSpPr>
          <p:cNvPr id="2" name="Flecha derecha 1"/>
          <p:cNvSpPr/>
          <p:nvPr/>
        </p:nvSpPr>
        <p:spPr>
          <a:xfrm>
            <a:off x="3491880" y="2996952"/>
            <a:ext cx="576064" cy="576064"/>
          </a:xfrm>
          <a:prstGeom prst="rightArrow">
            <a:avLst/>
          </a:prstGeom>
          <a:solidFill>
            <a:srgbClr val="CEEFCD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/>
          <p:cNvSpPr txBox="1"/>
          <p:nvPr/>
        </p:nvSpPr>
        <p:spPr>
          <a:xfrm>
            <a:off x="449469" y="12406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Objetivo General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302043" y="124068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Objetivos Específicos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HIPOTESIS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11560" y="1700808"/>
            <a:ext cx="8226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i="1" dirty="0"/>
              <a:t>Existe una correlación directa entre la cantidad de </a:t>
            </a:r>
            <a:r>
              <a:rPr lang="es-EC" sz="2400" b="1" i="1" dirty="0"/>
              <a:t>material reciclado utilizado </a:t>
            </a:r>
            <a:r>
              <a:rPr lang="es-EC" sz="2400" i="1" dirty="0"/>
              <a:t>en la elaboración de fundas de acarreo </a:t>
            </a:r>
            <a:r>
              <a:rPr lang="es-EC" sz="2400" b="1" i="1" dirty="0"/>
              <a:t>y su impacto ambiental</a:t>
            </a:r>
            <a:r>
              <a:rPr lang="es-EC" sz="2400" i="1" dirty="0"/>
              <a:t> a lo largo de su ciclo de vida. </a:t>
            </a:r>
            <a:endParaRPr lang="es-EC" sz="2400" i="1" dirty="0" smtClean="0"/>
          </a:p>
          <a:p>
            <a:pPr algn="just"/>
            <a:endParaRPr lang="es-EC" sz="2400" i="1" dirty="0" smtClean="0"/>
          </a:p>
          <a:p>
            <a:pPr algn="just"/>
            <a:endParaRPr lang="es-EC" dirty="0"/>
          </a:p>
          <a:p>
            <a:pPr algn="just"/>
            <a:r>
              <a:rPr lang="es-EC" dirty="0" smtClean="0"/>
              <a:t>Para </a:t>
            </a:r>
            <a:r>
              <a:rPr lang="es-EC" dirty="0"/>
              <a:t>aceptar o rechazar la hipótesis planteada se utilizará la herramienta de ACV en el proceso de fabricación de fundas de acarreo fabricadas con distintas proporciones de material reciclado y virgen y se determinará si el porcentaje dentro de su composición influye en la disminución de los impactos ambientales durante su ciclo de vida</a:t>
            </a:r>
            <a:r>
              <a:rPr lang="es-EC" dirty="0" smtClean="0"/>
              <a:t>.</a:t>
            </a:r>
          </a:p>
          <a:p>
            <a:pPr algn="just"/>
            <a:r>
              <a:rPr lang="es-EC" dirty="0"/>
              <a:t/>
            </a:r>
            <a:br>
              <a:rPr lang="es-EC" dirty="0"/>
            </a:br>
            <a:endParaRPr lang="en-US" dirty="0"/>
          </a:p>
        </p:txBody>
      </p:sp>
      <p:sp>
        <p:nvSpPr>
          <p:cNvPr id="5" name="CuadroTexto 4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7504" y="35913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FUNDAS PLASTICAS DE ACARREO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63788" y="856233"/>
            <a:ext cx="2268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MATERIA PRIMA</a:t>
            </a:r>
            <a:r>
              <a:rPr lang="es-EC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PEAD: resistencia altas temperaturas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PEBD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Otros: PET, cartón, papel.</a:t>
            </a:r>
            <a:endParaRPr lang="en-U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79512" y="5157192"/>
            <a:ext cx="46085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Figura 1</a:t>
            </a:r>
            <a:r>
              <a:rPr lang="es-ES" sz="1400" dirty="0" smtClean="0"/>
              <a:t>.</a:t>
            </a:r>
            <a:r>
              <a:rPr lang="es-EC" i="1" dirty="0" smtClean="0"/>
              <a:t> </a:t>
            </a:r>
            <a:r>
              <a:rPr lang="es-EC" sz="1400" i="1" dirty="0" smtClean="0"/>
              <a:t>Diagrama de elaboración de bolsas plásticas</a:t>
            </a:r>
            <a:r>
              <a:rPr lang="es-EC" i="1" dirty="0" smtClean="0"/>
              <a:t>.</a:t>
            </a:r>
            <a:endParaRPr lang="es-ES" sz="1400" i="1" dirty="0" smtClean="0"/>
          </a:p>
          <a:p>
            <a:r>
              <a:rPr lang="es-ES" sz="1400" b="1" dirty="0" smtClean="0"/>
              <a:t>Nota: </a:t>
            </a:r>
            <a:r>
              <a:rPr lang="es-ES" sz="1400" dirty="0" smtClean="0"/>
              <a:t>Elaboración </a:t>
            </a:r>
            <a:r>
              <a:rPr lang="es-ES" sz="1400" dirty="0"/>
              <a:t>propia a partir de lo descrito por  Avilés (2019) y Anáhuac (2022). </a:t>
            </a:r>
            <a:endParaRPr lang="en-US" sz="1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07704" y="656178"/>
            <a:ext cx="10544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60750"/>
              </p:ext>
            </p:extLst>
          </p:nvPr>
        </p:nvGraphicFramePr>
        <p:xfrm>
          <a:off x="971600" y="653641"/>
          <a:ext cx="2592288" cy="4503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r:id="rId3" imgW="3293189" imgH="5748777" progId="Visio.Drawing.11">
                  <p:embed/>
                </p:oleObj>
              </mc:Choice>
              <mc:Fallback>
                <p:oleObj r:id="rId3" imgW="3293189" imgH="574877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653641"/>
                        <a:ext cx="2592288" cy="4503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181" y="674955"/>
            <a:ext cx="2346822" cy="484227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173468" y="764704"/>
            <a:ext cx="1935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MATERIA PRIMA</a:t>
            </a:r>
            <a:r>
              <a:rPr lang="es-EC" sz="1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Fundas PEBD, PEAD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Envases PET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932040" y="5160094"/>
            <a:ext cx="4061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Figura 2</a:t>
            </a:r>
            <a:r>
              <a:rPr lang="es-ES" sz="1400" dirty="0" smtClean="0"/>
              <a:t>.</a:t>
            </a:r>
            <a:r>
              <a:rPr lang="es-EC" i="1" dirty="0" smtClean="0"/>
              <a:t> </a:t>
            </a:r>
            <a:r>
              <a:rPr lang="es-EC" sz="1400" i="1" dirty="0" smtClean="0"/>
              <a:t>Diagrama de obtención materia prima reciclada</a:t>
            </a:r>
            <a:r>
              <a:rPr lang="es-EC" i="1" dirty="0" smtClean="0"/>
              <a:t>.</a:t>
            </a:r>
            <a:endParaRPr lang="es-ES" sz="1400" i="1" dirty="0" smtClean="0"/>
          </a:p>
          <a:p>
            <a:r>
              <a:rPr lang="es-ES" sz="1400" b="1" dirty="0" smtClean="0"/>
              <a:t>Nota: </a:t>
            </a:r>
            <a:r>
              <a:rPr lang="es-ES" sz="1400" dirty="0" smtClean="0"/>
              <a:t>Elaboración </a:t>
            </a:r>
            <a:r>
              <a:rPr lang="es-ES" sz="1400" dirty="0"/>
              <a:t>propia a partir de lo descrito por </a:t>
            </a:r>
            <a:r>
              <a:rPr lang="es-EC" sz="1400" dirty="0"/>
              <a:t>(BBVA, 2019</a:t>
            </a:r>
            <a:endParaRPr lang="en-US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3923928" y="4869160"/>
            <a:ext cx="1728192" cy="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411760" y="1841922"/>
            <a:ext cx="1512168" cy="2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V="1">
            <a:off x="3923928" y="1841922"/>
            <a:ext cx="0" cy="302723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31" y="1161550"/>
            <a:ext cx="5544616" cy="454216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07504" y="35913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</a:rPr>
              <a:t>ANALISIS DE CICLO DE VIDA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26285" y="1340768"/>
            <a:ext cx="31501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De acuerdo a lo e</a:t>
            </a:r>
            <a:r>
              <a:rPr lang="es-EC" dirty="0" smtClean="0"/>
              <a:t>stablecido </a:t>
            </a:r>
            <a:r>
              <a:rPr lang="es-EC" dirty="0"/>
              <a:t>en la Norma UNE-EN ISO 14040:2006, un estudio de ACV consta de cuatro fases (ISO 14040:2006</a:t>
            </a:r>
            <a:r>
              <a:rPr lang="es-EC" dirty="0" smtClean="0"/>
              <a:t>):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Definición </a:t>
            </a:r>
            <a:r>
              <a:rPr lang="es-EC" dirty="0"/>
              <a:t>del objetivo y el </a:t>
            </a:r>
            <a:r>
              <a:rPr lang="es-EC" dirty="0" smtClean="0"/>
              <a:t>alcance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Análisis </a:t>
            </a:r>
            <a:r>
              <a:rPr lang="es-EC" dirty="0"/>
              <a:t>de </a:t>
            </a:r>
            <a:r>
              <a:rPr lang="es-EC" dirty="0" smtClean="0"/>
              <a:t>inventario,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Evaluación </a:t>
            </a:r>
            <a:r>
              <a:rPr lang="es-EC" dirty="0"/>
              <a:t>del impacto </a:t>
            </a:r>
            <a:r>
              <a:rPr lang="es-EC" dirty="0" smtClean="0"/>
              <a:t>ambiental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/>
              <a:t>Interpretación </a:t>
            </a:r>
            <a:r>
              <a:rPr lang="es-EC" dirty="0"/>
              <a:t>de resultados.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07504" y="6309320"/>
            <a:ext cx="647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TEMA:</a:t>
            </a:r>
            <a:r>
              <a:rPr lang="es-ES" sz="1400" dirty="0" smtClean="0"/>
              <a:t> “Análisis </a:t>
            </a:r>
            <a:r>
              <a:rPr lang="es-ES" sz="1400" dirty="0"/>
              <a:t>de Ciclo Vida de fundas de acarreo de polietileno fabricadas con diferentes porcentajes de material reciclado en la industria </a:t>
            </a:r>
            <a:r>
              <a:rPr lang="es-ES" sz="1400" dirty="0" smtClean="0"/>
              <a:t>ecuatoriana”</a:t>
            </a:r>
            <a:endParaRPr lang="es-EC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40" y="6021288"/>
            <a:ext cx="2564460" cy="6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TM03457491[[fn=Metrópoli]]</Template>
  <TotalTime>12638</TotalTime>
  <Words>3314</Words>
  <Application>Microsoft Office PowerPoint</Application>
  <PresentationFormat>Presentación en pantalla (4:3)</PresentationFormat>
  <Paragraphs>424</Paragraphs>
  <Slides>25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Diseño predeterminado</vt:lpstr>
      <vt:lpstr>CorelDRAW</vt:lpstr>
      <vt:lpstr>Visio.Drawing.11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IBETH CHILUIZA</dc:creator>
  <cp:lastModifiedBy>Nadia Solorzano S.</cp:lastModifiedBy>
  <cp:revision>460</cp:revision>
  <dcterms:created xsi:type="dcterms:W3CDTF">2008-02-13T16:07:44Z</dcterms:created>
  <dcterms:modified xsi:type="dcterms:W3CDTF">2022-12-15T00:07:23Z</dcterms:modified>
</cp:coreProperties>
</file>