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Corbel" panose="020B0503020204020204" pitchFamily="34" charset="0"/>
      <p:regular r:id="rId60"/>
      <p:bold r:id="rId61"/>
      <p:italic r:id="rId62"/>
      <p:boldItalic r:id="rId63"/>
    </p:embeddedFont>
    <p:embeddedFont>
      <p:font typeface="Montserrat" panose="00000500000000000000" pitchFamily="2"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iNs8jlsP7jgIwM+/8TDKcbBYAJ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da37c3c20f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1da37c3c20f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da37c3c20f_0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1da37c3c20f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da37c3c20f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1da37c3c20f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da37c3c20f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1da37c3c20f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da37c3c20f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1da37c3c20f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da37c3c20f_0_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1da37c3c20f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da37c3c20f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1da37c3c20f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da37c3c20f_0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1da37c3c20f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a37c3c20f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1da37c3c20f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a37c3c20f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1da37c3c20f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da37c3c20f_0_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1da37c3c20f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da37c3c20f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1da37c3c20f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da37c3c20f_0_2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1da37c3c20f_0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da37c3c20f_0_2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1da37c3c20f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da37c3c20f_0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g1da37c3c20f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da37c3c20f_0_2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1da37c3c20f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da37c3c20f_0_2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1da37c3c20f_0_2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da37c3c20f_0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1da37c3c20f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da37c3c20f_0_3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g1da37c3c20f_0_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da37c3c20f_0_3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1da37c3c20f_0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da37c3c20f_0_3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g1da37c3c20f_0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da37c3c20f_0_3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1da37c3c20f_0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a37c3c20f_0_3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g1da37c3c20f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da37c3c20f_0_3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1da37c3c20f_0_3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da37c3c20f_0_3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g1da37c3c20f_0_3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da37c3c20f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g1da37c3c20f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da37c3c20f_0_4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g1da37c3c20f_0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da37c3c20f_0_4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g1da37c3c20f_0_4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da37c3c20f_0_4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1da37c3c20f_0_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da37c3c20f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g1da37c3c20f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da37c3c20f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1da37c3c20f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da37c3c20f_0_4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g1da37c3c20f_0_4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da37c3c20f_0_4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g1da37c3c20f_0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da37c3c20f_0_4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g1da37c3c20f_0_4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da37c3c20f_0_4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g1da37c3c20f_0_4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da37c3c20f_0_4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g1da37c3c20f_0_4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da37c3c20f_0_4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g1da37c3c20f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da37c3c20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g1da37c3c20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da37c3c20f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1da37c3c20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da37c3c20f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g1da37c3c20f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da37c3c20f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g1da37c3c20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da37c3c20f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g1da37c3c20f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da37c3c20f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1da37c3c20f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da37c3c20f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1da37c3c20f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da37c3c20f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1da37c3c20f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21"/>
        <p:cNvGrpSpPr/>
        <p:nvPr/>
      </p:nvGrpSpPr>
      <p:grpSpPr>
        <a:xfrm>
          <a:off x="0" y="0"/>
          <a:ext cx="0" cy="0"/>
          <a:chOff x="0" y="0"/>
          <a:chExt cx="0" cy="0"/>
        </a:xfrm>
      </p:grpSpPr>
      <p:pic>
        <p:nvPicPr>
          <p:cNvPr id="22" name="Google Shape;22;p63" descr="Imagen 2"/>
          <p:cNvPicPr preferRelativeResize="0"/>
          <p:nvPr/>
        </p:nvPicPr>
        <p:blipFill rotWithShape="1">
          <a:blip r:embed="rId2">
            <a:alphaModFix/>
          </a:blip>
          <a:srcRect/>
          <a:stretch/>
        </p:blipFill>
        <p:spPr>
          <a:xfrm rot="5400000" flipH="1">
            <a:off x="1044396" y="577656"/>
            <a:ext cx="6857998" cy="5702688"/>
          </a:xfrm>
          <a:prstGeom prst="rect">
            <a:avLst/>
          </a:prstGeom>
          <a:noFill/>
          <a:ln>
            <a:noFill/>
          </a:ln>
        </p:spPr>
      </p:pic>
      <p:sp>
        <p:nvSpPr>
          <p:cNvPr id="23" name="Google Shape;23;p63"/>
          <p:cNvSpPr/>
          <p:nvPr/>
        </p:nvSpPr>
        <p:spPr>
          <a:xfrm rot="5400000" flipH="1">
            <a:off x="-1879949" y="3391655"/>
            <a:ext cx="6857997" cy="74694"/>
          </a:xfrm>
          <a:prstGeom prst="rect">
            <a:avLst/>
          </a:prstGeom>
          <a:solidFill>
            <a:srgbClr val="21714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4" name="Google Shape;24;p63"/>
          <p:cNvSpPr/>
          <p:nvPr/>
        </p:nvSpPr>
        <p:spPr>
          <a:xfrm rot="5400000" flipH="1">
            <a:off x="-1809389" y="3391652"/>
            <a:ext cx="6858000" cy="74695"/>
          </a:xfrm>
          <a:prstGeom prst="rect">
            <a:avLst/>
          </a:prstGeom>
          <a:solidFill>
            <a:srgbClr val="BC202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pic>
        <p:nvPicPr>
          <p:cNvPr id="25" name="Google Shape;25;p63" descr="Resultado de imagen para espe"/>
          <p:cNvPicPr preferRelativeResize="0"/>
          <p:nvPr/>
        </p:nvPicPr>
        <p:blipFill rotWithShape="1">
          <a:blip r:embed="rId3">
            <a:alphaModFix/>
          </a:blip>
          <a:srcRect r="74423"/>
          <a:stretch/>
        </p:blipFill>
        <p:spPr>
          <a:xfrm>
            <a:off x="249460" y="2560947"/>
            <a:ext cx="993941" cy="933446"/>
          </a:xfrm>
          <a:prstGeom prst="rect">
            <a:avLst/>
          </a:prstGeom>
          <a:noFill/>
          <a:ln>
            <a:noFill/>
          </a:ln>
        </p:spPr>
      </p:pic>
      <p:sp>
        <p:nvSpPr>
          <p:cNvPr id="26" name="Google Shape;26;p63"/>
          <p:cNvSpPr txBox="1">
            <a:spLocks noGrp="1"/>
          </p:cNvSpPr>
          <p:nvPr>
            <p:ph type="ctrTitle"/>
          </p:nvPr>
        </p:nvSpPr>
        <p:spPr>
          <a:xfrm>
            <a:off x="3354435" y="770012"/>
            <a:ext cx="7315200" cy="27820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5900"/>
              <a:buFont typeface="Corbel"/>
              <a:buNone/>
              <a:defRPr sz="59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3"/>
          <p:cNvSpPr txBox="1">
            <a:spLocks noGrp="1"/>
          </p:cNvSpPr>
          <p:nvPr>
            <p:ph type="subTitle" idx="1"/>
          </p:nvPr>
        </p:nvSpPr>
        <p:spPr>
          <a:xfrm>
            <a:off x="3433566" y="4809812"/>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chemeClr val="dk2"/>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8" name="Google Shape;28;p63"/>
          <p:cNvSpPr txBox="1">
            <a:spLocks noGrp="1"/>
          </p:cNvSpPr>
          <p:nvPr>
            <p:ph type="dt" idx="10"/>
          </p:nvPr>
        </p:nvSpPr>
        <p:spPr>
          <a:xfrm>
            <a:off x="411933" y="6356350"/>
            <a:ext cx="92360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a:t>
            </a:fld>
            <a:endParaRPr/>
          </a:p>
        </p:txBody>
      </p:sp>
      <p:pic>
        <p:nvPicPr>
          <p:cNvPr id="31" name="Google Shape;31;p63" descr="Resultado de imagen para espe"/>
          <p:cNvPicPr preferRelativeResize="0"/>
          <p:nvPr/>
        </p:nvPicPr>
        <p:blipFill rotWithShape="1">
          <a:blip r:embed="rId4">
            <a:alphaModFix/>
          </a:blip>
          <a:srcRect l="24832"/>
          <a:stretch/>
        </p:blipFill>
        <p:spPr>
          <a:xfrm>
            <a:off x="75857" y="1622704"/>
            <a:ext cx="1330242" cy="522899"/>
          </a:xfrm>
          <a:prstGeom prst="rect">
            <a:avLst/>
          </a:prstGeom>
          <a:noFill/>
          <a:ln>
            <a:noFill/>
          </a:ln>
        </p:spPr>
      </p:pic>
      <p:pic>
        <p:nvPicPr>
          <p:cNvPr id="32" name="Google Shape;32;p63"/>
          <p:cNvPicPr preferRelativeResize="0"/>
          <p:nvPr/>
        </p:nvPicPr>
        <p:blipFill rotWithShape="1">
          <a:blip r:embed="rId5">
            <a:alphaModFix/>
          </a:blip>
          <a:srcRect/>
          <a:stretch/>
        </p:blipFill>
        <p:spPr>
          <a:xfrm>
            <a:off x="232123" y="3862720"/>
            <a:ext cx="1017710" cy="11312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4"/>
        <p:cNvGrpSpPr/>
        <p:nvPr/>
      </p:nvGrpSpPr>
      <p:grpSpPr>
        <a:xfrm>
          <a:off x="0" y="0"/>
          <a:ext cx="0" cy="0"/>
          <a:chOff x="0" y="0"/>
          <a:chExt cx="0" cy="0"/>
        </a:xfrm>
      </p:grpSpPr>
      <p:sp>
        <p:nvSpPr>
          <p:cNvPr id="85" name="Google Shape;85;p72"/>
          <p:cNvSpPr txBox="1">
            <a:spLocks noGrp="1"/>
          </p:cNvSpPr>
          <p:nvPr>
            <p:ph type="title"/>
          </p:nvPr>
        </p:nvSpPr>
        <p:spPr>
          <a:xfrm>
            <a:off x="3205587" y="363289"/>
            <a:ext cx="7238877" cy="13197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2"/>
          <p:cNvSpPr txBox="1">
            <a:spLocks noGrp="1"/>
          </p:cNvSpPr>
          <p:nvPr>
            <p:ph type="body" idx="1"/>
          </p:nvPr>
        </p:nvSpPr>
        <p:spPr>
          <a:xfrm rot="5400000">
            <a:off x="4025771" y="-4929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7" name="Google Shape;87;p7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0"/>
        <p:cNvGrpSpPr/>
        <p:nvPr/>
      </p:nvGrpSpPr>
      <p:grpSpPr>
        <a:xfrm>
          <a:off x="0" y="0"/>
          <a:ext cx="0" cy="0"/>
          <a:chOff x="0" y="0"/>
          <a:chExt cx="0" cy="0"/>
        </a:xfrm>
      </p:grpSpPr>
      <p:sp>
        <p:nvSpPr>
          <p:cNvPr id="91" name="Google Shape;91;p73"/>
          <p:cNvSpPr txBox="1">
            <a:spLocks noGrp="1"/>
          </p:cNvSpPr>
          <p:nvPr>
            <p:ph type="title"/>
          </p:nvPr>
        </p:nvSpPr>
        <p:spPr>
          <a:xfrm rot="5400000">
            <a:off x="-688730" y="2858966"/>
            <a:ext cx="3244362" cy="114006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body" idx="1"/>
          </p:nvPr>
        </p:nvSpPr>
        <p:spPr>
          <a:xfrm rot="5400000">
            <a:off x="4264706"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93" name="Google Shape;93;p7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3"/>
        <p:cNvGrpSpPr/>
        <p:nvPr/>
      </p:nvGrpSpPr>
      <p:grpSpPr>
        <a:xfrm>
          <a:off x="0" y="0"/>
          <a:ext cx="0" cy="0"/>
          <a:chOff x="0" y="0"/>
          <a:chExt cx="0" cy="0"/>
        </a:xfrm>
      </p:grpSpPr>
      <p:sp>
        <p:nvSpPr>
          <p:cNvPr id="34" name="Google Shape;34;p64"/>
          <p:cNvSpPr txBox="1">
            <a:spLocks noGrp="1"/>
          </p:cNvSpPr>
          <p:nvPr>
            <p:ph type="title"/>
          </p:nvPr>
        </p:nvSpPr>
        <p:spPr>
          <a:xfrm>
            <a:off x="3167426" y="472108"/>
            <a:ext cx="7315200" cy="134689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44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4"/>
          <p:cNvSpPr txBox="1">
            <a:spLocks noGrp="1"/>
          </p:cNvSpPr>
          <p:nvPr>
            <p:ph type="body" idx="1"/>
          </p:nvPr>
        </p:nvSpPr>
        <p:spPr>
          <a:xfrm>
            <a:off x="3077961" y="853909"/>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36" name="Google Shape;36;p6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9"/>
        <p:cNvGrpSpPr/>
        <p:nvPr/>
      </p:nvGrpSpPr>
      <p:grpSpPr>
        <a:xfrm>
          <a:off x="0" y="0"/>
          <a:ext cx="0" cy="0"/>
          <a:chOff x="0" y="0"/>
          <a:chExt cx="0" cy="0"/>
        </a:xfrm>
      </p:grpSpPr>
      <p:sp>
        <p:nvSpPr>
          <p:cNvPr id="40" name="Google Shape;40;p65"/>
          <p:cNvSpPr txBox="1">
            <a:spLocks noGrp="1"/>
          </p:cNvSpPr>
          <p:nvPr>
            <p:ph type="title"/>
          </p:nvPr>
        </p:nvSpPr>
        <p:spPr>
          <a:xfrm>
            <a:off x="3005665" y="1307240"/>
            <a:ext cx="7315200" cy="325526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595959"/>
              </a:buClr>
              <a:buSzPts val="5900"/>
              <a:buFont typeface="Corbel"/>
              <a:buNone/>
              <a:defRPr sz="5900" b="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5"/>
          <p:cNvSpPr txBox="1">
            <a:spLocks noGrp="1"/>
          </p:cNvSpPr>
          <p:nvPr>
            <p:ph type="body" idx="1"/>
          </p:nvPr>
        </p:nvSpPr>
        <p:spPr>
          <a:xfrm>
            <a:off x="3023953" y="4681376"/>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42" name="Google Shape;42;p6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5"/>
        <p:cNvGrpSpPr/>
        <p:nvPr/>
      </p:nvGrpSpPr>
      <p:grpSpPr>
        <a:xfrm>
          <a:off x="0" y="0"/>
          <a:ext cx="0" cy="0"/>
          <a:chOff x="0" y="0"/>
          <a:chExt cx="0" cy="0"/>
        </a:xfrm>
      </p:grpSpPr>
      <p:sp>
        <p:nvSpPr>
          <p:cNvPr id="46" name="Google Shape;46;p66"/>
          <p:cNvSpPr txBox="1">
            <a:spLocks noGrp="1"/>
          </p:cNvSpPr>
          <p:nvPr>
            <p:ph type="title"/>
          </p:nvPr>
        </p:nvSpPr>
        <p:spPr>
          <a:xfrm>
            <a:off x="3205587" y="363289"/>
            <a:ext cx="7238877" cy="13197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6"/>
          <p:cNvSpPr txBox="1">
            <a:spLocks noGrp="1"/>
          </p:cNvSpPr>
          <p:nvPr>
            <p:ph type="body" idx="1"/>
          </p:nvPr>
        </p:nvSpPr>
        <p:spPr>
          <a:xfrm>
            <a:off x="2936649"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8" name="Google Shape;48;p66"/>
          <p:cNvSpPr txBox="1">
            <a:spLocks noGrp="1"/>
          </p:cNvSpPr>
          <p:nvPr>
            <p:ph type="body" idx="2"/>
          </p:nvPr>
        </p:nvSpPr>
        <p:spPr>
          <a:xfrm>
            <a:off x="6886857"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9" name="Google Shape;49;p6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2"/>
        <p:cNvGrpSpPr/>
        <p:nvPr/>
      </p:nvGrpSpPr>
      <p:grpSpPr>
        <a:xfrm>
          <a:off x="0" y="0"/>
          <a:ext cx="0" cy="0"/>
          <a:chOff x="0" y="0"/>
          <a:chExt cx="0" cy="0"/>
        </a:xfrm>
      </p:grpSpPr>
      <p:sp>
        <p:nvSpPr>
          <p:cNvPr id="53" name="Google Shape;53;p67"/>
          <p:cNvSpPr txBox="1">
            <a:spLocks noGrp="1"/>
          </p:cNvSpPr>
          <p:nvPr>
            <p:ph type="title"/>
          </p:nvPr>
        </p:nvSpPr>
        <p:spPr>
          <a:xfrm>
            <a:off x="3205587" y="363289"/>
            <a:ext cx="7238877" cy="13197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7"/>
          <p:cNvSpPr txBox="1">
            <a:spLocks noGrp="1"/>
          </p:cNvSpPr>
          <p:nvPr>
            <p:ph type="body" idx="1"/>
          </p:nvPr>
        </p:nvSpPr>
        <p:spPr>
          <a:xfrm>
            <a:off x="2927133" y="943094"/>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5" name="Google Shape;55;p67"/>
          <p:cNvSpPr txBox="1">
            <a:spLocks noGrp="1"/>
          </p:cNvSpPr>
          <p:nvPr>
            <p:ph type="body" idx="2"/>
          </p:nvPr>
        </p:nvSpPr>
        <p:spPr>
          <a:xfrm>
            <a:off x="2927133" y="1850444"/>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6" name="Google Shape;56;p67"/>
          <p:cNvSpPr txBox="1">
            <a:spLocks noGrp="1"/>
          </p:cNvSpPr>
          <p:nvPr>
            <p:ph type="body" idx="3"/>
          </p:nvPr>
        </p:nvSpPr>
        <p:spPr>
          <a:xfrm>
            <a:off x="6877684" y="943094"/>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7" name="Google Shape;57;p67"/>
          <p:cNvSpPr txBox="1">
            <a:spLocks noGrp="1"/>
          </p:cNvSpPr>
          <p:nvPr>
            <p:ph type="body" idx="4"/>
          </p:nvPr>
        </p:nvSpPr>
        <p:spPr>
          <a:xfrm>
            <a:off x="6877684" y="1850444"/>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8" name="Google Shape;58;p6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1"/>
        <p:cNvGrpSpPr/>
        <p:nvPr/>
      </p:nvGrpSpPr>
      <p:grpSpPr>
        <a:xfrm>
          <a:off x="0" y="0"/>
          <a:ext cx="0" cy="0"/>
          <a:chOff x="0" y="0"/>
          <a:chExt cx="0" cy="0"/>
        </a:xfrm>
      </p:grpSpPr>
      <p:sp>
        <p:nvSpPr>
          <p:cNvPr id="62" name="Google Shape;62;p68"/>
          <p:cNvSpPr txBox="1">
            <a:spLocks noGrp="1"/>
          </p:cNvSpPr>
          <p:nvPr>
            <p:ph type="title"/>
          </p:nvPr>
        </p:nvSpPr>
        <p:spPr>
          <a:xfrm>
            <a:off x="3205587" y="363289"/>
            <a:ext cx="7238877" cy="13197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En blanco" type="blank">
  <p:cSld name="BLANK">
    <p:spTree>
      <p:nvGrpSpPr>
        <p:cNvPr id="1" name="Shape 66"/>
        <p:cNvGrpSpPr/>
        <p:nvPr/>
      </p:nvGrpSpPr>
      <p:grpSpPr>
        <a:xfrm>
          <a:off x="0" y="0"/>
          <a:ext cx="0" cy="0"/>
          <a:chOff x="0" y="0"/>
          <a:chExt cx="0" cy="0"/>
        </a:xfrm>
      </p:grpSpPr>
      <p:sp>
        <p:nvSpPr>
          <p:cNvPr id="67" name="Google Shape;67;p6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0"/>
        <p:cNvGrpSpPr/>
        <p:nvPr/>
      </p:nvGrpSpPr>
      <p:grpSpPr>
        <a:xfrm>
          <a:off x="0" y="0"/>
          <a:ext cx="0" cy="0"/>
          <a:chOff x="0" y="0"/>
          <a:chExt cx="0" cy="0"/>
        </a:xfrm>
      </p:grpSpPr>
      <p:sp>
        <p:nvSpPr>
          <p:cNvPr id="71" name="Google Shape;71;p70"/>
          <p:cNvSpPr txBox="1">
            <a:spLocks noGrp="1"/>
          </p:cNvSpPr>
          <p:nvPr>
            <p:ph type="title"/>
          </p:nvPr>
        </p:nvSpPr>
        <p:spPr>
          <a:xfrm>
            <a:off x="331632" y="2523504"/>
            <a:ext cx="1221076" cy="181099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2000"/>
              <a:buFont typeface="Corbel"/>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0"/>
          <p:cNvSpPr txBox="1">
            <a:spLocks noGrp="1"/>
          </p:cNvSpPr>
          <p:nvPr>
            <p:ph type="body" idx="1"/>
          </p:nvPr>
        </p:nvSpPr>
        <p:spPr>
          <a:xfrm>
            <a:off x="3173321"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73" name="Google Shape;73;p70"/>
          <p:cNvSpPr txBox="1">
            <a:spLocks noGrp="1"/>
          </p:cNvSpPr>
          <p:nvPr>
            <p:ph type="body" idx="2"/>
          </p:nvPr>
        </p:nvSpPr>
        <p:spPr>
          <a:xfrm>
            <a:off x="326368" y="4783014"/>
            <a:ext cx="1221076" cy="10331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4" name="Google Shape;74;p7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254728" y="1698002"/>
            <a:ext cx="1379337" cy="180242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2000"/>
              <a:buFont typeface="Corbel"/>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1"/>
          <p:cNvSpPr>
            <a:spLocks noGrp="1"/>
          </p:cNvSpPr>
          <p:nvPr>
            <p:ph type="pic" idx="2"/>
          </p:nvPr>
        </p:nvSpPr>
        <p:spPr>
          <a:xfrm>
            <a:off x="2832090" y="755015"/>
            <a:ext cx="8115230" cy="5330952"/>
          </a:xfrm>
          <a:prstGeom prst="rect">
            <a:avLst/>
          </a:prstGeom>
          <a:solidFill>
            <a:srgbClr val="BFBFBF"/>
          </a:solidFill>
          <a:ln>
            <a:noFill/>
          </a:ln>
        </p:spPr>
      </p:sp>
      <p:sp>
        <p:nvSpPr>
          <p:cNvPr id="80" name="Google Shape;80;p71"/>
          <p:cNvSpPr txBox="1">
            <a:spLocks noGrp="1"/>
          </p:cNvSpPr>
          <p:nvPr>
            <p:ph type="body" idx="1"/>
          </p:nvPr>
        </p:nvSpPr>
        <p:spPr>
          <a:xfrm>
            <a:off x="262465" y="4293407"/>
            <a:ext cx="1379337" cy="126996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81" name="Google Shape;81;p7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1"/>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2" descr="Imagen 2"/>
          <p:cNvPicPr preferRelativeResize="0"/>
          <p:nvPr/>
        </p:nvPicPr>
        <p:blipFill rotWithShape="1">
          <a:blip r:embed="rId13">
            <a:alphaModFix/>
          </a:blip>
          <a:srcRect/>
          <a:stretch/>
        </p:blipFill>
        <p:spPr>
          <a:xfrm rot="5400000" flipH="1">
            <a:off x="918843" y="577657"/>
            <a:ext cx="6857998" cy="5702688"/>
          </a:xfrm>
          <a:prstGeom prst="rect">
            <a:avLst/>
          </a:prstGeom>
          <a:noFill/>
          <a:ln>
            <a:noFill/>
          </a:ln>
        </p:spPr>
      </p:pic>
      <p:sp>
        <p:nvSpPr>
          <p:cNvPr id="11" name="Google Shape;11;p62"/>
          <p:cNvSpPr/>
          <p:nvPr/>
        </p:nvSpPr>
        <p:spPr>
          <a:xfrm rot="5400000" flipH="1">
            <a:off x="-1853969" y="3390841"/>
            <a:ext cx="6857997" cy="76319"/>
          </a:xfrm>
          <a:prstGeom prst="rect">
            <a:avLst/>
          </a:prstGeom>
          <a:solidFill>
            <a:srgbClr val="21714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2" name="Google Shape;12;p62"/>
          <p:cNvSpPr/>
          <p:nvPr/>
        </p:nvSpPr>
        <p:spPr>
          <a:xfrm rot="5400000" flipH="1">
            <a:off x="-1955852" y="3380204"/>
            <a:ext cx="6857998" cy="97590"/>
          </a:xfrm>
          <a:prstGeom prst="rect">
            <a:avLst/>
          </a:prstGeom>
          <a:solidFill>
            <a:srgbClr val="BC202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3" name="Google Shape;13;p62"/>
          <p:cNvSpPr/>
          <p:nvPr/>
        </p:nvSpPr>
        <p:spPr>
          <a:xfrm>
            <a:off x="2" y="0"/>
            <a:ext cx="1426412" cy="6858000"/>
          </a:xfrm>
          <a:prstGeom prst="rect">
            <a:avLst/>
          </a:prstGeom>
          <a:gradFill>
            <a:gsLst>
              <a:gs pos="0">
                <a:srgbClr val="0F4425"/>
              </a:gs>
              <a:gs pos="50000">
                <a:srgbClr val="156337"/>
              </a:gs>
              <a:gs pos="100000">
                <a:srgbClr val="1B7742"/>
              </a:gs>
            </a:gsLst>
            <a:path path="circle">
              <a:fillToRect l="50000" t="50000" r="50000" b="50000"/>
            </a:path>
            <a:tileRect/>
          </a:gradFill>
          <a:ln w="10775" cap="flat" cmpd="sng">
            <a:solidFill>
              <a:srgbClr val="2171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62"/>
          <p:cNvSpPr txBox="1">
            <a:spLocks noGrp="1"/>
          </p:cNvSpPr>
          <p:nvPr>
            <p:ph type="title"/>
          </p:nvPr>
        </p:nvSpPr>
        <p:spPr>
          <a:xfrm>
            <a:off x="3205587" y="363289"/>
            <a:ext cx="7238877" cy="131979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2"/>
              </a:buClr>
              <a:buSzPts val="4400"/>
              <a:buFont typeface="Corbel"/>
              <a:buNone/>
              <a:defRPr sz="4400" b="1"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62"/>
          <p:cNvSpPr/>
          <p:nvPr/>
        </p:nvSpPr>
        <p:spPr>
          <a:xfrm>
            <a:off x="11825654" y="738554"/>
            <a:ext cx="374258" cy="5351350"/>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62"/>
          <p:cNvSpPr txBox="1">
            <a:spLocks noGrp="1"/>
          </p:cNvSpPr>
          <p:nvPr>
            <p:ph type="body" idx="1"/>
          </p:nvPr>
        </p:nvSpPr>
        <p:spPr>
          <a:xfrm>
            <a:off x="3077961" y="853909"/>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7" name="Google Shape;17;p6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8" name="Google Shape;18;p6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9" name="Google Shape;19;p6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a:t>
            </a:fld>
            <a:endParaRPr/>
          </a:p>
        </p:txBody>
      </p:sp>
      <p:pic>
        <p:nvPicPr>
          <p:cNvPr id="20" name="Google Shape;20;p62" descr="Resultado de imagen para espe"/>
          <p:cNvPicPr preferRelativeResize="0"/>
          <p:nvPr/>
        </p:nvPicPr>
        <p:blipFill rotWithShape="1">
          <a:blip r:embed="rId14">
            <a:alphaModFix/>
          </a:blip>
          <a:srcRect r="74423"/>
          <a:stretch/>
        </p:blipFill>
        <p:spPr>
          <a:xfrm>
            <a:off x="262465" y="136525"/>
            <a:ext cx="990254" cy="8866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p:nvPr/>
        </p:nvSpPr>
        <p:spPr>
          <a:xfrm>
            <a:off x="1895900" y="2630754"/>
            <a:ext cx="10049700" cy="124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MX" sz="2400" b="1" i="0" u="none" strike="noStrike" cap="none">
                <a:solidFill>
                  <a:schemeClr val="dk2"/>
                </a:solidFill>
                <a:latin typeface="Montserrat"/>
                <a:ea typeface="Montserrat"/>
                <a:cs typeface="Montserrat"/>
                <a:sym typeface="Montserrat"/>
              </a:rPr>
              <a:t>“</a:t>
            </a:r>
            <a:r>
              <a:rPr lang="es-MX" sz="2400" b="1">
                <a:solidFill>
                  <a:schemeClr val="dk2"/>
                </a:solidFill>
                <a:latin typeface="Montserrat"/>
                <a:ea typeface="Montserrat"/>
                <a:cs typeface="Montserrat"/>
                <a:sym typeface="Montserrat"/>
              </a:rPr>
              <a:t>Diseño e implementación de una celda de manufactura remota basada en un robot SCARA con aplicación de visión artificial para su aplicación en los laboratorios remotos.</a:t>
            </a:r>
            <a:r>
              <a:rPr lang="es-MX" sz="2400" b="1" i="0" u="none" strike="noStrike" cap="none">
                <a:solidFill>
                  <a:schemeClr val="dk2"/>
                </a:solidFill>
                <a:latin typeface="Montserrat"/>
                <a:ea typeface="Montserrat"/>
                <a:cs typeface="Montserrat"/>
                <a:sym typeface="Montserrat"/>
              </a:rPr>
              <a:t>”</a:t>
            </a:r>
            <a:endParaRPr sz="2400" b="1">
              <a:solidFill>
                <a:schemeClr val="dk2"/>
              </a:solidFill>
              <a:latin typeface="Montserrat"/>
              <a:ea typeface="Montserrat"/>
              <a:cs typeface="Montserrat"/>
              <a:sym typeface="Montserrat"/>
            </a:endParaRPr>
          </a:p>
        </p:txBody>
      </p:sp>
      <p:sp>
        <p:nvSpPr>
          <p:cNvPr id="101" name="Google Shape;101;p1"/>
          <p:cNvSpPr txBox="1">
            <a:spLocks noGrp="1"/>
          </p:cNvSpPr>
          <p:nvPr>
            <p:ph type="ctrTitle"/>
          </p:nvPr>
        </p:nvSpPr>
        <p:spPr>
          <a:xfrm>
            <a:off x="3219147" y="215153"/>
            <a:ext cx="7403212" cy="172122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2"/>
              </a:buClr>
              <a:buSzPts val="1800"/>
              <a:buFont typeface="Montserrat"/>
              <a:buNone/>
            </a:pPr>
            <a:r>
              <a:rPr lang="es-MX" sz="1800">
                <a:latin typeface="Montserrat"/>
                <a:ea typeface="Montserrat"/>
                <a:cs typeface="Montserrat"/>
                <a:sym typeface="Montserrat"/>
              </a:rPr>
              <a:t>DEPARTAMENTO DE CIENCIAS DE LA ENERGÍA Y MECÁNICA</a:t>
            </a:r>
            <a:br>
              <a:rPr lang="es-MX" sz="1800">
                <a:latin typeface="Montserrat"/>
                <a:ea typeface="Montserrat"/>
                <a:cs typeface="Montserrat"/>
                <a:sym typeface="Montserrat"/>
              </a:rPr>
            </a:br>
            <a:r>
              <a:rPr lang="es-MX" sz="1800">
                <a:latin typeface="Montserrat"/>
                <a:ea typeface="Montserrat"/>
                <a:cs typeface="Montserrat"/>
                <a:sym typeface="Montserrat"/>
              </a:rPr>
              <a:t>CARRERA DE INGENIERÍA EN MECATRÓNICA</a:t>
            </a:r>
            <a:br>
              <a:rPr lang="es-MX" sz="1800">
                <a:latin typeface="Montserrat"/>
                <a:ea typeface="Montserrat"/>
                <a:cs typeface="Montserrat"/>
                <a:sym typeface="Montserrat"/>
              </a:rPr>
            </a:br>
            <a:r>
              <a:rPr lang="es-MX" sz="1800">
                <a:latin typeface="Montserrat"/>
                <a:ea typeface="Montserrat"/>
                <a:cs typeface="Montserrat"/>
                <a:sym typeface="Montserrat"/>
              </a:rPr>
              <a:t> TRABAJO DE TITULACIÓN, PREVIO A LA OBTENCIÓN DEL TÍTULO DE INGENIERO EN MECATRÓNICA</a:t>
            </a:r>
            <a:endParaRPr sz="1800">
              <a:latin typeface="Montserrat"/>
              <a:ea typeface="Montserrat"/>
              <a:cs typeface="Montserrat"/>
              <a:sym typeface="Montserrat"/>
            </a:endParaRPr>
          </a:p>
        </p:txBody>
      </p:sp>
      <p:sp>
        <p:nvSpPr>
          <p:cNvPr id="102" name="Google Shape;102;p1"/>
          <p:cNvSpPr txBox="1">
            <a:spLocks noGrp="1"/>
          </p:cNvSpPr>
          <p:nvPr>
            <p:ph type="subTitle" idx="1"/>
          </p:nvPr>
        </p:nvSpPr>
        <p:spPr>
          <a:xfrm>
            <a:off x="2759013" y="4567127"/>
            <a:ext cx="8260893" cy="186335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00"/>
              <a:buNone/>
            </a:pPr>
            <a:r>
              <a:rPr lang="es-MX" sz="2000" b="1">
                <a:latin typeface="Montserrat"/>
                <a:ea typeface="Montserrat"/>
                <a:cs typeface="Montserrat"/>
                <a:sym typeface="Montserrat"/>
              </a:rPr>
              <a:t>AUTORES:  España Males, Iván Darío</a:t>
            </a:r>
            <a:endParaRPr/>
          </a:p>
          <a:p>
            <a:pPr marL="0" lvl="0" indent="0" algn="ctr" rtl="0">
              <a:lnSpc>
                <a:spcPct val="100000"/>
              </a:lnSpc>
              <a:spcBef>
                <a:spcPts val="1200"/>
              </a:spcBef>
              <a:spcAft>
                <a:spcPts val="0"/>
              </a:spcAft>
              <a:buSzPts val="2000"/>
              <a:buNone/>
            </a:pPr>
            <a:r>
              <a:rPr lang="es-MX" sz="2000" b="1">
                <a:latin typeface="Montserrat"/>
                <a:ea typeface="Montserrat"/>
                <a:cs typeface="Montserrat"/>
                <a:sym typeface="Montserrat"/>
              </a:rPr>
              <a:t>                         Peñafiel Sánchez, Alejandro Ricardo</a:t>
            </a:r>
            <a:endParaRPr sz="2000" b="1">
              <a:latin typeface="Montserrat"/>
              <a:ea typeface="Montserrat"/>
              <a:cs typeface="Montserrat"/>
              <a:sym typeface="Montserrat"/>
            </a:endParaRPr>
          </a:p>
          <a:p>
            <a:pPr marL="0" lvl="0" indent="0" algn="ctr" rtl="0">
              <a:lnSpc>
                <a:spcPct val="150000"/>
              </a:lnSpc>
              <a:spcBef>
                <a:spcPts val="1200"/>
              </a:spcBef>
              <a:spcAft>
                <a:spcPts val="0"/>
              </a:spcAft>
              <a:buSzPts val="2000"/>
              <a:buNone/>
            </a:pPr>
            <a:r>
              <a:rPr lang="es-MX" sz="2000" b="1">
                <a:latin typeface="Montserrat"/>
                <a:ea typeface="Montserrat"/>
                <a:cs typeface="Montserrat"/>
                <a:sym typeface="Montserrat"/>
              </a:rPr>
              <a:t>DIRECTOR:	 ING. Alulema Flores, Darwin Omar</a:t>
            </a:r>
            <a:endParaRPr/>
          </a:p>
        </p:txBody>
      </p:sp>
      <p:sp>
        <p:nvSpPr>
          <p:cNvPr id="103" name="Google Shape;103;p1"/>
          <p:cNvSpPr txBox="1"/>
          <p:nvPr/>
        </p:nvSpPr>
        <p:spPr>
          <a:xfrm>
            <a:off x="5928514" y="5871882"/>
            <a:ext cx="1921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600"/>
              <a:buFont typeface="Arial"/>
              <a:buNone/>
            </a:pPr>
            <a:r>
              <a:rPr lang="es-MX" sz="3600" b="1" i="0" u="none" strike="noStrike" cap="none">
                <a:solidFill>
                  <a:schemeClr val="dk2"/>
                </a:solidFill>
                <a:latin typeface="Montserrat"/>
                <a:ea typeface="Montserrat"/>
                <a:cs typeface="Montserrat"/>
                <a:sym typeface="Montserrat"/>
              </a:rPr>
              <a:t>202</a:t>
            </a:r>
            <a:r>
              <a:rPr lang="es-MX" sz="3600" b="1">
                <a:solidFill>
                  <a:schemeClr val="dk2"/>
                </a:solidFill>
                <a:latin typeface="Montserrat"/>
                <a:ea typeface="Montserrat"/>
                <a:cs typeface="Montserrat"/>
                <a:sym typeface="Montserrat"/>
              </a:rPr>
              <a:t>3</a:t>
            </a:r>
            <a:endParaRPr sz="3600" b="1" i="0" u="none" strike="noStrike" cap="none">
              <a:solidFill>
                <a:schemeClr val="dk2"/>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da37c3c20f_0_108"/>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70" name="Google Shape;170;g1da37c3c20f_0_108"/>
          <p:cNvSpPr txBox="1">
            <a:spLocks noGrp="1"/>
          </p:cNvSpPr>
          <p:nvPr>
            <p:ph type="body" idx="1"/>
          </p:nvPr>
        </p:nvSpPr>
        <p:spPr>
          <a:xfrm>
            <a:off x="2028750" y="1294800"/>
            <a:ext cx="8580900" cy="71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Requerimientos subsistema mecánico</a:t>
            </a:r>
            <a:endParaRPr sz="2800" b="1">
              <a:solidFill>
                <a:schemeClr val="dk1"/>
              </a:solidFill>
            </a:endParaRPr>
          </a:p>
        </p:txBody>
      </p:sp>
      <p:sp>
        <p:nvSpPr>
          <p:cNvPr id="171" name="Google Shape;171;g1da37c3c20f_0_108"/>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172" name="Google Shape;172;g1da37c3c20f_0_108"/>
          <p:cNvPicPr preferRelativeResize="0"/>
          <p:nvPr/>
        </p:nvPicPr>
        <p:blipFill>
          <a:blip r:embed="rId3">
            <a:alphaModFix/>
          </a:blip>
          <a:stretch>
            <a:fillRect/>
          </a:stretch>
        </p:blipFill>
        <p:spPr>
          <a:xfrm>
            <a:off x="2405425" y="2750200"/>
            <a:ext cx="8839200" cy="34703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da37c3c20f_0_117"/>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78" name="Google Shape;178;g1da37c3c20f_0_117"/>
          <p:cNvSpPr txBox="1">
            <a:spLocks noGrp="1"/>
          </p:cNvSpPr>
          <p:nvPr>
            <p:ph type="body" idx="1"/>
          </p:nvPr>
        </p:nvSpPr>
        <p:spPr>
          <a:xfrm>
            <a:off x="2028750" y="1294800"/>
            <a:ext cx="8580900" cy="71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Modelos 3D</a:t>
            </a:r>
            <a:endParaRPr sz="2800" b="1">
              <a:solidFill>
                <a:schemeClr val="dk1"/>
              </a:solidFill>
            </a:endParaRPr>
          </a:p>
        </p:txBody>
      </p:sp>
      <p:sp>
        <p:nvSpPr>
          <p:cNvPr id="179" name="Google Shape;179;g1da37c3c20f_0_117"/>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180" name="Google Shape;180;g1da37c3c20f_0_117"/>
          <p:cNvPicPr preferRelativeResize="0"/>
          <p:nvPr/>
        </p:nvPicPr>
        <p:blipFill>
          <a:blip r:embed="rId3">
            <a:alphaModFix/>
          </a:blip>
          <a:stretch>
            <a:fillRect/>
          </a:stretch>
        </p:blipFill>
        <p:spPr>
          <a:xfrm>
            <a:off x="2518525" y="2006100"/>
            <a:ext cx="4212450" cy="4448150"/>
          </a:xfrm>
          <a:prstGeom prst="rect">
            <a:avLst/>
          </a:prstGeom>
          <a:noFill/>
          <a:ln>
            <a:noFill/>
          </a:ln>
        </p:spPr>
      </p:pic>
      <p:pic>
        <p:nvPicPr>
          <p:cNvPr id="181" name="Google Shape;181;g1da37c3c20f_0_117"/>
          <p:cNvPicPr preferRelativeResize="0"/>
          <p:nvPr/>
        </p:nvPicPr>
        <p:blipFill>
          <a:blip r:embed="rId4">
            <a:alphaModFix/>
          </a:blip>
          <a:stretch>
            <a:fillRect/>
          </a:stretch>
        </p:blipFill>
        <p:spPr>
          <a:xfrm>
            <a:off x="6864325" y="2006100"/>
            <a:ext cx="4267200" cy="4448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da37c3c20f_0_127"/>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87" name="Google Shape;187;g1da37c3c20f_0_127"/>
          <p:cNvSpPr txBox="1">
            <a:spLocks noGrp="1"/>
          </p:cNvSpPr>
          <p:nvPr>
            <p:ph type="body" idx="1"/>
          </p:nvPr>
        </p:nvSpPr>
        <p:spPr>
          <a:xfrm>
            <a:off x="2028750" y="1294800"/>
            <a:ext cx="8580900" cy="71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Modelos 3D</a:t>
            </a:r>
            <a:endParaRPr sz="2800" b="1">
              <a:solidFill>
                <a:schemeClr val="dk1"/>
              </a:solidFill>
            </a:endParaRPr>
          </a:p>
        </p:txBody>
      </p:sp>
      <p:sp>
        <p:nvSpPr>
          <p:cNvPr id="188" name="Google Shape;188;g1da37c3c20f_0_127"/>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189" name="Google Shape;189;g1da37c3c20f_0_127"/>
          <p:cNvPicPr preferRelativeResize="0"/>
          <p:nvPr/>
        </p:nvPicPr>
        <p:blipFill>
          <a:blip r:embed="rId3">
            <a:alphaModFix/>
          </a:blip>
          <a:stretch>
            <a:fillRect/>
          </a:stretch>
        </p:blipFill>
        <p:spPr>
          <a:xfrm>
            <a:off x="4213975" y="2006100"/>
            <a:ext cx="1914575" cy="4533900"/>
          </a:xfrm>
          <a:prstGeom prst="rect">
            <a:avLst/>
          </a:prstGeom>
          <a:noFill/>
          <a:ln>
            <a:noFill/>
          </a:ln>
        </p:spPr>
      </p:pic>
      <p:pic>
        <p:nvPicPr>
          <p:cNvPr id="190" name="Google Shape;190;g1da37c3c20f_0_127"/>
          <p:cNvPicPr preferRelativeResize="0"/>
          <p:nvPr/>
        </p:nvPicPr>
        <p:blipFill>
          <a:blip r:embed="rId4">
            <a:alphaModFix/>
          </a:blip>
          <a:stretch>
            <a:fillRect/>
          </a:stretch>
        </p:blipFill>
        <p:spPr>
          <a:xfrm>
            <a:off x="7347750" y="2095500"/>
            <a:ext cx="2088325" cy="3727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da37c3c20f_0_138"/>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96" name="Google Shape;196;g1da37c3c20f_0_138"/>
          <p:cNvSpPr txBox="1">
            <a:spLocks noGrp="1"/>
          </p:cNvSpPr>
          <p:nvPr>
            <p:ph type="body" idx="1"/>
          </p:nvPr>
        </p:nvSpPr>
        <p:spPr>
          <a:xfrm>
            <a:off x="2028750" y="1294800"/>
            <a:ext cx="8580900" cy="71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Simulación de esfuerzos del mecanismo del brazo (Q1)</a:t>
            </a:r>
            <a:endParaRPr sz="2800" b="1">
              <a:solidFill>
                <a:schemeClr val="dk1"/>
              </a:solidFill>
            </a:endParaRPr>
          </a:p>
        </p:txBody>
      </p:sp>
      <p:sp>
        <p:nvSpPr>
          <p:cNvPr id="197" name="Google Shape;197;g1da37c3c20f_0_138"/>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198" name="Google Shape;198;g1da37c3c20f_0_138"/>
          <p:cNvPicPr preferRelativeResize="0"/>
          <p:nvPr/>
        </p:nvPicPr>
        <p:blipFill>
          <a:blip r:embed="rId3">
            <a:alphaModFix/>
          </a:blip>
          <a:stretch>
            <a:fillRect/>
          </a:stretch>
        </p:blipFill>
        <p:spPr>
          <a:xfrm>
            <a:off x="3657275" y="1927900"/>
            <a:ext cx="3167751" cy="2563698"/>
          </a:xfrm>
          <a:prstGeom prst="rect">
            <a:avLst/>
          </a:prstGeom>
          <a:noFill/>
          <a:ln>
            <a:noFill/>
          </a:ln>
        </p:spPr>
      </p:pic>
      <p:pic>
        <p:nvPicPr>
          <p:cNvPr id="199" name="Google Shape;199;g1da37c3c20f_0_138"/>
          <p:cNvPicPr preferRelativeResize="0"/>
          <p:nvPr/>
        </p:nvPicPr>
        <p:blipFill>
          <a:blip r:embed="rId4">
            <a:alphaModFix/>
          </a:blip>
          <a:stretch>
            <a:fillRect/>
          </a:stretch>
        </p:blipFill>
        <p:spPr>
          <a:xfrm>
            <a:off x="6825025" y="1927900"/>
            <a:ext cx="3167750" cy="2601106"/>
          </a:xfrm>
          <a:prstGeom prst="rect">
            <a:avLst/>
          </a:prstGeom>
          <a:noFill/>
          <a:ln>
            <a:noFill/>
          </a:ln>
        </p:spPr>
      </p:pic>
      <p:pic>
        <p:nvPicPr>
          <p:cNvPr id="200" name="Google Shape;200;g1da37c3c20f_0_138"/>
          <p:cNvPicPr preferRelativeResize="0"/>
          <p:nvPr/>
        </p:nvPicPr>
        <p:blipFill>
          <a:blip r:embed="rId5">
            <a:alphaModFix/>
          </a:blip>
          <a:stretch>
            <a:fillRect/>
          </a:stretch>
        </p:blipFill>
        <p:spPr>
          <a:xfrm>
            <a:off x="5257475" y="4491602"/>
            <a:ext cx="3167759" cy="23663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da37c3c20f_0_150"/>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206" name="Google Shape;206;g1da37c3c20f_0_150"/>
          <p:cNvSpPr txBox="1">
            <a:spLocks noGrp="1"/>
          </p:cNvSpPr>
          <p:nvPr>
            <p:ph type="body" idx="1"/>
          </p:nvPr>
        </p:nvSpPr>
        <p:spPr>
          <a:xfrm>
            <a:off x="2028750" y="1294800"/>
            <a:ext cx="8580900" cy="71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300" b="1">
                <a:solidFill>
                  <a:schemeClr val="dk1"/>
                </a:solidFill>
              </a:rPr>
              <a:t>Simulación de esfuerzos del mecanismo del antebrazo (Q2)</a:t>
            </a:r>
            <a:endParaRPr sz="2800" b="1">
              <a:solidFill>
                <a:schemeClr val="dk1"/>
              </a:solidFill>
            </a:endParaRPr>
          </a:p>
        </p:txBody>
      </p:sp>
      <p:sp>
        <p:nvSpPr>
          <p:cNvPr id="207" name="Google Shape;207;g1da37c3c20f_0_150"/>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208" name="Google Shape;208;g1da37c3c20f_0_150"/>
          <p:cNvPicPr preferRelativeResize="0"/>
          <p:nvPr/>
        </p:nvPicPr>
        <p:blipFill>
          <a:blip r:embed="rId3">
            <a:alphaModFix/>
          </a:blip>
          <a:stretch>
            <a:fillRect/>
          </a:stretch>
        </p:blipFill>
        <p:spPr>
          <a:xfrm>
            <a:off x="2230075" y="1834250"/>
            <a:ext cx="4089126" cy="2438425"/>
          </a:xfrm>
          <a:prstGeom prst="rect">
            <a:avLst/>
          </a:prstGeom>
          <a:noFill/>
          <a:ln>
            <a:noFill/>
          </a:ln>
        </p:spPr>
      </p:pic>
      <p:pic>
        <p:nvPicPr>
          <p:cNvPr id="209" name="Google Shape;209;g1da37c3c20f_0_150"/>
          <p:cNvPicPr preferRelativeResize="0"/>
          <p:nvPr/>
        </p:nvPicPr>
        <p:blipFill>
          <a:blip r:embed="rId4">
            <a:alphaModFix/>
          </a:blip>
          <a:stretch>
            <a:fillRect/>
          </a:stretch>
        </p:blipFill>
        <p:spPr>
          <a:xfrm>
            <a:off x="6319200" y="1834250"/>
            <a:ext cx="4089125" cy="2536167"/>
          </a:xfrm>
          <a:prstGeom prst="rect">
            <a:avLst/>
          </a:prstGeom>
          <a:noFill/>
          <a:ln>
            <a:noFill/>
          </a:ln>
        </p:spPr>
      </p:pic>
      <p:pic>
        <p:nvPicPr>
          <p:cNvPr id="210" name="Google Shape;210;g1da37c3c20f_0_150"/>
          <p:cNvPicPr preferRelativeResize="0"/>
          <p:nvPr/>
        </p:nvPicPr>
        <p:blipFill>
          <a:blip r:embed="rId5">
            <a:alphaModFix/>
          </a:blip>
          <a:stretch>
            <a:fillRect/>
          </a:stretch>
        </p:blipFill>
        <p:spPr>
          <a:xfrm>
            <a:off x="4131450" y="4272674"/>
            <a:ext cx="4375500" cy="2438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da37c3c20f_0_163"/>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216" name="Google Shape;216;g1da37c3c20f_0_163"/>
          <p:cNvSpPr txBox="1">
            <a:spLocks noGrp="1"/>
          </p:cNvSpPr>
          <p:nvPr>
            <p:ph type="body" idx="1"/>
          </p:nvPr>
        </p:nvSpPr>
        <p:spPr>
          <a:xfrm>
            <a:off x="2028750" y="1294800"/>
            <a:ext cx="8580900" cy="71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Simulación de esfuerzos del mecanismo elevador y rotatorio (Q3, Q4)</a:t>
            </a:r>
            <a:endParaRPr sz="2800" b="1">
              <a:solidFill>
                <a:schemeClr val="dk1"/>
              </a:solidFill>
            </a:endParaRPr>
          </a:p>
        </p:txBody>
      </p:sp>
      <p:sp>
        <p:nvSpPr>
          <p:cNvPr id="217" name="Google Shape;217;g1da37c3c20f_0_163"/>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218" name="Google Shape;218;g1da37c3c20f_0_163"/>
          <p:cNvPicPr preferRelativeResize="0"/>
          <p:nvPr/>
        </p:nvPicPr>
        <p:blipFill>
          <a:blip r:embed="rId3">
            <a:alphaModFix/>
          </a:blip>
          <a:stretch>
            <a:fillRect/>
          </a:stretch>
        </p:blipFill>
        <p:spPr>
          <a:xfrm>
            <a:off x="2585200" y="2335625"/>
            <a:ext cx="2955150" cy="4306050"/>
          </a:xfrm>
          <a:prstGeom prst="rect">
            <a:avLst/>
          </a:prstGeom>
          <a:noFill/>
          <a:ln>
            <a:noFill/>
          </a:ln>
        </p:spPr>
      </p:pic>
      <p:pic>
        <p:nvPicPr>
          <p:cNvPr id="219" name="Google Shape;219;g1da37c3c20f_0_163"/>
          <p:cNvPicPr preferRelativeResize="0"/>
          <p:nvPr/>
        </p:nvPicPr>
        <p:blipFill>
          <a:blip r:embed="rId4">
            <a:alphaModFix/>
          </a:blip>
          <a:stretch>
            <a:fillRect/>
          </a:stretch>
        </p:blipFill>
        <p:spPr>
          <a:xfrm>
            <a:off x="5540350" y="2343796"/>
            <a:ext cx="2955150" cy="4289708"/>
          </a:xfrm>
          <a:prstGeom prst="rect">
            <a:avLst/>
          </a:prstGeom>
          <a:noFill/>
          <a:ln>
            <a:noFill/>
          </a:ln>
        </p:spPr>
      </p:pic>
      <p:pic>
        <p:nvPicPr>
          <p:cNvPr id="220" name="Google Shape;220;g1da37c3c20f_0_163"/>
          <p:cNvPicPr preferRelativeResize="0"/>
          <p:nvPr/>
        </p:nvPicPr>
        <p:blipFill>
          <a:blip r:embed="rId5">
            <a:alphaModFix/>
          </a:blip>
          <a:stretch>
            <a:fillRect/>
          </a:stretch>
        </p:blipFill>
        <p:spPr>
          <a:xfrm>
            <a:off x="8495499" y="2335625"/>
            <a:ext cx="2569351" cy="42897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da37c3c20f_0_176"/>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226" name="Google Shape;226;g1da37c3c20f_0_176"/>
          <p:cNvSpPr txBox="1">
            <a:spLocks noGrp="1"/>
          </p:cNvSpPr>
          <p:nvPr>
            <p:ph type="body" idx="1"/>
          </p:nvPr>
        </p:nvSpPr>
        <p:spPr>
          <a:xfrm>
            <a:off x="2028750" y="1294800"/>
            <a:ext cx="8580900" cy="71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Simulación de esfuerzos del mecanismo del efector</a:t>
            </a:r>
            <a:endParaRPr sz="2500" b="1">
              <a:solidFill>
                <a:schemeClr val="dk1"/>
              </a:solidFill>
            </a:endParaRPr>
          </a:p>
        </p:txBody>
      </p:sp>
      <p:sp>
        <p:nvSpPr>
          <p:cNvPr id="227" name="Google Shape;227;g1da37c3c20f_0_176"/>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228" name="Google Shape;228;g1da37c3c20f_0_176"/>
          <p:cNvPicPr preferRelativeResize="0"/>
          <p:nvPr/>
        </p:nvPicPr>
        <p:blipFill>
          <a:blip r:embed="rId3">
            <a:alphaModFix/>
          </a:blip>
          <a:stretch>
            <a:fillRect/>
          </a:stretch>
        </p:blipFill>
        <p:spPr>
          <a:xfrm>
            <a:off x="2092563" y="2362875"/>
            <a:ext cx="2707500" cy="3714775"/>
          </a:xfrm>
          <a:prstGeom prst="rect">
            <a:avLst/>
          </a:prstGeom>
          <a:noFill/>
          <a:ln>
            <a:noFill/>
          </a:ln>
        </p:spPr>
      </p:pic>
      <p:pic>
        <p:nvPicPr>
          <p:cNvPr id="229" name="Google Shape;229;g1da37c3c20f_0_176"/>
          <p:cNvPicPr preferRelativeResize="0"/>
          <p:nvPr/>
        </p:nvPicPr>
        <p:blipFill rotWithShape="1">
          <a:blip r:embed="rId4">
            <a:alphaModFix/>
          </a:blip>
          <a:srcRect b="6498"/>
          <a:stretch/>
        </p:blipFill>
        <p:spPr>
          <a:xfrm>
            <a:off x="4771688" y="2335625"/>
            <a:ext cx="3066649" cy="3714775"/>
          </a:xfrm>
          <a:prstGeom prst="rect">
            <a:avLst/>
          </a:prstGeom>
          <a:noFill/>
          <a:ln>
            <a:noFill/>
          </a:ln>
        </p:spPr>
      </p:pic>
      <p:pic>
        <p:nvPicPr>
          <p:cNvPr id="230" name="Google Shape;230;g1da37c3c20f_0_176"/>
          <p:cNvPicPr preferRelativeResize="0"/>
          <p:nvPr/>
        </p:nvPicPr>
        <p:blipFill>
          <a:blip r:embed="rId5">
            <a:alphaModFix/>
          </a:blip>
          <a:stretch>
            <a:fillRect/>
          </a:stretch>
        </p:blipFill>
        <p:spPr>
          <a:xfrm>
            <a:off x="7838338" y="2335625"/>
            <a:ext cx="2707500" cy="3714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da37c3c20f_0_189"/>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236" name="Google Shape;236;g1da37c3c20f_0_189"/>
          <p:cNvSpPr txBox="1">
            <a:spLocks noGrp="1"/>
          </p:cNvSpPr>
          <p:nvPr>
            <p:ph type="body" idx="1"/>
          </p:nvPr>
        </p:nvSpPr>
        <p:spPr>
          <a:xfrm>
            <a:off x="2028750" y="1294800"/>
            <a:ext cx="8580900" cy="71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Validación del diseño</a:t>
            </a:r>
            <a:endParaRPr sz="2500" b="1">
              <a:solidFill>
                <a:schemeClr val="dk1"/>
              </a:solidFill>
            </a:endParaRPr>
          </a:p>
        </p:txBody>
      </p:sp>
      <p:sp>
        <p:nvSpPr>
          <p:cNvPr id="237" name="Google Shape;237;g1da37c3c20f_0_189"/>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238" name="Google Shape;238;g1da37c3c20f_0_189"/>
          <p:cNvPicPr preferRelativeResize="0"/>
          <p:nvPr/>
        </p:nvPicPr>
        <p:blipFill>
          <a:blip r:embed="rId3">
            <a:alphaModFix/>
          </a:blip>
          <a:stretch>
            <a:fillRect/>
          </a:stretch>
        </p:blipFill>
        <p:spPr>
          <a:xfrm>
            <a:off x="3040213" y="2006100"/>
            <a:ext cx="7515200" cy="2011000"/>
          </a:xfrm>
          <a:prstGeom prst="rect">
            <a:avLst/>
          </a:prstGeom>
          <a:noFill/>
          <a:ln>
            <a:noFill/>
          </a:ln>
        </p:spPr>
      </p:pic>
      <p:pic>
        <p:nvPicPr>
          <p:cNvPr id="239" name="Google Shape;239;g1da37c3c20f_0_189"/>
          <p:cNvPicPr preferRelativeResize="0"/>
          <p:nvPr/>
        </p:nvPicPr>
        <p:blipFill rotWithShape="1">
          <a:blip r:embed="rId4">
            <a:alphaModFix/>
          </a:blip>
          <a:srcRect r="56199"/>
          <a:stretch/>
        </p:blipFill>
        <p:spPr>
          <a:xfrm>
            <a:off x="2432963" y="4007575"/>
            <a:ext cx="2650124" cy="3002850"/>
          </a:xfrm>
          <a:prstGeom prst="rect">
            <a:avLst/>
          </a:prstGeom>
          <a:noFill/>
          <a:ln>
            <a:noFill/>
          </a:ln>
        </p:spPr>
      </p:pic>
      <p:pic>
        <p:nvPicPr>
          <p:cNvPr id="240" name="Google Shape;240;g1da37c3c20f_0_189"/>
          <p:cNvPicPr preferRelativeResize="0"/>
          <p:nvPr/>
        </p:nvPicPr>
        <p:blipFill rotWithShape="1">
          <a:blip r:embed="rId5">
            <a:alphaModFix/>
          </a:blip>
          <a:srcRect r="37581"/>
          <a:stretch/>
        </p:blipFill>
        <p:spPr>
          <a:xfrm>
            <a:off x="5083087" y="4007575"/>
            <a:ext cx="3638775" cy="2253950"/>
          </a:xfrm>
          <a:prstGeom prst="rect">
            <a:avLst/>
          </a:prstGeom>
          <a:noFill/>
          <a:ln>
            <a:noFill/>
          </a:ln>
        </p:spPr>
      </p:pic>
      <p:pic>
        <p:nvPicPr>
          <p:cNvPr id="241" name="Google Shape;241;g1da37c3c20f_0_189"/>
          <p:cNvPicPr preferRelativeResize="0"/>
          <p:nvPr/>
        </p:nvPicPr>
        <p:blipFill rotWithShape="1">
          <a:blip r:embed="rId6">
            <a:alphaModFix/>
          </a:blip>
          <a:srcRect r="70568"/>
          <a:stretch/>
        </p:blipFill>
        <p:spPr>
          <a:xfrm>
            <a:off x="8721863" y="4007572"/>
            <a:ext cx="1317612" cy="2672657"/>
          </a:xfrm>
          <a:prstGeom prst="rect">
            <a:avLst/>
          </a:prstGeom>
          <a:noFill/>
          <a:ln>
            <a:noFill/>
          </a:ln>
        </p:spPr>
      </p:pic>
      <p:pic>
        <p:nvPicPr>
          <p:cNvPr id="242" name="Google Shape;242;g1da37c3c20f_0_189"/>
          <p:cNvPicPr preferRelativeResize="0"/>
          <p:nvPr/>
        </p:nvPicPr>
        <p:blipFill rotWithShape="1">
          <a:blip r:embed="rId7">
            <a:alphaModFix/>
          </a:blip>
          <a:srcRect r="64988"/>
          <a:stretch/>
        </p:blipFill>
        <p:spPr>
          <a:xfrm>
            <a:off x="10100588" y="3864700"/>
            <a:ext cx="1116512" cy="2672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da37c3c20f_0_204"/>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248" name="Google Shape;248;g1da37c3c20f_0_204"/>
          <p:cNvSpPr txBox="1">
            <a:spLocks noGrp="1"/>
          </p:cNvSpPr>
          <p:nvPr>
            <p:ph type="body" idx="1"/>
          </p:nvPr>
        </p:nvSpPr>
        <p:spPr>
          <a:xfrm>
            <a:off x="2028750" y="1294800"/>
            <a:ext cx="8580900" cy="71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Circuito electrónico</a:t>
            </a:r>
            <a:endParaRPr sz="2500" b="1">
              <a:solidFill>
                <a:schemeClr val="dk1"/>
              </a:solidFill>
            </a:endParaRPr>
          </a:p>
        </p:txBody>
      </p:sp>
      <p:sp>
        <p:nvSpPr>
          <p:cNvPr id="249" name="Google Shape;249;g1da37c3c20f_0_204"/>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250" name="Google Shape;250;g1da37c3c20f_0_204"/>
          <p:cNvPicPr preferRelativeResize="0"/>
          <p:nvPr/>
        </p:nvPicPr>
        <p:blipFill>
          <a:blip r:embed="rId3">
            <a:alphaModFix/>
          </a:blip>
          <a:stretch>
            <a:fillRect/>
          </a:stretch>
        </p:blipFill>
        <p:spPr>
          <a:xfrm>
            <a:off x="2405425" y="2006100"/>
            <a:ext cx="8839201" cy="46679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1da37c3c20f_0_217"/>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256" name="Google Shape;256;g1da37c3c20f_0_217"/>
          <p:cNvSpPr txBox="1">
            <a:spLocks noGrp="1"/>
          </p:cNvSpPr>
          <p:nvPr>
            <p:ph type="body" idx="1"/>
          </p:nvPr>
        </p:nvSpPr>
        <p:spPr>
          <a:xfrm>
            <a:off x="2028750" y="1294800"/>
            <a:ext cx="8580900" cy="71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Implementación del robot SCARA</a:t>
            </a:r>
            <a:endParaRPr sz="2500" b="1">
              <a:solidFill>
                <a:schemeClr val="dk1"/>
              </a:solidFill>
            </a:endParaRPr>
          </a:p>
        </p:txBody>
      </p:sp>
      <p:sp>
        <p:nvSpPr>
          <p:cNvPr id="257" name="Google Shape;257;g1da37c3c20f_0_217"/>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258" name="Google Shape;258;g1da37c3c20f_0_217"/>
          <p:cNvPicPr preferRelativeResize="0"/>
          <p:nvPr/>
        </p:nvPicPr>
        <p:blipFill>
          <a:blip r:embed="rId3">
            <a:alphaModFix/>
          </a:blip>
          <a:stretch>
            <a:fillRect/>
          </a:stretch>
        </p:blipFill>
        <p:spPr>
          <a:xfrm>
            <a:off x="3794521" y="2006100"/>
            <a:ext cx="6061004" cy="452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2133599" y="2876976"/>
            <a:ext cx="4383058" cy="11040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Montserrat"/>
              <a:buNone/>
            </a:pPr>
            <a:r>
              <a:rPr lang="es-MX" sz="4400" b="1">
                <a:latin typeface="Montserrat"/>
                <a:ea typeface="Montserrat"/>
                <a:cs typeface="Montserrat"/>
                <a:sym typeface="Montserrat"/>
              </a:rPr>
              <a:t>CONTENIDO</a:t>
            </a:r>
            <a:endParaRPr/>
          </a:p>
        </p:txBody>
      </p:sp>
      <p:sp>
        <p:nvSpPr>
          <p:cNvPr id="109" name="Google Shape;109;p2"/>
          <p:cNvSpPr txBox="1">
            <a:spLocks noGrp="1"/>
          </p:cNvSpPr>
          <p:nvPr>
            <p:ph type="body" idx="1"/>
          </p:nvPr>
        </p:nvSpPr>
        <p:spPr>
          <a:xfrm>
            <a:off x="7282225" y="1579200"/>
            <a:ext cx="3682500" cy="3699600"/>
          </a:xfrm>
          <a:prstGeom prst="rect">
            <a:avLst/>
          </a:prstGeom>
          <a:noFill/>
          <a:ln>
            <a:noFill/>
          </a:ln>
        </p:spPr>
        <p:txBody>
          <a:bodyPr spcFirstLastPara="1" wrap="square" lIns="91425" tIns="45700" rIns="91425" bIns="45700" anchor="ctr" anchorCtr="0">
            <a:noAutofit/>
          </a:bodyPr>
          <a:lstStyle/>
          <a:p>
            <a:pPr marL="182880" lvl="0" indent="-182880" algn="l" rtl="0">
              <a:lnSpc>
                <a:spcPct val="100000"/>
              </a:lnSpc>
              <a:spcBef>
                <a:spcPts val="0"/>
              </a:spcBef>
              <a:spcAft>
                <a:spcPts val="0"/>
              </a:spcAft>
              <a:buSzPts val="2400"/>
              <a:buChar char="●"/>
            </a:pPr>
            <a:r>
              <a:rPr lang="es-MX" sz="2400">
                <a:solidFill>
                  <a:schemeClr val="dk1"/>
                </a:solidFill>
                <a:latin typeface="Montserrat"/>
                <a:ea typeface="Montserrat"/>
                <a:cs typeface="Montserrat"/>
                <a:sym typeface="Montserrat"/>
              </a:rPr>
              <a:t>Introducción</a:t>
            </a:r>
            <a:endParaRPr sz="2400">
              <a:solidFill>
                <a:schemeClr val="dk1"/>
              </a:solidFill>
              <a:latin typeface="Montserrat"/>
              <a:ea typeface="Montserrat"/>
              <a:cs typeface="Montserrat"/>
              <a:sym typeface="Montserrat"/>
            </a:endParaRPr>
          </a:p>
          <a:p>
            <a:pPr marL="182880" lvl="0" indent="-182880" algn="l" rtl="0">
              <a:lnSpc>
                <a:spcPct val="90000"/>
              </a:lnSpc>
              <a:spcBef>
                <a:spcPts val="1200"/>
              </a:spcBef>
              <a:spcAft>
                <a:spcPts val="0"/>
              </a:spcAft>
              <a:buSzPts val="2400"/>
              <a:buChar char="●"/>
            </a:pPr>
            <a:r>
              <a:rPr lang="es-MX" sz="2400">
                <a:solidFill>
                  <a:schemeClr val="dk1"/>
                </a:solidFill>
                <a:latin typeface="Montserrat"/>
                <a:ea typeface="Montserrat"/>
                <a:cs typeface="Montserrat"/>
                <a:sym typeface="Montserrat"/>
              </a:rPr>
              <a:t>Objetivos</a:t>
            </a:r>
            <a:endParaRPr/>
          </a:p>
          <a:p>
            <a:pPr marL="182880" lvl="0" indent="-182880" algn="l" rtl="0">
              <a:lnSpc>
                <a:spcPct val="90000"/>
              </a:lnSpc>
              <a:spcBef>
                <a:spcPts val="1200"/>
              </a:spcBef>
              <a:spcAft>
                <a:spcPts val="0"/>
              </a:spcAft>
              <a:buSzPts val="2400"/>
              <a:buChar char="●"/>
            </a:pPr>
            <a:r>
              <a:rPr lang="es-MX" sz="2400">
                <a:solidFill>
                  <a:schemeClr val="dk1"/>
                </a:solidFill>
                <a:latin typeface="Montserrat"/>
                <a:ea typeface="Montserrat"/>
                <a:cs typeface="Montserrat"/>
                <a:sym typeface="Montserrat"/>
              </a:rPr>
              <a:t>Desarrollo</a:t>
            </a:r>
            <a:endParaRPr sz="2400">
              <a:solidFill>
                <a:schemeClr val="dk1"/>
              </a:solidFill>
              <a:latin typeface="Montserrat"/>
              <a:ea typeface="Montserrat"/>
              <a:cs typeface="Montserrat"/>
              <a:sym typeface="Montserrat"/>
            </a:endParaRPr>
          </a:p>
          <a:p>
            <a:pPr marL="182880" lvl="0" indent="-182880" algn="l" rtl="0">
              <a:lnSpc>
                <a:spcPct val="90000"/>
              </a:lnSpc>
              <a:spcBef>
                <a:spcPts val="1200"/>
              </a:spcBef>
              <a:spcAft>
                <a:spcPts val="0"/>
              </a:spcAft>
              <a:buSzPts val="2400"/>
              <a:buChar char="●"/>
            </a:pPr>
            <a:r>
              <a:rPr lang="es-MX" sz="2400">
                <a:solidFill>
                  <a:schemeClr val="dk1"/>
                </a:solidFill>
                <a:latin typeface="Montserrat"/>
                <a:ea typeface="Montserrat"/>
                <a:cs typeface="Montserrat"/>
                <a:sym typeface="Montserrat"/>
              </a:rPr>
              <a:t>Pruebas y resultados</a:t>
            </a:r>
            <a:endParaRPr/>
          </a:p>
          <a:p>
            <a:pPr marL="182880" lvl="0" indent="-182880" algn="l" rtl="0">
              <a:lnSpc>
                <a:spcPct val="90000"/>
              </a:lnSpc>
              <a:spcBef>
                <a:spcPts val="1200"/>
              </a:spcBef>
              <a:spcAft>
                <a:spcPts val="0"/>
              </a:spcAft>
              <a:buSzPts val="2400"/>
              <a:buChar char="●"/>
            </a:pPr>
            <a:r>
              <a:rPr lang="es-MX" sz="2400">
                <a:solidFill>
                  <a:schemeClr val="dk1"/>
                </a:solidFill>
                <a:latin typeface="Montserrat"/>
                <a:ea typeface="Montserrat"/>
                <a:cs typeface="Montserrat"/>
                <a:sym typeface="Montserrat"/>
              </a:rPr>
              <a:t>Conclusiones</a:t>
            </a:r>
            <a:endParaRPr/>
          </a:p>
          <a:p>
            <a:pPr marL="182880" lvl="0" indent="-182880" algn="l" rtl="0">
              <a:lnSpc>
                <a:spcPct val="90000"/>
              </a:lnSpc>
              <a:spcBef>
                <a:spcPts val="1200"/>
              </a:spcBef>
              <a:spcAft>
                <a:spcPts val="0"/>
              </a:spcAft>
              <a:buSzPts val="2400"/>
              <a:buChar char="●"/>
            </a:pPr>
            <a:r>
              <a:rPr lang="es-MX" sz="2400">
                <a:solidFill>
                  <a:schemeClr val="dk1"/>
                </a:solidFill>
                <a:latin typeface="Montserrat"/>
                <a:ea typeface="Montserrat"/>
                <a:cs typeface="Montserrat"/>
                <a:sym typeface="Montserrat"/>
              </a:rPr>
              <a:t>Recomendaciones</a:t>
            </a:r>
            <a:endParaRPr sz="2400">
              <a:solidFill>
                <a:schemeClr val="dk1"/>
              </a:solidFill>
              <a:latin typeface="Montserrat"/>
              <a:ea typeface="Montserrat"/>
              <a:cs typeface="Montserrat"/>
              <a:sym typeface="Montserrat"/>
            </a:endParaRPr>
          </a:p>
          <a:p>
            <a:pPr marL="182880" lvl="0" indent="-182880" algn="l" rtl="0">
              <a:lnSpc>
                <a:spcPct val="90000"/>
              </a:lnSpc>
              <a:spcBef>
                <a:spcPts val="1200"/>
              </a:spcBef>
              <a:spcAft>
                <a:spcPts val="0"/>
              </a:spcAft>
              <a:buSzPts val="2400"/>
              <a:buFont typeface="Montserrat"/>
              <a:buChar char="●"/>
            </a:pPr>
            <a:r>
              <a:rPr lang="es-MX" sz="2400">
                <a:solidFill>
                  <a:schemeClr val="dk1"/>
                </a:solidFill>
                <a:latin typeface="Montserrat"/>
                <a:ea typeface="Montserrat"/>
                <a:cs typeface="Montserrat"/>
                <a:sym typeface="Montserrat"/>
              </a:rPr>
              <a:t>Trabajos Futuros</a:t>
            </a:r>
            <a:endParaRPr sz="2400">
              <a:solidFill>
                <a:schemeClr val="dk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 calcmode="lin" valueType="num">
                                      <p:cBhvr additive="base">
                                        <p:cTn id="7" dur="500"/>
                                        <p:tgtEl>
                                          <p:spTgt spid="1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 calcmode="lin" valueType="num">
                                      <p:cBhvr additive="base">
                                        <p:cTn id="12" dur="500"/>
                                        <p:tgtEl>
                                          <p:spTgt spid="1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 calcmode="lin" valueType="num">
                                      <p:cBhvr additive="base">
                                        <p:cTn id="17" dur="500"/>
                                        <p:tgtEl>
                                          <p:spTgt spid="1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 calcmode="lin" valueType="num">
                                      <p:cBhvr additive="base">
                                        <p:cTn id="22" dur="500"/>
                                        <p:tgtEl>
                                          <p:spTgt spid="1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anim calcmode="lin" valueType="num">
                                      <p:cBhvr additive="base">
                                        <p:cTn id="27" dur="500"/>
                                        <p:tgtEl>
                                          <p:spTgt spid="10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9">
                                            <p:txEl>
                                              <p:pRg st="5" end="5"/>
                                            </p:txEl>
                                          </p:spTgt>
                                        </p:tgtEl>
                                        <p:attrNameLst>
                                          <p:attrName>style.visibility</p:attrName>
                                        </p:attrNameLst>
                                      </p:cBhvr>
                                      <p:to>
                                        <p:strVal val="visible"/>
                                      </p:to>
                                    </p:set>
                                    <p:anim calcmode="lin" valueType="num">
                                      <p:cBhvr additive="base">
                                        <p:cTn id="32" dur="500"/>
                                        <p:tgtEl>
                                          <p:spTgt spid="10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
                                            <p:txEl>
                                              <p:pRg st="6" end="6"/>
                                            </p:txEl>
                                          </p:spTgt>
                                        </p:tgtEl>
                                        <p:attrNameLst>
                                          <p:attrName>style.visibility</p:attrName>
                                        </p:attrNameLst>
                                      </p:cBhvr>
                                      <p:to>
                                        <p:strVal val="visible"/>
                                      </p:to>
                                    </p:set>
                                    <p:anim calcmode="lin" valueType="num">
                                      <p:cBhvr additive="base">
                                        <p:cTn id="37" dur="500"/>
                                        <p:tgtEl>
                                          <p:spTgt spid="10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da37c3c20f_0_226"/>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264" name="Google Shape;264;g1da37c3c20f_0_226"/>
          <p:cNvSpPr txBox="1">
            <a:spLocks noGrp="1"/>
          </p:cNvSpPr>
          <p:nvPr>
            <p:ph type="body" idx="1"/>
          </p:nvPr>
        </p:nvSpPr>
        <p:spPr>
          <a:xfrm>
            <a:off x="2028750" y="1294800"/>
            <a:ext cx="8580900" cy="2488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MX" sz="2500" b="1">
                <a:solidFill>
                  <a:schemeClr val="dk1"/>
                </a:solidFill>
              </a:rPr>
              <a:t>Visión artificial</a:t>
            </a:r>
            <a:endParaRPr sz="2500" b="1">
              <a:solidFill>
                <a:schemeClr val="dk1"/>
              </a:solidFill>
            </a:endParaRPr>
          </a:p>
          <a:p>
            <a:pPr marL="457200" lvl="0" indent="-361950" algn="l" rtl="0">
              <a:lnSpc>
                <a:spcPct val="100000"/>
              </a:lnSpc>
              <a:spcBef>
                <a:spcPts val="1200"/>
              </a:spcBef>
              <a:spcAft>
                <a:spcPts val="0"/>
              </a:spcAft>
              <a:buClr>
                <a:schemeClr val="dk1"/>
              </a:buClr>
              <a:buSzPts val="2100"/>
              <a:buFont typeface="Corbel"/>
              <a:buChar char="●"/>
            </a:pPr>
            <a:r>
              <a:rPr lang="es-MX" sz="2100">
                <a:solidFill>
                  <a:schemeClr val="dk1"/>
                </a:solidFill>
              </a:rPr>
              <a:t>Captura de imágenes de forma remota</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Preprocesamiento de imagen</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Detección e identificación de objetos por forma y color</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Estimación de la distancia al eje de coordenadas y sus coordenadas al centro geométrico del objeto</a:t>
            </a:r>
            <a:endParaRPr sz="2500" b="1">
              <a:solidFill>
                <a:schemeClr val="dk1"/>
              </a:solidFill>
            </a:endParaRPr>
          </a:p>
        </p:txBody>
      </p:sp>
      <p:sp>
        <p:nvSpPr>
          <p:cNvPr id="265" name="Google Shape;265;g1da37c3c20f_0_226"/>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266" name="Google Shape;266;g1da37c3c20f_0_226"/>
          <p:cNvPicPr preferRelativeResize="0"/>
          <p:nvPr/>
        </p:nvPicPr>
        <p:blipFill>
          <a:blip r:embed="rId3">
            <a:alphaModFix/>
          </a:blip>
          <a:stretch>
            <a:fillRect/>
          </a:stretch>
        </p:blipFill>
        <p:spPr>
          <a:xfrm>
            <a:off x="2576875" y="3783000"/>
            <a:ext cx="8496300" cy="2886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da37c3c20f_0_23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272" name="Google Shape;272;g1da37c3c20f_0_235"/>
          <p:cNvSpPr txBox="1">
            <a:spLocks noGrp="1"/>
          </p:cNvSpPr>
          <p:nvPr>
            <p:ph type="body" idx="1"/>
          </p:nvPr>
        </p:nvSpPr>
        <p:spPr>
          <a:xfrm>
            <a:off x="2028750" y="1294800"/>
            <a:ext cx="8580900" cy="248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s-MX" sz="2700" b="1">
                <a:solidFill>
                  <a:schemeClr val="dk1"/>
                </a:solidFill>
              </a:rPr>
              <a:t> Detección de espacio de trabajo</a:t>
            </a:r>
            <a:endParaRPr sz="2700" b="1">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Captura la imagen</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Aplicación de filtro HSV</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Umbralización y difuminación de imágen</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Detección contornos</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Detección de vértices</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Detección del espacio de trabajo</a:t>
            </a:r>
            <a:endParaRPr sz="2500" b="1">
              <a:solidFill>
                <a:schemeClr val="dk1"/>
              </a:solidFill>
            </a:endParaRPr>
          </a:p>
        </p:txBody>
      </p:sp>
      <p:sp>
        <p:nvSpPr>
          <p:cNvPr id="273" name="Google Shape;273;g1da37c3c20f_0_23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274" name="Google Shape;274;g1da37c3c20f_0_235"/>
          <p:cNvPicPr preferRelativeResize="0"/>
          <p:nvPr/>
        </p:nvPicPr>
        <p:blipFill>
          <a:blip r:embed="rId3">
            <a:alphaModFix/>
          </a:blip>
          <a:stretch>
            <a:fillRect/>
          </a:stretch>
        </p:blipFill>
        <p:spPr>
          <a:xfrm>
            <a:off x="2405425" y="3764163"/>
            <a:ext cx="8839201" cy="1621614"/>
          </a:xfrm>
          <a:prstGeom prst="rect">
            <a:avLst/>
          </a:prstGeom>
          <a:noFill/>
          <a:ln>
            <a:noFill/>
          </a:ln>
        </p:spPr>
      </p:pic>
      <p:pic>
        <p:nvPicPr>
          <p:cNvPr id="275" name="Google Shape;275;g1da37c3c20f_0_235"/>
          <p:cNvPicPr preferRelativeResize="0"/>
          <p:nvPr/>
        </p:nvPicPr>
        <p:blipFill>
          <a:blip r:embed="rId4">
            <a:alphaModFix/>
          </a:blip>
          <a:stretch>
            <a:fillRect/>
          </a:stretch>
        </p:blipFill>
        <p:spPr>
          <a:xfrm>
            <a:off x="5584250" y="5385775"/>
            <a:ext cx="2465025" cy="1401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da37c3c20f_0_24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281" name="Google Shape;281;g1da37c3c20f_0_245"/>
          <p:cNvSpPr txBox="1">
            <a:spLocks noGrp="1"/>
          </p:cNvSpPr>
          <p:nvPr>
            <p:ph type="body" idx="1"/>
          </p:nvPr>
        </p:nvSpPr>
        <p:spPr>
          <a:xfrm>
            <a:off x="2049300" y="939225"/>
            <a:ext cx="8580900" cy="248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s-MX" sz="2700" b="1">
                <a:solidFill>
                  <a:schemeClr val="dk1"/>
                </a:solidFill>
              </a:rPr>
              <a:t> Detección de objetos en el espacio de trabajo</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Aplicación de filtro HSV</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Umbralización y difuminación de imágen</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Detección contornos</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Identificación de formas</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Identificación de colores</a:t>
            </a:r>
            <a:endParaRPr sz="2700" b="1">
              <a:solidFill>
                <a:schemeClr val="dk1"/>
              </a:solidFill>
            </a:endParaRPr>
          </a:p>
        </p:txBody>
      </p:sp>
      <p:sp>
        <p:nvSpPr>
          <p:cNvPr id="282" name="Google Shape;282;g1da37c3c20f_0_24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283" name="Google Shape;283;g1da37c3c20f_0_245"/>
          <p:cNvPicPr preferRelativeResize="0"/>
          <p:nvPr/>
        </p:nvPicPr>
        <p:blipFill>
          <a:blip r:embed="rId3">
            <a:alphaModFix/>
          </a:blip>
          <a:stretch>
            <a:fillRect/>
          </a:stretch>
        </p:blipFill>
        <p:spPr>
          <a:xfrm>
            <a:off x="6959975" y="3176450"/>
            <a:ext cx="3297244" cy="1522400"/>
          </a:xfrm>
          <a:prstGeom prst="rect">
            <a:avLst/>
          </a:prstGeom>
          <a:noFill/>
          <a:ln>
            <a:noFill/>
          </a:ln>
        </p:spPr>
      </p:pic>
      <p:pic>
        <p:nvPicPr>
          <p:cNvPr id="284" name="Google Shape;284;g1da37c3c20f_0_245"/>
          <p:cNvPicPr preferRelativeResize="0"/>
          <p:nvPr/>
        </p:nvPicPr>
        <p:blipFill>
          <a:blip r:embed="rId4">
            <a:alphaModFix/>
          </a:blip>
          <a:stretch>
            <a:fillRect/>
          </a:stretch>
        </p:blipFill>
        <p:spPr>
          <a:xfrm>
            <a:off x="3392825" y="3245075"/>
            <a:ext cx="3297250" cy="1522400"/>
          </a:xfrm>
          <a:prstGeom prst="rect">
            <a:avLst/>
          </a:prstGeom>
          <a:noFill/>
          <a:ln>
            <a:noFill/>
          </a:ln>
        </p:spPr>
      </p:pic>
      <p:pic>
        <p:nvPicPr>
          <p:cNvPr id="285" name="Google Shape;285;g1da37c3c20f_0_245"/>
          <p:cNvPicPr preferRelativeResize="0"/>
          <p:nvPr/>
        </p:nvPicPr>
        <p:blipFill>
          <a:blip r:embed="rId5">
            <a:alphaModFix/>
          </a:blip>
          <a:stretch>
            <a:fillRect/>
          </a:stretch>
        </p:blipFill>
        <p:spPr>
          <a:xfrm>
            <a:off x="3418375" y="4935025"/>
            <a:ext cx="3297250" cy="1589100"/>
          </a:xfrm>
          <a:prstGeom prst="rect">
            <a:avLst/>
          </a:prstGeom>
          <a:noFill/>
          <a:ln>
            <a:noFill/>
          </a:ln>
        </p:spPr>
      </p:pic>
      <p:pic>
        <p:nvPicPr>
          <p:cNvPr id="286" name="Google Shape;286;g1da37c3c20f_0_245"/>
          <p:cNvPicPr preferRelativeResize="0"/>
          <p:nvPr/>
        </p:nvPicPr>
        <p:blipFill>
          <a:blip r:embed="rId6">
            <a:alphaModFix/>
          </a:blip>
          <a:stretch>
            <a:fillRect/>
          </a:stretch>
        </p:blipFill>
        <p:spPr>
          <a:xfrm>
            <a:off x="6959970" y="4748050"/>
            <a:ext cx="2227854" cy="1963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da37c3c20f_0_258"/>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292" name="Google Shape;292;g1da37c3c20f_0_258"/>
          <p:cNvSpPr txBox="1">
            <a:spLocks noGrp="1"/>
          </p:cNvSpPr>
          <p:nvPr>
            <p:ph type="body" idx="1"/>
          </p:nvPr>
        </p:nvSpPr>
        <p:spPr>
          <a:xfrm>
            <a:off x="2049300" y="1167825"/>
            <a:ext cx="8580900" cy="248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s-MX" sz="2700" b="1">
                <a:solidFill>
                  <a:schemeClr val="dk1"/>
                </a:solidFill>
              </a:rPr>
              <a:t>Estimación de distancias</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Diferenciación entre objetos de prueba y origen de coordenadas</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Determinación del centro de cada objeto de prueba y del origen</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Estimación de las coordenadas en X y Y hacia cada centro y cálculo de distancia</a:t>
            </a:r>
            <a:endParaRPr sz="2100">
              <a:solidFill>
                <a:schemeClr val="dk1"/>
              </a:solidFill>
            </a:endParaRPr>
          </a:p>
          <a:p>
            <a:pPr marL="457200" lvl="0" indent="-361950" algn="l" rtl="0">
              <a:lnSpc>
                <a:spcPct val="100000"/>
              </a:lnSpc>
              <a:spcBef>
                <a:spcPts val="0"/>
              </a:spcBef>
              <a:spcAft>
                <a:spcPts val="0"/>
              </a:spcAft>
              <a:buClr>
                <a:schemeClr val="dk1"/>
              </a:buClr>
              <a:buSzPts val="2100"/>
              <a:buFont typeface="Corbel"/>
              <a:buChar char="●"/>
            </a:pPr>
            <a:r>
              <a:rPr lang="es-MX" sz="2100">
                <a:solidFill>
                  <a:schemeClr val="dk1"/>
                </a:solidFill>
              </a:rPr>
              <a:t>Determinación de objetos dentro y fuera de rango</a:t>
            </a:r>
            <a:endParaRPr sz="2700" b="1">
              <a:solidFill>
                <a:schemeClr val="dk1"/>
              </a:solidFill>
            </a:endParaRPr>
          </a:p>
        </p:txBody>
      </p:sp>
      <p:sp>
        <p:nvSpPr>
          <p:cNvPr id="293" name="Google Shape;293;g1da37c3c20f_0_258"/>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294" name="Google Shape;294;g1da37c3c20f_0_258"/>
          <p:cNvPicPr preferRelativeResize="0"/>
          <p:nvPr/>
        </p:nvPicPr>
        <p:blipFill>
          <a:blip r:embed="rId3">
            <a:alphaModFix/>
          </a:blip>
          <a:stretch>
            <a:fillRect/>
          </a:stretch>
        </p:blipFill>
        <p:spPr>
          <a:xfrm>
            <a:off x="3921337" y="3893700"/>
            <a:ext cx="5807376" cy="2592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da37c3c20f_0_270"/>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300" name="Google Shape;300;g1da37c3c20f_0_270"/>
          <p:cNvSpPr txBox="1">
            <a:spLocks noGrp="1"/>
          </p:cNvSpPr>
          <p:nvPr>
            <p:ph type="body" idx="1"/>
          </p:nvPr>
        </p:nvSpPr>
        <p:spPr>
          <a:xfrm>
            <a:off x="2049300" y="1167825"/>
            <a:ext cx="8580900" cy="805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Detección e identificación de objetos</a:t>
            </a:r>
            <a:endParaRPr sz="2700" b="1">
              <a:solidFill>
                <a:schemeClr val="dk1"/>
              </a:solidFill>
            </a:endParaRPr>
          </a:p>
        </p:txBody>
      </p:sp>
      <p:sp>
        <p:nvSpPr>
          <p:cNvPr id="301" name="Google Shape;301;g1da37c3c20f_0_270"/>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302" name="Google Shape;302;g1da37c3c20f_0_270"/>
          <p:cNvPicPr preferRelativeResize="0"/>
          <p:nvPr/>
        </p:nvPicPr>
        <p:blipFill>
          <a:blip r:embed="rId3">
            <a:alphaModFix/>
          </a:blip>
          <a:stretch>
            <a:fillRect/>
          </a:stretch>
        </p:blipFill>
        <p:spPr>
          <a:xfrm>
            <a:off x="2405425" y="2176163"/>
            <a:ext cx="8839201" cy="396498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da37c3c20f_0_279"/>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308" name="Google Shape;308;g1da37c3c20f_0_279"/>
          <p:cNvSpPr txBox="1">
            <a:spLocks noGrp="1"/>
          </p:cNvSpPr>
          <p:nvPr>
            <p:ph type="body" idx="1"/>
          </p:nvPr>
        </p:nvSpPr>
        <p:spPr>
          <a:xfrm>
            <a:off x="2049300" y="1167825"/>
            <a:ext cx="8580900" cy="2512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MX" sz="2500" b="1">
                <a:solidFill>
                  <a:schemeClr val="dk1"/>
                </a:solidFill>
              </a:rPr>
              <a:t>Arquitectura de comunicación</a:t>
            </a:r>
            <a:endParaRPr sz="2500" b="1">
              <a:solidFill>
                <a:schemeClr val="dk1"/>
              </a:solidFill>
            </a:endParaRPr>
          </a:p>
          <a:p>
            <a:pPr marL="457200" lvl="0" indent="-342900" algn="l" rtl="0">
              <a:lnSpc>
                <a:spcPct val="100000"/>
              </a:lnSpc>
              <a:spcBef>
                <a:spcPts val="1200"/>
              </a:spcBef>
              <a:spcAft>
                <a:spcPts val="0"/>
              </a:spcAft>
              <a:buClr>
                <a:schemeClr val="dk1"/>
              </a:buClr>
              <a:buSzPts val="1800"/>
              <a:buFont typeface="Corbel"/>
              <a:buChar char="●"/>
            </a:pPr>
            <a:r>
              <a:rPr lang="es-MX" sz="1800">
                <a:solidFill>
                  <a:schemeClr val="dk1"/>
                </a:solidFill>
              </a:rPr>
              <a:t>Accesibilidad desde diferentes tipos de dispositivos</a:t>
            </a:r>
            <a:endParaRPr sz="1800">
              <a:solidFill>
                <a:schemeClr val="dk1"/>
              </a:solidFill>
            </a:endParaRPr>
          </a:p>
          <a:p>
            <a:pPr marL="457200" lvl="0" indent="-342900" algn="l" rtl="0">
              <a:lnSpc>
                <a:spcPct val="100000"/>
              </a:lnSpc>
              <a:spcBef>
                <a:spcPts val="0"/>
              </a:spcBef>
              <a:spcAft>
                <a:spcPts val="0"/>
              </a:spcAft>
              <a:buClr>
                <a:schemeClr val="dk1"/>
              </a:buClr>
              <a:buSzPts val="1800"/>
              <a:buFont typeface="Corbel"/>
              <a:buChar char="●"/>
            </a:pPr>
            <a:r>
              <a:rPr lang="es-MX" sz="1800">
                <a:solidFill>
                  <a:schemeClr val="dk1"/>
                </a:solidFill>
              </a:rPr>
              <a:t>Alta velocidad de respuesta entre usuario y equipo</a:t>
            </a:r>
            <a:endParaRPr sz="1800">
              <a:solidFill>
                <a:schemeClr val="dk1"/>
              </a:solidFill>
            </a:endParaRPr>
          </a:p>
          <a:p>
            <a:pPr marL="457200" lvl="0" indent="-342900" algn="l" rtl="0">
              <a:lnSpc>
                <a:spcPct val="100000"/>
              </a:lnSpc>
              <a:spcBef>
                <a:spcPts val="0"/>
              </a:spcBef>
              <a:spcAft>
                <a:spcPts val="0"/>
              </a:spcAft>
              <a:buClr>
                <a:schemeClr val="dk1"/>
              </a:buClr>
              <a:buSzPts val="1800"/>
              <a:buFont typeface="Corbel"/>
              <a:buChar char="●"/>
            </a:pPr>
            <a:r>
              <a:rPr lang="es-MX" sz="1800">
                <a:solidFill>
                  <a:schemeClr val="dk1"/>
                </a:solidFill>
              </a:rPr>
              <a:t>Envío y recepción de información desde y hacia el usuario desde cualquier localidad</a:t>
            </a:r>
            <a:endParaRPr sz="1800">
              <a:solidFill>
                <a:schemeClr val="dk1"/>
              </a:solidFill>
            </a:endParaRPr>
          </a:p>
          <a:p>
            <a:pPr marL="457200" lvl="0" indent="-342900" algn="l" rtl="0">
              <a:lnSpc>
                <a:spcPct val="100000"/>
              </a:lnSpc>
              <a:spcBef>
                <a:spcPts val="0"/>
              </a:spcBef>
              <a:spcAft>
                <a:spcPts val="0"/>
              </a:spcAft>
              <a:buClr>
                <a:schemeClr val="dk1"/>
              </a:buClr>
              <a:buSzPts val="1800"/>
              <a:buFont typeface="Corbel"/>
              <a:buChar char="●"/>
            </a:pPr>
            <a:r>
              <a:rPr lang="es-MX" sz="1800">
                <a:solidFill>
                  <a:schemeClr val="dk1"/>
                </a:solidFill>
              </a:rPr>
              <a:t>Utilización de un servidor en la nube</a:t>
            </a:r>
            <a:endParaRPr sz="1800">
              <a:solidFill>
                <a:schemeClr val="dk1"/>
              </a:solidFill>
            </a:endParaRPr>
          </a:p>
          <a:p>
            <a:pPr marL="457200" lvl="0" indent="-342900" algn="l" rtl="0">
              <a:lnSpc>
                <a:spcPct val="100000"/>
              </a:lnSpc>
              <a:spcBef>
                <a:spcPts val="0"/>
              </a:spcBef>
              <a:spcAft>
                <a:spcPts val="0"/>
              </a:spcAft>
              <a:buClr>
                <a:schemeClr val="dk1"/>
              </a:buClr>
              <a:buSzPts val="1800"/>
              <a:buFont typeface="Corbel"/>
              <a:buChar char="●"/>
            </a:pPr>
            <a:r>
              <a:rPr lang="es-MX" sz="1800">
                <a:solidFill>
                  <a:schemeClr val="dk1"/>
                </a:solidFill>
              </a:rPr>
              <a:t>Envío de video en tiempo real hacia el usuario</a:t>
            </a:r>
            <a:endParaRPr sz="2500" b="1">
              <a:solidFill>
                <a:schemeClr val="dk1"/>
              </a:solidFill>
            </a:endParaRPr>
          </a:p>
        </p:txBody>
      </p:sp>
      <p:sp>
        <p:nvSpPr>
          <p:cNvPr id="309" name="Google Shape;309;g1da37c3c20f_0_279"/>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310" name="Google Shape;310;g1da37c3c20f_0_279"/>
          <p:cNvPicPr preferRelativeResize="0"/>
          <p:nvPr/>
        </p:nvPicPr>
        <p:blipFill>
          <a:blip r:embed="rId3">
            <a:alphaModFix/>
          </a:blip>
          <a:stretch>
            <a:fillRect/>
          </a:stretch>
        </p:blipFill>
        <p:spPr>
          <a:xfrm>
            <a:off x="2405425" y="3882875"/>
            <a:ext cx="8839201" cy="244648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da37c3c20f_0_288"/>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316" name="Google Shape;316;g1da37c3c20f_0_288"/>
          <p:cNvSpPr txBox="1">
            <a:spLocks noGrp="1"/>
          </p:cNvSpPr>
          <p:nvPr>
            <p:ph type="body" idx="1"/>
          </p:nvPr>
        </p:nvSpPr>
        <p:spPr>
          <a:xfrm>
            <a:off x="2049300" y="1167825"/>
            <a:ext cx="8580900" cy="94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Arquitectura de comunicación</a:t>
            </a:r>
            <a:endParaRPr sz="2500" b="1">
              <a:solidFill>
                <a:schemeClr val="dk1"/>
              </a:solidFill>
            </a:endParaRPr>
          </a:p>
        </p:txBody>
      </p:sp>
      <p:sp>
        <p:nvSpPr>
          <p:cNvPr id="317" name="Google Shape;317;g1da37c3c20f_0_288"/>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318" name="Google Shape;318;g1da37c3c20f_0_288"/>
          <p:cNvPicPr preferRelativeResize="0"/>
          <p:nvPr/>
        </p:nvPicPr>
        <p:blipFill>
          <a:blip r:embed="rId3">
            <a:alphaModFix/>
          </a:blip>
          <a:stretch>
            <a:fillRect/>
          </a:stretch>
        </p:blipFill>
        <p:spPr>
          <a:xfrm>
            <a:off x="1920150" y="1902500"/>
            <a:ext cx="8839201" cy="4808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da37c3c20f_0_297"/>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324" name="Google Shape;324;g1da37c3c20f_0_297"/>
          <p:cNvSpPr txBox="1">
            <a:spLocks noGrp="1"/>
          </p:cNvSpPr>
          <p:nvPr>
            <p:ph type="body" idx="1"/>
          </p:nvPr>
        </p:nvSpPr>
        <p:spPr>
          <a:xfrm>
            <a:off x="2049300" y="1167825"/>
            <a:ext cx="8580900" cy="94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Interfaz Humano - Máquina</a:t>
            </a:r>
            <a:endParaRPr sz="2500" b="1">
              <a:solidFill>
                <a:schemeClr val="dk1"/>
              </a:solidFill>
            </a:endParaRPr>
          </a:p>
        </p:txBody>
      </p:sp>
      <p:sp>
        <p:nvSpPr>
          <p:cNvPr id="325" name="Google Shape;325;g1da37c3c20f_0_297"/>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326" name="Google Shape;326;g1da37c3c20f_0_297"/>
          <p:cNvPicPr preferRelativeResize="0"/>
          <p:nvPr/>
        </p:nvPicPr>
        <p:blipFill>
          <a:blip r:embed="rId3">
            <a:alphaModFix/>
          </a:blip>
          <a:stretch>
            <a:fillRect/>
          </a:stretch>
        </p:blipFill>
        <p:spPr>
          <a:xfrm>
            <a:off x="2691563" y="1888000"/>
            <a:ext cx="3926307" cy="2373450"/>
          </a:xfrm>
          <a:prstGeom prst="rect">
            <a:avLst/>
          </a:prstGeom>
          <a:noFill/>
          <a:ln>
            <a:noFill/>
          </a:ln>
        </p:spPr>
      </p:pic>
      <p:pic>
        <p:nvPicPr>
          <p:cNvPr id="327" name="Google Shape;327;g1da37c3c20f_0_297"/>
          <p:cNvPicPr preferRelativeResize="0"/>
          <p:nvPr/>
        </p:nvPicPr>
        <p:blipFill>
          <a:blip r:embed="rId4">
            <a:alphaModFix/>
          </a:blip>
          <a:stretch>
            <a:fillRect/>
          </a:stretch>
        </p:blipFill>
        <p:spPr>
          <a:xfrm>
            <a:off x="6850088" y="1888000"/>
            <a:ext cx="4108402" cy="2373450"/>
          </a:xfrm>
          <a:prstGeom prst="rect">
            <a:avLst/>
          </a:prstGeom>
          <a:noFill/>
          <a:ln>
            <a:noFill/>
          </a:ln>
        </p:spPr>
      </p:pic>
      <p:pic>
        <p:nvPicPr>
          <p:cNvPr id="328" name="Google Shape;328;g1da37c3c20f_0_297"/>
          <p:cNvPicPr preferRelativeResize="0"/>
          <p:nvPr/>
        </p:nvPicPr>
        <p:blipFill>
          <a:blip r:embed="rId5">
            <a:alphaModFix/>
          </a:blip>
          <a:stretch>
            <a:fillRect/>
          </a:stretch>
        </p:blipFill>
        <p:spPr>
          <a:xfrm>
            <a:off x="2691562" y="4337650"/>
            <a:ext cx="3926301" cy="2373450"/>
          </a:xfrm>
          <a:prstGeom prst="rect">
            <a:avLst/>
          </a:prstGeom>
          <a:noFill/>
          <a:ln>
            <a:noFill/>
          </a:ln>
        </p:spPr>
      </p:pic>
      <p:pic>
        <p:nvPicPr>
          <p:cNvPr id="329" name="Google Shape;329;g1da37c3c20f_0_297"/>
          <p:cNvPicPr preferRelativeResize="0"/>
          <p:nvPr/>
        </p:nvPicPr>
        <p:blipFill>
          <a:blip r:embed="rId6">
            <a:alphaModFix/>
          </a:blip>
          <a:stretch>
            <a:fillRect/>
          </a:stretch>
        </p:blipFill>
        <p:spPr>
          <a:xfrm>
            <a:off x="6846462" y="4337650"/>
            <a:ext cx="4108401" cy="2373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1da37c3c20f_0_309"/>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335" name="Google Shape;335;g1da37c3c20f_0_309"/>
          <p:cNvSpPr txBox="1">
            <a:spLocks noGrp="1"/>
          </p:cNvSpPr>
          <p:nvPr>
            <p:ph type="body" idx="1"/>
          </p:nvPr>
        </p:nvSpPr>
        <p:spPr>
          <a:xfrm>
            <a:off x="2049300" y="1167825"/>
            <a:ext cx="8580900" cy="94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Modelamiento del brazo (Q1)</a:t>
            </a:r>
            <a:endParaRPr sz="2500" b="1">
              <a:solidFill>
                <a:schemeClr val="dk1"/>
              </a:solidFill>
            </a:endParaRPr>
          </a:p>
        </p:txBody>
      </p:sp>
      <p:sp>
        <p:nvSpPr>
          <p:cNvPr id="336" name="Google Shape;336;g1da37c3c20f_0_309"/>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337" name="Google Shape;337;g1da37c3c20f_0_309"/>
          <p:cNvPicPr preferRelativeResize="0"/>
          <p:nvPr/>
        </p:nvPicPr>
        <p:blipFill rotWithShape="1">
          <a:blip r:embed="rId3">
            <a:alphaModFix/>
          </a:blip>
          <a:srcRect t="22388" b="19774"/>
          <a:stretch/>
        </p:blipFill>
        <p:spPr>
          <a:xfrm>
            <a:off x="2401588" y="3029375"/>
            <a:ext cx="2790825" cy="1476350"/>
          </a:xfrm>
          <a:prstGeom prst="rect">
            <a:avLst/>
          </a:prstGeom>
          <a:noFill/>
          <a:ln>
            <a:noFill/>
          </a:ln>
        </p:spPr>
      </p:pic>
      <p:pic>
        <p:nvPicPr>
          <p:cNvPr id="338" name="Google Shape;338;g1da37c3c20f_0_309"/>
          <p:cNvPicPr preferRelativeResize="0"/>
          <p:nvPr/>
        </p:nvPicPr>
        <p:blipFill>
          <a:blip r:embed="rId4">
            <a:alphaModFix/>
          </a:blip>
          <a:stretch>
            <a:fillRect/>
          </a:stretch>
        </p:blipFill>
        <p:spPr>
          <a:xfrm>
            <a:off x="2399188" y="4667650"/>
            <a:ext cx="3143250" cy="2047875"/>
          </a:xfrm>
          <a:prstGeom prst="rect">
            <a:avLst/>
          </a:prstGeom>
          <a:noFill/>
          <a:ln>
            <a:noFill/>
          </a:ln>
        </p:spPr>
      </p:pic>
      <p:pic>
        <p:nvPicPr>
          <p:cNvPr id="339" name="Google Shape;339;g1da37c3c20f_0_309"/>
          <p:cNvPicPr preferRelativeResize="0"/>
          <p:nvPr/>
        </p:nvPicPr>
        <p:blipFill>
          <a:blip r:embed="rId5">
            <a:alphaModFix/>
          </a:blip>
          <a:stretch>
            <a:fillRect/>
          </a:stretch>
        </p:blipFill>
        <p:spPr>
          <a:xfrm>
            <a:off x="6463363" y="1834250"/>
            <a:ext cx="4787495" cy="2476525"/>
          </a:xfrm>
          <a:prstGeom prst="rect">
            <a:avLst/>
          </a:prstGeom>
          <a:noFill/>
          <a:ln>
            <a:noFill/>
          </a:ln>
        </p:spPr>
      </p:pic>
      <p:pic>
        <p:nvPicPr>
          <p:cNvPr id="340" name="Google Shape;340;g1da37c3c20f_0_309"/>
          <p:cNvPicPr preferRelativeResize="0"/>
          <p:nvPr/>
        </p:nvPicPr>
        <p:blipFill>
          <a:blip r:embed="rId6">
            <a:alphaModFix/>
          </a:blip>
          <a:stretch>
            <a:fillRect/>
          </a:stretch>
        </p:blipFill>
        <p:spPr>
          <a:xfrm>
            <a:off x="6898693" y="4310775"/>
            <a:ext cx="4221644" cy="2476525"/>
          </a:xfrm>
          <a:prstGeom prst="rect">
            <a:avLst/>
          </a:prstGeom>
          <a:noFill/>
          <a:ln>
            <a:noFill/>
          </a:ln>
        </p:spPr>
      </p:pic>
      <p:pic>
        <p:nvPicPr>
          <p:cNvPr id="341" name="Google Shape;341;g1da37c3c20f_0_309"/>
          <p:cNvPicPr preferRelativeResize="0"/>
          <p:nvPr/>
        </p:nvPicPr>
        <p:blipFill>
          <a:blip r:embed="rId7">
            <a:alphaModFix/>
          </a:blip>
          <a:stretch>
            <a:fillRect/>
          </a:stretch>
        </p:blipFill>
        <p:spPr>
          <a:xfrm>
            <a:off x="2483950" y="2072105"/>
            <a:ext cx="2821321" cy="696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1da37c3c20f_0_32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347" name="Google Shape;347;g1da37c3c20f_0_325"/>
          <p:cNvSpPr txBox="1">
            <a:spLocks noGrp="1"/>
          </p:cNvSpPr>
          <p:nvPr>
            <p:ph type="body" idx="1"/>
          </p:nvPr>
        </p:nvSpPr>
        <p:spPr>
          <a:xfrm>
            <a:off x="2049300" y="1167825"/>
            <a:ext cx="8580900" cy="94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Modelamiento del antebrazo (Q2)</a:t>
            </a:r>
            <a:endParaRPr sz="2500" b="1">
              <a:solidFill>
                <a:schemeClr val="dk1"/>
              </a:solidFill>
            </a:endParaRPr>
          </a:p>
        </p:txBody>
      </p:sp>
      <p:sp>
        <p:nvSpPr>
          <p:cNvPr id="348" name="Google Shape;348;g1da37c3c20f_0_32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349" name="Google Shape;349;g1da37c3c20f_0_325"/>
          <p:cNvPicPr preferRelativeResize="0"/>
          <p:nvPr/>
        </p:nvPicPr>
        <p:blipFill>
          <a:blip r:embed="rId3">
            <a:alphaModFix/>
          </a:blip>
          <a:stretch>
            <a:fillRect/>
          </a:stretch>
        </p:blipFill>
        <p:spPr>
          <a:xfrm>
            <a:off x="2443513" y="2855475"/>
            <a:ext cx="3209350" cy="1771675"/>
          </a:xfrm>
          <a:prstGeom prst="rect">
            <a:avLst/>
          </a:prstGeom>
          <a:noFill/>
          <a:ln>
            <a:noFill/>
          </a:ln>
        </p:spPr>
      </p:pic>
      <p:pic>
        <p:nvPicPr>
          <p:cNvPr id="350" name="Google Shape;350;g1da37c3c20f_0_325"/>
          <p:cNvPicPr preferRelativeResize="0"/>
          <p:nvPr/>
        </p:nvPicPr>
        <p:blipFill>
          <a:blip r:embed="rId4">
            <a:alphaModFix/>
          </a:blip>
          <a:stretch>
            <a:fillRect/>
          </a:stretch>
        </p:blipFill>
        <p:spPr>
          <a:xfrm>
            <a:off x="2471800" y="4653700"/>
            <a:ext cx="3152775" cy="2057400"/>
          </a:xfrm>
          <a:prstGeom prst="rect">
            <a:avLst/>
          </a:prstGeom>
          <a:noFill/>
          <a:ln>
            <a:noFill/>
          </a:ln>
        </p:spPr>
      </p:pic>
      <p:pic>
        <p:nvPicPr>
          <p:cNvPr id="351" name="Google Shape;351;g1da37c3c20f_0_325"/>
          <p:cNvPicPr preferRelativeResize="0"/>
          <p:nvPr/>
        </p:nvPicPr>
        <p:blipFill>
          <a:blip r:embed="rId5">
            <a:alphaModFix/>
          </a:blip>
          <a:stretch>
            <a:fillRect/>
          </a:stretch>
        </p:blipFill>
        <p:spPr>
          <a:xfrm>
            <a:off x="6710725" y="1878250"/>
            <a:ext cx="4065548" cy="2413525"/>
          </a:xfrm>
          <a:prstGeom prst="rect">
            <a:avLst/>
          </a:prstGeom>
          <a:noFill/>
          <a:ln>
            <a:noFill/>
          </a:ln>
        </p:spPr>
      </p:pic>
      <p:pic>
        <p:nvPicPr>
          <p:cNvPr id="352" name="Google Shape;352;g1da37c3c20f_0_325"/>
          <p:cNvPicPr preferRelativeResize="0"/>
          <p:nvPr/>
        </p:nvPicPr>
        <p:blipFill>
          <a:blip r:embed="rId6">
            <a:alphaModFix/>
          </a:blip>
          <a:stretch>
            <a:fillRect/>
          </a:stretch>
        </p:blipFill>
        <p:spPr>
          <a:xfrm>
            <a:off x="2509900" y="1915428"/>
            <a:ext cx="3209325" cy="817822"/>
          </a:xfrm>
          <a:prstGeom prst="rect">
            <a:avLst/>
          </a:prstGeom>
          <a:noFill/>
          <a:ln>
            <a:noFill/>
          </a:ln>
        </p:spPr>
      </p:pic>
      <p:pic>
        <p:nvPicPr>
          <p:cNvPr id="353" name="Google Shape;353;g1da37c3c20f_0_325"/>
          <p:cNvPicPr preferRelativeResize="0"/>
          <p:nvPr/>
        </p:nvPicPr>
        <p:blipFill>
          <a:blip r:embed="rId7">
            <a:alphaModFix/>
          </a:blip>
          <a:stretch>
            <a:fillRect/>
          </a:stretch>
        </p:blipFill>
        <p:spPr>
          <a:xfrm>
            <a:off x="6322475" y="4139375"/>
            <a:ext cx="4884050" cy="2800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3167426" y="253984"/>
            <a:ext cx="7315200" cy="71123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Introducción</a:t>
            </a:r>
            <a:endParaRPr/>
          </a:p>
        </p:txBody>
      </p:sp>
      <p:sp>
        <p:nvSpPr>
          <p:cNvPr id="116" name="Google Shape;116;p3"/>
          <p:cNvSpPr txBox="1">
            <a:spLocks noGrp="1"/>
          </p:cNvSpPr>
          <p:nvPr>
            <p:ph type="body" idx="1"/>
          </p:nvPr>
        </p:nvSpPr>
        <p:spPr>
          <a:xfrm>
            <a:off x="2028750" y="1294800"/>
            <a:ext cx="8580900" cy="2508900"/>
          </a:xfrm>
          <a:prstGeom prst="rect">
            <a:avLst/>
          </a:prstGeom>
          <a:noFill/>
          <a:ln>
            <a:noFill/>
          </a:ln>
        </p:spPr>
        <p:txBody>
          <a:bodyPr spcFirstLastPara="1" wrap="square" lIns="91425" tIns="45700" rIns="91425" bIns="45700" anchor="ctr" anchorCtr="0">
            <a:noAutofit/>
          </a:bodyPr>
          <a:lstStyle/>
          <a:p>
            <a:pPr marL="457200" lvl="0" indent="-393700" algn="l" rtl="0">
              <a:lnSpc>
                <a:spcPct val="100000"/>
              </a:lnSpc>
              <a:spcBef>
                <a:spcPts val="480"/>
              </a:spcBef>
              <a:spcAft>
                <a:spcPts val="0"/>
              </a:spcAft>
              <a:buClr>
                <a:schemeClr val="dk1"/>
              </a:buClr>
              <a:buSzPts val="2600"/>
              <a:buFont typeface="Corbel"/>
              <a:buChar char="●"/>
            </a:pPr>
            <a:r>
              <a:rPr lang="es-MX" sz="2600">
                <a:solidFill>
                  <a:schemeClr val="dk1"/>
                </a:solidFill>
              </a:rPr>
              <a:t>Celda de manufactura remota basada en robot SCARA</a:t>
            </a:r>
            <a:endParaRPr sz="2600">
              <a:solidFill>
                <a:schemeClr val="dk1"/>
              </a:solidFill>
            </a:endParaRPr>
          </a:p>
          <a:p>
            <a:pPr marL="457200" lvl="0" indent="-393700" algn="l" rtl="0">
              <a:lnSpc>
                <a:spcPct val="100000"/>
              </a:lnSpc>
              <a:spcBef>
                <a:spcPts val="0"/>
              </a:spcBef>
              <a:spcAft>
                <a:spcPts val="0"/>
              </a:spcAft>
              <a:buClr>
                <a:schemeClr val="dk1"/>
              </a:buClr>
              <a:buSzPts val="2600"/>
              <a:buFont typeface="Corbel"/>
              <a:buChar char="●"/>
            </a:pPr>
            <a:r>
              <a:rPr lang="es-MX" sz="2600">
                <a:solidFill>
                  <a:schemeClr val="dk1"/>
                </a:solidFill>
              </a:rPr>
              <a:t>Manipulación de piezas metálicas de forma manual o automática</a:t>
            </a:r>
            <a:endParaRPr sz="2600">
              <a:solidFill>
                <a:schemeClr val="dk1"/>
              </a:solidFill>
            </a:endParaRPr>
          </a:p>
          <a:p>
            <a:pPr marL="457200" lvl="0" indent="-393700" algn="l" rtl="0">
              <a:lnSpc>
                <a:spcPct val="100000"/>
              </a:lnSpc>
              <a:spcBef>
                <a:spcPts val="0"/>
              </a:spcBef>
              <a:spcAft>
                <a:spcPts val="0"/>
              </a:spcAft>
              <a:buClr>
                <a:schemeClr val="dk1"/>
              </a:buClr>
              <a:buSzPts val="2600"/>
              <a:buFont typeface="Corbel"/>
              <a:buChar char="●"/>
            </a:pPr>
            <a:r>
              <a:rPr lang="es-MX" sz="2600">
                <a:solidFill>
                  <a:schemeClr val="dk1"/>
                </a:solidFill>
              </a:rPr>
              <a:t>Acceso vía internet</a:t>
            </a:r>
            <a:endParaRPr sz="2800">
              <a:solidFill>
                <a:schemeClr val="dk1"/>
              </a:solidFill>
            </a:endParaRPr>
          </a:p>
        </p:txBody>
      </p:sp>
      <p:sp>
        <p:nvSpPr>
          <p:cNvPr id="117" name="Google Shape;117;p3"/>
          <p:cNvSpPr txBox="1"/>
          <p:nvPr/>
        </p:nvSpPr>
        <p:spPr>
          <a:xfrm>
            <a:off x="6238" y="1502781"/>
            <a:ext cx="1601356" cy="4983743"/>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b="1" i="0" u="sng" strike="noStrike" cap="none">
                <a:solidFill>
                  <a:srgbClr val="FFFFFF"/>
                </a:solidFill>
                <a:latin typeface="Montserrat"/>
                <a:ea typeface="Montserrat"/>
                <a:cs typeface="Montserrat"/>
                <a:sym typeface="Montserrat"/>
              </a:rPr>
              <a:t>Introducción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118" name="Google Shape;118;p3"/>
          <p:cNvPicPr preferRelativeResize="0"/>
          <p:nvPr/>
        </p:nvPicPr>
        <p:blipFill>
          <a:blip r:embed="rId3">
            <a:alphaModFix/>
          </a:blip>
          <a:stretch>
            <a:fillRect/>
          </a:stretch>
        </p:blipFill>
        <p:spPr>
          <a:xfrm>
            <a:off x="3043600" y="3577250"/>
            <a:ext cx="7562850" cy="30326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da37c3c20f_0_342"/>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359" name="Google Shape;359;g1da37c3c20f_0_342"/>
          <p:cNvSpPr txBox="1">
            <a:spLocks noGrp="1"/>
          </p:cNvSpPr>
          <p:nvPr>
            <p:ph type="body" idx="1"/>
          </p:nvPr>
        </p:nvSpPr>
        <p:spPr>
          <a:xfrm>
            <a:off x="2049300" y="1167825"/>
            <a:ext cx="8580900" cy="94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Funciones de transferencia</a:t>
            </a:r>
            <a:endParaRPr sz="2500" b="1">
              <a:solidFill>
                <a:schemeClr val="dk1"/>
              </a:solidFill>
            </a:endParaRPr>
          </a:p>
        </p:txBody>
      </p:sp>
      <p:sp>
        <p:nvSpPr>
          <p:cNvPr id="360" name="Google Shape;360;g1da37c3c20f_0_342"/>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361" name="Google Shape;361;g1da37c3c20f_0_342"/>
          <p:cNvPicPr preferRelativeResize="0"/>
          <p:nvPr/>
        </p:nvPicPr>
        <p:blipFill>
          <a:blip r:embed="rId3">
            <a:alphaModFix/>
          </a:blip>
          <a:stretch>
            <a:fillRect/>
          </a:stretch>
        </p:blipFill>
        <p:spPr>
          <a:xfrm>
            <a:off x="3164340" y="2537238"/>
            <a:ext cx="7321375" cy="29146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da37c3c20f_0_35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367" name="Google Shape;367;g1da37c3c20f_0_355"/>
          <p:cNvSpPr txBox="1">
            <a:spLocks noGrp="1"/>
          </p:cNvSpPr>
          <p:nvPr>
            <p:ph type="body" idx="1"/>
          </p:nvPr>
        </p:nvSpPr>
        <p:spPr>
          <a:xfrm>
            <a:off x="2049300" y="1167825"/>
            <a:ext cx="8580900" cy="94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MX" sz="2500" b="1">
                <a:solidFill>
                  <a:schemeClr val="dk1"/>
                </a:solidFill>
              </a:rPr>
              <a:t>Prueba de funcionamiento mecánico</a:t>
            </a:r>
            <a:endParaRPr sz="2500" b="1">
              <a:solidFill>
                <a:schemeClr val="dk1"/>
              </a:solidFill>
            </a:endParaRPr>
          </a:p>
          <a:p>
            <a:pPr marL="0" lvl="0" indent="0" algn="l" rtl="0">
              <a:lnSpc>
                <a:spcPct val="115000"/>
              </a:lnSpc>
              <a:spcBef>
                <a:spcPts val="1200"/>
              </a:spcBef>
              <a:spcAft>
                <a:spcPts val="1200"/>
              </a:spcAft>
              <a:buNone/>
            </a:pPr>
            <a:r>
              <a:rPr lang="es-MX" sz="2100">
                <a:solidFill>
                  <a:schemeClr val="dk1"/>
                </a:solidFill>
              </a:rPr>
              <a:t>Valores leídos de ángulos</a:t>
            </a:r>
            <a:endParaRPr sz="2500" b="1">
              <a:solidFill>
                <a:schemeClr val="dk1"/>
              </a:solidFill>
            </a:endParaRPr>
          </a:p>
        </p:txBody>
      </p:sp>
      <p:sp>
        <p:nvSpPr>
          <p:cNvPr id="368" name="Google Shape;368;g1da37c3c20f_0_35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369" name="Google Shape;369;g1da37c3c20f_0_355"/>
          <p:cNvPicPr preferRelativeResize="0"/>
          <p:nvPr/>
        </p:nvPicPr>
        <p:blipFill>
          <a:blip r:embed="rId3">
            <a:alphaModFix/>
          </a:blip>
          <a:stretch>
            <a:fillRect/>
          </a:stretch>
        </p:blipFill>
        <p:spPr>
          <a:xfrm>
            <a:off x="3786550" y="2320175"/>
            <a:ext cx="6076950" cy="4210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1da37c3c20f_0_364"/>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375" name="Google Shape;375;g1da37c3c20f_0_364"/>
          <p:cNvSpPr txBox="1">
            <a:spLocks noGrp="1"/>
          </p:cNvSpPr>
          <p:nvPr>
            <p:ph type="body" idx="1"/>
          </p:nvPr>
        </p:nvSpPr>
        <p:spPr>
          <a:xfrm>
            <a:off x="2049300" y="1167825"/>
            <a:ext cx="8580900" cy="94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Prueba de funcionamiento mecánico</a:t>
            </a:r>
            <a:endParaRPr sz="2500" b="1">
              <a:solidFill>
                <a:schemeClr val="dk1"/>
              </a:solidFill>
            </a:endParaRPr>
          </a:p>
        </p:txBody>
      </p:sp>
      <p:sp>
        <p:nvSpPr>
          <p:cNvPr id="376" name="Google Shape;376;g1da37c3c20f_0_364"/>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377" name="Google Shape;377;g1da37c3c20f_0_364"/>
          <p:cNvPicPr preferRelativeResize="0"/>
          <p:nvPr/>
        </p:nvPicPr>
        <p:blipFill>
          <a:blip r:embed="rId3">
            <a:alphaModFix/>
          </a:blip>
          <a:stretch>
            <a:fillRect/>
          </a:stretch>
        </p:blipFill>
        <p:spPr>
          <a:xfrm>
            <a:off x="3529375" y="2038188"/>
            <a:ext cx="6591300" cy="44481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1da37c3c20f_0_373"/>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383" name="Google Shape;383;g1da37c3c20f_0_373"/>
          <p:cNvSpPr txBox="1">
            <a:spLocks noGrp="1"/>
          </p:cNvSpPr>
          <p:nvPr>
            <p:ph type="body" idx="1"/>
          </p:nvPr>
        </p:nvSpPr>
        <p:spPr>
          <a:xfrm>
            <a:off x="2049300" y="1167825"/>
            <a:ext cx="8580900" cy="94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Prueba de funcionamiento mecánico</a:t>
            </a:r>
            <a:endParaRPr sz="2500" b="1">
              <a:solidFill>
                <a:schemeClr val="dk1"/>
              </a:solidFill>
            </a:endParaRPr>
          </a:p>
        </p:txBody>
      </p:sp>
      <p:sp>
        <p:nvSpPr>
          <p:cNvPr id="384" name="Google Shape;384;g1da37c3c20f_0_373"/>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385" name="Google Shape;385;g1da37c3c20f_0_373"/>
          <p:cNvPicPr preferRelativeResize="0"/>
          <p:nvPr/>
        </p:nvPicPr>
        <p:blipFill>
          <a:blip r:embed="rId3">
            <a:alphaModFix/>
          </a:blip>
          <a:stretch>
            <a:fillRect/>
          </a:stretch>
        </p:blipFill>
        <p:spPr>
          <a:xfrm>
            <a:off x="3058388" y="2117625"/>
            <a:ext cx="6562725" cy="4286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da37c3c20f_0_382"/>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391" name="Google Shape;391;g1da37c3c20f_0_382"/>
          <p:cNvSpPr txBox="1">
            <a:spLocks noGrp="1"/>
          </p:cNvSpPr>
          <p:nvPr>
            <p:ph type="body" idx="1"/>
          </p:nvPr>
        </p:nvSpPr>
        <p:spPr>
          <a:xfrm>
            <a:off x="2049300" y="1167825"/>
            <a:ext cx="8580900" cy="2121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MX" sz="2500" b="1">
                <a:solidFill>
                  <a:schemeClr val="dk1"/>
                </a:solidFill>
              </a:rPr>
              <a:t>Prueba de funcionamiento de visión artificial</a:t>
            </a:r>
            <a:endParaRPr sz="2500" b="1">
              <a:solidFill>
                <a:schemeClr val="dk1"/>
              </a:solidFill>
            </a:endParaRPr>
          </a:p>
          <a:p>
            <a:pPr marL="457200" lvl="0" indent="-342900" algn="l" rtl="0">
              <a:lnSpc>
                <a:spcPct val="115000"/>
              </a:lnSpc>
              <a:spcBef>
                <a:spcPts val="1200"/>
              </a:spcBef>
              <a:spcAft>
                <a:spcPts val="0"/>
              </a:spcAft>
              <a:buClr>
                <a:schemeClr val="dk1"/>
              </a:buClr>
              <a:buSzPts val="1800"/>
              <a:buFont typeface="Corbel"/>
              <a:buChar char="●"/>
            </a:pPr>
            <a:r>
              <a:rPr lang="es-MX" sz="1800">
                <a:solidFill>
                  <a:schemeClr val="dk1"/>
                </a:solidFill>
              </a:rPr>
              <a:t>Prueba de detección de colores del sistema</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Corbel"/>
              <a:buChar char="●"/>
            </a:pPr>
            <a:r>
              <a:rPr lang="es-MX" sz="1800">
                <a:solidFill>
                  <a:schemeClr val="dk1"/>
                </a:solidFill>
              </a:rPr>
              <a:t>Se tiene 10 piezas en total, 3 rojas, 3 azules, 3 violetas y 1 amarilla</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Corbel"/>
              <a:buChar char="●"/>
            </a:pPr>
            <a:r>
              <a:rPr lang="es-MX" sz="1800">
                <a:solidFill>
                  <a:schemeClr val="dk1"/>
                </a:solidFill>
              </a:rPr>
              <a:t>Se realizan 30 mediciones con las piezas y se evalúa el desempeño de la detección</a:t>
            </a:r>
            <a:endParaRPr sz="2500" b="1">
              <a:solidFill>
                <a:schemeClr val="dk1"/>
              </a:solidFill>
            </a:endParaRPr>
          </a:p>
        </p:txBody>
      </p:sp>
      <p:sp>
        <p:nvSpPr>
          <p:cNvPr id="392" name="Google Shape;392;g1da37c3c20f_0_382"/>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393" name="Google Shape;393;g1da37c3c20f_0_382"/>
          <p:cNvPicPr preferRelativeResize="0"/>
          <p:nvPr/>
        </p:nvPicPr>
        <p:blipFill>
          <a:blip r:embed="rId3">
            <a:alphaModFix/>
          </a:blip>
          <a:stretch>
            <a:fillRect/>
          </a:stretch>
        </p:blipFill>
        <p:spPr>
          <a:xfrm>
            <a:off x="2405425" y="4214025"/>
            <a:ext cx="8839201" cy="212778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1da37c3c20f_0_391"/>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399" name="Google Shape;399;g1da37c3c20f_0_391"/>
          <p:cNvSpPr txBox="1">
            <a:spLocks noGrp="1"/>
          </p:cNvSpPr>
          <p:nvPr>
            <p:ph type="body" idx="1"/>
          </p:nvPr>
        </p:nvSpPr>
        <p:spPr>
          <a:xfrm>
            <a:off x="2049300" y="1167825"/>
            <a:ext cx="8580900" cy="10320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Resultados de la matriz de confusión (Color)</a:t>
            </a:r>
            <a:endParaRPr sz="2500" b="1">
              <a:solidFill>
                <a:schemeClr val="dk1"/>
              </a:solidFill>
            </a:endParaRPr>
          </a:p>
        </p:txBody>
      </p:sp>
      <p:sp>
        <p:nvSpPr>
          <p:cNvPr id="400" name="Google Shape;400;g1da37c3c20f_0_391"/>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401" name="Google Shape;401;g1da37c3c20f_0_391"/>
          <p:cNvPicPr preferRelativeResize="0"/>
          <p:nvPr/>
        </p:nvPicPr>
        <p:blipFill>
          <a:blip r:embed="rId3">
            <a:alphaModFix/>
          </a:blip>
          <a:stretch>
            <a:fillRect/>
          </a:stretch>
        </p:blipFill>
        <p:spPr>
          <a:xfrm>
            <a:off x="2049288" y="2402375"/>
            <a:ext cx="8231175" cy="3634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da37c3c20f_0_400"/>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407" name="Google Shape;407;g1da37c3c20f_0_400"/>
          <p:cNvSpPr txBox="1">
            <a:spLocks noGrp="1"/>
          </p:cNvSpPr>
          <p:nvPr>
            <p:ph type="body" idx="1"/>
          </p:nvPr>
        </p:nvSpPr>
        <p:spPr>
          <a:xfrm>
            <a:off x="2049300" y="1167825"/>
            <a:ext cx="8580900" cy="2450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MX" sz="2500" b="1">
                <a:solidFill>
                  <a:schemeClr val="dk1"/>
                </a:solidFill>
              </a:rPr>
              <a:t>Prueba de funcionamiento de visión artificial</a:t>
            </a:r>
            <a:endParaRPr sz="2500" b="1">
              <a:solidFill>
                <a:schemeClr val="dk1"/>
              </a:solidFill>
            </a:endParaRPr>
          </a:p>
          <a:p>
            <a:pPr marL="457200" lvl="0" indent="-342900" algn="l" rtl="0">
              <a:lnSpc>
                <a:spcPct val="115000"/>
              </a:lnSpc>
              <a:spcBef>
                <a:spcPts val="1200"/>
              </a:spcBef>
              <a:spcAft>
                <a:spcPts val="0"/>
              </a:spcAft>
              <a:buClr>
                <a:schemeClr val="dk1"/>
              </a:buClr>
              <a:buSzPts val="1800"/>
              <a:buFont typeface="Corbel"/>
              <a:buChar char="●"/>
            </a:pPr>
            <a:r>
              <a:rPr lang="es-MX" sz="1800">
                <a:solidFill>
                  <a:schemeClr val="dk1"/>
                </a:solidFill>
              </a:rPr>
              <a:t>Prueba de detección de formas</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Corbel"/>
              <a:buChar char="●"/>
            </a:pPr>
            <a:r>
              <a:rPr lang="es-MX" sz="1800">
                <a:solidFill>
                  <a:schemeClr val="dk1"/>
                </a:solidFill>
              </a:rPr>
              <a:t>Se tiene 12 piezas en total, 3 triángulos, 3 rectángulos, 3 pentágonos y 3 hexágonos.</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Corbel"/>
              <a:buChar char="●"/>
            </a:pPr>
            <a:r>
              <a:rPr lang="es-MX" sz="1800">
                <a:solidFill>
                  <a:schemeClr val="dk1"/>
                </a:solidFill>
              </a:rPr>
              <a:t>Se realizan 30 mediciones con las piezas y se evalúa el desempeño de la detección de formas</a:t>
            </a:r>
            <a:endParaRPr sz="2500" b="1">
              <a:solidFill>
                <a:schemeClr val="dk1"/>
              </a:solidFill>
            </a:endParaRPr>
          </a:p>
        </p:txBody>
      </p:sp>
      <p:sp>
        <p:nvSpPr>
          <p:cNvPr id="408" name="Google Shape;408;g1da37c3c20f_0_400"/>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409" name="Google Shape;409;g1da37c3c20f_0_400"/>
          <p:cNvPicPr preferRelativeResize="0"/>
          <p:nvPr/>
        </p:nvPicPr>
        <p:blipFill>
          <a:blip r:embed="rId3">
            <a:alphaModFix/>
          </a:blip>
          <a:stretch>
            <a:fillRect/>
          </a:stretch>
        </p:blipFill>
        <p:spPr>
          <a:xfrm>
            <a:off x="2405425" y="4195275"/>
            <a:ext cx="8839201" cy="214652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1da37c3c20f_0_409"/>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415" name="Google Shape;415;g1da37c3c20f_0_409"/>
          <p:cNvSpPr txBox="1">
            <a:spLocks noGrp="1"/>
          </p:cNvSpPr>
          <p:nvPr>
            <p:ph type="body" idx="1"/>
          </p:nvPr>
        </p:nvSpPr>
        <p:spPr>
          <a:xfrm>
            <a:off x="2049300" y="1167825"/>
            <a:ext cx="8580900" cy="1052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Resultados de la matriz de confusión (Forma)</a:t>
            </a:r>
            <a:endParaRPr sz="2500" b="1">
              <a:solidFill>
                <a:schemeClr val="dk1"/>
              </a:solidFill>
            </a:endParaRPr>
          </a:p>
        </p:txBody>
      </p:sp>
      <p:sp>
        <p:nvSpPr>
          <p:cNvPr id="416" name="Google Shape;416;g1da37c3c20f_0_409"/>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417" name="Google Shape;417;g1da37c3c20f_0_409"/>
          <p:cNvPicPr preferRelativeResize="0"/>
          <p:nvPr/>
        </p:nvPicPr>
        <p:blipFill>
          <a:blip r:embed="rId3">
            <a:alphaModFix/>
          </a:blip>
          <a:stretch>
            <a:fillRect/>
          </a:stretch>
        </p:blipFill>
        <p:spPr>
          <a:xfrm>
            <a:off x="2495175" y="2423075"/>
            <a:ext cx="8659700" cy="37973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da37c3c20f_0_418"/>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423" name="Google Shape;423;g1da37c3c20f_0_418"/>
          <p:cNvSpPr txBox="1">
            <a:spLocks noGrp="1"/>
          </p:cNvSpPr>
          <p:nvPr>
            <p:ph type="body" idx="1"/>
          </p:nvPr>
        </p:nvSpPr>
        <p:spPr>
          <a:xfrm>
            <a:off x="2049300" y="1167825"/>
            <a:ext cx="8580900" cy="5318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MX" sz="2500" b="1">
                <a:solidFill>
                  <a:schemeClr val="dk1"/>
                </a:solidFill>
              </a:rPr>
              <a:t>Prueba de usabilidad (SUS)</a:t>
            </a:r>
            <a:endParaRPr sz="2500" b="1">
              <a:solidFill>
                <a:schemeClr val="dk1"/>
              </a:solidFill>
            </a:endParaRPr>
          </a:p>
          <a:p>
            <a:pPr marL="0" lvl="0" indent="0" algn="l" rtl="0">
              <a:lnSpc>
                <a:spcPct val="115000"/>
              </a:lnSpc>
              <a:spcBef>
                <a:spcPts val="1200"/>
              </a:spcBef>
              <a:spcAft>
                <a:spcPts val="0"/>
              </a:spcAft>
              <a:buNone/>
            </a:pPr>
            <a:r>
              <a:rPr lang="es-MX" sz="1800">
                <a:solidFill>
                  <a:srgbClr val="202124"/>
                </a:solidFill>
              </a:rPr>
              <a:t>Se realizó una prueba usando el sistema de escalas de usabilidad (System Usability Scale [SUS])</a:t>
            </a:r>
            <a:endParaRPr sz="1800">
              <a:solidFill>
                <a:srgbClr val="202124"/>
              </a:solidFill>
            </a:endParaRPr>
          </a:p>
          <a:p>
            <a:pPr marL="457200" lvl="0" indent="-342900" algn="l" rtl="0">
              <a:lnSpc>
                <a:spcPct val="115000"/>
              </a:lnSpc>
              <a:spcBef>
                <a:spcPts val="1200"/>
              </a:spcBef>
              <a:spcAft>
                <a:spcPts val="0"/>
              </a:spcAft>
              <a:buClr>
                <a:schemeClr val="dk1"/>
              </a:buClr>
              <a:buSzPts val="1800"/>
              <a:buFont typeface="Corbel"/>
              <a:buAutoNum type="arabicPeriod"/>
            </a:pPr>
            <a:r>
              <a:rPr lang="es-MX" sz="1800">
                <a:solidFill>
                  <a:srgbClr val="202124"/>
                </a:solidFill>
              </a:rPr>
              <a:t>Me gustaría usar este sistema con frecuencia.</a:t>
            </a:r>
            <a:endParaRPr sz="1800">
              <a:solidFill>
                <a:srgbClr val="202124"/>
              </a:solidFill>
            </a:endParaRPr>
          </a:p>
          <a:p>
            <a:pPr marL="457200" lvl="0" indent="-342900" algn="l" rtl="0">
              <a:lnSpc>
                <a:spcPct val="115000"/>
              </a:lnSpc>
              <a:spcBef>
                <a:spcPts val="0"/>
              </a:spcBef>
              <a:spcAft>
                <a:spcPts val="0"/>
              </a:spcAft>
              <a:buClr>
                <a:srgbClr val="202124"/>
              </a:buClr>
              <a:buSzPts val="1800"/>
              <a:buFont typeface="Corbel"/>
              <a:buAutoNum type="arabicPeriod"/>
            </a:pPr>
            <a:r>
              <a:rPr lang="es-MX" sz="1800">
                <a:solidFill>
                  <a:srgbClr val="202124"/>
                </a:solidFill>
              </a:rPr>
              <a:t>El sistema es innecesariamente complejo.</a:t>
            </a:r>
            <a:endParaRPr sz="1800">
              <a:solidFill>
                <a:srgbClr val="202124"/>
              </a:solidFill>
            </a:endParaRPr>
          </a:p>
          <a:p>
            <a:pPr marL="457200" lvl="0" indent="-342900" algn="l" rtl="0">
              <a:lnSpc>
                <a:spcPct val="115000"/>
              </a:lnSpc>
              <a:spcBef>
                <a:spcPts val="0"/>
              </a:spcBef>
              <a:spcAft>
                <a:spcPts val="0"/>
              </a:spcAft>
              <a:buClr>
                <a:srgbClr val="202124"/>
              </a:buClr>
              <a:buSzPts val="1800"/>
              <a:buFont typeface="Corbel"/>
              <a:buAutoNum type="arabicPeriod"/>
            </a:pPr>
            <a:r>
              <a:rPr lang="es-MX" sz="1800">
                <a:solidFill>
                  <a:srgbClr val="202124"/>
                </a:solidFill>
              </a:rPr>
              <a:t>Me pareció que el sistema fue fácil de usar.</a:t>
            </a:r>
            <a:endParaRPr sz="1800">
              <a:solidFill>
                <a:srgbClr val="202124"/>
              </a:solidFill>
            </a:endParaRPr>
          </a:p>
          <a:p>
            <a:pPr marL="457200" lvl="0" indent="-342900" algn="l" rtl="0">
              <a:lnSpc>
                <a:spcPct val="115000"/>
              </a:lnSpc>
              <a:spcBef>
                <a:spcPts val="0"/>
              </a:spcBef>
              <a:spcAft>
                <a:spcPts val="0"/>
              </a:spcAft>
              <a:buClr>
                <a:srgbClr val="202124"/>
              </a:buClr>
              <a:buSzPts val="1800"/>
              <a:buFont typeface="Corbel"/>
              <a:buAutoNum type="arabicPeriod"/>
            </a:pPr>
            <a:r>
              <a:rPr lang="es-MX" sz="1800">
                <a:solidFill>
                  <a:srgbClr val="202124"/>
                </a:solidFill>
              </a:rPr>
              <a:t>Creo que necesito de un experto técnico para que me ayude a usar el sistema.</a:t>
            </a:r>
            <a:endParaRPr sz="1800">
              <a:solidFill>
                <a:srgbClr val="202124"/>
              </a:solidFill>
            </a:endParaRPr>
          </a:p>
          <a:p>
            <a:pPr marL="457200" lvl="0" indent="-342900" algn="l" rtl="0">
              <a:lnSpc>
                <a:spcPct val="115000"/>
              </a:lnSpc>
              <a:spcBef>
                <a:spcPts val="0"/>
              </a:spcBef>
              <a:spcAft>
                <a:spcPts val="0"/>
              </a:spcAft>
              <a:buClr>
                <a:srgbClr val="202124"/>
              </a:buClr>
              <a:buSzPts val="1800"/>
              <a:buFont typeface="Corbel"/>
              <a:buAutoNum type="arabicPeriod"/>
            </a:pPr>
            <a:r>
              <a:rPr lang="es-MX" sz="1800">
                <a:solidFill>
                  <a:srgbClr val="202124"/>
                </a:solidFill>
              </a:rPr>
              <a:t>Encontré varias funciones en el sistema que estaban bien integradas.</a:t>
            </a:r>
            <a:endParaRPr sz="1800">
              <a:solidFill>
                <a:srgbClr val="202124"/>
              </a:solidFill>
            </a:endParaRPr>
          </a:p>
          <a:p>
            <a:pPr marL="457200" lvl="0" indent="-342900" algn="l" rtl="0">
              <a:lnSpc>
                <a:spcPct val="115000"/>
              </a:lnSpc>
              <a:spcBef>
                <a:spcPts val="0"/>
              </a:spcBef>
              <a:spcAft>
                <a:spcPts val="0"/>
              </a:spcAft>
              <a:buClr>
                <a:srgbClr val="202124"/>
              </a:buClr>
              <a:buSzPts val="1800"/>
              <a:buFont typeface="Corbel"/>
              <a:buAutoNum type="arabicPeriod"/>
            </a:pPr>
            <a:r>
              <a:rPr lang="es-MX" sz="1800">
                <a:solidFill>
                  <a:srgbClr val="202124"/>
                </a:solidFill>
              </a:rPr>
              <a:t>Pensé que había muchas inconsistencias en el sistema.</a:t>
            </a:r>
            <a:endParaRPr sz="1800">
              <a:solidFill>
                <a:srgbClr val="202124"/>
              </a:solidFill>
            </a:endParaRPr>
          </a:p>
          <a:p>
            <a:pPr marL="457200" lvl="0" indent="-342900" algn="l" rtl="0">
              <a:lnSpc>
                <a:spcPct val="115000"/>
              </a:lnSpc>
              <a:spcBef>
                <a:spcPts val="0"/>
              </a:spcBef>
              <a:spcAft>
                <a:spcPts val="0"/>
              </a:spcAft>
              <a:buClr>
                <a:srgbClr val="202124"/>
              </a:buClr>
              <a:buSzPts val="1800"/>
              <a:buFont typeface="Corbel"/>
              <a:buAutoNum type="arabicPeriod"/>
            </a:pPr>
            <a:r>
              <a:rPr lang="es-MX" sz="1800">
                <a:solidFill>
                  <a:srgbClr val="202124"/>
                </a:solidFill>
              </a:rPr>
              <a:t>Me imagino que muchas personas aprenderán a utilizar el sistema muy rápido.</a:t>
            </a:r>
            <a:endParaRPr sz="1800">
              <a:solidFill>
                <a:srgbClr val="202124"/>
              </a:solidFill>
            </a:endParaRPr>
          </a:p>
          <a:p>
            <a:pPr marL="457200" lvl="0" indent="-342900" algn="l" rtl="0">
              <a:lnSpc>
                <a:spcPct val="115000"/>
              </a:lnSpc>
              <a:spcBef>
                <a:spcPts val="0"/>
              </a:spcBef>
              <a:spcAft>
                <a:spcPts val="0"/>
              </a:spcAft>
              <a:buClr>
                <a:srgbClr val="202124"/>
              </a:buClr>
              <a:buSzPts val="1800"/>
              <a:buFont typeface="Corbel"/>
              <a:buAutoNum type="arabicPeriod"/>
            </a:pPr>
            <a:r>
              <a:rPr lang="es-MX" sz="1800">
                <a:solidFill>
                  <a:srgbClr val="202124"/>
                </a:solidFill>
              </a:rPr>
              <a:t>Encontré que el sistema es engorroso de utilizar.</a:t>
            </a:r>
            <a:endParaRPr sz="1800">
              <a:solidFill>
                <a:srgbClr val="202124"/>
              </a:solidFill>
            </a:endParaRPr>
          </a:p>
          <a:p>
            <a:pPr marL="457200" lvl="0" indent="-342900" algn="l" rtl="0">
              <a:lnSpc>
                <a:spcPct val="115000"/>
              </a:lnSpc>
              <a:spcBef>
                <a:spcPts val="0"/>
              </a:spcBef>
              <a:spcAft>
                <a:spcPts val="0"/>
              </a:spcAft>
              <a:buClr>
                <a:srgbClr val="202124"/>
              </a:buClr>
              <a:buSzPts val="1800"/>
              <a:buFont typeface="Corbel"/>
              <a:buAutoNum type="arabicPeriod"/>
            </a:pPr>
            <a:r>
              <a:rPr lang="es-MX" sz="1800">
                <a:solidFill>
                  <a:srgbClr val="202124"/>
                </a:solidFill>
              </a:rPr>
              <a:t>Me sentí muy confiado al usar el sistema.</a:t>
            </a:r>
            <a:endParaRPr sz="1800">
              <a:solidFill>
                <a:srgbClr val="202124"/>
              </a:solidFill>
            </a:endParaRPr>
          </a:p>
          <a:p>
            <a:pPr marL="457200" lvl="0" indent="-342900" algn="l" rtl="0">
              <a:lnSpc>
                <a:spcPct val="100000"/>
              </a:lnSpc>
              <a:spcBef>
                <a:spcPts val="0"/>
              </a:spcBef>
              <a:spcAft>
                <a:spcPts val="0"/>
              </a:spcAft>
              <a:buClr>
                <a:srgbClr val="202124"/>
              </a:buClr>
              <a:buSzPts val="1800"/>
              <a:buFont typeface="Corbel"/>
              <a:buAutoNum type="arabicPeriod"/>
            </a:pPr>
            <a:r>
              <a:rPr lang="es-MX" sz="1800">
                <a:solidFill>
                  <a:srgbClr val="202124"/>
                </a:solidFill>
              </a:rPr>
              <a:t>Necesité aprender muchas cosas antes de que pueda comenzar a utilizar el sistema</a:t>
            </a:r>
            <a:endParaRPr sz="2500" b="1">
              <a:solidFill>
                <a:schemeClr val="dk1"/>
              </a:solidFill>
            </a:endParaRPr>
          </a:p>
        </p:txBody>
      </p:sp>
      <p:sp>
        <p:nvSpPr>
          <p:cNvPr id="424" name="Google Shape;424;g1da37c3c20f_0_418"/>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1da37c3c20f_0_426"/>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430" name="Google Shape;430;g1da37c3c20f_0_426"/>
          <p:cNvSpPr txBox="1">
            <a:spLocks noGrp="1"/>
          </p:cNvSpPr>
          <p:nvPr>
            <p:ph type="body" idx="1"/>
          </p:nvPr>
        </p:nvSpPr>
        <p:spPr>
          <a:xfrm>
            <a:off x="2049300" y="1167825"/>
            <a:ext cx="8580900" cy="970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Resultados prueba de usabilidad (SUS)</a:t>
            </a:r>
            <a:endParaRPr sz="2500" b="1">
              <a:solidFill>
                <a:schemeClr val="dk1"/>
              </a:solidFill>
            </a:endParaRPr>
          </a:p>
        </p:txBody>
      </p:sp>
      <p:sp>
        <p:nvSpPr>
          <p:cNvPr id="431" name="Google Shape;431;g1da37c3c20f_0_426"/>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432" name="Google Shape;432;g1da37c3c20f_0_426"/>
          <p:cNvPicPr preferRelativeResize="0"/>
          <p:nvPr/>
        </p:nvPicPr>
        <p:blipFill>
          <a:blip r:embed="rId3">
            <a:alphaModFix/>
          </a:blip>
          <a:stretch>
            <a:fillRect/>
          </a:stretch>
        </p:blipFill>
        <p:spPr>
          <a:xfrm>
            <a:off x="4238975" y="2024800"/>
            <a:ext cx="5172075" cy="4686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da37c3c20f_0_60"/>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Objetivos</a:t>
            </a:r>
            <a:endParaRPr/>
          </a:p>
        </p:txBody>
      </p:sp>
      <p:sp>
        <p:nvSpPr>
          <p:cNvPr id="124" name="Google Shape;124;g1da37c3c20f_0_60"/>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None/>
            </a:pPr>
            <a:r>
              <a:rPr lang="es-MX" b="1">
                <a:solidFill>
                  <a:schemeClr val="dk1"/>
                </a:solidFill>
              </a:rPr>
              <a:t>General</a:t>
            </a:r>
            <a:endParaRPr b="1">
              <a:solidFill>
                <a:schemeClr val="dk1"/>
              </a:solidFill>
            </a:endParaRPr>
          </a:p>
          <a:p>
            <a:pPr marL="0" lvl="0" indent="457200" algn="l" rtl="0">
              <a:lnSpc>
                <a:spcPct val="115000"/>
              </a:lnSpc>
              <a:spcBef>
                <a:spcPts val="1200"/>
              </a:spcBef>
              <a:spcAft>
                <a:spcPts val="0"/>
              </a:spcAft>
              <a:buNone/>
            </a:pPr>
            <a:r>
              <a:rPr lang="es-MX" sz="1800">
                <a:solidFill>
                  <a:schemeClr val="dk1"/>
                </a:solidFill>
              </a:rPr>
              <a:t>Diseñar e implementar una celda de manufactura remota basada en un robot SCARA con aplicación de visión artificial para su aplicación en los laboratorios remotos.</a:t>
            </a:r>
            <a:endParaRPr sz="1800">
              <a:solidFill>
                <a:schemeClr val="dk1"/>
              </a:solidFill>
            </a:endParaRPr>
          </a:p>
          <a:p>
            <a:pPr marL="0" lvl="0" indent="0" algn="l" rtl="0">
              <a:lnSpc>
                <a:spcPct val="100000"/>
              </a:lnSpc>
              <a:spcBef>
                <a:spcPts val="1200"/>
              </a:spcBef>
              <a:spcAft>
                <a:spcPts val="0"/>
              </a:spcAft>
              <a:buNone/>
            </a:pPr>
            <a:r>
              <a:rPr lang="es-MX" b="1">
                <a:solidFill>
                  <a:schemeClr val="dk1"/>
                </a:solidFill>
              </a:rPr>
              <a:t>Específicos</a:t>
            </a:r>
            <a:endParaRPr b="1">
              <a:solidFill>
                <a:schemeClr val="dk1"/>
              </a:solidFill>
            </a:endParaRPr>
          </a:p>
          <a:p>
            <a:pPr marL="457200" lvl="0" indent="-342900" algn="l" rtl="0">
              <a:lnSpc>
                <a:spcPct val="100000"/>
              </a:lnSpc>
              <a:spcBef>
                <a:spcPts val="480"/>
              </a:spcBef>
              <a:spcAft>
                <a:spcPts val="0"/>
              </a:spcAft>
              <a:buClr>
                <a:schemeClr val="dk1"/>
              </a:buClr>
              <a:buSzPts val="1800"/>
              <a:buFont typeface="Corbel"/>
              <a:buChar char="•"/>
            </a:pPr>
            <a:r>
              <a:rPr lang="es-MX" sz="1800">
                <a:solidFill>
                  <a:schemeClr val="dk1"/>
                </a:solidFill>
              </a:rPr>
              <a:t>Diseñar el robot SCARA a través de herramientas computacionales para los cálculos necesarios y utilización de software CAD para la estructura.</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Corbel"/>
              <a:buChar char="•"/>
            </a:pPr>
            <a:r>
              <a:rPr lang="es-MX" sz="1800">
                <a:solidFill>
                  <a:schemeClr val="dk1"/>
                </a:solidFill>
              </a:rPr>
              <a:t>Seleccionar los materiales para la construcción y componentes eléctricos y electrónicos necesarios en base al diseño del robot SCARA.</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Corbel"/>
              <a:buChar char="•"/>
            </a:pPr>
            <a:r>
              <a:rPr lang="es-MX" sz="1800">
                <a:solidFill>
                  <a:schemeClr val="dk1"/>
                </a:solidFill>
              </a:rPr>
              <a:t>Diseñar una plataforma de hardware para un robot SCARA que permita la manipulación de los instrumentos contenidos en la celda de manufactura.</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Corbel"/>
              <a:buChar char="•"/>
            </a:pPr>
            <a:r>
              <a:rPr lang="es-MX" sz="1800">
                <a:solidFill>
                  <a:schemeClr val="dk1"/>
                </a:solidFill>
              </a:rPr>
              <a:t>Diseñar la interfaz de control telemático de la plataforma, empleando servicios web y visión artificial.</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Corbel"/>
              <a:buChar char="•"/>
            </a:pPr>
            <a:r>
              <a:rPr lang="es-MX" sz="1800">
                <a:solidFill>
                  <a:schemeClr val="dk1"/>
                </a:solidFill>
              </a:rPr>
              <a:t>Validar el diseño del robot mediante la construcción del mismo y a través de la realización de pruebas de funcionamiento de la estructura física y la electrónica de control.</a:t>
            </a:r>
            <a:endParaRPr sz="2600">
              <a:solidFill>
                <a:schemeClr val="dk1"/>
              </a:solidFill>
            </a:endParaRPr>
          </a:p>
        </p:txBody>
      </p:sp>
      <p:sp>
        <p:nvSpPr>
          <p:cNvPr id="125" name="Google Shape;125;g1da37c3c20f_0_60"/>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b="1" u="sng">
                <a:solidFill>
                  <a:srgbClr val="FFFFFF"/>
                </a:solidFill>
                <a:latin typeface="Montserrat"/>
                <a:ea typeface="Montserrat"/>
                <a:cs typeface="Montserrat"/>
                <a:sym typeface="Montserrat"/>
              </a:rPr>
              <a:t>Objetivos</a:t>
            </a:r>
            <a:endParaRPr sz="1400" b="1" i="0" u="sng"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1da37c3c20f_0_434"/>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438" name="Google Shape;438;g1da37c3c20f_0_434"/>
          <p:cNvSpPr txBox="1">
            <a:spLocks noGrp="1"/>
          </p:cNvSpPr>
          <p:nvPr>
            <p:ph type="body" idx="1"/>
          </p:nvPr>
        </p:nvSpPr>
        <p:spPr>
          <a:xfrm>
            <a:off x="2049300" y="1167825"/>
            <a:ext cx="8580900" cy="4691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MX" sz="2500" b="1">
                <a:solidFill>
                  <a:schemeClr val="dk1"/>
                </a:solidFill>
              </a:rPr>
              <a:t>Pruebas de carga del sistema</a:t>
            </a:r>
            <a:endParaRPr sz="2500" b="1">
              <a:solidFill>
                <a:schemeClr val="dk1"/>
              </a:solidFill>
            </a:endParaRPr>
          </a:p>
          <a:p>
            <a:pPr marL="457200" lvl="0" indent="-349250" algn="l" rtl="0">
              <a:lnSpc>
                <a:spcPct val="100000"/>
              </a:lnSpc>
              <a:spcBef>
                <a:spcPts val="1200"/>
              </a:spcBef>
              <a:spcAft>
                <a:spcPts val="0"/>
              </a:spcAft>
              <a:buClr>
                <a:schemeClr val="dk1"/>
              </a:buClr>
              <a:buSzPts val="1900"/>
              <a:buFont typeface="Corbel"/>
              <a:buChar char="●"/>
            </a:pPr>
            <a:r>
              <a:rPr lang="es-MX" sz="1900">
                <a:solidFill>
                  <a:schemeClr val="dk1"/>
                </a:solidFill>
              </a:rPr>
              <a:t>Prueba frente a cargas masivas de usuarios</a:t>
            </a:r>
            <a:endParaRPr sz="1900">
              <a:solidFill>
                <a:schemeClr val="dk1"/>
              </a:solidFill>
            </a:endParaRPr>
          </a:p>
          <a:p>
            <a:pPr marL="457200" lvl="0" indent="-349250" algn="l" rtl="0">
              <a:lnSpc>
                <a:spcPct val="100000"/>
              </a:lnSpc>
              <a:spcBef>
                <a:spcPts val="0"/>
              </a:spcBef>
              <a:spcAft>
                <a:spcPts val="0"/>
              </a:spcAft>
              <a:buClr>
                <a:schemeClr val="dk1"/>
              </a:buClr>
              <a:buSzPts val="1900"/>
              <a:buFont typeface="Corbel"/>
              <a:buChar char="●"/>
            </a:pPr>
            <a:r>
              <a:rPr lang="es-MX" sz="1900">
                <a:solidFill>
                  <a:schemeClr val="dk1"/>
                </a:solidFill>
              </a:rPr>
              <a:t>Visualizar la respuesta de los servicios frente a cantidades de usuarios conectados</a:t>
            </a:r>
            <a:endParaRPr sz="1900">
              <a:solidFill>
                <a:schemeClr val="dk1"/>
              </a:solidFill>
            </a:endParaRPr>
          </a:p>
          <a:p>
            <a:pPr marL="457200" lvl="0" indent="-349250" algn="l" rtl="0">
              <a:lnSpc>
                <a:spcPct val="100000"/>
              </a:lnSpc>
              <a:spcBef>
                <a:spcPts val="0"/>
              </a:spcBef>
              <a:spcAft>
                <a:spcPts val="0"/>
              </a:spcAft>
              <a:buClr>
                <a:schemeClr val="dk1"/>
              </a:buClr>
              <a:buSzPts val="1900"/>
              <a:buFont typeface="Corbel"/>
              <a:buChar char="●"/>
            </a:pPr>
            <a:r>
              <a:rPr lang="es-MX" sz="1900">
                <a:solidFill>
                  <a:schemeClr val="dk1"/>
                </a:solidFill>
              </a:rPr>
              <a:t>Se simulan varias peticiones realizadas por los usuarios simulados</a:t>
            </a:r>
            <a:endParaRPr sz="1900">
              <a:solidFill>
                <a:schemeClr val="dk1"/>
              </a:solidFill>
            </a:endParaRPr>
          </a:p>
          <a:p>
            <a:pPr marL="457200" lvl="0" indent="-349250" algn="l" rtl="0">
              <a:lnSpc>
                <a:spcPct val="100000"/>
              </a:lnSpc>
              <a:spcBef>
                <a:spcPts val="0"/>
              </a:spcBef>
              <a:spcAft>
                <a:spcPts val="0"/>
              </a:spcAft>
              <a:buClr>
                <a:schemeClr val="dk1"/>
              </a:buClr>
              <a:buSzPts val="1900"/>
              <a:buFont typeface="Corbel"/>
              <a:buChar char="●"/>
            </a:pPr>
            <a:r>
              <a:rPr lang="es-MX" sz="1900">
                <a:solidFill>
                  <a:schemeClr val="dk1"/>
                </a:solidFill>
              </a:rPr>
              <a:t>Se graba el ejemplo de una petición y se obtiene el código en lenguaje Java.</a:t>
            </a:r>
            <a:endParaRPr sz="1900">
              <a:solidFill>
                <a:schemeClr val="dk1"/>
              </a:solidFill>
            </a:endParaRPr>
          </a:p>
          <a:p>
            <a:pPr marL="457200" lvl="0" indent="-349250" algn="l" rtl="0">
              <a:lnSpc>
                <a:spcPct val="100000"/>
              </a:lnSpc>
              <a:spcBef>
                <a:spcPts val="0"/>
              </a:spcBef>
              <a:spcAft>
                <a:spcPts val="0"/>
              </a:spcAft>
              <a:buClr>
                <a:schemeClr val="dk1"/>
              </a:buClr>
              <a:buSzPts val="1900"/>
              <a:buFont typeface="Corbel"/>
              <a:buChar char="●"/>
            </a:pPr>
            <a:r>
              <a:rPr lang="es-MX" sz="1900">
                <a:solidFill>
                  <a:schemeClr val="dk1"/>
                </a:solidFill>
              </a:rPr>
              <a:t>Se replica la petición probando varios números de usuarios</a:t>
            </a:r>
            <a:endParaRPr sz="2500" b="1">
              <a:solidFill>
                <a:schemeClr val="dk1"/>
              </a:solidFill>
            </a:endParaRPr>
          </a:p>
        </p:txBody>
      </p:sp>
      <p:sp>
        <p:nvSpPr>
          <p:cNvPr id="439" name="Google Shape;439;g1da37c3c20f_0_434"/>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1da37c3c20f_0_442"/>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445" name="Google Shape;445;g1da37c3c20f_0_442"/>
          <p:cNvSpPr txBox="1">
            <a:spLocks noGrp="1"/>
          </p:cNvSpPr>
          <p:nvPr>
            <p:ph type="body" idx="1"/>
          </p:nvPr>
        </p:nvSpPr>
        <p:spPr>
          <a:xfrm>
            <a:off x="2049300" y="1167825"/>
            <a:ext cx="8580900" cy="10320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Pruebas de carga del sistema con 200 usuarios</a:t>
            </a:r>
            <a:endParaRPr sz="2500" b="1">
              <a:solidFill>
                <a:schemeClr val="dk1"/>
              </a:solidFill>
            </a:endParaRPr>
          </a:p>
        </p:txBody>
      </p:sp>
      <p:sp>
        <p:nvSpPr>
          <p:cNvPr id="446" name="Google Shape;446;g1da37c3c20f_0_442"/>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447" name="Google Shape;447;g1da37c3c20f_0_442"/>
          <p:cNvPicPr preferRelativeResize="0"/>
          <p:nvPr/>
        </p:nvPicPr>
        <p:blipFill>
          <a:blip r:embed="rId3">
            <a:alphaModFix/>
          </a:blip>
          <a:stretch>
            <a:fillRect/>
          </a:stretch>
        </p:blipFill>
        <p:spPr>
          <a:xfrm>
            <a:off x="3217975" y="1921750"/>
            <a:ext cx="6243550" cy="2739150"/>
          </a:xfrm>
          <a:prstGeom prst="rect">
            <a:avLst/>
          </a:prstGeom>
          <a:noFill/>
          <a:ln>
            <a:noFill/>
          </a:ln>
        </p:spPr>
      </p:pic>
      <p:pic>
        <p:nvPicPr>
          <p:cNvPr id="448" name="Google Shape;448;g1da37c3c20f_0_442"/>
          <p:cNvPicPr preferRelativeResize="0"/>
          <p:nvPr/>
        </p:nvPicPr>
        <p:blipFill>
          <a:blip r:embed="rId4">
            <a:alphaModFix/>
          </a:blip>
          <a:stretch>
            <a:fillRect/>
          </a:stretch>
        </p:blipFill>
        <p:spPr>
          <a:xfrm>
            <a:off x="3217975" y="4569100"/>
            <a:ext cx="6140374" cy="2142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1da37c3c20f_0_451"/>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454" name="Google Shape;454;g1da37c3c20f_0_451"/>
          <p:cNvSpPr txBox="1">
            <a:spLocks noGrp="1"/>
          </p:cNvSpPr>
          <p:nvPr>
            <p:ph type="body" idx="1"/>
          </p:nvPr>
        </p:nvSpPr>
        <p:spPr>
          <a:xfrm>
            <a:off x="2049300" y="1167825"/>
            <a:ext cx="8580900" cy="10320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s-MX" sz="2500" b="1">
                <a:solidFill>
                  <a:schemeClr val="dk1"/>
                </a:solidFill>
              </a:rPr>
              <a:t>Resultados de las pruebas de carga</a:t>
            </a:r>
            <a:endParaRPr sz="2500" b="1">
              <a:solidFill>
                <a:schemeClr val="dk1"/>
              </a:solidFill>
            </a:endParaRPr>
          </a:p>
        </p:txBody>
      </p:sp>
      <p:sp>
        <p:nvSpPr>
          <p:cNvPr id="455" name="Google Shape;455;g1da37c3c20f_0_451"/>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456" name="Google Shape;456;g1da37c3c20f_0_451"/>
          <p:cNvPicPr preferRelativeResize="0"/>
          <p:nvPr/>
        </p:nvPicPr>
        <p:blipFill>
          <a:blip r:embed="rId3">
            <a:alphaModFix/>
          </a:blip>
          <a:stretch>
            <a:fillRect/>
          </a:stretch>
        </p:blipFill>
        <p:spPr>
          <a:xfrm>
            <a:off x="3810350" y="2569900"/>
            <a:ext cx="6029325" cy="3771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1da37c3c20f_0_461"/>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462" name="Google Shape;462;g1da37c3c20f_0_461"/>
          <p:cNvSpPr txBox="1">
            <a:spLocks noGrp="1"/>
          </p:cNvSpPr>
          <p:nvPr>
            <p:ph type="body" idx="1"/>
          </p:nvPr>
        </p:nvSpPr>
        <p:spPr>
          <a:xfrm>
            <a:off x="2049300" y="1167825"/>
            <a:ext cx="8580900" cy="4983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MX" sz="2500" b="1">
                <a:solidFill>
                  <a:schemeClr val="dk1"/>
                </a:solidFill>
              </a:rPr>
              <a:t>Prueba unitaria</a:t>
            </a:r>
            <a:endParaRPr sz="2500" b="1">
              <a:solidFill>
                <a:schemeClr val="dk1"/>
              </a:solidFill>
            </a:endParaRPr>
          </a:p>
          <a:p>
            <a:pPr marL="457200" lvl="0" indent="-374650" algn="l" rtl="0">
              <a:lnSpc>
                <a:spcPct val="100000"/>
              </a:lnSpc>
              <a:spcBef>
                <a:spcPts val="1200"/>
              </a:spcBef>
              <a:spcAft>
                <a:spcPts val="0"/>
              </a:spcAft>
              <a:buClr>
                <a:schemeClr val="dk1"/>
              </a:buClr>
              <a:buSzPts val="2300"/>
              <a:buFont typeface="Corbel"/>
              <a:buChar char="•"/>
            </a:pPr>
            <a:r>
              <a:rPr lang="es-MX" sz="2300">
                <a:solidFill>
                  <a:schemeClr val="dk1"/>
                </a:solidFill>
              </a:rPr>
              <a:t>Prueba realizada a la programación realizada en Node - RED.</a:t>
            </a:r>
            <a:endParaRPr sz="2300">
              <a:solidFill>
                <a:schemeClr val="dk1"/>
              </a:solidFill>
            </a:endParaRPr>
          </a:p>
          <a:p>
            <a:pPr marL="457200" lvl="0" indent="-374650" algn="l" rtl="0">
              <a:lnSpc>
                <a:spcPct val="100000"/>
              </a:lnSpc>
              <a:spcBef>
                <a:spcPts val="0"/>
              </a:spcBef>
              <a:spcAft>
                <a:spcPts val="0"/>
              </a:spcAft>
              <a:buClr>
                <a:schemeClr val="dk1"/>
              </a:buClr>
              <a:buSzPts val="2300"/>
              <a:buFont typeface="Corbel"/>
              <a:buChar char="•"/>
            </a:pPr>
            <a:r>
              <a:rPr lang="es-MX" sz="2300">
                <a:solidFill>
                  <a:schemeClr val="dk1"/>
                </a:solidFill>
              </a:rPr>
              <a:t>Se simula la ejecución del código y se contrasta contra la respuesta esperada</a:t>
            </a:r>
            <a:endParaRPr sz="2300">
              <a:solidFill>
                <a:schemeClr val="dk1"/>
              </a:solidFill>
            </a:endParaRPr>
          </a:p>
          <a:p>
            <a:pPr marL="457200" lvl="0" indent="-374650" algn="l" rtl="0">
              <a:lnSpc>
                <a:spcPct val="100000"/>
              </a:lnSpc>
              <a:spcBef>
                <a:spcPts val="0"/>
              </a:spcBef>
              <a:spcAft>
                <a:spcPts val="0"/>
              </a:spcAft>
              <a:buClr>
                <a:schemeClr val="dk1"/>
              </a:buClr>
              <a:buSzPts val="2300"/>
              <a:buFont typeface="Corbel"/>
              <a:buChar char="•"/>
            </a:pPr>
            <a:r>
              <a:rPr lang="es-MX" sz="2300">
                <a:solidFill>
                  <a:schemeClr val="dk1"/>
                </a:solidFill>
              </a:rPr>
              <a:t>Se divide la programación de Node - RED en 6 funciones:</a:t>
            </a:r>
            <a:endParaRPr sz="2300">
              <a:solidFill>
                <a:schemeClr val="dk1"/>
              </a:solidFill>
            </a:endParaRPr>
          </a:p>
          <a:p>
            <a:pPr marL="1371600" lvl="0" indent="-374650" algn="l" rtl="0">
              <a:lnSpc>
                <a:spcPct val="100000"/>
              </a:lnSpc>
              <a:spcBef>
                <a:spcPts val="0"/>
              </a:spcBef>
              <a:spcAft>
                <a:spcPts val="0"/>
              </a:spcAft>
              <a:buClr>
                <a:schemeClr val="dk1"/>
              </a:buClr>
              <a:buSzPts val="2300"/>
              <a:buFont typeface="Corbel"/>
              <a:buAutoNum type="arabicPeriod"/>
            </a:pPr>
            <a:r>
              <a:rPr lang="es-MX" sz="2300">
                <a:solidFill>
                  <a:schemeClr val="dk1"/>
                </a:solidFill>
              </a:rPr>
              <a:t>Separar mensaje por saltos de línea</a:t>
            </a:r>
            <a:endParaRPr sz="2300">
              <a:solidFill>
                <a:schemeClr val="dk1"/>
              </a:solidFill>
            </a:endParaRPr>
          </a:p>
          <a:p>
            <a:pPr marL="1371600" lvl="0" indent="-374650" algn="l" rtl="0">
              <a:lnSpc>
                <a:spcPct val="100000"/>
              </a:lnSpc>
              <a:spcBef>
                <a:spcPts val="0"/>
              </a:spcBef>
              <a:spcAft>
                <a:spcPts val="0"/>
              </a:spcAft>
              <a:buClr>
                <a:schemeClr val="dk1"/>
              </a:buClr>
              <a:buSzPts val="2300"/>
              <a:buFont typeface="Corbel"/>
              <a:buAutoNum type="arabicPeriod"/>
            </a:pPr>
            <a:r>
              <a:rPr lang="es-MX" sz="2300">
                <a:solidFill>
                  <a:schemeClr val="dk1"/>
                </a:solidFill>
              </a:rPr>
              <a:t>Separar mensaje por tabulaciones</a:t>
            </a:r>
            <a:endParaRPr sz="2300">
              <a:solidFill>
                <a:schemeClr val="dk1"/>
              </a:solidFill>
            </a:endParaRPr>
          </a:p>
          <a:p>
            <a:pPr marL="1371600" lvl="0" indent="-374650" algn="l" rtl="0">
              <a:lnSpc>
                <a:spcPct val="100000"/>
              </a:lnSpc>
              <a:spcBef>
                <a:spcPts val="0"/>
              </a:spcBef>
              <a:spcAft>
                <a:spcPts val="0"/>
              </a:spcAft>
              <a:buClr>
                <a:schemeClr val="dk1"/>
              </a:buClr>
              <a:buSzPts val="2300"/>
              <a:buFont typeface="Corbel"/>
              <a:buAutoNum type="arabicPeriod"/>
            </a:pPr>
            <a:r>
              <a:rPr lang="es-MX" sz="2300">
                <a:solidFill>
                  <a:schemeClr val="dk1"/>
                </a:solidFill>
              </a:rPr>
              <a:t>Eliminar espacios en blanco</a:t>
            </a:r>
            <a:endParaRPr sz="2300">
              <a:solidFill>
                <a:schemeClr val="dk1"/>
              </a:solidFill>
            </a:endParaRPr>
          </a:p>
          <a:p>
            <a:pPr marL="1371600" lvl="0" indent="-374650" algn="l" rtl="0">
              <a:lnSpc>
                <a:spcPct val="100000"/>
              </a:lnSpc>
              <a:spcBef>
                <a:spcPts val="0"/>
              </a:spcBef>
              <a:spcAft>
                <a:spcPts val="0"/>
              </a:spcAft>
              <a:buClr>
                <a:schemeClr val="dk1"/>
              </a:buClr>
              <a:buSzPts val="2300"/>
              <a:buFont typeface="Corbel"/>
              <a:buAutoNum type="arabicPeriod"/>
            </a:pPr>
            <a:r>
              <a:rPr lang="es-MX" sz="2300">
                <a:solidFill>
                  <a:schemeClr val="dk1"/>
                </a:solidFill>
              </a:rPr>
              <a:t>Normalizar el mensaje</a:t>
            </a:r>
            <a:endParaRPr sz="2300">
              <a:solidFill>
                <a:schemeClr val="dk1"/>
              </a:solidFill>
            </a:endParaRPr>
          </a:p>
          <a:p>
            <a:pPr marL="1371600" lvl="0" indent="-374650" algn="l" rtl="0">
              <a:lnSpc>
                <a:spcPct val="100000"/>
              </a:lnSpc>
              <a:spcBef>
                <a:spcPts val="0"/>
              </a:spcBef>
              <a:spcAft>
                <a:spcPts val="0"/>
              </a:spcAft>
              <a:buClr>
                <a:schemeClr val="dk1"/>
              </a:buClr>
              <a:buSzPts val="2300"/>
              <a:buFont typeface="Corbel"/>
              <a:buAutoNum type="arabicPeriod"/>
            </a:pPr>
            <a:r>
              <a:rPr lang="es-MX" sz="2300">
                <a:solidFill>
                  <a:schemeClr val="dk1"/>
                </a:solidFill>
              </a:rPr>
              <a:t>Cálculo de la cinemática inversa</a:t>
            </a:r>
            <a:endParaRPr sz="2300">
              <a:solidFill>
                <a:schemeClr val="dk1"/>
              </a:solidFill>
            </a:endParaRPr>
          </a:p>
          <a:p>
            <a:pPr marL="1371600" lvl="0" indent="-374650" algn="l" rtl="0">
              <a:lnSpc>
                <a:spcPct val="100000"/>
              </a:lnSpc>
              <a:spcBef>
                <a:spcPts val="0"/>
              </a:spcBef>
              <a:spcAft>
                <a:spcPts val="0"/>
              </a:spcAft>
              <a:buClr>
                <a:schemeClr val="dk1"/>
              </a:buClr>
              <a:buSzPts val="2300"/>
              <a:buFont typeface="Corbel"/>
              <a:buAutoNum type="arabicPeriod"/>
            </a:pPr>
            <a:r>
              <a:rPr lang="es-MX" sz="2300">
                <a:solidFill>
                  <a:schemeClr val="dk1"/>
                </a:solidFill>
              </a:rPr>
              <a:t>Completar la instrucción con retorno del objeto</a:t>
            </a:r>
            <a:endParaRPr sz="2500" b="1">
              <a:solidFill>
                <a:schemeClr val="dk1"/>
              </a:solidFill>
            </a:endParaRPr>
          </a:p>
        </p:txBody>
      </p:sp>
      <p:sp>
        <p:nvSpPr>
          <p:cNvPr id="463" name="Google Shape;463;g1da37c3c20f_0_461"/>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1da37c3c20f_0_469"/>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469" name="Google Shape;469;g1da37c3c20f_0_469"/>
          <p:cNvSpPr txBox="1">
            <a:spLocks noGrp="1"/>
          </p:cNvSpPr>
          <p:nvPr>
            <p:ph type="body" idx="1"/>
          </p:nvPr>
        </p:nvSpPr>
        <p:spPr>
          <a:xfrm>
            <a:off x="2049300" y="1167825"/>
            <a:ext cx="8580900" cy="1052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Script de prueba unitaria</a:t>
            </a:r>
            <a:endParaRPr sz="2500" b="1">
              <a:solidFill>
                <a:schemeClr val="dk1"/>
              </a:solidFill>
            </a:endParaRPr>
          </a:p>
        </p:txBody>
      </p:sp>
      <p:sp>
        <p:nvSpPr>
          <p:cNvPr id="470" name="Google Shape;470;g1da37c3c20f_0_469"/>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471" name="Google Shape;471;g1da37c3c20f_0_469"/>
          <p:cNvPicPr preferRelativeResize="0"/>
          <p:nvPr/>
        </p:nvPicPr>
        <p:blipFill>
          <a:blip r:embed="rId3">
            <a:alphaModFix/>
          </a:blip>
          <a:stretch>
            <a:fillRect/>
          </a:stretch>
        </p:blipFill>
        <p:spPr>
          <a:xfrm>
            <a:off x="3476975" y="2220513"/>
            <a:ext cx="6696075" cy="44672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1da37c3c20f_0_477"/>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477" name="Google Shape;477;g1da37c3c20f_0_477"/>
          <p:cNvSpPr txBox="1">
            <a:spLocks noGrp="1"/>
          </p:cNvSpPr>
          <p:nvPr>
            <p:ph type="body" idx="1"/>
          </p:nvPr>
        </p:nvSpPr>
        <p:spPr>
          <a:xfrm>
            <a:off x="2049300" y="1167825"/>
            <a:ext cx="8580900" cy="1052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s-MX" sz="2500" b="1">
                <a:solidFill>
                  <a:schemeClr val="dk1"/>
                </a:solidFill>
              </a:rPr>
              <a:t>Resultado de prueba unitaria</a:t>
            </a:r>
            <a:endParaRPr sz="2500" b="1">
              <a:solidFill>
                <a:schemeClr val="dk1"/>
              </a:solidFill>
            </a:endParaRPr>
          </a:p>
        </p:txBody>
      </p:sp>
      <p:sp>
        <p:nvSpPr>
          <p:cNvPr id="478" name="Google Shape;478;g1da37c3c20f_0_477"/>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Pruebas y resultados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479" name="Google Shape;479;g1da37c3c20f_0_477"/>
          <p:cNvPicPr preferRelativeResize="0"/>
          <p:nvPr/>
        </p:nvPicPr>
        <p:blipFill>
          <a:blip r:embed="rId3">
            <a:alphaModFix/>
          </a:blip>
          <a:stretch>
            <a:fillRect/>
          </a:stretch>
        </p:blipFill>
        <p:spPr>
          <a:xfrm>
            <a:off x="3696050" y="2423063"/>
            <a:ext cx="6257925" cy="36099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4"/>
          <p:cNvSpPr txBox="1">
            <a:spLocks noGrp="1"/>
          </p:cNvSpPr>
          <p:nvPr>
            <p:ph type="title"/>
          </p:nvPr>
        </p:nvSpPr>
        <p:spPr>
          <a:xfrm>
            <a:off x="3242198" y="237025"/>
            <a:ext cx="7315200" cy="7818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Conclusiones</a:t>
            </a:r>
            <a:endParaRPr/>
          </a:p>
        </p:txBody>
      </p:sp>
      <p:sp>
        <p:nvSpPr>
          <p:cNvPr id="485" name="Google Shape;485;p54"/>
          <p:cNvSpPr txBox="1"/>
          <p:nvPr/>
        </p:nvSpPr>
        <p:spPr>
          <a:xfrm>
            <a:off x="2018806" y="922584"/>
            <a:ext cx="9787114" cy="5986216"/>
          </a:xfrm>
          <a:prstGeom prst="rect">
            <a:avLst/>
          </a:prstGeom>
          <a:noFill/>
          <a:ln>
            <a:noFill/>
          </a:ln>
        </p:spPr>
        <p:txBody>
          <a:bodyPr spcFirstLastPara="1" wrap="square" lIns="91425" tIns="45700" rIns="91425" bIns="45700" anchor="t" anchorCtr="0">
            <a:noAutofit/>
          </a:bodyPr>
          <a:lstStyle/>
          <a:p>
            <a:pPr marL="285750" marR="0" lvl="0" indent="-273050" algn="l" rtl="0">
              <a:lnSpc>
                <a:spcPct val="150000"/>
              </a:lnSpc>
              <a:spcBef>
                <a:spcPts val="0"/>
              </a:spcBef>
              <a:spcAft>
                <a:spcPts val="0"/>
              </a:spcAft>
              <a:buClr>
                <a:schemeClr val="dk1"/>
              </a:buClr>
              <a:buSzPts val="2000"/>
              <a:buFont typeface="Arial"/>
              <a:buChar char="•"/>
            </a:pPr>
            <a:r>
              <a:rPr lang="es-MX" sz="2000">
                <a:solidFill>
                  <a:schemeClr val="dk1"/>
                </a:solidFill>
                <a:latin typeface="Corbel"/>
                <a:ea typeface="Corbel"/>
                <a:cs typeface="Corbel"/>
                <a:sym typeface="Corbel"/>
              </a:rPr>
              <a:t>Las simulaciones realizadas del modelo mecánico y esquema eléctrico del robot SCARA determinan que el proceso de diseño y selección de materiales de los mecanismos y circuitos se realizó de forma adecuada. Las simulaciones mecánicas realizadas reflejan factores de seguridad y desplazamientos aceptables dentro de la normativa utilizada, y las simulaciones del circuito reflejan valores de consumo de potencia similares a los obtenidos por medición.</a:t>
            </a:r>
            <a:endParaRPr sz="2000">
              <a:solidFill>
                <a:schemeClr val="dk1"/>
              </a:solidFill>
              <a:latin typeface="Corbel"/>
              <a:ea typeface="Corbel"/>
              <a:cs typeface="Corbel"/>
              <a:sym typeface="Corbel"/>
            </a:endParaRPr>
          </a:p>
          <a:p>
            <a:pPr marL="285750" marR="0" lvl="0" indent="-273050" algn="l" rtl="0">
              <a:lnSpc>
                <a:spcPct val="150000"/>
              </a:lnSpc>
              <a:spcBef>
                <a:spcPts val="0"/>
              </a:spcBef>
              <a:spcAft>
                <a:spcPts val="0"/>
              </a:spcAft>
              <a:buClr>
                <a:schemeClr val="dk1"/>
              </a:buClr>
              <a:buSzPts val="2000"/>
              <a:buChar char="•"/>
            </a:pPr>
            <a:r>
              <a:rPr lang="es-MX" sz="2000">
                <a:solidFill>
                  <a:schemeClr val="dk1"/>
                </a:solidFill>
                <a:latin typeface="Corbel"/>
                <a:ea typeface="Corbel"/>
                <a:cs typeface="Corbel"/>
                <a:sym typeface="Corbel"/>
              </a:rPr>
              <a:t>La construcción del robot SCARA en lo que corresponde al sistema mecánico y electrónico se realizó de manera satisfactoria, puesto que obtiene una respuesta confiable de los actuadores para los grados de libertad Q1 y Q2. Los grados de libertad presentaron una precisión de más del 97% para cada uno y adicionalmente muestra alta repetibilidad en la medición de ángulos, con valores que tienen baja dispersión para los ángulos de entrada.</a:t>
            </a:r>
            <a:endParaRPr sz="2000">
              <a:solidFill>
                <a:schemeClr val="dk1"/>
              </a:solidFill>
              <a:latin typeface="Corbel"/>
              <a:ea typeface="Corbel"/>
              <a:cs typeface="Corbel"/>
              <a:sym typeface="Corbel"/>
            </a:endParaRPr>
          </a:p>
        </p:txBody>
      </p:sp>
      <p:sp>
        <p:nvSpPr>
          <p:cNvPr id="486" name="Google Shape;486;p54"/>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i="0" u="sng" strike="noStrike" cap="none">
                <a:solidFill>
                  <a:srgbClr val="FFFFFF"/>
                </a:solidFill>
                <a:latin typeface="Montserrat"/>
                <a:ea typeface="Montserrat"/>
                <a:cs typeface="Montserrat"/>
                <a:sym typeface="Montserrat"/>
              </a:rPr>
              <a:t>Conclusiones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6"/>
          <p:cNvSpPr txBox="1"/>
          <p:nvPr/>
        </p:nvSpPr>
        <p:spPr>
          <a:xfrm>
            <a:off x="1634602" y="949610"/>
            <a:ext cx="10079929" cy="5536914"/>
          </a:xfrm>
          <a:prstGeom prst="rect">
            <a:avLst/>
          </a:prstGeom>
          <a:noFill/>
          <a:ln>
            <a:noFill/>
          </a:ln>
        </p:spPr>
        <p:txBody>
          <a:bodyPr spcFirstLastPara="1" wrap="square" lIns="91425" tIns="45700" rIns="91425" bIns="45700" anchor="t" anchorCtr="0">
            <a:noAutofit/>
          </a:bodyPr>
          <a:lstStyle/>
          <a:p>
            <a:pPr marL="457200" lvl="0" indent="-361950" algn="l" rtl="0">
              <a:lnSpc>
                <a:spcPct val="115000"/>
              </a:lnSpc>
              <a:spcBef>
                <a:spcPts val="1200"/>
              </a:spcBef>
              <a:spcAft>
                <a:spcPts val="0"/>
              </a:spcAft>
              <a:buClr>
                <a:schemeClr val="dk1"/>
              </a:buClr>
              <a:buSzPts val="2100"/>
              <a:buChar char="•"/>
            </a:pPr>
            <a:r>
              <a:rPr lang="es-MX" sz="2100">
                <a:solidFill>
                  <a:schemeClr val="dk1"/>
                </a:solidFill>
                <a:latin typeface="Montserrat"/>
                <a:ea typeface="Montserrat"/>
                <a:cs typeface="Montserrat"/>
                <a:sym typeface="Montserrat"/>
              </a:rPr>
              <a:t>La arquitectura de comunicación mediante la utilización de los servicios web del proveedor Amazon y Node - RED se implementó de manera satisfactoria, puesto que las pruebas de carga del sistema reflejan que está diseñado para soportar una carga de 500 usuarios de manera simultánea.</a:t>
            </a:r>
            <a:endParaRPr sz="2100">
              <a:solidFill>
                <a:schemeClr val="dk1"/>
              </a:solidFill>
              <a:latin typeface="Montserrat"/>
              <a:ea typeface="Montserrat"/>
              <a:cs typeface="Montserrat"/>
              <a:sym typeface="Montserrat"/>
            </a:endParaRPr>
          </a:p>
          <a:p>
            <a:pPr marL="457200" marR="0" lvl="0" indent="-361950" algn="l" rtl="0">
              <a:lnSpc>
                <a:spcPct val="115000"/>
              </a:lnSpc>
              <a:spcBef>
                <a:spcPts val="0"/>
              </a:spcBef>
              <a:spcAft>
                <a:spcPts val="0"/>
              </a:spcAft>
              <a:buClr>
                <a:schemeClr val="dk1"/>
              </a:buClr>
              <a:buSzPts val="2100"/>
              <a:buChar char="•"/>
            </a:pPr>
            <a:r>
              <a:rPr lang="es-MX" sz="2100">
                <a:solidFill>
                  <a:schemeClr val="dk1"/>
                </a:solidFill>
                <a:latin typeface="Montserrat"/>
                <a:ea typeface="Montserrat"/>
                <a:cs typeface="Montserrat"/>
                <a:sym typeface="Montserrat"/>
              </a:rPr>
              <a:t>La utilización de Amazon Web Services permitió el alojamiento del servidor en la nube para el acceso remoto a la interfaz HMI desde varias localidades por medio de una página de inicio de sesión. Esto se reflejó al realizar pruebas de acceso desde diferentes redes en distintas ubicaciones.</a:t>
            </a:r>
            <a:endParaRPr sz="2100">
              <a:solidFill>
                <a:schemeClr val="dk1"/>
              </a:solidFill>
              <a:latin typeface="Montserrat"/>
              <a:ea typeface="Montserrat"/>
              <a:cs typeface="Montserrat"/>
              <a:sym typeface="Montserrat"/>
            </a:endParaRPr>
          </a:p>
          <a:p>
            <a:pPr marL="0" marR="0" lvl="0" indent="0" algn="l" rtl="0">
              <a:lnSpc>
                <a:spcPct val="150000"/>
              </a:lnSpc>
              <a:spcBef>
                <a:spcPts val="1400"/>
              </a:spcBef>
              <a:spcAft>
                <a:spcPts val="0"/>
              </a:spcAft>
              <a:buNone/>
            </a:pPr>
            <a:endParaRPr sz="2100">
              <a:solidFill>
                <a:schemeClr val="dk1"/>
              </a:solidFill>
              <a:latin typeface="Montserrat"/>
              <a:ea typeface="Montserrat"/>
              <a:cs typeface="Montserrat"/>
              <a:sym typeface="Montserrat"/>
            </a:endParaRPr>
          </a:p>
        </p:txBody>
      </p:sp>
      <p:sp>
        <p:nvSpPr>
          <p:cNvPr id="492" name="Google Shape;492;p56"/>
          <p:cNvSpPr txBox="1">
            <a:spLocks noGrp="1"/>
          </p:cNvSpPr>
          <p:nvPr>
            <p:ph type="title"/>
          </p:nvPr>
        </p:nvSpPr>
        <p:spPr>
          <a:xfrm>
            <a:off x="3242198" y="237025"/>
            <a:ext cx="7315200" cy="7818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Conclusiones</a:t>
            </a:r>
            <a:endParaRPr/>
          </a:p>
        </p:txBody>
      </p:sp>
      <p:sp>
        <p:nvSpPr>
          <p:cNvPr id="493" name="Google Shape;493;p56"/>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i="0" u="sng" strike="noStrike" cap="none">
                <a:solidFill>
                  <a:srgbClr val="FFFFFF"/>
                </a:solidFill>
                <a:latin typeface="Montserrat"/>
                <a:ea typeface="Montserrat"/>
                <a:cs typeface="Montserrat"/>
                <a:sym typeface="Montserrat"/>
              </a:rPr>
              <a:t>Conclusiones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1da37c3c20f_0_13"/>
          <p:cNvSpPr txBox="1"/>
          <p:nvPr/>
        </p:nvSpPr>
        <p:spPr>
          <a:xfrm>
            <a:off x="1634602" y="949610"/>
            <a:ext cx="10080000" cy="55368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Clr>
                <a:schemeClr val="dk1"/>
              </a:buClr>
              <a:buSzPts val="2000"/>
              <a:buChar char="•"/>
            </a:pPr>
            <a:r>
              <a:rPr lang="es-MX" sz="2000">
                <a:solidFill>
                  <a:schemeClr val="dk1"/>
                </a:solidFill>
                <a:latin typeface="Montserrat"/>
                <a:ea typeface="Montserrat"/>
                <a:cs typeface="Montserrat"/>
                <a:sym typeface="Montserrat"/>
              </a:rPr>
              <a:t>La interfaz humano-máquina en Node - RED se diseñó e implementó de manera satisfactoria al cumplir las pautas de la normativa utilizada; esto se refleja en la prueba de usabilidad realizada a usuarios, obteniendo un puntaje cercano a 80 sobre 100 en la escala SUS, lo que refleja que el producto desarrollado es adecuado.</a:t>
            </a:r>
            <a:endParaRPr sz="2000">
              <a:solidFill>
                <a:schemeClr val="dk1"/>
              </a:solidFill>
              <a:latin typeface="Montserrat"/>
              <a:ea typeface="Montserrat"/>
              <a:cs typeface="Montserrat"/>
              <a:sym typeface="Montserrat"/>
            </a:endParaRPr>
          </a:p>
          <a:p>
            <a:pPr marL="457200" marR="0" lvl="0" indent="-355600" algn="l" rtl="0">
              <a:lnSpc>
                <a:spcPct val="115000"/>
              </a:lnSpc>
              <a:spcBef>
                <a:spcPts val="0"/>
              </a:spcBef>
              <a:spcAft>
                <a:spcPts val="0"/>
              </a:spcAft>
              <a:buClr>
                <a:schemeClr val="dk1"/>
              </a:buClr>
              <a:buSzPts val="2000"/>
              <a:buChar char="•"/>
            </a:pPr>
            <a:r>
              <a:rPr lang="es-MX" sz="2000">
                <a:solidFill>
                  <a:schemeClr val="dk1"/>
                </a:solidFill>
                <a:latin typeface="Montserrat"/>
                <a:ea typeface="Montserrat"/>
                <a:cs typeface="Montserrat"/>
                <a:sym typeface="Montserrat"/>
              </a:rPr>
              <a:t>El algoritmo de visión artificial implementado cumple de manera satisfactoria la detección de los objetos de prueba que se propone en la aplicación por defecto, ya que presenta una precisión de más del 95% en cada una de las clases implementadas, lo que brinda confiabilidad al usar el algoritmo.</a:t>
            </a:r>
            <a:endParaRPr sz="2000">
              <a:solidFill>
                <a:schemeClr val="dk1"/>
              </a:solidFill>
              <a:latin typeface="Montserrat"/>
              <a:ea typeface="Montserrat"/>
              <a:cs typeface="Montserrat"/>
              <a:sym typeface="Montserrat"/>
            </a:endParaRPr>
          </a:p>
          <a:p>
            <a:pPr marL="0" marR="0" lvl="0" indent="0" algn="l" rtl="0">
              <a:lnSpc>
                <a:spcPct val="150000"/>
              </a:lnSpc>
              <a:spcBef>
                <a:spcPts val="1400"/>
              </a:spcBef>
              <a:spcAft>
                <a:spcPts val="0"/>
              </a:spcAft>
              <a:buNone/>
            </a:pPr>
            <a:endParaRPr sz="2000">
              <a:solidFill>
                <a:schemeClr val="dk1"/>
              </a:solidFill>
              <a:latin typeface="Montserrat"/>
              <a:ea typeface="Montserrat"/>
              <a:cs typeface="Montserrat"/>
              <a:sym typeface="Montserrat"/>
            </a:endParaRPr>
          </a:p>
        </p:txBody>
      </p:sp>
      <p:sp>
        <p:nvSpPr>
          <p:cNvPr id="499" name="Google Shape;499;g1da37c3c20f_0_13"/>
          <p:cNvSpPr txBox="1">
            <a:spLocks noGrp="1"/>
          </p:cNvSpPr>
          <p:nvPr>
            <p:ph type="title"/>
          </p:nvPr>
        </p:nvSpPr>
        <p:spPr>
          <a:xfrm>
            <a:off x="3242198" y="237025"/>
            <a:ext cx="7315200" cy="781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Conclusiones</a:t>
            </a:r>
            <a:endParaRPr/>
          </a:p>
        </p:txBody>
      </p:sp>
      <p:sp>
        <p:nvSpPr>
          <p:cNvPr id="500" name="Google Shape;500;g1da37c3c20f_0_13"/>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i="0" u="sng" strike="noStrike" cap="none">
                <a:solidFill>
                  <a:srgbClr val="FFFFFF"/>
                </a:solidFill>
                <a:latin typeface="Montserrat"/>
                <a:ea typeface="Montserrat"/>
                <a:cs typeface="Montserrat"/>
                <a:sym typeface="Montserrat"/>
              </a:rPr>
              <a:t>Conclusiones</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8"/>
          <p:cNvSpPr txBox="1"/>
          <p:nvPr/>
        </p:nvSpPr>
        <p:spPr>
          <a:xfrm>
            <a:off x="2018806" y="933269"/>
            <a:ext cx="9807721" cy="5289183"/>
          </a:xfrm>
          <a:prstGeom prst="rect">
            <a:avLst/>
          </a:prstGeom>
          <a:noFill/>
          <a:ln>
            <a:noFill/>
          </a:ln>
        </p:spPr>
        <p:txBody>
          <a:bodyPr spcFirstLastPara="1" wrap="square" lIns="91425" tIns="45700" rIns="91425" bIns="45700" anchor="t" anchorCtr="0">
            <a:noAutofit/>
          </a:bodyPr>
          <a:lstStyle/>
          <a:p>
            <a:pPr marL="285750" marR="0" lvl="0" indent="-247650" algn="l" rtl="0">
              <a:lnSpc>
                <a:spcPct val="150000"/>
              </a:lnSpc>
              <a:spcBef>
                <a:spcPts val="800"/>
              </a:spcBef>
              <a:spcAft>
                <a:spcPts val="0"/>
              </a:spcAft>
              <a:buClr>
                <a:schemeClr val="dk1"/>
              </a:buClr>
              <a:buSzPts val="1800"/>
              <a:buFont typeface="Arial"/>
              <a:buChar char="•"/>
            </a:pPr>
            <a:r>
              <a:rPr lang="es-MX" sz="1800">
                <a:solidFill>
                  <a:schemeClr val="dk1"/>
                </a:solidFill>
                <a:latin typeface="Montserrat"/>
                <a:ea typeface="Montserrat"/>
                <a:cs typeface="Montserrat"/>
                <a:sym typeface="Montserrat"/>
              </a:rPr>
              <a:t>El funcionamiento del robot SCARA refleja una alta precisión para las instrucciones enviadas por el usuario de forma manual y automática por visión artificial, con un tiempo promedio de recolección y posicionamiento de objetos de 25 segundos por pieza. Se recomienda implementar elementos mecánicos y electrónicos que permitan mejorar el tiempo de recolección sin afectar a la precisión.</a:t>
            </a:r>
            <a:endParaRPr sz="1800">
              <a:solidFill>
                <a:schemeClr val="dk1"/>
              </a:solidFill>
              <a:latin typeface="Montserrat"/>
              <a:ea typeface="Montserrat"/>
              <a:cs typeface="Montserrat"/>
              <a:sym typeface="Montserrat"/>
            </a:endParaRPr>
          </a:p>
          <a:p>
            <a:pPr marL="285750" marR="0" lvl="0" indent="-247650" algn="l" rtl="0">
              <a:lnSpc>
                <a:spcPct val="150000"/>
              </a:lnSpc>
              <a:spcBef>
                <a:spcPts val="800"/>
              </a:spcBef>
              <a:spcAft>
                <a:spcPts val="0"/>
              </a:spcAft>
              <a:buClr>
                <a:schemeClr val="dk1"/>
              </a:buClr>
              <a:buSzPts val="1800"/>
              <a:buChar char="•"/>
            </a:pPr>
            <a:r>
              <a:rPr lang="es-MX" sz="1800">
                <a:solidFill>
                  <a:schemeClr val="dk1"/>
                </a:solidFill>
                <a:latin typeface="Montserrat"/>
                <a:ea typeface="Montserrat"/>
                <a:cs typeface="Montserrat"/>
                <a:sym typeface="Montserrat"/>
              </a:rPr>
              <a:t>La arquitectura de comunicación implementada soporta alta carga de usuarios de forma simultánea, sin embargo, durante la utilización del sistema pueden existir conflictos en la visualización de los elementos de control en la HMI con varios usuarios manipulando a la vez, por lo que es recomendable utilizar de forma individual la plataforma.</a:t>
            </a:r>
            <a:endParaRPr sz="1800">
              <a:solidFill>
                <a:schemeClr val="dk1"/>
              </a:solidFill>
              <a:latin typeface="Montserrat"/>
              <a:ea typeface="Montserrat"/>
              <a:cs typeface="Montserrat"/>
              <a:sym typeface="Montserrat"/>
            </a:endParaRPr>
          </a:p>
        </p:txBody>
      </p:sp>
      <p:sp>
        <p:nvSpPr>
          <p:cNvPr id="506" name="Google Shape;506;p58"/>
          <p:cNvSpPr txBox="1">
            <a:spLocks noGrp="1"/>
          </p:cNvSpPr>
          <p:nvPr>
            <p:ph type="title"/>
          </p:nvPr>
        </p:nvSpPr>
        <p:spPr>
          <a:xfrm>
            <a:off x="3242198" y="237025"/>
            <a:ext cx="7315200" cy="7818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Recomendaciones</a:t>
            </a:r>
            <a:endParaRPr/>
          </a:p>
        </p:txBody>
      </p:sp>
      <p:sp>
        <p:nvSpPr>
          <p:cNvPr id="507" name="Google Shape;507;p58"/>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i="0" strike="noStrike" cap="none">
                <a:solidFill>
                  <a:srgbClr val="FFFFFF"/>
                </a:solidFill>
                <a:latin typeface="Montserrat"/>
                <a:ea typeface="Montserrat"/>
                <a:cs typeface="Montserrat"/>
                <a:sym typeface="Montserrat"/>
              </a:rPr>
              <a:t>Conclusiones</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1" i="0" u="sng" strike="noStrike" cap="none">
                <a:solidFill>
                  <a:srgbClr val="FFFFFF"/>
                </a:solidFill>
                <a:latin typeface="Montserrat"/>
                <a:ea typeface="Montserrat"/>
                <a:cs typeface="Montserrat"/>
                <a:sym typeface="Montserrat"/>
              </a:rPr>
              <a:t>Recomendaciones</a:t>
            </a:r>
            <a:endParaRPr sz="1100" b="1" i="0" u="sng"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da37c3c20f_0_68"/>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31" name="Google Shape;131;g1da37c3c20f_0_68"/>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MX" sz="2700" b="1">
                <a:solidFill>
                  <a:schemeClr val="dk1"/>
                </a:solidFill>
              </a:rPr>
              <a:t>Requerimientos del cliente/usuario</a:t>
            </a:r>
            <a:endParaRPr sz="2700" b="1">
              <a:solidFill>
                <a:schemeClr val="dk1"/>
              </a:solidFill>
            </a:endParaRPr>
          </a:p>
          <a:p>
            <a:pPr marL="457200" lvl="0" indent="-400050" algn="l" rtl="0">
              <a:lnSpc>
                <a:spcPct val="115000"/>
              </a:lnSpc>
              <a:spcBef>
                <a:spcPts val="1200"/>
              </a:spcBef>
              <a:spcAft>
                <a:spcPts val="0"/>
              </a:spcAft>
              <a:buClr>
                <a:schemeClr val="dk1"/>
              </a:buClr>
              <a:buSzPts val="2700"/>
              <a:buFont typeface="Corbel"/>
              <a:buChar char="•"/>
            </a:pPr>
            <a:r>
              <a:rPr lang="es-MX" sz="2700">
                <a:solidFill>
                  <a:schemeClr val="dk1"/>
                </a:solidFill>
              </a:rPr>
              <a:t>Fácil de utilizar</a:t>
            </a:r>
            <a:endParaRPr sz="2700">
              <a:solidFill>
                <a:schemeClr val="dk1"/>
              </a:solidFill>
            </a:endParaRPr>
          </a:p>
          <a:p>
            <a:pPr marL="457200" lvl="0" indent="-400050" algn="l" rtl="0">
              <a:lnSpc>
                <a:spcPct val="115000"/>
              </a:lnSpc>
              <a:spcBef>
                <a:spcPts val="0"/>
              </a:spcBef>
              <a:spcAft>
                <a:spcPts val="0"/>
              </a:spcAft>
              <a:buClr>
                <a:schemeClr val="dk1"/>
              </a:buClr>
              <a:buSzPts val="2700"/>
              <a:buFont typeface="Corbel"/>
              <a:buChar char="•"/>
            </a:pPr>
            <a:r>
              <a:rPr lang="es-MX" sz="2700">
                <a:solidFill>
                  <a:schemeClr val="dk1"/>
                </a:solidFill>
              </a:rPr>
              <a:t>Accesibilidad a la plataforma desde diferentes dispositivos</a:t>
            </a:r>
            <a:endParaRPr sz="2700">
              <a:solidFill>
                <a:schemeClr val="dk1"/>
              </a:solidFill>
            </a:endParaRPr>
          </a:p>
          <a:p>
            <a:pPr marL="457200" lvl="0" indent="-400050" algn="l" rtl="0">
              <a:lnSpc>
                <a:spcPct val="115000"/>
              </a:lnSpc>
              <a:spcBef>
                <a:spcPts val="0"/>
              </a:spcBef>
              <a:spcAft>
                <a:spcPts val="0"/>
              </a:spcAft>
              <a:buClr>
                <a:schemeClr val="dk1"/>
              </a:buClr>
              <a:buSzPts val="2700"/>
              <a:buFont typeface="Corbel"/>
              <a:buChar char="•"/>
            </a:pPr>
            <a:r>
              <a:rPr lang="es-MX" sz="2700">
                <a:solidFill>
                  <a:schemeClr val="dk1"/>
                </a:solidFill>
              </a:rPr>
              <a:t>Visualización del funcionamiento del robot en tiempo real</a:t>
            </a:r>
            <a:endParaRPr sz="2700">
              <a:solidFill>
                <a:schemeClr val="dk1"/>
              </a:solidFill>
            </a:endParaRPr>
          </a:p>
          <a:p>
            <a:pPr marL="457200" lvl="0" indent="-400050" algn="l" rtl="0">
              <a:lnSpc>
                <a:spcPct val="115000"/>
              </a:lnSpc>
              <a:spcBef>
                <a:spcPts val="0"/>
              </a:spcBef>
              <a:spcAft>
                <a:spcPts val="0"/>
              </a:spcAft>
              <a:buClr>
                <a:schemeClr val="dk1"/>
              </a:buClr>
              <a:buSzPts val="2700"/>
              <a:buFont typeface="Corbel"/>
              <a:buChar char="•"/>
            </a:pPr>
            <a:r>
              <a:rPr lang="es-MX" sz="2700">
                <a:solidFill>
                  <a:schemeClr val="dk1"/>
                </a:solidFill>
              </a:rPr>
              <a:t>El comportamiento del robot sea modificable</a:t>
            </a:r>
            <a:endParaRPr sz="2700">
              <a:solidFill>
                <a:schemeClr val="dk1"/>
              </a:solidFill>
            </a:endParaRPr>
          </a:p>
          <a:p>
            <a:pPr marL="457200" lvl="0" indent="-400050" algn="l" rtl="0">
              <a:lnSpc>
                <a:spcPct val="115000"/>
              </a:lnSpc>
              <a:spcBef>
                <a:spcPts val="0"/>
              </a:spcBef>
              <a:spcAft>
                <a:spcPts val="0"/>
              </a:spcAft>
              <a:buClr>
                <a:schemeClr val="dk1"/>
              </a:buClr>
              <a:buSzPts val="2700"/>
              <a:buFont typeface="Corbel"/>
              <a:buChar char="•"/>
            </a:pPr>
            <a:r>
              <a:rPr lang="es-MX" sz="2700">
                <a:solidFill>
                  <a:schemeClr val="dk1"/>
                </a:solidFill>
              </a:rPr>
              <a:t>Vida útil prolongada</a:t>
            </a:r>
            <a:endParaRPr sz="2200" b="1">
              <a:solidFill>
                <a:schemeClr val="dk1"/>
              </a:solidFill>
            </a:endParaRPr>
          </a:p>
        </p:txBody>
      </p:sp>
      <p:sp>
        <p:nvSpPr>
          <p:cNvPr id="132" name="Google Shape;132;g1da37c3c20f_0_68"/>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1da37c3c20f_0_25"/>
          <p:cNvSpPr txBox="1"/>
          <p:nvPr/>
        </p:nvSpPr>
        <p:spPr>
          <a:xfrm>
            <a:off x="2018806" y="933269"/>
            <a:ext cx="9807600" cy="5289300"/>
          </a:xfrm>
          <a:prstGeom prst="rect">
            <a:avLst/>
          </a:prstGeom>
          <a:noFill/>
          <a:ln>
            <a:noFill/>
          </a:ln>
        </p:spPr>
        <p:txBody>
          <a:bodyPr spcFirstLastPara="1" wrap="square" lIns="91425" tIns="45700" rIns="91425" bIns="45700" anchor="t" anchorCtr="0">
            <a:noAutofit/>
          </a:bodyPr>
          <a:lstStyle/>
          <a:p>
            <a:pPr marL="285750" marR="0" lvl="0" indent="-247650" algn="l" rtl="0">
              <a:lnSpc>
                <a:spcPct val="150000"/>
              </a:lnSpc>
              <a:spcBef>
                <a:spcPts val="800"/>
              </a:spcBef>
              <a:spcAft>
                <a:spcPts val="0"/>
              </a:spcAft>
              <a:buClr>
                <a:schemeClr val="dk1"/>
              </a:buClr>
              <a:buSzPts val="1800"/>
              <a:buFont typeface="Arial"/>
              <a:buChar char="•"/>
            </a:pPr>
            <a:r>
              <a:rPr lang="es-MX" sz="1800">
                <a:solidFill>
                  <a:schemeClr val="dk1"/>
                </a:solidFill>
                <a:latin typeface="Montserrat"/>
                <a:ea typeface="Montserrat"/>
                <a:cs typeface="Montserrat"/>
                <a:sym typeface="Montserrat"/>
              </a:rPr>
              <a:t>El comportamiento de recolección de objetos por visión artificial, al ser modificable por el usuario al reprogramar el bloque de función correspondiente, puede presentar fallos si se realiza una configuración inadecuada, por lo que se recomienda revisar de forma meticulosa el código de la programación para evitar comportamientos erróneos al ejecutar instrucciones.</a:t>
            </a:r>
            <a:endParaRPr sz="1800">
              <a:solidFill>
                <a:schemeClr val="dk1"/>
              </a:solidFill>
              <a:latin typeface="Montserrat"/>
              <a:ea typeface="Montserrat"/>
              <a:cs typeface="Montserrat"/>
              <a:sym typeface="Montserrat"/>
            </a:endParaRPr>
          </a:p>
          <a:p>
            <a:pPr marL="285750" marR="0" lvl="0" indent="-247650" algn="l" rtl="0">
              <a:lnSpc>
                <a:spcPct val="150000"/>
              </a:lnSpc>
              <a:spcBef>
                <a:spcPts val="800"/>
              </a:spcBef>
              <a:spcAft>
                <a:spcPts val="0"/>
              </a:spcAft>
              <a:buClr>
                <a:schemeClr val="dk1"/>
              </a:buClr>
              <a:buSzPts val="1800"/>
              <a:buChar char="•"/>
            </a:pPr>
            <a:r>
              <a:rPr lang="es-MX" sz="1800">
                <a:solidFill>
                  <a:schemeClr val="dk1"/>
                </a:solidFill>
                <a:latin typeface="Montserrat"/>
                <a:ea typeface="Montserrat"/>
                <a:cs typeface="Montserrat"/>
                <a:sym typeface="Montserrat"/>
              </a:rPr>
              <a:t>El algoritmo de visión artificial funciona dentro de los parámetros esperados y con buenos niveles de precisión, sin embargo, se recomienda mantener un espacio con buena iluminación debido a que el tipo de sensor que se utilizó es bastante sensible a dichos cambios y genera fallas en la detección de los objetos de prueba en el algoritmo actual.</a:t>
            </a:r>
            <a:endParaRPr sz="1800">
              <a:solidFill>
                <a:schemeClr val="dk1"/>
              </a:solidFill>
              <a:latin typeface="Montserrat"/>
              <a:ea typeface="Montserrat"/>
              <a:cs typeface="Montserrat"/>
              <a:sym typeface="Montserrat"/>
            </a:endParaRPr>
          </a:p>
        </p:txBody>
      </p:sp>
      <p:sp>
        <p:nvSpPr>
          <p:cNvPr id="513" name="Google Shape;513;g1da37c3c20f_0_25"/>
          <p:cNvSpPr txBox="1">
            <a:spLocks noGrp="1"/>
          </p:cNvSpPr>
          <p:nvPr>
            <p:ph type="title"/>
          </p:nvPr>
        </p:nvSpPr>
        <p:spPr>
          <a:xfrm>
            <a:off x="3242198" y="237025"/>
            <a:ext cx="7315200" cy="781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Recomendaciones</a:t>
            </a:r>
            <a:endParaRPr/>
          </a:p>
        </p:txBody>
      </p:sp>
      <p:sp>
        <p:nvSpPr>
          <p:cNvPr id="514" name="Google Shape;514;g1da37c3c20f_0_2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i="0" strike="noStrike" cap="none">
                <a:solidFill>
                  <a:srgbClr val="FFFFFF"/>
                </a:solidFill>
                <a:latin typeface="Montserrat"/>
                <a:ea typeface="Montserrat"/>
                <a:cs typeface="Montserrat"/>
                <a:sym typeface="Montserrat"/>
              </a:rPr>
              <a:t>Conclusiones</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1" i="0" u="sng" strike="noStrike" cap="none">
                <a:solidFill>
                  <a:srgbClr val="FFFFFF"/>
                </a:solidFill>
                <a:latin typeface="Montserrat"/>
                <a:ea typeface="Montserrat"/>
                <a:cs typeface="Montserrat"/>
                <a:sym typeface="Montserrat"/>
              </a:rPr>
              <a:t>Recomendaciones</a:t>
            </a:r>
            <a:endParaRPr sz="1100" b="1" i="0" u="sng"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1da37c3c20f_0_34"/>
          <p:cNvSpPr txBox="1"/>
          <p:nvPr/>
        </p:nvSpPr>
        <p:spPr>
          <a:xfrm>
            <a:off x="1996000" y="2093997"/>
            <a:ext cx="9807600" cy="2670000"/>
          </a:xfrm>
          <a:prstGeom prst="rect">
            <a:avLst/>
          </a:prstGeom>
          <a:noFill/>
          <a:ln>
            <a:noFill/>
          </a:ln>
        </p:spPr>
        <p:txBody>
          <a:bodyPr spcFirstLastPara="1" wrap="square" lIns="91425" tIns="45700" rIns="91425" bIns="45700" anchor="t" anchorCtr="0">
            <a:noAutofit/>
          </a:bodyPr>
          <a:lstStyle/>
          <a:p>
            <a:pPr marL="285750" marR="0" lvl="0" indent="-247650" algn="l" rtl="0">
              <a:lnSpc>
                <a:spcPct val="150000"/>
              </a:lnSpc>
              <a:spcBef>
                <a:spcPts val="800"/>
              </a:spcBef>
              <a:spcAft>
                <a:spcPts val="0"/>
              </a:spcAft>
              <a:buClr>
                <a:schemeClr val="dk1"/>
              </a:buClr>
              <a:buSzPts val="1800"/>
              <a:buChar char="•"/>
            </a:pPr>
            <a:r>
              <a:rPr lang="es-MX" sz="1800">
                <a:solidFill>
                  <a:schemeClr val="dk1"/>
                </a:solidFill>
                <a:latin typeface="Montserrat"/>
                <a:ea typeface="Montserrat"/>
                <a:cs typeface="Montserrat"/>
                <a:sym typeface="Montserrat"/>
              </a:rPr>
              <a:t>El micro ordenador que se colocó en el robot responde de forma satisfactoria ante los requerimientos actuales manteniendo niveles manejables de temperatura y capacidad de procesamiento, pero de requerir realizar una tarea más compleja en el reconocimiento de objetos con visión artificial, este podría saturarse y dejar de funcionar de forma apropiada, por lo que se recomienda implementar un micro ordenador con mayor capacidad de procesamiento.</a:t>
            </a:r>
            <a:endParaRPr sz="1800">
              <a:solidFill>
                <a:schemeClr val="dk1"/>
              </a:solidFill>
              <a:latin typeface="Montserrat"/>
              <a:ea typeface="Montserrat"/>
              <a:cs typeface="Montserrat"/>
              <a:sym typeface="Montserrat"/>
            </a:endParaRPr>
          </a:p>
        </p:txBody>
      </p:sp>
      <p:sp>
        <p:nvSpPr>
          <p:cNvPr id="520" name="Google Shape;520;g1da37c3c20f_0_34"/>
          <p:cNvSpPr txBox="1">
            <a:spLocks noGrp="1"/>
          </p:cNvSpPr>
          <p:nvPr>
            <p:ph type="title"/>
          </p:nvPr>
        </p:nvSpPr>
        <p:spPr>
          <a:xfrm>
            <a:off x="3242198" y="237025"/>
            <a:ext cx="7315200" cy="781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Recomendaciones</a:t>
            </a:r>
            <a:endParaRPr/>
          </a:p>
        </p:txBody>
      </p:sp>
      <p:sp>
        <p:nvSpPr>
          <p:cNvPr id="521" name="Google Shape;521;g1da37c3c20f_0_34"/>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i="0" strike="noStrike" cap="none">
                <a:solidFill>
                  <a:srgbClr val="FFFFFF"/>
                </a:solidFill>
                <a:latin typeface="Montserrat"/>
                <a:ea typeface="Montserrat"/>
                <a:cs typeface="Montserrat"/>
                <a:sym typeface="Montserrat"/>
              </a:rPr>
              <a:t>Conclusiones</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1" i="0" u="sng" strike="noStrike" cap="none">
                <a:solidFill>
                  <a:srgbClr val="FFFFFF"/>
                </a:solidFill>
                <a:latin typeface="Montserrat"/>
                <a:ea typeface="Montserrat"/>
                <a:cs typeface="Montserrat"/>
                <a:sym typeface="Montserrat"/>
              </a:rPr>
              <a:t>Recomendaciones</a:t>
            </a:r>
            <a:endParaRPr sz="1100" b="1" i="0" u="sng"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1da37c3c20f_0_49"/>
          <p:cNvSpPr txBox="1"/>
          <p:nvPr/>
        </p:nvSpPr>
        <p:spPr>
          <a:xfrm>
            <a:off x="2018806" y="933269"/>
            <a:ext cx="9807600" cy="5289300"/>
          </a:xfrm>
          <a:prstGeom prst="rect">
            <a:avLst/>
          </a:prstGeom>
          <a:noFill/>
          <a:ln>
            <a:noFill/>
          </a:ln>
        </p:spPr>
        <p:txBody>
          <a:bodyPr spcFirstLastPara="1" wrap="square" lIns="91425" tIns="45700" rIns="91425" bIns="45700" anchor="t" anchorCtr="0">
            <a:noAutofit/>
          </a:bodyPr>
          <a:lstStyle/>
          <a:p>
            <a:pPr marL="285750" marR="0" lvl="0" indent="-247650" algn="l" rtl="0">
              <a:lnSpc>
                <a:spcPct val="150000"/>
              </a:lnSpc>
              <a:spcBef>
                <a:spcPts val="800"/>
              </a:spcBef>
              <a:spcAft>
                <a:spcPts val="0"/>
              </a:spcAft>
              <a:buClr>
                <a:schemeClr val="dk1"/>
              </a:buClr>
              <a:buSzPts val="1800"/>
              <a:buFont typeface="Arial"/>
              <a:buChar char="•"/>
            </a:pPr>
            <a:r>
              <a:rPr lang="es-MX" sz="1800">
                <a:solidFill>
                  <a:schemeClr val="dk1"/>
                </a:solidFill>
                <a:latin typeface="Montserrat"/>
                <a:ea typeface="Montserrat"/>
                <a:cs typeface="Montserrat"/>
                <a:sym typeface="Montserrat"/>
              </a:rPr>
              <a:t>Implementación de un sistema de base de datos para la visualización de gráficos históricos de mayor tiempo, en lo que concierne a valores tomados por los grados de libertad del robot, de tal manera que se refleje de forma más detallada las acciones realizadas con la celda de manufactura.</a:t>
            </a:r>
            <a:endParaRPr sz="1800">
              <a:solidFill>
                <a:schemeClr val="dk1"/>
              </a:solidFill>
              <a:latin typeface="Montserrat"/>
              <a:ea typeface="Montserrat"/>
              <a:cs typeface="Montserrat"/>
              <a:sym typeface="Montserrat"/>
            </a:endParaRPr>
          </a:p>
          <a:p>
            <a:pPr marL="285750" marR="0" lvl="0" indent="-247650" algn="l" rtl="0">
              <a:lnSpc>
                <a:spcPct val="150000"/>
              </a:lnSpc>
              <a:spcBef>
                <a:spcPts val="800"/>
              </a:spcBef>
              <a:spcAft>
                <a:spcPts val="0"/>
              </a:spcAft>
              <a:buClr>
                <a:schemeClr val="dk1"/>
              </a:buClr>
              <a:buSzPts val="1800"/>
              <a:buChar char="•"/>
            </a:pPr>
            <a:r>
              <a:rPr lang="es-MX" sz="1800">
                <a:solidFill>
                  <a:schemeClr val="dk1"/>
                </a:solidFill>
                <a:latin typeface="Montserrat"/>
                <a:ea typeface="Montserrat"/>
                <a:cs typeface="Montserrat"/>
                <a:sym typeface="Montserrat"/>
              </a:rPr>
              <a:t>Implementación de un sistema de inicio de sesión de mayor seguridad, utilizando métodos de validación con las cuentas de correo institucionales de estudiantes y personal de la Universidad de las Fuerzas Armadas para el acceso a la HMI que controla al robot SCARA.</a:t>
            </a:r>
            <a:endParaRPr sz="1800">
              <a:solidFill>
                <a:schemeClr val="dk1"/>
              </a:solidFill>
              <a:latin typeface="Montserrat"/>
              <a:ea typeface="Montserrat"/>
              <a:cs typeface="Montserrat"/>
              <a:sym typeface="Montserrat"/>
            </a:endParaRPr>
          </a:p>
          <a:p>
            <a:pPr marL="285750" marR="0" lvl="0" indent="-247650" algn="l" rtl="0">
              <a:lnSpc>
                <a:spcPct val="150000"/>
              </a:lnSpc>
              <a:spcBef>
                <a:spcPts val="800"/>
              </a:spcBef>
              <a:spcAft>
                <a:spcPts val="0"/>
              </a:spcAft>
              <a:buClr>
                <a:schemeClr val="dk1"/>
              </a:buClr>
              <a:buSzPts val="1800"/>
              <a:buChar char="•"/>
            </a:pPr>
            <a:r>
              <a:rPr lang="es-MX" sz="1800">
                <a:solidFill>
                  <a:schemeClr val="dk1"/>
                </a:solidFill>
                <a:latin typeface="Montserrat"/>
                <a:ea typeface="Montserrat"/>
                <a:cs typeface="Montserrat"/>
                <a:sym typeface="Montserrat"/>
              </a:rPr>
              <a:t>Diseñar celdas de manufactura inteligente colaborativa que funcionen en conjunto con el robot manipulador diseñado e implementado, de tal forma que sea posible realizar simulaciones de procesos industriales de manera remota, para el aprendizaje de estudiantes de ingeniería.</a:t>
            </a:r>
            <a:endParaRPr sz="1800">
              <a:solidFill>
                <a:schemeClr val="dk1"/>
              </a:solidFill>
              <a:latin typeface="Montserrat"/>
              <a:ea typeface="Montserrat"/>
              <a:cs typeface="Montserrat"/>
              <a:sym typeface="Montserrat"/>
            </a:endParaRPr>
          </a:p>
        </p:txBody>
      </p:sp>
      <p:sp>
        <p:nvSpPr>
          <p:cNvPr id="527" name="Google Shape;527;g1da37c3c20f_0_49"/>
          <p:cNvSpPr txBox="1">
            <a:spLocks noGrp="1"/>
          </p:cNvSpPr>
          <p:nvPr>
            <p:ph type="title"/>
          </p:nvPr>
        </p:nvSpPr>
        <p:spPr>
          <a:xfrm>
            <a:off x="3242198" y="237025"/>
            <a:ext cx="7315200" cy="781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Trabajos Futuros</a:t>
            </a:r>
            <a:endParaRPr/>
          </a:p>
        </p:txBody>
      </p:sp>
      <p:sp>
        <p:nvSpPr>
          <p:cNvPr id="528" name="Google Shape;528;g1da37c3c20f_0_49"/>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Desarrollo</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i="0" strike="noStrike" cap="none">
                <a:solidFill>
                  <a:srgbClr val="FFFFFF"/>
                </a:solidFill>
                <a:latin typeface="Montserrat"/>
                <a:ea typeface="Montserrat"/>
                <a:cs typeface="Montserrat"/>
                <a:sym typeface="Montserrat"/>
              </a:rPr>
              <a:t>Conclusiones</a:t>
            </a:r>
            <a:endParaRPr sz="1400" i="0"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i="0" strike="noStrike" cap="none">
                <a:solidFill>
                  <a:srgbClr val="FFFFFF"/>
                </a:solidFill>
                <a:latin typeface="Montserrat"/>
                <a:ea typeface="Montserrat"/>
                <a:cs typeface="Montserrat"/>
                <a:sym typeface="Montserrat"/>
              </a:rPr>
              <a:t>Recomendaciones</a:t>
            </a:r>
            <a:endParaRPr sz="1100" i="0"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1" u="sng">
                <a:solidFill>
                  <a:srgbClr val="FFFFFF"/>
                </a:solidFill>
                <a:latin typeface="Montserrat"/>
                <a:ea typeface="Montserrat"/>
                <a:cs typeface="Montserrat"/>
                <a:sym typeface="Montserrat"/>
              </a:rPr>
              <a:t>Trabajos Futuros</a:t>
            </a:r>
            <a:endParaRPr sz="1100" b="1" u="sng">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1"/>
          <p:cNvSpPr txBox="1">
            <a:spLocks noGrp="1"/>
          </p:cNvSpPr>
          <p:nvPr>
            <p:ph type="ctrTitle"/>
          </p:nvPr>
        </p:nvSpPr>
        <p:spPr>
          <a:xfrm>
            <a:off x="3242198" y="2444632"/>
            <a:ext cx="7315200" cy="196873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900"/>
              <a:buFont typeface="Montserrat"/>
              <a:buNone/>
            </a:pPr>
            <a:r>
              <a:rPr lang="es-MX">
                <a:latin typeface="Montserrat"/>
                <a:ea typeface="Montserrat"/>
                <a:cs typeface="Montserrat"/>
                <a:sym typeface="Montserrat"/>
              </a:rPr>
              <a:t>GRACIAS POR SU ATENCIÓN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33"/>
                                        </p:tgtEl>
                                        <p:attrNameLst>
                                          <p:attrName>style.visibility</p:attrName>
                                        </p:attrNameLst>
                                      </p:cBhvr>
                                      <p:to>
                                        <p:strVal val="visible"/>
                                      </p:to>
                                    </p:set>
                                    <p:anim calcmode="lin" valueType="num">
                                      <p:cBhvr additive="base">
                                        <p:cTn id="7" dur="500"/>
                                        <p:tgtEl>
                                          <p:spTgt spid="533"/>
                                        </p:tgtEl>
                                        <p:attrNameLst>
                                          <p:attrName>ppt_w</p:attrName>
                                        </p:attrNameLst>
                                      </p:cBhvr>
                                      <p:tavLst>
                                        <p:tav tm="0">
                                          <p:val>
                                            <p:strVal val="0"/>
                                          </p:val>
                                        </p:tav>
                                        <p:tav tm="100000">
                                          <p:val>
                                            <p:strVal val="#ppt_w"/>
                                          </p:val>
                                        </p:tav>
                                      </p:tavLst>
                                    </p:anim>
                                    <p:anim calcmode="lin" valueType="num">
                                      <p:cBhvr additive="base">
                                        <p:cTn id="8" dur="500"/>
                                        <p:tgtEl>
                                          <p:spTgt spid="53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38" name="Google Shape;138;g1da37c3c20f_0_75"/>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MX" sz="2600" b="1">
                <a:solidFill>
                  <a:schemeClr val="dk1"/>
                </a:solidFill>
              </a:rPr>
              <a:t>Requerimientos técnicos</a:t>
            </a:r>
            <a:endParaRPr sz="2600" b="1">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r>
              <a:rPr lang="es-MX" sz="2600">
                <a:solidFill>
                  <a:schemeClr val="dk1"/>
                </a:solidFill>
              </a:rPr>
              <a:t>Interfaz humano máquina (HMI) intuitiva</a:t>
            </a:r>
            <a:endParaRPr sz="2600">
              <a:solidFill>
                <a:schemeClr val="dk1"/>
              </a:solidFill>
            </a:endParaRPr>
          </a:p>
          <a:p>
            <a:pPr marL="457200" lvl="0" indent="-393700" algn="l" rtl="0">
              <a:lnSpc>
                <a:spcPct val="115000"/>
              </a:lnSpc>
              <a:spcBef>
                <a:spcPts val="0"/>
              </a:spcBef>
              <a:spcAft>
                <a:spcPts val="0"/>
              </a:spcAft>
              <a:buClr>
                <a:schemeClr val="dk1"/>
              </a:buClr>
              <a:buSzPts val="2600"/>
              <a:buFont typeface="Corbel"/>
              <a:buChar char="•"/>
            </a:pPr>
            <a:r>
              <a:rPr lang="es-MX" sz="2600">
                <a:solidFill>
                  <a:schemeClr val="dk1"/>
                </a:solidFill>
              </a:rPr>
              <a:t>Compatibilidad con Node-RED y Python</a:t>
            </a:r>
            <a:endParaRPr sz="2600">
              <a:solidFill>
                <a:schemeClr val="dk1"/>
              </a:solidFill>
            </a:endParaRPr>
          </a:p>
          <a:p>
            <a:pPr marL="457200" lvl="0" indent="-393700" algn="l" rtl="0">
              <a:lnSpc>
                <a:spcPct val="115000"/>
              </a:lnSpc>
              <a:spcBef>
                <a:spcPts val="0"/>
              </a:spcBef>
              <a:spcAft>
                <a:spcPts val="0"/>
              </a:spcAft>
              <a:buClr>
                <a:schemeClr val="dk1"/>
              </a:buClr>
              <a:buSzPts val="2600"/>
              <a:buFont typeface="Corbel"/>
              <a:buChar char="•"/>
            </a:pPr>
            <a:r>
              <a:rPr lang="es-MX" sz="2600">
                <a:solidFill>
                  <a:schemeClr val="dk1"/>
                </a:solidFill>
              </a:rPr>
              <a:t>Detección e identificación de piezas en el espacio de trabajo por visión artificial.</a:t>
            </a:r>
            <a:endParaRPr sz="2600">
              <a:solidFill>
                <a:schemeClr val="dk1"/>
              </a:solidFill>
            </a:endParaRPr>
          </a:p>
          <a:p>
            <a:pPr marL="457200" lvl="0" indent="-393700" algn="l" rtl="0">
              <a:lnSpc>
                <a:spcPct val="115000"/>
              </a:lnSpc>
              <a:spcBef>
                <a:spcPts val="0"/>
              </a:spcBef>
              <a:spcAft>
                <a:spcPts val="0"/>
              </a:spcAft>
              <a:buClr>
                <a:schemeClr val="dk1"/>
              </a:buClr>
              <a:buSzPts val="2600"/>
              <a:buFont typeface="Corbel"/>
              <a:buChar char="•"/>
            </a:pPr>
            <a:r>
              <a:rPr lang="es-MX" sz="2600">
                <a:solidFill>
                  <a:schemeClr val="dk1"/>
                </a:solidFill>
              </a:rPr>
              <a:t>Acceso a servidor virtual privado (VPS) mediante IP pública</a:t>
            </a:r>
            <a:endParaRPr sz="2600">
              <a:solidFill>
                <a:schemeClr val="dk1"/>
              </a:solidFill>
            </a:endParaRPr>
          </a:p>
          <a:p>
            <a:pPr marL="457200" lvl="0" indent="-393700" algn="l" rtl="0">
              <a:lnSpc>
                <a:spcPct val="115000"/>
              </a:lnSpc>
              <a:spcBef>
                <a:spcPts val="0"/>
              </a:spcBef>
              <a:spcAft>
                <a:spcPts val="0"/>
              </a:spcAft>
              <a:buClr>
                <a:schemeClr val="dk1"/>
              </a:buClr>
              <a:buSzPts val="2600"/>
              <a:buFont typeface="Corbel"/>
              <a:buChar char="•"/>
            </a:pPr>
            <a:r>
              <a:rPr lang="es-MX" sz="2600">
                <a:solidFill>
                  <a:schemeClr val="dk1"/>
                </a:solidFill>
              </a:rPr>
              <a:t>Diseño y construcción de ingeniería</a:t>
            </a:r>
            <a:endParaRPr sz="2800" b="1">
              <a:solidFill>
                <a:schemeClr val="dk1"/>
              </a:solidFill>
            </a:endParaRPr>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da37c3c20f_0_82"/>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45" name="Google Shape;145;g1da37c3c20f_0_82"/>
          <p:cNvSpPr txBox="1">
            <a:spLocks noGrp="1"/>
          </p:cNvSpPr>
          <p:nvPr>
            <p:ph type="body" idx="1"/>
          </p:nvPr>
        </p:nvSpPr>
        <p:spPr>
          <a:xfrm>
            <a:off x="2028750" y="1294800"/>
            <a:ext cx="8580900" cy="71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600" b="1">
                <a:solidFill>
                  <a:schemeClr val="dk1"/>
                </a:solidFill>
              </a:rPr>
              <a:t>Matriz QFD</a:t>
            </a:r>
            <a:endParaRPr sz="2800" b="1">
              <a:solidFill>
                <a:schemeClr val="dk1"/>
              </a:solidFill>
            </a:endParaRPr>
          </a:p>
        </p:txBody>
      </p:sp>
      <p:sp>
        <p:nvSpPr>
          <p:cNvPr id="146" name="Google Shape;146;g1da37c3c20f_0_82"/>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147" name="Google Shape;147;g1da37c3c20f_0_82"/>
          <p:cNvPicPr preferRelativeResize="0"/>
          <p:nvPr/>
        </p:nvPicPr>
        <p:blipFill>
          <a:blip r:embed="rId3">
            <a:alphaModFix/>
          </a:blip>
          <a:stretch>
            <a:fillRect/>
          </a:stretch>
        </p:blipFill>
        <p:spPr>
          <a:xfrm>
            <a:off x="4795940" y="1681900"/>
            <a:ext cx="4058174" cy="5029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da37c3c20f_0_90"/>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53" name="Google Shape;153;g1da37c3c20f_0_90"/>
          <p:cNvSpPr txBox="1">
            <a:spLocks noGrp="1"/>
          </p:cNvSpPr>
          <p:nvPr>
            <p:ph type="body" idx="1"/>
          </p:nvPr>
        </p:nvSpPr>
        <p:spPr>
          <a:xfrm>
            <a:off x="2028750" y="1294800"/>
            <a:ext cx="8580900" cy="71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s-MX" sz="2500" b="1">
                <a:solidFill>
                  <a:schemeClr val="dk1"/>
                </a:solidFill>
              </a:rPr>
              <a:t>Resultados Matriz QFD</a:t>
            </a:r>
            <a:endParaRPr sz="2800" b="1">
              <a:solidFill>
                <a:schemeClr val="dk1"/>
              </a:solidFill>
            </a:endParaRPr>
          </a:p>
        </p:txBody>
      </p:sp>
      <p:sp>
        <p:nvSpPr>
          <p:cNvPr id="154" name="Google Shape;154;g1da37c3c20f_0_90"/>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156" name="Google Shape;156;g1da37c3c20f_0_90"/>
          <p:cNvPicPr preferRelativeResize="0"/>
          <p:nvPr/>
        </p:nvPicPr>
        <p:blipFill>
          <a:blip r:embed="rId3">
            <a:alphaModFix/>
          </a:blip>
          <a:stretch>
            <a:fillRect/>
          </a:stretch>
        </p:blipFill>
        <p:spPr>
          <a:xfrm>
            <a:off x="2281200" y="2534313"/>
            <a:ext cx="8076000" cy="2920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da37c3c20f_0_99"/>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62" name="Google Shape;162;g1da37c3c20f_0_99"/>
          <p:cNvSpPr txBox="1">
            <a:spLocks noGrp="1"/>
          </p:cNvSpPr>
          <p:nvPr>
            <p:ph type="body" idx="1"/>
          </p:nvPr>
        </p:nvSpPr>
        <p:spPr>
          <a:xfrm>
            <a:off x="2028750" y="1294800"/>
            <a:ext cx="8580900" cy="71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s-MX" sz="2500" b="1">
                <a:solidFill>
                  <a:schemeClr val="dk1"/>
                </a:solidFill>
              </a:rPr>
              <a:t>Subsistemas planteados</a:t>
            </a:r>
            <a:endParaRPr sz="2800" b="1">
              <a:solidFill>
                <a:schemeClr val="dk1"/>
              </a:solidFill>
            </a:endParaRPr>
          </a:p>
        </p:txBody>
      </p:sp>
      <p:sp>
        <p:nvSpPr>
          <p:cNvPr id="163" name="Google Shape;163;g1da37c3c20f_0_99"/>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i="0" strike="noStrike" cap="none">
                <a:solidFill>
                  <a:srgbClr val="FFFFFF"/>
                </a:solidFill>
                <a:latin typeface="Montserrat"/>
                <a:ea typeface="Montserrat"/>
                <a:cs typeface="Montserrat"/>
                <a:sym typeface="Montserrat"/>
              </a:rPr>
              <a:t>Introducción</a:t>
            </a:r>
            <a:endParaRPr sz="1400" b="0" i="0"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a:solidFill>
                  <a:srgbClr val="FFFFFF"/>
                </a:solidFill>
                <a:latin typeface="Montserrat"/>
                <a:ea typeface="Montserrat"/>
                <a:cs typeface="Montserrat"/>
                <a:sym typeface="Montserrat"/>
              </a:rPr>
              <a:t>Objetivos</a:t>
            </a:r>
            <a:endParaRPr sz="1400" i="0" strike="noStrike" cap="none">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1" u="sng">
                <a:solidFill>
                  <a:srgbClr val="FFFFFF"/>
                </a:solidFill>
                <a:latin typeface="Montserrat"/>
                <a:ea typeface="Montserrat"/>
                <a:cs typeface="Montserrat"/>
                <a:sym typeface="Montserrat"/>
              </a:rPr>
              <a:t>Desarrollo</a:t>
            </a:r>
            <a:endParaRPr sz="1400" b="1" i="0" u="sng" strike="noStrike" cap="none">
              <a:solidFill>
                <a:srgbClr val="000000"/>
              </a:solidFil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a:solidFill>
                  <a:srgbClr val="FFFFFF"/>
                </a:solidFill>
                <a:latin typeface="Montserrat"/>
                <a:ea typeface="Montserrat"/>
                <a:cs typeface="Montserrat"/>
                <a:sym typeface="Montserrat"/>
              </a:rPr>
              <a:t>Pruebas y resultados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a:solidFill>
                  <a:srgbClr val="FFFFFF"/>
                </a:solidFill>
                <a:latin typeface="Montserrat"/>
                <a:ea typeface="Montserrat"/>
                <a:cs typeface="Montserrat"/>
                <a:sym typeface="Montserrat"/>
              </a:rPr>
              <a:t>Conclusiones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a:solidFill>
                  <a:srgbClr val="FFFFFF"/>
                </a:solidFill>
                <a:latin typeface="Montserrat"/>
                <a:ea typeface="Montserrat"/>
                <a:cs typeface="Montserrat"/>
                <a:sym typeface="Montserrat"/>
              </a:rPr>
              <a:t>Recomendaciones</a:t>
            </a:r>
            <a:endParaRPr sz="1100" b="0" i="0" u="none" strike="noStrike" cap="none">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a:solidFill>
                  <a:srgbClr val="FFFFFF"/>
                </a:solidFill>
                <a:latin typeface="Montserrat"/>
                <a:ea typeface="Montserrat"/>
                <a:cs typeface="Montserrat"/>
                <a:sym typeface="Montserrat"/>
              </a:rPr>
              <a:t>Trabajos Futuros</a:t>
            </a:r>
            <a:endParaRPr sz="110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a:solidFill>
                <a:srgbClr val="FFFFFF"/>
              </a:solidFill>
              <a:latin typeface="Montserrat"/>
              <a:ea typeface="Montserrat"/>
              <a:cs typeface="Montserrat"/>
              <a:sym typeface="Montserrat"/>
            </a:endParaRPr>
          </a:p>
        </p:txBody>
      </p:sp>
      <p:pic>
        <p:nvPicPr>
          <p:cNvPr id="164" name="Google Shape;164;g1da37c3c20f_0_99"/>
          <p:cNvPicPr preferRelativeResize="0"/>
          <p:nvPr/>
        </p:nvPicPr>
        <p:blipFill>
          <a:blip r:embed="rId3">
            <a:alphaModFix/>
          </a:blip>
          <a:stretch>
            <a:fillRect/>
          </a:stretch>
        </p:blipFill>
        <p:spPr>
          <a:xfrm>
            <a:off x="3367450" y="2133225"/>
            <a:ext cx="6915151" cy="4353150"/>
          </a:xfrm>
          <a:prstGeom prst="rect">
            <a:avLst/>
          </a:prstGeom>
          <a:noFill/>
          <a:ln>
            <a:noFill/>
          </a:ln>
        </p:spPr>
      </p:pic>
    </p:spTree>
  </p:cSld>
  <p:clrMapOvr>
    <a:masterClrMapping/>
  </p:clrMapOvr>
</p:sld>
</file>

<file path=ppt/theme/theme1.xml><?xml version="1.0" encoding="utf-8"?>
<a:theme xmlns:a="http://schemas.openxmlformats.org/drawingml/2006/main" name="ESPE">
  <a:themeElements>
    <a:clrScheme name="Verd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2390</Words>
  <Application>Microsoft Office PowerPoint</Application>
  <PresentationFormat>Widescreen</PresentationFormat>
  <Paragraphs>847</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Corbel</vt:lpstr>
      <vt:lpstr>Calibri</vt:lpstr>
      <vt:lpstr>Noto Sans Symbols</vt:lpstr>
      <vt:lpstr>Montserrat</vt:lpstr>
      <vt:lpstr>ESPE</vt:lpstr>
      <vt:lpstr>DEPARTAMENTO DE CIENCIAS DE LA ENERGÍA Y MECÁNICA CARRERA DE INGENIERÍA EN MECATRÓNICA  TRABAJO DE TITULACIÓN, PREVIO A LA OBTENCIÓN DEL TÍTULO DE INGENIERO EN MECATRÓNICA</vt:lpstr>
      <vt:lpstr>CONTENIDO</vt:lpstr>
      <vt:lpstr>Introducción</vt:lpstr>
      <vt:lpstr>Objetivos</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Pruebas y resultados</vt:lpstr>
      <vt:lpstr>Pruebas y resultados</vt:lpstr>
      <vt:lpstr>Pruebas y resultados</vt:lpstr>
      <vt:lpstr>Pruebas y resultados</vt:lpstr>
      <vt:lpstr>Pruebas y resultados</vt:lpstr>
      <vt:lpstr>Pruebas y resultados</vt:lpstr>
      <vt:lpstr>Pruebas y resultados</vt:lpstr>
      <vt:lpstr>Pruebas y resultados</vt:lpstr>
      <vt:lpstr>Pruebas y resultados</vt:lpstr>
      <vt:lpstr>Pruebas y resultados</vt:lpstr>
      <vt:lpstr>Pruebas y resultados</vt:lpstr>
      <vt:lpstr>Pruebas y resultados</vt:lpstr>
      <vt:lpstr>Pruebas y resultados</vt:lpstr>
      <vt:lpstr>Pruebas y resultados</vt:lpstr>
      <vt:lpstr>Pruebas y resultados</vt:lpstr>
      <vt:lpstr>Conclusiones</vt:lpstr>
      <vt:lpstr>Conclusiones</vt:lpstr>
      <vt:lpstr>Conclusiones</vt:lpstr>
      <vt:lpstr>Recomendaciones</vt:lpstr>
      <vt:lpstr>Recomendaciones</vt:lpstr>
      <vt:lpstr>Recomendaciones</vt:lpstr>
      <vt:lpstr>Trabajos Futuros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ENERGÍA Y MECÁNICA CARRERA DE INGENIERÍA EN MECATRÓNICA  TRABAJO DE TITULACIÓN, PREVIO A LA OBTENCIÓN DEL TÍTULO DE INGENIERO EN MECATRÓNICA</dc:title>
  <dc:creator>Joel Parra;Charly Chiriboga</dc:creator>
  <cp:lastModifiedBy>Alejo Peñafiel</cp:lastModifiedBy>
  <cp:revision>2</cp:revision>
  <dcterms:created xsi:type="dcterms:W3CDTF">2021-08-18T05:23:49Z</dcterms:created>
  <dcterms:modified xsi:type="dcterms:W3CDTF">2023-01-24T22:39:19Z</dcterms:modified>
</cp:coreProperties>
</file>