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2" r:id="rId2"/>
    <p:sldMasterId id="2147483675" r:id="rId3"/>
  </p:sldMasterIdLst>
  <p:notesMasterIdLst>
    <p:notesMasterId r:id="rId51"/>
  </p:notesMasterIdLst>
  <p:sldIdLst>
    <p:sldId id="256" r:id="rId4"/>
    <p:sldId id="328" r:id="rId5"/>
    <p:sldId id="373" r:id="rId6"/>
    <p:sldId id="548" r:id="rId7"/>
    <p:sldId id="330" r:id="rId8"/>
    <p:sldId id="558" r:id="rId9"/>
    <p:sldId id="557" r:id="rId10"/>
    <p:sldId id="567" r:id="rId11"/>
    <p:sldId id="575" r:id="rId12"/>
    <p:sldId id="578" r:id="rId13"/>
    <p:sldId id="577" r:id="rId14"/>
    <p:sldId id="579" r:id="rId15"/>
    <p:sldId id="580" r:id="rId16"/>
    <p:sldId id="581" r:id="rId17"/>
    <p:sldId id="543" r:id="rId18"/>
    <p:sldId id="614" r:id="rId19"/>
    <p:sldId id="616" r:id="rId20"/>
    <p:sldId id="572" r:id="rId21"/>
    <p:sldId id="583" r:id="rId22"/>
    <p:sldId id="589" r:id="rId23"/>
    <p:sldId id="544" r:id="rId24"/>
    <p:sldId id="594" r:id="rId25"/>
    <p:sldId id="584" r:id="rId26"/>
    <p:sldId id="593" r:id="rId27"/>
    <p:sldId id="545" r:id="rId28"/>
    <p:sldId id="595" r:id="rId29"/>
    <p:sldId id="592" r:id="rId30"/>
    <p:sldId id="608" r:id="rId31"/>
    <p:sldId id="609" r:id="rId32"/>
    <p:sldId id="610" r:id="rId33"/>
    <p:sldId id="611" r:id="rId34"/>
    <p:sldId id="596" r:id="rId35"/>
    <p:sldId id="607" r:id="rId36"/>
    <p:sldId id="598" r:id="rId37"/>
    <p:sldId id="617" r:id="rId38"/>
    <p:sldId id="602" r:id="rId39"/>
    <p:sldId id="552" r:id="rId40"/>
    <p:sldId id="599" r:id="rId41"/>
    <p:sldId id="601" r:id="rId42"/>
    <p:sldId id="603" r:id="rId43"/>
    <p:sldId id="604" r:id="rId44"/>
    <p:sldId id="605" r:id="rId45"/>
    <p:sldId id="606" r:id="rId46"/>
    <p:sldId id="615" r:id="rId47"/>
    <p:sldId id="551" r:id="rId48"/>
    <p:sldId id="612" r:id="rId49"/>
    <p:sldId id="613" r:id="rId50"/>
  </p:sldIdLst>
  <p:sldSz cx="9144000" cy="6858000" type="screen4x3"/>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jyKCce6n5YKhPI1llDm4tgqrDY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443C"/>
    <a:srgbClr val="B33B9F"/>
    <a:srgbClr val="CED629"/>
    <a:srgbClr val="003F75"/>
    <a:srgbClr val="FDB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21" autoAdjust="0"/>
  </p:normalViewPr>
  <p:slideViewPr>
    <p:cSldViewPr snapToGrid="0">
      <p:cViewPr varScale="1">
        <p:scale>
          <a:sx n="57" d="100"/>
          <a:sy n="57" d="100"/>
        </p:scale>
        <p:origin x="177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65"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LinedList" loCatId="list" qsTypeId="urn:microsoft.com/office/officeart/2005/8/quickstyle/simple2" qsCatId="simple" csTypeId="urn:microsoft.com/office/officeart/2005/8/colors/accent6_1" csCatId="accent6" phldr="1"/>
      <dgm:spPr/>
      <dgm:t>
        <a:bodyPr/>
        <a:lstStyle/>
        <a:p>
          <a:endParaRPr lang="es-EC"/>
        </a:p>
      </dgm:t>
    </dgm:pt>
    <dgm:pt modelId="{05450837-240E-4FFA-95F2-1A8EF6BE5AF3}">
      <dgm:prSet phldrT="[Texto]" custT="1"/>
      <dgm:spPr/>
      <dgm:t>
        <a:bodyPr/>
        <a:lstStyle/>
        <a:p>
          <a:r>
            <a:rPr lang="es-EC" sz="1600">
              <a:latin typeface="Georgia" panose="02040502050405020303" pitchFamily="18" charset="0"/>
            </a:rPr>
            <a:t>1.- INTRODUCCIÓN</a:t>
          </a: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A0C15F5A-1787-4090-96E0-9C5DB1B41B85}">
      <dgm:prSet phldrT="[Texto]" custT="1"/>
      <dgm:spPr/>
      <dgm:t>
        <a:bodyPr/>
        <a:lstStyle/>
        <a:p>
          <a:r>
            <a:rPr lang="es-EC" sz="1600">
              <a:latin typeface="Georgia" panose="02040502050405020303" pitchFamily="18" charset="0"/>
            </a:rPr>
            <a:t>2.- OBJETIVOS</a:t>
          </a:r>
        </a:p>
      </dgm:t>
    </dgm:pt>
    <dgm:pt modelId="{AECEC35F-0179-44CF-A4BD-89AAC3C893A7}" type="parTrans" cxnId="{71A0BD74-0BAC-4DB2-9168-1D5184F0AB26}">
      <dgm:prSet/>
      <dgm:spPr/>
      <dgm:t>
        <a:bodyPr/>
        <a:lstStyle/>
        <a:p>
          <a:endParaRPr lang="es-EC"/>
        </a:p>
      </dgm:t>
    </dgm:pt>
    <dgm:pt modelId="{0749ADC6-9D54-4142-A506-19E0144D377F}" type="sibTrans" cxnId="{71A0BD74-0BAC-4DB2-9168-1D5184F0AB26}">
      <dgm:prSet/>
      <dgm:spPr/>
      <dgm:t>
        <a:bodyPr/>
        <a:lstStyle/>
        <a:p>
          <a:endParaRPr lang="es-EC"/>
        </a:p>
      </dgm:t>
    </dgm:pt>
    <dgm:pt modelId="{996F95EB-3F0C-40F5-9498-A0EB19E521ED}">
      <dgm:prSet phldrT="[Texto]" custT="1"/>
      <dgm:spPr/>
      <dgm:t>
        <a:bodyPr/>
        <a:lstStyle/>
        <a:p>
          <a:r>
            <a:rPr lang="es-EC" sz="1600">
              <a:latin typeface="Georgia" panose="02040502050405020303" pitchFamily="18" charset="0"/>
            </a:rPr>
            <a:t>3.- FUNDAMENTO TEÓRICO</a:t>
          </a:r>
        </a:p>
      </dgm:t>
    </dgm:pt>
    <dgm:pt modelId="{3EDAD3A5-5A41-4C1F-A860-74BF5D68254B}" type="parTrans" cxnId="{3AA345DC-C186-45A6-9977-BD86D3EB3140}">
      <dgm:prSet/>
      <dgm:spPr/>
      <dgm:t>
        <a:bodyPr/>
        <a:lstStyle/>
        <a:p>
          <a:endParaRPr lang="es-EC"/>
        </a:p>
      </dgm:t>
    </dgm:pt>
    <dgm:pt modelId="{509DDB32-1444-42BC-9ABF-D090BC31A727}" type="sibTrans" cxnId="{3AA345DC-C186-45A6-9977-BD86D3EB3140}">
      <dgm:prSet/>
      <dgm:spPr/>
      <dgm:t>
        <a:bodyPr/>
        <a:lstStyle/>
        <a:p>
          <a:endParaRPr lang="es-EC"/>
        </a:p>
      </dgm:t>
    </dgm:pt>
    <dgm:pt modelId="{404F95A9-5E8F-42AA-A8E3-9E2480F7E23F}">
      <dgm:prSet phldrT="[Texto]" custT="1"/>
      <dgm:spPr/>
      <dgm:t>
        <a:bodyPr/>
        <a:lstStyle/>
        <a:p>
          <a:r>
            <a:rPr lang="es-EC" sz="1600" dirty="0">
              <a:latin typeface="Georgia" panose="02040502050405020303" pitchFamily="18" charset="0"/>
            </a:rPr>
            <a:t>4.- </a:t>
          </a:r>
          <a:r>
            <a:rPr lang="es-ES" sz="1600" dirty="0">
              <a:latin typeface="Georgia" panose="02040502050405020303" pitchFamily="18" charset="0"/>
            </a:rPr>
            <a:t>DISEÑO E IMPLEMENTACIÓN</a:t>
          </a:r>
          <a:endParaRPr lang="es-EC" sz="1600" dirty="0">
            <a:latin typeface="Georgia" panose="02040502050405020303" pitchFamily="18" charset="0"/>
          </a:endParaRPr>
        </a:p>
      </dgm:t>
    </dgm:pt>
    <dgm:pt modelId="{70CFB40E-FB38-4E6D-BFA1-A20DAF741021}" type="parTrans" cxnId="{2272A19A-F7E9-4F23-BCD6-580A63A6FB83}">
      <dgm:prSet/>
      <dgm:spPr/>
      <dgm:t>
        <a:bodyPr/>
        <a:lstStyle/>
        <a:p>
          <a:endParaRPr lang="es-EC"/>
        </a:p>
      </dgm:t>
    </dgm:pt>
    <dgm:pt modelId="{90A30415-5BEE-42EE-9B45-627F43AD8CD9}" type="sibTrans" cxnId="{2272A19A-F7E9-4F23-BCD6-580A63A6FB83}">
      <dgm:prSet/>
      <dgm:spPr/>
      <dgm:t>
        <a:bodyPr/>
        <a:lstStyle/>
        <a:p>
          <a:endParaRPr lang="es-EC"/>
        </a:p>
      </dgm:t>
    </dgm:pt>
    <dgm:pt modelId="{3FCD0450-6231-4337-BA9B-402730FFFA39}">
      <dgm:prSet phldrT="[Texto]" custT="1"/>
      <dgm:spPr/>
      <dgm:t>
        <a:bodyPr/>
        <a:lstStyle/>
        <a:p>
          <a:r>
            <a:rPr lang="es-EC" sz="1600" dirty="0">
              <a:latin typeface="Georgia" panose="02040502050405020303" pitchFamily="18" charset="0"/>
            </a:rPr>
            <a:t>5.- PRUEBAS Y RESULTADOS</a:t>
          </a:r>
        </a:p>
      </dgm:t>
    </dgm:pt>
    <dgm:pt modelId="{513E9024-5CA6-4C68-832F-E6C9461C59D7}" type="parTrans" cxnId="{F7AD0A46-D40A-4DC6-B144-3C88061D73C9}">
      <dgm:prSet/>
      <dgm:spPr/>
      <dgm:t>
        <a:bodyPr/>
        <a:lstStyle/>
        <a:p>
          <a:endParaRPr lang="es-EC"/>
        </a:p>
      </dgm:t>
    </dgm:pt>
    <dgm:pt modelId="{F9894CEC-E023-4A13-838B-E68D293AC355}" type="sibTrans" cxnId="{F7AD0A46-D40A-4DC6-B144-3C88061D73C9}">
      <dgm:prSet/>
      <dgm:spPr/>
      <dgm:t>
        <a:bodyPr/>
        <a:lstStyle/>
        <a:p>
          <a:endParaRPr lang="es-EC"/>
        </a:p>
      </dgm:t>
    </dgm:pt>
    <dgm:pt modelId="{53C8E5B2-9439-4A75-A804-A8644D0C8A0D}">
      <dgm:prSet phldrT="[Texto]" custT="1"/>
      <dgm:spPr/>
      <dgm:t>
        <a:bodyPr/>
        <a:lstStyle/>
        <a:p>
          <a:r>
            <a:rPr lang="es-EC" sz="1600">
              <a:latin typeface="Georgia" panose="02040502050405020303" pitchFamily="18" charset="0"/>
            </a:rPr>
            <a:t>6.- CONCLUSIONES , RECOMENDACIONES Y TRABAJOS FUTUROS </a:t>
          </a:r>
        </a:p>
      </dgm:t>
    </dgm:pt>
    <dgm:pt modelId="{680076AC-4728-4824-8313-4772B26B51DB}" type="parTrans" cxnId="{F47E18AD-5567-4C19-A67A-73289D6B3F5C}">
      <dgm:prSet/>
      <dgm:spPr/>
      <dgm:t>
        <a:bodyPr/>
        <a:lstStyle/>
        <a:p>
          <a:endParaRPr lang="es-EC"/>
        </a:p>
      </dgm:t>
    </dgm:pt>
    <dgm:pt modelId="{ECA5968D-7027-4C93-A1B3-D0265A4461FC}" type="sibTrans" cxnId="{F47E18AD-5567-4C19-A67A-73289D6B3F5C}">
      <dgm:prSet/>
      <dgm:spPr/>
      <dgm:t>
        <a:bodyPr/>
        <a:lstStyle/>
        <a:p>
          <a:endParaRPr lang="es-EC"/>
        </a:p>
      </dgm:t>
    </dgm:pt>
    <dgm:pt modelId="{B3FCA87C-7E4B-4998-9EC2-F460774F782A}" type="pres">
      <dgm:prSet presAssocID="{87B6FA0F-7101-4A99-BBA3-0FEC8E239276}" presName="vert0" presStyleCnt="0">
        <dgm:presLayoutVars>
          <dgm:dir/>
          <dgm:animOne val="branch"/>
          <dgm:animLvl val="lvl"/>
        </dgm:presLayoutVars>
      </dgm:prSet>
      <dgm:spPr/>
    </dgm:pt>
    <dgm:pt modelId="{05F4CBE2-4505-4DEB-9E66-5B46C4C71947}" type="pres">
      <dgm:prSet presAssocID="{05450837-240E-4FFA-95F2-1A8EF6BE5AF3}" presName="thickLine" presStyleLbl="alignNode1" presStyleIdx="0" presStyleCnt="6"/>
      <dgm:spPr/>
    </dgm:pt>
    <dgm:pt modelId="{534B02AC-8898-4155-A674-107647AACA96}" type="pres">
      <dgm:prSet presAssocID="{05450837-240E-4FFA-95F2-1A8EF6BE5AF3}" presName="horz1" presStyleCnt="0"/>
      <dgm:spPr/>
    </dgm:pt>
    <dgm:pt modelId="{6B0FB4EB-21FD-44A7-ADEB-1AEDA1F836FD}" type="pres">
      <dgm:prSet presAssocID="{05450837-240E-4FFA-95F2-1A8EF6BE5AF3}" presName="tx1" presStyleLbl="revTx" presStyleIdx="0" presStyleCnt="6"/>
      <dgm:spPr/>
    </dgm:pt>
    <dgm:pt modelId="{C14CECA2-2EC1-4ECE-884E-431F86CFFA53}" type="pres">
      <dgm:prSet presAssocID="{05450837-240E-4FFA-95F2-1A8EF6BE5AF3}" presName="vert1" presStyleCnt="0"/>
      <dgm:spPr/>
    </dgm:pt>
    <dgm:pt modelId="{ED058CAE-5663-459C-A691-0DEFC032A990}" type="pres">
      <dgm:prSet presAssocID="{A0C15F5A-1787-4090-96E0-9C5DB1B41B85}" presName="thickLine" presStyleLbl="alignNode1" presStyleIdx="1" presStyleCnt="6"/>
      <dgm:spPr/>
    </dgm:pt>
    <dgm:pt modelId="{36630F9E-D2B6-429B-935D-5EA956EB668D}" type="pres">
      <dgm:prSet presAssocID="{A0C15F5A-1787-4090-96E0-9C5DB1B41B85}" presName="horz1" presStyleCnt="0"/>
      <dgm:spPr/>
    </dgm:pt>
    <dgm:pt modelId="{D79A1BF9-1D7A-41DE-BE3F-3FC04DDD9860}" type="pres">
      <dgm:prSet presAssocID="{A0C15F5A-1787-4090-96E0-9C5DB1B41B85}" presName="tx1" presStyleLbl="revTx" presStyleIdx="1" presStyleCnt="6"/>
      <dgm:spPr/>
    </dgm:pt>
    <dgm:pt modelId="{9BC4BA47-D802-4319-9F7F-22A7F82C821C}" type="pres">
      <dgm:prSet presAssocID="{A0C15F5A-1787-4090-96E0-9C5DB1B41B85}" presName="vert1" presStyleCnt="0"/>
      <dgm:spPr/>
    </dgm:pt>
    <dgm:pt modelId="{ED0CCCB3-8228-451E-BC3E-F2D45FD016E2}" type="pres">
      <dgm:prSet presAssocID="{996F95EB-3F0C-40F5-9498-A0EB19E521ED}" presName="thickLine" presStyleLbl="alignNode1" presStyleIdx="2" presStyleCnt="6"/>
      <dgm:spPr/>
    </dgm:pt>
    <dgm:pt modelId="{95E28200-7FBC-4D20-868C-D0D35C0CE908}" type="pres">
      <dgm:prSet presAssocID="{996F95EB-3F0C-40F5-9498-A0EB19E521ED}" presName="horz1" presStyleCnt="0"/>
      <dgm:spPr/>
    </dgm:pt>
    <dgm:pt modelId="{89271611-5EA8-4D91-BE31-864A3DCD4098}" type="pres">
      <dgm:prSet presAssocID="{996F95EB-3F0C-40F5-9498-A0EB19E521ED}" presName="tx1" presStyleLbl="revTx" presStyleIdx="2" presStyleCnt="6"/>
      <dgm:spPr/>
    </dgm:pt>
    <dgm:pt modelId="{6136E4C8-01B5-47FE-AF9B-216E8E9C8F4F}" type="pres">
      <dgm:prSet presAssocID="{996F95EB-3F0C-40F5-9498-A0EB19E521ED}" presName="vert1" presStyleCnt="0"/>
      <dgm:spPr/>
    </dgm:pt>
    <dgm:pt modelId="{B2920557-89D9-48A0-95E8-4EE757BB55BB}" type="pres">
      <dgm:prSet presAssocID="{404F95A9-5E8F-42AA-A8E3-9E2480F7E23F}" presName="thickLine" presStyleLbl="alignNode1" presStyleIdx="3" presStyleCnt="6"/>
      <dgm:spPr/>
    </dgm:pt>
    <dgm:pt modelId="{A5CB9E0D-9759-48CC-89AE-617A8F2173A1}" type="pres">
      <dgm:prSet presAssocID="{404F95A9-5E8F-42AA-A8E3-9E2480F7E23F}" presName="horz1" presStyleCnt="0"/>
      <dgm:spPr/>
    </dgm:pt>
    <dgm:pt modelId="{824F21ED-4058-429F-B674-B776BB498950}" type="pres">
      <dgm:prSet presAssocID="{404F95A9-5E8F-42AA-A8E3-9E2480F7E23F}" presName="tx1" presStyleLbl="revTx" presStyleIdx="3" presStyleCnt="6"/>
      <dgm:spPr/>
    </dgm:pt>
    <dgm:pt modelId="{8EC19F8C-FF98-4C5A-8FEB-70E39E06C331}" type="pres">
      <dgm:prSet presAssocID="{404F95A9-5E8F-42AA-A8E3-9E2480F7E23F}" presName="vert1" presStyleCnt="0"/>
      <dgm:spPr/>
    </dgm:pt>
    <dgm:pt modelId="{2DDC171A-926F-4551-9302-10FBA75A0066}" type="pres">
      <dgm:prSet presAssocID="{3FCD0450-6231-4337-BA9B-402730FFFA39}" presName="thickLine" presStyleLbl="alignNode1" presStyleIdx="4" presStyleCnt="6"/>
      <dgm:spPr/>
    </dgm:pt>
    <dgm:pt modelId="{D49F9562-325A-4CD1-AF22-D20F9D881BCF}" type="pres">
      <dgm:prSet presAssocID="{3FCD0450-6231-4337-BA9B-402730FFFA39}" presName="horz1" presStyleCnt="0"/>
      <dgm:spPr/>
    </dgm:pt>
    <dgm:pt modelId="{24BE209B-7092-4DE8-ACCE-EED06BED4713}" type="pres">
      <dgm:prSet presAssocID="{3FCD0450-6231-4337-BA9B-402730FFFA39}" presName="tx1" presStyleLbl="revTx" presStyleIdx="4" presStyleCnt="6"/>
      <dgm:spPr/>
    </dgm:pt>
    <dgm:pt modelId="{1458EC44-6969-4BFD-935D-5C153828777C}" type="pres">
      <dgm:prSet presAssocID="{3FCD0450-6231-4337-BA9B-402730FFFA39}" presName="vert1" presStyleCnt="0"/>
      <dgm:spPr/>
    </dgm:pt>
    <dgm:pt modelId="{72CCC5A4-C9A9-4201-B14E-16A7A1564446}" type="pres">
      <dgm:prSet presAssocID="{53C8E5B2-9439-4A75-A804-A8644D0C8A0D}" presName="thickLine" presStyleLbl="alignNode1" presStyleIdx="5" presStyleCnt="6"/>
      <dgm:spPr/>
    </dgm:pt>
    <dgm:pt modelId="{3EBAA6ED-4957-4835-A8B1-D6B9E949C364}" type="pres">
      <dgm:prSet presAssocID="{53C8E5B2-9439-4A75-A804-A8644D0C8A0D}" presName="horz1" presStyleCnt="0"/>
      <dgm:spPr/>
    </dgm:pt>
    <dgm:pt modelId="{690CC2DC-4A8B-432D-8602-06488C04BBB0}" type="pres">
      <dgm:prSet presAssocID="{53C8E5B2-9439-4A75-A804-A8644D0C8A0D}" presName="tx1" presStyleLbl="revTx" presStyleIdx="5" presStyleCnt="6"/>
      <dgm:spPr/>
    </dgm:pt>
    <dgm:pt modelId="{5546F92C-0E39-4D6E-B739-18DC487D0017}" type="pres">
      <dgm:prSet presAssocID="{53C8E5B2-9439-4A75-A804-A8644D0C8A0D}" presName="vert1" presStyleCnt="0"/>
      <dgm:spPr/>
    </dgm:pt>
  </dgm:ptLst>
  <dgm:cxnLst>
    <dgm:cxn modelId="{4A08CA18-0DF8-4AF0-B395-F0307C4D93F1}" type="presOf" srcId="{404F95A9-5E8F-42AA-A8E3-9E2480F7E23F}" destId="{824F21ED-4058-429F-B674-B776BB498950}" srcOrd="0" destOrd="0" presId="urn:microsoft.com/office/officeart/2008/layout/LinedList"/>
    <dgm:cxn modelId="{6B9BCE20-882B-4F11-AFA7-D9BA6C9B3A84}" type="presOf" srcId="{87B6FA0F-7101-4A99-BBA3-0FEC8E239276}" destId="{B3FCA87C-7E4B-4998-9EC2-F460774F782A}" srcOrd="0" destOrd="0" presId="urn:microsoft.com/office/officeart/2008/layout/LinedList"/>
    <dgm:cxn modelId="{99851B28-517D-463E-8ECB-F1C809F2BB6C}" type="presOf" srcId="{53C8E5B2-9439-4A75-A804-A8644D0C8A0D}" destId="{690CC2DC-4A8B-432D-8602-06488C04BBB0}" srcOrd="0" destOrd="0" presId="urn:microsoft.com/office/officeart/2008/layout/LinedList"/>
    <dgm:cxn modelId="{2FA51238-B023-4D16-8C8E-8CFE086C90B6}" type="presOf" srcId="{A0C15F5A-1787-4090-96E0-9C5DB1B41B85}" destId="{D79A1BF9-1D7A-41DE-BE3F-3FC04DDD9860}" srcOrd="0" destOrd="0" presId="urn:microsoft.com/office/officeart/2008/layout/LinedList"/>
    <dgm:cxn modelId="{C67E0443-B6A9-4855-B1CB-0103CD3096AE}" type="presOf" srcId="{05450837-240E-4FFA-95F2-1A8EF6BE5AF3}" destId="{6B0FB4EB-21FD-44A7-ADEB-1AEDA1F836FD}" srcOrd="0" destOrd="0" presId="urn:microsoft.com/office/officeart/2008/layout/LinedList"/>
    <dgm:cxn modelId="{F7AD0A46-D40A-4DC6-B144-3C88061D73C9}" srcId="{87B6FA0F-7101-4A99-BBA3-0FEC8E239276}" destId="{3FCD0450-6231-4337-BA9B-402730FFFA39}" srcOrd="4" destOrd="0" parTransId="{513E9024-5CA6-4C68-832F-E6C9461C59D7}" sibTransId="{F9894CEC-E023-4A13-838B-E68D293AC355}"/>
    <dgm:cxn modelId="{71A0BD74-0BAC-4DB2-9168-1D5184F0AB26}" srcId="{87B6FA0F-7101-4A99-BBA3-0FEC8E239276}" destId="{A0C15F5A-1787-4090-96E0-9C5DB1B41B85}" srcOrd="1" destOrd="0" parTransId="{AECEC35F-0179-44CF-A4BD-89AAC3C893A7}" sibTransId="{0749ADC6-9D54-4142-A506-19E0144D377F}"/>
    <dgm:cxn modelId="{C7DF1255-C84B-49A0-987C-269665F4B468}" type="presOf" srcId="{996F95EB-3F0C-40F5-9498-A0EB19E521ED}" destId="{89271611-5EA8-4D91-BE31-864A3DCD4098}" srcOrd="0" destOrd="0" presId="urn:microsoft.com/office/officeart/2008/layout/LinedList"/>
    <dgm:cxn modelId="{17FEA757-92AC-4E80-B287-5C9508432AB8}" srcId="{87B6FA0F-7101-4A99-BBA3-0FEC8E239276}" destId="{05450837-240E-4FFA-95F2-1A8EF6BE5AF3}" srcOrd="0" destOrd="0" parTransId="{11CF7E89-1DC9-4E5F-A926-487080FAE350}" sibTransId="{578AEC27-F882-4355-B379-D1A32A3C8D05}"/>
    <dgm:cxn modelId="{2272A19A-F7E9-4F23-BCD6-580A63A6FB83}" srcId="{87B6FA0F-7101-4A99-BBA3-0FEC8E239276}" destId="{404F95A9-5E8F-42AA-A8E3-9E2480F7E23F}" srcOrd="3" destOrd="0" parTransId="{70CFB40E-FB38-4E6D-BFA1-A20DAF741021}" sibTransId="{90A30415-5BEE-42EE-9B45-627F43AD8CD9}"/>
    <dgm:cxn modelId="{F47E18AD-5567-4C19-A67A-73289D6B3F5C}" srcId="{87B6FA0F-7101-4A99-BBA3-0FEC8E239276}" destId="{53C8E5B2-9439-4A75-A804-A8644D0C8A0D}" srcOrd="5" destOrd="0" parTransId="{680076AC-4728-4824-8313-4772B26B51DB}" sibTransId="{ECA5968D-7027-4C93-A1B3-D0265A4461FC}"/>
    <dgm:cxn modelId="{54DA82DB-B185-49FA-A345-463CDF8509C5}" type="presOf" srcId="{3FCD0450-6231-4337-BA9B-402730FFFA39}" destId="{24BE209B-7092-4DE8-ACCE-EED06BED4713}" srcOrd="0" destOrd="0" presId="urn:microsoft.com/office/officeart/2008/layout/LinedList"/>
    <dgm:cxn modelId="{3AA345DC-C186-45A6-9977-BD86D3EB3140}" srcId="{87B6FA0F-7101-4A99-BBA3-0FEC8E239276}" destId="{996F95EB-3F0C-40F5-9498-A0EB19E521ED}" srcOrd="2" destOrd="0" parTransId="{3EDAD3A5-5A41-4C1F-A860-74BF5D68254B}" sibTransId="{509DDB32-1444-42BC-9ABF-D090BC31A727}"/>
    <dgm:cxn modelId="{2DA02547-B84B-49DA-8ACF-31DF1A5A41AE}" type="presParOf" srcId="{B3FCA87C-7E4B-4998-9EC2-F460774F782A}" destId="{05F4CBE2-4505-4DEB-9E66-5B46C4C71947}" srcOrd="0" destOrd="0" presId="urn:microsoft.com/office/officeart/2008/layout/LinedList"/>
    <dgm:cxn modelId="{6F120C5B-D072-4095-B901-51C51CD56622}" type="presParOf" srcId="{B3FCA87C-7E4B-4998-9EC2-F460774F782A}" destId="{534B02AC-8898-4155-A674-107647AACA96}" srcOrd="1" destOrd="0" presId="urn:microsoft.com/office/officeart/2008/layout/LinedList"/>
    <dgm:cxn modelId="{4ADEB9C0-AD50-4D30-BADE-902B25E04FE2}" type="presParOf" srcId="{534B02AC-8898-4155-A674-107647AACA96}" destId="{6B0FB4EB-21FD-44A7-ADEB-1AEDA1F836FD}" srcOrd="0" destOrd="0" presId="urn:microsoft.com/office/officeart/2008/layout/LinedList"/>
    <dgm:cxn modelId="{B2DE5A71-99A2-4143-A2B7-0D5D864D5788}" type="presParOf" srcId="{534B02AC-8898-4155-A674-107647AACA96}" destId="{C14CECA2-2EC1-4ECE-884E-431F86CFFA53}" srcOrd="1" destOrd="0" presId="urn:microsoft.com/office/officeart/2008/layout/LinedList"/>
    <dgm:cxn modelId="{7F5E5339-4855-4BBC-B409-CA13862CCDF7}" type="presParOf" srcId="{B3FCA87C-7E4B-4998-9EC2-F460774F782A}" destId="{ED058CAE-5663-459C-A691-0DEFC032A990}" srcOrd="2" destOrd="0" presId="urn:microsoft.com/office/officeart/2008/layout/LinedList"/>
    <dgm:cxn modelId="{837C0EFE-71D0-4248-A023-01DF829BF02B}" type="presParOf" srcId="{B3FCA87C-7E4B-4998-9EC2-F460774F782A}" destId="{36630F9E-D2B6-429B-935D-5EA956EB668D}" srcOrd="3" destOrd="0" presId="urn:microsoft.com/office/officeart/2008/layout/LinedList"/>
    <dgm:cxn modelId="{231952DB-6552-4E9F-B1F7-EB72F61971DB}" type="presParOf" srcId="{36630F9E-D2B6-429B-935D-5EA956EB668D}" destId="{D79A1BF9-1D7A-41DE-BE3F-3FC04DDD9860}" srcOrd="0" destOrd="0" presId="urn:microsoft.com/office/officeart/2008/layout/LinedList"/>
    <dgm:cxn modelId="{6C1F7D00-2E0B-4606-9AEA-953D614AE431}" type="presParOf" srcId="{36630F9E-D2B6-429B-935D-5EA956EB668D}" destId="{9BC4BA47-D802-4319-9F7F-22A7F82C821C}" srcOrd="1" destOrd="0" presId="urn:microsoft.com/office/officeart/2008/layout/LinedList"/>
    <dgm:cxn modelId="{5AC5E217-086A-47BE-B37F-EEDC01D14CDE}" type="presParOf" srcId="{B3FCA87C-7E4B-4998-9EC2-F460774F782A}" destId="{ED0CCCB3-8228-451E-BC3E-F2D45FD016E2}" srcOrd="4" destOrd="0" presId="urn:microsoft.com/office/officeart/2008/layout/LinedList"/>
    <dgm:cxn modelId="{30BD7E13-2449-420F-9A96-037631CB19E6}" type="presParOf" srcId="{B3FCA87C-7E4B-4998-9EC2-F460774F782A}" destId="{95E28200-7FBC-4D20-868C-D0D35C0CE908}" srcOrd="5" destOrd="0" presId="urn:microsoft.com/office/officeart/2008/layout/LinedList"/>
    <dgm:cxn modelId="{7B9E75D7-2DAD-4EAE-B683-F23CD7B82FF2}" type="presParOf" srcId="{95E28200-7FBC-4D20-868C-D0D35C0CE908}" destId="{89271611-5EA8-4D91-BE31-864A3DCD4098}" srcOrd="0" destOrd="0" presId="urn:microsoft.com/office/officeart/2008/layout/LinedList"/>
    <dgm:cxn modelId="{488D6B41-03EF-47D5-875C-E7B6287EE78D}" type="presParOf" srcId="{95E28200-7FBC-4D20-868C-D0D35C0CE908}" destId="{6136E4C8-01B5-47FE-AF9B-216E8E9C8F4F}" srcOrd="1" destOrd="0" presId="urn:microsoft.com/office/officeart/2008/layout/LinedList"/>
    <dgm:cxn modelId="{07F62D41-F30C-4946-A169-36EA44573E46}" type="presParOf" srcId="{B3FCA87C-7E4B-4998-9EC2-F460774F782A}" destId="{B2920557-89D9-48A0-95E8-4EE757BB55BB}" srcOrd="6" destOrd="0" presId="urn:microsoft.com/office/officeart/2008/layout/LinedList"/>
    <dgm:cxn modelId="{6205D9E8-2492-4142-9782-26ED4BBA134D}" type="presParOf" srcId="{B3FCA87C-7E4B-4998-9EC2-F460774F782A}" destId="{A5CB9E0D-9759-48CC-89AE-617A8F2173A1}" srcOrd="7" destOrd="0" presId="urn:microsoft.com/office/officeart/2008/layout/LinedList"/>
    <dgm:cxn modelId="{D54F510C-762D-4411-B48A-7375028DDC28}" type="presParOf" srcId="{A5CB9E0D-9759-48CC-89AE-617A8F2173A1}" destId="{824F21ED-4058-429F-B674-B776BB498950}" srcOrd="0" destOrd="0" presId="urn:microsoft.com/office/officeart/2008/layout/LinedList"/>
    <dgm:cxn modelId="{40D7640E-59C4-4A52-94D6-E109377D7DCD}" type="presParOf" srcId="{A5CB9E0D-9759-48CC-89AE-617A8F2173A1}" destId="{8EC19F8C-FF98-4C5A-8FEB-70E39E06C331}" srcOrd="1" destOrd="0" presId="urn:microsoft.com/office/officeart/2008/layout/LinedList"/>
    <dgm:cxn modelId="{D3B60362-D9E7-469D-B350-D84DBF012492}" type="presParOf" srcId="{B3FCA87C-7E4B-4998-9EC2-F460774F782A}" destId="{2DDC171A-926F-4551-9302-10FBA75A0066}" srcOrd="8" destOrd="0" presId="urn:microsoft.com/office/officeart/2008/layout/LinedList"/>
    <dgm:cxn modelId="{182FA4E5-1811-4959-807D-1E8D8EA8BE8F}" type="presParOf" srcId="{B3FCA87C-7E4B-4998-9EC2-F460774F782A}" destId="{D49F9562-325A-4CD1-AF22-D20F9D881BCF}" srcOrd="9" destOrd="0" presId="urn:microsoft.com/office/officeart/2008/layout/LinedList"/>
    <dgm:cxn modelId="{371386BA-8680-4D6F-8161-10D50EDAD01F}" type="presParOf" srcId="{D49F9562-325A-4CD1-AF22-D20F9D881BCF}" destId="{24BE209B-7092-4DE8-ACCE-EED06BED4713}" srcOrd="0" destOrd="0" presId="urn:microsoft.com/office/officeart/2008/layout/LinedList"/>
    <dgm:cxn modelId="{EB2BD882-54C5-4525-A6D7-2FA962F1E4EA}" type="presParOf" srcId="{D49F9562-325A-4CD1-AF22-D20F9D881BCF}" destId="{1458EC44-6969-4BFD-935D-5C153828777C}" srcOrd="1" destOrd="0" presId="urn:microsoft.com/office/officeart/2008/layout/LinedList"/>
    <dgm:cxn modelId="{7BCA3D37-4647-48A7-B815-D299495C4226}" type="presParOf" srcId="{B3FCA87C-7E4B-4998-9EC2-F460774F782A}" destId="{72CCC5A4-C9A9-4201-B14E-16A7A1564446}" srcOrd="10" destOrd="0" presId="urn:microsoft.com/office/officeart/2008/layout/LinedList"/>
    <dgm:cxn modelId="{74CAAD01-6EFB-4278-971D-AA07F67EBA0F}" type="presParOf" srcId="{B3FCA87C-7E4B-4998-9EC2-F460774F782A}" destId="{3EBAA6ED-4957-4835-A8B1-D6B9E949C364}" srcOrd="11" destOrd="0" presId="urn:microsoft.com/office/officeart/2008/layout/LinedList"/>
    <dgm:cxn modelId="{E5A36FC0-3E60-4A03-B286-AA0DC0D032B3}" type="presParOf" srcId="{3EBAA6ED-4957-4835-A8B1-D6B9E949C364}" destId="{690CC2DC-4A8B-432D-8602-06488C04BBB0}" srcOrd="0" destOrd="0" presId="urn:microsoft.com/office/officeart/2008/layout/LinedList"/>
    <dgm:cxn modelId="{80000F5D-4023-46F0-8F55-9537A8EE1875}" type="presParOf" srcId="{3EBAA6ED-4957-4835-A8B1-D6B9E949C364}" destId="{5546F92C-0E39-4D6E-B739-18DC487D0017}" srcOrd="1" destOrd="0" presId="urn:microsoft.com/office/officeart/2008/layout/LinedList"/>
  </dgm:cxnLst>
  <dgm:bg/>
  <dgm:whole>
    <a:ln>
      <a:solidFill>
        <a:schemeClr val="accent3"/>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4CBE2-4505-4DEB-9E66-5B46C4C71947}">
      <dsp:nvSpPr>
        <dsp:cNvPr id="0" name=""/>
        <dsp:cNvSpPr/>
      </dsp:nvSpPr>
      <dsp:spPr>
        <a:xfrm>
          <a:off x="0" y="2529"/>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B0FB4EB-21FD-44A7-ADEB-1AEDA1F836FD}">
      <dsp:nvSpPr>
        <dsp:cNvPr id="0" name=""/>
        <dsp:cNvSpPr/>
      </dsp:nvSpPr>
      <dsp:spPr>
        <a:xfrm>
          <a:off x="0" y="2529"/>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1.- INTRODUCCIÓN</a:t>
          </a:r>
        </a:p>
      </dsp:txBody>
      <dsp:txXfrm>
        <a:off x="0" y="2529"/>
        <a:ext cx="8424936" cy="862434"/>
      </dsp:txXfrm>
    </dsp:sp>
    <dsp:sp modelId="{ED058CAE-5663-459C-A691-0DEFC032A990}">
      <dsp:nvSpPr>
        <dsp:cNvPr id="0" name=""/>
        <dsp:cNvSpPr/>
      </dsp:nvSpPr>
      <dsp:spPr>
        <a:xfrm>
          <a:off x="0" y="864963"/>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79A1BF9-1D7A-41DE-BE3F-3FC04DDD9860}">
      <dsp:nvSpPr>
        <dsp:cNvPr id="0" name=""/>
        <dsp:cNvSpPr/>
      </dsp:nvSpPr>
      <dsp:spPr>
        <a:xfrm>
          <a:off x="0" y="864963"/>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2.- OBJETIVOS</a:t>
          </a:r>
        </a:p>
      </dsp:txBody>
      <dsp:txXfrm>
        <a:off x="0" y="864963"/>
        <a:ext cx="8424936" cy="862434"/>
      </dsp:txXfrm>
    </dsp:sp>
    <dsp:sp modelId="{ED0CCCB3-8228-451E-BC3E-F2D45FD016E2}">
      <dsp:nvSpPr>
        <dsp:cNvPr id="0" name=""/>
        <dsp:cNvSpPr/>
      </dsp:nvSpPr>
      <dsp:spPr>
        <a:xfrm>
          <a:off x="0" y="1727397"/>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9271611-5EA8-4D91-BE31-864A3DCD4098}">
      <dsp:nvSpPr>
        <dsp:cNvPr id="0" name=""/>
        <dsp:cNvSpPr/>
      </dsp:nvSpPr>
      <dsp:spPr>
        <a:xfrm>
          <a:off x="0" y="1727397"/>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3.- FUNDAMENTO TEÓRICO</a:t>
          </a:r>
        </a:p>
      </dsp:txBody>
      <dsp:txXfrm>
        <a:off x="0" y="1727397"/>
        <a:ext cx="8424936" cy="862434"/>
      </dsp:txXfrm>
    </dsp:sp>
    <dsp:sp modelId="{B2920557-89D9-48A0-95E8-4EE757BB55BB}">
      <dsp:nvSpPr>
        <dsp:cNvPr id="0" name=""/>
        <dsp:cNvSpPr/>
      </dsp:nvSpPr>
      <dsp:spPr>
        <a:xfrm>
          <a:off x="0" y="2589831"/>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24F21ED-4058-429F-B674-B776BB498950}">
      <dsp:nvSpPr>
        <dsp:cNvPr id="0" name=""/>
        <dsp:cNvSpPr/>
      </dsp:nvSpPr>
      <dsp:spPr>
        <a:xfrm>
          <a:off x="0" y="2589831"/>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dirty="0">
              <a:latin typeface="Georgia" panose="02040502050405020303" pitchFamily="18" charset="0"/>
            </a:rPr>
            <a:t>4.- </a:t>
          </a:r>
          <a:r>
            <a:rPr lang="es-ES" sz="1600" kern="1200" dirty="0">
              <a:latin typeface="Georgia" panose="02040502050405020303" pitchFamily="18" charset="0"/>
            </a:rPr>
            <a:t>DISEÑO E IMPLEMENTACIÓN</a:t>
          </a:r>
          <a:endParaRPr lang="es-EC" sz="1600" kern="1200" dirty="0">
            <a:latin typeface="Georgia" panose="02040502050405020303" pitchFamily="18" charset="0"/>
          </a:endParaRPr>
        </a:p>
      </dsp:txBody>
      <dsp:txXfrm>
        <a:off x="0" y="2589831"/>
        <a:ext cx="8424936" cy="862434"/>
      </dsp:txXfrm>
    </dsp:sp>
    <dsp:sp modelId="{2DDC171A-926F-4551-9302-10FBA75A0066}">
      <dsp:nvSpPr>
        <dsp:cNvPr id="0" name=""/>
        <dsp:cNvSpPr/>
      </dsp:nvSpPr>
      <dsp:spPr>
        <a:xfrm>
          <a:off x="0" y="3452265"/>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4BE209B-7092-4DE8-ACCE-EED06BED4713}">
      <dsp:nvSpPr>
        <dsp:cNvPr id="0" name=""/>
        <dsp:cNvSpPr/>
      </dsp:nvSpPr>
      <dsp:spPr>
        <a:xfrm>
          <a:off x="0" y="3452265"/>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dirty="0">
              <a:latin typeface="Georgia" panose="02040502050405020303" pitchFamily="18" charset="0"/>
            </a:rPr>
            <a:t>5.- PRUEBAS Y RESULTADOS</a:t>
          </a:r>
        </a:p>
      </dsp:txBody>
      <dsp:txXfrm>
        <a:off x="0" y="3452265"/>
        <a:ext cx="8424936" cy="862434"/>
      </dsp:txXfrm>
    </dsp:sp>
    <dsp:sp modelId="{72CCC5A4-C9A9-4201-B14E-16A7A1564446}">
      <dsp:nvSpPr>
        <dsp:cNvPr id="0" name=""/>
        <dsp:cNvSpPr/>
      </dsp:nvSpPr>
      <dsp:spPr>
        <a:xfrm>
          <a:off x="0" y="4314699"/>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90CC2DC-4A8B-432D-8602-06488C04BBB0}">
      <dsp:nvSpPr>
        <dsp:cNvPr id="0" name=""/>
        <dsp:cNvSpPr/>
      </dsp:nvSpPr>
      <dsp:spPr>
        <a:xfrm>
          <a:off x="0" y="4314699"/>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6.- CONCLUSIONES , RECOMENDACIONES Y TRABAJOS FUTUROS </a:t>
          </a:r>
        </a:p>
      </dsp:txBody>
      <dsp:txXfrm>
        <a:off x="0" y="4314699"/>
        <a:ext cx="8424936" cy="8624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1731"/>
          </a:xfrm>
          <a:prstGeom prst="rect">
            <a:avLst/>
          </a:prstGeom>
          <a:noFill/>
          <a:ln>
            <a:noFill/>
          </a:ln>
        </p:spPr>
        <p:txBody>
          <a:bodyPr spcFirstLastPara="1" wrap="square" lIns="99875" tIns="49925" rIns="99875" bIns="499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3" y="0"/>
            <a:ext cx="3076363" cy="511731"/>
          </a:xfrm>
          <a:prstGeom prst="rect">
            <a:avLst/>
          </a:prstGeom>
          <a:noFill/>
          <a:ln>
            <a:noFill/>
          </a:ln>
        </p:spPr>
        <p:txBody>
          <a:bodyPr spcFirstLastPara="1" wrap="square" lIns="99875" tIns="49925" rIns="99875" bIns="499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861443"/>
            <a:ext cx="5679440" cy="4605576"/>
          </a:xfrm>
          <a:prstGeom prst="rect">
            <a:avLst/>
          </a:prstGeom>
          <a:noFill/>
          <a:ln>
            <a:noFill/>
          </a:ln>
        </p:spPr>
        <p:txBody>
          <a:bodyPr spcFirstLastPara="1" wrap="square" lIns="99875" tIns="49925" rIns="99875" bIns="499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6"/>
            <a:ext cx="3076363" cy="511731"/>
          </a:xfrm>
          <a:prstGeom prst="rect">
            <a:avLst/>
          </a:prstGeom>
          <a:noFill/>
          <a:ln>
            <a:noFill/>
          </a:ln>
        </p:spPr>
        <p:txBody>
          <a:bodyPr spcFirstLastPara="1" wrap="square" lIns="99875" tIns="49925" rIns="99875" bIns="499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3" y="9721106"/>
            <a:ext cx="3076363" cy="511731"/>
          </a:xfrm>
          <a:prstGeom prst="rect">
            <a:avLst/>
          </a:prstGeom>
          <a:noFill/>
          <a:ln>
            <a:noFill/>
          </a:ln>
        </p:spPr>
        <p:txBody>
          <a:bodyPr spcFirstLastPara="1" wrap="square" lIns="99875" tIns="49925" rIns="99875" bIns="499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a:solidFill>
                  <a:schemeClr val="dk1"/>
                </a:solidFill>
                <a:latin typeface="Calibri"/>
                <a:ea typeface="Calibri"/>
                <a:cs typeface="Calibri"/>
                <a:sym typeface="Calibri"/>
              </a:rPr>
              <a:t>‹Nº›</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32754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notes"/>
          <p:cNvSpPr txBox="1">
            <a:spLocks noGrp="1"/>
          </p:cNvSpPr>
          <p:nvPr>
            <p:ph type="body" idx="1"/>
          </p:nvPr>
        </p:nvSpPr>
        <p:spPr>
          <a:xfrm>
            <a:off x="709930" y="4861443"/>
            <a:ext cx="5679300" cy="4605600"/>
          </a:xfrm>
          <a:prstGeom prst="rect">
            <a:avLst/>
          </a:prstGeom>
          <a:noFill/>
          <a:ln>
            <a:noFill/>
          </a:ln>
        </p:spPr>
        <p:txBody>
          <a:bodyPr spcFirstLastPara="1" wrap="square" lIns="99875" tIns="49925" rIns="99875" bIns="49925" anchor="t" anchorCtr="0">
            <a:noAutofit/>
          </a:bodyPr>
          <a:lstStyle/>
          <a:p>
            <a:pPr marL="0" lvl="0" indent="0" algn="l" rtl="0">
              <a:lnSpc>
                <a:spcPct val="100000"/>
              </a:lnSpc>
              <a:spcBef>
                <a:spcPts val="0"/>
              </a:spcBef>
              <a:spcAft>
                <a:spcPts val="0"/>
              </a:spcAft>
              <a:buSzPts val="1400"/>
              <a:buNone/>
            </a:pPr>
            <a:endParaRPr/>
          </a:p>
        </p:txBody>
      </p:sp>
      <p:sp>
        <p:nvSpPr>
          <p:cNvPr id="429" name="Google Shape;429;p1:notes"/>
          <p:cNvSpPr txBox="1">
            <a:spLocks noGrp="1"/>
          </p:cNvSpPr>
          <p:nvPr>
            <p:ph type="sldNum" idx="12"/>
          </p:nvPr>
        </p:nvSpPr>
        <p:spPr>
          <a:xfrm>
            <a:off x="4021293" y="9721106"/>
            <a:ext cx="3076500" cy="511800"/>
          </a:xfrm>
          <a:prstGeom prst="rect">
            <a:avLst/>
          </a:prstGeom>
          <a:noFill/>
          <a:ln>
            <a:noFill/>
          </a:ln>
        </p:spPr>
        <p:txBody>
          <a:bodyPr spcFirstLastPara="1" wrap="square" lIns="99875" tIns="49925" rIns="99875" bIns="49925" anchor="b" anchorCtr="0">
            <a:noAutofit/>
          </a:bodyPr>
          <a:lstStyle/>
          <a:p>
            <a:pPr marL="0" lvl="0" indent="0" algn="r" rtl="0">
              <a:lnSpc>
                <a:spcPct val="100000"/>
              </a:lnSpc>
              <a:spcBef>
                <a:spcPts val="0"/>
              </a:spcBef>
              <a:spcAft>
                <a:spcPts val="0"/>
              </a:spcAft>
              <a:buSzPts val="1400"/>
              <a:buNone/>
            </a:pPr>
            <a:fld id="{00000000-1234-1234-1234-123412341234}" type="slidenum">
              <a:rPr lang="es-EC"/>
              <a:t>1</a:t>
            </a:fld>
            <a:endParaRPr/>
          </a:p>
        </p:txBody>
      </p:sp>
      <p:sp>
        <p:nvSpPr>
          <p:cNvPr id="430" name="Google Shape;430;p1:notes"/>
          <p:cNvSpPr txBox="1">
            <a:spLocks noGrp="1"/>
          </p:cNvSpPr>
          <p:nvPr>
            <p:ph type="ftr" idx="11"/>
          </p:nvPr>
        </p:nvSpPr>
        <p:spPr>
          <a:xfrm>
            <a:off x="0" y="9721106"/>
            <a:ext cx="3076500" cy="511800"/>
          </a:xfrm>
          <a:prstGeom prst="rect">
            <a:avLst/>
          </a:prstGeom>
          <a:noFill/>
          <a:ln>
            <a:noFill/>
          </a:ln>
        </p:spPr>
        <p:txBody>
          <a:bodyPr spcFirstLastPara="1" wrap="square" lIns="99875" tIns="49925" rIns="99875" bIns="49925" anchor="b" anchorCtr="0">
            <a:noAutofit/>
          </a:bodyPr>
          <a:lstStyle/>
          <a:p>
            <a:pPr marL="0" lvl="0" indent="0" algn="l" rtl="0">
              <a:lnSpc>
                <a:spcPct val="100000"/>
              </a:lnSpc>
              <a:spcBef>
                <a:spcPts val="0"/>
              </a:spcBef>
              <a:spcAft>
                <a:spcPts val="0"/>
              </a:spcAft>
              <a:buSzPts val="1400"/>
              <a:buNone/>
            </a:pPr>
            <a:r>
              <a:rPr lang="es-EC"/>
              <a:t>CÓDIGO: SGC.DI.269       VERSIÓN: 1.0        DICIEMBRE 13 2011</a:t>
            </a:r>
            <a:endParaRPr/>
          </a:p>
        </p:txBody>
      </p:sp>
    </p:spTree>
    <p:extLst>
      <p:ext uri="{BB962C8B-B14F-4D97-AF65-F5344CB8AC3E}">
        <p14:creationId xmlns:p14="http://schemas.microsoft.com/office/powerpoint/2010/main" val="4119738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El  modulo de control de temperatura consta de un calefactor diseñado de tal manera que cada uno de sus componentes pueda ser remplazado con facilidad en un mantenimiento futuro.</a:t>
            </a:r>
          </a:p>
          <a:p>
            <a:r>
              <a:rPr lang="es-419" dirty="0"/>
              <a:t>Los componentes del calefactor son: resistencia calefactora tipo resorte , soporte termorresistente, ventilador, carcaza y soporte en tol galvanizado, tornillos y remaches de 1/8 in</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10</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5425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Se modelo cada uno de los sensores y se diseño cada uno de sus soportes y protecciones, en el diagrama se muestra la sonda PT100 y el sensor de humedad ambiental montados en la parte posterior del prototipo, además se muestran las protecciones en malla galvanizada mismas que se encargan que los cuyes no puedan ingresar a la zona en donde se ubican los sensores y actuadores.</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11</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072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El sistema de limpieza consta de rieles y rodamientos colgantes mismos que permiten que la pala limpiadora se desplace en sentido horizontal arrastrando los desechos que caen sobre la base de tol galvanizado y arrojándolos a un lado del prototipo. El motor AC de 2.5 rpm mediante un piñón y cadena tensada permite un adecuado funcionamiento del sistema a una velocidad baja para así no causar miedo en los cuyes al interior.</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12</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4415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Un factor importante para el correcto funcionamiento del sistema de limpieza es la tensión en la cadena misma que se controla mediante los tensores mostrados en la imagen. Mediante un perno de ¼ in se logra tensar o destensar la cadena, el tensor del lado contrario únicamente soporta la cadena y sujeta el final de carrera para el sistema </a:t>
            </a:r>
            <a:r>
              <a:rPr lang="es-419"/>
              <a:t>de limpieza.</a:t>
            </a:r>
            <a:endParaRPr lang="es-MX"/>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13</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164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Para mantener el aire fresco al interior del prototipo se diseño </a:t>
            </a:r>
            <a:r>
              <a:rPr lang="es-419" dirty="0"/>
              <a:t>un sistema de ventilación mismo que se encarga de abrir y cerrar las ventanas frontales del prototipo.</a:t>
            </a:r>
          </a:p>
          <a:p>
            <a:r>
              <a:rPr lang="es-419" dirty="0"/>
              <a:t>Para este sistema se usaron bandas Gt2, Ejes acerados, motorreductores de 12 V, ruedas dentadas, ruedas lisas, y varios soportes. </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14</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2266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Se continua con ingeniería asistida por computador de las piezas que soportan mayores cargas.</a:t>
            </a:r>
          </a:p>
          <a:p>
            <a:r>
              <a:rPr lang="es-419" dirty="0"/>
              <a:t>Mediante el software Sap2000 se realizo la simulación de la estructura para verificar que soporte de manera adecuada las cargas vivas y las cargas muertas. Se uso una combinación de cargas adecuada obteniendo que la estructura no se encuentra sobrecargada además se realizo el chequeo de deflexiones según el código internacional de la construcción (IBC) las deflexión máxima permitida es de 5.55 mm y la hallada es de 0.6 mm con lo cual se puede concluir que la estructura será robusta y funcionara de manera adecuada. </a:t>
            </a:r>
          </a:p>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15</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52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Mediante el software </a:t>
            </a:r>
            <a:r>
              <a:rPr lang="es-419" dirty="0" err="1"/>
              <a:t>Solidworks</a:t>
            </a:r>
            <a:r>
              <a:rPr lang="es-419" dirty="0"/>
              <a:t> se verifico que los soportes funcionen adecuadamente. Se uso un mallado adaptativo tipo h con 5 bucles. La convergencia de todos los resultados fue adecuada obteniendo porcentajes de error bajos. Todos los soportes fueron construidos mediante impresión 3d con acabado fino (aporte de 0.12mm).</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16</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2457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Se realizaron los cálculos necesarios para dimensionar las bisagras de las puertas y los autoperforantes para sujetar la cubierta de madera a la estructura aplicando la </a:t>
            </a:r>
            <a:r>
              <a:rPr lang="es-419" dirty="0" err="1"/>
              <a:t>metodologia</a:t>
            </a:r>
            <a:r>
              <a:rPr lang="es-419" dirty="0"/>
              <a:t> presentada por Robert </a:t>
            </a:r>
            <a:r>
              <a:rPr lang="es-419" dirty="0" err="1"/>
              <a:t>Moot</a:t>
            </a:r>
            <a:r>
              <a:rPr lang="es-419" dirty="0"/>
              <a:t> en su libro de diseño de elementos de maquinas . </a:t>
            </a:r>
            <a:r>
              <a:rPr lang="es-419" dirty="0" err="1"/>
              <a:t>Ademas</a:t>
            </a:r>
            <a:r>
              <a:rPr lang="es-419" dirty="0"/>
              <a:t> se realizo el dimensionamiento de la potencia necesaria para calentar el ambiente interno de los compartimentos aplicando los conceptos expuestos por Yunus </a:t>
            </a:r>
            <a:r>
              <a:rPr lang="es-419" dirty="0" err="1"/>
              <a:t>Cengel</a:t>
            </a:r>
            <a:r>
              <a:rPr lang="es-419" dirty="0"/>
              <a:t> en su libro de transferencia de calor. </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17</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0696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A continuación se muestra el proceso de construcción del prototipo.</a:t>
            </a:r>
          </a:p>
          <a:p>
            <a:r>
              <a:rPr lang="es-MX" dirty="0"/>
              <a:t>La estructura fue soldad con proceso </a:t>
            </a:r>
            <a:r>
              <a:rPr lang="es-MX" dirty="0" err="1"/>
              <a:t>Smaw</a:t>
            </a:r>
            <a:r>
              <a:rPr lang="es-MX" dirty="0"/>
              <a:t> con electrodo indura E6011 de 3/32 in con 65A (ficha técnica de indura) las uniones son de tipo plano sin bisel. El techo es sujeto a la estructura mediante autoperforantes con arandela vulcanizada para evitar filtraciones de agua lluvia. </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18</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1863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Se sujeto a la estructura las bases de limpieza mediante dobleces en los ángulos exteriores y remaches POP de 1/8 in en todo el perímetro superior. La malla es sujeta a la estructura mediante sujetadores en tol galvanizado y pernos galvanizados de ¼ in x 3/4 in. Las cubiertas de madera se sujetaron a la estructura con autoperforantes siempre precautelando que las puntas afiladas queden fuera del alcance de lo cuyes para evitar cualquier posible accidente. En la imagen  se observa el prototipo cubierto en su totalidad.</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19</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42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La agenda para </a:t>
            </a:r>
            <a:r>
              <a:rPr lang="en-US" dirty="0" err="1"/>
              <a:t>el</a:t>
            </a:r>
            <a:r>
              <a:rPr lang="en-US" dirty="0"/>
              <a:t> </a:t>
            </a:r>
            <a:r>
              <a:rPr lang="en-US" dirty="0" err="1"/>
              <a:t>dia</a:t>
            </a:r>
            <a:r>
              <a:rPr lang="en-US" dirty="0"/>
              <a:t> de hoy </a:t>
            </a:r>
            <a:r>
              <a:rPr lang="en-US" dirty="0" err="1"/>
              <a:t>tenemos</a:t>
            </a:r>
            <a:r>
              <a:rPr lang="en-US" dirty="0"/>
              <a:t>:</a:t>
            </a:r>
          </a:p>
          <a:p>
            <a:r>
              <a:rPr lang="en-US" dirty="0" err="1"/>
              <a:t>Introduccion</a:t>
            </a:r>
            <a:r>
              <a:rPr lang="en-US" dirty="0"/>
              <a:t>, </a:t>
            </a:r>
            <a:r>
              <a:rPr lang="en-US" dirty="0" err="1"/>
              <a:t>objetivos</a:t>
            </a:r>
            <a:r>
              <a:rPr lang="en-US" dirty="0"/>
              <a:t>, </a:t>
            </a:r>
            <a:r>
              <a:rPr lang="en-US" dirty="0" err="1"/>
              <a:t>fundamento</a:t>
            </a:r>
            <a:r>
              <a:rPr lang="en-US" dirty="0"/>
              <a:t> </a:t>
            </a:r>
            <a:r>
              <a:rPr lang="en-US" dirty="0" err="1"/>
              <a:t>teorico</a:t>
            </a:r>
            <a:r>
              <a:rPr lang="en-US" dirty="0"/>
              <a:t>, </a:t>
            </a:r>
            <a:r>
              <a:rPr lang="en-US" dirty="0" err="1"/>
              <a:t>dise</a:t>
            </a:r>
            <a:r>
              <a:rPr lang="es-419" dirty="0"/>
              <a:t>ño e implementación, pruebas y resultados y finalmente las conclusiones recomendaciones y trabajos futuros.</a:t>
            </a:r>
            <a:endParaRPr lang="en-US" dirty="0"/>
          </a:p>
          <a:p>
            <a:endParaRPr lang="en-US" dirty="0"/>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a:t>
            </a:fld>
            <a:endParaRPr lang="es-EC"/>
          </a:p>
        </p:txBody>
      </p:sp>
    </p:spTree>
    <p:extLst>
      <p:ext uri="{BB962C8B-B14F-4D97-AF65-F5344CB8AC3E}">
        <p14:creationId xmlns:p14="http://schemas.microsoft.com/office/powerpoint/2010/main" val="3991317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A continuación se muestra la construcción del calefactor para el control de temperatura y humedad y en la parte inferior se muestra el ensamblaje de los sensores y protectores en la parte posterior del prototipo.</a:t>
            </a:r>
          </a:p>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20</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9015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Los componentes usados en el prototipo son:</a:t>
            </a:r>
          </a:p>
          <a:p>
            <a:r>
              <a:rPr lang="es-419" dirty="0"/>
              <a:t>Sondas PT100 y sus transmisores 4 a 20 mA, sensores de humedad relativa 0-10V, selectores pulsadores, finales de carrera, luces piloto, </a:t>
            </a:r>
            <a:r>
              <a:rPr lang="es-419" dirty="0" err="1"/>
              <a:t>reles</a:t>
            </a:r>
            <a:r>
              <a:rPr lang="es-419" dirty="0"/>
              <a:t> de estado solido, motorreductores DC ventiladores, resistencias calefactoras, Motores de </a:t>
            </a:r>
            <a:r>
              <a:rPr lang="es-419" dirty="0" err="1"/>
              <a:t>iman</a:t>
            </a:r>
            <a:r>
              <a:rPr lang="es-419" dirty="0"/>
              <a:t> permanente reversibles AC 2.5rpm alto torque y </a:t>
            </a:r>
            <a:r>
              <a:rPr lang="es-419" dirty="0" err="1"/>
              <a:t>deshudificadores</a:t>
            </a:r>
            <a:r>
              <a:rPr lang="es-419" dirty="0"/>
              <a:t>.</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21</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0217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Con todos los componentes se dimensiono el calibre de los conductores , protecciones y fuentes necesarias. </a:t>
            </a:r>
            <a:r>
              <a:rPr lang="es-MX" dirty="0"/>
              <a:t>El dimensionamiento se realizó con base a la norma NEC instalaciones eléctricas, misma que estipula que el calibre del conductor por lo menos debe soportar el 125% del valor de la corriente de consumo. </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22</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7103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23</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3891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Para la apertura de ventanas se diseño un circuito inversor de giro. En la imagen se observa el diagrama funcional del circuito y el diseño de la PCB. Para acondicionar la señal de 12 a 5 V se uso un regulador de voltaje lm7805 y para invertir el sentido de giro un puente h L293D.</a:t>
            </a:r>
          </a:p>
          <a:p>
            <a:r>
              <a:rPr lang="es-419" dirty="0" err="1"/>
              <a:t>Pull</a:t>
            </a:r>
            <a:r>
              <a:rPr lang="es-419" dirty="0"/>
              <a:t> </a:t>
            </a:r>
            <a:r>
              <a:rPr lang="es-419" dirty="0" err="1"/>
              <a:t>down</a:t>
            </a:r>
            <a:r>
              <a:rPr lang="es-419" dirty="0"/>
              <a:t> 1k</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24</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5885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A continuación se observa el diagrama eléctrico del sistema de control con el PLC logo y sus módulos digitales, además el plano muestra cada una de las conexiones tanto de entradas y salidas. Este diagrama es de mucha utilidad para futuros mantenimientos o repotenciaciones del prototipo.</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25</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152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En las imágenes se observa la implementación de los tableros de control y potencia y sus respectivas protecciones.</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26</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7337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La  metodología para la resolución del automatismo es mediante grafcet estructurado mismo que permite una organización adecuada y obtener la documentación necesaria para posibles cambios o mantenimientos futuros. Se destacan los </a:t>
            </a:r>
            <a:r>
              <a:rPr lang="es-419" dirty="0" err="1"/>
              <a:t>grafcets</a:t>
            </a:r>
            <a:r>
              <a:rPr lang="es-419" dirty="0"/>
              <a:t> de seguridad, modos de marcha, paro en estado determinado, control de temperatura y limpieza</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27</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6477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La interface humano maquina (HMI) fue realizada siguiendo las recomendaciones presentadas en la GUIA </a:t>
            </a:r>
            <a:r>
              <a:rPr lang="es-419" dirty="0" err="1"/>
              <a:t>Gedis</a:t>
            </a:r>
            <a:r>
              <a:rPr lang="es-419" dirty="0"/>
              <a:t> (</a:t>
            </a:r>
            <a:r>
              <a:rPr lang="es-419" dirty="0" err="1"/>
              <a:t>Guia</a:t>
            </a:r>
            <a:r>
              <a:rPr lang="es-419" dirty="0"/>
              <a:t> ergonómica de diseño de interfaz de supervisión).</a:t>
            </a:r>
          </a:p>
          <a:p>
            <a:r>
              <a:rPr lang="es-419" dirty="0"/>
              <a:t>La pestaña mostrada en la imagen es la pestaña de seguridad la cual permite ingresar a la HMI solo a las personas con las credenciales adecuadas, en la imagen derecha se muestra el panel desplegable de navegación entre las distintas pestañas.</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28</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0673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A continuación se muestra la pestaña de supervisión, el fondo de cada pestaña es de color gris claro mismo que no cansa la vista de la persona que usa la HMI, además existen indicadores de temperatura y humedad también indicadores de entradas y actuadores. los colores usados en los indicadores son verde y gris a excepción de los indicadores de paro y emergencia que son de color rojo para llamar la </a:t>
            </a:r>
            <a:r>
              <a:rPr lang="es-419" dirty="0" err="1"/>
              <a:t>atencios</a:t>
            </a:r>
            <a:r>
              <a:rPr lang="es-419" dirty="0"/>
              <a:t>. </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29</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076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El cuy es una especie típica en la región andina de </a:t>
            </a:r>
            <a:r>
              <a:rPr lang="es-419" dirty="0" err="1"/>
              <a:t>america</a:t>
            </a:r>
            <a:r>
              <a:rPr lang="es-419" dirty="0"/>
              <a:t> del sur y en la región sierra de nuestro país. La crianza de esta especie actualmente se la realiza de manera tradicional sin ningún conocimiento técnico sobre las características necesarias del ambiente para su correcta crianza.</a:t>
            </a:r>
          </a:p>
          <a:p>
            <a:r>
              <a:rPr lang="es-419" dirty="0"/>
              <a:t>Comúnmente la crianza de cuyes se lleva a cabo en dos tipos de hábitats: poza y jaula.</a:t>
            </a:r>
          </a:p>
          <a:p>
            <a:r>
              <a:rPr lang="es-419" dirty="0"/>
              <a:t>En la imagen izquierda se observa la crianza en pozas misma que presenta dificultades con la limpieza, los cuyes se encuentran sobre sus propios desechos provocando  enfermedades e incluso la muerte debido a los gérmenes y bacterias presentes en la acumulación de desechos.</a:t>
            </a:r>
          </a:p>
          <a:p>
            <a:r>
              <a:rPr lang="es-419" dirty="0"/>
              <a:t>Las jaulas son compartimentos elevados construidos enteramente de madera, los mismos presentan dificultades por su tiempo corto de vida ya que se deterioran al </a:t>
            </a:r>
            <a:r>
              <a:rPr lang="es-419" dirty="0" err="1"/>
              <a:t>interperie</a:t>
            </a:r>
            <a:r>
              <a:rPr lang="es-419" dirty="0"/>
              <a:t> además la capacidad de las jaulas es reducida.</a:t>
            </a:r>
          </a:p>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506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La pestaña de control permite activar cada uno de los actuadores mediante los botones mostrados, cabe mencionar que el control manual únicamente funciona cuando el selector físico se encuentre en modo manual. En esta pestaña </a:t>
            </a:r>
            <a:r>
              <a:rPr lang="es-419" dirty="0" err="1"/>
              <a:t>tambien</a:t>
            </a:r>
            <a:r>
              <a:rPr lang="es-419" dirty="0"/>
              <a:t> se muestran los indicadores de estado y los valores de temperatura y humedad</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30</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8820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La pestaña de tendencias permite monitorear en tiempo real la variación de la temperatura y humedad en los compartimentos.</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31</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0145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Al finalizar el proceso de construcción del  prototipo se adquirieron los datos durante 15 días las 24 horas, logrando identificar que las temperaturas en horas de la noche y la madrugada están por debajo de los 12 grados, y la humedad relativa interna se encuentra por encima del 70% </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32</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3580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En el siguiente video se muestra el funcionamiento del modo manual en el lado izquierdo la HMI y en el lado derecho la activación física de los actuadores.</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33</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7286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control de la temperatura y humedad  se observa en el siguiente video.</a:t>
            </a:r>
          </a:p>
          <a:p>
            <a:r>
              <a:rPr lang="es-MX" dirty="0"/>
              <a:t>Inicialmente la temperatura es baja y a medida que el calefactor se encuentra activo la temperatura se eleva y la humedad se reduce.</a:t>
            </a:r>
          </a:p>
          <a:p>
            <a:r>
              <a:rPr lang="es-MX" dirty="0"/>
              <a:t>La prueba se realizo a las once de la noche con una temperatura interna inicial de 13 grados C y una humedad de 70%.</a:t>
            </a:r>
          </a:p>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34</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7299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Una vez implementado el control se adquirieron datos durante 15 días las 24 horas obteniendo las temperaturas mostradas, logrando aumentar las temperaturas bajas a temperaturas entre 18 y 19 grados centígrados aun en horas de la noche y madrugada.</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35</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54417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resultados obtenidos de humedad se encuentran por debajo del 60% y resultan adecuados para el criadero.</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36</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5847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Contrastando los datos obtenidos se logra observar claramente un incremento de la temperatura promedio durante todo el día y una reducción de la humedad promedio.</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37</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560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sistema de limpieza se encarga de recolectar todos los desechos sobre la base de limpieza y arrojarlos a un lado del prototipo evitando </a:t>
            </a:r>
            <a:r>
              <a:rPr lang="es-MX" dirty="0" err="1"/>
              <a:t>asi</a:t>
            </a:r>
            <a:r>
              <a:rPr lang="es-MX" dirty="0"/>
              <a:t> la acumulación de desechos debajo de los cuyes </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38</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3091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39</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73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419" dirty="0"/>
              <a:t>El hábitat para una correcto desarrollo de esta especie se centra en tres factores principales temperatura, humedad y limpieza. Según un estudio realizado en </a:t>
            </a:r>
            <a:r>
              <a:rPr lang="es-419" dirty="0" err="1"/>
              <a:t>Peru</a:t>
            </a:r>
            <a:r>
              <a:rPr lang="es-419" dirty="0"/>
              <a:t> por </a:t>
            </a:r>
            <a:r>
              <a:rPr lang="es-419" dirty="0" err="1"/>
              <a:t>Zaldivar</a:t>
            </a:r>
            <a:r>
              <a:rPr lang="es-419" dirty="0"/>
              <a:t> sobre la producción de cuyes la temperatura adecuada esta en el rango de 18 a 24 grados y la humedad debe ser inferior al 60% debido a que a humedades bajas las bacterias y gérmenes no proliferan. En el cantón salcedo se registra un clima frio en especial en horas de la noche y madrugada registrándose temperaturas inferiores a 10 grados y humedades superiores al 80%. La limpieza del hábitat es una actividad que requiere de tiempo y esfuerzo humano como se observa en la imagen la persona encargada debe recolectar los desechos acumulados y transportarlos cada cierto tiempo.</a:t>
            </a:r>
            <a:endParaRPr lang="es-MX" dirty="0"/>
          </a:p>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4</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0120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5</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986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Para desarrollar el prototipo se siguió la metodología VDI 2206 común en el desarrollo de productos y prototipos mecatrónicos. Partiendo de los requerimientos del criadero diseñando cada sistema y sus partes, integrando el sistema y finalmente realizando las correspondientes pruebas en el prototipo.</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6</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68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419" dirty="0"/>
              <a:t>Los requerimientos son impuestos por la dueña del criadero y son:</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7</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374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 divide el prototipo en módulos con el objetivo de obtener mejores soluciones para cada uno y finalmente integrarlos.</a:t>
            </a:r>
          </a:p>
          <a:p>
            <a:r>
              <a:rPr lang="es-MX" dirty="0"/>
              <a:t>Se tiene: modulo estructural, modulo de control de temperatura, modulo de control de humedad, modulo de ventilación y modulo de limpieza.</a:t>
            </a:r>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8</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9138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Para desarrollar el prototipo se selecciono el tipo jaula con dimensiones de 2m de largo x 1.5 m de alto y 1 m de profundidad.</a:t>
            </a:r>
          </a:p>
          <a:p>
            <a:r>
              <a:rPr lang="es-MX" dirty="0"/>
              <a:t>Inicialmente se muestra el </a:t>
            </a:r>
            <a:r>
              <a:rPr lang="es-MX" dirty="0" err="1"/>
              <a:t>dise</a:t>
            </a:r>
            <a:r>
              <a:rPr lang="es-419" dirty="0"/>
              <a:t>ño </a:t>
            </a:r>
            <a:r>
              <a:rPr lang="es-419" dirty="0" err="1"/>
              <a:t>cad</a:t>
            </a:r>
            <a:r>
              <a:rPr lang="es-419" dirty="0"/>
              <a:t> de cada uno de los módulos.</a:t>
            </a:r>
          </a:p>
          <a:p>
            <a:r>
              <a:rPr lang="es-419" dirty="0"/>
              <a:t>El modulo estructural contempla la estructura metálica principal, soportes, cubiertas galvanizadas, cada una de las paredes que cubren el prototipo. Para cubrir el prototipo se usa madera de eucalipto común en la zona (9.5cm ancho por 1.6cm de espesor). Cada cubierta se sujeta a la estructura principal mediante tornillos autoperforantes. </a:t>
            </a:r>
            <a:endParaRPr lang="es-MX"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smtClean="0">
                <a:solidFill>
                  <a:schemeClr val="dk1"/>
                </a:solidFill>
                <a:latin typeface="Calibri"/>
                <a:ea typeface="Calibri"/>
                <a:cs typeface="Calibri"/>
                <a:sym typeface="Calibri"/>
              </a:rPr>
              <a:t>9</a:t>
            </a:fld>
            <a:endParaRPr lang="es-EC"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4905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8"/>
        <p:cNvGrpSpPr/>
        <p:nvPr/>
      </p:nvGrpSpPr>
      <p:grpSpPr>
        <a:xfrm>
          <a:off x="0" y="0"/>
          <a:ext cx="0" cy="0"/>
          <a:chOff x="0" y="0"/>
          <a:chExt cx="0" cy="0"/>
        </a:xfrm>
      </p:grpSpPr>
      <p:pic>
        <p:nvPicPr>
          <p:cNvPr id="19" name="Google Shape;19;p29"/>
          <p:cNvPicPr preferRelativeResize="0"/>
          <p:nvPr/>
        </p:nvPicPr>
        <p:blipFill rotWithShape="1">
          <a:blip r:embed="rId2">
            <a:alphaModFix/>
          </a:blip>
          <a:srcRect r="2678"/>
          <a:stretch/>
        </p:blipFill>
        <p:spPr>
          <a:xfrm>
            <a:off x="-19050" y="749300"/>
            <a:ext cx="9163050" cy="5360988"/>
          </a:xfrm>
          <a:prstGeom prst="rect">
            <a:avLst/>
          </a:prstGeom>
          <a:noFill/>
          <a:ln>
            <a:noFill/>
          </a:ln>
        </p:spPr>
      </p:pic>
      <p:sp>
        <p:nvSpPr>
          <p:cNvPr id="20" name="Google Shape;20;p29"/>
          <p:cNvSpPr/>
          <p:nvPr/>
        </p:nvSpPr>
        <p:spPr>
          <a:xfrm>
            <a:off x="3071813" y="2286000"/>
            <a:ext cx="2895600" cy="4762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 name="Google Shape;21;p29" descr="pie de pagina espe.jpg"/>
          <p:cNvPicPr preferRelativeResize="0"/>
          <p:nvPr/>
        </p:nvPicPr>
        <p:blipFill rotWithShape="1">
          <a:blip r:embed="rId3">
            <a:alphaModFix/>
          </a:blip>
          <a:srcRect/>
          <a:stretch/>
        </p:blipFill>
        <p:spPr>
          <a:xfrm>
            <a:off x="0" y="5864225"/>
            <a:ext cx="9144000" cy="1065213"/>
          </a:xfrm>
          <a:prstGeom prst="rect">
            <a:avLst/>
          </a:prstGeom>
          <a:noFill/>
          <a:ln w="9525" cap="flat" cmpd="sng">
            <a:solidFill>
              <a:schemeClr val="dk1"/>
            </a:solidFill>
            <a:prstDash val="solid"/>
            <a:miter lim="800000"/>
            <a:headEnd type="none" w="sm" len="sm"/>
            <a:tailEnd type="none" w="sm" len="sm"/>
          </a:ln>
        </p:spPr>
      </p:pic>
      <p:sp>
        <p:nvSpPr>
          <p:cNvPr id="22" name="Google Shape;22;p29"/>
          <p:cNvSpPr txBox="1">
            <a:spLocks noGrp="1"/>
          </p:cNvSpPr>
          <p:nvPr>
            <p:ph type="dt" idx="10"/>
          </p:nvPr>
        </p:nvSpPr>
        <p:spPr>
          <a:xfrm>
            <a:off x="385192" y="5661248"/>
            <a:ext cx="2026568" cy="21602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4388160" y="5662451"/>
            <a:ext cx="1447800" cy="2136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7812360" y="5662451"/>
            <a:ext cx="874440" cy="213618"/>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25" name="Google Shape;25;p29"/>
          <p:cNvPicPr preferRelativeResize="0"/>
          <p:nvPr/>
        </p:nvPicPr>
        <p:blipFill rotWithShape="1">
          <a:blip r:embed="rId4">
            <a:alphaModFix/>
          </a:blip>
          <a:srcRect/>
          <a:stretch/>
        </p:blipFill>
        <p:spPr>
          <a:xfrm>
            <a:off x="343102" y="222164"/>
            <a:ext cx="2232000" cy="576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6224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844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74099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4130640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50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170081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929523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79708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2954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FA710374-A0D0-4639-B013-35A506CD37E6}"/>
              </a:ext>
            </a:extLst>
          </p:cNvPr>
          <p:cNvSpPr>
            <a:spLocks/>
          </p:cNvSpPr>
          <p:nvPr userDrawn="1"/>
        </p:nvSpPr>
        <p:spPr bwMode="auto">
          <a:xfrm>
            <a:off x="6844036" y="6274755"/>
            <a:ext cx="2299964" cy="488403"/>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endParaRPr lang="en-US" sz="1050" dirty="0"/>
          </a:p>
        </p:txBody>
      </p:sp>
      <p:sp>
        <p:nvSpPr>
          <p:cNvPr id="10" name="Rectangle 9">
            <a:extLst>
              <a:ext uri="{FF2B5EF4-FFF2-40B4-BE49-F238E27FC236}">
                <a16:creationId xmlns:a16="http://schemas.microsoft.com/office/drawing/2014/main" id="{D7DB0ECD-F65B-48DE-891A-862D5ACE45DD}"/>
              </a:ext>
            </a:extLst>
          </p:cNvPr>
          <p:cNvSpPr/>
          <p:nvPr userDrawn="1"/>
        </p:nvSpPr>
        <p:spPr>
          <a:xfrm>
            <a:off x="0" y="6730111"/>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1" name="Group 10">
            <a:extLst>
              <a:ext uri="{FF2B5EF4-FFF2-40B4-BE49-F238E27FC236}">
                <a16:creationId xmlns:a16="http://schemas.microsoft.com/office/drawing/2014/main" id="{C4E7187E-67A8-49EF-8933-FEE04FEAF50C}"/>
              </a:ext>
            </a:extLst>
          </p:cNvPr>
          <p:cNvGrpSpPr/>
          <p:nvPr userDrawn="1"/>
        </p:nvGrpSpPr>
        <p:grpSpPr>
          <a:xfrm flipH="1">
            <a:off x="8383959" y="5759425"/>
            <a:ext cx="613328" cy="809183"/>
            <a:chOff x="3175" y="1588"/>
            <a:chExt cx="4686300" cy="4637087"/>
          </a:xfrm>
          <a:solidFill>
            <a:schemeClr val="accent1"/>
          </a:solidFill>
        </p:grpSpPr>
        <p:sp>
          <p:nvSpPr>
            <p:cNvPr id="12" name="Rectangle 5">
              <a:extLst>
                <a:ext uri="{FF2B5EF4-FFF2-40B4-BE49-F238E27FC236}">
                  <a16:creationId xmlns:a16="http://schemas.microsoft.com/office/drawing/2014/main" id="{1E0D8746-24E0-4548-8C4D-DD75A2E89387}"/>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 name="Rectangle 6">
              <a:extLst>
                <a:ext uri="{FF2B5EF4-FFF2-40B4-BE49-F238E27FC236}">
                  <a16:creationId xmlns:a16="http://schemas.microsoft.com/office/drawing/2014/main" id="{36672466-A780-459C-AE15-37398D2D6018}"/>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4" name="Rectangle 7">
              <a:extLst>
                <a:ext uri="{FF2B5EF4-FFF2-40B4-BE49-F238E27FC236}">
                  <a16:creationId xmlns:a16="http://schemas.microsoft.com/office/drawing/2014/main" id="{29B98435-DD78-4523-A912-E2FFE0743C1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5" name="Freeform 8">
              <a:extLst>
                <a:ext uri="{FF2B5EF4-FFF2-40B4-BE49-F238E27FC236}">
                  <a16:creationId xmlns:a16="http://schemas.microsoft.com/office/drawing/2014/main" id="{FBBADD09-E087-4218-94AA-9A732C065A42}"/>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6" name="Freeform 9">
              <a:extLst>
                <a:ext uri="{FF2B5EF4-FFF2-40B4-BE49-F238E27FC236}">
                  <a16:creationId xmlns:a16="http://schemas.microsoft.com/office/drawing/2014/main" id="{AD29BA87-8A6B-454A-870A-0930CAD32718}"/>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7" name="Rectangle 10">
              <a:extLst>
                <a:ext uri="{FF2B5EF4-FFF2-40B4-BE49-F238E27FC236}">
                  <a16:creationId xmlns:a16="http://schemas.microsoft.com/office/drawing/2014/main" id="{123A592A-5A52-4664-A9ED-ACB125838036}"/>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8" name="Freeform 11">
              <a:extLst>
                <a:ext uri="{FF2B5EF4-FFF2-40B4-BE49-F238E27FC236}">
                  <a16:creationId xmlns:a16="http://schemas.microsoft.com/office/drawing/2014/main" id="{C81F600D-2C20-46EA-8051-63C37B9BEB9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9" name="Freeform 12">
              <a:extLst>
                <a:ext uri="{FF2B5EF4-FFF2-40B4-BE49-F238E27FC236}">
                  <a16:creationId xmlns:a16="http://schemas.microsoft.com/office/drawing/2014/main" id="{899F243A-F661-4476-B974-A468A2C72C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0" name="Rectangle 13">
              <a:extLst>
                <a:ext uri="{FF2B5EF4-FFF2-40B4-BE49-F238E27FC236}">
                  <a16:creationId xmlns:a16="http://schemas.microsoft.com/office/drawing/2014/main" id="{551C0F5B-D850-4F14-92ED-08B31C994BE4}"/>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1" name="Freeform 14">
              <a:extLst>
                <a:ext uri="{FF2B5EF4-FFF2-40B4-BE49-F238E27FC236}">
                  <a16:creationId xmlns:a16="http://schemas.microsoft.com/office/drawing/2014/main" id="{DDB35BF1-FC37-43C1-B5CB-9E8BD46BAA9D}"/>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2" name="Freeform 15">
              <a:extLst>
                <a:ext uri="{FF2B5EF4-FFF2-40B4-BE49-F238E27FC236}">
                  <a16:creationId xmlns:a16="http://schemas.microsoft.com/office/drawing/2014/main" id="{24FA2821-2268-4EEC-BB62-C826BAA13F9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3" name="Rectangle 16">
              <a:extLst>
                <a:ext uri="{FF2B5EF4-FFF2-40B4-BE49-F238E27FC236}">
                  <a16:creationId xmlns:a16="http://schemas.microsoft.com/office/drawing/2014/main" id="{CD9D3E4B-0D89-4DC9-9BF3-1825125DE43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4" name="Freeform 17">
              <a:extLst>
                <a:ext uri="{FF2B5EF4-FFF2-40B4-BE49-F238E27FC236}">
                  <a16:creationId xmlns:a16="http://schemas.microsoft.com/office/drawing/2014/main" id="{D396BA03-71DB-4A9E-A491-CC50B3E01583}"/>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5" name="Freeform 18">
              <a:extLst>
                <a:ext uri="{FF2B5EF4-FFF2-40B4-BE49-F238E27FC236}">
                  <a16:creationId xmlns:a16="http://schemas.microsoft.com/office/drawing/2014/main" id="{89B117B3-FDE2-48F4-8E18-99B71391689E}"/>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6" name="Rectangle 19">
              <a:extLst>
                <a:ext uri="{FF2B5EF4-FFF2-40B4-BE49-F238E27FC236}">
                  <a16:creationId xmlns:a16="http://schemas.microsoft.com/office/drawing/2014/main" id="{4D15AB71-4C87-4F96-A6F1-334D55AADD61}"/>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7" name="Rectangle 20">
              <a:extLst>
                <a:ext uri="{FF2B5EF4-FFF2-40B4-BE49-F238E27FC236}">
                  <a16:creationId xmlns:a16="http://schemas.microsoft.com/office/drawing/2014/main" id="{248F0BE9-E11B-4028-814F-E2A724D173CD}"/>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8" name="Rectangle 21">
              <a:extLst>
                <a:ext uri="{FF2B5EF4-FFF2-40B4-BE49-F238E27FC236}">
                  <a16:creationId xmlns:a16="http://schemas.microsoft.com/office/drawing/2014/main" id="{DEB11266-49E8-4D24-8542-C4A048AF02C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9" name="Freeform 22">
              <a:extLst>
                <a:ext uri="{FF2B5EF4-FFF2-40B4-BE49-F238E27FC236}">
                  <a16:creationId xmlns:a16="http://schemas.microsoft.com/office/drawing/2014/main" id="{D411A65D-2AF3-496C-83AD-506A50975E91}"/>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0" name="Freeform 23">
              <a:extLst>
                <a:ext uri="{FF2B5EF4-FFF2-40B4-BE49-F238E27FC236}">
                  <a16:creationId xmlns:a16="http://schemas.microsoft.com/office/drawing/2014/main" id="{340303F8-CA51-4013-9A24-EEBF9EBC0B8E}"/>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1" name="Rectangle 24">
              <a:extLst>
                <a:ext uri="{FF2B5EF4-FFF2-40B4-BE49-F238E27FC236}">
                  <a16:creationId xmlns:a16="http://schemas.microsoft.com/office/drawing/2014/main" id="{34F8A7A6-DC0C-48BD-AB47-EA5A934ABE50}"/>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2" name="Freeform 25">
              <a:extLst>
                <a:ext uri="{FF2B5EF4-FFF2-40B4-BE49-F238E27FC236}">
                  <a16:creationId xmlns:a16="http://schemas.microsoft.com/office/drawing/2014/main" id="{96DEEB0A-E270-4DD9-9017-7926F8547AC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3" name="Freeform 26">
              <a:extLst>
                <a:ext uri="{FF2B5EF4-FFF2-40B4-BE49-F238E27FC236}">
                  <a16:creationId xmlns:a16="http://schemas.microsoft.com/office/drawing/2014/main" id="{B5AAD273-90EB-45E1-9BBE-8741FDB77206}"/>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4" name="Rectangle 27">
              <a:extLst>
                <a:ext uri="{FF2B5EF4-FFF2-40B4-BE49-F238E27FC236}">
                  <a16:creationId xmlns:a16="http://schemas.microsoft.com/office/drawing/2014/main" id="{8DF0AAEB-1341-4548-A29D-7A9DC2A17F5A}"/>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5" name="Freeform 28">
              <a:extLst>
                <a:ext uri="{FF2B5EF4-FFF2-40B4-BE49-F238E27FC236}">
                  <a16:creationId xmlns:a16="http://schemas.microsoft.com/office/drawing/2014/main" id="{2CC3CCCD-AA24-440F-A0BE-897C9281D35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6" name="Freeform 29">
              <a:extLst>
                <a:ext uri="{FF2B5EF4-FFF2-40B4-BE49-F238E27FC236}">
                  <a16:creationId xmlns:a16="http://schemas.microsoft.com/office/drawing/2014/main" id="{034501E6-BB13-484D-861F-D4CFA91A5D7D}"/>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7" name="Rectangle 30">
              <a:extLst>
                <a:ext uri="{FF2B5EF4-FFF2-40B4-BE49-F238E27FC236}">
                  <a16:creationId xmlns:a16="http://schemas.microsoft.com/office/drawing/2014/main" id="{0D67A953-9F89-4360-9C0B-AD7C57905AB1}"/>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8" name="Freeform 31">
              <a:extLst>
                <a:ext uri="{FF2B5EF4-FFF2-40B4-BE49-F238E27FC236}">
                  <a16:creationId xmlns:a16="http://schemas.microsoft.com/office/drawing/2014/main" id="{959C6397-6B14-4BF1-939F-1CEBB2C9267F}"/>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9" name="Freeform 32">
              <a:extLst>
                <a:ext uri="{FF2B5EF4-FFF2-40B4-BE49-F238E27FC236}">
                  <a16:creationId xmlns:a16="http://schemas.microsoft.com/office/drawing/2014/main" id="{086DEA11-5A0F-41A0-9E58-93A548D404C8}"/>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0" name="Rectangle 33">
              <a:extLst>
                <a:ext uri="{FF2B5EF4-FFF2-40B4-BE49-F238E27FC236}">
                  <a16:creationId xmlns:a16="http://schemas.microsoft.com/office/drawing/2014/main" id="{95EF28D8-427E-4E48-8227-A39E83E63756}"/>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1" name="Rectangle 34">
              <a:extLst>
                <a:ext uri="{FF2B5EF4-FFF2-40B4-BE49-F238E27FC236}">
                  <a16:creationId xmlns:a16="http://schemas.microsoft.com/office/drawing/2014/main" id="{8AB2938F-B634-4E8A-B393-1E4DB0460B8D}"/>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2" name="Rectangle 35">
              <a:extLst>
                <a:ext uri="{FF2B5EF4-FFF2-40B4-BE49-F238E27FC236}">
                  <a16:creationId xmlns:a16="http://schemas.microsoft.com/office/drawing/2014/main" id="{7AC677A7-BB8A-491C-A45F-A59C133CF522}"/>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3" name="Freeform 36">
              <a:extLst>
                <a:ext uri="{FF2B5EF4-FFF2-40B4-BE49-F238E27FC236}">
                  <a16:creationId xmlns:a16="http://schemas.microsoft.com/office/drawing/2014/main" id="{0BF19144-EB5A-46F2-A7B5-9BFF79F927E3}"/>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4" name="Freeform 37">
              <a:extLst>
                <a:ext uri="{FF2B5EF4-FFF2-40B4-BE49-F238E27FC236}">
                  <a16:creationId xmlns:a16="http://schemas.microsoft.com/office/drawing/2014/main" id="{3DE460ED-F9F1-4390-B1B1-E1F0AAB4F677}"/>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5" name="Rectangle 38">
              <a:extLst>
                <a:ext uri="{FF2B5EF4-FFF2-40B4-BE49-F238E27FC236}">
                  <a16:creationId xmlns:a16="http://schemas.microsoft.com/office/drawing/2014/main" id="{A0875147-4462-4486-A8D9-B5FBD6147DCE}"/>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6" name="Freeform 39">
              <a:extLst>
                <a:ext uri="{FF2B5EF4-FFF2-40B4-BE49-F238E27FC236}">
                  <a16:creationId xmlns:a16="http://schemas.microsoft.com/office/drawing/2014/main" id="{F9D2850E-CADF-4A4F-9B9D-93A82DE33BF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7" name="Freeform 40">
              <a:extLst>
                <a:ext uri="{FF2B5EF4-FFF2-40B4-BE49-F238E27FC236}">
                  <a16:creationId xmlns:a16="http://schemas.microsoft.com/office/drawing/2014/main" id="{FEEF3CDA-2F3C-4EF7-A0D3-8A4AA9FD727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8" name="Rectangle 41">
              <a:extLst>
                <a:ext uri="{FF2B5EF4-FFF2-40B4-BE49-F238E27FC236}">
                  <a16:creationId xmlns:a16="http://schemas.microsoft.com/office/drawing/2014/main" id="{3342AED6-93BC-4255-97D4-E231A10A42FC}"/>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9" name="Freeform 42">
              <a:extLst>
                <a:ext uri="{FF2B5EF4-FFF2-40B4-BE49-F238E27FC236}">
                  <a16:creationId xmlns:a16="http://schemas.microsoft.com/office/drawing/2014/main" id="{5D5E12A5-7039-45EB-8E89-848972235FC5}"/>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0" name="Freeform 43">
              <a:extLst>
                <a:ext uri="{FF2B5EF4-FFF2-40B4-BE49-F238E27FC236}">
                  <a16:creationId xmlns:a16="http://schemas.microsoft.com/office/drawing/2014/main" id="{4E825686-FC6B-43A0-9C18-8B370A8DEC37}"/>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1" name="Rectangle 44">
              <a:extLst>
                <a:ext uri="{FF2B5EF4-FFF2-40B4-BE49-F238E27FC236}">
                  <a16:creationId xmlns:a16="http://schemas.microsoft.com/office/drawing/2014/main" id="{571F6FA0-0ACD-47F0-A6EA-23366BFFB77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2" name="Freeform 45">
              <a:extLst>
                <a:ext uri="{FF2B5EF4-FFF2-40B4-BE49-F238E27FC236}">
                  <a16:creationId xmlns:a16="http://schemas.microsoft.com/office/drawing/2014/main" id="{3782179F-EDD5-45A3-AEBF-F5BC4E4E623A}"/>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3" name="Freeform 46">
              <a:extLst>
                <a:ext uri="{FF2B5EF4-FFF2-40B4-BE49-F238E27FC236}">
                  <a16:creationId xmlns:a16="http://schemas.microsoft.com/office/drawing/2014/main" id="{36C073D7-7EAF-488F-9E76-4B3037D0B66B}"/>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4" name="Rectangle 47">
              <a:extLst>
                <a:ext uri="{FF2B5EF4-FFF2-40B4-BE49-F238E27FC236}">
                  <a16:creationId xmlns:a16="http://schemas.microsoft.com/office/drawing/2014/main" id="{CEC5BC9B-46ED-4261-A6E9-E4203D254E07}"/>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5" name="Rectangle 48">
              <a:extLst>
                <a:ext uri="{FF2B5EF4-FFF2-40B4-BE49-F238E27FC236}">
                  <a16:creationId xmlns:a16="http://schemas.microsoft.com/office/drawing/2014/main" id="{3475CBE3-E77C-485B-8A25-FF8E3B7D953A}"/>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6" name="Freeform 49">
              <a:extLst>
                <a:ext uri="{FF2B5EF4-FFF2-40B4-BE49-F238E27FC236}">
                  <a16:creationId xmlns:a16="http://schemas.microsoft.com/office/drawing/2014/main" id="{8C3A17A5-6EF4-473C-863E-6500240DC91E}"/>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7" name="Freeform 50">
              <a:extLst>
                <a:ext uri="{FF2B5EF4-FFF2-40B4-BE49-F238E27FC236}">
                  <a16:creationId xmlns:a16="http://schemas.microsoft.com/office/drawing/2014/main" id="{0063378E-9B99-4EA3-ACB8-B2242D59D60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8" name="Freeform 51">
              <a:extLst>
                <a:ext uri="{FF2B5EF4-FFF2-40B4-BE49-F238E27FC236}">
                  <a16:creationId xmlns:a16="http://schemas.microsoft.com/office/drawing/2014/main" id="{264A3ADE-6E13-4D56-BB2D-CA6A43E4E3C6}"/>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9" name="Rectangle 52">
              <a:extLst>
                <a:ext uri="{FF2B5EF4-FFF2-40B4-BE49-F238E27FC236}">
                  <a16:creationId xmlns:a16="http://schemas.microsoft.com/office/drawing/2014/main" id="{DF6F7D2C-77EC-4870-9A63-A758BD09FFA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0" name="Freeform 53">
              <a:extLst>
                <a:ext uri="{FF2B5EF4-FFF2-40B4-BE49-F238E27FC236}">
                  <a16:creationId xmlns:a16="http://schemas.microsoft.com/office/drawing/2014/main" id="{20DB3045-3E2E-4C75-ACDE-E0F938FF3CF1}"/>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1" name="Freeform 54">
              <a:extLst>
                <a:ext uri="{FF2B5EF4-FFF2-40B4-BE49-F238E27FC236}">
                  <a16:creationId xmlns:a16="http://schemas.microsoft.com/office/drawing/2014/main" id="{B9EFB335-10CA-4102-8059-BD9F952E0AA6}"/>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2" name="Rectangle 55">
              <a:extLst>
                <a:ext uri="{FF2B5EF4-FFF2-40B4-BE49-F238E27FC236}">
                  <a16:creationId xmlns:a16="http://schemas.microsoft.com/office/drawing/2014/main" id="{0F3D9485-861F-4A13-84FC-B39976B478AF}"/>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3" name="Freeform 56">
              <a:extLst>
                <a:ext uri="{FF2B5EF4-FFF2-40B4-BE49-F238E27FC236}">
                  <a16:creationId xmlns:a16="http://schemas.microsoft.com/office/drawing/2014/main" id="{530011E5-173C-43DE-8839-B1A6E99F97CA}"/>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4" name="Freeform 57">
              <a:extLst>
                <a:ext uri="{FF2B5EF4-FFF2-40B4-BE49-F238E27FC236}">
                  <a16:creationId xmlns:a16="http://schemas.microsoft.com/office/drawing/2014/main" id="{38A46E3E-5647-4CC0-AD60-1BB3273743D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5" name="Rectangle 58">
              <a:extLst>
                <a:ext uri="{FF2B5EF4-FFF2-40B4-BE49-F238E27FC236}">
                  <a16:creationId xmlns:a16="http://schemas.microsoft.com/office/drawing/2014/main" id="{9528AC6C-7139-48C1-AB49-EC660854FD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6" name="Rectangle 59">
              <a:extLst>
                <a:ext uri="{FF2B5EF4-FFF2-40B4-BE49-F238E27FC236}">
                  <a16:creationId xmlns:a16="http://schemas.microsoft.com/office/drawing/2014/main" id="{A94F4C58-E881-472F-830C-BCC5166579C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7" name="Rectangle 60">
              <a:extLst>
                <a:ext uri="{FF2B5EF4-FFF2-40B4-BE49-F238E27FC236}">
                  <a16:creationId xmlns:a16="http://schemas.microsoft.com/office/drawing/2014/main" id="{7DA10DC5-CC43-4070-9024-F49F7E85B6EF}"/>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8" name="Freeform 61">
              <a:extLst>
                <a:ext uri="{FF2B5EF4-FFF2-40B4-BE49-F238E27FC236}">
                  <a16:creationId xmlns:a16="http://schemas.microsoft.com/office/drawing/2014/main" id="{D8CD0BFC-6C12-40AE-B5C7-492CB2A52FE2}"/>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9" name="Freeform 62">
              <a:extLst>
                <a:ext uri="{FF2B5EF4-FFF2-40B4-BE49-F238E27FC236}">
                  <a16:creationId xmlns:a16="http://schemas.microsoft.com/office/drawing/2014/main" id="{2CC1BB5F-BB0B-41AB-BB77-D7ECAD374562}"/>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0" name="Rectangle 63">
              <a:extLst>
                <a:ext uri="{FF2B5EF4-FFF2-40B4-BE49-F238E27FC236}">
                  <a16:creationId xmlns:a16="http://schemas.microsoft.com/office/drawing/2014/main" id="{8B044195-3D8A-4717-A65B-411CBC1CC130}"/>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1" name="Freeform 64">
              <a:extLst>
                <a:ext uri="{FF2B5EF4-FFF2-40B4-BE49-F238E27FC236}">
                  <a16:creationId xmlns:a16="http://schemas.microsoft.com/office/drawing/2014/main" id="{99110873-6B02-4A29-B252-A6014B83A5C7}"/>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2" name="Freeform 65">
              <a:extLst>
                <a:ext uri="{FF2B5EF4-FFF2-40B4-BE49-F238E27FC236}">
                  <a16:creationId xmlns:a16="http://schemas.microsoft.com/office/drawing/2014/main" id="{536F628D-3077-400E-BB6E-77C2B335FCEB}"/>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3" name="Rectangle 66">
              <a:extLst>
                <a:ext uri="{FF2B5EF4-FFF2-40B4-BE49-F238E27FC236}">
                  <a16:creationId xmlns:a16="http://schemas.microsoft.com/office/drawing/2014/main" id="{19EC0686-2643-4C52-9039-7BEB2A3F0CBB}"/>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4" name="Freeform 67">
              <a:extLst>
                <a:ext uri="{FF2B5EF4-FFF2-40B4-BE49-F238E27FC236}">
                  <a16:creationId xmlns:a16="http://schemas.microsoft.com/office/drawing/2014/main" id="{AF361B49-917E-40EF-A48C-E8A2C129F0A5}"/>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5" name="Freeform 68">
              <a:extLst>
                <a:ext uri="{FF2B5EF4-FFF2-40B4-BE49-F238E27FC236}">
                  <a16:creationId xmlns:a16="http://schemas.microsoft.com/office/drawing/2014/main" id="{F2386B9C-2A16-4947-A66F-111CBE3F941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6" name="Rectangle 69">
              <a:extLst>
                <a:ext uri="{FF2B5EF4-FFF2-40B4-BE49-F238E27FC236}">
                  <a16:creationId xmlns:a16="http://schemas.microsoft.com/office/drawing/2014/main" id="{89A66264-8C16-459D-8B6B-2F535825CB43}"/>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7" name="Freeform 70">
              <a:extLst>
                <a:ext uri="{FF2B5EF4-FFF2-40B4-BE49-F238E27FC236}">
                  <a16:creationId xmlns:a16="http://schemas.microsoft.com/office/drawing/2014/main" id="{0F75974E-275A-463A-9F84-A7FE6C3B66C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8" name="Freeform 71">
              <a:extLst>
                <a:ext uri="{FF2B5EF4-FFF2-40B4-BE49-F238E27FC236}">
                  <a16:creationId xmlns:a16="http://schemas.microsoft.com/office/drawing/2014/main" id="{FB9D0761-B16F-466E-9440-D35C3836B4F7}"/>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9" name="Rectangle 72">
              <a:extLst>
                <a:ext uri="{FF2B5EF4-FFF2-40B4-BE49-F238E27FC236}">
                  <a16:creationId xmlns:a16="http://schemas.microsoft.com/office/drawing/2014/main" id="{2F4DDCAA-8B21-40A7-A4F2-818DB7A59C9F}"/>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0" name="Rectangle 73">
              <a:extLst>
                <a:ext uri="{FF2B5EF4-FFF2-40B4-BE49-F238E27FC236}">
                  <a16:creationId xmlns:a16="http://schemas.microsoft.com/office/drawing/2014/main" id="{FAE48D6E-6C59-4853-B04B-3EAC1422FDA7}"/>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1" name="Rectangle 74">
              <a:extLst>
                <a:ext uri="{FF2B5EF4-FFF2-40B4-BE49-F238E27FC236}">
                  <a16:creationId xmlns:a16="http://schemas.microsoft.com/office/drawing/2014/main" id="{575E3495-B0B2-48FA-B96B-D03ECD9890B8}"/>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2" name="Freeform 75">
              <a:extLst>
                <a:ext uri="{FF2B5EF4-FFF2-40B4-BE49-F238E27FC236}">
                  <a16:creationId xmlns:a16="http://schemas.microsoft.com/office/drawing/2014/main" id="{864E45C2-270E-4612-A8F0-CB5A9F98DE8C}"/>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3" name="Freeform 76">
              <a:extLst>
                <a:ext uri="{FF2B5EF4-FFF2-40B4-BE49-F238E27FC236}">
                  <a16:creationId xmlns:a16="http://schemas.microsoft.com/office/drawing/2014/main" id="{058042BC-3CD5-4BC7-82F3-1D172ED8B41A}"/>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4" name="Rectangle 77">
              <a:extLst>
                <a:ext uri="{FF2B5EF4-FFF2-40B4-BE49-F238E27FC236}">
                  <a16:creationId xmlns:a16="http://schemas.microsoft.com/office/drawing/2014/main" id="{FAE0007D-318F-478E-8970-751B2005F7FA}"/>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5" name="Freeform 78">
              <a:extLst>
                <a:ext uri="{FF2B5EF4-FFF2-40B4-BE49-F238E27FC236}">
                  <a16:creationId xmlns:a16="http://schemas.microsoft.com/office/drawing/2014/main" id="{75E03023-2AD3-4C51-94FE-E01ED6BED5B9}"/>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6" name="Freeform 79">
              <a:extLst>
                <a:ext uri="{FF2B5EF4-FFF2-40B4-BE49-F238E27FC236}">
                  <a16:creationId xmlns:a16="http://schemas.microsoft.com/office/drawing/2014/main" id="{301E4BA0-58B5-4D09-B28C-7562EB339241}"/>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7" name="Rectangle 80">
              <a:extLst>
                <a:ext uri="{FF2B5EF4-FFF2-40B4-BE49-F238E27FC236}">
                  <a16:creationId xmlns:a16="http://schemas.microsoft.com/office/drawing/2014/main" id="{407B9C6A-DEF3-4DED-81FF-EEF028FEB1DC}"/>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8" name="Freeform 81">
              <a:extLst>
                <a:ext uri="{FF2B5EF4-FFF2-40B4-BE49-F238E27FC236}">
                  <a16:creationId xmlns:a16="http://schemas.microsoft.com/office/drawing/2014/main" id="{671FA83C-C481-4D7C-A0F1-DDA57AD8CC49}"/>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9" name="Freeform 82">
              <a:extLst>
                <a:ext uri="{FF2B5EF4-FFF2-40B4-BE49-F238E27FC236}">
                  <a16:creationId xmlns:a16="http://schemas.microsoft.com/office/drawing/2014/main" id="{1BA1340D-632A-4776-B404-ECA74918E385}"/>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0" name="Rectangle 83">
              <a:extLst>
                <a:ext uri="{FF2B5EF4-FFF2-40B4-BE49-F238E27FC236}">
                  <a16:creationId xmlns:a16="http://schemas.microsoft.com/office/drawing/2014/main" id="{414E7CCF-AFAE-4905-A104-FFE11AA51EFA}"/>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1" name="Freeform 84">
              <a:extLst>
                <a:ext uri="{FF2B5EF4-FFF2-40B4-BE49-F238E27FC236}">
                  <a16:creationId xmlns:a16="http://schemas.microsoft.com/office/drawing/2014/main" id="{5DD1C2FB-B8CA-4518-AE75-01A531FDD990}"/>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2" name="Freeform 85">
              <a:extLst>
                <a:ext uri="{FF2B5EF4-FFF2-40B4-BE49-F238E27FC236}">
                  <a16:creationId xmlns:a16="http://schemas.microsoft.com/office/drawing/2014/main" id="{2399D9C8-657F-4B1E-9CA4-F36CC465D887}"/>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3" name="Rectangle 86">
              <a:extLst>
                <a:ext uri="{FF2B5EF4-FFF2-40B4-BE49-F238E27FC236}">
                  <a16:creationId xmlns:a16="http://schemas.microsoft.com/office/drawing/2014/main" id="{88B31E9C-FA66-48FE-A7E7-3209284026B4}"/>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4" name="Freeform 87">
              <a:extLst>
                <a:ext uri="{FF2B5EF4-FFF2-40B4-BE49-F238E27FC236}">
                  <a16:creationId xmlns:a16="http://schemas.microsoft.com/office/drawing/2014/main" id="{9E3C5DE0-3191-448B-B860-24FF051FB35A}"/>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5" name="Freeform 88">
              <a:extLst>
                <a:ext uri="{FF2B5EF4-FFF2-40B4-BE49-F238E27FC236}">
                  <a16:creationId xmlns:a16="http://schemas.microsoft.com/office/drawing/2014/main" id="{58B0F1BA-54B2-4C66-BC47-5A58A2B26DB0}"/>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6" name="Rectangle 89">
              <a:extLst>
                <a:ext uri="{FF2B5EF4-FFF2-40B4-BE49-F238E27FC236}">
                  <a16:creationId xmlns:a16="http://schemas.microsoft.com/office/drawing/2014/main" id="{0E9F846D-48E5-4C10-9945-09829F82D27D}"/>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7" name="Freeform 90">
              <a:extLst>
                <a:ext uri="{FF2B5EF4-FFF2-40B4-BE49-F238E27FC236}">
                  <a16:creationId xmlns:a16="http://schemas.microsoft.com/office/drawing/2014/main" id="{AEB606BF-7785-4835-951E-2B9A4D376DA2}"/>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8" name="Freeform 91">
              <a:extLst>
                <a:ext uri="{FF2B5EF4-FFF2-40B4-BE49-F238E27FC236}">
                  <a16:creationId xmlns:a16="http://schemas.microsoft.com/office/drawing/2014/main" id="{347555F6-1022-4B04-AB6B-C7318068040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9" name="Rectangle 92">
              <a:extLst>
                <a:ext uri="{FF2B5EF4-FFF2-40B4-BE49-F238E27FC236}">
                  <a16:creationId xmlns:a16="http://schemas.microsoft.com/office/drawing/2014/main" id="{C17C0340-E51A-4F17-848E-91F461BEA6D9}"/>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0" name="Freeform 93">
              <a:extLst>
                <a:ext uri="{FF2B5EF4-FFF2-40B4-BE49-F238E27FC236}">
                  <a16:creationId xmlns:a16="http://schemas.microsoft.com/office/drawing/2014/main" id="{CB7564AF-0488-42C1-B10C-E3D26A118F32}"/>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1" name="Freeform 94">
              <a:extLst>
                <a:ext uri="{FF2B5EF4-FFF2-40B4-BE49-F238E27FC236}">
                  <a16:creationId xmlns:a16="http://schemas.microsoft.com/office/drawing/2014/main" id="{EB558EA9-4E02-4D7F-8E10-2B43F8AB1B88}"/>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2" name="Rectangle 95">
              <a:extLst>
                <a:ext uri="{FF2B5EF4-FFF2-40B4-BE49-F238E27FC236}">
                  <a16:creationId xmlns:a16="http://schemas.microsoft.com/office/drawing/2014/main" id="{BD079FCF-B5FD-4C73-BBCB-3CA2565BD6C0}"/>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3" name="Freeform 96">
              <a:extLst>
                <a:ext uri="{FF2B5EF4-FFF2-40B4-BE49-F238E27FC236}">
                  <a16:creationId xmlns:a16="http://schemas.microsoft.com/office/drawing/2014/main" id="{72531B99-93E9-49EB-8BDB-598751A8A92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4" name="Freeform 97">
              <a:extLst>
                <a:ext uri="{FF2B5EF4-FFF2-40B4-BE49-F238E27FC236}">
                  <a16:creationId xmlns:a16="http://schemas.microsoft.com/office/drawing/2014/main" id="{655DD5EF-76F5-439C-A59F-D32BC74587A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5" name="Rectangle 98">
              <a:extLst>
                <a:ext uri="{FF2B5EF4-FFF2-40B4-BE49-F238E27FC236}">
                  <a16:creationId xmlns:a16="http://schemas.microsoft.com/office/drawing/2014/main" id="{12614028-6637-4A32-9594-AD4AEBCA49D6}"/>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6" name="Freeform 99">
              <a:extLst>
                <a:ext uri="{FF2B5EF4-FFF2-40B4-BE49-F238E27FC236}">
                  <a16:creationId xmlns:a16="http://schemas.microsoft.com/office/drawing/2014/main" id="{E5117DA5-34A5-4FF1-9582-E771FC0EC618}"/>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7" name="Freeform 100">
              <a:extLst>
                <a:ext uri="{FF2B5EF4-FFF2-40B4-BE49-F238E27FC236}">
                  <a16:creationId xmlns:a16="http://schemas.microsoft.com/office/drawing/2014/main" id="{11CF2F24-E201-437D-8619-2CD4AE17C1DE}"/>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8" name="Freeform 101">
              <a:extLst>
                <a:ext uri="{FF2B5EF4-FFF2-40B4-BE49-F238E27FC236}">
                  <a16:creationId xmlns:a16="http://schemas.microsoft.com/office/drawing/2014/main" id="{F1214A04-D28B-472F-BD56-BD1F9E42202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9" name="Rectangle 102">
              <a:extLst>
                <a:ext uri="{FF2B5EF4-FFF2-40B4-BE49-F238E27FC236}">
                  <a16:creationId xmlns:a16="http://schemas.microsoft.com/office/drawing/2014/main" id="{EF1A0428-1375-40F8-949D-73BF9D675116}"/>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0" name="Freeform 103">
              <a:extLst>
                <a:ext uri="{FF2B5EF4-FFF2-40B4-BE49-F238E27FC236}">
                  <a16:creationId xmlns:a16="http://schemas.microsoft.com/office/drawing/2014/main" id="{5D2D8534-2FF4-4623-AEA6-7908FE311242}"/>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1" name="Rectangle 104">
              <a:extLst>
                <a:ext uri="{FF2B5EF4-FFF2-40B4-BE49-F238E27FC236}">
                  <a16:creationId xmlns:a16="http://schemas.microsoft.com/office/drawing/2014/main" id="{5BB9E17A-220B-48A2-8F0E-FCBDAE589CA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2" name="Rectangle 105">
              <a:extLst>
                <a:ext uri="{FF2B5EF4-FFF2-40B4-BE49-F238E27FC236}">
                  <a16:creationId xmlns:a16="http://schemas.microsoft.com/office/drawing/2014/main" id="{9A0D611E-9F25-4C68-AAFB-2130AD47F698}"/>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3" name="Rectangle 106">
              <a:extLst>
                <a:ext uri="{FF2B5EF4-FFF2-40B4-BE49-F238E27FC236}">
                  <a16:creationId xmlns:a16="http://schemas.microsoft.com/office/drawing/2014/main" id="{07EB0736-3617-4F98-AE1E-BC2A49521A88}"/>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4" name="Rectangle 107">
              <a:extLst>
                <a:ext uri="{FF2B5EF4-FFF2-40B4-BE49-F238E27FC236}">
                  <a16:creationId xmlns:a16="http://schemas.microsoft.com/office/drawing/2014/main" id="{F4D90D66-0E3B-4BC2-8FA3-D98C67D2C9D0}"/>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5" name="Freeform 108">
              <a:extLst>
                <a:ext uri="{FF2B5EF4-FFF2-40B4-BE49-F238E27FC236}">
                  <a16:creationId xmlns:a16="http://schemas.microsoft.com/office/drawing/2014/main" id="{2AFD7427-6FA0-4B03-8EAE-D3FD2BFF98D1}"/>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6" name="Rectangle 109">
              <a:extLst>
                <a:ext uri="{FF2B5EF4-FFF2-40B4-BE49-F238E27FC236}">
                  <a16:creationId xmlns:a16="http://schemas.microsoft.com/office/drawing/2014/main" id="{95F0ABD9-F98C-47DA-B6CB-750AF10E6581}"/>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7" name="Rectangle 110">
              <a:extLst>
                <a:ext uri="{FF2B5EF4-FFF2-40B4-BE49-F238E27FC236}">
                  <a16:creationId xmlns:a16="http://schemas.microsoft.com/office/drawing/2014/main" id="{2B777433-D91C-45E4-8FBB-080911726A23}"/>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8" name="Freeform 111">
              <a:extLst>
                <a:ext uri="{FF2B5EF4-FFF2-40B4-BE49-F238E27FC236}">
                  <a16:creationId xmlns:a16="http://schemas.microsoft.com/office/drawing/2014/main" id="{0F5EA16B-9564-44E4-A852-2B340A549E57}"/>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9" name="Freeform 112">
              <a:extLst>
                <a:ext uri="{FF2B5EF4-FFF2-40B4-BE49-F238E27FC236}">
                  <a16:creationId xmlns:a16="http://schemas.microsoft.com/office/drawing/2014/main" id="{0C6CD059-A68A-4255-8A29-C3948126C99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0" name="Freeform 113">
              <a:extLst>
                <a:ext uri="{FF2B5EF4-FFF2-40B4-BE49-F238E27FC236}">
                  <a16:creationId xmlns:a16="http://schemas.microsoft.com/office/drawing/2014/main" id="{0072BB92-886F-463B-A076-69C8D35E23F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1" name="Rectangle 114">
              <a:extLst>
                <a:ext uri="{FF2B5EF4-FFF2-40B4-BE49-F238E27FC236}">
                  <a16:creationId xmlns:a16="http://schemas.microsoft.com/office/drawing/2014/main" id="{6E9DC577-21E3-4D66-9993-7CD62B5B73FB}"/>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2" name="Freeform 115">
              <a:extLst>
                <a:ext uri="{FF2B5EF4-FFF2-40B4-BE49-F238E27FC236}">
                  <a16:creationId xmlns:a16="http://schemas.microsoft.com/office/drawing/2014/main" id="{59728FCC-2F04-49FD-807F-0BE902EEFA46}"/>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3" name="Freeform 116">
              <a:extLst>
                <a:ext uri="{FF2B5EF4-FFF2-40B4-BE49-F238E27FC236}">
                  <a16:creationId xmlns:a16="http://schemas.microsoft.com/office/drawing/2014/main" id="{44A1446D-B918-4420-A459-56138715034C}"/>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4" name="Rectangle 117">
              <a:extLst>
                <a:ext uri="{FF2B5EF4-FFF2-40B4-BE49-F238E27FC236}">
                  <a16:creationId xmlns:a16="http://schemas.microsoft.com/office/drawing/2014/main" id="{AADC5436-87CD-48D8-ACF7-3E0F37A16231}"/>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5" name="Freeform 118">
              <a:extLst>
                <a:ext uri="{FF2B5EF4-FFF2-40B4-BE49-F238E27FC236}">
                  <a16:creationId xmlns:a16="http://schemas.microsoft.com/office/drawing/2014/main" id="{4D0E9D2F-48DC-48D3-8FE4-07713550F733}"/>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6" name="Freeform 119">
              <a:extLst>
                <a:ext uri="{FF2B5EF4-FFF2-40B4-BE49-F238E27FC236}">
                  <a16:creationId xmlns:a16="http://schemas.microsoft.com/office/drawing/2014/main" id="{A472EDF8-7731-48DE-935E-DE77A1DE8323}"/>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7" name="Rectangle 120">
              <a:extLst>
                <a:ext uri="{FF2B5EF4-FFF2-40B4-BE49-F238E27FC236}">
                  <a16:creationId xmlns:a16="http://schemas.microsoft.com/office/drawing/2014/main" id="{3A8ADDFA-5CBA-4993-969B-B1CE9ED623B3}"/>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8" name="Freeform 121">
              <a:extLst>
                <a:ext uri="{FF2B5EF4-FFF2-40B4-BE49-F238E27FC236}">
                  <a16:creationId xmlns:a16="http://schemas.microsoft.com/office/drawing/2014/main" id="{D1C253EF-87ED-4D24-9DC3-88D4215B9CA1}"/>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9" name="Freeform 122">
              <a:extLst>
                <a:ext uri="{FF2B5EF4-FFF2-40B4-BE49-F238E27FC236}">
                  <a16:creationId xmlns:a16="http://schemas.microsoft.com/office/drawing/2014/main" id="{062AEF8F-7618-4714-B045-047397A16F54}"/>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0" name="Rectangle 123">
              <a:extLst>
                <a:ext uri="{FF2B5EF4-FFF2-40B4-BE49-F238E27FC236}">
                  <a16:creationId xmlns:a16="http://schemas.microsoft.com/office/drawing/2014/main" id="{542FD34D-2296-4664-B4FE-5BB07577234A}"/>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1" name="Rectangle 124">
              <a:extLst>
                <a:ext uri="{FF2B5EF4-FFF2-40B4-BE49-F238E27FC236}">
                  <a16:creationId xmlns:a16="http://schemas.microsoft.com/office/drawing/2014/main" id="{26A8FEB6-3DAC-421A-BC90-006925DFF2C8}"/>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2" name="Freeform 125">
              <a:extLst>
                <a:ext uri="{FF2B5EF4-FFF2-40B4-BE49-F238E27FC236}">
                  <a16:creationId xmlns:a16="http://schemas.microsoft.com/office/drawing/2014/main" id="{B6774275-A9EC-4A04-AE53-8A95FC5224B9}"/>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gr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5243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39" name="Google Shape;39;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8" name="Rectangle 9">
            <a:extLst>
              <a:ext uri="{FF2B5EF4-FFF2-40B4-BE49-F238E27FC236}">
                <a16:creationId xmlns:a16="http://schemas.microsoft.com/office/drawing/2014/main" id="{C1CE55D7-F1B0-42EB-BB4C-BEB6A4441DBB}"/>
              </a:ext>
            </a:extLst>
          </p:cNvPr>
          <p:cNvSpPr/>
          <p:nvPr userDrawn="1"/>
        </p:nvSpPr>
        <p:spPr>
          <a:xfrm>
            <a:off x="-1696" y="6720876"/>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6" name="Grupo 5">
            <a:extLst>
              <a:ext uri="{FF2B5EF4-FFF2-40B4-BE49-F238E27FC236}">
                <a16:creationId xmlns:a16="http://schemas.microsoft.com/office/drawing/2014/main" id="{2AD41B96-8108-4782-9297-2ABF2320E100}"/>
              </a:ext>
            </a:extLst>
          </p:cNvPr>
          <p:cNvGrpSpPr/>
          <p:nvPr userDrawn="1"/>
        </p:nvGrpSpPr>
        <p:grpSpPr>
          <a:xfrm>
            <a:off x="0" y="4914310"/>
            <a:ext cx="9126755" cy="1786379"/>
            <a:chOff x="-1" y="4914309"/>
            <a:chExt cx="12169007" cy="1786379"/>
          </a:xfrm>
          <a:solidFill>
            <a:srgbClr val="2EA9E1"/>
          </a:solidFill>
        </p:grpSpPr>
        <p:sp>
          <p:nvSpPr>
            <p:cNvPr id="135" name="Freeform 84614">
              <a:extLst>
                <a:ext uri="{FF2B5EF4-FFF2-40B4-BE49-F238E27FC236}">
                  <a16:creationId xmlns:a16="http://schemas.microsoft.com/office/drawing/2014/main" id="{BEA0CC00-47C4-4618-94A4-C3377740EA1C}"/>
                </a:ext>
              </a:extLst>
            </p:cNvPr>
            <p:cNvSpPr>
              <a:spLocks/>
            </p:cNvSpPr>
            <p:nvPr userDrawn="1"/>
          </p:nvSpPr>
          <p:spPr bwMode="auto">
            <a:xfrm>
              <a:off x="-1" y="5758777"/>
              <a:ext cx="12169007" cy="941911"/>
            </a:xfrm>
            <a:custGeom>
              <a:avLst/>
              <a:gdLst>
                <a:gd name="T0" fmla="*/ 3737 w 3737"/>
                <a:gd name="T1" fmla="*/ 287 h 287"/>
                <a:gd name="T2" fmla="*/ 3737 w 3737"/>
                <a:gd name="T3" fmla="*/ 53 h 287"/>
                <a:gd name="T4" fmla="*/ 3737 w 3737"/>
                <a:gd name="T5" fmla="*/ 46 h 287"/>
                <a:gd name="T6" fmla="*/ 3730 w 3737"/>
                <a:gd name="T7" fmla="*/ 44 h 287"/>
                <a:gd name="T8" fmla="*/ 3623 w 3737"/>
                <a:gd name="T9" fmla="*/ 5 h 287"/>
                <a:gd name="T10" fmla="*/ 3610 w 3737"/>
                <a:gd name="T11" fmla="*/ 0 h 287"/>
                <a:gd name="T12" fmla="*/ 3610 w 3737"/>
                <a:gd name="T13" fmla="*/ 14 h 287"/>
                <a:gd name="T14" fmla="*/ 3610 w 3737"/>
                <a:gd name="T15" fmla="*/ 277 h 287"/>
                <a:gd name="T16" fmla="*/ 3620 w 3737"/>
                <a:gd name="T17" fmla="*/ 277 h 287"/>
                <a:gd name="T18" fmla="*/ 3620 w 3737"/>
                <a:gd name="T19" fmla="*/ 267 h 287"/>
                <a:gd name="T20" fmla="*/ 3593 w 3737"/>
                <a:gd name="T21" fmla="*/ 267 h 287"/>
                <a:gd name="T22" fmla="*/ 3593 w 3737"/>
                <a:gd name="T23" fmla="*/ 277 h 287"/>
                <a:gd name="T24" fmla="*/ 3603 w 3737"/>
                <a:gd name="T25" fmla="*/ 277 h 287"/>
                <a:gd name="T26" fmla="*/ 3603 w 3737"/>
                <a:gd name="T27" fmla="*/ 95 h 287"/>
                <a:gd name="T28" fmla="*/ 3603 w 3737"/>
                <a:gd name="T29" fmla="*/ 86 h 287"/>
                <a:gd name="T30" fmla="*/ 3595 w 3737"/>
                <a:gd name="T31" fmla="*/ 85 h 287"/>
                <a:gd name="T32" fmla="*/ 3490 w 3737"/>
                <a:gd name="T33" fmla="*/ 67 h 287"/>
                <a:gd name="T34" fmla="*/ 3478 w 3737"/>
                <a:gd name="T35" fmla="*/ 65 h 287"/>
                <a:gd name="T36" fmla="*/ 3478 w 3737"/>
                <a:gd name="T37" fmla="*/ 76 h 287"/>
                <a:gd name="T38" fmla="*/ 3478 w 3737"/>
                <a:gd name="T39" fmla="*/ 277 h 287"/>
                <a:gd name="T40" fmla="*/ 3488 w 3737"/>
                <a:gd name="T41" fmla="*/ 277 h 287"/>
                <a:gd name="T42" fmla="*/ 3488 w 3737"/>
                <a:gd name="T43" fmla="*/ 267 h 287"/>
                <a:gd name="T44" fmla="*/ 0 w 3737"/>
                <a:gd name="T45" fmla="*/ 267 h 287"/>
                <a:gd name="T46" fmla="*/ 0 w 3737"/>
                <a:gd name="T47" fmla="*/ 287 h 287"/>
                <a:gd name="T48" fmla="*/ 3488 w 3737"/>
                <a:gd name="T49" fmla="*/ 287 h 287"/>
                <a:gd name="T50" fmla="*/ 3498 w 3737"/>
                <a:gd name="T51" fmla="*/ 287 h 287"/>
                <a:gd name="T52" fmla="*/ 3498 w 3737"/>
                <a:gd name="T53" fmla="*/ 277 h 287"/>
                <a:gd name="T54" fmla="*/ 3498 w 3737"/>
                <a:gd name="T55" fmla="*/ 76 h 287"/>
                <a:gd name="T56" fmla="*/ 3488 w 3737"/>
                <a:gd name="T57" fmla="*/ 76 h 287"/>
                <a:gd name="T58" fmla="*/ 3486 w 3737"/>
                <a:gd name="T59" fmla="*/ 86 h 287"/>
                <a:gd name="T60" fmla="*/ 3592 w 3737"/>
                <a:gd name="T61" fmla="*/ 105 h 287"/>
                <a:gd name="T62" fmla="*/ 3593 w 3737"/>
                <a:gd name="T63" fmla="*/ 95 h 287"/>
                <a:gd name="T64" fmla="*/ 3583 w 3737"/>
                <a:gd name="T65" fmla="*/ 95 h 287"/>
                <a:gd name="T66" fmla="*/ 3583 w 3737"/>
                <a:gd name="T67" fmla="*/ 277 h 287"/>
                <a:gd name="T68" fmla="*/ 3583 w 3737"/>
                <a:gd name="T69" fmla="*/ 287 h 287"/>
                <a:gd name="T70" fmla="*/ 3593 w 3737"/>
                <a:gd name="T71" fmla="*/ 287 h 287"/>
                <a:gd name="T72" fmla="*/ 3620 w 3737"/>
                <a:gd name="T73" fmla="*/ 287 h 287"/>
                <a:gd name="T74" fmla="*/ 3630 w 3737"/>
                <a:gd name="T75" fmla="*/ 287 h 287"/>
                <a:gd name="T76" fmla="*/ 3630 w 3737"/>
                <a:gd name="T77" fmla="*/ 277 h 287"/>
                <a:gd name="T78" fmla="*/ 3630 w 3737"/>
                <a:gd name="T79" fmla="*/ 14 h 287"/>
                <a:gd name="T80" fmla="*/ 3620 w 3737"/>
                <a:gd name="T81" fmla="*/ 14 h 287"/>
                <a:gd name="T82" fmla="*/ 3616 w 3737"/>
                <a:gd name="T83" fmla="*/ 24 h 287"/>
                <a:gd name="T84" fmla="*/ 3724 w 3737"/>
                <a:gd name="T85" fmla="*/ 62 h 287"/>
                <a:gd name="T86" fmla="*/ 3727 w 3737"/>
                <a:gd name="T87" fmla="*/ 53 h 287"/>
                <a:gd name="T88" fmla="*/ 3717 w 3737"/>
                <a:gd name="T89" fmla="*/ 53 h 287"/>
                <a:gd name="T90" fmla="*/ 3717 w 3737"/>
                <a:gd name="T91" fmla="*/ 287 h 287"/>
                <a:gd name="T92" fmla="*/ 3737 w 3737"/>
                <a:gd name="T93" fmla="*/ 287 h 287"/>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648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612 w 10000"/>
                <a:gd name="connsiteY30" fmla="*/ 3659 h 10000"/>
                <a:gd name="connsiteX31" fmla="*/ 9592 w 10000"/>
                <a:gd name="connsiteY31" fmla="*/ 3573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687 w 10000"/>
                <a:gd name="connsiteY40" fmla="*/ 488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65 w 10000"/>
                <a:gd name="connsiteY42" fmla="*/ 2160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49 w 10000"/>
                <a:gd name="connsiteY42" fmla="*/ 2099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49 w 10000"/>
                <a:gd name="connsiteY42" fmla="*/ 2099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000" h="10000">
                  <a:moveTo>
                    <a:pt x="10000" y="10000"/>
                  </a:moveTo>
                  <a:lnTo>
                    <a:pt x="10000" y="1847"/>
                  </a:lnTo>
                  <a:lnTo>
                    <a:pt x="10000" y="1603"/>
                  </a:lnTo>
                  <a:cubicBezTo>
                    <a:pt x="9994" y="1580"/>
                    <a:pt x="9987" y="1556"/>
                    <a:pt x="9981" y="1533"/>
                  </a:cubicBezTo>
                  <a:cubicBezTo>
                    <a:pt x="9888" y="1080"/>
                    <a:pt x="9791" y="627"/>
                    <a:pt x="9695" y="174"/>
                  </a:cubicBezTo>
                  <a:cubicBezTo>
                    <a:pt x="9683" y="116"/>
                    <a:pt x="9672" y="58"/>
                    <a:pt x="9660" y="0"/>
                  </a:cubicBezTo>
                  <a:lnTo>
                    <a:pt x="9660" y="488"/>
                  </a:lnTo>
                  <a:lnTo>
                    <a:pt x="9660" y="9652"/>
                  </a:lnTo>
                  <a:lnTo>
                    <a:pt x="9687" y="9652"/>
                  </a:lnTo>
                  <a:lnTo>
                    <a:pt x="9687" y="9303"/>
                  </a:lnTo>
                  <a:lnTo>
                    <a:pt x="9615" y="9303"/>
                  </a:lnTo>
                  <a:lnTo>
                    <a:pt x="9615" y="9652"/>
                  </a:lnTo>
                  <a:lnTo>
                    <a:pt x="9641" y="9652"/>
                  </a:lnTo>
                  <a:lnTo>
                    <a:pt x="9641" y="3310"/>
                  </a:lnTo>
                  <a:lnTo>
                    <a:pt x="9641" y="2997"/>
                  </a:lnTo>
                  <a:cubicBezTo>
                    <a:pt x="9634" y="2985"/>
                    <a:pt x="9627" y="2974"/>
                    <a:pt x="9620" y="2962"/>
                  </a:cubicBezTo>
                  <a:cubicBezTo>
                    <a:pt x="9526" y="2753"/>
                    <a:pt x="9433" y="2544"/>
                    <a:pt x="9339" y="2334"/>
                  </a:cubicBezTo>
                  <a:cubicBezTo>
                    <a:pt x="9328" y="2311"/>
                    <a:pt x="9318" y="2288"/>
                    <a:pt x="9307" y="2265"/>
                  </a:cubicBezTo>
                  <a:lnTo>
                    <a:pt x="9307" y="2648"/>
                  </a:lnTo>
                  <a:lnTo>
                    <a:pt x="9307" y="9652"/>
                  </a:lnTo>
                  <a:lnTo>
                    <a:pt x="9334" y="9652"/>
                  </a:lnTo>
                  <a:lnTo>
                    <a:pt x="9334" y="9303"/>
                  </a:lnTo>
                  <a:lnTo>
                    <a:pt x="0" y="9303"/>
                  </a:lnTo>
                  <a:lnTo>
                    <a:pt x="0" y="10000"/>
                  </a:lnTo>
                  <a:lnTo>
                    <a:pt x="9334" y="10000"/>
                  </a:lnTo>
                  <a:lnTo>
                    <a:pt x="9360" y="10000"/>
                  </a:lnTo>
                  <a:lnTo>
                    <a:pt x="9360" y="9652"/>
                  </a:lnTo>
                  <a:lnTo>
                    <a:pt x="9360" y="2972"/>
                  </a:lnTo>
                  <a:cubicBezTo>
                    <a:pt x="9334" y="2972"/>
                    <a:pt x="9359" y="2994"/>
                    <a:pt x="9359" y="3012"/>
                  </a:cubicBezTo>
                  <a:cubicBezTo>
                    <a:pt x="9359" y="3030"/>
                    <a:pt x="9322" y="2980"/>
                    <a:pt x="9361" y="3078"/>
                  </a:cubicBezTo>
                  <a:cubicBezTo>
                    <a:pt x="9400" y="3176"/>
                    <a:pt x="9499" y="3388"/>
                    <a:pt x="9595" y="3598"/>
                  </a:cubicBezTo>
                  <a:cubicBezTo>
                    <a:pt x="9596" y="3482"/>
                    <a:pt x="9593" y="3577"/>
                    <a:pt x="9592" y="3573"/>
                  </a:cubicBezTo>
                  <a:cubicBezTo>
                    <a:pt x="9591" y="3569"/>
                    <a:pt x="9589" y="3389"/>
                    <a:pt x="9588" y="3573"/>
                  </a:cubicBezTo>
                  <a:cubicBezTo>
                    <a:pt x="9582" y="4586"/>
                    <a:pt x="9588" y="8581"/>
                    <a:pt x="9588" y="9652"/>
                  </a:cubicBezTo>
                  <a:lnTo>
                    <a:pt x="9588" y="10000"/>
                  </a:lnTo>
                  <a:lnTo>
                    <a:pt x="9615" y="10000"/>
                  </a:lnTo>
                  <a:lnTo>
                    <a:pt x="9687" y="10000"/>
                  </a:lnTo>
                  <a:lnTo>
                    <a:pt x="9714" y="10000"/>
                  </a:lnTo>
                  <a:lnTo>
                    <a:pt x="9714" y="9652"/>
                  </a:lnTo>
                  <a:lnTo>
                    <a:pt x="9714" y="913"/>
                  </a:lnTo>
                  <a:cubicBezTo>
                    <a:pt x="9705" y="913"/>
                    <a:pt x="9712" y="899"/>
                    <a:pt x="9712" y="913"/>
                  </a:cubicBezTo>
                  <a:cubicBezTo>
                    <a:pt x="9712" y="927"/>
                    <a:pt x="9673" y="800"/>
                    <a:pt x="9712" y="998"/>
                  </a:cubicBezTo>
                  <a:cubicBezTo>
                    <a:pt x="9751" y="1196"/>
                    <a:pt x="9853" y="1646"/>
                    <a:pt x="9949" y="2099"/>
                  </a:cubicBezTo>
                  <a:cubicBezTo>
                    <a:pt x="9952" y="1995"/>
                    <a:pt x="9955" y="2132"/>
                    <a:pt x="9954" y="2090"/>
                  </a:cubicBezTo>
                  <a:cubicBezTo>
                    <a:pt x="9954" y="2048"/>
                    <a:pt x="9949" y="1928"/>
                    <a:pt x="9946" y="1847"/>
                  </a:cubicBezTo>
                  <a:lnTo>
                    <a:pt x="9946" y="10000"/>
                  </a:lnTo>
                  <a:lnTo>
                    <a:pt x="10000" y="100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40" name="Forma libre: forma 139">
              <a:extLst>
                <a:ext uri="{FF2B5EF4-FFF2-40B4-BE49-F238E27FC236}">
                  <a16:creationId xmlns:a16="http://schemas.microsoft.com/office/drawing/2014/main" id="{2018EB47-0ABD-4A26-B6A7-90EC5AAB8013}"/>
                </a:ext>
              </a:extLst>
            </p:cNvPr>
            <p:cNvSpPr>
              <a:spLocks/>
            </p:cNvSpPr>
            <p:nvPr userDrawn="1"/>
          </p:nvSpPr>
          <p:spPr bwMode="auto">
            <a:xfrm>
              <a:off x="11573551" y="5282412"/>
              <a:ext cx="357279" cy="1418276"/>
            </a:xfrm>
            <a:custGeom>
              <a:avLst/>
              <a:gdLst>
                <a:gd name="connsiteX0" fmla="*/ 268583 w 357279"/>
                <a:gd name="connsiteY0" fmla="*/ 214365 h 1418276"/>
                <a:gd name="connsiteX1" fmla="*/ 272497 w 357279"/>
                <a:gd name="connsiteY1" fmla="*/ 216287 h 1418276"/>
                <a:gd name="connsiteX2" fmla="*/ 272545 w 357279"/>
                <a:gd name="connsiteY2" fmla="*/ 217154 h 1418276"/>
                <a:gd name="connsiteX3" fmla="*/ 268697 w 357279"/>
                <a:gd name="connsiteY3" fmla="*/ 215110 h 1418276"/>
                <a:gd name="connsiteX4" fmla="*/ 180228 w 357279"/>
                <a:gd name="connsiteY4" fmla="*/ 45437 h 1418276"/>
                <a:gd name="connsiteX5" fmla="*/ 179962 w 357279"/>
                <a:gd name="connsiteY5" fmla="*/ 46118 h 1418276"/>
                <a:gd name="connsiteX6" fmla="*/ 179892 w 357279"/>
                <a:gd name="connsiteY6" fmla="*/ 45574 h 1418276"/>
                <a:gd name="connsiteX7" fmla="*/ 180259 w 357279"/>
                <a:gd name="connsiteY7" fmla="*/ 45425 h 1418276"/>
                <a:gd name="connsiteX8" fmla="*/ 180228 w 357279"/>
                <a:gd name="connsiteY8" fmla="*/ 45437 h 1418276"/>
                <a:gd name="connsiteX9" fmla="*/ 180231 w 357279"/>
                <a:gd name="connsiteY9" fmla="*/ 45431 h 1418276"/>
                <a:gd name="connsiteX10" fmla="*/ 182191 w 357279"/>
                <a:gd name="connsiteY10" fmla="*/ 44636 h 1418276"/>
                <a:gd name="connsiteX11" fmla="*/ 181690 w 357279"/>
                <a:gd name="connsiteY11" fmla="*/ 45101 h 1418276"/>
                <a:gd name="connsiteX12" fmla="*/ 180259 w 357279"/>
                <a:gd name="connsiteY12" fmla="*/ 45425 h 1418276"/>
                <a:gd name="connsiteX13" fmla="*/ 129013 w 357279"/>
                <a:gd name="connsiteY13" fmla="*/ 0 h 1418276"/>
                <a:gd name="connsiteX14" fmla="*/ 152165 w 357279"/>
                <a:gd name="connsiteY14" fmla="*/ 0 h 1418276"/>
                <a:gd name="connsiteX15" fmla="*/ 208401 w 357279"/>
                <a:gd name="connsiteY15" fmla="*/ 0 h 1418276"/>
                <a:gd name="connsiteX16" fmla="*/ 238198 w 357279"/>
                <a:gd name="connsiteY16" fmla="*/ 0 h 1418276"/>
                <a:gd name="connsiteX17" fmla="*/ 241485 w 357279"/>
                <a:gd name="connsiteY17" fmla="*/ 29359 h 1418276"/>
                <a:gd name="connsiteX18" fmla="*/ 265837 w 357279"/>
                <a:gd name="connsiteY18" fmla="*/ 196394 h 1418276"/>
                <a:gd name="connsiteX19" fmla="*/ 268583 w 357279"/>
                <a:gd name="connsiteY19" fmla="*/ 214365 h 1418276"/>
                <a:gd name="connsiteX20" fmla="*/ 251417 w 357279"/>
                <a:gd name="connsiteY20" fmla="*/ 205934 h 1418276"/>
                <a:gd name="connsiteX21" fmla="*/ 268697 w 357279"/>
                <a:gd name="connsiteY21" fmla="*/ 215110 h 1418276"/>
                <a:gd name="connsiteX22" fmla="*/ 271282 w 357279"/>
                <a:gd name="connsiteY22" fmla="*/ 232030 h 1418276"/>
                <a:gd name="connsiteX23" fmla="*/ 273685 w 357279"/>
                <a:gd name="connsiteY23" fmla="*/ 237828 h 1418276"/>
                <a:gd name="connsiteX24" fmla="*/ 272545 w 357279"/>
                <a:gd name="connsiteY24" fmla="*/ 217154 h 1418276"/>
                <a:gd name="connsiteX25" fmla="*/ 337414 w 357279"/>
                <a:gd name="connsiteY25" fmla="*/ 251602 h 1418276"/>
                <a:gd name="connsiteX26" fmla="*/ 357279 w 357279"/>
                <a:gd name="connsiteY26" fmla="*/ 261389 h 1418276"/>
                <a:gd name="connsiteX27" fmla="*/ 357279 w 357279"/>
                <a:gd name="connsiteY27" fmla="*/ 281103 h 1418276"/>
                <a:gd name="connsiteX28" fmla="*/ 357279 w 357279"/>
                <a:gd name="connsiteY28" fmla="*/ 1418276 h 1418276"/>
                <a:gd name="connsiteX29" fmla="*/ 291111 w 357279"/>
                <a:gd name="connsiteY29" fmla="*/ 1418276 h 1418276"/>
                <a:gd name="connsiteX30" fmla="*/ 291111 w 357279"/>
                <a:gd name="connsiteY30" fmla="*/ 299014 h 1418276"/>
                <a:gd name="connsiteX31" fmla="*/ 307653 w 357279"/>
                <a:gd name="connsiteY31" fmla="*/ 307199 h 1418276"/>
                <a:gd name="connsiteX32" fmla="*/ 297542 w 357279"/>
                <a:gd name="connsiteY32" fmla="*/ 298264 h 1418276"/>
                <a:gd name="connsiteX33" fmla="*/ 291111 w 357279"/>
                <a:gd name="connsiteY33" fmla="*/ 281103 h 1418276"/>
                <a:gd name="connsiteX34" fmla="*/ 291111 w 357279"/>
                <a:gd name="connsiteY34" fmla="*/ 299014 h 1418276"/>
                <a:gd name="connsiteX35" fmla="*/ 221656 w 357279"/>
                <a:gd name="connsiteY35" fmla="*/ 264651 h 1418276"/>
                <a:gd name="connsiteX36" fmla="*/ 205114 w 357279"/>
                <a:gd name="connsiteY36" fmla="*/ 254864 h 1418276"/>
                <a:gd name="connsiteX37" fmla="*/ 205114 w 357279"/>
                <a:gd name="connsiteY37" fmla="*/ 238554 h 1418276"/>
                <a:gd name="connsiteX38" fmla="*/ 183293 w 357279"/>
                <a:gd name="connsiteY38" fmla="*/ 71878 h 1418276"/>
                <a:gd name="connsiteX39" fmla="*/ 181288 w 357279"/>
                <a:gd name="connsiteY39" fmla="*/ 56365 h 1418276"/>
                <a:gd name="connsiteX40" fmla="*/ 185249 w 357279"/>
                <a:gd name="connsiteY40" fmla="*/ 39145 h 1418276"/>
                <a:gd name="connsiteX41" fmla="*/ 180747 w 357279"/>
                <a:gd name="connsiteY41" fmla="*/ 44109 h 1418276"/>
                <a:gd name="connsiteX42" fmla="*/ 180231 w 357279"/>
                <a:gd name="connsiteY42" fmla="*/ 45431 h 1418276"/>
                <a:gd name="connsiteX43" fmla="*/ 179884 w 357279"/>
                <a:gd name="connsiteY43" fmla="*/ 45510 h 1418276"/>
                <a:gd name="connsiteX44" fmla="*/ 178639 w 357279"/>
                <a:gd name="connsiteY44" fmla="*/ 35883 h 1418276"/>
                <a:gd name="connsiteX45" fmla="*/ 177925 w 357279"/>
                <a:gd name="connsiteY45" fmla="*/ 45952 h 1418276"/>
                <a:gd name="connsiteX46" fmla="*/ 179884 w 357279"/>
                <a:gd name="connsiteY46" fmla="*/ 45510 h 1418276"/>
                <a:gd name="connsiteX47" fmla="*/ 179892 w 357279"/>
                <a:gd name="connsiteY47" fmla="*/ 45574 h 1418276"/>
                <a:gd name="connsiteX48" fmla="*/ 177925 w 357279"/>
                <a:gd name="connsiteY48" fmla="*/ 46378 h 1418276"/>
                <a:gd name="connsiteX49" fmla="*/ 176925 w 357279"/>
                <a:gd name="connsiteY49" fmla="*/ 53895 h 1418276"/>
                <a:gd name="connsiteX50" fmla="*/ 179962 w 357279"/>
                <a:gd name="connsiteY50" fmla="*/ 46118 h 1418276"/>
                <a:gd name="connsiteX51" fmla="*/ 181288 w 357279"/>
                <a:gd name="connsiteY51" fmla="*/ 56365 h 1418276"/>
                <a:gd name="connsiteX52" fmla="*/ 152165 w 357279"/>
                <a:gd name="connsiteY52" fmla="*/ 182958 h 1418276"/>
                <a:gd name="connsiteX53" fmla="*/ 142233 w 357279"/>
                <a:gd name="connsiteY53" fmla="*/ 222244 h 1418276"/>
                <a:gd name="connsiteX54" fmla="*/ 105862 w 357279"/>
                <a:gd name="connsiteY54" fmla="*/ 205934 h 1418276"/>
                <a:gd name="connsiteX55" fmla="*/ 66167 w 357279"/>
                <a:gd name="connsiteY55" fmla="*/ 183528 h 1418276"/>
                <a:gd name="connsiteX56" fmla="*/ 66168 w 357279"/>
                <a:gd name="connsiteY56" fmla="*/ 175441 h 1418276"/>
                <a:gd name="connsiteX57" fmla="*/ 65281 w 357279"/>
                <a:gd name="connsiteY57" fmla="*/ 183028 h 1418276"/>
                <a:gd name="connsiteX58" fmla="*/ 63595 w 357279"/>
                <a:gd name="connsiteY58" fmla="*/ 182077 h 1418276"/>
                <a:gd name="connsiteX59" fmla="*/ 63596 w 357279"/>
                <a:gd name="connsiteY59" fmla="*/ 181114 h 1418276"/>
                <a:gd name="connsiteX60" fmla="*/ 59880 w 357279"/>
                <a:gd name="connsiteY60" fmla="*/ 179980 h 1418276"/>
                <a:gd name="connsiteX61" fmla="*/ 63595 w 357279"/>
                <a:gd name="connsiteY61" fmla="*/ 182077 h 1418276"/>
                <a:gd name="connsiteX62" fmla="*/ 63582 w 357279"/>
                <a:gd name="connsiteY62" fmla="*/ 193702 h 1418276"/>
                <a:gd name="connsiteX63" fmla="*/ 64013 w 357279"/>
                <a:gd name="connsiteY63" fmla="*/ 193879 h 1418276"/>
                <a:gd name="connsiteX64" fmla="*/ 65281 w 357279"/>
                <a:gd name="connsiteY64" fmla="*/ 183028 h 1418276"/>
                <a:gd name="connsiteX65" fmla="*/ 66167 w 357279"/>
                <a:gd name="connsiteY65" fmla="*/ 183528 h 1418276"/>
                <a:gd name="connsiteX66" fmla="*/ 66152 w 357279"/>
                <a:gd name="connsiteY66" fmla="*/ 299680 h 1418276"/>
                <a:gd name="connsiteX67" fmla="*/ 66168 w 357279"/>
                <a:gd name="connsiteY67" fmla="*/ 1418276 h 1418276"/>
                <a:gd name="connsiteX68" fmla="*/ 0 w 357279"/>
                <a:gd name="connsiteY68" fmla="*/ 1418276 h 1418276"/>
                <a:gd name="connsiteX69" fmla="*/ 0 w 357279"/>
                <a:gd name="connsiteY69" fmla="*/ 137289 h 1418276"/>
                <a:gd name="connsiteX70" fmla="*/ 0 w 357279"/>
                <a:gd name="connsiteY70" fmla="*/ 88217 h 1418276"/>
                <a:gd name="connsiteX71" fmla="*/ 46303 w 357279"/>
                <a:gd name="connsiteY71" fmla="*/ 107789 h 1418276"/>
                <a:gd name="connsiteX72" fmla="*/ 96663 w 357279"/>
                <a:gd name="connsiteY72" fmla="*/ 125471 h 1418276"/>
                <a:gd name="connsiteX73" fmla="*/ 85997 w 357279"/>
                <a:gd name="connsiteY73" fmla="*/ 166648 h 1418276"/>
                <a:gd name="connsiteX74" fmla="*/ 98109 w 357279"/>
                <a:gd name="connsiteY74" fmla="*/ 126936 h 1418276"/>
                <a:gd name="connsiteX75" fmla="*/ 105683 w 357279"/>
                <a:gd name="connsiteY75" fmla="*/ 128638 h 1418276"/>
                <a:gd name="connsiteX76" fmla="*/ 96663 w 357279"/>
                <a:gd name="connsiteY76" fmla="*/ 125471 h 1418276"/>
                <a:gd name="connsiteX77" fmla="*/ 122404 w 357279"/>
                <a:gd name="connsiteY77" fmla="*/ 26097 h 1418276"/>
                <a:gd name="connsiteX78" fmla="*/ 129013 w 357279"/>
                <a:gd name="connsiteY78" fmla="*/ 0 h 14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57279" h="1418276">
                  <a:moveTo>
                    <a:pt x="268583" y="214365"/>
                  </a:moveTo>
                  <a:lnTo>
                    <a:pt x="272497" y="216287"/>
                  </a:lnTo>
                  <a:lnTo>
                    <a:pt x="272545" y="217154"/>
                  </a:lnTo>
                  <a:lnTo>
                    <a:pt x="268697" y="215110"/>
                  </a:lnTo>
                  <a:close/>
                  <a:moveTo>
                    <a:pt x="180228" y="45437"/>
                  </a:moveTo>
                  <a:lnTo>
                    <a:pt x="179962" y="46118"/>
                  </a:lnTo>
                  <a:lnTo>
                    <a:pt x="179892" y="45574"/>
                  </a:lnTo>
                  <a:close/>
                  <a:moveTo>
                    <a:pt x="180259" y="45425"/>
                  </a:moveTo>
                  <a:lnTo>
                    <a:pt x="180228" y="45437"/>
                  </a:lnTo>
                  <a:lnTo>
                    <a:pt x="180231" y="45431"/>
                  </a:lnTo>
                  <a:close/>
                  <a:moveTo>
                    <a:pt x="182191" y="44636"/>
                  </a:moveTo>
                  <a:cubicBezTo>
                    <a:pt x="182658" y="44516"/>
                    <a:pt x="182331" y="44764"/>
                    <a:pt x="181690" y="45101"/>
                  </a:cubicBezTo>
                  <a:lnTo>
                    <a:pt x="180259" y="45425"/>
                  </a:lnTo>
                  <a:close/>
                  <a:moveTo>
                    <a:pt x="129013" y="0"/>
                  </a:moveTo>
                  <a:lnTo>
                    <a:pt x="152165" y="0"/>
                  </a:lnTo>
                  <a:lnTo>
                    <a:pt x="208401" y="0"/>
                  </a:lnTo>
                  <a:lnTo>
                    <a:pt x="238198" y="0"/>
                  </a:lnTo>
                  <a:cubicBezTo>
                    <a:pt x="239305" y="9786"/>
                    <a:pt x="240377" y="19572"/>
                    <a:pt x="241485" y="29359"/>
                  </a:cubicBezTo>
                  <a:cubicBezTo>
                    <a:pt x="248934" y="78396"/>
                    <a:pt x="259056" y="150329"/>
                    <a:pt x="265837" y="196394"/>
                  </a:cubicBezTo>
                  <a:lnTo>
                    <a:pt x="268583" y="214365"/>
                  </a:lnTo>
                  <a:lnTo>
                    <a:pt x="251417" y="205934"/>
                  </a:lnTo>
                  <a:lnTo>
                    <a:pt x="268697" y="215110"/>
                  </a:lnTo>
                  <a:lnTo>
                    <a:pt x="271282" y="232030"/>
                  </a:lnTo>
                  <a:cubicBezTo>
                    <a:pt x="273872" y="247631"/>
                    <a:pt x="274078" y="245008"/>
                    <a:pt x="273685" y="237828"/>
                  </a:cubicBezTo>
                  <a:lnTo>
                    <a:pt x="272545" y="217154"/>
                  </a:lnTo>
                  <a:lnTo>
                    <a:pt x="337414" y="251602"/>
                  </a:lnTo>
                  <a:lnTo>
                    <a:pt x="357279" y="261389"/>
                  </a:lnTo>
                  <a:lnTo>
                    <a:pt x="357279" y="281103"/>
                  </a:lnTo>
                  <a:lnTo>
                    <a:pt x="357279" y="1418276"/>
                  </a:lnTo>
                  <a:lnTo>
                    <a:pt x="291111" y="1418276"/>
                  </a:lnTo>
                  <a:lnTo>
                    <a:pt x="291111" y="299014"/>
                  </a:lnTo>
                  <a:lnTo>
                    <a:pt x="307653" y="307199"/>
                  </a:lnTo>
                  <a:lnTo>
                    <a:pt x="297542" y="298264"/>
                  </a:lnTo>
                  <a:lnTo>
                    <a:pt x="291111" y="281103"/>
                  </a:lnTo>
                  <a:lnTo>
                    <a:pt x="291111" y="299014"/>
                  </a:lnTo>
                  <a:lnTo>
                    <a:pt x="221656" y="264651"/>
                  </a:lnTo>
                  <a:lnTo>
                    <a:pt x="205114" y="254864"/>
                  </a:lnTo>
                  <a:lnTo>
                    <a:pt x="205114" y="238554"/>
                  </a:lnTo>
                  <a:cubicBezTo>
                    <a:pt x="197665" y="189517"/>
                    <a:pt x="189050" y="118063"/>
                    <a:pt x="183293" y="71878"/>
                  </a:cubicBezTo>
                  <a:lnTo>
                    <a:pt x="181288" y="56365"/>
                  </a:lnTo>
                  <a:lnTo>
                    <a:pt x="185249" y="39145"/>
                  </a:lnTo>
                  <a:cubicBezTo>
                    <a:pt x="174209" y="37017"/>
                    <a:pt x="182141" y="41698"/>
                    <a:pt x="180747" y="44109"/>
                  </a:cubicBezTo>
                  <a:lnTo>
                    <a:pt x="180231" y="45431"/>
                  </a:lnTo>
                  <a:lnTo>
                    <a:pt x="179884" y="45510"/>
                  </a:lnTo>
                  <a:lnTo>
                    <a:pt x="178639" y="35883"/>
                  </a:lnTo>
                  <a:cubicBezTo>
                    <a:pt x="174102" y="3830"/>
                    <a:pt x="178032" y="44250"/>
                    <a:pt x="177925" y="45952"/>
                  </a:cubicBezTo>
                  <a:lnTo>
                    <a:pt x="179884" y="45510"/>
                  </a:lnTo>
                  <a:lnTo>
                    <a:pt x="179892" y="45574"/>
                  </a:lnTo>
                  <a:lnTo>
                    <a:pt x="177925" y="46378"/>
                  </a:lnTo>
                  <a:cubicBezTo>
                    <a:pt x="177603" y="48931"/>
                    <a:pt x="176460" y="54320"/>
                    <a:pt x="176925" y="53895"/>
                  </a:cubicBezTo>
                  <a:lnTo>
                    <a:pt x="179962" y="46118"/>
                  </a:lnTo>
                  <a:lnTo>
                    <a:pt x="181288" y="56365"/>
                  </a:lnTo>
                  <a:lnTo>
                    <a:pt x="152165" y="182958"/>
                  </a:lnTo>
                  <a:lnTo>
                    <a:pt x="142233" y="222244"/>
                  </a:lnTo>
                  <a:cubicBezTo>
                    <a:pt x="130121" y="216855"/>
                    <a:pt x="119581" y="213025"/>
                    <a:pt x="105862" y="205934"/>
                  </a:cubicBezTo>
                  <a:lnTo>
                    <a:pt x="66167" y="183528"/>
                  </a:lnTo>
                  <a:lnTo>
                    <a:pt x="66168" y="175441"/>
                  </a:lnTo>
                  <a:lnTo>
                    <a:pt x="65281" y="183028"/>
                  </a:lnTo>
                  <a:lnTo>
                    <a:pt x="63595" y="182077"/>
                  </a:lnTo>
                  <a:lnTo>
                    <a:pt x="63596" y="181114"/>
                  </a:lnTo>
                  <a:cubicBezTo>
                    <a:pt x="62560" y="181823"/>
                    <a:pt x="52842" y="175867"/>
                    <a:pt x="59880" y="179980"/>
                  </a:cubicBezTo>
                  <a:lnTo>
                    <a:pt x="63595" y="182077"/>
                  </a:lnTo>
                  <a:lnTo>
                    <a:pt x="63582" y="193702"/>
                  </a:lnTo>
                  <a:cubicBezTo>
                    <a:pt x="63558" y="195652"/>
                    <a:pt x="63641" y="196316"/>
                    <a:pt x="64013" y="193879"/>
                  </a:cubicBezTo>
                  <a:lnTo>
                    <a:pt x="65281" y="183028"/>
                  </a:lnTo>
                  <a:lnTo>
                    <a:pt x="66167" y="183528"/>
                  </a:lnTo>
                  <a:lnTo>
                    <a:pt x="66152" y="299680"/>
                  </a:lnTo>
                  <a:cubicBezTo>
                    <a:pt x="66082" y="527337"/>
                    <a:pt x="65824" y="391977"/>
                    <a:pt x="66168" y="1418276"/>
                  </a:cubicBezTo>
                  <a:lnTo>
                    <a:pt x="0" y="1418276"/>
                  </a:lnTo>
                  <a:lnTo>
                    <a:pt x="0" y="137289"/>
                  </a:lnTo>
                  <a:lnTo>
                    <a:pt x="0" y="88217"/>
                  </a:lnTo>
                  <a:cubicBezTo>
                    <a:pt x="15434" y="94741"/>
                    <a:pt x="28690" y="101123"/>
                    <a:pt x="46303" y="107789"/>
                  </a:cubicBezTo>
                  <a:lnTo>
                    <a:pt x="96663" y="125471"/>
                  </a:lnTo>
                  <a:lnTo>
                    <a:pt x="85997" y="166648"/>
                  </a:lnTo>
                  <a:cubicBezTo>
                    <a:pt x="90034" y="153458"/>
                    <a:pt x="94822" y="133318"/>
                    <a:pt x="98109" y="126936"/>
                  </a:cubicBezTo>
                  <a:cubicBezTo>
                    <a:pt x="101396" y="120554"/>
                    <a:pt x="103146" y="128071"/>
                    <a:pt x="105683" y="128638"/>
                  </a:cubicBezTo>
                  <a:lnTo>
                    <a:pt x="96663" y="125471"/>
                  </a:lnTo>
                  <a:lnTo>
                    <a:pt x="122404" y="26097"/>
                  </a:lnTo>
                  <a:cubicBezTo>
                    <a:pt x="124619" y="17445"/>
                    <a:pt x="126798" y="8652"/>
                    <a:pt x="1290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s-PE" sz="1050" dirty="0"/>
            </a:p>
          </p:txBody>
        </p:sp>
        <p:sp>
          <p:nvSpPr>
            <p:cNvPr id="137" name="Freeform 84616">
              <a:extLst>
                <a:ext uri="{FF2B5EF4-FFF2-40B4-BE49-F238E27FC236}">
                  <a16:creationId xmlns:a16="http://schemas.microsoft.com/office/drawing/2014/main" id="{26460EB9-0FBE-40A2-A261-8C6F832984B9}"/>
                </a:ext>
              </a:extLst>
            </p:cNvPr>
            <p:cNvSpPr>
              <a:spLocks/>
            </p:cNvSpPr>
            <p:nvPr userDrawn="1"/>
          </p:nvSpPr>
          <p:spPr bwMode="auto">
            <a:xfrm>
              <a:off x="11714292" y="4914309"/>
              <a:ext cx="64959" cy="400585"/>
            </a:xfrm>
            <a:custGeom>
              <a:avLst/>
              <a:gdLst>
                <a:gd name="T0" fmla="*/ 0 w 20"/>
                <a:gd name="T1" fmla="*/ 0 h 123"/>
                <a:gd name="T2" fmla="*/ 0 w 20"/>
                <a:gd name="T3" fmla="*/ 123 h 123"/>
                <a:gd name="T4" fmla="*/ 20 w 20"/>
                <a:gd name="T5" fmla="*/ 123 h 123"/>
                <a:gd name="T6" fmla="*/ 20 w 20"/>
                <a:gd name="T7" fmla="*/ 0 h 123"/>
                <a:gd name="T8" fmla="*/ 0 w 20"/>
                <a:gd name="T9" fmla="*/ 0 h 123"/>
              </a:gdLst>
              <a:ahLst/>
              <a:cxnLst>
                <a:cxn ang="0">
                  <a:pos x="T0" y="T1"/>
                </a:cxn>
                <a:cxn ang="0">
                  <a:pos x="T2" y="T3"/>
                </a:cxn>
                <a:cxn ang="0">
                  <a:pos x="T4" y="T5"/>
                </a:cxn>
                <a:cxn ang="0">
                  <a:pos x="T6" y="T7"/>
                </a:cxn>
                <a:cxn ang="0">
                  <a:pos x="T8" y="T9"/>
                </a:cxn>
              </a:cxnLst>
              <a:rect l="0" t="0" r="r" b="b"/>
              <a:pathLst>
                <a:path w="20" h="123">
                  <a:moveTo>
                    <a:pt x="0" y="0"/>
                  </a:moveTo>
                  <a:cubicBezTo>
                    <a:pt x="0" y="41"/>
                    <a:pt x="0" y="82"/>
                    <a:pt x="0" y="123"/>
                  </a:cubicBezTo>
                  <a:cubicBezTo>
                    <a:pt x="20" y="123"/>
                    <a:pt x="20" y="123"/>
                    <a:pt x="20" y="123"/>
                  </a:cubicBezTo>
                  <a:cubicBezTo>
                    <a:pt x="20" y="82"/>
                    <a:pt x="20" y="41"/>
                    <a:pt x="2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4" name="Rectángulo 3">
              <a:extLst>
                <a:ext uri="{FF2B5EF4-FFF2-40B4-BE49-F238E27FC236}">
                  <a16:creationId xmlns:a16="http://schemas.microsoft.com/office/drawing/2014/main" id="{1A8A99CB-D5E3-4986-AC58-921DFD77A96D}"/>
                </a:ext>
              </a:extLst>
            </p:cNvPr>
            <p:cNvSpPr/>
            <p:nvPr userDrawn="1"/>
          </p:nvSpPr>
          <p:spPr>
            <a:xfrm>
              <a:off x="11323945" y="6633210"/>
              <a:ext cx="45719"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139" name="Rectángulo 138">
              <a:extLst>
                <a:ext uri="{FF2B5EF4-FFF2-40B4-BE49-F238E27FC236}">
                  <a16:creationId xmlns:a16="http://schemas.microsoft.com/office/drawing/2014/main" id="{8B3FAF9A-733D-4ED4-8BCF-DCB1CEFFA8E2}"/>
                </a:ext>
              </a:extLst>
            </p:cNvPr>
            <p:cNvSpPr/>
            <p:nvPr userDrawn="1"/>
          </p:nvSpPr>
          <p:spPr>
            <a:xfrm>
              <a:off x="11701052" y="6633210"/>
              <a:ext cx="9851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grpSp>
    </p:spTree>
    <p:extLst>
      <p:ext uri="{BB962C8B-B14F-4D97-AF65-F5344CB8AC3E}">
        <p14:creationId xmlns:p14="http://schemas.microsoft.com/office/powerpoint/2010/main" val="40786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8" name="Rectangle 9">
            <a:extLst>
              <a:ext uri="{FF2B5EF4-FFF2-40B4-BE49-F238E27FC236}">
                <a16:creationId xmlns:a16="http://schemas.microsoft.com/office/drawing/2014/main" id="{C1CE55D7-F1B0-42EB-BB4C-BEB6A4441DBB}"/>
              </a:ext>
            </a:extLst>
          </p:cNvPr>
          <p:cNvSpPr/>
          <p:nvPr userDrawn="1"/>
        </p:nvSpPr>
        <p:spPr>
          <a:xfrm>
            <a:off x="-1696" y="6720876"/>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3" name="Grupo 2">
            <a:extLst>
              <a:ext uri="{FF2B5EF4-FFF2-40B4-BE49-F238E27FC236}">
                <a16:creationId xmlns:a16="http://schemas.microsoft.com/office/drawing/2014/main" id="{A22319B3-4574-4BC5-866B-8F5D2BA8DE38}"/>
              </a:ext>
            </a:extLst>
          </p:cNvPr>
          <p:cNvGrpSpPr/>
          <p:nvPr userDrawn="1"/>
        </p:nvGrpSpPr>
        <p:grpSpPr>
          <a:xfrm>
            <a:off x="5600" y="5749049"/>
            <a:ext cx="9094266" cy="939393"/>
            <a:chOff x="9210675" y="3165476"/>
            <a:chExt cx="1782763" cy="138113"/>
          </a:xfrm>
        </p:grpSpPr>
        <p:sp>
          <p:nvSpPr>
            <p:cNvPr id="11" name="Freeform 84617">
              <a:extLst>
                <a:ext uri="{FF2B5EF4-FFF2-40B4-BE49-F238E27FC236}">
                  <a16:creationId xmlns:a16="http://schemas.microsoft.com/office/drawing/2014/main" id="{3F80BCC2-7235-4AA3-8BE7-9B0BFABFB8BB}"/>
                </a:ext>
              </a:extLst>
            </p:cNvPr>
            <p:cNvSpPr>
              <a:spLocks/>
            </p:cNvSpPr>
            <p:nvPr userDrawn="1"/>
          </p:nvSpPr>
          <p:spPr bwMode="auto">
            <a:xfrm>
              <a:off x="10907713" y="3165476"/>
              <a:ext cx="36513" cy="60325"/>
            </a:xfrm>
            <a:custGeom>
              <a:avLst/>
              <a:gdLst>
                <a:gd name="T0" fmla="*/ 0 w 75"/>
                <a:gd name="T1" fmla="*/ 126 h 126"/>
                <a:gd name="T2" fmla="*/ 0 w 75"/>
                <a:gd name="T3" fmla="*/ 26 h 126"/>
                <a:gd name="T4" fmla="*/ 75 w 75"/>
                <a:gd name="T5" fmla="*/ 0 h 126"/>
                <a:gd name="T6" fmla="*/ 75 w 75"/>
                <a:gd name="T7" fmla="*/ 111 h 126"/>
                <a:gd name="T8" fmla="*/ 0 w 75"/>
                <a:gd name="T9" fmla="*/ 126 h 126"/>
              </a:gdLst>
              <a:ahLst/>
              <a:cxnLst>
                <a:cxn ang="0">
                  <a:pos x="T0" y="T1"/>
                </a:cxn>
                <a:cxn ang="0">
                  <a:pos x="T2" y="T3"/>
                </a:cxn>
                <a:cxn ang="0">
                  <a:pos x="T4" y="T5"/>
                </a:cxn>
                <a:cxn ang="0">
                  <a:pos x="T6" y="T7"/>
                </a:cxn>
                <a:cxn ang="0">
                  <a:pos x="T8" y="T9"/>
                </a:cxn>
              </a:cxnLst>
              <a:rect l="0" t="0" r="r" b="b"/>
              <a:pathLst>
                <a:path w="75" h="126">
                  <a:moveTo>
                    <a:pt x="0" y="126"/>
                  </a:moveTo>
                  <a:cubicBezTo>
                    <a:pt x="0" y="92"/>
                    <a:pt x="0" y="59"/>
                    <a:pt x="0" y="26"/>
                  </a:cubicBezTo>
                  <a:cubicBezTo>
                    <a:pt x="25" y="17"/>
                    <a:pt x="50" y="9"/>
                    <a:pt x="75" y="0"/>
                  </a:cubicBezTo>
                  <a:cubicBezTo>
                    <a:pt x="75" y="36"/>
                    <a:pt x="75" y="75"/>
                    <a:pt x="75" y="111"/>
                  </a:cubicBezTo>
                  <a:cubicBezTo>
                    <a:pt x="0" y="126"/>
                    <a:pt x="75" y="111"/>
                    <a:pt x="0" y="126"/>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2" name="Freeform 84618">
              <a:extLst>
                <a:ext uri="{FF2B5EF4-FFF2-40B4-BE49-F238E27FC236}">
                  <a16:creationId xmlns:a16="http://schemas.microsoft.com/office/drawing/2014/main" id="{6AB327A4-ABA2-4196-B2AC-8ECDFAE8866F}"/>
                </a:ext>
              </a:extLst>
            </p:cNvPr>
            <p:cNvSpPr>
              <a:spLocks/>
            </p:cNvSpPr>
            <p:nvPr userDrawn="1"/>
          </p:nvSpPr>
          <p:spPr bwMode="auto">
            <a:xfrm>
              <a:off x="10944225" y="3165476"/>
              <a:ext cx="9525" cy="57150"/>
            </a:xfrm>
            <a:custGeom>
              <a:avLst/>
              <a:gdLst>
                <a:gd name="T0" fmla="*/ 21 w 21"/>
                <a:gd name="T1" fmla="*/ 17 h 120"/>
                <a:gd name="T2" fmla="*/ 21 w 21"/>
                <a:gd name="T3" fmla="*/ 120 h 120"/>
                <a:gd name="T4" fmla="*/ 0 w 21"/>
                <a:gd name="T5" fmla="*/ 111 h 120"/>
                <a:gd name="T6" fmla="*/ 0 w 21"/>
                <a:gd name="T7" fmla="*/ 0 h 120"/>
                <a:gd name="T8" fmla="*/ 21 w 21"/>
                <a:gd name="T9" fmla="*/ 17 h 120"/>
              </a:gdLst>
              <a:ahLst/>
              <a:cxnLst>
                <a:cxn ang="0">
                  <a:pos x="T0" y="T1"/>
                </a:cxn>
                <a:cxn ang="0">
                  <a:pos x="T2" y="T3"/>
                </a:cxn>
                <a:cxn ang="0">
                  <a:pos x="T4" y="T5"/>
                </a:cxn>
                <a:cxn ang="0">
                  <a:pos x="T6" y="T7"/>
                </a:cxn>
                <a:cxn ang="0">
                  <a:pos x="T8" y="T9"/>
                </a:cxn>
              </a:cxnLst>
              <a:rect l="0" t="0" r="r" b="b"/>
              <a:pathLst>
                <a:path w="21" h="120">
                  <a:moveTo>
                    <a:pt x="21" y="17"/>
                  </a:moveTo>
                  <a:cubicBezTo>
                    <a:pt x="21" y="51"/>
                    <a:pt x="21" y="86"/>
                    <a:pt x="21" y="120"/>
                  </a:cubicBezTo>
                  <a:cubicBezTo>
                    <a:pt x="14" y="117"/>
                    <a:pt x="7" y="114"/>
                    <a:pt x="0" y="111"/>
                  </a:cubicBezTo>
                  <a:cubicBezTo>
                    <a:pt x="0" y="74"/>
                    <a:pt x="0" y="37"/>
                    <a:pt x="0" y="0"/>
                  </a:cubicBezTo>
                  <a:cubicBezTo>
                    <a:pt x="7" y="6"/>
                    <a:pt x="14" y="11"/>
                    <a:pt x="21" y="17"/>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3" name="Freeform 84619">
              <a:extLst>
                <a:ext uri="{FF2B5EF4-FFF2-40B4-BE49-F238E27FC236}">
                  <a16:creationId xmlns:a16="http://schemas.microsoft.com/office/drawing/2014/main" id="{1A01B33E-7E34-4E99-A2CC-289D69CC8374}"/>
                </a:ext>
              </a:extLst>
            </p:cNvPr>
            <p:cNvSpPr>
              <a:spLocks/>
            </p:cNvSpPr>
            <p:nvPr userDrawn="1"/>
          </p:nvSpPr>
          <p:spPr bwMode="auto">
            <a:xfrm>
              <a:off x="10942638" y="3230563"/>
              <a:ext cx="50800" cy="39688"/>
            </a:xfrm>
            <a:custGeom>
              <a:avLst/>
              <a:gdLst>
                <a:gd name="T0" fmla="*/ 0 w 107"/>
                <a:gd name="T1" fmla="*/ 0 h 85"/>
                <a:gd name="T2" fmla="*/ 0 w 107"/>
                <a:gd name="T3" fmla="*/ 47 h 85"/>
                <a:gd name="T4" fmla="*/ 107 w 107"/>
                <a:gd name="T5" fmla="*/ 85 h 85"/>
                <a:gd name="T6" fmla="*/ 107 w 107"/>
                <a:gd name="T7" fmla="*/ 38 h 85"/>
                <a:gd name="T8" fmla="*/ 0 w 107"/>
                <a:gd name="T9" fmla="*/ 0 h 85"/>
              </a:gdLst>
              <a:ahLst/>
              <a:cxnLst>
                <a:cxn ang="0">
                  <a:pos x="T0" y="T1"/>
                </a:cxn>
                <a:cxn ang="0">
                  <a:pos x="T2" y="T3"/>
                </a:cxn>
                <a:cxn ang="0">
                  <a:pos x="T4" y="T5"/>
                </a:cxn>
                <a:cxn ang="0">
                  <a:pos x="T6" y="T7"/>
                </a:cxn>
                <a:cxn ang="0">
                  <a:pos x="T8" y="T9"/>
                </a:cxn>
              </a:cxnLst>
              <a:rect l="0" t="0" r="r" b="b"/>
              <a:pathLst>
                <a:path w="107" h="85">
                  <a:moveTo>
                    <a:pt x="0" y="0"/>
                  </a:moveTo>
                  <a:cubicBezTo>
                    <a:pt x="0" y="16"/>
                    <a:pt x="0" y="31"/>
                    <a:pt x="0" y="47"/>
                  </a:cubicBezTo>
                  <a:cubicBezTo>
                    <a:pt x="36" y="60"/>
                    <a:pt x="72" y="72"/>
                    <a:pt x="107" y="85"/>
                  </a:cubicBezTo>
                  <a:cubicBezTo>
                    <a:pt x="107" y="69"/>
                    <a:pt x="107" y="54"/>
                    <a:pt x="107" y="38"/>
                  </a:cubicBezTo>
                  <a:cubicBezTo>
                    <a:pt x="72" y="26"/>
                    <a:pt x="36" y="13"/>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4" name="Freeform 84620">
              <a:extLst>
                <a:ext uri="{FF2B5EF4-FFF2-40B4-BE49-F238E27FC236}">
                  <a16:creationId xmlns:a16="http://schemas.microsoft.com/office/drawing/2014/main" id="{F4BC67D4-E43E-4700-B8EA-DA18FED909CA}"/>
                </a:ext>
              </a:extLst>
            </p:cNvPr>
            <p:cNvSpPr>
              <a:spLocks/>
            </p:cNvSpPr>
            <p:nvPr userDrawn="1"/>
          </p:nvSpPr>
          <p:spPr bwMode="auto">
            <a:xfrm>
              <a:off x="10944225" y="3275013"/>
              <a:ext cx="49213" cy="28575"/>
            </a:xfrm>
            <a:custGeom>
              <a:avLst/>
              <a:gdLst>
                <a:gd name="T0" fmla="*/ 105 w 105"/>
                <a:gd name="T1" fmla="*/ 22 h 58"/>
                <a:gd name="T2" fmla="*/ 0 w 105"/>
                <a:gd name="T3" fmla="*/ 0 h 58"/>
                <a:gd name="T4" fmla="*/ 0 w 105"/>
                <a:gd name="T5" fmla="*/ 58 h 58"/>
                <a:gd name="T6" fmla="*/ 105 w 105"/>
                <a:gd name="T7" fmla="*/ 58 h 58"/>
              </a:gdLst>
              <a:ahLst/>
              <a:cxnLst>
                <a:cxn ang="0">
                  <a:pos x="T0" y="T1"/>
                </a:cxn>
                <a:cxn ang="0">
                  <a:pos x="T2" y="T3"/>
                </a:cxn>
                <a:cxn ang="0">
                  <a:pos x="T4" y="T5"/>
                </a:cxn>
                <a:cxn ang="0">
                  <a:pos x="T6" y="T7"/>
                </a:cxn>
              </a:cxnLst>
              <a:rect l="0" t="0" r="r" b="b"/>
              <a:pathLst>
                <a:path w="105" h="58">
                  <a:moveTo>
                    <a:pt x="105" y="22"/>
                  </a:moveTo>
                  <a:cubicBezTo>
                    <a:pt x="0" y="0"/>
                    <a:pt x="105" y="22"/>
                    <a:pt x="0" y="0"/>
                  </a:cubicBezTo>
                  <a:cubicBezTo>
                    <a:pt x="0" y="20"/>
                    <a:pt x="0" y="39"/>
                    <a:pt x="0" y="58"/>
                  </a:cubicBezTo>
                  <a:cubicBezTo>
                    <a:pt x="35" y="58"/>
                    <a:pt x="70" y="58"/>
                    <a:pt x="105" y="58"/>
                  </a:cubicBezTo>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5" name="Freeform 84621">
              <a:extLst>
                <a:ext uri="{FF2B5EF4-FFF2-40B4-BE49-F238E27FC236}">
                  <a16:creationId xmlns:a16="http://schemas.microsoft.com/office/drawing/2014/main" id="{1C04634F-AA03-4590-9C3C-DB4FA872324E}"/>
                </a:ext>
              </a:extLst>
            </p:cNvPr>
            <p:cNvSpPr>
              <a:spLocks/>
            </p:cNvSpPr>
            <p:nvPr userDrawn="1"/>
          </p:nvSpPr>
          <p:spPr bwMode="auto">
            <a:xfrm>
              <a:off x="10882313" y="3206751"/>
              <a:ext cx="11113" cy="22225"/>
            </a:xfrm>
            <a:custGeom>
              <a:avLst/>
              <a:gdLst>
                <a:gd name="T0" fmla="*/ 0 w 25"/>
                <a:gd name="T1" fmla="*/ 0 h 45"/>
                <a:gd name="T2" fmla="*/ 0 w 25"/>
                <a:gd name="T3" fmla="*/ 31 h 45"/>
                <a:gd name="T4" fmla="*/ 25 w 25"/>
                <a:gd name="T5" fmla="*/ 45 h 45"/>
                <a:gd name="T6" fmla="*/ 25 w 25"/>
                <a:gd name="T7" fmla="*/ 14 h 45"/>
                <a:gd name="T8" fmla="*/ 0 w 25"/>
                <a:gd name="T9" fmla="*/ 0 h 45"/>
              </a:gdLst>
              <a:ahLst/>
              <a:cxnLst>
                <a:cxn ang="0">
                  <a:pos x="T0" y="T1"/>
                </a:cxn>
                <a:cxn ang="0">
                  <a:pos x="T2" y="T3"/>
                </a:cxn>
                <a:cxn ang="0">
                  <a:pos x="T4" y="T5"/>
                </a:cxn>
                <a:cxn ang="0">
                  <a:pos x="T6" y="T7"/>
                </a:cxn>
                <a:cxn ang="0">
                  <a:pos x="T8" y="T9"/>
                </a:cxn>
              </a:cxnLst>
              <a:rect l="0" t="0" r="r" b="b"/>
              <a:pathLst>
                <a:path w="25" h="45">
                  <a:moveTo>
                    <a:pt x="0" y="0"/>
                  </a:moveTo>
                  <a:cubicBezTo>
                    <a:pt x="0" y="11"/>
                    <a:pt x="0" y="21"/>
                    <a:pt x="0" y="31"/>
                  </a:cubicBezTo>
                  <a:cubicBezTo>
                    <a:pt x="9" y="36"/>
                    <a:pt x="17" y="40"/>
                    <a:pt x="25" y="45"/>
                  </a:cubicBezTo>
                  <a:cubicBezTo>
                    <a:pt x="25" y="34"/>
                    <a:pt x="25" y="24"/>
                    <a:pt x="25" y="14"/>
                  </a:cubicBezTo>
                  <a:cubicBezTo>
                    <a:pt x="17" y="9"/>
                    <a:pt x="9" y="5"/>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6" name="Freeform 84622">
              <a:extLst>
                <a:ext uri="{FF2B5EF4-FFF2-40B4-BE49-F238E27FC236}">
                  <a16:creationId xmlns:a16="http://schemas.microsoft.com/office/drawing/2014/main" id="{62CF63E5-B6BE-4B4A-901D-E722F27AC922}"/>
                </a:ext>
              </a:extLst>
            </p:cNvPr>
            <p:cNvSpPr>
              <a:spLocks/>
            </p:cNvSpPr>
            <p:nvPr userDrawn="1"/>
          </p:nvSpPr>
          <p:spPr bwMode="auto">
            <a:xfrm>
              <a:off x="10856913" y="3244851"/>
              <a:ext cx="14288" cy="26988"/>
            </a:xfrm>
            <a:custGeom>
              <a:avLst/>
              <a:gdLst>
                <a:gd name="T0" fmla="*/ 0 w 32"/>
                <a:gd name="T1" fmla="*/ 0 h 57"/>
                <a:gd name="T2" fmla="*/ 0 w 32"/>
                <a:gd name="T3" fmla="*/ 48 h 57"/>
                <a:gd name="T4" fmla="*/ 32 w 32"/>
                <a:gd name="T5" fmla="*/ 57 h 57"/>
                <a:gd name="T6" fmla="*/ 32 w 32"/>
                <a:gd name="T7" fmla="*/ 16 h 57"/>
                <a:gd name="T8" fmla="*/ 0 w 32"/>
                <a:gd name="T9" fmla="*/ 0 h 57"/>
              </a:gdLst>
              <a:ahLst/>
              <a:cxnLst>
                <a:cxn ang="0">
                  <a:pos x="T0" y="T1"/>
                </a:cxn>
                <a:cxn ang="0">
                  <a:pos x="T2" y="T3"/>
                </a:cxn>
                <a:cxn ang="0">
                  <a:pos x="T4" y="T5"/>
                </a:cxn>
                <a:cxn ang="0">
                  <a:pos x="T6" y="T7"/>
                </a:cxn>
                <a:cxn ang="0">
                  <a:pos x="T8" y="T9"/>
                </a:cxn>
              </a:cxnLst>
              <a:rect l="0" t="0" r="r" b="b"/>
              <a:pathLst>
                <a:path w="32" h="57">
                  <a:moveTo>
                    <a:pt x="0" y="0"/>
                  </a:moveTo>
                  <a:cubicBezTo>
                    <a:pt x="0" y="16"/>
                    <a:pt x="0" y="32"/>
                    <a:pt x="0" y="48"/>
                  </a:cubicBezTo>
                  <a:cubicBezTo>
                    <a:pt x="11" y="51"/>
                    <a:pt x="21" y="54"/>
                    <a:pt x="32" y="57"/>
                  </a:cubicBezTo>
                  <a:cubicBezTo>
                    <a:pt x="32" y="43"/>
                    <a:pt x="32" y="30"/>
                    <a:pt x="32" y="16"/>
                  </a:cubicBezTo>
                  <a:cubicBezTo>
                    <a:pt x="21" y="10"/>
                    <a:pt x="11" y="5"/>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7" name="Freeform 84623">
              <a:extLst>
                <a:ext uri="{FF2B5EF4-FFF2-40B4-BE49-F238E27FC236}">
                  <a16:creationId xmlns:a16="http://schemas.microsoft.com/office/drawing/2014/main" id="{C0CBCC65-3639-4DCB-9037-5AAE75AE83B9}"/>
                </a:ext>
              </a:extLst>
            </p:cNvPr>
            <p:cNvSpPr>
              <a:spLocks/>
            </p:cNvSpPr>
            <p:nvPr userDrawn="1"/>
          </p:nvSpPr>
          <p:spPr bwMode="auto">
            <a:xfrm>
              <a:off x="10726738" y="3275013"/>
              <a:ext cx="217488" cy="28575"/>
            </a:xfrm>
            <a:custGeom>
              <a:avLst/>
              <a:gdLst>
                <a:gd name="T0" fmla="*/ 453 w 453"/>
                <a:gd name="T1" fmla="*/ 0 h 58"/>
                <a:gd name="T2" fmla="*/ 453 w 453"/>
                <a:gd name="T3" fmla="*/ 58 h 58"/>
                <a:gd name="T4" fmla="*/ 0 w 453"/>
                <a:gd name="T5" fmla="*/ 58 h 58"/>
                <a:gd name="T6" fmla="*/ 453 w 453"/>
                <a:gd name="T7" fmla="*/ 0 h 58"/>
              </a:gdLst>
              <a:ahLst/>
              <a:cxnLst>
                <a:cxn ang="0">
                  <a:pos x="T0" y="T1"/>
                </a:cxn>
                <a:cxn ang="0">
                  <a:pos x="T2" y="T3"/>
                </a:cxn>
                <a:cxn ang="0">
                  <a:pos x="T4" y="T5"/>
                </a:cxn>
                <a:cxn ang="0">
                  <a:pos x="T6" y="T7"/>
                </a:cxn>
              </a:cxnLst>
              <a:rect l="0" t="0" r="r" b="b"/>
              <a:pathLst>
                <a:path w="453" h="58">
                  <a:moveTo>
                    <a:pt x="453" y="0"/>
                  </a:moveTo>
                  <a:cubicBezTo>
                    <a:pt x="453" y="20"/>
                    <a:pt x="453" y="39"/>
                    <a:pt x="453" y="58"/>
                  </a:cubicBezTo>
                  <a:cubicBezTo>
                    <a:pt x="302" y="58"/>
                    <a:pt x="151" y="58"/>
                    <a:pt x="0" y="58"/>
                  </a:cubicBezTo>
                  <a:cubicBezTo>
                    <a:pt x="151" y="39"/>
                    <a:pt x="302" y="20"/>
                    <a:pt x="453"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8" name="Freeform 84624">
              <a:extLst>
                <a:ext uri="{FF2B5EF4-FFF2-40B4-BE49-F238E27FC236}">
                  <a16:creationId xmlns:a16="http://schemas.microsoft.com/office/drawing/2014/main" id="{AFE1C1CD-55F7-445A-A255-A818975FA9A8}"/>
                </a:ext>
              </a:extLst>
            </p:cNvPr>
            <p:cNvSpPr>
              <a:spLocks/>
            </p:cNvSpPr>
            <p:nvPr userDrawn="1"/>
          </p:nvSpPr>
          <p:spPr bwMode="auto">
            <a:xfrm>
              <a:off x="10871200" y="3230563"/>
              <a:ext cx="71438" cy="41275"/>
            </a:xfrm>
            <a:custGeom>
              <a:avLst/>
              <a:gdLst>
                <a:gd name="T0" fmla="*/ 148 w 148"/>
                <a:gd name="T1" fmla="*/ 0 h 88"/>
                <a:gd name="T2" fmla="*/ 0 w 148"/>
                <a:gd name="T3" fmla="*/ 47 h 88"/>
                <a:gd name="T4" fmla="*/ 0 w 148"/>
                <a:gd name="T5" fmla="*/ 88 h 88"/>
                <a:gd name="T6" fmla="*/ 148 w 148"/>
                <a:gd name="T7" fmla="*/ 47 h 88"/>
                <a:gd name="T8" fmla="*/ 148 w 148"/>
                <a:gd name="T9" fmla="*/ 0 h 88"/>
              </a:gdLst>
              <a:ahLst/>
              <a:cxnLst>
                <a:cxn ang="0">
                  <a:pos x="T0" y="T1"/>
                </a:cxn>
                <a:cxn ang="0">
                  <a:pos x="T2" y="T3"/>
                </a:cxn>
                <a:cxn ang="0">
                  <a:pos x="T4" y="T5"/>
                </a:cxn>
                <a:cxn ang="0">
                  <a:pos x="T6" y="T7"/>
                </a:cxn>
                <a:cxn ang="0">
                  <a:pos x="T8" y="T9"/>
                </a:cxn>
              </a:cxnLst>
              <a:rect l="0" t="0" r="r" b="b"/>
              <a:pathLst>
                <a:path w="148" h="88">
                  <a:moveTo>
                    <a:pt x="148" y="0"/>
                  </a:moveTo>
                  <a:cubicBezTo>
                    <a:pt x="99" y="16"/>
                    <a:pt x="49" y="31"/>
                    <a:pt x="0" y="47"/>
                  </a:cubicBezTo>
                  <a:cubicBezTo>
                    <a:pt x="0" y="61"/>
                    <a:pt x="0" y="75"/>
                    <a:pt x="0" y="88"/>
                  </a:cubicBezTo>
                  <a:cubicBezTo>
                    <a:pt x="49" y="75"/>
                    <a:pt x="99" y="61"/>
                    <a:pt x="148" y="47"/>
                  </a:cubicBezTo>
                  <a:cubicBezTo>
                    <a:pt x="148" y="31"/>
                    <a:pt x="148" y="16"/>
                    <a:pt x="148"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9" name="Freeform 84625">
              <a:extLst>
                <a:ext uri="{FF2B5EF4-FFF2-40B4-BE49-F238E27FC236}">
                  <a16:creationId xmlns:a16="http://schemas.microsoft.com/office/drawing/2014/main" id="{0E5D7030-528F-4911-BD10-676B160C4587}"/>
                </a:ext>
              </a:extLst>
            </p:cNvPr>
            <p:cNvSpPr>
              <a:spLocks/>
            </p:cNvSpPr>
            <p:nvPr userDrawn="1"/>
          </p:nvSpPr>
          <p:spPr bwMode="auto">
            <a:xfrm>
              <a:off x="10783888" y="3244851"/>
              <a:ext cx="73025" cy="39688"/>
            </a:xfrm>
            <a:custGeom>
              <a:avLst/>
              <a:gdLst>
                <a:gd name="T0" fmla="*/ 0 w 153"/>
                <a:gd name="T1" fmla="*/ 59 h 82"/>
                <a:gd name="T2" fmla="*/ 0 w 153"/>
                <a:gd name="T3" fmla="*/ 82 h 82"/>
                <a:gd name="T4" fmla="*/ 153 w 153"/>
                <a:gd name="T5" fmla="*/ 48 h 82"/>
                <a:gd name="T6" fmla="*/ 153 w 153"/>
                <a:gd name="T7" fmla="*/ 0 h 82"/>
                <a:gd name="T8" fmla="*/ 0 w 153"/>
                <a:gd name="T9" fmla="*/ 59 h 82"/>
              </a:gdLst>
              <a:ahLst/>
              <a:cxnLst>
                <a:cxn ang="0">
                  <a:pos x="T0" y="T1"/>
                </a:cxn>
                <a:cxn ang="0">
                  <a:pos x="T2" y="T3"/>
                </a:cxn>
                <a:cxn ang="0">
                  <a:pos x="T4" y="T5"/>
                </a:cxn>
                <a:cxn ang="0">
                  <a:pos x="T6" y="T7"/>
                </a:cxn>
                <a:cxn ang="0">
                  <a:pos x="T8" y="T9"/>
                </a:cxn>
              </a:cxnLst>
              <a:rect l="0" t="0" r="r" b="b"/>
              <a:pathLst>
                <a:path w="153" h="82">
                  <a:moveTo>
                    <a:pt x="0" y="59"/>
                  </a:moveTo>
                  <a:cubicBezTo>
                    <a:pt x="0" y="67"/>
                    <a:pt x="0" y="74"/>
                    <a:pt x="0" y="82"/>
                  </a:cubicBezTo>
                  <a:cubicBezTo>
                    <a:pt x="153" y="48"/>
                    <a:pt x="0" y="82"/>
                    <a:pt x="153" y="48"/>
                  </a:cubicBezTo>
                  <a:cubicBezTo>
                    <a:pt x="153" y="32"/>
                    <a:pt x="153" y="16"/>
                    <a:pt x="153" y="0"/>
                  </a:cubicBezTo>
                  <a:cubicBezTo>
                    <a:pt x="79" y="29"/>
                    <a:pt x="74" y="31"/>
                    <a:pt x="0" y="59"/>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20" name="Freeform 84626">
              <a:extLst>
                <a:ext uri="{FF2B5EF4-FFF2-40B4-BE49-F238E27FC236}">
                  <a16:creationId xmlns:a16="http://schemas.microsoft.com/office/drawing/2014/main" id="{AA9AFD93-7BC8-4A01-AA4C-CF322CAD5906}"/>
                </a:ext>
              </a:extLst>
            </p:cNvPr>
            <p:cNvSpPr>
              <a:spLocks/>
            </p:cNvSpPr>
            <p:nvPr userDrawn="1"/>
          </p:nvSpPr>
          <p:spPr bwMode="auto">
            <a:xfrm>
              <a:off x="10783888" y="3206751"/>
              <a:ext cx="98425" cy="52388"/>
            </a:xfrm>
            <a:custGeom>
              <a:avLst/>
              <a:gdLst>
                <a:gd name="T0" fmla="*/ 206 w 206"/>
                <a:gd name="T1" fmla="*/ 0 h 109"/>
                <a:gd name="T2" fmla="*/ 206 w 206"/>
                <a:gd name="T3" fmla="*/ 31 h 109"/>
                <a:gd name="T4" fmla="*/ 0 w 206"/>
                <a:gd name="T5" fmla="*/ 109 h 109"/>
                <a:gd name="T6" fmla="*/ 0 w 206"/>
                <a:gd name="T7" fmla="*/ 93 h 109"/>
                <a:gd name="T8" fmla="*/ 206 w 206"/>
                <a:gd name="T9" fmla="*/ 0 h 109"/>
              </a:gdLst>
              <a:ahLst/>
              <a:cxnLst>
                <a:cxn ang="0">
                  <a:pos x="T0" y="T1"/>
                </a:cxn>
                <a:cxn ang="0">
                  <a:pos x="T2" y="T3"/>
                </a:cxn>
                <a:cxn ang="0">
                  <a:pos x="T4" y="T5"/>
                </a:cxn>
                <a:cxn ang="0">
                  <a:pos x="T6" y="T7"/>
                </a:cxn>
                <a:cxn ang="0">
                  <a:pos x="T8" y="T9"/>
                </a:cxn>
              </a:cxnLst>
              <a:rect l="0" t="0" r="r" b="b"/>
              <a:pathLst>
                <a:path w="206" h="109">
                  <a:moveTo>
                    <a:pt x="206" y="0"/>
                  </a:moveTo>
                  <a:cubicBezTo>
                    <a:pt x="206" y="11"/>
                    <a:pt x="206" y="21"/>
                    <a:pt x="206" y="31"/>
                  </a:cubicBezTo>
                  <a:cubicBezTo>
                    <a:pt x="138" y="57"/>
                    <a:pt x="69" y="83"/>
                    <a:pt x="0" y="109"/>
                  </a:cubicBezTo>
                  <a:cubicBezTo>
                    <a:pt x="0" y="103"/>
                    <a:pt x="0" y="98"/>
                    <a:pt x="0" y="93"/>
                  </a:cubicBezTo>
                  <a:cubicBezTo>
                    <a:pt x="69" y="62"/>
                    <a:pt x="138" y="31"/>
                    <a:pt x="206"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21" name="Freeform 84627">
              <a:extLst>
                <a:ext uri="{FF2B5EF4-FFF2-40B4-BE49-F238E27FC236}">
                  <a16:creationId xmlns:a16="http://schemas.microsoft.com/office/drawing/2014/main" id="{DC37A23A-340B-4A74-8CE9-D8C910438E37}"/>
                </a:ext>
              </a:extLst>
            </p:cNvPr>
            <p:cNvSpPr>
              <a:spLocks/>
            </p:cNvSpPr>
            <p:nvPr userDrawn="1"/>
          </p:nvSpPr>
          <p:spPr bwMode="auto">
            <a:xfrm>
              <a:off x="9210675" y="3292476"/>
              <a:ext cx="1685925" cy="11113"/>
            </a:xfrm>
            <a:custGeom>
              <a:avLst/>
              <a:gdLst>
                <a:gd name="T0" fmla="*/ 0 w 3531"/>
                <a:gd name="T1" fmla="*/ 20 h 20"/>
                <a:gd name="T2" fmla="*/ 3531 w 3531"/>
                <a:gd name="T3" fmla="*/ 20 h 20"/>
                <a:gd name="T4" fmla="*/ 3531 w 3531"/>
                <a:gd name="T5" fmla="*/ 0 h 20"/>
                <a:gd name="T6" fmla="*/ 0 w 3531"/>
                <a:gd name="T7" fmla="*/ 0 h 20"/>
                <a:gd name="T8" fmla="*/ 0 w 3531"/>
                <a:gd name="T9" fmla="*/ 20 h 20"/>
              </a:gdLst>
              <a:ahLst/>
              <a:cxnLst>
                <a:cxn ang="0">
                  <a:pos x="T0" y="T1"/>
                </a:cxn>
                <a:cxn ang="0">
                  <a:pos x="T2" y="T3"/>
                </a:cxn>
                <a:cxn ang="0">
                  <a:pos x="T4" y="T5"/>
                </a:cxn>
                <a:cxn ang="0">
                  <a:pos x="T6" y="T7"/>
                </a:cxn>
                <a:cxn ang="0">
                  <a:pos x="T8" y="T9"/>
                </a:cxn>
              </a:cxnLst>
              <a:rect l="0" t="0" r="r" b="b"/>
              <a:pathLst>
                <a:path w="3531" h="20">
                  <a:moveTo>
                    <a:pt x="0" y="20"/>
                  </a:moveTo>
                  <a:cubicBezTo>
                    <a:pt x="1159" y="20"/>
                    <a:pt x="2372" y="20"/>
                    <a:pt x="3531" y="20"/>
                  </a:cubicBezTo>
                  <a:cubicBezTo>
                    <a:pt x="3531" y="0"/>
                    <a:pt x="3531" y="0"/>
                    <a:pt x="3531" y="0"/>
                  </a:cubicBezTo>
                  <a:cubicBezTo>
                    <a:pt x="2372" y="0"/>
                    <a:pt x="1159" y="0"/>
                    <a:pt x="0" y="0"/>
                  </a:cubicBezTo>
                  <a:cubicBezTo>
                    <a:pt x="0" y="20"/>
                    <a:pt x="0" y="20"/>
                    <a:pt x="0" y="20"/>
                  </a:cubicBezTo>
                  <a:close/>
                </a:path>
              </a:pathLst>
            </a:custGeom>
            <a:solidFill>
              <a:srgbClr val="2EA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grpSp>
    </p:spTree>
    <p:extLst>
      <p:ext uri="{BB962C8B-B14F-4D97-AF65-F5344CB8AC3E}">
        <p14:creationId xmlns:p14="http://schemas.microsoft.com/office/powerpoint/2010/main" val="52804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332409" y="1872070"/>
            <a:ext cx="2495009" cy="3326678"/>
          </a:xfrm>
          <a:prstGeom prst="diamond">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1787159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3941748" y="3153398"/>
            <a:ext cx="4766416" cy="324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441509" y="458496"/>
            <a:ext cx="701897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7323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Styl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CEFD9-B163-48A4-AE71-5462FF7934D4}"/>
              </a:ext>
            </a:extLst>
          </p:cNvPr>
          <p:cNvSpPr/>
          <p:nvPr userDrawn="1"/>
        </p:nvSpPr>
        <p:spPr>
          <a:xfrm>
            <a:off x="-1" y="828943"/>
            <a:ext cx="3646918" cy="166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377416" y="-3827"/>
            <a:ext cx="200000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31CC093B-6E45-4870-AFC9-7DA7E6943FEA}"/>
              </a:ext>
            </a:extLst>
          </p:cNvPr>
          <p:cNvSpPr>
            <a:spLocks noGrp="1"/>
          </p:cNvSpPr>
          <p:nvPr>
            <p:ph type="pic" idx="12" hasCustomPrompt="1"/>
          </p:nvPr>
        </p:nvSpPr>
        <p:spPr>
          <a:xfrm>
            <a:off x="2831127" y="1488114"/>
            <a:ext cx="200000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14076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yle slide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93592F-B858-4F5A-87CA-4EFF78535447}"/>
              </a:ext>
            </a:extLst>
          </p:cNvPr>
          <p:cNvSpPr>
            <a:spLocks noGrp="1"/>
          </p:cNvSpPr>
          <p:nvPr>
            <p:ph type="pic" idx="14" hasCustomPrompt="1"/>
          </p:nvPr>
        </p:nvSpPr>
        <p:spPr>
          <a:xfrm>
            <a:off x="0" y="1183603"/>
            <a:ext cx="2634241" cy="5470055"/>
          </a:xfrm>
          <a:custGeom>
            <a:avLst/>
            <a:gdLst>
              <a:gd name="connsiteX0" fmla="*/ 0 w 2828662"/>
              <a:gd name="connsiteY0" fmla="*/ 0 h 4405331"/>
              <a:gd name="connsiteX1" fmla="*/ 2828662 w 2828662"/>
              <a:gd name="connsiteY1" fmla="*/ 2202666 h 4405331"/>
              <a:gd name="connsiteX2" fmla="*/ 0 w 2828662"/>
              <a:gd name="connsiteY2" fmla="*/ 4405331 h 4405331"/>
            </a:gdLst>
            <a:ahLst/>
            <a:cxnLst>
              <a:cxn ang="0">
                <a:pos x="connsiteX0" y="connsiteY0"/>
              </a:cxn>
              <a:cxn ang="0">
                <a:pos x="connsiteX1" y="connsiteY1"/>
              </a:cxn>
              <a:cxn ang="0">
                <a:pos x="connsiteX2" y="connsiteY2"/>
              </a:cxn>
            </a:cxnLst>
            <a:rect l="l" t="t" r="r" b="b"/>
            <a:pathLst>
              <a:path w="2828662" h="4405331">
                <a:moveTo>
                  <a:pt x="0" y="0"/>
                </a:moveTo>
                <a:lnTo>
                  <a:pt x="2828662" y="2202666"/>
                </a:lnTo>
                <a:lnTo>
                  <a:pt x="0" y="4405331"/>
                </a:lnTo>
                <a:close/>
              </a:path>
            </a:pathLst>
          </a:custGeom>
          <a:solidFill>
            <a:schemeClr val="bg1">
              <a:lumMod val="95000"/>
            </a:schemeClr>
          </a:solidFill>
          <a:ln w="12700">
            <a:noFill/>
          </a:ln>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18" name="Freeform: Shape 17">
            <a:extLst>
              <a:ext uri="{FF2B5EF4-FFF2-40B4-BE49-F238E27FC236}">
                <a16:creationId xmlns:a16="http://schemas.microsoft.com/office/drawing/2014/main" id="{F2B7F1F1-7576-43C8-8B02-8D9D6595C6B6}"/>
              </a:ext>
            </a:extLst>
          </p:cNvPr>
          <p:cNvSpPr/>
          <p:nvPr userDrawn="1"/>
        </p:nvSpPr>
        <p:spPr>
          <a:xfrm rot="2283856">
            <a:off x="-858750" y="3273775"/>
            <a:ext cx="6781439" cy="507660"/>
          </a:xfrm>
          <a:custGeom>
            <a:avLst/>
            <a:gdLst>
              <a:gd name="connsiteX0" fmla="*/ 0 w 8508719"/>
              <a:gd name="connsiteY0" fmla="*/ 0 h 507660"/>
              <a:gd name="connsiteX1" fmla="*/ 8508719 w 8508719"/>
              <a:gd name="connsiteY1" fmla="*/ 0 h 507660"/>
              <a:gd name="connsiteX2" fmla="*/ 8382750 w 8508719"/>
              <a:gd name="connsiteY2" fmla="*/ 507660 h 507660"/>
              <a:gd name="connsiteX3" fmla="*/ 397545 w 8508719"/>
              <a:gd name="connsiteY3" fmla="*/ 507660 h 507660"/>
            </a:gdLst>
            <a:ahLst/>
            <a:cxnLst>
              <a:cxn ang="0">
                <a:pos x="connsiteX0" y="connsiteY0"/>
              </a:cxn>
              <a:cxn ang="0">
                <a:pos x="connsiteX1" y="connsiteY1"/>
              </a:cxn>
              <a:cxn ang="0">
                <a:pos x="connsiteX2" y="connsiteY2"/>
              </a:cxn>
              <a:cxn ang="0">
                <a:pos x="connsiteX3" y="connsiteY3"/>
              </a:cxn>
            </a:cxnLst>
            <a:rect l="l" t="t" r="r" b="b"/>
            <a:pathLst>
              <a:path w="8508719" h="507660">
                <a:moveTo>
                  <a:pt x="0" y="0"/>
                </a:moveTo>
                <a:lnTo>
                  <a:pt x="8508719" y="0"/>
                </a:lnTo>
                <a:lnTo>
                  <a:pt x="8382750" y="507660"/>
                </a:lnTo>
                <a:lnTo>
                  <a:pt x="397545" y="50766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Freeform: Shape 21">
            <a:extLst>
              <a:ext uri="{FF2B5EF4-FFF2-40B4-BE49-F238E27FC236}">
                <a16:creationId xmlns:a16="http://schemas.microsoft.com/office/drawing/2014/main" id="{0D8039C2-E1B0-4E55-85AC-2B71B79D8AE6}"/>
              </a:ext>
            </a:extLst>
          </p:cNvPr>
          <p:cNvSpPr/>
          <p:nvPr userDrawn="1"/>
        </p:nvSpPr>
        <p:spPr>
          <a:xfrm rot="19320000">
            <a:off x="4769986" y="2723208"/>
            <a:ext cx="5413823" cy="2018306"/>
          </a:xfrm>
          <a:custGeom>
            <a:avLst/>
            <a:gdLst>
              <a:gd name="connsiteX0" fmla="*/ 7218431 w 7218431"/>
              <a:gd name="connsiteY0" fmla="*/ 0 h 2018306"/>
              <a:gd name="connsiteX1" fmla="*/ 5641558 w 7218431"/>
              <a:gd name="connsiteY1" fmla="*/ 2018306 h 2018306"/>
              <a:gd name="connsiteX2" fmla="*/ 0 w 7218431"/>
              <a:gd name="connsiteY2" fmla="*/ 2018306 h 2018306"/>
              <a:gd name="connsiteX3" fmla="*/ 0 w 7218431"/>
              <a:gd name="connsiteY3" fmla="*/ 0 h 2018306"/>
              <a:gd name="connsiteX0" fmla="*/ 7218431 w 7218431"/>
              <a:gd name="connsiteY0" fmla="*/ 0 h 2018306"/>
              <a:gd name="connsiteX1" fmla="*/ 5641558 w 7218431"/>
              <a:gd name="connsiteY1" fmla="*/ 2018306 h 2018306"/>
              <a:gd name="connsiteX2" fmla="*/ 133423 w 7218431"/>
              <a:gd name="connsiteY2" fmla="*/ 2014099 h 2018306"/>
              <a:gd name="connsiteX3" fmla="*/ 0 w 7218431"/>
              <a:gd name="connsiteY3" fmla="*/ 0 h 2018306"/>
              <a:gd name="connsiteX4" fmla="*/ 7218431 w 7218431"/>
              <a:gd name="connsiteY4" fmla="*/ 0 h 2018306"/>
              <a:gd name="connsiteX0" fmla="*/ 7218431 w 7218431"/>
              <a:gd name="connsiteY0" fmla="*/ 0 h 2018306"/>
              <a:gd name="connsiteX1" fmla="*/ 5641558 w 7218431"/>
              <a:gd name="connsiteY1" fmla="*/ 2018306 h 2018306"/>
              <a:gd name="connsiteX2" fmla="*/ 131951 w 7218431"/>
              <a:gd name="connsiteY2" fmla="*/ 2002104 h 2018306"/>
              <a:gd name="connsiteX3" fmla="*/ 0 w 7218431"/>
              <a:gd name="connsiteY3" fmla="*/ 0 h 2018306"/>
              <a:gd name="connsiteX4" fmla="*/ 7218431 w 7218431"/>
              <a:gd name="connsiteY4" fmla="*/ 0 h 2018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8431" h="2018306">
                <a:moveTo>
                  <a:pt x="7218431" y="0"/>
                </a:moveTo>
                <a:lnTo>
                  <a:pt x="5641558" y="2018306"/>
                </a:lnTo>
                <a:lnTo>
                  <a:pt x="131951" y="2002104"/>
                </a:lnTo>
                <a:lnTo>
                  <a:pt x="0" y="0"/>
                </a:lnTo>
                <a:lnTo>
                  <a:pt x="7218431"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Freeform: Shape 16">
            <a:extLst>
              <a:ext uri="{FF2B5EF4-FFF2-40B4-BE49-F238E27FC236}">
                <a16:creationId xmlns:a16="http://schemas.microsoft.com/office/drawing/2014/main" id="{ACC73BDD-47B2-4716-B34E-A2A208CF0460}"/>
              </a:ext>
            </a:extLst>
          </p:cNvPr>
          <p:cNvSpPr/>
          <p:nvPr userDrawn="1"/>
        </p:nvSpPr>
        <p:spPr>
          <a:xfrm rot="2283856">
            <a:off x="-960932" y="3125602"/>
            <a:ext cx="7822921" cy="457200"/>
          </a:xfrm>
          <a:custGeom>
            <a:avLst/>
            <a:gdLst>
              <a:gd name="connsiteX0" fmla="*/ 0 w 9464629"/>
              <a:gd name="connsiteY0" fmla="*/ 0 h 457200"/>
              <a:gd name="connsiteX1" fmla="*/ 9464629 w 9464629"/>
              <a:gd name="connsiteY1" fmla="*/ 0 h 457200"/>
              <a:gd name="connsiteX2" fmla="*/ 9464629 w 9464629"/>
              <a:gd name="connsiteY2" fmla="*/ 19238 h 457200"/>
              <a:gd name="connsiteX3" fmla="*/ 9355955 w 9464629"/>
              <a:gd name="connsiteY3" fmla="*/ 457200 h 457200"/>
              <a:gd name="connsiteX4" fmla="*/ 358030 w 9464629"/>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629" h="457200">
                <a:moveTo>
                  <a:pt x="0" y="0"/>
                </a:moveTo>
                <a:lnTo>
                  <a:pt x="9464629" y="0"/>
                </a:lnTo>
                <a:lnTo>
                  <a:pt x="9464629" y="19238"/>
                </a:lnTo>
                <a:lnTo>
                  <a:pt x="9355955" y="457200"/>
                </a:lnTo>
                <a:lnTo>
                  <a:pt x="358030" y="457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 y="1"/>
            <a:ext cx="9156943" cy="5122817"/>
          </a:xfrm>
          <a:custGeom>
            <a:avLst/>
            <a:gdLst>
              <a:gd name="connsiteX0" fmla="*/ 0 w 13115109"/>
              <a:gd name="connsiteY0" fmla="*/ 5122817 h 10245634"/>
              <a:gd name="connsiteX1" fmla="*/ 6557555 w 13115109"/>
              <a:gd name="connsiteY1" fmla="*/ 0 h 10245634"/>
              <a:gd name="connsiteX2" fmla="*/ 13115109 w 13115109"/>
              <a:gd name="connsiteY2" fmla="*/ 5122817 h 10245634"/>
              <a:gd name="connsiteX3" fmla="*/ 6557555 w 13115109"/>
              <a:gd name="connsiteY3" fmla="*/ 10245634 h 10245634"/>
              <a:gd name="connsiteX4" fmla="*/ 0 w 13115109"/>
              <a:gd name="connsiteY4" fmla="*/ 5122817 h 10245634"/>
              <a:gd name="connsiteX0" fmla="*/ 0 w 13115109"/>
              <a:gd name="connsiteY0" fmla="*/ 5122817 h 10245634"/>
              <a:gd name="connsiteX1" fmla="*/ 6557555 w 13115109"/>
              <a:gd name="connsiteY1" fmla="*/ 0 h 10245634"/>
              <a:gd name="connsiteX2" fmla="*/ 13115109 w 13115109"/>
              <a:gd name="connsiteY2" fmla="*/ 5122817 h 10245634"/>
              <a:gd name="connsiteX3" fmla="*/ 12187881 w 13115109"/>
              <a:gd name="connsiteY3" fmla="*/ 5839509 h 10245634"/>
              <a:gd name="connsiteX4" fmla="*/ 6557555 w 13115109"/>
              <a:gd name="connsiteY4" fmla="*/ 10245634 h 10245634"/>
              <a:gd name="connsiteX5" fmla="*/ 0 w 13115109"/>
              <a:gd name="connsiteY5" fmla="*/ 5122817 h 10245634"/>
              <a:gd name="connsiteX0" fmla="*/ 0 w 13115109"/>
              <a:gd name="connsiteY0" fmla="*/ 5196957 h 10319774"/>
              <a:gd name="connsiteX1" fmla="*/ 6483415 w 13115109"/>
              <a:gd name="connsiteY1" fmla="*/ 0 h 10319774"/>
              <a:gd name="connsiteX2" fmla="*/ 13115109 w 13115109"/>
              <a:gd name="connsiteY2" fmla="*/ 5196957 h 10319774"/>
              <a:gd name="connsiteX3" fmla="*/ 12187881 w 13115109"/>
              <a:gd name="connsiteY3" fmla="*/ 5913649 h 10319774"/>
              <a:gd name="connsiteX4" fmla="*/ 6557555 w 13115109"/>
              <a:gd name="connsiteY4" fmla="*/ 10319774 h 10319774"/>
              <a:gd name="connsiteX5" fmla="*/ 0 w 13115109"/>
              <a:gd name="connsiteY5" fmla="*/ 5196957 h 10319774"/>
              <a:gd name="connsiteX0" fmla="*/ 0 w 13115109"/>
              <a:gd name="connsiteY0" fmla="*/ 0 h 5122817"/>
              <a:gd name="connsiteX1" fmla="*/ 13115109 w 13115109"/>
              <a:gd name="connsiteY1" fmla="*/ 0 h 5122817"/>
              <a:gd name="connsiteX2" fmla="*/ 12187881 w 13115109"/>
              <a:gd name="connsiteY2" fmla="*/ 716692 h 5122817"/>
              <a:gd name="connsiteX3" fmla="*/ 6557555 w 13115109"/>
              <a:gd name="connsiteY3" fmla="*/ 5122817 h 5122817"/>
              <a:gd name="connsiteX4" fmla="*/ 0 w 13115109"/>
              <a:gd name="connsiteY4" fmla="*/ 0 h 5122817"/>
              <a:gd name="connsiteX0" fmla="*/ 0 w 12200709"/>
              <a:gd name="connsiteY0" fmla="*/ 0 h 5122817"/>
              <a:gd name="connsiteX1" fmla="*/ 12200709 w 12200709"/>
              <a:gd name="connsiteY1" fmla="*/ 42729 h 5122817"/>
              <a:gd name="connsiteX2" fmla="*/ 12187881 w 12200709"/>
              <a:gd name="connsiteY2" fmla="*/ 716692 h 5122817"/>
              <a:gd name="connsiteX3" fmla="*/ 6557555 w 12200709"/>
              <a:gd name="connsiteY3" fmla="*/ 5122817 h 5122817"/>
              <a:gd name="connsiteX4" fmla="*/ 0 w 12200709"/>
              <a:gd name="connsiteY4" fmla="*/ 0 h 5122817"/>
              <a:gd name="connsiteX0" fmla="*/ 0 w 12192164"/>
              <a:gd name="connsiteY0" fmla="*/ 17092 h 5139909"/>
              <a:gd name="connsiteX1" fmla="*/ 12192164 w 12192164"/>
              <a:gd name="connsiteY1" fmla="*/ 0 h 5139909"/>
              <a:gd name="connsiteX2" fmla="*/ 12187881 w 12192164"/>
              <a:gd name="connsiteY2" fmla="*/ 733784 h 5139909"/>
              <a:gd name="connsiteX3" fmla="*/ 6557555 w 12192164"/>
              <a:gd name="connsiteY3" fmla="*/ 5139909 h 5139909"/>
              <a:gd name="connsiteX4" fmla="*/ 0 w 12192164"/>
              <a:gd name="connsiteY4" fmla="*/ 17092 h 5139909"/>
              <a:gd name="connsiteX0" fmla="*/ 0 w 12188071"/>
              <a:gd name="connsiteY0" fmla="*/ 0 h 5122817"/>
              <a:gd name="connsiteX1" fmla="*/ 12183619 w 12188071"/>
              <a:gd name="connsiteY1" fmla="*/ 0 h 5122817"/>
              <a:gd name="connsiteX2" fmla="*/ 12187881 w 12188071"/>
              <a:gd name="connsiteY2" fmla="*/ 716692 h 5122817"/>
              <a:gd name="connsiteX3" fmla="*/ 6557555 w 12188071"/>
              <a:gd name="connsiteY3" fmla="*/ 5122817 h 5122817"/>
              <a:gd name="connsiteX4" fmla="*/ 0 w 12188071"/>
              <a:gd name="connsiteY4" fmla="*/ 0 h 5122817"/>
              <a:gd name="connsiteX0" fmla="*/ 0 w 12209257"/>
              <a:gd name="connsiteY0" fmla="*/ 0 h 5122817"/>
              <a:gd name="connsiteX1" fmla="*/ 12209257 w 12209257"/>
              <a:gd name="connsiteY1" fmla="*/ 0 h 5122817"/>
              <a:gd name="connsiteX2" fmla="*/ 12187881 w 12209257"/>
              <a:gd name="connsiteY2" fmla="*/ 716692 h 5122817"/>
              <a:gd name="connsiteX3" fmla="*/ 6557555 w 12209257"/>
              <a:gd name="connsiteY3" fmla="*/ 5122817 h 5122817"/>
              <a:gd name="connsiteX4" fmla="*/ 0 w 12209257"/>
              <a:gd name="connsiteY4" fmla="*/ 0 h 5122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257" h="5122817">
                <a:moveTo>
                  <a:pt x="0" y="0"/>
                </a:moveTo>
                <a:lnTo>
                  <a:pt x="12209257" y="0"/>
                </a:lnTo>
                <a:cubicBezTo>
                  <a:pt x="12207829" y="244595"/>
                  <a:pt x="12189309" y="472097"/>
                  <a:pt x="12187881" y="716692"/>
                </a:cubicBezTo>
                <a:lnTo>
                  <a:pt x="6557555" y="5122817"/>
                </a:lnTo>
                <a:lnTo>
                  <a:pt x="0" y="0"/>
                </a:lnTo>
                <a:close/>
              </a:path>
            </a:pathLst>
          </a:custGeom>
          <a:solidFill>
            <a:schemeClr val="bg1">
              <a:lumMod val="95000"/>
            </a:schemeClr>
          </a:solidFill>
        </p:spPr>
        <p:txBody>
          <a:bodyPr anchor="ctr"/>
          <a:lstStyle>
            <a:lvl1pPr marL="0" indent="0" algn="ctr">
              <a:buNone/>
              <a:defRPr sz="900" baseline="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4126292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31F48C-B68C-4AA3-A327-D4E232CCC4D2}"/>
              </a:ext>
            </a:extLst>
          </p:cNvPr>
          <p:cNvSpPr/>
          <p:nvPr userDrawn="1"/>
        </p:nvSpPr>
        <p:spPr>
          <a:xfrm>
            <a:off x="5677633" y="551723"/>
            <a:ext cx="2577174" cy="5152744"/>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Picture Placeholder 2">
            <a:extLst>
              <a:ext uri="{FF2B5EF4-FFF2-40B4-BE49-F238E27FC236}">
                <a16:creationId xmlns:a16="http://schemas.microsoft.com/office/drawing/2014/main" id="{B87D57F6-B3F3-4B57-BA8C-5AE6983ACFCC}"/>
              </a:ext>
            </a:extLst>
          </p:cNvPr>
          <p:cNvSpPr>
            <a:spLocks noGrp="1"/>
          </p:cNvSpPr>
          <p:nvPr>
            <p:ph type="pic" idx="14" hasCustomPrompt="1"/>
          </p:nvPr>
        </p:nvSpPr>
        <p:spPr>
          <a:xfrm>
            <a:off x="5229225" y="1144428"/>
            <a:ext cx="2577174" cy="5152743"/>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275286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4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1" name="Google Shape;51;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2" name="Google Shape;52;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3"/>
        <p:cNvGrpSpPr/>
        <p:nvPr/>
      </p:nvGrpSpPr>
      <p:grpSpPr>
        <a:xfrm>
          <a:off x="0" y="0"/>
          <a:ext cx="0" cy="0"/>
          <a:chOff x="0" y="0"/>
          <a:chExt cx="0" cy="0"/>
        </a:xfrm>
      </p:grpSpPr>
      <p:sp>
        <p:nvSpPr>
          <p:cNvPr id="54" name="Google Shape;54;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5" name="Google Shape;55;p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56" name="Google Shape;56;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7"/>
        <p:cNvGrpSpPr/>
        <p:nvPr/>
      </p:nvGrpSpPr>
      <p:grpSpPr>
        <a:xfrm>
          <a:off x="0" y="0"/>
          <a:ext cx="0" cy="0"/>
          <a:chOff x="0" y="0"/>
          <a:chExt cx="0" cy="0"/>
        </a:xfrm>
      </p:grpSpPr>
      <p:sp>
        <p:nvSpPr>
          <p:cNvPr id="58" name="Google Shape;58;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9" name="Google Shape;59;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0"/>
        <p:cNvGrpSpPr/>
        <p:nvPr/>
      </p:nvGrpSpPr>
      <p:grpSpPr>
        <a:xfrm>
          <a:off x="0" y="0"/>
          <a:ext cx="0" cy="0"/>
          <a:chOff x="0" y="0"/>
          <a:chExt cx="0" cy="0"/>
        </a:xfrm>
      </p:grpSpPr>
      <p:sp>
        <p:nvSpPr>
          <p:cNvPr id="61" name="Google Shape;61;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62" name="Google Shape;62;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
                  <p:embed/>
                </p:oleObj>
              </mc:Choice>
              <mc:Fallback>
                <p:oleObj name="CorelDRAW" r:id="rId2" imgW="7748626" imgH="4759452"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4"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extLst>
      <p:ext uri="{BB962C8B-B14F-4D97-AF65-F5344CB8AC3E}">
        <p14:creationId xmlns:p14="http://schemas.microsoft.com/office/powerpoint/2010/main" val="133464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3648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a:off x="0" y="0"/>
            <a:ext cx="9144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28"/>
          <p:cNvSpPr/>
          <p:nvPr/>
        </p:nvSpPr>
        <p:spPr>
          <a:xfrm rot="10800000">
            <a:off x="0" y="6308725"/>
            <a:ext cx="7885113"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cxnSp>
        <p:nvCxnSpPr>
          <p:cNvPr id="12" name="Google Shape;12;p28"/>
          <p:cNvCxnSpPr/>
          <p:nvPr/>
        </p:nvCxnSpPr>
        <p:spPr>
          <a:xfrm>
            <a:off x="25400" y="6235700"/>
            <a:ext cx="6659563" cy="0"/>
          </a:xfrm>
          <a:prstGeom prst="straightConnector1">
            <a:avLst/>
          </a:prstGeom>
          <a:noFill/>
          <a:ln w="38100" cap="flat" cmpd="sng">
            <a:solidFill>
              <a:srgbClr val="FF0000"/>
            </a:solidFill>
            <a:prstDash val="solid"/>
            <a:round/>
            <a:headEnd type="none" w="sm" len="sm"/>
            <a:tailEnd type="none" w="sm" len="sm"/>
          </a:ln>
        </p:spPr>
      </p:cxnSp>
      <p:cxnSp>
        <p:nvCxnSpPr>
          <p:cNvPr id="13" name="Google Shape;13;p28"/>
          <p:cNvCxnSpPr/>
          <p:nvPr/>
        </p:nvCxnSpPr>
        <p:spPr>
          <a:xfrm>
            <a:off x="25400" y="6283325"/>
            <a:ext cx="6659563" cy="0"/>
          </a:xfrm>
          <a:prstGeom prst="straightConnector1">
            <a:avLst/>
          </a:prstGeom>
          <a:noFill/>
          <a:ln w="38100" cap="flat" cmpd="sng">
            <a:solidFill>
              <a:srgbClr val="006600"/>
            </a:solidFill>
            <a:prstDash val="solid"/>
            <a:round/>
            <a:headEnd type="none" w="sm" len="sm"/>
            <a:tailEnd type="none" w="sm" len="sm"/>
          </a:ln>
        </p:spPr>
      </p:cxnSp>
      <p:sp>
        <p:nvSpPr>
          <p:cNvPr id="14" name="Google Shape;14;p28"/>
          <p:cNvSpPr txBox="1">
            <a:spLocks noGrp="1"/>
          </p:cNvSpPr>
          <p:nvPr>
            <p:ph type="dt" idx="10"/>
          </p:nvPr>
        </p:nvSpPr>
        <p:spPr>
          <a:xfrm>
            <a:off x="385192" y="6656871"/>
            <a:ext cx="2026568" cy="21602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28"/>
          <p:cNvSpPr txBox="1">
            <a:spLocks noGrp="1"/>
          </p:cNvSpPr>
          <p:nvPr>
            <p:ph type="ftr" idx="11"/>
          </p:nvPr>
        </p:nvSpPr>
        <p:spPr>
          <a:xfrm>
            <a:off x="4388160" y="6658074"/>
            <a:ext cx="1447800" cy="2136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Google Shape;16;p28"/>
          <p:cNvSpPr txBox="1">
            <a:spLocks noGrp="1"/>
          </p:cNvSpPr>
          <p:nvPr>
            <p:ph type="sldNum" idx="12"/>
          </p:nvPr>
        </p:nvSpPr>
        <p:spPr>
          <a:xfrm>
            <a:off x="7812360" y="6658074"/>
            <a:ext cx="874440" cy="213618"/>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17" name="Google Shape;17;p28"/>
          <p:cNvPicPr preferRelativeResize="0"/>
          <p:nvPr/>
        </p:nvPicPr>
        <p:blipFill rotWithShape="1">
          <a:blip r:embed="rId9">
            <a:alphaModFix/>
          </a:blip>
          <a:srcRect/>
          <a:stretch/>
        </p:blipFill>
        <p:spPr>
          <a:xfrm>
            <a:off x="6700214" y="5981170"/>
            <a:ext cx="2232000" cy="5764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3" r:id="rId2"/>
    <p:sldLayoutId id="2147483656" r:id="rId3"/>
    <p:sldLayoutId id="2147483657" r:id="rId4"/>
    <p:sldLayoutId id="2147483658" r:id="rId5"/>
    <p:sldLayoutId id="2147483659" r:id="rId6"/>
    <p:sldLayoutId id="21474836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extLst>
      <p:ext uri="{BB962C8B-B14F-4D97-AF65-F5344CB8AC3E}">
        <p14:creationId xmlns:p14="http://schemas.microsoft.com/office/powerpoint/2010/main" val="35369530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6889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hf hdr="0" ftr="0" dt="0"/>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jpeg"/><Relationship Id="rId2" Type="http://schemas.openxmlformats.org/officeDocument/2006/relationships/notesSlide" Target="../notesSlides/notesSlide21.xml"/><Relationship Id="rId16" Type="http://schemas.openxmlformats.org/officeDocument/2006/relationships/image" Target="../media/image77.png"/><Relationship Id="rId1" Type="http://schemas.openxmlformats.org/officeDocument/2006/relationships/slideLayout" Target="../slideLayouts/slideLayout1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jpe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82.emf"/><Relationship Id="rId4" Type="http://schemas.openxmlformats.org/officeDocument/2006/relationships/image" Target="../media/image81.emf"/></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5" name="Google Shape;435;p1"/>
          <p:cNvSpPr txBox="1"/>
          <p:nvPr/>
        </p:nvSpPr>
        <p:spPr>
          <a:xfrm>
            <a:off x="872825" y="-293298"/>
            <a:ext cx="8124900" cy="57065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4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s-EC" b="1" dirty="0"/>
              <a:t>DEPARTAMENTO DE </a:t>
            </a:r>
            <a:r>
              <a:rPr lang="es-419" b="1" dirty="0"/>
              <a:t>CIENCIAS DE LA ENERGÍA Y MECÁNICA</a:t>
            </a:r>
            <a:endParaRPr lang="es-EC" b="1" dirty="0"/>
          </a:p>
          <a:p>
            <a:pPr marL="0" marR="0" lvl="0" indent="0" algn="ctr" rtl="0">
              <a:lnSpc>
                <a:spcPct val="100000"/>
              </a:lnSpc>
              <a:spcBef>
                <a:spcPts val="0"/>
              </a:spcBef>
              <a:spcAft>
                <a:spcPts val="0"/>
              </a:spcAft>
              <a:buClr>
                <a:schemeClr val="dk1"/>
              </a:buClr>
              <a:buSzPts val="1100"/>
              <a:buFont typeface="Arial"/>
              <a:buNone/>
            </a:pPr>
            <a:r>
              <a:rPr lang="es-EC" b="1" dirty="0"/>
              <a:t>CARRERA DE INGENIERÍA </a:t>
            </a:r>
            <a:r>
              <a:rPr lang="es-419" b="1" dirty="0"/>
              <a:t>MECATRÓNICA</a:t>
            </a:r>
            <a:endParaRPr b="1" i="0" u="none" strike="noStrike" cap="none" dirty="0">
              <a:solidFill>
                <a:srgbClr val="000000"/>
              </a:solidFill>
              <a:sym typeface="Arial"/>
            </a:endParaRP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s-EC" sz="2000" b="1" i="0" u="none" strike="noStrike" cap="none" dirty="0">
                <a:solidFill>
                  <a:srgbClr val="000000"/>
                </a:solidFill>
                <a:sym typeface="Arial"/>
              </a:rPr>
              <a:t>PROYECTO DE </a:t>
            </a:r>
            <a:r>
              <a:rPr lang="es-EC" sz="2000" b="1" dirty="0"/>
              <a:t>TITULACIÓN:</a:t>
            </a: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a:p>
            <a:pPr algn="ctr">
              <a:lnSpc>
                <a:spcPct val="150000"/>
              </a:lnSpc>
              <a:buClr>
                <a:schemeClr val="dk1"/>
              </a:buClr>
              <a:buSzPts val="1100"/>
            </a:pPr>
            <a:r>
              <a:rPr lang="es-MX" sz="1800" b="1" dirty="0"/>
              <a:t>“Diseño, construcción e implementación de un entorno con ambiente controlado y limpieza automatizada para la crianza adecuada de cuyes en el cantón Salcedo provincia de Cotopaxi”</a:t>
            </a:r>
          </a:p>
          <a:p>
            <a:pPr algn="ctr">
              <a:buClr>
                <a:schemeClr val="dk1"/>
              </a:buClr>
              <a:buSzPts val="1100"/>
            </a:pPr>
            <a:endParaRPr lang="es-MX" sz="1800" b="1" dirty="0"/>
          </a:p>
          <a:p>
            <a:pPr algn="ctr">
              <a:buClr>
                <a:schemeClr val="dk1"/>
              </a:buClr>
              <a:buSzPts val="1100"/>
            </a:pPr>
            <a:endParaRPr lang="es-EC" sz="2000" b="1" dirty="0"/>
          </a:p>
          <a:p>
            <a:pPr lvl="0" algn="ctr">
              <a:buClr>
                <a:schemeClr val="dk1"/>
              </a:buClr>
              <a:buSzPts val="1100"/>
            </a:pPr>
            <a:r>
              <a:rPr lang="es-EC" sz="1600" b="1" dirty="0"/>
              <a:t>Autor: </a:t>
            </a:r>
            <a:r>
              <a:rPr lang="es-419" sz="1600" dirty="0"/>
              <a:t>Chiliquinga Lema Javier Alexander</a:t>
            </a:r>
            <a:endParaRPr lang="es-EC" sz="1600" dirty="0"/>
          </a:p>
          <a:p>
            <a:pPr lvl="0" algn="ctr">
              <a:buClr>
                <a:schemeClr val="dk1"/>
              </a:buClr>
              <a:buSzPts val="1100"/>
            </a:pPr>
            <a:endParaRPr lang="es-EC" sz="2000" b="1" dirty="0"/>
          </a:p>
          <a:p>
            <a:pPr lvl="0" algn="ctr">
              <a:buClr>
                <a:schemeClr val="dk1"/>
              </a:buClr>
              <a:buSzPts val="1100"/>
            </a:pPr>
            <a:r>
              <a:rPr lang="en-US" sz="1600" b="1" dirty="0"/>
              <a:t>Director del </a:t>
            </a:r>
            <a:r>
              <a:rPr lang="es-419" sz="1600" b="1" dirty="0"/>
              <a:t>Proyecto</a:t>
            </a:r>
            <a:r>
              <a:rPr lang="en-US" sz="1600" b="1" dirty="0"/>
              <a:t>: </a:t>
            </a:r>
            <a:r>
              <a:rPr lang="en-US" sz="1600" dirty="0"/>
              <a:t>Ing. </a:t>
            </a:r>
            <a:r>
              <a:rPr lang="es-MX" sz="1600" dirty="0"/>
              <a:t>Paúl</a:t>
            </a:r>
            <a:r>
              <a:rPr lang="es-419" sz="1600" dirty="0"/>
              <a:t> Mejía</a:t>
            </a:r>
            <a:r>
              <a:rPr lang="es-EC" sz="1600" dirty="0"/>
              <a:t>.</a:t>
            </a:r>
            <a:endParaRPr lang="es-EC" sz="2400" b="1" i="0" u="none" strike="noStrike" cap="none" dirty="0">
              <a:solidFill>
                <a:srgbClr val="000000"/>
              </a:solidFill>
              <a:latin typeface="Arial"/>
              <a:ea typeface="Arial"/>
              <a:cs typeface="Arial"/>
              <a:sym typeface="Arial"/>
            </a:endParaRPr>
          </a:p>
          <a:p>
            <a:pPr lvl="0" algn="ctr">
              <a:buClr>
                <a:schemeClr val="dk1"/>
              </a:buClr>
              <a:buSzPts val="1100"/>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4075341" y="121176"/>
            <a:ext cx="4088210"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Diseño CAD</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119446" y="6488668"/>
            <a:ext cx="52050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10</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3FC471A6-8726-BE9F-8ABB-33B8DEF5D676}"/>
              </a:ext>
            </a:extLst>
          </p:cNvPr>
          <p:cNvSpPr txBox="1"/>
          <p:nvPr/>
        </p:nvSpPr>
        <p:spPr>
          <a:xfrm>
            <a:off x="118030" y="132434"/>
            <a:ext cx="4586066" cy="369332"/>
          </a:xfrm>
          <a:prstGeom prst="rect">
            <a:avLst/>
          </a:prstGeom>
          <a:noFill/>
        </p:spPr>
        <p:txBody>
          <a:bodyPr wrap="square">
            <a:spAutoFit/>
          </a:bodyPr>
          <a:lstStyle/>
          <a:p>
            <a:r>
              <a:rPr lang="es-EC" sz="1800" b="1" i="1" kern="1200" dirty="0">
                <a:ea typeface="+mn-ea"/>
              </a:rPr>
              <a:t>Modulo de control de temperatura.</a:t>
            </a:r>
            <a:endParaRPr lang="es-MX" sz="1800" b="1" dirty="0"/>
          </a:p>
        </p:txBody>
      </p:sp>
      <p:pic>
        <p:nvPicPr>
          <p:cNvPr id="6" name="Imagen 5">
            <a:extLst>
              <a:ext uri="{FF2B5EF4-FFF2-40B4-BE49-F238E27FC236}">
                <a16:creationId xmlns:a16="http://schemas.microsoft.com/office/drawing/2014/main" id="{F05F26E6-7EDB-4E51-6548-F6CF5833AA12}"/>
              </a:ext>
            </a:extLst>
          </p:cNvPr>
          <p:cNvPicPr>
            <a:picLocks noChangeAspect="1"/>
          </p:cNvPicPr>
          <p:nvPr/>
        </p:nvPicPr>
        <p:blipFill>
          <a:blip r:embed="rId3"/>
          <a:stretch>
            <a:fillRect/>
          </a:stretch>
        </p:blipFill>
        <p:spPr>
          <a:xfrm>
            <a:off x="1130780" y="1053512"/>
            <a:ext cx="6882439" cy="4750975"/>
          </a:xfrm>
          <a:prstGeom prst="rect">
            <a:avLst/>
          </a:prstGeom>
        </p:spPr>
      </p:pic>
    </p:spTree>
    <p:extLst>
      <p:ext uri="{BB962C8B-B14F-4D97-AF65-F5344CB8AC3E}">
        <p14:creationId xmlns:p14="http://schemas.microsoft.com/office/powerpoint/2010/main" val="3517488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3876339" y="110150"/>
            <a:ext cx="155602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Diseño CAD </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133514" y="6488668"/>
            <a:ext cx="50643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11</a:t>
            </a:r>
          </a:p>
        </p:txBody>
      </p:sp>
      <p:sp>
        <p:nvSpPr>
          <p:cNvPr id="3" name="CuadroTexto 2">
            <a:extLst>
              <a:ext uri="{FF2B5EF4-FFF2-40B4-BE49-F238E27FC236}">
                <a16:creationId xmlns:a16="http://schemas.microsoft.com/office/drawing/2014/main" id="{CAA93372-98A3-5925-935C-F35605870DE3}"/>
              </a:ext>
            </a:extLst>
          </p:cNvPr>
          <p:cNvSpPr txBox="1"/>
          <p:nvPr/>
        </p:nvSpPr>
        <p:spPr>
          <a:xfrm>
            <a:off x="0" y="110150"/>
            <a:ext cx="3736920" cy="369332"/>
          </a:xfrm>
          <a:prstGeom prst="rect">
            <a:avLst/>
          </a:prstGeom>
          <a:noFill/>
        </p:spPr>
        <p:txBody>
          <a:bodyPr wrap="none" rtlCol="0">
            <a:spAutoFit/>
          </a:bodyPr>
          <a:lstStyle/>
          <a:p>
            <a:r>
              <a:rPr lang="es-419" sz="1800" b="1" dirty="0"/>
              <a:t>Sensores acoples y protectores.</a:t>
            </a:r>
            <a:endParaRPr lang="es-MX" sz="1800" b="1" dirty="0"/>
          </a:p>
        </p:txBody>
      </p:sp>
      <p:pic>
        <p:nvPicPr>
          <p:cNvPr id="6" name="Imagen 5">
            <a:extLst>
              <a:ext uri="{FF2B5EF4-FFF2-40B4-BE49-F238E27FC236}">
                <a16:creationId xmlns:a16="http://schemas.microsoft.com/office/drawing/2014/main" id="{3C727EF9-D68D-2775-B51B-C12F648B7A7E}"/>
              </a:ext>
            </a:extLst>
          </p:cNvPr>
          <p:cNvPicPr>
            <a:picLocks noChangeAspect="1"/>
          </p:cNvPicPr>
          <p:nvPr/>
        </p:nvPicPr>
        <p:blipFill>
          <a:blip r:embed="rId3"/>
          <a:stretch>
            <a:fillRect/>
          </a:stretch>
        </p:blipFill>
        <p:spPr>
          <a:xfrm>
            <a:off x="892875" y="1218416"/>
            <a:ext cx="4864344" cy="4726574"/>
          </a:xfrm>
          <a:prstGeom prst="rect">
            <a:avLst/>
          </a:prstGeom>
        </p:spPr>
      </p:pic>
      <p:pic>
        <p:nvPicPr>
          <p:cNvPr id="8" name="Imagen 7">
            <a:extLst>
              <a:ext uri="{FF2B5EF4-FFF2-40B4-BE49-F238E27FC236}">
                <a16:creationId xmlns:a16="http://schemas.microsoft.com/office/drawing/2014/main" id="{B929778F-BDC7-9BB5-6D0D-FE7926D238C3}"/>
              </a:ext>
            </a:extLst>
          </p:cNvPr>
          <p:cNvPicPr>
            <a:picLocks noChangeAspect="1"/>
          </p:cNvPicPr>
          <p:nvPr/>
        </p:nvPicPr>
        <p:blipFill>
          <a:blip r:embed="rId4"/>
          <a:stretch>
            <a:fillRect/>
          </a:stretch>
        </p:blipFill>
        <p:spPr>
          <a:xfrm>
            <a:off x="6565147" y="2153873"/>
            <a:ext cx="2204005" cy="2550253"/>
          </a:xfrm>
          <a:prstGeom prst="rect">
            <a:avLst/>
          </a:prstGeom>
        </p:spPr>
      </p:pic>
    </p:spTree>
    <p:extLst>
      <p:ext uri="{BB962C8B-B14F-4D97-AF65-F5344CB8AC3E}">
        <p14:creationId xmlns:p14="http://schemas.microsoft.com/office/powerpoint/2010/main" val="2197433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3888173" y="140050"/>
            <a:ext cx="1781108"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Diseño CAD.</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161649" y="6488668"/>
            <a:ext cx="478303"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12</a:t>
            </a:r>
          </a:p>
        </p:txBody>
      </p:sp>
      <p:pic>
        <p:nvPicPr>
          <p:cNvPr id="6" name="Imagen 5">
            <a:extLst>
              <a:ext uri="{FF2B5EF4-FFF2-40B4-BE49-F238E27FC236}">
                <a16:creationId xmlns:a16="http://schemas.microsoft.com/office/drawing/2014/main" id="{B79C247E-4CEC-89C3-B791-CDF6EF345AC3}"/>
              </a:ext>
            </a:extLst>
          </p:cNvPr>
          <p:cNvPicPr>
            <a:picLocks noChangeAspect="1"/>
          </p:cNvPicPr>
          <p:nvPr/>
        </p:nvPicPr>
        <p:blipFill>
          <a:blip r:embed="rId3"/>
          <a:stretch>
            <a:fillRect/>
          </a:stretch>
        </p:blipFill>
        <p:spPr>
          <a:xfrm>
            <a:off x="0" y="1218416"/>
            <a:ext cx="9144000" cy="4512024"/>
          </a:xfrm>
          <a:prstGeom prst="rect">
            <a:avLst/>
          </a:prstGeom>
        </p:spPr>
      </p:pic>
      <p:pic>
        <p:nvPicPr>
          <p:cNvPr id="2" name="Imagen 1">
            <a:extLst>
              <a:ext uri="{FF2B5EF4-FFF2-40B4-BE49-F238E27FC236}">
                <a16:creationId xmlns:a16="http://schemas.microsoft.com/office/drawing/2014/main" id="{AABCA2C2-406B-2F34-BD42-A6F1D3E0C2A3}"/>
              </a:ext>
            </a:extLst>
          </p:cNvPr>
          <p:cNvPicPr>
            <a:picLocks noChangeAspect="1"/>
          </p:cNvPicPr>
          <p:nvPr/>
        </p:nvPicPr>
        <p:blipFill>
          <a:blip r:embed="rId4"/>
          <a:stretch>
            <a:fillRect/>
          </a:stretch>
        </p:blipFill>
        <p:spPr>
          <a:xfrm>
            <a:off x="7230794" y="4279789"/>
            <a:ext cx="1762710" cy="1450651"/>
          </a:xfrm>
          <a:prstGeom prst="rect">
            <a:avLst/>
          </a:prstGeom>
        </p:spPr>
      </p:pic>
      <p:sp>
        <p:nvSpPr>
          <p:cNvPr id="3" name="CuadroTexto 2">
            <a:extLst>
              <a:ext uri="{FF2B5EF4-FFF2-40B4-BE49-F238E27FC236}">
                <a16:creationId xmlns:a16="http://schemas.microsoft.com/office/drawing/2014/main" id="{768DF7C9-8F98-B715-5417-BEFA95081FC0}"/>
              </a:ext>
            </a:extLst>
          </p:cNvPr>
          <p:cNvSpPr txBox="1"/>
          <p:nvPr/>
        </p:nvSpPr>
        <p:spPr>
          <a:xfrm>
            <a:off x="192661" y="140050"/>
            <a:ext cx="4586066" cy="369332"/>
          </a:xfrm>
          <a:prstGeom prst="rect">
            <a:avLst/>
          </a:prstGeom>
          <a:noFill/>
        </p:spPr>
        <p:txBody>
          <a:bodyPr wrap="square">
            <a:spAutoFit/>
          </a:bodyPr>
          <a:lstStyle/>
          <a:p>
            <a:r>
              <a:rPr lang="es-EC" sz="1800" b="1" i="1" kern="1200" dirty="0">
                <a:ea typeface="+mn-ea"/>
              </a:rPr>
              <a:t>Modulo de limpieza.</a:t>
            </a:r>
            <a:endParaRPr lang="es-MX" sz="1800" b="1" dirty="0"/>
          </a:p>
        </p:txBody>
      </p:sp>
    </p:spTree>
    <p:extLst>
      <p:ext uri="{BB962C8B-B14F-4D97-AF65-F5344CB8AC3E}">
        <p14:creationId xmlns:p14="http://schemas.microsoft.com/office/powerpoint/2010/main" val="870612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1" i="1" u="none" strike="noStrike" kern="1200" cap="none" spc="0" normalizeH="0" baseline="0" noProof="0" dirty="0">
                <a:ln>
                  <a:noFill/>
                </a:ln>
                <a:solidFill>
                  <a:srgbClr val="000000"/>
                </a:solidFill>
                <a:effectLst/>
                <a:uLnTx/>
                <a:uFillTx/>
                <a:latin typeface="Arial"/>
                <a:ea typeface="+mn-ea"/>
                <a:cs typeface="Arial"/>
              </a:rPr>
              <a:t>Tensores de cadena</a:t>
            </a:r>
            <a:r>
              <a:rPr kumimoji="0" lang="es-EC" sz="1800" b="0" i="1" u="none" strike="noStrike" kern="1200" cap="none" spc="0" normalizeH="0" baseline="0" noProof="0" dirty="0">
                <a:ln>
                  <a:noFill/>
                </a:ln>
                <a:solidFill>
                  <a:srgbClr val="000000"/>
                </a:solidFill>
                <a:effectLst/>
                <a:uLnTx/>
                <a:uFillTx/>
                <a:latin typeface="Arial"/>
                <a:ea typeface="+mn-ea"/>
                <a:cs typeface="Arial"/>
              </a:rPr>
              <a:t>.</a:t>
            </a:r>
          </a:p>
        </p:txBody>
      </p:sp>
      <p:pic>
        <p:nvPicPr>
          <p:cNvPr id="5" name="Imagen 4">
            <a:extLst>
              <a:ext uri="{FF2B5EF4-FFF2-40B4-BE49-F238E27FC236}">
                <a16:creationId xmlns:a16="http://schemas.microsoft.com/office/drawing/2014/main" id="{921AE870-7400-4095-D46F-AA666193973D}"/>
              </a:ext>
            </a:extLst>
          </p:cNvPr>
          <p:cNvPicPr>
            <a:picLocks noChangeAspect="1"/>
          </p:cNvPicPr>
          <p:nvPr/>
        </p:nvPicPr>
        <p:blipFill>
          <a:blip r:embed="rId3"/>
          <a:stretch>
            <a:fillRect/>
          </a:stretch>
        </p:blipFill>
        <p:spPr>
          <a:xfrm>
            <a:off x="126252" y="1628499"/>
            <a:ext cx="4387425" cy="3601000"/>
          </a:xfrm>
          <a:prstGeom prst="rect">
            <a:avLst/>
          </a:prstGeom>
        </p:spPr>
      </p:pic>
      <p:pic>
        <p:nvPicPr>
          <p:cNvPr id="7" name="Imagen 6">
            <a:extLst>
              <a:ext uri="{FF2B5EF4-FFF2-40B4-BE49-F238E27FC236}">
                <a16:creationId xmlns:a16="http://schemas.microsoft.com/office/drawing/2014/main" id="{891BEEDE-415D-0B5C-4EB4-C063499365D2}"/>
              </a:ext>
            </a:extLst>
          </p:cNvPr>
          <p:cNvPicPr>
            <a:picLocks noChangeAspect="1"/>
          </p:cNvPicPr>
          <p:nvPr/>
        </p:nvPicPr>
        <p:blipFill>
          <a:blip r:embed="rId4"/>
          <a:stretch>
            <a:fillRect/>
          </a:stretch>
        </p:blipFill>
        <p:spPr>
          <a:xfrm>
            <a:off x="4372442" y="1519640"/>
            <a:ext cx="4591292" cy="3818719"/>
          </a:xfrm>
          <a:prstGeom prst="rect">
            <a:avLst/>
          </a:prstGeom>
        </p:spPr>
      </p:pic>
      <p:sp>
        <p:nvSpPr>
          <p:cNvPr id="3" name="Rectángulo 2">
            <a:extLst>
              <a:ext uri="{FF2B5EF4-FFF2-40B4-BE49-F238E27FC236}">
                <a16:creationId xmlns:a16="http://schemas.microsoft.com/office/drawing/2014/main" id="{A8166BFE-1FB2-6A52-AC1F-36059DB83F9A}"/>
              </a:ext>
            </a:extLst>
          </p:cNvPr>
          <p:cNvSpPr/>
          <p:nvPr/>
        </p:nvSpPr>
        <p:spPr>
          <a:xfrm>
            <a:off x="3888173" y="140050"/>
            <a:ext cx="1781108"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Diseño CAD.</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2" name="CuadroTexto 1">
            <a:extLst>
              <a:ext uri="{FF2B5EF4-FFF2-40B4-BE49-F238E27FC236}">
                <a16:creationId xmlns:a16="http://schemas.microsoft.com/office/drawing/2014/main" id="{BA97F3F2-947E-6C5C-E5EA-D331C75C656A}"/>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13</a:t>
            </a:r>
          </a:p>
        </p:txBody>
      </p:sp>
    </p:spTree>
    <p:extLst>
      <p:ext uri="{BB962C8B-B14F-4D97-AF65-F5344CB8AC3E}">
        <p14:creationId xmlns:p14="http://schemas.microsoft.com/office/powerpoint/2010/main" val="1707415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1" i="1" u="none" strike="noStrike" kern="1200" cap="none" spc="0" normalizeH="0" baseline="0" noProof="0" dirty="0">
                <a:ln>
                  <a:noFill/>
                </a:ln>
                <a:solidFill>
                  <a:srgbClr val="000000"/>
                </a:solidFill>
                <a:effectLst/>
                <a:uLnTx/>
                <a:uFillTx/>
                <a:latin typeface="Arial"/>
                <a:ea typeface="+mn-ea"/>
                <a:cs typeface="Arial"/>
              </a:rPr>
              <a:t>Modulo de ventilación</a:t>
            </a: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330461" y="6488668"/>
            <a:ext cx="49236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14</a:t>
            </a:r>
          </a:p>
        </p:txBody>
      </p:sp>
      <p:pic>
        <p:nvPicPr>
          <p:cNvPr id="5" name="Imagen 4">
            <a:extLst>
              <a:ext uri="{FF2B5EF4-FFF2-40B4-BE49-F238E27FC236}">
                <a16:creationId xmlns:a16="http://schemas.microsoft.com/office/drawing/2014/main" id="{9048129B-63A9-3F18-764E-CA8556718830}"/>
              </a:ext>
            </a:extLst>
          </p:cNvPr>
          <p:cNvPicPr>
            <a:picLocks noChangeAspect="1"/>
          </p:cNvPicPr>
          <p:nvPr/>
        </p:nvPicPr>
        <p:blipFill>
          <a:blip r:embed="rId3"/>
          <a:stretch>
            <a:fillRect/>
          </a:stretch>
        </p:blipFill>
        <p:spPr>
          <a:xfrm>
            <a:off x="591032" y="1046720"/>
            <a:ext cx="8268380" cy="4846275"/>
          </a:xfrm>
          <a:prstGeom prst="rect">
            <a:avLst/>
          </a:prstGeom>
        </p:spPr>
      </p:pic>
      <p:sp>
        <p:nvSpPr>
          <p:cNvPr id="2" name="Rectángulo 1">
            <a:extLst>
              <a:ext uri="{FF2B5EF4-FFF2-40B4-BE49-F238E27FC236}">
                <a16:creationId xmlns:a16="http://schemas.microsoft.com/office/drawing/2014/main" id="{8559596F-3BDB-E0A5-9A41-13CE37F379B6}"/>
              </a:ext>
            </a:extLst>
          </p:cNvPr>
          <p:cNvSpPr/>
          <p:nvPr/>
        </p:nvSpPr>
        <p:spPr>
          <a:xfrm>
            <a:off x="3888173" y="140050"/>
            <a:ext cx="1781108"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Diseño CAD.</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1048418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57BDD8F-B140-07E1-3413-1B60808D52C2}"/>
              </a:ext>
            </a:extLst>
          </p:cNvPr>
          <p:cNvPicPr>
            <a:picLocks noChangeAspect="1"/>
          </p:cNvPicPr>
          <p:nvPr/>
        </p:nvPicPr>
        <p:blipFill>
          <a:blip r:embed="rId3"/>
          <a:stretch>
            <a:fillRect/>
          </a:stretch>
        </p:blipFill>
        <p:spPr>
          <a:xfrm>
            <a:off x="929156" y="4138244"/>
            <a:ext cx="2755150" cy="2024709"/>
          </a:xfrm>
          <a:prstGeom prst="rect">
            <a:avLst/>
          </a:prstGeom>
        </p:spPr>
      </p:pic>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E2F9A1DC-FC2A-0A75-22A8-972E6035F005}"/>
              </a:ext>
            </a:extLst>
          </p:cNvPr>
          <p:cNvPicPr>
            <a:picLocks noChangeAspect="1"/>
          </p:cNvPicPr>
          <p:nvPr/>
        </p:nvPicPr>
        <p:blipFill>
          <a:blip r:embed="rId4"/>
          <a:stretch>
            <a:fillRect/>
          </a:stretch>
        </p:blipFill>
        <p:spPr>
          <a:xfrm>
            <a:off x="752866" y="991160"/>
            <a:ext cx="1632266" cy="1353864"/>
          </a:xfrm>
          <a:prstGeom prst="rect">
            <a:avLst/>
          </a:prstGeom>
        </p:spPr>
      </p:pic>
      <p:sp>
        <p:nvSpPr>
          <p:cNvPr id="14" name="CuadroTexto 13">
            <a:extLst>
              <a:ext uri="{FF2B5EF4-FFF2-40B4-BE49-F238E27FC236}">
                <a16:creationId xmlns:a16="http://schemas.microsoft.com/office/drawing/2014/main" id="{84939915-E299-D3D9-CE11-D1BD1B8B34AD}"/>
              </a:ext>
            </a:extLst>
          </p:cNvPr>
          <p:cNvSpPr txBox="1"/>
          <p:nvPr/>
        </p:nvSpPr>
        <p:spPr>
          <a:xfrm>
            <a:off x="55880" y="554228"/>
            <a:ext cx="2305439" cy="338554"/>
          </a:xfrm>
          <a:prstGeom prst="rect">
            <a:avLst/>
          </a:prstGeom>
          <a:noFill/>
        </p:spPr>
        <p:txBody>
          <a:bodyPr wrap="none" rtlCol="0">
            <a:spAutoFit/>
          </a:bodyPr>
          <a:lstStyle/>
          <a:p>
            <a:r>
              <a:rPr lang="es-MX" sz="1600" b="1" dirty="0"/>
              <a:t>Diseño de Estructura.</a:t>
            </a: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119446" y="6488668"/>
            <a:ext cx="52050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15</a:t>
            </a:r>
          </a:p>
        </p:txBody>
      </p:sp>
      <p:pic>
        <p:nvPicPr>
          <p:cNvPr id="2" name="Imagen 1">
            <a:extLst>
              <a:ext uri="{FF2B5EF4-FFF2-40B4-BE49-F238E27FC236}">
                <a16:creationId xmlns:a16="http://schemas.microsoft.com/office/drawing/2014/main" id="{F194D773-4CCD-3075-8BF6-C636AA4F7AEA}"/>
              </a:ext>
            </a:extLst>
          </p:cNvPr>
          <p:cNvPicPr>
            <a:picLocks noChangeAspect="1"/>
          </p:cNvPicPr>
          <p:nvPr/>
        </p:nvPicPr>
        <p:blipFill>
          <a:blip r:embed="rId5"/>
          <a:stretch>
            <a:fillRect/>
          </a:stretch>
        </p:blipFill>
        <p:spPr>
          <a:xfrm>
            <a:off x="2875653" y="1012613"/>
            <a:ext cx="1373145" cy="1291677"/>
          </a:xfrm>
          <a:prstGeom prst="rect">
            <a:avLst/>
          </a:prstGeom>
        </p:spPr>
      </p:pic>
      <p:pic>
        <p:nvPicPr>
          <p:cNvPr id="3" name="Imagen 2">
            <a:extLst>
              <a:ext uri="{FF2B5EF4-FFF2-40B4-BE49-F238E27FC236}">
                <a16:creationId xmlns:a16="http://schemas.microsoft.com/office/drawing/2014/main" id="{406BECED-C3A8-9F8E-6C99-DD167F226601}"/>
              </a:ext>
            </a:extLst>
          </p:cNvPr>
          <p:cNvPicPr>
            <a:picLocks noChangeAspect="1"/>
          </p:cNvPicPr>
          <p:nvPr/>
        </p:nvPicPr>
        <p:blipFill>
          <a:blip r:embed="rId6"/>
          <a:stretch>
            <a:fillRect/>
          </a:stretch>
        </p:blipFill>
        <p:spPr>
          <a:xfrm>
            <a:off x="902207" y="2416660"/>
            <a:ext cx="2881261" cy="1454598"/>
          </a:xfrm>
          <a:prstGeom prst="rect">
            <a:avLst/>
          </a:prstGeom>
          <a:ln>
            <a:solidFill>
              <a:schemeClr val="tx1"/>
            </a:solidFill>
          </a:ln>
        </p:spPr>
      </p:pic>
      <p:pic>
        <p:nvPicPr>
          <p:cNvPr id="6" name="Imagen 5">
            <a:extLst>
              <a:ext uri="{FF2B5EF4-FFF2-40B4-BE49-F238E27FC236}">
                <a16:creationId xmlns:a16="http://schemas.microsoft.com/office/drawing/2014/main" id="{295A9595-7882-5A0A-AD8B-80B671EAC32B}"/>
              </a:ext>
            </a:extLst>
          </p:cNvPr>
          <p:cNvPicPr>
            <a:picLocks noChangeAspect="1"/>
          </p:cNvPicPr>
          <p:nvPr/>
        </p:nvPicPr>
        <p:blipFill>
          <a:blip r:embed="rId7"/>
          <a:stretch>
            <a:fillRect/>
          </a:stretch>
        </p:blipFill>
        <p:spPr>
          <a:xfrm>
            <a:off x="4293752" y="3852450"/>
            <a:ext cx="4795409" cy="2024708"/>
          </a:xfrm>
          <a:prstGeom prst="rect">
            <a:avLst/>
          </a:prstGeom>
        </p:spPr>
      </p:pic>
      <p:pic>
        <p:nvPicPr>
          <p:cNvPr id="7" name="Imagen 6">
            <a:extLst>
              <a:ext uri="{FF2B5EF4-FFF2-40B4-BE49-F238E27FC236}">
                <a16:creationId xmlns:a16="http://schemas.microsoft.com/office/drawing/2014/main" id="{3EDBB07A-B809-34E3-BBDF-8C228F45B4A6}"/>
              </a:ext>
            </a:extLst>
          </p:cNvPr>
          <p:cNvPicPr>
            <a:picLocks noChangeAspect="1"/>
          </p:cNvPicPr>
          <p:nvPr/>
        </p:nvPicPr>
        <p:blipFill>
          <a:blip r:embed="rId8"/>
          <a:stretch>
            <a:fillRect/>
          </a:stretch>
        </p:blipFill>
        <p:spPr>
          <a:xfrm>
            <a:off x="5275681" y="723505"/>
            <a:ext cx="3493471" cy="2253652"/>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4A50DF5-B793-00B6-C299-EE3778D08179}"/>
                  </a:ext>
                </a:extLst>
              </p:cNvPr>
              <p:cNvSpPr txBox="1"/>
              <p:nvPr/>
            </p:nvSpPr>
            <p:spPr>
              <a:xfrm>
                <a:off x="4991099" y="3049944"/>
                <a:ext cx="4600134" cy="4970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MX" i="1" smtClean="0">
                              <a:solidFill>
                                <a:srgbClr val="836967"/>
                              </a:solidFill>
                              <a:latin typeface="Cambria Math" panose="02040503050406030204" pitchFamily="18" charset="0"/>
                            </a:rPr>
                          </m:ctrlPr>
                        </m:fPr>
                        <m:num>
                          <m:r>
                            <a:rPr lang="es-MX" i="1">
                              <a:latin typeface="Cambria Math" panose="02040503050406030204" pitchFamily="18" charset="0"/>
                            </a:rPr>
                            <m:t>𝐿</m:t>
                          </m:r>
                        </m:num>
                        <m:den>
                          <m:r>
                            <a:rPr lang="es-MX" i="0">
                              <a:latin typeface="Cambria Math" panose="02040503050406030204" pitchFamily="18" charset="0"/>
                            </a:rPr>
                            <m:t>180</m:t>
                          </m:r>
                        </m:den>
                      </m:f>
                      <m:r>
                        <a:rPr lang="es-MX" i="0">
                          <a:latin typeface="Cambria Math" panose="02040503050406030204" pitchFamily="18" charset="0"/>
                        </a:rPr>
                        <m:t>=</m:t>
                      </m:r>
                      <m:f>
                        <m:fPr>
                          <m:ctrlPr>
                            <a:rPr lang="es-MX" i="1">
                              <a:solidFill>
                                <a:srgbClr val="836967"/>
                              </a:solidFill>
                              <a:latin typeface="Cambria Math" panose="02040503050406030204" pitchFamily="18" charset="0"/>
                            </a:rPr>
                          </m:ctrlPr>
                        </m:fPr>
                        <m:num>
                          <m:r>
                            <a:rPr lang="es-MX" i="0">
                              <a:latin typeface="Cambria Math" panose="02040503050406030204" pitchFamily="18" charset="0"/>
                            </a:rPr>
                            <m:t>1000</m:t>
                          </m:r>
                        </m:num>
                        <m:den>
                          <m:r>
                            <a:rPr lang="es-MX" i="0">
                              <a:latin typeface="Cambria Math" panose="02040503050406030204" pitchFamily="18" charset="0"/>
                            </a:rPr>
                            <m:t>180</m:t>
                          </m:r>
                        </m:den>
                      </m:f>
                      <m:r>
                        <a:rPr lang="es-MX" i="0">
                          <a:latin typeface="Cambria Math" panose="02040503050406030204" pitchFamily="18" charset="0"/>
                        </a:rPr>
                        <m:t>=5.55 </m:t>
                      </m:r>
                      <m:r>
                        <a:rPr lang="es-MX" i="1">
                          <a:latin typeface="Cambria Math" panose="02040503050406030204" pitchFamily="18" charset="0"/>
                        </a:rPr>
                        <m:t>𝑚𝑚</m:t>
                      </m:r>
                    </m:oMath>
                  </m:oMathPara>
                </a14:m>
                <a:endParaRPr lang="es-MX" dirty="0"/>
              </a:p>
            </p:txBody>
          </p:sp>
        </mc:Choice>
        <mc:Fallback xmlns="">
          <p:sp>
            <p:nvSpPr>
              <p:cNvPr id="8" name="CuadroTexto 7">
                <a:extLst>
                  <a:ext uri="{FF2B5EF4-FFF2-40B4-BE49-F238E27FC236}">
                    <a16:creationId xmlns:a16="http://schemas.microsoft.com/office/drawing/2014/main" id="{04A50DF5-B793-00B6-C299-EE3778D08179}"/>
                  </a:ext>
                </a:extLst>
              </p:cNvPr>
              <p:cNvSpPr txBox="1">
                <a:spLocks noRot="1" noChangeAspect="1" noMove="1" noResize="1" noEditPoints="1" noAdjustHandles="1" noChangeArrowheads="1" noChangeShapeType="1" noTextEdit="1"/>
              </p:cNvSpPr>
              <p:nvPr/>
            </p:nvSpPr>
            <p:spPr>
              <a:xfrm>
                <a:off x="4991099" y="3049944"/>
                <a:ext cx="4600134" cy="497059"/>
              </a:xfrm>
              <a:prstGeom prst="rect">
                <a:avLst/>
              </a:prstGeom>
              <a:blipFill>
                <a:blip r:embed="rId9"/>
                <a:stretch>
                  <a:fillRect b="-1220"/>
                </a:stretch>
              </a:blipFill>
            </p:spPr>
            <p:txBody>
              <a:bodyPr/>
              <a:lstStyle/>
              <a:p>
                <a:r>
                  <a:rPr lang="es-MX">
                    <a:noFill/>
                  </a:rPr>
                  <a:t> </a:t>
                </a:r>
              </a:p>
            </p:txBody>
          </p:sp>
        </mc:Fallback>
      </mc:AlternateContent>
      <p:sp>
        <p:nvSpPr>
          <p:cNvPr id="16" name="CuadroTexto 15">
            <a:extLst>
              <a:ext uri="{FF2B5EF4-FFF2-40B4-BE49-F238E27FC236}">
                <a16:creationId xmlns:a16="http://schemas.microsoft.com/office/drawing/2014/main" id="{0F32A06E-5267-7191-C037-5881DF24FCF5}"/>
              </a:ext>
            </a:extLst>
          </p:cNvPr>
          <p:cNvSpPr txBox="1"/>
          <p:nvPr/>
        </p:nvSpPr>
        <p:spPr>
          <a:xfrm>
            <a:off x="5374213" y="623830"/>
            <a:ext cx="484428" cy="307777"/>
          </a:xfrm>
          <a:prstGeom prst="rect">
            <a:avLst/>
          </a:prstGeom>
          <a:noFill/>
        </p:spPr>
        <p:txBody>
          <a:bodyPr wrap="none" rtlCol="0">
            <a:spAutoFit/>
          </a:bodyPr>
          <a:lstStyle/>
          <a:p>
            <a:r>
              <a:rPr lang="es-419" dirty="0"/>
              <a:t>IBC</a:t>
            </a:r>
            <a:endParaRPr lang="es-MX" dirty="0"/>
          </a:p>
        </p:txBody>
      </p:sp>
      <p:sp>
        <p:nvSpPr>
          <p:cNvPr id="17" name="CuadroTexto 16">
            <a:extLst>
              <a:ext uri="{FF2B5EF4-FFF2-40B4-BE49-F238E27FC236}">
                <a16:creationId xmlns:a16="http://schemas.microsoft.com/office/drawing/2014/main" id="{9CB8CE60-3D7D-564B-87D4-84EF672F993C}"/>
              </a:ext>
            </a:extLst>
          </p:cNvPr>
          <p:cNvSpPr txBox="1"/>
          <p:nvPr/>
        </p:nvSpPr>
        <p:spPr>
          <a:xfrm>
            <a:off x="751354" y="3852450"/>
            <a:ext cx="2124299" cy="307777"/>
          </a:xfrm>
          <a:prstGeom prst="rect">
            <a:avLst/>
          </a:prstGeom>
          <a:noFill/>
        </p:spPr>
        <p:txBody>
          <a:bodyPr wrap="none" rtlCol="0">
            <a:spAutoFit/>
          </a:bodyPr>
          <a:lstStyle/>
          <a:p>
            <a:r>
              <a:rPr lang="es-419" dirty="0"/>
              <a:t>Demanda de capacidad.</a:t>
            </a:r>
            <a:endParaRPr lang="es-MX" dirty="0"/>
          </a:p>
        </p:txBody>
      </p:sp>
      <p:sp>
        <p:nvSpPr>
          <p:cNvPr id="18" name="CuadroTexto 17">
            <a:extLst>
              <a:ext uri="{FF2B5EF4-FFF2-40B4-BE49-F238E27FC236}">
                <a16:creationId xmlns:a16="http://schemas.microsoft.com/office/drawing/2014/main" id="{A2D11179-07AC-83B8-4961-D4CEA2565DDC}"/>
              </a:ext>
            </a:extLst>
          </p:cNvPr>
          <p:cNvSpPr txBox="1"/>
          <p:nvPr/>
        </p:nvSpPr>
        <p:spPr>
          <a:xfrm>
            <a:off x="68286" y="131947"/>
            <a:ext cx="4586066" cy="369332"/>
          </a:xfrm>
          <a:prstGeom prst="rect">
            <a:avLst/>
          </a:prstGeom>
          <a:noFill/>
        </p:spPr>
        <p:txBody>
          <a:bodyPr wrap="square">
            <a:spAutoFit/>
          </a:bodyPr>
          <a:lstStyle/>
          <a:p>
            <a:r>
              <a:rPr lang="es-EC" sz="1800" b="1" i="1" kern="1200" dirty="0">
                <a:ea typeface="+mn-ea"/>
              </a:rPr>
              <a:t>Modulo estructural.</a:t>
            </a:r>
            <a:endParaRPr lang="es-MX" sz="1800" b="1" dirty="0"/>
          </a:p>
        </p:txBody>
      </p:sp>
      <p:sp>
        <p:nvSpPr>
          <p:cNvPr id="21" name="Rectángulo 20">
            <a:extLst>
              <a:ext uri="{FF2B5EF4-FFF2-40B4-BE49-F238E27FC236}">
                <a16:creationId xmlns:a16="http://schemas.microsoft.com/office/drawing/2014/main" id="{7EC7AF10-D719-0D03-5408-D36BD604D268}"/>
              </a:ext>
            </a:extLst>
          </p:cNvPr>
          <p:cNvSpPr/>
          <p:nvPr/>
        </p:nvSpPr>
        <p:spPr>
          <a:xfrm>
            <a:off x="3719359" y="121176"/>
            <a:ext cx="852641"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1" i="1" u="none" strike="noStrike" kern="1200" cap="none" spc="0" normalizeH="0" baseline="0" noProof="0" dirty="0">
                <a:ln>
                  <a:noFill/>
                </a:ln>
                <a:solidFill>
                  <a:srgbClr val="000000"/>
                </a:solidFill>
                <a:effectLst/>
                <a:uLnTx/>
                <a:uFillTx/>
                <a:latin typeface="Arial"/>
                <a:ea typeface="+mn-ea"/>
                <a:cs typeface="Arial"/>
              </a:rPr>
              <a:t>CAE</a:t>
            </a:r>
          </a:p>
        </p:txBody>
      </p:sp>
    </p:spTree>
    <p:extLst>
      <p:ext uri="{BB962C8B-B14F-4D97-AF65-F5344CB8AC3E}">
        <p14:creationId xmlns:p14="http://schemas.microsoft.com/office/powerpoint/2010/main" val="389999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3719359" y="121176"/>
            <a:ext cx="852641"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1" i="1" u="none" strike="noStrike" kern="1200" cap="none" spc="0" normalizeH="0" baseline="0" noProof="0" dirty="0">
                <a:ln>
                  <a:noFill/>
                </a:ln>
                <a:solidFill>
                  <a:srgbClr val="000000"/>
                </a:solidFill>
                <a:effectLst/>
                <a:uLnTx/>
                <a:uFillTx/>
                <a:latin typeface="Arial"/>
                <a:ea typeface="+mn-ea"/>
                <a:cs typeface="Arial"/>
              </a:rPr>
              <a:t>CAE</a:t>
            </a: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330461" y="6488668"/>
            <a:ext cx="49236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25</a:t>
            </a:r>
          </a:p>
        </p:txBody>
      </p:sp>
      <p:pic>
        <p:nvPicPr>
          <p:cNvPr id="2" name="Imagen 1">
            <a:extLst>
              <a:ext uri="{FF2B5EF4-FFF2-40B4-BE49-F238E27FC236}">
                <a16:creationId xmlns:a16="http://schemas.microsoft.com/office/drawing/2014/main" id="{4B82B56A-289C-5B3C-F1F8-430C8DD8B561}"/>
              </a:ext>
            </a:extLst>
          </p:cNvPr>
          <p:cNvPicPr>
            <a:picLocks noChangeAspect="1"/>
          </p:cNvPicPr>
          <p:nvPr/>
        </p:nvPicPr>
        <p:blipFill>
          <a:blip r:embed="rId3"/>
          <a:stretch>
            <a:fillRect/>
          </a:stretch>
        </p:blipFill>
        <p:spPr>
          <a:xfrm>
            <a:off x="129930" y="4890172"/>
            <a:ext cx="3784954" cy="1930838"/>
          </a:xfrm>
          <a:prstGeom prst="rect">
            <a:avLst/>
          </a:prstGeom>
        </p:spPr>
      </p:pic>
      <p:pic>
        <p:nvPicPr>
          <p:cNvPr id="3" name="Imagen 2">
            <a:extLst>
              <a:ext uri="{FF2B5EF4-FFF2-40B4-BE49-F238E27FC236}">
                <a16:creationId xmlns:a16="http://schemas.microsoft.com/office/drawing/2014/main" id="{CA6B1E06-7ECB-B215-AF0A-028EFE0BA69F}"/>
              </a:ext>
            </a:extLst>
          </p:cNvPr>
          <p:cNvPicPr>
            <a:picLocks noChangeAspect="1"/>
          </p:cNvPicPr>
          <p:nvPr/>
        </p:nvPicPr>
        <p:blipFill>
          <a:blip r:embed="rId4"/>
          <a:stretch>
            <a:fillRect/>
          </a:stretch>
        </p:blipFill>
        <p:spPr>
          <a:xfrm>
            <a:off x="292081" y="674904"/>
            <a:ext cx="5267087" cy="2302552"/>
          </a:xfrm>
          <a:prstGeom prst="rect">
            <a:avLst/>
          </a:prstGeom>
        </p:spPr>
      </p:pic>
      <p:pic>
        <p:nvPicPr>
          <p:cNvPr id="6" name="Imagen 5">
            <a:extLst>
              <a:ext uri="{FF2B5EF4-FFF2-40B4-BE49-F238E27FC236}">
                <a16:creationId xmlns:a16="http://schemas.microsoft.com/office/drawing/2014/main" id="{9A7C75D8-AB64-BDE7-66A1-1C2B5244737B}"/>
              </a:ext>
            </a:extLst>
          </p:cNvPr>
          <p:cNvPicPr>
            <a:picLocks noChangeAspect="1"/>
          </p:cNvPicPr>
          <p:nvPr/>
        </p:nvPicPr>
        <p:blipFill>
          <a:blip r:embed="rId5"/>
          <a:stretch>
            <a:fillRect/>
          </a:stretch>
        </p:blipFill>
        <p:spPr>
          <a:xfrm>
            <a:off x="4027052" y="4905343"/>
            <a:ext cx="5099186" cy="1930838"/>
          </a:xfrm>
          <a:prstGeom prst="rect">
            <a:avLst/>
          </a:prstGeom>
        </p:spPr>
      </p:pic>
      <p:pic>
        <p:nvPicPr>
          <p:cNvPr id="7" name="Imagen 6">
            <a:extLst>
              <a:ext uri="{FF2B5EF4-FFF2-40B4-BE49-F238E27FC236}">
                <a16:creationId xmlns:a16="http://schemas.microsoft.com/office/drawing/2014/main" id="{C792A2C0-0FAA-57D0-1131-72AD43FE3C10}"/>
              </a:ext>
            </a:extLst>
          </p:cNvPr>
          <p:cNvPicPr>
            <a:picLocks noChangeAspect="1"/>
          </p:cNvPicPr>
          <p:nvPr/>
        </p:nvPicPr>
        <p:blipFill>
          <a:blip r:embed="rId6"/>
          <a:stretch>
            <a:fillRect/>
          </a:stretch>
        </p:blipFill>
        <p:spPr>
          <a:xfrm>
            <a:off x="129930" y="3143263"/>
            <a:ext cx="4524422" cy="1709860"/>
          </a:xfrm>
          <a:prstGeom prst="rect">
            <a:avLst/>
          </a:prstGeom>
        </p:spPr>
      </p:pic>
      <p:pic>
        <p:nvPicPr>
          <p:cNvPr id="8" name="Imagen 7">
            <a:extLst>
              <a:ext uri="{FF2B5EF4-FFF2-40B4-BE49-F238E27FC236}">
                <a16:creationId xmlns:a16="http://schemas.microsoft.com/office/drawing/2014/main" id="{F894BDA3-C6A4-47E0-B00A-8EFE4BEB67B7}"/>
              </a:ext>
            </a:extLst>
          </p:cNvPr>
          <p:cNvPicPr>
            <a:picLocks noChangeAspect="1"/>
          </p:cNvPicPr>
          <p:nvPr/>
        </p:nvPicPr>
        <p:blipFill rotWithShape="1">
          <a:blip r:embed="rId7"/>
          <a:srcRect l="5051"/>
          <a:stretch/>
        </p:blipFill>
        <p:spPr bwMode="auto">
          <a:xfrm>
            <a:off x="4766520" y="3070849"/>
            <a:ext cx="2446002" cy="1812675"/>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2A89309B-5962-AB08-DFF8-4F34EE06E0DF}"/>
              </a:ext>
            </a:extLst>
          </p:cNvPr>
          <p:cNvSpPr txBox="1"/>
          <p:nvPr/>
        </p:nvSpPr>
        <p:spPr>
          <a:xfrm>
            <a:off x="68286" y="131947"/>
            <a:ext cx="4586066" cy="369332"/>
          </a:xfrm>
          <a:prstGeom prst="rect">
            <a:avLst/>
          </a:prstGeom>
          <a:noFill/>
        </p:spPr>
        <p:txBody>
          <a:bodyPr wrap="square">
            <a:spAutoFit/>
          </a:bodyPr>
          <a:lstStyle/>
          <a:p>
            <a:r>
              <a:rPr lang="es-EC" sz="1800" b="1" i="1" kern="1200" dirty="0">
                <a:ea typeface="+mn-ea"/>
              </a:rPr>
              <a:t>Soportes y acoples</a:t>
            </a:r>
            <a:endParaRPr lang="es-MX" sz="1800" b="1" dirty="0"/>
          </a:p>
        </p:txBody>
      </p:sp>
      <p:pic>
        <p:nvPicPr>
          <p:cNvPr id="11" name="Imagen 10">
            <a:extLst>
              <a:ext uri="{FF2B5EF4-FFF2-40B4-BE49-F238E27FC236}">
                <a16:creationId xmlns:a16="http://schemas.microsoft.com/office/drawing/2014/main" id="{3A79DFDE-B64E-4B7C-2EF0-D942E57819E0}"/>
              </a:ext>
            </a:extLst>
          </p:cNvPr>
          <p:cNvPicPr>
            <a:picLocks noChangeAspect="1"/>
          </p:cNvPicPr>
          <p:nvPr/>
        </p:nvPicPr>
        <p:blipFill>
          <a:blip r:embed="rId8"/>
          <a:stretch>
            <a:fillRect/>
          </a:stretch>
        </p:blipFill>
        <p:spPr>
          <a:xfrm>
            <a:off x="5825476" y="1283043"/>
            <a:ext cx="3220472" cy="1339228"/>
          </a:xfrm>
          <a:prstGeom prst="rect">
            <a:avLst/>
          </a:prstGeom>
        </p:spPr>
      </p:pic>
      <p:pic>
        <p:nvPicPr>
          <p:cNvPr id="12" name="Imagen 11">
            <a:extLst>
              <a:ext uri="{FF2B5EF4-FFF2-40B4-BE49-F238E27FC236}">
                <a16:creationId xmlns:a16="http://schemas.microsoft.com/office/drawing/2014/main" id="{2299D2DA-A3E2-3C60-AB4E-F0876BB9458C}"/>
              </a:ext>
            </a:extLst>
          </p:cNvPr>
          <p:cNvPicPr>
            <a:picLocks noChangeAspect="1"/>
          </p:cNvPicPr>
          <p:nvPr/>
        </p:nvPicPr>
        <p:blipFill rotWithShape="1">
          <a:blip r:embed="rId9"/>
          <a:srcRect l="50628"/>
          <a:stretch/>
        </p:blipFill>
        <p:spPr>
          <a:xfrm>
            <a:off x="7435712" y="3027277"/>
            <a:ext cx="1444462" cy="1757409"/>
          </a:xfrm>
          <a:prstGeom prst="rect">
            <a:avLst/>
          </a:prstGeom>
        </p:spPr>
      </p:pic>
    </p:spTree>
    <p:extLst>
      <p:ext uri="{BB962C8B-B14F-4D97-AF65-F5344CB8AC3E}">
        <p14:creationId xmlns:p14="http://schemas.microsoft.com/office/powerpoint/2010/main" val="92886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0"/>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endParaRPr lang="es-EC" i="0" dirty="0">
              <a:latin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7FF55DE7-9A10-1D16-BB4E-CAD10BFE5CC2}"/>
              </a:ext>
            </a:extLst>
          </p:cNvPr>
          <p:cNvSpPr txBox="1"/>
          <p:nvPr/>
        </p:nvSpPr>
        <p:spPr>
          <a:xfrm>
            <a:off x="6330462" y="6488668"/>
            <a:ext cx="54864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17</a:t>
            </a:r>
          </a:p>
        </p:txBody>
      </p:sp>
      <p:sp>
        <p:nvSpPr>
          <p:cNvPr id="2" name="CuadroTexto 1">
            <a:extLst>
              <a:ext uri="{FF2B5EF4-FFF2-40B4-BE49-F238E27FC236}">
                <a16:creationId xmlns:a16="http://schemas.microsoft.com/office/drawing/2014/main" id="{3E38896F-B150-5DF7-4FF1-A6801E756D8D}"/>
              </a:ext>
            </a:extLst>
          </p:cNvPr>
          <p:cNvSpPr txBox="1"/>
          <p:nvPr/>
        </p:nvSpPr>
        <p:spPr>
          <a:xfrm>
            <a:off x="68286" y="131947"/>
            <a:ext cx="4586066" cy="369332"/>
          </a:xfrm>
          <a:prstGeom prst="rect">
            <a:avLst/>
          </a:prstGeom>
          <a:noFill/>
        </p:spPr>
        <p:txBody>
          <a:bodyPr wrap="square">
            <a:spAutoFit/>
          </a:bodyPr>
          <a:lstStyle/>
          <a:p>
            <a:r>
              <a:rPr lang="es-EC" sz="1800" b="1" i="1" kern="1200" dirty="0">
                <a:ea typeface="+mn-ea"/>
              </a:rPr>
              <a:t>Dimensionamiento y selección.</a:t>
            </a:r>
            <a:endParaRPr lang="es-MX" sz="1800" b="1" dirty="0"/>
          </a:p>
        </p:txBody>
      </p:sp>
      <p:pic>
        <p:nvPicPr>
          <p:cNvPr id="5" name="Imagen 4">
            <a:extLst>
              <a:ext uri="{FF2B5EF4-FFF2-40B4-BE49-F238E27FC236}">
                <a16:creationId xmlns:a16="http://schemas.microsoft.com/office/drawing/2014/main" id="{57044447-6A55-2909-45DF-AB081B2F5C43}"/>
              </a:ext>
            </a:extLst>
          </p:cNvPr>
          <p:cNvPicPr>
            <a:picLocks noChangeAspect="1"/>
          </p:cNvPicPr>
          <p:nvPr/>
        </p:nvPicPr>
        <p:blipFill>
          <a:blip r:embed="rId3"/>
          <a:stretch>
            <a:fillRect/>
          </a:stretch>
        </p:blipFill>
        <p:spPr>
          <a:xfrm>
            <a:off x="68286" y="717492"/>
            <a:ext cx="4224704" cy="2558865"/>
          </a:xfrm>
          <a:prstGeom prst="rect">
            <a:avLst/>
          </a:prstGeom>
        </p:spPr>
      </p:pic>
      <p:pic>
        <p:nvPicPr>
          <p:cNvPr id="9" name="Imagen 8">
            <a:extLst>
              <a:ext uri="{FF2B5EF4-FFF2-40B4-BE49-F238E27FC236}">
                <a16:creationId xmlns:a16="http://schemas.microsoft.com/office/drawing/2014/main" id="{5D5A374E-7443-1697-F02F-A7C64654CF07}"/>
              </a:ext>
            </a:extLst>
          </p:cNvPr>
          <p:cNvPicPr>
            <a:picLocks noChangeAspect="1"/>
          </p:cNvPicPr>
          <p:nvPr/>
        </p:nvPicPr>
        <p:blipFill>
          <a:blip r:embed="rId4"/>
          <a:stretch>
            <a:fillRect/>
          </a:stretch>
        </p:blipFill>
        <p:spPr>
          <a:xfrm>
            <a:off x="4544448" y="940560"/>
            <a:ext cx="4224704" cy="2448118"/>
          </a:xfrm>
          <a:prstGeom prst="rect">
            <a:avLst/>
          </a:prstGeom>
        </p:spPr>
      </p:pic>
      <p:pic>
        <p:nvPicPr>
          <p:cNvPr id="13" name="Imagen 12">
            <a:extLst>
              <a:ext uri="{FF2B5EF4-FFF2-40B4-BE49-F238E27FC236}">
                <a16:creationId xmlns:a16="http://schemas.microsoft.com/office/drawing/2014/main" id="{272B6E8A-2715-58C6-1497-4D5452842FCD}"/>
              </a:ext>
            </a:extLst>
          </p:cNvPr>
          <p:cNvPicPr>
            <a:picLocks noChangeAspect="1"/>
          </p:cNvPicPr>
          <p:nvPr/>
        </p:nvPicPr>
        <p:blipFill>
          <a:blip r:embed="rId5"/>
          <a:stretch>
            <a:fillRect/>
          </a:stretch>
        </p:blipFill>
        <p:spPr>
          <a:xfrm>
            <a:off x="2097552" y="3451783"/>
            <a:ext cx="4781550" cy="2628900"/>
          </a:xfrm>
          <a:prstGeom prst="rect">
            <a:avLst/>
          </a:prstGeom>
        </p:spPr>
      </p:pic>
      <p:sp>
        <p:nvSpPr>
          <p:cNvPr id="14" name="CuadroTexto 13">
            <a:extLst>
              <a:ext uri="{FF2B5EF4-FFF2-40B4-BE49-F238E27FC236}">
                <a16:creationId xmlns:a16="http://schemas.microsoft.com/office/drawing/2014/main" id="{74A6ADFA-A841-57F1-5893-F87246813C1B}"/>
              </a:ext>
            </a:extLst>
          </p:cNvPr>
          <p:cNvSpPr txBox="1"/>
          <p:nvPr/>
        </p:nvSpPr>
        <p:spPr>
          <a:xfrm>
            <a:off x="0" y="6388444"/>
            <a:ext cx="3534508" cy="307777"/>
          </a:xfrm>
          <a:prstGeom prst="rect">
            <a:avLst/>
          </a:prstGeom>
          <a:noFill/>
        </p:spPr>
        <p:txBody>
          <a:bodyPr wrap="square">
            <a:spAutoFit/>
          </a:bodyPr>
          <a:lstStyle/>
          <a:p>
            <a:r>
              <a:rPr lang="es-419" sz="1400" dirty="0">
                <a:effectLst/>
                <a:latin typeface="+mn-lt"/>
                <a:ea typeface="Calibri" panose="020F0502020204030204" pitchFamily="34" charset="0"/>
              </a:rPr>
              <a:t>(Robert, 2006), </a:t>
            </a:r>
            <a:r>
              <a:rPr lang="es-MX" sz="1400" dirty="0">
                <a:effectLst/>
                <a:latin typeface="+mn-lt"/>
                <a:ea typeface="Calibri" panose="020F0502020204030204" pitchFamily="34" charset="0"/>
              </a:rPr>
              <a:t>(Yunus </a:t>
            </a:r>
            <a:r>
              <a:rPr lang="es-MX" sz="1400" dirty="0" err="1">
                <a:effectLst/>
                <a:latin typeface="+mn-lt"/>
                <a:ea typeface="Calibri" panose="020F0502020204030204" pitchFamily="34" charset="0"/>
              </a:rPr>
              <a:t>Cengel</a:t>
            </a:r>
            <a:r>
              <a:rPr lang="es-MX" sz="1400" dirty="0">
                <a:effectLst/>
                <a:latin typeface="+mn-lt"/>
                <a:ea typeface="Calibri" panose="020F0502020204030204" pitchFamily="34" charset="0"/>
              </a:rPr>
              <a:t>, 2011)</a:t>
            </a:r>
            <a:endParaRPr lang="es-MX" dirty="0">
              <a:latin typeface="+mn-lt"/>
            </a:endParaRPr>
          </a:p>
        </p:txBody>
      </p:sp>
    </p:spTree>
    <p:extLst>
      <p:ext uri="{BB962C8B-B14F-4D97-AF65-F5344CB8AC3E}">
        <p14:creationId xmlns:p14="http://schemas.microsoft.com/office/powerpoint/2010/main" val="3660087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echa: a la derecha 14">
            <a:extLst>
              <a:ext uri="{FF2B5EF4-FFF2-40B4-BE49-F238E27FC236}">
                <a16:creationId xmlns:a16="http://schemas.microsoft.com/office/drawing/2014/main" id="{811F24AD-9857-60DA-E7F7-C677C6AA1C7E}"/>
              </a:ext>
            </a:extLst>
          </p:cNvPr>
          <p:cNvSpPr/>
          <p:nvPr/>
        </p:nvSpPr>
        <p:spPr>
          <a:xfrm>
            <a:off x="216504" y="3672896"/>
            <a:ext cx="8807356" cy="1838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Flecha: a la derecha 6">
            <a:extLst>
              <a:ext uri="{FF2B5EF4-FFF2-40B4-BE49-F238E27FC236}">
                <a16:creationId xmlns:a16="http://schemas.microsoft.com/office/drawing/2014/main" id="{EF8BC064-CBD9-BE56-417B-042609B9FE57}"/>
              </a:ext>
            </a:extLst>
          </p:cNvPr>
          <p:cNvSpPr/>
          <p:nvPr/>
        </p:nvSpPr>
        <p:spPr>
          <a:xfrm>
            <a:off x="216504" y="1113845"/>
            <a:ext cx="8807356" cy="1744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7" name="CuadroTexto 16">
            <a:extLst>
              <a:ext uri="{FF2B5EF4-FFF2-40B4-BE49-F238E27FC236}">
                <a16:creationId xmlns:a16="http://schemas.microsoft.com/office/drawing/2014/main" id="{13CB3E5C-10B1-6A73-952B-8CFE8B4B997E}"/>
              </a:ext>
            </a:extLst>
          </p:cNvPr>
          <p:cNvSpPr txBox="1"/>
          <p:nvPr/>
        </p:nvSpPr>
        <p:spPr>
          <a:xfrm>
            <a:off x="337729" y="659663"/>
            <a:ext cx="4814138" cy="338554"/>
          </a:xfrm>
          <a:prstGeom prst="rect">
            <a:avLst/>
          </a:prstGeom>
          <a:noFill/>
        </p:spPr>
        <p:txBody>
          <a:bodyPr wrap="none" rtlCol="0">
            <a:spAutoFit/>
          </a:bodyPr>
          <a:lstStyle/>
          <a:p>
            <a:r>
              <a:rPr lang="es-MX" sz="1600" b="1" dirty="0"/>
              <a:t>Construcción estructura y ensamblaje de techo</a:t>
            </a:r>
          </a:p>
        </p:txBody>
      </p:sp>
      <p:sp>
        <p:nvSpPr>
          <p:cNvPr id="13" name="CuadroTexto 12">
            <a:extLst>
              <a:ext uri="{FF2B5EF4-FFF2-40B4-BE49-F238E27FC236}">
                <a16:creationId xmlns:a16="http://schemas.microsoft.com/office/drawing/2014/main" id="{D9F9760B-3628-BCDF-CC36-DAA80172C715}"/>
              </a:ext>
            </a:extLst>
          </p:cNvPr>
          <p:cNvSpPr txBox="1"/>
          <p:nvPr/>
        </p:nvSpPr>
        <p:spPr>
          <a:xfrm>
            <a:off x="6330462" y="6488668"/>
            <a:ext cx="52050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18</a:t>
            </a:r>
          </a:p>
        </p:txBody>
      </p:sp>
      <p:pic>
        <p:nvPicPr>
          <p:cNvPr id="2" name="Imagen 1">
            <a:extLst>
              <a:ext uri="{FF2B5EF4-FFF2-40B4-BE49-F238E27FC236}">
                <a16:creationId xmlns:a16="http://schemas.microsoft.com/office/drawing/2014/main" id="{41DA6CFF-88C7-A58C-A751-CE96BB340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73" b="4849"/>
          <a:stretch/>
        </p:blipFill>
        <p:spPr bwMode="auto">
          <a:xfrm>
            <a:off x="310966" y="1288350"/>
            <a:ext cx="2161023" cy="1245995"/>
          </a:xfrm>
          <a:prstGeom prst="rect">
            <a:avLst/>
          </a:prstGeom>
          <a:noFill/>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0CD5851A-00D7-3DD2-188E-FD216277F6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447" b="12165"/>
          <a:stretch/>
        </p:blipFill>
        <p:spPr bwMode="auto">
          <a:xfrm>
            <a:off x="2606108" y="1288350"/>
            <a:ext cx="2203752" cy="1245995"/>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D1596457-9DBB-62A0-5197-6459514066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736" t="10999"/>
          <a:stretch/>
        </p:blipFill>
        <p:spPr bwMode="auto">
          <a:xfrm>
            <a:off x="5078098" y="1075174"/>
            <a:ext cx="1363027" cy="1772067"/>
          </a:xfrm>
          <a:prstGeom prst="rect">
            <a:avLst/>
          </a:prstGeom>
          <a:noFill/>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3F4D3803-9575-DE64-82FE-80B5D2DD5D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765"/>
          <a:stretch/>
        </p:blipFill>
        <p:spPr bwMode="auto">
          <a:xfrm>
            <a:off x="6977601" y="1001095"/>
            <a:ext cx="1547420" cy="1820506"/>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54633D5F-C45D-8259-004A-025EBC325A7D}"/>
              </a:ext>
            </a:extLst>
          </p:cNvPr>
          <p:cNvPicPr>
            <a:picLocks noChangeAspect="1"/>
          </p:cNvPicPr>
          <p:nvPr/>
        </p:nvPicPr>
        <p:blipFill rotWithShape="1">
          <a:blip r:embed="rId7"/>
          <a:srcRect t="4711" b="8495"/>
          <a:stretch/>
        </p:blipFill>
        <p:spPr bwMode="auto">
          <a:xfrm>
            <a:off x="254708" y="3498602"/>
            <a:ext cx="2299697" cy="962172"/>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541D328D-7189-4A4A-8DB6-917690C699AD}"/>
              </a:ext>
            </a:extLst>
          </p:cNvPr>
          <p:cNvPicPr>
            <a:picLocks noChangeAspect="1"/>
          </p:cNvPicPr>
          <p:nvPr/>
        </p:nvPicPr>
        <p:blipFill>
          <a:blip r:embed="rId8"/>
          <a:stretch>
            <a:fillRect/>
          </a:stretch>
        </p:blipFill>
        <p:spPr>
          <a:xfrm>
            <a:off x="539552" y="4576402"/>
            <a:ext cx="1927385" cy="1149149"/>
          </a:xfrm>
          <a:prstGeom prst="rect">
            <a:avLst/>
          </a:prstGeom>
        </p:spPr>
      </p:pic>
      <p:pic>
        <p:nvPicPr>
          <p:cNvPr id="11" name="Imagen 10">
            <a:extLst>
              <a:ext uri="{FF2B5EF4-FFF2-40B4-BE49-F238E27FC236}">
                <a16:creationId xmlns:a16="http://schemas.microsoft.com/office/drawing/2014/main" id="{7DA5D11F-87CB-C91F-FACF-AD45414CB36A}"/>
              </a:ext>
            </a:extLst>
          </p:cNvPr>
          <p:cNvPicPr>
            <a:picLocks noChangeAspect="1"/>
          </p:cNvPicPr>
          <p:nvPr/>
        </p:nvPicPr>
        <p:blipFill rotWithShape="1">
          <a:blip r:embed="rId9">
            <a:extLst>
              <a:ext uri="{28A0092B-C50C-407E-A947-70E740481C1C}">
                <a14:useLocalDpi xmlns:a14="http://schemas.microsoft.com/office/drawing/2010/main" val="0"/>
              </a:ext>
            </a:extLst>
          </a:blip>
          <a:srcRect t="26857" b="22085"/>
          <a:stretch/>
        </p:blipFill>
        <p:spPr bwMode="auto">
          <a:xfrm>
            <a:off x="3027770" y="3674380"/>
            <a:ext cx="2353157" cy="1876443"/>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8D0408E0-92E1-03B5-77F0-4F30D45F6EF1}"/>
              </a:ext>
            </a:extLst>
          </p:cNvPr>
          <p:cNvPicPr>
            <a:picLocks noChangeAspect="1"/>
          </p:cNvPicPr>
          <p:nvPr/>
        </p:nvPicPr>
        <p:blipFill rotWithShape="1">
          <a:blip r:embed="rId10">
            <a:extLst>
              <a:ext uri="{28A0092B-C50C-407E-A947-70E740481C1C}">
                <a14:useLocalDpi xmlns:a14="http://schemas.microsoft.com/office/drawing/2010/main" val="0"/>
              </a:ext>
            </a:extLst>
          </a:blip>
          <a:srcRect l="10751" t="28707" r="5863" b="51847"/>
          <a:stretch/>
        </p:blipFill>
        <p:spPr bwMode="auto">
          <a:xfrm>
            <a:off x="5577489" y="3300216"/>
            <a:ext cx="2947532" cy="1035301"/>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5815F502-CF0D-7531-4C64-ED4244DBB6C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77489" y="4400748"/>
            <a:ext cx="2947532" cy="1301561"/>
          </a:xfrm>
          <a:prstGeom prst="rect">
            <a:avLst/>
          </a:prstGeom>
          <a:noFill/>
        </p:spPr>
      </p:pic>
      <p:sp>
        <p:nvSpPr>
          <p:cNvPr id="16" name="CuadroTexto 15">
            <a:extLst>
              <a:ext uri="{FF2B5EF4-FFF2-40B4-BE49-F238E27FC236}">
                <a16:creationId xmlns:a16="http://schemas.microsoft.com/office/drawing/2014/main" id="{6131C360-AAEE-DCFB-5988-8D9020758F1E}"/>
              </a:ext>
            </a:extLst>
          </p:cNvPr>
          <p:cNvSpPr txBox="1"/>
          <p:nvPr/>
        </p:nvSpPr>
        <p:spPr>
          <a:xfrm>
            <a:off x="167860" y="3146327"/>
            <a:ext cx="2947532" cy="307777"/>
          </a:xfrm>
          <a:prstGeom prst="rect">
            <a:avLst/>
          </a:prstGeom>
          <a:noFill/>
        </p:spPr>
        <p:txBody>
          <a:bodyPr wrap="square">
            <a:spAutoFit/>
          </a:bodyPr>
          <a:lstStyle/>
          <a:p>
            <a:r>
              <a:rPr lang="es-MX" sz="1400" dirty="0">
                <a:effectLst/>
                <a:latin typeface="+mn-lt"/>
                <a:ea typeface="Calibri" panose="020F0502020204030204" pitchFamily="34" charset="0"/>
              </a:rPr>
              <a:t># 10 </a:t>
            </a:r>
            <a:r>
              <a:rPr lang="es-MX" dirty="0">
                <a:latin typeface="+mn-lt"/>
                <a:ea typeface="Calibri" panose="020F0502020204030204" pitchFamily="34" charset="0"/>
              </a:rPr>
              <a:t>x </a:t>
            </a:r>
            <a:r>
              <a:rPr lang="es-MX" sz="1400" dirty="0">
                <a:effectLst/>
                <a:latin typeface="+mn-lt"/>
                <a:ea typeface="Calibri" panose="020F0502020204030204" pitchFamily="34" charset="0"/>
              </a:rPr>
              <a:t>1 1/2 in (4.8 mm x 38.1 mm)</a:t>
            </a:r>
            <a:endParaRPr lang="es-MX" dirty="0">
              <a:latin typeface="+mn-lt"/>
            </a:endParaRPr>
          </a:p>
        </p:txBody>
      </p:sp>
      <p:sp>
        <p:nvSpPr>
          <p:cNvPr id="18" name="CuadroTexto 17">
            <a:extLst>
              <a:ext uri="{FF2B5EF4-FFF2-40B4-BE49-F238E27FC236}">
                <a16:creationId xmlns:a16="http://schemas.microsoft.com/office/drawing/2014/main" id="{7ADE02AE-26D9-CF68-223C-FD9C9438197E}"/>
              </a:ext>
            </a:extLst>
          </p:cNvPr>
          <p:cNvSpPr txBox="1"/>
          <p:nvPr/>
        </p:nvSpPr>
        <p:spPr>
          <a:xfrm>
            <a:off x="3669586" y="3121223"/>
            <a:ext cx="1069524" cy="307777"/>
          </a:xfrm>
          <a:prstGeom prst="rect">
            <a:avLst/>
          </a:prstGeom>
          <a:noFill/>
        </p:spPr>
        <p:txBody>
          <a:bodyPr wrap="none" rtlCol="0">
            <a:spAutoFit/>
          </a:bodyPr>
          <a:lstStyle/>
          <a:p>
            <a:r>
              <a:rPr lang="es-MX" dirty="0"/>
              <a:t>25 a 35 cm</a:t>
            </a:r>
          </a:p>
        </p:txBody>
      </p:sp>
      <p:sp>
        <p:nvSpPr>
          <p:cNvPr id="19" name="CuadroTexto 18">
            <a:extLst>
              <a:ext uri="{FF2B5EF4-FFF2-40B4-BE49-F238E27FC236}">
                <a16:creationId xmlns:a16="http://schemas.microsoft.com/office/drawing/2014/main" id="{5760009F-81A7-3BE7-8FD7-E87CBA68EA00}"/>
              </a:ext>
            </a:extLst>
          </p:cNvPr>
          <p:cNvSpPr txBox="1"/>
          <p:nvPr/>
        </p:nvSpPr>
        <p:spPr>
          <a:xfrm>
            <a:off x="68286" y="131947"/>
            <a:ext cx="4586066" cy="369332"/>
          </a:xfrm>
          <a:prstGeom prst="rect">
            <a:avLst/>
          </a:prstGeom>
          <a:noFill/>
        </p:spPr>
        <p:txBody>
          <a:bodyPr wrap="square">
            <a:spAutoFit/>
          </a:bodyPr>
          <a:lstStyle/>
          <a:p>
            <a:r>
              <a:rPr lang="es-EC" sz="1800" b="1" i="1" kern="1200" dirty="0">
                <a:ea typeface="+mn-ea"/>
              </a:rPr>
              <a:t>Modulo estructural.</a:t>
            </a:r>
            <a:endParaRPr lang="es-MX" sz="1800" b="1" dirty="0"/>
          </a:p>
        </p:txBody>
      </p:sp>
    </p:spTree>
    <p:extLst>
      <p:ext uri="{BB962C8B-B14F-4D97-AF65-F5344CB8AC3E}">
        <p14:creationId xmlns:p14="http://schemas.microsoft.com/office/powerpoint/2010/main" val="730286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7" name="CuadroTexto 16">
            <a:extLst>
              <a:ext uri="{FF2B5EF4-FFF2-40B4-BE49-F238E27FC236}">
                <a16:creationId xmlns:a16="http://schemas.microsoft.com/office/drawing/2014/main" id="{13CB3E5C-10B1-6A73-952B-8CFE8B4B997E}"/>
              </a:ext>
            </a:extLst>
          </p:cNvPr>
          <p:cNvSpPr txBox="1"/>
          <p:nvPr/>
        </p:nvSpPr>
        <p:spPr>
          <a:xfrm>
            <a:off x="337729" y="659663"/>
            <a:ext cx="3618298" cy="338554"/>
          </a:xfrm>
          <a:prstGeom prst="rect">
            <a:avLst/>
          </a:prstGeom>
          <a:noFill/>
        </p:spPr>
        <p:txBody>
          <a:bodyPr wrap="none" rtlCol="0">
            <a:spAutoFit/>
          </a:bodyPr>
          <a:lstStyle/>
          <a:p>
            <a:r>
              <a:rPr lang="es-MX" sz="1600" b="1" dirty="0"/>
              <a:t>Ensamblaje de cubierta de madera.</a:t>
            </a:r>
          </a:p>
        </p:txBody>
      </p:sp>
      <p:sp>
        <p:nvSpPr>
          <p:cNvPr id="13" name="CuadroTexto 12">
            <a:extLst>
              <a:ext uri="{FF2B5EF4-FFF2-40B4-BE49-F238E27FC236}">
                <a16:creationId xmlns:a16="http://schemas.microsoft.com/office/drawing/2014/main" id="{D9F9760B-3628-BCDF-CC36-DAA80172C715}"/>
              </a:ext>
            </a:extLst>
          </p:cNvPr>
          <p:cNvSpPr txBox="1"/>
          <p:nvPr/>
        </p:nvSpPr>
        <p:spPr>
          <a:xfrm>
            <a:off x="6330462" y="6488668"/>
            <a:ext cx="52050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19</a:t>
            </a:r>
          </a:p>
        </p:txBody>
      </p:sp>
      <p:pic>
        <p:nvPicPr>
          <p:cNvPr id="2" name="Imagen 1">
            <a:extLst>
              <a:ext uri="{FF2B5EF4-FFF2-40B4-BE49-F238E27FC236}">
                <a16:creationId xmlns:a16="http://schemas.microsoft.com/office/drawing/2014/main" id="{6DD0B546-8E25-1E87-A4D7-24238B076D09}"/>
              </a:ext>
            </a:extLst>
          </p:cNvPr>
          <p:cNvPicPr>
            <a:picLocks noChangeAspect="1"/>
          </p:cNvPicPr>
          <p:nvPr/>
        </p:nvPicPr>
        <p:blipFill>
          <a:blip r:embed="rId3"/>
          <a:stretch>
            <a:fillRect/>
          </a:stretch>
        </p:blipFill>
        <p:spPr>
          <a:xfrm>
            <a:off x="402710" y="976314"/>
            <a:ext cx="3643654" cy="2370724"/>
          </a:xfrm>
          <a:prstGeom prst="rect">
            <a:avLst/>
          </a:prstGeom>
        </p:spPr>
      </p:pic>
      <p:pic>
        <p:nvPicPr>
          <p:cNvPr id="3" name="Imagen 2">
            <a:extLst>
              <a:ext uri="{FF2B5EF4-FFF2-40B4-BE49-F238E27FC236}">
                <a16:creationId xmlns:a16="http://schemas.microsoft.com/office/drawing/2014/main" id="{D1BC7F40-165C-3206-D9B0-98CC24C059BF}"/>
              </a:ext>
            </a:extLst>
          </p:cNvPr>
          <p:cNvPicPr>
            <a:picLocks noChangeAspect="1"/>
          </p:cNvPicPr>
          <p:nvPr/>
        </p:nvPicPr>
        <p:blipFill>
          <a:blip r:embed="rId4"/>
          <a:stretch>
            <a:fillRect/>
          </a:stretch>
        </p:blipFill>
        <p:spPr>
          <a:xfrm>
            <a:off x="4317416" y="1122808"/>
            <a:ext cx="4660330" cy="2223386"/>
          </a:xfrm>
          <a:prstGeom prst="rect">
            <a:avLst/>
          </a:prstGeom>
        </p:spPr>
      </p:pic>
      <p:pic>
        <p:nvPicPr>
          <p:cNvPr id="5" name="Imagen 4">
            <a:extLst>
              <a:ext uri="{FF2B5EF4-FFF2-40B4-BE49-F238E27FC236}">
                <a16:creationId xmlns:a16="http://schemas.microsoft.com/office/drawing/2014/main" id="{683D91F9-EA8B-E426-3C25-57F313CD27A9}"/>
              </a:ext>
            </a:extLst>
          </p:cNvPr>
          <p:cNvPicPr>
            <a:picLocks noChangeAspect="1"/>
          </p:cNvPicPr>
          <p:nvPr/>
        </p:nvPicPr>
        <p:blipFill rotWithShape="1">
          <a:blip r:embed="rId5"/>
          <a:srcRect l="5281" t="9524" r="2152" b="3300"/>
          <a:stretch/>
        </p:blipFill>
        <p:spPr bwMode="auto">
          <a:xfrm>
            <a:off x="340364" y="3451427"/>
            <a:ext cx="3706000" cy="2574225"/>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68E6F8A8-ACCB-2BF9-D756-54A1F513111F}"/>
              </a:ext>
            </a:extLst>
          </p:cNvPr>
          <p:cNvPicPr>
            <a:picLocks noChangeAspect="1"/>
          </p:cNvPicPr>
          <p:nvPr/>
        </p:nvPicPr>
        <p:blipFill rotWithShape="1">
          <a:blip r:embed="rId6">
            <a:extLst>
              <a:ext uri="{28A0092B-C50C-407E-A947-70E740481C1C}">
                <a14:useLocalDpi xmlns:a14="http://schemas.microsoft.com/office/drawing/2010/main" val="0"/>
              </a:ext>
            </a:extLst>
          </a:blip>
          <a:srcRect l="5535" t="12091" r="8996" b="17609"/>
          <a:stretch/>
        </p:blipFill>
        <p:spPr bwMode="auto">
          <a:xfrm>
            <a:off x="4317416" y="3451427"/>
            <a:ext cx="4660330" cy="2569159"/>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FA7FE00B-EF9B-2DE7-7EEC-4EF87B5CB9E3}"/>
              </a:ext>
            </a:extLst>
          </p:cNvPr>
          <p:cNvSpPr txBox="1"/>
          <p:nvPr/>
        </p:nvSpPr>
        <p:spPr>
          <a:xfrm>
            <a:off x="68286" y="131947"/>
            <a:ext cx="4586066" cy="369332"/>
          </a:xfrm>
          <a:prstGeom prst="rect">
            <a:avLst/>
          </a:prstGeom>
          <a:noFill/>
        </p:spPr>
        <p:txBody>
          <a:bodyPr wrap="square">
            <a:spAutoFit/>
          </a:bodyPr>
          <a:lstStyle/>
          <a:p>
            <a:r>
              <a:rPr lang="es-EC" sz="1800" b="1" i="1" kern="1200" dirty="0">
                <a:ea typeface="+mn-ea"/>
              </a:rPr>
              <a:t>Modulo estructural.</a:t>
            </a:r>
            <a:endParaRPr lang="es-MX" sz="1800" b="1" dirty="0"/>
          </a:p>
        </p:txBody>
      </p:sp>
    </p:spTree>
    <p:extLst>
      <p:ext uri="{BB962C8B-B14F-4D97-AF65-F5344CB8AC3E}">
        <p14:creationId xmlns:p14="http://schemas.microsoft.com/office/powerpoint/2010/main" val="3573996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ext uri="{D42A27DB-BD31-4B8C-83A1-F6EECF244321}">
                <p14:modId xmlns:p14="http://schemas.microsoft.com/office/powerpoint/2010/main" val="3796980226"/>
              </p:ext>
            </p:extLst>
          </p:nvPr>
        </p:nvGraphicFramePr>
        <p:xfrm>
          <a:off x="179512" y="713137"/>
          <a:ext cx="8424936" cy="517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a:extLst>
              <a:ext uri="{FF2B5EF4-FFF2-40B4-BE49-F238E27FC236}">
                <a16:creationId xmlns:a16="http://schemas.microsoft.com/office/drawing/2014/main" id="{F943C2C5-54D4-001B-13E3-DF66795818E0}"/>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a:t>
            </a:r>
          </a:p>
        </p:txBody>
      </p:sp>
    </p:spTree>
    <p:extLst>
      <p:ext uri="{BB962C8B-B14F-4D97-AF65-F5344CB8AC3E}">
        <p14:creationId xmlns:p14="http://schemas.microsoft.com/office/powerpoint/2010/main" val="102437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268073" y="6505856"/>
            <a:ext cx="47035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20</a:t>
            </a:r>
          </a:p>
        </p:txBody>
      </p:sp>
      <p:sp>
        <p:nvSpPr>
          <p:cNvPr id="3" name="CuadroTexto 2">
            <a:extLst>
              <a:ext uri="{FF2B5EF4-FFF2-40B4-BE49-F238E27FC236}">
                <a16:creationId xmlns:a16="http://schemas.microsoft.com/office/drawing/2014/main" id="{CAA93372-98A3-5925-935C-F35605870DE3}"/>
              </a:ext>
            </a:extLst>
          </p:cNvPr>
          <p:cNvSpPr txBox="1"/>
          <p:nvPr/>
        </p:nvSpPr>
        <p:spPr>
          <a:xfrm>
            <a:off x="102555" y="616974"/>
            <a:ext cx="1580882" cy="369332"/>
          </a:xfrm>
          <a:prstGeom prst="rect">
            <a:avLst/>
          </a:prstGeom>
          <a:noFill/>
        </p:spPr>
        <p:txBody>
          <a:bodyPr wrap="none" rtlCol="0">
            <a:spAutoFit/>
          </a:bodyPr>
          <a:lstStyle/>
          <a:p>
            <a:r>
              <a:rPr lang="es-419" sz="1800" dirty="0">
                <a:latin typeface="+mn-lt"/>
                <a:ea typeface="Calibri" panose="020F0502020204030204" pitchFamily="34" charset="0"/>
                <a:cs typeface="Times New Roman" panose="02020603050405020304" pitchFamily="18" charset="0"/>
              </a:rPr>
              <a:t>Construcción</a:t>
            </a:r>
            <a:r>
              <a:rPr lang="es-419" dirty="0"/>
              <a:t>.</a:t>
            </a:r>
            <a:endParaRPr lang="es-MX" dirty="0"/>
          </a:p>
        </p:txBody>
      </p:sp>
      <p:pic>
        <p:nvPicPr>
          <p:cNvPr id="2" name="Imagen 1">
            <a:extLst>
              <a:ext uri="{FF2B5EF4-FFF2-40B4-BE49-F238E27FC236}">
                <a16:creationId xmlns:a16="http://schemas.microsoft.com/office/drawing/2014/main" id="{02F6298B-7B6E-B928-16E4-7253AABCF4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31" y="1078457"/>
            <a:ext cx="1580882" cy="1703999"/>
          </a:xfrm>
          <a:prstGeom prst="rect">
            <a:avLst/>
          </a:prstGeom>
          <a:noFill/>
        </p:spPr>
      </p:pic>
      <p:pic>
        <p:nvPicPr>
          <p:cNvPr id="7" name="Imagen 6">
            <a:extLst>
              <a:ext uri="{FF2B5EF4-FFF2-40B4-BE49-F238E27FC236}">
                <a16:creationId xmlns:a16="http://schemas.microsoft.com/office/drawing/2014/main" id="{858966A6-EECE-A3EC-BA3F-E185501C5291}"/>
              </a:ext>
            </a:extLst>
          </p:cNvPr>
          <p:cNvPicPr>
            <a:picLocks noChangeAspect="1"/>
          </p:cNvPicPr>
          <p:nvPr/>
        </p:nvPicPr>
        <p:blipFill>
          <a:blip r:embed="rId4"/>
          <a:stretch>
            <a:fillRect/>
          </a:stretch>
        </p:blipFill>
        <p:spPr>
          <a:xfrm rot="16200000">
            <a:off x="1322257" y="1398357"/>
            <a:ext cx="2482477" cy="919710"/>
          </a:xfrm>
          <a:prstGeom prst="rect">
            <a:avLst/>
          </a:prstGeom>
        </p:spPr>
      </p:pic>
      <p:pic>
        <p:nvPicPr>
          <p:cNvPr id="10" name="Imagen 9">
            <a:extLst>
              <a:ext uri="{FF2B5EF4-FFF2-40B4-BE49-F238E27FC236}">
                <a16:creationId xmlns:a16="http://schemas.microsoft.com/office/drawing/2014/main" id="{FBBDD3F5-4C05-E3B5-2716-8F0527E8DC6C}"/>
              </a:ext>
            </a:extLst>
          </p:cNvPr>
          <p:cNvPicPr>
            <a:picLocks noChangeAspect="1"/>
          </p:cNvPicPr>
          <p:nvPr/>
        </p:nvPicPr>
        <p:blipFill>
          <a:blip r:embed="rId5"/>
          <a:stretch>
            <a:fillRect/>
          </a:stretch>
        </p:blipFill>
        <p:spPr>
          <a:xfrm>
            <a:off x="3407751" y="704463"/>
            <a:ext cx="2757896" cy="2307498"/>
          </a:xfrm>
          <a:prstGeom prst="rect">
            <a:avLst/>
          </a:prstGeom>
        </p:spPr>
      </p:pic>
      <p:pic>
        <p:nvPicPr>
          <p:cNvPr id="12" name="Imagen 11">
            <a:extLst>
              <a:ext uri="{FF2B5EF4-FFF2-40B4-BE49-F238E27FC236}">
                <a16:creationId xmlns:a16="http://schemas.microsoft.com/office/drawing/2014/main" id="{8ED8CA59-AFE3-6FB8-B46D-4C6899E892A7}"/>
              </a:ext>
            </a:extLst>
          </p:cNvPr>
          <p:cNvPicPr>
            <a:picLocks noChangeAspect="1"/>
          </p:cNvPicPr>
          <p:nvPr/>
        </p:nvPicPr>
        <p:blipFill rotWithShape="1">
          <a:blip r:embed="rId6"/>
          <a:srcRect r="51634"/>
          <a:stretch/>
        </p:blipFill>
        <p:spPr bwMode="auto">
          <a:xfrm>
            <a:off x="6503248" y="931300"/>
            <a:ext cx="1963754" cy="1919383"/>
          </a:xfrm>
          <a:prstGeom prst="rect">
            <a:avLst/>
          </a:prstGeom>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F1781CC1-A76D-88F6-A460-8D0E3C306D64}"/>
              </a:ext>
            </a:extLst>
          </p:cNvPr>
          <p:cNvPicPr>
            <a:picLocks noChangeAspect="1"/>
          </p:cNvPicPr>
          <p:nvPr/>
        </p:nvPicPr>
        <p:blipFill rotWithShape="1">
          <a:blip r:embed="rId7"/>
          <a:srcRect r="50067" b="38620"/>
          <a:stretch/>
        </p:blipFill>
        <p:spPr bwMode="auto">
          <a:xfrm>
            <a:off x="143331" y="3611009"/>
            <a:ext cx="2442566" cy="1996038"/>
          </a:xfrm>
          <a:prstGeom prst="rect">
            <a:avLst/>
          </a:prstGeom>
          <a:ln>
            <a:noFill/>
          </a:ln>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9324AFF4-DF77-B659-740D-45422EF71651}"/>
              </a:ext>
            </a:extLst>
          </p:cNvPr>
          <p:cNvSpPr txBox="1"/>
          <p:nvPr/>
        </p:nvSpPr>
        <p:spPr>
          <a:xfrm>
            <a:off x="118030" y="132434"/>
            <a:ext cx="4586066" cy="369332"/>
          </a:xfrm>
          <a:prstGeom prst="rect">
            <a:avLst/>
          </a:prstGeom>
          <a:noFill/>
        </p:spPr>
        <p:txBody>
          <a:bodyPr wrap="square">
            <a:spAutoFit/>
          </a:bodyPr>
          <a:lstStyle/>
          <a:p>
            <a:r>
              <a:rPr lang="es-EC" sz="1800" b="1" i="1" kern="1200" dirty="0">
                <a:ea typeface="+mn-ea"/>
              </a:rPr>
              <a:t>Modulo de control de temperatura.</a:t>
            </a:r>
            <a:endParaRPr lang="es-MX" sz="1800" b="1" dirty="0"/>
          </a:p>
        </p:txBody>
      </p:sp>
      <p:pic>
        <p:nvPicPr>
          <p:cNvPr id="11" name="Imagen 10">
            <a:extLst>
              <a:ext uri="{FF2B5EF4-FFF2-40B4-BE49-F238E27FC236}">
                <a16:creationId xmlns:a16="http://schemas.microsoft.com/office/drawing/2014/main" id="{037DAD97-A96A-A1CF-F261-6B9AB7799ABE}"/>
              </a:ext>
            </a:extLst>
          </p:cNvPr>
          <p:cNvPicPr>
            <a:picLocks noChangeAspect="1"/>
          </p:cNvPicPr>
          <p:nvPr/>
        </p:nvPicPr>
        <p:blipFill>
          <a:blip r:embed="rId8"/>
          <a:stretch>
            <a:fillRect/>
          </a:stretch>
        </p:blipFill>
        <p:spPr>
          <a:xfrm>
            <a:off x="2911384" y="3304384"/>
            <a:ext cx="3978292" cy="2609289"/>
          </a:xfrm>
          <a:prstGeom prst="rect">
            <a:avLst/>
          </a:prstGeom>
        </p:spPr>
      </p:pic>
      <p:pic>
        <p:nvPicPr>
          <p:cNvPr id="13" name="Imagen 12">
            <a:extLst>
              <a:ext uri="{FF2B5EF4-FFF2-40B4-BE49-F238E27FC236}">
                <a16:creationId xmlns:a16="http://schemas.microsoft.com/office/drawing/2014/main" id="{CA0D4295-FCBD-1EAA-1089-AB844FE66C2F}"/>
              </a:ext>
            </a:extLst>
          </p:cNvPr>
          <p:cNvPicPr>
            <a:picLocks noChangeAspect="1"/>
          </p:cNvPicPr>
          <p:nvPr/>
        </p:nvPicPr>
        <p:blipFill rotWithShape="1">
          <a:blip r:embed="rId9"/>
          <a:srcRect l="53299"/>
          <a:stretch/>
        </p:blipFill>
        <p:spPr>
          <a:xfrm>
            <a:off x="7028347" y="3295562"/>
            <a:ext cx="2014131" cy="2591556"/>
          </a:xfrm>
          <a:prstGeom prst="rect">
            <a:avLst/>
          </a:prstGeom>
        </p:spPr>
      </p:pic>
    </p:spTree>
    <p:extLst>
      <p:ext uri="{BB962C8B-B14F-4D97-AF65-F5344CB8AC3E}">
        <p14:creationId xmlns:p14="http://schemas.microsoft.com/office/powerpoint/2010/main" val="1011335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356798" y="6464093"/>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21</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Título 5">
            <a:extLst>
              <a:ext uri="{FF2B5EF4-FFF2-40B4-BE49-F238E27FC236}">
                <a16:creationId xmlns:a16="http://schemas.microsoft.com/office/drawing/2014/main" id="{8CBEB82B-1BD0-0B0B-0C64-C388A098EAB0}"/>
              </a:ext>
            </a:extLst>
          </p:cNvPr>
          <p:cNvSpPr txBox="1">
            <a:spLocks/>
          </p:cNvSpPr>
          <p:nvPr/>
        </p:nvSpPr>
        <p:spPr>
          <a:xfrm>
            <a:off x="705967" y="0"/>
            <a:ext cx="8229600" cy="553728"/>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buClrTx/>
              <a:buFontTx/>
            </a:pPr>
            <a:r>
              <a:rPr lang="es-EC" i="0" dirty="0">
                <a:solidFill>
                  <a:srgbClr val="00B050"/>
                </a:solidFill>
                <a:latin typeface="Times New Roman" panose="02020603050405020304" pitchFamily="18" charset="0"/>
                <a:cs typeface="Times New Roman" panose="02020603050405020304" pitchFamily="18" charset="0"/>
              </a:rPr>
              <a:t>Diseño eléctrico y electrónico</a:t>
            </a:r>
            <a:endParaRPr lang="es-EC" i="0" dirty="0">
              <a:latin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F8F10E48-D65C-3305-1D14-F402F0273B57}"/>
              </a:ext>
            </a:extLst>
          </p:cNvPr>
          <p:cNvSpPr txBox="1"/>
          <p:nvPr/>
        </p:nvSpPr>
        <p:spPr>
          <a:xfrm>
            <a:off x="138372" y="92096"/>
            <a:ext cx="1787669" cy="369332"/>
          </a:xfrm>
          <a:prstGeom prst="rect">
            <a:avLst/>
          </a:prstGeom>
          <a:noFill/>
        </p:spPr>
        <p:txBody>
          <a:bodyPr wrap="none" rtlCol="0">
            <a:spAutoFit/>
          </a:bodyPr>
          <a:lstStyle/>
          <a:p>
            <a:r>
              <a:rPr lang="es-419" sz="1800" b="1" dirty="0"/>
              <a:t>Componentes.</a:t>
            </a:r>
            <a:endParaRPr lang="es-MX" sz="1800" b="1" dirty="0"/>
          </a:p>
        </p:txBody>
      </p:sp>
      <p:pic>
        <p:nvPicPr>
          <p:cNvPr id="13" name="Imagen 12">
            <a:extLst>
              <a:ext uri="{FF2B5EF4-FFF2-40B4-BE49-F238E27FC236}">
                <a16:creationId xmlns:a16="http://schemas.microsoft.com/office/drawing/2014/main" id="{20A18281-054A-B5BF-F76A-350887912109}"/>
              </a:ext>
            </a:extLst>
          </p:cNvPr>
          <p:cNvPicPr>
            <a:picLocks noChangeAspect="1"/>
          </p:cNvPicPr>
          <p:nvPr/>
        </p:nvPicPr>
        <p:blipFill rotWithShape="1">
          <a:blip r:embed="rId3"/>
          <a:srcRect l="4569" t="25275" r="66609"/>
          <a:stretch/>
        </p:blipFill>
        <p:spPr>
          <a:xfrm>
            <a:off x="1382822" y="4582216"/>
            <a:ext cx="689224" cy="838492"/>
          </a:xfrm>
          <a:prstGeom prst="rect">
            <a:avLst/>
          </a:prstGeom>
        </p:spPr>
      </p:pic>
      <p:pic>
        <p:nvPicPr>
          <p:cNvPr id="14" name="Imagen 13">
            <a:extLst>
              <a:ext uri="{FF2B5EF4-FFF2-40B4-BE49-F238E27FC236}">
                <a16:creationId xmlns:a16="http://schemas.microsoft.com/office/drawing/2014/main" id="{F6003641-7AAF-9F5D-6D14-5EE225771AA3}"/>
              </a:ext>
            </a:extLst>
          </p:cNvPr>
          <p:cNvPicPr>
            <a:picLocks noChangeAspect="1"/>
          </p:cNvPicPr>
          <p:nvPr/>
        </p:nvPicPr>
        <p:blipFill>
          <a:blip r:embed="rId4"/>
          <a:stretch>
            <a:fillRect/>
          </a:stretch>
        </p:blipFill>
        <p:spPr>
          <a:xfrm>
            <a:off x="187145" y="4694132"/>
            <a:ext cx="1004637" cy="1024668"/>
          </a:xfrm>
          <a:prstGeom prst="rect">
            <a:avLst/>
          </a:prstGeom>
        </p:spPr>
      </p:pic>
      <p:pic>
        <p:nvPicPr>
          <p:cNvPr id="15" name="Imagen 14">
            <a:extLst>
              <a:ext uri="{FF2B5EF4-FFF2-40B4-BE49-F238E27FC236}">
                <a16:creationId xmlns:a16="http://schemas.microsoft.com/office/drawing/2014/main" id="{C961DD95-AD7E-F368-8743-7EF63088CBB3}"/>
              </a:ext>
            </a:extLst>
          </p:cNvPr>
          <p:cNvPicPr>
            <a:picLocks noChangeAspect="1"/>
          </p:cNvPicPr>
          <p:nvPr/>
        </p:nvPicPr>
        <p:blipFill rotWithShape="1">
          <a:blip r:embed="rId5"/>
          <a:srcRect l="5056" r="57208"/>
          <a:stretch/>
        </p:blipFill>
        <p:spPr>
          <a:xfrm>
            <a:off x="6748865" y="4674683"/>
            <a:ext cx="843272" cy="1095313"/>
          </a:xfrm>
          <a:prstGeom prst="rect">
            <a:avLst/>
          </a:prstGeom>
        </p:spPr>
      </p:pic>
      <p:pic>
        <p:nvPicPr>
          <p:cNvPr id="16" name="Imagen 15">
            <a:extLst>
              <a:ext uri="{FF2B5EF4-FFF2-40B4-BE49-F238E27FC236}">
                <a16:creationId xmlns:a16="http://schemas.microsoft.com/office/drawing/2014/main" id="{0349C3ED-8231-86C6-6A5B-CC5C4F6C8438}"/>
              </a:ext>
            </a:extLst>
          </p:cNvPr>
          <p:cNvPicPr>
            <a:picLocks noChangeAspect="1"/>
          </p:cNvPicPr>
          <p:nvPr/>
        </p:nvPicPr>
        <p:blipFill rotWithShape="1">
          <a:blip r:embed="rId6"/>
          <a:srcRect r="46445"/>
          <a:stretch/>
        </p:blipFill>
        <p:spPr>
          <a:xfrm rot="16200000">
            <a:off x="5836523" y="1482869"/>
            <a:ext cx="765496" cy="478106"/>
          </a:xfrm>
          <a:prstGeom prst="rect">
            <a:avLst/>
          </a:prstGeom>
        </p:spPr>
      </p:pic>
      <p:pic>
        <p:nvPicPr>
          <p:cNvPr id="17" name="Imagen 16">
            <a:extLst>
              <a:ext uri="{FF2B5EF4-FFF2-40B4-BE49-F238E27FC236}">
                <a16:creationId xmlns:a16="http://schemas.microsoft.com/office/drawing/2014/main" id="{6F3A42E8-1863-9C41-5531-01C6995BFFB5}"/>
              </a:ext>
            </a:extLst>
          </p:cNvPr>
          <p:cNvPicPr>
            <a:picLocks noChangeAspect="1"/>
          </p:cNvPicPr>
          <p:nvPr/>
        </p:nvPicPr>
        <p:blipFill rotWithShape="1">
          <a:blip r:embed="rId7"/>
          <a:srcRect r="48795"/>
          <a:stretch/>
        </p:blipFill>
        <p:spPr>
          <a:xfrm>
            <a:off x="3271437" y="2956453"/>
            <a:ext cx="1770722" cy="1168523"/>
          </a:xfrm>
          <a:prstGeom prst="rect">
            <a:avLst/>
          </a:prstGeom>
        </p:spPr>
      </p:pic>
      <p:pic>
        <p:nvPicPr>
          <p:cNvPr id="18" name="Imagen 17">
            <a:extLst>
              <a:ext uri="{FF2B5EF4-FFF2-40B4-BE49-F238E27FC236}">
                <a16:creationId xmlns:a16="http://schemas.microsoft.com/office/drawing/2014/main" id="{4938B8F1-C190-ED5D-2DFB-0C8AB473B6A2}"/>
              </a:ext>
            </a:extLst>
          </p:cNvPr>
          <p:cNvPicPr>
            <a:picLocks noChangeAspect="1"/>
          </p:cNvPicPr>
          <p:nvPr/>
        </p:nvPicPr>
        <p:blipFill rotWithShape="1">
          <a:blip r:embed="rId8"/>
          <a:srcRect l="23368" t="29510" r="40958" b="23754"/>
          <a:stretch/>
        </p:blipFill>
        <p:spPr bwMode="auto">
          <a:xfrm>
            <a:off x="4215324" y="1329219"/>
            <a:ext cx="854457" cy="839814"/>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FFCF7F88-158F-BC7E-3D49-C4D7D9AF3638}"/>
              </a:ext>
            </a:extLst>
          </p:cNvPr>
          <p:cNvPicPr>
            <a:picLocks noChangeAspect="1"/>
          </p:cNvPicPr>
          <p:nvPr/>
        </p:nvPicPr>
        <p:blipFill rotWithShape="1">
          <a:blip r:embed="rId9"/>
          <a:srcRect l="15986" t="24796" r="16379" b="25198"/>
          <a:stretch/>
        </p:blipFill>
        <p:spPr bwMode="auto">
          <a:xfrm rot="5400000">
            <a:off x="4894351" y="1404107"/>
            <a:ext cx="1146398" cy="635631"/>
          </a:xfrm>
          <a:prstGeom prst="rect">
            <a:avLst/>
          </a:prstGeom>
          <a:ln>
            <a:noFill/>
          </a:ln>
          <a:extLst>
            <a:ext uri="{53640926-AAD7-44D8-BBD7-CCE9431645EC}">
              <a14:shadowObscured xmlns:a14="http://schemas.microsoft.com/office/drawing/2010/main"/>
            </a:ext>
          </a:extLst>
        </p:spPr>
      </p:pic>
      <p:pic>
        <p:nvPicPr>
          <p:cNvPr id="20" name="Imagen 19">
            <a:extLst>
              <a:ext uri="{FF2B5EF4-FFF2-40B4-BE49-F238E27FC236}">
                <a16:creationId xmlns:a16="http://schemas.microsoft.com/office/drawing/2014/main" id="{9DA0E58A-587C-EC86-FF7D-CDD40B289FFA}"/>
              </a:ext>
            </a:extLst>
          </p:cNvPr>
          <p:cNvPicPr>
            <a:picLocks noChangeAspect="1"/>
          </p:cNvPicPr>
          <p:nvPr/>
        </p:nvPicPr>
        <p:blipFill rotWithShape="1">
          <a:blip r:embed="rId10"/>
          <a:srcRect t="27871" b="28475"/>
          <a:stretch/>
        </p:blipFill>
        <p:spPr bwMode="auto">
          <a:xfrm rot="5400000">
            <a:off x="1929971" y="3237341"/>
            <a:ext cx="1710361" cy="559766"/>
          </a:xfrm>
          <a:prstGeom prst="rect">
            <a:avLst/>
          </a:prstGeom>
          <a:ln>
            <a:no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id="{0B9C38EC-E36A-CF08-1E4C-B41629A60EEE}"/>
              </a:ext>
            </a:extLst>
          </p:cNvPr>
          <p:cNvPicPr>
            <a:picLocks noChangeAspect="1"/>
          </p:cNvPicPr>
          <p:nvPr/>
        </p:nvPicPr>
        <p:blipFill rotWithShape="1">
          <a:blip r:embed="rId11"/>
          <a:srcRect l="52191"/>
          <a:stretch/>
        </p:blipFill>
        <p:spPr>
          <a:xfrm>
            <a:off x="1524415" y="1119738"/>
            <a:ext cx="482754" cy="1326739"/>
          </a:xfrm>
          <a:prstGeom prst="rect">
            <a:avLst/>
          </a:prstGeom>
        </p:spPr>
      </p:pic>
      <p:pic>
        <p:nvPicPr>
          <p:cNvPr id="22" name="Imagen 21">
            <a:extLst>
              <a:ext uri="{FF2B5EF4-FFF2-40B4-BE49-F238E27FC236}">
                <a16:creationId xmlns:a16="http://schemas.microsoft.com/office/drawing/2014/main" id="{7D33924D-5E6D-D607-7F35-937620E15736}"/>
              </a:ext>
            </a:extLst>
          </p:cNvPr>
          <p:cNvPicPr>
            <a:picLocks noChangeAspect="1"/>
          </p:cNvPicPr>
          <p:nvPr/>
        </p:nvPicPr>
        <p:blipFill rotWithShape="1">
          <a:blip r:embed="rId12"/>
          <a:srcRect r="48956"/>
          <a:stretch/>
        </p:blipFill>
        <p:spPr>
          <a:xfrm>
            <a:off x="4429675" y="4518948"/>
            <a:ext cx="795961" cy="857076"/>
          </a:xfrm>
          <a:prstGeom prst="rect">
            <a:avLst/>
          </a:prstGeom>
        </p:spPr>
      </p:pic>
      <p:pic>
        <p:nvPicPr>
          <p:cNvPr id="23" name="Imagen 22">
            <a:extLst>
              <a:ext uri="{FF2B5EF4-FFF2-40B4-BE49-F238E27FC236}">
                <a16:creationId xmlns:a16="http://schemas.microsoft.com/office/drawing/2014/main" id="{B97276B4-6670-B6DD-3ADC-EE9EA6C82A2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85374" y="4537531"/>
            <a:ext cx="710419" cy="765496"/>
          </a:xfrm>
          <a:prstGeom prst="rect">
            <a:avLst/>
          </a:prstGeom>
          <a:noFill/>
        </p:spPr>
      </p:pic>
      <p:pic>
        <p:nvPicPr>
          <p:cNvPr id="25" name="Imagen 24">
            <a:extLst>
              <a:ext uri="{FF2B5EF4-FFF2-40B4-BE49-F238E27FC236}">
                <a16:creationId xmlns:a16="http://schemas.microsoft.com/office/drawing/2014/main" id="{02BA6458-C645-DF98-CCBF-43E534AEE1FB}"/>
              </a:ext>
            </a:extLst>
          </p:cNvPr>
          <p:cNvPicPr>
            <a:picLocks noChangeAspect="1"/>
          </p:cNvPicPr>
          <p:nvPr/>
        </p:nvPicPr>
        <p:blipFill rotWithShape="1">
          <a:blip r:embed="rId14"/>
          <a:srcRect l="20964" t="10101" r="19744" b="18578"/>
          <a:stretch/>
        </p:blipFill>
        <p:spPr>
          <a:xfrm>
            <a:off x="3040500" y="4537531"/>
            <a:ext cx="929437" cy="838493"/>
          </a:xfrm>
          <a:prstGeom prst="rect">
            <a:avLst/>
          </a:prstGeom>
        </p:spPr>
      </p:pic>
      <p:pic>
        <p:nvPicPr>
          <p:cNvPr id="2052" name="Picture 4" descr="Transmisor De Temperatura Pt100 | MercadoLibre">
            <a:extLst>
              <a:ext uri="{FF2B5EF4-FFF2-40B4-BE49-F238E27FC236}">
                <a16:creationId xmlns:a16="http://schemas.microsoft.com/office/drawing/2014/main" id="{BB518BC9-7ED2-B9A7-72FA-BFDC38EF0D1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861" b="24819"/>
          <a:stretch/>
        </p:blipFill>
        <p:spPr bwMode="auto">
          <a:xfrm>
            <a:off x="2072045" y="1978591"/>
            <a:ext cx="534010" cy="46788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B3CE10F-D2BE-DE67-5BF9-5F174CD9BA7A}"/>
              </a:ext>
            </a:extLst>
          </p:cNvPr>
          <p:cNvPicPr>
            <a:picLocks noChangeAspect="1"/>
          </p:cNvPicPr>
          <p:nvPr/>
        </p:nvPicPr>
        <p:blipFill rotWithShape="1">
          <a:blip r:embed="rId11"/>
          <a:srcRect l="52191"/>
          <a:stretch/>
        </p:blipFill>
        <p:spPr>
          <a:xfrm>
            <a:off x="391901" y="1099870"/>
            <a:ext cx="482754" cy="1326739"/>
          </a:xfrm>
          <a:prstGeom prst="rect">
            <a:avLst/>
          </a:prstGeom>
        </p:spPr>
      </p:pic>
      <p:pic>
        <p:nvPicPr>
          <p:cNvPr id="4" name="Picture 4" descr="Transmisor De Temperatura Pt100 | MercadoLibre">
            <a:extLst>
              <a:ext uri="{FF2B5EF4-FFF2-40B4-BE49-F238E27FC236}">
                <a16:creationId xmlns:a16="http://schemas.microsoft.com/office/drawing/2014/main" id="{06549DD6-679D-D5EA-7178-E49CEA5E7AE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861" b="24819"/>
          <a:stretch/>
        </p:blipFill>
        <p:spPr bwMode="auto">
          <a:xfrm>
            <a:off x="922754" y="2036982"/>
            <a:ext cx="534010" cy="46788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778AF8E5-6B45-D6C2-E0FD-F84499A6C43D}"/>
              </a:ext>
            </a:extLst>
          </p:cNvPr>
          <p:cNvPicPr>
            <a:picLocks noChangeAspect="1"/>
          </p:cNvPicPr>
          <p:nvPr/>
        </p:nvPicPr>
        <p:blipFill rotWithShape="1">
          <a:blip r:embed="rId16"/>
          <a:srcRect r="39646"/>
          <a:stretch/>
        </p:blipFill>
        <p:spPr>
          <a:xfrm rot="5400000">
            <a:off x="3185868" y="1469826"/>
            <a:ext cx="1240081" cy="729426"/>
          </a:xfrm>
          <a:prstGeom prst="rect">
            <a:avLst/>
          </a:prstGeom>
        </p:spPr>
      </p:pic>
      <p:pic>
        <p:nvPicPr>
          <p:cNvPr id="6" name="Imagen 5">
            <a:extLst>
              <a:ext uri="{FF2B5EF4-FFF2-40B4-BE49-F238E27FC236}">
                <a16:creationId xmlns:a16="http://schemas.microsoft.com/office/drawing/2014/main" id="{E74DBA5C-8AF1-5C37-680C-53158F530DF9}"/>
              </a:ext>
            </a:extLst>
          </p:cNvPr>
          <p:cNvPicPr>
            <a:picLocks noChangeAspect="1"/>
          </p:cNvPicPr>
          <p:nvPr/>
        </p:nvPicPr>
        <p:blipFill rotWithShape="1">
          <a:blip r:embed="rId16"/>
          <a:srcRect r="39646"/>
          <a:stretch/>
        </p:blipFill>
        <p:spPr>
          <a:xfrm rot="5400000">
            <a:off x="2420460" y="1489146"/>
            <a:ext cx="1240081" cy="729426"/>
          </a:xfrm>
          <a:prstGeom prst="rect">
            <a:avLst/>
          </a:prstGeom>
        </p:spPr>
      </p:pic>
      <p:pic>
        <p:nvPicPr>
          <p:cNvPr id="7" name="Imagen 6">
            <a:extLst>
              <a:ext uri="{FF2B5EF4-FFF2-40B4-BE49-F238E27FC236}">
                <a16:creationId xmlns:a16="http://schemas.microsoft.com/office/drawing/2014/main" id="{6C638BDC-F40F-3D3C-7EF6-B5AAB96EE6C5}"/>
              </a:ext>
            </a:extLst>
          </p:cNvPr>
          <p:cNvPicPr>
            <a:picLocks noChangeAspect="1"/>
          </p:cNvPicPr>
          <p:nvPr/>
        </p:nvPicPr>
        <p:blipFill rotWithShape="1">
          <a:blip r:embed="rId6"/>
          <a:srcRect r="46445"/>
          <a:stretch/>
        </p:blipFill>
        <p:spPr>
          <a:xfrm rot="16200000">
            <a:off x="8306130" y="2404475"/>
            <a:ext cx="765496" cy="478106"/>
          </a:xfrm>
          <a:prstGeom prst="rect">
            <a:avLst/>
          </a:prstGeom>
        </p:spPr>
      </p:pic>
      <p:pic>
        <p:nvPicPr>
          <p:cNvPr id="9" name="Imagen 8">
            <a:extLst>
              <a:ext uri="{FF2B5EF4-FFF2-40B4-BE49-F238E27FC236}">
                <a16:creationId xmlns:a16="http://schemas.microsoft.com/office/drawing/2014/main" id="{C5D3EB2E-72BF-8F01-1ADF-FA0AAAFBA45C}"/>
              </a:ext>
            </a:extLst>
          </p:cNvPr>
          <p:cNvPicPr>
            <a:picLocks noChangeAspect="1"/>
          </p:cNvPicPr>
          <p:nvPr/>
        </p:nvPicPr>
        <p:blipFill rotWithShape="1">
          <a:blip r:embed="rId6"/>
          <a:srcRect r="46445"/>
          <a:stretch/>
        </p:blipFill>
        <p:spPr>
          <a:xfrm rot="16200000">
            <a:off x="8285479" y="1519941"/>
            <a:ext cx="765496" cy="478106"/>
          </a:xfrm>
          <a:prstGeom prst="rect">
            <a:avLst/>
          </a:prstGeom>
        </p:spPr>
      </p:pic>
      <p:pic>
        <p:nvPicPr>
          <p:cNvPr id="10" name="Imagen 9">
            <a:extLst>
              <a:ext uri="{FF2B5EF4-FFF2-40B4-BE49-F238E27FC236}">
                <a16:creationId xmlns:a16="http://schemas.microsoft.com/office/drawing/2014/main" id="{92EEC11D-CC6E-3C8F-F0A7-0B7331C0F4DE}"/>
              </a:ext>
            </a:extLst>
          </p:cNvPr>
          <p:cNvPicPr>
            <a:picLocks noChangeAspect="1"/>
          </p:cNvPicPr>
          <p:nvPr/>
        </p:nvPicPr>
        <p:blipFill rotWithShape="1">
          <a:blip r:embed="rId6"/>
          <a:srcRect r="46445"/>
          <a:stretch/>
        </p:blipFill>
        <p:spPr>
          <a:xfrm rot="16200000">
            <a:off x="6440964" y="1510073"/>
            <a:ext cx="765496" cy="478106"/>
          </a:xfrm>
          <a:prstGeom prst="rect">
            <a:avLst/>
          </a:prstGeom>
        </p:spPr>
      </p:pic>
      <p:pic>
        <p:nvPicPr>
          <p:cNvPr id="24" name="Imagen 23">
            <a:extLst>
              <a:ext uri="{FF2B5EF4-FFF2-40B4-BE49-F238E27FC236}">
                <a16:creationId xmlns:a16="http://schemas.microsoft.com/office/drawing/2014/main" id="{8EA38E84-36C2-7C3D-B24B-59ADD193A95E}"/>
              </a:ext>
            </a:extLst>
          </p:cNvPr>
          <p:cNvPicPr>
            <a:picLocks noChangeAspect="1"/>
          </p:cNvPicPr>
          <p:nvPr/>
        </p:nvPicPr>
        <p:blipFill rotWithShape="1">
          <a:blip r:embed="rId6"/>
          <a:srcRect r="46445"/>
          <a:stretch/>
        </p:blipFill>
        <p:spPr>
          <a:xfrm rot="16200000">
            <a:off x="7113922" y="1507869"/>
            <a:ext cx="765496" cy="478106"/>
          </a:xfrm>
          <a:prstGeom prst="rect">
            <a:avLst/>
          </a:prstGeom>
        </p:spPr>
      </p:pic>
      <p:pic>
        <p:nvPicPr>
          <p:cNvPr id="26" name="Imagen 25">
            <a:extLst>
              <a:ext uri="{FF2B5EF4-FFF2-40B4-BE49-F238E27FC236}">
                <a16:creationId xmlns:a16="http://schemas.microsoft.com/office/drawing/2014/main" id="{02DB036B-24DD-CD97-B13F-29E9D6C44122}"/>
              </a:ext>
            </a:extLst>
          </p:cNvPr>
          <p:cNvPicPr>
            <a:picLocks noChangeAspect="1"/>
          </p:cNvPicPr>
          <p:nvPr/>
        </p:nvPicPr>
        <p:blipFill rotWithShape="1">
          <a:blip r:embed="rId6"/>
          <a:srcRect r="46445"/>
          <a:stretch/>
        </p:blipFill>
        <p:spPr>
          <a:xfrm rot="16200000">
            <a:off x="7718363" y="1519941"/>
            <a:ext cx="765496" cy="478106"/>
          </a:xfrm>
          <a:prstGeom prst="rect">
            <a:avLst/>
          </a:prstGeom>
        </p:spPr>
      </p:pic>
      <p:pic>
        <p:nvPicPr>
          <p:cNvPr id="27" name="Imagen 26">
            <a:extLst>
              <a:ext uri="{FF2B5EF4-FFF2-40B4-BE49-F238E27FC236}">
                <a16:creationId xmlns:a16="http://schemas.microsoft.com/office/drawing/2014/main" id="{F2680FFB-E340-C3C1-51A1-9CBF07F96DB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85374" y="5400316"/>
            <a:ext cx="710420" cy="765497"/>
          </a:xfrm>
          <a:prstGeom prst="rect">
            <a:avLst/>
          </a:prstGeom>
          <a:noFill/>
        </p:spPr>
      </p:pic>
      <p:pic>
        <p:nvPicPr>
          <p:cNvPr id="29" name="Imagen 28">
            <a:extLst>
              <a:ext uri="{FF2B5EF4-FFF2-40B4-BE49-F238E27FC236}">
                <a16:creationId xmlns:a16="http://schemas.microsoft.com/office/drawing/2014/main" id="{3186240B-468E-0016-8AB0-3581BF7837EA}"/>
              </a:ext>
            </a:extLst>
          </p:cNvPr>
          <p:cNvPicPr>
            <a:picLocks noChangeAspect="1"/>
          </p:cNvPicPr>
          <p:nvPr/>
        </p:nvPicPr>
        <p:blipFill rotWithShape="1">
          <a:blip r:embed="rId14"/>
          <a:srcRect l="20964" t="10101" r="19744" b="18578"/>
          <a:stretch/>
        </p:blipFill>
        <p:spPr>
          <a:xfrm>
            <a:off x="3004501" y="5435202"/>
            <a:ext cx="929437" cy="838493"/>
          </a:xfrm>
          <a:prstGeom prst="rect">
            <a:avLst/>
          </a:prstGeom>
        </p:spPr>
      </p:pic>
      <p:pic>
        <p:nvPicPr>
          <p:cNvPr id="30" name="Imagen 29">
            <a:extLst>
              <a:ext uri="{FF2B5EF4-FFF2-40B4-BE49-F238E27FC236}">
                <a16:creationId xmlns:a16="http://schemas.microsoft.com/office/drawing/2014/main" id="{4DF6349F-E720-3C35-1E91-232307D8C1D4}"/>
              </a:ext>
            </a:extLst>
          </p:cNvPr>
          <p:cNvPicPr>
            <a:picLocks noChangeAspect="1"/>
          </p:cNvPicPr>
          <p:nvPr/>
        </p:nvPicPr>
        <p:blipFill rotWithShape="1">
          <a:blip r:embed="rId12"/>
          <a:srcRect r="48956"/>
          <a:stretch/>
        </p:blipFill>
        <p:spPr>
          <a:xfrm>
            <a:off x="4438547" y="5334040"/>
            <a:ext cx="809739" cy="871912"/>
          </a:xfrm>
          <a:prstGeom prst="rect">
            <a:avLst/>
          </a:prstGeom>
        </p:spPr>
      </p:pic>
      <p:pic>
        <p:nvPicPr>
          <p:cNvPr id="31" name="Imagen 30">
            <a:extLst>
              <a:ext uri="{FF2B5EF4-FFF2-40B4-BE49-F238E27FC236}">
                <a16:creationId xmlns:a16="http://schemas.microsoft.com/office/drawing/2014/main" id="{EB78A4B2-2135-1B03-571B-5B5A0C133BB4}"/>
              </a:ext>
            </a:extLst>
          </p:cNvPr>
          <p:cNvPicPr>
            <a:picLocks noChangeAspect="1"/>
          </p:cNvPicPr>
          <p:nvPr/>
        </p:nvPicPr>
        <p:blipFill rotWithShape="1">
          <a:blip r:embed="rId5"/>
          <a:srcRect l="5056" r="57208"/>
          <a:stretch/>
        </p:blipFill>
        <p:spPr>
          <a:xfrm>
            <a:off x="7629129" y="4659360"/>
            <a:ext cx="843272" cy="1095313"/>
          </a:xfrm>
          <a:prstGeom prst="rect">
            <a:avLst/>
          </a:prstGeom>
        </p:spPr>
      </p:pic>
      <p:pic>
        <p:nvPicPr>
          <p:cNvPr id="32" name="Imagen 31">
            <a:extLst>
              <a:ext uri="{FF2B5EF4-FFF2-40B4-BE49-F238E27FC236}">
                <a16:creationId xmlns:a16="http://schemas.microsoft.com/office/drawing/2014/main" id="{BF79BEBD-C1B1-1EC1-81A7-71D139CC20D4}"/>
              </a:ext>
            </a:extLst>
          </p:cNvPr>
          <p:cNvPicPr>
            <a:picLocks noChangeAspect="1"/>
          </p:cNvPicPr>
          <p:nvPr/>
        </p:nvPicPr>
        <p:blipFill rotWithShape="1">
          <a:blip r:embed="rId3"/>
          <a:srcRect l="4569" t="25275" r="66609"/>
          <a:stretch/>
        </p:blipFill>
        <p:spPr>
          <a:xfrm>
            <a:off x="2081602" y="4568317"/>
            <a:ext cx="689224" cy="838492"/>
          </a:xfrm>
          <a:prstGeom prst="rect">
            <a:avLst/>
          </a:prstGeom>
        </p:spPr>
      </p:pic>
      <p:pic>
        <p:nvPicPr>
          <p:cNvPr id="33" name="Imagen 32">
            <a:extLst>
              <a:ext uri="{FF2B5EF4-FFF2-40B4-BE49-F238E27FC236}">
                <a16:creationId xmlns:a16="http://schemas.microsoft.com/office/drawing/2014/main" id="{E1E684E4-E23C-EC89-8DDD-4C67388442E1}"/>
              </a:ext>
            </a:extLst>
          </p:cNvPr>
          <p:cNvPicPr>
            <a:picLocks noChangeAspect="1"/>
          </p:cNvPicPr>
          <p:nvPr/>
        </p:nvPicPr>
        <p:blipFill rotWithShape="1">
          <a:blip r:embed="rId3"/>
          <a:srcRect l="4569" t="25275" r="66609"/>
          <a:stretch/>
        </p:blipFill>
        <p:spPr>
          <a:xfrm>
            <a:off x="1382821" y="5435203"/>
            <a:ext cx="689224" cy="838492"/>
          </a:xfrm>
          <a:prstGeom prst="rect">
            <a:avLst/>
          </a:prstGeom>
        </p:spPr>
      </p:pic>
      <p:pic>
        <p:nvPicPr>
          <p:cNvPr id="34" name="Imagen 33">
            <a:extLst>
              <a:ext uri="{FF2B5EF4-FFF2-40B4-BE49-F238E27FC236}">
                <a16:creationId xmlns:a16="http://schemas.microsoft.com/office/drawing/2014/main" id="{876ED26D-604B-F29D-EA1E-7927A95D7493}"/>
              </a:ext>
            </a:extLst>
          </p:cNvPr>
          <p:cNvPicPr>
            <a:picLocks noChangeAspect="1"/>
          </p:cNvPicPr>
          <p:nvPr/>
        </p:nvPicPr>
        <p:blipFill rotWithShape="1">
          <a:blip r:embed="rId3"/>
          <a:srcRect l="4569" t="25275" r="66609"/>
          <a:stretch/>
        </p:blipFill>
        <p:spPr>
          <a:xfrm>
            <a:off x="2081602" y="5435203"/>
            <a:ext cx="689224" cy="838492"/>
          </a:xfrm>
          <a:prstGeom prst="rect">
            <a:avLst/>
          </a:prstGeom>
        </p:spPr>
      </p:pic>
      <p:pic>
        <p:nvPicPr>
          <p:cNvPr id="2050" name="Picture 2" descr="Fuente De Alimentación 12V 5A 60W - MEGATRONICA">
            <a:extLst>
              <a:ext uri="{FF2B5EF4-FFF2-40B4-BE49-F238E27FC236}">
                <a16:creationId xmlns:a16="http://schemas.microsoft.com/office/drawing/2014/main" id="{21C55F8E-CAEC-E785-F333-463B3534C73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8874" b="25174"/>
          <a:stretch/>
        </p:blipFill>
        <p:spPr bwMode="auto">
          <a:xfrm>
            <a:off x="5712426" y="3758583"/>
            <a:ext cx="1033566" cy="578304"/>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Conector: angular 35">
            <a:extLst>
              <a:ext uri="{FF2B5EF4-FFF2-40B4-BE49-F238E27FC236}">
                <a16:creationId xmlns:a16="http://schemas.microsoft.com/office/drawing/2014/main" id="{29CCCB63-F885-CE15-76E9-240E8E9552E1}"/>
              </a:ext>
            </a:extLst>
          </p:cNvPr>
          <p:cNvCxnSpPr>
            <a:cxnSpLocks/>
            <a:stCxn id="2" idx="3"/>
            <a:endCxn id="4" idx="0"/>
          </p:cNvCxnSpPr>
          <p:nvPr/>
        </p:nvCxnSpPr>
        <p:spPr>
          <a:xfrm>
            <a:off x="874655" y="1763240"/>
            <a:ext cx="315104" cy="273742"/>
          </a:xfrm>
          <a:prstGeom prst="bentConnector2">
            <a:avLst/>
          </a:prstGeom>
        </p:spPr>
        <p:style>
          <a:lnRef idx="1">
            <a:schemeClr val="dk1"/>
          </a:lnRef>
          <a:fillRef idx="0">
            <a:schemeClr val="dk1"/>
          </a:fillRef>
          <a:effectRef idx="0">
            <a:schemeClr val="dk1"/>
          </a:effectRef>
          <a:fontRef idx="minor">
            <a:schemeClr val="tx1"/>
          </a:fontRef>
        </p:style>
      </p:cxnSp>
      <p:cxnSp>
        <p:nvCxnSpPr>
          <p:cNvPr id="39" name="Conector: angular 38">
            <a:extLst>
              <a:ext uri="{FF2B5EF4-FFF2-40B4-BE49-F238E27FC236}">
                <a16:creationId xmlns:a16="http://schemas.microsoft.com/office/drawing/2014/main" id="{FE06A80A-9566-0F57-2C15-1B65B318CE4D}"/>
              </a:ext>
            </a:extLst>
          </p:cNvPr>
          <p:cNvCxnSpPr>
            <a:cxnSpLocks/>
            <a:stCxn id="21" idx="3"/>
            <a:endCxn id="2052" idx="0"/>
          </p:cNvCxnSpPr>
          <p:nvPr/>
        </p:nvCxnSpPr>
        <p:spPr>
          <a:xfrm>
            <a:off x="2007169" y="1783108"/>
            <a:ext cx="331881" cy="195483"/>
          </a:xfrm>
          <a:prstGeom prst="bentConnector2">
            <a:avLst/>
          </a:prstGeom>
        </p:spPr>
        <p:style>
          <a:lnRef idx="1">
            <a:schemeClr val="dk1"/>
          </a:lnRef>
          <a:fillRef idx="0">
            <a:schemeClr val="dk1"/>
          </a:fillRef>
          <a:effectRef idx="0">
            <a:schemeClr val="dk1"/>
          </a:effectRef>
          <a:fontRef idx="minor">
            <a:schemeClr val="tx1"/>
          </a:fontRef>
        </p:style>
      </p:cxnSp>
      <p:pic>
        <p:nvPicPr>
          <p:cNvPr id="2063" name="Picture 4" descr="▷ Eva-Dry - Mini deshumidificador inalámbrico, color blanco (E-333">
            <a:extLst>
              <a:ext uri="{FF2B5EF4-FFF2-40B4-BE49-F238E27FC236}">
                <a16:creationId xmlns:a16="http://schemas.microsoft.com/office/drawing/2014/main" id="{6FE9F4FB-E2CE-C331-7CB3-4C4F63B50018}"/>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787" t="18192" r="8589" b="17903"/>
          <a:stretch/>
        </p:blipFill>
        <p:spPr bwMode="auto">
          <a:xfrm>
            <a:off x="7063760" y="3223619"/>
            <a:ext cx="971430" cy="75133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4" descr="▷ Eva-Dry - Mini deshumidificador inalámbrico, color blanco (E-333">
            <a:extLst>
              <a:ext uri="{FF2B5EF4-FFF2-40B4-BE49-F238E27FC236}">
                <a16:creationId xmlns:a16="http://schemas.microsoft.com/office/drawing/2014/main" id="{45FEE896-FE10-63BC-CE34-81CB0219FA4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8787" t="18192" r="8589" b="17903"/>
          <a:stretch/>
        </p:blipFill>
        <p:spPr bwMode="auto">
          <a:xfrm>
            <a:off x="8139479" y="3223619"/>
            <a:ext cx="971430" cy="75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15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777" y="6488668"/>
            <a:ext cx="374071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419" sz="1800" dirty="0">
                <a:effectLst/>
                <a:latin typeface="Calibri" panose="020F0502020204030204" pitchFamily="34" charset="0"/>
                <a:ea typeface="Calibri" panose="020F0502020204030204" pitchFamily="34" charset="0"/>
              </a:rPr>
              <a:t>NEC instalaciones eléctricas</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 name="CuadroTexto 7">
            <a:extLst>
              <a:ext uri="{FF2B5EF4-FFF2-40B4-BE49-F238E27FC236}">
                <a16:creationId xmlns:a16="http://schemas.microsoft.com/office/drawing/2014/main" id="{E1527169-A5B3-5E1D-126D-3DDB60E2D74F}"/>
              </a:ext>
            </a:extLst>
          </p:cNvPr>
          <p:cNvSpPr txBox="1"/>
          <p:nvPr/>
        </p:nvSpPr>
        <p:spPr>
          <a:xfrm>
            <a:off x="0" y="32070"/>
            <a:ext cx="4219017" cy="584775"/>
          </a:xfrm>
          <a:prstGeom prst="rect">
            <a:avLst/>
          </a:prstGeom>
          <a:noFill/>
        </p:spPr>
        <p:txBody>
          <a:bodyPr wrap="square" rtlCol="0">
            <a:spAutoFit/>
          </a:bodyPr>
          <a:lstStyle/>
          <a:p>
            <a:r>
              <a:rPr lang="es-419" sz="1600" b="1" dirty="0"/>
              <a:t>Dimensionamiento de protecciones, conductores y fuentes</a:t>
            </a:r>
            <a:endParaRPr lang="es-MX" sz="1600" b="1" dirty="0"/>
          </a:p>
        </p:txBody>
      </p:sp>
      <p:sp>
        <p:nvSpPr>
          <p:cNvPr id="11" name="Título 5">
            <a:extLst>
              <a:ext uri="{FF2B5EF4-FFF2-40B4-BE49-F238E27FC236}">
                <a16:creationId xmlns:a16="http://schemas.microsoft.com/office/drawing/2014/main" id="{AA3B1DAE-D9EC-91A0-B8D4-98F9EC0DC308}"/>
              </a:ext>
            </a:extLst>
          </p:cNvPr>
          <p:cNvSpPr>
            <a:spLocks noGrp="1"/>
          </p:cNvSpPr>
          <p:nvPr>
            <p:ph type="title"/>
          </p:nvPr>
        </p:nvSpPr>
        <p:spPr>
          <a:xfrm>
            <a:off x="914400" y="0"/>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Diseño eléctrico y electrónico</a:t>
            </a:r>
            <a:endParaRPr lang="es-EC" i="0"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ED14ADD6-699F-35EB-EEB9-ADF6A7F9779D}"/>
              </a:ext>
            </a:extLst>
          </p:cNvPr>
          <p:cNvPicPr>
            <a:picLocks noChangeAspect="1"/>
          </p:cNvPicPr>
          <p:nvPr/>
        </p:nvPicPr>
        <p:blipFill rotWithShape="1">
          <a:blip r:embed="rId3"/>
          <a:srcRect b="11902"/>
          <a:stretch/>
        </p:blipFill>
        <p:spPr>
          <a:xfrm>
            <a:off x="212305" y="805731"/>
            <a:ext cx="5049011" cy="1963565"/>
          </a:xfrm>
          <a:prstGeom prst="rect">
            <a:avLst/>
          </a:prstGeom>
        </p:spPr>
      </p:pic>
      <p:pic>
        <p:nvPicPr>
          <p:cNvPr id="9" name="Imagen 8">
            <a:extLst>
              <a:ext uri="{FF2B5EF4-FFF2-40B4-BE49-F238E27FC236}">
                <a16:creationId xmlns:a16="http://schemas.microsoft.com/office/drawing/2014/main" id="{57E939C9-971E-A99B-56EB-2DF45C24C571}"/>
              </a:ext>
            </a:extLst>
          </p:cNvPr>
          <p:cNvPicPr>
            <a:picLocks noChangeAspect="1"/>
          </p:cNvPicPr>
          <p:nvPr/>
        </p:nvPicPr>
        <p:blipFill rotWithShape="1">
          <a:blip r:embed="rId4"/>
          <a:srcRect b="13302"/>
          <a:stretch/>
        </p:blipFill>
        <p:spPr>
          <a:xfrm>
            <a:off x="-12777" y="4690661"/>
            <a:ext cx="5484876" cy="1604033"/>
          </a:xfrm>
          <a:prstGeom prst="rect">
            <a:avLst/>
          </a:prstGeom>
        </p:spPr>
      </p:pic>
      <p:pic>
        <p:nvPicPr>
          <p:cNvPr id="10" name="Imagen 9">
            <a:extLst>
              <a:ext uri="{FF2B5EF4-FFF2-40B4-BE49-F238E27FC236}">
                <a16:creationId xmlns:a16="http://schemas.microsoft.com/office/drawing/2014/main" id="{F4037889-F5E4-219E-CBB6-6CB260F02AEC}"/>
              </a:ext>
            </a:extLst>
          </p:cNvPr>
          <p:cNvPicPr>
            <a:picLocks noChangeAspect="1"/>
          </p:cNvPicPr>
          <p:nvPr/>
        </p:nvPicPr>
        <p:blipFill rotWithShape="1">
          <a:blip r:embed="rId5"/>
          <a:srcRect b="13302"/>
          <a:stretch/>
        </p:blipFill>
        <p:spPr>
          <a:xfrm>
            <a:off x="212306" y="2894650"/>
            <a:ext cx="5484876" cy="1604033"/>
          </a:xfrm>
          <a:prstGeom prst="rect">
            <a:avLst/>
          </a:prstGeom>
        </p:spPr>
      </p:pic>
      <p:sp>
        <p:nvSpPr>
          <p:cNvPr id="12" name="Cerrar llave 11">
            <a:extLst>
              <a:ext uri="{FF2B5EF4-FFF2-40B4-BE49-F238E27FC236}">
                <a16:creationId xmlns:a16="http://schemas.microsoft.com/office/drawing/2014/main" id="{37CB83B2-B4C6-E028-44E6-053549870019}"/>
              </a:ext>
            </a:extLst>
          </p:cNvPr>
          <p:cNvSpPr/>
          <p:nvPr/>
        </p:nvSpPr>
        <p:spPr>
          <a:xfrm>
            <a:off x="5697182" y="2894650"/>
            <a:ext cx="450400" cy="160403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MX"/>
          </a:p>
        </p:txBody>
      </p:sp>
      <p:sp>
        <p:nvSpPr>
          <p:cNvPr id="13" name="Cerrar llave 12">
            <a:extLst>
              <a:ext uri="{FF2B5EF4-FFF2-40B4-BE49-F238E27FC236}">
                <a16:creationId xmlns:a16="http://schemas.microsoft.com/office/drawing/2014/main" id="{F028C428-E2CE-C954-E2CC-A95D6B148B52}"/>
              </a:ext>
            </a:extLst>
          </p:cNvPr>
          <p:cNvSpPr/>
          <p:nvPr/>
        </p:nvSpPr>
        <p:spPr>
          <a:xfrm>
            <a:off x="5697182" y="1096643"/>
            <a:ext cx="450400" cy="160403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MX"/>
          </a:p>
        </p:txBody>
      </p:sp>
      <p:sp>
        <p:nvSpPr>
          <p:cNvPr id="14" name="Cerrar llave 13">
            <a:extLst>
              <a:ext uri="{FF2B5EF4-FFF2-40B4-BE49-F238E27FC236}">
                <a16:creationId xmlns:a16="http://schemas.microsoft.com/office/drawing/2014/main" id="{5BDCAE8F-2838-056E-ACE7-3CF3D0B74FBB}"/>
              </a:ext>
            </a:extLst>
          </p:cNvPr>
          <p:cNvSpPr/>
          <p:nvPr/>
        </p:nvSpPr>
        <p:spPr>
          <a:xfrm>
            <a:off x="5697182" y="4883792"/>
            <a:ext cx="450400" cy="121777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MX"/>
          </a:p>
        </p:txBody>
      </p:sp>
      <p:sp>
        <p:nvSpPr>
          <p:cNvPr id="15" name="CuadroTexto 14">
            <a:extLst>
              <a:ext uri="{FF2B5EF4-FFF2-40B4-BE49-F238E27FC236}">
                <a16:creationId xmlns:a16="http://schemas.microsoft.com/office/drawing/2014/main" id="{16D42DB5-9479-6708-B3C6-15ADAC2BB3BE}"/>
              </a:ext>
            </a:extLst>
          </p:cNvPr>
          <p:cNvSpPr txBox="1"/>
          <p:nvPr/>
        </p:nvSpPr>
        <p:spPr>
          <a:xfrm>
            <a:off x="6330461" y="3542777"/>
            <a:ext cx="1986441" cy="307777"/>
          </a:xfrm>
          <a:prstGeom prst="rect">
            <a:avLst/>
          </a:prstGeom>
          <a:noFill/>
        </p:spPr>
        <p:txBody>
          <a:bodyPr wrap="none" rtlCol="0">
            <a:spAutoFit/>
          </a:bodyPr>
          <a:lstStyle/>
          <a:p>
            <a:r>
              <a:rPr lang="es-419" dirty="0"/>
              <a:t>Fuente 24 V 3.2 A DC </a:t>
            </a:r>
            <a:endParaRPr lang="es-MX" dirty="0"/>
          </a:p>
        </p:txBody>
      </p:sp>
      <p:sp>
        <p:nvSpPr>
          <p:cNvPr id="16" name="CuadroTexto 15">
            <a:extLst>
              <a:ext uri="{FF2B5EF4-FFF2-40B4-BE49-F238E27FC236}">
                <a16:creationId xmlns:a16="http://schemas.microsoft.com/office/drawing/2014/main" id="{D4EE35D2-2E3B-15B8-DADF-3B1536EABFF0}"/>
              </a:ext>
            </a:extLst>
          </p:cNvPr>
          <p:cNvSpPr txBox="1"/>
          <p:nvPr/>
        </p:nvSpPr>
        <p:spPr>
          <a:xfrm>
            <a:off x="6147582" y="1549300"/>
            <a:ext cx="1249060" cy="698717"/>
          </a:xfrm>
          <a:prstGeom prst="rect">
            <a:avLst/>
          </a:prstGeom>
          <a:noFill/>
        </p:spPr>
        <p:txBody>
          <a:bodyPr wrap="none" rtlCol="0">
            <a:spAutoFit/>
          </a:bodyPr>
          <a:lstStyle/>
          <a:p>
            <a:pPr>
              <a:lnSpc>
                <a:spcPct val="150000"/>
              </a:lnSpc>
            </a:pPr>
            <a:r>
              <a:rPr lang="es-419" dirty="0"/>
              <a:t>Conductores.</a:t>
            </a:r>
          </a:p>
          <a:p>
            <a:pPr>
              <a:lnSpc>
                <a:spcPct val="150000"/>
              </a:lnSpc>
            </a:pPr>
            <a:r>
              <a:rPr lang="es-419" dirty="0"/>
              <a:t>Breaker 20 A</a:t>
            </a:r>
            <a:endParaRPr lang="es-MX" dirty="0"/>
          </a:p>
        </p:txBody>
      </p:sp>
      <p:sp>
        <p:nvSpPr>
          <p:cNvPr id="17" name="CuadroTexto 16">
            <a:extLst>
              <a:ext uri="{FF2B5EF4-FFF2-40B4-BE49-F238E27FC236}">
                <a16:creationId xmlns:a16="http://schemas.microsoft.com/office/drawing/2014/main" id="{1EF88B50-3C36-4277-7175-4313A89997EA}"/>
              </a:ext>
            </a:extLst>
          </p:cNvPr>
          <p:cNvSpPr txBox="1"/>
          <p:nvPr/>
        </p:nvSpPr>
        <p:spPr>
          <a:xfrm>
            <a:off x="6330460" y="5308700"/>
            <a:ext cx="1837362" cy="307777"/>
          </a:xfrm>
          <a:prstGeom prst="rect">
            <a:avLst/>
          </a:prstGeom>
          <a:noFill/>
        </p:spPr>
        <p:txBody>
          <a:bodyPr wrap="none" rtlCol="0">
            <a:spAutoFit/>
          </a:bodyPr>
          <a:lstStyle/>
          <a:p>
            <a:r>
              <a:rPr lang="es-419" dirty="0"/>
              <a:t>Fuente 12 V 5 A DC </a:t>
            </a:r>
            <a:endParaRPr lang="es-MX" dirty="0"/>
          </a:p>
        </p:txBody>
      </p:sp>
      <p:sp>
        <p:nvSpPr>
          <p:cNvPr id="4" name="CuadroTexto 3">
            <a:extLst>
              <a:ext uri="{FF2B5EF4-FFF2-40B4-BE49-F238E27FC236}">
                <a16:creationId xmlns:a16="http://schemas.microsoft.com/office/drawing/2014/main" id="{63B70C03-531B-F71D-066C-3A7BDC948AB5}"/>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22</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21664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1" i="1" u="none" strike="noStrike" kern="1200" cap="none" spc="0" normalizeH="0" baseline="0" noProof="0" dirty="0">
                <a:ln>
                  <a:noFill/>
                </a:ln>
                <a:solidFill>
                  <a:srgbClr val="000000"/>
                </a:solidFill>
                <a:effectLst/>
                <a:uLnTx/>
                <a:uFillTx/>
                <a:latin typeface="Arial"/>
                <a:ea typeface="+mn-ea"/>
                <a:cs typeface="Arial"/>
              </a:rPr>
              <a:t>Sensores</a:t>
            </a: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330462" y="6488668"/>
            <a:ext cx="50643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23</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CuadroTexto 2">
            <a:extLst>
              <a:ext uri="{FF2B5EF4-FFF2-40B4-BE49-F238E27FC236}">
                <a16:creationId xmlns:a16="http://schemas.microsoft.com/office/drawing/2014/main" id="{CAA93372-98A3-5925-935C-F35605870DE3}"/>
              </a:ext>
            </a:extLst>
          </p:cNvPr>
          <p:cNvSpPr txBox="1"/>
          <p:nvPr/>
        </p:nvSpPr>
        <p:spPr>
          <a:xfrm>
            <a:off x="216504" y="695466"/>
            <a:ext cx="1436612" cy="338554"/>
          </a:xfrm>
          <a:prstGeom prst="rect">
            <a:avLst/>
          </a:prstGeom>
          <a:noFill/>
        </p:spPr>
        <p:txBody>
          <a:bodyPr wrap="none" rtlCol="0">
            <a:spAutoFit/>
          </a:bodyPr>
          <a:lstStyle/>
          <a:p>
            <a:r>
              <a:rPr lang="es-419" sz="1600" dirty="0"/>
              <a:t>Sonda PT100</a:t>
            </a:r>
            <a:endParaRPr lang="es-MX" dirty="0"/>
          </a:p>
        </p:txBody>
      </p:sp>
      <p:sp>
        <p:nvSpPr>
          <p:cNvPr id="2" name="CuadroTexto 1">
            <a:extLst>
              <a:ext uri="{FF2B5EF4-FFF2-40B4-BE49-F238E27FC236}">
                <a16:creationId xmlns:a16="http://schemas.microsoft.com/office/drawing/2014/main" id="{CFADE055-BF48-F119-20F7-025588A22AFF}"/>
              </a:ext>
            </a:extLst>
          </p:cNvPr>
          <p:cNvSpPr txBox="1"/>
          <p:nvPr/>
        </p:nvSpPr>
        <p:spPr>
          <a:xfrm>
            <a:off x="326701" y="3259723"/>
            <a:ext cx="1208985" cy="338554"/>
          </a:xfrm>
          <a:prstGeom prst="rect">
            <a:avLst/>
          </a:prstGeom>
          <a:noFill/>
        </p:spPr>
        <p:txBody>
          <a:bodyPr wrap="none" rtlCol="0">
            <a:spAutoFit/>
          </a:bodyPr>
          <a:lstStyle/>
          <a:p>
            <a:r>
              <a:rPr lang="es-419" sz="1600" dirty="0"/>
              <a:t>DHTM-02S</a:t>
            </a:r>
            <a:endParaRPr lang="es-MX" dirty="0"/>
          </a:p>
        </p:txBody>
      </p:sp>
      <p:pic>
        <p:nvPicPr>
          <p:cNvPr id="5" name="Imagen 4">
            <a:extLst>
              <a:ext uri="{FF2B5EF4-FFF2-40B4-BE49-F238E27FC236}">
                <a16:creationId xmlns:a16="http://schemas.microsoft.com/office/drawing/2014/main" id="{EF316DA9-C219-33D9-5F52-99E78F902C85}"/>
              </a:ext>
            </a:extLst>
          </p:cNvPr>
          <p:cNvPicPr>
            <a:picLocks noChangeAspect="1"/>
          </p:cNvPicPr>
          <p:nvPr/>
        </p:nvPicPr>
        <p:blipFill>
          <a:blip r:embed="rId3"/>
          <a:stretch>
            <a:fillRect/>
          </a:stretch>
        </p:blipFill>
        <p:spPr>
          <a:xfrm>
            <a:off x="4132970" y="1577765"/>
            <a:ext cx="1716257" cy="1138212"/>
          </a:xfrm>
          <a:prstGeom prst="rect">
            <a:avLst/>
          </a:prstGeom>
        </p:spPr>
      </p:pic>
      <p:sp>
        <p:nvSpPr>
          <p:cNvPr id="10" name="CuadroTexto 9">
            <a:extLst>
              <a:ext uri="{FF2B5EF4-FFF2-40B4-BE49-F238E27FC236}">
                <a16:creationId xmlns:a16="http://schemas.microsoft.com/office/drawing/2014/main" id="{B81E9AD0-5F79-715A-756A-12CA51334935}"/>
              </a:ext>
            </a:extLst>
          </p:cNvPr>
          <p:cNvSpPr txBox="1"/>
          <p:nvPr/>
        </p:nvSpPr>
        <p:spPr>
          <a:xfrm>
            <a:off x="640080" y="1131209"/>
            <a:ext cx="4572000" cy="2031325"/>
          </a:xfrm>
          <a:prstGeom prst="rect">
            <a:avLst/>
          </a:prstGeom>
          <a:noFill/>
        </p:spPr>
        <p:txBody>
          <a:bodyPr wrap="square">
            <a:spAutoFit/>
          </a:bodyPr>
          <a:lstStyle/>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Material: Acero inoxidable.</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Base de rosca interna NPT 0.5 in.</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Resistente al desgaste, corrosión y oxido.</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Resistencia de película fina.</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RTD PT100 (membrana) clase A.</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Temperatura de trabajo -</a:t>
            </a:r>
            <a:r>
              <a:rPr lang="es-419" dirty="0">
                <a:latin typeface="Times New Roman" panose="02020603050405020304" pitchFamily="18" charset="0"/>
                <a:ea typeface="Times New Roman" panose="02020603050405020304" pitchFamily="18" charset="0"/>
                <a:cs typeface="Times New Roman" panose="02020603050405020304" pitchFamily="18" charset="0"/>
              </a:rPr>
              <a:t>50</a:t>
            </a: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s-419" dirty="0">
                <a:latin typeface="Times New Roman" panose="02020603050405020304" pitchFamily="18" charset="0"/>
                <a:ea typeface="Times New Roman" panose="02020603050405020304" pitchFamily="18" charset="0"/>
                <a:cs typeface="Times New Roman" panose="02020603050405020304" pitchFamily="18" charset="0"/>
              </a:rPr>
              <a:t>300</a:t>
            </a: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419"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Alambre de cobre estañado.</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Longitud de la sonda 1.969 in.</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spcAft>
                <a:spcPts val="800"/>
              </a:spcAft>
              <a:buFont typeface="Symbol" panose="05050102010706020507" pitchFamily="18" charset="2"/>
              <a:buChar char=""/>
            </a:pPr>
            <a:r>
              <a:rPr lang="es-419" sz="1400" dirty="0">
                <a:effectLst/>
                <a:latin typeface="Times New Roman" panose="02020603050405020304" pitchFamily="18" charset="0"/>
                <a:ea typeface="Times New Roman" panose="02020603050405020304" pitchFamily="18" charset="0"/>
                <a:cs typeface="Times New Roman" panose="02020603050405020304" pitchFamily="18" charset="0"/>
              </a:rPr>
              <a:t>Diámetro 0.236 in.</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EFBEAA06-D8EA-4B56-2804-0126455F2C68}"/>
              </a:ext>
            </a:extLst>
          </p:cNvPr>
          <p:cNvPicPr>
            <a:picLocks noChangeAspect="1"/>
          </p:cNvPicPr>
          <p:nvPr/>
        </p:nvPicPr>
        <p:blipFill>
          <a:blip r:embed="rId4"/>
          <a:stretch>
            <a:fillRect/>
          </a:stretch>
        </p:blipFill>
        <p:spPr>
          <a:xfrm>
            <a:off x="6337496" y="3968994"/>
            <a:ext cx="2648585" cy="1367790"/>
          </a:xfrm>
          <a:prstGeom prst="rect">
            <a:avLst/>
          </a:prstGeom>
        </p:spPr>
      </p:pic>
      <p:sp>
        <p:nvSpPr>
          <p:cNvPr id="13" name="CuadroTexto 12">
            <a:extLst>
              <a:ext uri="{FF2B5EF4-FFF2-40B4-BE49-F238E27FC236}">
                <a16:creationId xmlns:a16="http://schemas.microsoft.com/office/drawing/2014/main" id="{6AC24917-80E8-DC2D-3B8C-BB01F3B228D3}"/>
              </a:ext>
            </a:extLst>
          </p:cNvPr>
          <p:cNvSpPr txBox="1"/>
          <p:nvPr/>
        </p:nvSpPr>
        <p:spPr>
          <a:xfrm>
            <a:off x="621703" y="3757136"/>
            <a:ext cx="5708759" cy="2155590"/>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Voltaje de funcionamiento: DC 12 - 24 V.</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Corriente de funcionamiento: 6 </a:t>
            </a:r>
            <a:r>
              <a:rPr lang="es-MX" sz="1400" dirty="0" err="1">
                <a:effectLst/>
                <a:latin typeface="Times New Roman" panose="02020603050405020304" pitchFamily="18" charset="0"/>
                <a:ea typeface="Times New Roman" panose="02020603050405020304" pitchFamily="18" charset="0"/>
                <a:cs typeface="Times New Roman" panose="02020603050405020304" pitchFamily="18" charset="0"/>
              </a:rPr>
              <a:t>mA.</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Temperatura de funcionamiento: -</a:t>
            </a:r>
            <a:r>
              <a:rPr lang="es-MX" dirty="0">
                <a:latin typeface="Times New Roman" panose="02020603050405020304" pitchFamily="18" charset="0"/>
                <a:ea typeface="Times New Roman" panose="02020603050405020304" pitchFamily="18" charset="0"/>
                <a:cs typeface="Times New Roman" panose="02020603050405020304" pitchFamily="18" charset="0"/>
              </a:rPr>
              <a:t>30</a:t>
            </a: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s-MX" dirty="0">
                <a:latin typeface="Times New Roman" panose="02020603050405020304" pitchFamily="18" charset="0"/>
                <a:ea typeface="Times New Roman" panose="02020603050405020304" pitchFamily="18" charset="0"/>
                <a:cs typeface="Times New Roman" panose="02020603050405020304" pitchFamily="18" charset="0"/>
              </a:rPr>
              <a:t>8</a:t>
            </a: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0 °C.</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Humedad de funcionamiento: 0 - 100% RH (sin condensación).</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Salida lineal.</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Precisión de detección de temperatura: ± </a:t>
            </a:r>
            <a:r>
              <a:rPr lang="es-MX" dirty="0">
                <a:latin typeface="Times New Roman" panose="02020603050405020304" pitchFamily="18" charset="0"/>
                <a:ea typeface="Times New Roman" panose="02020603050405020304" pitchFamily="18" charset="0"/>
                <a:cs typeface="Times New Roman" panose="02020603050405020304" pitchFamily="18" charset="0"/>
              </a:rPr>
              <a:t>1 </a:t>
            </a: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Precisión de detección de humedad: ± 5% RH.</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Modo de salida de temperatura y humedad: voltaje 0-10V.</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s-MX" sz="1400" dirty="0">
                <a:effectLst/>
                <a:latin typeface="Times New Roman" panose="02020603050405020304" pitchFamily="18" charset="0"/>
                <a:ea typeface="Times New Roman" panose="02020603050405020304" pitchFamily="18" charset="0"/>
                <a:cs typeface="Times New Roman" panose="02020603050405020304" pitchFamily="18" charset="0"/>
              </a:rPr>
              <a:t>Tamaño: 2,6 x 1,8 x 1,4 pulgadas.</a:t>
            </a:r>
            <a:endParaRPr lang="es-MX"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14" name="Tabla 15">
            <a:extLst>
              <a:ext uri="{FF2B5EF4-FFF2-40B4-BE49-F238E27FC236}">
                <a16:creationId xmlns:a16="http://schemas.microsoft.com/office/drawing/2014/main" id="{6385AAB4-31F5-CC78-2F92-6D9C852917C0}"/>
              </a:ext>
            </a:extLst>
          </p:cNvPr>
          <p:cNvGraphicFramePr>
            <a:graphicFrameLocks noGrp="1"/>
          </p:cNvGraphicFramePr>
          <p:nvPr/>
        </p:nvGraphicFramePr>
        <p:xfrm>
          <a:off x="6002589" y="968766"/>
          <a:ext cx="2924907" cy="1920240"/>
        </p:xfrm>
        <a:graphic>
          <a:graphicData uri="http://schemas.openxmlformats.org/drawingml/2006/table">
            <a:tbl>
              <a:tblPr firstRow="1" bandRow="1">
                <a:tableStyleId>{5940675A-B579-460E-94D1-54222C63F5DA}</a:tableStyleId>
              </a:tblPr>
              <a:tblGrid>
                <a:gridCol w="1293054">
                  <a:extLst>
                    <a:ext uri="{9D8B030D-6E8A-4147-A177-3AD203B41FA5}">
                      <a16:colId xmlns:a16="http://schemas.microsoft.com/office/drawing/2014/main" val="3099532119"/>
                    </a:ext>
                  </a:extLst>
                </a:gridCol>
                <a:gridCol w="872197">
                  <a:extLst>
                    <a:ext uri="{9D8B030D-6E8A-4147-A177-3AD203B41FA5}">
                      <a16:colId xmlns:a16="http://schemas.microsoft.com/office/drawing/2014/main" val="4193451355"/>
                    </a:ext>
                  </a:extLst>
                </a:gridCol>
                <a:gridCol w="759656">
                  <a:extLst>
                    <a:ext uri="{9D8B030D-6E8A-4147-A177-3AD203B41FA5}">
                      <a16:colId xmlns:a16="http://schemas.microsoft.com/office/drawing/2014/main" val="165742871"/>
                    </a:ext>
                  </a:extLst>
                </a:gridCol>
              </a:tblGrid>
              <a:tr h="0">
                <a:tc gridSpan="3">
                  <a:txBody>
                    <a:bodyPr/>
                    <a:lstStyle/>
                    <a:p>
                      <a:pPr algn="ctr"/>
                      <a:r>
                        <a:rPr lang="es-MX" sz="1200" dirty="0"/>
                        <a:t>Precisión</a:t>
                      </a:r>
                    </a:p>
                  </a:txBody>
                  <a:tcPr/>
                </a:tc>
                <a:tc hMerge="1">
                  <a:txBody>
                    <a:bodyPr/>
                    <a:lstStyle/>
                    <a:p>
                      <a:endParaRPr lang="es-MX" dirty="0"/>
                    </a:p>
                  </a:txBody>
                  <a:tcPr/>
                </a:tc>
                <a:tc hMerge="1">
                  <a:txBody>
                    <a:bodyPr/>
                    <a:lstStyle/>
                    <a:p>
                      <a:endParaRPr lang="es-MX" dirty="0"/>
                    </a:p>
                  </a:txBody>
                  <a:tcPr/>
                </a:tc>
                <a:extLst>
                  <a:ext uri="{0D108BD9-81ED-4DB2-BD59-A6C34878D82A}">
                    <a16:rowId xmlns:a16="http://schemas.microsoft.com/office/drawing/2014/main" val="3449865991"/>
                  </a:ext>
                </a:extLst>
              </a:tr>
              <a:tr h="133831">
                <a:tc>
                  <a:txBody>
                    <a:bodyPr/>
                    <a:lstStyle/>
                    <a:p>
                      <a:r>
                        <a:rPr lang="es-MX" sz="1200" dirty="0"/>
                        <a:t>Temperatura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tc>
                  <a:txBody>
                    <a:bodyPr/>
                    <a:lstStyle/>
                    <a:p>
                      <a:r>
                        <a:rPr lang="es-MX" sz="1200" dirty="0"/>
                        <a:t>Clase B</a:t>
                      </a:r>
                    </a:p>
                  </a:txBody>
                  <a:tcPr/>
                </a:tc>
                <a:tc>
                  <a:txBody>
                    <a:bodyPr/>
                    <a:lstStyle/>
                    <a:p>
                      <a:r>
                        <a:rPr lang="es-MX" sz="1200" dirty="0"/>
                        <a:t>Clase A</a:t>
                      </a:r>
                    </a:p>
                  </a:txBody>
                  <a:tcPr/>
                </a:tc>
                <a:extLst>
                  <a:ext uri="{0D108BD9-81ED-4DB2-BD59-A6C34878D82A}">
                    <a16:rowId xmlns:a16="http://schemas.microsoft.com/office/drawing/2014/main" val="1229589707"/>
                  </a:ext>
                </a:extLst>
              </a:tr>
              <a:tr h="0">
                <a:tc>
                  <a:txBody>
                    <a:bodyPr/>
                    <a:lstStyle/>
                    <a:p>
                      <a:r>
                        <a:rPr lang="es-MX" sz="1200" dirty="0"/>
                        <a:t>0</a:t>
                      </a:r>
                    </a:p>
                  </a:txBody>
                  <a:tcPr/>
                </a:tc>
                <a:tc>
                  <a:txBody>
                    <a:bodyPr/>
                    <a:lstStyle/>
                    <a:p>
                      <a:r>
                        <a:rPr lang="es-MX" sz="1200" dirty="0"/>
                        <a:t>0.30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tc>
                  <a:txBody>
                    <a:bodyPr/>
                    <a:lstStyle/>
                    <a:p>
                      <a:r>
                        <a:rPr lang="es-MX" sz="1200" dirty="0"/>
                        <a:t>0.15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extLst>
                  <a:ext uri="{0D108BD9-81ED-4DB2-BD59-A6C34878D82A}">
                    <a16:rowId xmlns:a16="http://schemas.microsoft.com/office/drawing/2014/main" val="3662584988"/>
                  </a:ext>
                </a:extLst>
              </a:tr>
              <a:tr h="208077">
                <a:tc>
                  <a:txBody>
                    <a:bodyPr/>
                    <a:lstStyle/>
                    <a:p>
                      <a:r>
                        <a:rPr lang="es-MX" sz="1200" dirty="0"/>
                        <a:t>10</a:t>
                      </a:r>
                    </a:p>
                  </a:txBody>
                  <a:tcPr/>
                </a:tc>
                <a:tc>
                  <a:txBody>
                    <a:bodyPr/>
                    <a:lstStyle/>
                    <a:p>
                      <a:r>
                        <a:rPr lang="es-MX" sz="1200" dirty="0"/>
                        <a:t>0.35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tc>
                  <a:txBody>
                    <a:bodyPr/>
                    <a:lstStyle/>
                    <a:p>
                      <a:r>
                        <a:rPr lang="es-MX" sz="1200" dirty="0"/>
                        <a:t>0.17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extLst>
                  <a:ext uri="{0D108BD9-81ED-4DB2-BD59-A6C34878D82A}">
                    <a16:rowId xmlns:a16="http://schemas.microsoft.com/office/drawing/2014/main" val="2857089574"/>
                  </a:ext>
                </a:extLst>
              </a:tr>
              <a:tr h="160794">
                <a:tc>
                  <a:txBody>
                    <a:bodyPr/>
                    <a:lstStyle/>
                    <a:p>
                      <a:r>
                        <a:rPr lang="es-MX" sz="1200" dirty="0"/>
                        <a:t>20</a:t>
                      </a:r>
                    </a:p>
                  </a:txBody>
                  <a:tcPr/>
                </a:tc>
                <a:tc>
                  <a:txBody>
                    <a:bodyPr/>
                    <a:lstStyle/>
                    <a:p>
                      <a:r>
                        <a:rPr lang="es-MX" sz="1200" dirty="0"/>
                        <a:t>0.40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tc>
                  <a:txBody>
                    <a:bodyPr/>
                    <a:lstStyle/>
                    <a:p>
                      <a:r>
                        <a:rPr lang="es-MX" sz="1200" dirty="0"/>
                        <a:t>0.19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extLst>
                  <a:ext uri="{0D108BD9-81ED-4DB2-BD59-A6C34878D82A}">
                    <a16:rowId xmlns:a16="http://schemas.microsoft.com/office/drawing/2014/main" val="2228154498"/>
                  </a:ext>
                </a:extLst>
              </a:tr>
              <a:tr h="173491">
                <a:tc>
                  <a:txBody>
                    <a:bodyPr/>
                    <a:lstStyle/>
                    <a:p>
                      <a:r>
                        <a:rPr lang="es-MX" sz="1200" dirty="0"/>
                        <a:t>30</a:t>
                      </a:r>
                    </a:p>
                  </a:txBody>
                  <a:tcPr/>
                </a:tc>
                <a:tc>
                  <a:txBody>
                    <a:bodyPr/>
                    <a:lstStyle/>
                    <a:p>
                      <a:r>
                        <a:rPr lang="es-MX" sz="1200" dirty="0"/>
                        <a:t>0.45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tc>
                  <a:txBody>
                    <a:bodyPr/>
                    <a:lstStyle/>
                    <a:p>
                      <a:r>
                        <a:rPr lang="es-MX" sz="1200" dirty="0"/>
                        <a:t>0.21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extLst>
                  <a:ext uri="{0D108BD9-81ED-4DB2-BD59-A6C34878D82A}">
                    <a16:rowId xmlns:a16="http://schemas.microsoft.com/office/drawing/2014/main" val="1489403787"/>
                  </a:ext>
                </a:extLst>
              </a:tr>
              <a:tr h="0">
                <a:tc>
                  <a:txBody>
                    <a:bodyPr/>
                    <a:lstStyle/>
                    <a:p>
                      <a:r>
                        <a:rPr lang="es-MX" sz="1200" dirty="0"/>
                        <a:t>40</a:t>
                      </a:r>
                    </a:p>
                  </a:txBody>
                  <a:tcPr/>
                </a:tc>
                <a:tc>
                  <a:txBody>
                    <a:bodyPr/>
                    <a:lstStyle/>
                    <a:p>
                      <a:r>
                        <a:rPr lang="es-MX" sz="1200" dirty="0"/>
                        <a:t>0.5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tc>
                  <a:txBody>
                    <a:bodyPr/>
                    <a:lstStyle/>
                    <a:p>
                      <a:r>
                        <a:rPr lang="es-MX" sz="1200" dirty="0"/>
                        <a:t>0.23 </a:t>
                      </a:r>
                      <a:r>
                        <a:rPr lang="es-419"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s-MX" sz="1200" dirty="0"/>
                        <a:t>C</a:t>
                      </a:r>
                    </a:p>
                  </a:txBody>
                  <a:tcPr/>
                </a:tc>
                <a:extLst>
                  <a:ext uri="{0D108BD9-81ED-4DB2-BD59-A6C34878D82A}">
                    <a16:rowId xmlns:a16="http://schemas.microsoft.com/office/drawing/2014/main" val="1199291025"/>
                  </a:ext>
                </a:extLst>
              </a:tr>
            </a:tbl>
          </a:graphicData>
        </a:graphic>
      </p:graphicFrame>
      <p:sp>
        <p:nvSpPr>
          <p:cNvPr id="17" name="CuadroTexto 16">
            <a:extLst>
              <a:ext uri="{FF2B5EF4-FFF2-40B4-BE49-F238E27FC236}">
                <a16:creationId xmlns:a16="http://schemas.microsoft.com/office/drawing/2014/main" id="{FC2D364E-4CCA-CEB4-0B46-32239E17BF3B}"/>
              </a:ext>
            </a:extLst>
          </p:cNvPr>
          <p:cNvSpPr txBox="1"/>
          <p:nvPr/>
        </p:nvSpPr>
        <p:spPr>
          <a:xfrm>
            <a:off x="216504" y="6464930"/>
            <a:ext cx="1846970" cy="307777"/>
          </a:xfrm>
          <a:prstGeom prst="rect">
            <a:avLst/>
          </a:prstGeom>
          <a:noFill/>
        </p:spPr>
        <p:txBody>
          <a:bodyPr wrap="square">
            <a:spAutoFit/>
          </a:bodyPr>
          <a:lstStyle/>
          <a:p>
            <a:r>
              <a:rPr lang="es-MX" sz="1400" dirty="0">
                <a:effectLst/>
                <a:latin typeface="+mn-lt"/>
                <a:ea typeface="Times New Roman" panose="02020603050405020304" pitchFamily="18" charset="0"/>
              </a:rPr>
              <a:t>(SENSORS, 2022</a:t>
            </a:r>
            <a:r>
              <a:rPr lang="es-MX" sz="1400" dirty="0">
                <a:effectLst/>
                <a:latin typeface="Times New Roman" panose="02020603050405020304" pitchFamily="18" charset="0"/>
                <a:ea typeface="Times New Roman" panose="02020603050405020304" pitchFamily="18" charset="0"/>
              </a:rPr>
              <a:t>)</a:t>
            </a:r>
            <a:endParaRPr lang="es-MX" dirty="0"/>
          </a:p>
        </p:txBody>
      </p:sp>
    </p:spTree>
    <p:extLst>
      <p:ext uri="{BB962C8B-B14F-4D97-AF65-F5344CB8AC3E}">
        <p14:creationId xmlns:p14="http://schemas.microsoft.com/office/powerpoint/2010/main" val="881513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404233" y="6459690"/>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24</a:t>
            </a:r>
          </a:p>
        </p:txBody>
      </p:sp>
      <p:sp>
        <p:nvSpPr>
          <p:cNvPr id="8" name="CuadroTexto 7">
            <a:extLst>
              <a:ext uri="{FF2B5EF4-FFF2-40B4-BE49-F238E27FC236}">
                <a16:creationId xmlns:a16="http://schemas.microsoft.com/office/drawing/2014/main" id="{E1527169-A5B3-5E1D-126D-3DDB60E2D74F}"/>
              </a:ext>
            </a:extLst>
          </p:cNvPr>
          <p:cNvSpPr txBox="1"/>
          <p:nvPr/>
        </p:nvSpPr>
        <p:spPr>
          <a:xfrm>
            <a:off x="28720" y="0"/>
            <a:ext cx="2784112" cy="646331"/>
          </a:xfrm>
          <a:prstGeom prst="rect">
            <a:avLst/>
          </a:prstGeom>
          <a:noFill/>
        </p:spPr>
        <p:txBody>
          <a:bodyPr wrap="square" rtlCol="0">
            <a:spAutoFit/>
          </a:bodyPr>
          <a:lstStyle/>
          <a:p>
            <a:r>
              <a:rPr lang="es-419" sz="1800" b="1" dirty="0"/>
              <a:t>Circuito inversión de giro ventilación</a:t>
            </a:r>
            <a:r>
              <a:rPr lang="es-419" dirty="0"/>
              <a:t>.</a:t>
            </a:r>
            <a:endParaRPr lang="es-MX" dirty="0"/>
          </a:p>
        </p:txBody>
      </p:sp>
      <p:sp>
        <p:nvSpPr>
          <p:cNvPr id="11" name="Título 5">
            <a:extLst>
              <a:ext uri="{FF2B5EF4-FFF2-40B4-BE49-F238E27FC236}">
                <a16:creationId xmlns:a16="http://schemas.microsoft.com/office/drawing/2014/main" id="{AA3B1DAE-D9EC-91A0-B8D4-98F9EC0DC308}"/>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Diseño eléctrico y electrónico</a:t>
            </a:r>
            <a:endParaRPr lang="es-EC" i="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BADB54B8-74D7-ECF3-F7A5-D6F47DD88BF7}"/>
              </a:ext>
            </a:extLst>
          </p:cNvPr>
          <p:cNvPicPr>
            <a:picLocks noChangeAspect="1"/>
          </p:cNvPicPr>
          <p:nvPr/>
        </p:nvPicPr>
        <p:blipFill>
          <a:blip r:embed="rId3"/>
          <a:stretch>
            <a:fillRect/>
          </a:stretch>
        </p:blipFill>
        <p:spPr>
          <a:xfrm>
            <a:off x="395185" y="1427820"/>
            <a:ext cx="4445953" cy="1681496"/>
          </a:xfrm>
          <a:prstGeom prst="rect">
            <a:avLst/>
          </a:prstGeom>
        </p:spPr>
      </p:pic>
      <p:pic>
        <p:nvPicPr>
          <p:cNvPr id="4" name="Imagen 3">
            <a:extLst>
              <a:ext uri="{FF2B5EF4-FFF2-40B4-BE49-F238E27FC236}">
                <a16:creationId xmlns:a16="http://schemas.microsoft.com/office/drawing/2014/main" id="{AD9EC986-D649-BB18-639A-FE8AC7C53F06}"/>
              </a:ext>
            </a:extLst>
          </p:cNvPr>
          <p:cNvPicPr>
            <a:picLocks noChangeAspect="1"/>
          </p:cNvPicPr>
          <p:nvPr/>
        </p:nvPicPr>
        <p:blipFill>
          <a:blip r:embed="rId4"/>
          <a:stretch>
            <a:fillRect/>
          </a:stretch>
        </p:blipFill>
        <p:spPr>
          <a:xfrm>
            <a:off x="2812832" y="3646322"/>
            <a:ext cx="5487813" cy="1997564"/>
          </a:xfrm>
          <a:prstGeom prst="rect">
            <a:avLst/>
          </a:prstGeom>
        </p:spPr>
      </p:pic>
      <p:pic>
        <p:nvPicPr>
          <p:cNvPr id="5" name="Imagen 4">
            <a:extLst>
              <a:ext uri="{FF2B5EF4-FFF2-40B4-BE49-F238E27FC236}">
                <a16:creationId xmlns:a16="http://schemas.microsoft.com/office/drawing/2014/main" id="{0A0DC279-CCEF-DCE7-7661-0C6019AE5CE1}"/>
              </a:ext>
            </a:extLst>
          </p:cNvPr>
          <p:cNvPicPr>
            <a:picLocks noChangeAspect="1"/>
          </p:cNvPicPr>
          <p:nvPr/>
        </p:nvPicPr>
        <p:blipFill>
          <a:blip r:embed="rId5"/>
          <a:stretch>
            <a:fillRect/>
          </a:stretch>
        </p:blipFill>
        <p:spPr>
          <a:xfrm>
            <a:off x="5213789" y="1153044"/>
            <a:ext cx="3086856" cy="2229484"/>
          </a:xfrm>
          <a:prstGeom prst="rect">
            <a:avLst/>
          </a:prstGeom>
        </p:spPr>
      </p:pic>
      <p:pic>
        <p:nvPicPr>
          <p:cNvPr id="7" name="Imagen 6">
            <a:extLst>
              <a:ext uri="{FF2B5EF4-FFF2-40B4-BE49-F238E27FC236}">
                <a16:creationId xmlns:a16="http://schemas.microsoft.com/office/drawing/2014/main" id="{0B687852-FA98-220B-7604-92B093607B3D}"/>
              </a:ext>
            </a:extLst>
          </p:cNvPr>
          <p:cNvPicPr>
            <a:picLocks noChangeAspect="1"/>
          </p:cNvPicPr>
          <p:nvPr/>
        </p:nvPicPr>
        <p:blipFill>
          <a:blip r:embed="rId6"/>
          <a:stretch>
            <a:fillRect/>
          </a:stretch>
        </p:blipFill>
        <p:spPr>
          <a:xfrm>
            <a:off x="539552" y="3537119"/>
            <a:ext cx="1503952" cy="2215969"/>
          </a:xfrm>
          <a:prstGeom prst="rect">
            <a:avLst/>
          </a:prstGeom>
        </p:spPr>
      </p:pic>
    </p:spTree>
    <p:extLst>
      <p:ext uri="{BB962C8B-B14F-4D97-AF65-F5344CB8AC3E}">
        <p14:creationId xmlns:p14="http://schemas.microsoft.com/office/powerpoint/2010/main" val="644752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10</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Diseño eléctrico y electrónico</a:t>
            </a: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385AD8DE-8843-71DA-1FC3-984926E76DE8}"/>
              </a:ext>
            </a:extLst>
          </p:cNvPr>
          <p:cNvSpPr txBox="1"/>
          <p:nvPr/>
        </p:nvSpPr>
        <p:spPr>
          <a:xfrm>
            <a:off x="208434" y="-130175"/>
            <a:ext cx="2943049" cy="872034"/>
          </a:xfrm>
          <a:prstGeom prst="rect">
            <a:avLst/>
          </a:prstGeom>
          <a:noFill/>
        </p:spPr>
        <p:txBody>
          <a:bodyPr wrap="square" rtlCol="0">
            <a:spAutoFit/>
          </a:bodyPr>
          <a:lstStyle/>
          <a:p>
            <a:pPr>
              <a:lnSpc>
                <a:spcPct val="150000"/>
              </a:lnSpc>
            </a:pPr>
            <a:r>
              <a:rPr lang="es-419" sz="1800" b="1" dirty="0"/>
              <a:t>Diagrama eléctrico de control y potencia</a:t>
            </a:r>
            <a:endParaRPr lang="es-MX" sz="1800" b="1" dirty="0"/>
          </a:p>
        </p:txBody>
      </p:sp>
      <p:pic>
        <p:nvPicPr>
          <p:cNvPr id="10" name="Imagen 9">
            <a:extLst>
              <a:ext uri="{FF2B5EF4-FFF2-40B4-BE49-F238E27FC236}">
                <a16:creationId xmlns:a16="http://schemas.microsoft.com/office/drawing/2014/main" id="{AF74B63A-341A-3A49-DDB0-8F8556731BFA}"/>
              </a:ext>
            </a:extLst>
          </p:cNvPr>
          <p:cNvPicPr>
            <a:picLocks noChangeAspect="1"/>
          </p:cNvPicPr>
          <p:nvPr/>
        </p:nvPicPr>
        <p:blipFill>
          <a:blip r:embed="rId3"/>
          <a:stretch>
            <a:fillRect/>
          </a:stretch>
        </p:blipFill>
        <p:spPr>
          <a:xfrm>
            <a:off x="126610" y="746042"/>
            <a:ext cx="8851479" cy="5969412"/>
          </a:xfrm>
          <a:prstGeom prst="rect">
            <a:avLst/>
          </a:prstGeom>
        </p:spPr>
      </p:pic>
    </p:spTree>
    <p:extLst>
      <p:ext uri="{BB962C8B-B14F-4D97-AF65-F5344CB8AC3E}">
        <p14:creationId xmlns:p14="http://schemas.microsoft.com/office/powerpoint/2010/main" val="3482350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1527169-A5B3-5E1D-126D-3DDB60E2D74F}"/>
              </a:ext>
            </a:extLst>
          </p:cNvPr>
          <p:cNvSpPr txBox="1"/>
          <p:nvPr/>
        </p:nvSpPr>
        <p:spPr>
          <a:xfrm>
            <a:off x="99764" y="151953"/>
            <a:ext cx="3346820" cy="369332"/>
          </a:xfrm>
          <a:prstGeom prst="rect">
            <a:avLst/>
          </a:prstGeom>
          <a:noFill/>
        </p:spPr>
        <p:txBody>
          <a:bodyPr wrap="square" rtlCol="0">
            <a:spAutoFit/>
          </a:bodyPr>
          <a:lstStyle/>
          <a:p>
            <a:r>
              <a:rPr lang="es-419" sz="1800" b="1" dirty="0"/>
              <a:t>Implementación.</a:t>
            </a:r>
            <a:endParaRPr lang="es-MX" sz="1800" b="1" dirty="0"/>
          </a:p>
        </p:txBody>
      </p:sp>
      <p:sp>
        <p:nvSpPr>
          <p:cNvPr id="11" name="Título 5">
            <a:extLst>
              <a:ext uri="{FF2B5EF4-FFF2-40B4-BE49-F238E27FC236}">
                <a16:creationId xmlns:a16="http://schemas.microsoft.com/office/drawing/2014/main" id="{AA3B1DAE-D9EC-91A0-B8D4-98F9EC0DC308}"/>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Diseño eléctrico y electrónico</a:t>
            </a:r>
            <a:endParaRPr lang="es-EC" i="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17CE379B-20E0-212C-67DB-01D95957AC9F}"/>
              </a:ext>
            </a:extLst>
          </p:cNvPr>
          <p:cNvPicPr>
            <a:picLocks noChangeAspect="1"/>
          </p:cNvPicPr>
          <p:nvPr/>
        </p:nvPicPr>
        <p:blipFill rotWithShape="1">
          <a:blip r:embed="rId3">
            <a:extLst>
              <a:ext uri="{28A0092B-C50C-407E-A947-70E740481C1C}">
                <a14:useLocalDpi xmlns:a14="http://schemas.microsoft.com/office/drawing/2010/main" val="0"/>
              </a:ext>
            </a:extLst>
          </a:blip>
          <a:srcRect l="7131" t="9093" r="8263" b="24242"/>
          <a:stretch/>
        </p:blipFill>
        <p:spPr bwMode="auto">
          <a:xfrm>
            <a:off x="644415" y="1261141"/>
            <a:ext cx="3685090" cy="3870160"/>
          </a:xfrm>
          <a:prstGeom prst="rect">
            <a:avLst/>
          </a:prstGeom>
          <a:noFill/>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42EFC598-56FE-5AC5-ECAC-C3484291FDE2}"/>
              </a:ext>
            </a:extLst>
          </p:cNvPr>
          <p:cNvPicPr>
            <a:picLocks noChangeAspect="1"/>
          </p:cNvPicPr>
          <p:nvPr/>
        </p:nvPicPr>
        <p:blipFill rotWithShape="1">
          <a:blip r:embed="rId4">
            <a:extLst>
              <a:ext uri="{28A0092B-C50C-407E-A947-70E740481C1C}">
                <a14:useLocalDpi xmlns:a14="http://schemas.microsoft.com/office/drawing/2010/main" val="0"/>
              </a:ext>
            </a:extLst>
          </a:blip>
          <a:srcRect l="41741" r="1" b="18355"/>
          <a:stretch/>
        </p:blipFill>
        <p:spPr bwMode="auto">
          <a:xfrm>
            <a:off x="4814497" y="1285759"/>
            <a:ext cx="3685088" cy="3871595"/>
          </a:xfrm>
          <a:prstGeom prst="rect">
            <a:avLst/>
          </a:prstGeom>
          <a:noFill/>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22817571-CB65-2CF4-812A-BCCAF8FE5F44}"/>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26</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70893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10</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Software</a:t>
            </a: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385AD8DE-8843-71DA-1FC3-984926E76DE8}"/>
              </a:ext>
            </a:extLst>
          </p:cNvPr>
          <p:cNvSpPr txBox="1"/>
          <p:nvPr/>
        </p:nvSpPr>
        <p:spPr>
          <a:xfrm>
            <a:off x="112542" y="151953"/>
            <a:ext cx="2467342" cy="369332"/>
          </a:xfrm>
          <a:prstGeom prst="rect">
            <a:avLst/>
          </a:prstGeom>
          <a:noFill/>
        </p:spPr>
        <p:txBody>
          <a:bodyPr wrap="none" rtlCol="0">
            <a:spAutoFit/>
          </a:bodyPr>
          <a:lstStyle/>
          <a:p>
            <a:r>
              <a:rPr lang="es-419" sz="1800" b="1" dirty="0"/>
              <a:t>Grafcet estructurado</a:t>
            </a:r>
          </a:p>
        </p:txBody>
      </p:sp>
      <p:pic>
        <p:nvPicPr>
          <p:cNvPr id="21" name="Imagen 20">
            <a:extLst>
              <a:ext uri="{FF2B5EF4-FFF2-40B4-BE49-F238E27FC236}">
                <a16:creationId xmlns:a16="http://schemas.microsoft.com/office/drawing/2014/main" id="{3B858352-3CC6-4F2E-CC81-D6078DF62382}"/>
              </a:ext>
            </a:extLst>
          </p:cNvPr>
          <p:cNvPicPr>
            <a:picLocks noChangeAspect="1"/>
          </p:cNvPicPr>
          <p:nvPr/>
        </p:nvPicPr>
        <p:blipFill>
          <a:blip r:embed="rId3"/>
          <a:stretch>
            <a:fillRect/>
          </a:stretch>
        </p:blipFill>
        <p:spPr>
          <a:xfrm>
            <a:off x="0" y="496070"/>
            <a:ext cx="9144000" cy="6454588"/>
          </a:xfrm>
          <a:prstGeom prst="rect">
            <a:avLst/>
          </a:prstGeom>
        </p:spPr>
      </p:pic>
    </p:spTree>
    <p:extLst>
      <p:ext uri="{BB962C8B-B14F-4D97-AF65-F5344CB8AC3E}">
        <p14:creationId xmlns:p14="http://schemas.microsoft.com/office/powerpoint/2010/main" val="2108568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Software</a:t>
            </a: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385AD8DE-8843-71DA-1FC3-984926E76DE8}"/>
              </a:ext>
            </a:extLst>
          </p:cNvPr>
          <p:cNvSpPr txBox="1"/>
          <p:nvPr/>
        </p:nvSpPr>
        <p:spPr>
          <a:xfrm>
            <a:off x="112542" y="151953"/>
            <a:ext cx="1774845" cy="369332"/>
          </a:xfrm>
          <a:prstGeom prst="rect">
            <a:avLst/>
          </a:prstGeom>
          <a:noFill/>
        </p:spPr>
        <p:txBody>
          <a:bodyPr wrap="none" rtlCol="0">
            <a:spAutoFit/>
          </a:bodyPr>
          <a:lstStyle/>
          <a:p>
            <a:r>
              <a:rPr lang="es-419" sz="1800" b="1" dirty="0"/>
              <a:t>Diseño de HMI</a:t>
            </a:r>
          </a:p>
        </p:txBody>
      </p:sp>
      <p:pic>
        <p:nvPicPr>
          <p:cNvPr id="2" name="Imagen 1">
            <a:extLst>
              <a:ext uri="{FF2B5EF4-FFF2-40B4-BE49-F238E27FC236}">
                <a16:creationId xmlns:a16="http://schemas.microsoft.com/office/drawing/2014/main" id="{8A6FF0CC-4315-F06D-6103-29EBB32DA062}"/>
              </a:ext>
            </a:extLst>
          </p:cNvPr>
          <p:cNvPicPr>
            <a:picLocks noChangeAspect="1"/>
          </p:cNvPicPr>
          <p:nvPr/>
        </p:nvPicPr>
        <p:blipFill rotWithShape="1">
          <a:blip r:embed="rId3"/>
          <a:srcRect l="14031" r="14319"/>
          <a:stretch/>
        </p:blipFill>
        <p:spPr bwMode="auto">
          <a:xfrm>
            <a:off x="705967" y="2229085"/>
            <a:ext cx="4366422" cy="2661165"/>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DEB0FA58-F789-B1DF-4622-4D014DCD6C02}"/>
              </a:ext>
            </a:extLst>
          </p:cNvPr>
          <p:cNvSpPr txBox="1"/>
          <p:nvPr/>
        </p:nvSpPr>
        <p:spPr>
          <a:xfrm>
            <a:off x="539552" y="705681"/>
            <a:ext cx="8463771" cy="698717"/>
          </a:xfrm>
          <a:prstGeom prst="rect">
            <a:avLst/>
          </a:prstGeom>
          <a:noFill/>
        </p:spPr>
        <p:txBody>
          <a:bodyPr wrap="square">
            <a:spAutoFit/>
          </a:bodyPr>
          <a:lstStyle/>
          <a:p>
            <a:pPr>
              <a:lnSpc>
                <a:spcPct val="150000"/>
              </a:lnSpc>
            </a:pPr>
            <a:r>
              <a:rPr lang="es-419" sz="1400" dirty="0">
                <a:effectLst/>
                <a:latin typeface="+mn-lt"/>
                <a:ea typeface="Calibri" panose="020F0502020204030204" pitchFamily="34" charset="0"/>
              </a:rPr>
              <a:t>La HMI se realizó cumpliendo varios aspectos descritos en la metodología GEDIS (Guía Ergonómica de Diseño de Interfaces de Supervisión).</a:t>
            </a:r>
            <a:endParaRPr lang="es-MX" dirty="0">
              <a:latin typeface="+mn-lt"/>
            </a:endParaRPr>
          </a:p>
        </p:txBody>
      </p:sp>
      <p:pic>
        <p:nvPicPr>
          <p:cNvPr id="10" name="Imagen 9">
            <a:extLst>
              <a:ext uri="{FF2B5EF4-FFF2-40B4-BE49-F238E27FC236}">
                <a16:creationId xmlns:a16="http://schemas.microsoft.com/office/drawing/2014/main" id="{365AC771-4EBF-4F88-03EE-19E481B8EF1A}"/>
              </a:ext>
            </a:extLst>
          </p:cNvPr>
          <p:cNvPicPr>
            <a:picLocks noChangeAspect="1"/>
          </p:cNvPicPr>
          <p:nvPr/>
        </p:nvPicPr>
        <p:blipFill>
          <a:blip r:embed="rId4"/>
          <a:stretch>
            <a:fillRect/>
          </a:stretch>
        </p:blipFill>
        <p:spPr>
          <a:xfrm>
            <a:off x="6468966" y="2608347"/>
            <a:ext cx="1240129" cy="1977654"/>
          </a:xfrm>
          <a:prstGeom prst="rect">
            <a:avLst/>
          </a:prstGeom>
        </p:spPr>
      </p:pic>
      <p:sp>
        <p:nvSpPr>
          <p:cNvPr id="5" name="CuadroTexto 4">
            <a:extLst>
              <a:ext uri="{FF2B5EF4-FFF2-40B4-BE49-F238E27FC236}">
                <a16:creationId xmlns:a16="http://schemas.microsoft.com/office/drawing/2014/main" id="{6BCC839D-6697-CE24-F272-D19B09D7D92A}"/>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27</a:t>
            </a:r>
          </a:p>
        </p:txBody>
      </p:sp>
    </p:spTree>
    <p:extLst>
      <p:ext uri="{BB962C8B-B14F-4D97-AF65-F5344CB8AC3E}">
        <p14:creationId xmlns:p14="http://schemas.microsoft.com/office/powerpoint/2010/main" val="2776844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Software</a:t>
            </a: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385AD8DE-8843-71DA-1FC3-984926E76DE8}"/>
              </a:ext>
            </a:extLst>
          </p:cNvPr>
          <p:cNvSpPr txBox="1"/>
          <p:nvPr/>
        </p:nvSpPr>
        <p:spPr>
          <a:xfrm>
            <a:off x="112542" y="151953"/>
            <a:ext cx="1774845" cy="369332"/>
          </a:xfrm>
          <a:prstGeom prst="rect">
            <a:avLst/>
          </a:prstGeom>
          <a:noFill/>
        </p:spPr>
        <p:txBody>
          <a:bodyPr wrap="none" rtlCol="0">
            <a:spAutoFit/>
          </a:bodyPr>
          <a:lstStyle/>
          <a:p>
            <a:r>
              <a:rPr lang="es-419" sz="1800" b="1" dirty="0"/>
              <a:t>Diseño de HMI</a:t>
            </a:r>
          </a:p>
        </p:txBody>
      </p:sp>
      <p:pic>
        <p:nvPicPr>
          <p:cNvPr id="9" name="Imagen 8">
            <a:extLst>
              <a:ext uri="{FF2B5EF4-FFF2-40B4-BE49-F238E27FC236}">
                <a16:creationId xmlns:a16="http://schemas.microsoft.com/office/drawing/2014/main" id="{0E0854FE-2AA8-8DD1-9304-5DA8D3F24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58"/>
          <a:stretch/>
        </p:blipFill>
        <p:spPr bwMode="auto">
          <a:xfrm>
            <a:off x="56007" y="918617"/>
            <a:ext cx="9031986" cy="4791153"/>
          </a:xfrm>
          <a:prstGeom prst="rect">
            <a:avLst/>
          </a:prstGeom>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039AFB88-8BF9-9680-681D-33A5BA528410}"/>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28</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50621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5908430" y="0"/>
            <a:ext cx="2999933" cy="647114"/>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9" name="Título 1"/>
          <p:cNvSpPr txBox="1">
            <a:spLocks/>
          </p:cNvSpPr>
          <p:nvPr/>
        </p:nvSpPr>
        <p:spPr>
          <a:xfrm>
            <a:off x="93953" y="91010"/>
            <a:ext cx="2999933" cy="6037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Antecedentes</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sp>
        <p:nvSpPr>
          <p:cNvPr id="16" name="TextBox 157">
            <a:extLst>
              <a:ext uri="{FF2B5EF4-FFF2-40B4-BE49-F238E27FC236}">
                <a16:creationId xmlns:a16="http://schemas.microsoft.com/office/drawing/2014/main" id="{5E543D2F-3D9D-C3D7-614A-72E786E7415E}"/>
              </a:ext>
            </a:extLst>
          </p:cNvPr>
          <p:cNvSpPr txBox="1">
            <a:spLocks noChangeArrowheads="1"/>
          </p:cNvSpPr>
          <p:nvPr/>
        </p:nvSpPr>
        <p:spPr bwMode="auto">
          <a:xfrm>
            <a:off x="235637" y="1145881"/>
            <a:ext cx="8672726" cy="152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50000"/>
              </a:lnSpc>
            </a:pPr>
            <a:r>
              <a:rPr lang="es-MX" altLang="es-MX" sz="1600" dirty="0">
                <a:latin typeface="+mn-lt"/>
                <a:cs typeface="Calibri Light" panose="020F0302020204030204" pitchFamily="34" charset="0"/>
              </a:rPr>
              <a:t>El cuy es una especie típica en la región andina de América del sur. Actualmente la crianza de cuyes se lleva a cabo de manera tradicional sin ningún tipo de conocimiento técnico acerca de las características necesarias de un ambiente propicio para la crianza de esta especie.</a:t>
            </a:r>
            <a:endParaRPr lang="en-US" altLang="es-MX" sz="1600" dirty="0">
              <a:latin typeface="+mn-lt"/>
              <a:cs typeface="Calibri Light" panose="020F0302020204030204" pitchFamily="34" charset="0"/>
            </a:endParaRPr>
          </a:p>
        </p:txBody>
      </p:sp>
      <p:pic>
        <p:nvPicPr>
          <p:cNvPr id="4" name="Imagen 3">
            <a:extLst>
              <a:ext uri="{FF2B5EF4-FFF2-40B4-BE49-F238E27FC236}">
                <a16:creationId xmlns:a16="http://schemas.microsoft.com/office/drawing/2014/main" id="{B60FD4E5-2AF2-2F3E-E593-308BB738861E}"/>
              </a:ext>
            </a:extLst>
          </p:cNvPr>
          <p:cNvPicPr>
            <a:picLocks noChangeAspect="1"/>
          </p:cNvPicPr>
          <p:nvPr/>
        </p:nvPicPr>
        <p:blipFill>
          <a:blip r:embed="rId3"/>
          <a:stretch>
            <a:fillRect/>
          </a:stretch>
        </p:blipFill>
        <p:spPr>
          <a:xfrm>
            <a:off x="360431" y="3276600"/>
            <a:ext cx="2466975" cy="1847850"/>
          </a:xfrm>
          <a:prstGeom prst="rect">
            <a:avLst/>
          </a:prstGeom>
        </p:spPr>
      </p:pic>
      <p:pic>
        <p:nvPicPr>
          <p:cNvPr id="8" name="Imagen 7">
            <a:extLst>
              <a:ext uri="{FF2B5EF4-FFF2-40B4-BE49-F238E27FC236}">
                <a16:creationId xmlns:a16="http://schemas.microsoft.com/office/drawing/2014/main" id="{7168F130-0B23-E79B-280E-03A758B91997}"/>
              </a:ext>
            </a:extLst>
          </p:cNvPr>
          <p:cNvPicPr>
            <a:picLocks noChangeAspect="1"/>
          </p:cNvPicPr>
          <p:nvPr/>
        </p:nvPicPr>
        <p:blipFill>
          <a:blip r:embed="rId4"/>
          <a:stretch>
            <a:fillRect/>
          </a:stretch>
        </p:blipFill>
        <p:spPr>
          <a:xfrm>
            <a:off x="3338512" y="3276600"/>
            <a:ext cx="2466975" cy="1847850"/>
          </a:xfrm>
          <a:prstGeom prst="rect">
            <a:avLst/>
          </a:prstGeom>
        </p:spPr>
      </p:pic>
      <p:pic>
        <p:nvPicPr>
          <p:cNvPr id="10" name="Imagen 9">
            <a:extLst>
              <a:ext uri="{FF2B5EF4-FFF2-40B4-BE49-F238E27FC236}">
                <a16:creationId xmlns:a16="http://schemas.microsoft.com/office/drawing/2014/main" id="{D8D2EF0D-599F-A8BC-1E13-6C1913241C34}"/>
              </a:ext>
            </a:extLst>
          </p:cNvPr>
          <p:cNvPicPr>
            <a:picLocks noChangeAspect="1"/>
          </p:cNvPicPr>
          <p:nvPr/>
        </p:nvPicPr>
        <p:blipFill>
          <a:blip r:embed="rId5"/>
          <a:stretch>
            <a:fillRect/>
          </a:stretch>
        </p:blipFill>
        <p:spPr>
          <a:xfrm>
            <a:off x="6192784" y="3276600"/>
            <a:ext cx="2431223" cy="1847850"/>
          </a:xfrm>
          <a:prstGeom prst="rect">
            <a:avLst/>
          </a:prstGeom>
        </p:spPr>
      </p:pic>
      <p:sp>
        <p:nvSpPr>
          <p:cNvPr id="2" name="CuadroTexto 1">
            <a:extLst>
              <a:ext uri="{FF2B5EF4-FFF2-40B4-BE49-F238E27FC236}">
                <a16:creationId xmlns:a16="http://schemas.microsoft.com/office/drawing/2014/main" id="{4356D590-C680-54E8-091C-6FCB77AAD58B}"/>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a:t>
            </a:r>
          </a:p>
        </p:txBody>
      </p:sp>
    </p:spTree>
    <p:extLst>
      <p:ext uri="{BB962C8B-B14F-4D97-AF65-F5344CB8AC3E}">
        <p14:creationId xmlns:p14="http://schemas.microsoft.com/office/powerpoint/2010/main" val="278031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Software</a:t>
            </a: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385AD8DE-8843-71DA-1FC3-984926E76DE8}"/>
              </a:ext>
            </a:extLst>
          </p:cNvPr>
          <p:cNvSpPr txBox="1"/>
          <p:nvPr/>
        </p:nvSpPr>
        <p:spPr>
          <a:xfrm>
            <a:off x="112542" y="151953"/>
            <a:ext cx="1774845" cy="369332"/>
          </a:xfrm>
          <a:prstGeom prst="rect">
            <a:avLst/>
          </a:prstGeom>
          <a:noFill/>
        </p:spPr>
        <p:txBody>
          <a:bodyPr wrap="none" rtlCol="0">
            <a:spAutoFit/>
          </a:bodyPr>
          <a:lstStyle/>
          <a:p>
            <a:r>
              <a:rPr lang="es-419" sz="1800" b="1" dirty="0"/>
              <a:t>Diseño de HMI</a:t>
            </a:r>
          </a:p>
        </p:txBody>
      </p:sp>
      <p:pic>
        <p:nvPicPr>
          <p:cNvPr id="2" name="Imagen 1">
            <a:extLst>
              <a:ext uri="{FF2B5EF4-FFF2-40B4-BE49-F238E27FC236}">
                <a16:creationId xmlns:a16="http://schemas.microsoft.com/office/drawing/2014/main" id="{1919F247-A54B-1D14-7F05-3538A809A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54"/>
          <a:stretch/>
        </p:blipFill>
        <p:spPr bwMode="auto">
          <a:xfrm>
            <a:off x="0" y="827013"/>
            <a:ext cx="9145910" cy="4968875"/>
          </a:xfrm>
          <a:prstGeom prst="rect">
            <a:avLst/>
          </a:prstGeom>
          <a:ln>
            <a:noFill/>
          </a:ln>
          <a:extLst>
            <a:ext uri="{53640926-AAD7-44D8-BBD7-CCE9431645EC}">
              <a14:shadowObscured xmlns:a14="http://schemas.microsoft.com/office/drawing/2010/main"/>
            </a:ext>
          </a:extLst>
        </p:spPr>
      </p:pic>
      <p:sp>
        <p:nvSpPr>
          <p:cNvPr id="3" name="CuadroTexto 2">
            <a:extLst>
              <a:ext uri="{FF2B5EF4-FFF2-40B4-BE49-F238E27FC236}">
                <a16:creationId xmlns:a16="http://schemas.microsoft.com/office/drawing/2014/main" id="{5747E6AB-4C40-A847-8033-53139F27A646}"/>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29</a:t>
            </a:r>
          </a:p>
        </p:txBody>
      </p:sp>
    </p:spTree>
    <p:extLst>
      <p:ext uri="{BB962C8B-B14F-4D97-AF65-F5344CB8AC3E}">
        <p14:creationId xmlns:p14="http://schemas.microsoft.com/office/powerpoint/2010/main" val="298506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Software</a:t>
            </a: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385AD8DE-8843-71DA-1FC3-984926E76DE8}"/>
              </a:ext>
            </a:extLst>
          </p:cNvPr>
          <p:cNvSpPr txBox="1"/>
          <p:nvPr/>
        </p:nvSpPr>
        <p:spPr>
          <a:xfrm>
            <a:off x="112542" y="151953"/>
            <a:ext cx="1774845" cy="369332"/>
          </a:xfrm>
          <a:prstGeom prst="rect">
            <a:avLst/>
          </a:prstGeom>
          <a:noFill/>
        </p:spPr>
        <p:txBody>
          <a:bodyPr wrap="none" rtlCol="0">
            <a:spAutoFit/>
          </a:bodyPr>
          <a:lstStyle/>
          <a:p>
            <a:r>
              <a:rPr lang="es-419" sz="1800" b="1" dirty="0"/>
              <a:t>Diseño de HMI</a:t>
            </a:r>
          </a:p>
        </p:txBody>
      </p:sp>
      <p:pic>
        <p:nvPicPr>
          <p:cNvPr id="5" name="Imagen 4">
            <a:extLst>
              <a:ext uri="{FF2B5EF4-FFF2-40B4-BE49-F238E27FC236}">
                <a16:creationId xmlns:a16="http://schemas.microsoft.com/office/drawing/2014/main" id="{3EC2D34F-A7F2-35D8-E6D9-B6C572107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8894"/>
            <a:ext cx="9141867" cy="5079537"/>
          </a:xfrm>
          <a:prstGeom prst="rect">
            <a:avLst/>
          </a:prstGeom>
        </p:spPr>
      </p:pic>
      <p:sp>
        <p:nvSpPr>
          <p:cNvPr id="3" name="CuadroTexto 2">
            <a:extLst>
              <a:ext uri="{FF2B5EF4-FFF2-40B4-BE49-F238E27FC236}">
                <a16:creationId xmlns:a16="http://schemas.microsoft.com/office/drawing/2014/main" id="{0CD41872-14BC-2B39-FFF6-5D7CFDA1A193}"/>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30</a:t>
            </a:r>
          </a:p>
        </p:txBody>
      </p:sp>
    </p:spTree>
    <p:extLst>
      <p:ext uri="{BB962C8B-B14F-4D97-AF65-F5344CB8AC3E}">
        <p14:creationId xmlns:p14="http://schemas.microsoft.com/office/powerpoint/2010/main" val="414570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Pruebas y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81B2F27F-FD51-4281-3CFB-DD2319EADB56}"/>
              </a:ext>
            </a:extLst>
          </p:cNvPr>
          <p:cNvSpPr txBox="1"/>
          <p:nvPr/>
        </p:nvSpPr>
        <p:spPr>
          <a:xfrm>
            <a:off x="239151" y="151953"/>
            <a:ext cx="2646878" cy="369332"/>
          </a:xfrm>
          <a:prstGeom prst="rect">
            <a:avLst/>
          </a:prstGeom>
          <a:noFill/>
        </p:spPr>
        <p:txBody>
          <a:bodyPr wrap="none" rtlCol="0">
            <a:spAutoFit/>
          </a:bodyPr>
          <a:lstStyle/>
          <a:p>
            <a:r>
              <a:rPr lang="es-419" sz="1800" b="1" dirty="0"/>
              <a:t>Adquisición de datos. </a:t>
            </a:r>
            <a:endParaRPr lang="es-MX" sz="1800" b="1" dirty="0"/>
          </a:p>
        </p:txBody>
      </p:sp>
      <p:pic>
        <p:nvPicPr>
          <p:cNvPr id="14" name="Imagen 13">
            <a:extLst>
              <a:ext uri="{FF2B5EF4-FFF2-40B4-BE49-F238E27FC236}">
                <a16:creationId xmlns:a16="http://schemas.microsoft.com/office/drawing/2014/main" id="{2BD8D1EA-C2B4-DF36-CD85-B8C0D05D1D10}"/>
              </a:ext>
            </a:extLst>
          </p:cNvPr>
          <p:cNvPicPr>
            <a:picLocks noChangeAspect="1"/>
          </p:cNvPicPr>
          <p:nvPr/>
        </p:nvPicPr>
        <p:blipFill rotWithShape="1">
          <a:blip r:embed="rId3">
            <a:extLst>
              <a:ext uri="{28A0092B-C50C-407E-A947-70E740481C1C}">
                <a14:useLocalDpi xmlns:a14="http://schemas.microsoft.com/office/drawing/2010/main" val="0"/>
              </a:ext>
            </a:extLst>
          </a:blip>
          <a:srcRect l="9295" r="6720" b="3844"/>
          <a:stretch/>
        </p:blipFill>
        <p:spPr bwMode="auto">
          <a:xfrm>
            <a:off x="1349864" y="705681"/>
            <a:ext cx="5663259" cy="2888164"/>
          </a:xfrm>
          <a:prstGeom prst="rect">
            <a:avLst/>
          </a:prstGeom>
          <a:noFill/>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0654B486-4839-7C94-DA37-02CAE3E9696D}"/>
              </a:ext>
            </a:extLst>
          </p:cNvPr>
          <p:cNvSpPr txBox="1"/>
          <p:nvPr/>
        </p:nvSpPr>
        <p:spPr>
          <a:xfrm>
            <a:off x="0" y="6488668"/>
            <a:ext cx="553803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Datos obtenidos del 23/07/2022 al 06/08/2022</a:t>
            </a:r>
          </a:p>
        </p:txBody>
      </p:sp>
      <p:pic>
        <p:nvPicPr>
          <p:cNvPr id="3" name="Imagen 2">
            <a:extLst>
              <a:ext uri="{FF2B5EF4-FFF2-40B4-BE49-F238E27FC236}">
                <a16:creationId xmlns:a16="http://schemas.microsoft.com/office/drawing/2014/main" id="{47B2278C-72F9-8687-63C6-29A29BF08FB4}"/>
              </a:ext>
            </a:extLst>
          </p:cNvPr>
          <p:cNvPicPr>
            <a:picLocks noChangeAspect="1"/>
          </p:cNvPicPr>
          <p:nvPr/>
        </p:nvPicPr>
        <p:blipFill rotWithShape="1">
          <a:blip r:embed="rId4"/>
          <a:srcRect l="6715" r="5900"/>
          <a:stretch/>
        </p:blipFill>
        <p:spPr>
          <a:xfrm>
            <a:off x="1182678" y="3593845"/>
            <a:ext cx="5830445" cy="2722087"/>
          </a:xfrm>
          <a:prstGeom prst="rect">
            <a:avLst/>
          </a:prstGeom>
        </p:spPr>
      </p:pic>
      <p:sp>
        <p:nvSpPr>
          <p:cNvPr id="6" name="CuadroTexto 5">
            <a:extLst>
              <a:ext uri="{FF2B5EF4-FFF2-40B4-BE49-F238E27FC236}">
                <a16:creationId xmlns:a16="http://schemas.microsoft.com/office/drawing/2014/main" id="{3A01B1C1-30CF-9103-7DB5-D708768C4EE8}"/>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31</a:t>
            </a:r>
          </a:p>
        </p:txBody>
      </p:sp>
    </p:spTree>
    <p:extLst>
      <p:ext uri="{BB962C8B-B14F-4D97-AF65-F5344CB8AC3E}">
        <p14:creationId xmlns:p14="http://schemas.microsoft.com/office/powerpoint/2010/main" val="958999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Pruebas y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81B2F27F-FD51-4281-3CFB-DD2319EADB56}"/>
              </a:ext>
            </a:extLst>
          </p:cNvPr>
          <p:cNvSpPr txBox="1"/>
          <p:nvPr/>
        </p:nvSpPr>
        <p:spPr>
          <a:xfrm>
            <a:off x="239151" y="151953"/>
            <a:ext cx="1800493" cy="369332"/>
          </a:xfrm>
          <a:prstGeom prst="rect">
            <a:avLst/>
          </a:prstGeom>
          <a:noFill/>
        </p:spPr>
        <p:txBody>
          <a:bodyPr wrap="none" rtlCol="0">
            <a:spAutoFit/>
          </a:bodyPr>
          <a:lstStyle/>
          <a:p>
            <a:r>
              <a:rPr lang="es-419" sz="1800" b="1" dirty="0"/>
              <a:t>Modo manual. </a:t>
            </a:r>
            <a:endParaRPr lang="es-MX" sz="1800" b="1" dirty="0"/>
          </a:p>
        </p:txBody>
      </p:sp>
      <p:sp>
        <p:nvSpPr>
          <p:cNvPr id="7" name="CuadroTexto 6">
            <a:extLst>
              <a:ext uri="{FF2B5EF4-FFF2-40B4-BE49-F238E27FC236}">
                <a16:creationId xmlns:a16="http://schemas.microsoft.com/office/drawing/2014/main" id="{69744E3A-BC0A-1C57-B3E2-82E2D4641366}"/>
              </a:ext>
            </a:extLst>
          </p:cNvPr>
          <p:cNvSpPr txBox="1"/>
          <p:nvPr/>
        </p:nvSpPr>
        <p:spPr>
          <a:xfrm>
            <a:off x="6443003"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39</a:t>
            </a:r>
          </a:p>
        </p:txBody>
      </p:sp>
    </p:spTree>
    <p:extLst>
      <p:ext uri="{BB962C8B-B14F-4D97-AF65-F5344CB8AC3E}">
        <p14:creationId xmlns:p14="http://schemas.microsoft.com/office/powerpoint/2010/main" val="3393908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Pruebas y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81B2F27F-FD51-4281-3CFB-DD2319EADB56}"/>
              </a:ext>
            </a:extLst>
          </p:cNvPr>
          <p:cNvSpPr txBox="1"/>
          <p:nvPr/>
        </p:nvSpPr>
        <p:spPr>
          <a:xfrm>
            <a:off x="239151" y="151953"/>
            <a:ext cx="2223686" cy="369332"/>
          </a:xfrm>
          <a:prstGeom prst="rect">
            <a:avLst/>
          </a:prstGeom>
          <a:noFill/>
        </p:spPr>
        <p:txBody>
          <a:bodyPr wrap="none" rtlCol="0">
            <a:spAutoFit/>
          </a:bodyPr>
          <a:lstStyle/>
          <a:p>
            <a:r>
              <a:rPr lang="es-419" sz="1800" b="1" dirty="0"/>
              <a:t>Modo automático. </a:t>
            </a:r>
            <a:endParaRPr lang="es-MX" sz="1800" b="1" dirty="0"/>
          </a:p>
        </p:txBody>
      </p:sp>
      <p:sp>
        <p:nvSpPr>
          <p:cNvPr id="2" name="CuadroTexto 1">
            <a:extLst>
              <a:ext uri="{FF2B5EF4-FFF2-40B4-BE49-F238E27FC236}">
                <a16:creationId xmlns:a16="http://schemas.microsoft.com/office/drawing/2014/main" id="{E79105CB-77AA-990F-92A7-8263F7243472}"/>
              </a:ext>
            </a:extLst>
          </p:cNvPr>
          <p:cNvSpPr txBox="1"/>
          <p:nvPr/>
        </p:nvSpPr>
        <p:spPr>
          <a:xfrm>
            <a:off x="6443003"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41</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3097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Pruebas y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FC0C402A-1C5A-4C87-DCD6-9ED3D1634BAB}"/>
              </a:ext>
            </a:extLst>
          </p:cNvPr>
          <p:cNvSpPr txBox="1"/>
          <p:nvPr/>
        </p:nvSpPr>
        <p:spPr>
          <a:xfrm>
            <a:off x="239151" y="151953"/>
            <a:ext cx="1556836" cy="369332"/>
          </a:xfrm>
          <a:prstGeom prst="rect">
            <a:avLst/>
          </a:prstGeom>
          <a:noFill/>
        </p:spPr>
        <p:txBody>
          <a:bodyPr wrap="none" rtlCol="0">
            <a:spAutoFit/>
          </a:bodyPr>
          <a:lstStyle/>
          <a:p>
            <a:r>
              <a:rPr lang="es-419" sz="1800" b="1" dirty="0"/>
              <a:t>Resultados. </a:t>
            </a:r>
            <a:endParaRPr lang="es-MX" sz="1800" b="1" dirty="0"/>
          </a:p>
        </p:txBody>
      </p:sp>
      <p:pic>
        <p:nvPicPr>
          <p:cNvPr id="7" name="Imagen 6">
            <a:extLst>
              <a:ext uri="{FF2B5EF4-FFF2-40B4-BE49-F238E27FC236}">
                <a16:creationId xmlns:a16="http://schemas.microsoft.com/office/drawing/2014/main" id="{D11E82A3-3AF0-B896-E22C-C88D5E4B352A}"/>
              </a:ext>
            </a:extLst>
          </p:cNvPr>
          <p:cNvPicPr>
            <a:picLocks noChangeAspect="1"/>
          </p:cNvPicPr>
          <p:nvPr/>
        </p:nvPicPr>
        <p:blipFill>
          <a:blip r:embed="rId3"/>
          <a:stretch>
            <a:fillRect/>
          </a:stretch>
        </p:blipFill>
        <p:spPr>
          <a:xfrm>
            <a:off x="0" y="582706"/>
            <a:ext cx="9042400" cy="5348194"/>
          </a:xfrm>
          <a:prstGeom prst="rect">
            <a:avLst/>
          </a:prstGeom>
        </p:spPr>
      </p:pic>
      <p:sp>
        <p:nvSpPr>
          <p:cNvPr id="8" name="CuadroTexto 7">
            <a:extLst>
              <a:ext uri="{FF2B5EF4-FFF2-40B4-BE49-F238E27FC236}">
                <a16:creationId xmlns:a16="http://schemas.microsoft.com/office/drawing/2014/main" id="{DA2C3DBD-F03F-64A0-41FD-B7776F5B283B}"/>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35</a:t>
            </a:r>
          </a:p>
        </p:txBody>
      </p:sp>
    </p:spTree>
    <p:extLst>
      <p:ext uri="{BB962C8B-B14F-4D97-AF65-F5344CB8AC3E}">
        <p14:creationId xmlns:p14="http://schemas.microsoft.com/office/powerpoint/2010/main" val="2562181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Pruebas y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81B2F27F-FD51-4281-3CFB-DD2319EADB56}"/>
              </a:ext>
            </a:extLst>
          </p:cNvPr>
          <p:cNvSpPr txBox="1"/>
          <p:nvPr/>
        </p:nvSpPr>
        <p:spPr>
          <a:xfrm>
            <a:off x="239151" y="151953"/>
            <a:ext cx="1478290" cy="369332"/>
          </a:xfrm>
          <a:prstGeom prst="rect">
            <a:avLst/>
          </a:prstGeom>
          <a:noFill/>
        </p:spPr>
        <p:txBody>
          <a:bodyPr wrap="none" rtlCol="0">
            <a:spAutoFit/>
          </a:bodyPr>
          <a:lstStyle/>
          <a:p>
            <a:r>
              <a:rPr lang="es-419" sz="1800" b="1" dirty="0"/>
              <a:t>Resultados</a:t>
            </a:r>
            <a:r>
              <a:rPr lang="es-419" dirty="0"/>
              <a:t> </a:t>
            </a:r>
            <a:endParaRPr lang="es-MX" dirty="0"/>
          </a:p>
        </p:txBody>
      </p:sp>
      <p:pic>
        <p:nvPicPr>
          <p:cNvPr id="5" name="Imagen 4">
            <a:extLst>
              <a:ext uri="{FF2B5EF4-FFF2-40B4-BE49-F238E27FC236}">
                <a16:creationId xmlns:a16="http://schemas.microsoft.com/office/drawing/2014/main" id="{CE8AFAEE-151A-2692-D6ED-6FF52D4E2623}"/>
              </a:ext>
            </a:extLst>
          </p:cNvPr>
          <p:cNvPicPr>
            <a:picLocks noChangeAspect="1"/>
          </p:cNvPicPr>
          <p:nvPr/>
        </p:nvPicPr>
        <p:blipFill>
          <a:blip r:embed="rId3"/>
          <a:stretch>
            <a:fillRect/>
          </a:stretch>
        </p:blipFill>
        <p:spPr>
          <a:xfrm>
            <a:off x="0" y="644260"/>
            <a:ext cx="9144000" cy="5237167"/>
          </a:xfrm>
          <a:prstGeom prst="rect">
            <a:avLst/>
          </a:prstGeom>
        </p:spPr>
      </p:pic>
      <p:sp>
        <p:nvSpPr>
          <p:cNvPr id="6" name="CuadroTexto 5">
            <a:extLst>
              <a:ext uri="{FF2B5EF4-FFF2-40B4-BE49-F238E27FC236}">
                <a16:creationId xmlns:a16="http://schemas.microsoft.com/office/drawing/2014/main" id="{65679905-FB0E-EC04-2435-C5B20E165515}"/>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36</a:t>
            </a:r>
          </a:p>
        </p:txBody>
      </p:sp>
    </p:spTree>
    <p:extLst>
      <p:ext uri="{BB962C8B-B14F-4D97-AF65-F5344CB8AC3E}">
        <p14:creationId xmlns:p14="http://schemas.microsoft.com/office/powerpoint/2010/main" val="639450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5">
            <a:extLst>
              <a:ext uri="{FF2B5EF4-FFF2-40B4-BE49-F238E27FC236}">
                <a16:creationId xmlns:a16="http://schemas.microsoft.com/office/drawing/2014/main" id="{217AC86C-15EF-77A6-370B-63FF23694943}"/>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Pruebas y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3B6E7C95-1FA7-B5DD-64F7-E3864C60B574}"/>
              </a:ext>
            </a:extLst>
          </p:cNvPr>
          <p:cNvSpPr txBox="1"/>
          <p:nvPr/>
        </p:nvSpPr>
        <p:spPr>
          <a:xfrm>
            <a:off x="239151" y="151953"/>
            <a:ext cx="2762295" cy="369332"/>
          </a:xfrm>
          <a:prstGeom prst="rect">
            <a:avLst/>
          </a:prstGeom>
          <a:noFill/>
        </p:spPr>
        <p:txBody>
          <a:bodyPr wrap="none" rtlCol="0">
            <a:spAutoFit/>
          </a:bodyPr>
          <a:lstStyle/>
          <a:p>
            <a:r>
              <a:rPr lang="es-419" sz="1800" b="1" dirty="0"/>
              <a:t>Análisis de resultados. </a:t>
            </a:r>
            <a:endParaRPr lang="es-MX" sz="1800" b="1" dirty="0"/>
          </a:p>
        </p:txBody>
      </p:sp>
      <p:pic>
        <p:nvPicPr>
          <p:cNvPr id="17" name="Imagen 16">
            <a:extLst>
              <a:ext uri="{FF2B5EF4-FFF2-40B4-BE49-F238E27FC236}">
                <a16:creationId xmlns:a16="http://schemas.microsoft.com/office/drawing/2014/main" id="{745CD21F-D593-22BF-F324-8E1AC24A9B38}"/>
              </a:ext>
            </a:extLst>
          </p:cNvPr>
          <p:cNvPicPr>
            <a:picLocks noChangeAspect="1"/>
          </p:cNvPicPr>
          <p:nvPr/>
        </p:nvPicPr>
        <p:blipFill rotWithShape="1">
          <a:blip r:embed="rId3"/>
          <a:srcRect b="7227"/>
          <a:stretch/>
        </p:blipFill>
        <p:spPr>
          <a:xfrm>
            <a:off x="239152" y="1016579"/>
            <a:ext cx="4176276" cy="2722745"/>
          </a:xfrm>
          <a:prstGeom prst="rect">
            <a:avLst/>
          </a:prstGeom>
        </p:spPr>
      </p:pic>
      <p:sp>
        <p:nvSpPr>
          <p:cNvPr id="18" name="CuadroTexto 17">
            <a:extLst>
              <a:ext uri="{FF2B5EF4-FFF2-40B4-BE49-F238E27FC236}">
                <a16:creationId xmlns:a16="http://schemas.microsoft.com/office/drawing/2014/main" id="{2DFC3AE3-0752-F77C-FC2F-C0C01ABE0FCD}"/>
              </a:ext>
            </a:extLst>
          </p:cNvPr>
          <p:cNvSpPr txBox="1"/>
          <p:nvPr/>
        </p:nvSpPr>
        <p:spPr>
          <a:xfrm>
            <a:off x="239151" y="705681"/>
            <a:ext cx="3337773" cy="307777"/>
          </a:xfrm>
          <a:prstGeom prst="rect">
            <a:avLst/>
          </a:prstGeom>
          <a:noFill/>
        </p:spPr>
        <p:txBody>
          <a:bodyPr wrap="none" rtlCol="0">
            <a:spAutoFit/>
          </a:bodyPr>
          <a:lstStyle/>
          <a:p>
            <a:r>
              <a:rPr lang="es-419" dirty="0"/>
              <a:t>Valores promedio del conjunto de datos</a:t>
            </a:r>
            <a:endParaRPr lang="es-MX" dirty="0"/>
          </a:p>
        </p:txBody>
      </p:sp>
      <p:pic>
        <p:nvPicPr>
          <p:cNvPr id="5" name="Imagen 4">
            <a:extLst>
              <a:ext uri="{FF2B5EF4-FFF2-40B4-BE49-F238E27FC236}">
                <a16:creationId xmlns:a16="http://schemas.microsoft.com/office/drawing/2014/main" id="{38C11C5A-A21D-2949-9D93-C67C0D61FA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8250" y="677359"/>
            <a:ext cx="4593109" cy="3105150"/>
          </a:xfrm>
          <a:prstGeom prst="rect">
            <a:avLst/>
          </a:prstGeom>
          <a:noFill/>
        </p:spPr>
      </p:pic>
      <p:pic>
        <p:nvPicPr>
          <p:cNvPr id="6" name="Imagen 5">
            <a:extLst>
              <a:ext uri="{FF2B5EF4-FFF2-40B4-BE49-F238E27FC236}">
                <a16:creationId xmlns:a16="http://schemas.microsoft.com/office/drawing/2014/main" id="{DBB83030-BCA6-A69D-FF4A-9B07856CAE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1628" y="3801559"/>
            <a:ext cx="4606111" cy="3140710"/>
          </a:xfrm>
          <a:prstGeom prst="rect">
            <a:avLst/>
          </a:prstGeom>
          <a:noFill/>
        </p:spPr>
      </p:pic>
      <p:pic>
        <p:nvPicPr>
          <p:cNvPr id="11" name="Imagen 10">
            <a:extLst>
              <a:ext uri="{FF2B5EF4-FFF2-40B4-BE49-F238E27FC236}">
                <a16:creationId xmlns:a16="http://schemas.microsoft.com/office/drawing/2014/main" id="{6C96AF46-FB04-0A52-5EDC-3BEF6C2005BB}"/>
              </a:ext>
            </a:extLst>
          </p:cNvPr>
          <p:cNvPicPr>
            <a:picLocks noChangeAspect="1"/>
          </p:cNvPicPr>
          <p:nvPr/>
        </p:nvPicPr>
        <p:blipFill>
          <a:blip r:embed="rId6"/>
          <a:stretch>
            <a:fillRect/>
          </a:stretch>
        </p:blipFill>
        <p:spPr>
          <a:xfrm>
            <a:off x="239150" y="3778312"/>
            <a:ext cx="4176275" cy="3140709"/>
          </a:xfrm>
          <a:prstGeom prst="rect">
            <a:avLst/>
          </a:prstGeom>
        </p:spPr>
      </p:pic>
    </p:spTree>
    <p:extLst>
      <p:ext uri="{BB962C8B-B14F-4D97-AF65-F5344CB8AC3E}">
        <p14:creationId xmlns:p14="http://schemas.microsoft.com/office/powerpoint/2010/main" val="2789490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45</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Título 5">
            <a:extLst>
              <a:ext uri="{FF2B5EF4-FFF2-40B4-BE49-F238E27FC236}">
                <a16:creationId xmlns:a16="http://schemas.microsoft.com/office/drawing/2014/main" id="{217AC86C-15EF-77A6-370B-63FF23694943}"/>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Pruebas y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3B6E7C95-1FA7-B5DD-64F7-E3864C60B574}"/>
              </a:ext>
            </a:extLst>
          </p:cNvPr>
          <p:cNvSpPr txBox="1"/>
          <p:nvPr/>
        </p:nvSpPr>
        <p:spPr>
          <a:xfrm>
            <a:off x="239151" y="151953"/>
            <a:ext cx="2441694" cy="369332"/>
          </a:xfrm>
          <a:prstGeom prst="rect">
            <a:avLst/>
          </a:prstGeom>
          <a:noFill/>
        </p:spPr>
        <p:txBody>
          <a:bodyPr wrap="none" rtlCol="0">
            <a:spAutoFit/>
          </a:bodyPr>
          <a:lstStyle/>
          <a:p>
            <a:r>
              <a:rPr lang="es-419" sz="1800" b="1" dirty="0"/>
              <a:t>Sistema de limpieza.</a:t>
            </a:r>
            <a:endParaRPr lang="es-MX" sz="1800" b="1" dirty="0"/>
          </a:p>
        </p:txBody>
      </p:sp>
    </p:spTree>
    <p:extLst>
      <p:ext uri="{BB962C8B-B14F-4D97-AF65-F5344CB8AC3E}">
        <p14:creationId xmlns:p14="http://schemas.microsoft.com/office/powerpoint/2010/main" val="1042140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5">
            <a:extLst>
              <a:ext uri="{FF2B5EF4-FFF2-40B4-BE49-F238E27FC236}">
                <a16:creationId xmlns:a16="http://schemas.microsoft.com/office/drawing/2014/main" id="{217AC86C-15EF-77A6-370B-63FF23694943}"/>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Conclusiones y recomendaciones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3B6E7C95-1FA7-B5DD-64F7-E3864C60B574}"/>
              </a:ext>
            </a:extLst>
          </p:cNvPr>
          <p:cNvSpPr txBox="1"/>
          <p:nvPr/>
        </p:nvSpPr>
        <p:spPr>
          <a:xfrm>
            <a:off x="239151" y="151953"/>
            <a:ext cx="1762021" cy="369332"/>
          </a:xfrm>
          <a:prstGeom prst="rect">
            <a:avLst/>
          </a:prstGeom>
          <a:noFill/>
        </p:spPr>
        <p:txBody>
          <a:bodyPr wrap="none" rtlCol="0">
            <a:spAutoFit/>
          </a:bodyPr>
          <a:lstStyle/>
          <a:p>
            <a:r>
              <a:rPr lang="es-419" sz="1800" b="1" dirty="0"/>
              <a:t>Conclusiones.</a:t>
            </a:r>
            <a:endParaRPr lang="es-MX" sz="1800" b="1" dirty="0"/>
          </a:p>
        </p:txBody>
      </p:sp>
      <p:sp>
        <p:nvSpPr>
          <p:cNvPr id="6" name="CuadroTexto 5">
            <a:extLst>
              <a:ext uri="{FF2B5EF4-FFF2-40B4-BE49-F238E27FC236}">
                <a16:creationId xmlns:a16="http://schemas.microsoft.com/office/drawing/2014/main" id="{BBAFD309-5372-9584-CAED-99BDFECE4633}"/>
              </a:ext>
            </a:extLst>
          </p:cNvPr>
          <p:cNvSpPr txBox="1"/>
          <p:nvPr/>
        </p:nvSpPr>
        <p:spPr>
          <a:xfrm>
            <a:off x="0" y="650711"/>
            <a:ext cx="8975188" cy="4993611"/>
          </a:xfrm>
          <a:prstGeom prst="rect">
            <a:avLst/>
          </a:prstGeom>
          <a:noFill/>
        </p:spPr>
        <p:txBody>
          <a:bodyPr wrap="square">
            <a:spAutoFit/>
          </a:bodyPr>
          <a:lstStyle/>
          <a:p>
            <a:pPr>
              <a:lnSpc>
                <a:spcPct val="150000"/>
              </a:lnSpc>
              <a:spcAft>
                <a:spcPts val="800"/>
              </a:spcAft>
            </a:pPr>
            <a:r>
              <a:rPr lang="es-419" dirty="0">
                <a:effectLst/>
                <a:latin typeface="Calibri" panose="020F0502020204030204" pitchFamily="34" charset="0"/>
                <a:ea typeface="Calibri" panose="020F0502020204030204" pitchFamily="34" charset="0"/>
                <a:cs typeface="Times New Roman" panose="02020603050405020304" pitchFamily="18" charset="0"/>
              </a:rPr>
              <a:t>     </a:t>
            </a:r>
            <a:r>
              <a:rPr lang="es-419" dirty="0">
                <a:latin typeface="Calibri" panose="020F0502020204030204" pitchFamily="34" charset="0"/>
                <a:ea typeface="Calibri" panose="020F0502020204030204" pitchFamily="34" charset="0"/>
                <a:cs typeface="Times New Roman" panose="02020603050405020304" pitchFamily="18" charset="0"/>
              </a:rPr>
              <a:t>	</a:t>
            </a:r>
            <a:r>
              <a:rPr lang="es-419" dirty="0">
                <a:effectLst/>
                <a:latin typeface="+mn-lt"/>
                <a:ea typeface="Calibri" panose="020F0502020204030204" pitchFamily="34" charset="0"/>
                <a:cs typeface="Times New Roman" panose="02020603050405020304" pitchFamily="18" charset="0"/>
              </a:rPr>
              <a:t>Se diseño, construyó e implemento un entorno con temperatura y humedad controladas y limpieza de desechos automatizada. Permitiendo así mejorar las condiciones de vida de los cuyes.</a:t>
            </a:r>
          </a:p>
          <a:p>
            <a:pPr>
              <a:lnSpc>
                <a:spcPct val="150000"/>
              </a:lnSpc>
              <a:spcAft>
                <a:spcPts val="800"/>
              </a:spcAft>
            </a:pPr>
            <a:r>
              <a:rPr lang="es-419" dirty="0">
                <a:latin typeface="+mn-lt"/>
                <a:ea typeface="Calibri" panose="020F0502020204030204" pitchFamily="34" charset="0"/>
                <a:cs typeface="Times New Roman" panose="02020603050405020304" pitchFamily="18" charset="0"/>
              </a:rPr>
              <a:t>	L</a:t>
            </a:r>
            <a:r>
              <a:rPr lang="es-419" dirty="0">
                <a:effectLst/>
                <a:latin typeface="+mn-lt"/>
                <a:ea typeface="Calibri" panose="020F0502020204030204" pitchFamily="34" charset="0"/>
                <a:cs typeface="Times New Roman" panose="02020603050405020304" pitchFamily="18" charset="0"/>
              </a:rPr>
              <a:t>a estructura soporta las cargas muertas y vivas sin ninguna deformación visible que cause problemas, las simulaciones realizadas con SolidWorks y SAP 2000 permitieron obtener un resultado robusto y adecuado. Todos los soportes y protecciones están diseñados y ensamblados de tal manera que no causan cortes a los cuyes.</a:t>
            </a:r>
            <a:endParaRPr lang="es-MX"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dirty="0">
                <a:effectLst/>
                <a:latin typeface="+mn-lt"/>
                <a:ea typeface="Calibri" panose="020F0502020204030204" pitchFamily="34" charset="0"/>
                <a:cs typeface="Times New Roman" panose="02020603050405020304" pitchFamily="18" charset="0"/>
              </a:rPr>
              <a:t>	Se diseño e implemento un sistema con rieles colgantes, rodamientos, pala limpiadora y motor AC de alto torque que permite realizar la limpieza del 95% de desechos generados por los cuyes. Mediante protectores en tol galvanizado los desechos no traban el mecanismo de piñón y cadena para el movimiento lineal, además los mismos permiten que los desechos caigan sobre la zona de limpieza únicamente.</a:t>
            </a:r>
            <a:endParaRPr lang="es-MX"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dirty="0">
                <a:effectLst/>
                <a:latin typeface="+mn-lt"/>
                <a:ea typeface="Calibri" panose="020F0502020204030204" pitchFamily="34" charset="0"/>
                <a:cs typeface="Times New Roman" panose="02020603050405020304" pitchFamily="18" charset="0"/>
              </a:rPr>
              <a:t>	El sistema de calefacción incrementa la temperatura de los compartimentos de manera que en horas de la madrugada con temperaturas ambientales en el cantón Salcedo menores a 12 </a:t>
            </a:r>
            <a:r>
              <a:rPr lang="es-419" baseline="30000" dirty="0">
                <a:effectLst/>
                <a:latin typeface="+mn-lt"/>
                <a:ea typeface="Calibri" panose="020F0502020204030204" pitchFamily="34" charset="0"/>
                <a:cs typeface="Times New Roman" panose="02020603050405020304" pitchFamily="18" charset="0"/>
              </a:rPr>
              <a:t>o</a:t>
            </a:r>
            <a:r>
              <a:rPr lang="es-419" dirty="0">
                <a:effectLst/>
                <a:latin typeface="+mn-lt"/>
                <a:ea typeface="Calibri" panose="020F0502020204030204" pitchFamily="34" charset="0"/>
                <a:cs typeface="Times New Roman" panose="02020603050405020304" pitchFamily="18" charset="0"/>
              </a:rPr>
              <a:t>C se logra alcanzar temperaturas internas mayores a 17 </a:t>
            </a:r>
            <a:r>
              <a:rPr lang="es-419" baseline="30000" dirty="0">
                <a:effectLst/>
                <a:latin typeface="+mn-lt"/>
                <a:ea typeface="Calibri" panose="020F0502020204030204" pitchFamily="34" charset="0"/>
                <a:cs typeface="Times New Roman" panose="02020603050405020304" pitchFamily="18" charset="0"/>
              </a:rPr>
              <a:t>o</a:t>
            </a:r>
            <a:r>
              <a:rPr lang="es-419" dirty="0">
                <a:effectLst/>
                <a:latin typeface="+mn-lt"/>
                <a:ea typeface="Calibri" panose="020F0502020204030204" pitchFamily="34" charset="0"/>
                <a:cs typeface="Times New Roman" panose="02020603050405020304" pitchFamily="18" charset="0"/>
              </a:rPr>
              <a:t>C. </a:t>
            </a:r>
            <a:endParaRPr lang="es-MX"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dirty="0">
                <a:effectLst/>
                <a:latin typeface="Calibri" panose="020F0502020204030204" pitchFamily="34" charset="0"/>
                <a:ea typeface="Calibri" panose="020F0502020204030204" pitchFamily="34" charset="0"/>
                <a:cs typeface="Times New Roman" panose="02020603050405020304" pitchFamily="18" charset="0"/>
              </a:rPr>
              <a:t>	</a:t>
            </a:r>
            <a:endParaRPr lang="es-MX"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3DF177CA-D5F0-3C73-17B2-30BE49A665B1}"/>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39</a:t>
            </a:r>
          </a:p>
        </p:txBody>
      </p:sp>
    </p:spTree>
    <p:extLst>
      <p:ext uri="{BB962C8B-B14F-4D97-AF65-F5344CB8AC3E}">
        <p14:creationId xmlns:p14="http://schemas.microsoft.com/office/powerpoint/2010/main" val="1852875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5908430" y="0"/>
            <a:ext cx="2999933" cy="647114"/>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9" name="Título 1"/>
          <p:cNvSpPr txBox="1">
            <a:spLocks/>
          </p:cNvSpPr>
          <p:nvPr/>
        </p:nvSpPr>
        <p:spPr>
          <a:xfrm>
            <a:off x="0" y="120193"/>
            <a:ext cx="2999933" cy="6037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Definición del problema</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sp>
        <p:nvSpPr>
          <p:cNvPr id="16" name="TextBox 157">
            <a:extLst>
              <a:ext uri="{FF2B5EF4-FFF2-40B4-BE49-F238E27FC236}">
                <a16:creationId xmlns:a16="http://schemas.microsoft.com/office/drawing/2014/main" id="{5E543D2F-3D9D-C3D7-614A-72E786E7415E}"/>
              </a:ext>
            </a:extLst>
          </p:cNvPr>
          <p:cNvSpPr txBox="1">
            <a:spLocks noChangeArrowheads="1"/>
          </p:cNvSpPr>
          <p:nvPr/>
        </p:nvSpPr>
        <p:spPr bwMode="auto">
          <a:xfrm>
            <a:off x="325380" y="1072299"/>
            <a:ext cx="8672726" cy="106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50000"/>
              </a:lnSpc>
            </a:pPr>
            <a:r>
              <a:rPr lang="es-MX" sz="1600" dirty="0">
                <a:solidFill>
                  <a:srgbClr val="000000"/>
                </a:solidFill>
                <a:latin typeface="Arial" panose="020B0604020202020204" pitchFamily="34" charset="0"/>
                <a:ea typeface="Calibri" panose="020F0502020204030204" pitchFamily="34" charset="0"/>
                <a:cs typeface="Arial" panose="020B0604020202020204" pitchFamily="34" charset="0"/>
              </a:rPr>
              <a:t>Existen varios factores que permiten obtener una crianza adecuada de esta especie entre los más importantes son: temperatura, humedad y limpieza. </a:t>
            </a:r>
            <a:endParaRPr lang="es-EC"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0000"/>
              </a:lnSpc>
            </a:pPr>
            <a:endParaRPr lang="en-US" altLang="es-MX" sz="1500" dirty="0">
              <a:latin typeface="+mn-lt"/>
              <a:cs typeface="Calibri Light" panose="020F0302020204030204" pitchFamily="34" charset="0"/>
            </a:endParaRPr>
          </a:p>
        </p:txBody>
      </p:sp>
      <p:pic>
        <p:nvPicPr>
          <p:cNvPr id="3" name="Imagen 2">
            <a:extLst>
              <a:ext uri="{FF2B5EF4-FFF2-40B4-BE49-F238E27FC236}">
                <a16:creationId xmlns:a16="http://schemas.microsoft.com/office/drawing/2014/main" id="{FB4CF3E4-CFD1-C9ED-E5D5-6EE46DB6D02F}"/>
              </a:ext>
            </a:extLst>
          </p:cNvPr>
          <p:cNvPicPr>
            <a:picLocks noChangeAspect="1"/>
          </p:cNvPicPr>
          <p:nvPr/>
        </p:nvPicPr>
        <p:blipFill rotWithShape="1">
          <a:blip r:embed="rId3"/>
          <a:srcRect l="3436" t="33846" r="3641" b="14667"/>
          <a:stretch/>
        </p:blipFill>
        <p:spPr>
          <a:xfrm>
            <a:off x="592893" y="2321332"/>
            <a:ext cx="3598748" cy="1994009"/>
          </a:xfrm>
          <a:prstGeom prst="rect">
            <a:avLst/>
          </a:prstGeom>
        </p:spPr>
      </p:pic>
      <p:pic>
        <p:nvPicPr>
          <p:cNvPr id="4" name="Imagen 3">
            <a:extLst>
              <a:ext uri="{FF2B5EF4-FFF2-40B4-BE49-F238E27FC236}">
                <a16:creationId xmlns:a16="http://schemas.microsoft.com/office/drawing/2014/main" id="{94288826-0D1B-2AF5-54F8-6578527D9610}"/>
              </a:ext>
            </a:extLst>
          </p:cNvPr>
          <p:cNvPicPr>
            <a:picLocks noChangeAspect="1"/>
          </p:cNvPicPr>
          <p:nvPr/>
        </p:nvPicPr>
        <p:blipFill>
          <a:blip r:embed="rId4"/>
          <a:stretch>
            <a:fillRect/>
          </a:stretch>
        </p:blipFill>
        <p:spPr>
          <a:xfrm>
            <a:off x="4952361" y="2359152"/>
            <a:ext cx="3697980" cy="1994009"/>
          </a:xfrm>
          <a:prstGeom prst="rect">
            <a:avLst/>
          </a:prstGeom>
        </p:spPr>
      </p:pic>
      <p:pic>
        <p:nvPicPr>
          <p:cNvPr id="6" name="Imagen 5">
            <a:extLst>
              <a:ext uri="{FF2B5EF4-FFF2-40B4-BE49-F238E27FC236}">
                <a16:creationId xmlns:a16="http://schemas.microsoft.com/office/drawing/2014/main" id="{4CBD44D3-6424-DC4D-9997-2947343CFFC8}"/>
              </a:ext>
            </a:extLst>
          </p:cNvPr>
          <p:cNvPicPr>
            <a:picLocks noChangeAspect="1"/>
          </p:cNvPicPr>
          <p:nvPr/>
        </p:nvPicPr>
        <p:blipFill>
          <a:blip r:embed="rId5"/>
          <a:stretch>
            <a:fillRect/>
          </a:stretch>
        </p:blipFill>
        <p:spPr>
          <a:xfrm>
            <a:off x="1263748" y="4536984"/>
            <a:ext cx="7010400" cy="876300"/>
          </a:xfrm>
          <a:prstGeom prst="rect">
            <a:avLst/>
          </a:prstGeom>
        </p:spPr>
      </p:pic>
      <p:pic>
        <p:nvPicPr>
          <p:cNvPr id="8" name="Imagen 7">
            <a:extLst>
              <a:ext uri="{FF2B5EF4-FFF2-40B4-BE49-F238E27FC236}">
                <a16:creationId xmlns:a16="http://schemas.microsoft.com/office/drawing/2014/main" id="{21C8DE0E-275E-2D91-8FAE-82EA019411D2}"/>
              </a:ext>
            </a:extLst>
          </p:cNvPr>
          <p:cNvPicPr>
            <a:picLocks noChangeAspect="1"/>
          </p:cNvPicPr>
          <p:nvPr/>
        </p:nvPicPr>
        <p:blipFill>
          <a:blip r:embed="rId6"/>
          <a:stretch>
            <a:fillRect/>
          </a:stretch>
        </p:blipFill>
        <p:spPr>
          <a:xfrm>
            <a:off x="1263748" y="5358552"/>
            <a:ext cx="7010400" cy="285750"/>
          </a:xfrm>
          <a:prstGeom prst="rect">
            <a:avLst/>
          </a:prstGeom>
        </p:spPr>
      </p:pic>
      <p:sp>
        <p:nvSpPr>
          <p:cNvPr id="5" name="CuadroTexto 4">
            <a:extLst>
              <a:ext uri="{FF2B5EF4-FFF2-40B4-BE49-F238E27FC236}">
                <a16:creationId xmlns:a16="http://schemas.microsoft.com/office/drawing/2014/main" id="{853AD54A-4730-0275-E563-971567FF1EBB}"/>
              </a:ext>
            </a:extLst>
          </p:cNvPr>
          <p:cNvSpPr txBox="1"/>
          <p:nvPr/>
        </p:nvSpPr>
        <p:spPr>
          <a:xfrm>
            <a:off x="61609" y="6465870"/>
            <a:ext cx="4600134" cy="307777"/>
          </a:xfrm>
          <a:prstGeom prst="rect">
            <a:avLst/>
          </a:prstGeom>
          <a:noFill/>
        </p:spPr>
        <p:txBody>
          <a:bodyPr wrap="square">
            <a:spAutoFit/>
          </a:bodyPr>
          <a:lstStyle/>
          <a:p>
            <a:r>
              <a:rPr lang="es-MX" sz="1400" dirty="0">
                <a:effectLst/>
                <a:latin typeface="+mn-lt"/>
                <a:ea typeface="Calibri" panose="020F0502020204030204" pitchFamily="34" charset="0"/>
              </a:rPr>
              <a:t>(Zaldívar, 1997) </a:t>
            </a:r>
            <a:r>
              <a:rPr lang="es-MX" dirty="0"/>
              <a:t>Perú, Producción de cuyes</a:t>
            </a:r>
            <a:endParaRPr lang="es-MX" dirty="0">
              <a:latin typeface="+mn-lt"/>
            </a:endParaRPr>
          </a:p>
        </p:txBody>
      </p:sp>
      <p:sp>
        <p:nvSpPr>
          <p:cNvPr id="2" name="CuadroTexto 1">
            <a:extLst>
              <a:ext uri="{FF2B5EF4-FFF2-40B4-BE49-F238E27FC236}">
                <a16:creationId xmlns:a16="http://schemas.microsoft.com/office/drawing/2014/main" id="{DEEA08AD-D4DB-FB82-716A-40EC75377CB5}"/>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4</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30555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5">
            <a:extLst>
              <a:ext uri="{FF2B5EF4-FFF2-40B4-BE49-F238E27FC236}">
                <a16:creationId xmlns:a16="http://schemas.microsoft.com/office/drawing/2014/main" id="{217AC86C-15EF-77A6-370B-63FF23694943}"/>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Conclusiones y recomendaciones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3B6E7C95-1FA7-B5DD-64F7-E3864C60B574}"/>
              </a:ext>
            </a:extLst>
          </p:cNvPr>
          <p:cNvSpPr txBox="1"/>
          <p:nvPr/>
        </p:nvSpPr>
        <p:spPr>
          <a:xfrm>
            <a:off x="239151" y="151953"/>
            <a:ext cx="1762021" cy="369332"/>
          </a:xfrm>
          <a:prstGeom prst="rect">
            <a:avLst/>
          </a:prstGeom>
          <a:noFill/>
        </p:spPr>
        <p:txBody>
          <a:bodyPr wrap="none" rtlCol="0">
            <a:spAutoFit/>
          </a:bodyPr>
          <a:lstStyle/>
          <a:p>
            <a:r>
              <a:rPr lang="es-419" sz="1800" b="1" dirty="0"/>
              <a:t>Conclusiones.</a:t>
            </a:r>
            <a:endParaRPr lang="es-MX" sz="1800" b="1" dirty="0"/>
          </a:p>
        </p:txBody>
      </p:sp>
      <p:sp>
        <p:nvSpPr>
          <p:cNvPr id="4" name="CuadroTexto 3">
            <a:extLst>
              <a:ext uri="{FF2B5EF4-FFF2-40B4-BE49-F238E27FC236}">
                <a16:creationId xmlns:a16="http://schemas.microsoft.com/office/drawing/2014/main" id="{670B6573-74C4-049A-173B-A94108478641}"/>
              </a:ext>
            </a:extLst>
          </p:cNvPr>
          <p:cNvSpPr txBox="1"/>
          <p:nvPr/>
        </p:nvSpPr>
        <p:spPr>
          <a:xfrm>
            <a:off x="155476" y="870377"/>
            <a:ext cx="8833048" cy="5207644"/>
          </a:xfrm>
          <a:prstGeom prst="rect">
            <a:avLst/>
          </a:prstGeom>
          <a:noFill/>
        </p:spPr>
        <p:txBody>
          <a:bodyPr wrap="square">
            <a:spAutoFit/>
          </a:bodyPr>
          <a:lstStyle/>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Se selecciono un sistema de control tipo ON OFF debido a que la temperatura interna de los compartimentos no requiere de una alta precisión y además el costo de implementación es bajo en comparación a otros métodos de control.</a:t>
            </a:r>
            <a:endParaRPr lang="es-MX" sz="14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Se diseño, construyó e implemento un sistema de ventilación automático, mismo que permite la apertura de las ventanas cuando la temperatura interna es superior a los 21 </a:t>
            </a:r>
            <a:r>
              <a:rPr lang="es-419" sz="1400" baseline="30000" dirty="0">
                <a:effectLst/>
                <a:latin typeface="+mn-lt"/>
                <a:ea typeface="Calibri" panose="020F0502020204030204" pitchFamily="34" charset="0"/>
                <a:cs typeface="Times New Roman" panose="02020603050405020304" pitchFamily="18" charset="0"/>
              </a:rPr>
              <a:t>o</a:t>
            </a:r>
            <a:r>
              <a:rPr lang="es-419" sz="1400" dirty="0">
                <a:effectLst/>
                <a:latin typeface="+mn-lt"/>
                <a:ea typeface="Calibri" panose="020F0502020204030204" pitchFamily="34" charset="0"/>
                <a:cs typeface="Times New Roman" panose="02020603050405020304" pitchFamily="18" charset="0"/>
              </a:rPr>
              <a:t>C y el cierre de las mismas para temperaturas inferiores a 17 </a:t>
            </a:r>
            <a:r>
              <a:rPr lang="es-419" sz="1400" baseline="30000" dirty="0">
                <a:effectLst/>
                <a:latin typeface="+mn-lt"/>
                <a:ea typeface="Calibri" panose="020F0502020204030204" pitchFamily="34" charset="0"/>
                <a:cs typeface="Times New Roman" panose="02020603050405020304" pitchFamily="18" charset="0"/>
              </a:rPr>
              <a:t>o</a:t>
            </a:r>
            <a:r>
              <a:rPr lang="es-419" sz="1400" dirty="0">
                <a:effectLst/>
                <a:latin typeface="+mn-lt"/>
                <a:ea typeface="Calibri" panose="020F0502020204030204" pitchFamily="34" charset="0"/>
                <a:cs typeface="Times New Roman" panose="02020603050405020304" pitchFamily="18" charset="0"/>
              </a:rPr>
              <a:t>C. El sistema permite enfriar el ambiente interno además mantiene el aire fresco en los compartimentos. </a:t>
            </a:r>
            <a:endParaRPr lang="es-MX" sz="14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La HMI implementada fue realizada en base a parámetros recomendados en la guía GEDIS. Todas las pestañas muestran los valores de temperatura y humedad en cada compartimento. Los indicadores de estado son informativos y no llaman la atención. Las alarmas tienen colores llamativos como el rojo y amarillo. El fondo de pantalla es de color gris claro mismo que no cansa la vista de la persona que use la HMI. </a:t>
            </a:r>
            <a:endParaRPr lang="es-MX" sz="14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El sistema logra mantener un ambiente con temperaturas superiores a 17 </a:t>
            </a:r>
            <a:r>
              <a:rPr lang="es-419" sz="1400" baseline="30000" dirty="0">
                <a:effectLst/>
                <a:latin typeface="+mn-lt"/>
                <a:ea typeface="Calibri" panose="020F0502020204030204" pitchFamily="34" charset="0"/>
                <a:cs typeface="Times New Roman" panose="02020603050405020304" pitchFamily="18" charset="0"/>
              </a:rPr>
              <a:t>o</a:t>
            </a:r>
            <a:r>
              <a:rPr lang="es-419" sz="1400" dirty="0">
                <a:effectLst/>
                <a:latin typeface="+mn-lt"/>
                <a:ea typeface="Calibri" panose="020F0502020204030204" pitchFamily="34" charset="0"/>
                <a:cs typeface="Times New Roman" panose="02020603050405020304" pitchFamily="18" charset="0"/>
              </a:rPr>
              <a:t>C y humedades inferiores al 60%, también se mantiene el ambiente libre de desechos evitando de esta manera la proliferación de bacterias y gérmenes perjudiciales para los cuyes.</a:t>
            </a:r>
            <a:endParaRPr lang="es-MX" sz="1400" dirty="0">
              <a:effectLst/>
              <a:latin typeface="+mn-lt"/>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EFB6005F-065C-9B04-C7F0-D93DA094971F}"/>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40</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09308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5">
            <a:extLst>
              <a:ext uri="{FF2B5EF4-FFF2-40B4-BE49-F238E27FC236}">
                <a16:creationId xmlns:a16="http://schemas.microsoft.com/office/drawing/2014/main" id="{217AC86C-15EF-77A6-370B-63FF23694943}"/>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Conclusiones y recomendaciones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3B6E7C95-1FA7-B5DD-64F7-E3864C60B574}"/>
              </a:ext>
            </a:extLst>
          </p:cNvPr>
          <p:cNvSpPr txBox="1"/>
          <p:nvPr/>
        </p:nvSpPr>
        <p:spPr>
          <a:xfrm>
            <a:off x="239151" y="151953"/>
            <a:ext cx="2287806" cy="369332"/>
          </a:xfrm>
          <a:prstGeom prst="rect">
            <a:avLst/>
          </a:prstGeom>
          <a:noFill/>
        </p:spPr>
        <p:txBody>
          <a:bodyPr wrap="none" rtlCol="0">
            <a:spAutoFit/>
          </a:bodyPr>
          <a:lstStyle/>
          <a:p>
            <a:r>
              <a:rPr lang="es-419" sz="1800" b="1" dirty="0"/>
              <a:t>Recomendaciones.</a:t>
            </a:r>
            <a:endParaRPr lang="es-MX" sz="1800" b="1" dirty="0"/>
          </a:p>
        </p:txBody>
      </p:sp>
      <p:sp>
        <p:nvSpPr>
          <p:cNvPr id="7" name="CuadroTexto 6">
            <a:extLst>
              <a:ext uri="{FF2B5EF4-FFF2-40B4-BE49-F238E27FC236}">
                <a16:creationId xmlns:a16="http://schemas.microsoft.com/office/drawing/2014/main" id="{0599760D-7815-96AB-80E0-3970EA8677D9}"/>
              </a:ext>
            </a:extLst>
          </p:cNvPr>
          <p:cNvSpPr txBox="1"/>
          <p:nvPr/>
        </p:nvSpPr>
        <p:spPr>
          <a:xfrm>
            <a:off x="239151" y="863885"/>
            <a:ext cx="8594069" cy="4663905"/>
          </a:xfrm>
          <a:prstGeom prst="rect">
            <a:avLst/>
          </a:prstGeom>
          <a:noFill/>
        </p:spPr>
        <p:txBody>
          <a:bodyPr wrap="square">
            <a:spAutoFit/>
          </a:bodyPr>
          <a:lstStyle/>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Después de 5 años se recomienda realizar una revisión del sistema de ventilación sobre todo a las bandas y chumaceras, si se amerita se debe cambiar el componente por el estipulado en la sección de planos.</a:t>
            </a:r>
            <a:endParaRPr lang="es-MX" sz="14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Se recomienda realizar el cambio de fibra verde en las palas de limpieza cada 2 años debido al desgaste que las mismas sufren por los desechos de los cuyes.</a:t>
            </a:r>
            <a:endParaRPr lang="es-MX" sz="14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Se recomienda a la persona encargada de la alimentación de los cuyes dentro del prototipo retirar las basuras en la parte superior que no caen a la base de limpieza con el objetivo de mantener los compartimentos limpios.</a:t>
            </a:r>
            <a:endParaRPr lang="es-MX" sz="14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Cada 5 años es necesario realizar una revisión del estado de la niquelina calefactora si es el caso se debe remplazar la misma por una similar.</a:t>
            </a:r>
            <a:endParaRPr lang="es-MX" sz="1400" dirty="0">
              <a:effectLst/>
              <a:latin typeface="+mn-lt"/>
              <a:ea typeface="Calibri" panose="020F0502020204030204" pitchFamily="34" charset="0"/>
              <a:cs typeface="Times New Roman" panose="02020603050405020304" pitchFamily="18" charset="0"/>
            </a:endParaRPr>
          </a:p>
          <a:p>
            <a:pPr>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	Se recomienda verificar el estado de las tablas que cubren al prototipo y en caso de que se encuentren fisuras o fallas que amenacen la integridad de los cuyes al interior remplazar la tabla por su correspondiente mostrada en planos.</a:t>
            </a:r>
            <a:endParaRPr lang="es-MX" sz="1400" dirty="0">
              <a:effectLst/>
              <a:latin typeface="+mn-lt"/>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20F9E85F-78F2-115D-426E-948FAB808A12}"/>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41</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5607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5">
            <a:extLst>
              <a:ext uri="{FF2B5EF4-FFF2-40B4-BE49-F238E27FC236}">
                <a16:creationId xmlns:a16="http://schemas.microsoft.com/office/drawing/2014/main" id="{217AC86C-15EF-77A6-370B-63FF23694943}"/>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Conclusiones y recomendaciones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3B6E7C95-1FA7-B5DD-64F7-E3864C60B574}"/>
              </a:ext>
            </a:extLst>
          </p:cNvPr>
          <p:cNvSpPr txBox="1"/>
          <p:nvPr/>
        </p:nvSpPr>
        <p:spPr>
          <a:xfrm>
            <a:off x="239151" y="151953"/>
            <a:ext cx="2287806" cy="369332"/>
          </a:xfrm>
          <a:prstGeom prst="rect">
            <a:avLst/>
          </a:prstGeom>
          <a:noFill/>
        </p:spPr>
        <p:txBody>
          <a:bodyPr wrap="none" rtlCol="0">
            <a:spAutoFit/>
          </a:bodyPr>
          <a:lstStyle/>
          <a:p>
            <a:r>
              <a:rPr lang="es-419" sz="1800" b="1" dirty="0"/>
              <a:t>Recomendaciones.</a:t>
            </a:r>
            <a:endParaRPr lang="es-MX" sz="1800" b="1" dirty="0"/>
          </a:p>
        </p:txBody>
      </p:sp>
      <p:sp>
        <p:nvSpPr>
          <p:cNvPr id="4" name="CuadroTexto 3">
            <a:extLst>
              <a:ext uri="{FF2B5EF4-FFF2-40B4-BE49-F238E27FC236}">
                <a16:creationId xmlns:a16="http://schemas.microsoft.com/office/drawing/2014/main" id="{8B01FFF9-0053-05C8-090E-B400AD83E431}"/>
              </a:ext>
            </a:extLst>
          </p:cNvPr>
          <p:cNvSpPr txBox="1"/>
          <p:nvPr/>
        </p:nvSpPr>
        <p:spPr>
          <a:xfrm>
            <a:off x="540407" y="1193599"/>
            <a:ext cx="8063185" cy="1447640"/>
          </a:xfrm>
          <a:prstGeom prst="rect">
            <a:avLst/>
          </a:prstGeom>
          <a:noFill/>
        </p:spPr>
        <p:txBody>
          <a:bodyPr wrap="square">
            <a:spAutoFit/>
          </a:bodyPr>
          <a:lstStyle/>
          <a:p>
            <a:pPr indent="457200">
              <a:lnSpc>
                <a:spcPct val="150000"/>
              </a:lnSpc>
              <a:spcAft>
                <a:spcPts val="800"/>
              </a:spcAft>
            </a:pPr>
            <a:r>
              <a:rPr lang="es-419" sz="1400" dirty="0">
                <a:effectLst/>
                <a:latin typeface="+mn-lt"/>
                <a:ea typeface="Calibri" panose="020F0502020204030204" pitchFamily="34" charset="0"/>
                <a:cs typeface="Times New Roman" panose="02020603050405020304" pitchFamily="18" charset="0"/>
              </a:rPr>
              <a:t>Se recomienda engrasar las cadenas y las guías del sistema de limpieza cada 3 meses para evitar atascamientos, además se debe precautelar que en las guías no ingresen desechos que pudieran trabar el mecanismo.</a:t>
            </a:r>
          </a:p>
          <a:p>
            <a:pPr indent="457200">
              <a:lnSpc>
                <a:spcPct val="150000"/>
              </a:lnSpc>
              <a:spcAft>
                <a:spcPts val="800"/>
              </a:spcAft>
            </a:pPr>
            <a:r>
              <a:rPr lang="es-419" dirty="0">
                <a:latin typeface="+mn-lt"/>
                <a:ea typeface="Calibri" panose="020F0502020204030204" pitchFamily="34" charset="0"/>
                <a:cs typeface="Times New Roman" panose="02020603050405020304" pitchFamily="18" charset="0"/>
              </a:rPr>
              <a:t>Se recomienda recargar los deshumidificadoras cada 3 meses.</a:t>
            </a:r>
            <a:endParaRPr lang="es-MX" sz="1400" dirty="0">
              <a:effectLst/>
              <a:latin typeface="+mn-lt"/>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BE016F61-9F8B-565F-0672-9B8EDB607F5B}"/>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42</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09142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5">
            <a:extLst>
              <a:ext uri="{FF2B5EF4-FFF2-40B4-BE49-F238E27FC236}">
                <a16:creationId xmlns:a16="http://schemas.microsoft.com/office/drawing/2014/main" id="{217AC86C-15EF-77A6-370B-63FF23694943}"/>
              </a:ext>
            </a:extLst>
          </p:cNvPr>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Trabajos futuros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8B01FFF9-0053-05C8-090E-B400AD83E431}"/>
              </a:ext>
            </a:extLst>
          </p:cNvPr>
          <p:cNvSpPr txBox="1"/>
          <p:nvPr/>
        </p:nvSpPr>
        <p:spPr>
          <a:xfrm>
            <a:off x="622759" y="1770374"/>
            <a:ext cx="8063185" cy="3048079"/>
          </a:xfrm>
          <a:prstGeom prst="rect">
            <a:avLst/>
          </a:prstGeom>
          <a:noFill/>
        </p:spPr>
        <p:txBody>
          <a:bodyPr wrap="square">
            <a:spAutoFit/>
          </a:bodyPr>
          <a:lstStyle/>
          <a:p>
            <a:pPr marL="285750" indent="-285750">
              <a:lnSpc>
                <a:spcPct val="150000"/>
              </a:lnSpc>
              <a:spcAft>
                <a:spcPts val="800"/>
              </a:spcAft>
              <a:buFont typeface="Arial" panose="020B0604020202020204" pitchFamily="34" charset="0"/>
              <a:buChar char="•"/>
            </a:pPr>
            <a:r>
              <a:rPr lang="es-MX" sz="1400" dirty="0">
                <a:effectLst/>
                <a:latin typeface="+mn-lt"/>
                <a:ea typeface="Calibri" panose="020F0502020204030204" pitchFamily="34" charset="0"/>
                <a:cs typeface="Times New Roman" panose="02020603050405020304" pitchFamily="18" charset="0"/>
              </a:rPr>
              <a:t>Implementación de sistema de paneles solares o aerogeneradores para eliminar el costo de pago de la energía eléctrica.</a:t>
            </a:r>
            <a:endParaRPr lang="es-MX" dirty="0">
              <a:latin typeface="+mn-lt"/>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es-419" dirty="0">
                <a:latin typeface="+mn-lt"/>
                <a:ea typeface="Calibri" panose="020F0502020204030204" pitchFamily="34" charset="0"/>
                <a:cs typeface="Times New Roman" panose="02020603050405020304" pitchFamily="18" charset="0"/>
              </a:rPr>
              <a:t>Implementación de sistema para tratamiento de desechos expulsados a un lado del prototipo.</a:t>
            </a:r>
          </a:p>
          <a:p>
            <a:pPr marL="285750" indent="-285750">
              <a:lnSpc>
                <a:spcPct val="150000"/>
              </a:lnSpc>
              <a:spcAft>
                <a:spcPts val="800"/>
              </a:spcAft>
              <a:buFont typeface="Arial" panose="020B0604020202020204" pitchFamily="34" charset="0"/>
              <a:buChar char="•"/>
            </a:pPr>
            <a:r>
              <a:rPr lang="es-419" dirty="0">
                <a:latin typeface="+mn-lt"/>
                <a:ea typeface="Calibri" panose="020F0502020204030204" pitchFamily="34" charset="0"/>
                <a:cs typeface="Times New Roman" panose="02020603050405020304" pitchFamily="18" charset="0"/>
              </a:rPr>
              <a:t>Implementación de sistema de visión artificial para detectar enfermedades o actitudes inusuales en los cuyes.</a:t>
            </a:r>
          </a:p>
          <a:p>
            <a:pPr marL="285750" indent="-285750">
              <a:lnSpc>
                <a:spcPct val="150000"/>
              </a:lnSpc>
              <a:spcAft>
                <a:spcPts val="800"/>
              </a:spcAft>
              <a:buFont typeface="Arial" panose="020B0604020202020204" pitchFamily="34" charset="0"/>
              <a:buChar char="•"/>
            </a:pPr>
            <a:r>
              <a:rPr lang="es-419" dirty="0">
                <a:latin typeface="+mn-lt"/>
                <a:ea typeface="Calibri" panose="020F0502020204030204" pitchFamily="34" charset="0"/>
                <a:cs typeface="Times New Roman" panose="02020603050405020304" pitchFamily="18" charset="0"/>
              </a:rPr>
              <a:t>Implementación de sistema para alimentar a los cuyes de manera adecuada (alimentación automática).</a:t>
            </a:r>
          </a:p>
          <a:p>
            <a:pPr indent="457200">
              <a:lnSpc>
                <a:spcPct val="150000"/>
              </a:lnSpc>
              <a:spcAft>
                <a:spcPts val="800"/>
              </a:spcAft>
            </a:pPr>
            <a:endParaRPr lang="es-MX" sz="1400" dirty="0">
              <a:effectLst/>
              <a:latin typeface="+mn-lt"/>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CD0F0A8E-C0F4-CB04-E8C9-37C8BD4D8492}"/>
              </a:ext>
            </a:extLst>
          </p:cNvPr>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43</a:t>
            </a:r>
          </a:p>
        </p:txBody>
      </p:sp>
    </p:spTree>
    <p:extLst>
      <p:ext uri="{BB962C8B-B14F-4D97-AF65-F5344CB8AC3E}">
        <p14:creationId xmlns:p14="http://schemas.microsoft.com/office/powerpoint/2010/main" val="3730511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5EE74-D963-C920-08BF-5F0E43D18721}"/>
              </a:ext>
            </a:extLst>
          </p:cNvPr>
          <p:cNvSpPr>
            <a:spLocks noGrp="1"/>
          </p:cNvSpPr>
          <p:nvPr>
            <p:ph type="title"/>
          </p:nvPr>
        </p:nvSpPr>
        <p:spPr>
          <a:xfrm>
            <a:off x="107266" y="460719"/>
            <a:ext cx="9247750" cy="960120"/>
          </a:xfrm>
        </p:spPr>
        <p:txBody>
          <a:bodyPr/>
          <a:lstStyle/>
          <a:p>
            <a:pPr algn="ctr"/>
            <a:r>
              <a:rPr lang="es-419" sz="4400" dirty="0">
                <a:solidFill>
                  <a:schemeClr val="tx1"/>
                </a:solidFill>
              </a:rPr>
              <a:t>Contactos:</a:t>
            </a:r>
            <a:endParaRPr lang="es-MX" sz="4400" dirty="0">
              <a:solidFill>
                <a:schemeClr val="tx1"/>
              </a:solidFill>
            </a:endParaRPr>
          </a:p>
        </p:txBody>
      </p:sp>
      <p:sp>
        <p:nvSpPr>
          <p:cNvPr id="5" name="Título 1">
            <a:extLst>
              <a:ext uri="{FF2B5EF4-FFF2-40B4-BE49-F238E27FC236}">
                <a16:creationId xmlns:a16="http://schemas.microsoft.com/office/drawing/2014/main" id="{C56AB82D-AF5D-1259-3759-8A437A58135C}"/>
              </a:ext>
            </a:extLst>
          </p:cNvPr>
          <p:cNvSpPr txBox="1">
            <a:spLocks/>
          </p:cNvSpPr>
          <p:nvPr/>
        </p:nvSpPr>
        <p:spPr>
          <a:xfrm>
            <a:off x="-51875" y="1304414"/>
            <a:ext cx="9247750" cy="96012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buClrTx/>
              <a:buFontTx/>
            </a:pPr>
            <a:r>
              <a:rPr lang="es-419" sz="4000" dirty="0">
                <a:solidFill>
                  <a:schemeClr val="tx1"/>
                </a:solidFill>
              </a:rPr>
              <a:t>Autor</a:t>
            </a:r>
            <a:endParaRPr lang="es-MX" sz="4000" dirty="0">
              <a:solidFill>
                <a:schemeClr val="tx1"/>
              </a:solidFill>
            </a:endParaRPr>
          </a:p>
        </p:txBody>
      </p:sp>
      <p:sp>
        <p:nvSpPr>
          <p:cNvPr id="6" name="Título 1">
            <a:extLst>
              <a:ext uri="{FF2B5EF4-FFF2-40B4-BE49-F238E27FC236}">
                <a16:creationId xmlns:a16="http://schemas.microsoft.com/office/drawing/2014/main" id="{85AFEF0F-21AD-EBD4-CA1E-56FB5FD591BE}"/>
              </a:ext>
            </a:extLst>
          </p:cNvPr>
          <p:cNvSpPr txBox="1">
            <a:spLocks/>
          </p:cNvSpPr>
          <p:nvPr/>
        </p:nvSpPr>
        <p:spPr>
          <a:xfrm>
            <a:off x="0" y="1784474"/>
            <a:ext cx="9247750" cy="1619542"/>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lnSpc>
                <a:spcPct val="150000"/>
              </a:lnSpc>
              <a:buClrTx/>
              <a:buFontTx/>
            </a:pPr>
            <a:r>
              <a:rPr lang="es-419" sz="4000" b="0" dirty="0">
                <a:solidFill>
                  <a:schemeClr val="tx1"/>
                </a:solidFill>
              </a:rPr>
              <a:t>Javier Alexander Chiliquinga Lema</a:t>
            </a:r>
          </a:p>
          <a:p>
            <a:pPr algn="ctr">
              <a:lnSpc>
                <a:spcPct val="150000"/>
              </a:lnSpc>
              <a:buClrTx/>
              <a:buFontTx/>
            </a:pPr>
            <a:r>
              <a:rPr lang="es-419" sz="4000" b="0" dirty="0">
                <a:solidFill>
                  <a:schemeClr val="tx1"/>
                </a:solidFill>
              </a:rPr>
              <a:t>jachiliquinga1@espe.edu.ec</a:t>
            </a:r>
            <a:endParaRPr lang="es-MX" sz="4000" dirty="0">
              <a:solidFill>
                <a:schemeClr val="tx1"/>
              </a:solidFill>
            </a:endParaRPr>
          </a:p>
        </p:txBody>
      </p:sp>
      <p:sp>
        <p:nvSpPr>
          <p:cNvPr id="7" name="Título 1">
            <a:extLst>
              <a:ext uri="{FF2B5EF4-FFF2-40B4-BE49-F238E27FC236}">
                <a16:creationId xmlns:a16="http://schemas.microsoft.com/office/drawing/2014/main" id="{0C445C20-B032-8A93-F454-1C296170F5EE}"/>
              </a:ext>
            </a:extLst>
          </p:cNvPr>
          <p:cNvSpPr txBox="1">
            <a:spLocks/>
          </p:cNvSpPr>
          <p:nvPr/>
        </p:nvSpPr>
        <p:spPr>
          <a:xfrm>
            <a:off x="0" y="3633347"/>
            <a:ext cx="9247750" cy="96012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buClrTx/>
              <a:buFontTx/>
            </a:pPr>
            <a:r>
              <a:rPr lang="es-419" sz="4000" dirty="0">
                <a:solidFill>
                  <a:schemeClr val="tx1"/>
                </a:solidFill>
              </a:rPr>
              <a:t>Tutor</a:t>
            </a:r>
            <a:endParaRPr lang="es-MX" sz="4000" dirty="0">
              <a:solidFill>
                <a:schemeClr val="tx1"/>
              </a:solidFill>
            </a:endParaRPr>
          </a:p>
        </p:txBody>
      </p:sp>
      <p:sp>
        <p:nvSpPr>
          <p:cNvPr id="10" name="Título 1">
            <a:extLst>
              <a:ext uri="{FF2B5EF4-FFF2-40B4-BE49-F238E27FC236}">
                <a16:creationId xmlns:a16="http://schemas.microsoft.com/office/drawing/2014/main" id="{102636B9-E80A-90B7-1A95-6B5E179A9973}"/>
              </a:ext>
            </a:extLst>
          </p:cNvPr>
          <p:cNvSpPr txBox="1">
            <a:spLocks/>
          </p:cNvSpPr>
          <p:nvPr/>
        </p:nvSpPr>
        <p:spPr>
          <a:xfrm>
            <a:off x="0" y="4113407"/>
            <a:ext cx="9247750" cy="1619542"/>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lnSpc>
                <a:spcPct val="150000"/>
              </a:lnSpc>
              <a:buClrTx/>
              <a:buFontTx/>
            </a:pPr>
            <a:r>
              <a:rPr lang="es-419" sz="4000" b="0" dirty="0">
                <a:solidFill>
                  <a:schemeClr val="tx1"/>
                </a:solidFill>
              </a:rPr>
              <a:t>Ing. Paúl Hernán Mejía Campoverde</a:t>
            </a:r>
          </a:p>
          <a:p>
            <a:pPr algn="ctr">
              <a:lnSpc>
                <a:spcPct val="150000"/>
              </a:lnSpc>
              <a:buClrTx/>
              <a:buFontTx/>
            </a:pPr>
            <a:r>
              <a:rPr lang="es-419" sz="4000" b="0" dirty="0">
                <a:solidFill>
                  <a:schemeClr val="tx1"/>
                </a:solidFill>
              </a:rPr>
              <a:t>phmejia@espe.edu.ec</a:t>
            </a:r>
            <a:endParaRPr lang="es-MX" sz="4000" dirty="0">
              <a:solidFill>
                <a:schemeClr val="tx1"/>
              </a:solidFill>
            </a:endParaRPr>
          </a:p>
        </p:txBody>
      </p:sp>
    </p:spTree>
    <p:extLst>
      <p:ext uri="{BB962C8B-B14F-4D97-AF65-F5344CB8AC3E}">
        <p14:creationId xmlns:p14="http://schemas.microsoft.com/office/powerpoint/2010/main" val="3437750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51</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Referencias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747FE6EC-7261-3E37-CF40-FC606F3DA7AB}"/>
              </a:ext>
            </a:extLst>
          </p:cNvPr>
          <p:cNvSpPr txBox="1"/>
          <p:nvPr/>
        </p:nvSpPr>
        <p:spPr>
          <a:xfrm>
            <a:off x="244986" y="696620"/>
            <a:ext cx="8654028" cy="4846904"/>
          </a:xfrm>
          <a:prstGeom prst="rect">
            <a:avLst/>
          </a:prstGeom>
          <a:noFill/>
        </p:spPr>
        <p:txBody>
          <a:bodyPr wrap="square">
            <a:spAutoFit/>
          </a:bodyPr>
          <a:lstStyle/>
          <a:p>
            <a:pPr marL="457200" indent="-457200">
              <a:lnSpc>
                <a:spcPct val="107000"/>
              </a:lnSpc>
              <a:spcAft>
                <a:spcPts val="800"/>
              </a:spcAft>
            </a:pPr>
            <a:r>
              <a:rPr lang="es-MX" sz="1400" dirty="0" err="1">
                <a:effectLst/>
                <a:latin typeface="Calibri" panose="020F0502020204030204" pitchFamily="34" charset="0"/>
                <a:ea typeface="Calibri" panose="020F0502020204030204" pitchFamily="34" charset="0"/>
                <a:cs typeface="Times New Roman" panose="02020603050405020304" pitchFamily="18" charset="0"/>
              </a:rPr>
              <a:t>Akozon</a:t>
            </a:r>
            <a:r>
              <a:rPr lang="es-MX" sz="1400" dirty="0">
                <a:effectLst/>
                <a:latin typeface="Calibri" panose="020F0502020204030204" pitchFamily="34" charset="0"/>
                <a:ea typeface="Calibri" panose="020F0502020204030204" pitchFamily="34" charset="0"/>
                <a:cs typeface="Times New Roman" panose="02020603050405020304" pitchFamily="18" charset="0"/>
              </a:rPr>
              <a:t>. (04 de 2022). Amazon. Obtenido de https://www.amazon.com/-/es/Akozon-RTD-PT100-temperatura-6-6/dp/B07FMKXT9X/ref=sr_1_4?__mk_es_US=%C3%85M%C3%85%C5%BD%C3%95%C3%91&amp;crid=31YTO366BE47I&amp;keywords=PT100&amp;qid=1650589572&amp;sprefix=pt100%2Caps%2C169&amp;sr=8-4</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Amazon. (2022). Amazon.com. Obtenido de https://www.amazon.com/-/es/Bisagra-tubular-soldable-3-4/dp/B013SF7L2S</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Atenea, I. (2022). Mercado libre EC. Obtenido de https://articulo.mercadolibre.com.ec/MEC-510546542-resistencia-de-calentamiento-12voltio-para-incubadora-partes-_JM#position=6&amp;search_layout=stack&amp;type=item&amp;tracking_id=c5aed57c-1425-46df-8019-0a02565cbecf</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AUTOPERFORANTES, T. (2022).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rcdistribuciones</a:t>
            </a:r>
            <a:r>
              <a:rPr lang="es-MX" sz="1400" dirty="0">
                <a:effectLst/>
                <a:latin typeface="Calibri" panose="020F0502020204030204" pitchFamily="34" charset="0"/>
                <a:ea typeface="Calibri" panose="020F0502020204030204" pitchFamily="34" charset="0"/>
                <a:cs typeface="Times New Roman" panose="02020603050405020304" pitchFamily="18" charset="0"/>
              </a:rPr>
              <a:t>. Obtenido de https://rcdistribuciones.com.ar/assets/tel_autoperforantes.pdf</a:t>
            </a:r>
          </a:p>
          <a:p>
            <a:pPr marL="457200" indent="-457200">
              <a:lnSpc>
                <a:spcPct val="107000"/>
              </a:lnSpc>
              <a:spcAft>
                <a:spcPts val="800"/>
              </a:spcAft>
            </a:pPr>
            <a:r>
              <a:rPr lang="es-MX" sz="1400" dirty="0" err="1">
                <a:effectLst/>
                <a:latin typeface="Calibri" panose="020F0502020204030204" pitchFamily="34" charset="0"/>
                <a:ea typeface="Calibri" panose="020F0502020204030204" pitchFamily="34" charset="0"/>
                <a:cs typeface="Times New Roman" panose="02020603050405020304" pitchFamily="18" charset="0"/>
              </a:rPr>
              <a:t>Baoblaze</a:t>
            </a:r>
            <a:r>
              <a:rPr lang="es-MX" sz="1400" dirty="0">
                <a:effectLst/>
                <a:latin typeface="Calibri" panose="020F0502020204030204" pitchFamily="34" charset="0"/>
                <a:ea typeface="Calibri" panose="020F0502020204030204" pitchFamily="34" charset="0"/>
                <a:cs typeface="Times New Roman" panose="02020603050405020304" pitchFamily="18" charset="0"/>
              </a:rPr>
              <a:t>. (04 de 2022). Amazon. Obtenido de https://www.amazon.com/-/es/Baoblaze-detecci%C3%B3n-humedad-temperatura-transmisor/dp/B07G3BRBDT/ref=sr_1_12?__mk_es_US=%C3%85M%C3%85%C5%BD%C3%95%C3%91&amp;crid=3OZKCZJHTSJN8&amp;keywords=temperature+and+humidity+transmitter&amp;qid=1650591241&amp;sprefix=transmisor+de+t</a:t>
            </a:r>
          </a:p>
          <a:p>
            <a:pPr marL="457200" indent="-457200">
              <a:lnSpc>
                <a:spcPct val="107000"/>
              </a:lnSpc>
              <a:spcAft>
                <a:spcPts val="800"/>
              </a:spcAft>
            </a:pPr>
            <a:r>
              <a:rPr lang="es-MX" sz="1400" dirty="0" err="1">
                <a:effectLst/>
                <a:latin typeface="Calibri" panose="020F0502020204030204" pitchFamily="34" charset="0"/>
                <a:ea typeface="Calibri" panose="020F0502020204030204" pitchFamily="34" charset="0"/>
                <a:cs typeface="Times New Roman" panose="02020603050405020304" pitchFamily="18" charset="0"/>
              </a:rPr>
              <a:t>Beer</a:t>
            </a:r>
            <a:r>
              <a:rPr lang="es-MX" sz="1400" dirty="0">
                <a:effectLst/>
                <a:latin typeface="Calibri" panose="020F0502020204030204" pitchFamily="34" charset="0"/>
                <a:ea typeface="Calibri" panose="020F0502020204030204" pitchFamily="34" charset="0"/>
                <a:cs typeface="Times New Roman" panose="02020603050405020304" pitchFamily="18" charset="0"/>
              </a:rPr>
              <a:t>, J. (2010). Mecánica de Materiales. En J.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Beer</a:t>
            </a:r>
            <a:r>
              <a:rPr lang="es-MX" sz="1400" dirty="0">
                <a:effectLst/>
                <a:latin typeface="Calibri" panose="020F0502020204030204" pitchFamily="34" charset="0"/>
                <a:ea typeface="Calibri" panose="020F0502020204030204" pitchFamily="34" charset="0"/>
                <a:cs typeface="Times New Roman" panose="02020603050405020304" pitchFamily="18" charset="0"/>
              </a:rPr>
              <a:t>, Mecánica de Materiales (pág. 747).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Mexico</a:t>
            </a:r>
            <a:r>
              <a:rPr lang="es-MX" sz="1400" dirty="0">
                <a:effectLst/>
                <a:latin typeface="Calibri" panose="020F0502020204030204" pitchFamily="34" charset="0"/>
                <a:ea typeface="Calibri" panose="020F0502020204030204" pitchFamily="34" charset="0"/>
                <a:cs typeface="Times New Roman" panose="02020603050405020304" pitchFamily="18" charset="0"/>
              </a:rPr>
              <a:t> D.F.: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McGrawHill</a:t>
            </a:r>
            <a:r>
              <a:rPr lang="es-MX" sz="1400" dirty="0">
                <a:effectLst/>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CEIISA. (08 de Febrero de 2016). http://ceiisa.blogspot.com/. Obtenido de http://ceiisa.blogspot.com/2015/01/control-todo-o-nada-on-off.html</a:t>
            </a:r>
          </a:p>
        </p:txBody>
      </p:sp>
    </p:spTree>
    <p:extLst>
      <p:ext uri="{BB962C8B-B14F-4D97-AF65-F5344CB8AC3E}">
        <p14:creationId xmlns:p14="http://schemas.microsoft.com/office/powerpoint/2010/main" val="276401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04CE7E2-5496-3D8E-964C-1629D9776B77}"/>
              </a:ext>
            </a:extLst>
          </p:cNvPr>
          <p:cNvSpPr txBox="1"/>
          <p:nvPr/>
        </p:nvSpPr>
        <p:spPr>
          <a:xfrm>
            <a:off x="949568" y="663615"/>
            <a:ext cx="7561385" cy="5615704"/>
          </a:xfrm>
          <a:prstGeom prst="rect">
            <a:avLst/>
          </a:prstGeom>
          <a:noFill/>
        </p:spPr>
        <p:txBody>
          <a:bodyPr wrap="square">
            <a:spAutoFit/>
          </a:bodyPr>
          <a:lstStyle/>
          <a:p>
            <a:pPr marL="457200" indent="-457200">
              <a:lnSpc>
                <a:spcPct val="107000"/>
              </a:lnSpc>
              <a:spcAft>
                <a:spcPts val="800"/>
              </a:spcAft>
            </a:pPr>
            <a:r>
              <a:rPr lang="es-MX" sz="1400" dirty="0" err="1">
                <a:effectLst/>
                <a:latin typeface="Calibri" panose="020F0502020204030204" pitchFamily="34" charset="0"/>
                <a:ea typeface="Calibri" panose="020F0502020204030204" pitchFamily="34" charset="0"/>
                <a:cs typeface="Times New Roman" panose="02020603050405020304" pitchFamily="18" charset="0"/>
              </a:rPr>
              <a:t>chinesetool</a:t>
            </a:r>
            <a:r>
              <a:rPr lang="es-MX" sz="1400" dirty="0">
                <a:effectLst/>
                <a:latin typeface="Calibri" panose="020F0502020204030204" pitchFamily="34" charset="0"/>
                <a:ea typeface="Calibri" panose="020F0502020204030204" pitchFamily="34" charset="0"/>
                <a:cs typeface="Times New Roman" panose="02020603050405020304" pitchFamily="18" charset="0"/>
              </a:rPr>
              <a:t>. (13 de Abril de 2022).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ebay</a:t>
            </a:r>
            <a:r>
              <a:rPr lang="es-MX" sz="1400" dirty="0">
                <a:effectLst/>
                <a:latin typeface="Calibri" panose="020F0502020204030204" pitchFamily="34" charset="0"/>
                <a:ea typeface="Calibri" panose="020F0502020204030204" pitchFamily="34" charset="0"/>
                <a:cs typeface="Times New Roman" panose="02020603050405020304" pitchFamily="18" charset="0"/>
              </a:rPr>
              <a:t>. Obtenido de https://www.ebay.com/itm/324275785540</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Clima-data. (2022). Clima-data.org. Obtenido de https://es.climate-data.org/america-del-sur/ecuador/provincia-de-cotopaxi/san-miguel-de-salcedo-25467/#climate-graph</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CLR. (2022). clr.es. Obtenido de https://clr.es/blog/es/consejos-para-seleccionar-un-rodamiento-lineal/</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CODE, I. B. (2009). INTERNATIONAL BUILDING CODE. En I. B.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Code</a:t>
            </a:r>
            <a:r>
              <a:rPr lang="es-MX" sz="1400" dirty="0">
                <a:effectLst/>
                <a:latin typeface="Calibri" panose="020F0502020204030204" pitchFamily="34" charset="0"/>
                <a:ea typeface="Calibri" panose="020F0502020204030204" pitchFamily="34" charset="0"/>
                <a:cs typeface="Times New Roman" panose="02020603050405020304" pitchFamily="18" charset="0"/>
              </a:rPr>
              <a:t>, IBC (pág. 700). USA.</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DIELECOM. (06 de 2022). www.dielecom.com. Obtenido de https://www.dielecom.com/max22dc-dc.php</a:t>
            </a:r>
          </a:p>
          <a:p>
            <a:pPr marL="457200" indent="-457200">
              <a:lnSpc>
                <a:spcPct val="107000"/>
              </a:lnSpc>
              <a:spcAft>
                <a:spcPts val="800"/>
              </a:spcAft>
            </a:pPr>
            <a:r>
              <a:rPr lang="es-MX" sz="1400" dirty="0" err="1">
                <a:effectLst/>
                <a:latin typeface="Calibri" panose="020F0502020204030204" pitchFamily="34" charset="0"/>
                <a:ea typeface="Calibri" panose="020F0502020204030204" pitchFamily="34" charset="0"/>
                <a:cs typeface="Times New Roman" panose="02020603050405020304" pitchFamily="18" charset="0"/>
              </a:rPr>
              <a:t>EcuadorForestal</a:t>
            </a:r>
            <a:r>
              <a:rPr lang="es-MX" sz="1400" dirty="0">
                <a:effectLst/>
                <a:latin typeface="Calibri" panose="020F0502020204030204" pitchFamily="34" charset="0"/>
                <a:ea typeface="Calibri" panose="020F0502020204030204" pitchFamily="34" charset="0"/>
                <a:cs typeface="Times New Roman" panose="02020603050405020304" pitchFamily="18" charset="0"/>
              </a:rPr>
              <a:t>. (23 de Julio de 2013).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ecuadorforestal</a:t>
            </a:r>
            <a:r>
              <a:rPr lang="es-MX" sz="1400" dirty="0">
                <a:effectLst/>
                <a:latin typeface="Calibri" panose="020F0502020204030204" pitchFamily="34" charset="0"/>
                <a:ea typeface="Calibri" panose="020F0502020204030204" pitchFamily="34" charset="0"/>
                <a:cs typeface="Times New Roman" panose="02020603050405020304" pitchFamily="18" charset="0"/>
              </a:rPr>
              <a:t>. Obtenido de https://ecuadorforestal.org/fichas-tecnicas-de-especies-forestales/ficha-tecnica-no-15-eucalyptus-globulus-labill/</a:t>
            </a:r>
          </a:p>
          <a:p>
            <a:pPr marL="457200" indent="-457200">
              <a:lnSpc>
                <a:spcPct val="107000"/>
              </a:lnSpc>
              <a:spcAft>
                <a:spcPts val="800"/>
              </a:spcAft>
            </a:pPr>
            <a:r>
              <a:rPr lang="es-MX" sz="1400" dirty="0" err="1">
                <a:effectLst/>
                <a:latin typeface="Calibri" panose="020F0502020204030204" pitchFamily="34" charset="0"/>
                <a:ea typeface="Calibri" panose="020F0502020204030204" pitchFamily="34" charset="0"/>
                <a:cs typeface="Times New Roman" panose="02020603050405020304" pitchFamily="18" charset="0"/>
              </a:rPr>
              <a:t>electrica</a:t>
            </a:r>
            <a:r>
              <a:rPr lang="es-MX" sz="1400" dirty="0">
                <a:effectLst/>
                <a:latin typeface="Calibri" panose="020F0502020204030204" pitchFamily="34" charset="0"/>
                <a:ea typeface="Calibri" panose="020F0502020204030204" pitchFamily="34" charset="0"/>
                <a:cs typeface="Times New Roman" panose="02020603050405020304" pitchFamily="18" charset="0"/>
              </a:rPr>
              <a:t>, R. (2017). Precio medio. Obtenido de https://www.regulacionelectrica.gob.ec/wp-content/uploads/downloads/2017/10/15_PRECIO_MEDIO_ENERGIA_FACTURADA.pdf</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ELECTRONICS, U. (06 de 2022).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uelectronics</a:t>
            </a:r>
            <a:r>
              <a:rPr lang="es-MX" sz="1400" dirty="0">
                <a:effectLst/>
                <a:latin typeface="Calibri" panose="020F0502020204030204" pitchFamily="34" charset="0"/>
                <a:ea typeface="Calibri" panose="020F0502020204030204" pitchFamily="34" charset="0"/>
                <a:cs typeface="Times New Roman" panose="02020603050405020304" pitchFamily="18" charset="0"/>
              </a:rPr>
              <a:t>. Obtenido de Indicador de Luz: https://uelectronics.com/wp-content/uploads/2022/05/LA39-Series-Pushbutton-AD16-Series-Indicator-Light-Selectio-49-51.pdf</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ELECTRONICS, U. (20 de 06 de 2022).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uelectronics</a:t>
            </a:r>
            <a:r>
              <a:rPr lang="es-MX" sz="1400" dirty="0">
                <a:effectLst/>
                <a:latin typeface="Calibri" panose="020F0502020204030204" pitchFamily="34" charset="0"/>
                <a:ea typeface="Calibri" panose="020F0502020204030204" pitchFamily="34" charset="0"/>
                <a:cs typeface="Times New Roman" panose="02020603050405020304" pitchFamily="18" charset="0"/>
              </a:rPr>
              <a:t>. Obtenido de https://uelectronics.com/producto/esp32-38-pines-esp-wroom-32/</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ELECTRONICS, U. (27 de 06 de 2022). uelectronics.com. Obtenido de https://uelectronics.com/producto/sensor-de-temperatura-dht22-am2302/</a:t>
            </a:r>
          </a:p>
        </p:txBody>
      </p:sp>
      <p:sp>
        <p:nvSpPr>
          <p:cNvPr id="9" name="CuadroTexto 8">
            <a:extLst>
              <a:ext uri="{FF2B5EF4-FFF2-40B4-BE49-F238E27FC236}">
                <a16:creationId xmlns:a16="http://schemas.microsoft.com/office/drawing/2014/main" id="{44562839-E02C-FCD3-E554-EE4899D45E98}"/>
              </a:ext>
            </a:extLst>
          </p:cNvPr>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52</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7609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7EA014-38E1-9B09-B06F-158CCD4AEBA0}"/>
              </a:ext>
            </a:extLst>
          </p:cNvPr>
          <p:cNvSpPr txBox="1"/>
          <p:nvPr/>
        </p:nvSpPr>
        <p:spPr>
          <a:xfrm>
            <a:off x="465991" y="1530531"/>
            <a:ext cx="8509196" cy="3796937"/>
          </a:xfrm>
          <a:prstGeom prst="rect">
            <a:avLst/>
          </a:prstGeom>
          <a:noFill/>
        </p:spPr>
        <p:txBody>
          <a:bodyPr wrap="square">
            <a:spAutoFit/>
          </a:bodyPr>
          <a:lstStyle/>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Eva-</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Dry</a:t>
            </a:r>
            <a:r>
              <a:rPr lang="es-MX" sz="1400" dirty="0">
                <a:effectLst/>
                <a:latin typeface="Calibri" panose="020F0502020204030204" pitchFamily="34" charset="0"/>
                <a:ea typeface="Calibri" panose="020F0502020204030204" pitchFamily="34" charset="0"/>
                <a:cs typeface="Times New Roman" panose="02020603050405020304" pitchFamily="18" charset="0"/>
              </a:rPr>
              <a:t>. (2022). Eva-</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Dry</a:t>
            </a:r>
            <a:r>
              <a:rPr lang="es-MX" sz="1400" dirty="0">
                <a:effectLst/>
                <a:latin typeface="Calibri" panose="020F0502020204030204" pitchFamily="34" charset="0"/>
                <a:ea typeface="Calibri" panose="020F0502020204030204" pitchFamily="34" charset="0"/>
                <a:cs typeface="Times New Roman" panose="02020603050405020304" pitchFamily="18" charset="0"/>
              </a:rPr>
              <a:t>. Obtenido de https://www.eva-dry.com/product/e-333-renewable-dehumidifier/</a:t>
            </a:r>
          </a:p>
          <a:p>
            <a:pPr marL="457200" indent="-457200">
              <a:lnSpc>
                <a:spcPct val="107000"/>
              </a:lnSpc>
              <a:spcAft>
                <a:spcPts val="800"/>
              </a:spcAft>
            </a:pPr>
            <a:r>
              <a:rPr lang="es-MX" sz="1400" dirty="0" err="1">
                <a:effectLst/>
                <a:latin typeface="Calibri" panose="020F0502020204030204" pitchFamily="34" charset="0"/>
                <a:ea typeface="Calibri" panose="020F0502020204030204" pitchFamily="34" charset="0"/>
                <a:cs typeface="Times New Roman" panose="02020603050405020304" pitchFamily="18" charset="0"/>
              </a:rPr>
              <a:t>Graessler</a:t>
            </a:r>
            <a:r>
              <a:rPr lang="es-MX" sz="1400" dirty="0">
                <a:effectLst/>
                <a:latin typeface="Calibri" panose="020F0502020204030204" pitchFamily="34" charset="0"/>
                <a:ea typeface="Calibri" panose="020F0502020204030204" pitchFamily="34" charset="0"/>
                <a:cs typeface="Times New Roman" panose="02020603050405020304" pitchFamily="18" charset="0"/>
              </a:rPr>
              <a:t>, I. &amp;. (2020).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The</a:t>
            </a:r>
            <a:r>
              <a:rPr lang="es-MX" sz="1400" dirty="0">
                <a:effectLst/>
                <a:latin typeface="Calibri" panose="020F0502020204030204" pitchFamily="34" charset="0"/>
                <a:ea typeface="Calibri" panose="020F0502020204030204" pitchFamily="34" charset="0"/>
                <a:cs typeface="Times New Roman" panose="02020603050405020304" pitchFamily="18" charset="0"/>
              </a:rPr>
              <a:t> new V-</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Model</a:t>
            </a:r>
            <a:r>
              <a:rPr lang="es-MX" sz="1400" dirty="0">
                <a:effectLst/>
                <a:latin typeface="Calibri" panose="020F0502020204030204" pitchFamily="34" charset="0"/>
                <a:ea typeface="Calibri" panose="020F0502020204030204" pitchFamily="34" charset="0"/>
                <a:cs typeface="Times New Roman" panose="02020603050405020304" pitchFamily="18" charset="0"/>
              </a:rPr>
              <a:t>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of</a:t>
            </a:r>
            <a:r>
              <a:rPr lang="es-MX" sz="1400" dirty="0">
                <a:effectLst/>
                <a:latin typeface="Calibri" panose="020F0502020204030204" pitchFamily="34" charset="0"/>
                <a:ea typeface="Calibri" panose="020F0502020204030204" pitchFamily="34" charset="0"/>
                <a:cs typeface="Times New Roman" panose="02020603050405020304" pitchFamily="18" charset="0"/>
              </a:rPr>
              <a:t> VDI 2206 and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its</a:t>
            </a:r>
            <a:r>
              <a:rPr lang="es-MX" sz="1400" dirty="0">
                <a:effectLst/>
                <a:latin typeface="Calibri" panose="020F0502020204030204" pitchFamily="34" charset="0"/>
                <a:ea typeface="Calibri" panose="020F0502020204030204" pitchFamily="34" charset="0"/>
                <a:cs typeface="Times New Roman" panose="02020603050405020304" pitchFamily="18" charset="0"/>
              </a:rPr>
              <a:t>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validation</a:t>
            </a:r>
            <a:r>
              <a:rPr lang="es-MX" sz="1400" dirty="0">
                <a:effectLst/>
                <a:latin typeface="Calibri" panose="020F0502020204030204" pitchFamily="34" charset="0"/>
                <a:ea typeface="Calibri" panose="020F0502020204030204" pitchFamily="34" charset="0"/>
                <a:cs typeface="Times New Roman" panose="02020603050405020304" pitchFamily="18" charset="0"/>
              </a:rPr>
              <a:t>. Obtenido de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Automatisierungstechnik</a:t>
            </a:r>
            <a:r>
              <a:rPr lang="es-MX" sz="1400" dirty="0">
                <a:effectLst/>
                <a:latin typeface="Calibri" panose="020F0502020204030204" pitchFamily="34" charset="0"/>
                <a:ea typeface="Calibri" panose="020F0502020204030204" pitchFamily="34" charset="0"/>
                <a:cs typeface="Times New Roman" panose="02020603050405020304" pitchFamily="18" charset="0"/>
              </a:rPr>
              <a:t>: https://doi.org/10.1515/auto-2020-0015 </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INDURA. (Marzo de 2007). Manual de Sistemas y Materiales de Soldadura. Chile: </a:t>
            </a:r>
            <a:r>
              <a:rPr lang="es-MX" sz="1400" dirty="0" err="1">
                <a:effectLst/>
                <a:latin typeface="Calibri" panose="020F0502020204030204" pitchFamily="34" charset="0"/>
                <a:ea typeface="Calibri" panose="020F0502020204030204" pitchFamily="34" charset="0"/>
                <a:cs typeface="Times New Roman" panose="02020603050405020304" pitchFamily="18" charset="0"/>
              </a:rPr>
              <a:t>Ograma</a:t>
            </a:r>
            <a:r>
              <a:rPr lang="es-MX" sz="1400" dirty="0">
                <a:effectLst/>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pPr>
            <a:r>
              <a:rPr lang="es-MX" sz="1400" dirty="0">
                <a:effectLst/>
                <a:latin typeface="Calibri" panose="020F0502020204030204" pitchFamily="34" charset="0"/>
                <a:ea typeface="Calibri" panose="020F0502020204030204" pitchFamily="34" charset="0"/>
                <a:cs typeface="Times New Roman" panose="02020603050405020304" pitchFamily="18" charset="0"/>
              </a:rPr>
              <a:t>Iza, M. P. (Febrero de 2018). NEC-SB-IE. Obtenido de https://www.habitatyvivienda.gob.ec/wp-content/uploads/downloads/2019/03/NEC-SB-IE-Final.pdf</a:t>
            </a:r>
            <a:endParaRPr lang="es-419"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s-419" sz="1400" dirty="0">
                <a:effectLst/>
                <a:latin typeface="Calibri" panose="020F0502020204030204" pitchFamily="34" charset="0"/>
                <a:ea typeface="Calibri" panose="020F0502020204030204" pitchFamily="34" charset="0"/>
                <a:cs typeface="Times New Roman" panose="02020603050405020304" pitchFamily="18" charset="0"/>
              </a:rPr>
              <a:t>TRADO. (s.f.). </a:t>
            </a:r>
            <a:r>
              <a:rPr lang="es-419" sz="1400" i="1" dirty="0">
                <a:effectLst/>
                <a:latin typeface="Calibri" panose="020F0502020204030204" pitchFamily="34" charset="0"/>
                <a:ea typeface="Calibri" panose="020F0502020204030204" pitchFamily="34" charset="0"/>
                <a:cs typeface="Times New Roman" panose="02020603050405020304" pitchFamily="18" charset="0"/>
              </a:rPr>
              <a:t>Trado.com</a:t>
            </a:r>
            <a:r>
              <a:rPr lang="es-419" sz="1400" dirty="0">
                <a:effectLst/>
                <a:latin typeface="Calibri" panose="020F0502020204030204" pitchFamily="34" charset="0"/>
                <a:ea typeface="Calibri" panose="020F0502020204030204" pitchFamily="34" charset="0"/>
                <a:cs typeface="Times New Roman" panose="02020603050405020304" pitchFamily="18" charset="0"/>
              </a:rPr>
              <a:t>. Obtenido de https://www.trado.com/Spain/file/Download%20Material%20Weight%20Table.pdf</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s-419" sz="1400" dirty="0" err="1">
                <a:effectLst/>
                <a:latin typeface="Calibri" panose="020F0502020204030204" pitchFamily="34" charset="0"/>
                <a:ea typeface="Calibri" panose="020F0502020204030204" pitchFamily="34" charset="0"/>
                <a:cs typeface="Times New Roman" panose="02020603050405020304" pitchFamily="18" charset="0"/>
              </a:rPr>
              <a:t>Ultimaker</a:t>
            </a:r>
            <a:r>
              <a:rPr lang="es-419" sz="1400" dirty="0">
                <a:effectLst/>
                <a:latin typeface="Calibri" panose="020F0502020204030204" pitchFamily="34" charset="0"/>
                <a:ea typeface="Calibri" panose="020F0502020204030204" pitchFamily="34" charset="0"/>
                <a:cs typeface="Times New Roman" panose="02020603050405020304" pitchFamily="18" charset="0"/>
              </a:rPr>
              <a:t>. (2022). </a:t>
            </a:r>
            <a:r>
              <a:rPr lang="es-419" sz="1400" i="1" dirty="0">
                <a:effectLst/>
                <a:latin typeface="Calibri" panose="020F0502020204030204" pitchFamily="34" charset="0"/>
                <a:ea typeface="Calibri" panose="020F0502020204030204" pitchFamily="34" charset="0"/>
                <a:cs typeface="Times New Roman" panose="02020603050405020304" pitchFamily="18" charset="0"/>
              </a:rPr>
              <a:t>Ficha de datos técnicos PLA</a:t>
            </a:r>
            <a:r>
              <a:rPr lang="es-419" sz="1400" dirty="0">
                <a:effectLst/>
                <a:latin typeface="Calibri" panose="020F0502020204030204" pitchFamily="34" charset="0"/>
                <a:ea typeface="Calibri" panose="020F0502020204030204" pitchFamily="34" charset="0"/>
                <a:cs typeface="Times New Roman" panose="02020603050405020304" pitchFamily="18" charset="0"/>
              </a:rPr>
              <a:t>. Obtenido de https://docs.rs-online.com/0926/0900766b81698007.pdf</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s-419" sz="1400" dirty="0">
                <a:effectLst/>
                <a:latin typeface="Calibri" panose="020F0502020204030204" pitchFamily="34" charset="0"/>
                <a:ea typeface="Calibri" panose="020F0502020204030204" pitchFamily="34" charset="0"/>
                <a:cs typeface="Times New Roman" panose="02020603050405020304" pitchFamily="18" charset="0"/>
              </a:rPr>
              <a:t>Yunus </a:t>
            </a:r>
            <a:r>
              <a:rPr lang="es-419" sz="1400" dirty="0" err="1">
                <a:effectLst/>
                <a:latin typeface="Calibri" panose="020F0502020204030204" pitchFamily="34" charset="0"/>
                <a:ea typeface="Calibri" panose="020F0502020204030204" pitchFamily="34" charset="0"/>
                <a:cs typeface="Times New Roman" panose="02020603050405020304" pitchFamily="18" charset="0"/>
              </a:rPr>
              <a:t>Cengel</a:t>
            </a:r>
            <a:r>
              <a:rPr lang="es-419" sz="1400" dirty="0">
                <a:effectLst/>
                <a:latin typeface="Calibri" panose="020F0502020204030204" pitchFamily="34" charset="0"/>
                <a:ea typeface="Calibri" panose="020F0502020204030204" pitchFamily="34" charset="0"/>
                <a:cs typeface="Times New Roman" panose="02020603050405020304" pitchFamily="18" charset="0"/>
              </a:rPr>
              <a:t>, G. A. (2011). </a:t>
            </a:r>
            <a:r>
              <a:rPr lang="es-419" sz="1400" i="1" dirty="0">
                <a:effectLst/>
                <a:latin typeface="Calibri" panose="020F0502020204030204" pitchFamily="34" charset="0"/>
                <a:ea typeface="Calibri" panose="020F0502020204030204" pitchFamily="34" charset="0"/>
                <a:cs typeface="Times New Roman" panose="02020603050405020304" pitchFamily="18" charset="0"/>
              </a:rPr>
              <a:t>Transferencia de calor y masa.</a:t>
            </a:r>
            <a:r>
              <a:rPr lang="es-419"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McGraw-Hill.</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Zaldívar</a:t>
            </a:r>
            <a:r>
              <a:rPr lang="en-US" sz="1400" dirty="0">
                <a:effectLst/>
                <a:latin typeface="Calibri" panose="020F0502020204030204" pitchFamily="34" charset="0"/>
                <a:ea typeface="Calibri" panose="020F0502020204030204" pitchFamily="34" charset="0"/>
                <a:cs typeface="Times New Roman" panose="02020603050405020304" pitchFamily="18" charset="0"/>
              </a:rPr>
              <a:t>, I. L. (1997). </a:t>
            </a:r>
            <a:r>
              <a:rPr lang="es-419" sz="1400" i="1" dirty="0">
                <a:effectLst/>
                <a:latin typeface="Calibri" panose="020F0502020204030204" pitchFamily="34" charset="0"/>
                <a:ea typeface="Calibri" panose="020F0502020204030204" pitchFamily="34" charset="0"/>
                <a:cs typeface="Times New Roman" panose="02020603050405020304" pitchFamily="18" charset="0"/>
              </a:rPr>
              <a:t>Producción de cuyes (Cavia </a:t>
            </a:r>
            <a:r>
              <a:rPr lang="es-419" sz="1400" i="1" dirty="0" err="1">
                <a:effectLst/>
                <a:latin typeface="Calibri" panose="020F0502020204030204" pitchFamily="34" charset="0"/>
                <a:ea typeface="Calibri" panose="020F0502020204030204" pitchFamily="34" charset="0"/>
                <a:cs typeface="Times New Roman" panose="02020603050405020304" pitchFamily="18" charset="0"/>
              </a:rPr>
              <a:t>porcellus</a:t>
            </a:r>
            <a:r>
              <a:rPr lang="es-419" sz="1400" i="1" dirty="0">
                <a:effectLst/>
                <a:latin typeface="Calibri" panose="020F0502020204030204" pitchFamily="34" charset="0"/>
                <a:ea typeface="Calibri" panose="020F0502020204030204" pitchFamily="34" charset="0"/>
                <a:cs typeface="Times New Roman" panose="02020603050405020304" pitchFamily="18" charset="0"/>
              </a:rPr>
              <a:t>).</a:t>
            </a:r>
            <a:r>
              <a:rPr lang="es-419" sz="1400" dirty="0">
                <a:effectLst/>
                <a:latin typeface="Calibri" panose="020F0502020204030204" pitchFamily="34" charset="0"/>
                <a:ea typeface="Calibri" panose="020F0502020204030204" pitchFamily="34" charset="0"/>
                <a:cs typeface="Times New Roman" panose="02020603050405020304" pitchFamily="18" charset="0"/>
              </a:rPr>
              <a:t> Roma: ESTUDIO FAO PRODUCCION Y SANIDAD ANIMAL 138.</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CECF7521-06C4-0C6E-BD1D-9AA9E138D3D3}"/>
              </a:ext>
            </a:extLst>
          </p:cNvPr>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53</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6995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4" y="692864"/>
            <a:ext cx="8394304" cy="5472271"/>
          </a:xfrm>
        </p:spPr>
        <p:txBody>
          <a:bodyPr/>
          <a:lstStyle/>
          <a:p>
            <a:pPr marL="0" indent="0" algn="just">
              <a:buNone/>
            </a:pPr>
            <a:r>
              <a:rPr lang="es-EC" sz="2400" b="1" dirty="0">
                <a:solidFill>
                  <a:schemeClr val="tx1"/>
                </a:solidFill>
                <a:latin typeface="Times New Roman" panose="02020603050405020304" pitchFamily="18" charset="0"/>
                <a:cs typeface="Times New Roman" panose="02020603050405020304" pitchFamily="18" charset="0"/>
              </a:rPr>
              <a:t>Objetivo General</a:t>
            </a:r>
            <a:endParaRPr lang="es-EC" sz="1400" dirty="0">
              <a:solidFill>
                <a:schemeClr val="tx1"/>
              </a:solidFill>
            </a:endParaRPr>
          </a:p>
          <a:p>
            <a:pPr marL="0" indent="0" algn="just">
              <a:lnSpc>
                <a:spcPct val="150000"/>
              </a:lnSpc>
              <a:buNone/>
            </a:pPr>
            <a:r>
              <a:rPr lang="es-MX" sz="1600" dirty="0">
                <a:solidFill>
                  <a:schemeClr val="tx1"/>
                </a:solidFill>
                <a:latin typeface="Arial" panose="020B0604020202020204" pitchFamily="34" charset="0"/>
                <a:cs typeface="Arial" panose="020B0604020202020204" pitchFamily="34" charset="0"/>
              </a:rPr>
              <a:t>Diseñar, construir e implementar un entorno con ambiente controlado y limpieza automatizada para la crianza adecuada de cuyes en el cantón Salcedo provincia de Cotopaxi.</a:t>
            </a:r>
          </a:p>
          <a:p>
            <a:pPr marL="0" indent="0" algn="just">
              <a:lnSpc>
                <a:spcPct val="150000"/>
              </a:lnSpc>
              <a:buNone/>
            </a:pPr>
            <a:r>
              <a:rPr lang="es-EC" sz="2400" b="1" dirty="0">
                <a:solidFill>
                  <a:schemeClr val="tx1"/>
                </a:solidFill>
                <a:latin typeface="Times New Roman" panose="02020603050405020304" pitchFamily="18" charset="0"/>
                <a:cs typeface="Times New Roman" panose="02020603050405020304" pitchFamily="18" charset="0"/>
              </a:rPr>
              <a:t>Objetivos Específicos</a:t>
            </a:r>
          </a:p>
          <a:p>
            <a:pPr marL="0" indent="0" algn="just">
              <a:lnSpc>
                <a:spcPct val="150000"/>
              </a:lnSpc>
              <a:buNone/>
            </a:pPr>
            <a:r>
              <a:rPr lang="es-MX" sz="1600" dirty="0">
                <a:solidFill>
                  <a:schemeClr val="tx1"/>
                </a:solidFill>
                <a:latin typeface="Arial" panose="020B0604020202020204" pitchFamily="34" charset="0"/>
                <a:cs typeface="Arial" panose="020B0604020202020204" pitchFamily="34" charset="0"/>
              </a:rPr>
              <a:t>• Diseñar e implementar un sistema que permita la limpieza automatizada de los desechos producidos por los cuyes.</a:t>
            </a:r>
          </a:p>
          <a:p>
            <a:pPr marL="0" indent="0" algn="just">
              <a:lnSpc>
                <a:spcPct val="150000"/>
              </a:lnSpc>
              <a:buNone/>
            </a:pPr>
            <a:r>
              <a:rPr lang="es-MX" sz="1600" dirty="0">
                <a:solidFill>
                  <a:schemeClr val="tx1"/>
                </a:solidFill>
                <a:latin typeface="Arial" panose="020B0604020202020204" pitchFamily="34" charset="0"/>
                <a:cs typeface="Arial" panose="020B0604020202020204" pitchFamily="34" charset="0"/>
              </a:rPr>
              <a:t>• Diseñar e implementar un sistema que controle la temperatura y humedad del entorno en donde se encuentran los cuyes.</a:t>
            </a:r>
          </a:p>
          <a:p>
            <a:pPr marL="0" indent="0" algn="just">
              <a:lnSpc>
                <a:spcPct val="150000"/>
              </a:lnSpc>
              <a:buNone/>
            </a:pPr>
            <a:r>
              <a:rPr lang="es-MX" sz="1600" dirty="0">
                <a:solidFill>
                  <a:schemeClr val="tx1"/>
                </a:solidFill>
                <a:latin typeface="Arial" panose="020B0604020202020204" pitchFamily="34" charset="0"/>
                <a:cs typeface="Arial" panose="020B0604020202020204" pitchFamily="34" charset="0"/>
              </a:rPr>
              <a:t>• Diseñar e implementar un sistema para la apertura automática de ventanas.</a:t>
            </a:r>
          </a:p>
          <a:p>
            <a:pPr marL="0" indent="0" algn="just">
              <a:lnSpc>
                <a:spcPct val="150000"/>
              </a:lnSpc>
              <a:buNone/>
            </a:pPr>
            <a:r>
              <a:rPr lang="es-MX" sz="1600" dirty="0">
                <a:solidFill>
                  <a:schemeClr val="tx1"/>
                </a:solidFill>
                <a:latin typeface="Arial" panose="020B0604020202020204" pitchFamily="34" charset="0"/>
                <a:cs typeface="Arial" panose="020B0604020202020204" pitchFamily="34" charset="0"/>
              </a:rPr>
              <a:t>• Diseñar un HMI (interfaz humano máquina) que permita monitorear la temperatura y humedad del entorno, además del estado de los actuadores en tiempo real.</a:t>
            </a:r>
          </a:p>
          <a:p>
            <a:pPr marL="0" indent="0" algn="just">
              <a:lnSpc>
                <a:spcPct val="150000"/>
              </a:lnSpc>
              <a:buNone/>
            </a:pPr>
            <a:endParaRPr lang="es-MX" sz="1600" dirty="0">
              <a:solidFill>
                <a:schemeClr val="tx1"/>
              </a:solidFill>
              <a:latin typeface="Arial" panose="020B0604020202020204" pitchFamily="34" charset="0"/>
              <a:cs typeface="Arial" panose="020B0604020202020204" pitchFamily="34" charset="0"/>
            </a:endParaRPr>
          </a:p>
          <a:p>
            <a:pPr marL="0" indent="0" algn="just">
              <a:lnSpc>
                <a:spcPct val="150000"/>
              </a:lnSpc>
              <a:buNone/>
            </a:pPr>
            <a:endParaRPr lang="es-ES" sz="1500" dirty="0">
              <a:solidFill>
                <a:schemeClr val="tx1"/>
              </a:solidFill>
              <a:latin typeface="Arial" panose="020B0604020202020204" pitchFamily="34" charset="0"/>
              <a:cs typeface="Arial" panose="020B0604020202020204" pitchFamily="34" charset="0"/>
            </a:endParaRPr>
          </a:p>
        </p:txBody>
      </p:sp>
      <p:sp>
        <p:nvSpPr>
          <p:cNvPr id="3" name="CuadroTexto 2"/>
          <p:cNvSpPr txBox="1"/>
          <p:nvPr/>
        </p:nvSpPr>
        <p:spPr>
          <a:xfrm>
            <a:off x="6330461"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5</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Objetivos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23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Metodología VDI 2206</a:t>
            </a:r>
          </a:p>
        </p:txBody>
      </p:sp>
      <p:pic>
        <p:nvPicPr>
          <p:cNvPr id="7" name="Imagen 6">
            <a:extLst>
              <a:ext uri="{FF2B5EF4-FFF2-40B4-BE49-F238E27FC236}">
                <a16:creationId xmlns:a16="http://schemas.microsoft.com/office/drawing/2014/main" id="{7B6C0087-D0E5-936D-C13B-356F99648BB2}"/>
              </a:ext>
            </a:extLst>
          </p:cNvPr>
          <p:cNvPicPr>
            <a:picLocks noChangeAspect="1"/>
          </p:cNvPicPr>
          <p:nvPr/>
        </p:nvPicPr>
        <p:blipFill>
          <a:blip r:embed="rId3"/>
          <a:stretch>
            <a:fillRect/>
          </a:stretch>
        </p:blipFill>
        <p:spPr>
          <a:xfrm>
            <a:off x="1392702" y="767445"/>
            <a:ext cx="6766560" cy="5253843"/>
          </a:xfrm>
          <a:prstGeom prst="rect">
            <a:avLst/>
          </a:prstGeom>
        </p:spPr>
      </p:pic>
      <p:sp>
        <p:nvSpPr>
          <p:cNvPr id="8" name="CuadroTexto 7">
            <a:extLst>
              <a:ext uri="{FF2B5EF4-FFF2-40B4-BE49-F238E27FC236}">
                <a16:creationId xmlns:a16="http://schemas.microsoft.com/office/drawing/2014/main" id="{D2EECAC1-56DC-8FA5-EE39-0FCFE17907F1}"/>
              </a:ext>
            </a:extLst>
          </p:cNvPr>
          <p:cNvSpPr txBox="1"/>
          <p:nvPr/>
        </p:nvSpPr>
        <p:spPr>
          <a:xfrm>
            <a:off x="6330462" y="6488668"/>
            <a:ext cx="30949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6</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77473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Requerimientos y parámetros de diseño </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6" name="CuadroTexto 5">
            <a:extLst>
              <a:ext uri="{FF2B5EF4-FFF2-40B4-BE49-F238E27FC236}">
                <a16:creationId xmlns:a16="http://schemas.microsoft.com/office/drawing/2014/main" id="{92ACF6DD-42B3-BD03-8F63-C2687CD4A45C}"/>
              </a:ext>
            </a:extLst>
          </p:cNvPr>
          <p:cNvSpPr txBox="1"/>
          <p:nvPr/>
        </p:nvSpPr>
        <p:spPr>
          <a:xfrm>
            <a:off x="3704615" y="1086752"/>
            <a:ext cx="1734770" cy="338554"/>
          </a:xfrm>
          <a:prstGeom prst="rect">
            <a:avLst/>
          </a:prstGeom>
          <a:noFill/>
        </p:spPr>
        <p:txBody>
          <a:bodyPr wrap="none" rtlCol="0">
            <a:spAutoFit/>
          </a:bodyPr>
          <a:lstStyle/>
          <a:p>
            <a:r>
              <a:rPr lang="es-419" sz="1600" b="1" dirty="0"/>
              <a:t>Requerimientos</a:t>
            </a:r>
            <a:endParaRPr lang="es-MX" sz="1600" b="1" dirty="0"/>
          </a:p>
        </p:txBody>
      </p:sp>
      <p:graphicFrame>
        <p:nvGraphicFramePr>
          <p:cNvPr id="8" name="Tabla 7">
            <a:extLst>
              <a:ext uri="{FF2B5EF4-FFF2-40B4-BE49-F238E27FC236}">
                <a16:creationId xmlns:a16="http://schemas.microsoft.com/office/drawing/2014/main" id="{6B42A2CC-049D-ACD8-70EC-B1ABB480D8B8}"/>
              </a:ext>
            </a:extLst>
          </p:cNvPr>
          <p:cNvGraphicFramePr>
            <a:graphicFrameLocks noGrp="1"/>
          </p:cNvGraphicFramePr>
          <p:nvPr>
            <p:extLst>
              <p:ext uri="{D42A27DB-BD31-4B8C-83A1-F6EECF244321}">
                <p14:modId xmlns:p14="http://schemas.microsoft.com/office/powerpoint/2010/main" val="2762037754"/>
              </p:ext>
            </p:extLst>
          </p:nvPr>
        </p:nvGraphicFramePr>
        <p:xfrm>
          <a:off x="431466" y="1732763"/>
          <a:ext cx="8445772" cy="3520000"/>
        </p:xfrm>
        <a:graphic>
          <a:graphicData uri="http://schemas.openxmlformats.org/drawingml/2006/table">
            <a:tbl>
              <a:tblPr firstRow="1" firstCol="1" bandRow="1">
                <a:tableStyleId>{5FD0F851-EC5A-4D38-B0AD-8093EC10F338}</a:tableStyleId>
              </a:tblPr>
              <a:tblGrid>
                <a:gridCol w="323733">
                  <a:extLst>
                    <a:ext uri="{9D8B030D-6E8A-4147-A177-3AD203B41FA5}">
                      <a16:colId xmlns:a16="http://schemas.microsoft.com/office/drawing/2014/main" val="1257252639"/>
                    </a:ext>
                  </a:extLst>
                </a:gridCol>
                <a:gridCol w="3995225">
                  <a:extLst>
                    <a:ext uri="{9D8B030D-6E8A-4147-A177-3AD203B41FA5}">
                      <a16:colId xmlns:a16="http://schemas.microsoft.com/office/drawing/2014/main" val="496553698"/>
                    </a:ext>
                  </a:extLst>
                </a:gridCol>
                <a:gridCol w="4126814">
                  <a:extLst>
                    <a:ext uri="{9D8B030D-6E8A-4147-A177-3AD203B41FA5}">
                      <a16:colId xmlns:a16="http://schemas.microsoft.com/office/drawing/2014/main" val="2099495359"/>
                    </a:ext>
                  </a:extLst>
                </a:gridCol>
              </a:tblGrid>
              <a:tr h="0">
                <a:tc>
                  <a:txBody>
                    <a:bodyPr/>
                    <a:lstStyle/>
                    <a:p>
                      <a:pPr algn="ctr">
                        <a:lnSpc>
                          <a:spcPct val="200000"/>
                        </a:lnSpc>
                        <a:spcAft>
                          <a:spcPts val="800"/>
                        </a:spcAft>
                      </a:pPr>
                      <a:r>
                        <a:rPr lang="es-MX" sz="1400" b="1" dirty="0">
                          <a:solidFill>
                            <a:schemeClr val="tx1"/>
                          </a:solidFill>
                          <a:effectLst/>
                          <a:latin typeface="+mn-lt"/>
                        </a:rPr>
                        <a:t>1</a:t>
                      </a:r>
                      <a:endParaRPr lang="es-MX"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b="0" dirty="0">
                          <a:solidFill>
                            <a:schemeClr val="tx1"/>
                          </a:solidFill>
                          <a:effectLst/>
                          <a:latin typeface="+mn-lt"/>
                        </a:rPr>
                        <a:t>Alta capacidad</a:t>
                      </a:r>
                      <a:endParaRPr lang="es-MX" sz="14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b="0" dirty="0">
                          <a:solidFill>
                            <a:srgbClr val="000000"/>
                          </a:solidFill>
                          <a:effectLst/>
                          <a:latin typeface="+mn-lt"/>
                          <a:ea typeface="Calibri" panose="020F0502020204030204" pitchFamily="34" charset="0"/>
                          <a:cs typeface="Times New Roman" panose="02020603050405020304" pitchFamily="18" charset="0"/>
                        </a:rPr>
                        <a:t>Cantidad de cuyes en cada compartimento.</a:t>
                      </a:r>
                      <a:endParaRPr lang="es-MX" sz="1400" b="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760166"/>
                  </a:ext>
                </a:extLst>
              </a:tr>
              <a:tr h="0">
                <a:tc>
                  <a:txBody>
                    <a:bodyPr/>
                    <a:lstStyle/>
                    <a:p>
                      <a:pPr algn="ctr">
                        <a:lnSpc>
                          <a:spcPct val="200000"/>
                        </a:lnSpc>
                        <a:spcAft>
                          <a:spcPts val="800"/>
                        </a:spcAft>
                      </a:pPr>
                      <a:r>
                        <a:rPr lang="es-MX" sz="1400" b="1" dirty="0">
                          <a:solidFill>
                            <a:schemeClr val="tx1"/>
                          </a:solidFill>
                          <a:effectLst/>
                        </a:rPr>
                        <a:t>2</a:t>
                      </a:r>
                      <a:endParaRPr lang="es-MX"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Larga vida útil</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419" sz="1400">
                          <a:effectLst/>
                          <a:latin typeface="+mn-lt"/>
                          <a:ea typeface="Calibri" panose="020F0502020204030204" pitchFamily="34" charset="0"/>
                          <a:cs typeface="Times New Roman" panose="02020603050405020304" pitchFamily="18" charset="0"/>
                        </a:rPr>
                        <a:t>Diseño industrial de prototipo.</a:t>
                      </a:r>
                      <a:endParaRPr lang="es-MX" sz="14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154404"/>
                  </a:ext>
                </a:extLst>
              </a:tr>
              <a:tr h="0">
                <a:tc>
                  <a:txBody>
                    <a:bodyPr/>
                    <a:lstStyle/>
                    <a:p>
                      <a:pPr algn="ctr">
                        <a:lnSpc>
                          <a:spcPct val="200000"/>
                        </a:lnSpc>
                        <a:spcAft>
                          <a:spcPts val="800"/>
                        </a:spcAft>
                      </a:pPr>
                      <a:r>
                        <a:rPr lang="es-MX" sz="1400" b="1" dirty="0">
                          <a:solidFill>
                            <a:schemeClr val="tx1"/>
                          </a:solidFill>
                          <a:effectLst/>
                        </a:rPr>
                        <a:t>3</a:t>
                      </a:r>
                      <a:endParaRPr lang="es-MX"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Fácil manejo</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a:solidFill>
                            <a:srgbClr val="000000"/>
                          </a:solidFill>
                          <a:effectLst/>
                          <a:latin typeface="+mn-lt"/>
                          <a:ea typeface="Calibri" panose="020F0502020204030204" pitchFamily="34" charset="0"/>
                          <a:cs typeface="Times New Roman" panose="02020603050405020304" pitchFamily="18" charset="0"/>
                        </a:rPr>
                        <a:t>Panel de control y HMI en base a normas.</a:t>
                      </a:r>
                      <a:endParaRPr lang="es-MX" sz="14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9924260"/>
                  </a:ext>
                </a:extLst>
              </a:tr>
              <a:tr h="0">
                <a:tc>
                  <a:txBody>
                    <a:bodyPr/>
                    <a:lstStyle/>
                    <a:p>
                      <a:pPr algn="ctr">
                        <a:lnSpc>
                          <a:spcPct val="200000"/>
                        </a:lnSpc>
                        <a:spcAft>
                          <a:spcPts val="800"/>
                        </a:spcAft>
                      </a:pPr>
                      <a:r>
                        <a:rPr lang="es-MX" sz="1400" b="1" dirty="0">
                          <a:solidFill>
                            <a:schemeClr val="tx1"/>
                          </a:solidFill>
                          <a:effectLst/>
                        </a:rPr>
                        <a:t>4</a:t>
                      </a:r>
                      <a:endParaRPr lang="es-MX"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Fácil mantenimiento</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a:effectLst/>
                          <a:latin typeface="+mn-lt"/>
                          <a:ea typeface="Calibri" panose="020F0502020204030204" pitchFamily="34" charset="0"/>
                          <a:cs typeface="Times New Roman" panose="02020603050405020304" pitchFamily="18" charset="0"/>
                        </a:rPr>
                        <a:t>Tiempo de ensamble y desensamble.</a:t>
                      </a:r>
                    </a:p>
                  </a:txBody>
                  <a:tcPr marL="68580" marR="68580" marT="0" marB="0"/>
                </a:tc>
                <a:extLst>
                  <a:ext uri="{0D108BD9-81ED-4DB2-BD59-A6C34878D82A}">
                    <a16:rowId xmlns:a16="http://schemas.microsoft.com/office/drawing/2014/main" val="3333469800"/>
                  </a:ext>
                </a:extLst>
              </a:tr>
              <a:tr h="0">
                <a:tc>
                  <a:txBody>
                    <a:bodyPr/>
                    <a:lstStyle/>
                    <a:p>
                      <a:pPr algn="ctr">
                        <a:lnSpc>
                          <a:spcPct val="200000"/>
                        </a:lnSpc>
                        <a:spcAft>
                          <a:spcPts val="800"/>
                        </a:spcAft>
                      </a:pPr>
                      <a:r>
                        <a:rPr lang="es-MX" sz="1400" b="1" dirty="0">
                          <a:solidFill>
                            <a:schemeClr val="tx1"/>
                          </a:solidFill>
                          <a:effectLst/>
                        </a:rPr>
                        <a:t>5</a:t>
                      </a:r>
                      <a:endParaRPr lang="es-MX"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Dispositivo modular</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dirty="0">
                          <a:solidFill>
                            <a:srgbClr val="000000"/>
                          </a:solidFill>
                          <a:effectLst/>
                          <a:latin typeface="+mn-lt"/>
                          <a:ea typeface="Calibri" panose="020F0502020204030204" pitchFamily="34" charset="0"/>
                          <a:cs typeface="Times New Roman" panose="02020603050405020304" pitchFamily="18" charset="0"/>
                        </a:rPr>
                        <a:t>Tiempo para cambio de piezas (repuestos).</a:t>
                      </a:r>
                      <a:endParaRPr lang="es-MX"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4181698"/>
                  </a:ext>
                </a:extLst>
              </a:tr>
              <a:tr h="0">
                <a:tc>
                  <a:txBody>
                    <a:bodyPr/>
                    <a:lstStyle/>
                    <a:p>
                      <a:pPr algn="ctr">
                        <a:lnSpc>
                          <a:spcPct val="200000"/>
                        </a:lnSpc>
                        <a:spcAft>
                          <a:spcPts val="800"/>
                        </a:spcAft>
                      </a:pPr>
                      <a:r>
                        <a:rPr lang="es-419" sz="1400" b="1" dirty="0">
                          <a:solidFill>
                            <a:schemeClr val="tx1"/>
                          </a:solidFill>
                          <a:effectLst/>
                          <a:latin typeface="+mn-lt"/>
                          <a:ea typeface="Calibri" panose="020F0502020204030204" pitchFamily="34" charset="0"/>
                          <a:cs typeface="Times New Roman" panose="02020603050405020304" pitchFamily="18" charset="0"/>
                        </a:rPr>
                        <a:t>6</a:t>
                      </a:r>
                      <a:endParaRPr lang="es-MX"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Evitar acumulación de desechos</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dirty="0">
                          <a:solidFill>
                            <a:srgbClr val="000000"/>
                          </a:solidFill>
                          <a:effectLst/>
                          <a:latin typeface="+mn-lt"/>
                          <a:ea typeface="Calibri" panose="020F0502020204030204" pitchFamily="34" charset="0"/>
                          <a:cs typeface="Times New Roman" panose="02020603050405020304" pitchFamily="18" charset="0"/>
                        </a:rPr>
                        <a:t>Limpieza mediante movimiento lineal de la pala limpiadora.</a:t>
                      </a:r>
                      <a:endParaRPr lang="es-MX" sz="1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1425319"/>
                  </a:ext>
                </a:extLst>
              </a:tr>
              <a:tr h="0">
                <a:tc>
                  <a:txBody>
                    <a:bodyPr/>
                    <a:lstStyle/>
                    <a:p>
                      <a:pPr algn="ctr">
                        <a:lnSpc>
                          <a:spcPct val="200000"/>
                        </a:lnSpc>
                        <a:spcAft>
                          <a:spcPts val="800"/>
                        </a:spcAft>
                      </a:pPr>
                      <a:r>
                        <a:rPr lang="es-419" sz="1400" b="1" dirty="0">
                          <a:solidFill>
                            <a:schemeClr val="tx1"/>
                          </a:solidFill>
                          <a:effectLst/>
                          <a:latin typeface="+mn-lt"/>
                          <a:ea typeface="Calibri" panose="020F0502020204030204" pitchFamily="34" charset="0"/>
                          <a:cs typeface="Times New Roman" panose="02020603050405020304" pitchFamily="18" charset="0"/>
                        </a:rPr>
                        <a:t>7</a:t>
                      </a:r>
                      <a:endParaRPr lang="es-MX"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Mantener humedad y temperatura adecuadas</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dirty="0">
                          <a:effectLst/>
                          <a:latin typeface="+mn-lt"/>
                          <a:ea typeface="Calibri" panose="020F0502020204030204" pitchFamily="34" charset="0"/>
                          <a:cs typeface="Times New Roman" panose="02020603050405020304" pitchFamily="18" charset="0"/>
                        </a:rPr>
                        <a:t>Diseño de controlador y actuadores.</a:t>
                      </a:r>
                    </a:p>
                  </a:txBody>
                  <a:tcPr marL="68580" marR="68580" marT="0" marB="0"/>
                </a:tc>
                <a:extLst>
                  <a:ext uri="{0D108BD9-81ED-4DB2-BD59-A6C34878D82A}">
                    <a16:rowId xmlns:a16="http://schemas.microsoft.com/office/drawing/2014/main" val="903797796"/>
                  </a:ext>
                </a:extLst>
              </a:tr>
              <a:tr h="0">
                <a:tc>
                  <a:txBody>
                    <a:bodyPr/>
                    <a:lstStyle/>
                    <a:p>
                      <a:pPr algn="ctr">
                        <a:lnSpc>
                          <a:spcPct val="200000"/>
                        </a:lnSpc>
                        <a:spcAft>
                          <a:spcPts val="800"/>
                        </a:spcAft>
                      </a:pPr>
                      <a:r>
                        <a:rPr lang="es-419" sz="1400" b="1" dirty="0">
                          <a:solidFill>
                            <a:schemeClr val="tx1"/>
                          </a:solidFill>
                          <a:effectLst/>
                          <a:latin typeface="+mn-lt"/>
                          <a:ea typeface="Calibri" panose="020F0502020204030204" pitchFamily="34" charset="0"/>
                          <a:cs typeface="Times New Roman" panose="02020603050405020304" pitchFamily="18" charset="0"/>
                        </a:rPr>
                        <a:t>8</a:t>
                      </a:r>
                      <a:endParaRPr lang="es-MX"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Bajo consumo eléctrico</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a:solidFill>
                            <a:srgbClr val="000000"/>
                          </a:solidFill>
                          <a:effectLst/>
                          <a:latin typeface="+mn-lt"/>
                          <a:ea typeface="Calibri" panose="020F0502020204030204" pitchFamily="34" charset="0"/>
                          <a:cs typeface="Times New Roman" panose="02020603050405020304" pitchFamily="18" charset="0"/>
                        </a:rPr>
                        <a:t>Potencias reducidas en actuadores.</a:t>
                      </a:r>
                      <a:endParaRPr lang="es-MX" sz="140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4764007"/>
                  </a:ext>
                </a:extLst>
              </a:tr>
              <a:tr h="0">
                <a:tc>
                  <a:txBody>
                    <a:bodyPr/>
                    <a:lstStyle/>
                    <a:p>
                      <a:pPr algn="ctr">
                        <a:lnSpc>
                          <a:spcPct val="200000"/>
                        </a:lnSpc>
                        <a:spcAft>
                          <a:spcPts val="800"/>
                        </a:spcAft>
                      </a:pPr>
                      <a:r>
                        <a:rPr lang="es-419" sz="1400" b="1" dirty="0">
                          <a:solidFill>
                            <a:schemeClr val="tx1"/>
                          </a:solidFill>
                          <a:effectLst/>
                          <a:latin typeface="+mn-lt"/>
                          <a:ea typeface="Calibri" panose="020F0502020204030204" pitchFamily="34" charset="0"/>
                          <a:cs typeface="Times New Roman" panose="02020603050405020304" pitchFamily="18" charset="0"/>
                        </a:rPr>
                        <a:t>9</a:t>
                      </a:r>
                      <a:endParaRPr lang="es-MX" sz="14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a:lnSpc>
                          <a:spcPct val="200000"/>
                        </a:lnSpc>
                        <a:spcAft>
                          <a:spcPts val="800"/>
                        </a:spcAft>
                      </a:pPr>
                      <a:r>
                        <a:rPr lang="es-MX" sz="1400" dirty="0">
                          <a:solidFill>
                            <a:schemeClr val="tx1"/>
                          </a:solidFill>
                          <a:effectLst/>
                        </a:rPr>
                        <a:t>Adecuada ventilación interna</a:t>
                      </a:r>
                      <a:endParaRPr lang="es-MX"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800"/>
                        </a:spcAft>
                      </a:pPr>
                      <a:r>
                        <a:rPr lang="es-MX" sz="1400" dirty="0">
                          <a:effectLst/>
                          <a:latin typeface="+mn-lt"/>
                          <a:ea typeface="Calibri" panose="020F0502020204030204" pitchFamily="34" charset="0"/>
                          <a:cs typeface="Times New Roman" panose="02020603050405020304" pitchFamily="18" charset="0"/>
                        </a:rPr>
                        <a:t>Uso de ventiladores y ventanas.</a:t>
                      </a:r>
                    </a:p>
                  </a:txBody>
                  <a:tcPr marL="68580" marR="68580" marT="0" marB="0"/>
                </a:tc>
                <a:extLst>
                  <a:ext uri="{0D108BD9-81ED-4DB2-BD59-A6C34878D82A}">
                    <a16:rowId xmlns:a16="http://schemas.microsoft.com/office/drawing/2014/main" val="2126692242"/>
                  </a:ext>
                </a:extLst>
              </a:tr>
            </a:tbl>
          </a:graphicData>
        </a:graphic>
      </p:graphicFrame>
      <p:sp>
        <p:nvSpPr>
          <p:cNvPr id="4" name="CuadroTexto 3">
            <a:extLst>
              <a:ext uri="{FF2B5EF4-FFF2-40B4-BE49-F238E27FC236}">
                <a16:creationId xmlns:a16="http://schemas.microsoft.com/office/drawing/2014/main" id="{2BAE1BCD-5FB9-F746-27A9-6B620638A580}"/>
              </a:ext>
            </a:extLst>
          </p:cNvPr>
          <p:cNvSpPr txBox="1"/>
          <p:nvPr/>
        </p:nvSpPr>
        <p:spPr>
          <a:xfrm>
            <a:off x="6330462" y="6488668"/>
            <a:ext cx="30949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7</a:t>
            </a:r>
          </a:p>
        </p:txBody>
      </p:sp>
    </p:spTree>
    <p:extLst>
      <p:ext uri="{BB962C8B-B14F-4D97-AF65-F5344CB8AC3E}">
        <p14:creationId xmlns:p14="http://schemas.microsoft.com/office/powerpoint/2010/main" val="2210542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División por módulos </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5" name="CuadroTexto 4">
            <a:extLst>
              <a:ext uri="{FF2B5EF4-FFF2-40B4-BE49-F238E27FC236}">
                <a16:creationId xmlns:a16="http://schemas.microsoft.com/office/drawing/2014/main" id="{1BAAB86B-A28D-CCF0-AF6B-E36CE5FA5523}"/>
              </a:ext>
            </a:extLst>
          </p:cNvPr>
          <p:cNvSpPr txBox="1"/>
          <p:nvPr/>
        </p:nvSpPr>
        <p:spPr>
          <a:xfrm>
            <a:off x="6330462" y="6488668"/>
            <a:ext cx="30949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8</a:t>
            </a:r>
          </a:p>
        </p:txBody>
      </p:sp>
      <p:pic>
        <p:nvPicPr>
          <p:cNvPr id="6" name="Imagen 5">
            <a:extLst>
              <a:ext uri="{FF2B5EF4-FFF2-40B4-BE49-F238E27FC236}">
                <a16:creationId xmlns:a16="http://schemas.microsoft.com/office/drawing/2014/main" id="{33B889DD-0E89-111A-E284-B52E472EA807}"/>
              </a:ext>
            </a:extLst>
          </p:cNvPr>
          <p:cNvPicPr>
            <a:picLocks noChangeAspect="1"/>
          </p:cNvPicPr>
          <p:nvPr/>
        </p:nvPicPr>
        <p:blipFill>
          <a:blip r:embed="rId3"/>
          <a:stretch>
            <a:fillRect/>
          </a:stretch>
        </p:blipFill>
        <p:spPr>
          <a:xfrm>
            <a:off x="-582213" y="915542"/>
            <a:ext cx="10308426" cy="4665450"/>
          </a:xfrm>
          <a:prstGeom prst="rect">
            <a:avLst/>
          </a:prstGeom>
        </p:spPr>
      </p:pic>
    </p:spTree>
    <p:extLst>
      <p:ext uri="{BB962C8B-B14F-4D97-AF65-F5344CB8AC3E}">
        <p14:creationId xmlns:p14="http://schemas.microsoft.com/office/powerpoint/2010/main" val="197704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539552" y="28978"/>
            <a:ext cx="8229600" cy="553728"/>
          </a:xfrm>
        </p:spPr>
        <p:txBody>
          <a:bodyPr/>
          <a:lstStyle/>
          <a:p>
            <a:r>
              <a:rPr lang="es-EC" i="0" dirty="0">
                <a:solidFill>
                  <a:srgbClr val="00B050"/>
                </a:solidFill>
                <a:latin typeface="Times New Roman" panose="02020603050405020304" pitchFamily="18" charset="0"/>
                <a:cs typeface="Times New Roman" panose="02020603050405020304" pitchFamily="18" charset="0"/>
              </a:rPr>
              <a:t>Di</a:t>
            </a:r>
            <a:r>
              <a:rPr lang="es-ES" i="0" dirty="0">
                <a:solidFill>
                  <a:srgbClr val="00B050"/>
                </a:solidFill>
                <a:latin typeface="Times New Roman" panose="02020603050405020304" pitchFamily="18" charset="0"/>
                <a:cs typeface="Times New Roman" panose="02020603050405020304" pitchFamily="18" charset="0"/>
              </a:rPr>
              <a:t>seño mecánico</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71E7EA95-FA17-A5F0-4B1B-B5336B3D691C}"/>
              </a:ext>
            </a:extLst>
          </p:cNvPr>
          <p:cNvSpPr/>
          <p:nvPr/>
        </p:nvSpPr>
        <p:spPr>
          <a:xfrm>
            <a:off x="3452074" y="121176"/>
            <a:ext cx="1513822"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Diseño CAD.</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sp>
        <p:nvSpPr>
          <p:cNvPr id="15" name="CuadroTexto 14">
            <a:extLst>
              <a:ext uri="{FF2B5EF4-FFF2-40B4-BE49-F238E27FC236}">
                <a16:creationId xmlns:a16="http://schemas.microsoft.com/office/drawing/2014/main" id="{971BDF4B-75D9-9F29-1843-EBBC83781A13}"/>
              </a:ext>
            </a:extLst>
          </p:cNvPr>
          <p:cNvSpPr txBox="1"/>
          <p:nvPr/>
        </p:nvSpPr>
        <p:spPr>
          <a:xfrm>
            <a:off x="6330462" y="6488668"/>
            <a:ext cx="30949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7</a:t>
            </a:r>
          </a:p>
        </p:txBody>
      </p:sp>
      <p:pic>
        <p:nvPicPr>
          <p:cNvPr id="3" name="Imagen 2">
            <a:extLst>
              <a:ext uri="{FF2B5EF4-FFF2-40B4-BE49-F238E27FC236}">
                <a16:creationId xmlns:a16="http://schemas.microsoft.com/office/drawing/2014/main" id="{A2358F9C-ED48-3019-4A5E-660F46756769}"/>
              </a:ext>
            </a:extLst>
          </p:cNvPr>
          <p:cNvPicPr>
            <a:picLocks noChangeAspect="1"/>
          </p:cNvPicPr>
          <p:nvPr/>
        </p:nvPicPr>
        <p:blipFill rotWithShape="1">
          <a:blip r:embed="rId3"/>
          <a:srcRect r="48116"/>
          <a:stretch/>
        </p:blipFill>
        <p:spPr>
          <a:xfrm>
            <a:off x="216504" y="721763"/>
            <a:ext cx="4550054" cy="3109627"/>
          </a:xfrm>
          <a:prstGeom prst="rect">
            <a:avLst/>
          </a:prstGeom>
        </p:spPr>
      </p:pic>
      <p:pic>
        <p:nvPicPr>
          <p:cNvPr id="7" name="Imagen 6">
            <a:extLst>
              <a:ext uri="{FF2B5EF4-FFF2-40B4-BE49-F238E27FC236}">
                <a16:creationId xmlns:a16="http://schemas.microsoft.com/office/drawing/2014/main" id="{C96DE195-E886-1D72-0656-19A6145DF40E}"/>
              </a:ext>
            </a:extLst>
          </p:cNvPr>
          <p:cNvPicPr>
            <a:picLocks noChangeAspect="1"/>
          </p:cNvPicPr>
          <p:nvPr/>
        </p:nvPicPr>
        <p:blipFill rotWithShape="1">
          <a:blip r:embed="rId3"/>
          <a:srcRect l="56351" r="2680"/>
          <a:stretch/>
        </p:blipFill>
        <p:spPr>
          <a:xfrm>
            <a:off x="5081363" y="660889"/>
            <a:ext cx="3985479" cy="2828983"/>
          </a:xfrm>
          <a:prstGeom prst="rect">
            <a:avLst/>
          </a:prstGeom>
        </p:spPr>
      </p:pic>
      <p:pic>
        <p:nvPicPr>
          <p:cNvPr id="2" name="Imagen 1">
            <a:extLst>
              <a:ext uri="{FF2B5EF4-FFF2-40B4-BE49-F238E27FC236}">
                <a16:creationId xmlns:a16="http://schemas.microsoft.com/office/drawing/2014/main" id="{9A79A810-4491-291C-815B-A50C48AEC219}"/>
              </a:ext>
            </a:extLst>
          </p:cNvPr>
          <p:cNvPicPr>
            <a:picLocks noChangeAspect="1"/>
          </p:cNvPicPr>
          <p:nvPr/>
        </p:nvPicPr>
        <p:blipFill>
          <a:blip r:embed="rId4"/>
          <a:stretch>
            <a:fillRect/>
          </a:stretch>
        </p:blipFill>
        <p:spPr>
          <a:xfrm>
            <a:off x="279596" y="3903026"/>
            <a:ext cx="4486962" cy="2925996"/>
          </a:xfrm>
          <a:prstGeom prst="rect">
            <a:avLst/>
          </a:prstGeom>
        </p:spPr>
      </p:pic>
      <p:pic>
        <p:nvPicPr>
          <p:cNvPr id="6" name="Imagen 5">
            <a:extLst>
              <a:ext uri="{FF2B5EF4-FFF2-40B4-BE49-F238E27FC236}">
                <a16:creationId xmlns:a16="http://schemas.microsoft.com/office/drawing/2014/main" id="{A4F84227-1834-158C-C633-95466AAFE1B7}"/>
              </a:ext>
            </a:extLst>
          </p:cNvPr>
          <p:cNvPicPr>
            <a:picLocks noChangeAspect="1"/>
          </p:cNvPicPr>
          <p:nvPr/>
        </p:nvPicPr>
        <p:blipFill>
          <a:blip r:embed="rId5"/>
          <a:stretch>
            <a:fillRect/>
          </a:stretch>
        </p:blipFill>
        <p:spPr>
          <a:xfrm>
            <a:off x="4766558" y="3489872"/>
            <a:ext cx="4400736" cy="3339150"/>
          </a:xfrm>
          <a:prstGeom prst="rect">
            <a:avLst/>
          </a:prstGeom>
        </p:spPr>
      </p:pic>
      <p:sp>
        <p:nvSpPr>
          <p:cNvPr id="10" name="CuadroTexto 9">
            <a:extLst>
              <a:ext uri="{FF2B5EF4-FFF2-40B4-BE49-F238E27FC236}">
                <a16:creationId xmlns:a16="http://schemas.microsoft.com/office/drawing/2014/main" id="{6BA25801-7CF1-F928-3830-6FAF53104199}"/>
              </a:ext>
            </a:extLst>
          </p:cNvPr>
          <p:cNvSpPr txBox="1"/>
          <p:nvPr/>
        </p:nvSpPr>
        <p:spPr>
          <a:xfrm>
            <a:off x="68286" y="131947"/>
            <a:ext cx="4586066" cy="369332"/>
          </a:xfrm>
          <a:prstGeom prst="rect">
            <a:avLst/>
          </a:prstGeom>
          <a:noFill/>
        </p:spPr>
        <p:txBody>
          <a:bodyPr wrap="square">
            <a:spAutoFit/>
          </a:bodyPr>
          <a:lstStyle/>
          <a:p>
            <a:r>
              <a:rPr lang="es-EC" sz="1800" b="1" i="1" kern="1200" dirty="0">
                <a:ea typeface="+mn-ea"/>
              </a:rPr>
              <a:t>Modulo estructural.</a:t>
            </a:r>
            <a:endParaRPr lang="es-MX" sz="1800" b="1" dirty="0"/>
          </a:p>
        </p:txBody>
      </p:sp>
    </p:spTree>
    <p:extLst>
      <p:ext uri="{BB962C8B-B14F-4D97-AF65-F5344CB8AC3E}">
        <p14:creationId xmlns:p14="http://schemas.microsoft.com/office/powerpoint/2010/main" val="3450908286"/>
      </p:ext>
    </p:extLst>
  </p:cSld>
  <p:clrMapOvr>
    <a:masterClrMapping/>
  </p:clrMapOvr>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ver and End Slide Master">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2856</TotalTime>
  <Words>4624</Words>
  <Application>Microsoft Office PowerPoint</Application>
  <PresentationFormat>Presentación en pantalla (4:3)</PresentationFormat>
  <Paragraphs>392</Paragraphs>
  <Slides>47</Slides>
  <Notes>39</Notes>
  <HiddenSlides>1</HiddenSlides>
  <MMClips>0</MMClips>
  <ScaleCrop>false</ScaleCrop>
  <HeadingPairs>
    <vt:vector size="8" baseType="variant">
      <vt:variant>
        <vt:lpstr>Fuentes usadas</vt:lpstr>
      </vt:variant>
      <vt:variant>
        <vt:i4>6</vt:i4>
      </vt:variant>
      <vt:variant>
        <vt:lpstr>Tema</vt:lpstr>
      </vt:variant>
      <vt:variant>
        <vt:i4>3</vt:i4>
      </vt:variant>
      <vt:variant>
        <vt:lpstr>Servidores OLE incrustados</vt:lpstr>
      </vt:variant>
      <vt:variant>
        <vt:i4>1</vt:i4>
      </vt:variant>
      <vt:variant>
        <vt:lpstr>Títulos de diapositiva</vt:lpstr>
      </vt:variant>
      <vt:variant>
        <vt:i4>47</vt:i4>
      </vt:variant>
    </vt:vector>
  </HeadingPairs>
  <TitlesOfParts>
    <vt:vector size="57" baseType="lpstr">
      <vt:lpstr>Arial</vt:lpstr>
      <vt:lpstr>Calibri</vt:lpstr>
      <vt:lpstr>Cambria Math</vt:lpstr>
      <vt:lpstr>Georgia</vt:lpstr>
      <vt:lpstr>Symbol</vt:lpstr>
      <vt:lpstr>Times New Roman</vt:lpstr>
      <vt:lpstr>Diseño predeterminado</vt:lpstr>
      <vt:lpstr>1_Diseño predeterminado</vt:lpstr>
      <vt:lpstr>Cover and End Slide Master</vt:lpstr>
      <vt:lpstr>CorelDRAW</vt:lpstr>
      <vt:lpstr>Presentación de PowerPoint</vt:lpstr>
      <vt:lpstr>AGENDA</vt:lpstr>
      <vt:lpstr>Introducción</vt:lpstr>
      <vt:lpstr>Introducción</vt:lpstr>
      <vt:lpstr>Objetivos </vt:lpstr>
      <vt:lpstr>Presentación de PowerPoint</vt:lpstr>
      <vt:lpstr>Presentación de PowerPoint</vt:lpstr>
      <vt:lpstr>Presentación de PowerPoint</vt:lpstr>
      <vt:lpstr>Diseño mecánico </vt:lpstr>
      <vt:lpstr>Diseño mecánico </vt:lpstr>
      <vt:lpstr>Diseño mecánico </vt:lpstr>
      <vt:lpstr>Diseño mecánico </vt:lpstr>
      <vt:lpstr>Diseño mecánico</vt:lpstr>
      <vt:lpstr>Diseño mecánico </vt:lpstr>
      <vt:lpstr>Diseño mecánico </vt:lpstr>
      <vt:lpstr>Diseño mecánico </vt:lpstr>
      <vt:lpstr>Diseño mecánico</vt:lpstr>
      <vt:lpstr>Diseño mecánico </vt:lpstr>
      <vt:lpstr>Diseño mecánico </vt:lpstr>
      <vt:lpstr>Diseño mecánico </vt:lpstr>
      <vt:lpstr>Presentación de PowerPoint</vt:lpstr>
      <vt:lpstr>Diseño eléctrico y electrónico</vt:lpstr>
      <vt:lpstr>Diseño mecánico </vt:lpstr>
      <vt:lpstr>Diseño eléctrico y electrónico</vt:lpstr>
      <vt:lpstr>Diseño eléctrico y electrónico</vt:lpstr>
      <vt:lpstr>Diseño eléctrico y electrónico</vt:lpstr>
      <vt:lpstr>Software</vt:lpstr>
      <vt:lpstr>Software</vt:lpstr>
      <vt:lpstr>Software</vt:lpstr>
      <vt:lpstr>Software</vt:lpstr>
      <vt:lpstr>Software</vt:lpstr>
      <vt:lpstr>Pruebas y resultados </vt:lpstr>
      <vt:lpstr>Pruebas y resultados </vt:lpstr>
      <vt:lpstr>Pruebas y resultados </vt:lpstr>
      <vt:lpstr>Pruebas y resultados </vt:lpstr>
      <vt:lpstr>Pruebas y resultados </vt:lpstr>
      <vt:lpstr>Pruebas y resultados </vt:lpstr>
      <vt:lpstr>Pruebas y resultados </vt:lpstr>
      <vt:lpstr>Conclusiones y recomendaciones </vt:lpstr>
      <vt:lpstr>Conclusiones y recomendaciones </vt:lpstr>
      <vt:lpstr>Conclusiones y recomendaciones </vt:lpstr>
      <vt:lpstr>Conclusiones y recomendaciones </vt:lpstr>
      <vt:lpstr>Trabajos futuros </vt:lpstr>
      <vt:lpstr>Contactos:</vt:lpstr>
      <vt:lpstr>Referencias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Xavier Chango</dc:creator>
  <cp:lastModifiedBy>Javier Chiliquinga</cp:lastModifiedBy>
  <cp:revision>48</cp:revision>
  <dcterms:modified xsi:type="dcterms:W3CDTF">2023-01-23T01:11:12Z</dcterms:modified>
</cp:coreProperties>
</file>