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42"/>
  </p:notesMasterIdLst>
  <p:sldIdLst>
    <p:sldId id="256" r:id="rId2"/>
    <p:sldId id="257" r:id="rId3"/>
    <p:sldId id="258" r:id="rId4"/>
    <p:sldId id="269" r:id="rId5"/>
    <p:sldId id="298" r:id="rId6"/>
    <p:sldId id="260" r:id="rId7"/>
    <p:sldId id="261" r:id="rId8"/>
    <p:sldId id="263" r:id="rId9"/>
    <p:sldId id="264" r:id="rId10"/>
    <p:sldId id="270" r:id="rId11"/>
    <p:sldId id="265" r:id="rId12"/>
    <p:sldId id="266" r:id="rId13"/>
    <p:sldId id="267" r:id="rId14"/>
    <p:sldId id="274" r:id="rId15"/>
    <p:sldId id="271" r:id="rId16"/>
    <p:sldId id="272" r:id="rId17"/>
    <p:sldId id="275" r:id="rId18"/>
    <p:sldId id="276" r:id="rId19"/>
    <p:sldId id="297" r:id="rId20"/>
    <p:sldId id="277" r:id="rId21"/>
    <p:sldId id="278" r:id="rId22"/>
    <p:sldId id="279" r:id="rId23"/>
    <p:sldId id="280" r:id="rId24"/>
    <p:sldId id="281" r:id="rId25"/>
    <p:sldId id="282" r:id="rId26"/>
    <p:sldId id="283" r:id="rId27"/>
    <p:sldId id="304" r:id="rId28"/>
    <p:sldId id="284" r:id="rId29"/>
    <p:sldId id="285" r:id="rId30"/>
    <p:sldId id="286" r:id="rId31"/>
    <p:sldId id="287" r:id="rId32"/>
    <p:sldId id="288" r:id="rId33"/>
    <p:sldId id="289" r:id="rId34"/>
    <p:sldId id="290" r:id="rId35"/>
    <p:sldId id="291" r:id="rId36"/>
    <p:sldId id="292" r:id="rId37"/>
    <p:sldId id="307" r:id="rId38"/>
    <p:sldId id="294" r:id="rId39"/>
    <p:sldId id="295" r:id="rId40"/>
    <p:sldId id="296"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80" autoAdjust="0"/>
    <p:restoredTop sz="94667" autoAdjust="0"/>
  </p:normalViewPr>
  <p:slideViewPr>
    <p:cSldViewPr>
      <p:cViewPr>
        <p:scale>
          <a:sx n="90" d="100"/>
          <a:sy n="90" d="100"/>
        </p:scale>
        <p:origin x="-738" y="31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ocuments\FINAL_CALCULOS\CALCULOS%203%20CONCENTRACIONES_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C"/>
            </a:pPr>
            <a:r>
              <a:rPr lang="en-US"/>
              <a:t>DDVP</a:t>
            </a:r>
          </a:p>
        </c:rich>
      </c:tx>
    </c:title>
    <c:plotArea>
      <c:layout/>
      <c:scatterChart>
        <c:scatterStyle val="lineMarker"/>
        <c:ser>
          <c:idx val="0"/>
          <c:order val="0"/>
          <c:trendline>
            <c:trendlineType val="linear"/>
            <c:dispRSqr val="1"/>
            <c:dispEq val="1"/>
            <c:trendlineLbl>
              <c:layout>
                <c:manualLayout>
                  <c:x val="0.37215462881955075"/>
                  <c:y val="-0.12072944006999244"/>
                </c:manualLayout>
              </c:layout>
              <c:numFmt formatCode="General" sourceLinked="0"/>
              <c:txPr>
                <a:bodyPr/>
                <a:lstStyle/>
                <a:p>
                  <a:pPr>
                    <a:defRPr lang="es-EC"/>
                  </a:pPr>
                  <a:endParaRPr lang="es-EC"/>
                </a:p>
              </c:txPr>
            </c:trendlineLbl>
          </c:trendline>
          <c:xVal>
            <c:numRef>
              <c:f>PROMEDIOS_GRAFICAS!$B$3:$B$6</c:f>
              <c:numCache>
                <c:formatCode>General</c:formatCode>
                <c:ptCount val="4"/>
                <c:pt idx="0">
                  <c:v>0.60000000000000064</c:v>
                </c:pt>
                <c:pt idx="1">
                  <c:v>1</c:v>
                </c:pt>
                <c:pt idx="2">
                  <c:v>10</c:v>
                </c:pt>
                <c:pt idx="3">
                  <c:v>14</c:v>
                </c:pt>
              </c:numCache>
            </c:numRef>
          </c:xVal>
          <c:yVal>
            <c:numRef>
              <c:f>PROMEDIOS_GRAFICAS!$C$3:$C$6</c:f>
              <c:numCache>
                <c:formatCode>0.000</c:formatCode>
                <c:ptCount val="4"/>
                <c:pt idx="0">
                  <c:v>49348.526666666585</c:v>
                </c:pt>
                <c:pt idx="1">
                  <c:v>928919.63333333342</c:v>
                </c:pt>
                <c:pt idx="2">
                  <c:v>20081394.279999997</c:v>
                </c:pt>
                <c:pt idx="3">
                  <c:v>29863308.723333333</c:v>
                </c:pt>
              </c:numCache>
            </c:numRef>
          </c:yVal>
        </c:ser>
        <c:dLbls/>
        <c:axId val="59551104"/>
        <c:axId val="59561472"/>
      </c:scatterChart>
      <c:valAx>
        <c:axId val="59551104"/>
        <c:scaling>
          <c:orientation val="minMax"/>
        </c:scaling>
        <c:axPos val="b"/>
        <c:title>
          <c:tx>
            <c:rich>
              <a:bodyPr/>
              <a:lstStyle/>
              <a:p>
                <a:pPr>
                  <a:defRPr lang="es-EC"/>
                </a:pPr>
                <a:r>
                  <a:rPr lang="en-US"/>
                  <a:t>CONCENTRACION</a:t>
                </a:r>
              </a:p>
            </c:rich>
          </c:tx>
        </c:title>
        <c:numFmt formatCode="General" sourceLinked="1"/>
        <c:majorTickMark val="none"/>
        <c:tickLblPos val="nextTo"/>
        <c:txPr>
          <a:bodyPr rot="0" vert="horz"/>
          <a:lstStyle/>
          <a:p>
            <a:pPr>
              <a:defRPr lang="es-EC" sz="1000" b="0" i="0" u="none" strike="noStrike" baseline="0">
                <a:solidFill>
                  <a:srgbClr val="000000"/>
                </a:solidFill>
                <a:latin typeface="Calibri"/>
                <a:ea typeface="Calibri"/>
                <a:cs typeface="Calibri"/>
              </a:defRPr>
            </a:pPr>
            <a:endParaRPr lang="es-EC"/>
          </a:p>
        </c:txPr>
        <c:crossAx val="59561472"/>
        <c:crosses val="autoZero"/>
        <c:crossBetween val="midCat"/>
      </c:valAx>
      <c:valAx>
        <c:axId val="59561472"/>
        <c:scaling>
          <c:orientation val="minMax"/>
        </c:scaling>
        <c:axPos val="l"/>
        <c:majorGridlines/>
        <c:title>
          <c:tx>
            <c:rich>
              <a:bodyPr/>
              <a:lstStyle/>
              <a:p>
                <a:pPr>
                  <a:defRPr lang="es-EC"/>
                </a:pPr>
                <a:r>
                  <a:rPr lang="en-US"/>
                  <a:t>AREA</a:t>
                </a:r>
              </a:p>
            </c:rich>
          </c:tx>
        </c:title>
        <c:numFmt formatCode="0.000" sourceLinked="1"/>
        <c:majorTickMark val="none"/>
        <c:tickLblPos val="nextTo"/>
        <c:txPr>
          <a:bodyPr/>
          <a:lstStyle/>
          <a:p>
            <a:pPr>
              <a:defRPr lang="es-EC"/>
            </a:pPr>
            <a:endParaRPr lang="es-EC"/>
          </a:p>
        </c:txPr>
        <c:crossAx val="59551104"/>
        <c:crosses val="autoZero"/>
        <c:crossBetween val="midCat"/>
      </c:valAx>
    </c:plotArea>
    <c:legend>
      <c:legendPos val="r"/>
      <c:txPr>
        <a:bodyPr/>
        <a:lstStyle/>
        <a:p>
          <a:pPr>
            <a:defRPr lang="es-EC"/>
          </a:pPr>
          <a:endParaRPr lang="es-EC"/>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AC3FB-B000-4EB3-8111-F516636E953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973B895A-96EE-423D-BC4C-51EDD6881EC5}">
      <dgm:prSet phldrT="[Text]"/>
      <dgm:spPr/>
      <dgm:t>
        <a:bodyPr/>
        <a:lstStyle/>
        <a:p>
          <a:r>
            <a:rPr lang="en-US" b="1" dirty="0" smtClean="0">
              <a:latin typeface="Arial" pitchFamily="34" charset="0"/>
              <a:cs typeface="Arial" pitchFamily="34" charset="0"/>
            </a:rPr>
            <a:t>Sistema de Detección</a:t>
          </a:r>
          <a:endParaRPr lang="es-EC" b="1" dirty="0">
            <a:latin typeface="Arial" pitchFamily="34" charset="0"/>
            <a:cs typeface="Arial" pitchFamily="34" charset="0"/>
          </a:endParaRPr>
        </a:p>
      </dgm:t>
    </dgm:pt>
    <dgm:pt modelId="{1B76705F-3963-4E7D-BE13-EBEF4B95DAC5}" type="parTrans" cxnId="{B06EC553-8300-4486-925C-C9FD09BCA1B3}">
      <dgm:prSet/>
      <dgm:spPr/>
      <dgm:t>
        <a:bodyPr/>
        <a:lstStyle/>
        <a:p>
          <a:endParaRPr lang="es-EC"/>
        </a:p>
      </dgm:t>
    </dgm:pt>
    <dgm:pt modelId="{8D7FC8AF-0A84-4BFD-9F8D-4F83D57A277C}" type="sibTrans" cxnId="{B06EC553-8300-4486-925C-C9FD09BCA1B3}">
      <dgm:prSet/>
      <dgm:spPr/>
      <dgm:t>
        <a:bodyPr/>
        <a:lstStyle/>
        <a:p>
          <a:endParaRPr lang="es-EC"/>
        </a:p>
      </dgm:t>
    </dgm:pt>
    <dgm:pt modelId="{1E7F0D19-4219-47C7-AD98-9BE5830F42A7}">
      <dgm:prSet phldrT="[Text]" custT="1"/>
      <dgm:spPr/>
      <dgm:t>
        <a:bodyPr/>
        <a:lstStyle/>
        <a:p>
          <a:r>
            <a:rPr lang="en-US" sz="1400" dirty="0" smtClean="0">
              <a:latin typeface="Arial" pitchFamily="34" charset="0"/>
              <a:cs typeface="Arial" pitchFamily="34" charset="0"/>
            </a:rPr>
            <a:t>Detector de Ionización de Llama(FID)</a:t>
          </a:r>
          <a:endParaRPr lang="es-EC" sz="1400" dirty="0">
            <a:latin typeface="Arial" pitchFamily="34" charset="0"/>
            <a:cs typeface="Arial" pitchFamily="34" charset="0"/>
          </a:endParaRPr>
        </a:p>
      </dgm:t>
    </dgm:pt>
    <dgm:pt modelId="{06A87FCF-5E74-41DA-89AF-B517BF2B33E6}" type="parTrans" cxnId="{8B924671-8D39-4684-8ED7-B25BA8D5A3AD}">
      <dgm:prSet/>
      <dgm:spPr/>
      <dgm:t>
        <a:bodyPr/>
        <a:lstStyle/>
        <a:p>
          <a:endParaRPr lang="es-EC"/>
        </a:p>
      </dgm:t>
    </dgm:pt>
    <dgm:pt modelId="{D9DEDDBA-B010-4626-AC0B-05A138557975}" type="sibTrans" cxnId="{8B924671-8D39-4684-8ED7-B25BA8D5A3AD}">
      <dgm:prSet/>
      <dgm:spPr/>
      <dgm:t>
        <a:bodyPr/>
        <a:lstStyle/>
        <a:p>
          <a:endParaRPr lang="es-EC"/>
        </a:p>
      </dgm:t>
    </dgm:pt>
    <dgm:pt modelId="{B6665C61-AF4B-4D8D-B413-5D1B6163750F}">
      <dgm:prSet phldrT="[Text]" custT="1"/>
      <dgm:spPr/>
      <dgm:t>
        <a:bodyPr/>
        <a:lstStyle/>
        <a:p>
          <a:r>
            <a:rPr lang="en-US" sz="1400" dirty="0" smtClean="0">
              <a:latin typeface="Arial" pitchFamily="34" charset="0"/>
              <a:cs typeface="Arial" pitchFamily="34" charset="0"/>
            </a:rPr>
            <a:t>Detector de Conductividad Térmica(TCD)</a:t>
          </a:r>
          <a:endParaRPr lang="es-EC" sz="800" dirty="0"/>
        </a:p>
      </dgm:t>
    </dgm:pt>
    <dgm:pt modelId="{236C5ABF-066B-4BA2-8748-476A95FC21A4}" type="parTrans" cxnId="{8F239B22-CF8E-4C54-A6BC-EB7B46A07A07}">
      <dgm:prSet/>
      <dgm:spPr/>
      <dgm:t>
        <a:bodyPr/>
        <a:lstStyle/>
        <a:p>
          <a:endParaRPr lang="es-EC"/>
        </a:p>
      </dgm:t>
    </dgm:pt>
    <dgm:pt modelId="{FE9F25A4-64E6-47CB-9308-51F41201FE68}" type="sibTrans" cxnId="{8F239B22-CF8E-4C54-A6BC-EB7B46A07A07}">
      <dgm:prSet/>
      <dgm:spPr/>
      <dgm:t>
        <a:bodyPr/>
        <a:lstStyle/>
        <a:p>
          <a:endParaRPr lang="es-EC"/>
        </a:p>
      </dgm:t>
    </dgm:pt>
    <dgm:pt modelId="{EFA10243-D3E2-432B-B22D-58D1D04B83AF}">
      <dgm:prSet phldrT="[Text]"/>
      <dgm:spPr/>
      <dgm:t>
        <a:bodyPr/>
        <a:lstStyle/>
        <a:p>
          <a:r>
            <a:rPr lang="en-US" dirty="0" smtClean="0">
              <a:latin typeface="Arial" pitchFamily="34" charset="0"/>
              <a:cs typeface="Arial" pitchFamily="34" charset="0"/>
            </a:rPr>
            <a:t>Detector de Captura de Electrones(ECD)</a:t>
          </a:r>
          <a:endParaRPr lang="es-EC" dirty="0">
            <a:latin typeface="Arial" pitchFamily="34" charset="0"/>
            <a:cs typeface="Arial" pitchFamily="34" charset="0"/>
          </a:endParaRPr>
        </a:p>
      </dgm:t>
    </dgm:pt>
    <dgm:pt modelId="{11549CFC-56B3-4DF3-94BB-081FB6B65240}" type="parTrans" cxnId="{3C40EBB7-412D-4237-923E-3E2D5D21020D}">
      <dgm:prSet/>
      <dgm:spPr/>
      <dgm:t>
        <a:bodyPr/>
        <a:lstStyle/>
        <a:p>
          <a:endParaRPr lang="es-EC"/>
        </a:p>
      </dgm:t>
    </dgm:pt>
    <dgm:pt modelId="{2475BD61-8CB1-4D9F-A52E-86D72AF7E9C2}" type="sibTrans" cxnId="{3C40EBB7-412D-4237-923E-3E2D5D21020D}">
      <dgm:prSet/>
      <dgm:spPr/>
      <dgm:t>
        <a:bodyPr/>
        <a:lstStyle/>
        <a:p>
          <a:endParaRPr lang="es-EC"/>
        </a:p>
      </dgm:t>
    </dgm:pt>
    <dgm:pt modelId="{410FF154-B12B-4BF4-818C-C8F29DC9EA50}">
      <dgm:prSet phldrT="[Text]" custT="1"/>
      <dgm:spPr/>
      <dgm:t>
        <a:bodyPr/>
        <a:lstStyle/>
        <a:p>
          <a:r>
            <a:rPr lang="en-US" sz="1400" dirty="0" smtClean="0">
              <a:latin typeface="Arial" pitchFamily="34" charset="0"/>
              <a:cs typeface="Arial" pitchFamily="34" charset="0"/>
            </a:rPr>
            <a:t>Detector de Nitrógeno Fósforo(NPD)</a:t>
          </a:r>
          <a:endParaRPr lang="es-EC" sz="1400" dirty="0">
            <a:latin typeface="Arial" pitchFamily="34" charset="0"/>
            <a:cs typeface="Arial" pitchFamily="34" charset="0"/>
          </a:endParaRPr>
        </a:p>
      </dgm:t>
    </dgm:pt>
    <dgm:pt modelId="{AC6D244E-20DE-4EBF-82D3-CF999100AE3A}" type="parTrans" cxnId="{C187F7AF-41E9-4939-8720-F9BFFE4EB3A9}">
      <dgm:prSet/>
      <dgm:spPr/>
      <dgm:t>
        <a:bodyPr/>
        <a:lstStyle/>
        <a:p>
          <a:endParaRPr lang="es-EC"/>
        </a:p>
      </dgm:t>
    </dgm:pt>
    <dgm:pt modelId="{607C25CB-0428-4D3C-9211-BEBDACE27999}" type="sibTrans" cxnId="{C187F7AF-41E9-4939-8720-F9BFFE4EB3A9}">
      <dgm:prSet/>
      <dgm:spPr/>
      <dgm:t>
        <a:bodyPr/>
        <a:lstStyle/>
        <a:p>
          <a:endParaRPr lang="es-EC"/>
        </a:p>
      </dgm:t>
    </dgm:pt>
    <dgm:pt modelId="{E6B887D1-640C-4294-8D0F-A0B0E4551160}">
      <dgm:prSet phldrT="[Text]" custT="1"/>
      <dgm:spPr/>
      <dgm:t>
        <a:bodyPr/>
        <a:lstStyle/>
        <a:p>
          <a:r>
            <a:rPr lang="en-US" sz="1400" dirty="0" smtClean="0">
              <a:latin typeface="Arial" pitchFamily="34" charset="0"/>
              <a:cs typeface="Arial" pitchFamily="34" charset="0"/>
            </a:rPr>
            <a:t>Detector de Espectroscopía de Masas(MS)</a:t>
          </a:r>
          <a:endParaRPr lang="es-EC" sz="1400" dirty="0">
            <a:latin typeface="Arial" pitchFamily="34" charset="0"/>
            <a:cs typeface="Arial" pitchFamily="34" charset="0"/>
          </a:endParaRPr>
        </a:p>
      </dgm:t>
    </dgm:pt>
    <dgm:pt modelId="{C1B235E7-63D9-4945-93F8-67E39BE6954E}" type="parTrans" cxnId="{6928DF57-2EDE-401A-9B26-C4B89006847C}">
      <dgm:prSet/>
      <dgm:spPr/>
      <dgm:t>
        <a:bodyPr/>
        <a:lstStyle/>
        <a:p>
          <a:endParaRPr lang="es-EC"/>
        </a:p>
      </dgm:t>
    </dgm:pt>
    <dgm:pt modelId="{750A8958-36F4-4F29-8E68-768CA4830C6D}" type="sibTrans" cxnId="{6928DF57-2EDE-401A-9B26-C4B89006847C}">
      <dgm:prSet/>
      <dgm:spPr/>
      <dgm:t>
        <a:bodyPr/>
        <a:lstStyle/>
        <a:p>
          <a:endParaRPr lang="es-EC"/>
        </a:p>
      </dgm:t>
    </dgm:pt>
    <dgm:pt modelId="{04BB5C32-5851-4E18-9933-FE1A0885ED2E}" type="pres">
      <dgm:prSet presAssocID="{91BAC3FB-B000-4EB3-8111-F516636E953C}" presName="Name0" presStyleCnt="0">
        <dgm:presLayoutVars>
          <dgm:chMax val="1"/>
          <dgm:dir/>
          <dgm:animLvl val="ctr"/>
          <dgm:resizeHandles val="exact"/>
        </dgm:presLayoutVars>
      </dgm:prSet>
      <dgm:spPr/>
      <dgm:t>
        <a:bodyPr/>
        <a:lstStyle/>
        <a:p>
          <a:endParaRPr lang="es-EC"/>
        </a:p>
      </dgm:t>
    </dgm:pt>
    <dgm:pt modelId="{43F52762-DF02-4707-A441-4970A730F5DC}" type="pres">
      <dgm:prSet presAssocID="{973B895A-96EE-423D-BC4C-51EDD6881EC5}" presName="centerShape" presStyleLbl="node0" presStyleIdx="0" presStyleCnt="1" custScaleX="109241" custLinFactNeighborX="3550" custLinFactNeighborY="-80"/>
      <dgm:spPr/>
      <dgm:t>
        <a:bodyPr/>
        <a:lstStyle/>
        <a:p>
          <a:endParaRPr lang="es-EC"/>
        </a:p>
      </dgm:t>
    </dgm:pt>
    <dgm:pt modelId="{F693398E-8AD7-4D99-B7C6-F330A4E1B510}" type="pres">
      <dgm:prSet presAssocID="{1E7F0D19-4219-47C7-AD98-9BE5830F42A7}" presName="node" presStyleLbl="node1" presStyleIdx="0" presStyleCnt="5" custScaleX="174087">
        <dgm:presLayoutVars>
          <dgm:bulletEnabled val="1"/>
        </dgm:presLayoutVars>
      </dgm:prSet>
      <dgm:spPr/>
      <dgm:t>
        <a:bodyPr/>
        <a:lstStyle/>
        <a:p>
          <a:endParaRPr lang="es-EC"/>
        </a:p>
      </dgm:t>
    </dgm:pt>
    <dgm:pt modelId="{5021F347-F71A-4967-B92D-2CEDA415B424}" type="pres">
      <dgm:prSet presAssocID="{1E7F0D19-4219-47C7-AD98-9BE5830F42A7}" presName="dummy" presStyleCnt="0"/>
      <dgm:spPr/>
    </dgm:pt>
    <dgm:pt modelId="{C5072CD8-6314-4929-B75B-C4C0E996117A}" type="pres">
      <dgm:prSet presAssocID="{D9DEDDBA-B010-4626-AC0B-05A138557975}" presName="sibTrans" presStyleLbl="sibTrans2D1" presStyleIdx="0" presStyleCnt="5"/>
      <dgm:spPr/>
      <dgm:t>
        <a:bodyPr/>
        <a:lstStyle/>
        <a:p>
          <a:endParaRPr lang="es-EC"/>
        </a:p>
      </dgm:t>
    </dgm:pt>
    <dgm:pt modelId="{5E7F9DB1-6701-4130-BF60-00919AE2B0E1}" type="pres">
      <dgm:prSet presAssocID="{B6665C61-AF4B-4D8D-B413-5D1B6163750F}" presName="node" presStyleLbl="node1" presStyleIdx="1" presStyleCnt="5" custScaleX="158938" custRadScaleRad="116709" custRadScaleInc="651">
        <dgm:presLayoutVars>
          <dgm:bulletEnabled val="1"/>
        </dgm:presLayoutVars>
      </dgm:prSet>
      <dgm:spPr/>
      <dgm:t>
        <a:bodyPr/>
        <a:lstStyle/>
        <a:p>
          <a:endParaRPr lang="es-EC"/>
        </a:p>
      </dgm:t>
    </dgm:pt>
    <dgm:pt modelId="{14195593-F693-4776-94CC-C9F3F06747EF}" type="pres">
      <dgm:prSet presAssocID="{B6665C61-AF4B-4D8D-B413-5D1B6163750F}" presName="dummy" presStyleCnt="0"/>
      <dgm:spPr/>
    </dgm:pt>
    <dgm:pt modelId="{5B167D42-BC85-499B-A58F-56A74D59C144}" type="pres">
      <dgm:prSet presAssocID="{FE9F25A4-64E6-47CB-9308-51F41201FE68}" presName="sibTrans" presStyleLbl="sibTrans2D1" presStyleIdx="1" presStyleCnt="5"/>
      <dgm:spPr/>
      <dgm:t>
        <a:bodyPr/>
        <a:lstStyle/>
        <a:p>
          <a:endParaRPr lang="es-EC"/>
        </a:p>
      </dgm:t>
    </dgm:pt>
    <dgm:pt modelId="{63AF4FEC-87FD-4067-A184-21223B4A61CC}" type="pres">
      <dgm:prSet presAssocID="{EFA10243-D3E2-432B-B22D-58D1D04B83AF}" presName="node" presStyleLbl="node1" presStyleIdx="2" presStyleCnt="5" custScaleX="181474" custRadScaleRad="122572" custRadScaleInc="-55014">
        <dgm:presLayoutVars>
          <dgm:bulletEnabled val="1"/>
        </dgm:presLayoutVars>
      </dgm:prSet>
      <dgm:spPr/>
      <dgm:t>
        <a:bodyPr/>
        <a:lstStyle/>
        <a:p>
          <a:endParaRPr lang="es-EC"/>
        </a:p>
      </dgm:t>
    </dgm:pt>
    <dgm:pt modelId="{18C5DBBE-B795-46E1-A26F-09E141E7FF79}" type="pres">
      <dgm:prSet presAssocID="{EFA10243-D3E2-432B-B22D-58D1D04B83AF}" presName="dummy" presStyleCnt="0"/>
      <dgm:spPr/>
    </dgm:pt>
    <dgm:pt modelId="{E3D8A3AA-BD68-4BC7-9CEC-12EE05116B26}" type="pres">
      <dgm:prSet presAssocID="{2475BD61-8CB1-4D9F-A52E-86D72AF7E9C2}" presName="sibTrans" presStyleLbl="sibTrans2D1" presStyleIdx="2" presStyleCnt="5"/>
      <dgm:spPr/>
      <dgm:t>
        <a:bodyPr/>
        <a:lstStyle/>
        <a:p>
          <a:endParaRPr lang="es-EC"/>
        </a:p>
      </dgm:t>
    </dgm:pt>
    <dgm:pt modelId="{E77A891E-869D-4EBF-8C4F-1F5D972CFD31}" type="pres">
      <dgm:prSet presAssocID="{410FF154-B12B-4BF4-818C-C8F29DC9EA50}" presName="node" presStyleLbl="node1" presStyleIdx="3" presStyleCnt="5" custScaleX="177245" custRadScaleRad="110367" custRadScaleInc="31160">
        <dgm:presLayoutVars>
          <dgm:bulletEnabled val="1"/>
        </dgm:presLayoutVars>
      </dgm:prSet>
      <dgm:spPr/>
      <dgm:t>
        <a:bodyPr/>
        <a:lstStyle/>
        <a:p>
          <a:endParaRPr lang="es-EC"/>
        </a:p>
      </dgm:t>
    </dgm:pt>
    <dgm:pt modelId="{2C63CFF7-ADB4-47EC-A4B1-29A8ADD3310D}" type="pres">
      <dgm:prSet presAssocID="{410FF154-B12B-4BF4-818C-C8F29DC9EA50}" presName="dummy" presStyleCnt="0"/>
      <dgm:spPr/>
    </dgm:pt>
    <dgm:pt modelId="{C17BABCE-2568-4996-81D6-DA0BC62E393E}" type="pres">
      <dgm:prSet presAssocID="{607C25CB-0428-4D3C-9211-BEBDACE27999}" presName="sibTrans" presStyleLbl="sibTrans2D1" presStyleIdx="3" presStyleCnt="5"/>
      <dgm:spPr/>
      <dgm:t>
        <a:bodyPr/>
        <a:lstStyle/>
        <a:p>
          <a:endParaRPr lang="es-EC"/>
        </a:p>
      </dgm:t>
    </dgm:pt>
    <dgm:pt modelId="{C58F8C30-B850-4599-9918-58B03B4BCDEF}" type="pres">
      <dgm:prSet presAssocID="{E6B887D1-640C-4294-8D0F-A0B0E4551160}" presName="node" presStyleLbl="node1" presStyleIdx="4" presStyleCnt="5" custScaleX="167706" custRadScaleRad="109456" custRadScaleInc="-5375">
        <dgm:presLayoutVars>
          <dgm:bulletEnabled val="1"/>
        </dgm:presLayoutVars>
      </dgm:prSet>
      <dgm:spPr/>
      <dgm:t>
        <a:bodyPr/>
        <a:lstStyle/>
        <a:p>
          <a:endParaRPr lang="es-EC"/>
        </a:p>
      </dgm:t>
    </dgm:pt>
    <dgm:pt modelId="{BF10B34E-826A-46BE-9E24-88F3F97CC629}" type="pres">
      <dgm:prSet presAssocID="{E6B887D1-640C-4294-8D0F-A0B0E4551160}" presName="dummy" presStyleCnt="0"/>
      <dgm:spPr/>
    </dgm:pt>
    <dgm:pt modelId="{B42A927D-3401-4531-8665-3B3C28A0E06C}" type="pres">
      <dgm:prSet presAssocID="{750A8958-36F4-4F29-8E68-768CA4830C6D}" presName="sibTrans" presStyleLbl="sibTrans2D1" presStyleIdx="4" presStyleCnt="5"/>
      <dgm:spPr/>
      <dgm:t>
        <a:bodyPr/>
        <a:lstStyle/>
        <a:p>
          <a:endParaRPr lang="es-EC"/>
        </a:p>
      </dgm:t>
    </dgm:pt>
  </dgm:ptLst>
  <dgm:cxnLst>
    <dgm:cxn modelId="{6928DF57-2EDE-401A-9B26-C4B89006847C}" srcId="{973B895A-96EE-423D-BC4C-51EDD6881EC5}" destId="{E6B887D1-640C-4294-8D0F-A0B0E4551160}" srcOrd="4" destOrd="0" parTransId="{C1B235E7-63D9-4945-93F8-67E39BE6954E}" sibTransId="{750A8958-36F4-4F29-8E68-768CA4830C6D}"/>
    <dgm:cxn modelId="{B06EC553-8300-4486-925C-C9FD09BCA1B3}" srcId="{91BAC3FB-B000-4EB3-8111-F516636E953C}" destId="{973B895A-96EE-423D-BC4C-51EDD6881EC5}" srcOrd="0" destOrd="0" parTransId="{1B76705F-3963-4E7D-BE13-EBEF4B95DAC5}" sibTransId="{8D7FC8AF-0A84-4BFD-9F8D-4F83D57A277C}"/>
    <dgm:cxn modelId="{C187F7AF-41E9-4939-8720-F9BFFE4EB3A9}" srcId="{973B895A-96EE-423D-BC4C-51EDD6881EC5}" destId="{410FF154-B12B-4BF4-818C-C8F29DC9EA50}" srcOrd="3" destOrd="0" parTransId="{AC6D244E-20DE-4EBF-82D3-CF999100AE3A}" sibTransId="{607C25CB-0428-4D3C-9211-BEBDACE27999}"/>
    <dgm:cxn modelId="{643C5790-F998-4B27-A42C-55AC9866E43F}" type="presOf" srcId="{1E7F0D19-4219-47C7-AD98-9BE5830F42A7}" destId="{F693398E-8AD7-4D99-B7C6-F330A4E1B510}" srcOrd="0" destOrd="0" presId="urn:microsoft.com/office/officeart/2005/8/layout/radial6"/>
    <dgm:cxn modelId="{1A105814-FBA8-4022-BB17-FFDA677ED493}" type="presOf" srcId="{973B895A-96EE-423D-BC4C-51EDD6881EC5}" destId="{43F52762-DF02-4707-A441-4970A730F5DC}" srcOrd="0" destOrd="0" presId="urn:microsoft.com/office/officeart/2005/8/layout/radial6"/>
    <dgm:cxn modelId="{8DBD76B2-5B42-4CA9-A5FC-1F1CB7CB1E0A}" type="presOf" srcId="{2475BD61-8CB1-4D9F-A52E-86D72AF7E9C2}" destId="{E3D8A3AA-BD68-4BC7-9CEC-12EE05116B26}" srcOrd="0" destOrd="0" presId="urn:microsoft.com/office/officeart/2005/8/layout/radial6"/>
    <dgm:cxn modelId="{AE870691-F79E-4D89-9D59-1F76F16E7121}" type="presOf" srcId="{607C25CB-0428-4D3C-9211-BEBDACE27999}" destId="{C17BABCE-2568-4996-81D6-DA0BC62E393E}" srcOrd="0" destOrd="0" presId="urn:microsoft.com/office/officeart/2005/8/layout/radial6"/>
    <dgm:cxn modelId="{8B924671-8D39-4684-8ED7-B25BA8D5A3AD}" srcId="{973B895A-96EE-423D-BC4C-51EDD6881EC5}" destId="{1E7F0D19-4219-47C7-AD98-9BE5830F42A7}" srcOrd="0" destOrd="0" parTransId="{06A87FCF-5E74-41DA-89AF-B517BF2B33E6}" sibTransId="{D9DEDDBA-B010-4626-AC0B-05A138557975}"/>
    <dgm:cxn modelId="{23C1A423-9C16-460A-A6DD-0FD0360841F9}" type="presOf" srcId="{410FF154-B12B-4BF4-818C-C8F29DC9EA50}" destId="{E77A891E-869D-4EBF-8C4F-1F5D972CFD31}" srcOrd="0" destOrd="0" presId="urn:microsoft.com/office/officeart/2005/8/layout/radial6"/>
    <dgm:cxn modelId="{3C40EBB7-412D-4237-923E-3E2D5D21020D}" srcId="{973B895A-96EE-423D-BC4C-51EDD6881EC5}" destId="{EFA10243-D3E2-432B-B22D-58D1D04B83AF}" srcOrd="2" destOrd="0" parTransId="{11549CFC-56B3-4DF3-94BB-081FB6B65240}" sibTransId="{2475BD61-8CB1-4D9F-A52E-86D72AF7E9C2}"/>
    <dgm:cxn modelId="{EC40F2FE-6E3D-466F-914B-C8B3048DAD02}" type="presOf" srcId="{B6665C61-AF4B-4D8D-B413-5D1B6163750F}" destId="{5E7F9DB1-6701-4130-BF60-00919AE2B0E1}" srcOrd="0" destOrd="0" presId="urn:microsoft.com/office/officeart/2005/8/layout/radial6"/>
    <dgm:cxn modelId="{94B19E65-D147-4BB9-88E2-9D9FB086C1A2}" type="presOf" srcId="{D9DEDDBA-B010-4626-AC0B-05A138557975}" destId="{C5072CD8-6314-4929-B75B-C4C0E996117A}" srcOrd="0" destOrd="0" presId="urn:microsoft.com/office/officeart/2005/8/layout/radial6"/>
    <dgm:cxn modelId="{ABAE611F-96FA-4563-A8C4-D4E4D24587AC}" type="presOf" srcId="{91BAC3FB-B000-4EB3-8111-F516636E953C}" destId="{04BB5C32-5851-4E18-9933-FE1A0885ED2E}" srcOrd="0" destOrd="0" presId="urn:microsoft.com/office/officeart/2005/8/layout/radial6"/>
    <dgm:cxn modelId="{6CD83A8F-2579-48C0-AB6A-A19A360EB906}" type="presOf" srcId="{750A8958-36F4-4F29-8E68-768CA4830C6D}" destId="{B42A927D-3401-4531-8665-3B3C28A0E06C}" srcOrd="0" destOrd="0" presId="urn:microsoft.com/office/officeart/2005/8/layout/radial6"/>
    <dgm:cxn modelId="{B5BA11D5-2E37-41FC-B1FF-52A083E8A5C0}" type="presOf" srcId="{FE9F25A4-64E6-47CB-9308-51F41201FE68}" destId="{5B167D42-BC85-499B-A58F-56A74D59C144}" srcOrd="0" destOrd="0" presId="urn:microsoft.com/office/officeart/2005/8/layout/radial6"/>
    <dgm:cxn modelId="{E9FE5915-62D5-4F7D-B73B-7BADF251A3F1}" type="presOf" srcId="{E6B887D1-640C-4294-8D0F-A0B0E4551160}" destId="{C58F8C30-B850-4599-9918-58B03B4BCDEF}" srcOrd="0" destOrd="0" presId="urn:microsoft.com/office/officeart/2005/8/layout/radial6"/>
    <dgm:cxn modelId="{E445EBFB-4A4D-4568-BAE8-A2B50487469E}" type="presOf" srcId="{EFA10243-D3E2-432B-B22D-58D1D04B83AF}" destId="{63AF4FEC-87FD-4067-A184-21223B4A61CC}" srcOrd="0" destOrd="0" presId="urn:microsoft.com/office/officeart/2005/8/layout/radial6"/>
    <dgm:cxn modelId="{8F239B22-CF8E-4C54-A6BC-EB7B46A07A07}" srcId="{973B895A-96EE-423D-BC4C-51EDD6881EC5}" destId="{B6665C61-AF4B-4D8D-B413-5D1B6163750F}" srcOrd="1" destOrd="0" parTransId="{236C5ABF-066B-4BA2-8748-476A95FC21A4}" sibTransId="{FE9F25A4-64E6-47CB-9308-51F41201FE68}"/>
    <dgm:cxn modelId="{7FD72805-1C07-40D5-B2AF-1BDFDFFF6E14}" type="presParOf" srcId="{04BB5C32-5851-4E18-9933-FE1A0885ED2E}" destId="{43F52762-DF02-4707-A441-4970A730F5DC}" srcOrd="0" destOrd="0" presId="urn:microsoft.com/office/officeart/2005/8/layout/radial6"/>
    <dgm:cxn modelId="{0239AC30-1462-4BFD-862B-D177EDF69F29}" type="presParOf" srcId="{04BB5C32-5851-4E18-9933-FE1A0885ED2E}" destId="{F693398E-8AD7-4D99-B7C6-F330A4E1B510}" srcOrd="1" destOrd="0" presId="urn:microsoft.com/office/officeart/2005/8/layout/radial6"/>
    <dgm:cxn modelId="{70125934-89D1-4D2B-872D-9B06FC3D2A78}" type="presParOf" srcId="{04BB5C32-5851-4E18-9933-FE1A0885ED2E}" destId="{5021F347-F71A-4967-B92D-2CEDA415B424}" srcOrd="2" destOrd="0" presId="urn:microsoft.com/office/officeart/2005/8/layout/radial6"/>
    <dgm:cxn modelId="{7B808FAD-7B7C-4E99-9F98-F8A0C18AED6D}" type="presParOf" srcId="{04BB5C32-5851-4E18-9933-FE1A0885ED2E}" destId="{C5072CD8-6314-4929-B75B-C4C0E996117A}" srcOrd="3" destOrd="0" presId="urn:microsoft.com/office/officeart/2005/8/layout/radial6"/>
    <dgm:cxn modelId="{A4FE18F2-BDA9-4CC9-9384-FCDF9BCB9161}" type="presParOf" srcId="{04BB5C32-5851-4E18-9933-FE1A0885ED2E}" destId="{5E7F9DB1-6701-4130-BF60-00919AE2B0E1}" srcOrd="4" destOrd="0" presId="urn:microsoft.com/office/officeart/2005/8/layout/radial6"/>
    <dgm:cxn modelId="{86869EEE-32C1-441B-90B8-D148B92CA796}" type="presParOf" srcId="{04BB5C32-5851-4E18-9933-FE1A0885ED2E}" destId="{14195593-F693-4776-94CC-C9F3F06747EF}" srcOrd="5" destOrd="0" presId="urn:microsoft.com/office/officeart/2005/8/layout/radial6"/>
    <dgm:cxn modelId="{CCAAA71D-F279-4DAD-B370-A73A574D5CAC}" type="presParOf" srcId="{04BB5C32-5851-4E18-9933-FE1A0885ED2E}" destId="{5B167D42-BC85-499B-A58F-56A74D59C144}" srcOrd="6" destOrd="0" presId="urn:microsoft.com/office/officeart/2005/8/layout/radial6"/>
    <dgm:cxn modelId="{726C8BDA-075A-4B8C-98ED-0DD86CA773E9}" type="presParOf" srcId="{04BB5C32-5851-4E18-9933-FE1A0885ED2E}" destId="{63AF4FEC-87FD-4067-A184-21223B4A61CC}" srcOrd="7" destOrd="0" presId="urn:microsoft.com/office/officeart/2005/8/layout/radial6"/>
    <dgm:cxn modelId="{4DFAC3DE-0B20-4E25-AE70-256F6EDAD121}" type="presParOf" srcId="{04BB5C32-5851-4E18-9933-FE1A0885ED2E}" destId="{18C5DBBE-B795-46E1-A26F-09E141E7FF79}" srcOrd="8" destOrd="0" presId="urn:microsoft.com/office/officeart/2005/8/layout/radial6"/>
    <dgm:cxn modelId="{16CA84F2-75B4-41A9-A654-3744C182844C}" type="presParOf" srcId="{04BB5C32-5851-4E18-9933-FE1A0885ED2E}" destId="{E3D8A3AA-BD68-4BC7-9CEC-12EE05116B26}" srcOrd="9" destOrd="0" presId="urn:microsoft.com/office/officeart/2005/8/layout/radial6"/>
    <dgm:cxn modelId="{EBF2F1B5-0439-4AA3-918B-55A0BD4D05CA}" type="presParOf" srcId="{04BB5C32-5851-4E18-9933-FE1A0885ED2E}" destId="{E77A891E-869D-4EBF-8C4F-1F5D972CFD31}" srcOrd="10" destOrd="0" presId="urn:microsoft.com/office/officeart/2005/8/layout/radial6"/>
    <dgm:cxn modelId="{5C4B41D1-00FF-47AA-B68E-A2E1409C6A78}" type="presParOf" srcId="{04BB5C32-5851-4E18-9933-FE1A0885ED2E}" destId="{2C63CFF7-ADB4-47EC-A4B1-29A8ADD3310D}" srcOrd="11" destOrd="0" presId="urn:microsoft.com/office/officeart/2005/8/layout/radial6"/>
    <dgm:cxn modelId="{59A9619D-D379-46B3-9C83-0B11EAA66FBB}" type="presParOf" srcId="{04BB5C32-5851-4E18-9933-FE1A0885ED2E}" destId="{C17BABCE-2568-4996-81D6-DA0BC62E393E}" srcOrd="12" destOrd="0" presId="urn:microsoft.com/office/officeart/2005/8/layout/radial6"/>
    <dgm:cxn modelId="{3C896C66-2F8A-4F81-8F99-39E8DEF62381}" type="presParOf" srcId="{04BB5C32-5851-4E18-9933-FE1A0885ED2E}" destId="{C58F8C30-B850-4599-9918-58B03B4BCDEF}" srcOrd="13" destOrd="0" presId="urn:microsoft.com/office/officeart/2005/8/layout/radial6"/>
    <dgm:cxn modelId="{0E75EF62-7BFA-47A4-BA28-3F6B7D67691F}" type="presParOf" srcId="{04BB5C32-5851-4E18-9933-FE1A0885ED2E}" destId="{BF10B34E-826A-46BE-9E24-88F3F97CC629}" srcOrd="14" destOrd="0" presId="urn:microsoft.com/office/officeart/2005/8/layout/radial6"/>
    <dgm:cxn modelId="{9C26AF38-EB70-407B-8BD0-3A0C9385EEA0}" type="presParOf" srcId="{04BB5C32-5851-4E18-9933-FE1A0885ED2E}" destId="{B42A927D-3401-4531-8665-3B3C28A0E06C}"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A927D-3401-4531-8665-3B3C28A0E06C}">
      <dsp:nvSpPr>
        <dsp:cNvPr id="0" name=""/>
        <dsp:cNvSpPr/>
      </dsp:nvSpPr>
      <dsp:spPr>
        <a:xfrm>
          <a:off x="1586108" y="504195"/>
          <a:ext cx="3409077" cy="3409077"/>
        </a:xfrm>
        <a:prstGeom prst="blockArc">
          <a:avLst>
            <a:gd name="adj1" fmla="val 11883350"/>
            <a:gd name="adj2" fmla="val 16536005"/>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BABCE-2568-4996-81D6-DA0BC62E393E}">
      <dsp:nvSpPr>
        <dsp:cNvPr id="0" name=""/>
        <dsp:cNvSpPr/>
      </dsp:nvSpPr>
      <dsp:spPr>
        <a:xfrm>
          <a:off x="1560995" y="575668"/>
          <a:ext cx="3409077" cy="3409077"/>
        </a:xfrm>
        <a:prstGeom prst="blockArc">
          <a:avLst>
            <a:gd name="adj1" fmla="val 7817806"/>
            <a:gd name="adj2" fmla="val 12039784"/>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8A3AA-BD68-4BC7-9CEC-12EE05116B26}">
      <dsp:nvSpPr>
        <dsp:cNvPr id="0" name=""/>
        <dsp:cNvSpPr/>
      </dsp:nvSpPr>
      <dsp:spPr>
        <a:xfrm>
          <a:off x="1888851" y="951665"/>
          <a:ext cx="3409077" cy="3409077"/>
        </a:xfrm>
        <a:prstGeom prst="blockArc">
          <a:avLst>
            <a:gd name="adj1" fmla="val 1948256"/>
            <a:gd name="adj2" fmla="val 8851728"/>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67D42-BC85-499B-A58F-56A74D59C144}">
      <dsp:nvSpPr>
        <dsp:cNvPr id="0" name=""/>
        <dsp:cNvSpPr/>
      </dsp:nvSpPr>
      <dsp:spPr>
        <a:xfrm>
          <a:off x="2113793" y="670656"/>
          <a:ext cx="3409077" cy="3409077"/>
        </a:xfrm>
        <a:prstGeom prst="blockArc">
          <a:avLst>
            <a:gd name="adj1" fmla="val 19984481"/>
            <a:gd name="adj2" fmla="val 2692925"/>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072CD8-6314-4929-B75B-C4C0E996117A}">
      <dsp:nvSpPr>
        <dsp:cNvPr id="0" name=""/>
        <dsp:cNvSpPr/>
      </dsp:nvSpPr>
      <dsp:spPr>
        <a:xfrm>
          <a:off x="2034189" y="487462"/>
          <a:ext cx="3409077" cy="3409077"/>
        </a:xfrm>
        <a:prstGeom prst="blockArc">
          <a:avLst>
            <a:gd name="adj1" fmla="val 15607360"/>
            <a:gd name="adj2" fmla="val 20397147"/>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F52762-DF02-4707-A441-4970A730F5DC}">
      <dsp:nvSpPr>
        <dsp:cNvPr id="0" name=""/>
        <dsp:cNvSpPr/>
      </dsp:nvSpPr>
      <dsp:spPr>
        <a:xfrm>
          <a:off x="2713508" y="1428756"/>
          <a:ext cx="1715651" cy="1570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Sistema de Detección</a:t>
          </a:r>
          <a:endParaRPr lang="es-EC" sz="1900" b="1" kern="1200" dirty="0">
            <a:latin typeface="Arial" pitchFamily="34" charset="0"/>
            <a:cs typeface="Arial" pitchFamily="34" charset="0"/>
          </a:endParaRPr>
        </a:p>
      </dsp:txBody>
      <dsp:txXfrm>
        <a:off x="2964759" y="1658753"/>
        <a:ext cx="1213149" cy="1110525"/>
      </dsp:txXfrm>
    </dsp:sp>
    <dsp:sp modelId="{F693398E-8AD7-4D99-B7C6-F330A4E1B510}">
      <dsp:nvSpPr>
        <dsp:cNvPr id="0" name=""/>
        <dsp:cNvSpPr/>
      </dsp:nvSpPr>
      <dsp:spPr>
        <a:xfrm>
          <a:off x="2496197" y="2036"/>
          <a:ext cx="1913849" cy="1099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Detector de Ionización de Llama(FID)</a:t>
          </a:r>
          <a:endParaRPr lang="es-EC" sz="1400" kern="1200" dirty="0">
            <a:latin typeface="Arial" pitchFamily="34" charset="0"/>
            <a:cs typeface="Arial" pitchFamily="34" charset="0"/>
          </a:endParaRPr>
        </a:p>
      </dsp:txBody>
      <dsp:txXfrm>
        <a:off x="2776474" y="163034"/>
        <a:ext cx="1353295" cy="777367"/>
      </dsp:txXfrm>
    </dsp:sp>
    <dsp:sp modelId="{5E7F9DB1-6701-4130-BF60-00919AE2B0E1}">
      <dsp:nvSpPr>
        <dsp:cNvPr id="0" name=""/>
        <dsp:cNvSpPr/>
      </dsp:nvSpPr>
      <dsp:spPr>
        <a:xfrm>
          <a:off x="4429154" y="1071570"/>
          <a:ext cx="1747306" cy="1099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Detector de Conductividad Térmica(TCD)</a:t>
          </a:r>
          <a:endParaRPr lang="es-EC" sz="800" kern="1200" dirty="0"/>
        </a:p>
      </dsp:txBody>
      <dsp:txXfrm>
        <a:off x="4685041" y="1232568"/>
        <a:ext cx="1235532" cy="777367"/>
      </dsp:txXfrm>
    </dsp:sp>
    <dsp:sp modelId="{63AF4FEC-87FD-4067-A184-21223B4A61CC}">
      <dsp:nvSpPr>
        <dsp:cNvPr id="0" name=""/>
        <dsp:cNvSpPr/>
      </dsp:nvSpPr>
      <dsp:spPr>
        <a:xfrm>
          <a:off x="4000528" y="3000393"/>
          <a:ext cx="1995059" cy="1099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Detector de Captura de Electrones(ECD)</a:t>
          </a:r>
          <a:endParaRPr lang="es-EC" sz="1400" kern="1200" dirty="0">
            <a:latin typeface="Arial" pitchFamily="34" charset="0"/>
            <a:cs typeface="Arial" pitchFamily="34" charset="0"/>
          </a:endParaRPr>
        </a:p>
      </dsp:txBody>
      <dsp:txXfrm>
        <a:off x="4292698" y="3161391"/>
        <a:ext cx="1410719" cy="777367"/>
      </dsp:txXfrm>
    </dsp:sp>
    <dsp:sp modelId="{E77A891E-869D-4EBF-8C4F-1F5D972CFD31}">
      <dsp:nvSpPr>
        <dsp:cNvPr id="0" name=""/>
        <dsp:cNvSpPr/>
      </dsp:nvSpPr>
      <dsp:spPr>
        <a:xfrm>
          <a:off x="1214442" y="3000400"/>
          <a:ext cx="1948567" cy="1099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Detector de Nitrógeno Fósforo(NPD)</a:t>
          </a:r>
          <a:endParaRPr lang="es-EC" sz="1400" kern="1200" dirty="0">
            <a:latin typeface="Arial" pitchFamily="34" charset="0"/>
            <a:cs typeface="Arial" pitchFamily="34" charset="0"/>
          </a:endParaRPr>
        </a:p>
      </dsp:txBody>
      <dsp:txXfrm>
        <a:off x="1499803" y="3161398"/>
        <a:ext cx="1377845" cy="777367"/>
      </dsp:txXfrm>
    </dsp:sp>
    <dsp:sp modelId="{C58F8C30-B850-4599-9918-58B03B4BCDEF}">
      <dsp:nvSpPr>
        <dsp:cNvPr id="0" name=""/>
        <dsp:cNvSpPr/>
      </dsp:nvSpPr>
      <dsp:spPr>
        <a:xfrm>
          <a:off x="785827" y="1143007"/>
          <a:ext cx="1843699" cy="1099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Detector de Espectroscopía de Masas(MS)</a:t>
          </a:r>
          <a:endParaRPr lang="es-EC" sz="1400" kern="1200" dirty="0">
            <a:latin typeface="Arial" pitchFamily="34" charset="0"/>
            <a:cs typeface="Arial" pitchFamily="34" charset="0"/>
          </a:endParaRPr>
        </a:p>
      </dsp:txBody>
      <dsp:txXfrm>
        <a:off x="1055830" y="1304005"/>
        <a:ext cx="1303693" cy="777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4142D-8018-40C6-AE86-2F11703CE9CC}" type="datetimeFigureOut">
              <a:rPr lang="es-EC" smtClean="0"/>
              <a:pPr/>
              <a:t>24/06/2011</a:t>
            </a:fld>
            <a:endParaRPr lang="es-EC"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61E80-F8C8-4D56-BECB-0709BBB744B0}" type="slidenum">
              <a:rPr lang="es-EC" smtClean="0"/>
              <a:pPr/>
              <a:t>‹Nº›</a:t>
            </a:fld>
            <a:endParaRPr lang="es-EC" dirty="0"/>
          </a:p>
        </p:txBody>
      </p:sp>
    </p:spTree>
    <p:extLst>
      <p:ext uri="{BB962C8B-B14F-4D97-AF65-F5344CB8AC3E}">
        <p14:creationId xmlns:p14="http://schemas.microsoft.com/office/powerpoint/2010/main" xmlns="" val="76338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19" name="Footer Placeholder 18"/>
          <p:cNvSpPr>
            <a:spLocks noGrp="1"/>
          </p:cNvSpPr>
          <p:nvPr>
            <p:ph type="ftr" sz="quarter" idx="11"/>
          </p:nvPr>
        </p:nvSpPr>
        <p:spPr/>
        <p:txBody>
          <a:bodyPr/>
          <a:lstStyle/>
          <a:p>
            <a:endParaRPr lang="es-EC" dirty="0"/>
          </a:p>
        </p:txBody>
      </p:sp>
      <p:sp>
        <p:nvSpPr>
          <p:cNvPr id="27" name="Slide Number Placeholder 26"/>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1C85C61-982E-402D-89F0-8A1EBEEDF01F}"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DEDE29-32F6-41E1-9296-98941ECE8C72}" type="datetimeFigureOut">
              <a:rPr lang="es-EC" smtClean="0"/>
              <a:pPr/>
              <a:t>24/06/2011</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a:xfrm>
            <a:off x="8077200" y="6356350"/>
            <a:ext cx="609600" cy="365125"/>
          </a:xfrm>
        </p:spPr>
        <p:txBody>
          <a:bodyPr/>
          <a:lstStyle/>
          <a:p>
            <a:fld id="{D1C85C61-982E-402D-89F0-8A1EBEEDF01F}" type="slidenum">
              <a:rPr lang="es-EC" smtClean="0"/>
              <a:pPr/>
              <a:t>‹Nº›</a:t>
            </a:fld>
            <a:endParaRPr lang="es-EC"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DEDE29-32F6-41E1-9296-98941ECE8C72}" type="datetimeFigureOut">
              <a:rPr lang="es-EC" smtClean="0"/>
              <a:pPr/>
              <a:t>24/06/2011</a:t>
            </a:fld>
            <a:endParaRPr lang="es-EC"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C85C61-982E-402D-89F0-8A1EBEEDF01F}" type="slidenum">
              <a:rPr lang="es-EC" smtClean="0"/>
              <a:pPr/>
              <a:t>‹Nº›</a:t>
            </a:fld>
            <a:endParaRPr lang="es-EC"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ec/imgres?imgurl=http://www.queciencia.com/wp-content/uploads/2008/10/convulsiones.jpg&amp;imgrefurl=http://www.queciencia.com/2008/10/13/convulsiones-sus-causas-y-medidas-a-tomar/&amp;usg=__KZSTnPhi8tihQ1EsmJXiRP0uPZ4=&amp;h=189&amp;w=259&amp;sz=13&amp;hl=es&amp;start=6&amp;zoom=1&amp;tbnid=4ExvV280lBx1MM:&amp;tbnh=82&amp;tbnw=112&amp;ei=sdHWTcHbJtGbtwfskMHFCw&amp;prev=/search?q=convulsiones&amp;um=1&amp;hl=es&amp;sa=N&amp;tbm=isch&amp;um=1&amp;itbs=1"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ec/imgres?imgurl=http://fumiparq.blogspot.es/img/ratas.jpg&amp;imgrefurl=http://fumiparq.blogspot.es/&amp;usg=__vgP6L6vPigJuSnLhHVOx2AiyO0w=&amp;h=445&amp;w=450&amp;sz=7&amp;hl=es&amp;start=30&amp;zoom=1&amp;tbnid=ABLS9UgaVubNGM:&amp;tbnh=126&amp;tbnw=127&amp;ei=aNPWTdSjLM-1tweBtImgBw&amp;prev=/search?q=control+de+plagas+en+parques&amp;start=20&amp;um=1&amp;hl=es&amp;sa=N&amp;tbm=isch&amp;um=1&amp;itbs=1" TargetMode="External"/><Relationship Id="rId7" Type="http://schemas.openxmlformats.org/officeDocument/2006/relationships/hyperlink" Target="http://www.google.com.ec/imgres?imgurl=http://www.hola.com/imagenes/2008/07/08/cenote-1a.jpg&amp;imgrefurl=http://www.hola.com/viajes/ampliacion-navegable.html?iIdAmpliacion=15317&amp;imgnow=/imagenes/2008/07/08/cenote-1a.jpg&amp;ancho=&amp;alto=&amp;path=/viajes/rutas/viajesensueno/2008/07/07/15317_riviera_maya_3A__A1.html&amp;usg=__cXMCn2k06JMiIWJAcxylorYgFAM=&amp;h=456&amp;w=504&amp;sz=40&amp;hl=es&amp;start=11&amp;zoom=1&amp;tbnid=fMD4hgv9yvxERM:&amp;tbnh=118&amp;tbnw=130&amp;ei=1NPWTf-IA4K4tge-j8CSBw&amp;prev=/search?q=reservas+de+agua&amp;um=1&amp;hl=es&amp;sa=N&amp;tbm=isch&amp;um=1&amp;itbs=1"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hyperlink" Target="http://www.google.com.ec/imgres?imgurl=http://copuchentas.files.wordpress.com/2008/11/areas-verdes.jpg&amp;imgrefurl=http://copuchentas.wordpress.com/2008/11/18/pulmones-verdes-para-unab/&amp;usg=__5j0xyhW6lxZcx815y0MTOEjnEg0=&amp;h=450&amp;w=600&amp;sz=89&amp;hl=es&amp;start=4&amp;zoom=1&amp;tbnid=BBDCfDbVSny7xM:&amp;tbnh=101&amp;tbnw=135&amp;ei=u9PWTe-2J4uDtge5x4TGCw&amp;prev=/search?q=areas+verdes&amp;um=1&amp;hl=es&amp;sa=N&amp;tbm=isch&amp;um=1&amp;itbs=1"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google.com.ec/imgres?imgurl=http://i.anunciosya.com.mx/i-a/oEs1-4.jpg&amp;imgrefurl=http://anunciosya.com.mx/fotos/oEs1&amp;usg=__UN0BFf801d1txK_k3wZlZKo3DeA=&amp;h=498&amp;w=640&amp;sz=57&amp;hl=es&amp;start=19&amp;zoom=1&amp;tbnid=g08RpNXiDWxLZM:&amp;tbnh=107&amp;tbnw=137&amp;ei=UNTWTeulJpCftwezxsDFCw&amp;prev=/search?q=desinfectantes+de+pesticidas&amp;um=1&amp;hl=es&amp;sa=N&amp;tbm=isch&amp;um=1&amp;itbs=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www.foro-global-bioenergia.com/UserFiles/Image/FAO.jpg&amp;imgrefurl=http://www.foro-global-bioenergia.com/index.cgi?static=auspician&amp;skin=sinmarco&amp;usg=__nMkEdT3An04BqA6HFLoCuKQBq8M=&amp;h=1653&amp;w=2000&amp;sz=215&amp;hl=es&amp;start=9&amp;zoom=1&amp;tbnid=KLu-pCMw9YZBqM:&amp;tbnh=124&amp;tbnw=150&amp;ei=f6_WTYflPMH00gHF5JCQBw&amp;prev=/search?q=fao&amp;hl=es&amp;lr=&amp;sa=X&amp;tbm=isch&amp;prmd=ivns&amp;itbs=1" TargetMode="Externa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www.google.com/imgres?imgurl=http://www.lavozdelsandinismo.com/img/info/diccionario-de-la-real-academia-de-la-lengua-espanola-2010-10-08-23349.jpg&amp;imgrefurl=http://www.lavozdelsandinismo.com/cultura/6/&amp;usg=__vlR59CPPq8UGtQg9jRENexaG4kI=&amp;h=223&amp;w=350&amp;sz=9&amp;hl=es&amp;start=50&amp;zoom=1&amp;tbnid=mOUzAneFzMURpM:&amp;tbnh=76&amp;tbnw=120&amp;ei=8q_WTaD9N4eN0AHinZCCDw&amp;prev=/search?q=real+academia+de+la+lengua+espa%C3%B1ola&amp;start=40&amp;hl=es&amp;lr=&amp;sa=N&amp;tbm=isch&amp;prmd=ivns&amp;itbs=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571611"/>
          </a:xfrm>
        </p:spPr>
        <p:txBody>
          <a:bodyPr>
            <a:normAutofit fontScale="90000"/>
          </a:bodyPr>
          <a:lstStyle/>
          <a:p>
            <a:pPr algn="ctr"/>
            <a:r>
              <a:rPr lang="es-ES" sz="2700" b="1" dirty="0" smtClean="0">
                <a:ln w="50800"/>
                <a:latin typeface="Algerian" pitchFamily="82" charset="0"/>
              </a:rPr>
              <a:t/>
            </a:r>
            <a:br>
              <a:rPr lang="es-ES" sz="2700" b="1" dirty="0" smtClean="0">
                <a:ln w="50800"/>
                <a:latin typeface="Algerian" pitchFamily="82" charset="0"/>
              </a:rPr>
            </a:br>
            <a:r>
              <a:rPr lang="es-ES" sz="2700" dirty="0" smtClean="0">
                <a:ln w="50800"/>
                <a:latin typeface="Algerian" pitchFamily="82" charset="0"/>
              </a:rPr>
              <a:t/>
            </a:r>
            <a:br>
              <a:rPr lang="es-ES" sz="2700" dirty="0" smtClean="0">
                <a:ln w="50800"/>
                <a:latin typeface="Algerian" pitchFamily="82" charset="0"/>
              </a:rPr>
            </a:br>
            <a:r>
              <a:rPr lang="es-ES" sz="3300" b="1" dirty="0" smtClean="0">
                <a:ln w="50800"/>
                <a:solidFill>
                  <a:schemeClr val="tx1"/>
                </a:solidFill>
                <a:latin typeface="Algerian" pitchFamily="82" charset="0"/>
              </a:rPr>
              <a:t>Escuela politécnica del ejército</a:t>
            </a:r>
            <a:r>
              <a:rPr lang="es-ES" sz="3100" b="1" dirty="0" smtClean="0">
                <a:ln w="50800"/>
                <a:solidFill>
                  <a:schemeClr val="tx1"/>
                </a:solidFill>
                <a:latin typeface="Algerian" pitchFamily="82" charset="0"/>
              </a:rPr>
              <a:t/>
            </a:r>
            <a:br>
              <a:rPr lang="es-ES" sz="3100" b="1" dirty="0" smtClean="0">
                <a:ln w="50800"/>
                <a:solidFill>
                  <a:schemeClr val="tx1"/>
                </a:solidFill>
                <a:latin typeface="Algerian" pitchFamily="82" charset="0"/>
              </a:rPr>
            </a:br>
            <a:endParaRPr lang="es-EC" sz="3100" dirty="0">
              <a:solidFill>
                <a:schemeClr val="tx1"/>
              </a:solidFill>
            </a:endParaRPr>
          </a:p>
        </p:txBody>
      </p:sp>
      <p:sp>
        <p:nvSpPr>
          <p:cNvPr id="3" name="Subtitle 2"/>
          <p:cNvSpPr>
            <a:spLocks noGrp="1"/>
          </p:cNvSpPr>
          <p:nvPr>
            <p:ph type="subTitle" idx="1"/>
          </p:nvPr>
        </p:nvSpPr>
        <p:spPr>
          <a:xfrm>
            <a:off x="4429092" y="5143512"/>
            <a:ext cx="4714908" cy="423850"/>
          </a:xfrm>
        </p:spPr>
        <p:txBody>
          <a:bodyPr>
            <a:noAutofit/>
          </a:bodyPr>
          <a:lstStyle/>
          <a:p>
            <a:r>
              <a:rPr lang="en-US" sz="2000" dirty="0" smtClean="0">
                <a:solidFill>
                  <a:schemeClr val="tx1"/>
                </a:solidFill>
                <a:latin typeface="Algerian" pitchFamily="82" charset="0"/>
              </a:rPr>
              <a:t>codirectora : Ing.Oliva Atiaga</a:t>
            </a:r>
            <a:endParaRPr lang="es-EC" sz="2000" dirty="0">
              <a:solidFill>
                <a:schemeClr val="tx1"/>
              </a:solidFill>
              <a:latin typeface="Algerian" pitchFamily="82" charset="0"/>
            </a:endParaRPr>
          </a:p>
        </p:txBody>
      </p:sp>
      <p:sp>
        <p:nvSpPr>
          <p:cNvPr id="4" name="7 Rectángulo"/>
          <p:cNvSpPr/>
          <p:nvPr/>
        </p:nvSpPr>
        <p:spPr>
          <a:xfrm>
            <a:off x="785786" y="1500174"/>
            <a:ext cx="7643866" cy="830997"/>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2400" b="1" dirty="0">
                <a:ln w="50800"/>
                <a:latin typeface="Algerian" pitchFamily="82" charset="0"/>
              </a:rPr>
              <a:t>Carrera de Ingeniería Geográfica y Medio Ambiente</a:t>
            </a:r>
          </a:p>
        </p:txBody>
      </p:sp>
      <p:sp>
        <p:nvSpPr>
          <p:cNvPr id="9" name="Subtitle 2"/>
          <p:cNvSpPr txBox="1">
            <a:spLocks/>
          </p:cNvSpPr>
          <p:nvPr/>
        </p:nvSpPr>
        <p:spPr>
          <a:xfrm>
            <a:off x="3357554" y="6072206"/>
            <a:ext cx="3071834" cy="42385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latin typeface="Algerian" pitchFamily="82" charset="0"/>
              </a:rPr>
              <a:t>JUNIO 2011</a:t>
            </a:r>
            <a:endParaRPr kumimoji="0" lang="es-EC" sz="2000" i="0" u="none" strike="noStrike" kern="1200" cap="none" spc="0" normalizeH="0" baseline="0" noProof="0" dirty="0" smtClean="0">
              <a:ln>
                <a:noFill/>
              </a:ln>
              <a:effectLst/>
              <a:uLnTx/>
              <a:uFillTx/>
              <a:latin typeface="Algerian" pitchFamily="82" charset="0"/>
            </a:endParaRPr>
          </a:p>
        </p:txBody>
      </p:sp>
      <p:sp>
        <p:nvSpPr>
          <p:cNvPr id="10" name="7 Rectángulo"/>
          <p:cNvSpPr/>
          <p:nvPr/>
        </p:nvSpPr>
        <p:spPr>
          <a:xfrm>
            <a:off x="1285852" y="2928934"/>
            <a:ext cx="7643866" cy="83099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2400" b="1" dirty="0" smtClean="0">
                <a:ln w="50800"/>
                <a:latin typeface="Algerian" pitchFamily="82" charset="0"/>
              </a:rPr>
              <a:t>“ANÁLISIS DE PESTICIDAS ÓRGANOFOSFORADOS EN AGUA MEDIANTE CROMATOGRAFÍA DE GASES”</a:t>
            </a:r>
            <a:endParaRPr lang="es-ES" sz="2400" b="1" dirty="0">
              <a:ln w="50800"/>
              <a:latin typeface="Algerian" pitchFamily="82" charset="0"/>
            </a:endParaRPr>
          </a:p>
        </p:txBody>
      </p:sp>
      <p:sp>
        <p:nvSpPr>
          <p:cNvPr id="12" name="Subtitle 2"/>
          <p:cNvSpPr txBox="1">
            <a:spLocks/>
          </p:cNvSpPr>
          <p:nvPr/>
        </p:nvSpPr>
        <p:spPr>
          <a:xfrm>
            <a:off x="0" y="5143512"/>
            <a:ext cx="4643438" cy="42385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chemeClr val="tx1"/>
                </a:solidFill>
                <a:effectLst/>
                <a:uLnTx/>
                <a:uFillTx/>
                <a:latin typeface="Algerian" pitchFamily="82" charset="0"/>
                <a:ea typeface="+mn-ea"/>
                <a:cs typeface="+mn-cs"/>
              </a:rPr>
              <a:t>DIRECTORA: Ing. Paulina Guevara</a:t>
            </a:r>
            <a:endParaRPr kumimoji="0" lang="es-EC" sz="2000" i="0" u="none" strike="noStrike" kern="1200" cap="none" spc="0" normalizeH="0" baseline="0" noProof="0" dirty="0" smtClean="0">
              <a:ln>
                <a:noFill/>
              </a:ln>
              <a:solidFill>
                <a:schemeClr val="tx1"/>
              </a:solidFill>
              <a:effectLst/>
              <a:uLnTx/>
              <a:uFillTx/>
              <a:latin typeface="Algerian" pitchFamily="82" charset="0"/>
              <a:ea typeface="+mn-ea"/>
              <a:cs typeface="+mn-cs"/>
            </a:endParaRPr>
          </a:p>
        </p:txBody>
      </p:sp>
      <p:sp>
        <p:nvSpPr>
          <p:cNvPr id="13" name="Subtitle 2"/>
          <p:cNvSpPr txBox="1">
            <a:spLocks/>
          </p:cNvSpPr>
          <p:nvPr/>
        </p:nvSpPr>
        <p:spPr>
          <a:xfrm>
            <a:off x="2285984" y="4143380"/>
            <a:ext cx="5143536" cy="423850"/>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solidFill>
                  <a:schemeClr val="tx1"/>
                </a:solidFill>
                <a:effectLst/>
                <a:uLnTx/>
                <a:uFillTx/>
                <a:latin typeface="Algerian" pitchFamily="82" charset="0"/>
                <a:ea typeface="+mn-ea"/>
                <a:cs typeface="+mn-cs"/>
              </a:rPr>
              <a:t>AUTORa : MARía BELéN </a:t>
            </a:r>
            <a:r>
              <a:rPr kumimoji="0" lang="en-US" sz="3300" i="0" u="none" strike="noStrike" kern="1200" cap="none" spc="0" normalizeH="0" baseline="0" noProof="0" dirty="0" smtClean="0">
                <a:ln>
                  <a:noFill/>
                </a:ln>
                <a:solidFill>
                  <a:schemeClr val="tx1"/>
                </a:solidFill>
                <a:effectLst/>
                <a:uLnTx/>
                <a:uFillTx/>
                <a:latin typeface="Algerian" pitchFamily="82" charset="0"/>
                <a:ea typeface="+mn-ea"/>
                <a:cs typeface="+mn-cs"/>
              </a:rPr>
              <a:t>JARRíN</a:t>
            </a:r>
            <a:r>
              <a:rPr kumimoji="0" lang="en-US" sz="3200" i="0" u="none" strike="noStrike" kern="1200" cap="none" spc="0" normalizeH="0" baseline="0" noProof="0" dirty="0" smtClean="0">
                <a:ln>
                  <a:noFill/>
                </a:ln>
                <a:solidFill>
                  <a:schemeClr val="tx1"/>
                </a:solidFill>
                <a:effectLst/>
                <a:uLnTx/>
                <a:uFillTx/>
                <a:latin typeface="Algerian" pitchFamily="82" charset="0"/>
                <a:ea typeface="+mn-ea"/>
                <a:cs typeface="+mn-cs"/>
              </a:rPr>
              <a:t> SALAS</a:t>
            </a:r>
            <a:endParaRPr kumimoji="0" lang="es-EC" sz="3200" i="0" u="none" strike="noStrike" kern="1200" cap="none" spc="0" normalizeH="0" baseline="0" noProof="0" dirty="0" smtClean="0">
              <a:ln>
                <a:noFill/>
              </a:ln>
              <a:solidFill>
                <a:schemeClr val="tx1"/>
              </a:solidFill>
              <a:effectLst/>
              <a:uLnTx/>
              <a:uFillTx/>
              <a:latin typeface="Algerian" pitchFamily="82"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57818" y="1857364"/>
            <a:ext cx="3343244" cy="1643074"/>
          </a:xfrm>
        </p:spPr>
        <p:txBody>
          <a:bodyPr>
            <a:normAutofit/>
          </a:bodyPr>
          <a:lstStyle/>
          <a:p>
            <a:pPr lvl="0" algn="ctr"/>
            <a:r>
              <a:rPr lang="es-EC" sz="1800" dirty="0" smtClean="0">
                <a:latin typeface="Arial" pitchFamily="34" charset="0"/>
                <a:cs typeface="Arial" pitchFamily="34" charset="0"/>
              </a:rPr>
              <a:t>Efectos inmediatos(M,N,SNC) y retardados</a:t>
            </a:r>
          </a:p>
          <a:p>
            <a:pPr lvl="0" algn="ctr"/>
            <a:r>
              <a:rPr lang="es-EC" sz="1800" dirty="0" smtClean="0">
                <a:latin typeface="Arial" pitchFamily="34" charset="0"/>
                <a:cs typeface="Arial" pitchFamily="34" charset="0"/>
              </a:rPr>
              <a:t>Efectos agudos y crónicos</a:t>
            </a:r>
          </a:p>
          <a:p>
            <a:pPr lvl="0" algn="ctr"/>
            <a:r>
              <a:rPr lang="es-EC" sz="1800" dirty="0" smtClean="0">
                <a:latin typeface="Arial" pitchFamily="34" charset="0"/>
                <a:cs typeface="Arial" pitchFamily="34" charset="0"/>
              </a:rPr>
              <a:t>Efectos permanentes</a:t>
            </a:r>
          </a:p>
          <a:p>
            <a:pPr algn="ctr"/>
            <a:endParaRPr lang="es-EC" sz="1800" dirty="0" smtClean="0">
              <a:latin typeface="Arial" pitchFamily="34" charset="0"/>
              <a:cs typeface="Arial" pitchFamily="34" charset="0"/>
            </a:endParaRPr>
          </a:p>
          <a:p>
            <a:pPr algn="ctr"/>
            <a:endParaRPr lang="es-AR" sz="1800" dirty="0">
              <a:latin typeface="Arial" pitchFamily="34" charset="0"/>
              <a:cs typeface="Arial" pitchFamily="34" charset="0"/>
            </a:endParaRPr>
          </a:p>
        </p:txBody>
      </p:sp>
      <p:sp>
        <p:nvSpPr>
          <p:cNvPr id="4" name="Title 1"/>
          <p:cNvSpPr>
            <a:spLocks noGrp="1"/>
          </p:cNvSpPr>
          <p:nvPr>
            <p:ph type="title"/>
          </p:nvPr>
        </p:nvSpPr>
        <p:spPr>
          <a:xfrm>
            <a:off x="428596" y="785794"/>
            <a:ext cx="7772400" cy="469190"/>
          </a:xfrm>
        </p:spPr>
        <p:txBody>
          <a:bodyPr/>
          <a:lstStyle/>
          <a:p>
            <a:r>
              <a:rPr lang="es-AR" sz="2800" dirty="0" smtClean="0">
                <a:solidFill>
                  <a:schemeClr val="tx1"/>
                </a:solidFill>
                <a:latin typeface="Arial" pitchFamily="34" charset="0"/>
                <a:cs typeface="Arial" pitchFamily="34" charset="0"/>
              </a:rPr>
              <a:t>Aspectos Toxicológicos</a:t>
            </a:r>
            <a:endParaRPr lang="es-EC" sz="2800" dirty="0">
              <a:solidFill>
                <a:schemeClr val="tx1"/>
              </a:solidFill>
              <a:latin typeface="Arial" pitchFamily="34" charset="0"/>
              <a:cs typeface="Arial" pitchFamily="34" charset="0"/>
            </a:endParaRPr>
          </a:p>
        </p:txBody>
      </p:sp>
      <p:sp>
        <p:nvSpPr>
          <p:cNvPr id="5" name="2 Marcador de texto"/>
          <p:cNvSpPr txBox="1">
            <a:spLocks/>
          </p:cNvSpPr>
          <p:nvPr/>
        </p:nvSpPr>
        <p:spPr>
          <a:xfrm>
            <a:off x="500034" y="1928802"/>
            <a:ext cx="3857652" cy="1357322"/>
          </a:xfrm>
          <a:prstGeom prst="rect">
            <a:avLst/>
          </a:prstGeom>
        </p:spPr>
        <p:txBody>
          <a:bodyPr vert="horz" lIns="45720" rIns="45720" anchor="t">
            <a:normAutofit lnSpcReduction="10000"/>
          </a:bodyPr>
          <a:lstStyle/>
          <a:p>
            <a:pPr lvl="0" algn="ctr">
              <a:lnSpc>
                <a:spcPct val="150000"/>
              </a:lnSpc>
              <a:spcBef>
                <a:spcPct val="20000"/>
              </a:spcBef>
              <a:buClr>
                <a:schemeClr val="accent3"/>
              </a:buClr>
              <a:buSzPct val="95000"/>
            </a:pPr>
            <a:r>
              <a:rPr lang="es-EC" dirty="0" smtClean="0">
                <a:latin typeface="Arial" pitchFamily="34" charset="0"/>
                <a:cs typeface="Arial" pitchFamily="34" charset="0"/>
              </a:rPr>
              <a:t>Exposición aguda</a:t>
            </a:r>
          </a:p>
          <a:p>
            <a:pPr lvl="0" algn="ctr">
              <a:lnSpc>
                <a:spcPct val="150000"/>
              </a:lnSpc>
              <a:spcBef>
                <a:spcPct val="20000"/>
              </a:spcBef>
              <a:buClr>
                <a:schemeClr val="accent3"/>
              </a:buClr>
              <a:buSzPct val="95000"/>
            </a:pPr>
            <a:r>
              <a:rPr lang="es-EC" dirty="0" smtClean="0">
                <a:latin typeface="Arial" pitchFamily="34" charset="0"/>
                <a:cs typeface="Arial" pitchFamily="34" charset="0"/>
              </a:rPr>
              <a:t>Exposición repetida o crónica</a:t>
            </a:r>
          </a:p>
          <a:p>
            <a:pPr lvl="0" algn="ctr">
              <a:lnSpc>
                <a:spcPct val="150000"/>
              </a:lnSpc>
              <a:spcBef>
                <a:spcPct val="20000"/>
              </a:spcBef>
              <a:buClr>
                <a:schemeClr val="accent3"/>
              </a:buClr>
              <a:buSzPct val="95000"/>
            </a:pPr>
            <a:r>
              <a:rPr lang="es-EC" dirty="0" smtClean="0">
                <a:latin typeface="Arial" pitchFamily="34" charset="0"/>
                <a:cs typeface="Arial" pitchFamily="34" charset="0"/>
              </a:rPr>
              <a:t>Exposición aguda/crónica</a:t>
            </a:r>
            <a:endParaRPr kumimoji="0" lang="es-AR"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9699" name="Picture 3"/>
          <p:cNvPicPr>
            <a:picLocks noChangeAspect="1" noChangeArrowheads="1"/>
          </p:cNvPicPr>
          <p:nvPr/>
        </p:nvPicPr>
        <p:blipFill>
          <a:blip r:embed="rId2" cstate="print"/>
          <a:srcRect/>
          <a:stretch>
            <a:fillRect/>
          </a:stretch>
        </p:blipFill>
        <p:spPr bwMode="auto">
          <a:xfrm>
            <a:off x="3214678" y="3714752"/>
            <a:ext cx="3407093" cy="2750582"/>
          </a:xfrm>
          <a:prstGeom prst="rect">
            <a:avLst/>
          </a:prstGeom>
          <a:noFill/>
          <a:ln w="9525">
            <a:noFill/>
            <a:miter lim="800000"/>
            <a:headEnd/>
            <a:tailEnd/>
          </a:ln>
          <a:effectLst/>
        </p:spPr>
      </p:pic>
      <p:sp>
        <p:nvSpPr>
          <p:cNvPr id="13" name="12 Flecha derecha"/>
          <p:cNvSpPr/>
          <p:nvPr/>
        </p:nvSpPr>
        <p:spPr>
          <a:xfrm>
            <a:off x="4500562" y="2143116"/>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4 Flecha derecha"/>
          <p:cNvSpPr/>
          <p:nvPr/>
        </p:nvSpPr>
        <p:spPr>
          <a:xfrm>
            <a:off x="4500562" y="300037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16 Flecha derecha"/>
          <p:cNvSpPr/>
          <p:nvPr/>
        </p:nvSpPr>
        <p:spPr>
          <a:xfrm>
            <a:off x="4500562" y="264318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9707" name="Picture 11" descr="http://t2.gstatic.com/images?q=tbn:ANd9GcTXoJ91mIvrE-7blPRVc1hH8FyBaE6WPcihBwTaMLcjrFNvU3HLACRw5hY">
            <a:hlinkClick r:id="rId3"/>
          </p:cNvPr>
          <p:cNvPicPr>
            <a:picLocks noChangeAspect="1" noChangeArrowheads="1"/>
          </p:cNvPicPr>
          <p:nvPr/>
        </p:nvPicPr>
        <p:blipFill>
          <a:blip r:embed="rId4" cstate="print"/>
          <a:srcRect/>
          <a:stretch>
            <a:fillRect/>
          </a:stretch>
        </p:blipFill>
        <p:spPr bwMode="auto">
          <a:xfrm>
            <a:off x="1142976" y="3786190"/>
            <a:ext cx="1928826" cy="221457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7158" y="928670"/>
            <a:ext cx="7772400" cy="469190"/>
          </a:xfrm>
        </p:spPr>
        <p:txBody>
          <a:bodyPr/>
          <a:lstStyle/>
          <a:p>
            <a:r>
              <a:rPr lang="es-AR" sz="2800" dirty="0" smtClean="0">
                <a:solidFill>
                  <a:schemeClr val="tx1"/>
                </a:solidFill>
                <a:latin typeface="Arial" pitchFamily="34" charset="0"/>
                <a:cs typeface="Arial" pitchFamily="34" charset="0"/>
              </a:rPr>
              <a:t>USO DE PESTICIDAS</a:t>
            </a:r>
            <a:endParaRPr lang="es-EC" sz="2800" dirty="0">
              <a:solidFill>
                <a:schemeClr val="tx1"/>
              </a:solidFill>
              <a:latin typeface="Arial" pitchFamily="34" charset="0"/>
              <a:cs typeface="Arial" pitchFamily="34" charset="0"/>
            </a:endParaRPr>
          </a:p>
        </p:txBody>
      </p:sp>
      <p:pic>
        <p:nvPicPr>
          <p:cNvPr id="5122" name="Picture 2" descr="http://static.flickr.com/73/168358480_9cfbaa5f84_m.jpg"/>
          <p:cNvPicPr>
            <a:picLocks noChangeAspect="1" noChangeArrowheads="1"/>
          </p:cNvPicPr>
          <p:nvPr/>
        </p:nvPicPr>
        <p:blipFill>
          <a:blip r:embed="rId2" cstate="print"/>
          <a:srcRect/>
          <a:stretch>
            <a:fillRect/>
          </a:stretch>
        </p:blipFill>
        <p:spPr bwMode="auto">
          <a:xfrm>
            <a:off x="857224" y="1928802"/>
            <a:ext cx="5500726" cy="4143404"/>
          </a:xfrm>
          <a:prstGeom prst="rect">
            <a:avLst/>
          </a:prstGeom>
          <a:noFill/>
        </p:spPr>
      </p:pic>
      <p:pic>
        <p:nvPicPr>
          <p:cNvPr id="5126" name="Picture 6" descr="http://t2.gstatic.com/images?q=tbn:ANd9GcTVUlA2RLYXm3iIxVgYo8HBqCPcQfveDc4jL6kcnp7G7JQz_vRMqw22y78">
            <a:hlinkClick r:id="rId3"/>
          </p:cNvPr>
          <p:cNvPicPr>
            <a:picLocks noChangeAspect="1" noChangeArrowheads="1"/>
          </p:cNvPicPr>
          <p:nvPr/>
        </p:nvPicPr>
        <p:blipFill>
          <a:blip r:embed="rId4" cstate="print"/>
          <a:srcRect/>
          <a:stretch>
            <a:fillRect/>
          </a:stretch>
        </p:blipFill>
        <p:spPr bwMode="auto">
          <a:xfrm>
            <a:off x="6929454" y="2214554"/>
            <a:ext cx="1656114" cy="1643074"/>
          </a:xfrm>
          <a:prstGeom prst="rect">
            <a:avLst/>
          </a:prstGeom>
          <a:noFill/>
        </p:spPr>
      </p:pic>
      <p:pic>
        <p:nvPicPr>
          <p:cNvPr id="5128" name="Picture 8" descr="http://t0.gstatic.com/images?q=tbn:ANd9GcTk8WOHkVNSdQu4xzPTwiDIPRtZMzkwZYQc77F3xoKL7zOdyTmEPYFVymAY">
            <a:hlinkClick r:id="rId5"/>
          </p:cNvPr>
          <p:cNvPicPr>
            <a:picLocks noChangeAspect="1" noChangeArrowheads="1"/>
          </p:cNvPicPr>
          <p:nvPr/>
        </p:nvPicPr>
        <p:blipFill>
          <a:blip r:embed="rId6" cstate="print"/>
          <a:srcRect/>
          <a:stretch>
            <a:fillRect/>
          </a:stretch>
        </p:blipFill>
        <p:spPr bwMode="auto">
          <a:xfrm>
            <a:off x="6929454" y="5143512"/>
            <a:ext cx="1643074" cy="1214446"/>
          </a:xfrm>
          <a:prstGeom prst="rect">
            <a:avLst/>
          </a:prstGeom>
          <a:noFill/>
        </p:spPr>
      </p:pic>
      <p:pic>
        <p:nvPicPr>
          <p:cNvPr id="5130" name="Picture 10" descr="http://t3.gstatic.com/images?q=tbn:ANd9GcS_FeYzWvL-F9NrAWTHZwCxzhg03Nw0Z55WeKdnehcuCz-naSA1P84Pqpgs">
            <a:hlinkClick r:id="rId7"/>
          </p:cNvPr>
          <p:cNvPicPr>
            <a:picLocks noChangeAspect="1" noChangeArrowheads="1"/>
          </p:cNvPicPr>
          <p:nvPr/>
        </p:nvPicPr>
        <p:blipFill>
          <a:blip r:embed="rId8" cstate="print"/>
          <a:srcRect/>
          <a:stretch>
            <a:fillRect/>
          </a:stretch>
        </p:blipFill>
        <p:spPr bwMode="auto">
          <a:xfrm>
            <a:off x="6929454" y="3857628"/>
            <a:ext cx="1643074" cy="1305667"/>
          </a:xfrm>
          <a:prstGeom prst="rect">
            <a:avLst/>
          </a:prstGeom>
          <a:noFill/>
        </p:spPr>
      </p:pic>
      <p:pic>
        <p:nvPicPr>
          <p:cNvPr id="5132" name="Picture 12" descr="http://t3.gstatic.com/images?q=tbn:ANd9GcRyxnn6kog40FibZcYbxUj-YUn985twIRje2yvQ0z_iILbMiisnVC8gQiT3">
            <a:hlinkClick r:id="rId9"/>
          </p:cNvPr>
          <p:cNvPicPr>
            <a:picLocks noChangeAspect="1" noChangeArrowheads="1"/>
          </p:cNvPicPr>
          <p:nvPr/>
        </p:nvPicPr>
        <p:blipFill>
          <a:blip r:embed="rId10" cstate="print"/>
          <a:srcRect/>
          <a:stretch>
            <a:fillRect/>
          </a:stretch>
        </p:blipFill>
        <p:spPr bwMode="auto">
          <a:xfrm>
            <a:off x="6929454" y="1142984"/>
            <a:ext cx="1643074" cy="10715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428596" y="3500438"/>
            <a:ext cx="8201028" cy="1214446"/>
          </a:xfrm>
        </p:spPr>
        <p:txBody>
          <a:bodyPr>
            <a:normAutofit/>
          </a:bodyPr>
          <a:lstStyle/>
          <a:p>
            <a:pPr algn="just"/>
            <a:r>
              <a:rPr lang="es-EC" sz="1800" dirty="0" smtClean="0">
                <a:latin typeface="Arial" pitchFamily="34" charset="0"/>
                <a:cs typeface="Arial" pitchFamily="34" charset="0"/>
              </a:rPr>
              <a:t>Previo a la determinación de residuos de pesticidas hay que llevar a cabo una preparación de muestra, que normalmente va incluir una etapa de extracción, purificación y concentración con el fin  de obtener un extracto final compatible con la cuantificación.</a:t>
            </a:r>
            <a:endParaRPr lang="es-AR" sz="1800" dirty="0" smtClean="0">
              <a:latin typeface="Arial" pitchFamily="34" charset="0"/>
              <a:cs typeface="Arial" pitchFamily="34" charset="0"/>
            </a:endParaRPr>
          </a:p>
          <a:p>
            <a:endParaRPr lang="es-AR" sz="1800" dirty="0">
              <a:latin typeface="Arial" pitchFamily="34" charset="0"/>
              <a:cs typeface="Arial" pitchFamily="34" charset="0"/>
            </a:endParaRPr>
          </a:p>
        </p:txBody>
      </p:sp>
      <p:sp>
        <p:nvSpPr>
          <p:cNvPr id="5" name="Title 1"/>
          <p:cNvSpPr>
            <a:spLocks noGrp="1"/>
          </p:cNvSpPr>
          <p:nvPr>
            <p:ph type="title"/>
          </p:nvPr>
        </p:nvSpPr>
        <p:spPr>
          <a:xfrm>
            <a:off x="428596" y="642918"/>
            <a:ext cx="7772400" cy="821828"/>
          </a:xfrm>
        </p:spPr>
        <p:txBody>
          <a:bodyPr/>
          <a:lstStyle/>
          <a:p>
            <a:r>
              <a:rPr lang="es-EC" sz="2800" dirty="0" smtClean="0">
                <a:solidFill>
                  <a:schemeClr val="tx1"/>
                </a:solidFill>
                <a:latin typeface="Arial" pitchFamily="34" charset="0"/>
                <a:cs typeface="Arial" pitchFamily="34" charset="0"/>
              </a:rPr>
              <a:t>ANÁLISIS DE PESTICIDAS </a:t>
            </a:r>
            <a:endParaRPr lang="es-EC" sz="2800" dirty="0">
              <a:solidFill>
                <a:schemeClr val="tx1"/>
              </a:solidFill>
              <a:latin typeface="Arial" pitchFamily="34" charset="0"/>
              <a:cs typeface="Arial" pitchFamily="34" charset="0"/>
            </a:endParaRPr>
          </a:p>
        </p:txBody>
      </p:sp>
      <p:sp>
        <p:nvSpPr>
          <p:cNvPr id="7" name="Title 1"/>
          <p:cNvSpPr txBox="1">
            <a:spLocks/>
          </p:cNvSpPr>
          <p:nvPr/>
        </p:nvSpPr>
        <p:spPr>
          <a:xfrm>
            <a:off x="428596" y="1785926"/>
            <a:ext cx="4071966"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Muestras</a:t>
            </a:r>
            <a:r>
              <a:rPr kumimoji="0" lang="es-EC" sz="2800" b="1" i="0" u="none" strike="noStrike" kern="1200" cap="none" spc="0" normalizeH="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 Ambientales</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6" name="Title 1"/>
          <p:cNvSpPr txBox="1">
            <a:spLocks/>
          </p:cNvSpPr>
          <p:nvPr/>
        </p:nvSpPr>
        <p:spPr>
          <a:xfrm>
            <a:off x="285720" y="2857496"/>
            <a:ext cx="2857520" cy="357190"/>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MUESTRAS DE AGUA</a:t>
            </a:r>
            <a:endParaRPr kumimoji="0" lang="es-EC"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785794"/>
            <a:ext cx="5143536"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AR" sz="2800" b="1" dirty="0" smtClean="0">
                <a:ln w="635">
                  <a:noFill/>
                </a:ln>
                <a:effectLst>
                  <a:outerShdw blurRad="38100" dist="25400" dir="5400000" algn="tl" rotWithShape="0">
                    <a:srgbClr val="000000">
                      <a:alpha val="43000"/>
                    </a:srgbClr>
                  </a:outerShdw>
                </a:effectLst>
                <a:latin typeface="Arial" pitchFamily="34" charset="0"/>
                <a:ea typeface="+mj-ea"/>
                <a:cs typeface="Arial" pitchFamily="34" charset="0"/>
              </a:rPr>
              <a:t>Extracción Líquido-Líquido</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5" name="4 Marcador de texto"/>
          <p:cNvSpPr>
            <a:spLocks noGrp="1"/>
          </p:cNvSpPr>
          <p:nvPr>
            <p:ph type="body" idx="1"/>
          </p:nvPr>
        </p:nvSpPr>
        <p:spPr>
          <a:xfrm>
            <a:off x="3571868" y="1714488"/>
            <a:ext cx="4373694" cy="571504"/>
          </a:xfrm>
        </p:spPr>
        <p:txBody>
          <a:bodyPr>
            <a:normAutofit/>
          </a:bodyPr>
          <a:lstStyle/>
          <a:p>
            <a:pPr algn="just"/>
            <a:r>
              <a:rPr lang="es-EC" sz="1400" dirty="0" smtClean="0">
                <a:latin typeface="Arial" pitchFamily="34" charset="0"/>
                <a:cs typeface="Arial" pitchFamily="34" charset="0"/>
              </a:rPr>
              <a:t>Se basa en la distinta distribución de los componentes de la muestra entre dos disolventes inmiscibles.</a:t>
            </a:r>
            <a:endParaRPr lang="es-AR" sz="1400" dirty="0">
              <a:latin typeface="Arial" pitchFamily="34" charset="0"/>
              <a:cs typeface="Arial" pitchFamily="34" charset="0"/>
            </a:endParaRPr>
          </a:p>
        </p:txBody>
      </p:sp>
      <p:graphicFrame>
        <p:nvGraphicFramePr>
          <p:cNvPr id="8" name="7 Tabla"/>
          <p:cNvGraphicFramePr>
            <a:graphicFrameLocks noGrp="1"/>
          </p:cNvGraphicFramePr>
          <p:nvPr/>
        </p:nvGraphicFramePr>
        <p:xfrm>
          <a:off x="2786051" y="2500306"/>
          <a:ext cx="6130925" cy="4244981"/>
        </p:xfrm>
        <a:graphic>
          <a:graphicData uri="http://schemas.openxmlformats.org/drawingml/2006/table">
            <a:tbl>
              <a:tblPr/>
              <a:tblGrid>
                <a:gridCol w="1216433"/>
                <a:gridCol w="1455038"/>
                <a:gridCol w="905010"/>
                <a:gridCol w="1173523"/>
                <a:gridCol w="1380921"/>
              </a:tblGrid>
              <a:tr h="750095">
                <a:tc>
                  <a:txBody>
                    <a:bodyPr/>
                    <a:lstStyle/>
                    <a:p>
                      <a:pPr algn="ctr">
                        <a:lnSpc>
                          <a:spcPts val="1350"/>
                        </a:lnSpc>
                      </a:pPr>
                      <a:r>
                        <a:rPr lang="es-EC" sz="1200" b="1" dirty="0">
                          <a:solidFill>
                            <a:srgbClr val="000000"/>
                          </a:solidFill>
                          <a:latin typeface="Arial" pitchFamily="34" charset="0"/>
                          <a:ea typeface="Times New Roman"/>
                          <a:cs typeface="Arial" pitchFamily="34" charset="0"/>
                        </a:rPr>
                        <a:t>Nombre</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b="1">
                          <a:solidFill>
                            <a:srgbClr val="000000"/>
                          </a:solidFill>
                          <a:latin typeface="Arial" pitchFamily="34" charset="0"/>
                          <a:ea typeface="Times New Roman"/>
                          <a:cs typeface="Arial" pitchFamily="34" charset="0"/>
                        </a:rPr>
                        <a:t>Fórmula</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b="1" dirty="0">
                          <a:solidFill>
                            <a:srgbClr val="000000"/>
                          </a:solidFill>
                          <a:latin typeface="Arial" pitchFamily="34" charset="0"/>
                          <a:ea typeface="Times New Roman"/>
                          <a:cs typeface="Arial" pitchFamily="34" charset="0"/>
                        </a:rPr>
                        <a:t>Densidad (g/mL)</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b="1">
                          <a:solidFill>
                            <a:srgbClr val="000000"/>
                          </a:solidFill>
                          <a:latin typeface="Arial" pitchFamily="34" charset="0"/>
                          <a:ea typeface="Times New Roman"/>
                          <a:cs typeface="Arial" pitchFamily="34" charset="0"/>
                        </a:rPr>
                        <a:t>Punto de ebullición</a:t>
                      </a:r>
                      <a:endParaRPr lang="es-AR" sz="1200">
                        <a:latin typeface="Arial" pitchFamily="34" charset="0"/>
                        <a:ea typeface="Times New Roman"/>
                        <a:cs typeface="Arial" pitchFamily="34" charset="0"/>
                      </a:endParaRPr>
                    </a:p>
                    <a:p>
                      <a:pPr marR="136525" algn="ctr">
                        <a:lnSpc>
                          <a:spcPts val="1350"/>
                        </a:lnSpc>
                        <a:spcAft>
                          <a:spcPts val="0"/>
                        </a:spcAft>
                      </a:pPr>
                      <a:r>
                        <a:rPr lang="es-EC" sz="1200" b="1">
                          <a:solidFill>
                            <a:srgbClr val="000000"/>
                          </a:solidFill>
                          <a:latin typeface="Arial" pitchFamily="34" charset="0"/>
                          <a:ea typeface="Times New Roman"/>
                          <a:cs typeface="Arial" pitchFamily="34" charset="0"/>
                        </a:rPr>
                        <a:t>(ºC)</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b="1">
                          <a:solidFill>
                            <a:srgbClr val="000000"/>
                          </a:solidFill>
                          <a:latin typeface="Arial" pitchFamily="34" charset="0"/>
                          <a:ea typeface="Times New Roman"/>
                          <a:cs typeface="Arial" pitchFamily="34" charset="0"/>
                        </a:rPr>
                        <a:t>Peligrosidad</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gridSpan="5">
                  <a:txBody>
                    <a:bodyPr/>
                    <a:lstStyle/>
                    <a:p>
                      <a:pPr marR="136525" algn="ctr">
                        <a:lnSpc>
                          <a:spcPts val="1350"/>
                        </a:lnSpc>
                        <a:spcAft>
                          <a:spcPts val="0"/>
                        </a:spcAft>
                      </a:pPr>
                      <a:r>
                        <a:rPr lang="es-EC" sz="1200" b="1">
                          <a:solidFill>
                            <a:srgbClr val="000000"/>
                          </a:solidFill>
                          <a:latin typeface="Arial" pitchFamily="34" charset="0"/>
                          <a:ea typeface="Times New Roman"/>
                          <a:cs typeface="Arial" pitchFamily="34" charset="0"/>
                        </a:rPr>
                        <a:t>Disolventes de extracción menos densos que el agua</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500063">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Éter dietílico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(CH3CH2)2O</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0,7</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35</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Muy inflamable, tóxico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Hexano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C6H14</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 0,7</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&gt; 60</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Inflamable</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3">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Benceno</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C6H6</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0,9</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80</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Inflamable, tóxico, carcinógeno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Tolueno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C6H5CH3</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0,9</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111</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Inflamable</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Acetato de etilo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CH3COOCH2CH3</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0,9</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78</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Inflamable, irritante</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gridSpan="5">
                  <a:txBody>
                    <a:bodyPr/>
                    <a:lstStyle/>
                    <a:p>
                      <a:pPr marR="136525" algn="ctr">
                        <a:lnSpc>
                          <a:spcPts val="1350"/>
                        </a:lnSpc>
                        <a:spcAft>
                          <a:spcPts val="0"/>
                        </a:spcAft>
                      </a:pPr>
                      <a:r>
                        <a:rPr lang="es-EC" sz="1200" b="1" dirty="0">
                          <a:solidFill>
                            <a:srgbClr val="000000"/>
                          </a:solidFill>
                          <a:latin typeface="Arial" pitchFamily="34" charset="0"/>
                          <a:ea typeface="Times New Roman"/>
                          <a:cs typeface="Arial" pitchFamily="34" charset="0"/>
                        </a:rPr>
                        <a:t>Disolventes de extracción más densos que el agua</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250032">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Diclorometano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CH2Cl2</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1,3</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41</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Tóxico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Cloroformo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CHCl3</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1,5</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61</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Tóxico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3">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Tetracloruro de carbono</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CCl4</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a:solidFill>
                            <a:srgbClr val="000000"/>
                          </a:solidFill>
                          <a:latin typeface="Arial" pitchFamily="34" charset="0"/>
                          <a:ea typeface="Times New Roman"/>
                          <a:cs typeface="Arial" pitchFamily="34" charset="0"/>
                        </a:rPr>
                        <a:t>1,6</a:t>
                      </a:r>
                      <a:endParaRPr lang="es-AR"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77</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ts val="1350"/>
                        </a:lnSpc>
                        <a:spcAft>
                          <a:spcPts val="0"/>
                        </a:spcAft>
                      </a:pPr>
                      <a:r>
                        <a:rPr lang="es-EC" sz="1200" dirty="0">
                          <a:solidFill>
                            <a:srgbClr val="000000"/>
                          </a:solidFill>
                          <a:latin typeface="Arial" pitchFamily="34" charset="0"/>
                          <a:ea typeface="Times New Roman"/>
                          <a:cs typeface="Arial" pitchFamily="34" charset="0"/>
                        </a:rPr>
                        <a:t>Tóxico</a:t>
                      </a:r>
                      <a:endParaRPr lang="es-AR"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Imagen 3"/>
          <p:cNvPicPr/>
          <p:nvPr/>
        </p:nvPicPr>
        <p:blipFill>
          <a:blip r:embed="rId2" cstate="print"/>
          <a:srcRect/>
          <a:stretch>
            <a:fillRect/>
          </a:stretch>
        </p:blipFill>
        <p:spPr bwMode="auto">
          <a:xfrm>
            <a:off x="500034" y="3143248"/>
            <a:ext cx="2123441"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714356"/>
            <a:ext cx="7772400" cy="50006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CUANTIFICACIÓN DE PESTICIDAS </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7" name="Title 1"/>
          <p:cNvSpPr txBox="1">
            <a:spLocks/>
          </p:cNvSpPr>
          <p:nvPr/>
        </p:nvSpPr>
        <p:spPr>
          <a:xfrm>
            <a:off x="1214414" y="1571612"/>
            <a:ext cx="2500330" cy="428628"/>
          </a:xfrm>
          <a:prstGeom prst="rect">
            <a:avLst/>
          </a:prstGeom>
        </p:spPr>
        <p:txBody>
          <a:bodyPr vert="horz" lIns="45720" rIns="45720" anchor="t">
            <a:normAutofit/>
          </a:bodyPr>
          <a:lstStyle/>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Técnica</a:t>
            </a:r>
            <a:r>
              <a:rPr kumimoji="0" lang="es-EC"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Cromatografía</a:t>
            </a: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s-EC"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Title 1"/>
          <p:cNvSpPr txBox="1">
            <a:spLocks/>
          </p:cNvSpPr>
          <p:nvPr/>
        </p:nvSpPr>
        <p:spPr>
          <a:xfrm>
            <a:off x="4143372" y="1571612"/>
            <a:ext cx="4357718" cy="500066"/>
          </a:xfrm>
          <a:prstGeom prst="rect">
            <a:avLst/>
          </a:prstGeom>
        </p:spPr>
        <p:txBody>
          <a:bodyPr vert="horz" lIns="45720" rIns="45720" anchor="t">
            <a:normAutofit fontScale="62500" lnSpcReduction="20000"/>
          </a:bodyPr>
          <a:lstStyle/>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300" noProof="0" dirty="0" smtClean="0">
                <a:latin typeface="Arial" pitchFamily="34" charset="0"/>
                <a:cs typeface="Arial" pitchFamily="34" charset="0"/>
              </a:rPr>
              <a:t>Separar componentes de una Muestra</a:t>
            </a:r>
            <a:endParaRPr kumimoji="0" lang="en-US" sz="2300" b="0" i="0" u="none" strike="noStrike" kern="1200" cap="none" spc="0" normalizeH="0" dirty="0" smtClean="0">
              <a:ln>
                <a:noFill/>
              </a:ln>
              <a:solidFill>
                <a:schemeClr val="tx1"/>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300" noProof="0" dirty="0" smtClean="0">
                <a:latin typeface="Arial" pitchFamily="34" charset="0"/>
                <a:cs typeface="Arial" pitchFamily="34" charset="0"/>
              </a:rPr>
              <a:t>Identificar componentes previamente separados</a:t>
            </a:r>
            <a:endParaRPr kumimoji="0" lang="es-EC" sz="23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s-EC"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cxnSp>
        <p:nvCxnSpPr>
          <p:cNvPr id="10" name="Straight Arrow Connector 9"/>
          <p:cNvCxnSpPr/>
          <p:nvPr/>
        </p:nvCxnSpPr>
        <p:spPr>
          <a:xfrm flipV="1">
            <a:off x="3714744" y="1643050"/>
            <a:ext cx="285752" cy="14287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14744" y="1857364"/>
            <a:ext cx="285752" cy="7143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C:\Users\Personal\Downloads\16092010022.jpg"/>
          <p:cNvPicPr/>
          <p:nvPr/>
        </p:nvPicPr>
        <p:blipFill>
          <a:blip r:embed="rId2" cstate="print"/>
          <a:srcRect/>
          <a:stretch>
            <a:fillRect/>
          </a:stretch>
        </p:blipFill>
        <p:spPr bwMode="auto">
          <a:xfrm>
            <a:off x="2571736" y="2928934"/>
            <a:ext cx="3429024" cy="3357586"/>
          </a:xfrm>
          <a:prstGeom prst="rect">
            <a:avLst/>
          </a:prstGeom>
          <a:noFill/>
          <a:ln w="9525">
            <a:noFill/>
            <a:miter lim="800000"/>
            <a:headEnd/>
            <a:tailEnd/>
          </a:ln>
        </p:spPr>
      </p:pic>
      <p:sp>
        <p:nvSpPr>
          <p:cNvPr id="16" name="Title 1"/>
          <p:cNvSpPr txBox="1">
            <a:spLocks/>
          </p:cNvSpPr>
          <p:nvPr/>
        </p:nvSpPr>
        <p:spPr>
          <a:xfrm>
            <a:off x="142844" y="3071810"/>
            <a:ext cx="2428892" cy="428628"/>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Sistema de Inyección</a:t>
            </a:r>
            <a:endParaRPr kumimoji="0" lang="es-EC"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s-EC"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7" name="Title 1"/>
          <p:cNvSpPr txBox="1">
            <a:spLocks/>
          </p:cNvSpPr>
          <p:nvPr/>
        </p:nvSpPr>
        <p:spPr>
          <a:xfrm>
            <a:off x="3071802" y="6072206"/>
            <a:ext cx="2071702" cy="214314"/>
          </a:xfrm>
          <a:prstGeom prst="rect">
            <a:avLst/>
          </a:prstGeom>
        </p:spPr>
        <p:txBody>
          <a:bodyPr vert="horz" lIns="45720" rIns="45720" anchor="t">
            <a:normAutofit fontScale="70000" lnSpcReduction="20000"/>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400" baseline="0" dirty="0" smtClean="0">
                <a:latin typeface="Arial" pitchFamily="34" charset="0"/>
                <a:cs typeface="Arial" pitchFamily="34" charset="0"/>
              </a:rPr>
              <a:t>Cromatógrafo de Gases</a:t>
            </a:r>
            <a:endParaRPr lang="es-EC" sz="1400"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9" name="Title 1"/>
          <p:cNvSpPr txBox="1">
            <a:spLocks/>
          </p:cNvSpPr>
          <p:nvPr/>
        </p:nvSpPr>
        <p:spPr>
          <a:xfrm>
            <a:off x="6286512" y="2786058"/>
            <a:ext cx="2643206" cy="357190"/>
          </a:xfrm>
          <a:prstGeom prst="rect">
            <a:avLst/>
          </a:prstGeom>
        </p:spPr>
        <p:txBody>
          <a:bodyPr vert="horz" lIns="45720" rIns="45720" anchor="t">
            <a:normAutofit fontScale="70000" lnSpcReduction="20000"/>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Sistema de</a:t>
            </a:r>
            <a:r>
              <a:rPr kumimoji="0" lang="es-EC"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Separación</a:t>
            </a: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s-EC"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0" name="Picture 9" descr="GC Columns"/>
          <p:cNvPicPr>
            <a:picLocks noChangeAspect="1" noChangeArrowheads="1"/>
          </p:cNvPicPr>
          <p:nvPr/>
        </p:nvPicPr>
        <p:blipFill>
          <a:blip r:embed="rId3" cstate="print"/>
          <a:srcRect/>
          <a:stretch>
            <a:fillRect/>
          </a:stretch>
        </p:blipFill>
        <p:spPr bwMode="auto">
          <a:xfrm>
            <a:off x="6572264" y="3357562"/>
            <a:ext cx="2143140" cy="1071570"/>
          </a:xfrm>
          <a:prstGeom prst="rect">
            <a:avLst/>
          </a:prstGeom>
          <a:noFill/>
          <a:ln w="9525">
            <a:noFill/>
            <a:miter lim="800000"/>
            <a:headEnd/>
            <a:tailEnd/>
          </a:ln>
        </p:spPr>
      </p:pic>
      <p:pic>
        <p:nvPicPr>
          <p:cNvPr id="21" name="Picture 20" descr="http://upload.wikimedia.org/wikipedia/commons/6/65/SplitZ.png"/>
          <p:cNvPicPr/>
          <p:nvPr/>
        </p:nvPicPr>
        <p:blipFill>
          <a:blip r:embed="rId4" cstate="print"/>
          <a:srcRect/>
          <a:stretch>
            <a:fillRect/>
          </a:stretch>
        </p:blipFill>
        <p:spPr bwMode="auto">
          <a:xfrm>
            <a:off x="6357950" y="4643446"/>
            <a:ext cx="2643206" cy="1500198"/>
          </a:xfrm>
          <a:prstGeom prst="rect">
            <a:avLst/>
          </a:prstGeom>
          <a:noFill/>
          <a:ln w="9525">
            <a:noFill/>
            <a:miter lim="800000"/>
            <a:headEnd/>
            <a:tailEnd/>
          </a:ln>
        </p:spPr>
      </p:pic>
      <p:sp>
        <p:nvSpPr>
          <p:cNvPr id="24" name="Title 1"/>
          <p:cNvSpPr txBox="1">
            <a:spLocks/>
          </p:cNvSpPr>
          <p:nvPr/>
        </p:nvSpPr>
        <p:spPr>
          <a:xfrm>
            <a:off x="1285852" y="2000240"/>
            <a:ext cx="2500330" cy="428628"/>
          </a:xfrm>
          <a:prstGeom prst="rect">
            <a:avLst/>
          </a:prstGeom>
        </p:spPr>
        <p:txBody>
          <a:bodyPr vert="horz" lIns="45720" rIns="45720" anchor="t">
            <a:normAutofit/>
          </a:bodyPr>
          <a:lstStyle/>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Cromatografía Gaseosa</a:t>
            </a: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s-EC" baseline="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4273" name="Picture 1"/>
          <p:cNvPicPr>
            <a:picLocks noChangeAspect="1" noChangeArrowheads="1"/>
          </p:cNvPicPr>
          <p:nvPr/>
        </p:nvPicPr>
        <p:blipFill>
          <a:blip r:embed="rId5" cstate="print"/>
          <a:srcRect/>
          <a:stretch>
            <a:fillRect/>
          </a:stretch>
        </p:blipFill>
        <p:spPr bwMode="auto">
          <a:xfrm>
            <a:off x="357158" y="3643314"/>
            <a:ext cx="185738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1071538" y="1214422"/>
          <a:ext cx="6858048"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714356"/>
            <a:ext cx="7772400"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ASPECTOS</a:t>
            </a:r>
            <a:r>
              <a:rPr kumimoji="0" lang="es-EC" sz="2800" b="1" i="0" u="none" strike="noStrike" kern="1200" cap="none" spc="0" normalizeH="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 LEGALES DE PESTICIDAS</a:t>
            </a:r>
            <a:r>
              <a:rPr kumimoji="0" lang="es-EC" sz="28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 </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5" name="4 CuadroTexto"/>
          <p:cNvSpPr txBox="1"/>
          <p:nvPr/>
        </p:nvSpPr>
        <p:spPr>
          <a:xfrm>
            <a:off x="428596" y="1500174"/>
            <a:ext cx="3429024" cy="338554"/>
          </a:xfrm>
          <a:prstGeom prst="rect">
            <a:avLst/>
          </a:prstGeom>
          <a:noFill/>
          <a:ln>
            <a:solidFill>
              <a:schemeClr val="bg1"/>
            </a:solidFill>
          </a:ln>
        </p:spPr>
        <p:txBody>
          <a:bodyPr wrap="square" rtlCol="0">
            <a:spAutoFit/>
          </a:bodyPr>
          <a:lstStyle/>
          <a:p>
            <a:pPr algn="ctr"/>
            <a:r>
              <a:rPr lang="es-ES" sz="1600" b="1" dirty="0" smtClean="0">
                <a:latin typeface="Arial" pitchFamily="34" charset="0"/>
                <a:cs typeface="Arial" pitchFamily="34" charset="0"/>
              </a:rPr>
              <a:t>COMUNIDAD EUROPEA</a:t>
            </a:r>
            <a:endParaRPr lang="es-ES" sz="1600" b="1" dirty="0">
              <a:latin typeface="Arial" pitchFamily="34" charset="0"/>
              <a:cs typeface="Arial" pitchFamily="34" charset="0"/>
            </a:endParaRPr>
          </a:p>
        </p:txBody>
      </p:sp>
      <p:sp>
        <p:nvSpPr>
          <p:cNvPr id="6" name="4 CuadroTexto"/>
          <p:cNvSpPr txBox="1"/>
          <p:nvPr/>
        </p:nvSpPr>
        <p:spPr>
          <a:xfrm>
            <a:off x="5143504" y="1500174"/>
            <a:ext cx="3429024" cy="800219"/>
          </a:xfrm>
          <a:prstGeom prst="rect">
            <a:avLst/>
          </a:prstGeom>
          <a:noFill/>
          <a:ln>
            <a:solidFill>
              <a:schemeClr val="bg1"/>
            </a:solidFill>
          </a:ln>
        </p:spPr>
        <p:txBody>
          <a:bodyPr wrap="square" rtlCol="0">
            <a:spAutoFit/>
          </a:bodyPr>
          <a:lstStyle/>
          <a:p>
            <a:r>
              <a:rPr lang="es-ES" dirty="0" smtClean="0">
                <a:latin typeface="Arial" pitchFamily="34" charset="0"/>
                <a:cs typeface="Arial" pitchFamily="34" charset="0"/>
              </a:rPr>
              <a:t> </a:t>
            </a:r>
            <a:r>
              <a:rPr lang="es-ES" sz="1400" b="1" dirty="0" smtClean="0">
                <a:latin typeface="Arial" pitchFamily="34" charset="0"/>
                <a:cs typeface="Arial" pitchFamily="34" charset="0"/>
              </a:rPr>
              <a:t>Ecuador (TULAS)</a:t>
            </a:r>
            <a:r>
              <a:rPr lang="es-EC" sz="1400" b="1" dirty="0" smtClean="0">
                <a:latin typeface="Arial" pitchFamily="34" charset="0"/>
                <a:cs typeface="Arial" pitchFamily="34" charset="0"/>
              </a:rPr>
              <a:t> </a:t>
            </a:r>
            <a:r>
              <a:rPr lang="es-EC" sz="1400" dirty="0" smtClean="0">
                <a:latin typeface="Arial" pitchFamily="34" charset="0"/>
                <a:cs typeface="Arial" pitchFamily="34" charset="0"/>
              </a:rPr>
              <a:t>Norma de Calidad Ambiental y de Descarga de Efluentes: Recurso Agua del Libro VI Anexo 1</a:t>
            </a:r>
            <a:r>
              <a:rPr lang="es-ES" sz="1400" dirty="0" smtClean="0">
                <a:latin typeface="Arial" pitchFamily="34" charset="0"/>
                <a:cs typeface="Arial" pitchFamily="34" charset="0"/>
              </a:rPr>
              <a:t>  </a:t>
            </a:r>
            <a:endParaRPr lang="es-ES" sz="1400" dirty="0">
              <a:latin typeface="Arial" pitchFamily="34" charset="0"/>
              <a:cs typeface="Arial" pitchFamily="34" charset="0"/>
            </a:endParaRPr>
          </a:p>
        </p:txBody>
      </p:sp>
      <p:sp>
        <p:nvSpPr>
          <p:cNvPr id="7" name="4 CuadroTexto"/>
          <p:cNvSpPr txBox="1"/>
          <p:nvPr/>
        </p:nvSpPr>
        <p:spPr>
          <a:xfrm>
            <a:off x="428596" y="2000240"/>
            <a:ext cx="3429024" cy="738664"/>
          </a:xfrm>
          <a:prstGeom prst="rect">
            <a:avLst/>
          </a:prstGeom>
          <a:noFill/>
          <a:ln>
            <a:solidFill>
              <a:schemeClr val="bg1"/>
            </a:solidFill>
          </a:ln>
        </p:spPr>
        <p:txBody>
          <a:bodyPr wrap="square" rtlCol="0">
            <a:spAutoFit/>
          </a:bodyPr>
          <a:lstStyle/>
          <a:p>
            <a:pPr algn="just"/>
            <a:r>
              <a:rPr lang="es-ES" sz="1400" dirty="0" smtClean="0">
                <a:latin typeface="Arial" pitchFamily="34" charset="0"/>
                <a:cs typeface="Arial" pitchFamily="34" charset="0"/>
              </a:rPr>
              <a:t>Pesticidas prioritarios a ser monitorizados por su persistencia y toxicidad</a:t>
            </a:r>
            <a:endParaRPr lang="es-ES" sz="1400" dirty="0">
              <a:latin typeface="Arial" pitchFamily="34" charset="0"/>
              <a:cs typeface="Arial" pitchFamily="34" charset="0"/>
            </a:endParaRPr>
          </a:p>
        </p:txBody>
      </p:sp>
      <p:graphicFrame>
        <p:nvGraphicFramePr>
          <p:cNvPr id="8" name="Table 7"/>
          <p:cNvGraphicFramePr>
            <a:graphicFrameLocks noGrp="1"/>
          </p:cNvGraphicFramePr>
          <p:nvPr/>
        </p:nvGraphicFramePr>
        <p:xfrm>
          <a:off x="214283" y="2928934"/>
          <a:ext cx="3929088" cy="3520440"/>
        </p:xfrm>
        <a:graphic>
          <a:graphicData uri="http://schemas.openxmlformats.org/drawingml/2006/table">
            <a:tbl>
              <a:tblPr/>
              <a:tblGrid>
                <a:gridCol w="1309696"/>
                <a:gridCol w="1309696"/>
                <a:gridCol w="1309696"/>
              </a:tblGrid>
              <a:tr h="0">
                <a:tc>
                  <a:txBody>
                    <a:bodyPr/>
                    <a:lstStyle/>
                    <a:p>
                      <a:pPr marR="136525" algn="just">
                        <a:lnSpc>
                          <a:spcPct val="150000"/>
                        </a:lnSpc>
                        <a:spcAft>
                          <a:spcPts val="0"/>
                        </a:spcAft>
                      </a:pPr>
                      <a:r>
                        <a:rPr lang="es-EC" sz="1100">
                          <a:latin typeface="Times New Roman"/>
                          <a:ea typeface="Times New Roman"/>
                        </a:rPr>
                        <a:t>Aldún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Disulfotón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Mevinfos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Atracina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Endosulfán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Monolinurón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Acinfos-etil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Endrin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Ometoato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Acinfos-metil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Fenitrotión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Oxidemetón-metil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Clordano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Fentión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Paratión-etil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Coumafos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Foxim</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Paratión-metil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2,4-D</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Heptacloro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Propanil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DDT</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Hexaclorobenceno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Pirazón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Demetón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Linurón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Simacina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Diclorprop</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Malatión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2,4,5-T</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Diclorvos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MCPA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Triazofos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Dieldrin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Mecoprop</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Triclorofón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just">
                        <a:lnSpc>
                          <a:spcPct val="150000"/>
                        </a:lnSpc>
                        <a:spcAft>
                          <a:spcPts val="0"/>
                        </a:spcAft>
                      </a:pPr>
                      <a:r>
                        <a:rPr lang="es-EC" sz="1100">
                          <a:latin typeface="Times New Roman"/>
                          <a:ea typeface="Times New Roman"/>
                        </a:rPr>
                        <a:t>Dimetoato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1100">
                          <a:latin typeface="Times New Roman"/>
                          <a:ea typeface="Times New Roman"/>
                        </a:rPr>
                        <a:t>Metamidofos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endParaRPr lang="es-EC"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429124" y="2500306"/>
          <a:ext cx="4500561" cy="4253504"/>
        </p:xfrm>
        <a:graphic>
          <a:graphicData uri="http://schemas.openxmlformats.org/drawingml/2006/table">
            <a:tbl>
              <a:tblPr/>
              <a:tblGrid>
                <a:gridCol w="1600814"/>
                <a:gridCol w="1276682"/>
                <a:gridCol w="685548"/>
                <a:gridCol w="937517"/>
              </a:tblGrid>
              <a:tr h="496956">
                <a:tc>
                  <a:txBody>
                    <a:bodyPr/>
                    <a:lstStyle/>
                    <a:p>
                      <a:pPr marR="136525" algn="ctr">
                        <a:lnSpc>
                          <a:spcPct val="150000"/>
                        </a:lnSpc>
                        <a:spcAft>
                          <a:spcPts val="0"/>
                        </a:spcAft>
                      </a:pPr>
                      <a:r>
                        <a:rPr lang="es-EC" sz="800" b="1" dirty="0">
                          <a:latin typeface="Arial" pitchFamily="34" charset="0"/>
                          <a:ea typeface="Times New Roman"/>
                          <a:cs typeface="Arial" pitchFamily="34" charset="0"/>
                        </a:rPr>
                        <a:t>Parámetro</a:t>
                      </a:r>
                      <a:endParaRPr lang="es-EC" sz="800" dirty="0">
                        <a:latin typeface="Arial" pitchFamily="34" charset="0"/>
                        <a:ea typeface="Times New Roman"/>
                        <a:cs typeface="Arial" pitchFamily="34" charset="0"/>
                      </a:endParaRPr>
                    </a:p>
                  </a:txBody>
                  <a:tcPr marL="26842" marR="2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Expresado Como</a:t>
                      </a:r>
                      <a:endParaRPr lang="es-EC" sz="800">
                        <a:latin typeface="Arial" pitchFamily="34" charset="0"/>
                        <a:ea typeface="Times New Roman"/>
                        <a:cs typeface="Arial" pitchFamily="34" charset="0"/>
                      </a:endParaRPr>
                    </a:p>
                  </a:txBody>
                  <a:tcPr marL="26842" marR="2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Unidad</a:t>
                      </a:r>
                      <a:endParaRPr lang="es-EC" sz="800">
                        <a:latin typeface="Arial" pitchFamily="34" charset="0"/>
                        <a:ea typeface="Times New Roman"/>
                        <a:cs typeface="Arial" pitchFamily="34" charset="0"/>
                      </a:endParaRPr>
                    </a:p>
                  </a:txBody>
                  <a:tcPr marL="26842" marR="2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Límite Máximo Permisible</a:t>
                      </a:r>
                      <a:endParaRPr lang="es-EC" sz="800">
                        <a:latin typeface="Arial" pitchFamily="34" charset="0"/>
                        <a:ea typeface="Times New Roman"/>
                        <a:cs typeface="Arial" pitchFamily="34" charset="0"/>
                      </a:endParaRPr>
                    </a:p>
                  </a:txBody>
                  <a:tcPr marL="26842" marR="268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52">
                <a:tc>
                  <a:txBody>
                    <a:bodyPr/>
                    <a:lstStyle/>
                    <a:p>
                      <a:pPr marR="136525" algn="just">
                        <a:lnSpc>
                          <a:spcPct val="150000"/>
                        </a:lnSpc>
                        <a:spcAft>
                          <a:spcPts val="0"/>
                        </a:spcAft>
                      </a:pPr>
                      <a:r>
                        <a:rPr lang="es-EC" sz="800" dirty="0">
                          <a:latin typeface="Arial" pitchFamily="34" charset="0"/>
                          <a:ea typeface="Times New Roman"/>
                          <a:cs typeface="Arial" pitchFamily="34" charset="0"/>
                        </a:rPr>
                        <a:t>Xilenos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sym typeface="Symbol"/>
                        </a:rPr>
                        <a:t></a:t>
                      </a:r>
                      <a:r>
                        <a:rPr lang="es-EC" sz="800">
                          <a:latin typeface="Arial" pitchFamily="34" charset="0"/>
                          <a:ea typeface="Times New Roman"/>
                          <a:cs typeface="Arial" pitchFamily="34" charset="0"/>
                        </a:rPr>
                        <a:t>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10 000</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lnSpc>
                          <a:spcPct val="115000"/>
                        </a:lnSpc>
                        <a:spcAft>
                          <a:spcPts val="0"/>
                        </a:spcAft>
                      </a:pPr>
                      <a:r>
                        <a:rPr lang="es-EC" sz="800" b="1" cap="small">
                          <a:latin typeface="Arial" pitchFamily="34" charset="0"/>
                          <a:ea typeface="Times New Roman"/>
                          <a:cs typeface="Arial" pitchFamily="34" charset="0"/>
                        </a:rPr>
                        <a:t>Pesticidas y herbicidas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800" dirty="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56">
                <a:tc>
                  <a:txBody>
                    <a:bodyPr/>
                    <a:lstStyle/>
                    <a:p>
                      <a:pPr marR="136525" algn="just">
                        <a:lnSpc>
                          <a:spcPct val="150000"/>
                        </a:lnSpc>
                        <a:spcAft>
                          <a:spcPts val="0"/>
                        </a:spcAft>
                      </a:pPr>
                      <a:r>
                        <a:rPr lang="es-EC" sz="800" dirty="0">
                          <a:latin typeface="Arial" pitchFamily="34" charset="0"/>
                          <a:ea typeface="Times New Roman"/>
                          <a:cs typeface="Arial" pitchFamily="34" charset="0"/>
                        </a:rPr>
                        <a:t>Carbamatos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dirty="0">
                          <a:latin typeface="Arial" pitchFamily="34" charset="0"/>
                          <a:ea typeface="Times New Roman"/>
                          <a:cs typeface="Arial" pitchFamily="34" charset="0"/>
                        </a:rPr>
                        <a:t>Concentración de carbamatos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mg/l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0,1</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56">
                <a:tc>
                  <a:txBody>
                    <a:bodyPr/>
                    <a:lstStyle/>
                    <a:p>
                      <a:pPr marR="136525" algn="just">
                        <a:lnSpc>
                          <a:spcPct val="150000"/>
                        </a:lnSpc>
                        <a:spcAft>
                          <a:spcPts val="0"/>
                        </a:spcAft>
                      </a:pPr>
                      <a:r>
                        <a:rPr lang="es-EC" sz="800">
                          <a:latin typeface="Arial" pitchFamily="34" charset="0"/>
                          <a:ea typeface="Times New Roman"/>
                          <a:cs typeface="Arial" pitchFamily="34" charset="0"/>
                        </a:rPr>
                        <a:t>Organoclorados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dirty="0">
                          <a:latin typeface="Arial" pitchFamily="34" charset="0"/>
                          <a:ea typeface="Times New Roman"/>
                          <a:cs typeface="Arial" pitchFamily="34" charset="0"/>
                        </a:rPr>
                        <a:t>Concentración de organoclorados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mg/l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0,01</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56">
                <a:tc>
                  <a:txBody>
                    <a:bodyPr/>
                    <a:lstStyle/>
                    <a:p>
                      <a:pPr marR="136525" algn="just">
                        <a:lnSpc>
                          <a:spcPct val="150000"/>
                        </a:lnSpc>
                        <a:spcAft>
                          <a:spcPts val="0"/>
                        </a:spcAft>
                      </a:pPr>
                      <a:r>
                        <a:rPr lang="es-EC" sz="800">
                          <a:latin typeface="Arial" pitchFamily="34" charset="0"/>
                          <a:ea typeface="Times New Roman"/>
                          <a:cs typeface="Arial" pitchFamily="34" charset="0"/>
                        </a:rPr>
                        <a:t>Organofosforados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dirty="0">
                          <a:latin typeface="Arial" pitchFamily="34" charset="0"/>
                          <a:ea typeface="Times New Roman"/>
                          <a:cs typeface="Arial" pitchFamily="34" charset="0"/>
                        </a:rPr>
                        <a:t>Concentración de organofosforados totales</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rPr>
                        <a:t>mg/l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latin typeface="Arial" pitchFamily="34" charset="0"/>
                          <a:ea typeface="Times New Roman"/>
                          <a:cs typeface="Arial" pitchFamily="34" charset="0"/>
                        </a:rPr>
                        <a:t>0,1</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04">
                <a:tc>
                  <a:txBody>
                    <a:bodyPr/>
                    <a:lstStyle/>
                    <a:p>
                      <a:pPr marR="136525" algn="just">
                        <a:lnSpc>
                          <a:spcPct val="150000"/>
                        </a:lnSpc>
                        <a:spcAft>
                          <a:spcPts val="0"/>
                        </a:spcAft>
                      </a:pPr>
                      <a:r>
                        <a:rPr lang="es-EC" sz="800">
                          <a:latin typeface="Arial" pitchFamily="34" charset="0"/>
                          <a:ea typeface="Times New Roman"/>
                          <a:cs typeface="Arial" pitchFamily="34" charset="0"/>
                        </a:rPr>
                        <a:t>Dibromocloropropano (DBCP)</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dirty="0">
                          <a:latin typeface="Arial" pitchFamily="34" charset="0"/>
                          <a:ea typeface="Times New Roman"/>
                          <a:cs typeface="Arial" pitchFamily="34" charset="0"/>
                        </a:rPr>
                        <a:t>Concentración total de DBCP</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es-EC" sz="800" dirty="0">
                          <a:latin typeface="Arial" pitchFamily="34" charset="0"/>
                          <a:ea typeface="Times New Roman"/>
                          <a:cs typeface="Arial" pitchFamily="34" charset="0"/>
                        </a:rPr>
                        <a:t>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rPr>
                        <a:t>0,2</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04">
                <a:tc>
                  <a:txBody>
                    <a:bodyPr/>
                    <a:lstStyle/>
                    <a:p>
                      <a:pPr marR="136525" algn="just">
                        <a:lnSpc>
                          <a:spcPct val="150000"/>
                        </a:lnSpc>
                        <a:spcAft>
                          <a:spcPts val="0"/>
                        </a:spcAft>
                      </a:pPr>
                      <a:r>
                        <a:rPr lang="es-EC" sz="800">
                          <a:latin typeface="Arial" pitchFamily="34" charset="0"/>
                          <a:ea typeface="Times New Roman"/>
                          <a:cs typeface="Arial" pitchFamily="34" charset="0"/>
                        </a:rPr>
                        <a:t>Dibromoetileno (DBE)</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a:latin typeface="Arial" pitchFamily="34" charset="0"/>
                          <a:ea typeface="Times New Roman"/>
                          <a:cs typeface="Arial" pitchFamily="34" charset="0"/>
                        </a:rPr>
                        <a:t>Concentración total de DBE</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es-EC" sz="800" dirty="0">
                          <a:latin typeface="Arial" pitchFamily="34" charset="0"/>
                          <a:ea typeface="Times New Roman"/>
                          <a:cs typeface="Arial" pitchFamily="34" charset="0"/>
                        </a:rPr>
                        <a:t>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rPr>
                        <a:t>0,05</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56">
                <a:tc>
                  <a:txBody>
                    <a:bodyPr/>
                    <a:lstStyle/>
                    <a:p>
                      <a:pPr marR="136525" algn="just">
                        <a:lnSpc>
                          <a:spcPct val="150000"/>
                        </a:lnSpc>
                        <a:spcAft>
                          <a:spcPts val="0"/>
                        </a:spcAft>
                      </a:pPr>
                      <a:r>
                        <a:rPr lang="es-EC" sz="800">
                          <a:latin typeface="Arial" pitchFamily="34" charset="0"/>
                          <a:ea typeface="Times New Roman"/>
                          <a:cs typeface="Arial" pitchFamily="34" charset="0"/>
                        </a:rPr>
                        <a:t>Dicloropropano (1,2)</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just">
                        <a:lnSpc>
                          <a:spcPct val="150000"/>
                        </a:lnSpc>
                        <a:spcAft>
                          <a:spcPts val="0"/>
                        </a:spcAft>
                      </a:pPr>
                      <a:r>
                        <a:rPr lang="es-EC" sz="800">
                          <a:latin typeface="Arial" pitchFamily="34" charset="0"/>
                          <a:ea typeface="Times New Roman"/>
                          <a:cs typeface="Arial" pitchFamily="34" charset="0"/>
                        </a:rPr>
                        <a:t>Concentración total de dicloropropano</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fr-FR" sz="800" dirty="0">
                          <a:latin typeface="Arial" pitchFamily="34" charset="0"/>
                          <a:ea typeface="Times New Roman"/>
                          <a:cs typeface="Arial" pitchFamily="34" charset="0"/>
                        </a:rPr>
                        <a:t>g/l</a:t>
                      </a:r>
                      <a:endParaRPr lang="es-EC" sz="800" dirty="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fr-FR" sz="800" dirty="0">
                          <a:latin typeface="Arial" pitchFamily="34" charset="0"/>
                          <a:ea typeface="Times New Roman"/>
                          <a:cs typeface="Arial" pitchFamily="34" charset="0"/>
                        </a:rPr>
                        <a:t>5</a:t>
                      </a:r>
                      <a:endParaRPr lang="es-EC" sz="800" dirty="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52">
                <a:tc>
                  <a:txBody>
                    <a:bodyPr/>
                    <a:lstStyle/>
                    <a:p>
                      <a:pPr marR="136525" algn="just">
                        <a:lnSpc>
                          <a:spcPct val="150000"/>
                        </a:lnSpc>
                        <a:spcAft>
                          <a:spcPts val="0"/>
                        </a:spcAft>
                      </a:pPr>
                      <a:r>
                        <a:rPr lang="fr-FR" sz="800">
                          <a:latin typeface="Arial" pitchFamily="34" charset="0"/>
                          <a:ea typeface="Times New Roman"/>
                          <a:cs typeface="Arial" pitchFamily="34" charset="0"/>
                        </a:rPr>
                        <a:t>Diquat</a:t>
                      </a: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fr-FR"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en-US" sz="800" dirty="0">
                          <a:latin typeface="Arial" pitchFamily="34" charset="0"/>
                          <a:ea typeface="Times New Roman"/>
                          <a:cs typeface="Arial" pitchFamily="34" charset="0"/>
                        </a:rPr>
                        <a:t>g/l</a:t>
                      </a:r>
                      <a:endParaRPr lang="es-EC" sz="800" dirty="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n-US" sz="800" dirty="0">
                          <a:latin typeface="Arial" pitchFamily="34" charset="0"/>
                          <a:ea typeface="Times New Roman"/>
                          <a:cs typeface="Arial" pitchFamily="34" charset="0"/>
                        </a:rPr>
                        <a:t>70</a:t>
                      </a:r>
                      <a:endParaRPr lang="es-EC" sz="800" dirty="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52">
                <a:tc>
                  <a:txBody>
                    <a:bodyPr/>
                    <a:lstStyle/>
                    <a:p>
                      <a:pPr marR="136525" algn="just">
                        <a:lnSpc>
                          <a:spcPct val="150000"/>
                        </a:lnSpc>
                        <a:spcAft>
                          <a:spcPts val="0"/>
                        </a:spcAft>
                      </a:pPr>
                      <a:r>
                        <a:rPr lang="en-US" sz="800">
                          <a:latin typeface="Arial" pitchFamily="34" charset="0"/>
                          <a:ea typeface="Times New Roman"/>
                          <a:cs typeface="Arial" pitchFamily="34" charset="0"/>
                        </a:rPr>
                        <a:t>Glifosato</a:t>
                      </a: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n-US"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es-EC" sz="800" dirty="0">
                          <a:latin typeface="Arial" pitchFamily="34" charset="0"/>
                          <a:ea typeface="Times New Roman"/>
                          <a:cs typeface="Arial" pitchFamily="34" charset="0"/>
                        </a:rPr>
                        <a:t>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rPr>
                        <a:t>200</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52">
                <a:tc>
                  <a:txBody>
                    <a:bodyPr/>
                    <a:lstStyle/>
                    <a:p>
                      <a:pPr marR="136525" algn="just">
                        <a:lnSpc>
                          <a:spcPct val="150000"/>
                        </a:lnSpc>
                        <a:spcAft>
                          <a:spcPts val="0"/>
                        </a:spcAft>
                      </a:pPr>
                      <a:r>
                        <a:rPr lang="es-EC" sz="800">
                          <a:latin typeface="Arial" pitchFamily="34" charset="0"/>
                          <a:ea typeface="Times New Roman"/>
                          <a:cs typeface="Arial" pitchFamily="34" charset="0"/>
                        </a:rPr>
                        <a:t>Toxafeno</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800">
                        <a:latin typeface="Arial" pitchFamily="34" charset="0"/>
                        <a:ea typeface="Times New Roman"/>
                        <a:cs typeface="Arial" pitchFamily="34" charset="0"/>
                      </a:endParaRP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sym typeface="Symbol"/>
                        </a:rPr>
                        <a:t></a:t>
                      </a:r>
                      <a:r>
                        <a:rPr lang="es-EC" sz="800" dirty="0">
                          <a:latin typeface="Arial" pitchFamily="34" charset="0"/>
                          <a:ea typeface="Times New Roman"/>
                          <a:cs typeface="Arial" pitchFamily="34" charset="0"/>
                        </a:rPr>
                        <a:t>g/l</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latin typeface="Arial" pitchFamily="34" charset="0"/>
                          <a:ea typeface="Times New Roman"/>
                          <a:cs typeface="Arial" pitchFamily="34" charset="0"/>
                        </a:rPr>
                        <a:t>5</a:t>
                      </a:r>
                    </a:p>
                  </a:txBody>
                  <a:tcPr marL="26842" marR="26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1357298"/>
            <a:ext cx="7858180" cy="642942"/>
          </a:xfrm>
        </p:spPr>
        <p:txBody>
          <a:bodyPr>
            <a:normAutofit/>
          </a:bodyPr>
          <a:lstStyle/>
          <a:p>
            <a:pPr algn="ctr"/>
            <a:r>
              <a:rPr lang="es-EC" sz="1600" dirty="0" smtClean="0">
                <a:latin typeface="Arial" pitchFamily="34" charset="0"/>
                <a:cs typeface="Arial" pitchFamily="34" charset="0"/>
              </a:rPr>
              <a:t>Requisito importante en la práctica de los análisis químicos</a:t>
            </a:r>
          </a:p>
          <a:p>
            <a:pPr algn="ctr"/>
            <a:endParaRPr lang="es-EC" sz="1600" dirty="0">
              <a:latin typeface="Arial" pitchFamily="34" charset="0"/>
              <a:cs typeface="Arial" pitchFamily="34" charset="0"/>
            </a:endParaRPr>
          </a:p>
        </p:txBody>
      </p:sp>
      <p:sp>
        <p:nvSpPr>
          <p:cNvPr id="4" name="Title 1"/>
          <p:cNvSpPr txBox="1">
            <a:spLocks/>
          </p:cNvSpPr>
          <p:nvPr/>
        </p:nvSpPr>
        <p:spPr>
          <a:xfrm>
            <a:off x="428596" y="714356"/>
            <a:ext cx="7772400"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2800" b="1" dirty="0" smtClean="0">
                <a:ln w="635">
                  <a:noFill/>
                </a:ln>
                <a:effectLst>
                  <a:outerShdw blurRad="38100" dist="25400" dir="5400000" algn="tl" rotWithShape="0">
                    <a:srgbClr val="000000">
                      <a:alpha val="43000"/>
                    </a:srgbClr>
                  </a:outerShdw>
                </a:effectLst>
                <a:latin typeface="Arial" pitchFamily="34" charset="0"/>
                <a:ea typeface="+mj-ea"/>
                <a:cs typeface="Arial" pitchFamily="34" charset="0"/>
              </a:rPr>
              <a:t>VALIDACIÓN</a:t>
            </a:r>
            <a:r>
              <a:rPr kumimoji="0" lang="es-EC" sz="28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rPr>
              <a:t> </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graphicFrame>
        <p:nvGraphicFramePr>
          <p:cNvPr id="5" name="Table 4"/>
          <p:cNvGraphicFramePr>
            <a:graphicFrameLocks noGrp="1"/>
          </p:cNvGraphicFramePr>
          <p:nvPr/>
        </p:nvGraphicFramePr>
        <p:xfrm>
          <a:off x="1142976" y="2071678"/>
          <a:ext cx="7286676" cy="4136490"/>
        </p:xfrm>
        <a:graphic>
          <a:graphicData uri="http://schemas.openxmlformats.org/drawingml/2006/table">
            <a:tbl>
              <a:tblPr/>
              <a:tblGrid>
                <a:gridCol w="3643338"/>
                <a:gridCol w="3643338"/>
              </a:tblGrid>
              <a:tr h="592602">
                <a:tc>
                  <a:txBody>
                    <a:bodyPr/>
                    <a:lstStyle/>
                    <a:p>
                      <a:pPr marR="136525" algn="ctr">
                        <a:lnSpc>
                          <a:spcPct val="150000"/>
                        </a:lnSpc>
                        <a:spcAft>
                          <a:spcPts val="0"/>
                        </a:spcAft>
                      </a:pPr>
                      <a:endParaRPr lang="es-EC" sz="1100" b="1" dirty="0" smtClean="0">
                        <a:latin typeface="Arial" pitchFamily="34" charset="0"/>
                        <a:ea typeface="Calibri"/>
                        <a:cs typeface="Arial" pitchFamily="34" charset="0"/>
                      </a:endParaRPr>
                    </a:p>
                    <a:p>
                      <a:pPr marR="136525" algn="ctr">
                        <a:lnSpc>
                          <a:spcPct val="150000"/>
                        </a:lnSpc>
                        <a:spcAft>
                          <a:spcPts val="0"/>
                        </a:spcAft>
                      </a:pPr>
                      <a:r>
                        <a:rPr lang="es-EC" sz="1100" b="1" dirty="0" smtClean="0">
                          <a:latin typeface="Arial" pitchFamily="34" charset="0"/>
                          <a:ea typeface="Calibri"/>
                          <a:cs typeface="Arial" pitchFamily="34" charset="0"/>
                        </a:rPr>
                        <a:t>Precisión(Repetibilidad/Reproducibilidad</a:t>
                      </a:r>
                      <a:r>
                        <a:rPr lang="es-EC" sz="1100" b="1" dirty="0">
                          <a:latin typeface="Arial" pitchFamily="34" charset="0"/>
                          <a:ea typeface="Calibri"/>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dirty="0" smtClean="0">
                        <a:latin typeface="Arial" pitchFamily="34" charset="0"/>
                        <a:ea typeface="Calibri"/>
                        <a:cs typeface="Arial" pitchFamily="34" charset="0"/>
                      </a:endParaRPr>
                    </a:p>
                    <a:p>
                      <a:pPr>
                        <a:lnSpc>
                          <a:spcPct val="150000"/>
                        </a:lnSpc>
                      </a:pPr>
                      <a:r>
                        <a:rPr lang="es-EC" sz="1100" dirty="0" smtClean="0">
                          <a:latin typeface="Arial" pitchFamily="34" charset="0"/>
                          <a:ea typeface="Calibri"/>
                          <a:cs typeface="Arial" pitchFamily="34" charset="0"/>
                        </a:rPr>
                        <a:t>(Análisis </a:t>
                      </a:r>
                      <a:r>
                        <a:rPr lang="es-EC" sz="1100" dirty="0">
                          <a:latin typeface="Arial" pitchFamily="34" charset="0"/>
                          <a:ea typeface="Calibri"/>
                          <a:cs typeface="Arial" pitchFamily="34" charset="0"/>
                        </a:rPr>
                        <a:t>Simple de Varianza ANOVA</a:t>
                      </a:r>
                      <a:r>
                        <a:rPr lang="es-EC" sz="1100" dirty="0" smtClean="0">
                          <a:latin typeface="Arial" pitchFamily="34" charset="0"/>
                          <a:ea typeface="Calibri"/>
                          <a:cs typeface="Arial" pitchFamily="34" charset="0"/>
                        </a:rPr>
                        <a:t>),</a:t>
                      </a:r>
                      <a:r>
                        <a:rPr lang="es-EC" sz="1100" baseline="0" dirty="0" smtClean="0">
                          <a:latin typeface="Arial" pitchFamily="34" charset="0"/>
                          <a:ea typeface="Calibri"/>
                          <a:cs typeface="Arial" pitchFamily="34" charset="0"/>
                        </a:rPr>
                        <a:t> las</a:t>
                      </a:r>
                      <a:r>
                        <a:rPr kumimoji="0" lang="es-ES" sz="1100" kern="1200" dirty="0" smtClean="0">
                          <a:solidFill>
                            <a:schemeClr val="tx1"/>
                          </a:solidFill>
                          <a:latin typeface="Arial" pitchFamily="34" charset="0"/>
                          <a:ea typeface="+mn-ea"/>
                          <a:cs typeface="Arial" pitchFamily="34" charset="0"/>
                        </a:rPr>
                        <a:t> desviaciones estándar de </a:t>
                      </a:r>
                      <a:r>
                        <a:rPr kumimoji="0" lang="es-ES" sz="1100" kern="1200" dirty="0" err="1" smtClean="0">
                          <a:solidFill>
                            <a:schemeClr val="tx1"/>
                          </a:solidFill>
                          <a:latin typeface="Arial" pitchFamily="34" charset="0"/>
                          <a:ea typeface="+mn-ea"/>
                          <a:cs typeface="Arial" pitchFamily="34" charset="0"/>
                        </a:rPr>
                        <a:t>repetibilidad</a:t>
                      </a:r>
                      <a:r>
                        <a:rPr kumimoji="0" lang="es-ES" sz="1100" kern="1200" dirty="0" smtClean="0">
                          <a:solidFill>
                            <a:schemeClr val="tx1"/>
                          </a:solidFill>
                          <a:latin typeface="Arial" pitchFamily="34" charset="0"/>
                          <a:ea typeface="+mn-ea"/>
                          <a:cs typeface="Arial" pitchFamily="34" charset="0"/>
                        </a:rPr>
                        <a:t> (</a:t>
                      </a:r>
                      <a:r>
                        <a:rPr kumimoji="0" lang="es-ES" sz="1100" b="1" i="1" kern="1200" dirty="0" smtClean="0">
                          <a:solidFill>
                            <a:schemeClr val="tx1"/>
                          </a:solidFill>
                          <a:latin typeface="Arial" pitchFamily="34" charset="0"/>
                          <a:ea typeface="+mn-ea"/>
                          <a:cs typeface="Arial" pitchFamily="34" charset="0"/>
                        </a:rPr>
                        <a:t>s</a:t>
                      </a:r>
                      <a:r>
                        <a:rPr kumimoji="0" lang="es-ES" sz="1100" b="1" i="1" kern="1200" baseline="-25000" dirty="0" smtClean="0">
                          <a:solidFill>
                            <a:schemeClr val="tx1"/>
                          </a:solidFill>
                          <a:latin typeface="Arial" pitchFamily="34" charset="0"/>
                          <a:ea typeface="+mn-ea"/>
                          <a:cs typeface="Arial" pitchFamily="34" charset="0"/>
                        </a:rPr>
                        <a:t>r</a:t>
                      </a:r>
                      <a:r>
                        <a:rPr kumimoji="0" lang="es-ES" sz="1100" kern="1200" dirty="0" smtClean="0">
                          <a:solidFill>
                            <a:schemeClr val="tx1"/>
                          </a:solidFill>
                          <a:latin typeface="Arial" pitchFamily="34" charset="0"/>
                          <a:ea typeface="+mn-ea"/>
                          <a:cs typeface="Arial" pitchFamily="34" charset="0"/>
                        </a:rPr>
                        <a:t> ) ,de reproducibilidad (</a:t>
                      </a:r>
                      <a:r>
                        <a:rPr kumimoji="0" lang="es-ES" sz="1100" b="1" i="1" kern="1200" dirty="0" err="1" smtClean="0">
                          <a:solidFill>
                            <a:schemeClr val="tx1"/>
                          </a:solidFill>
                          <a:latin typeface="Arial" pitchFamily="34" charset="0"/>
                          <a:ea typeface="+mn-ea"/>
                          <a:cs typeface="Arial" pitchFamily="34" charset="0"/>
                        </a:rPr>
                        <a:t>s</a:t>
                      </a:r>
                      <a:r>
                        <a:rPr kumimoji="0" lang="es-ES" sz="1100" b="1" i="1" kern="1200" baseline="-25000" dirty="0" err="1" smtClean="0">
                          <a:solidFill>
                            <a:schemeClr val="tx1"/>
                          </a:solidFill>
                          <a:latin typeface="Arial" pitchFamily="34" charset="0"/>
                          <a:ea typeface="+mn-ea"/>
                          <a:cs typeface="Arial" pitchFamily="34" charset="0"/>
                        </a:rPr>
                        <a:t>R</a:t>
                      </a:r>
                      <a:r>
                        <a:rPr kumimoji="0" lang="es-ES" sz="1100" kern="1200" dirty="0" smtClean="0">
                          <a:solidFill>
                            <a:schemeClr val="tx1"/>
                          </a:solidFill>
                          <a:latin typeface="Arial" pitchFamily="34" charset="0"/>
                          <a:ea typeface="+mn-ea"/>
                          <a:cs typeface="Arial" pitchFamily="34" charset="0"/>
                        </a:rPr>
                        <a:t> ) , y</a:t>
                      </a:r>
                      <a:r>
                        <a:rPr kumimoji="0" lang="es-ES" sz="1100" kern="1200" baseline="0" dirty="0" smtClean="0">
                          <a:solidFill>
                            <a:schemeClr val="tx1"/>
                          </a:solidFill>
                          <a:latin typeface="Arial" pitchFamily="34" charset="0"/>
                          <a:ea typeface="+mn-ea"/>
                          <a:cs typeface="Arial" pitchFamily="34" charset="0"/>
                        </a:rPr>
                        <a:t> CV para </a:t>
                      </a:r>
                      <a:r>
                        <a:rPr kumimoji="0" lang="es-ES" sz="1100" kern="1200" dirty="0" smtClean="0">
                          <a:solidFill>
                            <a:schemeClr val="tx1"/>
                          </a:solidFill>
                          <a:latin typeface="Arial" pitchFamily="34" charset="0"/>
                          <a:ea typeface="+mn-ea"/>
                          <a:cs typeface="Arial" pitchFamily="34" charset="0"/>
                        </a:rPr>
                        <a:t>cada uno de los niveles de ensayo.</a:t>
                      </a:r>
                      <a:endParaRPr kumimoji="0" lang="es-EC" sz="1100" kern="1200" dirty="0" smtClean="0">
                        <a:solidFill>
                          <a:schemeClr val="tx1"/>
                        </a:solidFill>
                        <a:latin typeface="Arial" pitchFamily="34" charset="0"/>
                        <a:ea typeface="+mn-ea"/>
                        <a:cs typeface="Arial" pitchFamily="34" charset="0"/>
                      </a:endParaRPr>
                    </a:p>
                    <a:p>
                      <a:pPr marR="136525" algn="ctr">
                        <a:lnSpc>
                          <a:spcPct val="150000"/>
                        </a:lnSpc>
                        <a:spcAft>
                          <a:spcPts val="0"/>
                        </a:spcAft>
                      </a:pP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01">
                <a:tc>
                  <a:txBody>
                    <a:bodyPr/>
                    <a:lstStyle/>
                    <a:p>
                      <a:pPr marR="136525" algn="ctr">
                        <a:lnSpc>
                          <a:spcPct val="150000"/>
                        </a:lnSpc>
                        <a:spcAft>
                          <a:spcPts val="0"/>
                        </a:spcAft>
                      </a:pPr>
                      <a:r>
                        <a:rPr lang="es-EC" sz="1100" b="1" dirty="0">
                          <a:latin typeface="Arial" pitchFamily="34" charset="0"/>
                          <a:ea typeface="Calibri"/>
                          <a:cs typeface="Arial" pitchFamily="34" charset="0"/>
                        </a:rPr>
                        <a:t>Linealidad/Función Respuesta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smtClean="0">
                          <a:latin typeface="Arial" pitchFamily="34" charset="0"/>
                          <a:ea typeface="Calibri"/>
                          <a:cs typeface="Arial" pitchFamily="34" charset="0"/>
                        </a:rPr>
                        <a:t>Coeficiente de Correlación</a:t>
                      </a: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903">
                <a:tc>
                  <a:txBody>
                    <a:bodyPr/>
                    <a:lstStyle/>
                    <a:p>
                      <a:pPr marR="136525" algn="ctr">
                        <a:lnSpc>
                          <a:spcPct val="150000"/>
                        </a:lnSpc>
                        <a:spcAft>
                          <a:spcPts val="0"/>
                        </a:spcAft>
                      </a:pPr>
                      <a:r>
                        <a:rPr lang="es-EC" sz="1100" b="1" dirty="0">
                          <a:latin typeface="Arial" pitchFamily="34" charset="0"/>
                          <a:ea typeface="Calibri"/>
                          <a:cs typeface="Arial" pitchFamily="34" charset="0"/>
                        </a:rPr>
                        <a:t>Límite de Detección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a:latin typeface="Arial" pitchFamily="34" charset="0"/>
                          <a:ea typeface="Calibri"/>
                          <a:cs typeface="Arial" pitchFamily="34" charset="0"/>
                        </a:rPr>
                        <a:t>Menor Concentración de un analito en la muestra que puede ser </a:t>
                      </a:r>
                      <a:r>
                        <a:rPr lang="es-EC" sz="1100" dirty="0" smtClean="0">
                          <a:latin typeface="Arial" pitchFamily="34" charset="0"/>
                          <a:ea typeface="Calibri"/>
                          <a:cs typeface="Arial" pitchFamily="34" charset="0"/>
                        </a:rPr>
                        <a:t>detectada (</a:t>
                      </a:r>
                      <a:r>
                        <a:rPr lang="es-EC" sz="1100" dirty="0">
                          <a:latin typeface="Arial" pitchFamily="34" charset="0"/>
                          <a:ea typeface="Calibri"/>
                          <a:cs typeface="Arial" pitchFamily="34" charset="0"/>
                        </a:rPr>
                        <a:t>Analito está presente o no</a:t>
                      </a:r>
                      <a:r>
                        <a:rPr lang="es-EC" sz="1100" dirty="0" smtClean="0">
                          <a:latin typeface="Arial" pitchFamily="34" charset="0"/>
                          <a:ea typeface="Calibri"/>
                          <a:cs typeface="Arial" pitchFamily="34" charset="0"/>
                        </a:rPr>
                        <a:t>).</a:t>
                      </a: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602">
                <a:tc>
                  <a:txBody>
                    <a:bodyPr/>
                    <a:lstStyle/>
                    <a:p>
                      <a:pPr marR="136525" algn="ctr">
                        <a:lnSpc>
                          <a:spcPct val="150000"/>
                        </a:lnSpc>
                        <a:spcAft>
                          <a:spcPts val="0"/>
                        </a:spcAft>
                      </a:pPr>
                      <a:r>
                        <a:rPr lang="es-EC" sz="1100" b="1" dirty="0">
                          <a:latin typeface="Arial" pitchFamily="34" charset="0"/>
                          <a:ea typeface="Calibri"/>
                          <a:cs typeface="Arial" pitchFamily="34" charset="0"/>
                        </a:rPr>
                        <a:t>Límite de Cuantificación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smtClean="0">
                          <a:latin typeface="Arial" pitchFamily="34" charset="0"/>
                          <a:ea typeface="Calibri"/>
                          <a:cs typeface="Arial" pitchFamily="34" charset="0"/>
                        </a:rPr>
                        <a:t>Punto</a:t>
                      </a:r>
                      <a:r>
                        <a:rPr lang="es-EC" sz="1100" baseline="0" dirty="0" smtClean="0">
                          <a:latin typeface="Arial" pitchFamily="34" charset="0"/>
                          <a:ea typeface="Calibri"/>
                          <a:cs typeface="Arial" pitchFamily="34" charset="0"/>
                        </a:rPr>
                        <a:t> inferior del intervalo de trabajo</a:t>
                      </a:r>
                      <a:r>
                        <a:rPr lang="es-EC" sz="1100" dirty="0" smtClean="0">
                          <a:latin typeface="Arial" pitchFamily="34" charset="0"/>
                          <a:ea typeface="Calibri"/>
                          <a:cs typeface="Arial" pitchFamily="34" charset="0"/>
                        </a:rPr>
                        <a:t>.</a:t>
                      </a: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602">
                <a:tc>
                  <a:txBody>
                    <a:bodyPr/>
                    <a:lstStyle/>
                    <a:p>
                      <a:pPr marR="136525" algn="ctr">
                        <a:lnSpc>
                          <a:spcPct val="150000"/>
                        </a:lnSpc>
                        <a:spcAft>
                          <a:spcPts val="0"/>
                        </a:spcAft>
                      </a:pPr>
                      <a:r>
                        <a:rPr lang="es-EC" sz="1100" b="1" dirty="0">
                          <a:latin typeface="Arial" pitchFamily="34" charset="0"/>
                          <a:ea typeface="Calibri"/>
                          <a:cs typeface="Arial" pitchFamily="34" charset="0"/>
                        </a:rPr>
                        <a:t>Intervalo de Trabajo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a:latin typeface="Arial" pitchFamily="34" charset="0"/>
                          <a:ea typeface="Calibri"/>
                          <a:cs typeface="Arial" pitchFamily="34" charset="0"/>
                        </a:rPr>
                        <a:t>Intervalo de concentración para la cual el método se </a:t>
                      </a:r>
                      <a:r>
                        <a:rPr lang="es-EC" sz="1100" dirty="0" smtClean="0">
                          <a:latin typeface="Arial" pitchFamily="34" charset="0"/>
                          <a:ea typeface="Calibri"/>
                          <a:cs typeface="Arial" pitchFamily="34" charset="0"/>
                        </a:rPr>
                        <a:t>calibra.</a:t>
                      </a: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602">
                <a:tc>
                  <a:txBody>
                    <a:bodyPr/>
                    <a:lstStyle/>
                    <a:p>
                      <a:pPr marR="136525" algn="ctr">
                        <a:lnSpc>
                          <a:spcPct val="150000"/>
                        </a:lnSpc>
                        <a:spcAft>
                          <a:spcPts val="0"/>
                        </a:spcAft>
                      </a:pPr>
                      <a:r>
                        <a:rPr lang="es-EC" sz="1100" b="1" dirty="0">
                          <a:latin typeface="Arial" pitchFamily="34" charset="0"/>
                          <a:ea typeface="Calibri"/>
                          <a:cs typeface="Arial" pitchFamily="34" charset="0"/>
                        </a:rPr>
                        <a:t>Porcentaje de Recuperación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kumimoji="0" lang="es-EC" sz="1100" kern="1200" dirty="0" smtClean="0">
                          <a:solidFill>
                            <a:schemeClr val="tx1"/>
                          </a:solidFill>
                          <a:latin typeface="Arial" pitchFamily="34" charset="0"/>
                          <a:ea typeface="+mn-ea"/>
                          <a:cs typeface="Arial" pitchFamily="34" charset="0"/>
                        </a:rPr>
                        <a:t>Grado de concordancia entre el resultado de una medición y el valor de referencia aceptado</a:t>
                      </a:r>
                      <a:r>
                        <a:rPr lang="es-EC" sz="1100" spc="-15" dirty="0" smtClean="0">
                          <a:latin typeface="Arial" pitchFamily="34" charset="0"/>
                          <a:ea typeface="Calibri"/>
                          <a:cs typeface="Arial" pitchFamily="34" charset="0"/>
                        </a:rPr>
                        <a:t>.</a:t>
                      </a:r>
                      <a:endParaRPr lang="es-EC" sz="11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714356"/>
            <a:ext cx="7772400"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ln w="635">
                  <a:noFill/>
                </a:ln>
                <a:effectLst>
                  <a:outerShdw blurRad="38100" dist="25400" dir="5400000" algn="tl" rotWithShape="0">
                    <a:srgbClr val="000000">
                      <a:alpha val="43000"/>
                    </a:srgbClr>
                  </a:outerShdw>
                </a:effectLst>
                <a:latin typeface="Arial" pitchFamily="34" charset="0"/>
                <a:ea typeface="+mj-ea"/>
                <a:cs typeface="Arial" pitchFamily="34" charset="0"/>
              </a:rPr>
              <a:t>Incertidumbre</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graphicFrame>
        <p:nvGraphicFramePr>
          <p:cNvPr id="5" name="Table 4"/>
          <p:cNvGraphicFramePr>
            <a:graphicFrameLocks noGrp="1"/>
          </p:cNvGraphicFramePr>
          <p:nvPr/>
        </p:nvGraphicFramePr>
        <p:xfrm>
          <a:off x="1785918" y="2000240"/>
          <a:ext cx="5701030" cy="754380"/>
        </p:xfrm>
        <a:graphic>
          <a:graphicData uri="http://schemas.openxmlformats.org/drawingml/2006/table">
            <a:tbl>
              <a:tblPr/>
              <a:tblGrid>
                <a:gridCol w="2850515"/>
                <a:gridCol w="2850515"/>
              </a:tblGrid>
              <a:tr h="0">
                <a:tc>
                  <a:txBody>
                    <a:bodyPr/>
                    <a:lstStyle/>
                    <a:p>
                      <a:pPr marR="136525" algn="ctr">
                        <a:lnSpc>
                          <a:spcPct val="150000"/>
                        </a:lnSpc>
                        <a:spcAft>
                          <a:spcPts val="0"/>
                        </a:spcAft>
                      </a:pPr>
                      <a:r>
                        <a:rPr lang="es-EC" sz="1100" dirty="0">
                          <a:latin typeface="Arial"/>
                          <a:ea typeface="Calibri"/>
                          <a:cs typeface="Times New Roman"/>
                        </a:rPr>
                        <a:t>Método de Evaluación Tipo A</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a:latin typeface="Arial"/>
                          <a:ea typeface="Calibri"/>
                          <a:cs typeface="Times New Roman"/>
                        </a:rPr>
                        <a:t>Método de Evalución Tipo B</a:t>
                      </a:r>
                      <a:endParaRPr lang="es-EC"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C" sz="1100">
                          <a:latin typeface="Arial"/>
                          <a:ea typeface="Calibri"/>
                          <a:cs typeface="Times New Roman"/>
                        </a:rPr>
                        <a:t>Análisis estadístico de una serie de mediciones</a:t>
                      </a:r>
                      <a:endParaRPr lang="es-EC"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a:latin typeface="Arial"/>
                          <a:ea typeface="Calibri"/>
                          <a:cs typeface="Times New Roman"/>
                        </a:rPr>
                        <a:t>Usando información </a:t>
                      </a:r>
                      <a:r>
                        <a:rPr lang="es-EC" sz="1100" dirty="0" smtClean="0">
                          <a:latin typeface="Arial"/>
                          <a:ea typeface="Calibri"/>
                          <a:cs typeface="Times New Roman"/>
                        </a:rPr>
                        <a:t>externa. </a:t>
                      </a:r>
                      <a:r>
                        <a:rPr lang="es-EC" sz="1100" dirty="0" err="1" smtClean="0">
                          <a:latin typeface="Arial"/>
                          <a:ea typeface="Calibri"/>
                          <a:cs typeface="Times New Roman"/>
                        </a:rPr>
                        <a:t>Ej</a:t>
                      </a:r>
                      <a:r>
                        <a:rPr lang="es-EC" sz="1100" dirty="0" smtClean="0">
                          <a:latin typeface="Arial"/>
                          <a:ea typeface="Calibri"/>
                          <a:cs typeface="Times New Roman"/>
                        </a:rPr>
                        <a:t>: Normas, Manuales.</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857356" y="3429000"/>
          <a:ext cx="5701030" cy="1760220"/>
        </p:xfrm>
        <a:graphic>
          <a:graphicData uri="http://schemas.openxmlformats.org/drawingml/2006/table">
            <a:tbl>
              <a:tblPr/>
              <a:tblGrid>
                <a:gridCol w="2850515"/>
                <a:gridCol w="2850515"/>
              </a:tblGrid>
              <a:tr h="0">
                <a:tc>
                  <a:txBody>
                    <a:bodyPr/>
                    <a:lstStyle/>
                    <a:p>
                      <a:pPr marR="136525" algn="ctr">
                        <a:lnSpc>
                          <a:spcPct val="150000"/>
                        </a:lnSpc>
                        <a:spcAft>
                          <a:spcPts val="0"/>
                        </a:spcAft>
                      </a:pPr>
                      <a:r>
                        <a:rPr lang="es-EC" sz="1100" dirty="0">
                          <a:latin typeface="Arial"/>
                          <a:ea typeface="Calibri"/>
                          <a:cs typeface="Times New Roman"/>
                        </a:rPr>
                        <a:t>Distribución Normal</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smtClean="0">
                          <a:latin typeface="Arial"/>
                          <a:ea typeface="Calibri"/>
                          <a:cs typeface="Times New Roman"/>
                        </a:rPr>
                        <a:t>Resultados</a:t>
                      </a:r>
                      <a:r>
                        <a:rPr lang="es-EC" sz="1100" baseline="0" dirty="0" smtClean="0">
                          <a:latin typeface="Arial"/>
                          <a:ea typeface="Calibri"/>
                          <a:cs typeface="Times New Roman"/>
                        </a:rPr>
                        <a:t> centrales cerca del promedio son los mas </a:t>
                      </a:r>
                      <a:r>
                        <a:rPr lang="es-EC" sz="1100" baseline="0" dirty="0" err="1" smtClean="0">
                          <a:latin typeface="Arial"/>
                          <a:ea typeface="Calibri"/>
                          <a:cs typeface="Times New Roman"/>
                        </a:rPr>
                        <a:t>probables.</a:t>
                      </a:r>
                      <a:r>
                        <a:rPr lang="es-EC" sz="1100" dirty="0" err="1" smtClean="0">
                          <a:latin typeface="Arial"/>
                          <a:ea typeface="Calibri"/>
                          <a:cs typeface="Times New Roman"/>
                        </a:rPr>
                        <a:t>Incertidumbre</a:t>
                      </a:r>
                      <a:r>
                        <a:rPr lang="es-EC" sz="1100" dirty="0" smtClean="0">
                          <a:latin typeface="Arial"/>
                          <a:ea typeface="Calibri"/>
                          <a:cs typeface="Times New Roman"/>
                        </a:rPr>
                        <a:t> </a:t>
                      </a:r>
                      <a:r>
                        <a:rPr lang="es-EC" sz="1100" dirty="0">
                          <a:latin typeface="Arial"/>
                          <a:ea typeface="Calibri"/>
                          <a:cs typeface="Times New Roman"/>
                        </a:rPr>
                        <a:t>indicada en certificados de </a:t>
                      </a:r>
                      <a:r>
                        <a:rPr lang="es-EC" sz="1100" dirty="0" smtClean="0">
                          <a:latin typeface="Arial"/>
                          <a:ea typeface="Calibri"/>
                          <a:cs typeface="Times New Roman"/>
                        </a:rPr>
                        <a:t>calibración.</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C" sz="1100">
                          <a:latin typeface="Arial"/>
                          <a:ea typeface="Calibri"/>
                          <a:cs typeface="Times New Roman"/>
                        </a:rPr>
                        <a:t>Distribución Rectangular</a:t>
                      </a:r>
                      <a:endParaRPr lang="es-EC"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a:latin typeface="Arial"/>
                          <a:ea typeface="Calibri"/>
                          <a:cs typeface="Times New Roman"/>
                        </a:rPr>
                        <a:t>C</a:t>
                      </a:r>
                      <a:r>
                        <a:rPr lang="es-EC" sz="1100" dirty="0" smtClean="0">
                          <a:latin typeface="Arial"/>
                          <a:ea typeface="Calibri"/>
                          <a:cs typeface="Times New Roman"/>
                        </a:rPr>
                        <a:t>ada </a:t>
                      </a:r>
                      <a:r>
                        <a:rPr lang="es-EC" sz="1100" dirty="0">
                          <a:latin typeface="Arial"/>
                          <a:ea typeface="Calibri"/>
                          <a:cs typeface="Times New Roman"/>
                        </a:rPr>
                        <a:t>valor en un intervalo dado tiene la misma </a:t>
                      </a:r>
                      <a:r>
                        <a:rPr lang="es-EC" sz="1100" dirty="0" smtClean="0">
                          <a:latin typeface="Arial"/>
                          <a:ea typeface="Calibri"/>
                          <a:cs typeface="Times New Roman"/>
                        </a:rPr>
                        <a:t>probabilidad.</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C" sz="1100" dirty="0">
                          <a:latin typeface="Arial"/>
                          <a:ea typeface="Calibri"/>
                          <a:cs typeface="Times New Roman"/>
                        </a:rPr>
                        <a:t>Distribución Triangular</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100" dirty="0">
                          <a:latin typeface="Arial"/>
                          <a:ea typeface="Calibri"/>
                          <a:cs typeface="Times New Roman"/>
                        </a:rPr>
                        <a:t>P</a:t>
                      </a:r>
                      <a:r>
                        <a:rPr lang="es-EC" sz="1100" dirty="0" smtClean="0">
                          <a:latin typeface="Arial"/>
                          <a:ea typeface="Calibri"/>
                          <a:cs typeface="Times New Roman"/>
                        </a:rPr>
                        <a:t>robabilidad </a:t>
                      </a:r>
                      <a:r>
                        <a:rPr lang="es-EC" sz="1100" dirty="0">
                          <a:latin typeface="Arial"/>
                          <a:ea typeface="Calibri"/>
                          <a:cs typeface="Times New Roman"/>
                        </a:rPr>
                        <a:t>es más alta para valores en el centro del </a:t>
                      </a:r>
                      <a:r>
                        <a:rPr lang="es-EC" sz="1100" dirty="0" smtClean="0">
                          <a:latin typeface="Arial"/>
                          <a:ea typeface="Calibri"/>
                          <a:cs typeface="Times New Roman"/>
                        </a:rPr>
                        <a:t>intervalo.</a:t>
                      </a:r>
                      <a:endParaRPr lang="es-EC"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7290" y="642918"/>
            <a:ext cx="6286544" cy="928694"/>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n w="635">
                  <a:noFill/>
                </a:ln>
                <a:effectLst>
                  <a:outerShdw blurRad="38100" dist="25400" dir="5400000" algn="tl" rotWithShape="0">
                    <a:srgbClr val="000000">
                      <a:alpha val="43000"/>
                    </a:srgbClr>
                  </a:outerShdw>
                </a:effectLst>
                <a:latin typeface="Arial" pitchFamily="34" charset="0"/>
                <a:ea typeface="+mj-ea"/>
                <a:cs typeface="Arial" pitchFamily="34" charset="0"/>
              </a:rPr>
              <a:t>ETAPAS DEL PROYECTO</a:t>
            </a:r>
            <a:endParaRPr kumimoji="0" lang="es-EC" sz="36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5" name="Rectangle 4"/>
          <p:cNvSpPr/>
          <p:nvPr/>
        </p:nvSpPr>
        <p:spPr>
          <a:xfrm>
            <a:off x="1357290" y="2071678"/>
            <a:ext cx="6072230" cy="3693319"/>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PROTOCOLO DE ANÁLISIS</a:t>
            </a:r>
          </a:p>
          <a:p>
            <a:pPr algn="ctr">
              <a:lnSpc>
                <a:spcPct val="150000"/>
              </a:lnSpc>
            </a:pPr>
            <a:endParaRPr lang="en-US" b="1" dirty="0" smtClean="0">
              <a:latin typeface="Arial" pitchFamily="34" charset="0"/>
              <a:cs typeface="Arial" pitchFamily="34" charset="0"/>
            </a:endParaRPr>
          </a:p>
          <a:p>
            <a:pPr algn="ctr">
              <a:lnSpc>
                <a:spcPct val="150000"/>
              </a:lnSpc>
            </a:pPr>
            <a:r>
              <a:rPr lang="en-US" b="1" dirty="0" smtClean="0">
                <a:latin typeface="Arial" pitchFamily="34" charset="0"/>
                <a:cs typeface="Arial" pitchFamily="34" charset="0"/>
              </a:rPr>
              <a:t>            Preparación de la Muestra de Agua</a:t>
            </a:r>
          </a:p>
          <a:p>
            <a:pPr algn="ctr">
              <a:lnSpc>
                <a:spcPct val="150000"/>
              </a:lnSpc>
            </a:pPr>
            <a:endParaRPr lang="en-US" b="1" dirty="0" smtClean="0">
              <a:latin typeface="Arial" pitchFamily="34" charset="0"/>
              <a:cs typeface="Arial" pitchFamily="34" charset="0"/>
            </a:endParaRPr>
          </a:p>
          <a:p>
            <a:pPr algn="ctr">
              <a:lnSpc>
                <a:spcPct val="150000"/>
              </a:lnSpc>
            </a:pPr>
            <a:r>
              <a:rPr lang="en-US" b="1" dirty="0" smtClean="0">
                <a:latin typeface="Arial" pitchFamily="34" charset="0"/>
                <a:cs typeface="Arial" pitchFamily="34" charset="0"/>
              </a:rPr>
              <a:t>                      Cuantificación (Cromatografía de Gases)</a:t>
            </a:r>
          </a:p>
          <a:p>
            <a:pPr>
              <a:lnSpc>
                <a:spcPct val="150000"/>
              </a:lnSpc>
            </a:pPr>
            <a:r>
              <a:rPr lang="en-US" b="1" dirty="0" smtClean="0">
                <a:latin typeface="Arial" pitchFamily="34" charset="0"/>
                <a:cs typeface="Arial" pitchFamily="34" charset="0"/>
              </a:rPr>
              <a:t>         </a:t>
            </a:r>
          </a:p>
          <a:p>
            <a:pPr>
              <a:lnSpc>
                <a:spcPct val="150000"/>
              </a:lnSpc>
            </a:pPr>
            <a:r>
              <a:rPr lang="en-US" b="1" dirty="0" smtClean="0">
                <a:latin typeface="Arial" pitchFamily="34" charset="0"/>
                <a:cs typeface="Arial" pitchFamily="34" charset="0"/>
              </a:rPr>
              <a:t>                        Validación del Método</a:t>
            </a:r>
          </a:p>
          <a:p>
            <a:pPr algn="ctr">
              <a:lnSpc>
                <a:spcPct val="150000"/>
              </a:lnSpc>
            </a:pPr>
            <a:endParaRPr lang="en-US" b="1" dirty="0" smtClean="0">
              <a:latin typeface="Arial" pitchFamily="34" charset="0"/>
              <a:cs typeface="Arial" pitchFamily="34" charset="0"/>
            </a:endParaRPr>
          </a:p>
          <a:p>
            <a:pPr algn="ctr"/>
            <a:endParaRPr lang="en-US" b="1" dirty="0" smtClean="0">
              <a:latin typeface="Arial" pitchFamily="34" charset="0"/>
              <a:cs typeface="Arial" pitchFamily="34" charset="0"/>
            </a:endParaRPr>
          </a:p>
        </p:txBody>
      </p:sp>
      <p:sp>
        <p:nvSpPr>
          <p:cNvPr id="6" name="Diamond 5">
            <a:hlinkClick r:id="rId2" action="ppaction://hlinksldjump"/>
          </p:cNvPr>
          <p:cNvSpPr/>
          <p:nvPr/>
        </p:nvSpPr>
        <p:spPr>
          <a:xfrm>
            <a:off x="2643174" y="2285992"/>
            <a:ext cx="142876" cy="21431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Minus 8"/>
          <p:cNvSpPr/>
          <p:nvPr/>
        </p:nvSpPr>
        <p:spPr>
          <a:xfrm>
            <a:off x="2643174" y="3143248"/>
            <a:ext cx="142876" cy="714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Minus 9"/>
          <p:cNvSpPr/>
          <p:nvPr/>
        </p:nvSpPr>
        <p:spPr>
          <a:xfrm>
            <a:off x="2643174" y="3929066"/>
            <a:ext cx="142876" cy="714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Minus 10">
            <a:hlinkClick r:id="rId3" action="ppaction://hlinksldjump"/>
          </p:cNvPr>
          <p:cNvSpPr/>
          <p:nvPr/>
        </p:nvSpPr>
        <p:spPr>
          <a:xfrm>
            <a:off x="2643174" y="4786322"/>
            <a:ext cx="142876" cy="714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0034" y="857232"/>
            <a:ext cx="8429684" cy="6000768"/>
          </a:xfrm>
        </p:spPr>
        <p:txBody>
          <a:bodyPr>
            <a:normAutofit fontScale="32500" lnSpcReduction="20000"/>
          </a:bodyPr>
          <a:lstStyle/>
          <a:p>
            <a:pPr algn="l"/>
            <a:endParaRPr lang="es-EC" sz="5000" b="1" dirty="0" smtClean="0">
              <a:latin typeface="Arial" pitchFamily="34" charset="0"/>
              <a:cs typeface="Arial" pitchFamily="34" charset="0"/>
            </a:endParaRPr>
          </a:p>
          <a:p>
            <a:pPr algn="l"/>
            <a:r>
              <a:rPr lang="es-EC" sz="6200" b="1" dirty="0" smtClean="0">
                <a:latin typeface="Arial" pitchFamily="34" charset="0"/>
                <a:cs typeface="Arial" pitchFamily="34" charset="0"/>
              </a:rPr>
              <a:t>OBJETIVO GENERAL</a:t>
            </a:r>
            <a:r>
              <a:rPr lang="es-EC" sz="6200" dirty="0" smtClean="0">
                <a:latin typeface="Arial" pitchFamily="34" charset="0"/>
                <a:cs typeface="Arial" pitchFamily="34" charset="0"/>
              </a:rPr>
              <a:t/>
            </a:r>
            <a:br>
              <a:rPr lang="es-EC" sz="6200" dirty="0" smtClean="0">
                <a:latin typeface="Arial" pitchFamily="34" charset="0"/>
                <a:cs typeface="Arial" pitchFamily="34" charset="0"/>
              </a:rPr>
            </a:br>
            <a:r>
              <a:rPr lang="es-EC" sz="6200" dirty="0" smtClean="0">
                <a:latin typeface="Arial" pitchFamily="34" charset="0"/>
                <a:cs typeface="Arial" pitchFamily="34" charset="0"/>
              </a:rPr>
              <a:t> </a:t>
            </a:r>
            <a:br>
              <a:rPr lang="es-EC" sz="6200" dirty="0" smtClean="0">
                <a:latin typeface="Arial" pitchFamily="34" charset="0"/>
                <a:cs typeface="Arial" pitchFamily="34" charset="0"/>
              </a:rPr>
            </a:br>
            <a:r>
              <a:rPr lang="es-EC" sz="6200" dirty="0" smtClean="0">
                <a:latin typeface="Arial" pitchFamily="34" charset="0"/>
                <a:cs typeface="Arial" pitchFamily="34" charset="0"/>
              </a:rPr>
              <a:t>Desarrollar métodos validados de análisis de pesticidas órganofosforados en agua mediante la técnica de  cromatografía de gases.</a:t>
            </a:r>
          </a:p>
          <a:p>
            <a:pPr algn="l"/>
            <a:endParaRPr lang="es-EC" sz="5000" b="1" dirty="0" smtClean="0">
              <a:latin typeface="Arial" pitchFamily="34" charset="0"/>
              <a:cs typeface="Arial" pitchFamily="34" charset="0"/>
            </a:endParaRPr>
          </a:p>
          <a:p>
            <a:pPr algn="l"/>
            <a:endParaRPr lang="es-EC" sz="5500" b="1" dirty="0" smtClean="0">
              <a:latin typeface="Arial" pitchFamily="34" charset="0"/>
              <a:cs typeface="Arial" pitchFamily="34" charset="0"/>
            </a:endParaRPr>
          </a:p>
          <a:p>
            <a:pPr algn="l"/>
            <a:r>
              <a:rPr lang="es-EC" sz="6200" b="1" dirty="0" smtClean="0">
                <a:latin typeface="Arial" pitchFamily="34" charset="0"/>
                <a:cs typeface="Arial" pitchFamily="34" charset="0"/>
              </a:rPr>
              <a:t>OBJETIVOS ESPECíFICOS</a:t>
            </a:r>
          </a:p>
          <a:p>
            <a:pPr lvl="0" algn="l"/>
            <a:endParaRPr lang="es-EC" sz="6200" dirty="0" smtClean="0">
              <a:latin typeface="Arial" pitchFamily="34" charset="0"/>
              <a:cs typeface="Arial" pitchFamily="34" charset="0"/>
            </a:endParaRPr>
          </a:p>
          <a:p>
            <a:pPr lvl="0" algn="just"/>
            <a:r>
              <a:rPr lang="es-EC" sz="6200" dirty="0" smtClean="0">
                <a:latin typeface="Arial" pitchFamily="34" charset="0"/>
                <a:cs typeface="Arial" pitchFamily="34" charset="0"/>
              </a:rPr>
              <a:t>Desarrollar los procedimientos técnicos internos para el Laboratorio de Medio Ambiente (LMA) para el  tratamiento previo de las muestras y el análisis de los pesticidas órganofosforados en agua mediante la técnica de cromatografía de gases.</a:t>
            </a:r>
          </a:p>
          <a:p>
            <a:pPr lvl="0" algn="just"/>
            <a:endParaRPr lang="es-EC" sz="6200" dirty="0" smtClean="0">
              <a:latin typeface="Arial" pitchFamily="34" charset="0"/>
              <a:cs typeface="Arial" pitchFamily="34" charset="0"/>
            </a:endParaRPr>
          </a:p>
          <a:p>
            <a:pPr lvl="0" algn="just"/>
            <a:r>
              <a:rPr lang="es-EC" sz="6200" dirty="0" smtClean="0">
                <a:latin typeface="Arial" pitchFamily="34" charset="0"/>
                <a:cs typeface="Arial" pitchFamily="34" charset="0"/>
              </a:rPr>
              <a:t>Validar  los procedimientos de  análisis de pesticidas órganofosforados en agua mediante la técnica de cromatografía de gases.</a:t>
            </a:r>
          </a:p>
          <a:p>
            <a:pPr lvl="0" algn="just"/>
            <a:r>
              <a:rPr lang="es-EC" sz="6200" dirty="0" smtClean="0">
                <a:latin typeface="Arial" pitchFamily="34" charset="0"/>
                <a:cs typeface="Arial" pitchFamily="34" charset="0"/>
              </a:rPr>
              <a:t>	</a:t>
            </a:r>
          </a:p>
          <a:p>
            <a:pPr lvl="0" algn="just"/>
            <a:r>
              <a:rPr lang="es-EC" sz="6200" dirty="0" smtClean="0">
                <a:latin typeface="Arial" pitchFamily="34" charset="0"/>
                <a:cs typeface="Arial" pitchFamily="34" charset="0"/>
              </a:rPr>
              <a:t>Estimar la incertidumbre de medición del análisis de pesticidas órganofosforados en agua mediante la técnica de cromatografía de gases.</a:t>
            </a:r>
          </a:p>
          <a:p>
            <a:pPr algn="just"/>
            <a:endParaRPr lang="es-EC" sz="6200" dirty="0" smtClean="0"/>
          </a:p>
          <a:p>
            <a:pPr algn="just"/>
            <a:endParaRPr lang="es-EC" sz="5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714356"/>
            <a:ext cx="7772400"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sp>
        <p:nvSpPr>
          <p:cNvPr id="7" name="Text Placeholder 5"/>
          <p:cNvSpPr txBox="1">
            <a:spLocks/>
          </p:cNvSpPr>
          <p:nvPr/>
        </p:nvSpPr>
        <p:spPr>
          <a:xfrm>
            <a:off x="285720" y="1357298"/>
            <a:ext cx="2786082" cy="71438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s-ES" sz="1200" b="1" dirty="0" smtClean="0">
                <a:latin typeface="Arial" pitchFamily="34" charset="0"/>
                <a:cs typeface="Arial" pitchFamily="34" charset="0"/>
              </a:rPr>
              <a:t>Recolección de la Muestra de Agua</a:t>
            </a:r>
            <a:endPar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5"/>
          <p:cNvSpPr txBox="1">
            <a:spLocks/>
          </p:cNvSpPr>
          <p:nvPr/>
        </p:nvSpPr>
        <p:spPr>
          <a:xfrm>
            <a:off x="3143240" y="1357298"/>
            <a:ext cx="2357454" cy="571504"/>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200" b="1" dirty="0" smtClean="0">
                <a:latin typeface="Arial" pitchFamily="34" charset="0"/>
                <a:cs typeface="Arial" pitchFamily="34" charset="0"/>
              </a:rPr>
              <a:t>Proceso de Extracción (LLE)</a:t>
            </a:r>
            <a:endPar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C:\Users\Personal\Downloads\16092010026.jpg"/>
          <p:cNvPicPr/>
          <p:nvPr/>
        </p:nvPicPr>
        <p:blipFill>
          <a:blip r:embed="rId2" cstate="print"/>
          <a:srcRect/>
          <a:stretch>
            <a:fillRect/>
          </a:stretch>
        </p:blipFill>
        <p:spPr bwMode="auto">
          <a:xfrm>
            <a:off x="3214678" y="2000240"/>
            <a:ext cx="2305050" cy="2071702"/>
          </a:xfrm>
          <a:prstGeom prst="rect">
            <a:avLst/>
          </a:prstGeom>
          <a:noFill/>
          <a:ln w="9525">
            <a:noFill/>
            <a:miter lim="800000"/>
            <a:headEnd/>
            <a:tailEnd/>
          </a:ln>
        </p:spPr>
      </p:pic>
      <p:sp>
        <p:nvSpPr>
          <p:cNvPr id="10" name="Text Placeholder 5"/>
          <p:cNvSpPr txBox="1">
            <a:spLocks/>
          </p:cNvSpPr>
          <p:nvPr/>
        </p:nvSpPr>
        <p:spPr>
          <a:xfrm>
            <a:off x="5572132" y="1357298"/>
            <a:ext cx="2786082" cy="571504"/>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200" b="1" dirty="0" smtClean="0">
                <a:latin typeface="Arial" pitchFamily="34" charset="0"/>
                <a:cs typeface="Arial" pitchFamily="34" charset="0"/>
              </a:rPr>
              <a:t>Proceso de Purificación o Clean-Up</a:t>
            </a:r>
            <a:endPar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p:cNvPicPr/>
          <p:nvPr/>
        </p:nvPicPr>
        <p:blipFill>
          <a:blip r:embed="rId3" cstate="print"/>
          <a:srcRect/>
          <a:stretch>
            <a:fillRect/>
          </a:stretch>
        </p:blipFill>
        <p:spPr bwMode="auto">
          <a:xfrm>
            <a:off x="5857884" y="2214554"/>
            <a:ext cx="2218707" cy="1510529"/>
          </a:xfrm>
          <a:prstGeom prst="rect">
            <a:avLst/>
          </a:prstGeom>
          <a:noFill/>
          <a:ln w="9525">
            <a:noFill/>
            <a:miter lim="800000"/>
            <a:headEnd/>
            <a:tailEnd/>
          </a:ln>
        </p:spPr>
      </p:pic>
      <p:sp>
        <p:nvSpPr>
          <p:cNvPr id="12" name="Text Placeholder 5"/>
          <p:cNvSpPr txBox="1">
            <a:spLocks/>
          </p:cNvSpPr>
          <p:nvPr/>
        </p:nvSpPr>
        <p:spPr>
          <a:xfrm>
            <a:off x="5500694" y="4143380"/>
            <a:ext cx="3143272" cy="571504"/>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200" b="1" dirty="0" smtClean="0">
                <a:latin typeface="Arial" pitchFamily="34" charset="0"/>
                <a:cs typeface="Arial" pitchFamily="34" charset="0"/>
              </a:rPr>
              <a:t>Proceso de Concentrado </a:t>
            </a:r>
            <a:endPar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ight Arrow 12"/>
          <p:cNvSpPr/>
          <p:nvPr/>
        </p:nvSpPr>
        <p:spPr>
          <a:xfrm>
            <a:off x="2928926" y="150017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ight Arrow 13"/>
          <p:cNvSpPr/>
          <p:nvPr/>
        </p:nvSpPr>
        <p:spPr>
          <a:xfrm>
            <a:off x="5357818" y="150017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Title 1"/>
          <p:cNvSpPr txBox="1">
            <a:spLocks/>
          </p:cNvSpPr>
          <p:nvPr/>
        </p:nvSpPr>
        <p:spPr>
          <a:xfrm>
            <a:off x="428596" y="714356"/>
            <a:ext cx="7772400" cy="53607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ln w="635">
                  <a:noFill/>
                </a:ln>
                <a:effectLst>
                  <a:outerShdw blurRad="38100" dist="25400" dir="5400000" algn="tl" rotWithShape="0">
                    <a:srgbClr val="000000">
                      <a:alpha val="43000"/>
                    </a:srgbClr>
                  </a:outerShdw>
                </a:effectLst>
                <a:latin typeface="Arial" pitchFamily="34" charset="0"/>
                <a:ea typeface="+mj-ea"/>
                <a:cs typeface="Arial" pitchFamily="34" charset="0"/>
              </a:rPr>
              <a:t>Preparación de la Muestra</a:t>
            </a:r>
            <a:endParaRPr kumimoji="0" lang="es-EC" sz="2800" b="1"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Arial" pitchFamily="34" charset="0"/>
              <a:ea typeface="+mj-ea"/>
              <a:cs typeface="Arial" pitchFamily="34" charset="0"/>
            </a:endParaRPr>
          </a:p>
        </p:txBody>
      </p:sp>
      <p:pic>
        <p:nvPicPr>
          <p:cNvPr id="48130" name="Picture 2" descr="http://t0.gstatic.com/images?q=tbn:ANd9GcQ-55X51h-B8OIMq1njAsbBzJcR8l-oMm9RU0HWfdAXYIQNs5Wm"/>
          <p:cNvPicPr>
            <a:picLocks noChangeAspect="1" noChangeArrowheads="1"/>
          </p:cNvPicPr>
          <p:nvPr/>
        </p:nvPicPr>
        <p:blipFill>
          <a:blip r:embed="rId4" cstate="print"/>
          <a:srcRect/>
          <a:stretch>
            <a:fillRect/>
          </a:stretch>
        </p:blipFill>
        <p:spPr bwMode="auto">
          <a:xfrm>
            <a:off x="500034" y="2143116"/>
            <a:ext cx="1905000" cy="1905000"/>
          </a:xfrm>
          <a:prstGeom prst="rect">
            <a:avLst/>
          </a:prstGeom>
          <a:noFill/>
        </p:spPr>
      </p:pic>
      <p:pic>
        <p:nvPicPr>
          <p:cNvPr id="48132" name="Picture 4" descr="http://images2.opticsplanet.com/640-640/opplanet-buchi-rotavapor-r-210-rotary-evaporators-with-dry-ice-condenser-bchi-23023c122.jpg"/>
          <p:cNvPicPr>
            <a:picLocks noChangeAspect="1" noChangeArrowheads="1"/>
          </p:cNvPicPr>
          <p:nvPr/>
        </p:nvPicPr>
        <p:blipFill>
          <a:blip r:embed="rId5" cstate="print"/>
          <a:srcRect/>
          <a:stretch>
            <a:fillRect/>
          </a:stretch>
        </p:blipFill>
        <p:spPr bwMode="auto">
          <a:xfrm>
            <a:off x="5857884" y="4450745"/>
            <a:ext cx="2666897" cy="2263467"/>
          </a:xfrm>
          <a:prstGeom prst="rect">
            <a:avLst/>
          </a:prstGeom>
          <a:noFill/>
        </p:spPr>
      </p:pic>
      <p:pic>
        <p:nvPicPr>
          <p:cNvPr id="48134" name="Picture 6" descr="http://www.ictsl.net/images/2047cv01c20100_462.jpg"/>
          <p:cNvPicPr>
            <a:picLocks noChangeAspect="1" noChangeArrowheads="1"/>
          </p:cNvPicPr>
          <p:nvPr/>
        </p:nvPicPr>
        <p:blipFill>
          <a:blip r:embed="rId6" cstate="print"/>
          <a:srcRect/>
          <a:stretch>
            <a:fillRect/>
          </a:stretch>
        </p:blipFill>
        <p:spPr bwMode="auto">
          <a:xfrm>
            <a:off x="1142976" y="5000636"/>
            <a:ext cx="1036669" cy="1069521"/>
          </a:xfrm>
          <a:prstGeom prst="rect">
            <a:avLst/>
          </a:prstGeom>
          <a:noFill/>
        </p:spPr>
      </p:pic>
      <p:sp>
        <p:nvSpPr>
          <p:cNvPr id="15" name="Text Placeholder 5"/>
          <p:cNvSpPr txBox="1">
            <a:spLocks/>
          </p:cNvSpPr>
          <p:nvPr/>
        </p:nvSpPr>
        <p:spPr>
          <a:xfrm>
            <a:off x="0" y="4214818"/>
            <a:ext cx="3143272" cy="500066"/>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200" b="1" dirty="0" smtClean="0">
                <a:latin typeface="Arial" pitchFamily="34" charset="0"/>
                <a:cs typeface="Arial" pitchFamily="34" charset="0"/>
              </a:rPr>
              <a:t>Almacenamiento</a:t>
            </a:r>
            <a:endPar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Left Arrow 16"/>
          <p:cNvSpPr/>
          <p:nvPr/>
        </p:nvSpPr>
        <p:spPr>
          <a:xfrm>
            <a:off x="4286248" y="4357694"/>
            <a:ext cx="357190"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Down Arrow 17"/>
          <p:cNvSpPr/>
          <p:nvPr/>
        </p:nvSpPr>
        <p:spPr>
          <a:xfrm>
            <a:off x="7072330" y="3857628"/>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57158" y="2143116"/>
            <a:ext cx="3143272" cy="71438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642910" y="1071546"/>
            <a:ext cx="2444900"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Cuantificación</a:t>
            </a:r>
            <a:endParaRPr lang="es-EC" sz="2800" dirty="0">
              <a:ln w="635">
                <a:noFill/>
              </a:ln>
              <a:latin typeface="Arial" pitchFamily="34" charset="0"/>
              <a:cs typeface="Arial" pitchFamily="34" charset="0"/>
            </a:endParaRPr>
          </a:p>
        </p:txBody>
      </p:sp>
      <p:sp>
        <p:nvSpPr>
          <p:cNvPr id="7" name="Text Placeholder 5"/>
          <p:cNvSpPr txBox="1">
            <a:spLocks/>
          </p:cNvSpPr>
          <p:nvPr/>
        </p:nvSpPr>
        <p:spPr>
          <a:xfrm>
            <a:off x="214282" y="6143620"/>
            <a:ext cx="5643602" cy="714380"/>
          </a:xfrm>
          <a:prstGeom prst="rect">
            <a:avLst/>
          </a:prstGeom>
        </p:spPr>
        <p:txBody>
          <a:bodyPr vert="horz" lIns="45720" rIns="45720" anchor="t">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 Placeholder 5"/>
          <p:cNvSpPr txBox="1">
            <a:spLocks/>
          </p:cNvSpPr>
          <p:nvPr/>
        </p:nvSpPr>
        <p:spPr>
          <a:xfrm>
            <a:off x="785786" y="1857364"/>
            <a:ext cx="2428892" cy="50006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Detector Nitrogen Fósforo (NPD)</a:t>
            </a:r>
            <a:endPar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 Placeholder 5"/>
          <p:cNvSpPr txBox="1">
            <a:spLocks/>
          </p:cNvSpPr>
          <p:nvPr/>
        </p:nvSpPr>
        <p:spPr>
          <a:xfrm>
            <a:off x="785786" y="2357430"/>
            <a:ext cx="2571768" cy="571504"/>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Condiciones 	Instrumentales</a:t>
            </a:r>
            <a:endPar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2"/>
          <p:cNvGraphicFramePr>
            <a:graphicFrameLocks noGrp="1"/>
          </p:cNvGraphicFramePr>
          <p:nvPr/>
        </p:nvGraphicFramePr>
        <p:xfrm>
          <a:off x="4643438" y="2428868"/>
          <a:ext cx="4326573" cy="3657600"/>
        </p:xfrm>
        <a:graphic>
          <a:graphicData uri="http://schemas.openxmlformats.org/drawingml/2006/table">
            <a:tbl>
              <a:tblPr/>
              <a:tblGrid>
                <a:gridCol w="1093750"/>
                <a:gridCol w="694731"/>
                <a:gridCol w="1058238"/>
                <a:gridCol w="1479854"/>
              </a:tblGrid>
              <a:tr h="219612">
                <a:tc>
                  <a:txBody>
                    <a:bodyPr/>
                    <a:lstStyle/>
                    <a:p>
                      <a:pPr marR="136525" algn="ctr">
                        <a:lnSpc>
                          <a:spcPct val="150000"/>
                        </a:lnSpc>
                        <a:spcAft>
                          <a:spcPts val="0"/>
                        </a:spcAft>
                      </a:pPr>
                      <a:r>
                        <a:rPr lang="es-EC" sz="1000" b="1" dirty="0">
                          <a:solidFill>
                            <a:srgbClr val="000000"/>
                          </a:solidFill>
                          <a:latin typeface="Arial" pitchFamily="34" charset="0"/>
                          <a:ea typeface="Times New Roman"/>
                          <a:cs typeface="Arial" pitchFamily="34" charset="0"/>
                        </a:rPr>
                        <a:t>Detector:</a:t>
                      </a:r>
                      <a:endParaRPr lang="es-EC" sz="10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Nitrógeno/Fosforo NPD 260°C</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19612">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Inyector:</a:t>
                      </a:r>
                      <a:endParaRPr lang="es-EC" sz="10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Automático de </a:t>
                      </a:r>
                      <a:r>
                        <a:rPr lang="es-EC" sz="1000" dirty="0" smtClean="0">
                          <a:solidFill>
                            <a:srgbClr val="000000"/>
                          </a:solidFill>
                          <a:latin typeface="Arial" pitchFamily="34" charset="0"/>
                          <a:ea typeface="Times New Roman"/>
                          <a:cs typeface="Arial" pitchFamily="34" charset="0"/>
                        </a:rPr>
                        <a:t>líquidos </a:t>
                      </a:r>
                      <a:r>
                        <a:rPr lang="es-EC" sz="1000" dirty="0">
                          <a:solidFill>
                            <a:srgbClr val="000000"/>
                          </a:solidFill>
                          <a:latin typeface="Arial" pitchFamily="34" charset="0"/>
                          <a:ea typeface="Times New Roman"/>
                          <a:cs typeface="Arial" pitchFamily="34" charset="0"/>
                        </a:rPr>
                        <a:t>250°C</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12079">
                <a:tc>
                  <a:txBody>
                    <a:bodyPr/>
                    <a:lstStyle/>
                    <a:p>
                      <a:pPr marR="136525" algn="ctr">
                        <a:lnSpc>
                          <a:spcPct val="150000"/>
                        </a:lnSpc>
                        <a:spcAft>
                          <a:spcPts val="0"/>
                        </a:spcAft>
                      </a:pPr>
                      <a:r>
                        <a:rPr lang="es-EC" sz="1000" b="1" dirty="0" smtClean="0">
                          <a:solidFill>
                            <a:srgbClr val="000000"/>
                          </a:solidFill>
                          <a:latin typeface="Arial" pitchFamily="34" charset="0"/>
                          <a:ea typeface="Times New Roman"/>
                          <a:cs typeface="Arial" pitchFamily="34" charset="0"/>
                        </a:rPr>
                        <a:t>Presión de Gases:</a:t>
                      </a:r>
                      <a:endParaRPr lang="es-EC" sz="10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kumimoji="0" lang="es-EC" sz="1000" kern="1200" dirty="0" smtClean="0">
                          <a:solidFill>
                            <a:schemeClr val="bg1"/>
                          </a:solidFill>
                          <a:latin typeface="Arial" pitchFamily="34" charset="0"/>
                          <a:ea typeface="+mn-ea"/>
                          <a:cs typeface="Arial" pitchFamily="34" charset="0"/>
                        </a:rPr>
                        <a:t>50psi entrada</a:t>
                      </a:r>
                      <a:endParaRPr lang="es-EC" sz="10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322190">
                <a:tc>
                  <a:txBody>
                    <a:bodyPr/>
                    <a:lstStyle/>
                    <a:p>
                      <a:pPr marR="136525" algn="ctr">
                        <a:lnSpc>
                          <a:spcPct val="150000"/>
                        </a:lnSpc>
                        <a:spcAft>
                          <a:spcPts val="0"/>
                        </a:spcAft>
                      </a:pPr>
                      <a:r>
                        <a:rPr lang="es-EC" sz="1000" b="1" dirty="0">
                          <a:solidFill>
                            <a:srgbClr val="000000"/>
                          </a:solidFill>
                          <a:latin typeface="Arial" pitchFamily="34" charset="0"/>
                          <a:ea typeface="Times New Roman"/>
                          <a:cs typeface="Arial" pitchFamily="34" charset="0"/>
                        </a:rPr>
                        <a:t>Columna:</a:t>
                      </a:r>
                      <a:endParaRPr lang="es-EC" sz="10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just">
                        <a:lnSpc>
                          <a:spcPct val="150000"/>
                        </a:lnSpc>
                        <a:spcAft>
                          <a:spcPts val="0"/>
                        </a:spcAft>
                      </a:pPr>
                      <a:r>
                        <a:rPr lang="en-US" sz="1000" dirty="0">
                          <a:solidFill>
                            <a:srgbClr val="000000"/>
                          </a:solidFill>
                          <a:latin typeface="Arial" pitchFamily="34" charset="0"/>
                          <a:ea typeface="Times New Roman"/>
                          <a:cs typeface="Arial" pitchFamily="34" charset="0"/>
                        </a:rPr>
                        <a:t>Capilar N9316023</a:t>
                      </a:r>
                      <a:endParaRPr lang="es-EC" sz="1000" dirty="0">
                        <a:latin typeface="Arial" pitchFamily="34" charset="0"/>
                        <a:ea typeface="Times New Roman"/>
                        <a:cs typeface="Arial" pitchFamily="34" charset="0"/>
                      </a:endParaRPr>
                    </a:p>
                    <a:p>
                      <a:pPr marR="136525" algn="just">
                        <a:lnSpc>
                          <a:spcPct val="150000"/>
                        </a:lnSpc>
                        <a:spcAft>
                          <a:spcPts val="0"/>
                        </a:spcAft>
                      </a:pPr>
                      <a:r>
                        <a:rPr lang="en-US" sz="1000" dirty="0">
                          <a:solidFill>
                            <a:srgbClr val="000000"/>
                          </a:solidFill>
                          <a:latin typeface="Arial" pitchFamily="34" charset="0"/>
                          <a:ea typeface="Times New Roman"/>
                          <a:cs typeface="Arial" pitchFamily="34" charset="0"/>
                        </a:rPr>
                        <a:t>Crossband 100% Dimethyl Polysiloxano</a:t>
                      </a:r>
                      <a:endParaRPr lang="es-EC" sz="1000" dirty="0">
                        <a:latin typeface="Arial" pitchFamily="34" charset="0"/>
                        <a:ea typeface="Times New Roman"/>
                        <a:cs typeface="Arial" pitchFamily="34" charset="0"/>
                      </a:endParaRPr>
                    </a:p>
                    <a:p>
                      <a:pPr marR="136525" algn="just">
                        <a:lnSpc>
                          <a:spcPct val="150000"/>
                        </a:lnSpc>
                        <a:spcAft>
                          <a:spcPts val="0"/>
                        </a:spcAft>
                      </a:pPr>
                      <a:r>
                        <a:rPr lang="en-US" sz="1000" dirty="0">
                          <a:solidFill>
                            <a:srgbClr val="000000"/>
                          </a:solidFill>
                          <a:latin typeface="Arial" pitchFamily="34" charset="0"/>
                          <a:ea typeface="Times New Roman"/>
                          <a:cs typeface="Arial" pitchFamily="34" charset="0"/>
                        </a:rPr>
                        <a:t>Phase: Elite 1</a:t>
                      </a:r>
                      <a:endParaRPr lang="es-EC" sz="1000" dirty="0">
                        <a:latin typeface="Arial" pitchFamily="34" charset="0"/>
                        <a:ea typeface="Times New Roman"/>
                        <a:cs typeface="Arial" pitchFamily="34" charset="0"/>
                      </a:endParaRPr>
                    </a:p>
                    <a:p>
                      <a:pPr marR="136525" algn="just">
                        <a:lnSpc>
                          <a:spcPct val="150000"/>
                        </a:lnSpc>
                        <a:spcAft>
                          <a:spcPts val="0"/>
                        </a:spcAft>
                      </a:pPr>
                      <a:r>
                        <a:rPr lang="es-EC" sz="1000" dirty="0">
                          <a:solidFill>
                            <a:srgbClr val="000000"/>
                          </a:solidFill>
                          <a:latin typeface="Arial" pitchFamily="34" charset="0"/>
                          <a:ea typeface="Times New Roman"/>
                          <a:cs typeface="Arial" pitchFamily="34" charset="0"/>
                        </a:rPr>
                        <a:t>Dimensiones:</a:t>
                      </a:r>
                      <a:endParaRPr lang="es-EC" sz="1000" dirty="0">
                        <a:latin typeface="Arial" pitchFamily="34" charset="0"/>
                        <a:ea typeface="Times New Roman"/>
                        <a:cs typeface="Arial" pitchFamily="34" charset="0"/>
                      </a:endParaRPr>
                    </a:p>
                    <a:p>
                      <a:pPr marR="136525" algn="just">
                        <a:lnSpc>
                          <a:spcPct val="150000"/>
                        </a:lnSpc>
                        <a:spcAft>
                          <a:spcPts val="0"/>
                        </a:spcAft>
                      </a:pPr>
                      <a:r>
                        <a:rPr lang="es-EC" sz="1000" dirty="0">
                          <a:solidFill>
                            <a:srgbClr val="000000"/>
                          </a:solidFill>
                          <a:latin typeface="Arial" pitchFamily="34" charset="0"/>
                          <a:ea typeface="Times New Roman"/>
                          <a:cs typeface="Arial" pitchFamily="34" charset="0"/>
                        </a:rPr>
                        <a:t>Longitud: 30 m.  Diámetro Interno: 0,32mm </a:t>
                      </a:r>
                      <a:endParaRPr lang="es-EC" sz="1000" dirty="0">
                        <a:latin typeface="Arial" pitchFamily="34" charset="0"/>
                        <a:ea typeface="Times New Roman"/>
                        <a:cs typeface="Arial" pitchFamily="34" charset="0"/>
                      </a:endParaRPr>
                    </a:p>
                    <a:p>
                      <a:pPr marR="136525" algn="just">
                        <a:lnSpc>
                          <a:spcPct val="150000"/>
                        </a:lnSpc>
                        <a:spcAft>
                          <a:spcPts val="0"/>
                        </a:spcAft>
                      </a:pPr>
                      <a:r>
                        <a:rPr lang="es-EC" sz="1000" dirty="0">
                          <a:solidFill>
                            <a:srgbClr val="000000"/>
                          </a:solidFill>
                          <a:latin typeface="Arial" pitchFamily="34" charset="0"/>
                          <a:ea typeface="Times New Roman"/>
                          <a:cs typeface="Arial" pitchFamily="34" charset="0"/>
                        </a:rPr>
                        <a:t>Rango de Temperatura: -60 a 330/350°C</a:t>
                      </a:r>
                      <a:endParaRPr lang="es-EC" sz="10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39225">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Rampa del Horno:</a:t>
                      </a:r>
                      <a:endParaRPr lang="es-EC" sz="10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RATE</a:t>
                      </a:r>
                      <a:endParaRPr lang="es-EC" sz="10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b="1" dirty="0">
                          <a:solidFill>
                            <a:srgbClr val="000000"/>
                          </a:solidFill>
                          <a:latin typeface="Arial" pitchFamily="34" charset="0"/>
                          <a:ea typeface="Times New Roman"/>
                          <a:cs typeface="Arial" pitchFamily="34" charset="0"/>
                        </a:rPr>
                        <a:t>TEMPERATURE(Cº)</a:t>
                      </a:r>
                      <a:endParaRPr lang="es-EC" sz="10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HOLD</a:t>
                      </a:r>
                      <a:endParaRPr lang="es-EC" sz="10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2">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Inicial</a:t>
                      </a:r>
                      <a:endParaRPr lang="es-EC" sz="10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50</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2">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1</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4,00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250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10,00</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2">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2</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2">
                <a:tc>
                  <a:txBody>
                    <a:bodyPr/>
                    <a:lstStyle/>
                    <a:p>
                      <a:pPr marR="136525" algn="ctr">
                        <a:lnSpc>
                          <a:spcPct val="150000"/>
                        </a:lnSpc>
                        <a:spcAft>
                          <a:spcPts val="0"/>
                        </a:spcAft>
                      </a:pPr>
                      <a:r>
                        <a:rPr lang="es-EC" sz="1000" b="1">
                          <a:solidFill>
                            <a:srgbClr val="000000"/>
                          </a:solidFill>
                          <a:latin typeface="Arial" pitchFamily="34" charset="0"/>
                          <a:ea typeface="Times New Roman"/>
                          <a:cs typeface="Arial" pitchFamily="34" charset="0"/>
                        </a:rPr>
                        <a:t>3</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a:t>
                      </a:r>
                      <a:endParaRPr lang="es-EC" sz="10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a:t>
                      </a:r>
                      <a:endParaRPr lang="es-EC" sz="10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ight Arrow 13"/>
          <p:cNvSpPr/>
          <p:nvPr/>
        </p:nvSpPr>
        <p:spPr>
          <a:xfrm>
            <a:off x="3000364" y="242886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Diamond 14">
            <a:hlinkClick r:id="rId2" action="ppaction://hlinksldjump"/>
          </p:cNvPr>
          <p:cNvSpPr/>
          <p:nvPr/>
        </p:nvSpPr>
        <p:spPr>
          <a:xfrm>
            <a:off x="8358214" y="714356"/>
            <a:ext cx="214314" cy="21431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11"/>
          <p:cNvPicPr/>
          <p:nvPr/>
        </p:nvPicPr>
        <p:blipFill>
          <a:blip r:embed="rId3" cstate="print"/>
          <a:srcRect/>
          <a:stretch>
            <a:fillRect/>
          </a:stretch>
        </p:blipFill>
        <p:spPr bwMode="auto">
          <a:xfrm>
            <a:off x="142844" y="2786058"/>
            <a:ext cx="428628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071546"/>
            <a:ext cx="1818703"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Validación</a:t>
            </a:r>
            <a:endParaRPr lang="es-EC" sz="2800" dirty="0">
              <a:ln w="635">
                <a:noFill/>
              </a:ln>
              <a:latin typeface="Arial" pitchFamily="34" charset="0"/>
              <a:cs typeface="Arial" pitchFamily="34" charset="0"/>
            </a:endParaRPr>
          </a:p>
        </p:txBody>
      </p:sp>
      <p:sp>
        <p:nvSpPr>
          <p:cNvPr id="5" name="Text Placeholder 5"/>
          <p:cNvSpPr txBox="1">
            <a:spLocks/>
          </p:cNvSpPr>
          <p:nvPr/>
        </p:nvSpPr>
        <p:spPr>
          <a:xfrm>
            <a:off x="357158" y="1785926"/>
            <a:ext cx="5500726" cy="500090"/>
          </a:xfrm>
          <a:prstGeom prst="rect">
            <a:avLst/>
          </a:prstGeom>
        </p:spPr>
        <p:txBody>
          <a:bodyPr vert="horz" lIns="45720" rIns="45720" anchor="t">
            <a:normAutofit/>
          </a:bodyPr>
          <a:lstStyle/>
          <a:p>
            <a:pPr lvl="0" algn="just">
              <a:spcBef>
                <a:spcPct val="20000"/>
              </a:spcBef>
              <a:buClr>
                <a:schemeClr val="accent3"/>
              </a:buClr>
              <a:buSzPct val="95000"/>
            </a:pPr>
            <a:r>
              <a:rPr lang="es-ES" sz="1200" dirty="0" smtClean="0"/>
              <a:t> </a:t>
            </a:r>
            <a:endParaRPr kumimoji="0" lang="es-EC"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857356" y="2000240"/>
            <a:ext cx="4857784"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 Placeholder 5"/>
          <p:cNvSpPr txBox="1">
            <a:spLocks/>
          </p:cNvSpPr>
          <p:nvPr/>
        </p:nvSpPr>
        <p:spPr>
          <a:xfrm>
            <a:off x="1857356" y="2000240"/>
            <a:ext cx="4929222" cy="500090"/>
          </a:xfrm>
          <a:prstGeom prst="rect">
            <a:avLst/>
          </a:prstGeom>
        </p:spPr>
        <p:txBody>
          <a:bodyPr vert="horz" lIns="45720" rIns="45720" anchor="t">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Se realizaron 3</a:t>
            </a:r>
            <a:r>
              <a:rPr kumimoji="0" lang="es-ES" sz="105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muestras fortificadas (0,001ppm;0,01pmm;0,014ppm) y blanco.</a:t>
            </a:r>
          </a:p>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s-ES" sz="1050" baseline="0" dirty="0" smtClean="0">
                <a:latin typeface="Arial" pitchFamily="34" charset="0"/>
                <a:cs typeface="Arial" pitchFamily="34" charset="0"/>
              </a:rPr>
              <a:t>Se</a:t>
            </a:r>
            <a:r>
              <a:rPr lang="es-ES" sz="1050" dirty="0" smtClean="0">
                <a:latin typeface="Arial" pitchFamily="34" charset="0"/>
                <a:cs typeface="Arial" pitchFamily="34" charset="0"/>
              </a:rPr>
              <a:t> cuantificaron en 3 días diferentes ,tres repeticiones.</a:t>
            </a:r>
            <a:endParaRPr kumimoji="0" lang="es-EC"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1857356" y="2786058"/>
            <a:ext cx="485778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angle 8"/>
          <p:cNvSpPr/>
          <p:nvPr/>
        </p:nvSpPr>
        <p:spPr>
          <a:xfrm>
            <a:off x="1857356" y="2786058"/>
            <a:ext cx="4857784" cy="609398"/>
          </a:xfrm>
          <a:prstGeom prst="rect">
            <a:avLst/>
          </a:prstGeom>
        </p:spPr>
        <p:txBody>
          <a:bodyPr wrap="square">
            <a:spAutoFit/>
          </a:bodyPr>
          <a:lstStyle/>
          <a:p>
            <a:pPr lvl="0" algn="just">
              <a:spcBef>
                <a:spcPct val="20000"/>
              </a:spcBef>
              <a:buClr>
                <a:schemeClr val="accent3"/>
              </a:buClr>
              <a:buSzPct val="95000"/>
              <a:defRPr/>
            </a:pPr>
            <a:r>
              <a:rPr lang="es-ES" sz="1050" dirty="0" smtClean="0">
                <a:latin typeface="Arial" pitchFamily="34" charset="0"/>
                <a:cs typeface="Arial" pitchFamily="34" charset="0"/>
              </a:rPr>
              <a:t>Se realizaron 4 soluciones para la calibración, del equipo 14ppm; 10ppm; 1ppm y 0,6 ppm.</a:t>
            </a:r>
          </a:p>
          <a:p>
            <a:pPr lvl="0" algn="just">
              <a:spcBef>
                <a:spcPct val="20000"/>
              </a:spcBef>
              <a:buClr>
                <a:schemeClr val="accent3"/>
              </a:buClr>
              <a:buSzPct val="95000"/>
              <a:defRPr/>
            </a:pPr>
            <a:r>
              <a:rPr lang="es-ES" sz="1050" dirty="0" smtClean="0">
                <a:latin typeface="Arial" pitchFamily="34" charset="0"/>
                <a:cs typeface="Arial" pitchFamily="34" charset="0"/>
              </a:rPr>
              <a:t>Se obtuvo la curva de calibración y ecuaciones para los siete analitos. </a:t>
            </a:r>
            <a:endParaRPr lang="es-EC" sz="1050" dirty="0" smtClean="0">
              <a:latin typeface="Arial" pitchFamily="34" charset="0"/>
              <a:cs typeface="Arial" pitchFamily="34" charset="0"/>
            </a:endParaRPr>
          </a:p>
        </p:txBody>
      </p:sp>
      <p:graphicFrame>
        <p:nvGraphicFramePr>
          <p:cNvPr id="10" name="Chart 9"/>
          <p:cNvGraphicFramePr/>
          <p:nvPr/>
        </p:nvGraphicFramePr>
        <p:xfrm>
          <a:off x="2143108" y="3643314"/>
          <a:ext cx="4429156" cy="19335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857356" y="3571876"/>
            <a:ext cx="4929222"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ext Placeholder 5"/>
          <p:cNvSpPr txBox="1">
            <a:spLocks/>
          </p:cNvSpPr>
          <p:nvPr/>
        </p:nvSpPr>
        <p:spPr>
          <a:xfrm>
            <a:off x="1857356" y="5929330"/>
            <a:ext cx="4857784" cy="785818"/>
          </a:xfrm>
          <a:prstGeom prst="rect">
            <a:avLst/>
          </a:prstGeom>
        </p:spPr>
        <p:txBody>
          <a:bodyPr vert="horz" lIns="45720" rIns="45720" anchor="t">
            <a:normAutofit/>
          </a:bodyPr>
          <a:lstStyle/>
          <a:p>
            <a:pPr lvl="0" algn="just">
              <a:spcBef>
                <a:spcPct val="20000"/>
              </a:spcBef>
              <a:buClr>
                <a:schemeClr val="accent3"/>
              </a:buClr>
              <a:buSzPct val="95000"/>
              <a:defRPr/>
            </a:pPr>
            <a:r>
              <a:rPr lang="es-EC" sz="1100" dirty="0" smtClean="0">
                <a:latin typeface="Arial" pitchFamily="34" charset="0"/>
                <a:cs typeface="Arial" pitchFamily="34" charset="0"/>
              </a:rPr>
              <a:t>Mediante las ecuaciones ,los datos experimentales de cada muestra fortificada obtenidos en </a:t>
            </a:r>
            <a:r>
              <a:rPr lang="en-US" sz="1100" dirty="0" smtClean="0">
                <a:latin typeface="Arial" pitchFamily="34" charset="0"/>
                <a:cs typeface="Arial" pitchFamily="34" charset="0"/>
              </a:rPr>
              <a:t>á</a:t>
            </a:r>
            <a:r>
              <a:rPr lang="es-EC" sz="1100" dirty="0" smtClean="0">
                <a:latin typeface="Arial" pitchFamily="34" charset="0"/>
                <a:cs typeface="Arial" pitchFamily="34" charset="0"/>
              </a:rPr>
              <a:t>rea</a:t>
            </a:r>
            <a:r>
              <a:rPr lang="es-ES" sz="1100" dirty="0" smtClean="0">
                <a:latin typeface="Arial" pitchFamily="34" charset="0"/>
                <a:cs typeface="Arial" pitchFamily="34" charset="0"/>
              </a:rPr>
              <a:t> (µV/s) fueron transformados a concentración(ppm)  además se resto los blancos de la medición.</a:t>
            </a:r>
            <a:endParaRPr kumimoji="0" lang="es-EC" sz="11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1857356" y="5857892"/>
            <a:ext cx="4929222"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angle 12"/>
          <p:cNvSpPr/>
          <p:nvPr/>
        </p:nvSpPr>
        <p:spPr>
          <a:xfrm>
            <a:off x="5357818" y="4000504"/>
            <a:ext cx="1214446" cy="500066"/>
          </a:xfrm>
          <a:prstGeom prst="rect">
            <a:avLst/>
          </a:prstGeom>
          <a:solidFill>
            <a:schemeClr val="tx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071546"/>
            <a:ext cx="1827744"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Linealidad</a:t>
            </a:r>
            <a:endParaRPr lang="es-EC" sz="2800" dirty="0">
              <a:ln w="635">
                <a:noFill/>
              </a:ln>
              <a:latin typeface="Arial" pitchFamily="34" charset="0"/>
              <a:cs typeface="Arial" pitchFamily="34" charset="0"/>
            </a:endParaRPr>
          </a:p>
        </p:txBody>
      </p:sp>
      <p:graphicFrame>
        <p:nvGraphicFramePr>
          <p:cNvPr id="5" name="Table 4"/>
          <p:cNvGraphicFramePr>
            <a:graphicFrameLocks noGrp="1"/>
          </p:cNvGraphicFramePr>
          <p:nvPr/>
        </p:nvGraphicFramePr>
        <p:xfrm>
          <a:off x="1857356" y="3429000"/>
          <a:ext cx="5701030" cy="2851792"/>
        </p:xfrm>
        <a:graphic>
          <a:graphicData uri="http://schemas.openxmlformats.org/drawingml/2006/table">
            <a:tbl>
              <a:tblPr/>
              <a:tblGrid>
                <a:gridCol w="2850515"/>
                <a:gridCol w="2850515"/>
              </a:tblGrid>
              <a:tr h="387281">
                <a:tc>
                  <a:txBody>
                    <a:bodyPr/>
                    <a:lstStyle/>
                    <a:p>
                      <a:pPr marR="136525" algn="ctr">
                        <a:lnSpc>
                          <a:spcPct val="150000"/>
                        </a:lnSpc>
                        <a:spcAft>
                          <a:spcPts val="0"/>
                        </a:spcAft>
                      </a:pPr>
                      <a:r>
                        <a:rPr lang="es-ES" sz="1200" b="1" dirty="0">
                          <a:latin typeface="Arial" pitchFamily="34" charset="0"/>
                          <a:ea typeface="Times New Roman"/>
                          <a:cs typeface="Arial" pitchFamily="34" charset="0"/>
                        </a:rPr>
                        <a:t>Compuesto</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Coeficiente de Correlación “r”</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dirty="0">
                          <a:solidFill>
                            <a:srgbClr val="000000"/>
                          </a:solidFill>
                          <a:latin typeface="Arial" pitchFamily="34" charset="0"/>
                          <a:ea typeface="Times New Roman"/>
                          <a:cs typeface="Arial" pitchFamily="34" charset="0"/>
                        </a:rPr>
                        <a:t>Dichlorvos(DDVP)</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0,882</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dirty="0">
                          <a:solidFill>
                            <a:srgbClr val="000000"/>
                          </a:solidFill>
                          <a:latin typeface="Arial" pitchFamily="34" charset="0"/>
                          <a:ea typeface="Times New Roman"/>
                          <a:cs typeface="Arial" pitchFamily="34" charset="0"/>
                        </a:rPr>
                        <a:t>Mevinphos(phosdrin)</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0,890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dirty="0">
                          <a:solidFill>
                            <a:srgbClr val="000000"/>
                          </a:solidFill>
                          <a:latin typeface="Arial" pitchFamily="34" charset="0"/>
                          <a:ea typeface="Times New Roman"/>
                          <a:cs typeface="Arial" pitchFamily="34" charset="0"/>
                        </a:rPr>
                        <a:t>Ethoprophos</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0,941</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a:solidFill>
                            <a:srgbClr val="000000"/>
                          </a:solidFill>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0,889</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a:solidFill>
                            <a:srgbClr val="000000"/>
                          </a:solidFill>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0,936</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a:solidFill>
                            <a:srgbClr val="000000"/>
                          </a:solidFill>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indent="114300" algn="ctr">
                        <a:lnSpc>
                          <a:spcPct val="150000"/>
                        </a:lnSpc>
                        <a:spcAft>
                          <a:spcPts val="0"/>
                        </a:spcAft>
                      </a:pPr>
                      <a:r>
                        <a:rPr lang="es-EC" sz="1200" dirty="0">
                          <a:solidFill>
                            <a:srgbClr val="000000"/>
                          </a:solidFill>
                          <a:latin typeface="Arial" pitchFamily="34" charset="0"/>
                          <a:ea typeface="Times New Roman"/>
                          <a:cs typeface="Arial" pitchFamily="34" charset="0"/>
                        </a:rPr>
                        <a:t>0,217</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73">
                <a:tc>
                  <a:txBody>
                    <a:bodyPr/>
                    <a:lstStyle/>
                    <a:p>
                      <a:pPr marR="136525" algn="ctr">
                        <a:lnSpc>
                          <a:spcPct val="150000"/>
                        </a:lnSpc>
                        <a:spcAft>
                          <a:spcPts val="0"/>
                        </a:spcAft>
                      </a:pPr>
                      <a:r>
                        <a:rPr lang="es-ES" sz="1200" dirty="0">
                          <a:solidFill>
                            <a:srgbClr val="000000"/>
                          </a:solidFill>
                          <a:latin typeface="Arial" pitchFamily="34" charset="0"/>
                          <a:ea typeface="Times New Roman"/>
                          <a:cs typeface="Arial" pitchFamily="34" charset="0"/>
                        </a:rPr>
                        <a:t>Disulfoton Sulfon</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0,925</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Placeholder 5"/>
          <p:cNvSpPr txBox="1">
            <a:spLocks/>
          </p:cNvSpPr>
          <p:nvPr/>
        </p:nvSpPr>
        <p:spPr>
          <a:xfrm>
            <a:off x="1857356" y="2000240"/>
            <a:ext cx="4929222" cy="500090"/>
          </a:xfrm>
          <a:prstGeom prst="rect">
            <a:avLst/>
          </a:prstGeom>
        </p:spPr>
        <p:txBody>
          <a:bodyPr vert="horz" lIns="45720" rIns="45720" anchor="t">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1571604" y="1785926"/>
            <a:ext cx="5715040" cy="646331"/>
          </a:xfrm>
          <a:prstGeom prst="rect">
            <a:avLst/>
          </a:prstGeom>
        </p:spPr>
        <p:txBody>
          <a:bodyPr wrap="square">
            <a:spAutoFit/>
          </a:bodyPr>
          <a:lstStyle/>
          <a:p>
            <a:pPr algn="just"/>
            <a:r>
              <a:rPr lang="es-EC" sz="1200" dirty="0" smtClean="0">
                <a:latin typeface="Arial" pitchFamily="34" charset="0"/>
                <a:cs typeface="Arial" pitchFamily="34" charset="0"/>
              </a:rPr>
              <a:t>Con los resultados de concentración calculada de las soluciones fortificadas  y la concentraciones teóricas (0,001ppm;0,010ppm,0,014ppm) se procede a realizar el ajuste y obtener el coeficiente de correlación.</a:t>
            </a:r>
            <a:endParaRPr lang="es-EC" sz="1200" dirty="0">
              <a:latin typeface="Arial" pitchFamily="34" charset="0"/>
              <a:cs typeface="Arial" pitchFamily="34" charset="0"/>
            </a:endParaRPr>
          </a:p>
        </p:txBody>
      </p:sp>
      <p:graphicFrame>
        <p:nvGraphicFramePr>
          <p:cNvPr id="46081" name="Object 1"/>
          <p:cNvGraphicFramePr>
            <a:graphicFrameLocks noChangeAspect="1"/>
          </p:cNvGraphicFramePr>
          <p:nvPr/>
        </p:nvGraphicFramePr>
        <p:xfrm>
          <a:off x="5000628" y="2857496"/>
          <a:ext cx="2312986" cy="511414"/>
        </p:xfrm>
        <a:graphic>
          <a:graphicData uri="http://schemas.openxmlformats.org/presentationml/2006/ole">
            <p:oleObj spid="_x0000_s46082" name="Ecuación" r:id="rId3" imgW="2463800" imgH="5588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071546"/>
            <a:ext cx="7446269"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Precisión ( Repetibilidad y Reproducibilidad)  </a:t>
            </a:r>
            <a:endParaRPr lang="es-EC" sz="2800" dirty="0">
              <a:ln w="635">
                <a:noFill/>
              </a:ln>
              <a:latin typeface="Arial" pitchFamily="34" charset="0"/>
              <a:cs typeface="Arial" pitchFamily="34" charset="0"/>
            </a:endParaRPr>
          </a:p>
        </p:txBody>
      </p:sp>
      <p:sp>
        <p:nvSpPr>
          <p:cNvPr id="5" name="Rectangle 4"/>
          <p:cNvSpPr/>
          <p:nvPr/>
        </p:nvSpPr>
        <p:spPr>
          <a:xfrm>
            <a:off x="1571604" y="1785926"/>
            <a:ext cx="5715040" cy="461665"/>
          </a:xfrm>
          <a:prstGeom prst="rect">
            <a:avLst/>
          </a:prstGeom>
        </p:spPr>
        <p:txBody>
          <a:bodyPr wrap="square">
            <a:spAutoFit/>
          </a:bodyPr>
          <a:lstStyle/>
          <a:p>
            <a:pPr algn="just"/>
            <a:r>
              <a:rPr lang="es-EC" sz="1200" dirty="0" smtClean="0">
                <a:latin typeface="Arial" pitchFamily="34" charset="0"/>
                <a:cs typeface="Arial" pitchFamily="34" charset="0"/>
              </a:rPr>
              <a:t>Verificado mediante Análisis simple de varianza</a:t>
            </a:r>
            <a:r>
              <a:rPr lang="en-US" sz="1200" dirty="0" smtClean="0">
                <a:latin typeface="Arial" pitchFamily="34" charset="0"/>
                <a:cs typeface="Arial" pitchFamily="34" charset="0"/>
              </a:rPr>
              <a:t>(ANOVA) </a:t>
            </a:r>
            <a:r>
              <a:rPr lang="es-EC" sz="1200" dirty="0" smtClean="0">
                <a:latin typeface="Arial" pitchFamily="34" charset="0"/>
                <a:cs typeface="Arial" pitchFamily="34" charset="0"/>
              </a:rPr>
              <a:t>las Desviaciones de Repetibilidad (Sr) y Reproducibilidad(SR) y Coeficientes de Variación (CV r, R %)</a:t>
            </a:r>
            <a:endParaRPr lang="es-EC" sz="1200" dirty="0">
              <a:latin typeface="Arial" pitchFamily="34" charset="0"/>
              <a:cs typeface="Arial" pitchFamily="34" charset="0"/>
            </a:endParaRPr>
          </a:p>
        </p:txBody>
      </p:sp>
      <p:graphicFrame>
        <p:nvGraphicFramePr>
          <p:cNvPr id="6" name="Table 5"/>
          <p:cNvGraphicFramePr>
            <a:graphicFrameLocks noGrp="1"/>
          </p:cNvGraphicFramePr>
          <p:nvPr/>
        </p:nvGraphicFramePr>
        <p:xfrm>
          <a:off x="285720" y="2928934"/>
          <a:ext cx="8572560" cy="3143270"/>
        </p:xfrm>
        <a:graphic>
          <a:graphicData uri="http://schemas.openxmlformats.org/drawingml/2006/table">
            <a:tbl>
              <a:tblPr/>
              <a:tblGrid>
                <a:gridCol w="2511928"/>
                <a:gridCol w="1534804"/>
                <a:gridCol w="1567944"/>
                <a:gridCol w="1558476"/>
                <a:gridCol w="1399408"/>
              </a:tblGrid>
              <a:tr h="314327">
                <a:tc>
                  <a:txBody>
                    <a:bodyPr/>
                    <a:lstStyle/>
                    <a:p>
                      <a:pPr marR="136525" algn="ctr">
                        <a:lnSpc>
                          <a:spcPct val="150000"/>
                        </a:lnSpc>
                        <a:spcAft>
                          <a:spcPts val="0"/>
                        </a:spcAft>
                      </a:pPr>
                      <a:r>
                        <a:rPr lang="es-ES" sz="1000" b="1" dirty="0">
                          <a:latin typeface="Arial" pitchFamily="34" charset="0"/>
                          <a:ea typeface="Times New Roman"/>
                          <a:cs typeface="Arial" pitchFamily="34" charset="0"/>
                        </a:rPr>
                        <a:t>Compuesto</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Arial" pitchFamily="34" charset="0"/>
                          <a:ea typeface="Times New Roman"/>
                          <a:cs typeface="Arial" pitchFamily="34" charset="0"/>
                        </a:rPr>
                        <a:t>Sr</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Arial" pitchFamily="34" charset="0"/>
                          <a:ea typeface="Times New Roman"/>
                          <a:cs typeface="Arial" pitchFamily="34" charset="0"/>
                        </a:rPr>
                        <a:t>SR</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Arial" pitchFamily="34" charset="0"/>
                          <a:ea typeface="Times New Roman"/>
                          <a:cs typeface="Arial" pitchFamily="34" charset="0"/>
                        </a:rPr>
                        <a:t>cvr(%)</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Arial" pitchFamily="34" charset="0"/>
                          <a:ea typeface="Times New Roman"/>
                          <a:cs typeface="Arial" pitchFamily="34" charset="0"/>
                        </a:rPr>
                        <a:t>CVR(%)</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4">
                <a:tc>
                  <a:txBody>
                    <a:bodyPr/>
                    <a:lstStyle/>
                    <a:p>
                      <a:pPr marR="136525" algn="ctr">
                        <a:lnSpc>
                          <a:spcPct val="150000"/>
                        </a:lnSpc>
                        <a:spcAft>
                          <a:spcPts val="0"/>
                        </a:spcAft>
                      </a:pPr>
                      <a:r>
                        <a:rPr lang="es-ES" sz="1000">
                          <a:latin typeface="Arial" pitchFamily="34" charset="0"/>
                          <a:ea typeface="Times New Roman"/>
                          <a:cs typeface="Arial" pitchFamily="34" charset="0"/>
                        </a:rPr>
                        <a:t>Dichlorvos(DDVP)</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1000">
                        <a:solidFill>
                          <a:srgbClr val="000000"/>
                        </a:solidFill>
                        <a:latin typeface="Arial" pitchFamily="34" charset="0"/>
                        <a:ea typeface="Times New Roman"/>
                        <a:cs typeface="Arial" pitchFamily="34" charset="0"/>
                      </a:endParaRPr>
                    </a:p>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0,015</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1000" dirty="0">
                        <a:solidFill>
                          <a:srgbClr val="000000"/>
                        </a:solidFill>
                        <a:latin typeface="Arial" pitchFamily="34" charset="0"/>
                        <a:ea typeface="Times New Roman"/>
                        <a:cs typeface="Arial" pitchFamily="34" charset="0"/>
                      </a:endParaRPr>
                    </a:p>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0,015</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1000">
                        <a:solidFill>
                          <a:srgbClr val="000000"/>
                        </a:solidFill>
                        <a:latin typeface="Arial" pitchFamily="34" charset="0"/>
                        <a:ea typeface="Times New Roman"/>
                        <a:cs typeface="Arial" pitchFamily="34" charset="0"/>
                      </a:endParaRPr>
                    </a:p>
                    <a:p>
                      <a:pPr marR="136525" algn="ctr">
                        <a:lnSpc>
                          <a:spcPct val="150000"/>
                        </a:lnSpc>
                        <a:spcAft>
                          <a:spcPts val="0"/>
                        </a:spcAft>
                      </a:pPr>
                      <a:r>
                        <a:rPr lang="es-EC" sz="1000">
                          <a:solidFill>
                            <a:srgbClr val="000000"/>
                          </a:solidFill>
                          <a:latin typeface="Arial" pitchFamily="34" charset="0"/>
                          <a:ea typeface="Times New Roman"/>
                          <a:cs typeface="Arial" pitchFamily="34" charset="0"/>
                        </a:rPr>
                        <a:t>1,83</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endParaRPr lang="es-EC" sz="1000" dirty="0">
                        <a:solidFill>
                          <a:srgbClr val="000000"/>
                        </a:solidFill>
                        <a:latin typeface="Arial" pitchFamily="34" charset="0"/>
                        <a:ea typeface="Times New Roman"/>
                        <a:cs typeface="Arial" pitchFamily="34" charset="0"/>
                      </a:endParaRPr>
                    </a:p>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1,77</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marR="136525" algn="ctr">
                        <a:lnSpc>
                          <a:spcPct val="150000"/>
                        </a:lnSpc>
                        <a:spcAft>
                          <a:spcPts val="0"/>
                        </a:spcAft>
                      </a:pPr>
                      <a:r>
                        <a:rPr lang="es-ES" sz="1000">
                          <a:latin typeface="Arial" pitchFamily="34" charset="0"/>
                          <a:ea typeface="Times New Roman"/>
                          <a:cs typeface="Arial" pitchFamily="34" charset="0"/>
                        </a:rPr>
                        <a:t>Mevinphos(phosdrin)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0,004</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0,004</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0,556</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0,547</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marR="136525" algn="ctr">
                        <a:lnSpc>
                          <a:spcPct val="150000"/>
                        </a:lnSpc>
                        <a:spcAft>
                          <a:spcPts val="0"/>
                        </a:spcAft>
                      </a:pPr>
                      <a:r>
                        <a:rPr lang="es-ES" sz="1000">
                          <a:latin typeface="Arial" pitchFamily="34" charset="0"/>
                          <a:ea typeface="Times New Roman"/>
                          <a:cs typeface="Arial" pitchFamily="34" charset="0"/>
                        </a:rPr>
                        <a:t>Ethoprophos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0,056</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0,056</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3,641</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3,530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4">
                <a:tc>
                  <a:txBody>
                    <a:bodyPr/>
                    <a:lstStyle/>
                    <a:p>
                      <a:pPr marR="136525" algn="ctr">
                        <a:lnSpc>
                          <a:spcPct val="150000"/>
                        </a:lnSpc>
                        <a:spcAft>
                          <a:spcPts val="0"/>
                        </a:spcAft>
                      </a:pPr>
                      <a:r>
                        <a:rPr lang="es-ES" sz="1000">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0,008</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0,008</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0,722</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0,716</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marR="136525" algn="ctr">
                        <a:lnSpc>
                          <a:spcPct val="150000"/>
                        </a:lnSpc>
                        <a:spcAft>
                          <a:spcPts val="0"/>
                        </a:spcAft>
                      </a:pPr>
                      <a:r>
                        <a:rPr lang="es-ES" sz="1000">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0,004</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0,004</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0,302</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0,300</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marR="136525" algn="ctr">
                        <a:lnSpc>
                          <a:spcPct val="150000"/>
                        </a:lnSpc>
                        <a:spcAft>
                          <a:spcPts val="0"/>
                        </a:spcAft>
                      </a:pPr>
                      <a:r>
                        <a:rPr lang="es-ES" sz="1000">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0,000</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0,000</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0,000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7">
                <a:tc>
                  <a:txBody>
                    <a:bodyPr/>
                    <a:lstStyle/>
                    <a:p>
                      <a:pPr marR="136525" algn="ctr">
                        <a:lnSpc>
                          <a:spcPct val="150000"/>
                        </a:lnSpc>
                        <a:spcAft>
                          <a:spcPts val="0"/>
                        </a:spcAft>
                      </a:pPr>
                      <a:r>
                        <a:rPr lang="es-ES" sz="1000">
                          <a:latin typeface="Arial" pitchFamily="34" charset="0"/>
                          <a:ea typeface="Times New Roman"/>
                          <a:cs typeface="Arial" pitchFamily="34" charset="0"/>
                        </a:rPr>
                        <a:t>Disulfoton Sulfon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0,013</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0,013</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solidFill>
                            <a:srgbClr val="000000"/>
                          </a:solidFill>
                          <a:latin typeface="Arial" pitchFamily="34" charset="0"/>
                          <a:ea typeface="Times New Roman"/>
                          <a:cs typeface="Arial" pitchFamily="34" charset="0"/>
                        </a:rPr>
                        <a:t>1,221</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solidFill>
                            <a:srgbClr val="000000"/>
                          </a:solidFill>
                          <a:latin typeface="Arial" pitchFamily="34" charset="0"/>
                          <a:ea typeface="Times New Roman"/>
                          <a:cs typeface="Arial" pitchFamily="34" charset="0"/>
                        </a:rPr>
                        <a:t>1,204</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643042" y="6072206"/>
            <a:ext cx="5715040" cy="246221"/>
          </a:xfrm>
          <a:prstGeom prst="rect">
            <a:avLst/>
          </a:prstGeom>
        </p:spPr>
        <p:txBody>
          <a:bodyPr wrap="square">
            <a:spAutoFit/>
          </a:bodyPr>
          <a:lstStyle/>
          <a:p>
            <a:pPr algn="ctr"/>
            <a:r>
              <a:rPr lang="es-ES" sz="1000" dirty="0" smtClean="0">
                <a:latin typeface="Arial" pitchFamily="34" charset="0"/>
                <a:cs typeface="Arial" pitchFamily="34" charset="0"/>
              </a:rPr>
              <a:t>Valores de Precisión de Compuestos Organofosforados nivel de concentración 0,001ppm</a:t>
            </a:r>
            <a:endParaRPr lang="es-EC" sz="1000" dirty="0">
              <a:latin typeface="Arial" pitchFamily="34" charset="0"/>
              <a:cs typeface="Arial" pitchFamily="34" charset="0"/>
            </a:endParaRP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6017" name="Object 1"/>
          <p:cNvGraphicFramePr>
            <a:graphicFrameLocks noChangeAspect="1"/>
          </p:cNvGraphicFramePr>
          <p:nvPr/>
        </p:nvGraphicFramePr>
        <p:xfrm>
          <a:off x="5857884" y="2428868"/>
          <a:ext cx="1500198" cy="423862"/>
        </p:xfrm>
        <a:graphic>
          <a:graphicData uri="http://schemas.openxmlformats.org/presentationml/2006/ole">
            <p:oleObj spid="_x0000_s86024" name="Ecuación" r:id="rId3" imgW="1815312" imgH="495085" progId="Equation.3">
              <p:embed/>
            </p:oleObj>
          </a:graphicData>
        </a:graphic>
      </p:graphicFrame>
      <p:sp>
        <p:nvSpPr>
          <p:cNvPr id="86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6019" name="Object 3"/>
          <p:cNvGraphicFramePr>
            <a:graphicFrameLocks noChangeAspect="1"/>
          </p:cNvGraphicFramePr>
          <p:nvPr/>
        </p:nvGraphicFramePr>
        <p:xfrm>
          <a:off x="7429520" y="2428868"/>
          <a:ext cx="1500198" cy="431989"/>
        </p:xfrm>
        <a:graphic>
          <a:graphicData uri="http://schemas.openxmlformats.org/presentationml/2006/ole">
            <p:oleObj spid="_x0000_s86025" name="Ecuación" r:id="rId4" imgW="1675673" imgH="495085" progId="Equation.3">
              <p:embed/>
            </p:oleObj>
          </a:graphicData>
        </a:graphic>
      </p:graphicFrame>
      <p:sp>
        <p:nvSpPr>
          <p:cNvPr id="860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6021" name="Object 5"/>
          <p:cNvGraphicFramePr>
            <a:graphicFrameLocks noChangeAspect="1"/>
          </p:cNvGraphicFramePr>
          <p:nvPr/>
        </p:nvGraphicFramePr>
        <p:xfrm>
          <a:off x="3143240" y="2500306"/>
          <a:ext cx="942975" cy="266700"/>
        </p:xfrm>
        <a:graphic>
          <a:graphicData uri="http://schemas.openxmlformats.org/presentationml/2006/ole">
            <p:oleObj spid="_x0000_s86026" name="Ecuación" r:id="rId5" imgW="939392" imgH="266584" progId="Equation.3">
              <p:embed/>
            </p:oleObj>
          </a:graphicData>
        </a:graphic>
      </p:graphicFrame>
      <p:sp>
        <p:nvSpPr>
          <p:cNvPr id="860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6023" name="Object 7"/>
          <p:cNvGraphicFramePr>
            <a:graphicFrameLocks noChangeAspect="1"/>
          </p:cNvGraphicFramePr>
          <p:nvPr/>
        </p:nvGraphicFramePr>
        <p:xfrm>
          <a:off x="4643438" y="2500306"/>
          <a:ext cx="952500" cy="276225"/>
        </p:xfrm>
        <a:graphic>
          <a:graphicData uri="http://schemas.openxmlformats.org/presentationml/2006/ole">
            <p:oleObj spid="_x0000_s86027" name="Ecuación" r:id="rId6" imgW="952087" imgH="279279"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1071546"/>
            <a:ext cx="6001964"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Límite de Detección y Cuantificación</a:t>
            </a:r>
            <a:endParaRPr lang="es-EC" sz="2800" dirty="0">
              <a:ln w="635">
                <a:noFill/>
              </a:ln>
              <a:latin typeface="Arial" pitchFamily="34" charset="0"/>
              <a:cs typeface="Arial" pitchFamily="34" charset="0"/>
            </a:endParaRPr>
          </a:p>
        </p:txBody>
      </p:sp>
      <p:sp>
        <p:nvSpPr>
          <p:cNvPr id="849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4994" name="Object 2"/>
          <p:cNvGraphicFramePr>
            <a:graphicFrameLocks noChangeAspect="1"/>
          </p:cNvGraphicFramePr>
          <p:nvPr/>
        </p:nvGraphicFramePr>
        <p:xfrm>
          <a:off x="3857620" y="2214554"/>
          <a:ext cx="1076325" cy="180975"/>
        </p:xfrm>
        <a:graphic>
          <a:graphicData uri="http://schemas.openxmlformats.org/presentationml/2006/ole">
            <p:oleObj spid="_x0000_s84997" name="Ecuación" r:id="rId3" imgW="1079032" imgH="177723" progId="Equation.3">
              <p:embed/>
            </p:oleObj>
          </a:graphicData>
        </a:graphic>
      </p:graphicFrame>
      <p:sp>
        <p:nvSpPr>
          <p:cNvPr id="849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4996" name="Object 4"/>
          <p:cNvGraphicFramePr>
            <a:graphicFrameLocks noChangeAspect="1"/>
          </p:cNvGraphicFramePr>
          <p:nvPr/>
        </p:nvGraphicFramePr>
        <p:xfrm>
          <a:off x="5929322" y="2214554"/>
          <a:ext cx="1143000" cy="180975"/>
        </p:xfrm>
        <a:graphic>
          <a:graphicData uri="http://schemas.openxmlformats.org/presentationml/2006/ole">
            <p:oleObj spid="_x0000_s84998" name="Ecuación" r:id="rId4" imgW="1142504" imgH="177723" progId="Equation.3">
              <p:embed/>
            </p:oleObj>
          </a:graphicData>
        </a:graphic>
      </p:graphicFrame>
      <p:graphicFrame>
        <p:nvGraphicFramePr>
          <p:cNvPr id="8" name="Table 7"/>
          <p:cNvGraphicFramePr>
            <a:graphicFrameLocks noGrp="1"/>
          </p:cNvGraphicFramePr>
          <p:nvPr/>
        </p:nvGraphicFramePr>
        <p:xfrm>
          <a:off x="1714480" y="2500309"/>
          <a:ext cx="5701030" cy="2928952"/>
        </p:xfrm>
        <a:graphic>
          <a:graphicData uri="http://schemas.openxmlformats.org/drawingml/2006/table">
            <a:tbl>
              <a:tblPr/>
              <a:tblGrid>
                <a:gridCol w="1899920"/>
                <a:gridCol w="1900555"/>
                <a:gridCol w="1900555"/>
              </a:tblGrid>
              <a:tr h="585792">
                <a:tc>
                  <a:txBody>
                    <a:bodyPr/>
                    <a:lstStyle/>
                    <a:p>
                      <a:pPr marR="136525" algn="ctr">
                        <a:lnSpc>
                          <a:spcPct val="150000"/>
                        </a:lnSpc>
                        <a:spcAft>
                          <a:spcPts val="0"/>
                        </a:spcAft>
                      </a:pPr>
                      <a:r>
                        <a:rPr lang="es-ES" sz="1000" b="1" dirty="0">
                          <a:latin typeface="Times New Roman"/>
                          <a:ea typeface="Times New Roman"/>
                        </a:rPr>
                        <a:t>Compuesto</a:t>
                      </a:r>
                      <a:endParaRPr lang="es-EC"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Times New Roman"/>
                          <a:ea typeface="Times New Roman"/>
                        </a:rPr>
                        <a:t>Limite de Detección(ppm)</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000" b="1">
                          <a:latin typeface="Times New Roman"/>
                          <a:ea typeface="Times New Roman"/>
                        </a:rPr>
                        <a:t>Límite de Cuantificación(ppm)</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Dichlorvos(DDVP)</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0,0005</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0,0007</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Mevinphos(phosdrin)</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0,0006</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0,0007</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Ethoprophos</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0,0009</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Methylparaoxon(Parathion)</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Chlorpyrifos(Dursban)</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Stirofos(tetrachlorvinphos)</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Disulfoton Sulfon</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0,0008</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0,001</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5">
                <a:tc>
                  <a:txBody>
                    <a:bodyPr/>
                    <a:lstStyle/>
                    <a:p>
                      <a:pPr marR="136525" algn="ctr">
                        <a:lnSpc>
                          <a:spcPct val="150000"/>
                        </a:lnSpc>
                        <a:spcAft>
                          <a:spcPts val="0"/>
                        </a:spcAft>
                      </a:pPr>
                      <a:r>
                        <a:rPr lang="es-ES" sz="1000">
                          <a:latin typeface="Times New Roman"/>
                          <a:ea typeface="Times New Roman"/>
                        </a:rPr>
                        <a:t>Global</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a:latin typeface="Times New Roman"/>
                          <a:ea typeface="Times New Roman"/>
                        </a:rPr>
                        <a:t>0,0008</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000" dirty="0">
                          <a:latin typeface="Times New Roman"/>
                          <a:ea typeface="Times New Roman"/>
                        </a:rPr>
                        <a:t>0,0009</a:t>
                      </a:r>
                      <a:endParaRPr lang="es-EC"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081526"/>
          </a:xfrm>
        </p:spPr>
        <p:txBody>
          <a:bodyPr/>
          <a:lstStyle/>
          <a:p>
            <a:pPr algn="ctr"/>
            <a:r>
              <a:rPr lang="es-ES" sz="1600" dirty="0" smtClean="0">
                <a:latin typeface="Arial" pitchFamily="34" charset="0"/>
                <a:cs typeface="Arial" pitchFamily="34" charset="0"/>
              </a:rPr>
              <a:t>El intervalo de trabajo fue de </a:t>
            </a:r>
            <a:r>
              <a:rPr lang="es-ES" sz="1600" b="1" dirty="0" smtClean="0">
                <a:latin typeface="Arial" pitchFamily="34" charset="0"/>
                <a:cs typeface="Arial" pitchFamily="34" charset="0"/>
              </a:rPr>
              <a:t>0,0009ppm a 0,020ppm</a:t>
            </a:r>
            <a:r>
              <a:rPr lang="es-ES" sz="1600" dirty="0" smtClean="0">
                <a:latin typeface="Arial" pitchFamily="34" charset="0"/>
                <a:cs typeface="Arial" pitchFamily="34" charset="0"/>
              </a:rPr>
              <a:t>.</a:t>
            </a:r>
            <a:endParaRPr lang="es-EC" sz="1600" dirty="0" smtClean="0">
              <a:latin typeface="Arial" pitchFamily="34" charset="0"/>
              <a:cs typeface="Arial" pitchFamily="34" charset="0"/>
            </a:endParaRPr>
          </a:p>
          <a:p>
            <a:endParaRPr lang="es-EC" dirty="0"/>
          </a:p>
        </p:txBody>
      </p:sp>
      <p:sp>
        <p:nvSpPr>
          <p:cNvPr id="4" name="Rectangle 3"/>
          <p:cNvSpPr/>
          <p:nvPr/>
        </p:nvSpPr>
        <p:spPr>
          <a:xfrm>
            <a:off x="642910" y="1071546"/>
            <a:ext cx="3366050" cy="523220"/>
          </a:xfrm>
          <a:prstGeom prst="rect">
            <a:avLst/>
          </a:prstGeom>
        </p:spPr>
        <p:txBody>
          <a:bodyPr wrap="none">
            <a:spAutoFit/>
          </a:bodyPr>
          <a:lstStyle/>
          <a:p>
            <a:pPr lvl="0">
              <a:spcBef>
                <a:spcPct val="0"/>
              </a:spcBef>
              <a:defRPr/>
            </a:pPr>
            <a:r>
              <a:rPr lang="en-US" sz="2800" dirty="0" smtClean="0">
                <a:ln w="635">
                  <a:noFill/>
                </a:ln>
                <a:latin typeface="Arial" pitchFamily="34" charset="0"/>
                <a:cs typeface="Arial" pitchFamily="34" charset="0"/>
              </a:rPr>
              <a:t>Intervalo de Trabajo</a:t>
            </a:r>
            <a:endParaRPr lang="es-EC" sz="2800" dirty="0">
              <a:ln w="635">
                <a:noFill/>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5984" y="2643182"/>
            <a:ext cx="4756028" cy="795774"/>
          </a:xfrm>
        </p:spPr>
        <p:txBody>
          <a:bodyPr>
            <a:noAutofit/>
          </a:bodyPr>
          <a:lstStyle/>
          <a:p>
            <a:pPr algn="ctr"/>
            <a:r>
              <a:rPr lang="es-EC" sz="3600" b="1" dirty="0" smtClean="0">
                <a:latin typeface="Arial" pitchFamily="34" charset="0"/>
                <a:cs typeface="Arial" pitchFamily="34" charset="0"/>
              </a:rPr>
              <a:t>INCERTIDUMBRE</a:t>
            </a:r>
            <a:endParaRPr lang="es-EC"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785794"/>
            <a:ext cx="5339923" cy="369332"/>
          </a:xfrm>
          <a:prstGeom prst="rect">
            <a:avLst/>
          </a:prstGeom>
        </p:spPr>
        <p:txBody>
          <a:bodyPr wrap="none">
            <a:spAutoFit/>
          </a:bodyPr>
          <a:lstStyle/>
          <a:p>
            <a:pPr lvl="0">
              <a:spcBef>
                <a:spcPct val="0"/>
              </a:spcBef>
              <a:defRPr/>
            </a:pPr>
            <a:r>
              <a:rPr lang="en-US" b="1" dirty="0" smtClean="0">
                <a:ln w="635">
                  <a:noFill/>
                </a:ln>
                <a:latin typeface="Arial" pitchFamily="34" charset="0"/>
                <a:cs typeface="Arial" pitchFamily="34" charset="0"/>
              </a:rPr>
              <a:t>Incertidumbre en la Preparación de Soluciones</a:t>
            </a:r>
            <a:endParaRPr lang="es-EC" b="1" dirty="0">
              <a:ln w="635">
                <a:noFill/>
              </a:ln>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1985" name="Object 1"/>
          <p:cNvGraphicFramePr>
            <a:graphicFrameLocks noChangeAspect="1"/>
          </p:cNvGraphicFramePr>
          <p:nvPr/>
        </p:nvGraphicFramePr>
        <p:xfrm>
          <a:off x="1000100" y="4714884"/>
          <a:ext cx="2771775" cy="276225"/>
        </p:xfrm>
        <a:graphic>
          <a:graphicData uri="http://schemas.openxmlformats.org/presentationml/2006/ole">
            <p:oleObj spid="_x0000_s41986" name="Ecuación" r:id="rId3" imgW="2946400" imgH="304800" progId="Equation.3">
              <p:embed/>
            </p:oleObj>
          </a:graphicData>
        </a:graphic>
      </p:graphicFrame>
      <p:sp>
        <p:nvSpPr>
          <p:cNvPr id="8" name="Rectangle 7"/>
          <p:cNvSpPr/>
          <p:nvPr/>
        </p:nvSpPr>
        <p:spPr>
          <a:xfrm>
            <a:off x="714348" y="1785926"/>
            <a:ext cx="3357618" cy="246221"/>
          </a:xfrm>
          <a:prstGeom prst="rect">
            <a:avLst/>
          </a:prstGeom>
        </p:spPr>
        <p:txBody>
          <a:bodyPr wrap="square">
            <a:spAutoFit/>
          </a:bodyPr>
          <a:lstStyle/>
          <a:p>
            <a:pPr algn="just"/>
            <a:r>
              <a:rPr lang="en-US" sz="1000" b="1" dirty="0" smtClean="0">
                <a:latin typeface="Arial" pitchFamily="34" charset="0"/>
                <a:cs typeface="Arial" pitchFamily="34" charset="0"/>
              </a:rPr>
              <a:t>Incertidumbre en la Dilución de la solución estándar</a:t>
            </a:r>
            <a:endParaRPr lang="es-EC" sz="1000" b="1" dirty="0">
              <a:latin typeface="Arial" pitchFamily="34" charset="0"/>
              <a:cs typeface="Arial" pitchFamily="34" charset="0"/>
            </a:endParaRPr>
          </a:p>
        </p:txBody>
      </p:sp>
      <p:sp>
        <p:nvSpPr>
          <p:cNvPr id="9" name="Rectangle 8"/>
          <p:cNvSpPr/>
          <p:nvPr/>
        </p:nvSpPr>
        <p:spPr>
          <a:xfrm>
            <a:off x="714348" y="4429132"/>
            <a:ext cx="3571900" cy="246221"/>
          </a:xfrm>
          <a:prstGeom prst="rect">
            <a:avLst/>
          </a:prstGeom>
        </p:spPr>
        <p:txBody>
          <a:bodyPr wrap="square">
            <a:spAutoFit/>
          </a:bodyPr>
          <a:lstStyle/>
          <a:p>
            <a:pPr algn="just"/>
            <a:r>
              <a:rPr lang="en-US" sz="1000" b="1" dirty="0" smtClean="0">
                <a:latin typeface="Arial" pitchFamily="34" charset="0"/>
                <a:cs typeface="Arial" pitchFamily="34" charset="0"/>
              </a:rPr>
              <a:t>Incertidumbre en preparación de Muestras Fortificadas</a:t>
            </a:r>
            <a:endParaRPr lang="es-EC" sz="1000" b="1" dirty="0">
              <a:latin typeface="Arial" pitchFamily="34" charset="0"/>
              <a:cs typeface="Arial" pitchFamily="34" charset="0"/>
            </a:endParaRPr>
          </a:p>
        </p:txBody>
      </p:sp>
      <p:graphicFrame>
        <p:nvGraphicFramePr>
          <p:cNvPr id="10" name="Table 9"/>
          <p:cNvGraphicFramePr>
            <a:graphicFrameLocks noGrp="1"/>
          </p:cNvGraphicFramePr>
          <p:nvPr/>
        </p:nvGraphicFramePr>
        <p:xfrm>
          <a:off x="214282" y="2071678"/>
          <a:ext cx="4714908" cy="1508760"/>
        </p:xfrm>
        <a:graphic>
          <a:graphicData uri="http://schemas.openxmlformats.org/drawingml/2006/table">
            <a:tbl>
              <a:tblPr/>
              <a:tblGrid>
                <a:gridCol w="1896847"/>
                <a:gridCol w="1379878"/>
                <a:gridCol w="1438183"/>
              </a:tblGrid>
              <a:tr h="190500">
                <a:tc>
                  <a:txBody>
                    <a:bodyPr/>
                    <a:lstStyle/>
                    <a:p>
                      <a:pPr marR="136525" algn="ctr">
                        <a:lnSpc>
                          <a:spcPct val="150000"/>
                        </a:lnSpc>
                        <a:spcAft>
                          <a:spcPts val="0"/>
                        </a:spcAft>
                      </a:pPr>
                      <a:r>
                        <a:rPr lang="es-EC" sz="800" b="1" dirty="0">
                          <a:latin typeface="Arial" pitchFamily="34" charset="0"/>
                          <a:ea typeface="Times New Roman"/>
                          <a:cs typeface="Arial" pitchFamily="34" charset="0"/>
                        </a:rPr>
                        <a:t>CONCENTRACION (ppm) </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V1 = ml TOMADOS DEL ESTANDAR</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µC2</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501,760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 </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20,000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0,399</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0,125</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10,000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0,498</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0,050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1,000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0,100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0,025</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rgbClr val="000000"/>
                          </a:solidFill>
                          <a:latin typeface="Arial" pitchFamily="34" charset="0"/>
                          <a:ea typeface="Times New Roman"/>
                          <a:cs typeface="Arial" pitchFamily="34" charset="0"/>
                        </a:rPr>
                        <a:t>10,000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1,000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0,060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rgbClr val="000000"/>
                          </a:solidFill>
                          <a:latin typeface="Arial" pitchFamily="34" charset="0"/>
                          <a:ea typeface="Times New Roman"/>
                          <a:cs typeface="Arial" pitchFamily="34" charset="0"/>
                        </a:rPr>
                        <a:t>14,000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0,700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0,106</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714348" y="3571876"/>
            <a:ext cx="3357618" cy="215444"/>
          </a:xfrm>
          <a:prstGeom prst="rect">
            <a:avLst/>
          </a:prstGeom>
        </p:spPr>
        <p:txBody>
          <a:bodyPr wrap="square">
            <a:spAutoFit/>
          </a:bodyPr>
          <a:lstStyle/>
          <a:p>
            <a:pPr algn="just"/>
            <a:r>
              <a:rPr lang="es-ES" sz="800" dirty="0" smtClean="0">
                <a:latin typeface="Arial" pitchFamily="34" charset="0"/>
                <a:cs typeface="Arial" pitchFamily="34" charset="0"/>
              </a:rPr>
              <a:t>Incertidumbre del Dichlorvos(DDVP) en la preparación de Estándares</a:t>
            </a:r>
            <a:endParaRPr lang="es-EC" sz="800" dirty="0">
              <a:latin typeface="Arial" pitchFamily="34" charset="0"/>
              <a:cs typeface="Arial" pitchFamily="34" charset="0"/>
            </a:endParaRPr>
          </a:p>
        </p:txBody>
      </p:sp>
      <p:graphicFrame>
        <p:nvGraphicFramePr>
          <p:cNvPr id="12" name="Table 11"/>
          <p:cNvGraphicFramePr>
            <a:graphicFrameLocks noGrp="1"/>
          </p:cNvGraphicFramePr>
          <p:nvPr/>
        </p:nvGraphicFramePr>
        <p:xfrm>
          <a:off x="928662" y="5072074"/>
          <a:ext cx="2852420" cy="1435608"/>
        </p:xfrm>
        <a:graphic>
          <a:graphicData uri="http://schemas.openxmlformats.org/drawingml/2006/table">
            <a:tbl>
              <a:tblPr/>
              <a:tblGrid>
                <a:gridCol w="1239520"/>
                <a:gridCol w="825500"/>
                <a:gridCol w="787400"/>
              </a:tblGrid>
              <a:tr h="190500">
                <a:tc>
                  <a:txBody>
                    <a:bodyPr/>
                    <a:lstStyle/>
                    <a:p>
                      <a:pPr marR="136525" algn="ctr">
                        <a:lnSpc>
                          <a:spcPct val="150000"/>
                        </a:lnSpc>
                        <a:spcAft>
                          <a:spcPts val="0"/>
                        </a:spcAft>
                      </a:pPr>
                      <a:r>
                        <a:rPr lang="es-EC" sz="800" b="1" dirty="0">
                          <a:latin typeface="Arial" pitchFamily="34" charset="0"/>
                          <a:ea typeface="Times New Roman"/>
                          <a:cs typeface="Arial" pitchFamily="34" charset="0"/>
                        </a:rPr>
                        <a:t>CONCENTRACION (ppm)</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V1 = ml TOMADOS DEL ESTANDAR</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µC2</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0,001</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chemeClr val="bg1"/>
                          </a:solidFill>
                          <a:latin typeface="Arial" pitchFamily="34" charset="0"/>
                          <a:ea typeface="Times New Roman"/>
                          <a:cs typeface="Arial" pitchFamily="34" charset="0"/>
                        </a:rPr>
                        <a:t>0,125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endParaRPr lang="es-EC" sz="800" dirty="0">
                        <a:solidFill>
                          <a:schemeClr val="bg1"/>
                        </a:solidFill>
                        <a:latin typeface="Arial" pitchFamily="34" charset="0"/>
                        <a:ea typeface="Times New Roman"/>
                        <a:cs typeface="Arial" pitchFamily="34" charset="0"/>
                      </a:endParaRPr>
                    </a:p>
                    <a:p>
                      <a:pPr algn="ctr">
                        <a:lnSpc>
                          <a:spcPct val="115000"/>
                        </a:lnSpc>
                      </a:pPr>
                      <a:r>
                        <a:rPr lang="es-EC" sz="800" b="1" dirty="0">
                          <a:solidFill>
                            <a:schemeClr val="bg1"/>
                          </a:solidFill>
                          <a:latin typeface="Arial" pitchFamily="34" charset="0"/>
                          <a:ea typeface="Times New Roman"/>
                          <a:cs typeface="Arial" pitchFamily="34" charset="0"/>
                        </a:rPr>
                        <a:t>0,010</a:t>
                      </a:r>
                      <a:r>
                        <a:rPr lang="es-EC" sz="800" dirty="0">
                          <a:solidFill>
                            <a:schemeClr val="bg1"/>
                          </a:solidFill>
                          <a:latin typeface="Arial" pitchFamily="34" charset="0"/>
                          <a:ea typeface="Times New Roman"/>
                          <a:cs typeface="Arial" pitchFamily="34" charset="0"/>
                        </a:rPr>
                        <a:t>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1,000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chemeClr val="bg1"/>
                          </a:solidFill>
                          <a:latin typeface="Arial" pitchFamily="34" charset="0"/>
                          <a:ea typeface="Times New Roman"/>
                          <a:cs typeface="Arial" pitchFamily="34" charset="0"/>
                        </a:rPr>
                        <a:t>0,137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chemeClr val="bg1"/>
                          </a:solidFill>
                          <a:latin typeface="Arial" pitchFamily="34" charset="0"/>
                          <a:ea typeface="Times New Roman"/>
                          <a:cs typeface="Arial" pitchFamily="34" charset="0"/>
                        </a:rPr>
                        <a:t>0,014</a:t>
                      </a:r>
                      <a:endParaRPr lang="es-EC" sz="80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0,700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0,162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7" name="Text Box 3"/>
          <p:cNvSpPr txBox="1">
            <a:spLocks noChangeArrowheads="1"/>
          </p:cNvSpPr>
          <p:nvPr/>
        </p:nvSpPr>
        <p:spPr bwMode="auto">
          <a:xfrm>
            <a:off x="-1411288" y="-533400"/>
            <a:ext cx="2876551" cy="266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988" name="AutoShape 4"/>
          <p:cNvSpPr>
            <a:spLocks noChangeShapeType="1"/>
          </p:cNvSpPr>
          <p:nvPr/>
        </p:nvSpPr>
        <p:spPr bwMode="auto">
          <a:xfrm>
            <a:off x="-1411288" y="-271463"/>
            <a:ext cx="562927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15" name="Rectangle 14"/>
          <p:cNvSpPr/>
          <p:nvPr/>
        </p:nvSpPr>
        <p:spPr>
          <a:xfrm>
            <a:off x="642910" y="6500834"/>
            <a:ext cx="3357618" cy="215444"/>
          </a:xfrm>
          <a:prstGeom prst="rect">
            <a:avLst/>
          </a:prstGeom>
        </p:spPr>
        <p:txBody>
          <a:bodyPr wrap="square">
            <a:spAutoFit/>
          </a:bodyPr>
          <a:lstStyle/>
          <a:p>
            <a:pPr algn="ctr"/>
            <a:r>
              <a:rPr lang="es-ES" sz="800" dirty="0" smtClean="0">
                <a:latin typeface="Arial" pitchFamily="34" charset="0"/>
                <a:cs typeface="Arial" pitchFamily="34" charset="0"/>
              </a:rPr>
              <a:t>Incertidumbre del Dichlorvos(DDVP) </a:t>
            </a:r>
            <a:endParaRPr lang="es-EC" sz="800" dirty="0">
              <a:latin typeface="Arial" pitchFamily="34" charset="0"/>
              <a:cs typeface="Arial" pitchFamily="34" charset="0"/>
            </a:endParaRPr>
          </a:p>
        </p:txBody>
      </p:sp>
      <p:sp>
        <p:nvSpPr>
          <p:cNvPr id="16" name="Rectangle 15"/>
          <p:cNvSpPr/>
          <p:nvPr/>
        </p:nvSpPr>
        <p:spPr>
          <a:xfrm>
            <a:off x="5286380" y="1571612"/>
            <a:ext cx="3429056" cy="553998"/>
          </a:xfrm>
          <a:prstGeom prst="rect">
            <a:avLst/>
          </a:prstGeom>
        </p:spPr>
        <p:txBody>
          <a:bodyPr wrap="square">
            <a:spAutoFit/>
          </a:bodyPr>
          <a:lstStyle/>
          <a:p>
            <a:pPr algn="just"/>
            <a:r>
              <a:rPr lang="es-ES" sz="1000" b="1" dirty="0" smtClean="0">
                <a:latin typeface="Arial" pitchFamily="34" charset="0"/>
                <a:cs typeface="Arial" pitchFamily="34" charset="0"/>
              </a:rPr>
              <a:t>Incertidumbre Expandida en la preparación de las diluciones Estándares</a:t>
            </a:r>
            <a:endParaRPr lang="es-EC" sz="1000" b="1" dirty="0" smtClean="0">
              <a:latin typeface="Arial" pitchFamily="34" charset="0"/>
              <a:cs typeface="Arial" pitchFamily="34" charset="0"/>
            </a:endParaRPr>
          </a:p>
          <a:p>
            <a:pPr algn="just"/>
            <a:endParaRPr lang="es-EC" sz="1000" dirty="0">
              <a:latin typeface="Arial" pitchFamily="34" charset="0"/>
              <a:cs typeface="Arial" pitchFamily="34" charset="0"/>
            </a:endParaRPr>
          </a:p>
        </p:txBody>
      </p:sp>
      <p:graphicFrame>
        <p:nvGraphicFramePr>
          <p:cNvPr id="17" name="Table 16"/>
          <p:cNvGraphicFramePr>
            <a:graphicFrameLocks noGrp="1"/>
          </p:cNvGraphicFramePr>
          <p:nvPr/>
        </p:nvGraphicFramePr>
        <p:xfrm>
          <a:off x="5072066" y="2071678"/>
          <a:ext cx="3857652" cy="2007108"/>
        </p:xfrm>
        <a:graphic>
          <a:graphicData uri="http://schemas.openxmlformats.org/drawingml/2006/table">
            <a:tbl>
              <a:tblPr/>
              <a:tblGrid>
                <a:gridCol w="1135425"/>
                <a:gridCol w="825975"/>
                <a:gridCol w="860875"/>
                <a:gridCol w="1035377"/>
              </a:tblGrid>
              <a:tr h="190500">
                <a:tc>
                  <a:txBody>
                    <a:bodyPr/>
                    <a:lstStyle/>
                    <a:p>
                      <a:pPr marR="136525" algn="ctr">
                        <a:lnSpc>
                          <a:spcPct val="150000"/>
                        </a:lnSpc>
                        <a:spcAft>
                          <a:spcPts val="0"/>
                        </a:spcAft>
                      </a:pPr>
                      <a:r>
                        <a:rPr lang="es-EC" sz="800" b="1" dirty="0">
                          <a:latin typeface="Arial" pitchFamily="34" charset="0"/>
                          <a:ea typeface="Times New Roman"/>
                          <a:cs typeface="Arial" pitchFamily="34" charset="0"/>
                        </a:rPr>
                        <a:t>CONCENTRACION </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smtClean="0">
                          <a:latin typeface="Arial" pitchFamily="34" charset="0"/>
                          <a:ea typeface="Times New Roman"/>
                          <a:cs typeface="Arial" pitchFamily="34" charset="0"/>
                        </a:rPr>
                        <a:t>V1 = ml TOMADOS DEL ESTANDAR</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µC2</a:t>
                      </a:r>
                      <a:endParaRPr lang="es-EC" sz="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µ exp= µ*1,96</a:t>
                      </a:r>
                      <a:endParaRPr lang="es-EC" sz="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501,760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smtClean="0">
                          <a:solidFill>
                            <a:srgbClr val="000000"/>
                          </a:solidFill>
                          <a:latin typeface="Arial" pitchFamily="34" charset="0"/>
                          <a:ea typeface="Times New Roman"/>
                          <a:cs typeface="Arial" pitchFamily="34" charset="0"/>
                        </a:rPr>
                        <a:t>0,000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 </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 </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chemeClr val="bg1"/>
                          </a:solidFill>
                          <a:latin typeface="Arial" pitchFamily="34" charset="0"/>
                          <a:ea typeface="Times New Roman"/>
                          <a:cs typeface="Arial" pitchFamily="34" charset="0"/>
                        </a:rPr>
                        <a:t>20,000</a:t>
                      </a:r>
                      <a:endParaRPr lang="es-EC" sz="80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smtClean="0">
                          <a:solidFill>
                            <a:srgbClr val="000000"/>
                          </a:solidFill>
                          <a:latin typeface="Arial" pitchFamily="34" charset="0"/>
                          <a:ea typeface="Times New Roman"/>
                          <a:cs typeface="Arial" pitchFamily="34" charset="0"/>
                        </a:rPr>
                        <a:t>0,399</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0,125</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0,244</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chemeClr val="bg1"/>
                          </a:solidFill>
                          <a:latin typeface="Arial" pitchFamily="34" charset="0"/>
                          <a:ea typeface="Times New Roman"/>
                          <a:cs typeface="Arial" pitchFamily="34" charset="0"/>
                        </a:rPr>
                        <a:t>10,000</a:t>
                      </a:r>
                      <a:endParaRPr lang="es-EC" sz="80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smtClean="0">
                          <a:solidFill>
                            <a:srgbClr val="000000"/>
                          </a:solidFill>
                          <a:latin typeface="Arial" pitchFamily="34" charset="0"/>
                          <a:ea typeface="Times New Roman"/>
                          <a:cs typeface="Arial" pitchFamily="34" charset="0"/>
                        </a:rPr>
                        <a:t>0,498</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0,050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0,097</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a:txBody>
                    <a:bodyPr/>
                    <a:lstStyle/>
                    <a:p>
                      <a:pPr marR="136525" algn="ctr">
                        <a:lnSpc>
                          <a:spcPct val="150000"/>
                        </a:lnSpc>
                        <a:spcAft>
                          <a:spcPts val="0"/>
                        </a:spcAft>
                      </a:pPr>
                      <a:endParaRPr lang="es-EC" sz="800" dirty="0">
                        <a:solidFill>
                          <a:schemeClr val="bg1"/>
                        </a:solidFill>
                        <a:latin typeface="Arial" pitchFamily="34" charset="0"/>
                        <a:ea typeface="Times New Roman"/>
                        <a:cs typeface="Arial" pitchFamily="34" charset="0"/>
                      </a:endParaRPr>
                    </a:p>
                    <a:p>
                      <a:pPr algn="ctr">
                        <a:lnSpc>
                          <a:spcPct val="115000"/>
                        </a:lnSpc>
                      </a:pPr>
                      <a:r>
                        <a:rPr lang="es-EC" sz="800" b="1" dirty="0">
                          <a:solidFill>
                            <a:schemeClr val="bg1"/>
                          </a:solidFill>
                          <a:latin typeface="Arial" pitchFamily="34" charset="0"/>
                          <a:ea typeface="Times New Roman"/>
                          <a:cs typeface="Arial" pitchFamily="34" charset="0"/>
                        </a:rPr>
                        <a:t>1,000</a:t>
                      </a:r>
                      <a:r>
                        <a:rPr lang="es-EC" sz="800" dirty="0">
                          <a:solidFill>
                            <a:schemeClr val="bg1"/>
                          </a:solidFill>
                          <a:latin typeface="Arial" pitchFamily="34" charset="0"/>
                          <a:ea typeface="Times New Roman"/>
                          <a:cs typeface="Arial" pitchFamily="34" charset="0"/>
                        </a:rPr>
                        <a:t>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smtClean="0">
                          <a:solidFill>
                            <a:srgbClr val="000000"/>
                          </a:solidFill>
                          <a:latin typeface="Arial" pitchFamily="34" charset="0"/>
                          <a:ea typeface="Times New Roman"/>
                          <a:cs typeface="Arial" pitchFamily="34" charset="0"/>
                        </a:rPr>
                        <a:t>0,100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0,025</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0,049</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10,000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smtClean="0">
                          <a:solidFill>
                            <a:srgbClr val="000000"/>
                          </a:solidFill>
                          <a:latin typeface="Arial" pitchFamily="34" charset="0"/>
                          <a:ea typeface="Times New Roman"/>
                          <a:cs typeface="Arial" pitchFamily="34" charset="0"/>
                        </a:rPr>
                        <a:t>1,000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0,060</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0,119</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14,000</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smtClean="0">
                          <a:solidFill>
                            <a:srgbClr val="000000"/>
                          </a:solidFill>
                          <a:latin typeface="Arial" pitchFamily="34" charset="0"/>
                          <a:ea typeface="Times New Roman"/>
                          <a:cs typeface="Arial" pitchFamily="34" charset="0"/>
                        </a:rPr>
                        <a:t>0,700</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rgbClr val="000000"/>
                          </a:solidFill>
                          <a:latin typeface="Arial" pitchFamily="34" charset="0"/>
                          <a:ea typeface="Times New Roman"/>
                          <a:cs typeface="Arial" pitchFamily="34" charset="0"/>
                        </a:rPr>
                        <a:t>0,106</a:t>
                      </a:r>
                      <a:endParaRPr lang="es-EC" sz="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rgbClr val="000000"/>
                          </a:solidFill>
                          <a:latin typeface="Arial" pitchFamily="34" charset="0"/>
                          <a:ea typeface="Times New Roman"/>
                          <a:cs typeface="Arial" pitchFamily="34" charset="0"/>
                        </a:rPr>
                        <a:t>0,207</a:t>
                      </a:r>
                      <a:endParaRPr lang="es-EC" sz="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91" name="Text Box 7"/>
          <p:cNvSpPr txBox="1">
            <a:spLocks noChangeArrowheads="1"/>
          </p:cNvSpPr>
          <p:nvPr/>
        </p:nvSpPr>
        <p:spPr bwMode="auto">
          <a:xfrm>
            <a:off x="-658813" y="-485775"/>
            <a:ext cx="2819401"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990" name="AutoShape 6"/>
          <p:cNvSpPr>
            <a:spLocks noChangeShapeType="1"/>
          </p:cNvSpPr>
          <p:nvPr/>
        </p:nvSpPr>
        <p:spPr bwMode="auto">
          <a:xfrm>
            <a:off x="-660400" y="-228600"/>
            <a:ext cx="562927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 name="Rectangle 19"/>
          <p:cNvSpPr/>
          <p:nvPr/>
        </p:nvSpPr>
        <p:spPr>
          <a:xfrm>
            <a:off x="5143504" y="4643446"/>
            <a:ext cx="3429056" cy="400110"/>
          </a:xfrm>
          <a:prstGeom prst="rect">
            <a:avLst/>
          </a:prstGeom>
        </p:spPr>
        <p:txBody>
          <a:bodyPr wrap="square">
            <a:spAutoFit/>
          </a:bodyPr>
          <a:lstStyle/>
          <a:p>
            <a:pPr algn="just"/>
            <a:r>
              <a:rPr lang="es-ES" sz="1000" b="1" dirty="0" smtClean="0">
                <a:latin typeface="Arial" pitchFamily="34" charset="0"/>
                <a:cs typeface="Arial" pitchFamily="34" charset="0"/>
              </a:rPr>
              <a:t>Incertidumbre Expandida en la preparación de  las soluciones fortificadas</a:t>
            </a:r>
            <a:endParaRPr lang="es-EC" sz="1000" b="1" dirty="0">
              <a:latin typeface="Arial" pitchFamily="34" charset="0"/>
              <a:cs typeface="Arial" pitchFamily="34" charset="0"/>
            </a:endParaRPr>
          </a:p>
        </p:txBody>
      </p:sp>
      <p:graphicFrame>
        <p:nvGraphicFramePr>
          <p:cNvPr id="21" name="Table 20"/>
          <p:cNvGraphicFramePr>
            <a:graphicFrameLocks noGrp="1"/>
          </p:cNvGraphicFramePr>
          <p:nvPr/>
        </p:nvGraphicFramePr>
        <p:xfrm>
          <a:off x="4786314" y="5143512"/>
          <a:ext cx="3741420" cy="1303020"/>
        </p:xfrm>
        <a:graphic>
          <a:graphicData uri="http://schemas.openxmlformats.org/drawingml/2006/table">
            <a:tbl>
              <a:tblPr/>
              <a:tblGrid>
                <a:gridCol w="1239520"/>
                <a:gridCol w="825500"/>
                <a:gridCol w="787400"/>
                <a:gridCol w="889000"/>
              </a:tblGrid>
              <a:tr h="190500">
                <a:tc>
                  <a:txBody>
                    <a:bodyPr/>
                    <a:lstStyle/>
                    <a:p>
                      <a:pPr marR="136525" algn="ctr">
                        <a:lnSpc>
                          <a:spcPct val="150000"/>
                        </a:lnSpc>
                        <a:spcAft>
                          <a:spcPts val="0"/>
                        </a:spcAft>
                      </a:pPr>
                      <a:r>
                        <a:rPr lang="es-EC" sz="800" b="1" dirty="0">
                          <a:latin typeface="Arial" pitchFamily="34" charset="0"/>
                          <a:ea typeface="Times New Roman"/>
                          <a:cs typeface="Arial" pitchFamily="34" charset="0"/>
                        </a:rPr>
                        <a:t>CONCENTRACION </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V1 = ml TOMADOS DEL ESTANDAR</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dirty="0">
                          <a:latin typeface="Arial" pitchFamily="34" charset="0"/>
                          <a:ea typeface="Times New Roman"/>
                          <a:cs typeface="Arial" pitchFamily="34" charset="0"/>
                        </a:rPr>
                        <a:t>µC2</a:t>
                      </a:r>
                      <a:endParaRPr lang="es-EC" sz="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b="1">
                          <a:latin typeface="Arial" pitchFamily="34" charset="0"/>
                          <a:ea typeface="Times New Roman"/>
                          <a:cs typeface="Arial" pitchFamily="34" charset="0"/>
                        </a:rPr>
                        <a:t>µ exp= µ*1,96</a:t>
                      </a:r>
                      <a:endParaRPr lang="es-EC" sz="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dirty="0">
                          <a:solidFill>
                            <a:schemeClr val="bg1"/>
                          </a:solidFill>
                          <a:latin typeface="Arial" pitchFamily="34" charset="0"/>
                          <a:ea typeface="Times New Roman"/>
                          <a:cs typeface="Arial" pitchFamily="34" charset="0"/>
                        </a:rPr>
                        <a:t>0,001</a:t>
                      </a:r>
                      <a:endParaRPr lang="es-EC" sz="800" dirty="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0,125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0,245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chemeClr val="bg1"/>
                          </a:solidFill>
                          <a:latin typeface="Arial" pitchFamily="34" charset="0"/>
                          <a:ea typeface="Times New Roman"/>
                          <a:cs typeface="Arial" pitchFamily="34" charset="0"/>
                        </a:rPr>
                        <a:t>0,010</a:t>
                      </a:r>
                      <a:endParaRPr lang="es-EC" sz="80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1,000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0,137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0,268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R="136525" algn="ctr">
                        <a:lnSpc>
                          <a:spcPct val="150000"/>
                        </a:lnSpc>
                        <a:spcAft>
                          <a:spcPts val="0"/>
                        </a:spcAft>
                      </a:pPr>
                      <a:r>
                        <a:rPr lang="es-EC" sz="800" b="1">
                          <a:solidFill>
                            <a:schemeClr val="bg1"/>
                          </a:solidFill>
                          <a:latin typeface="Arial" pitchFamily="34" charset="0"/>
                          <a:ea typeface="Times New Roman"/>
                          <a:cs typeface="Arial" pitchFamily="34" charset="0"/>
                        </a:rPr>
                        <a:t>0,014</a:t>
                      </a:r>
                      <a:endParaRPr lang="es-EC" sz="800">
                        <a:solidFill>
                          <a:schemeClr val="bg1"/>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a:solidFill>
                            <a:schemeClr val="bg1"/>
                          </a:solidFill>
                          <a:latin typeface="Arial" pitchFamily="34" charset="0"/>
                          <a:ea typeface="Times New Roman"/>
                          <a:cs typeface="Arial" pitchFamily="34" charset="0"/>
                        </a:rPr>
                        <a:t>0,700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0,162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800" dirty="0">
                          <a:solidFill>
                            <a:schemeClr val="bg1"/>
                          </a:solidFill>
                          <a:latin typeface="Arial" pitchFamily="34" charset="0"/>
                          <a:ea typeface="Times New Roman"/>
                          <a:cs typeface="Arial" pitchFamily="34" charset="0"/>
                        </a:rPr>
                        <a:t>0,317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5143504" y="4071942"/>
            <a:ext cx="3786214" cy="338554"/>
          </a:xfrm>
          <a:prstGeom prst="rect">
            <a:avLst/>
          </a:prstGeom>
        </p:spPr>
        <p:txBody>
          <a:bodyPr wrap="square">
            <a:spAutoFit/>
          </a:bodyPr>
          <a:lstStyle/>
          <a:p>
            <a:pPr algn="just"/>
            <a:r>
              <a:rPr lang="es-ES" sz="800" b="1" dirty="0" smtClean="0">
                <a:latin typeface="Arial" pitchFamily="34" charset="0"/>
                <a:cs typeface="Arial" pitchFamily="34" charset="0"/>
              </a:rPr>
              <a:t>Incertidumbre Expandida del Dichlorvos(DDVP) en la preparación de las diluciones Estándares</a:t>
            </a:r>
            <a:endParaRPr lang="es-EC" sz="800" b="1" dirty="0" smtClean="0">
              <a:latin typeface="Arial" pitchFamily="34" charset="0"/>
              <a:cs typeface="Arial" pitchFamily="34" charset="0"/>
            </a:endParaRPr>
          </a:p>
        </p:txBody>
      </p:sp>
      <p:sp>
        <p:nvSpPr>
          <p:cNvPr id="23" name="Rectangle 22"/>
          <p:cNvSpPr/>
          <p:nvPr/>
        </p:nvSpPr>
        <p:spPr>
          <a:xfrm>
            <a:off x="5143504" y="6519446"/>
            <a:ext cx="3429056" cy="338554"/>
          </a:xfrm>
          <a:prstGeom prst="rect">
            <a:avLst/>
          </a:prstGeom>
        </p:spPr>
        <p:txBody>
          <a:bodyPr wrap="square">
            <a:spAutoFit/>
          </a:bodyPr>
          <a:lstStyle/>
          <a:p>
            <a:pPr algn="just"/>
            <a:r>
              <a:rPr lang="es-ES" sz="800" b="1" dirty="0" smtClean="0">
                <a:latin typeface="Arial" pitchFamily="34" charset="0"/>
                <a:cs typeface="Arial" pitchFamily="34" charset="0"/>
              </a:rPr>
              <a:t>Incertidumbre Expandida de Dichlorvos (DDVP) en la preparación de  las soluciones fortificadas</a:t>
            </a:r>
            <a:endParaRPr lang="es-EC" sz="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857232"/>
            <a:ext cx="8429684" cy="369332"/>
          </a:xfrm>
          <a:prstGeom prst="rect">
            <a:avLst/>
          </a:prstGeom>
        </p:spPr>
        <p:txBody>
          <a:bodyPr wrap="square">
            <a:spAutoFit/>
          </a:bodyPr>
          <a:lstStyle/>
          <a:p>
            <a:pPr lvl="0"/>
            <a:r>
              <a:rPr lang="es-ES" b="1" dirty="0" smtClean="0">
                <a:latin typeface="Arial" pitchFamily="34" charset="0"/>
                <a:cs typeface="Arial" pitchFamily="34" charset="0"/>
              </a:rPr>
              <a:t>Incertidumbre Estándar</a:t>
            </a:r>
            <a:endParaRPr lang="es-EC" dirty="0">
              <a:latin typeface="Arial" pitchFamily="34" charset="0"/>
              <a:cs typeface="Arial" pitchFamily="34" charset="0"/>
            </a:endParaRPr>
          </a:p>
        </p:txBody>
      </p:sp>
      <p:sp>
        <p:nvSpPr>
          <p:cNvPr id="12" name="Rectangle 11"/>
          <p:cNvSpPr/>
          <p:nvPr/>
        </p:nvSpPr>
        <p:spPr>
          <a:xfrm>
            <a:off x="714348" y="1928802"/>
            <a:ext cx="4071966" cy="1615827"/>
          </a:xfrm>
          <a:prstGeom prst="rect">
            <a:avLst/>
          </a:prstGeom>
        </p:spPr>
        <p:txBody>
          <a:bodyPr wrap="square">
            <a:spAutoFit/>
          </a:bodyPr>
          <a:lstStyle/>
          <a:p>
            <a:r>
              <a:rPr lang="es-ES" sz="1100" i="1" dirty="0" smtClean="0">
                <a:latin typeface="Arial" pitchFamily="34" charset="0"/>
                <a:cs typeface="Arial" pitchFamily="34" charset="0"/>
              </a:rPr>
              <a:t>µ</a:t>
            </a:r>
            <a:r>
              <a:rPr lang="es-ES" sz="1100" i="1" baseline="-25000" dirty="0" smtClean="0">
                <a:latin typeface="Arial" pitchFamily="34" charset="0"/>
                <a:cs typeface="Arial" pitchFamily="34" charset="0"/>
              </a:rPr>
              <a:t>c</a:t>
            </a:r>
            <a:r>
              <a:rPr lang="es-ES" sz="1100" dirty="0" smtClean="0">
                <a:latin typeface="Arial" pitchFamily="34" charset="0"/>
                <a:cs typeface="Arial" pitchFamily="34" charset="0"/>
              </a:rPr>
              <a:t>= Incertidumbre en la preparación de soluciones estándar</a:t>
            </a:r>
            <a:endParaRPr lang="es-EC" sz="1100" dirty="0" smtClean="0">
              <a:latin typeface="Arial" pitchFamily="34" charset="0"/>
              <a:cs typeface="Arial" pitchFamily="34" charset="0"/>
            </a:endParaRPr>
          </a:p>
          <a:p>
            <a:r>
              <a:rPr lang="es-ES" sz="1100" i="1" dirty="0" smtClean="0">
                <a:latin typeface="Arial" pitchFamily="34" charset="0"/>
                <a:cs typeface="Arial" pitchFamily="34" charset="0"/>
              </a:rPr>
              <a:t>µ</a:t>
            </a:r>
            <a:r>
              <a:rPr lang="es-ES" sz="1100" baseline="-25000" dirty="0" smtClean="0">
                <a:latin typeface="Arial" pitchFamily="34" charset="0"/>
                <a:cs typeface="Arial" pitchFamily="34" charset="0"/>
              </a:rPr>
              <a:t>exactitud equipo</a:t>
            </a:r>
            <a:r>
              <a:rPr lang="es-ES" sz="1100" dirty="0" smtClean="0">
                <a:latin typeface="Arial" pitchFamily="34" charset="0"/>
                <a:cs typeface="Arial" pitchFamily="34" charset="0"/>
              </a:rPr>
              <a:t>= Incertidumbre en la Exactitud del Equipo</a:t>
            </a:r>
          </a:p>
          <a:p>
            <a:endParaRPr lang="es-ES" sz="1100" dirty="0" smtClean="0">
              <a:latin typeface="Arial" pitchFamily="34" charset="0"/>
              <a:cs typeface="Arial" pitchFamily="34" charset="0"/>
            </a:endParaRPr>
          </a:p>
          <a:p>
            <a:endParaRPr lang="es-EC" sz="1100" dirty="0" smtClean="0">
              <a:latin typeface="Arial" pitchFamily="34" charset="0"/>
              <a:cs typeface="Arial" pitchFamily="34" charset="0"/>
            </a:endParaRPr>
          </a:p>
          <a:p>
            <a:r>
              <a:rPr lang="es-ES" sz="1100" i="1" dirty="0" smtClean="0">
                <a:latin typeface="Arial" pitchFamily="34" charset="0"/>
                <a:cs typeface="Arial" pitchFamily="34" charset="0"/>
              </a:rPr>
              <a:t>µ</a:t>
            </a:r>
            <a:r>
              <a:rPr lang="es-ES" sz="1100" baseline="-25000" dirty="0" smtClean="0">
                <a:latin typeface="Arial" pitchFamily="34" charset="0"/>
                <a:cs typeface="Arial" pitchFamily="34" charset="0"/>
              </a:rPr>
              <a:t>SR</a:t>
            </a:r>
            <a:r>
              <a:rPr lang="es-ES" sz="1100" dirty="0" smtClean="0">
                <a:latin typeface="Arial" pitchFamily="34" charset="0"/>
                <a:cs typeface="Arial" pitchFamily="34" charset="0"/>
              </a:rPr>
              <a:t>=Incertidumbre en la Desviación estándar de reproducibilidad</a:t>
            </a:r>
            <a:endParaRPr lang="es-EC" sz="1100" dirty="0" smtClean="0">
              <a:latin typeface="Arial" pitchFamily="34" charset="0"/>
              <a:cs typeface="Arial" pitchFamily="34" charset="0"/>
            </a:endParaRPr>
          </a:p>
          <a:p>
            <a:r>
              <a:rPr lang="es-ES" sz="1100" i="1" dirty="0" smtClean="0">
                <a:latin typeface="Arial" pitchFamily="34" charset="0"/>
                <a:cs typeface="Arial" pitchFamily="34" charset="0"/>
              </a:rPr>
              <a:t>µ</a:t>
            </a:r>
            <a:r>
              <a:rPr lang="es-ES" sz="1100" baseline="-25000" dirty="0" smtClean="0">
                <a:latin typeface="Arial" pitchFamily="34" charset="0"/>
                <a:cs typeface="Arial" pitchFamily="34" charset="0"/>
              </a:rPr>
              <a:t>Resolución</a:t>
            </a:r>
            <a:r>
              <a:rPr lang="es-ES" sz="1100" dirty="0" smtClean="0">
                <a:latin typeface="Arial" pitchFamily="34" charset="0"/>
                <a:cs typeface="Arial" pitchFamily="34" charset="0"/>
              </a:rPr>
              <a:t> = Incertidumbre en la Resolución del Equipo cuyo valor es 0,001uv/s, para el cálculo transformar a ppm mediante ecuaciones de calibración.</a:t>
            </a:r>
            <a:endParaRPr lang="es-EC" sz="1100" dirty="0">
              <a:latin typeface="Arial" pitchFamily="34" charset="0"/>
              <a:cs typeface="Arial" pitchFamily="34" charset="0"/>
            </a:endParaRPr>
          </a:p>
        </p:txBody>
      </p:sp>
      <p:graphicFrame>
        <p:nvGraphicFramePr>
          <p:cNvPr id="44037" name="Object 5"/>
          <p:cNvGraphicFramePr>
            <a:graphicFrameLocks noChangeAspect="1"/>
          </p:cNvGraphicFramePr>
          <p:nvPr/>
        </p:nvGraphicFramePr>
        <p:xfrm>
          <a:off x="1928794" y="2285992"/>
          <a:ext cx="1409695" cy="313968"/>
        </p:xfrm>
        <a:graphic>
          <a:graphicData uri="http://schemas.openxmlformats.org/presentationml/2006/ole">
            <p:oleObj spid="_x0000_s44039" name="Ecuación" r:id="rId3" imgW="1282700" imgH="292100" progId="Equation.3">
              <p:embed/>
            </p:oleObj>
          </a:graphicData>
        </a:graphic>
      </p:graphicFrame>
      <p:graphicFrame>
        <p:nvGraphicFramePr>
          <p:cNvPr id="44038" name="Object 6"/>
          <p:cNvGraphicFramePr>
            <a:graphicFrameLocks noChangeAspect="1"/>
          </p:cNvGraphicFramePr>
          <p:nvPr/>
        </p:nvGraphicFramePr>
        <p:xfrm>
          <a:off x="714348" y="1357298"/>
          <a:ext cx="3579812" cy="454025"/>
        </p:xfrm>
        <a:graphic>
          <a:graphicData uri="http://schemas.openxmlformats.org/presentationml/2006/ole">
            <p:oleObj spid="_x0000_s44040" name="Ecuación" r:id="rId4" imgW="3213100" imgH="381000" progId="Equation.3">
              <p:embed/>
            </p:oleObj>
          </a:graphicData>
        </a:graphic>
      </p:graphicFrame>
      <p:graphicFrame>
        <p:nvGraphicFramePr>
          <p:cNvPr id="8" name="Table 7"/>
          <p:cNvGraphicFramePr>
            <a:graphicFrameLocks noGrp="1"/>
          </p:cNvGraphicFramePr>
          <p:nvPr/>
        </p:nvGraphicFramePr>
        <p:xfrm>
          <a:off x="1357290" y="3714752"/>
          <a:ext cx="6715172" cy="2697480"/>
        </p:xfrm>
        <a:graphic>
          <a:graphicData uri="http://schemas.openxmlformats.org/drawingml/2006/table">
            <a:tbl>
              <a:tblPr/>
              <a:tblGrid>
                <a:gridCol w="2357454"/>
                <a:gridCol w="1354338"/>
                <a:gridCol w="1501690"/>
                <a:gridCol w="1501690"/>
              </a:tblGrid>
              <a:tr h="0">
                <a:tc rowSpan="3">
                  <a:txBody>
                    <a:bodyPr/>
                    <a:lstStyle/>
                    <a:p>
                      <a:pPr marR="136525" algn="ctr">
                        <a:lnSpc>
                          <a:spcPct val="150000"/>
                        </a:lnSpc>
                        <a:spcAft>
                          <a:spcPts val="0"/>
                        </a:spcAft>
                      </a:pPr>
                      <a:r>
                        <a:rPr lang="es-ES" sz="1200" b="1" dirty="0">
                          <a:latin typeface="Arial" pitchFamily="34" charset="0"/>
                          <a:ea typeface="Times New Roman"/>
                          <a:cs typeface="Arial" pitchFamily="34" charset="0"/>
                        </a:rPr>
                        <a:t>Compuesto</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lang="es-ES" sz="1000" b="1">
                          <a:latin typeface="Arial" pitchFamily="34" charset="0"/>
                          <a:ea typeface="Times New Roman"/>
                          <a:cs typeface="Arial" pitchFamily="34" charset="0"/>
                        </a:rPr>
                        <a:t>Concentración(ppm)</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1ppm</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10ppm</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14ppm</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µ</a:t>
                      </a:r>
                      <a:r>
                        <a:rPr lang="es-ES" sz="1200" b="1" baseline="-25000">
                          <a:latin typeface="Arial" pitchFamily="34" charset="0"/>
                          <a:ea typeface="Times New Roman"/>
                          <a:cs typeface="Arial" pitchFamily="34" charset="0"/>
                        </a:rPr>
                        <a:t>e</a:t>
                      </a:r>
                      <a:r>
                        <a:rPr lang="es-ES" sz="1200" b="1">
                          <a:latin typeface="Arial" pitchFamily="34" charset="0"/>
                          <a:ea typeface="Times New Roman"/>
                          <a:cs typeface="Arial" pitchFamily="34" charset="0"/>
                        </a:rPr>
                        <a:t>(ppm)</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µ</a:t>
                      </a:r>
                      <a:r>
                        <a:rPr lang="es-ES" sz="1200" b="1" baseline="-25000" dirty="0">
                          <a:latin typeface="Arial" pitchFamily="34" charset="0"/>
                          <a:ea typeface="Times New Roman"/>
                          <a:cs typeface="Arial" pitchFamily="34" charset="0"/>
                        </a:rPr>
                        <a:t>e</a:t>
                      </a:r>
                      <a:r>
                        <a:rPr lang="es-ES" sz="1200" b="1" dirty="0">
                          <a:latin typeface="Arial" pitchFamily="34" charset="0"/>
                          <a:ea typeface="Times New Roman"/>
                          <a:cs typeface="Arial" pitchFamily="34" charset="0"/>
                        </a:rPr>
                        <a:t>(ppm)</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µ</a:t>
                      </a:r>
                      <a:r>
                        <a:rPr lang="es-ES" sz="1200" b="1" baseline="-25000" dirty="0">
                          <a:latin typeface="Arial" pitchFamily="34" charset="0"/>
                          <a:ea typeface="Times New Roman"/>
                          <a:cs typeface="Arial" pitchFamily="34" charset="0"/>
                        </a:rPr>
                        <a:t>e</a:t>
                      </a:r>
                      <a:r>
                        <a:rPr lang="es-ES" sz="1200" b="1" dirty="0">
                          <a:latin typeface="Arial" pitchFamily="34" charset="0"/>
                          <a:ea typeface="Times New Roman"/>
                          <a:cs typeface="Arial" pitchFamily="34" charset="0"/>
                        </a:rPr>
                        <a:t>(ppm)</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Dichlorvos(DDVP)</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0,133</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1,204</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0,405</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Mevinphos(phosdrin)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0,362</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2,371</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0,941</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Ethoprophos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0,451</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0,670</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0,431</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0,387</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1,461</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0,809</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0,461</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0,763</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0,550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0,358</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0,439</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0,439</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Disulfoton Sulfon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0,254</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0,778</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0,432</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000108"/>
            <a:ext cx="7854696" cy="5214974"/>
          </a:xfrm>
        </p:spPr>
        <p:txBody>
          <a:bodyPr>
            <a:normAutofit lnSpcReduction="10000"/>
          </a:bodyPr>
          <a:lstStyle/>
          <a:p>
            <a:pPr algn="just"/>
            <a:r>
              <a:rPr lang="es-EC" sz="2800" dirty="0" smtClean="0">
                <a:latin typeface="Arial" pitchFamily="34" charset="0"/>
                <a:cs typeface="Arial" pitchFamily="34" charset="0"/>
              </a:rPr>
              <a:t/>
            </a:r>
            <a:br>
              <a:rPr lang="es-EC" sz="2800" dirty="0" smtClean="0">
                <a:latin typeface="Arial" pitchFamily="34" charset="0"/>
                <a:cs typeface="Arial" pitchFamily="34" charset="0"/>
              </a:rPr>
            </a:br>
            <a:r>
              <a:rPr lang="es-EC" sz="2800" dirty="0" smtClean="0">
                <a:latin typeface="Arial" pitchFamily="34" charset="0"/>
                <a:cs typeface="Arial" pitchFamily="34" charset="0"/>
              </a:rPr>
              <a:t> </a:t>
            </a:r>
            <a:br>
              <a:rPr lang="es-EC" sz="2800" dirty="0" smtClean="0">
                <a:latin typeface="Arial" pitchFamily="34" charset="0"/>
                <a:cs typeface="Arial" pitchFamily="34" charset="0"/>
              </a:rPr>
            </a:br>
            <a:r>
              <a:rPr lang="es-EC" sz="2200" dirty="0" smtClean="0">
                <a:latin typeface="Arial" pitchFamily="34" charset="0"/>
                <a:cs typeface="Arial" pitchFamily="34" charset="0"/>
              </a:rPr>
              <a:t>Documentar los procedimientos técnicos internos del LMA para el tratamiento  previo de las muestras y los análisis realizados en pesticidas </a:t>
            </a:r>
            <a:r>
              <a:rPr lang="en-US" sz="2200" dirty="0" smtClean="0">
                <a:latin typeface="Arial" pitchFamily="34" charset="0"/>
                <a:cs typeface="Arial" pitchFamily="34" charset="0"/>
              </a:rPr>
              <a:t>ó</a:t>
            </a:r>
            <a:r>
              <a:rPr lang="es-EC" sz="2200" dirty="0" err="1" smtClean="0">
                <a:latin typeface="Arial" pitchFamily="34" charset="0"/>
                <a:cs typeface="Arial" pitchFamily="34" charset="0"/>
              </a:rPr>
              <a:t>rganofosforados</a:t>
            </a:r>
            <a:r>
              <a:rPr lang="es-EC" sz="2200" dirty="0" smtClean="0">
                <a:latin typeface="Arial" pitchFamily="34" charset="0"/>
                <a:cs typeface="Arial" pitchFamily="34" charset="0"/>
              </a:rPr>
              <a:t> en agua mediante la técnica de cromatografía de gases de acuerdo a los formatos del manual de calidad del LMA.</a:t>
            </a:r>
            <a:br>
              <a:rPr lang="es-EC" sz="2200" dirty="0" smtClean="0">
                <a:latin typeface="Arial" pitchFamily="34" charset="0"/>
                <a:cs typeface="Arial" pitchFamily="34" charset="0"/>
              </a:rPr>
            </a:br>
            <a:endParaRPr lang="es-EC" sz="2200" dirty="0" smtClean="0">
              <a:latin typeface="Arial" pitchFamily="34" charset="0"/>
              <a:cs typeface="Arial" pitchFamily="34" charset="0"/>
            </a:endParaRPr>
          </a:p>
          <a:p>
            <a:pPr algn="just"/>
            <a:r>
              <a:rPr lang="es-EC" sz="2200" dirty="0" smtClean="0">
                <a:latin typeface="Arial" pitchFamily="34" charset="0"/>
                <a:cs typeface="Arial" pitchFamily="34" charset="0"/>
              </a:rPr>
              <a:t>Elaborar los reportes y la declaración de los métodos técnicos de validación, de acuerdo a los formatos del manual de calidad del LMA.</a:t>
            </a:r>
            <a:br>
              <a:rPr lang="es-EC" sz="2200" dirty="0" smtClean="0">
                <a:latin typeface="Arial" pitchFamily="34" charset="0"/>
                <a:cs typeface="Arial" pitchFamily="34" charset="0"/>
              </a:rPr>
            </a:br>
            <a:endParaRPr lang="es-EC" sz="2200" dirty="0" smtClean="0">
              <a:latin typeface="Arial" pitchFamily="34" charset="0"/>
              <a:cs typeface="Arial" pitchFamily="34" charset="0"/>
            </a:endParaRPr>
          </a:p>
          <a:p>
            <a:pPr algn="just"/>
            <a:r>
              <a:rPr lang="es-EC" sz="2200" dirty="0" smtClean="0">
                <a:latin typeface="Arial" pitchFamily="34" charset="0"/>
                <a:cs typeface="Arial" pitchFamily="34" charset="0"/>
              </a:rPr>
              <a:t>Generar la hoja de cálculo del LMA para el cálculo de la incertidumbre y los parámetros de validación.</a:t>
            </a:r>
            <a:r>
              <a:rPr lang="es-EC" sz="2200" dirty="0" smtClean="0"/>
              <a:t/>
            </a:r>
            <a:br>
              <a:rPr lang="es-EC" sz="2200" dirty="0" smtClean="0"/>
            </a:br>
            <a:endParaRPr lang="es-EC" sz="2200" dirty="0"/>
          </a:p>
        </p:txBody>
      </p:sp>
      <p:sp>
        <p:nvSpPr>
          <p:cNvPr id="4" name="Subtitle 2"/>
          <p:cNvSpPr txBox="1">
            <a:spLocks/>
          </p:cNvSpPr>
          <p:nvPr/>
        </p:nvSpPr>
        <p:spPr>
          <a:xfrm>
            <a:off x="642910" y="1142984"/>
            <a:ext cx="7854696" cy="419104"/>
          </a:xfrm>
          <a:prstGeom prst="rect">
            <a:avLst/>
          </a:prstGeom>
        </p:spPr>
        <p:txBody>
          <a:bodyPr vert="horz" lIns="0" rIns="18288">
            <a:no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METAS</a:t>
            </a:r>
            <a:br>
              <a:rPr kumimoji="0" lang="es-EC" sz="2000" b="1"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s-EC" sz="22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br>
              <a:rPr kumimoji="0" lang="es-EC" sz="22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s-EC" sz="2200" b="0" i="0" u="none" strike="noStrike" kern="1200" cap="none" spc="0" normalizeH="0" baseline="0" noProof="0" dirty="0" smtClean="0">
                <a:ln>
                  <a:noFill/>
                </a:ln>
                <a:solidFill>
                  <a:schemeClr val="tx1"/>
                </a:solidFill>
                <a:effectLst/>
                <a:uLnTx/>
                <a:uFillTx/>
                <a:latin typeface="Arial" pitchFamily="34" charset="0"/>
                <a:cs typeface="Arial" pitchFamily="34" charset="0"/>
              </a:rPr>
              <a:t/>
            </a:r>
            <a:br>
              <a:rPr kumimoji="0" lang="es-EC" sz="2200" b="0" i="0" u="none" strike="noStrike" kern="1200" cap="none" spc="0" normalizeH="0" baseline="0" noProof="0" dirty="0" smtClean="0">
                <a:ln>
                  <a:noFill/>
                </a:ln>
                <a:solidFill>
                  <a:schemeClr val="tx1"/>
                </a:solidFill>
                <a:effectLst/>
                <a:uLnTx/>
                <a:uFillTx/>
                <a:latin typeface="Arial" pitchFamily="34" charset="0"/>
                <a:cs typeface="Arial" pitchFamily="34" charset="0"/>
              </a:rPr>
            </a:br>
            <a:endParaRPr kumimoji="0" lang="es-EC" sz="2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857232"/>
            <a:ext cx="8429684" cy="369332"/>
          </a:xfrm>
          <a:prstGeom prst="rect">
            <a:avLst/>
          </a:prstGeom>
        </p:spPr>
        <p:txBody>
          <a:bodyPr wrap="square">
            <a:spAutoFit/>
          </a:bodyPr>
          <a:lstStyle/>
          <a:p>
            <a:pPr lvl="0"/>
            <a:r>
              <a:rPr lang="es-ES" b="1" dirty="0" smtClean="0">
                <a:latin typeface="Arial" pitchFamily="34" charset="0"/>
                <a:cs typeface="Arial" pitchFamily="34" charset="0"/>
              </a:rPr>
              <a:t>Incertidumbre Total Expandida Absoluta</a:t>
            </a:r>
            <a:endParaRPr lang="es-EC" dirty="0">
              <a:latin typeface="Arial" pitchFamily="34" charset="0"/>
              <a:cs typeface="Arial" pitchFamily="34" charset="0"/>
            </a:endParaRPr>
          </a:p>
        </p:txBody>
      </p:sp>
      <p:sp>
        <p:nvSpPr>
          <p:cNvPr id="6" name="Rectangle 5"/>
          <p:cNvSpPr/>
          <p:nvPr/>
        </p:nvSpPr>
        <p:spPr>
          <a:xfrm>
            <a:off x="4714876" y="1857364"/>
            <a:ext cx="1430200" cy="307777"/>
          </a:xfrm>
          <a:prstGeom prst="rect">
            <a:avLst/>
          </a:prstGeom>
          <a:solidFill>
            <a:schemeClr val="tx1"/>
          </a:solidFill>
        </p:spPr>
        <p:txBody>
          <a:bodyPr wrap="none">
            <a:spAutoFit/>
          </a:bodyPr>
          <a:lstStyle/>
          <a:p>
            <a:r>
              <a:rPr lang="es-EC" sz="1400" b="1" i="1" dirty="0" smtClean="0">
                <a:solidFill>
                  <a:schemeClr val="bg1"/>
                </a:solidFill>
                <a:latin typeface="Arial" pitchFamily="34" charset="0"/>
                <a:cs typeface="Arial" pitchFamily="34" charset="0"/>
              </a:rPr>
              <a:t>µ</a:t>
            </a:r>
            <a:r>
              <a:rPr lang="es-EC" sz="1400" b="1" i="1" baseline="-25000" dirty="0" err="1" smtClean="0">
                <a:solidFill>
                  <a:schemeClr val="bg1"/>
                </a:solidFill>
                <a:latin typeface="Arial" pitchFamily="34" charset="0"/>
                <a:cs typeface="Arial" pitchFamily="34" charset="0"/>
              </a:rPr>
              <a:t>expABS</a:t>
            </a:r>
            <a:r>
              <a:rPr lang="es-ES" sz="1400" b="1" dirty="0" smtClean="0">
                <a:solidFill>
                  <a:schemeClr val="bg1"/>
                </a:solidFill>
                <a:latin typeface="Arial" pitchFamily="34" charset="0"/>
                <a:cs typeface="Arial" pitchFamily="34" charset="0"/>
              </a:rPr>
              <a:t> = </a:t>
            </a:r>
            <a:r>
              <a:rPr lang="es-ES" sz="1400" dirty="0" smtClean="0">
                <a:solidFill>
                  <a:schemeClr val="bg1"/>
                </a:solidFill>
                <a:latin typeface="Arial" pitchFamily="34" charset="0"/>
                <a:cs typeface="Arial" pitchFamily="34" charset="0"/>
              </a:rPr>
              <a:t>(K*</a:t>
            </a:r>
            <a:r>
              <a:rPr lang="es-ES" sz="1400" i="1" dirty="0" err="1" smtClean="0">
                <a:solidFill>
                  <a:schemeClr val="bg1"/>
                </a:solidFill>
                <a:latin typeface="Arial" pitchFamily="34" charset="0"/>
                <a:cs typeface="Arial" pitchFamily="34" charset="0"/>
              </a:rPr>
              <a:t>u</a:t>
            </a:r>
            <a:r>
              <a:rPr lang="es-ES" sz="1400" i="1" baseline="-25000" dirty="0" err="1" smtClean="0">
                <a:solidFill>
                  <a:schemeClr val="bg1"/>
                </a:solidFill>
                <a:latin typeface="Arial" pitchFamily="34" charset="0"/>
                <a:cs typeface="Arial" pitchFamily="34" charset="0"/>
              </a:rPr>
              <a:t>e</a:t>
            </a:r>
            <a:r>
              <a:rPr lang="es-ES" sz="1400" dirty="0" smtClean="0">
                <a:solidFill>
                  <a:schemeClr val="bg1"/>
                </a:solidFill>
                <a:latin typeface="Arial" pitchFamily="34" charset="0"/>
                <a:cs typeface="Arial" pitchFamily="34" charset="0"/>
              </a:rPr>
              <a:t>)</a:t>
            </a:r>
            <a:endParaRPr lang="es-EC" sz="14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nvGraphicFramePr>
        <p:xfrm>
          <a:off x="1285852" y="2500306"/>
          <a:ext cx="6750713" cy="2743200"/>
        </p:xfrm>
        <a:graphic>
          <a:graphicData uri="http://schemas.openxmlformats.org/drawingml/2006/table">
            <a:tbl>
              <a:tblPr/>
              <a:tblGrid>
                <a:gridCol w="2480630"/>
                <a:gridCol w="1250807"/>
                <a:gridCol w="1509638"/>
                <a:gridCol w="1509638"/>
              </a:tblGrid>
              <a:tr h="0">
                <a:tc rowSpan="3">
                  <a:txBody>
                    <a:bodyPr/>
                    <a:lstStyle/>
                    <a:p>
                      <a:pPr marR="136525" algn="ctr">
                        <a:lnSpc>
                          <a:spcPct val="150000"/>
                        </a:lnSpc>
                        <a:spcAft>
                          <a:spcPts val="0"/>
                        </a:spcAft>
                      </a:pPr>
                      <a:r>
                        <a:rPr lang="es-ES" sz="1200" b="1" dirty="0">
                          <a:latin typeface="Arial" pitchFamily="34" charset="0"/>
                          <a:ea typeface="Times New Roman"/>
                          <a:cs typeface="Arial" pitchFamily="34" charset="0"/>
                        </a:rPr>
                        <a:t>Compuesto</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lang="es-ES" sz="1200" b="1" dirty="0">
                          <a:latin typeface="Arial" pitchFamily="34" charset="0"/>
                          <a:ea typeface="Times New Roman"/>
                          <a:cs typeface="Arial" pitchFamily="34" charset="0"/>
                        </a:rPr>
                        <a:t>Concentración(ppm)</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1ppm</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dirty="0">
                          <a:latin typeface="Arial" pitchFamily="34" charset="0"/>
                          <a:ea typeface="Times New Roman"/>
                          <a:cs typeface="Arial" pitchFamily="34" charset="0"/>
                        </a:rPr>
                        <a:t>10ppm</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14ppm</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R="136525" algn="ctr">
                        <a:lnSpc>
                          <a:spcPct val="150000"/>
                        </a:lnSpc>
                        <a:spcAft>
                          <a:spcPts val="0"/>
                        </a:spcAft>
                      </a:pPr>
                      <a:r>
                        <a:rPr lang="es-EC" sz="1200" b="1" i="1" dirty="0">
                          <a:latin typeface="Arial" pitchFamily="34" charset="0"/>
                          <a:ea typeface="Times New Roman"/>
                          <a:cs typeface="Arial" pitchFamily="34" charset="0"/>
                        </a:rPr>
                        <a:t>µ</a:t>
                      </a:r>
                      <a:r>
                        <a:rPr lang="es-EC" sz="1200" b="1" i="1" baseline="-25000" dirty="0" err="1">
                          <a:latin typeface="Arial" pitchFamily="34" charset="0"/>
                          <a:ea typeface="Times New Roman"/>
                          <a:cs typeface="Arial" pitchFamily="34" charset="0"/>
                        </a:rPr>
                        <a:t>expABS</a:t>
                      </a:r>
                      <a:r>
                        <a:rPr lang="es-ES" sz="1200" b="1" dirty="0">
                          <a:latin typeface="Arial" pitchFamily="34" charset="0"/>
                          <a:ea typeface="Times New Roman"/>
                          <a:cs typeface="Arial" pitchFamily="34" charset="0"/>
                        </a:rPr>
                        <a:t> (ppm)</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b="1" i="1" dirty="0">
                          <a:latin typeface="Arial" pitchFamily="34" charset="0"/>
                          <a:ea typeface="Times New Roman"/>
                          <a:cs typeface="Arial" pitchFamily="34" charset="0"/>
                        </a:rPr>
                        <a:t>µ</a:t>
                      </a:r>
                      <a:r>
                        <a:rPr lang="es-EC" sz="1200" b="1" i="1" baseline="-25000" dirty="0" err="1">
                          <a:latin typeface="Arial" pitchFamily="34" charset="0"/>
                          <a:ea typeface="Times New Roman"/>
                          <a:cs typeface="Arial" pitchFamily="34" charset="0"/>
                        </a:rPr>
                        <a:t>expABS</a:t>
                      </a:r>
                      <a:r>
                        <a:rPr lang="es-ES" sz="1200" b="1" dirty="0">
                          <a:latin typeface="Arial" pitchFamily="34" charset="0"/>
                          <a:ea typeface="Times New Roman"/>
                          <a:cs typeface="Arial" pitchFamily="34" charset="0"/>
                        </a:rPr>
                        <a:t> (ppm)</a:t>
                      </a:r>
                      <a:endParaRPr lang="es-EC"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b="1" i="1">
                          <a:latin typeface="Arial" pitchFamily="34" charset="0"/>
                          <a:ea typeface="Times New Roman"/>
                          <a:cs typeface="Arial" pitchFamily="34" charset="0"/>
                        </a:rPr>
                        <a:t>µ</a:t>
                      </a:r>
                      <a:r>
                        <a:rPr lang="es-EC" sz="1200" b="1" i="1" baseline="-25000">
                          <a:latin typeface="Arial" pitchFamily="34" charset="0"/>
                          <a:ea typeface="Times New Roman"/>
                          <a:cs typeface="Arial" pitchFamily="34" charset="0"/>
                        </a:rPr>
                        <a:t>expABS</a:t>
                      </a:r>
                      <a:r>
                        <a:rPr lang="es-ES" sz="1200" b="1">
                          <a:latin typeface="Arial" pitchFamily="34" charset="0"/>
                          <a:ea typeface="Times New Roman"/>
                          <a:cs typeface="Arial" pitchFamily="34" charset="0"/>
                        </a:rPr>
                        <a:t> (ppm)</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Dichlorvos(DDVP)</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0,267</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2,407</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0,809</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Mevinphos(phosdrin)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0,724</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4,743</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1,882</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Ethoprophos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0,903</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1,339</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0,863</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0,774</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2,922</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1,617</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0,921</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1,527</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1,100</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0,716</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0,877</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0,878</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Disulfoton Sulfon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0,509</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1,556</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0,863</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857232"/>
            <a:ext cx="8429684" cy="338554"/>
          </a:xfrm>
          <a:prstGeom prst="rect">
            <a:avLst/>
          </a:prstGeom>
        </p:spPr>
        <p:txBody>
          <a:bodyPr wrap="square">
            <a:spAutoFit/>
          </a:bodyPr>
          <a:lstStyle/>
          <a:p>
            <a:pPr lvl="0"/>
            <a:r>
              <a:rPr lang="es-ES" sz="1600" b="1" dirty="0" smtClean="0">
                <a:latin typeface="Arial" pitchFamily="34" charset="0"/>
                <a:cs typeface="Arial" pitchFamily="34" charset="0"/>
              </a:rPr>
              <a:t>Incertidumbre Total Expandida Relativa</a:t>
            </a:r>
            <a:endParaRPr lang="es-EC" sz="1600" dirty="0">
              <a:latin typeface="Arial" pitchFamily="34" charset="0"/>
              <a:cs typeface="Arial" pitchFamily="34" charset="0"/>
            </a:endParaRPr>
          </a:p>
        </p:txBody>
      </p:sp>
      <p:sp>
        <p:nvSpPr>
          <p:cNvPr id="6" name="Rectangle 5"/>
          <p:cNvSpPr/>
          <p:nvPr/>
        </p:nvSpPr>
        <p:spPr>
          <a:xfrm>
            <a:off x="4071934" y="1928802"/>
            <a:ext cx="3357586" cy="276999"/>
          </a:xfrm>
          <a:prstGeom prst="rect">
            <a:avLst/>
          </a:prstGeom>
          <a:solidFill>
            <a:schemeClr val="tx1"/>
          </a:solidFill>
        </p:spPr>
        <p:txBody>
          <a:bodyPr wrap="square">
            <a:spAutoFit/>
          </a:bodyPr>
          <a:lstStyle/>
          <a:p>
            <a:r>
              <a:rPr lang="es-EC" sz="1200" dirty="0" smtClean="0">
                <a:solidFill>
                  <a:schemeClr val="bg1"/>
                </a:solidFill>
                <a:latin typeface="Arial" pitchFamily="34" charset="0"/>
                <a:cs typeface="Arial" pitchFamily="34" charset="0"/>
              </a:rPr>
              <a:t>%</a:t>
            </a:r>
            <a:r>
              <a:rPr lang="es-EC" sz="1200" b="1" i="1" dirty="0" smtClean="0">
                <a:solidFill>
                  <a:schemeClr val="bg1"/>
                </a:solidFill>
                <a:latin typeface="Arial" pitchFamily="34" charset="0"/>
                <a:cs typeface="Arial" pitchFamily="34" charset="0"/>
              </a:rPr>
              <a:t>µ</a:t>
            </a:r>
            <a:r>
              <a:rPr lang="es-EC" sz="1200" b="1" i="1" baseline="-25000" dirty="0" err="1" smtClean="0">
                <a:solidFill>
                  <a:schemeClr val="bg1"/>
                </a:solidFill>
                <a:latin typeface="Arial" pitchFamily="34" charset="0"/>
                <a:cs typeface="Arial" pitchFamily="34" charset="0"/>
              </a:rPr>
              <a:t>expREL</a:t>
            </a:r>
            <a:r>
              <a:rPr lang="es-EC" sz="1200" b="1" dirty="0" smtClean="0">
                <a:solidFill>
                  <a:schemeClr val="bg1"/>
                </a:solidFill>
                <a:latin typeface="Arial" pitchFamily="34" charset="0"/>
                <a:cs typeface="Arial" pitchFamily="34" charset="0"/>
              </a:rPr>
              <a:t> </a:t>
            </a:r>
            <a:r>
              <a:rPr lang="es-EC" sz="1200" b="1" i="1" dirty="0" smtClean="0">
                <a:solidFill>
                  <a:schemeClr val="bg1"/>
                </a:solidFill>
                <a:latin typeface="Arial" pitchFamily="34" charset="0"/>
                <a:cs typeface="Arial" pitchFamily="34" charset="0"/>
              </a:rPr>
              <a:t>=µ</a:t>
            </a:r>
            <a:r>
              <a:rPr lang="es-EC" sz="1200" b="1" i="1" baseline="-25000" dirty="0" err="1" smtClean="0">
                <a:solidFill>
                  <a:schemeClr val="bg1"/>
                </a:solidFill>
                <a:latin typeface="Arial" pitchFamily="34" charset="0"/>
                <a:cs typeface="Arial" pitchFamily="34" charset="0"/>
              </a:rPr>
              <a:t>expABS</a:t>
            </a:r>
            <a:r>
              <a:rPr lang="es-ES" sz="1200" dirty="0" smtClean="0">
                <a:solidFill>
                  <a:schemeClr val="bg1"/>
                </a:solidFill>
                <a:latin typeface="Arial" pitchFamily="34" charset="0"/>
                <a:cs typeface="Arial" pitchFamily="34" charset="0"/>
              </a:rPr>
              <a:t> *100/nivel de concentración </a:t>
            </a:r>
            <a:endParaRPr lang="es-EC" sz="1200" dirty="0">
              <a:solidFill>
                <a:schemeClr val="bg1"/>
              </a:solidFill>
              <a:latin typeface="Arial" pitchFamily="34" charset="0"/>
              <a:cs typeface="Arial" pitchFamily="34" charset="0"/>
            </a:endParaRPr>
          </a:p>
        </p:txBody>
      </p:sp>
      <p:graphicFrame>
        <p:nvGraphicFramePr>
          <p:cNvPr id="7" name="Table 6"/>
          <p:cNvGraphicFramePr>
            <a:graphicFrameLocks noGrp="1"/>
          </p:cNvGraphicFramePr>
          <p:nvPr/>
        </p:nvGraphicFramePr>
        <p:xfrm>
          <a:off x="1500166" y="2500306"/>
          <a:ext cx="6715171" cy="2743200"/>
        </p:xfrm>
        <a:graphic>
          <a:graphicData uri="http://schemas.openxmlformats.org/drawingml/2006/table">
            <a:tbl>
              <a:tblPr/>
              <a:tblGrid>
                <a:gridCol w="2286016"/>
                <a:gridCol w="1414093"/>
                <a:gridCol w="1507531"/>
                <a:gridCol w="1507531"/>
              </a:tblGrid>
              <a:tr h="0">
                <a:tc rowSpan="3">
                  <a:txBody>
                    <a:bodyPr/>
                    <a:lstStyle/>
                    <a:p>
                      <a:pPr marR="136525" algn="ctr">
                        <a:lnSpc>
                          <a:spcPct val="150000"/>
                        </a:lnSpc>
                        <a:spcAft>
                          <a:spcPts val="0"/>
                        </a:spcAft>
                      </a:pPr>
                      <a:r>
                        <a:rPr lang="es-ES" sz="1200" b="1" dirty="0">
                          <a:latin typeface="Arial" pitchFamily="34" charset="0"/>
                          <a:ea typeface="Times New Roman"/>
                          <a:cs typeface="Arial" pitchFamily="34" charset="0"/>
                        </a:rPr>
                        <a:t>Compuesto</a:t>
                      </a:r>
                      <a:endParaRPr lang="es-EC"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36525" algn="ctr">
                        <a:lnSpc>
                          <a:spcPct val="150000"/>
                        </a:lnSpc>
                        <a:spcAft>
                          <a:spcPts val="0"/>
                        </a:spcAft>
                      </a:pPr>
                      <a:r>
                        <a:rPr lang="es-ES" sz="1200" b="1">
                          <a:latin typeface="Arial" pitchFamily="34" charset="0"/>
                          <a:ea typeface="Times New Roman"/>
                          <a:cs typeface="Arial" pitchFamily="34" charset="0"/>
                        </a:rPr>
                        <a:t>Concentración(ppm)</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1ppm</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10ppm</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S" sz="1200" b="1">
                          <a:latin typeface="Arial" pitchFamily="34" charset="0"/>
                          <a:ea typeface="Times New Roman"/>
                          <a:cs typeface="Arial" pitchFamily="34" charset="0"/>
                        </a:rPr>
                        <a:t>14ppm</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marR="136525" algn="ctr">
                        <a:lnSpc>
                          <a:spcPct val="150000"/>
                        </a:lnSpc>
                        <a:spcAft>
                          <a:spcPts val="0"/>
                        </a:spcAft>
                      </a:pPr>
                      <a:r>
                        <a:rPr lang="es-EC" sz="1200">
                          <a:latin typeface="Arial" pitchFamily="34" charset="0"/>
                          <a:ea typeface="Times New Roman"/>
                          <a:cs typeface="Arial" pitchFamily="34" charset="0"/>
                        </a:rPr>
                        <a:t>%</a:t>
                      </a:r>
                      <a:r>
                        <a:rPr lang="es-EC" sz="1200" b="1" i="1">
                          <a:latin typeface="Arial" pitchFamily="34" charset="0"/>
                          <a:ea typeface="Times New Roman"/>
                          <a:cs typeface="Arial" pitchFamily="34" charset="0"/>
                        </a:rPr>
                        <a:t>µ</a:t>
                      </a:r>
                      <a:r>
                        <a:rPr lang="es-EC" sz="1200" b="1" i="1" baseline="-25000">
                          <a:latin typeface="Arial" pitchFamily="34" charset="0"/>
                          <a:ea typeface="Times New Roman"/>
                          <a:cs typeface="Arial" pitchFamily="34" charset="0"/>
                        </a:rPr>
                        <a:t>expREL</a:t>
                      </a:r>
                      <a:r>
                        <a:rPr lang="es-EC" sz="1200" b="1">
                          <a:latin typeface="Arial" pitchFamily="34" charset="0"/>
                          <a:ea typeface="Times New Roman"/>
                          <a:cs typeface="Arial" pitchFamily="34" charset="0"/>
                        </a:rPr>
                        <a:t> </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latin typeface="Arial" pitchFamily="34" charset="0"/>
                          <a:ea typeface="Times New Roman"/>
                          <a:cs typeface="Arial" pitchFamily="34" charset="0"/>
                        </a:rPr>
                        <a:t>%</a:t>
                      </a:r>
                      <a:r>
                        <a:rPr lang="es-EC" sz="1200" b="1" i="1">
                          <a:latin typeface="Arial" pitchFamily="34" charset="0"/>
                          <a:ea typeface="Times New Roman"/>
                          <a:cs typeface="Arial" pitchFamily="34" charset="0"/>
                        </a:rPr>
                        <a:t>µ</a:t>
                      </a:r>
                      <a:r>
                        <a:rPr lang="es-EC" sz="1200" b="1" i="1" baseline="-25000">
                          <a:latin typeface="Arial" pitchFamily="34" charset="0"/>
                          <a:ea typeface="Times New Roman"/>
                          <a:cs typeface="Arial" pitchFamily="34" charset="0"/>
                        </a:rPr>
                        <a:t>expREL</a:t>
                      </a:r>
                      <a:r>
                        <a:rPr lang="es-EC" sz="1200" b="1">
                          <a:latin typeface="Arial" pitchFamily="34" charset="0"/>
                          <a:ea typeface="Times New Roman"/>
                          <a:cs typeface="Arial" pitchFamily="34" charset="0"/>
                        </a:rPr>
                        <a:t> </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latin typeface="Arial" pitchFamily="34" charset="0"/>
                          <a:ea typeface="Times New Roman"/>
                          <a:cs typeface="Arial" pitchFamily="34" charset="0"/>
                        </a:rPr>
                        <a:t>%</a:t>
                      </a:r>
                      <a:r>
                        <a:rPr lang="es-EC" sz="1200" b="1" i="1">
                          <a:latin typeface="Arial" pitchFamily="34" charset="0"/>
                          <a:ea typeface="Times New Roman"/>
                          <a:cs typeface="Arial" pitchFamily="34" charset="0"/>
                        </a:rPr>
                        <a:t>µ</a:t>
                      </a:r>
                      <a:r>
                        <a:rPr lang="es-EC" sz="1200" b="1" i="1" baseline="-25000">
                          <a:latin typeface="Arial" pitchFamily="34" charset="0"/>
                          <a:ea typeface="Times New Roman"/>
                          <a:cs typeface="Arial" pitchFamily="34" charset="0"/>
                        </a:rPr>
                        <a:t>expREL</a:t>
                      </a:r>
                      <a:r>
                        <a:rPr lang="es-EC" sz="1200" b="1">
                          <a:latin typeface="Arial" pitchFamily="34" charset="0"/>
                          <a:ea typeface="Times New Roman"/>
                          <a:cs typeface="Arial" pitchFamily="34" charset="0"/>
                        </a:rPr>
                        <a:t> </a:t>
                      </a:r>
                      <a:endParaRPr lang="es-EC"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Dichlorvos(DDVP)</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26,685</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24,074</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5,781</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Mevinphos(phosdrin)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72,405</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47,426</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13,442</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Ethoprophos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90,266</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13,395</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6,163</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77,369</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29,222</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11,550</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92,133</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15,270</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7,855</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71,609</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8,770</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6,273</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36525" algn="ctr">
                        <a:lnSpc>
                          <a:spcPct val="150000"/>
                        </a:lnSpc>
                        <a:spcAft>
                          <a:spcPts val="0"/>
                        </a:spcAft>
                      </a:pPr>
                      <a:r>
                        <a:rPr lang="es-ES" sz="1200" b="1">
                          <a:latin typeface="Arial" pitchFamily="34" charset="0"/>
                          <a:ea typeface="Times New Roman"/>
                          <a:cs typeface="Arial" pitchFamily="34" charset="0"/>
                        </a:rPr>
                        <a:t>Disulfoton Sulfon</a:t>
                      </a:r>
                      <a:endParaRPr lang="es-EC"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50,861</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rgbClr val="000000"/>
                          </a:solidFill>
                          <a:latin typeface="Arial" pitchFamily="34" charset="0"/>
                          <a:ea typeface="Times New Roman"/>
                          <a:cs typeface="Arial" pitchFamily="34" charset="0"/>
                        </a:rPr>
                        <a:t>15,557</a:t>
                      </a:r>
                      <a:endParaRPr lang="es-EC" sz="12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rgbClr val="000000"/>
                          </a:solidFill>
                          <a:latin typeface="Arial" pitchFamily="34" charset="0"/>
                          <a:ea typeface="Times New Roman"/>
                          <a:cs typeface="Arial" pitchFamily="34" charset="0"/>
                        </a:rPr>
                        <a:t>6,165</a:t>
                      </a:r>
                      <a:endParaRPr lang="es-EC" sz="12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857232"/>
            <a:ext cx="8429684" cy="338554"/>
          </a:xfrm>
          <a:prstGeom prst="rect">
            <a:avLst/>
          </a:prstGeom>
        </p:spPr>
        <p:txBody>
          <a:bodyPr wrap="square">
            <a:spAutoFit/>
          </a:bodyPr>
          <a:lstStyle/>
          <a:p>
            <a:pPr lvl="0"/>
            <a:r>
              <a:rPr lang="es-ES" sz="1600" b="1" dirty="0" smtClean="0">
                <a:latin typeface="Arial" pitchFamily="34" charset="0"/>
                <a:cs typeface="Arial" pitchFamily="34" charset="0"/>
              </a:rPr>
              <a:t>Porcentaje de Recuperación</a:t>
            </a:r>
            <a:endParaRPr lang="es-EC" sz="1600" dirty="0">
              <a:latin typeface="Arial" pitchFamily="34" charset="0"/>
              <a:cs typeface="Arial" pitchFamily="34" charset="0"/>
            </a:endParaRPr>
          </a:p>
        </p:txBody>
      </p:sp>
      <p:sp>
        <p:nvSpPr>
          <p:cNvPr id="88067" name="Rectangle 3"/>
          <p:cNvSpPr>
            <a:spLocks noChangeArrowheads="1"/>
          </p:cNvSpPr>
          <p:nvPr/>
        </p:nvSpPr>
        <p:spPr bwMode="auto">
          <a:xfrm>
            <a:off x="2643174" y="2000240"/>
            <a:ext cx="4429156" cy="276999"/>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 recuperación</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(valor obtenido  / valor teórico)  x 100</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2928926" y="2428868"/>
          <a:ext cx="4028648" cy="2220286"/>
        </p:xfrm>
        <a:graphic>
          <a:graphicData uri="http://schemas.openxmlformats.org/drawingml/2006/table">
            <a:tbl>
              <a:tblPr/>
              <a:tblGrid>
                <a:gridCol w="2357454"/>
                <a:gridCol w="1671194"/>
              </a:tblGrid>
              <a:tr h="171450">
                <a:tc>
                  <a:txBody>
                    <a:bodyPr/>
                    <a:lstStyle/>
                    <a:p>
                      <a:pPr marR="136525" algn="ctr">
                        <a:lnSpc>
                          <a:spcPct val="150000"/>
                        </a:lnSpc>
                        <a:spcAft>
                          <a:spcPts val="0"/>
                        </a:spcAft>
                      </a:pPr>
                      <a:r>
                        <a:rPr lang="es-EC" sz="1200" b="1" dirty="0">
                          <a:latin typeface="Arial" pitchFamily="34" charset="0"/>
                          <a:ea typeface="Times New Roman"/>
                          <a:cs typeface="Arial" pitchFamily="34" charset="0"/>
                        </a:rPr>
                        <a:t>ANALITO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136525" algn="ctr">
                        <a:lnSpc>
                          <a:spcPct val="150000"/>
                        </a:lnSpc>
                        <a:spcAft>
                          <a:spcPts val="0"/>
                        </a:spcAft>
                      </a:pPr>
                      <a:r>
                        <a:rPr lang="es-EC" sz="1200" b="1" dirty="0">
                          <a:latin typeface="Arial" pitchFamily="34" charset="0"/>
                          <a:ea typeface="Times New Roman"/>
                          <a:cs typeface="Arial" pitchFamily="34" charset="0"/>
                        </a:rPr>
                        <a:t>%RECUPERACION</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1450">
                <a:tc>
                  <a:txBody>
                    <a:bodyPr/>
                    <a:lstStyle/>
                    <a:p>
                      <a:pPr marR="136525" algn="ctr">
                        <a:lnSpc>
                          <a:spcPct val="150000"/>
                        </a:lnSpc>
                        <a:spcAft>
                          <a:spcPts val="0"/>
                        </a:spcAft>
                      </a:pPr>
                      <a:r>
                        <a:rPr lang="es-ES" sz="1200" b="1" dirty="0">
                          <a:latin typeface="Arial" pitchFamily="34" charset="0"/>
                          <a:ea typeface="Times New Roman"/>
                          <a:cs typeface="Arial" pitchFamily="34" charset="0"/>
                        </a:rPr>
                        <a:t>Dichlorvos(DDVP)</a:t>
                      </a:r>
                      <a:endParaRPr lang="es-EC" sz="12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chemeClr val="bg1"/>
                          </a:solidFill>
                          <a:latin typeface="Arial" pitchFamily="34" charset="0"/>
                          <a:ea typeface="Times New Roman"/>
                          <a:cs typeface="Arial" pitchFamily="34" charset="0"/>
                        </a:rPr>
                        <a:t>49,700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R="136525" algn="ctr">
                        <a:lnSpc>
                          <a:spcPct val="150000"/>
                        </a:lnSpc>
                        <a:spcAft>
                          <a:spcPts val="0"/>
                        </a:spcAft>
                      </a:pPr>
                      <a:r>
                        <a:rPr lang="es-ES" sz="1200" b="1" dirty="0">
                          <a:latin typeface="Arial" pitchFamily="34" charset="0"/>
                          <a:ea typeface="Times New Roman"/>
                          <a:cs typeface="Arial" pitchFamily="34" charset="0"/>
                        </a:rPr>
                        <a:t>Mevinphos(phosdrin)</a:t>
                      </a:r>
                      <a:endParaRPr lang="es-EC" sz="12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chemeClr val="bg1"/>
                          </a:solidFill>
                          <a:latin typeface="Arial" pitchFamily="34" charset="0"/>
                          <a:ea typeface="Times New Roman"/>
                          <a:cs typeface="Arial" pitchFamily="34" charset="0"/>
                        </a:rPr>
                        <a:t>24,600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46">
                <a:tc>
                  <a:txBody>
                    <a:bodyPr/>
                    <a:lstStyle/>
                    <a:p>
                      <a:pPr marR="136525" algn="ctr">
                        <a:lnSpc>
                          <a:spcPct val="150000"/>
                        </a:lnSpc>
                        <a:spcAft>
                          <a:spcPts val="0"/>
                        </a:spcAft>
                      </a:pPr>
                      <a:r>
                        <a:rPr lang="es-ES" sz="1200" b="1">
                          <a:latin typeface="Arial" pitchFamily="34" charset="0"/>
                          <a:ea typeface="Times New Roman"/>
                          <a:cs typeface="Arial" pitchFamily="34" charset="0"/>
                        </a:rPr>
                        <a:t>Ethoprophos</a:t>
                      </a:r>
                      <a:endParaRPr lang="es-EC" sz="12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a:solidFill>
                            <a:schemeClr val="bg1"/>
                          </a:solidFill>
                          <a:latin typeface="Arial" pitchFamily="34" charset="0"/>
                          <a:ea typeface="Times New Roman"/>
                          <a:cs typeface="Arial" pitchFamily="34" charset="0"/>
                        </a:rPr>
                        <a:t>91,000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R="136525" algn="ctr">
                        <a:lnSpc>
                          <a:spcPct val="150000"/>
                        </a:lnSpc>
                        <a:spcAft>
                          <a:spcPts val="0"/>
                        </a:spcAft>
                      </a:pPr>
                      <a:r>
                        <a:rPr lang="es-ES" sz="1200" b="1">
                          <a:latin typeface="Arial" pitchFamily="34" charset="0"/>
                          <a:ea typeface="Times New Roman"/>
                          <a:cs typeface="Arial" pitchFamily="34" charset="0"/>
                        </a:rPr>
                        <a:t>Methylparaoxon(Parathion)</a:t>
                      </a:r>
                      <a:endParaRPr lang="es-EC" sz="12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chemeClr val="bg1"/>
                          </a:solidFill>
                          <a:latin typeface="Arial" pitchFamily="34" charset="0"/>
                          <a:ea typeface="Times New Roman"/>
                          <a:cs typeface="Arial" pitchFamily="34" charset="0"/>
                        </a:rPr>
                        <a:t>43,800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R="136525" algn="ctr">
                        <a:lnSpc>
                          <a:spcPct val="150000"/>
                        </a:lnSpc>
                        <a:spcAft>
                          <a:spcPts val="0"/>
                        </a:spcAft>
                      </a:pPr>
                      <a:r>
                        <a:rPr lang="es-ES" sz="1200" b="1">
                          <a:latin typeface="Arial" pitchFamily="34" charset="0"/>
                          <a:ea typeface="Times New Roman"/>
                          <a:cs typeface="Arial" pitchFamily="34" charset="0"/>
                        </a:rPr>
                        <a:t>Chlorpyrifos(Dursban)</a:t>
                      </a:r>
                      <a:endParaRPr lang="es-EC" sz="12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chemeClr val="bg1"/>
                          </a:solidFill>
                          <a:latin typeface="Arial" pitchFamily="34" charset="0"/>
                          <a:ea typeface="Times New Roman"/>
                          <a:cs typeface="Arial" pitchFamily="34" charset="0"/>
                        </a:rPr>
                        <a:t>77,600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R="136525" algn="ctr">
                        <a:lnSpc>
                          <a:spcPct val="150000"/>
                        </a:lnSpc>
                        <a:spcAft>
                          <a:spcPts val="0"/>
                        </a:spcAft>
                      </a:pPr>
                      <a:r>
                        <a:rPr lang="es-ES" sz="1200" b="1">
                          <a:latin typeface="Arial" pitchFamily="34" charset="0"/>
                          <a:ea typeface="Times New Roman"/>
                          <a:cs typeface="Arial" pitchFamily="34" charset="0"/>
                        </a:rPr>
                        <a:t>Stirofos(tetrachlorvinphos)</a:t>
                      </a:r>
                      <a:endParaRPr lang="es-EC" sz="12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chemeClr val="bg1"/>
                          </a:solidFill>
                          <a:latin typeface="Arial" pitchFamily="34" charset="0"/>
                          <a:ea typeface="Times New Roman"/>
                          <a:cs typeface="Arial" pitchFamily="34" charset="0"/>
                        </a:rPr>
                        <a:t>66,300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R="136525" algn="ctr">
                        <a:lnSpc>
                          <a:spcPct val="150000"/>
                        </a:lnSpc>
                        <a:spcAft>
                          <a:spcPts val="0"/>
                        </a:spcAft>
                      </a:pPr>
                      <a:r>
                        <a:rPr lang="es-ES" sz="1200" b="1">
                          <a:latin typeface="Arial" pitchFamily="34" charset="0"/>
                          <a:ea typeface="Times New Roman"/>
                          <a:cs typeface="Arial" pitchFamily="34" charset="0"/>
                        </a:rPr>
                        <a:t>Disulfoton Sulfon</a:t>
                      </a:r>
                      <a:endParaRPr lang="es-EC" sz="12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200" dirty="0">
                          <a:solidFill>
                            <a:schemeClr val="bg1"/>
                          </a:solidFill>
                          <a:latin typeface="Arial" pitchFamily="34" charset="0"/>
                          <a:ea typeface="Times New Roman"/>
                          <a:cs typeface="Arial" pitchFamily="34" charset="0"/>
                        </a:rPr>
                        <a:t>67,900</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57" name="Rectangle 1"/>
          <p:cNvSpPr>
            <a:spLocks noChangeArrowheads="1"/>
          </p:cNvSpPr>
          <p:nvPr/>
        </p:nvSpPr>
        <p:spPr bwMode="auto">
          <a:xfrm>
            <a:off x="2786050" y="4495064"/>
            <a:ext cx="4214842" cy="630942"/>
          </a:xfrm>
          <a:prstGeom prst="rect">
            <a:avLst/>
          </a:prstGeom>
          <a:noFill/>
          <a:ln w="9525">
            <a:noFill/>
            <a:miter lim="800000"/>
            <a:headEnd/>
            <a:tailEnd/>
          </a:ln>
          <a:effectLst/>
        </p:spPr>
        <p:txBody>
          <a:bodyPr vert="horz" wrap="square" lIns="91440" tIns="45720" rIns="136482"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effectLst/>
                <a:latin typeface="Arial" pitchFamily="34" charset="0"/>
                <a:ea typeface="Times New Roman" pitchFamily="18" charset="0"/>
                <a:cs typeface="Times New Roman" pitchFamily="18" charset="0"/>
              </a:rPr>
              <a:t>Porcentajes de Recuperación con respecto al estándar de 1ppm</a:t>
            </a:r>
            <a:endParaRPr kumimoji="0" lang="es-EC" sz="1000" b="1" i="0" u="none" strike="noStrike" cap="none" normalizeH="0" baseline="0" dirty="0" smtClean="0">
              <a:ln>
                <a:noFill/>
              </a:ln>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714356"/>
            <a:ext cx="3000396" cy="338554"/>
          </a:xfrm>
          <a:prstGeom prst="rect">
            <a:avLst/>
          </a:prstGeom>
        </p:spPr>
        <p:txBody>
          <a:bodyPr wrap="square">
            <a:spAutoFit/>
          </a:bodyPr>
          <a:lstStyle/>
          <a:p>
            <a:pPr lvl="0"/>
            <a:r>
              <a:rPr lang="es-ES" sz="1600" b="1" dirty="0" smtClean="0">
                <a:latin typeface="Arial" pitchFamily="34" charset="0"/>
                <a:cs typeface="Arial" pitchFamily="34" charset="0"/>
              </a:rPr>
              <a:t>Resultados Globales</a:t>
            </a:r>
            <a:endParaRPr lang="es-EC"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142844" y="1785926"/>
          <a:ext cx="8643999" cy="4095052"/>
        </p:xfrm>
        <a:graphic>
          <a:graphicData uri="http://schemas.openxmlformats.org/drawingml/2006/table">
            <a:tbl>
              <a:tblPr/>
              <a:tblGrid>
                <a:gridCol w="954436"/>
                <a:gridCol w="994776"/>
                <a:gridCol w="852297"/>
                <a:gridCol w="848007"/>
                <a:gridCol w="754452"/>
                <a:gridCol w="690936"/>
                <a:gridCol w="1007651"/>
                <a:gridCol w="880622"/>
                <a:gridCol w="1660822"/>
              </a:tblGrid>
              <a:tr h="217909">
                <a:tc gridSpan="9">
                  <a:txBody>
                    <a:bodyPr/>
                    <a:lstStyle/>
                    <a:p>
                      <a:pPr marR="136525" algn="ctr">
                        <a:lnSpc>
                          <a:spcPct val="150000"/>
                        </a:lnSpc>
                        <a:spcAft>
                          <a:spcPts val="0"/>
                        </a:spcAft>
                      </a:pPr>
                      <a:r>
                        <a:rPr lang="es-ES" sz="1000" b="1" dirty="0">
                          <a:solidFill>
                            <a:schemeClr val="bg1"/>
                          </a:solidFill>
                          <a:latin typeface="Arial" pitchFamily="34" charset="0"/>
                          <a:ea typeface="Times New Roman"/>
                          <a:cs typeface="Arial" pitchFamily="34" charset="0"/>
                        </a:rPr>
                        <a:t>Dichlorvos(DDVP)</a:t>
                      </a:r>
                      <a:endParaRPr lang="es-EC" sz="1100" b="1"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97308">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err="1">
                          <a:solidFill>
                            <a:schemeClr val="bg1"/>
                          </a:solidFill>
                          <a:latin typeface="Arial" pitchFamily="34" charset="0"/>
                          <a:ea typeface="Times New Roman"/>
                          <a:cs typeface="Arial" pitchFamily="34" charset="0"/>
                        </a:rPr>
                        <a:t>cvr</a:t>
                      </a:r>
                      <a:r>
                        <a:rPr lang="es-EC" sz="1000" b="1" dirty="0">
                          <a:solidFill>
                            <a:schemeClr val="bg1"/>
                          </a:solidFill>
                          <a:latin typeface="Arial" pitchFamily="34" charset="0"/>
                          <a:ea typeface="Times New Roman"/>
                          <a:cs typeface="Arial" pitchFamily="34" charset="0"/>
                        </a:rPr>
                        <a:t>, %</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CVR, %</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µ</a:t>
                      </a:r>
                      <a:r>
                        <a:rPr lang="es-EC" sz="1000" b="1" baseline="-25000" dirty="0">
                          <a:solidFill>
                            <a:schemeClr val="bg1"/>
                          </a:solidFill>
                          <a:latin typeface="Arial" pitchFamily="34" charset="0"/>
                          <a:ea typeface="Times New Roman"/>
                          <a:cs typeface="Arial" pitchFamily="34" charset="0"/>
                        </a:rPr>
                        <a:t>e</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dirty="0">
                          <a:solidFill>
                            <a:schemeClr val="bg1"/>
                          </a:solidFill>
                          <a:latin typeface="Arial" pitchFamily="34" charset="0"/>
                          <a:ea typeface="Times New Roman"/>
                          <a:cs typeface="Arial" pitchFamily="34" charset="0"/>
                        </a:rPr>
                        <a:t>%</a:t>
                      </a:r>
                      <a:r>
                        <a:rPr lang="es-EC" sz="1100" b="1" i="1" dirty="0">
                          <a:solidFill>
                            <a:schemeClr val="bg1"/>
                          </a:solidFill>
                          <a:latin typeface="Arial" pitchFamily="34" charset="0"/>
                          <a:ea typeface="Times New Roman"/>
                          <a:cs typeface="Arial" pitchFamily="34" charset="0"/>
                        </a:rPr>
                        <a:t>µ</a:t>
                      </a:r>
                      <a:r>
                        <a:rPr lang="es-EC" sz="1100" b="1" i="1" baseline="-25000" dirty="0" err="1">
                          <a:solidFill>
                            <a:schemeClr val="bg1"/>
                          </a:solidFill>
                          <a:latin typeface="Arial" pitchFamily="34" charset="0"/>
                          <a:ea typeface="Times New Roman"/>
                          <a:cs typeface="Arial" pitchFamily="34" charset="0"/>
                        </a:rPr>
                        <a:t>expREL</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i="1">
                          <a:solidFill>
                            <a:schemeClr val="bg1"/>
                          </a:solidFill>
                          <a:latin typeface="Arial" pitchFamily="34" charset="0"/>
                          <a:ea typeface="Times New Roman"/>
                          <a:cs typeface="Arial" pitchFamily="34" charset="0"/>
                        </a:rPr>
                        <a:t>µ</a:t>
                      </a:r>
                      <a:r>
                        <a:rPr lang="es-EC" sz="1100" b="1" i="1" baseline="-25000">
                          <a:solidFill>
                            <a:schemeClr val="bg1"/>
                          </a:solidFill>
                          <a:latin typeface="Arial" pitchFamily="34" charset="0"/>
                          <a:ea typeface="Times New Roman"/>
                          <a:cs typeface="Arial" pitchFamily="34" charset="0"/>
                        </a:rPr>
                        <a:t>expABS</a:t>
                      </a:r>
                      <a:r>
                        <a:rPr lang="es-ES" sz="1000" b="1">
                          <a:solidFill>
                            <a:schemeClr val="bg1"/>
                          </a:solidFill>
                          <a:latin typeface="Arial" pitchFamily="34" charset="0"/>
                          <a:ea typeface="Times New Roman"/>
                          <a:cs typeface="Arial" pitchFamily="34" charset="0"/>
                        </a:rPr>
                        <a:t>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%Recuperación</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0,015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1,830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0,015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1,770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0,133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26,685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0,267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49,700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0,134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4,466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0,140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4,343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1,204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24,074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2,407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26,270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0,109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1,240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0,120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1,320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0,405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5,781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0,809</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62,264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58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0,086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2,512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0,092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2,478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0,581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18,846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1,161</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46,078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gridSpan="9">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Mevinphos(phosdrin)</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97308">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µ</a:t>
                      </a:r>
                      <a:r>
                        <a:rPr lang="es-EC" sz="1000" b="1" baseline="-25000">
                          <a:solidFill>
                            <a:schemeClr val="bg1"/>
                          </a:solidFill>
                          <a:latin typeface="Arial" pitchFamily="34" charset="0"/>
                          <a:ea typeface="Times New Roman"/>
                          <a:cs typeface="Arial" pitchFamily="34" charset="0"/>
                        </a:rPr>
                        <a:t>e</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a:solidFill>
                            <a:schemeClr val="bg1"/>
                          </a:solidFill>
                          <a:latin typeface="Arial" pitchFamily="34" charset="0"/>
                          <a:ea typeface="Times New Roman"/>
                          <a:cs typeface="Arial" pitchFamily="34" charset="0"/>
                        </a:rPr>
                        <a:t>%</a:t>
                      </a:r>
                      <a:r>
                        <a:rPr lang="es-EC" sz="1100" b="1" i="1">
                          <a:solidFill>
                            <a:schemeClr val="bg1"/>
                          </a:solidFill>
                          <a:latin typeface="Arial" pitchFamily="34" charset="0"/>
                          <a:ea typeface="Times New Roman"/>
                          <a:cs typeface="Arial" pitchFamily="34" charset="0"/>
                        </a:rPr>
                        <a:t>µ</a:t>
                      </a:r>
                      <a:r>
                        <a:rPr lang="es-EC" sz="1100" b="1" i="1" baseline="-25000">
                          <a:solidFill>
                            <a:schemeClr val="bg1"/>
                          </a:solidFill>
                          <a:latin typeface="Arial" pitchFamily="34" charset="0"/>
                          <a:ea typeface="Times New Roman"/>
                          <a:cs typeface="Arial" pitchFamily="34" charset="0"/>
                        </a:rPr>
                        <a:t>expREL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i="1" dirty="0">
                          <a:solidFill>
                            <a:schemeClr val="bg1"/>
                          </a:solidFill>
                          <a:latin typeface="Arial" pitchFamily="34" charset="0"/>
                          <a:ea typeface="Times New Roman"/>
                          <a:cs typeface="Arial" pitchFamily="34" charset="0"/>
                        </a:rPr>
                        <a:t>µ</a:t>
                      </a:r>
                      <a:r>
                        <a:rPr lang="es-EC" sz="1100" b="1" i="1" baseline="-25000" dirty="0" err="1">
                          <a:solidFill>
                            <a:schemeClr val="bg1"/>
                          </a:solidFill>
                          <a:latin typeface="Arial" pitchFamily="34" charset="0"/>
                          <a:ea typeface="Times New Roman"/>
                          <a:cs typeface="Arial" pitchFamily="34" charset="0"/>
                        </a:rPr>
                        <a:t>expABS</a:t>
                      </a:r>
                      <a:r>
                        <a:rPr lang="es-ES" sz="1000" b="1" dirty="0">
                          <a:solidFill>
                            <a:schemeClr val="bg1"/>
                          </a:solidFill>
                          <a:latin typeface="Arial" pitchFamily="34" charset="0"/>
                          <a:ea typeface="Times New Roman"/>
                          <a:cs typeface="Arial" pitchFamily="34" charset="0"/>
                        </a:rPr>
                        <a:t> (ppm)</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%Recuperación</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0,004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0,556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0,004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0,547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0,362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72,405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0,724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24,600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0,047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2,539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0,048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2,438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2,371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47,426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4,743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15,610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0,066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1,241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0,086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1,570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0,941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13,442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1,882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36,079</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58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0,039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1,445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0,046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1,518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1,225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44,424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00">
                          <a:solidFill>
                            <a:schemeClr val="bg1"/>
                          </a:solidFill>
                          <a:latin typeface="Arial" pitchFamily="34" charset="0"/>
                          <a:ea typeface="Times New Roman"/>
                          <a:cs typeface="Arial" pitchFamily="34" charset="0"/>
                        </a:rPr>
                        <a:t>2,449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25,430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00034" y="1500174"/>
          <a:ext cx="8215368" cy="4095052"/>
        </p:xfrm>
        <a:graphic>
          <a:graphicData uri="http://schemas.openxmlformats.org/drawingml/2006/table">
            <a:tbl>
              <a:tblPr/>
              <a:tblGrid>
                <a:gridCol w="907108"/>
                <a:gridCol w="945448"/>
                <a:gridCol w="810035"/>
                <a:gridCol w="805957"/>
                <a:gridCol w="717040"/>
                <a:gridCol w="656674"/>
                <a:gridCol w="957685"/>
                <a:gridCol w="836954"/>
                <a:gridCol w="1578467"/>
              </a:tblGrid>
              <a:tr h="217909">
                <a:tc gridSpan="9">
                  <a:txBody>
                    <a:bodyPr/>
                    <a:lstStyle/>
                    <a:p>
                      <a:pPr marR="136525" algn="ctr">
                        <a:lnSpc>
                          <a:spcPct val="150000"/>
                        </a:lnSpc>
                        <a:spcAft>
                          <a:spcPts val="0"/>
                        </a:spcAft>
                      </a:pPr>
                      <a:r>
                        <a:rPr lang="es-ES" sz="1000" b="1" dirty="0">
                          <a:solidFill>
                            <a:schemeClr val="bg1"/>
                          </a:solidFill>
                          <a:latin typeface="Arial" pitchFamily="34" charset="0"/>
                          <a:ea typeface="Times New Roman"/>
                          <a:cs typeface="Arial" pitchFamily="34" charset="0"/>
                        </a:rPr>
                        <a:t>Ethoprophos</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97308">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µ</a:t>
                      </a:r>
                      <a:r>
                        <a:rPr lang="es-EC" sz="1000" b="1" baseline="-25000">
                          <a:solidFill>
                            <a:schemeClr val="bg1"/>
                          </a:solidFill>
                          <a:latin typeface="Arial" pitchFamily="34" charset="0"/>
                          <a:ea typeface="Times New Roman"/>
                          <a:cs typeface="Arial" pitchFamily="34" charset="0"/>
                        </a:rPr>
                        <a:t>e</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dirty="0">
                          <a:solidFill>
                            <a:schemeClr val="bg1"/>
                          </a:solidFill>
                          <a:latin typeface="Arial" pitchFamily="34" charset="0"/>
                          <a:ea typeface="Times New Roman"/>
                          <a:cs typeface="Arial" pitchFamily="34" charset="0"/>
                        </a:rPr>
                        <a:t>%</a:t>
                      </a:r>
                      <a:r>
                        <a:rPr lang="es-EC" sz="1100" b="1" i="1" dirty="0">
                          <a:solidFill>
                            <a:schemeClr val="bg1"/>
                          </a:solidFill>
                          <a:latin typeface="Arial" pitchFamily="34" charset="0"/>
                          <a:ea typeface="Times New Roman"/>
                          <a:cs typeface="Arial" pitchFamily="34" charset="0"/>
                        </a:rPr>
                        <a:t>µ</a:t>
                      </a:r>
                      <a:r>
                        <a:rPr lang="es-EC" sz="1100" b="1" i="1" baseline="-25000" dirty="0" err="1">
                          <a:solidFill>
                            <a:schemeClr val="bg1"/>
                          </a:solidFill>
                          <a:latin typeface="Arial" pitchFamily="34" charset="0"/>
                          <a:ea typeface="Times New Roman"/>
                          <a:cs typeface="Arial" pitchFamily="34" charset="0"/>
                        </a:rPr>
                        <a:t>expREL</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i="1">
                          <a:solidFill>
                            <a:schemeClr val="bg1"/>
                          </a:solidFill>
                          <a:latin typeface="Arial" pitchFamily="34" charset="0"/>
                          <a:ea typeface="Times New Roman"/>
                          <a:cs typeface="Arial" pitchFamily="34" charset="0"/>
                        </a:rPr>
                        <a:t>µ</a:t>
                      </a:r>
                      <a:r>
                        <a:rPr lang="es-EC" sz="1100" b="1" i="1" baseline="-25000">
                          <a:solidFill>
                            <a:schemeClr val="bg1"/>
                          </a:solidFill>
                          <a:latin typeface="Arial" pitchFamily="34" charset="0"/>
                          <a:ea typeface="Times New Roman"/>
                          <a:cs typeface="Arial" pitchFamily="34" charset="0"/>
                        </a:rPr>
                        <a:t>expABS</a:t>
                      </a:r>
                      <a:r>
                        <a:rPr lang="es-ES" sz="1000" b="1">
                          <a:solidFill>
                            <a:schemeClr val="bg1"/>
                          </a:solidFill>
                          <a:latin typeface="Arial" pitchFamily="34" charset="0"/>
                          <a:ea typeface="Times New Roman"/>
                          <a:cs typeface="Arial" pitchFamily="34" charset="0"/>
                        </a:rPr>
                        <a:t>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l">
                        <a:lnSpc>
                          <a:spcPct val="150000"/>
                        </a:lnSpc>
                        <a:spcAft>
                          <a:spcPts val="0"/>
                        </a:spcAft>
                      </a:pPr>
                      <a:r>
                        <a:rPr lang="es-EC" sz="1000" b="1">
                          <a:solidFill>
                            <a:schemeClr val="bg1"/>
                          </a:solidFill>
                          <a:latin typeface="Arial" pitchFamily="34" charset="0"/>
                          <a:ea typeface="Times New Roman"/>
                          <a:cs typeface="Arial" pitchFamily="34" charset="0"/>
                        </a:rPr>
                        <a:t>%Recuperación</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0,056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3,641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0,056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3,530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0,451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90,266</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0,903</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91,000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0,231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3,506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6,854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0,670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13,395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1,339</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66,260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0,203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1,272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0,227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1,391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0,431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6,163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0,863</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111,600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58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0,163</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2,806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0,261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3,925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0,517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36,608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1,035</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89,620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gridSpan="9">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Methylparaoxon(Parathion)</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97308">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µ</a:t>
                      </a:r>
                      <a:r>
                        <a:rPr lang="es-EC" sz="1000" b="1" baseline="-25000">
                          <a:solidFill>
                            <a:schemeClr val="bg1"/>
                          </a:solidFill>
                          <a:latin typeface="Arial" pitchFamily="34" charset="0"/>
                          <a:ea typeface="Times New Roman"/>
                          <a:cs typeface="Arial" pitchFamily="34" charset="0"/>
                        </a:rPr>
                        <a:t>e</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a:solidFill>
                            <a:schemeClr val="bg1"/>
                          </a:solidFill>
                          <a:latin typeface="Arial" pitchFamily="34" charset="0"/>
                          <a:ea typeface="Times New Roman"/>
                          <a:cs typeface="Arial" pitchFamily="34" charset="0"/>
                        </a:rPr>
                        <a:t>%</a:t>
                      </a:r>
                      <a:r>
                        <a:rPr lang="es-EC" sz="1100" b="1" i="1">
                          <a:solidFill>
                            <a:schemeClr val="bg1"/>
                          </a:solidFill>
                          <a:latin typeface="Arial" pitchFamily="34" charset="0"/>
                          <a:ea typeface="Times New Roman"/>
                          <a:cs typeface="Arial" pitchFamily="34" charset="0"/>
                        </a:rPr>
                        <a:t>µ</a:t>
                      </a:r>
                      <a:r>
                        <a:rPr lang="es-EC" sz="1100" b="1" i="1" baseline="-25000">
                          <a:solidFill>
                            <a:schemeClr val="bg1"/>
                          </a:solidFill>
                          <a:latin typeface="Arial" pitchFamily="34" charset="0"/>
                          <a:ea typeface="Times New Roman"/>
                          <a:cs typeface="Arial" pitchFamily="34" charset="0"/>
                        </a:rPr>
                        <a:t>expREL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100" b="1" i="1" dirty="0">
                          <a:solidFill>
                            <a:schemeClr val="bg1"/>
                          </a:solidFill>
                          <a:latin typeface="Arial" pitchFamily="34" charset="0"/>
                          <a:ea typeface="Times New Roman"/>
                          <a:cs typeface="Arial" pitchFamily="34" charset="0"/>
                        </a:rPr>
                        <a:t>µ</a:t>
                      </a:r>
                      <a:r>
                        <a:rPr lang="es-EC" sz="1100" b="1" i="1" baseline="-25000" dirty="0" err="1">
                          <a:solidFill>
                            <a:schemeClr val="bg1"/>
                          </a:solidFill>
                          <a:latin typeface="Arial" pitchFamily="34" charset="0"/>
                          <a:ea typeface="Times New Roman"/>
                          <a:cs typeface="Arial" pitchFamily="34" charset="0"/>
                        </a:rPr>
                        <a:t>expABS</a:t>
                      </a:r>
                      <a:r>
                        <a:rPr lang="es-ES" sz="1000" b="1" dirty="0">
                          <a:solidFill>
                            <a:schemeClr val="bg1"/>
                          </a:solidFill>
                          <a:latin typeface="Arial" pitchFamily="34" charset="0"/>
                          <a:ea typeface="Times New Roman"/>
                          <a:cs typeface="Arial" pitchFamily="34" charset="0"/>
                        </a:rPr>
                        <a:t> (ppm)</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l">
                        <a:lnSpc>
                          <a:spcPct val="150000"/>
                        </a:lnSpc>
                        <a:spcAft>
                          <a:spcPts val="0"/>
                        </a:spcAft>
                      </a:pPr>
                      <a:r>
                        <a:rPr lang="es-EC" sz="1000" b="1" dirty="0">
                          <a:solidFill>
                            <a:schemeClr val="bg1"/>
                          </a:solidFill>
                          <a:latin typeface="Arial" pitchFamily="34" charset="0"/>
                          <a:ea typeface="Times New Roman"/>
                          <a:cs typeface="Arial" pitchFamily="34" charset="0"/>
                        </a:rPr>
                        <a:t>%Recuperación</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0,722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0,716</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0,387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77,369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0,774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43,800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0,079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2,578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0,080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2,508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1,461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29,222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2,922</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24,520</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909">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0,125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1,574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0,438</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5,114</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0,809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11,550</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1,617</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55,843</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58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0,071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1,625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0,175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2,779</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0,885</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39,381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1,771</a:t>
                      </a:r>
                      <a:endParaRPr lang="es-EC" sz="11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41,388</a:t>
                      </a:r>
                      <a:endParaRPr lang="es-EC" sz="11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763" y="-614363"/>
            <a:ext cx="3286125" cy="238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3186" name="AutoShape 2"/>
          <p:cNvSpPr>
            <a:spLocks noChangeShapeType="1"/>
          </p:cNvSpPr>
          <p:nvPr/>
        </p:nvSpPr>
        <p:spPr bwMode="auto">
          <a:xfrm>
            <a:off x="11113" y="-311150"/>
            <a:ext cx="5788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 name="Text Box 1"/>
          <p:cNvSpPr txBox="1">
            <a:spLocks noChangeArrowheads="1"/>
          </p:cNvSpPr>
          <p:nvPr/>
        </p:nvSpPr>
        <p:spPr bwMode="auto">
          <a:xfrm>
            <a:off x="4763" y="-614363"/>
            <a:ext cx="3286125" cy="238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AutoShape 2"/>
          <p:cNvSpPr>
            <a:spLocks noChangeShapeType="1"/>
          </p:cNvSpPr>
          <p:nvPr/>
        </p:nvSpPr>
        <p:spPr bwMode="auto">
          <a:xfrm>
            <a:off x="11113" y="-311150"/>
            <a:ext cx="5788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graphicFrame>
        <p:nvGraphicFramePr>
          <p:cNvPr id="7" name="Table 6"/>
          <p:cNvGraphicFramePr>
            <a:graphicFrameLocks noGrp="1"/>
          </p:cNvGraphicFramePr>
          <p:nvPr/>
        </p:nvGraphicFramePr>
        <p:xfrm>
          <a:off x="500034" y="1571612"/>
          <a:ext cx="8286807" cy="4201075"/>
        </p:xfrm>
        <a:graphic>
          <a:graphicData uri="http://schemas.openxmlformats.org/drawingml/2006/table">
            <a:tbl>
              <a:tblPr/>
              <a:tblGrid>
                <a:gridCol w="914996"/>
                <a:gridCol w="953670"/>
                <a:gridCol w="817078"/>
                <a:gridCol w="812964"/>
                <a:gridCol w="723275"/>
                <a:gridCol w="662386"/>
                <a:gridCol w="966013"/>
                <a:gridCol w="844232"/>
                <a:gridCol w="1592193"/>
              </a:tblGrid>
              <a:tr h="209018">
                <a:tc gridSpan="9">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Chlorpyrifos(Dursban)</a:t>
                      </a:r>
                      <a:endParaRPr lang="es-EC" sz="1000" dirty="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8856">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ppm</a:t>
                      </a:r>
                      <a:endParaRPr lang="es-EC" sz="1000" dirty="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µ</a:t>
                      </a:r>
                      <a:r>
                        <a:rPr lang="es-EC" sz="1000" b="1" baseline="-25000" dirty="0">
                          <a:solidFill>
                            <a:schemeClr val="bg1"/>
                          </a:solidFill>
                          <a:latin typeface="Arial" pitchFamily="34" charset="0"/>
                          <a:ea typeface="Times New Roman"/>
                          <a:cs typeface="Arial" pitchFamily="34" charset="0"/>
                        </a:rPr>
                        <a:t>e</a:t>
                      </a:r>
                      <a:endParaRPr lang="es-EC" sz="1000" dirty="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a:t>
                      </a:r>
                      <a:r>
                        <a:rPr lang="es-EC" sz="1000" b="1" i="1">
                          <a:solidFill>
                            <a:schemeClr val="bg1"/>
                          </a:solidFill>
                          <a:latin typeface="Arial" pitchFamily="34" charset="0"/>
                          <a:ea typeface="Times New Roman"/>
                          <a:cs typeface="Arial" pitchFamily="34" charset="0"/>
                        </a:rPr>
                        <a:t>µ</a:t>
                      </a:r>
                      <a:r>
                        <a:rPr lang="es-EC" sz="1000" b="1" i="1" baseline="-25000">
                          <a:solidFill>
                            <a:schemeClr val="bg1"/>
                          </a:solidFill>
                          <a:latin typeface="Arial" pitchFamily="34" charset="0"/>
                          <a:ea typeface="Times New Roman"/>
                          <a:cs typeface="Arial" pitchFamily="34" charset="0"/>
                        </a:rPr>
                        <a:t>expREL</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i="1">
                          <a:solidFill>
                            <a:schemeClr val="bg1"/>
                          </a:solidFill>
                          <a:latin typeface="Arial" pitchFamily="34" charset="0"/>
                          <a:ea typeface="Times New Roman"/>
                          <a:cs typeface="Arial" pitchFamily="34" charset="0"/>
                        </a:rPr>
                        <a:t>µ</a:t>
                      </a:r>
                      <a:r>
                        <a:rPr lang="es-EC" sz="1000" b="1" i="1" baseline="-25000">
                          <a:solidFill>
                            <a:schemeClr val="bg1"/>
                          </a:solidFill>
                          <a:latin typeface="Arial" pitchFamily="34" charset="0"/>
                          <a:ea typeface="Times New Roman"/>
                          <a:cs typeface="Arial" pitchFamily="34" charset="0"/>
                        </a:rPr>
                        <a:t>expABS</a:t>
                      </a:r>
                      <a:r>
                        <a:rPr lang="es-ES" sz="1000" b="1">
                          <a:solidFill>
                            <a:schemeClr val="bg1"/>
                          </a:solidFill>
                          <a:latin typeface="Arial" pitchFamily="34" charset="0"/>
                          <a:ea typeface="Times New Roman"/>
                          <a:cs typeface="Arial" pitchFamily="34" charset="0"/>
                        </a:rPr>
                        <a:t>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l">
                        <a:lnSpc>
                          <a:spcPct val="150000"/>
                        </a:lnSpc>
                        <a:spcAft>
                          <a:spcPts val="0"/>
                        </a:spcAft>
                      </a:pPr>
                      <a:r>
                        <a:rPr lang="es-EC" sz="1000" b="1">
                          <a:solidFill>
                            <a:schemeClr val="bg1"/>
                          </a:solidFill>
                          <a:latin typeface="Arial" pitchFamily="34" charset="0"/>
                          <a:ea typeface="Times New Roman"/>
                          <a:cs typeface="Arial" pitchFamily="34" charset="0"/>
                        </a:rPr>
                        <a:t>%Recuperación</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0,302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0,300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0,461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92,133</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0,921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77,600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0,140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2,861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0,182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3,431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0,763</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15,270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1,527</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47,450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0,076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0,658</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0,222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1,869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0,550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7,855</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1,100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80,786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8035">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GLOBAL</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0,073</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1,274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0,136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1,867</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0,591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38,419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1,183</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68,612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gridSpan="9">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Stirofos(tetrachlorvinphos)</a:t>
                      </a:r>
                      <a:endParaRPr lang="es-EC" sz="1000" dirty="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8856">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ppm</a:t>
                      </a:r>
                      <a:endParaRPr lang="es-EC" sz="1000" dirty="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µ</a:t>
                      </a:r>
                      <a:r>
                        <a:rPr lang="es-EC" sz="1000" b="1" baseline="-25000">
                          <a:solidFill>
                            <a:schemeClr val="bg1"/>
                          </a:solidFill>
                          <a:latin typeface="Arial" pitchFamily="34" charset="0"/>
                          <a:ea typeface="Times New Roman"/>
                          <a:cs typeface="Arial" pitchFamily="34" charset="0"/>
                        </a:rPr>
                        <a:t>e</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a:t>
                      </a:r>
                      <a:r>
                        <a:rPr lang="es-EC" sz="1000" b="1" i="1">
                          <a:solidFill>
                            <a:schemeClr val="bg1"/>
                          </a:solidFill>
                          <a:latin typeface="Arial" pitchFamily="34" charset="0"/>
                          <a:ea typeface="Times New Roman"/>
                          <a:cs typeface="Arial" pitchFamily="34" charset="0"/>
                        </a:rPr>
                        <a:t>µ</a:t>
                      </a:r>
                      <a:r>
                        <a:rPr lang="es-EC" sz="1000" b="1" i="1" baseline="-25000">
                          <a:solidFill>
                            <a:schemeClr val="bg1"/>
                          </a:solidFill>
                          <a:latin typeface="Arial" pitchFamily="34" charset="0"/>
                          <a:ea typeface="Times New Roman"/>
                          <a:cs typeface="Arial" pitchFamily="34" charset="0"/>
                        </a:rPr>
                        <a:t>expREL</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i="1">
                          <a:solidFill>
                            <a:schemeClr val="bg1"/>
                          </a:solidFill>
                          <a:latin typeface="Arial" pitchFamily="34" charset="0"/>
                          <a:ea typeface="Times New Roman"/>
                          <a:cs typeface="Arial" pitchFamily="34" charset="0"/>
                        </a:rPr>
                        <a:t>µ</a:t>
                      </a:r>
                      <a:r>
                        <a:rPr lang="es-EC" sz="1000" b="1" i="1" baseline="-25000">
                          <a:solidFill>
                            <a:schemeClr val="bg1"/>
                          </a:solidFill>
                          <a:latin typeface="Arial" pitchFamily="34" charset="0"/>
                          <a:ea typeface="Times New Roman"/>
                          <a:cs typeface="Arial" pitchFamily="34" charset="0"/>
                        </a:rPr>
                        <a:t>expABS</a:t>
                      </a:r>
                      <a:r>
                        <a:rPr lang="es-ES" sz="1000" b="1">
                          <a:solidFill>
                            <a:schemeClr val="bg1"/>
                          </a:solidFill>
                          <a:latin typeface="Arial" pitchFamily="34" charset="0"/>
                          <a:ea typeface="Times New Roman"/>
                          <a:cs typeface="Arial" pitchFamily="34" charset="0"/>
                        </a:rPr>
                        <a:t> (ppm)</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%Recuperación</a:t>
                      </a:r>
                      <a:endParaRPr lang="es-EC" sz="1000">
                        <a:solidFill>
                          <a:schemeClr val="bg1"/>
                        </a:solidFill>
                        <a:latin typeface="Arial" pitchFamily="34" charset="0"/>
                        <a:ea typeface="Times New Roman"/>
                        <a:cs typeface="Arial" pitchFamily="34" charset="0"/>
                      </a:endParaRP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0,358</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71,609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0,716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66,300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01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0,021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2,052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0,086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6,471</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just">
                        <a:lnSpc>
                          <a:spcPct val="150000"/>
                        </a:lnSpc>
                        <a:spcAft>
                          <a:spcPts val="0"/>
                        </a:spcAft>
                      </a:pPr>
                      <a:r>
                        <a:rPr lang="es-EC" sz="1000">
                          <a:solidFill>
                            <a:schemeClr val="bg1"/>
                          </a:solidFill>
                          <a:latin typeface="Arial" pitchFamily="34" charset="0"/>
                          <a:ea typeface="Times New Roman"/>
                          <a:cs typeface="Arial" pitchFamily="34" charset="0"/>
                        </a:rPr>
                        <a:t>0,439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8,770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0,877</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9,970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093">
                <a:tc>
                  <a:txBody>
                    <a:bodyPr/>
                    <a:lstStyle/>
                    <a:p>
                      <a:pPr marR="136525" algn="ctr">
                        <a:lnSpc>
                          <a:spcPct val="150000"/>
                        </a:lnSpc>
                        <a:spcAft>
                          <a:spcPts val="0"/>
                        </a:spcAft>
                      </a:pPr>
                      <a:endParaRPr lang="es-EC" sz="1000">
                        <a:solidFill>
                          <a:schemeClr val="bg1"/>
                        </a:solidFill>
                        <a:latin typeface="Arial" pitchFamily="34" charset="0"/>
                        <a:ea typeface="Times New Roman"/>
                        <a:cs typeface="Arial" pitchFamily="34" charset="0"/>
                      </a:endParaRPr>
                    </a:p>
                    <a:p>
                      <a:pPr>
                        <a:lnSpc>
                          <a:spcPct val="115000"/>
                        </a:lnSpc>
                      </a:pPr>
                      <a:r>
                        <a:rPr lang="es-EC" sz="1000">
                          <a:solidFill>
                            <a:schemeClr val="bg1"/>
                          </a:solidFill>
                          <a:latin typeface="Arial" pitchFamily="34" charset="0"/>
                          <a:ea typeface="Times New Roman"/>
                          <a:cs typeface="Arial" pitchFamily="34" charset="0"/>
                        </a:rPr>
                        <a:t>14,000 </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0,000</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0,439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6,273</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0,878</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4,736</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8035">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0,007</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0,684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0,029</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2,157</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0,412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28,884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0,824</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27,002</a:t>
                      </a:r>
                    </a:p>
                  </a:txBody>
                  <a:tcPr marL="40642" marR="406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0353" name="Text Box 1"/>
          <p:cNvSpPr txBox="1">
            <a:spLocks noChangeArrowheads="1"/>
          </p:cNvSpPr>
          <p:nvPr/>
        </p:nvSpPr>
        <p:spPr bwMode="auto">
          <a:xfrm>
            <a:off x="4763" y="-614363"/>
            <a:ext cx="3286125" cy="238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0354" name="AutoShape 2"/>
          <p:cNvSpPr>
            <a:spLocks noChangeShapeType="1"/>
          </p:cNvSpPr>
          <p:nvPr/>
        </p:nvSpPr>
        <p:spPr bwMode="auto">
          <a:xfrm>
            <a:off x="-63500" y="-323850"/>
            <a:ext cx="64373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93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857224" y="2045970"/>
          <a:ext cx="7500991" cy="2383163"/>
        </p:xfrm>
        <a:graphic>
          <a:graphicData uri="http://schemas.openxmlformats.org/drawingml/2006/table">
            <a:tbl>
              <a:tblPr/>
              <a:tblGrid>
                <a:gridCol w="828230"/>
                <a:gridCol w="863235"/>
                <a:gridCol w="739597"/>
                <a:gridCol w="735873"/>
                <a:gridCol w="654689"/>
                <a:gridCol w="599572"/>
                <a:gridCol w="874409"/>
                <a:gridCol w="764176"/>
                <a:gridCol w="1441210"/>
              </a:tblGrid>
              <a:tr h="266073">
                <a:tc gridSpan="9">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Disulfoton Sulfon</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11613">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ppm</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Sr, ppm</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cvr, %</a:t>
                      </a:r>
                      <a:endParaRPr lang="es-EC" sz="10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SR, ppm</a:t>
                      </a:r>
                      <a:endParaRPr lang="es-EC" sz="10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CVR, %</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µ</a:t>
                      </a:r>
                      <a:r>
                        <a:rPr lang="es-EC" sz="1000" b="1" baseline="-25000" dirty="0">
                          <a:solidFill>
                            <a:schemeClr val="bg1"/>
                          </a:solidFill>
                          <a:latin typeface="Arial" pitchFamily="34" charset="0"/>
                          <a:ea typeface="Times New Roman"/>
                          <a:cs typeface="Arial" pitchFamily="34" charset="0"/>
                        </a:rPr>
                        <a:t>e</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dirty="0">
                          <a:solidFill>
                            <a:schemeClr val="bg1"/>
                          </a:solidFill>
                          <a:latin typeface="Arial" pitchFamily="34" charset="0"/>
                          <a:ea typeface="Times New Roman"/>
                          <a:cs typeface="Arial" pitchFamily="34" charset="0"/>
                        </a:rPr>
                        <a:t>%</a:t>
                      </a:r>
                      <a:r>
                        <a:rPr lang="es-EC" sz="1000" b="1" i="1" dirty="0">
                          <a:solidFill>
                            <a:schemeClr val="bg1"/>
                          </a:solidFill>
                          <a:latin typeface="Arial" pitchFamily="34" charset="0"/>
                          <a:ea typeface="Times New Roman"/>
                          <a:cs typeface="Arial" pitchFamily="34" charset="0"/>
                        </a:rPr>
                        <a:t>µ</a:t>
                      </a:r>
                      <a:r>
                        <a:rPr lang="es-EC" sz="1000" b="1" i="1" baseline="-25000" dirty="0" err="1">
                          <a:solidFill>
                            <a:schemeClr val="bg1"/>
                          </a:solidFill>
                          <a:latin typeface="Arial" pitchFamily="34" charset="0"/>
                          <a:ea typeface="Times New Roman"/>
                          <a:cs typeface="Arial" pitchFamily="34" charset="0"/>
                        </a:rPr>
                        <a:t>expREL</a:t>
                      </a:r>
                      <a:endParaRPr lang="es-EC" sz="100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i="1">
                          <a:solidFill>
                            <a:schemeClr val="bg1"/>
                          </a:solidFill>
                          <a:latin typeface="Arial" pitchFamily="34" charset="0"/>
                          <a:ea typeface="Times New Roman"/>
                          <a:cs typeface="Arial" pitchFamily="34" charset="0"/>
                        </a:rPr>
                        <a:t>µ</a:t>
                      </a:r>
                      <a:r>
                        <a:rPr lang="es-EC" sz="1000" b="1" i="1" baseline="-25000">
                          <a:solidFill>
                            <a:schemeClr val="bg1"/>
                          </a:solidFill>
                          <a:latin typeface="Arial" pitchFamily="34" charset="0"/>
                          <a:ea typeface="Times New Roman"/>
                          <a:cs typeface="Arial" pitchFamily="34" charset="0"/>
                        </a:rPr>
                        <a:t>expABS</a:t>
                      </a:r>
                      <a:r>
                        <a:rPr lang="es-ES" sz="1000" b="1">
                          <a:solidFill>
                            <a:schemeClr val="bg1"/>
                          </a:solidFill>
                          <a:latin typeface="Arial" pitchFamily="34" charset="0"/>
                          <a:ea typeface="Times New Roman"/>
                          <a:cs typeface="Arial" pitchFamily="34" charset="0"/>
                        </a:rPr>
                        <a:t> (ppm)</a:t>
                      </a:r>
                      <a:endParaRPr lang="es-EC" sz="10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b="1">
                          <a:solidFill>
                            <a:schemeClr val="bg1"/>
                          </a:solidFill>
                          <a:latin typeface="Arial" pitchFamily="34" charset="0"/>
                          <a:ea typeface="Times New Roman"/>
                          <a:cs typeface="Arial" pitchFamily="34" charset="0"/>
                        </a:rPr>
                        <a:t>%Recuperación</a:t>
                      </a:r>
                      <a:endParaRPr lang="es-EC" sz="100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073">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1,000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0,013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1,221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0,013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1,204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0,254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50,861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0,509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67,900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073">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10,000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0,137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3,124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0,157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3,387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0,778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15,557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1,556</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42,170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073">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14,000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0,153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1,430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0,214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1,918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0,432</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6,165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0,863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76,829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7258">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GLOBAL</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0,101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1,925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0,128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2,170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a:solidFill>
                            <a:schemeClr val="bg1"/>
                          </a:solidFill>
                          <a:latin typeface="Arial" pitchFamily="34" charset="0"/>
                          <a:ea typeface="Times New Roman"/>
                          <a:cs typeface="Arial" pitchFamily="34" charset="0"/>
                        </a:rPr>
                        <a:t>0,488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24,194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0,976</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00" dirty="0">
                          <a:solidFill>
                            <a:schemeClr val="bg1"/>
                          </a:solidFill>
                          <a:latin typeface="Arial" pitchFamily="34" charset="0"/>
                          <a:ea typeface="Times New Roman"/>
                          <a:cs typeface="Arial" pitchFamily="34" charset="0"/>
                        </a:rPr>
                        <a:t>62,300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57224" y="1714488"/>
          <a:ext cx="7643867" cy="2643205"/>
        </p:xfrm>
        <a:graphic>
          <a:graphicData uri="http://schemas.openxmlformats.org/drawingml/2006/table">
            <a:tbl>
              <a:tblPr/>
              <a:tblGrid>
                <a:gridCol w="885751"/>
                <a:gridCol w="783286"/>
                <a:gridCol w="783286"/>
                <a:gridCol w="783286"/>
                <a:gridCol w="677785"/>
                <a:gridCol w="610993"/>
                <a:gridCol w="881955"/>
                <a:gridCol w="764310"/>
                <a:gridCol w="1473215"/>
              </a:tblGrid>
              <a:tr h="287305">
                <a:tc gridSpan="9">
                  <a:txBody>
                    <a:bodyPr/>
                    <a:lstStyle/>
                    <a:p>
                      <a:pPr marR="136525" algn="ctr">
                        <a:lnSpc>
                          <a:spcPct val="150000"/>
                        </a:lnSpc>
                        <a:spcAft>
                          <a:spcPts val="0"/>
                        </a:spcAft>
                      </a:pPr>
                      <a:r>
                        <a:rPr lang="es-EC" sz="1050" b="1" dirty="0">
                          <a:solidFill>
                            <a:schemeClr val="bg1"/>
                          </a:solidFill>
                          <a:latin typeface="Arial" pitchFamily="34" charset="0"/>
                          <a:ea typeface="Times New Roman"/>
                          <a:cs typeface="Arial" pitchFamily="34" charset="0"/>
                        </a:rPr>
                        <a:t>Resultados de Pesticidas Órganofosforados Totales</a:t>
                      </a:r>
                      <a:endParaRPr lang="es-EC" sz="105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19375">
                <a:tc>
                  <a:txBody>
                    <a:bodyPr/>
                    <a:lstStyle/>
                    <a:p>
                      <a:pPr marR="136525" algn="ctr">
                        <a:lnSpc>
                          <a:spcPct val="150000"/>
                        </a:lnSpc>
                        <a:spcAft>
                          <a:spcPts val="0"/>
                        </a:spcAft>
                      </a:pPr>
                      <a:r>
                        <a:rPr lang="es-EC" sz="1050" b="1" dirty="0">
                          <a:solidFill>
                            <a:schemeClr val="bg1"/>
                          </a:solidFill>
                          <a:latin typeface="Arial" pitchFamily="34" charset="0"/>
                          <a:ea typeface="Times New Roman"/>
                          <a:cs typeface="Arial" pitchFamily="34" charset="0"/>
                        </a:rPr>
                        <a:t>ppm</a:t>
                      </a:r>
                      <a:endParaRPr lang="es-EC" sz="105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a:solidFill>
                            <a:schemeClr val="bg1"/>
                          </a:solidFill>
                          <a:latin typeface="Arial" pitchFamily="34" charset="0"/>
                          <a:ea typeface="Times New Roman"/>
                          <a:cs typeface="Arial" pitchFamily="34" charset="0"/>
                        </a:rPr>
                        <a:t>Sr, ppm</a:t>
                      </a:r>
                      <a:endParaRPr lang="es-EC" sz="105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a:solidFill>
                            <a:schemeClr val="bg1"/>
                          </a:solidFill>
                          <a:latin typeface="Arial" pitchFamily="34" charset="0"/>
                          <a:ea typeface="Times New Roman"/>
                          <a:cs typeface="Arial" pitchFamily="34" charset="0"/>
                        </a:rPr>
                        <a:t>cvr, %</a:t>
                      </a:r>
                      <a:endParaRPr lang="es-EC" sz="105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a:solidFill>
                            <a:schemeClr val="bg1"/>
                          </a:solidFill>
                          <a:latin typeface="Arial" pitchFamily="34" charset="0"/>
                          <a:ea typeface="Times New Roman"/>
                          <a:cs typeface="Arial" pitchFamily="34" charset="0"/>
                        </a:rPr>
                        <a:t>SR, ppm</a:t>
                      </a:r>
                      <a:endParaRPr lang="es-EC" sz="105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dirty="0">
                          <a:solidFill>
                            <a:schemeClr val="bg1"/>
                          </a:solidFill>
                          <a:latin typeface="Arial" pitchFamily="34" charset="0"/>
                          <a:ea typeface="Times New Roman"/>
                          <a:cs typeface="Arial" pitchFamily="34" charset="0"/>
                        </a:rPr>
                        <a:t>CVR, %</a:t>
                      </a:r>
                      <a:endParaRPr lang="es-EC" sz="105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dirty="0">
                          <a:solidFill>
                            <a:schemeClr val="bg1"/>
                          </a:solidFill>
                          <a:latin typeface="Arial" pitchFamily="34" charset="0"/>
                          <a:ea typeface="Times New Roman"/>
                          <a:cs typeface="Arial" pitchFamily="34" charset="0"/>
                        </a:rPr>
                        <a:t>µ</a:t>
                      </a:r>
                      <a:r>
                        <a:rPr lang="es-EC" sz="1050" b="1" baseline="-25000" dirty="0">
                          <a:solidFill>
                            <a:schemeClr val="bg1"/>
                          </a:solidFill>
                          <a:latin typeface="Arial" pitchFamily="34" charset="0"/>
                          <a:ea typeface="Times New Roman"/>
                          <a:cs typeface="Arial" pitchFamily="34" charset="0"/>
                        </a:rPr>
                        <a:t>e</a:t>
                      </a:r>
                      <a:endParaRPr lang="es-EC" sz="105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dirty="0">
                          <a:solidFill>
                            <a:schemeClr val="bg1"/>
                          </a:solidFill>
                          <a:latin typeface="Arial" pitchFamily="34" charset="0"/>
                          <a:ea typeface="Times New Roman"/>
                          <a:cs typeface="Arial" pitchFamily="34" charset="0"/>
                        </a:rPr>
                        <a:t>%</a:t>
                      </a:r>
                      <a:r>
                        <a:rPr lang="es-EC" sz="1050" b="1" i="1" dirty="0">
                          <a:solidFill>
                            <a:schemeClr val="bg1"/>
                          </a:solidFill>
                          <a:latin typeface="Arial" pitchFamily="34" charset="0"/>
                          <a:ea typeface="Times New Roman"/>
                          <a:cs typeface="Arial" pitchFamily="34" charset="0"/>
                        </a:rPr>
                        <a:t>µ</a:t>
                      </a:r>
                      <a:r>
                        <a:rPr lang="es-EC" sz="1050" b="1" i="1" baseline="-25000" dirty="0" err="1">
                          <a:solidFill>
                            <a:schemeClr val="bg1"/>
                          </a:solidFill>
                          <a:latin typeface="Arial" pitchFamily="34" charset="0"/>
                          <a:ea typeface="Times New Roman"/>
                          <a:cs typeface="Arial" pitchFamily="34" charset="0"/>
                        </a:rPr>
                        <a:t>expREL</a:t>
                      </a:r>
                      <a:endParaRPr lang="es-EC" sz="1050" dirty="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i="1">
                          <a:solidFill>
                            <a:schemeClr val="bg1"/>
                          </a:solidFill>
                          <a:latin typeface="Arial" pitchFamily="34" charset="0"/>
                          <a:ea typeface="Times New Roman"/>
                          <a:cs typeface="Arial" pitchFamily="34" charset="0"/>
                        </a:rPr>
                        <a:t>µ</a:t>
                      </a:r>
                      <a:r>
                        <a:rPr lang="es-EC" sz="1050" b="1" i="1" baseline="-25000">
                          <a:solidFill>
                            <a:schemeClr val="bg1"/>
                          </a:solidFill>
                          <a:latin typeface="Arial" pitchFamily="34" charset="0"/>
                          <a:ea typeface="Times New Roman"/>
                          <a:cs typeface="Arial" pitchFamily="34" charset="0"/>
                        </a:rPr>
                        <a:t>expABS</a:t>
                      </a:r>
                      <a:r>
                        <a:rPr lang="es-ES" sz="1050" b="1">
                          <a:solidFill>
                            <a:schemeClr val="bg1"/>
                          </a:solidFill>
                          <a:latin typeface="Arial" pitchFamily="34" charset="0"/>
                          <a:ea typeface="Times New Roman"/>
                          <a:cs typeface="Arial" pitchFamily="34" charset="0"/>
                        </a:rPr>
                        <a:t> (ppm)</a:t>
                      </a:r>
                      <a:endParaRPr lang="es-EC" sz="105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b="1">
                          <a:solidFill>
                            <a:schemeClr val="bg1"/>
                          </a:solidFill>
                          <a:latin typeface="Arial" pitchFamily="34" charset="0"/>
                          <a:ea typeface="Times New Roman"/>
                          <a:cs typeface="Arial" pitchFamily="34" charset="0"/>
                        </a:rPr>
                        <a:t>%Recuperación</a:t>
                      </a:r>
                      <a:endParaRPr lang="es-EC" sz="1050">
                        <a:solidFill>
                          <a:schemeClr val="bg1"/>
                        </a:solidFill>
                        <a:latin typeface="Arial" pitchFamily="34" charset="0"/>
                        <a:ea typeface="Times New Roman"/>
                        <a:cs typeface="Arial" pitchFamily="34" charset="0"/>
                      </a:endParaRP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305">
                <a:tc>
                  <a:txBody>
                    <a:bodyPr/>
                    <a:lstStyle/>
                    <a:p>
                      <a:pPr marR="136525" algn="ctr">
                        <a:lnSpc>
                          <a:spcPct val="150000"/>
                        </a:lnSpc>
                        <a:spcAft>
                          <a:spcPts val="0"/>
                        </a:spcAft>
                      </a:pPr>
                      <a:r>
                        <a:rPr lang="es-EC" sz="1050" dirty="0">
                          <a:solidFill>
                            <a:schemeClr val="bg1"/>
                          </a:solidFill>
                          <a:latin typeface="Arial" pitchFamily="34" charset="0"/>
                          <a:ea typeface="Times New Roman"/>
                          <a:cs typeface="Arial" pitchFamily="34" charset="0"/>
                        </a:rPr>
                        <a:t>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0,014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1,182</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0,014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1,152</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0,344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68,761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0,688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a:solidFill>
                            <a:schemeClr val="bg1"/>
                          </a:solidFill>
                          <a:latin typeface="Arial" pitchFamily="34" charset="0"/>
                          <a:ea typeface="Times New Roman"/>
                          <a:cs typeface="Arial" pitchFamily="34" charset="0"/>
                        </a:rPr>
                        <a:t>60,129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305">
                <a:tc>
                  <a:txBody>
                    <a:bodyPr/>
                    <a:lstStyle/>
                    <a:p>
                      <a:pPr marR="136525" algn="ctr">
                        <a:lnSpc>
                          <a:spcPct val="150000"/>
                        </a:lnSpc>
                        <a:spcAft>
                          <a:spcPts val="0"/>
                        </a:spcAft>
                      </a:pPr>
                      <a:r>
                        <a:rPr lang="es-EC" sz="1050" dirty="0">
                          <a:solidFill>
                            <a:schemeClr val="bg1"/>
                          </a:solidFill>
                          <a:latin typeface="Arial" pitchFamily="34" charset="0"/>
                          <a:ea typeface="Times New Roman"/>
                          <a:cs typeface="Arial" pitchFamily="34" charset="0"/>
                        </a:rPr>
                        <a:t>10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0,113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3,018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0,171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4,205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1,098</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21,959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2,196</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a:solidFill>
                            <a:schemeClr val="bg1"/>
                          </a:solidFill>
                          <a:latin typeface="Arial" pitchFamily="34" charset="0"/>
                          <a:ea typeface="Times New Roman"/>
                          <a:cs typeface="Arial" pitchFamily="34" charset="0"/>
                        </a:rPr>
                        <a:t>33,179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305">
                <a:tc>
                  <a:txBody>
                    <a:bodyPr/>
                    <a:lstStyle/>
                    <a:p>
                      <a:pPr marR="136525" algn="ctr">
                        <a:lnSpc>
                          <a:spcPct val="150000"/>
                        </a:lnSpc>
                        <a:spcAft>
                          <a:spcPts val="0"/>
                        </a:spcAft>
                      </a:pPr>
                      <a:r>
                        <a:rPr lang="es-EC" sz="1050" dirty="0">
                          <a:solidFill>
                            <a:schemeClr val="bg1"/>
                          </a:solidFill>
                          <a:latin typeface="Arial" pitchFamily="34" charset="0"/>
                          <a:ea typeface="Times New Roman"/>
                          <a:cs typeface="Arial" pitchFamily="34" charset="0"/>
                        </a:rPr>
                        <a:t>14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0,105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1,059</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0,187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1,883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0,572</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a:solidFill>
                            <a:schemeClr val="bg1"/>
                          </a:solidFill>
                          <a:latin typeface="Arial" pitchFamily="34" charset="0"/>
                          <a:ea typeface="Times New Roman"/>
                          <a:cs typeface="Arial" pitchFamily="34" charset="0"/>
                        </a:rPr>
                        <a:t>8,175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1,145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36525" algn="ctr">
                        <a:lnSpc>
                          <a:spcPct val="150000"/>
                        </a:lnSpc>
                        <a:spcAft>
                          <a:spcPts val="0"/>
                        </a:spcAft>
                      </a:pPr>
                      <a:r>
                        <a:rPr lang="es-EC" sz="1050">
                          <a:solidFill>
                            <a:schemeClr val="bg1"/>
                          </a:solidFill>
                          <a:latin typeface="Arial" pitchFamily="34" charset="0"/>
                          <a:ea typeface="Times New Roman"/>
                          <a:cs typeface="Arial" pitchFamily="34" charset="0"/>
                        </a:rPr>
                        <a:t>61,162</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4610">
                <a:tc>
                  <a:txBody>
                    <a:bodyPr/>
                    <a:lstStyle/>
                    <a:p>
                      <a:pPr marR="136525" algn="ctr">
                        <a:lnSpc>
                          <a:spcPct val="150000"/>
                        </a:lnSpc>
                        <a:spcAft>
                          <a:spcPts val="0"/>
                        </a:spcAft>
                      </a:pPr>
                      <a:r>
                        <a:rPr lang="es-EC" sz="1050" dirty="0">
                          <a:solidFill>
                            <a:schemeClr val="bg1"/>
                          </a:solidFill>
                          <a:latin typeface="Arial" pitchFamily="34" charset="0"/>
                          <a:ea typeface="Times New Roman"/>
                          <a:cs typeface="Arial" pitchFamily="34" charset="0"/>
                        </a:rPr>
                        <a:t>GLOBAL</a:t>
                      </a:r>
                    </a:p>
                  </a:txBody>
                  <a:tcPr marL="42371" marR="42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0,077</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1,753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0,124</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2,413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0,671</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32,965</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r">
                        <a:lnSpc>
                          <a:spcPct val="150000"/>
                        </a:lnSpc>
                        <a:spcAft>
                          <a:spcPts val="0"/>
                        </a:spcAft>
                      </a:pPr>
                      <a:r>
                        <a:rPr lang="es-EC" sz="1050" dirty="0">
                          <a:solidFill>
                            <a:schemeClr val="bg1"/>
                          </a:solidFill>
                          <a:latin typeface="Arial" pitchFamily="34" charset="0"/>
                          <a:ea typeface="Times New Roman"/>
                          <a:cs typeface="Arial" pitchFamily="34" charset="0"/>
                        </a:rPr>
                        <a:t>1,343</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R="136525" algn="ctr">
                        <a:lnSpc>
                          <a:spcPct val="150000"/>
                        </a:lnSpc>
                        <a:spcAft>
                          <a:spcPts val="0"/>
                        </a:spcAft>
                      </a:pPr>
                      <a:r>
                        <a:rPr lang="es-EC" sz="1050" dirty="0">
                          <a:solidFill>
                            <a:schemeClr val="bg1"/>
                          </a:solidFill>
                          <a:latin typeface="Arial" pitchFamily="34" charset="0"/>
                          <a:ea typeface="Times New Roman"/>
                          <a:cs typeface="Arial" pitchFamily="34" charset="0"/>
                        </a:rPr>
                        <a:t>51,490</a:t>
                      </a:r>
                    </a:p>
                  </a:txBody>
                  <a:tcPr marL="42371" marR="42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1064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1357298"/>
            <a:ext cx="7772400" cy="5286412"/>
          </a:xfrm>
        </p:spPr>
        <p:txBody>
          <a:bodyPr>
            <a:noAutofit/>
          </a:bodyPr>
          <a:lstStyle/>
          <a:p>
            <a:pPr lvl="0" algn="just">
              <a:buFont typeface="Arial" pitchFamily="34" charset="0"/>
              <a:buChar char="•"/>
            </a:pPr>
            <a:r>
              <a:rPr lang="es-EC" sz="1050" dirty="0" smtClean="0"/>
              <a:t>Se </a:t>
            </a:r>
            <a:r>
              <a:rPr lang="es-EC" sz="1050" dirty="0" smtClean="0">
                <a:latin typeface="Arial" pitchFamily="34" charset="0"/>
                <a:cs typeface="Arial" pitchFamily="34" charset="0"/>
              </a:rPr>
              <a:t>realizó curvas de calibración para los 7 pesticidas órganofosforados analizados, obteniendo ecuaciones respectivas para cada uno, las mismas que permitieron calcular la concentración para las mediciones realizadas. Se requirió de 4 puntos para esta calibración  que corresponden a las concentraciones de 0,6ppm; 1ppm; 10ppm y 14ppm.</a:t>
            </a:r>
          </a:p>
          <a:p>
            <a:pPr algn="just"/>
            <a:endParaRPr lang="es-EC" sz="1050" dirty="0" smtClean="0">
              <a:latin typeface="Arial" pitchFamily="34" charset="0"/>
              <a:cs typeface="Arial" pitchFamily="34" charset="0"/>
            </a:endParaRPr>
          </a:p>
          <a:p>
            <a:pPr lvl="0" algn="just">
              <a:buFont typeface="Arial" pitchFamily="34" charset="0"/>
              <a:buChar char="•"/>
            </a:pPr>
            <a:r>
              <a:rPr lang="es-EC" sz="1050" dirty="0" smtClean="0">
                <a:latin typeface="Arial" pitchFamily="34" charset="0"/>
                <a:cs typeface="Arial" pitchFamily="34" charset="0"/>
              </a:rPr>
              <a:t>Se presentaron dificultades en la identificación de los analitos tanto en las soluciones fortificadas como en las soluciones de calibración lo que afectó los porcentajes de recuperación y en general en todo el análisis estadístico. Los analitos que no se identificaron en los cromatogramas en algunos casos fueron el Stirofos y el Disulfoton Sulfon que dieron porcentajes de recuperación de 27% para el primero y 62% para el segundo, siendo mucho menores al presentado en el Método EPA 614.1.</a:t>
            </a:r>
          </a:p>
          <a:p>
            <a:pPr algn="just"/>
            <a:endParaRPr lang="es-EC" sz="1050" dirty="0" smtClean="0">
              <a:latin typeface="Arial" pitchFamily="34" charset="0"/>
              <a:cs typeface="Arial" pitchFamily="34" charset="0"/>
            </a:endParaRPr>
          </a:p>
          <a:p>
            <a:pPr algn="just">
              <a:buFont typeface="Arial" pitchFamily="34" charset="0"/>
              <a:buChar char="•"/>
            </a:pPr>
            <a:r>
              <a:rPr lang="es-EC" sz="1050" dirty="0" smtClean="0">
                <a:latin typeface="Arial" pitchFamily="34" charset="0"/>
                <a:cs typeface="Arial" pitchFamily="34" charset="0"/>
              </a:rPr>
              <a:t>El análisis de correlación de datos  realizado para obtener la Linealidad del Método determinó que el coeficiente de correlación  va de 0,882 a 0,941  lo que indica que hay una correlación aceptable en los datos obtenidos según el parámetro aceptable de la FAO.  </a:t>
            </a:r>
          </a:p>
          <a:p>
            <a:pPr algn="just"/>
            <a:endParaRPr lang="es-EC" sz="1050" dirty="0" smtClean="0">
              <a:latin typeface="Arial" pitchFamily="34" charset="0"/>
              <a:cs typeface="Arial" pitchFamily="34" charset="0"/>
            </a:endParaRPr>
          </a:p>
          <a:p>
            <a:pPr lvl="0" algn="just">
              <a:buFont typeface="Arial" pitchFamily="34" charset="0"/>
              <a:buChar char="•"/>
            </a:pPr>
            <a:r>
              <a:rPr lang="es-EC" sz="1050" dirty="0" smtClean="0">
                <a:latin typeface="Arial" pitchFamily="34" charset="0"/>
                <a:cs typeface="Arial" pitchFamily="34" charset="0"/>
              </a:rPr>
              <a:t>El menor Coeficiente de Variación de Reproducibilidad fue el del Mevinphos (phosdrin) presentando un valor de 1,5% y el mayor fue el Ethoprofos con un valor de 3,9% estando dentro del rango establecido de  ≤ 5% según el coeficiente  de variación de reproducibilidad de herwitts.</a:t>
            </a:r>
          </a:p>
          <a:p>
            <a:pPr algn="just">
              <a:buFont typeface="Arial" pitchFamily="34" charset="0"/>
              <a:buChar char="•"/>
            </a:pPr>
            <a:endParaRPr lang="es-EC" sz="1050" dirty="0" smtClean="0">
              <a:latin typeface="Arial" pitchFamily="34" charset="0"/>
              <a:cs typeface="Arial" pitchFamily="34" charset="0"/>
            </a:endParaRPr>
          </a:p>
          <a:p>
            <a:pPr lvl="0" algn="just">
              <a:buFont typeface="Arial" pitchFamily="34" charset="0"/>
              <a:buChar char="•"/>
            </a:pPr>
            <a:r>
              <a:rPr lang="es-EC" sz="1050" dirty="0" smtClean="0">
                <a:latin typeface="Arial" pitchFamily="34" charset="0"/>
                <a:cs typeface="Arial" pitchFamily="34" charset="0"/>
              </a:rPr>
              <a:t>El límite de detección permitió establecer la presencia de cada uno de los pesticidas órganofosforados analizados y el límite de cuantificación permitió determinar el valor inferior para el intervalo de trabajo que fue de 0,0009ppm.</a:t>
            </a:r>
          </a:p>
          <a:p>
            <a:pPr algn="just">
              <a:buFont typeface="Arial" pitchFamily="34" charset="0"/>
              <a:buChar char="•"/>
            </a:pPr>
            <a:endParaRPr lang="es-EC" sz="1050" dirty="0" smtClean="0">
              <a:latin typeface="Arial" pitchFamily="34" charset="0"/>
              <a:cs typeface="Arial" pitchFamily="34" charset="0"/>
            </a:endParaRPr>
          </a:p>
          <a:p>
            <a:pPr lvl="0" algn="just">
              <a:buFont typeface="Arial" pitchFamily="34" charset="0"/>
              <a:buChar char="•"/>
            </a:pPr>
            <a:r>
              <a:rPr lang="es-EC" sz="1050" dirty="0" smtClean="0">
                <a:latin typeface="Arial" pitchFamily="34" charset="0"/>
                <a:cs typeface="Arial" pitchFamily="34" charset="0"/>
              </a:rPr>
              <a:t>La incertidumbre total expandida relativa del método presentó porcentajes para cada concentración (1ppm,10ppm;14ppm) entre: 1ppm (±) 26%-92%, 10ppm (±) 8%-47%, 14ppm (±) 5%-13%. La  mayor incertidumbre se da en la menor concentración de 1ppm porque esta es la que tiene mayor dificultad durante el proceso de cuantificación. El analito que presentó la menor incertidumbre total expandida relativa fue el</a:t>
            </a:r>
            <a:r>
              <a:rPr lang="es-EC" sz="1050" b="1" dirty="0" smtClean="0">
                <a:latin typeface="Arial" pitchFamily="34" charset="0"/>
                <a:cs typeface="Arial" pitchFamily="34" charset="0"/>
              </a:rPr>
              <a:t> </a:t>
            </a:r>
            <a:r>
              <a:rPr lang="es-ES" sz="1050" dirty="0" smtClean="0">
                <a:latin typeface="Arial" pitchFamily="34" charset="0"/>
                <a:cs typeface="Arial" pitchFamily="34" charset="0"/>
              </a:rPr>
              <a:t>Dichlorvos(DDVP) con un porcentaje de 18% mientras que el analito que presentó mayor incertidumbre fue el </a:t>
            </a:r>
            <a:r>
              <a:rPr lang="es-EC" sz="1050" dirty="0" smtClean="0">
                <a:latin typeface="Arial" pitchFamily="34" charset="0"/>
                <a:cs typeface="Arial" pitchFamily="34" charset="0"/>
              </a:rPr>
              <a:t>Mevinphos(phosdrin) con un 44%.</a:t>
            </a:r>
          </a:p>
          <a:p>
            <a:pPr algn="just">
              <a:buFont typeface="Arial" pitchFamily="34" charset="0"/>
              <a:buChar char="•"/>
            </a:pPr>
            <a:endParaRPr lang="es-EC" sz="1050" dirty="0" smtClean="0">
              <a:latin typeface="Arial" pitchFamily="34" charset="0"/>
              <a:cs typeface="Arial" pitchFamily="34" charset="0"/>
            </a:endParaRPr>
          </a:p>
          <a:p>
            <a:pPr algn="just">
              <a:buFont typeface="Arial" pitchFamily="34" charset="0"/>
              <a:buChar char="•"/>
            </a:pPr>
            <a:endParaRPr lang="es-EC" sz="1050" dirty="0">
              <a:latin typeface="Arial" pitchFamily="34" charset="0"/>
              <a:cs typeface="Arial" pitchFamily="34" charset="0"/>
            </a:endParaRPr>
          </a:p>
        </p:txBody>
      </p:sp>
      <p:sp>
        <p:nvSpPr>
          <p:cNvPr id="4" name="Rectangle 3"/>
          <p:cNvSpPr/>
          <p:nvPr/>
        </p:nvSpPr>
        <p:spPr>
          <a:xfrm>
            <a:off x="428596" y="785794"/>
            <a:ext cx="3286148" cy="461665"/>
          </a:xfrm>
          <a:prstGeom prst="rect">
            <a:avLst/>
          </a:prstGeom>
        </p:spPr>
        <p:txBody>
          <a:bodyPr wrap="square">
            <a:spAutoFit/>
          </a:bodyPr>
          <a:lstStyle/>
          <a:p>
            <a:pPr lvl="0" algn="ctr"/>
            <a:r>
              <a:rPr lang="es-ES" sz="2400" b="1" dirty="0" smtClean="0">
                <a:latin typeface="Arial" pitchFamily="34" charset="0"/>
                <a:cs typeface="Arial" pitchFamily="34" charset="0"/>
              </a:rPr>
              <a:t>CONCLUSIONES</a:t>
            </a: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1285860"/>
            <a:ext cx="7772400" cy="5429288"/>
          </a:xfrm>
        </p:spPr>
        <p:txBody>
          <a:bodyPr>
            <a:normAutofit fontScale="47500" lnSpcReduction="20000"/>
          </a:bodyPr>
          <a:lstStyle/>
          <a:p>
            <a:pPr lvl="0" algn="just">
              <a:buFont typeface="Arial" pitchFamily="34" charset="0"/>
              <a:buChar char="•"/>
            </a:pPr>
            <a:r>
              <a:rPr lang="es-EC" sz="2500" dirty="0" smtClean="0">
                <a:latin typeface="Arial" pitchFamily="34" charset="0"/>
                <a:cs typeface="Arial" pitchFamily="34" charset="0"/>
              </a:rPr>
              <a:t>Es recomendable practicar otros métodos de extracción que nos ayuden a tener menos error en la obtención del extracto, por ejemplo la extracción en Fase sólido es una muy buena opción ya que utiliza  cartuchos  de </a:t>
            </a:r>
            <a:r>
              <a:rPr lang="es-EC" sz="2500" dirty="0" err="1" smtClean="0">
                <a:latin typeface="Arial" pitchFamily="34" charset="0"/>
                <a:cs typeface="Arial" pitchFamily="34" charset="0"/>
              </a:rPr>
              <a:t>Florisil</a:t>
            </a:r>
            <a:r>
              <a:rPr lang="es-EC" sz="2500" dirty="0" smtClean="0">
                <a:latin typeface="Arial" pitchFamily="34" charset="0"/>
                <a:cs typeface="Arial" pitchFamily="34" charset="0"/>
              </a:rPr>
              <a:t> por donde pasara el líquido.</a:t>
            </a:r>
          </a:p>
          <a:p>
            <a:pPr algn="just"/>
            <a:endParaRPr lang="es-EC" sz="2500" dirty="0" smtClean="0">
              <a:latin typeface="Arial" pitchFamily="34" charset="0"/>
              <a:cs typeface="Arial" pitchFamily="34" charset="0"/>
            </a:endParaRPr>
          </a:p>
          <a:p>
            <a:pPr lvl="0" algn="just">
              <a:buFont typeface="Arial" pitchFamily="34" charset="0"/>
              <a:buChar char="•"/>
            </a:pPr>
            <a:r>
              <a:rPr lang="es-EC" sz="2500" dirty="0" smtClean="0">
                <a:latin typeface="Arial" pitchFamily="34" charset="0"/>
                <a:cs typeface="Arial" pitchFamily="34" charset="0"/>
              </a:rPr>
              <a:t>Se debe tener  material de vidrio exclusivo para el análisis a realizarse, así que no hay que dejar de tomar en cuenta el instructivo de limpieza de materiales, esto ayudara también a obtener un extracto con menos errores.</a:t>
            </a:r>
          </a:p>
          <a:p>
            <a:pPr algn="just"/>
            <a:endParaRPr lang="es-EC" sz="2500" dirty="0" smtClean="0">
              <a:latin typeface="Arial" pitchFamily="34" charset="0"/>
              <a:cs typeface="Arial" pitchFamily="34" charset="0"/>
            </a:endParaRPr>
          </a:p>
          <a:p>
            <a:pPr lvl="0" algn="just">
              <a:buFont typeface="Arial" pitchFamily="34" charset="0"/>
              <a:buChar char="•"/>
            </a:pPr>
            <a:r>
              <a:rPr lang="es-EC" sz="2500" dirty="0" smtClean="0">
                <a:latin typeface="Arial" pitchFamily="34" charset="0"/>
                <a:cs typeface="Arial" pitchFamily="34" charset="0"/>
              </a:rPr>
              <a:t>Trabajar en un área exclusiva para el proceso de extracción de la muestra, la misma que debe ser ventilada adecuadamente con la presencia de campanas de extracción para evitar que se queden vapores de los solventes utilizados que puedan afectar al analista.</a:t>
            </a:r>
          </a:p>
          <a:p>
            <a:pPr algn="just"/>
            <a:endParaRPr lang="es-EC" sz="2500" dirty="0" smtClean="0">
              <a:latin typeface="Arial" pitchFamily="34" charset="0"/>
              <a:cs typeface="Arial" pitchFamily="34" charset="0"/>
            </a:endParaRPr>
          </a:p>
          <a:p>
            <a:pPr lvl="0" algn="just">
              <a:buFont typeface="Arial" pitchFamily="34" charset="0"/>
              <a:buChar char="•"/>
            </a:pPr>
            <a:r>
              <a:rPr lang="es-EC" sz="2500" dirty="0" smtClean="0">
                <a:latin typeface="Arial" pitchFamily="34" charset="0"/>
                <a:cs typeface="Arial" pitchFamily="34" charset="0"/>
              </a:rPr>
              <a:t>Es recomendable que el analista utilice medidas de seguridad como son guantes, mascarillas, gafas protectoras durante el proceso de extracción de la muestra ya que se está trabajando con solventes tóxicos que pueden perjudicar a la salud.</a:t>
            </a:r>
          </a:p>
          <a:p>
            <a:pPr algn="just"/>
            <a:endParaRPr lang="es-EC" sz="2500" dirty="0" smtClean="0">
              <a:latin typeface="Arial" pitchFamily="34" charset="0"/>
              <a:cs typeface="Arial" pitchFamily="34" charset="0"/>
            </a:endParaRPr>
          </a:p>
          <a:p>
            <a:pPr lvl="0" algn="just">
              <a:buFont typeface="Arial" pitchFamily="34" charset="0"/>
              <a:buChar char="•"/>
            </a:pPr>
            <a:r>
              <a:rPr lang="es-EC" sz="2500" dirty="0" smtClean="0">
                <a:latin typeface="Arial" pitchFamily="34" charset="0"/>
                <a:cs typeface="Arial" pitchFamily="34" charset="0"/>
              </a:rPr>
              <a:t>Se recomienda que el cromatógrafo este en un área exclusiva donde solo el analista tenga acceso para así evitar posibles contaminaciones en el equipo.</a:t>
            </a:r>
          </a:p>
          <a:p>
            <a:pPr algn="just"/>
            <a:endParaRPr lang="es-EC" sz="2500" dirty="0" smtClean="0">
              <a:latin typeface="Arial" pitchFamily="34" charset="0"/>
              <a:cs typeface="Arial" pitchFamily="34" charset="0"/>
            </a:endParaRPr>
          </a:p>
          <a:p>
            <a:pPr lvl="0" algn="just">
              <a:buFont typeface="Arial" pitchFamily="34" charset="0"/>
              <a:buChar char="•"/>
            </a:pPr>
            <a:r>
              <a:rPr lang="es-EC" sz="2500" dirty="0" smtClean="0">
                <a:latin typeface="Arial" pitchFamily="34" charset="0"/>
                <a:cs typeface="Arial" pitchFamily="34" charset="0"/>
              </a:rPr>
              <a:t>Una vez validada la metodología de análisis de pesticidas órganofosforados en agua para el Laboratorio de Medio Ambiente es recomendable extender la investigación  y realizar análisis de pesticidas en muestras de agua procedentes de sitios que presenten contacto con este tipo de pesticida y así adquirir mayor experiencia en el análisis.</a:t>
            </a:r>
          </a:p>
          <a:p>
            <a:pPr algn="just"/>
            <a:endParaRPr lang="es-EC" sz="2500" dirty="0" smtClean="0">
              <a:latin typeface="Arial" pitchFamily="34" charset="0"/>
              <a:cs typeface="Arial" pitchFamily="34" charset="0"/>
            </a:endParaRPr>
          </a:p>
          <a:p>
            <a:pPr algn="just"/>
            <a:endParaRPr lang="es-EC" sz="2500" dirty="0" smtClean="0">
              <a:latin typeface="Arial" pitchFamily="34" charset="0"/>
              <a:cs typeface="Arial" pitchFamily="34" charset="0"/>
            </a:endParaRPr>
          </a:p>
          <a:p>
            <a:pPr lvl="0" algn="just">
              <a:buFont typeface="Arial" pitchFamily="34" charset="0"/>
              <a:buChar char="•"/>
            </a:pPr>
            <a:r>
              <a:rPr lang="es-ES" sz="2500" dirty="0" smtClean="0">
                <a:latin typeface="Arial" pitchFamily="34" charset="0"/>
                <a:cs typeface="Arial" pitchFamily="34" charset="0"/>
              </a:rPr>
              <a:t>Se sugiere ampliar el análisis para pesticidas órganoclorados ya que también son un grupo de pesticidas muy importantes y además se consta en el Laboratorio de Medio Ambiente con los requerimientos necesarios tanto en materiales, reactivos, estándares como en equipos como el Cromatógrafo de Gases dotado con detector de captura de electrones(ECD) apropiado para este análisis.</a:t>
            </a:r>
            <a:endParaRPr lang="es-EC" sz="2500" dirty="0" smtClean="0">
              <a:latin typeface="Arial" pitchFamily="34" charset="0"/>
              <a:cs typeface="Arial" pitchFamily="34" charset="0"/>
            </a:endParaRPr>
          </a:p>
          <a:p>
            <a:pPr algn="just"/>
            <a:endParaRPr lang="es-EC" sz="2500" dirty="0" smtClean="0">
              <a:latin typeface="Arial" pitchFamily="34" charset="0"/>
              <a:cs typeface="Arial" pitchFamily="34" charset="0"/>
            </a:endParaRPr>
          </a:p>
          <a:p>
            <a:pPr algn="just"/>
            <a:r>
              <a:rPr lang="es-ES" sz="2500" b="1" dirty="0" smtClean="0">
                <a:latin typeface="Arial" pitchFamily="34" charset="0"/>
                <a:cs typeface="Arial" pitchFamily="34" charset="0"/>
              </a:rPr>
              <a:t> </a:t>
            </a:r>
            <a:endParaRPr lang="es-EC" sz="2500" dirty="0" smtClean="0">
              <a:latin typeface="Arial" pitchFamily="34" charset="0"/>
              <a:cs typeface="Arial" pitchFamily="34" charset="0"/>
            </a:endParaRPr>
          </a:p>
          <a:p>
            <a:r>
              <a:rPr lang="es-ES" sz="2500" b="1" dirty="0" smtClean="0">
                <a:latin typeface="Arial" pitchFamily="34" charset="0"/>
                <a:cs typeface="Arial" pitchFamily="34" charset="0"/>
              </a:rPr>
              <a:t> </a:t>
            </a:r>
            <a:endParaRPr lang="es-EC" sz="2500" dirty="0" smtClean="0">
              <a:latin typeface="Arial" pitchFamily="34" charset="0"/>
              <a:cs typeface="Arial" pitchFamily="34" charset="0"/>
            </a:endParaRPr>
          </a:p>
          <a:p>
            <a:r>
              <a:rPr lang="es-ES" b="1" dirty="0" smtClean="0"/>
              <a:t> </a:t>
            </a:r>
            <a:endParaRPr lang="es-EC" dirty="0" smtClean="0"/>
          </a:p>
          <a:p>
            <a:endParaRPr lang="es-EC" dirty="0"/>
          </a:p>
        </p:txBody>
      </p:sp>
      <p:sp>
        <p:nvSpPr>
          <p:cNvPr id="4" name="Rectangle 3"/>
          <p:cNvSpPr/>
          <p:nvPr/>
        </p:nvSpPr>
        <p:spPr>
          <a:xfrm>
            <a:off x="428596" y="642918"/>
            <a:ext cx="3714744" cy="461665"/>
          </a:xfrm>
          <a:prstGeom prst="rect">
            <a:avLst/>
          </a:prstGeom>
        </p:spPr>
        <p:txBody>
          <a:bodyPr wrap="square">
            <a:spAutoFit/>
          </a:bodyPr>
          <a:lstStyle/>
          <a:p>
            <a:pPr lvl="0" algn="ctr"/>
            <a:r>
              <a:rPr lang="es-ES" sz="2400" b="1" dirty="0" smtClean="0">
                <a:latin typeface="Arial" pitchFamily="34" charset="0"/>
                <a:cs typeface="Arial" pitchFamily="34" charset="0"/>
              </a:rPr>
              <a:t>RECOMENDACIONES</a:t>
            </a: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rmAutofit fontScale="92500" lnSpcReduction="10000"/>
          </a:bodyPr>
          <a:lstStyle/>
          <a:p>
            <a:pPr algn="ctr"/>
            <a:r>
              <a:rPr lang="es-EC" i="1" dirty="0" smtClean="0">
                <a:latin typeface="Arial" pitchFamily="34" charset="0"/>
                <a:cs typeface="Arial" pitchFamily="34" charset="0"/>
              </a:rPr>
              <a:t>“Según datos de la OMS, anualmente se intoxican dos millones de personas por exposición directa o indirecta a plaguicidas. De ese total, las 3/4 partes de afectados pertenecen a los países subdesarrollados, donde únicamente se utiliza el 25% de la producción mundial de pesticidas”</a:t>
            </a:r>
            <a:endParaRPr lang="es-EC"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5" name="Picture 11" descr="humedales con aves"/>
          <p:cNvPicPr>
            <a:picLocks noChangeAspect="1" noChangeArrowheads="1"/>
          </p:cNvPicPr>
          <p:nvPr/>
        </p:nvPicPr>
        <p:blipFill>
          <a:blip r:embed="rId2" cstate="print"/>
          <a:srcRect/>
          <a:stretch>
            <a:fillRect/>
          </a:stretch>
        </p:blipFill>
        <p:spPr bwMode="auto">
          <a:xfrm>
            <a:off x="785786" y="1285860"/>
            <a:ext cx="7286676" cy="4643470"/>
          </a:xfrm>
          <a:prstGeom prst="rect">
            <a:avLst/>
          </a:prstGeom>
          <a:noFill/>
        </p:spPr>
      </p:pic>
      <p:sp>
        <p:nvSpPr>
          <p:cNvPr id="3" name="Text Placeholder 2"/>
          <p:cNvSpPr>
            <a:spLocks noGrp="1"/>
          </p:cNvSpPr>
          <p:nvPr>
            <p:ph type="body" idx="1"/>
          </p:nvPr>
        </p:nvSpPr>
        <p:spPr>
          <a:xfrm>
            <a:off x="928662" y="2857496"/>
            <a:ext cx="7772400" cy="1071570"/>
          </a:xfrm>
        </p:spPr>
        <p:txBody>
          <a:bodyPr>
            <a:normAutofit/>
          </a:bodyPr>
          <a:lstStyle/>
          <a:p>
            <a:pPr algn="ctr"/>
            <a:r>
              <a:rPr lang="en-US" sz="3200" b="1" dirty="0" smtClean="0">
                <a:latin typeface="Arial" pitchFamily="34" charset="0"/>
                <a:cs typeface="Arial" pitchFamily="34" charset="0"/>
              </a:rPr>
              <a:t>GRACIAS….!!!</a:t>
            </a:r>
            <a:endParaRPr lang="es-EC"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42910" y="1928802"/>
            <a:ext cx="3643338" cy="1143008"/>
          </a:xfrm>
        </p:spPr>
        <p:txBody>
          <a:bodyPr>
            <a:normAutofit lnSpcReduction="10000"/>
          </a:bodyPr>
          <a:lstStyle/>
          <a:p>
            <a:pPr algn="ctr"/>
            <a:r>
              <a:rPr lang="es-AR" b="1" dirty="0" smtClean="0">
                <a:latin typeface="Arial" pitchFamily="34" charset="0"/>
                <a:cs typeface="Arial" pitchFamily="34" charset="0"/>
              </a:rPr>
              <a:t>FAO</a:t>
            </a:r>
          </a:p>
          <a:p>
            <a:pPr algn="ctr"/>
            <a:r>
              <a:rPr lang="es-AR" b="1" dirty="0" smtClean="0">
                <a:latin typeface="Arial" pitchFamily="34" charset="0"/>
                <a:cs typeface="Arial" pitchFamily="34" charset="0"/>
              </a:rPr>
              <a:t>(</a:t>
            </a:r>
            <a:r>
              <a:rPr lang="es-EC" b="1" i="1" dirty="0" smtClean="0">
                <a:latin typeface="Arial" pitchFamily="34" charset="0"/>
                <a:cs typeface="Arial" pitchFamily="34" charset="0"/>
              </a:rPr>
              <a:t>Food and Agricultural</a:t>
            </a:r>
            <a:r>
              <a:rPr lang="es-EC" b="1" dirty="0" smtClean="0">
                <a:latin typeface="Arial" pitchFamily="34" charset="0"/>
                <a:cs typeface="Arial" pitchFamily="34" charset="0"/>
              </a:rPr>
              <a:t> </a:t>
            </a:r>
            <a:r>
              <a:rPr lang="es-EC" b="1" i="1" dirty="0" smtClean="0">
                <a:latin typeface="Arial" pitchFamily="34" charset="0"/>
                <a:cs typeface="Arial" pitchFamily="34" charset="0"/>
              </a:rPr>
              <a:t>Organization)</a:t>
            </a:r>
            <a:r>
              <a:rPr lang="es-EC" b="1" dirty="0" smtClean="0">
                <a:latin typeface="Arial" pitchFamily="34" charset="0"/>
                <a:cs typeface="Arial" pitchFamily="34" charset="0"/>
              </a:rPr>
              <a:t> </a:t>
            </a:r>
            <a:endParaRPr lang="es-AR" b="1" dirty="0">
              <a:latin typeface="Arial" pitchFamily="34" charset="0"/>
              <a:cs typeface="Arial" pitchFamily="34" charset="0"/>
            </a:endParaRPr>
          </a:p>
        </p:txBody>
      </p:sp>
      <p:sp>
        <p:nvSpPr>
          <p:cNvPr id="4" name="2 Marcador de texto"/>
          <p:cNvSpPr txBox="1">
            <a:spLocks/>
          </p:cNvSpPr>
          <p:nvPr/>
        </p:nvSpPr>
        <p:spPr>
          <a:xfrm>
            <a:off x="5000628" y="1928802"/>
            <a:ext cx="3643338" cy="928694"/>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A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Real Academia de </a:t>
            </a:r>
            <a:r>
              <a:rPr kumimoji="0" lang="es-AR" sz="2200" b="1" i="0" u="none" strike="noStrike" kern="1200" cap="none" spc="0" normalizeH="0" noProof="0" dirty="0" smtClean="0">
                <a:ln>
                  <a:noFill/>
                </a:ln>
                <a:solidFill>
                  <a:schemeClr val="tx1"/>
                </a:solidFill>
                <a:effectLst/>
                <a:uLnTx/>
                <a:uFillTx/>
                <a:latin typeface="Arial" pitchFamily="34" charset="0"/>
                <a:cs typeface="Arial" pitchFamily="34" charset="0"/>
              </a:rPr>
              <a:t> la Lengua Española</a:t>
            </a:r>
            <a:endParaRPr kumimoji="0" lang="es-AR" sz="2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26" name="Picture 2" descr="http://t1.gstatic.com/images?q=tbn:ANd9GcSFAMw6S28rjI_fjUmF7eGzfbB9P_1ru0a7Zb2Yr74WhL-FORCIsqx4nUI2">
            <a:hlinkClick r:id="rId2"/>
          </p:cNvPr>
          <p:cNvPicPr>
            <a:picLocks noChangeAspect="1" noChangeArrowheads="1"/>
          </p:cNvPicPr>
          <p:nvPr/>
        </p:nvPicPr>
        <p:blipFill>
          <a:blip r:embed="rId3" cstate="print"/>
          <a:srcRect/>
          <a:stretch>
            <a:fillRect/>
          </a:stretch>
        </p:blipFill>
        <p:spPr bwMode="auto">
          <a:xfrm>
            <a:off x="1214414" y="3500438"/>
            <a:ext cx="2246838" cy="1857388"/>
          </a:xfrm>
          <a:prstGeom prst="rect">
            <a:avLst/>
          </a:prstGeom>
          <a:noFill/>
        </p:spPr>
      </p:pic>
      <p:pic>
        <p:nvPicPr>
          <p:cNvPr id="1028" name="Picture 4" descr="http://t2.gstatic.com/images?q=tbn:ANd9GcQRG89Ppq6TMxgGZp3YAe1e7rbWNY_QnXj6DDql7PgK4Sfk1xyurJFM9L0">
            <a:hlinkClick r:id="rId4"/>
          </p:cNvPr>
          <p:cNvPicPr>
            <a:picLocks noChangeAspect="1" noChangeArrowheads="1"/>
          </p:cNvPicPr>
          <p:nvPr/>
        </p:nvPicPr>
        <p:blipFill>
          <a:blip r:embed="rId5" cstate="print"/>
          <a:srcRect/>
          <a:stretch>
            <a:fillRect/>
          </a:stretch>
        </p:blipFill>
        <p:spPr bwMode="auto">
          <a:xfrm>
            <a:off x="5715008" y="3571876"/>
            <a:ext cx="2481522" cy="1805414"/>
          </a:xfrm>
          <a:prstGeom prst="rect">
            <a:avLst/>
          </a:prstGeom>
          <a:noFill/>
        </p:spPr>
      </p:pic>
      <p:sp>
        <p:nvSpPr>
          <p:cNvPr id="8" name="Title 1"/>
          <p:cNvSpPr>
            <a:spLocks noGrp="1"/>
          </p:cNvSpPr>
          <p:nvPr>
            <p:ph type="title"/>
          </p:nvPr>
        </p:nvSpPr>
        <p:spPr>
          <a:xfrm>
            <a:off x="428596" y="785794"/>
            <a:ext cx="7772400" cy="571504"/>
          </a:xfrm>
        </p:spPr>
        <p:txBody>
          <a:bodyPr/>
          <a:lstStyle/>
          <a:p>
            <a:r>
              <a:rPr sz="2800" dirty="0" err="1" smtClean="0">
                <a:solidFill>
                  <a:schemeClr val="tx1"/>
                </a:solidFill>
                <a:latin typeface="Arial" pitchFamily="34" charset="0"/>
                <a:cs typeface="Arial" pitchFamily="34" charset="0"/>
              </a:rPr>
              <a:t>Definición</a:t>
            </a:r>
            <a:r>
              <a:rPr sz="2800" dirty="0" smtClean="0">
                <a:solidFill>
                  <a:schemeClr val="tx1"/>
                </a:solidFill>
                <a:latin typeface="Arial" pitchFamily="34" charset="0"/>
                <a:cs typeface="Arial" pitchFamily="34" charset="0"/>
              </a:rPr>
              <a:t> de Pesticidas</a:t>
            </a:r>
            <a:endParaRPr lang="es-EC"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85794"/>
            <a:ext cx="7772400" cy="785818"/>
          </a:xfrm>
        </p:spPr>
        <p:txBody>
          <a:bodyPr/>
          <a:lstStyle/>
          <a:p>
            <a:r>
              <a:rPr sz="2800" dirty="0" err="1" smtClean="0">
                <a:solidFill>
                  <a:schemeClr val="tx1"/>
                </a:solidFill>
                <a:latin typeface="Arial" pitchFamily="34" charset="0"/>
                <a:cs typeface="Arial" pitchFamily="34" charset="0"/>
              </a:rPr>
              <a:t>Clasificación</a:t>
            </a:r>
            <a:endParaRPr lang="es-EC" sz="2800" dirty="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nvGraphicFramePr>
        <p:xfrm>
          <a:off x="714348" y="2194560"/>
          <a:ext cx="8001056" cy="4128144"/>
        </p:xfrm>
        <a:graphic>
          <a:graphicData uri="http://schemas.openxmlformats.org/drawingml/2006/table">
            <a:tbl>
              <a:tblPr/>
              <a:tblGrid>
                <a:gridCol w="2726226"/>
                <a:gridCol w="5274830"/>
              </a:tblGrid>
              <a:tr h="766448">
                <a:tc>
                  <a:txBody>
                    <a:bodyPr/>
                    <a:lstStyle/>
                    <a:p>
                      <a:pPr marR="136525" algn="ctr">
                        <a:lnSpc>
                          <a:spcPct val="150000"/>
                        </a:lnSpc>
                        <a:spcAft>
                          <a:spcPts val="0"/>
                        </a:spcAft>
                      </a:pPr>
                      <a:r>
                        <a:rPr lang="es-EC" sz="1600" b="1" dirty="0">
                          <a:latin typeface="Arial" pitchFamily="34" charset="0"/>
                          <a:ea typeface="Times New Roman"/>
                          <a:cs typeface="Arial" pitchFamily="34" charset="0"/>
                        </a:rPr>
                        <a:t>Por su Composición Química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hlinkClick r:id="" action="ppaction://hlinkshowjump?jump=nextslide"/>
                        </a:rPr>
                        <a:t>Órganofosforados</a:t>
                      </a:r>
                      <a:r>
                        <a:rPr lang="es-EC" sz="1600" dirty="0">
                          <a:latin typeface="Arial" pitchFamily="34" charset="0"/>
                          <a:ea typeface="Times New Roman"/>
                          <a:cs typeface="Arial" pitchFamily="34" charset="0"/>
                        </a:rPr>
                        <a:t>, Órganoclorados, Carbamatos, Piretroides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448">
                <a:tc>
                  <a:txBody>
                    <a:bodyPr/>
                    <a:lstStyle/>
                    <a:p>
                      <a:pPr marR="136525" algn="ctr">
                        <a:lnSpc>
                          <a:spcPct val="150000"/>
                        </a:lnSpc>
                        <a:spcAft>
                          <a:spcPts val="0"/>
                        </a:spcAft>
                      </a:pPr>
                      <a:r>
                        <a:rPr lang="es-EC" sz="1600" b="1" dirty="0">
                          <a:latin typeface="Arial" pitchFamily="34" charset="0"/>
                          <a:ea typeface="Times New Roman"/>
                          <a:cs typeface="Arial" pitchFamily="34" charset="0"/>
                        </a:rPr>
                        <a:t>De acuerdo al Organismo que controlan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rPr>
                        <a:t>Insecticidas,fungicidas,herbicidas,nematicidas,rodentinas,avicidas,acaricidas,entre otros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24">
                <a:tc>
                  <a:txBody>
                    <a:bodyPr/>
                    <a:lstStyle/>
                    <a:p>
                      <a:pPr marR="136525" algn="ctr">
                        <a:lnSpc>
                          <a:spcPct val="150000"/>
                        </a:lnSpc>
                        <a:spcAft>
                          <a:spcPts val="0"/>
                        </a:spcAft>
                      </a:pPr>
                      <a:r>
                        <a:rPr lang="es-EC" sz="1600" b="1" dirty="0">
                          <a:latin typeface="Arial" pitchFamily="34" charset="0"/>
                          <a:ea typeface="Times New Roman"/>
                          <a:cs typeface="Arial" pitchFamily="34" charset="0"/>
                        </a:rPr>
                        <a:t>Por su Forma de Acción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rPr>
                        <a:t>Inmediata, Residual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24">
                <a:tc>
                  <a:txBody>
                    <a:bodyPr/>
                    <a:lstStyle/>
                    <a:p>
                      <a:pPr marR="136525" algn="ctr">
                        <a:lnSpc>
                          <a:spcPct val="150000"/>
                        </a:lnSpc>
                        <a:spcAft>
                          <a:spcPts val="0"/>
                        </a:spcAft>
                      </a:pPr>
                      <a:r>
                        <a:rPr lang="es-EC" sz="1600" b="1" dirty="0">
                          <a:latin typeface="Arial" pitchFamily="34" charset="0"/>
                          <a:ea typeface="Times New Roman"/>
                          <a:cs typeface="Arial" pitchFamily="34" charset="0"/>
                        </a:rPr>
                        <a:t>Por su forma de Aplicación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rPr>
                        <a:t>Fumigante, deposito, polvos, adhesivos, laminas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448">
                <a:tc>
                  <a:txBody>
                    <a:bodyPr/>
                    <a:lstStyle/>
                    <a:p>
                      <a:pPr marR="136525" algn="ctr">
                        <a:lnSpc>
                          <a:spcPct val="150000"/>
                        </a:lnSpc>
                        <a:spcAft>
                          <a:spcPts val="0"/>
                        </a:spcAft>
                      </a:pPr>
                      <a:r>
                        <a:rPr lang="es-EC" sz="1600" b="1" dirty="0">
                          <a:latin typeface="Arial" pitchFamily="34" charset="0"/>
                          <a:ea typeface="Times New Roman"/>
                          <a:cs typeface="Arial" pitchFamily="34" charset="0"/>
                        </a:rPr>
                        <a:t>Por su forma de Penetración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rPr>
                        <a:t>Digestivos, Respiratorios, Tegumentarios, Deshidratantes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24">
                <a:tc>
                  <a:txBody>
                    <a:bodyPr/>
                    <a:lstStyle/>
                    <a:p>
                      <a:pPr marR="136525" algn="ctr">
                        <a:lnSpc>
                          <a:spcPct val="150000"/>
                        </a:lnSpc>
                        <a:spcAft>
                          <a:spcPts val="0"/>
                        </a:spcAft>
                      </a:pPr>
                      <a:r>
                        <a:rPr lang="es-EC" sz="1600" b="1" dirty="0">
                          <a:latin typeface="Arial" pitchFamily="34" charset="0"/>
                          <a:ea typeface="Times New Roman"/>
                          <a:cs typeface="Arial" pitchFamily="34" charset="0"/>
                        </a:rPr>
                        <a:t>Por su Formulación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600" dirty="0">
                          <a:latin typeface="Arial" pitchFamily="34" charset="0"/>
                          <a:ea typeface="Times New Roman"/>
                          <a:cs typeface="Arial" pitchFamily="34" charset="0"/>
                        </a:rPr>
                        <a:t>Puros, aerosoles, rocíos, suspensiones, emulsiones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14356"/>
            <a:ext cx="7772400" cy="433762"/>
          </a:xfrm>
        </p:spPr>
        <p:txBody>
          <a:bodyPr/>
          <a:lstStyle/>
          <a:p>
            <a:r>
              <a:rPr lang="es-EC" sz="2800" dirty="0" smtClean="0">
                <a:solidFill>
                  <a:schemeClr val="tx1"/>
                </a:solidFill>
                <a:latin typeface="Arial" pitchFamily="34" charset="0"/>
                <a:cs typeface="Arial" pitchFamily="34" charset="0"/>
              </a:rPr>
              <a:t>Pesticidas</a:t>
            </a:r>
            <a:r>
              <a:rPr sz="2800" dirty="0" smtClean="0">
                <a:solidFill>
                  <a:schemeClr val="tx1"/>
                </a:solidFill>
                <a:latin typeface="Arial" pitchFamily="34" charset="0"/>
                <a:cs typeface="Arial" pitchFamily="34" charset="0"/>
              </a:rPr>
              <a:t> Órganofosforados</a:t>
            </a:r>
            <a:endParaRPr lang="es-EC" sz="2800" dirty="0">
              <a:solidFill>
                <a:schemeClr val="tx1"/>
              </a:solidFill>
              <a:latin typeface="Arial" pitchFamily="34" charset="0"/>
              <a:cs typeface="Arial" pitchFamily="34" charset="0"/>
            </a:endParaRPr>
          </a:p>
        </p:txBody>
      </p:sp>
      <p:sp>
        <p:nvSpPr>
          <p:cNvPr id="3" name="Text Placeholder 2"/>
          <p:cNvSpPr>
            <a:spLocks noGrp="1"/>
          </p:cNvSpPr>
          <p:nvPr>
            <p:ph type="body" idx="1"/>
          </p:nvPr>
        </p:nvSpPr>
        <p:spPr>
          <a:xfrm>
            <a:off x="428596" y="1643050"/>
            <a:ext cx="7772400" cy="5000660"/>
          </a:xfrm>
        </p:spPr>
        <p:txBody>
          <a:bodyPr>
            <a:normAutofit/>
          </a:bodyPr>
          <a:lstStyle/>
          <a:p>
            <a:pPr>
              <a:buFont typeface="Arial" pitchFamily="34" charset="0"/>
              <a:buChar char="•"/>
            </a:pPr>
            <a:r>
              <a:rPr lang="es-EC" sz="1800" dirty="0" smtClean="0">
                <a:latin typeface="Arial" pitchFamily="34" charset="0"/>
                <a:cs typeface="Arial" pitchFamily="34" charset="0"/>
              </a:rPr>
              <a:t>Derivados del Ácido Fosfórico</a:t>
            </a:r>
          </a:p>
          <a:p>
            <a:endParaRPr lang="es-EC" sz="1800" dirty="0" smtClean="0">
              <a:latin typeface="Arial" pitchFamily="34" charset="0"/>
              <a:cs typeface="Arial" pitchFamily="34" charset="0"/>
            </a:endParaRPr>
          </a:p>
          <a:p>
            <a:pPr>
              <a:buFont typeface="Arial" pitchFamily="34" charset="0"/>
              <a:buChar char="•"/>
            </a:pPr>
            <a:r>
              <a:rPr lang="es-EC" sz="1800" dirty="0" smtClean="0">
                <a:latin typeface="Arial" pitchFamily="34" charset="0"/>
                <a:cs typeface="Arial" pitchFamily="34" charset="0"/>
              </a:rPr>
              <a:t>Su fórmula estructural es la siguiente :</a:t>
            </a:r>
          </a:p>
          <a:p>
            <a:pPr>
              <a:buFont typeface="Arial" pitchFamily="34" charset="0"/>
              <a:buChar char="•"/>
            </a:pPr>
            <a:endParaRPr lang="es-EC" sz="1800" dirty="0" smtClean="0">
              <a:latin typeface="Arial" pitchFamily="34" charset="0"/>
              <a:cs typeface="Arial" pitchFamily="34" charset="0"/>
            </a:endParaRPr>
          </a:p>
          <a:p>
            <a:pPr>
              <a:buFont typeface="Arial" pitchFamily="34" charset="0"/>
              <a:buChar char="•"/>
            </a:pPr>
            <a:endParaRPr lang="es-EC" sz="1800" dirty="0" smtClean="0"/>
          </a:p>
          <a:p>
            <a:pPr>
              <a:buFont typeface="Arial" pitchFamily="34" charset="0"/>
              <a:buChar char="•"/>
            </a:pPr>
            <a:endParaRPr lang="es-EC" sz="1800" dirty="0" smtClean="0"/>
          </a:p>
          <a:p>
            <a:pPr>
              <a:buFont typeface="Arial" pitchFamily="34" charset="0"/>
              <a:buChar char="•"/>
            </a:pPr>
            <a:endParaRPr lang="es-EC" sz="1800" dirty="0" smtClean="0"/>
          </a:p>
          <a:p>
            <a:pPr>
              <a:buFont typeface="Arial" pitchFamily="34" charset="0"/>
              <a:buChar char="•"/>
            </a:pPr>
            <a:endParaRPr lang="es-EC" sz="1800" dirty="0" smtClean="0"/>
          </a:p>
          <a:p>
            <a:endParaRPr lang="es-EC" sz="1800" dirty="0" smtClean="0"/>
          </a:p>
          <a:p>
            <a:r>
              <a:rPr lang="es-EC" sz="1800" dirty="0" smtClean="0">
                <a:latin typeface="Arial" pitchFamily="34" charset="0"/>
                <a:cs typeface="Arial" pitchFamily="34" charset="0"/>
              </a:rPr>
              <a:t>Donde:</a:t>
            </a:r>
          </a:p>
          <a:p>
            <a:pPr algn="ctr"/>
            <a:endParaRPr lang="es-EC" sz="1800" dirty="0" smtClean="0">
              <a:latin typeface="Arial" pitchFamily="34" charset="0"/>
              <a:cs typeface="Arial" pitchFamily="34" charset="0"/>
            </a:endParaRPr>
          </a:p>
          <a:p>
            <a:pPr algn="ctr"/>
            <a:r>
              <a:rPr lang="es-EC" sz="1800" dirty="0" smtClean="0">
                <a:latin typeface="Arial" pitchFamily="34" charset="0"/>
                <a:cs typeface="Arial" pitchFamily="34" charset="0"/>
              </a:rPr>
              <a:t>R1 y R2 son radicales alquilo, generalmente metilo o etilo</a:t>
            </a:r>
          </a:p>
          <a:p>
            <a:pPr algn="ctr"/>
            <a:r>
              <a:rPr lang="es-EC" sz="1800" dirty="0" smtClean="0">
                <a:latin typeface="Arial" pitchFamily="34" charset="0"/>
                <a:cs typeface="Arial" pitchFamily="34" charset="0"/>
              </a:rPr>
              <a:t>Grupo X es característico de cada especie química, siendo frecuentemente un radical arilo.</a:t>
            </a:r>
          </a:p>
          <a:p>
            <a:endParaRPr lang="es-EC" sz="1800" dirty="0" smtClean="0"/>
          </a:p>
          <a:p>
            <a:pPr>
              <a:buFont typeface="Arial" pitchFamily="34" charset="0"/>
              <a:buChar char="•"/>
            </a:pPr>
            <a:endParaRPr lang="es-EC" sz="1800" dirty="0">
              <a:latin typeface="Arial" pitchFamily="34" charset="0"/>
              <a:cs typeface="Arial" pitchFamily="34" charset="0"/>
            </a:endParaRPr>
          </a:p>
        </p:txBody>
      </p:sp>
      <p:pic>
        <p:nvPicPr>
          <p:cNvPr id="4" name="Picture 59" descr="http://www.estrucplan.com.ar/producciones/imagenes/shml/toxicologia/toxicologia16/n512_0f.jpg"/>
          <p:cNvPicPr/>
          <p:nvPr/>
        </p:nvPicPr>
        <p:blipFill>
          <a:blip r:embed="rId2" cstate="print"/>
          <a:srcRect/>
          <a:stretch>
            <a:fillRect/>
          </a:stretch>
        </p:blipFill>
        <p:spPr bwMode="auto">
          <a:xfrm>
            <a:off x="3571868" y="3214686"/>
            <a:ext cx="2143140"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357290" y="357176"/>
          <a:ext cx="7006688" cy="6215088"/>
        </p:xfrm>
        <a:graphic>
          <a:graphicData uri="http://schemas.openxmlformats.org/drawingml/2006/table">
            <a:tbl>
              <a:tblPr/>
              <a:tblGrid>
                <a:gridCol w="3503344"/>
                <a:gridCol w="3503344"/>
              </a:tblGrid>
              <a:tr h="282504">
                <a:tc>
                  <a:txBody>
                    <a:bodyPr/>
                    <a:lstStyle/>
                    <a:p>
                      <a:pPr algn="ctr">
                        <a:lnSpc>
                          <a:spcPct val="150000"/>
                        </a:lnSpc>
                      </a:pPr>
                      <a:r>
                        <a:rPr lang="es-EC" sz="1200" b="1" dirty="0">
                          <a:solidFill>
                            <a:schemeClr val="tx1"/>
                          </a:solidFill>
                          <a:latin typeface="Arial" pitchFamily="34" charset="0"/>
                          <a:ea typeface="Times New Roman"/>
                          <a:cs typeface="Arial" pitchFamily="34" charset="0"/>
                        </a:rPr>
                        <a:t>Nombre Común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b="1">
                          <a:solidFill>
                            <a:schemeClr val="tx1"/>
                          </a:solidFill>
                          <a:latin typeface="Arial" pitchFamily="34" charset="0"/>
                          <a:ea typeface="Times New Roman"/>
                          <a:cs typeface="Arial" pitchFamily="34" charset="0"/>
                        </a:rPr>
                        <a:t>Nombre Comercial</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Pirimiphos-methyl</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a:solidFill>
                            <a:schemeClr val="tx1"/>
                          </a:solidFill>
                          <a:latin typeface="Arial" pitchFamily="34" charset="0"/>
                          <a:ea typeface="Times New Roman"/>
                          <a:cs typeface="Arial" pitchFamily="34" charset="0"/>
                        </a:rPr>
                        <a:t>Actellic</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Pyrazophos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a:solidFill>
                            <a:schemeClr val="tx1"/>
                          </a:solidFill>
                          <a:latin typeface="Arial" pitchFamily="34" charset="0"/>
                          <a:ea typeface="Times New Roman"/>
                          <a:cs typeface="Arial" pitchFamily="34" charset="0"/>
                        </a:rPr>
                        <a:t>Afugan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Fenitrothion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a:solidFill>
                            <a:schemeClr val="tx1"/>
                          </a:solidFill>
                          <a:latin typeface="Arial" pitchFamily="34" charset="0"/>
                          <a:ea typeface="Times New Roman"/>
                          <a:cs typeface="Arial" pitchFamily="34" charset="0"/>
                        </a:rPr>
                        <a:t>Agrotion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Coumaphos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a:solidFill>
                            <a:schemeClr val="tx1"/>
                          </a:solidFill>
                          <a:latin typeface="Arial" pitchFamily="34" charset="0"/>
                          <a:ea typeface="Times New Roman"/>
                          <a:cs typeface="Arial" pitchFamily="34" charset="0"/>
                        </a:rPr>
                        <a:t>Asuntol-Co-Ral</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Fenthion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err="1">
                          <a:solidFill>
                            <a:schemeClr val="tx1"/>
                          </a:solidFill>
                          <a:latin typeface="Arial" pitchFamily="34" charset="0"/>
                          <a:ea typeface="Times New Roman"/>
                          <a:cs typeface="Arial" pitchFamily="34" charset="0"/>
                        </a:rPr>
                        <a:t>Baytex,Lebaycid</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Dicrotophos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err="1">
                          <a:solidFill>
                            <a:schemeClr val="tx1"/>
                          </a:solidFill>
                          <a:latin typeface="Arial" pitchFamily="34" charset="0"/>
                          <a:ea typeface="Times New Roman"/>
                          <a:cs typeface="Arial" pitchFamily="34" charset="0"/>
                        </a:rPr>
                        <a:t>Bidrin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Phenthoate</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Cidial 50L</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Terbuphos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Counter</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Profenophos</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Curacron,Tambo</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Azinphos-methyl</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Gusathion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Triazophos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Hostathion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Isoxathion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Karphos</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Malathion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Malxon,Carbofos,Cythion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Ethoprop</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Mocap</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Fenamiphos</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Nemacur</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Diazinon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Spectracide Diazinon,Basodin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Methamidophos</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Tamaron,Methamidofos,Monitor,M.T.D.</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Tetrachlorvinphos</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Tetraclorvinfos,Gardona</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Parathion</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Thiophos,Folidol,Bladan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dirty="0">
                          <a:solidFill>
                            <a:schemeClr val="tx1"/>
                          </a:solidFill>
                          <a:latin typeface="Arial" pitchFamily="34" charset="0"/>
                          <a:ea typeface="Times New Roman"/>
                          <a:cs typeface="Arial" pitchFamily="34" charset="0"/>
                        </a:rPr>
                        <a:t>Triclorphon</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Triclorphon,Dipterex</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04">
                <a:tc>
                  <a:txBody>
                    <a:bodyPr/>
                    <a:lstStyle/>
                    <a:p>
                      <a:pPr algn="ctr">
                        <a:lnSpc>
                          <a:spcPct val="150000"/>
                        </a:lnSpc>
                      </a:pPr>
                      <a:r>
                        <a:rPr lang="es-EC" sz="1200">
                          <a:solidFill>
                            <a:schemeClr val="tx1"/>
                          </a:solidFill>
                          <a:latin typeface="Arial" pitchFamily="34" charset="0"/>
                          <a:ea typeface="Times New Roman"/>
                          <a:cs typeface="Arial" pitchFamily="34" charset="0"/>
                        </a:rPr>
                        <a:t>DDVP,Dichlorvos</a:t>
                      </a:r>
                      <a:endParaRPr lang="es-AR" sz="120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C" sz="1200" dirty="0">
                          <a:solidFill>
                            <a:schemeClr val="tx1"/>
                          </a:solidFill>
                          <a:latin typeface="Arial" pitchFamily="34" charset="0"/>
                          <a:ea typeface="Times New Roman"/>
                          <a:cs typeface="Arial" pitchFamily="34" charset="0"/>
                        </a:rPr>
                        <a:t>Vapona</a:t>
                      </a:r>
                      <a:endParaRPr lang="es-AR" sz="1200" dirty="0">
                        <a:solidFill>
                          <a:schemeClr val="tx1"/>
                        </a:solidFill>
                        <a:latin typeface="Arial" pitchFamily="34" charset="0"/>
                        <a:ea typeface="Times New Roman"/>
                        <a:cs typeface="Arial" pitchFamily="34" charset="0"/>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1643050"/>
            <a:ext cx="7945594" cy="928694"/>
          </a:xfrm>
        </p:spPr>
        <p:txBody>
          <a:bodyPr>
            <a:normAutofit/>
          </a:bodyPr>
          <a:lstStyle/>
          <a:p>
            <a:r>
              <a:rPr lang="es-EC" sz="1800" dirty="0" smtClean="0">
                <a:latin typeface="Arial" pitchFamily="34" charset="0"/>
                <a:cs typeface="Arial" pitchFamily="34" charset="0"/>
              </a:rPr>
              <a:t>Las </a:t>
            </a:r>
            <a:r>
              <a:rPr lang="es-EC" sz="1800" b="1" dirty="0" smtClean="0">
                <a:latin typeface="Arial" pitchFamily="34" charset="0"/>
                <a:cs typeface="Arial" pitchFamily="34" charset="0"/>
              </a:rPr>
              <a:t>propiedades físico químicas</a:t>
            </a:r>
            <a:r>
              <a:rPr lang="es-EC" sz="1800" dirty="0" smtClean="0">
                <a:latin typeface="Arial" pitchFamily="34" charset="0"/>
                <a:cs typeface="Arial" pitchFamily="34" charset="0"/>
              </a:rPr>
              <a:t> más importantes de los pesticidas órgano fosforados son:</a:t>
            </a:r>
          </a:p>
          <a:p>
            <a:endParaRPr lang="es-EC" sz="1800" dirty="0">
              <a:latin typeface="Arial" pitchFamily="34" charset="0"/>
              <a:cs typeface="Arial" pitchFamily="34" charset="0"/>
            </a:endParaRPr>
          </a:p>
        </p:txBody>
      </p:sp>
      <p:sp>
        <p:nvSpPr>
          <p:cNvPr id="4" name="Title 1"/>
          <p:cNvSpPr>
            <a:spLocks noGrp="1"/>
          </p:cNvSpPr>
          <p:nvPr>
            <p:ph type="title"/>
          </p:nvPr>
        </p:nvSpPr>
        <p:spPr>
          <a:xfrm>
            <a:off x="428596" y="928670"/>
            <a:ext cx="7772400" cy="536076"/>
          </a:xfrm>
        </p:spPr>
        <p:txBody>
          <a:bodyPr/>
          <a:lstStyle/>
          <a:p>
            <a:r>
              <a:rPr lang="es-AR" sz="2800" dirty="0" smtClean="0">
                <a:solidFill>
                  <a:schemeClr val="tx1"/>
                </a:solidFill>
                <a:latin typeface="Arial" pitchFamily="34" charset="0"/>
                <a:cs typeface="Arial" pitchFamily="34" charset="0"/>
              </a:rPr>
              <a:t>Propiedades</a:t>
            </a:r>
            <a:endParaRPr lang="es-EC" sz="2800" dirty="0">
              <a:solidFill>
                <a:schemeClr val="tx1"/>
              </a:solidFill>
              <a:latin typeface="Arial" pitchFamily="34" charset="0"/>
              <a:cs typeface="Arial" pitchFamily="34" charset="0"/>
            </a:endParaRPr>
          </a:p>
        </p:txBody>
      </p:sp>
      <p:graphicFrame>
        <p:nvGraphicFramePr>
          <p:cNvPr id="7" name="6 Tabla"/>
          <p:cNvGraphicFramePr>
            <a:graphicFrameLocks noGrp="1"/>
          </p:cNvGraphicFramePr>
          <p:nvPr/>
        </p:nvGraphicFramePr>
        <p:xfrm>
          <a:off x="1643042" y="2571744"/>
          <a:ext cx="5929354" cy="2468892"/>
        </p:xfrm>
        <a:graphic>
          <a:graphicData uri="http://schemas.openxmlformats.org/drawingml/2006/table">
            <a:tbl>
              <a:tblPr/>
              <a:tblGrid>
                <a:gridCol w="2964677"/>
                <a:gridCol w="2964677"/>
              </a:tblGrid>
              <a:tr h="411482">
                <a:tc>
                  <a:txBody>
                    <a:bodyPr/>
                    <a:lstStyle/>
                    <a:p>
                      <a:pPr marR="136525" algn="ctr">
                        <a:lnSpc>
                          <a:spcPct val="150000"/>
                        </a:lnSpc>
                        <a:spcAft>
                          <a:spcPts val="0"/>
                        </a:spcAft>
                      </a:pPr>
                      <a:r>
                        <a:rPr lang="es-EC" sz="1800" i="1" dirty="0">
                          <a:latin typeface="Arial" pitchFamily="34" charset="0"/>
                          <a:ea typeface="Times New Roman"/>
                          <a:cs typeface="Arial" pitchFamily="34" charset="0"/>
                        </a:rPr>
                        <a:t>Estabilidad</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a:latin typeface="Arial" pitchFamily="34" charset="0"/>
                          <a:ea typeface="Times New Roman"/>
                          <a:cs typeface="Arial" pitchFamily="34" charset="0"/>
                        </a:rPr>
                        <a:t>Muy baja</a:t>
                      </a:r>
                      <a:endParaRPr lang="es-AR"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marR="136525" algn="ctr">
                        <a:lnSpc>
                          <a:spcPct val="150000"/>
                        </a:lnSpc>
                        <a:spcAft>
                          <a:spcPts val="0"/>
                        </a:spcAft>
                      </a:pPr>
                      <a:r>
                        <a:rPr lang="es-EC" sz="1800" i="1" dirty="0">
                          <a:latin typeface="Arial" pitchFamily="34" charset="0"/>
                          <a:ea typeface="Times New Roman"/>
                          <a:cs typeface="Arial" pitchFamily="34" charset="0"/>
                        </a:rPr>
                        <a:t>Persistencia</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a:latin typeface="Arial" pitchFamily="34" charset="0"/>
                          <a:ea typeface="Times New Roman"/>
                          <a:cs typeface="Arial" pitchFamily="34" charset="0"/>
                        </a:rPr>
                        <a:t>baja</a:t>
                      </a:r>
                      <a:endParaRPr lang="es-AR"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marR="136525" algn="ctr">
                        <a:lnSpc>
                          <a:spcPct val="150000"/>
                        </a:lnSpc>
                        <a:spcAft>
                          <a:spcPts val="0"/>
                        </a:spcAft>
                      </a:pPr>
                      <a:r>
                        <a:rPr lang="es-EC" sz="1800" i="1" dirty="0">
                          <a:latin typeface="Arial" pitchFamily="34" charset="0"/>
                          <a:ea typeface="Times New Roman"/>
                          <a:cs typeface="Arial" pitchFamily="34" charset="0"/>
                        </a:rPr>
                        <a:t>Efectos bioacumulativo</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a:latin typeface="Arial" pitchFamily="34" charset="0"/>
                          <a:ea typeface="Times New Roman"/>
                          <a:cs typeface="Arial" pitchFamily="34" charset="0"/>
                        </a:rPr>
                        <a:t>no posee</a:t>
                      </a:r>
                      <a:endParaRPr lang="es-AR"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marR="136525" algn="ctr">
                        <a:lnSpc>
                          <a:spcPct val="150000"/>
                        </a:lnSpc>
                        <a:spcAft>
                          <a:spcPts val="0"/>
                        </a:spcAft>
                      </a:pPr>
                      <a:r>
                        <a:rPr lang="es-EC" sz="1800" i="1" dirty="0">
                          <a:latin typeface="Arial" pitchFamily="34" charset="0"/>
                          <a:ea typeface="Times New Roman"/>
                          <a:cs typeface="Arial" pitchFamily="34" charset="0"/>
                        </a:rPr>
                        <a:t>Toxicidad aguda</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a:latin typeface="Arial" pitchFamily="34" charset="0"/>
                          <a:ea typeface="Times New Roman"/>
                          <a:cs typeface="Arial" pitchFamily="34" charset="0"/>
                        </a:rPr>
                        <a:t>alta</a:t>
                      </a:r>
                      <a:endParaRPr lang="es-AR"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marR="136525" algn="ctr">
                        <a:lnSpc>
                          <a:spcPct val="150000"/>
                        </a:lnSpc>
                        <a:spcAft>
                          <a:spcPts val="0"/>
                        </a:spcAft>
                      </a:pPr>
                      <a:r>
                        <a:rPr lang="es-EC" sz="1800" i="1" dirty="0">
                          <a:latin typeface="Arial" pitchFamily="34" charset="0"/>
                          <a:ea typeface="Times New Roman"/>
                          <a:cs typeface="Arial" pitchFamily="34" charset="0"/>
                        </a:rPr>
                        <a:t>Costo</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dirty="0">
                          <a:latin typeface="Arial" pitchFamily="34" charset="0"/>
                          <a:ea typeface="Times New Roman"/>
                          <a:cs typeface="Arial" pitchFamily="34" charset="0"/>
                        </a:rPr>
                        <a:t>alto</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marR="136525" algn="ctr">
                        <a:lnSpc>
                          <a:spcPct val="150000"/>
                        </a:lnSpc>
                        <a:spcAft>
                          <a:spcPts val="0"/>
                        </a:spcAft>
                      </a:pPr>
                      <a:r>
                        <a:rPr lang="es-EC" sz="1800" i="1">
                          <a:latin typeface="Arial" pitchFamily="34" charset="0"/>
                          <a:ea typeface="Times New Roman"/>
                          <a:cs typeface="Arial" pitchFamily="34" charset="0"/>
                        </a:rPr>
                        <a:t>Selectividad</a:t>
                      </a:r>
                      <a:endParaRPr lang="es-AR"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6525" algn="ctr">
                        <a:lnSpc>
                          <a:spcPct val="150000"/>
                        </a:lnSpc>
                        <a:spcAft>
                          <a:spcPts val="0"/>
                        </a:spcAft>
                      </a:pPr>
                      <a:r>
                        <a:rPr lang="es-EC" sz="1800" dirty="0">
                          <a:latin typeface="Arial" pitchFamily="34" charset="0"/>
                          <a:ea typeface="Times New Roman"/>
                          <a:cs typeface="Arial" pitchFamily="34" charset="0"/>
                        </a:rPr>
                        <a:t>alta</a:t>
                      </a:r>
                      <a:endParaRPr lang="es-AR"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1246</TotalTime>
  <Words>2731</Words>
  <Application>Microsoft Office PowerPoint</Application>
  <PresentationFormat>Presentación en pantalla (4:3)</PresentationFormat>
  <Paragraphs>1092</Paragraphs>
  <Slides>40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Flow</vt:lpstr>
      <vt:lpstr>Ecuación</vt:lpstr>
      <vt:lpstr>  Escuela politécnica del ejército </vt:lpstr>
      <vt:lpstr>Diapositiva 2</vt:lpstr>
      <vt:lpstr>Diapositiva 3</vt:lpstr>
      <vt:lpstr>Diapositiva 4</vt:lpstr>
      <vt:lpstr>Definición de Pesticidas</vt:lpstr>
      <vt:lpstr>Clasificación</vt:lpstr>
      <vt:lpstr>Pesticidas Órganofosforados</vt:lpstr>
      <vt:lpstr>Diapositiva 8</vt:lpstr>
      <vt:lpstr>Propiedades</vt:lpstr>
      <vt:lpstr>Aspectos Toxicológicos</vt:lpstr>
      <vt:lpstr>USO DE PESTICIDAS</vt:lpstr>
      <vt:lpstr>ANÁLISIS DE PESTICIDAS </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Belén</dc:creator>
  <cp:lastModifiedBy>Prestamos</cp:lastModifiedBy>
  <cp:revision>89</cp:revision>
  <dcterms:created xsi:type="dcterms:W3CDTF">2011-05-19T22:51:51Z</dcterms:created>
  <dcterms:modified xsi:type="dcterms:W3CDTF">2011-06-24T13:59:04Z</dcterms:modified>
</cp:coreProperties>
</file>