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60" r:id="rId5"/>
    <p:sldId id="265" r:id="rId6"/>
    <p:sldId id="266" r:id="rId7"/>
    <p:sldId id="269" r:id="rId8"/>
    <p:sldId id="273" r:id="rId9"/>
    <p:sldId id="271" r:id="rId10"/>
    <p:sldId id="274" r:id="rId11"/>
    <p:sldId id="275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8" r:id="rId22"/>
    <p:sldId id="290" r:id="rId23"/>
    <p:sldId id="291" r:id="rId24"/>
    <p:sldId id="292" r:id="rId25"/>
    <p:sldId id="293" r:id="rId26"/>
    <p:sldId id="294" r:id="rId27"/>
    <p:sldId id="296" r:id="rId28"/>
    <p:sldId id="297" r:id="rId29"/>
    <p:sldId id="298" r:id="rId30"/>
    <p:sldId id="299" r:id="rId31"/>
    <p:sldId id="300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7" r:id="rId56"/>
    <p:sldId id="328" r:id="rId57"/>
    <p:sldId id="329" r:id="rId58"/>
    <p:sldId id="330" r:id="rId59"/>
    <p:sldId id="331" r:id="rId60"/>
    <p:sldId id="332" r:id="rId6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>
        <p:scale>
          <a:sx n="66" d="100"/>
          <a:sy n="66" d="100"/>
        </p:scale>
        <p:origin x="-120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DA995-80B6-4AB5-9FCF-686FEB4FC56A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8C07A-02B6-4D54-B1E8-37F788098E4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C07A-02B6-4D54-B1E8-37F788098E40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C07A-02B6-4D54-B1E8-37F788098E40}" type="slidenum">
              <a:rPr lang="es-EC" smtClean="0"/>
              <a:pPr/>
              <a:t>29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C07A-02B6-4D54-B1E8-37F788098E40}" type="slidenum">
              <a:rPr lang="es-EC" smtClean="0"/>
              <a:pPr/>
              <a:t>32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L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C07A-02B6-4D54-B1E8-37F788098E40}" type="slidenum">
              <a:rPr lang="es-EC" smtClean="0"/>
              <a:pPr/>
              <a:t>37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C07A-02B6-4D54-B1E8-37F788098E40}" type="slidenum">
              <a:rPr lang="es-EC" smtClean="0"/>
              <a:pPr/>
              <a:t>42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C07A-02B6-4D54-B1E8-37F788098E40}" type="slidenum">
              <a:rPr lang="es-EC" smtClean="0"/>
              <a:pPr/>
              <a:t>60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C96DC4-01F2-40C7-9BB8-BC2281EFC362}" type="datetimeFigureOut">
              <a:rPr lang="es-EC" smtClean="0"/>
              <a:pPr/>
              <a:t>26/05/2011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701417-8047-44AF-830E-8DAF0DA623A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Hoja_de_c_lculo_de_Microsoft_Office_Excel_97-20032.xls"/><Relationship Id="rId5" Type="http://schemas.openxmlformats.org/officeDocument/2006/relationships/oleObject" Target="../embeddings/Hoja_de_c_lculo_de_Microsoft_Office_Excel_97-20031.xls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5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Hoja_de_c_lculo_de_Microsoft_Office_Excel_97-20036.xls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4493096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Análisis Comparativo entre los estándares International Mobile </a:t>
            </a:r>
            <a:r>
              <a:rPr lang="es-EC" sz="3600" dirty="0" err="1" smtClean="0"/>
              <a:t>Telecommunications</a:t>
            </a:r>
            <a:r>
              <a:rPr lang="es-EC" sz="3600" dirty="0" smtClean="0"/>
              <a:t> 2000 e International Mobile </a:t>
            </a:r>
            <a:r>
              <a:rPr lang="es-EC" sz="3600" dirty="0" err="1" smtClean="0"/>
              <a:t>Telecommunications</a:t>
            </a:r>
            <a:r>
              <a:rPr lang="es-EC" sz="3600" dirty="0" smtClean="0"/>
              <a:t> </a:t>
            </a:r>
            <a:r>
              <a:rPr lang="es-EC" sz="3600" dirty="0" err="1" smtClean="0"/>
              <a:t>Advanced</a:t>
            </a:r>
            <a:r>
              <a:rPr lang="es-EC" sz="3600" dirty="0" smtClean="0"/>
              <a:t> (IMT2000A), para la Secretaria Nacional de Telecomunicaciones </a:t>
            </a:r>
            <a:r>
              <a:rPr lang="es-EC" sz="3600" dirty="0" err="1" smtClean="0"/>
              <a:t>Senatel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368752" cy="961398"/>
          </a:xfrm>
        </p:spPr>
        <p:txBody>
          <a:bodyPr/>
          <a:lstStyle/>
          <a:p>
            <a:r>
              <a:rPr lang="es-EC" dirty="0" smtClean="0"/>
              <a:t>Realizado por: Eddie Daniel </a:t>
            </a:r>
            <a:r>
              <a:rPr lang="es-EC" dirty="0" err="1" smtClean="0"/>
              <a:t>Galarza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763688" y="530120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Director:  Ing. Jorge Álvarez</a:t>
            </a:r>
            <a:endParaRPr lang="es-EC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8" y="58052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Codirector: Ing. Rubén León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Interoperabilidad de Sistemas de Radio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es-EC" dirty="0" smtClean="0"/>
              <a:t>Se utilizan terminales </a:t>
            </a:r>
            <a:r>
              <a:rPr lang="es-EC" dirty="0" err="1" smtClean="0"/>
              <a:t>multimodo</a:t>
            </a:r>
            <a:r>
              <a:rPr lang="es-EC" dirty="0" smtClean="0"/>
              <a:t> capaces de conectarse de mejor manera a las redes.</a:t>
            </a:r>
          </a:p>
          <a:p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411690" cy="38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Elementos Importantes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 smtClean="0"/>
              <a:t>Terminales </a:t>
            </a:r>
            <a:r>
              <a:rPr lang="es-EC" dirty="0" err="1" smtClean="0"/>
              <a:t>Multimodo</a:t>
            </a:r>
            <a:endParaRPr lang="es-EC" dirty="0" smtClean="0"/>
          </a:p>
          <a:p>
            <a:pPr lvl="1" algn="just"/>
            <a:r>
              <a:rPr lang="es-EC" dirty="0" smtClean="0"/>
              <a:t>Disponibilidad bajo las condiciones actuales de movimiento del terminal, por ejemplo radio cobertura.</a:t>
            </a:r>
          </a:p>
          <a:p>
            <a:pPr lvl="1" algn="just"/>
            <a:r>
              <a:rPr lang="es-EC" dirty="0" smtClean="0"/>
              <a:t>Costo de servicio por tiempo o por unidad de información.</a:t>
            </a:r>
          </a:p>
          <a:p>
            <a:pPr lvl="1" algn="just"/>
            <a:r>
              <a:rPr lang="es-EC" dirty="0" smtClean="0"/>
              <a:t>Calidad de Servicio (</a:t>
            </a:r>
            <a:r>
              <a:rPr lang="es-EC" dirty="0" err="1" smtClean="0"/>
              <a:t>QoS</a:t>
            </a:r>
            <a:r>
              <a:rPr lang="es-EC" dirty="0" smtClean="0"/>
              <a:t>).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Elementos Importantes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Estandarización ITU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Organización Internacional ITU, perteneciente a las naciones unidas.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Coordina la estandarizaciones de sistemas de telecomunicaciones.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El nombre formal de IMT - 2000 es Sistema de Telecomunicaciones Móviles Terrestres Públicas Futuras (FPLMTS).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Elementos Importantes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 smtClean="0"/>
              <a:t>Tendencia del uso del espectro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El espectro de radio es la porción de frecuencia de radio del espectro electromagnético, es un recurso natural valorado y limitado que está disponible dentro en un rango entre 3 </a:t>
            </a:r>
            <a:r>
              <a:rPr lang="es-EC" dirty="0" err="1" smtClean="0"/>
              <a:t>KHz</a:t>
            </a:r>
            <a:r>
              <a:rPr lang="es-EC" dirty="0" smtClean="0"/>
              <a:t> y 3000 GHz para propósitos de comunicación.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Cada país tiene una administración que soberanamente regula y maneja el uso del espectro dentro de su territorio.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Cada administración desarrolla su propia tabla de asignación de frecuencias definiendo la porción del espectro que será usado para cada clase particular de servicio de radio.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Elementos Importantes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/>
          <a:lstStyle/>
          <a:p>
            <a:r>
              <a:rPr lang="es-EC" dirty="0" smtClean="0"/>
              <a:t>Tendencia del uso del espectro</a:t>
            </a:r>
          </a:p>
          <a:p>
            <a:pPr lvl="1" algn="just"/>
            <a:r>
              <a:rPr lang="es-EC" dirty="0" smtClean="0"/>
              <a:t>Los organizaciones que regulan el uso del espectro a nivel internacional son:</a:t>
            </a:r>
          </a:p>
          <a:p>
            <a:pPr lvl="2" algn="just">
              <a:spcBef>
                <a:spcPts val="1200"/>
              </a:spcBef>
            </a:pPr>
            <a:r>
              <a:rPr lang="es-EC" dirty="0" smtClean="0"/>
              <a:t>Conferencia Europea de Administración Postales y Telecomunicaciones CEPT.</a:t>
            </a:r>
          </a:p>
          <a:p>
            <a:pPr lvl="2" algn="just">
              <a:spcBef>
                <a:spcPts val="1200"/>
              </a:spcBef>
            </a:pPr>
            <a:r>
              <a:rPr lang="es-EC" dirty="0" err="1" smtClean="0"/>
              <a:t>Telecomunidad</a:t>
            </a:r>
            <a:r>
              <a:rPr lang="es-EC" dirty="0" smtClean="0"/>
              <a:t> Asia – Pacífico APT.</a:t>
            </a:r>
          </a:p>
          <a:p>
            <a:pPr lvl="2" algn="just">
              <a:spcBef>
                <a:spcPts val="1200"/>
              </a:spcBef>
            </a:pPr>
            <a:r>
              <a:rPr lang="es-EC" dirty="0" smtClean="0"/>
              <a:t>Comisión de Telecomunicaciones Inter – Americana CITEL.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Clases de Servicio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Servicio Móvil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Comunicación de radio entre estaciones móviles y estaciones terrestres.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Existe con el objetivo de cumplir la demanda de comunicarse con todos, cuando sea y cuando se requiera, en un vehículo, en un barco, en una calle, libre de restricciones de localidades geográficas.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Los servicios móviles incluyen comunicación con automóvil, teléfonos celulares móviles, radio móviles profesionales (PMR), Sistemas de teléfonos de mano manuales (</a:t>
            </a:r>
            <a:r>
              <a:rPr lang="es-EC" dirty="0" err="1" smtClean="0"/>
              <a:t>PHSs</a:t>
            </a:r>
            <a:r>
              <a:rPr lang="es-EC" dirty="0" smtClean="0"/>
              <a:t>), y </a:t>
            </a:r>
            <a:r>
              <a:rPr lang="es-EC" dirty="0" err="1" smtClean="0"/>
              <a:t>WLANs</a:t>
            </a:r>
            <a:r>
              <a:rPr lang="es-EC" dirty="0" smtClean="0"/>
              <a:t>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Clases de Servicio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Servicio de Difusión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Son hechas para recepción del público en general.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La difusión de radio AM usa ondas MF (Media Frecuencia) son lo suficientemente estables para llegar a una distancia larga 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Para los servicios de transmisión de radio FM y Televisión, se emplean ondas VHF (Muy Alta Frecuencia) que pueden transmitir una cantidad de información mayor comparadas con las microondas.</a:t>
            </a:r>
          </a:p>
          <a:p>
            <a:pPr lvl="1"/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Clases de Servicio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Servicio Fijo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Servicio de comunicación entre puntos fijos específicos.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Un sistema de comunicación digital de acceso fijo, es un sistema de comunicación inalámbrico fijo para líneas subscriptoras usando las bandas de microondas.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Recientemente el IEEE 802.16a,  se ha convertido en el estándar IEEE para redes inalámbricas en área metropolitana (MAN)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Clases de Servicio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 smtClean="0"/>
              <a:t>Servicio Satelital 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La comunicación satelital se da por medio de un </a:t>
            </a:r>
            <a:r>
              <a:rPr lang="es-EC" dirty="0" err="1" smtClean="0"/>
              <a:t>transponder</a:t>
            </a:r>
            <a:r>
              <a:rPr lang="es-EC" dirty="0" smtClean="0"/>
              <a:t> ubicado en una estación espacial.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Cubren amplias zonas del planeta debido a que las señales radiadas desde las estaciones espaciales pueden cubrir un área extensa.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Posee ciertos inconvenientes en el proceso de transmisión.</a:t>
            </a:r>
          </a:p>
          <a:p>
            <a:pPr lvl="2" algn="just">
              <a:spcBef>
                <a:spcPts val="1200"/>
              </a:spcBef>
            </a:pPr>
            <a:r>
              <a:rPr lang="es-EC" dirty="0" smtClean="0"/>
              <a:t>Requieren grandes equipos.</a:t>
            </a:r>
          </a:p>
          <a:p>
            <a:pPr lvl="2" algn="just">
              <a:spcBef>
                <a:spcPts val="1200"/>
              </a:spcBef>
            </a:pPr>
            <a:r>
              <a:rPr lang="es-EC" dirty="0" smtClean="0"/>
              <a:t>Altos costos.</a:t>
            </a:r>
          </a:p>
          <a:p>
            <a:pPr lvl="2" algn="just">
              <a:spcBef>
                <a:spcPts val="1200"/>
              </a:spcBef>
            </a:pPr>
            <a:r>
              <a:rPr lang="es-EC" dirty="0" smtClean="0"/>
              <a:t>Número limitado.</a:t>
            </a:r>
          </a:p>
          <a:p>
            <a:pPr lvl="2" algn="just">
              <a:spcBef>
                <a:spcPts val="1200"/>
              </a:spcBef>
            </a:pPr>
            <a:r>
              <a:rPr lang="es-EC" dirty="0" smtClean="0"/>
              <a:t>Vida limitada.</a:t>
            </a:r>
          </a:p>
          <a:p>
            <a:pPr lvl="1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Requerimientos de Servicio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Servicios de Internet y Multimedia Rápidos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Son servicios que encuentran gran aceptación.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Son medios propensos a sufrir de errores por lo que deben utilizar técnicas avanzadas para evitarlos.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Prometen accesos de banda ancha.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Con los nuevos estándares se ha logrado proveer a los sistemas celulares de mayor velocidad y ancho de banda.</a:t>
            </a:r>
          </a:p>
          <a:p>
            <a:pPr lvl="1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General</a:t>
            </a:r>
            <a:endParaRPr lang="es-EC" dirty="0" smtClean="0">
              <a:solidFill>
                <a:srgbClr val="FF0000"/>
              </a:solidFill>
            </a:endParaRPr>
          </a:p>
          <a:p>
            <a:pPr lvl="1"/>
            <a:r>
              <a:rPr lang="es-EC" dirty="0" smtClean="0"/>
              <a:t>Desarrollar el análisis comparativo entre el estándar IMT2000 y el estándar IMT2000A, sus características, sus tecnologías, sus requerimientos. </a:t>
            </a:r>
          </a:p>
          <a:p>
            <a:endParaRPr lang="es-EC" dirty="0" smtClean="0"/>
          </a:p>
          <a:p>
            <a:r>
              <a:rPr lang="es-EC" b="1" dirty="0" smtClean="0">
                <a:solidFill>
                  <a:srgbClr val="FF0000"/>
                </a:solidFill>
              </a:rPr>
              <a:t>Específicos</a:t>
            </a:r>
            <a:endParaRPr lang="es-EC" dirty="0" smtClean="0">
              <a:solidFill>
                <a:srgbClr val="FF0000"/>
              </a:solidFill>
            </a:endParaRPr>
          </a:p>
          <a:p>
            <a:pPr lvl="1"/>
            <a:r>
              <a:rPr lang="es-EC" dirty="0" smtClean="0"/>
              <a:t>Describir las características principales de IMT2000.</a:t>
            </a:r>
          </a:p>
          <a:p>
            <a:pPr lvl="1" algn="just"/>
            <a:r>
              <a:rPr lang="es-EC" dirty="0" smtClean="0"/>
              <a:t>Describir las características de IMT </a:t>
            </a:r>
            <a:r>
              <a:rPr lang="es-EC" dirty="0" err="1" smtClean="0"/>
              <a:t>Advanced</a:t>
            </a:r>
            <a:r>
              <a:rPr lang="es-EC" dirty="0" smtClean="0"/>
              <a:t>.</a:t>
            </a:r>
          </a:p>
          <a:p>
            <a:pPr lvl="1" algn="just"/>
            <a:r>
              <a:rPr lang="es-EC" dirty="0" smtClean="0"/>
              <a:t>Comparar el estándar IMT2000 versus el estándar IMT2000A para determinar el por qué de un nuevo estándar.</a:t>
            </a:r>
          </a:p>
          <a:p>
            <a:pPr lvl="1" algn="just"/>
            <a:r>
              <a:rPr lang="es-EC" dirty="0" smtClean="0"/>
              <a:t>Determinar ventajas y desventajas que posee cada una de estos estándares.</a:t>
            </a:r>
          </a:p>
          <a:p>
            <a:pPr lvl="1" algn="just"/>
            <a:r>
              <a:rPr lang="es-EC" dirty="0" smtClean="0"/>
              <a:t>Aportar con información de apoyo para el proyecto futuro de implementación de comunicaciones móviles de cuarta generación en el Ecuador por parte de la Secretaría Nacional de Telecomunicaciones.  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Requerimientos de Capacidad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Eficiencia Espectral de Sistemas Celulares de Radio Móvil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Se da por medio del incremento de </a:t>
            </a:r>
            <a:r>
              <a:rPr lang="es-EC" dirty="0" err="1" smtClean="0"/>
              <a:t>reuso</a:t>
            </a:r>
            <a:r>
              <a:rPr lang="es-EC" dirty="0" smtClean="0"/>
              <a:t> de frecuencias.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La capacidad del canal es evaluada de acuerdo a cuan perfecta es la recepción al otro lado del canal.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Se está investigando procesos de sectorización de celdas para aumentar la capacidad y reducir la interferencia.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Requerimientos de Capacidad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C" dirty="0" smtClean="0"/>
              <a:t>Cobertura Celular</a:t>
            </a:r>
          </a:p>
          <a:p>
            <a:pPr lvl="1" algn="just">
              <a:spcAft>
                <a:spcPts val="1200"/>
              </a:spcAft>
            </a:pPr>
            <a:r>
              <a:rPr lang="es-EC" dirty="0" smtClean="0"/>
              <a:t>Se realiza el </a:t>
            </a:r>
            <a:r>
              <a:rPr lang="es-EC" dirty="0" err="1" smtClean="0"/>
              <a:t>reuso</a:t>
            </a:r>
            <a:r>
              <a:rPr lang="es-EC" dirty="0" smtClean="0"/>
              <a:t> de frecuencias para aumentar el número de usuarios y el ancho de banda.</a:t>
            </a:r>
          </a:p>
          <a:p>
            <a:pPr algn="just">
              <a:spcAft>
                <a:spcPts val="1200"/>
              </a:spcAft>
            </a:pPr>
            <a:r>
              <a:rPr lang="es-EC" dirty="0" smtClean="0"/>
              <a:t>División de Celdas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s-EC" dirty="0" smtClean="0"/>
              <a:t>Consiste en distribuir transmisores de potencia.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</a:pPr>
            <a:r>
              <a:rPr lang="es-EC" dirty="0" err="1" smtClean="0"/>
              <a:t>Hiperceldas</a:t>
            </a:r>
            <a:r>
              <a:rPr lang="es-EC" dirty="0" smtClean="0"/>
              <a:t>: Usadas en la cobertura de áreas rurales con radios mayores a 20Km.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</a:pPr>
            <a:r>
              <a:rPr lang="es-EC" dirty="0" err="1" smtClean="0"/>
              <a:t>Macroceldas</a:t>
            </a:r>
            <a:r>
              <a:rPr lang="es-EC" dirty="0" smtClean="0"/>
              <a:t>: Usadas para cobertura de áreas en autopistas con radios en el rango de 1 a 20Km.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</a:pPr>
            <a:r>
              <a:rPr lang="es-EC" dirty="0" err="1" smtClean="0"/>
              <a:t>Microceldas</a:t>
            </a:r>
            <a:r>
              <a:rPr lang="es-EC" dirty="0" smtClean="0"/>
              <a:t>: Usadas en la cobertura de áreas urbanas con un radio n el rango de 0.1 a 1Km.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</a:pPr>
            <a:r>
              <a:rPr lang="es-EC" dirty="0" err="1" smtClean="0"/>
              <a:t>Picoceldas</a:t>
            </a:r>
            <a:r>
              <a:rPr lang="es-EC" dirty="0" smtClean="0"/>
              <a:t>: Usadas para coberturas de áreas puertas adentro en un radio menor a 0.1Km</a:t>
            </a:r>
          </a:p>
          <a:p>
            <a:pPr lvl="1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1168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C" sz="6600" dirty="0" smtClean="0"/>
              <a:t>3. CARACTERÍSTICAS 	    DE IMT - 2000</a:t>
            </a:r>
            <a:endParaRPr lang="es-EC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IMT - 2000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</a:pPr>
            <a:r>
              <a:rPr lang="es-EC" dirty="0" smtClean="0"/>
              <a:t>IMT – 2000 define la tercera generación de telecomunicaciones.</a:t>
            </a:r>
          </a:p>
          <a:p>
            <a:pPr algn="just">
              <a:spcBef>
                <a:spcPts val="1200"/>
              </a:spcBef>
            </a:pPr>
            <a:r>
              <a:rPr lang="es-EC" dirty="0" smtClean="0"/>
              <a:t>Los sistemas IMT – 2000 en Europa son llamados UMTS.</a:t>
            </a:r>
          </a:p>
          <a:p>
            <a:pPr algn="just">
              <a:spcBef>
                <a:spcPts val="1200"/>
              </a:spcBef>
            </a:pPr>
            <a:r>
              <a:rPr lang="es-EC" dirty="0" smtClean="0"/>
              <a:t>La metodología para el cálculo de espectro se encuentra especificado en el reporte ITU – R M.2023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 asumen demandas de tráfico generadas por los usuarios.</a:t>
            </a:r>
          </a:p>
          <a:p>
            <a:r>
              <a:rPr lang="es-EC" dirty="0" smtClean="0"/>
              <a:t>Se escogen parámetros de entrada para determinar realizar los cálculos de requerimiento.</a:t>
            </a:r>
          </a:p>
          <a:p>
            <a:r>
              <a:rPr lang="es-EC" dirty="0" smtClean="0"/>
              <a:t>Ambientes</a:t>
            </a:r>
          </a:p>
          <a:p>
            <a:pPr lvl="1"/>
            <a:r>
              <a:rPr lang="es-EC" dirty="0" smtClean="0"/>
              <a:t>Caracteriza la celda según su tamaño</a:t>
            </a:r>
          </a:p>
          <a:p>
            <a:pPr lvl="1"/>
            <a:r>
              <a:rPr lang="es-EC" dirty="0" smtClean="0"/>
              <a:t>Está dado por la fórmula</a:t>
            </a:r>
          </a:p>
          <a:p>
            <a:pPr lvl="6">
              <a:buNone/>
            </a:pPr>
            <a:r>
              <a:rPr lang="es-EC" dirty="0" smtClean="0"/>
              <a:t>	Ambiente = Densidad x Movilidad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C" dirty="0" smtClean="0"/>
              <a:t>Densidad:</a:t>
            </a:r>
          </a:p>
          <a:p>
            <a:pPr lvl="2"/>
            <a:r>
              <a:rPr lang="es-EC" dirty="0" smtClean="0"/>
              <a:t>Alta – densidad</a:t>
            </a:r>
          </a:p>
          <a:p>
            <a:pPr lvl="2"/>
            <a:r>
              <a:rPr lang="es-EC" dirty="0" smtClean="0"/>
              <a:t>Urbano</a:t>
            </a:r>
          </a:p>
          <a:p>
            <a:pPr lvl="2"/>
            <a:r>
              <a:rPr lang="es-EC" dirty="0" smtClean="0"/>
              <a:t>Sub-Urbano</a:t>
            </a:r>
          </a:p>
          <a:p>
            <a:pPr lvl="2"/>
            <a:r>
              <a:rPr lang="es-EC" dirty="0" smtClean="0"/>
              <a:t>Rural</a:t>
            </a:r>
          </a:p>
          <a:p>
            <a:pPr lvl="1"/>
            <a:r>
              <a:rPr lang="es-EC" dirty="0" smtClean="0"/>
              <a:t>Movilidad:</a:t>
            </a:r>
          </a:p>
          <a:p>
            <a:pPr lvl="2"/>
            <a:r>
              <a:rPr lang="es-EC" dirty="0" smtClean="0"/>
              <a:t>En un edificio: Estacionario</a:t>
            </a:r>
          </a:p>
          <a:p>
            <a:pPr lvl="2"/>
            <a:r>
              <a:rPr lang="es-EC" dirty="0" smtClean="0"/>
              <a:t>Pedestre: 3 – 10Km/h</a:t>
            </a:r>
          </a:p>
          <a:p>
            <a:pPr lvl="2"/>
            <a:r>
              <a:rPr lang="es-EC" dirty="0" smtClean="0"/>
              <a:t>Vehicular: más de 50Km/h</a:t>
            </a:r>
          </a:p>
          <a:p>
            <a:pPr lvl="2"/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Servicios</a:t>
            </a:r>
          </a:p>
          <a:p>
            <a:pPr lvl="1"/>
            <a:r>
              <a:rPr lang="es-EC" dirty="0" smtClean="0"/>
              <a:t>Son definidos por el tipo de transmisión y la tasa de bits por usuarios.</a:t>
            </a:r>
          </a:p>
          <a:p>
            <a:pPr lvl="2"/>
            <a:r>
              <a:rPr lang="es-EC" dirty="0" smtClean="0"/>
              <a:t>Voz (S): Servicio de Calidad de Voz</a:t>
            </a:r>
          </a:p>
          <a:p>
            <a:pPr lvl="2"/>
            <a:r>
              <a:rPr lang="es-EC" dirty="0" smtClean="0"/>
              <a:t>Mensajes Simples (SM)</a:t>
            </a:r>
          </a:p>
          <a:p>
            <a:pPr lvl="2"/>
            <a:r>
              <a:rPr lang="es-EC" dirty="0" smtClean="0"/>
              <a:t>Datos Conmutados (SD)</a:t>
            </a:r>
          </a:p>
          <a:p>
            <a:pPr lvl="2"/>
            <a:r>
              <a:rPr lang="es-EC" dirty="0" smtClean="0"/>
              <a:t>Multimedia Media (MMM)</a:t>
            </a:r>
          </a:p>
          <a:p>
            <a:pPr lvl="2"/>
            <a:r>
              <a:rPr lang="es-EC" dirty="0" smtClean="0"/>
              <a:t>Multimedia Alta (HMM)</a:t>
            </a:r>
          </a:p>
          <a:p>
            <a:pPr lvl="2"/>
            <a:r>
              <a:rPr lang="es-EC" dirty="0" smtClean="0"/>
              <a:t>Multimedia Altamente Interactiva (HIMM)</a:t>
            </a:r>
          </a:p>
          <a:p>
            <a:pPr lvl="1"/>
            <a:r>
              <a:rPr lang="es-EC" dirty="0" smtClean="0"/>
              <a:t>MMM y HMM son servicios multimedia asimétricos</a:t>
            </a:r>
          </a:p>
          <a:p>
            <a:pPr lvl="1"/>
            <a:r>
              <a:rPr lang="es-EC" dirty="0" smtClean="0"/>
              <a:t>HIMM está propuesta para proveer un servicio multimedia simétrico</a:t>
            </a:r>
          </a:p>
          <a:p>
            <a:pPr lvl="2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40966"/>
          </a:xfrm>
        </p:spPr>
        <p:txBody>
          <a:bodyPr/>
          <a:lstStyle/>
          <a:p>
            <a:r>
              <a:rPr lang="es-EC" dirty="0" smtClean="0"/>
              <a:t>Modelo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6093296"/>
          </a:xfrm>
        </p:spPr>
        <p:txBody>
          <a:bodyPr/>
          <a:lstStyle/>
          <a:p>
            <a:r>
              <a:rPr lang="es-EC" sz="1800" dirty="0" smtClean="0"/>
              <a:t>Diagrama de Flujo de la Metodología para IMT – 2000</a:t>
            </a:r>
          </a:p>
          <a:p>
            <a:pPr lvl="1"/>
            <a:endParaRPr lang="es-EC" dirty="0" smtClean="0"/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68052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Parámetros de Entrada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Parámetros Geográficos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Se necesita saber cuántos usuarios potenciales residen dentro de la celda.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Área de Celda 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Densidad de Población 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Tasa de Penetración </a:t>
            </a:r>
          </a:p>
          <a:p>
            <a:pPr lvl="1">
              <a:buNone/>
            </a:pPr>
            <a:endParaRPr lang="es-EC" dirty="0" smtClean="0"/>
          </a:p>
          <a:p>
            <a:pPr lvl="2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Parámetros de Entrada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Área de la Celda</a:t>
            </a:r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Densidad de Población</a:t>
            </a:r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Tasa de Penetración</a:t>
            </a:r>
          </a:p>
        </p:txBody>
      </p:sp>
      <p:pic>
        <p:nvPicPr>
          <p:cNvPr id="4" name="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132856"/>
            <a:ext cx="2700834" cy="1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835696" y="3645024"/>
          <a:ext cx="5400675" cy="800100"/>
        </p:xfrm>
        <a:graphic>
          <a:graphicData uri="http://schemas.openxmlformats.org/presentationml/2006/ole">
            <p:oleObj spid="_x0000_s32770" name="Worksheet" r:id="rId5" imgW="6115151" imgH="819285" progId="Excel.Sheet.8">
              <p:embed/>
            </p:oleObj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051720" y="5229200"/>
          <a:ext cx="4448175" cy="1266825"/>
        </p:xfrm>
        <a:graphic>
          <a:graphicData uri="http://schemas.openxmlformats.org/presentationml/2006/ole">
            <p:oleObj spid="_x0000_s32771" name="Worksheet" r:id="rId6" imgW="4238608" imgH="13048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0448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EC" sz="6600" dirty="0" smtClean="0"/>
              <a:t>1. MARCO TEÓRICO Y SITUACIONAL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Parámetros de Entrada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Parámetros de Tráfico Personal</a:t>
            </a:r>
          </a:p>
          <a:p>
            <a:pPr lvl="1" algn="just"/>
            <a:r>
              <a:rPr lang="es-EC" dirty="0" smtClean="0"/>
              <a:t>Se lo determina por el tráfico generado por cada usuario en la unidad de tiempo</a:t>
            </a:r>
          </a:p>
          <a:p>
            <a:pPr lvl="2" algn="just"/>
            <a:r>
              <a:rPr lang="es-EC" sz="2000" dirty="0" smtClean="0"/>
              <a:t>Intento de llamadas en horas pico (llamadas/h/usuario)</a:t>
            </a:r>
          </a:p>
          <a:p>
            <a:pPr lvl="2" algn="just"/>
            <a:r>
              <a:rPr lang="es-EC" sz="2000" dirty="0" smtClean="0"/>
              <a:t>Duración de la llamada (s)</a:t>
            </a:r>
          </a:p>
          <a:p>
            <a:pPr lvl="2" algn="just"/>
            <a:r>
              <a:rPr lang="es-EC" sz="2000" dirty="0" smtClean="0"/>
              <a:t>Factor de actividad (</a:t>
            </a:r>
            <a:r>
              <a:rPr lang="es-EC" sz="2000" dirty="0" err="1" smtClean="0"/>
              <a:t>adimensional</a:t>
            </a:r>
            <a:r>
              <a:rPr lang="es-EC" sz="2000" dirty="0" smtClean="0"/>
              <a:t>)</a:t>
            </a:r>
          </a:p>
          <a:p>
            <a:pPr lvl="1" algn="just"/>
            <a:r>
              <a:rPr lang="es-EC" dirty="0" smtClean="0"/>
              <a:t>Según el reporte M.2023 se asume que estos valores son iguales para todas las regiones.</a:t>
            </a:r>
          </a:p>
          <a:p>
            <a:pPr algn="just"/>
            <a:r>
              <a:rPr lang="es-EC" dirty="0" smtClean="0"/>
              <a:t>Intentos de llamadas en horas pico (BHCA)</a:t>
            </a:r>
            <a:endParaRPr lang="es-EC" dirty="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1619672" y="5301208"/>
          <a:ext cx="5495925" cy="1266825"/>
        </p:xfrm>
        <a:graphic>
          <a:graphicData uri="http://schemas.openxmlformats.org/presentationml/2006/ole">
            <p:oleObj spid="_x0000_s59400" name="Worksheet" r:id="rId3" imgW="5429216" imgH="13048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Parámetros de Entrada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/>
          <a:lstStyle/>
          <a:p>
            <a:r>
              <a:rPr lang="es-EC" dirty="0" smtClean="0"/>
              <a:t>Duración de la llamada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Factor de Actividad</a:t>
            </a:r>
          </a:p>
          <a:p>
            <a:endParaRPr lang="es-EC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1081443" y="1844824"/>
          <a:ext cx="7090957" cy="2016224"/>
        </p:xfrm>
        <a:graphic>
          <a:graphicData uri="http://schemas.openxmlformats.org/presentationml/2006/ole">
            <p:oleObj spid="_x0000_s60417" name="Worksheet" r:id="rId3" imgW="4238608" imgH="1304857" progId="Excel.Sheet.8">
              <p:embed/>
            </p:oleObj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083787" y="4365104"/>
          <a:ext cx="7448653" cy="2492896"/>
        </p:xfrm>
        <a:graphic>
          <a:graphicData uri="http://schemas.openxmlformats.org/presentationml/2006/ole">
            <p:oleObj spid="_x0000_s60419" name="Worksheet" r:id="rId4" imgW="4495935" imgH="16288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Parámetros de Entrada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Parámetros de Sistema de Radio</a:t>
            </a:r>
          </a:p>
          <a:p>
            <a:pPr lvl="1" algn="just"/>
            <a:r>
              <a:rPr lang="es-EC" dirty="0" smtClean="0"/>
              <a:t>Tamaño del Grupo (celdas/grupo)</a:t>
            </a:r>
          </a:p>
          <a:p>
            <a:pPr lvl="1" algn="just"/>
            <a:r>
              <a:rPr lang="es-EC" dirty="0" smtClean="0"/>
              <a:t>Tasa de bits del canal de servicio (</a:t>
            </a:r>
            <a:r>
              <a:rPr lang="es-EC" dirty="0" err="1" smtClean="0"/>
              <a:t>kbit</a:t>
            </a:r>
            <a:r>
              <a:rPr lang="es-EC" dirty="0" smtClean="0"/>
              <a:t>/s)</a:t>
            </a:r>
          </a:p>
          <a:p>
            <a:pPr lvl="1" algn="just"/>
            <a:r>
              <a:rPr lang="es-EC" dirty="0" smtClean="0"/>
              <a:t>Capacidad del sistema de red (bit/s/Hz/celda)</a:t>
            </a:r>
          </a:p>
          <a:p>
            <a:pPr algn="just"/>
            <a:r>
              <a:rPr lang="es-EC" dirty="0" smtClean="0"/>
              <a:t>Tamaño del Grupo</a:t>
            </a:r>
          </a:p>
          <a:p>
            <a:pPr lvl="1" algn="just"/>
            <a:r>
              <a:rPr lang="es-EC" dirty="0" smtClean="0"/>
              <a:t>Siempre se utiliza un tamaño igual a 7 celdas/grupo</a:t>
            </a:r>
          </a:p>
          <a:p>
            <a:pPr algn="just"/>
            <a:r>
              <a:rPr lang="es-EC" dirty="0" smtClean="0"/>
              <a:t>Tasa de bits del canal de servicio</a:t>
            </a:r>
          </a:p>
          <a:p>
            <a:pPr lvl="1"/>
            <a:endParaRPr lang="es-EC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1691680" y="4941168"/>
          <a:ext cx="5534025" cy="1590675"/>
        </p:xfrm>
        <a:graphic>
          <a:graphicData uri="http://schemas.openxmlformats.org/presentationml/2006/ole">
            <p:oleObj spid="_x0000_s62465" name="Worksheet" r:id="rId4" imgW="5257935" imgH="16383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z="2400" dirty="0" smtClean="0"/>
              <a:t>Determinar el ancho de banda requerido para poder satisfacer la calidad de servicio (</a:t>
            </a:r>
            <a:r>
              <a:rPr lang="es-EC" sz="2400" dirty="0" err="1" smtClean="0"/>
              <a:t>QoS</a:t>
            </a:r>
            <a:r>
              <a:rPr lang="es-EC" sz="2400" dirty="0" smtClean="0"/>
              <a:t>).</a:t>
            </a:r>
          </a:p>
          <a:p>
            <a:pPr lvl="1" algn="just"/>
            <a:r>
              <a:rPr lang="es-ES" sz="1800" dirty="0" smtClean="0"/>
              <a:t>Cálculo del tráfico ofrecido</a:t>
            </a:r>
            <a:endParaRPr lang="es-EC" sz="1800" dirty="0" smtClean="0"/>
          </a:p>
          <a:p>
            <a:pPr lvl="1" algn="just"/>
            <a:r>
              <a:rPr lang="es-ES" sz="1800" dirty="0" smtClean="0"/>
              <a:t>Determinación del Espectro</a:t>
            </a:r>
            <a:endParaRPr lang="es-EC" sz="1800" dirty="0" smtClean="0"/>
          </a:p>
          <a:p>
            <a:pPr lvl="1" algn="just"/>
            <a:r>
              <a:rPr lang="es-ES" sz="1800" dirty="0" smtClean="0"/>
              <a:t>Ponderación y Ajuste</a:t>
            </a:r>
          </a:p>
          <a:p>
            <a:pPr algn="just"/>
            <a:r>
              <a:rPr lang="es-ES" sz="2400" dirty="0" smtClean="0"/>
              <a:t>Cálculo del tráfico ofrecido</a:t>
            </a:r>
          </a:p>
          <a:p>
            <a:pPr lvl="1" algn="just"/>
            <a:r>
              <a:rPr lang="es-EC" sz="1800" dirty="0" smtClean="0"/>
              <a:t>Puede ser calculado por medio de los parámetros de entrada, adaptándolo al promedio de usuarios por celda.</a:t>
            </a:r>
          </a:p>
          <a:p>
            <a:pPr lvl="2" algn="just"/>
            <a:r>
              <a:rPr lang="es-EC" sz="1600" dirty="0" smtClean="0"/>
              <a:t>Usuarios por celda (usuarios/celda)</a:t>
            </a:r>
          </a:p>
          <a:p>
            <a:pPr lvl="2" algn="just"/>
            <a:r>
              <a:rPr lang="es-EC" sz="1600" dirty="0" smtClean="0"/>
              <a:t>Tráfico ofrecido por usuario [(</a:t>
            </a:r>
            <a:r>
              <a:rPr lang="es-EC" sz="1600" dirty="0" err="1" smtClean="0"/>
              <a:t>llamadasxsegundo</a:t>
            </a:r>
            <a:r>
              <a:rPr lang="es-EC" sz="1600" dirty="0" smtClean="0"/>
              <a:t>)/(</a:t>
            </a:r>
            <a:r>
              <a:rPr lang="es-EC" sz="1600" dirty="0" err="1" smtClean="0"/>
              <a:t>usuariosxhora</a:t>
            </a:r>
            <a:r>
              <a:rPr lang="es-EC" sz="1600" dirty="0" smtClean="0"/>
              <a:t>)</a:t>
            </a:r>
            <a:r>
              <a:rPr lang="en-US" sz="1600" dirty="0" smtClean="0"/>
              <a:t>]</a:t>
            </a:r>
          </a:p>
          <a:p>
            <a:pPr lvl="2" algn="just"/>
            <a:r>
              <a:rPr lang="en-US" sz="1600" dirty="0" err="1" smtClean="0"/>
              <a:t>Tráfico</a:t>
            </a:r>
            <a:r>
              <a:rPr lang="en-US" sz="1600" dirty="0" smtClean="0"/>
              <a:t> </a:t>
            </a:r>
            <a:r>
              <a:rPr lang="en-US" sz="1600" dirty="0" err="1" smtClean="0"/>
              <a:t>ofrecido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celda</a:t>
            </a:r>
            <a:r>
              <a:rPr lang="en-US" sz="1600" dirty="0" smtClean="0"/>
              <a:t> [</a:t>
            </a:r>
            <a:r>
              <a:rPr lang="es-EC" sz="1600" dirty="0" smtClean="0"/>
              <a:t>(</a:t>
            </a:r>
            <a:r>
              <a:rPr lang="es-EC" sz="1600" dirty="0" err="1" smtClean="0"/>
              <a:t>llamadasxsegundo</a:t>
            </a:r>
            <a:r>
              <a:rPr lang="es-EC" sz="1600" dirty="0" smtClean="0"/>
              <a:t>)/(</a:t>
            </a:r>
            <a:r>
              <a:rPr lang="es-EC" sz="1600" dirty="0" err="1" smtClean="0"/>
              <a:t>celdaxhora</a:t>
            </a:r>
            <a:r>
              <a:rPr lang="es-EC" sz="1600" dirty="0" smtClean="0"/>
              <a:t>)</a:t>
            </a:r>
            <a:r>
              <a:rPr lang="en-US" sz="1600" dirty="0" smtClean="0"/>
              <a:t>]</a:t>
            </a:r>
          </a:p>
          <a:p>
            <a:pPr lvl="2" algn="just"/>
            <a:r>
              <a:rPr lang="en-US" sz="1600" dirty="0" err="1" smtClean="0"/>
              <a:t>Tráfico</a:t>
            </a:r>
            <a:r>
              <a:rPr lang="en-US" sz="1600" dirty="0" smtClean="0"/>
              <a:t> </a:t>
            </a:r>
            <a:r>
              <a:rPr lang="en-US" sz="1600" dirty="0" err="1" smtClean="0"/>
              <a:t>ofrecido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grupo</a:t>
            </a:r>
            <a:r>
              <a:rPr lang="en-US" sz="1600" dirty="0" smtClean="0"/>
              <a:t> [</a:t>
            </a:r>
            <a:r>
              <a:rPr lang="en-US" sz="1600" dirty="0" err="1" smtClean="0"/>
              <a:t>ErlangxGrupo</a:t>
            </a:r>
            <a:r>
              <a:rPr lang="en-US" sz="1600" dirty="0" smtClean="0"/>
              <a:t>]</a:t>
            </a:r>
            <a:endParaRPr lang="es-EC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Determinación del Espectro Requerido:</a:t>
            </a:r>
          </a:p>
          <a:p>
            <a:pPr lvl="1" algn="just"/>
            <a:r>
              <a:rPr lang="es-EC" dirty="0" smtClean="0"/>
              <a:t>Canales requeridos por grupo (canales/grupo)</a:t>
            </a:r>
          </a:p>
          <a:p>
            <a:pPr lvl="1" algn="just"/>
            <a:r>
              <a:rPr lang="es-EC" dirty="0" smtClean="0"/>
              <a:t>Canales requeridos por celda (canales/celda)</a:t>
            </a:r>
          </a:p>
          <a:p>
            <a:pPr lvl="1" algn="just"/>
            <a:r>
              <a:rPr lang="es-EC" dirty="0" smtClean="0"/>
              <a:t>Tasa de bits requeridos por celda (</a:t>
            </a:r>
            <a:r>
              <a:rPr lang="es-EC" dirty="0" err="1" smtClean="0"/>
              <a:t>Mbits</a:t>
            </a:r>
            <a:r>
              <a:rPr lang="es-EC" dirty="0" smtClean="0"/>
              <a:t>/s/celda)</a:t>
            </a:r>
          </a:p>
          <a:p>
            <a:pPr algn="just"/>
            <a:r>
              <a:rPr lang="es-EC" dirty="0" smtClean="0"/>
              <a:t>Ponderación y Ajustes</a:t>
            </a:r>
          </a:p>
          <a:p>
            <a:pPr lvl="1" algn="just"/>
            <a:r>
              <a:rPr lang="es-EC" dirty="0" smtClean="0"/>
              <a:t>Factor de Ponderación</a:t>
            </a:r>
          </a:p>
          <a:p>
            <a:pPr lvl="2" algn="just"/>
            <a:r>
              <a:rPr lang="es-EC" dirty="0" smtClean="0"/>
              <a:t>Provee la ponderación apropiada para los cálculos de requerimiento de espectro.</a:t>
            </a:r>
          </a:p>
          <a:p>
            <a:pPr lvl="2" algn="just"/>
            <a:r>
              <a:rPr lang="es-EC" dirty="0" smtClean="0"/>
              <a:t>Tiene un valor entre 0 y 1</a:t>
            </a:r>
          </a:p>
          <a:p>
            <a:pPr lvl="1" algn="just"/>
            <a:r>
              <a:rPr lang="es-EC" dirty="0" smtClean="0"/>
              <a:t>Factor de Ajuste</a:t>
            </a:r>
          </a:p>
          <a:p>
            <a:pPr lvl="2" algn="just"/>
            <a:r>
              <a:rPr lang="es-EC" dirty="0" smtClean="0"/>
              <a:t>Se utiliza para determinar el espectro adicional que se requerirá.</a:t>
            </a:r>
          </a:p>
          <a:p>
            <a:pPr lvl="2" algn="just"/>
            <a:r>
              <a:rPr lang="es-EC" dirty="0" smtClean="0"/>
              <a:t>Provee Bandas Guardia y Eficiencia de la Gestión de Enlace</a:t>
            </a:r>
          </a:p>
          <a:p>
            <a:pPr lvl="2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Desenlace de la Historia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s-ES" dirty="0" smtClean="0"/>
              <a:t>A. Un pronóstico total del requerimiento de espectro terrestre móvil para el año 2010.</a:t>
            </a:r>
            <a:endParaRPr lang="es-EC" dirty="0" smtClean="0"/>
          </a:p>
          <a:p>
            <a:pPr lvl="1" algn="just"/>
            <a:r>
              <a:rPr lang="es-ES" dirty="0" smtClean="0"/>
              <a:t>B. Una identificación total del espectro terrestre móvil.</a:t>
            </a:r>
            <a:endParaRPr lang="es-EC" dirty="0" smtClean="0"/>
          </a:p>
          <a:p>
            <a:pPr lvl="1" algn="just"/>
            <a:r>
              <a:rPr lang="es-ES" dirty="0" smtClean="0"/>
              <a:t>C. Un pronóstico adicional en IMT – 2000 de la componente de espectro terrestre para el año 2010.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619672" y="4293096"/>
          <a:ext cx="5537204" cy="1512168"/>
        </p:xfrm>
        <a:graphic>
          <a:graphicData uri="http://schemas.openxmlformats.org/presentationml/2006/ole">
            <p:oleObj spid="_x0000_s64513" name="Worksheet" r:id="rId3" imgW="2257408" imgH="66688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6561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C" sz="5400" dirty="0" smtClean="0"/>
              <a:t>4. CARACTERÍSTICAS  DE        	IMT – AVANZADO</a:t>
            </a:r>
            <a:endParaRPr lang="es-EC" sz="5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Generalidades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Limitaciones</a:t>
            </a:r>
          </a:p>
          <a:p>
            <a:pPr lvl="1" algn="just"/>
            <a:r>
              <a:rPr lang="es-EC" dirty="0" smtClean="0"/>
              <a:t>La entrega de paquetes y servicios se basa principalmente en IP.</a:t>
            </a:r>
          </a:p>
          <a:p>
            <a:pPr lvl="1" algn="just"/>
            <a:r>
              <a:rPr lang="es-EC" dirty="0" smtClean="0"/>
              <a:t>La metodología de IMT – 2000 no fue modelada para poder ser utilizada en un nuevo estándar.</a:t>
            </a:r>
          </a:p>
          <a:p>
            <a:pPr algn="just"/>
            <a:r>
              <a:rPr lang="es-EC" sz="2700" dirty="0" smtClean="0"/>
              <a:t>Diseño de la metodología para IMT – Avanzado</a:t>
            </a:r>
          </a:p>
          <a:p>
            <a:pPr lvl="1" algn="just"/>
            <a:r>
              <a:rPr lang="es-EC" sz="2300" dirty="0" smtClean="0"/>
              <a:t>Se pusieron a concurso varios proyectos de metodologías hasta hallar el correcto.</a:t>
            </a:r>
          </a:p>
          <a:p>
            <a:pPr lvl="1" algn="just"/>
            <a:r>
              <a:rPr lang="es-EC" sz="2300" dirty="0" smtClean="0"/>
              <a:t>La metodología aceptada fue presentada en </a:t>
            </a:r>
            <a:r>
              <a:rPr lang="es-EC" sz="2000" dirty="0" smtClean="0"/>
              <a:t>IST – 2003 – 50781 WINNER D6.2 y adoptó la recomendación  ITU – R M.1768</a:t>
            </a:r>
            <a:endParaRPr lang="es-EC" sz="23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s-EC" dirty="0" smtClean="0"/>
              <a:t>Generalidades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964704"/>
          </a:xfrm>
        </p:spPr>
        <p:txBody>
          <a:bodyPr/>
          <a:lstStyle/>
          <a:p>
            <a:pPr marL="365125" lvl="1" indent="-282575"/>
            <a:r>
              <a:rPr lang="es-EC" dirty="0" smtClean="0"/>
              <a:t>Posteriormente se aprobó el diagrama de flujo con los pasos a seguir en la metodología.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46449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Modelos y Parámetros den Entrada</a:t>
            </a:r>
            <a:endParaRPr lang="es-EC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Características de los Sistemas IMT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IMT es el nombre que se le da a un proyecto de telecomunicaciones móviles.</a:t>
            </a:r>
          </a:p>
          <a:p>
            <a:pPr lvl="1" algn="just"/>
            <a:r>
              <a:rPr lang="es-EC" dirty="0" smtClean="0"/>
              <a:t>IMT – 2000</a:t>
            </a:r>
          </a:p>
          <a:p>
            <a:pPr lvl="1" algn="just"/>
            <a:r>
              <a:rPr lang="es-EC" dirty="0" smtClean="0"/>
              <a:t>IMT – Avanzado</a:t>
            </a:r>
          </a:p>
          <a:p>
            <a:pPr algn="just"/>
            <a:r>
              <a:rPr lang="es-EC" dirty="0" smtClean="0"/>
              <a:t>IMT – 2000 es enfocado a apoyar los sistemas de radio.</a:t>
            </a:r>
          </a:p>
          <a:p>
            <a:pPr lvl="1" algn="just"/>
            <a:r>
              <a:rPr lang="es-EC" dirty="0" smtClean="0"/>
              <a:t>Implementado como una red que se conjugan con las redes de soporte como PSTN.</a:t>
            </a:r>
          </a:p>
          <a:p>
            <a:pPr lvl="1" algn="just"/>
            <a:r>
              <a:rPr lang="es-EC" dirty="0" smtClean="0"/>
              <a:t>Sistemas IMT – 2000:  DECT, CTM, PHS incluyendo componentes TDD.</a:t>
            </a:r>
          </a:p>
          <a:p>
            <a:pPr lvl="1" algn="just"/>
            <a:r>
              <a:rPr lang="es-EC" dirty="0" smtClean="0"/>
              <a:t>Uno de sus objetivos es brindar servicios multimedia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Modelos y Parámetros de Entrada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Categorías de Servicio</a:t>
            </a:r>
          </a:p>
          <a:p>
            <a:pPr lvl="1" algn="just"/>
            <a:r>
              <a:rPr lang="es-EC" dirty="0" smtClean="0"/>
              <a:t>Son combinaciones de un tipo de servicio y una clase de tráfico asociada al mismo.</a:t>
            </a:r>
          </a:p>
          <a:p>
            <a:pPr lvl="1" algn="just"/>
            <a:r>
              <a:rPr lang="es-EC" dirty="0" smtClean="0"/>
              <a:t>Se consideran cinco tipos de servicio:</a:t>
            </a:r>
          </a:p>
          <a:p>
            <a:pPr lvl="2" algn="just"/>
            <a:r>
              <a:rPr lang="es-EC" dirty="0" smtClean="0"/>
              <a:t>Muy baja tasa de datos </a:t>
            </a:r>
          </a:p>
          <a:p>
            <a:pPr lvl="2" algn="just"/>
            <a:r>
              <a:rPr lang="es-EC" dirty="0" smtClean="0"/>
              <a:t>Baja tasa de datos y baja multimedia </a:t>
            </a:r>
          </a:p>
          <a:p>
            <a:pPr lvl="2" algn="just"/>
            <a:r>
              <a:rPr lang="es-EC" dirty="0" smtClean="0"/>
              <a:t>Media multimedia</a:t>
            </a:r>
          </a:p>
          <a:p>
            <a:pPr lvl="2" algn="just"/>
            <a:r>
              <a:rPr lang="es-EC" dirty="0" smtClean="0"/>
              <a:t>Alta multimedia y </a:t>
            </a:r>
          </a:p>
          <a:p>
            <a:pPr lvl="2" algn="just"/>
            <a:r>
              <a:rPr lang="es-EC" dirty="0" smtClean="0"/>
              <a:t>Súper alta multimedia</a:t>
            </a:r>
          </a:p>
          <a:p>
            <a:pPr lvl="1"/>
            <a:endParaRPr lang="es-EC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Modelos y Parámetros de Entrada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Se caracterizan con parámetros que son obtenidos básicamente de los datos de mercado.</a:t>
            </a:r>
          </a:p>
          <a:p>
            <a:pPr lvl="1" algn="just"/>
            <a:r>
              <a:rPr lang="es-EC" dirty="0" smtClean="0"/>
              <a:t>Densidad de Usuario (usuarios/km</a:t>
            </a:r>
            <a:r>
              <a:rPr lang="en-US" dirty="0" smtClean="0"/>
              <a:t>^2</a:t>
            </a:r>
            <a:r>
              <a:rPr lang="es-EC" dirty="0" smtClean="0"/>
              <a:t>)</a:t>
            </a:r>
          </a:p>
          <a:p>
            <a:pPr lvl="1" algn="just"/>
            <a:r>
              <a:rPr lang="es-EC" dirty="0" smtClean="0"/>
              <a:t>Tasa de llegada de sesión por usuario (sesiones/s/usuario)</a:t>
            </a:r>
          </a:p>
          <a:p>
            <a:pPr lvl="1" algn="just"/>
            <a:r>
              <a:rPr lang="es-EC" dirty="0" smtClean="0"/>
              <a:t>Duración promedio de sesión (s/sesión)</a:t>
            </a:r>
          </a:p>
          <a:p>
            <a:pPr lvl="1" algn="just"/>
            <a:r>
              <a:rPr lang="es-EC" dirty="0" smtClean="0"/>
              <a:t>Tasa media bits de servicio (bit/s)</a:t>
            </a:r>
          </a:p>
          <a:p>
            <a:pPr lvl="1" algn="just"/>
            <a:r>
              <a:rPr lang="es-EC" dirty="0" smtClean="0"/>
              <a:t>Proporción de movilidad (%, </a:t>
            </a:r>
            <a:r>
              <a:rPr lang="es-EC" dirty="0" err="1" smtClean="0"/>
              <a:t>adimensional</a:t>
            </a:r>
            <a:r>
              <a:rPr lang="es-EC" dirty="0" smtClean="0"/>
              <a:t>)</a:t>
            </a:r>
          </a:p>
          <a:p>
            <a:pPr lvl="1"/>
            <a:endParaRPr lang="es-EC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Modelos y Parámetros de Entrada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Ambientes de Servicio</a:t>
            </a:r>
          </a:p>
          <a:p>
            <a:pPr lvl="1" algn="just"/>
            <a:r>
              <a:rPr lang="es-EC" dirty="0" smtClean="0"/>
              <a:t>Usados para caracterizar los ambientes donde se encuentra el usuario.</a:t>
            </a:r>
          </a:p>
          <a:p>
            <a:pPr lvl="1" algn="just"/>
            <a:r>
              <a:rPr lang="es-EC" dirty="0" smtClean="0"/>
              <a:t>Son una combinación de </a:t>
            </a:r>
            <a:r>
              <a:rPr lang="es-EC" dirty="0" err="1" smtClean="0"/>
              <a:t>teledensidad</a:t>
            </a:r>
            <a:r>
              <a:rPr lang="es-EC" dirty="0" smtClean="0"/>
              <a:t> y un patrón de uso del servicio.</a:t>
            </a:r>
          </a:p>
          <a:p>
            <a:pPr algn="just"/>
            <a:r>
              <a:rPr lang="es-EC" dirty="0" smtClean="0"/>
              <a:t>Ambientes de Radio</a:t>
            </a:r>
          </a:p>
          <a:p>
            <a:pPr lvl="1" algn="just"/>
            <a:r>
              <a:rPr lang="es-EC" dirty="0" smtClean="0"/>
              <a:t>Son definidos por capas de celda de una red.</a:t>
            </a:r>
          </a:p>
          <a:p>
            <a:pPr lvl="1" algn="just"/>
            <a:r>
              <a:rPr lang="es-EC" dirty="0" smtClean="0"/>
              <a:t>Se caracterizan por dos parámetros:</a:t>
            </a:r>
          </a:p>
          <a:p>
            <a:pPr lvl="2" algn="just"/>
            <a:r>
              <a:rPr lang="es-EC" dirty="0" smtClean="0"/>
              <a:t>Área de la celda (Km</a:t>
            </a:r>
            <a:r>
              <a:rPr lang="es-EC" baseline="30000" dirty="0" smtClean="0"/>
              <a:t>2</a:t>
            </a:r>
            <a:r>
              <a:rPr lang="es-EC" dirty="0" smtClean="0"/>
              <a:t>/celda)</a:t>
            </a:r>
          </a:p>
          <a:p>
            <a:pPr lvl="2" algn="just"/>
            <a:r>
              <a:rPr lang="es-EC" dirty="0" smtClean="0"/>
              <a:t>Porcentaje de cobertura(%)</a:t>
            </a:r>
          </a:p>
          <a:p>
            <a:pPr lvl="1" algn="just"/>
            <a:r>
              <a:rPr lang="es-EC" dirty="0" smtClean="0"/>
              <a:t>Puede variar dependiendo de la </a:t>
            </a:r>
            <a:r>
              <a:rPr lang="es-EC" dirty="0" err="1" smtClean="0"/>
              <a:t>teledensidad</a:t>
            </a:r>
            <a:endParaRPr lang="es-EC" dirty="0" smtClean="0"/>
          </a:p>
          <a:p>
            <a:pPr lvl="1"/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Modelos y Parámetros de Entrada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Grupos de Técnicas de Acceso de Radio</a:t>
            </a:r>
          </a:p>
          <a:p>
            <a:pPr lvl="1" algn="just"/>
            <a:r>
              <a:rPr lang="es-EC" dirty="0" smtClean="0"/>
              <a:t>Son grupos de técnicas de radio.</a:t>
            </a:r>
          </a:p>
          <a:p>
            <a:pPr lvl="2" algn="just"/>
            <a:r>
              <a:rPr lang="es-EC" dirty="0" smtClean="0"/>
              <a:t>RATG 1: Sistemas Pre – IMT, IMT – 2000;</a:t>
            </a:r>
          </a:p>
          <a:p>
            <a:pPr lvl="2" algn="just"/>
            <a:r>
              <a:rPr lang="es-EC" dirty="0" smtClean="0"/>
              <a:t>RATG 2: IMT – Avanzado, por ejemplo nuevo acceso móvil y el nuevo acceso inalámbrico local.</a:t>
            </a:r>
          </a:p>
          <a:p>
            <a:pPr lvl="2" algn="just"/>
            <a:r>
              <a:rPr lang="es-EC" dirty="0" smtClean="0"/>
              <a:t>RATG 3: Redes de área local de radio existentes (</a:t>
            </a:r>
            <a:r>
              <a:rPr lang="es-EC" dirty="0" err="1" smtClean="0"/>
              <a:t>RLANs</a:t>
            </a:r>
            <a:r>
              <a:rPr lang="es-EC" dirty="0" smtClean="0"/>
              <a:t>) y sus mejoras.</a:t>
            </a:r>
          </a:p>
          <a:p>
            <a:pPr lvl="2" algn="just"/>
            <a:r>
              <a:rPr lang="es-EC" dirty="0" smtClean="0"/>
              <a:t>RATG 4: Sistemas de difusión móvil digital y sus mejoras.</a:t>
            </a:r>
          </a:p>
          <a:p>
            <a:pPr lvl="1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La metodología incluye cálculo de tráfico y distribución, cálculo de requerimientos de capacidad y finalmente cálculos de requerimientos de espectro.</a:t>
            </a:r>
          </a:p>
          <a:p>
            <a:pPr algn="just"/>
            <a:r>
              <a:rPr lang="es-EC" dirty="0" smtClean="0"/>
              <a:t>Cálculo de la demanda de tráfico</a:t>
            </a:r>
          </a:p>
          <a:p>
            <a:pPr lvl="1" algn="just"/>
            <a:r>
              <a:rPr lang="es-EC" dirty="0" smtClean="0"/>
              <a:t>Los datos de mercado incluyen el pronóstico del tráfico.</a:t>
            </a:r>
          </a:p>
          <a:p>
            <a:pPr lvl="1" algn="just"/>
            <a:r>
              <a:rPr lang="es-EC" dirty="0" smtClean="0"/>
              <a:t>Utilizan como datos:</a:t>
            </a:r>
          </a:p>
          <a:p>
            <a:pPr lvl="2" algn="just"/>
            <a:r>
              <a:rPr lang="es-EC" dirty="0" smtClean="0"/>
              <a:t>Densidad de usuario, </a:t>
            </a:r>
          </a:p>
          <a:p>
            <a:pPr lvl="2" algn="just"/>
            <a:r>
              <a:rPr lang="es-EC" dirty="0" smtClean="0"/>
              <a:t>Tasa de llegada de sesión por usuario, </a:t>
            </a:r>
          </a:p>
          <a:p>
            <a:pPr lvl="2" algn="just"/>
            <a:r>
              <a:rPr lang="es-EC" dirty="0" smtClean="0"/>
              <a:t>Duración promedio de la sesión, </a:t>
            </a:r>
          </a:p>
          <a:p>
            <a:pPr lvl="2" algn="just"/>
            <a:r>
              <a:rPr lang="es-EC" dirty="0" smtClean="0"/>
              <a:t>Tasa de bits media de servicio y </a:t>
            </a:r>
          </a:p>
          <a:p>
            <a:pPr lvl="2" algn="just"/>
            <a:r>
              <a:rPr lang="es-EC" dirty="0" smtClean="0"/>
              <a:t>Proporciones de movilidad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C" dirty="0" smtClean="0"/>
              <a:t>Distribución de tráfico</a:t>
            </a:r>
          </a:p>
          <a:p>
            <a:pPr lvl="1" algn="just"/>
            <a:r>
              <a:rPr lang="es-EC" dirty="0" smtClean="0"/>
              <a:t>La distribución de tráfico es desempeñada separadamente para tráfico de mono difusión y tráfico de </a:t>
            </a:r>
            <a:r>
              <a:rPr lang="es-EC" dirty="0" err="1" smtClean="0"/>
              <a:t>multi</a:t>
            </a:r>
            <a:r>
              <a:rPr lang="es-EC" dirty="0" smtClean="0"/>
              <a:t> difusión</a:t>
            </a:r>
          </a:p>
          <a:p>
            <a:pPr algn="just"/>
            <a:r>
              <a:rPr lang="es-EC" dirty="0" smtClean="0"/>
              <a:t>Tráfico de mono difusión</a:t>
            </a:r>
          </a:p>
          <a:p>
            <a:pPr lvl="1" algn="just"/>
            <a:r>
              <a:rPr lang="es-EC" dirty="0" smtClean="0"/>
              <a:t>Comprende las siguientes etapas:</a:t>
            </a:r>
          </a:p>
          <a:p>
            <a:pPr lvl="2" algn="just"/>
            <a:r>
              <a:rPr lang="es-EC" dirty="0" smtClean="0"/>
              <a:t>Determinación de las posibles combinaciones de categorías de servicio, ambientes de servicio, ambientes de radio y </a:t>
            </a:r>
            <a:r>
              <a:rPr lang="es-EC" dirty="0" err="1" smtClean="0"/>
              <a:t>RATGs</a:t>
            </a:r>
            <a:r>
              <a:rPr lang="es-EC" dirty="0" smtClean="0"/>
              <a:t>.</a:t>
            </a:r>
          </a:p>
          <a:p>
            <a:pPr lvl="2" algn="just"/>
            <a:r>
              <a:rPr lang="es-EC" dirty="0" smtClean="0"/>
              <a:t>Cálculo de las proporciones de distribución de tráfico intermedios,  y</a:t>
            </a:r>
          </a:p>
          <a:p>
            <a:pPr lvl="2" algn="just"/>
            <a:r>
              <a:rPr lang="es-EC" dirty="0" smtClean="0"/>
              <a:t>Cálculo final de las proporciones de distribución de tráfico.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Tráfico de </a:t>
            </a:r>
            <a:r>
              <a:rPr lang="es-EC" dirty="0" err="1" smtClean="0"/>
              <a:t>Multi</a:t>
            </a:r>
            <a:r>
              <a:rPr lang="es-EC" dirty="0" smtClean="0"/>
              <a:t> Difusión:</a:t>
            </a:r>
          </a:p>
          <a:p>
            <a:pPr lvl="1" algn="just"/>
            <a:r>
              <a:rPr lang="es-EC" dirty="0" smtClean="0"/>
              <a:t>Involucran solamente 2 etapas:</a:t>
            </a:r>
          </a:p>
          <a:p>
            <a:pPr lvl="2" algn="just"/>
            <a:r>
              <a:rPr lang="es-EC" dirty="0" smtClean="0"/>
              <a:t>Determinación de las posibles combinaciones de las categorías de servicio, ambientes de servicio, ambientes de radio y </a:t>
            </a:r>
            <a:r>
              <a:rPr lang="es-EC" dirty="0" err="1" smtClean="0"/>
              <a:t>RATGs</a:t>
            </a:r>
            <a:r>
              <a:rPr lang="es-EC" dirty="0" smtClean="0"/>
              <a:t>.</a:t>
            </a:r>
          </a:p>
          <a:p>
            <a:pPr lvl="2" algn="just"/>
            <a:r>
              <a:rPr lang="es-EC" dirty="0" smtClean="0"/>
              <a:t>Calculo final de la proporción de distribución de tráfico.</a:t>
            </a:r>
          </a:p>
          <a:p>
            <a:pPr algn="just"/>
            <a:r>
              <a:rPr lang="es-EC" dirty="0" smtClean="0"/>
              <a:t>Cálculo del tráfico ofrecido</a:t>
            </a:r>
          </a:p>
          <a:p>
            <a:pPr lvl="1" algn="just"/>
            <a:r>
              <a:rPr lang="es-EC" dirty="0" smtClean="0"/>
              <a:t>En este punto, el tráfico es acumulado sobre los ambientes de servicio los cuales </a:t>
            </a:r>
            <a:r>
              <a:rPr lang="es-EC" dirty="0" err="1" smtClean="0"/>
              <a:t>pertenenecen</a:t>
            </a:r>
            <a:r>
              <a:rPr lang="es-EC" dirty="0" smtClean="0"/>
              <a:t> a la misma </a:t>
            </a:r>
            <a:r>
              <a:rPr lang="es-EC" dirty="0" err="1" smtClean="0"/>
              <a:t>teledensidad</a:t>
            </a:r>
            <a:endParaRPr lang="es-EC" dirty="0" smtClean="0"/>
          </a:p>
          <a:p>
            <a:pPr lvl="2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Cálculo del tráfico Ofrecido</a:t>
            </a:r>
          </a:p>
          <a:p>
            <a:pPr lvl="1" algn="just"/>
            <a:r>
              <a:rPr lang="es-EC" dirty="0" smtClean="0"/>
              <a:t>Se debe calcular:</a:t>
            </a:r>
          </a:p>
          <a:p>
            <a:pPr lvl="2" algn="just"/>
            <a:r>
              <a:rPr lang="es-EC" dirty="0" smtClean="0"/>
              <a:t>Tasa de llegada de sesión por celda</a:t>
            </a:r>
          </a:p>
          <a:p>
            <a:pPr algn="just"/>
            <a:r>
              <a:rPr lang="es-EC" dirty="0" smtClean="0"/>
              <a:t>Capacidad requerida para categorías de servicio 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Se calcula separadamente para las categorías de servicio conmutadas por circuito y conmutadas por paquetes.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La capacidad es determinada en términos del número de canales de servicio.</a:t>
            </a:r>
          </a:p>
          <a:p>
            <a:pPr lvl="1"/>
            <a:endParaRPr lang="es-EC" dirty="0" smtClean="0"/>
          </a:p>
          <a:p>
            <a:pPr lvl="1"/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Resultados del Espectro</a:t>
            </a:r>
          </a:p>
          <a:p>
            <a:pPr lvl="1" algn="just"/>
            <a:r>
              <a:rPr lang="es-EC" dirty="0" smtClean="0"/>
              <a:t>Se realizan de acuerdo a todos los datos obtenidos anteriormente</a:t>
            </a:r>
          </a:p>
          <a:p>
            <a:pPr lvl="1" algn="just"/>
            <a:r>
              <a:rPr lang="es-EC" dirty="0" smtClean="0"/>
              <a:t>Los requerimientos de capacidad se convierten en requerimientos de espectro dividiendo la capacidad para los valores de eficiencia espectral.</a:t>
            </a:r>
          </a:p>
          <a:p>
            <a:pPr lvl="1" algn="just"/>
            <a:r>
              <a:rPr lang="es-EC" dirty="0" smtClean="0"/>
              <a:t>Al final los requerimientos totales de espectro son tomados para RATG1 y RATG2.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/>
          <a:lstStyle/>
          <a:p>
            <a:pPr>
              <a:buNone/>
            </a:pPr>
            <a:r>
              <a:rPr lang="es-EC" sz="6000" b="1" dirty="0" smtClean="0"/>
              <a:t>5. ANÁLISIS COMPARATIVO IMT - 2000 E IMT - AVANZADO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Marco legal de sustento de la Secretaría Nacional de Telecomunicaciones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1200"/>
              </a:spcBef>
            </a:pPr>
            <a:r>
              <a:rPr lang="es-EC" sz="2600" dirty="0" smtClean="0"/>
              <a:t>La ley de telecomunicaciones actual tiene como objetivo </a:t>
            </a:r>
            <a:r>
              <a:rPr lang="es-ES" sz="2600" dirty="0" smtClean="0"/>
              <a:t>normar en el territorio nacional la instalación, </a:t>
            </a:r>
            <a:r>
              <a:rPr lang="es-EC" sz="2600" dirty="0" smtClean="0"/>
              <a:t>operación</a:t>
            </a:r>
            <a:r>
              <a:rPr lang="es-ES" sz="2600" dirty="0" smtClean="0"/>
              <a:t>, utilización y desarrollo de toda transmisión, emisión o recepción de signos, señales, imágenes, sonidos e información de cualquier naturaleza por hilo, radioelectricidad, medios ópticos u otros sistemas electromagnéticos.</a:t>
            </a:r>
            <a:endParaRPr lang="es-EC" sz="2600" dirty="0" smtClean="0"/>
          </a:p>
          <a:p>
            <a:pPr lvl="1" algn="just">
              <a:spcBef>
                <a:spcPts val="1200"/>
              </a:spcBef>
            </a:pPr>
            <a:r>
              <a:rPr lang="es-ES" dirty="0" smtClean="0"/>
              <a:t>Espectro radioeléctrico</a:t>
            </a:r>
          </a:p>
          <a:p>
            <a:pPr lvl="4" algn="just">
              <a:spcBef>
                <a:spcPts val="1200"/>
              </a:spcBef>
            </a:pPr>
            <a:r>
              <a:rPr lang="en-US" dirty="0" smtClean="0"/>
              <a:t>Es un </a:t>
            </a:r>
            <a:r>
              <a:rPr lang="en-US" dirty="0" err="1" smtClean="0"/>
              <a:t>recurso</a:t>
            </a:r>
            <a:r>
              <a:rPr lang="en-US" dirty="0" smtClean="0"/>
              <a:t> inalienable</a:t>
            </a:r>
            <a:r>
              <a:rPr lang="es-ES" dirty="0" smtClean="0"/>
              <a:t>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Administración de Espectro</a:t>
            </a:r>
          </a:p>
          <a:p>
            <a:pPr lvl="4" algn="just">
              <a:spcBef>
                <a:spcPts val="1200"/>
              </a:spcBef>
            </a:pPr>
            <a:r>
              <a:rPr lang="es-EC" dirty="0" smtClean="0"/>
              <a:t>El Estado tiene la gestión del espectro.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Uso de Frecuencias.</a:t>
            </a:r>
          </a:p>
          <a:p>
            <a:pPr lvl="4" algn="just">
              <a:spcBef>
                <a:spcPts val="1200"/>
              </a:spcBef>
            </a:pPr>
            <a:r>
              <a:rPr lang="es-EC" dirty="0" smtClean="0"/>
              <a:t>Son otorgados por el Estado.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Servicios finales y portadores.</a:t>
            </a:r>
          </a:p>
          <a:p>
            <a:pPr lvl="4" algn="just">
              <a:spcBef>
                <a:spcPts val="1200"/>
              </a:spcBef>
            </a:pPr>
            <a:r>
              <a:rPr lang="es-EC" dirty="0" smtClean="0"/>
              <a:t>Servicios finales tienen la capacidad completa para la comunicación.</a:t>
            </a:r>
          </a:p>
          <a:p>
            <a:pPr lvl="4" algn="just">
              <a:spcBef>
                <a:spcPts val="1200"/>
              </a:spcBef>
            </a:pPr>
            <a:r>
              <a:rPr lang="es-EC" dirty="0" smtClean="0"/>
              <a:t>Servicios portadores proporcionan la capacidad para transmitir señales.</a:t>
            </a:r>
          </a:p>
          <a:p>
            <a:pPr lvl="4" algn="just"/>
            <a:endParaRPr lang="es-EC" dirty="0" smtClean="0"/>
          </a:p>
          <a:p>
            <a:pPr lvl="4"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IMT – 2000 vs IMT - Avanzado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IMT – 2000:</a:t>
            </a:r>
          </a:p>
          <a:p>
            <a:pPr lvl="1" algn="just"/>
            <a:r>
              <a:rPr lang="es-EC" dirty="0" smtClean="0"/>
              <a:t>La calidad de servicio que proporcionó es comparable a la de las redes fijas.</a:t>
            </a:r>
          </a:p>
          <a:p>
            <a:pPr lvl="1" algn="just"/>
            <a:r>
              <a:rPr lang="es-EC" dirty="0" smtClean="0"/>
              <a:t>La arquitectura de IMT – 2000 se basa en conmutación por circuitos por lo que sus servicios son disponibles en las redes públicas.</a:t>
            </a:r>
          </a:p>
          <a:p>
            <a:pPr algn="just"/>
            <a:r>
              <a:rPr lang="es-EC" dirty="0" smtClean="0"/>
              <a:t>IMT Avanzado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Propone una red basada totalmente en IP, con entregas basadas en conmutación de paquetes.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También propone la convergencia de redes móviles, inalámbricas y también </a:t>
            </a:r>
            <a:r>
              <a:rPr lang="es-EC" dirty="0" err="1" smtClean="0"/>
              <a:t>alámbricas</a:t>
            </a:r>
            <a:r>
              <a:rPr lang="es-EC" dirty="0" smtClean="0"/>
              <a:t>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IMT – 2000 vs IMT - Avanzado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C" dirty="0" smtClean="0"/>
              <a:t>IMT – 2000:</a:t>
            </a:r>
          </a:p>
          <a:p>
            <a:pPr lvl="1" algn="just"/>
            <a:r>
              <a:rPr lang="es-EC" dirty="0" smtClean="0"/>
              <a:t>La CMR – 2000 identificó las bandas:</a:t>
            </a:r>
          </a:p>
          <a:p>
            <a:pPr lvl="2" algn="just"/>
            <a:r>
              <a:rPr lang="es-EC" dirty="0" smtClean="0"/>
              <a:t>806 – 960 MHz</a:t>
            </a:r>
          </a:p>
          <a:p>
            <a:pPr lvl="2" algn="just"/>
            <a:r>
              <a:rPr lang="es-EC" dirty="0" smtClean="0"/>
              <a:t>1710 – 1885 MHz</a:t>
            </a:r>
          </a:p>
          <a:p>
            <a:pPr lvl="2" algn="just"/>
            <a:r>
              <a:rPr lang="es-EC" dirty="0" smtClean="0"/>
              <a:t>2500 – 2690 MHz (para el componente terrenal y partes de la misma para el componente satelital de las IMT - 2000)</a:t>
            </a:r>
          </a:p>
          <a:p>
            <a:pPr algn="just"/>
            <a:r>
              <a:rPr lang="es-EC" dirty="0" smtClean="0"/>
              <a:t>IMT – Avanzado:</a:t>
            </a:r>
          </a:p>
          <a:p>
            <a:pPr lvl="1" algn="just"/>
            <a:r>
              <a:rPr lang="es-EC" dirty="0" smtClean="0"/>
              <a:t>Se estima que para el año 2020 los requerimientos de espectro incrementarán de 1280 hasta 1720MHz dependiendo de la demanda del usuario.</a:t>
            </a:r>
          </a:p>
          <a:p>
            <a:pPr algn="just"/>
            <a:r>
              <a:rPr lang="es-EC" dirty="0" smtClean="0"/>
              <a:t>IMT – 2000:</a:t>
            </a:r>
          </a:p>
          <a:p>
            <a:pPr lvl="1" algn="just"/>
            <a:r>
              <a:rPr lang="es-EC" dirty="0" smtClean="0"/>
              <a:t>Por medio de uno o varios radioenlaces, las IMT – 2000 facilitan el acceso a una amplia gama de servicios de telecomunicación admitidos por las redes de telecomunicación fijas.</a:t>
            </a:r>
          </a:p>
          <a:p>
            <a:pPr algn="just"/>
            <a:r>
              <a:rPr lang="es-EC" dirty="0" smtClean="0"/>
              <a:t>IMT – Avanzado:</a:t>
            </a:r>
          </a:p>
          <a:p>
            <a:pPr lvl="1" algn="just"/>
            <a:r>
              <a:rPr lang="es-EC" dirty="0" smtClean="0"/>
              <a:t>Para IMT – Avanzado se introducirá una nueva tecnología de </a:t>
            </a:r>
            <a:r>
              <a:rPr lang="es-EC" dirty="0" err="1" smtClean="0"/>
              <a:t>interfase</a:t>
            </a:r>
            <a:r>
              <a:rPr lang="es-EC" dirty="0" smtClean="0"/>
              <a:t> de radio cual operará entre redes heterogéneas.</a:t>
            </a:r>
          </a:p>
          <a:p>
            <a:pPr lvl="1" algn="just"/>
            <a:r>
              <a:rPr lang="es-EC" dirty="0" smtClean="0"/>
              <a:t>Varias redes como las </a:t>
            </a:r>
            <a:r>
              <a:rPr lang="es-EC" dirty="0" err="1" smtClean="0"/>
              <a:t>alámbricas</a:t>
            </a:r>
            <a:r>
              <a:rPr lang="es-EC" dirty="0" smtClean="0"/>
              <a:t> (PSTN, LAN, Redes móviles basadas en IP, celular (3G), inalámbricas </a:t>
            </a:r>
            <a:r>
              <a:rPr lang="es-EC" dirty="0" err="1" smtClean="0"/>
              <a:t>WiMAX</a:t>
            </a:r>
            <a:r>
              <a:rPr lang="es-EC" dirty="0" smtClean="0"/>
              <a:t>, ad hoc y redes de sensores) podrán comunicarse con esta red principal.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IMT – 2000 vs IMT - Avanzado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s-EC" dirty="0" smtClean="0"/>
              <a:t>IMT – 2000:</a:t>
            </a:r>
          </a:p>
          <a:p>
            <a:pPr lvl="1" algn="just"/>
            <a:r>
              <a:rPr lang="es-EC" dirty="0" smtClean="0"/>
              <a:t>Proveen de servicios:</a:t>
            </a:r>
          </a:p>
          <a:p>
            <a:pPr lvl="2" algn="just"/>
            <a:r>
              <a:rPr lang="es-EC" dirty="0" smtClean="0"/>
              <a:t>servicios móviles,</a:t>
            </a:r>
          </a:p>
          <a:p>
            <a:pPr lvl="2" algn="just"/>
            <a:r>
              <a:rPr lang="es-EC" dirty="0" smtClean="0"/>
              <a:t>servicios interactivos,</a:t>
            </a:r>
          </a:p>
          <a:p>
            <a:pPr lvl="2" algn="just"/>
            <a:r>
              <a:rPr lang="es-EC" dirty="0" smtClean="0"/>
              <a:t>servicios de distribución.</a:t>
            </a:r>
          </a:p>
          <a:p>
            <a:pPr algn="just"/>
            <a:r>
              <a:rPr lang="es-EC" dirty="0" smtClean="0"/>
              <a:t>IMT – Avanzado:</a:t>
            </a:r>
          </a:p>
          <a:p>
            <a:pPr lvl="1" algn="just"/>
            <a:r>
              <a:rPr lang="es-EC" dirty="0" smtClean="0"/>
              <a:t>Servicios como:</a:t>
            </a:r>
          </a:p>
          <a:p>
            <a:pPr lvl="2" algn="just"/>
            <a:r>
              <a:rPr lang="es-EC" dirty="0" smtClean="0"/>
              <a:t>Bajo Costo.</a:t>
            </a:r>
          </a:p>
          <a:p>
            <a:pPr lvl="2" algn="just"/>
            <a:r>
              <a:rPr lang="es-EC" dirty="0" smtClean="0"/>
              <a:t>Elevada velocidad de datos.</a:t>
            </a:r>
          </a:p>
          <a:p>
            <a:pPr lvl="2" algn="just"/>
            <a:r>
              <a:rPr lang="es-EC" dirty="0" smtClean="0"/>
              <a:t>Convergencia.</a:t>
            </a:r>
          </a:p>
          <a:p>
            <a:pPr lvl="2" algn="just"/>
            <a:r>
              <a:rPr lang="es-EC" dirty="0" smtClean="0"/>
              <a:t>Adecuación a las exigencias personales.</a:t>
            </a:r>
          </a:p>
          <a:p>
            <a:pPr lvl="2" algn="just"/>
            <a:r>
              <a:rPr lang="es-EC" dirty="0" smtClean="0"/>
              <a:t>Amplia gama de terminales.</a:t>
            </a:r>
          </a:p>
          <a:p>
            <a:pPr lvl="2" algn="just"/>
            <a:r>
              <a:rPr lang="es-EC" dirty="0" smtClean="0"/>
              <a:t>Perfil </a:t>
            </a:r>
            <a:r>
              <a:rPr lang="es-EC" dirty="0" err="1" smtClean="0"/>
              <a:t>Multiple</a:t>
            </a:r>
            <a:r>
              <a:rPr lang="es-EC" dirty="0" smtClean="0"/>
              <a:t>.</a:t>
            </a:r>
          </a:p>
          <a:p>
            <a:pPr lvl="2" algn="just"/>
            <a:r>
              <a:rPr lang="es-EC" dirty="0" smtClean="0"/>
              <a:t>Soporte </a:t>
            </a:r>
            <a:r>
              <a:rPr lang="es-EC" dirty="0" err="1" smtClean="0"/>
              <a:t>multi</a:t>
            </a:r>
            <a:r>
              <a:rPr lang="es-EC" dirty="0" smtClean="0"/>
              <a:t> – aplicaciones.</a:t>
            </a:r>
          </a:p>
          <a:p>
            <a:pPr lvl="2" algn="just"/>
            <a:r>
              <a:rPr lang="es-EC" dirty="0" smtClean="0"/>
              <a:t>Conciencia Ambiental</a:t>
            </a:r>
          </a:p>
          <a:p>
            <a:pPr lvl="2" algn="just"/>
            <a:r>
              <a:rPr lang="es-EC" dirty="0" err="1" smtClean="0"/>
              <a:t>Interfuncionamiento</a:t>
            </a:r>
            <a:r>
              <a:rPr lang="es-EC" dirty="0" smtClean="0"/>
              <a:t> Personal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IMT – 2000:</a:t>
            </a:r>
          </a:p>
          <a:p>
            <a:pPr lvl="1" algn="just"/>
            <a:r>
              <a:rPr lang="es-EC" dirty="0" smtClean="0"/>
              <a:t>Posee un patrón de respuesta a peticiones y preserva el contenido útil que guarde el usuario.</a:t>
            </a:r>
          </a:p>
          <a:p>
            <a:pPr algn="just"/>
            <a:r>
              <a:rPr lang="es-EC" dirty="0" smtClean="0"/>
              <a:t>IMT – Avanzado:</a:t>
            </a:r>
          </a:p>
          <a:p>
            <a:pPr lvl="1" algn="just"/>
            <a:r>
              <a:rPr lang="es-EC" dirty="0" smtClean="0"/>
              <a:t>Poseerá una alta conectividad de aplicaciones que serán libres de cualquier irregularidad hacia redes móviles y redes IP</a:t>
            </a:r>
          </a:p>
          <a:p>
            <a:pPr lvl="1" algn="just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IMT - Avanzado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C" dirty="0" smtClean="0"/>
              <a:t>IMT – 2000:</a:t>
            </a:r>
          </a:p>
          <a:p>
            <a:pPr lvl="1" algn="just"/>
            <a:r>
              <a:rPr lang="es-EC" dirty="0" smtClean="0"/>
              <a:t>Las primeras tecnologías usadas IMT – 2000 fueron las variantes de CDMA W-CDMA y CDMA 2000.</a:t>
            </a:r>
          </a:p>
          <a:p>
            <a:pPr lvl="1" algn="just"/>
            <a:r>
              <a:rPr lang="es-EC" dirty="0" smtClean="0"/>
              <a:t>También se considera una tercera tecnología, la tecnología EDGE, acrónimo de “</a:t>
            </a:r>
            <a:r>
              <a:rPr lang="es-EC" dirty="0" err="1" smtClean="0"/>
              <a:t>Enhanced</a:t>
            </a:r>
            <a:r>
              <a:rPr lang="es-EC" dirty="0" smtClean="0"/>
              <a:t> Data </a:t>
            </a:r>
            <a:r>
              <a:rPr lang="es-EC" dirty="0" err="1" smtClean="0"/>
              <a:t>rates</a:t>
            </a:r>
            <a:r>
              <a:rPr lang="es-EC" dirty="0" smtClean="0"/>
              <a:t> </a:t>
            </a:r>
            <a:r>
              <a:rPr lang="es-EC" dirty="0" err="1" smtClean="0"/>
              <a:t>for</a:t>
            </a:r>
            <a:r>
              <a:rPr lang="es-EC" dirty="0" smtClean="0"/>
              <a:t> GSM” (Tasa de Datos Mejorada para la Evolución de GSM)</a:t>
            </a:r>
          </a:p>
          <a:p>
            <a:pPr algn="just"/>
            <a:r>
              <a:rPr lang="es-EC" dirty="0" smtClean="0"/>
              <a:t>IMT- Avanzado:</a:t>
            </a:r>
          </a:p>
          <a:p>
            <a:pPr lvl="1" algn="just"/>
            <a:r>
              <a:rPr lang="es-EC" dirty="0" smtClean="0"/>
              <a:t>LTE (Evolución de Largo Plazo), UMB (Banda Ancha Ultra Móvil) y </a:t>
            </a:r>
            <a:r>
              <a:rPr lang="es-EC" dirty="0" err="1" smtClean="0"/>
              <a:t>WiMAX</a:t>
            </a:r>
            <a:r>
              <a:rPr lang="es-EC" dirty="0" smtClean="0"/>
              <a:t> son tecnologías que están viendo una posición en este estándar.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Se propone tener una gran </a:t>
            </a:r>
            <a:r>
              <a:rPr lang="es-EC" dirty="0" err="1" smtClean="0"/>
              <a:t>QoS</a:t>
            </a:r>
            <a:r>
              <a:rPr lang="es-EC" dirty="0" smtClean="0"/>
              <a:t> para todas las exigencias de los usuarios.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IMT - Avanzado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s-EC" dirty="0" smtClean="0"/>
              <a:t>IMT – Avanzado: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Poseerá servicios altamente eficientes de mono difusión, servicios de </a:t>
            </a:r>
            <a:r>
              <a:rPr lang="es-EC" dirty="0" err="1" smtClean="0"/>
              <a:t>multi</a:t>
            </a:r>
            <a:r>
              <a:rPr lang="es-EC" dirty="0" smtClean="0"/>
              <a:t> difusión y también el manejo de múltiples conexiones entre el terminal y la estación base.</a:t>
            </a:r>
          </a:p>
          <a:p>
            <a:pPr lvl="1" algn="just">
              <a:spcBef>
                <a:spcPts val="1200"/>
              </a:spcBef>
            </a:pPr>
            <a:r>
              <a:rPr lang="es-EC" dirty="0" smtClean="0"/>
              <a:t>Se manejarán técnicas avanzadas de antenas como SDMA (Acceso Múltiple por División del Espacio), diversidad de transmisión, MIMO (Múltiples Entradas Múltiples Salidas) y formación del rayo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Ventajas de IMT – Avanzado con respecto a IMT – 2000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spcBef>
                <a:spcPts val="1200"/>
              </a:spcBef>
            </a:pPr>
            <a:r>
              <a:rPr lang="es-EC" sz="3100" dirty="0" smtClean="0"/>
              <a:t>La primera ventaja del nuevo estándar IMT – Avanzado con respecto a IMT – 2000 es la mejora en transmisión de datos, mientras en IMT – 2000 la transmisión máxima era de hasta 200kbps en IMT – Avanzado se espera una tasa de transmisión de datos de hasta 100Mbps.</a:t>
            </a:r>
          </a:p>
          <a:p>
            <a:pPr lvl="0" algn="just">
              <a:spcBef>
                <a:spcPts val="1200"/>
              </a:spcBef>
            </a:pPr>
            <a:r>
              <a:rPr lang="es-EC" sz="3100" dirty="0" smtClean="0"/>
              <a:t>Las comunicaciones son basadas en IP, por lo que, al ser mucho más digitales las comunicaciones son más flexibles, eficientes, efectivas al contrario de lo que IMT – 2000 ofrece que son comunicaciones basadas en conmutación por circuitos.</a:t>
            </a:r>
          </a:p>
          <a:p>
            <a:pPr lvl="0" algn="just">
              <a:spcBef>
                <a:spcPts val="1200"/>
              </a:spcBef>
            </a:pPr>
            <a:r>
              <a:rPr lang="es-EC" sz="3100" dirty="0" smtClean="0"/>
              <a:t>Las nuevas tecnologías que serán utilizadas para su implementación tendrán una mayor cobertura, llegando a muchas más regiones en todo el planeta.</a:t>
            </a:r>
          </a:p>
          <a:p>
            <a:pPr lvl="0" algn="just">
              <a:spcBef>
                <a:spcPts val="1200"/>
              </a:spcBef>
            </a:pPr>
            <a:r>
              <a:rPr lang="es-EC" sz="3100" dirty="0" smtClean="0"/>
              <a:t>Posee una eficiencia espectral mucho más abierta que en los sistemas IMT-2000 llegando a obtenerse 3bit/s/Hz/celda para un enlace de bajada.</a:t>
            </a:r>
          </a:p>
          <a:p>
            <a:pPr lvl="0" algn="just">
              <a:spcBef>
                <a:spcPts val="1200"/>
              </a:spcBef>
            </a:pPr>
            <a:r>
              <a:rPr lang="es-EC" sz="3100" dirty="0" smtClean="0"/>
              <a:t>Posee la habilidad de ofrecer una mayor calidad de servicio para el usuario.</a:t>
            </a:r>
          </a:p>
          <a:p>
            <a:pPr lvl="0" algn="just">
              <a:spcBef>
                <a:spcPts val="1200"/>
              </a:spcBef>
            </a:pPr>
            <a:r>
              <a:rPr lang="es-EC" sz="3100" dirty="0" smtClean="0"/>
              <a:t>Ofrece mayores servicios multimedia, como contenidos de video HDTV, Televisión móvil, audio en tiempo real.</a:t>
            </a:r>
          </a:p>
          <a:p>
            <a:pPr lvl="0" algn="just">
              <a:spcBef>
                <a:spcPts val="1200"/>
              </a:spcBef>
            </a:pPr>
            <a:r>
              <a:rPr lang="es-EC" sz="3100" dirty="0" smtClean="0"/>
              <a:t>Las técnicas de antenas utilizadas poseen una mayor eficiencia espectral y una mayor cobertura de las celdas.</a:t>
            </a:r>
          </a:p>
          <a:p>
            <a:pPr lvl="0" algn="just">
              <a:spcBef>
                <a:spcPts val="1200"/>
              </a:spcBef>
            </a:pPr>
            <a:r>
              <a:rPr lang="es-EC" sz="3100" dirty="0" smtClean="0"/>
              <a:t>Posee muchos más terminales de alta tecnología con varios servicios multimedia.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Desventajas de IMT – Avanzado con respecto a IMT – 2000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s-EC" dirty="0" smtClean="0"/>
              <a:t>IMT – Avanzado necesita del uso de una tecnología más desarrollada lo que hace que los costos en cuanto a implementación sean mayores a los que IMT – 2000 necesitaba.</a:t>
            </a:r>
          </a:p>
          <a:p>
            <a:pPr lvl="0" algn="just"/>
            <a:r>
              <a:rPr lang="es-EC" dirty="0" smtClean="0"/>
              <a:t>Necesita utilizar mayores recursos de espectro que IMT – 2000.</a:t>
            </a:r>
          </a:p>
          <a:p>
            <a:pPr lvl="0" algn="just"/>
            <a:r>
              <a:rPr lang="es-EC" dirty="0" smtClean="0"/>
              <a:t>Cuando ya esté en vigencia, no todos los países podrán adaptar el nuevo estándar debido a todos los requerimientos que éste tiene.</a:t>
            </a:r>
          </a:p>
          <a:p>
            <a:pPr lvl="0" algn="just"/>
            <a:r>
              <a:rPr lang="es-EC" dirty="0" smtClean="0"/>
              <a:t>Para que este estándar funcione correctamente, la infraestructura IMT – 2000 tendrá que ser reemplazada por la infraestructura IMT – Avanzado.</a:t>
            </a:r>
          </a:p>
          <a:p>
            <a:pPr algn="just"/>
            <a:r>
              <a:rPr lang="es-EC" dirty="0" smtClean="0"/>
              <a:t>Ciertos servicios que ofrezca IMT – Avanzado serán de mayor costo a los servicios que ya ofrece IMT – 2000.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spcBef>
                <a:spcPts val="1200"/>
              </a:spcBef>
            </a:pPr>
            <a:r>
              <a:rPr lang="es-ES_tradnl" dirty="0" smtClean="0"/>
              <a:t>Tomando en cuenta todas las características que IMT – Avanzado posee, se determina que el nuevo estándar proveerá de una alta tecnología a la sociedad y una mayor facilidad de comunicación debido a que toda su estructura dará facilidad a la alta velocidad de transmisión de datos y a transmisión de voz sin interrupciones.</a:t>
            </a:r>
          </a:p>
          <a:p>
            <a:pPr lvl="0" algn="just">
              <a:spcBef>
                <a:spcPts val="1200"/>
              </a:spcBef>
            </a:pPr>
            <a:r>
              <a:rPr lang="es-ES_tradnl" dirty="0" smtClean="0"/>
              <a:t>IMT – 2000 es un estándar recomendable para las telecomunicaciones de tercera generación,  pero necesitamos de un nuevo estándar que nos proporcione una cuarta generación con mayores servicios y beneficios para poder cumplir las exigencias de la evolución tecnológica humana.</a:t>
            </a:r>
          </a:p>
          <a:p>
            <a:pPr algn="just">
              <a:spcBef>
                <a:spcPts val="1200"/>
              </a:spcBef>
            </a:pPr>
            <a:r>
              <a:rPr lang="es-ES_tradnl" dirty="0" smtClean="0"/>
              <a:t>Para poder implementar IMT – Avanzado se debe realizar ajustes en el espectro radioeléctrico y fijarlo dentro del rango de frecuencias que se necesita.</a:t>
            </a:r>
            <a:endParaRPr lang="es-EC" dirty="0" smtClean="0"/>
          </a:p>
          <a:p>
            <a:pPr algn="just">
              <a:spcBef>
                <a:spcPts val="1200"/>
              </a:spcBef>
            </a:pPr>
            <a:r>
              <a:rPr lang="es-ES_tradnl" dirty="0" smtClean="0"/>
              <a:t>Tanto IMT – 2000 como IMT – Avanzado poseen una estructura tecnológica que hace que </a:t>
            </a:r>
            <a:r>
              <a:rPr lang="es-EC" dirty="0" smtClean="0"/>
              <a:t>los usuarios que se desplacen o que cambien de ubicación no se vean afectados en los servicios de telecomunicaciones que poseen</a:t>
            </a:r>
            <a:r>
              <a:rPr lang="es-ES_tradnl" b="1" dirty="0" smtClean="0"/>
              <a:t>.</a:t>
            </a:r>
            <a:endParaRPr lang="es-EC" dirty="0" smtClean="0"/>
          </a:p>
          <a:p>
            <a:pPr lvl="0"/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spcBef>
                <a:spcPts val="1200"/>
              </a:spcBef>
            </a:pPr>
            <a:r>
              <a:rPr lang="es-ES_tradnl" dirty="0" smtClean="0"/>
              <a:t>Con IMT – Avanzado las redes inalámbricas igualan o superan las velocidades de transmisión y recepción de datos que sólo podían ofrecer las redes fijas.</a:t>
            </a:r>
            <a:endParaRPr lang="es-EC" dirty="0" smtClean="0"/>
          </a:p>
          <a:p>
            <a:pPr lvl="0" algn="just">
              <a:spcBef>
                <a:spcPts val="1200"/>
              </a:spcBef>
            </a:pPr>
            <a:r>
              <a:rPr lang="es-ES_tradnl" dirty="0" smtClean="0"/>
              <a:t>Las antenas que acompañan la estructura de IMT – Avanzado proveen una mayor cobertura y también una mayor ampliación de las celdas de la red.</a:t>
            </a:r>
            <a:endParaRPr lang="es-EC" dirty="0" smtClean="0"/>
          </a:p>
          <a:p>
            <a:pPr lvl="0" algn="just">
              <a:spcBef>
                <a:spcPts val="1200"/>
              </a:spcBef>
            </a:pPr>
            <a:r>
              <a:rPr lang="es-ES_tradnl" dirty="0" smtClean="0"/>
              <a:t>Los estudios referentes a IMT – Avanzado todavía no están concluidos pero se desarrollan rápidamente debido a que los usuarios cada vez necesitan de un sistema de telecomunicaciones más avanzado y veloz.</a:t>
            </a:r>
            <a:endParaRPr lang="es-EC" dirty="0" smtClean="0"/>
          </a:p>
          <a:p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spcBef>
                <a:spcPts val="1200"/>
              </a:spcBef>
            </a:pPr>
            <a:r>
              <a:rPr lang="es-ES_tradnl" dirty="0" smtClean="0"/>
              <a:t>Se recomienda realizar un estudio del mercado para conocer otras necesidades de los usuarios y ser implementadas dentro de los servicios que el nuevo estándar proveerá.</a:t>
            </a:r>
            <a:endParaRPr lang="es-EC" dirty="0" smtClean="0"/>
          </a:p>
          <a:p>
            <a:pPr lvl="0" algn="just">
              <a:spcBef>
                <a:spcPts val="1200"/>
              </a:spcBef>
            </a:pPr>
            <a:r>
              <a:rPr lang="es-ES_tradnl" dirty="0" smtClean="0"/>
              <a:t>Se debe considerar los aspectos positivos del servicio que presta IMT – 2000 de tal manera que los aspectos de satisfacción de los usuarios que en la actualidad reciben este servicio se incluyan a los usuarios de IMT – Avanzado.</a:t>
            </a:r>
            <a:endParaRPr lang="es-EC" dirty="0" smtClean="0"/>
          </a:p>
          <a:p>
            <a:pPr lvl="0" algn="just">
              <a:spcBef>
                <a:spcPts val="1200"/>
              </a:spcBef>
            </a:pPr>
            <a:r>
              <a:rPr lang="es-ES_tradnl" dirty="0" smtClean="0"/>
              <a:t>Es conveniente utilizar la infraestructura compatible que se posee de IMT – 2000 al máximo para poder reducir costos en la infraestructura que IMT – Avanzado necesitará.</a:t>
            </a:r>
            <a:endParaRPr lang="es-EC" dirty="0" smtClean="0"/>
          </a:p>
          <a:p>
            <a:pPr lvl="0" algn="just">
              <a:spcBef>
                <a:spcPts val="1200"/>
              </a:spcBef>
            </a:pPr>
            <a:r>
              <a:rPr lang="es-ES_tradnl" dirty="0" smtClean="0"/>
              <a:t>Se recomienda evaluar a las operadoras existentes dentro del país que poseen y trabajan con IMT – 2000 para saber que necesidades tendrán cuando el nuevo estándar IMT – Avanzado aparezca.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116832"/>
          </a:xfrm>
        </p:spPr>
        <p:txBody>
          <a:bodyPr/>
          <a:lstStyle/>
          <a:p>
            <a:pPr lvl="1" algn="just"/>
            <a:r>
              <a:rPr lang="es-EC" dirty="0" smtClean="0"/>
              <a:t>Sistemas Móviles</a:t>
            </a:r>
          </a:p>
          <a:p>
            <a:pPr lvl="3" algn="just"/>
            <a:r>
              <a:rPr lang="es-EC" dirty="0" smtClean="0"/>
              <a:t>El Estado regula los sistemas de telecomunicaciones dentro de naves aéreas, marítimas o terrestres.</a:t>
            </a:r>
          </a:p>
          <a:p>
            <a:pPr lvl="3" algn="just"/>
            <a:r>
              <a:rPr lang="es-EC" dirty="0" smtClean="0"/>
              <a:t>Autorizaciones</a:t>
            </a:r>
          </a:p>
          <a:p>
            <a:pPr lvl="3" algn="just"/>
            <a:r>
              <a:rPr lang="es-EC" dirty="0" smtClean="0"/>
              <a:t>El estado tienes la capacidad de normalizar y homologar.</a:t>
            </a:r>
          </a:p>
          <a:p>
            <a:pPr lvl="2"/>
            <a:endParaRPr lang="es-EC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Marco legal de sustento de la Secretaría Nacional de Telecomunicaciones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628800"/>
            <a:ext cx="5122912" cy="1180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sz="8000" dirty="0" smtClean="0"/>
              <a:t>GRACIAS</a:t>
            </a:r>
            <a:endParaRPr lang="es-EC" sz="8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131840" y="2852936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0" dirty="0" smtClean="0"/>
              <a:t>POR</a:t>
            </a:r>
            <a:endParaRPr lang="es-EC" sz="8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429309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0" dirty="0" smtClean="0"/>
              <a:t>SU ATENCIÓN</a:t>
            </a:r>
            <a:endParaRPr lang="es-EC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Elementos Importantes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340968"/>
          </a:xfrm>
        </p:spPr>
        <p:txBody>
          <a:bodyPr/>
          <a:lstStyle/>
          <a:p>
            <a:r>
              <a:rPr lang="es-EC" dirty="0" smtClean="0"/>
              <a:t>Tasa de Datos Pico Y Eficiencia del Espectro.</a:t>
            </a:r>
          </a:p>
          <a:p>
            <a:pPr>
              <a:buNone/>
            </a:pPr>
            <a:endParaRPr lang="es-EC" dirty="0" smtClean="0"/>
          </a:p>
          <a:p>
            <a:pPr lvl="2" algn="just"/>
            <a:r>
              <a:rPr lang="es-EC" dirty="0" smtClean="0"/>
              <a:t>La tasa de datos pico es la máxima tasa de transmisión tolerada, incluso durante intervalos de tiempos breves. </a:t>
            </a:r>
          </a:p>
          <a:p>
            <a:pPr lvl="2" algn="just"/>
            <a:r>
              <a:rPr lang="es-EC" dirty="0" smtClean="0"/>
              <a:t>la eficiencia espectral, es una medida de lo bien aprovechada que está una determinada banda de frecuencia usada para transmitir datos.</a:t>
            </a:r>
          </a:p>
          <a:p>
            <a:pPr lvl="2"/>
            <a:endParaRPr lang="es-EC" dirty="0" smtClean="0"/>
          </a:p>
          <a:p>
            <a:pPr lvl="2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Elementos Importantes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4" y="1972986"/>
            <a:ext cx="7628572" cy="396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Elementos Importantes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lnSpcReduction="10000"/>
          </a:bodyPr>
          <a:lstStyle/>
          <a:p>
            <a:r>
              <a:rPr lang="es-EC" b="1" dirty="0" smtClean="0"/>
              <a:t>Desarrollo del Mapa de Sistemas de Radio</a:t>
            </a:r>
            <a:endParaRPr lang="es-EC" dirty="0" smtClean="0"/>
          </a:p>
          <a:p>
            <a:pPr lvl="1" algn="just"/>
            <a:r>
              <a:rPr lang="es-EC" dirty="0" smtClean="0"/>
              <a:t>Son desarrollados por organizaciones de estandarización.</a:t>
            </a:r>
          </a:p>
          <a:p>
            <a:pPr lvl="1" algn="just"/>
            <a:r>
              <a:rPr lang="es-EC" dirty="0" smtClean="0"/>
              <a:t>2 tipos de organizaciones: 3GPP y 3GPP2.</a:t>
            </a:r>
          </a:p>
          <a:p>
            <a:pPr lvl="1" algn="just"/>
            <a:r>
              <a:rPr lang="es-EC" dirty="0" smtClean="0"/>
              <a:t>3GPP y 3GPP2 se enfocan en telecomunicaciones móviles.</a:t>
            </a:r>
          </a:p>
          <a:p>
            <a:pPr lvl="1" algn="just"/>
            <a:r>
              <a:rPr lang="es-EC" dirty="0" smtClean="0"/>
              <a:t>3GPP posee CDMA y W – CDMA.</a:t>
            </a:r>
          </a:p>
          <a:p>
            <a:pPr lvl="1" algn="just"/>
            <a:r>
              <a:rPr lang="es-EC" dirty="0" smtClean="0"/>
              <a:t>Los sistemas móviles de radio e inalámbricos, respectivamente, originan diferentes culturas, denominadas como información tecnológica (IT) y comunidades de telecomunicaciones.</a:t>
            </a:r>
          </a:p>
          <a:p>
            <a:pPr lvl="1"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2452</TotalTime>
  <Words>3716</Words>
  <Application>Microsoft Office PowerPoint</Application>
  <PresentationFormat>Presentación en pantalla (4:3)</PresentationFormat>
  <Paragraphs>393</Paragraphs>
  <Slides>60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2" baseType="lpstr">
      <vt:lpstr>Vértice</vt:lpstr>
      <vt:lpstr>Worksheet</vt:lpstr>
      <vt:lpstr>Análisis Comparativo entre los estándares International Mobile Telecommunications 2000 e International Mobile Telecommunications Advanced (IMT2000A), para la Secretaria Nacional de Telecomunicaciones Senatel </vt:lpstr>
      <vt:lpstr>Objetivos</vt:lpstr>
      <vt:lpstr>Diapositiva 3</vt:lpstr>
      <vt:lpstr>Características de los Sistemas IMT</vt:lpstr>
      <vt:lpstr>Marco legal de sustento de la Secretaría Nacional de Telecomunicaciones</vt:lpstr>
      <vt:lpstr>Marco legal de sustento de la Secretaría Nacional de Telecomunicaciones</vt:lpstr>
      <vt:lpstr>Elementos Importantes</vt:lpstr>
      <vt:lpstr>Elementos Importantes</vt:lpstr>
      <vt:lpstr>Elementos Importantes</vt:lpstr>
      <vt:lpstr>Interoperabilidad de Sistemas de Radio</vt:lpstr>
      <vt:lpstr>Elementos Importantes</vt:lpstr>
      <vt:lpstr>Elementos Importantes</vt:lpstr>
      <vt:lpstr>Elementos Importantes</vt:lpstr>
      <vt:lpstr>Elementos Importantes</vt:lpstr>
      <vt:lpstr>Clases de Servicio</vt:lpstr>
      <vt:lpstr>Clases de Servicio</vt:lpstr>
      <vt:lpstr>Clases de Servicio</vt:lpstr>
      <vt:lpstr>Clases de Servicio</vt:lpstr>
      <vt:lpstr>Requerimientos de Servicio</vt:lpstr>
      <vt:lpstr>Requerimientos de Capacidad</vt:lpstr>
      <vt:lpstr>Requerimientos de Capacidad</vt:lpstr>
      <vt:lpstr>Diapositiva 22</vt:lpstr>
      <vt:lpstr>IMT - 2000</vt:lpstr>
      <vt:lpstr>Modelo</vt:lpstr>
      <vt:lpstr>Modelo</vt:lpstr>
      <vt:lpstr>Modelo</vt:lpstr>
      <vt:lpstr>Modelo</vt:lpstr>
      <vt:lpstr>Parámetros de Entrada</vt:lpstr>
      <vt:lpstr>Parámetros de Entrada</vt:lpstr>
      <vt:lpstr>Parámetros de Entrada</vt:lpstr>
      <vt:lpstr>Parámetros de Entrada</vt:lpstr>
      <vt:lpstr>Parámetros de Entrada</vt:lpstr>
      <vt:lpstr>Metodología</vt:lpstr>
      <vt:lpstr>Metodología</vt:lpstr>
      <vt:lpstr>Desenlace de la Historia</vt:lpstr>
      <vt:lpstr>Diapositiva 36</vt:lpstr>
      <vt:lpstr>Generalidades</vt:lpstr>
      <vt:lpstr>Generalidades</vt:lpstr>
      <vt:lpstr>Modelos y Parámetros den Entrada</vt:lpstr>
      <vt:lpstr>Modelos y Parámetros de Entrada</vt:lpstr>
      <vt:lpstr>Modelos y Parámetros de Entrada</vt:lpstr>
      <vt:lpstr>Modelos y Parámetros de Entrada</vt:lpstr>
      <vt:lpstr>Modelos y Parámetros de Entrada</vt:lpstr>
      <vt:lpstr>Metodología</vt:lpstr>
      <vt:lpstr>Metodología</vt:lpstr>
      <vt:lpstr>Metodología</vt:lpstr>
      <vt:lpstr>Metodología</vt:lpstr>
      <vt:lpstr>Metodología</vt:lpstr>
      <vt:lpstr>Diapositiva 49</vt:lpstr>
      <vt:lpstr>IMT – 2000 vs IMT - Avanzado</vt:lpstr>
      <vt:lpstr>IMT – 2000 vs IMT - Avanzado</vt:lpstr>
      <vt:lpstr>IMT – 2000 vs IMT - Avanzado</vt:lpstr>
      <vt:lpstr>IMT - Avanzado</vt:lpstr>
      <vt:lpstr>IMT - Avanzado</vt:lpstr>
      <vt:lpstr>Ventajas de IMT – Avanzado con respecto a IMT – 2000</vt:lpstr>
      <vt:lpstr>Desventajas de IMT – Avanzado con respecto a IMT – 2000</vt:lpstr>
      <vt:lpstr>Conclusiones</vt:lpstr>
      <vt:lpstr>Conclusiones</vt:lpstr>
      <vt:lpstr>Recomendaciones</vt:lpstr>
      <vt:lpstr>Diapositiva 60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Eddie Daniel</dc:creator>
  <cp:lastModifiedBy>Eddie Daniel</cp:lastModifiedBy>
  <cp:revision>187</cp:revision>
  <dcterms:created xsi:type="dcterms:W3CDTF">2011-05-10T03:17:17Z</dcterms:created>
  <dcterms:modified xsi:type="dcterms:W3CDTF">2011-05-27T00:36:15Z</dcterms:modified>
</cp:coreProperties>
</file>