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 id="2147483675" r:id="rId3"/>
  </p:sldMasterIdLst>
  <p:notesMasterIdLst>
    <p:notesMasterId r:id="rId36"/>
  </p:notesMasterIdLst>
  <p:sldIdLst>
    <p:sldId id="256" r:id="rId4"/>
    <p:sldId id="328" r:id="rId5"/>
    <p:sldId id="373" r:id="rId6"/>
    <p:sldId id="430" r:id="rId7"/>
    <p:sldId id="620" r:id="rId8"/>
    <p:sldId id="330" r:id="rId9"/>
    <p:sldId id="640" r:id="rId10"/>
    <p:sldId id="641" r:id="rId11"/>
    <p:sldId id="558" r:id="rId12"/>
    <p:sldId id="645" r:id="rId13"/>
    <p:sldId id="644" r:id="rId14"/>
    <p:sldId id="651" r:id="rId15"/>
    <p:sldId id="543" r:id="rId16"/>
    <p:sldId id="588" r:id="rId17"/>
    <p:sldId id="587" r:id="rId18"/>
    <p:sldId id="661" r:id="rId19"/>
    <p:sldId id="654" r:id="rId20"/>
    <p:sldId id="656" r:id="rId21"/>
    <p:sldId id="657" r:id="rId22"/>
    <p:sldId id="636" r:id="rId23"/>
    <p:sldId id="592" r:id="rId24"/>
    <p:sldId id="638" r:id="rId25"/>
    <p:sldId id="594" r:id="rId26"/>
    <p:sldId id="595" r:id="rId27"/>
    <p:sldId id="630" r:id="rId28"/>
    <p:sldId id="596" r:id="rId29"/>
    <p:sldId id="633" r:id="rId30"/>
    <p:sldId id="450" r:id="rId31"/>
    <p:sldId id="617" r:id="rId32"/>
    <p:sldId id="660" r:id="rId33"/>
    <p:sldId id="659" r:id="rId34"/>
    <p:sldId id="618" r:id="rId35"/>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yKCce6n5YKhPI1llDm4tgqrD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38"/>
    <a:srgbClr val="D7443C"/>
    <a:srgbClr val="B33B9F"/>
    <a:srgbClr val="CED629"/>
    <a:srgbClr val="003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6517" autoAdjust="0"/>
  </p:normalViewPr>
  <p:slideViewPr>
    <p:cSldViewPr snapToGrid="0">
      <p:cViewPr varScale="1">
        <p:scale>
          <a:sx n="119" d="100"/>
          <a:sy n="119" d="100"/>
        </p:scale>
        <p:origin x="139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66"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69"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67"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3d1" qsCatId="3D" csTypeId="urn:microsoft.com/office/officeart/2005/8/colors/accent6_1" csCatId="accent6" phldr="1"/>
      <dgm:spPr/>
      <dgm:t>
        <a:bodyPr/>
        <a:lstStyle/>
        <a:p>
          <a:endParaRPr lang="es-EC"/>
        </a:p>
      </dgm:t>
    </dgm:pt>
    <dgm:pt modelId="{05450837-240E-4FFA-95F2-1A8EF6BE5AF3}">
      <dgm:prSet phldrT="[Texto]" custT="1"/>
      <dgm:spPr/>
      <dgm:t>
        <a:bodyPr/>
        <a:lstStyle/>
        <a:p>
          <a:r>
            <a:rPr lang="es-EC" sz="1800" b="1"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A0C15F5A-1787-4090-96E0-9C5DB1B41B85}">
      <dgm:prSet phldrT="[Texto]" custT="1"/>
      <dgm:spPr/>
      <dgm:t>
        <a:bodyPr/>
        <a:lstStyle/>
        <a:p>
          <a:r>
            <a:rPr lang="es-EC" sz="1800" b="1" dirty="0">
              <a:latin typeface="Georgia" panose="02040502050405020303" pitchFamily="18" charset="0"/>
            </a:rPr>
            <a:t>2.- OBJETIVOS</a:t>
          </a:r>
        </a:p>
      </dgm:t>
    </dgm:pt>
    <dgm:pt modelId="{AECEC35F-0179-44CF-A4BD-89AAC3C893A7}" type="parTrans" cxnId="{71A0BD74-0BAC-4DB2-9168-1D5184F0AB26}">
      <dgm:prSet/>
      <dgm:spPr/>
      <dgm:t>
        <a:bodyPr/>
        <a:lstStyle/>
        <a:p>
          <a:endParaRPr lang="es-EC"/>
        </a:p>
      </dgm:t>
    </dgm:pt>
    <dgm:pt modelId="{0749ADC6-9D54-4142-A506-19E0144D377F}" type="sibTrans" cxnId="{71A0BD74-0BAC-4DB2-9168-1D5184F0AB26}">
      <dgm:prSet/>
      <dgm:spPr/>
      <dgm:t>
        <a:bodyPr/>
        <a:lstStyle/>
        <a:p>
          <a:endParaRPr lang="es-EC"/>
        </a:p>
      </dgm:t>
    </dgm:pt>
    <dgm:pt modelId="{404F95A9-5E8F-42AA-A8E3-9E2480F7E23F}">
      <dgm:prSet phldrT="[Texto]" custT="1"/>
      <dgm:spPr/>
      <dgm:t>
        <a:bodyPr/>
        <a:lstStyle/>
        <a:p>
          <a:r>
            <a:rPr lang="es-EC" sz="1800" b="1" dirty="0">
              <a:latin typeface="Georgia" panose="02040502050405020303" pitchFamily="18" charset="0"/>
            </a:rPr>
            <a:t>3.- DESARROLLO DE HERRAMIENTA</a:t>
          </a:r>
        </a:p>
      </dgm:t>
    </dgm:pt>
    <dgm:pt modelId="{70CFB40E-FB38-4E6D-BFA1-A20DAF741021}" type="parTrans" cxnId="{2272A19A-F7E9-4F23-BCD6-580A63A6FB83}">
      <dgm:prSet/>
      <dgm:spPr/>
      <dgm:t>
        <a:bodyPr/>
        <a:lstStyle/>
        <a:p>
          <a:endParaRPr lang="es-EC"/>
        </a:p>
      </dgm:t>
    </dgm:pt>
    <dgm:pt modelId="{90A30415-5BEE-42EE-9B45-627F43AD8CD9}" type="sibTrans" cxnId="{2272A19A-F7E9-4F23-BCD6-580A63A6FB83}">
      <dgm:prSet/>
      <dgm:spPr/>
      <dgm:t>
        <a:bodyPr/>
        <a:lstStyle/>
        <a:p>
          <a:endParaRPr lang="es-EC"/>
        </a:p>
      </dgm:t>
    </dgm:pt>
    <dgm:pt modelId="{3FCD0450-6231-4337-BA9B-402730FFFA39}">
      <dgm:prSet phldrT="[Texto]" custT="1"/>
      <dgm:spPr/>
      <dgm:t>
        <a:bodyPr/>
        <a:lstStyle/>
        <a:p>
          <a:r>
            <a:rPr lang="es-EC" sz="1800" b="1" dirty="0">
              <a:latin typeface="Georgia" panose="02040502050405020303" pitchFamily="18" charset="0"/>
            </a:rPr>
            <a:t>4.- RESULTADOS Y ANÁLISIS</a:t>
          </a:r>
        </a:p>
      </dgm:t>
    </dgm:pt>
    <dgm:pt modelId="{513E9024-5CA6-4C68-832F-E6C9461C59D7}" type="parTrans" cxnId="{F7AD0A46-D40A-4DC6-B144-3C88061D73C9}">
      <dgm:prSet/>
      <dgm:spPr/>
      <dgm:t>
        <a:bodyPr/>
        <a:lstStyle/>
        <a:p>
          <a:endParaRPr lang="es-EC"/>
        </a:p>
      </dgm:t>
    </dgm:pt>
    <dgm:pt modelId="{F9894CEC-E023-4A13-838B-E68D293AC355}" type="sibTrans" cxnId="{F7AD0A46-D40A-4DC6-B144-3C88061D73C9}">
      <dgm:prSet/>
      <dgm:spPr/>
      <dgm:t>
        <a:bodyPr/>
        <a:lstStyle/>
        <a:p>
          <a:endParaRPr lang="es-EC"/>
        </a:p>
      </dgm:t>
    </dgm:pt>
    <dgm:pt modelId="{53C8E5B2-9439-4A75-A804-A8644D0C8A0D}">
      <dgm:prSet phldrT="[Texto]" custT="1"/>
      <dgm:spPr/>
      <dgm:t>
        <a:bodyPr/>
        <a:lstStyle/>
        <a:p>
          <a:r>
            <a:rPr lang="es-EC" sz="1800" b="1">
              <a:latin typeface="Georgia" panose="02040502050405020303" pitchFamily="18" charset="0"/>
            </a:rPr>
            <a:t>5.- CONCLUSIONES Y RECOMENDACIONES</a:t>
          </a:r>
          <a:endParaRPr lang="es-EC" sz="1800" b="1" dirty="0">
            <a:latin typeface="Georgia" panose="02040502050405020303" pitchFamily="18" charset="0"/>
          </a:endParaRPr>
        </a:p>
      </dgm:t>
    </dgm:pt>
    <dgm:pt modelId="{680076AC-4728-4824-8313-4772B26B51DB}" type="parTrans" cxnId="{F47E18AD-5567-4C19-A67A-73289D6B3F5C}">
      <dgm:prSet/>
      <dgm:spPr/>
      <dgm:t>
        <a:bodyPr/>
        <a:lstStyle/>
        <a:p>
          <a:endParaRPr lang="es-EC"/>
        </a:p>
      </dgm:t>
    </dgm:pt>
    <dgm:pt modelId="{ECA5968D-7027-4C93-A1B3-D0265A4461FC}" type="sibTrans" cxnId="{F47E18AD-5567-4C19-A67A-73289D6B3F5C}">
      <dgm:prSet/>
      <dgm:spPr/>
      <dgm:t>
        <a:bodyPr/>
        <a:lstStyle/>
        <a:p>
          <a:endParaRPr lang="es-EC"/>
        </a:p>
      </dgm:t>
    </dgm:pt>
    <dgm:pt modelId="{B3FCA87C-7E4B-4998-9EC2-F460774F782A}" type="pres">
      <dgm:prSet presAssocID="{87B6FA0F-7101-4A99-BBA3-0FEC8E239276}" presName="vert0" presStyleCnt="0">
        <dgm:presLayoutVars>
          <dgm:dir/>
          <dgm:animOne val="branch"/>
          <dgm:animLvl val="lvl"/>
        </dgm:presLayoutVars>
      </dgm:prSet>
      <dgm:spPr/>
    </dgm:pt>
    <dgm:pt modelId="{05F4CBE2-4505-4DEB-9E66-5B46C4C71947}" type="pres">
      <dgm:prSet presAssocID="{05450837-240E-4FFA-95F2-1A8EF6BE5AF3}" presName="thickLine" presStyleLbl="alignNode1" presStyleIdx="0" presStyleCnt="5"/>
      <dgm:spPr/>
    </dgm:pt>
    <dgm:pt modelId="{534B02AC-8898-4155-A674-107647AACA96}" type="pres">
      <dgm:prSet presAssocID="{05450837-240E-4FFA-95F2-1A8EF6BE5AF3}" presName="horz1" presStyleCnt="0"/>
      <dgm:spPr/>
    </dgm:pt>
    <dgm:pt modelId="{6B0FB4EB-21FD-44A7-ADEB-1AEDA1F836FD}" type="pres">
      <dgm:prSet presAssocID="{05450837-240E-4FFA-95F2-1A8EF6BE5AF3}" presName="tx1" presStyleLbl="revTx" presStyleIdx="0" presStyleCnt="5"/>
      <dgm:spPr/>
    </dgm:pt>
    <dgm:pt modelId="{C14CECA2-2EC1-4ECE-884E-431F86CFFA53}" type="pres">
      <dgm:prSet presAssocID="{05450837-240E-4FFA-95F2-1A8EF6BE5AF3}" presName="vert1" presStyleCnt="0"/>
      <dgm:spPr/>
    </dgm:pt>
    <dgm:pt modelId="{ED058CAE-5663-459C-A691-0DEFC032A990}" type="pres">
      <dgm:prSet presAssocID="{A0C15F5A-1787-4090-96E0-9C5DB1B41B85}" presName="thickLine" presStyleLbl="alignNode1" presStyleIdx="1" presStyleCnt="5" custLinFactNeighborY="-6234"/>
      <dgm:spPr/>
    </dgm:pt>
    <dgm:pt modelId="{36630F9E-D2B6-429B-935D-5EA956EB668D}" type="pres">
      <dgm:prSet presAssocID="{A0C15F5A-1787-4090-96E0-9C5DB1B41B85}" presName="horz1" presStyleCnt="0"/>
      <dgm:spPr/>
    </dgm:pt>
    <dgm:pt modelId="{D79A1BF9-1D7A-41DE-BE3F-3FC04DDD9860}" type="pres">
      <dgm:prSet presAssocID="{A0C15F5A-1787-4090-96E0-9C5DB1B41B85}" presName="tx1" presStyleLbl="revTx" presStyleIdx="1" presStyleCnt="5"/>
      <dgm:spPr/>
    </dgm:pt>
    <dgm:pt modelId="{9BC4BA47-D802-4319-9F7F-22A7F82C821C}" type="pres">
      <dgm:prSet presAssocID="{A0C15F5A-1787-4090-96E0-9C5DB1B41B85}" presName="vert1" presStyleCnt="0"/>
      <dgm:spPr/>
    </dgm:pt>
    <dgm:pt modelId="{B2920557-89D9-48A0-95E8-4EE757BB55BB}" type="pres">
      <dgm:prSet presAssocID="{404F95A9-5E8F-42AA-A8E3-9E2480F7E23F}" presName="thickLine" presStyleLbl="alignNode1" presStyleIdx="2" presStyleCnt="5" custLinFactNeighborY="-6234"/>
      <dgm:spPr/>
    </dgm:pt>
    <dgm:pt modelId="{A5CB9E0D-9759-48CC-89AE-617A8F2173A1}" type="pres">
      <dgm:prSet presAssocID="{404F95A9-5E8F-42AA-A8E3-9E2480F7E23F}" presName="horz1" presStyleCnt="0"/>
      <dgm:spPr/>
    </dgm:pt>
    <dgm:pt modelId="{824F21ED-4058-429F-B674-B776BB498950}" type="pres">
      <dgm:prSet presAssocID="{404F95A9-5E8F-42AA-A8E3-9E2480F7E23F}" presName="tx1" presStyleLbl="revTx" presStyleIdx="2" presStyleCnt="5"/>
      <dgm:spPr/>
    </dgm:pt>
    <dgm:pt modelId="{8EC19F8C-FF98-4C5A-8FEB-70E39E06C331}" type="pres">
      <dgm:prSet presAssocID="{404F95A9-5E8F-42AA-A8E3-9E2480F7E23F}" presName="vert1" presStyleCnt="0"/>
      <dgm:spPr/>
    </dgm:pt>
    <dgm:pt modelId="{2DDC171A-926F-4551-9302-10FBA75A0066}" type="pres">
      <dgm:prSet presAssocID="{3FCD0450-6231-4337-BA9B-402730FFFA39}" presName="thickLine" presStyleLbl="alignNode1" presStyleIdx="3" presStyleCnt="5" custLinFactNeighborY="-6234"/>
      <dgm:spPr/>
    </dgm:pt>
    <dgm:pt modelId="{D49F9562-325A-4CD1-AF22-D20F9D881BCF}" type="pres">
      <dgm:prSet presAssocID="{3FCD0450-6231-4337-BA9B-402730FFFA39}" presName="horz1" presStyleCnt="0"/>
      <dgm:spPr/>
    </dgm:pt>
    <dgm:pt modelId="{24BE209B-7092-4DE8-ACCE-EED06BED4713}" type="pres">
      <dgm:prSet presAssocID="{3FCD0450-6231-4337-BA9B-402730FFFA39}" presName="tx1" presStyleLbl="revTx" presStyleIdx="3" presStyleCnt="5"/>
      <dgm:spPr/>
    </dgm:pt>
    <dgm:pt modelId="{1458EC44-6969-4BFD-935D-5C153828777C}" type="pres">
      <dgm:prSet presAssocID="{3FCD0450-6231-4337-BA9B-402730FFFA39}" presName="vert1" presStyleCnt="0"/>
      <dgm:spPr/>
    </dgm:pt>
    <dgm:pt modelId="{72CCC5A4-C9A9-4201-B14E-16A7A1564446}" type="pres">
      <dgm:prSet presAssocID="{53C8E5B2-9439-4A75-A804-A8644D0C8A0D}" presName="thickLine" presStyleLbl="alignNode1" presStyleIdx="4" presStyleCnt="5" custLinFactNeighborY="-6234"/>
      <dgm:spPr/>
    </dgm:pt>
    <dgm:pt modelId="{3EBAA6ED-4957-4835-A8B1-D6B9E949C364}" type="pres">
      <dgm:prSet presAssocID="{53C8E5B2-9439-4A75-A804-A8644D0C8A0D}" presName="horz1" presStyleCnt="0"/>
      <dgm:spPr/>
    </dgm:pt>
    <dgm:pt modelId="{690CC2DC-4A8B-432D-8602-06488C04BBB0}" type="pres">
      <dgm:prSet presAssocID="{53C8E5B2-9439-4A75-A804-A8644D0C8A0D}" presName="tx1" presStyleLbl="revTx" presStyleIdx="4" presStyleCnt="5"/>
      <dgm:spPr/>
    </dgm:pt>
    <dgm:pt modelId="{5546F92C-0E39-4D6E-B739-18DC487D0017}" type="pres">
      <dgm:prSet presAssocID="{53C8E5B2-9439-4A75-A804-A8644D0C8A0D}" presName="vert1" presStyleCnt="0"/>
      <dgm:spPr/>
    </dgm:pt>
  </dgm:ptLst>
  <dgm:cxnLst>
    <dgm:cxn modelId="{4A08CA18-0DF8-4AF0-B395-F0307C4D93F1}" type="presOf" srcId="{404F95A9-5E8F-42AA-A8E3-9E2480F7E23F}" destId="{824F21ED-4058-429F-B674-B776BB498950}" srcOrd="0" destOrd="0" presId="urn:microsoft.com/office/officeart/2008/layout/LinedList"/>
    <dgm:cxn modelId="{6B9BCE20-882B-4F11-AFA7-D9BA6C9B3A84}" type="presOf" srcId="{87B6FA0F-7101-4A99-BBA3-0FEC8E239276}" destId="{B3FCA87C-7E4B-4998-9EC2-F460774F782A}" srcOrd="0" destOrd="0" presId="urn:microsoft.com/office/officeart/2008/layout/LinedList"/>
    <dgm:cxn modelId="{99851B28-517D-463E-8ECB-F1C809F2BB6C}" type="presOf" srcId="{53C8E5B2-9439-4A75-A804-A8644D0C8A0D}" destId="{690CC2DC-4A8B-432D-8602-06488C04BBB0}" srcOrd="0" destOrd="0" presId="urn:microsoft.com/office/officeart/2008/layout/LinedList"/>
    <dgm:cxn modelId="{2FA51238-B023-4D16-8C8E-8CFE086C90B6}" type="presOf" srcId="{A0C15F5A-1787-4090-96E0-9C5DB1B41B85}" destId="{D79A1BF9-1D7A-41DE-BE3F-3FC04DDD9860}" srcOrd="0" destOrd="0" presId="urn:microsoft.com/office/officeart/2008/layout/LinedList"/>
    <dgm:cxn modelId="{C67E0443-B6A9-4855-B1CB-0103CD3096AE}" type="presOf" srcId="{05450837-240E-4FFA-95F2-1A8EF6BE5AF3}" destId="{6B0FB4EB-21FD-44A7-ADEB-1AEDA1F836FD}" srcOrd="0" destOrd="0" presId="urn:microsoft.com/office/officeart/2008/layout/LinedList"/>
    <dgm:cxn modelId="{F7AD0A46-D40A-4DC6-B144-3C88061D73C9}" srcId="{87B6FA0F-7101-4A99-BBA3-0FEC8E239276}" destId="{3FCD0450-6231-4337-BA9B-402730FFFA39}" srcOrd="3" destOrd="0" parTransId="{513E9024-5CA6-4C68-832F-E6C9461C59D7}" sibTransId="{F9894CEC-E023-4A13-838B-E68D293AC355}"/>
    <dgm:cxn modelId="{71A0BD74-0BAC-4DB2-9168-1D5184F0AB26}" srcId="{87B6FA0F-7101-4A99-BBA3-0FEC8E239276}" destId="{A0C15F5A-1787-4090-96E0-9C5DB1B41B85}" srcOrd="1" destOrd="0" parTransId="{AECEC35F-0179-44CF-A4BD-89AAC3C893A7}" sibTransId="{0749ADC6-9D54-4142-A506-19E0144D377F}"/>
    <dgm:cxn modelId="{17FEA757-92AC-4E80-B287-5C9508432AB8}" srcId="{87B6FA0F-7101-4A99-BBA3-0FEC8E239276}" destId="{05450837-240E-4FFA-95F2-1A8EF6BE5AF3}" srcOrd="0" destOrd="0" parTransId="{11CF7E89-1DC9-4E5F-A926-487080FAE350}" sibTransId="{578AEC27-F882-4355-B379-D1A32A3C8D05}"/>
    <dgm:cxn modelId="{2272A19A-F7E9-4F23-BCD6-580A63A6FB83}" srcId="{87B6FA0F-7101-4A99-BBA3-0FEC8E239276}" destId="{404F95A9-5E8F-42AA-A8E3-9E2480F7E23F}" srcOrd="2" destOrd="0" parTransId="{70CFB40E-FB38-4E6D-BFA1-A20DAF741021}" sibTransId="{90A30415-5BEE-42EE-9B45-627F43AD8CD9}"/>
    <dgm:cxn modelId="{F47E18AD-5567-4C19-A67A-73289D6B3F5C}" srcId="{87B6FA0F-7101-4A99-BBA3-0FEC8E239276}" destId="{53C8E5B2-9439-4A75-A804-A8644D0C8A0D}" srcOrd="4" destOrd="0" parTransId="{680076AC-4728-4824-8313-4772B26B51DB}" sibTransId="{ECA5968D-7027-4C93-A1B3-D0265A4461FC}"/>
    <dgm:cxn modelId="{54DA82DB-B185-49FA-A345-463CDF8509C5}" type="presOf" srcId="{3FCD0450-6231-4337-BA9B-402730FFFA39}" destId="{24BE209B-7092-4DE8-ACCE-EED06BED4713}" srcOrd="0" destOrd="0" presId="urn:microsoft.com/office/officeart/2008/layout/LinedList"/>
    <dgm:cxn modelId="{2DA02547-B84B-49DA-8ACF-31DF1A5A41AE}" type="presParOf" srcId="{B3FCA87C-7E4B-4998-9EC2-F460774F782A}" destId="{05F4CBE2-4505-4DEB-9E66-5B46C4C71947}" srcOrd="0" destOrd="0" presId="urn:microsoft.com/office/officeart/2008/layout/LinedList"/>
    <dgm:cxn modelId="{6F120C5B-D072-4095-B901-51C51CD56622}" type="presParOf" srcId="{B3FCA87C-7E4B-4998-9EC2-F460774F782A}" destId="{534B02AC-8898-4155-A674-107647AACA96}" srcOrd="1" destOrd="0" presId="urn:microsoft.com/office/officeart/2008/layout/LinedList"/>
    <dgm:cxn modelId="{4ADEB9C0-AD50-4D30-BADE-902B25E04FE2}" type="presParOf" srcId="{534B02AC-8898-4155-A674-107647AACA96}" destId="{6B0FB4EB-21FD-44A7-ADEB-1AEDA1F836FD}" srcOrd="0" destOrd="0" presId="urn:microsoft.com/office/officeart/2008/layout/LinedList"/>
    <dgm:cxn modelId="{B2DE5A71-99A2-4143-A2B7-0D5D864D5788}" type="presParOf" srcId="{534B02AC-8898-4155-A674-107647AACA96}" destId="{C14CECA2-2EC1-4ECE-884E-431F86CFFA53}" srcOrd="1" destOrd="0" presId="urn:microsoft.com/office/officeart/2008/layout/LinedList"/>
    <dgm:cxn modelId="{7F5E5339-4855-4BBC-B409-CA13862CCDF7}" type="presParOf" srcId="{B3FCA87C-7E4B-4998-9EC2-F460774F782A}" destId="{ED058CAE-5663-459C-A691-0DEFC032A990}" srcOrd="2" destOrd="0" presId="urn:microsoft.com/office/officeart/2008/layout/LinedList"/>
    <dgm:cxn modelId="{837C0EFE-71D0-4248-A023-01DF829BF02B}" type="presParOf" srcId="{B3FCA87C-7E4B-4998-9EC2-F460774F782A}" destId="{36630F9E-D2B6-429B-935D-5EA956EB668D}" srcOrd="3" destOrd="0" presId="urn:microsoft.com/office/officeart/2008/layout/LinedList"/>
    <dgm:cxn modelId="{231952DB-6552-4E9F-B1F7-EB72F61971DB}" type="presParOf" srcId="{36630F9E-D2B6-429B-935D-5EA956EB668D}" destId="{D79A1BF9-1D7A-41DE-BE3F-3FC04DDD9860}" srcOrd="0" destOrd="0" presId="urn:microsoft.com/office/officeart/2008/layout/LinedList"/>
    <dgm:cxn modelId="{6C1F7D00-2E0B-4606-9AEA-953D614AE431}" type="presParOf" srcId="{36630F9E-D2B6-429B-935D-5EA956EB668D}" destId="{9BC4BA47-D802-4319-9F7F-22A7F82C821C}" srcOrd="1" destOrd="0" presId="urn:microsoft.com/office/officeart/2008/layout/LinedList"/>
    <dgm:cxn modelId="{07F62D41-F30C-4946-A169-36EA44573E46}" type="presParOf" srcId="{B3FCA87C-7E4B-4998-9EC2-F460774F782A}" destId="{B2920557-89D9-48A0-95E8-4EE757BB55BB}" srcOrd="4" destOrd="0" presId="urn:microsoft.com/office/officeart/2008/layout/LinedList"/>
    <dgm:cxn modelId="{6205D9E8-2492-4142-9782-26ED4BBA134D}" type="presParOf" srcId="{B3FCA87C-7E4B-4998-9EC2-F460774F782A}" destId="{A5CB9E0D-9759-48CC-89AE-617A8F2173A1}" srcOrd="5" destOrd="0" presId="urn:microsoft.com/office/officeart/2008/layout/LinedList"/>
    <dgm:cxn modelId="{D54F510C-762D-4411-B48A-7375028DDC28}" type="presParOf" srcId="{A5CB9E0D-9759-48CC-89AE-617A8F2173A1}" destId="{824F21ED-4058-429F-B674-B776BB498950}" srcOrd="0" destOrd="0" presId="urn:microsoft.com/office/officeart/2008/layout/LinedList"/>
    <dgm:cxn modelId="{40D7640E-59C4-4A52-94D6-E109377D7DCD}" type="presParOf" srcId="{A5CB9E0D-9759-48CC-89AE-617A8F2173A1}" destId="{8EC19F8C-FF98-4C5A-8FEB-70E39E06C331}" srcOrd="1" destOrd="0" presId="urn:microsoft.com/office/officeart/2008/layout/LinedList"/>
    <dgm:cxn modelId="{D3B60362-D9E7-469D-B350-D84DBF012492}" type="presParOf" srcId="{B3FCA87C-7E4B-4998-9EC2-F460774F782A}" destId="{2DDC171A-926F-4551-9302-10FBA75A0066}" srcOrd="6" destOrd="0" presId="urn:microsoft.com/office/officeart/2008/layout/LinedList"/>
    <dgm:cxn modelId="{182FA4E5-1811-4959-807D-1E8D8EA8BE8F}" type="presParOf" srcId="{B3FCA87C-7E4B-4998-9EC2-F460774F782A}" destId="{D49F9562-325A-4CD1-AF22-D20F9D881BCF}" srcOrd="7" destOrd="0" presId="urn:microsoft.com/office/officeart/2008/layout/LinedList"/>
    <dgm:cxn modelId="{371386BA-8680-4D6F-8161-10D50EDAD01F}" type="presParOf" srcId="{D49F9562-325A-4CD1-AF22-D20F9D881BCF}" destId="{24BE209B-7092-4DE8-ACCE-EED06BED4713}" srcOrd="0" destOrd="0" presId="urn:microsoft.com/office/officeart/2008/layout/LinedList"/>
    <dgm:cxn modelId="{EB2BD882-54C5-4525-A6D7-2FA962F1E4EA}" type="presParOf" srcId="{D49F9562-325A-4CD1-AF22-D20F9D881BCF}" destId="{1458EC44-6969-4BFD-935D-5C153828777C}" srcOrd="1" destOrd="0" presId="urn:microsoft.com/office/officeart/2008/layout/LinedList"/>
    <dgm:cxn modelId="{7BCA3D37-4647-48A7-B815-D299495C4226}" type="presParOf" srcId="{B3FCA87C-7E4B-4998-9EC2-F460774F782A}" destId="{72CCC5A4-C9A9-4201-B14E-16A7A1564446}" srcOrd="8" destOrd="0" presId="urn:microsoft.com/office/officeart/2008/layout/LinedList"/>
    <dgm:cxn modelId="{74CAAD01-6EFB-4278-971D-AA07F67EBA0F}" type="presParOf" srcId="{B3FCA87C-7E4B-4998-9EC2-F460774F782A}" destId="{3EBAA6ED-4957-4835-A8B1-D6B9E949C364}" srcOrd="9" destOrd="0" presId="urn:microsoft.com/office/officeart/2008/layout/LinedList"/>
    <dgm:cxn modelId="{E5A36FC0-3E60-4A03-B286-AA0DC0D032B3}" type="presParOf" srcId="{3EBAA6ED-4957-4835-A8B1-D6B9E949C364}" destId="{690CC2DC-4A8B-432D-8602-06488C04BBB0}" srcOrd="0" destOrd="0" presId="urn:microsoft.com/office/officeart/2008/layout/LinedList"/>
    <dgm:cxn modelId="{80000F5D-4023-46F0-8F55-9537A8EE1875}" type="presParOf" srcId="{3EBAA6ED-4957-4835-A8B1-D6B9E949C364}" destId="{5546F92C-0E39-4D6E-B739-18DC487D0017}" srcOrd="1" destOrd="0" presId="urn:microsoft.com/office/officeart/2008/layout/LinedList"/>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C5354-690A-4350-8548-398ED8472EEE}"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66A3C578-C9A5-4061-8503-258A59658110}">
      <dgm:prSet phldrT="[Texto]"/>
      <dgm:spPr/>
      <dgm:t>
        <a:bodyPr/>
        <a:lstStyle/>
        <a:p>
          <a:pPr algn="ctr"/>
          <a:r>
            <a:rPr lang="es-EC" b="1" dirty="0"/>
            <a:t>Importancia de las políticas sobre la Neutralidad de red</a:t>
          </a:r>
          <a:endParaRPr lang="en-US" b="1" dirty="0"/>
        </a:p>
      </dgm:t>
    </dgm:pt>
    <dgm:pt modelId="{E47CBCB7-28F7-4F14-B456-2324FB9AB80C}" type="parTrans" cxnId="{735AE761-86B0-4AC8-BA83-5BE33AA6F0D0}">
      <dgm:prSet/>
      <dgm:spPr/>
      <dgm:t>
        <a:bodyPr/>
        <a:lstStyle/>
        <a:p>
          <a:pPr algn="ctr"/>
          <a:endParaRPr lang="en-US"/>
        </a:p>
      </dgm:t>
    </dgm:pt>
    <dgm:pt modelId="{F5725F1C-4DE2-4EB6-A288-44C64E37AD5A}" type="sibTrans" cxnId="{735AE761-86B0-4AC8-BA83-5BE33AA6F0D0}">
      <dgm:prSet/>
      <dgm:spPr/>
      <dgm:t>
        <a:bodyPr/>
        <a:lstStyle/>
        <a:p>
          <a:pPr algn="ctr"/>
          <a:endParaRPr lang="en-US"/>
        </a:p>
      </dgm:t>
    </dgm:pt>
    <dgm:pt modelId="{11A22A3B-F62A-4E16-88A9-14059E3DD82C}">
      <dgm:prSet phldrT="[Texto]"/>
      <dgm:spPr/>
      <dgm:t>
        <a:bodyPr anchor="ctr"/>
        <a:lstStyle/>
        <a:p>
          <a:pPr algn="ctr"/>
          <a:r>
            <a:rPr lang="es-ES" b="0" i="0" dirty="0"/>
            <a:t>Impedir que los ISP’s bloqueen, limiten o prioricen ciertos tipos de tráfico en la red, para crear un entorno equitativo para todos los usuarios y empresas en línea.</a:t>
          </a:r>
          <a:endParaRPr lang="en-US" dirty="0"/>
        </a:p>
      </dgm:t>
    </dgm:pt>
    <dgm:pt modelId="{2B07ADAB-BD8F-4000-94FE-9336C54286D5}" type="parTrans" cxnId="{FDD04586-07C7-4BF1-A176-2AF2E0C62A10}">
      <dgm:prSet/>
      <dgm:spPr/>
      <dgm:t>
        <a:bodyPr/>
        <a:lstStyle/>
        <a:p>
          <a:pPr algn="ctr"/>
          <a:endParaRPr lang="en-US"/>
        </a:p>
      </dgm:t>
    </dgm:pt>
    <dgm:pt modelId="{9BD28A68-2391-4439-A577-214A18E62F74}" type="sibTrans" cxnId="{FDD04586-07C7-4BF1-A176-2AF2E0C62A10}">
      <dgm:prSet/>
      <dgm:spPr/>
      <dgm:t>
        <a:bodyPr/>
        <a:lstStyle/>
        <a:p>
          <a:pPr algn="ctr"/>
          <a:endParaRPr lang="en-US"/>
        </a:p>
      </dgm:t>
    </dgm:pt>
    <dgm:pt modelId="{21920B6F-E185-4C71-B46F-63AEFA36AFC7}">
      <dgm:prSet phldrT="[Texto]"/>
      <dgm:spPr/>
      <dgm:t>
        <a:bodyPr anchor="ctr"/>
        <a:lstStyle/>
        <a:p>
          <a:pPr algn="ctr"/>
          <a:r>
            <a:rPr lang="es-ES" b="0" i="0" dirty="0"/>
            <a:t>Garantizar que los consumidores tengan acceso a una información clara y transparente sobre los servicios de Internet que se les proporcionan, incluyendo los términos y condiciones de su uso, las velocidades de conexión, y cualquier posible limitación o restricción.</a:t>
          </a:r>
          <a:endParaRPr lang="en-US" dirty="0"/>
        </a:p>
      </dgm:t>
    </dgm:pt>
    <dgm:pt modelId="{1354F625-D177-4BEF-9B48-EBED584DDCBD}" type="parTrans" cxnId="{9DEAB747-48EE-438F-8E38-89BE761F372A}">
      <dgm:prSet/>
      <dgm:spPr/>
      <dgm:t>
        <a:bodyPr/>
        <a:lstStyle/>
        <a:p>
          <a:pPr algn="ctr"/>
          <a:endParaRPr lang="en-US"/>
        </a:p>
      </dgm:t>
    </dgm:pt>
    <dgm:pt modelId="{CFDE0676-265F-4DBA-A342-A30C978550B9}" type="sibTrans" cxnId="{9DEAB747-48EE-438F-8E38-89BE761F372A}">
      <dgm:prSet/>
      <dgm:spPr/>
      <dgm:t>
        <a:bodyPr/>
        <a:lstStyle/>
        <a:p>
          <a:pPr algn="ctr"/>
          <a:endParaRPr lang="en-US"/>
        </a:p>
      </dgm:t>
    </dgm:pt>
    <dgm:pt modelId="{1BEDB7EF-E65A-4F3C-921F-FACAF4DF402C}">
      <dgm:prSet phldrT="[Texto]"/>
      <dgm:spPr/>
      <dgm:t>
        <a:bodyPr anchor="ctr"/>
        <a:lstStyle/>
        <a:p>
          <a:pPr algn="ctr"/>
          <a:r>
            <a:rPr lang="es-ES" b="0" i="0" dirty="0"/>
            <a:t>Mantener una Internet libre y abierta, fomenta la innovación y el progreso, a través de políticas públicas sólidas y efectivas puede beneficiar a los usuarios y empresas de todo el mundo, asegurando que la red esté disponible para todos en igualdad de condiciones</a:t>
          </a:r>
          <a:endParaRPr lang="en-US" dirty="0"/>
        </a:p>
      </dgm:t>
    </dgm:pt>
    <dgm:pt modelId="{AAC94EAC-772C-4686-AAE5-D2EED7DC6DB5}" type="parTrans" cxnId="{7D25CC60-C09F-4EF1-91CC-0DC79063B682}">
      <dgm:prSet/>
      <dgm:spPr/>
      <dgm:t>
        <a:bodyPr/>
        <a:lstStyle/>
        <a:p>
          <a:pPr algn="ctr"/>
          <a:endParaRPr lang="en-US"/>
        </a:p>
      </dgm:t>
    </dgm:pt>
    <dgm:pt modelId="{CF2EB15B-7A58-4C3B-ACCD-B8EB78698773}" type="sibTrans" cxnId="{7D25CC60-C09F-4EF1-91CC-0DC79063B682}">
      <dgm:prSet/>
      <dgm:spPr/>
      <dgm:t>
        <a:bodyPr/>
        <a:lstStyle/>
        <a:p>
          <a:pPr algn="ctr"/>
          <a:endParaRPr lang="en-US"/>
        </a:p>
      </dgm:t>
    </dgm:pt>
    <dgm:pt modelId="{4B818378-77B6-4564-8727-5EC8EC27F43C}" type="pres">
      <dgm:prSet presAssocID="{F2FC5354-690A-4350-8548-398ED8472EEE}" presName="vert0" presStyleCnt="0">
        <dgm:presLayoutVars>
          <dgm:dir/>
          <dgm:animOne val="branch"/>
          <dgm:animLvl val="lvl"/>
        </dgm:presLayoutVars>
      </dgm:prSet>
      <dgm:spPr/>
    </dgm:pt>
    <dgm:pt modelId="{8AB554FA-6F77-4654-9524-625B819F1028}" type="pres">
      <dgm:prSet presAssocID="{66A3C578-C9A5-4061-8503-258A59658110}" presName="thickLine" presStyleLbl="alignNode1" presStyleIdx="0" presStyleCnt="1"/>
      <dgm:spPr/>
    </dgm:pt>
    <dgm:pt modelId="{C18ADF3B-8044-49E8-A026-3B3EC0005074}" type="pres">
      <dgm:prSet presAssocID="{66A3C578-C9A5-4061-8503-258A59658110}" presName="horz1" presStyleCnt="0"/>
      <dgm:spPr/>
    </dgm:pt>
    <dgm:pt modelId="{063F216A-D0E1-4814-8C42-E047EA123B6A}" type="pres">
      <dgm:prSet presAssocID="{66A3C578-C9A5-4061-8503-258A59658110}" presName="tx1" presStyleLbl="revTx" presStyleIdx="0" presStyleCnt="4"/>
      <dgm:spPr/>
    </dgm:pt>
    <dgm:pt modelId="{0B650820-09DE-43D7-88CF-023125896E01}" type="pres">
      <dgm:prSet presAssocID="{66A3C578-C9A5-4061-8503-258A59658110}" presName="vert1" presStyleCnt="0"/>
      <dgm:spPr/>
    </dgm:pt>
    <dgm:pt modelId="{03CEB374-8BDA-485F-962C-FF8BC8F55307}" type="pres">
      <dgm:prSet presAssocID="{11A22A3B-F62A-4E16-88A9-14059E3DD82C}" presName="vertSpace2a" presStyleCnt="0"/>
      <dgm:spPr/>
    </dgm:pt>
    <dgm:pt modelId="{E8CF21DA-7EB2-45AA-A99C-EFC5C74336DE}" type="pres">
      <dgm:prSet presAssocID="{11A22A3B-F62A-4E16-88A9-14059E3DD82C}" presName="horz2" presStyleCnt="0"/>
      <dgm:spPr/>
    </dgm:pt>
    <dgm:pt modelId="{7B07992F-67E8-47A6-815C-B571E92423B8}" type="pres">
      <dgm:prSet presAssocID="{11A22A3B-F62A-4E16-88A9-14059E3DD82C}" presName="horzSpace2" presStyleCnt="0"/>
      <dgm:spPr/>
    </dgm:pt>
    <dgm:pt modelId="{1980843F-557C-403B-87F6-FB21993FA454}" type="pres">
      <dgm:prSet presAssocID="{11A22A3B-F62A-4E16-88A9-14059E3DD82C}" presName="tx2" presStyleLbl="revTx" presStyleIdx="1" presStyleCnt="4"/>
      <dgm:spPr/>
    </dgm:pt>
    <dgm:pt modelId="{73D723EB-4496-416B-B5F5-A7A98850A836}" type="pres">
      <dgm:prSet presAssocID="{11A22A3B-F62A-4E16-88A9-14059E3DD82C}" presName="vert2" presStyleCnt="0"/>
      <dgm:spPr/>
    </dgm:pt>
    <dgm:pt modelId="{97998BC3-C493-44DA-AD5D-F366817292B3}" type="pres">
      <dgm:prSet presAssocID="{11A22A3B-F62A-4E16-88A9-14059E3DD82C}" presName="thinLine2b" presStyleLbl="callout" presStyleIdx="0" presStyleCnt="3"/>
      <dgm:spPr/>
    </dgm:pt>
    <dgm:pt modelId="{C12B0D17-103F-494A-BDFE-AF9A6A900A40}" type="pres">
      <dgm:prSet presAssocID="{11A22A3B-F62A-4E16-88A9-14059E3DD82C}" presName="vertSpace2b" presStyleCnt="0"/>
      <dgm:spPr/>
    </dgm:pt>
    <dgm:pt modelId="{C69E58AF-DCC1-4865-A2A6-855DABA232E0}" type="pres">
      <dgm:prSet presAssocID="{21920B6F-E185-4C71-B46F-63AEFA36AFC7}" presName="horz2" presStyleCnt="0"/>
      <dgm:spPr/>
    </dgm:pt>
    <dgm:pt modelId="{04FBE455-542A-4502-B14C-53F06D3AC80B}" type="pres">
      <dgm:prSet presAssocID="{21920B6F-E185-4C71-B46F-63AEFA36AFC7}" presName="horzSpace2" presStyleCnt="0"/>
      <dgm:spPr/>
    </dgm:pt>
    <dgm:pt modelId="{DD5C24CB-30D8-4FBD-B70D-ADE18CA48868}" type="pres">
      <dgm:prSet presAssocID="{21920B6F-E185-4C71-B46F-63AEFA36AFC7}" presName="tx2" presStyleLbl="revTx" presStyleIdx="2" presStyleCnt="4"/>
      <dgm:spPr/>
    </dgm:pt>
    <dgm:pt modelId="{D2D73348-EB6F-4D7A-B628-43B73E39807E}" type="pres">
      <dgm:prSet presAssocID="{21920B6F-E185-4C71-B46F-63AEFA36AFC7}" presName="vert2" presStyleCnt="0"/>
      <dgm:spPr/>
    </dgm:pt>
    <dgm:pt modelId="{3EC4EEA0-9808-4050-9CC9-3BBF0AAE20FA}" type="pres">
      <dgm:prSet presAssocID="{21920B6F-E185-4C71-B46F-63AEFA36AFC7}" presName="thinLine2b" presStyleLbl="callout" presStyleIdx="1" presStyleCnt="3"/>
      <dgm:spPr/>
    </dgm:pt>
    <dgm:pt modelId="{1EFF6A7C-CDEA-4416-97F1-CA6A1464E538}" type="pres">
      <dgm:prSet presAssocID="{21920B6F-E185-4C71-B46F-63AEFA36AFC7}" presName="vertSpace2b" presStyleCnt="0"/>
      <dgm:spPr/>
    </dgm:pt>
    <dgm:pt modelId="{0221A3E6-077A-444C-A80B-02A2BE297AF6}" type="pres">
      <dgm:prSet presAssocID="{1BEDB7EF-E65A-4F3C-921F-FACAF4DF402C}" presName="horz2" presStyleCnt="0"/>
      <dgm:spPr/>
    </dgm:pt>
    <dgm:pt modelId="{19C46442-F658-408B-9BD6-7F81D6206B75}" type="pres">
      <dgm:prSet presAssocID="{1BEDB7EF-E65A-4F3C-921F-FACAF4DF402C}" presName="horzSpace2" presStyleCnt="0"/>
      <dgm:spPr/>
    </dgm:pt>
    <dgm:pt modelId="{41B112EE-FCC2-4700-9265-5BB4355E34B5}" type="pres">
      <dgm:prSet presAssocID="{1BEDB7EF-E65A-4F3C-921F-FACAF4DF402C}" presName="tx2" presStyleLbl="revTx" presStyleIdx="3" presStyleCnt="4"/>
      <dgm:spPr/>
    </dgm:pt>
    <dgm:pt modelId="{24315CDC-EF64-447D-B38B-52F40B597CA3}" type="pres">
      <dgm:prSet presAssocID="{1BEDB7EF-E65A-4F3C-921F-FACAF4DF402C}" presName="vert2" presStyleCnt="0"/>
      <dgm:spPr/>
    </dgm:pt>
    <dgm:pt modelId="{3BB63983-19D9-4ADF-B58A-730DED9F0443}" type="pres">
      <dgm:prSet presAssocID="{1BEDB7EF-E65A-4F3C-921F-FACAF4DF402C}" presName="thinLine2b" presStyleLbl="callout" presStyleIdx="2" presStyleCnt="3"/>
      <dgm:spPr/>
    </dgm:pt>
    <dgm:pt modelId="{36E5FD43-F727-4253-8AE9-524FC5F7B880}" type="pres">
      <dgm:prSet presAssocID="{1BEDB7EF-E65A-4F3C-921F-FACAF4DF402C}" presName="vertSpace2b" presStyleCnt="0"/>
      <dgm:spPr/>
    </dgm:pt>
  </dgm:ptLst>
  <dgm:cxnLst>
    <dgm:cxn modelId="{D9DDB912-3549-4B46-8858-8F5663AC1625}" type="presOf" srcId="{1BEDB7EF-E65A-4F3C-921F-FACAF4DF402C}" destId="{41B112EE-FCC2-4700-9265-5BB4355E34B5}" srcOrd="0" destOrd="0" presId="urn:microsoft.com/office/officeart/2008/layout/LinedList"/>
    <dgm:cxn modelId="{2438E631-254C-4C9A-B268-27E095159960}" type="presOf" srcId="{66A3C578-C9A5-4061-8503-258A59658110}" destId="{063F216A-D0E1-4814-8C42-E047EA123B6A}" srcOrd="0" destOrd="0" presId="urn:microsoft.com/office/officeart/2008/layout/LinedList"/>
    <dgm:cxn modelId="{4FA2AF36-B348-45CE-B4F8-9427E1C33634}" type="presOf" srcId="{21920B6F-E185-4C71-B46F-63AEFA36AFC7}" destId="{DD5C24CB-30D8-4FBD-B70D-ADE18CA48868}" srcOrd="0" destOrd="0" presId="urn:microsoft.com/office/officeart/2008/layout/LinedList"/>
    <dgm:cxn modelId="{394C0E5C-E6D8-481A-9490-DB4F3493BFD9}" type="presOf" srcId="{F2FC5354-690A-4350-8548-398ED8472EEE}" destId="{4B818378-77B6-4564-8727-5EC8EC27F43C}" srcOrd="0" destOrd="0" presId="urn:microsoft.com/office/officeart/2008/layout/LinedList"/>
    <dgm:cxn modelId="{7D25CC60-C09F-4EF1-91CC-0DC79063B682}" srcId="{66A3C578-C9A5-4061-8503-258A59658110}" destId="{1BEDB7EF-E65A-4F3C-921F-FACAF4DF402C}" srcOrd="2" destOrd="0" parTransId="{AAC94EAC-772C-4686-AAE5-D2EED7DC6DB5}" sibTransId="{CF2EB15B-7A58-4C3B-ACCD-B8EB78698773}"/>
    <dgm:cxn modelId="{735AE761-86B0-4AC8-BA83-5BE33AA6F0D0}" srcId="{F2FC5354-690A-4350-8548-398ED8472EEE}" destId="{66A3C578-C9A5-4061-8503-258A59658110}" srcOrd="0" destOrd="0" parTransId="{E47CBCB7-28F7-4F14-B456-2324FB9AB80C}" sibTransId="{F5725F1C-4DE2-4EB6-A288-44C64E37AD5A}"/>
    <dgm:cxn modelId="{9DEAB747-48EE-438F-8E38-89BE761F372A}" srcId="{66A3C578-C9A5-4061-8503-258A59658110}" destId="{21920B6F-E185-4C71-B46F-63AEFA36AFC7}" srcOrd="1" destOrd="0" parTransId="{1354F625-D177-4BEF-9B48-EBED584DDCBD}" sibTransId="{CFDE0676-265F-4DBA-A342-A30C978550B9}"/>
    <dgm:cxn modelId="{FDD04586-07C7-4BF1-A176-2AF2E0C62A10}" srcId="{66A3C578-C9A5-4061-8503-258A59658110}" destId="{11A22A3B-F62A-4E16-88A9-14059E3DD82C}" srcOrd="0" destOrd="0" parTransId="{2B07ADAB-BD8F-4000-94FE-9336C54286D5}" sibTransId="{9BD28A68-2391-4439-A577-214A18E62F74}"/>
    <dgm:cxn modelId="{E6D397A0-9211-4F1B-898A-F92A90459948}" type="presOf" srcId="{11A22A3B-F62A-4E16-88A9-14059E3DD82C}" destId="{1980843F-557C-403B-87F6-FB21993FA454}" srcOrd="0" destOrd="0" presId="urn:microsoft.com/office/officeart/2008/layout/LinedList"/>
    <dgm:cxn modelId="{02576E15-E04A-4E05-A59D-3B2A5843443C}" type="presParOf" srcId="{4B818378-77B6-4564-8727-5EC8EC27F43C}" destId="{8AB554FA-6F77-4654-9524-625B819F1028}" srcOrd="0" destOrd="0" presId="urn:microsoft.com/office/officeart/2008/layout/LinedList"/>
    <dgm:cxn modelId="{218CDCEE-C584-44AE-86C7-35F2E630EF7F}" type="presParOf" srcId="{4B818378-77B6-4564-8727-5EC8EC27F43C}" destId="{C18ADF3B-8044-49E8-A026-3B3EC0005074}" srcOrd="1" destOrd="0" presId="urn:microsoft.com/office/officeart/2008/layout/LinedList"/>
    <dgm:cxn modelId="{196D92E6-A423-4CD8-BC05-646258ACEEBD}" type="presParOf" srcId="{C18ADF3B-8044-49E8-A026-3B3EC0005074}" destId="{063F216A-D0E1-4814-8C42-E047EA123B6A}" srcOrd="0" destOrd="0" presId="urn:microsoft.com/office/officeart/2008/layout/LinedList"/>
    <dgm:cxn modelId="{5DDBFC9D-6BBF-4172-B599-8E285CA2320E}" type="presParOf" srcId="{C18ADF3B-8044-49E8-A026-3B3EC0005074}" destId="{0B650820-09DE-43D7-88CF-023125896E01}" srcOrd="1" destOrd="0" presId="urn:microsoft.com/office/officeart/2008/layout/LinedList"/>
    <dgm:cxn modelId="{301F5481-B47A-4FE7-810D-9E587AECA701}" type="presParOf" srcId="{0B650820-09DE-43D7-88CF-023125896E01}" destId="{03CEB374-8BDA-485F-962C-FF8BC8F55307}" srcOrd="0" destOrd="0" presId="urn:microsoft.com/office/officeart/2008/layout/LinedList"/>
    <dgm:cxn modelId="{229CAAEC-2502-4CCA-AFB5-FFC52A4814ED}" type="presParOf" srcId="{0B650820-09DE-43D7-88CF-023125896E01}" destId="{E8CF21DA-7EB2-45AA-A99C-EFC5C74336DE}" srcOrd="1" destOrd="0" presId="urn:microsoft.com/office/officeart/2008/layout/LinedList"/>
    <dgm:cxn modelId="{D326FAE9-832D-4844-90C2-7BB1B1260B75}" type="presParOf" srcId="{E8CF21DA-7EB2-45AA-A99C-EFC5C74336DE}" destId="{7B07992F-67E8-47A6-815C-B571E92423B8}" srcOrd="0" destOrd="0" presId="urn:microsoft.com/office/officeart/2008/layout/LinedList"/>
    <dgm:cxn modelId="{EE2A8AED-E3AC-4856-8191-E5CFF27383F0}" type="presParOf" srcId="{E8CF21DA-7EB2-45AA-A99C-EFC5C74336DE}" destId="{1980843F-557C-403B-87F6-FB21993FA454}" srcOrd="1" destOrd="0" presId="urn:microsoft.com/office/officeart/2008/layout/LinedList"/>
    <dgm:cxn modelId="{2F913A14-0976-44F1-9A2E-939143C13C5E}" type="presParOf" srcId="{E8CF21DA-7EB2-45AA-A99C-EFC5C74336DE}" destId="{73D723EB-4496-416B-B5F5-A7A98850A836}" srcOrd="2" destOrd="0" presId="urn:microsoft.com/office/officeart/2008/layout/LinedList"/>
    <dgm:cxn modelId="{61527416-99EA-4B77-A7FB-D875B8C4FC3B}" type="presParOf" srcId="{0B650820-09DE-43D7-88CF-023125896E01}" destId="{97998BC3-C493-44DA-AD5D-F366817292B3}" srcOrd="2" destOrd="0" presId="urn:microsoft.com/office/officeart/2008/layout/LinedList"/>
    <dgm:cxn modelId="{FE4D4BEE-5803-456D-B3BB-905E1B292AF3}" type="presParOf" srcId="{0B650820-09DE-43D7-88CF-023125896E01}" destId="{C12B0D17-103F-494A-BDFE-AF9A6A900A40}" srcOrd="3" destOrd="0" presId="urn:microsoft.com/office/officeart/2008/layout/LinedList"/>
    <dgm:cxn modelId="{CD094015-A0C9-4EF1-98FA-D0680A69825F}" type="presParOf" srcId="{0B650820-09DE-43D7-88CF-023125896E01}" destId="{C69E58AF-DCC1-4865-A2A6-855DABA232E0}" srcOrd="4" destOrd="0" presId="urn:microsoft.com/office/officeart/2008/layout/LinedList"/>
    <dgm:cxn modelId="{D3A0600B-E446-425E-A92E-A539229215BF}" type="presParOf" srcId="{C69E58AF-DCC1-4865-A2A6-855DABA232E0}" destId="{04FBE455-542A-4502-B14C-53F06D3AC80B}" srcOrd="0" destOrd="0" presId="urn:microsoft.com/office/officeart/2008/layout/LinedList"/>
    <dgm:cxn modelId="{26DD484E-91E7-4C04-AA48-68974A8A873E}" type="presParOf" srcId="{C69E58AF-DCC1-4865-A2A6-855DABA232E0}" destId="{DD5C24CB-30D8-4FBD-B70D-ADE18CA48868}" srcOrd="1" destOrd="0" presId="urn:microsoft.com/office/officeart/2008/layout/LinedList"/>
    <dgm:cxn modelId="{0929F3FC-3F20-4B0B-AA8E-25CAC8E3EB2E}" type="presParOf" srcId="{C69E58AF-DCC1-4865-A2A6-855DABA232E0}" destId="{D2D73348-EB6F-4D7A-B628-43B73E39807E}" srcOrd="2" destOrd="0" presId="urn:microsoft.com/office/officeart/2008/layout/LinedList"/>
    <dgm:cxn modelId="{58904E91-62F7-449A-86F5-3608912CDE98}" type="presParOf" srcId="{0B650820-09DE-43D7-88CF-023125896E01}" destId="{3EC4EEA0-9808-4050-9CC9-3BBF0AAE20FA}" srcOrd="5" destOrd="0" presId="urn:microsoft.com/office/officeart/2008/layout/LinedList"/>
    <dgm:cxn modelId="{6A7AE5EB-5B41-424E-916D-92B45F6EAE2A}" type="presParOf" srcId="{0B650820-09DE-43D7-88CF-023125896E01}" destId="{1EFF6A7C-CDEA-4416-97F1-CA6A1464E538}" srcOrd="6" destOrd="0" presId="urn:microsoft.com/office/officeart/2008/layout/LinedList"/>
    <dgm:cxn modelId="{AEB8794F-100D-430D-9B02-078FC444A235}" type="presParOf" srcId="{0B650820-09DE-43D7-88CF-023125896E01}" destId="{0221A3E6-077A-444C-A80B-02A2BE297AF6}" srcOrd="7" destOrd="0" presId="urn:microsoft.com/office/officeart/2008/layout/LinedList"/>
    <dgm:cxn modelId="{8EFDD6CC-BC57-4499-9F33-35903753A76F}" type="presParOf" srcId="{0221A3E6-077A-444C-A80B-02A2BE297AF6}" destId="{19C46442-F658-408B-9BD6-7F81D6206B75}" srcOrd="0" destOrd="0" presId="urn:microsoft.com/office/officeart/2008/layout/LinedList"/>
    <dgm:cxn modelId="{F0E96657-A3F7-4B82-ADB2-966489CCBB67}" type="presParOf" srcId="{0221A3E6-077A-444C-A80B-02A2BE297AF6}" destId="{41B112EE-FCC2-4700-9265-5BB4355E34B5}" srcOrd="1" destOrd="0" presId="urn:microsoft.com/office/officeart/2008/layout/LinedList"/>
    <dgm:cxn modelId="{402B9E56-59DD-4D05-A641-24D0CE675555}" type="presParOf" srcId="{0221A3E6-077A-444C-A80B-02A2BE297AF6}" destId="{24315CDC-EF64-447D-B38B-52F40B597CA3}" srcOrd="2" destOrd="0" presId="urn:microsoft.com/office/officeart/2008/layout/LinedList"/>
    <dgm:cxn modelId="{8E0BDEE8-B0D9-445B-8BE1-1F71D47E2746}" type="presParOf" srcId="{0B650820-09DE-43D7-88CF-023125896E01}" destId="{3BB63983-19D9-4ADF-B58A-730DED9F0443}" srcOrd="8" destOrd="0" presId="urn:microsoft.com/office/officeart/2008/layout/LinedList"/>
    <dgm:cxn modelId="{CDB259C9-6ADE-44D4-B10A-6D4001C9BAB6}" type="presParOf" srcId="{0B650820-09DE-43D7-88CF-023125896E01}" destId="{36E5FD43-F727-4253-8AE9-524FC5F7B88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AEE21-BD42-4A55-AECB-8F955B2018B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BEE65FCD-0225-42CC-8A15-134A161664FD}">
      <dgm:prSet phldrT="[Texto]" custT="1"/>
      <dgm:spPr/>
      <dgm:t>
        <a:bodyPr/>
        <a:lstStyle/>
        <a:p>
          <a:pPr algn="ctr"/>
          <a:r>
            <a:rPr lang="en-US" sz="3200" dirty="0"/>
            <a:t>Neutralidad de red</a:t>
          </a:r>
        </a:p>
      </dgm:t>
    </dgm:pt>
    <dgm:pt modelId="{76FE8E36-A00F-4A60-A937-50D8620AE9F0}" type="parTrans" cxnId="{33A43E0E-FA41-4E86-9E66-09C7100AE16A}">
      <dgm:prSet/>
      <dgm:spPr/>
      <dgm:t>
        <a:bodyPr/>
        <a:lstStyle/>
        <a:p>
          <a:endParaRPr lang="en-US" sz="900"/>
        </a:p>
      </dgm:t>
    </dgm:pt>
    <dgm:pt modelId="{09C8AC83-36C1-4C3A-B5CC-47B052EBE235}" type="sibTrans" cxnId="{33A43E0E-FA41-4E86-9E66-09C7100AE16A}">
      <dgm:prSet/>
      <dgm:spPr/>
      <dgm:t>
        <a:bodyPr/>
        <a:lstStyle/>
        <a:p>
          <a:endParaRPr lang="en-US" sz="900"/>
        </a:p>
      </dgm:t>
    </dgm:pt>
    <dgm:pt modelId="{E9B47C68-82A4-4C5E-884E-58FACA385BD5}">
      <dgm:prSet phldrT="[Texto]" custT="1"/>
      <dgm:spPr/>
      <dgm:t>
        <a:bodyPr anchor="ctr"/>
        <a:lstStyle/>
        <a:p>
          <a:r>
            <a:rPr lang="es-EC" sz="2000" dirty="0"/>
            <a:t>Principio que </a:t>
          </a:r>
          <a:r>
            <a:rPr lang="es-ES" sz="2000" dirty="0"/>
            <a:t>establece que todo el tráfico de Internet debe ser tratado de igual manera, sin importar su origen, destino y/o contenido.</a:t>
          </a:r>
          <a:endParaRPr lang="en-US" sz="2000" dirty="0"/>
        </a:p>
      </dgm:t>
    </dgm:pt>
    <dgm:pt modelId="{C4F24BC2-F431-42D5-80A5-7BC5AA2548CF}" type="parTrans" cxnId="{83FA5047-B745-4EC9-AC1E-319265405877}">
      <dgm:prSet/>
      <dgm:spPr/>
      <dgm:t>
        <a:bodyPr/>
        <a:lstStyle/>
        <a:p>
          <a:endParaRPr lang="en-US" sz="900"/>
        </a:p>
      </dgm:t>
    </dgm:pt>
    <dgm:pt modelId="{A8983E35-1358-4004-A3B8-F07BE9585CB0}" type="sibTrans" cxnId="{83FA5047-B745-4EC9-AC1E-319265405877}">
      <dgm:prSet/>
      <dgm:spPr/>
      <dgm:t>
        <a:bodyPr/>
        <a:lstStyle/>
        <a:p>
          <a:endParaRPr lang="en-US" sz="900"/>
        </a:p>
      </dgm:t>
    </dgm:pt>
    <dgm:pt modelId="{F5051752-ECD3-41D5-883D-7E0CA058DDE9}" type="pres">
      <dgm:prSet presAssocID="{B4BAEE21-BD42-4A55-AECB-8F955B2018BF}" presName="linear" presStyleCnt="0">
        <dgm:presLayoutVars>
          <dgm:animLvl val="lvl"/>
          <dgm:resizeHandles val="exact"/>
        </dgm:presLayoutVars>
      </dgm:prSet>
      <dgm:spPr/>
    </dgm:pt>
    <dgm:pt modelId="{D354DABB-4694-47D4-AA98-288AD06F7F47}" type="pres">
      <dgm:prSet presAssocID="{BEE65FCD-0225-42CC-8A15-134A161664FD}" presName="parentText" presStyleLbl="node1" presStyleIdx="0" presStyleCnt="1">
        <dgm:presLayoutVars>
          <dgm:chMax val="0"/>
          <dgm:bulletEnabled val="1"/>
        </dgm:presLayoutVars>
      </dgm:prSet>
      <dgm:spPr/>
    </dgm:pt>
    <dgm:pt modelId="{5E79D275-5E78-4D41-BC60-42B889D12314}" type="pres">
      <dgm:prSet presAssocID="{BEE65FCD-0225-42CC-8A15-134A161664FD}" presName="childText" presStyleLbl="revTx" presStyleIdx="0" presStyleCnt="1">
        <dgm:presLayoutVars>
          <dgm:bulletEnabled val="1"/>
        </dgm:presLayoutVars>
      </dgm:prSet>
      <dgm:spPr/>
    </dgm:pt>
  </dgm:ptLst>
  <dgm:cxnLst>
    <dgm:cxn modelId="{33A43E0E-FA41-4E86-9E66-09C7100AE16A}" srcId="{B4BAEE21-BD42-4A55-AECB-8F955B2018BF}" destId="{BEE65FCD-0225-42CC-8A15-134A161664FD}" srcOrd="0" destOrd="0" parTransId="{76FE8E36-A00F-4A60-A937-50D8620AE9F0}" sibTransId="{09C8AC83-36C1-4C3A-B5CC-47B052EBE235}"/>
    <dgm:cxn modelId="{5A62EC40-FC86-4D74-BA75-C90F4F1EFDD0}" type="presOf" srcId="{E9B47C68-82A4-4C5E-884E-58FACA385BD5}" destId="{5E79D275-5E78-4D41-BC60-42B889D12314}" srcOrd="0" destOrd="0" presId="urn:microsoft.com/office/officeart/2005/8/layout/vList2"/>
    <dgm:cxn modelId="{83FA5047-B745-4EC9-AC1E-319265405877}" srcId="{BEE65FCD-0225-42CC-8A15-134A161664FD}" destId="{E9B47C68-82A4-4C5E-884E-58FACA385BD5}" srcOrd="0" destOrd="0" parTransId="{C4F24BC2-F431-42D5-80A5-7BC5AA2548CF}" sibTransId="{A8983E35-1358-4004-A3B8-F07BE9585CB0}"/>
    <dgm:cxn modelId="{BCC6CDD1-F1B9-4F11-92A1-357D9D74B069}" type="presOf" srcId="{BEE65FCD-0225-42CC-8A15-134A161664FD}" destId="{D354DABB-4694-47D4-AA98-288AD06F7F47}" srcOrd="0" destOrd="0" presId="urn:microsoft.com/office/officeart/2005/8/layout/vList2"/>
    <dgm:cxn modelId="{74742FF8-2621-480E-837C-A0146D067801}" type="presOf" srcId="{B4BAEE21-BD42-4A55-AECB-8F955B2018BF}" destId="{F5051752-ECD3-41D5-883D-7E0CA058DDE9}" srcOrd="0" destOrd="0" presId="urn:microsoft.com/office/officeart/2005/8/layout/vList2"/>
    <dgm:cxn modelId="{97A941D1-7DF5-4218-BD7C-32FB447E666B}" type="presParOf" srcId="{F5051752-ECD3-41D5-883D-7E0CA058DDE9}" destId="{D354DABB-4694-47D4-AA98-288AD06F7F47}" srcOrd="0" destOrd="0" presId="urn:microsoft.com/office/officeart/2005/8/layout/vList2"/>
    <dgm:cxn modelId="{1DCCE2DD-309F-4DD9-83FC-CEEC5085DF18}" type="presParOf" srcId="{F5051752-ECD3-41D5-883D-7E0CA058DDE9}" destId="{5E79D275-5E78-4D41-BC60-42B889D1231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CE76CA-755A-4967-B94D-279E211F28D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751AD391-BE49-4156-AA77-106F5AE48F3A}">
      <dgm:prSet phldrT="[Texto]"/>
      <dgm:spPr/>
      <dgm:t>
        <a:bodyPr/>
        <a:lstStyle/>
        <a:p>
          <a:r>
            <a:rPr lang="en-US" b="1" dirty="0"/>
            <a:t>Importancia de las </a:t>
          </a:r>
          <a:r>
            <a:rPr lang="es-EC" b="1" noProof="0" dirty="0"/>
            <a:t>herramientas</a:t>
          </a:r>
          <a:r>
            <a:rPr lang="en-US" b="1" dirty="0"/>
            <a:t> de </a:t>
          </a:r>
          <a:r>
            <a:rPr lang="en-US" b="1" dirty="0" err="1"/>
            <a:t>monitoreo</a:t>
          </a:r>
          <a:endParaRPr lang="en-US" b="1" dirty="0"/>
        </a:p>
      </dgm:t>
    </dgm:pt>
    <dgm:pt modelId="{7B368E66-94DF-44CD-B6FF-F9BC01E7CE02}" type="parTrans" cxnId="{BD0AE44F-49B3-4314-A4A2-0125149C4A86}">
      <dgm:prSet/>
      <dgm:spPr/>
      <dgm:t>
        <a:bodyPr/>
        <a:lstStyle/>
        <a:p>
          <a:endParaRPr lang="en-US"/>
        </a:p>
      </dgm:t>
    </dgm:pt>
    <dgm:pt modelId="{DEF420FF-A37D-4D7B-93DB-A2F726AB8F90}" type="sibTrans" cxnId="{BD0AE44F-49B3-4314-A4A2-0125149C4A86}">
      <dgm:prSet/>
      <dgm:spPr/>
      <dgm:t>
        <a:bodyPr/>
        <a:lstStyle/>
        <a:p>
          <a:endParaRPr lang="en-US"/>
        </a:p>
      </dgm:t>
    </dgm:pt>
    <dgm:pt modelId="{EB049DDC-6848-43CF-8D08-7200383D331D}">
      <dgm:prSet phldrT="[Texto]"/>
      <dgm:spPr>
        <a:solidFill>
          <a:schemeClr val="accent1">
            <a:lumMod val="50000"/>
            <a:alpha val="50000"/>
          </a:schemeClr>
        </a:solidFill>
      </dgm:spPr>
      <dgm:t>
        <a:bodyPr/>
        <a:lstStyle/>
        <a:p>
          <a:r>
            <a:rPr lang="en-US" dirty="0" err="1"/>
            <a:t>Garantizar</a:t>
          </a:r>
          <a:r>
            <a:rPr lang="en-US" dirty="0"/>
            <a:t> que </a:t>
          </a:r>
          <a:r>
            <a:rPr lang="en-US" dirty="0" err="1"/>
            <a:t>los</a:t>
          </a:r>
          <a:r>
            <a:rPr lang="en-US" dirty="0"/>
            <a:t> ISP</a:t>
          </a:r>
          <a:r>
            <a:rPr lang="es-EC" dirty="0"/>
            <a:t>’s cumplan las políticas públicas sobre la NR</a:t>
          </a:r>
          <a:endParaRPr lang="en-US" dirty="0"/>
        </a:p>
      </dgm:t>
    </dgm:pt>
    <dgm:pt modelId="{E5023CDB-6BAD-44BE-A6E4-8E85C3D99018}" type="parTrans" cxnId="{40270921-3730-4D9C-AD3B-EDED1A6F6997}">
      <dgm:prSet/>
      <dgm:spPr/>
      <dgm:t>
        <a:bodyPr/>
        <a:lstStyle/>
        <a:p>
          <a:endParaRPr lang="en-US"/>
        </a:p>
      </dgm:t>
    </dgm:pt>
    <dgm:pt modelId="{9ED78761-5F2B-4126-991F-27C47D23ECCE}" type="sibTrans" cxnId="{40270921-3730-4D9C-AD3B-EDED1A6F6997}">
      <dgm:prSet/>
      <dgm:spPr/>
      <dgm:t>
        <a:bodyPr/>
        <a:lstStyle/>
        <a:p>
          <a:endParaRPr lang="en-US"/>
        </a:p>
      </dgm:t>
    </dgm:pt>
    <dgm:pt modelId="{336D2059-CFEE-46D8-8D81-EFA351EDDC6A}">
      <dgm:prSet phldrT="[Texto]" custT="1"/>
      <dgm:spPr>
        <a:solidFill>
          <a:schemeClr val="accent6">
            <a:lumMod val="40000"/>
            <a:lumOff val="60000"/>
            <a:alpha val="50000"/>
          </a:schemeClr>
        </a:solidFill>
      </dgm:spPr>
      <dgm:t>
        <a:bodyPr/>
        <a:lstStyle/>
        <a:p>
          <a:r>
            <a:rPr lang="es-EC" sz="1400" dirty="0"/>
            <a:t>Identificar los servicios o aplicaciones bloqueados o ralentizados </a:t>
          </a:r>
          <a:endParaRPr lang="en-US" sz="1400" dirty="0"/>
        </a:p>
      </dgm:t>
    </dgm:pt>
    <dgm:pt modelId="{1B785EAF-3950-4F41-BAB6-8AD69E55A1E1}" type="parTrans" cxnId="{23A1AB2B-120E-42D1-8D5F-5BA6C1F322A4}">
      <dgm:prSet/>
      <dgm:spPr/>
      <dgm:t>
        <a:bodyPr/>
        <a:lstStyle/>
        <a:p>
          <a:endParaRPr lang="en-US"/>
        </a:p>
      </dgm:t>
    </dgm:pt>
    <dgm:pt modelId="{47908AC7-DEE4-4660-A9F7-EB62CFA7CB6E}" type="sibTrans" cxnId="{23A1AB2B-120E-42D1-8D5F-5BA6C1F322A4}">
      <dgm:prSet/>
      <dgm:spPr/>
      <dgm:t>
        <a:bodyPr/>
        <a:lstStyle/>
        <a:p>
          <a:endParaRPr lang="en-US"/>
        </a:p>
      </dgm:t>
    </dgm:pt>
    <dgm:pt modelId="{1F916EE9-51CB-49F3-B3A2-4CA57BE7E5E7}">
      <dgm:prSet phldrT="[Texto]" custT="1"/>
      <dgm:spPr>
        <a:solidFill>
          <a:schemeClr val="bg2">
            <a:lumMod val="60000"/>
            <a:lumOff val="40000"/>
            <a:alpha val="50000"/>
          </a:schemeClr>
        </a:solidFill>
      </dgm:spPr>
      <dgm:t>
        <a:bodyPr/>
        <a:lstStyle/>
        <a:p>
          <a:r>
            <a:rPr lang="es-EC" sz="1400" dirty="0"/>
            <a:t>Ayudar a detectar prácticas de tarifas diferenciadas (prioridad de tráfico a servicios específicos)</a:t>
          </a:r>
          <a:endParaRPr lang="en-US" sz="1400" dirty="0"/>
        </a:p>
      </dgm:t>
    </dgm:pt>
    <dgm:pt modelId="{7FF1178F-28FA-4527-AE01-5C432BE1C614}" type="parTrans" cxnId="{562B24B9-2E70-4B62-A3EB-1708EF72F9A2}">
      <dgm:prSet/>
      <dgm:spPr/>
      <dgm:t>
        <a:bodyPr/>
        <a:lstStyle/>
        <a:p>
          <a:endParaRPr lang="en-US"/>
        </a:p>
      </dgm:t>
    </dgm:pt>
    <dgm:pt modelId="{9CB23F99-0153-41DF-806F-67214B94E32D}" type="sibTrans" cxnId="{562B24B9-2E70-4B62-A3EB-1708EF72F9A2}">
      <dgm:prSet/>
      <dgm:spPr/>
      <dgm:t>
        <a:bodyPr/>
        <a:lstStyle/>
        <a:p>
          <a:endParaRPr lang="en-US"/>
        </a:p>
      </dgm:t>
    </dgm:pt>
    <dgm:pt modelId="{23443C13-EA1B-4D4A-8159-07771B22CE27}" type="pres">
      <dgm:prSet presAssocID="{91CE76CA-755A-4967-B94D-279E211F28D2}" presName="composite" presStyleCnt="0">
        <dgm:presLayoutVars>
          <dgm:chMax val="1"/>
          <dgm:dir/>
          <dgm:resizeHandles val="exact"/>
        </dgm:presLayoutVars>
      </dgm:prSet>
      <dgm:spPr/>
    </dgm:pt>
    <dgm:pt modelId="{19FAC72A-FF4D-482D-AB90-AD284652089F}" type="pres">
      <dgm:prSet presAssocID="{91CE76CA-755A-4967-B94D-279E211F28D2}" presName="radial" presStyleCnt="0">
        <dgm:presLayoutVars>
          <dgm:animLvl val="ctr"/>
        </dgm:presLayoutVars>
      </dgm:prSet>
      <dgm:spPr/>
    </dgm:pt>
    <dgm:pt modelId="{072886E2-D019-4306-82A1-74D6CB47BE80}" type="pres">
      <dgm:prSet presAssocID="{751AD391-BE49-4156-AA77-106F5AE48F3A}" presName="centerShape" presStyleLbl="vennNode1" presStyleIdx="0" presStyleCnt="4"/>
      <dgm:spPr/>
    </dgm:pt>
    <dgm:pt modelId="{F7A56EF0-A658-496B-9CC9-0C954CA81559}" type="pres">
      <dgm:prSet presAssocID="{EB049DDC-6848-43CF-8D08-7200383D331D}" presName="node" presStyleLbl="vennNode1" presStyleIdx="1" presStyleCnt="4">
        <dgm:presLayoutVars>
          <dgm:bulletEnabled val="1"/>
        </dgm:presLayoutVars>
      </dgm:prSet>
      <dgm:spPr/>
    </dgm:pt>
    <dgm:pt modelId="{5F161AB2-707D-46FB-BAA5-D42E35D95F28}" type="pres">
      <dgm:prSet presAssocID="{336D2059-CFEE-46D8-8D81-EFA351EDDC6A}" presName="node" presStyleLbl="vennNode1" presStyleIdx="2" presStyleCnt="4" custRadScaleRad="105462" custRadScaleInc="-436">
        <dgm:presLayoutVars>
          <dgm:bulletEnabled val="1"/>
        </dgm:presLayoutVars>
      </dgm:prSet>
      <dgm:spPr/>
    </dgm:pt>
    <dgm:pt modelId="{18443E52-CCFC-4F59-A807-9C84240467A4}" type="pres">
      <dgm:prSet presAssocID="{1F916EE9-51CB-49F3-B3A2-4CA57BE7E5E7}" presName="node" presStyleLbl="vennNode1" presStyleIdx="3" presStyleCnt="4" custScaleX="128422" custScaleY="127215" custRadScaleRad="111470" custRadScaleInc="2563">
        <dgm:presLayoutVars>
          <dgm:bulletEnabled val="1"/>
        </dgm:presLayoutVars>
      </dgm:prSet>
      <dgm:spPr/>
    </dgm:pt>
  </dgm:ptLst>
  <dgm:cxnLst>
    <dgm:cxn modelId="{40270921-3730-4D9C-AD3B-EDED1A6F6997}" srcId="{751AD391-BE49-4156-AA77-106F5AE48F3A}" destId="{EB049DDC-6848-43CF-8D08-7200383D331D}" srcOrd="0" destOrd="0" parTransId="{E5023CDB-6BAD-44BE-A6E4-8E85C3D99018}" sibTransId="{9ED78761-5F2B-4126-991F-27C47D23ECCE}"/>
    <dgm:cxn modelId="{9CE6642B-54C3-40FC-8EDD-98E1BEACD825}" type="presOf" srcId="{EB049DDC-6848-43CF-8D08-7200383D331D}" destId="{F7A56EF0-A658-496B-9CC9-0C954CA81559}" srcOrd="0" destOrd="0" presId="urn:microsoft.com/office/officeart/2005/8/layout/radial3"/>
    <dgm:cxn modelId="{23A1AB2B-120E-42D1-8D5F-5BA6C1F322A4}" srcId="{751AD391-BE49-4156-AA77-106F5AE48F3A}" destId="{336D2059-CFEE-46D8-8D81-EFA351EDDC6A}" srcOrd="1" destOrd="0" parTransId="{1B785EAF-3950-4F41-BAB6-8AD69E55A1E1}" sibTransId="{47908AC7-DEE4-4660-A9F7-EB62CFA7CB6E}"/>
    <dgm:cxn modelId="{BD0AE44F-49B3-4314-A4A2-0125149C4A86}" srcId="{91CE76CA-755A-4967-B94D-279E211F28D2}" destId="{751AD391-BE49-4156-AA77-106F5AE48F3A}" srcOrd="0" destOrd="0" parTransId="{7B368E66-94DF-44CD-B6FF-F9BC01E7CE02}" sibTransId="{DEF420FF-A37D-4D7B-93DB-A2F726AB8F90}"/>
    <dgm:cxn modelId="{A0CCCB57-3369-4F8F-B54A-A5A00278A863}" type="presOf" srcId="{1F916EE9-51CB-49F3-B3A2-4CA57BE7E5E7}" destId="{18443E52-CCFC-4F59-A807-9C84240467A4}" srcOrd="0" destOrd="0" presId="urn:microsoft.com/office/officeart/2005/8/layout/radial3"/>
    <dgm:cxn modelId="{562B24B9-2E70-4B62-A3EB-1708EF72F9A2}" srcId="{751AD391-BE49-4156-AA77-106F5AE48F3A}" destId="{1F916EE9-51CB-49F3-B3A2-4CA57BE7E5E7}" srcOrd="2" destOrd="0" parTransId="{7FF1178F-28FA-4527-AE01-5C432BE1C614}" sibTransId="{9CB23F99-0153-41DF-806F-67214B94E32D}"/>
    <dgm:cxn modelId="{1DBE8FCA-04FB-4316-BF8A-D2FE602BE33B}" type="presOf" srcId="{91CE76CA-755A-4967-B94D-279E211F28D2}" destId="{23443C13-EA1B-4D4A-8159-07771B22CE27}" srcOrd="0" destOrd="0" presId="urn:microsoft.com/office/officeart/2005/8/layout/radial3"/>
    <dgm:cxn modelId="{C80C46E4-F41F-4CCA-B978-AA628028BAC3}" type="presOf" srcId="{336D2059-CFEE-46D8-8D81-EFA351EDDC6A}" destId="{5F161AB2-707D-46FB-BAA5-D42E35D95F28}" srcOrd="0" destOrd="0" presId="urn:microsoft.com/office/officeart/2005/8/layout/radial3"/>
    <dgm:cxn modelId="{8FAF46FB-DE90-4072-A848-BE6514761C0B}" type="presOf" srcId="{751AD391-BE49-4156-AA77-106F5AE48F3A}" destId="{072886E2-D019-4306-82A1-74D6CB47BE80}" srcOrd="0" destOrd="0" presId="urn:microsoft.com/office/officeart/2005/8/layout/radial3"/>
    <dgm:cxn modelId="{29B9265F-5BF7-4CC0-9D2F-D702A00E7209}" type="presParOf" srcId="{23443C13-EA1B-4D4A-8159-07771B22CE27}" destId="{19FAC72A-FF4D-482D-AB90-AD284652089F}" srcOrd="0" destOrd="0" presId="urn:microsoft.com/office/officeart/2005/8/layout/radial3"/>
    <dgm:cxn modelId="{8ADF4688-AC2C-44B6-A583-0E5368716442}" type="presParOf" srcId="{19FAC72A-FF4D-482D-AB90-AD284652089F}" destId="{072886E2-D019-4306-82A1-74D6CB47BE80}" srcOrd="0" destOrd="0" presId="urn:microsoft.com/office/officeart/2005/8/layout/radial3"/>
    <dgm:cxn modelId="{C6890F39-6B0C-4E8B-8315-0D5B5F27A030}" type="presParOf" srcId="{19FAC72A-FF4D-482D-AB90-AD284652089F}" destId="{F7A56EF0-A658-496B-9CC9-0C954CA81559}" srcOrd="1" destOrd="0" presId="urn:microsoft.com/office/officeart/2005/8/layout/radial3"/>
    <dgm:cxn modelId="{E576AA54-3BCF-425A-BE9E-0952390DF16A}" type="presParOf" srcId="{19FAC72A-FF4D-482D-AB90-AD284652089F}" destId="{5F161AB2-707D-46FB-BAA5-D42E35D95F28}" srcOrd="2" destOrd="0" presId="urn:microsoft.com/office/officeart/2005/8/layout/radial3"/>
    <dgm:cxn modelId="{FEB300C9-827B-402E-8A0C-A627197A204E}" type="presParOf" srcId="{19FAC72A-FF4D-482D-AB90-AD284652089F}" destId="{18443E52-CCFC-4F59-A807-9C84240467A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CBE2-4505-4DEB-9E66-5B46C4C71947}">
      <dsp:nvSpPr>
        <dsp:cNvPr id="0" name=""/>
        <dsp:cNvSpPr/>
      </dsp:nvSpPr>
      <dsp:spPr>
        <a:xfrm>
          <a:off x="0" y="632"/>
          <a:ext cx="8424936"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0FB4EB-21FD-44A7-ADEB-1AEDA1F836FD}">
      <dsp:nvSpPr>
        <dsp:cNvPr id="0" name=""/>
        <dsp:cNvSpPr/>
      </dsp:nvSpPr>
      <dsp:spPr>
        <a:xfrm>
          <a:off x="0" y="632"/>
          <a:ext cx="8424936" cy="103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latin typeface="Georgia" panose="02040502050405020303" pitchFamily="18" charset="0"/>
            </a:rPr>
            <a:t>1.- INTRODUCCIÓN</a:t>
          </a:r>
        </a:p>
      </dsp:txBody>
      <dsp:txXfrm>
        <a:off x="0" y="632"/>
        <a:ext cx="8424936" cy="1035679"/>
      </dsp:txXfrm>
    </dsp:sp>
    <dsp:sp modelId="{ED058CAE-5663-459C-A691-0DEFC032A990}">
      <dsp:nvSpPr>
        <dsp:cNvPr id="0" name=""/>
        <dsp:cNvSpPr/>
      </dsp:nvSpPr>
      <dsp:spPr>
        <a:xfrm>
          <a:off x="0" y="971747"/>
          <a:ext cx="8424936"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9A1BF9-1D7A-41DE-BE3F-3FC04DDD9860}">
      <dsp:nvSpPr>
        <dsp:cNvPr id="0" name=""/>
        <dsp:cNvSpPr/>
      </dsp:nvSpPr>
      <dsp:spPr>
        <a:xfrm>
          <a:off x="0" y="1036311"/>
          <a:ext cx="8424936" cy="103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latin typeface="Georgia" panose="02040502050405020303" pitchFamily="18" charset="0"/>
            </a:rPr>
            <a:t>2.- OBJETIVOS</a:t>
          </a:r>
        </a:p>
      </dsp:txBody>
      <dsp:txXfrm>
        <a:off x="0" y="1036311"/>
        <a:ext cx="8424936" cy="1035679"/>
      </dsp:txXfrm>
    </dsp:sp>
    <dsp:sp modelId="{B2920557-89D9-48A0-95E8-4EE757BB55BB}">
      <dsp:nvSpPr>
        <dsp:cNvPr id="0" name=""/>
        <dsp:cNvSpPr/>
      </dsp:nvSpPr>
      <dsp:spPr>
        <a:xfrm>
          <a:off x="0" y="2007427"/>
          <a:ext cx="8424936"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4F21ED-4058-429F-B674-B776BB498950}">
      <dsp:nvSpPr>
        <dsp:cNvPr id="0" name=""/>
        <dsp:cNvSpPr/>
      </dsp:nvSpPr>
      <dsp:spPr>
        <a:xfrm>
          <a:off x="0" y="2071991"/>
          <a:ext cx="8424936" cy="103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latin typeface="Georgia" panose="02040502050405020303" pitchFamily="18" charset="0"/>
            </a:rPr>
            <a:t>3.- DESARROLLO DE HERRAMIENTA</a:t>
          </a:r>
        </a:p>
      </dsp:txBody>
      <dsp:txXfrm>
        <a:off x="0" y="2071991"/>
        <a:ext cx="8424936" cy="1035679"/>
      </dsp:txXfrm>
    </dsp:sp>
    <dsp:sp modelId="{2DDC171A-926F-4551-9302-10FBA75A0066}">
      <dsp:nvSpPr>
        <dsp:cNvPr id="0" name=""/>
        <dsp:cNvSpPr/>
      </dsp:nvSpPr>
      <dsp:spPr>
        <a:xfrm>
          <a:off x="0" y="3043107"/>
          <a:ext cx="8424936"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4BE209B-7092-4DE8-ACCE-EED06BED4713}">
      <dsp:nvSpPr>
        <dsp:cNvPr id="0" name=""/>
        <dsp:cNvSpPr/>
      </dsp:nvSpPr>
      <dsp:spPr>
        <a:xfrm>
          <a:off x="0" y="3107671"/>
          <a:ext cx="8424936" cy="103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latin typeface="Georgia" panose="02040502050405020303" pitchFamily="18" charset="0"/>
            </a:rPr>
            <a:t>4.- RESULTADOS Y ANÁLISIS</a:t>
          </a:r>
        </a:p>
      </dsp:txBody>
      <dsp:txXfrm>
        <a:off x="0" y="3107671"/>
        <a:ext cx="8424936" cy="1035679"/>
      </dsp:txXfrm>
    </dsp:sp>
    <dsp:sp modelId="{72CCC5A4-C9A9-4201-B14E-16A7A1564446}">
      <dsp:nvSpPr>
        <dsp:cNvPr id="0" name=""/>
        <dsp:cNvSpPr/>
      </dsp:nvSpPr>
      <dsp:spPr>
        <a:xfrm>
          <a:off x="0" y="4078786"/>
          <a:ext cx="8424936" cy="0"/>
        </a:xfrm>
        <a:prstGeom prst="lin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0CC2DC-4A8B-432D-8602-06488C04BBB0}">
      <dsp:nvSpPr>
        <dsp:cNvPr id="0" name=""/>
        <dsp:cNvSpPr/>
      </dsp:nvSpPr>
      <dsp:spPr>
        <a:xfrm>
          <a:off x="0" y="4143351"/>
          <a:ext cx="8424936" cy="103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a:latin typeface="Georgia" panose="02040502050405020303" pitchFamily="18" charset="0"/>
            </a:rPr>
            <a:t>5.- CONCLUSIONES Y RECOMENDACIONES</a:t>
          </a:r>
          <a:endParaRPr lang="es-EC" sz="1800" b="1" kern="1200" dirty="0">
            <a:latin typeface="Georgia" panose="02040502050405020303" pitchFamily="18" charset="0"/>
          </a:endParaRPr>
        </a:p>
      </dsp:txBody>
      <dsp:txXfrm>
        <a:off x="0" y="4143351"/>
        <a:ext cx="8424936" cy="1035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554FA-6F77-4654-9524-625B819F1028}">
      <dsp:nvSpPr>
        <dsp:cNvPr id="0" name=""/>
        <dsp:cNvSpPr/>
      </dsp:nvSpPr>
      <dsp:spPr>
        <a:xfrm>
          <a:off x="0" y="0"/>
          <a:ext cx="8700582"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F216A-D0E1-4814-8C42-E047EA123B6A}">
      <dsp:nvSpPr>
        <dsp:cNvPr id="0" name=""/>
        <dsp:cNvSpPr/>
      </dsp:nvSpPr>
      <dsp:spPr>
        <a:xfrm>
          <a:off x="0" y="0"/>
          <a:ext cx="1740116" cy="337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s-EC" sz="2100" b="1" kern="1200" dirty="0"/>
            <a:t>Importancia de las políticas sobre la Neutralidad de red</a:t>
          </a:r>
          <a:endParaRPr lang="en-US" sz="2100" b="1" kern="1200" dirty="0"/>
        </a:p>
      </dsp:txBody>
      <dsp:txXfrm>
        <a:off x="0" y="0"/>
        <a:ext cx="1740116" cy="3375908"/>
      </dsp:txXfrm>
    </dsp:sp>
    <dsp:sp modelId="{1980843F-557C-403B-87F6-FB21993FA454}">
      <dsp:nvSpPr>
        <dsp:cNvPr id="0" name=""/>
        <dsp:cNvSpPr/>
      </dsp:nvSpPr>
      <dsp:spPr>
        <a:xfrm>
          <a:off x="1870625" y="52748"/>
          <a:ext cx="6829956" cy="105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Impedir que los ISP’s bloqueen, limiten o prioricen ciertos tipos de tráfico en la red, para crear un entorno equitativo para todos los usuarios y empresas en línea.</a:t>
          </a:r>
          <a:endParaRPr lang="en-US" sz="1700" kern="1200" dirty="0"/>
        </a:p>
      </dsp:txBody>
      <dsp:txXfrm>
        <a:off x="1870625" y="52748"/>
        <a:ext cx="6829956" cy="1054971"/>
      </dsp:txXfrm>
    </dsp:sp>
    <dsp:sp modelId="{97998BC3-C493-44DA-AD5D-F366817292B3}">
      <dsp:nvSpPr>
        <dsp:cNvPr id="0" name=""/>
        <dsp:cNvSpPr/>
      </dsp:nvSpPr>
      <dsp:spPr>
        <a:xfrm>
          <a:off x="1740116" y="1107719"/>
          <a:ext cx="69604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24CB-30D8-4FBD-B70D-ADE18CA48868}">
      <dsp:nvSpPr>
        <dsp:cNvPr id="0" name=""/>
        <dsp:cNvSpPr/>
      </dsp:nvSpPr>
      <dsp:spPr>
        <a:xfrm>
          <a:off x="1870625" y="1160468"/>
          <a:ext cx="6829956" cy="105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Garantizar que los consumidores tengan acceso a una información clara y transparente sobre los servicios de Internet que se les proporcionan, incluyendo los términos y condiciones de su uso, las velocidades de conexión, y cualquier posible limitación o restricción.</a:t>
          </a:r>
          <a:endParaRPr lang="en-US" sz="1700" kern="1200" dirty="0"/>
        </a:p>
      </dsp:txBody>
      <dsp:txXfrm>
        <a:off x="1870625" y="1160468"/>
        <a:ext cx="6829956" cy="1054971"/>
      </dsp:txXfrm>
    </dsp:sp>
    <dsp:sp modelId="{3EC4EEA0-9808-4050-9CC9-3BBF0AAE20FA}">
      <dsp:nvSpPr>
        <dsp:cNvPr id="0" name=""/>
        <dsp:cNvSpPr/>
      </dsp:nvSpPr>
      <dsp:spPr>
        <a:xfrm>
          <a:off x="1740116" y="2215439"/>
          <a:ext cx="69604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112EE-FCC2-4700-9265-5BB4355E34B5}">
      <dsp:nvSpPr>
        <dsp:cNvPr id="0" name=""/>
        <dsp:cNvSpPr/>
      </dsp:nvSpPr>
      <dsp:spPr>
        <a:xfrm>
          <a:off x="1870625" y="2268188"/>
          <a:ext cx="6829956" cy="105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Mantener una Internet libre y abierta, fomenta la innovación y el progreso, a través de políticas públicas sólidas y efectivas puede beneficiar a los usuarios y empresas de todo el mundo, asegurando que la red esté disponible para todos en igualdad de condiciones</a:t>
          </a:r>
          <a:endParaRPr lang="en-US" sz="1700" kern="1200" dirty="0"/>
        </a:p>
      </dsp:txBody>
      <dsp:txXfrm>
        <a:off x="1870625" y="2268188"/>
        <a:ext cx="6829956" cy="1054971"/>
      </dsp:txXfrm>
    </dsp:sp>
    <dsp:sp modelId="{3BB63983-19D9-4ADF-B58A-730DED9F0443}">
      <dsp:nvSpPr>
        <dsp:cNvPr id="0" name=""/>
        <dsp:cNvSpPr/>
      </dsp:nvSpPr>
      <dsp:spPr>
        <a:xfrm>
          <a:off x="1740116" y="3323159"/>
          <a:ext cx="696046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4DABB-4694-47D4-AA98-288AD06F7F47}">
      <dsp:nvSpPr>
        <dsp:cNvPr id="0" name=""/>
        <dsp:cNvSpPr/>
      </dsp:nvSpPr>
      <dsp:spPr>
        <a:xfrm>
          <a:off x="0" y="237"/>
          <a:ext cx="8613395" cy="75289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Neutralidad de red</a:t>
          </a:r>
        </a:p>
      </dsp:txBody>
      <dsp:txXfrm>
        <a:off x="36753" y="36990"/>
        <a:ext cx="8539889" cy="679389"/>
      </dsp:txXfrm>
    </dsp:sp>
    <dsp:sp modelId="{5E79D275-5E78-4D41-BC60-42B889D12314}">
      <dsp:nvSpPr>
        <dsp:cNvPr id="0" name=""/>
        <dsp:cNvSpPr/>
      </dsp:nvSpPr>
      <dsp:spPr>
        <a:xfrm>
          <a:off x="0" y="753132"/>
          <a:ext cx="8613395"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75" tIns="25400" rIns="142240" bIns="25400" numCol="1" spcCol="1270" anchor="ctr" anchorCtr="0">
          <a:noAutofit/>
        </a:bodyPr>
        <a:lstStyle/>
        <a:p>
          <a:pPr marL="228600" lvl="1" indent="-228600" algn="l" defTabSz="889000">
            <a:lnSpc>
              <a:spcPct val="90000"/>
            </a:lnSpc>
            <a:spcBef>
              <a:spcPct val="0"/>
            </a:spcBef>
            <a:spcAft>
              <a:spcPct val="20000"/>
            </a:spcAft>
            <a:buChar char="•"/>
          </a:pPr>
          <a:r>
            <a:rPr lang="es-EC" sz="2000" kern="1200" dirty="0"/>
            <a:t>Principio que </a:t>
          </a:r>
          <a:r>
            <a:rPr lang="es-ES" sz="2000" kern="1200" dirty="0"/>
            <a:t>establece que todo el tráfico de Internet debe ser tratado de igual manera, sin importar su origen, destino y/o contenido.</a:t>
          </a:r>
          <a:endParaRPr lang="en-US" sz="2000" kern="1200" dirty="0"/>
        </a:p>
      </dsp:txBody>
      <dsp:txXfrm>
        <a:off x="0" y="753132"/>
        <a:ext cx="8613395" cy="64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886E2-D019-4306-82A1-74D6CB47BE80}">
      <dsp:nvSpPr>
        <dsp:cNvPr id="0" name=""/>
        <dsp:cNvSpPr/>
      </dsp:nvSpPr>
      <dsp:spPr>
        <a:xfrm>
          <a:off x="3089595" y="1412660"/>
          <a:ext cx="3191587" cy="319158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Importancia de las </a:t>
          </a:r>
          <a:r>
            <a:rPr lang="es-EC" sz="2700" b="1" kern="1200" noProof="0" dirty="0"/>
            <a:t>herramientas</a:t>
          </a:r>
          <a:r>
            <a:rPr lang="en-US" sz="2700" b="1" kern="1200" dirty="0"/>
            <a:t> de </a:t>
          </a:r>
          <a:r>
            <a:rPr lang="en-US" sz="2700" b="1" kern="1200" dirty="0" err="1"/>
            <a:t>monitoreo</a:t>
          </a:r>
          <a:endParaRPr lang="en-US" sz="2700" b="1" kern="1200" dirty="0"/>
        </a:p>
      </dsp:txBody>
      <dsp:txXfrm>
        <a:off x="3556992" y="1880057"/>
        <a:ext cx="2256793" cy="2256793"/>
      </dsp:txXfrm>
    </dsp:sp>
    <dsp:sp modelId="{F7A56EF0-A658-496B-9CC9-0C954CA81559}">
      <dsp:nvSpPr>
        <dsp:cNvPr id="0" name=""/>
        <dsp:cNvSpPr/>
      </dsp:nvSpPr>
      <dsp:spPr>
        <a:xfrm>
          <a:off x="3887492" y="134131"/>
          <a:ext cx="1595793" cy="1595793"/>
        </a:xfrm>
        <a:prstGeom prst="ellipse">
          <a:avLst/>
        </a:prstGeom>
        <a:solidFill>
          <a:schemeClr val="accent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Garantizar</a:t>
          </a:r>
          <a:r>
            <a:rPr lang="en-US" sz="1300" kern="1200" dirty="0"/>
            <a:t> que </a:t>
          </a:r>
          <a:r>
            <a:rPr lang="en-US" sz="1300" kern="1200" dirty="0" err="1"/>
            <a:t>los</a:t>
          </a:r>
          <a:r>
            <a:rPr lang="en-US" sz="1300" kern="1200" dirty="0"/>
            <a:t> ISP</a:t>
          </a:r>
          <a:r>
            <a:rPr lang="es-EC" sz="1300" kern="1200" dirty="0"/>
            <a:t>’s cumplan las políticas públicas sobre la NR</a:t>
          </a:r>
          <a:endParaRPr lang="en-US" sz="1300" kern="1200" dirty="0"/>
        </a:p>
      </dsp:txBody>
      <dsp:txXfrm>
        <a:off x="4121190" y="367829"/>
        <a:ext cx="1128397" cy="1128397"/>
      </dsp:txXfrm>
    </dsp:sp>
    <dsp:sp modelId="{5F161AB2-707D-46FB-BAA5-D42E35D95F28}">
      <dsp:nvSpPr>
        <dsp:cNvPr id="0" name=""/>
        <dsp:cNvSpPr/>
      </dsp:nvSpPr>
      <dsp:spPr>
        <a:xfrm>
          <a:off x="5793868" y="3288114"/>
          <a:ext cx="1595793" cy="1595793"/>
        </a:xfrm>
        <a:prstGeom prst="ellipse">
          <a:avLst/>
        </a:prstGeom>
        <a:solidFill>
          <a:schemeClr val="accent6">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Identificar los servicios o aplicaciones bloqueados o ralentizados </a:t>
          </a:r>
          <a:endParaRPr lang="en-US" sz="1400" kern="1200" dirty="0"/>
        </a:p>
      </dsp:txBody>
      <dsp:txXfrm>
        <a:off x="6027566" y="3521812"/>
        <a:ext cx="1128397" cy="1128397"/>
      </dsp:txXfrm>
    </dsp:sp>
    <dsp:sp modelId="{18443E52-CCFC-4F59-A807-9C84240467A4}">
      <dsp:nvSpPr>
        <dsp:cNvPr id="0" name=""/>
        <dsp:cNvSpPr/>
      </dsp:nvSpPr>
      <dsp:spPr>
        <a:xfrm>
          <a:off x="1597013" y="3041490"/>
          <a:ext cx="2049350" cy="2030088"/>
        </a:xfrm>
        <a:prstGeom prst="ellipse">
          <a:avLst/>
        </a:prstGeom>
        <a:solidFill>
          <a:schemeClr val="bg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Ayudar a detectar prácticas de tarifas diferenciadas (prioridad de tráfico a servicios específicos)</a:t>
          </a:r>
          <a:endParaRPr lang="en-US" sz="1400" kern="1200" dirty="0"/>
        </a:p>
      </dsp:txBody>
      <dsp:txXfrm>
        <a:off x="1897133" y="3338790"/>
        <a:ext cx="1449110" cy="14354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275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4119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a:t>
            </a:fld>
            <a:endParaRPr lang="es-EC"/>
          </a:p>
        </p:txBody>
      </p:sp>
    </p:spTree>
    <p:extLst>
      <p:ext uri="{BB962C8B-B14F-4D97-AF65-F5344CB8AC3E}">
        <p14:creationId xmlns:p14="http://schemas.microsoft.com/office/powerpoint/2010/main" val="399131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cstate="print">
            <a:alphaModFix/>
            <a:extLst>
              <a:ext uri="{28A0092B-C50C-407E-A947-70E740481C1C}">
                <a14:useLocalDpi xmlns:a14="http://schemas.microsoft.com/office/drawing/2010/main"/>
              </a:ext>
            </a:extLst>
          </a:blip>
          <a:srcRect r="2678"/>
          <a:stretch/>
        </p:blipFill>
        <p:spPr>
          <a:xfrm>
            <a:off x="-19050" y="749300"/>
            <a:ext cx="9163050" cy="5360988"/>
          </a:xfrm>
          <a:prstGeom prst="rect">
            <a:avLst/>
          </a:prstGeom>
          <a:noFill/>
          <a:ln>
            <a:noFill/>
          </a:ln>
        </p:spPr>
      </p:pic>
      <p:sp>
        <p:nvSpPr>
          <p:cNvPr id="20" name="Google Shape;20;p29"/>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9"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9"/>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9"/>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224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844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409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130640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50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17008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92952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9708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2954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6844036" y="6274755"/>
            <a:ext cx="2299964"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050"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8383959" y="5759425"/>
            <a:ext cx="613328"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524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9" name="Google Shape;3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1696" y="6720876"/>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6" name="Grupo 5">
            <a:extLst>
              <a:ext uri="{FF2B5EF4-FFF2-40B4-BE49-F238E27FC236}">
                <a16:creationId xmlns:a16="http://schemas.microsoft.com/office/drawing/2014/main" id="{2AD41B96-8108-4782-9297-2ABF2320E100}"/>
              </a:ext>
            </a:extLst>
          </p:cNvPr>
          <p:cNvGrpSpPr/>
          <p:nvPr userDrawn="1"/>
        </p:nvGrpSpPr>
        <p:grpSpPr>
          <a:xfrm>
            <a:off x="0" y="4914310"/>
            <a:ext cx="9126755" cy="1786379"/>
            <a:chOff x="-1" y="4914309"/>
            <a:chExt cx="12169007" cy="1786379"/>
          </a:xfrm>
          <a:solidFill>
            <a:srgbClr val="2EA9E1"/>
          </a:solidFill>
        </p:grpSpPr>
        <p:sp>
          <p:nvSpPr>
            <p:cNvPr id="135" name="Freeform 84614">
              <a:extLst>
                <a:ext uri="{FF2B5EF4-FFF2-40B4-BE49-F238E27FC236}">
                  <a16:creationId xmlns:a16="http://schemas.microsoft.com/office/drawing/2014/main" id="{BEA0CC00-47C4-4618-94A4-C3377740EA1C}"/>
                </a:ext>
              </a:extLst>
            </p:cNvPr>
            <p:cNvSpPr>
              <a:spLocks/>
            </p:cNvSpPr>
            <p:nvPr userDrawn="1"/>
          </p:nvSpPr>
          <p:spPr bwMode="auto">
            <a:xfrm>
              <a:off x="-1" y="5758777"/>
              <a:ext cx="12169007" cy="941911"/>
            </a:xfrm>
            <a:custGeom>
              <a:avLst/>
              <a:gdLst>
                <a:gd name="T0" fmla="*/ 3737 w 3737"/>
                <a:gd name="T1" fmla="*/ 287 h 287"/>
                <a:gd name="T2" fmla="*/ 3737 w 3737"/>
                <a:gd name="T3" fmla="*/ 53 h 287"/>
                <a:gd name="T4" fmla="*/ 3737 w 3737"/>
                <a:gd name="T5" fmla="*/ 46 h 287"/>
                <a:gd name="T6" fmla="*/ 3730 w 3737"/>
                <a:gd name="T7" fmla="*/ 44 h 287"/>
                <a:gd name="T8" fmla="*/ 3623 w 3737"/>
                <a:gd name="T9" fmla="*/ 5 h 287"/>
                <a:gd name="T10" fmla="*/ 3610 w 3737"/>
                <a:gd name="T11" fmla="*/ 0 h 287"/>
                <a:gd name="T12" fmla="*/ 3610 w 3737"/>
                <a:gd name="T13" fmla="*/ 14 h 287"/>
                <a:gd name="T14" fmla="*/ 3610 w 3737"/>
                <a:gd name="T15" fmla="*/ 277 h 287"/>
                <a:gd name="T16" fmla="*/ 3620 w 3737"/>
                <a:gd name="T17" fmla="*/ 277 h 287"/>
                <a:gd name="T18" fmla="*/ 3620 w 3737"/>
                <a:gd name="T19" fmla="*/ 267 h 287"/>
                <a:gd name="T20" fmla="*/ 3593 w 3737"/>
                <a:gd name="T21" fmla="*/ 267 h 287"/>
                <a:gd name="T22" fmla="*/ 3593 w 3737"/>
                <a:gd name="T23" fmla="*/ 277 h 287"/>
                <a:gd name="T24" fmla="*/ 3603 w 3737"/>
                <a:gd name="T25" fmla="*/ 277 h 287"/>
                <a:gd name="T26" fmla="*/ 3603 w 3737"/>
                <a:gd name="T27" fmla="*/ 95 h 287"/>
                <a:gd name="T28" fmla="*/ 3603 w 3737"/>
                <a:gd name="T29" fmla="*/ 86 h 287"/>
                <a:gd name="T30" fmla="*/ 3595 w 3737"/>
                <a:gd name="T31" fmla="*/ 85 h 287"/>
                <a:gd name="T32" fmla="*/ 3490 w 3737"/>
                <a:gd name="T33" fmla="*/ 67 h 287"/>
                <a:gd name="T34" fmla="*/ 3478 w 3737"/>
                <a:gd name="T35" fmla="*/ 65 h 287"/>
                <a:gd name="T36" fmla="*/ 3478 w 3737"/>
                <a:gd name="T37" fmla="*/ 76 h 287"/>
                <a:gd name="T38" fmla="*/ 3478 w 3737"/>
                <a:gd name="T39" fmla="*/ 277 h 287"/>
                <a:gd name="T40" fmla="*/ 3488 w 3737"/>
                <a:gd name="T41" fmla="*/ 277 h 287"/>
                <a:gd name="T42" fmla="*/ 3488 w 3737"/>
                <a:gd name="T43" fmla="*/ 267 h 287"/>
                <a:gd name="T44" fmla="*/ 0 w 3737"/>
                <a:gd name="T45" fmla="*/ 267 h 287"/>
                <a:gd name="T46" fmla="*/ 0 w 3737"/>
                <a:gd name="T47" fmla="*/ 287 h 287"/>
                <a:gd name="T48" fmla="*/ 3488 w 3737"/>
                <a:gd name="T49" fmla="*/ 287 h 287"/>
                <a:gd name="T50" fmla="*/ 3498 w 3737"/>
                <a:gd name="T51" fmla="*/ 287 h 287"/>
                <a:gd name="T52" fmla="*/ 3498 w 3737"/>
                <a:gd name="T53" fmla="*/ 277 h 287"/>
                <a:gd name="T54" fmla="*/ 3498 w 3737"/>
                <a:gd name="T55" fmla="*/ 76 h 287"/>
                <a:gd name="T56" fmla="*/ 3488 w 3737"/>
                <a:gd name="T57" fmla="*/ 76 h 287"/>
                <a:gd name="T58" fmla="*/ 3486 w 3737"/>
                <a:gd name="T59" fmla="*/ 86 h 287"/>
                <a:gd name="T60" fmla="*/ 3592 w 3737"/>
                <a:gd name="T61" fmla="*/ 105 h 287"/>
                <a:gd name="T62" fmla="*/ 3593 w 3737"/>
                <a:gd name="T63" fmla="*/ 95 h 287"/>
                <a:gd name="T64" fmla="*/ 3583 w 3737"/>
                <a:gd name="T65" fmla="*/ 95 h 287"/>
                <a:gd name="T66" fmla="*/ 3583 w 3737"/>
                <a:gd name="T67" fmla="*/ 277 h 287"/>
                <a:gd name="T68" fmla="*/ 3583 w 3737"/>
                <a:gd name="T69" fmla="*/ 287 h 287"/>
                <a:gd name="T70" fmla="*/ 3593 w 3737"/>
                <a:gd name="T71" fmla="*/ 287 h 287"/>
                <a:gd name="T72" fmla="*/ 3620 w 3737"/>
                <a:gd name="T73" fmla="*/ 287 h 287"/>
                <a:gd name="T74" fmla="*/ 3630 w 3737"/>
                <a:gd name="T75" fmla="*/ 287 h 287"/>
                <a:gd name="T76" fmla="*/ 3630 w 3737"/>
                <a:gd name="T77" fmla="*/ 277 h 287"/>
                <a:gd name="T78" fmla="*/ 3630 w 3737"/>
                <a:gd name="T79" fmla="*/ 14 h 287"/>
                <a:gd name="T80" fmla="*/ 3620 w 3737"/>
                <a:gd name="T81" fmla="*/ 14 h 287"/>
                <a:gd name="T82" fmla="*/ 3616 w 3737"/>
                <a:gd name="T83" fmla="*/ 24 h 287"/>
                <a:gd name="T84" fmla="*/ 3724 w 3737"/>
                <a:gd name="T85" fmla="*/ 62 h 287"/>
                <a:gd name="T86" fmla="*/ 3727 w 3737"/>
                <a:gd name="T87" fmla="*/ 53 h 287"/>
                <a:gd name="T88" fmla="*/ 3717 w 3737"/>
                <a:gd name="T89" fmla="*/ 53 h 287"/>
                <a:gd name="T90" fmla="*/ 3717 w 3737"/>
                <a:gd name="T91" fmla="*/ 287 h 287"/>
                <a:gd name="T92" fmla="*/ 3737 w 3737"/>
                <a:gd name="T93" fmla="*/ 287 h 287"/>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648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28 w 10000"/>
                <a:gd name="connsiteY29" fmla="*/ 2997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615 w 10000"/>
                <a:gd name="connsiteY31" fmla="*/ 3310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612 w 10000"/>
                <a:gd name="connsiteY30" fmla="*/ 3659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310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676 w 10000"/>
                <a:gd name="connsiteY41" fmla="*/ 836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488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687 w 10000"/>
                <a:gd name="connsiteY40" fmla="*/ 488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73 w 10000"/>
                <a:gd name="connsiteY43" fmla="*/ 1847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65 w 10000"/>
                <a:gd name="connsiteY42" fmla="*/ 2160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 name="connsiteX0" fmla="*/ 10000 w 10000"/>
                <a:gd name="connsiteY0" fmla="*/ 10000 h 10000"/>
                <a:gd name="connsiteX1" fmla="*/ 10000 w 10000"/>
                <a:gd name="connsiteY1" fmla="*/ 1847 h 10000"/>
                <a:gd name="connsiteX2" fmla="*/ 10000 w 10000"/>
                <a:gd name="connsiteY2" fmla="*/ 1603 h 10000"/>
                <a:gd name="connsiteX3" fmla="*/ 9981 w 10000"/>
                <a:gd name="connsiteY3" fmla="*/ 1533 h 10000"/>
                <a:gd name="connsiteX4" fmla="*/ 9695 w 10000"/>
                <a:gd name="connsiteY4" fmla="*/ 174 h 10000"/>
                <a:gd name="connsiteX5" fmla="*/ 9660 w 10000"/>
                <a:gd name="connsiteY5" fmla="*/ 0 h 10000"/>
                <a:gd name="connsiteX6" fmla="*/ 9660 w 10000"/>
                <a:gd name="connsiteY6" fmla="*/ 488 h 10000"/>
                <a:gd name="connsiteX7" fmla="*/ 9660 w 10000"/>
                <a:gd name="connsiteY7" fmla="*/ 9652 h 10000"/>
                <a:gd name="connsiteX8" fmla="*/ 9687 w 10000"/>
                <a:gd name="connsiteY8" fmla="*/ 9652 h 10000"/>
                <a:gd name="connsiteX9" fmla="*/ 9687 w 10000"/>
                <a:gd name="connsiteY9" fmla="*/ 9303 h 10000"/>
                <a:gd name="connsiteX10" fmla="*/ 9615 w 10000"/>
                <a:gd name="connsiteY10" fmla="*/ 9303 h 10000"/>
                <a:gd name="connsiteX11" fmla="*/ 9615 w 10000"/>
                <a:gd name="connsiteY11" fmla="*/ 9652 h 10000"/>
                <a:gd name="connsiteX12" fmla="*/ 9641 w 10000"/>
                <a:gd name="connsiteY12" fmla="*/ 9652 h 10000"/>
                <a:gd name="connsiteX13" fmla="*/ 9641 w 10000"/>
                <a:gd name="connsiteY13" fmla="*/ 3310 h 10000"/>
                <a:gd name="connsiteX14" fmla="*/ 9641 w 10000"/>
                <a:gd name="connsiteY14" fmla="*/ 2997 h 10000"/>
                <a:gd name="connsiteX15" fmla="*/ 9620 w 10000"/>
                <a:gd name="connsiteY15" fmla="*/ 2962 h 10000"/>
                <a:gd name="connsiteX16" fmla="*/ 9339 w 10000"/>
                <a:gd name="connsiteY16" fmla="*/ 2334 h 10000"/>
                <a:gd name="connsiteX17" fmla="*/ 9307 w 10000"/>
                <a:gd name="connsiteY17" fmla="*/ 2265 h 10000"/>
                <a:gd name="connsiteX18" fmla="*/ 9307 w 10000"/>
                <a:gd name="connsiteY18" fmla="*/ 2648 h 10000"/>
                <a:gd name="connsiteX19" fmla="*/ 9307 w 10000"/>
                <a:gd name="connsiteY19" fmla="*/ 9652 h 10000"/>
                <a:gd name="connsiteX20" fmla="*/ 9334 w 10000"/>
                <a:gd name="connsiteY20" fmla="*/ 9652 h 10000"/>
                <a:gd name="connsiteX21" fmla="*/ 9334 w 10000"/>
                <a:gd name="connsiteY21" fmla="*/ 9303 h 10000"/>
                <a:gd name="connsiteX22" fmla="*/ 0 w 10000"/>
                <a:gd name="connsiteY22" fmla="*/ 9303 h 10000"/>
                <a:gd name="connsiteX23" fmla="*/ 0 w 10000"/>
                <a:gd name="connsiteY23" fmla="*/ 10000 h 10000"/>
                <a:gd name="connsiteX24" fmla="*/ 9334 w 10000"/>
                <a:gd name="connsiteY24" fmla="*/ 10000 h 10000"/>
                <a:gd name="connsiteX25" fmla="*/ 9360 w 10000"/>
                <a:gd name="connsiteY25" fmla="*/ 10000 h 10000"/>
                <a:gd name="connsiteX26" fmla="*/ 9360 w 10000"/>
                <a:gd name="connsiteY26" fmla="*/ 9652 h 10000"/>
                <a:gd name="connsiteX27" fmla="*/ 9360 w 10000"/>
                <a:gd name="connsiteY27" fmla="*/ 2972 h 10000"/>
                <a:gd name="connsiteX28" fmla="*/ 9359 w 10000"/>
                <a:gd name="connsiteY28" fmla="*/ 3012 h 10000"/>
                <a:gd name="connsiteX29" fmla="*/ 9361 w 10000"/>
                <a:gd name="connsiteY29" fmla="*/ 3078 h 10000"/>
                <a:gd name="connsiteX30" fmla="*/ 9595 w 10000"/>
                <a:gd name="connsiteY30" fmla="*/ 3598 h 10000"/>
                <a:gd name="connsiteX31" fmla="*/ 9592 w 10000"/>
                <a:gd name="connsiteY31" fmla="*/ 3573 h 10000"/>
                <a:gd name="connsiteX32" fmla="*/ 9588 w 10000"/>
                <a:gd name="connsiteY32" fmla="*/ 3573 h 10000"/>
                <a:gd name="connsiteX33" fmla="*/ 9588 w 10000"/>
                <a:gd name="connsiteY33" fmla="*/ 9652 h 10000"/>
                <a:gd name="connsiteX34" fmla="*/ 9588 w 10000"/>
                <a:gd name="connsiteY34" fmla="*/ 10000 h 10000"/>
                <a:gd name="connsiteX35" fmla="*/ 9615 w 10000"/>
                <a:gd name="connsiteY35" fmla="*/ 10000 h 10000"/>
                <a:gd name="connsiteX36" fmla="*/ 9687 w 10000"/>
                <a:gd name="connsiteY36" fmla="*/ 10000 h 10000"/>
                <a:gd name="connsiteX37" fmla="*/ 9714 w 10000"/>
                <a:gd name="connsiteY37" fmla="*/ 10000 h 10000"/>
                <a:gd name="connsiteX38" fmla="*/ 9714 w 10000"/>
                <a:gd name="connsiteY38" fmla="*/ 9652 h 10000"/>
                <a:gd name="connsiteX39" fmla="*/ 9714 w 10000"/>
                <a:gd name="connsiteY39" fmla="*/ 913 h 10000"/>
                <a:gd name="connsiteX40" fmla="*/ 9712 w 10000"/>
                <a:gd name="connsiteY40" fmla="*/ 913 h 10000"/>
                <a:gd name="connsiteX41" fmla="*/ 9712 w 10000"/>
                <a:gd name="connsiteY41" fmla="*/ 998 h 10000"/>
                <a:gd name="connsiteX42" fmla="*/ 9949 w 10000"/>
                <a:gd name="connsiteY42" fmla="*/ 2099 h 10000"/>
                <a:gd name="connsiteX43" fmla="*/ 9954 w 10000"/>
                <a:gd name="connsiteY43" fmla="*/ 2090 h 10000"/>
                <a:gd name="connsiteX44" fmla="*/ 9946 w 10000"/>
                <a:gd name="connsiteY44" fmla="*/ 1847 h 10000"/>
                <a:gd name="connsiteX45" fmla="*/ 9946 w 10000"/>
                <a:gd name="connsiteY45" fmla="*/ 10000 h 10000"/>
                <a:gd name="connsiteX46" fmla="*/ 10000 w 10000"/>
                <a:gd name="connsiteY4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10000" y="1847"/>
                  </a:lnTo>
                  <a:lnTo>
                    <a:pt x="10000" y="1603"/>
                  </a:lnTo>
                  <a:cubicBezTo>
                    <a:pt x="9994" y="1580"/>
                    <a:pt x="9987" y="1556"/>
                    <a:pt x="9981" y="1533"/>
                  </a:cubicBezTo>
                  <a:cubicBezTo>
                    <a:pt x="9888" y="1080"/>
                    <a:pt x="9791" y="627"/>
                    <a:pt x="9695" y="174"/>
                  </a:cubicBezTo>
                  <a:cubicBezTo>
                    <a:pt x="9683" y="116"/>
                    <a:pt x="9672" y="58"/>
                    <a:pt x="9660" y="0"/>
                  </a:cubicBezTo>
                  <a:lnTo>
                    <a:pt x="9660" y="488"/>
                  </a:lnTo>
                  <a:lnTo>
                    <a:pt x="9660" y="9652"/>
                  </a:lnTo>
                  <a:lnTo>
                    <a:pt x="9687" y="9652"/>
                  </a:lnTo>
                  <a:lnTo>
                    <a:pt x="9687" y="9303"/>
                  </a:lnTo>
                  <a:lnTo>
                    <a:pt x="9615" y="9303"/>
                  </a:lnTo>
                  <a:lnTo>
                    <a:pt x="9615" y="9652"/>
                  </a:lnTo>
                  <a:lnTo>
                    <a:pt x="9641" y="9652"/>
                  </a:lnTo>
                  <a:lnTo>
                    <a:pt x="9641" y="3310"/>
                  </a:lnTo>
                  <a:lnTo>
                    <a:pt x="9641" y="2997"/>
                  </a:lnTo>
                  <a:cubicBezTo>
                    <a:pt x="9634" y="2985"/>
                    <a:pt x="9627" y="2974"/>
                    <a:pt x="9620" y="2962"/>
                  </a:cubicBezTo>
                  <a:cubicBezTo>
                    <a:pt x="9526" y="2753"/>
                    <a:pt x="9433" y="2544"/>
                    <a:pt x="9339" y="2334"/>
                  </a:cubicBezTo>
                  <a:cubicBezTo>
                    <a:pt x="9328" y="2311"/>
                    <a:pt x="9318" y="2288"/>
                    <a:pt x="9307" y="2265"/>
                  </a:cubicBezTo>
                  <a:lnTo>
                    <a:pt x="9307" y="2648"/>
                  </a:lnTo>
                  <a:lnTo>
                    <a:pt x="9307" y="9652"/>
                  </a:lnTo>
                  <a:lnTo>
                    <a:pt x="9334" y="9652"/>
                  </a:lnTo>
                  <a:lnTo>
                    <a:pt x="9334" y="9303"/>
                  </a:lnTo>
                  <a:lnTo>
                    <a:pt x="0" y="9303"/>
                  </a:lnTo>
                  <a:lnTo>
                    <a:pt x="0" y="10000"/>
                  </a:lnTo>
                  <a:lnTo>
                    <a:pt x="9334" y="10000"/>
                  </a:lnTo>
                  <a:lnTo>
                    <a:pt x="9360" y="10000"/>
                  </a:lnTo>
                  <a:lnTo>
                    <a:pt x="9360" y="9652"/>
                  </a:lnTo>
                  <a:lnTo>
                    <a:pt x="9360" y="2972"/>
                  </a:lnTo>
                  <a:cubicBezTo>
                    <a:pt x="9334" y="2972"/>
                    <a:pt x="9359" y="2994"/>
                    <a:pt x="9359" y="3012"/>
                  </a:cubicBezTo>
                  <a:cubicBezTo>
                    <a:pt x="9359" y="3030"/>
                    <a:pt x="9322" y="2980"/>
                    <a:pt x="9361" y="3078"/>
                  </a:cubicBezTo>
                  <a:cubicBezTo>
                    <a:pt x="9400" y="3176"/>
                    <a:pt x="9499" y="3388"/>
                    <a:pt x="9595" y="3598"/>
                  </a:cubicBezTo>
                  <a:cubicBezTo>
                    <a:pt x="9596" y="3482"/>
                    <a:pt x="9593" y="3577"/>
                    <a:pt x="9592" y="3573"/>
                  </a:cubicBezTo>
                  <a:cubicBezTo>
                    <a:pt x="9591" y="3569"/>
                    <a:pt x="9589" y="3389"/>
                    <a:pt x="9588" y="3573"/>
                  </a:cubicBezTo>
                  <a:cubicBezTo>
                    <a:pt x="9582" y="4586"/>
                    <a:pt x="9588" y="8581"/>
                    <a:pt x="9588" y="9652"/>
                  </a:cubicBezTo>
                  <a:lnTo>
                    <a:pt x="9588" y="10000"/>
                  </a:lnTo>
                  <a:lnTo>
                    <a:pt x="9615" y="10000"/>
                  </a:lnTo>
                  <a:lnTo>
                    <a:pt x="9687" y="10000"/>
                  </a:lnTo>
                  <a:lnTo>
                    <a:pt x="9714" y="10000"/>
                  </a:lnTo>
                  <a:lnTo>
                    <a:pt x="9714" y="9652"/>
                  </a:lnTo>
                  <a:lnTo>
                    <a:pt x="9714" y="913"/>
                  </a:lnTo>
                  <a:cubicBezTo>
                    <a:pt x="9705" y="913"/>
                    <a:pt x="9712" y="899"/>
                    <a:pt x="9712" y="913"/>
                  </a:cubicBezTo>
                  <a:cubicBezTo>
                    <a:pt x="9712" y="927"/>
                    <a:pt x="9673" y="800"/>
                    <a:pt x="9712" y="998"/>
                  </a:cubicBezTo>
                  <a:cubicBezTo>
                    <a:pt x="9751" y="1196"/>
                    <a:pt x="9853" y="1646"/>
                    <a:pt x="9949" y="2099"/>
                  </a:cubicBezTo>
                  <a:cubicBezTo>
                    <a:pt x="9952" y="1995"/>
                    <a:pt x="9955" y="2132"/>
                    <a:pt x="9954" y="2090"/>
                  </a:cubicBezTo>
                  <a:cubicBezTo>
                    <a:pt x="9954" y="2048"/>
                    <a:pt x="9949" y="1928"/>
                    <a:pt x="9946" y="1847"/>
                  </a:cubicBezTo>
                  <a:lnTo>
                    <a:pt x="9946" y="10000"/>
                  </a:lnTo>
                  <a:lnTo>
                    <a:pt x="10000"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40" name="Forma libre: forma 139">
              <a:extLst>
                <a:ext uri="{FF2B5EF4-FFF2-40B4-BE49-F238E27FC236}">
                  <a16:creationId xmlns:a16="http://schemas.microsoft.com/office/drawing/2014/main" id="{2018EB47-0ABD-4A26-B6A7-90EC5AAB8013}"/>
                </a:ext>
              </a:extLst>
            </p:cNvPr>
            <p:cNvSpPr>
              <a:spLocks/>
            </p:cNvSpPr>
            <p:nvPr userDrawn="1"/>
          </p:nvSpPr>
          <p:spPr bwMode="auto">
            <a:xfrm>
              <a:off x="11573551" y="5282412"/>
              <a:ext cx="357279" cy="1418276"/>
            </a:xfrm>
            <a:custGeom>
              <a:avLst/>
              <a:gdLst>
                <a:gd name="connsiteX0" fmla="*/ 268583 w 357279"/>
                <a:gd name="connsiteY0" fmla="*/ 214365 h 1418276"/>
                <a:gd name="connsiteX1" fmla="*/ 272497 w 357279"/>
                <a:gd name="connsiteY1" fmla="*/ 216287 h 1418276"/>
                <a:gd name="connsiteX2" fmla="*/ 272545 w 357279"/>
                <a:gd name="connsiteY2" fmla="*/ 217154 h 1418276"/>
                <a:gd name="connsiteX3" fmla="*/ 268697 w 357279"/>
                <a:gd name="connsiteY3" fmla="*/ 215110 h 1418276"/>
                <a:gd name="connsiteX4" fmla="*/ 180228 w 357279"/>
                <a:gd name="connsiteY4" fmla="*/ 45437 h 1418276"/>
                <a:gd name="connsiteX5" fmla="*/ 179962 w 357279"/>
                <a:gd name="connsiteY5" fmla="*/ 46118 h 1418276"/>
                <a:gd name="connsiteX6" fmla="*/ 179892 w 357279"/>
                <a:gd name="connsiteY6" fmla="*/ 45574 h 1418276"/>
                <a:gd name="connsiteX7" fmla="*/ 180259 w 357279"/>
                <a:gd name="connsiteY7" fmla="*/ 45425 h 1418276"/>
                <a:gd name="connsiteX8" fmla="*/ 180228 w 357279"/>
                <a:gd name="connsiteY8" fmla="*/ 45437 h 1418276"/>
                <a:gd name="connsiteX9" fmla="*/ 180231 w 357279"/>
                <a:gd name="connsiteY9" fmla="*/ 45431 h 1418276"/>
                <a:gd name="connsiteX10" fmla="*/ 182191 w 357279"/>
                <a:gd name="connsiteY10" fmla="*/ 44636 h 1418276"/>
                <a:gd name="connsiteX11" fmla="*/ 181690 w 357279"/>
                <a:gd name="connsiteY11" fmla="*/ 45101 h 1418276"/>
                <a:gd name="connsiteX12" fmla="*/ 180259 w 357279"/>
                <a:gd name="connsiteY12" fmla="*/ 45425 h 1418276"/>
                <a:gd name="connsiteX13" fmla="*/ 129013 w 357279"/>
                <a:gd name="connsiteY13" fmla="*/ 0 h 1418276"/>
                <a:gd name="connsiteX14" fmla="*/ 152165 w 357279"/>
                <a:gd name="connsiteY14" fmla="*/ 0 h 1418276"/>
                <a:gd name="connsiteX15" fmla="*/ 208401 w 357279"/>
                <a:gd name="connsiteY15" fmla="*/ 0 h 1418276"/>
                <a:gd name="connsiteX16" fmla="*/ 238198 w 357279"/>
                <a:gd name="connsiteY16" fmla="*/ 0 h 1418276"/>
                <a:gd name="connsiteX17" fmla="*/ 241485 w 357279"/>
                <a:gd name="connsiteY17" fmla="*/ 29359 h 1418276"/>
                <a:gd name="connsiteX18" fmla="*/ 265837 w 357279"/>
                <a:gd name="connsiteY18" fmla="*/ 196394 h 1418276"/>
                <a:gd name="connsiteX19" fmla="*/ 268583 w 357279"/>
                <a:gd name="connsiteY19" fmla="*/ 214365 h 1418276"/>
                <a:gd name="connsiteX20" fmla="*/ 251417 w 357279"/>
                <a:gd name="connsiteY20" fmla="*/ 205934 h 1418276"/>
                <a:gd name="connsiteX21" fmla="*/ 268697 w 357279"/>
                <a:gd name="connsiteY21" fmla="*/ 215110 h 1418276"/>
                <a:gd name="connsiteX22" fmla="*/ 271282 w 357279"/>
                <a:gd name="connsiteY22" fmla="*/ 232030 h 1418276"/>
                <a:gd name="connsiteX23" fmla="*/ 273685 w 357279"/>
                <a:gd name="connsiteY23" fmla="*/ 237828 h 1418276"/>
                <a:gd name="connsiteX24" fmla="*/ 272545 w 357279"/>
                <a:gd name="connsiteY24" fmla="*/ 217154 h 1418276"/>
                <a:gd name="connsiteX25" fmla="*/ 337414 w 357279"/>
                <a:gd name="connsiteY25" fmla="*/ 251602 h 1418276"/>
                <a:gd name="connsiteX26" fmla="*/ 357279 w 357279"/>
                <a:gd name="connsiteY26" fmla="*/ 261389 h 1418276"/>
                <a:gd name="connsiteX27" fmla="*/ 357279 w 357279"/>
                <a:gd name="connsiteY27" fmla="*/ 281103 h 1418276"/>
                <a:gd name="connsiteX28" fmla="*/ 357279 w 357279"/>
                <a:gd name="connsiteY28" fmla="*/ 1418276 h 1418276"/>
                <a:gd name="connsiteX29" fmla="*/ 291111 w 357279"/>
                <a:gd name="connsiteY29" fmla="*/ 1418276 h 1418276"/>
                <a:gd name="connsiteX30" fmla="*/ 291111 w 357279"/>
                <a:gd name="connsiteY30" fmla="*/ 299014 h 1418276"/>
                <a:gd name="connsiteX31" fmla="*/ 307653 w 357279"/>
                <a:gd name="connsiteY31" fmla="*/ 307199 h 1418276"/>
                <a:gd name="connsiteX32" fmla="*/ 297542 w 357279"/>
                <a:gd name="connsiteY32" fmla="*/ 298264 h 1418276"/>
                <a:gd name="connsiteX33" fmla="*/ 291111 w 357279"/>
                <a:gd name="connsiteY33" fmla="*/ 281103 h 1418276"/>
                <a:gd name="connsiteX34" fmla="*/ 291111 w 357279"/>
                <a:gd name="connsiteY34" fmla="*/ 299014 h 1418276"/>
                <a:gd name="connsiteX35" fmla="*/ 221656 w 357279"/>
                <a:gd name="connsiteY35" fmla="*/ 264651 h 1418276"/>
                <a:gd name="connsiteX36" fmla="*/ 205114 w 357279"/>
                <a:gd name="connsiteY36" fmla="*/ 254864 h 1418276"/>
                <a:gd name="connsiteX37" fmla="*/ 205114 w 357279"/>
                <a:gd name="connsiteY37" fmla="*/ 238554 h 1418276"/>
                <a:gd name="connsiteX38" fmla="*/ 183293 w 357279"/>
                <a:gd name="connsiteY38" fmla="*/ 71878 h 1418276"/>
                <a:gd name="connsiteX39" fmla="*/ 181288 w 357279"/>
                <a:gd name="connsiteY39" fmla="*/ 56365 h 1418276"/>
                <a:gd name="connsiteX40" fmla="*/ 185249 w 357279"/>
                <a:gd name="connsiteY40" fmla="*/ 39145 h 1418276"/>
                <a:gd name="connsiteX41" fmla="*/ 180747 w 357279"/>
                <a:gd name="connsiteY41" fmla="*/ 44109 h 1418276"/>
                <a:gd name="connsiteX42" fmla="*/ 180231 w 357279"/>
                <a:gd name="connsiteY42" fmla="*/ 45431 h 1418276"/>
                <a:gd name="connsiteX43" fmla="*/ 179884 w 357279"/>
                <a:gd name="connsiteY43" fmla="*/ 45510 h 1418276"/>
                <a:gd name="connsiteX44" fmla="*/ 178639 w 357279"/>
                <a:gd name="connsiteY44" fmla="*/ 35883 h 1418276"/>
                <a:gd name="connsiteX45" fmla="*/ 177925 w 357279"/>
                <a:gd name="connsiteY45" fmla="*/ 45952 h 1418276"/>
                <a:gd name="connsiteX46" fmla="*/ 179884 w 357279"/>
                <a:gd name="connsiteY46" fmla="*/ 45510 h 1418276"/>
                <a:gd name="connsiteX47" fmla="*/ 179892 w 357279"/>
                <a:gd name="connsiteY47" fmla="*/ 45574 h 1418276"/>
                <a:gd name="connsiteX48" fmla="*/ 177925 w 357279"/>
                <a:gd name="connsiteY48" fmla="*/ 46378 h 1418276"/>
                <a:gd name="connsiteX49" fmla="*/ 176925 w 357279"/>
                <a:gd name="connsiteY49" fmla="*/ 53895 h 1418276"/>
                <a:gd name="connsiteX50" fmla="*/ 179962 w 357279"/>
                <a:gd name="connsiteY50" fmla="*/ 46118 h 1418276"/>
                <a:gd name="connsiteX51" fmla="*/ 181288 w 357279"/>
                <a:gd name="connsiteY51" fmla="*/ 56365 h 1418276"/>
                <a:gd name="connsiteX52" fmla="*/ 152165 w 357279"/>
                <a:gd name="connsiteY52" fmla="*/ 182958 h 1418276"/>
                <a:gd name="connsiteX53" fmla="*/ 142233 w 357279"/>
                <a:gd name="connsiteY53" fmla="*/ 222244 h 1418276"/>
                <a:gd name="connsiteX54" fmla="*/ 105862 w 357279"/>
                <a:gd name="connsiteY54" fmla="*/ 205934 h 1418276"/>
                <a:gd name="connsiteX55" fmla="*/ 66167 w 357279"/>
                <a:gd name="connsiteY55" fmla="*/ 183528 h 1418276"/>
                <a:gd name="connsiteX56" fmla="*/ 66168 w 357279"/>
                <a:gd name="connsiteY56" fmla="*/ 175441 h 1418276"/>
                <a:gd name="connsiteX57" fmla="*/ 65281 w 357279"/>
                <a:gd name="connsiteY57" fmla="*/ 183028 h 1418276"/>
                <a:gd name="connsiteX58" fmla="*/ 63595 w 357279"/>
                <a:gd name="connsiteY58" fmla="*/ 182077 h 1418276"/>
                <a:gd name="connsiteX59" fmla="*/ 63596 w 357279"/>
                <a:gd name="connsiteY59" fmla="*/ 181114 h 1418276"/>
                <a:gd name="connsiteX60" fmla="*/ 59880 w 357279"/>
                <a:gd name="connsiteY60" fmla="*/ 179980 h 1418276"/>
                <a:gd name="connsiteX61" fmla="*/ 63595 w 357279"/>
                <a:gd name="connsiteY61" fmla="*/ 182077 h 1418276"/>
                <a:gd name="connsiteX62" fmla="*/ 63582 w 357279"/>
                <a:gd name="connsiteY62" fmla="*/ 193702 h 1418276"/>
                <a:gd name="connsiteX63" fmla="*/ 64013 w 357279"/>
                <a:gd name="connsiteY63" fmla="*/ 193879 h 1418276"/>
                <a:gd name="connsiteX64" fmla="*/ 65281 w 357279"/>
                <a:gd name="connsiteY64" fmla="*/ 183028 h 1418276"/>
                <a:gd name="connsiteX65" fmla="*/ 66167 w 357279"/>
                <a:gd name="connsiteY65" fmla="*/ 183528 h 1418276"/>
                <a:gd name="connsiteX66" fmla="*/ 66152 w 357279"/>
                <a:gd name="connsiteY66" fmla="*/ 299680 h 1418276"/>
                <a:gd name="connsiteX67" fmla="*/ 66168 w 357279"/>
                <a:gd name="connsiteY67" fmla="*/ 1418276 h 1418276"/>
                <a:gd name="connsiteX68" fmla="*/ 0 w 357279"/>
                <a:gd name="connsiteY68" fmla="*/ 1418276 h 1418276"/>
                <a:gd name="connsiteX69" fmla="*/ 0 w 357279"/>
                <a:gd name="connsiteY69" fmla="*/ 137289 h 1418276"/>
                <a:gd name="connsiteX70" fmla="*/ 0 w 357279"/>
                <a:gd name="connsiteY70" fmla="*/ 88217 h 1418276"/>
                <a:gd name="connsiteX71" fmla="*/ 46303 w 357279"/>
                <a:gd name="connsiteY71" fmla="*/ 107789 h 1418276"/>
                <a:gd name="connsiteX72" fmla="*/ 96663 w 357279"/>
                <a:gd name="connsiteY72" fmla="*/ 125471 h 1418276"/>
                <a:gd name="connsiteX73" fmla="*/ 85997 w 357279"/>
                <a:gd name="connsiteY73" fmla="*/ 166648 h 1418276"/>
                <a:gd name="connsiteX74" fmla="*/ 98109 w 357279"/>
                <a:gd name="connsiteY74" fmla="*/ 126936 h 1418276"/>
                <a:gd name="connsiteX75" fmla="*/ 105683 w 357279"/>
                <a:gd name="connsiteY75" fmla="*/ 128638 h 1418276"/>
                <a:gd name="connsiteX76" fmla="*/ 96663 w 357279"/>
                <a:gd name="connsiteY76" fmla="*/ 125471 h 1418276"/>
                <a:gd name="connsiteX77" fmla="*/ 122404 w 357279"/>
                <a:gd name="connsiteY77" fmla="*/ 26097 h 1418276"/>
                <a:gd name="connsiteX78" fmla="*/ 129013 w 357279"/>
                <a:gd name="connsiteY78" fmla="*/ 0 h 14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57279" h="1418276">
                  <a:moveTo>
                    <a:pt x="268583" y="214365"/>
                  </a:moveTo>
                  <a:lnTo>
                    <a:pt x="272497" y="216287"/>
                  </a:lnTo>
                  <a:lnTo>
                    <a:pt x="272545" y="217154"/>
                  </a:lnTo>
                  <a:lnTo>
                    <a:pt x="268697" y="215110"/>
                  </a:lnTo>
                  <a:close/>
                  <a:moveTo>
                    <a:pt x="180228" y="45437"/>
                  </a:moveTo>
                  <a:lnTo>
                    <a:pt x="179962" y="46118"/>
                  </a:lnTo>
                  <a:lnTo>
                    <a:pt x="179892" y="45574"/>
                  </a:lnTo>
                  <a:close/>
                  <a:moveTo>
                    <a:pt x="180259" y="45425"/>
                  </a:moveTo>
                  <a:lnTo>
                    <a:pt x="180228" y="45437"/>
                  </a:lnTo>
                  <a:lnTo>
                    <a:pt x="180231" y="45431"/>
                  </a:lnTo>
                  <a:close/>
                  <a:moveTo>
                    <a:pt x="182191" y="44636"/>
                  </a:moveTo>
                  <a:cubicBezTo>
                    <a:pt x="182658" y="44516"/>
                    <a:pt x="182331" y="44764"/>
                    <a:pt x="181690" y="45101"/>
                  </a:cubicBezTo>
                  <a:lnTo>
                    <a:pt x="180259" y="45425"/>
                  </a:lnTo>
                  <a:close/>
                  <a:moveTo>
                    <a:pt x="129013" y="0"/>
                  </a:moveTo>
                  <a:lnTo>
                    <a:pt x="152165" y="0"/>
                  </a:lnTo>
                  <a:lnTo>
                    <a:pt x="208401" y="0"/>
                  </a:lnTo>
                  <a:lnTo>
                    <a:pt x="238198" y="0"/>
                  </a:lnTo>
                  <a:cubicBezTo>
                    <a:pt x="239305" y="9786"/>
                    <a:pt x="240377" y="19572"/>
                    <a:pt x="241485" y="29359"/>
                  </a:cubicBezTo>
                  <a:cubicBezTo>
                    <a:pt x="248934" y="78396"/>
                    <a:pt x="259056" y="150329"/>
                    <a:pt x="265837" y="196394"/>
                  </a:cubicBezTo>
                  <a:lnTo>
                    <a:pt x="268583" y="214365"/>
                  </a:lnTo>
                  <a:lnTo>
                    <a:pt x="251417" y="205934"/>
                  </a:lnTo>
                  <a:lnTo>
                    <a:pt x="268697" y="215110"/>
                  </a:lnTo>
                  <a:lnTo>
                    <a:pt x="271282" y="232030"/>
                  </a:lnTo>
                  <a:cubicBezTo>
                    <a:pt x="273872" y="247631"/>
                    <a:pt x="274078" y="245008"/>
                    <a:pt x="273685" y="237828"/>
                  </a:cubicBezTo>
                  <a:lnTo>
                    <a:pt x="272545" y="217154"/>
                  </a:lnTo>
                  <a:lnTo>
                    <a:pt x="337414" y="251602"/>
                  </a:lnTo>
                  <a:lnTo>
                    <a:pt x="357279" y="261389"/>
                  </a:lnTo>
                  <a:lnTo>
                    <a:pt x="357279" y="281103"/>
                  </a:lnTo>
                  <a:lnTo>
                    <a:pt x="357279" y="1418276"/>
                  </a:lnTo>
                  <a:lnTo>
                    <a:pt x="291111" y="1418276"/>
                  </a:lnTo>
                  <a:lnTo>
                    <a:pt x="291111" y="299014"/>
                  </a:lnTo>
                  <a:lnTo>
                    <a:pt x="307653" y="307199"/>
                  </a:lnTo>
                  <a:lnTo>
                    <a:pt x="297542" y="298264"/>
                  </a:lnTo>
                  <a:lnTo>
                    <a:pt x="291111" y="281103"/>
                  </a:lnTo>
                  <a:lnTo>
                    <a:pt x="291111" y="299014"/>
                  </a:lnTo>
                  <a:lnTo>
                    <a:pt x="221656" y="264651"/>
                  </a:lnTo>
                  <a:lnTo>
                    <a:pt x="205114" y="254864"/>
                  </a:lnTo>
                  <a:lnTo>
                    <a:pt x="205114" y="238554"/>
                  </a:lnTo>
                  <a:cubicBezTo>
                    <a:pt x="197665" y="189517"/>
                    <a:pt x="189050" y="118063"/>
                    <a:pt x="183293" y="71878"/>
                  </a:cubicBezTo>
                  <a:lnTo>
                    <a:pt x="181288" y="56365"/>
                  </a:lnTo>
                  <a:lnTo>
                    <a:pt x="185249" y="39145"/>
                  </a:lnTo>
                  <a:cubicBezTo>
                    <a:pt x="174209" y="37017"/>
                    <a:pt x="182141" y="41698"/>
                    <a:pt x="180747" y="44109"/>
                  </a:cubicBezTo>
                  <a:lnTo>
                    <a:pt x="180231" y="45431"/>
                  </a:lnTo>
                  <a:lnTo>
                    <a:pt x="179884" y="45510"/>
                  </a:lnTo>
                  <a:lnTo>
                    <a:pt x="178639" y="35883"/>
                  </a:lnTo>
                  <a:cubicBezTo>
                    <a:pt x="174102" y="3830"/>
                    <a:pt x="178032" y="44250"/>
                    <a:pt x="177925" y="45952"/>
                  </a:cubicBezTo>
                  <a:lnTo>
                    <a:pt x="179884" y="45510"/>
                  </a:lnTo>
                  <a:lnTo>
                    <a:pt x="179892" y="45574"/>
                  </a:lnTo>
                  <a:lnTo>
                    <a:pt x="177925" y="46378"/>
                  </a:lnTo>
                  <a:cubicBezTo>
                    <a:pt x="177603" y="48931"/>
                    <a:pt x="176460" y="54320"/>
                    <a:pt x="176925" y="53895"/>
                  </a:cubicBezTo>
                  <a:lnTo>
                    <a:pt x="179962" y="46118"/>
                  </a:lnTo>
                  <a:lnTo>
                    <a:pt x="181288" y="56365"/>
                  </a:lnTo>
                  <a:lnTo>
                    <a:pt x="152165" y="182958"/>
                  </a:lnTo>
                  <a:lnTo>
                    <a:pt x="142233" y="222244"/>
                  </a:lnTo>
                  <a:cubicBezTo>
                    <a:pt x="130121" y="216855"/>
                    <a:pt x="119581" y="213025"/>
                    <a:pt x="105862" y="205934"/>
                  </a:cubicBezTo>
                  <a:lnTo>
                    <a:pt x="66167" y="183528"/>
                  </a:lnTo>
                  <a:lnTo>
                    <a:pt x="66168" y="175441"/>
                  </a:lnTo>
                  <a:lnTo>
                    <a:pt x="65281" y="183028"/>
                  </a:lnTo>
                  <a:lnTo>
                    <a:pt x="63595" y="182077"/>
                  </a:lnTo>
                  <a:lnTo>
                    <a:pt x="63596" y="181114"/>
                  </a:lnTo>
                  <a:cubicBezTo>
                    <a:pt x="62560" y="181823"/>
                    <a:pt x="52842" y="175867"/>
                    <a:pt x="59880" y="179980"/>
                  </a:cubicBezTo>
                  <a:lnTo>
                    <a:pt x="63595" y="182077"/>
                  </a:lnTo>
                  <a:lnTo>
                    <a:pt x="63582" y="193702"/>
                  </a:lnTo>
                  <a:cubicBezTo>
                    <a:pt x="63558" y="195652"/>
                    <a:pt x="63641" y="196316"/>
                    <a:pt x="64013" y="193879"/>
                  </a:cubicBezTo>
                  <a:lnTo>
                    <a:pt x="65281" y="183028"/>
                  </a:lnTo>
                  <a:lnTo>
                    <a:pt x="66167" y="183528"/>
                  </a:lnTo>
                  <a:lnTo>
                    <a:pt x="66152" y="299680"/>
                  </a:lnTo>
                  <a:cubicBezTo>
                    <a:pt x="66082" y="527337"/>
                    <a:pt x="65824" y="391977"/>
                    <a:pt x="66168" y="1418276"/>
                  </a:cubicBezTo>
                  <a:lnTo>
                    <a:pt x="0" y="1418276"/>
                  </a:lnTo>
                  <a:lnTo>
                    <a:pt x="0" y="137289"/>
                  </a:lnTo>
                  <a:lnTo>
                    <a:pt x="0" y="88217"/>
                  </a:lnTo>
                  <a:cubicBezTo>
                    <a:pt x="15434" y="94741"/>
                    <a:pt x="28690" y="101123"/>
                    <a:pt x="46303" y="107789"/>
                  </a:cubicBezTo>
                  <a:lnTo>
                    <a:pt x="96663" y="125471"/>
                  </a:lnTo>
                  <a:lnTo>
                    <a:pt x="85997" y="166648"/>
                  </a:lnTo>
                  <a:cubicBezTo>
                    <a:pt x="90034" y="153458"/>
                    <a:pt x="94822" y="133318"/>
                    <a:pt x="98109" y="126936"/>
                  </a:cubicBezTo>
                  <a:cubicBezTo>
                    <a:pt x="101396" y="120554"/>
                    <a:pt x="103146" y="128071"/>
                    <a:pt x="105683" y="128638"/>
                  </a:cubicBezTo>
                  <a:lnTo>
                    <a:pt x="96663" y="125471"/>
                  </a:lnTo>
                  <a:lnTo>
                    <a:pt x="122404" y="26097"/>
                  </a:lnTo>
                  <a:cubicBezTo>
                    <a:pt x="124619" y="17445"/>
                    <a:pt x="126798" y="8652"/>
                    <a:pt x="1290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s-PE" sz="1050" dirty="0"/>
            </a:p>
          </p:txBody>
        </p:sp>
        <p:sp>
          <p:nvSpPr>
            <p:cNvPr id="137" name="Freeform 84616">
              <a:extLst>
                <a:ext uri="{FF2B5EF4-FFF2-40B4-BE49-F238E27FC236}">
                  <a16:creationId xmlns:a16="http://schemas.microsoft.com/office/drawing/2014/main" id="{26460EB9-0FBE-40A2-A261-8C6F832984B9}"/>
                </a:ext>
              </a:extLst>
            </p:cNvPr>
            <p:cNvSpPr>
              <a:spLocks/>
            </p:cNvSpPr>
            <p:nvPr userDrawn="1"/>
          </p:nvSpPr>
          <p:spPr bwMode="auto">
            <a:xfrm>
              <a:off x="11714292" y="4914309"/>
              <a:ext cx="64959" cy="400585"/>
            </a:xfrm>
            <a:custGeom>
              <a:avLst/>
              <a:gdLst>
                <a:gd name="T0" fmla="*/ 0 w 20"/>
                <a:gd name="T1" fmla="*/ 0 h 123"/>
                <a:gd name="T2" fmla="*/ 0 w 20"/>
                <a:gd name="T3" fmla="*/ 123 h 123"/>
                <a:gd name="T4" fmla="*/ 20 w 20"/>
                <a:gd name="T5" fmla="*/ 123 h 123"/>
                <a:gd name="T6" fmla="*/ 20 w 20"/>
                <a:gd name="T7" fmla="*/ 0 h 123"/>
                <a:gd name="T8" fmla="*/ 0 w 20"/>
                <a:gd name="T9" fmla="*/ 0 h 123"/>
              </a:gdLst>
              <a:ahLst/>
              <a:cxnLst>
                <a:cxn ang="0">
                  <a:pos x="T0" y="T1"/>
                </a:cxn>
                <a:cxn ang="0">
                  <a:pos x="T2" y="T3"/>
                </a:cxn>
                <a:cxn ang="0">
                  <a:pos x="T4" y="T5"/>
                </a:cxn>
                <a:cxn ang="0">
                  <a:pos x="T6" y="T7"/>
                </a:cxn>
                <a:cxn ang="0">
                  <a:pos x="T8" y="T9"/>
                </a:cxn>
              </a:cxnLst>
              <a:rect l="0" t="0" r="r" b="b"/>
              <a:pathLst>
                <a:path w="20" h="123">
                  <a:moveTo>
                    <a:pt x="0" y="0"/>
                  </a:moveTo>
                  <a:cubicBezTo>
                    <a:pt x="0" y="41"/>
                    <a:pt x="0" y="82"/>
                    <a:pt x="0" y="123"/>
                  </a:cubicBezTo>
                  <a:cubicBezTo>
                    <a:pt x="20" y="123"/>
                    <a:pt x="20" y="123"/>
                    <a:pt x="20" y="123"/>
                  </a:cubicBezTo>
                  <a:cubicBezTo>
                    <a:pt x="20" y="82"/>
                    <a:pt x="20" y="41"/>
                    <a:pt x="2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4" name="Rectángulo 3">
              <a:extLst>
                <a:ext uri="{FF2B5EF4-FFF2-40B4-BE49-F238E27FC236}">
                  <a16:creationId xmlns:a16="http://schemas.microsoft.com/office/drawing/2014/main" id="{1A8A99CB-D5E3-4986-AC58-921DFD77A96D}"/>
                </a:ext>
              </a:extLst>
            </p:cNvPr>
            <p:cNvSpPr/>
            <p:nvPr userDrawn="1"/>
          </p:nvSpPr>
          <p:spPr>
            <a:xfrm>
              <a:off x="11323945" y="6633210"/>
              <a:ext cx="45719"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sp>
          <p:nvSpPr>
            <p:cNvPr id="139" name="Rectángulo 138">
              <a:extLst>
                <a:ext uri="{FF2B5EF4-FFF2-40B4-BE49-F238E27FC236}">
                  <a16:creationId xmlns:a16="http://schemas.microsoft.com/office/drawing/2014/main" id="{8B3FAF9A-733D-4ED4-8BCF-DCB1CEFFA8E2}"/>
                </a:ext>
              </a:extLst>
            </p:cNvPr>
            <p:cNvSpPr/>
            <p:nvPr userDrawn="1"/>
          </p:nvSpPr>
          <p:spPr>
            <a:xfrm>
              <a:off x="11701052" y="6633210"/>
              <a:ext cx="9851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grpSp>
    </p:spTree>
    <p:extLst>
      <p:ext uri="{BB962C8B-B14F-4D97-AF65-F5344CB8AC3E}">
        <p14:creationId xmlns:p14="http://schemas.microsoft.com/office/powerpoint/2010/main" val="40786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9332" y="287256"/>
            <a:ext cx="8414669" cy="724247"/>
          </a:xfrm>
          <a:prstGeom prst="rect">
            <a:avLst/>
          </a:prstGeom>
        </p:spPr>
        <p:txBody>
          <a:bodyPr anchor="ctr"/>
          <a:lstStyle>
            <a:lvl1pPr marL="0" indent="0" algn="l">
              <a:buNone/>
              <a:defRPr sz="33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33" name="Rectangle 132">
            <a:extLst>
              <a:ext uri="{FF2B5EF4-FFF2-40B4-BE49-F238E27FC236}">
                <a16:creationId xmlns:a16="http://schemas.microsoft.com/office/drawing/2014/main" id="{29B7AB3E-6B5F-42B3-9E57-8633EC06F9E0}"/>
              </a:ext>
            </a:extLst>
          </p:cNvPr>
          <p:cNvSpPr/>
          <p:nvPr userDrawn="1"/>
        </p:nvSpPr>
        <p:spPr>
          <a:xfrm>
            <a:off x="204714" y="287256"/>
            <a:ext cx="276367"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3" y="287255"/>
            <a:ext cx="143303"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8" name="Rectangle 9">
            <a:extLst>
              <a:ext uri="{FF2B5EF4-FFF2-40B4-BE49-F238E27FC236}">
                <a16:creationId xmlns:a16="http://schemas.microsoft.com/office/drawing/2014/main" id="{C1CE55D7-F1B0-42EB-BB4C-BEB6A4441DBB}"/>
              </a:ext>
            </a:extLst>
          </p:cNvPr>
          <p:cNvSpPr/>
          <p:nvPr userDrawn="1"/>
        </p:nvSpPr>
        <p:spPr>
          <a:xfrm>
            <a:off x="-1696" y="6720876"/>
            <a:ext cx="9144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3" name="Grupo 2">
            <a:extLst>
              <a:ext uri="{FF2B5EF4-FFF2-40B4-BE49-F238E27FC236}">
                <a16:creationId xmlns:a16="http://schemas.microsoft.com/office/drawing/2014/main" id="{A22319B3-4574-4BC5-866B-8F5D2BA8DE38}"/>
              </a:ext>
            </a:extLst>
          </p:cNvPr>
          <p:cNvGrpSpPr/>
          <p:nvPr userDrawn="1"/>
        </p:nvGrpSpPr>
        <p:grpSpPr>
          <a:xfrm>
            <a:off x="5600" y="5749049"/>
            <a:ext cx="9094266" cy="939393"/>
            <a:chOff x="9210675" y="3165476"/>
            <a:chExt cx="1782763" cy="138113"/>
          </a:xfrm>
        </p:grpSpPr>
        <p:sp>
          <p:nvSpPr>
            <p:cNvPr id="11" name="Freeform 84617">
              <a:extLst>
                <a:ext uri="{FF2B5EF4-FFF2-40B4-BE49-F238E27FC236}">
                  <a16:creationId xmlns:a16="http://schemas.microsoft.com/office/drawing/2014/main" id="{3F80BCC2-7235-4AA3-8BE7-9B0BFABFB8BB}"/>
                </a:ext>
              </a:extLst>
            </p:cNvPr>
            <p:cNvSpPr>
              <a:spLocks/>
            </p:cNvSpPr>
            <p:nvPr userDrawn="1"/>
          </p:nvSpPr>
          <p:spPr bwMode="auto">
            <a:xfrm>
              <a:off x="10907713" y="3165476"/>
              <a:ext cx="36513" cy="60325"/>
            </a:xfrm>
            <a:custGeom>
              <a:avLst/>
              <a:gdLst>
                <a:gd name="T0" fmla="*/ 0 w 75"/>
                <a:gd name="T1" fmla="*/ 126 h 126"/>
                <a:gd name="T2" fmla="*/ 0 w 75"/>
                <a:gd name="T3" fmla="*/ 26 h 126"/>
                <a:gd name="T4" fmla="*/ 75 w 75"/>
                <a:gd name="T5" fmla="*/ 0 h 126"/>
                <a:gd name="T6" fmla="*/ 75 w 75"/>
                <a:gd name="T7" fmla="*/ 111 h 126"/>
                <a:gd name="T8" fmla="*/ 0 w 75"/>
                <a:gd name="T9" fmla="*/ 126 h 126"/>
              </a:gdLst>
              <a:ahLst/>
              <a:cxnLst>
                <a:cxn ang="0">
                  <a:pos x="T0" y="T1"/>
                </a:cxn>
                <a:cxn ang="0">
                  <a:pos x="T2" y="T3"/>
                </a:cxn>
                <a:cxn ang="0">
                  <a:pos x="T4" y="T5"/>
                </a:cxn>
                <a:cxn ang="0">
                  <a:pos x="T6" y="T7"/>
                </a:cxn>
                <a:cxn ang="0">
                  <a:pos x="T8" y="T9"/>
                </a:cxn>
              </a:cxnLst>
              <a:rect l="0" t="0" r="r" b="b"/>
              <a:pathLst>
                <a:path w="75" h="126">
                  <a:moveTo>
                    <a:pt x="0" y="126"/>
                  </a:moveTo>
                  <a:cubicBezTo>
                    <a:pt x="0" y="92"/>
                    <a:pt x="0" y="59"/>
                    <a:pt x="0" y="26"/>
                  </a:cubicBezTo>
                  <a:cubicBezTo>
                    <a:pt x="25" y="17"/>
                    <a:pt x="50" y="9"/>
                    <a:pt x="75" y="0"/>
                  </a:cubicBezTo>
                  <a:cubicBezTo>
                    <a:pt x="75" y="36"/>
                    <a:pt x="75" y="75"/>
                    <a:pt x="75" y="111"/>
                  </a:cubicBezTo>
                  <a:cubicBezTo>
                    <a:pt x="0" y="126"/>
                    <a:pt x="75" y="111"/>
                    <a:pt x="0" y="126"/>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2" name="Freeform 84618">
              <a:extLst>
                <a:ext uri="{FF2B5EF4-FFF2-40B4-BE49-F238E27FC236}">
                  <a16:creationId xmlns:a16="http://schemas.microsoft.com/office/drawing/2014/main" id="{6AB327A4-ABA2-4196-B2AC-8ECDFAE8866F}"/>
                </a:ext>
              </a:extLst>
            </p:cNvPr>
            <p:cNvSpPr>
              <a:spLocks/>
            </p:cNvSpPr>
            <p:nvPr userDrawn="1"/>
          </p:nvSpPr>
          <p:spPr bwMode="auto">
            <a:xfrm>
              <a:off x="10944225" y="3165476"/>
              <a:ext cx="9525" cy="57150"/>
            </a:xfrm>
            <a:custGeom>
              <a:avLst/>
              <a:gdLst>
                <a:gd name="T0" fmla="*/ 21 w 21"/>
                <a:gd name="T1" fmla="*/ 17 h 120"/>
                <a:gd name="T2" fmla="*/ 21 w 21"/>
                <a:gd name="T3" fmla="*/ 120 h 120"/>
                <a:gd name="T4" fmla="*/ 0 w 21"/>
                <a:gd name="T5" fmla="*/ 111 h 120"/>
                <a:gd name="T6" fmla="*/ 0 w 21"/>
                <a:gd name="T7" fmla="*/ 0 h 120"/>
                <a:gd name="T8" fmla="*/ 21 w 21"/>
                <a:gd name="T9" fmla="*/ 17 h 120"/>
              </a:gdLst>
              <a:ahLst/>
              <a:cxnLst>
                <a:cxn ang="0">
                  <a:pos x="T0" y="T1"/>
                </a:cxn>
                <a:cxn ang="0">
                  <a:pos x="T2" y="T3"/>
                </a:cxn>
                <a:cxn ang="0">
                  <a:pos x="T4" y="T5"/>
                </a:cxn>
                <a:cxn ang="0">
                  <a:pos x="T6" y="T7"/>
                </a:cxn>
                <a:cxn ang="0">
                  <a:pos x="T8" y="T9"/>
                </a:cxn>
              </a:cxnLst>
              <a:rect l="0" t="0" r="r" b="b"/>
              <a:pathLst>
                <a:path w="21" h="120">
                  <a:moveTo>
                    <a:pt x="21" y="17"/>
                  </a:moveTo>
                  <a:cubicBezTo>
                    <a:pt x="21" y="51"/>
                    <a:pt x="21" y="86"/>
                    <a:pt x="21" y="120"/>
                  </a:cubicBezTo>
                  <a:cubicBezTo>
                    <a:pt x="14" y="117"/>
                    <a:pt x="7" y="114"/>
                    <a:pt x="0" y="111"/>
                  </a:cubicBezTo>
                  <a:cubicBezTo>
                    <a:pt x="0" y="74"/>
                    <a:pt x="0" y="37"/>
                    <a:pt x="0" y="0"/>
                  </a:cubicBezTo>
                  <a:cubicBezTo>
                    <a:pt x="7" y="6"/>
                    <a:pt x="14" y="11"/>
                    <a:pt x="21" y="17"/>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3" name="Freeform 84619">
              <a:extLst>
                <a:ext uri="{FF2B5EF4-FFF2-40B4-BE49-F238E27FC236}">
                  <a16:creationId xmlns:a16="http://schemas.microsoft.com/office/drawing/2014/main" id="{1A01B33E-7E34-4E99-A2CC-289D69CC8374}"/>
                </a:ext>
              </a:extLst>
            </p:cNvPr>
            <p:cNvSpPr>
              <a:spLocks/>
            </p:cNvSpPr>
            <p:nvPr userDrawn="1"/>
          </p:nvSpPr>
          <p:spPr bwMode="auto">
            <a:xfrm>
              <a:off x="10942638" y="3230563"/>
              <a:ext cx="50800" cy="39688"/>
            </a:xfrm>
            <a:custGeom>
              <a:avLst/>
              <a:gdLst>
                <a:gd name="T0" fmla="*/ 0 w 107"/>
                <a:gd name="T1" fmla="*/ 0 h 85"/>
                <a:gd name="T2" fmla="*/ 0 w 107"/>
                <a:gd name="T3" fmla="*/ 47 h 85"/>
                <a:gd name="T4" fmla="*/ 107 w 107"/>
                <a:gd name="T5" fmla="*/ 85 h 85"/>
                <a:gd name="T6" fmla="*/ 107 w 107"/>
                <a:gd name="T7" fmla="*/ 38 h 85"/>
                <a:gd name="T8" fmla="*/ 0 w 107"/>
                <a:gd name="T9" fmla="*/ 0 h 85"/>
              </a:gdLst>
              <a:ahLst/>
              <a:cxnLst>
                <a:cxn ang="0">
                  <a:pos x="T0" y="T1"/>
                </a:cxn>
                <a:cxn ang="0">
                  <a:pos x="T2" y="T3"/>
                </a:cxn>
                <a:cxn ang="0">
                  <a:pos x="T4" y="T5"/>
                </a:cxn>
                <a:cxn ang="0">
                  <a:pos x="T6" y="T7"/>
                </a:cxn>
                <a:cxn ang="0">
                  <a:pos x="T8" y="T9"/>
                </a:cxn>
              </a:cxnLst>
              <a:rect l="0" t="0" r="r" b="b"/>
              <a:pathLst>
                <a:path w="107" h="85">
                  <a:moveTo>
                    <a:pt x="0" y="0"/>
                  </a:moveTo>
                  <a:cubicBezTo>
                    <a:pt x="0" y="16"/>
                    <a:pt x="0" y="31"/>
                    <a:pt x="0" y="47"/>
                  </a:cubicBezTo>
                  <a:cubicBezTo>
                    <a:pt x="36" y="60"/>
                    <a:pt x="72" y="72"/>
                    <a:pt x="107" y="85"/>
                  </a:cubicBezTo>
                  <a:cubicBezTo>
                    <a:pt x="107" y="69"/>
                    <a:pt x="107" y="54"/>
                    <a:pt x="107" y="38"/>
                  </a:cubicBezTo>
                  <a:cubicBezTo>
                    <a:pt x="72" y="26"/>
                    <a:pt x="36" y="13"/>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4" name="Freeform 84620">
              <a:extLst>
                <a:ext uri="{FF2B5EF4-FFF2-40B4-BE49-F238E27FC236}">
                  <a16:creationId xmlns:a16="http://schemas.microsoft.com/office/drawing/2014/main" id="{F4BC67D4-E43E-4700-B8EA-DA18FED909CA}"/>
                </a:ext>
              </a:extLst>
            </p:cNvPr>
            <p:cNvSpPr>
              <a:spLocks/>
            </p:cNvSpPr>
            <p:nvPr userDrawn="1"/>
          </p:nvSpPr>
          <p:spPr bwMode="auto">
            <a:xfrm>
              <a:off x="10944225" y="3275013"/>
              <a:ext cx="49213" cy="28575"/>
            </a:xfrm>
            <a:custGeom>
              <a:avLst/>
              <a:gdLst>
                <a:gd name="T0" fmla="*/ 105 w 105"/>
                <a:gd name="T1" fmla="*/ 22 h 58"/>
                <a:gd name="T2" fmla="*/ 0 w 105"/>
                <a:gd name="T3" fmla="*/ 0 h 58"/>
                <a:gd name="T4" fmla="*/ 0 w 105"/>
                <a:gd name="T5" fmla="*/ 58 h 58"/>
                <a:gd name="T6" fmla="*/ 105 w 105"/>
                <a:gd name="T7" fmla="*/ 58 h 58"/>
              </a:gdLst>
              <a:ahLst/>
              <a:cxnLst>
                <a:cxn ang="0">
                  <a:pos x="T0" y="T1"/>
                </a:cxn>
                <a:cxn ang="0">
                  <a:pos x="T2" y="T3"/>
                </a:cxn>
                <a:cxn ang="0">
                  <a:pos x="T4" y="T5"/>
                </a:cxn>
                <a:cxn ang="0">
                  <a:pos x="T6" y="T7"/>
                </a:cxn>
              </a:cxnLst>
              <a:rect l="0" t="0" r="r" b="b"/>
              <a:pathLst>
                <a:path w="105" h="58">
                  <a:moveTo>
                    <a:pt x="105" y="22"/>
                  </a:moveTo>
                  <a:cubicBezTo>
                    <a:pt x="0" y="0"/>
                    <a:pt x="105" y="22"/>
                    <a:pt x="0" y="0"/>
                  </a:cubicBezTo>
                  <a:cubicBezTo>
                    <a:pt x="0" y="20"/>
                    <a:pt x="0" y="39"/>
                    <a:pt x="0" y="58"/>
                  </a:cubicBezTo>
                  <a:cubicBezTo>
                    <a:pt x="35" y="58"/>
                    <a:pt x="70" y="58"/>
                    <a:pt x="105" y="58"/>
                  </a:cubicBezTo>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5" name="Freeform 84621">
              <a:extLst>
                <a:ext uri="{FF2B5EF4-FFF2-40B4-BE49-F238E27FC236}">
                  <a16:creationId xmlns:a16="http://schemas.microsoft.com/office/drawing/2014/main" id="{1C04634F-AA03-4590-9C3C-DB4FA872324E}"/>
                </a:ext>
              </a:extLst>
            </p:cNvPr>
            <p:cNvSpPr>
              <a:spLocks/>
            </p:cNvSpPr>
            <p:nvPr userDrawn="1"/>
          </p:nvSpPr>
          <p:spPr bwMode="auto">
            <a:xfrm>
              <a:off x="10882313" y="3206751"/>
              <a:ext cx="11113" cy="22225"/>
            </a:xfrm>
            <a:custGeom>
              <a:avLst/>
              <a:gdLst>
                <a:gd name="T0" fmla="*/ 0 w 25"/>
                <a:gd name="T1" fmla="*/ 0 h 45"/>
                <a:gd name="T2" fmla="*/ 0 w 25"/>
                <a:gd name="T3" fmla="*/ 31 h 45"/>
                <a:gd name="T4" fmla="*/ 25 w 25"/>
                <a:gd name="T5" fmla="*/ 45 h 45"/>
                <a:gd name="T6" fmla="*/ 25 w 25"/>
                <a:gd name="T7" fmla="*/ 14 h 45"/>
                <a:gd name="T8" fmla="*/ 0 w 25"/>
                <a:gd name="T9" fmla="*/ 0 h 45"/>
              </a:gdLst>
              <a:ahLst/>
              <a:cxnLst>
                <a:cxn ang="0">
                  <a:pos x="T0" y="T1"/>
                </a:cxn>
                <a:cxn ang="0">
                  <a:pos x="T2" y="T3"/>
                </a:cxn>
                <a:cxn ang="0">
                  <a:pos x="T4" y="T5"/>
                </a:cxn>
                <a:cxn ang="0">
                  <a:pos x="T6" y="T7"/>
                </a:cxn>
                <a:cxn ang="0">
                  <a:pos x="T8" y="T9"/>
                </a:cxn>
              </a:cxnLst>
              <a:rect l="0" t="0" r="r" b="b"/>
              <a:pathLst>
                <a:path w="25" h="45">
                  <a:moveTo>
                    <a:pt x="0" y="0"/>
                  </a:moveTo>
                  <a:cubicBezTo>
                    <a:pt x="0" y="11"/>
                    <a:pt x="0" y="21"/>
                    <a:pt x="0" y="31"/>
                  </a:cubicBezTo>
                  <a:cubicBezTo>
                    <a:pt x="9" y="36"/>
                    <a:pt x="17" y="40"/>
                    <a:pt x="25" y="45"/>
                  </a:cubicBezTo>
                  <a:cubicBezTo>
                    <a:pt x="25" y="34"/>
                    <a:pt x="25" y="24"/>
                    <a:pt x="25" y="14"/>
                  </a:cubicBezTo>
                  <a:cubicBezTo>
                    <a:pt x="17" y="9"/>
                    <a:pt x="9"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6" name="Freeform 84622">
              <a:extLst>
                <a:ext uri="{FF2B5EF4-FFF2-40B4-BE49-F238E27FC236}">
                  <a16:creationId xmlns:a16="http://schemas.microsoft.com/office/drawing/2014/main" id="{62CF63E5-B6BE-4B4A-901D-E722F27AC922}"/>
                </a:ext>
              </a:extLst>
            </p:cNvPr>
            <p:cNvSpPr>
              <a:spLocks/>
            </p:cNvSpPr>
            <p:nvPr userDrawn="1"/>
          </p:nvSpPr>
          <p:spPr bwMode="auto">
            <a:xfrm>
              <a:off x="10856913" y="3244851"/>
              <a:ext cx="14288" cy="26988"/>
            </a:xfrm>
            <a:custGeom>
              <a:avLst/>
              <a:gdLst>
                <a:gd name="T0" fmla="*/ 0 w 32"/>
                <a:gd name="T1" fmla="*/ 0 h 57"/>
                <a:gd name="T2" fmla="*/ 0 w 32"/>
                <a:gd name="T3" fmla="*/ 48 h 57"/>
                <a:gd name="T4" fmla="*/ 32 w 32"/>
                <a:gd name="T5" fmla="*/ 57 h 57"/>
                <a:gd name="T6" fmla="*/ 32 w 32"/>
                <a:gd name="T7" fmla="*/ 16 h 57"/>
                <a:gd name="T8" fmla="*/ 0 w 32"/>
                <a:gd name="T9" fmla="*/ 0 h 57"/>
              </a:gdLst>
              <a:ahLst/>
              <a:cxnLst>
                <a:cxn ang="0">
                  <a:pos x="T0" y="T1"/>
                </a:cxn>
                <a:cxn ang="0">
                  <a:pos x="T2" y="T3"/>
                </a:cxn>
                <a:cxn ang="0">
                  <a:pos x="T4" y="T5"/>
                </a:cxn>
                <a:cxn ang="0">
                  <a:pos x="T6" y="T7"/>
                </a:cxn>
                <a:cxn ang="0">
                  <a:pos x="T8" y="T9"/>
                </a:cxn>
              </a:cxnLst>
              <a:rect l="0" t="0" r="r" b="b"/>
              <a:pathLst>
                <a:path w="32" h="57">
                  <a:moveTo>
                    <a:pt x="0" y="0"/>
                  </a:moveTo>
                  <a:cubicBezTo>
                    <a:pt x="0" y="16"/>
                    <a:pt x="0" y="32"/>
                    <a:pt x="0" y="48"/>
                  </a:cubicBezTo>
                  <a:cubicBezTo>
                    <a:pt x="11" y="51"/>
                    <a:pt x="21" y="54"/>
                    <a:pt x="32" y="57"/>
                  </a:cubicBezTo>
                  <a:cubicBezTo>
                    <a:pt x="32" y="43"/>
                    <a:pt x="32" y="30"/>
                    <a:pt x="32" y="16"/>
                  </a:cubicBezTo>
                  <a:cubicBezTo>
                    <a:pt x="21" y="10"/>
                    <a:pt x="11" y="5"/>
                    <a:pt x="0" y="0"/>
                  </a:cubicBezTo>
                  <a:close/>
                </a:path>
              </a:pathLst>
            </a:custGeom>
            <a:solidFill>
              <a:srgbClr val="135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7" name="Freeform 84623">
              <a:extLst>
                <a:ext uri="{FF2B5EF4-FFF2-40B4-BE49-F238E27FC236}">
                  <a16:creationId xmlns:a16="http://schemas.microsoft.com/office/drawing/2014/main" id="{C0CBCC65-3639-4DCB-9037-5AAE75AE83B9}"/>
                </a:ext>
              </a:extLst>
            </p:cNvPr>
            <p:cNvSpPr>
              <a:spLocks/>
            </p:cNvSpPr>
            <p:nvPr userDrawn="1"/>
          </p:nvSpPr>
          <p:spPr bwMode="auto">
            <a:xfrm>
              <a:off x="10726738" y="3275013"/>
              <a:ext cx="217488" cy="28575"/>
            </a:xfrm>
            <a:custGeom>
              <a:avLst/>
              <a:gdLst>
                <a:gd name="T0" fmla="*/ 453 w 453"/>
                <a:gd name="T1" fmla="*/ 0 h 58"/>
                <a:gd name="T2" fmla="*/ 453 w 453"/>
                <a:gd name="T3" fmla="*/ 58 h 58"/>
                <a:gd name="T4" fmla="*/ 0 w 453"/>
                <a:gd name="T5" fmla="*/ 58 h 58"/>
                <a:gd name="T6" fmla="*/ 453 w 453"/>
                <a:gd name="T7" fmla="*/ 0 h 58"/>
              </a:gdLst>
              <a:ahLst/>
              <a:cxnLst>
                <a:cxn ang="0">
                  <a:pos x="T0" y="T1"/>
                </a:cxn>
                <a:cxn ang="0">
                  <a:pos x="T2" y="T3"/>
                </a:cxn>
                <a:cxn ang="0">
                  <a:pos x="T4" y="T5"/>
                </a:cxn>
                <a:cxn ang="0">
                  <a:pos x="T6" y="T7"/>
                </a:cxn>
              </a:cxnLst>
              <a:rect l="0" t="0" r="r" b="b"/>
              <a:pathLst>
                <a:path w="453" h="58">
                  <a:moveTo>
                    <a:pt x="453" y="0"/>
                  </a:moveTo>
                  <a:cubicBezTo>
                    <a:pt x="453" y="20"/>
                    <a:pt x="453" y="39"/>
                    <a:pt x="453" y="58"/>
                  </a:cubicBezTo>
                  <a:cubicBezTo>
                    <a:pt x="302" y="58"/>
                    <a:pt x="151" y="58"/>
                    <a:pt x="0" y="58"/>
                  </a:cubicBezTo>
                  <a:cubicBezTo>
                    <a:pt x="151" y="39"/>
                    <a:pt x="302" y="20"/>
                    <a:pt x="453"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8" name="Freeform 84624">
              <a:extLst>
                <a:ext uri="{FF2B5EF4-FFF2-40B4-BE49-F238E27FC236}">
                  <a16:creationId xmlns:a16="http://schemas.microsoft.com/office/drawing/2014/main" id="{AFE1C1CD-55F7-445A-A255-A818975FA9A8}"/>
                </a:ext>
              </a:extLst>
            </p:cNvPr>
            <p:cNvSpPr>
              <a:spLocks/>
            </p:cNvSpPr>
            <p:nvPr userDrawn="1"/>
          </p:nvSpPr>
          <p:spPr bwMode="auto">
            <a:xfrm>
              <a:off x="10871200" y="3230563"/>
              <a:ext cx="71438" cy="41275"/>
            </a:xfrm>
            <a:custGeom>
              <a:avLst/>
              <a:gdLst>
                <a:gd name="T0" fmla="*/ 148 w 148"/>
                <a:gd name="T1" fmla="*/ 0 h 88"/>
                <a:gd name="T2" fmla="*/ 0 w 148"/>
                <a:gd name="T3" fmla="*/ 47 h 88"/>
                <a:gd name="T4" fmla="*/ 0 w 148"/>
                <a:gd name="T5" fmla="*/ 88 h 88"/>
                <a:gd name="T6" fmla="*/ 148 w 148"/>
                <a:gd name="T7" fmla="*/ 47 h 88"/>
                <a:gd name="T8" fmla="*/ 148 w 148"/>
                <a:gd name="T9" fmla="*/ 0 h 88"/>
              </a:gdLst>
              <a:ahLst/>
              <a:cxnLst>
                <a:cxn ang="0">
                  <a:pos x="T0" y="T1"/>
                </a:cxn>
                <a:cxn ang="0">
                  <a:pos x="T2" y="T3"/>
                </a:cxn>
                <a:cxn ang="0">
                  <a:pos x="T4" y="T5"/>
                </a:cxn>
                <a:cxn ang="0">
                  <a:pos x="T6" y="T7"/>
                </a:cxn>
                <a:cxn ang="0">
                  <a:pos x="T8" y="T9"/>
                </a:cxn>
              </a:cxnLst>
              <a:rect l="0" t="0" r="r" b="b"/>
              <a:pathLst>
                <a:path w="148" h="88">
                  <a:moveTo>
                    <a:pt x="148" y="0"/>
                  </a:moveTo>
                  <a:cubicBezTo>
                    <a:pt x="99" y="16"/>
                    <a:pt x="49" y="31"/>
                    <a:pt x="0" y="47"/>
                  </a:cubicBezTo>
                  <a:cubicBezTo>
                    <a:pt x="0" y="61"/>
                    <a:pt x="0" y="75"/>
                    <a:pt x="0" y="88"/>
                  </a:cubicBezTo>
                  <a:cubicBezTo>
                    <a:pt x="49" y="75"/>
                    <a:pt x="99" y="61"/>
                    <a:pt x="148" y="47"/>
                  </a:cubicBezTo>
                  <a:cubicBezTo>
                    <a:pt x="148" y="31"/>
                    <a:pt x="148" y="16"/>
                    <a:pt x="148"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19" name="Freeform 84625">
              <a:extLst>
                <a:ext uri="{FF2B5EF4-FFF2-40B4-BE49-F238E27FC236}">
                  <a16:creationId xmlns:a16="http://schemas.microsoft.com/office/drawing/2014/main" id="{0E5D7030-528F-4911-BD10-676B160C4587}"/>
                </a:ext>
              </a:extLst>
            </p:cNvPr>
            <p:cNvSpPr>
              <a:spLocks/>
            </p:cNvSpPr>
            <p:nvPr userDrawn="1"/>
          </p:nvSpPr>
          <p:spPr bwMode="auto">
            <a:xfrm>
              <a:off x="10783888" y="3244851"/>
              <a:ext cx="73025" cy="39688"/>
            </a:xfrm>
            <a:custGeom>
              <a:avLst/>
              <a:gdLst>
                <a:gd name="T0" fmla="*/ 0 w 153"/>
                <a:gd name="T1" fmla="*/ 59 h 82"/>
                <a:gd name="T2" fmla="*/ 0 w 153"/>
                <a:gd name="T3" fmla="*/ 82 h 82"/>
                <a:gd name="T4" fmla="*/ 153 w 153"/>
                <a:gd name="T5" fmla="*/ 48 h 82"/>
                <a:gd name="T6" fmla="*/ 153 w 153"/>
                <a:gd name="T7" fmla="*/ 0 h 82"/>
                <a:gd name="T8" fmla="*/ 0 w 153"/>
                <a:gd name="T9" fmla="*/ 59 h 82"/>
              </a:gdLst>
              <a:ahLst/>
              <a:cxnLst>
                <a:cxn ang="0">
                  <a:pos x="T0" y="T1"/>
                </a:cxn>
                <a:cxn ang="0">
                  <a:pos x="T2" y="T3"/>
                </a:cxn>
                <a:cxn ang="0">
                  <a:pos x="T4" y="T5"/>
                </a:cxn>
                <a:cxn ang="0">
                  <a:pos x="T6" y="T7"/>
                </a:cxn>
                <a:cxn ang="0">
                  <a:pos x="T8" y="T9"/>
                </a:cxn>
              </a:cxnLst>
              <a:rect l="0" t="0" r="r" b="b"/>
              <a:pathLst>
                <a:path w="153" h="82">
                  <a:moveTo>
                    <a:pt x="0" y="59"/>
                  </a:moveTo>
                  <a:cubicBezTo>
                    <a:pt x="0" y="67"/>
                    <a:pt x="0" y="74"/>
                    <a:pt x="0" y="82"/>
                  </a:cubicBezTo>
                  <a:cubicBezTo>
                    <a:pt x="153" y="48"/>
                    <a:pt x="0" y="82"/>
                    <a:pt x="153" y="48"/>
                  </a:cubicBezTo>
                  <a:cubicBezTo>
                    <a:pt x="153" y="32"/>
                    <a:pt x="153" y="16"/>
                    <a:pt x="153" y="0"/>
                  </a:cubicBezTo>
                  <a:cubicBezTo>
                    <a:pt x="79" y="29"/>
                    <a:pt x="74" y="31"/>
                    <a:pt x="0" y="59"/>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20" name="Freeform 84626">
              <a:extLst>
                <a:ext uri="{FF2B5EF4-FFF2-40B4-BE49-F238E27FC236}">
                  <a16:creationId xmlns:a16="http://schemas.microsoft.com/office/drawing/2014/main" id="{AA9AFD93-7BC8-4A01-AA4C-CF322CAD5906}"/>
                </a:ext>
              </a:extLst>
            </p:cNvPr>
            <p:cNvSpPr>
              <a:spLocks/>
            </p:cNvSpPr>
            <p:nvPr userDrawn="1"/>
          </p:nvSpPr>
          <p:spPr bwMode="auto">
            <a:xfrm>
              <a:off x="10783888" y="3206751"/>
              <a:ext cx="98425" cy="52388"/>
            </a:xfrm>
            <a:custGeom>
              <a:avLst/>
              <a:gdLst>
                <a:gd name="T0" fmla="*/ 206 w 206"/>
                <a:gd name="T1" fmla="*/ 0 h 109"/>
                <a:gd name="T2" fmla="*/ 206 w 206"/>
                <a:gd name="T3" fmla="*/ 31 h 109"/>
                <a:gd name="T4" fmla="*/ 0 w 206"/>
                <a:gd name="T5" fmla="*/ 109 h 109"/>
                <a:gd name="T6" fmla="*/ 0 w 206"/>
                <a:gd name="T7" fmla="*/ 93 h 109"/>
                <a:gd name="T8" fmla="*/ 206 w 206"/>
                <a:gd name="T9" fmla="*/ 0 h 109"/>
              </a:gdLst>
              <a:ahLst/>
              <a:cxnLst>
                <a:cxn ang="0">
                  <a:pos x="T0" y="T1"/>
                </a:cxn>
                <a:cxn ang="0">
                  <a:pos x="T2" y="T3"/>
                </a:cxn>
                <a:cxn ang="0">
                  <a:pos x="T4" y="T5"/>
                </a:cxn>
                <a:cxn ang="0">
                  <a:pos x="T6" y="T7"/>
                </a:cxn>
                <a:cxn ang="0">
                  <a:pos x="T8" y="T9"/>
                </a:cxn>
              </a:cxnLst>
              <a:rect l="0" t="0" r="r" b="b"/>
              <a:pathLst>
                <a:path w="206" h="109">
                  <a:moveTo>
                    <a:pt x="206" y="0"/>
                  </a:moveTo>
                  <a:cubicBezTo>
                    <a:pt x="206" y="11"/>
                    <a:pt x="206" y="21"/>
                    <a:pt x="206" y="31"/>
                  </a:cubicBezTo>
                  <a:cubicBezTo>
                    <a:pt x="138" y="57"/>
                    <a:pt x="69" y="83"/>
                    <a:pt x="0" y="109"/>
                  </a:cubicBezTo>
                  <a:cubicBezTo>
                    <a:pt x="0" y="103"/>
                    <a:pt x="0" y="98"/>
                    <a:pt x="0" y="93"/>
                  </a:cubicBezTo>
                  <a:cubicBezTo>
                    <a:pt x="69" y="62"/>
                    <a:pt x="138" y="31"/>
                    <a:pt x="206" y="0"/>
                  </a:cubicBezTo>
                  <a:close/>
                </a:path>
              </a:pathLst>
            </a:custGeom>
            <a:solidFill>
              <a:srgbClr val="2A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sp>
          <p:nvSpPr>
            <p:cNvPr id="21" name="Freeform 84627">
              <a:extLst>
                <a:ext uri="{FF2B5EF4-FFF2-40B4-BE49-F238E27FC236}">
                  <a16:creationId xmlns:a16="http://schemas.microsoft.com/office/drawing/2014/main" id="{DC37A23A-340B-4A74-8CE9-D8C910438E37}"/>
                </a:ext>
              </a:extLst>
            </p:cNvPr>
            <p:cNvSpPr>
              <a:spLocks/>
            </p:cNvSpPr>
            <p:nvPr userDrawn="1"/>
          </p:nvSpPr>
          <p:spPr bwMode="auto">
            <a:xfrm>
              <a:off x="9210675" y="3292476"/>
              <a:ext cx="1685925" cy="11113"/>
            </a:xfrm>
            <a:custGeom>
              <a:avLst/>
              <a:gdLst>
                <a:gd name="T0" fmla="*/ 0 w 3531"/>
                <a:gd name="T1" fmla="*/ 20 h 20"/>
                <a:gd name="T2" fmla="*/ 3531 w 3531"/>
                <a:gd name="T3" fmla="*/ 20 h 20"/>
                <a:gd name="T4" fmla="*/ 3531 w 3531"/>
                <a:gd name="T5" fmla="*/ 0 h 20"/>
                <a:gd name="T6" fmla="*/ 0 w 3531"/>
                <a:gd name="T7" fmla="*/ 0 h 20"/>
                <a:gd name="T8" fmla="*/ 0 w 3531"/>
                <a:gd name="T9" fmla="*/ 20 h 20"/>
              </a:gdLst>
              <a:ahLst/>
              <a:cxnLst>
                <a:cxn ang="0">
                  <a:pos x="T0" y="T1"/>
                </a:cxn>
                <a:cxn ang="0">
                  <a:pos x="T2" y="T3"/>
                </a:cxn>
                <a:cxn ang="0">
                  <a:pos x="T4" y="T5"/>
                </a:cxn>
                <a:cxn ang="0">
                  <a:pos x="T6" y="T7"/>
                </a:cxn>
                <a:cxn ang="0">
                  <a:pos x="T8" y="T9"/>
                </a:cxn>
              </a:cxnLst>
              <a:rect l="0" t="0" r="r" b="b"/>
              <a:pathLst>
                <a:path w="3531" h="20">
                  <a:moveTo>
                    <a:pt x="0" y="20"/>
                  </a:moveTo>
                  <a:cubicBezTo>
                    <a:pt x="1159" y="20"/>
                    <a:pt x="2372" y="20"/>
                    <a:pt x="3531" y="20"/>
                  </a:cubicBezTo>
                  <a:cubicBezTo>
                    <a:pt x="3531" y="0"/>
                    <a:pt x="3531" y="0"/>
                    <a:pt x="3531" y="0"/>
                  </a:cubicBezTo>
                  <a:cubicBezTo>
                    <a:pt x="2372" y="0"/>
                    <a:pt x="1159" y="0"/>
                    <a:pt x="0" y="0"/>
                  </a:cubicBezTo>
                  <a:cubicBezTo>
                    <a:pt x="0" y="20"/>
                    <a:pt x="0" y="20"/>
                    <a:pt x="0" y="20"/>
                  </a:cubicBezTo>
                  <a:close/>
                </a:path>
              </a:pathLst>
            </a:custGeom>
            <a:solidFill>
              <a:srgbClr val="2EA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050" dirty="0"/>
            </a:p>
          </p:txBody>
        </p:sp>
      </p:grpSp>
    </p:spTree>
    <p:extLst>
      <p:ext uri="{BB962C8B-B14F-4D97-AF65-F5344CB8AC3E}">
        <p14:creationId xmlns:p14="http://schemas.microsoft.com/office/powerpoint/2010/main" val="528046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332409" y="1872070"/>
            <a:ext cx="2495009" cy="3326678"/>
          </a:xfrm>
          <a:prstGeom prst="diamond">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787159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3941748" y="3153398"/>
            <a:ext cx="4766416"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441509" y="458496"/>
            <a:ext cx="701897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73238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3"/>
            <a:ext cx="3646918"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377416" y="-3827"/>
            <a:ext cx="200000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2831127" y="1488114"/>
            <a:ext cx="2000000" cy="5369887"/>
          </a:xfrm>
          <a:prstGeom prst="rect">
            <a:avLst/>
          </a:prstGeom>
          <a:solidFill>
            <a:schemeClr val="bg1">
              <a:lumMod val="95000"/>
            </a:schemeClr>
          </a:solidFill>
        </p:spPr>
        <p:txBody>
          <a:bodyPr anchor="ctr"/>
          <a:lstStyle>
            <a:lvl1pPr marL="0" indent="0" algn="ctr">
              <a:buNone/>
              <a:defRPr sz="900" baseline="0">
                <a:solidFill>
                  <a:schemeClr val="bg1"/>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140761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3"/>
            <a:ext cx="263424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858750" y="3273775"/>
            <a:ext cx="6781439"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4769986" y="2723208"/>
            <a:ext cx="5413823"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960932" y="3125602"/>
            <a:ext cx="782292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1"/>
            <a:ext cx="9156943"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126292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5677633" y="551723"/>
            <a:ext cx="2577174"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5229225" y="1144428"/>
            <a:ext cx="2577174" cy="5152743"/>
          </a:xfrm>
          <a:prstGeom prst="rect">
            <a:avLst/>
          </a:prstGeom>
          <a:solidFill>
            <a:schemeClr val="bg1">
              <a:lumMod val="95000"/>
            </a:schemeClr>
          </a:solidFill>
          <a:ln w="12700">
            <a:noFill/>
          </a:ln>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752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35" name="CorelDRAW" r:id="rId3" imgW="7748626" imgH="4759452" progId="">
                  <p:embed/>
                </p:oleObj>
              </mc:Choice>
              <mc:Fallback>
                <p:oleObj name="CorelDRAW" r:id="rId3" imgW="7748626" imgH="4759452"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4236" y="91278"/>
            <a:ext cx="2879874" cy="889797"/>
          </a:xfrm>
          <a:prstGeom prst="rect">
            <a:avLst/>
          </a:prstGeom>
        </p:spPr>
      </p:pic>
    </p:spTree>
    <p:extLst>
      <p:ext uri="{BB962C8B-B14F-4D97-AF65-F5344CB8AC3E}">
        <p14:creationId xmlns:p14="http://schemas.microsoft.com/office/powerpoint/2010/main" val="133464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3648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8"/>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8"/>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8"/>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8"/>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28"/>
          <p:cNvPicPr preferRelativeResize="0"/>
          <p:nvPr/>
        </p:nvPicPr>
        <p:blipFill rotWithShape="1">
          <a:blip r:embed="rId9">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6" r:id="rId3"/>
    <p:sldLayoutId id="2147483657" r:id="rId4"/>
    <p:sldLayoutId id="2147483658" r:id="rId5"/>
    <p:sldLayoutId id="2147483659" r:id="rId6"/>
    <p:sldLayoutId id="2147483660"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6684963" y="5884292"/>
            <a:ext cx="2352675" cy="726908"/>
          </a:xfrm>
          <a:prstGeom prst="rect">
            <a:avLst/>
          </a:prstGeom>
        </p:spPr>
      </p:pic>
    </p:spTree>
    <p:extLst>
      <p:ext uri="{BB962C8B-B14F-4D97-AF65-F5344CB8AC3E}">
        <p14:creationId xmlns:p14="http://schemas.microsoft.com/office/powerpoint/2010/main" val="35369530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6889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1"/>
          <p:cNvSpPr txBox="1"/>
          <p:nvPr/>
        </p:nvSpPr>
        <p:spPr>
          <a:xfrm>
            <a:off x="806824" y="-293298"/>
            <a:ext cx="8190901" cy="5706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4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b="1" dirty="0"/>
              <a:t>Departamento de Eléctrica, Electrónica y Telecomunicaciones</a:t>
            </a:r>
          </a:p>
          <a:p>
            <a:pPr marL="0" marR="0" lvl="0" indent="0" algn="ctr" rtl="0">
              <a:lnSpc>
                <a:spcPct val="100000"/>
              </a:lnSpc>
              <a:spcBef>
                <a:spcPts val="0"/>
              </a:spcBef>
              <a:spcAft>
                <a:spcPts val="0"/>
              </a:spcAft>
              <a:buClr>
                <a:schemeClr val="dk1"/>
              </a:buClr>
              <a:buSzPts val="1100"/>
              <a:buFont typeface="Arial"/>
              <a:buNone/>
            </a:pPr>
            <a:r>
              <a:rPr lang="es-ES" b="1" dirty="0"/>
              <a:t>Carrera de Ingeniería en Electrónica y Telecomunicaciones</a:t>
            </a:r>
            <a:endParaRPr lang="es-ES" b="1" i="0" u="none" strike="noStrike" cap="none" dirty="0">
              <a:solidFill>
                <a:srgbClr val="000000"/>
              </a:solidFil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sz="2000" b="1" i="0" u="none" strike="noStrike" cap="none" dirty="0">
                <a:solidFill>
                  <a:srgbClr val="000000"/>
                </a:solidFill>
                <a:sym typeface="Arial"/>
              </a:rPr>
              <a:t>Proyecto de </a:t>
            </a:r>
            <a:r>
              <a:rPr lang="es-EC" sz="2000" b="1" dirty="0"/>
              <a:t>Titulación:</a:t>
            </a: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algn="ctr">
              <a:buClr>
                <a:schemeClr val="dk1"/>
              </a:buClr>
              <a:buSzPts val="1100"/>
            </a:pPr>
            <a:r>
              <a:rPr lang="es-EC" sz="2000" b="1" dirty="0"/>
              <a:t>“</a:t>
            </a:r>
            <a:r>
              <a:rPr lang="es-ES" sz="1800" b="1" dirty="0">
                <a:effectLst/>
                <a:latin typeface="Arial" panose="020B0604020202020204" pitchFamily="34" charset="0"/>
                <a:ea typeface="Arial" panose="020B0604020202020204" pitchFamily="34" charset="0"/>
              </a:rPr>
              <a:t>Desarrollo de una herramienta de monitoreo y detección de diferenciación de tráfico para verificar el cumplimiento de las políticas de neutralidad de red en proveedores de acceso a Internet del Ecuador</a:t>
            </a:r>
            <a:r>
              <a:rPr lang="es-EC" sz="2000" b="1" dirty="0"/>
              <a:t>”</a:t>
            </a:r>
          </a:p>
          <a:p>
            <a:pPr lvl="0" algn="ctr">
              <a:buClr>
                <a:schemeClr val="dk1"/>
              </a:buClr>
              <a:buSzPts val="1100"/>
            </a:pPr>
            <a:endParaRPr lang="es-EC" sz="2000" b="1" dirty="0"/>
          </a:p>
          <a:p>
            <a:pPr lvl="0" algn="ctr">
              <a:buClr>
                <a:schemeClr val="dk1"/>
              </a:buClr>
              <a:buSzPts val="1100"/>
            </a:pPr>
            <a:r>
              <a:rPr lang="es-EC" sz="1600" b="1" dirty="0"/>
              <a:t>Autores: </a:t>
            </a:r>
          </a:p>
          <a:p>
            <a:pPr lvl="0" algn="ctr">
              <a:buClr>
                <a:schemeClr val="dk1"/>
              </a:buClr>
              <a:buSzPts val="1100"/>
            </a:pPr>
            <a:r>
              <a:rPr lang="es-EC" sz="1600" dirty="0"/>
              <a:t>Kevin Roberto Marcillo Cerón</a:t>
            </a:r>
            <a:br>
              <a:rPr lang="es-EC" sz="1600" dirty="0"/>
            </a:br>
            <a:r>
              <a:rPr lang="es-EC" sz="1600" dirty="0"/>
              <a:t>Pablo Steven Mosquera Barrazueta</a:t>
            </a:r>
          </a:p>
          <a:p>
            <a:pPr lvl="0" algn="ctr">
              <a:buClr>
                <a:schemeClr val="dk1"/>
              </a:buClr>
              <a:buSzPts val="1100"/>
            </a:pPr>
            <a:endParaRPr lang="es-EC" sz="2000" b="1" dirty="0"/>
          </a:p>
          <a:p>
            <a:pPr lvl="0" algn="ctr">
              <a:buClr>
                <a:schemeClr val="dk1"/>
              </a:buClr>
              <a:buSzPts val="1100"/>
            </a:pPr>
            <a:r>
              <a:rPr lang="en-US" sz="1600" b="1" dirty="0"/>
              <a:t>Director del Proyecto: </a:t>
            </a:r>
            <a:r>
              <a:rPr lang="en-US" sz="1600" dirty="0"/>
              <a:t>Ing. </a:t>
            </a:r>
            <a:r>
              <a:rPr lang="it-IT" sz="1600" dirty="0"/>
              <a:t>Roberto Daniel Triviño Cepeda, MSc</a:t>
            </a:r>
            <a:r>
              <a:rPr lang="es-EC" sz="1600" dirty="0"/>
              <a:t>.</a:t>
            </a:r>
            <a:endParaRPr lang="es-EC" sz="2400" b="1" i="0" u="none" strike="noStrike" cap="none" dirty="0">
              <a:solidFill>
                <a:srgbClr val="000000"/>
              </a:solidFill>
              <a:latin typeface="Arial"/>
              <a:ea typeface="Arial"/>
              <a:cs typeface="Arial"/>
              <a:sym typeface="Arial"/>
            </a:endParaRPr>
          </a:p>
          <a:p>
            <a:pPr lvl="0" algn="ctr">
              <a:buClr>
                <a:schemeClr val="dk1"/>
              </a:buClr>
              <a:buSzPts val="1100"/>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a 3">
            <a:extLst>
              <a:ext uri="{FF2B5EF4-FFF2-40B4-BE49-F238E27FC236}">
                <a16:creationId xmlns:a16="http://schemas.microsoft.com/office/drawing/2014/main" id="{B3B21BBF-4A3A-4A7F-A9DE-F5BF7FFF3270}"/>
              </a:ext>
            </a:extLst>
          </p:cNvPr>
          <p:cNvGraphicFramePr>
            <a:graphicFrameLocks noGrp="1"/>
          </p:cNvGraphicFramePr>
          <p:nvPr>
            <p:extLst>
              <p:ext uri="{D42A27DB-BD31-4B8C-83A1-F6EECF244321}">
                <p14:modId xmlns:p14="http://schemas.microsoft.com/office/powerpoint/2010/main" val="3206384305"/>
              </p:ext>
            </p:extLst>
          </p:nvPr>
        </p:nvGraphicFramePr>
        <p:xfrm>
          <a:off x="4852736" y="745297"/>
          <a:ext cx="4074759" cy="3075613"/>
        </p:xfrm>
        <a:graphic>
          <a:graphicData uri="http://schemas.openxmlformats.org/drawingml/2006/table">
            <a:tbl>
              <a:tblPr firstRow="1" firstCol="1" bandRow="1">
                <a:tableStyleId>{B301B821-A1FF-4177-AEE7-76D212191A09}</a:tableStyleId>
              </a:tblPr>
              <a:tblGrid>
                <a:gridCol w="930133">
                  <a:extLst>
                    <a:ext uri="{9D8B030D-6E8A-4147-A177-3AD203B41FA5}">
                      <a16:colId xmlns:a16="http://schemas.microsoft.com/office/drawing/2014/main" val="1271210845"/>
                    </a:ext>
                  </a:extLst>
                </a:gridCol>
                <a:gridCol w="1420928">
                  <a:extLst>
                    <a:ext uri="{9D8B030D-6E8A-4147-A177-3AD203B41FA5}">
                      <a16:colId xmlns:a16="http://schemas.microsoft.com/office/drawing/2014/main" val="3615832351"/>
                    </a:ext>
                  </a:extLst>
                </a:gridCol>
                <a:gridCol w="1723698">
                  <a:extLst>
                    <a:ext uri="{9D8B030D-6E8A-4147-A177-3AD203B41FA5}">
                      <a16:colId xmlns:a16="http://schemas.microsoft.com/office/drawing/2014/main" val="947137537"/>
                    </a:ext>
                  </a:extLst>
                </a:gridCol>
              </a:tblGrid>
              <a:tr h="204414">
                <a:tc>
                  <a:txBody>
                    <a:bodyPr/>
                    <a:lstStyle/>
                    <a:p>
                      <a:pPr algn="ctr">
                        <a:lnSpc>
                          <a:spcPct val="115000"/>
                        </a:lnSpc>
                        <a:spcBef>
                          <a:spcPts val="200"/>
                        </a:spcBef>
                        <a:spcAft>
                          <a:spcPts val="200"/>
                        </a:spcAft>
                      </a:pPr>
                      <a:r>
                        <a:rPr lang="es-ES" sz="900" dirty="0">
                          <a:effectLst/>
                        </a:rPr>
                        <a:t>Capa</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tc>
                  <a:txBody>
                    <a:bodyPr/>
                    <a:lstStyle/>
                    <a:p>
                      <a:pPr algn="ctr">
                        <a:lnSpc>
                          <a:spcPct val="115000"/>
                        </a:lnSpc>
                        <a:spcBef>
                          <a:spcPts val="200"/>
                        </a:spcBef>
                        <a:spcAft>
                          <a:spcPts val="200"/>
                        </a:spcAft>
                      </a:pPr>
                      <a:r>
                        <a:rPr lang="es-ES" sz="900" dirty="0">
                          <a:effectLst/>
                        </a:rPr>
                        <a:t>Cabecera</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tc>
                  <a:txBody>
                    <a:bodyPr/>
                    <a:lstStyle/>
                    <a:p>
                      <a:pPr algn="ctr">
                        <a:lnSpc>
                          <a:spcPct val="115000"/>
                        </a:lnSpc>
                        <a:spcBef>
                          <a:spcPts val="200"/>
                        </a:spcBef>
                        <a:spcAft>
                          <a:spcPts val="200"/>
                        </a:spcAft>
                      </a:pPr>
                      <a:r>
                        <a:rPr lang="es-ES" sz="900" dirty="0">
                          <a:effectLst/>
                        </a:rPr>
                        <a:t>Descripción</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extLst>
                  <a:ext uri="{0D108BD9-81ED-4DB2-BD59-A6C34878D82A}">
                    <a16:rowId xmlns:a16="http://schemas.microsoft.com/office/drawing/2014/main" val="3211450342"/>
                  </a:ext>
                </a:extLst>
              </a:tr>
              <a:tr h="194680">
                <a:tc rowSpan="3">
                  <a:txBody>
                    <a:bodyPr/>
                    <a:lstStyle/>
                    <a:p>
                      <a:pPr algn="ctr">
                        <a:lnSpc>
                          <a:spcPct val="115000"/>
                        </a:lnSpc>
                        <a:spcBef>
                          <a:spcPts val="200"/>
                        </a:spcBef>
                        <a:spcAft>
                          <a:spcPts val="200"/>
                        </a:spcAft>
                      </a:pPr>
                      <a:r>
                        <a:rPr lang="es-ES" sz="900" dirty="0">
                          <a:effectLst/>
                        </a:rPr>
                        <a:t>Enlace /</a:t>
                      </a:r>
                      <a:br>
                        <a:rPr lang="es-ES" sz="900" dirty="0">
                          <a:effectLst/>
                        </a:rPr>
                      </a:br>
                      <a:r>
                        <a:rPr lang="es-ES" sz="900" dirty="0">
                          <a:effectLst/>
                        </a:rPr>
                        <a:t>Ethernet</a:t>
                      </a:r>
                      <a:endParaRPr lang="en-US" sz="1000" dirty="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a:effectLst/>
                        </a:rPr>
                        <a:t>MAC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Dispositivo que recibe</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535162701"/>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dirty="0">
                          <a:effectLst/>
                        </a:rPr>
                        <a:t>MAC Fuente</a:t>
                      </a:r>
                      <a:endParaRPr lang="en-US" sz="1000" dirty="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envía</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746093899"/>
                  </a:ext>
                </a:extLst>
              </a:tr>
              <a:tr h="311811">
                <a:tc vMerge="1">
                  <a:txBody>
                    <a:bodyPr/>
                    <a:lstStyle/>
                    <a:p>
                      <a:endParaRPr lang="en-US"/>
                    </a:p>
                  </a:txBody>
                  <a:tcPr/>
                </a:tc>
                <a:tc>
                  <a:txBody>
                    <a:bodyPr/>
                    <a:lstStyle/>
                    <a:p>
                      <a:pPr algn="ctr">
                        <a:lnSpc>
                          <a:spcPct val="115000"/>
                        </a:lnSpc>
                        <a:spcBef>
                          <a:spcPts val="200"/>
                        </a:spcBef>
                        <a:spcAft>
                          <a:spcPts val="200"/>
                        </a:spcAft>
                      </a:pPr>
                      <a:r>
                        <a:rPr lang="es-ES" sz="900">
                          <a:effectLst/>
                        </a:rPr>
                        <a:t>Tipo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IPv4 o IPv6</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954947273"/>
                  </a:ext>
                </a:extLst>
              </a:tr>
              <a:tr h="204414">
                <a:tc rowSpan="5">
                  <a:txBody>
                    <a:bodyPr/>
                    <a:lstStyle/>
                    <a:p>
                      <a:pPr algn="ctr">
                        <a:lnSpc>
                          <a:spcPct val="115000"/>
                        </a:lnSpc>
                        <a:spcBef>
                          <a:spcPts val="200"/>
                        </a:spcBef>
                        <a:spcAft>
                          <a:spcPts val="200"/>
                        </a:spcAft>
                      </a:pPr>
                      <a:r>
                        <a:rPr lang="es-ES" sz="900">
                          <a:effectLst/>
                        </a:rPr>
                        <a:t>Internet</a:t>
                      </a:r>
                      <a:endParaRPr lang="en-US" sz="100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a:effectLst/>
                        </a:rPr>
                        <a:t>Versión</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IPv4 o IPv6</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3071823393"/>
                  </a:ext>
                </a:extLst>
              </a:tr>
              <a:tr h="342960">
                <a:tc vMerge="1">
                  <a:txBody>
                    <a:bodyPr/>
                    <a:lstStyle/>
                    <a:p>
                      <a:endParaRPr lang="en-US"/>
                    </a:p>
                  </a:txBody>
                  <a:tcPr/>
                </a:tc>
                <a:tc>
                  <a:txBody>
                    <a:bodyPr/>
                    <a:lstStyle/>
                    <a:p>
                      <a:pPr algn="ctr">
                        <a:lnSpc>
                          <a:spcPct val="115000"/>
                        </a:lnSpc>
                        <a:spcBef>
                          <a:spcPts val="200"/>
                        </a:spcBef>
                        <a:spcAft>
                          <a:spcPts val="200"/>
                        </a:spcAft>
                      </a:pPr>
                      <a:r>
                        <a:rPr lang="es-ES" sz="1000" b="1" dirty="0">
                          <a:effectLst/>
                        </a:rPr>
                        <a:t>DSCP</a:t>
                      </a:r>
                      <a:endParaRPr lang="en-US" sz="1050" b="1" dirty="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1000" b="1" dirty="0">
                          <a:effectLst/>
                        </a:rPr>
                        <a:t>Tipo de tratamiento</a:t>
                      </a:r>
                      <a:br>
                        <a:rPr lang="es-ES" sz="1000" b="1" dirty="0">
                          <a:effectLst/>
                        </a:rPr>
                      </a:br>
                      <a:r>
                        <a:rPr lang="es-ES" sz="1000" b="1" dirty="0">
                          <a:effectLst/>
                        </a:rPr>
                        <a:t>de tráfico solicitado</a:t>
                      </a:r>
                      <a:endParaRPr lang="en-US" sz="1050" b="1"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079527071"/>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a:effectLst/>
                        </a:rPr>
                        <a:t>Protocolo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TCP o UDP</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3608465976"/>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a:effectLst/>
                        </a:rPr>
                        <a:t>IP Fuente</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envía</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076008626"/>
                  </a:ext>
                </a:extLst>
              </a:tr>
              <a:tr h="204414">
                <a:tc vMerge="1">
                  <a:txBody>
                    <a:bodyPr/>
                    <a:lstStyle/>
                    <a:p>
                      <a:endParaRPr lang="en-US"/>
                    </a:p>
                  </a:txBody>
                  <a:tcPr/>
                </a:tc>
                <a:tc>
                  <a:txBody>
                    <a:bodyPr/>
                    <a:lstStyle/>
                    <a:p>
                      <a:pPr algn="ctr">
                        <a:lnSpc>
                          <a:spcPct val="115000"/>
                        </a:lnSpc>
                        <a:spcBef>
                          <a:spcPts val="200"/>
                        </a:spcBef>
                        <a:spcAft>
                          <a:spcPts val="200"/>
                        </a:spcAft>
                      </a:pPr>
                      <a:r>
                        <a:rPr lang="es-ES" sz="900">
                          <a:effectLst/>
                        </a:rPr>
                        <a:t>IP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recibe</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491174673"/>
                  </a:ext>
                </a:extLst>
              </a:tr>
              <a:tr h="342960">
                <a:tc rowSpan="2">
                  <a:txBody>
                    <a:bodyPr/>
                    <a:lstStyle/>
                    <a:p>
                      <a:pPr algn="ctr">
                        <a:lnSpc>
                          <a:spcPct val="115000"/>
                        </a:lnSpc>
                        <a:spcBef>
                          <a:spcPts val="200"/>
                        </a:spcBef>
                        <a:spcAft>
                          <a:spcPts val="200"/>
                        </a:spcAft>
                      </a:pPr>
                      <a:r>
                        <a:rPr lang="es-ES" sz="900">
                          <a:effectLst/>
                        </a:rPr>
                        <a:t>Transporte</a:t>
                      </a:r>
                      <a:endParaRPr lang="en-US" sz="100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dirty="0">
                          <a:effectLst/>
                        </a:rPr>
                        <a:t>Puerto fuente</a:t>
                      </a:r>
                      <a:endParaRPr lang="en-US" sz="1000" dirty="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Puerto en uso por</a:t>
                      </a:r>
                      <a:br>
                        <a:rPr lang="es-ES" sz="900" dirty="0">
                          <a:effectLst/>
                        </a:rPr>
                      </a:br>
                      <a:r>
                        <a:rPr lang="es-ES" sz="900" dirty="0">
                          <a:effectLst/>
                        </a:rPr>
                        <a:t>la aplicación que envía</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643583773"/>
                  </a:ext>
                </a:extLst>
              </a:tr>
              <a:tr h="342960">
                <a:tc vMerge="1">
                  <a:txBody>
                    <a:bodyPr/>
                    <a:lstStyle/>
                    <a:p>
                      <a:endParaRPr lang="en-US"/>
                    </a:p>
                  </a:txBody>
                  <a:tcPr/>
                </a:tc>
                <a:tc>
                  <a:txBody>
                    <a:bodyPr/>
                    <a:lstStyle/>
                    <a:p>
                      <a:pPr algn="ctr">
                        <a:lnSpc>
                          <a:spcPct val="115000"/>
                        </a:lnSpc>
                        <a:spcBef>
                          <a:spcPts val="200"/>
                        </a:spcBef>
                        <a:spcAft>
                          <a:spcPts val="200"/>
                        </a:spcAft>
                      </a:pPr>
                      <a:r>
                        <a:rPr lang="es-ES" sz="900">
                          <a:effectLst/>
                        </a:rPr>
                        <a:t>Puerto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Puerto en uso por</a:t>
                      </a:r>
                      <a:br>
                        <a:rPr lang="es-ES" sz="900" dirty="0">
                          <a:effectLst/>
                        </a:rPr>
                      </a:br>
                      <a:r>
                        <a:rPr lang="es-ES" sz="900" dirty="0">
                          <a:effectLst/>
                        </a:rPr>
                        <a:t>la aplicación que recibe</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1939321706"/>
                  </a:ext>
                </a:extLst>
              </a:tr>
              <a:tr h="342960">
                <a:tc>
                  <a:txBody>
                    <a:bodyPr/>
                    <a:lstStyle/>
                    <a:p>
                      <a:pPr algn="ctr">
                        <a:lnSpc>
                          <a:spcPct val="115000"/>
                        </a:lnSpc>
                        <a:spcBef>
                          <a:spcPts val="200"/>
                        </a:spcBef>
                        <a:spcAft>
                          <a:spcPts val="200"/>
                        </a:spcAft>
                      </a:pPr>
                      <a:r>
                        <a:rPr lang="es-ES" sz="900">
                          <a:effectLst/>
                        </a:rPr>
                        <a:t>Aplicación</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Payload</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Carga útil /</a:t>
                      </a:r>
                      <a:br>
                        <a:rPr lang="es-ES" sz="900" dirty="0">
                          <a:effectLst/>
                        </a:rPr>
                      </a:br>
                      <a:r>
                        <a:rPr lang="es-ES" sz="900" dirty="0">
                          <a:effectLst/>
                        </a:rPr>
                        <a:t>Información / Data</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107693386"/>
                  </a:ext>
                </a:extLst>
              </a:tr>
            </a:tbl>
          </a:graphicData>
        </a:graphic>
      </p:graphicFrame>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9" name="Rectángulo 9">
            <a:extLst>
              <a:ext uri="{FF2B5EF4-FFF2-40B4-BE49-F238E27FC236}">
                <a16:creationId xmlns:a16="http://schemas.microsoft.com/office/drawing/2014/main" id="{F8E1D195-D968-448D-966B-EEC535FCF50E}"/>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Captura de paquetes originales y Cabeceras</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12" name="Picture 11">
            <a:extLst>
              <a:ext uri="{FF2B5EF4-FFF2-40B4-BE49-F238E27FC236}">
                <a16:creationId xmlns:a16="http://schemas.microsoft.com/office/drawing/2014/main" id="{A8C83545-4D78-4B59-BAE8-4C8308125E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88"/>
          <a:stretch/>
        </p:blipFill>
        <p:spPr>
          <a:xfrm>
            <a:off x="216503" y="698529"/>
            <a:ext cx="4074759" cy="3114945"/>
          </a:xfrm>
          <a:prstGeom prst="rect">
            <a:avLst/>
          </a:prstGeom>
        </p:spPr>
      </p:pic>
      <p:graphicFrame>
        <p:nvGraphicFramePr>
          <p:cNvPr id="17" name="Tabla 3">
            <a:extLst>
              <a:ext uri="{FF2B5EF4-FFF2-40B4-BE49-F238E27FC236}">
                <a16:creationId xmlns:a16="http://schemas.microsoft.com/office/drawing/2014/main" id="{F2668F48-654E-45D0-8A2F-CF4A2247AAD3}"/>
              </a:ext>
            </a:extLst>
          </p:cNvPr>
          <p:cNvGraphicFramePr>
            <a:graphicFrameLocks noGrp="1"/>
          </p:cNvGraphicFramePr>
          <p:nvPr>
            <p:extLst>
              <p:ext uri="{D42A27DB-BD31-4B8C-83A1-F6EECF244321}">
                <p14:modId xmlns:p14="http://schemas.microsoft.com/office/powerpoint/2010/main" val="11318957"/>
              </p:ext>
            </p:extLst>
          </p:nvPr>
        </p:nvGraphicFramePr>
        <p:xfrm>
          <a:off x="4852737" y="745297"/>
          <a:ext cx="4074759" cy="3075613"/>
        </p:xfrm>
        <a:graphic>
          <a:graphicData uri="http://schemas.openxmlformats.org/drawingml/2006/table">
            <a:tbl>
              <a:tblPr firstRow="1" firstCol="1" bandRow="1">
                <a:tableStyleId>{B301B821-A1FF-4177-AEE7-76D212191A09}</a:tableStyleId>
              </a:tblPr>
              <a:tblGrid>
                <a:gridCol w="930133">
                  <a:extLst>
                    <a:ext uri="{9D8B030D-6E8A-4147-A177-3AD203B41FA5}">
                      <a16:colId xmlns:a16="http://schemas.microsoft.com/office/drawing/2014/main" val="1271210845"/>
                    </a:ext>
                  </a:extLst>
                </a:gridCol>
                <a:gridCol w="1420928">
                  <a:extLst>
                    <a:ext uri="{9D8B030D-6E8A-4147-A177-3AD203B41FA5}">
                      <a16:colId xmlns:a16="http://schemas.microsoft.com/office/drawing/2014/main" val="3615832351"/>
                    </a:ext>
                  </a:extLst>
                </a:gridCol>
                <a:gridCol w="1723698">
                  <a:extLst>
                    <a:ext uri="{9D8B030D-6E8A-4147-A177-3AD203B41FA5}">
                      <a16:colId xmlns:a16="http://schemas.microsoft.com/office/drawing/2014/main" val="947137537"/>
                    </a:ext>
                  </a:extLst>
                </a:gridCol>
              </a:tblGrid>
              <a:tr h="204414">
                <a:tc>
                  <a:txBody>
                    <a:bodyPr/>
                    <a:lstStyle/>
                    <a:p>
                      <a:pPr algn="ctr">
                        <a:lnSpc>
                          <a:spcPct val="115000"/>
                        </a:lnSpc>
                        <a:spcBef>
                          <a:spcPts val="200"/>
                        </a:spcBef>
                        <a:spcAft>
                          <a:spcPts val="200"/>
                        </a:spcAft>
                      </a:pPr>
                      <a:r>
                        <a:rPr lang="es-ES" sz="900" dirty="0">
                          <a:effectLst/>
                        </a:rPr>
                        <a:t>Capa</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tc>
                  <a:txBody>
                    <a:bodyPr/>
                    <a:lstStyle/>
                    <a:p>
                      <a:pPr algn="ctr">
                        <a:lnSpc>
                          <a:spcPct val="115000"/>
                        </a:lnSpc>
                        <a:spcBef>
                          <a:spcPts val="200"/>
                        </a:spcBef>
                        <a:spcAft>
                          <a:spcPts val="200"/>
                        </a:spcAft>
                      </a:pPr>
                      <a:r>
                        <a:rPr lang="es-ES" sz="900" dirty="0">
                          <a:effectLst/>
                        </a:rPr>
                        <a:t>Cabecera</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tc>
                  <a:txBody>
                    <a:bodyPr/>
                    <a:lstStyle/>
                    <a:p>
                      <a:pPr algn="ctr">
                        <a:lnSpc>
                          <a:spcPct val="115000"/>
                        </a:lnSpc>
                        <a:spcBef>
                          <a:spcPts val="200"/>
                        </a:spcBef>
                        <a:spcAft>
                          <a:spcPts val="200"/>
                        </a:spcAft>
                      </a:pPr>
                      <a:r>
                        <a:rPr lang="es-ES" sz="900" dirty="0">
                          <a:effectLst/>
                        </a:rPr>
                        <a:t>Descripción</a:t>
                      </a:r>
                      <a:endParaRPr lang="en-US" sz="1000" dirty="0">
                        <a:effectLst/>
                        <a:latin typeface="Arial" panose="020B0604020202020204" pitchFamily="34" charset="0"/>
                        <a:ea typeface="Arial" panose="020B0604020202020204" pitchFamily="34" charset="0"/>
                      </a:endParaRPr>
                    </a:p>
                  </a:txBody>
                  <a:tcPr marL="62461" marR="62461" marT="0" marB="0" anchor="ctr">
                    <a:solidFill>
                      <a:schemeClr val="accent1">
                        <a:lumMod val="75000"/>
                      </a:schemeClr>
                    </a:solidFill>
                  </a:tcPr>
                </a:tc>
                <a:extLst>
                  <a:ext uri="{0D108BD9-81ED-4DB2-BD59-A6C34878D82A}">
                    <a16:rowId xmlns:a16="http://schemas.microsoft.com/office/drawing/2014/main" val="3211450342"/>
                  </a:ext>
                </a:extLst>
              </a:tr>
              <a:tr h="194680">
                <a:tc rowSpan="3">
                  <a:txBody>
                    <a:bodyPr/>
                    <a:lstStyle/>
                    <a:p>
                      <a:pPr algn="ctr">
                        <a:lnSpc>
                          <a:spcPct val="115000"/>
                        </a:lnSpc>
                        <a:spcBef>
                          <a:spcPts val="200"/>
                        </a:spcBef>
                        <a:spcAft>
                          <a:spcPts val="200"/>
                        </a:spcAft>
                      </a:pPr>
                      <a:r>
                        <a:rPr lang="es-ES" sz="900" dirty="0">
                          <a:effectLst/>
                        </a:rPr>
                        <a:t>Enlace /</a:t>
                      </a:r>
                      <a:br>
                        <a:rPr lang="es-ES" sz="900" dirty="0">
                          <a:effectLst/>
                        </a:rPr>
                      </a:br>
                      <a:r>
                        <a:rPr lang="es-ES" sz="900" dirty="0">
                          <a:effectLst/>
                        </a:rPr>
                        <a:t>Ethernet</a:t>
                      </a:r>
                      <a:endParaRPr lang="en-US" sz="1000" dirty="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a:effectLst/>
                        </a:rPr>
                        <a:t>MAC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Dispositivo que recibe</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535162701"/>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dirty="0">
                          <a:effectLst/>
                        </a:rPr>
                        <a:t>MAC Fuente</a:t>
                      </a:r>
                      <a:endParaRPr lang="en-US" sz="1000" dirty="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envía</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746093899"/>
                  </a:ext>
                </a:extLst>
              </a:tr>
              <a:tr h="311811">
                <a:tc vMerge="1">
                  <a:txBody>
                    <a:bodyPr/>
                    <a:lstStyle/>
                    <a:p>
                      <a:endParaRPr lang="en-US"/>
                    </a:p>
                  </a:txBody>
                  <a:tcPr/>
                </a:tc>
                <a:tc>
                  <a:txBody>
                    <a:bodyPr/>
                    <a:lstStyle/>
                    <a:p>
                      <a:pPr algn="ctr">
                        <a:lnSpc>
                          <a:spcPct val="115000"/>
                        </a:lnSpc>
                        <a:spcBef>
                          <a:spcPts val="200"/>
                        </a:spcBef>
                        <a:spcAft>
                          <a:spcPts val="200"/>
                        </a:spcAft>
                      </a:pPr>
                      <a:r>
                        <a:rPr lang="es-ES" sz="900">
                          <a:effectLst/>
                        </a:rPr>
                        <a:t>Tipo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IPv4 o IPv6</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954947273"/>
                  </a:ext>
                </a:extLst>
              </a:tr>
              <a:tr h="204414">
                <a:tc rowSpan="5">
                  <a:txBody>
                    <a:bodyPr/>
                    <a:lstStyle/>
                    <a:p>
                      <a:pPr algn="ctr">
                        <a:lnSpc>
                          <a:spcPct val="115000"/>
                        </a:lnSpc>
                        <a:spcBef>
                          <a:spcPts val="200"/>
                        </a:spcBef>
                        <a:spcAft>
                          <a:spcPts val="200"/>
                        </a:spcAft>
                      </a:pPr>
                      <a:r>
                        <a:rPr lang="es-ES" sz="900">
                          <a:effectLst/>
                        </a:rPr>
                        <a:t>Internet</a:t>
                      </a:r>
                      <a:endParaRPr lang="en-US" sz="100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a:effectLst/>
                        </a:rPr>
                        <a:t>Versión</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IPv4 o IPv6</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3071823393"/>
                  </a:ext>
                </a:extLst>
              </a:tr>
              <a:tr h="342960">
                <a:tc vMerge="1">
                  <a:txBody>
                    <a:bodyPr/>
                    <a:lstStyle/>
                    <a:p>
                      <a:endParaRPr lang="en-US"/>
                    </a:p>
                  </a:txBody>
                  <a:tcPr/>
                </a:tc>
                <a:tc>
                  <a:txBody>
                    <a:bodyPr/>
                    <a:lstStyle/>
                    <a:p>
                      <a:pPr algn="ctr">
                        <a:lnSpc>
                          <a:spcPct val="115000"/>
                        </a:lnSpc>
                        <a:spcBef>
                          <a:spcPts val="200"/>
                        </a:spcBef>
                        <a:spcAft>
                          <a:spcPts val="200"/>
                        </a:spcAft>
                      </a:pPr>
                      <a:r>
                        <a:rPr lang="es-ES" sz="900">
                          <a:effectLst/>
                        </a:rPr>
                        <a:t>DSCP</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Tipo de tratamiento</a:t>
                      </a:r>
                      <a:br>
                        <a:rPr lang="es-ES" sz="900" dirty="0">
                          <a:effectLst/>
                        </a:rPr>
                      </a:br>
                      <a:r>
                        <a:rPr lang="es-ES" sz="900" dirty="0">
                          <a:effectLst/>
                        </a:rPr>
                        <a:t>de tráfico solicitado</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079527071"/>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a:effectLst/>
                        </a:rPr>
                        <a:t>Protocolo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TCP o UDP</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3608465976"/>
                  </a:ext>
                </a:extLst>
              </a:tr>
              <a:tr h="194680">
                <a:tc vMerge="1">
                  <a:txBody>
                    <a:bodyPr/>
                    <a:lstStyle/>
                    <a:p>
                      <a:endParaRPr lang="en-US"/>
                    </a:p>
                  </a:txBody>
                  <a:tcPr/>
                </a:tc>
                <a:tc>
                  <a:txBody>
                    <a:bodyPr/>
                    <a:lstStyle/>
                    <a:p>
                      <a:pPr algn="ctr">
                        <a:lnSpc>
                          <a:spcPct val="115000"/>
                        </a:lnSpc>
                        <a:spcBef>
                          <a:spcPts val="200"/>
                        </a:spcBef>
                        <a:spcAft>
                          <a:spcPts val="200"/>
                        </a:spcAft>
                      </a:pPr>
                      <a:r>
                        <a:rPr lang="es-ES" sz="900">
                          <a:effectLst/>
                        </a:rPr>
                        <a:t>IP Fuente</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envía</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076008626"/>
                  </a:ext>
                </a:extLst>
              </a:tr>
              <a:tr h="204414">
                <a:tc vMerge="1">
                  <a:txBody>
                    <a:bodyPr/>
                    <a:lstStyle/>
                    <a:p>
                      <a:endParaRPr lang="en-US"/>
                    </a:p>
                  </a:txBody>
                  <a:tcPr/>
                </a:tc>
                <a:tc>
                  <a:txBody>
                    <a:bodyPr/>
                    <a:lstStyle/>
                    <a:p>
                      <a:pPr algn="ctr">
                        <a:lnSpc>
                          <a:spcPct val="115000"/>
                        </a:lnSpc>
                        <a:spcBef>
                          <a:spcPts val="200"/>
                        </a:spcBef>
                        <a:spcAft>
                          <a:spcPts val="200"/>
                        </a:spcAft>
                      </a:pPr>
                      <a:r>
                        <a:rPr lang="es-ES" sz="900">
                          <a:effectLst/>
                        </a:rPr>
                        <a:t>IP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Dispositivo que recibe</a:t>
                      </a:r>
                      <a:endParaRPr lang="en-US" sz="100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491174673"/>
                  </a:ext>
                </a:extLst>
              </a:tr>
              <a:tr h="342960">
                <a:tc rowSpan="2">
                  <a:txBody>
                    <a:bodyPr/>
                    <a:lstStyle/>
                    <a:p>
                      <a:pPr algn="ctr">
                        <a:lnSpc>
                          <a:spcPct val="115000"/>
                        </a:lnSpc>
                        <a:spcBef>
                          <a:spcPts val="200"/>
                        </a:spcBef>
                        <a:spcAft>
                          <a:spcPts val="200"/>
                        </a:spcAft>
                      </a:pPr>
                      <a:r>
                        <a:rPr lang="es-ES" sz="900">
                          <a:effectLst/>
                        </a:rPr>
                        <a:t>Transporte</a:t>
                      </a:r>
                      <a:endParaRPr lang="en-US" sz="1000">
                        <a:effectLst/>
                        <a:latin typeface="Arial" panose="020B0604020202020204" pitchFamily="34" charset="0"/>
                        <a:ea typeface="Arial" panose="020B0604020202020204" pitchFamily="34" charset="0"/>
                      </a:endParaRPr>
                    </a:p>
                  </a:txBody>
                  <a:tcPr marL="102998" marR="102998" marT="51499" marB="51499" anchor="ctr"/>
                </a:tc>
                <a:tc>
                  <a:txBody>
                    <a:bodyPr/>
                    <a:lstStyle/>
                    <a:p>
                      <a:pPr algn="ctr">
                        <a:lnSpc>
                          <a:spcPct val="115000"/>
                        </a:lnSpc>
                        <a:spcBef>
                          <a:spcPts val="200"/>
                        </a:spcBef>
                        <a:spcAft>
                          <a:spcPts val="200"/>
                        </a:spcAft>
                      </a:pPr>
                      <a:r>
                        <a:rPr lang="es-ES" sz="900" dirty="0">
                          <a:effectLst/>
                        </a:rPr>
                        <a:t>Puerto fuente</a:t>
                      </a:r>
                      <a:endParaRPr lang="en-US" sz="1000" dirty="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Puerto en uso por</a:t>
                      </a:r>
                      <a:br>
                        <a:rPr lang="es-ES" sz="900" dirty="0">
                          <a:effectLst/>
                        </a:rPr>
                      </a:br>
                      <a:r>
                        <a:rPr lang="es-ES" sz="900" dirty="0">
                          <a:effectLst/>
                        </a:rPr>
                        <a:t>la aplicación que envía</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643583773"/>
                  </a:ext>
                </a:extLst>
              </a:tr>
              <a:tr h="342960">
                <a:tc vMerge="1">
                  <a:txBody>
                    <a:bodyPr/>
                    <a:lstStyle/>
                    <a:p>
                      <a:endParaRPr lang="en-US"/>
                    </a:p>
                  </a:txBody>
                  <a:tcPr/>
                </a:tc>
                <a:tc>
                  <a:txBody>
                    <a:bodyPr/>
                    <a:lstStyle/>
                    <a:p>
                      <a:pPr algn="ctr">
                        <a:lnSpc>
                          <a:spcPct val="115000"/>
                        </a:lnSpc>
                        <a:spcBef>
                          <a:spcPts val="200"/>
                        </a:spcBef>
                        <a:spcAft>
                          <a:spcPts val="200"/>
                        </a:spcAft>
                      </a:pPr>
                      <a:r>
                        <a:rPr lang="es-ES" sz="900">
                          <a:effectLst/>
                        </a:rPr>
                        <a:t>Puerto destino</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Puerto en uso por</a:t>
                      </a:r>
                      <a:br>
                        <a:rPr lang="es-ES" sz="900" dirty="0">
                          <a:effectLst/>
                        </a:rPr>
                      </a:br>
                      <a:r>
                        <a:rPr lang="es-ES" sz="900" dirty="0">
                          <a:effectLst/>
                        </a:rPr>
                        <a:t>la aplicación que recibe</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1939321706"/>
                  </a:ext>
                </a:extLst>
              </a:tr>
              <a:tr h="342960">
                <a:tc>
                  <a:txBody>
                    <a:bodyPr/>
                    <a:lstStyle/>
                    <a:p>
                      <a:pPr algn="ctr">
                        <a:lnSpc>
                          <a:spcPct val="115000"/>
                        </a:lnSpc>
                        <a:spcBef>
                          <a:spcPts val="200"/>
                        </a:spcBef>
                        <a:spcAft>
                          <a:spcPts val="200"/>
                        </a:spcAft>
                      </a:pPr>
                      <a:r>
                        <a:rPr lang="es-ES" sz="900">
                          <a:effectLst/>
                        </a:rPr>
                        <a:t>Aplicación</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a:effectLst/>
                        </a:rPr>
                        <a:t>Payload</a:t>
                      </a:r>
                      <a:endParaRPr lang="en-US" sz="1000">
                        <a:effectLst/>
                        <a:latin typeface="Arial" panose="020B0604020202020204" pitchFamily="34" charset="0"/>
                        <a:ea typeface="Arial" panose="020B0604020202020204" pitchFamily="34" charset="0"/>
                      </a:endParaRPr>
                    </a:p>
                  </a:txBody>
                  <a:tcPr marL="62461" marR="62461" marT="0" marB="0" anchor="ctr"/>
                </a:tc>
                <a:tc>
                  <a:txBody>
                    <a:bodyPr/>
                    <a:lstStyle/>
                    <a:p>
                      <a:pPr algn="ctr">
                        <a:lnSpc>
                          <a:spcPct val="115000"/>
                        </a:lnSpc>
                        <a:spcBef>
                          <a:spcPts val="200"/>
                        </a:spcBef>
                        <a:spcAft>
                          <a:spcPts val="200"/>
                        </a:spcAft>
                      </a:pPr>
                      <a:r>
                        <a:rPr lang="es-ES" sz="900" dirty="0">
                          <a:effectLst/>
                        </a:rPr>
                        <a:t>Carga útil /</a:t>
                      </a:r>
                      <a:br>
                        <a:rPr lang="es-ES" sz="900" dirty="0">
                          <a:effectLst/>
                        </a:rPr>
                      </a:br>
                      <a:r>
                        <a:rPr lang="es-ES" sz="900" dirty="0">
                          <a:effectLst/>
                        </a:rPr>
                        <a:t>Información / Data</a:t>
                      </a:r>
                      <a:endParaRPr lang="en-US" sz="1000" dirty="0">
                        <a:effectLst/>
                        <a:latin typeface="Arial" panose="020B0604020202020204" pitchFamily="34" charset="0"/>
                        <a:ea typeface="Arial" panose="020B0604020202020204" pitchFamily="34" charset="0"/>
                      </a:endParaRPr>
                    </a:p>
                  </a:txBody>
                  <a:tcPr marL="62461" marR="62461" marT="0" marB="0" anchor="ctr"/>
                </a:tc>
                <a:extLst>
                  <a:ext uri="{0D108BD9-81ED-4DB2-BD59-A6C34878D82A}">
                    <a16:rowId xmlns:a16="http://schemas.microsoft.com/office/drawing/2014/main" val="2107693386"/>
                  </a:ext>
                </a:extLst>
              </a:tr>
            </a:tbl>
          </a:graphicData>
        </a:graphic>
      </p:graphicFrame>
      <p:graphicFrame>
        <p:nvGraphicFramePr>
          <p:cNvPr id="18" name="Tabla 3">
            <a:extLst>
              <a:ext uri="{FF2B5EF4-FFF2-40B4-BE49-F238E27FC236}">
                <a16:creationId xmlns:a16="http://schemas.microsoft.com/office/drawing/2014/main" id="{B49FFFF9-29D7-4141-98E2-76EFC8EE4643}"/>
              </a:ext>
            </a:extLst>
          </p:cNvPr>
          <p:cNvGraphicFramePr>
            <a:graphicFrameLocks noGrp="1"/>
          </p:cNvGraphicFramePr>
          <p:nvPr>
            <p:extLst>
              <p:ext uri="{D42A27DB-BD31-4B8C-83A1-F6EECF244321}">
                <p14:modId xmlns:p14="http://schemas.microsoft.com/office/powerpoint/2010/main" val="598387876"/>
              </p:ext>
            </p:extLst>
          </p:nvPr>
        </p:nvGraphicFramePr>
        <p:xfrm>
          <a:off x="1748589" y="4055137"/>
          <a:ext cx="4989093" cy="2607920"/>
        </p:xfrm>
        <a:graphic>
          <a:graphicData uri="http://schemas.openxmlformats.org/drawingml/2006/table">
            <a:tbl>
              <a:tblPr firstRow="1" firstCol="1" bandRow="1">
                <a:tableStyleId>{5C22544A-7EE6-4342-B048-85BDC9FD1C3A}</a:tableStyleId>
              </a:tblPr>
              <a:tblGrid>
                <a:gridCol w="639869">
                  <a:extLst>
                    <a:ext uri="{9D8B030D-6E8A-4147-A177-3AD203B41FA5}">
                      <a16:colId xmlns:a16="http://schemas.microsoft.com/office/drawing/2014/main" val="2816585866"/>
                    </a:ext>
                  </a:extLst>
                </a:gridCol>
                <a:gridCol w="300095">
                  <a:extLst>
                    <a:ext uri="{9D8B030D-6E8A-4147-A177-3AD203B41FA5}">
                      <a16:colId xmlns:a16="http://schemas.microsoft.com/office/drawing/2014/main" val="3033045961"/>
                    </a:ext>
                  </a:extLst>
                </a:gridCol>
                <a:gridCol w="196642">
                  <a:extLst>
                    <a:ext uri="{9D8B030D-6E8A-4147-A177-3AD203B41FA5}">
                      <a16:colId xmlns:a16="http://schemas.microsoft.com/office/drawing/2014/main" val="31837154"/>
                    </a:ext>
                  </a:extLst>
                </a:gridCol>
                <a:gridCol w="196642">
                  <a:extLst>
                    <a:ext uri="{9D8B030D-6E8A-4147-A177-3AD203B41FA5}">
                      <a16:colId xmlns:a16="http://schemas.microsoft.com/office/drawing/2014/main" val="131280943"/>
                    </a:ext>
                  </a:extLst>
                </a:gridCol>
                <a:gridCol w="196642">
                  <a:extLst>
                    <a:ext uri="{9D8B030D-6E8A-4147-A177-3AD203B41FA5}">
                      <a16:colId xmlns:a16="http://schemas.microsoft.com/office/drawing/2014/main" val="257939457"/>
                    </a:ext>
                  </a:extLst>
                </a:gridCol>
                <a:gridCol w="195941">
                  <a:extLst>
                    <a:ext uri="{9D8B030D-6E8A-4147-A177-3AD203B41FA5}">
                      <a16:colId xmlns:a16="http://schemas.microsoft.com/office/drawing/2014/main" val="4288010484"/>
                    </a:ext>
                  </a:extLst>
                </a:gridCol>
                <a:gridCol w="195941">
                  <a:extLst>
                    <a:ext uri="{9D8B030D-6E8A-4147-A177-3AD203B41FA5}">
                      <a16:colId xmlns:a16="http://schemas.microsoft.com/office/drawing/2014/main" val="2337973576"/>
                    </a:ext>
                  </a:extLst>
                </a:gridCol>
                <a:gridCol w="195941">
                  <a:extLst>
                    <a:ext uri="{9D8B030D-6E8A-4147-A177-3AD203B41FA5}">
                      <a16:colId xmlns:a16="http://schemas.microsoft.com/office/drawing/2014/main" val="510032202"/>
                    </a:ext>
                  </a:extLst>
                </a:gridCol>
                <a:gridCol w="195941">
                  <a:extLst>
                    <a:ext uri="{9D8B030D-6E8A-4147-A177-3AD203B41FA5}">
                      <a16:colId xmlns:a16="http://schemas.microsoft.com/office/drawing/2014/main" val="2138319223"/>
                    </a:ext>
                  </a:extLst>
                </a:gridCol>
                <a:gridCol w="195941">
                  <a:extLst>
                    <a:ext uri="{9D8B030D-6E8A-4147-A177-3AD203B41FA5}">
                      <a16:colId xmlns:a16="http://schemas.microsoft.com/office/drawing/2014/main" val="382860729"/>
                    </a:ext>
                  </a:extLst>
                </a:gridCol>
                <a:gridCol w="184194">
                  <a:extLst>
                    <a:ext uri="{9D8B030D-6E8A-4147-A177-3AD203B41FA5}">
                      <a16:colId xmlns:a16="http://schemas.microsoft.com/office/drawing/2014/main" val="2356839007"/>
                    </a:ext>
                  </a:extLst>
                </a:gridCol>
                <a:gridCol w="1401833">
                  <a:extLst>
                    <a:ext uri="{9D8B030D-6E8A-4147-A177-3AD203B41FA5}">
                      <a16:colId xmlns:a16="http://schemas.microsoft.com/office/drawing/2014/main" val="3365539687"/>
                    </a:ext>
                  </a:extLst>
                </a:gridCol>
                <a:gridCol w="893471">
                  <a:extLst>
                    <a:ext uri="{9D8B030D-6E8A-4147-A177-3AD203B41FA5}">
                      <a16:colId xmlns:a16="http://schemas.microsoft.com/office/drawing/2014/main" val="2748341000"/>
                    </a:ext>
                  </a:extLst>
                </a:gridCol>
              </a:tblGrid>
              <a:tr h="509219">
                <a:tc>
                  <a:txBody>
                    <a:bodyPr/>
                    <a:lstStyle/>
                    <a:p>
                      <a:pPr algn="ctr">
                        <a:lnSpc>
                          <a:spcPct val="100000"/>
                        </a:lnSpc>
                        <a:spcAft>
                          <a:spcPts val="800"/>
                        </a:spcAft>
                      </a:pPr>
                      <a:r>
                        <a:rPr lang="es-ES" sz="800" dirty="0">
                          <a:effectLst/>
                        </a:rPr>
                        <a:t>Nombre</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gridSpan="10">
                  <a:txBody>
                    <a:bodyPr/>
                    <a:lstStyle/>
                    <a:p>
                      <a:pPr algn="ctr">
                        <a:lnSpc>
                          <a:spcPct val="100000"/>
                        </a:lnSpc>
                        <a:spcAft>
                          <a:spcPts val="800"/>
                        </a:spcAft>
                      </a:pPr>
                      <a:r>
                        <a:rPr lang="es-ES" sz="800" dirty="0">
                          <a:effectLst/>
                        </a:rPr>
                        <a:t>Precedencia IP</a:t>
                      </a:r>
                      <a:endParaRPr lang="en-US" sz="1200" dirty="0">
                        <a:effectLst/>
                        <a:latin typeface="Arial" panose="020B0604020202020204" pitchFamily="34" charset="0"/>
                        <a:ea typeface="Arial" panose="020B0604020202020204" pitchFamily="34" charset="0"/>
                      </a:endParaRPr>
                    </a:p>
                  </a:txBody>
                  <a:tcPr marL="85865" marR="85865" marT="42933" marB="42933"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0000"/>
                        </a:lnSpc>
                        <a:spcAft>
                          <a:spcPts val="800"/>
                        </a:spcAft>
                      </a:pPr>
                      <a:r>
                        <a:rPr lang="es-ES" sz="800" dirty="0">
                          <a:effectLst/>
                        </a:rPr>
                        <a:t>Uso / Descripción</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gn="ctr">
                        <a:lnSpc>
                          <a:spcPct val="100000"/>
                        </a:lnSpc>
                        <a:spcAft>
                          <a:spcPts val="800"/>
                        </a:spcAft>
                      </a:pPr>
                      <a:r>
                        <a:rPr lang="es-ES" sz="800" dirty="0">
                          <a:effectLst/>
                        </a:rPr>
                        <a:t>Hexadecimal</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extLst>
                  <a:ext uri="{0D108BD9-81ED-4DB2-BD59-A6C34878D82A}">
                    <a16:rowId xmlns:a16="http://schemas.microsoft.com/office/drawing/2014/main" val="4266471527"/>
                  </a:ext>
                </a:extLst>
              </a:tr>
              <a:tr h="233189">
                <a:tc>
                  <a:txBody>
                    <a:bodyPr/>
                    <a:lstStyle/>
                    <a:p>
                      <a:pPr algn="ctr">
                        <a:lnSpc>
                          <a:spcPct val="100000"/>
                        </a:lnSpc>
                        <a:spcAft>
                          <a:spcPts val="800"/>
                        </a:spcAft>
                      </a:pPr>
                      <a:r>
                        <a:rPr lang="es-ES" sz="800" dirty="0">
                          <a:effectLst/>
                        </a:rPr>
                        <a:t>CS7</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dirty="0">
                          <a:effectLst/>
                        </a:rPr>
                        <a:t>7</a:t>
                      </a:r>
                      <a:endParaRPr lang="en-US" sz="1200" dirty="0">
                        <a:effectLst/>
                        <a:latin typeface="Arial" panose="020B0604020202020204" pitchFamily="34" charset="0"/>
                        <a:ea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a:effectLst/>
                        </a:rPr>
                        <a:t>Control de Red</a:t>
                      </a:r>
                      <a:endParaRPr lang="en-US" sz="1200">
                        <a:effectLst/>
                        <a:latin typeface="Arial" panose="020B0604020202020204" pitchFamily="34" charset="0"/>
                        <a:ea typeface="Arial" panose="020B0604020202020204" pitchFamily="34" charset="0"/>
                      </a:endParaRPr>
                    </a:p>
                  </a:txBody>
                  <a:tcPr marL="43531" marR="43531" marT="0" marB="0" anchor="ctr"/>
                </a:tc>
                <a:tc>
                  <a:txBody>
                    <a:bodyPr/>
                    <a:lstStyle/>
                    <a:p>
                      <a:pPr algn="ctr">
                        <a:lnSpc>
                          <a:spcPct val="100000"/>
                        </a:lnSpc>
                        <a:spcAft>
                          <a:spcPts val="800"/>
                        </a:spcAft>
                      </a:pPr>
                      <a:r>
                        <a:rPr lang="es-ES" sz="800">
                          <a:effectLst/>
                        </a:rPr>
                        <a:t>0xe0</a:t>
                      </a:r>
                      <a:endParaRPr lang="en-US" sz="1200">
                        <a:effectLst/>
                        <a:latin typeface="Arial" panose="020B0604020202020204" pitchFamily="34" charset="0"/>
                        <a:ea typeface="Arial" panose="020B0604020202020204" pitchFamily="34" charset="0"/>
                      </a:endParaRPr>
                    </a:p>
                  </a:txBody>
                  <a:tcPr marL="43531" marR="43531" marT="0" marB="0" anchor="ctr"/>
                </a:tc>
                <a:extLst>
                  <a:ext uri="{0D108BD9-81ED-4DB2-BD59-A6C34878D82A}">
                    <a16:rowId xmlns:a16="http://schemas.microsoft.com/office/drawing/2014/main" val="1493888679"/>
                  </a:ext>
                </a:extLst>
              </a:tr>
              <a:tr h="233189">
                <a:tc>
                  <a:txBody>
                    <a:bodyPr/>
                    <a:lstStyle/>
                    <a:p>
                      <a:pPr algn="ctr">
                        <a:lnSpc>
                          <a:spcPct val="100000"/>
                        </a:lnSpc>
                        <a:spcAft>
                          <a:spcPts val="800"/>
                        </a:spcAft>
                      </a:pPr>
                      <a:r>
                        <a:rPr lang="es-ES" sz="800" dirty="0">
                          <a:effectLst/>
                        </a:rPr>
                        <a:t>CS6</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dirty="0">
                          <a:effectLst/>
                        </a:rPr>
                        <a:t>6</a:t>
                      </a:r>
                      <a:endParaRPr lang="en-US" sz="1200" dirty="0">
                        <a:effectLst/>
                        <a:latin typeface="Arial" panose="020B0604020202020204" pitchFamily="34" charset="0"/>
                        <a:ea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Control de Internet</a:t>
                      </a: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0xc0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3849964500"/>
                  </a:ext>
                </a:extLst>
              </a:tr>
              <a:tr h="233189">
                <a:tc>
                  <a:txBody>
                    <a:bodyPr/>
                    <a:lstStyle/>
                    <a:p>
                      <a:pPr algn="ctr">
                        <a:lnSpc>
                          <a:spcPct val="100000"/>
                        </a:lnSpc>
                        <a:spcAft>
                          <a:spcPts val="800"/>
                        </a:spcAft>
                      </a:pPr>
                      <a:r>
                        <a:rPr lang="es-ES" sz="900" b="1" kern="1200" dirty="0">
                          <a:solidFill>
                            <a:schemeClr val="lt1"/>
                          </a:solidFill>
                          <a:effectLst/>
                          <a:latin typeface="+mn-lt"/>
                          <a:ea typeface="+mn-ea"/>
                          <a:cs typeface="+mn-cs"/>
                        </a:rPr>
                        <a:t>EF</a:t>
                      </a:r>
                      <a:endParaRPr lang="en-US" sz="900" b="1" kern="1200" dirty="0">
                        <a:solidFill>
                          <a:schemeClr val="lt1"/>
                        </a:solidFill>
                        <a:effectLst/>
                        <a:latin typeface="+mn-lt"/>
                        <a:ea typeface="+mn-ea"/>
                        <a:cs typeface="+mn-cs"/>
                      </a:endParaRPr>
                    </a:p>
                  </a:txBody>
                  <a:tcPr marL="43531" marR="43531" marT="0" marB="0" anchor="ctr">
                    <a:solidFill>
                      <a:schemeClr val="accent1">
                        <a:lumMod val="75000"/>
                      </a:schemeClr>
                    </a:solidFill>
                  </a:tcPr>
                </a:tc>
                <a:tc>
                  <a:txBody>
                    <a:bodyPr/>
                    <a:lstStyle/>
                    <a:p>
                      <a:pPr>
                        <a:lnSpc>
                          <a:spcPct val="100000"/>
                        </a:lnSpc>
                      </a:pPr>
                      <a:endParaRPr lang="en-US" sz="1400" b="1" dirty="0">
                        <a:effectLst/>
                        <a:latin typeface="Arial" panose="020B0604020202020204" pitchFamily="34" charset="0"/>
                      </a:endParaRPr>
                    </a:p>
                  </a:txBody>
                  <a:tcPr marL="43531" marR="43531" marT="0" marB="0" anchor="ctr"/>
                </a:tc>
                <a:tc>
                  <a:txBody>
                    <a:bodyPr/>
                    <a:lstStyle/>
                    <a:p>
                      <a:pPr>
                        <a:lnSpc>
                          <a:spcPct val="100000"/>
                        </a:lnSpc>
                      </a:pPr>
                      <a:endParaRPr lang="en-US" sz="1400" b="1" dirty="0">
                        <a:effectLst/>
                        <a:latin typeface="Arial" panose="020B0604020202020204" pitchFamily="34" charset="0"/>
                      </a:endParaRPr>
                    </a:p>
                  </a:txBody>
                  <a:tcPr marL="43531" marR="43531" marT="0" marB="0" anchor="ctr"/>
                </a:tc>
                <a:tc>
                  <a:txBody>
                    <a:bodyPr/>
                    <a:lstStyle/>
                    <a:p>
                      <a:pPr>
                        <a:lnSpc>
                          <a:spcPct val="100000"/>
                        </a:lnSpc>
                      </a:pPr>
                      <a:endParaRPr lang="en-US" sz="1400" b="1" dirty="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900" b="1" kern="1200" dirty="0">
                          <a:solidFill>
                            <a:schemeClr val="dk1"/>
                          </a:solidFill>
                          <a:effectLst/>
                          <a:latin typeface="+mn-lt"/>
                          <a:ea typeface="+mn-ea"/>
                          <a:cs typeface="+mn-cs"/>
                        </a:rPr>
                        <a:t>5</a:t>
                      </a: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900" b="1" kern="1200" dirty="0">
                          <a:solidFill>
                            <a:schemeClr val="dk1"/>
                          </a:solidFill>
                          <a:effectLst/>
                          <a:latin typeface="+mn-lt"/>
                          <a:ea typeface="+mn-ea"/>
                          <a:cs typeface="+mn-cs"/>
                        </a:rPr>
                        <a:t>Crítico</a:t>
                      </a:r>
                      <a:endParaRPr lang="en-US" sz="900" b="1"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900" b="1" kern="1200" dirty="0">
                          <a:solidFill>
                            <a:schemeClr val="dk1"/>
                          </a:solidFill>
                          <a:effectLst/>
                          <a:latin typeface="+mn-lt"/>
                          <a:ea typeface="+mn-ea"/>
                          <a:cs typeface="+mn-cs"/>
                        </a:rPr>
                        <a:t>0xb8</a:t>
                      </a:r>
                      <a:endParaRPr lang="en-US" sz="900" b="1"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202365936"/>
                  </a:ext>
                </a:extLst>
              </a:tr>
              <a:tr h="233189">
                <a:tc>
                  <a:txBody>
                    <a:bodyPr/>
                    <a:lstStyle/>
                    <a:p>
                      <a:pPr algn="ctr">
                        <a:lnSpc>
                          <a:spcPct val="100000"/>
                        </a:lnSpc>
                        <a:spcAft>
                          <a:spcPts val="800"/>
                        </a:spcAft>
                      </a:pPr>
                      <a:r>
                        <a:rPr lang="es-ES" sz="800" dirty="0">
                          <a:effectLst/>
                        </a:rPr>
                        <a:t>CS5</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dirty="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5</a:t>
                      </a: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Crítico</a:t>
                      </a: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0xa0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4155798878"/>
                  </a:ext>
                </a:extLst>
              </a:tr>
              <a:tr h="233189">
                <a:tc>
                  <a:txBody>
                    <a:bodyPr/>
                    <a:lstStyle/>
                    <a:p>
                      <a:pPr algn="ctr">
                        <a:lnSpc>
                          <a:spcPct val="100000"/>
                        </a:lnSpc>
                        <a:spcAft>
                          <a:spcPts val="800"/>
                        </a:spcAft>
                      </a:pPr>
                      <a:r>
                        <a:rPr lang="es-ES" sz="800" dirty="0">
                          <a:effectLst/>
                        </a:rPr>
                        <a:t>CS4</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4</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Flash Override</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0x80</a:t>
                      </a:r>
                      <a:endParaRPr lang="en-US" sz="800" kern="120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11028773"/>
                  </a:ext>
                </a:extLst>
              </a:tr>
              <a:tr h="233189">
                <a:tc>
                  <a:txBody>
                    <a:bodyPr/>
                    <a:lstStyle/>
                    <a:p>
                      <a:pPr algn="ctr">
                        <a:lnSpc>
                          <a:spcPct val="100000"/>
                        </a:lnSpc>
                        <a:spcAft>
                          <a:spcPts val="800"/>
                        </a:spcAft>
                      </a:pPr>
                      <a:r>
                        <a:rPr lang="es-ES" sz="800">
                          <a:effectLst/>
                        </a:rPr>
                        <a:t>CS3</a:t>
                      </a:r>
                      <a:endParaRPr lang="en-US" sz="120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3</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Flash</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0x60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970296975"/>
                  </a:ext>
                </a:extLst>
              </a:tr>
              <a:tr h="233189">
                <a:tc>
                  <a:txBody>
                    <a:bodyPr/>
                    <a:lstStyle/>
                    <a:p>
                      <a:pPr algn="ctr">
                        <a:lnSpc>
                          <a:spcPct val="100000"/>
                        </a:lnSpc>
                        <a:spcAft>
                          <a:spcPts val="800"/>
                        </a:spcAft>
                      </a:pPr>
                      <a:r>
                        <a:rPr lang="es-ES" sz="800" dirty="0">
                          <a:effectLst/>
                        </a:rPr>
                        <a:t>CS2</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2</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Inmediato</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0x40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02432083"/>
                  </a:ext>
                </a:extLst>
              </a:tr>
              <a:tr h="233189">
                <a:tc>
                  <a:txBody>
                    <a:bodyPr/>
                    <a:lstStyle/>
                    <a:p>
                      <a:pPr algn="ctr">
                        <a:lnSpc>
                          <a:spcPct val="100000"/>
                        </a:lnSpc>
                        <a:spcAft>
                          <a:spcPts val="800"/>
                        </a:spcAft>
                      </a:pPr>
                      <a:r>
                        <a:rPr lang="es-ES" sz="800">
                          <a:effectLst/>
                        </a:rPr>
                        <a:t>CS1</a:t>
                      </a:r>
                      <a:endParaRPr lang="en-US" sz="120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1</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Prioridad</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0x20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90942072"/>
                  </a:ext>
                </a:extLst>
              </a:tr>
              <a:tr h="233189">
                <a:tc>
                  <a:txBody>
                    <a:bodyPr/>
                    <a:lstStyle/>
                    <a:p>
                      <a:pPr marL="0" algn="ctr" defTabSz="914400" rtl="0" eaLnBrk="1" latinLnBrk="0" hangingPunct="1">
                        <a:lnSpc>
                          <a:spcPct val="100000"/>
                        </a:lnSpc>
                        <a:spcAft>
                          <a:spcPts val="800"/>
                        </a:spcAft>
                      </a:pPr>
                      <a:r>
                        <a:rPr lang="es-ES" sz="900" b="1" kern="1200" dirty="0">
                          <a:solidFill>
                            <a:schemeClr val="lt1"/>
                          </a:solidFill>
                          <a:effectLst/>
                          <a:latin typeface="+mn-lt"/>
                          <a:ea typeface="+mn-ea"/>
                          <a:cs typeface="+mn-cs"/>
                        </a:rPr>
                        <a:t>BE</a:t>
                      </a:r>
                      <a:endParaRPr lang="en-US" sz="900" b="1" kern="1200" dirty="0">
                        <a:solidFill>
                          <a:schemeClr val="lt1"/>
                        </a:solidFill>
                        <a:effectLst/>
                        <a:latin typeface="+mn-lt"/>
                        <a:ea typeface="+mn-ea"/>
                        <a:cs typeface="+mn-cs"/>
                      </a:endParaRPr>
                    </a:p>
                  </a:txBody>
                  <a:tcPr marL="43531" marR="43531" marT="0" marB="0" anchor="ctr">
                    <a:solidFill>
                      <a:schemeClr val="accent1">
                        <a:lumMod val="75000"/>
                      </a:schemeClr>
                    </a:solidFill>
                  </a:tcPr>
                </a:tc>
                <a:tc>
                  <a:txBody>
                    <a:bodyPr/>
                    <a:lstStyle/>
                    <a:p>
                      <a:pPr>
                        <a:lnSpc>
                          <a:spcPct val="100000"/>
                        </a:lnSpc>
                      </a:pPr>
                      <a:endParaRPr lang="en-US" sz="1400" b="1" dirty="0">
                        <a:effectLst/>
                        <a:latin typeface="Arial" panose="020B0604020202020204" pitchFamily="34" charset="0"/>
                      </a:endParaRPr>
                    </a:p>
                  </a:txBody>
                  <a:tcPr marL="43531" marR="43531" marT="0" marB="0" anchor="ctr"/>
                </a:tc>
                <a:tc>
                  <a:txBody>
                    <a:bodyPr/>
                    <a:lstStyle/>
                    <a:p>
                      <a:pPr>
                        <a:lnSpc>
                          <a:spcPct val="100000"/>
                        </a:lnSpc>
                      </a:pPr>
                      <a:endParaRPr lang="en-US" sz="1400" b="1">
                        <a:effectLst/>
                        <a:latin typeface="Arial" panose="020B0604020202020204" pitchFamily="34" charset="0"/>
                      </a:endParaRPr>
                    </a:p>
                  </a:txBody>
                  <a:tcPr marL="43531" marR="43531" marT="0" marB="0" anchor="ctr"/>
                </a:tc>
                <a:tc>
                  <a:txBody>
                    <a:bodyPr/>
                    <a:lstStyle/>
                    <a:p>
                      <a:pPr>
                        <a:lnSpc>
                          <a:spcPct val="100000"/>
                        </a:lnSpc>
                      </a:pPr>
                      <a:endParaRPr lang="en-US" sz="1400" b="1" dirty="0">
                        <a:effectLst/>
                        <a:latin typeface="Arial" panose="020B0604020202020204" pitchFamily="34" charset="0"/>
                      </a:endParaRPr>
                    </a:p>
                  </a:txBody>
                  <a:tcPr marL="43531" marR="43531" marT="0" marB="0" anchor="ctr"/>
                </a:tc>
                <a:tc>
                  <a:txBody>
                    <a:bodyPr/>
                    <a:lstStyle/>
                    <a:p>
                      <a:pPr>
                        <a:lnSpc>
                          <a:spcPct val="100000"/>
                        </a:lnSpc>
                      </a:pPr>
                      <a:endParaRPr lang="en-US" sz="900" b="1"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900" b="1" kern="1200">
                          <a:solidFill>
                            <a:schemeClr val="dk1"/>
                          </a:solidFill>
                          <a:effectLst/>
                          <a:latin typeface="+mn-lt"/>
                          <a:ea typeface="+mn-ea"/>
                          <a:cs typeface="+mn-cs"/>
                        </a:rPr>
                        <a:t>0</a:t>
                      </a:r>
                      <a:endParaRPr lang="en-US" sz="900" b="1"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900" b="1"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900" b="1" kern="1200" dirty="0">
                          <a:solidFill>
                            <a:schemeClr val="dk1"/>
                          </a:solidFill>
                          <a:effectLst/>
                          <a:latin typeface="+mn-lt"/>
                          <a:ea typeface="+mn-ea"/>
                          <a:cs typeface="+mn-cs"/>
                        </a:rPr>
                        <a:t>Normal</a:t>
                      </a:r>
                      <a:endParaRPr lang="en-US" sz="900" b="1"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900" b="1" kern="1200" dirty="0">
                          <a:solidFill>
                            <a:schemeClr val="dk1"/>
                          </a:solidFill>
                          <a:effectLst/>
                          <a:latin typeface="+mn-lt"/>
                          <a:ea typeface="+mn-ea"/>
                          <a:cs typeface="+mn-cs"/>
                        </a:rPr>
                        <a:t>0x00</a:t>
                      </a:r>
                      <a:endParaRPr lang="en-US" sz="900" b="1"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23651346"/>
                  </a:ext>
                </a:extLst>
              </a:tr>
            </a:tbl>
          </a:graphicData>
        </a:graphic>
      </p:graphicFrame>
      <p:graphicFrame>
        <p:nvGraphicFramePr>
          <p:cNvPr id="23" name="Tabla 3">
            <a:extLst>
              <a:ext uri="{FF2B5EF4-FFF2-40B4-BE49-F238E27FC236}">
                <a16:creationId xmlns:a16="http://schemas.microsoft.com/office/drawing/2014/main" id="{F221D79F-A3E4-4238-B568-B17915A111EB}"/>
              </a:ext>
            </a:extLst>
          </p:cNvPr>
          <p:cNvGraphicFramePr>
            <a:graphicFrameLocks noGrp="1"/>
          </p:cNvGraphicFramePr>
          <p:nvPr>
            <p:extLst>
              <p:ext uri="{D42A27DB-BD31-4B8C-83A1-F6EECF244321}">
                <p14:modId xmlns:p14="http://schemas.microsoft.com/office/powerpoint/2010/main" val="3822157616"/>
              </p:ext>
            </p:extLst>
          </p:nvPr>
        </p:nvGraphicFramePr>
        <p:xfrm>
          <a:off x="1748589" y="4055722"/>
          <a:ext cx="4989093" cy="2607920"/>
        </p:xfrm>
        <a:graphic>
          <a:graphicData uri="http://schemas.openxmlformats.org/drawingml/2006/table">
            <a:tbl>
              <a:tblPr firstRow="1" firstCol="1" bandRow="1">
                <a:tableStyleId>{5C22544A-7EE6-4342-B048-85BDC9FD1C3A}</a:tableStyleId>
              </a:tblPr>
              <a:tblGrid>
                <a:gridCol w="639869">
                  <a:extLst>
                    <a:ext uri="{9D8B030D-6E8A-4147-A177-3AD203B41FA5}">
                      <a16:colId xmlns:a16="http://schemas.microsoft.com/office/drawing/2014/main" val="2816585866"/>
                    </a:ext>
                  </a:extLst>
                </a:gridCol>
                <a:gridCol w="300095">
                  <a:extLst>
                    <a:ext uri="{9D8B030D-6E8A-4147-A177-3AD203B41FA5}">
                      <a16:colId xmlns:a16="http://schemas.microsoft.com/office/drawing/2014/main" val="3033045961"/>
                    </a:ext>
                  </a:extLst>
                </a:gridCol>
                <a:gridCol w="196642">
                  <a:extLst>
                    <a:ext uri="{9D8B030D-6E8A-4147-A177-3AD203B41FA5}">
                      <a16:colId xmlns:a16="http://schemas.microsoft.com/office/drawing/2014/main" val="31837154"/>
                    </a:ext>
                  </a:extLst>
                </a:gridCol>
                <a:gridCol w="196642">
                  <a:extLst>
                    <a:ext uri="{9D8B030D-6E8A-4147-A177-3AD203B41FA5}">
                      <a16:colId xmlns:a16="http://schemas.microsoft.com/office/drawing/2014/main" val="131280943"/>
                    </a:ext>
                  </a:extLst>
                </a:gridCol>
                <a:gridCol w="196642">
                  <a:extLst>
                    <a:ext uri="{9D8B030D-6E8A-4147-A177-3AD203B41FA5}">
                      <a16:colId xmlns:a16="http://schemas.microsoft.com/office/drawing/2014/main" val="257939457"/>
                    </a:ext>
                  </a:extLst>
                </a:gridCol>
                <a:gridCol w="195941">
                  <a:extLst>
                    <a:ext uri="{9D8B030D-6E8A-4147-A177-3AD203B41FA5}">
                      <a16:colId xmlns:a16="http://schemas.microsoft.com/office/drawing/2014/main" val="4288010484"/>
                    </a:ext>
                  </a:extLst>
                </a:gridCol>
                <a:gridCol w="195941">
                  <a:extLst>
                    <a:ext uri="{9D8B030D-6E8A-4147-A177-3AD203B41FA5}">
                      <a16:colId xmlns:a16="http://schemas.microsoft.com/office/drawing/2014/main" val="2337973576"/>
                    </a:ext>
                  </a:extLst>
                </a:gridCol>
                <a:gridCol w="195941">
                  <a:extLst>
                    <a:ext uri="{9D8B030D-6E8A-4147-A177-3AD203B41FA5}">
                      <a16:colId xmlns:a16="http://schemas.microsoft.com/office/drawing/2014/main" val="510032202"/>
                    </a:ext>
                  </a:extLst>
                </a:gridCol>
                <a:gridCol w="195941">
                  <a:extLst>
                    <a:ext uri="{9D8B030D-6E8A-4147-A177-3AD203B41FA5}">
                      <a16:colId xmlns:a16="http://schemas.microsoft.com/office/drawing/2014/main" val="2138319223"/>
                    </a:ext>
                  </a:extLst>
                </a:gridCol>
                <a:gridCol w="195941">
                  <a:extLst>
                    <a:ext uri="{9D8B030D-6E8A-4147-A177-3AD203B41FA5}">
                      <a16:colId xmlns:a16="http://schemas.microsoft.com/office/drawing/2014/main" val="382860729"/>
                    </a:ext>
                  </a:extLst>
                </a:gridCol>
                <a:gridCol w="184194">
                  <a:extLst>
                    <a:ext uri="{9D8B030D-6E8A-4147-A177-3AD203B41FA5}">
                      <a16:colId xmlns:a16="http://schemas.microsoft.com/office/drawing/2014/main" val="2356839007"/>
                    </a:ext>
                  </a:extLst>
                </a:gridCol>
                <a:gridCol w="1401833">
                  <a:extLst>
                    <a:ext uri="{9D8B030D-6E8A-4147-A177-3AD203B41FA5}">
                      <a16:colId xmlns:a16="http://schemas.microsoft.com/office/drawing/2014/main" val="3365539687"/>
                    </a:ext>
                  </a:extLst>
                </a:gridCol>
                <a:gridCol w="893471">
                  <a:extLst>
                    <a:ext uri="{9D8B030D-6E8A-4147-A177-3AD203B41FA5}">
                      <a16:colId xmlns:a16="http://schemas.microsoft.com/office/drawing/2014/main" val="2748341000"/>
                    </a:ext>
                  </a:extLst>
                </a:gridCol>
              </a:tblGrid>
              <a:tr h="509219">
                <a:tc>
                  <a:txBody>
                    <a:bodyPr/>
                    <a:lstStyle/>
                    <a:p>
                      <a:pPr algn="ctr">
                        <a:lnSpc>
                          <a:spcPct val="100000"/>
                        </a:lnSpc>
                        <a:spcAft>
                          <a:spcPts val="800"/>
                        </a:spcAft>
                      </a:pPr>
                      <a:r>
                        <a:rPr lang="es-ES" sz="800" dirty="0">
                          <a:effectLst/>
                        </a:rPr>
                        <a:t>Nombre</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gridSpan="10">
                  <a:txBody>
                    <a:bodyPr/>
                    <a:lstStyle/>
                    <a:p>
                      <a:pPr algn="ctr">
                        <a:lnSpc>
                          <a:spcPct val="100000"/>
                        </a:lnSpc>
                        <a:spcAft>
                          <a:spcPts val="800"/>
                        </a:spcAft>
                      </a:pPr>
                      <a:r>
                        <a:rPr lang="es-ES" sz="800" dirty="0">
                          <a:effectLst/>
                        </a:rPr>
                        <a:t>Precedencia IP</a:t>
                      </a:r>
                      <a:endParaRPr lang="en-US" sz="1200" dirty="0">
                        <a:effectLst/>
                        <a:latin typeface="Arial" panose="020B0604020202020204" pitchFamily="34" charset="0"/>
                        <a:ea typeface="Arial" panose="020B0604020202020204" pitchFamily="34" charset="0"/>
                      </a:endParaRPr>
                    </a:p>
                  </a:txBody>
                  <a:tcPr marL="85865" marR="85865" marT="42933" marB="42933"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0000"/>
                        </a:lnSpc>
                        <a:spcAft>
                          <a:spcPts val="800"/>
                        </a:spcAft>
                      </a:pPr>
                      <a:r>
                        <a:rPr lang="es-ES" sz="800" dirty="0">
                          <a:effectLst/>
                        </a:rPr>
                        <a:t>Uso / Descripción</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gn="ctr">
                        <a:lnSpc>
                          <a:spcPct val="100000"/>
                        </a:lnSpc>
                        <a:spcAft>
                          <a:spcPts val="800"/>
                        </a:spcAft>
                      </a:pPr>
                      <a:r>
                        <a:rPr lang="es-ES" sz="800" dirty="0">
                          <a:effectLst/>
                        </a:rPr>
                        <a:t>Hexadecimal</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extLst>
                  <a:ext uri="{0D108BD9-81ED-4DB2-BD59-A6C34878D82A}">
                    <a16:rowId xmlns:a16="http://schemas.microsoft.com/office/drawing/2014/main" val="4266471527"/>
                  </a:ext>
                </a:extLst>
              </a:tr>
              <a:tr h="233189">
                <a:tc>
                  <a:txBody>
                    <a:bodyPr/>
                    <a:lstStyle/>
                    <a:p>
                      <a:pPr algn="ctr">
                        <a:lnSpc>
                          <a:spcPct val="100000"/>
                        </a:lnSpc>
                        <a:spcAft>
                          <a:spcPts val="800"/>
                        </a:spcAft>
                      </a:pPr>
                      <a:r>
                        <a:rPr lang="es-ES" sz="800" dirty="0">
                          <a:effectLst/>
                        </a:rPr>
                        <a:t>CS7</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dirty="0">
                          <a:effectLst/>
                        </a:rPr>
                        <a:t>7</a:t>
                      </a:r>
                      <a:endParaRPr lang="en-US" sz="1200" dirty="0">
                        <a:effectLst/>
                        <a:latin typeface="Arial" panose="020B0604020202020204" pitchFamily="34" charset="0"/>
                        <a:ea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a:effectLst/>
                        </a:rPr>
                        <a:t>Control de Red</a:t>
                      </a:r>
                      <a:endParaRPr lang="en-US" sz="1200">
                        <a:effectLst/>
                        <a:latin typeface="Arial" panose="020B0604020202020204" pitchFamily="34" charset="0"/>
                        <a:ea typeface="Arial" panose="020B0604020202020204" pitchFamily="34" charset="0"/>
                      </a:endParaRPr>
                    </a:p>
                  </a:txBody>
                  <a:tcPr marL="43531" marR="43531" marT="0" marB="0" anchor="ctr"/>
                </a:tc>
                <a:tc>
                  <a:txBody>
                    <a:bodyPr/>
                    <a:lstStyle/>
                    <a:p>
                      <a:pPr algn="ctr">
                        <a:lnSpc>
                          <a:spcPct val="100000"/>
                        </a:lnSpc>
                        <a:spcAft>
                          <a:spcPts val="800"/>
                        </a:spcAft>
                      </a:pPr>
                      <a:r>
                        <a:rPr lang="es-ES" sz="800">
                          <a:effectLst/>
                        </a:rPr>
                        <a:t>0xe0</a:t>
                      </a:r>
                      <a:endParaRPr lang="en-US" sz="1200">
                        <a:effectLst/>
                        <a:latin typeface="Arial" panose="020B0604020202020204" pitchFamily="34" charset="0"/>
                        <a:ea typeface="Arial" panose="020B0604020202020204" pitchFamily="34" charset="0"/>
                      </a:endParaRPr>
                    </a:p>
                  </a:txBody>
                  <a:tcPr marL="43531" marR="43531" marT="0" marB="0" anchor="ctr"/>
                </a:tc>
                <a:extLst>
                  <a:ext uri="{0D108BD9-81ED-4DB2-BD59-A6C34878D82A}">
                    <a16:rowId xmlns:a16="http://schemas.microsoft.com/office/drawing/2014/main" val="1493888679"/>
                  </a:ext>
                </a:extLst>
              </a:tr>
              <a:tr h="233189">
                <a:tc>
                  <a:txBody>
                    <a:bodyPr/>
                    <a:lstStyle/>
                    <a:p>
                      <a:pPr algn="ctr">
                        <a:lnSpc>
                          <a:spcPct val="100000"/>
                        </a:lnSpc>
                        <a:spcAft>
                          <a:spcPts val="800"/>
                        </a:spcAft>
                      </a:pPr>
                      <a:r>
                        <a:rPr lang="es-ES" sz="800" dirty="0">
                          <a:effectLst/>
                        </a:rPr>
                        <a:t>CS6</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dirty="0">
                          <a:effectLst/>
                        </a:rPr>
                        <a:t>6</a:t>
                      </a:r>
                      <a:endParaRPr lang="en-US" sz="1200" dirty="0">
                        <a:effectLst/>
                        <a:latin typeface="Arial" panose="020B0604020202020204" pitchFamily="34" charset="0"/>
                        <a:ea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Control de Internet</a:t>
                      </a: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0xc0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3849964500"/>
                  </a:ext>
                </a:extLst>
              </a:tr>
              <a:tr h="233189">
                <a:tc>
                  <a:txBody>
                    <a:bodyPr/>
                    <a:lstStyle/>
                    <a:p>
                      <a:pPr algn="ctr">
                        <a:lnSpc>
                          <a:spcPct val="100000"/>
                        </a:lnSpc>
                        <a:spcAft>
                          <a:spcPts val="800"/>
                        </a:spcAft>
                      </a:pPr>
                      <a:r>
                        <a:rPr lang="es-ES" sz="800" b="0" kern="1200" dirty="0">
                          <a:solidFill>
                            <a:schemeClr val="lt1"/>
                          </a:solidFill>
                          <a:effectLst/>
                          <a:latin typeface="+mn-lt"/>
                          <a:ea typeface="+mn-ea"/>
                          <a:cs typeface="+mn-cs"/>
                        </a:rPr>
                        <a:t>EF</a:t>
                      </a:r>
                      <a:endParaRPr lang="en-US" sz="800" b="0" kern="1200" dirty="0">
                        <a:solidFill>
                          <a:schemeClr val="lt1"/>
                        </a:solidFill>
                        <a:effectLst/>
                        <a:latin typeface="+mn-lt"/>
                        <a:ea typeface="+mn-ea"/>
                        <a:cs typeface="+mn-cs"/>
                      </a:endParaRPr>
                    </a:p>
                  </a:txBody>
                  <a:tcPr marL="43531" marR="43531" marT="0" marB="0" anchor="ctr">
                    <a:solidFill>
                      <a:schemeClr val="accent1">
                        <a:lumMod val="75000"/>
                      </a:schemeClr>
                    </a:solidFill>
                  </a:tcPr>
                </a:tc>
                <a:tc>
                  <a:txBody>
                    <a:bodyPr/>
                    <a:lstStyle/>
                    <a:p>
                      <a:pPr>
                        <a:lnSpc>
                          <a:spcPct val="100000"/>
                        </a:lnSpc>
                      </a:pPr>
                      <a:endParaRPr lang="en-US" sz="1200" b="0" dirty="0">
                        <a:effectLst/>
                        <a:latin typeface="Arial" panose="020B0604020202020204" pitchFamily="34" charset="0"/>
                      </a:endParaRPr>
                    </a:p>
                  </a:txBody>
                  <a:tcPr marL="43531" marR="43531" marT="0" marB="0" anchor="ctr"/>
                </a:tc>
                <a:tc>
                  <a:txBody>
                    <a:bodyPr/>
                    <a:lstStyle/>
                    <a:p>
                      <a:pPr>
                        <a:lnSpc>
                          <a:spcPct val="100000"/>
                        </a:lnSpc>
                      </a:pPr>
                      <a:endParaRPr lang="en-US" sz="1200" b="0" dirty="0">
                        <a:effectLst/>
                        <a:latin typeface="Arial" panose="020B0604020202020204" pitchFamily="34" charset="0"/>
                      </a:endParaRPr>
                    </a:p>
                  </a:txBody>
                  <a:tcPr marL="43531" marR="43531" marT="0" marB="0" anchor="ctr"/>
                </a:tc>
                <a:tc>
                  <a:txBody>
                    <a:bodyPr/>
                    <a:lstStyle/>
                    <a:p>
                      <a:pPr>
                        <a:lnSpc>
                          <a:spcPct val="100000"/>
                        </a:lnSpc>
                      </a:pPr>
                      <a:endParaRPr lang="en-US" sz="1200" b="0" dirty="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b="0" kern="1200" dirty="0">
                          <a:solidFill>
                            <a:schemeClr val="dk1"/>
                          </a:solidFill>
                          <a:effectLst/>
                          <a:latin typeface="+mn-lt"/>
                          <a:ea typeface="+mn-ea"/>
                          <a:cs typeface="+mn-cs"/>
                        </a:rPr>
                        <a:t>5</a:t>
                      </a: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b="0" kern="1200" dirty="0">
                          <a:solidFill>
                            <a:schemeClr val="dk1"/>
                          </a:solidFill>
                          <a:effectLst/>
                          <a:latin typeface="+mn-lt"/>
                          <a:ea typeface="+mn-ea"/>
                          <a:cs typeface="+mn-cs"/>
                        </a:rPr>
                        <a:t>Crítico</a:t>
                      </a:r>
                      <a:endParaRPr lang="en-US" sz="800" b="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b="0" kern="1200" dirty="0">
                          <a:solidFill>
                            <a:schemeClr val="dk1"/>
                          </a:solidFill>
                          <a:effectLst/>
                          <a:latin typeface="+mn-lt"/>
                          <a:ea typeface="+mn-ea"/>
                          <a:cs typeface="+mn-cs"/>
                        </a:rPr>
                        <a:t>0xb8</a:t>
                      </a:r>
                      <a:endParaRPr lang="en-US" sz="800" b="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202365936"/>
                  </a:ext>
                </a:extLst>
              </a:tr>
              <a:tr h="233189">
                <a:tc>
                  <a:txBody>
                    <a:bodyPr/>
                    <a:lstStyle/>
                    <a:p>
                      <a:pPr algn="ctr">
                        <a:lnSpc>
                          <a:spcPct val="100000"/>
                        </a:lnSpc>
                        <a:spcAft>
                          <a:spcPts val="800"/>
                        </a:spcAft>
                      </a:pPr>
                      <a:r>
                        <a:rPr lang="es-ES" sz="800" dirty="0">
                          <a:effectLst/>
                        </a:rPr>
                        <a:t>CS5</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dirty="0">
                        <a:effectLst/>
                        <a:latin typeface="Arial" panose="020B0604020202020204" pitchFamily="34" charset="0"/>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5</a:t>
                      </a: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Crítico</a:t>
                      </a: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0xa0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4155798878"/>
                  </a:ext>
                </a:extLst>
              </a:tr>
              <a:tr h="233189">
                <a:tc>
                  <a:txBody>
                    <a:bodyPr/>
                    <a:lstStyle/>
                    <a:p>
                      <a:pPr algn="ctr">
                        <a:lnSpc>
                          <a:spcPct val="100000"/>
                        </a:lnSpc>
                        <a:spcAft>
                          <a:spcPts val="800"/>
                        </a:spcAft>
                      </a:pPr>
                      <a:r>
                        <a:rPr lang="es-ES" sz="800" dirty="0">
                          <a:effectLst/>
                        </a:rPr>
                        <a:t>CS4</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4</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Flash Override</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0x80</a:t>
                      </a:r>
                      <a:endParaRPr lang="en-US" sz="800" kern="120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11028773"/>
                  </a:ext>
                </a:extLst>
              </a:tr>
              <a:tr h="233189">
                <a:tc>
                  <a:txBody>
                    <a:bodyPr/>
                    <a:lstStyle/>
                    <a:p>
                      <a:pPr algn="ctr">
                        <a:lnSpc>
                          <a:spcPct val="100000"/>
                        </a:lnSpc>
                        <a:spcAft>
                          <a:spcPts val="800"/>
                        </a:spcAft>
                      </a:pPr>
                      <a:r>
                        <a:rPr lang="es-ES" sz="800">
                          <a:effectLst/>
                        </a:rPr>
                        <a:t>CS3</a:t>
                      </a:r>
                      <a:endParaRPr lang="en-US" sz="120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3</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Flash</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0x60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970296975"/>
                  </a:ext>
                </a:extLst>
              </a:tr>
              <a:tr h="233189">
                <a:tc>
                  <a:txBody>
                    <a:bodyPr/>
                    <a:lstStyle/>
                    <a:p>
                      <a:pPr algn="ctr">
                        <a:lnSpc>
                          <a:spcPct val="100000"/>
                        </a:lnSpc>
                        <a:spcAft>
                          <a:spcPts val="800"/>
                        </a:spcAft>
                      </a:pPr>
                      <a:r>
                        <a:rPr lang="es-ES" sz="800" dirty="0">
                          <a:effectLst/>
                        </a:rPr>
                        <a:t>CS2</a:t>
                      </a:r>
                      <a:endParaRPr lang="en-US" sz="1200" dirty="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2</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Inmediato</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0x40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02432083"/>
                  </a:ext>
                </a:extLst>
              </a:tr>
              <a:tr h="233189">
                <a:tc>
                  <a:txBody>
                    <a:bodyPr/>
                    <a:lstStyle/>
                    <a:p>
                      <a:pPr algn="ctr">
                        <a:lnSpc>
                          <a:spcPct val="100000"/>
                        </a:lnSpc>
                        <a:spcAft>
                          <a:spcPts val="800"/>
                        </a:spcAft>
                      </a:pPr>
                      <a:r>
                        <a:rPr lang="es-ES" sz="800">
                          <a:effectLst/>
                        </a:rPr>
                        <a:t>CS1</a:t>
                      </a:r>
                      <a:endParaRPr lang="en-US" sz="1200">
                        <a:effectLst/>
                        <a:latin typeface="Arial" panose="020B0604020202020204" pitchFamily="34" charset="0"/>
                        <a:ea typeface="Arial" panose="020B0604020202020204" pitchFamily="34" charset="0"/>
                      </a:endParaRPr>
                    </a:p>
                  </a:txBody>
                  <a:tcPr marL="43531" marR="43531" marT="0" marB="0" anchor="ctr">
                    <a:solidFill>
                      <a:schemeClr val="accent1">
                        <a:lumMod val="75000"/>
                      </a:schemeClr>
                    </a:solidFill>
                  </a:tcP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1200">
                        <a:effectLst/>
                        <a:latin typeface="Arial" panose="020B0604020202020204" pitchFamily="34" charset="0"/>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1</a:t>
                      </a:r>
                      <a:endParaRPr lang="en-US" sz="80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a:solidFill>
                            <a:schemeClr val="dk1"/>
                          </a:solidFill>
                          <a:effectLst/>
                          <a:latin typeface="+mn-lt"/>
                          <a:ea typeface="+mn-ea"/>
                          <a:cs typeface="+mn-cs"/>
                        </a:rPr>
                        <a:t>Prioridad</a:t>
                      </a:r>
                      <a:endParaRPr lang="en-US" sz="800" kern="120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kern="1200" dirty="0">
                          <a:solidFill>
                            <a:schemeClr val="dk1"/>
                          </a:solidFill>
                          <a:effectLst/>
                          <a:latin typeface="+mn-lt"/>
                          <a:ea typeface="+mn-ea"/>
                          <a:cs typeface="+mn-cs"/>
                        </a:rPr>
                        <a:t>0x20</a:t>
                      </a:r>
                      <a:endParaRPr lang="en-US" sz="80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90942072"/>
                  </a:ext>
                </a:extLst>
              </a:tr>
              <a:tr h="233189">
                <a:tc>
                  <a:txBody>
                    <a:bodyPr/>
                    <a:lstStyle/>
                    <a:p>
                      <a:pPr marL="0" algn="ctr" defTabSz="914400" rtl="0" eaLnBrk="1" latinLnBrk="0" hangingPunct="1">
                        <a:lnSpc>
                          <a:spcPct val="100000"/>
                        </a:lnSpc>
                        <a:spcAft>
                          <a:spcPts val="800"/>
                        </a:spcAft>
                      </a:pPr>
                      <a:r>
                        <a:rPr lang="es-ES" sz="800" b="0" kern="1200" dirty="0">
                          <a:solidFill>
                            <a:schemeClr val="lt1"/>
                          </a:solidFill>
                          <a:effectLst/>
                          <a:latin typeface="+mn-lt"/>
                          <a:ea typeface="+mn-ea"/>
                          <a:cs typeface="+mn-cs"/>
                        </a:rPr>
                        <a:t>BE</a:t>
                      </a:r>
                      <a:endParaRPr lang="en-US" sz="800" b="0" kern="1200" dirty="0">
                        <a:solidFill>
                          <a:schemeClr val="lt1"/>
                        </a:solidFill>
                        <a:effectLst/>
                        <a:latin typeface="+mn-lt"/>
                        <a:ea typeface="+mn-ea"/>
                        <a:cs typeface="+mn-cs"/>
                      </a:endParaRPr>
                    </a:p>
                  </a:txBody>
                  <a:tcPr marL="43531" marR="43531" marT="0" marB="0" anchor="ctr">
                    <a:solidFill>
                      <a:schemeClr val="accent1">
                        <a:lumMod val="75000"/>
                      </a:schemeClr>
                    </a:solidFill>
                  </a:tcPr>
                </a:tc>
                <a:tc>
                  <a:txBody>
                    <a:bodyPr/>
                    <a:lstStyle/>
                    <a:p>
                      <a:pPr>
                        <a:lnSpc>
                          <a:spcPct val="100000"/>
                        </a:lnSpc>
                      </a:pPr>
                      <a:endParaRPr lang="en-US" sz="1200" b="0" dirty="0">
                        <a:effectLst/>
                        <a:latin typeface="Arial" panose="020B0604020202020204" pitchFamily="34" charset="0"/>
                      </a:endParaRPr>
                    </a:p>
                  </a:txBody>
                  <a:tcPr marL="43531" marR="43531" marT="0" marB="0" anchor="ctr"/>
                </a:tc>
                <a:tc>
                  <a:txBody>
                    <a:bodyPr/>
                    <a:lstStyle/>
                    <a:p>
                      <a:pPr>
                        <a:lnSpc>
                          <a:spcPct val="100000"/>
                        </a:lnSpc>
                      </a:pPr>
                      <a:endParaRPr lang="en-US" sz="1200" b="0">
                        <a:effectLst/>
                        <a:latin typeface="Arial" panose="020B0604020202020204" pitchFamily="34" charset="0"/>
                      </a:endParaRPr>
                    </a:p>
                  </a:txBody>
                  <a:tcPr marL="43531" marR="43531" marT="0" marB="0" anchor="ctr"/>
                </a:tc>
                <a:tc>
                  <a:txBody>
                    <a:bodyPr/>
                    <a:lstStyle/>
                    <a:p>
                      <a:pPr>
                        <a:lnSpc>
                          <a:spcPct val="100000"/>
                        </a:lnSpc>
                      </a:pPr>
                      <a:endParaRPr lang="en-US" sz="1200" b="0" dirty="0">
                        <a:effectLst/>
                        <a:latin typeface="Arial" panose="020B0604020202020204" pitchFamily="34" charset="0"/>
                      </a:endParaRPr>
                    </a:p>
                  </a:txBody>
                  <a:tcPr marL="43531" marR="43531" marT="0" marB="0" anchor="ctr"/>
                </a:tc>
                <a:tc>
                  <a:txBody>
                    <a:bodyPr/>
                    <a:lstStyle/>
                    <a:p>
                      <a:pPr>
                        <a:lnSpc>
                          <a:spcPct val="100000"/>
                        </a:lnSpc>
                      </a:pPr>
                      <a:endParaRPr lang="en-US" sz="800" b="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b="0" kern="1200">
                          <a:solidFill>
                            <a:schemeClr val="dk1"/>
                          </a:solidFill>
                          <a:effectLst/>
                          <a:latin typeface="+mn-lt"/>
                          <a:ea typeface="+mn-ea"/>
                          <a:cs typeface="+mn-cs"/>
                        </a:rPr>
                        <a:t>0</a:t>
                      </a:r>
                      <a:endParaRPr lang="en-US" sz="800" b="0" kern="1200">
                        <a:solidFill>
                          <a:schemeClr val="dk1"/>
                        </a:solidFill>
                        <a:effectLst/>
                        <a:latin typeface="+mn-lt"/>
                        <a:ea typeface="+mn-ea"/>
                        <a:cs typeface="+mn-cs"/>
                      </a:endParaRPr>
                    </a:p>
                  </a:txBody>
                  <a:tcPr marL="43531" marR="43531" marT="0" marB="0" anchor="ctr"/>
                </a:tc>
                <a:tc>
                  <a:txBody>
                    <a:bodyPr/>
                    <a:lstStyle/>
                    <a:p>
                      <a:pPr>
                        <a:lnSpc>
                          <a:spcPct val="100000"/>
                        </a:lnSpc>
                      </a:pPr>
                      <a:endParaRPr lang="en-US" sz="800" b="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b="0" kern="1200" dirty="0">
                          <a:solidFill>
                            <a:schemeClr val="dk1"/>
                          </a:solidFill>
                          <a:effectLst/>
                          <a:latin typeface="+mn-lt"/>
                          <a:ea typeface="+mn-ea"/>
                          <a:cs typeface="+mn-cs"/>
                        </a:rPr>
                        <a:t>Normal</a:t>
                      </a:r>
                      <a:endParaRPr lang="en-US" sz="800" b="0" kern="1200" dirty="0">
                        <a:solidFill>
                          <a:schemeClr val="dk1"/>
                        </a:solidFill>
                        <a:effectLst/>
                        <a:latin typeface="+mn-lt"/>
                        <a:ea typeface="+mn-ea"/>
                        <a:cs typeface="+mn-cs"/>
                      </a:endParaRPr>
                    </a:p>
                  </a:txBody>
                  <a:tcPr marL="43531" marR="43531" marT="0" marB="0" anchor="ctr"/>
                </a:tc>
                <a:tc>
                  <a:txBody>
                    <a:bodyPr/>
                    <a:lstStyle/>
                    <a:p>
                      <a:pPr algn="ctr">
                        <a:lnSpc>
                          <a:spcPct val="100000"/>
                        </a:lnSpc>
                        <a:spcAft>
                          <a:spcPts val="800"/>
                        </a:spcAft>
                      </a:pPr>
                      <a:r>
                        <a:rPr lang="es-ES" sz="800" b="0" kern="1200" dirty="0">
                          <a:solidFill>
                            <a:schemeClr val="dk1"/>
                          </a:solidFill>
                          <a:effectLst/>
                          <a:latin typeface="+mn-lt"/>
                          <a:ea typeface="+mn-ea"/>
                          <a:cs typeface="+mn-cs"/>
                        </a:rPr>
                        <a:t>0x00</a:t>
                      </a:r>
                      <a:endParaRPr lang="en-US" sz="800" b="0" kern="1200" dirty="0">
                        <a:solidFill>
                          <a:schemeClr val="dk1"/>
                        </a:solidFill>
                        <a:effectLst/>
                        <a:latin typeface="+mn-lt"/>
                        <a:ea typeface="+mn-ea"/>
                        <a:cs typeface="+mn-cs"/>
                      </a:endParaRPr>
                    </a:p>
                  </a:txBody>
                  <a:tcPr marL="43531" marR="43531" marT="0" marB="0" anchor="ctr"/>
                </a:tc>
                <a:extLst>
                  <a:ext uri="{0D108BD9-81ED-4DB2-BD59-A6C34878D82A}">
                    <a16:rowId xmlns:a16="http://schemas.microsoft.com/office/drawing/2014/main" val="1723651346"/>
                  </a:ext>
                </a:extLst>
              </a:tr>
            </a:tbl>
          </a:graphicData>
        </a:graphic>
      </p:graphicFrame>
    </p:spTree>
    <p:extLst>
      <p:ext uri="{BB962C8B-B14F-4D97-AF65-F5344CB8AC3E}">
        <p14:creationId xmlns:p14="http://schemas.microsoft.com/office/powerpoint/2010/main" val="155421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ángulo 9">
            <a:extLst>
              <a:ext uri="{FF2B5EF4-FFF2-40B4-BE49-F238E27FC236}">
                <a16:creationId xmlns:a16="http://schemas.microsoft.com/office/drawing/2014/main" id="{B7B42B19-77EF-4A76-BB9F-57674F0131D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Análisis de paquetes originales</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BE34B64F-6BED-4637-A1A7-366282EDD5E5}"/>
              </a:ext>
            </a:extLst>
          </p:cNvPr>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101458" y="1275526"/>
            <a:ext cx="2502343" cy="4306948"/>
          </a:xfrm>
          <a:prstGeom prst="rect">
            <a:avLst/>
          </a:prstGeom>
        </p:spPr>
      </p:pic>
      <p:pic>
        <p:nvPicPr>
          <p:cNvPr id="8" name="Picture 7">
            <a:extLst>
              <a:ext uri="{FF2B5EF4-FFF2-40B4-BE49-F238E27FC236}">
                <a16:creationId xmlns:a16="http://schemas.microsoft.com/office/drawing/2014/main" id="{1AA7D159-3AA5-4399-93B2-EEE63C1B01F2}"/>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2603801" y="1284738"/>
            <a:ext cx="2456132" cy="3628622"/>
          </a:xfrm>
          <a:prstGeom prst="rect">
            <a:avLst/>
          </a:prstGeom>
        </p:spPr>
      </p:pic>
      <p:graphicFrame>
        <p:nvGraphicFramePr>
          <p:cNvPr id="9" name="Table 8">
            <a:extLst>
              <a:ext uri="{FF2B5EF4-FFF2-40B4-BE49-F238E27FC236}">
                <a16:creationId xmlns:a16="http://schemas.microsoft.com/office/drawing/2014/main" id="{00E6B1F1-C5B2-488E-B59F-66E683B02F98}"/>
              </a:ext>
            </a:extLst>
          </p:cNvPr>
          <p:cNvGraphicFramePr>
            <a:graphicFrameLocks noGrp="1"/>
          </p:cNvGraphicFramePr>
          <p:nvPr>
            <p:extLst>
              <p:ext uri="{D42A27DB-BD31-4B8C-83A1-F6EECF244321}">
                <p14:modId xmlns:p14="http://schemas.microsoft.com/office/powerpoint/2010/main" val="2646357224"/>
              </p:ext>
            </p:extLst>
          </p:nvPr>
        </p:nvGraphicFramePr>
        <p:xfrm>
          <a:off x="5453191" y="2090620"/>
          <a:ext cx="3690809" cy="2676760"/>
        </p:xfrm>
        <a:graphic>
          <a:graphicData uri="http://schemas.openxmlformats.org/drawingml/2006/table">
            <a:tbl>
              <a:tblPr firstRow="1" firstCol="1" bandRow="1">
                <a:tableStyleId>{5C22544A-7EE6-4342-B048-85BDC9FD1C3A}</a:tableStyleId>
              </a:tblPr>
              <a:tblGrid>
                <a:gridCol w="810658">
                  <a:extLst>
                    <a:ext uri="{9D8B030D-6E8A-4147-A177-3AD203B41FA5}">
                      <a16:colId xmlns:a16="http://schemas.microsoft.com/office/drawing/2014/main" val="4286017225"/>
                    </a:ext>
                  </a:extLst>
                </a:gridCol>
                <a:gridCol w="647639">
                  <a:extLst>
                    <a:ext uri="{9D8B030D-6E8A-4147-A177-3AD203B41FA5}">
                      <a16:colId xmlns:a16="http://schemas.microsoft.com/office/drawing/2014/main" val="3566626876"/>
                    </a:ext>
                  </a:extLst>
                </a:gridCol>
                <a:gridCol w="747276">
                  <a:extLst>
                    <a:ext uri="{9D8B030D-6E8A-4147-A177-3AD203B41FA5}">
                      <a16:colId xmlns:a16="http://schemas.microsoft.com/office/drawing/2014/main" val="2392201904"/>
                    </a:ext>
                  </a:extLst>
                </a:gridCol>
                <a:gridCol w="805397">
                  <a:extLst>
                    <a:ext uri="{9D8B030D-6E8A-4147-A177-3AD203B41FA5}">
                      <a16:colId xmlns:a16="http://schemas.microsoft.com/office/drawing/2014/main" val="510146993"/>
                    </a:ext>
                  </a:extLst>
                </a:gridCol>
                <a:gridCol w="679839">
                  <a:extLst>
                    <a:ext uri="{9D8B030D-6E8A-4147-A177-3AD203B41FA5}">
                      <a16:colId xmlns:a16="http://schemas.microsoft.com/office/drawing/2014/main" val="3409742286"/>
                    </a:ext>
                  </a:extLst>
                </a:gridCol>
              </a:tblGrid>
              <a:tr h="495696">
                <a:tc>
                  <a:txBody>
                    <a:bodyPr/>
                    <a:lstStyle/>
                    <a:p>
                      <a:pPr marL="0" marR="0" algn="ctr">
                        <a:lnSpc>
                          <a:spcPct val="100000"/>
                        </a:lnSpc>
                        <a:spcBef>
                          <a:spcPts val="600"/>
                        </a:spcBef>
                        <a:spcAft>
                          <a:spcPts val="600"/>
                        </a:spcAft>
                      </a:pPr>
                      <a:r>
                        <a:rPr lang="es-ES" sz="1050" dirty="0">
                          <a:effectLst/>
                        </a:rPr>
                        <a:t> </a:t>
                      </a:r>
                      <a:endParaRPr lang="es-MX" sz="105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600"/>
                        </a:spcBef>
                        <a:spcAft>
                          <a:spcPts val="600"/>
                        </a:spcAft>
                      </a:pPr>
                      <a:r>
                        <a:rPr lang="es-ES" sz="900" dirty="0">
                          <a:effectLst/>
                        </a:rPr>
                        <a:t>Puerto origen</a:t>
                      </a:r>
                      <a:endParaRPr lang="es-MX" sz="90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600"/>
                        </a:spcBef>
                        <a:spcAft>
                          <a:spcPts val="600"/>
                        </a:spcAft>
                      </a:pPr>
                      <a:r>
                        <a:rPr lang="es-ES" sz="900" dirty="0">
                          <a:effectLst/>
                        </a:rPr>
                        <a:t>Puerto destino</a:t>
                      </a:r>
                      <a:endParaRPr lang="es-MX" sz="90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600"/>
                        </a:spcBef>
                        <a:spcAft>
                          <a:spcPts val="600"/>
                        </a:spcAft>
                      </a:pPr>
                      <a:r>
                        <a:rPr lang="es-ES" sz="900" dirty="0">
                          <a:effectLst/>
                        </a:rPr>
                        <a:t>Protocolo</a:t>
                      </a:r>
                      <a:endParaRPr lang="es-MX" sz="90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600"/>
                        </a:spcBef>
                        <a:spcAft>
                          <a:spcPts val="600"/>
                        </a:spcAft>
                      </a:pPr>
                      <a:r>
                        <a:rPr lang="es-ES" sz="900" dirty="0">
                          <a:effectLst/>
                        </a:rPr>
                        <a:t>Payload</a:t>
                      </a:r>
                      <a:endParaRPr lang="es-MX" sz="90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extLst>
                  <a:ext uri="{0D108BD9-81ED-4DB2-BD59-A6C34878D82A}">
                    <a16:rowId xmlns:a16="http://schemas.microsoft.com/office/drawing/2014/main" val="3765336676"/>
                  </a:ext>
                </a:extLst>
              </a:tr>
              <a:tr h="545266">
                <a:tc>
                  <a:txBody>
                    <a:bodyPr/>
                    <a:lstStyle/>
                    <a:p>
                      <a:pPr marL="0" marR="0" algn="ctr">
                        <a:lnSpc>
                          <a:spcPct val="100000"/>
                        </a:lnSpc>
                        <a:spcBef>
                          <a:spcPts val="1800"/>
                        </a:spcBef>
                        <a:spcAft>
                          <a:spcPts val="1800"/>
                        </a:spcAft>
                      </a:pPr>
                      <a:r>
                        <a:rPr lang="es-ES" sz="1050" dirty="0">
                          <a:effectLst/>
                        </a:rPr>
                        <a:t>Netflix</a:t>
                      </a:r>
                      <a:endParaRPr lang="es-MX" sz="105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1800"/>
                        </a:spcBef>
                        <a:spcAft>
                          <a:spcPts val="1800"/>
                        </a:spcAft>
                      </a:pPr>
                      <a:r>
                        <a:rPr lang="es-ES" sz="1050" dirty="0">
                          <a:effectLst/>
                        </a:rPr>
                        <a:t>443</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49152-65535</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a:effectLst/>
                        </a:rPr>
                        <a:t>TCP</a:t>
                      </a:r>
                      <a:endParaRPr lang="es-MX" sz="105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1412 bytes</a:t>
                      </a:r>
                      <a:endParaRPr lang="es-MX" sz="1050" dirty="0">
                        <a:effectLst/>
                        <a:latin typeface="Arial" panose="020B0604020202020204" pitchFamily="34" charset="0"/>
                        <a:ea typeface="Arial" panose="020B0604020202020204" pitchFamily="34" charset="0"/>
                      </a:endParaRPr>
                    </a:p>
                  </a:txBody>
                  <a:tcPr marL="89196" marR="89196" marT="0" marB="0" anchor="ctr"/>
                </a:tc>
                <a:extLst>
                  <a:ext uri="{0D108BD9-81ED-4DB2-BD59-A6C34878D82A}">
                    <a16:rowId xmlns:a16="http://schemas.microsoft.com/office/drawing/2014/main" val="323010505"/>
                  </a:ext>
                </a:extLst>
              </a:tr>
              <a:tr h="545266">
                <a:tc>
                  <a:txBody>
                    <a:bodyPr/>
                    <a:lstStyle/>
                    <a:p>
                      <a:pPr marL="0" marR="0" algn="ctr">
                        <a:lnSpc>
                          <a:spcPct val="100000"/>
                        </a:lnSpc>
                        <a:spcBef>
                          <a:spcPts val="1800"/>
                        </a:spcBef>
                        <a:spcAft>
                          <a:spcPts val="1800"/>
                        </a:spcAft>
                      </a:pPr>
                      <a:r>
                        <a:rPr lang="es-ES" sz="1050" dirty="0">
                          <a:effectLst/>
                        </a:rPr>
                        <a:t>YouTube</a:t>
                      </a:r>
                      <a:endParaRPr lang="es-MX" sz="105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1800"/>
                        </a:spcBef>
                        <a:spcAft>
                          <a:spcPts val="1800"/>
                        </a:spcAft>
                      </a:pPr>
                      <a:r>
                        <a:rPr lang="es-ES" sz="1050">
                          <a:effectLst/>
                        </a:rPr>
                        <a:t>443</a:t>
                      </a:r>
                      <a:endParaRPr lang="es-MX" sz="105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49152-65535</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TCP</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1412 bytes</a:t>
                      </a:r>
                      <a:endParaRPr lang="es-MX" sz="1050" dirty="0">
                        <a:effectLst/>
                        <a:latin typeface="Arial" panose="020B0604020202020204" pitchFamily="34" charset="0"/>
                        <a:ea typeface="Arial" panose="020B0604020202020204" pitchFamily="34" charset="0"/>
                      </a:endParaRPr>
                    </a:p>
                  </a:txBody>
                  <a:tcPr marL="89196" marR="89196" marT="0" marB="0" anchor="ctr"/>
                </a:tc>
                <a:extLst>
                  <a:ext uri="{0D108BD9-81ED-4DB2-BD59-A6C34878D82A}">
                    <a16:rowId xmlns:a16="http://schemas.microsoft.com/office/drawing/2014/main" val="2427476356"/>
                  </a:ext>
                </a:extLst>
              </a:tr>
              <a:tr h="545266">
                <a:tc>
                  <a:txBody>
                    <a:bodyPr/>
                    <a:lstStyle/>
                    <a:p>
                      <a:pPr marL="0" marR="0" algn="ctr">
                        <a:lnSpc>
                          <a:spcPct val="100000"/>
                        </a:lnSpc>
                        <a:spcBef>
                          <a:spcPts val="1800"/>
                        </a:spcBef>
                        <a:spcAft>
                          <a:spcPts val="1800"/>
                        </a:spcAft>
                      </a:pPr>
                      <a:r>
                        <a:rPr lang="es-ES" sz="1050" dirty="0">
                          <a:effectLst/>
                        </a:rPr>
                        <a:t>Google Meet</a:t>
                      </a:r>
                      <a:endParaRPr lang="es-MX" sz="105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1800"/>
                        </a:spcBef>
                        <a:spcAft>
                          <a:spcPts val="1800"/>
                        </a:spcAft>
                      </a:pPr>
                      <a:r>
                        <a:rPr lang="es-ES" sz="1050" dirty="0">
                          <a:effectLst/>
                        </a:rPr>
                        <a:t>19294-19305</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49152-65535</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UDP</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s-ES" sz="1050" dirty="0">
                          <a:effectLst/>
                        </a:rPr>
                        <a:t>1200 bytes</a:t>
                      </a:r>
                      <a:endParaRPr lang="es-MX" sz="1050" dirty="0">
                        <a:effectLst/>
                        <a:latin typeface="Arial" panose="020B0604020202020204" pitchFamily="34" charset="0"/>
                        <a:ea typeface="Arial" panose="020B0604020202020204" pitchFamily="34" charset="0"/>
                      </a:endParaRPr>
                    </a:p>
                  </a:txBody>
                  <a:tcPr marL="89196" marR="89196" marT="0" marB="0" anchor="ctr"/>
                </a:tc>
                <a:extLst>
                  <a:ext uri="{0D108BD9-81ED-4DB2-BD59-A6C34878D82A}">
                    <a16:rowId xmlns:a16="http://schemas.microsoft.com/office/drawing/2014/main" val="4204920968"/>
                  </a:ext>
                </a:extLst>
              </a:tr>
              <a:tr h="545266">
                <a:tc>
                  <a:txBody>
                    <a:bodyPr/>
                    <a:lstStyle/>
                    <a:p>
                      <a:pPr marL="0" marR="0" algn="ctr">
                        <a:lnSpc>
                          <a:spcPct val="100000"/>
                        </a:lnSpc>
                        <a:spcBef>
                          <a:spcPts val="1800"/>
                        </a:spcBef>
                        <a:spcAft>
                          <a:spcPts val="1800"/>
                        </a:spcAft>
                      </a:pPr>
                      <a:r>
                        <a:rPr lang="en-US" sz="1050" dirty="0">
                          <a:effectLst/>
                          <a:latin typeface="Arial" panose="020B0604020202020204" pitchFamily="34" charset="0"/>
                          <a:ea typeface="Arial" panose="020B0604020202020204" pitchFamily="34" charset="0"/>
                        </a:rPr>
                        <a:t>Aleatorio</a:t>
                      </a:r>
                      <a:endParaRPr lang="es-MX" sz="1050" dirty="0">
                        <a:effectLst/>
                        <a:latin typeface="Arial" panose="020B0604020202020204" pitchFamily="34" charset="0"/>
                        <a:ea typeface="Arial" panose="020B0604020202020204" pitchFamily="34" charset="0"/>
                      </a:endParaRPr>
                    </a:p>
                  </a:txBody>
                  <a:tcPr marL="89196" marR="89196" marT="0" marB="0" anchor="ctr">
                    <a:solidFill>
                      <a:schemeClr val="accent1">
                        <a:lumMod val="75000"/>
                      </a:schemeClr>
                    </a:solidFill>
                  </a:tcPr>
                </a:tc>
                <a:tc>
                  <a:txBody>
                    <a:bodyPr/>
                    <a:lstStyle/>
                    <a:p>
                      <a:pPr marL="0" marR="0" algn="ctr">
                        <a:lnSpc>
                          <a:spcPct val="100000"/>
                        </a:lnSpc>
                        <a:spcBef>
                          <a:spcPts val="1800"/>
                        </a:spcBef>
                        <a:spcAft>
                          <a:spcPts val="1800"/>
                        </a:spcAft>
                      </a:pPr>
                      <a:r>
                        <a:rPr lang="en-US" sz="1050" dirty="0">
                          <a:effectLst/>
                          <a:latin typeface="Arial" panose="020B0604020202020204" pitchFamily="34" charset="0"/>
                          <a:ea typeface="Arial" panose="020B0604020202020204" pitchFamily="34" charset="0"/>
                        </a:rPr>
                        <a:t>443</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n-US" sz="1050" dirty="0">
                          <a:effectLst/>
                          <a:latin typeface="Arial" panose="020B0604020202020204" pitchFamily="34" charset="0"/>
                          <a:ea typeface="Arial" panose="020B0604020202020204" pitchFamily="34" charset="0"/>
                        </a:rPr>
                        <a:t>61200-61300</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n-US" sz="1050" dirty="0">
                          <a:effectLst/>
                          <a:latin typeface="Arial" panose="020B0604020202020204" pitchFamily="34" charset="0"/>
                          <a:ea typeface="Arial" panose="020B0604020202020204" pitchFamily="34" charset="0"/>
                        </a:rPr>
                        <a:t>TCP</a:t>
                      </a:r>
                      <a:endParaRPr lang="es-MX" sz="1050" dirty="0">
                        <a:effectLst/>
                        <a:latin typeface="Arial" panose="020B0604020202020204" pitchFamily="34" charset="0"/>
                        <a:ea typeface="Arial" panose="020B0604020202020204" pitchFamily="34" charset="0"/>
                      </a:endParaRPr>
                    </a:p>
                  </a:txBody>
                  <a:tcPr marL="89196" marR="89196" marT="0" marB="0" anchor="ctr"/>
                </a:tc>
                <a:tc>
                  <a:txBody>
                    <a:bodyPr/>
                    <a:lstStyle/>
                    <a:p>
                      <a:pPr marL="0" marR="0" algn="ctr">
                        <a:lnSpc>
                          <a:spcPct val="100000"/>
                        </a:lnSpc>
                        <a:spcBef>
                          <a:spcPts val="1800"/>
                        </a:spcBef>
                        <a:spcAft>
                          <a:spcPts val="1800"/>
                        </a:spcAft>
                      </a:pPr>
                      <a:r>
                        <a:rPr lang="en-US" sz="1050" dirty="0">
                          <a:effectLst/>
                          <a:latin typeface="Arial" panose="020B0604020202020204" pitchFamily="34" charset="0"/>
                          <a:ea typeface="Arial" panose="020B0604020202020204" pitchFamily="34" charset="0"/>
                        </a:rPr>
                        <a:t>1400 bytes</a:t>
                      </a:r>
                      <a:endParaRPr lang="es-MX" sz="1050" dirty="0">
                        <a:effectLst/>
                        <a:latin typeface="Arial" panose="020B0604020202020204" pitchFamily="34" charset="0"/>
                        <a:ea typeface="Arial" panose="020B0604020202020204" pitchFamily="34" charset="0"/>
                      </a:endParaRPr>
                    </a:p>
                  </a:txBody>
                  <a:tcPr marL="89196" marR="89196" marT="0" marB="0" anchor="ctr"/>
                </a:tc>
                <a:extLst>
                  <a:ext uri="{0D108BD9-81ED-4DB2-BD59-A6C34878D82A}">
                    <a16:rowId xmlns:a16="http://schemas.microsoft.com/office/drawing/2014/main" val="1032098690"/>
                  </a:ext>
                </a:extLst>
              </a:tr>
            </a:tbl>
          </a:graphicData>
        </a:graphic>
      </p:graphicFrame>
    </p:spTree>
    <p:extLst>
      <p:ext uri="{BB962C8B-B14F-4D97-AF65-F5344CB8AC3E}">
        <p14:creationId xmlns:p14="http://schemas.microsoft.com/office/powerpoint/2010/main" val="23611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ángulo 9">
            <a:extLst>
              <a:ext uri="{FF2B5EF4-FFF2-40B4-BE49-F238E27FC236}">
                <a16:creationId xmlns:a16="http://schemas.microsoft.com/office/drawing/2014/main" id="{B7B42B19-77EF-4A76-BB9F-57674F0131D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Creación de paquetes sintéticos</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1644A337-A6B4-4873-9B43-6B177E1B39B3}"/>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1142949" y="1644447"/>
            <a:ext cx="6858102" cy="2898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347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0E0EC-880B-42CB-A5B3-61FA0019DB69}"/>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905435" y="932478"/>
            <a:ext cx="7333130" cy="4993044"/>
          </a:xfrm>
          <a:prstGeom prst="rect">
            <a:avLst/>
          </a:prstGeom>
          <a:ln>
            <a:noFill/>
          </a:ln>
          <a:extLst>
            <a:ext uri="{53640926-AAD7-44D8-BBD7-CCE9431645EC}">
              <a14:shadowObscured xmlns:a14="http://schemas.microsoft.com/office/drawing/2010/main"/>
            </a:ext>
          </a:extLst>
        </p:spPr>
      </p:pic>
      <p:sp>
        <p:nvSpPr>
          <p:cNvPr id="4" name="Rectángulo 9">
            <a:extLst>
              <a:ext uri="{FF2B5EF4-FFF2-40B4-BE49-F238E27FC236}">
                <a16:creationId xmlns:a16="http://schemas.microsoft.com/office/drawing/2014/main" id="{9391AB1D-9803-4DEA-9104-099614E24BB8}"/>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Creación de paquetes sintéticos</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
        <p:nvSpPr>
          <p:cNvPr id="6" name="Título 5">
            <a:extLst>
              <a:ext uri="{FF2B5EF4-FFF2-40B4-BE49-F238E27FC236}">
                <a16:creationId xmlns:a16="http://schemas.microsoft.com/office/drawing/2014/main" id="{A138B4B3-BD4D-4D41-9871-7829E31A0DE2}"/>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Tree>
    <p:extLst>
      <p:ext uri="{BB962C8B-B14F-4D97-AF65-F5344CB8AC3E}">
        <p14:creationId xmlns:p14="http://schemas.microsoft.com/office/powerpoint/2010/main" val="38999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39444EC-11E3-4175-B1C7-102C7302BC95}"/>
              </a:ext>
            </a:extLst>
          </p:cNvPr>
          <p:cNvPicPr>
            <a:picLocks noChangeAspect="1"/>
          </p:cNvPicPr>
          <p:nvPr/>
        </p:nvPicPr>
        <p:blipFill>
          <a:blip r:embed="rId2"/>
          <a:stretch>
            <a:fillRect/>
          </a:stretch>
        </p:blipFill>
        <p:spPr>
          <a:xfrm>
            <a:off x="2548045" y="973666"/>
            <a:ext cx="5183592" cy="4825635"/>
          </a:xfrm>
          <a:prstGeom prst="rect">
            <a:avLst/>
          </a:prstGeom>
        </p:spPr>
      </p:pic>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EC" sz="1800" i="1" kern="1200" dirty="0">
                <a:ea typeface="+mn-ea"/>
              </a:rPr>
              <a:t>Diagrama de Tecnologías</a:t>
            </a:r>
            <a:endParaRPr kumimoji="0" lang="es-EC"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12" name="Imagen 168">
            <a:extLst>
              <a:ext uri="{FF2B5EF4-FFF2-40B4-BE49-F238E27FC236}">
                <a16:creationId xmlns:a16="http://schemas.microsoft.com/office/drawing/2014/main" id="{FA9A5C67-CD6F-4C73-A33F-D1131C2B7F09}"/>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279979" y="1129771"/>
            <a:ext cx="4589239" cy="1963762"/>
          </a:xfrm>
          <a:prstGeom prst="rect">
            <a:avLst/>
          </a:prstGeom>
          <a:ln>
            <a:noFill/>
          </a:ln>
          <a:extLst>
            <a:ext uri="{53640926-AAD7-44D8-BBD7-CCE9431645EC}">
              <a14:shadowObscured xmlns:a14="http://schemas.microsoft.com/office/drawing/2010/main"/>
            </a:ext>
          </a:extLst>
        </p:spPr>
      </p:pic>
      <p:sp>
        <p:nvSpPr>
          <p:cNvPr id="32" name="Título 5">
            <a:extLst>
              <a:ext uri="{FF2B5EF4-FFF2-40B4-BE49-F238E27FC236}">
                <a16:creationId xmlns:a16="http://schemas.microsoft.com/office/drawing/2014/main" id="{D7501917-95B5-4B1F-9C04-739A66A3F58A}"/>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Tree>
    <p:extLst>
      <p:ext uri="{BB962C8B-B14F-4D97-AF65-F5344CB8AC3E}">
        <p14:creationId xmlns:p14="http://schemas.microsoft.com/office/powerpoint/2010/main" val="399508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9">
            <a:extLst>
              <a:ext uri="{FF2B5EF4-FFF2-40B4-BE49-F238E27FC236}">
                <a16:creationId xmlns:a16="http://schemas.microsoft.com/office/drawing/2014/main" id="{CBE8FA41-E125-4785-995F-2BFCE6852452}"/>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EC" sz="1800" i="1" kern="1200" dirty="0">
                <a:ea typeface="+mn-ea"/>
              </a:rPr>
              <a:t>Storyboard </a:t>
            </a:r>
            <a:r>
              <a:rPr lang="en-US" sz="1800" i="1" kern="1200" dirty="0">
                <a:ea typeface="+mn-ea"/>
              </a:rPr>
              <a:t>– App </a:t>
            </a:r>
            <a:r>
              <a:rPr lang="es-MX" sz="1800" i="1" kern="1200" dirty="0">
                <a:ea typeface="+mn-ea"/>
              </a:rPr>
              <a:t>móvil</a:t>
            </a:r>
            <a:r>
              <a:rPr lang="en-US" sz="1800" i="1" kern="1200" dirty="0">
                <a:ea typeface="+mn-ea"/>
              </a:rPr>
              <a:t> y de </a:t>
            </a:r>
            <a:r>
              <a:rPr lang="en-US" sz="1800" i="1" kern="1200" dirty="0" err="1">
                <a:ea typeface="+mn-ea"/>
              </a:rPr>
              <a:t>escritorio</a:t>
            </a:r>
            <a:endParaRPr lang="en-US" sz="1800" i="1" kern="1200" dirty="0">
              <a:ea typeface="+mn-ea"/>
            </a:endParaRPr>
          </a:p>
        </p:txBody>
      </p:sp>
      <p:pic>
        <p:nvPicPr>
          <p:cNvPr id="7" name="Picture 6">
            <a:extLst>
              <a:ext uri="{FF2B5EF4-FFF2-40B4-BE49-F238E27FC236}">
                <a16:creationId xmlns:a16="http://schemas.microsoft.com/office/drawing/2014/main" id="{AA08DEFD-0C99-4586-8759-97C7ACDED2B5}"/>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959224" y="623830"/>
            <a:ext cx="7668834" cy="5303766"/>
          </a:xfrm>
          <a:prstGeom prst="rect">
            <a:avLst/>
          </a:prstGeom>
          <a:noFill/>
          <a:ln>
            <a:noFill/>
          </a:ln>
        </p:spPr>
      </p:pic>
      <p:pic>
        <p:nvPicPr>
          <p:cNvPr id="5" name="Picture 4">
            <a:extLst>
              <a:ext uri="{FF2B5EF4-FFF2-40B4-BE49-F238E27FC236}">
                <a16:creationId xmlns:a16="http://schemas.microsoft.com/office/drawing/2014/main" id="{7BDADF47-2590-4147-9D02-2AEE2D778F1A}"/>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08928" y="3996267"/>
            <a:ext cx="3088041" cy="2135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ítulo 5">
            <a:extLst>
              <a:ext uri="{FF2B5EF4-FFF2-40B4-BE49-F238E27FC236}">
                <a16:creationId xmlns:a16="http://schemas.microsoft.com/office/drawing/2014/main" id="{B2C5A3D6-C629-48DE-9666-1C58056067AE}"/>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Tree>
    <p:extLst>
      <p:ext uri="{BB962C8B-B14F-4D97-AF65-F5344CB8AC3E}">
        <p14:creationId xmlns:p14="http://schemas.microsoft.com/office/powerpoint/2010/main" val="5404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44C77C14-B3EC-4BDE-A3AB-5E5D0B695A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00"/>
          <a:stretch/>
        </p:blipFill>
        <p:spPr>
          <a:xfrm>
            <a:off x="0" y="1181100"/>
            <a:ext cx="5337846" cy="3858948"/>
          </a:xfrm>
          <a:prstGeom prst="rect">
            <a:avLst/>
          </a:prstGeom>
        </p:spPr>
      </p:pic>
      <p:pic>
        <p:nvPicPr>
          <p:cNvPr id="2" name="Picture 66">
            <a:extLst>
              <a:ext uri="{FF2B5EF4-FFF2-40B4-BE49-F238E27FC236}">
                <a16:creationId xmlns:a16="http://schemas.microsoft.com/office/drawing/2014/main" id="{24294C1F-3660-640A-6E24-0FA3612BB3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79598" y="1181099"/>
            <a:ext cx="3564402" cy="3771901"/>
          </a:xfrm>
          <a:prstGeom prst="rect">
            <a:avLst/>
          </a:prstGeom>
          <a:ln>
            <a:noFill/>
          </a:ln>
          <a:effectLst/>
        </p:spPr>
      </p:pic>
      <p:sp>
        <p:nvSpPr>
          <p:cNvPr id="6" name="TextBox 5">
            <a:extLst>
              <a:ext uri="{FF2B5EF4-FFF2-40B4-BE49-F238E27FC236}">
                <a16:creationId xmlns:a16="http://schemas.microsoft.com/office/drawing/2014/main" id="{8BAC5DCD-5E38-4C11-8507-3688C011C7DC}"/>
              </a:ext>
            </a:extLst>
          </p:cNvPr>
          <p:cNvSpPr txBox="1"/>
          <p:nvPr/>
        </p:nvSpPr>
        <p:spPr>
          <a:xfrm>
            <a:off x="2063555" y="5427647"/>
            <a:ext cx="1210733" cy="307777"/>
          </a:xfrm>
          <a:prstGeom prst="rect">
            <a:avLst/>
          </a:prstGeom>
          <a:noFill/>
        </p:spPr>
        <p:txBody>
          <a:bodyPr wrap="square">
            <a:spAutoFit/>
          </a:bodyPr>
          <a:lstStyle/>
          <a:p>
            <a:pPr algn="ctr"/>
            <a:r>
              <a:rPr lang="en-US" sz="1400" i="1" kern="1200" dirty="0">
                <a:ea typeface="+mn-ea"/>
              </a:rPr>
              <a:t>App </a:t>
            </a:r>
            <a:r>
              <a:rPr lang="es-MX" sz="1400" i="1" kern="1200" dirty="0">
                <a:ea typeface="+mn-ea"/>
              </a:rPr>
              <a:t>móvil</a:t>
            </a:r>
            <a:endParaRPr lang="es-MX" dirty="0"/>
          </a:p>
        </p:txBody>
      </p:sp>
      <p:sp>
        <p:nvSpPr>
          <p:cNvPr id="7" name="TextBox 6">
            <a:extLst>
              <a:ext uri="{FF2B5EF4-FFF2-40B4-BE49-F238E27FC236}">
                <a16:creationId xmlns:a16="http://schemas.microsoft.com/office/drawing/2014/main" id="{6CB42ED7-D6CD-4EEF-9676-8844E6E8E17C}"/>
              </a:ext>
            </a:extLst>
          </p:cNvPr>
          <p:cNvSpPr txBox="1"/>
          <p:nvPr/>
        </p:nvSpPr>
        <p:spPr>
          <a:xfrm>
            <a:off x="6591332" y="5427647"/>
            <a:ext cx="1540934" cy="307777"/>
          </a:xfrm>
          <a:prstGeom prst="rect">
            <a:avLst/>
          </a:prstGeom>
          <a:noFill/>
        </p:spPr>
        <p:txBody>
          <a:bodyPr wrap="square">
            <a:spAutoFit/>
          </a:bodyPr>
          <a:lstStyle/>
          <a:p>
            <a:pPr algn="ctr"/>
            <a:r>
              <a:rPr lang="en-US" sz="1400" i="1" kern="1200" dirty="0">
                <a:ea typeface="+mn-ea"/>
              </a:rPr>
              <a:t>App </a:t>
            </a:r>
            <a:r>
              <a:rPr lang="es-MX" sz="1400" i="1" kern="1200" dirty="0">
                <a:ea typeface="+mn-ea"/>
              </a:rPr>
              <a:t>de escritorio</a:t>
            </a:r>
            <a:endParaRPr lang="es-MX" dirty="0"/>
          </a:p>
        </p:txBody>
      </p:sp>
      <p:sp>
        <p:nvSpPr>
          <p:cNvPr id="5" name="Left Brace 4">
            <a:extLst>
              <a:ext uri="{FF2B5EF4-FFF2-40B4-BE49-F238E27FC236}">
                <a16:creationId xmlns:a16="http://schemas.microsoft.com/office/drawing/2014/main" id="{AF884C03-9063-4EE7-83D5-54113EE3A7F1}"/>
              </a:ext>
            </a:extLst>
          </p:cNvPr>
          <p:cNvSpPr/>
          <p:nvPr/>
        </p:nvSpPr>
        <p:spPr>
          <a:xfrm rot="16200000">
            <a:off x="2515034" y="2814532"/>
            <a:ext cx="307777" cy="4652432"/>
          </a:xfrm>
          <a:prstGeom prst="leftBrace">
            <a:avLst>
              <a:gd name="adj1" fmla="val 108125"/>
              <a:gd name="adj2" fmla="val 50000"/>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Left Brace 9">
            <a:extLst>
              <a:ext uri="{FF2B5EF4-FFF2-40B4-BE49-F238E27FC236}">
                <a16:creationId xmlns:a16="http://schemas.microsoft.com/office/drawing/2014/main" id="{98C2219D-AD7F-4E32-B9B6-7BAF1F52CC9F}"/>
              </a:ext>
            </a:extLst>
          </p:cNvPr>
          <p:cNvSpPr/>
          <p:nvPr/>
        </p:nvSpPr>
        <p:spPr>
          <a:xfrm rot="16200000">
            <a:off x="7207911" y="3570152"/>
            <a:ext cx="307777" cy="3141194"/>
          </a:xfrm>
          <a:prstGeom prst="leftBrace">
            <a:avLst>
              <a:gd name="adj1" fmla="val 108125"/>
              <a:gd name="adj2" fmla="val 50000"/>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Título 5">
            <a:extLst>
              <a:ext uri="{FF2B5EF4-FFF2-40B4-BE49-F238E27FC236}">
                <a16:creationId xmlns:a16="http://schemas.microsoft.com/office/drawing/2014/main" id="{6725428C-5346-411D-9BAD-A8259085818B}"/>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12" name="Rectángulo 9">
            <a:extLst>
              <a:ext uri="{FF2B5EF4-FFF2-40B4-BE49-F238E27FC236}">
                <a16:creationId xmlns:a16="http://schemas.microsoft.com/office/drawing/2014/main" id="{DADC715C-AD89-4F28-B38E-59F026477678}"/>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Interfaz fija y móvil </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3298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6081258-D5F0-42F6-93B3-6F38B5E9B5D2}"/>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23391" y="897468"/>
            <a:ext cx="3763726" cy="2412999"/>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4EF0AEA-EBC3-4555-92C7-7C2E2C5AA2C8}"/>
              </a:ext>
            </a:extLst>
          </p:cNvPr>
          <p:cNvPicPr>
            <a:picLocks noChangeAspect="1"/>
          </p:cNvPicPr>
          <p:nvPr/>
        </p:nvPicPr>
        <p:blipFill>
          <a:blip r:embed="rId3"/>
          <a:stretch>
            <a:fillRect/>
          </a:stretch>
        </p:blipFill>
        <p:spPr>
          <a:xfrm>
            <a:off x="4756885" y="1218830"/>
            <a:ext cx="3847563" cy="4345231"/>
          </a:xfrm>
          <a:prstGeom prst="rect">
            <a:avLst/>
          </a:prstGeom>
        </p:spPr>
      </p:pic>
      <p:sp>
        <p:nvSpPr>
          <p:cNvPr id="35" name="TextBox 34">
            <a:extLst>
              <a:ext uri="{FF2B5EF4-FFF2-40B4-BE49-F238E27FC236}">
                <a16:creationId xmlns:a16="http://schemas.microsoft.com/office/drawing/2014/main" id="{6C92D05A-5A9E-42B6-81AE-B210B1F80915}"/>
              </a:ext>
            </a:extLst>
          </p:cNvPr>
          <p:cNvSpPr txBox="1"/>
          <p:nvPr/>
        </p:nvSpPr>
        <p:spPr>
          <a:xfrm>
            <a:off x="539552" y="3429000"/>
            <a:ext cx="4193315" cy="2451377"/>
          </a:xfrm>
          <a:prstGeom prst="rect">
            <a:avLst/>
          </a:prstGeom>
          <a:noFill/>
        </p:spPr>
        <p:txBody>
          <a:bodyPr wrap="square">
            <a:spAutoFit/>
          </a:bodyPr>
          <a:lstStyle/>
          <a:p>
            <a:pPr marL="342900" marR="0" lvl="0" indent="-342900">
              <a:lnSpc>
                <a:spcPct val="150000"/>
              </a:lnSpc>
              <a:spcBef>
                <a:spcPts val="0"/>
              </a:spcBef>
              <a:spcAft>
                <a:spcPts val="400"/>
              </a:spcAft>
              <a:buFont typeface="Symbol" panose="05050102010706020507" pitchFamily="18" charset="2"/>
              <a:buChar char=""/>
            </a:pPr>
            <a:r>
              <a:rPr lang="es-ES" sz="1100" b="1" dirty="0">
                <a:effectLst/>
                <a:latin typeface="Arial" panose="020B0604020202020204" pitchFamily="34" charset="0"/>
                <a:ea typeface="Arial" panose="020B0604020202020204" pitchFamily="34" charset="0"/>
              </a:rPr>
              <a:t>Red primaria	192.168.0.0 /24</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Servidor		192.168.0.191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ISP		192.168.0.1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host		192.168.0.102</a:t>
            </a:r>
            <a:endParaRPr lang="es-ES" sz="1100" dirty="0">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endParaRPr lang="es-MX" sz="11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400"/>
              </a:spcAft>
              <a:buFont typeface="Symbol" panose="05050102010706020507" pitchFamily="18" charset="2"/>
              <a:buChar char=""/>
            </a:pPr>
            <a:r>
              <a:rPr lang="es-ES" sz="1100" b="1" dirty="0">
                <a:effectLst/>
                <a:latin typeface="Arial" panose="020B0604020202020204" pitchFamily="34" charset="0"/>
                <a:ea typeface="Arial" panose="020B0604020202020204" pitchFamily="34" charset="0"/>
              </a:rPr>
              <a:t>Red secundaria	192.168.2.0 /24</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host		192.168.2.1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Host fijo		192.168.2.170</a:t>
            </a:r>
          </a:p>
        </p:txBody>
      </p:sp>
      <p:sp>
        <p:nvSpPr>
          <p:cNvPr id="6" name="Título 5">
            <a:extLst>
              <a:ext uri="{FF2B5EF4-FFF2-40B4-BE49-F238E27FC236}">
                <a16:creationId xmlns:a16="http://schemas.microsoft.com/office/drawing/2014/main" id="{12CF418C-89C7-49E0-B49E-D6702A40BB5B}"/>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7" name="Rectángulo 9">
            <a:extLst>
              <a:ext uri="{FF2B5EF4-FFF2-40B4-BE49-F238E27FC236}">
                <a16:creationId xmlns:a16="http://schemas.microsoft.com/office/drawing/2014/main" id="{B8DACC8D-6635-4524-9524-CF1C2685D418}"/>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Pruebas de Laboratorio</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3692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6081258-D5F0-42F6-93B3-6F38B5E9B5D2}"/>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23391" y="897468"/>
            <a:ext cx="3763726" cy="2412999"/>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CFDA411-01E1-4352-93C7-BA0F7AE4E677}"/>
              </a:ext>
            </a:extLst>
          </p:cNvPr>
          <p:cNvPicPr>
            <a:picLocks noChangeAspect="1"/>
          </p:cNvPicPr>
          <p:nvPr/>
        </p:nvPicPr>
        <p:blipFill>
          <a:blip r:embed="rId3"/>
          <a:stretch>
            <a:fillRect/>
          </a:stretch>
        </p:blipFill>
        <p:spPr>
          <a:xfrm>
            <a:off x="4704888" y="1219199"/>
            <a:ext cx="3787103" cy="4343399"/>
          </a:xfrm>
          <a:prstGeom prst="rect">
            <a:avLst/>
          </a:prstGeom>
        </p:spPr>
      </p:pic>
      <p:sp>
        <p:nvSpPr>
          <p:cNvPr id="17" name="TextBox 16">
            <a:extLst>
              <a:ext uri="{FF2B5EF4-FFF2-40B4-BE49-F238E27FC236}">
                <a16:creationId xmlns:a16="http://schemas.microsoft.com/office/drawing/2014/main" id="{D68FC21C-FEAA-4680-97D6-884E3F00356B}"/>
              </a:ext>
            </a:extLst>
          </p:cNvPr>
          <p:cNvSpPr txBox="1"/>
          <p:nvPr/>
        </p:nvSpPr>
        <p:spPr>
          <a:xfrm>
            <a:off x="539552" y="3429000"/>
            <a:ext cx="4193315" cy="2451377"/>
          </a:xfrm>
          <a:prstGeom prst="rect">
            <a:avLst/>
          </a:prstGeom>
          <a:noFill/>
        </p:spPr>
        <p:txBody>
          <a:bodyPr wrap="square">
            <a:spAutoFit/>
          </a:bodyPr>
          <a:lstStyle/>
          <a:p>
            <a:pPr marL="342900" marR="0" lvl="0" indent="-342900">
              <a:lnSpc>
                <a:spcPct val="150000"/>
              </a:lnSpc>
              <a:spcBef>
                <a:spcPts val="0"/>
              </a:spcBef>
              <a:spcAft>
                <a:spcPts val="400"/>
              </a:spcAft>
              <a:buFont typeface="Symbol" panose="05050102010706020507" pitchFamily="18" charset="2"/>
              <a:buChar char=""/>
            </a:pPr>
            <a:r>
              <a:rPr lang="es-ES" sz="1100" b="1" dirty="0">
                <a:effectLst/>
                <a:latin typeface="Arial" panose="020B0604020202020204" pitchFamily="34" charset="0"/>
                <a:ea typeface="Arial" panose="020B0604020202020204" pitchFamily="34" charset="0"/>
              </a:rPr>
              <a:t>Red primaria	192.168.0.0 /24</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Servidor		192.168.0.191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ISP		192.168.0.1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host		192.168.0.102</a:t>
            </a:r>
            <a:endParaRPr lang="es-ES" sz="1100" dirty="0">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endParaRPr lang="es-MX" sz="11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400"/>
              </a:spcAft>
              <a:buFont typeface="Symbol" panose="05050102010706020507" pitchFamily="18" charset="2"/>
              <a:buChar char=""/>
            </a:pPr>
            <a:r>
              <a:rPr lang="es-ES" sz="1100" b="1" dirty="0">
                <a:effectLst/>
                <a:latin typeface="Arial" panose="020B0604020202020204" pitchFamily="34" charset="0"/>
                <a:ea typeface="Arial" panose="020B0604020202020204" pitchFamily="34" charset="0"/>
              </a:rPr>
              <a:t>Red secundaria	192.168.2.0 /24</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Módem host		192.168.2.1</a:t>
            </a:r>
            <a:endParaRPr lang="es-MX" sz="1100" dirty="0">
              <a:effectLst/>
              <a:latin typeface="Arial" panose="020B0604020202020204" pitchFamily="34" charset="0"/>
              <a:ea typeface="Arial" panose="020B0604020202020204" pitchFamily="34" charset="0"/>
            </a:endParaRPr>
          </a:p>
          <a:p>
            <a:pPr marL="742950" marR="0" lvl="1" indent="-285750">
              <a:lnSpc>
                <a:spcPct val="150000"/>
              </a:lnSpc>
              <a:spcBef>
                <a:spcPts val="0"/>
              </a:spcBef>
              <a:spcAft>
                <a:spcPts val="400"/>
              </a:spcAft>
              <a:buFont typeface="Courier New" panose="02070309020205020404" pitchFamily="49" charset="0"/>
              <a:buChar char="o"/>
            </a:pPr>
            <a:r>
              <a:rPr lang="es-ES" sz="1100" dirty="0">
                <a:effectLst/>
                <a:latin typeface="Arial" panose="020B0604020202020204" pitchFamily="34" charset="0"/>
                <a:ea typeface="Arial" panose="020B0604020202020204" pitchFamily="34" charset="0"/>
              </a:rPr>
              <a:t>Host móvil		192.168.2.161</a:t>
            </a:r>
            <a:endParaRPr lang="es-MX" sz="1100" dirty="0">
              <a:effectLst/>
              <a:latin typeface="Arial" panose="020B0604020202020204" pitchFamily="34" charset="0"/>
              <a:ea typeface="Arial" panose="020B0604020202020204" pitchFamily="34" charset="0"/>
            </a:endParaRPr>
          </a:p>
        </p:txBody>
      </p:sp>
      <p:sp>
        <p:nvSpPr>
          <p:cNvPr id="6" name="Título 5">
            <a:extLst>
              <a:ext uri="{FF2B5EF4-FFF2-40B4-BE49-F238E27FC236}">
                <a16:creationId xmlns:a16="http://schemas.microsoft.com/office/drawing/2014/main" id="{AF60160B-6387-4B2F-9B5D-2684B3FF2BB5}"/>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7" name="Rectángulo 9">
            <a:extLst>
              <a:ext uri="{FF2B5EF4-FFF2-40B4-BE49-F238E27FC236}">
                <a16:creationId xmlns:a16="http://schemas.microsoft.com/office/drawing/2014/main" id="{4544D4AC-4C6F-4050-9D8B-0CC77D3DA3FD}"/>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Pruebas de Laboratorio</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39570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94">
            <a:extLst>
              <a:ext uri="{FF2B5EF4-FFF2-40B4-BE49-F238E27FC236}">
                <a16:creationId xmlns:a16="http://schemas.microsoft.com/office/drawing/2014/main" id="{569E9FCE-A0A9-4099-85B6-982EE6EB8C68}"/>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782879" y="771253"/>
            <a:ext cx="5578242" cy="2964724"/>
          </a:xfrm>
          <a:prstGeom prst="rect">
            <a:avLst/>
          </a:prstGeom>
          <a:noFill/>
          <a:ln>
            <a:noFill/>
          </a:ln>
        </p:spPr>
      </p:pic>
      <p:graphicFrame>
        <p:nvGraphicFramePr>
          <p:cNvPr id="2" name="Table 1">
            <a:extLst>
              <a:ext uri="{FF2B5EF4-FFF2-40B4-BE49-F238E27FC236}">
                <a16:creationId xmlns:a16="http://schemas.microsoft.com/office/drawing/2014/main" id="{0C116BF1-8DB0-4C99-9EE5-A33289730B79}"/>
              </a:ext>
            </a:extLst>
          </p:cNvPr>
          <p:cNvGraphicFramePr>
            <a:graphicFrameLocks noGrp="1"/>
          </p:cNvGraphicFramePr>
          <p:nvPr>
            <p:extLst>
              <p:ext uri="{D42A27DB-BD31-4B8C-83A1-F6EECF244321}">
                <p14:modId xmlns:p14="http://schemas.microsoft.com/office/powerpoint/2010/main" val="3811451277"/>
              </p:ext>
            </p:extLst>
          </p:nvPr>
        </p:nvGraphicFramePr>
        <p:xfrm>
          <a:off x="2555988" y="4014652"/>
          <a:ext cx="4032024" cy="1645330"/>
        </p:xfrm>
        <a:graphic>
          <a:graphicData uri="http://schemas.openxmlformats.org/drawingml/2006/table">
            <a:tbl>
              <a:tblPr firstRow="1" firstCol="1" bandRow="1">
                <a:tableStyleId>{5C22544A-7EE6-4342-B048-85BDC9FD1C3A}</a:tableStyleId>
              </a:tblPr>
              <a:tblGrid>
                <a:gridCol w="1993733">
                  <a:extLst>
                    <a:ext uri="{9D8B030D-6E8A-4147-A177-3AD203B41FA5}">
                      <a16:colId xmlns:a16="http://schemas.microsoft.com/office/drawing/2014/main" val="821042274"/>
                    </a:ext>
                  </a:extLst>
                </a:gridCol>
                <a:gridCol w="2038291">
                  <a:extLst>
                    <a:ext uri="{9D8B030D-6E8A-4147-A177-3AD203B41FA5}">
                      <a16:colId xmlns:a16="http://schemas.microsoft.com/office/drawing/2014/main" val="3383798691"/>
                    </a:ext>
                  </a:extLst>
                </a:gridCol>
              </a:tblGrid>
              <a:tr h="329066">
                <a:tc>
                  <a:txBody>
                    <a:bodyPr/>
                    <a:lstStyle/>
                    <a:p>
                      <a:pPr marL="0" marR="0" algn="ctr">
                        <a:lnSpc>
                          <a:spcPct val="100000"/>
                        </a:lnSpc>
                        <a:spcBef>
                          <a:spcPts val="400"/>
                        </a:spcBef>
                        <a:spcAft>
                          <a:spcPts val="400"/>
                        </a:spcAft>
                      </a:pPr>
                      <a:r>
                        <a:rPr lang="es-ES" sz="1600" dirty="0">
                          <a:effectLst/>
                        </a:rPr>
                        <a:t>Horario</a:t>
                      </a:r>
                      <a:endParaRPr lang="es-MX" sz="1600" dirty="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tc>
                  <a:txBody>
                    <a:bodyPr/>
                    <a:lstStyle/>
                    <a:p>
                      <a:pPr marL="0" marR="0" algn="ctr">
                        <a:lnSpc>
                          <a:spcPct val="100000"/>
                        </a:lnSpc>
                        <a:spcBef>
                          <a:spcPts val="400"/>
                        </a:spcBef>
                        <a:spcAft>
                          <a:spcPts val="400"/>
                        </a:spcAft>
                      </a:pPr>
                      <a:r>
                        <a:rPr lang="es-ES" sz="1600" dirty="0">
                          <a:effectLst/>
                        </a:rPr>
                        <a:t>Horas</a:t>
                      </a:r>
                      <a:endParaRPr lang="es-MX" sz="1600" dirty="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extLst>
                  <a:ext uri="{0D108BD9-81ED-4DB2-BD59-A6C34878D82A}">
                    <a16:rowId xmlns:a16="http://schemas.microsoft.com/office/drawing/2014/main" val="641986411"/>
                  </a:ext>
                </a:extLst>
              </a:tr>
              <a:tr h="329066">
                <a:tc>
                  <a:txBody>
                    <a:bodyPr/>
                    <a:lstStyle/>
                    <a:p>
                      <a:pPr marL="0" marR="0" algn="ctr">
                        <a:lnSpc>
                          <a:spcPct val="100000"/>
                        </a:lnSpc>
                        <a:spcBef>
                          <a:spcPts val="400"/>
                        </a:spcBef>
                        <a:spcAft>
                          <a:spcPts val="400"/>
                        </a:spcAft>
                      </a:pPr>
                      <a:r>
                        <a:rPr lang="es-ES" sz="1600">
                          <a:effectLst/>
                        </a:rPr>
                        <a:t>H1</a:t>
                      </a:r>
                      <a:endParaRPr lang="es-MX" sz="160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tc>
                  <a:txBody>
                    <a:bodyPr/>
                    <a:lstStyle/>
                    <a:p>
                      <a:pPr marL="0" marR="0" algn="ctr">
                        <a:lnSpc>
                          <a:spcPct val="100000"/>
                        </a:lnSpc>
                        <a:spcBef>
                          <a:spcPts val="400"/>
                        </a:spcBef>
                        <a:spcAft>
                          <a:spcPts val="400"/>
                        </a:spcAft>
                      </a:pPr>
                      <a:r>
                        <a:rPr lang="es-ES" sz="1600">
                          <a:effectLst/>
                        </a:rPr>
                        <a:t>23:00 – 03:00</a:t>
                      </a:r>
                      <a:endParaRPr lang="es-MX" sz="1600">
                        <a:effectLst/>
                        <a:latin typeface="Arial" panose="020B0604020202020204" pitchFamily="34" charset="0"/>
                        <a:ea typeface="Arial" panose="020B0604020202020204" pitchFamily="34" charset="0"/>
                      </a:endParaRPr>
                    </a:p>
                  </a:txBody>
                  <a:tcPr marL="102389" marR="102389" marT="0" marB="0" anchor="ctr"/>
                </a:tc>
                <a:extLst>
                  <a:ext uri="{0D108BD9-81ED-4DB2-BD59-A6C34878D82A}">
                    <a16:rowId xmlns:a16="http://schemas.microsoft.com/office/drawing/2014/main" val="3526403041"/>
                  </a:ext>
                </a:extLst>
              </a:tr>
              <a:tr h="329066">
                <a:tc>
                  <a:txBody>
                    <a:bodyPr/>
                    <a:lstStyle/>
                    <a:p>
                      <a:pPr marL="0" marR="0" algn="ctr">
                        <a:lnSpc>
                          <a:spcPct val="100000"/>
                        </a:lnSpc>
                        <a:spcBef>
                          <a:spcPts val="400"/>
                        </a:spcBef>
                        <a:spcAft>
                          <a:spcPts val="400"/>
                        </a:spcAft>
                      </a:pPr>
                      <a:r>
                        <a:rPr lang="es-ES" sz="1600" dirty="0">
                          <a:effectLst/>
                        </a:rPr>
                        <a:t>H2</a:t>
                      </a:r>
                      <a:endParaRPr lang="es-MX" sz="1600" dirty="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tc>
                  <a:txBody>
                    <a:bodyPr/>
                    <a:lstStyle/>
                    <a:p>
                      <a:pPr marL="0" marR="0" algn="ctr">
                        <a:lnSpc>
                          <a:spcPct val="100000"/>
                        </a:lnSpc>
                        <a:spcBef>
                          <a:spcPts val="400"/>
                        </a:spcBef>
                        <a:spcAft>
                          <a:spcPts val="400"/>
                        </a:spcAft>
                      </a:pPr>
                      <a:r>
                        <a:rPr lang="es-ES" sz="1600">
                          <a:effectLst/>
                        </a:rPr>
                        <a:t>06:00 – 08:00</a:t>
                      </a:r>
                      <a:endParaRPr lang="es-MX" sz="1600">
                        <a:effectLst/>
                        <a:latin typeface="Arial" panose="020B0604020202020204" pitchFamily="34" charset="0"/>
                        <a:ea typeface="Arial" panose="020B0604020202020204" pitchFamily="34" charset="0"/>
                      </a:endParaRPr>
                    </a:p>
                  </a:txBody>
                  <a:tcPr marL="102389" marR="102389" marT="0" marB="0" anchor="ctr"/>
                </a:tc>
                <a:extLst>
                  <a:ext uri="{0D108BD9-81ED-4DB2-BD59-A6C34878D82A}">
                    <a16:rowId xmlns:a16="http://schemas.microsoft.com/office/drawing/2014/main" val="4270941378"/>
                  </a:ext>
                </a:extLst>
              </a:tr>
              <a:tr h="329066">
                <a:tc>
                  <a:txBody>
                    <a:bodyPr/>
                    <a:lstStyle/>
                    <a:p>
                      <a:pPr marL="0" marR="0" algn="ctr">
                        <a:lnSpc>
                          <a:spcPct val="100000"/>
                        </a:lnSpc>
                        <a:spcBef>
                          <a:spcPts val="400"/>
                        </a:spcBef>
                        <a:spcAft>
                          <a:spcPts val="400"/>
                        </a:spcAft>
                      </a:pPr>
                      <a:r>
                        <a:rPr lang="es-ES" sz="1600">
                          <a:effectLst/>
                        </a:rPr>
                        <a:t>H3</a:t>
                      </a:r>
                      <a:endParaRPr lang="es-MX" sz="160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tc>
                  <a:txBody>
                    <a:bodyPr/>
                    <a:lstStyle/>
                    <a:p>
                      <a:pPr marL="0" marR="0" algn="ctr">
                        <a:lnSpc>
                          <a:spcPct val="100000"/>
                        </a:lnSpc>
                        <a:spcBef>
                          <a:spcPts val="400"/>
                        </a:spcBef>
                        <a:spcAft>
                          <a:spcPts val="400"/>
                        </a:spcAft>
                      </a:pPr>
                      <a:r>
                        <a:rPr lang="es-ES" sz="1600">
                          <a:effectLst/>
                        </a:rPr>
                        <a:t>11:00 – 13:00</a:t>
                      </a:r>
                      <a:endParaRPr lang="es-MX" sz="1600">
                        <a:effectLst/>
                        <a:latin typeface="Arial" panose="020B0604020202020204" pitchFamily="34" charset="0"/>
                        <a:ea typeface="Arial" panose="020B0604020202020204" pitchFamily="34" charset="0"/>
                      </a:endParaRPr>
                    </a:p>
                  </a:txBody>
                  <a:tcPr marL="102389" marR="102389" marT="0" marB="0" anchor="ctr"/>
                </a:tc>
                <a:extLst>
                  <a:ext uri="{0D108BD9-81ED-4DB2-BD59-A6C34878D82A}">
                    <a16:rowId xmlns:a16="http://schemas.microsoft.com/office/drawing/2014/main" val="612500367"/>
                  </a:ext>
                </a:extLst>
              </a:tr>
              <a:tr h="329066">
                <a:tc>
                  <a:txBody>
                    <a:bodyPr/>
                    <a:lstStyle/>
                    <a:p>
                      <a:pPr marL="0" marR="0" algn="ctr">
                        <a:lnSpc>
                          <a:spcPct val="100000"/>
                        </a:lnSpc>
                        <a:spcBef>
                          <a:spcPts val="400"/>
                        </a:spcBef>
                        <a:spcAft>
                          <a:spcPts val="0"/>
                        </a:spcAft>
                      </a:pPr>
                      <a:r>
                        <a:rPr lang="es-ES" sz="1600" dirty="0">
                          <a:effectLst/>
                        </a:rPr>
                        <a:t>H4</a:t>
                      </a:r>
                      <a:endParaRPr lang="es-MX" sz="1600" dirty="0">
                        <a:effectLst/>
                        <a:latin typeface="Arial" panose="020B0604020202020204" pitchFamily="34" charset="0"/>
                        <a:ea typeface="Arial" panose="020B0604020202020204" pitchFamily="34" charset="0"/>
                      </a:endParaRPr>
                    </a:p>
                  </a:txBody>
                  <a:tcPr marL="102389" marR="102389" marT="0" marB="0" anchor="ctr">
                    <a:solidFill>
                      <a:schemeClr val="accent1">
                        <a:lumMod val="75000"/>
                      </a:schemeClr>
                    </a:solidFill>
                  </a:tcPr>
                </a:tc>
                <a:tc>
                  <a:txBody>
                    <a:bodyPr/>
                    <a:lstStyle/>
                    <a:p>
                      <a:pPr marL="0" marR="0" algn="ctr">
                        <a:lnSpc>
                          <a:spcPct val="100000"/>
                        </a:lnSpc>
                        <a:spcBef>
                          <a:spcPts val="400"/>
                        </a:spcBef>
                        <a:spcAft>
                          <a:spcPts val="400"/>
                        </a:spcAft>
                      </a:pPr>
                      <a:r>
                        <a:rPr lang="es-ES" sz="1600" dirty="0">
                          <a:effectLst/>
                        </a:rPr>
                        <a:t>19:00 – 21:00</a:t>
                      </a:r>
                      <a:endParaRPr lang="es-MX" sz="1600" dirty="0">
                        <a:effectLst/>
                        <a:latin typeface="Arial" panose="020B0604020202020204" pitchFamily="34" charset="0"/>
                        <a:ea typeface="Arial" panose="020B0604020202020204" pitchFamily="34" charset="0"/>
                      </a:endParaRPr>
                    </a:p>
                  </a:txBody>
                  <a:tcPr marL="102389" marR="102389" marT="0" marB="0" anchor="ctr"/>
                </a:tc>
                <a:extLst>
                  <a:ext uri="{0D108BD9-81ED-4DB2-BD59-A6C34878D82A}">
                    <a16:rowId xmlns:a16="http://schemas.microsoft.com/office/drawing/2014/main" val="3789133338"/>
                  </a:ext>
                </a:extLst>
              </a:tr>
            </a:tbl>
          </a:graphicData>
        </a:graphic>
      </p:graphicFrame>
      <p:sp>
        <p:nvSpPr>
          <p:cNvPr id="9" name="Título 5">
            <a:extLst>
              <a:ext uri="{FF2B5EF4-FFF2-40B4-BE49-F238E27FC236}">
                <a16:creationId xmlns:a16="http://schemas.microsoft.com/office/drawing/2014/main" id="{6E9472BD-993F-4A60-AAC7-BBFB310C922F}"/>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10" name="Rectángulo 9">
            <a:extLst>
              <a:ext uri="{FF2B5EF4-FFF2-40B4-BE49-F238E27FC236}">
                <a16:creationId xmlns:a16="http://schemas.microsoft.com/office/drawing/2014/main" id="{9BC88795-22B1-46C6-B570-3698DB7B5E02}"/>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Definición de Horarios </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2788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743026202"/>
              </p:ext>
            </p:extLst>
          </p:nvPr>
        </p:nvGraphicFramePr>
        <p:xfrm>
          <a:off x="179512" y="713137"/>
          <a:ext cx="8424936" cy="5179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17</a:t>
            </a:r>
          </a:p>
        </p:txBody>
      </p:sp>
      <p:sp>
        <p:nvSpPr>
          <p:cNvPr id="8" name="Título 5">
            <a:extLst>
              <a:ext uri="{FF2B5EF4-FFF2-40B4-BE49-F238E27FC236}">
                <a16:creationId xmlns:a16="http://schemas.microsoft.com/office/drawing/2014/main" id="{D867815E-C96F-43F9-A229-6AF5FB8471CD}"/>
              </a:ext>
            </a:extLst>
          </p:cNvPr>
          <p:cNvSpPr>
            <a:spLocks noGrp="1"/>
          </p:cNvSpPr>
          <p:nvPr>
            <p:ph type="title"/>
          </p:nvPr>
        </p:nvSpPr>
        <p:spPr>
          <a:xfrm>
            <a:off x="539552" y="28978"/>
            <a:ext cx="8229600" cy="553728"/>
          </a:xfrm>
        </p:spPr>
        <p:txBody>
          <a:bodyPr/>
          <a:lstStyle/>
          <a:p>
            <a:r>
              <a:rPr lang="es-US" i="0" dirty="0">
                <a:solidFill>
                  <a:srgbClr val="00B050"/>
                </a:solidFill>
                <a:latin typeface="Times New Roman" panose="02020603050405020304" pitchFamily="18" charset="0"/>
                <a:cs typeface="Times New Roman" panose="02020603050405020304" pitchFamily="18" charset="0"/>
              </a:rPr>
              <a:t>Resultados</a:t>
            </a:r>
            <a:endParaRPr lang="es-EC" i="0" dirty="0">
              <a:latin typeface="Times New Roman" panose="02020603050405020304" pitchFamily="18" charset="0"/>
              <a:cs typeface="Times New Roman" panose="02020603050405020304" pitchFamily="18" charset="0"/>
            </a:endParaRPr>
          </a:p>
        </p:txBody>
      </p:sp>
      <p:graphicFrame>
        <p:nvGraphicFramePr>
          <p:cNvPr id="5" name="Tabla 5">
            <a:extLst>
              <a:ext uri="{FF2B5EF4-FFF2-40B4-BE49-F238E27FC236}">
                <a16:creationId xmlns:a16="http://schemas.microsoft.com/office/drawing/2014/main" id="{666BD822-4126-945E-B682-BBFF7D42E55B}"/>
              </a:ext>
            </a:extLst>
          </p:cNvPr>
          <p:cNvGraphicFramePr>
            <a:graphicFrameLocks noGrp="1"/>
          </p:cNvGraphicFramePr>
          <p:nvPr>
            <p:extLst>
              <p:ext uri="{D42A27DB-BD31-4B8C-83A1-F6EECF244321}">
                <p14:modId xmlns:p14="http://schemas.microsoft.com/office/powerpoint/2010/main" val="386483096"/>
              </p:ext>
            </p:extLst>
          </p:nvPr>
        </p:nvGraphicFramePr>
        <p:xfrm>
          <a:off x="819160" y="801256"/>
          <a:ext cx="7670384" cy="5019441"/>
        </p:xfrm>
        <a:graphic>
          <a:graphicData uri="http://schemas.openxmlformats.org/drawingml/2006/table">
            <a:tbl>
              <a:tblPr firstRow="1" bandRow="1">
                <a:tableStyleId>{93296810-A885-4BE3-A3E7-6D5BEEA58F35}</a:tableStyleId>
              </a:tblPr>
              <a:tblGrid>
                <a:gridCol w="3835192">
                  <a:extLst>
                    <a:ext uri="{9D8B030D-6E8A-4147-A177-3AD203B41FA5}">
                      <a16:colId xmlns:a16="http://schemas.microsoft.com/office/drawing/2014/main" val="2529858894"/>
                    </a:ext>
                  </a:extLst>
                </a:gridCol>
                <a:gridCol w="3835192">
                  <a:extLst>
                    <a:ext uri="{9D8B030D-6E8A-4147-A177-3AD203B41FA5}">
                      <a16:colId xmlns:a16="http://schemas.microsoft.com/office/drawing/2014/main" val="2734229434"/>
                    </a:ext>
                  </a:extLst>
                </a:gridCol>
              </a:tblGrid>
              <a:tr h="616672">
                <a:tc>
                  <a:txBody>
                    <a:bodyPr/>
                    <a:lstStyle/>
                    <a:p>
                      <a:pPr algn="ctr"/>
                      <a:r>
                        <a:rPr lang="es-EC" sz="1200" b="1" dirty="0"/>
                        <a:t>Reglas de Análisis</a:t>
                      </a:r>
                      <a:endParaRPr lang="en-US" sz="1200" b="1" dirty="0"/>
                    </a:p>
                  </a:txBody>
                  <a:tcPr anchor="ctr"/>
                </a:tc>
                <a:tc>
                  <a:txBody>
                    <a:bodyPr/>
                    <a:lstStyle/>
                    <a:p>
                      <a:pPr algn="ctr"/>
                      <a:r>
                        <a:rPr lang="es-EC" sz="1200" b="1" dirty="0"/>
                        <a:t>Explicación</a:t>
                      </a:r>
                      <a:endParaRPr lang="en-US" sz="1200" b="1" dirty="0"/>
                    </a:p>
                  </a:txBody>
                  <a:tcPr anchor="ctr"/>
                </a:tc>
                <a:extLst>
                  <a:ext uri="{0D108BD9-81ED-4DB2-BD59-A6C34878D82A}">
                    <a16:rowId xmlns:a16="http://schemas.microsoft.com/office/drawing/2014/main" val="1931201766"/>
                  </a:ext>
                </a:extLst>
              </a:tr>
              <a:tr h="908906">
                <a:tc>
                  <a:txBody>
                    <a:bodyPr/>
                    <a:lstStyle/>
                    <a:p>
                      <a:pPr algn="ctr"/>
                      <a:r>
                        <a:rPr lang="es-ES" sz="1200" b="1" kern="1200" dirty="0" err="1">
                          <a:solidFill>
                            <a:schemeClr val="dk1"/>
                          </a:solidFill>
                          <a:effectLst/>
                        </a:rPr>
                        <a:t>Kolmogorov-Smirnov</a:t>
                      </a:r>
                      <a:endParaRPr lang="en-US" sz="1200" b="1" dirty="0"/>
                    </a:p>
                  </a:txBody>
                  <a:tcPr anchor="ctr"/>
                </a:tc>
                <a:tc>
                  <a:txBody>
                    <a:bodyPr/>
                    <a:lstStyle/>
                    <a:p>
                      <a:pPr algn="ctr"/>
                      <a:r>
                        <a:rPr lang="es-ES" sz="1200" dirty="0"/>
                        <a:t>Compara la distribución del tráfico de una aplicación específica, con la distribución del tráfico de la misma aplicación en un entorno sin interferencias.</a:t>
                      </a:r>
                      <a:endParaRPr lang="en-US" sz="1200" dirty="0"/>
                    </a:p>
                  </a:txBody>
                  <a:tcPr anchor="ctr"/>
                </a:tc>
                <a:extLst>
                  <a:ext uri="{0D108BD9-81ED-4DB2-BD59-A6C34878D82A}">
                    <a16:rowId xmlns:a16="http://schemas.microsoft.com/office/drawing/2014/main" val="1490985359"/>
                  </a:ext>
                </a:extLst>
              </a:tr>
              <a:tr h="908906">
                <a:tc>
                  <a:txBody>
                    <a:bodyPr/>
                    <a:lstStyle/>
                    <a:p>
                      <a:pPr algn="ctr"/>
                      <a:r>
                        <a:rPr lang="es-ES" sz="1200" b="1" kern="1200" dirty="0">
                          <a:solidFill>
                            <a:schemeClr val="dk1"/>
                          </a:solidFill>
                          <a:effectLst/>
                        </a:rPr>
                        <a:t>Umbral de detección</a:t>
                      </a:r>
                      <a:endParaRPr lang="en-US" sz="1200" b="1" dirty="0"/>
                    </a:p>
                  </a:txBody>
                  <a:tcPr anchor="ctr">
                    <a:solidFill>
                      <a:srgbClr val="FFC000"/>
                    </a:solidFill>
                  </a:tcPr>
                </a:tc>
                <a:tc>
                  <a:txBody>
                    <a:bodyPr/>
                    <a:lstStyle/>
                    <a:p>
                      <a:pPr algn="ctr"/>
                      <a:r>
                        <a:rPr lang="es-EC" sz="1200" dirty="0"/>
                        <a:t>En transmisiones de video no se debe exceder el 4,6% de pérdida de paquetes, o tener menos de 55ms de retraso entre servicios o aplicaciones.</a:t>
                      </a:r>
                      <a:endParaRPr lang="en-US" sz="1200" dirty="0"/>
                    </a:p>
                  </a:txBody>
                  <a:tcPr anchor="ctr">
                    <a:solidFill>
                      <a:srgbClr val="FFC000"/>
                    </a:solidFill>
                  </a:tcPr>
                </a:tc>
                <a:extLst>
                  <a:ext uri="{0D108BD9-81ED-4DB2-BD59-A6C34878D82A}">
                    <a16:rowId xmlns:a16="http://schemas.microsoft.com/office/drawing/2014/main" val="2968958344"/>
                  </a:ext>
                </a:extLst>
              </a:tr>
              <a:tr h="1520563">
                <a:tc>
                  <a:txBody>
                    <a:bodyPr/>
                    <a:lstStyle/>
                    <a:p>
                      <a:pPr algn="ctr"/>
                      <a:r>
                        <a:rPr lang="es-ES" sz="1200" b="1" dirty="0"/>
                        <a:t>Detección vs impacto en la calidad percibida por el usuario </a:t>
                      </a:r>
                      <a:endParaRPr lang="en-US" sz="1200" b="1" dirty="0"/>
                    </a:p>
                  </a:txBody>
                  <a:tcPr anchor="ctr"/>
                </a:tc>
                <a:tc>
                  <a:txBody>
                    <a:bodyPr/>
                    <a:lstStyle/>
                    <a:p>
                      <a:pPr algn="ctr"/>
                      <a:r>
                        <a:rPr lang="es-EC" sz="1200" dirty="0"/>
                        <a:t>Depende del servicio utilizado, se establecen métricas de calidad (tiempo total de transferencia), y se considera una métrica de degradación debido el aumento del tiempo de transferencia (10%), retraso (2%) y perdida de paquetes (2%).</a:t>
                      </a:r>
                      <a:endParaRPr lang="en-US" sz="1200" dirty="0"/>
                    </a:p>
                  </a:txBody>
                  <a:tcPr anchor="ctr"/>
                </a:tc>
                <a:extLst>
                  <a:ext uri="{0D108BD9-81ED-4DB2-BD59-A6C34878D82A}">
                    <a16:rowId xmlns:a16="http://schemas.microsoft.com/office/drawing/2014/main" val="1460605676"/>
                  </a:ext>
                </a:extLst>
              </a:tr>
              <a:tr h="1064394">
                <a:tc>
                  <a:txBody>
                    <a:bodyPr/>
                    <a:lstStyle/>
                    <a:p>
                      <a:pPr algn="ctr"/>
                      <a:r>
                        <a:rPr lang="es-EC" sz="1200" b="1" noProof="0" dirty="0"/>
                        <a:t>Optimización</a:t>
                      </a:r>
                      <a:r>
                        <a:rPr lang="en-US" sz="1200" b="1" dirty="0"/>
                        <a:t> de </a:t>
                      </a:r>
                      <a:r>
                        <a:rPr lang="es-EC" sz="1200" b="1" noProof="0" dirty="0"/>
                        <a:t>diferenciación</a:t>
                      </a:r>
                    </a:p>
                  </a:txBody>
                  <a:tcPr anchor="ctr"/>
                </a:tc>
                <a:tc>
                  <a:txBody>
                    <a:bodyPr/>
                    <a:lstStyle/>
                    <a:p>
                      <a:pPr algn="ctr"/>
                      <a:r>
                        <a:rPr lang="es-ES" sz="1200" dirty="0"/>
                        <a:t>Se construye un modelo de utilidad que incorpora, bajo la forma de una sola función objetivo, el impacto positivo de la diferenciación (asumiendo que el operador puede monetizar esa diferenciación) y el impacto negativo de ser detectado.</a:t>
                      </a:r>
                      <a:endParaRPr lang="en-US" sz="1200" dirty="0"/>
                    </a:p>
                  </a:txBody>
                  <a:tcPr anchor="ctr"/>
                </a:tc>
                <a:extLst>
                  <a:ext uri="{0D108BD9-81ED-4DB2-BD59-A6C34878D82A}">
                    <a16:rowId xmlns:a16="http://schemas.microsoft.com/office/drawing/2014/main" val="3490149501"/>
                  </a:ext>
                </a:extLst>
              </a:tr>
            </a:tbl>
          </a:graphicData>
        </a:graphic>
      </p:graphicFrame>
      <p:sp>
        <p:nvSpPr>
          <p:cNvPr id="6" name="Rectángulo 9">
            <a:extLst>
              <a:ext uri="{FF2B5EF4-FFF2-40B4-BE49-F238E27FC236}">
                <a16:creationId xmlns:a16="http://schemas.microsoft.com/office/drawing/2014/main" id="{55701CB2-D6EA-47F2-87FD-4973F3D0A5F9}"/>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Reglas de análisis de datos</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3419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a:extLst>
              <a:ext uri="{FF2B5EF4-FFF2-40B4-BE49-F238E27FC236}">
                <a16:creationId xmlns:a16="http://schemas.microsoft.com/office/drawing/2014/main" id="{D867815E-C96F-43F9-A229-6AF5FB8471CD}"/>
              </a:ext>
            </a:extLst>
          </p:cNvPr>
          <p:cNvSpPr>
            <a:spLocks noGrp="1"/>
          </p:cNvSpPr>
          <p:nvPr>
            <p:ph type="title"/>
          </p:nvPr>
        </p:nvSpPr>
        <p:spPr>
          <a:xfrm>
            <a:off x="539552" y="28978"/>
            <a:ext cx="8229600" cy="553728"/>
          </a:xfrm>
        </p:spPr>
        <p:txBody>
          <a:bodyPr/>
          <a:lstStyle/>
          <a:p>
            <a:r>
              <a:rPr lang="es-US" i="0" dirty="0">
                <a:solidFill>
                  <a:srgbClr val="00B050"/>
                </a:solidFill>
                <a:latin typeface="Times New Roman" panose="02020603050405020304" pitchFamily="18" charset="0"/>
                <a:cs typeface="Times New Roman" panose="02020603050405020304" pitchFamily="18" charset="0"/>
              </a:rPr>
              <a:t>Resultados</a:t>
            </a:r>
            <a:endParaRPr lang="es-EC" i="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5D88BBF8-B906-30F7-8C41-4C6934650B9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NETLIFE</a:t>
            </a:r>
          </a:p>
        </p:txBody>
      </p:sp>
      <p:pic>
        <p:nvPicPr>
          <p:cNvPr id="9" name="Imagen 8">
            <a:extLst>
              <a:ext uri="{FF2B5EF4-FFF2-40B4-BE49-F238E27FC236}">
                <a16:creationId xmlns:a16="http://schemas.microsoft.com/office/drawing/2014/main" id="{9B73D85C-D048-045A-2583-9FA35E5CF8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7293" y="623830"/>
            <a:ext cx="6896707" cy="3056815"/>
          </a:xfrm>
          <a:prstGeom prst="rect">
            <a:avLst/>
          </a:prstGeom>
        </p:spPr>
      </p:pic>
      <p:pic>
        <p:nvPicPr>
          <p:cNvPr id="2" name="Imagen 1">
            <a:extLst>
              <a:ext uri="{FF2B5EF4-FFF2-40B4-BE49-F238E27FC236}">
                <a16:creationId xmlns:a16="http://schemas.microsoft.com/office/drawing/2014/main" id="{DA54F85F-E5BB-EF4A-D58F-67983724662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09" y="3680645"/>
            <a:ext cx="5185584" cy="2553525"/>
          </a:xfrm>
          <a:prstGeom prst="rect">
            <a:avLst/>
          </a:prstGeom>
          <a:noFill/>
        </p:spPr>
      </p:pic>
      <p:graphicFrame>
        <p:nvGraphicFramePr>
          <p:cNvPr id="3" name="Tabla 2">
            <a:extLst>
              <a:ext uri="{FF2B5EF4-FFF2-40B4-BE49-F238E27FC236}">
                <a16:creationId xmlns:a16="http://schemas.microsoft.com/office/drawing/2014/main" id="{1A4053CC-B51A-691C-7221-44F59BBF69EE}"/>
              </a:ext>
            </a:extLst>
          </p:cNvPr>
          <p:cNvGraphicFramePr>
            <a:graphicFrameLocks noGrp="1"/>
          </p:cNvGraphicFramePr>
          <p:nvPr>
            <p:extLst>
              <p:ext uri="{D42A27DB-BD31-4B8C-83A1-F6EECF244321}">
                <p14:modId xmlns:p14="http://schemas.microsoft.com/office/powerpoint/2010/main" val="3059639763"/>
              </p:ext>
            </p:extLst>
          </p:nvPr>
        </p:nvGraphicFramePr>
        <p:xfrm>
          <a:off x="5248508" y="3818583"/>
          <a:ext cx="3777504" cy="2021358"/>
        </p:xfrm>
        <a:graphic>
          <a:graphicData uri="http://schemas.openxmlformats.org/drawingml/2006/table">
            <a:tbl>
              <a:tblPr firstRow="1" firstCol="1" bandRow="1">
                <a:tableStyleId>{93296810-A885-4BE3-A3E7-6D5BEEA58F35}</a:tableStyleId>
              </a:tblPr>
              <a:tblGrid>
                <a:gridCol w="876989">
                  <a:extLst>
                    <a:ext uri="{9D8B030D-6E8A-4147-A177-3AD203B41FA5}">
                      <a16:colId xmlns:a16="http://schemas.microsoft.com/office/drawing/2014/main" val="2943251912"/>
                    </a:ext>
                  </a:extLst>
                </a:gridCol>
                <a:gridCol w="580103">
                  <a:extLst>
                    <a:ext uri="{9D8B030D-6E8A-4147-A177-3AD203B41FA5}">
                      <a16:colId xmlns:a16="http://schemas.microsoft.com/office/drawing/2014/main" val="1368293836"/>
                    </a:ext>
                  </a:extLst>
                </a:gridCol>
                <a:gridCol w="580103">
                  <a:extLst>
                    <a:ext uri="{9D8B030D-6E8A-4147-A177-3AD203B41FA5}">
                      <a16:colId xmlns:a16="http://schemas.microsoft.com/office/drawing/2014/main" val="2495367650"/>
                    </a:ext>
                  </a:extLst>
                </a:gridCol>
                <a:gridCol w="580103">
                  <a:extLst>
                    <a:ext uri="{9D8B030D-6E8A-4147-A177-3AD203B41FA5}">
                      <a16:colId xmlns:a16="http://schemas.microsoft.com/office/drawing/2014/main" val="1159752674"/>
                    </a:ext>
                  </a:extLst>
                </a:gridCol>
                <a:gridCol w="580103">
                  <a:extLst>
                    <a:ext uri="{9D8B030D-6E8A-4147-A177-3AD203B41FA5}">
                      <a16:colId xmlns:a16="http://schemas.microsoft.com/office/drawing/2014/main" val="3423415487"/>
                    </a:ext>
                  </a:extLst>
                </a:gridCol>
                <a:gridCol w="580103">
                  <a:extLst>
                    <a:ext uri="{9D8B030D-6E8A-4147-A177-3AD203B41FA5}">
                      <a16:colId xmlns:a16="http://schemas.microsoft.com/office/drawing/2014/main" val="4262177284"/>
                    </a:ext>
                  </a:extLst>
                </a:gridCol>
              </a:tblGrid>
              <a:tr h="782890">
                <a:tc>
                  <a:txBody>
                    <a:bodyPr/>
                    <a:lstStyle/>
                    <a:p>
                      <a:pPr algn="ctr">
                        <a:lnSpc>
                          <a:spcPct val="150000"/>
                        </a:lnSpc>
                        <a:spcAft>
                          <a:spcPts val="800"/>
                        </a:spcAft>
                      </a:pPr>
                      <a:r>
                        <a:rPr lang="es-ES" sz="1000" dirty="0">
                          <a:effectLst/>
                        </a:rPr>
                        <a:t>Día</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26-dic</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4-ene</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7-ene</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8-ene</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10-ene</a:t>
                      </a:r>
                      <a:endParaRPr lang="en-US" sz="10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55220187"/>
                  </a:ext>
                </a:extLst>
              </a:tr>
              <a:tr h="608803">
                <a:tc>
                  <a:txBody>
                    <a:bodyPr/>
                    <a:lstStyle/>
                    <a:p>
                      <a:pPr algn="ctr">
                        <a:lnSpc>
                          <a:spcPct val="150000"/>
                        </a:lnSpc>
                        <a:spcAft>
                          <a:spcPts val="800"/>
                        </a:spcAft>
                      </a:pPr>
                      <a:r>
                        <a:rPr lang="es-ES" sz="1000" dirty="0">
                          <a:effectLst/>
                        </a:rPr>
                        <a:t>Paquetes</a:t>
                      </a:r>
                      <a:br>
                        <a:rPr lang="es-ES" sz="1000" dirty="0">
                          <a:effectLst/>
                        </a:rPr>
                      </a:br>
                      <a:r>
                        <a:rPr lang="es-ES" sz="1000" dirty="0">
                          <a:effectLst/>
                        </a:rPr>
                        <a:t>perdidos promedio</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0.25</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0.25</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0.25</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0.25</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0.25</a:t>
                      </a:r>
                      <a:endParaRPr lang="en-US" sz="10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254670235"/>
                  </a:ext>
                </a:extLst>
              </a:tr>
              <a:tr h="580925">
                <a:tc>
                  <a:txBody>
                    <a:bodyPr/>
                    <a:lstStyle/>
                    <a:p>
                      <a:pPr algn="ctr">
                        <a:lnSpc>
                          <a:spcPct val="150000"/>
                        </a:lnSpc>
                        <a:spcAft>
                          <a:spcPts val="800"/>
                        </a:spcAft>
                      </a:pPr>
                      <a:r>
                        <a:rPr lang="es-ES" sz="1000" dirty="0">
                          <a:effectLst/>
                        </a:rPr>
                        <a:t>% pérdida</a:t>
                      </a:r>
                      <a:br>
                        <a:rPr lang="es-ES" sz="1000" dirty="0">
                          <a:effectLst/>
                        </a:rPr>
                      </a:br>
                      <a:r>
                        <a:rPr lang="es-ES" sz="1000" dirty="0">
                          <a:effectLst/>
                        </a:rPr>
                        <a:t>de paquetes</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0.1</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0.1</a:t>
                      </a:r>
                      <a:endParaRPr lang="en-US" sz="10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0.1</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a:effectLst/>
                        </a:rPr>
                        <a:t>0.1</a:t>
                      </a:r>
                      <a:endParaRPr lang="en-US" sz="10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00" dirty="0">
                          <a:effectLst/>
                        </a:rPr>
                        <a:t>0.1</a:t>
                      </a:r>
                      <a:endParaRPr lang="en-US" sz="10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50517628"/>
                  </a:ext>
                </a:extLst>
              </a:tr>
            </a:tbl>
          </a:graphicData>
        </a:graphic>
      </p:graphicFrame>
    </p:spTree>
    <p:extLst>
      <p:ext uri="{BB962C8B-B14F-4D97-AF65-F5344CB8AC3E}">
        <p14:creationId xmlns:p14="http://schemas.microsoft.com/office/powerpoint/2010/main" val="226593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8668"/>
            <a:ext cx="7059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charset="0"/>
                <a:ea typeface="+mn-ea"/>
                <a:cs typeface="+mn-cs"/>
              </a:rPr>
              <a:t>18</a:t>
            </a:r>
          </a:p>
        </p:txBody>
      </p:sp>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Resultados</a:t>
            </a:r>
            <a:endParaRPr lang="es-EC" i="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8F7CE1F5-7235-F32B-808E-C7FADC6DACA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89006" y="623831"/>
            <a:ext cx="6154994" cy="3522662"/>
          </a:xfrm>
          <a:prstGeom prst="rect">
            <a:avLst/>
          </a:prstGeom>
          <a:noFill/>
        </p:spPr>
      </p:pic>
      <p:sp>
        <p:nvSpPr>
          <p:cNvPr id="8" name="Rectángulo 7">
            <a:extLst>
              <a:ext uri="{FF2B5EF4-FFF2-40B4-BE49-F238E27FC236}">
                <a16:creationId xmlns:a16="http://schemas.microsoft.com/office/drawing/2014/main" id="{D540CFC5-597E-B466-9DB2-45A7694A0F48}"/>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CNT fijo</a:t>
            </a:r>
          </a:p>
        </p:txBody>
      </p:sp>
      <p:pic>
        <p:nvPicPr>
          <p:cNvPr id="2" name="Imagen 1">
            <a:extLst>
              <a:ext uri="{FF2B5EF4-FFF2-40B4-BE49-F238E27FC236}">
                <a16:creationId xmlns:a16="http://schemas.microsoft.com/office/drawing/2014/main" id="{0990E9D3-66D3-8E3E-A6BC-6D639D447EB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140806"/>
            <a:ext cx="4375355" cy="2093364"/>
          </a:xfrm>
          <a:prstGeom prst="rect">
            <a:avLst/>
          </a:prstGeom>
          <a:noFill/>
        </p:spPr>
      </p:pic>
    </p:spTree>
    <p:extLst>
      <p:ext uri="{BB962C8B-B14F-4D97-AF65-F5344CB8AC3E}">
        <p14:creationId xmlns:p14="http://schemas.microsoft.com/office/powerpoint/2010/main" val="185313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A5BA7261-818E-8A5F-0D85-B34B0E435AD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470786" y="623830"/>
            <a:ext cx="5673213" cy="3469498"/>
          </a:xfrm>
          <a:prstGeom prst="rect">
            <a:avLst/>
          </a:prstGeom>
          <a:noFill/>
        </p:spPr>
      </p:pic>
      <p:sp>
        <p:nvSpPr>
          <p:cNvPr id="5" name="Rectángulo 4">
            <a:extLst>
              <a:ext uri="{FF2B5EF4-FFF2-40B4-BE49-F238E27FC236}">
                <a16:creationId xmlns:a16="http://schemas.microsoft.com/office/drawing/2014/main" id="{7DDE5FE8-E721-DD67-A517-512361504573}"/>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a:t>
            </a:r>
            <a:r>
              <a:rPr lang="es-EC" sz="1800" b="1" i="1" kern="1200" dirty="0">
                <a:ea typeface="+mn-ea"/>
              </a:rPr>
              <a:t>CLARO móvil</a:t>
            </a:r>
            <a:endParaRPr kumimoji="0" lang="es-EC" sz="1800" b="1" i="1" u="none" strike="noStrike" kern="1200" cap="none" spc="0" normalizeH="0" baseline="0" noProof="0" dirty="0">
              <a:ln>
                <a:noFill/>
              </a:ln>
              <a:solidFill>
                <a:srgbClr val="000000"/>
              </a:solidFill>
              <a:effectLst/>
              <a:uLnTx/>
              <a:uFillTx/>
              <a:latin typeface="Arial"/>
              <a:ea typeface="+mn-ea"/>
              <a:cs typeface="Arial"/>
            </a:endParaRPr>
          </a:p>
        </p:txBody>
      </p:sp>
      <p:pic>
        <p:nvPicPr>
          <p:cNvPr id="3" name="Imagen 2">
            <a:extLst>
              <a:ext uri="{FF2B5EF4-FFF2-40B4-BE49-F238E27FC236}">
                <a16:creationId xmlns:a16="http://schemas.microsoft.com/office/drawing/2014/main" id="{B1B223A1-8AA9-2DD6-41C7-164C752D114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703625"/>
            <a:ext cx="4689987" cy="2530545"/>
          </a:xfrm>
          <a:prstGeom prst="rect">
            <a:avLst/>
          </a:prstGeom>
          <a:noFill/>
        </p:spPr>
      </p:pic>
      <p:graphicFrame>
        <p:nvGraphicFramePr>
          <p:cNvPr id="6" name="Tabla 5">
            <a:extLst>
              <a:ext uri="{FF2B5EF4-FFF2-40B4-BE49-F238E27FC236}">
                <a16:creationId xmlns:a16="http://schemas.microsoft.com/office/drawing/2014/main" id="{B47B792D-1153-4399-AD0F-B7873778FFD6}"/>
              </a:ext>
            </a:extLst>
          </p:cNvPr>
          <p:cNvGraphicFramePr>
            <a:graphicFrameLocks noGrp="1"/>
          </p:cNvGraphicFramePr>
          <p:nvPr>
            <p:extLst>
              <p:ext uri="{D42A27DB-BD31-4B8C-83A1-F6EECF244321}">
                <p14:modId xmlns:p14="http://schemas.microsoft.com/office/powerpoint/2010/main" val="3061339526"/>
              </p:ext>
            </p:extLst>
          </p:nvPr>
        </p:nvGraphicFramePr>
        <p:xfrm>
          <a:off x="339206" y="801856"/>
          <a:ext cx="2821870" cy="2610983"/>
        </p:xfrm>
        <a:graphic>
          <a:graphicData uri="http://schemas.openxmlformats.org/drawingml/2006/table">
            <a:tbl>
              <a:tblPr firstRow="1" firstCol="1" bandRow="1">
                <a:tableStyleId>{93296810-A885-4BE3-A3E7-6D5BEEA58F35}</a:tableStyleId>
              </a:tblPr>
              <a:tblGrid>
                <a:gridCol w="1410935">
                  <a:extLst>
                    <a:ext uri="{9D8B030D-6E8A-4147-A177-3AD203B41FA5}">
                      <a16:colId xmlns:a16="http://schemas.microsoft.com/office/drawing/2014/main" val="794898298"/>
                    </a:ext>
                  </a:extLst>
                </a:gridCol>
                <a:gridCol w="1410935">
                  <a:extLst>
                    <a:ext uri="{9D8B030D-6E8A-4147-A177-3AD203B41FA5}">
                      <a16:colId xmlns:a16="http://schemas.microsoft.com/office/drawing/2014/main" val="271712711"/>
                    </a:ext>
                  </a:extLst>
                </a:gridCol>
              </a:tblGrid>
              <a:tr h="398577">
                <a:tc>
                  <a:txBody>
                    <a:bodyPr/>
                    <a:lstStyle/>
                    <a:p>
                      <a:pPr algn="ctr">
                        <a:lnSpc>
                          <a:spcPct val="200000"/>
                        </a:lnSpc>
                        <a:spcAft>
                          <a:spcPts val="800"/>
                        </a:spcAft>
                      </a:pPr>
                      <a:r>
                        <a:rPr lang="es-ES" sz="1200" dirty="0">
                          <a:effectLst/>
                        </a:rPr>
                        <a:t>Día</a:t>
                      </a:r>
                      <a:endParaRPr lang="en-US" sz="12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200" dirty="0">
                          <a:effectLst/>
                        </a:rPr>
                        <a:t>25-dic</a:t>
                      </a:r>
                      <a:endParaRPr lang="en-US" sz="12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810298030"/>
                  </a:ext>
                </a:extLst>
              </a:tr>
              <a:tr h="1342079">
                <a:tc>
                  <a:txBody>
                    <a:bodyPr/>
                    <a:lstStyle/>
                    <a:p>
                      <a:pPr algn="ctr">
                        <a:lnSpc>
                          <a:spcPct val="200000"/>
                        </a:lnSpc>
                        <a:spcAft>
                          <a:spcPts val="800"/>
                        </a:spcAft>
                      </a:pPr>
                      <a:r>
                        <a:rPr lang="es-ES" sz="1200" dirty="0">
                          <a:effectLst/>
                        </a:rPr>
                        <a:t>Paquetes perdidos promedio por día</a:t>
                      </a:r>
                      <a:endParaRPr lang="en-US" sz="12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200" dirty="0">
                          <a:effectLst/>
                        </a:rPr>
                        <a:t>1.75</a:t>
                      </a:r>
                      <a:endParaRPr lang="en-US" sz="12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43715212"/>
                  </a:ext>
                </a:extLst>
              </a:tr>
              <a:tr h="870327">
                <a:tc>
                  <a:txBody>
                    <a:bodyPr/>
                    <a:lstStyle/>
                    <a:p>
                      <a:pPr algn="ctr">
                        <a:lnSpc>
                          <a:spcPct val="200000"/>
                        </a:lnSpc>
                        <a:spcAft>
                          <a:spcPts val="800"/>
                        </a:spcAft>
                      </a:pPr>
                      <a:r>
                        <a:rPr lang="es-ES" sz="1200">
                          <a:effectLst/>
                        </a:rPr>
                        <a:t>%pérdida paquetes</a:t>
                      </a:r>
                      <a:endParaRPr lang="en-US" sz="12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200" dirty="0">
                          <a:effectLst/>
                        </a:rPr>
                        <a:t>0.7</a:t>
                      </a:r>
                      <a:endParaRPr lang="en-US" sz="12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08746101"/>
                  </a:ext>
                </a:extLst>
              </a:tr>
            </a:tbl>
          </a:graphicData>
        </a:graphic>
      </p:graphicFrame>
    </p:spTree>
    <p:extLst>
      <p:ext uri="{BB962C8B-B14F-4D97-AF65-F5344CB8AC3E}">
        <p14:creationId xmlns:p14="http://schemas.microsoft.com/office/powerpoint/2010/main" val="140795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4D392D83-4439-59B0-F94C-2CDA44F809C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9189" y="810996"/>
            <a:ext cx="8765621" cy="4940876"/>
          </a:xfrm>
          <a:prstGeom prst="rect">
            <a:avLst/>
          </a:prstGeom>
          <a:noFill/>
        </p:spPr>
      </p:pic>
      <p:sp>
        <p:nvSpPr>
          <p:cNvPr id="2" name="Rectángulo 1">
            <a:extLst>
              <a:ext uri="{FF2B5EF4-FFF2-40B4-BE49-F238E27FC236}">
                <a16:creationId xmlns:a16="http://schemas.microsoft.com/office/drawing/2014/main" id="{8AF9006D-85DB-5ED9-EF83-1DC2A438A716}"/>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a:t>
            </a:r>
            <a:r>
              <a:rPr lang="es-EC" sz="1800" b="1" i="1" kern="1200" dirty="0">
                <a:ea typeface="+mn-ea"/>
              </a:rPr>
              <a:t>MOVISTAR</a:t>
            </a:r>
            <a:endParaRPr kumimoji="0" lang="es-EC" sz="1800" b="1" i="1"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4046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a:spLocks noGrp="1"/>
          </p:cNvSpPr>
          <p:nvPr>
            <p:ph type="title"/>
          </p:nvPr>
        </p:nvSpPr>
        <p:spPr>
          <a:xfrm>
            <a:off x="539552" y="28978"/>
            <a:ext cx="8229600" cy="553728"/>
          </a:xfrm>
        </p:spPr>
        <p:txBody>
          <a:bodyPr/>
          <a:lstStyle/>
          <a:p>
            <a:r>
              <a:rPr lang="es-EC" i="0" dirty="0">
                <a:solidFill>
                  <a:srgbClr val="00B050"/>
                </a:solidFill>
                <a:latin typeface="Times New Roman" panose="02020603050405020304" pitchFamily="18" charset="0"/>
                <a:cs typeface="Times New Roman" panose="02020603050405020304" pitchFamily="18" charset="0"/>
              </a:rPr>
              <a:t>Resultados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9EBB5802-AF79-986E-0BD4-94198547AAD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66327" y="695466"/>
            <a:ext cx="6363472" cy="3581566"/>
          </a:xfrm>
          <a:prstGeom prst="rect">
            <a:avLst/>
          </a:prstGeom>
          <a:noFill/>
        </p:spPr>
      </p:pic>
      <p:sp>
        <p:nvSpPr>
          <p:cNvPr id="2" name="Rectángulo 1">
            <a:extLst>
              <a:ext uri="{FF2B5EF4-FFF2-40B4-BE49-F238E27FC236}">
                <a16:creationId xmlns:a16="http://schemas.microsoft.com/office/drawing/2014/main" id="{8AF9006D-85DB-5ED9-EF83-1DC2A438A716}"/>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a:t>
            </a:r>
            <a:r>
              <a:rPr lang="es-EC" sz="1800" b="1" i="1" kern="1200" dirty="0">
                <a:ea typeface="+mn-ea"/>
              </a:rPr>
              <a:t>MOVISTAR</a:t>
            </a:r>
            <a:endParaRPr kumimoji="0" lang="es-EC" sz="1800" b="1" i="1" u="none" strike="noStrike" kern="1200" cap="none" spc="0" normalizeH="0" baseline="0" noProof="0" dirty="0">
              <a:ln>
                <a:noFill/>
              </a:ln>
              <a:solidFill>
                <a:srgbClr val="000000"/>
              </a:solidFill>
              <a:effectLst/>
              <a:uLnTx/>
              <a:uFillTx/>
              <a:latin typeface="Arial"/>
              <a:ea typeface="+mn-ea"/>
              <a:cs typeface="Arial"/>
            </a:endParaRPr>
          </a:p>
        </p:txBody>
      </p:sp>
      <p:graphicFrame>
        <p:nvGraphicFramePr>
          <p:cNvPr id="3" name="Tabla 2">
            <a:extLst>
              <a:ext uri="{FF2B5EF4-FFF2-40B4-BE49-F238E27FC236}">
                <a16:creationId xmlns:a16="http://schemas.microsoft.com/office/drawing/2014/main" id="{EE4DDBA5-1D29-CB9F-8D7A-79D2477E4948}"/>
              </a:ext>
            </a:extLst>
          </p:cNvPr>
          <p:cNvGraphicFramePr>
            <a:graphicFrameLocks noGrp="1"/>
          </p:cNvGraphicFramePr>
          <p:nvPr>
            <p:extLst>
              <p:ext uri="{D42A27DB-BD31-4B8C-83A1-F6EECF244321}">
                <p14:modId xmlns:p14="http://schemas.microsoft.com/office/powerpoint/2010/main" val="230681921"/>
              </p:ext>
            </p:extLst>
          </p:nvPr>
        </p:nvGraphicFramePr>
        <p:xfrm>
          <a:off x="1315691" y="4454730"/>
          <a:ext cx="6864744" cy="1336469"/>
        </p:xfrm>
        <a:graphic>
          <a:graphicData uri="http://schemas.openxmlformats.org/drawingml/2006/table">
            <a:tbl>
              <a:tblPr firstRow="1" firstCol="1" bandRow="1">
                <a:tableStyleId>{93296810-A885-4BE3-A3E7-6D5BEEA58F35}</a:tableStyleId>
              </a:tblPr>
              <a:tblGrid>
                <a:gridCol w="572062">
                  <a:extLst>
                    <a:ext uri="{9D8B030D-6E8A-4147-A177-3AD203B41FA5}">
                      <a16:colId xmlns:a16="http://schemas.microsoft.com/office/drawing/2014/main" val="2329009597"/>
                    </a:ext>
                  </a:extLst>
                </a:gridCol>
                <a:gridCol w="572062">
                  <a:extLst>
                    <a:ext uri="{9D8B030D-6E8A-4147-A177-3AD203B41FA5}">
                      <a16:colId xmlns:a16="http://schemas.microsoft.com/office/drawing/2014/main" val="3464879154"/>
                    </a:ext>
                  </a:extLst>
                </a:gridCol>
                <a:gridCol w="572062">
                  <a:extLst>
                    <a:ext uri="{9D8B030D-6E8A-4147-A177-3AD203B41FA5}">
                      <a16:colId xmlns:a16="http://schemas.microsoft.com/office/drawing/2014/main" val="652714901"/>
                    </a:ext>
                  </a:extLst>
                </a:gridCol>
                <a:gridCol w="572062">
                  <a:extLst>
                    <a:ext uri="{9D8B030D-6E8A-4147-A177-3AD203B41FA5}">
                      <a16:colId xmlns:a16="http://schemas.microsoft.com/office/drawing/2014/main" val="1526340874"/>
                    </a:ext>
                  </a:extLst>
                </a:gridCol>
                <a:gridCol w="572062">
                  <a:extLst>
                    <a:ext uri="{9D8B030D-6E8A-4147-A177-3AD203B41FA5}">
                      <a16:colId xmlns:a16="http://schemas.microsoft.com/office/drawing/2014/main" val="2831328410"/>
                    </a:ext>
                  </a:extLst>
                </a:gridCol>
                <a:gridCol w="572062">
                  <a:extLst>
                    <a:ext uri="{9D8B030D-6E8A-4147-A177-3AD203B41FA5}">
                      <a16:colId xmlns:a16="http://schemas.microsoft.com/office/drawing/2014/main" val="2425509696"/>
                    </a:ext>
                  </a:extLst>
                </a:gridCol>
                <a:gridCol w="572062">
                  <a:extLst>
                    <a:ext uri="{9D8B030D-6E8A-4147-A177-3AD203B41FA5}">
                      <a16:colId xmlns:a16="http://schemas.microsoft.com/office/drawing/2014/main" val="744817099"/>
                    </a:ext>
                  </a:extLst>
                </a:gridCol>
                <a:gridCol w="572062">
                  <a:extLst>
                    <a:ext uri="{9D8B030D-6E8A-4147-A177-3AD203B41FA5}">
                      <a16:colId xmlns:a16="http://schemas.microsoft.com/office/drawing/2014/main" val="114586327"/>
                    </a:ext>
                  </a:extLst>
                </a:gridCol>
                <a:gridCol w="572062">
                  <a:extLst>
                    <a:ext uri="{9D8B030D-6E8A-4147-A177-3AD203B41FA5}">
                      <a16:colId xmlns:a16="http://schemas.microsoft.com/office/drawing/2014/main" val="4152764259"/>
                    </a:ext>
                  </a:extLst>
                </a:gridCol>
                <a:gridCol w="572062">
                  <a:extLst>
                    <a:ext uri="{9D8B030D-6E8A-4147-A177-3AD203B41FA5}">
                      <a16:colId xmlns:a16="http://schemas.microsoft.com/office/drawing/2014/main" val="3291361932"/>
                    </a:ext>
                  </a:extLst>
                </a:gridCol>
                <a:gridCol w="572062">
                  <a:extLst>
                    <a:ext uri="{9D8B030D-6E8A-4147-A177-3AD203B41FA5}">
                      <a16:colId xmlns:a16="http://schemas.microsoft.com/office/drawing/2014/main" val="1425833495"/>
                    </a:ext>
                  </a:extLst>
                </a:gridCol>
                <a:gridCol w="572062">
                  <a:extLst>
                    <a:ext uri="{9D8B030D-6E8A-4147-A177-3AD203B41FA5}">
                      <a16:colId xmlns:a16="http://schemas.microsoft.com/office/drawing/2014/main" val="229565704"/>
                    </a:ext>
                  </a:extLst>
                </a:gridCol>
              </a:tblGrid>
              <a:tr h="541717">
                <a:tc>
                  <a:txBody>
                    <a:bodyPr/>
                    <a:lstStyle/>
                    <a:p>
                      <a:pPr algn="ctr">
                        <a:lnSpc>
                          <a:spcPct val="150000"/>
                        </a:lnSpc>
                        <a:spcAft>
                          <a:spcPts val="800"/>
                        </a:spcAft>
                      </a:pPr>
                      <a:r>
                        <a:rPr lang="es-ES" sz="1050">
                          <a:effectLst/>
                        </a:rPr>
                        <a:t>Día</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24-dic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25-dic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26-dic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27-dic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28-dic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31-dic</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1-ene</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3-ene</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7-ene</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14-ene</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16-ene</a:t>
                      </a:r>
                      <a:endParaRPr lang="en-US" sz="105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83655804"/>
                  </a:ext>
                </a:extLst>
              </a:tr>
              <a:tr h="541717">
                <a:tc>
                  <a:txBody>
                    <a:bodyPr/>
                    <a:lstStyle/>
                    <a:p>
                      <a:pPr algn="ctr">
                        <a:lnSpc>
                          <a:spcPct val="150000"/>
                        </a:lnSpc>
                        <a:spcAft>
                          <a:spcPts val="800"/>
                        </a:spcAft>
                      </a:pPr>
                      <a:r>
                        <a:rPr lang="es-ES" sz="1050">
                          <a:effectLst/>
                        </a:rPr>
                        <a:t>PP</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25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16.75</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1.5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0.75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0.25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20</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8.5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1.25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2.25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4.75</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0.75</a:t>
                      </a:r>
                      <a:endParaRPr lang="en-US" sz="105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40087525"/>
                  </a:ext>
                </a:extLst>
              </a:tr>
              <a:tr h="253035">
                <a:tc>
                  <a:txBody>
                    <a:bodyPr/>
                    <a:lstStyle/>
                    <a:p>
                      <a:pPr algn="ctr">
                        <a:lnSpc>
                          <a:spcPct val="150000"/>
                        </a:lnSpc>
                        <a:spcAft>
                          <a:spcPts val="800"/>
                        </a:spcAft>
                      </a:pPr>
                      <a:r>
                        <a:rPr lang="es-ES" sz="1050">
                          <a:effectLst/>
                        </a:rPr>
                        <a:t>%PP</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10</a:t>
                      </a:r>
                      <a:endParaRPr lang="en-US" sz="1050" dirty="0">
                        <a:effectLst/>
                        <a:latin typeface="Arial" panose="020B0604020202020204" pitchFamily="34" charset="0"/>
                        <a:ea typeface="Arial" panose="020B0604020202020204" pitchFamily="34" charset="0"/>
                      </a:endParaRPr>
                    </a:p>
                  </a:txBody>
                  <a:tcPr marL="68580" marR="68580" marT="0" marB="0" anchor="ctr">
                    <a:solidFill>
                      <a:srgbClr val="FFC000"/>
                    </a:solidFill>
                  </a:tcPr>
                </a:tc>
                <a:tc>
                  <a:txBody>
                    <a:bodyPr/>
                    <a:lstStyle/>
                    <a:p>
                      <a:pPr algn="ctr">
                        <a:lnSpc>
                          <a:spcPct val="150000"/>
                        </a:lnSpc>
                        <a:spcAft>
                          <a:spcPts val="800"/>
                        </a:spcAft>
                      </a:pPr>
                      <a:r>
                        <a:rPr lang="es-ES" sz="1050" dirty="0">
                          <a:effectLst/>
                        </a:rPr>
                        <a:t>6.7</a:t>
                      </a:r>
                      <a:endParaRPr lang="en-US" sz="1050" dirty="0">
                        <a:effectLst/>
                        <a:latin typeface="Arial" panose="020B0604020202020204" pitchFamily="34" charset="0"/>
                        <a:ea typeface="Arial" panose="020B0604020202020204" pitchFamily="34" charset="0"/>
                      </a:endParaRPr>
                    </a:p>
                  </a:txBody>
                  <a:tcPr marL="68580" marR="68580" marT="0" marB="0" anchor="ctr">
                    <a:solidFill>
                      <a:srgbClr val="FFC000"/>
                    </a:solidFill>
                  </a:tcPr>
                </a:tc>
                <a:tc>
                  <a:txBody>
                    <a:bodyPr/>
                    <a:lstStyle/>
                    <a:p>
                      <a:pPr algn="ctr">
                        <a:lnSpc>
                          <a:spcPct val="150000"/>
                        </a:lnSpc>
                        <a:spcAft>
                          <a:spcPts val="800"/>
                        </a:spcAft>
                      </a:pPr>
                      <a:r>
                        <a:rPr lang="es-ES" sz="1050">
                          <a:effectLst/>
                        </a:rPr>
                        <a:t>0.6</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0.3</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0.1</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8</a:t>
                      </a:r>
                      <a:endParaRPr lang="en-US" sz="1050" dirty="0">
                        <a:effectLst/>
                        <a:latin typeface="Arial" panose="020B0604020202020204" pitchFamily="34" charset="0"/>
                        <a:ea typeface="Arial" panose="020B0604020202020204" pitchFamily="34" charset="0"/>
                      </a:endParaRPr>
                    </a:p>
                  </a:txBody>
                  <a:tcPr marL="68580" marR="68580" marT="0" marB="0" anchor="ctr">
                    <a:solidFill>
                      <a:srgbClr val="FFC000"/>
                    </a:solidFill>
                  </a:tcPr>
                </a:tc>
                <a:tc>
                  <a:txBody>
                    <a:bodyPr/>
                    <a:lstStyle/>
                    <a:p>
                      <a:pPr algn="ctr">
                        <a:lnSpc>
                          <a:spcPct val="150000"/>
                        </a:lnSpc>
                        <a:spcAft>
                          <a:spcPts val="800"/>
                        </a:spcAft>
                      </a:pPr>
                      <a:r>
                        <a:rPr lang="es-ES" sz="1050">
                          <a:effectLst/>
                        </a:rPr>
                        <a:t>3.4</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0.8</a:t>
                      </a:r>
                      <a:endParaRPr lang="en-US" sz="105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0.9</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a:effectLst/>
                        </a:rPr>
                        <a:t>1.9</a:t>
                      </a:r>
                      <a:endParaRPr lang="en-US" sz="105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800"/>
                        </a:spcAft>
                      </a:pPr>
                      <a:r>
                        <a:rPr lang="es-ES" sz="1050" dirty="0">
                          <a:effectLst/>
                        </a:rPr>
                        <a:t>0.3</a:t>
                      </a:r>
                      <a:endParaRPr lang="en-US" sz="105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38686639"/>
                  </a:ext>
                </a:extLst>
              </a:tr>
            </a:tbl>
          </a:graphicData>
        </a:graphic>
      </p:graphicFrame>
    </p:spTree>
    <p:extLst>
      <p:ext uri="{BB962C8B-B14F-4D97-AF65-F5344CB8AC3E}">
        <p14:creationId xmlns:p14="http://schemas.microsoft.com/office/powerpoint/2010/main" val="176423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879A1F-7E2D-D4B8-0288-7D8BD90C6DE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504" y="941272"/>
            <a:ext cx="8671868" cy="4604121"/>
          </a:xfrm>
          <a:prstGeom prst="rect">
            <a:avLst/>
          </a:prstGeom>
          <a:noFill/>
        </p:spPr>
      </p:pic>
      <p:sp>
        <p:nvSpPr>
          <p:cNvPr id="5" name="Rectángulo 4">
            <a:extLst>
              <a:ext uri="{FF2B5EF4-FFF2-40B4-BE49-F238E27FC236}">
                <a16:creationId xmlns:a16="http://schemas.microsoft.com/office/drawing/2014/main" id="{1114C650-9374-22E1-ABBA-DEABEEA680EF}"/>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a:t>
            </a:r>
            <a:r>
              <a:rPr lang="es-EC" sz="1800" b="1" i="1" kern="1200" dirty="0">
                <a:ea typeface="+mn-ea"/>
              </a:rPr>
              <a:t>CNT móvil</a:t>
            </a:r>
            <a:endParaRPr kumimoji="0" lang="es-EC" sz="1800" b="1" i="1" u="none" strike="noStrike" kern="1200" cap="none" spc="0" normalizeH="0" baseline="0" noProof="0" dirty="0">
              <a:ln>
                <a:noFill/>
              </a:ln>
              <a:solidFill>
                <a:srgbClr val="000000"/>
              </a:solidFill>
              <a:effectLst/>
              <a:uLnTx/>
              <a:uFillTx/>
              <a:latin typeface="Arial"/>
              <a:ea typeface="+mn-ea"/>
              <a:cs typeface="Arial"/>
            </a:endParaRPr>
          </a:p>
        </p:txBody>
      </p:sp>
      <p:sp>
        <p:nvSpPr>
          <p:cNvPr id="9" name="Título 5">
            <a:extLst>
              <a:ext uri="{FF2B5EF4-FFF2-40B4-BE49-F238E27FC236}">
                <a16:creationId xmlns:a16="http://schemas.microsoft.com/office/drawing/2014/main" id="{8DDCEFBC-E2F6-D5D0-4005-EAA7C56925F4}"/>
              </a:ext>
            </a:extLst>
          </p:cNvPr>
          <p:cNvSpPr txBox="1">
            <a:spLocks/>
          </p:cNvSpPr>
          <p:nvPr/>
        </p:nvSpPr>
        <p:spPr>
          <a:xfrm>
            <a:off x="539552" y="28978"/>
            <a:ext cx="8229600" cy="5537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buClrTx/>
              <a:buFontTx/>
            </a:pPr>
            <a:r>
              <a:rPr lang="es-EC" i="0">
                <a:solidFill>
                  <a:srgbClr val="00B050"/>
                </a:solidFill>
                <a:latin typeface="Times New Roman" panose="02020603050405020304" pitchFamily="18" charset="0"/>
                <a:cs typeface="Times New Roman" panose="02020603050405020304" pitchFamily="18" charset="0"/>
              </a:rPr>
              <a:t>Resultados</a:t>
            </a:r>
            <a:br>
              <a:rPr lang="es-EC" i="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0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B83E96F-6CD4-6E15-552E-009896C5FA7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04549" y="695466"/>
            <a:ext cx="6734902" cy="3578937"/>
          </a:xfrm>
          <a:prstGeom prst="rect">
            <a:avLst/>
          </a:prstGeom>
          <a:noFill/>
        </p:spPr>
      </p:pic>
      <p:sp>
        <p:nvSpPr>
          <p:cNvPr id="5" name="Rectángulo 4">
            <a:extLst>
              <a:ext uri="{FF2B5EF4-FFF2-40B4-BE49-F238E27FC236}">
                <a16:creationId xmlns:a16="http://schemas.microsoft.com/office/drawing/2014/main" id="{1114C650-9374-22E1-ABBA-DEABEEA680EF}"/>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1" i="1" u="none" strike="noStrike" kern="1200" cap="none" spc="0" normalizeH="0" baseline="0" noProof="0" dirty="0">
                <a:ln>
                  <a:noFill/>
                </a:ln>
                <a:solidFill>
                  <a:srgbClr val="000000"/>
                </a:solidFill>
                <a:effectLst/>
                <a:uLnTx/>
                <a:uFillTx/>
                <a:latin typeface="Arial"/>
                <a:ea typeface="+mn-ea"/>
                <a:cs typeface="Arial"/>
              </a:rPr>
              <a:t>ISP </a:t>
            </a:r>
            <a:r>
              <a:rPr lang="es-EC" sz="1800" b="1" i="1" kern="1200" dirty="0">
                <a:ea typeface="+mn-ea"/>
              </a:rPr>
              <a:t>CNT móvil</a:t>
            </a:r>
            <a:endParaRPr kumimoji="0" lang="es-EC" sz="1800" b="1" i="1" u="none" strike="noStrike" kern="1200" cap="none" spc="0" normalizeH="0" baseline="0" noProof="0" dirty="0">
              <a:ln>
                <a:noFill/>
              </a:ln>
              <a:solidFill>
                <a:srgbClr val="000000"/>
              </a:solidFill>
              <a:effectLst/>
              <a:uLnTx/>
              <a:uFillTx/>
              <a:latin typeface="Arial"/>
              <a:ea typeface="+mn-ea"/>
              <a:cs typeface="Arial"/>
            </a:endParaRPr>
          </a:p>
        </p:txBody>
      </p:sp>
      <p:sp>
        <p:nvSpPr>
          <p:cNvPr id="9" name="Título 5">
            <a:extLst>
              <a:ext uri="{FF2B5EF4-FFF2-40B4-BE49-F238E27FC236}">
                <a16:creationId xmlns:a16="http://schemas.microsoft.com/office/drawing/2014/main" id="{8DDCEFBC-E2F6-D5D0-4005-EAA7C56925F4}"/>
              </a:ext>
            </a:extLst>
          </p:cNvPr>
          <p:cNvSpPr txBox="1">
            <a:spLocks/>
          </p:cNvSpPr>
          <p:nvPr/>
        </p:nvSpPr>
        <p:spPr>
          <a:xfrm>
            <a:off x="539552" y="28978"/>
            <a:ext cx="8229600" cy="5537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buClrTx/>
              <a:buFontTx/>
            </a:pPr>
            <a:r>
              <a:rPr lang="es-EC" i="0">
                <a:solidFill>
                  <a:srgbClr val="00B050"/>
                </a:solidFill>
                <a:latin typeface="Times New Roman" panose="02020603050405020304" pitchFamily="18" charset="0"/>
                <a:cs typeface="Times New Roman" panose="02020603050405020304" pitchFamily="18" charset="0"/>
              </a:rPr>
              <a:t>Resultados</a:t>
            </a:r>
            <a:br>
              <a:rPr lang="es-EC" i="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8CAC2419-9E0A-8A13-0AED-8535DBDF35D9}"/>
              </a:ext>
            </a:extLst>
          </p:cNvPr>
          <p:cNvGraphicFramePr>
            <a:graphicFrameLocks noGrp="1"/>
          </p:cNvGraphicFramePr>
          <p:nvPr>
            <p:extLst>
              <p:ext uri="{D42A27DB-BD31-4B8C-83A1-F6EECF244321}">
                <p14:modId xmlns:p14="http://schemas.microsoft.com/office/powerpoint/2010/main" val="1406181428"/>
              </p:ext>
            </p:extLst>
          </p:nvPr>
        </p:nvGraphicFramePr>
        <p:xfrm>
          <a:off x="2407233" y="4387163"/>
          <a:ext cx="4329534" cy="1665314"/>
        </p:xfrm>
        <a:graphic>
          <a:graphicData uri="http://schemas.openxmlformats.org/drawingml/2006/table">
            <a:tbl>
              <a:tblPr firstRow="1" firstCol="1" bandRow="1">
                <a:tableStyleId>{93296810-A885-4BE3-A3E7-6D5BEEA58F35}</a:tableStyleId>
              </a:tblPr>
              <a:tblGrid>
                <a:gridCol w="1685777">
                  <a:extLst>
                    <a:ext uri="{9D8B030D-6E8A-4147-A177-3AD203B41FA5}">
                      <a16:colId xmlns:a16="http://schemas.microsoft.com/office/drawing/2014/main" val="888093382"/>
                    </a:ext>
                  </a:extLst>
                </a:gridCol>
                <a:gridCol w="820389">
                  <a:extLst>
                    <a:ext uri="{9D8B030D-6E8A-4147-A177-3AD203B41FA5}">
                      <a16:colId xmlns:a16="http://schemas.microsoft.com/office/drawing/2014/main" val="803447669"/>
                    </a:ext>
                  </a:extLst>
                </a:gridCol>
                <a:gridCol w="880049">
                  <a:extLst>
                    <a:ext uri="{9D8B030D-6E8A-4147-A177-3AD203B41FA5}">
                      <a16:colId xmlns:a16="http://schemas.microsoft.com/office/drawing/2014/main" val="4277770376"/>
                    </a:ext>
                  </a:extLst>
                </a:gridCol>
                <a:gridCol w="943319">
                  <a:extLst>
                    <a:ext uri="{9D8B030D-6E8A-4147-A177-3AD203B41FA5}">
                      <a16:colId xmlns:a16="http://schemas.microsoft.com/office/drawing/2014/main" val="3749648636"/>
                    </a:ext>
                  </a:extLst>
                </a:gridCol>
              </a:tblGrid>
              <a:tr h="428206">
                <a:tc>
                  <a:txBody>
                    <a:bodyPr/>
                    <a:lstStyle/>
                    <a:p>
                      <a:pPr algn="ctr">
                        <a:lnSpc>
                          <a:spcPct val="200000"/>
                        </a:lnSpc>
                        <a:spcAft>
                          <a:spcPts val="800"/>
                        </a:spcAft>
                      </a:pPr>
                      <a:r>
                        <a:rPr lang="es-ES" sz="1100" dirty="0">
                          <a:effectLst/>
                        </a:rPr>
                        <a:t>Días</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01-ene</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11-ene</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15-ene</a:t>
                      </a:r>
                      <a:endParaRPr lang="en-US" sz="11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722163416"/>
                  </a:ext>
                </a:extLst>
              </a:tr>
              <a:tr h="585703">
                <a:tc>
                  <a:txBody>
                    <a:bodyPr/>
                    <a:lstStyle/>
                    <a:p>
                      <a:pPr algn="ctr">
                        <a:lnSpc>
                          <a:spcPct val="200000"/>
                        </a:lnSpc>
                        <a:spcAft>
                          <a:spcPts val="800"/>
                        </a:spcAft>
                      </a:pPr>
                      <a:r>
                        <a:rPr lang="es-ES" sz="1100" dirty="0">
                          <a:effectLst/>
                        </a:rPr>
                        <a:t>Paquetes perdidos promedio</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a:effectLst/>
                        </a:rPr>
                        <a:t>0.5</a:t>
                      </a:r>
                      <a:endParaRPr lang="en-US" sz="11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a:effectLst/>
                        </a:rPr>
                        <a:t>1</a:t>
                      </a:r>
                      <a:endParaRPr lang="en-US" sz="110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2.75</a:t>
                      </a:r>
                      <a:endParaRPr lang="en-US" sz="11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46996810"/>
                  </a:ext>
                </a:extLst>
              </a:tr>
              <a:tr h="585703">
                <a:tc>
                  <a:txBody>
                    <a:bodyPr/>
                    <a:lstStyle/>
                    <a:p>
                      <a:pPr algn="ctr">
                        <a:lnSpc>
                          <a:spcPct val="200000"/>
                        </a:lnSpc>
                        <a:spcAft>
                          <a:spcPts val="800"/>
                        </a:spcAft>
                      </a:pPr>
                      <a:r>
                        <a:rPr lang="es-ES" sz="1100" dirty="0">
                          <a:effectLst/>
                        </a:rPr>
                        <a:t>% de paquetes perdidos</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0.2</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0.4</a:t>
                      </a:r>
                      <a:endParaRPr lang="en-US" sz="1100"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200000"/>
                        </a:lnSpc>
                        <a:spcAft>
                          <a:spcPts val="800"/>
                        </a:spcAft>
                      </a:pPr>
                      <a:r>
                        <a:rPr lang="es-ES" sz="1100" dirty="0">
                          <a:effectLst/>
                        </a:rPr>
                        <a:t>1.1</a:t>
                      </a:r>
                      <a:endParaRPr lang="en-US" sz="11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95129975"/>
                  </a:ext>
                </a:extLst>
              </a:tr>
            </a:tbl>
          </a:graphicData>
        </a:graphic>
      </p:graphicFrame>
    </p:spTree>
    <p:extLst>
      <p:ext uri="{BB962C8B-B14F-4D97-AF65-F5344CB8AC3E}">
        <p14:creationId xmlns:p14="http://schemas.microsoft.com/office/powerpoint/2010/main" val="1143473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2" name="CuadroTexto 1">
            <a:extLst>
              <a:ext uri="{FF2B5EF4-FFF2-40B4-BE49-F238E27FC236}">
                <a16:creationId xmlns:a16="http://schemas.microsoft.com/office/drawing/2014/main" id="{5D5649E4-4A88-03B7-2676-DE1C048470F6}"/>
              </a:ext>
            </a:extLst>
          </p:cNvPr>
          <p:cNvSpPr txBox="1"/>
          <p:nvPr/>
        </p:nvSpPr>
        <p:spPr>
          <a:xfrm>
            <a:off x="0" y="1110154"/>
            <a:ext cx="9143999" cy="4191981"/>
          </a:xfrm>
          <a:prstGeom prst="rect">
            <a:avLst/>
          </a:prstGeom>
          <a:noFill/>
        </p:spPr>
        <p:txBody>
          <a:bodyPr wrap="square" rtlCol="0">
            <a:spAutoFit/>
          </a:bodyPr>
          <a:lstStyle/>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El Internet es una tecnología de propósito general, una red global que depende de modelos de comunicación de redes, principio de extremo a extremo, una gobernanza efectiva para garantizar el principio de la neutralidad de red y un acceso equitativo y justo para todos los usuarios que la utilizan.</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Visto el impacto de las políticas de NR en otros países, es claro que en el Ecuador se requiere de una normativa legal fuerte para proteger a los usuarios y garantizar el acceso libre y justo a Internet, sin importar origen, ubicación o poder adquisitivo. Asegurar que los proveedores de servicios de Internet cumplan con los principios de la neutralidad de la red y operen de manera transparente y responsable, fomenta la innovación en línea y la protección de los derechos de los usuarios de Internet.</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Existen múltiples y diversas herramientas que realizan monitoreo activo, pero en el contexto de Neutralidad de la Red, la de mayor aporte para esta investigación fue Wehe, ya que se emuló un comportamiento similar en cuanto al monitoreo e inyección, con la diferencia del parámetro de análisis para determinar la diferenciación de tráfico, en el caso de Wehe se monitorea el throughput y en la herramienta desarrollada se monitorea la latencia.</a:t>
            </a:r>
          </a:p>
        </p:txBody>
      </p:sp>
    </p:spTree>
    <p:extLst>
      <p:ext uri="{BB962C8B-B14F-4D97-AF65-F5344CB8AC3E}">
        <p14:creationId xmlns:p14="http://schemas.microsoft.com/office/powerpoint/2010/main" val="9502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2" name="CuadroTexto 1">
            <a:extLst>
              <a:ext uri="{FF2B5EF4-FFF2-40B4-BE49-F238E27FC236}">
                <a16:creationId xmlns:a16="http://schemas.microsoft.com/office/drawing/2014/main" id="{5D5649E4-4A88-03B7-2676-DE1C048470F6}"/>
              </a:ext>
            </a:extLst>
          </p:cNvPr>
          <p:cNvSpPr txBox="1"/>
          <p:nvPr/>
        </p:nvSpPr>
        <p:spPr>
          <a:xfrm>
            <a:off x="0" y="1206406"/>
            <a:ext cx="9143999" cy="3961149"/>
          </a:xfrm>
          <a:prstGeom prst="rect">
            <a:avLst/>
          </a:prstGeom>
          <a:noFill/>
        </p:spPr>
        <p:txBody>
          <a:bodyPr wrap="square" rtlCol="0">
            <a:spAutoFit/>
          </a:bodyPr>
          <a:lstStyle/>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Al llevar a cabo este estudio se logró el desarrollo, validación e implementación de una herramienta de inyección activa y monitoreo de tráfico de red, enfocada en la búsqueda de diferenciación de tráfico a través de la comparación de latencia y pérdida de paquetes entre diferentes tipos de servicios en las redes de </a:t>
            </a:r>
            <a:r>
              <a:rPr lang="es-ES" dirty="0" err="1">
                <a:effectLst/>
                <a:latin typeface="Arial" panose="020B0604020202020204" pitchFamily="34" charset="0"/>
                <a:ea typeface="Calibri" panose="020F0502020204030204" pitchFamily="34" charset="0"/>
                <a:cs typeface="Times New Roman" panose="02020603050405020304" pitchFamily="18" charset="0"/>
              </a:rPr>
              <a:t>ISP’s</a:t>
            </a:r>
            <a:r>
              <a:rPr lang="es-ES" dirty="0">
                <a:effectLst/>
                <a:latin typeface="Arial" panose="020B0604020202020204" pitchFamily="34" charset="0"/>
                <a:ea typeface="Calibri" panose="020F0502020204030204" pitchFamily="34" charset="0"/>
                <a:cs typeface="Times New Roman" panose="02020603050405020304" pitchFamily="18" charset="0"/>
              </a:rPr>
              <a:t> fijos y móviles. </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Durante el desarrollo de las herramientas de inyección y monitoreo de proveedores de servicios de internet, se utilizaron diversas tecnologías de alta capacidad y versatilidad.</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Por un lado, para la herramienta de </a:t>
            </a:r>
            <a:r>
              <a:rPr lang="es-ES" dirty="0" err="1">
                <a:effectLst/>
                <a:latin typeface="Arial" panose="020B0604020202020204" pitchFamily="34" charset="0"/>
                <a:ea typeface="Calibri" panose="020F0502020204030204" pitchFamily="34" charset="0"/>
                <a:cs typeface="Times New Roman" panose="02020603050405020304" pitchFamily="18" charset="0"/>
              </a:rPr>
              <a:t>ISP’s</a:t>
            </a:r>
            <a:r>
              <a:rPr lang="es-ES" dirty="0">
                <a:effectLst/>
                <a:latin typeface="Arial" panose="020B0604020202020204" pitchFamily="34" charset="0"/>
                <a:ea typeface="Calibri" panose="020F0502020204030204" pitchFamily="34" charset="0"/>
                <a:cs typeface="Times New Roman" panose="02020603050405020304" pitchFamily="18" charset="0"/>
              </a:rPr>
              <a:t> fijos se emplearon Python y Scapy, lo que permitió la creación,</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manipulación, observación y análisis del tráfico generado, acorde a los servicios o aplicaciones</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requeridos.</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Por otro lado, en el desarrollo de la herramienta para ISP’s móviles, se utilizaron principalmente</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tecnologías integradas en el entorno de desarrollo integrado (IDE) de Android Studio, una plataforma</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conocida por su alta capacidad y escalabilidad, herramienta ideal para la creación de una solución tan</a:t>
            </a:r>
            <a:br>
              <a:rPr lang="es-ES" dirty="0">
                <a:effectLst/>
                <a:latin typeface="Arial" panose="020B0604020202020204" pitchFamily="34" charset="0"/>
                <a:ea typeface="Calibri" panose="020F0502020204030204" pitchFamily="34" charset="0"/>
                <a:cs typeface="Times New Roman" panose="02020603050405020304" pitchFamily="18" charset="0"/>
              </a:rPr>
            </a:br>
            <a:r>
              <a:rPr lang="es-ES" dirty="0">
                <a:effectLst/>
                <a:latin typeface="Arial" panose="020B0604020202020204" pitchFamily="34" charset="0"/>
                <a:ea typeface="Calibri" panose="020F0502020204030204" pitchFamily="34" charset="0"/>
                <a:cs typeface="Times New Roman" panose="02020603050405020304" pitchFamily="18" charset="0"/>
              </a:rPr>
              <a:t>    compleja como la desarrollada en este trabajo de investigación.</a:t>
            </a:r>
          </a:p>
        </p:txBody>
      </p:sp>
    </p:spTree>
    <p:extLst>
      <p:ext uri="{BB962C8B-B14F-4D97-AF65-F5344CB8AC3E}">
        <p14:creationId xmlns:p14="http://schemas.microsoft.com/office/powerpoint/2010/main" val="262455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5908430" y="0"/>
            <a:ext cx="2999933" cy="647114"/>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9" name="Título 1"/>
          <p:cNvSpPr txBox="1">
            <a:spLocks/>
          </p:cNvSpPr>
          <p:nvPr/>
        </p:nvSpPr>
        <p:spPr>
          <a:xfrm>
            <a:off x="93953" y="91010"/>
            <a:ext cx="2999933" cy="6037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Antecedentes</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sp>
        <p:nvSpPr>
          <p:cNvPr id="16" name="TextBox 157">
            <a:extLst>
              <a:ext uri="{FF2B5EF4-FFF2-40B4-BE49-F238E27FC236}">
                <a16:creationId xmlns:a16="http://schemas.microsoft.com/office/drawing/2014/main" id="{5E543D2F-3D9D-C3D7-614A-72E786E7415E}"/>
              </a:ext>
            </a:extLst>
          </p:cNvPr>
          <p:cNvSpPr txBox="1">
            <a:spLocks noChangeArrowheads="1"/>
          </p:cNvSpPr>
          <p:nvPr/>
        </p:nvSpPr>
        <p:spPr bwMode="auto">
          <a:xfrm>
            <a:off x="235637" y="723897"/>
            <a:ext cx="8672726" cy="83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S" sz="1500" dirty="0">
                <a:solidFill>
                  <a:srgbClr val="000000"/>
                </a:solidFill>
                <a:effectLst/>
                <a:latin typeface="Arial" panose="020B0604020202020204" pitchFamily="34" charset="0"/>
                <a:ea typeface="Calibri" panose="020F0502020204030204" pitchFamily="34" charset="0"/>
              </a:rPr>
              <a:t>La Internet es aprovechada por más de 5 billones de personas en todo el mundo, convirtiéndose en la infraestructura de comunicaciones más utilizada</a:t>
            </a:r>
            <a:r>
              <a:rPr lang="es-ES" sz="1500" dirty="0">
                <a:solidFill>
                  <a:srgbClr val="000000"/>
                </a:solidFill>
                <a:latin typeface="Arial" panose="020B0604020202020204" pitchFamily="34" charset="0"/>
                <a:ea typeface="Calibri" panose="020F0502020204030204" pitchFamily="34" charset="0"/>
              </a:rPr>
              <a:t>,</a:t>
            </a:r>
            <a:r>
              <a:rPr lang="es-ES" sz="1500" dirty="0">
                <a:solidFill>
                  <a:srgbClr val="000000"/>
                </a:solidFill>
                <a:effectLst/>
                <a:latin typeface="Arial" panose="020B0604020202020204" pitchFamily="34" charset="0"/>
                <a:ea typeface="Calibri" panose="020F0502020204030204" pitchFamily="34" charset="0"/>
              </a:rPr>
              <a:t> su alto impacto ha sido parte fundamental del crecimiento económico de muchos países y diferentes organizaciones.</a:t>
            </a:r>
            <a:endParaRPr lang="en-US" altLang="es-MX" sz="1500" dirty="0">
              <a:latin typeface="+mn-lt"/>
              <a:cs typeface="Calibri Light" panose="020F0302020204030204" pitchFamily="34" charset="0"/>
            </a:endParaRPr>
          </a:p>
        </p:txBody>
      </p:sp>
      <p:pic>
        <p:nvPicPr>
          <p:cNvPr id="3" name="Imagen 2">
            <a:extLst>
              <a:ext uri="{FF2B5EF4-FFF2-40B4-BE49-F238E27FC236}">
                <a16:creationId xmlns:a16="http://schemas.microsoft.com/office/drawing/2014/main" id="{C96FAC96-A8A2-A458-A1EA-FA284228D266}"/>
              </a:ext>
            </a:extLst>
          </p:cNvPr>
          <p:cNvPicPr>
            <a:picLocks noChangeAspect="1"/>
          </p:cNvPicPr>
          <p:nvPr/>
        </p:nvPicPr>
        <p:blipFill>
          <a:blip r:embed="rId2"/>
          <a:stretch>
            <a:fillRect/>
          </a:stretch>
        </p:blipFill>
        <p:spPr>
          <a:xfrm>
            <a:off x="1420361" y="1593108"/>
            <a:ext cx="6303277" cy="3564646"/>
          </a:xfrm>
          <a:prstGeom prst="rect">
            <a:avLst/>
          </a:prstGeom>
        </p:spPr>
      </p:pic>
      <p:sp>
        <p:nvSpPr>
          <p:cNvPr id="4" name="TextBox 157">
            <a:extLst>
              <a:ext uri="{FF2B5EF4-FFF2-40B4-BE49-F238E27FC236}">
                <a16:creationId xmlns:a16="http://schemas.microsoft.com/office/drawing/2014/main" id="{7D2963ED-3A08-1139-8A80-E9FDE081D7ED}"/>
              </a:ext>
            </a:extLst>
          </p:cNvPr>
          <p:cNvSpPr txBox="1">
            <a:spLocks noChangeArrowheads="1"/>
          </p:cNvSpPr>
          <p:nvPr/>
        </p:nvSpPr>
        <p:spPr bwMode="auto">
          <a:xfrm>
            <a:off x="235637" y="5270543"/>
            <a:ext cx="8672726" cy="58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s-ES" altLang="es-MX" sz="1500" dirty="0">
                <a:latin typeface="+mn-lt"/>
                <a:cs typeface="Calibri Light" panose="020F0302020204030204" pitchFamily="34" charset="0"/>
              </a:rPr>
              <a:t>Preservar un ecosistema de Internet justo, equitativo y abierto, fomenta la innovación, la competencia leal y da libertad de elección a los usuarios</a:t>
            </a:r>
            <a:endParaRPr lang="en-US" altLang="es-MX" sz="1500" dirty="0">
              <a:latin typeface="+mn-lt"/>
              <a:cs typeface="Calibri Light" panose="020F0302020204030204" pitchFamily="34" charset="0"/>
            </a:endParaRPr>
          </a:p>
        </p:txBody>
      </p:sp>
    </p:spTree>
    <p:extLst>
      <p:ext uri="{BB962C8B-B14F-4D97-AF65-F5344CB8AC3E}">
        <p14:creationId xmlns:p14="http://schemas.microsoft.com/office/powerpoint/2010/main" val="278031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2" name="CuadroTexto 1">
            <a:extLst>
              <a:ext uri="{FF2B5EF4-FFF2-40B4-BE49-F238E27FC236}">
                <a16:creationId xmlns:a16="http://schemas.microsoft.com/office/drawing/2014/main" id="{5D5649E4-4A88-03B7-2676-DE1C048470F6}"/>
              </a:ext>
            </a:extLst>
          </p:cNvPr>
          <p:cNvSpPr txBox="1"/>
          <p:nvPr/>
        </p:nvSpPr>
        <p:spPr>
          <a:xfrm>
            <a:off x="0" y="807224"/>
            <a:ext cx="9143999" cy="5243551"/>
          </a:xfrm>
          <a:prstGeom prst="rect">
            <a:avLst/>
          </a:prstGeom>
          <a:noFill/>
        </p:spPr>
        <p:txBody>
          <a:bodyPr wrap="square" rtlCol="0">
            <a:spAutoFit/>
          </a:bodyPr>
          <a:lstStyle/>
          <a:p>
            <a:pPr marL="285750" indent="-285750" algn="just">
              <a:lnSpc>
                <a:spcPts val="2200"/>
              </a:lnSpc>
              <a:spcBef>
                <a:spcPts val="1800"/>
              </a:spcBef>
              <a:spcAft>
                <a:spcPts val="800"/>
              </a:spcAft>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Es de suma importancia destacar que, en el contexto del desarrollo de herramientas de inyección y monitoreo de tráfico en redes de proveedores de servicios de Internet, resulta fundamental prestar atención a las características, desarrollo y scripts o código del servidor utilizado. Esto se debe a que es necesario asegurarse de que el servidor responda de manera rápida y precisa a los paquetes enviados, lo que permite reducir los valores de error en el punto medio de la medición. De esta manera, se garantiza una medición más confiable y precisa del tráfico en la red, lo que resulta esencial para mejorar su rendimiento y calidad en general.</a:t>
            </a:r>
          </a:p>
          <a:p>
            <a:pPr marL="285750" indent="-285750" algn="just">
              <a:lnSpc>
                <a:spcPts val="2200"/>
              </a:lnSpc>
              <a:spcBef>
                <a:spcPts val="1800"/>
              </a:spcBef>
              <a:spcAft>
                <a:spcPts val="800"/>
              </a:spcAft>
              <a:buFont typeface="Arial" panose="020B0604020202020204" pitchFamily="34" charset="0"/>
              <a:buChar char="•"/>
            </a:pPr>
            <a:r>
              <a:rPr lang="es-ES" dirty="0">
                <a:effectLst/>
                <a:latin typeface="Arial" panose="020B0604020202020204" pitchFamily="34" charset="0"/>
                <a:ea typeface="Arial" panose="020B0604020202020204" pitchFamily="34" charset="0"/>
              </a:rPr>
              <a:t>Se realizó la construcción de paquetes sintéticos, logrando simular el comportamiento de servicios específicos (Netflix, YouTube y Google Meet), en cabeceras como puertos y payloads, lo que permitió evaluar cómo los ISP’s fijos y móviles manejan y priorizan el tráfico de estas aplicaciones, y llevar a cabo pruebas controladas y exhaustivas, para tener una mayor precisión en la detección de posibles casos de discriminación de tráfico.</a:t>
            </a:r>
            <a:endParaRPr lang="en-US" dirty="0">
              <a:effectLst/>
              <a:latin typeface="Arial" panose="020B0604020202020204" pitchFamily="34" charset="0"/>
              <a:ea typeface="Arial" panose="020B0604020202020204" pitchFamily="34" charset="0"/>
            </a:endParaRPr>
          </a:p>
          <a:p>
            <a:pPr marL="285750" indent="-285750" algn="just">
              <a:lnSpc>
                <a:spcPts val="2200"/>
              </a:lnSpc>
              <a:spcBef>
                <a:spcPts val="1800"/>
              </a:spcBef>
              <a:spcAft>
                <a:spcPts val="800"/>
              </a:spcAft>
              <a:buFont typeface="Arial" panose="020B0604020202020204" pitchFamily="34" charset="0"/>
              <a:buChar char="•"/>
            </a:pPr>
            <a:r>
              <a:rPr lang="es-ES" dirty="0">
                <a:effectLst/>
                <a:latin typeface="Arial" panose="020B0604020202020204" pitchFamily="34" charset="0"/>
                <a:ea typeface="Arial" panose="020B0604020202020204" pitchFamily="34" charset="0"/>
              </a:rPr>
              <a:t>Con los resultados obtenidos en los ISP’s fijos, se pudo inferir que no existen patrones de diferenciación en la gestión del tráfico ni por día, ni por horario (en latencia y pérdida de paquetes). Esto sugiere que dichos proveedores restringen el tráfico de los servicios de video, sensibles al ancho de banda, posiblemente debido a la amplia capacidad de su red, lo que les permite gestionar su tráfico sin necesidad de aplicar este tipo de prácticas diferenciadas o discriminatorias</a:t>
            </a:r>
            <a:r>
              <a:rPr lang="es-ES" dirty="0">
                <a:latin typeface="Arial" panose="020B0604020202020204" pitchFamily="34" charset="0"/>
                <a:ea typeface="Arial" panose="020B0604020202020204" pitchFamily="34" charset="0"/>
              </a:rPr>
              <a:t>.</a:t>
            </a:r>
            <a:endParaRPr lang="es-E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2491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Conclusiones</a:t>
            </a:r>
          </a:p>
        </p:txBody>
      </p:sp>
      <p:sp>
        <p:nvSpPr>
          <p:cNvPr id="2" name="CuadroTexto 1">
            <a:extLst>
              <a:ext uri="{FF2B5EF4-FFF2-40B4-BE49-F238E27FC236}">
                <a16:creationId xmlns:a16="http://schemas.microsoft.com/office/drawing/2014/main" id="{5D5649E4-4A88-03B7-2676-DE1C048470F6}"/>
              </a:ext>
            </a:extLst>
          </p:cNvPr>
          <p:cNvSpPr txBox="1"/>
          <p:nvPr/>
        </p:nvSpPr>
        <p:spPr>
          <a:xfrm>
            <a:off x="0" y="1094112"/>
            <a:ext cx="9143999" cy="4063741"/>
          </a:xfrm>
          <a:prstGeom prst="rect">
            <a:avLst/>
          </a:prstGeom>
          <a:noFill/>
        </p:spPr>
        <p:txBody>
          <a:bodyPr wrap="square" rtlCol="0">
            <a:spAutoFit/>
          </a:bodyPr>
          <a:lstStyle/>
          <a:p>
            <a:pPr marL="285750" indent="-285750">
              <a:lnSpc>
                <a:spcPts val="2200"/>
              </a:lnSpc>
              <a:spcBef>
                <a:spcPts val="1800"/>
              </a:spcBef>
              <a:spcAft>
                <a:spcPts val="800"/>
              </a:spcAft>
              <a:buFont typeface="Arial" panose="020B0604020202020204" pitchFamily="34" charset="0"/>
              <a:buChar char="•"/>
            </a:pPr>
            <a:r>
              <a:rPr lang="es-ES" dirty="0">
                <a:effectLst/>
                <a:latin typeface="Arial" panose="020B0604020202020204" pitchFamily="34" charset="0"/>
                <a:ea typeface="Arial" panose="020B0604020202020204" pitchFamily="34" charset="0"/>
              </a:rPr>
              <a:t>A través del análisis de resultados obtenidos en los ISP’s móviles se pudo concluir que: en Claro no existen las suficientes pruebas o patrones en los valores de latencia que afirmen una DT, en el caso de CNT existen más evidencias de un tratamiento diferenciado y perjudicial hacia el tráfico de Netflix, y para Movistar se concluyó que sí existe diferenciación de tráfico, ya que es el único servicio que presenta diferencias de latencias por días y por horarios, diferente a los que son justificados por la alta congestión de tráfico de red (feriados y fines de semana),  además es el único proveedor de servicio con valores de tasa de pérdida de paquetes que superan la regla del umbral de detección, coincidiendo con la base de datos de Wehe, donde en diferentes países este operador es el de mayor incidencia en prácticas de DT.</a:t>
            </a:r>
            <a:endParaRPr lang="en-US" dirty="0">
              <a:effectLst/>
              <a:latin typeface="Arial" panose="020B0604020202020204" pitchFamily="34" charset="0"/>
              <a:ea typeface="Arial" panose="020B0604020202020204" pitchFamily="34" charset="0"/>
            </a:endParaRPr>
          </a:p>
          <a:p>
            <a:pPr marL="285750" indent="-285750">
              <a:lnSpc>
                <a:spcPts val="2200"/>
              </a:lnSpc>
              <a:spcBef>
                <a:spcPts val="1800"/>
              </a:spcBef>
              <a:spcAft>
                <a:spcPts val="800"/>
              </a:spcAft>
              <a:buFont typeface="Arial" panose="020B0604020202020204" pitchFamily="34" charset="0"/>
              <a:buChar char="•"/>
            </a:pPr>
            <a:r>
              <a:rPr lang="es-ES" dirty="0">
                <a:effectLst/>
                <a:latin typeface="Arial" panose="020B0604020202020204" pitchFamily="34" charset="0"/>
                <a:ea typeface="Arial" panose="020B0604020202020204" pitchFamily="34" charset="0"/>
              </a:rPr>
              <a:t>Las políticas de neutralidad de red en Ecuador son débiles, en el análisis de los proveedores Netlife, CNT fijo y Claro, se pudo evidenciar el posible el cumplimiento de las políticas de NR, pese a anomalidades observadas en ciertos días, en los casos de CNT móvil y Movistar se puede decir que no existe cumplimiento de las políticas de NR ya que se están dando tratos discriminatorios entre servicios, dando preferencia a unos sobre otros.</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59806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Reco</a:t>
            </a:r>
            <a:r>
              <a:rPr lang="es-EC" i="0" dirty="0">
                <a:solidFill>
                  <a:srgbClr val="00B050"/>
                </a:solidFill>
                <a:latin typeface="Times New Roman" panose="02020603050405020304" pitchFamily="18" charset="0"/>
                <a:cs typeface="Times New Roman" panose="02020603050405020304" pitchFamily="18" charset="0"/>
              </a:rPr>
              <a:t>mendaciones</a:t>
            </a:r>
            <a:endParaRPr kumimoji="0" lang="es-EC" sz="3200" b="1" i="0" u="none" strike="noStrike" kern="0" cap="none" spc="0" normalizeH="0" baseline="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sp>
        <p:nvSpPr>
          <p:cNvPr id="2" name="CuadroTexto 1">
            <a:extLst>
              <a:ext uri="{FF2B5EF4-FFF2-40B4-BE49-F238E27FC236}">
                <a16:creationId xmlns:a16="http://schemas.microsoft.com/office/drawing/2014/main" id="{5D5649E4-4A88-03B7-2676-DE1C048470F6}"/>
              </a:ext>
            </a:extLst>
          </p:cNvPr>
          <p:cNvSpPr txBox="1"/>
          <p:nvPr/>
        </p:nvSpPr>
        <p:spPr>
          <a:xfrm>
            <a:off x="0" y="1037964"/>
            <a:ext cx="9143999" cy="4422814"/>
          </a:xfrm>
          <a:prstGeom prst="rect">
            <a:avLst/>
          </a:prstGeom>
          <a:noFill/>
        </p:spPr>
        <p:txBody>
          <a:bodyPr wrap="square" rtlCol="0">
            <a:spAutoFit/>
          </a:bodyPr>
          <a:lstStyle/>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Si se requiere otro tipo de análisis para los datos (como la regla KS que utiliza </a:t>
            </a:r>
            <a:r>
              <a:rPr lang="es-ES" dirty="0" err="1">
                <a:effectLst/>
                <a:latin typeface="Arial" panose="020B0604020202020204" pitchFamily="34" charset="0"/>
                <a:ea typeface="Calibri" panose="020F0502020204030204" pitchFamily="34" charset="0"/>
                <a:cs typeface="Times New Roman" panose="02020603050405020304" pitchFamily="18" charset="0"/>
              </a:rPr>
              <a:t>Wehe</a:t>
            </a:r>
            <a:r>
              <a:rPr lang="es-ES" dirty="0">
                <a:effectLst/>
                <a:latin typeface="Arial" panose="020B0604020202020204" pitchFamily="34" charset="0"/>
                <a:ea typeface="Calibri" panose="020F0502020204030204" pitchFamily="34" charset="0"/>
                <a:cs typeface="Times New Roman" panose="02020603050405020304" pitchFamily="18" charset="0"/>
              </a:rPr>
              <a:t>), es necesario la implementación de un tráfico neutral, en lugar del aleatorio, para poder realizar comparaciones entre servicios de manera precisa, ya que en el estudio realizado por </a:t>
            </a:r>
            <a:r>
              <a:rPr lang="es-ES" dirty="0" err="1">
                <a:effectLst/>
                <a:latin typeface="Arial" panose="020B0604020202020204" pitchFamily="34" charset="0"/>
                <a:ea typeface="Calibri" panose="020F0502020204030204" pitchFamily="34" charset="0"/>
                <a:cs typeface="Times New Roman" panose="02020603050405020304" pitchFamily="18" charset="0"/>
              </a:rPr>
              <a:t>Fangfan</a:t>
            </a:r>
            <a:r>
              <a:rPr lang="es-ES" dirty="0">
                <a:effectLst/>
                <a:latin typeface="Arial" panose="020B0604020202020204" pitchFamily="34" charset="0"/>
                <a:ea typeface="Calibri" panose="020F0502020204030204" pitchFamily="34" charset="0"/>
                <a:cs typeface="Times New Roman" panose="02020603050405020304" pitchFamily="18" charset="0"/>
              </a:rPr>
              <a:t> Li (2017) se comprobó que los tráficos aleatorios son susceptibles a ser diferenciados. </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Si se desean brindar juicios de valor con respecto a la Neutralidad de Red es recomendable tener un gran número de mediciones, por períodos de tiempo más largos y realizar un análisis a mayor profundidad para determinar si la diferenciación de tráfico se está llevando a cabo y si transgrede la NR.</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Es fundamental mantener el equipo fijo sin uso y en lo posible sin aplicaciones trabajando en segundo plano, pues estas pueden interferir directamente en los parámetros de latencia que la herramienta pretende obtener y monitorear.</a:t>
            </a:r>
          </a:p>
          <a:p>
            <a:pPr marL="171450" indent="-171450">
              <a:lnSpc>
                <a:spcPts val="2200"/>
              </a:lnSpc>
              <a:spcBef>
                <a:spcPts val="1800"/>
              </a:spcBef>
              <a:buFont typeface="Arial" panose="020B0604020202020204" pitchFamily="34" charset="0"/>
              <a:buChar char="•"/>
            </a:pPr>
            <a:r>
              <a:rPr lang="es-ES" dirty="0">
                <a:effectLst/>
                <a:latin typeface="Arial" panose="020B0604020202020204" pitchFamily="34" charset="0"/>
                <a:ea typeface="Calibri" panose="020F0502020204030204" pitchFamily="34" charset="0"/>
                <a:cs typeface="Times New Roman" panose="02020603050405020304" pitchFamily="18" charset="0"/>
              </a:rPr>
              <a:t>En el caso del dispositivo móvil es recomendable para la realización de las pruebas, que este se encuentre en un lugar de poca interferencia, sin manipulación ni uso. Además, se de asegurar que exista una conexión estable y con buena señal para una correcta toma de datos.</a:t>
            </a:r>
          </a:p>
        </p:txBody>
      </p:sp>
    </p:spTree>
    <p:extLst>
      <p:ext uri="{BB962C8B-B14F-4D97-AF65-F5344CB8AC3E}">
        <p14:creationId xmlns:p14="http://schemas.microsoft.com/office/powerpoint/2010/main" val="32964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9" name="Título 1"/>
          <p:cNvSpPr txBox="1">
            <a:spLocks/>
          </p:cNvSpPr>
          <p:nvPr/>
        </p:nvSpPr>
        <p:spPr>
          <a:xfrm>
            <a:off x="-3322" y="43410"/>
            <a:ext cx="4448714" cy="5380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Justificación e Importancia</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graphicFrame>
        <p:nvGraphicFramePr>
          <p:cNvPr id="2" name="Diagrama 1">
            <a:extLst>
              <a:ext uri="{FF2B5EF4-FFF2-40B4-BE49-F238E27FC236}">
                <a16:creationId xmlns:a16="http://schemas.microsoft.com/office/drawing/2014/main" id="{3C6326F2-7A00-A56C-70EB-822ABF4C5C76}"/>
              </a:ext>
            </a:extLst>
          </p:cNvPr>
          <p:cNvGraphicFramePr/>
          <p:nvPr>
            <p:extLst>
              <p:ext uri="{D42A27DB-BD31-4B8C-83A1-F6EECF244321}">
                <p14:modId xmlns:p14="http://schemas.microsoft.com/office/powerpoint/2010/main" val="2001386671"/>
              </p:ext>
            </p:extLst>
          </p:nvPr>
        </p:nvGraphicFramePr>
        <p:xfrm>
          <a:off x="221708" y="2585622"/>
          <a:ext cx="8700582" cy="3375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C8F04B1D-0A75-49F7-AD76-C7CE07A81108}"/>
              </a:ext>
            </a:extLst>
          </p:cNvPr>
          <p:cNvGraphicFramePr/>
          <p:nvPr>
            <p:extLst>
              <p:ext uri="{D42A27DB-BD31-4B8C-83A1-F6EECF244321}">
                <p14:modId xmlns:p14="http://schemas.microsoft.com/office/powerpoint/2010/main" val="3427818649"/>
              </p:ext>
            </p:extLst>
          </p:nvPr>
        </p:nvGraphicFramePr>
        <p:xfrm>
          <a:off x="265302" y="624855"/>
          <a:ext cx="8613395" cy="1399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188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9" name="Título 1"/>
          <p:cNvSpPr txBox="1">
            <a:spLocks/>
          </p:cNvSpPr>
          <p:nvPr/>
        </p:nvSpPr>
        <p:spPr>
          <a:xfrm>
            <a:off x="-3322" y="43410"/>
            <a:ext cx="4448714" cy="5380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lumMod val="85000"/>
                    <a:lumOff val="15000"/>
                  </a:srgbClr>
                </a:solidFill>
                <a:effectLst/>
                <a:uLnTx/>
                <a:uFillTx/>
                <a:ea typeface="+mj-ea"/>
                <a:cs typeface="+mj-cs"/>
              </a:rPr>
              <a:t>Justificación e Importancia</a:t>
            </a:r>
            <a:endParaRPr kumimoji="0" lang="en-US" sz="1800" b="0" i="1" u="none" strike="noStrike" kern="1200" cap="none" spc="0" normalizeH="0" baseline="0" noProof="0" dirty="0">
              <a:ln>
                <a:noFill/>
              </a:ln>
              <a:solidFill>
                <a:srgbClr val="000000">
                  <a:lumMod val="85000"/>
                  <a:lumOff val="15000"/>
                </a:srgbClr>
              </a:solidFill>
              <a:effectLst/>
              <a:uLnTx/>
              <a:uFillTx/>
              <a:ea typeface="+mj-ea"/>
              <a:cs typeface="+mj-cs"/>
            </a:endParaRPr>
          </a:p>
        </p:txBody>
      </p:sp>
      <p:graphicFrame>
        <p:nvGraphicFramePr>
          <p:cNvPr id="3" name="Diagrama 2">
            <a:extLst>
              <a:ext uri="{FF2B5EF4-FFF2-40B4-BE49-F238E27FC236}">
                <a16:creationId xmlns:a16="http://schemas.microsoft.com/office/drawing/2014/main" id="{888B3B93-5D44-9F7F-F831-5021309A614F}"/>
              </a:ext>
            </a:extLst>
          </p:cNvPr>
          <p:cNvGraphicFramePr/>
          <p:nvPr>
            <p:extLst>
              <p:ext uri="{D42A27DB-BD31-4B8C-83A1-F6EECF244321}">
                <p14:modId xmlns:p14="http://schemas.microsoft.com/office/powerpoint/2010/main" val="1439234715"/>
              </p:ext>
            </p:extLst>
          </p:nvPr>
        </p:nvGraphicFramePr>
        <p:xfrm>
          <a:off x="0" y="624853"/>
          <a:ext cx="9144000" cy="519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25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4" y="567892"/>
            <a:ext cx="8394304" cy="5597244"/>
          </a:xfrm>
        </p:spPr>
        <p:txBody>
          <a:bodyPr/>
          <a:lstStyle/>
          <a:p>
            <a:pPr marL="0" indent="0" algn="just">
              <a:spcBef>
                <a:spcPts val="1800"/>
              </a:spcBef>
              <a:buNone/>
            </a:pPr>
            <a:r>
              <a:rPr lang="es-EC" sz="2400" b="1" dirty="0">
                <a:solidFill>
                  <a:srgbClr val="336600"/>
                </a:solidFill>
                <a:latin typeface="Times New Roman" panose="02020603050405020304" pitchFamily="18" charset="0"/>
                <a:cs typeface="Times New Roman" panose="02020603050405020304" pitchFamily="18" charset="0"/>
              </a:rPr>
              <a:t>Objetivo General</a:t>
            </a:r>
            <a:endParaRPr lang="es-EC" sz="1400" dirty="0">
              <a:solidFill>
                <a:srgbClr val="336600"/>
              </a:solidFill>
            </a:endParaRPr>
          </a:p>
          <a:p>
            <a:pPr marL="0" indent="0" algn="just">
              <a:spcBef>
                <a:spcPts val="1800"/>
              </a:spcBef>
              <a:buNone/>
            </a:pPr>
            <a:r>
              <a:rPr lang="es-ES" sz="1200" dirty="0">
                <a:solidFill>
                  <a:schemeClr val="tx1"/>
                </a:solidFill>
                <a:latin typeface="Arial" panose="020B0604020202020204" pitchFamily="34" charset="0"/>
                <a:cs typeface="Arial" panose="020B0604020202020204" pitchFamily="34" charset="0"/>
              </a:rPr>
              <a:t>Desarrollar una herramienta de monitoreo y detección de diferenciación de tráfico para verificar el cumplimiento de las políticas de neutralidad de red en proveedores de acceso a Internet (fijo y móvil) del Ecuador</a:t>
            </a:r>
          </a:p>
          <a:p>
            <a:pPr marL="0" indent="0" algn="just">
              <a:spcBef>
                <a:spcPts val="1800"/>
              </a:spcBef>
              <a:buNone/>
            </a:pPr>
            <a:r>
              <a:rPr lang="es-EC" sz="2400" b="1" dirty="0">
                <a:solidFill>
                  <a:srgbClr val="336600"/>
                </a:solidFill>
                <a:latin typeface="Times New Roman" panose="02020603050405020304" pitchFamily="18" charset="0"/>
                <a:cs typeface="Times New Roman" panose="02020603050405020304" pitchFamily="18" charset="0"/>
              </a:rPr>
              <a:t>Objetivos Específicos</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Desarrollar el estado del arte</a:t>
            </a:r>
            <a:r>
              <a:rPr lang="es-ES" sz="1200" dirty="0">
                <a:solidFill>
                  <a:schemeClr val="tx1"/>
                </a:solidFill>
                <a:latin typeface="Arial" panose="020B0604020202020204" pitchFamily="34" charset="0"/>
                <a:cs typeface="Arial" panose="020B0604020202020204" pitchFamily="34" charset="0"/>
              </a:rPr>
              <a:t> sobre la neutralidad de la red y las especificaciones necesarias de las herramientas de monitoreo de tráfico.</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Analizar las políticas de neutralidad de red, con énfasis en el Ecuador</a:t>
            </a:r>
            <a:r>
              <a:rPr lang="es-ES" sz="1200" dirty="0">
                <a:solidFill>
                  <a:schemeClr val="tx1"/>
                </a:solidFill>
                <a:latin typeface="Arial" panose="020B0604020202020204" pitchFamily="34" charset="0"/>
                <a:cs typeface="Arial" panose="020B0604020202020204" pitchFamily="34" charset="0"/>
              </a:rPr>
              <a:t>.</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Desarrollar una herramienta </a:t>
            </a:r>
            <a:r>
              <a:rPr lang="es-ES" sz="1200" dirty="0">
                <a:solidFill>
                  <a:schemeClr val="tx1"/>
                </a:solidFill>
                <a:latin typeface="Arial" panose="020B0604020202020204" pitchFamily="34" charset="0"/>
                <a:cs typeface="Arial" panose="020B0604020202020204" pitchFamily="34" charset="0"/>
              </a:rPr>
              <a:t>de software </a:t>
            </a:r>
            <a:r>
              <a:rPr lang="es-ES" sz="1200" b="1" dirty="0">
                <a:solidFill>
                  <a:schemeClr val="tx1"/>
                </a:solidFill>
                <a:latin typeface="Arial" panose="020B0604020202020204" pitchFamily="34" charset="0"/>
                <a:cs typeface="Arial" panose="020B0604020202020204" pitchFamily="34" charset="0"/>
              </a:rPr>
              <a:t>para computadoras </a:t>
            </a:r>
            <a:r>
              <a:rPr lang="es-ES" sz="1200" dirty="0">
                <a:solidFill>
                  <a:schemeClr val="tx1"/>
                </a:solidFill>
                <a:latin typeface="Arial" panose="020B0604020202020204" pitchFamily="34" charset="0"/>
                <a:cs typeface="Arial" panose="020B0604020202020204" pitchFamily="34" charset="0"/>
              </a:rPr>
              <a:t>que permita la inyección de tráfico activo de red para monitoreo y detección de diferenciación de tráfico </a:t>
            </a:r>
            <a:r>
              <a:rPr lang="es-ES" sz="1200" b="1" dirty="0">
                <a:solidFill>
                  <a:schemeClr val="tx1"/>
                </a:solidFill>
                <a:latin typeface="Arial" panose="020B0604020202020204" pitchFamily="34" charset="0"/>
                <a:cs typeface="Arial" panose="020B0604020202020204" pitchFamily="34" charset="0"/>
              </a:rPr>
              <a:t>en redes de acceso a Internet fijo</a:t>
            </a:r>
            <a:r>
              <a:rPr lang="es-ES" sz="1200" dirty="0">
                <a:solidFill>
                  <a:schemeClr val="tx1"/>
                </a:solidFill>
                <a:latin typeface="Arial" panose="020B0604020202020204" pitchFamily="34" charset="0"/>
                <a:cs typeface="Arial" panose="020B0604020202020204" pitchFamily="34" charset="0"/>
              </a:rPr>
              <a:t>.</a:t>
            </a:r>
          </a:p>
          <a:p>
            <a:pPr algn="just">
              <a:spcBef>
                <a:spcPts val="1800"/>
              </a:spcBef>
            </a:pPr>
            <a:r>
              <a:rPr lang="es-ES" sz="1200" dirty="0">
                <a:solidFill>
                  <a:schemeClr val="tx1"/>
                </a:solidFill>
                <a:latin typeface="Arial" panose="020B0604020202020204" pitchFamily="34" charset="0"/>
                <a:cs typeface="Arial" panose="020B0604020202020204" pitchFamily="34" charset="0"/>
              </a:rPr>
              <a:t>Desarrollar una herramienta de software </a:t>
            </a:r>
            <a:r>
              <a:rPr lang="es-ES" sz="1200" b="1" dirty="0">
                <a:solidFill>
                  <a:schemeClr val="tx1"/>
                </a:solidFill>
                <a:latin typeface="Arial" panose="020B0604020202020204" pitchFamily="34" charset="0"/>
                <a:cs typeface="Arial" panose="020B0604020202020204" pitchFamily="34" charset="0"/>
              </a:rPr>
              <a:t>para teléfonos inteligentes </a:t>
            </a:r>
            <a:r>
              <a:rPr lang="es-ES" sz="1200" dirty="0">
                <a:solidFill>
                  <a:schemeClr val="tx1"/>
                </a:solidFill>
                <a:latin typeface="Arial" panose="020B0604020202020204" pitchFamily="34" charset="0"/>
                <a:cs typeface="Arial" panose="020B0604020202020204" pitchFamily="34" charset="0"/>
              </a:rPr>
              <a:t>que permita la inyección de tráfico activo de red para monitoreo y detección de diferenciación de tráfico </a:t>
            </a:r>
            <a:r>
              <a:rPr lang="es-ES" sz="1200" b="1" dirty="0">
                <a:solidFill>
                  <a:schemeClr val="tx1"/>
                </a:solidFill>
                <a:latin typeface="Arial" panose="020B0604020202020204" pitchFamily="34" charset="0"/>
                <a:cs typeface="Arial" panose="020B0604020202020204" pitchFamily="34" charset="0"/>
              </a:rPr>
              <a:t>en redes de acceso a Internet móvil</a:t>
            </a:r>
            <a:r>
              <a:rPr lang="es-ES" sz="1200" dirty="0">
                <a:solidFill>
                  <a:schemeClr val="tx1"/>
                </a:solidFill>
                <a:latin typeface="Arial" panose="020B0604020202020204" pitchFamily="34" charset="0"/>
                <a:cs typeface="Arial" panose="020B0604020202020204" pitchFamily="34" charset="0"/>
              </a:rPr>
              <a:t>.</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Establecer y validar el protocolo de pruebas </a:t>
            </a:r>
            <a:r>
              <a:rPr lang="es-ES" sz="1200" dirty="0">
                <a:solidFill>
                  <a:schemeClr val="tx1"/>
                </a:solidFill>
                <a:latin typeface="Arial" panose="020B0604020202020204" pitchFamily="34" charset="0"/>
                <a:cs typeface="Arial" panose="020B0604020202020204" pitchFamily="34" charset="0"/>
              </a:rPr>
              <a:t>de las herramientas de monitoreo y detección de diferenciación de tráfico en laboratorio y campo.</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Analizar los resultados del monitoreo </a:t>
            </a:r>
            <a:r>
              <a:rPr lang="es-ES" sz="1200" dirty="0">
                <a:solidFill>
                  <a:schemeClr val="tx1"/>
                </a:solidFill>
                <a:latin typeface="Arial" panose="020B0604020202020204" pitchFamily="34" charset="0"/>
                <a:cs typeface="Arial" panose="020B0604020202020204" pitchFamily="34" charset="0"/>
              </a:rPr>
              <a:t>de proveedores de acceso a Internet fijo y móvil.</a:t>
            </a:r>
          </a:p>
          <a:p>
            <a:pPr algn="just">
              <a:spcBef>
                <a:spcPts val="1800"/>
              </a:spcBef>
            </a:pPr>
            <a:r>
              <a:rPr lang="es-ES" sz="1200" b="1" dirty="0">
                <a:solidFill>
                  <a:schemeClr val="tx1"/>
                </a:solidFill>
                <a:latin typeface="Arial" panose="020B0604020202020204" pitchFamily="34" charset="0"/>
                <a:cs typeface="Arial" panose="020B0604020202020204" pitchFamily="34" charset="0"/>
              </a:rPr>
              <a:t>Determinar y discutir el cumplimiento de las políticas </a:t>
            </a:r>
            <a:r>
              <a:rPr lang="es-ES" sz="1200" dirty="0">
                <a:solidFill>
                  <a:schemeClr val="tx1"/>
                </a:solidFill>
                <a:latin typeface="Arial" panose="020B0604020202020204" pitchFamily="34" charset="0"/>
                <a:cs typeface="Arial" panose="020B0604020202020204" pitchFamily="34" charset="0"/>
              </a:rPr>
              <a:t>de neutralidad de red y el uso de prácticas discriminatorias.</a:t>
            </a:r>
          </a:p>
          <a:p>
            <a:pPr algn="just">
              <a:spcBef>
                <a:spcPts val="1800"/>
              </a:spcBef>
            </a:pPr>
            <a:endParaRPr lang="es-EC" sz="1200" dirty="0">
              <a:solidFill>
                <a:schemeClr val="tx1"/>
              </a:solidFill>
              <a:latin typeface="Arial" panose="020B0604020202020204" pitchFamily="34" charset="0"/>
              <a:cs typeface="Arial" panose="020B0604020202020204" pitchFamily="34" charset="0"/>
            </a:endParaRPr>
          </a:p>
          <a:p>
            <a:pPr algn="just">
              <a:spcBef>
                <a:spcPts val="1800"/>
              </a:spcBef>
            </a:pPr>
            <a:endParaRPr lang="es-ES" sz="1400" dirty="0">
              <a:solidFill>
                <a:schemeClr val="tx1"/>
              </a:solidFill>
              <a:latin typeface="Arial" panose="020B0604020202020204" pitchFamily="34" charset="0"/>
              <a:cs typeface="Arial" panose="020B0604020202020204" pitchFamily="34" charset="0"/>
            </a:endParaRP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23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ángulo 9">
            <a:extLst>
              <a:ext uri="{FF2B5EF4-FFF2-40B4-BE49-F238E27FC236}">
                <a16:creationId xmlns:a16="http://schemas.microsoft.com/office/drawing/2014/main" id="{B7B42B19-77EF-4A76-BB9F-57674F0131D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Proceso de diseño </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061381BD-958F-4387-B3D1-F1DD05E429B1}"/>
              </a:ext>
            </a:extLst>
          </p:cNvPr>
          <p:cNvSpPr txBox="1"/>
          <p:nvPr/>
        </p:nvSpPr>
        <p:spPr>
          <a:xfrm>
            <a:off x="457200" y="836712"/>
            <a:ext cx="8229600" cy="4909036"/>
          </a:xfrm>
          <a:prstGeom prst="rect">
            <a:avLst/>
          </a:prstGeom>
          <a:noFill/>
        </p:spPr>
        <p:txBody>
          <a:bodyPr wrap="square" rtlCol="0">
            <a:spAutoFit/>
          </a:bodyPr>
          <a:lstStyle/>
          <a:p>
            <a:pPr>
              <a:spcBef>
                <a:spcPts val="1800"/>
              </a:spcBef>
            </a:pPr>
            <a:r>
              <a:rPr lang="es-ES" dirty="0">
                <a:latin typeface="Arial" panose="020B0604020202020204" pitchFamily="34" charset="0"/>
                <a:ea typeface="Arial" panose="020B0604020202020204" pitchFamily="34" charset="0"/>
              </a:rPr>
              <a:t>E</a:t>
            </a:r>
            <a:r>
              <a:rPr lang="es-ES" dirty="0">
                <a:effectLst/>
                <a:latin typeface="Arial" panose="020B0604020202020204" pitchFamily="34" charset="0"/>
                <a:ea typeface="Arial" panose="020B0604020202020204" pitchFamily="34" charset="0"/>
              </a:rPr>
              <a:t>l diseño y desarrollo de la herramienta de inyección y monitoreo de tráfico, se realizó considerando cinco aspectos fundamentales:</a:t>
            </a:r>
            <a:endParaRPr lang="es-ES" sz="1400" b="1" dirty="0">
              <a:effectLst/>
              <a:latin typeface="Arial" panose="020B0604020202020204" pitchFamily="34" charset="0"/>
              <a:ea typeface="Arial" panose="020B0604020202020204" pitchFamily="34" charset="0"/>
            </a:endParaRPr>
          </a:p>
          <a:p>
            <a:pPr marL="342900" indent="-342900">
              <a:spcBef>
                <a:spcPts val="1800"/>
              </a:spcBef>
              <a:buFont typeface="+mj-lt"/>
              <a:buAutoNum type="arabicPeriod"/>
            </a:pPr>
            <a:r>
              <a:rPr lang="es-ES" sz="1400" b="1" dirty="0">
                <a:effectLst/>
                <a:latin typeface="Arial" panose="020B0604020202020204" pitchFamily="34" charset="0"/>
                <a:ea typeface="Arial" panose="020B0604020202020204" pitchFamily="34" charset="0"/>
              </a:rPr>
              <a:t>Protocolo de Internet IPv4</a:t>
            </a:r>
            <a:br>
              <a:rPr lang="es-MX" b="1" dirty="0">
                <a:latin typeface="Arial" panose="020B0604020202020204" pitchFamily="34" charset="0"/>
                <a:ea typeface="Arial" panose="020B0604020202020204" pitchFamily="34" charset="0"/>
              </a:rPr>
            </a:br>
            <a:r>
              <a:rPr lang="es-MX" dirty="0">
                <a:latin typeface="Arial" panose="020B0604020202020204" pitchFamily="34" charset="0"/>
                <a:ea typeface="Arial" panose="020B0604020202020204" pitchFamily="34" charset="0"/>
              </a:rPr>
              <a:t>IPv4 se mantiene como el protocolo predominante a pesar de que IPv6 ha estado disponible por varios años, pero su adopción ha sido limitada, además de que la transición de IPv4 a IPv6 presenta múltiples retos, desafíos y riesgos.</a:t>
            </a:r>
            <a:br>
              <a:rPr lang="es-MX" dirty="0">
                <a:latin typeface="Arial" panose="020B0604020202020204" pitchFamily="34" charset="0"/>
                <a:ea typeface="Arial" panose="020B0604020202020204" pitchFamily="34" charset="0"/>
              </a:rPr>
            </a:br>
            <a:r>
              <a:rPr lang="es-MX" dirty="0">
                <a:effectLst/>
                <a:latin typeface="Arial" panose="020B0604020202020204" pitchFamily="34" charset="0"/>
                <a:ea typeface="Arial" panose="020B0604020202020204" pitchFamily="34" charset="0"/>
              </a:rPr>
              <a:t>Otro punto a considerar es la diferencia en características de red de IPv6, pues este introduce varios cambios en las cabeceras y en el manejo de los paquetes.</a:t>
            </a:r>
          </a:p>
          <a:p>
            <a:pPr marL="342900" indent="-342900">
              <a:spcBef>
                <a:spcPts val="1800"/>
              </a:spcBef>
              <a:buFont typeface="+mj-lt"/>
              <a:buAutoNum type="arabicPeriod"/>
            </a:pPr>
            <a:endParaRPr lang="es-MX" b="1" dirty="0">
              <a:latin typeface="Arial" panose="020B0604020202020204" pitchFamily="34" charset="0"/>
              <a:ea typeface="Arial" panose="020B0604020202020204" pitchFamily="34" charset="0"/>
            </a:endParaRPr>
          </a:p>
          <a:p>
            <a:pPr marL="342900" indent="-342900">
              <a:spcBef>
                <a:spcPts val="1800"/>
              </a:spcBef>
              <a:buFont typeface="+mj-lt"/>
              <a:buAutoNum type="arabicPeriod"/>
            </a:pPr>
            <a:r>
              <a:rPr lang="es-ES" sz="1400" b="1" dirty="0">
                <a:effectLst/>
                <a:latin typeface="Arial" panose="020B0604020202020204" pitchFamily="34" charset="0"/>
                <a:ea typeface="Arial" panose="020B0604020202020204" pitchFamily="34" charset="0"/>
              </a:rPr>
              <a:t>Tipo de medición</a:t>
            </a:r>
            <a:r>
              <a:rPr lang="es-ES" b="1" dirty="0">
                <a:latin typeface="Arial" panose="020B0604020202020204" pitchFamily="34" charset="0"/>
                <a:ea typeface="Arial" panose="020B0604020202020204" pitchFamily="34" charset="0"/>
              </a:rPr>
              <a:t> a</a:t>
            </a:r>
            <a:r>
              <a:rPr lang="es-ES" sz="1400" b="1" dirty="0">
                <a:effectLst/>
                <a:latin typeface="Arial" panose="020B0604020202020204" pitchFamily="34" charset="0"/>
                <a:ea typeface="Arial" panose="020B0604020202020204" pitchFamily="34" charset="0"/>
              </a:rPr>
              <a:t>ctiva</a:t>
            </a:r>
            <a:br>
              <a:rPr lang="es-ES" sz="1400" b="1" dirty="0">
                <a:effectLst/>
                <a:latin typeface="Arial" panose="020B0604020202020204" pitchFamily="34" charset="0"/>
                <a:ea typeface="Arial" panose="020B0604020202020204" pitchFamily="34" charset="0"/>
              </a:rPr>
            </a:br>
            <a:r>
              <a:rPr lang="es-MX" dirty="0">
                <a:effectLst/>
                <a:latin typeface="Arial" panose="020B0604020202020204" pitchFamily="34" charset="0"/>
                <a:ea typeface="Arial" panose="020B0604020202020204" pitchFamily="34" charset="0"/>
              </a:rPr>
              <a:t>Para un monitoreo activo es necesario la captura, replicación, generación e inyección de tráfico a la red monitoreada.</a:t>
            </a:r>
          </a:p>
          <a:p>
            <a:pPr marL="342900" indent="-342900">
              <a:spcBef>
                <a:spcPts val="1800"/>
              </a:spcBef>
              <a:buFont typeface="+mj-lt"/>
              <a:buAutoNum type="arabicPeriod"/>
            </a:pPr>
            <a:endParaRPr lang="es-MX" dirty="0">
              <a:latin typeface="Arial" panose="020B0604020202020204" pitchFamily="34" charset="0"/>
              <a:ea typeface="Arial" panose="020B0604020202020204" pitchFamily="34" charset="0"/>
            </a:endParaRPr>
          </a:p>
          <a:p>
            <a:pPr marL="342900" indent="-342900">
              <a:spcBef>
                <a:spcPts val="1800"/>
              </a:spcBef>
              <a:buFont typeface="+mj-lt"/>
              <a:buAutoNum type="arabicPeriod"/>
            </a:pPr>
            <a:r>
              <a:rPr lang="es-ES" sz="1400" b="1" dirty="0">
                <a:effectLst/>
                <a:latin typeface="Arial" panose="020B0604020202020204" pitchFamily="34" charset="0"/>
                <a:ea typeface="Arial" panose="020B0604020202020204" pitchFamily="34" charset="0"/>
              </a:rPr>
              <a:t>Servicios o aplicaciones a simular</a:t>
            </a:r>
            <a:br>
              <a:rPr lang="es-ES" sz="1400" b="1" dirty="0">
                <a:effectLst/>
                <a:latin typeface="Arial" panose="020B0604020202020204" pitchFamily="34" charset="0"/>
                <a:ea typeface="Arial" panose="020B0604020202020204" pitchFamily="34" charset="0"/>
              </a:rPr>
            </a:br>
            <a:r>
              <a:rPr lang="es-MX" dirty="0">
                <a:effectLst/>
                <a:latin typeface="Arial" panose="020B0604020202020204" pitchFamily="34" charset="0"/>
                <a:ea typeface="Arial" panose="020B0604020202020204" pitchFamily="34" charset="0"/>
              </a:rPr>
              <a:t>Los servicios o aplicaciones elegidos son </a:t>
            </a:r>
            <a:r>
              <a:rPr lang="es-MX" b="1" dirty="0">
                <a:effectLst/>
                <a:latin typeface="Arial" panose="020B0604020202020204" pitchFamily="34" charset="0"/>
                <a:ea typeface="Arial" panose="020B0604020202020204" pitchFamily="34" charset="0"/>
              </a:rPr>
              <a:t>Netflix, YouTube y Google Meet</a:t>
            </a:r>
            <a:r>
              <a:rPr lang="es-MX" dirty="0">
                <a:effectLst/>
                <a:latin typeface="Arial" panose="020B0604020202020204" pitchFamily="34" charset="0"/>
                <a:ea typeface="Arial" panose="020B0604020202020204" pitchFamily="34" charset="0"/>
              </a:rPr>
              <a:t>, los dos primeros siendo las aplicaciones más populares de video entretenimiento y el tercero entre los más populares de comunicación.</a:t>
            </a:r>
          </a:p>
        </p:txBody>
      </p:sp>
    </p:spTree>
    <p:extLst>
      <p:ext uri="{BB962C8B-B14F-4D97-AF65-F5344CB8AC3E}">
        <p14:creationId xmlns:p14="http://schemas.microsoft.com/office/powerpoint/2010/main" val="222449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ángulo 9">
            <a:extLst>
              <a:ext uri="{FF2B5EF4-FFF2-40B4-BE49-F238E27FC236}">
                <a16:creationId xmlns:a16="http://schemas.microsoft.com/office/drawing/2014/main" id="{B7B42B19-77EF-4A76-BB9F-57674F0131DB}"/>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Proceso de diseño </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061381BD-958F-4387-B3D1-F1DD05E429B1}"/>
              </a:ext>
            </a:extLst>
          </p:cNvPr>
          <p:cNvSpPr txBox="1"/>
          <p:nvPr/>
        </p:nvSpPr>
        <p:spPr>
          <a:xfrm>
            <a:off x="457200" y="836712"/>
            <a:ext cx="8229600" cy="4047262"/>
          </a:xfrm>
          <a:prstGeom prst="rect">
            <a:avLst/>
          </a:prstGeom>
          <a:noFill/>
        </p:spPr>
        <p:txBody>
          <a:bodyPr wrap="square" rtlCol="0">
            <a:spAutoFit/>
          </a:bodyPr>
          <a:lstStyle/>
          <a:p>
            <a:pPr marL="342900" marR="0" lvl="0" indent="-342900">
              <a:spcBef>
                <a:spcPts val="1800"/>
              </a:spcBef>
              <a:spcAft>
                <a:spcPts val="0"/>
              </a:spcAft>
              <a:buFont typeface="+mj-lt"/>
              <a:buAutoNum type="arabicPeriod" startAt="4"/>
            </a:pPr>
            <a:r>
              <a:rPr lang="es-ES" sz="1400" b="1" dirty="0">
                <a:effectLst/>
                <a:latin typeface="Arial" panose="020B0604020202020204" pitchFamily="34" charset="0"/>
                <a:ea typeface="Arial" panose="020B0604020202020204" pitchFamily="34" charset="0"/>
              </a:rPr>
              <a:t>Métricas a obtener</a:t>
            </a:r>
            <a:br>
              <a:rPr lang="es-MX" dirty="0">
                <a:effectLst/>
                <a:latin typeface="Arial" panose="020B0604020202020204" pitchFamily="34" charset="0"/>
                <a:ea typeface="Calibri" panose="020F0502020204030204" pitchFamily="34" charset="0"/>
                <a:cs typeface="Arial" panose="020B0604020202020204" pitchFamily="34" charset="0"/>
              </a:rPr>
            </a:br>
            <a:r>
              <a:rPr lang="es-MX" dirty="0">
                <a:effectLst/>
                <a:latin typeface="Arial" panose="020B0604020202020204" pitchFamily="34" charset="0"/>
                <a:ea typeface="Calibri" panose="020F0502020204030204" pitchFamily="34" charset="0"/>
                <a:cs typeface="Arial" panose="020B0604020202020204" pitchFamily="34" charset="0"/>
              </a:rPr>
              <a:t>Es así que, para el caso de este trabajo de investigación, se optó por un enfoque hacia la </a:t>
            </a:r>
            <a:r>
              <a:rPr lang="es-MX" b="1" dirty="0">
                <a:effectLst/>
                <a:latin typeface="Arial" panose="020B0604020202020204" pitchFamily="34" charset="0"/>
                <a:ea typeface="Calibri" panose="020F0502020204030204" pitchFamily="34" charset="0"/>
                <a:cs typeface="Arial" panose="020B0604020202020204" pitchFamily="34" charset="0"/>
              </a:rPr>
              <a:t>latencia (RTT) y la pérdida de paquetes (</a:t>
            </a:r>
            <a:r>
              <a:rPr lang="es-MX" b="1" dirty="0" err="1">
                <a:effectLst/>
                <a:latin typeface="Arial" panose="020B0604020202020204" pitchFamily="34" charset="0"/>
                <a:ea typeface="Calibri" panose="020F0502020204030204" pitchFamily="34" charset="0"/>
                <a:cs typeface="Arial" panose="020B0604020202020204" pitchFamily="34" charset="0"/>
              </a:rPr>
              <a:t>packet</a:t>
            </a:r>
            <a:r>
              <a:rPr lang="es-MX" b="1" dirty="0">
                <a:effectLst/>
                <a:latin typeface="Arial" panose="020B0604020202020204" pitchFamily="34" charset="0"/>
                <a:ea typeface="Calibri" panose="020F0502020204030204" pitchFamily="34" charset="0"/>
                <a:cs typeface="Arial" panose="020B0604020202020204" pitchFamily="34" charset="0"/>
              </a:rPr>
              <a:t> </a:t>
            </a:r>
            <a:r>
              <a:rPr lang="es-MX" b="1" dirty="0" err="1">
                <a:effectLst/>
                <a:latin typeface="Arial" panose="020B0604020202020204" pitchFamily="34" charset="0"/>
                <a:ea typeface="Calibri" panose="020F0502020204030204" pitchFamily="34" charset="0"/>
                <a:cs typeface="Arial" panose="020B0604020202020204" pitchFamily="34" charset="0"/>
              </a:rPr>
              <a:t>loss</a:t>
            </a:r>
            <a:r>
              <a:rPr lang="es-MX" b="1" dirty="0">
                <a:effectLst/>
                <a:latin typeface="Arial" panose="020B0604020202020204" pitchFamily="34" charset="0"/>
                <a:ea typeface="Calibri" panose="020F050202020403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1800"/>
              </a:spcBef>
              <a:spcAft>
                <a:spcPts val="0"/>
              </a:spcAft>
              <a:buFont typeface="+mj-lt"/>
              <a:buAutoNum type="alphaLcPeriod"/>
            </a:pPr>
            <a:r>
              <a:rPr lang="es-MX" dirty="0">
                <a:effectLst/>
                <a:latin typeface="Arial" panose="020B0604020202020204" pitchFamily="34" charset="0"/>
                <a:ea typeface="Calibri" panose="020F0502020204030204" pitchFamily="34" charset="0"/>
                <a:cs typeface="Arial" panose="020B0604020202020204" pitchFamily="34" charset="0"/>
              </a:rPr>
              <a:t>Latencia o RTT es el tiempo desde que un paquete de información es enviado y la llegada de su respuesta</a:t>
            </a:r>
          </a:p>
          <a:p>
            <a:pPr marL="742950" marR="0" lvl="1" indent="-285750">
              <a:spcBef>
                <a:spcPts val="1800"/>
              </a:spcBef>
              <a:spcAft>
                <a:spcPts val="0"/>
              </a:spcAft>
              <a:buFont typeface="+mj-lt"/>
              <a:buAutoNum type="alphaLcPeriod"/>
            </a:pPr>
            <a:r>
              <a:rPr lang="es-MX" dirty="0">
                <a:effectLst/>
                <a:latin typeface="Arial" panose="020B0604020202020204" pitchFamily="34" charset="0"/>
                <a:ea typeface="Calibri" panose="020F0502020204030204" pitchFamily="34" charset="0"/>
                <a:cs typeface="Arial" panose="020B0604020202020204" pitchFamily="34" charset="0"/>
              </a:rPr>
              <a:t>Pérdida de paquetes es la cantidad de paquetes perdidos en la comunicación, es decir que no llegaron a su destino final</a:t>
            </a:r>
          </a:p>
          <a:p>
            <a:pPr marL="342900" marR="0" lvl="0" indent="-342900">
              <a:spcBef>
                <a:spcPts val="1800"/>
              </a:spcBef>
              <a:spcAft>
                <a:spcPts val="0"/>
              </a:spcAft>
              <a:buFont typeface="+mj-lt"/>
              <a:buAutoNum type="arabicPeriod" startAt="4"/>
            </a:pPr>
            <a:r>
              <a:rPr lang="es-MX" b="1" dirty="0">
                <a:effectLst/>
                <a:latin typeface="Arial" panose="020B0604020202020204" pitchFamily="34" charset="0"/>
                <a:ea typeface="Calibri" panose="020F0502020204030204" pitchFamily="34" charset="0"/>
                <a:cs typeface="Arial" panose="020B0604020202020204" pitchFamily="34" charset="0"/>
              </a:rPr>
              <a:t>Tipo de conexión (fija y móvil)</a:t>
            </a:r>
          </a:p>
          <a:p>
            <a:pPr marL="742950" marR="0" lvl="1" indent="-285750">
              <a:spcBef>
                <a:spcPts val="1800"/>
              </a:spcBef>
              <a:spcAft>
                <a:spcPts val="0"/>
              </a:spcAft>
              <a:buFont typeface="+mj-lt"/>
              <a:buAutoNum type="alphaLcPeriod"/>
            </a:pPr>
            <a:r>
              <a:rPr lang="es-MX" dirty="0">
                <a:effectLst/>
                <a:latin typeface="Arial" panose="020B0604020202020204" pitchFamily="34" charset="0"/>
                <a:ea typeface="Calibri" panose="020F0502020204030204" pitchFamily="34" charset="0"/>
                <a:cs typeface="Arial" panose="020B0604020202020204" pitchFamily="34" charset="0"/>
              </a:rPr>
              <a:t>Los </a:t>
            </a:r>
            <a:r>
              <a:rPr lang="es-MX" dirty="0" err="1">
                <a:effectLst/>
                <a:latin typeface="Arial" panose="020B0604020202020204" pitchFamily="34" charset="0"/>
                <a:ea typeface="Calibri" panose="020F0502020204030204" pitchFamily="34" charset="0"/>
                <a:cs typeface="Arial" panose="020B0604020202020204" pitchFamily="34" charset="0"/>
              </a:rPr>
              <a:t>ISP’s</a:t>
            </a:r>
            <a:r>
              <a:rPr lang="es-MX" dirty="0">
                <a:effectLst/>
                <a:latin typeface="Arial" panose="020B0604020202020204" pitchFamily="34" charset="0"/>
                <a:ea typeface="Calibri" panose="020F0502020204030204" pitchFamily="34" charset="0"/>
                <a:cs typeface="Arial" panose="020B0604020202020204" pitchFamily="34" charset="0"/>
              </a:rPr>
              <a:t> fijos proporcionan una red de tipo fijo, con estabilidad robusta y altas velocidades, además de datos teóricamente ilimitados.</a:t>
            </a:r>
          </a:p>
          <a:p>
            <a:pPr marL="742950" marR="0" lvl="1" indent="-285750">
              <a:spcBef>
                <a:spcPts val="1800"/>
              </a:spcBef>
              <a:spcAft>
                <a:spcPts val="800"/>
              </a:spcAft>
              <a:buFont typeface="+mj-lt"/>
              <a:buAutoNum type="alphaLcPeriod"/>
            </a:pPr>
            <a:r>
              <a:rPr lang="es-MX" dirty="0">
                <a:effectLst/>
                <a:latin typeface="Arial" panose="020B0604020202020204" pitchFamily="34" charset="0"/>
                <a:ea typeface="Calibri" panose="020F0502020204030204" pitchFamily="34" charset="0"/>
                <a:cs typeface="Arial" panose="020B0604020202020204" pitchFamily="34" charset="0"/>
              </a:rPr>
              <a:t>Los </a:t>
            </a:r>
            <a:r>
              <a:rPr lang="es-MX" dirty="0" err="1">
                <a:effectLst/>
                <a:latin typeface="Arial" panose="020B0604020202020204" pitchFamily="34" charset="0"/>
                <a:ea typeface="Calibri" panose="020F0502020204030204" pitchFamily="34" charset="0"/>
                <a:cs typeface="Arial" panose="020B0604020202020204" pitchFamily="34" charset="0"/>
              </a:rPr>
              <a:t>ISP’s</a:t>
            </a:r>
            <a:r>
              <a:rPr lang="es-MX" dirty="0">
                <a:effectLst/>
                <a:latin typeface="Arial" panose="020B0604020202020204" pitchFamily="34" charset="0"/>
                <a:ea typeface="Calibri" panose="020F0502020204030204" pitchFamily="34" charset="0"/>
                <a:cs typeface="Arial" panose="020B0604020202020204" pitchFamily="34" charset="0"/>
              </a:rPr>
              <a:t> móviles proporcionan una red de tipo móvil, posibilitando la movilidad y portabilidad siempre y cuando exista cobertura de la red, pero tanto su velocidad como estabilidad son variables</a:t>
            </a:r>
            <a:r>
              <a:rPr lang="es-MX" dirty="0">
                <a:latin typeface="Arial" panose="020B0604020202020204" pitchFamily="34" charset="0"/>
                <a:ea typeface="Calibri" panose="020F0502020204030204" pitchFamily="34" charset="0"/>
                <a:cs typeface="Arial" panose="020B0604020202020204" pitchFamily="34" charset="0"/>
              </a:rPr>
              <a:t>.</a:t>
            </a:r>
            <a:endParaRPr lang="es-MX"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015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ángulo 9">
            <a:extLst>
              <a:ext uri="{FF2B5EF4-FFF2-40B4-BE49-F238E27FC236}">
                <a16:creationId xmlns:a16="http://schemas.microsoft.com/office/drawing/2014/main" id="{088483CB-ABAA-4E11-849A-374597FEC388}"/>
              </a:ext>
            </a:extLst>
          </p:cNvPr>
          <p:cNvSpPr/>
          <p:nvPr/>
        </p:nvSpPr>
        <p:spPr>
          <a:xfrm>
            <a:off x="216504" y="141738"/>
            <a:ext cx="4774595" cy="369332"/>
          </a:xfrm>
          <a:prstGeom prst="rect">
            <a:avLst/>
          </a:prstGeom>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C" sz="1800" b="0" i="1" u="none" strike="noStrike" kern="1200" cap="none" spc="0" normalizeH="0" baseline="0" noProof="0" dirty="0">
                <a:ln>
                  <a:noFill/>
                </a:ln>
                <a:solidFill>
                  <a:srgbClr val="000000"/>
                </a:solidFill>
                <a:effectLst/>
                <a:uLnTx/>
                <a:uFillTx/>
                <a:latin typeface="Arial"/>
                <a:ea typeface="+mn-ea"/>
                <a:cs typeface="Arial"/>
              </a:rPr>
              <a:t>Proceso de diseño </a:t>
            </a:r>
            <a:endParaRPr kumimoji="0" lang="es-US" sz="1800" b="0" i="1" u="none" strike="noStrike" kern="1200" cap="none" spc="0" normalizeH="0" baseline="0" noProof="0" dirty="0">
              <a:ln>
                <a:noFill/>
              </a:ln>
              <a:solidFill>
                <a:srgbClr val="000000"/>
              </a:solidFill>
              <a:effectLst/>
              <a:uLnTx/>
              <a:uFillTx/>
              <a:latin typeface="Arial"/>
              <a:ea typeface="+mn-ea"/>
              <a:cs typeface="Arial"/>
            </a:endParaRPr>
          </a:p>
        </p:txBody>
      </p:sp>
      <p:pic>
        <p:nvPicPr>
          <p:cNvPr id="17" name="Imagen 16">
            <a:extLst>
              <a:ext uri="{FF2B5EF4-FFF2-40B4-BE49-F238E27FC236}">
                <a16:creationId xmlns:a16="http://schemas.microsoft.com/office/drawing/2014/main" id="{DA2C592A-1CDC-8675-C27C-CE4F27ECCA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629767" y="3096327"/>
            <a:ext cx="4503911" cy="916874"/>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479463A6-8B8D-02AB-DF74-A4EDA7F8FA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104"/>
          <a:stretch/>
        </p:blipFill>
        <p:spPr bwMode="auto">
          <a:xfrm>
            <a:off x="5133678" y="3096327"/>
            <a:ext cx="3319746" cy="916874"/>
          </a:xfrm>
          <a:prstGeom prst="rect">
            <a:avLst/>
          </a:prstGeom>
          <a:ln>
            <a:noFill/>
          </a:ln>
          <a:extLst>
            <a:ext uri="{53640926-AAD7-44D8-BBD7-CCE9431645EC}">
              <a14:shadowObscured xmlns:a14="http://schemas.microsoft.com/office/drawing/2010/main"/>
            </a:ext>
          </a:extLst>
        </p:spPr>
      </p:pic>
      <p:sp>
        <p:nvSpPr>
          <p:cNvPr id="21" name="CuadroTexto 20">
            <a:extLst>
              <a:ext uri="{FF2B5EF4-FFF2-40B4-BE49-F238E27FC236}">
                <a16:creationId xmlns:a16="http://schemas.microsoft.com/office/drawing/2014/main" id="{3254805F-0DAA-C1F3-2DAF-48C44FBFC011}"/>
              </a:ext>
            </a:extLst>
          </p:cNvPr>
          <p:cNvSpPr txBox="1"/>
          <p:nvPr/>
        </p:nvSpPr>
        <p:spPr>
          <a:xfrm>
            <a:off x="1982932" y="2275118"/>
            <a:ext cx="5025735" cy="307777"/>
          </a:xfrm>
          <a:prstGeom prst="rect">
            <a:avLst/>
          </a:prstGeom>
          <a:noFill/>
        </p:spPr>
        <p:txBody>
          <a:bodyPr wrap="none" rtlCol="0">
            <a:spAutoFit/>
          </a:bodyPr>
          <a:lstStyle/>
          <a:p>
            <a:r>
              <a:rPr lang="es-EC" b="1" i="1" dirty="0"/>
              <a:t>ESQUEMA GENERAL DE DISEÑO DE LA HERRAMIENTA</a:t>
            </a:r>
            <a:endParaRPr lang="en-US" b="1" i="1" dirty="0"/>
          </a:p>
        </p:txBody>
      </p:sp>
      <p:sp>
        <p:nvSpPr>
          <p:cNvPr id="8" name="Título 5">
            <a:extLst>
              <a:ext uri="{FF2B5EF4-FFF2-40B4-BE49-F238E27FC236}">
                <a16:creationId xmlns:a16="http://schemas.microsoft.com/office/drawing/2014/main" id="{BEBC477F-05A3-4392-ACFB-129540ED97EE}"/>
              </a:ext>
            </a:extLst>
          </p:cNvPr>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3200" b="1" i="0" u="none" strike="noStrike" kern="0" cap="none" spc="0" normalizeH="0" baseline="0" noProof="0" dirty="0">
                <a:ln>
                  <a:noFill/>
                </a:ln>
                <a:solidFill>
                  <a:srgbClr val="00B05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Desarrollo</a:t>
            </a:r>
          </a:p>
        </p:txBody>
      </p:sp>
    </p:spTree>
    <p:extLst>
      <p:ext uri="{BB962C8B-B14F-4D97-AF65-F5344CB8AC3E}">
        <p14:creationId xmlns:p14="http://schemas.microsoft.com/office/powerpoint/2010/main" val="1677473427"/>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and End Slide Master">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2792</Words>
  <Application>Microsoft Office PowerPoint</Application>
  <PresentationFormat>On-screen Show (4:3)</PresentationFormat>
  <Paragraphs>400</Paragraphs>
  <Slides>32</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Courier New</vt:lpstr>
      <vt:lpstr>Georgia</vt:lpstr>
      <vt:lpstr>Symbol</vt:lpstr>
      <vt:lpstr>Times New Roman</vt:lpstr>
      <vt:lpstr>Diseño predeterminado</vt:lpstr>
      <vt:lpstr>1_Diseño predeterminado</vt:lpstr>
      <vt:lpstr>Cover and End Slide Master</vt:lpstr>
      <vt:lpstr>CorelDRAW</vt:lpstr>
      <vt:lpstr>PowerPoint Presentation</vt:lpstr>
      <vt:lpstr>AGENDA</vt:lpstr>
      <vt:lpstr>Introducción</vt:lpstr>
      <vt:lpstr>Introducción</vt:lpstr>
      <vt:lpstr>Introducción</vt:lpstr>
      <vt:lpstr>Objetivos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Resultados</vt:lpstr>
      <vt:lpstr>Resultados</vt:lpstr>
      <vt:lpstr>Resultados</vt:lpstr>
      <vt:lpstr>Resultados </vt:lpstr>
      <vt:lpstr>Resultados </vt:lpstr>
      <vt:lpstr>Resultados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HL.Steven</dc:creator>
  <cp:lastModifiedBy>HL.Steven .</cp:lastModifiedBy>
  <cp:revision>80</cp:revision>
  <dcterms:modified xsi:type="dcterms:W3CDTF">2023-03-01T21:28:22Z</dcterms:modified>
</cp:coreProperties>
</file>