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3">
  <p:sldMasterIdLst>
    <p:sldMasterId id="2147483648" r:id="rId1"/>
  </p:sldMasterIdLst>
  <p:notesMasterIdLst>
    <p:notesMasterId r:id="rId36"/>
  </p:notesMasterIdLst>
  <p:sldIdLst>
    <p:sldId id="316" r:id="rId2"/>
    <p:sldId id="265" r:id="rId3"/>
    <p:sldId id="264" r:id="rId4"/>
    <p:sldId id="386" r:id="rId5"/>
    <p:sldId id="372" r:id="rId6"/>
    <p:sldId id="373" r:id="rId7"/>
    <p:sldId id="374" r:id="rId8"/>
    <p:sldId id="383" r:id="rId9"/>
    <p:sldId id="375" r:id="rId10"/>
    <p:sldId id="355" r:id="rId11"/>
    <p:sldId id="376" r:id="rId12"/>
    <p:sldId id="267" r:id="rId13"/>
    <p:sldId id="387" r:id="rId14"/>
    <p:sldId id="340" r:id="rId15"/>
    <p:sldId id="388" r:id="rId16"/>
    <p:sldId id="389" r:id="rId17"/>
    <p:sldId id="391" r:id="rId18"/>
    <p:sldId id="393" r:id="rId19"/>
    <p:sldId id="344" r:id="rId20"/>
    <p:sldId id="347" r:id="rId21"/>
    <p:sldId id="381" r:id="rId22"/>
    <p:sldId id="394" r:id="rId23"/>
    <p:sldId id="395" r:id="rId24"/>
    <p:sldId id="396" r:id="rId25"/>
    <p:sldId id="397" r:id="rId26"/>
    <p:sldId id="399" r:id="rId27"/>
    <p:sldId id="398" r:id="rId28"/>
    <p:sldId id="400" r:id="rId29"/>
    <p:sldId id="332" r:id="rId30"/>
    <p:sldId id="356" r:id="rId31"/>
    <p:sldId id="365" r:id="rId32"/>
    <p:sldId id="366" r:id="rId33"/>
    <p:sldId id="288" r:id="rId34"/>
    <p:sldId id="315" r:id="rId3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nsultoria Soc1" initials="CS" lastIdx="1" clrIdx="0">
    <p:extLst>
      <p:ext uri="{19B8F6BF-5375-455C-9EA6-DF929625EA0E}">
        <p15:presenceInfo xmlns:p15="http://schemas.microsoft.com/office/powerpoint/2012/main" userId="S::consultoria.soc1@GrupoMicrosistemasJovichsa.onmicrosoft.com::1f5f4cd1-9255-4bbd-85d1-88335230950c" providerId="AD"/>
      </p:ext>
    </p:extLst>
  </p:cmAuthor>
  <p:cmAuthor id="2" name="Sebastian Noboa" initials="SN" lastIdx="1" clrIdx="1">
    <p:extLst>
      <p:ext uri="{19B8F6BF-5375-455C-9EA6-DF929625EA0E}">
        <p15:presenceInfo xmlns:p15="http://schemas.microsoft.com/office/powerpoint/2012/main" userId="cdc22b59bada256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97" autoAdjust="0"/>
    <p:restoredTop sz="94343" autoAdjust="0"/>
  </p:normalViewPr>
  <p:slideViewPr>
    <p:cSldViewPr>
      <p:cViewPr varScale="1">
        <p:scale>
          <a:sx n="72" d="100"/>
          <a:sy n="72" d="100"/>
        </p:scale>
        <p:origin x="129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873AB1-8093-47ED-A42A-44978B095E0D}"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s-EC"/>
        </a:p>
      </dgm:t>
    </dgm:pt>
    <dgm:pt modelId="{8E80FA87-D72F-4546-AA5B-A9B287DA9B07}">
      <dgm:prSet custT="1"/>
      <dgm:spPr/>
      <dgm:t>
        <a:bodyPr/>
        <a:lstStyle/>
        <a:p>
          <a:r>
            <a:rPr lang="es-EC" sz="2000" dirty="0">
              <a:latin typeface="Arial" panose="020B0604020202020204" pitchFamily="34" charset="0"/>
              <a:cs typeface="Arial" panose="020B0604020202020204" pitchFamily="34" charset="0"/>
            </a:rPr>
            <a:t>Objetivos</a:t>
          </a:r>
        </a:p>
      </dgm:t>
    </dgm:pt>
    <dgm:pt modelId="{8DA30EF7-08F5-4570-B602-09B20F0635A5}" type="parTrans" cxnId="{7B828020-216D-4E47-B0B5-9D6D0ED097AA}">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BA9D495C-F972-448C-A72B-1285FB189AE3}" type="sibTrans" cxnId="{7B828020-216D-4E47-B0B5-9D6D0ED097AA}">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1FBEDDBD-5AB9-45C3-BDC7-D56F3C6EA054}">
      <dgm:prSet phldrT="[Texto]" custT="1"/>
      <dgm:spPr/>
      <dgm:t>
        <a:bodyPr/>
        <a:lstStyle/>
        <a:p>
          <a:r>
            <a:rPr lang="es-EC" sz="2000" dirty="0">
              <a:latin typeface="Times New Roman" panose="02020603050405020304" pitchFamily="18" charset="0"/>
              <a:cs typeface="Times New Roman" panose="02020603050405020304" pitchFamily="18" charset="0"/>
            </a:rPr>
            <a:t>Fundamentación Teórica</a:t>
          </a:r>
        </a:p>
      </dgm:t>
    </dgm:pt>
    <dgm:pt modelId="{30E82399-EC09-4187-B1CB-FE2A322B2DDB}" type="sibTrans" cxnId="{25D3588B-4F3E-4182-8758-BFFF7A7950BD}">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610BE969-CE41-403A-A527-E4B45393526B}" type="parTrans" cxnId="{25D3588B-4F3E-4182-8758-BFFF7A7950BD}">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FB9D4888-5B0A-42DA-8910-F236FA924BC4}">
      <dgm:prSet custT="1"/>
      <dgm:spPr/>
      <dgm:t>
        <a:bodyPr/>
        <a:lstStyle/>
        <a:p>
          <a:r>
            <a:rPr lang="es-EC" sz="2000" dirty="0">
              <a:latin typeface="Times New Roman" panose="02020603050405020304" pitchFamily="18" charset="0"/>
              <a:cs typeface="Times New Roman" panose="02020603050405020304" pitchFamily="18" charset="0"/>
            </a:rPr>
            <a:t>Metodología</a:t>
          </a:r>
        </a:p>
      </dgm:t>
    </dgm:pt>
    <dgm:pt modelId="{CFE271C4-FB03-4019-BAE8-10B998728F76}" type="parTrans" cxnId="{3D12A181-6004-4FE0-A58A-641B2E23960F}">
      <dgm:prSet/>
      <dgm:spPr/>
      <dgm:t>
        <a:bodyPr/>
        <a:lstStyle/>
        <a:p>
          <a:endParaRPr lang="es-ES" sz="2000">
            <a:solidFill>
              <a:schemeClr val="tx1"/>
            </a:solidFill>
            <a:latin typeface="Arial" panose="020B0604020202020204" pitchFamily="34" charset="0"/>
            <a:cs typeface="Arial" panose="020B0604020202020204" pitchFamily="34" charset="0"/>
          </a:endParaRPr>
        </a:p>
      </dgm:t>
    </dgm:pt>
    <dgm:pt modelId="{2023B72E-267A-46BF-8E82-F227F32F50E6}" type="sibTrans" cxnId="{3D12A181-6004-4FE0-A58A-641B2E23960F}">
      <dgm:prSet/>
      <dgm:spPr/>
      <dgm:t>
        <a:bodyPr/>
        <a:lstStyle/>
        <a:p>
          <a:endParaRPr lang="es-ES" sz="2000">
            <a:solidFill>
              <a:schemeClr val="tx1"/>
            </a:solidFill>
            <a:latin typeface="Arial" panose="020B0604020202020204" pitchFamily="34" charset="0"/>
            <a:cs typeface="Arial" panose="020B0604020202020204" pitchFamily="34" charset="0"/>
          </a:endParaRPr>
        </a:p>
      </dgm:t>
    </dgm:pt>
    <dgm:pt modelId="{F7C84E21-CB1A-4C06-A234-E45570B1A408}">
      <dgm:prSet custT="1"/>
      <dgm:spPr/>
      <dgm:t>
        <a:bodyPr/>
        <a:lstStyle/>
        <a:p>
          <a:r>
            <a:rPr lang="es-EC" sz="2000" dirty="0">
              <a:latin typeface="Times New Roman" panose="02020603050405020304" pitchFamily="18" charset="0"/>
              <a:cs typeface="Times New Roman" panose="02020603050405020304" pitchFamily="18" charset="0"/>
            </a:rPr>
            <a:t>Resultados</a:t>
          </a:r>
        </a:p>
      </dgm:t>
    </dgm:pt>
    <dgm:pt modelId="{7AECB510-670A-4ADE-AB03-84559884DC51}" type="parTrans" cxnId="{3683AA23-01CB-48BC-BD29-8CA7275B89A8}">
      <dgm:prSet/>
      <dgm:spPr/>
      <dgm:t>
        <a:bodyPr/>
        <a:lstStyle/>
        <a:p>
          <a:endParaRPr lang="es-ES" sz="2000">
            <a:solidFill>
              <a:schemeClr val="tx1"/>
            </a:solidFill>
            <a:latin typeface="Arial" panose="020B0604020202020204" pitchFamily="34" charset="0"/>
            <a:cs typeface="Arial" panose="020B0604020202020204" pitchFamily="34" charset="0"/>
          </a:endParaRPr>
        </a:p>
      </dgm:t>
    </dgm:pt>
    <dgm:pt modelId="{0B81F35D-E18E-470A-82D0-C78FD2413478}" type="sibTrans" cxnId="{3683AA23-01CB-48BC-BD29-8CA7275B89A8}">
      <dgm:prSet/>
      <dgm:spPr/>
      <dgm:t>
        <a:bodyPr/>
        <a:lstStyle/>
        <a:p>
          <a:endParaRPr lang="es-ES" sz="2000">
            <a:solidFill>
              <a:schemeClr val="tx1"/>
            </a:solidFill>
            <a:latin typeface="Arial" panose="020B0604020202020204" pitchFamily="34" charset="0"/>
            <a:cs typeface="Arial" panose="020B0604020202020204" pitchFamily="34" charset="0"/>
          </a:endParaRPr>
        </a:p>
      </dgm:t>
    </dgm:pt>
    <dgm:pt modelId="{BC6638A0-7FFF-44CD-9AEE-DFAA8E4DCA6C}">
      <dgm:prSet custT="1"/>
      <dgm:spPr/>
      <dgm:t>
        <a:bodyPr/>
        <a:lstStyle/>
        <a:p>
          <a:r>
            <a:rPr lang="es-EC" sz="2000" dirty="0">
              <a:latin typeface="Times New Roman" panose="02020603050405020304" pitchFamily="18" charset="0"/>
              <a:cs typeface="Times New Roman" panose="02020603050405020304" pitchFamily="18" charset="0"/>
            </a:rPr>
            <a:t>Conclusiones y Recomendaciones</a:t>
          </a:r>
        </a:p>
      </dgm:t>
    </dgm:pt>
    <dgm:pt modelId="{65447D41-A425-4739-A472-3AAB268FDCB4}" type="parTrans" cxnId="{A860B7FE-251F-47EE-B264-63011640F057}">
      <dgm:prSet/>
      <dgm:spPr/>
      <dgm:t>
        <a:bodyPr/>
        <a:lstStyle/>
        <a:p>
          <a:endParaRPr lang="es-ES" sz="2000">
            <a:solidFill>
              <a:schemeClr val="tx1"/>
            </a:solidFill>
            <a:latin typeface="Arial" panose="020B0604020202020204" pitchFamily="34" charset="0"/>
            <a:cs typeface="Arial" panose="020B0604020202020204" pitchFamily="34" charset="0"/>
          </a:endParaRPr>
        </a:p>
      </dgm:t>
    </dgm:pt>
    <dgm:pt modelId="{3A6A695C-27A7-439D-BA14-F78843966D96}" type="sibTrans" cxnId="{A860B7FE-251F-47EE-B264-63011640F057}">
      <dgm:prSet/>
      <dgm:spPr/>
      <dgm:t>
        <a:bodyPr/>
        <a:lstStyle/>
        <a:p>
          <a:endParaRPr lang="es-ES" sz="2000">
            <a:solidFill>
              <a:schemeClr val="tx1"/>
            </a:solidFill>
            <a:latin typeface="Arial" panose="020B0604020202020204" pitchFamily="34" charset="0"/>
            <a:cs typeface="Arial" panose="020B0604020202020204" pitchFamily="34" charset="0"/>
          </a:endParaRPr>
        </a:p>
      </dgm:t>
    </dgm:pt>
    <dgm:pt modelId="{66B3AFB2-510A-460F-B9FD-0D0358FC7EC8}" type="pres">
      <dgm:prSet presAssocID="{5C873AB1-8093-47ED-A42A-44978B095E0D}" presName="Name0" presStyleCnt="0">
        <dgm:presLayoutVars>
          <dgm:chMax val="7"/>
          <dgm:chPref val="7"/>
          <dgm:dir/>
        </dgm:presLayoutVars>
      </dgm:prSet>
      <dgm:spPr/>
    </dgm:pt>
    <dgm:pt modelId="{83AF9E91-B4AE-4D20-9127-F15E9552901F}" type="pres">
      <dgm:prSet presAssocID="{5C873AB1-8093-47ED-A42A-44978B095E0D}" presName="Name1" presStyleCnt="0"/>
      <dgm:spPr/>
    </dgm:pt>
    <dgm:pt modelId="{46DD46EA-90D9-4F5C-A737-267B47DB92D0}" type="pres">
      <dgm:prSet presAssocID="{5C873AB1-8093-47ED-A42A-44978B095E0D}" presName="cycle" presStyleCnt="0"/>
      <dgm:spPr/>
    </dgm:pt>
    <dgm:pt modelId="{A3978C56-AFDA-4F43-880E-27EA8CA864E3}" type="pres">
      <dgm:prSet presAssocID="{5C873AB1-8093-47ED-A42A-44978B095E0D}" presName="srcNode" presStyleLbl="node1" presStyleIdx="0" presStyleCnt="5"/>
      <dgm:spPr/>
    </dgm:pt>
    <dgm:pt modelId="{2A3757D7-8131-49ED-827C-938CC960CB0D}" type="pres">
      <dgm:prSet presAssocID="{5C873AB1-8093-47ED-A42A-44978B095E0D}" presName="conn" presStyleLbl="parChTrans1D2" presStyleIdx="0" presStyleCnt="1"/>
      <dgm:spPr/>
    </dgm:pt>
    <dgm:pt modelId="{4F4019F6-969D-4A83-84A5-B83A3B7CE8F2}" type="pres">
      <dgm:prSet presAssocID="{5C873AB1-8093-47ED-A42A-44978B095E0D}" presName="extraNode" presStyleLbl="node1" presStyleIdx="0" presStyleCnt="5"/>
      <dgm:spPr/>
    </dgm:pt>
    <dgm:pt modelId="{CDB58383-C5E8-4924-A66F-BD47CC833D27}" type="pres">
      <dgm:prSet presAssocID="{5C873AB1-8093-47ED-A42A-44978B095E0D}" presName="dstNode" presStyleLbl="node1" presStyleIdx="0" presStyleCnt="5"/>
      <dgm:spPr/>
    </dgm:pt>
    <dgm:pt modelId="{E80DDA8B-1ADF-4A7D-AA04-6D0339956812}" type="pres">
      <dgm:prSet presAssocID="{8E80FA87-D72F-4546-AA5B-A9B287DA9B07}" presName="text_1" presStyleLbl="node1" presStyleIdx="0" presStyleCnt="5">
        <dgm:presLayoutVars>
          <dgm:bulletEnabled val="1"/>
        </dgm:presLayoutVars>
      </dgm:prSet>
      <dgm:spPr/>
    </dgm:pt>
    <dgm:pt modelId="{D6F3FEF6-1164-4AB5-A4DF-8800075D7675}" type="pres">
      <dgm:prSet presAssocID="{8E80FA87-D72F-4546-AA5B-A9B287DA9B07}" presName="accent_1" presStyleCnt="0"/>
      <dgm:spPr/>
    </dgm:pt>
    <dgm:pt modelId="{BE3F36AB-BB4B-4F2A-A989-CD674746F7EA}" type="pres">
      <dgm:prSet presAssocID="{8E80FA87-D72F-4546-AA5B-A9B287DA9B07}" presName="accentRepeatNode" presStyleLbl="solidFgAcc1" presStyleIdx="0" presStyleCnt="5"/>
      <dgm:spPr/>
    </dgm:pt>
    <dgm:pt modelId="{5371CE0B-1E78-4F74-B716-C957CA5BCFB3}" type="pres">
      <dgm:prSet presAssocID="{1FBEDDBD-5AB9-45C3-BDC7-D56F3C6EA054}" presName="text_2" presStyleLbl="node1" presStyleIdx="1" presStyleCnt="5">
        <dgm:presLayoutVars>
          <dgm:bulletEnabled val="1"/>
        </dgm:presLayoutVars>
      </dgm:prSet>
      <dgm:spPr/>
    </dgm:pt>
    <dgm:pt modelId="{E3124EE9-725F-4DA0-A8EB-2DCA1E8D44C2}" type="pres">
      <dgm:prSet presAssocID="{1FBEDDBD-5AB9-45C3-BDC7-D56F3C6EA054}" presName="accent_2" presStyleCnt="0"/>
      <dgm:spPr/>
    </dgm:pt>
    <dgm:pt modelId="{09B22A60-FCB7-49A1-BF25-EF5994FA2C0F}" type="pres">
      <dgm:prSet presAssocID="{1FBEDDBD-5AB9-45C3-BDC7-D56F3C6EA054}" presName="accentRepeatNode" presStyleLbl="solidFgAcc1" presStyleIdx="1" presStyleCnt="5"/>
      <dgm:spPr/>
    </dgm:pt>
    <dgm:pt modelId="{5C999ABD-2B92-424B-A7B8-132C37A2BBB9}" type="pres">
      <dgm:prSet presAssocID="{FB9D4888-5B0A-42DA-8910-F236FA924BC4}" presName="text_3" presStyleLbl="node1" presStyleIdx="2" presStyleCnt="5">
        <dgm:presLayoutVars>
          <dgm:bulletEnabled val="1"/>
        </dgm:presLayoutVars>
      </dgm:prSet>
      <dgm:spPr/>
    </dgm:pt>
    <dgm:pt modelId="{893510A2-D814-4DB0-A11F-D6E65C8D873E}" type="pres">
      <dgm:prSet presAssocID="{FB9D4888-5B0A-42DA-8910-F236FA924BC4}" presName="accent_3" presStyleCnt="0"/>
      <dgm:spPr/>
    </dgm:pt>
    <dgm:pt modelId="{2C54FE2B-CA3D-4528-BBBA-7837DAA73DD7}" type="pres">
      <dgm:prSet presAssocID="{FB9D4888-5B0A-42DA-8910-F236FA924BC4}" presName="accentRepeatNode" presStyleLbl="solidFgAcc1" presStyleIdx="2" presStyleCnt="5"/>
      <dgm:spPr/>
    </dgm:pt>
    <dgm:pt modelId="{1740D70C-EDDB-4F78-AD17-85CE3FF5B821}" type="pres">
      <dgm:prSet presAssocID="{F7C84E21-CB1A-4C06-A234-E45570B1A408}" presName="text_4" presStyleLbl="node1" presStyleIdx="3" presStyleCnt="5">
        <dgm:presLayoutVars>
          <dgm:bulletEnabled val="1"/>
        </dgm:presLayoutVars>
      </dgm:prSet>
      <dgm:spPr/>
    </dgm:pt>
    <dgm:pt modelId="{7202034B-BF57-4EAB-9E13-6E75EAF253C5}" type="pres">
      <dgm:prSet presAssocID="{F7C84E21-CB1A-4C06-A234-E45570B1A408}" presName="accent_4" presStyleCnt="0"/>
      <dgm:spPr/>
    </dgm:pt>
    <dgm:pt modelId="{B3E116FB-7744-4CF6-9DB6-12485C2CA169}" type="pres">
      <dgm:prSet presAssocID="{F7C84E21-CB1A-4C06-A234-E45570B1A408}" presName="accentRepeatNode" presStyleLbl="solidFgAcc1" presStyleIdx="3" presStyleCnt="5"/>
      <dgm:spPr/>
    </dgm:pt>
    <dgm:pt modelId="{C9DCCC2F-7471-4A38-ABD9-9874606D5130}" type="pres">
      <dgm:prSet presAssocID="{BC6638A0-7FFF-44CD-9AEE-DFAA8E4DCA6C}" presName="text_5" presStyleLbl="node1" presStyleIdx="4" presStyleCnt="5">
        <dgm:presLayoutVars>
          <dgm:bulletEnabled val="1"/>
        </dgm:presLayoutVars>
      </dgm:prSet>
      <dgm:spPr/>
    </dgm:pt>
    <dgm:pt modelId="{19C5D482-E19C-4431-9FBE-2641D1855C27}" type="pres">
      <dgm:prSet presAssocID="{BC6638A0-7FFF-44CD-9AEE-DFAA8E4DCA6C}" presName="accent_5" presStyleCnt="0"/>
      <dgm:spPr/>
    </dgm:pt>
    <dgm:pt modelId="{FB38E14E-2C2C-4CB9-9A98-715BEDEB95F4}" type="pres">
      <dgm:prSet presAssocID="{BC6638A0-7FFF-44CD-9AEE-DFAA8E4DCA6C}" presName="accentRepeatNode" presStyleLbl="solidFgAcc1" presStyleIdx="4" presStyleCnt="5"/>
      <dgm:spPr/>
    </dgm:pt>
  </dgm:ptLst>
  <dgm:cxnLst>
    <dgm:cxn modelId="{7B828020-216D-4E47-B0B5-9D6D0ED097AA}" srcId="{5C873AB1-8093-47ED-A42A-44978B095E0D}" destId="{8E80FA87-D72F-4546-AA5B-A9B287DA9B07}" srcOrd="0" destOrd="0" parTransId="{8DA30EF7-08F5-4570-B602-09B20F0635A5}" sibTransId="{BA9D495C-F972-448C-A72B-1285FB189AE3}"/>
    <dgm:cxn modelId="{3683AA23-01CB-48BC-BD29-8CA7275B89A8}" srcId="{5C873AB1-8093-47ED-A42A-44978B095E0D}" destId="{F7C84E21-CB1A-4C06-A234-E45570B1A408}" srcOrd="3" destOrd="0" parTransId="{7AECB510-670A-4ADE-AB03-84559884DC51}" sibTransId="{0B81F35D-E18E-470A-82D0-C78FD2413478}"/>
    <dgm:cxn modelId="{81CC522C-21D3-4217-860C-5253181F4E9F}" type="presOf" srcId="{BC6638A0-7FFF-44CD-9AEE-DFAA8E4DCA6C}" destId="{C9DCCC2F-7471-4A38-ABD9-9874606D5130}" srcOrd="0" destOrd="0" presId="urn:microsoft.com/office/officeart/2008/layout/VerticalCurvedList"/>
    <dgm:cxn modelId="{DCF6FD60-76C8-4A49-9E13-4884B3A20254}" type="presOf" srcId="{BA9D495C-F972-448C-A72B-1285FB189AE3}" destId="{2A3757D7-8131-49ED-827C-938CC960CB0D}" srcOrd="0" destOrd="0" presId="urn:microsoft.com/office/officeart/2008/layout/VerticalCurvedList"/>
    <dgm:cxn modelId="{D307A349-9A80-408D-B6E2-DD4BDFA28649}" type="presOf" srcId="{8E80FA87-D72F-4546-AA5B-A9B287DA9B07}" destId="{E80DDA8B-1ADF-4A7D-AA04-6D0339956812}" srcOrd="0" destOrd="0" presId="urn:microsoft.com/office/officeart/2008/layout/VerticalCurvedList"/>
    <dgm:cxn modelId="{252B977F-9A31-415F-9A49-C659583C85B0}" type="presOf" srcId="{1FBEDDBD-5AB9-45C3-BDC7-D56F3C6EA054}" destId="{5371CE0B-1E78-4F74-B716-C957CA5BCFB3}" srcOrd="0" destOrd="0" presId="urn:microsoft.com/office/officeart/2008/layout/VerticalCurvedList"/>
    <dgm:cxn modelId="{16CDD17F-495B-4437-BC34-2195E9C665D0}" type="presOf" srcId="{FB9D4888-5B0A-42DA-8910-F236FA924BC4}" destId="{5C999ABD-2B92-424B-A7B8-132C37A2BBB9}" srcOrd="0" destOrd="0" presId="urn:microsoft.com/office/officeart/2008/layout/VerticalCurvedList"/>
    <dgm:cxn modelId="{3D12A181-6004-4FE0-A58A-641B2E23960F}" srcId="{5C873AB1-8093-47ED-A42A-44978B095E0D}" destId="{FB9D4888-5B0A-42DA-8910-F236FA924BC4}" srcOrd="2" destOrd="0" parTransId="{CFE271C4-FB03-4019-BAE8-10B998728F76}" sibTransId="{2023B72E-267A-46BF-8E82-F227F32F50E6}"/>
    <dgm:cxn modelId="{25D3588B-4F3E-4182-8758-BFFF7A7950BD}" srcId="{5C873AB1-8093-47ED-A42A-44978B095E0D}" destId="{1FBEDDBD-5AB9-45C3-BDC7-D56F3C6EA054}" srcOrd="1" destOrd="0" parTransId="{610BE969-CE41-403A-A527-E4B45393526B}" sibTransId="{30E82399-EC09-4187-B1CB-FE2A322B2DDB}"/>
    <dgm:cxn modelId="{29BA5BA6-951D-42B1-BE06-0C3CEBC23F69}" type="presOf" srcId="{F7C84E21-CB1A-4C06-A234-E45570B1A408}" destId="{1740D70C-EDDB-4F78-AD17-85CE3FF5B821}" srcOrd="0" destOrd="0" presId="urn:microsoft.com/office/officeart/2008/layout/VerticalCurvedList"/>
    <dgm:cxn modelId="{D4F358C4-EAE1-401B-8499-93EDD85EE577}" type="presOf" srcId="{5C873AB1-8093-47ED-A42A-44978B095E0D}" destId="{66B3AFB2-510A-460F-B9FD-0D0358FC7EC8}" srcOrd="0" destOrd="0" presId="urn:microsoft.com/office/officeart/2008/layout/VerticalCurvedList"/>
    <dgm:cxn modelId="{A860B7FE-251F-47EE-B264-63011640F057}" srcId="{5C873AB1-8093-47ED-A42A-44978B095E0D}" destId="{BC6638A0-7FFF-44CD-9AEE-DFAA8E4DCA6C}" srcOrd="4" destOrd="0" parTransId="{65447D41-A425-4739-A472-3AAB268FDCB4}" sibTransId="{3A6A695C-27A7-439D-BA14-F78843966D96}"/>
    <dgm:cxn modelId="{B632EE20-DAA1-44DC-A696-107740180171}" type="presParOf" srcId="{66B3AFB2-510A-460F-B9FD-0D0358FC7EC8}" destId="{83AF9E91-B4AE-4D20-9127-F15E9552901F}" srcOrd="0" destOrd="0" presId="urn:microsoft.com/office/officeart/2008/layout/VerticalCurvedList"/>
    <dgm:cxn modelId="{5D8C3C3B-3D45-4267-81EA-7F2A5734437B}" type="presParOf" srcId="{83AF9E91-B4AE-4D20-9127-F15E9552901F}" destId="{46DD46EA-90D9-4F5C-A737-267B47DB92D0}" srcOrd="0" destOrd="0" presId="urn:microsoft.com/office/officeart/2008/layout/VerticalCurvedList"/>
    <dgm:cxn modelId="{BB67CE6A-4897-4BFC-8DC7-1BDB1B157BFF}" type="presParOf" srcId="{46DD46EA-90D9-4F5C-A737-267B47DB92D0}" destId="{A3978C56-AFDA-4F43-880E-27EA8CA864E3}" srcOrd="0" destOrd="0" presId="urn:microsoft.com/office/officeart/2008/layout/VerticalCurvedList"/>
    <dgm:cxn modelId="{A2AF6CFE-32F9-45D1-9AFC-97747F2ECD90}" type="presParOf" srcId="{46DD46EA-90D9-4F5C-A737-267B47DB92D0}" destId="{2A3757D7-8131-49ED-827C-938CC960CB0D}" srcOrd="1" destOrd="0" presId="urn:microsoft.com/office/officeart/2008/layout/VerticalCurvedList"/>
    <dgm:cxn modelId="{B2EBB68B-B41B-4743-B39B-4AE9372BAEF4}" type="presParOf" srcId="{46DD46EA-90D9-4F5C-A737-267B47DB92D0}" destId="{4F4019F6-969D-4A83-84A5-B83A3B7CE8F2}" srcOrd="2" destOrd="0" presId="urn:microsoft.com/office/officeart/2008/layout/VerticalCurvedList"/>
    <dgm:cxn modelId="{BAA66D69-2268-4CD1-A8C6-D21C682CE07D}" type="presParOf" srcId="{46DD46EA-90D9-4F5C-A737-267B47DB92D0}" destId="{CDB58383-C5E8-4924-A66F-BD47CC833D27}" srcOrd="3" destOrd="0" presId="urn:microsoft.com/office/officeart/2008/layout/VerticalCurvedList"/>
    <dgm:cxn modelId="{0C7F13F1-F416-4D19-934E-CCD8A5E0BE10}" type="presParOf" srcId="{83AF9E91-B4AE-4D20-9127-F15E9552901F}" destId="{E80DDA8B-1ADF-4A7D-AA04-6D0339956812}" srcOrd="1" destOrd="0" presId="urn:microsoft.com/office/officeart/2008/layout/VerticalCurvedList"/>
    <dgm:cxn modelId="{E06A3EE2-7E64-46BA-88C1-9BCE20AA8945}" type="presParOf" srcId="{83AF9E91-B4AE-4D20-9127-F15E9552901F}" destId="{D6F3FEF6-1164-4AB5-A4DF-8800075D7675}" srcOrd="2" destOrd="0" presId="urn:microsoft.com/office/officeart/2008/layout/VerticalCurvedList"/>
    <dgm:cxn modelId="{63F60F97-4498-406D-865E-65277B0809E6}" type="presParOf" srcId="{D6F3FEF6-1164-4AB5-A4DF-8800075D7675}" destId="{BE3F36AB-BB4B-4F2A-A989-CD674746F7EA}" srcOrd="0" destOrd="0" presId="urn:microsoft.com/office/officeart/2008/layout/VerticalCurvedList"/>
    <dgm:cxn modelId="{D550F2A9-374B-4D5E-9A99-9E126323F846}" type="presParOf" srcId="{83AF9E91-B4AE-4D20-9127-F15E9552901F}" destId="{5371CE0B-1E78-4F74-B716-C957CA5BCFB3}" srcOrd="3" destOrd="0" presId="urn:microsoft.com/office/officeart/2008/layout/VerticalCurvedList"/>
    <dgm:cxn modelId="{EF574A09-0A88-4426-B6FB-9A6C7B88F05B}" type="presParOf" srcId="{83AF9E91-B4AE-4D20-9127-F15E9552901F}" destId="{E3124EE9-725F-4DA0-A8EB-2DCA1E8D44C2}" srcOrd="4" destOrd="0" presId="urn:microsoft.com/office/officeart/2008/layout/VerticalCurvedList"/>
    <dgm:cxn modelId="{9A1BCE8A-8F60-41BB-84B7-D41C997FA1FC}" type="presParOf" srcId="{E3124EE9-725F-4DA0-A8EB-2DCA1E8D44C2}" destId="{09B22A60-FCB7-49A1-BF25-EF5994FA2C0F}" srcOrd="0" destOrd="0" presId="urn:microsoft.com/office/officeart/2008/layout/VerticalCurvedList"/>
    <dgm:cxn modelId="{C3CBB2DC-6092-40E3-B551-45457C20ACBC}" type="presParOf" srcId="{83AF9E91-B4AE-4D20-9127-F15E9552901F}" destId="{5C999ABD-2B92-424B-A7B8-132C37A2BBB9}" srcOrd="5" destOrd="0" presId="urn:microsoft.com/office/officeart/2008/layout/VerticalCurvedList"/>
    <dgm:cxn modelId="{2E553C53-0D87-4C8B-9D99-3DF29EB24B81}" type="presParOf" srcId="{83AF9E91-B4AE-4D20-9127-F15E9552901F}" destId="{893510A2-D814-4DB0-A11F-D6E65C8D873E}" srcOrd="6" destOrd="0" presId="urn:microsoft.com/office/officeart/2008/layout/VerticalCurvedList"/>
    <dgm:cxn modelId="{A1EEADD6-A46D-4282-82F0-CCABC8BD496E}" type="presParOf" srcId="{893510A2-D814-4DB0-A11F-D6E65C8D873E}" destId="{2C54FE2B-CA3D-4528-BBBA-7837DAA73DD7}" srcOrd="0" destOrd="0" presId="urn:microsoft.com/office/officeart/2008/layout/VerticalCurvedList"/>
    <dgm:cxn modelId="{6957EEE0-0B08-437A-BB40-A1AE5BEC8D50}" type="presParOf" srcId="{83AF9E91-B4AE-4D20-9127-F15E9552901F}" destId="{1740D70C-EDDB-4F78-AD17-85CE3FF5B821}" srcOrd="7" destOrd="0" presId="urn:microsoft.com/office/officeart/2008/layout/VerticalCurvedList"/>
    <dgm:cxn modelId="{B608EA76-F69F-42C7-B5C9-E53301F6AA23}" type="presParOf" srcId="{83AF9E91-B4AE-4D20-9127-F15E9552901F}" destId="{7202034B-BF57-4EAB-9E13-6E75EAF253C5}" srcOrd="8" destOrd="0" presId="urn:microsoft.com/office/officeart/2008/layout/VerticalCurvedList"/>
    <dgm:cxn modelId="{7D2C6410-46D0-4CD4-87A5-42999A39DF87}" type="presParOf" srcId="{7202034B-BF57-4EAB-9E13-6E75EAF253C5}" destId="{B3E116FB-7744-4CF6-9DB6-12485C2CA169}" srcOrd="0" destOrd="0" presId="urn:microsoft.com/office/officeart/2008/layout/VerticalCurvedList"/>
    <dgm:cxn modelId="{5697DE60-3BAC-435E-B07B-844941F61E62}" type="presParOf" srcId="{83AF9E91-B4AE-4D20-9127-F15E9552901F}" destId="{C9DCCC2F-7471-4A38-ABD9-9874606D5130}" srcOrd="9" destOrd="0" presId="urn:microsoft.com/office/officeart/2008/layout/VerticalCurvedList"/>
    <dgm:cxn modelId="{3F5A15AE-A4AB-4E39-AEEA-283DACDC105F}" type="presParOf" srcId="{83AF9E91-B4AE-4D20-9127-F15E9552901F}" destId="{19C5D482-E19C-4431-9FBE-2641D1855C27}" srcOrd="10" destOrd="0" presId="urn:microsoft.com/office/officeart/2008/layout/VerticalCurvedList"/>
    <dgm:cxn modelId="{8DA913B7-6ACF-444E-92B3-0934B12758AF}" type="presParOf" srcId="{19C5D482-E19C-4431-9FBE-2641D1855C27}" destId="{FB38E14E-2C2C-4CB9-9A98-715BEDEB95F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757D7-8131-49ED-827C-938CC960CB0D}">
      <dsp:nvSpPr>
        <dsp:cNvPr id="0" name=""/>
        <dsp:cNvSpPr/>
      </dsp:nvSpPr>
      <dsp:spPr>
        <a:xfrm>
          <a:off x="-5699197" y="-872376"/>
          <a:ext cx="6785312" cy="6785312"/>
        </a:xfrm>
        <a:prstGeom prst="blockArc">
          <a:avLst>
            <a:gd name="adj1" fmla="val 18900000"/>
            <a:gd name="adj2" fmla="val 2700000"/>
            <a:gd name="adj3" fmla="val 318"/>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0DDA8B-1ADF-4A7D-AA04-6D0339956812}">
      <dsp:nvSpPr>
        <dsp:cNvPr id="0" name=""/>
        <dsp:cNvSpPr/>
      </dsp:nvSpPr>
      <dsp:spPr>
        <a:xfrm>
          <a:off x="474778" y="314934"/>
          <a:ext cx="7582611" cy="63027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278" tIns="50800" rIns="50800" bIns="50800" numCol="1" spcCol="1270" anchor="ctr" anchorCtr="0">
          <a:noAutofit/>
        </a:bodyPr>
        <a:lstStyle/>
        <a:p>
          <a:pPr marL="0" lvl="0" indent="0" algn="l" defTabSz="889000">
            <a:lnSpc>
              <a:spcPct val="90000"/>
            </a:lnSpc>
            <a:spcBef>
              <a:spcPct val="0"/>
            </a:spcBef>
            <a:spcAft>
              <a:spcPct val="35000"/>
            </a:spcAft>
            <a:buNone/>
          </a:pPr>
          <a:r>
            <a:rPr lang="es-EC" sz="2000" kern="1200" dirty="0">
              <a:latin typeface="Arial" panose="020B0604020202020204" pitchFamily="34" charset="0"/>
              <a:cs typeface="Arial" panose="020B0604020202020204" pitchFamily="34" charset="0"/>
            </a:rPr>
            <a:t>Objetivos</a:t>
          </a:r>
        </a:p>
      </dsp:txBody>
      <dsp:txXfrm>
        <a:off x="474778" y="314934"/>
        <a:ext cx="7582611" cy="630271"/>
      </dsp:txXfrm>
    </dsp:sp>
    <dsp:sp modelId="{BE3F36AB-BB4B-4F2A-A989-CD674746F7EA}">
      <dsp:nvSpPr>
        <dsp:cNvPr id="0" name=""/>
        <dsp:cNvSpPr/>
      </dsp:nvSpPr>
      <dsp:spPr>
        <a:xfrm>
          <a:off x="80858" y="236150"/>
          <a:ext cx="787839" cy="78783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71CE0B-1E78-4F74-B716-C957CA5BCFB3}">
      <dsp:nvSpPr>
        <dsp:cNvPr id="0" name=""/>
        <dsp:cNvSpPr/>
      </dsp:nvSpPr>
      <dsp:spPr>
        <a:xfrm>
          <a:off x="926412" y="1260039"/>
          <a:ext cx="7130977" cy="63027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278" tIns="50800" rIns="50800" bIns="50800" numCol="1" spcCol="1270" anchor="ctr" anchorCtr="0">
          <a:noAutofit/>
        </a:bodyPr>
        <a:lstStyle/>
        <a:p>
          <a:pPr marL="0" lvl="0" indent="0" algn="l" defTabSz="889000">
            <a:lnSpc>
              <a:spcPct val="90000"/>
            </a:lnSpc>
            <a:spcBef>
              <a:spcPct val="0"/>
            </a:spcBef>
            <a:spcAft>
              <a:spcPct val="35000"/>
            </a:spcAft>
            <a:buNone/>
          </a:pPr>
          <a:r>
            <a:rPr lang="es-EC" sz="2000" kern="1200" dirty="0">
              <a:latin typeface="Times New Roman" panose="02020603050405020304" pitchFamily="18" charset="0"/>
              <a:cs typeface="Times New Roman" panose="02020603050405020304" pitchFamily="18" charset="0"/>
            </a:rPr>
            <a:t>Fundamentación Teórica</a:t>
          </a:r>
        </a:p>
      </dsp:txBody>
      <dsp:txXfrm>
        <a:off x="926412" y="1260039"/>
        <a:ext cx="7130977" cy="630271"/>
      </dsp:txXfrm>
    </dsp:sp>
    <dsp:sp modelId="{09B22A60-FCB7-49A1-BF25-EF5994FA2C0F}">
      <dsp:nvSpPr>
        <dsp:cNvPr id="0" name=""/>
        <dsp:cNvSpPr/>
      </dsp:nvSpPr>
      <dsp:spPr>
        <a:xfrm>
          <a:off x="532492" y="1181255"/>
          <a:ext cx="787839" cy="78783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999ABD-2B92-424B-A7B8-132C37A2BBB9}">
      <dsp:nvSpPr>
        <dsp:cNvPr id="0" name=""/>
        <dsp:cNvSpPr/>
      </dsp:nvSpPr>
      <dsp:spPr>
        <a:xfrm>
          <a:off x="1065027" y="2205144"/>
          <a:ext cx="6992361" cy="63027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278" tIns="50800" rIns="50800" bIns="50800" numCol="1" spcCol="1270" anchor="ctr" anchorCtr="0">
          <a:noAutofit/>
        </a:bodyPr>
        <a:lstStyle/>
        <a:p>
          <a:pPr marL="0" lvl="0" indent="0" algn="l" defTabSz="889000">
            <a:lnSpc>
              <a:spcPct val="90000"/>
            </a:lnSpc>
            <a:spcBef>
              <a:spcPct val="0"/>
            </a:spcBef>
            <a:spcAft>
              <a:spcPct val="35000"/>
            </a:spcAft>
            <a:buNone/>
          </a:pPr>
          <a:r>
            <a:rPr lang="es-EC" sz="2000" kern="1200" dirty="0">
              <a:latin typeface="Times New Roman" panose="02020603050405020304" pitchFamily="18" charset="0"/>
              <a:cs typeface="Times New Roman" panose="02020603050405020304" pitchFamily="18" charset="0"/>
            </a:rPr>
            <a:t>Metodología</a:t>
          </a:r>
        </a:p>
      </dsp:txBody>
      <dsp:txXfrm>
        <a:off x="1065027" y="2205144"/>
        <a:ext cx="6992361" cy="630271"/>
      </dsp:txXfrm>
    </dsp:sp>
    <dsp:sp modelId="{2C54FE2B-CA3D-4528-BBBA-7837DAA73DD7}">
      <dsp:nvSpPr>
        <dsp:cNvPr id="0" name=""/>
        <dsp:cNvSpPr/>
      </dsp:nvSpPr>
      <dsp:spPr>
        <a:xfrm>
          <a:off x="671108" y="2126360"/>
          <a:ext cx="787839" cy="78783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40D70C-EDDB-4F78-AD17-85CE3FF5B821}">
      <dsp:nvSpPr>
        <dsp:cNvPr id="0" name=""/>
        <dsp:cNvSpPr/>
      </dsp:nvSpPr>
      <dsp:spPr>
        <a:xfrm>
          <a:off x="926412" y="3150249"/>
          <a:ext cx="7130977" cy="63027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278" tIns="50800" rIns="50800" bIns="50800" numCol="1" spcCol="1270" anchor="ctr" anchorCtr="0">
          <a:noAutofit/>
        </a:bodyPr>
        <a:lstStyle/>
        <a:p>
          <a:pPr marL="0" lvl="0" indent="0" algn="l" defTabSz="889000">
            <a:lnSpc>
              <a:spcPct val="90000"/>
            </a:lnSpc>
            <a:spcBef>
              <a:spcPct val="0"/>
            </a:spcBef>
            <a:spcAft>
              <a:spcPct val="35000"/>
            </a:spcAft>
            <a:buNone/>
          </a:pPr>
          <a:r>
            <a:rPr lang="es-EC" sz="2000" kern="1200" dirty="0">
              <a:latin typeface="Times New Roman" panose="02020603050405020304" pitchFamily="18" charset="0"/>
              <a:cs typeface="Times New Roman" panose="02020603050405020304" pitchFamily="18" charset="0"/>
            </a:rPr>
            <a:t>Resultados</a:t>
          </a:r>
        </a:p>
      </dsp:txBody>
      <dsp:txXfrm>
        <a:off x="926412" y="3150249"/>
        <a:ext cx="7130977" cy="630271"/>
      </dsp:txXfrm>
    </dsp:sp>
    <dsp:sp modelId="{B3E116FB-7744-4CF6-9DB6-12485C2CA169}">
      <dsp:nvSpPr>
        <dsp:cNvPr id="0" name=""/>
        <dsp:cNvSpPr/>
      </dsp:nvSpPr>
      <dsp:spPr>
        <a:xfrm>
          <a:off x="532492" y="3071465"/>
          <a:ext cx="787839" cy="78783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DCCC2F-7471-4A38-ABD9-9874606D5130}">
      <dsp:nvSpPr>
        <dsp:cNvPr id="0" name=""/>
        <dsp:cNvSpPr/>
      </dsp:nvSpPr>
      <dsp:spPr>
        <a:xfrm>
          <a:off x="474778" y="4095354"/>
          <a:ext cx="7582611" cy="63027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278" tIns="50800" rIns="50800" bIns="50800" numCol="1" spcCol="1270" anchor="ctr" anchorCtr="0">
          <a:noAutofit/>
        </a:bodyPr>
        <a:lstStyle/>
        <a:p>
          <a:pPr marL="0" lvl="0" indent="0" algn="l" defTabSz="889000">
            <a:lnSpc>
              <a:spcPct val="90000"/>
            </a:lnSpc>
            <a:spcBef>
              <a:spcPct val="0"/>
            </a:spcBef>
            <a:spcAft>
              <a:spcPct val="35000"/>
            </a:spcAft>
            <a:buNone/>
          </a:pPr>
          <a:r>
            <a:rPr lang="es-EC" sz="2000" kern="1200" dirty="0">
              <a:latin typeface="Times New Roman" panose="02020603050405020304" pitchFamily="18" charset="0"/>
              <a:cs typeface="Times New Roman" panose="02020603050405020304" pitchFamily="18" charset="0"/>
            </a:rPr>
            <a:t>Conclusiones y Recomendaciones</a:t>
          </a:r>
        </a:p>
      </dsp:txBody>
      <dsp:txXfrm>
        <a:off x="474778" y="4095354"/>
        <a:ext cx="7582611" cy="630271"/>
      </dsp:txXfrm>
    </dsp:sp>
    <dsp:sp modelId="{FB38E14E-2C2C-4CB9-9A98-715BEDEB95F4}">
      <dsp:nvSpPr>
        <dsp:cNvPr id="0" name=""/>
        <dsp:cNvSpPr/>
      </dsp:nvSpPr>
      <dsp:spPr>
        <a:xfrm>
          <a:off x="80858" y="4016570"/>
          <a:ext cx="787839" cy="78783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8409B7-22BE-4DCB-83B0-8A7730905BA1}" type="datetimeFigureOut">
              <a:rPr lang="es-ES" smtClean="0"/>
              <a:t>21/02/2023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903423-8E9D-4466-828D-4B97E359AD4C}" type="slidenum">
              <a:rPr lang="es-ES" smtClean="0"/>
              <a:t>‹Nº›</a:t>
            </a:fld>
            <a:endParaRPr lang="es-ES"/>
          </a:p>
        </p:txBody>
      </p:sp>
    </p:spTree>
    <p:extLst>
      <p:ext uri="{BB962C8B-B14F-4D97-AF65-F5344CB8AC3E}">
        <p14:creationId xmlns:p14="http://schemas.microsoft.com/office/powerpoint/2010/main" val="663177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11</a:t>
            </a:fld>
            <a:endParaRPr lang="es-ES"/>
          </a:p>
        </p:txBody>
      </p:sp>
    </p:spTree>
    <p:extLst>
      <p:ext uri="{BB962C8B-B14F-4D97-AF65-F5344CB8AC3E}">
        <p14:creationId xmlns:p14="http://schemas.microsoft.com/office/powerpoint/2010/main" val="4226263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12</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13</a:t>
            </a:fld>
            <a:endParaRPr lang="es-ES"/>
          </a:p>
        </p:txBody>
      </p:sp>
    </p:spTree>
    <p:extLst>
      <p:ext uri="{BB962C8B-B14F-4D97-AF65-F5344CB8AC3E}">
        <p14:creationId xmlns:p14="http://schemas.microsoft.com/office/powerpoint/2010/main" val="1991959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14</a:t>
            </a:fld>
            <a:endParaRPr lang="es-ES"/>
          </a:p>
        </p:txBody>
      </p:sp>
    </p:spTree>
    <p:extLst>
      <p:ext uri="{BB962C8B-B14F-4D97-AF65-F5344CB8AC3E}">
        <p14:creationId xmlns:p14="http://schemas.microsoft.com/office/powerpoint/2010/main" val="963467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15</a:t>
            </a:fld>
            <a:endParaRPr lang="es-ES"/>
          </a:p>
        </p:txBody>
      </p:sp>
    </p:spTree>
    <p:extLst>
      <p:ext uri="{BB962C8B-B14F-4D97-AF65-F5344CB8AC3E}">
        <p14:creationId xmlns:p14="http://schemas.microsoft.com/office/powerpoint/2010/main" val="980616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16</a:t>
            </a:fld>
            <a:endParaRPr lang="es-ES"/>
          </a:p>
        </p:txBody>
      </p:sp>
    </p:spTree>
    <p:extLst>
      <p:ext uri="{BB962C8B-B14F-4D97-AF65-F5344CB8AC3E}">
        <p14:creationId xmlns:p14="http://schemas.microsoft.com/office/powerpoint/2010/main" val="679877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17</a:t>
            </a:fld>
            <a:endParaRPr lang="es-ES"/>
          </a:p>
        </p:txBody>
      </p:sp>
    </p:spTree>
    <p:extLst>
      <p:ext uri="{BB962C8B-B14F-4D97-AF65-F5344CB8AC3E}">
        <p14:creationId xmlns:p14="http://schemas.microsoft.com/office/powerpoint/2010/main" val="922611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18</a:t>
            </a:fld>
            <a:endParaRPr lang="es-ES"/>
          </a:p>
        </p:txBody>
      </p:sp>
    </p:spTree>
    <p:extLst>
      <p:ext uri="{BB962C8B-B14F-4D97-AF65-F5344CB8AC3E}">
        <p14:creationId xmlns:p14="http://schemas.microsoft.com/office/powerpoint/2010/main" val="2021884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19</a:t>
            </a:fld>
            <a:endParaRPr lang="es-ES"/>
          </a:p>
        </p:txBody>
      </p:sp>
    </p:spTree>
    <p:extLst>
      <p:ext uri="{BB962C8B-B14F-4D97-AF65-F5344CB8AC3E}">
        <p14:creationId xmlns:p14="http://schemas.microsoft.com/office/powerpoint/2010/main" val="346353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20</a:t>
            </a:fld>
            <a:endParaRPr lang="es-ES"/>
          </a:p>
        </p:txBody>
      </p:sp>
    </p:spTree>
    <p:extLst>
      <p:ext uri="{BB962C8B-B14F-4D97-AF65-F5344CB8AC3E}">
        <p14:creationId xmlns:p14="http://schemas.microsoft.com/office/powerpoint/2010/main" val="2072381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3</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21</a:t>
            </a:fld>
            <a:endParaRPr lang="es-ES"/>
          </a:p>
        </p:txBody>
      </p:sp>
    </p:spTree>
    <p:extLst>
      <p:ext uri="{BB962C8B-B14F-4D97-AF65-F5344CB8AC3E}">
        <p14:creationId xmlns:p14="http://schemas.microsoft.com/office/powerpoint/2010/main" val="3557794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22</a:t>
            </a:fld>
            <a:endParaRPr lang="es-ES"/>
          </a:p>
        </p:txBody>
      </p:sp>
    </p:spTree>
    <p:extLst>
      <p:ext uri="{BB962C8B-B14F-4D97-AF65-F5344CB8AC3E}">
        <p14:creationId xmlns:p14="http://schemas.microsoft.com/office/powerpoint/2010/main" val="281976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23</a:t>
            </a:fld>
            <a:endParaRPr lang="es-ES"/>
          </a:p>
        </p:txBody>
      </p:sp>
    </p:spTree>
    <p:extLst>
      <p:ext uri="{BB962C8B-B14F-4D97-AF65-F5344CB8AC3E}">
        <p14:creationId xmlns:p14="http://schemas.microsoft.com/office/powerpoint/2010/main" val="287424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24</a:t>
            </a:fld>
            <a:endParaRPr lang="es-ES"/>
          </a:p>
        </p:txBody>
      </p:sp>
    </p:spTree>
    <p:extLst>
      <p:ext uri="{BB962C8B-B14F-4D97-AF65-F5344CB8AC3E}">
        <p14:creationId xmlns:p14="http://schemas.microsoft.com/office/powerpoint/2010/main" val="3960998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25</a:t>
            </a:fld>
            <a:endParaRPr lang="es-ES"/>
          </a:p>
        </p:txBody>
      </p:sp>
    </p:spTree>
    <p:extLst>
      <p:ext uri="{BB962C8B-B14F-4D97-AF65-F5344CB8AC3E}">
        <p14:creationId xmlns:p14="http://schemas.microsoft.com/office/powerpoint/2010/main" val="3305451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26</a:t>
            </a:fld>
            <a:endParaRPr lang="es-ES"/>
          </a:p>
        </p:txBody>
      </p:sp>
    </p:spTree>
    <p:extLst>
      <p:ext uri="{BB962C8B-B14F-4D97-AF65-F5344CB8AC3E}">
        <p14:creationId xmlns:p14="http://schemas.microsoft.com/office/powerpoint/2010/main" val="605005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27</a:t>
            </a:fld>
            <a:endParaRPr lang="es-ES"/>
          </a:p>
        </p:txBody>
      </p:sp>
    </p:spTree>
    <p:extLst>
      <p:ext uri="{BB962C8B-B14F-4D97-AF65-F5344CB8AC3E}">
        <p14:creationId xmlns:p14="http://schemas.microsoft.com/office/powerpoint/2010/main" val="3693330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28</a:t>
            </a:fld>
            <a:endParaRPr lang="es-ES"/>
          </a:p>
        </p:txBody>
      </p:sp>
    </p:spTree>
    <p:extLst>
      <p:ext uri="{BB962C8B-B14F-4D97-AF65-F5344CB8AC3E}">
        <p14:creationId xmlns:p14="http://schemas.microsoft.com/office/powerpoint/2010/main" val="6759419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29</a:t>
            </a:fld>
            <a:endParaRPr lang="es-ES"/>
          </a:p>
        </p:txBody>
      </p:sp>
    </p:spTree>
    <p:extLst>
      <p:ext uri="{BB962C8B-B14F-4D97-AF65-F5344CB8AC3E}">
        <p14:creationId xmlns:p14="http://schemas.microsoft.com/office/powerpoint/2010/main" val="1835016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30</a:t>
            </a:fld>
            <a:endParaRPr lang="es-ES"/>
          </a:p>
        </p:txBody>
      </p:sp>
    </p:spTree>
    <p:extLst>
      <p:ext uri="{BB962C8B-B14F-4D97-AF65-F5344CB8AC3E}">
        <p14:creationId xmlns:p14="http://schemas.microsoft.com/office/powerpoint/2010/main" val="233724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4</a:t>
            </a:fld>
            <a:endParaRPr lang="es-ES"/>
          </a:p>
        </p:txBody>
      </p:sp>
    </p:spTree>
    <p:extLst>
      <p:ext uri="{BB962C8B-B14F-4D97-AF65-F5344CB8AC3E}">
        <p14:creationId xmlns:p14="http://schemas.microsoft.com/office/powerpoint/2010/main" val="39113954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31</a:t>
            </a:fld>
            <a:endParaRPr lang="es-ES"/>
          </a:p>
        </p:txBody>
      </p:sp>
    </p:spTree>
    <p:extLst>
      <p:ext uri="{BB962C8B-B14F-4D97-AF65-F5344CB8AC3E}">
        <p14:creationId xmlns:p14="http://schemas.microsoft.com/office/powerpoint/2010/main" val="25259663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32</a:t>
            </a:fld>
            <a:endParaRPr lang="es-ES"/>
          </a:p>
        </p:txBody>
      </p:sp>
    </p:spTree>
    <p:extLst>
      <p:ext uri="{BB962C8B-B14F-4D97-AF65-F5344CB8AC3E}">
        <p14:creationId xmlns:p14="http://schemas.microsoft.com/office/powerpoint/2010/main" val="2435398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33</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34</a:t>
            </a:fld>
            <a:endParaRPr lang="es-ES"/>
          </a:p>
        </p:txBody>
      </p:sp>
    </p:spTree>
    <p:extLst>
      <p:ext uri="{BB962C8B-B14F-4D97-AF65-F5344CB8AC3E}">
        <p14:creationId xmlns:p14="http://schemas.microsoft.com/office/powerpoint/2010/main" val="2968209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5</a:t>
            </a:fld>
            <a:endParaRPr lang="es-ES"/>
          </a:p>
        </p:txBody>
      </p:sp>
    </p:spTree>
    <p:extLst>
      <p:ext uri="{BB962C8B-B14F-4D97-AF65-F5344CB8AC3E}">
        <p14:creationId xmlns:p14="http://schemas.microsoft.com/office/powerpoint/2010/main" val="1343837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6</a:t>
            </a:fld>
            <a:endParaRPr lang="es-ES"/>
          </a:p>
        </p:txBody>
      </p:sp>
    </p:spTree>
    <p:extLst>
      <p:ext uri="{BB962C8B-B14F-4D97-AF65-F5344CB8AC3E}">
        <p14:creationId xmlns:p14="http://schemas.microsoft.com/office/powerpoint/2010/main" val="907730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7</a:t>
            </a:fld>
            <a:endParaRPr lang="es-ES"/>
          </a:p>
        </p:txBody>
      </p:sp>
    </p:spTree>
    <p:extLst>
      <p:ext uri="{BB962C8B-B14F-4D97-AF65-F5344CB8AC3E}">
        <p14:creationId xmlns:p14="http://schemas.microsoft.com/office/powerpoint/2010/main" val="3257140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8</a:t>
            </a:fld>
            <a:endParaRPr lang="es-ES"/>
          </a:p>
        </p:txBody>
      </p:sp>
    </p:spTree>
    <p:extLst>
      <p:ext uri="{BB962C8B-B14F-4D97-AF65-F5344CB8AC3E}">
        <p14:creationId xmlns:p14="http://schemas.microsoft.com/office/powerpoint/2010/main" val="300401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9</a:t>
            </a:fld>
            <a:endParaRPr lang="es-ES"/>
          </a:p>
        </p:txBody>
      </p:sp>
    </p:spTree>
    <p:extLst>
      <p:ext uri="{BB962C8B-B14F-4D97-AF65-F5344CB8AC3E}">
        <p14:creationId xmlns:p14="http://schemas.microsoft.com/office/powerpoint/2010/main" val="134855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10</a:t>
            </a:fld>
            <a:endParaRPr lang="es-ES"/>
          </a:p>
        </p:txBody>
      </p:sp>
    </p:spTree>
    <p:extLst>
      <p:ext uri="{BB962C8B-B14F-4D97-AF65-F5344CB8AC3E}">
        <p14:creationId xmlns:p14="http://schemas.microsoft.com/office/powerpoint/2010/main" val="1207236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1DBA5529-DB6F-4F82-9283-ADC856217423}" type="datetimeFigureOut">
              <a:rPr lang="es-ES" smtClean="0"/>
              <a:t>21/02/2023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3105635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DBA5529-DB6F-4F82-9283-ADC856217423}" type="datetimeFigureOut">
              <a:rPr lang="es-ES" smtClean="0"/>
              <a:t>21/02/2023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3354271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DBA5529-DB6F-4F82-9283-ADC856217423}" type="datetimeFigureOut">
              <a:rPr lang="es-ES" smtClean="0"/>
              <a:t>21/02/2023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1072670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DBA5529-DB6F-4F82-9283-ADC856217423}" type="datetimeFigureOut">
              <a:rPr lang="es-ES" smtClean="0"/>
              <a:t>21/02/2023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1725992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DBA5529-DB6F-4F82-9283-ADC856217423}" type="datetimeFigureOut">
              <a:rPr lang="es-ES" smtClean="0"/>
              <a:t>21/02/2023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2734713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1DBA5529-DB6F-4F82-9283-ADC856217423}" type="datetimeFigureOut">
              <a:rPr lang="es-ES" smtClean="0"/>
              <a:t>21/02/2023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405700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1DBA5529-DB6F-4F82-9283-ADC856217423}" type="datetimeFigureOut">
              <a:rPr lang="es-ES" smtClean="0"/>
              <a:t>21/02/2023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4211005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1DBA5529-DB6F-4F82-9283-ADC856217423}" type="datetimeFigureOut">
              <a:rPr lang="es-ES" smtClean="0"/>
              <a:t>21/02/2023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1957179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DBA5529-DB6F-4F82-9283-ADC856217423}" type="datetimeFigureOut">
              <a:rPr lang="es-ES" smtClean="0"/>
              <a:t>21/02/2023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2676893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DBA5529-DB6F-4F82-9283-ADC856217423}" type="datetimeFigureOut">
              <a:rPr lang="es-ES" smtClean="0"/>
              <a:t>21/02/2023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88228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DBA5529-DB6F-4F82-9283-ADC856217423}" type="datetimeFigureOut">
              <a:rPr lang="es-ES" smtClean="0"/>
              <a:t>21/02/2023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2399041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A5529-DB6F-4F82-9283-ADC856217423}" type="datetimeFigureOut">
              <a:rPr lang="es-ES" smtClean="0"/>
              <a:t>21/02/2023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2D9FE1-E8CC-4DED-B000-44D09D113451}" type="slidenum">
              <a:rPr lang="es-ES" smtClean="0"/>
              <a:t>‹Nº›</a:t>
            </a:fld>
            <a:endParaRPr lang="es-ES"/>
          </a:p>
        </p:txBody>
      </p:sp>
    </p:spTree>
    <p:extLst>
      <p:ext uri="{BB962C8B-B14F-4D97-AF65-F5344CB8AC3E}">
        <p14:creationId xmlns:p14="http://schemas.microsoft.com/office/powerpoint/2010/main" val="3192076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60.png"/><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0"/>
            <a:ext cx="9144000" cy="369332"/>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13" name="CuadroTexto 12">
            <a:extLst>
              <a:ext uri="{FF2B5EF4-FFF2-40B4-BE49-F238E27FC236}">
                <a16:creationId xmlns:a16="http://schemas.microsoft.com/office/drawing/2014/main" id="{BAA0CA17-B735-4AD8-97BC-B6DC046182AC}"/>
              </a:ext>
            </a:extLst>
          </p:cNvPr>
          <p:cNvSpPr txBox="1"/>
          <p:nvPr/>
        </p:nvSpPr>
        <p:spPr>
          <a:xfrm>
            <a:off x="0" y="6318000"/>
            <a:ext cx="9144000" cy="369332"/>
          </a:xfrm>
          <a:prstGeom prst="rect">
            <a:avLst/>
          </a:prstGeom>
          <a:solidFill>
            <a:schemeClr val="bg1">
              <a:lumMod val="85000"/>
              <a:alpha val="64000"/>
            </a:schemeClr>
          </a:solidFill>
        </p:spPr>
        <p:txBody>
          <a:bodyPr wrap="square" rtlCol="0">
            <a:spAutoFit/>
          </a:bodyPr>
          <a:lstStyle/>
          <a:p>
            <a:endParaRPr lang="es-ES" dirty="0"/>
          </a:p>
        </p:txBody>
      </p:sp>
      <p:pic>
        <p:nvPicPr>
          <p:cNvPr id="4"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9854" y="548680"/>
            <a:ext cx="4818144"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Resultado de imagen para departamento de electrica, y electronica es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8308" y="4787194"/>
            <a:ext cx="1274502" cy="139762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377622" y="2352936"/>
            <a:ext cx="8388752" cy="1800493"/>
          </a:xfrm>
          <a:prstGeom prst="rect">
            <a:avLst/>
          </a:prstGeom>
          <a:noFill/>
        </p:spPr>
        <p:txBody>
          <a:bodyPr wrap="square" rtlCol="0">
            <a:spAutoFit/>
          </a:bodyPr>
          <a:lstStyle/>
          <a:p>
            <a:pPr algn="ctr">
              <a:lnSpc>
                <a:spcPct val="150000"/>
              </a:lnSpc>
            </a:pPr>
            <a:r>
              <a:rPr lang="es-ES" dirty="0">
                <a:latin typeface="Times New Roman" panose="02020603050405020304" pitchFamily="18" charset="0"/>
                <a:cs typeface="Times New Roman" panose="02020603050405020304" pitchFamily="18" charset="0"/>
              </a:rPr>
              <a:t>DEPARTAMENTO DE ELÉCTRICA, ELECTRÓNICA Y TELECOMUNICACIONES  </a:t>
            </a:r>
            <a:endParaRPr lang="es-EC" dirty="0">
              <a:latin typeface="Times New Roman" panose="02020603050405020304" pitchFamily="18" charset="0"/>
              <a:cs typeface="Times New Roman" panose="02020603050405020304" pitchFamily="18" charset="0"/>
            </a:endParaRPr>
          </a:p>
          <a:p>
            <a:pPr algn="ctr">
              <a:lnSpc>
                <a:spcPct val="150000"/>
              </a:lnSpc>
            </a:pPr>
            <a:r>
              <a:rPr lang="es-ES" sz="1600" dirty="0">
                <a:latin typeface="Times New Roman" panose="02020603050405020304" pitchFamily="18" charset="0"/>
                <a:cs typeface="Times New Roman" panose="02020603050405020304" pitchFamily="18" charset="0"/>
              </a:rPr>
              <a:t>CARRERA DE INGENIERÍA EN ELECTRÓNICA Y TELECOMUNICACIONES</a:t>
            </a:r>
          </a:p>
          <a:p>
            <a:pPr algn="ctr">
              <a:lnSpc>
                <a:spcPct val="150000"/>
              </a:lnSpc>
            </a:pPr>
            <a:endParaRPr lang="es-ES" sz="1600" dirty="0">
              <a:latin typeface="Arial" panose="020B0604020202020204" pitchFamily="34" charset="0"/>
              <a:cs typeface="Arial" panose="020B0604020202020204" pitchFamily="34" charset="0"/>
            </a:endParaRPr>
          </a:p>
          <a:p>
            <a:pPr algn="ctr"/>
            <a:r>
              <a:rPr lang="es-MX" b="1" dirty="0">
                <a:latin typeface="Times New Roman" panose="02020603050405020304" pitchFamily="18" charset="0"/>
                <a:cs typeface="Times New Roman" panose="02020603050405020304" pitchFamily="18" charset="0"/>
              </a:rPr>
              <a:t>IMPLEMENTACIÓN DE LA CAPA FÍSICA DE UN SISTEMA DE TRANSMISIÓN ISDB - T EN UN DISPOSITIVO SDR DE BAJO COSTO</a:t>
            </a:r>
            <a:endParaRPr lang="es-EC" dirty="0">
              <a:latin typeface="Times New Roman" panose="02020603050405020304" pitchFamily="18" charset="0"/>
              <a:cs typeface="Times New Roman" panose="02020603050405020304" pitchFamily="18" charset="0"/>
            </a:endParaRPr>
          </a:p>
        </p:txBody>
      </p:sp>
      <p:sp>
        <p:nvSpPr>
          <p:cNvPr id="15" name="Rectángulo 14"/>
          <p:cNvSpPr/>
          <p:nvPr/>
        </p:nvSpPr>
        <p:spPr>
          <a:xfrm>
            <a:off x="1205610" y="4796912"/>
            <a:ext cx="6109561" cy="338554"/>
          </a:xfrm>
          <a:prstGeom prst="rect">
            <a:avLst/>
          </a:prstGeom>
        </p:spPr>
        <p:txBody>
          <a:bodyPr wrap="square">
            <a:spAutoFit/>
          </a:bodyPr>
          <a:lstStyle/>
          <a:p>
            <a:pPr algn="ctr">
              <a:spcAft>
                <a:spcPts val="0"/>
              </a:spcAft>
            </a:pPr>
            <a:r>
              <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AUTOR: GRIJALVA BOBADILLA, IRVIN ANDRÉS</a:t>
            </a:r>
          </a:p>
        </p:txBody>
      </p:sp>
      <p:sp>
        <p:nvSpPr>
          <p:cNvPr id="16" name="Rectángulo 15"/>
          <p:cNvSpPr/>
          <p:nvPr/>
        </p:nvSpPr>
        <p:spPr>
          <a:xfrm>
            <a:off x="2300035" y="5521979"/>
            <a:ext cx="4572000" cy="509755"/>
          </a:xfrm>
          <a:prstGeom prst="rect">
            <a:avLst/>
          </a:prstGeom>
        </p:spPr>
        <p:txBody>
          <a:bodyPr>
            <a:spAutoFit/>
          </a:bodyPr>
          <a:lstStyle/>
          <a:p>
            <a:pPr algn="ctr">
              <a:lnSpc>
                <a:spcPct val="200000"/>
              </a:lnSpc>
              <a:spcAft>
                <a:spcPts val="0"/>
              </a:spcAft>
            </a:pPr>
            <a:r>
              <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Febrero - 2023</a:t>
            </a:r>
          </a:p>
        </p:txBody>
      </p:sp>
    </p:spTree>
    <p:extLst>
      <p:ext uri="{BB962C8B-B14F-4D97-AF65-F5344CB8AC3E}">
        <p14:creationId xmlns:p14="http://schemas.microsoft.com/office/powerpoint/2010/main" val="810167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Metodología</a:t>
            </a:r>
          </a:p>
        </p:txBody>
      </p:sp>
      <p:sp>
        <p:nvSpPr>
          <p:cNvPr id="8" name="6 CuadroTexto"/>
          <p:cNvSpPr txBox="1"/>
          <p:nvPr/>
        </p:nvSpPr>
        <p:spPr>
          <a:xfrm>
            <a:off x="0" y="1350037"/>
            <a:ext cx="9144000" cy="461665"/>
          </a:xfrm>
          <a:prstGeom prst="rect">
            <a:avLst/>
          </a:prstGeom>
          <a:noFill/>
        </p:spPr>
        <p:txBody>
          <a:bodyPr wrap="square" rtlCol="0">
            <a:spAutoFit/>
          </a:bodyPr>
          <a:lstStyle/>
          <a:p>
            <a:pPr algn="ctr"/>
            <a:r>
              <a:rPr lang="es-ES" sz="2400" b="1" dirty="0">
                <a:latin typeface="Times New Roman" panose="02020603050405020304" pitchFamily="18" charset="0"/>
                <a:cs typeface="Times New Roman" panose="02020603050405020304" pitchFamily="18" charset="0"/>
              </a:rPr>
              <a:t>SDR considerados </a:t>
            </a:r>
          </a:p>
        </p:txBody>
      </p:sp>
      <p:sp>
        <p:nvSpPr>
          <p:cNvPr id="14" name="Rectángulo 13"/>
          <p:cNvSpPr/>
          <p:nvPr/>
        </p:nvSpPr>
        <p:spPr>
          <a:xfrm>
            <a:off x="3620376" y="4652020"/>
            <a:ext cx="2442201" cy="307777"/>
          </a:xfrm>
          <a:prstGeom prst="rect">
            <a:avLst/>
          </a:prstGeom>
        </p:spPr>
        <p:txBody>
          <a:bodyPr wrap="square">
            <a:spAutoFit/>
          </a:bodyPr>
          <a:lstStyle/>
          <a:p>
            <a:pPr algn="ctr"/>
            <a:r>
              <a:rPr lang="es-ES" sz="1400" dirty="0">
                <a:latin typeface="Times New Roman" panose="02020603050405020304" pitchFamily="18" charset="0"/>
                <a:ea typeface="Times New Roman" panose="02020603050405020304" pitchFamily="18" charset="0"/>
                <a:cs typeface="Times New Roman" panose="02020603050405020304" pitchFamily="18" charset="0"/>
              </a:rPr>
              <a:t>RTL – SDR </a:t>
            </a:r>
            <a:endParaRPr lang="es-EC" sz="1400" dirty="0">
              <a:latin typeface="Times New Roman" panose="02020603050405020304" pitchFamily="18" charset="0"/>
              <a:cs typeface="Times New Roman" panose="02020603050405020304" pitchFamily="18" charset="0"/>
            </a:endParaRPr>
          </a:p>
        </p:txBody>
      </p:sp>
      <p:sp>
        <p:nvSpPr>
          <p:cNvPr id="17" name="Rectángulo 16">
            <a:extLst>
              <a:ext uri="{FF2B5EF4-FFF2-40B4-BE49-F238E27FC236}">
                <a16:creationId xmlns:a16="http://schemas.microsoft.com/office/drawing/2014/main" id="{32E32C68-71D2-4FA5-9616-BC7CC0EAEE60}"/>
              </a:ext>
            </a:extLst>
          </p:cNvPr>
          <p:cNvSpPr/>
          <p:nvPr/>
        </p:nvSpPr>
        <p:spPr>
          <a:xfrm>
            <a:off x="580519" y="4617715"/>
            <a:ext cx="2442201" cy="307777"/>
          </a:xfrm>
          <a:prstGeom prst="rect">
            <a:avLst/>
          </a:prstGeom>
        </p:spPr>
        <p:txBody>
          <a:bodyPr wrap="square">
            <a:spAutoFit/>
          </a:bodyPr>
          <a:lstStyle/>
          <a:p>
            <a:pPr algn="ctr"/>
            <a:r>
              <a:rPr lang="es-ES" sz="1400" dirty="0" err="1">
                <a:latin typeface="Times New Roman" panose="02020603050405020304" pitchFamily="18" charset="0"/>
                <a:ea typeface="Times New Roman" panose="02020603050405020304" pitchFamily="18" charset="0"/>
                <a:cs typeface="Times New Roman" panose="02020603050405020304" pitchFamily="18" charset="0"/>
              </a:rPr>
              <a:t>Adalm</a:t>
            </a:r>
            <a:r>
              <a:rPr lang="es-ES" sz="1400" dirty="0">
                <a:latin typeface="Times New Roman" panose="02020603050405020304" pitchFamily="18" charset="0"/>
                <a:ea typeface="Times New Roman" panose="02020603050405020304" pitchFamily="18" charset="0"/>
                <a:cs typeface="Times New Roman" panose="02020603050405020304" pitchFamily="18" charset="0"/>
              </a:rPr>
              <a:t> Pluto </a:t>
            </a:r>
            <a:endParaRPr lang="es-EC" sz="1400" dirty="0">
              <a:latin typeface="Times New Roman" panose="02020603050405020304" pitchFamily="18" charset="0"/>
              <a:cs typeface="Times New Roman" panose="02020603050405020304" pitchFamily="18" charset="0"/>
            </a:endParaRPr>
          </a:p>
        </p:txBody>
      </p:sp>
      <p:sp>
        <p:nvSpPr>
          <p:cNvPr id="18" name="Rectángulo 17">
            <a:extLst>
              <a:ext uri="{FF2B5EF4-FFF2-40B4-BE49-F238E27FC236}">
                <a16:creationId xmlns:a16="http://schemas.microsoft.com/office/drawing/2014/main" id="{B44883A8-0FAF-4807-A6A9-02D10F6C9095}"/>
              </a:ext>
            </a:extLst>
          </p:cNvPr>
          <p:cNvSpPr/>
          <p:nvPr/>
        </p:nvSpPr>
        <p:spPr>
          <a:xfrm>
            <a:off x="6300192" y="4617715"/>
            <a:ext cx="2442201" cy="307777"/>
          </a:xfrm>
          <a:prstGeom prst="rect">
            <a:avLst/>
          </a:prstGeom>
        </p:spPr>
        <p:txBody>
          <a:bodyPr wrap="square">
            <a:spAutoFit/>
          </a:bodyPr>
          <a:lstStyle/>
          <a:p>
            <a:pPr algn="ctr"/>
            <a:r>
              <a:rPr lang="es-ES" sz="1400" dirty="0">
                <a:latin typeface="Times New Roman" panose="02020603050405020304" pitchFamily="18" charset="0"/>
                <a:ea typeface="Times New Roman" panose="02020603050405020304" pitchFamily="18" charset="0"/>
                <a:cs typeface="Times New Roman" panose="02020603050405020304" pitchFamily="18" charset="0"/>
              </a:rPr>
              <a:t>USRP B200</a:t>
            </a:r>
            <a:endParaRPr lang="es-EC" sz="1400" dirty="0">
              <a:latin typeface="Times New Roman" panose="02020603050405020304" pitchFamily="18" charset="0"/>
              <a:cs typeface="Times New Roman" panose="02020603050405020304" pitchFamily="18" charset="0"/>
            </a:endParaRPr>
          </a:p>
        </p:txBody>
      </p:sp>
      <p:pic>
        <p:nvPicPr>
          <p:cNvPr id="3" name="Imagen 2">
            <a:extLst>
              <a:ext uri="{FF2B5EF4-FFF2-40B4-BE49-F238E27FC236}">
                <a16:creationId xmlns:a16="http://schemas.microsoft.com/office/drawing/2014/main" id="{B8CBC726-9F96-328B-D9F8-8022E820A0BC}"/>
              </a:ext>
            </a:extLst>
          </p:cNvPr>
          <p:cNvPicPr>
            <a:picLocks noChangeAspect="1"/>
          </p:cNvPicPr>
          <p:nvPr/>
        </p:nvPicPr>
        <p:blipFill>
          <a:blip r:embed="rId3"/>
          <a:stretch>
            <a:fillRect/>
          </a:stretch>
        </p:blipFill>
        <p:spPr>
          <a:xfrm>
            <a:off x="307580" y="2149631"/>
            <a:ext cx="2882636" cy="2227491"/>
          </a:xfrm>
          <a:prstGeom prst="rect">
            <a:avLst/>
          </a:prstGeom>
        </p:spPr>
      </p:pic>
      <p:pic>
        <p:nvPicPr>
          <p:cNvPr id="4" name="Imagen 3">
            <a:extLst>
              <a:ext uri="{FF2B5EF4-FFF2-40B4-BE49-F238E27FC236}">
                <a16:creationId xmlns:a16="http://schemas.microsoft.com/office/drawing/2014/main" id="{3BC42547-3803-CA11-E2AA-D6996CABB323}"/>
              </a:ext>
            </a:extLst>
          </p:cNvPr>
          <p:cNvPicPr>
            <a:picLocks noChangeAspect="1"/>
          </p:cNvPicPr>
          <p:nvPr/>
        </p:nvPicPr>
        <p:blipFill rotWithShape="1">
          <a:blip r:embed="rId4"/>
          <a:srcRect l="10779" t="18133" r="6375" b="14519"/>
          <a:stretch/>
        </p:blipFill>
        <p:spPr>
          <a:xfrm>
            <a:off x="6300193" y="2701951"/>
            <a:ext cx="2662368" cy="1781732"/>
          </a:xfrm>
          <a:prstGeom prst="rect">
            <a:avLst/>
          </a:prstGeom>
        </p:spPr>
      </p:pic>
      <p:pic>
        <p:nvPicPr>
          <p:cNvPr id="6" name="Imagen 5">
            <a:extLst>
              <a:ext uri="{FF2B5EF4-FFF2-40B4-BE49-F238E27FC236}">
                <a16:creationId xmlns:a16="http://schemas.microsoft.com/office/drawing/2014/main" id="{B60B3C0F-B1F6-AC4A-AE84-87B62572DDAF}"/>
              </a:ext>
            </a:extLst>
          </p:cNvPr>
          <p:cNvPicPr>
            <a:picLocks noChangeAspect="1"/>
          </p:cNvPicPr>
          <p:nvPr/>
        </p:nvPicPr>
        <p:blipFill>
          <a:blip r:embed="rId5"/>
          <a:stretch>
            <a:fillRect/>
          </a:stretch>
        </p:blipFill>
        <p:spPr>
          <a:xfrm>
            <a:off x="3569959" y="2749477"/>
            <a:ext cx="2442201" cy="1831651"/>
          </a:xfrm>
          <a:prstGeom prst="rect">
            <a:avLst/>
          </a:prstGeom>
        </p:spPr>
      </p:pic>
    </p:spTree>
    <p:extLst>
      <p:ext uri="{BB962C8B-B14F-4D97-AF65-F5344CB8AC3E}">
        <p14:creationId xmlns:p14="http://schemas.microsoft.com/office/powerpoint/2010/main" val="1355193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Metodología</a:t>
            </a:r>
          </a:p>
        </p:txBody>
      </p:sp>
      <p:sp>
        <p:nvSpPr>
          <p:cNvPr id="8" name="6 CuadroTexto"/>
          <p:cNvSpPr txBox="1"/>
          <p:nvPr/>
        </p:nvSpPr>
        <p:spPr>
          <a:xfrm>
            <a:off x="0" y="1350037"/>
            <a:ext cx="9144000" cy="461665"/>
          </a:xfrm>
          <a:prstGeom prst="rect">
            <a:avLst/>
          </a:prstGeom>
          <a:noFill/>
        </p:spPr>
        <p:txBody>
          <a:bodyPr wrap="square" rtlCol="0">
            <a:spAutoFit/>
          </a:bodyPr>
          <a:lstStyle/>
          <a:p>
            <a:pPr algn="ctr"/>
            <a:r>
              <a:rPr lang="es-MX" sz="2400" b="1" dirty="0">
                <a:latin typeface="Times New Roman" panose="02020603050405020304" pitchFamily="18" charset="0"/>
                <a:cs typeface="Times New Roman" panose="02020603050405020304" pitchFamily="18" charset="0"/>
              </a:rPr>
              <a:t>Transmisor bajo el estándar ISDB-Tb en GNU Radio </a:t>
            </a:r>
            <a:endParaRPr lang="es-ES" sz="2400" b="1"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0F6E306D-51B9-4454-88B0-12E13047A9C1}"/>
              </a:ext>
            </a:extLst>
          </p:cNvPr>
          <p:cNvPicPr>
            <a:picLocks noChangeAspect="1"/>
          </p:cNvPicPr>
          <p:nvPr/>
        </p:nvPicPr>
        <p:blipFill>
          <a:blip r:embed="rId3"/>
          <a:stretch>
            <a:fillRect/>
          </a:stretch>
        </p:blipFill>
        <p:spPr>
          <a:xfrm>
            <a:off x="1691680" y="1731077"/>
            <a:ext cx="6264696" cy="5086600"/>
          </a:xfrm>
          <a:prstGeom prst="rect">
            <a:avLst/>
          </a:prstGeom>
        </p:spPr>
      </p:pic>
    </p:spTree>
    <p:extLst>
      <p:ext uri="{BB962C8B-B14F-4D97-AF65-F5344CB8AC3E}">
        <p14:creationId xmlns:p14="http://schemas.microsoft.com/office/powerpoint/2010/main" val="3094191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Metodología</a:t>
            </a:r>
          </a:p>
        </p:txBody>
      </p:sp>
      <p:sp>
        <p:nvSpPr>
          <p:cNvPr id="8" name="6 CuadroTexto"/>
          <p:cNvSpPr txBox="1"/>
          <p:nvPr/>
        </p:nvSpPr>
        <p:spPr>
          <a:xfrm>
            <a:off x="0" y="1381440"/>
            <a:ext cx="9144000" cy="461665"/>
          </a:xfrm>
          <a:prstGeom prst="rect">
            <a:avLst/>
          </a:prstGeom>
          <a:noFill/>
        </p:spPr>
        <p:txBody>
          <a:bodyPr wrap="square" rtlCol="0">
            <a:spAutoFit/>
          </a:bodyPr>
          <a:lstStyle/>
          <a:p>
            <a:pPr algn="ctr"/>
            <a:r>
              <a:rPr lang="es-MX" sz="2400" b="1" dirty="0">
                <a:latin typeface="Times New Roman" panose="02020603050405020304" pitchFamily="18" charset="0"/>
                <a:cs typeface="Times New Roman" panose="02020603050405020304" pitchFamily="18" charset="0"/>
              </a:rPr>
              <a:t>Bloques de variables y constantes del transmisor ISDB-Tb</a:t>
            </a:r>
          </a:p>
        </p:txBody>
      </p:sp>
      <p:pic>
        <p:nvPicPr>
          <p:cNvPr id="3" name="Imagen 2">
            <a:extLst>
              <a:ext uri="{FF2B5EF4-FFF2-40B4-BE49-F238E27FC236}">
                <a16:creationId xmlns:a16="http://schemas.microsoft.com/office/drawing/2014/main" id="{A8730B3C-E5BB-5169-B388-0B6D38722AED}"/>
              </a:ext>
            </a:extLst>
          </p:cNvPr>
          <p:cNvPicPr>
            <a:picLocks noChangeAspect="1"/>
          </p:cNvPicPr>
          <p:nvPr/>
        </p:nvPicPr>
        <p:blipFill>
          <a:blip r:embed="rId3"/>
          <a:stretch>
            <a:fillRect/>
          </a:stretch>
        </p:blipFill>
        <p:spPr>
          <a:xfrm>
            <a:off x="1115616" y="2417943"/>
            <a:ext cx="6840760" cy="1568835"/>
          </a:xfrm>
          <a:prstGeom prst="rect">
            <a:avLst/>
          </a:prstGeom>
        </p:spPr>
      </p:pic>
      <p:pic>
        <p:nvPicPr>
          <p:cNvPr id="4" name="Imagen 3">
            <a:extLst>
              <a:ext uri="{FF2B5EF4-FFF2-40B4-BE49-F238E27FC236}">
                <a16:creationId xmlns:a16="http://schemas.microsoft.com/office/drawing/2014/main" id="{104DAE5B-5241-5ABC-608A-2D91D07B0426}"/>
              </a:ext>
            </a:extLst>
          </p:cNvPr>
          <p:cNvPicPr>
            <a:picLocks noChangeAspect="1"/>
          </p:cNvPicPr>
          <p:nvPr/>
        </p:nvPicPr>
        <p:blipFill>
          <a:blip r:embed="rId4"/>
          <a:stretch>
            <a:fillRect/>
          </a:stretch>
        </p:blipFill>
        <p:spPr>
          <a:xfrm>
            <a:off x="1187624" y="4149080"/>
            <a:ext cx="6840760" cy="1650945"/>
          </a:xfrm>
          <a:prstGeom prst="rect">
            <a:avLst/>
          </a:prstGeom>
        </p:spPr>
      </p:pic>
    </p:spTree>
    <p:extLst>
      <p:ext uri="{BB962C8B-B14F-4D97-AF65-F5344CB8AC3E}">
        <p14:creationId xmlns:p14="http://schemas.microsoft.com/office/powerpoint/2010/main" val="1529776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Metodología</a:t>
            </a:r>
          </a:p>
        </p:txBody>
      </p:sp>
      <p:sp>
        <p:nvSpPr>
          <p:cNvPr id="8" name="6 CuadroTexto"/>
          <p:cNvSpPr txBox="1"/>
          <p:nvPr/>
        </p:nvSpPr>
        <p:spPr>
          <a:xfrm>
            <a:off x="0" y="1381440"/>
            <a:ext cx="9144000" cy="461665"/>
          </a:xfrm>
          <a:prstGeom prst="rect">
            <a:avLst/>
          </a:prstGeom>
          <a:noFill/>
        </p:spPr>
        <p:txBody>
          <a:bodyPr wrap="square" rtlCol="0">
            <a:spAutoFit/>
          </a:bodyPr>
          <a:lstStyle/>
          <a:p>
            <a:pPr algn="ctr"/>
            <a:r>
              <a:rPr lang="es-MX" sz="2400" b="1" dirty="0">
                <a:latin typeface="Times New Roman" panose="02020603050405020304" pitchFamily="18" charset="0"/>
                <a:cs typeface="Times New Roman" panose="02020603050405020304" pitchFamily="18" charset="0"/>
              </a:rPr>
              <a:t>Señal de entrada</a:t>
            </a:r>
          </a:p>
        </p:txBody>
      </p:sp>
      <p:pic>
        <p:nvPicPr>
          <p:cNvPr id="2049" name="Imagen 51">
            <a:extLst>
              <a:ext uri="{FF2B5EF4-FFF2-40B4-BE49-F238E27FC236}">
                <a16:creationId xmlns:a16="http://schemas.microsoft.com/office/drawing/2014/main" id="{4BE90AE1-71C7-A1FC-60A9-FE1B7AEEC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041663"/>
            <a:ext cx="3960440" cy="42059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agen 50">
            <a:extLst>
              <a:ext uri="{FF2B5EF4-FFF2-40B4-BE49-F238E27FC236}">
                <a16:creationId xmlns:a16="http://schemas.microsoft.com/office/drawing/2014/main" id="{AE94E1C0-01F7-DEB1-107E-6C8B50214F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0803" y="3429000"/>
            <a:ext cx="2525688" cy="16985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7B236C80-049A-C675-058D-EC7B89E1E8D7}"/>
              </a:ext>
            </a:extLst>
          </p:cNvPr>
          <p:cNvSpPr>
            <a:spLocks noChangeArrowheads="1"/>
          </p:cNvSpPr>
          <p:nvPr/>
        </p:nvSpPr>
        <p:spPr bwMode="auto">
          <a:xfrm>
            <a:off x="1620688" y="202726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4">
            <a:extLst>
              <a:ext uri="{FF2B5EF4-FFF2-40B4-BE49-F238E27FC236}">
                <a16:creationId xmlns:a16="http://schemas.microsoft.com/office/drawing/2014/main" id="{2ECCEF30-936A-F319-6685-D1246E7ED935}"/>
              </a:ext>
            </a:extLst>
          </p:cNvPr>
          <p:cNvSpPr>
            <a:spLocks noChangeArrowheads="1"/>
          </p:cNvSpPr>
          <p:nvPr/>
        </p:nvSpPr>
        <p:spPr bwMode="auto">
          <a:xfrm>
            <a:off x="1620688" y="248446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Rectangle 5">
            <a:extLst>
              <a:ext uri="{FF2B5EF4-FFF2-40B4-BE49-F238E27FC236}">
                <a16:creationId xmlns:a16="http://schemas.microsoft.com/office/drawing/2014/main" id="{19033A45-4DC1-D051-B2F9-CE432619F6EE}"/>
              </a:ext>
            </a:extLst>
          </p:cNvPr>
          <p:cNvSpPr>
            <a:spLocks noChangeArrowheads="1"/>
          </p:cNvSpPr>
          <p:nvPr/>
        </p:nvSpPr>
        <p:spPr bwMode="auto">
          <a:xfrm>
            <a:off x="1620688" y="62373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1185026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0" y="210840"/>
            <a:ext cx="9144000" cy="707886"/>
          </a:xfrm>
          <a:prstGeom prst="rect">
            <a:avLst/>
          </a:prstGeom>
          <a:noFill/>
        </p:spPr>
        <p:txBody>
          <a:bodyPr wrap="square" rtlCol="0">
            <a:spAutoFit/>
          </a:bodyPr>
          <a:lstStyle/>
          <a:p>
            <a:pPr algn="ctr"/>
            <a:r>
              <a:rPr lang="es-ES" sz="4000" b="1" dirty="0">
                <a:solidFill>
                  <a:schemeClr val="bg1"/>
                </a:solidFill>
                <a:latin typeface="Times New Roman" panose="02020603050405020304" pitchFamily="18" charset="0"/>
                <a:cs typeface="Times New Roman" panose="02020603050405020304" pitchFamily="18" charset="0"/>
              </a:rPr>
              <a:t>Metodología</a:t>
            </a:r>
          </a:p>
        </p:txBody>
      </p:sp>
      <p:sp>
        <p:nvSpPr>
          <p:cNvPr id="7" name="6 CuadroTexto"/>
          <p:cNvSpPr txBox="1"/>
          <p:nvPr/>
        </p:nvSpPr>
        <p:spPr>
          <a:xfrm>
            <a:off x="1187624" y="1284111"/>
            <a:ext cx="6840760" cy="461665"/>
          </a:xfrm>
          <a:prstGeom prst="rect">
            <a:avLst/>
          </a:prstGeom>
          <a:noFill/>
        </p:spPr>
        <p:txBody>
          <a:bodyPr wrap="square" rtlCol="0">
            <a:spAutoFit/>
          </a:bodyPr>
          <a:lstStyle/>
          <a:p>
            <a:pPr algn="ctr"/>
            <a:r>
              <a:rPr lang="es-EC" sz="2400" b="1" dirty="0">
                <a:latin typeface="Times New Roman" panose="02020603050405020304" pitchFamily="18" charset="0"/>
                <a:cs typeface="Times New Roman" panose="02020603050405020304" pitchFamily="18" charset="0"/>
              </a:rPr>
              <a:t>Codificador Reed-Solomon</a:t>
            </a:r>
            <a:endParaRPr lang="es-ES" sz="2400" b="1" dirty="0">
              <a:latin typeface="Times New Roman" panose="02020603050405020304" pitchFamily="18" charset="0"/>
              <a:cs typeface="Times New Roman" panose="02020603050405020304" pitchFamily="18" charset="0"/>
            </a:endParaRPr>
          </a:p>
        </p:txBody>
      </p:sp>
      <p:sp>
        <p:nvSpPr>
          <p:cNvPr id="4" name="CuadroTexto 3">
            <a:extLst>
              <a:ext uri="{FF2B5EF4-FFF2-40B4-BE49-F238E27FC236}">
                <a16:creationId xmlns:a16="http://schemas.microsoft.com/office/drawing/2014/main" id="{F050EE52-CDC0-CC47-8426-34D33C0D8C25}"/>
              </a:ext>
            </a:extLst>
          </p:cNvPr>
          <p:cNvSpPr txBox="1"/>
          <p:nvPr/>
        </p:nvSpPr>
        <p:spPr>
          <a:xfrm>
            <a:off x="2286000" y="3247647"/>
            <a:ext cx="4572000" cy="369332"/>
          </a:xfrm>
          <a:prstGeom prst="rect">
            <a:avLst/>
          </a:prstGeom>
          <a:noFill/>
        </p:spPr>
        <p:txBody>
          <a:bodyPr wrap="square">
            <a:spAutoFit/>
          </a:bodyPr>
          <a:lstStyle/>
          <a:p>
            <a:r>
              <a:rPr lang="es-EC" dirty="0"/>
              <a:t> </a:t>
            </a:r>
          </a:p>
        </p:txBody>
      </p:sp>
      <p:pic>
        <p:nvPicPr>
          <p:cNvPr id="8" name="Imagen 7">
            <a:extLst>
              <a:ext uri="{FF2B5EF4-FFF2-40B4-BE49-F238E27FC236}">
                <a16:creationId xmlns:a16="http://schemas.microsoft.com/office/drawing/2014/main" id="{6A0D0ACB-2B03-105E-7CEC-B377AF51CD6D}"/>
              </a:ext>
            </a:extLst>
          </p:cNvPr>
          <p:cNvPicPr>
            <a:picLocks noChangeAspect="1"/>
          </p:cNvPicPr>
          <p:nvPr/>
        </p:nvPicPr>
        <p:blipFill>
          <a:blip r:embed="rId3"/>
          <a:stretch>
            <a:fillRect/>
          </a:stretch>
        </p:blipFill>
        <p:spPr>
          <a:xfrm>
            <a:off x="690814" y="2267580"/>
            <a:ext cx="5062107" cy="3456384"/>
          </a:xfrm>
          <a:prstGeom prst="rect">
            <a:avLst/>
          </a:prstGeom>
        </p:spPr>
      </p:pic>
      <p:pic>
        <p:nvPicPr>
          <p:cNvPr id="9" name="Imagen 8">
            <a:extLst>
              <a:ext uri="{FF2B5EF4-FFF2-40B4-BE49-F238E27FC236}">
                <a16:creationId xmlns:a16="http://schemas.microsoft.com/office/drawing/2014/main" id="{5309C385-6839-75BC-E362-A12AFCB6CDFB}"/>
              </a:ext>
            </a:extLst>
          </p:cNvPr>
          <p:cNvPicPr>
            <a:picLocks noChangeAspect="1"/>
          </p:cNvPicPr>
          <p:nvPr/>
        </p:nvPicPr>
        <p:blipFill>
          <a:blip r:embed="rId4"/>
          <a:stretch>
            <a:fillRect/>
          </a:stretch>
        </p:blipFill>
        <p:spPr>
          <a:xfrm>
            <a:off x="5979955" y="3058904"/>
            <a:ext cx="2736304" cy="2514985"/>
          </a:xfrm>
          <a:prstGeom prst="rect">
            <a:avLst/>
          </a:prstGeom>
        </p:spPr>
      </p:pic>
    </p:spTree>
    <p:extLst>
      <p:ext uri="{BB962C8B-B14F-4D97-AF65-F5344CB8AC3E}">
        <p14:creationId xmlns:p14="http://schemas.microsoft.com/office/powerpoint/2010/main" val="1406148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0" y="210840"/>
            <a:ext cx="9144000" cy="707886"/>
          </a:xfrm>
          <a:prstGeom prst="rect">
            <a:avLst/>
          </a:prstGeom>
          <a:noFill/>
        </p:spPr>
        <p:txBody>
          <a:bodyPr wrap="square" rtlCol="0">
            <a:spAutoFit/>
          </a:bodyPr>
          <a:lstStyle/>
          <a:p>
            <a:pPr algn="ctr"/>
            <a:r>
              <a:rPr lang="es-ES" sz="4000" b="1" dirty="0">
                <a:solidFill>
                  <a:schemeClr val="bg1"/>
                </a:solidFill>
                <a:latin typeface="Times New Roman" panose="02020603050405020304" pitchFamily="18" charset="0"/>
                <a:cs typeface="Times New Roman" panose="02020603050405020304" pitchFamily="18" charset="0"/>
              </a:rPr>
              <a:t>Metodología</a:t>
            </a:r>
          </a:p>
        </p:txBody>
      </p:sp>
      <p:sp>
        <p:nvSpPr>
          <p:cNvPr id="7" name="6 CuadroTexto"/>
          <p:cNvSpPr txBox="1"/>
          <p:nvPr/>
        </p:nvSpPr>
        <p:spPr>
          <a:xfrm>
            <a:off x="1187624" y="1284111"/>
            <a:ext cx="6840760" cy="461665"/>
          </a:xfrm>
          <a:prstGeom prst="rect">
            <a:avLst/>
          </a:prstGeom>
          <a:noFill/>
        </p:spPr>
        <p:txBody>
          <a:bodyPr wrap="square" rtlCol="0">
            <a:spAutoFit/>
          </a:bodyPr>
          <a:lstStyle/>
          <a:p>
            <a:pPr algn="ctr"/>
            <a:r>
              <a:rPr lang="es-EC" sz="2400" b="1" dirty="0">
                <a:latin typeface="Times New Roman" panose="02020603050405020304" pitchFamily="18" charset="0"/>
                <a:cs typeface="Times New Roman" panose="02020603050405020304" pitchFamily="18" charset="0"/>
              </a:rPr>
              <a:t>Dispersor de Energía </a:t>
            </a:r>
            <a:endParaRPr lang="es-ES" sz="2400" b="1" dirty="0">
              <a:latin typeface="Times New Roman" panose="02020603050405020304" pitchFamily="18" charset="0"/>
              <a:cs typeface="Times New Roman" panose="02020603050405020304" pitchFamily="18" charset="0"/>
            </a:endParaRPr>
          </a:p>
        </p:txBody>
      </p:sp>
      <p:sp>
        <p:nvSpPr>
          <p:cNvPr id="4" name="CuadroTexto 3">
            <a:extLst>
              <a:ext uri="{FF2B5EF4-FFF2-40B4-BE49-F238E27FC236}">
                <a16:creationId xmlns:a16="http://schemas.microsoft.com/office/drawing/2014/main" id="{F050EE52-CDC0-CC47-8426-34D33C0D8C25}"/>
              </a:ext>
            </a:extLst>
          </p:cNvPr>
          <p:cNvSpPr txBox="1"/>
          <p:nvPr/>
        </p:nvSpPr>
        <p:spPr>
          <a:xfrm>
            <a:off x="2286000" y="3247647"/>
            <a:ext cx="4572000" cy="369332"/>
          </a:xfrm>
          <a:prstGeom prst="rect">
            <a:avLst/>
          </a:prstGeom>
          <a:noFill/>
        </p:spPr>
        <p:txBody>
          <a:bodyPr wrap="square">
            <a:spAutoFit/>
          </a:bodyPr>
          <a:lstStyle/>
          <a:p>
            <a:r>
              <a:rPr lang="es-EC" dirty="0"/>
              <a:t> </a:t>
            </a:r>
          </a:p>
        </p:txBody>
      </p:sp>
      <p:sp>
        <p:nvSpPr>
          <p:cNvPr id="6" name="CuadroTexto 5">
            <a:extLst>
              <a:ext uri="{FF2B5EF4-FFF2-40B4-BE49-F238E27FC236}">
                <a16:creationId xmlns:a16="http://schemas.microsoft.com/office/drawing/2014/main" id="{C53202BC-B536-1AF5-E9BC-051EBE175C2E}"/>
              </a:ext>
            </a:extLst>
          </p:cNvPr>
          <p:cNvSpPr txBox="1"/>
          <p:nvPr/>
        </p:nvSpPr>
        <p:spPr>
          <a:xfrm>
            <a:off x="2286000" y="3247647"/>
            <a:ext cx="4572000" cy="369332"/>
          </a:xfrm>
          <a:prstGeom prst="rect">
            <a:avLst/>
          </a:prstGeom>
          <a:noFill/>
        </p:spPr>
        <p:txBody>
          <a:bodyPr wrap="square">
            <a:spAutoFit/>
          </a:bodyPr>
          <a:lstStyle/>
          <a:p>
            <a:r>
              <a:rPr lang="es-EC" dirty="0"/>
              <a:t> </a:t>
            </a:r>
          </a:p>
        </p:txBody>
      </p:sp>
      <p:pic>
        <p:nvPicPr>
          <p:cNvPr id="10" name="Imagen 9">
            <a:extLst>
              <a:ext uri="{FF2B5EF4-FFF2-40B4-BE49-F238E27FC236}">
                <a16:creationId xmlns:a16="http://schemas.microsoft.com/office/drawing/2014/main" id="{E785C98D-8539-A7A7-88A4-9D8963F5508C}"/>
              </a:ext>
            </a:extLst>
          </p:cNvPr>
          <p:cNvPicPr>
            <a:picLocks noChangeAspect="1"/>
          </p:cNvPicPr>
          <p:nvPr/>
        </p:nvPicPr>
        <p:blipFill>
          <a:blip r:embed="rId3"/>
          <a:stretch>
            <a:fillRect/>
          </a:stretch>
        </p:blipFill>
        <p:spPr>
          <a:xfrm>
            <a:off x="323528" y="2520176"/>
            <a:ext cx="5549608" cy="3357058"/>
          </a:xfrm>
          <a:prstGeom prst="rect">
            <a:avLst/>
          </a:prstGeom>
        </p:spPr>
      </p:pic>
      <p:pic>
        <p:nvPicPr>
          <p:cNvPr id="11" name="Imagen 10">
            <a:extLst>
              <a:ext uri="{FF2B5EF4-FFF2-40B4-BE49-F238E27FC236}">
                <a16:creationId xmlns:a16="http://schemas.microsoft.com/office/drawing/2014/main" id="{803D3AF2-40DA-5534-8017-9AF704F3CD8A}"/>
              </a:ext>
            </a:extLst>
          </p:cNvPr>
          <p:cNvPicPr>
            <a:picLocks noChangeAspect="1"/>
          </p:cNvPicPr>
          <p:nvPr/>
        </p:nvPicPr>
        <p:blipFill>
          <a:blip r:embed="rId4"/>
          <a:stretch>
            <a:fillRect/>
          </a:stretch>
        </p:blipFill>
        <p:spPr>
          <a:xfrm>
            <a:off x="5897207" y="3616115"/>
            <a:ext cx="3101885" cy="1728192"/>
          </a:xfrm>
          <a:prstGeom prst="rect">
            <a:avLst/>
          </a:prstGeom>
        </p:spPr>
      </p:pic>
    </p:spTree>
    <p:extLst>
      <p:ext uri="{BB962C8B-B14F-4D97-AF65-F5344CB8AC3E}">
        <p14:creationId xmlns:p14="http://schemas.microsoft.com/office/powerpoint/2010/main" val="3014830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0" y="210840"/>
            <a:ext cx="9144000" cy="707886"/>
          </a:xfrm>
          <a:prstGeom prst="rect">
            <a:avLst/>
          </a:prstGeom>
          <a:noFill/>
        </p:spPr>
        <p:txBody>
          <a:bodyPr wrap="square" rtlCol="0">
            <a:spAutoFit/>
          </a:bodyPr>
          <a:lstStyle/>
          <a:p>
            <a:pPr algn="ctr"/>
            <a:r>
              <a:rPr lang="es-ES" sz="4000" b="1" dirty="0">
                <a:solidFill>
                  <a:schemeClr val="bg1"/>
                </a:solidFill>
                <a:latin typeface="Times New Roman" panose="02020603050405020304" pitchFamily="18" charset="0"/>
                <a:cs typeface="Times New Roman" panose="02020603050405020304" pitchFamily="18" charset="0"/>
              </a:rPr>
              <a:t>Metodología</a:t>
            </a:r>
          </a:p>
        </p:txBody>
      </p:sp>
      <p:sp>
        <p:nvSpPr>
          <p:cNvPr id="7" name="6 CuadroTexto"/>
          <p:cNvSpPr txBox="1"/>
          <p:nvPr/>
        </p:nvSpPr>
        <p:spPr>
          <a:xfrm>
            <a:off x="1187624" y="1284111"/>
            <a:ext cx="6840760" cy="461665"/>
          </a:xfrm>
          <a:prstGeom prst="rect">
            <a:avLst/>
          </a:prstGeom>
          <a:noFill/>
        </p:spPr>
        <p:txBody>
          <a:bodyPr wrap="square" rtlCol="0">
            <a:spAutoFit/>
          </a:bodyPr>
          <a:lstStyle/>
          <a:p>
            <a:pPr algn="ctr"/>
            <a:r>
              <a:rPr lang="es-EC" sz="2400" b="1" dirty="0">
                <a:latin typeface="Times New Roman" panose="02020603050405020304" pitchFamily="18" charset="0"/>
                <a:cs typeface="Times New Roman" panose="02020603050405020304" pitchFamily="18" charset="0"/>
              </a:rPr>
              <a:t>Dispersor de Energía </a:t>
            </a:r>
            <a:endParaRPr lang="es-ES" sz="2400" b="1" dirty="0">
              <a:latin typeface="Times New Roman" panose="02020603050405020304" pitchFamily="18" charset="0"/>
              <a:cs typeface="Times New Roman" panose="02020603050405020304" pitchFamily="18" charset="0"/>
            </a:endParaRPr>
          </a:p>
        </p:txBody>
      </p:sp>
      <p:sp>
        <p:nvSpPr>
          <p:cNvPr id="4" name="CuadroTexto 3">
            <a:extLst>
              <a:ext uri="{FF2B5EF4-FFF2-40B4-BE49-F238E27FC236}">
                <a16:creationId xmlns:a16="http://schemas.microsoft.com/office/drawing/2014/main" id="{F050EE52-CDC0-CC47-8426-34D33C0D8C25}"/>
              </a:ext>
            </a:extLst>
          </p:cNvPr>
          <p:cNvSpPr txBox="1"/>
          <p:nvPr/>
        </p:nvSpPr>
        <p:spPr>
          <a:xfrm>
            <a:off x="2286000" y="3247647"/>
            <a:ext cx="4572000" cy="369332"/>
          </a:xfrm>
          <a:prstGeom prst="rect">
            <a:avLst/>
          </a:prstGeom>
          <a:noFill/>
        </p:spPr>
        <p:txBody>
          <a:bodyPr wrap="square">
            <a:spAutoFit/>
          </a:bodyPr>
          <a:lstStyle/>
          <a:p>
            <a:r>
              <a:rPr lang="es-EC" dirty="0"/>
              <a:t> </a:t>
            </a:r>
          </a:p>
        </p:txBody>
      </p:sp>
      <p:sp>
        <p:nvSpPr>
          <p:cNvPr id="6" name="CuadroTexto 5">
            <a:extLst>
              <a:ext uri="{FF2B5EF4-FFF2-40B4-BE49-F238E27FC236}">
                <a16:creationId xmlns:a16="http://schemas.microsoft.com/office/drawing/2014/main" id="{C53202BC-B536-1AF5-E9BC-051EBE175C2E}"/>
              </a:ext>
            </a:extLst>
          </p:cNvPr>
          <p:cNvSpPr txBox="1"/>
          <p:nvPr/>
        </p:nvSpPr>
        <p:spPr>
          <a:xfrm>
            <a:off x="2286000" y="3247647"/>
            <a:ext cx="4572000" cy="369332"/>
          </a:xfrm>
          <a:prstGeom prst="rect">
            <a:avLst/>
          </a:prstGeom>
          <a:noFill/>
        </p:spPr>
        <p:txBody>
          <a:bodyPr wrap="square">
            <a:spAutoFit/>
          </a:bodyPr>
          <a:lstStyle/>
          <a:p>
            <a:r>
              <a:rPr lang="es-EC" dirty="0"/>
              <a:t> </a:t>
            </a:r>
          </a:p>
        </p:txBody>
      </p:sp>
      <p:pic>
        <p:nvPicPr>
          <p:cNvPr id="3" name="Imagen 2">
            <a:extLst>
              <a:ext uri="{FF2B5EF4-FFF2-40B4-BE49-F238E27FC236}">
                <a16:creationId xmlns:a16="http://schemas.microsoft.com/office/drawing/2014/main" id="{C0DD3027-D958-CF84-852A-A67C78563D08}"/>
              </a:ext>
            </a:extLst>
          </p:cNvPr>
          <p:cNvPicPr>
            <a:picLocks noChangeAspect="1"/>
          </p:cNvPicPr>
          <p:nvPr/>
        </p:nvPicPr>
        <p:blipFill>
          <a:blip r:embed="rId3"/>
          <a:stretch>
            <a:fillRect/>
          </a:stretch>
        </p:blipFill>
        <p:spPr>
          <a:xfrm>
            <a:off x="467544" y="2966886"/>
            <a:ext cx="5601287" cy="2363200"/>
          </a:xfrm>
          <a:prstGeom prst="rect">
            <a:avLst/>
          </a:prstGeom>
        </p:spPr>
      </p:pic>
      <p:pic>
        <p:nvPicPr>
          <p:cNvPr id="8" name="Imagen 7">
            <a:extLst>
              <a:ext uri="{FF2B5EF4-FFF2-40B4-BE49-F238E27FC236}">
                <a16:creationId xmlns:a16="http://schemas.microsoft.com/office/drawing/2014/main" id="{A67BA664-32B5-698E-36D3-3B1ADE60A704}"/>
              </a:ext>
            </a:extLst>
          </p:cNvPr>
          <p:cNvPicPr>
            <a:picLocks noChangeAspect="1"/>
          </p:cNvPicPr>
          <p:nvPr/>
        </p:nvPicPr>
        <p:blipFill>
          <a:blip r:embed="rId4"/>
          <a:stretch>
            <a:fillRect/>
          </a:stretch>
        </p:blipFill>
        <p:spPr>
          <a:xfrm>
            <a:off x="6175911" y="3500845"/>
            <a:ext cx="2502912" cy="1295281"/>
          </a:xfrm>
          <a:prstGeom prst="rect">
            <a:avLst/>
          </a:prstGeom>
        </p:spPr>
      </p:pic>
    </p:spTree>
    <p:extLst>
      <p:ext uri="{BB962C8B-B14F-4D97-AF65-F5344CB8AC3E}">
        <p14:creationId xmlns:p14="http://schemas.microsoft.com/office/powerpoint/2010/main" val="705624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0" y="210840"/>
            <a:ext cx="9144000" cy="707886"/>
          </a:xfrm>
          <a:prstGeom prst="rect">
            <a:avLst/>
          </a:prstGeom>
          <a:noFill/>
        </p:spPr>
        <p:txBody>
          <a:bodyPr wrap="square" rtlCol="0">
            <a:spAutoFit/>
          </a:bodyPr>
          <a:lstStyle/>
          <a:p>
            <a:pPr algn="ctr"/>
            <a:r>
              <a:rPr lang="es-ES" sz="4000" b="1" dirty="0">
                <a:solidFill>
                  <a:schemeClr val="bg1"/>
                </a:solidFill>
                <a:latin typeface="Times New Roman" panose="02020603050405020304" pitchFamily="18" charset="0"/>
                <a:cs typeface="Times New Roman" panose="02020603050405020304" pitchFamily="18" charset="0"/>
              </a:rPr>
              <a:t>Metodología</a:t>
            </a:r>
          </a:p>
        </p:txBody>
      </p:sp>
      <p:sp>
        <p:nvSpPr>
          <p:cNvPr id="7" name="6 CuadroTexto"/>
          <p:cNvSpPr txBox="1"/>
          <p:nvPr/>
        </p:nvSpPr>
        <p:spPr>
          <a:xfrm>
            <a:off x="1187624" y="1284111"/>
            <a:ext cx="6840760" cy="461665"/>
          </a:xfrm>
          <a:prstGeom prst="rect">
            <a:avLst/>
          </a:prstGeom>
          <a:noFill/>
        </p:spPr>
        <p:txBody>
          <a:bodyPr wrap="square" rtlCol="0">
            <a:spAutoFit/>
          </a:bodyPr>
          <a:lstStyle/>
          <a:p>
            <a:pPr algn="ctr"/>
            <a:r>
              <a:rPr lang="es-ES" sz="2400" b="1" dirty="0">
                <a:latin typeface="Times New Roman" panose="02020603050405020304" pitchFamily="18" charset="0"/>
                <a:cs typeface="Times New Roman" panose="02020603050405020304" pitchFamily="18" charset="0"/>
              </a:rPr>
              <a:t>Codificador del TMCC</a:t>
            </a:r>
          </a:p>
        </p:txBody>
      </p:sp>
      <p:sp>
        <p:nvSpPr>
          <p:cNvPr id="4" name="CuadroTexto 3">
            <a:extLst>
              <a:ext uri="{FF2B5EF4-FFF2-40B4-BE49-F238E27FC236}">
                <a16:creationId xmlns:a16="http://schemas.microsoft.com/office/drawing/2014/main" id="{F050EE52-CDC0-CC47-8426-34D33C0D8C25}"/>
              </a:ext>
            </a:extLst>
          </p:cNvPr>
          <p:cNvSpPr txBox="1"/>
          <p:nvPr/>
        </p:nvSpPr>
        <p:spPr>
          <a:xfrm>
            <a:off x="2286000" y="3247647"/>
            <a:ext cx="4572000" cy="369332"/>
          </a:xfrm>
          <a:prstGeom prst="rect">
            <a:avLst/>
          </a:prstGeom>
          <a:noFill/>
        </p:spPr>
        <p:txBody>
          <a:bodyPr wrap="square">
            <a:spAutoFit/>
          </a:bodyPr>
          <a:lstStyle/>
          <a:p>
            <a:r>
              <a:rPr lang="es-EC" dirty="0"/>
              <a:t> </a:t>
            </a:r>
          </a:p>
        </p:txBody>
      </p:sp>
      <p:sp>
        <p:nvSpPr>
          <p:cNvPr id="6" name="CuadroTexto 5">
            <a:extLst>
              <a:ext uri="{FF2B5EF4-FFF2-40B4-BE49-F238E27FC236}">
                <a16:creationId xmlns:a16="http://schemas.microsoft.com/office/drawing/2014/main" id="{C53202BC-B536-1AF5-E9BC-051EBE175C2E}"/>
              </a:ext>
            </a:extLst>
          </p:cNvPr>
          <p:cNvSpPr txBox="1"/>
          <p:nvPr/>
        </p:nvSpPr>
        <p:spPr>
          <a:xfrm>
            <a:off x="2286000" y="3247647"/>
            <a:ext cx="4572000" cy="369332"/>
          </a:xfrm>
          <a:prstGeom prst="rect">
            <a:avLst/>
          </a:prstGeom>
          <a:noFill/>
        </p:spPr>
        <p:txBody>
          <a:bodyPr wrap="square">
            <a:spAutoFit/>
          </a:bodyPr>
          <a:lstStyle/>
          <a:p>
            <a:r>
              <a:rPr lang="es-EC" dirty="0"/>
              <a:t> </a:t>
            </a:r>
          </a:p>
        </p:txBody>
      </p:sp>
      <p:pic>
        <p:nvPicPr>
          <p:cNvPr id="9" name="Imagen 8">
            <a:extLst>
              <a:ext uri="{FF2B5EF4-FFF2-40B4-BE49-F238E27FC236}">
                <a16:creationId xmlns:a16="http://schemas.microsoft.com/office/drawing/2014/main" id="{4FA5BDBD-DD2C-147C-8A1D-26A244C4B0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1693" y="1837282"/>
            <a:ext cx="4392488" cy="4777965"/>
          </a:xfrm>
          <a:prstGeom prst="rect">
            <a:avLst/>
          </a:prstGeom>
          <a:noFill/>
          <a:ln>
            <a:noFill/>
          </a:ln>
        </p:spPr>
      </p:pic>
      <p:pic>
        <p:nvPicPr>
          <p:cNvPr id="10" name="Imagen 9">
            <a:extLst>
              <a:ext uri="{FF2B5EF4-FFF2-40B4-BE49-F238E27FC236}">
                <a16:creationId xmlns:a16="http://schemas.microsoft.com/office/drawing/2014/main" id="{5FAC86A9-EF0F-2B5A-C2BF-48C0DB9DC28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2451436"/>
            <a:ext cx="3096344" cy="3587967"/>
          </a:xfrm>
          <a:prstGeom prst="rect">
            <a:avLst/>
          </a:prstGeom>
          <a:noFill/>
          <a:ln>
            <a:noFill/>
          </a:ln>
        </p:spPr>
      </p:pic>
    </p:spTree>
    <p:extLst>
      <p:ext uri="{BB962C8B-B14F-4D97-AF65-F5344CB8AC3E}">
        <p14:creationId xmlns:p14="http://schemas.microsoft.com/office/powerpoint/2010/main" val="2355255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0" y="210840"/>
            <a:ext cx="9144000" cy="707886"/>
          </a:xfrm>
          <a:prstGeom prst="rect">
            <a:avLst/>
          </a:prstGeom>
          <a:noFill/>
        </p:spPr>
        <p:txBody>
          <a:bodyPr wrap="square" rtlCol="0">
            <a:spAutoFit/>
          </a:bodyPr>
          <a:lstStyle/>
          <a:p>
            <a:pPr algn="ctr"/>
            <a:r>
              <a:rPr lang="es-ES" sz="4000" b="1" dirty="0">
                <a:solidFill>
                  <a:schemeClr val="bg1"/>
                </a:solidFill>
                <a:latin typeface="Times New Roman" panose="02020603050405020304" pitchFamily="18" charset="0"/>
                <a:cs typeface="Times New Roman" panose="02020603050405020304" pitchFamily="18" charset="0"/>
              </a:rPr>
              <a:t>Metodología</a:t>
            </a:r>
          </a:p>
        </p:txBody>
      </p:sp>
      <p:sp>
        <p:nvSpPr>
          <p:cNvPr id="7" name="6 CuadroTexto"/>
          <p:cNvSpPr txBox="1"/>
          <p:nvPr/>
        </p:nvSpPr>
        <p:spPr>
          <a:xfrm>
            <a:off x="1187624" y="1284111"/>
            <a:ext cx="6840760" cy="461665"/>
          </a:xfrm>
          <a:prstGeom prst="rect">
            <a:avLst/>
          </a:prstGeom>
          <a:noFill/>
        </p:spPr>
        <p:txBody>
          <a:bodyPr wrap="square" rtlCol="0">
            <a:spAutoFit/>
          </a:bodyPr>
          <a:lstStyle/>
          <a:p>
            <a:pPr algn="ctr"/>
            <a:r>
              <a:rPr lang="es-ES" sz="2400" b="1" dirty="0">
                <a:latin typeface="Times New Roman" panose="02020603050405020304" pitchFamily="18" charset="0"/>
                <a:cs typeface="Times New Roman" panose="02020603050405020304" pitchFamily="18" charset="0"/>
              </a:rPr>
              <a:t>Transmisor SDR</a:t>
            </a:r>
          </a:p>
        </p:txBody>
      </p:sp>
      <p:sp>
        <p:nvSpPr>
          <p:cNvPr id="4" name="CuadroTexto 3">
            <a:extLst>
              <a:ext uri="{FF2B5EF4-FFF2-40B4-BE49-F238E27FC236}">
                <a16:creationId xmlns:a16="http://schemas.microsoft.com/office/drawing/2014/main" id="{F050EE52-CDC0-CC47-8426-34D33C0D8C25}"/>
              </a:ext>
            </a:extLst>
          </p:cNvPr>
          <p:cNvSpPr txBox="1"/>
          <p:nvPr/>
        </p:nvSpPr>
        <p:spPr>
          <a:xfrm>
            <a:off x="2286000" y="3247647"/>
            <a:ext cx="4572000" cy="369332"/>
          </a:xfrm>
          <a:prstGeom prst="rect">
            <a:avLst/>
          </a:prstGeom>
          <a:noFill/>
        </p:spPr>
        <p:txBody>
          <a:bodyPr wrap="square">
            <a:spAutoFit/>
          </a:bodyPr>
          <a:lstStyle/>
          <a:p>
            <a:r>
              <a:rPr lang="es-EC" dirty="0"/>
              <a:t> </a:t>
            </a:r>
          </a:p>
        </p:txBody>
      </p:sp>
      <p:sp>
        <p:nvSpPr>
          <p:cNvPr id="6" name="CuadroTexto 5">
            <a:extLst>
              <a:ext uri="{FF2B5EF4-FFF2-40B4-BE49-F238E27FC236}">
                <a16:creationId xmlns:a16="http://schemas.microsoft.com/office/drawing/2014/main" id="{C53202BC-B536-1AF5-E9BC-051EBE175C2E}"/>
              </a:ext>
            </a:extLst>
          </p:cNvPr>
          <p:cNvSpPr txBox="1"/>
          <p:nvPr/>
        </p:nvSpPr>
        <p:spPr>
          <a:xfrm>
            <a:off x="2286000" y="3247647"/>
            <a:ext cx="4572000" cy="369332"/>
          </a:xfrm>
          <a:prstGeom prst="rect">
            <a:avLst/>
          </a:prstGeom>
          <a:noFill/>
        </p:spPr>
        <p:txBody>
          <a:bodyPr wrap="square">
            <a:spAutoFit/>
          </a:bodyPr>
          <a:lstStyle/>
          <a:p>
            <a:r>
              <a:rPr lang="es-EC" dirty="0"/>
              <a:t> </a:t>
            </a:r>
          </a:p>
        </p:txBody>
      </p:sp>
      <p:pic>
        <p:nvPicPr>
          <p:cNvPr id="3" name="Imagen 2">
            <a:extLst>
              <a:ext uri="{FF2B5EF4-FFF2-40B4-BE49-F238E27FC236}">
                <a16:creationId xmlns:a16="http://schemas.microsoft.com/office/drawing/2014/main" id="{F60D5B08-0C23-FA4D-F7D1-ADDC9F3F5939}"/>
              </a:ext>
            </a:extLst>
          </p:cNvPr>
          <p:cNvPicPr>
            <a:picLocks noChangeAspect="1"/>
          </p:cNvPicPr>
          <p:nvPr/>
        </p:nvPicPr>
        <p:blipFill rotWithShape="1">
          <a:blip r:embed="rId3">
            <a:extLst>
              <a:ext uri="{28A0092B-C50C-407E-A947-70E740481C1C}">
                <a14:useLocalDpi xmlns:a14="http://schemas.microsoft.com/office/drawing/2010/main" val="0"/>
              </a:ext>
            </a:extLst>
          </a:blip>
          <a:srcRect b="32716"/>
          <a:stretch/>
        </p:blipFill>
        <p:spPr bwMode="auto">
          <a:xfrm>
            <a:off x="491490" y="2336818"/>
            <a:ext cx="4656574" cy="3321887"/>
          </a:xfrm>
          <a:prstGeom prst="rect">
            <a:avLst/>
          </a:prstGeom>
          <a:noFill/>
          <a:ln>
            <a:solidFill>
              <a:schemeClr val="tx1"/>
            </a:solid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5C396B8D-8451-89DA-5051-A43A0023BAC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66665" y="2420888"/>
            <a:ext cx="2782669" cy="3446636"/>
          </a:xfrm>
          <a:prstGeom prst="rect">
            <a:avLst/>
          </a:prstGeom>
          <a:noFill/>
          <a:ln>
            <a:noFill/>
          </a:ln>
        </p:spPr>
      </p:pic>
    </p:spTree>
    <p:extLst>
      <p:ext uri="{BB962C8B-B14F-4D97-AF65-F5344CB8AC3E}">
        <p14:creationId xmlns:p14="http://schemas.microsoft.com/office/powerpoint/2010/main" val="52972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Resultados</a:t>
            </a:r>
          </a:p>
        </p:txBody>
      </p:sp>
      <p:sp>
        <p:nvSpPr>
          <p:cNvPr id="28" name="6 CuadroTexto"/>
          <p:cNvSpPr txBox="1"/>
          <p:nvPr/>
        </p:nvSpPr>
        <p:spPr>
          <a:xfrm>
            <a:off x="1331640" y="1100465"/>
            <a:ext cx="6056523" cy="561949"/>
          </a:xfrm>
          <a:prstGeom prst="rect">
            <a:avLst/>
          </a:prstGeom>
          <a:noFill/>
        </p:spPr>
        <p:txBody>
          <a:bodyPr wrap="square" rtlCol="0">
            <a:spAutoFit/>
          </a:bodyPr>
          <a:lstStyle/>
          <a:p>
            <a:pPr lvl="1" algn="ctr">
              <a:lnSpc>
                <a:spcPct val="200000"/>
              </a:lnSpc>
              <a:spcAft>
                <a:spcPts val="0"/>
              </a:spcAft>
            </a:pPr>
            <a:r>
              <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Pruebas del transmisor ISDB-T</a:t>
            </a:r>
          </a:p>
        </p:txBody>
      </p:sp>
      <p:sp>
        <p:nvSpPr>
          <p:cNvPr id="4" name="CuadroTexto 3">
            <a:extLst>
              <a:ext uri="{FF2B5EF4-FFF2-40B4-BE49-F238E27FC236}">
                <a16:creationId xmlns:a16="http://schemas.microsoft.com/office/drawing/2014/main" id="{23BF6E35-7C76-9A4C-60D2-F8A1380B230C}"/>
              </a:ext>
            </a:extLst>
          </p:cNvPr>
          <p:cNvSpPr txBox="1"/>
          <p:nvPr/>
        </p:nvSpPr>
        <p:spPr>
          <a:xfrm>
            <a:off x="539552" y="1750771"/>
            <a:ext cx="8064896" cy="1200329"/>
          </a:xfrm>
          <a:prstGeom prst="rect">
            <a:avLst/>
          </a:prstGeom>
          <a:noFill/>
        </p:spPr>
        <p:txBody>
          <a:bodyPr wrap="square">
            <a:spAutoFit/>
          </a:bodyPr>
          <a:lstStyle/>
          <a:p>
            <a:pPr algn="just"/>
            <a:r>
              <a:rPr lang="es-MX" dirty="0">
                <a:latin typeface="Times New Roman" panose="02020603050405020304" pitchFamily="18" charset="0"/>
                <a:cs typeface="Times New Roman" panose="02020603050405020304" pitchFamily="18" charset="0"/>
              </a:rPr>
              <a:t>Para medir el desempeño y verificar el correcto funcionamiento del transmisor ISDB-Tb, se estableció la conexión del ordenador en donde está instalado GNU Radio, donde está desarrollado el transmisor ISDB-Tb, esta conexión se realizó mediante el cable USB tipo V8, con el dispositivo </a:t>
            </a:r>
            <a:r>
              <a:rPr lang="es-MX" dirty="0" err="1">
                <a:latin typeface="Times New Roman" panose="02020603050405020304" pitchFamily="18" charset="0"/>
                <a:cs typeface="Times New Roman" panose="02020603050405020304" pitchFamily="18" charset="0"/>
              </a:rPr>
              <a:t>Adalm</a:t>
            </a:r>
            <a:r>
              <a:rPr lang="es-MX" dirty="0">
                <a:latin typeface="Times New Roman" panose="02020603050405020304" pitchFamily="18" charset="0"/>
                <a:cs typeface="Times New Roman" panose="02020603050405020304" pitchFamily="18" charset="0"/>
              </a:rPr>
              <a:t> Pluto</a:t>
            </a:r>
            <a:endParaRPr lang="es-EC" dirty="0">
              <a:latin typeface="Times New Roman" panose="02020603050405020304" pitchFamily="18" charset="0"/>
              <a:cs typeface="Times New Roman" panose="02020603050405020304" pitchFamily="18" charset="0"/>
            </a:endParaRPr>
          </a:p>
        </p:txBody>
      </p:sp>
      <p:pic>
        <p:nvPicPr>
          <p:cNvPr id="7" name="Imagen 6">
            <a:extLst>
              <a:ext uri="{FF2B5EF4-FFF2-40B4-BE49-F238E27FC236}">
                <a16:creationId xmlns:a16="http://schemas.microsoft.com/office/drawing/2014/main" id="{FA088B36-FDF4-576D-759C-40FB38EEFC9C}"/>
              </a:ext>
            </a:extLst>
          </p:cNvPr>
          <p:cNvPicPr>
            <a:picLocks noChangeAspect="1"/>
          </p:cNvPicPr>
          <p:nvPr/>
        </p:nvPicPr>
        <p:blipFill>
          <a:blip r:embed="rId3"/>
          <a:stretch>
            <a:fillRect/>
          </a:stretch>
        </p:blipFill>
        <p:spPr>
          <a:xfrm>
            <a:off x="539552" y="3513521"/>
            <a:ext cx="4536504" cy="2549792"/>
          </a:xfrm>
          <a:prstGeom prst="rect">
            <a:avLst/>
          </a:prstGeom>
        </p:spPr>
      </p:pic>
      <p:pic>
        <p:nvPicPr>
          <p:cNvPr id="8" name="Imagen 7">
            <a:extLst>
              <a:ext uri="{FF2B5EF4-FFF2-40B4-BE49-F238E27FC236}">
                <a16:creationId xmlns:a16="http://schemas.microsoft.com/office/drawing/2014/main" id="{651C1FA0-B556-239D-8989-707AE8D3631C}"/>
              </a:ext>
            </a:extLst>
          </p:cNvPr>
          <p:cNvPicPr>
            <a:picLocks noChangeAspect="1"/>
          </p:cNvPicPr>
          <p:nvPr/>
        </p:nvPicPr>
        <p:blipFill>
          <a:blip r:embed="rId4"/>
          <a:stretch>
            <a:fillRect/>
          </a:stretch>
        </p:blipFill>
        <p:spPr>
          <a:xfrm>
            <a:off x="5345593" y="3212976"/>
            <a:ext cx="1709909" cy="3163524"/>
          </a:xfrm>
          <a:prstGeom prst="rect">
            <a:avLst/>
          </a:prstGeom>
        </p:spPr>
      </p:pic>
      <p:pic>
        <p:nvPicPr>
          <p:cNvPr id="9" name="Imagen 8">
            <a:extLst>
              <a:ext uri="{FF2B5EF4-FFF2-40B4-BE49-F238E27FC236}">
                <a16:creationId xmlns:a16="http://schemas.microsoft.com/office/drawing/2014/main" id="{B975CE87-9496-B7AE-9BBE-9CF816D24DD7}"/>
              </a:ext>
            </a:extLst>
          </p:cNvPr>
          <p:cNvPicPr>
            <a:picLocks noChangeAspect="1"/>
          </p:cNvPicPr>
          <p:nvPr/>
        </p:nvPicPr>
        <p:blipFill>
          <a:blip r:embed="rId5"/>
          <a:stretch>
            <a:fillRect/>
          </a:stretch>
        </p:blipFill>
        <p:spPr>
          <a:xfrm>
            <a:off x="6956370" y="3212976"/>
            <a:ext cx="1711980" cy="3163524"/>
          </a:xfrm>
          <a:prstGeom prst="rect">
            <a:avLst/>
          </a:prstGeom>
        </p:spPr>
      </p:pic>
    </p:spTree>
    <p:extLst>
      <p:ext uri="{BB962C8B-B14F-4D97-AF65-F5344CB8AC3E}">
        <p14:creationId xmlns:p14="http://schemas.microsoft.com/office/powerpoint/2010/main" val="3490747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Temario</a:t>
            </a:r>
          </a:p>
        </p:txBody>
      </p:sp>
      <p:graphicFrame>
        <p:nvGraphicFramePr>
          <p:cNvPr id="6" name="5 Diagrama">
            <a:extLst>
              <a:ext uri="{FF2B5EF4-FFF2-40B4-BE49-F238E27FC236}">
                <a16:creationId xmlns:a16="http://schemas.microsoft.com/office/drawing/2014/main" id="{CB7A2F70-7982-48EB-AB28-71226D68DDF0}"/>
              </a:ext>
            </a:extLst>
          </p:cNvPr>
          <p:cNvGraphicFramePr/>
          <p:nvPr>
            <p:extLst>
              <p:ext uri="{D42A27DB-BD31-4B8C-83A1-F6EECF244321}">
                <p14:modId xmlns:p14="http://schemas.microsoft.com/office/powerpoint/2010/main" val="2238638791"/>
              </p:ext>
            </p:extLst>
          </p:nvPr>
        </p:nvGraphicFramePr>
        <p:xfrm>
          <a:off x="508000" y="1484784"/>
          <a:ext cx="8128000"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4666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Resultados</a:t>
            </a:r>
          </a:p>
        </p:txBody>
      </p:sp>
      <p:sp>
        <p:nvSpPr>
          <p:cNvPr id="28" name="6 CuadroTexto"/>
          <p:cNvSpPr txBox="1"/>
          <p:nvPr/>
        </p:nvSpPr>
        <p:spPr>
          <a:xfrm>
            <a:off x="1007603" y="1089987"/>
            <a:ext cx="7128793" cy="561949"/>
          </a:xfrm>
          <a:prstGeom prst="rect">
            <a:avLst/>
          </a:prstGeom>
          <a:noFill/>
        </p:spPr>
        <p:txBody>
          <a:bodyPr wrap="square" rtlCol="0">
            <a:spAutoFit/>
          </a:bodyPr>
          <a:lstStyle/>
          <a:p>
            <a:pPr lvl="1">
              <a:lnSpc>
                <a:spcPct val="200000"/>
              </a:lnSpc>
              <a:spcAft>
                <a:spcPts val="0"/>
              </a:spcAft>
            </a:pPr>
            <a:r>
              <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Receptor ISDB-T para pruebas conectado mediante </a:t>
            </a:r>
            <a:r>
              <a:rPr lang="es-EC"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Adalm</a:t>
            </a:r>
            <a:r>
              <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Pluto</a:t>
            </a:r>
          </a:p>
        </p:txBody>
      </p:sp>
      <p:pic>
        <p:nvPicPr>
          <p:cNvPr id="3" name="Imagen 2">
            <a:extLst>
              <a:ext uri="{FF2B5EF4-FFF2-40B4-BE49-F238E27FC236}">
                <a16:creationId xmlns:a16="http://schemas.microsoft.com/office/drawing/2014/main" id="{D357472B-8485-33F1-FE27-00ACE9401E62}"/>
              </a:ext>
            </a:extLst>
          </p:cNvPr>
          <p:cNvPicPr>
            <a:picLocks noChangeAspect="1"/>
          </p:cNvPicPr>
          <p:nvPr/>
        </p:nvPicPr>
        <p:blipFill rotWithShape="1">
          <a:blip r:embed="rId3">
            <a:extLst>
              <a:ext uri="{28A0092B-C50C-407E-A947-70E740481C1C}">
                <a14:useLocalDpi xmlns:a14="http://schemas.microsoft.com/office/drawing/2010/main" val="0"/>
              </a:ext>
            </a:extLst>
          </a:blip>
          <a:srcRect b="9626"/>
          <a:stretch/>
        </p:blipFill>
        <p:spPr bwMode="auto">
          <a:xfrm>
            <a:off x="1475656" y="1587453"/>
            <a:ext cx="6408712" cy="514091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3144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Resultados</a:t>
            </a:r>
          </a:p>
        </p:txBody>
      </p:sp>
      <p:sp>
        <p:nvSpPr>
          <p:cNvPr id="28" name="6 CuadroTexto"/>
          <p:cNvSpPr txBox="1"/>
          <p:nvPr/>
        </p:nvSpPr>
        <p:spPr>
          <a:xfrm>
            <a:off x="971600" y="1282875"/>
            <a:ext cx="7128793" cy="561949"/>
          </a:xfrm>
          <a:prstGeom prst="rect">
            <a:avLst/>
          </a:prstGeom>
          <a:noFill/>
        </p:spPr>
        <p:txBody>
          <a:bodyPr wrap="square" rtlCol="0">
            <a:spAutoFit/>
          </a:bodyPr>
          <a:lstStyle/>
          <a:p>
            <a:pPr lvl="1" algn="ctr">
              <a:lnSpc>
                <a:spcPct val="200000"/>
              </a:lnSpc>
              <a:spcAft>
                <a:spcPts val="0"/>
              </a:spcAft>
            </a:pPr>
            <a:r>
              <a:rPr lang="es-MX"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Transmisión Full-</a:t>
            </a:r>
            <a:r>
              <a:rPr lang="es-MX"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seg</a:t>
            </a:r>
            <a:r>
              <a:rPr lang="es-MX"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en capa A - QPSK</a:t>
            </a:r>
            <a:endPar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Imagen 2">
            <a:extLst>
              <a:ext uri="{FF2B5EF4-FFF2-40B4-BE49-F238E27FC236}">
                <a16:creationId xmlns:a16="http://schemas.microsoft.com/office/drawing/2014/main" id="{774A592D-AC1E-0B1F-C04E-AEF9CED0C1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167"/>
          <a:stretch/>
        </p:blipFill>
        <p:spPr bwMode="auto">
          <a:xfrm>
            <a:off x="264163" y="2598686"/>
            <a:ext cx="3005924" cy="3405587"/>
          </a:xfrm>
          <a:prstGeom prst="rect">
            <a:avLst/>
          </a:prstGeom>
          <a:noFill/>
          <a:ln>
            <a:noFill/>
          </a:ln>
          <a:extLst>
            <a:ext uri="{53640926-AAD7-44D8-BBD7-CCE9431645EC}">
              <a14:shadowObscured xmlns:a14="http://schemas.microsoft.com/office/drawing/2010/main"/>
            </a:ext>
          </a:extLst>
        </p:spPr>
      </p:pic>
      <p:pic>
        <p:nvPicPr>
          <p:cNvPr id="4" name="Imagen 3">
            <a:extLst>
              <a:ext uri="{FF2B5EF4-FFF2-40B4-BE49-F238E27FC236}">
                <a16:creationId xmlns:a16="http://schemas.microsoft.com/office/drawing/2014/main" id="{FF41171D-F91D-FE8E-4A81-AD0BA80DE2B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9629"/>
          <a:stretch/>
        </p:blipFill>
        <p:spPr bwMode="auto">
          <a:xfrm>
            <a:off x="6287203" y="2585299"/>
            <a:ext cx="2743200" cy="1864360"/>
          </a:xfrm>
          <a:prstGeom prst="rect">
            <a:avLst/>
          </a:prstGeom>
          <a:noFill/>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BE082F2D-6A33-13D7-27F1-F79EB30F58C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244"/>
          <a:stretch/>
        </p:blipFill>
        <p:spPr bwMode="auto">
          <a:xfrm>
            <a:off x="3269595" y="2591151"/>
            <a:ext cx="3005457" cy="3413123"/>
          </a:xfrm>
          <a:prstGeom prst="rect">
            <a:avLst/>
          </a:prstGeom>
          <a:noFill/>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CF1ECCA7-F2F2-66F1-1CB3-90D169DE424E}"/>
              </a:ext>
            </a:extLst>
          </p:cNvPr>
          <p:cNvPicPr>
            <a:picLocks noChangeAspect="1"/>
          </p:cNvPicPr>
          <p:nvPr/>
        </p:nvPicPr>
        <p:blipFill>
          <a:blip r:embed="rId6"/>
          <a:stretch>
            <a:fillRect/>
          </a:stretch>
        </p:blipFill>
        <p:spPr>
          <a:xfrm>
            <a:off x="6236067" y="4449659"/>
            <a:ext cx="2731245" cy="1554615"/>
          </a:xfrm>
          <a:prstGeom prst="rect">
            <a:avLst/>
          </a:prstGeom>
        </p:spPr>
      </p:pic>
    </p:spTree>
    <p:extLst>
      <p:ext uri="{BB962C8B-B14F-4D97-AF65-F5344CB8AC3E}">
        <p14:creationId xmlns:p14="http://schemas.microsoft.com/office/powerpoint/2010/main" val="1565548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Resultados</a:t>
            </a:r>
          </a:p>
        </p:txBody>
      </p:sp>
      <p:sp>
        <p:nvSpPr>
          <p:cNvPr id="28" name="6 CuadroTexto"/>
          <p:cNvSpPr txBox="1"/>
          <p:nvPr/>
        </p:nvSpPr>
        <p:spPr>
          <a:xfrm>
            <a:off x="971600" y="1282875"/>
            <a:ext cx="7128793" cy="561949"/>
          </a:xfrm>
          <a:prstGeom prst="rect">
            <a:avLst/>
          </a:prstGeom>
          <a:noFill/>
        </p:spPr>
        <p:txBody>
          <a:bodyPr wrap="square" rtlCol="0">
            <a:spAutoFit/>
          </a:bodyPr>
          <a:lstStyle/>
          <a:p>
            <a:pPr lvl="1" algn="ctr">
              <a:lnSpc>
                <a:spcPct val="200000"/>
              </a:lnSpc>
              <a:spcAft>
                <a:spcPts val="0"/>
              </a:spcAft>
            </a:pPr>
            <a:r>
              <a:rPr lang="es-MX"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Transmisión Full-</a:t>
            </a:r>
            <a:r>
              <a:rPr lang="es-MX"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seg</a:t>
            </a:r>
            <a:r>
              <a:rPr lang="es-MX"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en capa A – 16QAM</a:t>
            </a:r>
            <a:endPar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Imagen 6">
            <a:extLst>
              <a:ext uri="{FF2B5EF4-FFF2-40B4-BE49-F238E27FC236}">
                <a16:creationId xmlns:a16="http://schemas.microsoft.com/office/drawing/2014/main" id="{FD189319-5488-E2AE-5F3A-EE17AE40D5AF}"/>
              </a:ext>
            </a:extLst>
          </p:cNvPr>
          <p:cNvPicPr>
            <a:picLocks noChangeAspect="1"/>
          </p:cNvPicPr>
          <p:nvPr/>
        </p:nvPicPr>
        <p:blipFill>
          <a:blip r:embed="rId3"/>
          <a:stretch>
            <a:fillRect/>
          </a:stretch>
        </p:blipFill>
        <p:spPr>
          <a:xfrm>
            <a:off x="130659" y="2585299"/>
            <a:ext cx="3145197" cy="3291973"/>
          </a:xfrm>
          <a:prstGeom prst="rect">
            <a:avLst/>
          </a:prstGeom>
        </p:spPr>
      </p:pic>
      <p:pic>
        <p:nvPicPr>
          <p:cNvPr id="9" name="Imagen 8">
            <a:extLst>
              <a:ext uri="{FF2B5EF4-FFF2-40B4-BE49-F238E27FC236}">
                <a16:creationId xmlns:a16="http://schemas.microsoft.com/office/drawing/2014/main" id="{3BBDE738-DB0F-A7AB-7394-EE90A4C1C5E4}"/>
              </a:ext>
            </a:extLst>
          </p:cNvPr>
          <p:cNvPicPr>
            <a:picLocks noChangeAspect="1"/>
          </p:cNvPicPr>
          <p:nvPr/>
        </p:nvPicPr>
        <p:blipFill>
          <a:blip r:embed="rId4"/>
          <a:stretch>
            <a:fillRect/>
          </a:stretch>
        </p:blipFill>
        <p:spPr>
          <a:xfrm>
            <a:off x="3203848" y="2585299"/>
            <a:ext cx="3118712" cy="3291973"/>
          </a:xfrm>
          <a:prstGeom prst="rect">
            <a:avLst/>
          </a:prstGeom>
        </p:spPr>
      </p:pic>
      <p:pic>
        <p:nvPicPr>
          <p:cNvPr id="10" name="Imagen 9">
            <a:extLst>
              <a:ext uri="{FF2B5EF4-FFF2-40B4-BE49-F238E27FC236}">
                <a16:creationId xmlns:a16="http://schemas.microsoft.com/office/drawing/2014/main" id="{3C3CC05C-ACB9-37F7-A739-7EB68CAA00B4}"/>
              </a:ext>
            </a:extLst>
          </p:cNvPr>
          <p:cNvPicPr>
            <a:picLocks noChangeAspect="1"/>
          </p:cNvPicPr>
          <p:nvPr/>
        </p:nvPicPr>
        <p:blipFill>
          <a:blip r:embed="rId5"/>
          <a:stretch>
            <a:fillRect/>
          </a:stretch>
        </p:blipFill>
        <p:spPr>
          <a:xfrm>
            <a:off x="6364119" y="2577492"/>
            <a:ext cx="2649222" cy="1841152"/>
          </a:xfrm>
          <a:prstGeom prst="rect">
            <a:avLst/>
          </a:prstGeom>
        </p:spPr>
      </p:pic>
      <p:pic>
        <p:nvPicPr>
          <p:cNvPr id="11" name="Imagen 10">
            <a:extLst>
              <a:ext uri="{FF2B5EF4-FFF2-40B4-BE49-F238E27FC236}">
                <a16:creationId xmlns:a16="http://schemas.microsoft.com/office/drawing/2014/main" id="{424B1DFE-5700-6481-1B90-551A5E996193}"/>
              </a:ext>
            </a:extLst>
          </p:cNvPr>
          <p:cNvPicPr>
            <a:picLocks noChangeAspect="1"/>
          </p:cNvPicPr>
          <p:nvPr/>
        </p:nvPicPr>
        <p:blipFill>
          <a:blip r:embed="rId6"/>
          <a:stretch>
            <a:fillRect/>
          </a:stretch>
        </p:blipFill>
        <p:spPr>
          <a:xfrm>
            <a:off x="6364119" y="4418644"/>
            <a:ext cx="2649222" cy="1458628"/>
          </a:xfrm>
          <a:prstGeom prst="rect">
            <a:avLst/>
          </a:prstGeom>
        </p:spPr>
      </p:pic>
    </p:spTree>
    <p:extLst>
      <p:ext uri="{BB962C8B-B14F-4D97-AF65-F5344CB8AC3E}">
        <p14:creationId xmlns:p14="http://schemas.microsoft.com/office/powerpoint/2010/main" val="1453064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Resultados</a:t>
            </a:r>
          </a:p>
        </p:txBody>
      </p:sp>
      <p:sp>
        <p:nvSpPr>
          <p:cNvPr id="28" name="6 CuadroTexto"/>
          <p:cNvSpPr txBox="1"/>
          <p:nvPr/>
        </p:nvSpPr>
        <p:spPr>
          <a:xfrm>
            <a:off x="971600" y="1282875"/>
            <a:ext cx="7128793" cy="561949"/>
          </a:xfrm>
          <a:prstGeom prst="rect">
            <a:avLst/>
          </a:prstGeom>
          <a:noFill/>
        </p:spPr>
        <p:txBody>
          <a:bodyPr wrap="square" rtlCol="0">
            <a:spAutoFit/>
          </a:bodyPr>
          <a:lstStyle/>
          <a:p>
            <a:pPr lvl="1" algn="ctr">
              <a:lnSpc>
                <a:spcPct val="200000"/>
              </a:lnSpc>
              <a:spcAft>
                <a:spcPts val="0"/>
              </a:spcAft>
            </a:pPr>
            <a:r>
              <a:rPr lang="es-MX"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Transmisión Full-</a:t>
            </a:r>
            <a:r>
              <a:rPr lang="es-MX"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seg</a:t>
            </a:r>
            <a:r>
              <a:rPr lang="es-MX"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en capa A – 64QAM</a:t>
            </a:r>
            <a:endPar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1" name="Imagen 10">
            <a:extLst>
              <a:ext uri="{FF2B5EF4-FFF2-40B4-BE49-F238E27FC236}">
                <a16:creationId xmlns:a16="http://schemas.microsoft.com/office/drawing/2014/main" id="{424B1DFE-5700-6481-1B90-551A5E996193}"/>
              </a:ext>
            </a:extLst>
          </p:cNvPr>
          <p:cNvPicPr>
            <a:picLocks noChangeAspect="1"/>
          </p:cNvPicPr>
          <p:nvPr/>
        </p:nvPicPr>
        <p:blipFill>
          <a:blip r:embed="rId3"/>
          <a:stretch>
            <a:fillRect/>
          </a:stretch>
        </p:blipFill>
        <p:spPr>
          <a:xfrm>
            <a:off x="6364119" y="4418644"/>
            <a:ext cx="2649222" cy="1458628"/>
          </a:xfrm>
          <a:prstGeom prst="rect">
            <a:avLst/>
          </a:prstGeom>
        </p:spPr>
      </p:pic>
      <p:pic>
        <p:nvPicPr>
          <p:cNvPr id="3" name="Imagen 2">
            <a:extLst>
              <a:ext uri="{FF2B5EF4-FFF2-40B4-BE49-F238E27FC236}">
                <a16:creationId xmlns:a16="http://schemas.microsoft.com/office/drawing/2014/main" id="{F49E759B-F26A-5FDB-0ADD-0DC458A5ADD3}"/>
              </a:ext>
            </a:extLst>
          </p:cNvPr>
          <p:cNvPicPr>
            <a:picLocks noChangeAspect="1"/>
          </p:cNvPicPr>
          <p:nvPr/>
        </p:nvPicPr>
        <p:blipFill>
          <a:blip r:embed="rId4"/>
          <a:stretch>
            <a:fillRect/>
          </a:stretch>
        </p:blipFill>
        <p:spPr>
          <a:xfrm>
            <a:off x="130658" y="2585299"/>
            <a:ext cx="3151889" cy="3291972"/>
          </a:xfrm>
          <a:prstGeom prst="rect">
            <a:avLst/>
          </a:prstGeom>
        </p:spPr>
      </p:pic>
      <p:pic>
        <p:nvPicPr>
          <p:cNvPr id="4" name="Imagen 3" descr="Calendario, Gráfico de dispersión&#10;&#10;Descripción generada automáticamente">
            <a:extLst>
              <a:ext uri="{FF2B5EF4-FFF2-40B4-BE49-F238E27FC236}">
                <a16:creationId xmlns:a16="http://schemas.microsoft.com/office/drawing/2014/main" id="{E625CB1E-420C-1533-B2A6-E2448FCF0FC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9522"/>
          <a:stretch/>
        </p:blipFill>
        <p:spPr bwMode="auto">
          <a:xfrm>
            <a:off x="6342743" y="2585299"/>
            <a:ext cx="2741930" cy="1845945"/>
          </a:xfrm>
          <a:prstGeom prst="rect">
            <a:avLst/>
          </a:prstGeom>
          <a:noFill/>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7D7561D2-2CF4-30F4-50C4-63C455E0EAA7}"/>
              </a:ext>
            </a:extLst>
          </p:cNvPr>
          <p:cNvPicPr>
            <a:picLocks noChangeAspect="1"/>
          </p:cNvPicPr>
          <p:nvPr/>
        </p:nvPicPr>
        <p:blipFill>
          <a:blip r:embed="rId6"/>
          <a:stretch>
            <a:fillRect/>
          </a:stretch>
        </p:blipFill>
        <p:spPr>
          <a:xfrm>
            <a:off x="3246910" y="2585298"/>
            <a:ext cx="3125290" cy="3291971"/>
          </a:xfrm>
          <a:prstGeom prst="rect">
            <a:avLst/>
          </a:prstGeom>
        </p:spPr>
      </p:pic>
    </p:spTree>
    <p:extLst>
      <p:ext uri="{BB962C8B-B14F-4D97-AF65-F5344CB8AC3E}">
        <p14:creationId xmlns:p14="http://schemas.microsoft.com/office/powerpoint/2010/main" val="1297395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Resultados</a:t>
            </a:r>
          </a:p>
        </p:txBody>
      </p:sp>
      <p:sp>
        <p:nvSpPr>
          <p:cNvPr id="28" name="6 CuadroTexto"/>
          <p:cNvSpPr txBox="1"/>
          <p:nvPr/>
        </p:nvSpPr>
        <p:spPr>
          <a:xfrm>
            <a:off x="998475" y="1012108"/>
            <a:ext cx="7128793" cy="561949"/>
          </a:xfrm>
          <a:prstGeom prst="rect">
            <a:avLst/>
          </a:prstGeom>
          <a:noFill/>
        </p:spPr>
        <p:txBody>
          <a:bodyPr wrap="square" rtlCol="0">
            <a:spAutoFit/>
          </a:bodyPr>
          <a:lstStyle/>
          <a:p>
            <a:pPr lvl="1" algn="ctr">
              <a:lnSpc>
                <a:spcPct val="200000"/>
              </a:lnSpc>
              <a:spcAft>
                <a:spcPts val="0"/>
              </a:spcAft>
            </a:pPr>
            <a:r>
              <a:rPr lang="es-MX"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Transmisión Full-</a:t>
            </a:r>
            <a:r>
              <a:rPr lang="es-MX"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seg</a:t>
            </a:r>
            <a:r>
              <a:rPr lang="es-MX"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en dos capas</a:t>
            </a:r>
            <a:endPar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Imagen 6">
            <a:extLst>
              <a:ext uri="{FF2B5EF4-FFF2-40B4-BE49-F238E27FC236}">
                <a16:creationId xmlns:a16="http://schemas.microsoft.com/office/drawing/2014/main" id="{21D7BDB0-B532-FA19-700D-522F0C155D06}"/>
              </a:ext>
            </a:extLst>
          </p:cNvPr>
          <p:cNvPicPr>
            <a:picLocks noChangeAspect="1"/>
          </p:cNvPicPr>
          <p:nvPr/>
        </p:nvPicPr>
        <p:blipFill>
          <a:blip r:embed="rId3"/>
          <a:stretch>
            <a:fillRect/>
          </a:stretch>
        </p:blipFill>
        <p:spPr>
          <a:xfrm>
            <a:off x="2123728" y="1607594"/>
            <a:ext cx="5040560" cy="5158566"/>
          </a:xfrm>
          <a:prstGeom prst="rect">
            <a:avLst/>
          </a:prstGeom>
        </p:spPr>
      </p:pic>
    </p:spTree>
    <p:extLst>
      <p:ext uri="{BB962C8B-B14F-4D97-AF65-F5344CB8AC3E}">
        <p14:creationId xmlns:p14="http://schemas.microsoft.com/office/powerpoint/2010/main" val="1987727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Resultados</a:t>
            </a:r>
          </a:p>
        </p:txBody>
      </p:sp>
      <p:sp>
        <p:nvSpPr>
          <p:cNvPr id="28" name="6 CuadroTexto"/>
          <p:cNvSpPr txBox="1"/>
          <p:nvPr/>
        </p:nvSpPr>
        <p:spPr>
          <a:xfrm>
            <a:off x="710443" y="1338701"/>
            <a:ext cx="7704857" cy="561949"/>
          </a:xfrm>
          <a:prstGeom prst="rect">
            <a:avLst/>
          </a:prstGeom>
          <a:noFill/>
        </p:spPr>
        <p:txBody>
          <a:bodyPr wrap="square" rtlCol="0">
            <a:spAutoFit/>
          </a:bodyPr>
          <a:lstStyle/>
          <a:p>
            <a:pPr lvl="1" algn="ctr">
              <a:lnSpc>
                <a:spcPct val="200000"/>
              </a:lnSpc>
              <a:spcAft>
                <a:spcPts val="0"/>
              </a:spcAft>
            </a:pPr>
            <a:r>
              <a:rPr lang="es-MX"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Transmisión Full-</a:t>
            </a:r>
            <a:r>
              <a:rPr lang="es-MX"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seg</a:t>
            </a:r>
            <a:r>
              <a:rPr lang="es-MX"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en dos capas con modulaciones 16QAM Y QPSK</a:t>
            </a:r>
            <a:endPar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Imagen 6">
            <a:extLst>
              <a:ext uri="{FF2B5EF4-FFF2-40B4-BE49-F238E27FC236}">
                <a16:creationId xmlns:a16="http://schemas.microsoft.com/office/drawing/2014/main" id="{DCD24C54-0719-64B7-0211-C40A9BF4BB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654"/>
          <a:stretch/>
        </p:blipFill>
        <p:spPr bwMode="auto">
          <a:xfrm>
            <a:off x="167160" y="2708920"/>
            <a:ext cx="3125290" cy="3247581"/>
          </a:xfrm>
          <a:prstGeom prst="rect">
            <a:avLst/>
          </a:prstGeom>
          <a:noFill/>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9745EFD9-C8D4-D966-3DA1-FA38F7134187}"/>
              </a:ext>
            </a:extLst>
          </p:cNvPr>
          <p:cNvPicPr>
            <a:picLocks noChangeAspect="1"/>
          </p:cNvPicPr>
          <p:nvPr/>
        </p:nvPicPr>
        <p:blipFill>
          <a:blip r:embed="rId4"/>
          <a:stretch>
            <a:fillRect/>
          </a:stretch>
        </p:blipFill>
        <p:spPr>
          <a:xfrm>
            <a:off x="3371857" y="2035520"/>
            <a:ext cx="2646653" cy="1833346"/>
          </a:xfrm>
          <a:prstGeom prst="rect">
            <a:avLst/>
          </a:prstGeom>
        </p:spPr>
      </p:pic>
      <p:pic>
        <p:nvPicPr>
          <p:cNvPr id="9" name="Imagen 8">
            <a:extLst>
              <a:ext uri="{FF2B5EF4-FFF2-40B4-BE49-F238E27FC236}">
                <a16:creationId xmlns:a16="http://schemas.microsoft.com/office/drawing/2014/main" id="{A5BF939D-D0B8-6A21-4E89-69DFFE473B23}"/>
              </a:ext>
            </a:extLst>
          </p:cNvPr>
          <p:cNvPicPr>
            <a:picLocks noChangeAspect="1"/>
          </p:cNvPicPr>
          <p:nvPr/>
        </p:nvPicPr>
        <p:blipFill>
          <a:blip r:embed="rId5"/>
          <a:stretch>
            <a:fillRect/>
          </a:stretch>
        </p:blipFill>
        <p:spPr>
          <a:xfrm>
            <a:off x="4670702" y="4003736"/>
            <a:ext cx="2981202" cy="2304488"/>
          </a:xfrm>
          <a:prstGeom prst="rect">
            <a:avLst/>
          </a:prstGeom>
        </p:spPr>
      </p:pic>
      <p:pic>
        <p:nvPicPr>
          <p:cNvPr id="10" name="Imagen 9" descr="Pantalla de televisión con la imagen de un hombre&#10;&#10;Descripción generada automáticamente con confianza media">
            <a:extLst>
              <a:ext uri="{FF2B5EF4-FFF2-40B4-BE49-F238E27FC236}">
                <a16:creationId xmlns:a16="http://schemas.microsoft.com/office/drawing/2014/main" id="{23186E05-2152-262C-BA0B-0C7B56FB541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50633" y="2289681"/>
            <a:ext cx="2286000" cy="1502410"/>
          </a:xfrm>
          <a:prstGeom prst="rect">
            <a:avLst/>
          </a:prstGeom>
          <a:noFill/>
          <a:ln>
            <a:noFill/>
          </a:ln>
        </p:spPr>
      </p:pic>
    </p:spTree>
    <p:extLst>
      <p:ext uri="{BB962C8B-B14F-4D97-AF65-F5344CB8AC3E}">
        <p14:creationId xmlns:p14="http://schemas.microsoft.com/office/powerpoint/2010/main" val="510116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Resultados</a:t>
            </a:r>
          </a:p>
        </p:txBody>
      </p:sp>
      <p:sp>
        <p:nvSpPr>
          <p:cNvPr id="28" name="6 CuadroTexto"/>
          <p:cNvSpPr txBox="1"/>
          <p:nvPr/>
        </p:nvSpPr>
        <p:spPr>
          <a:xfrm>
            <a:off x="710443" y="1338701"/>
            <a:ext cx="7704857" cy="561949"/>
          </a:xfrm>
          <a:prstGeom prst="rect">
            <a:avLst/>
          </a:prstGeom>
          <a:noFill/>
        </p:spPr>
        <p:txBody>
          <a:bodyPr wrap="square" rtlCol="0">
            <a:spAutoFit/>
          </a:bodyPr>
          <a:lstStyle/>
          <a:p>
            <a:pPr lvl="1" algn="ctr">
              <a:lnSpc>
                <a:spcPct val="200000"/>
              </a:lnSpc>
              <a:spcAft>
                <a:spcPts val="0"/>
              </a:spcAft>
            </a:pPr>
            <a:r>
              <a:rPr lang="es-MX"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Transmisión Full-</a:t>
            </a:r>
            <a:r>
              <a:rPr lang="es-MX"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seg</a:t>
            </a:r>
            <a:r>
              <a:rPr lang="es-MX"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en dos capas con modulaciones 64 QAM y 16QAM </a:t>
            </a:r>
            <a:endPar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Imagen 2">
            <a:extLst>
              <a:ext uri="{FF2B5EF4-FFF2-40B4-BE49-F238E27FC236}">
                <a16:creationId xmlns:a16="http://schemas.microsoft.com/office/drawing/2014/main" id="{5FA3617C-91DF-DE37-0325-7DADEA4CF5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148"/>
          <a:stretch/>
        </p:blipFill>
        <p:spPr bwMode="auto">
          <a:xfrm>
            <a:off x="251520" y="2492896"/>
            <a:ext cx="3244782" cy="3353718"/>
          </a:xfrm>
          <a:prstGeom prst="rect">
            <a:avLst/>
          </a:prstGeom>
          <a:noFill/>
          <a:ln>
            <a:noFill/>
          </a:ln>
          <a:extLst>
            <a:ext uri="{53640926-AAD7-44D8-BBD7-CCE9431645EC}">
              <a14:shadowObscured xmlns:a14="http://schemas.microsoft.com/office/drawing/2010/main"/>
            </a:ext>
          </a:extLst>
        </p:spPr>
      </p:pic>
      <p:pic>
        <p:nvPicPr>
          <p:cNvPr id="4" name="Imagen 3" descr="Gráfico, Gráfico de dispersión&#10;&#10;Descripción generada automáticamente">
            <a:extLst>
              <a:ext uri="{FF2B5EF4-FFF2-40B4-BE49-F238E27FC236}">
                <a16:creationId xmlns:a16="http://schemas.microsoft.com/office/drawing/2014/main" id="{608D7F44-DB68-5F7C-7B1B-869764EE829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9259" b="1971"/>
          <a:stretch/>
        </p:blipFill>
        <p:spPr bwMode="auto">
          <a:xfrm>
            <a:off x="3680108" y="2045413"/>
            <a:ext cx="2742565" cy="1813560"/>
          </a:xfrm>
          <a:prstGeom prst="rect">
            <a:avLst/>
          </a:prstGeom>
          <a:noFill/>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2EF0C97F-89CF-EC4F-3B6E-CA98C639C2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4750433" y="4277099"/>
            <a:ext cx="2743200" cy="2120265"/>
          </a:xfrm>
          <a:prstGeom prst="rect">
            <a:avLst/>
          </a:prstGeom>
          <a:noFill/>
          <a:ln>
            <a:noFill/>
          </a:ln>
        </p:spPr>
      </p:pic>
      <p:pic>
        <p:nvPicPr>
          <p:cNvPr id="11" name="Imagen 10">
            <a:extLst>
              <a:ext uri="{FF2B5EF4-FFF2-40B4-BE49-F238E27FC236}">
                <a16:creationId xmlns:a16="http://schemas.microsoft.com/office/drawing/2014/main" id="{51A76C8A-7C18-DD57-39ED-DD9FFEAAB8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6606480" y="2202258"/>
            <a:ext cx="2286000" cy="1499870"/>
          </a:xfrm>
          <a:prstGeom prst="rect">
            <a:avLst/>
          </a:prstGeom>
          <a:noFill/>
          <a:ln>
            <a:noFill/>
          </a:ln>
        </p:spPr>
      </p:pic>
    </p:spTree>
    <p:extLst>
      <p:ext uri="{BB962C8B-B14F-4D97-AF65-F5344CB8AC3E}">
        <p14:creationId xmlns:p14="http://schemas.microsoft.com/office/powerpoint/2010/main" val="1831371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Resultados</a:t>
            </a:r>
          </a:p>
        </p:txBody>
      </p:sp>
      <p:sp>
        <p:nvSpPr>
          <p:cNvPr id="28" name="6 CuadroTexto"/>
          <p:cNvSpPr txBox="1"/>
          <p:nvPr/>
        </p:nvSpPr>
        <p:spPr>
          <a:xfrm>
            <a:off x="710443" y="1338701"/>
            <a:ext cx="7704857" cy="561949"/>
          </a:xfrm>
          <a:prstGeom prst="rect">
            <a:avLst/>
          </a:prstGeom>
          <a:noFill/>
        </p:spPr>
        <p:txBody>
          <a:bodyPr wrap="square" rtlCol="0">
            <a:spAutoFit/>
          </a:bodyPr>
          <a:lstStyle/>
          <a:p>
            <a:pPr lvl="1" algn="ctr">
              <a:lnSpc>
                <a:spcPct val="200000"/>
              </a:lnSpc>
              <a:spcAft>
                <a:spcPts val="0"/>
              </a:spcAft>
            </a:pPr>
            <a:r>
              <a:rPr lang="es-MX"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Transmisión Full-</a:t>
            </a:r>
            <a:r>
              <a:rPr lang="es-MX"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seg</a:t>
            </a:r>
            <a:r>
              <a:rPr lang="es-MX"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en dos capas con modulaciones 64 QAM y QPSK </a:t>
            </a:r>
          </a:p>
        </p:txBody>
      </p:sp>
      <p:pic>
        <p:nvPicPr>
          <p:cNvPr id="3" name="Imagen 2">
            <a:extLst>
              <a:ext uri="{FF2B5EF4-FFF2-40B4-BE49-F238E27FC236}">
                <a16:creationId xmlns:a16="http://schemas.microsoft.com/office/drawing/2014/main" id="{B3445932-25DA-AFC2-1191-6EACB9F8CDCC}"/>
              </a:ext>
            </a:extLst>
          </p:cNvPr>
          <p:cNvPicPr>
            <a:picLocks noChangeAspect="1"/>
          </p:cNvPicPr>
          <p:nvPr/>
        </p:nvPicPr>
        <p:blipFill>
          <a:blip r:embed="rId3" cstate="print">
            <a:extLst>
              <a:ext uri="{28A0092B-C50C-407E-A947-70E740481C1C}">
                <a14:useLocalDpi xmlns:a14="http://schemas.microsoft.com/office/drawing/2010/main" val="0"/>
              </a:ext>
            </a:extLst>
          </a:blip>
          <a:srcRect t="4045" b="4045"/>
          <a:stretch>
            <a:fillRect/>
          </a:stretch>
        </p:blipFill>
        <p:spPr bwMode="auto">
          <a:xfrm>
            <a:off x="179512" y="2636912"/>
            <a:ext cx="3110056" cy="3214469"/>
          </a:xfrm>
          <a:prstGeom prst="rect">
            <a:avLst/>
          </a:prstGeom>
          <a:noFill/>
          <a:ln>
            <a:noFill/>
          </a:ln>
          <a:extLst>
            <a:ext uri="{53640926-AAD7-44D8-BBD7-CCE9431645EC}">
              <a14:shadowObscured xmlns:a14="http://schemas.microsoft.com/office/drawing/2010/main"/>
            </a:ext>
          </a:extLst>
        </p:spPr>
      </p:pic>
      <p:pic>
        <p:nvPicPr>
          <p:cNvPr id="4" name="Imagen 3">
            <a:extLst>
              <a:ext uri="{FF2B5EF4-FFF2-40B4-BE49-F238E27FC236}">
                <a16:creationId xmlns:a16="http://schemas.microsoft.com/office/drawing/2014/main" id="{3408526E-3E68-4082-E79C-36283A348E5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9375" b="1817"/>
          <a:stretch/>
        </p:blipFill>
        <p:spPr bwMode="auto">
          <a:xfrm>
            <a:off x="3437576" y="2020463"/>
            <a:ext cx="2743200" cy="1813560"/>
          </a:xfrm>
          <a:prstGeom prst="rect">
            <a:avLst/>
          </a:prstGeom>
          <a:noFill/>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97B81911-81BF-7361-1A98-F23CBF4DF2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4572000" y="4111547"/>
            <a:ext cx="2742565" cy="2120265"/>
          </a:xfrm>
          <a:prstGeom prst="rect">
            <a:avLst/>
          </a:prstGeom>
          <a:noFill/>
          <a:ln>
            <a:noFill/>
          </a:ln>
        </p:spPr>
      </p:pic>
      <p:pic>
        <p:nvPicPr>
          <p:cNvPr id="11" name="Imagen 10">
            <a:extLst>
              <a:ext uri="{FF2B5EF4-FFF2-40B4-BE49-F238E27FC236}">
                <a16:creationId xmlns:a16="http://schemas.microsoft.com/office/drawing/2014/main" id="{947E3B53-21F4-0DF7-B7F1-D383A32657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6315532" y="2163434"/>
            <a:ext cx="2285365" cy="1499870"/>
          </a:xfrm>
          <a:prstGeom prst="rect">
            <a:avLst/>
          </a:prstGeom>
          <a:noFill/>
          <a:ln>
            <a:noFill/>
          </a:ln>
        </p:spPr>
      </p:pic>
    </p:spTree>
    <p:extLst>
      <p:ext uri="{BB962C8B-B14F-4D97-AF65-F5344CB8AC3E}">
        <p14:creationId xmlns:p14="http://schemas.microsoft.com/office/powerpoint/2010/main" val="2152506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Resultados</a:t>
            </a:r>
          </a:p>
        </p:txBody>
      </p:sp>
      <p:sp>
        <p:nvSpPr>
          <p:cNvPr id="28" name="6 CuadroTexto"/>
          <p:cNvSpPr txBox="1"/>
          <p:nvPr/>
        </p:nvSpPr>
        <p:spPr>
          <a:xfrm>
            <a:off x="710443" y="1338701"/>
            <a:ext cx="7704857" cy="561949"/>
          </a:xfrm>
          <a:prstGeom prst="rect">
            <a:avLst/>
          </a:prstGeom>
          <a:noFill/>
        </p:spPr>
        <p:txBody>
          <a:bodyPr wrap="square" rtlCol="0">
            <a:spAutoFit/>
          </a:bodyPr>
          <a:lstStyle/>
          <a:p>
            <a:pPr lvl="1" algn="ctr">
              <a:lnSpc>
                <a:spcPct val="200000"/>
              </a:lnSpc>
              <a:spcAft>
                <a:spcPts val="0"/>
              </a:spcAft>
            </a:pPr>
            <a:r>
              <a:rPr lang="es-MX"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Límite de frecuencia de muestro de </a:t>
            </a:r>
            <a:r>
              <a:rPr lang="es-MX"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Adalm</a:t>
            </a:r>
            <a:r>
              <a:rPr lang="es-MX"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Pluto</a:t>
            </a:r>
          </a:p>
        </p:txBody>
      </p:sp>
      <p:pic>
        <p:nvPicPr>
          <p:cNvPr id="7" name="Imagen 6">
            <a:extLst>
              <a:ext uri="{FF2B5EF4-FFF2-40B4-BE49-F238E27FC236}">
                <a16:creationId xmlns:a16="http://schemas.microsoft.com/office/drawing/2014/main" id="{9D99CB53-2C61-1EF8-965D-6C72DD48C2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518"/>
          <a:stretch/>
        </p:blipFill>
        <p:spPr bwMode="auto">
          <a:xfrm>
            <a:off x="902580" y="2579307"/>
            <a:ext cx="3664484" cy="3316617"/>
          </a:xfrm>
          <a:prstGeom prst="rect">
            <a:avLst/>
          </a:prstGeom>
          <a:noFill/>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4415F7AC-67B6-1B21-D354-B047AC26A9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860032" y="2057436"/>
            <a:ext cx="3821950" cy="2180179"/>
          </a:xfrm>
          <a:prstGeom prst="rect">
            <a:avLst/>
          </a:prstGeom>
          <a:noFill/>
          <a:ln>
            <a:noFill/>
          </a:ln>
        </p:spPr>
      </p:pic>
      <p:pic>
        <p:nvPicPr>
          <p:cNvPr id="9" name="Imagen 8">
            <a:extLst>
              <a:ext uri="{FF2B5EF4-FFF2-40B4-BE49-F238E27FC236}">
                <a16:creationId xmlns:a16="http://schemas.microsoft.com/office/drawing/2014/main" id="{E51B9D7B-374C-F31B-5293-1ECA974E20F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6790" r="4145" b="5675"/>
          <a:stretch/>
        </p:blipFill>
        <p:spPr bwMode="auto">
          <a:xfrm>
            <a:off x="5372116" y="4394401"/>
            <a:ext cx="2835904" cy="1914919"/>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28975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2771800" y="210840"/>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Conclusiones</a:t>
            </a:r>
          </a:p>
        </p:txBody>
      </p:sp>
      <p:sp>
        <p:nvSpPr>
          <p:cNvPr id="3" name="2 CuadroTexto"/>
          <p:cNvSpPr txBox="1"/>
          <p:nvPr/>
        </p:nvSpPr>
        <p:spPr>
          <a:xfrm>
            <a:off x="269776" y="1628800"/>
            <a:ext cx="8604448" cy="4524315"/>
          </a:xfrm>
          <a:prstGeom prst="rect">
            <a:avLst/>
          </a:prstGeom>
          <a:noFill/>
        </p:spPr>
        <p:txBody>
          <a:bodyPr wrap="square" rtlCol="0">
            <a:spAutoFit/>
          </a:bodyPr>
          <a:lstStyle/>
          <a:p>
            <a:pPr marL="285750" indent="-285750" algn="just">
              <a:buFont typeface="Arial" panose="020B0604020202020204" pitchFamily="34" charset="0"/>
              <a:buChar char="•"/>
            </a:pPr>
            <a:r>
              <a:rPr lang="es-MX" dirty="0">
                <a:latin typeface="Times New Roman" panose="02020603050405020304" pitchFamily="18" charset="0"/>
                <a:cs typeface="Times New Roman" panose="02020603050405020304" pitchFamily="18" charset="0"/>
              </a:rPr>
              <a:t>Se desarrollo el estado del arte sobre el funcionamiento de la capa física de los transmisores bajo el estándar ISDB – T a través de la Radio Definida por Software en la banda de UHF.</a:t>
            </a:r>
          </a:p>
          <a:p>
            <a:pPr algn="just"/>
            <a:endParaRPr lang="es-MX"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MX" dirty="0">
                <a:latin typeface="Times New Roman" panose="02020603050405020304" pitchFamily="18" charset="0"/>
                <a:cs typeface="Times New Roman" panose="02020603050405020304" pitchFamily="18" charset="0"/>
              </a:rPr>
              <a:t>Se realizo un análisis de las tarjetas SDR de bajo costo en el mercado que ofrezcan las características necesarias para la implementación del transmisor baja el estándar ISDB -T, dando como elección de acuerdo a las características ofrecidas y precio de mercado a la tarjeta </a:t>
            </a:r>
            <a:r>
              <a:rPr lang="es-MX" dirty="0" err="1">
                <a:latin typeface="Times New Roman" panose="02020603050405020304" pitchFamily="18" charset="0"/>
                <a:cs typeface="Times New Roman" panose="02020603050405020304" pitchFamily="18" charset="0"/>
              </a:rPr>
              <a:t>Adalm</a:t>
            </a:r>
            <a:r>
              <a:rPr lang="es-MX" dirty="0">
                <a:latin typeface="Times New Roman" panose="02020603050405020304" pitchFamily="18" charset="0"/>
                <a:cs typeface="Times New Roman" panose="02020603050405020304" pitchFamily="18" charset="0"/>
              </a:rPr>
              <a:t> Pluto como la más adecuada para la implementación,  y el software que permita el desarrollo del aplicativo en cada etapa del transmisor según el estándar es GNU Radio, dado su facilidad de añadir librerías personalizadas.</a:t>
            </a:r>
          </a:p>
          <a:p>
            <a:pPr algn="just"/>
            <a:endParaRPr lang="es-MX"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MX" dirty="0">
                <a:latin typeface="Times New Roman" panose="02020603050405020304" pitchFamily="18" charset="0"/>
                <a:cs typeface="Times New Roman" panose="02020603050405020304" pitchFamily="18" charset="0"/>
              </a:rPr>
              <a:t>Se desarrollo un sistema de transmisión bajo el entorno de bloques de procesamiento de señales con la herramienta GNU Radio compatible con el SDR de bajo costo, que permita el funcionamiento del transmisor bajo las normas que rige el estándar ISDB – T.</a:t>
            </a:r>
          </a:p>
          <a:p>
            <a:pPr marL="285750" indent="-285750" algn="just">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2848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0" y="87814"/>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Objetivos</a:t>
            </a:r>
            <a:r>
              <a:rPr lang="es-ES" sz="4800" b="1" dirty="0">
                <a:solidFill>
                  <a:schemeClr val="bg1"/>
                </a:solidFill>
                <a:latin typeface="Arial" panose="020B0604020202020204" pitchFamily="34" charset="0"/>
                <a:cs typeface="Arial" panose="020B0604020202020204" pitchFamily="34" charset="0"/>
              </a:rPr>
              <a:t> </a:t>
            </a:r>
          </a:p>
        </p:txBody>
      </p:sp>
      <p:sp>
        <p:nvSpPr>
          <p:cNvPr id="4" name="3 CuadroTexto"/>
          <p:cNvSpPr txBox="1"/>
          <p:nvPr/>
        </p:nvSpPr>
        <p:spPr>
          <a:xfrm>
            <a:off x="441950" y="1471844"/>
            <a:ext cx="8162497" cy="3970318"/>
          </a:xfrm>
          <a:prstGeom prst="rect">
            <a:avLst/>
          </a:prstGeom>
          <a:noFill/>
        </p:spPr>
        <p:txBody>
          <a:bodyPr wrap="square" rtlCol="0">
            <a:spAutoFit/>
          </a:bodyPr>
          <a:lstStyle/>
          <a:p>
            <a:r>
              <a:rPr lang="es-EC" b="1" dirty="0">
                <a:latin typeface="Times New Roman" panose="02020603050405020304" pitchFamily="18" charset="0"/>
                <a:cs typeface="Times New Roman" panose="02020603050405020304" pitchFamily="18" charset="0"/>
              </a:rPr>
              <a:t>Objetivo General</a:t>
            </a:r>
          </a:p>
          <a:p>
            <a:endParaRPr lang="es-ES"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MX" dirty="0">
                <a:latin typeface="Times New Roman" panose="02020603050405020304" pitchFamily="18" charset="0"/>
                <a:cs typeface="Times New Roman" panose="02020603050405020304" pitchFamily="18" charset="0"/>
              </a:rPr>
              <a:t>Implementación de la capa física de un sistema de transmisión ISDB - T con un dispositivo SDR de bajo costo en la banda de UHF</a:t>
            </a:r>
          </a:p>
          <a:p>
            <a:pPr algn="just"/>
            <a:endParaRPr lang="es-ES" dirty="0">
              <a:latin typeface="Times New Roman" panose="02020603050405020304" pitchFamily="18" charset="0"/>
              <a:cs typeface="Times New Roman" panose="02020603050405020304" pitchFamily="18" charset="0"/>
            </a:endParaRPr>
          </a:p>
          <a:p>
            <a:r>
              <a:rPr lang="es-EC" b="1" dirty="0">
                <a:latin typeface="Times New Roman" panose="02020603050405020304" pitchFamily="18" charset="0"/>
                <a:cs typeface="Times New Roman" panose="02020603050405020304" pitchFamily="18" charset="0"/>
              </a:rPr>
              <a:t>Objetivos Específicos</a:t>
            </a:r>
          </a:p>
          <a:p>
            <a:endParaRPr lang="es-EC" b="1"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es-MX" dirty="0">
                <a:latin typeface="Times New Roman" panose="02020603050405020304" pitchFamily="18" charset="0"/>
                <a:cs typeface="Times New Roman" panose="02020603050405020304" pitchFamily="18" charset="0"/>
              </a:rPr>
              <a:t>Desarrollar un estado del arte sobre el funcionamiento de los transmisores bajo el estándar ISDB – T a través de la Radio Definida por Software en la banda de UHF.</a:t>
            </a:r>
          </a:p>
          <a:p>
            <a:pPr lvl="0" algn="just"/>
            <a:endParaRPr lang="es-MX"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es-MX" dirty="0">
                <a:latin typeface="Times New Roman" panose="02020603050405020304" pitchFamily="18" charset="0"/>
                <a:cs typeface="Times New Roman" panose="02020603050405020304" pitchFamily="18" charset="0"/>
              </a:rPr>
              <a:t>Analizar las tarjetas SDR de bajo costo en el mercado que ofrezcan las características necesarias para la implementación del transmisor baja el estándar ISDB -T y el software que permita el desarrollo del aplicativo en cada etapa del transmisor según el estándar.</a:t>
            </a:r>
            <a:endParaRPr lang="es-E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561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2771800" y="210840"/>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Conclusiones</a:t>
            </a:r>
          </a:p>
        </p:txBody>
      </p:sp>
      <p:sp>
        <p:nvSpPr>
          <p:cNvPr id="3" name="2 CuadroTexto"/>
          <p:cNvSpPr txBox="1"/>
          <p:nvPr/>
        </p:nvSpPr>
        <p:spPr>
          <a:xfrm>
            <a:off x="269776" y="1700808"/>
            <a:ext cx="8604448" cy="4524315"/>
          </a:xfrm>
          <a:prstGeom prst="rect">
            <a:avLst/>
          </a:prstGeom>
          <a:noFill/>
        </p:spPr>
        <p:txBody>
          <a:bodyPr wrap="square" rtlCol="0">
            <a:spAutoFit/>
          </a:bodyPr>
          <a:lstStyle/>
          <a:p>
            <a:pPr marL="285750" lvl="0" indent="-285750" algn="just">
              <a:buFont typeface="Arial" panose="020B0604020202020204" pitchFamily="34" charset="0"/>
              <a:buChar char="•"/>
            </a:pPr>
            <a:r>
              <a:rPr lang="es-MX" dirty="0">
                <a:latin typeface="Times New Roman" panose="02020603050405020304" pitchFamily="18" charset="0"/>
                <a:cs typeface="Times New Roman" panose="02020603050405020304" pitchFamily="18" charset="0"/>
              </a:rPr>
              <a:t>Se realizo una serie de pruebas al aplicativo y evaluar su desempeño en cada caso propuesto en las etapas del sistema de transmisión y los parámetros evaluados son: modulaciones síncronas QPSK, 16QAM Y 64QAM obteniendo una correcta formación de las constelaciones para los tres casos, intervalo de guarda con valores de 1/4, 1/8, 1/16 y 1/32 obteniendo una transmisión de  manera exitosa, tasa de código convolucional con valores de 1/2, 2/3, 3/4, 5/6 y 7/8 funcionando de manera correcta, y modos de transmisión denominados Modo 1(2K), Modo 2(4K) y Modo 3(8K) asignando el numero correcto de portadoras correspondiente a cada modo de transmisión.</a:t>
            </a:r>
          </a:p>
          <a:p>
            <a:pPr lvl="0" algn="just"/>
            <a:endParaRPr lang="es-MX"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es-MX" dirty="0">
                <a:latin typeface="Times New Roman" panose="02020603050405020304" pitchFamily="18" charset="0"/>
                <a:cs typeface="Times New Roman" panose="02020603050405020304" pitchFamily="18" charset="0"/>
              </a:rPr>
              <a:t>El dispositivo SDR </a:t>
            </a:r>
            <a:r>
              <a:rPr lang="es-MX" dirty="0" err="1">
                <a:latin typeface="Times New Roman" panose="02020603050405020304" pitchFamily="18" charset="0"/>
                <a:cs typeface="Times New Roman" panose="02020603050405020304" pitchFamily="18" charset="0"/>
              </a:rPr>
              <a:t>Adalm</a:t>
            </a:r>
            <a:r>
              <a:rPr lang="es-MX" dirty="0">
                <a:latin typeface="Times New Roman" panose="02020603050405020304" pitchFamily="18" charset="0"/>
                <a:cs typeface="Times New Roman" panose="02020603050405020304" pitchFamily="18" charset="0"/>
              </a:rPr>
              <a:t> pluto funciono de manera adecuada para la implementación del transmisor ISDB-T, realizando la transmisión con las distintas combinaciones de los parámetros, a excepción de la frecuencia de muestreo donde los valores superiores 3.7MHz se volvía la señal inestable e intermitente.</a:t>
            </a:r>
          </a:p>
          <a:p>
            <a:pPr marL="285750" lvl="0" indent="-285750" algn="just">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9757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2771800" y="210840"/>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Conclusiones</a:t>
            </a:r>
          </a:p>
        </p:txBody>
      </p:sp>
      <p:sp>
        <p:nvSpPr>
          <p:cNvPr id="3" name="2 CuadroTexto"/>
          <p:cNvSpPr txBox="1"/>
          <p:nvPr/>
        </p:nvSpPr>
        <p:spPr>
          <a:xfrm>
            <a:off x="269776" y="836712"/>
            <a:ext cx="8604448" cy="4801314"/>
          </a:xfrm>
          <a:prstGeom prst="rect">
            <a:avLst/>
          </a:prstGeom>
          <a:noFill/>
        </p:spPr>
        <p:txBody>
          <a:bodyPr wrap="square" rtlCol="0">
            <a:spAutoFit/>
          </a:bodyPr>
          <a:lstStyle/>
          <a:p>
            <a:pPr marL="285750" lvl="0" indent="-285750" algn="just">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lvl="0" algn="just"/>
            <a:endParaRPr lang="es-EC"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Para llamar a las funciones de la librería “</a:t>
            </a:r>
            <a:r>
              <a:rPr lang="es-ES" dirty="0" err="1">
                <a:latin typeface="Times New Roman" panose="02020603050405020304" pitchFamily="18" charset="0"/>
                <a:cs typeface="Times New Roman" panose="02020603050405020304" pitchFamily="18" charset="0"/>
              </a:rPr>
              <a:t>airpcap.h</a:t>
            </a:r>
            <a:r>
              <a:rPr lang="es-ES" dirty="0">
                <a:latin typeface="Times New Roman" panose="02020603050405020304" pitchFamily="18" charset="0"/>
                <a:cs typeface="Times New Roman" panose="02020603050405020304" pitchFamily="18" charset="0"/>
              </a:rPr>
              <a:t>” desde Python se utilizó el módulo </a:t>
            </a:r>
            <a:r>
              <a:rPr lang="es-ES" dirty="0" err="1">
                <a:latin typeface="Times New Roman" panose="02020603050405020304" pitchFamily="18" charset="0"/>
                <a:cs typeface="Times New Roman" panose="02020603050405020304" pitchFamily="18" charset="0"/>
              </a:rPr>
              <a:t>ctypes</a:t>
            </a:r>
            <a:r>
              <a:rPr lang="es-ES" dirty="0">
                <a:latin typeface="Times New Roman" panose="02020603050405020304" pitchFamily="18" charset="0"/>
                <a:cs typeface="Times New Roman" panose="02020603050405020304" pitchFamily="18" charset="0"/>
              </a:rPr>
              <a:t> que contiene métodos para cargar archivos .</a:t>
            </a:r>
            <a:r>
              <a:rPr lang="es-ES" dirty="0" err="1">
                <a:latin typeface="Times New Roman" panose="02020603050405020304" pitchFamily="18" charset="0"/>
                <a:cs typeface="Times New Roman" panose="02020603050405020304" pitchFamily="18" charset="0"/>
              </a:rPr>
              <a:t>dll</a:t>
            </a:r>
            <a:r>
              <a:rPr lang="es-ES" dirty="0">
                <a:latin typeface="Times New Roman" panose="02020603050405020304" pitchFamily="18" charset="0"/>
                <a:cs typeface="Times New Roman" panose="02020603050405020304" pitchFamily="18" charset="0"/>
              </a:rPr>
              <a:t> y crear tipos de datos equivalentes en el lenguaje c, de esta forma se pudo abrir conexiones con la tarjeta </a:t>
            </a:r>
            <a:r>
              <a:rPr lang="es-ES" dirty="0" err="1">
                <a:latin typeface="Times New Roman" panose="02020603050405020304" pitchFamily="18" charset="0"/>
                <a:cs typeface="Times New Roman" panose="02020603050405020304" pitchFamily="18" charset="0"/>
              </a:rPr>
              <a:t>airpcap</a:t>
            </a:r>
            <a:r>
              <a:rPr lang="es-ES" dirty="0">
                <a:latin typeface="Times New Roman" panose="02020603050405020304" pitchFamily="18" charset="0"/>
                <a:cs typeface="Times New Roman" panose="02020603050405020304" pitchFamily="18" charset="0"/>
              </a:rPr>
              <a:t> y utilizar funciones que permitieron cambiar de canal, seleccionar anchos de banda e incluso prender un led para comprobar la comunicación. Se comprobó que la versión 2.7 de Python permitió crear una conexión con el adaptador de red mientras que la 3.8 no, por esta razón se tuvo que crear un ejecutable que se inició desde la versión más actual de Python.</a:t>
            </a:r>
          </a:p>
          <a:p>
            <a:pPr marL="285750" lvl="0" indent="-285750" algn="just">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Al incluir más condiciones de búsqueda en las sentencias SQL de actualización el porcentaje de error se redujo en el caso de tráfico inyectado ya que las direcciones MAC de origen y destino coincidían en varios registros de la tabla de administración, control y datos por lo que fue necesario especificar la búsqueda por los nombres de los subtipos. </a:t>
            </a:r>
          </a:p>
          <a:p>
            <a:pPr marL="285750" lvl="0" indent="-285750" algn="just">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7686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2771800" y="210840"/>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Conclusiones</a:t>
            </a:r>
          </a:p>
        </p:txBody>
      </p:sp>
      <p:sp>
        <p:nvSpPr>
          <p:cNvPr id="3" name="2 CuadroTexto"/>
          <p:cNvSpPr txBox="1"/>
          <p:nvPr/>
        </p:nvSpPr>
        <p:spPr>
          <a:xfrm>
            <a:off x="269776" y="1185700"/>
            <a:ext cx="8604448" cy="3693319"/>
          </a:xfrm>
          <a:prstGeom prst="rect">
            <a:avLst/>
          </a:prstGeom>
          <a:noFill/>
        </p:spPr>
        <p:txBody>
          <a:bodyPr wrap="square" rtlCol="0">
            <a:spAutoFit/>
          </a:bodyPr>
          <a:lstStyle/>
          <a:p>
            <a:pPr marL="285750" lvl="0" indent="-285750" algn="just">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El análisis de resultados presento que al realizar una captura de tráfico real en promedio el aplicativo desarrollado mantuvo un error del uno coma veinte y nueve por ciento (1,29%) a diferencia del error con tráfico generado, el cual fue de cero coma cero ocho por ciento (0,08%).</a:t>
            </a:r>
          </a:p>
          <a:p>
            <a:pPr marL="285750" indent="-285750" algn="just">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Los errores generados en las capturas de las tramas no son mayores al 5% y este error se debe a la ejecución de los hilos de captura y procesamiento ya que estos hilos tardan milisegundos en ejecutarse y poder enviar los datos a la base de datos para su posterior visualización en el programa desarrollado.</a:t>
            </a:r>
            <a:endParaRPr lang="es-EC"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1517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2159224" y="210840"/>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Recomendaciones</a:t>
            </a:r>
          </a:p>
        </p:txBody>
      </p:sp>
      <p:sp>
        <p:nvSpPr>
          <p:cNvPr id="3" name="2 CuadroTexto"/>
          <p:cNvSpPr txBox="1"/>
          <p:nvPr/>
        </p:nvSpPr>
        <p:spPr>
          <a:xfrm>
            <a:off x="503548" y="1700808"/>
            <a:ext cx="8136904" cy="2862322"/>
          </a:xfrm>
          <a:prstGeom prst="rect">
            <a:avLst/>
          </a:prstGeom>
          <a:noFill/>
        </p:spPr>
        <p:txBody>
          <a:bodyPr wrap="square" rtlCol="0">
            <a:spAutoFit/>
          </a:bodyPr>
          <a:lstStyle/>
          <a:p>
            <a:pPr marL="285750" indent="-285750" algn="just">
              <a:buFont typeface="Arial" panose="020B0604020202020204" pitchFamily="34" charset="0"/>
              <a:buChar char="•"/>
            </a:pPr>
            <a:r>
              <a:rPr lang="es-MX" dirty="0">
                <a:latin typeface="Times New Roman" panose="02020603050405020304" pitchFamily="18" charset="0"/>
                <a:cs typeface="Times New Roman" panose="02020603050405020304" pitchFamily="18" charset="0"/>
              </a:rPr>
              <a:t>El transmisor fue probado enviando los 13 segmentos a través de una y dos capas jerárquicas, sin embargo, se recomienda ser evaluado con 3 capas usando un </a:t>
            </a:r>
            <a:r>
              <a:rPr lang="es-MX" dirty="0" err="1">
                <a:latin typeface="Times New Roman" panose="02020603050405020304" pitchFamily="18" charset="0"/>
                <a:cs typeface="Times New Roman" panose="02020603050405020304" pitchFamily="18" charset="0"/>
              </a:rPr>
              <a:t>Transport</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Stream</a:t>
            </a:r>
            <a:r>
              <a:rPr lang="es-MX" dirty="0">
                <a:latin typeface="Times New Roman" panose="02020603050405020304" pitchFamily="18" charset="0"/>
                <a:cs typeface="Times New Roman" panose="02020603050405020304" pitchFamily="18" charset="0"/>
              </a:rPr>
              <a:t> diseñado para esa prueba o implementando un divisor jerárquico.</a:t>
            </a:r>
          </a:p>
          <a:p>
            <a:pPr algn="just"/>
            <a:endParaRPr lang="es-MX"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MX" dirty="0">
                <a:latin typeface="Times New Roman" panose="02020603050405020304" pitchFamily="18" charset="0"/>
                <a:cs typeface="Times New Roman" panose="02020603050405020304" pitchFamily="18" charset="0"/>
              </a:rPr>
              <a:t>Se recomienda realizar las pruebas con dispositivos SDR independientes para transmisión y recepción, para comprobar si esto permite que el SDR </a:t>
            </a:r>
            <a:r>
              <a:rPr lang="es-MX" dirty="0" err="1">
                <a:latin typeface="Times New Roman" panose="02020603050405020304" pitchFamily="18" charset="0"/>
                <a:cs typeface="Times New Roman" panose="02020603050405020304" pitchFamily="18" charset="0"/>
              </a:rPr>
              <a:t>Adalm</a:t>
            </a:r>
            <a:r>
              <a:rPr lang="es-MX" dirty="0">
                <a:latin typeface="Times New Roman" panose="02020603050405020304" pitchFamily="18" charset="0"/>
                <a:cs typeface="Times New Roman" panose="02020603050405020304" pitchFamily="18" charset="0"/>
              </a:rPr>
              <a:t> Pluto tener una mayor tasa de muestreo y probar el desempeño del transmisor con una canal de transmisión especifico.</a:t>
            </a:r>
          </a:p>
          <a:p>
            <a:pPr marL="285750" indent="-285750" algn="just">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49589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1916832"/>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107504" y="2060848"/>
            <a:ext cx="8856984" cy="830997"/>
          </a:xfrm>
          <a:prstGeom prst="rect">
            <a:avLst/>
          </a:prstGeom>
          <a:noFill/>
        </p:spPr>
        <p:txBody>
          <a:bodyPr wrap="square" rtlCol="0">
            <a:spAutoFit/>
          </a:bodyPr>
          <a:lstStyle/>
          <a:p>
            <a:pPr algn="ctr"/>
            <a:r>
              <a:rPr lang="es-ES" sz="4800" b="1">
                <a:solidFill>
                  <a:schemeClr val="bg1"/>
                </a:solidFill>
                <a:latin typeface="Times New Roman" panose="02020603050405020304" pitchFamily="18" charset="0"/>
                <a:cs typeface="Times New Roman" panose="02020603050405020304" pitchFamily="18" charset="0"/>
              </a:rPr>
              <a:t>GRACIAS</a:t>
            </a:r>
            <a:endParaRPr lang="es-ES" sz="4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7317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0" y="87814"/>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Objetivos</a:t>
            </a:r>
            <a:r>
              <a:rPr lang="es-ES" sz="4800" b="1" dirty="0">
                <a:solidFill>
                  <a:schemeClr val="bg1"/>
                </a:solidFill>
                <a:latin typeface="Arial" panose="020B0604020202020204" pitchFamily="34" charset="0"/>
                <a:cs typeface="Arial" panose="020B0604020202020204" pitchFamily="34" charset="0"/>
              </a:rPr>
              <a:t> </a:t>
            </a:r>
          </a:p>
        </p:txBody>
      </p:sp>
      <p:sp>
        <p:nvSpPr>
          <p:cNvPr id="4" name="3 CuadroTexto"/>
          <p:cNvSpPr txBox="1"/>
          <p:nvPr/>
        </p:nvSpPr>
        <p:spPr>
          <a:xfrm>
            <a:off x="441950" y="1471844"/>
            <a:ext cx="8162497" cy="3416320"/>
          </a:xfrm>
          <a:prstGeom prst="rect">
            <a:avLst/>
          </a:prstGeom>
          <a:noFill/>
        </p:spPr>
        <p:txBody>
          <a:bodyPr wrap="square" rtlCol="0">
            <a:spAutoFit/>
          </a:bodyPr>
          <a:lstStyle/>
          <a:p>
            <a:pPr algn="just"/>
            <a:r>
              <a:rPr lang="es-EC" b="1" dirty="0">
                <a:latin typeface="Times New Roman" panose="02020603050405020304" pitchFamily="18" charset="0"/>
                <a:cs typeface="Times New Roman" panose="02020603050405020304" pitchFamily="18" charset="0"/>
              </a:rPr>
              <a:t>Objetivos Específicos</a:t>
            </a:r>
          </a:p>
          <a:p>
            <a:pPr marL="285750" lvl="0" indent="-285750" algn="just">
              <a:buFont typeface="Arial" panose="020B0604020202020204" pitchFamily="34" charset="0"/>
              <a:buChar char="•"/>
            </a:pPr>
            <a:endParaRPr lang="es-MX"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es-MX" dirty="0">
                <a:latin typeface="Times New Roman" panose="02020603050405020304" pitchFamily="18" charset="0"/>
                <a:cs typeface="Times New Roman" panose="02020603050405020304" pitchFamily="18" charset="0"/>
              </a:rPr>
              <a:t>Desarrollo de la capa física de un sistema de transmisión bajo el entorno de bloques de procesamiento de señales con la herramienta GNU Radio compatible con el SDR de bajo costo, que permita el funcionamiento del transmisor bajo las normas que rige el estándar ISDB – T.</a:t>
            </a:r>
          </a:p>
          <a:p>
            <a:pPr lvl="0" algn="just"/>
            <a:endParaRPr lang="es-MX"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es-MX" dirty="0">
                <a:latin typeface="Times New Roman" panose="02020603050405020304" pitchFamily="18" charset="0"/>
                <a:cs typeface="Times New Roman" panose="02020603050405020304" pitchFamily="18" charset="0"/>
              </a:rPr>
              <a:t>Realizar una serie de pruebas al aplicativo y evaluar su desempeño en cada caso propuesto en las etapas del sistema de transmisión y parámetros como: transmisión jerárquica OFDM cantidad de segmentos, prefijo cíclico, tasa de código convolucional y esquemas de modulación</a:t>
            </a:r>
          </a:p>
          <a:p>
            <a:endParaRPr lang="es-E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3104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Fundamentación teórica</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9" name="6 CuadroTexto"/>
          <p:cNvSpPr txBox="1"/>
          <p:nvPr/>
        </p:nvSpPr>
        <p:spPr>
          <a:xfrm>
            <a:off x="0" y="1125390"/>
            <a:ext cx="9144000" cy="461665"/>
          </a:xfrm>
          <a:prstGeom prst="rect">
            <a:avLst/>
          </a:prstGeom>
          <a:noFill/>
        </p:spPr>
        <p:txBody>
          <a:bodyPr wrap="square" rtlCol="0">
            <a:spAutoFit/>
          </a:bodyPr>
          <a:lstStyle/>
          <a:p>
            <a:pPr algn="ctr"/>
            <a:r>
              <a:rPr lang="es-ES" sz="2400" b="1" dirty="0" err="1">
                <a:latin typeface="Times New Roman" panose="02020603050405020304" pitchFamily="18" charset="0"/>
                <a:cs typeface="Times New Roman" panose="02020603050405020304" pitchFamily="18" charset="0"/>
              </a:rPr>
              <a:t>Estandár</a:t>
            </a:r>
            <a:r>
              <a:rPr lang="es-ES" sz="2400" b="1" dirty="0">
                <a:latin typeface="Times New Roman" panose="02020603050405020304" pitchFamily="18" charset="0"/>
                <a:cs typeface="Times New Roman" panose="02020603050405020304" pitchFamily="18" charset="0"/>
              </a:rPr>
              <a:t> ISDB-T</a:t>
            </a:r>
          </a:p>
        </p:txBody>
      </p:sp>
      <p:sp>
        <p:nvSpPr>
          <p:cNvPr id="6" name="CuadroTexto 5">
            <a:extLst>
              <a:ext uri="{FF2B5EF4-FFF2-40B4-BE49-F238E27FC236}">
                <a16:creationId xmlns:a16="http://schemas.microsoft.com/office/drawing/2014/main" id="{8B67CA46-CEA7-C954-AC3F-85414C732645}"/>
              </a:ext>
            </a:extLst>
          </p:cNvPr>
          <p:cNvSpPr txBox="1"/>
          <p:nvPr/>
        </p:nvSpPr>
        <p:spPr>
          <a:xfrm>
            <a:off x="971600" y="1724153"/>
            <a:ext cx="7560840" cy="2308324"/>
          </a:xfrm>
          <a:prstGeom prst="rect">
            <a:avLst/>
          </a:prstGeom>
          <a:noFill/>
        </p:spPr>
        <p:txBody>
          <a:bodyPr wrap="square">
            <a:spAutoFit/>
          </a:bodyPr>
          <a:lstStyle/>
          <a:p>
            <a:pPr algn="just"/>
            <a:r>
              <a:rPr lang="es-MX" dirty="0">
                <a:latin typeface="Times New Roman" panose="02020603050405020304" pitchFamily="18" charset="0"/>
                <a:cs typeface="Times New Roman" panose="02020603050405020304" pitchFamily="18" charset="0"/>
              </a:rPr>
              <a:t>El estándar ISDB-T (en inglés, </a:t>
            </a:r>
            <a:r>
              <a:rPr lang="es-MX" dirty="0" err="1">
                <a:latin typeface="Times New Roman" panose="02020603050405020304" pitchFamily="18" charset="0"/>
                <a:cs typeface="Times New Roman" panose="02020603050405020304" pitchFamily="18" charset="0"/>
              </a:rPr>
              <a:t>Integrated</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Services</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for</a:t>
            </a:r>
            <a:r>
              <a:rPr lang="es-MX" dirty="0">
                <a:latin typeface="Times New Roman" panose="02020603050405020304" pitchFamily="18" charset="0"/>
                <a:cs typeface="Times New Roman" panose="02020603050405020304" pitchFamily="18" charset="0"/>
              </a:rPr>
              <a:t> Digital </a:t>
            </a:r>
            <a:r>
              <a:rPr lang="es-MX" dirty="0" err="1">
                <a:latin typeface="Times New Roman" panose="02020603050405020304" pitchFamily="18" charset="0"/>
                <a:cs typeface="Times New Roman" panose="02020603050405020304" pitchFamily="18" charset="0"/>
              </a:rPr>
              <a:t>Broadcasting</a:t>
            </a:r>
            <a:r>
              <a:rPr lang="es-MX" dirty="0">
                <a:latin typeface="Times New Roman" panose="02020603050405020304" pitchFamily="18" charset="0"/>
                <a:cs typeface="Times New Roman" panose="02020603050405020304" pitchFamily="18" charset="0"/>
              </a:rPr>
              <a:t> - </a:t>
            </a:r>
            <a:r>
              <a:rPr lang="es-MX" dirty="0" err="1">
                <a:latin typeface="Times New Roman" panose="02020603050405020304" pitchFamily="18" charset="0"/>
                <a:cs typeface="Times New Roman" panose="02020603050405020304" pitchFamily="18" charset="0"/>
              </a:rPr>
              <a:t>Terrestrial</a:t>
            </a:r>
            <a:r>
              <a:rPr lang="es-MX" dirty="0">
                <a:latin typeface="Times New Roman" panose="02020603050405020304" pitchFamily="18" charset="0"/>
                <a:cs typeface="Times New Roman" panose="02020603050405020304" pitchFamily="18" charset="0"/>
              </a:rPr>
              <a:t>) fue desarrollado en la década de 1990, en Japón tiempo después de la presentación por parte de Europa del estándar DVB-T y el estándar ATSC por parte de Norteamérica, lo cual presupone una ventaja dado que se conocían las fortalezas y debilidades de cada estándar. Durante la fase de estudios la decisión más relevante fue haber elegido un sistema </a:t>
            </a:r>
            <a:r>
              <a:rPr lang="es-MX" dirty="0" err="1">
                <a:latin typeface="Times New Roman" panose="02020603050405020304" pitchFamily="18" charset="0"/>
                <a:cs typeface="Times New Roman" panose="02020603050405020304" pitchFamily="18" charset="0"/>
              </a:rPr>
              <a:t>multiportadora</a:t>
            </a:r>
            <a:r>
              <a:rPr lang="es-MX" dirty="0">
                <a:latin typeface="Times New Roman" panose="02020603050405020304" pitchFamily="18" charset="0"/>
                <a:cs typeface="Times New Roman" panose="02020603050405020304" pitchFamily="18" charset="0"/>
              </a:rPr>
              <a:t>, y en 1999 ISDB-T se define como estándar japonés de TV Digital.</a:t>
            </a:r>
          </a:p>
          <a:p>
            <a:pPr algn="just"/>
            <a:endParaRPr lang="es-EC" dirty="0">
              <a:latin typeface="Times New Roman" panose="02020603050405020304" pitchFamily="18" charset="0"/>
              <a:cs typeface="Times New Roman" panose="02020603050405020304" pitchFamily="18" charset="0"/>
            </a:endParaRPr>
          </a:p>
        </p:txBody>
      </p:sp>
      <p:pic>
        <p:nvPicPr>
          <p:cNvPr id="7" name="Imagen 6">
            <a:extLst>
              <a:ext uri="{FF2B5EF4-FFF2-40B4-BE49-F238E27FC236}">
                <a16:creationId xmlns:a16="http://schemas.microsoft.com/office/drawing/2014/main" id="{60874FAD-45A1-CD91-5A55-F316F689664F}"/>
              </a:ext>
            </a:extLst>
          </p:cNvPr>
          <p:cNvPicPr>
            <a:picLocks noChangeAspect="1"/>
          </p:cNvPicPr>
          <p:nvPr/>
        </p:nvPicPr>
        <p:blipFill>
          <a:blip r:embed="rId3"/>
          <a:stretch>
            <a:fillRect/>
          </a:stretch>
        </p:blipFill>
        <p:spPr>
          <a:xfrm>
            <a:off x="2195736" y="4032477"/>
            <a:ext cx="5608806" cy="1676545"/>
          </a:xfrm>
          <a:prstGeom prst="rect">
            <a:avLst/>
          </a:prstGeom>
        </p:spPr>
      </p:pic>
    </p:spTree>
    <p:extLst>
      <p:ext uri="{BB962C8B-B14F-4D97-AF65-F5344CB8AC3E}">
        <p14:creationId xmlns:p14="http://schemas.microsoft.com/office/powerpoint/2010/main" val="2683840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Fundamentación teórica</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6 CuadroTexto"/>
          <p:cNvSpPr txBox="1"/>
          <p:nvPr/>
        </p:nvSpPr>
        <p:spPr>
          <a:xfrm>
            <a:off x="0" y="1243396"/>
            <a:ext cx="9144000" cy="461665"/>
          </a:xfrm>
          <a:prstGeom prst="rect">
            <a:avLst/>
          </a:prstGeom>
          <a:noFill/>
        </p:spPr>
        <p:txBody>
          <a:bodyPr wrap="square" rtlCol="0">
            <a:spAutoFit/>
          </a:bodyPr>
          <a:lstStyle/>
          <a:p>
            <a:pPr algn="ctr"/>
            <a:r>
              <a:rPr lang="es-ES" sz="2400" b="1">
                <a:latin typeface="Times New Roman" panose="02020603050405020304" pitchFamily="18" charset="0"/>
                <a:cs typeface="Times New Roman" panose="02020603050405020304" pitchFamily="18" charset="0"/>
              </a:rPr>
              <a:t>Diagrama de bloques del sistema </a:t>
            </a:r>
            <a:endParaRPr lang="es-ES" sz="2400" b="1" dirty="0">
              <a:latin typeface="Times New Roman" panose="02020603050405020304" pitchFamily="18" charset="0"/>
              <a:cs typeface="Times New Roman" panose="02020603050405020304" pitchFamily="18" charset="0"/>
            </a:endParaRPr>
          </a:p>
        </p:txBody>
      </p:sp>
      <p:sp>
        <p:nvSpPr>
          <p:cNvPr id="8" name="CuadroTexto 7">
            <a:extLst>
              <a:ext uri="{FF2B5EF4-FFF2-40B4-BE49-F238E27FC236}">
                <a16:creationId xmlns:a16="http://schemas.microsoft.com/office/drawing/2014/main" id="{BD07A294-10BF-DBB6-A17C-F25BDD21FB74}"/>
              </a:ext>
            </a:extLst>
          </p:cNvPr>
          <p:cNvSpPr txBox="1"/>
          <p:nvPr/>
        </p:nvSpPr>
        <p:spPr>
          <a:xfrm>
            <a:off x="539552" y="2022501"/>
            <a:ext cx="8064896" cy="1200329"/>
          </a:xfrm>
          <a:prstGeom prst="rect">
            <a:avLst/>
          </a:prstGeom>
          <a:noFill/>
        </p:spPr>
        <p:txBody>
          <a:bodyPr wrap="square">
            <a:spAutoFit/>
          </a:bodyPr>
          <a:lstStyle/>
          <a:p>
            <a:pPr algn="just"/>
            <a:r>
              <a:rPr lang="es-MX" dirty="0">
                <a:latin typeface="Times New Roman" panose="02020603050405020304" pitchFamily="18" charset="0"/>
                <a:cs typeface="Times New Roman" panose="02020603050405020304" pitchFamily="18" charset="0"/>
              </a:rPr>
              <a:t>En la figura 3 se observa el diagrama de bloques de un sistema general de transmisión ISDB-Tb, donde se aplicarán conceptos como: generación de símbolos OFDM, sistema de codificación de datos, entrelazados en frecuencia y en tiempo, intervalos de guarda y armado de cuadros OFDM de 204 símbolos.</a:t>
            </a:r>
            <a:endParaRPr lang="es-EC" dirty="0">
              <a:latin typeface="Times New Roman" panose="02020603050405020304" pitchFamily="18" charset="0"/>
              <a:cs typeface="Times New Roman" panose="02020603050405020304" pitchFamily="18" charset="0"/>
            </a:endParaRPr>
          </a:p>
        </p:txBody>
      </p:sp>
      <p:pic>
        <p:nvPicPr>
          <p:cNvPr id="9" name="Imagen 8">
            <a:extLst>
              <a:ext uri="{FF2B5EF4-FFF2-40B4-BE49-F238E27FC236}">
                <a16:creationId xmlns:a16="http://schemas.microsoft.com/office/drawing/2014/main" id="{96770700-B914-0FA3-B510-C0EAD90DC542}"/>
              </a:ext>
            </a:extLst>
          </p:cNvPr>
          <p:cNvPicPr>
            <a:picLocks noChangeAspect="1"/>
          </p:cNvPicPr>
          <p:nvPr/>
        </p:nvPicPr>
        <p:blipFill>
          <a:blip r:embed="rId3"/>
          <a:stretch>
            <a:fillRect/>
          </a:stretch>
        </p:blipFill>
        <p:spPr>
          <a:xfrm>
            <a:off x="685761" y="3549209"/>
            <a:ext cx="7772478" cy="1728192"/>
          </a:xfrm>
          <a:prstGeom prst="rect">
            <a:avLst/>
          </a:prstGeom>
        </p:spPr>
      </p:pic>
    </p:spTree>
    <p:extLst>
      <p:ext uri="{BB962C8B-B14F-4D97-AF65-F5344CB8AC3E}">
        <p14:creationId xmlns:p14="http://schemas.microsoft.com/office/powerpoint/2010/main" val="3802108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Fundamentación teórica</a:t>
            </a:r>
          </a:p>
        </p:txBody>
      </p:sp>
      <p:sp>
        <p:nvSpPr>
          <p:cNvPr id="3" name="Rectangle 2"/>
          <p:cNvSpPr>
            <a:spLocks noChangeArrowheads="1"/>
          </p:cNvSpPr>
          <p:nvPr/>
        </p:nvSpPr>
        <p:spPr bwMode="auto">
          <a:xfrm>
            <a:off x="216024" y="121971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6 CuadroTexto"/>
          <p:cNvSpPr txBox="1"/>
          <p:nvPr/>
        </p:nvSpPr>
        <p:spPr>
          <a:xfrm>
            <a:off x="0" y="1350037"/>
            <a:ext cx="9144000" cy="461665"/>
          </a:xfrm>
          <a:prstGeom prst="rect">
            <a:avLst/>
          </a:prstGeom>
          <a:noFill/>
        </p:spPr>
        <p:txBody>
          <a:bodyPr wrap="square" rtlCol="0">
            <a:spAutoFit/>
          </a:bodyPr>
          <a:lstStyle/>
          <a:p>
            <a:pPr algn="ctr"/>
            <a:r>
              <a:rPr lang="es-ES" sz="2400" b="1" dirty="0">
                <a:latin typeface="Times New Roman" panose="02020603050405020304" pitchFamily="18" charset="0"/>
                <a:cs typeface="Times New Roman" panose="02020603050405020304" pitchFamily="18" charset="0"/>
              </a:rPr>
              <a:t>Modulación de Portadoras</a:t>
            </a:r>
          </a:p>
        </p:txBody>
      </p:sp>
      <p:sp>
        <p:nvSpPr>
          <p:cNvPr id="14" name="AutoShape 2" descr="Kismet Free Download (2020 Latest) - #1 Best WiFi Hacking &amp; Sniffer Tool -  Secured Yo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4" name="Imagen 3">
            <a:extLst>
              <a:ext uri="{FF2B5EF4-FFF2-40B4-BE49-F238E27FC236}">
                <a16:creationId xmlns:a16="http://schemas.microsoft.com/office/drawing/2014/main" id="{1224957A-8EAF-88C5-4738-69FF1091DF8B}"/>
              </a:ext>
            </a:extLst>
          </p:cNvPr>
          <p:cNvPicPr>
            <a:picLocks noChangeAspect="1"/>
          </p:cNvPicPr>
          <p:nvPr/>
        </p:nvPicPr>
        <p:blipFill>
          <a:blip r:embed="rId3"/>
          <a:stretch>
            <a:fillRect/>
          </a:stretch>
        </p:blipFill>
        <p:spPr>
          <a:xfrm>
            <a:off x="940425" y="4466673"/>
            <a:ext cx="3127519" cy="1554615"/>
          </a:xfrm>
          <a:prstGeom prst="rect">
            <a:avLst/>
          </a:prstGeom>
        </p:spPr>
      </p:pic>
      <p:pic>
        <p:nvPicPr>
          <p:cNvPr id="6" name="Imagen 5">
            <a:extLst>
              <a:ext uri="{FF2B5EF4-FFF2-40B4-BE49-F238E27FC236}">
                <a16:creationId xmlns:a16="http://schemas.microsoft.com/office/drawing/2014/main" id="{D96F3F16-2B38-C3C4-CBF3-B6756108D773}"/>
              </a:ext>
            </a:extLst>
          </p:cNvPr>
          <p:cNvPicPr>
            <a:picLocks noChangeAspect="1"/>
          </p:cNvPicPr>
          <p:nvPr/>
        </p:nvPicPr>
        <p:blipFill>
          <a:blip r:embed="rId4"/>
          <a:stretch>
            <a:fillRect/>
          </a:stretch>
        </p:blipFill>
        <p:spPr>
          <a:xfrm>
            <a:off x="890611" y="2043683"/>
            <a:ext cx="3321349" cy="2033389"/>
          </a:xfrm>
          <a:prstGeom prst="rect">
            <a:avLst/>
          </a:prstGeom>
        </p:spPr>
      </p:pic>
      <p:pic>
        <p:nvPicPr>
          <p:cNvPr id="8" name="Imagen 7">
            <a:extLst>
              <a:ext uri="{FF2B5EF4-FFF2-40B4-BE49-F238E27FC236}">
                <a16:creationId xmlns:a16="http://schemas.microsoft.com/office/drawing/2014/main" id="{B3B18890-8A10-B1EE-F1C2-5FB0C405C2C7}"/>
              </a:ext>
            </a:extLst>
          </p:cNvPr>
          <p:cNvPicPr>
            <a:picLocks noChangeAspect="1"/>
          </p:cNvPicPr>
          <p:nvPr/>
        </p:nvPicPr>
        <p:blipFill>
          <a:blip r:embed="rId5"/>
          <a:stretch>
            <a:fillRect/>
          </a:stretch>
        </p:blipFill>
        <p:spPr>
          <a:xfrm>
            <a:off x="4208046" y="2406047"/>
            <a:ext cx="4828450" cy="3615241"/>
          </a:xfrm>
          <a:prstGeom prst="rect">
            <a:avLst/>
          </a:prstGeom>
        </p:spPr>
      </p:pic>
    </p:spTree>
    <p:extLst>
      <p:ext uri="{BB962C8B-B14F-4D97-AF65-F5344CB8AC3E}">
        <p14:creationId xmlns:p14="http://schemas.microsoft.com/office/powerpoint/2010/main" val="1213532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Fundamentación teórica</a:t>
            </a:r>
          </a:p>
        </p:txBody>
      </p:sp>
      <p:sp>
        <p:nvSpPr>
          <p:cNvPr id="3" name="Rectangle 2"/>
          <p:cNvSpPr>
            <a:spLocks noChangeArrowheads="1"/>
          </p:cNvSpPr>
          <p:nvPr/>
        </p:nvSpPr>
        <p:spPr bwMode="auto">
          <a:xfrm>
            <a:off x="216024" y="121971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6 CuadroTexto"/>
          <p:cNvSpPr txBox="1"/>
          <p:nvPr/>
        </p:nvSpPr>
        <p:spPr>
          <a:xfrm>
            <a:off x="28398" y="1288506"/>
            <a:ext cx="9144000" cy="830997"/>
          </a:xfrm>
          <a:prstGeom prst="rect">
            <a:avLst/>
          </a:prstGeom>
          <a:noFill/>
        </p:spPr>
        <p:txBody>
          <a:bodyPr wrap="square" rtlCol="0">
            <a:spAutoFit/>
          </a:bodyPr>
          <a:lstStyle/>
          <a:p>
            <a:pPr algn="ctr"/>
            <a:r>
              <a:rPr lang="es-MX" sz="2400" b="1">
                <a:latin typeface="Times New Roman" panose="02020603050405020304" pitchFamily="18" charset="0"/>
                <a:cs typeface="Times New Roman" panose="02020603050405020304" pitchFamily="18" charset="0"/>
              </a:rPr>
              <a:t>Configuración del segmento OFDM para modulación síncrona en modo 2k</a:t>
            </a:r>
            <a:endParaRPr lang="es-ES" sz="2400" b="1" dirty="0">
              <a:latin typeface="Times New Roman" panose="02020603050405020304" pitchFamily="18" charset="0"/>
              <a:cs typeface="Times New Roman" panose="02020603050405020304" pitchFamily="18" charset="0"/>
            </a:endParaRPr>
          </a:p>
        </p:txBody>
      </p:sp>
      <p:sp>
        <p:nvSpPr>
          <p:cNvPr id="14" name="AutoShape 2" descr="Kismet Free Download (2020 Latest) - #1 Best WiFi Hacking &amp; Sniffer Tool -  Secured Yo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 name="Imagen 9">
            <a:extLst>
              <a:ext uri="{FF2B5EF4-FFF2-40B4-BE49-F238E27FC236}">
                <a16:creationId xmlns:a16="http://schemas.microsoft.com/office/drawing/2014/main" id="{3DFFD117-6633-8129-D19B-52DC02036960}"/>
              </a:ext>
            </a:extLst>
          </p:cNvPr>
          <p:cNvPicPr>
            <a:picLocks noChangeAspect="1"/>
          </p:cNvPicPr>
          <p:nvPr/>
        </p:nvPicPr>
        <p:blipFill>
          <a:blip r:embed="rId3"/>
          <a:stretch>
            <a:fillRect/>
          </a:stretch>
        </p:blipFill>
        <p:spPr>
          <a:xfrm>
            <a:off x="815287" y="2348880"/>
            <a:ext cx="7513425" cy="3480483"/>
          </a:xfrm>
          <a:prstGeom prst="rect">
            <a:avLst/>
          </a:prstGeom>
        </p:spPr>
      </p:pic>
    </p:spTree>
    <p:extLst>
      <p:ext uri="{BB962C8B-B14F-4D97-AF65-F5344CB8AC3E}">
        <p14:creationId xmlns:p14="http://schemas.microsoft.com/office/powerpoint/2010/main" val="1646202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Metodología</a:t>
            </a:r>
          </a:p>
        </p:txBody>
      </p:sp>
      <p:sp>
        <p:nvSpPr>
          <p:cNvPr id="8" name="6 CuadroTexto"/>
          <p:cNvSpPr txBox="1"/>
          <p:nvPr/>
        </p:nvSpPr>
        <p:spPr>
          <a:xfrm>
            <a:off x="0" y="1350037"/>
            <a:ext cx="9144000" cy="461665"/>
          </a:xfrm>
          <a:prstGeom prst="rect">
            <a:avLst/>
          </a:prstGeom>
          <a:noFill/>
        </p:spPr>
        <p:txBody>
          <a:bodyPr wrap="square" rtlCol="0">
            <a:spAutoFit/>
          </a:bodyPr>
          <a:lstStyle/>
          <a:p>
            <a:pPr algn="ctr"/>
            <a:r>
              <a:rPr lang="es-ES" sz="2400" b="1" dirty="0">
                <a:latin typeface="Times New Roman" panose="02020603050405020304" pitchFamily="18" charset="0"/>
                <a:cs typeface="Times New Roman" panose="02020603050405020304" pitchFamily="18" charset="0"/>
              </a:rPr>
              <a:t>Linux y GNU Radio </a:t>
            </a:r>
          </a:p>
        </p:txBody>
      </p:sp>
      <p:sp>
        <p:nvSpPr>
          <p:cNvPr id="19" name="Rectángulo 18">
            <a:extLst>
              <a:ext uri="{FF2B5EF4-FFF2-40B4-BE49-F238E27FC236}">
                <a16:creationId xmlns:a16="http://schemas.microsoft.com/office/drawing/2014/main" id="{74E14CC9-892D-400E-8D8E-523F2CD0E0AC}"/>
              </a:ext>
            </a:extLst>
          </p:cNvPr>
          <p:cNvSpPr/>
          <p:nvPr/>
        </p:nvSpPr>
        <p:spPr>
          <a:xfrm>
            <a:off x="5220072" y="3092217"/>
            <a:ext cx="2442201" cy="307777"/>
          </a:xfrm>
          <a:prstGeom prst="rect">
            <a:avLst/>
          </a:prstGeom>
        </p:spPr>
        <p:txBody>
          <a:bodyPr wrap="square">
            <a:spAutoFit/>
          </a:bodyPr>
          <a:lstStyle/>
          <a:p>
            <a:pPr algn="ctr"/>
            <a:r>
              <a:rPr lang="es-ES" sz="1400" dirty="0">
                <a:latin typeface="Times New Roman" panose="02020603050405020304" pitchFamily="18" charset="0"/>
                <a:ea typeface="Times New Roman" panose="02020603050405020304" pitchFamily="18" charset="0"/>
                <a:cs typeface="Times New Roman" panose="02020603050405020304" pitchFamily="18" charset="0"/>
              </a:rPr>
              <a:t>Linux Ubuntu 18.04.5 LTS</a:t>
            </a:r>
            <a:endParaRPr lang="es-EC" sz="1400" dirty="0">
              <a:latin typeface="Times New Roman" panose="02020603050405020304" pitchFamily="18" charset="0"/>
              <a:cs typeface="Times New Roman" panose="02020603050405020304" pitchFamily="18" charset="0"/>
            </a:endParaRPr>
          </a:p>
        </p:txBody>
      </p:sp>
      <p:sp>
        <p:nvSpPr>
          <p:cNvPr id="22" name="Rectángulo 21">
            <a:extLst>
              <a:ext uri="{FF2B5EF4-FFF2-40B4-BE49-F238E27FC236}">
                <a16:creationId xmlns:a16="http://schemas.microsoft.com/office/drawing/2014/main" id="{8CDA4D3C-32B0-479B-85C3-8D620B58A512}"/>
              </a:ext>
            </a:extLst>
          </p:cNvPr>
          <p:cNvSpPr/>
          <p:nvPr/>
        </p:nvSpPr>
        <p:spPr>
          <a:xfrm>
            <a:off x="1190659" y="5507963"/>
            <a:ext cx="2442201" cy="523220"/>
          </a:xfrm>
          <a:prstGeom prst="rect">
            <a:avLst/>
          </a:prstGeom>
        </p:spPr>
        <p:txBody>
          <a:bodyPr wrap="square">
            <a:spAutoFit/>
          </a:bodyPr>
          <a:lstStyle/>
          <a:p>
            <a:pPr algn="ctr"/>
            <a:r>
              <a:rPr lang="es-EC" sz="1400" dirty="0">
                <a:latin typeface="Times New Roman" panose="02020603050405020304" pitchFamily="18" charset="0"/>
                <a:cs typeface="Times New Roman" panose="02020603050405020304" pitchFamily="18" charset="0"/>
              </a:rPr>
              <a:t>GNU Radio </a:t>
            </a:r>
          </a:p>
          <a:p>
            <a:pPr algn="ctr"/>
            <a:r>
              <a:rPr lang="es-EC" sz="1400" dirty="0">
                <a:latin typeface="Times New Roman" panose="02020603050405020304" pitchFamily="18" charset="0"/>
                <a:cs typeface="Times New Roman" panose="02020603050405020304" pitchFamily="18" charset="0"/>
              </a:rPr>
              <a:t>V 3.7.14.0</a:t>
            </a:r>
          </a:p>
        </p:txBody>
      </p:sp>
      <p:pic>
        <p:nvPicPr>
          <p:cNvPr id="3" name="Imagen 2">
            <a:extLst>
              <a:ext uri="{FF2B5EF4-FFF2-40B4-BE49-F238E27FC236}">
                <a16:creationId xmlns:a16="http://schemas.microsoft.com/office/drawing/2014/main" id="{1A58ACBD-A498-FCEF-DF38-815C41CECB0C}"/>
              </a:ext>
            </a:extLst>
          </p:cNvPr>
          <p:cNvPicPr>
            <a:picLocks noChangeAspect="1"/>
          </p:cNvPicPr>
          <p:nvPr/>
        </p:nvPicPr>
        <p:blipFill>
          <a:blip r:embed="rId3"/>
          <a:stretch>
            <a:fillRect/>
          </a:stretch>
        </p:blipFill>
        <p:spPr>
          <a:xfrm>
            <a:off x="251520" y="1853058"/>
            <a:ext cx="4320480" cy="2440038"/>
          </a:xfrm>
          <a:prstGeom prst="rect">
            <a:avLst/>
          </a:prstGeom>
        </p:spPr>
      </p:pic>
      <p:pic>
        <p:nvPicPr>
          <p:cNvPr id="4" name="Imagen 3">
            <a:extLst>
              <a:ext uri="{FF2B5EF4-FFF2-40B4-BE49-F238E27FC236}">
                <a16:creationId xmlns:a16="http://schemas.microsoft.com/office/drawing/2014/main" id="{8C3CFDD8-0D82-C588-4F1A-E4257987AF48}"/>
              </a:ext>
            </a:extLst>
          </p:cNvPr>
          <p:cNvPicPr>
            <a:picLocks noChangeAspect="1"/>
          </p:cNvPicPr>
          <p:nvPr/>
        </p:nvPicPr>
        <p:blipFill>
          <a:blip r:embed="rId4"/>
          <a:stretch>
            <a:fillRect/>
          </a:stretch>
        </p:blipFill>
        <p:spPr>
          <a:xfrm>
            <a:off x="4572000" y="4293096"/>
            <a:ext cx="4320480" cy="2440038"/>
          </a:xfrm>
          <a:prstGeom prst="rect">
            <a:avLst/>
          </a:prstGeom>
        </p:spPr>
      </p:pic>
      <p:pic>
        <p:nvPicPr>
          <p:cNvPr id="6" name="Imagen 5">
            <a:extLst>
              <a:ext uri="{FF2B5EF4-FFF2-40B4-BE49-F238E27FC236}">
                <a16:creationId xmlns:a16="http://schemas.microsoft.com/office/drawing/2014/main" id="{3896646D-976E-3093-D394-1F558A16E875}"/>
              </a:ext>
            </a:extLst>
          </p:cNvPr>
          <p:cNvPicPr>
            <a:picLocks noChangeAspect="1"/>
          </p:cNvPicPr>
          <p:nvPr/>
        </p:nvPicPr>
        <p:blipFill>
          <a:blip r:embed="rId5"/>
          <a:stretch>
            <a:fillRect/>
          </a:stretch>
        </p:blipFill>
        <p:spPr>
          <a:xfrm>
            <a:off x="5868144" y="5133026"/>
            <a:ext cx="1603387" cy="749873"/>
          </a:xfrm>
          <a:prstGeom prst="rect">
            <a:avLst/>
          </a:prstGeom>
        </p:spPr>
      </p:pic>
    </p:spTree>
    <p:extLst>
      <p:ext uri="{BB962C8B-B14F-4D97-AF65-F5344CB8AC3E}">
        <p14:creationId xmlns:p14="http://schemas.microsoft.com/office/powerpoint/2010/main" val="267301781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14970</TotalTime>
  <Words>1477</Words>
  <Application>Microsoft Office PowerPoint</Application>
  <PresentationFormat>Presentación en pantalla (4:3)</PresentationFormat>
  <Paragraphs>188</Paragraphs>
  <Slides>34</Slides>
  <Notes>33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34</vt:i4>
      </vt:variant>
    </vt:vector>
  </HeadingPairs>
  <TitlesOfParts>
    <vt:vector size="38"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Esteban Francisco Otáñez Rodríguez</dc:creator>
  <cp:lastModifiedBy>Irvin</cp:lastModifiedBy>
  <cp:revision>351</cp:revision>
  <dcterms:created xsi:type="dcterms:W3CDTF">2019-06-18T23:15:41Z</dcterms:created>
  <dcterms:modified xsi:type="dcterms:W3CDTF">2023-02-22T05:19:43Z</dcterms:modified>
</cp:coreProperties>
</file>