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5" r:id="rId3"/>
  </p:sldMasterIdLst>
  <p:notesMasterIdLst>
    <p:notesMasterId r:id="rId41"/>
  </p:notesMasterIdLst>
  <p:sldIdLst>
    <p:sldId id="417" r:id="rId4"/>
    <p:sldId id="472" r:id="rId5"/>
    <p:sldId id="527" r:id="rId6"/>
    <p:sldId id="529" r:id="rId7"/>
    <p:sldId id="531" r:id="rId8"/>
    <p:sldId id="473" r:id="rId9"/>
    <p:sldId id="535" r:id="rId10"/>
    <p:sldId id="532" r:id="rId11"/>
    <p:sldId id="533" r:id="rId12"/>
    <p:sldId id="534" r:id="rId13"/>
    <p:sldId id="536" r:id="rId14"/>
    <p:sldId id="540" r:id="rId15"/>
    <p:sldId id="562" r:id="rId16"/>
    <p:sldId id="564" r:id="rId17"/>
    <p:sldId id="565" r:id="rId18"/>
    <p:sldId id="566" r:id="rId19"/>
    <p:sldId id="567" r:id="rId20"/>
    <p:sldId id="560" r:id="rId21"/>
    <p:sldId id="561" r:id="rId22"/>
    <p:sldId id="541" r:id="rId23"/>
    <p:sldId id="546" r:id="rId24"/>
    <p:sldId id="547" r:id="rId25"/>
    <p:sldId id="548" r:id="rId26"/>
    <p:sldId id="549" r:id="rId27"/>
    <p:sldId id="550" r:id="rId28"/>
    <p:sldId id="553" r:id="rId29"/>
    <p:sldId id="551" r:id="rId30"/>
    <p:sldId id="554" r:id="rId31"/>
    <p:sldId id="552" r:id="rId32"/>
    <p:sldId id="555" r:id="rId33"/>
    <p:sldId id="556" r:id="rId34"/>
    <p:sldId id="558" r:id="rId35"/>
    <p:sldId id="543" r:id="rId36"/>
    <p:sldId id="544" r:id="rId37"/>
    <p:sldId id="568" r:id="rId38"/>
    <p:sldId id="545" r:id="rId39"/>
    <p:sldId id="569" r:id="rId40"/>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BC4D"/>
    <a:srgbClr val="5ED97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69" autoAdjust="0"/>
    <p:restoredTop sz="95859"/>
  </p:normalViewPr>
  <p:slideViewPr>
    <p:cSldViewPr snapToGrid="0">
      <p:cViewPr varScale="1">
        <p:scale>
          <a:sx n="127" d="100"/>
          <a:sy n="127" d="100"/>
        </p:scale>
        <p:origin x="192"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D:\ESPE\Titulacion\Tesis\Calibracionfinal\RSSI_sin_caj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Comparación de RSSI </a:t>
            </a:r>
          </a:p>
        </c:rich>
      </c:tx>
      <c:overlay val="0"/>
      <c:spPr>
        <a:noFill/>
        <a:ln>
          <a:noFill/>
        </a:ln>
        <a:effectLst/>
      </c:spPr>
    </c:title>
    <c:autoTitleDeleted val="0"/>
    <c:plotArea>
      <c:layout/>
      <c:scatterChart>
        <c:scatterStyle val="lineMarker"/>
        <c:varyColors val="0"/>
        <c:ser>
          <c:idx val="0"/>
          <c:order val="0"/>
          <c:tx>
            <c:v>Sin obstrucciones</c:v>
          </c:tx>
          <c:spPr>
            <a:ln w="19050" cap="rnd">
              <a:solidFill>
                <a:srgbClr val="0070C0"/>
              </a:solidFill>
              <a:round/>
            </a:ln>
            <a:effectLst/>
          </c:spPr>
          <c:marker>
            <c:symbol val="circle"/>
            <c:size val="5"/>
            <c:spPr>
              <a:solidFill>
                <a:schemeClr val="accent1"/>
              </a:solidFill>
              <a:ln w="9525">
                <a:solidFill>
                  <a:schemeClr val="accent1"/>
                </a:solidFill>
              </a:ln>
              <a:effectLst/>
            </c:spPr>
          </c:marker>
          <c:xVal>
            <c:numRef>
              <c:f>Hoja1!$B$4:$B$23</c:f>
              <c:numCache>
                <c:formatCode>General</c:formatCode>
                <c:ptCount val="20"/>
                <c:pt idx="0">
                  <c:v>0.3</c:v>
                </c:pt>
                <c:pt idx="1">
                  <c:v>0.6</c:v>
                </c:pt>
                <c:pt idx="2">
                  <c:v>0.9</c:v>
                </c:pt>
                <c:pt idx="3">
                  <c:v>1.2</c:v>
                </c:pt>
                <c:pt idx="4">
                  <c:v>1.5</c:v>
                </c:pt>
                <c:pt idx="5">
                  <c:v>1.8</c:v>
                </c:pt>
                <c:pt idx="6">
                  <c:v>2.1</c:v>
                </c:pt>
                <c:pt idx="7">
                  <c:v>2.4</c:v>
                </c:pt>
                <c:pt idx="8">
                  <c:v>2.7</c:v>
                </c:pt>
                <c:pt idx="9">
                  <c:v>3</c:v>
                </c:pt>
                <c:pt idx="10">
                  <c:v>3.3</c:v>
                </c:pt>
                <c:pt idx="11">
                  <c:v>3.6</c:v>
                </c:pt>
                <c:pt idx="12">
                  <c:v>3.9</c:v>
                </c:pt>
                <c:pt idx="13">
                  <c:v>4.2</c:v>
                </c:pt>
                <c:pt idx="14">
                  <c:v>4.5</c:v>
                </c:pt>
                <c:pt idx="15">
                  <c:v>4.8</c:v>
                </c:pt>
                <c:pt idx="16">
                  <c:v>5.0999999999999996</c:v>
                </c:pt>
                <c:pt idx="17">
                  <c:v>5.4</c:v>
                </c:pt>
                <c:pt idx="18">
                  <c:v>5.7</c:v>
                </c:pt>
                <c:pt idx="19">
                  <c:v>6</c:v>
                </c:pt>
              </c:numCache>
            </c:numRef>
          </c:xVal>
          <c:yVal>
            <c:numRef>
              <c:f>Hoja1!$M$4:$M$23</c:f>
              <c:numCache>
                <c:formatCode>General</c:formatCode>
                <c:ptCount val="20"/>
                <c:pt idx="0">
                  <c:v>-49.8</c:v>
                </c:pt>
                <c:pt idx="1">
                  <c:v>-57.7</c:v>
                </c:pt>
                <c:pt idx="2">
                  <c:v>-60.3</c:v>
                </c:pt>
                <c:pt idx="3">
                  <c:v>-66.2</c:v>
                </c:pt>
                <c:pt idx="4">
                  <c:v>-68.400000000000006</c:v>
                </c:pt>
                <c:pt idx="5">
                  <c:v>-70.900000000000006</c:v>
                </c:pt>
                <c:pt idx="6">
                  <c:v>-71.099999999999994</c:v>
                </c:pt>
                <c:pt idx="7">
                  <c:v>-75.599999999999994</c:v>
                </c:pt>
                <c:pt idx="8">
                  <c:v>-76.099999999999994</c:v>
                </c:pt>
                <c:pt idx="9">
                  <c:v>-78.599999999999994</c:v>
                </c:pt>
                <c:pt idx="10">
                  <c:v>-79.3</c:v>
                </c:pt>
                <c:pt idx="11">
                  <c:v>-79.599999999999994</c:v>
                </c:pt>
                <c:pt idx="12">
                  <c:v>-80.3</c:v>
                </c:pt>
                <c:pt idx="13">
                  <c:v>-81.2</c:v>
                </c:pt>
                <c:pt idx="14">
                  <c:v>-81.599999999999994</c:v>
                </c:pt>
                <c:pt idx="15">
                  <c:v>-82.2</c:v>
                </c:pt>
                <c:pt idx="16">
                  <c:v>-83.1</c:v>
                </c:pt>
                <c:pt idx="17">
                  <c:v>-83.2</c:v>
                </c:pt>
                <c:pt idx="18">
                  <c:v>-83.3</c:v>
                </c:pt>
                <c:pt idx="19">
                  <c:v>-83.5</c:v>
                </c:pt>
              </c:numCache>
            </c:numRef>
          </c:yVal>
          <c:smooth val="0"/>
          <c:extLst>
            <c:ext xmlns:c16="http://schemas.microsoft.com/office/drawing/2014/chart" uri="{C3380CC4-5D6E-409C-BE32-E72D297353CC}">
              <c16:uniqueId val="{00000000-E17C-4242-ABF9-94DC49CB4E75}"/>
            </c:ext>
          </c:extLst>
        </c:ser>
        <c:ser>
          <c:idx val="1"/>
          <c:order val="1"/>
          <c:tx>
            <c:v>Con obstrucciones</c:v>
          </c:tx>
          <c:spPr>
            <a:ln w="19050" cap="rnd">
              <a:solidFill>
                <a:srgbClr val="FF0000"/>
              </a:solidFill>
              <a:round/>
            </a:ln>
            <a:effectLst/>
          </c:spPr>
          <c:marker>
            <c:symbol val="circle"/>
            <c:size val="5"/>
            <c:spPr>
              <a:solidFill>
                <a:schemeClr val="accent2"/>
              </a:solidFill>
              <a:ln w="9525">
                <a:solidFill>
                  <a:schemeClr val="accent2"/>
                </a:solidFill>
              </a:ln>
              <a:effectLst/>
            </c:spPr>
          </c:marker>
          <c:xVal>
            <c:numRef>
              <c:f>Hoja1!$B$29:$B$48</c:f>
              <c:numCache>
                <c:formatCode>General</c:formatCode>
                <c:ptCount val="20"/>
                <c:pt idx="0">
                  <c:v>0.3</c:v>
                </c:pt>
                <c:pt idx="1">
                  <c:v>0.6</c:v>
                </c:pt>
                <c:pt idx="2">
                  <c:v>0.9</c:v>
                </c:pt>
                <c:pt idx="3">
                  <c:v>1.2</c:v>
                </c:pt>
                <c:pt idx="4">
                  <c:v>1.5</c:v>
                </c:pt>
                <c:pt idx="5">
                  <c:v>1.8</c:v>
                </c:pt>
                <c:pt idx="6">
                  <c:v>2.1</c:v>
                </c:pt>
                <c:pt idx="7">
                  <c:v>2.4</c:v>
                </c:pt>
                <c:pt idx="8">
                  <c:v>2.7</c:v>
                </c:pt>
                <c:pt idx="9">
                  <c:v>3</c:v>
                </c:pt>
                <c:pt idx="10">
                  <c:v>3.3</c:v>
                </c:pt>
                <c:pt idx="11">
                  <c:v>3.6</c:v>
                </c:pt>
                <c:pt idx="12">
                  <c:v>3.9</c:v>
                </c:pt>
                <c:pt idx="13">
                  <c:v>4.2</c:v>
                </c:pt>
                <c:pt idx="14">
                  <c:v>4.5</c:v>
                </c:pt>
                <c:pt idx="15">
                  <c:v>4.8</c:v>
                </c:pt>
                <c:pt idx="16">
                  <c:v>5.0999999999999996</c:v>
                </c:pt>
                <c:pt idx="17">
                  <c:v>5.4</c:v>
                </c:pt>
                <c:pt idx="18">
                  <c:v>5.7</c:v>
                </c:pt>
                <c:pt idx="19">
                  <c:v>6</c:v>
                </c:pt>
              </c:numCache>
            </c:numRef>
          </c:xVal>
          <c:yVal>
            <c:numRef>
              <c:f>Hoja1!$M$29:$M$48</c:f>
              <c:numCache>
                <c:formatCode>General</c:formatCode>
                <c:ptCount val="20"/>
                <c:pt idx="0">
                  <c:v>-50.3</c:v>
                </c:pt>
                <c:pt idx="1">
                  <c:v>-58.1</c:v>
                </c:pt>
                <c:pt idx="2">
                  <c:v>-60.7</c:v>
                </c:pt>
                <c:pt idx="3">
                  <c:v>-66.400000000000006</c:v>
                </c:pt>
                <c:pt idx="4">
                  <c:v>-68.5</c:v>
                </c:pt>
                <c:pt idx="5">
                  <c:v>-71</c:v>
                </c:pt>
                <c:pt idx="6">
                  <c:v>-71.5</c:v>
                </c:pt>
                <c:pt idx="7">
                  <c:v>-75.8</c:v>
                </c:pt>
                <c:pt idx="8">
                  <c:v>-76.3</c:v>
                </c:pt>
                <c:pt idx="9">
                  <c:v>-78.8</c:v>
                </c:pt>
                <c:pt idx="10">
                  <c:v>-79.5</c:v>
                </c:pt>
                <c:pt idx="11">
                  <c:v>-79.900000000000006</c:v>
                </c:pt>
                <c:pt idx="12">
                  <c:v>-80.5</c:v>
                </c:pt>
                <c:pt idx="13">
                  <c:v>-81.400000000000006</c:v>
                </c:pt>
                <c:pt idx="14">
                  <c:v>-81.8</c:v>
                </c:pt>
                <c:pt idx="15">
                  <c:v>-82.4</c:v>
                </c:pt>
                <c:pt idx="16">
                  <c:v>-83.3</c:v>
                </c:pt>
                <c:pt idx="17">
                  <c:v>-83.4</c:v>
                </c:pt>
                <c:pt idx="18">
                  <c:v>-83.5</c:v>
                </c:pt>
                <c:pt idx="19">
                  <c:v>-83.7</c:v>
                </c:pt>
              </c:numCache>
            </c:numRef>
          </c:yVal>
          <c:smooth val="0"/>
          <c:extLst>
            <c:ext xmlns:c16="http://schemas.microsoft.com/office/drawing/2014/chart" uri="{C3380CC4-5D6E-409C-BE32-E72D297353CC}">
              <c16:uniqueId val="{00000001-E17C-4242-ABF9-94DC49CB4E75}"/>
            </c:ext>
          </c:extLst>
        </c:ser>
        <c:dLbls>
          <c:showLegendKey val="0"/>
          <c:showVal val="0"/>
          <c:showCatName val="0"/>
          <c:showSerName val="0"/>
          <c:showPercent val="0"/>
          <c:showBubbleSize val="0"/>
        </c:dLbls>
        <c:axId val="214416704"/>
        <c:axId val="214417408"/>
      </c:scatterChart>
      <c:valAx>
        <c:axId val="214416704"/>
        <c:scaling>
          <c:orientation val="minMax"/>
          <c:max val="6"/>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Distancia (m)</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14417408"/>
        <c:crosses val="autoZero"/>
        <c:crossBetween val="midCat"/>
      </c:valAx>
      <c:valAx>
        <c:axId val="214417408"/>
        <c:scaling>
          <c:orientation val="minMax"/>
          <c:max val="-48"/>
          <c:min val="-8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RSSI (dBm)</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1441670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90FE9F-6BE2-9A49-BB87-EB0F26B35479}" type="doc">
      <dgm:prSet loTypeId="urn:microsoft.com/office/officeart/2008/layout/BendingPictureCaptionList" loCatId="" qsTypeId="urn:microsoft.com/office/officeart/2005/8/quickstyle/simple1" qsCatId="simple" csTypeId="urn:microsoft.com/office/officeart/2005/8/colors/accent1_2" csCatId="accent1" phldr="1"/>
      <dgm:spPr/>
      <dgm:t>
        <a:bodyPr/>
        <a:lstStyle/>
        <a:p>
          <a:endParaRPr lang="es-MX"/>
        </a:p>
      </dgm:t>
    </dgm:pt>
    <dgm:pt modelId="{A742536B-5BBD-9D4F-8C2D-66D981AA2D66}">
      <dgm:prSet phldrT="[Texto]"/>
      <dgm:spPr/>
      <dgm:t>
        <a:bodyPr/>
        <a:lstStyle/>
        <a:p>
          <a:r>
            <a:rPr lang="es-MX"/>
            <a:t>Ubicación</a:t>
          </a:r>
          <a:endParaRPr lang="es-MX" dirty="0"/>
        </a:p>
      </dgm:t>
    </dgm:pt>
    <dgm:pt modelId="{416AA4E8-88EB-8E46-98B0-CAB41B833B24}" type="parTrans" cxnId="{CFA73C63-4F34-A444-A9D1-8FFB13AF9377}">
      <dgm:prSet/>
      <dgm:spPr/>
      <dgm:t>
        <a:bodyPr/>
        <a:lstStyle/>
        <a:p>
          <a:endParaRPr lang="es-MX"/>
        </a:p>
      </dgm:t>
    </dgm:pt>
    <dgm:pt modelId="{B11FDA6D-D85E-EF4B-8DB9-E96CBFDCAEE8}" type="sibTrans" cxnId="{CFA73C63-4F34-A444-A9D1-8FFB13AF9377}">
      <dgm:prSet/>
      <dgm:spPr/>
      <dgm:t>
        <a:bodyPr/>
        <a:lstStyle/>
        <a:p>
          <a:endParaRPr lang="es-MX"/>
        </a:p>
      </dgm:t>
    </dgm:pt>
    <dgm:pt modelId="{F3B15CD1-710F-1E45-AE40-AE7763B2B05D}">
      <dgm:prSet phldrT="[Texto]"/>
      <dgm:spPr/>
      <dgm:t>
        <a:bodyPr/>
        <a:lstStyle/>
        <a:p>
          <a:r>
            <a:rPr lang="es-MX"/>
            <a:t>Inspección física</a:t>
          </a:r>
          <a:endParaRPr lang="es-MX" dirty="0"/>
        </a:p>
      </dgm:t>
    </dgm:pt>
    <dgm:pt modelId="{6CA879E6-2ABF-9D4A-935F-31914A5C39BD}" type="parTrans" cxnId="{889D8DC4-085A-0540-A324-B7C018689C01}">
      <dgm:prSet/>
      <dgm:spPr/>
      <dgm:t>
        <a:bodyPr/>
        <a:lstStyle/>
        <a:p>
          <a:endParaRPr lang="es-MX"/>
        </a:p>
      </dgm:t>
    </dgm:pt>
    <dgm:pt modelId="{7C32B2D2-1291-1E49-A073-53C998232523}" type="sibTrans" cxnId="{889D8DC4-085A-0540-A324-B7C018689C01}">
      <dgm:prSet/>
      <dgm:spPr/>
      <dgm:t>
        <a:bodyPr/>
        <a:lstStyle/>
        <a:p>
          <a:endParaRPr lang="es-MX"/>
        </a:p>
      </dgm:t>
    </dgm:pt>
    <dgm:pt modelId="{4700A0DE-C8B0-614C-8C4B-FFE069DF609F}">
      <dgm:prSet phldrT="[Texto]"/>
      <dgm:spPr/>
      <dgm:t>
        <a:bodyPr/>
        <a:lstStyle/>
        <a:p>
          <a:r>
            <a:rPr lang="es-MX"/>
            <a:t>Daños irreversibles</a:t>
          </a:r>
          <a:endParaRPr lang="es-MX" dirty="0"/>
        </a:p>
      </dgm:t>
    </dgm:pt>
    <dgm:pt modelId="{7CB5B3B8-4892-844E-8E48-A945ED3DE33B}" type="parTrans" cxnId="{C480815C-8872-994E-8052-E2E0E188BBFE}">
      <dgm:prSet/>
      <dgm:spPr/>
      <dgm:t>
        <a:bodyPr/>
        <a:lstStyle/>
        <a:p>
          <a:endParaRPr lang="es-MX"/>
        </a:p>
      </dgm:t>
    </dgm:pt>
    <dgm:pt modelId="{39F15CBA-80B9-CD4B-A481-0D0A254D2E44}" type="sibTrans" cxnId="{C480815C-8872-994E-8052-E2E0E188BBFE}">
      <dgm:prSet/>
      <dgm:spPr/>
      <dgm:t>
        <a:bodyPr/>
        <a:lstStyle/>
        <a:p>
          <a:endParaRPr lang="es-MX"/>
        </a:p>
      </dgm:t>
    </dgm:pt>
    <dgm:pt modelId="{1A8EEA98-99E4-0F4C-8B5F-BDE453DACB2C}" type="pres">
      <dgm:prSet presAssocID="{4B90FE9F-6BE2-9A49-BB87-EB0F26B35479}" presName="Name0" presStyleCnt="0">
        <dgm:presLayoutVars>
          <dgm:dir/>
          <dgm:resizeHandles val="exact"/>
        </dgm:presLayoutVars>
      </dgm:prSet>
      <dgm:spPr/>
    </dgm:pt>
    <dgm:pt modelId="{E0984824-C1D4-3241-9408-7B7416530B3E}" type="pres">
      <dgm:prSet presAssocID="{A742536B-5BBD-9D4F-8C2D-66D981AA2D66}" presName="composite" presStyleCnt="0"/>
      <dgm:spPr/>
    </dgm:pt>
    <dgm:pt modelId="{8D418FC1-6059-B04E-B51D-C0B7E73F5162}" type="pres">
      <dgm:prSet presAssocID="{A742536B-5BBD-9D4F-8C2D-66D981AA2D66}" presName="rect1" presStyleLbl="bgImgPlac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pt>
    <dgm:pt modelId="{917F0636-00A6-3F4C-B175-4C41F1799638}" type="pres">
      <dgm:prSet presAssocID="{A742536B-5BBD-9D4F-8C2D-66D981AA2D66}" presName="wedgeRectCallout1" presStyleLbl="node1" presStyleIdx="0" presStyleCnt="3" custLinFactNeighborY="19728">
        <dgm:presLayoutVars>
          <dgm:bulletEnabled val="1"/>
        </dgm:presLayoutVars>
      </dgm:prSet>
      <dgm:spPr/>
    </dgm:pt>
    <dgm:pt modelId="{B06DF99C-121A-F546-826F-81F24F103E6E}" type="pres">
      <dgm:prSet presAssocID="{B11FDA6D-D85E-EF4B-8DB9-E96CBFDCAEE8}" presName="sibTrans" presStyleCnt="0"/>
      <dgm:spPr/>
    </dgm:pt>
    <dgm:pt modelId="{C15C7BFE-6304-AC45-A816-5B36B1463EE6}" type="pres">
      <dgm:prSet presAssocID="{F3B15CD1-710F-1E45-AE40-AE7763B2B05D}" presName="composite" presStyleCnt="0"/>
      <dgm:spPr/>
    </dgm:pt>
    <dgm:pt modelId="{78D4AFB1-08D2-794A-BE6E-39A60FB35800}" type="pres">
      <dgm:prSet presAssocID="{F3B15CD1-710F-1E45-AE40-AE7763B2B05D}" presName="rect1" presStyleLbl="bgImgPlace1" presStyleIdx="1" presStyleCnt="3"/>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dgm:spPr>
    </dgm:pt>
    <dgm:pt modelId="{0122F245-D450-B54B-B464-5126D6CAB784}" type="pres">
      <dgm:prSet presAssocID="{F3B15CD1-710F-1E45-AE40-AE7763B2B05D}" presName="wedgeRectCallout1" presStyleLbl="node1" presStyleIdx="1" presStyleCnt="3" custLinFactNeighborY="19728">
        <dgm:presLayoutVars>
          <dgm:bulletEnabled val="1"/>
        </dgm:presLayoutVars>
      </dgm:prSet>
      <dgm:spPr/>
    </dgm:pt>
    <dgm:pt modelId="{F36536CE-DA28-7C4F-9D6C-C0E1E583005D}" type="pres">
      <dgm:prSet presAssocID="{7C32B2D2-1291-1E49-A073-53C998232523}" presName="sibTrans" presStyleCnt="0"/>
      <dgm:spPr/>
    </dgm:pt>
    <dgm:pt modelId="{E50316E9-2698-6145-9969-E3A91BD7D021}" type="pres">
      <dgm:prSet presAssocID="{4700A0DE-C8B0-614C-8C4B-FFE069DF609F}" presName="composite" presStyleCnt="0"/>
      <dgm:spPr/>
    </dgm:pt>
    <dgm:pt modelId="{73B78EA0-945E-B84C-A3D5-8A3F47DC40CD}" type="pres">
      <dgm:prSet presAssocID="{4700A0DE-C8B0-614C-8C4B-FFE069DF609F}" presName="rect1" presStyleLbl="bgImgPlace1" presStyleIdx="2" presStyleCnt="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dgm:spPr>
    </dgm:pt>
    <dgm:pt modelId="{3E70869E-426C-BC41-9E93-E8471A41E2C7}" type="pres">
      <dgm:prSet presAssocID="{4700A0DE-C8B0-614C-8C4B-FFE069DF609F}" presName="wedgeRectCallout1" presStyleLbl="node1" presStyleIdx="2" presStyleCnt="3" custLinFactNeighborY="19728">
        <dgm:presLayoutVars>
          <dgm:bulletEnabled val="1"/>
        </dgm:presLayoutVars>
      </dgm:prSet>
      <dgm:spPr/>
    </dgm:pt>
  </dgm:ptLst>
  <dgm:cxnLst>
    <dgm:cxn modelId="{178A4825-ECE0-114C-80FB-23950999EC54}" type="presOf" srcId="{4700A0DE-C8B0-614C-8C4B-FFE069DF609F}" destId="{3E70869E-426C-BC41-9E93-E8471A41E2C7}" srcOrd="0" destOrd="0" presId="urn:microsoft.com/office/officeart/2008/layout/BendingPictureCaptionList"/>
    <dgm:cxn modelId="{B780A23F-4B24-AB43-8051-62812AF896FC}" type="presOf" srcId="{F3B15CD1-710F-1E45-AE40-AE7763B2B05D}" destId="{0122F245-D450-B54B-B464-5126D6CAB784}" srcOrd="0" destOrd="0" presId="urn:microsoft.com/office/officeart/2008/layout/BendingPictureCaptionList"/>
    <dgm:cxn modelId="{AA122F4D-9126-2F49-A63A-A80D7FEC2EBD}" type="presOf" srcId="{A742536B-5BBD-9D4F-8C2D-66D981AA2D66}" destId="{917F0636-00A6-3F4C-B175-4C41F1799638}" srcOrd="0" destOrd="0" presId="urn:microsoft.com/office/officeart/2008/layout/BendingPictureCaptionList"/>
    <dgm:cxn modelId="{C480815C-8872-994E-8052-E2E0E188BBFE}" srcId="{4B90FE9F-6BE2-9A49-BB87-EB0F26B35479}" destId="{4700A0DE-C8B0-614C-8C4B-FFE069DF609F}" srcOrd="2" destOrd="0" parTransId="{7CB5B3B8-4892-844E-8E48-A945ED3DE33B}" sibTransId="{39F15CBA-80B9-CD4B-A481-0D0A254D2E44}"/>
    <dgm:cxn modelId="{CFA73C63-4F34-A444-A9D1-8FFB13AF9377}" srcId="{4B90FE9F-6BE2-9A49-BB87-EB0F26B35479}" destId="{A742536B-5BBD-9D4F-8C2D-66D981AA2D66}" srcOrd="0" destOrd="0" parTransId="{416AA4E8-88EB-8E46-98B0-CAB41B833B24}" sibTransId="{B11FDA6D-D85E-EF4B-8DB9-E96CBFDCAEE8}"/>
    <dgm:cxn modelId="{889D8DC4-085A-0540-A324-B7C018689C01}" srcId="{4B90FE9F-6BE2-9A49-BB87-EB0F26B35479}" destId="{F3B15CD1-710F-1E45-AE40-AE7763B2B05D}" srcOrd="1" destOrd="0" parTransId="{6CA879E6-2ABF-9D4A-935F-31914A5C39BD}" sibTransId="{7C32B2D2-1291-1E49-A073-53C998232523}"/>
    <dgm:cxn modelId="{7A8F3DD0-6393-294A-892C-EAE0D38353B5}" type="presOf" srcId="{4B90FE9F-6BE2-9A49-BB87-EB0F26B35479}" destId="{1A8EEA98-99E4-0F4C-8B5F-BDE453DACB2C}" srcOrd="0" destOrd="0" presId="urn:microsoft.com/office/officeart/2008/layout/BendingPictureCaptionList"/>
    <dgm:cxn modelId="{EFCEE1E8-E63A-CE4A-8493-0DDE56C088AC}" type="presParOf" srcId="{1A8EEA98-99E4-0F4C-8B5F-BDE453DACB2C}" destId="{E0984824-C1D4-3241-9408-7B7416530B3E}" srcOrd="0" destOrd="0" presId="urn:microsoft.com/office/officeart/2008/layout/BendingPictureCaptionList"/>
    <dgm:cxn modelId="{6405D081-FD51-F642-8ADB-3200B5A9FB0D}" type="presParOf" srcId="{E0984824-C1D4-3241-9408-7B7416530B3E}" destId="{8D418FC1-6059-B04E-B51D-C0B7E73F5162}" srcOrd="0" destOrd="0" presId="urn:microsoft.com/office/officeart/2008/layout/BendingPictureCaptionList"/>
    <dgm:cxn modelId="{90F2EC3C-33D5-614F-9AF9-78309CEF567C}" type="presParOf" srcId="{E0984824-C1D4-3241-9408-7B7416530B3E}" destId="{917F0636-00A6-3F4C-B175-4C41F1799638}" srcOrd="1" destOrd="0" presId="urn:microsoft.com/office/officeart/2008/layout/BendingPictureCaptionList"/>
    <dgm:cxn modelId="{539F2F02-9861-2E4E-9AA0-CBC42FDC41A6}" type="presParOf" srcId="{1A8EEA98-99E4-0F4C-8B5F-BDE453DACB2C}" destId="{B06DF99C-121A-F546-826F-81F24F103E6E}" srcOrd="1" destOrd="0" presId="urn:microsoft.com/office/officeart/2008/layout/BendingPictureCaptionList"/>
    <dgm:cxn modelId="{7E8E4053-778A-3C4D-A604-781C8D300B9A}" type="presParOf" srcId="{1A8EEA98-99E4-0F4C-8B5F-BDE453DACB2C}" destId="{C15C7BFE-6304-AC45-A816-5B36B1463EE6}" srcOrd="2" destOrd="0" presId="urn:microsoft.com/office/officeart/2008/layout/BendingPictureCaptionList"/>
    <dgm:cxn modelId="{2E9E5800-4262-1A44-B61C-971EA5EC579E}" type="presParOf" srcId="{C15C7BFE-6304-AC45-A816-5B36B1463EE6}" destId="{78D4AFB1-08D2-794A-BE6E-39A60FB35800}" srcOrd="0" destOrd="0" presId="urn:microsoft.com/office/officeart/2008/layout/BendingPictureCaptionList"/>
    <dgm:cxn modelId="{CA3F6620-51F5-4A41-B231-FEF65292E3CD}" type="presParOf" srcId="{C15C7BFE-6304-AC45-A816-5B36B1463EE6}" destId="{0122F245-D450-B54B-B464-5126D6CAB784}" srcOrd="1" destOrd="0" presId="urn:microsoft.com/office/officeart/2008/layout/BendingPictureCaptionList"/>
    <dgm:cxn modelId="{E1D27A03-294D-5247-B85A-A643A858A8EC}" type="presParOf" srcId="{1A8EEA98-99E4-0F4C-8B5F-BDE453DACB2C}" destId="{F36536CE-DA28-7C4F-9D6C-C0E1E583005D}" srcOrd="3" destOrd="0" presId="urn:microsoft.com/office/officeart/2008/layout/BendingPictureCaptionList"/>
    <dgm:cxn modelId="{54CFBBF7-9416-F64C-8FA6-B8DFC423EE0D}" type="presParOf" srcId="{1A8EEA98-99E4-0F4C-8B5F-BDE453DACB2C}" destId="{E50316E9-2698-6145-9969-E3A91BD7D021}" srcOrd="4" destOrd="0" presId="urn:microsoft.com/office/officeart/2008/layout/BendingPictureCaptionList"/>
    <dgm:cxn modelId="{50B20F94-B0EC-9643-BF43-D82D2A81192F}" type="presParOf" srcId="{E50316E9-2698-6145-9969-E3A91BD7D021}" destId="{73B78EA0-945E-B84C-A3D5-8A3F47DC40CD}" srcOrd="0" destOrd="0" presId="urn:microsoft.com/office/officeart/2008/layout/BendingPictureCaptionList"/>
    <dgm:cxn modelId="{BB74E472-1E5E-F143-A1AB-7E8E543FCF46}" type="presParOf" srcId="{E50316E9-2698-6145-9969-E3A91BD7D021}" destId="{3E70869E-426C-BC41-9E93-E8471A41E2C7}"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90FE9F-6BE2-9A49-BB87-EB0F26B35479}" type="doc">
      <dgm:prSet loTypeId="urn:microsoft.com/office/officeart/2008/layout/BendingPictureCaptionList" loCatId="" qsTypeId="urn:microsoft.com/office/officeart/2005/8/quickstyle/simple1" qsCatId="simple" csTypeId="urn:microsoft.com/office/officeart/2005/8/colors/accent4_1" csCatId="accent4" phldr="1"/>
      <dgm:spPr/>
      <dgm:t>
        <a:bodyPr/>
        <a:lstStyle/>
        <a:p>
          <a:endParaRPr lang="es-MX"/>
        </a:p>
      </dgm:t>
    </dgm:pt>
    <dgm:pt modelId="{A742536B-5BBD-9D4F-8C2D-66D981AA2D66}">
      <dgm:prSet phldrT="[Texto]"/>
      <dgm:spPr/>
      <dgm:t>
        <a:bodyPr/>
        <a:lstStyle/>
        <a:p>
          <a:r>
            <a:rPr lang="es-MX" dirty="0"/>
            <a:t>Frecuencia natural</a:t>
          </a:r>
        </a:p>
      </dgm:t>
    </dgm:pt>
    <dgm:pt modelId="{416AA4E8-88EB-8E46-98B0-CAB41B833B24}" type="parTrans" cxnId="{CFA73C63-4F34-A444-A9D1-8FFB13AF9377}">
      <dgm:prSet/>
      <dgm:spPr/>
      <dgm:t>
        <a:bodyPr/>
        <a:lstStyle/>
        <a:p>
          <a:endParaRPr lang="es-MX"/>
        </a:p>
      </dgm:t>
    </dgm:pt>
    <dgm:pt modelId="{B11FDA6D-D85E-EF4B-8DB9-E96CBFDCAEE8}" type="sibTrans" cxnId="{CFA73C63-4F34-A444-A9D1-8FFB13AF9377}">
      <dgm:prSet/>
      <dgm:spPr/>
      <dgm:t>
        <a:bodyPr/>
        <a:lstStyle/>
        <a:p>
          <a:endParaRPr lang="es-MX"/>
        </a:p>
      </dgm:t>
    </dgm:pt>
    <dgm:pt modelId="{F3B15CD1-710F-1E45-AE40-AE7763B2B05D}">
      <dgm:prSet phldrT="[Texto]"/>
      <dgm:spPr/>
      <dgm:t>
        <a:bodyPr/>
        <a:lstStyle/>
        <a:p>
          <a:r>
            <a:rPr lang="es-MX" dirty="0"/>
            <a:t>Picos de aceleración</a:t>
          </a:r>
        </a:p>
      </dgm:t>
    </dgm:pt>
    <dgm:pt modelId="{6CA879E6-2ABF-9D4A-935F-31914A5C39BD}" type="parTrans" cxnId="{889D8DC4-085A-0540-A324-B7C018689C01}">
      <dgm:prSet/>
      <dgm:spPr/>
      <dgm:t>
        <a:bodyPr/>
        <a:lstStyle/>
        <a:p>
          <a:endParaRPr lang="es-MX"/>
        </a:p>
      </dgm:t>
    </dgm:pt>
    <dgm:pt modelId="{7C32B2D2-1291-1E49-A073-53C998232523}" type="sibTrans" cxnId="{889D8DC4-085A-0540-A324-B7C018689C01}">
      <dgm:prSet/>
      <dgm:spPr/>
      <dgm:t>
        <a:bodyPr/>
        <a:lstStyle/>
        <a:p>
          <a:endParaRPr lang="es-MX"/>
        </a:p>
      </dgm:t>
    </dgm:pt>
    <dgm:pt modelId="{4700A0DE-C8B0-614C-8C4B-FFE069DF609F}">
      <dgm:prSet phldrT="[Texto]"/>
      <dgm:spPr/>
      <dgm:t>
        <a:bodyPr/>
        <a:lstStyle/>
        <a:p>
          <a:r>
            <a:rPr lang="es-MX" dirty="0"/>
            <a:t>Velocidad</a:t>
          </a:r>
        </a:p>
      </dgm:t>
    </dgm:pt>
    <dgm:pt modelId="{7CB5B3B8-4892-844E-8E48-A945ED3DE33B}" type="parTrans" cxnId="{C480815C-8872-994E-8052-E2E0E188BBFE}">
      <dgm:prSet/>
      <dgm:spPr/>
      <dgm:t>
        <a:bodyPr/>
        <a:lstStyle/>
        <a:p>
          <a:endParaRPr lang="es-MX"/>
        </a:p>
      </dgm:t>
    </dgm:pt>
    <dgm:pt modelId="{39F15CBA-80B9-CD4B-A481-0D0A254D2E44}" type="sibTrans" cxnId="{C480815C-8872-994E-8052-E2E0E188BBFE}">
      <dgm:prSet/>
      <dgm:spPr/>
      <dgm:t>
        <a:bodyPr/>
        <a:lstStyle/>
        <a:p>
          <a:endParaRPr lang="es-MX"/>
        </a:p>
      </dgm:t>
    </dgm:pt>
    <dgm:pt modelId="{A2CB6325-345E-4A6F-A333-787151F82A0C}">
      <dgm:prSet phldrT="[Texto]"/>
      <dgm:spPr/>
      <dgm:t>
        <a:bodyPr/>
        <a:lstStyle/>
        <a:p>
          <a:r>
            <a:rPr lang="es-MX" dirty="0"/>
            <a:t>Desplazamiento</a:t>
          </a:r>
        </a:p>
      </dgm:t>
    </dgm:pt>
    <dgm:pt modelId="{EAF68480-F976-4B91-88F3-63040363EF69}" type="parTrans" cxnId="{01603B2D-AAD0-4C32-A7F6-52353DCCEEE6}">
      <dgm:prSet/>
      <dgm:spPr/>
      <dgm:t>
        <a:bodyPr/>
        <a:lstStyle/>
        <a:p>
          <a:endParaRPr lang="es-EC"/>
        </a:p>
      </dgm:t>
    </dgm:pt>
    <dgm:pt modelId="{DCE68DC6-C835-48C7-9BC1-7694ED2D3B7F}" type="sibTrans" cxnId="{01603B2D-AAD0-4C32-A7F6-52353DCCEEE6}">
      <dgm:prSet/>
      <dgm:spPr/>
      <dgm:t>
        <a:bodyPr/>
        <a:lstStyle/>
        <a:p>
          <a:endParaRPr lang="es-EC"/>
        </a:p>
      </dgm:t>
    </dgm:pt>
    <dgm:pt modelId="{1A8EEA98-99E4-0F4C-8B5F-BDE453DACB2C}" type="pres">
      <dgm:prSet presAssocID="{4B90FE9F-6BE2-9A49-BB87-EB0F26B35479}" presName="Name0" presStyleCnt="0">
        <dgm:presLayoutVars>
          <dgm:dir/>
          <dgm:resizeHandles val="exact"/>
        </dgm:presLayoutVars>
      </dgm:prSet>
      <dgm:spPr/>
    </dgm:pt>
    <dgm:pt modelId="{E0984824-C1D4-3241-9408-7B7416530B3E}" type="pres">
      <dgm:prSet presAssocID="{A742536B-5BBD-9D4F-8C2D-66D981AA2D66}" presName="composite" presStyleCnt="0"/>
      <dgm:spPr/>
    </dgm:pt>
    <dgm:pt modelId="{8D418FC1-6059-B04E-B51D-C0B7E73F5162}" type="pres">
      <dgm:prSet presAssocID="{A742536B-5BBD-9D4F-8C2D-66D981AA2D66}" presName="rect1" presStyleLbl="bgImgPlace1" presStyleIdx="0" presStyleCnt="4"/>
      <dgm:spPr>
        <a:blipFill rotWithShape="1">
          <a:blip xmlns:r="http://schemas.openxmlformats.org/officeDocument/2006/relationships" r:embed="rId1"/>
          <a:srcRect/>
          <a:stretch>
            <a:fillRect t="-12000" b="-12000"/>
          </a:stretch>
        </a:blipFill>
      </dgm:spPr>
    </dgm:pt>
    <dgm:pt modelId="{917F0636-00A6-3F4C-B175-4C41F1799638}" type="pres">
      <dgm:prSet presAssocID="{A742536B-5BBD-9D4F-8C2D-66D981AA2D66}" presName="wedgeRectCallout1" presStyleLbl="node1" presStyleIdx="0" presStyleCnt="4" custLinFactNeighborY="19728">
        <dgm:presLayoutVars>
          <dgm:bulletEnabled val="1"/>
        </dgm:presLayoutVars>
      </dgm:prSet>
      <dgm:spPr/>
    </dgm:pt>
    <dgm:pt modelId="{B06DF99C-121A-F546-826F-81F24F103E6E}" type="pres">
      <dgm:prSet presAssocID="{B11FDA6D-D85E-EF4B-8DB9-E96CBFDCAEE8}" presName="sibTrans" presStyleCnt="0"/>
      <dgm:spPr/>
    </dgm:pt>
    <dgm:pt modelId="{C15C7BFE-6304-AC45-A816-5B36B1463EE6}" type="pres">
      <dgm:prSet presAssocID="{F3B15CD1-710F-1E45-AE40-AE7763B2B05D}" presName="composite" presStyleCnt="0"/>
      <dgm:spPr/>
    </dgm:pt>
    <dgm:pt modelId="{78D4AFB1-08D2-794A-BE6E-39A60FB35800}" type="pres">
      <dgm:prSet presAssocID="{F3B15CD1-710F-1E45-AE40-AE7763B2B05D}" presName="rect1" presStyleLbl="bgImgPlace1" presStyleIdx="1" presStyleCnt="4"/>
      <dgm:spPr>
        <a:blipFill rotWithShape="1">
          <a:blip xmlns:r="http://schemas.openxmlformats.org/officeDocument/2006/relationships" r:embed="rId2"/>
          <a:srcRect/>
          <a:stretch>
            <a:fillRect l="-10000" r="-10000"/>
          </a:stretch>
        </a:blipFill>
      </dgm:spPr>
    </dgm:pt>
    <dgm:pt modelId="{0122F245-D450-B54B-B464-5126D6CAB784}" type="pres">
      <dgm:prSet presAssocID="{F3B15CD1-710F-1E45-AE40-AE7763B2B05D}" presName="wedgeRectCallout1" presStyleLbl="node1" presStyleIdx="1" presStyleCnt="4" custLinFactNeighborY="19728">
        <dgm:presLayoutVars>
          <dgm:bulletEnabled val="1"/>
        </dgm:presLayoutVars>
      </dgm:prSet>
      <dgm:spPr/>
    </dgm:pt>
    <dgm:pt modelId="{F36536CE-DA28-7C4F-9D6C-C0E1E583005D}" type="pres">
      <dgm:prSet presAssocID="{7C32B2D2-1291-1E49-A073-53C998232523}" presName="sibTrans" presStyleCnt="0"/>
      <dgm:spPr/>
    </dgm:pt>
    <dgm:pt modelId="{E50316E9-2698-6145-9969-E3A91BD7D021}" type="pres">
      <dgm:prSet presAssocID="{4700A0DE-C8B0-614C-8C4B-FFE069DF609F}" presName="composite" presStyleCnt="0"/>
      <dgm:spPr/>
    </dgm:pt>
    <dgm:pt modelId="{73B78EA0-945E-B84C-A3D5-8A3F47DC40CD}" type="pres">
      <dgm:prSet presAssocID="{4700A0DE-C8B0-614C-8C4B-FFE069DF609F}" presName="rect1" presStyleLbl="bgImgPlace1" presStyleIdx="2" presStyleCnt="4"/>
      <dgm:spPr>
        <a:blipFill rotWithShape="1">
          <a:blip xmlns:r="http://schemas.openxmlformats.org/officeDocument/2006/relationships" r:embed="rId3"/>
          <a:srcRect/>
          <a:stretch>
            <a:fillRect l="-57000" r="-57000"/>
          </a:stretch>
        </a:blipFill>
      </dgm:spPr>
    </dgm:pt>
    <dgm:pt modelId="{3E70869E-426C-BC41-9E93-E8471A41E2C7}" type="pres">
      <dgm:prSet presAssocID="{4700A0DE-C8B0-614C-8C4B-FFE069DF609F}" presName="wedgeRectCallout1" presStyleLbl="node1" presStyleIdx="2" presStyleCnt="4" custLinFactNeighborY="19728">
        <dgm:presLayoutVars>
          <dgm:bulletEnabled val="1"/>
        </dgm:presLayoutVars>
      </dgm:prSet>
      <dgm:spPr/>
    </dgm:pt>
    <dgm:pt modelId="{513AB0C1-EFB4-4749-A8B2-DD47A357C709}" type="pres">
      <dgm:prSet presAssocID="{39F15CBA-80B9-CD4B-A481-0D0A254D2E44}" presName="sibTrans" presStyleCnt="0"/>
      <dgm:spPr/>
    </dgm:pt>
    <dgm:pt modelId="{EC7E35F7-C3D3-4DFE-8825-F07C09201C94}" type="pres">
      <dgm:prSet presAssocID="{A2CB6325-345E-4A6F-A333-787151F82A0C}" presName="composite" presStyleCnt="0"/>
      <dgm:spPr/>
    </dgm:pt>
    <dgm:pt modelId="{6D8D5B1B-29FA-47D5-89D7-944DE48EBEC7}" type="pres">
      <dgm:prSet presAssocID="{A2CB6325-345E-4A6F-A333-787151F82A0C}" presName="rect1" presStyleLbl="bgImgPlace1" presStyleIdx="3" presStyleCnt="4"/>
      <dgm:spPr>
        <a:blipFill rotWithShape="1">
          <a:blip xmlns:r="http://schemas.openxmlformats.org/officeDocument/2006/relationships" r:embed="rId4"/>
          <a:srcRect/>
          <a:stretch>
            <a:fillRect t="-54000" b="-54000"/>
          </a:stretch>
        </a:blipFill>
      </dgm:spPr>
    </dgm:pt>
    <dgm:pt modelId="{19B7A832-C89A-4003-A592-4A1622380A61}" type="pres">
      <dgm:prSet presAssocID="{A2CB6325-345E-4A6F-A333-787151F82A0C}" presName="wedgeRectCallout1" presStyleLbl="node1" presStyleIdx="3" presStyleCnt="4" custLinFactNeighborX="-572" custLinFactNeighborY="16354">
        <dgm:presLayoutVars>
          <dgm:bulletEnabled val="1"/>
        </dgm:presLayoutVars>
      </dgm:prSet>
      <dgm:spPr/>
    </dgm:pt>
  </dgm:ptLst>
  <dgm:cxnLst>
    <dgm:cxn modelId="{178A4825-ECE0-114C-80FB-23950999EC54}" type="presOf" srcId="{4700A0DE-C8B0-614C-8C4B-FFE069DF609F}" destId="{3E70869E-426C-BC41-9E93-E8471A41E2C7}" srcOrd="0" destOrd="0" presId="urn:microsoft.com/office/officeart/2008/layout/BendingPictureCaptionList"/>
    <dgm:cxn modelId="{01603B2D-AAD0-4C32-A7F6-52353DCCEEE6}" srcId="{4B90FE9F-6BE2-9A49-BB87-EB0F26B35479}" destId="{A2CB6325-345E-4A6F-A333-787151F82A0C}" srcOrd="3" destOrd="0" parTransId="{EAF68480-F976-4B91-88F3-63040363EF69}" sibTransId="{DCE68DC6-C835-48C7-9BC1-7694ED2D3B7F}"/>
    <dgm:cxn modelId="{B780A23F-4B24-AB43-8051-62812AF896FC}" type="presOf" srcId="{F3B15CD1-710F-1E45-AE40-AE7763B2B05D}" destId="{0122F245-D450-B54B-B464-5126D6CAB784}" srcOrd="0" destOrd="0" presId="urn:microsoft.com/office/officeart/2008/layout/BendingPictureCaptionList"/>
    <dgm:cxn modelId="{AA122F4D-9126-2F49-A63A-A80D7FEC2EBD}" type="presOf" srcId="{A742536B-5BBD-9D4F-8C2D-66D981AA2D66}" destId="{917F0636-00A6-3F4C-B175-4C41F1799638}" srcOrd="0" destOrd="0" presId="urn:microsoft.com/office/officeart/2008/layout/BendingPictureCaptionList"/>
    <dgm:cxn modelId="{C480815C-8872-994E-8052-E2E0E188BBFE}" srcId="{4B90FE9F-6BE2-9A49-BB87-EB0F26B35479}" destId="{4700A0DE-C8B0-614C-8C4B-FFE069DF609F}" srcOrd="2" destOrd="0" parTransId="{7CB5B3B8-4892-844E-8E48-A945ED3DE33B}" sibTransId="{39F15CBA-80B9-CD4B-A481-0D0A254D2E44}"/>
    <dgm:cxn modelId="{CFA73C63-4F34-A444-A9D1-8FFB13AF9377}" srcId="{4B90FE9F-6BE2-9A49-BB87-EB0F26B35479}" destId="{A742536B-5BBD-9D4F-8C2D-66D981AA2D66}" srcOrd="0" destOrd="0" parTransId="{416AA4E8-88EB-8E46-98B0-CAB41B833B24}" sibTransId="{B11FDA6D-D85E-EF4B-8DB9-E96CBFDCAEE8}"/>
    <dgm:cxn modelId="{889D8DC4-085A-0540-A324-B7C018689C01}" srcId="{4B90FE9F-6BE2-9A49-BB87-EB0F26B35479}" destId="{F3B15CD1-710F-1E45-AE40-AE7763B2B05D}" srcOrd="1" destOrd="0" parTransId="{6CA879E6-2ABF-9D4A-935F-31914A5C39BD}" sibTransId="{7C32B2D2-1291-1E49-A073-53C998232523}"/>
    <dgm:cxn modelId="{7A8F3DD0-6393-294A-892C-EAE0D38353B5}" type="presOf" srcId="{4B90FE9F-6BE2-9A49-BB87-EB0F26B35479}" destId="{1A8EEA98-99E4-0F4C-8B5F-BDE453DACB2C}" srcOrd="0" destOrd="0" presId="urn:microsoft.com/office/officeart/2008/layout/BendingPictureCaptionList"/>
    <dgm:cxn modelId="{214191F2-8EB8-4A7E-9BAF-BDBAAE2338CA}" type="presOf" srcId="{A2CB6325-345E-4A6F-A333-787151F82A0C}" destId="{19B7A832-C89A-4003-A592-4A1622380A61}" srcOrd="0" destOrd="0" presId="urn:microsoft.com/office/officeart/2008/layout/BendingPictureCaptionList"/>
    <dgm:cxn modelId="{EFCEE1E8-E63A-CE4A-8493-0DDE56C088AC}" type="presParOf" srcId="{1A8EEA98-99E4-0F4C-8B5F-BDE453DACB2C}" destId="{E0984824-C1D4-3241-9408-7B7416530B3E}" srcOrd="0" destOrd="0" presId="urn:microsoft.com/office/officeart/2008/layout/BendingPictureCaptionList"/>
    <dgm:cxn modelId="{6405D081-FD51-F642-8ADB-3200B5A9FB0D}" type="presParOf" srcId="{E0984824-C1D4-3241-9408-7B7416530B3E}" destId="{8D418FC1-6059-B04E-B51D-C0B7E73F5162}" srcOrd="0" destOrd="0" presId="urn:microsoft.com/office/officeart/2008/layout/BendingPictureCaptionList"/>
    <dgm:cxn modelId="{90F2EC3C-33D5-614F-9AF9-78309CEF567C}" type="presParOf" srcId="{E0984824-C1D4-3241-9408-7B7416530B3E}" destId="{917F0636-00A6-3F4C-B175-4C41F1799638}" srcOrd="1" destOrd="0" presId="urn:microsoft.com/office/officeart/2008/layout/BendingPictureCaptionList"/>
    <dgm:cxn modelId="{539F2F02-9861-2E4E-9AA0-CBC42FDC41A6}" type="presParOf" srcId="{1A8EEA98-99E4-0F4C-8B5F-BDE453DACB2C}" destId="{B06DF99C-121A-F546-826F-81F24F103E6E}" srcOrd="1" destOrd="0" presId="urn:microsoft.com/office/officeart/2008/layout/BendingPictureCaptionList"/>
    <dgm:cxn modelId="{7E8E4053-778A-3C4D-A604-781C8D300B9A}" type="presParOf" srcId="{1A8EEA98-99E4-0F4C-8B5F-BDE453DACB2C}" destId="{C15C7BFE-6304-AC45-A816-5B36B1463EE6}" srcOrd="2" destOrd="0" presId="urn:microsoft.com/office/officeart/2008/layout/BendingPictureCaptionList"/>
    <dgm:cxn modelId="{2E9E5800-4262-1A44-B61C-971EA5EC579E}" type="presParOf" srcId="{C15C7BFE-6304-AC45-A816-5B36B1463EE6}" destId="{78D4AFB1-08D2-794A-BE6E-39A60FB35800}" srcOrd="0" destOrd="0" presId="urn:microsoft.com/office/officeart/2008/layout/BendingPictureCaptionList"/>
    <dgm:cxn modelId="{CA3F6620-51F5-4A41-B231-FEF65292E3CD}" type="presParOf" srcId="{C15C7BFE-6304-AC45-A816-5B36B1463EE6}" destId="{0122F245-D450-B54B-B464-5126D6CAB784}" srcOrd="1" destOrd="0" presId="urn:microsoft.com/office/officeart/2008/layout/BendingPictureCaptionList"/>
    <dgm:cxn modelId="{E1D27A03-294D-5247-B85A-A643A858A8EC}" type="presParOf" srcId="{1A8EEA98-99E4-0F4C-8B5F-BDE453DACB2C}" destId="{F36536CE-DA28-7C4F-9D6C-C0E1E583005D}" srcOrd="3" destOrd="0" presId="urn:microsoft.com/office/officeart/2008/layout/BendingPictureCaptionList"/>
    <dgm:cxn modelId="{54CFBBF7-9416-F64C-8FA6-B8DFC423EE0D}" type="presParOf" srcId="{1A8EEA98-99E4-0F4C-8B5F-BDE453DACB2C}" destId="{E50316E9-2698-6145-9969-E3A91BD7D021}" srcOrd="4" destOrd="0" presId="urn:microsoft.com/office/officeart/2008/layout/BendingPictureCaptionList"/>
    <dgm:cxn modelId="{50B20F94-B0EC-9643-BF43-D82D2A81192F}" type="presParOf" srcId="{E50316E9-2698-6145-9969-E3A91BD7D021}" destId="{73B78EA0-945E-B84C-A3D5-8A3F47DC40CD}" srcOrd="0" destOrd="0" presId="urn:microsoft.com/office/officeart/2008/layout/BendingPictureCaptionList"/>
    <dgm:cxn modelId="{BB74E472-1E5E-F143-A1AB-7E8E543FCF46}" type="presParOf" srcId="{E50316E9-2698-6145-9969-E3A91BD7D021}" destId="{3E70869E-426C-BC41-9E93-E8471A41E2C7}" srcOrd="1" destOrd="0" presId="urn:microsoft.com/office/officeart/2008/layout/BendingPictureCaptionList"/>
    <dgm:cxn modelId="{51F345A7-CC44-49CE-A24C-C5CD5911450F}" type="presParOf" srcId="{1A8EEA98-99E4-0F4C-8B5F-BDE453DACB2C}" destId="{513AB0C1-EFB4-4749-A8B2-DD47A357C709}" srcOrd="5" destOrd="0" presId="urn:microsoft.com/office/officeart/2008/layout/BendingPictureCaptionList"/>
    <dgm:cxn modelId="{8F45774D-3380-4102-AD17-204456556313}" type="presParOf" srcId="{1A8EEA98-99E4-0F4C-8B5F-BDE453DACB2C}" destId="{EC7E35F7-C3D3-4DFE-8825-F07C09201C94}" srcOrd="6" destOrd="0" presId="urn:microsoft.com/office/officeart/2008/layout/BendingPictureCaptionList"/>
    <dgm:cxn modelId="{1FC17CCC-88A4-4D39-8AAD-E8612BEA6491}" type="presParOf" srcId="{EC7E35F7-C3D3-4DFE-8825-F07C09201C94}" destId="{6D8D5B1B-29FA-47D5-89D7-944DE48EBEC7}" srcOrd="0" destOrd="0" presId="urn:microsoft.com/office/officeart/2008/layout/BendingPictureCaptionList"/>
    <dgm:cxn modelId="{ECAADA79-12D9-4656-A93E-AB093F56640D}" type="presParOf" srcId="{EC7E35F7-C3D3-4DFE-8825-F07C09201C94}" destId="{19B7A832-C89A-4003-A592-4A1622380A61}"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B88691-E777-9042-ABEB-AF9059762CBD}" type="doc">
      <dgm:prSet loTypeId="urn:microsoft.com/office/officeart/2005/8/layout/matrix2" loCatId="" qsTypeId="urn:microsoft.com/office/officeart/2005/8/quickstyle/simple1" qsCatId="simple" csTypeId="urn:microsoft.com/office/officeart/2005/8/colors/accent1_2" csCatId="accent1" phldr="1"/>
      <dgm:spPr/>
      <dgm:t>
        <a:bodyPr/>
        <a:lstStyle/>
        <a:p>
          <a:endParaRPr lang="es-MX"/>
        </a:p>
      </dgm:t>
    </dgm:pt>
    <dgm:pt modelId="{A93D20C8-7C4B-3C4F-BC24-A73C5F1EA453}">
      <dgm:prSet phldrT="[Texto]"/>
      <dgm:spPr/>
      <dgm:t>
        <a:bodyPr/>
        <a:lstStyle/>
        <a:p>
          <a:r>
            <a:rPr lang="es-MX" dirty="0"/>
            <a:t>Adquisición</a:t>
          </a:r>
        </a:p>
      </dgm:t>
    </dgm:pt>
    <dgm:pt modelId="{955445BF-9981-DC4A-A75D-757698CF9E11}" type="parTrans" cxnId="{03FCEF5B-91B0-7445-A7F3-1AA0D0A178AF}">
      <dgm:prSet/>
      <dgm:spPr/>
      <dgm:t>
        <a:bodyPr/>
        <a:lstStyle/>
        <a:p>
          <a:endParaRPr lang="es-MX"/>
        </a:p>
      </dgm:t>
    </dgm:pt>
    <dgm:pt modelId="{659AFB7C-23F3-344C-AB18-79F80F85EBA3}" type="sibTrans" cxnId="{03FCEF5B-91B0-7445-A7F3-1AA0D0A178AF}">
      <dgm:prSet/>
      <dgm:spPr/>
      <dgm:t>
        <a:bodyPr/>
        <a:lstStyle/>
        <a:p>
          <a:endParaRPr lang="es-MX"/>
        </a:p>
      </dgm:t>
    </dgm:pt>
    <dgm:pt modelId="{5D9A6F8E-8943-7C46-A9B1-2CD30BAE8D58}">
      <dgm:prSet phldrT="[Texto]"/>
      <dgm:spPr/>
      <dgm:t>
        <a:bodyPr/>
        <a:lstStyle/>
        <a:p>
          <a:r>
            <a:rPr lang="es-MX" dirty="0"/>
            <a:t>Procesamiento</a:t>
          </a:r>
        </a:p>
      </dgm:t>
    </dgm:pt>
    <dgm:pt modelId="{BC7EA246-8C2E-654E-A674-BE75D2EE3B5B}" type="parTrans" cxnId="{F4AD1805-54AB-A748-8262-8836DDF4FFD3}">
      <dgm:prSet/>
      <dgm:spPr/>
      <dgm:t>
        <a:bodyPr/>
        <a:lstStyle/>
        <a:p>
          <a:endParaRPr lang="es-MX"/>
        </a:p>
      </dgm:t>
    </dgm:pt>
    <dgm:pt modelId="{39D4D9E3-70E9-F44F-84E2-44A697D5A631}" type="sibTrans" cxnId="{F4AD1805-54AB-A748-8262-8836DDF4FFD3}">
      <dgm:prSet/>
      <dgm:spPr/>
      <dgm:t>
        <a:bodyPr/>
        <a:lstStyle/>
        <a:p>
          <a:endParaRPr lang="es-MX"/>
        </a:p>
      </dgm:t>
    </dgm:pt>
    <dgm:pt modelId="{D285C4E7-6739-E844-8438-CDE17C6EC850}">
      <dgm:prSet phldrT="[Texto]"/>
      <dgm:spPr/>
      <dgm:t>
        <a:bodyPr/>
        <a:lstStyle/>
        <a:p>
          <a:r>
            <a:rPr lang="es-MX" dirty="0"/>
            <a:t>Almacenamiento</a:t>
          </a:r>
        </a:p>
      </dgm:t>
    </dgm:pt>
    <dgm:pt modelId="{76FE251E-07E3-AE4B-B9BD-60E3BCA3ED0D}" type="parTrans" cxnId="{04E68F5D-3B04-284E-8BC9-5B0E2CB1EC0B}">
      <dgm:prSet/>
      <dgm:spPr/>
      <dgm:t>
        <a:bodyPr/>
        <a:lstStyle/>
        <a:p>
          <a:endParaRPr lang="es-MX"/>
        </a:p>
      </dgm:t>
    </dgm:pt>
    <dgm:pt modelId="{9D667681-912C-7243-9151-E948E3AC2E28}" type="sibTrans" cxnId="{04E68F5D-3B04-284E-8BC9-5B0E2CB1EC0B}">
      <dgm:prSet/>
      <dgm:spPr/>
      <dgm:t>
        <a:bodyPr/>
        <a:lstStyle/>
        <a:p>
          <a:endParaRPr lang="es-MX"/>
        </a:p>
      </dgm:t>
    </dgm:pt>
    <dgm:pt modelId="{8A7EB3C9-9783-CF40-88AB-2A71D5DCDF4E}">
      <dgm:prSet phldrT="[Texto]"/>
      <dgm:spPr/>
      <dgm:t>
        <a:bodyPr/>
        <a:lstStyle/>
        <a:p>
          <a:r>
            <a:rPr lang="es-MX" dirty="0"/>
            <a:t>Visualización</a:t>
          </a:r>
        </a:p>
      </dgm:t>
    </dgm:pt>
    <dgm:pt modelId="{D77E82ED-75C6-2D4C-BDFC-2FA2FB676D1C}" type="parTrans" cxnId="{60687E96-3B7A-9844-B851-8ACCC76BA3ED}">
      <dgm:prSet/>
      <dgm:spPr/>
      <dgm:t>
        <a:bodyPr/>
        <a:lstStyle/>
        <a:p>
          <a:endParaRPr lang="es-MX"/>
        </a:p>
      </dgm:t>
    </dgm:pt>
    <dgm:pt modelId="{2EB47E90-5E75-C245-9D68-D47BD57D2265}" type="sibTrans" cxnId="{60687E96-3B7A-9844-B851-8ACCC76BA3ED}">
      <dgm:prSet/>
      <dgm:spPr/>
      <dgm:t>
        <a:bodyPr/>
        <a:lstStyle/>
        <a:p>
          <a:endParaRPr lang="es-MX"/>
        </a:p>
      </dgm:t>
    </dgm:pt>
    <dgm:pt modelId="{D81C6E14-5A16-794C-A8FF-086B69D8C45E}" type="pres">
      <dgm:prSet presAssocID="{EBB88691-E777-9042-ABEB-AF9059762CBD}" presName="matrix" presStyleCnt="0">
        <dgm:presLayoutVars>
          <dgm:chMax val="1"/>
          <dgm:dir/>
          <dgm:resizeHandles val="exact"/>
        </dgm:presLayoutVars>
      </dgm:prSet>
      <dgm:spPr/>
    </dgm:pt>
    <dgm:pt modelId="{B80B8120-41A1-794E-804C-3AAF7D44B76E}" type="pres">
      <dgm:prSet presAssocID="{EBB88691-E777-9042-ABEB-AF9059762CBD}" presName="axisShape" presStyleLbl="bgShp" presStyleIdx="0" presStyleCnt="1"/>
      <dgm:spPr/>
    </dgm:pt>
    <dgm:pt modelId="{BFE180A5-7ACA-EA4B-8496-B6C2477DA521}" type="pres">
      <dgm:prSet presAssocID="{EBB88691-E777-9042-ABEB-AF9059762CBD}" presName="rect1" presStyleLbl="node1" presStyleIdx="0" presStyleCnt="4">
        <dgm:presLayoutVars>
          <dgm:chMax val="0"/>
          <dgm:chPref val="0"/>
          <dgm:bulletEnabled val="1"/>
        </dgm:presLayoutVars>
      </dgm:prSet>
      <dgm:spPr/>
    </dgm:pt>
    <dgm:pt modelId="{88AD0537-7F0C-0446-A010-44EE3C9BA59C}" type="pres">
      <dgm:prSet presAssocID="{EBB88691-E777-9042-ABEB-AF9059762CBD}" presName="rect2" presStyleLbl="node1" presStyleIdx="1" presStyleCnt="4">
        <dgm:presLayoutVars>
          <dgm:chMax val="0"/>
          <dgm:chPref val="0"/>
          <dgm:bulletEnabled val="1"/>
        </dgm:presLayoutVars>
      </dgm:prSet>
      <dgm:spPr/>
    </dgm:pt>
    <dgm:pt modelId="{F0CE9698-05A1-2443-9986-F3616398DF38}" type="pres">
      <dgm:prSet presAssocID="{EBB88691-E777-9042-ABEB-AF9059762CBD}" presName="rect3" presStyleLbl="node1" presStyleIdx="2" presStyleCnt="4">
        <dgm:presLayoutVars>
          <dgm:chMax val="0"/>
          <dgm:chPref val="0"/>
          <dgm:bulletEnabled val="1"/>
        </dgm:presLayoutVars>
      </dgm:prSet>
      <dgm:spPr/>
    </dgm:pt>
    <dgm:pt modelId="{41FD901B-DAD0-134D-B425-1E0BBFABEB4B}" type="pres">
      <dgm:prSet presAssocID="{EBB88691-E777-9042-ABEB-AF9059762CBD}" presName="rect4" presStyleLbl="node1" presStyleIdx="3" presStyleCnt="4">
        <dgm:presLayoutVars>
          <dgm:chMax val="0"/>
          <dgm:chPref val="0"/>
          <dgm:bulletEnabled val="1"/>
        </dgm:presLayoutVars>
      </dgm:prSet>
      <dgm:spPr/>
    </dgm:pt>
  </dgm:ptLst>
  <dgm:cxnLst>
    <dgm:cxn modelId="{F4AD1805-54AB-A748-8262-8836DDF4FFD3}" srcId="{EBB88691-E777-9042-ABEB-AF9059762CBD}" destId="{5D9A6F8E-8943-7C46-A9B1-2CD30BAE8D58}" srcOrd="1" destOrd="0" parTransId="{BC7EA246-8C2E-654E-A674-BE75D2EE3B5B}" sibTransId="{39D4D9E3-70E9-F44F-84E2-44A697D5A631}"/>
    <dgm:cxn modelId="{A7324D3B-B962-184F-8A1C-06A22944BEB5}" type="presOf" srcId="{A93D20C8-7C4B-3C4F-BC24-A73C5F1EA453}" destId="{BFE180A5-7ACA-EA4B-8496-B6C2477DA521}" srcOrd="0" destOrd="0" presId="urn:microsoft.com/office/officeart/2005/8/layout/matrix2"/>
    <dgm:cxn modelId="{F6865D44-7CB1-1D48-BEAD-42F31F5B556F}" type="presOf" srcId="{5D9A6F8E-8943-7C46-A9B1-2CD30BAE8D58}" destId="{88AD0537-7F0C-0446-A010-44EE3C9BA59C}" srcOrd="0" destOrd="0" presId="urn:microsoft.com/office/officeart/2005/8/layout/matrix2"/>
    <dgm:cxn modelId="{03FCEF5B-91B0-7445-A7F3-1AA0D0A178AF}" srcId="{EBB88691-E777-9042-ABEB-AF9059762CBD}" destId="{A93D20C8-7C4B-3C4F-BC24-A73C5F1EA453}" srcOrd="0" destOrd="0" parTransId="{955445BF-9981-DC4A-A75D-757698CF9E11}" sibTransId="{659AFB7C-23F3-344C-AB18-79F80F85EBA3}"/>
    <dgm:cxn modelId="{04E68F5D-3B04-284E-8BC9-5B0E2CB1EC0B}" srcId="{EBB88691-E777-9042-ABEB-AF9059762CBD}" destId="{D285C4E7-6739-E844-8438-CDE17C6EC850}" srcOrd="2" destOrd="0" parTransId="{76FE251E-07E3-AE4B-B9BD-60E3BCA3ED0D}" sibTransId="{9D667681-912C-7243-9151-E948E3AC2E28}"/>
    <dgm:cxn modelId="{236B5E65-1249-224A-807F-88481DEE0862}" type="presOf" srcId="{8A7EB3C9-9783-CF40-88AB-2A71D5DCDF4E}" destId="{41FD901B-DAD0-134D-B425-1E0BBFABEB4B}" srcOrd="0" destOrd="0" presId="urn:microsoft.com/office/officeart/2005/8/layout/matrix2"/>
    <dgm:cxn modelId="{60687E96-3B7A-9844-B851-8ACCC76BA3ED}" srcId="{EBB88691-E777-9042-ABEB-AF9059762CBD}" destId="{8A7EB3C9-9783-CF40-88AB-2A71D5DCDF4E}" srcOrd="3" destOrd="0" parTransId="{D77E82ED-75C6-2D4C-BDFC-2FA2FB676D1C}" sibTransId="{2EB47E90-5E75-C245-9D68-D47BD57D2265}"/>
    <dgm:cxn modelId="{A6C6FC9C-56A9-4045-B152-C6731486547C}" type="presOf" srcId="{D285C4E7-6739-E844-8438-CDE17C6EC850}" destId="{F0CE9698-05A1-2443-9986-F3616398DF38}" srcOrd="0" destOrd="0" presId="urn:microsoft.com/office/officeart/2005/8/layout/matrix2"/>
    <dgm:cxn modelId="{E4A43FE1-1268-9F43-9B53-DB6ADA3A2C8C}" type="presOf" srcId="{EBB88691-E777-9042-ABEB-AF9059762CBD}" destId="{D81C6E14-5A16-794C-A8FF-086B69D8C45E}" srcOrd="0" destOrd="0" presId="urn:microsoft.com/office/officeart/2005/8/layout/matrix2"/>
    <dgm:cxn modelId="{73FA6225-5A9F-A240-8725-06A1C052B178}" type="presParOf" srcId="{D81C6E14-5A16-794C-A8FF-086B69D8C45E}" destId="{B80B8120-41A1-794E-804C-3AAF7D44B76E}" srcOrd="0" destOrd="0" presId="urn:microsoft.com/office/officeart/2005/8/layout/matrix2"/>
    <dgm:cxn modelId="{FE35CEC2-810D-A743-921E-EEACE2C700BD}" type="presParOf" srcId="{D81C6E14-5A16-794C-A8FF-086B69D8C45E}" destId="{BFE180A5-7ACA-EA4B-8496-B6C2477DA521}" srcOrd="1" destOrd="0" presId="urn:microsoft.com/office/officeart/2005/8/layout/matrix2"/>
    <dgm:cxn modelId="{3A1B9DCD-CDB5-9D48-B025-B38E8C09F87B}" type="presParOf" srcId="{D81C6E14-5A16-794C-A8FF-086B69D8C45E}" destId="{88AD0537-7F0C-0446-A010-44EE3C9BA59C}" srcOrd="2" destOrd="0" presId="urn:microsoft.com/office/officeart/2005/8/layout/matrix2"/>
    <dgm:cxn modelId="{818C2849-EE12-B34E-BA87-A79A39707A7C}" type="presParOf" srcId="{D81C6E14-5A16-794C-A8FF-086B69D8C45E}" destId="{F0CE9698-05A1-2443-9986-F3616398DF38}" srcOrd="3" destOrd="0" presId="urn:microsoft.com/office/officeart/2005/8/layout/matrix2"/>
    <dgm:cxn modelId="{B483BE7E-1741-DB41-8964-A3C9850E99B9}" type="presParOf" srcId="{D81C6E14-5A16-794C-A8FF-086B69D8C45E}" destId="{41FD901B-DAD0-134D-B425-1E0BBFABEB4B}" srcOrd="4" destOrd="0" presId="urn:microsoft.com/office/officeart/2005/8/layout/matrix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418FC1-6059-B04E-B51D-C0B7E73F5162}">
      <dsp:nvSpPr>
        <dsp:cNvPr id="0" name=""/>
        <dsp:cNvSpPr/>
      </dsp:nvSpPr>
      <dsp:spPr>
        <a:xfrm>
          <a:off x="0" y="1035748"/>
          <a:ext cx="3347170" cy="2677736"/>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7F0636-00A6-3F4C-B175-4C41F1799638}">
      <dsp:nvSpPr>
        <dsp:cNvPr id="0" name=""/>
        <dsp:cNvSpPr/>
      </dsp:nvSpPr>
      <dsp:spPr>
        <a:xfrm>
          <a:off x="301245" y="3630603"/>
          <a:ext cx="2978982" cy="937207"/>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MX" sz="2700" kern="1200"/>
            <a:t>Ubicación</a:t>
          </a:r>
          <a:endParaRPr lang="es-MX" sz="2700" kern="1200" dirty="0"/>
        </a:p>
      </dsp:txBody>
      <dsp:txXfrm>
        <a:off x="301245" y="3630603"/>
        <a:ext cx="2978982" cy="937207"/>
      </dsp:txXfrm>
    </dsp:sp>
    <dsp:sp modelId="{78D4AFB1-08D2-794A-BE6E-39A60FB35800}">
      <dsp:nvSpPr>
        <dsp:cNvPr id="0" name=""/>
        <dsp:cNvSpPr/>
      </dsp:nvSpPr>
      <dsp:spPr>
        <a:xfrm>
          <a:off x="3681888" y="1035748"/>
          <a:ext cx="3347170" cy="2677736"/>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22F245-D450-B54B-B464-5126D6CAB784}">
      <dsp:nvSpPr>
        <dsp:cNvPr id="0" name=""/>
        <dsp:cNvSpPr/>
      </dsp:nvSpPr>
      <dsp:spPr>
        <a:xfrm>
          <a:off x="3983133" y="3630603"/>
          <a:ext cx="2978982" cy="937207"/>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MX" sz="2700" kern="1200"/>
            <a:t>Inspección física</a:t>
          </a:r>
          <a:endParaRPr lang="es-MX" sz="2700" kern="1200" dirty="0"/>
        </a:p>
      </dsp:txBody>
      <dsp:txXfrm>
        <a:off x="3983133" y="3630603"/>
        <a:ext cx="2978982" cy="937207"/>
      </dsp:txXfrm>
    </dsp:sp>
    <dsp:sp modelId="{73B78EA0-945E-B84C-A3D5-8A3F47DC40CD}">
      <dsp:nvSpPr>
        <dsp:cNvPr id="0" name=""/>
        <dsp:cNvSpPr/>
      </dsp:nvSpPr>
      <dsp:spPr>
        <a:xfrm>
          <a:off x="7363776" y="1035748"/>
          <a:ext cx="3347170" cy="2677736"/>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70869E-426C-BC41-9E93-E8471A41E2C7}">
      <dsp:nvSpPr>
        <dsp:cNvPr id="0" name=""/>
        <dsp:cNvSpPr/>
      </dsp:nvSpPr>
      <dsp:spPr>
        <a:xfrm>
          <a:off x="7665021" y="3630603"/>
          <a:ext cx="2978982" cy="937207"/>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MX" sz="2700" kern="1200"/>
            <a:t>Daños irreversibles</a:t>
          </a:r>
          <a:endParaRPr lang="es-MX" sz="2700" kern="1200" dirty="0"/>
        </a:p>
      </dsp:txBody>
      <dsp:txXfrm>
        <a:off x="7665021" y="3630603"/>
        <a:ext cx="2978982" cy="9372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418FC1-6059-B04E-B51D-C0B7E73F5162}">
      <dsp:nvSpPr>
        <dsp:cNvPr id="0" name=""/>
        <dsp:cNvSpPr/>
      </dsp:nvSpPr>
      <dsp:spPr>
        <a:xfrm>
          <a:off x="3381" y="1368173"/>
          <a:ext cx="2682319" cy="2145855"/>
        </a:xfrm>
        <a:prstGeom prst="rect">
          <a:avLst/>
        </a:prstGeom>
        <a:blipFill rotWithShape="1">
          <a:blip xmlns:r="http://schemas.openxmlformats.org/officeDocument/2006/relationships" r:embed="rId1"/>
          <a:srcRect/>
          <a:stretch>
            <a:fillRect t="-12000" b="-12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7F0636-00A6-3F4C-B175-4C41F1799638}">
      <dsp:nvSpPr>
        <dsp:cNvPr id="0" name=""/>
        <dsp:cNvSpPr/>
      </dsp:nvSpPr>
      <dsp:spPr>
        <a:xfrm>
          <a:off x="244789" y="3447610"/>
          <a:ext cx="2387264" cy="751049"/>
        </a:xfrm>
        <a:prstGeom prst="wedgeRectCallout">
          <a:avLst>
            <a:gd name="adj1" fmla="val 20250"/>
            <a:gd name="adj2" fmla="val -607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MX" sz="2200" kern="1200" dirty="0"/>
            <a:t>Frecuencia natural</a:t>
          </a:r>
        </a:p>
      </dsp:txBody>
      <dsp:txXfrm>
        <a:off x="244789" y="3447610"/>
        <a:ext cx="2387264" cy="751049"/>
      </dsp:txXfrm>
    </dsp:sp>
    <dsp:sp modelId="{78D4AFB1-08D2-794A-BE6E-39A60FB35800}">
      <dsp:nvSpPr>
        <dsp:cNvPr id="0" name=""/>
        <dsp:cNvSpPr/>
      </dsp:nvSpPr>
      <dsp:spPr>
        <a:xfrm>
          <a:off x="2953933" y="1368173"/>
          <a:ext cx="2682319" cy="2145855"/>
        </a:xfrm>
        <a:prstGeom prst="rect">
          <a:avLst/>
        </a:prstGeom>
        <a:blipFill rotWithShape="1">
          <a:blip xmlns:r="http://schemas.openxmlformats.org/officeDocument/2006/relationships" r:embed="rId2"/>
          <a:srcRect/>
          <a:stretch>
            <a:fillRect l="-10000" r="-10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22F245-D450-B54B-B464-5126D6CAB784}">
      <dsp:nvSpPr>
        <dsp:cNvPr id="0" name=""/>
        <dsp:cNvSpPr/>
      </dsp:nvSpPr>
      <dsp:spPr>
        <a:xfrm>
          <a:off x="3195341" y="3447610"/>
          <a:ext cx="2387264" cy="751049"/>
        </a:xfrm>
        <a:prstGeom prst="wedgeRectCallout">
          <a:avLst>
            <a:gd name="adj1" fmla="val 20250"/>
            <a:gd name="adj2" fmla="val -607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MX" sz="2200" kern="1200" dirty="0"/>
            <a:t>Picos de aceleración</a:t>
          </a:r>
        </a:p>
      </dsp:txBody>
      <dsp:txXfrm>
        <a:off x="3195341" y="3447610"/>
        <a:ext cx="2387264" cy="751049"/>
      </dsp:txXfrm>
    </dsp:sp>
    <dsp:sp modelId="{73B78EA0-945E-B84C-A3D5-8A3F47DC40CD}">
      <dsp:nvSpPr>
        <dsp:cNvPr id="0" name=""/>
        <dsp:cNvSpPr/>
      </dsp:nvSpPr>
      <dsp:spPr>
        <a:xfrm>
          <a:off x="5904484" y="1368173"/>
          <a:ext cx="2682319" cy="2145855"/>
        </a:xfrm>
        <a:prstGeom prst="rect">
          <a:avLst/>
        </a:prstGeom>
        <a:blipFill rotWithShape="1">
          <a:blip xmlns:r="http://schemas.openxmlformats.org/officeDocument/2006/relationships" r:embed="rId3"/>
          <a:srcRect/>
          <a:stretch>
            <a:fillRect l="-57000" r="-57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70869E-426C-BC41-9E93-E8471A41E2C7}">
      <dsp:nvSpPr>
        <dsp:cNvPr id="0" name=""/>
        <dsp:cNvSpPr/>
      </dsp:nvSpPr>
      <dsp:spPr>
        <a:xfrm>
          <a:off x="6145893" y="3447610"/>
          <a:ext cx="2387264" cy="751049"/>
        </a:xfrm>
        <a:prstGeom prst="wedgeRectCallout">
          <a:avLst>
            <a:gd name="adj1" fmla="val 20250"/>
            <a:gd name="adj2" fmla="val -607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MX" sz="2200" kern="1200" dirty="0"/>
            <a:t>Velocidad</a:t>
          </a:r>
        </a:p>
      </dsp:txBody>
      <dsp:txXfrm>
        <a:off x="6145893" y="3447610"/>
        <a:ext cx="2387264" cy="751049"/>
      </dsp:txXfrm>
    </dsp:sp>
    <dsp:sp modelId="{6D8D5B1B-29FA-47D5-89D7-944DE48EBEC7}">
      <dsp:nvSpPr>
        <dsp:cNvPr id="0" name=""/>
        <dsp:cNvSpPr/>
      </dsp:nvSpPr>
      <dsp:spPr>
        <a:xfrm>
          <a:off x="8855036" y="1368173"/>
          <a:ext cx="2682319" cy="2145855"/>
        </a:xfrm>
        <a:prstGeom prst="rect">
          <a:avLst/>
        </a:prstGeom>
        <a:blipFill rotWithShape="1">
          <a:blip xmlns:r="http://schemas.openxmlformats.org/officeDocument/2006/relationships" r:embed="rId4"/>
          <a:srcRect/>
          <a:stretch>
            <a:fillRect t="-54000" b="-54000"/>
          </a:stretch>
        </a:blip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B7A832-C89A-4003-A592-4A1622380A61}">
      <dsp:nvSpPr>
        <dsp:cNvPr id="0" name=""/>
        <dsp:cNvSpPr/>
      </dsp:nvSpPr>
      <dsp:spPr>
        <a:xfrm>
          <a:off x="9082790" y="3422270"/>
          <a:ext cx="2387264" cy="751049"/>
        </a:xfrm>
        <a:prstGeom prst="wedgeRectCallout">
          <a:avLst>
            <a:gd name="adj1" fmla="val 20250"/>
            <a:gd name="adj2" fmla="val -60700"/>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MX" sz="2200" kern="1200" dirty="0"/>
            <a:t>Desplazamiento</a:t>
          </a:r>
        </a:p>
      </dsp:txBody>
      <dsp:txXfrm>
        <a:off x="9082790" y="3422270"/>
        <a:ext cx="2387264" cy="7510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0B8120-41A1-794E-804C-3AAF7D44B76E}">
      <dsp:nvSpPr>
        <dsp:cNvPr id="0" name=""/>
        <dsp:cNvSpPr/>
      </dsp:nvSpPr>
      <dsp:spPr>
        <a:xfrm>
          <a:off x="1354666" y="0"/>
          <a:ext cx="5418667" cy="5418667"/>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E180A5-7ACA-EA4B-8496-B6C2477DA521}">
      <dsp:nvSpPr>
        <dsp:cNvPr id="0" name=""/>
        <dsp:cNvSpPr/>
      </dsp:nvSpPr>
      <dsp:spPr>
        <a:xfrm>
          <a:off x="1706879" y="352213"/>
          <a:ext cx="2167466"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MX" sz="1900" kern="1200" dirty="0"/>
            <a:t>Adquisición</a:t>
          </a:r>
        </a:p>
      </dsp:txBody>
      <dsp:txXfrm>
        <a:off x="1812686" y="458020"/>
        <a:ext cx="1955852" cy="1955852"/>
      </dsp:txXfrm>
    </dsp:sp>
    <dsp:sp modelId="{88AD0537-7F0C-0446-A010-44EE3C9BA59C}">
      <dsp:nvSpPr>
        <dsp:cNvPr id="0" name=""/>
        <dsp:cNvSpPr/>
      </dsp:nvSpPr>
      <dsp:spPr>
        <a:xfrm>
          <a:off x="4253653" y="352213"/>
          <a:ext cx="2167466"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MX" sz="1900" kern="1200" dirty="0"/>
            <a:t>Procesamiento</a:t>
          </a:r>
        </a:p>
      </dsp:txBody>
      <dsp:txXfrm>
        <a:off x="4359460" y="458020"/>
        <a:ext cx="1955852" cy="1955852"/>
      </dsp:txXfrm>
    </dsp:sp>
    <dsp:sp modelId="{F0CE9698-05A1-2443-9986-F3616398DF38}">
      <dsp:nvSpPr>
        <dsp:cNvPr id="0" name=""/>
        <dsp:cNvSpPr/>
      </dsp:nvSpPr>
      <dsp:spPr>
        <a:xfrm>
          <a:off x="1706879" y="2898986"/>
          <a:ext cx="2167466"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MX" sz="1900" kern="1200" dirty="0"/>
            <a:t>Almacenamiento</a:t>
          </a:r>
        </a:p>
      </dsp:txBody>
      <dsp:txXfrm>
        <a:off x="1812686" y="3004793"/>
        <a:ext cx="1955852" cy="1955852"/>
      </dsp:txXfrm>
    </dsp:sp>
    <dsp:sp modelId="{41FD901B-DAD0-134D-B425-1E0BBFABEB4B}">
      <dsp:nvSpPr>
        <dsp:cNvPr id="0" name=""/>
        <dsp:cNvSpPr/>
      </dsp:nvSpPr>
      <dsp:spPr>
        <a:xfrm>
          <a:off x="4253653" y="2898986"/>
          <a:ext cx="2167466"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MX" sz="1900" kern="1200" dirty="0"/>
            <a:t>Visualización</a:t>
          </a:r>
        </a:p>
      </dsp:txBody>
      <dsp:txXfrm>
        <a:off x="4359460" y="3004793"/>
        <a:ext cx="1955852" cy="1955852"/>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3999E3-2AEF-A647-9C52-09E47ED8B5F8}" type="datetimeFigureOut">
              <a:rPr lang="es-EC" smtClean="0"/>
              <a:t>29/1/23</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F261C-78EA-D14A-89B2-841CB304102B}" type="slidenum">
              <a:rPr lang="es-EC" smtClean="0"/>
              <a:t>‹Nº›</a:t>
            </a:fld>
            <a:endParaRPr lang="es-EC"/>
          </a:p>
        </p:txBody>
      </p:sp>
    </p:spTree>
    <p:extLst>
      <p:ext uri="{BB962C8B-B14F-4D97-AF65-F5344CB8AC3E}">
        <p14:creationId xmlns:p14="http://schemas.microsoft.com/office/powerpoint/2010/main" val="1623539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5" name="4 Marcador de pie de página"/>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t>CÓDIGO: SGC.DI.269       VERSIÓN: 1.0        DICIEMBRE 13 2011</a:t>
            </a:r>
          </a:p>
        </p:txBody>
      </p:sp>
    </p:spTree>
    <p:extLst>
      <p:ext uri="{BB962C8B-B14F-4D97-AF65-F5344CB8AC3E}">
        <p14:creationId xmlns:p14="http://schemas.microsoft.com/office/powerpoint/2010/main" val="2776237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973611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956253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691442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043932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672810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235399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752293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669273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678276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290617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551760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64832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257382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761576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704390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293988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74447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1980305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508251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746401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449371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767495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3148571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3395084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450702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037529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356623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717690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172563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880161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909784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091509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383202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bin"/><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2.bin"/><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bin"/><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106F2A-B587-EE3A-AC2C-C59586260522}"/>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EC"/>
          </a:p>
        </p:txBody>
      </p:sp>
      <p:sp>
        <p:nvSpPr>
          <p:cNvPr id="3" name="Subtítulo 2">
            <a:extLst>
              <a:ext uri="{FF2B5EF4-FFF2-40B4-BE49-F238E27FC236}">
                <a16:creationId xmlns:a16="http://schemas.microsoft.com/office/drawing/2014/main" id="{1C12EB79-26A4-DFF1-E6A8-1E4A95666F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EC"/>
          </a:p>
        </p:txBody>
      </p:sp>
      <p:sp>
        <p:nvSpPr>
          <p:cNvPr id="4" name="Marcador de fecha 3">
            <a:extLst>
              <a:ext uri="{FF2B5EF4-FFF2-40B4-BE49-F238E27FC236}">
                <a16:creationId xmlns:a16="http://schemas.microsoft.com/office/drawing/2014/main" id="{A3756404-5002-7898-CD43-525E3249C315}"/>
              </a:ext>
            </a:extLst>
          </p:cNvPr>
          <p:cNvSpPr>
            <a:spLocks noGrp="1"/>
          </p:cNvSpPr>
          <p:nvPr>
            <p:ph type="dt" sz="half" idx="10"/>
          </p:nvPr>
        </p:nvSpPr>
        <p:spPr/>
        <p:txBody>
          <a:bodyPr/>
          <a:lstStyle/>
          <a:p>
            <a:fld id="{CDCCD1D2-ED50-9F42-9CAF-864A3C42BCEB}" type="datetimeFigureOut">
              <a:rPr lang="es-EC" smtClean="0"/>
              <a:t>29/1/23</a:t>
            </a:fld>
            <a:endParaRPr lang="es-EC"/>
          </a:p>
        </p:txBody>
      </p:sp>
      <p:sp>
        <p:nvSpPr>
          <p:cNvPr id="5" name="Marcador de pie de página 4">
            <a:extLst>
              <a:ext uri="{FF2B5EF4-FFF2-40B4-BE49-F238E27FC236}">
                <a16:creationId xmlns:a16="http://schemas.microsoft.com/office/drawing/2014/main" id="{060C8039-C977-64F4-4C07-08D4C0D82984}"/>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D3E5FDCD-05A2-F47E-BC5E-0F1E8266D21E}"/>
              </a:ext>
            </a:extLst>
          </p:cNvPr>
          <p:cNvSpPr>
            <a:spLocks noGrp="1"/>
          </p:cNvSpPr>
          <p:nvPr>
            <p:ph type="sldNum" sz="quarter" idx="12"/>
          </p:nvPr>
        </p:nvSpPr>
        <p:spPr/>
        <p:txBody>
          <a:bodyPr/>
          <a:lstStyle/>
          <a:p>
            <a:fld id="{A9963052-8225-2E4C-91E9-8C0E33F60871}" type="slidenum">
              <a:rPr lang="es-EC" smtClean="0"/>
              <a:t>‹Nº›</a:t>
            </a:fld>
            <a:endParaRPr lang="es-EC"/>
          </a:p>
        </p:txBody>
      </p:sp>
    </p:spTree>
    <p:extLst>
      <p:ext uri="{BB962C8B-B14F-4D97-AF65-F5344CB8AC3E}">
        <p14:creationId xmlns:p14="http://schemas.microsoft.com/office/powerpoint/2010/main" val="2169899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9498A7-3926-A6E4-CB31-AA0FC1B2026F}"/>
              </a:ext>
            </a:extLst>
          </p:cNvPr>
          <p:cNvSpPr>
            <a:spLocks noGrp="1"/>
          </p:cNvSpPr>
          <p:nvPr>
            <p:ph type="title"/>
          </p:nvPr>
        </p:nvSpPr>
        <p:spPr/>
        <p:txBody>
          <a:bodyPr/>
          <a:lstStyle/>
          <a:p>
            <a:r>
              <a:rPr lang="es-MX"/>
              <a:t>Haz clic para modificar el estilo de título del patrón</a:t>
            </a:r>
            <a:endParaRPr lang="es-EC"/>
          </a:p>
        </p:txBody>
      </p:sp>
      <p:sp>
        <p:nvSpPr>
          <p:cNvPr id="3" name="Marcador de texto vertical 2">
            <a:extLst>
              <a:ext uri="{FF2B5EF4-FFF2-40B4-BE49-F238E27FC236}">
                <a16:creationId xmlns:a16="http://schemas.microsoft.com/office/drawing/2014/main" id="{EC13AD71-F8E4-0766-0F54-7F98A384DC55}"/>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
        <p:nvSpPr>
          <p:cNvPr id="4" name="Marcador de fecha 3">
            <a:extLst>
              <a:ext uri="{FF2B5EF4-FFF2-40B4-BE49-F238E27FC236}">
                <a16:creationId xmlns:a16="http://schemas.microsoft.com/office/drawing/2014/main" id="{09DFD021-0363-01BB-7428-A760F3CF7F25}"/>
              </a:ext>
            </a:extLst>
          </p:cNvPr>
          <p:cNvSpPr>
            <a:spLocks noGrp="1"/>
          </p:cNvSpPr>
          <p:nvPr>
            <p:ph type="dt" sz="half" idx="10"/>
          </p:nvPr>
        </p:nvSpPr>
        <p:spPr/>
        <p:txBody>
          <a:bodyPr/>
          <a:lstStyle/>
          <a:p>
            <a:fld id="{CDCCD1D2-ED50-9F42-9CAF-864A3C42BCEB}" type="datetimeFigureOut">
              <a:rPr lang="es-EC" smtClean="0"/>
              <a:t>29/1/23</a:t>
            </a:fld>
            <a:endParaRPr lang="es-EC"/>
          </a:p>
        </p:txBody>
      </p:sp>
      <p:sp>
        <p:nvSpPr>
          <p:cNvPr id="5" name="Marcador de pie de página 4">
            <a:extLst>
              <a:ext uri="{FF2B5EF4-FFF2-40B4-BE49-F238E27FC236}">
                <a16:creationId xmlns:a16="http://schemas.microsoft.com/office/drawing/2014/main" id="{6CBDC01F-4A68-83AC-D5E6-1782A7293934}"/>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2CC9AD44-31A6-663D-B5DB-CB9E88E39727}"/>
              </a:ext>
            </a:extLst>
          </p:cNvPr>
          <p:cNvSpPr>
            <a:spLocks noGrp="1"/>
          </p:cNvSpPr>
          <p:nvPr>
            <p:ph type="sldNum" sz="quarter" idx="12"/>
          </p:nvPr>
        </p:nvSpPr>
        <p:spPr/>
        <p:txBody>
          <a:bodyPr/>
          <a:lstStyle/>
          <a:p>
            <a:fld id="{A9963052-8225-2E4C-91E9-8C0E33F60871}" type="slidenum">
              <a:rPr lang="es-EC" smtClean="0"/>
              <a:t>‹Nº›</a:t>
            </a:fld>
            <a:endParaRPr lang="es-EC"/>
          </a:p>
        </p:txBody>
      </p:sp>
    </p:spTree>
    <p:extLst>
      <p:ext uri="{BB962C8B-B14F-4D97-AF65-F5344CB8AC3E}">
        <p14:creationId xmlns:p14="http://schemas.microsoft.com/office/powerpoint/2010/main" val="519115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00B70D6-9FA3-6C2C-710B-8B3C142A46ED}"/>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EC"/>
          </a:p>
        </p:txBody>
      </p:sp>
      <p:sp>
        <p:nvSpPr>
          <p:cNvPr id="3" name="Marcador de texto vertical 2">
            <a:extLst>
              <a:ext uri="{FF2B5EF4-FFF2-40B4-BE49-F238E27FC236}">
                <a16:creationId xmlns:a16="http://schemas.microsoft.com/office/drawing/2014/main" id="{445A0B2E-5463-1A12-4083-4FCBBA3A5D75}"/>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
        <p:nvSpPr>
          <p:cNvPr id="4" name="Marcador de fecha 3">
            <a:extLst>
              <a:ext uri="{FF2B5EF4-FFF2-40B4-BE49-F238E27FC236}">
                <a16:creationId xmlns:a16="http://schemas.microsoft.com/office/drawing/2014/main" id="{3D7D8827-6DAF-A5D3-12C9-AE33AEC8D249}"/>
              </a:ext>
            </a:extLst>
          </p:cNvPr>
          <p:cNvSpPr>
            <a:spLocks noGrp="1"/>
          </p:cNvSpPr>
          <p:nvPr>
            <p:ph type="dt" sz="half" idx="10"/>
          </p:nvPr>
        </p:nvSpPr>
        <p:spPr/>
        <p:txBody>
          <a:bodyPr/>
          <a:lstStyle/>
          <a:p>
            <a:fld id="{CDCCD1D2-ED50-9F42-9CAF-864A3C42BCEB}" type="datetimeFigureOut">
              <a:rPr lang="es-EC" smtClean="0"/>
              <a:t>29/1/23</a:t>
            </a:fld>
            <a:endParaRPr lang="es-EC"/>
          </a:p>
        </p:txBody>
      </p:sp>
      <p:sp>
        <p:nvSpPr>
          <p:cNvPr id="5" name="Marcador de pie de página 4">
            <a:extLst>
              <a:ext uri="{FF2B5EF4-FFF2-40B4-BE49-F238E27FC236}">
                <a16:creationId xmlns:a16="http://schemas.microsoft.com/office/drawing/2014/main" id="{5F683AC8-6115-B001-071A-28BA413661BA}"/>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62918A11-B089-D08C-4537-873640F68A48}"/>
              </a:ext>
            </a:extLst>
          </p:cNvPr>
          <p:cNvSpPr>
            <a:spLocks noGrp="1"/>
          </p:cNvSpPr>
          <p:nvPr>
            <p:ph type="sldNum" sz="quarter" idx="12"/>
          </p:nvPr>
        </p:nvSpPr>
        <p:spPr/>
        <p:txBody>
          <a:bodyPr/>
          <a:lstStyle/>
          <a:p>
            <a:fld id="{A9963052-8225-2E4C-91E9-8C0E33F60871}" type="slidenum">
              <a:rPr lang="es-EC" smtClean="0"/>
              <a:t>‹Nº›</a:t>
            </a:fld>
            <a:endParaRPr lang="es-EC"/>
          </a:p>
        </p:txBody>
      </p:sp>
    </p:spTree>
    <p:extLst>
      <p:ext uri="{BB962C8B-B14F-4D97-AF65-F5344CB8AC3E}">
        <p14:creationId xmlns:p14="http://schemas.microsoft.com/office/powerpoint/2010/main" val="2824568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name="CorelDRAW" r:id="rId2" imgW="9168480" imgH="5375520" progId="">
                  <p:embed/>
                </p:oleObj>
              </mc:Choice>
              <mc:Fallback>
                <p:oleObj name="CorelDRAW" r:id="rId2" imgW="9168480" imgH="5375520" progId="">
                  <p:embed/>
                  <p:pic>
                    <p:nvPicPr>
                      <p:cNvPr id="2" name="Object 43"/>
                      <p:cNvPicPr>
                        <a:picLocks noChangeAspect="1" noChangeArrowheads="1"/>
                      </p:cNvPicPr>
                      <p:nvPr/>
                    </p:nvPicPr>
                    <p:blipFill>
                      <a:blip r:embed="rId3">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pic>
        <p:nvPicPr>
          <p:cNvPr id="8" name="12 Imagen" descr="pie de pagina espe.jpg"/>
          <p:cNvPicPr>
            <a:picLocks noChangeAspect="1"/>
          </p:cNvPicPr>
          <p:nvPr userDrawn="1"/>
        </p:nvPicPr>
        <p:blipFill>
          <a:blip r:embed="rId4"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endParaRPr lang="es-EC">
              <a:solidFill>
                <a:srgbClr val="000000"/>
              </a:solidFill>
            </a:endParaRP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endParaRPr lang="es-EC">
              <a:solidFill>
                <a:srgbClr val="000000"/>
              </a:solidFill>
            </a:endParaRPr>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a:solidFill>
                  <a:srgbClr val="000000"/>
                </a:solidFill>
              </a:rPr>
              <a:t>VERSIÓN: </a:t>
            </a:r>
            <a:r>
              <a:rPr lang="es-EC">
                <a:solidFill>
                  <a:srgbClr val="000000"/>
                </a:solidFill>
              </a:rPr>
              <a:t>1.1</a:t>
            </a:r>
          </a:p>
        </p:txBody>
      </p:sp>
      <p:pic>
        <p:nvPicPr>
          <p:cNvPr id="9" name="8 Imagen"/>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476288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name="CorelDRAW" r:id="rId2" imgW="9168480" imgH="5375520" progId="">
                  <p:embed/>
                </p:oleObj>
              </mc:Choice>
              <mc:Fallback>
                <p:oleObj name="CorelDRAW" r:id="rId2" imgW="9168480" imgH="5375520" progId="">
                  <p:embed/>
                  <p:pic>
                    <p:nvPicPr>
                      <p:cNvPr id="2" name="Object 43"/>
                      <p:cNvPicPr>
                        <a:picLocks noChangeAspect="1" noChangeArrowheads="1"/>
                      </p:cNvPicPr>
                      <p:nvPr/>
                    </p:nvPicPr>
                    <p:blipFill>
                      <a:blip r:embed="rId3">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pic>
        <p:nvPicPr>
          <p:cNvPr id="8" name="12 Imagen" descr="pie de pagina espe.jpg"/>
          <p:cNvPicPr>
            <a:picLocks noChangeAspect="1"/>
          </p:cNvPicPr>
          <p:nvPr userDrawn="1"/>
        </p:nvPicPr>
        <p:blipFill>
          <a:blip r:embed="rId4"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srgbClr val="000000"/>
              </a:solidFill>
            </a:endParaRP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srgbClr val="000000"/>
              </a:solidFill>
            </a:endParaRPr>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a:solidFill>
                  <a:srgbClr val="000000"/>
                </a:solidFill>
              </a:rPr>
              <a:t>VERSIÓN: </a:t>
            </a:r>
            <a:r>
              <a:rPr lang="es-EC">
                <a:solidFill>
                  <a:srgbClr val="000000"/>
                </a:solidFill>
              </a:rPr>
              <a:t>1.1</a:t>
            </a:r>
            <a:endParaRPr lang="es-EC" dirty="0">
              <a:solidFill>
                <a:srgbClr val="000000"/>
              </a:solidFill>
            </a:endParaRPr>
          </a:p>
        </p:txBody>
      </p:sp>
      <p:pic>
        <p:nvPicPr>
          <p:cNvPr id="9" name="8 Imagen"/>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2521842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3744264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60210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236323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936772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1103302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00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DB9CBD-937C-0503-527D-688C5F716737}"/>
              </a:ext>
            </a:extLst>
          </p:cNvPr>
          <p:cNvSpPr>
            <a:spLocks noGrp="1"/>
          </p:cNvSpPr>
          <p:nvPr>
            <p:ph type="title"/>
          </p:nvPr>
        </p:nvSpPr>
        <p:spPr/>
        <p:txBody>
          <a:bodyPr/>
          <a:lstStyle/>
          <a:p>
            <a:r>
              <a:rPr lang="es-MX"/>
              <a:t>Haz clic para modificar el estilo de título del patrón</a:t>
            </a:r>
            <a:endParaRPr lang="es-EC"/>
          </a:p>
        </p:txBody>
      </p:sp>
      <p:sp>
        <p:nvSpPr>
          <p:cNvPr id="3" name="Marcador de contenido 2">
            <a:extLst>
              <a:ext uri="{FF2B5EF4-FFF2-40B4-BE49-F238E27FC236}">
                <a16:creationId xmlns:a16="http://schemas.microsoft.com/office/drawing/2014/main" id="{EDC87D42-CF1A-2C3C-112C-B90DF70E4023}"/>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
        <p:nvSpPr>
          <p:cNvPr id="4" name="Marcador de fecha 3">
            <a:extLst>
              <a:ext uri="{FF2B5EF4-FFF2-40B4-BE49-F238E27FC236}">
                <a16:creationId xmlns:a16="http://schemas.microsoft.com/office/drawing/2014/main" id="{3A14F977-4977-F24C-A49E-92B4E9990560}"/>
              </a:ext>
            </a:extLst>
          </p:cNvPr>
          <p:cNvSpPr>
            <a:spLocks noGrp="1"/>
          </p:cNvSpPr>
          <p:nvPr>
            <p:ph type="dt" sz="half" idx="10"/>
          </p:nvPr>
        </p:nvSpPr>
        <p:spPr/>
        <p:txBody>
          <a:bodyPr/>
          <a:lstStyle/>
          <a:p>
            <a:fld id="{CDCCD1D2-ED50-9F42-9CAF-864A3C42BCEB}" type="datetimeFigureOut">
              <a:rPr lang="es-EC" smtClean="0"/>
              <a:t>29/1/23</a:t>
            </a:fld>
            <a:endParaRPr lang="es-EC"/>
          </a:p>
        </p:txBody>
      </p:sp>
      <p:sp>
        <p:nvSpPr>
          <p:cNvPr id="5" name="Marcador de pie de página 4">
            <a:extLst>
              <a:ext uri="{FF2B5EF4-FFF2-40B4-BE49-F238E27FC236}">
                <a16:creationId xmlns:a16="http://schemas.microsoft.com/office/drawing/2014/main" id="{2BF44C79-331D-771F-DB0E-CA1EA8010BDC}"/>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4DF263F6-C5EF-715E-2347-1A7FAF1EC902}"/>
              </a:ext>
            </a:extLst>
          </p:cNvPr>
          <p:cNvSpPr>
            <a:spLocks noGrp="1"/>
          </p:cNvSpPr>
          <p:nvPr>
            <p:ph type="sldNum" sz="quarter" idx="12"/>
          </p:nvPr>
        </p:nvSpPr>
        <p:spPr/>
        <p:txBody>
          <a:bodyPr/>
          <a:lstStyle/>
          <a:p>
            <a:fld id="{A9963052-8225-2E4C-91E9-8C0E33F60871}" type="slidenum">
              <a:rPr lang="es-EC" smtClean="0"/>
              <a:t>‹Nº›</a:t>
            </a:fld>
            <a:endParaRPr lang="es-EC"/>
          </a:p>
        </p:txBody>
      </p:sp>
    </p:spTree>
    <p:extLst>
      <p:ext uri="{BB962C8B-B14F-4D97-AF65-F5344CB8AC3E}">
        <p14:creationId xmlns:p14="http://schemas.microsoft.com/office/powerpoint/2010/main" val="1949015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714959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20442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0231837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1927637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endParaRPr lang="es-EC" dirty="0">
              <a:solidFill>
                <a:srgbClr val="000000"/>
              </a:solidFill>
            </a:endParaRPr>
          </a:p>
        </p:txBody>
      </p:sp>
      <p:sp>
        <p:nvSpPr>
          <p:cNvPr id="3" name="2 Marcador de número de diapositiva"/>
          <p:cNvSpPr>
            <a:spLocks noGrp="1"/>
          </p:cNvSpPr>
          <p:nvPr>
            <p:ph type="sldNum" sz="quarter" idx="11"/>
          </p:nvPr>
        </p:nvSpPr>
        <p:spPr/>
        <p:txBody>
          <a:bodyPr/>
          <a:lstStyle/>
          <a:p>
            <a:r>
              <a:rPr lang="es-EC" b="1">
                <a:solidFill>
                  <a:srgbClr val="000000"/>
                </a:solidFill>
              </a:rPr>
              <a:t>VERSIÓN: </a:t>
            </a:r>
            <a:r>
              <a:rPr lang="es-EC">
                <a:solidFill>
                  <a:srgbClr val="000000"/>
                </a:solidFill>
              </a:rPr>
              <a:t>1.0</a:t>
            </a:r>
            <a:endParaRPr lang="es-EC" dirty="0">
              <a:solidFill>
                <a:srgbClr val="000000"/>
              </a:solidFill>
            </a:endParaRPr>
          </a:p>
        </p:txBody>
      </p:sp>
      <p:sp>
        <p:nvSpPr>
          <p:cNvPr id="4" name="3 Marcador de pie de página"/>
          <p:cNvSpPr>
            <a:spLocks noGrp="1"/>
          </p:cNvSpPr>
          <p:nvPr>
            <p:ph type="ftr" sz="quarter" idx="12"/>
          </p:nvPr>
        </p:nvSpPr>
        <p:spPr/>
        <p:txBody>
          <a:bodyPr/>
          <a:lstStyle/>
          <a:p>
            <a:endParaRPr lang="es-EC" dirty="0">
              <a:solidFill>
                <a:srgbClr val="000000"/>
              </a:solidFill>
            </a:endParaRPr>
          </a:p>
        </p:txBody>
      </p:sp>
    </p:spTree>
    <p:extLst>
      <p:ext uri="{BB962C8B-B14F-4D97-AF65-F5344CB8AC3E}">
        <p14:creationId xmlns:p14="http://schemas.microsoft.com/office/powerpoint/2010/main" val="39929488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888837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name="CorelDRAW" r:id="rId2" imgW="9168480" imgH="5375520" progId="">
                  <p:embed/>
                </p:oleObj>
              </mc:Choice>
              <mc:Fallback>
                <p:oleObj name="CorelDRAW" r:id="rId2" imgW="9168480" imgH="5375520" progId="">
                  <p:embed/>
                  <p:pic>
                    <p:nvPicPr>
                      <p:cNvPr id="2" name="Object 43"/>
                      <p:cNvPicPr>
                        <a:picLocks noChangeAspect="1" noChangeArrowheads="1"/>
                      </p:cNvPicPr>
                      <p:nvPr/>
                    </p:nvPicPr>
                    <p:blipFill>
                      <a:blip r:embed="rId3">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pic>
        <p:nvPicPr>
          <p:cNvPr id="8" name="12 Imagen" descr="pie de pagina espe.jpg"/>
          <p:cNvPicPr>
            <a:picLocks noChangeAspect="1"/>
          </p:cNvPicPr>
          <p:nvPr userDrawn="1"/>
        </p:nvPicPr>
        <p:blipFill>
          <a:blip r:embed="rId4"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endParaRPr lang="es-EC">
              <a:solidFill>
                <a:srgbClr val="000000"/>
              </a:solidFill>
            </a:endParaRP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endParaRPr lang="es-EC">
              <a:solidFill>
                <a:srgbClr val="000000"/>
              </a:solidFill>
            </a:endParaRPr>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a:solidFill>
                  <a:srgbClr val="000000"/>
                </a:solidFill>
              </a:rPr>
              <a:t>VERSIÓN: </a:t>
            </a:r>
            <a:r>
              <a:rPr lang="es-EC">
                <a:solidFill>
                  <a:srgbClr val="000000"/>
                </a:solidFill>
              </a:rPr>
              <a:t>1.1</a:t>
            </a:r>
          </a:p>
        </p:txBody>
      </p:sp>
      <p:pic>
        <p:nvPicPr>
          <p:cNvPr id="9" name="8 Imagen"/>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696556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42145765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046578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530432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D58B50-3BDF-E8DA-B30E-A413296D314B}"/>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EC"/>
          </a:p>
        </p:txBody>
      </p:sp>
      <p:sp>
        <p:nvSpPr>
          <p:cNvPr id="3" name="Marcador de texto 2">
            <a:extLst>
              <a:ext uri="{FF2B5EF4-FFF2-40B4-BE49-F238E27FC236}">
                <a16:creationId xmlns:a16="http://schemas.microsoft.com/office/drawing/2014/main" id="{42A6BF4A-97D7-EEFA-4A12-D588C48EAD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2FC2D1F1-687A-CDFB-52A4-8C7874DF06E9}"/>
              </a:ext>
            </a:extLst>
          </p:cNvPr>
          <p:cNvSpPr>
            <a:spLocks noGrp="1"/>
          </p:cNvSpPr>
          <p:nvPr>
            <p:ph type="dt" sz="half" idx="10"/>
          </p:nvPr>
        </p:nvSpPr>
        <p:spPr/>
        <p:txBody>
          <a:bodyPr/>
          <a:lstStyle/>
          <a:p>
            <a:fld id="{CDCCD1D2-ED50-9F42-9CAF-864A3C42BCEB}" type="datetimeFigureOut">
              <a:rPr lang="es-EC" smtClean="0"/>
              <a:t>29/1/23</a:t>
            </a:fld>
            <a:endParaRPr lang="es-EC"/>
          </a:p>
        </p:txBody>
      </p:sp>
      <p:sp>
        <p:nvSpPr>
          <p:cNvPr id="5" name="Marcador de pie de página 4">
            <a:extLst>
              <a:ext uri="{FF2B5EF4-FFF2-40B4-BE49-F238E27FC236}">
                <a16:creationId xmlns:a16="http://schemas.microsoft.com/office/drawing/2014/main" id="{2AF00065-6910-1839-E0B3-2232702354B6}"/>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12B3D3D6-F479-1E16-FE9B-0EC635E7CB5F}"/>
              </a:ext>
            </a:extLst>
          </p:cNvPr>
          <p:cNvSpPr>
            <a:spLocks noGrp="1"/>
          </p:cNvSpPr>
          <p:nvPr>
            <p:ph type="sldNum" sz="quarter" idx="12"/>
          </p:nvPr>
        </p:nvSpPr>
        <p:spPr/>
        <p:txBody>
          <a:bodyPr/>
          <a:lstStyle/>
          <a:p>
            <a:fld id="{A9963052-8225-2E4C-91E9-8C0E33F60871}" type="slidenum">
              <a:rPr lang="es-EC" smtClean="0"/>
              <a:t>‹Nº›</a:t>
            </a:fld>
            <a:endParaRPr lang="es-EC"/>
          </a:p>
        </p:txBody>
      </p:sp>
    </p:spTree>
    <p:extLst>
      <p:ext uri="{BB962C8B-B14F-4D97-AF65-F5344CB8AC3E}">
        <p14:creationId xmlns:p14="http://schemas.microsoft.com/office/powerpoint/2010/main" val="25969673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172173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6735195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438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944129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4211652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7465559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8313885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endParaRPr lang="es-EC">
              <a:solidFill>
                <a:srgbClr val="000000"/>
              </a:solidFill>
            </a:endParaRPr>
          </a:p>
        </p:txBody>
      </p:sp>
      <p:sp>
        <p:nvSpPr>
          <p:cNvPr id="3" name="2 Marcador de número de diapositiva"/>
          <p:cNvSpPr>
            <a:spLocks noGrp="1"/>
          </p:cNvSpPr>
          <p:nvPr>
            <p:ph type="sldNum" sz="quarter" idx="11"/>
          </p:nvPr>
        </p:nvSpPr>
        <p:spPr/>
        <p:txBody>
          <a:bodyPr/>
          <a:lstStyle/>
          <a:p>
            <a:r>
              <a:rPr lang="es-EC" b="1">
                <a:solidFill>
                  <a:srgbClr val="000000"/>
                </a:solidFill>
              </a:rPr>
              <a:t>VERSIÓN: </a:t>
            </a:r>
            <a:r>
              <a:rPr lang="es-EC">
                <a:solidFill>
                  <a:srgbClr val="000000"/>
                </a:solidFill>
              </a:rPr>
              <a:t>1.0</a:t>
            </a:r>
          </a:p>
        </p:txBody>
      </p:sp>
      <p:sp>
        <p:nvSpPr>
          <p:cNvPr id="4" name="3 Marcador de pie de página"/>
          <p:cNvSpPr>
            <a:spLocks noGrp="1"/>
          </p:cNvSpPr>
          <p:nvPr>
            <p:ph type="ftr" sz="quarter" idx="12"/>
          </p:nvPr>
        </p:nvSpPr>
        <p:spPr/>
        <p:txBody>
          <a:bodyPr/>
          <a:lstStyle/>
          <a:p>
            <a:endParaRPr lang="es-EC">
              <a:solidFill>
                <a:srgbClr val="000000"/>
              </a:solidFill>
            </a:endParaRPr>
          </a:p>
        </p:txBody>
      </p:sp>
    </p:spTree>
    <p:extLst>
      <p:ext uri="{BB962C8B-B14F-4D97-AF65-F5344CB8AC3E}">
        <p14:creationId xmlns:p14="http://schemas.microsoft.com/office/powerpoint/2010/main" val="3992578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241758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3081644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148AC2-611E-4D7A-0920-D96EA392308C}"/>
              </a:ext>
            </a:extLst>
          </p:cNvPr>
          <p:cNvSpPr>
            <a:spLocks noGrp="1"/>
          </p:cNvSpPr>
          <p:nvPr>
            <p:ph type="title"/>
          </p:nvPr>
        </p:nvSpPr>
        <p:spPr/>
        <p:txBody>
          <a:bodyPr/>
          <a:lstStyle/>
          <a:p>
            <a:r>
              <a:rPr lang="es-MX"/>
              <a:t>Haz clic para modificar el estilo de título del patrón</a:t>
            </a:r>
            <a:endParaRPr lang="es-EC"/>
          </a:p>
        </p:txBody>
      </p:sp>
      <p:sp>
        <p:nvSpPr>
          <p:cNvPr id="3" name="Marcador de contenido 2">
            <a:extLst>
              <a:ext uri="{FF2B5EF4-FFF2-40B4-BE49-F238E27FC236}">
                <a16:creationId xmlns:a16="http://schemas.microsoft.com/office/drawing/2014/main" id="{5D57DC26-D24E-DF90-736C-1C4FF5A3B70A}"/>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
        <p:nvSpPr>
          <p:cNvPr id="4" name="Marcador de contenido 3">
            <a:extLst>
              <a:ext uri="{FF2B5EF4-FFF2-40B4-BE49-F238E27FC236}">
                <a16:creationId xmlns:a16="http://schemas.microsoft.com/office/drawing/2014/main" id="{63763BB9-05CE-8753-6616-2EA5091C1A03}"/>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
        <p:nvSpPr>
          <p:cNvPr id="5" name="Marcador de fecha 4">
            <a:extLst>
              <a:ext uri="{FF2B5EF4-FFF2-40B4-BE49-F238E27FC236}">
                <a16:creationId xmlns:a16="http://schemas.microsoft.com/office/drawing/2014/main" id="{A701ED84-2749-C3B7-6276-6B518DE67FE5}"/>
              </a:ext>
            </a:extLst>
          </p:cNvPr>
          <p:cNvSpPr>
            <a:spLocks noGrp="1"/>
          </p:cNvSpPr>
          <p:nvPr>
            <p:ph type="dt" sz="half" idx="10"/>
          </p:nvPr>
        </p:nvSpPr>
        <p:spPr/>
        <p:txBody>
          <a:bodyPr/>
          <a:lstStyle/>
          <a:p>
            <a:fld id="{CDCCD1D2-ED50-9F42-9CAF-864A3C42BCEB}" type="datetimeFigureOut">
              <a:rPr lang="es-EC" smtClean="0"/>
              <a:t>29/1/23</a:t>
            </a:fld>
            <a:endParaRPr lang="es-EC"/>
          </a:p>
        </p:txBody>
      </p:sp>
      <p:sp>
        <p:nvSpPr>
          <p:cNvPr id="6" name="Marcador de pie de página 5">
            <a:extLst>
              <a:ext uri="{FF2B5EF4-FFF2-40B4-BE49-F238E27FC236}">
                <a16:creationId xmlns:a16="http://schemas.microsoft.com/office/drawing/2014/main" id="{0BF181FC-EDB8-3887-00A1-DBD05DBA12B2}"/>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BE2221E0-2027-5A94-F77D-A864905EBB22}"/>
              </a:ext>
            </a:extLst>
          </p:cNvPr>
          <p:cNvSpPr>
            <a:spLocks noGrp="1"/>
          </p:cNvSpPr>
          <p:nvPr>
            <p:ph type="sldNum" sz="quarter" idx="12"/>
          </p:nvPr>
        </p:nvSpPr>
        <p:spPr/>
        <p:txBody>
          <a:bodyPr/>
          <a:lstStyle/>
          <a:p>
            <a:fld id="{A9963052-8225-2E4C-91E9-8C0E33F60871}" type="slidenum">
              <a:rPr lang="es-EC" smtClean="0"/>
              <a:t>‹Nº›</a:t>
            </a:fld>
            <a:endParaRPr lang="es-EC"/>
          </a:p>
        </p:txBody>
      </p:sp>
    </p:spTree>
    <p:extLst>
      <p:ext uri="{BB962C8B-B14F-4D97-AF65-F5344CB8AC3E}">
        <p14:creationId xmlns:p14="http://schemas.microsoft.com/office/powerpoint/2010/main" val="1568511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FA774E-0A38-6BBD-789D-9B4E588B135D}"/>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EC"/>
          </a:p>
        </p:txBody>
      </p:sp>
      <p:sp>
        <p:nvSpPr>
          <p:cNvPr id="3" name="Marcador de texto 2">
            <a:extLst>
              <a:ext uri="{FF2B5EF4-FFF2-40B4-BE49-F238E27FC236}">
                <a16:creationId xmlns:a16="http://schemas.microsoft.com/office/drawing/2014/main" id="{658403C2-8510-C788-DBF2-4E5DC214D1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762E18CC-A4FF-74ED-0ABF-FC6D85365CA0}"/>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
        <p:nvSpPr>
          <p:cNvPr id="5" name="Marcador de texto 4">
            <a:extLst>
              <a:ext uri="{FF2B5EF4-FFF2-40B4-BE49-F238E27FC236}">
                <a16:creationId xmlns:a16="http://schemas.microsoft.com/office/drawing/2014/main" id="{54D2E24B-516A-A60F-11F0-27C4B680D4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7F78C3F0-1E62-9169-7267-C0BA071E71B0}"/>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
        <p:nvSpPr>
          <p:cNvPr id="7" name="Marcador de fecha 6">
            <a:extLst>
              <a:ext uri="{FF2B5EF4-FFF2-40B4-BE49-F238E27FC236}">
                <a16:creationId xmlns:a16="http://schemas.microsoft.com/office/drawing/2014/main" id="{C9530EAE-379B-43FB-D01C-3D4E0ACFEFE6}"/>
              </a:ext>
            </a:extLst>
          </p:cNvPr>
          <p:cNvSpPr>
            <a:spLocks noGrp="1"/>
          </p:cNvSpPr>
          <p:nvPr>
            <p:ph type="dt" sz="half" idx="10"/>
          </p:nvPr>
        </p:nvSpPr>
        <p:spPr/>
        <p:txBody>
          <a:bodyPr/>
          <a:lstStyle/>
          <a:p>
            <a:fld id="{CDCCD1D2-ED50-9F42-9CAF-864A3C42BCEB}" type="datetimeFigureOut">
              <a:rPr lang="es-EC" smtClean="0"/>
              <a:t>29/1/23</a:t>
            </a:fld>
            <a:endParaRPr lang="es-EC"/>
          </a:p>
        </p:txBody>
      </p:sp>
      <p:sp>
        <p:nvSpPr>
          <p:cNvPr id="8" name="Marcador de pie de página 7">
            <a:extLst>
              <a:ext uri="{FF2B5EF4-FFF2-40B4-BE49-F238E27FC236}">
                <a16:creationId xmlns:a16="http://schemas.microsoft.com/office/drawing/2014/main" id="{AF10F1DF-36F0-E60F-C3E6-A361A913485D}"/>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C8D5CAAE-24AB-8DED-7E55-25068514DC8D}"/>
              </a:ext>
            </a:extLst>
          </p:cNvPr>
          <p:cNvSpPr>
            <a:spLocks noGrp="1"/>
          </p:cNvSpPr>
          <p:nvPr>
            <p:ph type="sldNum" sz="quarter" idx="12"/>
          </p:nvPr>
        </p:nvSpPr>
        <p:spPr/>
        <p:txBody>
          <a:bodyPr/>
          <a:lstStyle/>
          <a:p>
            <a:fld id="{A9963052-8225-2E4C-91E9-8C0E33F60871}" type="slidenum">
              <a:rPr lang="es-EC" smtClean="0"/>
              <a:t>‹Nº›</a:t>
            </a:fld>
            <a:endParaRPr lang="es-EC"/>
          </a:p>
        </p:txBody>
      </p:sp>
    </p:spTree>
    <p:extLst>
      <p:ext uri="{BB962C8B-B14F-4D97-AF65-F5344CB8AC3E}">
        <p14:creationId xmlns:p14="http://schemas.microsoft.com/office/powerpoint/2010/main" val="3564092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7A3B31-ECCC-CC9A-E699-CD4F1EAF7875}"/>
              </a:ext>
            </a:extLst>
          </p:cNvPr>
          <p:cNvSpPr>
            <a:spLocks noGrp="1"/>
          </p:cNvSpPr>
          <p:nvPr>
            <p:ph type="title"/>
          </p:nvPr>
        </p:nvSpPr>
        <p:spPr/>
        <p:txBody>
          <a:bodyPr/>
          <a:lstStyle/>
          <a:p>
            <a:r>
              <a:rPr lang="es-MX"/>
              <a:t>Haz clic para modificar el estilo de título del patrón</a:t>
            </a:r>
            <a:endParaRPr lang="es-EC"/>
          </a:p>
        </p:txBody>
      </p:sp>
      <p:sp>
        <p:nvSpPr>
          <p:cNvPr id="3" name="Marcador de fecha 2">
            <a:extLst>
              <a:ext uri="{FF2B5EF4-FFF2-40B4-BE49-F238E27FC236}">
                <a16:creationId xmlns:a16="http://schemas.microsoft.com/office/drawing/2014/main" id="{846330AC-FCF2-2EAC-B4C5-C5168DDFAD61}"/>
              </a:ext>
            </a:extLst>
          </p:cNvPr>
          <p:cNvSpPr>
            <a:spLocks noGrp="1"/>
          </p:cNvSpPr>
          <p:nvPr>
            <p:ph type="dt" sz="half" idx="10"/>
          </p:nvPr>
        </p:nvSpPr>
        <p:spPr/>
        <p:txBody>
          <a:bodyPr/>
          <a:lstStyle/>
          <a:p>
            <a:fld id="{CDCCD1D2-ED50-9F42-9CAF-864A3C42BCEB}" type="datetimeFigureOut">
              <a:rPr lang="es-EC" smtClean="0"/>
              <a:t>29/1/23</a:t>
            </a:fld>
            <a:endParaRPr lang="es-EC"/>
          </a:p>
        </p:txBody>
      </p:sp>
      <p:sp>
        <p:nvSpPr>
          <p:cNvPr id="4" name="Marcador de pie de página 3">
            <a:extLst>
              <a:ext uri="{FF2B5EF4-FFF2-40B4-BE49-F238E27FC236}">
                <a16:creationId xmlns:a16="http://schemas.microsoft.com/office/drawing/2014/main" id="{3864C9BE-A8F9-8F5B-4EFA-678992E1B96B}"/>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AD238857-0951-536E-9480-F19DD2D97490}"/>
              </a:ext>
            </a:extLst>
          </p:cNvPr>
          <p:cNvSpPr>
            <a:spLocks noGrp="1"/>
          </p:cNvSpPr>
          <p:nvPr>
            <p:ph type="sldNum" sz="quarter" idx="12"/>
          </p:nvPr>
        </p:nvSpPr>
        <p:spPr/>
        <p:txBody>
          <a:bodyPr/>
          <a:lstStyle/>
          <a:p>
            <a:fld id="{A9963052-8225-2E4C-91E9-8C0E33F60871}" type="slidenum">
              <a:rPr lang="es-EC" smtClean="0"/>
              <a:t>‹Nº›</a:t>
            </a:fld>
            <a:endParaRPr lang="es-EC"/>
          </a:p>
        </p:txBody>
      </p:sp>
    </p:spTree>
    <p:extLst>
      <p:ext uri="{BB962C8B-B14F-4D97-AF65-F5344CB8AC3E}">
        <p14:creationId xmlns:p14="http://schemas.microsoft.com/office/powerpoint/2010/main" val="3432614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1D906A6-F78A-E119-CB55-44B1C9C0A876}"/>
              </a:ext>
            </a:extLst>
          </p:cNvPr>
          <p:cNvSpPr>
            <a:spLocks noGrp="1"/>
          </p:cNvSpPr>
          <p:nvPr>
            <p:ph type="dt" sz="half" idx="10"/>
          </p:nvPr>
        </p:nvSpPr>
        <p:spPr/>
        <p:txBody>
          <a:bodyPr/>
          <a:lstStyle/>
          <a:p>
            <a:fld id="{CDCCD1D2-ED50-9F42-9CAF-864A3C42BCEB}" type="datetimeFigureOut">
              <a:rPr lang="es-EC" smtClean="0"/>
              <a:t>29/1/23</a:t>
            </a:fld>
            <a:endParaRPr lang="es-EC"/>
          </a:p>
        </p:txBody>
      </p:sp>
      <p:sp>
        <p:nvSpPr>
          <p:cNvPr id="3" name="Marcador de pie de página 2">
            <a:extLst>
              <a:ext uri="{FF2B5EF4-FFF2-40B4-BE49-F238E27FC236}">
                <a16:creationId xmlns:a16="http://schemas.microsoft.com/office/drawing/2014/main" id="{695054E2-9F58-A21B-206E-B49E7F69E9F4}"/>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5B206CA5-85EE-AAE1-D45F-5F806AE470AF}"/>
              </a:ext>
            </a:extLst>
          </p:cNvPr>
          <p:cNvSpPr>
            <a:spLocks noGrp="1"/>
          </p:cNvSpPr>
          <p:nvPr>
            <p:ph type="sldNum" sz="quarter" idx="12"/>
          </p:nvPr>
        </p:nvSpPr>
        <p:spPr/>
        <p:txBody>
          <a:bodyPr/>
          <a:lstStyle/>
          <a:p>
            <a:fld id="{A9963052-8225-2E4C-91E9-8C0E33F60871}" type="slidenum">
              <a:rPr lang="es-EC" smtClean="0"/>
              <a:t>‹Nº›</a:t>
            </a:fld>
            <a:endParaRPr lang="es-EC"/>
          </a:p>
        </p:txBody>
      </p:sp>
    </p:spTree>
    <p:extLst>
      <p:ext uri="{BB962C8B-B14F-4D97-AF65-F5344CB8AC3E}">
        <p14:creationId xmlns:p14="http://schemas.microsoft.com/office/powerpoint/2010/main" val="230464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A7661-42F5-0C45-1335-8024460C52E2}"/>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EC"/>
          </a:p>
        </p:txBody>
      </p:sp>
      <p:sp>
        <p:nvSpPr>
          <p:cNvPr id="3" name="Marcador de contenido 2">
            <a:extLst>
              <a:ext uri="{FF2B5EF4-FFF2-40B4-BE49-F238E27FC236}">
                <a16:creationId xmlns:a16="http://schemas.microsoft.com/office/drawing/2014/main" id="{4AAEE674-8E3B-C390-3582-19B5B31C9F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
        <p:nvSpPr>
          <p:cNvPr id="4" name="Marcador de texto 3">
            <a:extLst>
              <a:ext uri="{FF2B5EF4-FFF2-40B4-BE49-F238E27FC236}">
                <a16:creationId xmlns:a16="http://schemas.microsoft.com/office/drawing/2014/main" id="{AB4807DD-DD99-8615-E917-3BFF45D73E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78830E89-9C42-F3F1-0D92-2F7A43244CFB}"/>
              </a:ext>
            </a:extLst>
          </p:cNvPr>
          <p:cNvSpPr>
            <a:spLocks noGrp="1"/>
          </p:cNvSpPr>
          <p:nvPr>
            <p:ph type="dt" sz="half" idx="10"/>
          </p:nvPr>
        </p:nvSpPr>
        <p:spPr/>
        <p:txBody>
          <a:bodyPr/>
          <a:lstStyle/>
          <a:p>
            <a:fld id="{CDCCD1D2-ED50-9F42-9CAF-864A3C42BCEB}" type="datetimeFigureOut">
              <a:rPr lang="es-EC" smtClean="0"/>
              <a:t>29/1/23</a:t>
            </a:fld>
            <a:endParaRPr lang="es-EC"/>
          </a:p>
        </p:txBody>
      </p:sp>
      <p:sp>
        <p:nvSpPr>
          <p:cNvPr id="6" name="Marcador de pie de página 5">
            <a:extLst>
              <a:ext uri="{FF2B5EF4-FFF2-40B4-BE49-F238E27FC236}">
                <a16:creationId xmlns:a16="http://schemas.microsoft.com/office/drawing/2014/main" id="{38E7562D-8528-8DA7-7C18-4B3A76DA3583}"/>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57CB2757-EB01-2DD5-5CBF-43F1AADB9F60}"/>
              </a:ext>
            </a:extLst>
          </p:cNvPr>
          <p:cNvSpPr>
            <a:spLocks noGrp="1"/>
          </p:cNvSpPr>
          <p:nvPr>
            <p:ph type="sldNum" sz="quarter" idx="12"/>
          </p:nvPr>
        </p:nvSpPr>
        <p:spPr/>
        <p:txBody>
          <a:bodyPr/>
          <a:lstStyle/>
          <a:p>
            <a:fld id="{A9963052-8225-2E4C-91E9-8C0E33F60871}" type="slidenum">
              <a:rPr lang="es-EC" smtClean="0"/>
              <a:t>‹Nº›</a:t>
            </a:fld>
            <a:endParaRPr lang="es-EC"/>
          </a:p>
        </p:txBody>
      </p:sp>
    </p:spTree>
    <p:extLst>
      <p:ext uri="{BB962C8B-B14F-4D97-AF65-F5344CB8AC3E}">
        <p14:creationId xmlns:p14="http://schemas.microsoft.com/office/powerpoint/2010/main" val="574623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C6CECE-684F-760E-EC3D-F67CFD3252E5}"/>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EC"/>
          </a:p>
        </p:txBody>
      </p:sp>
      <p:sp>
        <p:nvSpPr>
          <p:cNvPr id="3" name="Marcador de posición de imagen 2">
            <a:extLst>
              <a:ext uri="{FF2B5EF4-FFF2-40B4-BE49-F238E27FC236}">
                <a16:creationId xmlns:a16="http://schemas.microsoft.com/office/drawing/2014/main" id="{DC59C3D4-7349-8977-E77A-4C4170312A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DD4B4077-F658-B633-1D3A-F8CD18895B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90F760B-C624-BA59-504D-FE4B9F7BC911}"/>
              </a:ext>
            </a:extLst>
          </p:cNvPr>
          <p:cNvSpPr>
            <a:spLocks noGrp="1"/>
          </p:cNvSpPr>
          <p:nvPr>
            <p:ph type="dt" sz="half" idx="10"/>
          </p:nvPr>
        </p:nvSpPr>
        <p:spPr/>
        <p:txBody>
          <a:bodyPr/>
          <a:lstStyle/>
          <a:p>
            <a:fld id="{CDCCD1D2-ED50-9F42-9CAF-864A3C42BCEB}" type="datetimeFigureOut">
              <a:rPr lang="es-EC" smtClean="0"/>
              <a:t>29/1/23</a:t>
            </a:fld>
            <a:endParaRPr lang="es-EC"/>
          </a:p>
        </p:txBody>
      </p:sp>
      <p:sp>
        <p:nvSpPr>
          <p:cNvPr id="6" name="Marcador de pie de página 5">
            <a:extLst>
              <a:ext uri="{FF2B5EF4-FFF2-40B4-BE49-F238E27FC236}">
                <a16:creationId xmlns:a16="http://schemas.microsoft.com/office/drawing/2014/main" id="{81C5D47C-E1A9-CC1C-A008-FB4ED07CEE1D}"/>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34633C8E-C840-1609-ED9C-05D55DC3F4EB}"/>
              </a:ext>
            </a:extLst>
          </p:cNvPr>
          <p:cNvSpPr>
            <a:spLocks noGrp="1"/>
          </p:cNvSpPr>
          <p:nvPr>
            <p:ph type="sldNum" sz="quarter" idx="12"/>
          </p:nvPr>
        </p:nvSpPr>
        <p:spPr/>
        <p:txBody>
          <a:bodyPr/>
          <a:lstStyle/>
          <a:p>
            <a:fld id="{A9963052-8225-2E4C-91E9-8C0E33F60871}" type="slidenum">
              <a:rPr lang="es-EC" smtClean="0"/>
              <a:t>‹Nº›</a:t>
            </a:fld>
            <a:endParaRPr lang="es-EC"/>
          </a:p>
        </p:txBody>
      </p:sp>
    </p:spTree>
    <p:extLst>
      <p:ext uri="{BB962C8B-B14F-4D97-AF65-F5344CB8AC3E}">
        <p14:creationId xmlns:p14="http://schemas.microsoft.com/office/powerpoint/2010/main" val="1672703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3.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C8A9AA7-8FFB-2BDF-C6B6-2616A54D05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EC"/>
          </a:p>
        </p:txBody>
      </p:sp>
      <p:sp>
        <p:nvSpPr>
          <p:cNvPr id="3" name="Marcador de texto 2">
            <a:extLst>
              <a:ext uri="{FF2B5EF4-FFF2-40B4-BE49-F238E27FC236}">
                <a16:creationId xmlns:a16="http://schemas.microsoft.com/office/drawing/2014/main" id="{75B1CBF8-EDBA-9B36-F2D3-E7BB51D9AE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C"/>
          </a:p>
        </p:txBody>
      </p:sp>
      <p:sp>
        <p:nvSpPr>
          <p:cNvPr id="4" name="Marcador de fecha 3">
            <a:extLst>
              <a:ext uri="{FF2B5EF4-FFF2-40B4-BE49-F238E27FC236}">
                <a16:creationId xmlns:a16="http://schemas.microsoft.com/office/drawing/2014/main" id="{EEF94FF6-BC37-BAA4-A918-41B183E155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CCD1D2-ED50-9F42-9CAF-864A3C42BCEB}" type="datetimeFigureOut">
              <a:rPr lang="es-EC" smtClean="0"/>
              <a:t>29/1/23</a:t>
            </a:fld>
            <a:endParaRPr lang="es-EC"/>
          </a:p>
        </p:txBody>
      </p:sp>
      <p:sp>
        <p:nvSpPr>
          <p:cNvPr id="5" name="Marcador de pie de página 4">
            <a:extLst>
              <a:ext uri="{FF2B5EF4-FFF2-40B4-BE49-F238E27FC236}">
                <a16:creationId xmlns:a16="http://schemas.microsoft.com/office/drawing/2014/main" id="{53550BD2-5110-6843-C569-081487E6BE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4E87029B-DD16-6B96-4CD5-6B40EDB33C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963052-8225-2E4C-91E9-8C0E33F60871}" type="slidenum">
              <a:rPr lang="es-EC" smtClean="0"/>
              <a:t>‹Nº›</a:t>
            </a:fld>
            <a:endParaRPr lang="es-EC"/>
          </a:p>
        </p:txBody>
      </p:sp>
    </p:spTree>
    <p:extLst>
      <p:ext uri="{BB962C8B-B14F-4D97-AF65-F5344CB8AC3E}">
        <p14:creationId xmlns:p14="http://schemas.microsoft.com/office/powerpoint/2010/main" val="666582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a typeface="+mn-ea"/>
              <a:cs typeface="+mn-cs"/>
            </a:endParaRPr>
          </a:p>
        </p:txBody>
      </p:sp>
      <p:sp>
        <p:nvSpPr>
          <p:cNvPr id="1045"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srgbClr val="000000"/>
              </a:solidFill>
              <a:effectLst/>
              <a:uLnTx/>
              <a:uFillTx/>
              <a:latin typeface="Arial"/>
              <a:ea typeface="+mn-ea"/>
              <a:cs typeface="+mn-cs"/>
            </a:endParaRPr>
          </a:p>
        </p:txBody>
      </p:sp>
      <p:sp>
        <p:nvSpPr>
          <p:cNvPr id="1047" name="Line 23"/>
          <p:cNvSpPr>
            <a:spLocks noChangeShapeType="1"/>
          </p:cNvSpPr>
          <p:nvPr userDrawn="1"/>
        </p:nvSpPr>
        <p:spPr bwMode="auto">
          <a:xfrm rot="10800000" flipH="1">
            <a:off x="33868" y="6235700"/>
            <a:ext cx="8879417" cy="0"/>
          </a:xfrm>
          <a:prstGeom prst="line">
            <a:avLst/>
          </a:prstGeom>
          <a:noFill/>
          <a:ln w="38100">
            <a:solidFill>
              <a:srgbClr val="FF0000"/>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srgbClr val="000000"/>
              </a:solidFill>
              <a:effectLst/>
              <a:uLnTx/>
              <a:uFillTx/>
              <a:latin typeface="Arial"/>
              <a:ea typeface="+mn-ea"/>
              <a:cs typeface="+mn-cs"/>
            </a:endParaRPr>
          </a:p>
        </p:txBody>
      </p:sp>
      <p:sp>
        <p:nvSpPr>
          <p:cNvPr id="1048" name="Line 24"/>
          <p:cNvSpPr>
            <a:spLocks noChangeShapeType="1"/>
          </p:cNvSpPr>
          <p:nvPr userDrawn="1"/>
        </p:nvSpPr>
        <p:spPr bwMode="auto">
          <a:xfrm rot="10800000" flipH="1">
            <a:off x="33868" y="6283325"/>
            <a:ext cx="8879417" cy="0"/>
          </a:xfrm>
          <a:prstGeom prst="line">
            <a:avLst/>
          </a:prstGeom>
          <a:noFill/>
          <a:ln w="38100">
            <a:solidFill>
              <a:srgbClr val="006600"/>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srgbClr val="000000"/>
              </a:solidFill>
              <a:effectLst/>
              <a:uLnTx/>
              <a:uFillTx/>
              <a:latin typeface="Arial"/>
              <a:ea typeface="+mn-ea"/>
              <a:cs typeface="+mn-cs"/>
            </a:endParaRPr>
          </a:p>
        </p:txBody>
      </p:sp>
      <p:sp>
        <p:nvSpPr>
          <p:cNvPr id="8" name="7 Marcador de fecha"/>
          <p:cNvSpPr>
            <a:spLocks noGrp="1"/>
          </p:cNvSpPr>
          <p:nvPr>
            <p:ph type="dt" sz="half" idx="2"/>
          </p:nvPr>
        </p:nvSpPr>
        <p:spPr>
          <a:xfrm>
            <a:off x="513589" y="6656871"/>
            <a:ext cx="2702091" cy="216024"/>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srgbClr val="000000"/>
              </a:solidFill>
            </a:endParaRPr>
          </a:p>
        </p:txBody>
      </p:sp>
      <p:sp>
        <p:nvSpPr>
          <p:cNvPr id="9" name="8 Marcador de pie de página"/>
          <p:cNvSpPr>
            <a:spLocks noGrp="1"/>
          </p:cNvSpPr>
          <p:nvPr>
            <p:ph type="ftr" sz="quarter" idx="3"/>
          </p:nvPr>
        </p:nvSpPr>
        <p:spPr>
          <a:xfrm>
            <a:off x="5850880" y="6658074"/>
            <a:ext cx="1930400" cy="213618"/>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srgbClr val="000000"/>
              </a:solidFill>
            </a:endParaRPr>
          </a:p>
        </p:txBody>
      </p:sp>
      <p:sp>
        <p:nvSpPr>
          <p:cNvPr id="10" name="9 Marcador de número de diapositiva"/>
          <p:cNvSpPr>
            <a:spLocks noGrp="1"/>
          </p:cNvSpPr>
          <p:nvPr>
            <p:ph type="sldNum" sz="quarter" idx="4"/>
          </p:nvPr>
        </p:nvSpPr>
        <p:spPr>
          <a:xfrm>
            <a:off x="10416480" y="6658074"/>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a:solidFill>
                  <a:srgbClr val="000000"/>
                </a:solidFill>
              </a:rPr>
              <a:t>VERSIÓN: </a:t>
            </a:r>
            <a:r>
              <a:rPr lang="es-EC">
                <a:solidFill>
                  <a:srgbClr val="000000"/>
                </a:solidFill>
              </a:rPr>
              <a:t>1.1</a:t>
            </a:r>
            <a:endParaRPr lang="es-EC" dirty="0">
              <a:solidFill>
                <a:srgbClr val="000000"/>
              </a:solidFill>
            </a:endParaRPr>
          </a:p>
        </p:txBody>
      </p:sp>
      <p:pic>
        <p:nvPicPr>
          <p:cNvPr id="11" name="10 Imagen"/>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933619" y="5981170"/>
            <a:ext cx="2976000" cy="576448"/>
          </a:xfrm>
          <a:prstGeom prst="rect">
            <a:avLst/>
          </a:prstGeom>
        </p:spPr>
      </p:pic>
    </p:spTree>
    <p:extLst>
      <p:ext uri="{BB962C8B-B14F-4D97-AF65-F5344CB8AC3E}">
        <p14:creationId xmlns:p14="http://schemas.microsoft.com/office/powerpoint/2010/main" val="29566369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hdr="0" ftr="0" dt="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a typeface="+mn-ea"/>
              <a:cs typeface="+mn-cs"/>
            </a:endParaRPr>
          </a:p>
        </p:txBody>
      </p:sp>
      <p:sp>
        <p:nvSpPr>
          <p:cNvPr id="1045"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srgbClr val="000000"/>
              </a:solidFill>
              <a:effectLst/>
              <a:uLnTx/>
              <a:uFillTx/>
              <a:latin typeface="Arial"/>
              <a:ea typeface="+mn-ea"/>
              <a:cs typeface="+mn-cs"/>
            </a:endParaRPr>
          </a:p>
        </p:txBody>
      </p:sp>
      <p:sp>
        <p:nvSpPr>
          <p:cNvPr id="1047" name="Line 23"/>
          <p:cNvSpPr>
            <a:spLocks noChangeShapeType="1"/>
          </p:cNvSpPr>
          <p:nvPr userDrawn="1"/>
        </p:nvSpPr>
        <p:spPr bwMode="auto">
          <a:xfrm rot="10800000" flipH="1">
            <a:off x="33868" y="6235700"/>
            <a:ext cx="8879417" cy="0"/>
          </a:xfrm>
          <a:prstGeom prst="line">
            <a:avLst/>
          </a:prstGeom>
          <a:noFill/>
          <a:ln w="38100">
            <a:solidFill>
              <a:srgbClr val="FF0000"/>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srgbClr val="000000"/>
              </a:solidFill>
              <a:effectLst/>
              <a:uLnTx/>
              <a:uFillTx/>
              <a:latin typeface="Arial"/>
              <a:ea typeface="+mn-ea"/>
              <a:cs typeface="+mn-cs"/>
            </a:endParaRPr>
          </a:p>
        </p:txBody>
      </p:sp>
      <p:sp>
        <p:nvSpPr>
          <p:cNvPr id="1048" name="Line 24"/>
          <p:cNvSpPr>
            <a:spLocks noChangeShapeType="1"/>
          </p:cNvSpPr>
          <p:nvPr userDrawn="1"/>
        </p:nvSpPr>
        <p:spPr bwMode="auto">
          <a:xfrm rot="10800000" flipH="1">
            <a:off x="33868" y="6283325"/>
            <a:ext cx="8879417" cy="0"/>
          </a:xfrm>
          <a:prstGeom prst="line">
            <a:avLst/>
          </a:prstGeom>
          <a:noFill/>
          <a:ln w="38100">
            <a:solidFill>
              <a:srgbClr val="006600"/>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srgbClr val="000000"/>
              </a:solidFill>
              <a:effectLst/>
              <a:uLnTx/>
              <a:uFillTx/>
              <a:latin typeface="Arial"/>
              <a:ea typeface="+mn-ea"/>
              <a:cs typeface="+mn-cs"/>
            </a:endParaRPr>
          </a:p>
        </p:txBody>
      </p:sp>
      <p:sp>
        <p:nvSpPr>
          <p:cNvPr id="8" name="7 Marcador de fecha"/>
          <p:cNvSpPr>
            <a:spLocks noGrp="1"/>
          </p:cNvSpPr>
          <p:nvPr>
            <p:ph type="dt" sz="half" idx="2"/>
          </p:nvPr>
        </p:nvSpPr>
        <p:spPr>
          <a:xfrm>
            <a:off x="513589" y="6656871"/>
            <a:ext cx="2702091" cy="216024"/>
          </a:xfrm>
          <a:prstGeom prst="rect">
            <a:avLst/>
          </a:prstGeom>
        </p:spPr>
        <p:txBody>
          <a:bodyPr vert="horz" lIns="91440" tIns="45720" rIns="91440" bIns="45720" rtlCol="0" anchor="ctr"/>
          <a:lstStyle>
            <a:lvl1pPr algn="ctr">
              <a:defRPr sz="500">
                <a:solidFill>
                  <a:schemeClr val="tx1"/>
                </a:solidFill>
              </a:defRPr>
            </a:lvl1pPr>
          </a:lstStyle>
          <a:p>
            <a:endParaRPr lang="es-EC">
              <a:solidFill>
                <a:srgbClr val="000000"/>
              </a:solidFill>
            </a:endParaRPr>
          </a:p>
        </p:txBody>
      </p:sp>
      <p:sp>
        <p:nvSpPr>
          <p:cNvPr id="9" name="8 Marcador de pie de página"/>
          <p:cNvSpPr>
            <a:spLocks noGrp="1"/>
          </p:cNvSpPr>
          <p:nvPr>
            <p:ph type="ftr" sz="quarter" idx="3"/>
          </p:nvPr>
        </p:nvSpPr>
        <p:spPr>
          <a:xfrm>
            <a:off x="5850880" y="6658074"/>
            <a:ext cx="1930400" cy="213618"/>
          </a:xfrm>
          <a:prstGeom prst="rect">
            <a:avLst/>
          </a:prstGeom>
        </p:spPr>
        <p:txBody>
          <a:bodyPr vert="horz" lIns="91440" tIns="45720" rIns="91440" bIns="45720" rtlCol="0" anchor="ctr"/>
          <a:lstStyle>
            <a:lvl1pPr algn="ctr">
              <a:defRPr sz="500">
                <a:solidFill>
                  <a:schemeClr val="tx1"/>
                </a:solidFill>
              </a:defRPr>
            </a:lvl1pPr>
          </a:lstStyle>
          <a:p>
            <a:endParaRPr lang="es-EC">
              <a:solidFill>
                <a:srgbClr val="000000"/>
              </a:solidFill>
            </a:endParaRPr>
          </a:p>
        </p:txBody>
      </p:sp>
      <p:sp>
        <p:nvSpPr>
          <p:cNvPr id="10" name="9 Marcador de número de diapositiva"/>
          <p:cNvSpPr>
            <a:spLocks noGrp="1"/>
          </p:cNvSpPr>
          <p:nvPr>
            <p:ph type="sldNum" sz="quarter" idx="4"/>
          </p:nvPr>
        </p:nvSpPr>
        <p:spPr>
          <a:xfrm>
            <a:off x="10416480" y="6658074"/>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a:solidFill>
                  <a:srgbClr val="000000"/>
                </a:solidFill>
              </a:rPr>
              <a:t>VERSIÓN: </a:t>
            </a:r>
            <a:r>
              <a:rPr lang="es-EC">
                <a:solidFill>
                  <a:srgbClr val="000000"/>
                </a:solidFill>
              </a:rPr>
              <a:t>1.1</a:t>
            </a:r>
          </a:p>
        </p:txBody>
      </p:sp>
      <p:pic>
        <p:nvPicPr>
          <p:cNvPr id="11" name="10 Imagen"/>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933619" y="5981170"/>
            <a:ext cx="2976000" cy="576448"/>
          </a:xfrm>
          <a:prstGeom prst="rect">
            <a:avLst/>
          </a:prstGeom>
        </p:spPr>
      </p:pic>
    </p:spTree>
    <p:extLst>
      <p:ext uri="{BB962C8B-B14F-4D97-AF65-F5344CB8AC3E}">
        <p14:creationId xmlns:p14="http://schemas.microsoft.com/office/powerpoint/2010/main" val="111290241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hf hdr="0" ftr="0" dt="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1.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1.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image" Target="../media/image44.png"/><Relationship Id="rId5" Type="http://schemas.openxmlformats.org/officeDocument/2006/relationships/image" Target="../media/image32.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image" Target="../media/image52.emf"/></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53.emf"/></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54.emf"/></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55.emf"/></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56.emf"/></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image" Target="../media/image57.emf"/></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1.xml"/><Relationship Id="rId4" Type="http://schemas.openxmlformats.org/officeDocument/2006/relationships/image" Target="../media/image58.emf"/></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31.xml"/><Relationship Id="rId4" Type="http://schemas.openxmlformats.org/officeDocument/2006/relationships/image" Target="../media/image59.emf"/></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31.xml"/><Relationship Id="rId4" Type="http://schemas.openxmlformats.org/officeDocument/2006/relationships/image" Target="../media/image60.emf"/></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31.xml"/><Relationship Id="rId4" Type="http://schemas.openxmlformats.org/officeDocument/2006/relationships/image" Target="../media/image61.emf"/></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31.xml"/><Relationship Id="rId4" Type="http://schemas.openxmlformats.org/officeDocument/2006/relationships/image" Target="../media/image62.emf"/></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diagramQuickStyle" Target="../diagrams/quickStyle3.xml"/><Relationship Id="rId11" Type="http://schemas.openxmlformats.org/officeDocument/2006/relationships/image" Target="../media/image16.png"/><Relationship Id="rId5" Type="http://schemas.openxmlformats.org/officeDocument/2006/relationships/diagramLayout" Target="../diagrams/layout3.xml"/><Relationship Id="rId10" Type="http://schemas.openxmlformats.org/officeDocument/2006/relationships/image" Target="../media/image15.png"/><Relationship Id="rId4" Type="http://schemas.openxmlformats.org/officeDocument/2006/relationships/diagramData" Target="../diagrams/data3.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39.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39.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CuadroTexto"/>
          <p:cNvSpPr txBox="1"/>
          <p:nvPr/>
        </p:nvSpPr>
        <p:spPr>
          <a:xfrm>
            <a:off x="1724297" y="981931"/>
            <a:ext cx="9671551" cy="43704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cs typeface="Times New Roman" panose="02020603050405020304" pitchFamily="18" charset="0"/>
              </a:rPr>
              <a:t>UNIVERSIDAD DE LAS FUERZAS ARMADAS - ESPE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0000"/>
                </a:solidFill>
                <a:effectLst/>
                <a:uLnTx/>
                <a:uFillTx/>
                <a:cs typeface="Times New Roman" panose="02020603050405020304" pitchFamily="18" charset="0"/>
              </a:rPr>
              <a:t>DEPARTAMENTO DE ELÉCTRICA, ELECTRÓNICA Y TELECOMUNICACIONES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ea typeface="Roboto" panose="02000000000000000000" pitchFamily="2" charset="0"/>
                <a:cs typeface="Times New Roman" panose="02020603050405020304" pitchFamily="18" charset="0"/>
              </a:rPr>
              <a:t>CARRERA DE INGENIERÍA EN ELECTRÓNICA, AUTOMATIZACIÓN Y CONTROL</a:t>
            </a:r>
            <a:endParaRPr kumimoji="0" lang="es-ES" sz="1800" b="1" i="0" u="none" strike="noStrike" kern="1200" cap="none" spc="0" normalizeH="0" baseline="0" noProof="0" dirty="0">
              <a:ln>
                <a:noFill/>
              </a:ln>
              <a:solidFill>
                <a:srgbClr val="000000"/>
              </a:solidFill>
              <a:effectLst/>
              <a:uLnTx/>
              <a:uFillTx/>
              <a:ea typeface="Roboto" panose="02000000000000000000"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cs typeface="Times New Roman" panose="02020603050405020304" pitchFamily="18" charset="0"/>
            </a:endParaRPr>
          </a:p>
          <a:p>
            <a:pPr lvl="0" algn="ctr">
              <a:defRPr/>
            </a:pPr>
            <a:r>
              <a:rPr kumimoji="0" lang="es-ES" b="1" i="0" u="none" strike="noStrike" kern="1200" cap="none" spc="0" normalizeH="0" baseline="0" noProof="0" dirty="0">
                <a:ln>
                  <a:noFill/>
                </a:ln>
                <a:solidFill>
                  <a:srgbClr val="000000"/>
                </a:solidFill>
                <a:effectLst/>
                <a:uLnTx/>
                <a:uFillTx/>
                <a:cs typeface="Times New Roman" panose="02020603050405020304" pitchFamily="18" charset="0"/>
              </a:rPr>
              <a:t>“</a:t>
            </a:r>
            <a:r>
              <a:rPr lang="es-EC" sz="1800" b="1" dirty="0">
                <a:effectLst/>
                <a:ea typeface="Calibri" panose="020F0502020204030204" pitchFamily="34" charset="0"/>
                <a:cs typeface="Times New Roman" panose="02020603050405020304" pitchFamily="18" charset="0"/>
              </a:rPr>
              <a:t>Desarrollo de un prototipo de sistema de monitorización de vibraciones para la salud estructural de edificaciones ante sismos basado en el Internet de las Cosas</a:t>
            </a:r>
            <a:r>
              <a:rPr lang="es-EC" dirty="0">
                <a:effectLst/>
              </a:rPr>
              <a:t> </a:t>
            </a:r>
            <a:r>
              <a:rPr lang="es-EC" b="1" dirty="0">
                <a:solidFill>
                  <a:srgbClr val="000000"/>
                </a:solidFill>
                <a:cs typeface="Times New Roman" panose="02020603050405020304" pitchFamily="18" charset="0"/>
              </a:rPr>
              <a:t>”</a:t>
            </a:r>
            <a:endParaRPr kumimoji="0" lang="es-ES" b="1" i="0" u="none" strike="noStrike" kern="1200" cap="none" spc="0" normalizeH="0" baseline="0" noProof="0" dirty="0">
              <a:ln>
                <a:noFill/>
              </a:ln>
              <a:solidFill>
                <a:srgbClr val="000000"/>
              </a:solidFill>
              <a:effectLst/>
              <a:uLnTx/>
              <a:uFillTx/>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cs typeface="Times New Roman" panose="02020603050405020304" pitchFamily="18" charset="0"/>
              </a:rPr>
              <a:t>AUTORES: </a:t>
            </a:r>
            <a:r>
              <a:rPr lang="es-ES" sz="1600" dirty="0">
                <a:solidFill>
                  <a:srgbClr val="000000"/>
                </a:solidFill>
                <a:cs typeface="Times New Roman" panose="02020603050405020304" pitchFamily="18" charset="0"/>
              </a:rPr>
              <a:t>BARRENO RIERA MARCO POLO, LANDÁZURI AVILÉS BRYAN XAVIER</a:t>
            </a:r>
            <a:endParaRPr kumimoji="0" lang="es-ES" sz="1600" i="0" u="none" strike="noStrike" kern="1200" cap="none" spc="0" normalizeH="0" baseline="0" noProof="0" dirty="0">
              <a:ln>
                <a:noFill/>
              </a:ln>
              <a:solidFill>
                <a:srgbClr val="000000"/>
              </a:solidFill>
              <a:effectLst/>
              <a:uLnTx/>
              <a:uFillTx/>
              <a:ea typeface="Roboto" panose="02000000000000000000" pitchFamily="2"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i="0" u="none" strike="noStrike" kern="1200" cap="none" spc="0" normalizeH="0" baseline="0" noProof="0" dirty="0">
              <a:ln>
                <a:noFill/>
              </a:ln>
              <a:solidFill>
                <a:srgbClr val="000000"/>
              </a:solidFill>
              <a:effectLst/>
              <a:uLnTx/>
              <a:uFillTx/>
              <a:cs typeface="Times New Roman" panose="02020603050405020304" pitchFamily="18" charset="0"/>
            </a:endParaRPr>
          </a:p>
          <a:p>
            <a:pPr algn="ctr"/>
            <a:r>
              <a:rPr lang="es-EC" sz="1600" b="1" dirty="0">
                <a:solidFill>
                  <a:srgbClr val="000000"/>
                </a:solidFill>
                <a:ea typeface="Calibri" panose="020F0502020204030204" pitchFamily="34" charset="0"/>
                <a:cs typeface="Times New Roman" panose="02020603050405020304" pitchFamily="18" charset="0"/>
              </a:rPr>
              <a:t>DIRECTOR: </a:t>
            </a:r>
            <a:r>
              <a:rPr lang="es-EC" sz="1600" dirty="0">
                <a:solidFill>
                  <a:srgbClr val="000000"/>
                </a:solidFill>
                <a:ea typeface="Calibri" panose="020F0502020204030204" pitchFamily="34" charset="0"/>
                <a:cs typeface="Times New Roman" panose="02020603050405020304" pitchFamily="18" charset="0"/>
              </a:rPr>
              <a:t>Ing. Arcos Avilés, Diego Gustavo, Ph. D.</a:t>
            </a:r>
          </a:p>
          <a:p>
            <a:pPr algn="ctr"/>
            <a:endParaRPr lang="es-EC" sz="1600" dirty="0">
              <a:solidFill>
                <a:srgbClr val="000000"/>
              </a:solidFill>
              <a:ea typeface="Calibri" panose="020F0502020204030204" pitchFamily="34" charset="0"/>
              <a:cs typeface="Times New Roman" panose="02020603050405020304" pitchFamily="18" charset="0"/>
            </a:endParaRPr>
          </a:p>
          <a:p>
            <a:pPr algn="ctr"/>
            <a:r>
              <a:rPr lang="es-EC" sz="1600" b="1" dirty="0">
                <a:solidFill>
                  <a:srgbClr val="000000"/>
                </a:solidFill>
                <a:ea typeface="Calibri" panose="020F0502020204030204" pitchFamily="34" charset="0"/>
                <a:cs typeface="Times New Roman" panose="02020603050405020304" pitchFamily="18" charset="0"/>
              </a:rPr>
              <a:t>SANGOLQUÍ-ECUADOR </a:t>
            </a:r>
          </a:p>
          <a:p>
            <a:pPr algn="ctr"/>
            <a:r>
              <a:rPr lang="es-EC" sz="1600" b="1" dirty="0">
                <a:solidFill>
                  <a:srgbClr val="000000"/>
                </a:solidFill>
                <a:ea typeface="Calibri" panose="020F0502020204030204" pitchFamily="34" charset="0"/>
                <a:cs typeface="Times New Roman" panose="02020603050405020304" pitchFamily="18" charset="0"/>
              </a:rPr>
              <a:t>2023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i="0" u="none" strike="noStrike" kern="1200" cap="none" spc="0" normalizeH="0" baseline="0" noProof="0" dirty="0">
              <a:ln>
                <a:noFill/>
              </a:ln>
              <a:solidFill>
                <a:srgbClr val="000000"/>
              </a:solidFill>
              <a:effectLst/>
              <a:uLnTx/>
              <a:uFillTx/>
              <a:ea typeface="+mn-ea"/>
              <a:cs typeface="Times New Roman" panose="02020603050405020304" pitchFamily="18" charset="0"/>
            </a:endParaRPr>
          </a:p>
        </p:txBody>
      </p:sp>
      <p:sp>
        <p:nvSpPr>
          <p:cNvPr id="2" name="Marcador de número de diapositiva 1"/>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500" b="1" i="0" u="none" strike="noStrike" kern="1200" cap="none" spc="0" normalizeH="0" baseline="0" noProof="0">
                <a:ln>
                  <a:noFill/>
                </a:ln>
                <a:solidFill>
                  <a:srgbClr val="000000"/>
                </a:solidFill>
                <a:effectLst/>
                <a:uLnTx/>
                <a:uFillTx/>
                <a:latin typeface="Arial"/>
                <a:ea typeface="+mn-ea"/>
                <a:cs typeface="+mn-cs"/>
              </a:rPr>
              <a:t>VERSIÓN: </a:t>
            </a:r>
            <a:r>
              <a:rPr kumimoji="0" lang="es-EC" sz="500" b="0" i="0" u="none" strike="noStrike" kern="1200" cap="none" spc="0" normalizeH="0" baseline="0" noProof="0">
                <a:ln>
                  <a:noFill/>
                </a:ln>
                <a:solidFill>
                  <a:srgbClr val="000000"/>
                </a:solidFill>
                <a:effectLst/>
                <a:uLnTx/>
                <a:uFillTx/>
                <a:latin typeface="Arial"/>
                <a:ea typeface="+mn-ea"/>
                <a:cs typeface="+mn-cs"/>
              </a:rPr>
              <a:t>1.1</a:t>
            </a:r>
          </a:p>
        </p:txBody>
      </p:sp>
      <p:pic>
        <p:nvPicPr>
          <p:cNvPr id="4" name="Imagen 3">
            <a:extLst>
              <a:ext uri="{FF2B5EF4-FFF2-40B4-BE49-F238E27FC236}">
                <a16:creationId xmlns:a16="http://schemas.microsoft.com/office/drawing/2014/main" id="{212D0A1F-94EB-47F0-82F6-EDDC8E968288}"/>
              </a:ext>
            </a:extLst>
          </p:cNvPr>
          <p:cNvPicPr>
            <a:picLocks noChangeAspect="1"/>
          </p:cNvPicPr>
          <p:nvPr/>
        </p:nvPicPr>
        <p:blipFill>
          <a:blip r:embed="rId3"/>
          <a:stretch>
            <a:fillRect/>
          </a:stretch>
        </p:blipFill>
        <p:spPr>
          <a:xfrm>
            <a:off x="11112000" y="0"/>
            <a:ext cx="1080000" cy="1086507"/>
          </a:xfrm>
          <a:prstGeom prst="rect">
            <a:avLst/>
          </a:prstGeom>
        </p:spPr>
      </p:pic>
    </p:spTree>
    <p:extLst>
      <p:ext uri="{BB962C8B-B14F-4D97-AF65-F5344CB8AC3E}">
        <p14:creationId xmlns:p14="http://schemas.microsoft.com/office/powerpoint/2010/main" val="4289769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Diseño</a:t>
            </a: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3969942" y="66463"/>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Comparación y selección</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graphicFrame>
        <p:nvGraphicFramePr>
          <p:cNvPr id="3" name="Tabla 5">
            <a:extLst>
              <a:ext uri="{FF2B5EF4-FFF2-40B4-BE49-F238E27FC236}">
                <a16:creationId xmlns:a16="http://schemas.microsoft.com/office/drawing/2014/main" id="{33657AC3-F2F7-403B-3D72-B711161971BE}"/>
              </a:ext>
            </a:extLst>
          </p:cNvPr>
          <p:cNvGraphicFramePr>
            <a:graphicFrameLocks noGrp="1"/>
          </p:cNvGraphicFramePr>
          <p:nvPr>
            <p:extLst>
              <p:ext uri="{D42A27DB-BD31-4B8C-83A1-F6EECF244321}">
                <p14:modId xmlns:p14="http://schemas.microsoft.com/office/powerpoint/2010/main" val="3474400997"/>
              </p:ext>
            </p:extLst>
          </p:nvPr>
        </p:nvGraphicFramePr>
        <p:xfrm>
          <a:off x="1151635" y="1513884"/>
          <a:ext cx="9689945" cy="3114040"/>
        </p:xfrm>
        <a:graphic>
          <a:graphicData uri="http://schemas.openxmlformats.org/drawingml/2006/table">
            <a:tbl>
              <a:tblPr firstRow="1" bandRow="1">
                <a:tableStyleId>{2D5ABB26-0587-4C30-8999-92F81FD0307C}</a:tableStyleId>
              </a:tblPr>
              <a:tblGrid>
                <a:gridCol w="1937989">
                  <a:extLst>
                    <a:ext uri="{9D8B030D-6E8A-4147-A177-3AD203B41FA5}">
                      <a16:colId xmlns:a16="http://schemas.microsoft.com/office/drawing/2014/main" val="160502669"/>
                    </a:ext>
                  </a:extLst>
                </a:gridCol>
                <a:gridCol w="1937989">
                  <a:extLst>
                    <a:ext uri="{9D8B030D-6E8A-4147-A177-3AD203B41FA5}">
                      <a16:colId xmlns:a16="http://schemas.microsoft.com/office/drawing/2014/main" val="2562390031"/>
                    </a:ext>
                  </a:extLst>
                </a:gridCol>
                <a:gridCol w="1937989">
                  <a:extLst>
                    <a:ext uri="{9D8B030D-6E8A-4147-A177-3AD203B41FA5}">
                      <a16:colId xmlns:a16="http://schemas.microsoft.com/office/drawing/2014/main" val="2808567154"/>
                    </a:ext>
                  </a:extLst>
                </a:gridCol>
                <a:gridCol w="2568990">
                  <a:extLst>
                    <a:ext uri="{9D8B030D-6E8A-4147-A177-3AD203B41FA5}">
                      <a16:colId xmlns:a16="http://schemas.microsoft.com/office/drawing/2014/main" val="3517663787"/>
                    </a:ext>
                  </a:extLst>
                </a:gridCol>
                <a:gridCol w="1306988">
                  <a:extLst>
                    <a:ext uri="{9D8B030D-6E8A-4147-A177-3AD203B41FA5}">
                      <a16:colId xmlns:a16="http://schemas.microsoft.com/office/drawing/2014/main" val="1195396874"/>
                    </a:ext>
                  </a:extLst>
                </a:gridCol>
              </a:tblGrid>
              <a:tr h="370840">
                <a:tc>
                  <a:txBody>
                    <a:bodyPr/>
                    <a:lstStyle/>
                    <a:p>
                      <a:pPr indent="457200" algn="just">
                        <a:lnSpc>
                          <a:spcPct val="200000"/>
                        </a:lnSpc>
                        <a:spcAft>
                          <a:spcPts val="800"/>
                        </a:spcAft>
                      </a:pPr>
                      <a:r>
                        <a:rPr lang="es-EC" sz="1400" b="1" dirty="0">
                          <a:effectLst/>
                          <a:latin typeface="Calibri" panose="020F0502020204030204" pitchFamily="34" charset="0"/>
                          <a:cs typeface="Calibri" panose="020F0502020204030204" pitchFamily="34" charset="0"/>
                        </a:rPr>
                        <a:t>Características </a:t>
                      </a:r>
                      <a:endParaRPr lang="es-EC" sz="1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457200" algn="just">
                        <a:lnSpc>
                          <a:spcPct val="200000"/>
                        </a:lnSpc>
                        <a:spcAft>
                          <a:spcPts val="800"/>
                        </a:spcAft>
                      </a:pPr>
                      <a:r>
                        <a:rPr lang="es-EC" sz="1400" b="1" dirty="0">
                          <a:effectLst/>
                          <a:latin typeface="Calibri" panose="020F0502020204030204" pitchFamily="34" charset="0"/>
                          <a:cs typeface="Calibri" panose="020F0502020204030204" pitchFamily="34" charset="0"/>
                        </a:rPr>
                        <a:t>ADXL345</a:t>
                      </a:r>
                      <a:endParaRPr lang="es-EC" sz="1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457200" algn="just">
                        <a:lnSpc>
                          <a:spcPct val="200000"/>
                        </a:lnSpc>
                        <a:spcAft>
                          <a:spcPts val="800"/>
                        </a:spcAft>
                      </a:pPr>
                      <a:r>
                        <a:rPr lang="es-EC" sz="1400" b="1" dirty="0">
                          <a:effectLst/>
                          <a:latin typeface="Calibri" panose="020F0502020204030204" pitchFamily="34" charset="0"/>
                          <a:cs typeface="Calibri" panose="020F0502020204030204" pitchFamily="34" charset="0"/>
                        </a:rPr>
                        <a:t>MMA8452</a:t>
                      </a:r>
                      <a:endParaRPr lang="es-EC" sz="1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457200" algn="just">
                        <a:lnSpc>
                          <a:spcPct val="200000"/>
                        </a:lnSpc>
                        <a:spcAft>
                          <a:spcPts val="800"/>
                        </a:spcAft>
                      </a:pPr>
                      <a:r>
                        <a:rPr lang="es-EC" sz="1400" b="1" dirty="0">
                          <a:effectLst/>
                          <a:latin typeface="Calibri" panose="020F0502020204030204" pitchFamily="34" charset="0"/>
                          <a:cs typeface="Calibri" panose="020F0502020204030204" pitchFamily="34" charset="0"/>
                        </a:rPr>
                        <a:t>MPU6050</a:t>
                      </a:r>
                      <a:endParaRPr lang="es-EC" sz="1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457200" algn="l">
                        <a:lnSpc>
                          <a:spcPct val="200000"/>
                        </a:lnSpc>
                        <a:spcAft>
                          <a:spcPts val="800"/>
                        </a:spcAft>
                      </a:pPr>
                      <a:r>
                        <a:rPr lang="es-EC" sz="1400" b="1" dirty="0">
                          <a:effectLst/>
                          <a:latin typeface="Calibri" panose="020F0502020204030204" pitchFamily="34" charset="0"/>
                          <a:cs typeface="Calibri" panose="020F0502020204030204" pitchFamily="34" charset="0"/>
                        </a:rPr>
                        <a:t>Unidad</a:t>
                      </a:r>
                      <a:endParaRPr lang="es-EC" sz="1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1844390"/>
                  </a:ext>
                </a:extLst>
              </a:tr>
              <a:tr h="370840">
                <a:tc>
                  <a:txBody>
                    <a:bodyPr/>
                    <a:lstStyle/>
                    <a:p>
                      <a:r>
                        <a:rPr lang="es-EC" sz="1400" b="0" dirty="0">
                          <a:latin typeface="Calibri" panose="020F0502020204030204" pitchFamily="34" charset="0"/>
                          <a:cs typeface="Calibri" panose="020F0502020204030204" pitchFamily="34" charset="0"/>
                        </a:rPr>
                        <a:t>Rango de aceleración</a:t>
                      </a:r>
                    </a:p>
                  </a:txBody>
                  <a:tcPr>
                    <a:lnT w="12700" cap="flat" cmpd="sng" algn="ctr">
                      <a:solidFill>
                        <a:schemeClr val="tx1"/>
                      </a:solidFill>
                      <a:prstDash val="solid"/>
                      <a:round/>
                      <a:headEnd type="none" w="med" len="med"/>
                      <a:tailEnd type="none" w="med" len="med"/>
                    </a:lnT>
                  </a:tcPr>
                </a:tc>
                <a:tc>
                  <a:txBody>
                    <a:bodyPr/>
                    <a:lstStyle/>
                    <a:p>
                      <a:pPr indent="457200" algn="l">
                        <a:lnSpc>
                          <a:spcPct val="200000"/>
                        </a:lnSpc>
                        <a:spcAft>
                          <a:spcPts val="800"/>
                        </a:spcAft>
                      </a:pPr>
                      <a:r>
                        <a:rPr lang="es-EC" sz="1400" b="0" dirty="0">
                          <a:effectLst/>
                          <a:latin typeface="Calibri" panose="020F0502020204030204" pitchFamily="34" charset="0"/>
                          <a:cs typeface="Calibri" panose="020F0502020204030204" pitchFamily="34" charset="0"/>
                        </a:rPr>
                        <a:t>±2/±4/±8/±16</a:t>
                      </a:r>
                      <a:endParaRPr lang="es-EC" sz="14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457200" algn="l">
                        <a:lnSpc>
                          <a:spcPct val="200000"/>
                        </a:lnSpc>
                        <a:spcAft>
                          <a:spcPts val="800"/>
                        </a:spcAft>
                      </a:pPr>
                      <a:r>
                        <a:rPr lang="es-EC" sz="1400" b="0" dirty="0">
                          <a:effectLst/>
                          <a:latin typeface="Calibri" panose="020F0502020204030204" pitchFamily="34" charset="0"/>
                          <a:cs typeface="Calibri" panose="020F0502020204030204" pitchFamily="34" charset="0"/>
                        </a:rPr>
                        <a:t>±2/±4/±8</a:t>
                      </a:r>
                      <a:endParaRPr lang="es-EC" sz="14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457200" algn="l">
                        <a:lnSpc>
                          <a:spcPct val="200000"/>
                        </a:lnSpc>
                        <a:spcAft>
                          <a:spcPts val="800"/>
                        </a:spcAft>
                      </a:pPr>
                      <a:r>
                        <a:rPr lang="es-EC" sz="1400" b="0">
                          <a:effectLst/>
                          <a:latin typeface="Calibri" panose="020F0502020204030204" pitchFamily="34" charset="0"/>
                          <a:cs typeface="Calibri" panose="020F0502020204030204" pitchFamily="34" charset="0"/>
                        </a:rPr>
                        <a:t>±2/±4/±8/±16</a:t>
                      </a:r>
                      <a:endParaRPr lang="es-EC" sz="14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457200" algn="l">
                        <a:lnSpc>
                          <a:spcPct val="200000"/>
                        </a:lnSpc>
                        <a:spcAft>
                          <a:spcPts val="800"/>
                        </a:spcAft>
                      </a:pPr>
                      <a:r>
                        <a:rPr lang="es-EC" sz="1400" b="0" dirty="0">
                          <a:effectLst/>
                          <a:latin typeface="Calibri" panose="020F0502020204030204" pitchFamily="34" charset="0"/>
                          <a:cs typeface="Calibri" panose="020F0502020204030204" pitchFamily="34" charset="0"/>
                        </a:rPr>
                        <a:t>g</a:t>
                      </a:r>
                      <a:endParaRPr lang="es-EC" sz="14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82009347"/>
                  </a:ext>
                </a:extLst>
              </a:tr>
              <a:tr h="370840">
                <a:tc>
                  <a:txBody>
                    <a:bodyPr/>
                    <a:lstStyle/>
                    <a:p>
                      <a:r>
                        <a:rPr lang="es-EC" sz="1400" b="0" dirty="0">
                          <a:latin typeface="Calibri" panose="020F0502020204030204" pitchFamily="34" charset="0"/>
                          <a:cs typeface="Calibri" panose="020F0502020204030204" pitchFamily="34" charset="0"/>
                        </a:rPr>
                        <a:t>Sensibilidad</a:t>
                      </a:r>
                    </a:p>
                  </a:txBody>
                  <a:tcPr/>
                </a:tc>
                <a:tc>
                  <a:txBody>
                    <a:bodyPr/>
                    <a:lstStyle/>
                    <a:p>
                      <a:pPr indent="457200" algn="l">
                        <a:lnSpc>
                          <a:spcPct val="200000"/>
                        </a:lnSpc>
                        <a:spcAft>
                          <a:spcPts val="800"/>
                        </a:spcAft>
                      </a:pPr>
                      <a:r>
                        <a:rPr lang="es-EC" sz="1400" b="0" dirty="0">
                          <a:effectLst/>
                          <a:latin typeface="Calibri" panose="020F0502020204030204" pitchFamily="34" charset="0"/>
                          <a:cs typeface="Calibri" panose="020F0502020204030204" pitchFamily="34" charset="0"/>
                        </a:rPr>
                        <a:t>256/128/64/32 </a:t>
                      </a:r>
                      <a:endParaRPr lang="es-EC" sz="14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indent="457200" algn="l">
                        <a:lnSpc>
                          <a:spcPct val="200000"/>
                        </a:lnSpc>
                        <a:spcAft>
                          <a:spcPts val="800"/>
                        </a:spcAft>
                      </a:pPr>
                      <a:r>
                        <a:rPr lang="es-EC" sz="1400" b="0" dirty="0">
                          <a:effectLst/>
                          <a:latin typeface="Calibri" panose="020F0502020204030204" pitchFamily="34" charset="0"/>
                          <a:cs typeface="Calibri" panose="020F0502020204030204" pitchFamily="34" charset="0"/>
                        </a:rPr>
                        <a:t>1024/512/256</a:t>
                      </a:r>
                      <a:endParaRPr lang="es-EC" sz="14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indent="457200" algn="l">
                        <a:lnSpc>
                          <a:spcPct val="200000"/>
                        </a:lnSpc>
                        <a:spcAft>
                          <a:spcPts val="800"/>
                        </a:spcAft>
                      </a:pPr>
                      <a:r>
                        <a:rPr lang="es-EC" sz="1400" b="0">
                          <a:effectLst/>
                          <a:latin typeface="Calibri" panose="020F0502020204030204" pitchFamily="34" charset="0"/>
                          <a:cs typeface="Calibri" panose="020F0502020204030204" pitchFamily="34" charset="0"/>
                        </a:rPr>
                        <a:t>16384/8192/4096/2048</a:t>
                      </a:r>
                      <a:endParaRPr lang="es-EC" sz="14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indent="457200" algn="l">
                        <a:lnSpc>
                          <a:spcPct val="200000"/>
                        </a:lnSpc>
                        <a:spcAft>
                          <a:spcPts val="800"/>
                        </a:spcAft>
                      </a:pPr>
                      <a:r>
                        <a:rPr lang="es-EC" sz="1400" b="0" dirty="0">
                          <a:effectLst/>
                          <a:latin typeface="Calibri" panose="020F0502020204030204" pitchFamily="34" charset="0"/>
                          <a:cs typeface="Calibri" panose="020F0502020204030204" pitchFamily="34" charset="0"/>
                        </a:rPr>
                        <a:t>LSB/g</a:t>
                      </a:r>
                      <a:endParaRPr lang="es-EC" sz="14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252019233"/>
                  </a:ext>
                </a:extLst>
              </a:tr>
              <a:tr h="370840">
                <a:tc>
                  <a:txBody>
                    <a:bodyPr/>
                    <a:lstStyle/>
                    <a:p>
                      <a:r>
                        <a:rPr lang="es-EC" sz="1400" b="0" dirty="0">
                          <a:latin typeface="Calibri" panose="020F0502020204030204" pitchFamily="34" charset="0"/>
                          <a:cs typeface="Calibri" panose="020F0502020204030204" pitchFamily="34" charset="0"/>
                        </a:rPr>
                        <a:t>Voltaje de alimentación</a:t>
                      </a:r>
                    </a:p>
                  </a:txBody>
                  <a:tcPr/>
                </a:tc>
                <a:tc>
                  <a:txBody>
                    <a:bodyPr/>
                    <a:lstStyle/>
                    <a:p>
                      <a:pPr indent="457200" algn="l">
                        <a:lnSpc>
                          <a:spcPct val="200000"/>
                        </a:lnSpc>
                        <a:spcAft>
                          <a:spcPts val="800"/>
                        </a:spcAft>
                      </a:pPr>
                      <a:r>
                        <a:rPr lang="es-EC" sz="1400" b="0">
                          <a:effectLst/>
                          <a:latin typeface="Calibri" panose="020F0502020204030204" pitchFamily="34" charset="0"/>
                          <a:cs typeface="Calibri" panose="020F0502020204030204" pitchFamily="34" charset="0"/>
                        </a:rPr>
                        <a:t>1.8 a 3.6 </a:t>
                      </a:r>
                      <a:endParaRPr lang="es-EC" sz="14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indent="457200" algn="l">
                        <a:lnSpc>
                          <a:spcPct val="200000"/>
                        </a:lnSpc>
                        <a:spcAft>
                          <a:spcPts val="800"/>
                        </a:spcAft>
                      </a:pPr>
                      <a:r>
                        <a:rPr lang="es-EC" sz="1400" b="0" dirty="0">
                          <a:effectLst/>
                          <a:latin typeface="Calibri" panose="020F0502020204030204" pitchFamily="34" charset="0"/>
                          <a:cs typeface="Calibri" panose="020F0502020204030204" pitchFamily="34" charset="0"/>
                        </a:rPr>
                        <a:t>1.95 a 3.6</a:t>
                      </a:r>
                      <a:endParaRPr lang="es-EC" sz="14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indent="457200" algn="l">
                        <a:lnSpc>
                          <a:spcPct val="200000"/>
                        </a:lnSpc>
                        <a:spcAft>
                          <a:spcPts val="800"/>
                        </a:spcAft>
                      </a:pPr>
                      <a:r>
                        <a:rPr lang="es-EC" sz="1400" b="0" dirty="0">
                          <a:effectLst/>
                          <a:latin typeface="Calibri" panose="020F0502020204030204" pitchFamily="34" charset="0"/>
                          <a:cs typeface="Calibri" panose="020F0502020204030204" pitchFamily="34" charset="0"/>
                        </a:rPr>
                        <a:t>2.375 a 3.46</a:t>
                      </a:r>
                      <a:endParaRPr lang="es-EC" sz="14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indent="457200" algn="l">
                        <a:lnSpc>
                          <a:spcPct val="200000"/>
                        </a:lnSpc>
                        <a:spcAft>
                          <a:spcPts val="800"/>
                        </a:spcAft>
                      </a:pPr>
                      <a:r>
                        <a:rPr lang="es-EC" sz="1400" b="0" dirty="0">
                          <a:effectLst/>
                          <a:latin typeface="Calibri" panose="020F0502020204030204" pitchFamily="34" charset="0"/>
                          <a:cs typeface="Calibri" panose="020F0502020204030204" pitchFamily="34" charset="0"/>
                        </a:rPr>
                        <a:t>V</a:t>
                      </a:r>
                      <a:endParaRPr lang="es-EC" sz="14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376558217"/>
                  </a:ext>
                </a:extLst>
              </a:tr>
              <a:tr h="370840">
                <a:tc>
                  <a:txBody>
                    <a:bodyPr/>
                    <a:lstStyle/>
                    <a:p>
                      <a:r>
                        <a:rPr lang="es-EC" sz="1400" b="0" dirty="0">
                          <a:latin typeface="Calibri" panose="020F0502020204030204" pitchFamily="34" charset="0"/>
                          <a:cs typeface="Calibri" panose="020F0502020204030204" pitchFamily="34" charset="0"/>
                        </a:rPr>
                        <a:t>Interface serial soportada</a:t>
                      </a:r>
                    </a:p>
                  </a:txBody>
                  <a:tcPr/>
                </a:tc>
                <a:tc>
                  <a:txBody>
                    <a:bodyPr/>
                    <a:lstStyle/>
                    <a:p>
                      <a:pPr indent="457200" algn="l">
                        <a:lnSpc>
                          <a:spcPct val="200000"/>
                        </a:lnSpc>
                        <a:spcAft>
                          <a:spcPts val="800"/>
                        </a:spcAft>
                      </a:pPr>
                      <a:r>
                        <a:rPr lang="es-EC" sz="1400" b="0" dirty="0">
                          <a:effectLst/>
                          <a:latin typeface="Calibri" panose="020F0502020204030204" pitchFamily="34" charset="0"/>
                          <a:ea typeface="Calibri" panose="020F0502020204030204" pitchFamily="34" charset="0"/>
                          <a:cs typeface="Calibri" panose="020F0502020204030204" pitchFamily="34" charset="0"/>
                        </a:rPr>
                        <a:t>SPI/I2C</a:t>
                      </a:r>
                    </a:p>
                  </a:txBody>
                  <a:tcPr marL="68580" marR="68580" marT="0" marB="0" anchor="ctr"/>
                </a:tc>
                <a:tc>
                  <a:txBody>
                    <a:bodyPr/>
                    <a:lstStyle/>
                    <a:p>
                      <a:pPr indent="457200" algn="l">
                        <a:lnSpc>
                          <a:spcPct val="200000"/>
                        </a:lnSpc>
                        <a:spcAft>
                          <a:spcPts val="800"/>
                        </a:spcAft>
                      </a:pPr>
                      <a:r>
                        <a:rPr lang="es-EC" sz="1400" b="0" dirty="0">
                          <a:effectLst/>
                          <a:latin typeface="Calibri" panose="020F0502020204030204" pitchFamily="34" charset="0"/>
                          <a:ea typeface="Calibri" panose="020F0502020204030204" pitchFamily="34" charset="0"/>
                          <a:cs typeface="Calibri" panose="020F0502020204030204" pitchFamily="34" charset="0"/>
                        </a:rPr>
                        <a:t>I2C</a:t>
                      </a:r>
                    </a:p>
                  </a:txBody>
                  <a:tcPr marL="68580" marR="68580" marT="0" marB="0" anchor="ctr"/>
                </a:tc>
                <a:tc>
                  <a:txBody>
                    <a:bodyPr/>
                    <a:lstStyle/>
                    <a:p>
                      <a:pPr indent="457200" algn="l">
                        <a:lnSpc>
                          <a:spcPct val="200000"/>
                        </a:lnSpc>
                        <a:spcAft>
                          <a:spcPts val="800"/>
                        </a:spcAft>
                      </a:pPr>
                      <a:r>
                        <a:rPr lang="es-EC" sz="1400" b="0" dirty="0">
                          <a:effectLst/>
                          <a:latin typeface="Calibri" panose="020F0502020204030204" pitchFamily="34" charset="0"/>
                          <a:ea typeface="Calibri" panose="020F0502020204030204" pitchFamily="34" charset="0"/>
                          <a:cs typeface="Calibri" panose="020F0502020204030204" pitchFamily="34" charset="0"/>
                        </a:rPr>
                        <a:t>I2C</a:t>
                      </a:r>
                    </a:p>
                  </a:txBody>
                  <a:tcPr marL="68580" marR="68580" marT="0" marB="0" anchor="ctr"/>
                </a:tc>
                <a:tc>
                  <a:txBody>
                    <a:bodyPr/>
                    <a:lstStyle/>
                    <a:p>
                      <a:pPr indent="457200" algn="l">
                        <a:lnSpc>
                          <a:spcPct val="200000"/>
                        </a:lnSpc>
                        <a:spcAft>
                          <a:spcPts val="800"/>
                        </a:spcAft>
                      </a:pPr>
                      <a:endParaRPr lang="es-EC" sz="14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583744802"/>
                  </a:ext>
                </a:extLst>
              </a:tr>
              <a:tr h="370840">
                <a:tc>
                  <a:txBody>
                    <a:bodyPr/>
                    <a:lstStyle/>
                    <a:p>
                      <a:r>
                        <a:rPr lang="es-EC" sz="1400" b="0" dirty="0">
                          <a:latin typeface="Calibri" panose="020F0502020204030204" pitchFamily="34" charset="0"/>
                          <a:cs typeface="Calibri" panose="020F0502020204030204" pitchFamily="34" charset="0"/>
                        </a:rPr>
                        <a:t>Valor de mercado</a:t>
                      </a:r>
                    </a:p>
                  </a:txBody>
                  <a:tcPr/>
                </a:tc>
                <a:tc>
                  <a:txBody>
                    <a:bodyPr/>
                    <a:lstStyle/>
                    <a:p>
                      <a:pPr indent="457200" algn="l">
                        <a:lnSpc>
                          <a:spcPct val="200000"/>
                        </a:lnSpc>
                        <a:spcAft>
                          <a:spcPts val="800"/>
                        </a:spcAft>
                      </a:pPr>
                      <a:r>
                        <a:rPr lang="es-EC" sz="1400" b="0">
                          <a:effectLst/>
                          <a:latin typeface="Calibri" panose="020F0502020204030204" pitchFamily="34" charset="0"/>
                          <a:cs typeface="Calibri" panose="020F0502020204030204" pitchFamily="34" charset="0"/>
                        </a:rPr>
                        <a:t>4.50</a:t>
                      </a:r>
                      <a:endParaRPr lang="es-EC" sz="14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indent="457200" algn="l">
                        <a:lnSpc>
                          <a:spcPct val="200000"/>
                        </a:lnSpc>
                        <a:spcAft>
                          <a:spcPts val="800"/>
                        </a:spcAft>
                      </a:pPr>
                      <a:r>
                        <a:rPr lang="es-EC" sz="1400" b="0" dirty="0">
                          <a:effectLst/>
                          <a:latin typeface="Calibri" panose="020F0502020204030204" pitchFamily="34" charset="0"/>
                          <a:cs typeface="Calibri" panose="020F0502020204030204" pitchFamily="34" charset="0"/>
                        </a:rPr>
                        <a:t>5.00</a:t>
                      </a:r>
                      <a:endParaRPr lang="es-EC" sz="14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indent="457200" algn="l">
                        <a:lnSpc>
                          <a:spcPct val="200000"/>
                        </a:lnSpc>
                        <a:spcAft>
                          <a:spcPts val="800"/>
                        </a:spcAft>
                      </a:pPr>
                      <a:r>
                        <a:rPr lang="es-EC" sz="1400" b="0" dirty="0">
                          <a:effectLst/>
                          <a:latin typeface="Calibri" panose="020F0502020204030204" pitchFamily="34" charset="0"/>
                          <a:cs typeface="Calibri" panose="020F0502020204030204" pitchFamily="34" charset="0"/>
                        </a:rPr>
                        <a:t>3.50</a:t>
                      </a:r>
                      <a:endParaRPr lang="es-EC" sz="14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indent="457200" algn="l">
                        <a:lnSpc>
                          <a:spcPct val="200000"/>
                        </a:lnSpc>
                        <a:spcAft>
                          <a:spcPts val="800"/>
                        </a:spcAft>
                      </a:pPr>
                      <a:r>
                        <a:rPr lang="es-EC" sz="1400" b="0" dirty="0">
                          <a:effectLst/>
                          <a:latin typeface="Calibri" panose="020F0502020204030204" pitchFamily="34" charset="0"/>
                          <a:cs typeface="Calibri" panose="020F0502020204030204" pitchFamily="34" charset="0"/>
                        </a:rPr>
                        <a:t>$</a:t>
                      </a:r>
                      <a:endParaRPr lang="es-EC" sz="14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738751149"/>
                  </a:ext>
                </a:extLst>
              </a:tr>
              <a:tr h="370840">
                <a:tc>
                  <a:txBody>
                    <a:bodyPr/>
                    <a:lstStyle/>
                    <a:p>
                      <a:r>
                        <a:rPr lang="es-EC" sz="1400" b="0" dirty="0">
                          <a:latin typeface="Calibri" panose="020F0502020204030204" pitchFamily="34" charset="0"/>
                          <a:cs typeface="Calibri" panose="020F0502020204030204" pitchFamily="34" charset="0"/>
                        </a:rPr>
                        <a:t>Resolución</a:t>
                      </a:r>
                    </a:p>
                  </a:txBody>
                  <a:tcPr/>
                </a:tc>
                <a:tc>
                  <a:txBody>
                    <a:bodyPr/>
                    <a:lstStyle/>
                    <a:p>
                      <a:pPr indent="457200" algn="l">
                        <a:lnSpc>
                          <a:spcPct val="200000"/>
                        </a:lnSpc>
                        <a:spcAft>
                          <a:spcPts val="800"/>
                        </a:spcAft>
                      </a:pPr>
                      <a:r>
                        <a:rPr lang="es-EC" sz="1400" b="0">
                          <a:effectLst/>
                          <a:latin typeface="Calibri" panose="020F0502020204030204" pitchFamily="34" charset="0"/>
                          <a:cs typeface="Calibri" panose="020F0502020204030204" pitchFamily="34" charset="0"/>
                        </a:rPr>
                        <a:t>10/10/11/12/13</a:t>
                      </a:r>
                      <a:endParaRPr lang="es-EC" sz="14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indent="457200" algn="l">
                        <a:lnSpc>
                          <a:spcPct val="200000"/>
                        </a:lnSpc>
                        <a:spcAft>
                          <a:spcPts val="800"/>
                        </a:spcAft>
                      </a:pPr>
                      <a:r>
                        <a:rPr lang="es-EC" sz="1400" b="0">
                          <a:effectLst/>
                          <a:latin typeface="Calibri" panose="020F0502020204030204" pitchFamily="34" charset="0"/>
                          <a:cs typeface="Calibri" panose="020F0502020204030204" pitchFamily="34" charset="0"/>
                        </a:rPr>
                        <a:t>12</a:t>
                      </a:r>
                      <a:endParaRPr lang="es-EC" sz="1400" b="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indent="457200" algn="l">
                        <a:lnSpc>
                          <a:spcPct val="200000"/>
                        </a:lnSpc>
                        <a:spcAft>
                          <a:spcPts val="800"/>
                        </a:spcAft>
                      </a:pPr>
                      <a:r>
                        <a:rPr lang="es-EC" sz="1400" b="0" dirty="0">
                          <a:effectLst/>
                          <a:latin typeface="Calibri" panose="020F0502020204030204" pitchFamily="34" charset="0"/>
                          <a:cs typeface="Calibri" panose="020F0502020204030204" pitchFamily="34" charset="0"/>
                        </a:rPr>
                        <a:t>16</a:t>
                      </a:r>
                      <a:endParaRPr lang="es-EC" sz="14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indent="457200" algn="l">
                        <a:lnSpc>
                          <a:spcPct val="200000"/>
                        </a:lnSpc>
                        <a:spcAft>
                          <a:spcPts val="800"/>
                        </a:spcAft>
                      </a:pPr>
                      <a:r>
                        <a:rPr lang="es-EC" sz="1400" b="0" dirty="0">
                          <a:effectLst/>
                          <a:latin typeface="Calibri" panose="020F0502020204030204" pitchFamily="34" charset="0"/>
                          <a:cs typeface="Calibri" panose="020F0502020204030204" pitchFamily="34" charset="0"/>
                        </a:rPr>
                        <a:t>Bits</a:t>
                      </a:r>
                      <a:endParaRPr lang="es-EC" sz="14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886012925"/>
                  </a:ext>
                </a:extLst>
              </a:tr>
              <a:tr h="370840">
                <a:tc>
                  <a:txBody>
                    <a:bodyPr/>
                    <a:lstStyle/>
                    <a:p>
                      <a:r>
                        <a:rPr lang="es-EC" sz="1400" b="0" dirty="0">
                          <a:latin typeface="Calibri" panose="020F0502020204030204" pitchFamily="34" charset="0"/>
                          <a:cs typeface="Calibri" panose="020F0502020204030204" pitchFamily="34" charset="0"/>
                        </a:rPr>
                        <a:t>Disponibilidad</a:t>
                      </a:r>
                    </a:p>
                  </a:txBody>
                  <a:tcPr>
                    <a:lnB w="12700" cap="flat" cmpd="sng" algn="ctr">
                      <a:solidFill>
                        <a:schemeClr val="tx1"/>
                      </a:solidFill>
                      <a:prstDash val="solid"/>
                      <a:round/>
                      <a:headEnd type="none" w="med" len="med"/>
                      <a:tailEnd type="none" w="med" len="med"/>
                    </a:lnB>
                  </a:tcPr>
                </a:tc>
                <a:tc>
                  <a:txBody>
                    <a:bodyPr/>
                    <a:lstStyle/>
                    <a:p>
                      <a:pPr indent="457200" algn="l">
                        <a:lnSpc>
                          <a:spcPct val="200000"/>
                        </a:lnSpc>
                        <a:spcAft>
                          <a:spcPts val="800"/>
                        </a:spcAft>
                      </a:pPr>
                      <a:r>
                        <a:rPr lang="es-EC" sz="1400" b="0" dirty="0">
                          <a:effectLst/>
                          <a:latin typeface="Calibri" panose="020F0502020204030204" pitchFamily="34" charset="0"/>
                          <a:cs typeface="Calibri" panose="020F0502020204030204" pitchFamily="34" charset="0"/>
                        </a:rPr>
                        <a:t>Si</a:t>
                      </a:r>
                      <a:endParaRPr lang="es-EC" sz="14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indent="457200" algn="l">
                        <a:lnSpc>
                          <a:spcPct val="200000"/>
                        </a:lnSpc>
                        <a:spcAft>
                          <a:spcPts val="800"/>
                        </a:spcAft>
                      </a:pPr>
                      <a:r>
                        <a:rPr lang="es-EC" sz="1400" b="0" dirty="0">
                          <a:effectLst/>
                          <a:latin typeface="Calibri" panose="020F0502020204030204" pitchFamily="34" charset="0"/>
                          <a:cs typeface="Calibri" panose="020F0502020204030204" pitchFamily="34" charset="0"/>
                        </a:rPr>
                        <a:t>Si</a:t>
                      </a:r>
                      <a:endParaRPr lang="es-EC" sz="14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indent="457200" algn="l">
                        <a:lnSpc>
                          <a:spcPct val="200000"/>
                        </a:lnSpc>
                        <a:spcAft>
                          <a:spcPts val="800"/>
                        </a:spcAft>
                      </a:pPr>
                      <a:r>
                        <a:rPr lang="es-EC" sz="1400" b="0" dirty="0">
                          <a:effectLst/>
                          <a:latin typeface="Calibri" panose="020F0502020204030204" pitchFamily="34" charset="0"/>
                          <a:cs typeface="Calibri" panose="020F0502020204030204" pitchFamily="34" charset="0"/>
                        </a:rPr>
                        <a:t>Si</a:t>
                      </a:r>
                      <a:endParaRPr lang="es-EC" sz="14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indent="457200" algn="l">
                        <a:lnSpc>
                          <a:spcPct val="200000"/>
                        </a:lnSpc>
                        <a:spcAft>
                          <a:spcPts val="800"/>
                        </a:spcAft>
                      </a:pPr>
                      <a:r>
                        <a:rPr lang="es-EC" sz="1400" b="0" dirty="0">
                          <a:effectLst/>
                          <a:latin typeface="Calibri" panose="020F0502020204030204" pitchFamily="34" charset="0"/>
                          <a:cs typeface="Calibri" panose="020F0502020204030204" pitchFamily="34" charset="0"/>
                        </a:rPr>
                        <a:t> </a:t>
                      </a:r>
                      <a:endParaRPr lang="es-EC" sz="14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9581383"/>
                  </a:ext>
                </a:extLst>
              </a:tr>
            </a:tbl>
          </a:graphicData>
        </a:graphic>
      </p:graphicFrame>
      <p:graphicFrame>
        <p:nvGraphicFramePr>
          <p:cNvPr id="6" name="Tabla 5">
            <a:extLst>
              <a:ext uri="{FF2B5EF4-FFF2-40B4-BE49-F238E27FC236}">
                <a16:creationId xmlns:a16="http://schemas.microsoft.com/office/drawing/2014/main" id="{89C0722B-776A-434E-9633-D16CFEA36B3C}"/>
              </a:ext>
            </a:extLst>
          </p:cNvPr>
          <p:cNvGraphicFramePr>
            <a:graphicFrameLocks noGrp="1"/>
          </p:cNvGraphicFramePr>
          <p:nvPr>
            <p:extLst>
              <p:ext uri="{D42A27DB-BD31-4B8C-83A1-F6EECF244321}">
                <p14:modId xmlns:p14="http://schemas.microsoft.com/office/powerpoint/2010/main" val="2825158201"/>
              </p:ext>
            </p:extLst>
          </p:nvPr>
        </p:nvGraphicFramePr>
        <p:xfrm>
          <a:off x="1151634" y="1513884"/>
          <a:ext cx="9689945" cy="2962847"/>
        </p:xfrm>
        <a:graphic>
          <a:graphicData uri="http://schemas.openxmlformats.org/drawingml/2006/table">
            <a:tbl>
              <a:tblPr firstRow="1" bandRow="1">
                <a:tableStyleId>{2D5ABB26-0587-4C30-8999-92F81FD0307C}</a:tableStyleId>
              </a:tblPr>
              <a:tblGrid>
                <a:gridCol w="2240141">
                  <a:extLst>
                    <a:ext uri="{9D8B030D-6E8A-4147-A177-3AD203B41FA5}">
                      <a16:colId xmlns:a16="http://schemas.microsoft.com/office/drawing/2014/main" val="160502669"/>
                    </a:ext>
                  </a:extLst>
                </a:gridCol>
                <a:gridCol w="2240141">
                  <a:extLst>
                    <a:ext uri="{9D8B030D-6E8A-4147-A177-3AD203B41FA5}">
                      <a16:colId xmlns:a16="http://schemas.microsoft.com/office/drawing/2014/main" val="2562390031"/>
                    </a:ext>
                  </a:extLst>
                </a:gridCol>
                <a:gridCol w="2240141">
                  <a:extLst>
                    <a:ext uri="{9D8B030D-6E8A-4147-A177-3AD203B41FA5}">
                      <a16:colId xmlns:a16="http://schemas.microsoft.com/office/drawing/2014/main" val="2808567154"/>
                    </a:ext>
                  </a:extLst>
                </a:gridCol>
                <a:gridCol w="2969522">
                  <a:extLst>
                    <a:ext uri="{9D8B030D-6E8A-4147-A177-3AD203B41FA5}">
                      <a16:colId xmlns:a16="http://schemas.microsoft.com/office/drawing/2014/main" val="3517663787"/>
                    </a:ext>
                  </a:extLst>
                </a:gridCol>
              </a:tblGrid>
              <a:tr h="0">
                <a:tc>
                  <a:txBody>
                    <a:bodyPr/>
                    <a:lstStyle/>
                    <a:p>
                      <a:pPr indent="457200" algn="just">
                        <a:lnSpc>
                          <a:spcPct val="200000"/>
                        </a:lnSpc>
                        <a:spcAft>
                          <a:spcPts val="800"/>
                        </a:spcAft>
                      </a:pPr>
                      <a:r>
                        <a:rPr lang="es-EC" sz="1400" b="1" dirty="0">
                          <a:effectLst/>
                          <a:latin typeface="Calibri" panose="020F0502020204030204" pitchFamily="34" charset="0"/>
                          <a:cs typeface="Calibri" panose="020F0502020204030204" pitchFamily="34" charset="0"/>
                        </a:rPr>
                        <a:t>Características </a:t>
                      </a:r>
                      <a:endParaRPr lang="es-EC" sz="1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457200" algn="ctr">
                        <a:lnSpc>
                          <a:spcPct val="200000"/>
                        </a:lnSpc>
                        <a:spcAft>
                          <a:spcPts val="800"/>
                        </a:spcAft>
                      </a:pPr>
                      <a:r>
                        <a:rPr lang="es-EC" sz="1400" b="1" dirty="0">
                          <a:effectLst/>
                          <a:latin typeface="Calibri" panose="020F0502020204030204" pitchFamily="34" charset="0"/>
                          <a:cs typeface="Calibri" panose="020F0502020204030204" pitchFamily="34" charset="0"/>
                        </a:rPr>
                        <a:t>ADXL345</a:t>
                      </a:r>
                      <a:endParaRPr lang="es-EC" sz="1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457200" algn="ctr">
                        <a:lnSpc>
                          <a:spcPct val="200000"/>
                        </a:lnSpc>
                        <a:spcAft>
                          <a:spcPts val="800"/>
                        </a:spcAft>
                      </a:pPr>
                      <a:r>
                        <a:rPr lang="es-EC" sz="1400" b="1" dirty="0">
                          <a:effectLst/>
                          <a:latin typeface="Calibri" panose="020F0502020204030204" pitchFamily="34" charset="0"/>
                          <a:cs typeface="Calibri" panose="020F0502020204030204" pitchFamily="34" charset="0"/>
                        </a:rPr>
                        <a:t>MMA8452</a:t>
                      </a:r>
                      <a:endParaRPr lang="es-EC" sz="1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457200" algn="ctr">
                        <a:lnSpc>
                          <a:spcPct val="200000"/>
                        </a:lnSpc>
                        <a:spcAft>
                          <a:spcPts val="800"/>
                        </a:spcAft>
                      </a:pPr>
                      <a:r>
                        <a:rPr lang="es-EC" sz="1400" b="1" dirty="0">
                          <a:effectLst/>
                          <a:latin typeface="Calibri" panose="020F0502020204030204" pitchFamily="34" charset="0"/>
                          <a:cs typeface="Calibri" panose="020F0502020204030204" pitchFamily="34" charset="0"/>
                        </a:rPr>
                        <a:t>MPU6050</a:t>
                      </a:r>
                      <a:endParaRPr lang="es-EC" sz="1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1844390"/>
                  </a:ext>
                </a:extLst>
              </a:tr>
              <a:tr h="370840">
                <a:tc>
                  <a:txBody>
                    <a:bodyPr/>
                    <a:lstStyle/>
                    <a:p>
                      <a:r>
                        <a:rPr lang="es-EC" sz="1400" b="0" dirty="0">
                          <a:latin typeface="Calibri" panose="020F0502020204030204" pitchFamily="34" charset="0"/>
                          <a:cs typeface="Calibri" panose="020F0502020204030204" pitchFamily="34" charset="0"/>
                        </a:rPr>
                        <a:t>Rango de aceleración</a:t>
                      </a:r>
                    </a:p>
                  </a:txBody>
                  <a:tcPr>
                    <a:lnT w="12700" cap="flat" cmpd="sng" algn="ctr">
                      <a:solidFill>
                        <a:schemeClr val="tx1"/>
                      </a:solidFill>
                      <a:prstDash val="solid"/>
                      <a:round/>
                      <a:headEnd type="none" w="med" len="med"/>
                      <a:tailEnd type="none" w="med" len="med"/>
                    </a:lnT>
                  </a:tcPr>
                </a:tc>
                <a:tc>
                  <a:txBody>
                    <a:bodyPr/>
                    <a:lstStyle/>
                    <a:p>
                      <a:pPr indent="457200" algn="ctr">
                        <a:lnSpc>
                          <a:spcPct val="200000"/>
                        </a:lnSpc>
                        <a:spcAft>
                          <a:spcPts val="800"/>
                        </a:spcAft>
                      </a:pPr>
                      <a:r>
                        <a:rPr lang="es-EC" sz="1400" b="0" dirty="0">
                          <a:effectLst/>
                          <a:latin typeface="Calibri" panose="020F0502020204030204" pitchFamily="34" charset="0"/>
                          <a:ea typeface="Calibri" panose="020F0502020204030204" pitchFamily="34" charset="0"/>
                          <a:cs typeface="Calibri" panose="020F0502020204030204" pitchFamily="34" charset="0"/>
                        </a:rPr>
                        <a:t>4</a:t>
                      </a: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457200" algn="ctr">
                        <a:lnSpc>
                          <a:spcPct val="200000"/>
                        </a:lnSpc>
                        <a:spcAft>
                          <a:spcPts val="800"/>
                        </a:spcAft>
                      </a:pPr>
                      <a:r>
                        <a:rPr lang="es-EC" sz="1400" b="0">
                          <a:effectLst/>
                          <a:latin typeface="Calibri" panose="020F0502020204030204" pitchFamily="34" charset="0"/>
                          <a:ea typeface="Calibri" panose="020F0502020204030204" pitchFamily="34" charset="0"/>
                          <a:cs typeface="Calibri" panose="020F0502020204030204" pitchFamily="34" charset="0"/>
                        </a:rPr>
                        <a:t>3</a:t>
                      </a: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457200" algn="ctr">
                        <a:lnSpc>
                          <a:spcPct val="200000"/>
                        </a:lnSpc>
                        <a:spcAft>
                          <a:spcPts val="800"/>
                        </a:spcAft>
                      </a:pPr>
                      <a:r>
                        <a:rPr lang="es-EC" sz="1400" b="0">
                          <a:effectLst/>
                          <a:latin typeface="Calibri" panose="020F0502020204030204" pitchFamily="34" charset="0"/>
                          <a:ea typeface="Calibri" panose="020F0502020204030204" pitchFamily="34" charset="0"/>
                          <a:cs typeface="Calibri" panose="020F0502020204030204" pitchFamily="34" charset="0"/>
                        </a:rPr>
                        <a:t>4</a:t>
                      </a: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82009347"/>
                  </a:ext>
                </a:extLst>
              </a:tr>
              <a:tr h="370840">
                <a:tc>
                  <a:txBody>
                    <a:bodyPr/>
                    <a:lstStyle/>
                    <a:p>
                      <a:r>
                        <a:rPr lang="es-EC" sz="1400" b="0" dirty="0">
                          <a:latin typeface="Calibri" panose="020F0502020204030204" pitchFamily="34" charset="0"/>
                          <a:cs typeface="Calibri" panose="020F0502020204030204" pitchFamily="34" charset="0"/>
                        </a:rPr>
                        <a:t>Sensibilidad</a:t>
                      </a:r>
                    </a:p>
                  </a:txBody>
                  <a:tcPr/>
                </a:tc>
                <a:tc>
                  <a:txBody>
                    <a:bodyPr/>
                    <a:lstStyle/>
                    <a:p>
                      <a:pPr indent="457200" algn="ctr">
                        <a:lnSpc>
                          <a:spcPct val="200000"/>
                        </a:lnSpc>
                        <a:spcAft>
                          <a:spcPts val="800"/>
                        </a:spcAft>
                      </a:pPr>
                      <a:r>
                        <a:rPr lang="es-EC" sz="1400" b="0" dirty="0">
                          <a:effectLst/>
                          <a:latin typeface="Calibri" panose="020F0502020204030204" pitchFamily="34" charset="0"/>
                          <a:ea typeface="Calibri" panose="020F0502020204030204" pitchFamily="34" charset="0"/>
                          <a:cs typeface="Calibri" panose="020F0502020204030204" pitchFamily="34" charset="0"/>
                        </a:rPr>
                        <a:t>2</a:t>
                      </a:r>
                    </a:p>
                  </a:txBody>
                  <a:tcPr marL="68580" marR="68580" marT="0" marB="0" anchor="ctr"/>
                </a:tc>
                <a:tc>
                  <a:txBody>
                    <a:bodyPr/>
                    <a:lstStyle/>
                    <a:p>
                      <a:pPr indent="457200" algn="ctr">
                        <a:lnSpc>
                          <a:spcPct val="200000"/>
                        </a:lnSpc>
                        <a:spcAft>
                          <a:spcPts val="800"/>
                        </a:spcAft>
                      </a:pPr>
                      <a:r>
                        <a:rPr lang="es-EC" sz="1400" b="0" dirty="0">
                          <a:effectLst/>
                          <a:latin typeface="Calibri" panose="020F0502020204030204" pitchFamily="34" charset="0"/>
                          <a:ea typeface="Calibri" panose="020F0502020204030204" pitchFamily="34" charset="0"/>
                          <a:cs typeface="Calibri" panose="020F0502020204030204" pitchFamily="34" charset="0"/>
                        </a:rPr>
                        <a:t>3</a:t>
                      </a:r>
                    </a:p>
                  </a:txBody>
                  <a:tcPr marL="68580" marR="68580" marT="0" marB="0" anchor="ctr"/>
                </a:tc>
                <a:tc>
                  <a:txBody>
                    <a:bodyPr/>
                    <a:lstStyle/>
                    <a:p>
                      <a:pPr indent="457200" algn="ctr">
                        <a:lnSpc>
                          <a:spcPct val="200000"/>
                        </a:lnSpc>
                        <a:spcAft>
                          <a:spcPts val="800"/>
                        </a:spcAft>
                      </a:pPr>
                      <a:r>
                        <a:rPr lang="es-EC" sz="1400" b="0">
                          <a:effectLst/>
                          <a:latin typeface="Calibri" panose="020F0502020204030204" pitchFamily="34" charset="0"/>
                          <a:ea typeface="Calibri" panose="020F0502020204030204" pitchFamily="34" charset="0"/>
                          <a:cs typeface="Calibri" panose="020F0502020204030204" pitchFamily="34" charset="0"/>
                        </a:rPr>
                        <a:t>4</a:t>
                      </a:r>
                    </a:p>
                  </a:txBody>
                  <a:tcPr marL="68580" marR="68580" marT="0" marB="0" anchor="ctr"/>
                </a:tc>
                <a:extLst>
                  <a:ext uri="{0D108BD9-81ED-4DB2-BD59-A6C34878D82A}">
                    <a16:rowId xmlns:a16="http://schemas.microsoft.com/office/drawing/2014/main" val="3252019233"/>
                  </a:ext>
                </a:extLst>
              </a:tr>
              <a:tr h="370840">
                <a:tc>
                  <a:txBody>
                    <a:bodyPr/>
                    <a:lstStyle/>
                    <a:p>
                      <a:r>
                        <a:rPr lang="es-EC" sz="1400" b="0" dirty="0">
                          <a:latin typeface="Calibri" panose="020F0502020204030204" pitchFamily="34" charset="0"/>
                          <a:cs typeface="Calibri" panose="020F0502020204030204" pitchFamily="34" charset="0"/>
                        </a:rPr>
                        <a:t>Voltaje de alimentación</a:t>
                      </a:r>
                    </a:p>
                  </a:txBody>
                  <a:tcPr/>
                </a:tc>
                <a:tc>
                  <a:txBody>
                    <a:bodyPr/>
                    <a:lstStyle/>
                    <a:p>
                      <a:pPr indent="457200" algn="ctr">
                        <a:lnSpc>
                          <a:spcPct val="200000"/>
                        </a:lnSpc>
                        <a:spcAft>
                          <a:spcPts val="800"/>
                        </a:spcAft>
                      </a:pPr>
                      <a:r>
                        <a:rPr lang="es-EC" sz="1400" b="0" dirty="0">
                          <a:effectLst/>
                          <a:latin typeface="Calibri" panose="020F0502020204030204" pitchFamily="34" charset="0"/>
                          <a:ea typeface="Calibri" panose="020F0502020204030204" pitchFamily="34" charset="0"/>
                          <a:cs typeface="Calibri" panose="020F0502020204030204" pitchFamily="34" charset="0"/>
                        </a:rPr>
                        <a:t>4</a:t>
                      </a:r>
                    </a:p>
                  </a:txBody>
                  <a:tcPr marL="68580" marR="68580" marT="0" marB="0" anchor="ctr"/>
                </a:tc>
                <a:tc>
                  <a:txBody>
                    <a:bodyPr/>
                    <a:lstStyle/>
                    <a:p>
                      <a:pPr indent="457200" algn="ctr">
                        <a:lnSpc>
                          <a:spcPct val="200000"/>
                        </a:lnSpc>
                        <a:spcAft>
                          <a:spcPts val="800"/>
                        </a:spcAft>
                      </a:pPr>
                      <a:r>
                        <a:rPr lang="es-EC" sz="1400" b="0" dirty="0">
                          <a:effectLst/>
                          <a:latin typeface="Calibri" panose="020F0502020204030204" pitchFamily="34" charset="0"/>
                          <a:ea typeface="Calibri" panose="020F0502020204030204" pitchFamily="34" charset="0"/>
                          <a:cs typeface="Calibri" panose="020F0502020204030204" pitchFamily="34" charset="0"/>
                        </a:rPr>
                        <a:t>4</a:t>
                      </a:r>
                    </a:p>
                  </a:txBody>
                  <a:tcPr marL="68580" marR="68580" marT="0" marB="0" anchor="ctr"/>
                </a:tc>
                <a:tc>
                  <a:txBody>
                    <a:bodyPr/>
                    <a:lstStyle/>
                    <a:p>
                      <a:pPr indent="457200" algn="ctr">
                        <a:lnSpc>
                          <a:spcPct val="200000"/>
                        </a:lnSpc>
                        <a:spcAft>
                          <a:spcPts val="800"/>
                        </a:spcAft>
                      </a:pPr>
                      <a:r>
                        <a:rPr lang="es-EC" sz="1400" b="0" dirty="0">
                          <a:effectLst/>
                          <a:latin typeface="Calibri" panose="020F0502020204030204" pitchFamily="34" charset="0"/>
                          <a:ea typeface="Calibri" panose="020F0502020204030204" pitchFamily="34" charset="0"/>
                          <a:cs typeface="Calibri" panose="020F0502020204030204" pitchFamily="34" charset="0"/>
                        </a:rPr>
                        <a:t>4</a:t>
                      </a:r>
                    </a:p>
                  </a:txBody>
                  <a:tcPr marL="68580" marR="68580" marT="0" marB="0" anchor="ctr"/>
                </a:tc>
                <a:extLst>
                  <a:ext uri="{0D108BD9-81ED-4DB2-BD59-A6C34878D82A}">
                    <a16:rowId xmlns:a16="http://schemas.microsoft.com/office/drawing/2014/main" val="23765582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Interface serial soportada</a:t>
                      </a:r>
                    </a:p>
                  </a:txBody>
                  <a:tcPr/>
                </a:tc>
                <a:tc>
                  <a:txBody>
                    <a:bodyPr/>
                    <a:lstStyle/>
                    <a:p>
                      <a:pPr indent="457200" algn="ctr">
                        <a:lnSpc>
                          <a:spcPct val="200000"/>
                        </a:lnSpc>
                        <a:spcAft>
                          <a:spcPts val="800"/>
                        </a:spcAft>
                      </a:pPr>
                      <a:r>
                        <a:rPr lang="es-EC" sz="1400" b="0" dirty="0">
                          <a:effectLst/>
                          <a:latin typeface="Calibri" panose="020F0502020204030204" pitchFamily="34" charset="0"/>
                          <a:ea typeface="Calibri" panose="020F0502020204030204" pitchFamily="34" charset="0"/>
                          <a:cs typeface="Calibri" panose="020F0502020204030204" pitchFamily="34" charset="0"/>
                        </a:rPr>
                        <a:t>4</a:t>
                      </a:r>
                    </a:p>
                  </a:txBody>
                  <a:tcPr marL="68580" marR="68580" marT="0" marB="0" anchor="ctr"/>
                </a:tc>
                <a:tc>
                  <a:txBody>
                    <a:bodyPr/>
                    <a:lstStyle/>
                    <a:p>
                      <a:pPr indent="457200" algn="ctr">
                        <a:lnSpc>
                          <a:spcPct val="200000"/>
                        </a:lnSpc>
                        <a:spcAft>
                          <a:spcPts val="800"/>
                        </a:spcAft>
                      </a:pPr>
                      <a:r>
                        <a:rPr lang="es-EC" sz="1400" b="0" dirty="0">
                          <a:effectLst/>
                          <a:latin typeface="Calibri" panose="020F0502020204030204" pitchFamily="34" charset="0"/>
                          <a:ea typeface="Calibri" panose="020F0502020204030204" pitchFamily="34" charset="0"/>
                          <a:cs typeface="Calibri" panose="020F0502020204030204" pitchFamily="34" charset="0"/>
                        </a:rPr>
                        <a:t>3</a:t>
                      </a:r>
                    </a:p>
                  </a:txBody>
                  <a:tcPr marL="68580" marR="68580" marT="0" marB="0" anchor="ctr"/>
                </a:tc>
                <a:tc>
                  <a:txBody>
                    <a:bodyPr/>
                    <a:lstStyle/>
                    <a:p>
                      <a:pPr indent="457200" algn="ctr">
                        <a:lnSpc>
                          <a:spcPct val="200000"/>
                        </a:lnSpc>
                        <a:spcAft>
                          <a:spcPts val="800"/>
                        </a:spcAft>
                      </a:pPr>
                      <a:r>
                        <a:rPr lang="es-EC" sz="1400" b="0" dirty="0">
                          <a:effectLst/>
                          <a:latin typeface="Calibri" panose="020F0502020204030204" pitchFamily="34" charset="0"/>
                          <a:ea typeface="Calibri" panose="020F0502020204030204" pitchFamily="34" charset="0"/>
                          <a:cs typeface="Calibri" panose="020F0502020204030204" pitchFamily="34" charset="0"/>
                        </a:rPr>
                        <a:t>3</a:t>
                      </a:r>
                    </a:p>
                  </a:txBody>
                  <a:tcPr marL="68580" marR="68580" marT="0" marB="0" anchor="ctr"/>
                </a:tc>
                <a:extLst>
                  <a:ext uri="{0D108BD9-81ED-4DB2-BD59-A6C34878D82A}">
                    <a16:rowId xmlns:a16="http://schemas.microsoft.com/office/drawing/2014/main" val="906173117"/>
                  </a:ext>
                </a:extLst>
              </a:tr>
              <a:tr h="370840">
                <a:tc>
                  <a:txBody>
                    <a:bodyPr/>
                    <a:lstStyle/>
                    <a:p>
                      <a:r>
                        <a:rPr lang="es-EC" sz="1400" b="0" dirty="0">
                          <a:latin typeface="Calibri" panose="020F0502020204030204" pitchFamily="34" charset="0"/>
                          <a:cs typeface="Calibri" panose="020F0502020204030204" pitchFamily="34" charset="0"/>
                        </a:rPr>
                        <a:t>Valor de mercado</a:t>
                      </a:r>
                    </a:p>
                  </a:txBody>
                  <a:tcPr/>
                </a:tc>
                <a:tc>
                  <a:txBody>
                    <a:bodyPr/>
                    <a:lstStyle/>
                    <a:p>
                      <a:pPr indent="457200" algn="ctr">
                        <a:lnSpc>
                          <a:spcPct val="200000"/>
                        </a:lnSpc>
                        <a:spcAft>
                          <a:spcPts val="800"/>
                        </a:spcAft>
                      </a:pPr>
                      <a:r>
                        <a:rPr lang="es-EC" sz="1400" b="0" dirty="0">
                          <a:effectLst/>
                          <a:latin typeface="Calibri" panose="020F0502020204030204" pitchFamily="34" charset="0"/>
                          <a:ea typeface="Calibri" panose="020F0502020204030204" pitchFamily="34" charset="0"/>
                          <a:cs typeface="Calibri" panose="020F0502020204030204" pitchFamily="34" charset="0"/>
                        </a:rPr>
                        <a:t>3</a:t>
                      </a:r>
                    </a:p>
                  </a:txBody>
                  <a:tcPr marL="68580" marR="68580" marT="0" marB="0" anchor="ctr"/>
                </a:tc>
                <a:tc>
                  <a:txBody>
                    <a:bodyPr/>
                    <a:lstStyle/>
                    <a:p>
                      <a:pPr indent="457200" algn="ctr">
                        <a:lnSpc>
                          <a:spcPct val="200000"/>
                        </a:lnSpc>
                        <a:spcAft>
                          <a:spcPts val="800"/>
                        </a:spcAft>
                      </a:pPr>
                      <a:r>
                        <a:rPr lang="es-EC" sz="1400" b="0" dirty="0">
                          <a:effectLst/>
                          <a:latin typeface="Calibri" panose="020F0502020204030204" pitchFamily="34" charset="0"/>
                          <a:ea typeface="Calibri" panose="020F0502020204030204" pitchFamily="34" charset="0"/>
                          <a:cs typeface="Calibri" panose="020F0502020204030204" pitchFamily="34" charset="0"/>
                        </a:rPr>
                        <a:t>2</a:t>
                      </a:r>
                    </a:p>
                  </a:txBody>
                  <a:tcPr marL="68580" marR="68580" marT="0" marB="0" anchor="ctr"/>
                </a:tc>
                <a:tc>
                  <a:txBody>
                    <a:bodyPr/>
                    <a:lstStyle/>
                    <a:p>
                      <a:pPr indent="457200" algn="ctr">
                        <a:lnSpc>
                          <a:spcPct val="200000"/>
                        </a:lnSpc>
                        <a:spcAft>
                          <a:spcPts val="800"/>
                        </a:spcAft>
                      </a:pPr>
                      <a:r>
                        <a:rPr lang="es-EC" sz="1400" b="0" dirty="0">
                          <a:effectLst/>
                          <a:latin typeface="Calibri" panose="020F0502020204030204" pitchFamily="34" charset="0"/>
                          <a:ea typeface="Calibri" panose="020F0502020204030204" pitchFamily="34" charset="0"/>
                          <a:cs typeface="Calibri" panose="020F0502020204030204" pitchFamily="34" charset="0"/>
                        </a:rPr>
                        <a:t>4</a:t>
                      </a:r>
                    </a:p>
                  </a:txBody>
                  <a:tcPr marL="68580" marR="68580" marT="0" marB="0" anchor="ctr"/>
                </a:tc>
                <a:extLst>
                  <a:ext uri="{0D108BD9-81ED-4DB2-BD59-A6C34878D82A}">
                    <a16:rowId xmlns:a16="http://schemas.microsoft.com/office/drawing/2014/main" val="2738751149"/>
                  </a:ext>
                </a:extLst>
              </a:tr>
              <a:tr h="370840">
                <a:tc>
                  <a:txBody>
                    <a:bodyPr/>
                    <a:lstStyle/>
                    <a:p>
                      <a:r>
                        <a:rPr lang="es-EC" sz="1400" b="0" dirty="0">
                          <a:latin typeface="Calibri" panose="020F0502020204030204" pitchFamily="34" charset="0"/>
                          <a:cs typeface="Calibri" panose="020F0502020204030204" pitchFamily="34" charset="0"/>
                        </a:rPr>
                        <a:t>Resolución</a:t>
                      </a:r>
                    </a:p>
                  </a:txBody>
                  <a:tcPr/>
                </a:tc>
                <a:tc>
                  <a:txBody>
                    <a:bodyPr/>
                    <a:lstStyle/>
                    <a:p>
                      <a:pPr indent="457200" algn="ctr">
                        <a:lnSpc>
                          <a:spcPct val="200000"/>
                        </a:lnSpc>
                        <a:spcAft>
                          <a:spcPts val="800"/>
                        </a:spcAft>
                      </a:pPr>
                      <a:r>
                        <a:rPr lang="es-EC" sz="1400" b="0">
                          <a:effectLst/>
                          <a:latin typeface="Calibri" panose="020F0502020204030204" pitchFamily="34" charset="0"/>
                          <a:ea typeface="Calibri" panose="020F0502020204030204" pitchFamily="34" charset="0"/>
                          <a:cs typeface="Calibri" panose="020F0502020204030204" pitchFamily="34" charset="0"/>
                        </a:rPr>
                        <a:t>3</a:t>
                      </a:r>
                    </a:p>
                  </a:txBody>
                  <a:tcPr marL="68580" marR="68580" marT="0" marB="0" anchor="ctr"/>
                </a:tc>
                <a:tc>
                  <a:txBody>
                    <a:bodyPr/>
                    <a:lstStyle/>
                    <a:p>
                      <a:pPr indent="457200" algn="ctr">
                        <a:lnSpc>
                          <a:spcPct val="200000"/>
                        </a:lnSpc>
                        <a:spcAft>
                          <a:spcPts val="800"/>
                        </a:spcAft>
                      </a:pPr>
                      <a:r>
                        <a:rPr lang="es-EC" sz="1400" b="0" dirty="0">
                          <a:effectLst/>
                          <a:latin typeface="Calibri" panose="020F0502020204030204" pitchFamily="34" charset="0"/>
                          <a:ea typeface="Calibri" panose="020F0502020204030204" pitchFamily="34" charset="0"/>
                          <a:cs typeface="Calibri" panose="020F0502020204030204" pitchFamily="34" charset="0"/>
                        </a:rPr>
                        <a:t>2</a:t>
                      </a:r>
                    </a:p>
                  </a:txBody>
                  <a:tcPr marL="68580" marR="68580" marT="0" marB="0" anchor="ctr"/>
                </a:tc>
                <a:tc>
                  <a:txBody>
                    <a:bodyPr/>
                    <a:lstStyle/>
                    <a:p>
                      <a:pPr indent="457200" algn="ctr">
                        <a:lnSpc>
                          <a:spcPct val="200000"/>
                        </a:lnSpc>
                        <a:spcAft>
                          <a:spcPts val="800"/>
                        </a:spcAft>
                      </a:pPr>
                      <a:r>
                        <a:rPr lang="es-EC" sz="1400" b="0" dirty="0">
                          <a:effectLst/>
                          <a:latin typeface="Calibri" panose="020F0502020204030204" pitchFamily="34" charset="0"/>
                          <a:ea typeface="Calibri" panose="020F0502020204030204" pitchFamily="34" charset="0"/>
                          <a:cs typeface="Calibri" panose="020F0502020204030204" pitchFamily="34" charset="0"/>
                        </a:rPr>
                        <a:t>4</a:t>
                      </a:r>
                    </a:p>
                  </a:txBody>
                  <a:tcPr marL="68580" marR="68580" marT="0" marB="0" anchor="ctr"/>
                </a:tc>
                <a:extLst>
                  <a:ext uri="{0D108BD9-81ED-4DB2-BD59-A6C34878D82A}">
                    <a16:rowId xmlns:a16="http://schemas.microsoft.com/office/drawing/2014/main" val="1886012925"/>
                  </a:ext>
                </a:extLst>
              </a:tr>
              <a:tr h="370840">
                <a:tc>
                  <a:txBody>
                    <a:bodyPr/>
                    <a:lstStyle/>
                    <a:p>
                      <a:r>
                        <a:rPr lang="es-EC" sz="1400" b="0" dirty="0">
                          <a:latin typeface="Calibri" panose="020F0502020204030204" pitchFamily="34" charset="0"/>
                          <a:cs typeface="Calibri" panose="020F0502020204030204" pitchFamily="34" charset="0"/>
                        </a:rPr>
                        <a:t>Disponibilidad</a:t>
                      </a:r>
                    </a:p>
                  </a:txBody>
                  <a:tcPr>
                    <a:lnB w="12700" cap="flat" cmpd="sng" algn="ctr">
                      <a:solidFill>
                        <a:schemeClr val="tx1"/>
                      </a:solidFill>
                      <a:prstDash val="solid"/>
                      <a:round/>
                      <a:headEnd type="none" w="med" len="med"/>
                      <a:tailEnd type="none" w="med" len="med"/>
                    </a:lnB>
                  </a:tcPr>
                </a:tc>
                <a:tc>
                  <a:txBody>
                    <a:bodyPr/>
                    <a:lstStyle/>
                    <a:p>
                      <a:pPr indent="457200" algn="ctr">
                        <a:lnSpc>
                          <a:spcPct val="200000"/>
                        </a:lnSpc>
                        <a:spcAft>
                          <a:spcPts val="800"/>
                        </a:spcAft>
                      </a:pPr>
                      <a:r>
                        <a:rPr lang="es-EC" sz="1400" b="0" dirty="0">
                          <a:effectLst/>
                          <a:latin typeface="Calibri" panose="020F0502020204030204" pitchFamily="34" charset="0"/>
                          <a:ea typeface="Calibri" panose="020F0502020204030204" pitchFamily="34" charset="0"/>
                          <a:cs typeface="Calibri" panose="020F0502020204030204" pitchFamily="34" charset="0"/>
                        </a:rPr>
                        <a:t>4</a:t>
                      </a:r>
                    </a:p>
                  </a:txBody>
                  <a:tcPr marL="68580" marR="68580" marT="0" marB="0" anchor="ctr">
                    <a:lnB w="12700" cap="flat" cmpd="sng" algn="ctr">
                      <a:solidFill>
                        <a:schemeClr val="tx1"/>
                      </a:solidFill>
                      <a:prstDash val="solid"/>
                      <a:round/>
                      <a:headEnd type="none" w="med" len="med"/>
                      <a:tailEnd type="none" w="med" len="med"/>
                    </a:lnB>
                  </a:tcPr>
                </a:tc>
                <a:tc>
                  <a:txBody>
                    <a:bodyPr/>
                    <a:lstStyle/>
                    <a:p>
                      <a:pPr indent="457200" algn="ctr">
                        <a:lnSpc>
                          <a:spcPct val="200000"/>
                        </a:lnSpc>
                        <a:spcAft>
                          <a:spcPts val="800"/>
                        </a:spcAft>
                      </a:pPr>
                      <a:r>
                        <a:rPr lang="es-EC" sz="1400" b="0">
                          <a:effectLst/>
                          <a:latin typeface="Calibri" panose="020F0502020204030204" pitchFamily="34" charset="0"/>
                          <a:ea typeface="Calibri" panose="020F0502020204030204" pitchFamily="34" charset="0"/>
                          <a:cs typeface="Calibri" panose="020F0502020204030204" pitchFamily="34" charset="0"/>
                        </a:rPr>
                        <a:t>4</a:t>
                      </a:r>
                    </a:p>
                  </a:txBody>
                  <a:tcPr marL="68580" marR="68580" marT="0" marB="0" anchor="ctr">
                    <a:lnB w="12700" cap="flat" cmpd="sng" algn="ctr">
                      <a:solidFill>
                        <a:schemeClr val="tx1"/>
                      </a:solidFill>
                      <a:prstDash val="solid"/>
                      <a:round/>
                      <a:headEnd type="none" w="med" len="med"/>
                      <a:tailEnd type="none" w="med" len="med"/>
                    </a:lnB>
                  </a:tcPr>
                </a:tc>
                <a:tc>
                  <a:txBody>
                    <a:bodyPr/>
                    <a:lstStyle/>
                    <a:p>
                      <a:pPr indent="457200" algn="ctr">
                        <a:lnSpc>
                          <a:spcPct val="200000"/>
                        </a:lnSpc>
                        <a:spcAft>
                          <a:spcPts val="800"/>
                        </a:spcAft>
                      </a:pPr>
                      <a:r>
                        <a:rPr lang="es-EC" sz="1400" b="0" dirty="0">
                          <a:effectLst/>
                          <a:latin typeface="Calibri" panose="020F0502020204030204" pitchFamily="34" charset="0"/>
                          <a:ea typeface="Calibri" panose="020F0502020204030204" pitchFamily="34" charset="0"/>
                          <a:cs typeface="Calibri" panose="020F0502020204030204" pitchFamily="34" charset="0"/>
                        </a:rPr>
                        <a:t>4</a:t>
                      </a: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9581383"/>
                  </a:ext>
                </a:extLst>
              </a:tr>
            </a:tbl>
          </a:graphicData>
        </a:graphic>
      </p:graphicFrame>
      <p:graphicFrame>
        <p:nvGraphicFramePr>
          <p:cNvPr id="4" name="Tabla 3">
            <a:extLst>
              <a:ext uri="{FF2B5EF4-FFF2-40B4-BE49-F238E27FC236}">
                <a16:creationId xmlns:a16="http://schemas.microsoft.com/office/drawing/2014/main" id="{AFACB589-B5F8-2BC9-977C-0ED43C50437B}"/>
              </a:ext>
            </a:extLst>
          </p:cNvPr>
          <p:cNvGraphicFramePr>
            <a:graphicFrameLocks noGrp="1"/>
          </p:cNvGraphicFramePr>
          <p:nvPr>
            <p:extLst>
              <p:ext uri="{D42A27DB-BD31-4B8C-83A1-F6EECF244321}">
                <p14:modId xmlns:p14="http://schemas.microsoft.com/office/powerpoint/2010/main" val="136812519"/>
              </p:ext>
            </p:extLst>
          </p:nvPr>
        </p:nvGraphicFramePr>
        <p:xfrm>
          <a:off x="1151634" y="4483597"/>
          <a:ext cx="9811226" cy="1108647"/>
        </p:xfrm>
        <a:graphic>
          <a:graphicData uri="http://schemas.openxmlformats.org/drawingml/2006/table">
            <a:tbl>
              <a:tblPr firstRow="1" bandRow="1">
                <a:tableStyleId>{2D5ABB26-0587-4C30-8999-92F81FD0307C}</a:tableStyleId>
              </a:tblPr>
              <a:tblGrid>
                <a:gridCol w="2135241">
                  <a:extLst>
                    <a:ext uri="{9D8B030D-6E8A-4147-A177-3AD203B41FA5}">
                      <a16:colId xmlns:a16="http://schemas.microsoft.com/office/drawing/2014/main" val="160502669"/>
                    </a:ext>
                  </a:extLst>
                </a:gridCol>
                <a:gridCol w="2308153">
                  <a:extLst>
                    <a:ext uri="{9D8B030D-6E8A-4147-A177-3AD203B41FA5}">
                      <a16:colId xmlns:a16="http://schemas.microsoft.com/office/drawing/2014/main" val="2562390031"/>
                    </a:ext>
                  </a:extLst>
                </a:gridCol>
                <a:gridCol w="2308153">
                  <a:extLst>
                    <a:ext uri="{9D8B030D-6E8A-4147-A177-3AD203B41FA5}">
                      <a16:colId xmlns:a16="http://schemas.microsoft.com/office/drawing/2014/main" val="2808567154"/>
                    </a:ext>
                  </a:extLst>
                </a:gridCol>
                <a:gridCol w="3059679">
                  <a:extLst>
                    <a:ext uri="{9D8B030D-6E8A-4147-A177-3AD203B41FA5}">
                      <a16:colId xmlns:a16="http://schemas.microsoft.com/office/drawing/2014/main" val="3517663787"/>
                    </a:ext>
                  </a:extLst>
                </a:gridCol>
              </a:tblGrid>
              <a:tr h="0">
                <a:tc>
                  <a:txBody>
                    <a:bodyPr/>
                    <a:lstStyle/>
                    <a:p>
                      <a:pPr indent="457200" algn="just">
                        <a:lnSpc>
                          <a:spcPct val="200000"/>
                        </a:lnSpc>
                        <a:spcAft>
                          <a:spcPts val="800"/>
                        </a:spcAft>
                      </a:pPr>
                      <a:r>
                        <a:rPr lang="es-EC" sz="1400" b="1" dirty="0">
                          <a:effectLst/>
                          <a:latin typeface="Calibri" panose="020F0502020204030204" pitchFamily="34" charset="0"/>
                          <a:cs typeface="Calibri" panose="020F0502020204030204" pitchFamily="34" charset="0"/>
                        </a:rPr>
                        <a:t>Puntos máximos</a:t>
                      </a:r>
                      <a:endParaRPr lang="es-EC" sz="1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457200" algn="ctr">
                        <a:lnSpc>
                          <a:spcPct val="200000"/>
                        </a:lnSpc>
                        <a:spcAft>
                          <a:spcPts val="800"/>
                        </a:spcAft>
                      </a:pPr>
                      <a:r>
                        <a:rPr lang="es-EC" sz="1400" b="1" dirty="0">
                          <a:effectLst/>
                          <a:latin typeface="Calibri" panose="020F0502020204030204" pitchFamily="34" charset="0"/>
                          <a:cs typeface="Calibri" panose="020F0502020204030204" pitchFamily="34" charset="0"/>
                        </a:rPr>
                        <a:t>ADXL345</a:t>
                      </a:r>
                      <a:endParaRPr lang="es-EC" sz="1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457200" algn="ctr">
                        <a:lnSpc>
                          <a:spcPct val="200000"/>
                        </a:lnSpc>
                        <a:spcAft>
                          <a:spcPts val="800"/>
                        </a:spcAft>
                      </a:pPr>
                      <a:r>
                        <a:rPr lang="es-EC" sz="1400" b="1" dirty="0">
                          <a:effectLst/>
                          <a:latin typeface="Calibri" panose="020F0502020204030204" pitchFamily="34" charset="0"/>
                          <a:cs typeface="Calibri" panose="020F0502020204030204" pitchFamily="34" charset="0"/>
                        </a:rPr>
                        <a:t>MMA8452</a:t>
                      </a:r>
                      <a:endParaRPr lang="es-EC" sz="1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457200" algn="ctr">
                        <a:lnSpc>
                          <a:spcPct val="200000"/>
                        </a:lnSpc>
                        <a:spcAft>
                          <a:spcPts val="800"/>
                        </a:spcAft>
                      </a:pPr>
                      <a:r>
                        <a:rPr lang="es-EC" sz="1400" b="1" dirty="0">
                          <a:effectLst/>
                          <a:latin typeface="Calibri" panose="020F0502020204030204" pitchFamily="34" charset="0"/>
                          <a:cs typeface="Calibri" panose="020F0502020204030204" pitchFamily="34" charset="0"/>
                        </a:rPr>
                        <a:t>MPU6050</a:t>
                      </a:r>
                      <a:endParaRPr lang="es-EC" sz="1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1844390"/>
                  </a:ext>
                </a:extLst>
              </a:tr>
              <a:tr h="370840">
                <a:tc>
                  <a:txBody>
                    <a:bodyPr/>
                    <a:lstStyle/>
                    <a:p>
                      <a:pPr algn="ctr"/>
                      <a:r>
                        <a:rPr lang="es-EC" sz="1400" b="0" dirty="0">
                          <a:latin typeface="Calibri" panose="020F0502020204030204" pitchFamily="34" charset="0"/>
                          <a:cs typeface="Calibri" panose="020F0502020204030204" pitchFamily="34" charset="0"/>
                        </a:rPr>
                        <a:t>28</a:t>
                      </a:r>
                    </a:p>
                  </a:txBody>
                  <a:tcPr>
                    <a:lnT w="12700" cap="flat" cmpd="sng" algn="ctr">
                      <a:solidFill>
                        <a:schemeClr val="tx1"/>
                      </a:solidFill>
                      <a:prstDash val="solid"/>
                      <a:round/>
                      <a:headEnd type="none" w="med" len="med"/>
                      <a:tailEnd type="none" w="med" len="med"/>
                    </a:lnT>
                  </a:tcPr>
                </a:tc>
                <a:tc>
                  <a:txBody>
                    <a:bodyPr/>
                    <a:lstStyle/>
                    <a:p>
                      <a:pPr indent="457200" algn="ctr">
                        <a:lnSpc>
                          <a:spcPct val="200000"/>
                        </a:lnSpc>
                        <a:spcAft>
                          <a:spcPts val="800"/>
                        </a:spcAft>
                      </a:pPr>
                      <a:r>
                        <a:rPr lang="es-EC" sz="1400" b="0" dirty="0">
                          <a:effectLst/>
                          <a:latin typeface="Calibri" panose="020F0502020204030204" pitchFamily="34" charset="0"/>
                          <a:ea typeface="Calibri" panose="020F0502020204030204" pitchFamily="34" charset="0"/>
                          <a:cs typeface="Calibri" panose="020F0502020204030204" pitchFamily="34" charset="0"/>
                        </a:rPr>
                        <a:t>24</a:t>
                      </a: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457200" algn="ctr">
                        <a:lnSpc>
                          <a:spcPct val="200000"/>
                        </a:lnSpc>
                        <a:spcAft>
                          <a:spcPts val="800"/>
                        </a:spcAft>
                      </a:pPr>
                      <a:r>
                        <a:rPr lang="es-EC" sz="1400" b="0" dirty="0">
                          <a:effectLst/>
                          <a:latin typeface="Calibri" panose="020F0502020204030204" pitchFamily="34" charset="0"/>
                          <a:ea typeface="Calibri" panose="020F0502020204030204" pitchFamily="34" charset="0"/>
                          <a:cs typeface="Calibri" panose="020F0502020204030204" pitchFamily="34" charset="0"/>
                        </a:rPr>
                        <a:t>21</a:t>
                      </a: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457200" algn="ctr">
                        <a:lnSpc>
                          <a:spcPct val="200000"/>
                        </a:lnSpc>
                        <a:spcAft>
                          <a:spcPts val="800"/>
                        </a:spcAft>
                      </a:pPr>
                      <a:r>
                        <a:rPr lang="es-EC" sz="1400" b="0" dirty="0">
                          <a:effectLst/>
                          <a:latin typeface="Calibri" panose="020F0502020204030204" pitchFamily="34" charset="0"/>
                          <a:ea typeface="Calibri" panose="020F0502020204030204" pitchFamily="34" charset="0"/>
                          <a:cs typeface="Calibri" panose="020F0502020204030204" pitchFamily="34" charset="0"/>
                        </a:rPr>
                        <a:t>27</a:t>
                      </a: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82009347"/>
                  </a:ext>
                </a:extLst>
              </a:tr>
              <a:tr h="370840">
                <a:tc>
                  <a:txBody>
                    <a:bodyPr/>
                    <a:lstStyle/>
                    <a:p>
                      <a:pPr algn="ctr"/>
                      <a:r>
                        <a:rPr lang="es-EC" sz="1400" b="0" dirty="0">
                          <a:latin typeface="Calibri" panose="020F0502020204030204" pitchFamily="34" charset="0"/>
                          <a:cs typeface="Calibri" panose="020F0502020204030204" pitchFamily="34" charset="0"/>
                        </a:rPr>
                        <a:t>100%</a:t>
                      </a:r>
                    </a:p>
                  </a:txBody>
                  <a:tcPr>
                    <a:lnB w="12700" cap="flat" cmpd="sng" algn="ctr">
                      <a:solidFill>
                        <a:schemeClr val="tx1"/>
                      </a:solidFill>
                      <a:prstDash val="solid"/>
                      <a:round/>
                      <a:headEnd type="none" w="med" len="med"/>
                      <a:tailEnd type="none" w="med" len="med"/>
                    </a:lnB>
                  </a:tcPr>
                </a:tc>
                <a:tc>
                  <a:txBody>
                    <a:bodyPr/>
                    <a:lstStyle/>
                    <a:p>
                      <a:pPr indent="457200" algn="ctr">
                        <a:lnSpc>
                          <a:spcPct val="200000"/>
                        </a:lnSpc>
                        <a:spcAft>
                          <a:spcPts val="800"/>
                        </a:spcAft>
                      </a:pPr>
                      <a:r>
                        <a:rPr lang="es-EC" sz="1400" b="0" dirty="0">
                          <a:effectLst/>
                          <a:latin typeface="Calibri" panose="020F0502020204030204" pitchFamily="34" charset="0"/>
                          <a:ea typeface="Calibri" panose="020F0502020204030204" pitchFamily="34" charset="0"/>
                          <a:cs typeface="Calibri" panose="020F0502020204030204" pitchFamily="34" charset="0"/>
                        </a:rPr>
                        <a:t>87.71%</a:t>
                      </a:r>
                    </a:p>
                  </a:txBody>
                  <a:tcPr marL="68580" marR="68580" marT="0" marB="0" anchor="ctr">
                    <a:lnB w="12700" cap="flat" cmpd="sng" algn="ctr">
                      <a:solidFill>
                        <a:schemeClr val="tx1"/>
                      </a:solidFill>
                      <a:prstDash val="solid"/>
                      <a:round/>
                      <a:headEnd type="none" w="med" len="med"/>
                      <a:tailEnd type="none" w="med" len="med"/>
                    </a:lnB>
                  </a:tcPr>
                </a:tc>
                <a:tc>
                  <a:txBody>
                    <a:bodyPr/>
                    <a:lstStyle/>
                    <a:p>
                      <a:pPr indent="457200" algn="ctr">
                        <a:lnSpc>
                          <a:spcPct val="200000"/>
                        </a:lnSpc>
                        <a:spcAft>
                          <a:spcPts val="800"/>
                        </a:spcAft>
                      </a:pPr>
                      <a:r>
                        <a:rPr lang="es-EC" sz="1400" b="0" dirty="0">
                          <a:effectLst/>
                          <a:latin typeface="Calibri" panose="020F0502020204030204" pitchFamily="34" charset="0"/>
                          <a:ea typeface="Calibri" panose="020F0502020204030204" pitchFamily="34" charset="0"/>
                          <a:cs typeface="Calibri" panose="020F0502020204030204" pitchFamily="34" charset="0"/>
                        </a:rPr>
                        <a:t>75%</a:t>
                      </a:r>
                    </a:p>
                  </a:txBody>
                  <a:tcPr marL="68580" marR="68580" marT="0" marB="0" anchor="ctr">
                    <a:lnB w="12700" cap="flat" cmpd="sng" algn="ctr">
                      <a:solidFill>
                        <a:schemeClr val="tx1"/>
                      </a:solidFill>
                      <a:prstDash val="solid"/>
                      <a:round/>
                      <a:headEnd type="none" w="med" len="med"/>
                      <a:tailEnd type="none" w="med" len="med"/>
                    </a:lnB>
                  </a:tcPr>
                </a:tc>
                <a:tc>
                  <a:txBody>
                    <a:bodyPr/>
                    <a:lstStyle/>
                    <a:p>
                      <a:pPr indent="457200" algn="ctr">
                        <a:lnSpc>
                          <a:spcPct val="200000"/>
                        </a:lnSpc>
                        <a:spcAft>
                          <a:spcPts val="800"/>
                        </a:spcAft>
                      </a:pPr>
                      <a:r>
                        <a:rPr lang="es-EC" sz="1400" b="0" dirty="0">
                          <a:effectLst/>
                          <a:latin typeface="Calibri" panose="020F0502020204030204" pitchFamily="34" charset="0"/>
                          <a:ea typeface="Calibri" panose="020F0502020204030204" pitchFamily="34" charset="0"/>
                          <a:cs typeface="Calibri" panose="020F0502020204030204" pitchFamily="34" charset="0"/>
                        </a:rPr>
                        <a:t>96.43%</a:t>
                      </a: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2019233"/>
                  </a:ext>
                </a:extLst>
              </a:tr>
            </a:tbl>
          </a:graphicData>
        </a:graphic>
      </p:graphicFrame>
    </p:spTree>
    <p:extLst>
      <p:ext uri="{BB962C8B-B14F-4D97-AF65-F5344CB8AC3E}">
        <p14:creationId xmlns:p14="http://schemas.microsoft.com/office/powerpoint/2010/main" val="392116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Desarrollo</a:t>
            </a: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3055542" y="36952"/>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Estructura y componentes del nodo sensor</a:t>
            </a:r>
          </a:p>
        </p:txBody>
      </p:sp>
      <p:pic>
        <p:nvPicPr>
          <p:cNvPr id="3" name="Imagen 2">
            <a:extLst>
              <a:ext uri="{FF2B5EF4-FFF2-40B4-BE49-F238E27FC236}">
                <a16:creationId xmlns:a16="http://schemas.microsoft.com/office/drawing/2014/main" id="{977BA81C-23BC-8395-F1B4-9710766E379D}"/>
              </a:ext>
            </a:extLst>
          </p:cNvPr>
          <p:cNvPicPr>
            <a:picLocks noChangeAspect="1"/>
          </p:cNvPicPr>
          <p:nvPr/>
        </p:nvPicPr>
        <p:blipFill>
          <a:blip r:embed="rId4"/>
          <a:stretch>
            <a:fillRect/>
          </a:stretch>
        </p:blipFill>
        <p:spPr>
          <a:xfrm>
            <a:off x="6818087" y="1706131"/>
            <a:ext cx="3549840" cy="3197850"/>
          </a:xfrm>
          <a:prstGeom prst="rect">
            <a:avLst/>
          </a:prstGeom>
        </p:spPr>
      </p:pic>
      <p:pic>
        <p:nvPicPr>
          <p:cNvPr id="18" name="Imagen 17">
            <a:extLst>
              <a:ext uri="{FF2B5EF4-FFF2-40B4-BE49-F238E27FC236}">
                <a16:creationId xmlns:a16="http://schemas.microsoft.com/office/drawing/2014/main" id="{03BC0142-0060-3451-CD81-41BD10AD9963}"/>
              </a:ext>
            </a:extLst>
          </p:cNvPr>
          <p:cNvPicPr>
            <a:picLocks noChangeAspect="1"/>
          </p:cNvPicPr>
          <p:nvPr/>
        </p:nvPicPr>
        <p:blipFill>
          <a:blip r:embed="rId5"/>
          <a:stretch>
            <a:fillRect/>
          </a:stretch>
        </p:blipFill>
        <p:spPr>
          <a:xfrm>
            <a:off x="4078389" y="1923732"/>
            <a:ext cx="3257855" cy="2557568"/>
          </a:xfrm>
          <a:prstGeom prst="rect">
            <a:avLst/>
          </a:prstGeom>
        </p:spPr>
      </p:pic>
      <p:sp>
        <p:nvSpPr>
          <p:cNvPr id="27" name="CuadroTexto 26">
            <a:extLst>
              <a:ext uri="{FF2B5EF4-FFF2-40B4-BE49-F238E27FC236}">
                <a16:creationId xmlns:a16="http://schemas.microsoft.com/office/drawing/2014/main" id="{21C7EB64-BBAF-2B64-FE33-759BD1EFF1C0}"/>
              </a:ext>
            </a:extLst>
          </p:cNvPr>
          <p:cNvSpPr txBox="1"/>
          <p:nvPr/>
        </p:nvSpPr>
        <p:spPr>
          <a:xfrm>
            <a:off x="5629373" y="1403410"/>
            <a:ext cx="1695981" cy="338554"/>
          </a:xfrm>
          <a:prstGeom prst="rect">
            <a:avLst/>
          </a:prstGeom>
          <a:noFill/>
          <a:ln w="28575">
            <a:solidFill>
              <a:srgbClr val="FFC000"/>
            </a:solidFill>
            <a:prstDash val="dash"/>
          </a:ln>
        </p:spPr>
        <p:txBody>
          <a:bodyPr wrap="square" rtlCol="0">
            <a:spAutoFit/>
          </a:bodyPr>
          <a:lstStyle/>
          <a:p>
            <a:pPr algn="ctr"/>
            <a:r>
              <a:rPr lang="es-EC" sz="1600" b="1" dirty="0">
                <a:latin typeface="Calibri" panose="020F0502020204030204" pitchFamily="34" charset="0"/>
                <a:cs typeface="Calibri" panose="020F0502020204030204" pitchFamily="34" charset="0"/>
              </a:rPr>
              <a:t>Microcontrolador</a:t>
            </a:r>
          </a:p>
        </p:txBody>
      </p:sp>
      <p:cxnSp>
        <p:nvCxnSpPr>
          <p:cNvPr id="29" name="Conector recto de flecha 28">
            <a:extLst>
              <a:ext uri="{FF2B5EF4-FFF2-40B4-BE49-F238E27FC236}">
                <a16:creationId xmlns:a16="http://schemas.microsoft.com/office/drawing/2014/main" id="{361442D9-FFC5-049A-E699-1E2D4CD63E1B}"/>
              </a:ext>
            </a:extLst>
          </p:cNvPr>
          <p:cNvCxnSpPr>
            <a:cxnSpLocks/>
            <a:endCxn id="27" idx="2"/>
          </p:cNvCxnSpPr>
          <p:nvPr/>
        </p:nvCxnSpPr>
        <p:spPr>
          <a:xfrm flipV="1">
            <a:off x="6477364" y="1741964"/>
            <a:ext cx="0" cy="1096908"/>
          </a:xfrm>
          <a:prstGeom prst="straightConnector1">
            <a:avLst/>
          </a:prstGeom>
          <a:ln w="28575">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1" name="CuadroTexto 30">
            <a:extLst>
              <a:ext uri="{FF2B5EF4-FFF2-40B4-BE49-F238E27FC236}">
                <a16:creationId xmlns:a16="http://schemas.microsoft.com/office/drawing/2014/main" id="{55901F89-9D82-3035-F5CE-38F4F281306C}"/>
              </a:ext>
            </a:extLst>
          </p:cNvPr>
          <p:cNvSpPr txBox="1"/>
          <p:nvPr/>
        </p:nvSpPr>
        <p:spPr>
          <a:xfrm>
            <a:off x="3670601" y="1403410"/>
            <a:ext cx="1695981" cy="338554"/>
          </a:xfrm>
          <a:prstGeom prst="rect">
            <a:avLst/>
          </a:prstGeom>
          <a:noFill/>
          <a:ln w="28575">
            <a:solidFill>
              <a:srgbClr val="FFC000"/>
            </a:solidFill>
            <a:prstDash val="dash"/>
          </a:ln>
        </p:spPr>
        <p:txBody>
          <a:bodyPr wrap="square" rtlCol="0">
            <a:spAutoFit/>
          </a:bodyPr>
          <a:lstStyle/>
          <a:p>
            <a:pPr algn="ctr"/>
            <a:r>
              <a:rPr lang="es-EC" sz="1600" b="1" dirty="0">
                <a:latin typeface="Calibri" panose="020F0502020204030204" pitchFamily="34" charset="0"/>
                <a:cs typeface="Calibri" panose="020F0502020204030204" pitchFamily="34" charset="0"/>
              </a:rPr>
              <a:t>Puerto de carga</a:t>
            </a:r>
          </a:p>
        </p:txBody>
      </p:sp>
      <p:cxnSp>
        <p:nvCxnSpPr>
          <p:cNvPr id="32" name="Conector recto de flecha 31">
            <a:extLst>
              <a:ext uri="{FF2B5EF4-FFF2-40B4-BE49-F238E27FC236}">
                <a16:creationId xmlns:a16="http://schemas.microsoft.com/office/drawing/2014/main" id="{13E9490A-E6B6-FB28-B3A5-8DC5AA128619}"/>
              </a:ext>
            </a:extLst>
          </p:cNvPr>
          <p:cNvCxnSpPr>
            <a:cxnSpLocks/>
          </p:cNvCxnSpPr>
          <p:nvPr/>
        </p:nvCxnSpPr>
        <p:spPr>
          <a:xfrm flipV="1">
            <a:off x="4701106" y="1741964"/>
            <a:ext cx="0" cy="863228"/>
          </a:xfrm>
          <a:prstGeom prst="straightConnector1">
            <a:avLst/>
          </a:prstGeom>
          <a:ln w="28575">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0853F2DB-D076-030E-C156-89F02AC0B239}"/>
              </a:ext>
            </a:extLst>
          </p:cNvPr>
          <p:cNvCxnSpPr>
            <a:cxnSpLocks/>
          </p:cNvCxnSpPr>
          <p:nvPr/>
        </p:nvCxnSpPr>
        <p:spPr>
          <a:xfrm flipV="1">
            <a:off x="4701106" y="2595032"/>
            <a:ext cx="897054" cy="10160"/>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E1A1B37A-655B-D85E-5492-16C778FB5E61}"/>
              </a:ext>
            </a:extLst>
          </p:cNvPr>
          <p:cNvCxnSpPr>
            <a:cxnSpLocks/>
          </p:cNvCxnSpPr>
          <p:nvPr/>
        </p:nvCxnSpPr>
        <p:spPr>
          <a:xfrm flipV="1">
            <a:off x="6146800" y="2828712"/>
            <a:ext cx="340723" cy="10160"/>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42" name="CuadroTexto 41">
            <a:extLst>
              <a:ext uri="{FF2B5EF4-FFF2-40B4-BE49-F238E27FC236}">
                <a16:creationId xmlns:a16="http://schemas.microsoft.com/office/drawing/2014/main" id="{87CB3D36-EB16-49E3-F397-DFB18DC76BAA}"/>
              </a:ext>
            </a:extLst>
          </p:cNvPr>
          <p:cNvSpPr txBox="1"/>
          <p:nvPr/>
        </p:nvSpPr>
        <p:spPr>
          <a:xfrm>
            <a:off x="3360176" y="4713967"/>
            <a:ext cx="859066" cy="338554"/>
          </a:xfrm>
          <a:prstGeom prst="rect">
            <a:avLst/>
          </a:prstGeom>
          <a:noFill/>
          <a:ln w="28575">
            <a:solidFill>
              <a:srgbClr val="FFC000"/>
            </a:solidFill>
            <a:prstDash val="dash"/>
          </a:ln>
        </p:spPr>
        <p:txBody>
          <a:bodyPr wrap="square" rtlCol="0">
            <a:spAutoFit/>
          </a:bodyPr>
          <a:lstStyle/>
          <a:p>
            <a:pPr algn="ctr"/>
            <a:r>
              <a:rPr lang="es-EC" sz="1600" b="1" dirty="0">
                <a:latin typeface="Calibri" panose="020F0502020204030204" pitchFamily="34" charset="0"/>
                <a:cs typeface="Calibri" panose="020F0502020204030204" pitchFamily="34" charset="0"/>
              </a:rPr>
              <a:t>Batería</a:t>
            </a:r>
          </a:p>
        </p:txBody>
      </p:sp>
      <p:sp>
        <p:nvSpPr>
          <p:cNvPr id="43" name="CuadroTexto 42">
            <a:extLst>
              <a:ext uri="{FF2B5EF4-FFF2-40B4-BE49-F238E27FC236}">
                <a16:creationId xmlns:a16="http://schemas.microsoft.com/office/drawing/2014/main" id="{E3C6F65B-896F-A1D8-A471-61402025E414}"/>
              </a:ext>
            </a:extLst>
          </p:cNvPr>
          <p:cNvSpPr txBox="1"/>
          <p:nvPr/>
        </p:nvSpPr>
        <p:spPr>
          <a:xfrm>
            <a:off x="6036240" y="4734014"/>
            <a:ext cx="1289114" cy="584775"/>
          </a:xfrm>
          <a:prstGeom prst="rect">
            <a:avLst/>
          </a:prstGeom>
          <a:noFill/>
          <a:ln w="28575">
            <a:solidFill>
              <a:srgbClr val="FFC000"/>
            </a:solidFill>
            <a:prstDash val="dash"/>
          </a:ln>
        </p:spPr>
        <p:txBody>
          <a:bodyPr wrap="square" rtlCol="0">
            <a:spAutoFit/>
          </a:bodyPr>
          <a:lstStyle/>
          <a:p>
            <a:pPr algn="ctr"/>
            <a:r>
              <a:rPr lang="es-EC" sz="1600" b="1" dirty="0">
                <a:latin typeface="Calibri" panose="020F0502020204030204" pitchFamily="34" charset="0"/>
                <a:cs typeface="Calibri" panose="020F0502020204030204" pitchFamily="34" charset="0"/>
              </a:rPr>
              <a:t>Sensor de aceleración</a:t>
            </a:r>
          </a:p>
        </p:txBody>
      </p:sp>
      <p:sp>
        <p:nvSpPr>
          <p:cNvPr id="44" name="CuadroTexto 43">
            <a:extLst>
              <a:ext uri="{FF2B5EF4-FFF2-40B4-BE49-F238E27FC236}">
                <a16:creationId xmlns:a16="http://schemas.microsoft.com/office/drawing/2014/main" id="{F8C41959-6E83-7E6C-E59C-4257E33BFC89}"/>
              </a:ext>
            </a:extLst>
          </p:cNvPr>
          <p:cNvSpPr txBox="1"/>
          <p:nvPr/>
        </p:nvSpPr>
        <p:spPr>
          <a:xfrm>
            <a:off x="4541520" y="4734014"/>
            <a:ext cx="1289114" cy="584775"/>
          </a:xfrm>
          <a:prstGeom prst="rect">
            <a:avLst/>
          </a:prstGeom>
          <a:noFill/>
          <a:ln w="28575">
            <a:solidFill>
              <a:srgbClr val="FFC000"/>
            </a:solidFill>
            <a:prstDash val="dash"/>
          </a:ln>
        </p:spPr>
        <p:txBody>
          <a:bodyPr wrap="square" rtlCol="0">
            <a:spAutoFit/>
          </a:bodyPr>
          <a:lstStyle/>
          <a:p>
            <a:pPr algn="ctr"/>
            <a:r>
              <a:rPr lang="es-EC" sz="1600" b="1" dirty="0">
                <a:latin typeface="Calibri" panose="020F0502020204030204" pitchFamily="34" charset="0"/>
                <a:cs typeface="Calibri" panose="020F0502020204030204" pitchFamily="34" charset="0"/>
              </a:rPr>
              <a:t>Regulador de voltaje</a:t>
            </a:r>
          </a:p>
        </p:txBody>
      </p:sp>
      <p:cxnSp>
        <p:nvCxnSpPr>
          <p:cNvPr id="48" name="Conector recto 47">
            <a:extLst>
              <a:ext uri="{FF2B5EF4-FFF2-40B4-BE49-F238E27FC236}">
                <a16:creationId xmlns:a16="http://schemas.microsoft.com/office/drawing/2014/main" id="{75D0C4D6-090B-E4CC-9DAD-A3DD2F9E839D}"/>
              </a:ext>
            </a:extLst>
          </p:cNvPr>
          <p:cNvCxnSpPr>
            <a:cxnSpLocks/>
          </p:cNvCxnSpPr>
          <p:nvPr/>
        </p:nvCxnSpPr>
        <p:spPr>
          <a:xfrm flipH="1">
            <a:off x="5186077" y="3931920"/>
            <a:ext cx="443296" cy="0"/>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53" name="Conector recto de flecha 52">
            <a:extLst>
              <a:ext uri="{FF2B5EF4-FFF2-40B4-BE49-F238E27FC236}">
                <a16:creationId xmlns:a16="http://schemas.microsoft.com/office/drawing/2014/main" id="{423797BB-D6AE-6413-5EFB-9F505F1C7E43}"/>
              </a:ext>
            </a:extLst>
          </p:cNvPr>
          <p:cNvCxnSpPr>
            <a:cxnSpLocks/>
            <a:endCxn id="44" idx="0"/>
          </p:cNvCxnSpPr>
          <p:nvPr/>
        </p:nvCxnSpPr>
        <p:spPr>
          <a:xfrm>
            <a:off x="5186077" y="3911326"/>
            <a:ext cx="0" cy="822688"/>
          </a:xfrm>
          <a:prstGeom prst="straightConnector1">
            <a:avLst/>
          </a:prstGeom>
          <a:ln w="28575">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7" name="Conector recto de flecha 56">
            <a:extLst>
              <a:ext uri="{FF2B5EF4-FFF2-40B4-BE49-F238E27FC236}">
                <a16:creationId xmlns:a16="http://schemas.microsoft.com/office/drawing/2014/main" id="{CA576B03-DAD1-2372-9B2E-954AA3FCC279}"/>
              </a:ext>
            </a:extLst>
          </p:cNvPr>
          <p:cNvCxnSpPr/>
          <p:nvPr/>
        </p:nvCxnSpPr>
        <p:spPr>
          <a:xfrm>
            <a:off x="6317161" y="4019129"/>
            <a:ext cx="0" cy="694838"/>
          </a:xfrm>
          <a:prstGeom prst="straightConnector1">
            <a:avLst/>
          </a:prstGeom>
          <a:ln w="28575">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9" name="Conector recto 68">
            <a:extLst>
              <a:ext uri="{FF2B5EF4-FFF2-40B4-BE49-F238E27FC236}">
                <a16:creationId xmlns:a16="http://schemas.microsoft.com/office/drawing/2014/main" id="{7C23CC2D-64B1-69DC-B650-46E0D6A8EFA2}"/>
              </a:ext>
            </a:extLst>
          </p:cNvPr>
          <p:cNvCxnSpPr>
            <a:cxnSpLocks/>
          </p:cNvCxnSpPr>
          <p:nvPr/>
        </p:nvCxnSpPr>
        <p:spPr>
          <a:xfrm flipH="1">
            <a:off x="3820160" y="3332480"/>
            <a:ext cx="1186479" cy="0"/>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71" name="Conector recto de flecha 70">
            <a:extLst>
              <a:ext uri="{FF2B5EF4-FFF2-40B4-BE49-F238E27FC236}">
                <a16:creationId xmlns:a16="http://schemas.microsoft.com/office/drawing/2014/main" id="{1A8A9973-D786-8896-913B-35E904880435}"/>
              </a:ext>
            </a:extLst>
          </p:cNvPr>
          <p:cNvCxnSpPr>
            <a:cxnSpLocks/>
          </p:cNvCxnSpPr>
          <p:nvPr/>
        </p:nvCxnSpPr>
        <p:spPr>
          <a:xfrm>
            <a:off x="3820160" y="3332480"/>
            <a:ext cx="0" cy="1381487"/>
          </a:xfrm>
          <a:prstGeom prst="straightConnector1">
            <a:avLst/>
          </a:prstGeom>
          <a:ln w="28575">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5" name="TextBox 3">
            <a:extLst>
              <a:ext uri="{FF2B5EF4-FFF2-40B4-BE49-F238E27FC236}">
                <a16:creationId xmlns:a16="http://schemas.microsoft.com/office/drawing/2014/main" id="{C80D98AD-6669-FE42-A618-527E0A3FD5E6}"/>
              </a:ext>
            </a:extLst>
          </p:cNvPr>
          <p:cNvSpPr txBox="1"/>
          <p:nvPr/>
        </p:nvSpPr>
        <p:spPr>
          <a:xfrm>
            <a:off x="3665142" y="35686"/>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Conexión controlador - sensor</a:t>
            </a:r>
          </a:p>
        </p:txBody>
      </p:sp>
      <p:cxnSp>
        <p:nvCxnSpPr>
          <p:cNvPr id="79" name="Conector recto 78">
            <a:extLst>
              <a:ext uri="{FF2B5EF4-FFF2-40B4-BE49-F238E27FC236}">
                <a16:creationId xmlns:a16="http://schemas.microsoft.com/office/drawing/2014/main" id="{0FA3F661-CD27-07AB-B956-D2B2B73DC67A}"/>
              </a:ext>
            </a:extLst>
          </p:cNvPr>
          <p:cNvCxnSpPr>
            <a:cxnSpLocks/>
          </p:cNvCxnSpPr>
          <p:nvPr/>
        </p:nvCxnSpPr>
        <p:spPr>
          <a:xfrm flipH="1">
            <a:off x="4078389" y="1493520"/>
            <a:ext cx="3612731" cy="0"/>
          </a:xfrm>
          <a:prstGeom prst="line">
            <a:avLst/>
          </a:prstGeom>
          <a:ln>
            <a:solidFill>
              <a:srgbClr val="FFC000"/>
            </a:solidFill>
            <a:prstDash val="dash"/>
          </a:ln>
        </p:spPr>
        <p:style>
          <a:lnRef idx="3">
            <a:schemeClr val="accent2"/>
          </a:lnRef>
          <a:fillRef idx="0">
            <a:schemeClr val="accent2"/>
          </a:fillRef>
          <a:effectRef idx="2">
            <a:schemeClr val="accent2"/>
          </a:effectRef>
          <a:fontRef idx="minor">
            <a:schemeClr val="tx1"/>
          </a:fontRef>
        </p:style>
      </p:cxnSp>
      <p:cxnSp>
        <p:nvCxnSpPr>
          <p:cNvPr id="85" name="Conector recto de flecha 84">
            <a:extLst>
              <a:ext uri="{FF2B5EF4-FFF2-40B4-BE49-F238E27FC236}">
                <a16:creationId xmlns:a16="http://schemas.microsoft.com/office/drawing/2014/main" id="{2C9D070F-2285-5186-0B06-7A1268BFF54C}"/>
              </a:ext>
            </a:extLst>
          </p:cNvPr>
          <p:cNvCxnSpPr/>
          <p:nvPr/>
        </p:nvCxnSpPr>
        <p:spPr>
          <a:xfrm>
            <a:off x="7670800" y="1493520"/>
            <a:ext cx="0" cy="248444"/>
          </a:xfrm>
          <a:prstGeom prst="straightConnector1">
            <a:avLst/>
          </a:prstGeom>
          <a:ln>
            <a:solidFill>
              <a:srgbClr val="FFC000"/>
            </a:solidFill>
            <a:prstDash val="dash"/>
            <a:tailEnd type="triangle"/>
          </a:ln>
        </p:spPr>
        <p:style>
          <a:lnRef idx="3">
            <a:schemeClr val="accent2"/>
          </a:lnRef>
          <a:fillRef idx="0">
            <a:schemeClr val="accent2"/>
          </a:fillRef>
          <a:effectRef idx="2">
            <a:schemeClr val="accent2"/>
          </a:effectRef>
          <a:fontRef idx="minor">
            <a:schemeClr val="tx1"/>
          </a:fontRef>
        </p:style>
      </p:cxnSp>
      <p:cxnSp>
        <p:nvCxnSpPr>
          <p:cNvPr id="86" name="Conector recto 85">
            <a:extLst>
              <a:ext uri="{FF2B5EF4-FFF2-40B4-BE49-F238E27FC236}">
                <a16:creationId xmlns:a16="http://schemas.microsoft.com/office/drawing/2014/main" id="{3A2208C5-5E69-E496-BBE2-0BEF589430EE}"/>
              </a:ext>
            </a:extLst>
          </p:cNvPr>
          <p:cNvCxnSpPr>
            <a:cxnSpLocks/>
          </p:cNvCxnSpPr>
          <p:nvPr/>
        </p:nvCxnSpPr>
        <p:spPr>
          <a:xfrm flipH="1">
            <a:off x="4078389" y="5052521"/>
            <a:ext cx="5851503" cy="0"/>
          </a:xfrm>
          <a:prstGeom prst="line">
            <a:avLst/>
          </a:prstGeom>
          <a:ln>
            <a:solidFill>
              <a:srgbClr val="FFC000"/>
            </a:solidFill>
            <a:prstDash val="dash"/>
          </a:ln>
        </p:spPr>
        <p:style>
          <a:lnRef idx="3">
            <a:schemeClr val="accent2"/>
          </a:lnRef>
          <a:fillRef idx="0">
            <a:schemeClr val="accent2"/>
          </a:fillRef>
          <a:effectRef idx="2">
            <a:schemeClr val="accent2"/>
          </a:effectRef>
          <a:fontRef idx="minor">
            <a:schemeClr val="tx1"/>
          </a:fontRef>
        </p:style>
      </p:cxnSp>
      <p:cxnSp>
        <p:nvCxnSpPr>
          <p:cNvPr id="90" name="Conector recto de flecha 89">
            <a:extLst>
              <a:ext uri="{FF2B5EF4-FFF2-40B4-BE49-F238E27FC236}">
                <a16:creationId xmlns:a16="http://schemas.microsoft.com/office/drawing/2014/main" id="{D324DF38-390D-BEF7-711E-1A11FED6FB44}"/>
              </a:ext>
            </a:extLst>
          </p:cNvPr>
          <p:cNvCxnSpPr/>
          <p:nvPr/>
        </p:nvCxnSpPr>
        <p:spPr>
          <a:xfrm flipV="1">
            <a:off x="9916160" y="3220720"/>
            <a:ext cx="0" cy="1841961"/>
          </a:xfrm>
          <a:prstGeom prst="straightConnector1">
            <a:avLst/>
          </a:prstGeom>
          <a:ln>
            <a:solidFill>
              <a:srgbClr val="FFC000"/>
            </a:solidFill>
            <a:prstDash val="dash"/>
            <a:tailEnd type="triangle"/>
          </a:ln>
        </p:spPr>
        <p:style>
          <a:lnRef idx="3">
            <a:schemeClr val="accent2"/>
          </a:lnRef>
          <a:fillRef idx="0">
            <a:schemeClr val="accent2"/>
          </a:fillRef>
          <a:effectRef idx="2">
            <a:schemeClr val="accent2"/>
          </a:effectRef>
          <a:fontRef idx="minor">
            <a:schemeClr val="tx1"/>
          </a:fontRef>
        </p:style>
      </p:cxnSp>
      <p:sp>
        <p:nvSpPr>
          <p:cNvPr id="91" name="TextBox 3">
            <a:extLst>
              <a:ext uri="{FF2B5EF4-FFF2-40B4-BE49-F238E27FC236}">
                <a16:creationId xmlns:a16="http://schemas.microsoft.com/office/drawing/2014/main" id="{8620609C-6720-3B66-B3C1-9EA652F311B2}"/>
              </a:ext>
            </a:extLst>
          </p:cNvPr>
          <p:cNvSpPr txBox="1"/>
          <p:nvPr/>
        </p:nvSpPr>
        <p:spPr>
          <a:xfrm>
            <a:off x="3665142" y="41404"/>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Diseño de alimentación</a:t>
            </a:r>
          </a:p>
        </p:txBody>
      </p:sp>
      <p:pic>
        <p:nvPicPr>
          <p:cNvPr id="92" name="Imagen 91">
            <a:extLst>
              <a:ext uri="{FF2B5EF4-FFF2-40B4-BE49-F238E27FC236}">
                <a16:creationId xmlns:a16="http://schemas.microsoft.com/office/drawing/2014/main" id="{CC00E4AB-33B0-5296-2973-EB9E34405BBD}"/>
              </a:ext>
            </a:extLst>
          </p:cNvPr>
          <p:cNvPicPr>
            <a:picLocks noChangeAspect="1"/>
          </p:cNvPicPr>
          <p:nvPr/>
        </p:nvPicPr>
        <p:blipFill>
          <a:blip r:embed="rId6"/>
          <a:stretch>
            <a:fillRect/>
          </a:stretch>
        </p:blipFill>
        <p:spPr>
          <a:xfrm>
            <a:off x="4381545" y="1599929"/>
            <a:ext cx="7607964" cy="3516108"/>
          </a:xfrm>
          <a:prstGeom prst="rect">
            <a:avLst/>
          </a:prstGeom>
        </p:spPr>
      </p:pic>
      <p:cxnSp>
        <p:nvCxnSpPr>
          <p:cNvPr id="95" name="Conector recto 94">
            <a:extLst>
              <a:ext uri="{FF2B5EF4-FFF2-40B4-BE49-F238E27FC236}">
                <a16:creationId xmlns:a16="http://schemas.microsoft.com/office/drawing/2014/main" id="{F30CE0F4-5FB6-D3BD-D977-686FFA3367DF}"/>
              </a:ext>
            </a:extLst>
          </p:cNvPr>
          <p:cNvCxnSpPr>
            <a:cxnSpLocks/>
          </p:cNvCxnSpPr>
          <p:nvPr/>
        </p:nvCxnSpPr>
        <p:spPr>
          <a:xfrm flipV="1">
            <a:off x="567506" y="5062681"/>
            <a:ext cx="0" cy="911399"/>
          </a:xfrm>
          <a:prstGeom prst="line">
            <a:avLst/>
          </a:prstGeom>
          <a:ln>
            <a:solidFill>
              <a:srgbClr val="FFC000"/>
            </a:solidFill>
            <a:prstDash val="dash"/>
          </a:ln>
        </p:spPr>
        <p:style>
          <a:lnRef idx="3">
            <a:schemeClr val="accent2"/>
          </a:lnRef>
          <a:fillRef idx="0">
            <a:schemeClr val="accent2"/>
          </a:fillRef>
          <a:effectRef idx="2">
            <a:schemeClr val="accent2"/>
          </a:effectRef>
          <a:fontRef idx="minor">
            <a:schemeClr val="tx1"/>
          </a:fontRef>
        </p:style>
      </p:cxnSp>
      <p:cxnSp>
        <p:nvCxnSpPr>
          <p:cNvPr id="97" name="Conector recto 96">
            <a:extLst>
              <a:ext uri="{FF2B5EF4-FFF2-40B4-BE49-F238E27FC236}">
                <a16:creationId xmlns:a16="http://schemas.microsoft.com/office/drawing/2014/main" id="{0286053C-EBE5-626B-E369-876830013004}"/>
              </a:ext>
            </a:extLst>
          </p:cNvPr>
          <p:cNvCxnSpPr>
            <a:cxnSpLocks/>
          </p:cNvCxnSpPr>
          <p:nvPr/>
        </p:nvCxnSpPr>
        <p:spPr>
          <a:xfrm>
            <a:off x="589280" y="5974080"/>
            <a:ext cx="8219440" cy="0"/>
          </a:xfrm>
          <a:prstGeom prst="line">
            <a:avLst/>
          </a:prstGeom>
          <a:ln>
            <a:solidFill>
              <a:srgbClr val="FFC000"/>
            </a:solidFill>
            <a:prstDash val="dash"/>
          </a:ln>
        </p:spPr>
        <p:style>
          <a:lnRef idx="3">
            <a:schemeClr val="accent2"/>
          </a:lnRef>
          <a:fillRef idx="0">
            <a:schemeClr val="accent2"/>
          </a:fillRef>
          <a:effectRef idx="2">
            <a:schemeClr val="accent2"/>
          </a:effectRef>
          <a:fontRef idx="minor">
            <a:schemeClr val="tx1"/>
          </a:fontRef>
        </p:style>
      </p:cxnSp>
      <p:cxnSp>
        <p:nvCxnSpPr>
          <p:cNvPr id="104" name="Conector recto 103">
            <a:extLst>
              <a:ext uri="{FF2B5EF4-FFF2-40B4-BE49-F238E27FC236}">
                <a16:creationId xmlns:a16="http://schemas.microsoft.com/office/drawing/2014/main" id="{5F80BA0D-E82D-3C33-36A2-830125A92D57}"/>
              </a:ext>
            </a:extLst>
          </p:cNvPr>
          <p:cNvCxnSpPr>
            <a:cxnSpLocks/>
          </p:cNvCxnSpPr>
          <p:nvPr/>
        </p:nvCxnSpPr>
        <p:spPr>
          <a:xfrm flipH="1" flipV="1">
            <a:off x="8818880" y="4175760"/>
            <a:ext cx="10160" cy="1798320"/>
          </a:xfrm>
          <a:prstGeom prst="line">
            <a:avLst/>
          </a:prstGeom>
          <a:ln>
            <a:solidFill>
              <a:srgbClr val="FFC000"/>
            </a:solidFill>
            <a:prstDash val="dash"/>
          </a:ln>
        </p:spPr>
        <p:style>
          <a:lnRef idx="3">
            <a:schemeClr val="accent2"/>
          </a:lnRef>
          <a:fillRef idx="0">
            <a:schemeClr val="accent2"/>
          </a:fillRef>
          <a:effectRef idx="2">
            <a:schemeClr val="accent2"/>
          </a:effectRef>
          <a:fontRef idx="minor">
            <a:schemeClr val="tx1"/>
          </a:fontRef>
        </p:style>
      </p:cxnSp>
      <p:cxnSp>
        <p:nvCxnSpPr>
          <p:cNvPr id="107" name="Conector recto de flecha 106">
            <a:extLst>
              <a:ext uri="{FF2B5EF4-FFF2-40B4-BE49-F238E27FC236}">
                <a16:creationId xmlns:a16="http://schemas.microsoft.com/office/drawing/2014/main" id="{6A847B46-585D-DAD3-C87C-D0696EF3763A}"/>
              </a:ext>
            </a:extLst>
          </p:cNvPr>
          <p:cNvCxnSpPr/>
          <p:nvPr/>
        </p:nvCxnSpPr>
        <p:spPr>
          <a:xfrm flipH="1">
            <a:off x="8219440" y="4185920"/>
            <a:ext cx="609600" cy="0"/>
          </a:xfrm>
          <a:prstGeom prst="straightConnector1">
            <a:avLst/>
          </a:prstGeom>
          <a:ln>
            <a:solidFill>
              <a:srgbClr val="FFC000"/>
            </a:solidFill>
            <a:prstDash val="dash"/>
            <a:tailEnd type="triangle"/>
          </a:ln>
        </p:spPr>
        <p:style>
          <a:lnRef idx="3">
            <a:schemeClr val="accent3"/>
          </a:lnRef>
          <a:fillRef idx="0">
            <a:schemeClr val="accent3"/>
          </a:fillRef>
          <a:effectRef idx="2">
            <a:schemeClr val="accent3"/>
          </a:effectRef>
          <a:fontRef idx="minor">
            <a:schemeClr val="tx1"/>
          </a:fontRef>
        </p:style>
      </p:cxnSp>
      <p:cxnSp>
        <p:nvCxnSpPr>
          <p:cNvPr id="110" name="Conector recto 109">
            <a:extLst>
              <a:ext uri="{FF2B5EF4-FFF2-40B4-BE49-F238E27FC236}">
                <a16:creationId xmlns:a16="http://schemas.microsoft.com/office/drawing/2014/main" id="{09635A59-DDD3-440F-B66A-42D9C08A99B4}"/>
              </a:ext>
            </a:extLst>
          </p:cNvPr>
          <p:cNvCxnSpPr>
            <a:cxnSpLocks/>
          </p:cNvCxnSpPr>
          <p:nvPr/>
        </p:nvCxnSpPr>
        <p:spPr>
          <a:xfrm flipV="1">
            <a:off x="1949266" y="5318789"/>
            <a:ext cx="0" cy="289531"/>
          </a:xfrm>
          <a:prstGeom prst="line">
            <a:avLst/>
          </a:prstGeom>
          <a:ln>
            <a:solidFill>
              <a:srgbClr val="FFC000"/>
            </a:solidFill>
            <a:prstDash val="dash"/>
          </a:ln>
        </p:spPr>
        <p:style>
          <a:lnRef idx="3">
            <a:schemeClr val="accent2"/>
          </a:lnRef>
          <a:fillRef idx="0">
            <a:schemeClr val="accent2"/>
          </a:fillRef>
          <a:effectRef idx="2">
            <a:schemeClr val="accent2"/>
          </a:effectRef>
          <a:fontRef idx="minor">
            <a:schemeClr val="tx1"/>
          </a:fontRef>
        </p:style>
      </p:cxnSp>
      <p:cxnSp>
        <p:nvCxnSpPr>
          <p:cNvPr id="113" name="Conector recto 112">
            <a:extLst>
              <a:ext uri="{FF2B5EF4-FFF2-40B4-BE49-F238E27FC236}">
                <a16:creationId xmlns:a16="http://schemas.microsoft.com/office/drawing/2014/main" id="{A986EBD8-C95B-F449-FCEA-968F6D0F67E1}"/>
              </a:ext>
            </a:extLst>
          </p:cNvPr>
          <p:cNvCxnSpPr>
            <a:cxnSpLocks/>
          </p:cNvCxnSpPr>
          <p:nvPr/>
        </p:nvCxnSpPr>
        <p:spPr>
          <a:xfrm>
            <a:off x="1945789" y="5699760"/>
            <a:ext cx="8315811" cy="0"/>
          </a:xfrm>
          <a:prstGeom prst="line">
            <a:avLst/>
          </a:prstGeom>
          <a:ln>
            <a:solidFill>
              <a:srgbClr val="FFC000"/>
            </a:solidFill>
            <a:prstDash val="dash"/>
          </a:ln>
        </p:spPr>
        <p:style>
          <a:lnRef idx="3">
            <a:schemeClr val="accent2"/>
          </a:lnRef>
          <a:fillRef idx="0">
            <a:schemeClr val="accent2"/>
          </a:fillRef>
          <a:effectRef idx="2">
            <a:schemeClr val="accent2"/>
          </a:effectRef>
          <a:fontRef idx="minor">
            <a:schemeClr val="tx1"/>
          </a:fontRef>
        </p:style>
      </p:cxnSp>
      <p:cxnSp>
        <p:nvCxnSpPr>
          <p:cNvPr id="116" name="Conector recto de flecha 115">
            <a:extLst>
              <a:ext uri="{FF2B5EF4-FFF2-40B4-BE49-F238E27FC236}">
                <a16:creationId xmlns:a16="http://schemas.microsoft.com/office/drawing/2014/main" id="{549693F7-E11F-4D50-6CCF-D763DE77837A}"/>
              </a:ext>
            </a:extLst>
          </p:cNvPr>
          <p:cNvCxnSpPr>
            <a:cxnSpLocks/>
          </p:cNvCxnSpPr>
          <p:nvPr/>
        </p:nvCxnSpPr>
        <p:spPr>
          <a:xfrm flipV="1">
            <a:off x="10261600" y="4104640"/>
            <a:ext cx="0" cy="1503680"/>
          </a:xfrm>
          <a:prstGeom prst="straightConnector1">
            <a:avLst/>
          </a:prstGeom>
          <a:ln>
            <a:solidFill>
              <a:srgbClr val="FFC000"/>
            </a:solidFill>
            <a:prstDash val="dash"/>
            <a:tailEnd type="triangle"/>
          </a:ln>
        </p:spPr>
        <p:style>
          <a:lnRef idx="3">
            <a:schemeClr val="accent2"/>
          </a:lnRef>
          <a:fillRef idx="0">
            <a:schemeClr val="accent2"/>
          </a:fillRef>
          <a:effectRef idx="2">
            <a:schemeClr val="accent2"/>
          </a:effectRef>
          <a:fontRef idx="minor">
            <a:schemeClr val="tx1"/>
          </a:fontRef>
        </p:style>
      </p:cxnSp>
      <p:cxnSp>
        <p:nvCxnSpPr>
          <p:cNvPr id="118" name="Conector recto 117">
            <a:extLst>
              <a:ext uri="{FF2B5EF4-FFF2-40B4-BE49-F238E27FC236}">
                <a16:creationId xmlns:a16="http://schemas.microsoft.com/office/drawing/2014/main" id="{F1332AEA-3416-FD01-0B7A-7A82D7FA905A}"/>
              </a:ext>
            </a:extLst>
          </p:cNvPr>
          <p:cNvCxnSpPr>
            <a:cxnSpLocks/>
          </p:cNvCxnSpPr>
          <p:nvPr/>
        </p:nvCxnSpPr>
        <p:spPr>
          <a:xfrm>
            <a:off x="2153920" y="1487964"/>
            <a:ext cx="4988560" cy="0"/>
          </a:xfrm>
          <a:prstGeom prst="line">
            <a:avLst/>
          </a:prstGeom>
          <a:ln>
            <a:solidFill>
              <a:srgbClr val="FFC000"/>
            </a:solidFill>
            <a:prstDash val="dash"/>
          </a:ln>
        </p:spPr>
        <p:style>
          <a:lnRef idx="3">
            <a:schemeClr val="accent2"/>
          </a:lnRef>
          <a:fillRef idx="0">
            <a:schemeClr val="accent2"/>
          </a:fillRef>
          <a:effectRef idx="2">
            <a:schemeClr val="accent2"/>
          </a:effectRef>
          <a:fontRef idx="minor">
            <a:schemeClr val="tx1"/>
          </a:fontRef>
        </p:style>
      </p:cxnSp>
      <p:cxnSp>
        <p:nvCxnSpPr>
          <p:cNvPr id="123" name="Conector recto de flecha 122">
            <a:extLst>
              <a:ext uri="{FF2B5EF4-FFF2-40B4-BE49-F238E27FC236}">
                <a16:creationId xmlns:a16="http://schemas.microsoft.com/office/drawing/2014/main" id="{A757A3C9-3F6E-2680-C22C-C2BAAAD1A0B4}"/>
              </a:ext>
            </a:extLst>
          </p:cNvPr>
          <p:cNvCxnSpPr>
            <a:cxnSpLocks/>
          </p:cNvCxnSpPr>
          <p:nvPr/>
        </p:nvCxnSpPr>
        <p:spPr>
          <a:xfrm>
            <a:off x="7132320" y="1513840"/>
            <a:ext cx="0" cy="2306320"/>
          </a:xfrm>
          <a:prstGeom prst="straightConnector1">
            <a:avLst/>
          </a:prstGeom>
          <a:ln>
            <a:solidFill>
              <a:srgbClr val="FFC000"/>
            </a:solidFill>
            <a:prstDash val="dash"/>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3300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heckerboard(across)">
                                      <p:cBhvr>
                                        <p:cTn id="7" dur="500"/>
                                        <p:tgtEl>
                                          <p:spTgt spid="29"/>
                                        </p:tgtEl>
                                      </p:cBhvr>
                                    </p:animEffect>
                                  </p:childTnLst>
                                </p:cTn>
                              </p:par>
                              <p:par>
                                <p:cTn id="8" presetID="5" presetClass="entr" presetSubtype="1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checkerboard(across)">
                                      <p:cBhvr>
                                        <p:cTn id="10" dur="500"/>
                                        <p:tgtEl>
                                          <p:spTgt spid="40"/>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heckerboard(across)">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blinds(horizontal)">
                                      <p:cBhvr>
                                        <p:cTn id="18" dur="500"/>
                                        <p:tgtEl>
                                          <p:spTgt spid="57"/>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blinds(horizontal)">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checkerboard(across)">
                                      <p:cBhvr>
                                        <p:cTn id="26" dur="500"/>
                                        <p:tgtEl>
                                          <p:spTgt spid="31"/>
                                        </p:tgtEl>
                                      </p:cBhvr>
                                    </p:animEffect>
                                  </p:childTnLst>
                                </p:cTn>
                              </p:par>
                              <p:par>
                                <p:cTn id="27" presetID="5" presetClass="entr" presetSubtype="1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checkerboard(across)">
                                      <p:cBhvr>
                                        <p:cTn id="29" dur="500"/>
                                        <p:tgtEl>
                                          <p:spTgt spid="32"/>
                                        </p:tgtEl>
                                      </p:cBhvr>
                                    </p:animEffect>
                                  </p:childTnLst>
                                </p:cTn>
                              </p:par>
                              <p:par>
                                <p:cTn id="30" presetID="5" presetClass="entr" presetSubtype="1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checkerboard(across)">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blinds(horizontal)">
                                      <p:cBhvr>
                                        <p:cTn id="37" dur="500"/>
                                        <p:tgtEl>
                                          <p:spTgt spid="48"/>
                                        </p:tgtEl>
                                      </p:cBhvr>
                                    </p:animEffect>
                                  </p:childTnLst>
                                </p:cTn>
                              </p:par>
                              <p:par>
                                <p:cTn id="38" presetID="3" presetClass="entr" presetSubtype="10" fill="hold"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blinds(horizontal)">
                                      <p:cBhvr>
                                        <p:cTn id="40" dur="500"/>
                                        <p:tgtEl>
                                          <p:spTgt spid="5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blinds(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nodeType="click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checkerboard(across)">
                                      <p:cBhvr>
                                        <p:cTn id="48" dur="500"/>
                                        <p:tgtEl>
                                          <p:spTgt spid="69"/>
                                        </p:tgtEl>
                                      </p:cBhvr>
                                    </p:animEffect>
                                  </p:childTnLst>
                                </p:cTn>
                              </p:par>
                              <p:par>
                                <p:cTn id="49" presetID="5" presetClass="entr" presetSubtype="10" fill="hold" nodeType="with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checkerboard(across)">
                                      <p:cBhvr>
                                        <p:cTn id="51" dur="500"/>
                                        <p:tgtEl>
                                          <p:spTgt spid="71"/>
                                        </p:tgtEl>
                                      </p:cBhvr>
                                    </p:animEffect>
                                  </p:childTnLst>
                                </p:cTn>
                              </p:par>
                              <p:par>
                                <p:cTn id="52" presetID="5" presetClass="entr" presetSubtype="10"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checkerboard(across)">
                                      <p:cBhvr>
                                        <p:cTn id="54" dur="5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0 0 L -0.26576 0 " pathEditMode="relative" ptsTypes="AA">
                                      <p:cBhvr>
                                        <p:cTn id="58" dur="2000" fill="hold"/>
                                        <p:tgtEl>
                                          <p:spTgt spid="18"/>
                                        </p:tgtEl>
                                        <p:attrNameLst>
                                          <p:attrName>ppt_x</p:attrName>
                                          <p:attrName>ppt_y</p:attrName>
                                        </p:attrNameLst>
                                      </p:cBhvr>
                                    </p:animMotion>
                                  </p:childTnLst>
                                </p:cTn>
                              </p:par>
                              <p:par>
                                <p:cTn id="59" presetID="0" presetClass="path" presetSubtype="0" accel="50000" decel="50000" fill="hold" grpId="1" nodeType="withEffect">
                                  <p:stCondLst>
                                    <p:cond delay="0"/>
                                  </p:stCondLst>
                                  <p:childTnLst>
                                    <p:animMotion origin="layout" path="M 0 0 L -0.26576 0 " pathEditMode="relative" ptsTypes="AA">
                                      <p:cBhvr>
                                        <p:cTn id="60" dur="2000" fill="hold"/>
                                        <p:tgtEl>
                                          <p:spTgt spid="27"/>
                                        </p:tgtEl>
                                        <p:attrNameLst>
                                          <p:attrName>ppt_x</p:attrName>
                                          <p:attrName>ppt_y</p:attrName>
                                        </p:attrNameLst>
                                      </p:cBhvr>
                                    </p:animMotion>
                                  </p:childTnLst>
                                </p:cTn>
                              </p:par>
                              <p:par>
                                <p:cTn id="61" presetID="0" presetClass="path" presetSubtype="0" accel="50000" decel="50000" fill="hold" nodeType="withEffect">
                                  <p:stCondLst>
                                    <p:cond delay="0"/>
                                  </p:stCondLst>
                                  <p:childTnLst>
                                    <p:animMotion origin="layout" path="M 0 0 L -0.26576 0 " pathEditMode="relative" ptsTypes="AA">
                                      <p:cBhvr>
                                        <p:cTn id="62" dur="2000" fill="hold"/>
                                        <p:tgtEl>
                                          <p:spTgt spid="29"/>
                                        </p:tgtEl>
                                        <p:attrNameLst>
                                          <p:attrName>ppt_x</p:attrName>
                                          <p:attrName>ppt_y</p:attrName>
                                        </p:attrNameLst>
                                      </p:cBhvr>
                                    </p:animMotion>
                                  </p:childTnLst>
                                </p:cTn>
                              </p:par>
                              <p:par>
                                <p:cTn id="63" presetID="0" presetClass="path" presetSubtype="0" accel="50000" decel="50000" fill="hold" grpId="1" nodeType="withEffect">
                                  <p:stCondLst>
                                    <p:cond delay="0"/>
                                  </p:stCondLst>
                                  <p:childTnLst>
                                    <p:animMotion origin="layout" path="M 0 0 L -0.26576 0 " pathEditMode="relative" ptsTypes="AA">
                                      <p:cBhvr>
                                        <p:cTn id="64" dur="2000" fill="hold"/>
                                        <p:tgtEl>
                                          <p:spTgt spid="31"/>
                                        </p:tgtEl>
                                        <p:attrNameLst>
                                          <p:attrName>ppt_x</p:attrName>
                                          <p:attrName>ppt_y</p:attrName>
                                        </p:attrNameLst>
                                      </p:cBhvr>
                                    </p:animMotion>
                                  </p:childTnLst>
                                </p:cTn>
                              </p:par>
                              <p:par>
                                <p:cTn id="65" presetID="0" presetClass="path" presetSubtype="0" accel="50000" decel="50000" fill="hold" nodeType="withEffect">
                                  <p:stCondLst>
                                    <p:cond delay="0"/>
                                  </p:stCondLst>
                                  <p:childTnLst>
                                    <p:animMotion origin="layout" path="M 0 0 L -0.26576 0 " pathEditMode="relative" ptsTypes="AA">
                                      <p:cBhvr>
                                        <p:cTn id="66" dur="2000" fill="hold"/>
                                        <p:tgtEl>
                                          <p:spTgt spid="32"/>
                                        </p:tgtEl>
                                        <p:attrNameLst>
                                          <p:attrName>ppt_x</p:attrName>
                                          <p:attrName>ppt_y</p:attrName>
                                        </p:attrNameLst>
                                      </p:cBhvr>
                                    </p:animMotion>
                                  </p:childTnLst>
                                </p:cTn>
                              </p:par>
                              <p:par>
                                <p:cTn id="67" presetID="0" presetClass="path" presetSubtype="0" accel="50000" decel="50000" fill="hold" nodeType="withEffect">
                                  <p:stCondLst>
                                    <p:cond delay="0"/>
                                  </p:stCondLst>
                                  <p:childTnLst>
                                    <p:animMotion origin="layout" path="M 0 0 L -0.26576 0 " pathEditMode="relative" ptsTypes="AA">
                                      <p:cBhvr>
                                        <p:cTn id="68" dur="2000" fill="hold"/>
                                        <p:tgtEl>
                                          <p:spTgt spid="35"/>
                                        </p:tgtEl>
                                        <p:attrNameLst>
                                          <p:attrName>ppt_x</p:attrName>
                                          <p:attrName>ppt_y</p:attrName>
                                        </p:attrNameLst>
                                      </p:cBhvr>
                                    </p:animMotion>
                                  </p:childTnLst>
                                </p:cTn>
                              </p:par>
                              <p:par>
                                <p:cTn id="69" presetID="0" presetClass="path" presetSubtype="0" accel="50000" decel="50000" fill="hold" nodeType="withEffect">
                                  <p:stCondLst>
                                    <p:cond delay="0"/>
                                  </p:stCondLst>
                                  <p:childTnLst>
                                    <p:animMotion origin="layout" path="M 0 0 L -0.26576 0 " pathEditMode="relative" ptsTypes="AA">
                                      <p:cBhvr>
                                        <p:cTn id="70" dur="2000" fill="hold"/>
                                        <p:tgtEl>
                                          <p:spTgt spid="40"/>
                                        </p:tgtEl>
                                        <p:attrNameLst>
                                          <p:attrName>ppt_x</p:attrName>
                                          <p:attrName>ppt_y</p:attrName>
                                        </p:attrNameLst>
                                      </p:cBhvr>
                                    </p:animMotion>
                                  </p:childTnLst>
                                </p:cTn>
                              </p:par>
                              <p:par>
                                <p:cTn id="71" presetID="0" presetClass="path" presetSubtype="0" accel="50000" decel="50000" fill="hold" grpId="1" nodeType="withEffect">
                                  <p:stCondLst>
                                    <p:cond delay="0"/>
                                  </p:stCondLst>
                                  <p:childTnLst>
                                    <p:animMotion origin="layout" path="M 0 0 L -0.26576 0 " pathEditMode="relative" ptsTypes="AA">
                                      <p:cBhvr>
                                        <p:cTn id="72" dur="2000" fill="hold"/>
                                        <p:tgtEl>
                                          <p:spTgt spid="42"/>
                                        </p:tgtEl>
                                        <p:attrNameLst>
                                          <p:attrName>ppt_x</p:attrName>
                                          <p:attrName>ppt_y</p:attrName>
                                        </p:attrNameLst>
                                      </p:cBhvr>
                                    </p:animMotion>
                                  </p:childTnLst>
                                </p:cTn>
                              </p:par>
                              <p:par>
                                <p:cTn id="73" presetID="0" presetClass="path" presetSubtype="0" accel="50000" decel="50000" fill="hold" grpId="1" nodeType="withEffect">
                                  <p:stCondLst>
                                    <p:cond delay="0"/>
                                  </p:stCondLst>
                                  <p:childTnLst>
                                    <p:animMotion origin="layout" path="M 0 0 L -0.26576 0 " pathEditMode="relative" ptsTypes="AA">
                                      <p:cBhvr>
                                        <p:cTn id="74" dur="2000" fill="hold"/>
                                        <p:tgtEl>
                                          <p:spTgt spid="43"/>
                                        </p:tgtEl>
                                        <p:attrNameLst>
                                          <p:attrName>ppt_x</p:attrName>
                                          <p:attrName>ppt_y</p:attrName>
                                        </p:attrNameLst>
                                      </p:cBhvr>
                                    </p:animMotion>
                                  </p:childTnLst>
                                </p:cTn>
                              </p:par>
                              <p:par>
                                <p:cTn id="75" presetID="0" presetClass="path" presetSubtype="0" accel="50000" decel="50000" fill="hold" grpId="1" nodeType="withEffect">
                                  <p:stCondLst>
                                    <p:cond delay="0"/>
                                  </p:stCondLst>
                                  <p:childTnLst>
                                    <p:animMotion origin="layout" path="M 0 0 L -0.26576 0 " pathEditMode="relative" ptsTypes="AA">
                                      <p:cBhvr>
                                        <p:cTn id="76" dur="2000" fill="hold"/>
                                        <p:tgtEl>
                                          <p:spTgt spid="44"/>
                                        </p:tgtEl>
                                        <p:attrNameLst>
                                          <p:attrName>ppt_x</p:attrName>
                                          <p:attrName>ppt_y</p:attrName>
                                        </p:attrNameLst>
                                      </p:cBhvr>
                                    </p:animMotion>
                                  </p:childTnLst>
                                </p:cTn>
                              </p:par>
                              <p:par>
                                <p:cTn id="77" presetID="0" presetClass="path" presetSubtype="0" accel="50000" decel="50000" fill="hold" nodeType="withEffect">
                                  <p:stCondLst>
                                    <p:cond delay="0"/>
                                  </p:stCondLst>
                                  <p:childTnLst>
                                    <p:animMotion origin="layout" path="M 0 0 L -0.26576 0 " pathEditMode="relative" ptsTypes="AA">
                                      <p:cBhvr>
                                        <p:cTn id="78" dur="2000" fill="hold"/>
                                        <p:tgtEl>
                                          <p:spTgt spid="48"/>
                                        </p:tgtEl>
                                        <p:attrNameLst>
                                          <p:attrName>ppt_x</p:attrName>
                                          <p:attrName>ppt_y</p:attrName>
                                        </p:attrNameLst>
                                      </p:cBhvr>
                                    </p:animMotion>
                                  </p:childTnLst>
                                </p:cTn>
                              </p:par>
                              <p:par>
                                <p:cTn id="79" presetID="0" presetClass="path" presetSubtype="0" accel="50000" decel="50000" fill="hold" nodeType="withEffect">
                                  <p:stCondLst>
                                    <p:cond delay="0"/>
                                  </p:stCondLst>
                                  <p:childTnLst>
                                    <p:animMotion origin="layout" path="M 0 0 L -0.26576 0 " pathEditMode="relative" ptsTypes="AA">
                                      <p:cBhvr>
                                        <p:cTn id="80" dur="2000" fill="hold"/>
                                        <p:tgtEl>
                                          <p:spTgt spid="53"/>
                                        </p:tgtEl>
                                        <p:attrNameLst>
                                          <p:attrName>ppt_x</p:attrName>
                                          <p:attrName>ppt_y</p:attrName>
                                        </p:attrNameLst>
                                      </p:cBhvr>
                                    </p:animMotion>
                                  </p:childTnLst>
                                </p:cTn>
                              </p:par>
                              <p:par>
                                <p:cTn id="81" presetID="0" presetClass="path" presetSubtype="0" accel="50000" decel="50000" fill="hold" nodeType="withEffect">
                                  <p:stCondLst>
                                    <p:cond delay="0"/>
                                  </p:stCondLst>
                                  <p:childTnLst>
                                    <p:animMotion origin="layout" path="M 0 0 L -0.26576 0 " pathEditMode="relative" ptsTypes="AA">
                                      <p:cBhvr>
                                        <p:cTn id="82" dur="2000" fill="hold"/>
                                        <p:tgtEl>
                                          <p:spTgt spid="57"/>
                                        </p:tgtEl>
                                        <p:attrNameLst>
                                          <p:attrName>ppt_x</p:attrName>
                                          <p:attrName>ppt_y</p:attrName>
                                        </p:attrNameLst>
                                      </p:cBhvr>
                                    </p:animMotion>
                                  </p:childTnLst>
                                </p:cTn>
                              </p:par>
                              <p:par>
                                <p:cTn id="83" presetID="0" presetClass="path" presetSubtype="0" accel="50000" decel="50000" fill="hold" nodeType="withEffect">
                                  <p:stCondLst>
                                    <p:cond delay="0"/>
                                  </p:stCondLst>
                                  <p:childTnLst>
                                    <p:animMotion origin="layout" path="M 0 0 L -0.26576 0 " pathEditMode="relative" ptsTypes="AA">
                                      <p:cBhvr>
                                        <p:cTn id="84" dur="2000" fill="hold"/>
                                        <p:tgtEl>
                                          <p:spTgt spid="69"/>
                                        </p:tgtEl>
                                        <p:attrNameLst>
                                          <p:attrName>ppt_x</p:attrName>
                                          <p:attrName>ppt_y</p:attrName>
                                        </p:attrNameLst>
                                      </p:cBhvr>
                                    </p:animMotion>
                                  </p:childTnLst>
                                </p:cTn>
                              </p:par>
                              <p:par>
                                <p:cTn id="85" presetID="0" presetClass="path" presetSubtype="0" accel="50000" decel="50000" fill="hold" nodeType="withEffect">
                                  <p:stCondLst>
                                    <p:cond delay="0"/>
                                  </p:stCondLst>
                                  <p:childTnLst>
                                    <p:animMotion origin="layout" path="M 0 0 L -0.26576 0 " pathEditMode="relative" ptsTypes="AA">
                                      <p:cBhvr>
                                        <p:cTn id="86" dur="2000" fill="hold"/>
                                        <p:tgtEl>
                                          <p:spTgt spid="71"/>
                                        </p:tgtEl>
                                        <p:attrNameLst>
                                          <p:attrName>ppt_x</p:attrName>
                                          <p:attrName>ppt_y</p:attrName>
                                        </p:attrNameLst>
                                      </p:cBhvr>
                                    </p:animMotion>
                                  </p:childTnLst>
                                </p:cTn>
                              </p:par>
                            </p:childTnLst>
                          </p:cTn>
                        </p:par>
                      </p:childTnLst>
                    </p:cTn>
                  </p:par>
                  <p:par>
                    <p:cTn id="87" fill="hold">
                      <p:stCondLst>
                        <p:cond delay="indefinite"/>
                      </p:stCondLst>
                      <p:childTnLst>
                        <p:par>
                          <p:cTn id="88" fill="hold">
                            <p:stCondLst>
                              <p:cond delay="0"/>
                            </p:stCondLst>
                            <p:childTnLst>
                              <p:par>
                                <p:cTn id="89" presetID="3" presetClass="exit" presetSubtype="10" fill="hold" grpId="0" nodeType="clickEffect">
                                  <p:stCondLst>
                                    <p:cond delay="0"/>
                                  </p:stCondLst>
                                  <p:childTnLst>
                                    <p:animEffect transition="out" filter="blinds(horizontal)">
                                      <p:cBhvr>
                                        <p:cTn id="90" dur="500"/>
                                        <p:tgtEl>
                                          <p:spTgt spid="5"/>
                                        </p:tgtEl>
                                      </p:cBhvr>
                                    </p:animEffect>
                                    <p:set>
                                      <p:cBhvr>
                                        <p:cTn id="91" dur="1" fill="hold">
                                          <p:stCondLst>
                                            <p:cond delay="499"/>
                                          </p:stCondLst>
                                        </p:cTn>
                                        <p:tgtEl>
                                          <p:spTgt spid="5"/>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5" presetClass="entr" presetSubtype="10" fill="hold" grpId="0" nodeType="clickEffect">
                                  <p:stCondLst>
                                    <p:cond delay="0"/>
                                  </p:stCondLst>
                                  <p:childTnLst>
                                    <p:set>
                                      <p:cBhvr>
                                        <p:cTn id="95" dur="1" fill="hold">
                                          <p:stCondLst>
                                            <p:cond delay="0"/>
                                          </p:stCondLst>
                                        </p:cTn>
                                        <p:tgtEl>
                                          <p:spTgt spid="75"/>
                                        </p:tgtEl>
                                        <p:attrNameLst>
                                          <p:attrName>style.visibility</p:attrName>
                                        </p:attrNameLst>
                                      </p:cBhvr>
                                      <p:to>
                                        <p:strVal val="visible"/>
                                      </p:to>
                                    </p:set>
                                    <p:animEffect transition="in" filter="checkerboard(across)">
                                      <p:cBhvr>
                                        <p:cTn id="96" dur="500"/>
                                        <p:tgtEl>
                                          <p:spTgt spid="75"/>
                                        </p:tgtEl>
                                      </p:cBhvr>
                                    </p:animEffect>
                                  </p:childTnLst>
                                </p:cTn>
                              </p:par>
                            </p:childTnLst>
                          </p:cTn>
                        </p:par>
                      </p:childTnLst>
                    </p:cTn>
                  </p:par>
                  <p:par>
                    <p:cTn id="97" fill="hold">
                      <p:stCondLst>
                        <p:cond delay="indefinite"/>
                      </p:stCondLst>
                      <p:childTnLst>
                        <p:par>
                          <p:cTn id="98" fill="hold">
                            <p:stCondLst>
                              <p:cond delay="0"/>
                            </p:stCondLst>
                            <p:childTnLst>
                              <p:par>
                                <p:cTn id="99" presetID="5" presetClass="exit" presetSubtype="10" fill="hold" grpId="2" nodeType="clickEffect">
                                  <p:stCondLst>
                                    <p:cond delay="0"/>
                                  </p:stCondLst>
                                  <p:childTnLst>
                                    <p:animEffect transition="out" filter="checkerboard(across)">
                                      <p:cBhvr>
                                        <p:cTn id="100" dur="500"/>
                                        <p:tgtEl>
                                          <p:spTgt spid="31"/>
                                        </p:tgtEl>
                                      </p:cBhvr>
                                    </p:animEffect>
                                    <p:set>
                                      <p:cBhvr>
                                        <p:cTn id="101" dur="1" fill="hold">
                                          <p:stCondLst>
                                            <p:cond delay="499"/>
                                          </p:stCondLst>
                                        </p:cTn>
                                        <p:tgtEl>
                                          <p:spTgt spid="31"/>
                                        </p:tgtEl>
                                        <p:attrNameLst>
                                          <p:attrName>style.visibility</p:attrName>
                                        </p:attrNameLst>
                                      </p:cBhvr>
                                      <p:to>
                                        <p:strVal val="hidden"/>
                                      </p:to>
                                    </p:set>
                                  </p:childTnLst>
                                </p:cTn>
                              </p:par>
                              <p:par>
                                <p:cTn id="102" presetID="5" presetClass="exit" presetSubtype="10" fill="hold" nodeType="withEffect">
                                  <p:stCondLst>
                                    <p:cond delay="0"/>
                                  </p:stCondLst>
                                  <p:childTnLst>
                                    <p:animEffect transition="out" filter="checkerboard(across)">
                                      <p:cBhvr>
                                        <p:cTn id="103" dur="500"/>
                                        <p:tgtEl>
                                          <p:spTgt spid="32"/>
                                        </p:tgtEl>
                                      </p:cBhvr>
                                    </p:animEffect>
                                    <p:set>
                                      <p:cBhvr>
                                        <p:cTn id="104" dur="1" fill="hold">
                                          <p:stCondLst>
                                            <p:cond delay="499"/>
                                          </p:stCondLst>
                                        </p:cTn>
                                        <p:tgtEl>
                                          <p:spTgt spid="32"/>
                                        </p:tgtEl>
                                        <p:attrNameLst>
                                          <p:attrName>style.visibility</p:attrName>
                                        </p:attrNameLst>
                                      </p:cBhvr>
                                      <p:to>
                                        <p:strVal val="hidden"/>
                                      </p:to>
                                    </p:set>
                                  </p:childTnLst>
                                </p:cTn>
                              </p:par>
                              <p:par>
                                <p:cTn id="105" presetID="5" presetClass="exit" presetSubtype="10" fill="hold" nodeType="withEffect">
                                  <p:stCondLst>
                                    <p:cond delay="0"/>
                                  </p:stCondLst>
                                  <p:childTnLst>
                                    <p:animEffect transition="out" filter="checkerboard(across)">
                                      <p:cBhvr>
                                        <p:cTn id="106" dur="500"/>
                                        <p:tgtEl>
                                          <p:spTgt spid="35"/>
                                        </p:tgtEl>
                                      </p:cBhvr>
                                    </p:animEffect>
                                    <p:set>
                                      <p:cBhvr>
                                        <p:cTn id="107" dur="1" fill="hold">
                                          <p:stCondLst>
                                            <p:cond delay="499"/>
                                          </p:stCondLst>
                                        </p:cTn>
                                        <p:tgtEl>
                                          <p:spTgt spid="35"/>
                                        </p:tgtEl>
                                        <p:attrNameLst>
                                          <p:attrName>style.visibility</p:attrName>
                                        </p:attrNameLst>
                                      </p:cBhvr>
                                      <p:to>
                                        <p:strVal val="hidden"/>
                                      </p:to>
                                    </p:set>
                                  </p:childTnLst>
                                </p:cTn>
                              </p:par>
                              <p:par>
                                <p:cTn id="108" presetID="5" presetClass="exit" presetSubtype="10" fill="hold" nodeType="withEffect">
                                  <p:stCondLst>
                                    <p:cond delay="0"/>
                                  </p:stCondLst>
                                  <p:childTnLst>
                                    <p:animEffect transition="out" filter="checkerboard(across)">
                                      <p:cBhvr>
                                        <p:cTn id="109" dur="500"/>
                                        <p:tgtEl>
                                          <p:spTgt spid="69"/>
                                        </p:tgtEl>
                                      </p:cBhvr>
                                    </p:animEffect>
                                    <p:set>
                                      <p:cBhvr>
                                        <p:cTn id="110" dur="1" fill="hold">
                                          <p:stCondLst>
                                            <p:cond delay="499"/>
                                          </p:stCondLst>
                                        </p:cTn>
                                        <p:tgtEl>
                                          <p:spTgt spid="69"/>
                                        </p:tgtEl>
                                        <p:attrNameLst>
                                          <p:attrName>style.visibility</p:attrName>
                                        </p:attrNameLst>
                                      </p:cBhvr>
                                      <p:to>
                                        <p:strVal val="hidden"/>
                                      </p:to>
                                    </p:set>
                                  </p:childTnLst>
                                </p:cTn>
                              </p:par>
                              <p:par>
                                <p:cTn id="111" presetID="5" presetClass="exit" presetSubtype="10" fill="hold" nodeType="withEffect">
                                  <p:stCondLst>
                                    <p:cond delay="0"/>
                                  </p:stCondLst>
                                  <p:childTnLst>
                                    <p:animEffect transition="out" filter="checkerboard(across)">
                                      <p:cBhvr>
                                        <p:cTn id="112" dur="500"/>
                                        <p:tgtEl>
                                          <p:spTgt spid="71"/>
                                        </p:tgtEl>
                                      </p:cBhvr>
                                    </p:animEffect>
                                    <p:set>
                                      <p:cBhvr>
                                        <p:cTn id="113" dur="1" fill="hold">
                                          <p:stCondLst>
                                            <p:cond delay="499"/>
                                          </p:stCondLst>
                                        </p:cTn>
                                        <p:tgtEl>
                                          <p:spTgt spid="71"/>
                                        </p:tgtEl>
                                        <p:attrNameLst>
                                          <p:attrName>style.visibility</p:attrName>
                                        </p:attrNameLst>
                                      </p:cBhvr>
                                      <p:to>
                                        <p:strVal val="hidden"/>
                                      </p:to>
                                    </p:set>
                                  </p:childTnLst>
                                </p:cTn>
                              </p:par>
                              <p:par>
                                <p:cTn id="114" presetID="5" presetClass="exit" presetSubtype="10" fill="hold" grpId="2" nodeType="withEffect">
                                  <p:stCondLst>
                                    <p:cond delay="0"/>
                                  </p:stCondLst>
                                  <p:childTnLst>
                                    <p:animEffect transition="out" filter="checkerboard(across)">
                                      <p:cBhvr>
                                        <p:cTn id="115" dur="500"/>
                                        <p:tgtEl>
                                          <p:spTgt spid="42"/>
                                        </p:tgtEl>
                                      </p:cBhvr>
                                    </p:animEffect>
                                    <p:set>
                                      <p:cBhvr>
                                        <p:cTn id="116" dur="1" fill="hold">
                                          <p:stCondLst>
                                            <p:cond delay="499"/>
                                          </p:stCondLst>
                                        </p:cTn>
                                        <p:tgtEl>
                                          <p:spTgt spid="42"/>
                                        </p:tgtEl>
                                        <p:attrNameLst>
                                          <p:attrName>style.visibility</p:attrName>
                                        </p:attrNameLst>
                                      </p:cBhvr>
                                      <p:to>
                                        <p:strVal val="hidden"/>
                                      </p:to>
                                    </p:set>
                                  </p:childTnLst>
                                </p:cTn>
                              </p:par>
                              <p:par>
                                <p:cTn id="117" presetID="5" presetClass="exit" presetSubtype="10" fill="hold" grpId="2" nodeType="withEffect">
                                  <p:stCondLst>
                                    <p:cond delay="0"/>
                                  </p:stCondLst>
                                  <p:childTnLst>
                                    <p:animEffect transition="out" filter="checkerboard(across)">
                                      <p:cBhvr>
                                        <p:cTn id="118" dur="500"/>
                                        <p:tgtEl>
                                          <p:spTgt spid="44"/>
                                        </p:tgtEl>
                                      </p:cBhvr>
                                    </p:animEffect>
                                    <p:set>
                                      <p:cBhvr>
                                        <p:cTn id="119" dur="1" fill="hold">
                                          <p:stCondLst>
                                            <p:cond delay="499"/>
                                          </p:stCondLst>
                                        </p:cTn>
                                        <p:tgtEl>
                                          <p:spTgt spid="44"/>
                                        </p:tgtEl>
                                        <p:attrNameLst>
                                          <p:attrName>style.visibility</p:attrName>
                                        </p:attrNameLst>
                                      </p:cBhvr>
                                      <p:to>
                                        <p:strVal val="hidden"/>
                                      </p:to>
                                    </p:set>
                                  </p:childTnLst>
                                </p:cTn>
                              </p:par>
                              <p:par>
                                <p:cTn id="120" presetID="5" presetClass="exit" presetSubtype="10" fill="hold" nodeType="withEffect">
                                  <p:stCondLst>
                                    <p:cond delay="0"/>
                                  </p:stCondLst>
                                  <p:childTnLst>
                                    <p:animEffect transition="out" filter="checkerboard(across)">
                                      <p:cBhvr>
                                        <p:cTn id="121" dur="500"/>
                                        <p:tgtEl>
                                          <p:spTgt spid="53"/>
                                        </p:tgtEl>
                                      </p:cBhvr>
                                    </p:animEffect>
                                    <p:set>
                                      <p:cBhvr>
                                        <p:cTn id="122" dur="1" fill="hold">
                                          <p:stCondLst>
                                            <p:cond delay="499"/>
                                          </p:stCondLst>
                                        </p:cTn>
                                        <p:tgtEl>
                                          <p:spTgt spid="53"/>
                                        </p:tgtEl>
                                        <p:attrNameLst>
                                          <p:attrName>style.visibility</p:attrName>
                                        </p:attrNameLst>
                                      </p:cBhvr>
                                      <p:to>
                                        <p:strVal val="hidden"/>
                                      </p:to>
                                    </p:set>
                                  </p:childTnLst>
                                </p:cTn>
                              </p:par>
                              <p:par>
                                <p:cTn id="123" presetID="5" presetClass="exit" presetSubtype="10" fill="hold" nodeType="withEffect">
                                  <p:stCondLst>
                                    <p:cond delay="0"/>
                                  </p:stCondLst>
                                  <p:childTnLst>
                                    <p:animEffect transition="out" filter="checkerboard(across)">
                                      <p:cBhvr>
                                        <p:cTn id="124" dur="500"/>
                                        <p:tgtEl>
                                          <p:spTgt spid="48"/>
                                        </p:tgtEl>
                                      </p:cBhvr>
                                    </p:animEffect>
                                    <p:set>
                                      <p:cBhvr>
                                        <p:cTn id="125" dur="1" fill="hold">
                                          <p:stCondLst>
                                            <p:cond delay="499"/>
                                          </p:stCondLst>
                                        </p:cTn>
                                        <p:tgtEl>
                                          <p:spTgt spid="48"/>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3" presetClass="entr" presetSubtype="10" fill="hold" nodeType="clickEffect">
                                  <p:stCondLst>
                                    <p:cond delay="0"/>
                                  </p:stCondLst>
                                  <p:childTnLst>
                                    <p:set>
                                      <p:cBhvr>
                                        <p:cTn id="129" dur="1" fill="hold">
                                          <p:stCondLst>
                                            <p:cond delay="0"/>
                                          </p:stCondLst>
                                        </p:cTn>
                                        <p:tgtEl>
                                          <p:spTgt spid="3"/>
                                        </p:tgtEl>
                                        <p:attrNameLst>
                                          <p:attrName>style.visibility</p:attrName>
                                        </p:attrNameLst>
                                      </p:cBhvr>
                                      <p:to>
                                        <p:strVal val="visible"/>
                                      </p:to>
                                    </p:set>
                                    <p:animEffect transition="in" filter="blinds(horizontal)">
                                      <p:cBhvr>
                                        <p:cTn id="130" dur="500"/>
                                        <p:tgtEl>
                                          <p:spTgt spid="3"/>
                                        </p:tgtEl>
                                      </p:cBhvr>
                                    </p:animEffec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90"/>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86"/>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85"/>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79"/>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9" presetClass="exit" presetSubtype="0" fill="hold" nodeType="clickEffect">
                                  <p:stCondLst>
                                    <p:cond delay="0"/>
                                  </p:stCondLst>
                                  <p:childTnLst>
                                    <p:animEffect transition="out" filter="dissolve">
                                      <p:cBhvr>
                                        <p:cTn id="144" dur="500"/>
                                        <p:tgtEl>
                                          <p:spTgt spid="86"/>
                                        </p:tgtEl>
                                      </p:cBhvr>
                                    </p:animEffect>
                                    <p:set>
                                      <p:cBhvr>
                                        <p:cTn id="145" dur="1" fill="hold">
                                          <p:stCondLst>
                                            <p:cond delay="499"/>
                                          </p:stCondLst>
                                        </p:cTn>
                                        <p:tgtEl>
                                          <p:spTgt spid="86"/>
                                        </p:tgtEl>
                                        <p:attrNameLst>
                                          <p:attrName>style.visibility</p:attrName>
                                        </p:attrNameLst>
                                      </p:cBhvr>
                                      <p:to>
                                        <p:strVal val="hidden"/>
                                      </p:to>
                                    </p:set>
                                  </p:childTnLst>
                                </p:cTn>
                              </p:par>
                              <p:par>
                                <p:cTn id="146" presetID="9" presetClass="exit" presetSubtype="0" fill="hold" nodeType="withEffect">
                                  <p:stCondLst>
                                    <p:cond delay="0"/>
                                  </p:stCondLst>
                                  <p:childTnLst>
                                    <p:animEffect transition="out" filter="dissolve">
                                      <p:cBhvr>
                                        <p:cTn id="147" dur="500"/>
                                        <p:tgtEl>
                                          <p:spTgt spid="90"/>
                                        </p:tgtEl>
                                      </p:cBhvr>
                                    </p:animEffect>
                                    <p:set>
                                      <p:cBhvr>
                                        <p:cTn id="148" dur="1" fill="hold">
                                          <p:stCondLst>
                                            <p:cond delay="499"/>
                                          </p:stCondLst>
                                        </p:cTn>
                                        <p:tgtEl>
                                          <p:spTgt spid="90"/>
                                        </p:tgtEl>
                                        <p:attrNameLst>
                                          <p:attrName>style.visibility</p:attrName>
                                        </p:attrNameLst>
                                      </p:cBhvr>
                                      <p:to>
                                        <p:strVal val="hidden"/>
                                      </p:to>
                                    </p:set>
                                  </p:childTnLst>
                                </p:cTn>
                              </p:par>
                              <p:par>
                                <p:cTn id="149" presetID="9" presetClass="exit" presetSubtype="0" fill="hold" nodeType="withEffect">
                                  <p:stCondLst>
                                    <p:cond delay="0"/>
                                  </p:stCondLst>
                                  <p:childTnLst>
                                    <p:animEffect transition="out" filter="dissolve">
                                      <p:cBhvr>
                                        <p:cTn id="150" dur="500"/>
                                        <p:tgtEl>
                                          <p:spTgt spid="3"/>
                                        </p:tgtEl>
                                      </p:cBhvr>
                                    </p:animEffect>
                                    <p:set>
                                      <p:cBhvr>
                                        <p:cTn id="151" dur="1" fill="hold">
                                          <p:stCondLst>
                                            <p:cond delay="499"/>
                                          </p:stCondLst>
                                        </p:cTn>
                                        <p:tgtEl>
                                          <p:spTgt spid="3"/>
                                        </p:tgtEl>
                                        <p:attrNameLst>
                                          <p:attrName>style.visibility</p:attrName>
                                        </p:attrNameLst>
                                      </p:cBhvr>
                                      <p:to>
                                        <p:strVal val="hidden"/>
                                      </p:to>
                                    </p:set>
                                  </p:childTnLst>
                                </p:cTn>
                              </p:par>
                              <p:par>
                                <p:cTn id="152" presetID="9" presetClass="exit" presetSubtype="0" fill="hold" nodeType="withEffect">
                                  <p:stCondLst>
                                    <p:cond delay="0"/>
                                  </p:stCondLst>
                                  <p:childTnLst>
                                    <p:animEffect transition="out" filter="dissolve">
                                      <p:cBhvr>
                                        <p:cTn id="153" dur="500"/>
                                        <p:tgtEl>
                                          <p:spTgt spid="85"/>
                                        </p:tgtEl>
                                      </p:cBhvr>
                                    </p:animEffect>
                                    <p:set>
                                      <p:cBhvr>
                                        <p:cTn id="154" dur="1" fill="hold">
                                          <p:stCondLst>
                                            <p:cond delay="499"/>
                                          </p:stCondLst>
                                        </p:cTn>
                                        <p:tgtEl>
                                          <p:spTgt spid="85"/>
                                        </p:tgtEl>
                                        <p:attrNameLst>
                                          <p:attrName>style.visibility</p:attrName>
                                        </p:attrNameLst>
                                      </p:cBhvr>
                                      <p:to>
                                        <p:strVal val="hidden"/>
                                      </p:to>
                                    </p:set>
                                  </p:childTnLst>
                                </p:cTn>
                              </p:par>
                              <p:par>
                                <p:cTn id="155" presetID="9" presetClass="exit" presetSubtype="0" fill="hold" nodeType="withEffect">
                                  <p:stCondLst>
                                    <p:cond delay="0"/>
                                  </p:stCondLst>
                                  <p:childTnLst>
                                    <p:animEffect transition="out" filter="dissolve">
                                      <p:cBhvr>
                                        <p:cTn id="156" dur="500"/>
                                        <p:tgtEl>
                                          <p:spTgt spid="79"/>
                                        </p:tgtEl>
                                      </p:cBhvr>
                                    </p:animEffect>
                                    <p:set>
                                      <p:cBhvr>
                                        <p:cTn id="157" dur="1" fill="hold">
                                          <p:stCondLst>
                                            <p:cond delay="499"/>
                                          </p:stCondLst>
                                        </p:cTn>
                                        <p:tgtEl>
                                          <p:spTgt spid="79"/>
                                        </p:tgtEl>
                                        <p:attrNameLst>
                                          <p:attrName>style.visibility</p:attrName>
                                        </p:attrNameLst>
                                      </p:cBhvr>
                                      <p:to>
                                        <p:strVal val="hidden"/>
                                      </p:to>
                                    </p:set>
                                  </p:childTnLst>
                                </p:cTn>
                              </p:par>
                              <p:par>
                                <p:cTn id="158" presetID="9" presetClass="exit" presetSubtype="0" fill="hold" grpId="2" nodeType="withEffect">
                                  <p:stCondLst>
                                    <p:cond delay="0"/>
                                  </p:stCondLst>
                                  <p:childTnLst>
                                    <p:animEffect transition="out" filter="dissolve">
                                      <p:cBhvr>
                                        <p:cTn id="159" dur="500"/>
                                        <p:tgtEl>
                                          <p:spTgt spid="27"/>
                                        </p:tgtEl>
                                      </p:cBhvr>
                                    </p:animEffect>
                                    <p:set>
                                      <p:cBhvr>
                                        <p:cTn id="160" dur="1" fill="hold">
                                          <p:stCondLst>
                                            <p:cond delay="499"/>
                                          </p:stCondLst>
                                        </p:cTn>
                                        <p:tgtEl>
                                          <p:spTgt spid="27"/>
                                        </p:tgtEl>
                                        <p:attrNameLst>
                                          <p:attrName>style.visibility</p:attrName>
                                        </p:attrNameLst>
                                      </p:cBhvr>
                                      <p:to>
                                        <p:strVal val="hidden"/>
                                      </p:to>
                                    </p:set>
                                  </p:childTnLst>
                                </p:cTn>
                              </p:par>
                              <p:par>
                                <p:cTn id="161" presetID="9" presetClass="exit" presetSubtype="0" fill="hold" nodeType="withEffect">
                                  <p:stCondLst>
                                    <p:cond delay="0"/>
                                  </p:stCondLst>
                                  <p:childTnLst>
                                    <p:animEffect transition="out" filter="dissolve">
                                      <p:cBhvr>
                                        <p:cTn id="162" dur="500"/>
                                        <p:tgtEl>
                                          <p:spTgt spid="29"/>
                                        </p:tgtEl>
                                      </p:cBhvr>
                                    </p:animEffect>
                                    <p:set>
                                      <p:cBhvr>
                                        <p:cTn id="163" dur="1" fill="hold">
                                          <p:stCondLst>
                                            <p:cond delay="499"/>
                                          </p:stCondLst>
                                        </p:cTn>
                                        <p:tgtEl>
                                          <p:spTgt spid="29"/>
                                        </p:tgtEl>
                                        <p:attrNameLst>
                                          <p:attrName>style.visibility</p:attrName>
                                        </p:attrNameLst>
                                      </p:cBhvr>
                                      <p:to>
                                        <p:strVal val="hidden"/>
                                      </p:to>
                                    </p:set>
                                  </p:childTnLst>
                                </p:cTn>
                              </p:par>
                              <p:par>
                                <p:cTn id="164" presetID="9" presetClass="exit" presetSubtype="0" fill="hold" nodeType="withEffect">
                                  <p:stCondLst>
                                    <p:cond delay="0"/>
                                  </p:stCondLst>
                                  <p:childTnLst>
                                    <p:animEffect transition="out" filter="dissolve">
                                      <p:cBhvr>
                                        <p:cTn id="165" dur="500"/>
                                        <p:tgtEl>
                                          <p:spTgt spid="40"/>
                                        </p:tgtEl>
                                      </p:cBhvr>
                                    </p:animEffect>
                                    <p:set>
                                      <p:cBhvr>
                                        <p:cTn id="166" dur="1" fill="hold">
                                          <p:stCondLst>
                                            <p:cond delay="499"/>
                                          </p:stCondLst>
                                        </p:cTn>
                                        <p:tgtEl>
                                          <p:spTgt spid="40"/>
                                        </p:tgtEl>
                                        <p:attrNameLst>
                                          <p:attrName>style.visibility</p:attrName>
                                        </p:attrNameLst>
                                      </p:cBhvr>
                                      <p:to>
                                        <p:strVal val="hidden"/>
                                      </p:to>
                                    </p:set>
                                  </p:childTnLst>
                                </p:cTn>
                              </p:par>
                              <p:par>
                                <p:cTn id="167" presetID="9" presetClass="exit" presetSubtype="0" fill="hold" nodeType="withEffect">
                                  <p:stCondLst>
                                    <p:cond delay="0"/>
                                  </p:stCondLst>
                                  <p:childTnLst>
                                    <p:animEffect transition="out" filter="dissolve">
                                      <p:cBhvr>
                                        <p:cTn id="168" dur="500"/>
                                        <p:tgtEl>
                                          <p:spTgt spid="57"/>
                                        </p:tgtEl>
                                      </p:cBhvr>
                                    </p:animEffect>
                                    <p:set>
                                      <p:cBhvr>
                                        <p:cTn id="169" dur="1" fill="hold">
                                          <p:stCondLst>
                                            <p:cond delay="499"/>
                                          </p:stCondLst>
                                        </p:cTn>
                                        <p:tgtEl>
                                          <p:spTgt spid="57"/>
                                        </p:tgtEl>
                                        <p:attrNameLst>
                                          <p:attrName>style.visibility</p:attrName>
                                        </p:attrNameLst>
                                      </p:cBhvr>
                                      <p:to>
                                        <p:strVal val="hidden"/>
                                      </p:to>
                                    </p:set>
                                  </p:childTnLst>
                                </p:cTn>
                              </p:par>
                              <p:par>
                                <p:cTn id="170" presetID="9" presetClass="exit" presetSubtype="0" fill="hold" grpId="2" nodeType="withEffect">
                                  <p:stCondLst>
                                    <p:cond delay="0"/>
                                  </p:stCondLst>
                                  <p:childTnLst>
                                    <p:animEffect transition="out" filter="dissolve">
                                      <p:cBhvr>
                                        <p:cTn id="171" dur="500"/>
                                        <p:tgtEl>
                                          <p:spTgt spid="43"/>
                                        </p:tgtEl>
                                      </p:cBhvr>
                                    </p:animEffect>
                                    <p:set>
                                      <p:cBhvr>
                                        <p:cTn id="172" dur="1" fill="hold">
                                          <p:stCondLst>
                                            <p:cond delay="499"/>
                                          </p:stCondLst>
                                        </p:cTn>
                                        <p:tgtEl>
                                          <p:spTgt spid="43"/>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5" presetClass="exit" presetSubtype="10" fill="hold" grpId="1" nodeType="clickEffect">
                                  <p:stCondLst>
                                    <p:cond delay="0"/>
                                  </p:stCondLst>
                                  <p:childTnLst>
                                    <p:animEffect transition="out" filter="checkerboard(across)">
                                      <p:cBhvr>
                                        <p:cTn id="176" dur="500"/>
                                        <p:tgtEl>
                                          <p:spTgt spid="75"/>
                                        </p:tgtEl>
                                      </p:cBhvr>
                                    </p:animEffect>
                                    <p:set>
                                      <p:cBhvr>
                                        <p:cTn id="177" dur="1" fill="hold">
                                          <p:stCondLst>
                                            <p:cond delay="499"/>
                                          </p:stCondLst>
                                        </p:cTn>
                                        <p:tgtEl>
                                          <p:spTgt spid="75"/>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3" presetClass="entr" presetSubtype="10" fill="hold" grpId="0" nodeType="clickEffect">
                                  <p:stCondLst>
                                    <p:cond delay="0"/>
                                  </p:stCondLst>
                                  <p:childTnLst>
                                    <p:set>
                                      <p:cBhvr>
                                        <p:cTn id="181" dur="1" fill="hold">
                                          <p:stCondLst>
                                            <p:cond delay="0"/>
                                          </p:stCondLst>
                                        </p:cTn>
                                        <p:tgtEl>
                                          <p:spTgt spid="91"/>
                                        </p:tgtEl>
                                        <p:attrNameLst>
                                          <p:attrName>style.visibility</p:attrName>
                                        </p:attrNameLst>
                                      </p:cBhvr>
                                      <p:to>
                                        <p:strVal val="visible"/>
                                      </p:to>
                                    </p:set>
                                    <p:animEffect transition="in" filter="blinds(horizontal)">
                                      <p:cBhvr>
                                        <p:cTn id="182" dur="500"/>
                                        <p:tgtEl>
                                          <p:spTgt spid="91"/>
                                        </p:tgtEl>
                                      </p:cBhvr>
                                    </p:animEffect>
                                  </p:childTnLst>
                                </p:cTn>
                              </p:par>
                            </p:childTnLst>
                          </p:cTn>
                        </p:par>
                      </p:childTnLst>
                    </p:cTn>
                  </p:par>
                  <p:par>
                    <p:cTn id="183" fill="hold">
                      <p:stCondLst>
                        <p:cond delay="indefinite"/>
                      </p:stCondLst>
                      <p:childTnLst>
                        <p:par>
                          <p:cTn id="184" fill="hold">
                            <p:stCondLst>
                              <p:cond delay="0"/>
                            </p:stCondLst>
                            <p:childTnLst>
                              <p:par>
                                <p:cTn id="185" presetID="9" presetClass="entr" presetSubtype="0" fill="hold" grpId="3" nodeType="clickEffect">
                                  <p:stCondLst>
                                    <p:cond delay="0"/>
                                  </p:stCondLst>
                                  <p:childTnLst>
                                    <p:set>
                                      <p:cBhvr>
                                        <p:cTn id="186" dur="1" fill="hold">
                                          <p:stCondLst>
                                            <p:cond delay="0"/>
                                          </p:stCondLst>
                                        </p:cTn>
                                        <p:tgtEl>
                                          <p:spTgt spid="31"/>
                                        </p:tgtEl>
                                        <p:attrNameLst>
                                          <p:attrName>style.visibility</p:attrName>
                                        </p:attrNameLst>
                                      </p:cBhvr>
                                      <p:to>
                                        <p:strVal val="visible"/>
                                      </p:to>
                                    </p:set>
                                    <p:animEffect transition="in" filter="dissolve">
                                      <p:cBhvr>
                                        <p:cTn id="187" dur="500"/>
                                        <p:tgtEl>
                                          <p:spTgt spid="31"/>
                                        </p:tgtEl>
                                      </p:cBhvr>
                                    </p:animEffect>
                                  </p:childTnLst>
                                </p:cTn>
                              </p:par>
                              <p:par>
                                <p:cTn id="188" presetID="9" presetClass="entr" presetSubtype="0" fill="hold" nodeType="withEffect">
                                  <p:stCondLst>
                                    <p:cond delay="0"/>
                                  </p:stCondLst>
                                  <p:childTnLst>
                                    <p:set>
                                      <p:cBhvr>
                                        <p:cTn id="189" dur="1" fill="hold">
                                          <p:stCondLst>
                                            <p:cond delay="0"/>
                                          </p:stCondLst>
                                        </p:cTn>
                                        <p:tgtEl>
                                          <p:spTgt spid="32"/>
                                        </p:tgtEl>
                                        <p:attrNameLst>
                                          <p:attrName>style.visibility</p:attrName>
                                        </p:attrNameLst>
                                      </p:cBhvr>
                                      <p:to>
                                        <p:strVal val="visible"/>
                                      </p:to>
                                    </p:set>
                                    <p:animEffect transition="in" filter="dissolve">
                                      <p:cBhvr>
                                        <p:cTn id="190" dur="500"/>
                                        <p:tgtEl>
                                          <p:spTgt spid="32"/>
                                        </p:tgtEl>
                                      </p:cBhvr>
                                    </p:animEffect>
                                  </p:childTnLst>
                                </p:cTn>
                              </p:par>
                              <p:par>
                                <p:cTn id="191" presetID="9" presetClass="entr" presetSubtype="0" fill="hold" nodeType="withEffect">
                                  <p:stCondLst>
                                    <p:cond delay="0"/>
                                  </p:stCondLst>
                                  <p:childTnLst>
                                    <p:set>
                                      <p:cBhvr>
                                        <p:cTn id="192" dur="1" fill="hold">
                                          <p:stCondLst>
                                            <p:cond delay="0"/>
                                          </p:stCondLst>
                                        </p:cTn>
                                        <p:tgtEl>
                                          <p:spTgt spid="35"/>
                                        </p:tgtEl>
                                        <p:attrNameLst>
                                          <p:attrName>style.visibility</p:attrName>
                                        </p:attrNameLst>
                                      </p:cBhvr>
                                      <p:to>
                                        <p:strVal val="visible"/>
                                      </p:to>
                                    </p:set>
                                    <p:animEffect transition="in" filter="dissolve">
                                      <p:cBhvr>
                                        <p:cTn id="193" dur="500"/>
                                        <p:tgtEl>
                                          <p:spTgt spid="35"/>
                                        </p:tgtEl>
                                      </p:cBhvr>
                                    </p:animEffect>
                                  </p:childTnLst>
                                </p:cTn>
                              </p:par>
                              <p:par>
                                <p:cTn id="194" presetID="9" presetClass="entr" presetSubtype="0" fill="hold" nodeType="withEffect">
                                  <p:stCondLst>
                                    <p:cond delay="0"/>
                                  </p:stCondLst>
                                  <p:childTnLst>
                                    <p:set>
                                      <p:cBhvr>
                                        <p:cTn id="195" dur="1" fill="hold">
                                          <p:stCondLst>
                                            <p:cond delay="0"/>
                                          </p:stCondLst>
                                        </p:cTn>
                                        <p:tgtEl>
                                          <p:spTgt spid="69"/>
                                        </p:tgtEl>
                                        <p:attrNameLst>
                                          <p:attrName>style.visibility</p:attrName>
                                        </p:attrNameLst>
                                      </p:cBhvr>
                                      <p:to>
                                        <p:strVal val="visible"/>
                                      </p:to>
                                    </p:set>
                                    <p:animEffect transition="in" filter="dissolve">
                                      <p:cBhvr>
                                        <p:cTn id="196" dur="500"/>
                                        <p:tgtEl>
                                          <p:spTgt spid="69"/>
                                        </p:tgtEl>
                                      </p:cBhvr>
                                    </p:animEffect>
                                  </p:childTnLst>
                                </p:cTn>
                              </p:par>
                              <p:par>
                                <p:cTn id="197" presetID="9" presetClass="entr" presetSubtype="0" fill="hold" nodeType="withEffect">
                                  <p:stCondLst>
                                    <p:cond delay="0"/>
                                  </p:stCondLst>
                                  <p:childTnLst>
                                    <p:set>
                                      <p:cBhvr>
                                        <p:cTn id="198" dur="1" fill="hold">
                                          <p:stCondLst>
                                            <p:cond delay="0"/>
                                          </p:stCondLst>
                                        </p:cTn>
                                        <p:tgtEl>
                                          <p:spTgt spid="71"/>
                                        </p:tgtEl>
                                        <p:attrNameLst>
                                          <p:attrName>style.visibility</p:attrName>
                                        </p:attrNameLst>
                                      </p:cBhvr>
                                      <p:to>
                                        <p:strVal val="visible"/>
                                      </p:to>
                                    </p:set>
                                    <p:animEffect transition="in" filter="dissolve">
                                      <p:cBhvr>
                                        <p:cTn id="199" dur="500"/>
                                        <p:tgtEl>
                                          <p:spTgt spid="71"/>
                                        </p:tgtEl>
                                      </p:cBhvr>
                                    </p:animEffect>
                                  </p:childTnLst>
                                </p:cTn>
                              </p:par>
                              <p:par>
                                <p:cTn id="200" presetID="9" presetClass="entr" presetSubtype="0" fill="hold" grpId="3" nodeType="withEffect">
                                  <p:stCondLst>
                                    <p:cond delay="0"/>
                                  </p:stCondLst>
                                  <p:childTnLst>
                                    <p:set>
                                      <p:cBhvr>
                                        <p:cTn id="201" dur="1" fill="hold">
                                          <p:stCondLst>
                                            <p:cond delay="0"/>
                                          </p:stCondLst>
                                        </p:cTn>
                                        <p:tgtEl>
                                          <p:spTgt spid="42"/>
                                        </p:tgtEl>
                                        <p:attrNameLst>
                                          <p:attrName>style.visibility</p:attrName>
                                        </p:attrNameLst>
                                      </p:cBhvr>
                                      <p:to>
                                        <p:strVal val="visible"/>
                                      </p:to>
                                    </p:set>
                                    <p:animEffect transition="in" filter="dissolve">
                                      <p:cBhvr>
                                        <p:cTn id="202" dur="500"/>
                                        <p:tgtEl>
                                          <p:spTgt spid="42"/>
                                        </p:tgtEl>
                                      </p:cBhvr>
                                    </p:animEffect>
                                  </p:childTnLst>
                                </p:cTn>
                              </p:par>
                              <p:par>
                                <p:cTn id="203" presetID="9" presetClass="entr" presetSubtype="0" fill="hold" grpId="3" nodeType="withEffect">
                                  <p:stCondLst>
                                    <p:cond delay="0"/>
                                  </p:stCondLst>
                                  <p:childTnLst>
                                    <p:set>
                                      <p:cBhvr>
                                        <p:cTn id="204" dur="1" fill="hold">
                                          <p:stCondLst>
                                            <p:cond delay="0"/>
                                          </p:stCondLst>
                                        </p:cTn>
                                        <p:tgtEl>
                                          <p:spTgt spid="44"/>
                                        </p:tgtEl>
                                        <p:attrNameLst>
                                          <p:attrName>style.visibility</p:attrName>
                                        </p:attrNameLst>
                                      </p:cBhvr>
                                      <p:to>
                                        <p:strVal val="visible"/>
                                      </p:to>
                                    </p:set>
                                    <p:animEffect transition="in" filter="dissolve">
                                      <p:cBhvr>
                                        <p:cTn id="205" dur="500"/>
                                        <p:tgtEl>
                                          <p:spTgt spid="44"/>
                                        </p:tgtEl>
                                      </p:cBhvr>
                                    </p:animEffect>
                                  </p:childTnLst>
                                </p:cTn>
                              </p:par>
                              <p:par>
                                <p:cTn id="206" presetID="9" presetClass="entr" presetSubtype="0" fill="hold" nodeType="withEffect">
                                  <p:stCondLst>
                                    <p:cond delay="0"/>
                                  </p:stCondLst>
                                  <p:childTnLst>
                                    <p:set>
                                      <p:cBhvr>
                                        <p:cTn id="207" dur="1" fill="hold">
                                          <p:stCondLst>
                                            <p:cond delay="0"/>
                                          </p:stCondLst>
                                        </p:cTn>
                                        <p:tgtEl>
                                          <p:spTgt spid="53"/>
                                        </p:tgtEl>
                                        <p:attrNameLst>
                                          <p:attrName>style.visibility</p:attrName>
                                        </p:attrNameLst>
                                      </p:cBhvr>
                                      <p:to>
                                        <p:strVal val="visible"/>
                                      </p:to>
                                    </p:set>
                                    <p:animEffect transition="in" filter="dissolve">
                                      <p:cBhvr>
                                        <p:cTn id="208" dur="500"/>
                                        <p:tgtEl>
                                          <p:spTgt spid="53"/>
                                        </p:tgtEl>
                                      </p:cBhvr>
                                    </p:animEffect>
                                  </p:childTnLst>
                                </p:cTn>
                              </p:par>
                              <p:par>
                                <p:cTn id="209" presetID="9" presetClass="entr" presetSubtype="0" fill="hold" nodeType="withEffect">
                                  <p:stCondLst>
                                    <p:cond delay="0"/>
                                  </p:stCondLst>
                                  <p:childTnLst>
                                    <p:set>
                                      <p:cBhvr>
                                        <p:cTn id="210" dur="1" fill="hold">
                                          <p:stCondLst>
                                            <p:cond delay="0"/>
                                          </p:stCondLst>
                                        </p:cTn>
                                        <p:tgtEl>
                                          <p:spTgt spid="48"/>
                                        </p:tgtEl>
                                        <p:attrNameLst>
                                          <p:attrName>style.visibility</p:attrName>
                                        </p:attrNameLst>
                                      </p:cBhvr>
                                      <p:to>
                                        <p:strVal val="visible"/>
                                      </p:to>
                                    </p:set>
                                    <p:animEffect transition="in" filter="dissolve">
                                      <p:cBhvr>
                                        <p:cTn id="211" dur="500"/>
                                        <p:tgtEl>
                                          <p:spTgt spid="48"/>
                                        </p:tgtEl>
                                      </p:cBhvr>
                                    </p:animEffect>
                                  </p:childTnLst>
                                </p:cTn>
                              </p:par>
                            </p:childTnLst>
                          </p:cTn>
                        </p:par>
                      </p:childTnLst>
                    </p:cTn>
                  </p:par>
                  <p:par>
                    <p:cTn id="212" fill="hold">
                      <p:stCondLst>
                        <p:cond delay="indefinite"/>
                      </p:stCondLst>
                      <p:childTnLst>
                        <p:par>
                          <p:cTn id="213" fill="hold">
                            <p:stCondLst>
                              <p:cond delay="0"/>
                            </p:stCondLst>
                            <p:childTnLst>
                              <p:par>
                                <p:cTn id="214" presetID="9" presetClass="entr" presetSubtype="0" fill="hold" nodeType="clickEffect">
                                  <p:stCondLst>
                                    <p:cond delay="0"/>
                                  </p:stCondLst>
                                  <p:childTnLst>
                                    <p:set>
                                      <p:cBhvr>
                                        <p:cTn id="215" dur="1" fill="hold">
                                          <p:stCondLst>
                                            <p:cond delay="0"/>
                                          </p:stCondLst>
                                        </p:cTn>
                                        <p:tgtEl>
                                          <p:spTgt spid="92"/>
                                        </p:tgtEl>
                                        <p:attrNameLst>
                                          <p:attrName>style.visibility</p:attrName>
                                        </p:attrNameLst>
                                      </p:cBhvr>
                                      <p:to>
                                        <p:strVal val="visible"/>
                                      </p:to>
                                    </p:set>
                                    <p:animEffect transition="in" filter="dissolve">
                                      <p:cBhvr>
                                        <p:cTn id="216" dur="500"/>
                                        <p:tgtEl>
                                          <p:spTgt spid="92"/>
                                        </p:tgtEl>
                                      </p:cBhvr>
                                    </p:animEffect>
                                  </p:childTnLst>
                                </p:cTn>
                              </p:par>
                            </p:childTnLst>
                          </p:cTn>
                        </p:par>
                      </p:childTnLst>
                    </p:cTn>
                  </p:par>
                  <p:par>
                    <p:cTn id="217" fill="hold">
                      <p:stCondLst>
                        <p:cond delay="indefinite"/>
                      </p:stCondLst>
                      <p:childTnLst>
                        <p:par>
                          <p:cTn id="218" fill="hold">
                            <p:stCondLst>
                              <p:cond delay="0"/>
                            </p:stCondLst>
                            <p:childTnLst>
                              <p:par>
                                <p:cTn id="219" presetID="1" presetClass="entr" presetSubtype="0" fill="hold" nodeType="clickEffect">
                                  <p:stCondLst>
                                    <p:cond delay="0"/>
                                  </p:stCondLst>
                                  <p:childTnLst>
                                    <p:set>
                                      <p:cBhvr>
                                        <p:cTn id="220" dur="1" fill="hold">
                                          <p:stCondLst>
                                            <p:cond delay="0"/>
                                          </p:stCondLst>
                                        </p:cTn>
                                        <p:tgtEl>
                                          <p:spTgt spid="92"/>
                                        </p:tgtEl>
                                        <p:attrNameLst>
                                          <p:attrName>style.visibility</p:attrName>
                                        </p:attrNameLst>
                                      </p:cBhvr>
                                      <p:to>
                                        <p:strVal val="visible"/>
                                      </p:to>
                                    </p:set>
                                  </p:childTnLst>
                                </p:cTn>
                              </p:par>
                              <p:par>
                                <p:cTn id="221" presetID="1" presetClass="entr" presetSubtype="0" fill="hold" nodeType="withEffect">
                                  <p:stCondLst>
                                    <p:cond delay="0"/>
                                  </p:stCondLst>
                                  <p:childTnLst>
                                    <p:set>
                                      <p:cBhvr>
                                        <p:cTn id="222" dur="1" fill="hold">
                                          <p:stCondLst>
                                            <p:cond delay="0"/>
                                          </p:stCondLst>
                                        </p:cTn>
                                        <p:tgtEl>
                                          <p:spTgt spid="110"/>
                                        </p:tgtEl>
                                        <p:attrNameLst>
                                          <p:attrName>style.visibility</p:attrName>
                                        </p:attrNameLst>
                                      </p:cBhvr>
                                      <p:to>
                                        <p:strVal val="visible"/>
                                      </p:to>
                                    </p:set>
                                  </p:childTnLst>
                                </p:cTn>
                              </p:par>
                              <p:par>
                                <p:cTn id="223" presetID="1" presetClass="entr" presetSubtype="0" fill="hold" nodeType="withEffect">
                                  <p:stCondLst>
                                    <p:cond delay="0"/>
                                  </p:stCondLst>
                                  <p:childTnLst>
                                    <p:set>
                                      <p:cBhvr>
                                        <p:cTn id="224" dur="1" fill="hold">
                                          <p:stCondLst>
                                            <p:cond delay="0"/>
                                          </p:stCondLst>
                                        </p:cTn>
                                        <p:tgtEl>
                                          <p:spTgt spid="95"/>
                                        </p:tgtEl>
                                        <p:attrNameLst>
                                          <p:attrName>style.visibility</p:attrName>
                                        </p:attrNameLst>
                                      </p:cBhvr>
                                      <p:to>
                                        <p:strVal val="visible"/>
                                      </p:to>
                                    </p:set>
                                  </p:childTnLst>
                                </p:cTn>
                              </p:par>
                              <p:par>
                                <p:cTn id="225" presetID="1" presetClass="entr" presetSubtype="0" fill="hold" nodeType="withEffect">
                                  <p:stCondLst>
                                    <p:cond delay="0"/>
                                  </p:stCondLst>
                                  <p:childTnLst>
                                    <p:set>
                                      <p:cBhvr>
                                        <p:cTn id="226" dur="1" fill="hold">
                                          <p:stCondLst>
                                            <p:cond delay="0"/>
                                          </p:stCondLst>
                                        </p:cTn>
                                        <p:tgtEl>
                                          <p:spTgt spid="97"/>
                                        </p:tgtEl>
                                        <p:attrNameLst>
                                          <p:attrName>style.visibility</p:attrName>
                                        </p:attrNameLst>
                                      </p:cBhvr>
                                      <p:to>
                                        <p:strVal val="visible"/>
                                      </p:to>
                                    </p:set>
                                  </p:childTnLst>
                                </p:cTn>
                              </p:par>
                              <p:par>
                                <p:cTn id="227" presetID="1" presetClass="entr" presetSubtype="0" fill="hold" nodeType="withEffect">
                                  <p:stCondLst>
                                    <p:cond delay="0"/>
                                  </p:stCondLst>
                                  <p:childTnLst>
                                    <p:set>
                                      <p:cBhvr>
                                        <p:cTn id="228" dur="1" fill="hold">
                                          <p:stCondLst>
                                            <p:cond delay="0"/>
                                          </p:stCondLst>
                                        </p:cTn>
                                        <p:tgtEl>
                                          <p:spTgt spid="113"/>
                                        </p:tgtEl>
                                        <p:attrNameLst>
                                          <p:attrName>style.visibility</p:attrName>
                                        </p:attrNameLst>
                                      </p:cBhvr>
                                      <p:to>
                                        <p:strVal val="visible"/>
                                      </p:to>
                                    </p:set>
                                  </p:childTnLst>
                                </p:cTn>
                              </p:par>
                              <p:par>
                                <p:cTn id="229" presetID="1" presetClass="entr" presetSubtype="0" fill="hold" nodeType="withEffect">
                                  <p:stCondLst>
                                    <p:cond delay="0"/>
                                  </p:stCondLst>
                                  <p:childTnLst>
                                    <p:set>
                                      <p:cBhvr>
                                        <p:cTn id="230" dur="1" fill="hold">
                                          <p:stCondLst>
                                            <p:cond delay="0"/>
                                          </p:stCondLst>
                                        </p:cTn>
                                        <p:tgtEl>
                                          <p:spTgt spid="104"/>
                                        </p:tgtEl>
                                        <p:attrNameLst>
                                          <p:attrName>style.visibility</p:attrName>
                                        </p:attrNameLst>
                                      </p:cBhvr>
                                      <p:to>
                                        <p:strVal val="visible"/>
                                      </p:to>
                                    </p:set>
                                  </p:childTnLst>
                                </p:cTn>
                              </p:par>
                              <p:par>
                                <p:cTn id="231" presetID="1" presetClass="entr" presetSubtype="0" fill="hold" nodeType="withEffect">
                                  <p:stCondLst>
                                    <p:cond delay="0"/>
                                  </p:stCondLst>
                                  <p:childTnLst>
                                    <p:set>
                                      <p:cBhvr>
                                        <p:cTn id="232" dur="1" fill="hold">
                                          <p:stCondLst>
                                            <p:cond delay="0"/>
                                          </p:stCondLst>
                                        </p:cTn>
                                        <p:tgtEl>
                                          <p:spTgt spid="116"/>
                                        </p:tgtEl>
                                        <p:attrNameLst>
                                          <p:attrName>style.visibility</p:attrName>
                                        </p:attrNameLst>
                                      </p:cBhvr>
                                      <p:to>
                                        <p:strVal val="visible"/>
                                      </p:to>
                                    </p:set>
                                  </p:childTnLst>
                                </p:cTn>
                              </p:par>
                              <p:par>
                                <p:cTn id="233" presetID="1" presetClass="entr" presetSubtype="0" fill="hold" nodeType="withEffect">
                                  <p:stCondLst>
                                    <p:cond delay="0"/>
                                  </p:stCondLst>
                                  <p:childTnLst>
                                    <p:set>
                                      <p:cBhvr>
                                        <p:cTn id="234" dur="1" fill="hold">
                                          <p:stCondLst>
                                            <p:cond delay="0"/>
                                          </p:stCondLst>
                                        </p:cTn>
                                        <p:tgtEl>
                                          <p:spTgt spid="107"/>
                                        </p:tgtEl>
                                        <p:attrNameLst>
                                          <p:attrName>style.visibility</p:attrName>
                                        </p:attrNameLst>
                                      </p:cBhvr>
                                      <p:to>
                                        <p:strVal val="visible"/>
                                      </p:to>
                                    </p:set>
                                  </p:childTnLst>
                                </p:cTn>
                              </p:par>
                              <p:par>
                                <p:cTn id="235" presetID="1" presetClass="entr" presetSubtype="0" fill="hold" nodeType="withEffect">
                                  <p:stCondLst>
                                    <p:cond delay="0"/>
                                  </p:stCondLst>
                                  <p:childTnLst>
                                    <p:set>
                                      <p:cBhvr>
                                        <p:cTn id="236" dur="1" fill="hold">
                                          <p:stCondLst>
                                            <p:cond delay="0"/>
                                          </p:stCondLst>
                                        </p:cTn>
                                        <p:tgtEl>
                                          <p:spTgt spid="118"/>
                                        </p:tgtEl>
                                        <p:attrNameLst>
                                          <p:attrName>style.visibility</p:attrName>
                                        </p:attrNameLst>
                                      </p:cBhvr>
                                      <p:to>
                                        <p:strVal val="visible"/>
                                      </p:to>
                                    </p:set>
                                  </p:childTnLst>
                                </p:cTn>
                              </p:par>
                              <p:par>
                                <p:cTn id="237" presetID="1" presetClass="entr" presetSubtype="0" fill="hold" nodeType="withEffect">
                                  <p:stCondLst>
                                    <p:cond delay="0"/>
                                  </p:stCondLst>
                                  <p:childTnLst>
                                    <p:set>
                                      <p:cBhvr>
                                        <p:cTn id="238"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7" grpId="0" animBg="1"/>
      <p:bldP spid="27" grpId="1" animBg="1"/>
      <p:bldP spid="27" grpId="2" animBg="1"/>
      <p:bldP spid="31" grpId="0" animBg="1"/>
      <p:bldP spid="31" grpId="1" animBg="1"/>
      <p:bldP spid="31" grpId="2" animBg="1"/>
      <p:bldP spid="31" grpId="3" animBg="1"/>
      <p:bldP spid="42" grpId="0" animBg="1"/>
      <p:bldP spid="42" grpId="1" animBg="1"/>
      <p:bldP spid="42" grpId="2" animBg="1"/>
      <p:bldP spid="42" grpId="3" animBg="1"/>
      <p:bldP spid="43" grpId="0" animBg="1"/>
      <p:bldP spid="43" grpId="1" animBg="1"/>
      <p:bldP spid="43" grpId="2" animBg="1"/>
      <p:bldP spid="44" grpId="0" animBg="1"/>
      <p:bldP spid="44" grpId="1" animBg="1"/>
      <p:bldP spid="44" grpId="2" animBg="1"/>
      <p:bldP spid="44" grpId="3" animBg="1"/>
      <p:bldP spid="75" grpId="0"/>
      <p:bldP spid="75" grpId="1"/>
      <p:bldP spid="9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414F319E-9AED-1EDF-E565-667C6F146CF3}"/>
              </a:ext>
            </a:extLst>
          </p:cNvPr>
          <p:cNvPicPr>
            <a:picLocks noChangeAspect="1"/>
          </p:cNvPicPr>
          <p:nvPr/>
        </p:nvPicPr>
        <p:blipFill>
          <a:blip r:embed="rId3"/>
          <a:stretch>
            <a:fillRect/>
          </a:stretch>
        </p:blipFill>
        <p:spPr>
          <a:xfrm>
            <a:off x="1949095" y="1255178"/>
            <a:ext cx="8724242" cy="4582061"/>
          </a:xfrm>
          <a:prstGeom prst="rect">
            <a:avLst/>
          </a:prstGeom>
        </p:spPr>
      </p:pic>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4"/>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Diseño</a:t>
            </a: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4128522" y="35686"/>
            <a:ext cx="109083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Arquitectura propuesta </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sp>
        <p:nvSpPr>
          <p:cNvPr id="8" name="CuadroTexto 7">
            <a:extLst>
              <a:ext uri="{FF2B5EF4-FFF2-40B4-BE49-F238E27FC236}">
                <a16:creationId xmlns:a16="http://schemas.microsoft.com/office/drawing/2014/main" id="{A3B6429B-3288-F9A7-0DDD-EF68F1EC4552}"/>
              </a:ext>
            </a:extLst>
          </p:cNvPr>
          <p:cNvSpPr txBox="1"/>
          <p:nvPr/>
        </p:nvSpPr>
        <p:spPr>
          <a:xfrm>
            <a:off x="4885899" y="3641745"/>
            <a:ext cx="1897951" cy="276999"/>
          </a:xfrm>
          <a:prstGeom prst="rect">
            <a:avLst/>
          </a:prstGeom>
          <a:noFill/>
        </p:spPr>
        <p:txBody>
          <a:bodyPr wrap="square">
            <a:spAutoFit/>
          </a:bodyPr>
          <a:lstStyle/>
          <a:p>
            <a:r>
              <a:rPr lang="es-EC" sz="1200" dirty="0">
                <a:effectLst/>
                <a:latin typeface="Calibri" panose="020F0502020204030204" pitchFamily="34" charset="0"/>
                <a:ea typeface="Calibri" panose="020F0502020204030204" pitchFamily="34" charset="0"/>
              </a:rPr>
              <a:t>Estándar 802.11b (-80dbm)</a:t>
            </a:r>
            <a:endParaRPr lang="es-EC" sz="1000" dirty="0"/>
          </a:p>
        </p:txBody>
      </p:sp>
      <p:sp>
        <p:nvSpPr>
          <p:cNvPr id="13" name="CuadroTexto 12">
            <a:extLst>
              <a:ext uri="{FF2B5EF4-FFF2-40B4-BE49-F238E27FC236}">
                <a16:creationId xmlns:a16="http://schemas.microsoft.com/office/drawing/2014/main" id="{E19C0EA8-4461-4B3B-F9A0-E320691910B0}"/>
              </a:ext>
            </a:extLst>
          </p:cNvPr>
          <p:cNvSpPr txBox="1"/>
          <p:nvPr/>
        </p:nvSpPr>
        <p:spPr>
          <a:xfrm>
            <a:off x="8183887" y="3457079"/>
            <a:ext cx="3650280" cy="307777"/>
          </a:xfrm>
          <a:prstGeom prst="rect">
            <a:avLst/>
          </a:prstGeom>
          <a:noFill/>
        </p:spPr>
        <p:txBody>
          <a:bodyPr wrap="square">
            <a:spAutoFit/>
          </a:bodyPr>
          <a:lstStyle/>
          <a:p>
            <a:r>
              <a:rPr lang="es-EC" sz="1400" b="0" i="0" dirty="0">
                <a:effectLst/>
                <a:latin typeface="Roboto" panose="020B0604020202020204" pitchFamily="2" charset="0"/>
              </a:rPr>
              <a:t>broker.emqx.io</a:t>
            </a:r>
            <a:endParaRPr lang="es-EC" sz="1400" dirty="0"/>
          </a:p>
        </p:txBody>
      </p:sp>
    </p:spTree>
    <p:extLst>
      <p:ext uri="{BB962C8B-B14F-4D97-AF65-F5344CB8AC3E}">
        <p14:creationId xmlns:p14="http://schemas.microsoft.com/office/powerpoint/2010/main" val="325624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15808"/>
            <a:ext cx="19233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Diseño</a:t>
            </a: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2756551" y="35686"/>
            <a:ext cx="62284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Interfaz de usuario (Adquisición)</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pic>
        <p:nvPicPr>
          <p:cNvPr id="9" name="Imagen 8">
            <a:extLst>
              <a:ext uri="{FF2B5EF4-FFF2-40B4-BE49-F238E27FC236}">
                <a16:creationId xmlns:a16="http://schemas.microsoft.com/office/drawing/2014/main" id="{F22E0301-0D3C-9995-C6C5-6E1883E72A4F}"/>
              </a:ext>
            </a:extLst>
          </p:cNvPr>
          <p:cNvPicPr>
            <a:picLocks noChangeAspect="1"/>
          </p:cNvPicPr>
          <p:nvPr/>
        </p:nvPicPr>
        <p:blipFill>
          <a:blip r:embed="rId4"/>
          <a:stretch>
            <a:fillRect/>
          </a:stretch>
        </p:blipFill>
        <p:spPr>
          <a:xfrm>
            <a:off x="1554193" y="717703"/>
            <a:ext cx="9319216" cy="5216171"/>
          </a:xfrm>
          <a:prstGeom prst="rect">
            <a:avLst/>
          </a:prstGeom>
        </p:spPr>
      </p:pic>
      <p:sp>
        <p:nvSpPr>
          <p:cNvPr id="10" name="TextBox 3">
            <a:extLst>
              <a:ext uri="{FF2B5EF4-FFF2-40B4-BE49-F238E27FC236}">
                <a16:creationId xmlns:a16="http://schemas.microsoft.com/office/drawing/2014/main" id="{BE51577E-3B15-E0F1-6DB7-E248F9E49C21}"/>
              </a:ext>
            </a:extLst>
          </p:cNvPr>
          <p:cNvSpPr txBox="1"/>
          <p:nvPr/>
        </p:nvSpPr>
        <p:spPr>
          <a:xfrm>
            <a:off x="2756551" y="35686"/>
            <a:ext cx="62284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Interfaz de usuario (Alarmas)</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pic>
        <p:nvPicPr>
          <p:cNvPr id="13" name="Imagen 12">
            <a:extLst>
              <a:ext uri="{FF2B5EF4-FFF2-40B4-BE49-F238E27FC236}">
                <a16:creationId xmlns:a16="http://schemas.microsoft.com/office/drawing/2014/main" id="{1C455D81-95C8-4C1E-72FF-1FB69FEB3DF7}"/>
              </a:ext>
            </a:extLst>
          </p:cNvPr>
          <p:cNvPicPr>
            <a:picLocks noChangeAspect="1"/>
          </p:cNvPicPr>
          <p:nvPr/>
        </p:nvPicPr>
        <p:blipFill rotWithShape="1">
          <a:blip r:embed="rId5"/>
          <a:srcRect t="3631" b="8230"/>
          <a:stretch/>
        </p:blipFill>
        <p:spPr>
          <a:xfrm>
            <a:off x="1484620" y="717702"/>
            <a:ext cx="9469037" cy="5216171"/>
          </a:xfrm>
          <a:prstGeom prst="rect">
            <a:avLst/>
          </a:prstGeom>
        </p:spPr>
      </p:pic>
    </p:spTree>
    <p:extLst>
      <p:ext uri="{BB962C8B-B14F-4D97-AF65-F5344CB8AC3E}">
        <p14:creationId xmlns:p14="http://schemas.microsoft.com/office/powerpoint/2010/main" val="61028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18338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Diseño</a:t>
            </a: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2217221" y="35686"/>
            <a:ext cx="88947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Interfaz de usuario (Importación de datos)</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pic>
        <p:nvPicPr>
          <p:cNvPr id="4" name="Imagen 3">
            <a:extLst>
              <a:ext uri="{FF2B5EF4-FFF2-40B4-BE49-F238E27FC236}">
                <a16:creationId xmlns:a16="http://schemas.microsoft.com/office/drawing/2014/main" id="{1CEAC502-8474-5209-818E-607F7DBFD8F8}"/>
              </a:ext>
            </a:extLst>
          </p:cNvPr>
          <p:cNvPicPr>
            <a:picLocks noChangeAspect="1"/>
          </p:cNvPicPr>
          <p:nvPr/>
        </p:nvPicPr>
        <p:blipFill>
          <a:blip r:embed="rId4"/>
          <a:stretch>
            <a:fillRect/>
          </a:stretch>
        </p:blipFill>
        <p:spPr>
          <a:xfrm>
            <a:off x="1272976" y="656147"/>
            <a:ext cx="9461283" cy="5296475"/>
          </a:xfrm>
          <a:prstGeom prst="rect">
            <a:avLst/>
          </a:prstGeom>
        </p:spPr>
      </p:pic>
      <p:pic>
        <p:nvPicPr>
          <p:cNvPr id="10" name="Imagen 9">
            <a:extLst>
              <a:ext uri="{FF2B5EF4-FFF2-40B4-BE49-F238E27FC236}">
                <a16:creationId xmlns:a16="http://schemas.microsoft.com/office/drawing/2014/main" id="{CE323638-0CEA-0BE5-2783-87E005F64D14}"/>
              </a:ext>
            </a:extLst>
          </p:cNvPr>
          <p:cNvPicPr>
            <a:picLocks noChangeAspect="1"/>
          </p:cNvPicPr>
          <p:nvPr/>
        </p:nvPicPr>
        <p:blipFill>
          <a:blip r:embed="rId5"/>
          <a:stretch>
            <a:fillRect/>
          </a:stretch>
        </p:blipFill>
        <p:spPr>
          <a:xfrm>
            <a:off x="3688234" y="722552"/>
            <a:ext cx="4511549" cy="5099030"/>
          </a:xfrm>
          <a:prstGeom prst="rect">
            <a:avLst/>
          </a:prstGeom>
        </p:spPr>
      </p:pic>
      <p:pic>
        <p:nvPicPr>
          <p:cNvPr id="13" name="Imagen 12">
            <a:extLst>
              <a:ext uri="{FF2B5EF4-FFF2-40B4-BE49-F238E27FC236}">
                <a16:creationId xmlns:a16="http://schemas.microsoft.com/office/drawing/2014/main" id="{9DB86118-104A-453D-F7E3-958423D0F23A}"/>
              </a:ext>
            </a:extLst>
          </p:cNvPr>
          <p:cNvPicPr>
            <a:picLocks noChangeAspect="1"/>
          </p:cNvPicPr>
          <p:nvPr/>
        </p:nvPicPr>
        <p:blipFill>
          <a:blip r:embed="rId6"/>
          <a:stretch>
            <a:fillRect/>
          </a:stretch>
        </p:blipFill>
        <p:spPr>
          <a:xfrm>
            <a:off x="1272974" y="656147"/>
            <a:ext cx="9474441" cy="5296475"/>
          </a:xfrm>
          <a:prstGeom prst="rect">
            <a:avLst/>
          </a:prstGeom>
        </p:spPr>
      </p:pic>
      <p:sp>
        <p:nvSpPr>
          <p:cNvPr id="14" name="TextBox 3">
            <a:extLst>
              <a:ext uri="{FF2B5EF4-FFF2-40B4-BE49-F238E27FC236}">
                <a16:creationId xmlns:a16="http://schemas.microsoft.com/office/drawing/2014/main" id="{6A219566-EE86-1BD0-843F-877B52279A75}"/>
              </a:ext>
            </a:extLst>
          </p:cNvPr>
          <p:cNvSpPr txBox="1"/>
          <p:nvPr/>
        </p:nvSpPr>
        <p:spPr>
          <a:xfrm>
            <a:off x="2217219" y="35686"/>
            <a:ext cx="88947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Interfaz de usuario (Exportación de datos)</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pic>
        <p:nvPicPr>
          <p:cNvPr id="16" name="Imagen 15">
            <a:extLst>
              <a:ext uri="{FF2B5EF4-FFF2-40B4-BE49-F238E27FC236}">
                <a16:creationId xmlns:a16="http://schemas.microsoft.com/office/drawing/2014/main" id="{0BC31BDF-CC63-3CDE-D1D1-23E9D9720525}"/>
              </a:ext>
            </a:extLst>
          </p:cNvPr>
          <p:cNvPicPr>
            <a:picLocks noChangeAspect="1"/>
          </p:cNvPicPr>
          <p:nvPr/>
        </p:nvPicPr>
        <p:blipFill>
          <a:blip r:embed="rId7"/>
          <a:stretch>
            <a:fillRect/>
          </a:stretch>
        </p:blipFill>
        <p:spPr>
          <a:xfrm>
            <a:off x="3500783" y="2191855"/>
            <a:ext cx="5765800" cy="2787650"/>
          </a:xfrm>
          <a:prstGeom prst="rect">
            <a:avLst/>
          </a:prstGeom>
        </p:spPr>
      </p:pic>
      <p:cxnSp>
        <p:nvCxnSpPr>
          <p:cNvPr id="18" name="Conector recto de flecha 17">
            <a:extLst>
              <a:ext uri="{FF2B5EF4-FFF2-40B4-BE49-F238E27FC236}">
                <a16:creationId xmlns:a16="http://schemas.microsoft.com/office/drawing/2014/main" id="{8EC12B93-AB44-AC84-5939-E43B0D5D95CB}"/>
              </a:ext>
            </a:extLst>
          </p:cNvPr>
          <p:cNvCxnSpPr/>
          <p:nvPr/>
        </p:nvCxnSpPr>
        <p:spPr>
          <a:xfrm>
            <a:off x="2936383" y="1493949"/>
            <a:ext cx="386366" cy="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8B2E0F9A-17BF-5061-D47E-5904092CA2A2}"/>
              </a:ext>
            </a:extLst>
          </p:cNvPr>
          <p:cNvSpPr txBox="1"/>
          <p:nvPr/>
        </p:nvSpPr>
        <p:spPr>
          <a:xfrm>
            <a:off x="3322749" y="1364369"/>
            <a:ext cx="1748690" cy="261610"/>
          </a:xfrm>
          <a:prstGeom prst="rect">
            <a:avLst/>
          </a:prstGeom>
          <a:noFill/>
          <a:ln>
            <a:noFill/>
          </a:ln>
        </p:spPr>
        <p:txBody>
          <a:bodyPr wrap="square" rtlCol="0">
            <a:spAutoFit/>
          </a:bodyPr>
          <a:lstStyle/>
          <a:p>
            <a:r>
              <a:rPr lang="es-EC" sz="1100" b="1" dirty="0">
                <a:latin typeface="Calibri" panose="020F0502020204030204" pitchFamily="34" charset="0"/>
                <a:cs typeface="Calibri" panose="020F0502020204030204" pitchFamily="34" charset="0"/>
              </a:rPr>
              <a:t>Botón Guardar</a:t>
            </a:r>
          </a:p>
        </p:txBody>
      </p:sp>
    </p:spTree>
    <p:extLst>
      <p:ext uri="{BB962C8B-B14F-4D97-AF65-F5344CB8AC3E}">
        <p14:creationId xmlns:p14="http://schemas.microsoft.com/office/powerpoint/2010/main" val="18467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3" presetClass="exit" presetSubtype="10" fill="hold" nodeType="withEffect">
                                  <p:stCondLst>
                                    <p:cond delay="0"/>
                                  </p:stCondLst>
                                  <p:childTnLst>
                                    <p:animEffect transition="out" filter="blinds(horizontal)">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0" nodeType="clickEffect">
                                  <p:stCondLst>
                                    <p:cond delay="0"/>
                                  </p:stCondLst>
                                  <p:childTnLst>
                                    <p:animEffect transition="out" filter="blinds(horizontal)">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linds(horizont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checkerboard(across)">
                                      <p:cBhvr>
                                        <p:cTn id="36" dur="500"/>
                                        <p:tgtEl>
                                          <p:spTgt spid="19"/>
                                        </p:tgtEl>
                                      </p:cBhvr>
                                    </p:animEffect>
                                  </p:childTnLst>
                                </p:cTn>
                              </p:par>
                              <p:par>
                                <p:cTn id="37" presetID="5" presetClass="entr" presetSubtype="1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heckerboard(across)">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xit" presetSubtype="0" fill="hold" nodeType="clickEffect">
                                  <p:stCondLst>
                                    <p:cond delay="0"/>
                                  </p:stCondLst>
                                  <p:childTnLst>
                                    <p:animEffect transition="out" filter="dissolv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par>
                                <p:cTn id="45" presetID="9" presetClass="exit" presetSubtype="0" fill="hold" grpId="1" nodeType="withEffect">
                                  <p:stCondLst>
                                    <p:cond delay="0"/>
                                  </p:stCondLst>
                                  <p:childTnLst>
                                    <p:animEffect transition="out" filter="dissolv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9" presetClass="exit" presetSubtype="0" fill="hold" nodeType="withEffect">
                                  <p:stCondLst>
                                    <p:cond delay="0"/>
                                  </p:stCondLst>
                                  <p:childTnLst>
                                    <p:animEffect transition="out" filter="dissolve">
                                      <p:cBhvr>
                                        <p:cTn id="49" dur="500"/>
                                        <p:tgtEl>
                                          <p:spTgt spid="13"/>
                                        </p:tgtEl>
                                      </p:cBhvr>
                                    </p:animEffect>
                                    <p:set>
                                      <p:cBhvr>
                                        <p:cTn id="50" dur="1" fill="hold">
                                          <p:stCondLst>
                                            <p:cond delay="499"/>
                                          </p:stCondLst>
                                        </p:cTn>
                                        <p:tgtEl>
                                          <p:spTgt spid="1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dissolve">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9" grpId="0"/>
      <p:bldP spid="1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Diseño</a:t>
            </a: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1942983" y="39922"/>
            <a:ext cx="95261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Interfaz de usuario (Corrección línea base/Filtro)</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pic>
        <p:nvPicPr>
          <p:cNvPr id="3" name="Imagen 2">
            <a:extLst>
              <a:ext uri="{FF2B5EF4-FFF2-40B4-BE49-F238E27FC236}">
                <a16:creationId xmlns:a16="http://schemas.microsoft.com/office/drawing/2014/main" id="{83ED1CE7-B38F-A557-DBAC-B7E75D1BD54F}"/>
              </a:ext>
            </a:extLst>
          </p:cNvPr>
          <p:cNvPicPr>
            <a:picLocks noChangeAspect="1"/>
          </p:cNvPicPr>
          <p:nvPr/>
        </p:nvPicPr>
        <p:blipFill>
          <a:blip r:embed="rId4"/>
          <a:stretch>
            <a:fillRect/>
          </a:stretch>
        </p:blipFill>
        <p:spPr>
          <a:xfrm>
            <a:off x="1172816" y="624697"/>
            <a:ext cx="9622964" cy="5308964"/>
          </a:xfrm>
          <a:prstGeom prst="rect">
            <a:avLst/>
          </a:prstGeom>
        </p:spPr>
      </p:pic>
      <p:pic>
        <p:nvPicPr>
          <p:cNvPr id="6" name="Imagen 5">
            <a:extLst>
              <a:ext uri="{FF2B5EF4-FFF2-40B4-BE49-F238E27FC236}">
                <a16:creationId xmlns:a16="http://schemas.microsoft.com/office/drawing/2014/main" id="{B4EA9207-5507-5503-5614-E5D2270E42DF}"/>
              </a:ext>
            </a:extLst>
          </p:cNvPr>
          <p:cNvPicPr>
            <a:picLocks noChangeAspect="1"/>
          </p:cNvPicPr>
          <p:nvPr/>
        </p:nvPicPr>
        <p:blipFill>
          <a:blip r:embed="rId5"/>
          <a:stretch>
            <a:fillRect/>
          </a:stretch>
        </p:blipFill>
        <p:spPr>
          <a:xfrm>
            <a:off x="1172815" y="624697"/>
            <a:ext cx="9622963" cy="5317170"/>
          </a:xfrm>
          <a:prstGeom prst="rect">
            <a:avLst/>
          </a:prstGeom>
        </p:spPr>
      </p:pic>
    </p:spTree>
    <p:extLst>
      <p:ext uri="{BB962C8B-B14F-4D97-AF65-F5344CB8AC3E}">
        <p14:creationId xmlns:p14="http://schemas.microsoft.com/office/powerpoint/2010/main" val="75812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Diseño</a:t>
            </a: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3161431" y="35686"/>
            <a:ext cx="698347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Interfaz de usuario (FFT)</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pic>
        <p:nvPicPr>
          <p:cNvPr id="6" name="Imagen 5">
            <a:extLst>
              <a:ext uri="{FF2B5EF4-FFF2-40B4-BE49-F238E27FC236}">
                <a16:creationId xmlns:a16="http://schemas.microsoft.com/office/drawing/2014/main" id="{D9A70930-6E73-54F6-6559-082B0AA1965D}"/>
              </a:ext>
            </a:extLst>
          </p:cNvPr>
          <p:cNvPicPr>
            <a:picLocks noChangeAspect="1"/>
          </p:cNvPicPr>
          <p:nvPr/>
        </p:nvPicPr>
        <p:blipFill>
          <a:blip r:embed="rId4"/>
          <a:stretch>
            <a:fillRect/>
          </a:stretch>
        </p:blipFill>
        <p:spPr>
          <a:xfrm>
            <a:off x="1371796" y="682017"/>
            <a:ext cx="9448407" cy="5281922"/>
          </a:xfrm>
          <a:prstGeom prst="rect">
            <a:avLst/>
          </a:prstGeom>
        </p:spPr>
      </p:pic>
      <p:sp>
        <p:nvSpPr>
          <p:cNvPr id="10" name="TextBox 3">
            <a:extLst>
              <a:ext uri="{FF2B5EF4-FFF2-40B4-BE49-F238E27FC236}">
                <a16:creationId xmlns:a16="http://schemas.microsoft.com/office/drawing/2014/main" id="{9BD27103-D95A-248F-FC0F-A1DDFAFCBC9D}"/>
              </a:ext>
            </a:extLst>
          </p:cNvPr>
          <p:cNvSpPr txBox="1"/>
          <p:nvPr/>
        </p:nvSpPr>
        <p:spPr>
          <a:xfrm>
            <a:off x="3161431" y="35685"/>
            <a:ext cx="698347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Interfaz de usuario (T.</a:t>
            </a:r>
            <a:r>
              <a:rPr kumimoji="0" lang="es-EC" sz="3200" b="0" i="0" u="none" strike="noStrike" kern="1200" cap="none" spc="0" normalizeH="0" noProof="0" dirty="0">
                <a:ln>
                  <a:noFill/>
                </a:ln>
                <a:solidFill>
                  <a:srgbClr val="FFC000"/>
                </a:solidFill>
                <a:effectLst/>
                <a:uLnTx/>
                <a:uFillTx/>
                <a:latin typeface="Fira Sans" panose="020B0503050000020004" pitchFamily="34" charset="0"/>
                <a:ea typeface="+mn-ea"/>
                <a:cs typeface="Times New Roman" panose="02020603050405020304" pitchFamily="18" charset="0"/>
              </a:rPr>
              <a:t> Wavelet</a:t>
            </a:r>
            <a:r>
              <a:rPr kumimoji="0" lang="es-EC"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pic>
        <p:nvPicPr>
          <p:cNvPr id="13" name="Imagen 12">
            <a:extLst>
              <a:ext uri="{FF2B5EF4-FFF2-40B4-BE49-F238E27FC236}">
                <a16:creationId xmlns:a16="http://schemas.microsoft.com/office/drawing/2014/main" id="{23DA40F7-77FD-51D3-702E-EA7454598EDA}"/>
              </a:ext>
            </a:extLst>
          </p:cNvPr>
          <p:cNvPicPr>
            <a:picLocks noChangeAspect="1"/>
          </p:cNvPicPr>
          <p:nvPr/>
        </p:nvPicPr>
        <p:blipFill>
          <a:blip r:embed="rId5"/>
          <a:stretch>
            <a:fillRect/>
          </a:stretch>
        </p:blipFill>
        <p:spPr>
          <a:xfrm>
            <a:off x="1371796" y="682016"/>
            <a:ext cx="9448406" cy="5288482"/>
          </a:xfrm>
          <a:prstGeom prst="rect">
            <a:avLst/>
          </a:prstGeom>
        </p:spPr>
      </p:pic>
    </p:spTree>
    <p:extLst>
      <p:ext uri="{BB962C8B-B14F-4D97-AF65-F5344CB8AC3E}">
        <p14:creationId xmlns:p14="http://schemas.microsoft.com/office/powerpoint/2010/main" val="36367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par>
                                <p:cTn id="16" presetID="9"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Diseño</a:t>
            </a: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4128523" y="35686"/>
            <a:ext cx="698347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Interfaz Web</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pic>
        <p:nvPicPr>
          <p:cNvPr id="2" name="Imagen 1">
            <a:extLst>
              <a:ext uri="{FF2B5EF4-FFF2-40B4-BE49-F238E27FC236}">
                <a16:creationId xmlns:a16="http://schemas.microsoft.com/office/drawing/2014/main" id="{DDD1A800-404D-9CBA-0078-BBEF319BDA44}"/>
              </a:ext>
            </a:extLst>
          </p:cNvPr>
          <p:cNvPicPr>
            <a:picLocks noChangeAspect="1"/>
          </p:cNvPicPr>
          <p:nvPr/>
        </p:nvPicPr>
        <p:blipFill>
          <a:blip r:embed="rId4"/>
          <a:stretch>
            <a:fillRect/>
          </a:stretch>
        </p:blipFill>
        <p:spPr>
          <a:xfrm>
            <a:off x="1705652" y="922733"/>
            <a:ext cx="8780695" cy="4676873"/>
          </a:xfrm>
          <a:prstGeom prst="rect">
            <a:avLst/>
          </a:prstGeom>
        </p:spPr>
      </p:pic>
      <p:pic>
        <p:nvPicPr>
          <p:cNvPr id="6" name="Imagen 5">
            <a:extLst>
              <a:ext uri="{FF2B5EF4-FFF2-40B4-BE49-F238E27FC236}">
                <a16:creationId xmlns:a16="http://schemas.microsoft.com/office/drawing/2014/main" id="{51A0BC9C-87D4-B87E-A0C3-4BCCFD91EA37}"/>
              </a:ext>
            </a:extLst>
          </p:cNvPr>
          <p:cNvPicPr>
            <a:picLocks noChangeAspect="1"/>
          </p:cNvPicPr>
          <p:nvPr/>
        </p:nvPicPr>
        <p:blipFill>
          <a:blip r:embed="rId5"/>
          <a:stretch>
            <a:fillRect/>
          </a:stretch>
        </p:blipFill>
        <p:spPr>
          <a:xfrm>
            <a:off x="2126516" y="2388428"/>
            <a:ext cx="4874786" cy="2560287"/>
          </a:xfrm>
          <a:prstGeom prst="rect">
            <a:avLst/>
          </a:prstGeom>
        </p:spPr>
      </p:pic>
      <p:pic>
        <p:nvPicPr>
          <p:cNvPr id="3" name="Imagen 2">
            <a:extLst>
              <a:ext uri="{FF2B5EF4-FFF2-40B4-BE49-F238E27FC236}">
                <a16:creationId xmlns:a16="http://schemas.microsoft.com/office/drawing/2014/main" id="{0C350829-D202-31C1-645B-95AD026AD767}"/>
              </a:ext>
            </a:extLst>
          </p:cNvPr>
          <p:cNvPicPr>
            <a:picLocks noChangeAspect="1"/>
          </p:cNvPicPr>
          <p:nvPr/>
        </p:nvPicPr>
        <p:blipFill>
          <a:blip r:embed="rId6"/>
          <a:stretch>
            <a:fillRect/>
          </a:stretch>
        </p:blipFill>
        <p:spPr>
          <a:xfrm>
            <a:off x="1705653" y="922733"/>
            <a:ext cx="8780694" cy="4673288"/>
          </a:xfrm>
          <a:prstGeom prst="rect">
            <a:avLst/>
          </a:prstGeom>
        </p:spPr>
      </p:pic>
      <p:pic>
        <p:nvPicPr>
          <p:cNvPr id="4" name="Imagen 3">
            <a:extLst>
              <a:ext uri="{FF2B5EF4-FFF2-40B4-BE49-F238E27FC236}">
                <a16:creationId xmlns:a16="http://schemas.microsoft.com/office/drawing/2014/main" id="{C31E8881-3F8D-3130-3EAD-6C6D8CC8E177}"/>
              </a:ext>
            </a:extLst>
          </p:cNvPr>
          <p:cNvPicPr>
            <a:picLocks noChangeAspect="1"/>
          </p:cNvPicPr>
          <p:nvPr/>
        </p:nvPicPr>
        <p:blipFill>
          <a:blip r:embed="rId7"/>
          <a:stretch>
            <a:fillRect/>
          </a:stretch>
        </p:blipFill>
        <p:spPr>
          <a:xfrm>
            <a:off x="1705651" y="922733"/>
            <a:ext cx="8929038" cy="4738429"/>
          </a:xfrm>
          <a:prstGeom prst="rect">
            <a:avLst/>
          </a:prstGeom>
        </p:spPr>
      </p:pic>
    </p:spTree>
    <p:extLst>
      <p:ext uri="{BB962C8B-B14F-4D97-AF65-F5344CB8AC3E}">
        <p14:creationId xmlns:p14="http://schemas.microsoft.com/office/powerpoint/2010/main" val="238647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Pruebas</a:t>
            </a: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2470245" y="35686"/>
            <a:ext cx="8641756" cy="1077218"/>
          </a:xfrm>
          <a:prstGeom prst="rect">
            <a:avLst/>
          </a:prstGeom>
          <a:noFill/>
        </p:spPr>
        <p:txBody>
          <a:bodyPr wrap="square" rtlCol="0">
            <a:spAutoFit/>
          </a:bodyPr>
          <a:lstStyle/>
          <a:p>
            <a:pPr lvl="0">
              <a:defRPr/>
            </a:pPr>
            <a:r>
              <a:rPr kumimoji="0" lang="es-EC"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Pruebas RSSI (</a:t>
            </a:r>
            <a:r>
              <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I</a:t>
            </a:r>
            <a:r>
              <a:rPr lang="es-ES" sz="3200">
                <a:solidFill>
                  <a:srgbClr val="FFC000"/>
                </a:solidFill>
                <a:latin typeface="Fira Sans" panose="020B0503050000020004" pitchFamily="34" charset="0"/>
                <a:cs typeface="Times New Roman" panose="02020603050405020304" pitchFamily="18" charset="0"/>
              </a:rPr>
              <a:t>ndicador</a:t>
            </a:r>
            <a:r>
              <a:rPr lang="es-ES" sz="3200" dirty="0">
                <a:solidFill>
                  <a:srgbClr val="FFC000"/>
                </a:solidFill>
                <a:latin typeface="Fira Sans" panose="020B0503050000020004" pitchFamily="34" charset="0"/>
                <a:cs typeface="Times New Roman" panose="02020603050405020304" pitchFamily="18" charset="0"/>
              </a:rPr>
              <a:t> de fuerza de la señal recibida </a:t>
            </a:r>
            <a:r>
              <a:rPr kumimoji="0" lang="es-EC"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graphicFrame>
        <p:nvGraphicFramePr>
          <p:cNvPr id="2" name="Gráfico 1">
            <a:extLst>
              <a:ext uri="{FF2B5EF4-FFF2-40B4-BE49-F238E27FC236}">
                <a16:creationId xmlns:a16="http://schemas.microsoft.com/office/drawing/2014/main" id="{36ABD71E-B8FB-1FB9-B4CF-A0F0B35E5267}"/>
              </a:ext>
            </a:extLst>
          </p:cNvPr>
          <p:cNvGraphicFramePr/>
          <p:nvPr>
            <p:extLst>
              <p:ext uri="{D42A27DB-BD31-4B8C-83A1-F6EECF244321}">
                <p14:modId xmlns:p14="http://schemas.microsoft.com/office/powerpoint/2010/main" val="1252145896"/>
              </p:ext>
            </p:extLst>
          </p:nvPr>
        </p:nvGraphicFramePr>
        <p:xfrm>
          <a:off x="1280159" y="1213386"/>
          <a:ext cx="9631681" cy="463877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7813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Pruebas</a:t>
            </a: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4128523" y="35686"/>
            <a:ext cx="698347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Comparación de picos máximos</a:t>
            </a:r>
          </a:p>
        </p:txBody>
      </p:sp>
      <p:pic>
        <p:nvPicPr>
          <p:cNvPr id="2" name="Imagen 1">
            <a:extLst>
              <a:ext uri="{FF2B5EF4-FFF2-40B4-BE49-F238E27FC236}">
                <a16:creationId xmlns:a16="http://schemas.microsoft.com/office/drawing/2014/main" id="{DC8323FA-B1D3-F25B-735B-FBD190078493}"/>
              </a:ext>
            </a:extLst>
          </p:cNvPr>
          <p:cNvPicPr>
            <a:picLocks noChangeAspect="1"/>
          </p:cNvPicPr>
          <p:nvPr/>
        </p:nvPicPr>
        <p:blipFill>
          <a:blip r:embed="rId4"/>
          <a:stretch>
            <a:fillRect/>
          </a:stretch>
        </p:blipFill>
        <p:spPr>
          <a:xfrm>
            <a:off x="2483393" y="682016"/>
            <a:ext cx="8530349" cy="4408725"/>
          </a:xfrm>
          <a:prstGeom prst="rect">
            <a:avLst/>
          </a:prstGeom>
        </p:spPr>
      </p:pic>
      <p:sp>
        <p:nvSpPr>
          <p:cNvPr id="6" name="CuadroTexto 5">
            <a:extLst>
              <a:ext uri="{FF2B5EF4-FFF2-40B4-BE49-F238E27FC236}">
                <a16:creationId xmlns:a16="http://schemas.microsoft.com/office/drawing/2014/main" id="{2602DBC7-4B5A-E980-A8EA-E87E6C2318A1}"/>
              </a:ext>
            </a:extLst>
          </p:cNvPr>
          <p:cNvSpPr txBox="1"/>
          <p:nvPr/>
        </p:nvSpPr>
        <p:spPr>
          <a:xfrm>
            <a:off x="307076" y="5125408"/>
            <a:ext cx="4606118" cy="923330"/>
          </a:xfrm>
          <a:prstGeom prst="rect">
            <a:avLst/>
          </a:prstGeom>
          <a:noFill/>
        </p:spPr>
        <p:txBody>
          <a:bodyPr wrap="square">
            <a:spAutoFit/>
          </a:bodyPr>
          <a:lstStyle/>
          <a:p>
            <a:r>
              <a:rPr lang="es-EC" sz="1800" b="1" dirty="0">
                <a:effectLst/>
                <a:latin typeface="Calibri" panose="020F0502020204030204" pitchFamily="34" charset="0"/>
                <a:ea typeface="Calibri" panose="020F0502020204030204" pitchFamily="34" charset="0"/>
                <a:cs typeface="Times New Roman" panose="02020603050405020304" pitchFamily="18" charset="0"/>
              </a:rPr>
              <a:t>Picos positivos</a:t>
            </a:r>
          </a:p>
          <a:p>
            <a:r>
              <a:rPr lang="es-EC" sz="1800" dirty="0">
                <a:effectLst/>
                <a:latin typeface="Calibri" panose="020F0502020204030204" pitchFamily="34" charset="0"/>
                <a:ea typeface="Calibri" panose="020F0502020204030204" pitchFamily="34" charset="0"/>
                <a:cs typeface="Times New Roman" panose="02020603050405020304" pitchFamily="18" charset="0"/>
              </a:rPr>
              <a:t>Error estimado: 3.06976 [m/s^2]</a:t>
            </a:r>
          </a:p>
          <a:p>
            <a:r>
              <a:rPr lang="es-EC" dirty="0">
                <a:latin typeface="Calibri" panose="020F0502020204030204" pitchFamily="34" charset="0"/>
                <a:ea typeface="Calibri" panose="020F0502020204030204" pitchFamily="34" charset="0"/>
                <a:cs typeface="Times New Roman" panose="02020603050405020304" pitchFamily="18" charset="0"/>
              </a:rPr>
              <a:t>V</a:t>
            </a:r>
            <a:r>
              <a:rPr lang="es-EC" sz="1800" dirty="0">
                <a:effectLst/>
                <a:latin typeface="Calibri" panose="020F0502020204030204" pitchFamily="34" charset="0"/>
                <a:ea typeface="Calibri" panose="020F0502020204030204" pitchFamily="34" charset="0"/>
                <a:cs typeface="Times New Roman" panose="02020603050405020304" pitchFamily="18" charset="0"/>
              </a:rPr>
              <a:t>ariación de error estimado: ±1.35062 [m/s^2]</a:t>
            </a:r>
            <a:endParaRPr lang="es-EC" dirty="0"/>
          </a:p>
        </p:txBody>
      </p:sp>
      <p:sp>
        <p:nvSpPr>
          <p:cNvPr id="9" name="CuadroTexto 8">
            <a:extLst>
              <a:ext uri="{FF2B5EF4-FFF2-40B4-BE49-F238E27FC236}">
                <a16:creationId xmlns:a16="http://schemas.microsoft.com/office/drawing/2014/main" id="{776E74FF-430C-F3C4-A6AF-1596B9DF9037}"/>
              </a:ext>
            </a:extLst>
          </p:cNvPr>
          <p:cNvSpPr txBox="1"/>
          <p:nvPr/>
        </p:nvSpPr>
        <p:spPr>
          <a:xfrm>
            <a:off x="4913194" y="5125408"/>
            <a:ext cx="4734003" cy="923330"/>
          </a:xfrm>
          <a:prstGeom prst="rect">
            <a:avLst/>
          </a:prstGeom>
          <a:noFill/>
        </p:spPr>
        <p:txBody>
          <a:bodyPr wrap="square">
            <a:spAutoFit/>
          </a:bodyPr>
          <a:lstStyle/>
          <a:p>
            <a:r>
              <a:rPr lang="es-EC" sz="1800" b="1" dirty="0">
                <a:effectLst/>
                <a:latin typeface="Calibri" panose="020F0502020204030204" pitchFamily="34" charset="0"/>
                <a:ea typeface="Calibri" panose="020F0502020204030204" pitchFamily="34" charset="0"/>
                <a:cs typeface="Times New Roman" panose="02020603050405020304" pitchFamily="18" charset="0"/>
              </a:rPr>
              <a:t>Picos negativos</a:t>
            </a:r>
          </a:p>
          <a:p>
            <a:r>
              <a:rPr lang="es-EC" sz="1800" dirty="0">
                <a:effectLst/>
                <a:latin typeface="Calibri" panose="020F0502020204030204" pitchFamily="34" charset="0"/>
                <a:ea typeface="Calibri" panose="020F0502020204030204" pitchFamily="34" charset="0"/>
                <a:cs typeface="Times New Roman" panose="02020603050405020304" pitchFamily="18" charset="0"/>
              </a:rPr>
              <a:t>Error estimado: 3.22671 [m/s^2]</a:t>
            </a:r>
          </a:p>
          <a:p>
            <a:r>
              <a:rPr lang="es-EC" dirty="0">
                <a:latin typeface="Calibri" panose="020F0502020204030204" pitchFamily="34" charset="0"/>
                <a:ea typeface="Calibri" panose="020F0502020204030204" pitchFamily="34" charset="0"/>
                <a:cs typeface="Times New Roman" panose="02020603050405020304" pitchFamily="18" charset="0"/>
              </a:rPr>
              <a:t>V</a:t>
            </a:r>
            <a:r>
              <a:rPr lang="es-EC" sz="1800" dirty="0">
                <a:effectLst/>
                <a:latin typeface="Calibri" panose="020F0502020204030204" pitchFamily="34" charset="0"/>
                <a:ea typeface="Calibri" panose="020F0502020204030204" pitchFamily="34" charset="0"/>
                <a:cs typeface="Times New Roman" panose="02020603050405020304" pitchFamily="18" charset="0"/>
              </a:rPr>
              <a:t>ariación de error estimado: ± 2.43494 [m/s^2]</a:t>
            </a:r>
            <a:endParaRPr lang="es-EC" dirty="0"/>
          </a:p>
        </p:txBody>
      </p:sp>
      <p:pic>
        <p:nvPicPr>
          <p:cNvPr id="10" name="Imagen 9">
            <a:extLst>
              <a:ext uri="{FF2B5EF4-FFF2-40B4-BE49-F238E27FC236}">
                <a16:creationId xmlns:a16="http://schemas.microsoft.com/office/drawing/2014/main" id="{4E87FE07-1F00-7800-6029-54AF7CA1643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00621" y="809262"/>
            <a:ext cx="5990757" cy="4395441"/>
          </a:xfrm>
          <a:prstGeom prst="rect">
            <a:avLst/>
          </a:prstGeom>
          <a:noFill/>
          <a:ln>
            <a:noFill/>
          </a:ln>
        </p:spPr>
      </p:pic>
      <p:pic>
        <p:nvPicPr>
          <p:cNvPr id="12" name="Imagen 11">
            <a:extLst>
              <a:ext uri="{FF2B5EF4-FFF2-40B4-BE49-F238E27FC236}">
                <a16:creationId xmlns:a16="http://schemas.microsoft.com/office/drawing/2014/main" id="{13DB2574-BCD5-53FA-44BB-76F56EDD90E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10016" y="778094"/>
            <a:ext cx="6039159" cy="4426609"/>
          </a:xfrm>
          <a:prstGeom prst="rect">
            <a:avLst/>
          </a:prstGeom>
          <a:noFill/>
          <a:ln>
            <a:noFill/>
          </a:ln>
        </p:spPr>
      </p:pic>
    </p:spTree>
    <p:extLst>
      <p:ext uri="{BB962C8B-B14F-4D97-AF65-F5344CB8AC3E}">
        <p14:creationId xmlns:p14="http://schemas.microsoft.com/office/powerpoint/2010/main" val="132968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iamond 26">
            <a:extLst>
              <a:ext uri="{FF2B5EF4-FFF2-40B4-BE49-F238E27FC236}">
                <a16:creationId xmlns:a16="http://schemas.microsoft.com/office/drawing/2014/main" id="{EA725C2E-3D2F-4ED0-B86F-E48B28B32719}"/>
              </a:ext>
            </a:extLst>
          </p:cNvPr>
          <p:cNvSpPr/>
          <p:nvPr/>
        </p:nvSpPr>
        <p:spPr>
          <a:xfrm>
            <a:off x="993163" y="3644253"/>
            <a:ext cx="584695" cy="618429"/>
          </a:xfrm>
          <a:prstGeom prst="diamond">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a:ea typeface="+mn-ea"/>
                <a:cs typeface="+mn-cs"/>
                <a:sym typeface="+mn-lt"/>
              </a:rPr>
              <a:t>04</a:t>
            </a:r>
          </a:p>
        </p:txBody>
      </p:sp>
      <p:sp>
        <p:nvSpPr>
          <p:cNvPr id="23" name="TextBox 48">
            <a:extLst>
              <a:ext uri="{FF2B5EF4-FFF2-40B4-BE49-F238E27FC236}">
                <a16:creationId xmlns:a16="http://schemas.microsoft.com/office/drawing/2014/main" id="{4CDCC590-7054-41C9-B651-5B76CDB7032A}"/>
              </a:ext>
            </a:extLst>
          </p:cNvPr>
          <p:cNvSpPr txBox="1"/>
          <p:nvPr/>
        </p:nvSpPr>
        <p:spPr>
          <a:xfrm>
            <a:off x="2137452" y="2641512"/>
            <a:ext cx="3710900" cy="240561"/>
          </a:xfrm>
          <a:prstGeom prst="rect">
            <a:avLst/>
          </a:prstGeom>
          <a:noFill/>
        </p:spPr>
        <p:txBody>
          <a:bodyPr wrap="none" lIns="360000" tIns="0" rIns="0" bIns="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zh-CN" sz="1400" b="1" i="0" u="none" strike="noStrike" kern="1200" cap="none" spc="0" normalizeH="0" baseline="0" noProof="0" dirty="0">
                <a:ln>
                  <a:noFill/>
                </a:ln>
                <a:solidFill>
                  <a:srgbClr val="33AAB9"/>
                </a:solidFill>
                <a:effectLst/>
                <a:uLnTx/>
                <a:uFillTx/>
                <a:latin typeface="微软雅黑" panose="020B0503020204020204" pitchFamily="34" charset="-122"/>
                <a:ea typeface="微软雅黑" panose="020B0503020204020204" pitchFamily="34" charset="-122"/>
                <a:cs typeface="+mn-cs"/>
                <a:sym typeface="+mn-lt"/>
              </a:rPr>
              <a:t>Diseño de instrumentación</a:t>
            </a:r>
          </a:p>
        </p:txBody>
      </p:sp>
      <p:sp>
        <p:nvSpPr>
          <p:cNvPr id="24" name="TextBox 49">
            <a:extLst>
              <a:ext uri="{FF2B5EF4-FFF2-40B4-BE49-F238E27FC236}">
                <a16:creationId xmlns:a16="http://schemas.microsoft.com/office/drawing/2014/main" id="{60F5E1CD-B57D-4424-9A3A-FC2F83EF33A8}"/>
              </a:ext>
            </a:extLst>
          </p:cNvPr>
          <p:cNvSpPr txBox="1">
            <a:spLocks/>
          </p:cNvSpPr>
          <p:nvPr/>
        </p:nvSpPr>
        <p:spPr>
          <a:xfrm>
            <a:off x="2248405" y="2886198"/>
            <a:ext cx="3710900" cy="317330"/>
          </a:xfrm>
          <a:prstGeom prst="rect">
            <a:avLst/>
          </a:prstGeom>
        </p:spPr>
        <p:txBody>
          <a:bodyPr vert="horz" wrap="square" lIns="360000" tIns="0" rIns="0" bIns="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s-EC" altLang="zh-CN" sz="1400" b="0" i="0" u="none" strike="noStrike" kern="1200" cap="none" spc="0" normalizeH="0" baseline="0" noProof="0" dirty="0">
                <a:ln>
                  <a:noFill/>
                </a:ln>
                <a:solidFill>
                  <a:srgbClr val="000000">
                    <a:lumMod val="100000"/>
                  </a:srgbClr>
                </a:solidFill>
                <a:effectLst/>
                <a:uLnTx/>
                <a:uFillTx/>
                <a:latin typeface="Arial"/>
                <a:ea typeface="+mn-ea"/>
                <a:cs typeface="+mn-cs"/>
                <a:sym typeface="+mn-lt"/>
              </a:rPr>
              <a:t>Criterios de selección</a:t>
            </a:r>
          </a:p>
        </p:txBody>
      </p:sp>
      <p:grpSp>
        <p:nvGrpSpPr>
          <p:cNvPr id="7" name="组合 60">
            <a:extLst>
              <a:ext uri="{FF2B5EF4-FFF2-40B4-BE49-F238E27FC236}">
                <a16:creationId xmlns:a16="http://schemas.microsoft.com/office/drawing/2014/main" id="{BA4E07F5-9C3C-4F8E-AE60-7DF2D14C371F}"/>
              </a:ext>
            </a:extLst>
          </p:cNvPr>
          <p:cNvGrpSpPr/>
          <p:nvPr/>
        </p:nvGrpSpPr>
        <p:grpSpPr>
          <a:xfrm>
            <a:off x="2500423" y="1762413"/>
            <a:ext cx="4282290" cy="677673"/>
            <a:chOff x="4711094" y="1795094"/>
            <a:chExt cx="3429539" cy="513120"/>
          </a:xfrm>
        </p:grpSpPr>
        <p:sp>
          <p:nvSpPr>
            <p:cNvPr id="13" name="Diamond 30">
              <a:extLst>
                <a:ext uri="{FF2B5EF4-FFF2-40B4-BE49-F238E27FC236}">
                  <a16:creationId xmlns:a16="http://schemas.microsoft.com/office/drawing/2014/main" id="{C73C840F-C4B4-4768-BEC3-CB95E101FDCC}"/>
                </a:ext>
              </a:extLst>
            </p:cNvPr>
            <p:cNvSpPr/>
            <p:nvPr/>
          </p:nvSpPr>
          <p:spPr>
            <a:xfrm>
              <a:off x="4711094" y="1795094"/>
              <a:ext cx="468262" cy="468262"/>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a:ea typeface="+mn-ea"/>
                  <a:cs typeface="+mn-cs"/>
                  <a:sym typeface="+mn-lt"/>
                </a:rPr>
                <a:t>02</a:t>
              </a:r>
            </a:p>
          </p:txBody>
        </p:sp>
        <p:grpSp>
          <p:nvGrpSpPr>
            <p:cNvPr id="14" name="Group 31">
              <a:extLst>
                <a:ext uri="{FF2B5EF4-FFF2-40B4-BE49-F238E27FC236}">
                  <a16:creationId xmlns:a16="http://schemas.microsoft.com/office/drawing/2014/main" id="{82078BE7-0E97-49C0-93A5-4C2CFB9355F1}"/>
                </a:ext>
              </a:extLst>
            </p:cNvPr>
            <p:cNvGrpSpPr/>
            <p:nvPr/>
          </p:nvGrpSpPr>
          <p:grpSpPr>
            <a:xfrm>
              <a:off x="5061739" y="1818015"/>
              <a:ext cx="3078894" cy="490199"/>
              <a:chOff x="6444107" y="1469392"/>
              <a:chExt cx="4384429" cy="653598"/>
            </a:xfrm>
          </p:grpSpPr>
          <p:sp>
            <p:nvSpPr>
              <p:cNvPr id="15" name="TextBox 37">
                <a:extLst>
                  <a:ext uri="{FF2B5EF4-FFF2-40B4-BE49-F238E27FC236}">
                    <a16:creationId xmlns:a16="http://schemas.microsoft.com/office/drawing/2014/main" id="{2DF57098-B6A5-4474-9B68-D8997BBB8F9A}"/>
                  </a:ext>
                </a:extLst>
              </p:cNvPr>
              <p:cNvSpPr txBox="1"/>
              <p:nvPr/>
            </p:nvSpPr>
            <p:spPr>
              <a:xfrm>
                <a:off x="6444107" y="1469392"/>
                <a:ext cx="4232109" cy="242864"/>
              </a:xfrm>
              <a:prstGeom prst="rect">
                <a:avLst/>
              </a:prstGeom>
              <a:noFill/>
            </p:spPr>
            <p:txBody>
              <a:bodyPr wrap="none" lIns="360000" tIns="0" rIns="0" bIns="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zh-CN" sz="1400" b="1" i="0" u="none" strike="noStrike" kern="1200" cap="none" spc="0" normalizeH="0" baseline="0" noProof="0">
                    <a:ln>
                      <a:noFill/>
                    </a:ln>
                    <a:solidFill>
                      <a:srgbClr val="33AAB9"/>
                    </a:solidFill>
                    <a:effectLst/>
                    <a:uLnTx/>
                    <a:uFillTx/>
                    <a:latin typeface="微软雅黑" panose="020B0503020204020204" pitchFamily="34" charset="-122"/>
                    <a:ea typeface="微软雅黑" panose="020B0503020204020204" pitchFamily="34" charset="-122"/>
                    <a:cs typeface="+mn-cs"/>
                    <a:sym typeface="+mn-lt"/>
                  </a:rPr>
                  <a:t>Objetivos</a:t>
                </a:r>
              </a:p>
            </p:txBody>
          </p:sp>
          <p:sp>
            <p:nvSpPr>
              <p:cNvPr id="16" name="TextBox 38">
                <a:extLst>
                  <a:ext uri="{FF2B5EF4-FFF2-40B4-BE49-F238E27FC236}">
                    <a16:creationId xmlns:a16="http://schemas.microsoft.com/office/drawing/2014/main" id="{59938E3E-D0ED-46D4-B7B4-AD049BBE30AE}"/>
                  </a:ext>
                </a:extLst>
              </p:cNvPr>
              <p:cNvSpPr txBox="1">
                <a:spLocks/>
              </p:cNvSpPr>
              <p:nvPr/>
            </p:nvSpPr>
            <p:spPr>
              <a:xfrm>
                <a:off x="6596427" y="1802622"/>
                <a:ext cx="4232109" cy="320368"/>
              </a:xfrm>
              <a:prstGeom prst="rect">
                <a:avLst/>
              </a:prstGeom>
            </p:spPr>
            <p:txBody>
              <a:bodyPr vert="horz" wrap="square" lIns="360000" tIns="0" rIns="0" bIns="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s-EC" altLang="zh-CN" sz="1400" b="0" i="0" u="none" strike="noStrike" kern="1200" cap="none" spc="0" normalizeH="0" baseline="0" noProof="0" dirty="0">
                    <a:ln>
                      <a:noFill/>
                    </a:ln>
                    <a:solidFill>
                      <a:srgbClr val="000000">
                        <a:lumMod val="100000"/>
                      </a:srgbClr>
                    </a:solidFill>
                    <a:effectLst/>
                    <a:uLnTx/>
                    <a:uFillTx/>
                    <a:latin typeface="Arial"/>
                    <a:ea typeface="+mn-ea"/>
                    <a:cs typeface="+mn-cs"/>
                    <a:sym typeface="+mn-lt"/>
                  </a:rPr>
                  <a:t>General</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s-EC" altLang="zh-CN" sz="1400" b="0" i="0" u="none" strike="noStrike" kern="1200" cap="none" spc="0" normalizeH="0" baseline="0" noProof="0" dirty="0">
                    <a:ln>
                      <a:noFill/>
                    </a:ln>
                    <a:solidFill>
                      <a:srgbClr val="000000">
                        <a:lumMod val="100000"/>
                      </a:srgbClr>
                    </a:solidFill>
                    <a:effectLst/>
                    <a:uLnTx/>
                    <a:uFillTx/>
                    <a:latin typeface="Arial"/>
                    <a:ea typeface="+mn-ea"/>
                    <a:cs typeface="+mn-cs"/>
                    <a:sym typeface="+mn-lt"/>
                  </a:rPr>
                  <a:t>Específicos</a:t>
                </a:r>
              </a:p>
            </p:txBody>
          </p:sp>
        </p:grpSp>
      </p:grpSp>
      <p:grpSp>
        <p:nvGrpSpPr>
          <p:cNvPr id="8" name="组合 65">
            <a:extLst>
              <a:ext uri="{FF2B5EF4-FFF2-40B4-BE49-F238E27FC236}">
                <a16:creationId xmlns:a16="http://schemas.microsoft.com/office/drawing/2014/main" id="{7E371ADB-E8EA-4F89-95F1-C675AB70F415}"/>
              </a:ext>
            </a:extLst>
          </p:cNvPr>
          <p:cNvGrpSpPr/>
          <p:nvPr/>
        </p:nvGrpSpPr>
        <p:grpSpPr>
          <a:xfrm>
            <a:off x="3289339" y="840250"/>
            <a:ext cx="4251526" cy="670351"/>
            <a:chOff x="4711096" y="1096849"/>
            <a:chExt cx="3404898" cy="507575"/>
          </a:xfrm>
        </p:grpSpPr>
        <p:sp>
          <p:nvSpPr>
            <p:cNvPr id="9" name="Diamond 32">
              <a:extLst>
                <a:ext uri="{FF2B5EF4-FFF2-40B4-BE49-F238E27FC236}">
                  <a16:creationId xmlns:a16="http://schemas.microsoft.com/office/drawing/2014/main" id="{B2B98455-4A26-4A02-A6A3-F0DDE362B31D}"/>
                </a:ext>
              </a:extLst>
            </p:cNvPr>
            <p:cNvSpPr/>
            <p:nvPr/>
          </p:nvSpPr>
          <p:spPr>
            <a:xfrm>
              <a:off x="4711096" y="1136162"/>
              <a:ext cx="468262" cy="468262"/>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a:ea typeface="+mn-ea"/>
                  <a:cs typeface="+mn-cs"/>
                  <a:sym typeface="+mn-lt"/>
                </a:rPr>
                <a:t>01</a:t>
              </a:r>
            </a:p>
          </p:txBody>
        </p:sp>
        <p:grpSp>
          <p:nvGrpSpPr>
            <p:cNvPr id="10" name="Group 33">
              <a:extLst>
                <a:ext uri="{FF2B5EF4-FFF2-40B4-BE49-F238E27FC236}">
                  <a16:creationId xmlns:a16="http://schemas.microsoft.com/office/drawing/2014/main" id="{DB02469D-609A-4189-9832-2EFEB781800A}"/>
                </a:ext>
              </a:extLst>
            </p:cNvPr>
            <p:cNvGrpSpPr/>
            <p:nvPr/>
          </p:nvGrpSpPr>
          <p:grpSpPr>
            <a:xfrm>
              <a:off x="5061738" y="1096849"/>
              <a:ext cx="3054256" cy="422455"/>
              <a:chOff x="6444106" y="1386416"/>
              <a:chExt cx="4349344" cy="563273"/>
            </a:xfrm>
          </p:grpSpPr>
          <p:sp>
            <p:nvSpPr>
              <p:cNvPr id="11" name="TextBox 34">
                <a:extLst>
                  <a:ext uri="{FF2B5EF4-FFF2-40B4-BE49-F238E27FC236}">
                    <a16:creationId xmlns:a16="http://schemas.microsoft.com/office/drawing/2014/main" id="{8F7D5EF1-D8F5-44B2-B89E-FA3A3F7F9D05}"/>
                  </a:ext>
                </a:extLst>
              </p:cNvPr>
              <p:cNvSpPr txBox="1"/>
              <p:nvPr/>
            </p:nvSpPr>
            <p:spPr>
              <a:xfrm>
                <a:off x="6444106" y="1386416"/>
                <a:ext cx="4232109" cy="242864"/>
              </a:xfrm>
              <a:prstGeom prst="rect">
                <a:avLst/>
              </a:prstGeom>
              <a:noFill/>
            </p:spPr>
            <p:txBody>
              <a:bodyPr wrap="none" lIns="360000" tIns="0" rIns="0" bIns="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zh-CN" sz="1400" b="1" i="0" u="none" strike="noStrike" kern="1200" cap="none" spc="0" normalizeH="0" baseline="0" noProof="0" dirty="0">
                    <a:ln>
                      <a:noFill/>
                    </a:ln>
                    <a:solidFill>
                      <a:srgbClr val="336987"/>
                    </a:solidFill>
                    <a:effectLst/>
                    <a:uLnTx/>
                    <a:uFillTx/>
                    <a:latin typeface="微软雅黑" panose="020B0503020204020204" pitchFamily="34" charset="-122"/>
                    <a:ea typeface="微软雅黑" panose="020B0503020204020204" pitchFamily="34" charset="-122"/>
                    <a:cs typeface="+mn-cs"/>
                    <a:sym typeface="+mn-lt"/>
                  </a:rPr>
                  <a:t>Introducción</a:t>
                </a:r>
                <a:r>
                  <a:rPr kumimoji="0" lang="en-US" altLang="zh-CN" sz="1400" b="1" i="0" u="none" strike="noStrike" kern="1200" cap="none" spc="0" normalizeH="0" baseline="0" noProof="0" dirty="0">
                    <a:ln>
                      <a:noFill/>
                    </a:ln>
                    <a:solidFill>
                      <a:srgbClr val="336987"/>
                    </a:solidFill>
                    <a:effectLst/>
                    <a:uLnTx/>
                    <a:uFillTx/>
                    <a:latin typeface="微软雅黑" panose="020B0503020204020204" pitchFamily="34" charset="-122"/>
                    <a:ea typeface="微软雅黑" panose="020B0503020204020204" pitchFamily="34" charset="-122"/>
                    <a:cs typeface="+mn-cs"/>
                    <a:sym typeface="+mn-lt"/>
                  </a:rPr>
                  <a:t> </a:t>
                </a:r>
                <a:endParaRPr kumimoji="0" lang="zh-CN" altLang="en-US" sz="1400" b="1" i="0" u="none" strike="noStrike" kern="1200" cap="none" spc="0" normalizeH="0" baseline="0" noProof="0" dirty="0">
                  <a:ln>
                    <a:noFill/>
                  </a:ln>
                  <a:solidFill>
                    <a:srgbClr val="336987"/>
                  </a:solidFill>
                  <a:effectLst/>
                  <a:uLnTx/>
                  <a:uFillTx/>
                  <a:latin typeface="微软雅黑" panose="020B0503020204020204" pitchFamily="34" charset="-122"/>
                  <a:ea typeface="微软雅黑" panose="020B0503020204020204" pitchFamily="34" charset="-122"/>
                  <a:cs typeface="+mn-cs"/>
                  <a:sym typeface="+mn-lt"/>
                </a:endParaRPr>
              </a:p>
            </p:txBody>
          </p:sp>
          <p:sp>
            <p:nvSpPr>
              <p:cNvPr id="12" name="TextBox 36">
                <a:extLst>
                  <a:ext uri="{FF2B5EF4-FFF2-40B4-BE49-F238E27FC236}">
                    <a16:creationId xmlns:a16="http://schemas.microsoft.com/office/drawing/2014/main" id="{822DBFAF-6FFF-4530-9364-F16D4901F3E4}"/>
                  </a:ext>
                </a:extLst>
              </p:cNvPr>
              <p:cNvSpPr txBox="1">
                <a:spLocks/>
              </p:cNvSpPr>
              <p:nvPr/>
            </p:nvSpPr>
            <p:spPr>
              <a:xfrm>
                <a:off x="6561341" y="1629321"/>
                <a:ext cx="4232109" cy="320368"/>
              </a:xfrm>
              <a:prstGeom prst="rect">
                <a:avLst/>
              </a:prstGeom>
            </p:spPr>
            <p:txBody>
              <a:bodyPr vert="horz" wrap="square" lIns="360000" tIns="0" rIns="0" bIns="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s-EC" altLang="zh-CN" sz="1400" b="0" i="0" u="none" strike="noStrike" kern="1200" cap="none" spc="0" normalizeH="0" baseline="0" noProof="0" dirty="0">
                    <a:ln>
                      <a:noFill/>
                    </a:ln>
                    <a:solidFill>
                      <a:srgbClr val="000000">
                        <a:lumMod val="100000"/>
                      </a:srgbClr>
                    </a:solidFill>
                    <a:effectLst/>
                    <a:uLnTx/>
                    <a:uFillTx/>
                    <a:latin typeface="Arial"/>
                    <a:ea typeface="+mn-ea"/>
                    <a:cs typeface="+mn-cs"/>
                    <a:sym typeface="+mn-lt"/>
                  </a:rPr>
                  <a:t>Antecedentes</a:t>
                </a:r>
              </a:p>
            </p:txBody>
          </p:sp>
        </p:grpSp>
      </p:grpSp>
      <p:sp>
        <p:nvSpPr>
          <p:cNvPr id="26" name="Diamond 26">
            <a:extLst>
              <a:ext uri="{FF2B5EF4-FFF2-40B4-BE49-F238E27FC236}">
                <a16:creationId xmlns:a16="http://schemas.microsoft.com/office/drawing/2014/main" id="{EA725C2E-3D2F-4ED0-B86F-E48B28B32719}"/>
              </a:ext>
            </a:extLst>
          </p:cNvPr>
          <p:cNvSpPr/>
          <p:nvPr/>
        </p:nvSpPr>
        <p:spPr>
          <a:xfrm>
            <a:off x="1650014" y="2648843"/>
            <a:ext cx="584695" cy="618429"/>
          </a:xfrm>
          <a:prstGeom prst="diamond">
            <a:avLst/>
          </a:prstGeom>
          <a:ln/>
        </p:spPr>
        <p:style>
          <a:lnRef idx="3">
            <a:schemeClr val="lt1"/>
          </a:lnRef>
          <a:fillRef idx="1">
            <a:schemeClr val="accent1"/>
          </a:fillRef>
          <a:effectRef idx="1">
            <a:schemeClr val="accent1"/>
          </a:effectRef>
          <a:fontRef idx="minor">
            <a:schemeClr val="lt1"/>
          </a:fontRef>
        </p:style>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a:ea typeface="+mn-ea"/>
                <a:cs typeface="+mn-cs"/>
                <a:sym typeface="+mn-lt"/>
              </a:rPr>
              <a:t>03</a:t>
            </a:r>
          </a:p>
        </p:txBody>
      </p:sp>
      <p:sp>
        <p:nvSpPr>
          <p:cNvPr id="27" name="TextBox 3">
            <a:extLst>
              <a:ext uri="{FF2B5EF4-FFF2-40B4-BE49-F238E27FC236}">
                <a16:creationId xmlns:a16="http://schemas.microsoft.com/office/drawing/2014/main" id="{D1A69A8B-43C8-4758-A40B-C26F85D60DE3}"/>
              </a:ext>
            </a:extLst>
          </p:cNvPr>
          <p:cNvSpPr txBox="1"/>
          <p:nvPr/>
        </p:nvSpPr>
        <p:spPr>
          <a:xfrm>
            <a:off x="114343" y="153496"/>
            <a:ext cx="994127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400" b="1" i="0" u="none" strike="noStrike" kern="1200" cap="none" spc="0" normalizeH="0" baseline="0" noProof="0">
                <a:ln>
                  <a:noFill/>
                </a:ln>
                <a:solidFill>
                  <a:srgbClr val="333399"/>
                </a:solidFill>
                <a:effectLst/>
                <a:uLnTx/>
                <a:uFillTx/>
                <a:latin typeface="Fira Sans" panose="020B0503050000020004" pitchFamily="34" charset="0"/>
                <a:ea typeface="+mn-ea"/>
                <a:cs typeface="Times New Roman" panose="02020603050405020304" pitchFamily="18" charset="0"/>
              </a:rPr>
              <a:t>Agenda</a:t>
            </a:r>
            <a:endParaRPr kumimoji="0" lang="es-ES" sz="4400" b="1" i="0" u="none" strike="noStrike" kern="1200" cap="none" spc="0" normalizeH="0" baseline="0" noProof="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grpSp>
        <p:nvGrpSpPr>
          <p:cNvPr id="182" name="Grupo 181"/>
          <p:cNvGrpSpPr/>
          <p:nvPr/>
        </p:nvGrpSpPr>
        <p:grpSpPr>
          <a:xfrm>
            <a:off x="1518991" y="2339366"/>
            <a:ext cx="9083301" cy="2621376"/>
            <a:chOff x="1501913" y="1229158"/>
            <a:chExt cx="9083301" cy="2555062"/>
          </a:xfrm>
        </p:grpSpPr>
        <p:grpSp>
          <p:nvGrpSpPr>
            <p:cNvPr id="178" name="Grupo 177"/>
            <p:cNvGrpSpPr/>
            <p:nvPr/>
          </p:nvGrpSpPr>
          <p:grpSpPr>
            <a:xfrm>
              <a:off x="1501913" y="1229158"/>
              <a:ext cx="9083301" cy="2555062"/>
              <a:chOff x="1389031" y="1469664"/>
              <a:chExt cx="9083301" cy="2555062"/>
            </a:xfrm>
          </p:grpSpPr>
          <p:grpSp>
            <p:nvGrpSpPr>
              <p:cNvPr id="147" name="Grupo 146"/>
              <p:cNvGrpSpPr/>
              <p:nvPr/>
            </p:nvGrpSpPr>
            <p:grpSpPr>
              <a:xfrm>
                <a:off x="1389031" y="1469664"/>
                <a:ext cx="8974633" cy="2555062"/>
                <a:chOff x="1172034" y="539094"/>
                <a:chExt cx="8974633" cy="2555062"/>
              </a:xfrm>
            </p:grpSpPr>
            <p:grpSp>
              <p:nvGrpSpPr>
                <p:cNvPr id="148" name="Grupo 147">
                  <a:extLst>
                    <a:ext uri="{FF2B5EF4-FFF2-40B4-BE49-F238E27FC236}">
                      <a16:creationId xmlns:a16="http://schemas.microsoft.com/office/drawing/2014/main" id="{0499C86E-005C-425C-B438-7469E591991A}"/>
                    </a:ext>
                  </a:extLst>
                </p:cNvPr>
                <p:cNvGrpSpPr/>
                <p:nvPr/>
              </p:nvGrpSpPr>
              <p:grpSpPr>
                <a:xfrm>
                  <a:off x="1172034" y="539094"/>
                  <a:ext cx="8974633" cy="1992508"/>
                  <a:chOff x="725149" y="1196342"/>
                  <a:chExt cx="7187473" cy="1595729"/>
                </a:xfrm>
              </p:grpSpPr>
              <p:sp>
                <p:nvSpPr>
                  <p:cNvPr id="162" name="TextBox 39">
                    <a:extLst>
                      <a:ext uri="{FF2B5EF4-FFF2-40B4-BE49-F238E27FC236}">
                        <a16:creationId xmlns:a16="http://schemas.microsoft.com/office/drawing/2014/main" id="{8A9CF465-669C-4DBD-9E2B-C4ABC68C0B73}"/>
                      </a:ext>
                    </a:extLst>
                  </p:cNvPr>
                  <p:cNvSpPr txBox="1"/>
                  <p:nvPr/>
                </p:nvSpPr>
                <p:spPr>
                  <a:xfrm>
                    <a:off x="4338199" y="2024111"/>
                    <a:ext cx="2971930" cy="182151"/>
                  </a:xfrm>
                  <a:prstGeom prst="rect">
                    <a:avLst/>
                  </a:prstGeom>
                  <a:noFill/>
                </p:spPr>
                <p:txBody>
                  <a:bodyPr wrap="none" lIns="360000" tIns="0" rIns="0" bIns="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zh-CN" sz="1400" b="1" i="0" u="none" strike="noStrike" kern="1200" cap="none" spc="0" normalizeH="0" baseline="0" noProof="0" dirty="0">
                        <a:ln>
                          <a:noFill/>
                        </a:ln>
                        <a:solidFill>
                          <a:srgbClr val="336987"/>
                        </a:solidFill>
                        <a:effectLst/>
                        <a:uLnTx/>
                        <a:uFillTx/>
                        <a:latin typeface="微软雅黑" panose="020B0503020204020204" pitchFamily="34" charset="-122"/>
                        <a:ea typeface="微软雅黑" panose="020B0503020204020204" pitchFamily="34" charset="-122"/>
                        <a:cs typeface="+mn-cs"/>
                        <a:sym typeface="+mn-lt"/>
                      </a:rPr>
                      <a:t>Análisis de resultados </a:t>
                    </a:r>
                  </a:p>
                </p:txBody>
              </p:sp>
              <p:grpSp>
                <p:nvGrpSpPr>
                  <p:cNvPr id="152" name="组合 60">
                    <a:extLst>
                      <a:ext uri="{FF2B5EF4-FFF2-40B4-BE49-F238E27FC236}">
                        <a16:creationId xmlns:a16="http://schemas.microsoft.com/office/drawing/2014/main" id="{BA4E07F5-9C3C-4F8E-AE60-7DF2D14C371F}"/>
                      </a:ext>
                    </a:extLst>
                  </p:cNvPr>
                  <p:cNvGrpSpPr/>
                  <p:nvPr/>
                </p:nvGrpSpPr>
                <p:grpSpPr>
                  <a:xfrm>
                    <a:off x="4017465" y="1236642"/>
                    <a:ext cx="3895157" cy="1491350"/>
                    <a:chOff x="4886819" y="809166"/>
                    <a:chExt cx="3895157" cy="1491350"/>
                  </a:xfrm>
                </p:grpSpPr>
                <p:sp>
                  <p:nvSpPr>
                    <p:cNvPr id="158" name="Diamond 30">
                      <a:extLst>
                        <a:ext uri="{FF2B5EF4-FFF2-40B4-BE49-F238E27FC236}">
                          <a16:creationId xmlns:a16="http://schemas.microsoft.com/office/drawing/2014/main" id="{C73C840F-C4B4-4768-BEC3-CB95E101FDCC}"/>
                        </a:ext>
                      </a:extLst>
                    </p:cNvPr>
                    <p:cNvSpPr/>
                    <p:nvPr/>
                  </p:nvSpPr>
                  <p:spPr>
                    <a:xfrm>
                      <a:off x="4886819" y="1553038"/>
                      <a:ext cx="468262" cy="468262"/>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a:ea typeface="+mn-ea"/>
                          <a:cs typeface="+mn-cs"/>
                          <a:sym typeface="+mn-lt"/>
                        </a:rPr>
                        <a:t>06</a:t>
                      </a:r>
                    </a:p>
                  </p:txBody>
                </p:sp>
                <p:grpSp>
                  <p:nvGrpSpPr>
                    <p:cNvPr id="159" name="Group 31">
                      <a:extLst>
                        <a:ext uri="{FF2B5EF4-FFF2-40B4-BE49-F238E27FC236}">
                          <a16:creationId xmlns:a16="http://schemas.microsoft.com/office/drawing/2014/main" id="{82078BE7-0E97-49C0-93A5-4C2CFB9355F1}"/>
                        </a:ext>
                      </a:extLst>
                    </p:cNvPr>
                    <p:cNvGrpSpPr/>
                    <p:nvPr/>
                  </p:nvGrpSpPr>
                  <p:grpSpPr>
                    <a:xfrm>
                      <a:off x="5061739" y="809166"/>
                      <a:ext cx="3720237" cy="1491350"/>
                      <a:chOff x="6444106" y="124263"/>
                      <a:chExt cx="5297716" cy="1988470"/>
                    </a:xfrm>
                  </p:grpSpPr>
                  <p:sp>
                    <p:nvSpPr>
                      <p:cNvPr id="160" name="TextBox 37">
                        <a:extLst>
                          <a:ext uri="{FF2B5EF4-FFF2-40B4-BE49-F238E27FC236}">
                            <a16:creationId xmlns:a16="http://schemas.microsoft.com/office/drawing/2014/main" id="{2DF57098-B6A5-4474-9B68-D8997BBB8F9A}"/>
                          </a:ext>
                        </a:extLst>
                      </p:cNvPr>
                      <p:cNvSpPr txBox="1"/>
                      <p:nvPr/>
                    </p:nvSpPr>
                    <p:spPr>
                      <a:xfrm>
                        <a:off x="7509713" y="124263"/>
                        <a:ext cx="4232109" cy="242863"/>
                      </a:xfrm>
                      <a:prstGeom prst="rect">
                        <a:avLst/>
                      </a:prstGeom>
                      <a:noFill/>
                    </p:spPr>
                    <p:txBody>
                      <a:bodyPr wrap="none" lIns="360000" tIns="0" rIns="0" bIns="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zh-CN" sz="1400" b="1" i="0" u="none" strike="noStrike" kern="1200" cap="none" spc="0" normalizeH="0" baseline="0" noProof="0" dirty="0">
                            <a:ln>
                              <a:noFill/>
                            </a:ln>
                            <a:solidFill>
                              <a:srgbClr val="33AAB9"/>
                            </a:solidFill>
                            <a:effectLst/>
                            <a:uLnTx/>
                            <a:uFillTx/>
                            <a:latin typeface="微软雅黑" panose="020B0503020204020204" pitchFamily="34" charset="-122"/>
                            <a:ea typeface="微软雅黑" panose="020B0503020204020204" pitchFamily="34" charset="-122"/>
                            <a:cs typeface="+mn-cs"/>
                            <a:sym typeface="+mn-lt"/>
                          </a:rPr>
                          <a:t>Arquitectura de comunicación</a:t>
                        </a:r>
                      </a:p>
                    </p:txBody>
                  </p:sp>
                  <p:sp>
                    <p:nvSpPr>
                      <p:cNvPr id="161" name="TextBox 38">
                        <a:extLst>
                          <a:ext uri="{FF2B5EF4-FFF2-40B4-BE49-F238E27FC236}">
                            <a16:creationId xmlns:a16="http://schemas.microsoft.com/office/drawing/2014/main" id="{59938E3E-D0ED-46D4-B7B4-AD049BBE30AE}"/>
                          </a:ext>
                        </a:extLst>
                      </p:cNvPr>
                      <p:cNvSpPr txBox="1">
                        <a:spLocks/>
                      </p:cNvSpPr>
                      <p:nvPr/>
                    </p:nvSpPr>
                    <p:spPr>
                      <a:xfrm>
                        <a:off x="6444106" y="1792365"/>
                        <a:ext cx="4232109" cy="320368"/>
                      </a:xfrm>
                      <a:prstGeom prst="rect">
                        <a:avLst/>
                      </a:prstGeom>
                    </p:spPr>
                    <p:txBody>
                      <a:bodyPr vert="horz" wrap="square" lIns="360000" tIns="0" rIns="0" bIns="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s-EC" altLang="zh-CN" sz="1400" b="0" i="0" u="none" strike="noStrike" kern="1200" cap="none" spc="0" normalizeH="0" baseline="0" noProof="0">
                          <a:ln>
                            <a:noFill/>
                          </a:ln>
                          <a:solidFill>
                            <a:srgbClr val="000000">
                              <a:lumMod val="100000"/>
                            </a:srgbClr>
                          </a:solidFill>
                          <a:effectLst/>
                          <a:uLnTx/>
                          <a:uFillTx/>
                          <a:latin typeface="Arial"/>
                          <a:ea typeface="+mn-ea"/>
                          <a:cs typeface="+mn-cs"/>
                          <a:sym typeface="+mn-lt"/>
                        </a:endParaRPr>
                      </a:p>
                    </p:txBody>
                  </p:sp>
                </p:grpSp>
              </p:grpSp>
              <p:grpSp>
                <p:nvGrpSpPr>
                  <p:cNvPr id="153" name="组合 65">
                    <a:extLst>
                      <a:ext uri="{FF2B5EF4-FFF2-40B4-BE49-F238E27FC236}">
                        <a16:creationId xmlns:a16="http://schemas.microsoft.com/office/drawing/2014/main" id="{7E371ADB-E8EA-4F89-95F1-C675AB70F415}"/>
                      </a:ext>
                    </a:extLst>
                  </p:cNvPr>
                  <p:cNvGrpSpPr/>
                  <p:nvPr/>
                </p:nvGrpSpPr>
                <p:grpSpPr>
                  <a:xfrm>
                    <a:off x="725149" y="1196342"/>
                    <a:ext cx="4342706" cy="1595729"/>
                    <a:chOff x="962694" y="768866"/>
                    <a:chExt cx="4342706" cy="1595729"/>
                  </a:xfrm>
                </p:grpSpPr>
                <p:sp>
                  <p:nvSpPr>
                    <p:cNvPr id="154" name="Diamond 32">
                      <a:extLst>
                        <a:ext uri="{FF2B5EF4-FFF2-40B4-BE49-F238E27FC236}">
                          <a16:creationId xmlns:a16="http://schemas.microsoft.com/office/drawing/2014/main" id="{B2B98455-4A26-4A02-A6A3-F0DDE362B31D}"/>
                        </a:ext>
                      </a:extLst>
                    </p:cNvPr>
                    <p:cNvSpPr/>
                    <p:nvPr/>
                  </p:nvSpPr>
                  <p:spPr>
                    <a:xfrm>
                      <a:off x="4837138" y="768866"/>
                      <a:ext cx="468262" cy="468262"/>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a:ea typeface="+mn-ea"/>
                          <a:cs typeface="+mn-cs"/>
                          <a:sym typeface="+mn-lt"/>
                        </a:rPr>
                        <a:t>05</a:t>
                      </a:r>
                    </a:p>
                  </p:txBody>
                </p:sp>
                <p:sp>
                  <p:nvSpPr>
                    <p:cNvPr id="157" name="TextBox 36">
                      <a:extLst>
                        <a:ext uri="{FF2B5EF4-FFF2-40B4-BE49-F238E27FC236}">
                          <a16:creationId xmlns:a16="http://schemas.microsoft.com/office/drawing/2014/main" id="{822DBFAF-6FFF-4530-9364-F16D4901F3E4}"/>
                        </a:ext>
                      </a:extLst>
                    </p:cNvPr>
                    <p:cNvSpPr txBox="1">
                      <a:spLocks/>
                    </p:cNvSpPr>
                    <p:nvPr/>
                  </p:nvSpPr>
                  <p:spPr>
                    <a:xfrm>
                      <a:off x="962694" y="2124316"/>
                      <a:ext cx="3097776" cy="240279"/>
                    </a:xfrm>
                    <a:prstGeom prst="rect">
                      <a:avLst/>
                    </a:prstGeom>
                  </p:spPr>
                  <p:txBody>
                    <a:bodyPr vert="horz" wrap="square" lIns="360000" tIns="0" rIns="0" bIns="0" anchor="ctr" anchorCtr="0">
                      <a:noAutofit/>
                    </a:bodyPr>
                    <a:lstStyle/>
                    <a:p>
                      <a:pPr marL="0" marR="0" lvl="0" indent="0" algn="l" defTabSz="914400" rtl="0" eaLnBrk="1" fontAlgn="auto" latinLnBrk="0" hangingPunct="1">
                        <a:spcBef>
                          <a:spcPts val="0"/>
                        </a:spcBef>
                        <a:spcAft>
                          <a:spcPts val="0"/>
                        </a:spcAft>
                        <a:buClrTx/>
                        <a:buSzTx/>
                        <a:buFontTx/>
                        <a:buNone/>
                        <a:tabLst/>
                        <a:defRPr/>
                      </a:pPr>
                      <a:r>
                        <a:rPr kumimoji="0" lang="es-EC" altLang="zh-CN" sz="1400" b="0" i="0" u="none" strike="noStrike" kern="1200" cap="none" spc="0" normalizeH="0" baseline="0" noProof="0" dirty="0">
                          <a:ln>
                            <a:noFill/>
                          </a:ln>
                          <a:solidFill>
                            <a:srgbClr val="000000">
                              <a:lumMod val="100000"/>
                            </a:srgbClr>
                          </a:solidFill>
                          <a:effectLst/>
                          <a:uLnTx/>
                          <a:uFillTx/>
                          <a:latin typeface="Arial"/>
                          <a:ea typeface="+mn-ea"/>
                          <a:cs typeface="+mn-cs"/>
                          <a:sym typeface="+mn-lt"/>
                        </a:rPr>
                        <a:t>Estructura y componentes del nodo sensor</a:t>
                      </a:r>
                    </a:p>
                  </p:txBody>
                </p:sp>
              </p:grpSp>
            </p:grpSp>
            <p:sp>
              <p:nvSpPr>
                <p:cNvPr id="149" name="Diamond 26">
                  <a:extLst>
                    <a:ext uri="{FF2B5EF4-FFF2-40B4-BE49-F238E27FC236}">
                      <a16:creationId xmlns:a16="http://schemas.microsoft.com/office/drawing/2014/main" id="{EA725C2E-3D2F-4ED0-B86F-E48B28B32719}"/>
                    </a:ext>
                  </a:extLst>
                </p:cNvPr>
                <p:cNvSpPr/>
                <p:nvPr/>
              </p:nvSpPr>
              <p:spPr>
                <a:xfrm>
                  <a:off x="4660468" y="2509461"/>
                  <a:ext cx="584695" cy="584695"/>
                </a:xfrm>
                <a:prstGeom prst="diamond">
                  <a:avLst/>
                </a:prstGeom>
                <a:ln/>
              </p:spPr>
              <p:style>
                <a:lnRef idx="3">
                  <a:schemeClr val="lt1"/>
                </a:lnRef>
                <a:fillRef idx="1">
                  <a:schemeClr val="accent1"/>
                </a:fillRef>
                <a:effectRef idx="1">
                  <a:schemeClr val="accent1"/>
                </a:effectRef>
                <a:fontRef idx="minor">
                  <a:schemeClr val="lt1"/>
                </a:fontRef>
              </p:style>
              <p:txBody>
                <a:bodyPr wrap="non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a:ea typeface="+mn-ea"/>
                      <a:cs typeface="+mn-cs"/>
                      <a:sym typeface="+mn-lt"/>
                    </a:rPr>
                    <a:t>07</a:t>
                  </a:r>
                </a:p>
              </p:txBody>
            </p:sp>
          </p:grpSp>
          <p:sp>
            <p:nvSpPr>
              <p:cNvPr id="177" name="TextBox 36">
                <a:extLst>
                  <a:ext uri="{FF2B5EF4-FFF2-40B4-BE49-F238E27FC236}">
                    <a16:creationId xmlns:a16="http://schemas.microsoft.com/office/drawing/2014/main" id="{822DBFAF-6FFF-4530-9364-F16D4901F3E4}"/>
                  </a:ext>
                </a:extLst>
              </p:cNvPr>
              <p:cNvSpPr txBox="1">
                <a:spLocks/>
              </p:cNvSpPr>
              <p:nvPr/>
            </p:nvSpPr>
            <p:spPr>
              <a:xfrm>
                <a:off x="6761434" y="1847434"/>
                <a:ext cx="3710898" cy="300021"/>
              </a:xfrm>
              <a:prstGeom prst="rect">
                <a:avLst/>
              </a:prstGeom>
            </p:spPr>
            <p:txBody>
              <a:bodyPr vert="horz" wrap="square" lIns="360000" tIns="0" rIns="0" bIns="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s-EC" altLang="zh-CN" sz="1400" b="0" i="0" u="none" strike="noStrike" kern="1200" cap="none" spc="0" normalizeH="0" baseline="0" noProof="0" dirty="0">
                    <a:ln>
                      <a:noFill/>
                    </a:ln>
                    <a:solidFill>
                      <a:srgbClr val="000000">
                        <a:lumMod val="100000"/>
                      </a:srgbClr>
                    </a:solidFill>
                    <a:effectLst/>
                    <a:uLnTx/>
                    <a:uFillTx/>
                    <a:latin typeface="Arial"/>
                    <a:ea typeface="+mn-ea"/>
                    <a:cs typeface="+mn-cs"/>
                    <a:sym typeface="+mn-lt"/>
                  </a:rPr>
                  <a:t>Arquitectura propuesta </a:t>
                </a:r>
              </a:p>
            </p:txBody>
          </p:sp>
        </p:grpSp>
        <p:sp>
          <p:nvSpPr>
            <p:cNvPr id="180" name="TextBox 37">
              <a:extLst>
                <a:ext uri="{FF2B5EF4-FFF2-40B4-BE49-F238E27FC236}">
                  <a16:creationId xmlns:a16="http://schemas.microsoft.com/office/drawing/2014/main" id="{2DF57098-B6A5-4474-9B68-D8997BBB8F9A}"/>
                </a:ext>
              </a:extLst>
            </p:cNvPr>
            <p:cNvSpPr txBox="1"/>
            <p:nvPr/>
          </p:nvSpPr>
          <p:spPr>
            <a:xfrm>
              <a:off x="5350235" y="3269608"/>
              <a:ext cx="3710900" cy="227439"/>
            </a:xfrm>
            <a:prstGeom prst="rect">
              <a:avLst/>
            </a:prstGeom>
            <a:noFill/>
          </p:spPr>
          <p:txBody>
            <a:bodyPr wrap="none" lIns="360000" tIns="0" rIns="0" bIns="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zh-CN" sz="1400" b="1" i="0" u="none" strike="noStrike" kern="1200" cap="none" spc="0" normalizeH="0" baseline="0" noProof="0" dirty="0">
                  <a:ln>
                    <a:noFill/>
                  </a:ln>
                  <a:solidFill>
                    <a:srgbClr val="33AAB9"/>
                  </a:solidFill>
                  <a:effectLst/>
                  <a:uLnTx/>
                  <a:uFillTx/>
                  <a:latin typeface="微软雅黑" panose="020B0503020204020204" pitchFamily="34" charset="-122"/>
                  <a:ea typeface="微软雅黑" panose="020B0503020204020204" pitchFamily="34" charset="-122"/>
                  <a:cs typeface="+mn-cs"/>
                  <a:sym typeface="+mn-lt"/>
                </a:rPr>
                <a:t>Conclusiones y recomendaciones</a:t>
              </a:r>
            </a:p>
          </p:txBody>
        </p:sp>
      </p:grpSp>
      <p:pic>
        <p:nvPicPr>
          <p:cNvPr id="187" name="Imagen 186">
            <a:extLst>
              <a:ext uri="{FF2B5EF4-FFF2-40B4-BE49-F238E27FC236}">
                <a16:creationId xmlns:a16="http://schemas.microsoft.com/office/drawing/2014/main" id="{4E7AF23B-CF30-464F-BF02-54A99297FB18}"/>
              </a:ext>
            </a:extLst>
          </p:cNvPr>
          <p:cNvPicPr>
            <a:picLocks noChangeAspect="1"/>
          </p:cNvPicPr>
          <p:nvPr/>
        </p:nvPicPr>
        <p:blipFill>
          <a:blip r:embed="rId2"/>
          <a:stretch>
            <a:fillRect/>
          </a:stretch>
        </p:blipFill>
        <p:spPr>
          <a:xfrm>
            <a:off x="11112000" y="0"/>
            <a:ext cx="1080000" cy="1086507"/>
          </a:xfrm>
          <a:prstGeom prst="rect">
            <a:avLst/>
          </a:prstGeom>
        </p:spPr>
      </p:pic>
      <p:sp>
        <p:nvSpPr>
          <p:cNvPr id="129" name="TextBox 49">
            <a:extLst>
              <a:ext uri="{FF2B5EF4-FFF2-40B4-BE49-F238E27FC236}">
                <a16:creationId xmlns:a16="http://schemas.microsoft.com/office/drawing/2014/main" id="{C63C6F1D-1EC5-49B0-B5D6-A399F00D62F5}"/>
              </a:ext>
            </a:extLst>
          </p:cNvPr>
          <p:cNvSpPr txBox="1">
            <a:spLocks/>
          </p:cNvSpPr>
          <p:nvPr/>
        </p:nvSpPr>
        <p:spPr>
          <a:xfrm>
            <a:off x="2251941" y="3129240"/>
            <a:ext cx="3710900" cy="317330"/>
          </a:xfrm>
          <a:prstGeom prst="rect">
            <a:avLst/>
          </a:prstGeom>
        </p:spPr>
        <p:txBody>
          <a:bodyPr vert="horz" wrap="square" lIns="360000" tIns="0" rIns="0" bIns="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s-EC" altLang="zh-CN" sz="1400" b="0" i="0" u="none" strike="noStrike" kern="1200" cap="none" spc="0" normalizeH="0" baseline="0" noProof="0" dirty="0">
                <a:ln>
                  <a:noFill/>
                </a:ln>
                <a:solidFill>
                  <a:srgbClr val="000000">
                    <a:lumMod val="100000"/>
                  </a:srgbClr>
                </a:solidFill>
                <a:effectLst/>
                <a:uLnTx/>
                <a:uFillTx/>
                <a:latin typeface="Arial"/>
                <a:ea typeface="+mn-ea"/>
                <a:cs typeface="+mn-cs"/>
                <a:sym typeface="+mn-lt"/>
              </a:rPr>
              <a:t>Acelerómetros considerados</a:t>
            </a:r>
          </a:p>
        </p:txBody>
      </p:sp>
      <p:sp>
        <p:nvSpPr>
          <p:cNvPr id="143" name="TextBox 49">
            <a:extLst>
              <a:ext uri="{FF2B5EF4-FFF2-40B4-BE49-F238E27FC236}">
                <a16:creationId xmlns:a16="http://schemas.microsoft.com/office/drawing/2014/main" id="{4DCA8851-1B77-4BA7-A70C-EEA12BC60C3A}"/>
              </a:ext>
            </a:extLst>
          </p:cNvPr>
          <p:cNvSpPr txBox="1">
            <a:spLocks/>
          </p:cNvSpPr>
          <p:nvPr/>
        </p:nvSpPr>
        <p:spPr>
          <a:xfrm>
            <a:off x="2243645" y="3361259"/>
            <a:ext cx="3710900" cy="317330"/>
          </a:xfrm>
          <a:prstGeom prst="rect">
            <a:avLst/>
          </a:prstGeom>
        </p:spPr>
        <p:txBody>
          <a:bodyPr vert="horz" wrap="square" lIns="360000" tIns="0" rIns="0" bIns="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s-EC" altLang="zh-CN" sz="1400" b="0" i="0" u="none" strike="noStrike" kern="1200" cap="none" spc="0" normalizeH="0" baseline="0" noProof="0" dirty="0">
                <a:ln>
                  <a:noFill/>
                </a:ln>
                <a:solidFill>
                  <a:srgbClr val="000000">
                    <a:lumMod val="100000"/>
                  </a:srgbClr>
                </a:solidFill>
                <a:effectLst/>
                <a:uLnTx/>
                <a:uFillTx/>
                <a:latin typeface="Arial"/>
                <a:ea typeface="+mn-ea"/>
                <a:cs typeface="+mn-cs"/>
                <a:sym typeface="+mn-lt"/>
              </a:rPr>
              <a:t>Comparación y selección del sensor</a:t>
            </a:r>
          </a:p>
        </p:txBody>
      </p:sp>
      <p:pic>
        <p:nvPicPr>
          <p:cNvPr id="4" name="Imagen 3">
            <a:extLst>
              <a:ext uri="{FF2B5EF4-FFF2-40B4-BE49-F238E27FC236}">
                <a16:creationId xmlns:a16="http://schemas.microsoft.com/office/drawing/2014/main" id="{C82949F4-C85D-B41A-BD96-B34546E2D802}"/>
              </a:ext>
            </a:extLst>
          </p:cNvPr>
          <p:cNvPicPr>
            <a:picLocks noChangeAspect="1"/>
          </p:cNvPicPr>
          <p:nvPr/>
        </p:nvPicPr>
        <p:blipFill>
          <a:blip r:embed="rId3"/>
          <a:stretch>
            <a:fillRect/>
          </a:stretch>
        </p:blipFill>
        <p:spPr>
          <a:xfrm>
            <a:off x="29248" y="4503875"/>
            <a:ext cx="1813999" cy="1813999"/>
          </a:xfrm>
          <a:prstGeom prst="rect">
            <a:avLst/>
          </a:prstGeom>
        </p:spPr>
      </p:pic>
      <p:pic>
        <p:nvPicPr>
          <p:cNvPr id="6" name="Imagen 5">
            <a:extLst>
              <a:ext uri="{FF2B5EF4-FFF2-40B4-BE49-F238E27FC236}">
                <a16:creationId xmlns:a16="http://schemas.microsoft.com/office/drawing/2014/main" id="{77AC9D7F-72B0-D95A-6BA5-48C0575CF645}"/>
              </a:ext>
            </a:extLst>
          </p:cNvPr>
          <p:cNvPicPr>
            <a:picLocks noChangeAspect="1"/>
          </p:cNvPicPr>
          <p:nvPr/>
        </p:nvPicPr>
        <p:blipFill>
          <a:blip r:embed="rId4"/>
          <a:stretch>
            <a:fillRect/>
          </a:stretch>
        </p:blipFill>
        <p:spPr>
          <a:xfrm>
            <a:off x="10055617" y="1069484"/>
            <a:ext cx="1686667" cy="1686667"/>
          </a:xfrm>
          <a:prstGeom prst="rect">
            <a:avLst/>
          </a:prstGeom>
        </p:spPr>
      </p:pic>
      <p:sp>
        <p:nvSpPr>
          <p:cNvPr id="25" name="TextBox 36">
            <a:extLst>
              <a:ext uri="{FF2B5EF4-FFF2-40B4-BE49-F238E27FC236}">
                <a16:creationId xmlns:a16="http://schemas.microsoft.com/office/drawing/2014/main" id="{E94E94F9-56CF-0DF2-DAC7-20FB5A20BEA8}"/>
              </a:ext>
            </a:extLst>
          </p:cNvPr>
          <p:cNvSpPr txBox="1">
            <a:spLocks/>
          </p:cNvSpPr>
          <p:nvPr/>
        </p:nvSpPr>
        <p:spPr>
          <a:xfrm>
            <a:off x="6891394" y="2979387"/>
            <a:ext cx="3710898" cy="307808"/>
          </a:xfrm>
          <a:prstGeom prst="rect">
            <a:avLst/>
          </a:prstGeom>
        </p:spPr>
        <p:txBody>
          <a:bodyPr vert="horz" wrap="square" lIns="360000" tIns="0" rIns="0" bIns="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s-EC" altLang="zh-CN" sz="1400" b="0" i="0" u="none" strike="noStrike" kern="1200" cap="none" spc="0" normalizeH="0" baseline="0" noProof="0" dirty="0">
                <a:ln>
                  <a:noFill/>
                </a:ln>
                <a:solidFill>
                  <a:srgbClr val="000000">
                    <a:lumMod val="100000"/>
                  </a:srgbClr>
                </a:solidFill>
                <a:effectLst/>
                <a:uLnTx/>
                <a:uFillTx/>
                <a:latin typeface="Arial"/>
                <a:ea typeface="+mn-ea"/>
                <a:cs typeface="+mn-cs"/>
                <a:sym typeface="+mn-lt"/>
              </a:rPr>
              <a:t>Interfaz de usuario</a:t>
            </a:r>
          </a:p>
        </p:txBody>
      </p:sp>
      <p:sp>
        <p:nvSpPr>
          <p:cNvPr id="29" name="TextBox 36">
            <a:extLst>
              <a:ext uri="{FF2B5EF4-FFF2-40B4-BE49-F238E27FC236}">
                <a16:creationId xmlns:a16="http://schemas.microsoft.com/office/drawing/2014/main" id="{83DDC500-D479-1C3F-0856-2733AE892D9E}"/>
              </a:ext>
            </a:extLst>
          </p:cNvPr>
          <p:cNvSpPr txBox="1">
            <a:spLocks/>
          </p:cNvSpPr>
          <p:nvPr/>
        </p:nvSpPr>
        <p:spPr>
          <a:xfrm>
            <a:off x="6138561" y="3692148"/>
            <a:ext cx="3710898" cy="307808"/>
          </a:xfrm>
          <a:prstGeom prst="rect">
            <a:avLst/>
          </a:prstGeom>
        </p:spPr>
        <p:txBody>
          <a:bodyPr vert="horz" wrap="square" lIns="360000" tIns="0" rIns="0" bIns="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s-EC" altLang="zh-CN" sz="1400" b="0" i="0" u="none" strike="noStrike" kern="1200" cap="none" spc="0" normalizeH="0" baseline="0" noProof="0" dirty="0">
                <a:ln>
                  <a:noFill/>
                </a:ln>
                <a:solidFill>
                  <a:srgbClr val="000000">
                    <a:lumMod val="100000"/>
                  </a:srgbClr>
                </a:solidFill>
                <a:effectLst/>
                <a:uLnTx/>
                <a:uFillTx/>
                <a:latin typeface="Arial"/>
                <a:ea typeface="+mn-ea"/>
                <a:cs typeface="+mn-cs"/>
                <a:sym typeface="+mn-lt"/>
              </a:rPr>
              <a:t>Desplazamientos relativos</a:t>
            </a:r>
          </a:p>
        </p:txBody>
      </p:sp>
      <p:sp>
        <p:nvSpPr>
          <p:cNvPr id="30" name="TextBox 36">
            <a:extLst>
              <a:ext uri="{FF2B5EF4-FFF2-40B4-BE49-F238E27FC236}">
                <a16:creationId xmlns:a16="http://schemas.microsoft.com/office/drawing/2014/main" id="{BF6D4B55-3E8B-2B58-881E-A38FE0D64DFB}"/>
              </a:ext>
            </a:extLst>
          </p:cNvPr>
          <p:cNvSpPr txBox="1">
            <a:spLocks/>
          </p:cNvSpPr>
          <p:nvPr/>
        </p:nvSpPr>
        <p:spPr>
          <a:xfrm>
            <a:off x="6138561" y="3938486"/>
            <a:ext cx="4911401" cy="307808"/>
          </a:xfrm>
          <a:prstGeom prst="rect">
            <a:avLst/>
          </a:prstGeom>
        </p:spPr>
        <p:txBody>
          <a:bodyPr vert="horz" wrap="square" lIns="360000" tIns="0" rIns="0" bIns="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s-EC" altLang="zh-CN" sz="1400" b="0" i="0" u="none" strike="noStrike" kern="1200" cap="none" spc="0" normalizeH="0" baseline="0" noProof="0" dirty="0">
                <a:ln>
                  <a:noFill/>
                </a:ln>
                <a:solidFill>
                  <a:srgbClr val="000000">
                    <a:lumMod val="100000"/>
                  </a:srgbClr>
                </a:solidFill>
                <a:effectLst/>
                <a:uLnTx/>
                <a:uFillTx/>
                <a:latin typeface="Arial"/>
                <a:ea typeface="+mn-ea"/>
                <a:cs typeface="+mn-cs"/>
                <a:sym typeface="+mn-lt"/>
              </a:rPr>
              <a:t>Frecuencia y período natural de vibración de la estructura</a:t>
            </a:r>
          </a:p>
        </p:txBody>
      </p:sp>
      <p:sp>
        <p:nvSpPr>
          <p:cNvPr id="33" name="TextBox 36">
            <a:extLst>
              <a:ext uri="{FF2B5EF4-FFF2-40B4-BE49-F238E27FC236}">
                <a16:creationId xmlns:a16="http://schemas.microsoft.com/office/drawing/2014/main" id="{8B8C1AEF-97CB-7367-6B05-23A95BD376CE}"/>
              </a:ext>
            </a:extLst>
          </p:cNvPr>
          <p:cNvSpPr txBox="1">
            <a:spLocks/>
          </p:cNvSpPr>
          <p:nvPr/>
        </p:nvSpPr>
        <p:spPr>
          <a:xfrm>
            <a:off x="3828951" y="1308030"/>
            <a:ext cx="3710900" cy="317331"/>
          </a:xfrm>
          <a:prstGeom prst="rect">
            <a:avLst/>
          </a:prstGeom>
        </p:spPr>
        <p:txBody>
          <a:bodyPr vert="horz" wrap="square" lIns="360000" tIns="0" rIns="0" bIns="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400" b="0" i="0" u="none" strike="noStrike" kern="1200" cap="none" spc="0" normalizeH="0" baseline="0" noProof="0" dirty="0" err="1">
                <a:ln>
                  <a:noFill/>
                </a:ln>
                <a:solidFill>
                  <a:srgbClr val="000000">
                    <a:lumMod val="100000"/>
                  </a:srgbClr>
                </a:solidFill>
                <a:effectLst/>
                <a:uLnTx/>
                <a:uFillTx/>
                <a:latin typeface="Arial"/>
                <a:ea typeface="+mn-ea"/>
                <a:cs typeface="+mn-cs"/>
                <a:sym typeface="+mn-lt"/>
              </a:rPr>
              <a:t>Justificación</a:t>
            </a:r>
            <a:r>
              <a:rPr kumimoji="0" lang="en-US" altLang="zh-CN" sz="1400" b="0" i="0" u="none" strike="noStrike" kern="1200" cap="none" spc="0" normalizeH="0" baseline="0" noProof="0" dirty="0">
                <a:ln>
                  <a:noFill/>
                </a:ln>
                <a:solidFill>
                  <a:srgbClr val="000000">
                    <a:lumMod val="100000"/>
                  </a:srgbClr>
                </a:solidFill>
                <a:effectLst/>
                <a:uLnTx/>
                <a:uFillTx/>
                <a:latin typeface="Arial"/>
                <a:ea typeface="+mn-ea"/>
                <a:cs typeface="+mn-cs"/>
                <a:sym typeface="+mn-lt"/>
              </a:rPr>
              <a:t> </a:t>
            </a:r>
            <a:r>
              <a:rPr kumimoji="0" lang="es-EC" altLang="zh-CN" sz="1400" b="0" i="0" u="none" strike="noStrike" kern="1200" cap="none" spc="0" normalizeH="0" baseline="0" noProof="0" dirty="0">
                <a:ln>
                  <a:noFill/>
                </a:ln>
                <a:solidFill>
                  <a:srgbClr val="000000">
                    <a:lumMod val="100000"/>
                  </a:srgbClr>
                </a:solidFill>
                <a:effectLst/>
                <a:uLnTx/>
                <a:uFillTx/>
                <a:latin typeface="Arial"/>
                <a:ea typeface="+mn-ea"/>
                <a:cs typeface="+mn-cs"/>
                <a:sym typeface="+mn-lt"/>
              </a:rPr>
              <a:t>e importancia</a:t>
            </a:r>
          </a:p>
        </p:txBody>
      </p:sp>
      <p:sp>
        <p:nvSpPr>
          <p:cNvPr id="34" name="TextBox 36">
            <a:extLst>
              <a:ext uri="{FF2B5EF4-FFF2-40B4-BE49-F238E27FC236}">
                <a16:creationId xmlns:a16="http://schemas.microsoft.com/office/drawing/2014/main" id="{253989FC-A056-4E26-2AA5-33926C5D62C0}"/>
              </a:ext>
            </a:extLst>
          </p:cNvPr>
          <p:cNvSpPr txBox="1">
            <a:spLocks/>
          </p:cNvSpPr>
          <p:nvPr/>
        </p:nvSpPr>
        <p:spPr>
          <a:xfrm>
            <a:off x="3830945" y="1542798"/>
            <a:ext cx="3710900" cy="317331"/>
          </a:xfrm>
          <a:prstGeom prst="rect">
            <a:avLst/>
          </a:prstGeom>
        </p:spPr>
        <p:txBody>
          <a:bodyPr vert="horz" wrap="square" lIns="360000" tIns="0" rIns="0" bIns="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s-EC" altLang="zh-CN" sz="1400" b="0" i="0" u="none" strike="noStrike" kern="1200" cap="none" spc="0" normalizeH="0" baseline="0" noProof="0" dirty="0">
                <a:ln>
                  <a:noFill/>
                </a:ln>
                <a:solidFill>
                  <a:srgbClr val="000000">
                    <a:lumMod val="100000"/>
                  </a:srgbClr>
                </a:solidFill>
                <a:effectLst/>
                <a:uLnTx/>
                <a:uFillTx/>
                <a:latin typeface="Arial"/>
                <a:ea typeface="+mn-ea"/>
                <a:cs typeface="+mn-cs"/>
                <a:sym typeface="+mn-lt"/>
              </a:rPr>
              <a:t>Alcance</a:t>
            </a:r>
            <a:r>
              <a:rPr kumimoji="0" lang="en-US" altLang="zh-CN" sz="1400" b="0" i="0" u="none" strike="noStrike" kern="1200" cap="none" spc="0" normalizeH="0" baseline="0" noProof="0" dirty="0">
                <a:ln>
                  <a:noFill/>
                </a:ln>
                <a:solidFill>
                  <a:srgbClr val="000000">
                    <a:lumMod val="100000"/>
                  </a:srgbClr>
                </a:solidFill>
                <a:effectLst/>
                <a:uLnTx/>
                <a:uFillTx/>
                <a:latin typeface="Arial"/>
                <a:ea typeface="+mn-ea"/>
                <a:cs typeface="+mn-cs"/>
                <a:sym typeface="+mn-lt"/>
              </a:rPr>
              <a:t> del </a:t>
            </a:r>
            <a:r>
              <a:rPr kumimoji="0" lang="es-EC" altLang="zh-CN" sz="1400" b="0" i="0" u="none" strike="noStrike" kern="1200" cap="none" spc="0" normalizeH="0" baseline="0" noProof="0" dirty="0">
                <a:ln>
                  <a:noFill/>
                </a:ln>
                <a:solidFill>
                  <a:srgbClr val="000000">
                    <a:lumMod val="100000"/>
                  </a:srgbClr>
                </a:solidFill>
                <a:effectLst/>
                <a:uLnTx/>
                <a:uFillTx/>
                <a:latin typeface="Arial"/>
                <a:ea typeface="+mn-ea"/>
                <a:cs typeface="+mn-cs"/>
                <a:sym typeface="+mn-lt"/>
              </a:rPr>
              <a:t>proyecto</a:t>
            </a:r>
          </a:p>
        </p:txBody>
      </p:sp>
      <p:sp>
        <p:nvSpPr>
          <p:cNvPr id="2" name="TextBox 36">
            <a:extLst>
              <a:ext uri="{FF2B5EF4-FFF2-40B4-BE49-F238E27FC236}">
                <a16:creationId xmlns:a16="http://schemas.microsoft.com/office/drawing/2014/main" id="{F9F97C45-28B2-CC84-2987-4F37F114E7E4}"/>
              </a:ext>
            </a:extLst>
          </p:cNvPr>
          <p:cNvSpPr txBox="1">
            <a:spLocks/>
          </p:cNvSpPr>
          <p:nvPr/>
        </p:nvSpPr>
        <p:spPr>
          <a:xfrm>
            <a:off x="1510684" y="4532282"/>
            <a:ext cx="3710898" cy="307807"/>
          </a:xfrm>
          <a:prstGeom prst="rect">
            <a:avLst/>
          </a:prstGeom>
        </p:spPr>
        <p:txBody>
          <a:bodyPr vert="horz" wrap="square" lIns="360000" tIns="0" rIns="0" bIns="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s-EC" altLang="zh-CN" sz="1400" b="0" i="0" u="none" strike="noStrike" kern="1200" cap="none" spc="0" normalizeH="0" baseline="0" noProof="0" dirty="0">
                <a:ln>
                  <a:noFill/>
                </a:ln>
                <a:solidFill>
                  <a:srgbClr val="000000">
                    <a:lumMod val="100000"/>
                  </a:srgbClr>
                </a:solidFill>
                <a:effectLst/>
                <a:uLnTx/>
                <a:uFillTx/>
                <a:latin typeface="Arial"/>
                <a:ea typeface="+mn-ea"/>
                <a:cs typeface="+mn-cs"/>
                <a:sym typeface="+mn-lt"/>
              </a:rPr>
              <a:t>Diseño de alimentación</a:t>
            </a:r>
          </a:p>
        </p:txBody>
      </p:sp>
      <p:sp>
        <p:nvSpPr>
          <p:cNvPr id="3" name="TextBox 36">
            <a:extLst>
              <a:ext uri="{FF2B5EF4-FFF2-40B4-BE49-F238E27FC236}">
                <a16:creationId xmlns:a16="http://schemas.microsoft.com/office/drawing/2014/main" id="{4DDB65A9-1476-442A-211D-70B911C8CEF0}"/>
              </a:ext>
            </a:extLst>
          </p:cNvPr>
          <p:cNvSpPr txBox="1">
            <a:spLocks/>
          </p:cNvSpPr>
          <p:nvPr/>
        </p:nvSpPr>
        <p:spPr>
          <a:xfrm>
            <a:off x="1500524" y="4297137"/>
            <a:ext cx="3710898" cy="307807"/>
          </a:xfrm>
          <a:prstGeom prst="rect">
            <a:avLst/>
          </a:prstGeom>
        </p:spPr>
        <p:txBody>
          <a:bodyPr vert="horz" wrap="square" lIns="360000" tIns="0" rIns="0" bIns="0" anchor="ctr" anchorCtr="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s-EC" altLang="zh-CN" sz="1400" b="0" i="0" u="none" strike="noStrike" kern="1200" cap="none" spc="0" normalizeH="0" baseline="0" noProof="0" dirty="0">
                <a:ln>
                  <a:noFill/>
                </a:ln>
                <a:solidFill>
                  <a:srgbClr val="000000">
                    <a:lumMod val="100000"/>
                  </a:srgbClr>
                </a:solidFill>
                <a:effectLst/>
                <a:uLnTx/>
                <a:uFillTx/>
                <a:latin typeface="Arial"/>
                <a:ea typeface="+mn-ea"/>
                <a:cs typeface="+mn-cs"/>
                <a:sym typeface="+mn-lt"/>
              </a:rPr>
              <a:t>Conexión controlador - sensor</a:t>
            </a:r>
          </a:p>
        </p:txBody>
      </p:sp>
      <p:sp>
        <p:nvSpPr>
          <p:cNvPr id="17" name="TextBox 34">
            <a:extLst>
              <a:ext uri="{FF2B5EF4-FFF2-40B4-BE49-F238E27FC236}">
                <a16:creationId xmlns:a16="http://schemas.microsoft.com/office/drawing/2014/main" id="{C0CF7C24-CCC4-0F62-F481-8C92EB86A1F7}"/>
              </a:ext>
            </a:extLst>
          </p:cNvPr>
          <p:cNvSpPr txBox="1"/>
          <p:nvPr/>
        </p:nvSpPr>
        <p:spPr>
          <a:xfrm>
            <a:off x="1361974" y="3766988"/>
            <a:ext cx="3710899" cy="233343"/>
          </a:xfrm>
          <a:prstGeom prst="rect">
            <a:avLst/>
          </a:prstGeom>
          <a:noFill/>
        </p:spPr>
        <p:txBody>
          <a:bodyPr wrap="none" lIns="360000" tIns="0" rIns="0" bIns="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altLang="zh-CN" sz="1400" b="1" i="0" u="none" strike="noStrike" kern="1200" cap="none" spc="0" normalizeH="0" baseline="0" noProof="0" dirty="0">
                <a:ln>
                  <a:noFill/>
                </a:ln>
                <a:solidFill>
                  <a:srgbClr val="336987"/>
                </a:solidFill>
                <a:effectLst/>
                <a:uLnTx/>
                <a:uFillTx/>
                <a:latin typeface="微软雅黑" panose="020B0503020204020204" pitchFamily="34" charset="-122"/>
                <a:ea typeface="微软雅黑" panose="020B0503020204020204" pitchFamily="34" charset="-122"/>
                <a:cs typeface="+mn-cs"/>
                <a:sym typeface="+mn-lt"/>
              </a:rPr>
              <a:t>Desarrollo del nodo sensor</a:t>
            </a:r>
            <a:endParaRPr kumimoji="0" lang="zh-CN" altLang="en-US" sz="1400" b="1" i="0" u="none" strike="noStrike" kern="1200" cap="none" spc="0" normalizeH="0" baseline="0" noProof="0" dirty="0">
              <a:ln>
                <a:noFill/>
              </a:ln>
              <a:solidFill>
                <a:srgbClr val="336987"/>
              </a:solidFill>
              <a:effectLst/>
              <a:uLnTx/>
              <a:uFillTx/>
              <a:latin typeface="微软雅黑" panose="020B0503020204020204" pitchFamily="34" charset="-122"/>
              <a:ea typeface="微软雅黑" panose="020B0503020204020204" pitchFamily="34" charset="-122"/>
              <a:cs typeface="+mn-cs"/>
              <a:sym typeface="+mn-lt"/>
            </a:endParaRPr>
          </a:p>
        </p:txBody>
      </p:sp>
    </p:spTree>
    <p:extLst>
      <p:ext uri="{BB962C8B-B14F-4D97-AF65-F5344CB8AC3E}">
        <p14:creationId xmlns:p14="http://schemas.microsoft.com/office/powerpoint/2010/main" val="3266110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Análisis de resultados </a:t>
            </a:r>
          </a:p>
        </p:txBody>
      </p:sp>
      <p:sp>
        <p:nvSpPr>
          <p:cNvPr id="5" name="TextBox 3">
            <a:extLst>
              <a:ext uri="{FF2B5EF4-FFF2-40B4-BE49-F238E27FC236}">
                <a16:creationId xmlns:a16="http://schemas.microsoft.com/office/drawing/2014/main" id="{D9DAFCAF-6A63-4F94-9E75-229EBF35D868}"/>
              </a:ext>
            </a:extLst>
          </p:cNvPr>
          <p:cNvSpPr txBox="1"/>
          <p:nvPr/>
        </p:nvSpPr>
        <p:spPr>
          <a:xfrm>
            <a:off x="203635" y="682017"/>
            <a:ext cx="111067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Ubicación y distribución de ejes de los nodos sensores</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pic>
        <p:nvPicPr>
          <p:cNvPr id="4" name="Imagen 3">
            <a:extLst>
              <a:ext uri="{FF2B5EF4-FFF2-40B4-BE49-F238E27FC236}">
                <a16:creationId xmlns:a16="http://schemas.microsoft.com/office/drawing/2014/main" id="{A0A3319B-3F1B-24E5-286B-1E27CDC54679}"/>
              </a:ext>
            </a:extLst>
          </p:cNvPr>
          <p:cNvPicPr>
            <a:picLocks noChangeAspect="1"/>
          </p:cNvPicPr>
          <p:nvPr/>
        </p:nvPicPr>
        <p:blipFill>
          <a:blip r:embed="rId4"/>
          <a:stretch>
            <a:fillRect/>
          </a:stretch>
        </p:blipFill>
        <p:spPr>
          <a:xfrm>
            <a:off x="1228286" y="1759235"/>
            <a:ext cx="6162236" cy="4214465"/>
          </a:xfrm>
          <a:prstGeom prst="rect">
            <a:avLst/>
          </a:prstGeom>
        </p:spPr>
      </p:pic>
      <p:pic>
        <p:nvPicPr>
          <p:cNvPr id="6" name="Imagen 5">
            <a:extLst>
              <a:ext uri="{FF2B5EF4-FFF2-40B4-BE49-F238E27FC236}">
                <a16:creationId xmlns:a16="http://schemas.microsoft.com/office/drawing/2014/main" id="{E9B1B684-DD37-D56F-1D5F-54547F9532B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9347"/>
          <a:stretch/>
        </p:blipFill>
        <p:spPr bwMode="auto">
          <a:xfrm>
            <a:off x="7540008" y="3709935"/>
            <a:ext cx="3314992" cy="2205614"/>
          </a:xfrm>
          <a:prstGeom prst="rect">
            <a:avLst/>
          </a:prstGeom>
          <a:noFill/>
          <a:ln>
            <a:noFill/>
          </a:ln>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A00C9573-C6C4-D14F-82DE-B5A0D08BE50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273"/>
          <a:stretch/>
        </p:blipFill>
        <p:spPr bwMode="auto">
          <a:xfrm>
            <a:off x="8426939" y="1654922"/>
            <a:ext cx="3585427" cy="195558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35170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Análisis de resultados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203634" y="635850"/>
            <a:ext cx="110505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FFC000"/>
                </a:solidFill>
                <a:latin typeface="Fira Sans" panose="020B0503050000020004" pitchFamily="34" charset="0"/>
                <a:cs typeface="Times New Roman" panose="02020603050405020304" pitchFamily="18" charset="0"/>
              </a:rPr>
              <a:t>Picos de aceleración – sensor - 3</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pic>
        <p:nvPicPr>
          <p:cNvPr id="2" name="Imagen 1">
            <a:extLst>
              <a:ext uri="{FF2B5EF4-FFF2-40B4-BE49-F238E27FC236}">
                <a16:creationId xmlns:a16="http://schemas.microsoft.com/office/drawing/2014/main" id="{56CB3CF5-C9DA-4145-2C9F-53980248A53C}"/>
              </a:ext>
            </a:extLst>
          </p:cNvPr>
          <p:cNvPicPr>
            <a:picLocks noChangeAspect="1"/>
          </p:cNvPicPr>
          <p:nvPr/>
        </p:nvPicPr>
        <p:blipFill rotWithShape="1">
          <a:blip r:embed="rId4">
            <a:extLst>
              <a:ext uri="{28A0092B-C50C-407E-A947-70E740481C1C}">
                <a14:useLocalDpi xmlns:a14="http://schemas.microsoft.com/office/drawing/2010/main" val="0"/>
              </a:ext>
            </a:extLst>
          </a:blip>
          <a:srcRect l="7585" r="6339"/>
          <a:stretch/>
        </p:blipFill>
        <p:spPr bwMode="auto">
          <a:xfrm>
            <a:off x="1190224" y="1086506"/>
            <a:ext cx="9529358" cy="4890923"/>
          </a:xfrm>
          <a:prstGeom prst="rect">
            <a:avLst/>
          </a:prstGeom>
          <a:noFill/>
          <a:ln>
            <a:noFill/>
          </a:ln>
          <a:extLst>
            <a:ext uri="{53640926-AAD7-44D8-BBD7-CCE9431645EC}">
              <a14:shadowObscured xmlns:a14="http://schemas.microsoft.com/office/drawing/2010/main"/>
            </a:ext>
          </a:extLst>
        </p:spPr>
      </p:pic>
      <p:sp>
        <p:nvSpPr>
          <p:cNvPr id="3" name="TextBox 3">
            <a:extLst>
              <a:ext uri="{FF2B5EF4-FFF2-40B4-BE49-F238E27FC236}">
                <a16:creationId xmlns:a16="http://schemas.microsoft.com/office/drawing/2014/main" id="{53D8A269-121C-9575-4DED-AD945AFC2A6A}"/>
              </a:ext>
            </a:extLst>
          </p:cNvPr>
          <p:cNvSpPr txBox="1"/>
          <p:nvPr/>
        </p:nvSpPr>
        <p:spPr>
          <a:xfrm>
            <a:off x="5854148" y="62024"/>
            <a:ext cx="62083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FFC000"/>
                </a:solidFill>
                <a:latin typeface="Fira Sans" panose="020B0503050000020004" pitchFamily="34" charset="0"/>
                <a:cs typeface="Times New Roman" panose="02020603050405020304" pitchFamily="18" charset="0"/>
              </a:rPr>
              <a:t>Desplazamientos relativos</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spTree>
    <p:extLst>
      <p:ext uri="{BB962C8B-B14F-4D97-AF65-F5344CB8AC3E}">
        <p14:creationId xmlns:p14="http://schemas.microsoft.com/office/powerpoint/2010/main" val="3675212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Análisis de resultados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203634" y="635850"/>
            <a:ext cx="110505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Picos de aceleración de un intervalo de 3 horas</a:t>
            </a:r>
          </a:p>
        </p:txBody>
      </p:sp>
      <p:pic>
        <p:nvPicPr>
          <p:cNvPr id="3" name="Imagen 2">
            <a:extLst>
              <a:ext uri="{FF2B5EF4-FFF2-40B4-BE49-F238E27FC236}">
                <a16:creationId xmlns:a16="http://schemas.microsoft.com/office/drawing/2014/main" id="{1F34A1AD-B4A7-0A5F-8A9E-DEC352FCFA62}"/>
              </a:ext>
            </a:extLst>
          </p:cNvPr>
          <p:cNvPicPr>
            <a:picLocks noChangeAspect="1"/>
          </p:cNvPicPr>
          <p:nvPr/>
        </p:nvPicPr>
        <p:blipFill rotWithShape="1">
          <a:blip r:embed="rId4">
            <a:extLst>
              <a:ext uri="{28A0092B-C50C-407E-A947-70E740481C1C}">
                <a14:useLocalDpi xmlns:a14="http://schemas.microsoft.com/office/drawing/2010/main" val="0"/>
              </a:ext>
            </a:extLst>
          </a:blip>
          <a:srcRect l="2000" r="5104"/>
          <a:stretch/>
        </p:blipFill>
        <p:spPr bwMode="auto">
          <a:xfrm>
            <a:off x="733273" y="1220625"/>
            <a:ext cx="9991239" cy="4708417"/>
          </a:xfrm>
          <a:prstGeom prst="rect">
            <a:avLst/>
          </a:prstGeom>
          <a:noFill/>
          <a:ln>
            <a:noFill/>
          </a:ln>
          <a:extLst>
            <a:ext uri="{53640926-AAD7-44D8-BBD7-CCE9431645EC}">
              <a14:shadowObscured xmlns:a14="http://schemas.microsoft.com/office/drawing/2010/main"/>
            </a:ext>
          </a:extLst>
        </p:spPr>
      </p:pic>
      <p:sp>
        <p:nvSpPr>
          <p:cNvPr id="2" name="TextBox 3">
            <a:extLst>
              <a:ext uri="{FF2B5EF4-FFF2-40B4-BE49-F238E27FC236}">
                <a16:creationId xmlns:a16="http://schemas.microsoft.com/office/drawing/2014/main" id="{E2A7E0DB-1532-60A9-FFC2-54748C1EAA41}"/>
              </a:ext>
            </a:extLst>
          </p:cNvPr>
          <p:cNvSpPr txBox="1"/>
          <p:nvPr/>
        </p:nvSpPr>
        <p:spPr>
          <a:xfrm>
            <a:off x="5854148" y="62024"/>
            <a:ext cx="62083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FFC000"/>
                </a:solidFill>
                <a:latin typeface="Fira Sans" panose="020B0503050000020004" pitchFamily="34" charset="0"/>
                <a:cs typeface="Times New Roman" panose="02020603050405020304" pitchFamily="18" charset="0"/>
              </a:rPr>
              <a:t>Desplazamientos relativos</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spTree>
    <p:extLst>
      <p:ext uri="{BB962C8B-B14F-4D97-AF65-F5344CB8AC3E}">
        <p14:creationId xmlns:p14="http://schemas.microsoft.com/office/powerpoint/2010/main" val="335830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Análisis de resultados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203634" y="635850"/>
            <a:ext cx="110505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Picos de aceleración de un intervalo de 3 horas</a:t>
            </a:r>
          </a:p>
        </p:txBody>
      </p:sp>
      <p:pic>
        <p:nvPicPr>
          <p:cNvPr id="3" name="Imagen 2">
            <a:extLst>
              <a:ext uri="{FF2B5EF4-FFF2-40B4-BE49-F238E27FC236}">
                <a16:creationId xmlns:a16="http://schemas.microsoft.com/office/drawing/2014/main" id="{176EE247-95F7-CD8B-6BEB-079C83AA09EC}"/>
              </a:ext>
            </a:extLst>
          </p:cNvPr>
          <p:cNvPicPr>
            <a:picLocks noChangeAspect="1"/>
          </p:cNvPicPr>
          <p:nvPr/>
        </p:nvPicPr>
        <p:blipFill rotWithShape="1">
          <a:blip r:embed="rId4">
            <a:extLst>
              <a:ext uri="{28A0092B-C50C-407E-A947-70E740481C1C}">
                <a14:useLocalDpi xmlns:a14="http://schemas.microsoft.com/office/drawing/2010/main" val="0"/>
              </a:ext>
            </a:extLst>
          </a:blip>
          <a:srcRect l="2587" r="4163"/>
          <a:stretch/>
        </p:blipFill>
        <p:spPr bwMode="auto">
          <a:xfrm>
            <a:off x="1019559" y="1297570"/>
            <a:ext cx="9941273" cy="4652385"/>
          </a:xfrm>
          <a:prstGeom prst="rect">
            <a:avLst/>
          </a:prstGeom>
          <a:noFill/>
          <a:ln>
            <a:noFill/>
          </a:ln>
          <a:extLst>
            <a:ext uri="{53640926-AAD7-44D8-BBD7-CCE9431645EC}">
              <a14:shadowObscured xmlns:a14="http://schemas.microsoft.com/office/drawing/2010/main"/>
            </a:ext>
          </a:extLst>
        </p:spPr>
      </p:pic>
      <p:sp>
        <p:nvSpPr>
          <p:cNvPr id="2" name="TextBox 3">
            <a:extLst>
              <a:ext uri="{FF2B5EF4-FFF2-40B4-BE49-F238E27FC236}">
                <a16:creationId xmlns:a16="http://schemas.microsoft.com/office/drawing/2014/main" id="{C7C9B35B-62C3-8C8F-750D-E700E39CD81C}"/>
              </a:ext>
            </a:extLst>
          </p:cNvPr>
          <p:cNvSpPr txBox="1"/>
          <p:nvPr/>
        </p:nvSpPr>
        <p:spPr>
          <a:xfrm>
            <a:off x="5854148" y="62024"/>
            <a:ext cx="62083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FFC000"/>
                </a:solidFill>
                <a:latin typeface="Fira Sans" panose="020B0503050000020004" pitchFamily="34" charset="0"/>
                <a:cs typeface="Times New Roman" panose="02020603050405020304" pitchFamily="18" charset="0"/>
              </a:rPr>
              <a:t>Desplazamientos relativos</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spTree>
    <p:extLst>
      <p:ext uri="{BB962C8B-B14F-4D97-AF65-F5344CB8AC3E}">
        <p14:creationId xmlns:p14="http://schemas.microsoft.com/office/powerpoint/2010/main" val="668449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Análisis de resultados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203634" y="635850"/>
            <a:ext cx="110505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Picos de aceleración de un intervalo de 3 horas</a:t>
            </a:r>
          </a:p>
        </p:txBody>
      </p:sp>
      <p:pic>
        <p:nvPicPr>
          <p:cNvPr id="3" name="Imagen 2">
            <a:extLst>
              <a:ext uri="{FF2B5EF4-FFF2-40B4-BE49-F238E27FC236}">
                <a16:creationId xmlns:a16="http://schemas.microsoft.com/office/drawing/2014/main" id="{D376314A-E6F7-B7F1-E6A5-F4FD10FFAE3E}"/>
              </a:ext>
            </a:extLst>
          </p:cNvPr>
          <p:cNvPicPr>
            <a:picLocks noChangeAspect="1"/>
          </p:cNvPicPr>
          <p:nvPr/>
        </p:nvPicPr>
        <p:blipFill rotWithShape="1">
          <a:blip r:embed="rId4">
            <a:extLst>
              <a:ext uri="{28A0092B-C50C-407E-A947-70E740481C1C}">
                <a14:useLocalDpi xmlns:a14="http://schemas.microsoft.com/office/drawing/2010/main" val="0"/>
              </a:ext>
            </a:extLst>
          </a:blip>
          <a:srcRect l="3057" r="3928" b="7181"/>
          <a:stretch/>
        </p:blipFill>
        <p:spPr bwMode="auto">
          <a:xfrm>
            <a:off x="624716" y="1220625"/>
            <a:ext cx="10208354" cy="4850059"/>
          </a:xfrm>
          <a:prstGeom prst="rect">
            <a:avLst/>
          </a:prstGeom>
          <a:noFill/>
          <a:ln>
            <a:noFill/>
          </a:ln>
          <a:extLst>
            <a:ext uri="{53640926-AAD7-44D8-BBD7-CCE9431645EC}">
              <a14:shadowObscured xmlns:a14="http://schemas.microsoft.com/office/drawing/2010/main"/>
            </a:ext>
          </a:extLst>
        </p:spPr>
      </p:pic>
      <p:sp>
        <p:nvSpPr>
          <p:cNvPr id="2" name="TextBox 3">
            <a:extLst>
              <a:ext uri="{FF2B5EF4-FFF2-40B4-BE49-F238E27FC236}">
                <a16:creationId xmlns:a16="http://schemas.microsoft.com/office/drawing/2014/main" id="{7E7F896E-EFB7-1EAF-08D0-6F7A88C35ED5}"/>
              </a:ext>
            </a:extLst>
          </p:cNvPr>
          <p:cNvSpPr txBox="1"/>
          <p:nvPr/>
        </p:nvSpPr>
        <p:spPr>
          <a:xfrm>
            <a:off x="5854148" y="62024"/>
            <a:ext cx="62083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FFC000"/>
                </a:solidFill>
                <a:latin typeface="Fira Sans" panose="020B0503050000020004" pitchFamily="34" charset="0"/>
                <a:cs typeface="Times New Roman" panose="02020603050405020304" pitchFamily="18" charset="0"/>
              </a:rPr>
              <a:t>Desplazamientos relativos</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spTree>
    <p:extLst>
      <p:ext uri="{BB962C8B-B14F-4D97-AF65-F5344CB8AC3E}">
        <p14:creationId xmlns:p14="http://schemas.microsoft.com/office/powerpoint/2010/main" val="559157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Análisis de resultados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203634" y="635850"/>
            <a:ext cx="110505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Pico máximo de desplazamiento</a:t>
            </a:r>
          </a:p>
        </p:txBody>
      </p:sp>
      <p:pic>
        <p:nvPicPr>
          <p:cNvPr id="2" name="Imagen 1">
            <a:extLst>
              <a:ext uri="{FF2B5EF4-FFF2-40B4-BE49-F238E27FC236}">
                <a16:creationId xmlns:a16="http://schemas.microsoft.com/office/drawing/2014/main" id="{8CEE2357-0AB4-1AFE-CF80-8D5E6B07E827}"/>
              </a:ext>
            </a:extLst>
          </p:cNvPr>
          <p:cNvPicPr>
            <a:picLocks noChangeAspect="1"/>
          </p:cNvPicPr>
          <p:nvPr/>
        </p:nvPicPr>
        <p:blipFill rotWithShape="1">
          <a:blip r:embed="rId4">
            <a:extLst>
              <a:ext uri="{28A0092B-C50C-407E-A947-70E740481C1C}">
                <a14:useLocalDpi xmlns:a14="http://schemas.microsoft.com/office/drawing/2010/main" val="0"/>
              </a:ext>
            </a:extLst>
          </a:blip>
          <a:srcRect l="3528" r="4397" b="2244"/>
          <a:stretch/>
        </p:blipFill>
        <p:spPr bwMode="auto">
          <a:xfrm>
            <a:off x="764863" y="1086507"/>
            <a:ext cx="10347136" cy="4874572"/>
          </a:xfrm>
          <a:prstGeom prst="rect">
            <a:avLst/>
          </a:prstGeom>
          <a:noFill/>
          <a:ln>
            <a:noFill/>
          </a:ln>
          <a:extLst>
            <a:ext uri="{53640926-AAD7-44D8-BBD7-CCE9431645EC}">
              <a14:shadowObscured xmlns:a14="http://schemas.microsoft.com/office/drawing/2010/main"/>
            </a:ext>
          </a:extLst>
        </p:spPr>
      </p:pic>
      <p:sp>
        <p:nvSpPr>
          <p:cNvPr id="3" name="TextBox 3">
            <a:extLst>
              <a:ext uri="{FF2B5EF4-FFF2-40B4-BE49-F238E27FC236}">
                <a16:creationId xmlns:a16="http://schemas.microsoft.com/office/drawing/2014/main" id="{35DEAE0A-A00C-275D-6618-F57DD4188381}"/>
              </a:ext>
            </a:extLst>
          </p:cNvPr>
          <p:cNvSpPr txBox="1"/>
          <p:nvPr/>
        </p:nvSpPr>
        <p:spPr>
          <a:xfrm>
            <a:off x="5854148" y="62024"/>
            <a:ext cx="62083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FFC000"/>
                </a:solidFill>
                <a:latin typeface="Fira Sans" panose="020B0503050000020004" pitchFamily="34" charset="0"/>
                <a:cs typeface="Times New Roman" panose="02020603050405020304" pitchFamily="18" charset="0"/>
              </a:rPr>
              <a:t>Desplazamientos relativos</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spTree>
    <p:extLst>
      <p:ext uri="{BB962C8B-B14F-4D97-AF65-F5344CB8AC3E}">
        <p14:creationId xmlns:p14="http://schemas.microsoft.com/office/powerpoint/2010/main" val="2254111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Análisis de resultados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203634" y="635850"/>
            <a:ext cx="110505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Desplazamiento registrado en el tiempo del sensor 3</a:t>
            </a:r>
          </a:p>
        </p:txBody>
      </p:sp>
      <p:pic>
        <p:nvPicPr>
          <p:cNvPr id="2" name="Imagen 1">
            <a:extLst>
              <a:ext uri="{FF2B5EF4-FFF2-40B4-BE49-F238E27FC236}">
                <a16:creationId xmlns:a16="http://schemas.microsoft.com/office/drawing/2014/main" id="{F7D42A49-0DD8-D650-A0AB-38FE2DFAA04F}"/>
              </a:ext>
            </a:extLst>
          </p:cNvPr>
          <p:cNvPicPr>
            <a:picLocks noChangeAspect="1"/>
          </p:cNvPicPr>
          <p:nvPr/>
        </p:nvPicPr>
        <p:blipFill rotWithShape="1">
          <a:blip r:embed="rId4">
            <a:extLst>
              <a:ext uri="{28A0092B-C50C-407E-A947-70E740481C1C}">
                <a14:useLocalDpi xmlns:a14="http://schemas.microsoft.com/office/drawing/2010/main" val="0"/>
              </a:ext>
            </a:extLst>
          </a:blip>
          <a:srcRect l="2587" r="4633" b="3185"/>
          <a:stretch/>
        </p:blipFill>
        <p:spPr bwMode="auto">
          <a:xfrm>
            <a:off x="576426" y="1086507"/>
            <a:ext cx="10304933" cy="4855728"/>
          </a:xfrm>
          <a:prstGeom prst="rect">
            <a:avLst/>
          </a:prstGeom>
          <a:noFill/>
          <a:ln>
            <a:noFill/>
          </a:ln>
          <a:extLst>
            <a:ext uri="{53640926-AAD7-44D8-BBD7-CCE9431645EC}">
              <a14:shadowObscured xmlns:a14="http://schemas.microsoft.com/office/drawing/2010/main"/>
            </a:ext>
          </a:extLst>
        </p:spPr>
      </p:pic>
      <p:sp>
        <p:nvSpPr>
          <p:cNvPr id="3" name="TextBox 3">
            <a:extLst>
              <a:ext uri="{FF2B5EF4-FFF2-40B4-BE49-F238E27FC236}">
                <a16:creationId xmlns:a16="http://schemas.microsoft.com/office/drawing/2014/main" id="{BCC8AA96-B99F-90CD-3E6F-972A96448318}"/>
              </a:ext>
            </a:extLst>
          </p:cNvPr>
          <p:cNvSpPr txBox="1"/>
          <p:nvPr/>
        </p:nvSpPr>
        <p:spPr>
          <a:xfrm>
            <a:off x="5854148" y="62024"/>
            <a:ext cx="62083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FFC000"/>
                </a:solidFill>
                <a:latin typeface="Fira Sans" panose="020B0503050000020004" pitchFamily="34" charset="0"/>
                <a:cs typeface="Times New Roman" panose="02020603050405020304" pitchFamily="18" charset="0"/>
              </a:rPr>
              <a:t>Desplazamientos relativos</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spTree>
    <p:extLst>
      <p:ext uri="{BB962C8B-B14F-4D97-AF65-F5344CB8AC3E}">
        <p14:creationId xmlns:p14="http://schemas.microsoft.com/office/powerpoint/2010/main" val="2645431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Análisis de resultados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203634" y="635850"/>
            <a:ext cx="110505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Pico máximo de desplazamiento</a:t>
            </a:r>
          </a:p>
        </p:txBody>
      </p:sp>
      <p:pic>
        <p:nvPicPr>
          <p:cNvPr id="2" name="Imagen 1">
            <a:extLst>
              <a:ext uri="{FF2B5EF4-FFF2-40B4-BE49-F238E27FC236}">
                <a16:creationId xmlns:a16="http://schemas.microsoft.com/office/drawing/2014/main" id="{DDDF5B0B-D4FF-9962-9754-C2ADB1E414EF}"/>
              </a:ext>
            </a:extLst>
          </p:cNvPr>
          <p:cNvPicPr>
            <a:picLocks noChangeAspect="1"/>
          </p:cNvPicPr>
          <p:nvPr/>
        </p:nvPicPr>
        <p:blipFill rotWithShape="1">
          <a:blip r:embed="rId4">
            <a:extLst>
              <a:ext uri="{28A0092B-C50C-407E-A947-70E740481C1C}">
                <a14:useLocalDpi xmlns:a14="http://schemas.microsoft.com/office/drawing/2010/main" val="0"/>
              </a:ext>
            </a:extLst>
          </a:blip>
          <a:srcRect l="1764" r="4023" b="2663"/>
          <a:stretch/>
        </p:blipFill>
        <p:spPr bwMode="auto">
          <a:xfrm>
            <a:off x="534223" y="1086507"/>
            <a:ext cx="10389339" cy="4861159"/>
          </a:xfrm>
          <a:prstGeom prst="rect">
            <a:avLst/>
          </a:prstGeom>
          <a:noFill/>
          <a:ln>
            <a:noFill/>
          </a:ln>
          <a:extLst>
            <a:ext uri="{53640926-AAD7-44D8-BBD7-CCE9431645EC}">
              <a14:shadowObscured xmlns:a14="http://schemas.microsoft.com/office/drawing/2010/main"/>
            </a:ext>
          </a:extLst>
        </p:spPr>
      </p:pic>
      <p:sp>
        <p:nvSpPr>
          <p:cNvPr id="3" name="TextBox 3">
            <a:extLst>
              <a:ext uri="{FF2B5EF4-FFF2-40B4-BE49-F238E27FC236}">
                <a16:creationId xmlns:a16="http://schemas.microsoft.com/office/drawing/2014/main" id="{C58B39F5-2EBB-50DE-A38C-ED6EC2CE7C84}"/>
              </a:ext>
            </a:extLst>
          </p:cNvPr>
          <p:cNvSpPr txBox="1"/>
          <p:nvPr/>
        </p:nvSpPr>
        <p:spPr>
          <a:xfrm>
            <a:off x="5854148" y="62024"/>
            <a:ext cx="62083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FFC000"/>
                </a:solidFill>
                <a:latin typeface="Fira Sans" panose="020B0503050000020004" pitchFamily="34" charset="0"/>
                <a:cs typeface="Times New Roman" panose="02020603050405020304" pitchFamily="18" charset="0"/>
              </a:rPr>
              <a:t>Desplazamientos relativos</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spTree>
    <p:extLst>
      <p:ext uri="{BB962C8B-B14F-4D97-AF65-F5344CB8AC3E}">
        <p14:creationId xmlns:p14="http://schemas.microsoft.com/office/powerpoint/2010/main" val="264710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Análisis de resultados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203634" y="635850"/>
            <a:ext cx="110505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Desplazamiento registrado en el tiempo del sensor 3</a:t>
            </a:r>
          </a:p>
        </p:txBody>
      </p:sp>
      <p:pic>
        <p:nvPicPr>
          <p:cNvPr id="2" name="Imagen 1">
            <a:extLst>
              <a:ext uri="{FF2B5EF4-FFF2-40B4-BE49-F238E27FC236}">
                <a16:creationId xmlns:a16="http://schemas.microsoft.com/office/drawing/2014/main" id="{3DAF9D6B-4D24-AE29-1DD0-71E2C344C919}"/>
              </a:ext>
            </a:extLst>
          </p:cNvPr>
          <p:cNvPicPr>
            <a:picLocks noChangeAspect="1"/>
          </p:cNvPicPr>
          <p:nvPr/>
        </p:nvPicPr>
        <p:blipFill rotWithShape="1">
          <a:blip r:embed="rId4">
            <a:extLst>
              <a:ext uri="{28A0092B-C50C-407E-A947-70E740481C1C}">
                <a14:useLocalDpi xmlns:a14="http://schemas.microsoft.com/office/drawing/2010/main" val="0"/>
              </a:ext>
            </a:extLst>
          </a:blip>
          <a:srcRect l="1529" r="4633" b="2716"/>
          <a:stretch/>
        </p:blipFill>
        <p:spPr bwMode="auto">
          <a:xfrm>
            <a:off x="667866" y="1220625"/>
            <a:ext cx="10122053" cy="4737108"/>
          </a:xfrm>
          <a:prstGeom prst="rect">
            <a:avLst/>
          </a:prstGeom>
          <a:noFill/>
          <a:ln>
            <a:noFill/>
          </a:ln>
          <a:extLst>
            <a:ext uri="{53640926-AAD7-44D8-BBD7-CCE9431645EC}">
              <a14:shadowObscured xmlns:a14="http://schemas.microsoft.com/office/drawing/2010/main"/>
            </a:ext>
          </a:extLst>
        </p:spPr>
      </p:pic>
      <p:sp>
        <p:nvSpPr>
          <p:cNvPr id="3" name="TextBox 3">
            <a:extLst>
              <a:ext uri="{FF2B5EF4-FFF2-40B4-BE49-F238E27FC236}">
                <a16:creationId xmlns:a16="http://schemas.microsoft.com/office/drawing/2014/main" id="{F971B6ED-7667-7368-C0A8-5677D0282458}"/>
              </a:ext>
            </a:extLst>
          </p:cNvPr>
          <p:cNvSpPr txBox="1"/>
          <p:nvPr/>
        </p:nvSpPr>
        <p:spPr>
          <a:xfrm>
            <a:off x="5854148" y="62024"/>
            <a:ext cx="62083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FFC000"/>
                </a:solidFill>
                <a:latin typeface="Fira Sans" panose="020B0503050000020004" pitchFamily="34" charset="0"/>
                <a:cs typeface="Times New Roman" panose="02020603050405020304" pitchFamily="18" charset="0"/>
              </a:rPr>
              <a:t>Desplazamientos relativos</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spTree>
    <p:extLst>
      <p:ext uri="{BB962C8B-B14F-4D97-AF65-F5344CB8AC3E}">
        <p14:creationId xmlns:p14="http://schemas.microsoft.com/office/powerpoint/2010/main" val="641377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Análisis de resultados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203634" y="635850"/>
            <a:ext cx="110505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Pico máximo de desplazamiento</a:t>
            </a:r>
          </a:p>
        </p:txBody>
      </p:sp>
      <p:pic>
        <p:nvPicPr>
          <p:cNvPr id="2" name="Imagen 1">
            <a:extLst>
              <a:ext uri="{FF2B5EF4-FFF2-40B4-BE49-F238E27FC236}">
                <a16:creationId xmlns:a16="http://schemas.microsoft.com/office/drawing/2014/main" id="{C06788AE-7DC5-0347-2C40-66A091991728}"/>
              </a:ext>
            </a:extLst>
          </p:cNvPr>
          <p:cNvPicPr>
            <a:picLocks noChangeAspect="1"/>
          </p:cNvPicPr>
          <p:nvPr/>
        </p:nvPicPr>
        <p:blipFill rotWithShape="1">
          <a:blip r:embed="rId4">
            <a:extLst>
              <a:ext uri="{28A0092B-C50C-407E-A947-70E740481C1C}">
                <a14:useLocalDpi xmlns:a14="http://schemas.microsoft.com/office/drawing/2010/main" val="0"/>
              </a:ext>
            </a:extLst>
          </a:blip>
          <a:srcRect l="3176" r="5809"/>
          <a:stretch/>
        </p:blipFill>
        <p:spPr bwMode="auto">
          <a:xfrm>
            <a:off x="674900" y="1086507"/>
            <a:ext cx="10107985" cy="4762925"/>
          </a:xfrm>
          <a:prstGeom prst="rect">
            <a:avLst/>
          </a:prstGeom>
          <a:noFill/>
          <a:ln>
            <a:noFill/>
          </a:ln>
          <a:extLst>
            <a:ext uri="{53640926-AAD7-44D8-BBD7-CCE9431645EC}">
              <a14:shadowObscured xmlns:a14="http://schemas.microsoft.com/office/drawing/2010/main"/>
            </a:ext>
          </a:extLst>
        </p:spPr>
      </p:pic>
      <p:sp>
        <p:nvSpPr>
          <p:cNvPr id="3" name="TextBox 3">
            <a:extLst>
              <a:ext uri="{FF2B5EF4-FFF2-40B4-BE49-F238E27FC236}">
                <a16:creationId xmlns:a16="http://schemas.microsoft.com/office/drawing/2014/main" id="{73C24CDB-66B1-E6C9-DB16-53D20C90148A}"/>
              </a:ext>
            </a:extLst>
          </p:cNvPr>
          <p:cNvSpPr txBox="1"/>
          <p:nvPr/>
        </p:nvSpPr>
        <p:spPr>
          <a:xfrm>
            <a:off x="5854148" y="62024"/>
            <a:ext cx="62083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FFC000"/>
                </a:solidFill>
                <a:latin typeface="Fira Sans" panose="020B0503050000020004" pitchFamily="34" charset="0"/>
                <a:cs typeface="Times New Roman" panose="02020603050405020304" pitchFamily="18" charset="0"/>
              </a:rPr>
              <a:t>Desplazamientos relativos</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spTree>
    <p:extLst>
      <p:ext uri="{BB962C8B-B14F-4D97-AF65-F5344CB8AC3E}">
        <p14:creationId xmlns:p14="http://schemas.microsoft.com/office/powerpoint/2010/main" val="915998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a:ln>
                  <a:noFill/>
                </a:ln>
                <a:solidFill>
                  <a:srgbClr val="333399"/>
                </a:solidFill>
                <a:effectLst/>
                <a:uLnTx/>
                <a:uFillTx/>
                <a:latin typeface="Fira Sans" panose="020B0503050000020004" pitchFamily="34" charset="0"/>
                <a:ea typeface="+mn-ea"/>
                <a:cs typeface="Times New Roman" panose="02020603050405020304" pitchFamily="18" charset="0"/>
              </a:rPr>
              <a:t>Introducción</a:t>
            </a:r>
            <a:endParaRPr kumimoji="0" lang="es-ES" sz="4000" b="1" i="0" u="none" strike="noStrike" kern="1200" cap="none" spc="0" normalizeH="0" baseline="0" noProof="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3969942" y="66463"/>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Antecedentes</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graphicFrame>
        <p:nvGraphicFramePr>
          <p:cNvPr id="6" name="Diagrama 5">
            <a:extLst>
              <a:ext uri="{FF2B5EF4-FFF2-40B4-BE49-F238E27FC236}">
                <a16:creationId xmlns:a16="http://schemas.microsoft.com/office/drawing/2014/main" id="{DD785CD3-4DE4-0707-BACF-D27F715D0FF9}"/>
              </a:ext>
            </a:extLst>
          </p:cNvPr>
          <p:cNvGraphicFramePr/>
          <p:nvPr>
            <p:extLst>
              <p:ext uri="{D42A27DB-BD31-4B8C-83A1-F6EECF244321}">
                <p14:modId xmlns:p14="http://schemas.microsoft.com/office/powerpoint/2010/main" val="409121433"/>
              </p:ext>
            </p:extLst>
          </p:nvPr>
        </p:nvGraphicFramePr>
        <p:xfrm>
          <a:off x="401053" y="719666"/>
          <a:ext cx="10710947"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76179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Análisis de resultados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203634" y="635850"/>
            <a:ext cx="110505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Desplazamiento registrado en el tiempo del sensor 3</a:t>
            </a:r>
          </a:p>
        </p:txBody>
      </p:sp>
      <p:pic>
        <p:nvPicPr>
          <p:cNvPr id="2" name="Imagen 1">
            <a:extLst>
              <a:ext uri="{FF2B5EF4-FFF2-40B4-BE49-F238E27FC236}">
                <a16:creationId xmlns:a16="http://schemas.microsoft.com/office/drawing/2014/main" id="{86128A68-868E-3E39-DB2F-601BB8DE2F53}"/>
              </a:ext>
            </a:extLst>
          </p:cNvPr>
          <p:cNvPicPr>
            <a:picLocks noChangeAspect="1"/>
          </p:cNvPicPr>
          <p:nvPr/>
        </p:nvPicPr>
        <p:blipFill rotWithShape="1">
          <a:blip r:embed="rId4">
            <a:extLst>
              <a:ext uri="{28A0092B-C50C-407E-A947-70E740481C1C}">
                <a14:useLocalDpi xmlns:a14="http://schemas.microsoft.com/office/drawing/2010/main" val="0"/>
              </a:ext>
            </a:extLst>
          </a:blip>
          <a:srcRect l="1999" r="4632" b="2891"/>
          <a:stretch/>
        </p:blipFill>
        <p:spPr bwMode="auto">
          <a:xfrm>
            <a:off x="812739" y="1086507"/>
            <a:ext cx="10299260" cy="4853054"/>
          </a:xfrm>
          <a:prstGeom prst="rect">
            <a:avLst/>
          </a:prstGeom>
          <a:noFill/>
          <a:ln>
            <a:noFill/>
          </a:ln>
          <a:extLst>
            <a:ext uri="{53640926-AAD7-44D8-BBD7-CCE9431645EC}">
              <a14:shadowObscured xmlns:a14="http://schemas.microsoft.com/office/drawing/2010/main"/>
            </a:ext>
          </a:extLst>
        </p:spPr>
      </p:pic>
      <p:sp>
        <p:nvSpPr>
          <p:cNvPr id="3" name="TextBox 3">
            <a:extLst>
              <a:ext uri="{FF2B5EF4-FFF2-40B4-BE49-F238E27FC236}">
                <a16:creationId xmlns:a16="http://schemas.microsoft.com/office/drawing/2014/main" id="{D0764DFB-3FA3-DBED-EE64-6CEEBE707F98}"/>
              </a:ext>
            </a:extLst>
          </p:cNvPr>
          <p:cNvSpPr txBox="1"/>
          <p:nvPr/>
        </p:nvSpPr>
        <p:spPr>
          <a:xfrm>
            <a:off x="5854148" y="62024"/>
            <a:ext cx="62083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FFC000"/>
                </a:solidFill>
                <a:latin typeface="Fira Sans" panose="020B0503050000020004" pitchFamily="34" charset="0"/>
                <a:cs typeface="Times New Roman" panose="02020603050405020304" pitchFamily="18" charset="0"/>
              </a:rPr>
              <a:t>Desplazamientos relativos</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spTree>
    <p:extLst>
      <p:ext uri="{BB962C8B-B14F-4D97-AF65-F5344CB8AC3E}">
        <p14:creationId xmlns:p14="http://schemas.microsoft.com/office/powerpoint/2010/main" val="41298934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Análisis de resultados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203634" y="635850"/>
            <a:ext cx="110505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Desplazamientos registrados</a:t>
            </a:r>
          </a:p>
        </p:txBody>
      </p:sp>
      <p:graphicFrame>
        <p:nvGraphicFramePr>
          <p:cNvPr id="4" name="Tabla 3">
            <a:extLst>
              <a:ext uri="{FF2B5EF4-FFF2-40B4-BE49-F238E27FC236}">
                <a16:creationId xmlns:a16="http://schemas.microsoft.com/office/drawing/2014/main" id="{E24B3D78-7276-9198-7C69-8393AA94696C}"/>
              </a:ext>
            </a:extLst>
          </p:cNvPr>
          <p:cNvGraphicFramePr>
            <a:graphicFrameLocks noGrp="1"/>
          </p:cNvGraphicFramePr>
          <p:nvPr>
            <p:extLst>
              <p:ext uri="{D42A27DB-BD31-4B8C-83A1-F6EECF244321}">
                <p14:modId xmlns:p14="http://schemas.microsoft.com/office/powerpoint/2010/main" val="3106866674"/>
              </p:ext>
            </p:extLst>
          </p:nvPr>
        </p:nvGraphicFramePr>
        <p:xfrm>
          <a:off x="767124" y="1554160"/>
          <a:ext cx="10657752" cy="1557681"/>
        </p:xfrm>
        <a:graphic>
          <a:graphicData uri="http://schemas.openxmlformats.org/drawingml/2006/table">
            <a:tbl>
              <a:tblPr firstRow="1" firstCol="1" bandRow="1">
                <a:tableStyleId>{2D5ABB26-0587-4C30-8999-92F81FD0307C}</a:tableStyleId>
              </a:tblPr>
              <a:tblGrid>
                <a:gridCol w="1907650">
                  <a:extLst>
                    <a:ext uri="{9D8B030D-6E8A-4147-A177-3AD203B41FA5}">
                      <a16:colId xmlns:a16="http://schemas.microsoft.com/office/drawing/2014/main" val="2772240410"/>
                    </a:ext>
                  </a:extLst>
                </a:gridCol>
                <a:gridCol w="2799471">
                  <a:extLst>
                    <a:ext uri="{9D8B030D-6E8A-4147-A177-3AD203B41FA5}">
                      <a16:colId xmlns:a16="http://schemas.microsoft.com/office/drawing/2014/main" val="1078129405"/>
                    </a:ext>
                  </a:extLst>
                </a:gridCol>
                <a:gridCol w="2743200">
                  <a:extLst>
                    <a:ext uri="{9D8B030D-6E8A-4147-A177-3AD203B41FA5}">
                      <a16:colId xmlns:a16="http://schemas.microsoft.com/office/drawing/2014/main" val="55803349"/>
                    </a:ext>
                  </a:extLst>
                </a:gridCol>
                <a:gridCol w="3207431">
                  <a:extLst>
                    <a:ext uri="{9D8B030D-6E8A-4147-A177-3AD203B41FA5}">
                      <a16:colId xmlns:a16="http://schemas.microsoft.com/office/drawing/2014/main" val="2711035965"/>
                    </a:ext>
                  </a:extLst>
                </a:gridCol>
              </a:tblGrid>
              <a:tr h="809305">
                <a:tc>
                  <a:txBody>
                    <a:bodyPr/>
                    <a:lstStyle/>
                    <a:p>
                      <a:pPr indent="457200" algn="l">
                        <a:lnSpc>
                          <a:spcPct val="200000"/>
                        </a:lnSpc>
                        <a:spcAft>
                          <a:spcPts val="800"/>
                        </a:spcAft>
                      </a:pPr>
                      <a:r>
                        <a:rPr lang="es-EC" sz="1400" b="1" dirty="0">
                          <a:effectLst/>
                          <a:latin typeface="Calibri" panose="020F0502020204030204" pitchFamily="34" charset="0"/>
                          <a:cs typeface="Calibri" panose="020F0502020204030204" pitchFamily="34" charset="0"/>
                        </a:rPr>
                        <a:t>Sensor</a:t>
                      </a:r>
                      <a:endParaRPr lang="es-EC" sz="1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l">
                        <a:lnSpc>
                          <a:spcPct val="200000"/>
                        </a:lnSpc>
                        <a:spcAft>
                          <a:spcPts val="800"/>
                        </a:spcAft>
                      </a:pPr>
                      <a:r>
                        <a:rPr lang="es-EC" sz="1400" b="1" dirty="0">
                          <a:effectLst/>
                          <a:latin typeface="Calibri" panose="020F0502020204030204" pitchFamily="34" charset="0"/>
                          <a:cs typeface="Calibri" panose="020F0502020204030204" pitchFamily="34" charset="0"/>
                        </a:rPr>
                        <a:t>Desplazamiento Eje X [mm]</a:t>
                      </a:r>
                      <a:endParaRPr lang="es-EC" sz="1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l">
                        <a:lnSpc>
                          <a:spcPct val="200000"/>
                        </a:lnSpc>
                        <a:spcAft>
                          <a:spcPts val="800"/>
                        </a:spcAft>
                      </a:pPr>
                      <a:r>
                        <a:rPr lang="es-EC" sz="1400" b="1" dirty="0">
                          <a:effectLst/>
                          <a:latin typeface="Calibri" panose="020F0502020204030204" pitchFamily="34" charset="0"/>
                          <a:cs typeface="Calibri" panose="020F0502020204030204" pitchFamily="34" charset="0"/>
                        </a:rPr>
                        <a:t>Desplazamiento Eje Y [mm]</a:t>
                      </a:r>
                      <a:endParaRPr lang="es-EC" sz="1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l">
                        <a:lnSpc>
                          <a:spcPct val="200000"/>
                        </a:lnSpc>
                        <a:spcAft>
                          <a:spcPts val="800"/>
                        </a:spcAft>
                      </a:pPr>
                      <a:r>
                        <a:rPr lang="es-EC" sz="1400" b="1" dirty="0">
                          <a:effectLst/>
                          <a:latin typeface="Calibri" panose="020F0502020204030204" pitchFamily="34" charset="0"/>
                          <a:cs typeface="Calibri" panose="020F0502020204030204" pitchFamily="34" charset="0"/>
                        </a:rPr>
                        <a:t>Desplazamiento Eje Z [mm]</a:t>
                      </a:r>
                      <a:endParaRPr lang="es-EC" sz="1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695549"/>
                  </a:ext>
                </a:extLst>
              </a:tr>
              <a:tr h="374188">
                <a:tc>
                  <a:txBody>
                    <a:bodyPr/>
                    <a:lstStyle/>
                    <a:p>
                      <a:pPr indent="457200" algn="l">
                        <a:lnSpc>
                          <a:spcPct val="200000"/>
                        </a:lnSpc>
                        <a:spcAft>
                          <a:spcPts val="800"/>
                        </a:spcAft>
                      </a:pPr>
                      <a:r>
                        <a:rPr lang="es-EC" sz="1400" b="1" dirty="0">
                          <a:effectLst/>
                          <a:latin typeface="Calibri" panose="020F0502020204030204" pitchFamily="34" charset="0"/>
                          <a:cs typeface="Calibri" panose="020F0502020204030204" pitchFamily="34" charset="0"/>
                        </a:rPr>
                        <a:t>Sensor 3</a:t>
                      </a:r>
                      <a:endParaRPr lang="es-EC" sz="1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457200" algn="ctr">
                        <a:lnSpc>
                          <a:spcPct val="200000"/>
                        </a:lnSpc>
                        <a:spcAft>
                          <a:spcPts val="800"/>
                        </a:spcAft>
                      </a:pPr>
                      <a:r>
                        <a:rPr lang="es-EC" sz="1400" dirty="0">
                          <a:effectLst/>
                          <a:latin typeface="Calibri" panose="020F0502020204030204" pitchFamily="34" charset="0"/>
                          <a:cs typeface="Calibri" panose="020F0502020204030204" pitchFamily="34" charset="0"/>
                        </a:rPr>
                        <a:t>1.3089</a:t>
                      </a:r>
                      <a:endParaRPr lang="es-EC"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457200" algn="ctr">
                        <a:lnSpc>
                          <a:spcPct val="200000"/>
                        </a:lnSpc>
                        <a:spcAft>
                          <a:spcPts val="800"/>
                        </a:spcAft>
                      </a:pPr>
                      <a:r>
                        <a:rPr lang="es-EC" sz="1400" dirty="0">
                          <a:effectLst/>
                          <a:latin typeface="Calibri" panose="020F0502020204030204" pitchFamily="34" charset="0"/>
                          <a:cs typeface="Calibri" panose="020F0502020204030204" pitchFamily="34" charset="0"/>
                        </a:rPr>
                        <a:t>1.3895</a:t>
                      </a:r>
                      <a:endParaRPr lang="es-EC"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tc>
                  <a:txBody>
                    <a:bodyPr/>
                    <a:lstStyle/>
                    <a:p>
                      <a:pPr indent="457200" algn="ctr">
                        <a:lnSpc>
                          <a:spcPct val="200000"/>
                        </a:lnSpc>
                        <a:spcAft>
                          <a:spcPts val="800"/>
                        </a:spcAft>
                      </a:pPr>
                      <a:r>
                        <a:rPr lang="es-EC" sz="1400" dirty="0">
                          <a:effectLst/>
                          <a:latin typeface="Calibri" panose="020F0502020204030204" pitchFamily="34" charset="0"/>
                          <a:cs typeface="Calibri" panose="020F0502020204030204" pitchFamily="34" charset="0"/>
                        </a:rPr>
                        <a:t>2.4584</a:t>
                      </a:r>
                      <a:endParaRPr lang="es-EC"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6942404"/>
                  </a:ext>
                </a:extLst>
              </a:tr>
              <a:tr h="374188">
                <a:tc>
                  <a:txBody>
                    <a:bodyPr/>
                    <a:lstStyle/>
                    <a:p>
                      <a:pPr indent="457200" algn="l">
                        <a:lnSpc>
                          <a:spcPct val="200000"/>
                        </a:lnSpc>
                        <a:spcAft>
                          <a:spcPts val="800"/>
                        </a:spcAft>
                      </a:pPr>
                      <a:r>
                        <a:rPr lang="es-EC" sz="1400" b="1" dirty="0">
                          <a:effectLst/>
                          <a:latin typeface="Calibri" panose="020F0502020204030204" pitchFamily="34" charset="0"/>
                          <a:cs typeface="Calibri" panose="020F0502020204030204" pitchFamily="34" charset="0"/>
                        </a:rPr>
                        <a:t>Sensor 1</a:t>
                      </a:r>
                      <a:endParaRPr lang="es-EC" sz="1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indent="457200" algn="ctr">
                        <a:lnSpc>
                          <a:spcPct val="200000"/>
                        </a:lnSpc>
                        <a:spcAft>
                          <a:spcPts val="800"/>
                        </a:spcAft>
                      </a:pPr>
                      <a:r>
                        <a:rPr lang="es-EC" sz="1400" dirty="0">
                          <a:effectLst/>
                          <a:latin typeface="Calibri" panose="020F0502020204030204" pitchFamily="34" charset="0"/>
                          <a:cs typeface="Calibri" panose="020F0502020204030204" pitchFamily="34" charset="0"/>
                        </a:rPr>
                        <a:t>0.0244</a:t>
                      </a:r>
                      <a:endParaRPr lang="es-EC"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indent="457200" algn="ctr">
                        <a:lnSpc>
                          <a:spcPct val="200000"/>
                        </a:lnSpc>
                        <a:spcAft>
                          <a:spcPts val="800"/>
                        </a:spcAft>
                      </a:pPr>
                      <a:r>
                        <a:rPr lang="es-EC" sz="1400" dirty="0">
                          <a:effectLst/>
                          <a:latin typeface="Calibri" panose="020F0502020204030204" pitchFamily="34" charset="0"/>
                          <a:cs typeface="Calibri" panose="020F0502020204030204" pitchFamily="34" charset="0"/>
                        </a:rPr>
                        <a:t>0.0119</a:t>
                      </a:r>
                      <a:endParaRPr lang="es-EC"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indent="457200" algn="ctr">
                        <a:lnSpc>
                          <a:spcPct val="200000"/>
                        </a:lnSpc>
                        <a:spcAft>
                          <a:spcPts val="800"/>
                        </a:spcAft>
                      </a:pPr>
                      <a:r>
                        <a:rPr lang="es-EC" sz="1400" dirty="0">
                          <a:effectLst/>
                          <a:latin typeface="Calibri" panose="020F0502020204030204" pitchFamily="34" charset="0"/>
                          <a:cs typeface="Calibri" panose="020F0502020204030204" pitchFamily="34" charset="0"/>
                        </a:rPr>
                        <a:t>0.5361</a:t>
                      </a:r>
                      <a:endParaRPr lang="es-EC"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7938912"/>
                  </a:ext>
                </a:extLst>
              </a:tr>
            </a:tbl>
          </a:graphicData>
        </a:graphic>
      </p:graphicFrame>
      <p:graphicFrame>
        <p:nvGraphicFramePr>
          <p:cNvPr id="6" name="Tabla 5">
            <a:extLst>
              <a:ext uri="{FF2B5EF4-FFF2-40B4-BE49-F238E27FC236}">
                <a16:creationId xmlns:a16="http://schemas.microsoft.com/office/drawing/2014/main" id="{B7BC0330-1B79-D0B4-33A8-7778D6A66BC0}"/>
              </a:ext>
            </a:extLst>
          </p:cNvPr>
          <p:cNvGraphicFramePr>
            <a:graphicFrameLocks noGrp="1"/>
          </p:cNvGraphicFramePr>
          <p:nvPr>
            <p:extLst>
              <p:ext uri="{D42A27DB-BD31-4B8C-83A1-F6EECF244321}">
                <p14:modId xmlns:p14="http://schemas.microsoft.com/office/powerpoint/2010/main" val="1553218605"/>
              </p:ext>
            </p:extLst>
          </p:nvPr>
        </p:nvGraphicFramePr>
        <p:xfrm>
          <a:off x="767124" y="3887052"/>
          <a:ext cx="10657752" cy="1012748"/>
        </p:xfrm>
        <a:graphic>
          <a:graphicData uri="http://schemas.openxmlformats.org/drawingml/2006/table">
            <a:tbl>
              <a:tblPr firstRow="1" firstCol="1" bandRow="1">
                <a:tableStyleId>{2D5ABB26-0587-4C30-8999-92F81FD0307C}</a:tableStyleId>
              </a:tblPr>
              <a:tblGrid>
                <a:gridCol w="1907650">
                  <a:extLst>
                    <a:ext uri="{9D8B030D-6E8A-4147-A177-3AD203B41FA5}">
                      <a16:colId xmlns:a16="http://schemas.microsoft.com/office/drawing/2014/main" val="2772240410"/>
                    </a:ext>
                  </a:extLst>
                </a:gridCol>
                <a:gridCol w="2799471">
                  <a:extLst>
                    <a:ext uri="{9D8B030D-6E8A-4147-A177-3AD203B41FA5}">
                      <a16:colId xmlns:a16="http://schemas.microsoft.com/office/drawing/2014/main" val="1078129405"/>
                    </a:ext>
                  </a:extLst>
                </a:gridCol>
                <a:gridCol w="2743200">
                  <a:extLst>
                    <a:ext uri="{9D8B030D-6E8A-4147-A177-3AD203B41FA5}">
                      <a16:colId xmlns:a16="http://schemas.microsoft.com/office/drawing/2014/main" val="55803349"/>
                    </a:ext>
                  </a:extLst>
                </a:gridCol>
                <a:gridCol w="3207431">
                  <a:extLst>
                    <a:ext uri="{9D8B030D-6E8A-4147-A177-3AD203B41FA5}">
                      <a16:colId xmlns:a16="http://schemas.microsoft.com/office/drawing/2014/main" val="2711035965"/>
                    </a:ext>
                  </a:extLst>
                </a:gridCol>
              </a:tblGrid>
              <a:tr h="645781">
                <a:tc>
                  <a:txBody>
                    <a:bodyPr/>
                    <a:lstStyle/>
                    <a:p>
                      <a:pPr indent="457200" algn="l">
                        <a:lnSpc>
                          <a:spcPct val="200000"/>
                        </a:lnSpc>
                        <a:spcAft>
                          <a:spcPts val="800"/>
                        </a:spcAft>
                      </a:pPr>
                      <a:r>
                        <a:rPr lang="es-EC" sz="1400" b="1" dirty="0">
                          <a:effectLst/>
                          <a:latin typeface="Calibri" panose="020F0502020204030204" pitchFamily="34" charset="0"/>
                          <a:ea typeface="Calibri" panose="020F0502020204030204" pitchFamily="34" charset="0"/>
                          <a:cs typeface="Calibri" panose="020F0502020204030204" pitchFamily="34" charset="0"/>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l">
                        <a:lnSpc>
                          <a:spcPct val="200000"/>
                        </a:lnSpc>
                        <a:spcAft>
                          <a:spcPts val="800"/>
                        </a:spcAft>
                      </a:pPr>
                      <a:r>
                        <a:rPr lang="es-EC" sz="1400" b="1" dirty="0">
                          <a:effectLst/>
                          <a:latin typeface="Calibri" panose="020F0502020204030204" pitchFamily="34" charset="0"/>
                          <a:ea typeface="Calibri" panose="020F0502020204030204" pitchFamily="34" charset="0"/>
                          <a:cs typeface="Calibri" panose="020F0502020204030204" pitchFamily="34" charset="0"/>
                        </a:rPr>
                        <a:t>Desplazamiento Eje X [mm]</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l">
                        <a:lnSpc>
                          <a:spcPct val="200000"/>
                        </a:lnSpc>
                        <a:spcAft>
                          <a:spcPts val="800"/>
                        </a:spcAft>
                      </a:pPr>
                      <a:r>
                        <a:rPr lang="es-EC" sz="1400" b="1" dirty="0">
                          <a:effectLst/>
                          <a:latin typeface="Calibri" panose="020F0502020204030204" pitchFamily="34" charset="0"/>
                          <a:ea typeface="Calibri" panose="020F0502020204030204" pitchFamily="34" charset="0"/>
                          <a:cs typeface="Calibri" panose="020F0502020204030204" pitchFamily="34" charset="0"/>
                        </a:rPr>
                        <a:t>Desplazamiento Eje Y [mm]</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457200" algn="l">
                        <a:lnSpc>
                          <a:spcPct val="200000"/>
                        </a:lnSpc>
                        <a:spcAft>
                          <a:spcPts val="800"/>
                        </a:spcAft>
                      </a:pPr>
                      <a:r>
                        <a:rPr lang="es-EC" sz="1400" b="1" dirty="0">
                          <a:effectLst/>
                          <a:latin typeface="Calibri" panose="020F0502020204030204" pitchFamily="34" charset="0"/>
                          <a:ea typeface="Calibri" panose="020F0502020204030204" pitchFamily="34" charset="0"/>
                          <a:cs typeface="Calibri" panose="020F0502020204030204" pitchFamily="34" charset="0"/>
                        </a:rPr>
                        <a:t>Desplazamiento Eje Z [mm]</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695549"/>
                  </a:ext>
                </a:extLst>
              </a:tr>
              <a:tr h="362219">
                <a:tc>
                  <a:txBody>
                    <a:bodyPr/>
                    <a:lstStyle/>
                    <a:p>
                      <a:pPr indent="457200" algn="l">
                        <a:lnSpc>
                          <a:spcPct val="200000"/>
                        </a:lnSpc>
                        <a:spcAft>
                          <a:spcPts val="800"/>
                        </a:spcAft>
                      </a:pPr>
                      <a:r>
                        <a:rPr lang="es-EC" sz="1400" b="1" dirty="0">
                          <a:effectLst/>
                          <a:latin typeface="Calibri" panose="020F0502020204030204" pitchFamily="34" charset="0"/>
                          <a:ea typeface="Calibri" panose="020F0502020204030204" pitchFamily="34" charset="0"/>
                          <a:cs typeface="Calibri" panose="020F0502020204030204" pitchFamily="34" charset="0"/>
                        </a:rPr>
                        <a:t>Sensor 1</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457200" algn="ctr">
                        <a:lnSpc>
                          <a:spcPct val="200000"/>
                        </a:lnSpc>
                        <a:spcAft>
                          <a:spcPts val="800"/>
                        </a:spcAft>
                      </a:pPr>
                      <a:r>
                        <a:rPr lang="es-EC" sz="1400">
                          <a:effectLst/>
                          <a:latin typeface="Calibri" panose="020F0502020204030204" pitchFamily="34" charset="0"/>
                          <a:ea typeface="Calibri" panose="020F0502020204030204" pitchFamily="34" charset="0"/>
                          <a:cs typeface="Calibri" panose="020F0502020204030204" pitchFamily="34" charset="0"/>
                        </a:rPr>
                        <a:t>1.2845</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457200" algn="ctr">
                        <a:lnSpc>
                          <a:spcPct val="200000"/>
                        </a:lnSpc>
                        <a:spcAft>
                          <a:spcPts val="800"/>
                        </a:spcAft>
                      </a:pPr>
                      <a:r>
                        <a:rPr lang="es-EC" sz="1400" dirty="0">
                          <a:effectLst/>
                          <a:latin typeface="Calibri" panose="020F0502020204030204" pitchFamily="34" charset="0"/>
                          <a:ea typeface="Calibri" panose="020F0502020204030204" pitchFamily="34" charset="0"/>
                          <a:cs typeface="Calibri" panose="020F0502020204030204" pitchFamily="34" charset="0"/>
                        </a:rPr>
                        <a:t>1.3776</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457200" algn="ctr">
                        <a:lnSpc>
                          <a:spcPct val="200000"/>
                        </a:lnSpc>
                        <a:spcAft>
                          <a:spcPts val="800"/>
                        </a:spcAft>
                      </a:pPr>
                      <a:r>
                        <a:rPr lang="es-EC" sz="1400" dirty="0">
                          <a:effectLst/>
                          <a:latin typeface="Calibri" panose="020F0502020204030204" pitchFamily="34" charset="0"/>
                          <a:ea typeface="Calibri" panose="020F0502020204030204" pitchFamily="34" charset="0"/>
                          <a:cs typeface="Calibri" panose="020F0502020204030204" pitchFamily="34" charset="0"/>
                        </a:rPr>
                        <a:t>1.9223</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942404"/>
                  </a:ext>
                </a:extLst>
              </a:tr>
            </a:tbl>
          </a:graphicData>
        </a:graphic>
      </p:graphicFrame>
      <p:sp>
        <p:nvSpPr>
          <p:cNvPr id="2" name="TextBox 3">
            <a:extLst>
              <a:ext uri="{FF2B5EF4-FFF2-40B4-BE49-F238E27FC236}">
                <a16:creationId xmlns:a16="http://schemas.microsoft.com/office/drawing/2014/main" id="{58AC0C19-B442-A6EE-2672-F6E7830D5CF0}"/>
              </a:ext>
            </a:extLst>
          </p:cNvPr>
          <p:cNvSpPr txBox="1"/>
          <p:nvPr/>
        </p:nvSpPr>
        <p:spPr>
          <a:xfrm>
            <a:off x="5854148" y="62024"/>
            <a:ext cx="62083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3200" dirty="0">
                <a:solidFill>
                  <a:srgbClr val="FFC000"/>
                </a:solidFill>
                <a:latin typeface="Fira Sans" panose="020B0503050000020004" pitchFamily="34" charset="0"/>
                <a:cs typeface="Times New Roman" panose="02020603050405020304" pitchFamily="18" charset="0"/>
              </a:rPr>
              <a:t>Desplazamientos relativos</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spTree>
    <p:extLst>
      <p:ext uri="{BB962C8B-B14F-4D97-AF65-F5344CB8AC3E}">
        <p14:creationId xmlns:p14="http://schemas.microsoft.com/office/powerpoint/2010/main" val="265055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Análisis de resultados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203634" y="635849"/>
            <a:ext cx="1105052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Frecuencia y período natural de vibración de la estructura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pic>
        <p:nvPicPr>
          <p:cNvPr id="3" name="Imagen 2">
            <a:extLst>
              <a:ext uri="{FF2B5EF4-FFF2-40B4-BE49-F238E27FC236}">
                <a16:creationId xmlns:a16="http://schemas.microsoft.com/office/drawing/2014/main" id="{B1C6C5E0-BC47-190D-16FB-2A32A5DB9D1D}"/>
              </a:ext>
            </a:extLst>
          </p:cNvPr>
          <p:cNvPicPr>
            <a:picLocks noChangeAspect="1"/>
          </p:cNvPicPr>
          <p:nvPr/>
        </p:nvPicPr>
        <p:blipFill rotWithShape="1">
          <a:blip r:embed="rId4">
            <a:extLst>
              <a:ext uri="{28A0092B-C50C-407E-A947-70E740481C1C}">
                <a14:useLocalDpi xmlns:a14="http://schemas.microsoft.com/office/drawing/2010/main" val="0"/>
              </a:ext>
            </a:extLst>
          </a:blip>
          <a:srcRect l="8812" r="8353"/>
          <a:stretch/>
        </p:blipFill>
        <p:spPr bwMode="auto">
          <a:xfrm>
            <a:off x="463885" y="1174458"/>
            <a:ext cx="8307321" cy="4774935"/>
          </a:xfrm>
          <a:prstGeom prst="rect">
            <a:avLst/>
          </a:prstGeom>
          <a:noFill/>
          <a:ln>
            <a:noFill/>
          </a:ln>
          <a:extLst>
            <a:ext uri="{53640926-AAD7-44D8-BBD7-CCE9431645EC}">
              <a14:shadowObscured xmlns:a14="http://schemas.microsoft.com/office/drawing/2010/main"/>
            </a:ext>
          </a:extLst>
        </p:spPr>
      </p:pic>
      <p:sp>
        <p:nvSpPr>
          <p:cNvPr id="8" name="CuadroTexto 7">
            <a:extLst>
              <a:ext uri="{FF2B5EF4-FFF2-40B4-BE49-F238E27FC236}">
                <a16:creationId xmlns:a16="http://schemas.microsoft.com/office/drawing/2014/main" id="{6E52421E-514C-0D56-539D-856AE6F51D36}"/>
              </a:ext>
            </a:extLst>
          </p:cNvPr>
          <p:cNvSpPr txBox="1"/>
          <p:nvPr/>
        </p:nvSpPr>
        <p:spPr>
          <a:xfrm>
            <a:off x="8771206" y="2407763"/>
            <a:ext cx="3090621" cy="2308324"/>
          </a:xfrm>
          <a:prstGeom prst="rect">
            <a:avLst/>
          </a:prstGeom>
          <a:noFill/>
        </p:spPr>
        <p:txBody>
          <a:bodyPr wrap="square">
            <a:spAutoFit/>
          </a:bodyPr>
          <a:lstStyle/>
          <a:p>
            <a:pPr marL="342900" indent="-342900">
              <a:buAutoNum type="alphaLcParenR"/>
            </a:pPr>
            <a:r>
              <a:rPr lang="es-EC" sz="1800" dirty="0">
                <a:effectLst/>
                <a:latin typeface="Calibri" panose="020F0502020204030204" pitchFamily="34" charset="0"/>
                <a:ea typeface="Calibri" panose="020F0502020204030204" pitchFamily="34" charset="0"/>
              </a:rPr>
              <a:t>Transformada de Fourier del día 22-11-2022, </a:t>
            </a:r>
          </a:p>
          <a:p>
            <a:pPr marL="342900" indent="-342900">
              <a:buAutoNum type="alphaLcParenR"/>
            </a:pPr>
            <a:r>
              <a:rPr lang="es-EC" sz="1800" dirty="0">
                <a:effectLst/>
                <a:latin typeface="Calibri" panose="020F0502020204030204" pitchFamily="34" charset="0"/>
                <a:ea typeface="Calibri" panose="020F0502020204030204" pitchFamily="34" charset="0"/>
              </a:rPr>
              <a:t>Transformada de Fourier del día 27-11-2022,</a:t>
            </a:r>
          </a:p>
          <a:p>
            <a:pPr marL="342900" indent="-342900">
              <a:buAutoNum type="alphaLcParenR"/>
            </a:pPr>
            <a:r>
              <a:rPr lang="es-EC" sz="1800" dirty="0">
                <a:effectLst/>
                <a:latin typeface="Calibri" panose="020F0502020204030204" pitchFamily="34" charset="0"/>
                <a:ea typeface="Calibri" panose="020F0502020204030204" pitchFamily="34" charset="0"/>
              </a:rPr>
              <a:t>Transformada de Fourier del día 30-11-2022</a:t>
            </a:r>
          </a:p>
          <a:p>
            <a:pPr marL="342900" indent="-342900">
              <a:buAutoNum type="alphaLcParenR"/>
            </a:pPr>
            <a:r>
              <a:rPr lang="es-EC" sz="1800" dirty="0">
                <a:effectLst/>
                <a:latin typeface="Calibri" panose="020F0502020204030204" pitchFamily="34" charset="0"/>
                <a:ea typeface="Calibri" panose="020F0502020204030204" pitchFamily="34" charset="0"/>
              </a:rPr>
              <a:t>Transformada de Fourier del día 04-12-2022.</a:t>
            </a:r>
            <a:endParaRPr lang="es-EC" dirty="0"/>
          </a:p>
        </p:txBody>
      </p:sp>
    </p:spTree>
    <p:extLst>
      <p:ext uri="{BB962C8B-B14F-4D97-AF65-F5344CB8AC3E}">
        <p14:creationId xmlns:p14="http://schemas.microsoft.com/office/powerpoint/2010/main" val="896911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Análisis de resultados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203634" y="635849"/>
            <a:ext cx="342583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Frecuencia y período natural de vibración de la estructura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graphicFrame>
        <p:nvGraphicFramePr>
          <p:cNvPr id="2" name="Tabla 1">
            <a:extLst>
              <a:ext uri="{FF2B5EF4-FFF2-40B4-BE49-F238E27FC236}">
                <a16:creationId xmlns:a16="http://schemas.microsoft.com/office/drawing/2014/main" id="{120D9DCE-48FC-CA1B-FA8D-21AFFA344BAF}"/>
              </a:ext>
            </a:extLst>
          </p:cNvPr>
          <p:cNvGraphicFramePr>
            <a:graphicFrameLocks noGrp="1"/>
          </p:cNvGraphicFramePr>
          <p:nvPr>
            <p:extLst>
              <p:ext uri="{D42A27DB-BD31-4B8C-83A1-F6EECF244321}">
                <p14:modId xmlns:p14="http://schemas.microsoft.com/office/powerpoint/2010/main" val="2729787358"/>
              </p:ext>
            </p:extLst>
          </p:nvPr>
        </p:nvGraphicFramePr>
        <p:xfrm>
          <a:off x="4282363" y="610516"/>
          <a:ext cx="5862546" cy="5347843"/>
        </p:xfrm>
        <a:graphic>
          <a:graphicData uri="http://schemas.openxmlformats.org/drawingml/2006/table">
            <a:tbl>
              <a:tblPr firstRow="1" firstCol="1" bandRow="1">
                <a:tableStyleId>{2D5ABB26-0587-4C30-8999-92F81FD0307C}</a:tableStyleId>
              </a:tblPr>
              <a:tblGrid>
                <a:gridCol w="1920473">
                  <a:extLst>
                    <a:ext uri="{9D8B030D-6E8A-4147-A177-3AD203B41FA5}">
                      <a16:colId xmlns:a16="http://schemas.microsoft.com/office/drawing/2014/main" val="2868413704"/>
                    </a:ext>
                  </a:extLst>
                </a:gridCol>
                <a:gridCol w="1607865">
                  <a:extLst>
                    <a:ext uri="{9D8B030D-6E8A-4147-A177-3AD203B41FA5}">
                      <a16:colId xmlns:a16="http://schemas.microsoft.com/office/drawing/2014/main" val="1619775440"/>
                    </a:ext>
                  </a:extLst>
                </a:gridCol>
                <a:gridCol w="2334208">
                  <a:extLst>
                    <a:ext uri="{9D8B030D-6E8A-4147-A177-3AD203B41FA5}">
                      <a16:colId xmlns:a16="http://schemas.microsoft.com/office/drawing/2014/main" val="2730499728"/>
                    </a:ext>
                  </a:extLst>
                </a:gridCol>
              </a:tblGrid>
              <a:tr h="307658">
                <a:tc>
                  <a:txBody>
                    <a:bodyPr/>
                    <a:lstStyle/>
                    <a:p>
                      <a:pPr indent="457200" algn="ctr">
                        <a:lnSpc>
                          <a:spcPct val="200000"/>
                        </a:lnSpc>
                        <a:spcAft>
                          <a:spcPts val="800"/>
                        </a:spcAft>
                      </a:pPr>
                      <a:r>
                        <a:rPr lang="es-EC" sz="1200" b="1" dirty="0">
                          <a:effectLst/>
                          <a:latin typeface="Calibri" panose="020F0502020204030204" pitchFamily="34" charset="0"/>
                          <a:cs typeface="Calibri" panose="020F0502020204030204" pitchFamily="34" charset="0"/>
                        </a:rPr>
                        <a:t>Día</a:t>
                      </a:r>
                      <a:endParaRPr lang="es-EC" sz="1200" b="1" dirty="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457200" algn="ctr">
                        <a:lnSpc>
                          <a:spcPct val="200000"/>
                        </a:lnSpc>
                        <a:spcAft>
                          <a:spcPts val="800"/>
                        </a:spcAft>
                      </a:pPr>
                      <a:r>
                        <a:rPr lang="es-EC" sz="1200" b="1" dirty="0">
                          <a:effectLst/>
                          <a:latin typeface="Calibri" panose="020F0502020204030204" pitchFamily="34" charset="0"/>
                          <a:cs typeface="Calibri" panose="020F0502020204030204" pitchFamily="34" charset="0"/>
                        </a:rPr>
                        <a:t>Jornada</a:t>
                      </a:r>
                      <a:endParaRPr lang="es-EC" sz="1200" b="1" dirty="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457200" algn="ctr">
                        <a:lnSpc>
                          <a:spcPct val="200000"/>
                        </a:lnSpc>
                        <a:spcAft>
                          <a:spcPts val="800"/>
                        </a:spcAft>
                      </a:pPr>
                      <a:r>
                        <a:rPr lang="es-EC" sz="1200" b="1" dirty="0">
                          <a:effectLst/>
                          <a:latin typeface="Calibri" panose="020F0502020204030204" pitchFamily="34" charset="0"/>
                          <a:cs typeface="Calibri" panose="020F0502020204030204" pitchFamily="34" charset="0"/>
                        </a:rPr>
                        <a:t>Frecuencia [Hz]</a:t>
                      </a:r>
                      <a:endParaRPr lang="es-EC" sz="1200" b="1" dirty="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9354119"/>
                  </a:ext>
                </a:extLst>
              </a:tr>
              <a:tr h="307658">
                <a:tc>
                  <a:txBody>
                    <a:bodyPr/>
                    <a:lstStyle/>
                    <a:p>
                      <a:pPr indent="457200" algn="ctr">
                        <a:lnSpc>
                          <a:spcPct val="200000"/>
                        </a:lnSpc>
                        <a:spcAft>
                          <a:spcPts val="800"/>
                        </a:spcAft>
                      </a:pPr>
                      <a:r>
                        <a:rPr lang="es-EC" sz="1200" dirty="0">
                          <a:effectLst/>
                          <a:latin typeface="Calibri" panose="020F0502020204030204" pitchFamily="34" charset="0"/>
                          <a:cs typeface="Calibri" panose="020F0502020204030204" pitchFamily="34" charset="0"/>
                        </a:rPr>
                        <a:t>1</a:t>
                      </a:r>
                      <a:endParaRPr lang="es-EC" sz="1200" dirty="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lnT w="12700" cap="flat" cmpd="sng" algn="ctr">
                      <a:solidFill>
                        <a:schemeClr val="tx1"/>
                      </a:solidFill>
                      <a:prstDash val="solid"/>
                      <a:round/>
                      <a:headEnd type="none" w="med" len="med"/>
                      <a:tailEnd type="none" w="med" len="med"/>
                    </a:lnT>
                  </a:tcPr>
                </a:tc>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Nocturno</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lnT w="12700" cap="flat" cmpd="sng" algn="ctr">
                      <a:solidFill>
                        <a:schemeClr val="tx1"/>
                      </a:solidFill>
                      <a:prstDash val="solid"/>
                      <a:round/>
                      <a:headEnd type="none" w="med" len="med"/>
                      <a:tailEnd type="none" w="med" len="med"/>
                    </a:lnT>
                  </a:tcPr>
                </a:tc>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1.3544</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56706488"/>
                  </a:ext>
                </a:extLst>
              </a:tr>
              <a:tr h="307658">
                <a:tc>
                  <a:txBody>
                    <a:bodyPr/>
                    <a:lstStyle/>
                    <a:p>
                      <a:pPr indent="457200" algn="ctr">
                        <a:lnSpc>
                          <a:spcPct val="200000"/>
                        </a:lnSpc>
                        <a:spcAft>
                          <a:spcPts val="800"/>
                        </a:spcAft>
                      </a:pPr>
                      <a:r>
                        <a:rPr lang="es-EC" sz="1200" dirty="0">
                          <a:effectLst/>
                          <a:latin typeface="Calibri" panose="020F0502020204030204" pitchFamily="34" charset="0"/>
                          <a:cs typeface="Calibri" panose="020F0502020204030204" pitchFamily="34" charset="0"/>
                        </a:rPr>
                        <a:t>2</a:t>
                      </a:r>
                      <a:endParaRPr lang="es-EC" sz="1200" dirty="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tc>
                <a:tc>
                  <a:txBody>
                    <a:bodyPr/>
                    <a:lstStyle/>
                    <a:p>
                      <a:pPr indent="457200" algn="ctr">
                        <a:lnSpc>
                          <a:spcPct val="200000"/>
                        </a:lnSpc>
                        <a:spcAft>
                          <a:spcPts val="800"/>
                        </a:spcAft>
                      </a:pPr>
                      <a:r>
                        <a:rPr lang="es-EC" sz="1200" dirty="0">
                          <a:effectLst/>
                          <a:latin typeface="Calibri" panose="020F0502020204030204" pitchFamily="34" charset="0"/>
                          <a:cs typeface="Calibri" panose="020F0502020204030204" pitchFamily="34" charset="0"/>
                        </a:rPr>
                        <a:t>Nocturno</a:t>
                      </a:r>
                      <a:endParaRPr lang="es-EC" sz="1200" dirty="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tc>
                <a:tc>
                  <a:txBody>
                    <a:bodyPr/>
                    <a:lstStyle/>
                    <a:p>
                      <a:pPr indent="457200" algn="ctr">
                        <a:lnSpc>
                          <a:spcPct val="200000"/>
                        </a:lnSpc>
                        <a:spcAft>
                          <a:spcPts val="800"/>
                        </a:spcAft>
                      </a:pPr>
                      <a:r>
                        <a:rPr lang="es-EC" sz="1200" dirty="0">
                          <a:effectLst/>
                          <a:latin typeface="Calibri" panose="020F0502020204030204" pitchFamily="34" charset="0"/>
                          <a:cs typeface="Calibri" panose="020F0502020204030204" pitchFamily="34" charset="0"/>
                        </a:rPr>
                        <a:t>1.3544</a:t>
                      </a:r>
                      <a:endParaRPr lang="es-EC" sz="1200" dirty="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tc>
                <a:extLst>
                  <a:ext uri="{0D108BD9-81ED-4DB2-BD59-A6C34878D82A}">
                    <a16:rowId xmlns:a16="http://schemas.microsoft.com/office/drawing/2014/main" val="1124350154"/>
                  </a:ext>
                </a:extLst>
              </a:tr>
              <a:tr h="307658">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3</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tc>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Nocturno</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tc>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1.355</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tc>
                <a:extLst>
                  <a:ext uri="{0D108BD9-81ED-4DB2-BD59-A6C34878D82A}">
                    <a16:rowId xmlns:a16="http://schemas.microsoft.com/office/drawing/2014/main" val="170232259"/>
                  </a:ext>
                </a:extLst>
              </a:tr>
              <a:tr h="307658">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4</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tc>
                <a:tc>
                  <a:txBody>
                    <a:bodyPr/>
                    <a:lstStyle/>
                    <a:p>
                      <a:pPr indent="457200" algn="ctr">
                        <a:lnSpc>
                          <a:spcPct val="200000"/>
                        </a:lnSpc>
                        <a:spcAft>
                          <a:spcPts val="800"/>
                        </a:spcAft>
                      </a:pPr>
                      <a:r>
                        <a:rPr lang="es-EC" sz="1200" dirty="0">
                          <a:effectLst/>
                          <a:latin typeface="Calibri" panose="020F0502020204030204" pitchFamily="34" charset="0"/>
                          <a:cs typeface="Calibri" panose="020F0502020204030204" pitchFamily="34" charset="0"/>
                        </a:rPr>
                        <a:t>Nocturno</a:t>
                      </a:r>
                      <a:endParaRPr lang="es-EC" sz="1200" dirty="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tc>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1.355</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tc>
                <a:extLst>
                  <a:ext uri="{0D108BD9-81ED-4DB2-BD59-A6C34878D82A}">
                    <a16:rowId xmlns:a16="http://schemas.microsoft.com/office/drawing/2014/main" val="792779221"/>
                  </a:ext>
                </a:extLst>
              </a:tr>
              <a:tr h="307658">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5</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tc>
                <a:tc>
                  <a:txBody>
                    <a:bodyPr/>
                    <a:lstStyle/>
                    <a:p>
                      <a:pPr indent="457200" algn="ctr">
                        <a:lnSpc>
                          <a:spcPct val="200000"/>
                        </a:lnSpc>
                        <a:spcAft>
                          <a:spcPts val="800"/>
                        </a:spcAft>
                      </a:pPr>
                      <a:r>
                        <a:rPr lang="es-EC" sz="1200" dirty="0">
                          <a:effectLst/>
                          <a:latin typeface="Calibri" panose="020F0502020204030204" pitchFamily="34" charset="0"/>
                          <a:cs typeface="Calibri" panose="020F0502020204030204" pitchFamily="34" charset="0"/>
                        </a:rPr>
                        <a:t>Nocturno</a:t>
                      </a:r>
                      <a:endParaRPr lang="es-EC" sz="1200" dirty="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tc>
                <a:tc>
                  <a:txBody>
                    <a:bodyPr/>
                    <a:lstStyle/>
                    <a:p>
                      <a:pPr indent="457200" algn="ctr">
                        <a:lnSpc>
                          <a:spcPct val="200000"/>
                        </a:lnSpc>
                        <a:spcAft>
                          <a:spcPts val="800"/>
                        </a:spcAft>
                      </a:pPr>
                      <a:r>
                        <a:rPr lang="es-EC" sz="1200" dirty="0">
                          <a:effectLst/>
                          <a:latin typeface="Calibri" panose="020F0502020204030204" pitchFamily="34" charset="0"/>
                          <a:cs typeface="Calibri" panose="020F0502020204030204" pitchFamily="34" charset="0"/>
                        </a:rPr>
                        <a:t>1.3548</a:t>
                      </a:r>
                      <a:endParaRPr lang="es-EC" sz="1200" dirty="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tc>
                <a:extLst>
                  <a:ext uri="{0D108BD9-81ED-4DB2-BD59-A6C34878D82A}">
                    <a16:rowId xmlns:a16="http://schemas.microsoft.com/office/drawing/2014/main" val="390914812"/>
                  </a:ext>
                </a:extLst>
              </a:tr>
              <a:tr h="307658">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6</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tc>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Nocturno</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tc>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1.3546</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tc>
                <a:extLst>
                  <a:ext uri="{0D108BD9-81ED-4DB2-BD59-A6C34878D82A}">
                    <a16:rowId xmlns:a16="http://schemas.microsoft.com/office/drawing/2014/main" val="2223528149"/>
                  </a:ext>
                </a:extLst>
              </a:tr>
              <a:tr h="307658">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7</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tc>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Nocturno</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tc>
                <a:tc>
                  <a:txBody>
                    <a:bodyPr/>
                    <a:lstStyle/>
                    <a:p>
                      <a:pPr indent="457200" algn="ctr">
                        <a:lnSpc>
                          <a:spcPct val="200000"/>
                        </a:lnSpc>
                        <a:spcAft>
                          <a:spcPts val="800"/>
                        </a:spcAft>
                      </a:pPr>
                      <a:r>
                        <a:rPr lang="es-EC" sz="1200" dirty="0">
                          <a:effectLst/>
                          <a:latin typeface="Calibri" panose="020F0502020204030204" pitchFamily="34" charset="0"/>
                          <a:cs typeface="Calibri" panose="020F0502020204030204" pitchFamily="34" charset="0"/>
                        </a:rPr>
                        <a:t>1.355</a:t>
                      </a:r>
                      <a:endParaRPr lang="es-EC" sz="1200" dirty="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tc>
                <a:extLst>
                  <a:ext uri="{0D108BD9-81ED-4DB2-BD59-A6C34878D82A}">
                    <a16:rowId xmlns:a16="http://schemas.microsoft.com/office/drawing/2014/main" val="722445630"/>
                  </a:ext>
                </a:extLst>
              </a:tr>
              <a:tr h="307658">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8</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tc>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Nocturno</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tc>
                <a:tc>
                  <a:txBody>
                    <a:bodyPr/>
                    <a:lstStyle/>
                    <a:p>
                      <a:pPr indent="457200" algn="ctr">
                        <a:lnSpc>
                          <a:spcPct val="200000"/>
                        </a:lnSpc>
                        <a:spcAft>
                          <a:spcPts val="800"/>
                        </a:spcAft>
                      </a:pPr>
                      <a:r>
                        <a:rPr lang="es-EC" sz="1200" dirty="0">
                          <a:effectLst/>
                          <a:latin typeface="Calibri" panose="020F0502020204030204" pitchFamily="34" charset="0"/>
                          <a:cs typeface="Calibri" panose="020F0502020204030204" pitchFamily="34" charset="0"/>
                        </a:rPr>
                        <a:t>1.355</a:t>
                      </a:r>
                      <a:endParaRPr lang="es-EC" sz="1200" dirty="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tc>
                <a:extLst>
                  <a:ext uri="{0D108BD9-81ED-4DB2-BD59-A6C34878D82A}">
                    <a16:rowId xmlns:a16="http://schemas.microsoft.com/office/drawing/2014/main" val="1574631749"/>
                  </a:ext>
                </a:extLst>
              </a:tr>
              <a:tr h="307658">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9</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tc>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Nocturno</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tc>
                <a:tc>
                  <a:txBody>
                    <a:bodyPr/>
                    <a:lstStyle/>
                    <a:p>
                      <a:pPr indent="457200" algn="ctr">
                        <a:lnSpc>
                          <a:spcPct val="200000"/>
                        </a:lnSpc>
                        <a:spcAft>
                          <a:spcPts val="800"/>
                        </a:spcAft>
                      </a:pPr>
                      <a:r>
                        <a:rPr lang="es-EC" sz="1200" dirty="0">
                          <a:effectLst/>
                          <a:latin typeface="Calibri" panose="020F0502020204030204" pitchFamily="34" charset="0"/>
                          <a:cs typeface="Calibri" panose="020F0502020204030204" pitchFamily="34" charset="0"/>
                        </a:rPr>
                        <a:t>1.3548</a:t>
                      </a:r>
                      <a:endParaRPr lang="es-EC" sz="1200" dirty="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tc>
                <a:extLst>
                  <a:ext uri="{0D108BD9-81ED-4DB2-BD59-A6C34878D82A}">
                    <a16:rowId xmlns:a16="http://schemas.microsoft.com/office/drawing/2014/main" val="2628555771"/>
                  </a:ext>
                </a:extLst>
              </a:tr>
              <a:tr h="307658">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10</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tc>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Nocturno</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tc>
                <a:tc>
                  <a:txBody>
                    <a:bodyPr/>
                    <a:lstStyle/>
                    <a:p>
                      <a:pPr indent="457200" algn="ctr">
                        <a:lnSpc>
                          <a:spcPct val="200000"/>
                        </a:lnSpc>
                        <a:spcAft>
                          <a:spcPts val="800"/>
                        </a:spcAft>
                      </a:pPr>
                      <a:r>
                        <a:rPr lang="es-EC" sz="1200" dirty="0">
                          <a:effectLst/>
                          <a:latin typeface="Calibri" panose="020F0502020204030204" pitchFamily="34" charset="0"/>
                          <a:cs typeface="Calibri" panose="020F0502020204030204" pitchFamily="34" charset="0"/>
                        </a:rPr>
                        <a:t>1.3553</a:t>
                      </a:r>
                      <a:endParaRPr lang="es-EC" sz="1200" dirty="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tc>
                <a:extLst>
                  <a:ext uri="{0D108BD9-81ED-4DB2-BD59-A6C34878D82A}">
                    <a16:rowId xmlns:a16="http://schemas.microsoft.com/office/drawing/2014/main" val="1892914239"/>
                  </a:ext>
                </a:extLst>
              </a:tr>
              <a:tr h="307658">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11</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tc>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Nocturno</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tc>
                <a:tc>
                  <a:txBody>
                    <a:bodyPr/>
                    <a:lstStyle/>
                    <a:p>
                      <a:pPr indent="457200" algn="ctr">
                        <a:lnSpc>
                          <a:spcPct val="200000"/>
                        </a:lnSpc>
                        <a:spcAft>
                          <a:spcPts val="800"/>
                        </a:spcAft>
                      </a:pPr>
                      <a:r>
                        <a:rPr lang="es-EC" sz="1200" dirty="0">
                          <a:effectLst/>
                          <a:latin typeface="Calibri" panose="020F0502020204030204" pitchFamily="34" charset="0"/>
                          <a:cs typeface="Calibri" panose="020F0502020204030204" pitchFamily="34" charset="0"/>
                        </a:rPr>
                        <a:t>1.355</a:t>
                      </a:r>
                      <a:endParaRPr lang="es-EC" sz="1200" dirty="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tc>
                <a:extLst>
                  <a:ext uri="{0D108BD9-81ED-4DB2-BD59-A6C34878D82A}">
                    <a16:rowId xmlns:a16="http://schemas.microsoft.com/office/drawing/2014/main" val="4241367377"/>
                  </a:ext>
                </a:extLst>
              </a:tr>
              <a:tr h="307658">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12</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tc>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Nocturno</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tc>
                <a:tc>
                  <a:txBody>
                    <a:bodyPr/>
                    <a:lstStyle/>
                    <a:p>
                      <a:pPr indent="457200" algn="ctr">
                        <a:lnSpc>
                          <a:spcPct val="200000"/>
                        </a:lnSpc>
                        <a:spcAft>
                          <a:spcPts val="800"/>
                        </a:spcAft>
                      </a:pPr>
                      <a:r>
                        <a:rPr lang="es-EC" sz="1200" dirty="0">
                          <a:effectLst/>
                          <a:latin typeface="Calibri" panose="020F0502020204030204" pitchFamily="34" charset="0"/>
                          <a:cs typeface="Calibri" panose="020F0502020204030204" pitchFamily="34" charset="0"/>
                        </a:rPr>
                        <a:t>1.3544</a:t>
                      </a:r>
                      <a:endParaRPr lang="es-EC" sz="1200" dirty="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tc>
                <a:extLst>
                  <a:ext uri="{0D108BD9-81ED-4DB2-BD59-A6C34878D82A}">
                    <a16:rowId xmlns:a16="http://schemas.microsoft.com/office/drawing/2014/main" val="3077167533"/>
                  </a:ext>
                </a:extLst>
              </a:tr>
              <a:tr h="307658">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13</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tc>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Nocturno</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tc>
                <a:tc>
                  <a:txBody>
                    <a:bodyPr/>
                    <a:lstStyle/>
                    <a:p>
                      <a:pPr indent="457200" algn="ctr">
                        <a:lnSpc>
                          <a:spcPct val="200000"/>
                        </a:lnSpc>
                        <a:spcAft>
                          <a:spcPts val="800"/>
                        </a:spcAft>
                      </a:pPr>
                      <a:r>
                        <a:rPr lang="es-EC" sz="1200" dirty="0">
                          <a:effectLst/>
                          <a:latin typeface="Calibri" panose="020F0502020204030204" pitchFamily="34" charset="0"/>
                          <a:cs typeface="Calibri" panose="020F0502020204030204" pitchFamily="34" charset="0"/>
                        </a:rPr>
                        <a:t>1.3551</a:t>
                      </a:r>
                      <a:endParaRPr lang="es-EC" sz="1200" dirty="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tc>
                <a:extLst>
                  <a:ext uri="{0D108BD9-81ED-4DB2-BD59-A6C34878D82A}">
                    <a16:rowId xmlns:a16="http://schemas.microsoft.com/office/drawing/2014/main" val="2979319100"/>
                  </a:ext>
                </a:extLst>
              </a:tr>
              <a:tr h="307658">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14</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tc>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Nocturno</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tc>
                <a:tc>
                  <a:txBody>
                    <a:bodyPr/>
                    <a:lstStyle/>
                    <a:p>
                      <a:pPr indent="457200" algn="ctr">
                        <a:lnSpc>
                          <a:spcPct val="200000"/>
                        </a:lnSpc>
                        <a:spcAft>
                          <a:spcPts val="800"/>
                        </a:spcAft>
                      </a:pPr>
                      <a:r>
                        <a:rPr lang="es-EC" sz="1200" dirty="0">
                          <a:effectLst/>
                          <a:latin typeface="Calibri" panose="020F0502020204030204" pitchFamily="34" charset="0"/>
                          <a:cs typeface="Calibri" panose="020F0502020204030204" pitchFamily="34" charset="0"/>
                        </a:rPr>
                        <a:t>1.3554</a:t>
                      </a:r>
                      <a:endParaRPr lang="es-EC" sz="1200" dirty="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tc>
                <a:extLst>
                  <a:ext uri="{0D108BD9-81ED-4DB2-BD59-A6C34878D82A}">
                    <a16:rowId xmlns:a16="http://schemas.microsoft.com/office/drawing/2014/main" val="4012154975"/>
                  </a:ext>
                </a:extLst>
              </a:tr>
              <a:tr h="307658">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15</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lnB w="12700" cap="flat" cmpd="sng" algn="ctr">
                      <a:solidFill>
                        <a:schemeClr val="tx1"/>
                      </a:solidFill>
                      <a:prstDash val="solid"/>
                      <a:round/>
                      <a:headEnd type="none" w="med" len="med"/>
                      <a:tailEnd type="none" w="med" len="med"/>
                    </a:lnB>
                  </a:tcPr>
                </a:tc>
                <a:tc>
                  <a:txBody>
                    <a:bodyPr/>
                    <a:lstStyle/>
                    <a:p>
                      <a:pPr indent="457200" algn="ctr">
                        <a:lnSpc>
                          <a:spcPct val="200000"/>
                        </a:lnSpc>
                        <a:spcAft>
                          <a:spcPts val="800"/>
                        </a:spcAft>
                      </a:pPr>
                      <a:r>
                        <a:rPr lang="es-EC" sz="1200">
                          <a:effectLst/>
                          <a:latin typeface="Calibri" panose="020F0502020204030204" pitchFamily="34" charset="0"/>
                          <a:cs typeface="Calibri" panose="020F0502020204030204" pitchFamily="34" charset="0"/>
                        </a:rPr>
                        <a:t>Nocturno</a:t>
                      </a:r>
                      <a:endParaRPr lang="es-EC" sz="120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lnB w="12700" cap="flat" cmpd="sng" algn="ctr">
                      <a:solidFill>
                        <a:schemeClr val="tx1"/>
                      </a:solidFill>
                      <a:prstDash val="solid"/>
                      <a:round/>
                      <a:headEnd type="none" w="med" len="med"/>
                      <a:tailEnd type="none" w="med" len="med"/>
                    </a:lnB>
                  </a:tcPr>
                </a:tc>
                <a:tc>
                  <a:txBody>
                    <a:bodyPr/>
                    <a:lstStyle/>
                    <a:p>
                      <a:pPr indent="457200" algn="ctr">
                        <a:lnSpc>
                          <a:spcPct val="200000"/>
                        </a:lnSpc>
                        <a:spcAft>
                          <a:spcPts val="800"/>
                        </a:spcAft>
                      </a:pPr>
                      <a:r>
                        <a:rPr lang="es-EC" sz="1200" dirty="0">
                          <a:effectLst/>
                          <a:latin typeface="Calibri" panose="020F0502020204030204" pitchFamily="34" charset="0"/>
                          <a:cs typeface="Calibri" panose="020F0502020204030204" pitchFamily="34" charset="0"/>
                        </a:rPr>
                        <a:t>1.3544</a:t>
                      </a:r>
                      <a:endParaRPr lang="es-EC" sz="1200" dirty="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3424912"/>
                  </a:ext>
                </a:extLst>
              </a:tr>
              <a:tr h="307658">
                <a:tc gridSpan="2">
                  <a:txBody>
                    <a:bodyPr/>
                    <a:lstStyle/>
                    <a:p>
                      <a:pPr indent="457200" algn="ctr">
                        <a:lnSpc>
                          <a:spcPct val="200000"/>
                        </a:lnSpc>
                        <a:spcAft>
                          <a:spcPts val="800"/>
                        </a:spcAft>
                      </a:pPr>
                      <a:r>
                        <a:rPr lang="es-EC" sz="1200" b="1" dirty="0">
                          <a:effectLst/>
                          <a:latin typeface="Calibri" panose="020F0502020204030204" pitchFamily="34" charset="0"/>
                          <a:cs typeface="Calibri" panose="020F0502020204030204" pitchFamily="34" charset="0"/>
                        </a:rPr>
                        <a:t>Promedio</a:t>
                      </a:r>
                      <a:endParaRPr lang="es-EC" sz="1200" b="1" dirty="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C"/>
                    </a:p>
                  </a:txBody>
                  <a:tcPr/>
                </a:tc>
                <a:tc>
                  <a:txBody>
                    <a:bodyPr/>
                    <a:lstStyle/>
                    <a:p>
                      <a:pPr indent="457200" algn="ctr">
                        <a:lnSpc>
                          <a:spcPct val="200000"/>
                        </a:lnSpc>
                        <a:spcAft>
                          <a:spcPts val="800"/>
                        </a:spcAft>
                      </a:pPr>
                      <a:r>
                        <a:rPr lang="es-EC" sz="1200" dirty="0">
                          <a:effectLst/>
                          <a:latin typeface="Calibri" panose="020F0502020204030204" pitchFamily="34" charset="0"/>
                          <a:cs typeface="Calibri" panose="020F0502020204030204" pitchFamily="34" charset="0"/>
                        </a:rPr>
                        <a:t>1.35484</a:t>
                      </a:r>
                      <a:endParaRPr lang="es-EC" sz="1200" dirty="0">
                        <a:effectLst/>
                        <a:latin typeface="Calibri" panose="020F0502020204030204" pitchFamily="34" charset="0"/>
                        <a:ea typeface="Calibri" panose="020F0502020204030204" pitchFamily="34" charset="0"/>
                        <a:cs typeface="Calibri" panose="020F0502020204030204" pitchFamily="34" charset="0"/>
                      </a:endParaRPr>
                    </a:p>
                  </a:txBody>
                  <a:tcPr marL="60876" marR="60876"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4677668"/>
                  </a:ext>
                </a:extLst>
              </a:tr>
            </a:tbl>
          </a:graphicData>
        </a:graphic>
      </p:graphicFrame>
      <p:sp>
        <p:nvSpPr>
          <p:cNvPr id="4" name="CuadroTexto 3">
            <a:extLst>
              <a:ext uri="{FF2B5EF4-FFF2-40B4-BE49-F238E27FC236}">
                <a16:creationId xmlns:a16="http://schemas.microsoft.com/office/drawing/2014/main" id="{81A2B505-4A88-41D4-960F-F2B13D24FB15}"/>
              </a:ext>
            </a:extLst>
          </p:cNvPr>
          <p:cNvSpPr txBox="1"/>
          <p:nvPr/>
        </p:nvSpPr>
        <p:spPr>
          <a:xfrm>
            <a:off x="203633" y="2735221"/>
            <a:ext cx="6105378" cy="1149097"/>
          </a:xfrm>
          <a:prstGeom prst="rect">
            <a:avLst/>
          </a:prstGeom>
          <a:noFill/>
        </p:spPr>
        <p:txBody>
          <a:bodyPr wrap="square">
            <a:spAutoFit/>
          </a:bodyPr>
          <a:lstStyle/>
          <a:p>
            <a:pPr marL="342900" lvl="0" indent="-342900" algn="l">
              <a:lnSpc>
                <a:spcPct val="200000"/>
              </a:lnSpc>
              <a:spcBef>
                <a:spcPts val="1200"/>
              </a:spcBef>
              <a:spcAft>
                <a:spcPts val="800"/>
              </a:spcAft>
              <a:buFont typeface="Symbol" panose="05050102010706020507" pitchFamily="18" charset="2"/>
              <a:buChar char=""/>
            </a:pPr>
            <a:r>
              <a:rPr lang="es-EC" sz="1400" b="1" dirty="0">
                <a:effectLst/>
                <a:latin typeface="Calibri" panose="020F0502020204030204" pitchFamily="34" charset="0"/>
                <a:ea typeface="Calibri" panose="020F0502020204030204" pitchFamily="34" charset="0"/>
              </a:rPr>
              <a:t>Frecuencia natural de vibración: </a:t>
            </a:r>
            <a:r>
              <a:rPr lang="es-EC" sz="1400" dirty="0">
                <a:effectLst/>
                <a:latin typeface="Calibri" panose="020F0502020204030204" pitchFamily="34" charset="0"/>
                <a:ea typeface="Calibri" panose="020F0502020204030204" pitchFamily="34" charset="0"/>
              </a:rPr>
              <a:t>1.35 [Hz] </a:t>
            </a:r>
            <a:endParaRPr lang="es-EC" sz="1400" dirty="0">
              <a:effectLst/>
              <a:latin typeface="Times New Roman" panose="02020603050405020304" pitchFamily="18" charset="0"/>
              <a:ea typeface="Calibri" panose="020F0502020204030204" pitchFamily="34" charset="0"/>
            </a:endParaRPr>
          </a:p>
          <a:p>
            <a:pPr marL="342900" lvl="0" indent="-342900" algn="l">
              <a:lnSpc>
                <a:spcPct val="200000"/>
              </a:lnSpc>
              <a:spcBef>
                <a:spcPts val="1200"/>
              </a:spcBef>
              <a:spcAft>
                <a:spcPts val="800"/>
              </a:spcAft>
              <a:buFont typeface="Symbol" panose="05050102010706020507" pitchFamily="18" charset="2"/>
              <a:buChar char=""/>
            </a:pPr>
            <a:r>
              <a:rPr lang="es-EC" sz="1400" b="1" dirty="0">
                <a:effectLst/>
                <a:latin typeface="Calibri" panose="020F0502020204030204" pitchFamily="34" charset="0"/>
                <a:ea typeface="Calibri" panose="020F0502020204030204" pitchFamily="34" charset="0"/>
              </a:rPr>
              <a:t>Período natural de vibración:</a:t>
            </a:r>
            <a:r>
              <a:rPr lang="es-EC" sz="1400" dirty="0">
                <a:effectLst/>
                <a:latin typeface="Calibri" panose="020F0502020204030204" pitchFamily="34" charset="0"/>
                <a:ea typeface="Calibri" panose="020F0502020204030204" pitchFamily="34" charset="0"/>
              </a:rPr>
              <a:t> 0.74 [s]</a:t>
            </a:r>
            <a:endParaRPr lang="es-EC" sz="14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745700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Conclusiones y recomendaciones</a:t>
            </a:r>
          </a:p>
        </p:txBody>
      </p:sp>
      <p:sp>
        <p:nvSpPr>
          <p:cNvPr id="5" name="TextBox 3">
            <a:extLst>
              <a:ext uri="{FF2B5EF4-FFF2-40B4-BE49-F238E27FC236}">
                <a16:creationId xmlns:a16="http://schemas.microsoft.com/office/drawing/2014/main" id="{D9DAFCAF-6A63-4F94-9E75-229EBF35D868}"/>
              </a:ext>
            </a:extLst>
          </p:cNvPr>
          <p:cNvSpPr txBox="1"/>
          <p:nvPr/>
        </p:nvSpPr>
        <p:spPr>
          <a:xfrm>
            <a:off x="4277331" y="672605"/>
            <a:ext cx="30651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Conclusiones </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sp>
        <p:nvSpPr>
          <p:cNvPr id="3" name="CuadroTexto 2">
            <a:extLst>
              <a:ext uri="{FF2B5EF4-FFF2-40B4-BE49-F238E27FC236}">
                <a16:creationId xmlns:a16="http://schemas.microsoft.com/office/drawing/2014/main" id="{554F86E7-F67F-498D-7400-0F681B2F157D}"/>
              </a:ext>
            </a:extLst>
          </p:cNvPr>
          <p:cNvSpPr txBox="1"/>
          <p:nvPr/>
        </p:nvSpPr>
        <p:spPr>
          <a:xfrm>
            <a:off x="367912" y="1086507"/>
            <a:ext cx="11456175" cy="4691284"/>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es-EC" sz="1600" dirty="0">
                <a:effectLst/>
                <a:latin typeface="Calibri" panose="020F0502020204030204" pitchFamily="34" charset="0"/>
                <a:ea typeface="Calibri" panose="020F0502020204030204" pitchFamily="34" charset="0"/>
                <a:cs typeface="Times New Roman" panose="02020603050405020304" pitchFamily="18" charset="0"/>
              </a:rPr>
              <a:t>Se consideraron siete características para realizar el análisis comparativo de los sensores propuestos concluyendo que el sensor MPU6050 es el más adecuado para realizar el proyecto.</a:t>
            </a:r>
          </a:p>
          <a:p>
            <a:pPr marL="285750" indent="-285750" algn="just">
              <a:lnSpc>
                <a:spcPct val="150000"/>
              </a:lnSpc>
              <a:spcAft>
                <a:spcPts val="800"/>
              </a:spcAft>
              <a:buFont typeface="Arial" panose="020B0604020202020204" pitchFamily="34" charset="0"/>
              <a:buChar char="•"/>
            </a:pPr>
            <a:r>
              <a:rPr lang="es-EC" sz="1600" dirty="0">
                <a:effectLst/>
                <a:latin typeface="Calibri" panose="020F0502020204030204" pitchFamily="34" charset="0"/>
                <a:ea typeface="Calibri" panose="020F0502020204030204" pitchFamily="34" charset="0"/>
                <a:cs typeface="Times New Roman" panose="02020603050405020304" pitchFamily="18" charset="0"/>
              </a:rPr>
              <a:t>Se logró desarrollar el prototipo a través de la integración de un acelerómetro MPU6050 triaxial con tecnología MEMS que es una estructura micromecanizada construida sobre una oblea de silicio. Además, cuenta con un microcontrolador </a:t>
            </a:r>
            <a:r>
              <a:rPr lang="es-EC" sz="1600" dirty="0" err="1">
                <a:effectLst/>
                <a:latin typeface="Calibri" panose="020F0502020204030204" pitchFamily="34" charset="0"/>
                <a:ea typeface="Calibri" panose="020F0502020204030204" pitchFamily="34" charset="0"/>
                <a:cs typeface="Times New Roman" panose="02020603050405020304" pitchFamily="18" charset="0"/>
              </a:rPr>
              <a:t>NodeMCU</a:t>
            </a:r>
            <a:r>
              <a:rPr lang="es-EC" sz="1600" dirty="0">
                <a:effectLst/>
                <a:latin typeface="Calibri" panose="020F0502020204030204" pitchFamily="34" charset="0"/>
                <a:ea typeface="Calibri" panose="020F0502020204030204" pitchFamily="34" charset="0"/>
                <a:cs typeface="Times New Roman" panose="02020603050405020304" pitchFamily="18" charset="0"/>
              </a:rPr>
              <a:t> v3 ESP8266 que es un módulo de desarrollo con </a:t>
            </a:r>
            <a:r>
              <a:rPr lang="es-EC" sz="1600" dirty="0" err="1">
                <a:effectLst/>
                <a:latin typeface="Calibri" panose="020F0502020204030204" pitchFamily="34" charset="0"/>
                <a:ea typeface="Calibri" panose="020F0502020204030204" pitchFamily="34" charset="0"/>
                <a:cs typeface="Times New Roman" panose="02020603050405020304" pitchFamily="18" charset="0"/>
              </a:rPr>
              <a:t>WiFi</a:t>
            </a:r>
            <a:r>
              <a:rPr lang="es-EC" sz="1600" dirty="0">
                <a:effectLst/>
                <a:latin typeface="Calibri" panose="020F0502020204030204" pitchFamily="34" charset="0"/>
                <a:ea typeface="Calibri" panose="020F0502020204030204" pitchFamily="34" charset="0"/>
                <a:cs typeface="Times New Roman" panose="02020603050405020304" pitchFamily="18" charset="0"/>
              </a:rPr>
              <a:t> compatible con Arduino. Posee un circuito de recarga y alimentación compuesto por un cargador Tp4056 con protección de sobrecarga, </a:t>
            </a:r>
            <a:r>
              <a:rPr lang="es-EC" sz="1600" dirty="0" err="1">
                <a:effectLst/>
                <a:latin typeface="Calibri" panose="020F0502020204030204" pitchFamily="34" charset="0"/>
                <a:ea typeface="Calibri" panose="020F0502020204030204" pitchFamily="34" charset="0"/>
                <a:cs typeface="Times New Roman" panose="02020603050405020304" pitchFamily="18" charset="0"/>
              </a:rPr>
              <a:t>sobredescarga</a:t>
            </a:r>
            <a:r>
              <a:rPr lang="es-EC" sz="1600" dirty="0">
                <a:effectLst/>
                <a:latin typeface="Calibri" panose="020F0502020204030204" pitchFamily="34" charset="0"/>
                <a:ea typeface="Calibri" panose="020F0502020204030204" pitchFamily="34" charset="0"/>
                <a:cs typeface="Times New Roman" panose="02020603050405020304" pitchFamily="18" charset="0"/>
              </a:rPr>
              <a:t> y cortocircuito de baterías, seguido de un regulador de voltaje MT3608 para una alimentación de voltaje constante al microcontrolador. El nodo sensor posee una batería recargable 18650 de 6800mAh.</a:t>
            </a:r>
          </a:p>
          <a:p>
            <a:pPr marL="285750" indent="-285750" algn="just">
              <a:lnSpc>
                <a:spcPct val="150000"/>
              </a:lnSpc>
              <a:spcAft>
                <a:spcPts val="800"/>
              </a:spcAft>
              <a:buFont typeface="Arial" panose="020B0604020202020204" pitchFamily="34" charset="0"/>
              <a:buChar char="•"/>
            </a:pPr>
            <a:r>
              <a:rPr lang="es-EC" sz="1600" dirty="0">
                <a:effectLst/>
                <a:latin typeface="Calibri" panose="020F0502020204030204" pitchFamily="34" charset="0"/>
                <a:ea typeface="Calibri" panose="020F0502020204030204" pitchFamily="34" charset="0"/>
                <a:cs typeface="Times New Roman" panose="02020603050405020304" pitchFamily="18" charset="0"/>
              </a:rPr>
              <a:t>Se elaboró e implementó dos algoritmos para la visualización y almacenamiento de la aceleración obtenida del nodo sensor. Seismic Signal </a:t>
            </a:r>
            <a:r>
              <a:rPr lang="es-EC" sz="1600" dirty="0" err="1">
                <a:effectLst/>
                <a:latin typeface="Calibri" panose="020F0502020204030204" pitchFamily="34" charset="0"/>
                <a:ea typeface="Calibri" panose="020F0502020204030204" pitchFamily="34" charset="0"/>
                <a:cs typeface="Times New Roman" panose="02020603050405020304" pitchFamily="18" charset="0"/>
              </a:rPr>
              <a:t>Acquisition</a:t>
            </a:r>
            <a:r>
              <a:rPr lang="es-EC" sz="1600" dirty="0">
                <a:effectLst/>
                <a:latin typeface="Calibri" panose="020F0502020204030204" pitchFamily="34" charset="0"/>
                <a:ea typeface="Calibri" panose="020F0502020204030204" pitchFamily="34" charset="0"/>
                <a:cs typeface="Times New Roman" panose="02020603050405020304" pitchFamily="18" charset="0"/>
              </a:rPr>
              <a:t> es un software encargado del monitoreo y almacenamiento en tiempo real mediante comunicación MQTT con los nodos sensores. Seismic Signal Web es una interfaz web de libre acceso encargada del monitoreo en tiempo real de los datos obtenidos por el nodo sensor.</a:t>
            </a:r>
          </a:p>
        </p:txBody>
      </p:sp>
    </p:spTree>
    <p:extLst>
      <p:ext uri="{BB962C8B-B14F-4D97-AF65-F5344CB8AC3E}">
        <p14:creationId xmlns:p14="http://schemas.microsoft.com/office/powerpoint/2010/main" val="2190813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Conclusiones y recomendaciones</a:t>
            </a:r>
          </a:p>
        </p:txBody>
      </p:sp>
      <p:sp>
        <p:nvSpPr>
          <p:cNvPr id="5" name="TextBox 3">
            <a:extLst>
              <a:ext uri="{FF2B5EF4-FFF2-40B4-BE49-F238E27FC236}">
                <a16:creationId xmlns:a16="http://schemas.microsoft.com/office/drawing/2014/main" id="{D9DAFCAF-6A63-4F94-9E75-229EBF35D868}"/>
              </a:ext>
            </a:extLst>
          </p:cNvPr>
          <p:cNvSpPr txBox="1"/>
          <p:nvPr/>
        </p:nvSpPr>
        <p:spPr>
          <a:xfrm>
            <a:off x="4209092" y="659328"/>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Conclusiones </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sp>
        <p:nvSpPr>
          <p:cNvPr id="3" name="CuadroTexto 2">
            <a:extLst>
              <a:ext uri="{FF2B5EF4-FFF2-40B4-BE49-F238E27FC236}">
                <a16:creationId xmlns:a16="http://schemas.microsoft.com/office/drawing/2014/main" id="{554F86E7-F67F-498D-7400-0F681B2F157D}"/>
              </a:ext>
            </a:extLst>
          </p:cNvPr>
          <p:cNvSpPr txBox="1"/>
          <p:nvPr/>
        </p:nvSpPr>
        <p:spPr>
          <a:xfrm>
            <a:off x="203635" y="1129607"/>
            <a:ext cx="11396962" cy="4825039"/>
          </a:xfrm>
          <a:prstGeom prst="rect">
            <a:avLst/>
          </a:prstGeom>
          <a:noFill/>
        </p:spPr>
        <p:txBody>
          <a:bodyPr wrap="square">
            <a:spAutoFit/>
          </a:bodyPr>
          <a:lstStyle/>
          <a:p>
            <a:pPr marL="285750" indent="-285750" algn="just">
              <a:lnSpc>
                <a:spcPct val="150000"/>
              </a:lnSpc>
              <a:spcAft>
                <a:spcPts val="800"/>
              </a:spcAft>
              <a:buFont typeface="Arial" panose="020B0604020202020204" pitchFamily="34" charset="0"/>
              <a:buChar char="•"/>
            </a:pPr>
            <a:r>
              <a:rPr lang="es-EC" dirty="0">
                <a:effectLst/>
                <a:latin typeface="Calibri" panose="020F0502020204030204" pitchFamily="34" charset="0"/>
                <a:ea typeface="Calibri" panose="020F0502020204030204" pitchFamily="34" charset="0"/>
                <a:cs typeface="Times New Roman" panose="02020603050405020304" pitchFamily="18" charset="0"/>
              </a:rPr>
              <a:t>Se elaboró e implementó un algoritmo para el procesamiento y almacenamiento de las aceleraciones obtenidas por el nodo sensor, llamado Seismic Signal Processing. Integra herramientas de corrección de línea base, filtrado, transformada Fourier y transformada Wavelet.</a:t>
            </a:r>
          </a:p>
          <a:p>
            <a:pPr marL="285750" indent="-285750" algn="just">
              <a:lnSpc>
                <a:spcPct val="150000"/>
              </a:lnSpc>
              <a:spcAft>
                <a:spcPts val="800"/>
              </a:spcAft>
              <a:buFont typeface="Arial" panose="020B0604020202020204" pitchFamily="34" charset="0"/>
              <a:buChar char="•"/>
            </a:pPr>
            <a:r>
              <a:rPr lang="es-EC" dirty="0">
                <a:effectLst/>
                <a:latin typeface="Calibri" panose="020F0502020204030204" pitchFamily="34" charset="0"/>
                <a:ea typeface="Calibri" panose="020F0502020204030204" pitchFamily="34" charset="0"/>
                <a:cs typeface="Times New Roman" panose="02020603050405020304" pitchFamily="18" charset="0"/>
              </a:rPr>
              <a:t>Se realizó una serie pruebas entre el prototipo y el instrumento patrón, mediante las cuales se llegó a la conclusión que existe una diferencia entre picos positivos de 3.06976 [m/s</a:t>
            </a:r>
            <a:r>
              <a:rPr lang="es-EC"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s-EC" dirty="0">
                <a:effectLst/>
                <a:latin typeface="Calibri" panose="020F0502020204030204" pitchFamily="34" charset="0"/>
                <a:ea typeface="Calibri" panose="020F0502020204030204" pitchFamily="34" charset="0"/>
                <a:cs typeface="Times New Roman" panose="02020603050405020304" pitchFamily="18" charset="0"/>
              </a:rPr>
              <a:t>] y picos negativos de 3.22671 [m/s</a:t>
            </a:r>
            <a:r>
              <a:rPr lang="es-EC"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s-EC" dirty="0">
                <a:effectLst/>
                <a:latin typeface="Calibri" panose="020F0502020204030204" pitchFamily="34" charset="0"/>
                <a:ea typeface="Calibri" panose="020F0502020204030204" pitchFamily="34" charset="0"/>
                <a:cs typeface="Times New Roman" panose="02020603050405020304" pitchFamily="18" charset="0"/>
              </a:rPr>
              <a:t>], una vez sumados estos valores a todos los picos, existirá un error estimado de 1.35062 [m/s</a:t>
            </a:r>
            <a:r>
              <a:rPr lang="es-EC"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s-EC" dirty="0">
                <a:effectLst/>
                <a:latin typeface="Calibri" panose="020F0502020204030204" pitchFamily="34" charset="0"/>
                <a:ea typeface="Calibri" panose="020F0502020204030204" pitchFamily="34" charset="0"/>
                <a:cs typeface="Times New Roman" panose="02020603050405020304" pitchFamily="18" charset="0"/>
              </a:rPr>
              <a:t>] para picos positivos y 2.43494 [m/s</a:t>
            </a:r>
            <a:r>
              <a:rPr lang="es-EC"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s-EC" dirty="0">
                <a:effectLst/>
                <a:latin typeface="Calibri" panose="020F0502020204030204" pitchFamily="34" charset="0"/>
                <a:ea typeface="Calibri" panose="020F0502020204030204" pitchFamily="34" charset="0"/>
                <a:cs typeface="Times New Roman" panose="02020603050405020304" pitchFamily="18" charset="0"/>
              </a:rPr>
              <a:t>] para picos negativos. Además, se identificó que existe una variación de 0.7 [Hz] en la frecuencia de oscilación entre el instrumento patrón y el prototipo.</a:t>
            </a:r>
          </a:p>
          <a:p>
            <a:pPr marL="285750" indent="-285750" algn="just">
              <a:lnSpc>
                <a:spcPct val="150000"/>
              </a:lnSpc>
              <a:spcAft>
                <a:spcPts val="800"/>
              </a:spcAft>
              <a:buFont typeface="Arial" panose="020B0604020202020204" pitchFamily="34" charset="0"/>
              <a:buChar char="•"/>
            </a:pPr>
            <a:r>
              <a:rPr lang="es-EC" dirty="0">
                <a:effectLst/>
                <a:latin typeface="Calibri" panose="020F0502020204030204" pitchFamily="34" charset="0"/>
                <a:ea typeface="Calibri" panose="020F0502020204030204" pitchFamily="34" charset="0"/>
                <a:cs typeface="Times New Roman" panose="02020603050405020304" pitchFamily="18" charset="0"/>
              </a:rPr>
              <a:t>Se implementó tres nodos sensores en el edificio Administrativo de la Universidad de las Fuerzas Armadas ESPE campus Matriz-Sangolquí. Los sensores se encuentran localizados sobre la intersección entre la columna y la viga del primer, tercer y sexto piso.</a:t>
            </a:r>
          </a:p>
        </p:txBody>
      </p:sp>
    </p:spTree>
    <p:extLst>
      <p:ext uri="{BB962C8B-B14F-4D97-AF65-F5344CB8AC3E}">
        <p14:creationId xmlns:p14="http://schemas.microsoft.com/office/powerpoint/2010/main" val="41835324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Conclusiones y recomendaciones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3955874" y="635850"/>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Recomendaciones</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sp>
        <p:nvSpPr>
          <p:cNvPr id="6" name="CuadroTexto 5">
            <a:extLst>
              <a:ext uri="{FF2B5EF4-FFF2-40B4-BE49-F238E27FC236}">
                <a16:creationId xmlns:a16="http://schemas.microsoft.com/office/drawing/2014/main" id="{BDA5CC51-8253-9EBA-7F82-505565B58BA5}"/>
              </a:ext>
            </a:extLst>
          </p:cNvPr>
          <p:cNvSpPr txBox="1"/>
          <p:nvPr/>
        </p:nvSpPr>
        <p:spPr>
          <a:xfrm>
            <a:off x="362794" y="1220625"/>
            <a:ext cx="11193457" cy="4549322"/>
          </a:xfrm>
          <a:prstGeom prst="rect">
            <a:avLst/>
          </a:prstGeom>
          <a:noFill/>
        </p:spPr>
        <p:txBody>
          <a:bodyPr wrap="square">
            <a:spAutoFit/>
          </a:bodyPr>
          <a:lstStyle/>
          <a:p>
            <a:pPr marL="285750" indent="-285750" algn="just">
              <a:lnSpc>
                <a:spcPct val="200000"/>
              </a:lnSpc>
              <a:spcAft>
                <a:spcPts val="800"/>
              </a:spcAft>
              <a:buFont typeface="Arial" panose="020B0604020202020204" pitchFamily="34" charset="0"/>
              <a:buChar char="•"/>
            </a:pPr>
            <a:r>
              <a:rPr lang="es-EC" sz="1800" dirty="0">
                <a:effectLst/>
                <a:latin typeface="Calibri" panose="020F0502020204030204" pitchFamily="34" charset="0"/>
                <a:ea typeface="Calibri" panose="020F0502020204030204" pitchFamily="34" charset="0"/>
                <a:cs typeface="Times New Roman" panose="02020603050405020304" pitchFamily="18" charset="0"/>
              </a:rPr>
              <a:t>En el presente proyecto se implementó el microcontrolador ESP8266 el cual presentó problemas de conexión con la red privada de la institución, por tal razón se empleó </a:t>
            </a:r>
            <a:r>
              <a:rPr lang="es-EC" sz="1800" dirty="0" err="1">
                <a:effectLst/>
                <a:latin typeface="Calibri" panose="020F0502020204030204" pitchFamily="34" charset="0"/>
                <a:ea typeface="Calibri" panose="020F0502020204030204" pitchFamily="34" charset="0"/>
                <a:cs typeface="Times New Roman" panose="02020603050405020304" pitchFamily="18" charset="0"/>
              </a:rPr>
              <a:t>routers</a:t>
            </a:r>
            <a:r>
              <a:rPr lang="es-EC" sz="1800" dirty="0">
                <a:effectLst/>
                <a:latin typeface="Calibri" panose="020F0502020204030204" pitchFamily="34" charset="0"/>
                <a:ea typeface="Calibri" panose="020F0502020204030204" pitchFamily="34" charset="0"/>
                <a:cs typeface="Times New Roman" panose="02020603050405020304" pitchFamily="18" charset="0"/>
              </a:rPr>
              <a:t> que faciliten la comunicación entre el nodo sensor y el broker. Se recomienda implementar un microcontrolador más robusto que permita la conexión directa con la red institucional.</a:t>
            </a:r>
          </a:p>
          <a:p>
            <a:pPr marL="285750" indent="-285750" algn="just">
              <a:lnSpc>
                <a:spcPct val="200000"/>
              </a:lnSpc>
              <a:spcAft>
                <a:spcPts val="800"/>
              </a:spcAft>
              <a:buFont typeface="Arial" panose="020B0604020202020204" pitchFamily="34" charset="0"/>
              <a:buChar char="•"/>
            </a:pPr>
            <a:r>
              <a:rPr lang="es-EC" sz="1800" dirty="0">
                <a:effectLst/>
                <a:latin typeface="Calibri" panose="020F0502020204030204" pitchFamily="34" charset="0"/>
                <a:ea typeface="Calibri" panose="020F0502020204030204" pitchFamily="34" charset="0"/>
                <a:cs typeface="Times New Roman" panose="02020603050405020304" pitchFamily="18" charset="0"/>
              </a:rPr>
              <a:t>Actualmente la red de sensores se encuentra conectada a un broker de acceso público gratuito, limitando la velocidad de transferencia de datos y la cantidad de datos transmitidos, por tal razón en el proceso de adquisición el período de muestreo del instrumento patrón es mayor a la del prototipo. Se recomienda el empleo de un broker de acceso pago que presente una tasa de transferencia de datos mayor al empleado actualmente.</a:t>
            </a:r>
          </a:p>
        </p:txBody>
      </p:sp>
    </p:spTree>
    <p:extLst>
      <p:ext uri="{BB962C8B-B14F-4D97-AF65-F5344CB8AC3E}">
        <p14:creationId xmlns:p14="http://schemas.microsoft.com/office/powerpoint/2010/main" val="2468017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Conclusiones y recomendaciones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3955874" y="635850"/>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Recomendaciones</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sp>
        <p:nvSpPr>
          <p:cNvPr id="6" name="CuadroTexto 5">
            <a:extLst>
              <a:ext uri="{FF2B5EF4-FFF2-40B4-BE49-F238E27FC236}">
                <a16:creationId xmlns:a16="http://schemas.microsoft.com/office/drawing/2014/main" id="{BDA5CC51-8253-9EBA-7F82-505565B58BA5}"/>
              </a:ext>
            </a:extLst>
          </p:cNvPr>
          <p:cNvSpPr txBox="1"/>
          <p:nvPr/>
        </p:nvSpPr>
        <p:spPr>
          <a:xfrm>
            <a:off x="499271" y="1380041"/>
            <a:ext cx="11193457" cy="2333331"/>
          </a:xfrm>
          <a:prstGeom prst="rect">
            <a:avLst/>
          </a:prstGeom>
          <a:noFill/>
        </p:spPr>
        <p:txBody>
          <a:bodyPr wrap="square">
            <a:spAutoFit/>
          </a:bodyPr>
          <a:lstStyle/>
          <a:p>
            <a:pPr marL="285750" indent="-285750" algn="just">
              <a:lnSpc>
                <a:spcPct val="200000"/>
              </a:lnSpc>
              <a:spcAft>
                <a:spcPts val="800"/>
              </a:spcAft>
              <a:buFont typeface="Arial" panose="020B0604020202020204" pitchFamily="34" charset="0"/>
              <a:buChar char="•"/>
            </a:pPr>
            <a:r>
              <a:rPr lang="es-EC" sz="1800" dirty="0">
                <a:effectLst/>
                <a:latin typeface="Calibri" panose="020F0502020204030204" pitchFamily="34" charset="0"/>
                <a:ea typeface="Calibri" panose="020F0502020204030204" pitchFamily="34" charset="0"/>
                <a:cs typeface="Times New Roman" panose="02020603050405020304" pitchFamily="18" charset="0"/>
              </a:rPr>
              <a:t>En el presente proyecto se emplea un computador como servidor para el almacenamiento de datos en tiempo real. Se recomienda el empleo de un servidor de acceso pago que permita el almacenamiento de datos en línea, para reducir la carga del software en el computador y permitir el acceso público a los datos almacenados.</a:t>
            </a:r>
          </a:p>
          <a:p>
            <a:pPr marL="285750" indent="-285750" algn="just">
              <a:lnSpc>
                <a:spcPct val="200000"/>
              </a:lnSpc>
              <a:spcAft>
                <a:spcPts val="800"/>
              </a:spcAft>
              <a:buFont typeface="Arial" panose="020B0604020202020204" pitchFamily="34" charset="0"/>
              <a:buChar char="•"/>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3545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a:ln>
                  <a:noFill/>
                </a:ln>
                <a:solidFill>
                  <a:srgbClr val="333399"/>
                </a:solidFill>
                <a:effectLst/>
                <a:uLnTx/>
                <a:uFillTx/>
                <a:latin typeface="Fira Sans" panose="020B0503050000020004" pitchFamily="34" charset="0"/>
                <a:ea typeface="+mn-ea"/>
                <a:cs typeface="Times New Roman" panose="02020603050405020304" pitchFamily="18" charset="0"/>
              </a:rPr>
              <a:t>Introducción</a:t>
            </a:r>
            <a:endParaRPr kumimoji="0" lang="es-ES" sz="4000" b="1" i="0" u="none" strike="noStrike" kern="1200" cap="none" spc="0" normalizeH="0" baseline="0" noProof="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3969942" y="66463"/>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Justificación e importancia</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graphicFrame>
        <p:nvGraphicFramePr>
          <p:cNvPr id="2" name="Diagrama 1">
            <a:extLst>
              <a:ext uri="{FF2B5EF4-FFF2-40B4-BE49-F238E27FC236}">
                <a16:creationId xmlns:a16="http://schemas.microsoft.com/office/drawing/2014/main" id="{6EA8E209-2C63-9E51-01A3-6B57D789378E}"/>
              </a:ext>
            </a:extLst>
          </p:cNvPr>
          <p:cNvGraphicFramePr/>
          <p:nvPr>
            <p:extLst>
              <p:ext uri="{D42A27DB-BD31-4B8C-83A1-F6EECF244321}">
                <p14:modId xmlns:p14="http://schemas.microsoft.com/office/powerpoint/2010/main" val="1197443334"/>
              </p:ext>
            </p:extLst>
          </p:nvPr>
        </p:nvGraphicFramePr>
        <p:xfrm>
          <a:off x="401053" y="719666"/>
          <a:ext cx="11540738"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1138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6177"/>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a:ln>
                  <a:noFill/>
                </a:ln>
                <a:solidFill>
                  <a:srgbClr val="333399"/>
                </a:solidFill>
                <a:effectLst/>
                <a:uLnTx/>
                <a:uFillTx/>
                <a:latin typeface="Fira Sans" panose="020B0503050000020004" pitchFamily="34" charset="0"/>
                <a:ea typeface="+mn-ea"/>
                <a:cs typeface="Times New Roman" panose="02020603050405020304" pitchFamily="18" charset="0"/>
              </a:rPr>
              <a:t>Introducción</a:t>
            </a:r>
            <a:endParaRPr kumimoji="0" lang="es-ES" sz="4000" b="1" i="0" u="none" strike="noStrike" kern="1200" cap="none" spc="0" normalizeH="0" baseline="0" noProof="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3969942" y="35686"/>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Alcance del Poyecto</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graphicFrame>
        <p:nvGraphicFramePr>
          <p:cNvPr id="2" name="Diagrama 1">
            <a:extLst>
              <a:ext uri="{FF2B5EF4-FFF2-40B4-BE49-F238E27FC236}">
                <a16:creationId xmlns:a16="http://schemas.microsoft.com/office/drawing/2014/main" id="{074596DF-F625-2835-6451-0A9F4ECE63A7}"/>
              </a:ext>
            </a:extLst>
          </p:cNvPr>
          <p:cNvGraphicFramePr/>
          <p:nvPr>
            <p:extLst>
              <p:ext uri="{D42A27DB-BD31-4B8C-83A1-F6EECF244321}">
                <p14:modId xmlns:p14="http://schemas.microsoft.com/office/powerpoint/2010/main" val="140919580"/>
              </p:ext>
            </p:extLst>
          </p:nvPr>
        </p:nvGraphicFramePr>
        <p:xfrm>
          <a:off x="2489199"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Imagen 2">
            <a:extLst>
              <a:ext uri="{FF2B5EF4-FFF2-40B4-BE49-F238E27FC236}">
                <a16:creationId xmlns:a16="http://schemas.microsoft.com/office/drawing/2014/main" id="{F1408905-7139-7142-9300-7827CBB75908}"/>
              </a:ext>
            </a:extLst>
          </p:cNvPr>
          <p:cNvPicPr>
            <a:picLocks noChangeAspect="1"/>
          </p:cNvPicPr>
          <p:nvPr/>
        </p:nvPicPr>
        <p:blipFill>
          <a:blip r:embed="rId9"/>
          <a:stretch>
            <a:fillRect/>
          </a:stretch>
        </p:blipFill>
        <p:spPr>
          <a:xfrm>
            <a:off x="59633" y="1333574"/>
            <a:ext cx="4123361" cy="1518955"/>
          </a:xfrm>
          <a:prstGeom prst="rect">
            <a:avLst/>
          </a:prstGeom>
        </p:spPr>
      </p:pic>
      <p:pic>
        <p:nvPicPr>
          <p:cNvPr id="6" name="Imagen 5">
            <a:extLst>
              <a:ext uri="{FF2B5EF4-FFF2-40B4-BE49-F238E27FC236}">
                <a16:creationId xmlns:a16="http://schemas.microsoft.com/office/drawing/2014/main" id="{2CC77762-473D-049D-DE1E-35E0B0611E64}"/>
              </a:ext>
            </a:extLst>
          </p:cNvPr>
          <p:cNvPicPr>
            <a:picLocks noChangeAspect="1"/>
          </p:cNvPicPr>
          <p:nvPr/>
        </p:nvPicPr>
        <p:blipFill>
          <a:blip r:embed="rId10"/>
          <a:stretch>
            <a:fillRect/>
          </a:stretch>
        </p:blipFill>
        <p:spPr>
          <a:xfrm>
            <a:off x="1098151" y="3823251"/>
            <a:ext cx="1800000" cy="1800000"/>
          </a:xfrm>
          <a:prstGeom prst="rect">
            <a:avLst/>
          </a:prstGeom>
        </p:spPr>
      </p:pic>
      <p:pic>
        <p:nvPicPr>
          <p:cNvPr id="9" name="Imagen 8">
            <a:extLst>
              <a:ext uri="{FF2B5EF4-FFF2-40B4-BE49-F238E27FC236}">
                <a16:creationId xmlns:a16="http://schemas.microsoft.com/office/drawing/2014/main" id="{96B79E40-F67C-1D89-EA26-24B75B6AE751}"/>
              </a:ext>
            </a:extLst>
          </p:cNvPr>
          <p:cNvPicPr>
            <a:picLocks noChangeAspect="1"/>
          </p:cNvPicPr>
          <p:nvPr/>
        </p:nvPicPr>
        <p:blipFill>
          <a:blip r:embed="rId11"/>
          <a:stretch>
            <a:fillRect/>
          </a:stretch>
        </p:blipFill>
        <p:spPr>
          <a:xfrm>
            <a:off x="9560475" y="1322148"/>
            <a:ext cx="1800000" cy="1800000"/>
          </a:xfrm>
          <a:prstGeom prst="rect">
            <a:avLst/>
          </a:prstGeom>
        </p:spPr>
      </p:pic>
      <p:pic>
        <p:nvPicPr>
          <p:cNvPr id="12" name="Imagen 11">
            <a:extLst>
              <a:ext uri="{FF2B5EF4-FFF2-40B4-BE49-F238E27FC236}">
                <a16:creationId xmlns:a16="http://schemas.microsoft.com/office/drawing/2014/main" id="{1B1700B0-E1E5-1F0C-5A7A-CFE61CD1900B}"/>
              </a:ext>
            </a:extLst>
          </p:cNvPr>
          <p:cNvPicPr>
            <a:picLocks noChangeAspect="1"/>
          </p:cNvPicPr>
          <p:nvPr/>
        </p:nvPicPr>
        <p:blipFill>
          <a:blip r:embed="rId12"/>
          <a:stretch>
            <a:fillRect/>
          </a:stretch>
        </p:blipFill>
        <p:spPr>
          <a:xfrm>
            <a:off x="9632531" y="3924469"/>
            <a:ext cx="1800000" cy="1800000"/>
          </a:xfrm>
          <a:prstGeom prst="rect">
            <a:avLst/>
          </a:prstGeom>
        </p:spPr>
      </p:pic>
    </p:spTree>
    <p:extLst>
      <p:ext uri="{BB962C8B-B14F-4D97-AF65-F5344CB8AC3E}">
        <p14:creationId xmlns:p14="http://schemas.microsoft.com/office/powerpoint/2010/main" val="431298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D56B45D3-E966-4847-9C42-4246EBCA537F}"/>
              </a:ext>
            </a:extLst>
          </p:cNvPr>
          <p:cNvSpPr txBox="1"/>
          <p:nvPr/>
        </p:nvSpPr>
        <p:spPr>
          <a:xfrm>
            <a:off x="647866" y="3088388"/>
            <a:ext cx="6761078" cy="338554"/>
          </a:xfrm>
          <a:prstGeom prst="rect">
            <a:avLst/>
          </a:prstGeom>
          <a:noFill/>
        </p:spPr>
        <p:txBody>
          <a:bodyPr wrap="square" rtlCol="0">
            <a:spAutoFit/>
          </a:bodyPr>
          <a:lstStyle/>
          <a:p>
            <a:pPr lvl="0" algn="l">
              <a:spcAft>
                <a:spcPts val="800"/>
              </a:spcAft>
            </a:pPr>
            <a:r>
              <a:rPr lang="es-EC" sz="1600" dirty="0">
                <a:effectLst/>
                <a:latin typeface="Calibri" panose="020F0502020204030204" pitchFamily="34" charset="0"/>
                <a:ea typeface="Calibri" panose="020F0502020204030204" pitchFamily="34" charset="0"/>
              </a:rPr>
              <a:t>Analizar el sensor apropiado para el sistema de monitorización de vibraciones. </a:t>
            </a:r>
            <a:endParaRPr lang="es-EC" sz="1600" dirty="0">
              <a:effectLst/>
              <a:latin typeface="Times New Roman" panose="02020603050405020304" pitchFamily="18" charset="0"/>
              <a:ea typeface="Calibri" panose="020F0502020204030204" pitchFamily="34" charset="0"/>
            </a:endParaRPr>
          </a:p>
        </p:txBody>
      </p:sp>
      <p:sp>
        <p:nvSpPr>
          <p:cNvPr id="32" name="TextBox 3">
            <a:extLst>
              <a:ext uri="{FF2B5EF4-FFF2-40B4-BE49-F238E27FC236}">
                <a16:creationId xmlns:a16="http://schemas.microsoft.com/office/drawing/2014/main" id="{D1A69A8B-43C8-4758-A40B-C26F85D60DE3}"/>
              </a:ext>
            </a:extLst>
          </p:cNvPr>
          <p:cNvSpPr txBox="1"/>
          <p:nvPr/>
        </p:nvSpPr>
        <p:spPr>
          <a:xfrm>
            <a:off x="203635" y="-25869"/>
            <a:ext cx="9941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a:ln>
                  <a:noFill/>
                </a:ln>
                <a:solidFill>
                  <a:srgbClr val="333399"/>
                </a:solidFill>
                <a:effectLst/>
                <a:uLnTx/>
                <a:uFillTx/>
                <a:latin typeface="Fira Sans" panose="020B0503050000020004" pitchFamily="34" charset="0"/>
                <a:ea typeface="+mn-ea"/>
                <a:cs typeface="Times New Roman" panose="02020603050405020304" pitchFamily="18" charset="0"/>
              </a:rPr>
              <a:t>Objetivos</a:t>
            </a:r>
            <a:endParaRPr kumimoji="0" lang="es-ES" sz="4000" b="1" i="0" u="none" strike="noStrike" kern="1200" cap="none" spc="0" normalizeH="0" baseline="0" noProof="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31" name="Rectángulo 30"/>
          <p:cNvSpPr/>
          <p:nvPr/>
        </p:nvSpPr>
        <p:spPr>
          <a:xfrm>
            <a:off x="2635043" y="1478787"/>
            <a:ext cx="7092647" cy="800219"/>
          </a:xfrm>
          <a:prstGeom prst="rect">
            <a:avLst/>
          </a:prstGeom>
        </p:spPr>
        <p:txBody>
          <a:bodyPr wrap="square">
            <a:spAutoFit/>
          </a:bodyPr>
          <a:lstStyle/>
          <a:p>
            <a:pPr>
              <a:defRPr/>
            </a:pPr>
            <a:r>
              <a:rPr lang="es-EC" sz="1600" dirty="0">
                <a:effectLst/>
                <a:latin typeface="Calibri" panose="020F0502020204030204" pitchFamily="34" charset="0"/>
                <a:ea typeface="Calibri" panose="020F0502020204030204" pitchFamily="34" charset="0"/>
                <a:cs typeface="Times New Roman" panose="02020603050405020304" pitchFamily="18" charset="0"/>
              </a:rPr>
              <a:t>Desarrollar un prototipo de sistema de monitorización de vibraciones para la salud estructural de edificaciones ante sismos basado en el Internet de las Cosas.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C"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71" name="Google Shape;5984;p51">
            <a:extLst>
              <a:ext uri="{FF2B5EF4-FFF2-40B4-BE49-F238E27FC236}">
                <a16:creationId xmlns:a16="http://schemas.microsoft.com/office/drawing/2014/main" id="{99A91D67-3F9B-41FA-9407-D543A697C247}"/>
              </a:ext>
            </a:extLst>
          </p:cNvPr>
          <p:cNvSpPr txBox="1"/>
          <p:nvPr/>
        </p:nvSpPr>
        <p:spPr>
          <a:xfrm>
            <a:off x="382284" y="1032440"/>
            <a:ext cx="2252759" cy="496034"/>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FA8838"/>
                </a:solidFill>
                <a:effectLst/>
                <a:uLnTx/>
                <a:uFillTx/>
                <a:latin typeface="Arial"/>
                <a:ea typeface="Fira Sans"/>
                <a:cs typeface="Fira Sans"/>
                <a:sym typeface="Fira Sans"/>
              </a:rPr>
              <a:t>Objetivo General</a:t>
            </a:r>
            <a:endParaRPr kumimoji="0" sz="1800" b="1" i="0" u="none" strike="noStrike" kern="0" cap="none" spc="0" normalizeH="0" baseline="0" noProof="0" dirty="0">
              <a:ln>
                <a:noFill/>
              </a:ln>
              <a:solidFill>
                <a:srgbClr val="FA8838"/>
              </a:solidFill>
              <a:effectLst/>
              <a:uLnTx/>
              <a:uFillTx/>
              <a:latin typeface="Arial"/>
              <a:ea typeface="Fira Sans"/>
              <a:cs typeface="Fira Sans"/>
              <a:sym typeface="Fira Sans"/>
            </a:endParaRPr>
          </a:p>
        </p:txBody>
      </p:sp>
      <p:sp>
        <p:nvSpPr>
          <p:cNvPr id="74" name="TextBox 22">
            <a:extLst>
              <a:ext uri="{FF2B5EF4-FFF2-40B4-BE49-F238E27FC236}">
                <a16:creationId xmlns:a16="http://schemas.microsoft.com/office/drawing/2014/main" id="{D56B45D3-E966-4847-9C42-4246EBCA537F}"/>
              </a:ext>
            </a:extLst>
          </p:cNvPr>
          <p:cNvSpPr txBox="1"/>
          <p:nvPr/>
        </p:nvSpPr>
        <p:spPr>
          <a:xfrm>
            <a:off x="1208302" y="3847272"/>
            <a:ext cx="6511785" cy="584775"/>
          </a:xfrm>
          <a:prstGeom prst="rect">
            <a:avLst/>
          </a:prstGeom>
          <a:noFill/>
        </p:spPr>
        <p:txBody>
          <a:bodyPr wrap="square" rtlCol="0">
            <a:spAutoFit/>
          </a:bodyPr>
          <a:lstStyle/>
          <a:p>
            <a:pPr marL="0" marR="0" lvl="0" indent="0" algn="just" defTabSz="914400" rtl="0" eaLnBrk="1" fontAlgn="auto" latinLnBrk="0" hangingPunct="1">
              <a:spcBef>
                <a:spcPts val="0"/>
              </a:spcBef>
              <a:spcAft>
                <a:spcPts val="1200"/>
              </a:spcAft>
              <a:buClrTx/>
              <a:buSzTx/>
              <a:buFontTx/>
              <a:buNone/>
              <a:tabLst/>
              <a:defRPr/>
            </a:pPr>
            <a:r>
              <a:rPr kumimoji="0" lang="es-EC"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Diseñar un prototipo de nodo sensor inalámbrico compuesto por un acelerómetro encargado de la adquisición de datos. </a:t>
            </a:r>
          </a:p>
        </p:txBody>
      </p:sp>
      <p:sp>
        <p:nvSpPr>
          <p:cNvPr id="76" name="TextBox 22">
            <a:extLst>
              <a:ext uri="{FF2B5EF4-FFF2-40B4-BE49-F238E27FC236}">
                <a16:creationId xmlns:a16="http://schemas.microsoft.com/office/drawing/2014/main" id="{D56B45D3-E966-4847-9C42-4246EBCA537F}"/>
              </a:ext>
            </a:extLst>
          </p:cNvPr>
          <p:cNvSpPr txBox="1"/>
          <p:nvPr/>
        </p:nvSpPr>
        <p:spPr>
          <a:xfrm>
            <a:off x="1989043" y="4740635"/>
            <a:ext cx="6511785" cy="584775"/>
          </a:xfrm>
          <a:prstGeom prst="rect">
            <a:avLst/>
          </a:prstGeom>
          <a:noFill/>
        </p:spPr>
        <p:txBody>
          <a:bodyPr wrap="square" rtlCol="0">
            <a:spAutoFit/>
          </a:bodyPr>
          <a:lstStyle/>
          <a:p>
            <a:pPr marL="0" marR="0" lvl="0" indent="0" algn="just" defTabSz="914400" rtl="0" eaLnBrk="1" fontAlgn="auto" latinLnBrk="0" hangingPunct="1">
              <a:spcBef>
                <a:spcPts val="0"/>
              </a:spcBef>
              <a:spcAft>
                <a:spcPts val="1200"/>
              </a:spcAft>
              <a:buClrTx/>
              <a:buSzTx/>
              <a:buFontTx/>
              <a:buNone/>
              <a:tabLst/>
              <a:defRPr/>
            </a:pPr>
            <a:r>
              <a:rPr kumimoji="0" lang="es-EC"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Realizar el algoritmo para el almacenamiento de la velocidad, aceleración y desplazamiento de los datos adquiridos en el edificio administrativo.</a:t>
            </a:r>
          </a:p>
        </p:txBody>
      </p:sp>
      <p:pic>
        <p:nvPicPr>
          <p:cNvPr id="5" name="Gráfico 4" descr="Procesador con relleno sólido">
            <a:extLst>
              <a:ext uri="{FF2B5EF4-FFF2-40B4-BE49-F238E27FC236}">
                <a16:creationId xmlns:a16="http://schemas.microsoft.com/office/drawing/2014/main" id="{530947CD-1A65-4441-A3D2-791D1964C50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00828" y="3688116"/>
            <a:ext cx="632075" cy="632075"/>
          </a:xfrm>
          <a:prstGeom prst="rect">
            <a:avLst/>
          </a:prstGeom>
        </p:spPr>
      </p:pic>
      <p:pic>
        <p:nvPicPr>
          <p:cNvPr id="10" name="Gráfico 9" descr="Inteligencia artificial con relleno sólido">
            <a:extLst>
              <a:ext uri="{FF2B5EF4-FFF2-40B4-BE49-F238E27FC236}">
                <a16:creationId xmlns:a16="http://schemas.microsoft.com/office/drawing/2014/main" id="{560E5713-D86C-49F4-8F34-AF1B61CE372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77980" y="2839967"/>
            <a:ext cx="698717" cy="698717"/>
          </a:xfrm>
          <a:prstGeom prst="rect">
            <a:avLst/>
          </a:prstGeom>
        </p:spPr>
      </p:pic>
      <p:sp>
        <p:nvSpPr>
          <p:cNvPr id="2" name="Google Shape;5984;p51">
            <a:extLst>
              <a:ext uri="{FF2B5EF4-FFF2-40B4-BE49-F238E27FC236}">
                <a16:creationId xmlns:a16="http://schemas.microsoft.com/office/drawing/2014/main" id="{AA3EA313-6402-E14D-A353-01D67C915A1C}"/>
              </a:ext>
            </a:extLst>
          </p:cNvPr>
          <p:cNvSpPr txBox="1"/>
          <p:nvPr/>
        </p:nvSpPr>
        <p:spPr>
          <a:xfrm>
            <a:off x="382284" y="2302525"/>
            <a:ext cx="3213518" cy="496034"/>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800" b="1" i="0" u="none" strike="noStrike" kern="0" cap="none" spc="0" normalizeH="0" baseline="0" noProof="0" dirty="0">
                <a:ln>
                  <a:noFill/>
                </a:ln>
                <a:solidFill>
                  <a:srgbClr val="FA8838"/>
                </a:solidFill>
                <a:effectLst/>
                <a:uLnTx/>
                <a:uFillTx/>
                <a:latin typeface="Arial"/>
                <a:ea typeface="Fira Sans"/>
                <a:cs typeface="Fira Sans"/>
                <a:sym typeface="Fira Sans"/>
              </a:rPr>
              <a:t>Objetivos Específicos</a:t>
            </a:r>
          </a:p>
        </p:txBody>
      </p:sp>
      <p:pic>
        <p:nvPicPr>
          <p:cNvPr id="6" name="Imagen 5">
            <a:extLst>
              <a:ext uri="{FF2B5EF4-FFF2-40B4-BE49-F238E27FC236}">
                <a16:creationId xmlns:a16="http://schemas.microsoft.com/office/drawing/2014/main" id="{4A463D12-EA05-502D-C6F6-7D81133D4A68}"/>
              </a:ext>
            </a:extLst>
          </p:cNvPr>
          <p:cNvPicPr>
            <a:picLocks noChangeAspect="1"/>
          </p:cNvPicPr>
          <p:nvPr/>
        </p:nvPicPr>
        <p:blipFill>
          <a:blip r:embed="rId6"/>
          <a:stretch>
            <a:fillRect/>
          </a:stretch>
        </p:blipFill>
        <p:spPr>
          <a:xfrm>
            <a:off x="9412690" y="4686994"/>
            <a:ext cx="630000" cy="630000"/>
          </a:xfrm>
          <a:prstGeom prst="rect">
            <a:avLst/>
          </a:prstGeom>
        </p:spPr>
      </p:pic>
      <p:pic>
        <p:nvPicPr>
          <p:cNvPr id="3" name="Imagen 2">
            <a:extLst>
              <a:ext uri="{FF2B5EF4-FFF2-40B4-BE49-F238E27FC236}">
                <a16:creationId xmlns:a16="http://schemas.microsoft.com/office/drawing/2014/main" id="{8518B64D-C2DF-D3CC-5CC0-A0297A6903E7}"/>
              </a:ext>
            </a:extLst>
          </p:cNvPr>
          <p:cNvPicPr>
            <a:picLocks noChangeAspect="1"/>
          </p:cNvPicPr>
          <p:nvPr/>
        </p:nvPicPr>
        <p:blipFill>
          <a:blip r:embed="rId7"/>
          <a:stretch>
            <a:fillRect/>
          </a:stretch>
        </p:blipFill>
        <p:spPr>
          <a:xfrm>
            <a:off x="11112000" y="6177"/>
            <a:ext cx="1080000" cy="1086507"/>
          </a:xfrm>
          <a:prstGeom prst="rect">
            <a:avLst/>
          </a:prstGeom>
        </p:spPr>
      </p:pic>
    </p:spTree>
    <p:extLst>
      <p:ext uri="{BB962C8B-B14F-4D97-AF65-F5344CB8AC3E}">
        <p14:creationId xmlns:p14="http://schemas.microsoft.com/office/powerpoint/2010/main" val="2683055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D56B45D3-E966-4847-9C42-4246EBCA537F}"/>
              </a:ext>
            </a:extLst>
          </p:cNvPr>
          <p:cNvSpPr txBox="1"/>
          <p:nvPr/>
        </p:nvSpPr>
        <p:spPr>
          <a:xfrm>
            <a:off x="1043567" y="3077261"/>
            <a:ext cx="7075863" cy="338554"/>
          </a:xfrm>
          <a:prstGeom prst="rect">
            <a:avLst/>
          </a:prstGeom>
          <a:noFill/>
        </p:spPr>
        <p:txBody>
          <a:bodyPr wrap="square" rtlCol="0">
            <a:spAutoFit/>
          </a:bodyPr>
          <a:lstStyle/>
          <a:p>
            <a:pPr lvl="0" algn="l">
              <a:spcAft>
                <a:spcPts val="800"/>
              </a:spcAft>
            </a:pPr>
            <a:r>
              <a:rPr lang="es-EC" sz="1600" dirty="0">
                <a:effectLst/>
                <a:latin typeface="Calibri" panose="020F0502020204030204" pitchFamily="34" charset="0"/>
                <a:ea typeface="Calibri" panose="020F0502020204030204" pitchFamily="34" charset="0"/>
              </a:rPr>
              <a:t>Evaluar el desempeño del prototipo del sistema de monitorización desarrollado. </a:t>
            </a:r>
          </a:p>
        </p:txBody>
      </p:sp>
      <p:sp>
        <p:nvSpPr>
          <p:cNvPr id="32" name="TextBox 3">
            <a:extLst>
              <a:ext uri="{FF2B5EF4-FFF2-40B4-BE49-F238E27FC236}">
                <a16:creationId xmlns:a16="http://schemas.microsoft.com/office/drawing/2014/main" id="{D1A69A8B-43C8-4758-A40B-C26F85D60DE3}"/>
              </a:ext>
            </a:extLst>
          </p:cNvPr>
          <p:cNvSpPr txBox="1"/>
          <p:nvPr/>
        </p:nvSpPr>
        <p:spPr>
          <a:xfrm>
            <a:off x="203635" y="-25869"/>
            <a:ext cx="9941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a:ln>
                  <a:noFill/>
                </a:ln>
                <a:solidFill>
                  <a:srgbClr val="333399"/>
                </a:solidFill>
                <a:effectLst/>
                <a:uLnTx/>
                <a:uFillTx/>
                <a:latin typeface="Fira Sans" panose="020B0503050000020004" pitchFamily="34" charset="0"/>
                <a:ea typeface="+mn-ea"/>
                <a:cs typeface="Times New Roman" panose="02020603050405020304" pitchFamily="18" charset="0"/>
              </a:rPr>
              <a:t>Objetivos</a:t>
            </a:r>
            <a:endParaRPr kumimoji="0" lang="es-ES" sz="4000" b="1" i="0" u="none" strike="noStrike" kern="1200" cap="none" spc="0" normalizeH="0" baseline="0" noProof="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74" name="TextBox 22">
            <a:extLst>
              <a:ext uri="{FF2B5EF4-FFF2-40B4-BE49-F238E27FC236}">
                <a16:creationId xmlns:a16="http://schemas.microsoft.com/office/drawing/2014/main" id="{D56B45D3-E966-4847-9C42-4246EBCA537F}"/>
              </a:ext>
            </a:extLst>
          </p:cNvPr>
          <p:cNvSpPr txBox="1"/>
          <p:nvPr/>
        </p:nvSpPr>
        <p:spPr>
          <a:xfrm>
            <a:off x="1661065" y="3932982"/>
            <a:ext cx="7281175" cy="584775"/>
          </a:xfrm>
          <a:prstGeom prst="rect">
            <a:avLst/>
          </a:prstGeom>
          <a:noFill/>
        </p:spPr>
        <p:txBody>
          <a:bodyPr wrap="square" rtlCol="0">
            <a:spAutoFit/>
          </a:bodyPr>
          <a:lstStyle/>
          <a:p>
            <a:pPr marL="0" marR="0" lvl="0" indent="0" algn="just" defTabSz="914400" rtl="0" eaLnBrk="1" fontAlgn="auto" latinLnBrk="0" hangingPunct="1">
              <a:spcBef>
                <a:spcPts val="0"/>
              </a:spcBef>
              <a:spcAft>
                <a:spcPts val="1200"/>
              </a:spcAft>
              <a:buClrTx/>
              <a:buSzTx/>
              <a:buFontTx/>
              <a:buNone/>
              <a:tabLst/>
              <a:defRPr/>
            </a:pPr>
            <a:r>
              <a:rPr kumimoji="0" lang="es-EC"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Implementar el prototipo formado por 3 nodos sensores en el edificio administrativo de la Universidad de las Fuerzas Armadas ESPE campus Matriz-Sangolquí.</a:t>
            </a:r>
          </a:p>
        </p:txBody>
      </p:sp>
      <p:sp>
        <p:nvSpPr>
          <p:cNvPr id="2" name="Google Shape;5984;p51">
            <a:extLst>
              <a:ext uri="{FF2B5EF4-FFF2-40B4-BE49-F238E27FC236}">
                <a16:creationId xmlns:a16="http://schemas.microsoft.com/office/drawing/2014/main" id="{AA3EA313-6402-E14D-A353-01D67C915A1C}"/>
              </a:ext>
            </a:extLst>
          </p:cNvPr>
          <p:cNvSpPr txBox="1"/>
          <p:nvPr/>
        </p:nvSpPr>
        <p:spPr>
          <a:xfrm>
            <a:off x="305166" y="1127929"/>
            <a:ext cx="3213518" cy="496034"/>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C" sz="1800" b="1" i="0" u="none" strike="noStrike" kern="0" cap="none" spc="0" normalizeH="0" baseline="0" noProof="0" dirty="0">
                <a:ln>
                  <a:noFill/>
                </a:ln>
                <a:solidFill>
                  <a:srgbClr val="FA8838"/>
                </a:solidFill>
                <a:effectLst/>
                <a:uLnTx/>
                <a:uFillTx/>
                <a:latin typeface="Arial"/>
                <a:ea typeface="Fira Sans"/>
                <a:cs typeface="Fira Sans"/>
                <a:sym typeface="Fira Sans"/>
              </a:rPr>
              <a:t>Objetivos Específicos</a:t>
            </a:r>
          </a:p>
        </p:txBody>
      </p:sp>
      <p:sp>
        <p:nvSpPr>
          <p:cNvPr id="3" name="TextBox 22">
            <a:extLst>
              <a:ext uri="{FF2B5EF4-FFF2-40B4-BE49-F238E27FC236}">
                <a16:creationId xmlns:a16="http://schemas.microsoft.com/office/drawing/2014/main" id="{04113ADE-73A7-E3B9-86DD-E297400C59C9}"/>
              </a:ext>
            </a:extLst>
          </p:cNvPr>
          <p:cNvSpPr txBox="1"/>
          <p:nvPr/>
        </p:nvSpPr>
        <p:spPr>
          <a:xfrm>
            <a:off x="539416" y="2015511"/>
            <a:ext cx="6302059" cy="584775"/>
          </a:xfrm>
          <a:prstGeom prst="rect">
            <a:avLst/>
          </a:prstGeom>
          <a:noFill/>
        </p:spPr>
        <p:txBody>
          <a:bodyPr wrap="square" rtlCol="0">
            <a:spAutoFit/>
          </a:bodyPr>
          <a:lstStyle/>
          <a:p>
            <a:pPr marL="0" marR="0" lvl="0" indent="0" algn="just" defTabSz="914400" rtl="0" eaLnBrk="1" fontAlgn="auto" latinLnBrk="0" hangingPunct="1">
              <a:spcBef>
                <a:spcPts val="0"/>
              </a:spcBef>
              <a:spcAft>
                <a:spcPts val="1200"/>
              </a:spcAft>
              <a:buClrTx/>
              <a:buSzTx/>
              <a:buFontTx/>
              <a:buNone/>
              <a:tabLst/>
              <a:defRPr/>
            </a:pPr>
            <a:r>
              <a:rPr kumimoji="0" lang="es-EC"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Diseñar una interfaz de usuario en Matlab y una plataforma web para la visualización de datos y gráficas resultantes.</a:t>
            </a:r>
          </a:p>
        </p:txBody>
      </p:sp>
      <p:pic>
        <p:nvPicPr>
          <p:cNvPr id="4" name="Imagen 3">
            <a:extLst>
              <a:ext uri="{FF2B5EF4-FFF2-40B4-BE49-F238E27FC236}">
                <a16:creationId xmlns:a16="http://schemas.microsoft.com/office/drawing/2014/main" id="{D7AAB17B-9336-9F1A-5D39-304BF3A8D1FA}"/>
              </a:ext>
            </a:extLst>
          </p:cNvPr>
          <p:cNvPicPr>
            <a:picLocks noChangeAspect="1"/>
          </p:cNvPicPr>
          <p:nvPr/>
        </p:nvPicPr>
        <p:blipFill>
          <a:blip r:embed="rId2"/>
          <a:stretch>
            <a:fillRect/>
          </a:stretch>
        </p:blipFill>
        <p:spPr>
          <a:xfrm>
            <a:off x="7676512" y="1967379"/>
            <a:ext cx="630000" cy="630000"/>
          </a:xfrm>
          <a:prstGeom prst="rect">
            <a:avLst/>
          </a:prstGeom>
        </p:spPr>
      </p:pic>
      <p:pic>
        <p:nvPicPr>
          <p:cNvPr id="6" name="Imagen 5">
            <a:extLst>
              <a:ext uri="{FF2B5EF4-FFF2-40B4-BE49-F238E27FC236}">
                <a16:creationId xmlns:a16="http://schemas.microsoft.com/office/drawing/2014/main" id="{1C671316-A4D0-CAE5-CBD2-0205A6F78415}"/>
              </a:ext>
            </a:extLst>
          </p:cNvPr>
          <p:cNvPicPr>
            <a:picLocks noChangeAspect="1"/>
          </p:cNvPicPr>
          <p:nvPr/>
        </p:nvPicPr>
        <p:blipFill>
          <a:blip r:embed="rId3"/>
          <a:stretch>
            <a:fillRect/>
          </a:stretch>
        </p:blipFill>
        <p:spPr>
          <a:xfrm>
            <a:off x="11112000" y="6177"/>
            <a:ext cx="1080000" cy="1086507"/>
          </a:xfrm>
          <a:prstGeom prst="rect">
            <a:avLst/>
          </a:prstGeom>
        </p:spPr>
      </p:pic>
      <p:pic>
        <p:nvPicPr>
          <p:cNvPr id="8" name="Imagen 7">
            <a:extLst>
              <a:ext uri="{FF2B5EF4-FFF2-40B4-BE49-F238E27FC236}">
                <a16:creationId xmlns:a16="http://schemas.microsoft.com/office/drawing/2014/main" id="{A5BD5A76-1943-A3B4-3CCF-9EEB07887E03}"/>
              </a:ext>
            </a:extLst>
          </p:cNvPr>
          <p:cNvPicPr>
            <a:picLocks noChangeAspect="1"/>
          </p:cNvPicPr>
          <p:nvPr/>
        </p:nvPicPr>
        <p:blipFill>
          <a:blip r:embed="rId4"/>
          <a:stretch>
            <a:fillRect/>
          </a:stretch>
        </p:blipFill>
        <p:spPr>
          <a:xfrm>
            <a:off x="9514909" y="3932982"/>
            <a:ext cx="630000" cy="630000"/>
          </a:xfrm>
          <a:prstGeom prst="rect">
            <a:avLst/>
          </a:prstGeom>
        </p:spPr>
      </p:pic>
      <p:pic>
        <p:nvPicPr>
          <p:cNvPr id="11" name="Imagen 10">
            <a:extLst>
              <a:ext uri="{FF2B5EF4-FFF2-40B4-BE49-F238E27FC236}">
                <a16:creationId xmlns:a16="http://schemas.microsoft.com/office/drawing/2014/main" id="{17FB74CF-A3C0-A447-F28C-03127F600DDB}"/>
              </a:ext>
            </a:extLst>
          </p:cNvPr>
          <p:cNvPicPr>
            <a:picLocks noChangeAspect="1"/>
          </p:cNvPicPr>
          <p:nvPr/>
        </p:nvPicPr>
        <p:blipFill>
          <a:blip r:embed="rId5"/>
          <a:stretch>
            <a:fillRect/>
          </a:stretch>
        </p:blipFill>
        <p:spPr>
          <a:xfrm>
            <a:off x="8550422" y="2930085"/>
            <a:ext cx="630000" cy="630000"/>
          </a:xfrm>
          <a:prstGeom prst="rect">
            <a:avLst/>
          </a:prstGeom>
        </p:spPr>
      </p:pic>
    </p:spTree>
    <p:extLst>
      <p:ext uri="{BB962C8B-B14F-4D97-AF65-F5344CB8AC3E}">
        <p14:creationId xmlns:p14="http://schemas.microsoft.com/office/powerpoint/2010/main" val="1870295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Diseño</a:t>
            </a: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3969942" y="66463"/>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Criterios de selección</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sp>
        <p:nvSpPr>
          <p:cNvPr id="32" name="Forma en L 31">
            <a:extLst>
              <a:ext uri="{FF2B5EF4-FFF2-40B4-BE49-F238E27FC236}">
                <a16:creationId xmlns:a16="http://schemas.microsoft.com/office/drawing/2014/main" id="{5EC8E146-E83B-66E3-C2C3-621688F7D484}"/>
              </a:ext>
            </a:extLst>
          </p:cNvPr>
          <p:cNvSpPr/>
          <p:nvPr/>
        </p:nvSpPr>
        <p:spPr>
          <a:xfrm rot="5400000">
            <a:off x="788984" y="3686677"/>
            <a:ext cx="881739" cy="1467194"/>
          </a:xfrm>
          <a:prstGeom prst="corner">
            <a:avLst>
              <a:gd name="adj1" fmla="val 16120"/>
              <a:gd name="adj2" fmla="val 16110"/>
            </a:avLst>
          </a:prstGeom>
        </p:spPr>
        <p:style>
          <a:lnRef idx="2">
            <a:schemeClr val="accent1">
              <a:shade val="50000"/>
              <a:hueOff val="0"/>
              <a:satOff val="0"/>
              <a:lumOff val="0"/>
              <a:alphaOff val="0"/>
            </a:schemeClr>
          </a:lnRef>
          <a:fillRef idx="1">
            <a:schemeClr val="accent1">
              <a:shade val="50000"/>
              <a:hueOff val="0"/>
              <a:satOff val="0"/>
              <a:lumOff val="0"/>
              <a:alphaOff val="0"/>
            </a:schemeClr>
          </a:fillRef>
          <a:effectRef idx="1">
            <a:schemeClr val="accent1">
              <a:shade val="50000"/>
              <a:hueOff val="0"/>
              <a:satOff val="0"/>
              <a:lumOff val="0"/>
              <a:alphaOff val="0"/>
            </a:schemeClr>
          </a:effectRef>
          <a:fontRef idx="minor">
            <a:schemeClr val="lt1"/>
          </a:fontRef>
        </p:style>
      </p:sp>
      <p:grpSp>
        <p:nvGrpSpPr>
          <p:cNvPr id="33" name="Grupo 32">
            <a:extLst>
              <a:ext uri="{FF2B5EF4-FFF2-40B4-BE49-F238E27FC236}">
                <a16:creationId xmlns:a16="http://schemas.microsoft.com/office/drawing/2014/main" id="{814580B6-6A64-7AB8-A410-483B6850E0B1}"/>
              </a:ext>
            </a:extLst>
          </p:cNvPr>
          <p:cNvGrpSpPr/>
          <p:nvPr/>
        </p:nvGrpSpPr>
        <p:grpSpPr>
          <a:xfrm>
            <a:off x="641799" y="4125052"/>
            <a:ext cx="1324591" cy="1161082"/>
            <a:chOff x="147755" y="3498059"/>
            <a:chExt cx="1324591" cy="1161082"/>
          </a:xfrm>
        </p:grpSpPr>
        <p:sp>
          <p:nvSpPr>
            <p:cNvPr id="64" name="Rectángulo 63">
              <a:extLst>
                <a:ext uri="{FF2B5EF4-FFF2-40B4-BE49-F238E27FC236}">
                  <a16:creationId xmlns:a16="http://schemas.microsoft.com/office/drawing/2014/main" id="{42BD84ED-9540-33D4-407B-2841EC831C36}"/>
                </a:ext>
              </a:extLst>
            </p:cNvPr>
            <p:cNvSpPr/>
            <p:nvPr/>
          </p:nvSpPr>
          <p:spPr>
            <a:xfrm>
              <a:off x="147755" y="3498059"/>
              <a:ext cx="1324591" cy="116108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5" name="CuadroTexto 64">
              <a:extLst>
                <a:ext uri="{FF2B5EF4-FFF2-40B4-BE49-F238E27FC236}">
                  <a16:creationId xmlns:a16="http://schemas.microsoft.com/office/drawing/2014/main" id="{802C91AD-68A5-7A24-3685-A94588DD8C2A}"/>
                </a:ext>
              </a:extLst>
            </p:cNvPr>
            <p:cNvSpPr txBox="1"/>
            <p:nvPr/>
          </p:nvSpPr>
          <p:spPr>
            <a:xfrm>
              <a:off x="147755" y="3498059"/>
              <a:ext cx="1324591" cy="11610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s-MX" sz="1500" kern="1200" dirty="0"/>
                <a:t>Rango de aceleración</a:t>
              </a:r>
            </a:p>
          </p:txBody>
        </p:sp>
      </p:grpSp>
      <p:sp>
        <p:nvSpPr>
          <p:cNvPr id="34" name="Triángulo 33">
            <a:extLst>
              <a:ext uri="{FF2B5EF4-FFF2-40B4-BE49-F238E27FC236}">
                <a16:creationId xmlns:a16="http://schemas.microsoft.com/office/drawing/2014/main" id="{6DAA6C18-DA90-37BB-B619-5EECCF1D049C}"/>
              </a:ext>
            </a:extLst>
          </p:cNvPr>
          <p:cNvSpPr/>
          <p:nvPr/>
        </p:nvSpPr>
        <p:spPr>
          <a:xfrm>
            <a:off x="1716468" y="3578661"/>
            <a:ext cx="249922" cy="249922"/>
          </a:xfrm>
          <a:prstGeom prst="triangle">
            <a:avLst>
              <a:gd name="adj" fmla="val 100000"/>
            </a:avLst>
          </a:prstGeom>
        </p:spPr>
        <p:style>
          <a:lnRef idx="2">
            <a:schemeClr val="accent1">
              <a:shade val="50000"/>
              <a:hueOff val="2686"/>
              <a:satOff val="3790"/>
              <a:lumOff val="4768"/>
              <a:alphaOff val="0"/>
            </a:schemeClr>
          </a:lnRef>
          <a:fillRef idx="1">
            <a:schemeClr val="accent1">
              <a:shade val="50000"/>
              <a:hueOff val="2686"/>
              <a:satOff val="3790"/>
              <a:lumOff val="4768"/>
              <a:alphaOff val="0"/>
            </a:schemeClr>
          </a:fillRef>
          <a:effectRef idx="1">
            <a:schemeClr val="accent1">
              <a:shade val="50000"/>
              <a:hueOff val="2686"/>
              <a:satOff val="3790"/>
              <a:lumOff val="4768"/>
              <a:alphaOff val="0"/>
            </a:schemeClr>
          </a:effectRef>
          <a:fontRef idx="minor">
            <a:schemeClr val="lt1"/>
          </a:fontRef>
        </p:style>
      </p:sp>
      <p:sp>
        <p:nvSpPr>
          <p:cNvPr id="35" name="Forma en L 34">
            <a:extLst>
              <a:ext uri="{FF2B5EF4-FFF2-40B4-BE49-F238E27FC236}">
                <a16:creationId xmlns:a16="http://schemas.microsoft.com/office/drawing/2014/main" id="{78760F86-C900-4BA6-FEAE-838FEB6C6269}"/>
              </a:ext>
            </a:extLst>
          </p:cNvPr>
          <p:cNvSpPr/>
          <p:nvPr/>
        </p:nvSpPr>
        <p:spPr>
          <a:xfrm rot="5400000">
            <a:off x="2410542" y="3285421"/>
            <a:ext cx="881739" cy="1467194"/>
          </a:xfrm>
          <a:prstGeom prst="corner">
            <a:avLst>
              <a:gd name="adj1" fmla="val 16120"/>
              <a:gd name="adj2" fmla="val 16110"/>
            </a:avLst>
          </a:prstGeom>
        </p:spPr>
        <p:style>
          <a:lnRef idx="2">
            <a:schemeClr val="accent1">
              <a:shade val="50000"/>
              <a:hueOff val="5371"/>
              <a:satOff val="7579"/>
              <a:lumOff val="9536"/>
              <a:alphaOff val="0"/>
            </a:schemeClr>
          </a:lnRef>
          <a:fillRef idx="1">
            <a:schemeClr val="accent1">
              <a:shade val="50000"/>
              <a:hueOff val="5371"/>
              <a:satOff val="7579"/>
              <a:lumOff val="9536"/>
              <a:alphaOff val="0"/>
            </a:schemeClr>
          </a:fillRef>
          <a:effectRef idx="1">
            <a:schemeClr val="accent1">
              <a:shade val="50000"/>
              <a:hueOff val="5371"/>
              <a:satOff val="7579"/>
              <a:lumOff val="9536"/>
              <a:alphaOff val="0"/>
            </a:schemeClr>
          </a:effectRef>
          <a:fontRef idx="minor">
            <a:schemeClr val="lt1"/>
          </a:fontRef>
        </p:style>
      </p:sp>
      <p:grpSp>
        <p:nvGrpSpPr>
          <p:cNvPr id="36" name="Grupo 35">
            <a:extLst>
              <a:ext uri="{FF2B5EF4-FFF2-40B4-BE49-F238E27FC236}">
                <a16:creationId xmlns:a16="http://schemas.microsoft.com/office/drawing/2014/main" id="{EE0331DD-FD4C-AF39-0242-66993CFC0A57}"/>
              </a:ext>
            </a:extLst>
          </p:cNvPr>
          <p:cNvGrpSpPr/>
          <p:nvPr/>
        </p:nvGrpSpPr>
        <p:grpSpPr>
          <a:xfrm>
            <a:off x="2263358" y="3723796"/>
            <a:ext cx="1324591" cy="1161082"/>
            <a:chOff x="1769314" y="3096803"/>
            <a:chExt cx="1324591" cy="1161082"/>
          </a:xfrm>
        </p:grpSpPr>
        <p:sp>
          <p:nvSpPr>
            <p:cNvPr id="62" name="Rectángulo 61">
              <a:extLst>
                <a:ext uri="{FF2B5EF4-FFF2-40B4-BE49-F238E27FC236}">
                  <a16:creationId xmlns:a16="http://schemas.microsoft.com/office/drawing/2014/main" id="{06A87EA1-26B8-E886-9818-1AEFE3111D15}"/>
                </a:ext>
              </a:extLst>
            </p:cNvPr>
            <p:cNvSpPr/>
            <p:nvPr/>
          </p:nvSpPr>
          <p:spPr>
            <a:xfrm>
              <a:off x="1769314" y="3096803"/>
              <a:ext cx="1324591" cy="116108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3" name="CuadroTexto 62">
              <a:extLst>
                <a:ext uri="{FF2B5EF4-FFF2-40B4-BE49-F238E27FC236}">
                  <a16:creationId xmlns:a16="http://schemas.microsoft.com/office/drawing/2014/main" id="{BEBD3227-01B1-950F-BC8B-6A107BF7A20F}"/>
                </a:ext>
              </a:extLst>
            </p:cNvPr>
            <p:cNvSpPr txBox="1"/>
            <p:nvPr/>
          </p:nvSpPr>
          <p:spPr>
            <a:xfrm>
              <a:off x="1769314" y="3096803"/>
              <a:ext cx="1324591" cy="11610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s-MX" sz="1500" kern="1200" dirty="0"/>
                <a:t>Sensibilidad</a:t>
              </a:r>
            </a:p>
          </p:txBody>
        </p:sp>
      </p:grpSp>
      <p:sp>
        <p:nvSpPr>
          <p:cNvPr id="37" name="Triángulo 36">
            <a:extLst>
              <a:ext uri="{FF2B5EF4-FFF2-40B4-BE49-F238E27FC236}">
                <a16:creationId xmlns:a16="http://schemas.microsoft.com/office/drawing/2014/main" id="{C6EF1F29-72C0-126A-3DDA-79B8296AB6D2}"/>
              </a:ext>
            </a:extLst>
          </p:cNvPr>
          <p:cNvSpPr/>
          <p:nvPr/>
        </p:nvSpPr>
        <p:spPr>
          <a:xfrm>
            <a:off x="3338027" y="3177404"/>
            <a:ext cx="249922" cy="249922"/>
          </a:xfrm>
          <a:prstGeom prst="triangle">
            <a:avLst>
              <a:gd name="adj" fmla="val 100000"/>
            </a:avLst>
          </a:prstGeom>
        </p:spPr>
        <p:style>
          <a:lnRef idx="2">
            <a:schemeClr val="accent1">
              <a:shade val="50000"/>
              <a:hueOff val="8057"/>
              <a:satOff val="11369"/>
              <a:lumOff val="14304"/>
              <a:alphaOff val="0"/>
            </a:schemeClr>
          </a:lnRef>
          <a:fillRef idx="1">
            <a:schemeClr val="accent1">
              <a:shade val="50000"/>
              <a:hueOff val="8057"/>
              <a:satOff val="11369"/>
              <a:lumOff val="14304"/>
              <a:alphaOff val="0"/>
            </a:schemeClr>
          </a:fillRef>
          <a:effectRef idx="1">
            <a:schemeClr val="accent1">
              <a:shade val="50000"/>
              <a:hueOff val="8057"/>
              <a:satOff val="11369"/>
              <a:lumOff val="14304"/>
              <a:alphaOff val="0"/>
            </a:schemeClr>
          </a:effectRef>
          <a:fontRef idx="minor">
            <a:schemeClr val="lt1"/>
          </a:fontRef>
        </p:style>
      </p:sp>
      <p:sp>
        <p:nvSpPr>
          <p:cNvPr id="38" name="Forma en L 37">
            <a:extLst>
              <a:ext uri="{FF2B5EF4-FFF2-40B4-BE49-F238E27FC236}">
                <a16:creationId xmlns:a16="http://schemas.microsoft.com/office/drawing/2014/main" id="{C46A33D5-FE5A-81C6-9F87-F86AF6D6C86E}"/>
              </a:ext>
            </a:extLst>
          </p:cNvPr>
          <p:cNvSpPr/>
          <p:nvPr/>
        </p:nvSpPr>
        <p:spPr>
          <a:xfrm rot="5400000">
            <a:off x="4032101" y="2884164"/>
            <a:ext cx="881739" cy="1467194"/>
          </a:xfrm>
          <a:prstGeom prst="corner">
            <a:avLst>
              <a:gd name="adj1" fmla="val 16120"/>
              <a:gd name="adj2" fmla="val 16110"/>
            </a:avLst>
          </a:prstGeom>
        </p:spPr>
        <p:style>
          <a:lnRef idx="2">
            <a:schemeClr val="accent1">
              <a:shade val="50000"/>
              <a:hueOff val="10742"/>
              <a:satOff val="15159"/>
              <a:lumOff val="19071"/>
              <a:alphaOff val="0"/>
            </a:schemeClr>
          </a:lnRef>
          <a:fillRef idx="1">
            <a:schemeClr val="accent1">
              <a:shade val="50000"/>
              <a:hueOff val="10742"/>
              <a:satOff val="15159"/>
              <a:lumOff val="19071"/>
              <a:alphaOff val="0"/>
            </a:schemeClr>
          </a:fillRef>
          <a:effectRef idx="1">
            <a:schemeClr val="accent1">
              <a:shade val="50000"/>
              <a:hueOff val="10742"/>
              <a:satOff val="15159"/>
              <a:lumOff val="19071"/>
              <a:alphaOff val="0"/>
            </a:schemeClr>
          </a:effectRef>
          <a:fontRef idx="minor">
            <a:schemeClr val="lt1"/>
          </a:fontRef>
        </p:style>
      </p:sp>
      <p:grpSp>
        <p:nvGrpSpPr>
          <p:cNvPr id="39" name="Grupo 38">
            <a:extLst>
              <a:ext uri="{FF2B5EF4-FFF2-40B4-BE49-F238E27FC236}">
                <a16:creationId xmlns:a16="http://schemas.microsoft.com/office/drawing/2014/main" id="{2F602CD5-08B5-1D90-5835-1C27FF6BA816}"/>
              </a:ext>
            </a:extLst>
          </p:cNvPr>
          <p:cNvGrpSpPr/>
          <p:nvPr/>
        </p:nvGrpSpPr>
        <p:grpSpPr>
          <a:xfrm>
            <a:off x="3884917" y="3322540"/>
            <a:ext cx="1324591" cy="1161082"/>
            <a:chOff x="3390873" y="2695547"/>
            <a:chExt cx="1324591" cy="1161082"/>
          </a:xfrm>
        </p:grpSpPr>
        <p:sp>
          <p:nvSpPr>
            <p:cNvPr id="60" name="Rectángulo 59">
              <a:extLst>
                <a:ext uri="{FF2B5EF4-FFF2-40B4-BE49-F238E27FC236}">
                  <a16:creationId xmlns:a16="http://schemas.microsoft.com/office/drawing/2014/main" id="{B0719076-3BFD-6EBD-49B0-A7CAC0D33802}"/>
                </a:ext>
              </a:extLst>
            </p:cNvPr>
            <p:cNvSpPr/>
            <p:nvPr/>
          </p:nvSpPr>
          <p:spPr>
            <a:xfrm>
              <a:off x="3390873" y="2695547"/>
              <a:ext cx="1324591" cy="116108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1" name="CuadroTexto 60">
              <a:extLst>
                <a:ext uri="{FF2B5EF4-FFF2-40B4-BE49-F238E27FC236}">
                  <a16:creationId xmlns:a16="http://schemas.microsoft.com/office/drawing/2014/main" id="{B3408BCF-07AB-11F5-AA7E-BF5F0E553352}"/>
                </a:ext>
              </a:extLst>
            </p:cNvPr>
            <p:cNvSpPr txBox="1"/>
            <p:nvPr/>
          </p:nvSpPr>
          <p:spPr>
            <a:xfrm>
              <a:off x="3390873" y="2695547"/>
              <a:ext cx="1324591" cy="11610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s-MX" sz="1500" kern="1200" dirty="0"/>
                <a:t>Voltaje de alimentación</a:t>
              </a:r>
            </a:p>
          </p:txBody>
        </p:sp>
      </p:grpSp>
      <p:sp>
        <p:nvSpPr>
          <p:cNvPr id="40" name="Triángulo 39">
            <a:extLst>
              <a:ext uri="{FF2B5EF4-FFF2-40B4-BE49-F238E27FC236}">
                <a16:creationId xmlns:a16="http://schemas.microsoft.com/office/drawing/2014/main" id="{0205EB6F-50FB-FEC6-EFA6-E6608E149F91}"/>
              </a:ext>
            </a:extLst>
          </p:cNvPr>
          <p:cNvSpPr/>
          <p:nvPr/>
        </p:nvSpPr>
        <p:spPr>
          <a:xfrm>
            <a:off x="4959585" y="2776148"/>
            <a:ext cx="249922" cy="249922"/>
          </a:xfrm>
          <a:prstGeom prst="triangle">
            <a:avLst>
              <a:gd name="adj" fmla="val 100000"/>
            </a:avLst>
          </a:prstGeom>
        </p:spPr>
        <p:style>
          <a:lnRef idx="2">
            <a:schemeClr val="accent1">
              <a:shade val="50000"/>
              <a:hueOff val="13428"/>
              <a:satOff val="18948"/>
              <a:lumOff val="23839"/>
              <a:alphaOff val="0"/>
            </a:schemeClr>
          </a:lnRef>
          <a:fillRef idx="1">
            <a:schemeClr val="accent1">
              <a:shade val="50000"/>
              <a:hueOff val="13428"/>
              <a:satOff val="18948"/>
              <a:lumOff val="23839"/>
              <a:alphaOff val="0"/>
            </a:schemeClr>
          </a:fillRef>
          <a:effectRef idx="1">
            <a:schemeClr val="accent1">
              <a:shade val="50000"/>
              <a:hueOff val="13428"/>
              <a:satOff val="18948"/>
              <a:lumOff val="23839"/>
              <a:alphaOff val="0"/>
            </a:schemeClr>
          </a:effectRef>
          <a:fontRef idx="minor">
            <a:schemeClr val="lt1"/>
          </a:fontRef>
        </p:style>
      </p:sp>
      <p:sp>
        <p:nvSpPr>
          <p:cNvPr id="41" name="Forma en L 40">
            <a:extLst>
              <a:ext uri="{FF2B5EF4-FFF2-40B4-BE49-F238E27FC236}">
                <a16:creationId xmlns:a16="http://schemas.microsoft.com/office/drawing/2014/main" id="{415BD34B-46AC-304A-88B4-28A77F3E77DB}"/>
              </a:ext>
            </a:extLst>
          </p:cNvPr>
          <p:cNvSpPr/>
          <p:nvPr/>
        </p:nvSpPr>
        <p:spPr>
          <a:xfrm rot="5400000">
            <a:off x="5653660" y="2482908"/>
            <a:ext cx="881739" cy="1467194"/>
          </a:xfrm>
          <a:prstGeom prst="corner">
            <a:avLst>
              <a:gd name="adj1" fmla="val 16120"/>
              <a:gd name="adj2" fmla="val 16110"/>
            </a:avLst>
          </a:prstGeom>
        </p:spPr>
        <p:style>
          <a:lnRef idx="2">
            <a:schemeClr val="accent1">
              <a:shade val="50000"/>
              <a:hueOff val="16114"/>
              <a:satOff val="22738"/>
              <a:lumOff val="28607"/>
              <a:alphaOff val="0"/>
            </a:schemeClr>
          </a:lnRef>
          <a:fillRef idx="1">
            <a:schemeClr val="accent1">
              <a:shade val="50000"/>
              <a:hueOff val="16114"/>
              <a:satOff val="22738"/>
              <a:lumOff val="28607"/>
              <a:alphaOff val="0"/>
            </a:schemeClr>
          </a:fillRef>
          <a:effectRef idx="1">
            <a:schemeClr val="accent1">
              <a:shade val="50000"/>
              <a:hueOff val="16114"/>
              <a:satOff val="22738"/>
              <a:lumOff val="28607"/>
              <a:alphaOff val="0"/>
            </a:schemeClr>
          </a:effectRef>
          <a:fontRef idx="minor">
            <a:schemeClr val="lt1"/>
          </a:fontRef>
        </p:style>
      </p:sp>
      <p:grpSp>
        <p:nvGrpSpPr>
          <p:cNvPr id="42" name="Grupo 41">
            <a:extLst>
              <a:ext uri="{FF2B5EF4-FFF2-40B4-BE49-F238E27FC236}">
                <a16:creationId xmlns:a16="http://schemas.microsoft.com/office/drawing/2014/main" id="{8D5B6421-B558-72CB-BF2F-A5173DF19CD4}"/>
              </a:ext>
            </a:extLst>
          </p:cNvPr>
          <p:cNvGrpSpPr/>
          <p:nvPr/>
        </p:nvGrpSpPr>
        <p:grpSpPr>
          <a:xfrm>
            <a:off x="5506475" y="2921283"/>
            <a:ext cx="1324591" cy="1161082"/>
            <a:chOff x="5012431" y="2294290"/>
            <a:chExt cx="1324591" cy="1161082"/>
          </a:xfrm>
        </p:grpSpPr>
        <p:sp>
          <p:nvSpPr>
            <p:cNvPr id="58" name="Rectángulo 57">
              <a:extLst>
                <a:ext uri="{FF2B5EF4-FFF2-40B4-BE49-F238E27FC236}">
                  <a16:creationId xmlns:a16="http://schemas.microsoft.com/office/drawing/2014/main" id="{F8C281B5-7C40-323C-AB0E-5F9F3118022F}"/>
                </a:ext>
              </a:extLst>
            </p:cNvPr>
            <p:cNvSpPr/>
            <p:nvPr/>
          </p:nvSpPr>
          <p:spPr>
            <a:xfrm>
              <a:off x="5012431" y="2294290"/>
              <a:ext cx="1324591" cy="116108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9" name="CuadroTexto 58">
              <a:extLst>
                <a:ext uri="{FF2B5EF4-FFF2-40B4-BE49-F238E27FC236}">
                  <a16:creationId xmlns:a16="http://schemas.microsoft.com/office/drawing/2014/main" id="{95F0214A-F71A-5AE0-260E-2C94806C118B}"/>
                </a:ext>
              </a:extLst>
            </p:cNvPr>
            <p:cNvSpPr txBox="1"/>
            <p:nvPr/>
          </p:nvSpPr>
          <p:spPr>
            <a:xfrm>
              <a:off x="5012431" y="2294290"/>
              <a:ext cx="1324591" cy="11610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s-MX" sz="1500" kern="1200" dirty="0"/>
                <a:t>Interface serial</a:t>
              </a:r>
            </a:p>
          </p:txBody>
        </p:sp>
      </p:grpSp>
      <p:sp>
        <p:nvSpPr>
          <p:cNvPr id="43" name="Triángulo 42">
            <a:extLst>
              <a:ext uri="{FF2B5EF4-FFF2-40B4-BE49-F238E27FC236}">
                <a16:creationId xmlns:a16="http://schemas.microsoft.com/office/drawing/2014/main" id="{B2F692BE-DEDF-4540-B960-356AB7218E7B}"/>
              </a:ext>
            </a:extLst>
          </p:cNvPr>
          <p:cNvSpPr/>
          <p:nvPr/>
        </p:nvSpPr>
        <p:spPr>
          <a:xfrm>
            <a:off x="6581144" y="2374892"/>
            <a:ext cx="249922" cy="249922"/>
          </a:xfrm>
          <a:prstGeom prst="triangle">
            <a:avLst>
              <a:gd name="adj" fmla="val 100000"/>
            </a:avLst>
          </a:prstGeom>
        </p:spPr>
        <p:style>
          <a:lnRef idx="2">
            <a:schemeClr val="accent1">
              <a:shade val="50000"/>
              <a:hueOff val="16114"/>
              <a:satOff val="22738"/>
              <a:lumOff val="28607"/>
              <a:alphaOff val="0"/>
            </a:schemeClr>
          </a:lnRef>
          <a:fillRef idx="1">
            <a:schemeClr val="accent1">
              <a:shade val="50000"/>
              <a:hueOff val="16114"/>
              <a:satOff val="22738"/>
              <a:lumOff val="28607"/>
              <a:alphaOff val="0"/>
            </a:schemeClr>
          </a:fillRef>
          <a:effectRef idx="1">
            <a:schemeClr val="accent1">
              <a:shade val="50000"/>
              <a:hueOff val="16114"/>
              <a:satOff val="22738"/>
              <a:lumOff val="28607"/>
              <a:alphaOff val="0"/>
            </a:schemeClr>
          </a:effectRef>
          <a:fontRef idx="minor">
            <a:schemeClr val="lt1"/>
          </a:fontRef>
        </p:style>
      </p:sp>
      <p:sp>
        <p:nvSpPr>
          <p:cNvPr id="44" name="Forma en L 43">
            <a:extLst>
              <a:ext uri="{FF2B5EF4-FFF2-40B4-BE49-F238E27FC236}">
                <a16:creationId xmlns:a16="http://schemas.microsoft.com/office/drawing/2014/main" id="{672B7826-EDFD-BB61-8A61-14C0C2D6606B}"/>
              </a:ext>
            </a:extLst>
          </p:cNvPr>
          <p:cNvSpPr/>
          <p:nvPr/>
        </p:nvSpPr>
        <p:spPr>
          <a:xfrm rot="5400000">
            <a:off x="7275218" y="2081652"/>
            <a:ext cx="881739" cy="1467194"/>
          </a:xfrm>
          <a:prstGeom prst="corner">
            <a:avLst>
              <a:gd name="adj1" fmla="val 16120"/>
              <a:gd name="adj2" fmla="val 16110"/>
            </a:avLst>
          </a:prstGeom>
        </p:spPr>
        <p:style>
          <a:lnRef idx="2">
            <a:schemeClr val="accent1">
              <a:shade val="50000"/>
              <a:hueOff val="13428"/>
              <a:satOff val="18948"/>
              <a:lumOff val="23839"/>
              <a:alphaOff val="0"/>
            </a:schemeClr>
          </a:lnRef>
          <a:fillRef idx="1">
            <a:schemeClr val="accent1">
              <a:shade val="50000"/>
              <a:hueOff val="13428"/>
              <a:satOff val="18948"/>
              <a:lumOff val="23839"/>
              <a:alphaOff val="0"/>
            </a:schemeClr>
          </a:fillRef>
          <a:effectRef idx="1">
            <a:schemeClr val="accent1">
              <a:shade val="50000"/>
              <a:hueOff val="13428"/>
              <a:satOff val="18948"/>
              <a:lumOff val="23839"/>
              <a:alphaOff val="0"/>
            </a:schemeClr>
          </a:effectRef>
          <a:fontRef idx="minor">
            <a:schemeClr val="lt1"/>
          </a:fontRef>
        </p:style>
      </p:sp>
      <p:grpSp>
        <p:nvGrpSpPr>
          <p:cNvPr id="45" name="Grupo 44">
            <a:extLst>
              <a:ext uri="{FF2B5EF4-FFF2-40B4-BE49-F238E27FC236}">
                <a16:creationId xmlns:a16="http://schemas.microsoft.com/office/drawing/2014/main" id="{B3431CB3-A58E-7C89-80C4-849AA4D915BB}"/>
              </a:ext>
            </a:extLst>
          </p:cNvPr>
          <p:cNvGrpSpPr/>
          <p:nvPr/>
        </p:nvGrpSpPr>
        <p:grpSpPr>
          <a:xfrm>
            <a:off x="7128034" y="2520027"/>
            <a:ext cx="1324591" cy="1161082"/>
            <a:chOff x="6633990" y="1893034"/>
            <a:chExt cx="1324591" cy="1161082"/>
          </a:xfrm>
        </p:grpSpPr>
        <p:sp>
          <p:nvSpPr>
            <p:cNvPr id="56" name="Rectángulo 55">
              <a:extLst>
                <a:ext uri="{FF2B5EF4-FFF2-40B4-BE49-F238E27FC236}">
                  <a16:creationId xmlns:a16="http://schemas.microsoft.com/office/drawing/2014/main" id="{F5BCF59E-60EA-7C6D-E7A1-6FAB74E3C5FD}"/>
                </a:ext>
              </a:extLst>
            </p:cNvPr>
            <p:cNvSpPr/>
            <p:nvPr/>
          </p:nvSpPr>
          <p:spPr>
            <a:xfrm>
              <a:off x="6633990" y="1893034"/>
              <a:ext cx="1324591" cy="116108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7" name="CuadroTexto 56">
              <a:extLst>
                <a:ext uri="{FF2B5EF4-FFF2-40B4-BE49-F238E27FC236}">
                  <a16:creationId xmlns:a16="http://schemas.microsoft.com/office/drawing/2014/main" id="{FBCE2280-5120-35C5-CD4A-D8DCA4870733}"/>
                </a:ext>
              </a:extLst>
            </p:cNvPr>
            <p:cNvSpPr txBox="1"/>
            <p:nvPr/>
          </p:nvSpPr>
          <p:spPr>
            <a:xfrm>
              <a:off x="6633990" y="1893034"/>
              <a:ext cx="1324591" cy="11610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s-MX" sz="1500" kern="1200" dirty="0"/>
                <a:t>Valor de mercado</a:t>
              </a:r>
            </a:p>
          </p:txBody>
        </p:sp>
      </p:grpSp>
      <p:sp>
        <p:nvSpPr>
          <p:cNvPr id="46" name="Triángulo 45">
            <a:extLst>
              <a:ext uri="{FF2B5EF4-FFF2-40B4-BE49-F238E27FC236}">
                <a16:creationId xmlns:a16="http://schemas.microsoft.com/office/drawing/2014/main" id="{A7C75CBC-BF6A-0C62-8685-3A7738348C4F}"/>
              </a:ext>
            </a:extLst>
          </p:cNvPr>
          <p:cNvSpPr/>
          <p:nvPr/>
        </p:nvSpPr>
        <p:spPr>
          <a:xfrm>
            <a:off x="8202703" y="1973635"/>
            <a:ext cx="249922" cy="249922"/>
          </a:xfrm>
          <a:prstGeom prst="triangle">
            <a:avLst>
              <a:gd name="adj" fmla="val 100000"/>
            </a:avLst>
          </a:prstGeom>
        </p:spPr>
        <p:style>
          <a:lnRef idx="2">
            <a:schemeClr val="accent1">
              <a:shade val="50000"/>
              <a:hueOff val="10742"/>
              <a:satOff val="15159"/>
              <a:lumOff val="19071"/>
              <a:alphaOff val="0"/>
            </a:schemeClr>
          </a:lnRef>
          <a:fillRef idx="1">
            <a:schemeClr val="accent1">
              <a:shade val="50000"/>
              <a:hueOff val="10742"/>
              <a:satOff val="15159"/>
              <a:lumOff val="19071"/>
              <a:alphaOff val="0"/>
            </a:schemeClr>
          </a:fillRef>
          <a:effectRef idx="1">
            <a:schemeClr val="accent1">
              <a:shade val="50000"/>
              <a:hueOff val="10742"/>
              <a:satOff val="15159"/>
              <a:lumOff val="19071"/>
              <a:alphaOff val="0"/>
            </a:schemeClr>
          </a:effectRef>
          <a:fontRef idx="minor">
            <a:schemeClr val="lt1"/>
          </a:fontRef>
        </p:style>
      </p:sp>
      <p:sp>
        <p:nvSpPr>
          <p:cNvPr id="47" name="Forma en L 46">
            <a:extLst>
              <a:ext uri="{FF2B5EF4-FFF2-40B4-BE49-F238E27FC236}">
                <a16:creationId xmlns:a16="http://schemas.microsoft.com/office/drawing/2014/main" id="{7EC9F23F-8C9A-46A1-B6FE-9A49A8324BA6}"/>
              </a:ext>
            </a:extLst>
          </p:cNvPr>
          <p:cNvSpPr/>
          <p:nvPr/>
        </p:nvSpPr>
        <p:spPr>
          <a:xfrm rot="5400000">
            <a:off x="8896777" y="1680396"/>
            <a:ext cx="881739" cy="1467194"/>
          </a:xfrm>
          <a:prstGeom prst="corner">
            <a:avLst>
              <a:gd name="adj1" fmla="val 16120"/>
              <a:gd name="adj2" fmla="val 16110"/>
            </a:avLst>
          </a:prstGeom>
        </p:spPr>
        <p:style>
          <a:lnRef idx="2">
            <a:schemeClr val="accent1">
              <a:shade val="50000"/>
              <a:hueOff val="8057"/>
              <a:satOff val="11369"/>
              <a:lumOff val="14304"/>
              <a:alphaOff val="0"/>
            </a:schemeClr>
          </a:lnRef>
          <a:fillRef idx="1">
            <a:schemeClr val="accent1">
              <a:shade val="50000"/>
              <a:hueOff val="8057"/>
              <a:satOff val="11369"/>
              <a:lumOff val="14304"/>
              <a:alphaOff val="0"/>
            </a:schemeClr>
          </a:fillRef>
          <a:effectRef idx="1">
            <a:schemeClr val="accent1">
              <a:shade val="50000"/>
              <a:hueOff val="8057"/>
              <a:satOff val="11369"/>
              <a:lumOff val="14304"/>
              <a:alphaOff val="0"/>
            </a:schemeClr>
          </a:effectRef>
          <a:fontRef idx="minor">
            <a:schemeClr val="lt1"/>
          </a:fontRef>
        </p:style>
      </p:sp>
      <p:grpSp>
        <p:nvGrpSpPr>
          <p:cNvPr id="48" name="Grupo 47">
            <a:extLst>
              <a:ext uri="{FF2B5EF4-FFF2-40B4-BE49-F238E27FC236}">
                <a16:creationId xmlns:a16="http://schemas.microsoft.com/office/drawing/2014/main" id="{9FFE26FE-4445-72F0-9C0E-A0F50F8DFBFC}"/>
              </a:ext>
            </a:extLst>
          </p:cNvPr>
          <p:cNvGrpSpPr/>
          <p:nvPr/>
        </p:nvGrpSpPr>
        <p:grpSpPr>
          <a:xfrm>
            <a:off x="8749593" y="2118771"/>
            <a:ext cx="1324591" cy="1161082"/>
            <a:chOff x="8255549" y="1491778"/>
            <a:chExt cx="1324591" cy="1161082"/>
          </a:xfrm>
        </p:grpSpPr>
        <p:sp>
          <p:nvSpPr>
            <p:cNvPr id="54" name="Rectángulo 53">
              <a:extLst>
                <a:ext uri="{FF2B5EF4-FFF2-40B4-BE49-F238E27FC236}">
                  <a16:creationId xmlns:a16="http://schemas.microsoft.com/office/drawing/2014/main" id="{84DC8F2D-CC81-0F04-82B1-7503B1BAB9BF}"/>
                </a:ext>
              </a:extLst>
            </p:cNvPr>
            <p:cNvSpPr/>
            <p:nvPr/>
          </p:nvSpPr>
          <p:spPr>
            <a:xfrm>
              <a:off x="8255549" y="1491778"/>
              <a:ext cx="1324591" cy="116108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5" name="CuadroTexto 54">
              <a:extLst>
                <a:ext uri="{FF2B5EF4-FFF2-40B4-BE49-F238E27FC236}">
                  <a16:creationId xmlns:a16="http://schemas.microsoft.com/office/drawing/2014/main" id="{8FAFF027-52A3-3B34-60B9-D59D1965A0BC}"/>
                </a:ext>
              </a:extLst>
            </p:cNvPr>
            <p:cNvSpPr txBox="1"/>
            <p:nvPr/>
          </p:nvSpPr>
          <p:spPr>
            <a:xfrm>
              <a:off x="8255549" y="1491778"/>
              <a:ext cx="1324591" cy="11610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s-MX" sz="1500" kern="1200" dirty="0"/>
                <a:t>Resolución</a:t>
              </a:r>
            </a:p>
          </p:txBody>
        </p:sp>
      </p:grpSp>
      <p:sp>
        <p:nvSpPr>
          <p:cNvPr id="49" name="Triángulo 48">
            <a:extLst>
              <a:ext uri="{FF2B5EF4-FFF2-40B4-BE49-F238E27FC236}">
                <a16:creationId xmlns:a16="http://schemas.microsoft.com/office/drawing/2014/main" id="{725EF500-0494-D8A5-D052-EABA5875AD59}"/>
              </a:ext>
            </a:extLst>
          </p:cNvPr>
          <p:cNvSpPr/>
          <p:nvPr/>
        </p:nvSpPr>
        <p:spPr>
          <a:xfrm>
            <a:off x="9824261" y="1572379"/>
            <a:ext cx="249922" cy="249922"/>
          </a:xfrm>
          <a:prstGeom prst="triangle">
            <a:avLst>
              <a:gd name="adj" fmla="val 100000"/>
            </a:avLst>
          </a:prstGeom>
        </p:spPr>
        <p:style>
          <a:lnRef idx="2">
            <a:schemeClr val="accent1">
              <a:shade val="50000"/>
              <a:hueOff val="5371"/>
              <a:satOff val="7579"/>
              <a:lumOff val="9536"/>
              <a:alphaOff val="0"/>
            </a:schemeClr>
          </a:lnRef>
          <a:fillRef idx="1">
            <a:schemeClr val="accent1">
              <a:shade val="50000"/>
              <a:hueOff val="5371"/>
              <a:satOff val="7579"/>
              <a:lumOff val="9536"/>
              <a:alphaOff val="0"/>
            </a:schemeClr>
          </a:fillRef>
          <a:effectRef idx="1">
            <a:schemeClr val="accent1">
              <a:shade val="50000"/>
              <a:hueOff val="5371"/>
              <a:satOff val="7579"/>
              <a:lumOff val="9536"/>
              <a:alphaOff val="0"/>
            </a:schemeClr>
          </a:effectRef>
          <a:fontRef idx="minor">
            <a:schemeClr val="lt1"/>
          </a:fontRef>
        </p:style>
      </p:sp>
      <p:sp>
        <p:nvSpPr>
          <p:cNvPr id="50" name="Forma en L 49">
            <a:extLst>
              <a:ext uri="{FF2B5EF4-FFF2-40B4-BE49-F238E27FC236}">
                <a16:creationId xmlns:a16="http://schemas.microsoft.com/office/drawing/2014/main" id="{1F9E6B41-E2E2-41CF-6774-7040C9631E78}"/>
              </a:ext>
            </a:extLst>
          </p:cNvPr>
          <p:cNvSpPr/>
          <p:nvPr/>
        </p:nvSpPr>
        <p:spPr>
          <a:xfrm rot="5400000">
            <a:off x="10518336" y="1279139"/>
            <a:ext cx="881739" cy="1467194"/>
          </a:xfrm>
          <a:prstGeom prst="corner">
            <a:avLst>
              <a:gd name="adj1" fmla="val 16120"/>
              <a:gd name="adj2" fmla="val 16110"/>
            </a:avLst>
          </a:prstGeom>
        </p:spPr>
        <p:style>
          <a:lnRef idx="2">
            <a:schemeClr val="accent1">
              <a:shade val="50000"/>
              <a:hueOff val="2686"/>
              <a:satOff val="3790"/>
              <a:lumOff val="4768"/>
              <a:alphaOff val="0"/>
            </a:schemeClr>
          </a:lnRef>
          <a:fillRef idx="1">
            <a:schemeClr val="accent1">
              <a:shade val="50000"/>
              <a:hueOff val="2686"/>
              <a:satOff val="3790"/>
              <a:lumOff val="4768"/>
              <a:alphaOff val="0"/>
            </a:schemeClr>
          </a:fillRef>
          <a:effectRef idx="1">
            <a:schemeClr val="accent1">
              <a:shade val="50000"/>
              <a:hueOff val="2686"/>
              <a:satOff val="3790"/>
              <a:lumOff val="4768"/>
              <a:alphaOff val="0"/>
            </a:schemeClr>
          </a:effectRef>
          <a:fontRef idx="minor">
            <a:schemeClr val="lt1"/>
          </a:fontRef>
        </p:style>
      </p:sp>
      <p:grpSp>
        <p:nvGrpSpPr>
          <p:cNvPr id="51" name="Grupo 50">
            <a:extLst>
              <a:ext uri="{FF2B5EF4-FFF2-40B4-BE49-F238E27FC236}">
                <a16:creationId xmlns:a16="http://schemas.microsoft.com/office/drawing/2014/main" id="{7DF3CFA0-87CD-3C92-F1A9-9774A3845955}"/>
              </a:ext>
            </a:extLst>
          </p:cNvPr>
          <p:cNvGrpSpPr/>
          <p:nvPr/>
        </p:nvGrpSpPr>
        <p:grpSpPr>
          <a:xfrm>
            <a:off x="10371151" y="1717514"/>
            <a:ext cx="1324591" cy="1161082"/>
            <a:chOff x="9877107" y="1090521"/>
            <a:chExt cx="1324591" cy="1161082"/>
          </a:xfrm>
        </p:grpSpPr>
        <p:sp>
          <p:nvSpPr>
            <p:cNvPr id="52" name="Rectángulo 51">
              <a:extLst>
                <a:ext uri="{FF2B5EF4-FFF2-40B4-BE49-F238E27FC236}">
                  <a16:creationId xmlns:a16="http://schemas.microsoft.com/office/drawing/2014/main" id="{DCCAD4D3-6280-CDE6-F07B-954C688EFAB9}"/>
                </a:ext>
              </a:extLst>
            </p:cNvPr>
            <p:cNvSpPr/>
            <p:nvPr/>
          </p:nvSpPr>
          <p:spPr>
            <a:xfrm>
              <a:off x="9877107" y="1090521"/>
              <a:ext cx="1324591" cy="116108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53" name="CuadroTexto 52">
              <a:extLst>
                <a:ext uri="{FF2B5EF4-FFF2-40B4-BE49-F238E27FC236}">
                  <a16:creationId xmlns:a16="http://schemas.microsoft.com/office/drawing/2014/main" id="{8A754176-4465-A7AD-EEB7-4BF3B3BABA51}"/>
                </a:ext>
              </a:extLst>
            </p:cNvPr>
            <p:cNvSpPr txBox="1"/>
            <p:nvPr/>
          </p:nvSpPr>
          <p:spPr>
            <a:xfrm>
              <a:off x="9877107" y="1090521"/>
              <a:ext cx="1324591" cy="11610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s-MX" sz="1500" kern="1200" dirty="0"/>
                <a:t>Disponibilidad</a:t>
              </a:r>
            </a:p>
          </p:txBody>
        </p:sp>
      </p:grpSp>
    </p:spTree>
    <p:extLst>
      <p:ext uri="{BB962C8B-B14F-4D97-AF65-F5344CB8AC3E}">
        <p14:creationId xmlns:p14="http://schemas.microsoft.com/office/powerpoint/2010/main" val="323830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par>
                                <p:cTn id="8" presetID="3" presetClass="entr" presetSubtype="1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linds(horizont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checkerboard(across)">
                                      <p:cBhvr>
                                        <p:cTn id="15" dur="500"/>
                                        <p:tgtEl>
                                          <p:spTgt spid="34"/>
                                        </p:tgtEl>
                                      </p:cBhvr>
                                    </p:animEffect>
                                  </p:childTnLst>
                                </p:cTn>
                              </p:par>
                              <p:par>
                                <p:cTn id="16" presetID="5" presetClass="entr" presetSubtype="1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checkerboard(across)">
                                      <p:cBhvr>
                                        <p:cTn id="18" dur="500"/>
                                        <p:tgtEl>
                                          <p:spTgt spid="35"/>
                                        </p:tgtEl>
                                      </p:cBhvr>
                                    </p:animEffect>
                                  </p:childTnLst>
                                </p:cTn>
                              </p:par>
                              <p:par>
                                <p:cTn id="19" presetID="5" presetClass="entr" presetSubtype="1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heckerboard(across)">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linds(horizontal)">
                                      <p:cBhvr>
                                        <p:cTn id="26" dur="500"/>
                                        <p:tgtEl>
                                          <p:spTgt spid="37"/>
                                        </p:tgtEl>
                                      </p:cBhvr>
                                    </p:animEffect>
                                  </p:childTnLst>
                                </p:cTn>
                              </p:par>
                              <p:par>
                                <p:cTn id="27" presetID="3" presetClass="entr" presetSubtype="1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linds(horizontal)">
                                      <p:cBhvr>
                                        <p:cTn id="29" dur="500"/>
                                        <p:tgtEl>
                                          <p:spTgt spid="38"/>
                                        </p:tgtEl>
                                      </p:cBhvr>
                                    </p:animEffect>
                                  </p:childTnLst>
                                </p:cTn>
                              </p:par>
                              <p:par>
                                <p:cTn id="30" presetID="3" presetClass="entr" presetSubtype="1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linds(horizont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checkerboard(across)">
                                      <p:cBhvr>
                                        <p:cTn id="37" dur="500"/>
                                        <p:tgtEl>
                                          <p:spTgt spid="40"/>
                                        </p:tgtEl>
                                      </p:cBhvr>
                                    </p:animEffect>
                                  </p:childTnLst>
                                </p:cTn>
                              </p:par>
                              <p:par>
                                <p:cTn id="38" presetID="5" presetClass="entr" presetSubtype="10"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checkerboard(across)">
                                      <p:cBhvr>
                                        <p:cTn id="40" dur="500"/>
                                        <p:tgtEl>
                                          <p:spTgt spid="42"/>
                                        </p:tgtEl>
                                      </p:cBhvr>
                                    </p:animEffect>
                                  </p:childTnLst>
                                </p:cTn>
                              </p:par>
                              <p:par>
                                <p:cTn id="41" presetID="5" presetClass="entr" presetSubtype="1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checkerboard(across)">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blinds(horizontal)">
                                      <p:cBhvr>
                                        <p:cTn id="48" dur="500"/>
                                        <p:tgtEl>
                                          <p:spTgt spid="43"/>
                                        </p:tgtEl>
                                      </p:cBhvr>
                                    </p:animEffect>
                                  </p:childTnLst>
                                </p:cTn>
                              </p:par>
                              <p:par>
                                <p:cTn id="49" presetID="3" presetClass="entr" presetSubtype="1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blinds(horizontal)">
                                      <p:cBhvr>
                                        <p:cTn id="51" dur="500"/>
                                        <p:tgtEl>
                                          <p:spTgt spid="44"/>
                                        </p:tgtEl>
                                      </p:cBhvr>
                                    </p:animEffect>
                                  </p:childTnLst>
                                </p:cTn>
                              </p:par>
                              <p:par>
                                <p:cTn id="52" presetID="3" presetClass="entr" presetSubtype="10" fill="hold"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blinds(horizontal)">
                                      <p:cBhvr>
                                        <p:cTn id="54" dur="500"/>
                                        <p:tgtEl>
                                          <p:spTgt spid="45"/>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checkerboard(across)">
                                      <p:cBhvr>
                                        <p:cTn id="59" dur="500"/>
                                        <p:tgtEl>
                                          <p:spTgt spid="46"/>
                                        </p:tgtEl>
                                      </p:cBhvr>
                                    </p:animEffect>
                                  </p:childTnLst>
                                </p:cTn>
                              </p:par>
                              <p:par>
                                <p:cTn id="60" presetID="5" presetClass="entr" presetSubtype="10" fill="hold" nodeType="with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checkerboard(across)">
                                      <p:cBhvr>
                                        <p:cTn id="62" dur="500"/>
                                        <p:tgtEl>
                                          <p:spTgt spid="47"/>
                                        </p:tgtEl>
                                      </p:cBhvr>
                                    </p:animEffect>
                                  </p:childTnLst>
                                </p:cTn>
                              </p:par>
                              <p:par>
                                <p:cTn id="63" presetID="5" presetClass="entr" presetSubtype="10" fill="hold" nodeType="with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checkerboard(across)">
                                      <p:cBhvr>
                                        <p:cTn id="65" dur="500"/>
                                        <p:tgtEl>
                                          <p:spTgt spid="48"/>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nodeType="click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blinds(horizontal)">
                                      <p:cBhvr>
                                        <p:cTn id="70" dur="500"/>
                                        <p:tgtEl>
                                          <p:spTgt spid="49"/>
                                        </p:tgtEl>
                                      </p:cBhvr>
                                    </p:animEffect>
                                  </p:childTnLst>
                                </p:cTn>
                              </p:par>
                              <p:par>
                                <p:cTn id="71" presetID="3" presetClass="entr" presetSubtype="10" fill="hold" nodeType="withEffect">
                                  <p:stCondLst>
                                    <p:cond delay="0"/>
                                  </p:stCondLst>
                                  <p:childTnLst>
                                    <p:set>
                                      <p:cBhvr>
                                        <p:cTn id="72" dur="1" fill="hold">
                                          <p:stCondLst>
                                            <p:cond delay="0"/>
                                          </p:stCondLst>
                                        </p:cTn>
                                        <p:tgtEl>
                                          <p:spTgt spid="50"/>
                                        </p:tgtEl>
                                        <p:attrNameLst>
                                          <p:attrName>style.visibility</p:attrName>
                                        </p:attrNameLst>
                                      </p:cBhvr>
                                      <p:to>
                                        <p:strVal val="visible"/>
                                      </p:to>
                                    </p:set>
                                    <p:animEffect transition="in" filter="blinds(horizontal)">
                                      <p:cBhvr>
                                        <p:cTn id="73" dur="500"/>
                                        <p:tgtEl>
                                          <p:spTgt spid="50"/>
                                        </p:tgtEl>
                                      </p:cBhvr>
                                    </p:animEffect>
                                  </p:childTnLst>
                                </p:cTn>
                              </p:par>
                              <p:par>
                                <p:cTn id="74" presetID="3" presetClass="entr" presetSubtype="10" fill="hold" nodeType="with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blinds(horizontal)">
                                      <p:cBhvr>
                                        <p:cTn id="7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7732790-9CAE-4768-98C7-3332F05B8436}"/>
              </a:ext>
            </a:extLst>
          </p:cNvPr>
          <p:cNvPicPr>
            <a:picLocks noChangeAspect="1"/>
          </p:cNvPicPr>
          <p:nvPr/>
        </p:nvPicPr>
        <p:blipFill>
          <a:blip r:embed="rId3"/>
          <a:stretch>
            <a:fillRect/>
          </a:stretch>
        </p:blipFill>
        <p:spPr>
          <a:xfrm>
            <a:off x="11112000" y="0"/>
            <a:ext cx="1080000" cy="1086507"/>
          </a:xfrm>
          <a:prstGeom prst="rect">
            <a:avLst/>
          </a:prstGeom>
        </p:spPr>
      </p:pic>
      <p:sp>
        <p:nvSpPr>
          <p:cNvPr id="11" name="TextBox 3">
            <a:extLst>
              <a:ext uri="{FF2B5EF4-FFF2-40B4-BE49-F238E27FC236}">
                <a16:creationId xmlns:a16="http://schemas.microsoft.com/office/drawing/2014/main" id="{D1A69A8B-43C8-4758-A40B-C26F85D60DE3}"/>
              </a:ext>
            </a:extLst>
          </p:cNvPr>
          <p:cNvSpPr txBox="1"/>
          <p:nvPr/>
        </p:nvSpPr>
        <p:spPr>
          <a:xfrm>
            <a:off x="203635" y="-25869"/>
            <a:ext cx="9941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rPr>
              <a:t>Diseño</a:t>
            </a:r>
            <a:endParaRPr kumimoji="0" lang="es-ES" sz="4000" b="1" i="0" u="none" strike="noStrike" kern="1200" cap="none" spc="0" normalizeH="0" baseline="0" noProof="0" dirty="0">
              <a:ln>
                <a:noFill/>
              </a:ln>
              <a:solidFill>
                <a:srgbClr val="333399"/>
              </a:solidFill>
              <a:effectLst/>
              <a:uLnTx/>
              <a:uFillTx/>
              <a:latin typeface="Fira Sans" panose="020B0503050000020004" pitchFamily="34"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D9DAFCAF-6A63-4F94-9E75-229EBF35D868}"/>
              </a:ext>
            </a:extLst>
          </p:cNvPr>
          <p:cNvSpPr txBox="1"/>
          <p:nvPr/>
        </p:nvSpPr>
        <p:spPr>
          <a:xfrm>
            <a:off x="3969942" y="66463"/>
            <a:ext cx="99412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rPr>
              <a:t>Acelerómetros considerados </a:t>
            </a:r>
            <a:endParaRPr kumimoji="0" lang="es-ES" sz="3200" b="0" i="0" u="none" strike="noStrike" kern="1200" cap="none" spc="0" normalizeH="0" baseline="0" noProof="0" dirty="0">
              <a:ln>
                <a:noFill/>
              </a:ln>
              <a:solidFill>
                <a:srgbClr val="FFC000"/>
              </a:solidFill>
              <a:effectLst/>
              <a:uLnTx/>
              <a:uFillTx/>
              <a:latin typeface="Fira Sans" panose="020B0503050000020004" pitchFamily="34" charset="0"/>
              <a:ea typeface="+mn-ea"/>
              <a:cs typeface="Times New Roman" panose="02020603050405020304" pitchFamily="18" charset="0"/>
            </a:endParaRPr>
          </a:p>
        </p:txBody>
      </p:sp>
      <p:grpSp>
        <p:nvGrpSpPr>
          <p:cNvPr id="27" name="Grupo 26">
            <a:extLst>
              <a:ext uri="{FF2B5EF4-FFF2-40B4-BE49-F238E27FC236}">
                <a16:creationId xmlns:a16="http://schemas.microsoft.com/office/drawing/2014/main" id="{C300F70B-2142-5774-C07A-E91F96E2CB4E}"/>
              </a:ext>
            </a:extLst>
          </p:cNvPr>
          <p:cNvGrpSpPr/>
          <p:nvPr/>
        </p:nvGrpSpPr>
        <p:grpSpPr>
          <a:xfrm>
            <a:off x="3995803" y="4057684"/>
            <a:ext cx="2271575" cy="1958494"/>
            <a:chOff x="2559937" y="3215863"/>
            <a:chExt cx="2271575" cy="1958494"/>
          </a:xfrm>
        </p:grpSpPr>
        <p:sp>
          <p:nvSpPr>
            <p:cNvPr id="43" name="Hexágono 42">
              <a:extLst>
                <a:ext uri="{FF2B5EF4-FFF2-40B4-BE49-F238E27FC236}">
                  <a16:creationId xmlns:a16="http://schemas.microsoft.com/office/drawing/2014/main" id="{FB982CCA-E1BE-5E59-E409-6F8912B075D6}"/>
                </a:ext>
              </a:extLst>
            </p:cNvPr>
            <p:cNvSpPr/>
            <p:nvPr/>
          </p:nvSpPr>
          <p:spPr>
            <a:xfrm>
              <a:off x="2559937" y="3215863"/>
              <a:ext cx="2271575" cy="1958494"/>
            </a:xfrm>
            <a:prstGeom prst="hexagon">
              <a:avLst>
                <a:gd name="adj" fmla="val 25000"/>
                <a:gd name="vf" fmla="val 115470"/>
              </a:avLst>
            </a:prstGeom>
          </p:spPr>
          <p:style>
            <a:lnRef idx="2">
              <a:schemeClr val="accent1">
                <a:shade val="80000"/>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sp>
        <p:sp>
          <p:nvSpPr>
            <p:cNvPr id="44" name="Hexágono 4">
              <a:extLst>
                <a:ext uri="{FF2B5EF4-FFF2-40B4-BE49-F238E27FC236}">
                  <a16:creationId xmlns:a16="http://schemas.microsoft.com/office/drawing/2014/main" id="{45451DC6-A4F2-C675-AB7A-C32978CF7335}"/>
                </a:ext>
              </a:extLst>
            </p:cNvPr>
            <p:cNvSpPr txBox="1"/>
            <p:nvPr/>
          </p:nvSpPr>
          <p:spPr>
            <a:xfrm>
              <a:off x="2912443" y="3519784"/>
              <a:ext cx="1566563" cy="13506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34290" rIns="0" bIns="34290" numCol="1" spcCol="1270" anchor="ctr" anchorCtr="0">
              <a:noAutofit/>
            </a:bodyPr>
            <a:lstStyle/>
            <a:p>
              <a:pPr marL="0" lvl="0" indent="0" algn="ctr" defTabSz="1200150">
                <a:lnSpc>
                  <a:spcPct val="90000"/>
                </a:lnSpc>
                <a:spcBef>
                  <a:spcPct val="0"/>
                </a:spcBef>
                <a:spcAft>
                  <a:spcPct val="35000"/>
                </a:spcAft>
                <a:buNone/>
              </a:pPr>
              <a:r>
                <a:rPr lang="es-MX" sz="2700" kern="1200" dirty="0"/>
                <a:t>ADXL345</a:t>
              </a:r>
            </a:p>
          </p:txBody>
        </p:sp>
      </p:grpSp>
      <p:sp>
        <p:nvSpPr>
          <p:cNvPr id="28" name="Hexágono 27">
            <a:extLst>
              <a:ext uri="{FF2B5EF4-FFF2-40B4-BE49-F238E27FC236}">
                <a16:creationId xmlns:a16="http://schemas.microsoft.com/office/drawing/2014/main" id="{E84ACDB1-1BD3-D260-98E3-AAFF25428C83}"/>
              </a:ext>
            </a:extLst>
          </p:cNvPr>
          <p:cNvSpPr/>
          <p:nvPr/>
        </p:nvSpPr>
        <p:spPr>
          <a:xfrm>
            <a:off x="4054816" y="4922319"/>
            <a:ext cx="265960" cy="229224"/>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9" name="Hexágono 28">
            <a:extLst>
              <a:ext uri="{FF2B5EF4-FFF2-40B4-BE49-F238E27FC236}">
                <a16:creationId xmlns:a16="http://schemas.microsoft.com/office/drawing/2014/main" id="{F55BA671-3824-83EB-58F7-7A955FE5CAB9}"/>
              </a:ext>
            </a:extLst>
          </p:cNvPr>
          <p:cNvSpPr/>
          <p:nvPr/>
        </p:nvSpPr>
        <p:spPr>
          <a:xfrm>
            <a:off x="2054051" y="3005737"/>
            <a:ext cx="2271575" cy="1958494"/>
          </a:xfrm>
          <a:prstGeom prst="hexagon">
            <a:avLst>
              <a:gd name="adj" fmla="val 25000"/>
              <a:gd name="vf" fmla="val 115470"/>
            </a:avLst>
          </a:prstGeom>
          <a:blipFill rotWithShape="1">
            <a:blip r:embed="rId4">
              <a:extLst>
                <a:ext uri="{28A0092B-C50C-407E-A947-70E740481C1C}">
                  <a14:useLocalDpi xmlns:a14="http://schemas.microsoft.com/office/drawing/2010/main" val="0"/>
                </a:ext>
              </a:extLst>
            </a:blip>
            <a:srcRect/>
            <a:stretch>
              <a:fillRect t="-13000" b="-13000"/>
            </a:stretch>
          </a:blipFill>
        </p:spPr>
        <p:style>
          <a:lnRef idx="2">
            <a:schemeClr val="accent1">
              <a:shade val="80000"/>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Hexágono 29">
            <a:extLst>
              <a:ext uri="{FF2B5EF4-FFF2-40B4-BE49-F238E27FC236}">
                <a16:creationId xmlns:a16="http://schemas.microsoft.com/office/drawing/2014/main" id="{CF9130DA-C003-4FFB-478F-DFA39B0BD463}"/>
              </a:ext>
            </a:extLst>
          </p:cNvPr>
          <p:cNvSpPr/>
          <p:nvPr/>
        </p:nvSpPr>
        <p:spPr>
          <a:xfrm>
            <a:off x="3600501" y="4705514"/>
            <a:ext cx="265960" cy="229224"/>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31" name="Grupo 30">
            <a:extLst>
              <a:ext uri="{FF2B5EF4-FFF2-40B4-BE49-F238E27FC236}">
                <a16:creationId xmlns:a16="http://schemas.microsoft.com/office/drawing/2014/main" id="{4ADDCC35-6A7E-8C7F-0A6A-37F0FC3307F4}"/>
              </a:ext>
            </a:extLst>
          </p:cNvPr>
          <p:cNvGrpSpPr/>
          <p:nvPr/>
        </p:nvGrpSpPr>
        <p:grpSpPr>
          <a:xfrm>
            <a:off x="5931089" y="2982452"/>
            <a:ext cx="2271575" cy="1958494"/>
            <a:chOff x="4495223" y="2140631"/>
            <a:chExt cx="2271575" cy="1958494"/>
          </a:xfrm>
        </p:grpSpPr>
        <p:sp>
          <p:nvSpPr>
            <p:cNvPr id="41" name="Hexágono 40">
              <a:extLst>
                <a:ext uri="{FF2B5EF4-FFF2-40B4-BE49-F238E27FC236}">
                  <a16:creationId xmlns:a16="http://schemas.microsoft.com/office/drawing/2014/main" id="{EFF443AD-12E1-63E8-9EB4-3267B3FA077F}"/>
                </a:ext>
              </a:extLst>
            </p:cNvPr>
            <p:cNvSpPr/>
            <p:nvPr/>
          </p:nvSpPr>
          <p:spPr>
            <a:xfrm>
              <a:off x="4495223" y="2140631"/>
              <a:ext cx="2271575" cy="1958494"/>
            </a:xfrm>
            <a:prstGeom prst="hexagon">
              <a:avLst>
                <a:gd name="adj" fmla="val 25000"/>
                <a:gd name="vf" fmla="val 115470"/>
              </a:avLst>
            </a:prstGeom>
          </p:spPr>
          <p:style>
            <a:lnRef idx="2">
              <a:schemeClr val="accent1">
                <a:shade val="80000"/>
                <a:hueOff val="6129"/>
                <a:satOff val="6459"/>
                <a:lumOff val="7019"/>
                <a:alphaOff val="0"/>
              </a:schemeClr>
            </a:lnRef>
            <a:fillRef idx="1">
              <a:schemeClr val="accent1">
                <a:shade val="80000"/>
                <a:hueOff val="6129"/>
                <a:satOff val="6459"/>
                <a:lumOff val="7019"/>
                <a:alphaOff val="0"/>
              </a:schemeClr>
            </a:fillRef>
            <a:effectRef idx="0">
              <a:schemeClr val="accent1">
                <a:shade val="80000"/>
                <a:hueOff val="6129"/>
                <a:satOff val="6459"/>
                <a:lumOff val="7019"/>
                <a:alphaOff val="0"/>
              </a:schemeClr>
            </a:effectRef>
            <a:fontRef idx="minor">
              <a:schemeClr val="lt1"/>
            </a:fontRef>
          </p:style>
        </p:sp>
        <p:sp>
          <p:nvSpPr>
            <p:cNvPr id="42" name="Hexágono 9">
              <a:extLst>
                <a:ext uri="{FF2B5EF4-FFF2-40B4-BE49-F238E27FC236}">
                  <a16:creationId xmlns:a16="http://schemas.microsoft.com/office/drawing/2014/main" id="{527CB316-3311-667A-D10C-76E14A197062}"/>
                </a:ext>
              </a:extLst>
            </p:cNvPr>
            <p:cNvSpPr txBox="1"/>
            <p:nvPr/>
          </p:nvSpPr>
          <p:spPr>
            <a:xfrm>
              <a:off x="4847729" y="2444552"/>
              <a:ext cx="1566563" cy="13506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34290" rIns="0" bIns="34290" numCol="1" spcCol="1270" anchor="ctr" anchorCtr="0">
              <a:noAutofit/>
            </a:bodyPr>
            <a:lstStyle/>
            <a:p>
              <a:pPr marL="0" lvl="0" indent="0" algn="ctr" defTabSz="1200150">
                <a:lnSpc>
                  <a:spcPct val="90000"/>
                </a:lnSpc>
                <a:spcBef>
                  <a:spcPct val="0"/>
                </a:spcBef>
                <a:spcAft>
                  <a:spcPct val="35000"/>
                </a:spcAft>
                <a:buNone/>
              </a:pPr>
              <a:r>
                <a:rPr lang="es-MX" sz="2700" kern="1200" dirty="0"/>
                <a:t>MMA8452</a:t>
              </a:r>
            </a:p>
          </p:txBody>
        </p:sp>
      </p:grpSp>
      <p:sp>
        <p:nvSpPr>
          <p:cNvPr id="32" name="Hexágono 31">
            <a:extLst>
              <a:ext uri="{FF2B5EF4-FFF2-40B4-BE49-F238E27FC236}">
                <a16:creationId xmlns:a16="http://schemas.microsoft.com/office/drawing/2014/main" id="{9A859330-4B87-64BC-12C8-0551C930531D}"/>
              </a:ext>
            </a:extLst>
          </p:cNvPr>
          <p:cNvSpPr/>
          <p:nvPr/>
        </p:nvSpPr>
        <p:spPr>
          <a:xfrm>
            <a:off x="7484006" y="4680159"/>
            <a:ext cx="265960" cy="229224"/>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3" name="Hexágono 32">
            <a:extLst>
              <a:ext uri="{FF2B5EF4-FFF2-40B4-BE49-F238E27FC236}">
                <a16:creationId xmlns:a16="http://schemas.microsoft.com/office/drawing/2014/main" id="{DA78E6EB-C57E-C104-77D6-4E36F1410BE8}"/>
              </a:ext>
            </a:extLst>
          </p:cNvPr>
          <p:cNvSpPr/>
          <p:nvPr/>
        </p:nvSpPr>
        <p:spPr>
          <a:xfrm>
            <a:off x="7866374" y="4057684"/>
            <a:ext cx="2271575" cy="1958494"/>
          </a:xfrm>
          <a:prstGeom prst="hexagon">
            <a:avLst>
              <a:gd name="adj" fmla="val 25000"/>
              <a:gd name="vf" fmla="val 115470"/>
            </a:avLst>
          </a:prstGeom>
          <a:blipFill rotWithShape="1">
            <a:blip r:embed="rId5"/>
            <a:srcRect/>
            <a:stretch>
              <a:fillRect t="-4000" b="-4000"/>
            </a:stretch>
          </a:blipFill>
        </p:spPr>
        <p:style>
          <a:lnRef idx="2">
            <a:schemeClr val="accent1">
              <a:shade val="80000"/>
              <a:hueOff val="6129"/>
              <a:satOff val="6459"/>
              <a:lumOff val="7019"/>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4" name="Hexágono 33">
            <a:extLst>
              <a:ext uri="{FF2B5EF4-FFF2-40B4-BE49-F238E27FC236}">
                <a16:creationId xmlns:a16="http://schemas.microsoft.com/office/drawing/2014/main" id="{64ADD7EB-692F-6C28-4313-0C5BFBE04AD4}"/>
              </a:ext>
            </a:extLst>
          </p:cNvPr>
          <p:cNvSpPr/>
          <p:nvPr/>
        </p:nvSpPr>
        <p:spPr>
          <a:xfrm>
            <a:off x="7925387" y="4922319"/>
            <a:ext cx="265960" cy="229224"/>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35" name="Grupo 34">
            <a:extLst>
              <a:ext uri="{FF2B5EF4-FFF2-40B4-BE49-F238E27FC236}">
                <a16:creationId xmlns:a16="http://schemas.microsoft.com/office/drawing/2014/main" id="{81C0AA4F-6EFA-F129-1659-D67F61EA2CEF}"/>
              </a:ext>
            </a:extLst>
          </p:cNvPr>
          <p:cNvGrpSpPr/>
          <p:nvPr/>
        </p:nvGrpSpPr>
        <p:grpSpPr>
          <a:xfrm>
            <a:off x="3995803" y="1911878"/>
            <a:ext cx="2271575" cy="1958494"/>
            <a:chOff x="2559937" y="1070057"/>
            <a:chExt cx="2271575" cy="1958494"/>
          </a:xfrm>
        </p:grpSpPr>
        <p:sp>
          <p:nvSpPr>
            <p:cNvPr id="39" name="Hexágono 38">
              <a:extLst>
                <a:ext uri="{FF2B5EF4-FFF2-40B4-BE49-F238E27FC236}">
                  <a16:creationId xmlns:a16="http://schemas.microsoft.com/office/drawing/2014/main" id="{BED350CE-C922-148C-21B3-CAD5BA7EB82B}"/>
                </a:ext>
              </a:extLst>
            </p:cNvPr>
            <p:cNvSpPr/>
            <p:nvPr/>
          </p:nvSpPr>
          <p:spPr>
            <a:xfrm>
              <a:off x="2559937" y="1070057"/>
              <a:ext cx="2271575" cy="1958494"/>
            </a:xfrm>
            <a:prstGeom prst="hexagon">
              <a:avLst>
                <a:gd name="adj" fmla="val 25000"/>
                <a:gd name="vf" fmla="val 115470"/>
              </a:avLst>
            </a:prstGeom>
          </p:spPr>
          <p:style>
            <a:lnRef idx="2">
              <a:schemeClr val="accent1">
                <a:shade val="80000"/>
                <a:hueOff val="12259"/>
                <a:satOff val="12919"/>
                <a:lumOff val="14039"/>
                <a:alphaOff val="0"/>
              </a:schemeClr>
            </a:lnRef>
            <a:fillRef idx="1">
              <a:schemeClr val="accent1">
                <a:shade val="80000"/>
                <a:hueOff val="12259"/>
                <a:satOff val="12919"/>
                <a:lumOff val="14039"/>
                <a:alphaOff val="0"/>
              </a:schemeClr>
            </a:fillRef>
            <a:effectRef idx="0">
              <a:schemeClr val="accent1">
                <a:shade val="80000"/>
                <a:hueOff val="12259"/>
                <a:satOff val="12919"/>
                <a:lumOff val="14039"/>
                <a:alphaOff val="0"/>
              </a:schemeClr>
            </a:effectRef>
            <a:fontRef idx="minor">
              <a:schemeClr val="lt1"/>
            </a:fontRef>
          </p:style>
        </p:sp>
        <p:sp>
          <p:nvSpPr>
            <p:cNvPr id="40" name="Hexágono 14">
              <a:extLst>
                <a:ext uri="{FF2B5EF4-FFF2-40B4-BE49-F238E27FC236}">
                  <a16:creationId xmlns:a16="http://schemas.microsoft.com/office/drawing/2014/main" id="{2FD05853-C504-3AB8-35B9-33FB99D2CBAA}"/>
                </a:ext>
              </a:extLst>
            </p:cNvPr>
            <p:cNvSpPr txBox="1"/>
            <p:nvPr/>
          </p:nvSpPr>
          <p:spPr>
            <a:xfrm>
              <a:off x="2912443" y="1373978"/>
              <a:ext cx="1566563" cy="135065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34290" rIns="0" bIns="34290" numCol="1" spcCol="1270" anchor="ctr" anchorCtr="0">
              <a:noAutofit/>
            </a:bodyPr>
            <a:lstStyle/>
            <a:p>
              <a:pPr marL="0" lvl="0" indent="0" algn="ctr" defTabSz="1200150">
                <a:lnSpc>
                  <a:spcPct val="90000"/>
                </a:lnSpc>
                <a:spcBef>
                  <a:spcPct val="0"/>
                </a:spcBef>
                <a:spcAft>
                  <a:spcPct val="35000"/>
                </a:spcAft>
                <a:buNone/>
              </a:pPr>
              <a:r>
                <a:rPr lang="es-MX" sz="2700" kern="1200" dirty="0"/>
                <a:t>MPU6050</a:t>
              </a:r>
            </a:p>
          </p:txBody>
        </p:sp>
      </p:grpSp>
      <p:sp>
        <p:nvSpPr>
          <p:cNvPr id="36" name="Hexágono 35">
            <a:extLst>
              <a:ext uri="{FF2B5EF4-FFF2-40B4-BE49-F238E27FC236}">
                <a16:creationId xmlns:a16="http://schemas.microsoft.com/office/drawing/2014/main" id="{AF4BFABB-086A-FAB7-6D27-EF9FAE5539EC}"/>
              </a:ext>
            </a:extLst>
          </p:cNvPr>
          <p:cNvSpPr/>
          <p:nvPr/>
        </p:nvSpPr>
        <p:spPr>
          <a:xfrm>
            <a:off x="5535786" y="1954307"/>
            <a:ext cx="265960" cy="229224"/>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7" name="Hexágono 36">
            <a:extLst>
              <a:ext uri="{FF2B5EF4-FFF2-40B4-BE49-F238E27FC236}">
                <a16:creationId xmlns:a16="http://schemas.microsoft.com/office/drawing/2014/main" id="{C4A912A9-7AD7-935F-2C72-BED753C9DAFE}"/>
              </a:ext>
            </a:extLst>
          </p:cNvPr>
          <p:cNvSpPr/>
          <p:nvPr/>
        </p:nvSpPr>
        <p:spPr>
          <a:xfrm>
            <a:off x="5931089" y="841821"/>
            <a:ext cx="2271575" cy="1958494"/>
          </a:xfrm>
          <a:prstGeom prst="hexagon">
            <a:avLst>
              <a:gd name="adj" fmla="val 25000"/>
              <a:gd name="vf" fmla="val 115470"/>
            </a:avLst>
          </a:prstGeom>
          <a:blipFill rotWithShape="1">
            <a:blip r:embed="rId6"/>
            <a:srcRect/>
            <a:stretch>
              <a:fillRect t="-4000" b="-4000"/>
            </a:stretch>
          </a:blipFill>
        </p:spPr>
        <p:style>
          <a:lnRef idx="2">
            <a:schemeClr val="accent1">
              <a:shade val="80000"/>
              <a:hueOff val="12259"/>
              <a:satOff val="12919"/>
              <a:lumOff val="14039"/>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8" name="Hexágono 37">
            <a:extLst>
              <a:ext uri="{FF2B5EF4-FFF2-40B4-BE49-F238E27FC236}">
                <a16:creationId xmlns:a16="http://schemas.microsoft.com/office/drawing/2014/main" id="{AB51DF95-D4AC-AB9C-8C94-F0F1D3BD416A}"/>
              </a:ext>
            </a:extLst>
          </p:cNvPr>
          <p:cNvSpPr/>
          <p:nvPr/>
        </p:nvSpPr>
        <p:spPr>
          <a:xfrm>
            <a:off x="5998185" y="1701799"/>
            <a:ext cx="265960" cy="229224"/>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79887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heckerboard(across)">
                                      <p:cBhvr>
                                        <p:cTn id="7" dur="500"/>
                                        <p:tgtEl>
                                          <p:spTgt spid="27"/>
                                        </p:tgtEl>
                                      </p:cBhvr>
                                    </p:animEffect>
                                  </p:childTnLst>
                                </p:cTn>
                              </p:par>
                              <p:par>
                                <p:cTn id="8" presetID="5" presetClass="entr" presetSubtype="1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heckerboard(across)">
                                      <p:cBhvr>
                                        <p:cTn id="10" dur="500"/>
                                        <p:tgtEl>
                                          <p:spTgt spid="28"/>
                                        </p:tgtEl>
                                      </p:cBhvr>
                                    </p:animEffect>
                                  </p:childTnLst>
                                </p:cTn>
                              </p:par>
                              <p:par>
                                <p:cTn id="11" presetID="5" presetClass="entr" presetSubtype="1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checkerboard(across)">
                                      <p:cBhvr>
                                        <p:cTn id="13" dur="500"/>
                                        <p:tgtEl>
                                          <p:spTgt spid="30"/>
                                        </p:tgtEl>
                                      </p:cBhvr>
                                    </p:animEffect>
                                  </p:childTnLst>
                                </p:cTn>
                              </p:par>
                              <p:par>
                                <p:cTn id="14" presetID="5" presetClass="entr" presetSubtype="1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checkerboard(across)">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randombar(horizontal)">
                                      <p:cBhvr>
                                        <p:cTn id="21" dur="750"/>
                                        <p:tgtEl>
                                          <p:spTgt spid="31"/>
                                        </p:tgtEl>
                                      </p:cBhvr>
                                    </p:animEffect>
                                  </p:childTnLst>
                                </p:cTn>
                              </p:par>
                              <p:par>
                                <p:cTn id="22" presetID="14" presetClass="entr" presetSubtype="1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750"/>
                                        <p:tgtEl>
                                          <p:spTgt spid="32"/>
                                        </p:tgtEl>
                                      </p:cBhvr>
                                    </p:animEffect>
                                  </p:childTnLst>
                                </p:cTn>
                              </p:par>
                              <p:par>
                                <p:cTn id="25" presetID="14" presetClass="entr" presetSubtype="1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randombar(horizontal)">
                                      <p:cBhvr>
                                        <p:cTn id="27" dur="750"/>
                                        <p:tgtEl>
                                          <p:spTgt spid="34"/>
                                        </p:tgtEl>
                                      </p:cBhvr>
                                    </p:animEffect>
                                  </p:childTnLst>
                                </p:cTn>
                              </p:par>
                              <p:par>
                                <p:cTn id="28" presetID="14" presetClass="entr" presetSubtype="10" fill="hold"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randombar(horizontal)">
                                      <p:cBhvr>
                                        <p:cTn id="30" dur="75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dissolve">
                                      <p:cBhvr>
                                        <p:cTn id="35" dur="750"/>
                                        <p:tgtEl>
                                          <p:spTgt spid="35"/>
                                        </p:tgtEl>
                                      </p:cBhvr>
                                    </p:animEffect>
                                  </p:childTnLst>
                                </p:cTn>
                              </p:par>
                              <p:par>
                                <p:cTn id="36" presetID="9" presetClass="entr" presetSubtype="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dissolve">
                                      <p:cBhvr>
                                        <p:cTn id="38" dur="750"/>
                                        <p:tgtEl>
                                          <p:spTgt spid="36"/>
                                        </p:tgtEl>
                                      </p:cBhvr>
                                    </p:animEffect>
                                  </p:childTnLst>
                                </p:cTn>
                              </p:par>
                              <p:par>
                                <p:cTn id="39" presetID="9" presetClass="entr" presetSubtype="0" fill="hold"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dissolve">
                                      <p:cBhvr>
                                        <p:cTn id="41" dur="750"/>
                                        <p:tgtEl>
                                          <p:spTgt spid="38"/>
                                        </p:tgtEl>
                                      </p:cBhvr>
                                    </p:animEffect>
                                  </p:childTnLst>
                                </p:cTn>
                              </p:par>
                              <p:par>
                                <p:cTn id="42" presetID="9"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dissolve">
                                      <p:cBhvr>
                                        <p:cTn id="44"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redeterminado">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2920</TotalTime>
  <Words>1577</Words>
  <Application>Microsoft Macintosh PowerPoint</Application>
  <PresentationFormat>Panorámica</PresentationFormat>
  <Paragraphs>346</Paragraphs>
  <Slides>37</Slides>
  <Notes>34</Notes>
  <HiddenSlides>0</HiddenSlides>
  <MMClips>0</MMClips>
  <ScaleCrop>false</ScaleCrop>
  <HeadingPairs>
    <vt:vector size="8" baseType="variant">
      <vt:variant>
        <vt:lpstr>Fuentes usadas</vt:lpstr>
      </vt:variant>
      <vt:variant>
        <vt:i4>8</vt:i4>
      </vt:variant>
      <vt:variant>
        <vt:lpstr>Tema</vt:lpstr>
      </vt:variant>
      <vt:variant>
        <vt:i4>3</vt:i4>
      </vt:variant>
      <vt:variant>
        <vt:lpstr>Servidores OLE incrustados</vt:lpstr>
      </vt:variant>
      <vt:variant>
        <vt:i4>1</vt:i4>
      </vt:variant>
      <vt:variant>
        <vt:lpstr>Títulos de diapositiva</vt:lpstr>
      </vt:variant>
      <vt:variant>
        <vt:i4>37</vt:i4>
      </vt:variant>
    </vt:vector>
  </HeadingPairs>
  <TitlesOfParts>
    <vt:vector size="49" baseType="lpstr">
      <vt:lpstr>微软雅黑</vt:lpstr>
      <vt:lpstr>Arial</vt:lpstr>
      <vt:lpstr>Calibri</vt:lpstr>
      <vt:lpstr>Calibri Light</vt:lpstr>
      <vt:lpstr>Fira Sans</vt:lpstr>
      <vt:lpstr>Roboto</vt:lpstr>
      <vt:lpstr>Symbol</vt:lpstr>
      <vt:lpstr>Times New Roman</vt:lpstr>
      <vt:lpstr>Tema de Office</vt:lpstr>
      <vt:lpstr>Diseño predeterminado</vt:lpstr>
      <vt:lpstr>1_Diseño predeterminado</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Marco Polo Barreno Riera</dc:creator>
  <cp:lastModifiedBy>Marco Polo Barreno Riera</cp:lastModifiedBy>
  <cp:revision>22</cp:revision>
  <dcterms:created xsi:type="dcterms:W3CDTF">2023-01-27T15:59:22Z</dcterms:created>
  <dcterms:modified xsi:type="dcterms:W3CDTF">2023-01-30T02:27:48Z</dcterms:modified>
</cp:coreProperties>
</file>