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00" r:id="rId3"/>
    <p:sldId id="307" r:id="rId4"/>
    <p:sldId id="308" r:id="rId5"/>
    <p:sldId id="320" r:id="rId6"/>
    <p:sldId id="321" r:id="rId7"/>
    <p:sldId id="322" r:id="rId8"/>
    <p:sldId id="323" r:id="rId9"/>
    <p:sldId id="315" r:id="rId10"/>
    <p:sldId id="314" r:id="rId11"/>
    <p:sldId id="316" r:id="rId12"/>
    <p:sldId id="324" r:id="rId13"/>
    <p:sldId id="325" r:id="rId14"/>
    <p:sldId id="326" r:id="rId15"/>
    <p:sldId id="328" r:id="rId16"/>
    <p:sldId id="329" r:id="rId17"/>
    <p:sldId id="330" r:id="rId18"/>
    <p:sldId id="334" r:id="rId19"/>
    <p:sldId id="310" r:id="rId20"/>
    <p:sldId id="319" r:id="rId21"/>
    <p:sldId id="332" r:id="rId22"/>
    <p:sldId id="331" r:id="rId23"/>
    <p:sldId id="333" r:id="rId24"/>
    <p:sldId id="311" r:id="rId25"/>
    <p:sldId id="312" r:id="rId26"/>
    <p:sldId id="317" r:id="rId27"/>
    <p:sldId id="313" r:id="rId28"/>
    <p:sldId id="275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Tesis\An&#225;lisis%20Estad&#237;stico\An&#225;lisis%20de%20datos%20-%20Protocolo%20de%20desinfecci&#243;n%20-%20morti&#241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2-43E0-924D-F21ABD1FBC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2-43E0-924D-F21ABD1FBC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'Rsto.Sem2'!$U$37:$U$38</c:f>
              <c:strCache>
                <c:ptCount val="2"/>
                <c:pt idx="0">
                  <c:v>Contaminación</c:v>
                </c:pt>
                <c:pt idx="1">
                  <c:v>Viabilidad</c:v>
                </c:pt>
              </c:strCache>
            </c:strRef>
          </c:cat>
          <c:val>
            <c:numRef>
              <c:f>'Rsto.Sem2'!$V$37:$V$38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62-43E0-924D-F21ABD1F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419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05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Hoja1!$E$2</c:f>
              <c:strCache>
                <c:ptCount val="1"/>
                <c:pt idx="0">
                  <c:v>ST1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Hoja1!$F$1:$H$1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14</c:v>
                </c:pt>
              </c:numCache>
            </c:numRef>
          </c:cat>
          <c:val>
            <c:numRef>
              <c:f>Hoja1!$F$2:$H$2</c:f>
              <c:numCache>
                <c:formatCode>0</c:formatCode>
                <c:ptCount val="3"/>
                <c:pt idx="0" formatCode="General">
                  <c:v>1000</c:v>
                </c:pt>
                <c:pt idx="1">
                  <c:v>33958.333333333336</c:v>
                </c:pt>
                <c:pt idx="2">
                  <c:v>54104.166666666664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5B-4B74-A2E9-102F05459B0A}"/>
            </c:ext>
          </c:extLst>
        </c:ser>
        <c:ser>
          <c:idx val="1"/>
          <c:order val="1"/>
          <c:tx>
            <c:strRef>
              <c:f>Hoja1!$E$3</c:f>
              <c:strCache>
                <c:ptCount val="1"/>
                <c:pt idx="0">
                  <c:v>ST2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Hoja1!$F$1:$H$1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14</c:v>
                </c:pt>
              </c:numCache>
            </c:numRef>
          </c:cat>
          <c:val>
            <c:numRef>
              <c:f>Hoja1!$F$3:$H$3</c:f>
              <c:numCache>
                <c:formatCode>0</c:formatCode>
                <c:ptCount val="3"/>
                <c:pt idx="0" formatCode="General">
                  <c:v>1000</c:v>
                </c:pt>
                <c:pt idx="1">
                  <c:v>24812.5</c:v>
                </c:pt>
                <c:pt idx="2">
                  <c:v>39562.5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5B-4B74-A2E9-102F05459B0A}"/>
            </c:ext>
          </c:extLst>
        </c:ser>
        <c:ser>
          <c:idx val="2"/>
          <c:order val="2"/>
          <c:tx>
            <c:strRef>
              <c:f>Hoja1!$E$4</c:f>
              <c:strCache>
                <c:ptCount val="1"/>
                <c:pt idx="0">
                  <c:v>ST3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Hoja1!$F$1:$H$1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14</c:v>
                </c:pt>
              </c:numCache>
            </c:numRef>
          </c:cat>
          <c:val>
            <c:numRef>
              <c:f>Hoja1!$F$4:$H$4</c:f>
              <c:numCache>
                <c:formatCode>0</c:formatCode>
                <c:ptCount val="3"/>
                <c:pt idx="0" formatCode="General">
                  <c:v>1000</c:v>
                </c:pt>
                <c:pt idx="1">
                  <c:v>23208.333333333332</c:v>
                </c:pt>
                <c:pt idx="2">
                  <c:v>37062.5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5B-4B74-A2E9-102F05459B0A}"/>
            </c:ext>
          </c:extLst>
        </c:ser>
        <c:ser>
          <c:idx val="3"/>
          <c:order val="3"/>
          <c:tx>
            <c:strRef>
              <c:f>Hoja1!$E$5</c:f>
              <c:strCache>
                <c:ptCount val="1"/>
                <c:pt idx="0">
                  <c:v>ST4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Hoja1!$F$1:$H$1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14</c:v>
                </c:pt>
              </c:numCache>
            </c:numRef>
          </c:cat>
          <c:val>
            <c:numRef>
              <c:f>Hoja1!$F$5:$H$5</c:f>
              <c:numCache>
                <c:formatCode>General</c:formatCode>
                <c:ptCount val="3"/>
                <c:pt idx="0">
                  <c:v>1000</c:v>
                </c:pt>
                <c:pt idx="1">
                  <c:v>19479.166666666668</c:v>
                </c:pt>
                <c:pt idx="2">
                  <c:v>31062.5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5B-4B74-A2E9-102F05459B0A}"/>
            </c:ext>
          </c:extLst>
        </c:ser>
        <c:ser>
          <c:idx val="4"/>
          <c:order val="4"/>
          <c:tx>
            <c:strRef>
              <c:f>Hoja1!$E$6</c:f>
              <c:strCache>
                <c:ptCount val="1"/>
                <c:pt idx="0">
                  <c:v>ST5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Hoja1!$F$1:$H$1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14</c:v>
                </c:pt>
              </c:numCache>
            </c:numRef>
          </c:cat>
          <c:val>
            <c:numRef>
              <c:f>Hoja1!$F$6:$H$6</c:f>
              <c:numCache>
                <c:formatCode>General</c:formatCode>
                <c:ptCount val="3"/>
                <c:pt idx="0">
                  <c:v>1000</c:v>
                </c:pt>
                <c:pt idx="1">
                  <c:v>36000</c:v>
                </c:pt>
                <c:pt idx="2">
                  <c:v>46770.833333333336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5B-4B74-A2E9-102F05459B0A}"/>
            </c:ext>
          </c:extLst>
        </c:ser>
        <c:ser>
          <c:idx val="5"/>
          <c:order val="5"/>
          <c:tx>
            <c:strRef>
              <c:f>Hoja1!$E$7</c:f>
              <c:strCache>
                <c:ptCount val="1"/>
                <c:pt idx="0">
                  <c:v>ST6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Hoja1!$F$1:$H$1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14</c:v>
                </c:pt>
              </c:numCache>
            </c:numRef>
          </c:cat>
          <c:val>
            <c:numRef>
              <c:f>Hoja1!$F$7:$H$7</c:f>
              <c:numCache>
                <c:formatCode>General</c:formatCode>
                <c:ptCount val="3"/>
                <c:pt idx="0">
                  <c:v>1000</c:v>
                </c:pt>
                <c:pt idx="1">
                  <c:v>50937.5</c:v>
                </c:pt>
                <c:pt idx="2">
                  <c:v>66208.333333333328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5B-4B74-A2E9-102F05459B0A}"/>
            </c:ext>
          </c:extLst>
        </c:ser>
        <c:ser>
          <c:idx val="6"/>
          <c:order val="6"/>
          <c:tx>
            <c:strRef>
              <c:f>Hoja1!$E$8</c:f>
              <c:strCache>
                <c:ptCount val="1"/>
                <c:pt idx="0">
                  <c:v>ST7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Hoja1!$F$1:$H$1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14</c:v>
                </c:pt>
              </c:numCache>
            </c:numRef>
          </c:cat>
          <c:val>
            <c:numRef>
              <c:f>Hoja1!$F$8:$H$8</c:f>
              <c:numCache>
                <c:formatCode>General</c:formatCode>
                <c:ptCount val="3"/>
                <c:pt idx="0">
                  <c:v>1000</c:v>
                </c:pt>
                <c:pt idx="1">
                  <c:v>56666.666666666664</c:v>
                </c:pt>
                <c:pt idx="2">
                  <c:v>74937.5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5B-4B74-A2E9-102F05459B0A}"/>
            </c:ext>
          </c:extLst>
        </c:ser>
        <c:ser>
          <c:idx val="7"/>
          <c:order val="7"/>
          <c:tx>
            <c:strRef>
              <c:f>Hoja1!$E$9</c:f>
              <c:strCache>
                <c:ptCount val="1"/>
                <c:pt idx="0">
                  <c:v>ST8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Hoja1!$F$1:$H$1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14</c:v>
                </c:pt>
              </c:numCache>
            </c:numRef>
          </c:cat>
          <c:val>
            <c:numRef>
              <c:f>Hoja1!$F$9:$H$9</c:f>
              <c:numCache>
                <c:formatCode>General</c:formatCode>
                <c:ptCount val="3"/>
                <c:pt idx="0">
                  <c:v>1000</c:v>
                </c:pt>
                <c:pt idx="1">
                  <c:v>64562.5</c:v>
                </c:pt>
                <c:pt idx="2">
                  <c:v>83729.166666666672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B5B-4B74-A2E9-102F05459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538256"/>
        <c:axId val="490536616"/>
      </c:lineChart>
      <c:catAx>
        <c:axId val="490538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Tiempo (días)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0536616"/>
        <c:crosses val="autoZero"/>
        <c:auto val="1"/>
        <c:lblAlgn val="ctr"/>
        <c:lblOffset val="100"/>
        <c:noMultiLvlLbl val="0"/>
      </c:catAx>
      <c:valAx>
        <c:axId val="490536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/>
                  <a:t>Concentración Celular (células/mL)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053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6A30F-BEBA-419D-A45F-6645E7F8E291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419"/>
        </a:p>
      </dgm:t>
    </dgm:pt>
    <dgm:pt modelId="{E02C3B54-535C-48D8-9653-775107CA9E96}">
      <dgm:prSet phldrT="[Texto]" custT="1"/>
      <dgm:spPr/>
      <dgm:t>
        <a:bodyPr/>
        <a:lstStyle/>
        <a:p>
          <a:pPr algn="ctr"/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419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926DC-96D4-4CCD-A5D8-25963441FC0B}" type="parTrans" cxnId="{44623CA5-9946-4981-A12F-07E3348E3860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3EB4F-4C02-45EC-9088-B29571864B63}" type="sibTrans" cxnId="{44623CA5-9946-4981-A12F-07E3348E3860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328D0-AF3B-4CFE-B741-0091183A850B}">
      <dgm:prSet phldrT="[Texto]" custT="1"/>
      <dgm:spPr/>
      <dgm:t>
        <a:bodyPr/>
        <a:lstStyle/>
        <a:p>
          <a:pPr algn="ctr"/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Objetivos e Hipótesis</a:t>
          </a:r>
          <a:endParaRPr lang="es-419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8CB4C-9105-4E87-9FF0-FFC5AE5793D4}" type="parTrans" cxnId="{DA0A960B-0449-4974-8877-089DD43A5C98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69820-C75F-4D6C-8BC5-1236FC90561B}" type="sibTrans" cxnId="{DA0A960B-0449-4974-8877-089DD43A5C98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F399A-5214-44B0-B616-871B0729C963}">
      <dgm:prSet phldrT="[Texto]" custT="1"/>
      <dgm:spPr/>
      <dgm:t>
        <a:bodyPr/>
        <a:lstStyle/>
        <a:p>
          <a:pPr algn="ctr"/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419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82CD8-3516-404C-94A1-5F9B4FF22009}" type="parTrans" cxnId="{57EB30B3-9978-41D5-83BB-0BFB1FBE8438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59960-B116-46C5-AFB3-3B36E7F40877}" type="sibTrans" cxnId="{57EB30B3-9978-41D5-83BB-0BFB1FBE8438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1AFAA-0E00-49D8-88F8-5AA842472782}">
      <dgm:prSet phldrT="[Texto]" custT="1"/>
      <dgm:spPr/>
      <dgm:t>
        <a:bodyPr/>
        <a:lstStyle/>
        <a:p>
          <a:pPr algn="ctr"/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419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AB4F2-F5BB-41AB-B76D-72E1D8082FDE}" type="parTrans" cxnId="{EF6CB01A-0716-49C5-9BC5-CFE18779E5BE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C621D0-8304-4EE0-9B81-B2F0196585D2}" type="sibTrans" cxnId="{EF6CB01A-0716-49C5-9BC5-CFE18779E5BE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AA84F-08DB-4C75-AE22-0894572B2FEA}">
      <dgm:prSet phldrT="[Texto]" custT="1"/>
      <dgm:spPr/>
      <dgm:t>
        <a:bodyPr/>
        <a:lstStyle/>
        <a:p>
          <a:pPr algn="ctr"/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419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42514-62D7-4B4C-8EA6-53A76993DC08}" type="parTrans" cxnId="{36D90178-8C8E-4765-A753-BD374AC14CD5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08E43-0613-4345-88DA-FA151268969B}" type="sibTrans" cxnId="{36D90178-8C8E-4765-A753-BD374AC14CD5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268D5-7C6D-4196-A9D9-1B2F36C15D48}">
      <dgm:prSet phldrT="[Texto]" custT="1"/>
      <dgm:spPr/>
      <dgm:t>
        <a:bodyPr/>
        <a:lstStyle/>
        <a:p>
          <a:pPr algn="ctr"/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419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E3160-D387-4CFA-85FA-B27969D1A5C6}" type="parTrans" cxnId="{61E0AD4C-5A04-480F-B0E2-6C157C2B75C6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8F1CE-A7BA-4362-85C4-19E88D63EA42}" type="sibTrans" cxnId="{61E0AD4C-5A04-480F-B0E2-6C157C2B75C6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D364C-304A-477D-B6BD-E67696D056CA}">
      <dgm:prSet phldrT="[Texto]" custT="1"/>
      <dgm:spPr/>
      <dgm:t>
        <a:bodyPr/>
        <a:lstStyle/>
        <a:p>
          <a:pPr algn="ctr"/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Agradecimientos</a:t>
          </a:r>
          <a:endParaRPr lang="es-419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710FC-32D3-4811-86E0-D3090E1BC3A8}" type="parTrans" cxnId="{9080C492-7D66-47F4-B81F-CA4042FCB9D3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F925B-3CBC-47CB-B342-6BE4F7E2CE58}" type="sibTrans" cxnId="{9080C492-7D66-47F4-B81F-CA4042FCB9D3}">
      <dgm:prSet/>
      <dgm:spPr/>
      <dgm:t>
        <a:bodyPr/>
        <a:lstStyle/>
        <a:p>
          <a:pPr algn="ctr"/>
          <a:endParaRPr lang="es-419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1B8C1-69DB-4D36-99B7-B41971A2B8CA}" type="pres">
      <dgm:prSet presAssocID="{FE56A30F-BEBA-419D-A45F-6645E7F8E291}" presName="linearFlow" presStyleCnt="0">
        <dgm:presLayoutVars>
          <dgm:dir/>
          <dgm:resizeHandles val="exact"/>
        </dgm:presLayoutVars>
      </dgm:prSet>
      <dgm:spPr/>
    </dgm:pt>
    <dgm:pt modelId="{E0E52D14-B59E-4AE5-A68B-095E2338C888}" type="pres">
      <dgm:prSet presAssocID="{E02C3B54-535C-48D8-9653-775107CA9E96}" presName="composite" presStyleCnt="0"/>
      <dgm:spPr/>
    </dgm:pt>
    <dgm:pt modelId="{E5AF4534-DBA3-4553-9841-0C0285639C25}" type="pres">
      <dgm:prSet presAssocID="{E02C3B54-535C-48D8-9653-775107CA9E96}" presName="imgShp" presStyleLbl="fgImgPlace1" presStyleIdx="0" presStyleCnt="7" custLinFactNeighborX="-76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162EBCA7-FEB8-448C-A216-07701EDFEB0C}" type="pres">
      <dgm:prSet presAssocID="{E02C3B54-535C-48D8-9653-775107CA9E96}" presName="txShp" presStyleLbl="node1" presStyleIdx="0" presStyleCnt="7">
        <dgm:presLayoutVars>
          <dgm:bulletEnabled val="1"/>
        </dgm:presLayoutVars>
      </dgm:prSet>
      <dgm:spPr/>
    </dgm:pt>
    <dgm:pt modelId="{4A571F45-C7B3-486F-8654-85C4B5BA32DD}" type="pres">
      <dgm:prSet presAssocID="{01B3EB4F-4C02-45EC-9088-B29571864B63}" presName="spacing" presStyleCnt="0"/>
      <dgm:spPr/>
    </dgm:pt>
    <dgm:pt modelId="{EAF33B65-19A5-4902-AFA6-C19918D1E7B2}" type="pres">
      <dgm:prSet presAssocID="{9C4328D0-AF3B-4CFE-B741-0091183A850B}" presName="composite" presStyleCnt="0"/>
      <dgm:spPr/>
    </dgm:pt>
    <dgm:pt modelId="{8E28A92E-CB04-4640-90F3-1E0442CB1E04}" type="pres">
      <dgm:prSet presAssocID="{9C4328D0-AF3B-4CFE-B741-0091183A850B}" presName="imgShp" presStyleLbl="fgImgPlace1" presStyleIdx="1" presStyleCnt="7" custLinFactNeighborX="-76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F8A1DC61-E262-466F-B31A-49953843D3A1}" type="pres">
      <dgm:prSet presAssocID="{9C4328D0-AF3B-4CFE-B741-0091183A850B}" presName="txShp" presStyleLbl="node1" presStyleIdx="1" presStyleCnt="7">
        <dgm:presLayoutVars>
          <dgm:bulletEnabled val="1"/>
        </dgm:presLayoutVars>
      </dgm:prSet>
      <dgm:spPr/>
    </dgm:pt>
    <dgm:pt modelId="{D76020E1-B724-4B40-A811-D44147555D84}" type="pres">
      <dgm:prSet presAssocID="{74C69820-C75F-4D6C-8BC5-1236FC90561B}" presName="spacing" presStyleCnt="0"/>
      <dgm:spPr/>
    </dgm:pt>
    <dgm:pt modelId="{D70073F1-8E12-4E65-9D53-25A6AFF46319}" type="pres">
      <dgm:prSet presAssocID="{747F399A-5214-44B0-B616-871B0729C963}" presName="composite" presStyleCnt="0"/>
      <dgm:spPr/>
    </dgm:pt>
    <dgm:pt modelId="{8EEFD1A2-089C-4411-8107-C07BDE6D1ECB}" type="pres">
      <dgm:prSet presAssocID="{747F399A-5214-44B0-B616-871B0729C963}" presName="imgShp" presStyleLbl="fgImgPlace1" presStyleIdx="2" presStyleCnt="7" custLinFactNeighborX="-766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8EF2B81E-5F8D-437B-870C-906E003D217A}" type="pres">
      <dgm:prSet presAssocID="{747F399A-5214-44B0-B616-871B0729C963}" presName="txShp" presStyleLbl="node1" presStyleIdx="2" presStyleCnt="7">
        <dgm:presLayoutVars>
          <dgm:bulletEnabled val="1"/>
        </dgm:presLayoutVars>
      </dgm:prSet>
      <dgm:spPr/>
    </dgm:pt>
    <dgm:pt modelId="{1B465DA6-4A06-4B92-AA93-935A186C4763}" type="pres">
      <dgm:prSet presAssocID="{2F159960-B116-46C5-AFB3-3B36E7F40877}" presName="spacing" presStyleCnt="0"/>
      <dgm:spPr/>
    </dgm:pt>
    <dgm:pt modelId="{46817EA0-CDBE-423E-9886-276A89DDC72F}" type="pres">
      <dgm:prSet presAssocID="{1A41AFAA-0E00-49D8-88F8-5AA842472782}" presName="composite" presStyleCnt="0"/>
      <dgm:spPr/>
    </dgm:pt>
    <dgm:pt modelId="{40F1A374-C84A-465C-B076-89624B5B6BD5}" type="pres">
      <dgm:prSet presAssocID="{1A41AFAA-0E00-49D8-88F8-5AA842472782}" presName="imgShp" presStyleLbl="fgImgPlace1" presStyleIdx="3" presStyleCnt="7" custLinFactNeighborX="-766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757EA7D1-B9B0-49AB-BE88-29C6BB4CFEC9}" type="pres">
      <dgm:prSet presAssocID="{1A41AFAA-0E00-49D8-88F8-5AA842472782}" presName="txShp" presStyleLbl="node1" presStyleIdx="3" presStyleCnt="7" custLinFactNeighborY="3854">
        <dgm:presLayoutVars>
          <dgm:bulletEnabled val="1"/>
        </dgm:presLayoutVars>
      </dgm:prSet>
      <dgm:spPr/>
    </dgm:pt>
    <dgm:pt modelId="{7407A3F6-57F8-4D73-BA2B-589C550821F7}" type="pres">
      <dgm:prSet presAssocID="{F4C621D0-8304-4EE0-9B81-B2F0196585D2}" presName="spacing" presStyleCnt="0"/>
      <dgm:spPr/>
    </dgm:pt>
    <dgm:pt modelId="{35E9F592-292E-4C5D-8177-662F4A6637A2}" type="pres">
      <dgm:prSet presAssocID="{914AA84F-08DB-4C75-AE22-0894572B2FEA}" presName="composite" presStyleCnt="0"/>
      <dgm:spPr/>
    </dgm:pt>
    <dgm:pt modelId="{0B47E683-3B05-4CC7-8A16-0FC2962C6505}" type="pres">
      <dgm:prSet presAssocID="{914AA84F-08DB-4C75-AE22-0894572B2FEA}" presName="imgShp" presStyleLbl="fgImgPlace1" presStyleIdx="4" presStyleCnt="7" custLinFactNeighborX="-766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5EC912B9-7EDD-496B-B8EF-2F51107AA24F}" type="pres">
      <dgm:prSet presAssocID="{914AA84F-08DB-4C75-AE22-0894572B2FEA}" presName="txShp" presStyleLbl="node1" presStyleIdx="4" presStyleCnt="7">
        <dgm:presLayoutVars>
          <dgm:bulletEnabled val="1"/>
        </dgm:presLayoutVars>
      </dgm:prSet>
      <dgm:spPr/>
    </dgm:pt>
    <dgm:pt modelId="{902F04BE-0FB9-4DB2-AF26-817DE03C7E7C}" type="pres">
      <dgm:prSet presAssocID="{26108E43-0613-4345-88DA-FA151268969B}" presName="spacing" presStyleCnt="0"/>
      <dgm:spPr/>
    </dgm:pt>
    <dgm:pt modelId="{0F107C11-C39E-4D47-AE3B-3B53701EE5D3}" type="pres">
      <dgm:prSet presAssocID="{FD0268D5-7C6D-4196-A9D9-1B2F36C15D48}" presName="composite" presStyleCnt="0"/>
      <dgm:spPr/>
    </dgm:pt>
    <dgm:pt modelId="{5D9A021D-7D31-48EE-A05D-B0DEBA28B338}" type="pres">
      <dgm:prSet presAssocID="{FD0268D5-7C6D-4196-A9D9-1B2F36C15D48}" presName="imgShp" presStyleLbl="fgImgPlace1" presStyleIdx="5" presStyleCnt="7" custLinFactNeighborX="-766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9BB2F7E3-6083-483F-9A31-653B083899A7}" type="pres">
      <dgm:prSet presAssocID="{FD0268D5-7C6D-4196-A9D9-1B2F36C15D48}" presName="txShp" presStyleLbl="node1" presStyleIdx="5" presStyleCnt="7">
        <dgm:presLayoutVars>
          <dgm:bulletEnabled val="1"/>
        </dgm:presLayoutVars>
      </dgm:prSet>
      <dgm:spPr/>
    </dgm:pt>
    <dgm:pt modelId="{254981BE-0851-48A2-AD0E-CED594127A4C}" type="pres">
      <dgm:prSet presAssocID="{4BD8F1CE-A7BA-4362-85C4-19E88D63EA42}" presName="spacing" presStyleCnt="0"/>
      <dgm:spPr/>
    </dgm:pt>
    <dgm:pt modelId="{CE147209-74E0-4FF6-A844-5262DEEA21D4}" type="pres">
      <dgm:prSet presAssocID="{79BD364C-304A-477D-B6BD-E67696D056CA}" presName="composite" presStyleCnt="0"/>
      <dgm:spPr/>
    </dgm:pt>
    <dgm:pt modelId="{B7711F4D-58F4-4BE2-91E7-AAF429E6807C}" type="pres">
      <dgm:prSet presAssocID="{79BD364C-304A-477D-B6BD-E67696D056CA}" presName="imgShp" presStyleLbl="fgImgPlace1" presStyleIdx="6" presStyleCnt="7" custLinFactNeighborX="-766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ignia 7 con relleno sólido"/>
        </a:ext>
      </dgm:extLst>
    </dgm:pt>
    <dgm:pt modelId="{182E1473-F8C6-463F-87D7-E12E1C2FCF85}" type="pres">
      <dgm:prSet presAssocID="{79BD364C-304A-477D-B6BD-E67696D056CA}" presName="txShp" presStyleLbl="node1" presStyleIdx="6" presStyleCnt="7">
        <dgm:presLayoutVars>
          <dgm:bulletEnabled val="1"/>
        </dgm:presLayoutVars>
      </dgm:prSet>
      <dgm:spPr/>
    </dgm:pt>
  </dgm:ptLst>
  <dgm:cxnLst>
    <dgm:cxn modelId="{DA0A960B-0449-4974-8877-089DD43A5C98}" srcId="{FE56A30F-BEBA-419D-A45F-6645E7F8E291}" destId="{9C4328D0-AF3B-4CFE-B741-0091183A850B}" srcOrd="1" destOrd="0" parTransId="{1D68CB4C-9105-4E87-9FF0-FFC5AE5793D4}" sibTransId="{74C69820-C75F-4D6C-8BC5-1236FC90561B}"/>
    <dgm:cxn modelId="{EF6CB01A-0716-49C5-9BC5-CFE18779E5BE}" srcId="{FE56A30F-BEBA-419D-A45F-6645E7F8E291}" destId="{1A41AFAA-0E00-49D8-88F8-5AA842472782}" srcOrd="3" destOrd="0" parTransId="{196AB4F2-F5BB-41AB-B76D-72E1D8082FDE}" sibTransId="{F4C621D0-8304-4EE0-9B81-B2F0196585D2}"/>
    <dgm:cxn modelId="{DA1BFD3A-1E25-4BC5-89A4-33099C47E9C5}" type="presOf" srcId="{FE56A30F-BEBA-419D-A45F-6645E7F8E291}" destId="{6471B8C1-69DB-4D36-99B7-B41971A2B8CA}" srcOrd="0" destOrd="0" presId="urn:microsoft.com/office/officeart/2005/8/layout/vList3"/>
    <dgm:cxn modelId="{8D2FE55F-7400-42D1-B97A-A24B3C7C54E1}" type="presOf" srcId="{79BD364C-304A-477D-B6BD-E67696D056CA}" destId="{182E1473-F8C6-463F-87D7-E12E1C2FCF85}" srcOrd="0" destOrd="0" presId="urn:microsoft.com/office/officeart/2005/8/layout/vList3"/>
    <dgm:cxn modelId="{904F7768-BACB-4CF2-B1DC-D8FBD5C3A86F}" type="presOf" srcId="{FD0268D5-7C6D-4196-A9D9-1B2F36C15D48}" destId="{9BB2F7E3-6083-483F-9A31-653B083899A7}" srcOrd="0" destOrd="0" presId="urn:microsoft.com/office/officeart/2005/8/layout/vList3"/>
    <dgm:cxn modelId="{61E0AD4C-5A04-480F-B0E2-6C157C2B75C6}" srcId="{FE56A30F-BEBA-419D-A45F-6645E7F8E291}" destId="{FD0268D5-7C6D-4196-A9D9-1B2F36C15D48}" srcOrd="5" destOrd="0" parTransId="{888E3160-D387-4CFA-85FA-B27969D1A5C6}" sibTransId="{4BD8F1CE-A7BA-4362-85C4-19E88D63EA42}"/>
    <dgm:cxn modelId="{36D90178-8C8E-4765-A753-BD374AC14CD5}" srcId="{FE56A30F-BEBA-419D-A45F-6645E7F8E291}" destId="{914AA84F-08DB-4C75-AE22-0894572B2FEA}" srcOrd="4" destOrd="0" parTransId="{ADA42514-62D7-4B4C-8EA6-53A76993DC08}" sibTransId="{26108E43-0613-4345-88DA-FA151268969B}"/>
    <dgm:cxn modelId="{3C52A559-6DE8-4D3C-995E-FD06AD1B7612}" type="presOf" srcId="{747F399A-5214-44B0-B616-871B0729C963}" destId="{8EF2B81E-5F8D-437B-870C-906E003D217A}" srcOrd="0" destOrd="0" presId="urn:microsoft.com/office/officeart/2005/8/layout/vList3"/>
    <dgm:cxn modelId="{9BC18388-8C07-4F00-83A0-79B1E92B7C08}" type="presOf" srcId="{E02C3B54-535C-48D8-9653-775107CA9E96}" destId="{162EBCA7-FEB8-448C-A216-07701EDFEB0C}" srcOrd="0" destOrd="0" presId="urn:microsoft.com/office/officeart/2005/8/layout/vList3"/>
    <dgm:cxn modelId="{9080C492-7D66-47F4-B81F-CA4042FCB9D3}" srcId="{FE56A30F-BEBA-419D-A45F-6645E7F8E291}" destId="{79BD364C-304A-477D-B6BD-E67696D056CA}" srcOrd="6" destOrd="0" parTransId="{63B710FC-32D3-4811-86E0-D3090E1BC3A8}" sibTransId="{58DF925B-3CBC-47CB-B342-6BE4F7E2CE58}"/>
    <dgm:cxn modelId="{EDFA0BA3-078F-4013-A2B3-D286AA21A3F8}" type="presOf" srcId="{914AA84F-08DB-4C75-AE22-0894572B2FEA}" destId="{5EC912B9-7EDD-496B-B8EF-2F51107AA24F}" srcOrd="0" destOrd="0" presId="urn:microsoft.com/office/officeart/2005/8/layout/vList3"/>
    <dgm:cxn modelId="{44623CA5-9946-4981-A12F-07E3348E3860}" srcId="{FE56A30F-BEBA-419D-A45F-6645E7F8E291}" destId="{E02C3B54-535C-48D8-9653-775107CA9E96}" srcOrd="0" destOrd="0" parTransId="{9A6926DC-96D4-4CCD-A5D8-25963441FC0B}" sibTransId="{01B3EB4F-4C02-45EC-9088-B29571864B63}"/>
    <dgm:cxn modelId="{57EB30B3-9978-41D5-83BB-0BFB1FBE8438}" srcId="{FE56A30F-BEBA-419D-A45F-6645E7F8E291}" destId="{747F399A-5214-44B0-B616-871B0729C963}" srcOrd="2" destOrd="0" parTransId="{82A82CD8-3516-404C-94A1-5F9B4FF22009}" sibTransId="{2F159960-B116-46C5-AFB3-3B36E7F40877}"/>
    <dgm:cxn modelId="{25965AD9-D9F9-46B5-952A-C984D7DB7B2A}" type="presOf" srcId="{9C4328D0-AF3B-4CFE-B741-0091183A850B}" destId="{F8A1DC61-E262-466F-B31A-49953843D3A1}" srcOrd="0" destOrd="0" presId="urn:microsoft.com/office/officeart/2005/8/layout/vList3"/>
    <dgm:cxn modelId="{33EFBDE5-A10A-4AA9-BF1C-D4EA3E38BA78}" type="presOf" srcId="{1A41AFAA-0E00-49D8-88F8-5AA842472782}" destId="{757EA7D1-B9B0-49AB-BE88-29C6BB4CFEC9}" srcOrd="0" destOrd="0" presId="urn:microsoft.com/office/officeart/2005/8/layout/vList3"/>
    <dgm:cxn modelId="{5992ACF2-1471-4CEE-9690-C01F2AE3FCF9}" type="presParOf" srcId="{6471B8C1-69DB-4D36-99B7-B41971A2B8CA}" destId="{E0E52D14-B59E-4AE5-A68B-095E2338C888}" srcOrd="0" destOrd="0" presId="urn:microsoft.com/office/officeart/2005/8/layout/vList3"/>
    <dgm:cxn modelId="{61523D24-A94B-4017-AB35-4A4A74E30C8B}" type="presParOf" srcId="{E0E52D14-B59E-4AE5-A68B-095E2338C888}" destId="{E5AF4534-DBA3-4553-9841-0C0285639C25}" srcOrd="0" destOrd="0" presId="urn:microsoft.com/office/officeart/2005/8/layout/vList3"/>
    <dgm:cxn modelId="{8D8CDA04-54F5-408C-808B-243BFEB03402}" type="presParOf" srcId="{E0E52D14-B59E-4AE5-A68B-095E2338C888}" destId="{162EBCA7-FEB8-448C-A216-07701EDFEB0C}" srcOrd="1" destOrd="0" presId="urn:microsoft.com/office/officeart/2005/8/layout/vList3"/>
    <dgm:cxn modelId="{8CDD952D-6EAA-4AD6-BC62-31D5F236FA65}" type="presParOf" srcId="{6471B8C1-69DB-4D36-99B7-B41971A2B8CA}" destId="{4A571F45-C7B3-486F-8654-85C4B5BA32DD}" srcOrd="1" destOrd="0" presId="urn:microsoft.com/office/officeart/2005/8/layout/vList3"/>
    <dgm:cxn modelId="{5B104729-194E-4B94-A2F4-51B651895560}" type="presParOf" srcId="{6471B8C1-69DB-4D36-99B7-B41971A2B8CA}" destId="{EAF33B65-19A5-4902-AFA6-C19918D1E7B2}" srcOrd="2" destOrd="0" presId="urn:microsoft.com/office/officeart/2005/8/layout/vList3"/>
    <dgm:cxn modelId="{C345A347-63DF-4883-84B6-CC32BC640DB2}" type="presParOf" srcId="{EAF33B65-19A5-4902-AFA6-C19918D1E7B2}" destId="{8E28A92E-CB04-4640-90F3-1E0442CB1E04}" srcOrd="0" destOrd="0" presId="urn:microsoft.com/office/officeart/2005/8/layout/vList3"/>
    <dgm:cxn modelId="{E0F8186F-9FC6-493F-A847-2339D01CBD13}" type="presParOf" srcId="{EAF33B65-19A5-4902-AFA6-C19918D1E7B2}" destId="{F8A1DC61-E262-466F-B31A-49953843D3A1}" srcOrd="1" destOrd="0" presId="urn:microsoft.com/office/officeart/2005/8/layout/vList3"/>
    <dgm:cxn modelId="{30FCD159-3793-4094-901D-6DB939D54EDC}" type="presParOf" srcId="{6471B8C1-69DB-4D36-99B7-B41971A2B8CA}" destId="{D76020E1-B724-4B40-A811-D44147555D84}" srcOrd="3" destOrd="0" presId="urn:microsoft.com/office/officeart/2005/8/layout/vList3"/>
    <dgm:cxn modelId="{6F5CC7A1-C9D3-4A81-9CFA-FD89CD82A881}" type="presParOf" srcId="{6471B8C1-69DB-4D36-99B7-B41971A2B8CA}" destId="{D70073F1-8E12-4E65-9D53-25A6AFF46319}" srcOrd="4" destOrd="0" presId="urn:microsoft.com/office/officeart/2005/8/layout/vList3"/>
    <dgm:cxn modelId="{52C54107-4FB7-487F-9888-47DCD9A8D53C}" type="presParOf" srcId="{D70073F1-8E12-4E65-9D53-25A6AFF46319}" destId="{8EEFD1A2-089C-4411-8107-C07BDE6D1ECB}" srcOrd="0" destOrd="0" presId="urn:microsoft.com/office/officeart/2005/8/layout/vList3"/>
    <dgm:cxn modelId="{54DE7EB1-533B-4DA2-B3F4-57E16A39BAD2}" type="presParOf" srcId="{D70073F1-8E12-4E65-9D53-25A6AFF46319}" destId="{8EF2B81E-5F8D-437B-870C-906E003D217A}" srcOrd="1" destOrd="0" presId="urn:microsoft.com/office/officeart/2005/8/layout/vList3"/>
    <dgm:cxn modelId="{F377BC13-283A-4162-9085-DE73450FEC8B}" type="presParOf" srcId="{6471B8C1-69DB-4D36-99B7-B41971A2B8CA}" destId="{1B465DA6-4A06-4B92-AA93-935A186C4763}" srcOrd="5" destOrd="0" presId="urn:microsoft.com/office/officeart/2005/8/layout/vList3"/>
    <dgm:cxn modelId="{1F832D46-93BB-421F-A253-7BB3D1D6D476}" type="presParOf" srcId="{6471B8C1-69DB-4D36-99B7-B41971A2B8CA}" destId="{46817EA0-CDBE-423E-9886-276A89DDC72F}" srcOrd="6" destOrd="0" presId="urn:microsoft.com/office/officeart/2005/8/layout/vList3"/>
    <dgm:cxn modelId="{373FA47E-E8A3-4821-B13C-0FE5F10572B1}" type="presParOf" srcId="{46817EA0-CDBE-423E-9886-276A89DDC72F}" destId="{40F1A374-C84A-465C-B076-89624B5B6BD5}" srcOrd="0" destOrd="0" presId="urn:microsoft.com/office/officeart/2005/8/layout/vList3"/>
    <dgm:cxn modelId="{B35B8EA5-9AEC-4BAC-B0EE-B70DBA4CAE42}" type="presParOf" srcId="{46817EA0-CDBE-423E-9886-276A89DDC72F}" destId="{757EA7D1-B9B0-49AB-BE88-29C6BB4CFEC9}" srcOrd="1" destOrd="0" presId="urn:microsoft.com/office/officeart/2005/8/layout/vList3"/>
    <dgm:cxn modelId="{7BE73F51-BD5B-48E6-BE53-67B85EF9F05B}" type="presParOf" srcId="{6471B8C1-69DB-4D36-99B7-B41971A2B8CA}" destId="{7407A3F6-57F8-4D73-BA2B-589C550821F7}" srcOrd="7" destOrd="0" presId="urn:microsoft.com/office/officeart/2005/8/layout/vList3"/>
    <dgm:cxn modelId="{811C972C-B77B-4347-866B-830DD1EBD5DF}" type="presParOf" srcId="{6471B8C1-69DB-4D36-99B7-B41971A2B8CA}" destId="{35E9F592-292E-4C5D-8177-662F4A6637A2}" srcOrd="8" destOrd="0" presId="urn:microsoft.com/office/officeart/2005/8/layout/vList3"/>
    <dgm:cxn modelId="{77B9EE48-5D59-43FD-8B00-231614884F4A}" type="presParOf" srcId="{35E9F592-292E-4C5D-8177-662F4A6637A2}" destId="{0B47E683-3B05-4CC7-8A16-0FC2962C6505}" srcOrd="0" destOrd="0" presId="urn:microsoft.com/office/officeart/2005/8/layout/vList3"/>
    <dgm:cxn modelId="{A405AD10-2B6B-4AD2-AE2F-BD3135A1CC90}" type="presParOf" srcId="{35E9F592-292E-4C5D-8177-662F4A6637A2}" destId="{5EC912B9-7EDD-496B-B8EF-2F51107AA24F}" srcOrd="1" destOrd="0" presId="urn:microsoft.com/office/officeart/2005/8/layout/vList3"/>
    <dgm:cxn modelId="{0DC0C533-131B-4765-A044-15ED6D797D48}" type="presParOf" srcId="{6471B8C1-69DB-4D36-99B7-B41971A2B8CA}" destId="{902F04BE-0FB9-4DB2-AF26-817DE03C7E7C}" srcOrd="9" destOrd="0" presId="urn:microsoft.com/office/officeart/2005/8/layout/vList3"/>
    <dgm:cxn modelId="{4E28B281-698D-4255-856B-E7A0B880BC70}" type="presParOf" srcId="{6471B8C1-69DB-4D36-99B7-B41971A2B8CA}" destId="{0F107C11-C39E-4D47-AE3B-3B53701EE5D3}" srcOrd="10" destOrd="0" presId="urn:microsoft.com/office/officeart/2005/8/layout/vList3"/>
    <dgm:cxn modelId="{691DD3BC-786F-408D-B620-1F141A8AA4CB}" type="presParOf" srcId="{0F107C11-C39E-4D47-AE3B-3B53701EE5D3}" destId="{5D9A021D-7D31-48EE-A05D-B0DEBA28B338}" srcOrd="0" destOrd="0" presId="urn:microsoft.com/office/officeart/2005/8/layout/vList3"/>
    <dgm:cxn modelId="{2D99B28D-6787-449C-9F27-FBE094A61BA1}" type="presParOf" srcId="{0F107C11-C39E-4D47-AE3B-3B53701EE5D3}" destId="{9BB2F7E3-6083-483F-9A31-653B083899A7}" srcOrd="1" destOrd="0" presId="urn:microsoft.com/office/officeart/2005/8/layout/vList3"/>
    <dgm:cxn modelId="{F22EB434-4178-4B2F-929C-076F746789AA}" type="presParOf" srcId="{6471B8C1-69DB-4D36-99B7-B41971A2B8CA}" destId="{254981BE-0851-48A2-AD0E-CED594127A4C}" srcOrd="11" destOrd="0" presId="urn:microsoft.com/office/officeart/2005/8/layout/vList3"/>
    <dgm:cxn modelId="{25ACC8A6-7BB5-486C-A366-D0BB4E96BC3E}" type="presParOf" srcId="{6471B8C1-69DB-4D36-99B7-B41971A2B8CA}" destId="{CE147209-74E0-4FF6-A844-5262DEEA21D4}" srcOrd="12" destOrd="0" presId="urn:microsoft.com/office/officeart/2005/8/layout/vList3"/>
    <dgm:cxn modelId="{5A8B946E-3C45-4F00-A412-8E5DCB899CA7}" type="presParOf" srcId="{CE147209-74E0-4FF6-A844-5262DEEA21D4}" destId="{B7711F4D-58F4-4BE2-91E7-AAF429E6807C}" srcOrd="0" destOrd="0" presId="urn:microsoft.com/office/officeart/2005/8/layout/vList3"/>
    <dgm:cxn modelId="{E6B3E0A9-D177-44E4-B14C-A72A8FFEE2EF}" type="presParOf" srcId="{CE147209-74E0-4FF6-A844-5262DEEA21D4}" destId="{182E1473-F8C6-463F-87D7-E12E1C2FCF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FE057-8E42-478F-988D-666C23C49E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7C2E305E-5739-4B54-B2EE-CBDD0564F688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de Cultivo</a:t>
          </a:r>
          <a:endParaRPr lang="es-419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73984-3A69-49A1-BD02-C5D2BA13482B}" type="parTrans" cxnId="{A7EF1E3E-6F40-4B04-962A-558972222D06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0BEC5-9D8C-4BC6-8EE2-6750DCE46E29}" type="sibTrans" cxnId="{A7EF1E3E-6F40-4B04-962A-558972222D06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73FFB-BA46-4CE3-9009-FBD79845D687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Incubación en oscuridad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13799-7DDB-4056-8EDC-8834C2F43071}" type="parTrans" cxnId="{386C3258-B60C-498E-8CB7-12A959F0EA8D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F378E-F911-4E25-8814-D2E83AA15987}" type="sibTrans" cxnId="{386C3258-B60C-498E-8CB7-12A959F0EA8D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CA617-7F4B-401E-9AE8-8B9C941477FF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Variables de respuesta</a:t>
          </a:r>
          <a:endParaRPr lang="es-419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4C43E-C1FA-4D0C-9674-FE5C958111DC}" type="sibTrans" cxnId="{47BDF1AF-FF81-4157-AA7D-BE978F2E307F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A3D35-9308-408F-AF47-EEB89B4EB04A}" type="parTrans" cxnId="{47BDF1AF-FF81-4157-AA7D-BE978F2E307F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7E995-F87F-41DF-AFCD-61A1C88DA21C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contaminación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C7695-78B5-4BB6-9D34-71B96F7BA7A0}" type="sibTrans" cxnId="{0C4B6F1F-9B48-4C6B-8C1B-A120928BF33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77481-78BD-47A7-98CC-552C973369EF}" type="parTrans" cxnId="{0C4B6F1F-9B48-4C6B-8C1B-A120928BF33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20D14-A03A-4E9A-BFF5-EBAE613ADC75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Temperatura: 19±2 ºC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11682-80C4-4C2D-941E-6CD1DE9502E6}" type="parTrans" cxnId="{85366EE6-B830-48CD-A45C-632FCCD60C1A}">
      <dgm:prSet/>
      <dgm:spPr/>
      <dgm:t>
        <a:bodyPr/>
        <a:lstStyle/>
        <a:p>
          <a:endParaRPr lang="es-419" sz="1600"/>
        </a:p>
      </dgm:t>
    </dgm:pt>
    <dgm:pt modelId="{B2987F9E-DADD-4BD9-AF48-C8F1234B296F}" type="sibTrans" cxnId="{85366EE6-B830-48CD-A45C-632FCCD60C1A}">
      <dgm:prSet/>
      <dgm:spPr/>
      <dgm:t>
        <a:bodyPr/>
        <a:lstStyle/>
        <a:p>
          <a:endParaRPr lang="es-419" sz="1600"/>
        </a:p>
      </dgm:t>
    </dgm:pt>
    <dgm:pt modelId="{35C46C93-D093-492B-AEE9-F75776C2EB3E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 de contaminación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B03AA-0632-4ED5-B00F-EA2C7B57E5BE}" type="parTrans" cxnId="{623C723D-57E6-471F-B31F-91621F5E5CD7}">
      <dgm:prSet/>
      <dgm:spPr/>
      <dgm:t>
        <a:bodyPr/>
        <a:lstStyle/>
        <a:p>
          <a:endParaRPr lang="es-419" sz="1600"/>
        </a:p>
      </dgm:t>
    </dgm:pt>
    <dgm:pt modelId="{B0CC9FD9-6D76-4302-97B4-4A11ADDBCC02}" type="sibTrans" cxnId="{623C723D-57E6-471F-B31F-91621F5E5CD7}">
      <dgm:prSet/>
      <dgm:spPr/>
      <dgm:t>
        <a:bodyPr/>
        <a:lstStyle/>
        <a:p>
          <a:endParaRPr lang="es-419" sz="1600"/>
        </a:p>
      </dgm:t>
    </dgm:pt>
    <dgm:pt modelId="{35C0AAAF-23FB-4917-BE61-B033FC744E13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Viabilidad de los explantes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B2C35-9A1B-40D0-B829-0A8EFD7C0197}" type="parTrans" cxnId="{76C6F8C8-B898-4AEA-927B-7D3A4ABA395F}">
      <dgm:prSet/>
      <dgm:spPr/>
      <dgm:t>
        <a:bodyPr/>
        <a:lstStyle/>
        <a:p>
          <a:endParaRPr lang="es-419" sz="1600"/>
        </a:p>
      </dgm:t>
    </dgm:pt>
    <dgm:pt modelId="{02B5070D-CE6E-4533-9B83-1CE4305387B4}" type="sibTrans" cxnId="{76C6F8C8-B898-4AEA-927B-7D3A4ABA395F}">
      <dgm:prSet/>
      <dgm:spPr/>
      <dgm:t>
        <a:bodyPr/>
        <a:lstStyle/>
        <a:p>
          <a:endParaRPr lang="es-419" sz="1600"/>
        </a:p>
      </dgm:t>
    </dgm:pt>
    <dgm:pt modelId="{AD946B4C-3230-4417-84EC-22FBD1C06B88}" type="pres">
      <dgm:prSet presAssocID="{89FFE057-8E42-478F-988D-666C23C49EC7}" presName="linear" presStyleCnt="0">
        <dgm:presLayoutVars>
          <dgm:animLvl val="lvl"/>
          <dgm:resizeHandles val="exact"/>
        </dgm:presLayoutVars>
      </dgm:prSet>
      <dgm:spPr/>
    </dgm:pt>
    <dgm:pt modelId="{1ABD148A-8434-4CCA-87EC-1EA056B57936}" type="pres">
      <dgm:prSet presAssocID="{7C2E305E-5739-4B54-B2EE-CBDD0564F688}" presName="parentText" presStyleLbl="node1" presStyleIdx="0" presStyleCnt="2" custScaleY="48124">
        <dgm:presLayoutVars>
          <dgm:chMax val="0"/>
          <dgm:bulletEnabled val="1"/>
        </dgm:presLayoutVars>
      </dgm:prSet>
      <dgm:spPr/>
    </dgm:pt>
    <dgm:pt modelId="{3701D3D7-B3A8-4700-A2E6-91D02221A172}" type="pres">
      <dgm:prSet presAssocID="{7C2E305E-5739-4B54-B2EE-CBDD0564F688}" presName="childText" presStyleLbl="revTx" presStyleIdx="0" presStyleCnt="2" custScaleY="70126">
        <dgm:presLayoutVars>
          <dgm:bulletEnabled val="1"/>
        </dgm:presLayoutVars>
      </dgm:prSet>
      <dgm:spPr/>
    </dgm:pt>
    <dgm:pt modelId="{1B498F3E-FFFE-4F3D-9A50-DE5ACCD1214F}" type="pres">
      <dgm:prSet presAssocID="{761CA617-7F4B-401E-9AE8-8B9C941477FF}" presName="parentText" presStyleLbl="node1" presStyleIdx="1" presStyleCnt="2" custScaleY="48124" custLinFactNeighborY="-1618">
        <dgm:presLayoutVars>
          <dgm:chMax val="0"/>
          <dgm:bulletEnabled val="1"/>
        </dgm:presLayoutVars>
      </dgm:prSet>
      <dgm:spPr/>
    </dgm:pt>
    <dgm:pt modelId="{F53C3D55-F5AA-4678-B8B1-5169CB1C49A5}" type="pres">
      <dgm:prSet presAssocID="{761CA617-7F4B-401E-9AE8-8B9C941477FF}" presName="childText" presStyleLbl="revTx" presStyleIdx="1" presStyleCnt="2" custScaleY="66890" custLinFactNeighborY="-2274">
        <dgm:presLayoutVars>
          <dgm:bulletEnabled val="1"/>
        </dgm:presLayoutVars>
      </dgm:prSet>
      <dgm:spPr/>
    </dgm:pt>
  </dgm:ptLst>
  <dgm:cxnLst>
    <dgm:cxn modelId="{0C4B6F1F-9B48-4C6B-8C1B-A120928BF331}" srcId="{761CA617-7F4B-401E-9AE8-8B9C941477FF}" destId="{9037E995-F87F-41DF-AFCD-61A1C88DA21C}" srcOrd="0" destOrd="0" parTransId="{8C477481-78BD-47A7-98CC-552C973369EF}" sibTransId="{079C7695-78B5-4BB6-9D34-71B96F7BA7A0}"/>
    <dgm:cxn modelId="{276F3927-3575-4862-B2E0-0D6E1266191E}" type="presOf" srcId="{9037E995-F87F-41DF-AFCD-61A1C88DA21C}" destId="{F53C3D55-F5AA-4678-B8B1-5169CB1C49A5}" srcOrd="0" destOrd="0" presId="urn:microsoft.com/office/officeart/2005/8/layout/vList2"/>
    <dgm:cxn modelId="{7BB87E2B-C6DC-4486-BED5-840FA2F6E1DD}" type="presOf" srcId="{89FFE057-8E42-478F-988D-666C23C49EC7}" destId="{AD946B4C-3230-4417-84EC-22FBD1C06B88}" srcOrd="0" destOrd="0" presId="urn:microsoft.com/office/officeart/2005/8/layout/vList2"/>
    <dgm:cxn modelId="{CDF84E3D-EBDB-45E6-B3C5-D4A20194539A}" type="presOf" srcId="{35C0AAAF-23FB-4917-BE61-B033FC744E13}" destId="{F53C3D55-F5AA-4678-B8B1-5169CB1C49A5}" srcOrd="0" destOrd="2" presId="urn:microsoft.com/office/officeart/2005/8/layout/vList2"/>
    <dgm:cxn modelId="{623C723D-57E6-471F-B31F-91621F5E5CD7}" srcId="{761CA617-7F4B-401E-9AE8-8B9C941477FF}" destId="{35C46C93-D093-492B-AEE9-F75776C2EB3E}" srcOrd="1" destOrd="0" parTransId="{DF8B03AA-0632-4ED5-B00F-EA2C7B57E5BE}" sibTransId="{B0CC9FD9-6D76-4302-97B4-4A11ADDBCC02}"/>
    <dgm:cxn modelId="{A7EF1E3E-6F40-4B04-962A-558972222D06}" srcId="{89FFE057-8E42-478F-988D-666C23C49EC7}" destId="{7C2E305E-5739-4B54-B2EE-CBDD0564F688}" srcOrd="0" destOrd="0" parTransId="{26D73984-3A69-49A1-BD02-C5D2BA13482B}" sibTransId="{E780BEC5-9D8C-4BC6-8EE2-6750DCE46E29}"/>
    <dgm:cxn modelId="{69874D45-6B4A-493D-8D7B-CD7A60B7386E}" type="presOf" srcId="{F2320D14-A03A-4E9A-BFF5-EBAE613ADC75}" destId="{3701D3D7-B3A8-4700-A2E6-91D02221A172}" srcOrd="0" destOrd="1" presId="urn:microsoft.com/office/officeart/2005/8/layout/vList2"/>
    <dgm:cxn modelId="{42145E50-DEF0-47A6-B7AB-F5B3DD31317F}" type="presOf" srcId="{D0873FFB-BA46-4CE3-9009-FBD79845D687}" destId="{3701D3D7-B3A8-4700-A2E6-91D02221A172}" srcOrd="0" destOrd="0" presId="urn:microsoft.com/office/officeart/2005/8/layout/vList2"/>
    <dgm:cxn modelId="{386C3258-B60C-498E-8CB7-12A959F0EA8D}" srcId="{7C2E305E-5739-4B54-B2EE-CBDD0564F688}" destId="{D0873FFB-BA46-4CE3-9009-FBD79845D687}" srcOrd="0" destOrd="0" parTransId="{82713799-7DDB-4056-8EDC-8834C2F43071}" sibTransId="{DC2F378E-F911-4E25-8814-D2E83AA15987}"/>
    <dgm:cxn modelId="{98356BA7-C251-4FE5-ADB6-578768B298B8}" type="presOf" srcId="{761CA617-7F4B-401E-9AE8-8B9C941477FF}" destId="{1B498F3E-FFFE-4F3D-9A50-DE5ACCD1214F}" srcOrd="0" destOrd="0" presId="urn:microsoft.com/office/officeart/2005/8/layout/vList2"/>
    <dgm:cxn modelId="{47BDF1AF-FF81-4157-AA7D-BE978F2E307F}" srcId="{89FFE057-8E42-478F-988D-666C23C49EC7}" destId="{761CA617-7F4B-401E-9AE8-8B9C941477FF}" srcOrd="1" destOrd="0" parTransId="{A73A3D35-9308-408F-AF47-EEB89B4EB04A}" sibTransId="{B224C43E-C1FA-4D0C-9674-FE5C958111DC}"/>
    <dgm:cxn modelId="{A41F89C3-B4E3-4AF3-96FA-1DAC56789DE6}" type="presOf" srcId="{35C46C93-D093-492B-AEE9-F75776C2EB3E}" destId="{F53C3D55-F5AA-4678-B8B1-5169CB1C49A5}" srcOrd="0" destOrd="1" presId="urn:microsoft.com/office/officeart/2005/8/layout/vList2"/>
    <dgm:cxn modelId="{76C6F8C8-B898-4AEA-927B-7D3A4ABA395F}" srcId="{761CA617-7F4B-401E-9AE8-8B9C941477FF}" destId="{35C0AAAF-23FB-4917-BE61-B033FC744E13}" srcOrd="2" destOrd="0" parTransId="{FFCB2C35-9A1B-40D0-B829-0A8EFD7C0197}" sibTransId="{02B5070D-CE6E-4533-9B83-1CE4305387B4}"/>
    <dgm:cxn modelId="{69C376CC-9FD9-40CD-B0B6-2F8A7DA7D0FC}" type="presOf" srcId="{7C2E305E-5739-4B54-B2EE-CBDD0564F688}" destId="{1ABD148A-8434-4CCA-87EC-1EA056B57936}" srcOrd="0" destOrd="0" presId="urn:microsoft.com/office/officeart/2005/8/layout/vList2"/>
    <dgm:cxn modelId="{85366EE6-B830-48CD-A45C-632FCCD60C1A}" srcId="{7C2E305E-5739-4B54-B2EE-CBDD0564F688}" destId="{F2320D14-A03A-4E9A-BFF5-EBAE613ADC75}" srcOrd="1" destOrd="0" parTransId="{B2D11682-80C4-4C2D-941E-6CD1DE9502E6}" sibTransId="{B2987F9E-DADD-4BD9-AF48-C8F1234B296F}"/>
    <dgm:cxn modelId="{779103E7-998E-45F6-91D0-7CEAB21EC110}" type="presParOf" srcId="{AD946B4C-3230-4417-84EC-22FBD1C06B88}" destId="{1ABD148A-8434-4CCA-87EC-1EA056B57936}" srcOrd="0" destOrd="0" presId="urn:microsoft.com/office/officeart/2005/8/layout/vList2"/>
    <dgm:cxn modelId="{A99B30E2-FEB8-4657-9028-48A149153EEE}" type="presParOf" srcId="{AD946B4C-3230-4417-84EC-22FBD1C06B88}" destId="{3701D3D7-B3A8-4700-A2E6-91D02221A172}" srcOrd="1" destOrd="0" presId="urn:microsoft.com/office/officeart/2005/8/layout/vList2"/>
    <dgm:cxn modelId="{5A00475B-1519-402F-B26D-A6AAFE2E853A}" type="presParOf" srcId="{AD946B4C-3230-4417-84EC-22FBD1C06B88}" destId="{1B498F3E-FFFE-4F3D-9A50-DE5ACCD1214F}" srcOrd="2" destOrd="0" presId="urn:microsoft.com/office/officeart/2005/8/layout/vList2"/>
    <dgm:cxn modelId="{ABDD9500-D335-4D8F-A08E-62F0B5B10974}" type="presParOf" srcId="{AD946B4C-3230-4417-84EC-22FBD1C06B88}" destId="{F53C3D55-F5AA-4678-B8B1-5169CB1C49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FE057-8E42-478F-988D-666C23C49E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7C2E305E-5739-4B54-B2EE-CBDD0564F688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de Cultivo</a:t>
          </a:r>
          <a:endParaRPr lang="es-419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73984-3A69-49A1-BD02-C5D2BA13482B}" type="parTrans" cxnId="{A7EF1E3E-6F40-4B04-962A-558972222D06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0BEC5-9D8C-4BC6-8EE2-6750DCE46E29}" type="sibTrans" cxnId="{A7EF1E3E-6F40-4B04-962A-558972222D06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73FFB-BA46-4CE3-9009-FBD79845D687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Incubación en oscuridad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13799-7DDB-4056-8EDC-8834C2F43071}" type="parTrans" cxnId="{386C3258-B60C-498E-8CB7-12A959F0EA8D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F378E-F911-4E25-8814-D2E83AA15987}" type="sibTrans" cxnId="{386C3258-B60C-498E-8CB7-12A959F0EA8D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CA617-7F4B-401E-9AE8-8B9C941477FF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Variables de respuesta</a:t>
          </a:r>
          <a:endParaRPr lang="es-419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4C43E-C1FA-4D0C-9674-FE5C958111DC}" type="sibTrans" cxnId="{47BDF1AF-FF81-4157-AA7D-BE978F2E307F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A3D35-9308-408F-AF47-EEB89B4EB04A}" type="parTrans" cxnId="{47BDF1AF-FF81-4157-AA7D-BE978F2E307F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7E995-F87F-41DF-AFCD-61A1C88DA21C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formación de células madre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C7695-78B5-4BB6-9D34-71B96F7BA7A0}" type="sibTrans" cxnId="{0C4B6F1F-9B48-4C6B-8C1B-A120928BF33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77481-78BD-47A7-98CC-552C973369EF}" type="parTrans" cxnId="{0C4B6F1F-9B48-4C6B-8C1B-A120928BF33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20D14-A03A-4E9A-BFF5-EBAE613ADC75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Temperatura: 19±2 ºC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11682-80C4-4C2D-941E-6CD1DE9502E6}" type="parTrans" cxnId="{85366EE6-B830-48CD-A45C-632FCCD60C1A}">
      <dgm:prSet/>
      <dgm:spPr/>
      <dgm:t>
        <a:bodyPr/>
        <a:lstStyle/>
        <a:p>
          <a:endParaRPr lang="es-419" sz="1600"/>
        </a:p>
      </dgm:t>
    </dgm:pt>
    <dgm:pt modelId="{B2987F9E-DADD-4BD9-AF48-C8F1234B296F}" type="sibTrans" cxnId="{85366EE6-B830-48CD-A45C-632FCCD60C1A}">
      <dgm:prSet/>
      <dgm:spPr/>
      <dgm:t>
        <a:bodyPr/>
        <a:lstStyle/>
        <a:p>
          <a:endParaRPr lang="es-419" sz="1600"/>
        </a:p>
      </dgm:t>
    </dgm:pt>
    <dgm:pt modelId="{35C0AAAF-23FB-4917-BE61-B033FC744E13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Viabilidad de los explantes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B2C35-9A1B-40D0-B829-0A8EFD7C0197}" type="parTrans" cxnId="{76C6F8C8-B898-4AEA-927B-7D3A4ABA395F}">
      <dgm:prSet/>
      <dgm:spPr/>
      <dgm:t>
        <a:bodyPr/>
        <a:lstStyle/>
        <a:p>
          <a:endParaRPr lang="es-419" sz="1600"/>
        </a:p>
      </dgm:t>
    </dgm:pt>
    <dgm:pt modelId="{02B5070D-CE6E-4533-9B83-1CE4305387B4}" type="sibTrans" cxnId="{76C6F8C8-B898-4AEA-927B-7D3A4ABA395F}">
      <dgm:prSet/>
      <dgm:spPr/>
      <dgm:t>
        <a:bodyPr/>
        <a:lstStyle/>
        <a:p>
          <a:endParaRPr lang="es-419" sz="1600"/>
        </a:p>
      </dgm:t>
    </dgm:pt>
    <dgm:pt modelId="{FB722C57-FB57-4571-A04E-DD1240BE967C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Oxidación de los explantes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0C435-9E8B-4EF5-84A7-EE7002AA63ED}" type="parTrans" cxnId="{16566A3F-AC0C-4FA2-8ECB-A7D97580AEE1}">
      <dgm:prSet/>
      <dgm:spPr/>
      <dgm:t>
        <a:bodyPr/>
        <a:lstStyle/>
        <a:p>
          <a:endParaRPr lang="es-419"/>
        </a:p>
      </dgm:t>
    </dgm:pt>
    <dgm:pt modelId="{D04BD04F-8DC1-4FBB-BF57-C02B3073EE39}" type="sibTrans" cxnId="{16566A3F-AC0C-4FA2-8ECB-A7D97580AEE1}">
      <dgm:prSet/>
      <dgm:spPr/>
      <dgm:t>
        <a:bodyPr/>
        <a:lstStyle/>
        <a:p>
          <a:endParaRPr lang="es-419"/>
        </a:p>
      </dgm:t>
    </dgm:pt>
    <dgm:pt modelId="{AD946B4C-3230-4417-84EC-22FBD1C06B88}" type="pres">
      <dgm:prSet presAssocID="{89FFE057-8E42-478F-988D-666C23C49EC7}" presName="linear" presStyleCnt="0">
        <dgm:presLayoutVars>
          <dgm:animLvl val="lvl"/>
          <dgm:resizeHandles val="exact"/>
        </dgm:presLayoutVars>
      </dgm:prSet>
      <dgm:spPr/>
    </dgm:pt>
    <dgm:pt modelId="{1ABD148A-8434-4CCA-87EC-1EA056B57936}" type="pres">
      <dgm:prSet presAssocID="{7C2E305E-5739-4B54-B2EE-CBDD0564F688}" presName="parentText" presStyleLbl="node1" presStyleIdx="0" presStyleCnt="2" custScaleY="46526">
        <dgm:presLayoutVars>
          <dgm:chMax val="0"/>
          <dgm:bulletEnabled val="1"/>
        </dgm:presLayoutVars>
      </dgm:prSet>
      <dgm:spPr/>
    </dgm:pt>
    <dgm:pt modelId="{3701D3D7-B3A8-4700-A2E6-91D02221A172}" type="pres">
      <dgm:prSet presAssocID="{7C2E305E-5739-4B54-B2EE-CBDD0564F688}" presName="childText" presStyleLbl="revTx" presStyleIdx="0" presStyleCnt="2" custScaleY="70126">
        <dgm:presLayoutVars>
          <dgm:bulletEnabled val="1"/>
        </dgm:presLayoutVars>
      </dgm:prSet>
      <dgm:spPr/>
    </dgm:pt>
    <dgm:pt modelId="{1B498F3E-FFFE-4F3D-9A50-DE5ACCD1214F}" type="pres">
      <dgm:prSet presAssocID="{761CA617-7F4B-401E-9AE8-8B9C941477FF}" presName="parentText" presStyleLbl="node1" presStyleIdx="1" presStyleCnt="2" custScaleY="45072" custLinFactNeighborY="-1560">
        <dgm:presLayoutVars>
          <dgm:chMax val="0"/>
          <dgm:bulletEnabled val="1"/>
        </dgm:presLayoutVars>
      </dgm:prSet>
      <dgm:spPr/>
    </dgm:pt>
    <dgm:pt modelId="{F53C3D55-F5AA-4678-B8B1-5169CB1C49A5}" type="pres">
      <dgm:prSet presAssocID="{761CA617-7F4B-401E-9AE8-8B9C941477FF}" presName="childText" presStyleLbl="revTx" presStyleIdx="1" presStyleCnt="2" custScaleY="66890" custLinFactNeighborY="-2274">
        <dgm:presLayoutVars>
          <dgm:bulletEnabled val="1"/>
        </dgm:presLayoutVars>
      </dgm:prSet>
      <dgm:spPr/>
    </dgm:pt>
  </dgm:ptLst>
  <dgm:cxnLst>
    <dgm:cxn modelId="{0C4B6F1F-9B48-4C6B-8C1B-A120928BF331}" srcId="{761CA617-7F4B-401E-9AE8-8B9C941477FF}" destId="{9037E995-F87F-41DF-AFCD-61A1C88DA21C}" srcOrd="0" destOrd="0" parTransId="{8C477481-78BD-47A7-98CC-552C973369EF}" sibTransId="{079C7695-78B5-4BB6-9D34-71B96F7BA7A0}"/>
    <dgm:cxn modelId="{276F3927-3575-4862-B2E0-0D6E1266191E}" type="presOf" srcId="{9037E995-F87F-41DF-AFCD-61A1C88DA21C}" destId="{F53C3D55-F5AA-4678-B8B1-5169CB1C49A5}" srcOrd="0" destOrd="0" presId="urn:microsoft.com/office/officeart/2005/8/layout/vList2"/>
    <dgm:cxn modelId="{7BB87E2B-C6DC-4486-BED5-840FA2F6E1DD}" type="presOf" srcId="{89FFE057-8E42-478F-988D-666C23C49EC7}" destId="{AD946B4C-3230-4417-84EC-22FBD1C06B88}" srcOrd="0" destOrd="0" presId="urn:microsoft.com/office/officeart/2005/8/layout/vList2"/>
    <dgm:cxn modelId="{CDF84E3D-EBDB-45E6-B3C5-D4A20194539A}" type="presOf" srcId="{35C0AAAF-23FB-4917-BE61-B033FC744E13}" destId="{F53C3D55-F5AA-4678-B8B1-5169CB1C49A5}" srcOrd="0" destOrd="1" presId="urn:microsoft.com/office/officeart/2005/8/layout/vList2"/>
    <dgm:cxn modelId="{A7EF1E3E-6F40-4B04-962A-558972222D06}" srcId="{89FFE057-8E42-478F-988D-666C23C49EC7}" destId="{7C2E305E-5739-4B54-B2EE-CBDD0564F688}" srcOrd="0" destOrd="0" parTransId="{26D73984-3A69-49A1-BD02-C5D2BA13482B}" sibTransId="{E780BEC5-9D8C-4BC6-8EE2-6750DCE46E29}"/>
    <dgm:cxn modelId="{16566A3F-AC0C-4FA2-8ECB-A7D97580AEE1}" srcId="{761CA617-7F4B-401E-9AE8-8B9C941477FF}" destId="{FB722C57-FB57-4571-A04E-DD1240BE967C}" srcOrd="2" destOrd="0" parTransId="{C570C435-9E8B-4EF5-84A7-EE7002AA63ED}" sibTransId="{D04BD04F-8DC1-4FBB-BF57-C02B3073EE39}"/>
    <dgm:cxn modelId="{69874D45-6B4A-493D-8D7B-CD7A60B7386E}" type="presOf" srcId="{F2320D14-A03A-4E9A-BFF5-EBAE613ADC75}" destId="{3701D3D7-B3A8-4700-A2E6-91D02221A172}" srcOrd="0" destOrd="1" presId="urn:microsoft.com/office/officeart/2005/8/layout/vList2"/>
    <dgm:cxn modelId="{2DB04948-A4BE-4CA4-B5CC-C0F306A7B83C}" type="presOf" srcId="{FB722C57-FB57-4571-A04E-DD1240BE967C}" destId="{F53C3D55-F5AA-4678-B8B1-5169CB1C49A5}" srcOrd="0" destOrd="2" presId="urn:microsoft.com/office/officeart/2005/8/layout/vList2"/>
    <dgm:cxn modelId="{42145E50-DEF0-47A6-B7AB-F5B3DD31317F}" type="presOf" srcId="{D0873FFB-BA46-4CE3-9009-FBD79845D687}" destId="{3701D3D7-B3A8-4700-A2E6-91D02221A172}" srcOrd="0" destOrd="0" presId="urn:microsoft.com/office/officeart/2005/8/layout/vList2"/>
    <dgm:cxn modelId="{386C3258-B60C-498E-8CB7-12A959F0EA8D}" srcId="{7C2E305E-5739-4B54-B2EE-CBDD0564F688}" destId="{D0873FFB-BA46-4CE3-9009-FBD79845D687}" srcOrd="0" destOrd="0" parTransId="{82713799-7DDB-4056-8EDC-8834C2F43071}" sibTransId="{DC2F378E-F911-4E25-8814-D2E83AA15987}"/>
    <dgm:cxn modelId="{98356BA7-C251-4FE5-ADB6-578768B298B8}" type="presOf" srcId="{761CA617-7F4B-401E-9AE8-8B9C941477FF}" destId="{1B498F3E-FFFE-4F3D-9A50-DE5ACCD1214F}" srcOrd="0" destOrd="0" presId="urn:microsoft.com/office/officeart/2005/8/layout/vList2"/>
    <dgm:cxn modelId="{47BDF1AF-FF81-4157-AA7D-BE978F2E307F}" srcId="{89FFE057-8E42-478F-988D-666C23C49EC7}" destId="{761CA617-7F4B-401E-9AE8-8B9C941477FF}" srcOrd="1" destOrd="0" parTransId="{A73A3D35-9308-408F-AF47-EEB89B4EB04A}" sibTransId="{B224C43E-C1FA-4D0C-9674-FE5C958111DC}"/>
    <dgm:cxn modelId="{76C6F8C8-B898-4AEA-927B-7D3A4ABA395F}" srcId="{761CA617-7F4B-401E-9AE8-8B9C941477FF}" destId="{35C0AAAF-23FB-4917-BE61-B033FC744E13}" srcOrd="1" destOrd="0" parTransId="{FFCB2C35-9A1B-40D0-B829-0A8EFD7C0197}" sibTransId="{02B5070D-CE6E-4533-9B83-1CE4305387B4}"/>
    <dgm:cxn modelId="{69C376CC-9FD9-40CD-B0B6-2F8A7DA7D0FC}" type="presOf" srcId="{7C2E305E-5739-4B54-B2EE-CBDD0564F688}" destId="{1ABD148A-8434-4CCA-87EC-1EA056B57936}" srcOrd="0" destOrd="0" presId="urn:microsoft.com/office/officeart/2005/8/layout/vList2"/>
    <dgm:cxn modelId="{85366EE6-B830-48CD-A45C-632FCCD60C1A}" srcId="{7C2E305E-5739-4B54-B2EE-CBDD0564F688}" destId="{F2320D14-A03A-4E9A-BFF5-EBAE613ADC75}" srcOrd="1" destOrd="0" parTransId="{B2D11682-80C4-4C2D-941E-6CD1DE9502E6}" sibTransId="{B2987F9E-DADD-4BD9-AF48-C8F1234B296F}"/>
    <dgm:cxn modelId="{779103E7-998E-45F6-91D0-7CEAB21EC110}" type="presParOf" srcId="{AD946B4C-3230-4417-84EC-22FBD1C06B88}" destId="{1ABD148A-8434-4CCA-87EC-1EA056B57936}" srcOrd="0" destOrd="0" presId="urn:microsoft.com/office/officeart/2005/8/layout/vList2"/>
    <dgm:cxn modelId="{A99B30E2-FEB8-4657-9028-48A149153EEE}" type="presParOf" srcId="{AD946B4C-3230-4417-84EC-22FBD1C06B88}" destId="{3701D3D7-B3A8-4700-A2E6-91D02221A172}" srcOrd="1" destOrd="0" presId="urn:microsoft.com/office/officeart/2005/8/layout/vList2"/>
    <dgm:cxn modelId="{5A00475B-1519-402F-B26D-A6AAFE2E853A}" type="presParOf" srcId="{AD946B4C-3230-4417-84EC-22FBD1C06B88}" destId="{1B498F3E-FFFE-4F3D-9A50-DE5ACCD1214F}" srcOrd="2" destOrd="0" presId="urn:microsoft.com/office/officeart/2005/8/layout/vList2"/>
    <dgm:cxn modelId="{ABDD9500-D335-4D8F-A08E-62F0B5B10974}" type="presParOf" srcId="{AD946B4C-3230-4417-84EC-22FBD1C06B88}" destId="{F53C3D55-F5AA-4678-B8B1-5169CB1C49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FE057-8E42-478F-988D-666C23C49E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7C2E305E-5739-4B54-B2EE-CBDD0564F688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de Cultivo</a:t>
          </a:r>
          <a:endParaRPr lang="es-419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73984-3A69-49A1-BD02-C5D2BA13482B}" type="parTrans" cxnId="{A7EF1E3E-6F40-4B04-962A-558972222D06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0BEC5-9D8C-4BC6-8EE2-6750DCE46E29}" type="sibTrans" cxnId="{A7EF1E3E-6F40-4B04-962A-558972222D06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73FFB-BA46-4CE3-9009-FBD79845D687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Incubación en oscuridad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13799-7DDB-4056-8EDC-8834C2F43071}" type="parTrans" cxnId="{386C3258-B60C-498E-8CB7-12A959F0EA8D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F378E-F911-4E25-8814-D2E83AA15987}" type="sibTrans" cxnId="{386C3258-B60C-498E-8CB7-12A959F0EA8D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20D14-A03A-4E9A-BFF5-EBAE613ADC75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Temperatura: 21±2 ºC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11682-80C4-4C2D-941E-6CD1DE9502E6}" type="parTrans" cxnId="{85366EE6-B830-48CD-A45C-632FCCD60C1A}">
      <dgm:prSet/>
      <dgm:spPr/>
      <dgm:t>
        <a:bodyPr/>
        <a:lstStyle/>
        <a:p>
          <a:endParaRPr lang="es-419" sz="1600"/>
        </a:p>
      </dgm:t>
    </dgm:pt>
    <dgm:pt modelId="{B2987F9E-DADD-4BD9-AF48-C8F1234B296F}" type="sibTrans" cxnId="{85366EE6-B830-48CD-A45C-632FCCD60C1A}">
      <dgm:prSet/>
      <dgm:spPr/>
      <dgm:t>
        <a:bodyPr/>
        <a:lstStyle/>
        <a:p>
          <a:endParaRPr lang="es-419" sz="1600"/>
        </a:p>
      </dgm:t>
    </dgm:pt>
    <dgm:pt modelId="{19AF5AA5-C5FB-405A-9C54-623C769B8E30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Agitación constante a 120 rpm 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E1CA6-69B9-4C57-8579-D78A1B793BAB}" type="parTrans" cxnId="{CC7149B5-3AC0-4CB2-9FF5-8A4B4D6E4BD4}">
      <dgm:prSet/>
      <dgm:spPr/>
      <dgm:t>
        <a:bodyPr/>
        <a:lstStyle/>
        <a:p>
          <a:endParaRPr lang="es-419"/>
        </a:p>
      </dgm:t>
    </dgm:pt>
    <dgm:pt modelId="{C28FD862-E98D-44EE-83CE-E03982D8D28E}" type="sibTrans" cxnId="{CC7149B5-3AC0-4CB2-9FF5-8A4B4D6E4BD4}">
      <dgm:prSet/>
      <dgm:spPr/>
      <dgm:t>
        <a:bodyPr/>
        <a:lstStyle/>
        <a:p>
          <a:endParaRPr lang="es-419"/>
        </a:p>
      </dgm:t>
    </dgm:pt>
    <dgm:pt modelId="{AD946B4C-3230-4417-84EC-22FBD1C06B88}" type="pres">
      <dgm:prSet presAssocID="{89FFE057-8E42-478F-988D-666C23C49EC7}" presName="linear" presStyleCnt="0">
        <dgm:presLayoutVars>
          <dgm:animLvl val="lvl"/>
          <dgm:resizeHandles val="exact"/>
        </dgm:presLayoutVars>
      </dgm:prSet>
      <dgm:spPr/>
    </dgm:pt>
    <dgm:pt modelId="{1ABD148A-8434-4CCA-87EC-1EA056B57936}" type="pres">
      <dgm:prSet presAssocID="{7C2E305E-5739-4B54-B2EE-CBDD0564F688}" presName="parentText" presStyleLbl="node1" presStyleIdx="0" presStyleCnt="1" custScaleY="46526">
        <dgm:presLayoutVars>
          <dgm:chMax val="0"/>
          <dgm:bulletEnabled val="1"/>
        </dgm:presLayoutVars>
      </dgm:prSet>
      <dgm:spPr/>
    </dgm:pt>
    <dgm:pt modelId="{3701D3D7-B3A8-4700-A2E6-91D02221A172}" type="pres">
      <dgm:prSet presAssocID="{7C2E305E-5739-4B54-B2EE-CBDD0564F688}" presName="childText" presStyleLbl="revTx" presStyleIdx="0" presStyleCnt="1" custScaleY="70126">
        <dgm:presLayoutVars>
          <dgm:bulletEnabled val="1"/>
        </dgm:presLayoutVars>
      </dgm:prSet>
      <dgm:spPr/>
    </dgm:pt>
  </dgm:ptLst>
  <dgm:cxnLst>
    <dgm:cxn modelId="{7BB87E2B-C6DC-4486-BED5-840FA2F6E1DD}" type="presOf" srcId="{89FFE057-8E42-478F-988D-666C23C49EC7}" destId="{AD946B4C-3230-4417-84EC-22FBD1C06B88}" srcOrd="0" destOrd="0" presId="urn:microsoft.com/office/officeart/2005/8/layout/vList2"/>
    <dgm:cxn modelId="{A7EF1E3E-6F40-4B04-962A-558972222D06}" srcId="{89FFE057-8E42-478F-988D-666C23C49EC7}" destId="{7C2E305E-5739-4B54-B2EE-CBDD0564F688}" srcOrd="0" destOrd="0" parTransId="{26D73984-3A69-49A1-BD02-C5D2BA13482B}" sibTransId="{E780BEC5-9D8C-4BC6-8EE2-6750DCE46E29}"/>
    <dgm:cxn modelId="{69874D45-6B4A-493D-8D7B-CD7A60B7386E}" type="presOf" srcId="{F2320D14-A03A-4E9A-BFF5-EBAE613ADC75}" destId="{3701D3D7-B3A8-4700-A2E6-91D02221A172}" srcOrd="0" destOrd="1" presId="urn:microsoft.com/office/officeart/2005/8/layout/vList2"/>
    <dgm:cxn modelId="{42145E50-DEF0-47A6-B7AB-F5B3DD31317F}" type="presOf" srcId="{D0873FFB-BA46-4CE3-9009-FBD79845D687}" destId="{3701D3D7-B3A8-4700-A2E6-91D02221A172}" srcOrd="0" destOrd="0" presId="urn:microsoft.com/office/officeart/2005/8/layout/vList2"/>
    <dgm:cxn modelId="{386C3258-B60C-498E-8CB7-12A959F0EA8D}" srcId="{7C2E305E-5739-4B54-B2EE-CBDD0564F688}" destId="{D0873FFB-BA46-4CE3-9009-FBD79845D687}" srcOrd="0" destOrd="0" parTransId="{82713799-7DDB-4056-8EDC-8834C2F43071}" sibTransId="{DC2F378E-F911-4E25-8814-D2E83AA15987}"/>
    <dgm:cxn modelId="{D3942594-9771-4D15-8EC1-CCCD9DB20A6F}" type="presOf" srcId="{19AF5AA5-C5FB-405A-9C54-623C769B8E30}" destId="{3701D3D7-B3A8-4700-A2E6-91D02221A172}" srcOrd="0" destOrd="2" presId="urn:microsoft.com/office/officeart/2005/8/layout/vList2"/>
    <dgm:cxn modelId="{CC7149B5-3AC0-4CB2-9FF5-8A4B4D6E4BD4}" srcId="{7C2E305E-5739-4B54-B2EE-CBDD0564F688}" destId="{19AF5AA5-C5FB-405A-9C54-623C769B8E30}" srcOrd="2" destOrd="0" parTransId="{CE9E1CA6-69B9-4C57-8579-D78A1B793BAB}" sibTransId="{C28FD862-E98D-44EE-83CE-E03982D8D28E}"/>
    <dgm:cxn modelId="{69C376CC-9FD9-40CD-B0B6-2F8A7DA7D0FC}" type="presOf" srcId="{7C2E305E-5739-4B54-B2EE-CBDD0564F688}" destId="{1ABD148A-8434-4CCA-87EC-1EA056B57936}" srcOrd="0" destOrd="0" presId="urn:microsoft.com/office/officeart/2005/8/layout/vList2"/>
    <dgm:cxn modelId="{85366EE6-B830-48CD-A45C-632FCCD60C1A}" srcId="{7C2E305E-5739-4B54-B2EE-CBDD0564F688}" destId="{F2320D14-A03A-4E9A-BFF5-EBAE613ADC75}" srcOrd="1" destOrd="0" parTransId="{B2D11682-80C4-4C2D-941E-6CD1DE9502E6}" sibTransId="{B2987F9E-DADD-4BD9-AF48-C8F1234B296F}"/>
    <dgm:cxn modelId="{779103E7-998E-45F6-91D0-7CEAB21EC110}" type="presParOf" srcId="{AD946B4C-3230-4417-84EC-22FBD1C06B88}" destId="{1ABD148A-8434-4CCA-87EC-1EA056B57936}" srcOrd="0" destOrd="0" presId="urn:microsoft.com/office/officeart/2005/8/layout/vList2"/>
    <dgm:cxn modelId="{A99B30E2-FEB8-4657-9028-48A149153EEE}" type="presParOf" srcId="{AD946B4C-3230-4417-84EC-22FBD1C06B88}" destId="{3701D3D7-B3A8-4700-A2E6-91D02221A1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FFE057-8E42-478F-988D-666C23C49E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761CA617-7F4B-401E-9AE8-8B9C941477FF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Variables de respuesta</a:t>
          </a:r>
          <a:endParaRPr lang="es-419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4C43E-C1FA-4D0C-9674-FE5C958111DC}" type="sibTrans" cxnId="{47BDF1AF-FF81-4157-AA7D-BE978F2E307F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A3D35-9308-408F-AF47-EEB89B4EB04A}" type="parTrans" cxnId="{47BDF1AF-FF81-4157-AA7D-BE978F2E307F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7E995-F87F-41DF-AFCD-61A1C88DA21C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Concentración celular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C7695-78B5-4BB6-9D34-71B96F7BA7A0}" type="sibTrans" cxnId="{0C4B6F1F-9B48-4C6B-8C1B-A120928BF33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77481-78BD-47A7-98CC-552C973369EF}" type="parTrans" cxnId="{0C4B6F1F-9B48-4C6B-8C1B-A120928BF33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56991-F278-47F7-8A7F-AB342C283F2C}">
      <dgm:prSet phldrT="[Texto]" custT="1"/>
      <dgm:spPr/>
      <dgm:t>
        <a:bodyPr/>
        <a:lstStyle/>
        <a:p>
          <a:r>
            <a:rPr lang="es-E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Viabilidad</a:t>
          </a:r>
          <a:endParaRPr lang="es-419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FBC2C-36D4-4720-B7B6-A26EE12A728E}" type="sibTrans" cxnId="{BF76D870-03AE-446C-BBDE-E15EDD099F22}">
      <dgm:prSet/>
      <dgm:spPr/>
      <dgm:t>
        <a:bodyPr/>
        <a:lstStyle/>
        <a:p>
          <a:endParaRPr lang="es-419"/>
        </a:p>
      </dgm:t>
    </dgm:pt>
    <dgm:pt modelId="{A618D35E-779A-468B-A124-28C38FC7C16D}" type="parTrans" cxnId="{BF76D870-03AE-446C-BBDE-E15EDD099F22}">
      <dgm:prSet/>
      <dgm:spPr/>
      <dgm:t>
        <a:bodyPr/>
        <a:lstStyle/>
        <a:p>
          <a:endParaRPr lang="es-419"/>
        </a:p>
      </dgm:t>
    </dgm:pt>
    <dgm:pt modelId="{AD946B4C-3230-4417-84EC-22FBD1C06B88}" type="pres">
      <dgm:prSet presAssocID="{89FFE057-8E42-478F-988D-666C23C49EC7}" presName="linear" presStyleCnt="0">
        <dgm:presLayoutVars>
          <dgm:animLvl val="lvl"/>
          <dgm:resizeHandles val="exact"/>
        </dgm:presLayoutVars>
      </dgm:prSet>
      <dgm:spPr/>
    </dgm:pt>
    <dgm:pt modelId="{1B498F3E-FFFE-4F3D-9A50-DE5ACCD1214F}" type="pres">
      <dgm:prSet presAssocID="{761CA617-7F4B-401E-9AE8-8B9C941477FF}" presName="parentText" presStyleLbl="node1" presStyleIdx="0" presStyleCnt="1" custScaleY="45072" custLinFactNeighborY="-1560">
        <dgm:presLayoutVars>
          <dgm:chMax val="0"/>
          <dgm:bulletEnabled val="1"/>
        </dgm:presLayoutVars>
      </dgm:prSet>
      <dgm:spPr/>
    </dgm:pt>
    <dgm:pt modelId="{F53C3D55-F5AA-4678-B8B1-5169CB1C49A5}" type="pres">
      <dgm:prSet presAssocID="{761CA617-7F4B-401E-9AE8-8B9C941477FF}" presName="childText" presStyleLbl="revTx" presStyleIdx="0" presStyleCnt="1" custScaleY="59840" custLinFactNeighborX="0" custLinFactNeighborY="-2274">
        <dgm:presLayoutVars>
          <dgm:bulletEnabled val="1"/>
        </dgm:presLayoutVars>
      </dgm:prSet>
      <dgm:spPr/>
    </dgm:pt>
  </dgm:ptLst>
  <dgm:cxnLst>
    <dgm:cxn modelId="{0C4B6F1F-9B48-4C6B-8C1B-A120928BF331}" srcId="{761CA617-7F4B-401E-9AE8-8B9C941477FF}" destId="{9037E995-F87F-41DF-AFCD-61A1C88DA21C}" srcOrd="0" destOrd="0" parTransId="{8C477481-78BD-47A7-98CC-552C973369EF}" sibTransId="{079C7695-78B5-4BB6-9D34-71B96F7BA7A0}"/>
    <dgm:cxn modelId="{276F3927-3575-4862-B2E0-0D6E1266191E}" type="presOf" srcId="{9037E995-F87F-41DF-AFCD-61A1C88DA21C}" destId="{F53C3D55-F5AA-4678-B8B1-5169CB1C49A5}" srcOrd="0" destOrd="0" presId="urn:microsoft.com/office/officeart/2005/8/layout/vList2"/>
    <dgm:cxn modelId="{7BB87E2B-C6DC-4486-BED5-840FA2F6E1DD}" type="presOf" srcId="{89FFE057-8E42-478F-988D-666C23C49EC7}" destId="{AD946B4C-3230-4417-84EC-22FBD1C06B88}" srcOrd="0" destOrd="0" presId="urn:microsoft.com/office/officeart/2005/8/layout/vList2"/>
    <dgm:cxn modelId="{BF76D870-03AE-446C-BBDE-E15EDD099F22}" srcId="{761CA617-7F4B-401E-9AE8-8B9C941477FF}" destId="{B0B56991-F278-47F7-8A7F-AB342C283F2C}" srcOrd="1" destOrd="0" parTransId="{A618D35E-779A-468B-A124-28C38FC7C16D}" sibTransId="{4FCFBC2C-36D4-4720-B7B6-A26EE12A728E}"/>
    <dgm:cxn modelId="{98356BA7-C251-4FE5-ADB6-578768B298B8}" type="presOf" srcId="{761CA617-7F4B-401E-9AE8-8B9C941477FF}" destId="{1B498F3E-FFFE-4F3D-9A50-DE5ACCD1214F}" srcOrd="0" destOrd="0" presId="urn:microsoft.com/office/officeart/2005/8/layout/vList2"/>
    <dgm:cxn modelId="{47BDF1AF-FF81-4157-AA7D-BE978F2E307F}" srcId="{89FFE057-8E42-478F-988D-666C23C49EC7}" destId="{761CA617-7F4B-401E-9AE8-8B9C941477FF}" srcOrd="0" destOrd="0" parTransId="{A73A3D35-9308-408F-AF47-EEB89B4EB04A}" sibTransId="{B224C43E-C1FA-4D0C-9674-FE5C958111DC}"/>
    <dgm:cxn modelId="{C77107B9-E131-43A8-A10E-AFFCAA92A3A0}" type="presOf" srcId="{B0B56991-F278-47F7-8A7F-AB342C283F2C}" destId="{F53C3D55-F5AA-4678-B8B1-5169CB1C49A5}" srcOrd="0" destOrd="1" presId="urn:microsoft.com/office/officeart/2005/8/layout/vList2"/>
    <dgm:cxn modelId="{5A00475B-1519-402F-B26D-A6AAFE2E853A}" type="presParOf" srcId="{AD946B4C-3230-4417-84EC-22FBD1C06B88}" destId="{1B498F3E-FFFE-4F3D-9A50-DE5ACCD1214F}" srcOrd="0" destOrd="0" presId="urn:microsoft.com/office/officeart/2005/8/layout/vList2"/>
    <dgm:cxn modelId="{ABDD9500-D335-4D8F-A08E-62F0B5B10974}" type="presParOf" srcId="{AD946B4C-3230-4417-84EC-22FBD1C06B88}" destId="{F53C3D55-F5AA-4678-B8B1-5169CB1C49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9ED862-D94E-4143-A02B-56676674EC4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E754572E-0BA4-469C-BFF0-78E8A6FE3001}">
      <dgm:prSet phldrT="[Texto]" custT="1"/>
      <dgm:spPr/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de cultivo</a:t>
          </a:r>
          <a:endParaRPr lang="es-419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D1D24-E9A5-4898-AFBF-B096388F3436}" type="parTrans" cxnId="{98E7B92A-4B21-40C3-A1E9-C93FE852F5D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315BC-263E-4E9D-85D0-1820FABF5322}" type="sibTrans" cxnId="{98E7B92A-4B21-40C3-A1E9-C93FE852F5D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0C0A0-CA5B-411F-8673-1EE2D7B4B4AC}">
      <dgm:prSet phldrT="[Texto]" custT="1"/>
      <dgm:spPr/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Reguladores de crecimiento</a:t>
          </a:r>
          <a:endParaRPr lang="es-419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B2FAE-55C5-4D63-91FF-D2339616453D}" type="parTrans" cxnId="{75D0F686-6118-4CFA-8DCD-35D6F0147ED9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008A6-EDE2-4AB7-BDB9-C88049E41210}" type="sibTrans" cxnId="{75D0F686-6118-4CFA-8DCD-35D6F0147ED9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D2B17-8AD1-4543-A7BB-2EF760AB1F91}">
      <dgm:prSet phldrT="[Texto]" custT="1"/>
      <dgm:spPr/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Oxidación</a:t>
          </a:r>
          <a:endParaRPr lang="es-419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82746-1928-4E38-84FE-E798B190D0DF}" type="parTrans" cxnId="{D9D9EF64-155D-4221-A172-09492715E47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99145-095C-4CCE-909B-DC1E1A5D7366}" type="sibTrans" cxnId="{D9D9EF64-155D-4221-A172-09492715E471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CA736-C4DF-41A1-9EAE-FA5D09C6C516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Formación de células madre</a:t>
          </a:r>
          <a:endParaRPr lang="es-419" sz="18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73FAC-989B-481F-A9AB-8C6EEBC60579}" type="parTrans" cxnId="{0D05214F-293A-4156-949D-E555322ADFED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D07D4-1F27-41E5-935F-D38E016DD433}" type="sibTrans" cxnId="{0D05214F-293A-4156-949D-E555322ADFED}">
      <dgm:prSet/>
      <dgm:spPr/>
      <dgm:t>
        <a:bodyPr/>
        <a:lstStyle/>
        <a:p>
          <a:endParaRPr lang="es-419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6312C-3F03-4C73-9DCC-976D192CF005}" type="pres">
      <dgm:prSet presAssocID="{8D9ED862-D94E-4143-A02B-56676674EC4F}" presName="Name0" presStyleCnt="0">
        <dgm:presLayoutVars>
          <dgm:chMax val="4"/>
          <dgm:resizeHandles val="exact"/>
        </dgm:presLayoutVars>
      </dgm:prSet>
      <dgm:spPr/>
    </dgm:pt>
    <dgm:pt modelId="{2AFB7766-EBE9-4E23-AFDF-67895FD11C8E}" type="pres">
      <dgm:prSet presAssocID="{8D9ED862-D94E-4143-A02B-56676674EC4F}" presName="ellipse" presStyleLbl="trBgShp" presStyleIdx="0" presStyleCnt="1"/>
      <dgm:spPr/>
    </dgm:pt>
    <dgm:pt modelId="{023F7B60-120C-427D-B2D1-D0A19E2AA1E2}" type="pres">
      <dgm:prSet presAssocID="{8D9ED862-D94E-4143-A02B-56676674EC4F}" presName="arrow1" presStyleLbl="fgShp" presStyleIdx="0" presStyleCnt="1"/>
      <dgm:spPr/>
    </dgm:pt>
    <dgm:pt modelId="{2E087039-D122-42C8-B697-270ABB90F505}" type="pres">
      <dgm:prSet presAssocID="{8D9ED862-D94E-4143-A02B-56676674EC4F}" presName="rectangle" presStyleLbl="revTx" presStyleIdx="0" presStyleCnt="1">
        <dgm:presLayoutVars>
          <dgm:bulletEnabled val="1"/>
        </dgm:presLayoutVars>
      </dgm:prSet>
      <dgm:spPr/>
    </dgm:pt>
    <dgm:pt modelId="{4A453431-3FEC-49B3-89D1-AE674917D838}" type="pres">
      <dgm:prSet presAssocID="{62D0C0A0-CA5B-411F-8673-1EE2D7B4B4AC}" presName="item1" presStyleLbl="node1" presStyleIdx="0" presStyleCnt="3">
        <dgm:presLayoutVars>
          <dgm:bulletEnabled val="1"/>
        </dgm:presLayoutVars>
      </dgm:prSet>
      <dgm:spPr/>
    </dgm:pt>
    <dgm:pt modelId="{CA29DBE9-7077-4599-AA56-DA2B9F417F7B}" type="pres">
      <dgm:prSet presAssocID="{D4BD2B17-8AD1-4543-A7BB-2EF760AB1F91}" presName="item2" presStyleLbl="node1" presStyleIdx="1" presStyleCnt="3">
        <dgm:presLayoutVars>
          <dgm:bulletEnabled val="1"/>
        </dgm:presLayoutVars>
      </dgm:prSet>
      <dgm:spPr/>
    </dgm:pt>
    <dgm:pt modelId="{1B71F206-95E9-409A-B78E-2A4673853A66}" type="pres">
      <dgm:prSet presAssocID="{656CA736-C4DF-41A1-9EAE-FA5D09C6C516}" presName="item3" presStyleLbl="node1" presStyleIdx="2" presStyleCnt="3">
        <dgm:presLayoutVars>
          <dgm:bulletEnabled val="1"/>
        </dgm:presLayoutVars>
      </dgm:prSet>
      <dgm:spPr/>
    </dgm:pt>
    <dgm:pt modelId="{1FFA0232-14BB-4E5D-8D3D-5693A333F1D7}" type="pres">
      <dgm:prSet presAssocID="{8D9ED862-D94E-4143-A02B-56676674EC4F}" presName="funnel" presStyleLbl="trAlignAcc1" presStyleIdx="0" presStyleCnt="1"/>
      <dgm:spPr/>
    </dgm:pt>
  </dgm:ptLst>
  <dgm:cxnLst>
    <dgm:cxn modelId="{98E7B92A-4B21-40C3-A1E9-C93FE852F5D1}" srcId="{8D9ED862-D94E-4143-A02B-56676674EC4F}" destId="{E754572E-0BA4-469C-BFF0-78E8A6FE3001}" srcOrd="0" destOrd="0" parTransId="{ACBD1D24-E9A5-4898-AFBF-B096388F3436}" sibTransId="{3C7315BC-263E-4E9D-85D0-1820FABF5322}"/>
    <dgm:cxn modelId="{267C893B-61AD-44B2-A813-EAAC5118A452}" type="presOf" srcId="{656CA736-C4DF-41A1-9EAE-FA5D09C6C516}" destId="{2E087039-D122-42C8-B697-270ABB90F505}" srcOrd="0" destOrd="0" presId="urn:microsoft.com/office/officeart/2005/8/layout/funnel1"/>
    <dgm:cxn modelId="{8EFDE342-1220-465A-B5C3-577459A4B182}" type="presOf" srcId="{62D0C0A0-CA5B-411F-8673-1EE2D7B4B4AC}" destId="{CA29DBE9-7077-4599-AA56-DA2B9F417F7B}" srcOrd="0" destOrd="0" presId="urn:microsoft.com/office/officeart/2005/8/layout/funnel1"/>
    <dgm:cxn modelId="{D9D9EF64-155D-4221-A172-09492715E471}" srcId="{8D9ED862-D94E-4143-A02B-56676674EC4F}" destId="{D4BD2B17-8AD1-4543-A7BB-2EF760AB1F91}" srcOrd="2" destOrd="0" parTransId="{7D382746-1928-4E38-84FE-E798B190D0DF}" sibTransId="{B7A99145-095C-4CCE-909B-DC1E1A5D7366}"/>
    <dgm:cxn modelId="{83F18F6A-38B9-45F9-8D79-8AEA1AFEE7C6}" type="presOf" srcId="{8D9ED862-D94E-4143-A02B-56676674EC4F}" destId="{9E26312C-3F03-4C73-9DCC-976D192CF005}" srcOrd="0" destOrd="0" presId="urn:microsoft.com/office/officeart/2005/8/layout/funnel1"/>
    <dgm:cxn modelId="{0D05214F-293A-4156-949D-E555322ADFED}" srcId="{8D9ED862-D94E-4143-A02B-56676674EC4F}" destId="{656CA736-C4DF-41A1-9EAE-FA5D09C6C516}" srcOrd="3" destOrd="0" parTransId="{14173FAC-989B-481F-A9AB-8C6EEBC60579}" sibTransId="{B07D07D4-1F27-41E5-935F-D38E016DD433}"/>
    <dgm:cxn modelId="{4A032D57-B216-4B31-9EAC-9C2F7146EC16}" type="presOf" srcId="{E754572E-0BA4-469C-BFF0-78E8A6FE3001}" destId="{1B71F206-95E9-409A-B78E-2A4673853A66}" srcOrd="0" destOrd="0" presId="urn:microsoft.com/office/officeart/2005/8/layout/funnel1"/>
    <dgm:cxn modelId="{75D0F686-6118-4CFA-8DCD-35D6F0147ED9}" srcId="{8D9ED862-D94E-4143-A02B-56676674EC4F}" destId="{62D0C0A0-CA5B-411F-8673-1EE2D7B4B4AC}" srcOrd="1" destOrd="0" parTransId="{C21B2FAE-55C5-4D63-91FF-D2339616453D}" sibTransId="{086008A6-EDE2-4AB7-BDB9-C88049E41210}"/>
    <dgm:cxn modelId="{D93D548C-3AEF-4C1B-9199-C653E69882DE}" type="presOf" srcId="{D4BD2B17-8AD1-4543-A7BB-2EF760AB1F91}" destId="{4A453431-3FEC-49B3-89D1-AE674917D838}" srcOrd="0" destOrd="0" presId="urn:microsoft.com/office/officeart/2005/8/layout/funnel1"/>
    <dgm:cxn modelId="{C915F111-3690-4C7E-86BE-2593AA7197B4}" type="presParOf" srcId="{9E26312C-3F03-4C73-9DCC-976D192CF005}" destId="{2AFB7766-EBE9-4E23-AFDF-67895FD11C8E}" srcOrd="0" destOrd="0" presId="urn:microsoft.com/office/officeart/2005/8/layout/funnel1"/>
    <dgm:cxn modelId="{4C37CEB4-829B-408A-888F-F14AECB0C51F}" type="presParOf" srcId="{9E26312C-3F03-4C73-9DCC-976D192CF005}" destId="{023F7B60-120C-427D-B2D1-D0A19E2AA1E2}" srcOrd="1" destOrd="0" presId="urn:microsoft.com/office/officeart/2005/8/layout/funnel1"/>
    <dgm:cxn modelId="{D4CF28DB-1538-49CD-A5FD-20FC5C144205}" type="presParOf" srcId="{9E26312C-3F03-4C73-9DCC-976D192CF005}" destId="{2E087039-D122-42C8-B697-270ABB90F505}" srcOrd="2" destOrd="0" presId="urn:microsoft.com/office/officeart/2005/8/layout/funnel1"/>
    <dgm:cxn modelId="{DAB784EE-999F-4153-BD4F-F6C9082898F6}" type="presParOf" srcId="{9E26312C-3F03-4C73-9DCC-976D192CF005}" destId="{4A453431-3FEC-49B3-89D1-AE674917D838}" srcOrd="3" destOrd="0" presId="urn:microsoft.com/office/officeart/2005/8/layout/funnel1"/>
    <dgm:cxn modelId="{4B13CF5A-CDD1-4443-8692-D62C13348675}" type="presParOf" srcId="{9E26312C-3F03-4C73-9DCC-976D192CF005}" destId="{CA29DBE9-7077-4599-AA56-DA2B9F417F7B}" srcOrd="4" destOrd="0" presId="urn:microsoft.com/office/officeart/2005/8/layout/funnel1"/>
    <dgm:cxn modelId="{2F8BBDBD-5FD1-41EF-805E-5E01F9E3AC25}" type="presParOf" srcId="{9E26312C-3F03-4C73-9DCC-976D192CF005}" destId="{1B71F206-95E9-409A-B78E-2A4673853A66}" srcOrd="5" destOrd="0" presId="urn:microsoft.com/office/officeart/2005/8/layout/funnel1"/>
    <dgm:cxn modelId="{D68C421C-0176-43F0-9085-10D59304500B}" type="presParOf" srcId="{9E26312C-3F03-4C73-9DCC-976D192CF005}" destId="{1FFA0232-14BB-4E5D-8D3D-5693A333F1D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EBCA7-FEB8-448C-A216-07701EDFEB0C}">
      <dsp:nvSpPr>
        <dsp:cNvPr id="0" name=""/>
        <dsp:cNvSpPr/>
      </dsp:nvSpPr>
      <dsp:spPr>
        <a:xfrm rot="10800000">
          <a:off x="1937110" y="3650"/>
          <a:ext cx="7086786" cy="60837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7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419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9202" y="3650"/>
        <a:ext cx="6934694" cy="608370"/>
      </dsp:txXfrm>
    </dsp:sp>
    <dsp:sp modelId="{E5AF4534-DBA3-4553-9841-0C0285639C25}">
      <dsp:nvSpPr>
        <dsp:cNvPr id="0" name=""/>
        <dsp:cNvSpPr/>
      </dsp:nvSpPr>
      <dsp:spPr>
        <a:xfrm>
          <a:off x="1586293" y="3650"/>
          <a:ext cx="608370" cy="6083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1DC61-E262-466F-B31A-49953843D3A1}">
      <dsp:nvSpPr>
        <dsp:cNvPr id="0" name=""/>
        <dsp:cNvSpPr/>
      </dsp:nvSpPr>
      <dsp:spPr>
        <a:xfrm rot="10800000">
          <a:off x="1937110" y="793624"/>
          <a:ext cx="7086786" cy="60837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7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 e Hipótesis</a:t>
          </a:r>
          <a:endParaRPr lang="es-419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9202" y="793624"/>
        <a:ext cx="6934694" cy="608370"/>
      </dsp:txXfrm>
    </dsp:sp>
    <dsp:sp modelId="{8E28A92E-CB04-4640-90F3-1E0442CB1E04}">
      <dsp:nvSpPr>
        <dsp:cNvPr id="0" name=""/>
        <dsp:cNvSpPr/>
      </dsp:nvSpPr>
      <dsp:spPr>
        <a:xfrm>
          <a:off x="1586293" y="793624"/>
          <a:ext cx="608370" cy="6083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2B81E-5F8D-437B-870C-906E003D217A}">
      <dsp:nvSpPr>
        <dsp:cNvPr id="0" name=""/>
        <dsp:cNvSpPr/>
      </dsp:nvSpPr>
      <dsp:spPr>
        <a:xfrm rot="10800000">
          <a:off x="1937110" y="1583597"/>
          <a:ext cx="7086786" cy="60837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7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419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9202" y="1583597"/>
        <a:ext cx="6934694" cy="608370"/>
      </dsp:txXfrm>
    </dsp:sp>
    <dsp:sp modelId="{8EEFD1A2-089C-4411-8107-C07BDE6D1ECB}">
      <dsp:nvSpPr>
        <dsp:cNvPr id="0" name=""/>
        <dsp:cNvSpPr/>
      </dsp:nvSpPr>
      <dsp:spPr>
        <a:xfrm>
          <a:off x="1586293" y="1583597"/>
          <a:ext cx="608370" cy="60837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EA7D1-B9B0-49AB-BE88-29C6BB4CFEC9}">
      <dsp:nvSpPr>
        <dsp:cNvPr id="0" name=""/>
        <dsp:cNvSpPr/>
      </dsp:nvSpPr>
      <dsp:spPr>
        <a:xfrm rot="10800000">
          <a:off x="1937110" y="2397017"/>
          <a:ext cx="7086786" cy="60837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7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419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9202" y="2397017"/>
        <a:ext cx="6934694" cy="608370"/>
      </dsp:txXfrm>
    </dsp:sp>
    <dsp:sp modelId="{40F1A374-C84A-465C-B076-89624B5B6BD5}">
      <dsp:nvSpPr>
        <dsp:cNvPr id="0" name=""/>
        <dsp:cNvSpPr/>
      </dsp:nvSpPr>
      <dsp:spPr>
        <a:xfrm>
          <a:off x="1586293" y="2373570"/>
          <a:ext cx="608370" cy="60837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912B9-7EDD-496B-B8EF-2F51107AA24F}">
      <dsp:nvSpPr>
        <dsp:cNvPr id="0" name=""/>
        <dsp:cNvSpPr/>
      </dsp:nvSpPr>
      <dsp:spPr>
        <a:xfrm rot="10800000">
          <a:off x="1937110" y="3163544"/>
          <a:ext cx="7086786" cy="60837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7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419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9202" y="3163544"/>
        <a:ext cx="6934694" cy="608370"/>
      </dsp:txXfrm>
    </dsp:sp>
    <dsp:sp modelId="{0B47E683-3B05-4CC7-8A16-0FC2962C6505}">
      <dsp:nvSpPr>
        <dsp:cNvPr id="0" name=""/>
        <dsp:cNvSpPr/>
      </dsp:nvSpPr>
      <dsp:spPr>
        <a:xfrm>
          <a:off x="1586293" y="3163544"/>
          <a:ext cx="608370" cy="60837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2F7E3-6083-483F-9A31-653B083899A7}">
      <dsp:nvSpPr>
        <dsp:cNvPr id="0" name=""/>
        <dsp:cNvSpPr/>
      </dsp:nvSpPr>
      <dsp:spPr>
        <a:xfrm rot="10800000">
          <a:off x="1937110" y="3953517"/>
          <a:ext cx="7086786" cy="60837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7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419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9202" y="3953517"/>
        <a:ext cx="6934694" cy="608370"/>
      </dsp:txXfrm>
    </dsp:sp>
    <dsp:sp modelId="{5D9A021D-7D31-48EE-A05D-B0DEBA28B338}">
      <dsp:nvSpPr>
        <dsp:cNvPr id="0" name=""/>
        <dsp:cNvSpPr/>
      </dsp:nvSpPr>
      <dsp:spPr>
        <a:xfrm>
          <a:off x="1586293" y="3953517"/>
          <a:ext cx="608370" cy="608370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1473-F8C6-463F-87D7-E12E1C2FCF85}">
      <dsp:nvSpPr>
        <dsp:cNvPr id="0" name=""/>
        <dsp:cNvSpPr/>
      </dsp:nvSpPr>
      <dsp:spPr>
        <a:xfrm rot="10800000">
          <a:off x="1937110" y="4743490"/>
          <a:ext cx="7086786" cy="60837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7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Agradecimientos</a:t>
          </a:r>
          <a:endParaRPr lang="es-419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9202" y="4743490"/>
        <a:ext cx="6934694" cy="608370"/>
      </dsp:txXfrm>
    </dsp:sp>
    <dsp:sp modelId="{B7711F4D-58F4-4BE2-91E7-AAF429E6807C}">
      <dsp:nvSpPr>
        <dsp:cNvPr id="0" name=""/>
        <dsp:cNvSpPr/>
      </dsp:nvSpPr>
      <dsp:spPr>
        <a:xfrm>
          <a:off x="1586293" y="4743490"/>
          <a:ext cx="608370" cy="608370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D148A-8434-4CCA-87EC-1EA056B57936}">
      <dsp:nvSpPr>
        <dsp:cNvPr id="0" name=""/>
        <dsp:cNvSpPr/>
      </dsp:nvSpPr>
      <dsp:spPr>
        <a:xfrm>
          <a:off x="0" y="104326"/>
          <a:ext cx="3348074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de Cultivo</a:t>
          </a:r>
          <a:endParaRPr lang="es-419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18" y="132444"/>
        <a:ext cx="3291838" cy="519764"/>
      </dsp:txXfrm>
    </dsp:sp>
    <dsp:sp modelId="{3701D3D7-B3A8-4700-A2E6-91D02221A172}">
      <dsp:nvSpPr>
        <dsp:cNvPr id="0" name=""/>
        <dsp:cNvSpPr/>
      </dsp:nvSpPr>
      <dsp:spPr>
        <a:xfrm>
          <a:off x="0" y="680327"/>
          <a:ext cx="3348074" cy="74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0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Incubación en oscuridad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Temperatura: 19±2 ºC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80327"/>
        <a:ext cx="3348074" cy="742497"/>
      </dsp:txXfrm>
    </dsp:sp>
    <dsp:sp modelId="{1B498F3E-FFFE-4F3D-9A50-DE5ACCD1214F}">
      <dsp:nvSpPr>
        <dsp:cNvPr id="0" name=""/>
        <dsp:cNvSpPr/>
      </dsp:nvSpPr>
      <dsp:spPr>
        <a:xfrm>
          <a:off x="0" y="1405693"/>
          <a:ext cx="3348074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Variables de respuesta</a:t>
          </a:r>
          <a:endParaRPr lang="es-419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18" y="1433811"/>
        <a:ext cx="3291838" cy="519764"/>
      </dsp:txXfrm>
    </dsp:sp>
    <dsp:sp modelId="{F53C3D55-F5AA-4678-B8B1-5169CB1C49A5}">
      <dsp:nvSpPr>
        <dsp:cNvPr id="0" name=""/>
        <dsp:cNvSpPr/>
      </dsp:nvSpPr>
      <dsp:spPr>
        <a:xfrm>
          <a:off x="0" y="1971608"/>
          <a:ext cx="3348074" cy="70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0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contaminación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 de contaminación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Viabilidad de los explantes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71608"/>
        <a:ext cx="3348074" cy="708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D148A-8434-4CCA-87EC-1EA056B57936}">
      <dsp:nvSpPr>
        <dsp:cNvPr id="0" name=""/>
        <dsp:cNvSpPr/>
      </dsp:nvSpPr>
      <dsp:spPr>
        <a:xfrm>
          <a:off x="0" y="306658"/>
          <a:ext cx="3348000" cy="55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de Cultivo</a:t>
          </a:r>
          <a:endParaRPr lang="es-419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4" y="333842"/>
        <a:ext cx="3293632" cy="502506"/>
      </dsp:txXfrm>
    </dsp:sp>
    <dsp:sp modelId="{3701D3D7-B3A8-4700-A2E6-91D02221A172}">
      <dsp:nvSpPr>
        <dsp:cNvPr id="0" name=""/>
        <dsp:cNvSpPr/>
      </dsp:nvSpPr>
      <dsp:spPr>
        <a:xfrm>
          <a:off x="0" y="863532"/>
          <a:ext cx="3348000" cy="74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9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Incubación en oscuridad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Temperatura: 19±2 ºC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63532"/>
        <a:ext cx="3348000" cy="742497"/>
      </dsp:txXfrm>
    </dsp:sp>
    <dsp:sp modelId="{1B498F3E-FFFE-4F3D-9A50-DE5ACCD1214F}">
      <dsp:nvSpPr>
        <dsp:cNvPr id="0" name=""/>
        <dsp:cNvSpPr/>
      </dsp:nvSpPr>
      <dsp:spPr>
        <a:xfrm>
          <a:off x="0" y="1588480"/>
          <a:ext cx="3348000" cy="539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Variables de respuesta</a:t>
          </a:r>
          <a:endParaRPr lang="es-419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5" y="1614815"/>
        <a:ext cx="3295330" cy="486801"/>
      </dsp:txXfrm>
    </dsp:sp>
    <dsp:sp modelId="{F53C3D55-F5AA-4678-B8B1-5169CB1C49A5}">
      <dsp:nvSpPr>
        <dsp:cNvPr id="0" name=""/>
        <dsp:cNvSpPr/>
      </dsp:nvSpPr>
      <dsp:spPr>
        <a:xfrm>
          <a:off x="0" y="2118283"/>
          <a:ext cx="3348000" cy="75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9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formación de células madre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Viabilidad de los explantes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Oxidación de los explantes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18283"/>
        <a:ext cx="3348000" cy="752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D148A-8434-4CCA-87EC-1EA056B57936}">
      <dsp:nvSpPr>
        <dsp:cNvPr id="0" name=""/>
        <dsp:cNvSpPr/>
      </dsp:nvSpPr>
      <dsp:spPr>
        <a:xfrm>
          <a:off x="0" y="263220"/>
          <a:ext cx="3348899" cy="55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de Cultivo</a:t>
          </a:r>
          <a:endParaRPr lang="es-419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4" y="290404"/>
        <a:ext cx="3294531" cy="502506"/>
      </dsp:txXfrm>
    </dsp:sp>
    <dsp:sp modelId="{3701D3D7-B3A8-4700-A2E6-91D02221A172}">
      <dsp:nvSpPr>
        <dsp:cNvPr id="0" name=""/>
        <dsp:cNvSpPr/>
      </dsp:nvSpPr>
      <dsp:spPr>
        <a:xfrm>
          <a:off x="0" y="820094"/>
          <a:ext cx="3348899" cy="74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2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Incubación en oscuridad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Temperatura: 21±2 ºC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Agitación constante a 120 rpm 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20094"/>
        <a:ext cx="3348899" cy="742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98F3E-FFFE-4F3D-9A50-DE5ACCD1214F}">
      <dsp:nvSpPr>
        <dsp:cNvPr id="0" name=""/>
        <dsp:cNvSpPr/>
      </dsp:nvSpPr>
      <dsp:spPr>
        <a:xfrm>
          <a:off x="0" y="0"/>
          <a:ext cx="3348899" cy="514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Variables de respuesta</a:t>
          </a:r>
          <a:endParaRPr lang="es-419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25" y="25125"/>
        <a:ext cx="3298649" cy="464436"/>
      </dsp:txXfrm>
    </dsp:sp>
    <dsp:sp modelId="{F53C3D55-F5AA-4678-B8B1-5169CB1C49A5}">
      <dsp:nvSpPr>
        <dsp:cNvPr id="0" name=""/>
        <dsp:cNvSpPr/>
      </dsp:nvSpPr>
      <dsp:spPr>
        <a:xfrm>
          <a:off x="0" y="496808"/>
          <a:ext cx="3348899" cy="60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2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Concentración celular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Viabilidad</a:t>
          </a:r>
          <a:endParaRPr lang="es-419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6808"/>
        <a:ext cx="3348899" cy="604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B7766-EBE9-4E23-AFDF-67895FD11C8E}">
      <dsp:nvSpPr>
        <dsp:cNvPr id="0" name=""/>
        <dsp:cNvSpPr/>
      </dsp:nvSpPr>
      <dsp:spPr>
        <a:xfrm>
          <a:off x="1795870" y="166108"/>
          <a:ext cx="3296623" cy="114487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F7B60-120C-427D-B2D1-D0A19E2AA1E2}">
      <dsp:nvSpPr>
        <dsp:cNvPr id="0" name=""/>
        <dsp:cNvSpPr/>
      </dsp:nvSpPr>
      <dsp:spPr>
        <a:xfrm>
          <a:off x="3129853" y="2969516"/>
          <a:ext cx="638880" cy="40888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87039-D122-42C8-B697-270ABB90F505}">
      <dsp:nvSpPr>
        <dsp:cNvPr id="0" name=""/>
        <dsp:cNvSpPr/>
      </dsp:nvSpPr>
      <dsp:spPr>
        <a:xfrm>
          <a:off x="1915980" y="3296623"/>
          <a:ext cx="3066626" cy="76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Formación de células madre</a:t>
          </a:r>
          <a:endParaRPr lang="es-419" sz="1800" kern="12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5980" y="3296623"/>
        <a:ext cx="3066626" cy="766656"/>
      </dsp:txXfrm>
    </dsp:sp>
    <dsp:sp modelId="{4A453431-3FEC-49B3-89D1-AE674917D838}">
      <dsp:nvSpPr>
        <dsp:cNvPr id="0" name=""/>
        <dsp:cNvSpPr/>
      </dsp:nvSpPr>
      <dsp:spPr>
        <a:xfrm>
          <a:off x="2994410" y="1399403"/>
          <a:ext cx="1149984" cy="114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Oxidación</a:t>
          </a:r>
          <a:endParaRPr lang="es-419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2821" y="1567814"/>
        <a:ext cx="813162" cy="813162"/>
      </dsp:txXfrm>
    </dsp:sp>
    <dsp:sp modelId="{CA29DBE9-7077-4599-AA56-DA2B9F417F7B}">
      <dsp:nvSpPr>
        <dsp:cNvPr id="0" name=""/>
        <dsp:cNvSpPr/>
      </dsp:nvSpPr>
      <dsp:spPr>
        <a:xfrm>
          <a:off x="2171532" y="536659"/>
          <a:ext cx="1149984" cy="114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Reguladores de crecimiento</a:t>
          </a:r>
          <a:endParaRPr lang="es-419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9943" y="705070"/>
        <a:ext cx="813162" cy="813162"/>
      </dsp:txXfrm>
    </dsp:sp>
    <dsp:sp modelId="{1B71F206-95E9-409A-B78E-2A4673853A66}">
      <dsp:nvSpPr>
        <dsp:cNvPr id="0" name=""/>
        <dsp:cNvSpPr/>
      </dsp:nvSpPr>
      <dsp:spPr>
        <a:xfrm>
          <a:off x="3347072" y="258618"/>
          <a:ext cx="1149984" cy="114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de cultivo</a:t>
          </a:r>
          <a:endParaRPr lang="es-419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5483" y="427029"/>
        <a:ext cx="813162" cy="813162"/>
      </dsp:txXfrm>
    </dsp:sp>
    <dsp:sp modelId="{1FFA0232-14BB-4E5D-8D3D-5693A333F1D7}">
      <dsp:nvSpPr>
        <dsp:cNvPr id="0" name=""/>
        <dsp:cNvSpPr/>
      </dsp:nvSpPr>
      <dsp:spPr>
        <a:xfrm>
          <a:off x="1660428" y="25555"/>
          <a:ext cx="3577730" cy="28621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20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40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70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73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srgbClr val="95A5A6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012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5993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3091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089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011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6566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3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291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08439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413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8743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6739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48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75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86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5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9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14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12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9DE7-B2C0-4CF1-A37E-CE0FAF734510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F71D-15C4-46C6-9781-F418BE9D53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7" y="6296025"/>
            <a:ext cx="88794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7" y="6245225"/>
            <a:ext cx="88794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4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702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microsoft.com/office/2007/relationships/diagramDrawing" Target="../diagrams/drawing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jpeg"/><Relationship Id="rId11" Type="http://schemas.openxmlformats.org/officeDocument/2006/relationships/diagramColors" Target="../diagrams/colors6.xml"/><Relationship Id="rId5" Type="http://schemas.openxmlformats.org/officeDocument/2006/relationships/image" Target="../media/image50.jpe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49.jpeg"/><Relationship Id="rId9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PE SD - Ingeniería en Biotecnología | Santo Domingo de los Colorados">
            <a:extLst>
              <a:ext uri="{FF2B5EF4-FFF2-40B4-BE49-F238E27FC236}">
                <a16:creationId xmlns:a16="http://schemas.microsoft.com/office/drawing/2014/main" id="{DE637736-D750-F5B2-6FB4-34BAEACB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"/>
            <a:ext cx="975360" cy="9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F3476F-58D3-2399-1586-FD213DD5BB52}"/>
              </a:ext>
            </a:extLst>
          </p:cNvPr>
          <p:cNvSpPr txBox="1"/>
          <p:nvPr/>
        </p:nvSpPr>
        <p:spPr>
          <a:xfrm>
            <a:off x="1269999" y="1143000"/>
            <a:ext cx="1045633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VIDA Y LA AGRIGULTURA</a:t>
            </a:r>
          </a:p>
          <a:p>
            <a:pPr algn="ctr"/>
            <a:endParaRPr lang="es-ES" sz="15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BIOTECNOLOGÍA</a:t>
            </a:r>
          </a:p>
          <a:p>
            <a:pPr algn="ctr"/>
            <a:endParaRPr lang="es-ES" sz="15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EN BIOTECNOLOGÍA</a:t>
            </a:r>
          </a:p>
          <a:p>
            <a:pPr algn="ctr"/>
            <a:endParaRPr lang="es-ES" sz="15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419" sz="18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Evaluación del medio de cultivo para el establecimiento </a:t>
            </a:r>
            <a:r>
              <a:rPr lang="es-419" sz="1800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 vitro</a:t>
            </a:r>
            <a:r>
              <a:rPr lang="es-419" sz="18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de células madre y suspensiones celulares de mortiño (</a:t>
            </a:r>
            <a:r>
              <a:rPr lang="es-419" sz="1800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Vaccinium floribundum</a:t>
            </a:r>
            <a:r>
              <a:rPr lang="es-419" sz="18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Kunth.) a partir de frutos inmaduros</a:t>
            </a:r>
            <a:r>
              <a:rPr lang="es-ES" sz="15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s-ES" sz="15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</a:t>
            </a:r>
          </a:p>
          <a:p>
            <a:pPr algn="ctr"/>
            <a:r>
              <a:rPr lang="es-ES" sz="155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Acosta España, Johnatan Andrés</a:t>
            </a:r>
          </a:p>
          <a:p>
            <a:pPr algn="ctr"/>
            <a:endParaRPr lang="es-ES" sz="155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</a:t>
            </a:r>
          </a:p>
          <a:p>
            <a:pPr algn="ctr"/>
            <a:r>
              <a:rPr lang="es-ES" sz="155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Jadán Guerrero, Mónica Beatriz </a:t>
            </a:r>
            <a:r>
              <a:rPr lang="es-ES" sz="155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s-ES" sz="155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D.</a:t>
            </a:r>
          </a:p>
          <a:p>
            <a:pPr algn="ctr"/>
            <a:endParaRPr lang="es-ES" sz="155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Sangolquí, 1 de marzo de 2023</a:t>
            </a:r>
            <a:endParaRPr lang="es-419" sz="15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9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F2344-07BB-FA3B-FFB4-F6E077F5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8760"/>
            <a:ext cx="10972800" cy="179147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s-419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A partir de frutos inmaduros de mortiño (</a:t>
            </a:r>
            <a:r>
              <a:rPr lang="es-419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Vaccinium floribundum</a:t>
            </a:r>
            <a:r>
              <a:rPr lang="es-419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Kunth.) se obtiene células madre </a:t>
            </a:r>
            <a:r>
              <a:rPr lang="es-419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in vitro</a:t>
            </a:r>
            <a:r>
              <a:rPr lang="es-419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</a:t>
            </a:r>
            <a:r>
              <a:rPr lang="es-419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para el establecimiento de suspensiones celulares.</a:t>
            </a:r>
            <a:endParaRPr lang="es-419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5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6BD44F-5048-A658-B788-5F5DB3695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79"/>
          <a:stretch/>
        </p:blipFill>
        <p:spPr>
          <a:xfrm>
            <a:off x="620068" y="1566403"/>
            <a:ext cx="4974102" cy="3240000"/>
          </a:xfrm>
          <a:prstGeom prst="rect">
            <a:avLst/>
          </a:prstGeom>
        </p:spPr>
      </p:pic>
      <p:pic>
        <p:nvPicPr>
          <p:cNvPr id="5122" name="Picture 2" descr="Alimentos ancestrales: Mortiño (Vaccinium floribundum H.B.K.)">
            <a:extLst>
              <a:ext uri="{FF2B5EF4-FFF2-40B4-BE49-F238E27FC236}">
                <a16:creationId xmlns:a16="http://schemas.microsoft.com/office/drawing/2014/main" id="{31C5F2D3-6042-069A-9C37-2F5872C5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69" y="1566403"/>
            <a:ext cx="519476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DB5191-8901-6B42-7833-FA746B6B3EFD}"/>
              </a:ext>
            </a:extLst>
          </p:cNvPr>
          <p:cNvSpPr txBox="1"/>
          <p:nvPr/>
        </p:nvSpPr>
        <p:spPr>
          <a:xfrm>
            <a:off x="620067" y="4806403"/>
            <a:ext cx="4974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Ubicación de recolección</a:t>
            </a:r>
            <a:endParaRPr lang="es-419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FD09A4-B1E7-E775-E20D-296C336BB464}"/>
              </a:ext>
            </a:extLst>
          </p:cNvPr>
          <p:cNvSpPr txBox="1"/>
          <p:nvPr/>
        </p:nvSpPr>
        <p:spPr>
          <a:xfrm>
            <a:off x="6377168" y="4804215"/>
            <a:ext cx="5194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Fruto inmaduro de mortiño silvestre</a:t>
            </a:r>
            <a:endParaRPr lang="es-419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79A60C-A9F6-B313-99B0-03318FA8938B}"/>
              </a:ext>
            </a:extLst>
          </p:cNvPr>
          <p:cNvSpPr txBox="1"/>
          <p:nvPr/>
        </p:nvSpPr>
        <p:spPr>
          <a:xfrm>
            <a:off x="6298163" y="261257"/>
            <a:ext cx="557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de Campo: Recolección del Material Vegetal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5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DB5191-8901-6B42-7833-FA746B6B3EFD}"/>
              </a:ext>
            </a:extLst>
          </p:cNvPr>
          <p:cNvSpPr txBox="1"/>
          <p:nvPr/>
        </p:nvSpPr>
        <p:spPr>
          <a:xfrm>
            <a:off x="1119618" y="4529186"/>
            <a:ext cx="9950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A) Frutos con heridas en la cáscara o aberturas, B) frutos con cáscara total o parcialmente verde, C) película blanca delgada presente en los frutos recolectados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7FF757C-918F-B3A3-319F-AEC668B76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32248" r="23002" b="27976"/>
          <a:stretch/>
        </p:blipFill>
        <p:spPr bwMode="auto">
          <a:xfrm>
            <a:off x="1119618" y="1829186"/>
            <a:ext cx="3509881" cy="2700000"/>
          </a:xfrm>
          <a:prstGeom prst="rect">
            <a:avLst/>
          </a:prstGeom>
          <a:noFill/>
          <a:ln w="952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662980-64D7-96FF-1FB1-31F7272F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9374" r="35891" b="37042"/>
          <a:stretch/>
        </p:blipFill>
        <p:spPr bwMode="auto">
          <a:xfrm>
            <a:off x="4629499" y="1829186"/>
            <a:ext cx="3362197" cy="2700000"/>
          </a:xfrm>
          <a:prstGeom prst="rect">
            <a:avLst/>
          </a:prstGeom>
          <a:noFill/>
          <a:ln w="952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1DEA58-D0CC-8E75-76F6-0827C1A226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40197" r="35641" b="28581"/>
          <a:stretch/>
        </p:blipFill>
        <p:spPr bwMode="auto">
          <a:xfrm>
            <a:off x="7991696" y="1829186"/>
            <a:ext cx="3078906" cy="2700000"/>
          </a:xfrm>
          <a:prstGeom prst="rect">
            <a:avLst/>
          </a:prstGeom>
          <a:noFill/>
          <a:ln w="952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 de texto 61">
            <a:extLst>
              <a:ext uri="{FF2B5EF4-FFF2-40B4-BE49-F238E27FC236}">
                <a16:creationId xmlns:a16="http://schemas.microsoft.com/office/drawing/2014/main" id="{346BD1C3-F4BF-BAB9-3F74-DCB5F734AC42}"/>
              </a:ext>
            </a:extLst>
          </p:cNvPr>
          <p:cNvSpPr txBox="1"/>
          <p:nvPr/>
        </p:nvSpPr>
        <p:spPr>
          <a:xfrm>
            <a:off x="1121398" y="1829184"/>
            <a:ext cx="304800" cy="360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A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16" name="Cuadro de texto 62">
            <a:extLst>
              <a:ext uri="{FF2B5EF4-FFF2-40B4-BE49-F238E27FC236}">
                <a16:creationId xmlns:a16="http://schemas.microsoft.com/office/drawing/2014/main" id="{377060E5-109A-7BE2-3E4D-D925A28E4A8B}"/>
              </a:ext>
            </a:extLst>
          </p:cNvPr>
          <p:cNvSpPr txBox="1"/>
          <p:nvPr/>
        </p:nvSpPr>
        <p:spPr>
          <a:xfrm>
            <a:off x="4624884" y="1829185"/>
            <a:ext cx="304800" cy="360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B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4" name="Cuadro de texto 62">
            <a:extLst>
              <a:ext uri="{FF2B5EF4-FFF2-40B4-BE49-F238E27FC236}">
                <a16:creationId xmlns:a16="http://schemas.microsoft.com/office/drawing/2014/main" id="{2D2C8843-1B38-24CE-2559-972E04D36BA8}"/>
              </a:ext>
            </a:extLst>
          </p:cNvPr>
          <p:cNvSpPr txBox="1"/>
          <p:nvPr/>
        </p:nvSpPr>
        <p:spPr>
          <a:xfrm>
            <a:off x="7991696" y="1829184"/>
            <a:ext cx="304800" cy="360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C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682D96-4AA9-1CEC-F9EB-1F37235A6FA7}"/>
              </a:ext>
            </a:extLst>
          </p:cNvPr>
          <p:cNvSpPr txBox="1"/>
          <p:nvPr/>
        </p:nvSpPr>
        <p:spPr>
          <a:xfrm>
            <a:off x="6096001" y="261257"/>
            <a:ext cx="578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de Laboratorio: Selección del Material Vegetal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2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B4D0BD-96E9-0CEF-931E-1105962CDF10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(Vargas, 2021)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8E67CAD-2F0B-D9B6-F229-249D58982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53115"/>
              </p:ext>
            </p:extLst>
          </p:nvPr>
        </p:nvGraphicFramePr>
        <p:xfrm>
          <a:off x="990599" y="2732129"/>
          <a:ext cx="5626420" cy="19202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19922">
                  <a:extLst>
                    <a:ext uri="{9D8B030D-6E8A-4147-A177-3AD203B41FA5}">
                      <a16:colId xmlns:a16="http://schemas.microsoft.com/office/drawing/2014/main" val="2383121075"/>
                    </a:ext>
                  </a:extLst>
                </a:gridCol>
                <a:gridCol w="1985812">
                  <a:extLst>
                    <a:ext uri="{9D8B030D-6E8A-4147-A177-3AD203B41FA5}">
                      <a16:colId xmlns:a16="http://schemas.microsoft.com/office/drawing/2014/main" val="3898159967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559283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Solución de fungicida (%, v/v)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 de inmersión (min)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11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DT0 (control)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6175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DT1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532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DT2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30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DT3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448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DT4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83638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E2872EE-F002-3B3C-686F-C8C78A46CF03}"/>
              </a:ext>
            </a:extLst>
          </p:cNvPr>
          <p:cNvSpPr txBox="1"/>
          <p:nvPr/>
        </p:nvSpPr>
        <p:spPr>
          <a:xfrm>
            <a:off x="990599" y="2144482"/>
            <a:ext cx="5626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Concentración de solución fungicida y tiempo de inmersión a los que se sometieron los frutos inmaduros de mortiño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1110AA-45F9-C660-8CBE-41016A7A5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870049"/>
              </p:ext>
            </p:extLst>
          </p:nvPr>
        </p:nvGraphicFramePr>
        <p:xfrm>
          <a:off x="7853327" y="1967323"/>
          <a:ext cx="3348074" cy="28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462A704-CBA5-AA7A-C89B-E28513BE0462}"/>
              </a:ext>
            </a:extLst>
          </p:cNvPr>
          <p:cNvSpPr txBox="1"/>
          <p:nvPr/>
        </p:nvSpPr>
        <p:spPr>
          <a:xfrm>
            <a:off x="7949681" y="261257"/>
            <a:ext cx="3927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de Laboratorio: Desinfección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7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B4D0BD-96E9-0CEF-931E-1105962CDF10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(Vargas, 2021)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2872EE-F002-3B3C-686F-C8C78A46CF03}"/>
              </a:ext>
            </a:extLst>
          </p:cNvPr>
          <p:cNvSpPr txBox="1"/>
          <p:nvPr/>
        </p:nvSpPr>
        <p:spPr>
          <a:xfrm>
            <a:off x="1470337" y="1628553"/>
            <a:ext cx="4593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Medios de cultivo y concentraciones de 2,4-D empleados en la inducción a callogénesis a partir de frutos inmaduros de mortiño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0F5714-D308-800D-E7E0-AE13DCF58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49374"/>
              </p:ext>
            </p:extLst>
          </p:nvPr>
        </p:nvGraphicFramePr>
        <p:xfrm>
          <a:off x="1470337" y="2459550"/>
          <a:ext cx="4593798" cy="26117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74736">
                  <a:extLst>
                    <a:ext uri="{9D8B030D-6E8A-4147-A177-3AD203B41FA5}">
                      <a16:colId xmlns:a16="http://schemas.microsoft.com/office/drawing/2014/main" val="2886799268"/>
                    </a:ext>
                  </a:extLst>
                </a:gridCol>
                <a:gridCol w="1782147">
                  <a:extLst>
                    <a:ext uri="{9D8B030D-6E8A-4147-A177-3AD203B41FA5}">
                      <a16:colId xmlns:a16="http://schemas.microsoft.com/office/drawing/2014/main" val="2109430651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1611955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 de cultivo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2,4-D (mg/L)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034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IT1 (control)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WPM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44963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IT2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WPM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3087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IT3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WPM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493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IT4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WPM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65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IT5 (control)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797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IT6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824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IT7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2578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IT8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686592"/>
                  </a:ext>
                </a:extLst>
              </a:tr>
            </a:tbl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CA780A6-A25B-A249-9579-F306A7732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339257"/>
              </p:ext>
            </p:extLst>
          </p:nvPr>
        </p:nvGraphicFramePr>
        <p:xfrm>
          <a:off x="7373663" y="1702225"/>
          <a:ext cx="3348000" cy="320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2A88989-35FF-E68B-AF9C-4A7E0354E55D}"/>
              </a:ext>
            </a:extLst>
          </p:cNvPr>
          <p:cNvSpPr txBox="1"/>
          <p:nvPr/>
        </p:nvSpPr>
        <p:spPr>
          <a:xfrm>
            <a:off x="6634065" y="261257"/>
            <a:ext cx="524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de Laboratorio: Inducción a Callogénesis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6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B4D0BD-96E9-0CEF-931E-1105962CDF10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(Verde </a:t>
            </a:r>
            <a:r>
              <a:rPr lang="es-419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Yañez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2872EE-F002-3B3C-686F-C8C78A46CF03}"/>
              </a:ext>
            </a:extLst>
          </p:cNvPr>
          <p:cNvSpPr txBox="1"/>
          <p:nvPr/>
        </p:nvSpPr>
        <p:spPr>
          <a:xfrm>
            <a:off x="1340499" y="1630112"/>
            <a:ext cx="4996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Medios de cultivo y concentraciones de 2,4-D empleados para la formación de suspensiones celulares a partir de células madre de mortiño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1496F75-355F-9066-5246-D8667D10F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52596"/>
              </p:ext>
            </p:extLst>
          </p:nvPr>
        </p:nvGraphicFramePr>
        <p:xfrm>
          <a:off x="1340499" y="2461109"/>
          <a:ext cx="4996132" cy="26117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06329">
                  <a:extLst>
                    <a:ext uri="{9D8B030D-6E8A-4147-A177-3AD203B41FA5}">
                      <a16:colId xmlns:a16="http://schemas.microsoft.com/office/drawing/2014/main" val="3528230636"/>
                    </a:ext>
                  </a:extLst>
                </a:gridCol>
                <a:gridCol w="1880880">
                  <a:extLst>
                    <a:ext uri="{9D8B030D-6E8A-4147-A177-3AD203B41FA5}">
                      <a16:colId xmlns:a16="http://schemas.microsoft.com/office/drawing/2014/main" val="595451863"/>
                    </a:ext>
                  </a:extLst>
                </a:gridCol>
                <a:gridCol w="1408923">
                  <a:extLst>
                    <a:ext uri="{9D8B030D-6E8A-4147-A177-3AD203B41FA5}">
                      <a16:colId xmlns:a16="http://schemas.microsoft.com/office/drawing/2014/main" val="3694661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 de cultivo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2,4-D (mg/L)</a:t>
                      </a:r>
                      <a:endParaRPr lang="es-419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071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ST1 (control)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WPM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1494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ST2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WPM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89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ST3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WPM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622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ST4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WPM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2328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ST5 (control)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503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ST5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306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ST7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419" sz="18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17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ST8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79331"/>
                  </a:ext>
                </a:extLst>
              </a:tr>
            </a:tbl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1BBF293-4C33-C495-01DA-6E17B6744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275254"/>
              </p:ext>
            </p:extLst>
          </p:nvPr>
        </p:nvGraphicFramePr>
        <p:xfrm>
          <a:off x="7502602" y="2471083"/>
          <a:ext cx="3348899" cy="182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3EDA3DE-C940-DDCB-6745-AF4DF1BB4E17}"/>
              </a:ext>
            </a:extLst>
          </p:cNvPr>
          <p:cNvSpPr txBox="1"/>
          <p:nvPr/>
        </p:nvSpPr>
        <p:spPr>
          <a:xfrm>
            <a:off x="4711959" y="261257"/>
            <a:ext cx="716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de Laboratorio: Establecimiento de Suspensiones Celulares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B4D0BD-96E9-0CEF-931E-1105962CDF10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(Carrera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2015)</a:t>
            </a:r>
          </a:p>
        </p:txBody>
      </p:sp>
      <p:pic>
        <p:nvPicPr>
          <p:cNvPr id="3" name="Imagen 2" descr="recuento de células">
            <a:extLst>
              <a:ext uri="{FF2B5EF4-FFF2-40B4-BE49-F238E27FC236}">
                <a16:creationId xmlns:a16="http://schemas.microsoft.com/office/drawing/2014/main" id="{961DFCF1-EAC1-5DDE-D40C-5397553E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23" y="1668694"/>
            <a:ext cx="2525335" cy="28800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pic>
        <p:nvPicPr>
          <p:cNvPr id="7" name="Imagen 6" descr="Neubauer-cámara-recuento">
            <a:extLst>
              <a:ext uri="{FF2B5EF4-FFF2-40B4-BE49-F238E27FC236}">
                <a16:creationId xmlns:a16="http://schemas.microsoft.com/office/drawing/2014/main" id="{20D16048-9545-CB79-1033-0AF4048D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58" y="1668694"/>
            <a:ext cx="2714354" cy="288000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1E395ED-F09E-E111-19BE-504C07F4200B}"/>
              </a:ext>
            </a:extLst>
          </p:cNvPr>
          <p:cNvSpPr txBox="1"/>
          <p:nvPr/>
        </p:nvSpPr>
        <p:spPr>
          <a:xfrm>
            <a:off x="1256523" y="4548694"/>
            <a:ext cx="5239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Sentido que se debe seguir para la selección de cuadrados para evitar un doble recuento. B) Las células que se encuentran en el margen superior y/o izquierdo se consideran para el recuento de cada sección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C9B3E30-D702-ECC5-24A5-C07104723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959975"/>
              </p:ext>
            </p:extLst>
          </p:nvPr>
        </p:nvGraphicFramePr>
        <p:xfrm>
          <a:off x="7586578" y="2889319"/>
          <a:ext cx="3348899" cy="113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 de texto 61">
            <a:extLst>
              <a:ext uri="{FF2B5EF4-FFF2-40B4-BE49-F238E27FC236}">
                <a16:creationId xmlns:a16="http://schemas.microsoft.com/office/drawing/2014/main" id="{546CAD90-66C5-2331-1582-A8ACD4E20496}"/>
              </a:ext>
            </a:extLst>
          </p:cNvPr>
          <p:cNvSpPr txBox="1"/>
          <p:nvPr/>
        </p:nvSpPr>
        <p:spPr>
          <a:xfrm>
            <a:off x="1256523" y="1526771"/>
            <a:ext cx="304800" cy="283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A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4" name="Cuadro de texto 63">
            <a:extLst>
              <a:ext uri="{FF2B5EF4-FFF2-40B4-BE49-F238E27FC236}">
                <a16:creationId xmlns:a16="http://schemas.microsoft.com/office/drawing/2014/main" id="{A625A201-F2F4-0FA4-8BB1-0AEC1E84299E}"/>
              </a:ext>
            </a:extLst>
          </p:cNvPr>
          <p:cNvSpPr txBox="1"/>
          <p:nvPr/>
        </p:nvSpPr>
        <p:spPr>
          <a:xfrm>
            <a:off x="3781858" y="1668693"/>
            <a:ext cx="304800" cy="36933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B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BE7FC1-68ED-4319-6FBD-37B29DB15ABF}"/>
              </a:ext>
            </a:extLst>
          </p:cNvPr>
          <p:cNvSpPr txBox="1"/>
          <p:nvPr/>
        </p:nvSpPr>
        <p:spPr>
          <a:xfrm>
            <a:off x="3760241" y="261257"/>
            <a:ext cx="822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de Laboratorio: Recuento Celular a Partir de Suspensiones Celulares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2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53E29E5-6013-43B1-1871-61C5F182DDD6}"/>
              </a:ext>
            </a:extLst>
          </p:cNvPr>
          <p:cNvSpPr txBox="1"/>
          <p:nvPr/>
        </p:nvSpPr>
        <p:spPr>
          <a:xfrm>
            <a:off x="738834" y="5300080"/>
            <a:ext cx="5783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 la prueba de Duncan a los 14 días de cultivo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34318E-73AF-88E6-1EC9-C9E193211ECC}"/>
              </a:ext>
            </a:extLst>
          </p:cNvPr>
          <p:cNvSpPr txBox="1"/>
          <p:nvPr/>
        </p:nvSpPr>
        <p:spPr>
          <a:xfrm>
            <a:off x="121297" y="6438122"/>
            <a:ext cx="698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(Vargas, 2021; El </a:t>
            </a:r>
            <a:r>
              <a:rPr lang="es-419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Sayed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2021)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CC1187-D536-3E2D-A2CD-38F1BD27EFD0}"/>
              </a:ext>
            </a:extLst>
          </p:cNvPr>
          <p:cNvSpPr txBox="1"/>
          <p:nvPr/>
        </p:nvSpPr>
        <p:spPr>
          <a:xfrm>
            <a:off x="7169477" y="4745950"/>
            <a:ext cx="4283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Porcentajes de viabilidad y contaminación en el tratamiento DT3</a:t>
            </a:r>
            <a:endParaRPr lang="es-419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9C18FF-50B7-26F9-A3E0-1F8E4DDA002A}"/>
              </a:ext>
            </a:extLst>
          </p:cNvPr>
          <p:cNvSpPr txBox="1"/>
          <p:nvPr/>
        </p:nvSpPr>
        <p:spPr>
          <a:xfrm>
            <a:off x="10310327" y="261257"/>
            <a:ext cx="156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Desinfección</a:t>
            </a:r>
            <a:endParaRPr lang="es-419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7A2FAF-2760-8AC3-EADA-8DFFD834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4" y="1296880"/>
            <a:ext cx="5783264" cy="400320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07A531A-26F6-292B-A16E-F7C23BD3E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221713"/>
              </p:ext>
            </p:extLst>
          </p:nvPr>
        </p:nvGraphicFramePr>
        <p:xfrm>
          <a:off x="7169477" y="1378345"/>
          <a:ext cx="4283687" cy="336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C4B5E1C6-A953-9D2F-8462-AD03BC325495}"/>
              </a:ext>
            </a:extLst>
          </p:cNvPr>
          <p:cNvSpPr/>
          <p:nvPr/>
        </p:nvSpPr>
        <p:spPr>
          <a:xfrm>
            <a:off x="5433842" y="3554963"/>
            <a:ext cx="562317" cy="1513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0234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1719F86-73D4-4975-650B-70358EFC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26639" r="19933" b="12113"/>
          <a:stretch/>
        </p:blipFill>
        <p:spPr bwMode="auto">
          <a:xfrm>
            <a:off x="4667786" y="1576241"/>
            <a:ext cx="2856428" cy="3246896"/>
          </a:xfrm>
          <a:prstGeom prst="rect">
            <a:avLst/>
          </a:prstGeom>
          <a:noFill/>
          <a:ln w="952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75848F0-439D-C942-E1C4-F65EA8CC2D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t="22324" r="15730" b="27013"/>
          <a:stretch/>
        </p:blipFill>
        <p:spPr bwMode="auto">
          <a:xfrm>
            <a:off x="7524214" y="1576241"/>
            <a:ext cx="2856428" cy="324634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adro de texto 61">
            <a:extLst>
              <a:ext uri="{FF2B5EF4-FFF2-40B4-BE49-F238E27FC236}">
                <a16:creationId xmlns:a16="http://schemas.microsoft.com/office/drawing/2014/main" id="{F3940C0D-E750-7904-9373-8177DCE5A195}"/>
              </a:ext>
            </a:extLst>
          </p:cNvPr>
          <p:cNvSpPr txBox="1"/>
          <p:nvPr/>
        </p:nvSpPr>
        <p:spPr>
          <a:xfrm>
            <a:off x="4667785" y="1373473"/>
            <a:ext cx="390863" cy="2713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B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69EC80-17F6-6F9E-E1D4-BE85A4631252}"/>
              </a:ext>
            </a:extLst>
          </p:cNvPr>
          <p:cNvSpPr txBox="1"/>
          <p:nvPr/>
        </p:nvSpPr>
        <p:spPr>
          <a:xfrm>
            <a:off x="1811356" y="4822589"/>
            <a:ext cx="8569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Explantes introducidos A) sin contaminación, B) con contaminación por hongos y C) por bacteria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34318E-73AF-88E6-1EC9-C9E193211ECC}"/>
              </a:ext>
            </a:extLst>
          </p:cNvPr>
          <p:cNvSpPr txBox="1"/>
          <p:nvPr/>
        </p:nvSpPr>
        <p:spPr>
          <a:xfrm>
            <a:off x="121297" y="6438122"/>
            <a:ext cx="698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(Torres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2010; Baracaldo, 2018)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97805F-841F-76CA-014B-23E8BB635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13306" r="15837" b="24951"/>
          <a:stretch/>
        </p:blipFill>
        <p:spPr bwMode="auto">
          <a:xfrm>
            <a:off x="1811357" y="1575389"/>
            <a:ext cx="2856429" cy="32472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 de texto 61">
            <a:extLst>
              <a:ext uri="{FF2B5EF4-FFF2-40B4-BE49-F238E27FC236}">
                <a16:creationId xmlns:a16="http://schemas.microsoft.com/office/drawing/2014/main" id="{E0E07F21-8374-A282-CF87-125128250A75}"/>
              </a:ext>
            </a:extLst>
          </p:cNvPr>
          <p:cNvSpPr txBox="1"/>
          <p:nvPr/>
        </p:nvSpPr>
        <p:spPr>
          <a:xfrm>
            <a:off x="1811357" y="1373473"/>
            <a:ext cx="390863" cy="325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A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E7C839-CBC1-7C7C-EE85-D59D8DCBEC23}"/>
              </a:ext>
            </a:extLst>
          </p:cNvPr>
          <p:cNvSpPr txBox="1"/>
          <p:nvPr/>
        </p:nvSpPr>
        <p:spPr>
          <a:xfrm>
            <a:off x="10310327" y="261257"/>
            <a:ext cx="156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Desinfección</a:t>
            </a:r>
            <a:endParaRPr lang="es-419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61">
            <a:extLst>
              <a:ext uri="{FF2B5EF4-FFF2-40B4-BE49-F238E27FC236}">
                <a16:creationId xmlns:a16="http://schemas.microsoft.com/office/drawing/2014/main" id="{5D6BF163-2E6A-97AB-80AD-CEFA52054078}"/>
              </a:ext>
            </a:extLst>
          </p:cNvPr>
          <p:cNvSpPr txBox="1"/>
          <p:nvPr/>
        </p:nvSpPr>
        <p:spPr>
          <a:xfrm>
            <a:off x="7524213" y="1371204"/>
            <a:ext cx="390863" cy="325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C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4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C7CA5B-3714-DB82-1D87-4244C5129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29315" r="35501" b="8789"/>
          <a:stretch/>
        </p:blipFill>
        <p:spPr bwMode="auto">
          <a:xfrm>
            <a:off x="5769150" y="1708884"/>
            <a:ext cx="2940973" cy="288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084696-789B-EFC8-6985-96A5C3058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2523" r="23730" b="31538"/>
          <a:stretch/>
        </p:blipFill>
        <p:spPr bwMode="auto">
          <a:xfrm>
            <a:off x="8710123" y="1708884"/>
            <a:ext cx="2810131" cy="288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 de texto 61">
            <a:extLst>
              <a:ext uri="{FF2B5EF4-FFF2-40B4-BE49-F238E27FC236}">
                <a16:creationId xmlns:a16="http://schemas.microsoft.com/office/drawing/2014/main" id="{71E181F2-B2C9-FC8F-6B7D-E3549AB12E3B}"/>
              </a:ext>
            </a:extLst>
          </p:cNvPr>
          <p:cNvSpPr txBox="1"/>
          <p:nvPr/>
        </p:nvSpPr>
        <p:spPr>
          <a:xfrm>
            <a:off x="5769149" y="1600025"/>
            <a:ext cx="304800" cy="283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A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9" name="Cuadro de texto 61">
            <a:extLst>
              <a:ext uri="{FF2B5EF4-FFF2-40B4-BE49-F238E27FC236}">
                <a16:creationId xmlns:a16="http://schemas.microsoft.com/office/drawing/2014/main" id="{EF19D6CF-C649-617B-8661-27BC3D7CBD04}"/>
              </a:ext>
            </a:extLst>
          </p:cNvPr>
          <p:cNvSpPr txBox="1"/>
          <p:nvPr/>
        </p:nvSpPr>
        <p:spPr>
          <a:xfrm>
            <a:off x="8710122" y="1600024"/>
            <a:ext cx="304800" cy="283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B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F296C2-54F2-6CC0-6CE0-2F45C569EA07}"/>
              </a:ext>
            </a:extLst>
          </p:cNvPr>
          <p:cNvSpPr txBox="1"/>
          <p:nvPr/>
        </p:nvSpPr>
        <p:spPr>
          <a:xfrm>
            <a:off x="5769149" y="4596687"/>
            <a:ext cx="5751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Células madre de mortiño desarrolladas en medio de cultivo semisólido A) WPM y B) MS suplementados con 2,4-D y 6-BAP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84BBE1-B6E5-1ED2-26BA-5AB44BBCA773}"/>
              </a:ext>
            </a:extLst>
          </p:cNvPr>
          <p:cNvSpPr txBox="1"/>
          <p:nvPr/>
        </p:nvSpPr>
        <p:spPr>
          <a:xfrm>
            <a:off x="121297" y="6438122"/>
            <a:ext cx="698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(Rodríguez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2014; 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Maila, 2022; </a:t>
            </a:r>
            <a:r>
              <a:rPr lang="es-419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Vargas, 2021)</a:t>
            </a:r>
            <a:endParaRPr lang="es-419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DF9AD6-C31D-1C79-85D2-F30B2529B5C3}"/>
              </a:ext>
            </a:extLst>
          </p:cNvPr>
          <p:cNvSpPr txBox="1"/>
          <p:nvPr/>
        </p:nvSpPr>
        <p:spPr>
          <a:xfrm>
            <a:off x="9014923" y="261257"/>
            <a:ext cx="286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Inducción a Callogénesis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938C9D-68A8-F905-A0DF-98CC39D69CC1}"/>
              </a:ext>
            </a:extLst>
          </p:cNvPr>
          <p:cNvSpPr txBox="1"/>
          <p:nvPr/>
        </p:nvSpPr>
        <p:spPr>
          <a:xfrm>
            <a:off x="354562" y="1427762"/>
            <a:ext cx="4923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inducción a células madre en frutos inmaduros de mortiño a los 28 días de cultivo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C1C1CA-EE11-852B-723E-0A6237D00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2" y="2012537"/>
            <a:ext cx="4923508" cy="311432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5792DB9E-9D98-CDDC-9936-2A61F513E94A}"/>
              </a:ext>
            </a:extLst>
          </p:cNvPr>
          <p:cNvSpPr/>
          <p:nvPr/>
        </p:nvSpPr>
        <p:spPr>
          <a:xfrm>
            <a:off x="2704066" y="2048480"/>
            <a:ext cx="449681" cy="29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8679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4A45B16-CEEE-1399-F093-5AD121518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660012"/>
              </p:ext>
            </p:extLst>
          </p:nvPr>
        </p:nvGraphicFramePr>
        <p:xfrm>
          <a:off x="0" y="751244"/>
          <a:ext cx="10656822" cy="535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68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7" y="-1091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269D0BF-D496-A694-EE99-50400A380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4" t="22077" r="27769" b="41527"/>
          <a:stretch/>
        </p:blipFill>
        <p:spPr bwMode="auto">
          <a:xfrm>
            <a:off x="648717" y="875590"/>
            <a:ext cx="1935623" cy="2160000"/>
          </a:xfrm>
          <a:prstGeom prst="rect">
            <a:avLst/>
          </a:prstGeom>
          <a:noFill/>
          <a:ln w="952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B32911-27A1-606F-F860-5980DD2BDB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38610" r="29981" b="25105"/>
          <a:stretch/>
        </p:blipFill>
        <p:spPr bwMode="auto">
          <a:xfrm>
            <a:off x="2906944" y="875590"/>
            <a:ext cx="1934940" cy="216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D0427A-36F8-7CF5-015E-32EA32478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22230" r="23874" b="37436"/>
          <a:stretch/>
        </p:blipFill>
        <p:spPr bwMode="auto">
          <a:xfrm>
            <a:off x="5167162" y="875590"/>
            <a:ext cx="1933233" cy="216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AACF653-274F-274F-948D-3CAC5489A1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27739" r="49121" b="28663"/>
          <a:stretch/>
        </p:blipFill>
        <p:spPr bwMode="auto">
          <a:xfrm>
            <a:off x="650112" y="3395590"/>
            <a:ext cx="1933233" cy="216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D58BEF-29AB-3405-B1F5-B4389DF6A9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26047" r="32226" b="33042"/>
          <a:stretch/>
        </p:blipFill>
        <p:spPr bwMode="auto">
          <a:xfrm>
            <a:off x="2906944" y="3395590"/>
            <a:ext cx="1934940" cy="216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C8D002-6824-5B52-EECF-2945970E38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8045" r="37197" b="15480"/>
          <a:stretch/>
        </p:blipFill>
        <p:spPr bwMode="auto">
          <a:xfrm>
            <a:off x="5165668" y="3395590"/>
            <a:ext cx="1935795" cy="216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67D060D-E66B-6D78-0820-4D988D19B07E}"/>
              </a:ext>
            </a:extLst>
          </p:cNvPr>
          <p:cNvSpPr txBox="1"/>
          <p:nvPr/>
        </p:nvSpPr>
        <p:spPr>
          <a:xfrm>
            <a:off x="648575" y="5560259"/>
            <a:ext cx="6451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Proceso de formación de células madre de mortiño con el tratamiento IT4</a:t>
            </a:r>
            <a:endParaRPr lang="es-419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741790F6-00DC-7B4E-C61E-548ABEC79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594989"/>
              </p:ext>
            </p:extLst>
          </p:nvPr>
        </p:nvGraphicFramePr>
        <p:xfrm>
          <a:off x="6432145" y="1452781"/>
          <a:ext cx="6898587" cy="408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4F69D0B1-ECFD-1089-05C0-A788841EF443}"/>
              </a:ext>
            </a:extLst>
          </p:cNvPr>
          <p:cNvSpPr txBox="1"/>
          <p:nvPr/>
        </p:nvSpPr>
        <p:spPr>
          <a:xfrm>
            <a:off x="121297" y="6438122"/>
            <a:ext cx="698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Dueñas, 2017; Azofeifa, 2009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A64BB42-0724-4BE6-B3E5-EB83FA8A3920}"/>
              </a:ext>
            </a:extLst>
          </p:cNvPr>
          <p:cNvCxnSpPr>
            <a:cxnSpLocks/>
          </p:cNvCxnSpPr>
          <p:nvPr/>
        </p:nvCxnSpPr>
        <p:spPr>
          <a:xfrm>
            <a:off x="2603002" y="1955590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2C035F4-C6E1-EBA6-61CA-5BD65FE97890}"/>
              </a:ext>
            </a:extLst>
          </p:cNvPr>
          <p:cNvCxnSpPr>
            <a:cxnSpLocks/>
          </p:cNvCxnSpPr>
          <p:nvPr/>
        </p:nvCxnSpPr>
        <p:spPr>
          <a:xfrm>
            <a:off x="4870706" y="1955590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A03EB7DC-AF66-881F-62B3-B4230577DB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8575" y="3215590"/>
            <a:ext cx="6700006" cy="1260000"/>
          </a:xfrm>
          <a:prstGeom prst="bentConnector3">
            <a:avLst>
              <a:gd name="adj1" fmla="val 10341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3AA9831A-EC52-3169-08FA-82F32171FD5B}"/>
              </a:ext>
            </a:extLst>
          </p:cNvPr>
          <p:cNvCxnSpPr/>
          <p:nvPr/>
        </p:nvCxnSpPr>
        <p:spPr>
          <a:xfrm>
            <a:off x="7109926" y="1955590"/>
            <a:ext cx="2401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3F98139-1437-780A-0637-DC07D0A787B7}"/>
              </a:ext>
            </a:extLst>
          </p:cNvPr>
          <p:cNvCxnSpPr>
            <a:cxnSpLocks/>
          </p:cNvCxnSpPr>
          <p:nvPr/>
        </p:nvCxnSpPr>
        <p:spPr>
          <a:xfrm>
            <a:off x="7336389" y="1943398"/>
            <a:ext cx="0" cy="127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403FE2B-119A-D3E0-6840-749D70D34A3A}"/>
              </a:ext>
            </a:extLst>
          </p:cNvPr>
          <p:cNvCxnSpPr>
            <a:cxnSpLocks/>
          </p:cNvCxnSpPr>
          <p:nvPr/>
        </p:nvCxnSpPr>
        <p:spPr>
          <a:xfrm>
            <a:off x="2603665" y="4475590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0AD728CA-E2EF-2008-F3C1-532AAD9ADE96}"/>
              </a:ext>
            </a:extLst>
          </p:cNvPr>
          <p:cNvCxnSpPr>
            <a:cxnSpLocks/>
          </p:cNvCxnSpPr>
          <p:nvPr/>
        </p:nvCxnSpPr>
        <p:spPr>
          <a:xfrm>
            <a:off x="4870706" y="4475590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35974E3-1768-73EF-2443-510A9FFB8F2D}"/>
              </a:ext>
            </a:extLst>
          </p:cNvPr>
          <p:cNvSpPr txBox="1"/>
          <p:nvPr/>
        </p:nvSpPr>
        <p:spPr>
          <a:xfrm>
            <a:off x="9014923" y="261257"/>
            <a:ext cx="286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Inducción a Callogénesis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3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48576B-F54B-5938-5CDE-B6955FA7858B}"/>
              </a:ext>
            </a:extLst>
          </p:cNvPr>
          <p:cNvSpPr txBox="1"/>
          <p:nvPr/>
        </p:nvSpPr>
        <p:spPr>
          <a:xfrm>
            <a:off x="121297" y="6438122"/>
            <a:ext cx="698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(García Borges, 2016; Carrera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2015; Narayani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2017)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9685BB6-1AE8-40F1-203D-902DCEFC9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573699"/>
              </p:ext>
            </p:extLst>
          </p:nvPr>
        </p:nvGraphicFramePr>
        <p:xfrm>
          <a:off x="6307416" y="1580931"/>
          <a:ext cx="5460022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8BD44FF-12CB-F297-4747-C56854B60DDA}"/>
              </a:ext>
            </a:extLst>
          </p:cNvPr>
          <p:cNvSpPr txBox="1"/>
          <p:nvPr/>
        </p:nvSpPr>
        <p:spPr>
          <a:xfrm>
            <a:off x="6307416" y="4820931"/>
            <a:ext cx="54600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Crecimiento celular observado durante el período de cultivo</a:t>
            </a:r>
            <a:endParaRPr lang="es-419" sz="1600" dirty="0">
              <a:solidFill>
                <a:srgbClr val="00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AFB7CE-3E63-C498-30AF-1B060D103BEA}"/>
              </a:ext>
            </a:extLst>
          </p:cNvPr>
          <p:cNvSpPr/>
          <p:nvPr/>
        </p:nvSpPr>
        <p:spPr>
          <a:xfrm>
            <a:off x="10864258" y="4527200"/>
            <a:ext cx="576000" cy="222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A9956C-4ED4-3FD2-53F7-61687C09E340}"/>
              </a:ext>
            </a:extLst>
          </p:cNvPr>
          <p:cNvSpPr txBox="1"/>
          <p:nvPr/>
        </p:nvSpPr>
        <p:spPr>
          <a:xfrm>
            <a:off x="424562" y="4788882"/>
            <a:ext cx="5634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Medias del recuento celular de suspensiones celulares de mortiño a los 14 días de cultivo</a:t>
            </a:r>
            <a:endParaRPr lang="es-419" sz="1600" dirty="0">
              <a:solidFill>
                <a:srgbClr val="0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7D5A2D-E35D-136F-F4F1-CB3CB450DD83}"/>
              </a:ext>
            </a:extLst>
          </p:cNvPr>
          <p:cNvSpPr txBox="1"/>
          <p:nvPr/>
        </p:nvSpPr>
        <p:spPr>
          <a:xfrm>
            <a:off x="7025951" y="261257"/>
            <a:ext cx="485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Establecimiento de Suspensiones Celulares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ADD6AB3-9ECD-92F0-7F62-6B936A08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2" y="1582820"/>
            <a:ext cx="5555674" cy="3240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CFFBA1F-3B21-2D83-61BD-3A2886756F29}"/>
              </a:ext>
            </a:extLst>
          </p:cNvPr>
          <p:cNvSpPr/>
          <p:nvPr/>
        </p:nvSpPr>
        <p:spPr>
          <a:xfrm>
            <a:off x="5267471" y="1611157"/>
            <a:ext cx="508180" cy="3056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6912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48576B-F54B-5938-5CDE-B6955FA7858B}"/>
              </a:ext>
            </a:extLst>
          </p:cNvPr>
          <p:cNvSpPr txBox="1"/>
          <p:nvPr/>
        </p:nvSpPr>
        <p:spPr>
          <a:xfrm>
            <a:off x="121297" y="6438122"/>
            <a:ext cx="698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(Scarpa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2022; Kumari Meena, 2019)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17430B9-9E01-9550-44FB-B3E031181A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15837" r="24303" b="15139"/>
          <a:stretch/>
        </p:blipFill>
        <p:spPr bwMode="auto">
          <a:xfrm>
            <a:off x="1733264" y="1403442"/>
            <a:ext cx="2119926" cy="3708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1EC3833-3904-B993-DB6F-C0B936FE6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t="8248" r="18611" b="14482"/>
          <a:stretch/>
        </p:blipFill>
        <p:spPr bwMode="auto">
          <a:xfrm>
            <a:off x="5031946" y="1403442"/>
            <a:ext cx="2135215" cy="373309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7E59842-724C-A086-FC1A-2804729316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18842" r="27735" b="10657"/>
          <a:stretch/>
        </p:blipFill>
        <p:spPr bwMode="auto">
          <a:xfrm>
            <a:off x="8345917" y="1378345"/>
            <a:ext cx="2134274" cy="3733097"/>
          </a:xfrm>
          <a:prstGeom prst="rect">
            <a:avLst/>
          </a:prstGeom>
          <a:noFill/>
          <a:ln w="952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Cuadro de texto 61">
            <a:extLst>
              <a:ext uri="{FF2B5EF4-FFF2-40B4-BE49-F238E27FC236}">
                <a16:creationId xmlns:a16="http://schemas.microsoft.com/office/drawing/2014/main" id="{867EFAB9-A156-A859-4078-782393BF0FC2}"/>
              </a:ext>
            </a:extLst>
          </p:cNvPr>
          <p:cNvSpPr txBox="1"/>
          <p:nvPr/>
        </p:nvSpPr>
        <p:spPr>
          <a:xfrm>
            <a:off x="1733264" y="1214052"/>
            <a:ext cx="451698" cy="328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A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33" name="Cuadro de texto 61">
            <a:extLst>
              <a:ext uri="{FF2B5EF4-FFF2-40B4-BE49-F238E27FC236}">
                <a16:creationId xmlns:a16="http://schemas.microsoft.com/office/drawing/2014/main" id="{A02F2A44-F1C1-3B29-4B48-1D229C944AF0}"/>
              </a:ext>
            </a:extLst>
          </p:cNvPr>
          <p:cNvSpPr txBox="1"/>
          <p:nvPr/>
        </p:nvSpPr>
        <p:spPr>
          <a:xfrm>
            <a:off x="5031946" y="1239149"/>
            <a:ext cx="451698" cy="328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B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34" name="Cuadro de texto 61">
            <a:extLst>
              <a:ext uri="{FF2B5EF4-FFF2-40B4-BE49-F238E27FC236}">
                <a16:creationId xmlns:a16="http://schemas.microsoft.com/office/drawing/2014/main" id="{D6FA5FF3-8D10-2CB4-4E5E-49DDB549AA81}"/>
              </a:ext>
            </a:extLst>
          </p:cNvPr>
          <p:cNvSpPr txBox="1"/>
          <p:nvPr/>
        </p:nvSpPr>
        <p:spPr>
          <a:xfrm>
            <a:off x="8345917" y="1214000"/>
            <a:ext cx="451698" cy="328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C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164BAF4-ABB9-68D8-B171-4A9FEB4B4658}"/>
              </a:ext>
            </a:extLst>
          </p:cNvPr>
          <p:cNvSpPr txBox="1"/>
          <p:nvPr/>
        </p:nvSpPr>
        <p:spPr>
          <a:xfrm>
            <a:off x="1733264" y="5111442"/>
            <a:ext cx="8746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Turbidez observada en el medio de cultivo líquido del tratamiento ST8 a A) 1, B) 7 y C) 14 días de cultivo</a:t>
            </a:r>
            <a:endParaRPr lang="es-419" sz="1600" dirty="0">
              <a:solidFill>
                <a:srgbClr val="000000"/>
              </a:solidFill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667F006-3AB7-B297-5D03-24D2F335E37A}"/>
              </a:ext>
            </a:extLst>
          </p:cNvPr>
          <p:cNvSpPr/>
          <p:nvPr/>
        </p:nvSpPr>
        <p:spPr>
          <a:xfrm>
            <a:off x="4014556" y="3023122"/>
            <a:ext cx="856024" cy="32858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969D9CD-6935-293A-CE2E-08D99A1B2F00}"/>
              </a:ext>
            </a:extLst>
          </p:cNvPr>
          <p:cNvSpPr/>
          <p:nvPr/>
        </p:nvSpPr>
        <p:spPr>
          <a:xfrm>
            <a:off x="7328527" y="3023122"/>
            <a:ext cx="856024" cy="32858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6CD74D-5FF7-F4CD-6374-FD204B7D8FD9}"/>
              </a:ext>
            </a:extLst>
          </p:cNvPr>
          <p:cNvSpPr txBox="1"/>
          <p:nvPr/>
        </p:nvSpPr>
        <p:spPr>
          <a:xfrm>
            <a:off x="7025951" y="261257"/>
            <a:ext cx="485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Establecimiento de Suspensiones Celulares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86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F2344-07BB-FA3B-FFB4-F6E077F5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6256"/>
            <a:ext cx="10972800" cy="5366826"/>
          </a:xfrm>
        </p:spPr>
        <p:txBody>
          <a:bodyPr/>
          <a:lstStyle/>
          <a:p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El mejor tratamiento para la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desinfección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de frutos inmaduros de mortiño consiste de lavados con agua corriente por 10 min, solución de detergente al 2% por 10 min, etanol al 70% por cinco min,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solución de fungicida de sulfato de cobre pentahidratado 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(Skul 27</a:t>
            </a:r>
            <a:r>
              <a:rPr lang="es-ES" sz="2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®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)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al 2% por 10 min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y solución de hipoclorito de sodio al 10% más Tween 20 por 10 min (tratamiento DT3), con el que se consiguió un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90% de desinfección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.</a:t>
            </a:r>
          </a:p>
          <a:p>
            <a:endParaRPr lang="es-ES" sz="22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  <a:p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Durante la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inducción a callogénesis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de frutos inmaduros de mortiño se determinó que el mejor tratamiento consiste 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en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medio de cultivo semisólido WPM suplementado con 4 mg/L de 2,4-D y 2 mg/L de 6-BAP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(tratamiento IT4), logrando un porcentaje de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inducción del 81.67%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de los explantes sembrados.</a:t>
            </a:r>
          </a:p>
          <a:p>
            <a:endParaRPr lang="es-ES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El tratamiento ST8 fue el mejor para el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establecimiento de suspensiones celulares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a partir de células madre de mortiño, con una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concentración celular de </a:t>
            </a:r>
            <a:r>
              <a:rPr lang="es-419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83729 células/mL</a:t>
            </a:r>
            <a:r>
              <a:rPr lang="es-419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D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icho tratamiento consiste en </a:t>
            </a:r>
            <a:r>
              <a:rPr lang="es-E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medio de cultivo líquido MS suplementado con 4 mg/L de 2,4-D y 2 mg/L de 6-BAP</a:t>
            </a:r>
            <a:r>
              <a:rPr lang="es-ES" sz="2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.</a:t>
            </a:r>
            <a:endParaRPr lang="es-419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F2344-07BB-FA3B-FFB4-F6E077F5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2933"/>
            <a:ext cx="10972800" cy="4192133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El material vegetal que haya sido seleccionado puede ser 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almacenado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dentro de un recipiente hermético en refrigeración (4 ºC) por 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hasta dos semanas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Superado este tiempo los frutos comienzan un proceso de 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deshidratación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además empiezan a 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proliferar hongos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debido a que se trata de material vegetal silvestre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por lo que se recomienda investigar otros métodos de almacenamiento que pueda </a:t>
            </a:r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prolongar la vida útil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del material vegetal.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endParaRPr lang="es-E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419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En la etapa de desinfección se podría experimentar el uso de 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otros agentes desinfectantes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como el 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hipoclorito de calcio, </a:t>
            </a:r>
            <a:r>
              <a:rPr lang="es-E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Benomyl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Ferbán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cloruro de mercurio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; lo cuales se han reportado en investigaciones de otras especies del género </a:t>
            </a:r>
            <a:r>
              <a:rPr lang="es-E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Vaccinium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7259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F2344-07BB-FA3B-FFB4-F6E077F5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2502"/>
            <a:ext cx="10972800" cy="359299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Para la inducción a callogénesis se podría plantear una nueva investigación en la que se apliquen 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fotoperíodos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para determinar si la </a:t>
            </a: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influencia de la luz afecta positiva o negativamente</a:t>
            </a:r>
            <a:r>
              <a:rPr lang="es-E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en la formación de células madre.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s-419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s-E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Es recomendable </a:t>
            </a: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aprovechar</a:t>
            </a:r>
            <a:r>
              <a:rPr lang="es-E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las suspensiones celulares establecidas para un estudio sobre la </a:t>
            </a: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producción de metabolitos secundarios</a:t>
            </a:r>
            <a:r>
              <a:rPr lang="es-E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ya que se sabe que el fruto del mortiño posee compuestos de interés como </a:t>
            </a: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proantocianidinas, antocianinas, fenoles y flavonoides</a:t>
            </a:r>
            <a:r>
              <a:rPr lang="es-E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</a:t>
            </a:r>
            <a:endParaRPr lang="es-41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17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SPE SD - Ingeniería en Biotecnología | Santo Domingo de los Colorados">
            <a:extLst>
              <a:ext uri="{FF2B5EF4-FFF2-40B4-BE49-F238E27FC236}">
                <a16:creationId xmlns:a16="http://schemas.microsoft.com/office/drawing/2014/main" id="{50B27C8A-8DDE-EE10-E110-80247EA0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42" y="1057359"/>
            <a:ext cx="1264767" cy="12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PE | Universidad de las Fuerzas Armadas | Sangolquí">
            <a:extLst>
              <a:ext uri="{FF2B5EF4-FFF2-40B4-BE49-F238E27FC236}">
                <a16:creationId xmlns:a16="http://schemas.microsoft.com/office/drawing/2014/main" id="{380C26BC-E59D-40BC-C3F9-8E3048996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8"/>
          <a:stretch/>
        </p:blipFill>
        <p:spPr bwMode="auto">
          <a:xfrm>
            <a:off x="1432991" y="1057359"/>
            <a:ext cx="32824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D487D2F-563B-579D-9C4A-BAB984EB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0" y="1057359"/>
            <a:ext cx="262980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8869F0-6134-E65B-0872-6EC6B1F1F013}"/>
              </a:ext>
            </a:extLst>
          </p:cNvPr>
          <p:cNvSpPr txBox="1"/>
          <p:nvPr/>
        </p:nvSpPr>
        <p:spPr>
          <a:xfrm>
            <a:off x="3705030" y="2752883"/>
            <a:ext cx="4781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Mónica</a:t>
            </a:r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Jadán, Ph. D.</a:t>
            </a:r>
          </a:p>
          <a:p>
            <a:pPr algn="ctr"/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 del Proyecto de Titulación</a:t>
            </a:r>
          </a:p>
          <a:p>
            <a:pPr algn="ctr"/>
            <a:endParaRPr lang="es-41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 Ortega, Mgtr.</a:t>
            </a:r>
          </a:p>
          <a:p>
            <a:pPr algn="ctr"/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del Laboratorio de Cultivo de Tejidos</a:t>
            </a:r>
          </a:p>
          <a:p>
            <a:pPr algn="ctr"/>
            <a:endParaRPr lang="es-41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Tesistas y pasantes</a:t>
            </a:r>
          </a:p>
          <a:p>
            <a:pPr algn="ctr"/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Laboratorio de Cultivo de Tejidos</a:t>
            </a:r>
          </a:p>
          <a:p>
            <a:pPr algn="ctr"/>
            <a:endParaRPr lang="es-41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 y amigos</a:t>
            </a:r>
          </a:p>
        </p:txBody>
      </p:sp>
    </p:spTree>
    <p:extLst>
      <p:ext uri="{BB962C8B-B14F-4D97-AF65-F5344CB8AC3E}">
        <p14:creationId xmlns:p14="http://schemas.microsoft.com/office/powerpoint/2010/main" val="244487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8438"/>
          <a:stretch/>
        </p:blipFill>
        <p:spPr>
          <a:xfrm>
            <a:off x="826778" y="1223364"/>
            <a:ext cx="10538443" cy="36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62F104-7DC5-5F92-4D30-CE1F977AC789}"/>
              </a:ext>
            </a:extLst>
          </p:cNvPr>
          <p:cNvSpPr txBox="1"/>
          <p:nvPr/>
        </p:nvSpPr>
        <p:spPr>
          <a:xfrm>
            <a:off x="7193902" y="261257"/>
            <a:ext cx="468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Mortiño (</a:t>
            </a:r>
            <a:r>
              <a:rPr lang="es-E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 </a:t>
            </a: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Kunth.)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3B5735-EB75-45A4-4CBB-AE9FC2BEDF11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(Coba Santamaría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2012; Blanco &amp; del Valle, 2009)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B675EF7-31FB-BC02-255C-C510A5DF11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4" t="43670" r="8921" b="22761"/>
          <a:stretch/>
        </p:blipFill>
        <p:spPr bwMode="auto">
          <a:xfrm>
            <a:off x="228601" y="1550876"/>
            <a:ext cx="3855840" cy="3420971"/>
          </a:xfrm>
          <a:prstGeom prst="rect">
            <a:avLst/>
          </a:prstGeom>
          <a:noFill/>
          <a:ln w="31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1307694-727E-256F-C2D9-DEC7D0026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41" y="1550876"/>
            <a:ext cx="2895755" cy="3420971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5D2FB06-4380-3E69-DDB5-2608910525E5}"/>
              </a:ext>
            </a:extLst>
          </p:cNvPr>
          <p:cNvSpPr txBox="1"/>
          <p:nvPr/>
        </p:nvSpPr>
        <p:spPr>
          <a:xfrm>
            <a:off x="7622784" y="2161678"/>
            <a:ext cx="4340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Clasificación taxonómica del mortiño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88813817-9302-B951-7807-03AB05BE8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76988"/>
              </p:ext>
            </p:extLst>
          </p:nvPr>
        </p:nvGraphicFramePr>
        <p:xfrm>
          <a:off x="7622785" y="2528879"/>
          <a:ext cx="4340614" cy="203136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64916">
                  <a:extLst>
                    <a:ext uri="{9D8B030D-6E8A-4147-A177-3AD203B41FA5}">
                      <a16:colId xmlns:a16="http://schemas.microsoft.com/office/drawing/2014/main" val="1185608445"/>
                    </a:ext>
                  </a:extLst>
                </a:gridCol>
                <a:gridCol w="2975698">
                  <a:extLst>
                    <a:ext uri="{9D8B030D-6E8A-4147-A177-3AD203B41FA5}">
                      <a16:colId xmlns:a16="http://schemas.microsoft.com/office/drawing/2014/main" val="1607682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Reino:</a:t>
                      </a:r>
                      <a:endParaRPr lang="es-419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Plantae</a:t>
                      </a:r>
                      <a:endParaRPr lang="es-419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130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División:</a:t>
                      </a:r>
                      <a:endParaRPr lang="es-419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Magnoliophyta</a:t>
                      </a:r>
                      <a:endParaRPr lang="es-419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3763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Clase:</a:t>
                      </a:r>
                      <a:endParaRPr lang="es-419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Magnoliopsida</a:t>
                      </a:r>
                      <a:endParaRPr lang="es-419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747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Orden:</a:t>
                      </a:r>
                      <a:endParaRPr lang="es-419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Ericales</a:t>
                      </a:r>
                      <a:endParaRPr lang="es-419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4759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Familia:</a:t>
                      </a:r>
                      <a:endParaRPr lang="es-419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Ericaceae</a:t>
                      </a:r>
                      <a:endParaRPr lang="es-419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1172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Género:</a:t>
                      </a:r>
                      <a:endParaRPr lang="es-419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Vaccinium</a:t>
                      </a:r>
                      <a:endParaRPr lang="es-419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89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Especie:</a:t>
                      </a:r>
                      <a:endParaRPr lang="es-419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Vaccinium floribundum </a:t>
                      </a:r>
                      <a:r>
                        <a:rPr lang="es-419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Kunth.</a:t>
                      </a:r>
                      <a:endParaRPr lang="es-419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4346479"/>
                  </a:ext>
                </a:extLst>
              </a:tr>
            </a:tbl>
          </a:graphicData>
        </a:graphic>
      </p:graphicFrame>
      <p:sp>
        <p:nvSpPr>
          <p:cNvPr id="22" name="Cuadro de texto 61">
            <a:extLst>
              <a:ext uri="{FF2B5EF4-FFF2-40B4-BE49-F238E27FC236}">
                <a16:creationId xmlns:a16="http://schemas.microsoft.com/office/drawing/2014/main" id="{8400B660-A8CD-60F1-B27A-9C22E22C5663}"/>
              </a:ext>
            </a:extLst>
          </p:cNvPr>
          <p:cNvSpPr txBox="1"/>
          <p:nvPr/>
        </p:nvSpPr>
        <p:spPr>
          <a:xfrm>
            <a:off x="228601" y="1550876"/>
            <a:ext cx="304800" cy="360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A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25" name="Cuadro de texto 61">
            <a:extLst>
              <a:ext uri="{FF2B5EF4-FFF2-40B4-BE49-F238E27FC236}">
                <a16:creationId xmlns:a16="http://schemas.microsoft.com/office/drawing/2014/main" id="{7FE8986F-ECAA-D0E6-3DA9-6C6509CD4CF3}"/>
              </a:ext>
            </a:extLst>
          </p:cNvPr>
          <p:cNvSpPr txBox="1"/>
          <p:nvPr/>
        </p:nvSpPr>
        <p:spPr>
          <a:xfrm>
            <a:off x="4084441" y="1550876"/>
            <a:ext cx="304800" cy="360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B</a:t>
            </a:r>
            <a:endParaRPr lang="es-419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D02BC45-6624-8A4E-38AE-3A353968AFCB}"/>
              </a:ext>
            </a:extLst>
          </p:cNvPr>
          <p:cNvSpPr txBox="1"/>
          <p:nvPr/>
        </p:nvSpPr>
        <p:spPr>
          <a:xfrm>
            <a:off x="228601" y="4971847"/>
            <a:ext cx="6751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Distribución geográfica del mortiño a nivel A) continental y B) nacional</a:t>
            </a:r>
          </a:p>
        </p:txBody>
      </p:sp>
    </p:spTree>
    <p:extLst>
      <p:ext uri="{BB962C8B-B14F-4D97-AF65-F5344CB8AC3E}">
        <p14:creationId xmlns:p14="http://schemas.microsoft.com/office/powerpoint/2010/main" val="68014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A850538-5513-CC54-1223-F1C5E53E3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4" r="10228" b="28707"/>
          <a:stretch/>
        </p:blipFill>
        <p:spPr>
          <a:xfrm>
            <a:off x="6695106" y="1426480"/>
            <a:ext cx="4794469" cy="3600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3B5735-EB75-45A4-4CBB-AE9FC2BEDF11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(Torres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2010; </a:t>
            </a:r>
            <a:r>
              <a:rPr lang="es-419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Llivisaca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-Contreras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2022)</a:t>
            </a:r>
          </a:p>
        </p:txBody>
      </p:sp>
      <p:pic>
        <p:nvPicPr>
          <p:cNvPr id="6" name="Imagen 5" descr="Resultado de imagen para mortiÃ±o planta arbusto">
            <a:extLst>
              <a:ext uri="{FF2B5EF4-FFF2-40B4-BE49-F238E27FC236}">
                <a16:creationId xmlns:a16="http://schemas.microsoft.com/office/drawing/2014/main" id="{2147F392-2802-A0D5-3F99-041235400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9"/>
          <a:stretch/>
        </p:blipFill>
        <p:spPr bwMode="auto">
          <a:xfrm>
            <a:off x="702425" y="1426480"/>
            <a:ext cx="5009947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7627D2-2558-AF1A-E1E7-456D2F1702F4}"/>
              </a:ext>
            </a:extLst>
          </p:cNvPr>
          <p:cNvSpPr txBox="1"/>
          <p:nvPr/>
        </p:nvSpPr>
        <p:spPr>
          <a:xfrm>
            <a:off x="702425" y="5040534"/>
            <a:ext cx="5009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Planta de mortiño silvestre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AE1278-646B-AF7E-7318-1D2B63D4C99F}"/>
              </a:ext>
            </a:extLst>
          </p:cNvPr>
          <p:cNvSpPr txBox="1"/>
          <p:nvPr/>
        </p:nvSpPr>
        <p:spPr>
          <a:xfrm>
            <a:off x="6695106" y="5040534"/>
            <a:ext cx="4794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Hojas e inflorescencia del mortiño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E06B40-5CD6-4A5E-CF02-E7FAE7E275D0}"/>
              </a:ext>
            </a:extLst>
          </p:cNvPr>
          <p:cNvSpPr txBox="1"/>
          <p:nvPr/>
        </p:nvSpPr>
        <p:spPr>
          <a:xfrm>
            <a:off x="7193902" y="261257"/>
            <a:ext cx="468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Mortiño (</a:t>
            </a:r>
            <a:r>
              <a:rPr lang="es-E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 </a:t>
            </a: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Kunth.)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3B5735-EB75-45A4-4CBB-AE9FC2BEDF11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(Castillo &amp; de </a:t>
            </a:r>
            <a:r>
              <a:rPr lang="es-419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Janon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</a:p>
        </p:txBody>
      </p:sp>
      <p:pic>
        <p:nvPicPr>
          <p:cNvPr id="2052" name="Picture 4" descr="Imagen">
            <a:extLst>
              <a:ext uri="{FF2B5EF4-FFF2-40B4-BE49-F238E27FC236}">
                <a16:creationId xmlns:a16="http://schemas.microsoft.com/office/drawing/2014/main" id="{AEC515C7-CCFB-364F-8724-4FC317ABB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19750" r="50000" b="7250"/>
          <a:stretch/>
        </p:blipFill>
        <p:spPr bwMode="auto">
          <a:xfrm>
            <a:off x="4686300" y="2038350"/>
            <a:ext cx="2819400" cy="27813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2B2C0296-5152-A57E-2031-390CC6870C8B}"/>
                  </a:ext>
                </a:extLst>
              </p:cNvPr>
              <p:cNvSpPr/>
              <p:nvPr/>
            </p:nvSpPr>
            <p:spPr>
              <a:xfrm>
                <a:off x="2869327" y="4525846"/>
                <a:ext cx="1506700" cy="110304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419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Contenido</a:t>
                </a:r>
                <a:endParaRPr lang="es-E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</m:oMath>
                </a14:m>
                <a:r>
                  <a:rPr lang="es-E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nutrientes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r>
                  <a:rPr lang="es-E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grasas</a:t>
                </a:r>
              </a:p>
            </p:txBody>
          </p:sp>
        </mc:Choice>
        <mc:Fallback xmlns=""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2B2C0296-5152-A57E-2031-390CC6870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27" y="4525846"/>
                <a:ext cx="1506700" cy="1103040"/>
              </a:xfrm>
              <a:prstGeom prst="roundRect">
                <a:avLst/>
              </a:prstGeom>
              <a:blipFill>
                <a:blip r:embed="rId3"/>
                <a:stretch>
                  <a:fillRect b="-4324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E8052951-ADD3-7ADC-2731-173017536B81}"/>
              </a:ext>
            </a:extLst>
          </p:cNvPr>
          <p:cNvSpPr txBox="1"/>
          <p:nvPr/>
        </p:nvSpPr>
        <p:spPr>
          <a:xfrm>
            <a:off x="4843073" y="1123578"/>
            <a:ext cx="2505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419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Beneficios y Usos</a:t>
            </a:r>
          </a:p>
        </p:txBody>
      </p:sp>
      <p:pic>
        <p:nvPicPr>
          <p:cNvPr id="10" name="Picture 8" descr="Estrés oxidativo, radicales libres y antioxidantes: ¿Qué son? ¿Cuáles -  AllScience">
            <a:extLst>
              <a:ext uri="{FF2B5EF4-FFF2-40B4-BE49-F238E27FC236}">
                <a16:creationId xmlns:a16="http://schemas.microsoft.com/office/drawing/2014/main" id="{6EE73D8E-2DAA-EEBE-C6CC-C31177D4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2" y="1700870"/>
            <a:ext cx="4015155" cy="1572071"/>
          </a:xfrm>
          <a:prstGeom prst="roundRect">
            <a:avLst/>
          </a:prstGeom>
          <a:noFill/>
          <a:ln w="28575">
            <a:solidFill>
              <a:srgbClr val="2980B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AE5FFA1-54BC-EB44-8E3A-48241F41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83" y="3923982"/>
            <a:ext cx="1848200" cy="1791333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NSERVACIÓN Y REGENERACIÓN DE SUELOS AGRÍCOLAS | Biofábrica Siglo XXI">
            <a:extLst>
              <a:ext uri="{FF2B5EF4-FFF2-40B4-BE49-F238E27FC236}">
                <a16:creationId xmlns:a16="http://schemas.microsoft.com/office/drawing/2014/main" id="{8AFE3383-17AD-E1A8-4F80-D86764F3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73" y="1699741"/>
            <a:ext cx="4015155" cy="1573200"/>
          </a:xfrm>
          <a:prstGeom prst="roundRect">
            <a:avLst/>
          </a:prstGeom>
          <a:noFill/>
          <a:ln w="28575">
            <a:solidFill>
              <a:srgbClr val="2980B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61051F-7445-67EE-CCD7-FCC8A2B9E327}"/>
              </a:ext>
            </a:extLst>
          </p:cNvPr>
          <p:cNvSpPr txBox="1"/>
          <p:nvPr/>
        </p:nvSpPr>
        <p:spPr>
          <a:xfrm>
            <a:off x="7193902" y="261257"/>
            <a:ext cx="468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Mortiño (</a:t>
            </a:r>
            <a:r>
              <a:rPr lang="es-E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 </a:t>
            </a: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Kunth.)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3B5735-EB75-45A4-4CBB-AE9FC2BEDF11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(Rodríguez M., 2018; Valverde-Cerdas </a:t>
            </a:r>
            <a:r>
              <a:rPr lang="es-419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2013; López, 2019)</a:t>
            </a:r>
          </a:p>
        </p:txBody>
      </p:sp>
      <p:pic>
        <p:nvPicPr>
          <p:cNvPr id="10" name="Picture 2" descr="Introducción al cultivo in vitro de tejidos vegetales">
            <a:extLst>
              <a:ext uri="{FF2B5EF4-FFF2-40B4-BE49-F238E27FC236}">
                <a16:creationId xmlns:a16="http://schemas.microsoft.com/office/drawing/2014/main" id="{B7836906-9495-DE8F-A481-865867937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5" y="750446"/>
            <a:ext cx="3512196" cy="234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EEB7D949-31F5-7872-3DAC-86D2596B3F54}"/>
              </a:ext>
            </a:extLst>
          </p:cNvPr>
          <p:cNvSpPr/>
          <p:nvPr/>
        </p:nvSpPr>
        <p:spPr>
          <a:xfrm rot="2111179">
            <a:off x="4266033" y="2709583"/>
            <a:ext cx="660759" cy="43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FED3E0D-D606-E34D-610E-8E954E175E56}"/>
              </a:ext>
            </a:extLst>
          </p:cNvPr>
          <p:cNvSpPr/>
          <p:nvPr/>
        </p:nvSpPr>
        <p:spPr>
          <a:xfrm rot="20110417">
            <a:off x="8274875" y="2767600"/>
            <a:ext cx="660759" cy="43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2970C7-F969-0041-55E4-39B6A8E36177}"/>
              </a:ext>
            </a:extLst>
          </p:cNvPr>
          <p:cNvSpPr txBox="1"/>
          <p:nvPr/>
        </p:nvSpPr>
        <p:spPr>
          <a:xfrm>
            <a:off x="678445" y="3090446"/>
            <a:ext cx="3512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Cultivo </a:t>
            </a:r>
            <a:r>
              <a:rPr lang="es-419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in vitro</a:t>
            </a:r>
            <a:r>
              <a:rPr lang="es-419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</a:t>
            </a: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de plantas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C682F3E-11B1-8FCC-57B9-465EAD56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621" y="3348195"/>
            <a:ext cx="4716512" cy="2340000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E6ED10E-766A-2911-B229-8AC3E9382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752" y="838918"/>
            <a:ext cx="2516803" cy="234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F16616A-CD36-4C3E-BD64-0991D4DB9F16}"/>
              </a:ext>
            </a:extLst>
          </p:cNvPr>
          <p:cNvSpPr txBox="1"/>
          <p:nvPr/>
        </p:nvSpPr>
        <p:spPr>
          <a:xfrm>
            <a:off x="8996752" y="3178918"/>
            <a:ext cx="251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Suspensión celular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0553F51-39AA-DE6A-D596-3DFD875F123A}"/>
              </a:ext>
            </a:extLst>
          </p:cNvPr>
          <p:cNvSpPr txBox="1"/>
          <p:nvPr/>
        </p:nvSpPr>
        <p:spPr>
          <a:xfrm>
            <a:off x="3979621" y="5688195"/>
            <a:ext cx="4716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Callogénesis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1AAE267-2B7E-7F3D-E829-DAB0FAD4AB64}"/>
              </a:ext>
            </a:extLst>
          </p:cNvPr>
          <p:cNvSpPr txBox="1"/>
          <p:nvPr/>
        </p:nvSpPr>
        <p:spPr>
          <a:xfrm>
            <a:off x="10067730" y="261257"/>
            <a:ext cx="180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Cultivo </a:t>
            </a:r>
            <a:r>
              <a:rPr lang="es-E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3B5735-EB75-45A4-4CBB-AE9FC2BEDF11}"/>
              </a:ext>
            </a:extLst>
          </p:cNvPr>
          <p:cNvSpPr txBox="1"/>
          <p:nvPr/>
        </p:nvSpPr>
        <p:spPr>
          <a:xfrm>
            <a:off x="121298" y="6438122"/>
            <a:ext cx="60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(Smith, 2013; </a:t>
            </a:r>
            <a:r>
              <a:rPr lang="es-419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Schuchovski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419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Biasi</a:t>
            </a:r>
            <a:r>
              <a:rPr lang="es-419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DA45DE81-D239-D545-FEA5-450255B161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175435"/>
                  </p:ext>
                </p:extLst>
              </p:nvPr>
            </p:nvGraphicFramePr>
            <p:xfrm>
              <a:off x="590443" y="1000205"/>
              <a:ext cx="5207702" cy="504748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593506">
                      <a:extLst>
                        <a:ext uri="{9D8B030D-6E8A-4147-A177-3AD203B41FA5}">
                          <a16:colId xmlns:a16="http://schemas.microsoft.com/office/drawing/2014/main" val="3024482230"/>
                        </a:ext>
                      </a:extLst>
                    </a:gridCol>
                    <a:gridCol w="1614196">
                      <a:extLst>
                        <a:ext uri="{9D8B030D-6E8A-4147-A177-3AD203B41FA5}">
                          <a16:colId xmlns:a16="http://schemas.microsoft.com/office/drawing/2014/main" val="3614750218"/>
                        </a:ext>
                      </a:extLst>
                    </a:gridCol>
                  </a:tblGrid>
                  <a:tr h="985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Componente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Concentración (g/L)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45878946"/>
                      </a:ext>
                    </a:extLst>
                  </a:tr>
                  <a:tr h="180648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Macroelementos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4331459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Nitrato de amonio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36634782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Cloruro de calcio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𝐶𝑎𝐶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∙2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25221543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de magnesio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𝑀𝑔𝑆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∙7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8911808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Fosfato de potasio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55957845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Nitrato de potasio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𝐾𝑁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190.0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8500657"/>
                      </a:ext>
                    </a:extLst>
                  </a:tr>
                  <a:tr h="180648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Micronutrientes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8071022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Ácido bórico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0.620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390383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Cloruro de cobalto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𝐶𝑜𝐶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∙6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0.0025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72623667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ferroso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𝐹𝑒𝑆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∙7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2.78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769800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manganoso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𝑀𝑛𝑆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89393749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Yoduro de potasio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𝐾𝐼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0.083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10423204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Molibdato de sodio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𝑀𝑜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∙2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0.025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90639288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de zinc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𝑍𝑛𝑆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∙7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0138083"/>
                      </a:ext>
                    </a:extLst>
                  </a:tr>
                  <a:tr h="377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Ácido etilendiaminotetraacético, sal disódica </a:t>
                          </a:r>
                          <a14:m>
                            <m:oMath xmlns:m="http://schemas.openxmlformats.org/officeDocument/2006/math">
                              <m:r>
                                <a:rPr lang="es-419" sz="13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419" sz="13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𝐹𝑒𝑁𝑎𝐸𝐷𝑇𝐴</m:t>
                              </m:r>
                              <m:r>
                                <a:rPr lang="es-419" sz="13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3.724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1149296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cúprico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3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𝐶𝑢𝑆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∙5</m:t>
                                  </m:r>
                                  <m:sSub>
                                    <m:sSubPr>
                                      <m:ctrlPr>
                                        <a:rPr lang="es-419" sz="13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3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3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0.0025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14507934"/>
                      </a:ext>
                    </a:extLst>
                  </a:tr>
                  <a:tr h="180648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Vitaminas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126912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Inositol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34695048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Ácido nicotínico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0.0005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340272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Clorhidrato de piridoxina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0.0005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86228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Clorhidrato de tiamina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0.0001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187958"/>
                      </a:ext>
                    </a:extLst>
                  </a:tr>
                  <a:tr h="1806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Glicina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7988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DA45DE81-D239-D545-FEA5-450255B161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175435"/>
                  </p:ext>
                </p:extLst>
              </p:nvPr>
            </p:nvGraphicFramePr>
            <p:xfrm>
              <a:off x="590443" y="1000205"/>
              <a:ext cx="5207702" cy="504748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593506">
                      <a:extLst>
                        <a:ext uri="{9D8B030D-6E8A-4147-A177-3AD203B41FA5}">
                          <a16:colId xmlns:a16="http://schemas.microsoft.com/office/drawing/2014/main" val="3024482230"/>
                        </a:ext>
                      </a:extLst>
                    </a:gridCol>
                    <a:gridCol w="1614196">
                      <a:extLst>
                        <a:ext uri="{9D8B030D-6E8A-4147-A177-3AD203B41FA5}">
                          <a16:colId xmlns:a16="http://schemas.microsoft.com/office/drawing/2014/main" val="3614750218"/>
                        </a:ext>
                      </a:extLst>
                    </a:gridCol>
                  </a:tblGrid>
                  <a:tr h="2095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Componente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Concentración (g/L)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45878946"/>
                      </a:ext>
                    </a:extLst>
                  </a:tr>
                  <a:tr h="20955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Macroelementos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4331459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20588" r="-45008" b="-21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3663478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11429" r="-45008" b="-20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25221543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23529" r="-45008" b="-19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8911808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23529" r="-45008" b="-18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55957845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05714" r="-45008" b="-17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190.0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8500657"/>
                      </a:ext>
                    </a:extLst>
                  </a:tr>
                  <a:tr h="20955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Micronutrientes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807102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02857" r="-45008" b="-15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0.620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390383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29412" r="-45008" b="-14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0.0025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72623667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0" r="-45008" b="-1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2.78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769800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32353" r="-45008" b="-126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1.69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89393749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32353" r="-45008" b="-116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0.083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10423204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94286" r="-45008" b="-10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0.025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90639288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435294" r="-45008" b="-9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0.86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0138083"/>
                      </a:ext>
                    </a:extLst>
                  </a:tr>
                  <a:tr h="437388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25000" r="-45008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3.724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1149296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697143" r="-45008" b="-6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0.0025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14507934"/>
                      </a:ext>
                    </a:extLst>
                  </a:tr>
                  <a:tr h="20955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Vitaminas</a:t>
                          </a: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3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12691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Inositol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34695048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Ácido nicotínico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0.0005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34027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Clorhidrato de piridoxina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0.0005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86228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Clorhidrato de tiamina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0.0001</a:t>
                          </a:r>
                          <a:endParaRPr lang="es-419" sz="13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187958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Glicina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3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es-419" sz="13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051" marR="64051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79881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236CD495-4059-7DD1-E8A4-07A4FA619D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449596"/>
                  </p:ext>
                </p:extLst>
              </p:nvPr>
            </p:nvGraphicFramePr>
            <p:xfrm>
              <a:off x="6567304" y="2041078"/>
              <a:ext cx="5034253" cy="316040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178810">
                      <a:extLst>
                        <a:ext uri="{9D8B030D-6E8A-4147-A177-3AD203B41FA5}">
                          <a16:colId xmlns:a16="http://schemas.microsoft.com/office/drawing/2014/main" val="2687113973"/>
                        </a:ext>
                      </a:extLst>
                    </a:gridCol>
                    <a:gridCol w="1855443">
                      <a:extLst>
                        <a:ext uri="{9D8B030D-6E8A-4147-A177-3AD203B41FA5}">
                          <a16:colId xmlns:a16="http://schemas.microsoft.com/office/drawing/2014/main" val="24350029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Componente</a:t>
                          </a: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Concentración (mg/L)</a:t>
                          </a: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4983083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Macronutrientes</a:t>
                          </a: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59571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Nitrato de amonio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400.0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56833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de magnesio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𝑀𝑔𝑆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∙7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180.7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9624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Cloruro de calcio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𝐶𝑎𝐶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∙2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72.5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861505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Nitrato de calcio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s-419" sz="1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419" sz="14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419" sz="1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419" sz="14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𝑂</m:t>
                                              </m:r>
                                            </m:e>
                                            <m:sub>
                                              <m:r>
                                                <a:rPr lang="es-419" sz="14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386.0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033293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Fosfato de potasio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170.0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57311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de potasio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990.0</a:t>
                          </a:r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547757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Micronutrientes</a:t>
                          </a: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044124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Ácido bórico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6.25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69326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manganoso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𝑀𝑛𝑆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22.3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79099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de zinc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𝑍𝑛𝑆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∙7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8.6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833433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Sulfato cúprico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𝐶𝑢𝑆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∙5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96849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Molibdato de sodio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419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𝑀𝑜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∙2</m:t>
                                  </m:r>
                                  <m:sSub>
                                    <m:sSubPr>
                                      <m:ctrlPr>
                                        <a:rPr lang="es-419" sz="1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s-419" sz="1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419" sz="1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oMath>
                          </a14:m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0753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236CD495-4059-7DD1-E8A4-07A4FA619D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449596"/>
                  </p:ext>
                </p:extLst>
              </p:nvPr>
            </p:nvGraphicFramePr>
            <p:xfrm>
              <a:off x="6567304" y="2041078"/>
              <a:ext cx="5034253" cy="316040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178810">
                      <a:extLst>
                        <a:ext uri="{9D8B030D-6E8A-4147-A177-3AD203B41FA5}">
                          <a16:colId xmlns:a16="http://schemas.microsoft.com/office/drawing/2014/main" val="2687113973"/>
                        </a:ext>
                      </a:extLst>
                    </a:gridCol>
                    <a:gridCol w="1855443">
                      <a:extLst>
                        <a:ext uri="{9D8B030D-6E8A-4147-A177-3AD203B41FA5}">
                          <a16:colId xmlns:a16="http://schemas.microsoft.com/office/drawing/2014/main" val="2435002901"/>
                        </a:ext>
                      </a:extLst>
                    </a:gridCol>
                  </a:tblGrid>
                  <a:tr h="2257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Componente</a:t>
                          </a: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Concentración (mg/L)</a:t>
                          </a: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4983083"/>
                      </a:ext>
                    </a:extLst>
                  </a:tr>
                  <a:tr h="225743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Macronutrientes</a:t>
                          </a: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5957126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6216" r="-58621" b="-115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400.0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5683349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7895" r="-58621" b="-10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180.7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962406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8919" r="-58621" b="-9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72.5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86150554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18919" r="-58621" b="-8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386.0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03329334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18919" r="-58621" b="-7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170.0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5731173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18919" r="-58621" b="-6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990.0</a:t>
                          </a:r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547757"/>
                      </a:ext>
                    </a:extLst>
                  </a:tr>
                  <a:tr h="225743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Micronutrientes</a:t>
                          </a: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s-419" sz="1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04412458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18919" r="-58621" b="-4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6.25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6932612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92105" r="-58621" b="-3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22.3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7909944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21622" r="-58621" b="-2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8.6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83343386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221622" r="-58621" b="-1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s-419" sz="1400" i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9684975"/>
                      </a:ext>
                    </a:extLst>
                  </a:tr>
                  <a:tr h="225743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21622" r="-58621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419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s-419" sz="1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onstantia" panose="02030602050306030303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0753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97EB9719-93D6-0D90-5F6E-24CB6157236C}"/>
              </a:ext>
            </a:extLst>
          </p:cNvPr>
          <p:cNvSpPr txBox="1"/>
          <p:nvPr/>
        </p:nvSpPr>
        <p:spPr>
          <a:xfrm>
            <a:off x="6567304" y="1697122"/>
            <a:ext cx="5034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Componentes del medio de cultivo </a:t>
            </a:r>
            <a:r>
              <a:rPr lang="es-E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w</a:t>
            </a:r>
            <a:r>
              <a:rPr lang="es-E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oody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plant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(WPM)</a:t>
            </a:r>
            <a:endParaRPr lang="es-419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EA1165-C33E-399E-C59A-588B393F7BBA}"/>
              </a:ext>
            </a:extLst>
          </p:cNvPr>
          <p:cNvSpPr txBox="1"/>
          <p:nvPr/>
        </p:nvSpPr>
        <p:spPr>
          <a:xfrm>
            <a:off x="590443" y="661651"/>
            <a:ext cx="52077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Componentes del medio de cultivo Murashige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&amp;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Skoog (MS)</a:t>
            </a:r>
            <a:endParaRPr lang="es-419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F4C01F-F9EA-7405-E940-C7D1B6130AF4}"/>
              </a:ext>
            </a:extLst>
          </p:cNvPr>
          <p:cNvSpPr txBox="1"/>
          <p:nvPr/>
        </p:nvSpPr>
        <p:spPr>
          <a:xfrm>
            <a:off x="9694506" y="261257"/>
            <a:ext cx="218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Medios de Cultivo</a:t>
            </a:r>
            <a:endParaRPr lang="es-419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8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F2344-07BB-FA3B-FFB4-F6E077F5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3266"/>
            <a:ext cx="10972800" cy="2274293"/>
          </a:xfrm>
        </p:spPr>
        <p:txBody>
          <a:bodyPr/>
          <a:lstStyle/>
          <a:p>
            <a:pPr marL="0" indent="0">
              <a:buNone/>
            </a:pP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marL="0" indent="0">
              <a:buNone/>
            </a:pPr>
            <a:endParaRPr lang="es-E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419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 el medio de cultivo para el establecimiento </a:t>
            </a:r>
            <a:r>
              <a:rPr lang="es-419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s-419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células madre y suspensiones celulares de mortiño (</a:t>
            </a:r>
            <a:r>
              <a:rPr lang="es-419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</a:t>
            </a:r>
            <a:r>
              <a:rPr lang="es-419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Kunth.) a partir de frutos inmaduros.</a:t>
            </a:r>
          </a:p>
        </p:txBody>
      </p:sp>
    </p:spTree>
    <p:extLst>
      <p:ext uri="{BB962C8B-B14F-4D97-AF65-F5344CB8AC3E}">
        <p14:creationId xmlns:p14="http://schemas.microsoft.com/office/powerpoint/2010/main" val="32825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F145-E6F7-362F-7DFB-C8D71E48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79904"/>
            <a:ext cx="10972800" cy="436562"/>
          </a:xfrm>
        </p:spPr>
        <p:txBody>
          <a:bodyPr/>
          <a:lstStyle/>
          <a:p>
            <a:pPr algn="l"/>
            <a:r>
              <a:rPr lang="es-ES" sz="2800" i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419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F2344-07BB-FA3B-FFB4-F6E077F5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3014"/>
            <a:ext cx="10972800" cy="4453390"/>
          </a:xfrm>
        </p:spPr>
        <p:txBody>
          <a:bodyPr/>
          <a:lstStyle/>
          <a:p>
            <a:pPr marL="0" indent="0">
              <a:buNone/>
            </a:pP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  <a:p>
            <a:pPr marL="0" indent="0">
              <a:buNone/>
            </a:pP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Establecer un protocolo de desinfección para la introducción </a:t>
            </a:r>
            <a:r>
              <a:rPr lang="es-419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in vitro</a:t>
            </a:r>
            <a:r>
              <a:rPr lang="es-419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de frutos inmaduros de mortiño (</a:t>
            </a:r>
            <a:r>
              <a:rPr lang="es-419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Vaccinium floribundum</a:t>
            </a:r>
            <a:r>
              <a:rPr lang="es-419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Kunth.).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s-419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  <a:p>
            <a:pPr lvl="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Establecer un medio de cultivo para la producción de células madre a partir de frutos inmaduros de mortiño (</a:t>
            </a:r>
            <a:r>
              <a:rPr lang="es-419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Vaccinium floribundum</a:t>
            </a:r>
            <a:r>
              <a:rPr lang="es-419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Kunth.).</a:t>
            </a:r>
          </a:p>
          <a:p>
            <a:pPr lvl="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419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419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Determinar un medio de cultivo para la producción de suspensiones celulares a partir de las células madre de mortiño (</a:t>
            </a:r>
            <a:r>
              <a:rPr lang="es-419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Vaccinium floribundum</a:t>
            </a:r>
            <a:r>
              <a:rPr lang="es-419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 Kunth.) cultivadas </a:t>
            </a:r>
            <a:r>
              <a:rPr lang="es-419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in vitro.</a:t>
            </a:r>
            <a:endParaRPr lang="es-41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38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7153F10-B86A-4E71-914E-32C9C85C5932}" vid="{034304C6-CE84-4556-9714-B66F6054EFBE}"/>
    </a:ext>
  </a:extLst>
</a:theme>
</file>

<file path=ppt/theme/theme2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5760</TotalTime>
  <Words>1670</Words>
  <Application>Microsoft Office PowerPoint</Application>
  <PresentationFormat>Panorámica</PresentationFormat>
  <Paragraphs>337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Times New Roman</vt:lpstr>
      <vt:lpstr>Tema1</vt:lpstr>
      <vt:lpstr>Tema8</vt:lpstr>
      <vt:lpstr>CorelDRAW</vt:lpstr>
      <vt:lpstr>Presentación de PowerPoint</vt:lpstr>
      <vt:lpstr>CONTENIDO</vt:lpstr>
      <vt:lpstr>INTRODUCCIÓN</vt:lpstr>
      <vt:lpstr>INTRODUCCIÓN</vt:lpstr>
      <vt:lpstr>INTRODUCCIÓN</vt:lpstr>
      <vt:lpstr>INTRODUCCIÓN</vt:lpstr>
      <vt:lpstr>INTRODUCCIÓN</vt:lpstr>
      <vt:lpstr>OBJETIVOS </vt:lpstr>
      <vt:lpstr>OBJETIVOS</vt:lpstr>
      <vt:lpstr>HIPÓTESIS</vt:lpstr>
      <vt:lpstr>METODOLOGÍA</vt:lpstr>
      <vt:lpstr>METODOLOGÍA</vt:lpstr>
      <vt:lpstr>METODOLOGÍA</vt:lpstr>
      <vt:lpstr>METODOLOGÍA</vt:lpstr>
      <vt:lpstr>METODOLOGÍA</vt:lpstr>
      <vt:lpstr>METODOLOGÍA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RECOMENDACIONES</vt:lpstr>
      <vt:lpstr>RECOMENDACIONES</vt:lpstr>
      <vt:lpstr>AGRADECIMIENTOS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 quishpe</dc:creator>
  <cp:lastModifiedBy>Andrés Acosta</cp:lastModifiedBy>
  <cp:revision>318</cp:revision>
  <dcterms:created xsi:type="dcterms:W3CDTF">2020-07-06T19:50:28Z</dcterms:created>
  <dcterms:modified xsi:type="dcterms:W3CDTF">2023-03-01T02:16:34Z</dcterms:modified>
</cp:coreProperties>
</file>