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443" r:id="rId2"/>
    <p:sldId id="511" r:id="rId3"/>
    <p:sldId id="513" r:id="rId4"/>
    <p:sldId id="521" r:id="rId5"/>
    <p:sldId id="523" r:id="rId6"/>
    <p:sldId id="524" r:id="rId7"/>
    <p:sldId id="525" r:id="rId8"/>
    <p:sldId id="514" r:id="rId9"/>
    <p:sldId id="527" r:id="rId10"/>
    <p:sldId id="529" r:id="rId11"/>
    <p:sldId id="515" r:id="rId12"/>
    <p:sldId id="530" r:id="rId13"/>
    <p:sldId id="539" r:id="rId14"/>
    <p:sldId id="531" r:id="rId15"/>
    <p:sldId id="541" r:id="rId16"/>
    <p:sldId id="532" r:id="rId17"/>
    <p:sldId id="516" r:id="rId18"/>
    <p:sldId id="533" r:id="rId19"/>
    <p:sldId id="534" r:id="rId20"/>
    <p:sldId id="543" r:id="rId21"/>
    <p:sldId id="544" r:id="rId22"/>
    <p:sldId id="542" r:id="rId23"/>
    <p:sldId id="517" r:id="rId24"/>
    <p:sldId id="536" r:id="rId25"/>
    <p:sldId id="518" r:id="rId26"/>
    <p:sldId id="537" r:id="rId27"/>
    <p:sldId id="519" r:id="rId28"/>
    <p:sldId id="538" r:id="rId2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EDFEB8"/>
    <a:srgbClr val="36479A"/>
    <a:srgbClr val="0A8427"/>
    <a:srgbClr val="EFABE7"/>
    <a:srgbClr val="3C4EAA"/>
    <a:srgbClr val="CEFED7"/>
    <a:srgbClr val="FFDB69"/>
    <a:srgbClr val="90FEF9"/>
    <a:srgbClr val="E36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0" autoAdjust="0"/>
    <p:restoredTop sz="94343" autoAdjust="0"/>
  </p:normalViewPr>
  <p:slideViewPr>
    <p:cSldViewPr>
      <p:cViewPr varScale="1">
        <p:scale>
          <a:sx n="69" d="100"/>
          <a:sy n="69" d="100"/>
        </p:scale>
        <p:origin x="90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9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C"/>
        </a:p>
      </dgm:t>
    </dgm:pt>
    <dgm:pt modelId="{82147029-008E-4111-90F0-FDF9E8FF5F7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marL="177800" indent="0" algn="just">
            <a:lnSpc>
              <a:spcPct val="100000"/>
            </a:lnSpc>
          </a:pPr>
          <a:r>
            <a:rPr lang="es-MX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Evaluar el contenido de metabolitos secundarios y carácter antioxidante en hojas, flores y frutos entre las especies de arupo rosado (</a:t>
          </a:r>
          <a:r>
            <a:rPr lang="es-MX" sz="1600" i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Chionanthus pubescens </a:t>
          </a:r>
          <a:r>
            <a:rPr lang="es-MX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K.) y blanco (</a:t>
          </a:r>
          <a:r>
            <a:rPr lang="es-MX" sz="1600" i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Chionanthus virginicus </a:t>
          </a:r>
          <a:r>
            <a:rPr lang="es-MX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L.) mediante métodos espectrofotométricos.</a:t>
          </a:r>
          <a:endParaRPr lang="es-EC" sz="16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07DA3D-FC05-4BCB-86CD-3B5A2C2688CA}" type="parTrans" cxnId="{544C9F23-A50C-4AAF-B801-58B6162FE2DE}">
      <dgm:prSet/>
      <dgm:spPr/>
      <dgm:t>
        <a:bodyPr/>
        <a:lstStyle/>
        <a:p>
          <a:endParaRPr lang="es-EC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54D08-BA09-4DAA-84C9-7A684A77EBD5}" type="sibTrans" cxnId="{544C9F23-A50C-4AAF-B801-58B6162FE2DE}">
      <dgm:prSet/>
      <dgm:spPr/>
      <dgm:t>
        <a:bodyPr/>
        <a:lstStyle/>
        <a:p>
          <a:endParaRPr lang="es-EC" sz="1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57D1FB-2DB0-4F7B-9071-FDFDE7070BD4}" type="pres">
      <dgm:prSet presAssocID="{82147029-008E-4111-90F0-FDF9E8FF5F71}" presName="compNode" presStyleCnt="0"/>
      <dgm:spPr/>
    </dgm:pt>
    <dgm:pt modelId="{773C8502-7D61-4E9E-9F73-A5BFFA2870AA}" type="pres">
      <dgm:prSet presAssocID="{82147029-008E-4111-90F0-FDF9E8FF5F71}" presName="bgRect" presStyleLbl="bgShp" presStyleIdx="0" presStyleCnt="1"/>
      <dgm:spPr/>
    </dgm:pt>
    <dgm:pt modelId="{A4103A4B-645C-4FE6-AE6B-8518A939C680}" type="pres">
      <dgm:prSet presAssocID="{82147029-008E-4111-90F0-FDF9E8FF5F71}" presName="iconRect" presStyleLbl="node1" presStyleIdx="0" presStyleCnt="1" custScaleX="146685" custScaleY="145966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s-ES"/>
        </a:p>
      </dgm:t>
    </dgm:pt>
    <dgm:pt modelId="{45E1A788-41F5-4A37-A2B9-C13840C9349C}" type="pres">
      <dgm:prSet presAssocID="{82147029-008E-4111-90F0-FDF9E8FF5F71}" presName="spaceRect" presStyleCnt="0"/>
      <dgm:spPr/>
    </dgm:pt>
    <dgm:pt modelId="{FBDBC47B-8842-4ECA-B368-1277874C9346}" type="pres">
      <dgm:prSet presAssocID="{82147029-008E-4111-90F0-FDF9E8FF5F71}" presName="parTx" presStyleLbl="revTx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544C9F23-A50C-4AAF-B801-58B6162FE2DE}" srcId="{693C3B47-AD01-4E00-B264-133D161F282B}" destId="{82147029-008E-4111-90F0-FDF9E8FF5F71}" srcOrd="0" destOrd="0" parTransId="{3F07DA3D-FC05-4BCB-86CD-3B5A2C2688CA}" sibTransId="{BE654D08-BA09-4DAA-84C9-7A684A77EBD5}"/>
    <dgm:cxn modelId="{7666DC93-C807-4B83-8E76-63044059772C}" type="presOf" srcId="{82147029-008E-4111-90F0-FDF9E8FF5F71}" destId="{FBDBC47B-8842-4ECA-B368-1277874C9346}" srcOrd="0" destOrd="0" presId="urn:microsoft.com/office/officeart/2018/2/layout/IconVerticalSolidList"/>
    <dgm:cxn modelId="{40375EB7-3518-492E-BF8F-2FD22179CD65}" type="presOf" srcId="{693C3B47-AD01-4E00-B264-133D161F282B}" destId="{879214DE-BD89-4559-AB32-7D59C264AC9A}" srcOrd="0" destOrd="0" presId="urn:microsoft.com/office/officeart/2018/2/layout/IconVerticalSolidList"/>
    <dgm:cxn modelId="{8CD91BD1-3194-4546-973C-B1DDCED75773}" type="presParOf" srcId="{879214DE-BD89-4559-AB32-7D59C264AC9A}" destId="{1357D1FB-2DB0-4F7B-9071-FDFDE7070BD4}" srcOrd="0" destOrd="0" presId="urn:microsoft.com/office/officeart/2018/2/layout/IconVerticalSolidList"/>
    <dgm:cxn modelId="{428F370C-B52D-4D3B-B690-A340CA103409}" type="presParOf" srcId="{1357D1FB-2DB0-4F7B-9071-FDFDE7070BD4}" destId="{773C8502-7D61-4E9E-9F73-A5BFFA2870AA}" srcOrd="0" destOrd="0" presId="urn:microsoft.com/office/officeart/2018/2/layout/IconVerticalSolidList"/>
    <dgm:cxn modelId="{F6737709-4B3D-456F-AA84-9716DFC4A9A2}" type="presParOf" srcId="{1357D1FB-2DB0-4F7B-9071-FDFDE7070BD4}" destId="{A4103A4B-645C-4FE6-AE6B-8518A939C680}" srcOrd="1" destOrd="0" presId="urn:microsoft.com/office/officeart/2018/2/layout/IconVerticalSolidList"/>
    <dgm:cxn modelId="{4BC185EE-F2F0-44BE-818B-982139ECBA67}" type="presParOf" srcId="{1357D1FB-2DB0-4F7B-9071-FDFDE7070BD4}" destId="{45E1A788-41F5-4A37-A2B9-C13840C9349C}" srcOrd="2" destOrd="0" presId="urn:microsoft.com/office/officeart/2018/2/layout/IconVerticalSolidList"/>
    <dgm:cxn modelId="{F64AB472-1A2E-4FAA-B430-B6BE7F1ECAB8}" type="presParOf" srcId="{1357D1FB-2DB0-4F7B-9071-FDFDE7070BD4}" destId="{FBDBC47B-8842-4ECA-B368-1277874C93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A17C31-EE65-4599-8D63-7726E7C5CB05}" type="doc">
      <dgm:prSet loTypeId="urn:microsoft.com/office/officeart/2005/8/layout/chevron1" loCatId="process" qsTypeId="urn:microsoft.com/office/officeart/2005/8/quickstyle/simple3" qsCatId="simple" csTypeId="urn:microsoft.com/office/officeart/2005/8/colors/colorful2" csCatId="colorful" phldr="1"/>
      <dgm:spPr/>
    </dgm:pt>
    <dgm:pt modelId="{A8412406-19E7-4123-AE3F-E1F6BE022BD4}">
      <dgm:prSet phldrT="[Texto]"/>
      <dgm:spPr/>
      <dgm:t>
        <a:bodyPr/>
        <a:lstStyle/>
        <a:p>
          <a:r>
            <a:rPr lang="es-ES" dirty="0" smtClean="0"/>
            <a:t>Recolección material vegetal</a:t>
          </a:r>
          <a:endParaRPr lang="es-ES" dirty="0"/>
        </a:p>
      </dgm:t>
    </dgm:pt>
    <dgm:pt modelId="{C3FBD83A-1140-4E6D-99D2-D829F3F0A70F}" type="parTrans" cxnId="{D48650C6-C5F3-4A11-BC3A-6144CD729800}">
      <dgm:prSet/>
      <dgm:spPr/>
      <dgm:t>
        <a:bodyPr/>
        <a:lstStyle/>
        <a:p>
          <a:endParaRPr lang="es-ES"/>
        </a:p>
      </dgm:t>
    </dgm:pt>
    <dgm:pt modelId="{8121B1CF-62FC-49FB-8312-A40D791EF8D6}" type="sibTrans" cxnId="{D48650C6-C5F3-4A11-BC3A-6144CD729800}">
      <dgm:prSet/>
      <dgm:spPr/>
      <dgm:t>
        <a:bodyPr/>
        <a:lstStyle/>
        <a:p>
          <a:endParaRPr lang="es-ES"/>
        </a:p>
      </dgm:t>
    </dgm:pt>
    <dgm:pt modelId="{B55F8753-DA6C-470B-BE46-B15D1DA69E25}">
      <dgm:prSet phldrT="[Texto]"/>
      <dgm:spPr/>
      <dgm:t>
        <a:bodyPr/>
        <a:lstStyle/>
        <a:p>
          <a:r>
            <a:rPr lang="es-ES" dirty="0" smtClean="0"/>
            <a:t>Obtención de extractos</a:t>
          </a:r>
          <a:endParaRPr lang="es-ES" dirty="0"/>
        </a:p>
      </dgm:t>
    </dgm:pt>
    <dgm:pt modelId="{2181832D-46C5-40BF-8F89-A198BFB05A34}" type="parTrans" cxnId="{80AE4839-A604-46C2-9D6F-82416877D9AC}">
      <dgm:prSet/>
      <dgm:spPr/>
      <dgm:t>
        <a:bodyPr/>
        <a:lstStyle/>
        <a:p>
          <a:endParaRPr lang="es-ES"/>
        </a:p>
      </dgm:t>
    </dgm:pt>
    <dgm:pt modelId="{01428EAC-44BA-498D-9470-0031EB8F9E31}" type="sibTrans" cxnId="{80AE4839-A604-46C2-9D6F-82416877D9AC}">
      <dgm:prSet/>
      <dgm:spPr/>
      <dgm:t>
        <a:bodyPr/>
        <a:lstStyle/>
        <a:p>
          <a:endParaRPr lang="es-ES"/>
        </a:p>
      </dgm:t>
    </dgm:pt>
    <dgm:pt modelId="{3D43B432-FAA3-47B3-A10B-1710A7E0578D}">
      <dgm:prSet phldrT="[Texto]"/>
      <dgm:spPr/>
      <dgm:t>
        <a:bodyPr/>
        <a:lstStyle/>
        <a:p>
          <a:r>
            <a:rPr lang="es-ES" dirty="0" smtClean="0"/>
            <a:t>Ensayos: determinación capacidad antioxidante</a:t>
          </a:r>
          <a:endParaRPr lang="es-ES" dirty="0"/>
        </a:p>
      </dgm:t>
    </dgm:pt>
    <dgm:pt modelId="{A90FD0ED-D613-4ECC-BC2C-09B30173A8AC}" type="parTrans" cxnId="{38DAF8DB-92CC-4A69-A29B-242C3034293B}">
      <dgm:prSet/>
      <dgm:spPr/>
      <dgm:t>
        <a:bodyPr/>
        <a:lstStyle/>
        <a:p>
          <a:endParaRPr lang="es-ES"/>
        </a:p>
      </dgm:t>
    </dgm:pt>
    <dgm:pt modelId="{5154AB98-C37E-4717-ADB2-DD1232A4B964}" type="sibTrans" cxnId="{38DAF8DB-92CC-4A69-A29B-242C3034293B}">
      <dgm:prSet/>
      <dgm:spPr/>
      <dgm:t>
        <a:bodyPr/>
        <a:lstStyle/>
        <a:p>
          <a:endParaRPr lang="es-ES"/>
        </a:p>
      </dgm:t>
    </dgm:pt>
    <dgm:pt modelId="{B4631DE3-4667-4DF9-8CEA-24BFB8651525}">
      <dgm:prSet phldrT="[Texto]"/>
      <dgm:spPr/>
      <dgm:t>
        <a:bodyPr/>
        <a:lstStyle/>
        <a:p>
          <a:r>
            <a:rPr lang="es-ES" dirty="0" smtClean="0"/>
            <a:t>Ensayos: determinación de compuestos fitoquímicos</a:t>
          </a:r>
          <a:endParaRPr lang="es-ES" dirty="0"/>
        </a:p>
      </dgm:t>
    </dgm:pt>
    <dgm:pt modelId="{32F509E3-0BC3-47A3-89E3-817D85530B17}" type="parTrans" cxnId="{14F26C81-2BB6-4957-9ADA-C5E16152F72F}">
      <dgm:prSet/>
      <dgm:spPr/>
      <dgm:t>
        <a:bodyPr/>
        <a:lstStyle/>
        <a:p>
          <a:endParaRPr lang="es-ES"/>
        </a:p>
      </dgm:t>
    </dgm:pt>
    <dgm:pt modelId="{726B932D-6464-4031-B5C6-F837D91DE96B}" type="sibTrans" cxnId="{14F26C81-2BB6-4957-9ADA-C5E16152F72F}">
      <dgm:prSet/>
      <dgm:spPr/>
      <dgm:t>
        <a:bodyPr/>
        <a:lstStyle/>
        <a:p>
          <a:endParaRPr lang="es-ES"/>
        </a:p>
      </dgm:t>
    </dgm:pt>
    <dgm:pt modelId="{8F46FA6A-E123-4426-B3BE-3E0D7954BAEF}">
      <dgm:prSet phldrT="[Texto]"/>
      <dgm:spPr/>
      <dgm:t>
        <a:bodyPr/>
        <a:lstStyle/>
        <a:p>
          <a:r>
            <a:rPr lang="es-ES" dirty="0" smtClean="0"/>
            <a:t>Determinación Peso seco</a:t>
          </a:r>
          <a:endParaRPr lang="es-ES" dirty="0"/>
        </a:p>
      </dgm:t>
    </dgm:pt>
    <dgm:pt modelId="{670A99C7-E972-44C6-8505-50221DFFF3D2}" type="parTrans" cxnId="{39E0068E-34FB-4759-A75B-EBDCC528DC37}">
      <dgm:prSet/>
      <dgm:spPr/>
      <dgm:t>
        <a:bodyPr/>
        <a:lstStyle/>
        <a:p>
          <a:endParaRPr lang="es-ES"/>
        </a:p>
      </dgm:t>
    </dgm:pt>
    <dgm:pt modelId="{1977D63B-E3FB-41F2-886C-E8B6E62707E5}" type="sibTrans" cxnId="{39E0068E-34FB-4759-A75B-EBDCC528DC37}">
      <dgm:prSet/>
      <dgm:spPr/>
      <dgm:t>
        <a:bodyPr/>
        <a:lstStyle/>
        <a:p>
          <a:endParaRPr lang="es-ES"/>
        </a:p>
      </dgm:t>
    </dgm:pt>
    <dgm:pt modelId="{93619901-71A9-4744-A9ED-5CF55EC97B55}">
      <dgm:prSet phldrT="[Texto]"/>
      <dgm:spPr/>
      <dgm:t>
        <a:bodyPr/>
        <a:lstStyle/>
        <a:p>
          <a:r>
            <a:rPr lang="es-ES" dirty="0" smtClean="0"/>
            <a:t>Análisis estadístico </a:t>
          </a:r>
          <a:endParaRPr lang="es-ES" dirty="0"/>
        </a:p>
      </dgm:t>
    </dgm:pt>
    <dgm:pt modelId="{E796884E-BFB1-44A8-BCA9-9B3CEC5290F8}" type="parTrans" cxnId="{0143BFA4-616A-48EB-80C1-DCB28365EB0E}">
      <dgm:prSet/>
      <dgm:spPr/>
      <dgm:t>
        <a:bodyPr/>
        <a:lstStyle/>
        <a:p>
          <a:endParaRPr lang="es-ES"/>
        </a:p>
      </dgm:t>
    </dgm:pt>
    <dgm:pt modelId="{9B5B7C7A-399E-4D0C-A94F-183D175A9090}" type="sibTrans" cxnId="{0143BFA4-616A-48EB-80C1-DCB28365EB0E}">
      <dgm:prSet/>
      <dgm:spPr/>
      <dgm:t>
        <a:bodyPr/>
        <a:lstStyle/>
        <a:p>
          <a:endParaRPr lang="es-ES"/>
        </a:p>
      </dgm:t>
    </dgm:pt>
    <dgm:pt modelId="{9AD1890C-3B1D-4F9E-8DE7-9E7DBF2BE446}" type="pres">
      <dgm:prSet presAssocID="{D1A17C31-EE65-4599-8D63-7726E7C5CB05}" presName="Name0" presStyleCnt="0">
        <dgm:presLayoutVars>
          <dgm:dir/>
          <dgm:animLvl val="lvl"/>
          <dgm:resizeHandles val="exact"/>
        </dgm:presLayoutVars>
      </dgm:prSet>
      <dgm:spPr/>
    </dgm:pt>
    <dgm:pt modelId="{A8663D08-796E-4343-A382-50E4E51210CE}" type="pres">
      <dgm:prSet presAssocID="{A8412406-19E7-4123-AE3F-E1F6BE022BD4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1364F5-5891-4645-86B3-751F550A904A}" type="pres">
      <dgm:prSet presAssocID="{8121B1CF-62FC-49FB-8312-A40D791EF8D6}" presName="parTxOnlySpace" presStyleCnt="0"/>
      <dgm:spPr/>
    </dgm:pt>
    <dgm:pt modelId="{ED1F4B74-3497-4DC1-8B35-20F7D073ADE2}" type="pres">
      <dgm:prSet presAssocID="{B55F8753-DA6C-470B-BE46-B15D1DA69E25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843CED-DB56-4724-8B4D-0CE60455C5DD}" type="pres">
      <dgm:prSet presAssocID="{01428EAC-44BA-498D-9470-0031EB8F9E31}" presName="parTxOnlySpace" presStyleCnt="0"/>
      <dgm:spPr/>
    </dgm:pt>
    <dgm:pt modelId="{A1A4457F-2BAE-422F-A48E-41021E240D03}" type="pres">
      <dgm:prSet presAssocID="{3D43B432-FAA3-47B3-A10B-1710A7E0578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F5D025-85F3-4E95-8A76-F310B46B0C5D}" type="pres">
      <dgm:prSet presAssocID="{5154AB98-C37E-4717-ADB2-DD1232A4B964}" presName="parTxOnlySpace" presStyleCnt="0"/>
      <dgm:spPr/>
    </dgm:pt>
    <dgm:pt modelId="{0980BB7D-E4CA-4884-81F5-CE972276913C}" type="pres">
      <dgm:prSet presAssocID="{B4631DE3-4667-4DF9-8CEA-24BFB865152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720436-8842-4E28-BCA6-FE0C2EF75447}" type="pres">
      <dgm:prSet presAssocID="{726B932D-6464-4031-B5C6-F837D91DE96B}" presName="parTxOnlySpace" presStyleCnt="0"/>
      <dgm:spPr/>
    </dgm:pt>
    <dgm:pt modelId="{173A8B3C-67C0-4D30-900E-28BF275618CE}" type="pres">
      <dgm:prSet presAssocID="{8F46FA6A-E123-4426-B3BE-3E0D7954BAE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8AE0EE-B3E0-4C19-8730-5CDF361055D3}" type="pres">
      <dgm:prSet presAssocID="{1977D63B-E3FB-41F2-886C-E8B6E62707E5}" presName="parTxOnlySpace" presStyleCnt="0"/>
      <dgm:spPr/>
    </dgm:pt>
    <dgm:pt modelId="{9EAD11C4-02E1-4A72-BF9E-C0574BD43E3F}" type="pres">
      <dgm:prSet presAssocID="{93619901-71A9-4744-A9ED-5CF55EC97B55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B16EDE-11D9-4FFA-BC35-AB8868384DF7}" type="presOf" srcId="{D1A17C31-EE65-4599-8D63-7726E7C5CB05}" destId="{9AD1890C-3B1D-4F9E-8DE7-9E7DBF2BE446}" srcOrd="0" destOrd="0" presId="urn:microsoft.com/office/officeart/2005/8/layout/chevron1"/>
    <dgm:cxn modelId="{07556F03-8C75-4113-AC1D-15B1211567B4}" type="presOf" srcId="{B4631DE3-4667-4DF9-8CEA-24BFB8651525}" destId="{0980BB7D-E4CA-4884-81F5-CE972276913C}" srcOrd="0" destOrd="0" presId="urn:microsoft.com/office/officeart/2005/8/layout/chevron1"/>
    <dgm:cxn modelId="{0143BFA4-616A-48EB-80C1-DCB28365EB0E}" srcId="{D1A17C31-EE65-4599-8D63-7726E7C5CB05}" destId="{93619901-71A9-4744-A9ED-5CF55EC97B55}" srcOrd="5" destOrd="0" parTransId="{E796884E-BFB1-44A8-BCA9-9B3CEC5290F8}" sibTransId="{9B5B7C7A-399E-4D0C-A94F-183D175A9090}"/>
    <dgm:cxn modelId="{DB835BE6-254F-4A50-A6FA-617C7EAA80A3}" type="presOf" srcId="{3D43B432-FAA3-47B3-A10B-1710A7E0578D}" destId="{A1A4457F-2BAE-422F-A48E-41021E240D03}" srcOrd="0" destOrd="0" presId="urn:microsoft.com/office/officeart/2005/8/layout/chevron1"/>
    <dgm:cxn modelId="{14F26C81-2BB6-4957-9ADA-C5E16152F72F}" srcId="{D1A17C31-EE65-4599-8D63-7726E7C5CB05}" destId="{B4631DE3-4667-4DF9-8CEA-24BFB8651525}" srcOrd="3" destOrd="0" parTransId="{32F509E3-0BC3-47A3-89E3-817D85530B17}" sibTransId="{726B932D-6464-4031-B5C6-F837D91DE96B}"/>
    <dgm:cxn modelId="{6690D613-F3E2-48A1-9BFE-FE141B5BFF49}" type="presOf" srcId="{A8412406-19E7-4123-AE3F-E1F6BE022BD4}" destId="{A8663D08-796E-4343-A382-50E4E51210CE}" srcOrd="0" destOrd="0" presId="urn:microsoft.com/office/officeart/2005/8/layout/chevron1"/>
    <dgm:cxn modelId="{72D819E1-8850-411B-8AD8-51E136975DE9}" type="presOf" srcId="{93619901-71A9-4744-A9ED-5CF55EC97B55}" destId="{9EAD11C4-02E1-4A72-BF9E-C0574BD43E3F}" srcOrd="0" destOrd="0" presId="urn:microsoft.com/office/officeart/2005/8/layout/chevron1"/>
    <dgm:cxn modelId="{39E0068E-34FB-4759-A75B-EBDCC528DC37}" srcId="{D1A17C31-EE65-4599-8D63-7726E7C5CB05}" destId="{8F46FA6A-E123-4426-B3BE-3E0D7954BAEF}" srcOrd="4" destOrd="0" parTransId="{670A99C7-E972-44C6-8505-50221DFFF3D2}" sibTransId="{1977D63B-E3FB-41F2-886C-E8B6E62707E5}"/>
    <dgm:cxn modelId="{38DAF8DB-92CC-4A69-A29B-242C3034293B}" srcId="{D1A17C31-EE65-4599-8D63-7726E7C5CB05}" destId="{3D43B432-FAA3-47B3-A10B-1710A7E0578D}" srcOrd="2" destOrd="0" parTransId="{A90FD0ED-D613-4ECC-BC2C-09B30173A8AC}" sibTransId="{5154AB98-C37E-4717-ADB2-DD1232A4B964}"/>
    <dgm:cxn modelId="{8B2CB2BB-3B5A-473B-A108-3CE41885AEAB}" type="presOf" srcId="{8F46FA6A-E123-4426-B3BE-3E0D7954BAEF}" destId="{173A8B3C-67C0-4D30-900E-28BF275618CE}" srcOrd="0" destOrd="0" presId="urn:microsoft.com/office/officeart/2005/8/layout/chevron1"/>
    <dgm:cxn modelId="{C9095C5C-B08B-4CBA-A4CE-E1223AB0DB91}" type="presOf" srcId="{B55F8753-DA6C-470B-BE46-B15D1DA69E25}" destId="{ED1F4B74-3497-4DC1-8B35-20F7D073ADE2}" srcOrd="0" destOrd="0" presId="urn:microsoft.com/office/officeart/2005/8/layout/chevron1"/>
    <dgm:cxn modelId="{D48650C6-C5F3-4A11-BC3A-6144CD729800}" srcId="{D1A17C31-EE65-4599-8D63-7726E7C5CB05}" destId="{A8412406-19E7-4123-AE3F-E1F6BE022BD4}" srcOrd="0" destOrd="0" parTransId="{C3FBD83A-1140-4E6D-99D2-D829F3F0A70F}" sibTransId="{8121B1CF-62FC-49FB-8312-A40D791EF8D6}"/>
    <dgm:cxn modelId="{80AE4839-A604-46C2-9D6F-82416877D9AC}" srcId="{D1A17C31-EE65-4599-8D63-7726E7C5CB05}" destId="{B55F8753-DA6C-470B-BE46-B15D1DA69E25}" srcOrd="1" destOrd="0" parTransId="{2181832D-46C5-40BF-8F89-A198BFB05A34}" sibTransId="{01428EAC-44BA-498D-9470-0031EB8F9E31}"/>
    <dgm:cxn modelId="{7E035161-8C7B-49A5-B7F9-C4ACCA54BCA3}" type="presParOf" srcId="{9AD1890C-3B1D-4F9E-8DE7-9E7DBF2BE446}" destId="{A8663D08-796E-4343-A382-50E4E51210CE}" srcOrd="0" destOrd="0" presId="urn:microsoft.com/office/officeart/2005/8/layout/chevron1"/>
    <dgm:cxn modelId="{3948360F-E796-4A81-8569-E0AB62F54360}" type="presParOf" srcId="{9AD1890C-3B1D-4F9E-8DE7-9E7DBF2BE446}" destId="{091364F5-5891-4645-86B3-751F550A904A}" srcOrd="1" destOrd="0" presId="urn:microsoft.com/office/officeart/2005/8/layout/chevron1"/>
    <dgm:cxn modelId="{73AC3628-C9E2-44DF-92BF-6228FB259982}" type="presParOf" srcId="{9AD1890C-3B1D-4F9E-8DE7-9E7DBF2BE446}" destId="{ED1F4B74-3497-4DC1-8B35-20F7D073ADE2}" srcOrd="2" destOrd="0" presId="urn:microsoft.com/office/officeart/2005/8/layout/chevron1"/>
    <dgm:cxn modelId="{DE12D2E4-6E16-4D07-AA27-A5E4E8E2D092}" type="presParOf" srcId="{9AD1890C-3B1D-4F9E-8DE7-9E7DBF2BE446}" destId="{75843CED-DB56-4724-8B4D-0CE60455C5DD}" srcOrd="3" destOrd="0" presId="urn:microsoft.com/office/officeart/2005/8/layout/chevron1"/>
    <dgm:cxn modelId="{CB65BD10-75A2-402C-B7E9-1051745AF51C}" type="presParOf" srcId="{9AD1890C-3B1D-4F9E-8DE7-9E7DBF2BE446}" destId="{A1A4457F-2BAE-422F-A48E-41021E240D03}" srcOrd="4" destOrd="0" presId="urn:microsoft.com/office/officeart/2005/8/layout/chevron1"/>
    <dgm:cxn modelId="{DB52965A-5197-4106-AF0C-B841F6305657}" type="presParOf" srcId="{9AD1890C-3B1D-4F9E-8DE7-9E7DBF2BE446}" destId="{82F5D025-85F3-4E95-8A76-F310B46B0C5D}" srcOrd="5" destOrd="0" presId="urn:microsoft.com/office/officeart/2005/8/layout/chevron1"/>
    <dgm:cxn modelId="{0484AB1C-A88B-4170-998E-35B78C0ABAD7}" type="presParOf" srcId="{9AD1890C-3B1D-4F9E-8DE7-9E7DBF2BE446}" destId="{0980BB7D-E4CA-4884-81F5-CE972276913C}" srcOrd="6" destOrd="0" presId="urn:microsoft.com/office/officeart/2005/8/layout/chevron1"/>
    <dgm:cxn modelId="{07A15579-7612-4F11-B333-B8301F1E94EF}" type="presParOf" srcId="{9AD1890C-3B1D-4F9E-8DE7-9E7DBF2BE446}" destId="{60720436-8842-4E28-BCA6-FE0C2EF75447}" srcOrd="7" destOrd="0" presId="urn:microsoft.com/office/officeart/2005/8/layout/chevron1"/>
    <dgm:cxn modelId="{180B95C5-07F5-4B05-96BC-6FE4E1311079}" type="presParOf" srcId="{9AD1890C-3B1D-4F9E-8DE7-9E7DBF2BE446}" destId="{173A8B3C-67C0-4D30-900E-28BF275618CE}" srcOrd="8" destOrd="0" presId="urn:microsoft.com/office/officeart/2005/8/layout/chevron1"/>
    <dgm:cxn modelId="{73AA1EA9-DD75-41D3-89B3-925DAD7D160C}" type="presParOf" srcId="{9AD1890C-3B1D-4F9E-8DE7-9E7DBF2BE446}" destId="{D78AE0EE-B3E0-4C19-8730-5CDF361055D3}" srcOrd="9" destOrd="0" presId="urn:microsoft.com/office/officeart/2005/8/layout/chevron1"/>
    <dgm:cxn modelId="{A36DA947-00D5-488B-A970-EA2B0DA4B16D}" type="presParOf" srcId="{9AD1890C-3B1D-4F9E-8DE7-9E7DBF2BE446}" destId="{9EAD11C4-02E1-4A72-BF9E-C0574BD43E3F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530EB0-1C66-4279-AD9F-EBA4A9C1F1CE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C488453-A6EC-4ED1-BB8B-468D3BF3DF80}">
      <dgm:prSet phldrT="[Texto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es-ES" sz="2800" dirty="0" smtClean="0"/>
            <a:t>DPPH</a:t>
          </a:r>
          <a:endParaRPr lang="es-ES" sz="2800" dirty="0"/>
        </a:p>
      </dgm:t>
    </dgm:pt>
    <dgm:pt modelId="{7034F8F3-A36B-474E-B5BF-257A7E567E5F}" type="parTrans" cxnId="{C87D3825-CB07-4E6C-BBFB-04C419F64D01}">
      <dgm:prSet/>
      <dgm:spPr/>
      <dgm:t>
        <a:bodyPr/>
        <a:lstStyle/>
        <a:p>
          <a:endParaRPr lang="es-ES"/>
        </a:p>
      </dgm:t>
    </dgm:pt>
    <dgm:pt modelId="{017B754B-EDD1-407B-82BC-3C53C285BDCA}" type="sibTrans" cxnId="{C87D3825-CB07-4E6C-BBFB-04C419F64D01}">
      <dgm:prSet/>
      <dgm:spPr/>
      <dgm:t>
        <a:bodyPr/>
        <a:lstStyle/>
        <a:p>
          <a:endParaRPr lang="es-ES"/>
        </a:p>
      </dgm:t>
    </dgm:pt>
    <dgm:pt modelId="{AA00C58C-3BC6-4795-AA85-4D2175874D05}">
      <dgm:prSet phldrT="[Texto]" custT="1"/>
      <dgm:spPr/>
      <dgm:t>
        <a:bodyPr/>
        <a:lstStyle/>
        <a:p>
          <a:r>
            <a:rPr lang="es-ES" sz="1000" dirty="0" smtClean="0"/>
            <a:t>DPPH (0.15 mM</a:t>
          </a:r>
          <a:r>
            <a:rPr lang="es-ES" sz="1000" dirty="0" smtClean="0"/>
            <a:t>) + muestra </a:t>
          </a:r>
          <a:endParaRPr lang="es-ES" sz="1000" dirty="0"/>
        </a:p>
      </dgm:t>
    </dgm:pt>
    <dgm:pt modelId="{6A957F41-45D9-40FA-9F82-3879380E7C24}" type="parTrans" cxnId="{7C166266-5894-4A22-A15C-DFD91E287517}">
      <dgm:prSet/>
      <dgm:spPr/>
      <dgm:t>
        <a:bodyPr/>
        <a:lstStyle/>
        <a:p>
          <a:endParaRPr lang="es-ES"/>
        </a:p>
      </dgm:t>
    </dgm:pt>
    <dgm:pt modelId="{B6333002-94F5-4573-A0BB-CF88AD45C02B}" type="sibTrans" cxnId="{7C166266-5894-4A22-A15C-DFD91E287517}">
      <dgm:prSet/>
      <dgm:spPr/>
      <dgm:t>
        <a:bodyPr/>
        <a:lstStyle/>
        <a:p>
          <a:endParaRPr lang="es-ES"/>
        </a:p>
      </dgm:t>
    </dgm:pt>
    <dgm:pt modelId="{F5971DD8-3E67-43CB-B52F-14C2B1FC8430}">
      <dgm:prSet phldrT="[Texto]" custT="1"/>
      <dgm:spPr/>
      <dgm:t>
        <a:bodyPr/>
        <a:lstStyle/>
        <a:p>
          <a:r>
            <a:rPr lang="es-ES" sz="2800" dirty="0" smtClean="0"/>
            <a:t>ABTS</a:t>
          </a:r>
          <a:endParaRPr lang="es-ES" sz="2800" dirty="0"/>
        </a:p>
      </dgm:t>
    </dgm:pt>
    <dgm:pt modelId="{D9D9223D-246F-4ACC-9872-0823F308CA8F}" type="parTrans" cxnId="{FDB0B098-7EBD-4D8C-B83E-C6BA6872E5FD}">
      <dgm:prSet/>
      <dgm:spPr/>
      <dgm:t>
        <a:bodyPr/>
        <a:lstStyle/>
        <a:p>
          <a:endParaRPr lang="es-ES"/>
        </a:p>
      </dgm:t>
    </dgm:pt>
    <dgm:pt modelId="{6A22CEE4-ABEF-4E99-8CC2-56924A2A1CF0}" type="sibTrans" cxnId="{FDB0B098-7EBD-4D8C-B83E-C6BA6872E5FD}">
      <dgm:prSet/>
      <dgm:spPr/>
      <dgm:t>
        <a:bodyPr/>
        <a:lstStyle/>
        <a:p>
          <a:endParaRPr lang="es-ES"/>
        </a:p>
      </dgm:t>
    </dgm:pt>
    <dgm:pt modelId="{CB5DE1A5-39D7-4FAF-906D-6C3E5928C8EE}">
      <dgm:prSet phldrT="[Texto]" custT="1"/>
      <dgm:spPr/>
      <dgm:t>
        <a:bodyPr/>
        <a:lstStyle/>
        <a:p>
          <a:r>
            <a:rPr lang="en-US" sz="1000" b="0" i="0" dirty="0" smtClean="0"/>
            <a:t>K</a:t>
          </a:r>
          <a:r>
            <a:rPr lang="en-US" sz="1000" b="0" i="0" baseline="-25000" dirty="0" smtClean="0"/>
            <a:t>2</a:t>
          </a:r>
          <a:r>
            <a:rPr lang="en-US" sz="1000" b="0" i="0" dirty="0" smtClean="0"/>
            <a:t>S</a:t>
          </a:r>
          <a:r>
            <a:rPr lang="en-US" sz="1000" b="0" i="0" baseline="-25000" dirty="0" smtClean="0"/>
            <a:t>2</a:t>
          </a:r>
          <a:r>
            <a:rPr lang="en-US" sz="1000" b="0" i="0" dirty="0" smtClean="0"/>
            <a:t>O</a:t>
          </a:r>
          <a:r>
            <a:rPr lang="en-US" sz="1000" b="0" i="0" baseline="-25000" dirty="0" smtClean="0"/>
            <a:t>8</a:t>
          </a:r>
          <a:r>
            <a:rPr lang="en-US" sz="1000" b="0" i="0" dirty="0" smtClean="0"/>
            <a:t> (2.45 mM)+sol. ABTS (7 mM)</a:t>
          </a:r>
          <a:br>
            <a:rPr lang="en-US" sz="1000" b="0" i="0" dirty="0" smtClean="0"/>
          </a:br>
          <a:r>
            <a:rPr lang="en-US" sz="1000" b="0" i="0" dirty="0" smtClean="0"/>
            <a:t>1:1 </a:t>
          </a:r>
          <a:r>
            <a:rPr lang="en-US" sz="1000" b="0" i="0" dirty="0" smtClean="0"/>
            <a:t> + </a:t>
          </a:r>
          <a:r>
            <a:rPr lang="en-US" sz="1000" b="0" i="0" dirty="0" err="1" smtClean="0"/>
            <a:t>muestra</a:t>
          </a:r>
          <a:endParaRPr lang="es-ES" sz="1000" b="0" i="0" dirty="0"/>
        </a:p>
      </dgm:t>
    </dgm:pt>
    <dgm:pt modelId="{BCFA5A87-26D1-43AF-BC01-68F7C6FEFB74}" type="parTrans" cxnId="{4CDE0602-0A25-4CA8-9E5E-8FA37AFE00D0}">
      <dgm:prSet/>
      <dgm:spPr/>
      <dgm:t>
        <a:bodyPr/>
        <a:lstStyle/>
        <a:p>
          <a:endParaRPr lang="es-ES"/>
        </a:p>
      </dgm:t>
    </dgm:pt>
    <dgm:pt modelId="{17D171A5-C3DB-4C9B-99EC-0C39933C6769}" type="sibTrans" cxnId="{4CDE0602-0A25-4CA8-9E5E-8FA37AFE00D0}">
      <dgm:prSet/>
      <dgm:spPr/>
      <dgm:t>
        <a:bodyPr/>
        <a:lstStyle/>
        <a:p>
          <a:endParaRPr lang="es-ES"/>
        </a:p>
      </dgm:t>
    </dgm:pt>
    <dgm:pt modelId="{EBBC9146-4B46-4A89-97F8-52577418B60B}">
      <dgm:prSet phldrT="[Texto]" custT="1"/>
      <dgm:spPr/>
      <dgm:t>
        <a:bodyPr/>
        <a:lstStyle/>
        <a:p>
          <a:r>
            <a:rPr lang="es-ES" sz="2800" dirty="0" smtClean="0"/>
            <a:t>FRAP</a:t>
          </a:r>
          <a:endParaRPr lang="es-ES" sz="2800" dirty="0"/>
        </a:p>
      </dgm:t>
    </dgm:pt>
    <dgm:pt modelId="{A51AF0F5-5BCD-4A73-BEFE-F7686A81AB40}" type="parTrans" cxnId="{9492E157-C04A-467F-9732-99B503A2038C}">
      <dgm:prSet/>
      <dgm:spPr/>
      <dgm:t>
        <a:bodyPr/>
        <a:lstStyle/>
        <a:p>
          <a:endParaRPr lang="es-ES"/>
        </a:p>
      </dgm:t>
    </dgm:pt>
    <dgm:pt modelId="{92A01EDD-07B1-4378-B46C-0C1959363184}" type="sibTrans" cxnId="{9492E157-C04A-467F-9732-99B503A2038C}">
      <dgm:prSet/>
      <dgm:spPr/>
      <dgm:t>
        <a:bodyPr/>
        <a:lstStyle/>
        <a:p>
          <a:endParaRPr lang="es-ES"/>
        </a:p>
      </dgm:t>
    </dgm:pt>
    <dgm:pt modelId="{B457371F-F3BF-4697-968F-CF0EC538C4B1}">
      <dgm:prSet phldrT="[Texto]" custT="1"/>
      <dgm:spPr/>
      <dgm:t>
        <a:bodyPr/>
        <a:lstStyle/>
        <a:p>
          <a:r>
            <a:rPr lang="es-ES" sz="1000" dirty="0" smtClean="0"/>
            <a:t>tampón acetato (300 mM) + TPTZ (40 mM) + </a:t>
          </a:r>
          <a:r>
            <a:rPr lang="es-EC" sz="1000" dirty="0" smtClean="0"/>
            <a:t>FeCl</a:t>
          </a:r>
          <a:r>
            <a:rPr lang="es-EC" sz="1000" baseline="-25000" dirty="0" smtClean="0"/>
            <a:t>3</a:t>
          </a:r>
          <a:r>
            <a:rPr lang="es-EC" sz="1000" dirty="0" smtClean="0"/>
            <a:t> (20 mM)</a:t>
          </a:r>
          <a:br>
            <a:rPr lang="es-EC" sz="1000" dirty="0" smtClean="0"/>
          </a:br>
          <a:r>
            <a:rPr lang="es-EC" sz="1000" dirty="0" smtClean="0"/>
            <a:t>10:1:1</a:t>
          </a:r>
          <a:r>
            <a:rPr lang="es-ES" sz="1000" dirty="0" smtClean="0"/>
            <a:t> </a:t>
          </a:r>
          <a:r>
            <a:rPr lang="es-ES" sz="1000" dirty="0" smtClean="0"/>
            <a:t> + muestra</a:t>
          </a:r>
          <a:endParaRPr lang="es-ES" sz="1000" dirty="0"/>
        </a:p>
      </dgm:t>
    </dgm:pt>
    <dgm:pt modelId="{C066541A-294E-4D00-A518-8113A96BFCAF}" type="parTrans" cxnId="{3BA5DE5E-83F8-4DDA-A92D-7667AED22CF1}">
      <dgm:prSet/>
      <dgm:spPr/>
      <dgm:t>
        <a:bodyPr/>
        <a:lstStyle/>
        <a:p>
          <a:endParaRPr lang="es-ES"/>
        </a:p>
      </dgm:t>
    </dgm:pt>
    <dgm:pt modelId="{1E3A6B48-0204-4A56-9928-4F96EDF8BC20}" type="sibTrans" cxnId="{3BA5DE5E-83F8-4DDA-A92D-7667AED22CF1}">
      <dgm:prSet/>
      <dgm:spPr/>
      <dgm:t>
        <a:bodyPr/>
        <a:lstStyle/>
        <a:p>
          <a:endParaRPr lang="es-ES"/>
        </a:p>
      </dgm:t>
    </dgm:pt>
    <dgm:pt modelId="{D00DD004-CB21-4A69-9A48-56E521A6B277}">
      <dgm:prSet phldrT="[Texto]" custT="1"/>
      <dgm:spPr/>
      <dgm:t>
        <a:bodyPr/>
        <a:lstStyle/>
        <a:p>
          <a:r>
            <a:rPr lang="es-ES" sz="1000" dirty="0" smtClean="0"/>
            <a:t>517 nm</a:t>
          </a:r>
          <a:endParaRPr lang="es-ES" sz="1000" dirty="0"/>
        </a:p>
      </dgm:t>
    </dgm:pt>
    <dgm:pt modelId="{2E1BEF3C-97D4-4CB3-8ADD-9AB364E4B054}" type="parTrans" cxnId="{6851BF75-CB05-4B83-95A9-A093ACB8E29D}">
      <dgm:prSet/>
      <dgm:spPr/>
      <dgm:t>
        <a:bodyPr/>
        <a:lstStyle/>
        <a:p>
          <a:endParaRPr lang="es-ES"/>
        </a:p>
      </dgm:t>
    </dgm:pt>
    <dgm:pt modelId="{2DB189F6-2D5B-4FF9-9A61-5E4D95558727}" type="sibTrans" cxnId="{6851BF75-CB05-4B83-95A9-A093ACB8E29D}">
      <dgm:prSet/>
      <dgm:spPr/>
      <dgm:t>
        <a:bodyPr/>
        <a:lstStyle/>
        <a:p>
          <a:endParaRPr lang="es-ES"/>
        </a:p>
      </dgm:t>
    </dgm:pt>
    <dgm:pt modelId="{66E97C3F-B077-421D-8E49-BC0FA279BEA6}">
      <dgm:prSet phldrT="[Texto]" custT="1"/>
      <dgm:spPr/>
      <dgm:t>
        <a:bodyPr/>
        <a:lstStyle/>
        <a:p>
          <a:r>
            <a:rPr lang="es-ES" sz="1000" dirty="0" smtClean="0"/>
            <a:t>734 nm</a:t>
          </a:r>
          <a:endParaRPr lang="es-ES" sz="1000" dirty="0"/>
        </a:p>
      </dgm:t>
    </dgm:pt>
    <dgm:pt modelId="{8520DDAE-B7B8-4100-B51B-8D1609D98EB8}" type="parTrans" cxnId="{C4C3AB55-A8EF-4AF8-9235-89E10AEB6FB3}">
      <dgm:prSet/>
      <dgm:spPr/>
      <dgm:t>
        <a:bodyPr/>
        <a:lstStyle/>
        <a:p>
          <a:endParaRPr lang="es-ES"/>
        </a:p>
      </dgm:t>
    </dgm:pt>
    <dgm:pt modelId="{AC6BE89D-AFBA-4A23-B48A-63BAB9866EBD}" type="sibTrans" cxnId="{C4C3AB55-A8EF-4AF8-9235-89E10AEB6FB3}">
      <dgm:prSet/>
      <dgm:spPr/>
      <dgm:t>
        <a:bodyPr/>
        <a:lstStyle/>
        <a:p>
          <a:endParaRPr lang="es-ES"/>
        </a:p>
      </dgm:t>
    </dgm:pt>
    <dgm:pt modelId="{C56EEAC2-1287-4089-8B60-DF54F40F7D82}">
      <dgm:prSet phldrT="[Texto]" custT="1"/>
      <dgm:spPr/>
      <dgm:t>
        <a:bodyPr/>
        <a:lstStyle/>
        <a:p>
          <a:r>
            <a:rPr lang="es-ES" sz="1000" dirty="0" smtClean="0"/>
            <a:t>593 nm</a:t>
          </a:r>
          <a:endParaRPr lang="es-ES" sz="1000" dirty="0"/>
        </a:p>
      </dgm:t>
    </dgm:pt>
    <dgm:pt modelId="{CC9F6122-99B8-48A4-89DD-0F8E4586FCDB}" type="parTrans" cxnId="{E5A1D38C-6CC7-4C1D-AD6B-F748FBBFC56E}">
      <dgm:prSet/>
      <dgm:spPr/>
      <dgm:t>
        <a:bodyPr/>
        <a:lstStyle/>
        <a:p>
          <a:endParaRPr lang="es-ES"/>
        </a:p>
      </dgm:t>
    </dgm:pt>
    <dgm:pt modelId="{830634F1-F788-4062-8E17-9B1E1EDAB424}" type="sibTrans" cxnId="{E5A1D38C-6CC7-4C1D-AD6B-F748FBBFC56E}">
      <dgm:prSet/>
      <dgm:spPr/>
      <dgm:t>
        <a:bodyPr/>
        <a:lstStyle/>
        <a:p>
          <a:endParaRPr lang="es-ES"/>
        </a:p>
      </dgm:t>
    </dgm:pt>
    <dgm:pt modelId="{6141067A-5352-422C-8E03-41B3A71E53F0}" type="pres">
      <dgm:prSet presAssocID="{BB530EB0-1C66-4279-AD9F-EBA4A9C1F1C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17894B-2C34-49EA-AA16-AFCEAC0122CD}" type="pres">
      <dgm:prSet presAssocID="{1C488453-A6EC-4ED1-BB8B-468D3BF3DF80}" presName="horFlow" presStyleCnt="0"/>
      <dgm:spPr/>
    </dgm:pt>
    <dgm:pt modelId="{FE12CE3A-13A3-433A-B51B-32A7DACAB9D9}" type="pres">
      <dgm:prSet presAssocID="{1C488453-A6EC-4ED1-BB8B-468D3BF3DF80}" presName="bigChev" presStyleLbl="node1" presStyleIdx="0" presStyleCnt="3"/>
      <dgm:spPr/>
      <dgm:t>
        <a:bodyPr/>
        <a:lstStyle/>
        <a:p>
          <a:endParaRPr lang="es-ES"/>
        </a:p>
      </dgm:t>
    </dgm:pt>
    <dgm:pt modelId="{782D194E-0CB5-4D7D-914B-0F7EA3FF02CB}" type="pres">
      <dgm:prSet presAssocID="{6A957F41-45D9-40FA-9F82-3879380E7C24}" presName="parTrans" presStyleCnt="0"/>
      <dgm:spPr/>
    </dgm:pt>
    <dgm:pt modelId="{069B0322-7684-474F-B5BB-6A2F39666BBD}" type="pres">
      <dgm:prSet presAssocID="{AA00C58C-3BC6-4795-AA85-4D2175874D05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D86FF2-AD46-4EBF-951A-F1EB4621F8D5}" type="pres">
      <dgm:prSet presAssocID="{B6333002-94F5-4573-A0BB-CF88AD45C02B}" presName="sibTrans" presStyleCnt="0"/>
      <dgm:spPr/>
    </dgm:pt>
    <dgm:pt modelId="{0F785B7E-9EAA-4998-83C8-2529433DAA1E}" type="pres">
      <dgm:prSet presAssocID="{D00DD004-CB21-4A69-9A48-56E521A6B277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A7ED75-2B11-4548-8B5A-24156F54612F}" type="pres">
      <dgm:prSet presAssocID="{1C488453-A6EC-4ED1-BB8B-468D3BF3DF80}" presName="vSp" presStyleCnt="0"/>
      <dgm:spPr/>
    </dgm:pt>
    <dgm:pt modelId="{DD981AE3-49E2-48E7-A277-AD8798E7B135}" type="pres">
      <dgm:prSet presAssocID="{F5971DD8-3E67-43CB-B52F-14C2B1FC8430}" presName="horFlow" presStyleCnt="0"/>
      <dgm:spPr/>
    </dgm:pt>
    <dgm:pt modelId="{66EF6F77-0F18-474A-820B-31F71C2ADD49}" type="pres">
      <dgm:prSet presAssocID="{F5971DD8-3E67-43CB-B52F-14C2B1FC8430}" presName="bigChev" presStyleLbl="node1" presStyleIdx="1" presStyleCnt="3"/>
      <dgm:spPr/>
      <dgm:t>
        <a:bodyPr/>
        <a:lstStyle/>
        <a:p>
          <a:endParaRPr lang="es-ES"/>
        </a:p>
      </dgm:t>
    </dgm:pt>
    <dgm:pt modelId="{AB015992-9C78-4D1A-88FD-791DEFA86E07}" type="pres">
      <dgm:prSet presAssocID="{BCFA5A87-26D1-43AF-BC01-68F7C6FEFB74}" presName="parTrans" presStyleCnt="0"/>
      <dgm:spPr/>
    </dgm:pt>
    <dgm:pt modelId="{70B9F711-00FC-4B88-BFF7-80EA64736AC8}" type="pres">
      <dgm:prSet presAssocID="{CB5DE1A5-39D7-4FAF-906D-6C3E5928C8EE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4919D3-6412-4564-9DDB-D6DAFEB7050F}" type="pres">
      <dgm:prSet presAssocID="{17D171A5-C3DB-4C9B-99EC-0C39933C6769}" presName="sibTrans" presStyleCnt="0"/>
      <dgm:spPr/>
    </dgm:pt>
    <dgm:pt modelId="{28A63803-E84C-4C87-98AD-E02ACDE4246A}" type="pres">
      <dgm:prSet presAssocID="{66E97C3F-B077-421D-8E49-BC0FA279BEA6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B582F0-0183-430F-9DEF-6119DD365C4C}" type="pres">
      <dgm:prSet presAssocID="{F5971DD8-3E67-43CB-B52F-14C2B1FC8430}" presName="vSp" presStyleCnt="0"/>
      <dgm:spPr/>
    </dgm:pt>
    <dgm:pt modelId="{AC67E5BF-55BD-407D-8A6C-9CD391E53F2B}" type="pres">
      <dgm:prSet presAssocID="{EBBC9146-4B46-4A89-97F8-52577418B60B}" presName="horFlow" presStyleCnt="0"/>
      <dgm:spPr/>
    </dgm:pt>
    <dgm:pt modelId="{EB7C2B07-69D5-4BF6-B22A-7C06E7BE0610}" type="pres">
      <dgm:prSet presAssocID="{EBBC9146-4B46-4A89-97F8-52577418B60B}" presName="bigChev" presStyleLbl="node1" presStyleIdx="2" presStyleCnt="3"/>
      <dgm:spPr/>
      <dgm:t>
        <a:bodyPr/>
        <a:lstStyle/>
        <a:p>
          <a:endParaRPr lang="es-ES"/>
        </a:p>
      </dgm:t>
    </dgm:pt>
    <dgm:pt modelId="{A71E95EF-33BD-4F64-9E85-345E3E8DD4C3}" type="pres">
      <dgm:prSet presAssocID="{C066541A-294E-4D00-A518-8113A96BFCAF}" presName="parTrans" presStyleCnt="0"/>
      <dgm:spPr/>
    </dgm:pt>
    <dgm:pt modelId="{0E1AFE6E-74A0-488D-9950-B3C256202749}" type="pres">
      <dgm:prSet presAssocID="{B457371F-F3BF-4697-968F-CF0EC538C4B1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114C83-9CDD-4988-A27F-BBC29F07A21C}" type="pres">
      <dgm:prSet presAssocID="{1E3A6B48-0204-4A56-9928-4F96EDF8BC20}" presName="sibTrans" presStyleCnt="0"/>
      <dgm:spPr/>
    </dgm:pt>
    <dgm:pt modelId="{1BC4CDB3-A7F3-43EC-934D-9979D5B40E1D}" type="pres">
      <dgm:prSet presAssocID="{C56EEAC2-1287-4089-8B60-DF54F40F7D82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E14CF5-54FF-46D5-8E58-DEA28B899C13}" type="presOf" srcId="{BB530EB0-1C66-4279-AD9F-EBA4A9C1F1CE}" destId="{6141067A-5352-422C-8E03-41B3A71E53F0}" srcOrd="0" destOrd="0" presId="urn:microsoft.com/office/officeart/2005/8/layout/lProcess3"/>
    <dgm:cxn modelId="{6851BF75-CB05-4B83-95A9-A093ACB8E29D}" srcId="{1C488453-A6EC-4ED1-BB8B-468D3BF3DF80}" destId="{D00DD004-CB21-4A69-9A48-56E521A6B277}" srcOrd="1" destOrd="0" parTransId="{2E1BEF3C-97D4-4CB3-8ADD-9AB364E4B054}" sibTransId="{2DB189F6-2D5B-4FF9-9A61-5E4D95558727}"/>
    <dgm:cxn modelId="{959A5715-F9B7-44A0-9DBD-B12E3A5D4C4D}" type="presOf" srcId="{66E97C3F-B077-421D-8E49-BC0FA279BEA6}" destId="{28A63803-E84C-4C87-98AD-E02ACDE4246A}" srcOrd="0" destOrd="0" presId="urn:microsoft.com/office/officeart/2005/8/layout/lProcess3"/>
    <dgm:cxn modelId="{71C86082-E447-449A-A0A5-29B11C9D2D15}" type="presOf" srcId="{D00DD004-CB21-4A69-9A48-56E521A6B277}" destId="{0F785B7E-9EAA-4998-83C8-2529433DAA1E}" srcOrd="0" destOrd="0" presId="urn:microsoft.com/office/officeart/2005/8/layout/lProcess3"/>
    <dgm:cxn modelId="{F95981E2-91E1-4007-9B60-8A43542A4729}" type="presOf" srcId="{B457371F-F3BF-4697-968F-CF0EC538C4B1}" destId="{0E1AFE6E-74A0-488D-9950-B3C256202749}" srcOrd="0" destOrd="0" presId="urn:microsoft.com/office/officeart/2005/8/layout/lProcess3"/>
    <dgm:cxn modelId="{3BA5DE5E-83F8-4DDA-A92D-7667AED22CF1}" srcId="{EBBC9146-4B46-4A89-97F8-52577418B60B}" destId="{B457371F-F3BF-4697-968F-CF0EC538C4B1}" srcOrd="0" destOrd="0" parTransId="{C066541A-294E-4D00-A518-8113A96BFCAF}" sibTransId="{1E3A6B48-0204-4A56-9928-4F96EDF8BC20}"/>
    <dgm:cxn modelId="{4CDE0602-0A25-4CA8-9E5E-8FA37AFE00D0}" srcId="{F5971DD8-3E67-43CB-B52F-14C2B1FC8430}" destId="{CB5DE1A5-39D7-4FAF-906D-6C3E5928C8EE}" srcOrd="0" destOrd="0" parTransId="{BCFA5A87-26D1-43AF-BC01-68F7C6FEFB74}" sibTransId="{17D171A5-C3DB-4C9B-99EC-0C39933C6769}"/>
    <dgm:cxn modelId="{8529889F-8CA9-4B45-AC56-BFAC57C74F7C}" type="presOf" srcId="{AA00C58C-3BC6-4795-AA85-4D2175874D05}" destId="{069B0322-7684-474F-B5BB-6A2F39666BBD}" srcOrd="0" destOrd="0" presId="urn:microsoft.com/office/officeart/2005/8/layout/lProcess3"/>
    <dgm:cxn modelId="{6F176FB7-8770-4262-A050-E56B7FADF3A2}" type="presOf" srcId="{EBBC9146-4B46-4A89-97F8-52577418B60B}" destId="{EB7C2B07-69D5-4BF6-B22A-7C06E7BE0610}" srcOrd="0" destOrd="0" presId="urn:microsoft.com/office/officeart/2005/8/layout/lProcess3"/>
    <dgm:cxn modelId="{F30351E4-AEE6-476F-A3F4-C7DBDC3667F2}" type="presOf" srcId="{C56EEAC2-1287-4089-8B60-DF54F40F7D82}" destId="{1BC4CDB3-A7F3-43EC-934D-9979D5B40E1D}" srcOrd="0" destOrd="0" presId="urn:microsoft.com/office/officeart/2005/8/layout/lProcess3"/>
    <dgm:cxn modelId="{9492E157-C04A-467F-9732-99B503A2038C}" srcId="{BB530EB0-1C66-4279-AD9F-EBA4A9C1F1CE}" destId="{EBBC9146-4B46-4A89-97F8-52577418B60B}" srcOrd="2" destOrd="0" parTransId="{A51AF0F5-5BCD-4A73-BEFE-F7686A81AB40}" sibTransId="{92A01EDD-07B1-4378-B46C-0C1959363184}"/>
    <dgm:cxn modelId="{FDB0B098-7EBD-4D8C-B83E-C6BA6872E5FD}" srcId="{BB530EB0-1C66-4279-AD9F-EBA4A9C1F1CE}" destId="{F5971DD8-3E67-43CB-B52F-14C2B1FC8430}" srcOrd="1" destOrd="0" parTransId="{D9D9223D-246F-4ACC-9872-0823F308CA8F}" sibTransId="{6A22CEE4-ABEF-4E99-8CC2-56924A2A1CF0}"/>
    <dgm:cxn modelId="{C87D3825-CB07-4E6C-BBFB-04C419F64D01}" srcId="{BB530EB0-1C66-4279-AD9F-EBA4A9C1F1CE}" destId="{1C488453-A6EC-4ED1-BB8B-468D3BF3DF80}" srcOrd="0" destOrd="0" parTransId="{7034F8F3-A36B-474E-B5BF-257A7E567E5F}" sibTransId="{017B754B-EDD1-407B-82BC-3C53C285BDCA}"/>
    <dgm:cxn modelId="{C4C3AB55-A8EF-4AF8-9235-89E10AEB6FB3}" srcId="{F5971DD8-3E67-43CB-B52F-14C2B1FC8430}" destId="{66E97C3F-B077-421D-8E49-BC0FA279BEA6}" srcOrd="1" destOrd="0" parTransId="{8520DDAE-B7B8-4100-B51B-8D1609D98EB8}" sibTransId="{AC6BE89D-AFBA-4A23-B48A-63BAB9866EBD}"/>
    <dgm:cxn modelId="{7C166266-5894-4A22-A15C-DFD91E287517}" srcId="{1C488453-A6EC-4ED1-BB8B-468D3BF3DF80}" destId="{AA00C58C-3BC6-4795-AA85-4D2175874D05}" srcOrd="0" destOrd="0" parTransId="{6A957F41-45D9-40FA-9F82-3879380E7C24}" sibTransId="{B6333002-94F5-4573-A0BB-CF88AD45C02B}"/>
    <dgm:cxn modelId="{B1E45DD0-6CA7-468C-BC40-8574E67C45F4}" type="presOf" srcId="{CB5DE1A5-39D7-4FAF-906D-6C3E5928C8EE}" destId="{70B9F711-00FC-4B88-BFF7-80EA64736AC8}" srcOrd="0" destOrd="0" presId="urn:microsoft.com/office/officeart/2005/8/layout/lProcess3"/>
    <dgm:cxn modelId="{E5A1D38C-6CC7-4C1D-AD6B-F748FBBFC56E}" srcId="{EBBC9146-4B46-4A89-97F8-52577418B60B}" destId="{C56EEAC2-1287-4089-8B60-DF54F40F7D82}" srcOrd="1" destOrd="0" parTransId="{CC9F6122-99B8-48A4-89DD-0F8E4586FCDB}" sibTransId="{830634F1-F788-4062-8E17-9B1E1EDAB424}"/>
    <dgm:cxn modelId="{B3992F5E-2A0F-4991-90A2-4AD137090DFD}" type="presOf" srcId="{F5971DD8-3E67-43CB-B52F-14C2B1FC8430}" destId="{66EF6F77-0F18-474A-820B-31F71C2ADD49}" srcOrd="0" destOrd="0" presId="urn:microsoft.com/office/officeart/2005/8/layout/lProcess3"/>
    <dgm:cxn modelId="{3CE56A1F-C3F3-4C10-9BA7-CBE43E59651A}" type="presOf" srcId="{1C488453-A6EC-4ED1-BB8B-468D3BF3DF80}" destId="{FE12CE3A-13A3-433A-B51B-32A7DACAB9D9}" srcOrd="0" destOrd="0" presId="urn:microsoft.com/office/officeart/2005/8/layout/lProcess3"/>
    <dgm:cxn modelId="{71C17EDD-18AA-4CE8-ABF7-8B73659AC7C8}" type="presParOf" srcId="{6141067A-5352-422C-8E03-41B3A71E53F0}" destId="{C917894B-2C34-49EA-AA16-AFCEAC0122CD}" srcOrd="0" destOrd="0" presId="urn:microsoft.com/office/officeart/2005/8/layout/lProcess3"/>
    <dgm:cxn modelId="{F8A07809-B96C-467F-B463-4D738E3B085F}" type="presParOf" srcId="{C917894B-2C34-49EA-AA16-AFCEAC0122CD}" destId="{FE12CE3A-13A3-433A-B51B-32A7DACAB9D9}" srcOrd="0" destOrd="0" presId="urn:microsoft.com/office/officeart/2005/8/layout/lProcess3"/>
    <dgm:cxn modelId="{37F3FF46-BDF9-4BED-B915-8F1C91451DED}" type="presParOf" srcId="{C917894B-2C34-49EA-AA16-AFCEAC0122CD}" destId="{782D194E-0CB5-4D7D-914B-0F7EA3FF02CB}" srcOrd="1" destOrd="0" presId="urn:microsoft.com/office/officeart/2005/8/layout/lProcess3"/>
    <dgm:cxn modelId="{109C28CD-EE52-49AE-A560-308420F3832B}" type="presParOf" srcId="{C917894B-2C34-49EA-AA16-AFCEAC0122CD}" destId="{069B0322-7684-474F-B5BB-6A2F39666BBD}" srcOrd="2" destOrd="0" presId="urn:microsoft.com/office/officeart/2005/8/layout/lProcess3"/>
    <dgm:cxn modelId="{C3554AA2-B466-4DE7-85F2-E00E3AF213A5}" type="presParOf" srcId="{C917894B-2C34-49EA-AA16-AFCEAC0122CD}" destId="{76D86FF2-AD46-4EBF-951A-F1EB4621F8D5}" srcOrd="3" destOrd="0" presId="urn:microsoft.com/office/officeart/2005/8/layout/lProcess3"/>
    <dgm:cxn modelId="{54B7F214-3820-47F0-9D52-1DECC4749D0A}" type="presParOf" srcId="{C917894B-2C34-49EA-AA16-AFCEAC0122CD}" destId="{0F785B7E-9EAA-4998-83C8-2529433DAA1E}" srcOrd="4" destOrd="0" presId="urn:microsoft.com/office/officeart/2005/8/layout/lProcess3"/>
    <dgm:cxn modelId="{4808CAF8-FA7A-4FA6-B720-20CDB9B7477D}" type="presParOf" srcId="{6141067A-5352-422C-8E03-41B3A71E53F0}" destId="{EAA7ED75-2B11-4548-8B5A-24156F54612F}" srcOrd="1" destOrd="0" presId="urn:microsoft.com/office/officeart/2005/8/layout/lProcess3"/>
    <dgm:cxn modelId="{800E4C47-4C39-4752-A15F-F63D985D9DC9}" type="presParOf" srcId="{6141067A-5352-422C-8E03-41B3A71E53F0}" destId="{DD981AE3-49E2-48E7-A277-AD8798E7B135}" srcOrd="2" destOrd="0" presId="urn:microsoft.com/office/officeart/2005/8/layout/lProcess3"/>
    <dgm:cxn modelId="{B41E0691-D788-48BA-8687-72394CAA5AD8}" type="presParOf" srcId="{DD981AE3-49E2-48E7-A277-AD8798E7B135}" destId="{66EF6F77-0F18-474A-820B-31F71C2ADD49}" srcOrd="0" destOrd="0" presId="urn:microsoft.com/office/officeart/2005/8/layout/lProcess3"/>
    <dgm:cxn modelId="{9E204B39-C918-4C43-B5FF-70C7B7901C42}" type="presParOf" srcId="{DD981AE3-49E2-48E7-A277-AD8798E7B135}" destId="{AB015992-9C78-4D1A-88FD-791DEFA86E07}" srcOrd="1" destOrd="0" presId="urn:microsoft.com/office/officeart/2005/8/layout/lProcess3"/>
    <dgm:cxn modelId="{323126AB-C67F-4A90-80B8-834CB7ED9572}" type="presParOf" srcId="{DD981AE3-49E2-48E7-A277-AD8798E7B135}" destId="{70B9F711-00FC-4B88-BFF7-80EA64736AC8}" srcOrd="2" destOrd="0" presId="urn:microsoft.com/office/officeart/2005/8/layout/lProcess3"/>
    <dgm:cxn modelId="{08EBB9AA-4E1A-4016-B4B7-0E0806F9CB8C}" type="presParOf" srcId="{DD981AE3-49E2-48E7-A277-AD8798E7B135}" destId="{054919D3-6412-4564-9DDB-D6DAFEB7050F}" srcOrd="3" destOrd="0" presId="urn:microsoft.com/office/officeart/2005/8/layout/lProcess3"/>
    <dgm:cxn modelId="{F6215AAC-5A6E-4B53-A821-550A1DC420BF}" type="presParOf" srcId="{DD981AE3-49E2-48E7-A277-AD8798E7B135}" destId="{28A63803-E84C-4C87-98AD-E02ACDE4246A}" srcOrd="4" destOrd="0" presId="urn:microsoft.com/office/officeart/2005/8/layout/lProcess3"/>
    <dgm:cxn modelId="{9C23608C-8B8F-4C43-95B2-5BBBDDA319A4}" type="presParOf" srcId="{6141067A-5352-422C-8E03-41B3A71E53F0}" destId="{CCB582F0-0183-430F-9DEF-6119DD365C4C}" srcOrd="3" destOrd="0" presId="urn:microsoft.com/office/officeart/2005/8/layout/lProcess3"/>
    <dgm:cxn modelId="{CDAE7641-F563-43F9-9043-9C8E950FCEE5}" type="presParOf" srcId="{6141067A-5352-422C-8E03-41B3A71E53F0}" destId="{AC67E5BF-55BD-407D-8A6C-9CD391E53F2B}" srcOrd="4" destOrd="0" presId="urn:microsoft.com/office/officeart/2005/8/layout/lProcess3"/>
    <dgm:cxn modelId="{7E0CE703-A798-47DE-9F87-E74D9A991C18}" type="presParOf" srcId="{AC67E5BF-55BD-407D-8A6C-9CD391E53F2B}" destId="{EB7C2B07-69D5-4BF6-B22A-7C06E7BE0610}" srcOrd="0" destOrd="0" presId="urn:microsoft.com/office/officeart/2005/8/layout/lProcess3"/>
    <dgm:cxn modelId="{AB98F4B9-AE26-437B-A9FC-404DD0A4BB2E}" type="presParOf" srcId="{AC67E5BF-55BD-407D-8A6C-9CD391E53F2B}" destId="{A71E95EF-33BD-4F64-9E85-345E3E8DD4C3}" srcOrd="1" destOrd="0" presId="urn:microsoft.com/office/officeart/2005/8/layout/lProcess3"/>
    <dgm:cxn modelId="{1EE94A18-21A6-4DDB-9E37-DC5FC37B6D5C}" type="presParOf" srcId="{AC67E5BF-55BD-407D-8A6C-9CD391E53F2B}" destId="{0E1AFE6E-74A0-488D-9950-B3C256202749}" srcOrd="2" destOrd="0" presId="urn:microsoft.com/office/officeart/2005/8/layout/lProcess3"/>
    <dgm:cxn modelId="{88AF9D67-441C-4186-B5F6-EA8B1A240365}" type="presParOf" srcId="{AC67E5BF-55BD-407D-8A6C-9CD391E53F2B}" destId="{E5114C83-9CDD-4988-A27F-BBC29F07A21C}" srcOrd="3" destOrd="0" presId="urn:microsoft.com/office/officeart/2005/8/layout/lProcess3"/>
    <dgm:cxn modelId="{72E0CD8B-B7D1-4A82-8B6E-D78D1EF4B691}" type="presParOf" srcId="{AC67E5BF-55BD-407D-8A6C-9CD391E53F2B}" destId="{1BC4CDB3-A7F3-43EC-934D-9979D5B40E1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530EB0-1C66-4279-AD9F-EBA4A9C1F1CE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C488453-A6EC-4ED1-BB8B-468D3BF3DF80}">
      <dgm:prSet phldrT="[Texto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es-ES" sz="1400" dirty="0" smtClean="0"/>
            <a:t>Contenido de fenoles totales</a:t>
          </a:r>
          <a:br>
            <a:rPr lang="es-ES" sz="1400" dirty="0" smtClean="0"/>
          </a:br>
          <a:r>
            <a:rPr lang="es-ES" sz="1400" dirty="0" smtClean="0"/>
            <a:t>(TPC)</a:t>
          </a:r>
          <a:endParaRPr lang="es-ES" sz="1400" dirty="0"/>
        </a:p>
      </dgm:t>
    </dgm:pt>
    <dgm:pt modelId="{7034F8F3-A36B-474E-B5BF-257A7E567E5F}" type="parTrans" cxnId="{C87D3825-CB07-4E6C-BBFB-04C419F64D01}">
      <dgm:prSet/>
      <dgm:spPr/>
      <dgm:t>
        <a:bodyPr/>
        <a:lstStyle/>
        <a:p>
          <a:endParaRPr lang="es-ES"/>
        </a:p>
      </dgm:t>
    </dgm:pt>
    <dgm:pt modelId="{017B754B-EDD1-407B-82BC-3C53C285BDCA}" type="sibTrans" cxnId="{C87D3825-CB07-4E6C-BBFB-04C419F64D01}">
      <dgm:prSet/>
      <dgm:spPr/>
      <dgm:t>
        <a:bodyPr/>
        <a:lstStyle/>
        <a:p>
          <a:endParaRPr lang="es-ES"/>
        </a:p>
      </dgm:t>
    </dgm:pt>
    <dgm:pt modelId="{AA00C58C-3BC6-4795-AA85-4D2175874D05}">
      <dgm:prSet phldrT="[Texto]" custT="1"/>
      <dgm:spPr/>
      <dgm:t>
        <a:bodyPr/>
        <a:lstStyle/>
        <a:p>
          <a:r>
            <a:rPr lang="es-ES" sz="1000" dirty="0" smtClean="0"/>
            <a:t>Folin-Ciocalteau (1 N)</a:t>
          </a:r>
          <a:endParaRPr lang="es-ES" sz="1000" dirty="0"/>
        </a:p>
      </dgm:t>
    </dgm:pt>
    <dgm:pt modelId="{6A957F41-45D9-40FA-9F82-3879380E7C24}" type="parTrans" cxnId="{7C166266-5894-4A22-A15C-DFD91E287517}">
      <dgm:prSet/>
      <dgm:spPr/>
      <dgm:t>
        <a:bodyPr/>
        <a:lstStyle/>
        <a:p>
          <a:endParaRPr lang="es-ES"/>
        </a:p>
      </dgm:t>
    </dgm:pt>
    <dgm:pt modelId="{B6333002-94F5-4573-A0BB-CF88AD45C02B}" type="sibTrans" cxnId="{7C166266-5894-4A22-A15C-DFD91E287517}">
      <dgm:prSet/>
      <dgm:spPr/>
      <dgm:t>
        <a:bodyPr/>
        <a:lstStyle/>
        <a:p>
          <a:endParaRPr lang="es-ES"/>
        </a:p>
      </dgm:t>
    </dgm:pt>
    <dgm:pt modelId="{F5971DD8-3E67-43CB-B52F-14C2B1FC8430}">
      <dgm:prSet phldrT="[Texto]" custT="1"/>
      <dgm:spPr/>
      <dgm:t>
        <a:bodyPr/>
        <a:lstStyle/>
        <a:p>
          <a:r>
            <a:rPr lang="es-ES" sz="1400" dirty="0" smtClean="0"/>
            <a:t>Contenido de flavonoides totales</a:t>
          </a:r>
          <a:br>
            <a:rPr lang="es-ES" sz="1400" dirty="0" smtClean="0"/>
          </a:br>
          <a:r>
            <a:rPr lang="es-ES" sz="1400" dirty="0" smtClean="0"/>
            <a:t>(TFC)</a:t>
          </a:r>
          <a:endParaRPr lang="es-ES" sz="1400" dirty="0"/>
        </a:p>
      </dgm:t>
    </dgm:pt>
    <dgm:pt modelId="{D9D9223D-246F-4ACC-9872-0823F308CA8F}" type="parTrans" cxnId="{FDB0B098-7EBD-4D8C-B83E-C6BA6872E5FD}">
      <dgm:prSet/>
      <dgm:spPr/>
      <dgm:t>
        <a:bodyPr/>
        <a:lstStyle/>
        <a:p>
          <a:endParaRPr lang="es-ES"/>
        </a:p>
      </dgm:t>
    </dgm:pt>
    <dgm:pt modelId="{6A22CEE4-ABEF-4E99-8CC2-56924A2A1CF0}" type="sibTrans" cxnId="{FDB0B098-7EBD-4D8C-B83E-C6BA6872E5FD}">
      <dgm:prSet/>
      <dgm:spPr/>
      <dgm:t>
        <a:bodyPr/>
        <a:lstStyle/>
        <a:p>
          <a:endParaRPr lang="es-ES"/>
        </a:p>
      </dgm:t>
    </dgm:pt>
    <dgm:pt modelId="{87C927E2-10B6-4091-B4EA-C06E28352FDD}">
      <dgm:prSet phldrT="[Texto]" custT="1"/>
      <dgm:spPr/>
      <dgm:t>
        <a:bodyPr/>
        <a:lstStyle/>
        <a:p>
          <a:r>
            <a:rPr lang="es-EC" sz="1000" dirty="0" smtClean="0"/>
            <a:t>Muestra + </a:t>
          </a:r>
          <a:r>
            <a:rPr lang="es-EC" sz="1000" dirty="0" err="1" smtClean="0"/>
            <a:t>EtOH</a:t>
          </a:r>
          <a:r>
            <a:rPr lang="es-EC" sz="1000" dirty="0" smtClean="0"/>
            <a:t> + CH</a:t>
          </a:r>
          <a:r>
            <a:rPr lang="es-EC" sz="1000" baseline="-25000" dirty="0" smtClean="0"/>
            <a:t>3</a:t>
          </a:r>
          <a:r>
            <a:rPr lang="es-EC" sz="1000" dirty="0" smtClean="0"/>
            <a:t>COONa </a:t>
          </a:r>
        </a:p>
        <a:p>
          <a:r>
            <a:rPr lang="es-EC" sz="1000" dirty="0" smtClean="0"/>
            <a:t>(1 M)</a:t>
          </a:r>
          <a:endParaRPr lang="es-ES" sz="1000" dirty="0"/>
        </a:p>
      </dgm:t>
    </dgm:pt>
    <dgm:pt modelId="{835F2E3F-8239-469B-8186-B65E1FEC8A72}" type="parTrans" cxnId="{30FC06F4-9D7A-412A-9FB4-822807D72292}">
      <dgm:prSet/>
      <dgm:spPr/>
      <dgm:t>
        <a:bodyPr/>
        <a:lstStyle/>
        <a:p>
          <a:endParaRPr lang="es-ES"/>
        </a:p>
      </dgm:t>
    </dgm:pt>
    <dgm:pt modelId="{D82BC014-C99B-4F21-BED2-0837A4B5200A}" type="sibTrans" cxnId="{30FC06F4-9D7A-412A-9FB4-822807D72292}">
      <dgm:prSet/>
      <dgm:spPr/>
      <dgm:t>
        <a:bodyPr/>
        <a:lstStyle/>
        <a:p>
          <a:endParaRPr lang="es-ES"/>
        </a:p>
      </dgm:t>
    </dgm:pt>
    <dgm:pt modelId="{EBBC9146-4B46-4A89-97F8-52577418B60B}">
      <dgm:prSet phldrT="[Texto]" custT="1"/>
      <dgm:spPr/>
      <dgm:t>
        <a:bodyPr/>
        <a:lstStyle/>
        <a:p>
          <a:r>
            <a:rPr lang="es-ES" sz="1400" dirty="0" smtClean="0"/>
            <a:t>Contenido antocianinas  totales</a:t>
          </a:r>
          <a:br>
            <a:rPr lang="es-ES" sz="1400" dirty="0" smtClean="0"/>
          </a:br>
          <a:r>
            <a:rPr lang="es-ES" sz="1400" dirty="0" smtClean="0"/>
            <a:t>(TAC)</a:t>
          </a:r>
          <a:endParaRPr lang="es-ES" sz="1400" dirty="0"/>
        </a:p>
      </dgm:t>
    </dgm:pt>
    <dgm:pt modelId="{A51AF0F5-5BCD-4A73-BEFE-F7686A81AB40}" type="parTrans" cxnId="{9492E157-C04A-467F-9732-99B503A2038C}">
      <dgm:prSet/>
      <dgm:spPr/>
      <dgm:t>
        <a:bodyPr/>
        <a:lstStyle/>
        <a:p>
          <a:endParaRPr lang="es-ES"/>
        </a:p>
      </dgm:t>
    </dgm:pt>
    <dgm:pt modelId="{92A01EDD-07B1-4378-B46C-0C1959363184}" type="sibTrans" cxnId="{9492E157-C04A-467F-9732-99B503A2038C}">
      <dgm:prSet/>
      <dgm:spPr/>
      <dgm:t>
        <a:bodyPr/>
        <a:lstStyle/>
        <a:p>
          <a:endParaRPr lang="es-ES"/>
        </a:p>
      </dgm:t>
    </dgm:pt>
    <dgm:pt modelId="{B457371F-F3BF-4697-968F-CF0EC538C4B1}">
      <dgm:prSet phldrT="[Texto]" custT="1"/>
      <dgm:spPr/>
      <dgm:t>
        <a:bodyPr/>
        <a:lstStyle/>
        <a:p>
          <a:r>
            <a:rPr lang="es-EC" sz="1000" dirty="0" smtClean="0"/>
            <a:t>5 g flores y frutos +</a:t>
          </a:r>
          <a:endParaRPr lang="es-ES" sz="1000" dirty="0"/>
        </a:p>
      </dgm:t>
    </dgm:pt>
    <dgm:pt modelId="{C066541A-294E-4D00-A518-8113A96BFCAF}" type="parTrans" cxnId="{3BA5DE5E-83F8-4DDA-A92D-7667AED22CF1}">
      <dgm:prSet/>
      <dgm:spPr/>
      <dgm:t>
        <a:bodyPr/>
        <a:lstStyle/>
        <a:p>
          <a:endParaRPr lang="es-ES"/>
        </a:p>
      </dgm:t>
    </dgm:pt>
    <dgm:pt modelId="{1E3A6B48-0204-4A56-9928-4F96EDF8BC20}" type="sibTrans" cxnId="{3BA5DE5E-83F8-4DDA-A92D-7667AED22CF1}">
      <dgm:prSet/>
      <dgm:spPr/>
      <dgm:t>
        <a:bodyPr/>
        <a:lstStyle/>
        <a:p>
          <a:endParaRPr lang="es-ES"/>
        </a:p>
      </dgm:t>
    </dgm:pt>
    <dgm:pt modelId="{AC924B16-BBEC-4541-A586-2EEE2BD25371}">
      <dgm:prSet phldrT="[Texto]" custT="1"/>
      <dgm:spPr/>
      <dgm:t>
        <a:bodyPr/>
        <a:lstStyle/>
        <a:p>
          <a:r>
            <a:rPr lang="es-ES" sz="1000" dirty="0" smtClean="0"/>
            <a:t>F-C + Muestra + </a:t>
          </a:r>
          <a:r>
            <a:rPr lang="es-EC" sz="1000" dirty="0" smtClean="0"/>
            <a:t>Na</a:t>
          </a:r>
          <a:r>
            <a:rPr lang="es-EC" sz="1000" baseline="-25000" dirty="0" smtClean="0"/>
            <a:t>2</a:t>
          </a:r>
          <a:r>
            <a:rPr lang="es-EC" sz="1000" dirty="0" smtClean="0"/>
            <a:t>CO</a:t>
          </a:r>
          <a:r>
            <a:rPr lang="es-EC" sz="1000" baseline="-25000" dirty="0" smtClean="0"/>
            <a:t>3 </a:t>
          </a:r>
          <a:r>
            <a:rPr lang="es-EC" sz="1000" dirty="0" smtClean="0"/>
            <a:t>(20%) + agua</a:t>
          </a:r>
          <a:endParaRPr lang="es-ES" sz="1000" dirty="0"/>
        </a:p>
      </dgm:t>
    </dgm:pt>
    <dgm:pt modelId="{F8F5755F-FC5B-4FC1-8853-C92BAAD9989A}" type="parTrans" cxnId="{1367DCB4-A466-40B7-9048-FC86AF8CDAF3}">
      <dgm:prSet/>
      <dgm:spPr/>
      <dgm:t>
        <a:bodyPr/>
        <a:lstStyle/>
        <a:p>
          <a:endParaRPr lang="es-ES"/>
        </a:p>
      </dgm:t>
    </dgm:pt>
    <dgm:pt modelId="{915C9B2D-8D21-46CF-B46B-BBE6321B4547}" type="sibTrans" cxnId="{1367DCB4-A466-40B7-9048-FC86AF8CDAF3}">
      <dgm:prSet/>
      <dgm:spPr/>
      <dgm:t>
        <a:bodyPr/>
        <a:lstStyle/>
        <a:p>
          <a:endParaRPr lang="es-ES"/>
        </a:p>
      </dgm:t>
    </dgm:pt>
    <dgm:pt modelId="{D00DD004-CB21-4A69-9A48-56E521A6B277}">
      <dgm:prSet phldrT="[Texto]" custT="1"/>
      <dgm:spPr/>
      <dgm:t>
        <a:bodyPr/>
        <a:lstStyle/>
        <a:p>
          <a:r>
            <a:rPr lang="es-ES" sz="1000" dirty="0" smtClean="0"/>
            <a:t>765 nm</a:t>
          </a:r>
          <a:endParaRPr lang="es-ES" sz="1000" dirty="0"/>
        </a:p>
      </dgm:t>
    </dgm:pt>
    <dgm:pt modelId="{2E1BEF3C-97D4-4CB3-8ADD-9AB364E4B054}" type="parTrans" cxnId="{6851BF75-CB05-4B83-95A9-A093ACB8E29D}">
      <dgm:prSet/>
      <dgm:spPr/>
      <dgm:t>
        <a:bodyPr/>
        <a:lstStyle/>
        <a:p>
          <a:endParaRPr lang="es-ES"/>
        </a:p>
      </dgm:t>
    </dgm:pt>
    <dgm:pt modelId="{2DB189F6-2D5B-4FF9-9A61-5E4D95558727}" type="sibTrans" cxnId="{6851BF75-CB05-4B83-95A9-A093ACB8E29D}">
      <dgm:prSet/>
      <dgm:spPr/>
      <dgm:t>
        <a:bodyPr/>
        <a:lstStyle/>
        <a:p>
          <a:endParaRPr lang="es-ES"/>
        </a:p>
      </dgm:t>
    </dgm:pt>
    <dgm:pt modelId="{90EDDF72-66B3-4653-A774-0CD0A13DF800}">
      <dgm:prSet phldrT="[Texto]" custT="1"/>
      <dgm:spPr/>
      <dgm:t>
        <a:bodyPr/>
        <a:lstStyle/>
        <a:p>
          <a:r>
            <a:rPr lang="es-EC" sz="1000" dirty="0" smtClean="0"/>
            <a:t>+ AlCl</a:t>
          </a:r>
          <a:r>
            <a:rPr lang="es-EC" sz="1000" baseline="-25000" dirty="0" smtClean="0"/>
            <a:t>3</a:t>
          </a:r>
          <a:r>
            <a:rPr lang="es-EC" sz="1000" dirty="0" smtClean="0"/>
            <a:t> (10%) + agua</a:t>
          </a:r>
          <a:endParaRPr lang="es-ES" sz="1000" dirty="0"/>
        </a:p>
      </dgm:t>
    </dgm:pt>
    <dgm:pt modelId="{6710CDAF-3F01-4E3A-A491-2F6F23B58E98}" type="parTrans" cxnId="{244C93F4-062D-4736-8D6C-D185ACF726DA}">
      <dgm:prSet/>
      <dgm:spPr/>
      <dgm:t>
        <a:bodyPr/>
        <a:lstStyle/>
        <a:p>
          <a:endParaRPr lang="es-ES"/>
        </a:p>
      </dgm:t>
    </dgm:pt>
    <dgm:pt modelId="{17DC6147-B00B-4665-9CF2-0D1350AE0496}" type="sibTrans" cxnId="{244C93F4-062D-4736-8D6C-D185ACF726DA}">
      <dgm:prSet/>
      <dgm:spPr/>
      <dgm:t>
        <a:bodyPr/>
        <a:lstStyle/>
        <a:p>
          <a:endParaRPr lang="es-ES"/>
        </a:p>
      </dgm:t>
    </dgm:pt>
    <dgm:pt modelId="{66E97C3F-B077-421D-8E49-BC0FA279BEA6}">
      <dgm:prSet phldrT="[Texto]" custT="1"/>
      <dgm:spPr/>
      <dgm:t>
        <a:bodyPr/>
        <a:lstStyle/>
        <a:p>
          <a:r>
            <a:rPr lang="es-ES" sz="1000" dirty="0" smtClean="0"/>
            <a:t>435 nm</a:t>
          </a:r>
          <a:endParaRPr lang="es-ES" sz="1000" dirty="0"/>
        </a:p>
      </dgm:t>
    </dgm:pt>
    <dgm:pt modelId="{8520DDAE-B7B8-4100-B51B-8D1609D98EB8}" type="parTrans" cxnId="{C4C3AB55-A8EF-4AF8-9235-89E10AEB6FB3}">
      <dgm:prSet/>
      <dgm:spPr/>
      <dgm:t>
        <a:bodyPr/>
        <a:lstStyle/>
        <a:p>
          <a:endParaRPr lang="es-ES"/>
        </a:p>
      </dgm:t>
    </dgm:pt>
    <dgm:pt modelId="{AC6BE89D-AFBA-4A23-B48A-63BAB9866EBD}" type="sibTrans" cxnId="{C4C3AB55-A8EF-4AF8-9235-89E10AEB6FB3}">
      <dgm:prSet/>
      <dgm:spPr/>
      <dgm:t>
        <a:bodyPr/>
        <a:lstStyle/>
        <a:p>
          <a:endParaRPr lang="es-ES"/>
        </a:p>
      </dgm:t>
    </dgm:pt>
    <dgm:pt modelId="{F97462B2-9C67-4F3A-91BE-140B7C84B719}">
      <dgm:prSet phldrT="[Texto]" custT="1"/>
      <dgm:spPr/>
      <dgm:t>
        <a:bodyPr/>
        <a:lstStyle/>
        <a:p>
          <a:r>
            <a:rPr lang="es-ES" sz="900" dirty="0" smtClean="0"/>
            <a:t>-buffer KCl (0.025 M; pH 1.0)</a:t>
          </a:r>
        </a:p>
        <a:p>
          <a:r>
            <a:rPr lang="es-ES" sz="900" dirty="0" smtClean="0"/>
            <a:t>-buffer </a:t>
          </a:r>
          <a:r>
            <a:rPr lang="es-EC" sz="900" dirty="0" smtClean="0"/>
            <a:t>CH</a:t>
          </a:r>
          <a:r>
            <a:rPr lang="es-EC" sz="900" baseline="-25000" dirty="0" smtClean="0"/>
            <a:t>3</a:t>
          </a:r>
          <a:r>
            <a:rPr lang="es-EC" sz="900" dirty="0" smtClean="0"/>
            <a:t>COONa </a:t>
          </a:r>
          <a:r>
            <a:rPr lang="es-ES" sz="900" dirty="0" smtClean="0"/>
            <a:t>(0.4 M; pH 4.5)</a:t>
          </a:r>
          <a:endParaRPr lang="es-ES" sz="900" dirty="0"/>
        </a:p>
      </dgm:t>
    </dgm:pt>
    <dgm:pt modelId="{26B6E135-F597-4702-B603-F123E761C72B}" type="sibTrans" cxnId="{57E61093-0C09-48C5-B4C2-8B7B4BFB7767}">
      <dgm:prSet/>
      <dgm:spPr/>
      <dgm:t>
        <a:bodyPr/>
        <a:lstStyle/>
        <a:p>
          <a:endParaRPr lang="es-ES"/>
        </a:p>
      </dgm:t>
    </dgm:pt>
    <dgm:pt modelId="{98C901AE-9932-413F-8B2B-1D71FFBBACF8}" type="parTrans" cxnId="{57E61093-0C09-48C5-B4C2-8B7B4BFB7767}">
      <dgm:prSet/>
      <dgm:spPr/>
      <dgm:t>
        <a:bodyPr/>
        <a:lstStyle/>
        <a:p>
          <a:endParaRPr lang="es-ES"/>
        </a:p>
      </dgm:t>
    </dgm:pt>
    <dgm:pt modelId="{C56EEAC2-1287-4089-8B60-DF54F40F7D82}">
      <dgm:prSet phldrT="[Texto]" custT="1"/>
      <dgm:spPr/>
      <dgm:t>
        <a:bodyPr/>
        <a:lstStyle/>
        <a:p>
          <a:r>
            <a:rPr lang="es-ES" sz="1000" dirty="0" smtClean="0"/>
            <a:t>520 y 700 nm</a:t>
          </a:r>
          <a:endParaRPr lang="es-ES" sz="1000" dirty="0"/>
        </a:p>
      </dgm:t>
    </dgm:pt>
    <dgm:pt modelId="{CC9F6122-99B8-48A4-89DD-0F8E4586FCDB}" type="parTrans" cxnId="{E5A1D38C-6CC7-4C1D-AD6B-F748FBBFC56E}">
      <dgm:prSet/>
      <dgm:spPr/>
      <dgm:t>
        <a:bodyPr/>
        <a:lstStyle/>
        <a:p>
          <a:endParaRPr lang="es-ES"/>
        </a:p>
      </dgm:t>
    </dgm:pt>
    <dgm:pt modelId="{830634F1-F788-4062-8E17-9B1E1EDAB424}" type="sibTrans" cxnId="{E5A1D38C-6CC7-4C1D-AD6B-F748FBBFC56E}">
      <dgm:prSet/>
      <dgm:spPr/>
      <dgm:t>
        <a:bodyPr/>
        <a:lstStyle/>
        <a:p>
          <a:endParaRPr lang="es-ES"/>
        </a:p>
      </dgm:t>
    </dgm:pt>
    <dgm:pt modelId="{6141067A-5352-422C-8E03-41B3A71E53F0}" type="pres">
      <dgm:prSet presAssocID="{BB530EB0-1C66-4279-AD9F-EBA4A9C1F1C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17894B-2C34-49EA-AA16-AFCEAC0122CD}" type="pres">
      <dgm:prSet presAssocID="{1C488453-A6EC-4ED1-BB8B-468D3BF3DF80}" presName="horFlow" presStyleCnt="0"/>
      <dgm:spPr/>
    </dgm:pt>
    <dgm:pt modelId="{FE12CE3A-13A3-433A-B51B-32A7DACAB9D9}" type="pres">
      <dgm:prSet presAssocID="{1C488453-A6EC-4ED1-BB8B-468D3BF3DF80}" presName="bigChev" presStyleLbl="node1" presStyleIdx="0" presStyleCnt="3"/>
      <dgm:spPr/>
      <dgm:t>
        <a:bodyPr/>
        <a:lstStyle/>
        <a:p>
          <a:endParaRPr lang="es-ES"/>
        </a:p>
      </dgm:t>
    </dgm:pt>
    <dgm:pt modelId="{782D194E-0CB5-4D7D-914B-0F7EA3FF02CB}" type="pres">
      <dgm:prSet presAssocID="{6A957F41-45D9-40FA-9F82-3879380E7C24}" presName="parTrans" presStyleCnt="0"/>
      <dgm:spPr/>
    </dgm:pt>
    <dgm:pt modelId="{069B0322-7684-474F-B5BB-6A2F39666BBD}" type="pres">
      <dgm:prSet presAssocID="{AA00C58C-3BC6-4795-AA85-4D2175874D05}" presName="node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D86FF2-AD46-4EBF-951A-F1EB4621F8D5}" type="pres">
      <dgm:prSet presAssocID="{B6333002-94F5-4573-A0BB-CF88AD45C02B}" presName="sibTrans" presStyleCnt="0"/>
      <dgm:spPr/>
    </dgm:pt>
    <dgm:pt modelId="{8EF71330-0AA7-4258-88FB-D4427D1971AA}" type="pres">
      <dgm:prSet presAssocID="{AC924B16-BBEC-4541-A586-2EEE2BD25371}" presName="node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BC195B-8099-4C47-93F5-E49E6E9703F1}" type="pres">
      <dgm:prSet presAssocID="{915C9B2D-8D21-46CF-B46B-BBE6321B4547}" presName="sibTrans" presStyleCnt="0"/>
      <dgm:spPr/>
    </dgm:pt>
    <dgm:pt modelId="{0F785B7E-9EAA-4998-83C8-2529433DAA1E}" type="pres">
      <dgm:prSet presAssocID="{D00DD004-CB21-4A69-9A48-56E521A6B277}" presName="node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A7ED75-2B11-4548-8B5A-24156F54612F}" type="pres">
      <dgm:prSet presAssocID="{1C488453-A6EC-4ED1-BB8B-468D3BF3DF80}" presName="vSp" presStyleCnt="0"/>
      <dgm:spPr/>
    </dgm:pt>
    <dgm:pt modelId="{DD981AE3-49E2-48E7-A277-AD8798E7B135}" type="pres">
      <dgm:prSet presAssocID="{F5971DD8-3E67-43CB-B52F-14C2B1FC8430}" presName="horFlow" presStyleCnt="0"/>
      <dgm:spPr/>
    </dgm:pt>
    <dgm:pt modelId="{66EF6F77-0F18-474A-820B-31F71C2ADD49}" type="pres">
      <dgm:prSet presAssocID="{F5971DD8-3E67-43CB-B52F-14C2B1FC8430}" presName="bigChev" presStyleLbl="node1" presStyleIdx="1" presStyleCnt="3"/>
      <dgm:spPr/>
      <dgm:t>
        <a:bodyPr/>
        <a:lstStyle/>
        <a:p>
          <a:endParaRPr lang="es-ES"/>
        </a:p>
      </dgm:t>
    </dgm:pt>
    <dgm:pt modelId="{E347CB48-8E54-4D1D-8B8F-1D94BBF5ABC0}" type="pres">
      <dgm:prSet presAssocID="{835F2E3F-8239-469B-8186-B65E1FEC8A72}" presName="parTrans" presStyleCnt="0"/>
      <dgm:spPr/>
    </dgm:pt>
    <dgm:pt modelId="{A761527E-AC4E-4EF5-B786-16A28BC7FBDF}" type="pres">
      <dgm:prSet presAssocID="{87C927E2-10B6-4091-B4EA-C06E28352FDD}" presName="node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2A6C26-9C48-42A0-BFA0-FA2A89D6C86C}" type="pres">
      <dgm:prSet presAssocID="{D82BC014-C99B-4F21-BED2-0837A4B5200A}" presName="sibTrans" presStyleCnt="0"/>
      <dgm:spPr/>
    </dgm:pt>
    <dgm:pt modelId="{079C30FF-EC13-481A-8F67-0695AA1B5EE4}" type="pres">
      <dgm:prSet presAssocID="{90EDDF72-66B3-4653-A774-0CD0A13DF800}" presName="node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13CDE5-CDEC-4364-809D-159CCEC3572D}" type="pres">
      <dgm:prSet presAssocID="{17DC6147-B00B-4665-9CF2-0D1350AE0496}" presName="sibTrans" presStyleCnt="0"/>
      <dgm:spPr/>
    </dgm:pt>
    <dgm:pt modelId="{28A63803-E84C-4C87-98AD-E02ACDE4246A}" type="pres">
      <dgm:prSet presAssocID="{66E97C3F-B077-421D-8E49-BC0FA279BEA6}" presName="node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B582F0-0183-430F-9DEF-6119DD365C4C}" type="pres">
      <dgm:prSet presAssocID="{F5971DD8-3E67-43CB-B52F-14C2B1FC8430}" presName="vSp" presStyleCnt="0"/>
      <dgm:spPr/>
    </dgm:pt>
    <dgm:pt modelId="{AC67E5BF-55BD-407D-8A6C-9CD391E53F2B}" type="pres">
      <dgm:prSet presAssocID="{EBBC9146-4B46-4A89-97F8-52577418B60B}" presName="horFlow" presStyleCnt="0"/>
      <dgm:spPr/>
    </dgm:pt>
    <dgm:pt modelId="{EB7C2B07-69D5-4BF6-B22A-7C06E7BE0610}" type="pres">
      <dgm:prSet presAssocID="{EBBC9146-4B46-4A89-97F8-52577418B60B}" presName="bigChev" presStyleLbl="node1" presStyleIdx="2" presStyleCnt="3"/>
      <dgm:spPr/>
      <dgm:t>
        <a:bodyPr/>
        <a:lstStyle/>
        <a:p>
          <a:endParaRPr lang="es-ES"/>
        </a:p>
      </dgm:t>
    </dgm:pt>
    <dgm:pt modelId="{A71E95EF-33BD-4F64-9E85-345E3E8DD4C3}" type="pres">
      <dgm:prSet presAssocID="{C066541A-294E-4D00-A518-8113A96BFCAF}" presName="parTrans" presStyleCnt="0"/>
      <dgm:spPr/>
    </dgm:pt>
    <dgm:pt modelId="{0E1AFE6E-74A0-488D-9950-B3C256202749}" type="pres">
      <dgm:prSet presAssocID="{B457371F-F3BF-4697-968F-CF0EC538C4B1}" presName="node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114C83-9CDD-4988-A27F-BBC29F07A21C}" type="pres">
      <dgm:prSet presAssocID="{1E3A6B48-0204-4A56-9928-4F96EDF8BC20}" presName="sibTrans" presStyleCnt="0"/>
      <dgm:spPr/>
    </dgm:pt>
    <dgm:pt modelId="{A88EED2C-202F-4F1C-BD62-343A8129309C}" type="pres">
      <dgm:prSet presAssocID="{F97462B2-9C67-4F3A-91BE-140B7C84B719}" presName="node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4419F8-8F55-4E75-A64A-EB87CD73D2FE}" type="pres">
      <dgm:prSet presAssocID="{26B6E135-F597-4702-B603-F123E761C72B}" presName="sibTrans" presStyleCnt="0"/>
      <dgm:spPr/>
    </dgm:pt>
    <dgm:pt modelId="{1BC4CDB3-A7F3-43EC-934D-9979D5B40E1D}" type="pres">
      <dgm:prSet presAssocID="{C56EEAC2-1287-4089-8B60-DF54F40F7D82}" presName="node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166266-5894-4A22-A15C-DFD91E287517}" srcId="{1C488453-A6EC-4ED1-BB8B-468D3BF3DF80}" destId="{AA00C58C-3BC6-4795-AA85-4D2175874D05}" srcOrd="0" destOrd="0" parTransId="{6A957F41-45D9-40FA-9F82-3879380E7C24}" sibTransId="{B6333002-94F5-4573-A0BB-CF88AD45C02B}"/>
    <dgm:cxn modelId="{244C93F4-062D-4736-8D6C-D185ACF726DA}" srcId="{F5971DD8-3E67-43CB-B52F-14C2B1FC8430}" destId="{90EDDF72-66B3-4653-A774-0CD0A13DF800}" srcOrd="1" destOrd="0" parTransId="{6710CDAF-3F01-4E3A-A491-2F6F23B58E98}" sibTransId="{17DC6147-B00B-4665-9CF2-0D1350AE0496}"/>
    <dgm:cxn modelId="{C87D3825-CB07-4E6C-BBFB-04C419F64D01}" srcId="{BB530EB0-1C66-4279-AD9F-EBA4A9C1F1CE}" destId="{1C488453-A6EC-4ED1-BB8B-468D3BF3DF80}" srcOrd="0" destOrd="0" parTransId="{7034F8F3-A36B-474E-B5BF-257A7E567E5F}" sibTransId="{017B754B-EDD1-407B-82BC-3C53C285BDCA}"/>
    <dgm:cxn modelId="{C4C3AB55-A8EF-4AF8-9235-89E10AEB6FB3}" srcId="{F5971DD8-3E67-43CB-B52F-14C2B1FC8430}" destId="{66E97C3F-B077-421D-8E49-BC0FA279BEA6}" srcOrd="2" destOrd="0" parTransId="{8520DDAE-B7B8-4100-B51B-8D1609D98EB8}" sibTransId="{AC6BE89D-AFBA-4A23-B48A-63BAB9866EBD}"/>
    <dgm:cxn modelId="{04F3BE6E-E088-4771-8E99-9AE3B28215A4}" type="presOf" srcId="{AC924B16-BBEC-4541-A586-2EEE2BD25371}" destId="{8EF71330-0AA7-4258-88FB-D4427D1971AA}" srcOrd="0" destOrd="0" presId="urn:microsoft.com/office/officeart/2005/8/layout/lProcess3"/>
    <dgm:cxn modelId="{959A5715-F9B7-44A0-9DBD-B12E3A5D4C4D}" type="presOf" srcId="{66E97C3F-B077-421D-8E49-BC0FA279BEA6}" destId="{28A63803-E84C-4C87-98AD-E02ACDE4246A}" srcOrd="0" destOrd="0" presId="urn:microsoft.com/office/officeart/2005/8/layout/lProcess3"/>
    <dgm:cxn modelId="{3CE56A1F-C3F3-4C10-9BA7-CBE43E59651A}" type="presOf" srcId="{1C488453-A6EC-4ED1-BB8B-468D3BF3DF80}" destId="{FE12CE3A-13A3-433A-B51B-32A7DACAB9D9}" srcOrd="0" destOrd="0" presId="urn:microsoft.com/office/officeart/2005/8/layout/lProcess3"/>
    <dgm:cxn modelId="{97E14CF5-54FF-46D5-8E58-DEA28B899C13}" type="presOf" srcId="{BB530EB0-1C66-4279-AD9F-EBA4A9C1F1CE}" destId="{6141067A-5352-422C-8E03-41B3A71E53F0}" srcOrd="0" destOrd="0" presId="urn:microsoft.com/office/officeart/2005/8/layout/lProcess3"/>
    <dgm:cxn modelId="{6F176FB7-8770-4262-A050-E56B7FADF3A2}" type="presOf" srcId="{EBBC9146-4B46-4A89-97F8-52577418B60B}" destId="{EB7C2B07-69D5-4BF6-B22A-7C06E7BE0610}" srcOrd="0" destOrd="0" presId="urn:microsoft.com/office/officeart/2005/8/layout/lProcess3"/>
    <dgm:cxn modelId="{F95981E2-91E1-4007-9B60-8A43542A4729}" type="presOf" srcId="{B457371F-F3BF-4697-968F-CF0EC538C4B1}" destId="{0E1AFE6E-74A0-488D-9950-B3C256202749}" srcOrd="0" destOrd="0" presId="urn:microsoft.com/office/officeart/2005/8/layout/lProcess3"/>
    <dgm:cxn modelId="{B3992F5E-2A0F-4991-90A2-4AD137090DFD}" type="presOf" srcId="{F5971DD8-3E67-43CB-B52F-14C2B1FC8430}" destId="{66EF6F77-0F18-474A-820B-31F71C2ADD49}" srcOrd="0" destOrd="0" presId="urn:microsoft.com/office/officeart/2005/8/layout/lProcess3"/>
    <dgm:cxn modelId="{57E61093-0C09-48C5-B4C2-8B7B4BFB7767}" srcId="{EBBC9146-4B46-4A89-97F8-52577418B60B}" destId="{F97462B2-9C67-4F3A-91BE-140B7C84B719}" srcOrd="1" destOrd="0" parTransId="{98C901AE-9932-413F-8B2B-1D71FFBBACF8}" sibTransId="{26B6E135-F597-4702-B603-F123E761C72B}"/>
    <dgm:cxn modelId="{9492E157-C04A-467F-9732-99B503A2038C}" srcId="{BB530EB0-1C66-4279-AD9F-EBA4A9C1F1CE}" destId="{EBBC9146-4B46-4A89-97F8-52577418B60B}" srcOrd="2" destOrd="0" parTransId="{A51AF0F5-5BCD-4A73-BEFE-F7686A81AB40}" sibTransId="{92A01EDD-07B1-4378-B46C-0C1959363184}"/>
    <dgm:cxn modelId="{E5A1D38C-6CC7-4C1D-AD6B-F748FBBFC56E}" srcId="{EBBC9146-4B46-4A89-97F8-52577418B60B}" destId="{C56EEAC2-1287-4089-8B60-DF54F40F7D82}" srcOrd="2" destOrd="0" parTransId="{CC9F6122-99B8-48A4-89DD-0F8E4586FCDB}" sibTransId="{830634F1-F788-4062-8E17-9B1E1EDAB424}"/>
    <dgm:cxn modelId="{1367DCB4-A466-40B7-9048-FC86AF8CDAF3}" srcId="{1C488453-A6EC-4ED1-BB8B-468D3BF3DF80}" destId="{AC924B16-BBEC-4541-A586-2EEE2BD25371}" srcOrd="1" destOrd="0" parTransId="{F8F5755F-FC5B-4FC1-8853-C92BAAD9989A}" sibTransId="{915C9B2D-8D21-46CF-B46B-BBE6321B4547}"/>
    <dgm:cxn modelId="{6851BF75-CB05-4B83-95A9-A093ACB8E29D}" srcId="{1C488453-A6EC-4ED1-BB8B-468D3BF3DF80}" destId="{D00DD004-CB21-4A69-9A48-56E521A6B277}" srcOrd="2" destOrd="0" parTransId="{2E1BEF3C-97D4-4CB3-8ADD-9AB364E4B054}" sibTransId="{2DB189F6-2D5B-4FF9-9A61-5E4D95558727}"/>
    <dgm:cxn modelId="{71C86082-E447-449A-A0A5-29B11C9D2D15}" type="presOf" srcId="{D00DD004-CB21-4A69-9A48-56E521A6B277}" destId="{0F785B7E-9EAA-4998-83C8-2529433DAA1E}" srcOrd="0" destOrd="0" presId="urn:microsoft.com/office/officeart/2005/8/layout/lProcess3"/>
    <dgm:cxn modelId="{6BB87D40-A298-45C5-9D39-D424F5A49A99}" type="presOf" srcId="{90EDDF72-66B3-4653-A774-0CD0A13DF800}" destId="{079C30FF-EC13-481A-8F67-0695AA1B5EE4}" srcOrd="0" destOrd="0" presId="urn:microsoft.com/office/officeart/2005/8/layout/lProcess3"/>
    <dgm:cxn modelId="{FDB0B098-7EBD-4D8C-B83E-C6BA6872E5FD}" srcId="{BB530EB0-1C66-4279-AD9F-EBA4A9C1F1CE}" destId="{F5971DD8-3E67-43CB-B52F-14C2B1FC8430}" srcOrd="1" destOrd="0" parTransId="{D9D9223D-246F-4ACC-9872-0823F308CA8F}" sibTransId="{6A22CEE4-ABEF-4E99-8CC2-56924A2A1CF0}"/>
    <dgm:cxn modelId="{F30351E4-AEE6-476F-A3F4-C7DBDC3667F2}" type="presOf" srcId="{C56EEAC2-1287-4089-8B60-DF54F40F7D82}" destId="{1BC4CDB3-A7F3-43EC-934D-9979D5B40E1D}" srcOrd="0" destOrd="0" presId="urn:microsoft.com/office/officeart/2005/8/layout/lProcess3"/>
    <dgm:cxn modelId="{DA954CB1-4043-4A92-AE82-0DA64C389592}" type="presOf" srcId="{F97462B2-9C67-4F3A-91BE-140B7C84B719}" destId="{A88EED2C-202F-4F1C-BD62-343A8129309C}" srcOrd="0" destOrd="0" presId="urn:microsoft.com/office/officeart/2005/8/layout/lProcess3"/>
    <dgm:cxn modelId="{30FC06F4-9D7A-412A-9FB4-822807D72292}" srcId="{F5971DD8-3E67-43CB-B52F-14C2B1FC8430}" destId="{87C927E2-10B6-4091-B4EA-C06E28352FDD}" srcOrd="0" destOrd="0" parTransId="{835F2E3F-8239-469B-8186-B65E1FEC8A72}" sibTransId="{D82BC014-C99B-4F21-BED2-0837A4B5200A}"/>
    <dgm:cxn modelId="{3BA5DE5E-83F8-4DDA-A92D-7667AED22CF1}" srcId="{EBBC9146-4B46-4A89-97F8-52577418B60B}" destId="{B457371F-F3BF-4697-968F-CF0EC538C4B1}" srcOrd="0" destOrd="0" parTransId="{C066541A-294E-4D00-A518-8113A96BFCAF}" sibTransId="{1E3A6B48-0204-4A56-9928-4F96EDF8BC20}"/>
    <dgm:cxn modelId="{17A26F06-847D-42A3-A33C-BF20DE129640}" type="presOf" srcId="{87C927E2-10B6-4091-B4EA-C06E28352FDD}" destId="{A761527E-AC4E-4EF5-B786-16A28BC7FBDF}" srcOrd="0" destOrd="0" presId="urn:microsoft.com/office/officeart/2005/8/layout/lProcess3"/>
    <dgm:cxn modelId="{8529889F-8CA9-4B45-AC56-BFAC57C74F7C}" type="presOf" srcId="{AA00C58C-3BC6-4795-AA85-4D2175874D05}" destId="{069B0322-7684-474F-B5BB-6A2F39666BBD}" srcOrd="0" destOrd="0" presId="urn:microsoft.com/office/officeart/2005/8/layout/lProcess3"/>
    <dgm:cxn modelId="{71C17EDD-18AA-4CE8-ABF7-8B73659AC7C8}" type="presParOf" srcId="{6141067A-5352-422C-8E03-41B3A71E53F0}" destId="{C917894B-2C34-49EA-AA16-AFCEAC0122CD}" srcOrd="0" destOrd="0" presId="urn:microsoft.com/office/officeart/2005/8/layout/lProcess3"/>
    <dgm:cxn modelId="{F8A07809-B96C-467F-B463-4D738E3B085F}" type="presParOf" srcId="{C917894B-2C34-49EA-AA16-AFCEAC0122CD}" destId="{FE12CE3A-13A3-433A-B51B-32A7DACAB9D9}" srcOrd="0" destOrd="0" presId="urn:microsoft.com/office/officeart/2005/8/layout/lProcess3"/>
    <dgm:cxn modelId="{37F3FF46-BDF9-4BED-B915-8F1C91451DED}" type="presParOf" srcId="{C917894B-2C34-49EA-AA16-AFCEAC0122CD}" destId="{782D194E-0CB5-4D7D-914B-0F7EA3FF02CB}" srcOrd="1" destOrd="0" presId="urn:microsoft.com/office/officeart/2005/8/layout/lProcess3"/>
    <dgm:cxn modelId="{109C28CD-EE52-49AE-A560-308420F3832B}" type="presParOf" srcId="{C917894B-2C34-49EA-AA16-AFCEAC0122CD}" destId="{069B0322-7684-474F-B5BB-6A2F39666BBD}" srcOrd="2" destOrd="0" presId="urn:microsoft.com/office/officeart/2005/8/layout/lProcess3"/>
    <dgm:cxn modelId="{C3554AA2-B466-4DE7-85F2-E00E3AF213A5}" type="presParOf" srcId="{C917894B-2C34-49EA-AA16-AFCEAC0122CD}" destId="{76D86FF2-AD46-4EBF-951A-F1EB4621F8D5}" srcOrd="3" destOrd="0" presId="urn:microsoft.com/office/officeart/2005/8/layout/lProcess3"/>
    <dgm:cxn modelId="{AE9079B5-AD59-499A-948C-160D3B44EB55}" type="presParOf" srcId="{C917894B-2C34-49EA-AA16-AFCEAC0122CD}" destId="{8EF71330-0AA7-4258-88FB-D4427D1971AA}" srcOrd="4" destOrd="0" presId="urn:microsoft.com/office/officeart/2005/8/layout/lProcess3"/>
    <dgm:cxn modelId="{69B3C94C-5E83-4CFD-9798-AFACBAB800E1}" type="presParOf" srcId="{C917894B-2C34-49EA-AA16-AFCEAC0122CD}" destId="{E9BC195B-8099-4C47-93F5-E49E6E9703F1}" srcOrd="5" destOrd="0" presId="urn:microsoft.com/office/officeart/2005/8/layout/lProcess3"/>
    <dgm:cxn modelId="{54B7F214-3820-47F0-9D52-1DECC4749D0A}" type="presParOf" srcId="{C917894B-2C34-49EA-AA16-AFCEAC0122CD}" destId="{0F785B7E-9EAA-4998-83C8-2529433DAA1E}" srcOrd="6" destOrd="0" presId="urn:microsoft.com/office/officeart/2005/8/layout/lProcess3"/>
    <dgm:cxn modelId="{4808CAF8-FA7A-4FA6-B720-20CDB9B7477D}" type="presParOf" srcId="{6141067A-5352-422C-8E03-41B3A71E53F0}" destId="{EAA7ED75-2B11-4548-8B5A-24156F54612F}" srcOrd="1" destOrd="0" presId="urn:microsoft.com/office/officeart/2005/8/layout/lProcess3"/>
    <dgm:cxn modelId="{800E4C47-4C39-4752-A15F-F63D985D9DC9}" type="presParOf" srcId="{6141067A-5352-422C-8E03-41B3A71E53F0}" destId="{DD981AE3-49E2-48E7-A277-AD8798E7B135}" srcOrd="2" destOrd="0" presId="urn:microsoft.com/office/officeart/2005/8/layout/lProcess3"/>
    <dgm:cxn modelId="{B41E0691-D788-48BA-8687-72394CAA5AD8}" type="presParOf" srcId="{DD981AE3-49E2-48E7-A277-AD8798E7B135}" destId="{66EF6F77-0F18-474A-820B-31F71C2ADD49}" srcOrd="0" destOrd="0" presId="urn:microsoft.com/office/officeart/2005/8/layout/lProcess3"/>
    <dgm:cxn modelId="{2E3E6626-193D-43AD-8441-3031E3F21F21}" type="presParOf" srcId="{DD981AE3-49E2-48E7-A277-AD8798E7B135}" destId="{E347CB48-8E54-4D1D-8B8F-1D94BBF5ABC0}" srcOrd="1" destOrd="0" presId="urn:microsoft.com/office/officeart/2005/8/layout/lProcess3"/>
    <dgm:cxn modelId="{1CA3070D-674B-49C6-A33A-783E0746F882}" type="presParOf" srcId="{DD981AE3-49E2-48E7-A277-AD8798E7B135}" destId="{A761527E-AC4E-4EF5-B786-16A28BC7FBDF}" srcOrd="2" destOrd="0" presId="urn:microsoft.com/office/officeart/2005/8/layout/lProcess3"/>
    <dgm:cxn modelId="{5F02C71B-19E4-4DE3-B933-B568E8E98BAB}" type="presParOf" srcId="{DD981AE3-49E2-48E7-A277-AD8798E7B135}" destId="{E52A6C26-9C48-42A0-BFA0-FA2A89D6C86C}" srcOrd="3" destOrd="0" presId="urn:microsoft.com/office/officeart/2005/8/layout/lProcess3"/>
    <dgm:cxn modelId="{C3187F39-BB35-4BA0-8ADC-A436B2218A1D}" type="presParOf" srcId="{DD981AE3-49E2-48E7-A277-AD8798E7B135}" destId="{079C30FF-EC13-481A-8F67-0695AA1B5EE4}" srcOrd="4" destOrd="0" presId="urn:microsoft.com/office/officeart/2005/8/layout/lProcess3"/>
    <dgm:cxn modelId="{14F29330-B49B-4C6C-9995-23581F6DF8D3}" type="presParOf" srcId="{DD981AE3-49E2-48E7-A277-AD8798E7B135}" destId="{8C13CDE5-CDEC-4364-809D-159CCEC3572D}" srcOrd="5" destOrd="0" presId="urn:microsoft.com/office/officeart/2005/8/layout/lProcess3"/>
    <dgm:cxn modelId="{F6215AAC-5A6E-4B53-A821-550A1DC420BF}" type="presParOf" srcId="{DD981AE3-49E2-48E7-A277-AD8798E7B135}" destId="{28A63803-E84C-4C87-98AD-E02ACDE4246A}" srcOrd="6" destOrd="0" presId="urn:microsoft.com/office/officeart/2005/8/layout/lProcess3"/>
    <dgm:cxn modelId="{9C23608C-8B8F-4C43-95B2-5BBBDDA319A4}" type="presParOf" srcId="{6141067A-5352-422C-8E03-41B3A71E53F0}" destId="{CCB582F0-0183-430F-9DEF-6119DD365C4C}" srcOrd="3" destOrd="0" presId="urn:microsoft.com/office/officeart/2005/8/layout/lProcess3"/>
    <dgm:cxn modelId="{CDAE7641-F563-43F9-9043-9C8E950FCEE5}" type="presParOf" srcId="{6141067A-5352-422C-8E03-41B3A71E53F0}" destId="{AC67E5BF-55BD-407D-8A6C-9CD391E53F2B}" srcOrd="4" destOrd="0" presId="urn:microsoft.com/office/officeart/2005/8/layout/lProcess3"/>
    <dgm:cxn modelId="{7E0CE703-A798-47DE-9F87-E74D9A991C18}" type="presParOf" srcId="{AC67E5BF-55BD-407D-8A6C-9CD391E53F2B}" destId="{EB7C2B07-69D5-4BF6-B22A-7C06E7BE0610}" srcOrd="0" destOrd="0" presId="urn:microsoft.com/office/officeart/2005/8/layout/lProcess3"/>
    <dgm:cxn modelId="{AB98F4B9-AE26-437B-A9FC-404DD0A4BB2E}" type="presParOf" srcId="{AC67E5BF-55BD-407D-8A6C-9CD391E53F2B}" destId="{A71E95EF-33BD-4F64-9E85-345E3E8DD4C3}" srcOrd="1" destOrd="0" presId="urn:microsoft.com/office/officeart/2005/8/layout/lProcess3"/>
    <dgm:cxn modelId="{1EE94A18-21A6-4DDB-9E37-DC5FC37B6D5C}" type="presParOf" srcId="{AC67E5BF-55BD-407D-8A6C-9CD391E53F2B}" destId="{0E1AFE6E-74A0-488D-9950-B3C256202749}" srcOrd="2" destOrd="0" presId="urn:microsoft.com/office/officeart/2005/8/layout/lProcess3"/>
    <dgm:cxn modelId="{88AF9D67-441C-4186-B5F6-EA8B1A240365}" type="presParOf" srcId="{AC67E5BF-55BD-407D-8A6C-9CD391E53F2B}" destId="{E5114C83-9CDD-4988-A27F-BBC29F07A21C}" srcOrd="3" destOrd="0" presId="urn:microsoft.com/office/officeart/2005/8/layout/lProcess3"/>
    <dgm:cxn modelId="{2553AD55-BF81-4B90-AC58-57A4B622EF6B}" type="presParOf" srcId="{AC67E5BF-55BD-407D-8A6C-9CD391E53F2B}" destId="{A88EED2C-202F-4F1C-BD62-343A8129309C}" srcOrd="4" destOrd="0" presId="urn:microsoft.com/office/officeart/2005/8/layout/lProcess3"/>
    <dgm:cxn modelId="{E81AE410-85B1-4C1A-BBE3-B5FA8506796B}" type="presParOf" srcId="{AC67E5BF-55BD-407D-8A6C-9CD391E53F2B}" destId="{3E4419F8-8F55-4E75-A64A-EB87CD73D2FE}" srcOrd="5" destOrd="0" presId="urn:microsoft.com/office/officeart/2005/8/layout/lProcess3"/>
    <dgm:cxn modelId="{72E0CD8B-B7D1-4A82-8B6E-D78D1EF4B691}" type="presParOf" srcId="{AC67E5BF-55BD-407D-8A6C-9CD391E53F2B}" destId="{1BC4CDB3-A7F3-43EC-934D-9979D5B40E1D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C8502-7D61-4E9E-9F73-A5BFFA2870AA}">
      <dsp:nvSpPr>
        <dsp:cNvPr id="0" name=""/>
        <dsp:cNvSpPr/>
      </dsp:nvSpPr>
      <dsp:spPr>
        <a:xfrm>
          <a:off x="0" y="896821"/>
          <a:ext cx="10309115" cy="9526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03A4B-645C-4FE6-AE6B-8518A939C680}">
      <dsp:nvSpPr>
        <dsp:cNvPr id="0" name=""/>
        <dsp:cNvSpPr/>
      </dsp:nvSpPr>
      <dsp:spPr>
        <a:xfrm>
          <a:off x="165863" y="990742"/>
          <a:ext cx="768530" cy="76476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C47B-8842-4ECA-B368-1277874C9346}">
      <dsp:nvSpPr>
        <dsp:cNvPr id="0" name=""/>
        <dsp:cNvSpPr/>
      </dsp:nvSpPr>
      <dsp:spPr>
        <a:xfrm>
          <a:off x="1100258" y="896821"/>
          <a:ext cx="9208856" cy="952604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0817" tIns="100817" rIns="100817" bIns="100817" numCol="1" spcCol="1270" anchor="ctr" anchorCtr="0">
          <a:noAutofit/>
        </a:bodyPr>
        <a:lstStyle/>
        <a:p>
          <a:pPr marL="177800" lvl="0" indent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Evaluar el contenido de metabolitos secundarios y carácter antioxidante en hojas, flores y frutos entre las especies de arupo rosado (</a:t>
          </a:r>
          <a:r>
            <a:rPr lang="es-MX" sz="1600" i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Chionanthus pubescens </a:t>
          </a:r>
          <a:r>
            <a:rPr lang="es-MX" sz="16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K.) y blanco (</a:t>
          </a:r>
          <a:r>
            <a:rPr lang="es-MX" sz="1600" i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Chionanthus virginicus </a:t>
          </a:r>
          <a:r>
            <a:rPr lang="es-MX" sz="16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L.) mediante métodos espectrofotométricos.</a:t>
          </a:r>
          <a:endParaRPr lang="es-EC" sz="16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00258" y="896821"/>
        <a:ext cx="9208856" cy="952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63D08-796E-4343-A382-50E4E51210CE}">
      <dsp:nvSpPr>
        <dsp:cNvPr id="0" name=""/>
        <dsp:cNvSpPr/>
      </dsp:nvSpPr>
      <dsp:spPr>
        <a:xfrm>
          <a:off x="5583" y="609443"/>
          <a:ext cx="2076914" cy="83076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Recolección material vegetal</a:t>
          </a:r>
          <a:endParaRPr lang="es-ES" sz="1300" kern="1200" dirty="0"/>
        </a:p>
      </dsp:txBody>
      <dsp:txXfrm>
        <a:off x="420966" y="609443"/>
        <a:ext cx="1246149" cy="830765"/>
      </dsp:txXfrm>
    </dsp:sp>
    <dsp:sp modelId="{ED1F4B74-3497-4DC1-8B35-20F7D073ADE2}">
      <dsp:nvSpPr>
        <dsp:cNvPr id="0" name=""/>
        <dsp:cNvSpPr/>
      </dsp:nvSpPr>
      <dsp:spPr>
        <a:xfrm>
          <a:off x="1874805" y="609443"/>
          <a:ext cx="2076914" cy="830765"/>
        </a:xfrm>
        <a:prstGeom prst="chevron">
          <a:avLst/>
        </a:prstGeom>
        <a:gradFill rotWithShape="0">
          <a:gsLst>
            <a:gs pos="0">
              <a:schemeClr val="accent2">
                <a:hueOff val="-2880000"/>
                <a:satOff val="-10001"/>
                <a:lumOff val="12000"/>
                <a:alphaOff val="0"/>
                <a:tint val="50000"/>
                <a:satMod val="300000"/>
              </a:schemeClr>
            </a:gs>
            <a:gs pos="35000">
              <a:schemeClr val="accent2">
                <a:hueOff val="-2880000"/>
                <a:satOff val="-10001"/>
                <a:lumOff val="12000"/>
                <a:alphaOff val="0"/>
                <a:tint val="37000"/>
                <a:satMod val="300000"/>
              </a:schemeClr>
            </a:gs>
            <a:gs pos="100000">
              <a:schemeClr val="accent2">
                <a:hueOff val="-2880000"/>
                <a:satOff val="-10001"/>
                <a:lumOff val="12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Obtención de extractos</a:t>
          </a:r>
          <a:endParaRPr lang="es-ES" sz="1300" kern="1200" dirty="0"/>
        </a:p>
      </dsp:txBody>
      <dsp:txXfrm>
        <a:off x="2290188" y="609443"/>
        <a:ext cx="1246149" cy="830765"/>
      </dsp:txXfrm>
    </dsp:sp>
    <dsp:sp modelId="{A1A4457F-2BAE-422F-A48E-41021E240D03}">
      <dsp:nvSpPr>
        <dsp:cNvPr id="0" name=""/>
        <dsp:cNvSpPr/>
      </dsp:nvSpPr>
      <dsp:spPr>
        <a:xfrm>
          <a:off x="3744028" y="609443"/>
          <a:ext cx="2076914" cy="830765"/>
        </a:xfrm>
        <a:prstGeom prst="chevron">
          <a:avLst/>
        </a:prstGeom>
        <a:gradFill rotWithShape="0">
          <a:gsLst>
            <a:gs pos="0">
              <a:schemeClr val="accent2">
                <a:hueOff val="-5760000"/>
                <a:satOff val="-20001"/>
                <a:lumOff val="24000"/>
                <a:alphaOff val="0"/>
                <a:tint val="50000"/>
                <a:satMod val="300000"/>
              </a:schemeClr>
            </a:gs>
            <a:gs pos="35000">
              <a:schemeClr val="accent2">
                <a:hueOff val="-5760000"/>
                <a:satOff val="-20001"/>
                <a:lumOff val="24000"/>
                <a:alphaOff val="0"/>
                <a:tint val="37000"/>
                <a:satMod val="300000"/>
              </a:schemeClr>
            </a:gs>
            <a:gs pos="100000">
              <a:schemeClr val="accent2">
                <a:hueOff val="-5760000"/>
                <a:satOff val="-20001"/>
                <a:lumOff val="2400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Ensayos: determinación capacidad antioxidante</a:t>
          </a:r>
          <a:endParaRPr lang="es-ES" sz="1300" kern="1200" dirty="0"/>
        </a:p>
      </dsp:txBody>
      <dsp:txXfrm>
        <a:off x="4159411" y="609443"/>
        <a:ext cx="1246149" cy="830765"/>
      </dsp:txXfrm>
    </dsp:sp>
    <dsp:sp modelId="{0980BB7D-E4CA-4884-81F5-CE972276913C}">
      <dsp:nvSpPr>
        <dsp:cNvPr id="0" name=""/>
        <dsp:cNvSpPr/>
      </dsp:nvSpPr>
      <dsp:spPr>
        <a:xfrm>
          <a:off x="5613251" y="609443"/>
          <a:ext cx="2076914" cy="830765"/>
        </a:xfrm>
        <a:prstGeom prst="chevron">
          <a:avLst/>
        </a:prstGeom>
        <a:gradFill rotWithShape="0">
          <a:gsLst>
            <a:gs pos="0">
              <a:schemeClr val="accent2">
                <a:hueOff val="-8640000"/>
                <a:satOff val="-30002"/>
                <a:lumOff val="36001"/>
                <a:alphaOff val="0"/>
                <a:tint val="50000"/>
                <a:satMod val="300000"/>
              </a:schemeClr>
            </a:gs>
            <a:gs pos="35000">
              <a:schemeClr val="accent2">
                <a:hueOff val="-8640000"/>
                <a:satOff val="-30002"/>
                <a:lumOff val="36001"/>
                <a:alphaOff val="0"/>
                <a:tint val="37000"/>
                <a:satMod val="300000"/>
              </a:schemeClr>
            </a:gs>
            <a:gs pos="100000">
              <a:schemeClr val="accent2">
                <a:hueOff val="-8640000"/>
                <a:satOff val="-30002"/>
                <a:lumOff val="36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Ensayos: determinación de compuestos fitoquímicos</a:t>
          </a:r>
          <a:endParaRPr lang="es-ES" sz="1300" kern="1200" dirty="0"/>
        </a:p>
      </dsp:txBody>
      <dsp:txXfrm>
        <a:off x="6028634" y="609443"/>
        <a:ext cx="1246149" cy="830765"/>
      </dsp:txXfrm>
    </dsp:sp>
    <dsp:sp modelId="{173A8B3C-67C0-4D30-900E-28BF275618CE}">
      <dsp:nvSpPr>
        <dsp:cNvPr id="0" name=""/>
        <dsp:cNvSpPr/>
      </dsp:nvSpPr>
      <dsp:spPr>
        <a:xfrm>
          <a:off x="7482474" y="609443"/>
          <a:ext cx="2076914" cy="830765"/>
        </a:xfrm>
        <a:prstGeom prst="chevron">
          <a:avLst/>
        </a:prstGeom>
        <a:gradFill rotWithShape="0">
          <a:gsLst>
            <a:gs pos="0">
              <a:schemeClr val="accent2">
                <a:hueOff val="-11520000"/>
                <a:satOff val="-40002"/>
                <a:lumOff val="48001"/>
                <a:alphaOff val="0"/>
                <a:tint val="50000"/>
                <a:satMod val="300000"/>
              </a:schemeClr>
            </a:gs>
            <a:gs pos="35000">
              <a:schemeClr val="accent2">
                <a:hueOff val="-11520000"/>
                <a:satOff val="-40002"/>
                <a:lumOff val="48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1520000"/>
                <a:satOff val="-40002"/>
                <a:lumOff val="48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Determinación Peso seco</a:t>
          </a:r>
          <a:endParaRPr lang="es-ES" sz="1300" kern="1200" dirty="0"/>
        </a:p>
      </dsp:txBody>
      <dsp:txXfrm>
        <a:off x="7897857" y="609443"/>
        <a:ext cx="1246149" cy="830765"/>
      </dsp:txXfrm>
    </dsp:sp>
    <dsp:sp modelId="{9EAD11C4-02E1-4A72-BF9E-C0574BD43E3F}">
      <dsp:nvSpPr>
        <dsp:cNvPr id="0" name=""/>
        <dsp:cNvSpPr/>
      </dsp:nvSpPr>
      <dsp:spPr>
        <a:xfrm>
          <a:off x="9351697" y="609443"/>
          <a:ext cx="2076914" cy="830765"/>
        </a:xfrm>
        <a:prstGeom prst="chevron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Análisis estadístico </a:t>
          </a:r>
          <a:endParaRPr lang="es-ES" sz="1300" kern="1200" dirty="0"/>
        </a:p>
      </dsp:txBody>
      <dsp:txXfrm>
        <a:off x="9767080" y="609443"/>
        <a:ext cx="1246149" cy="830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2CE3A-13A3-433A-B51B-32A7DACAB9D9}">
      <dsp:nvSpPr>
        <dsp:cNvPr id="0" name=""/>
        <dsp:cNvSpPr/>
      </dsp:nvSpPr>
      <dsp:spPr>
        <a:xfrm>
          <a:off x="2135791" y="365"/>
          <a:ext cx="2022369" cy="808947"/>
        </a:xfrm>
        <a:prstGeom prst="chevron">
          <a:avLst/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DPPH</a:t>
          </a:r>
          <a:endParaRPr lang="es-ES" sz="2800" kern="1200" dirty="0"/>
        </a:p>
      </dsp:txBody>
      <dsp:txXfrm>
        <a:off x="2540265" y="365"/>
        <a:ext cx="1213422" cy="808947"/>
      </dsp:txXfrm>
    </dsp:sp>
    <dsp:sp modelId="{069B0322-7684-474F-B5BB-6A2F39666BBD}">
      <dsp:nvSpPr>
        <dsp:cNvPr id="0" name=""/>
        <dsp:cNvSpPr/>
      </dsp:nvSpPr>
      <dsp:spPr>
        <a:xfrm>
          <a:off x="3895252" y="69126"/>
          <a:ext cx="1678566" cy="671426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DPPH (0.15 mM</a:t>
          </a:r>
          <a:r>
            <a:rPr lang="es-ES" sz="1000" kern="1200" dirty="0" smtClean="0"/>
            <a:t>) + muestra </a:t>
          </a:r>
          <a:endParaRPr lang="es-ES" sz="1000" kern="1200" dirty="0"/>
        </a:p>
      </dsp:txBody>
      <dsp:txXfrm>
        <a:off x="4230965" y="69126"/>
        <a:ext cx="1007140" cy="671426"/>
      </dsp:txXfrm>
    </dsp:sp>
    <dsp:sp modelId="{0F785B7E-9EAA-4998-83C8-2529433DAA1E}">
      <dsp:nvSpPr>
        <dsp:cNvPr id="0" name=""/>
        <dsp:cNvSpPr/>
      </dsp:nvSpPr>
      <dsp:spPr>
        <a:xfrm>
          <a:off x="5338820" y="69126"/>
          <a:ext cx="1678566" cy="671426"/>
        </a:xfrm>
        <a:prstGeom prst="chevron">
          <a:avLst/>
        </a:prstGeom>
        <a:solidFill>
          <a:schemeClr val="accent5">
            <a:tint val="40000"/>
            <a:alpha val="90000"/>
            <a:hueOff val="649017"/>
            <a:satOff val="-4603"/>
            <a:lumOff val="-261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649017"/>
              <a:satOff val="-4603"/>
              <a:lumOff val="-26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517 nm</a:t>
          </a:r>
          <a:endParaRPr lang="es-ES" sz="1000" kern="1200" dirty="0"/>
        </a:p>
      </dsp:txBody>
      <dsp:txXfrm>
        <a:off x="5674533" y="69126"/>
        <a:ext cx="1007140" cy="671426"/>
      </dsp:txXfrm>
    </dsp:sp>
    <dsp:sp modelId="{66EF6F77-0F18-474A-820B-31F71C2ADD49}">
      <dsp:nvSpPr>
        <dsp:cNvPr id="0" name=""/>
        <dsp:cNvSpPr/>
      </dsp:nvSpPr>
      <dsp:spPr>
        <a:xfrm>
          <a:off x="2135791" y="922566"/>
          <a:ext cx="2022369" cy="808947"/>
        </a:xfrm>
        <a:prstGeom prst="chevron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ABTS</a:t>
          </a:r>
          <a:endParaRPr lang="es-ES" sz="2800" kern="1200" dirty="0"/>
        </a:p>
      </dsp:txBody>
      <dsp:txXfrm>
        <a:off x="2540265" y="922566"/>
        <a:ext cx="1213422" cy="808947"/>
      </dsp:txXfrm>
    </dsp:sp>
    <dsp:sp modelId="{70B9F711-00FC-4B88-BFF7-80EA64736AC8}">
      <dsp:nvSpPr>
        <dsp:cNvPr id="0" name=""/>
        <dsp:cNvSpPr/>
      </dsp:nvSpPr>
      <dsp:spPr>
        <a:xfrm>
          <a:off x="3895252" y="991326"/>
          <a:ext cx="1678566" cy="671426"/>
        </a:xfrm>
        <a:prstGeom prst="chevron">
          <a:avLst/>
        </a:prstGeom>
        <a:solidFill>
          <a:schemeClr val="accent5">
            <a:tint val="40000"/>
            <a:alpha val="90000"/>
            <a:hueOff val="1298033"/>
            <a:satOff val="-9206"/>
            <a:lumOff val="-523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298033"/>
              <a:satOff val="-9206"/>
              <a:lumOff val="-52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dirty="0" smtClean="0"/>
            <a:t>K</a:t>
          </a:r>
          <a:r>
            <a:rPr lang="en-US" sz="1000" b="0" i="0" kern="1200" baseline="-25000" dirty="0" smtClean="0"/>
            <a:t>2</a:t>
          </a:r>
          <a:r>
            <a:rPr lang="en-US" sz="1000" b="0" i="0" kern="1200" dirty="0" smtClean="0"/>
            <a:t>S</a:t>
          </a:r>
          <a:r>
            <a:rPr lang="en-US" sz="1000" b="0" i="0" kern="1200" baseline="-25000" dirty="0" smtClean="0"/>
            <a:t>2</a:t>
          </a:r>
          <a:r>
            <a:rPr lang="en-US" sz="1000" b="0" i="0" kern="1200" dirty="0" smtClean="0"/>
            <a:t>O</a:t>
          </a:r>
          <a:r>
            <a:rPr lang="en-US" sz="1000" b="0" i="0" kern="1200" baseline="-25000" dirty="0" smtClean="0"/>
            <a:t>8</a:t>
          </a:r>
          <a:r>
            <a:rPr lang="en-US" sz="1000" b="0" i="0" kern="1200" dirty="0" smtClean="0"/>
            <a:t> (2.45 mM)+sol. ABTS (7 mM)</a:t>
          </a:r>
          <a:br>
            <a:rPr lang="en-US" sz="1000" b="0" i="0" kern="1200" dirty="0" smtClean="0"/>
          </a:br>
          <a:r>
            <a:rPr lang="en-US" sz="1000" b="0" i="0" kern="1200" dirty="0" smtClean="0"/>
            <a:t>1:1 </a:t>
          </a:r>
          <a:r>
            <a:rPr lang="en-US" sz="1000" b="0" i="0" kern="1200" dirty="0" smtClean="0"/>
            <a:t> + </a:t>
          </a:r>
          <a:r>
            <a:rPr lang="en-US" sz="1000" b="0" i="0" kern="1200" dirty="0" err="1" smtClean="0"/>
            <a:t>muestra</a:t>
          </a:r>
          <a:endParaRPr lang="es-ES" sz="1000" b="0" i="0" kern="1200" dirty="0"/>
        </a:p>
      </dsp:txBody>
      <dsp:txXfrm>
        <a:off x="4230965" y="991326"/>
        <a:ext cx="1007140" cy="671426"/>
      </dsp:txXfrm>
    </dsp:sp>
    <dsp:sp modelId="{28A63803-E84C-4C87-98AD-E02ACDE4246A}">
      <dsp:nvSpPr>
        <dsp:cNvPr id="0" name=""/>
        <dsp:cNvSpPr/>
      </dsp:nvSpPr>
      <dsp:spPr>
        <a:xfrm>
          <a:off x="5338820" y="991326"/>
          <a:ext cx="1678566" cy="671426"/>
        </a:xfrm>
        <a:prstGeom prst="chevron">
          <a:avLst/>
        </a:prstGeom>
        <a:solidFill>
          <a:schemeClr val="accent5">
            <a:tint val="40000"/>
            <a:alpha val="90000"/>
            <a:hueOff val="1947050"/>
            <a:satOff val="-13809"/>
            <a:lumOff val="-785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947050"/>
              <a:satOff val="-13809"/>
              <a:lumOff val="-78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734 nm</a:t>
          </a:r>
          <a:endParaRPr lang="es-ES" sz="1000" kern="1200" dirty="0"/>
        </a:p>
      </dsp:txBody>
      <dsp:txXfrm>
        <a:off x="5674533" y="991326"/>
        <a:ext cx="1007140" cy="671426"/>
      </dsp:txXfrm>
    </dsp:sp>
    <dsp:sp modelId="{EB7C2B07-69D5-4BF6-B22A-7C06E7BE0610}">
      <dsp:nvSpPr>
        <dsp:cNvPr id="0" name=""/>
        <dsp:cNvSpPr/>
      </dsp:nvSpPr>
      <dsp:spPr>
        <a:xfrm>
          <a:off x="2135791" y="1844766"/>
          <a:ext cx="2022369" cy="808947"/>
        </a:xfrm>
        <a:prstGeom prst="chevron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FRAP</a:t>
          </a:r>
          <a:endParaRPr lang="es-ES" sz="2800" kern="1200" dirty="0"/>
        </a:p>
      </dsp:txBody>
      <dsp:txXfrm>
        <a:off x="2540265" y="1844766"/>
        <a:ext cx="1213422" cy="808947"/>
      </dsp:txXfrm>
    </dsp:sp>
    <dsp:sp modelId="{0E1AFE6E-74A0-488D-9950-B3C256202749}">
      <dsp:nvSpPr>
        <dsp:cNvPr id="0" name=""/>
        <dsp:cNvSpPr/>
      </dsp:nvSpPr>
      <dsp:spPr>
        <a:xfrm>
          <a:off x="3895252" y="1913527"/>
          <a:ext cx="1678566" cy="671426"/>
        </a:xfrm>
        <a:prstGeom prst="chevron">
          <a:avLst/>
        </a:prstGeom>
        <a:solidFill>
          <a:schemeClr val="accent5">
            <a:tint val="40000"/>
            <a:alpha val="90000"/>
            <a:hueOff val="2596066"/>
            <a:satOff val="-18412"/>
            <a:lumOff val="-1047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2596066"/>
              <a:satOff val="-18412"/>
              <a:lumOff val="-104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tampón acetato (300 mM) + TPTZ (40 mM) + </a:t>
          </a:r>
          <a:r>
            <a:rPr lang="es-EC" sz="1000" kern="1200" dirty="0" smtClean="0"/>
            <a:t>FeCl</a:t>
          </a:r>
          <a:r>
            <a:rPr lang="es-EC" sz="1000" kern="1200" baseline="-25000" dirty="0" smtClean="0"/>
            <a:t>3</a:t>
          </a:r>
          <a:r>
            <a:rPr lang="es-EC" sz="1000" kern="1200" dirty="0" smtClean="0"/>
            <a:t> (20 mM)</a:t>
          </a:r>
          <a:br>
            <a:rPr lang="es-EC" sz="1000" kern="1200" dirty="0" smtClean="0"/>
          </a:br>
          <a:r>
            <a:rPr lang="es-EC" sz="1000" kern="1200" dirty="0" smtClean="0"/>
            <a:t>10:1:1</a:t>
          </a:r>
          <a:r>
            <a:rPr lang="es-ES" sz="1000" kern="1200" dirty="0" smtClean="0"/>
            <a:t> </a:t>
          </a:r>
          <a:r>
            <a:rPr lang="es-ES" sz="1000" kern="1200" dirty="0" smtClean="0"/>
            <a:t> + muestra</a:t>
          </a:r>
          <a:endParaRPr lang="es-ES" sz="1000" kern="1200" dirty="0"/>
        </a:p>
      </dsp:txBody>
      <dsp:txXfrm>
        <a:off x="4230965" y="1913527"/>
        <a:ext cx="1007140" cy="671426"/>
      </dsp:txXfrm>
    </dsp:sp>
    <dsp:sp modelId="{1BC4CDB3-A7F3-43EC-934D-9979D5B40E1D}">
      <dsp:nvSpPr>
        <dsp:cNvPr id="0" name=""/>
        <dsp:cNvSpPr/>
      </dsp:nvSpPr>
      <dsp:spPr>
        <a:xfrm>
          <a:off x="5338820" y="1913527"/>
          <a:ext cx="1678566" cy="671426"/>
        </a:xfrm>
        <a:prstGeom prst="chevron">
          <a:avLst/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3245083"/>
              <a:satOff val="-23015"/>
              <a:lumOff val="-130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593 nm</a:t>
          </a:r>
          <a:endParaRPr lang="es-ES" sz="1000" kern="1200" dirty="0"/>
        </a:p>
      </dsp:txBody>
      <dsp:txXfrm>
        <a:off x="5674533" y="1913527"/>
        <a:ext cx="1007140" cy="6714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2CE3A-13A3-433A-B51B-32A7DACAB9D9}">
      <dsp:nvSpPr>
        <dsp:cNvPr id="0" name=""/>
        <dsp:cNvSpPr/>
      </dsp:nvSpPr>
      <dsp:spPr>
        <a:xfrm>
          <a:off x="773620" y="1877"/>
          <a:ext cx="2020064" cy="808025"/>
        </a:xfrm>
        <a:prstGeom prst="chevron">
          <a:avLst/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Contenido de fenoles totales</a:t>
          </a:r>
          <a:br>
            <a:rPr lang="es-ES" sz="1400" kern="1200" dirty="0" smtClean="0"/>
          </a:br>
          <a:r>
            <a:rPr lang="es-ES" sz="1400" kern="1200" dirty="0" smtClean="0"/>
            <a:t>(TPC)</a:t>
          </a:r>
          <a:endParaRPr lang="es-ES" sz="1400" kern="1200" dirty="0"/>
        </a:p>
      </dsp:txBody>
      <dsp:txXfrm>
        <a:off x="1177633" y="1877"/>
        <a:ext cx="1212039" cy="808025"/>
      </dsp:txXfrm>
    </dsp:sp>
    <dsp:sp modelId="{069B0322-7684-474F-B5BB-6A2F39666BBD}">
      <dsp:nvSpPr>
        <dsp:cNvPr id="0" name=""/>
        <dsp:cNvSpPr/>
      </dsp:nvSpPr>
      <dsp:spPr>
        <a:xfrm>
          <a:off x="2531076" y="70559"/>
          <a:ext cx="1676653" cy="670661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Folin-Ciocalteau (1 N)</a:t>
          </a:r>
          <a:endParaRPr lang="es-ES" sz="1000" kern="1200" dirty="0"/>
        </a:p>
      </dsp:txBody>
      <dsp:txXfrm>
        <a:off x="2866407" y="70559"/>
        <a:ext cx="1005992" cy="670661"/>
      </dsp:txXfrm>
    </dsp:sp>
    <dsp:sp modelId="{8EF71330-0AA7-4258-88FB-D4427D1971AA}">
      <dsp:nvSpPr>
        <dsp:cNvPr id="0" name=""/>
        <dsp:cNvSpPr/>
      </dsp:nvSpPr>
      <dsp:spPr>
        <a:xfrm>
          <a:off x="3972999" y="70559"/>
          <a:ext cx="1676653" cy="670661"/>
        </a:xfrm>
        <a:prstGeom prst="chevron">
          <a:avLst/>
        </a:prstGeom>
        <a:solidFill>
          <a:schemeClr val="accent5">
            <a:tint val="40000"/>
            <a:alpha val="90000"/>
            <a:hueOff val="405635"/>
            <a:satOff val="-2877"/>
            <a:lumOff val="-163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405635"/>
              <a:satOff val="-2877"/>
              <a:lumOff val="-1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F-C + Muestra + </a:t>
          </a:r>
          <a:r>
            <a:rPr lang="es-EC" sz="1000" kern="1200" dirty="0" smtClean="0"/>
            <a:t>Na</a:t>
          </a:r>
          <a:r>
            <a:rPr lang="es-EC" sz="1000" kern="1200" baseline="-25000" dirty="0" smtClean="0"/>
            <a:t>2</a:t>
          </a:r>
          <a:r>
            <a:rPr lang="es-EC" sz="1000" kern="1200" dirty="0" smtClean="0"/>
            <a:t>CO</a:t>
          </a:r>
          <a:r>
            <a:rPr lang="es-EC" sz="1000" kern="1200" baseline="-25000" dirty="0" smtClean="0"/>
            <a:t>3 </a:t>
          </a:r>
          <a:r>
            <a:rPr lang="es-EC" sz="1000" kern="1200" dirty="0" smtClean="0"/>
            <a:t>(20%) + agua</a:t>
          </a:r>
          <a:endParaRPr lang="es-ES" sz="1000" kern="1200" dirty="0"/>
        </a:p>
      </dsp:txBody>
      <dsp:txXfrm>
        <a:off x="4308330" y="70559"/>
        <a:ext cx="1005992" cy="670661"/>
      </dsp:txXfrm>
    </dsp:sp>
    <dsp:sp modelId="{0F785B7E-9EAA-4998-83C8-2529433DAA1E}">
      <dsp:nvSpPr>
        <dsp:cNvPr id="0" name=""/>
        <dsp:cNvSpPr/>
      </dsp:nvSpPr>
      <dsp:spPr>
        <a:xfrm>
          <a:off x="5414921" y="70559"/>
          <a:ext cx="1676653" cy="670661"/>
        </a:xfrm>
        <a:prstGeom prst="chevron">
          <a:avLst/>
        </a:prstGeom>
        <a:solidFill>
          <a:schemeClr val="accent5">
            <a:tint val="40000"/>
            <a:alpha val="90000"/>
            <a:hueOff val="811271"/>
            <a:satOff val="-5754"/>
            <a:lumOff val="-327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811271"/>
              <a:satOff val="-5754"/>
              <a:lumOff val="-3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765 nm</a:t>
          </a:r>
          <a:endParaRPr lang="es-ES" sz="1000" kern="1200" dirty="0"/>
        </a:p>
      </dsp:txBody>
      <dsp:txXfrm>
        <a:off x="5750252" y="70559"/>
        <a:ext cx="1005992" cy="670661"/>
      </dsp:txXfrm>
    </dsp:sp>
    <dsp:sp modelId="{66EF6F77-0F18-474A-820B-31F71C2ADD49}">
      <dsp:nvSpPr>
        <dsp:cNvPr id="0" name=""/>
        <dsp:cNvSpPr/>
      </dsp:nvSpPr>
      <dsp:spPr>
        <a:xfrm>
          <a:off x="773620" y="923027"/>
          <a:ext cx="2020064" cy="808025"/>
        </a:xfrm>
        <a:prstGeom prst="chevron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Contenido de flavonoides totales</a:t>
          </a:r>
          <a:br>
            <a:rPr lang="es-ES" sz="1400" kern="1200" dirty="0" smtClean="0"/>
          </a:br>
          <a:r>
            <a:rPr lang="es-ES" sz="1400" kern="1200" dirty="0" smtClean="0"/>
            <a:t>(TFC)</a:t>
          </a:r>
          <a:endParaRPr lang="es-ES" sz="1400" kern="1200" dirty="0"/>
        </a:p>
      </dsp:txBody>
      <dsp:txXfrm>
        <a:off x="1177633" y="923027"/>
        <a:ext cx="1212039" cy="808025"/>
      </dsp:txXfrm>
    </dsp:sp>
    <dsp:sp modelId="{A761527E-AC4E-4EF5-B786-16A28BC7FBDF}">
      <dsp:nvSpPr>
        <dsp:cNvPr id="0" name=""/>
        <dsp:cNvSpPr/>
      </dsp:nvSpPr>
      <dsp:spPr>
        <a:xfrm>
          <a:off x="2531076" y="991709"/>
          <a:ext cx="1676653" cy="670661"/>
        </a:xfrm>
        <a:prstGeom prst="chevron">
          <a:avLst/>
        </a:prstGeom>
        <a:solidFill>
          <a:schemeClr val="accent5">
            <a:tint val="40000"/>
            <a:alpha val="90000"/>
            <a:hueOff val="1216906"/>
            <a:satOff val="-8631"/>
            <a:lumOff val="-49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216906"/>
              <a:satOff val="-8631"/>
              <a:lumOff val="-49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Muestra + </a:t>
          </a:r>
          <a:r>
            <a:rPr lang="es-EC" sz="1000" kern="1200" dirty="0" err="1" smtClean="0"/>
            <a:t>EtOH</a:t>
          </a:r>
          <a:r>
            <a:rPr lang="es-EC" sz="1000" kern="1200" dirty="0" smtClean="0"/>
            <a:t> + CH</a:t>
          </a:r>
          <a:r>
            <a:rPr lang="es-EC" sz="1000" kern="1200" baseline="-25000" dirty="0" smtClean="0"/>
            <a:t>3</a:t>
          </a:r>
          <a:r>
            <a:rPr lang="es-EC" sz="1000" kern="1200" dirty="0" smtClean="0"/>
            <a:t>COONa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(1 M)</a:t>
          </a:r>
          <a:endParaRPr lang="es-ES" sz="1000" kern="1200" dirty="0"/>
        </a:p>
      </dsp:txBody>
      <dsp:txXfrm>
        <a:off x="2866407" y="991709"/>
        <a:ext cx="1005992" cy="670661"/>
      </dsp:txXfrm>
    </dsp:sp>
    <dsp:sp modelId="{079C30FF-EC13-481A-8F67-0695AA1B5EE4}">
      <dsp:nvSpPr>
        <dsp:cNvPr id="0" name=""/>
        <dsp:cNvSpPr/>
      </dsp:nvSpPr>
      <dsp:spPr>
        <a:xfrm>
          <a:off x="3972999" y="991709"/>
          <a:ext cx="1676653" cy="670661"/>
        </a:xfrm>
        <a:prstGeom prst="chevron">
          <a:avLst/>
        </a:prstGeom>
        <a:solidFill>
          <a:schemeClr val="accent5">
            <a:tint val="40000"/>
            <a:alpha val="90000"/>
            <a:hueOff val="1622542"/>
            <a:satOff val="-11507"/>
            <a:lumOff val="-654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622542"/>
              <a:satOff val="-11507"/>
              <a:lumOff val="-65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+ AlCl</a:t>
          </a:r>
          <a:r>
            <a:rPr lang="es-EC" sz="1000" kern="1200" baseline="-25000" dirty="0" smtClean="0"/>
            <a:t>3</a:t>
          </a:r>
          <a:r>
            <a:rPr lang="es-EC" sz="1000" kern="1200" dirty="0" smtClean="0"/>
            <a:t> (10%) + agua</a:t>
          </a:r>
          <a:endParaRPr lang="es-ES" sz="1000" kern="1200" dirty="0"/>
        </a:p>
      </dsp:txBody>
      <dsp:txXfrm>
        <a:off x="4308330" y="991709"/>
        <a:ext cx="1005992" cy="670661"/>
      </dsp:txXfrm>
    </dsp:sp>
    <dsp:sp modelId="{28A63803-E84C-4C87-98AD-E02ACDE4246A}">
      <dsp:nvSpPr>
        <dsp:cNvPr id="0" name=""/>
        <dsp:cNvSpPr/>
      </dsp:nvSpPr>
      <dsp:spPr>
        <a:xfrm>
          <a:off x="5414921" y="991709"/>
          <a:ext cx="1676653" cy="670661"/>
        </a:xfrm>
        <a:prstGeom prst="chevron">
          <a:avLst/>
        </a:prstGeom>
        <a:solidFill>
          <a:schemeClr val="accent5">
            <a:tint val="40000"/>
            <a:alpha val="90000"/>
            <a:hueOff val="2028177"/>
            <a:satOff val="-14384"/>
            <a:lumOff val="-818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2028177"/>
              <a:satOff val="-14384"/>
              <a:lumOff val="-81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435 nm</a:t>
          </a:r>
          <a:endParaRPr lang="es-ES" sz="1000" kern="1200" dirty="0"/>
        </a:p>
      </dsp:txBody>
      <dsp:txXfrm>
        <a:off x="5750252" y="991709"/>
        <a:ext cx="1005992" cy="670661"/>
      </dsp:txXfrm>
    </dsp:sp>
    <dsp:sp modelId="{EB7C2B07-69D5-4BF6-B22A-7C06E7BE0610}">
      <dsp:nvSpPr>
        <dsp:cNvPr id="0" name=""/>
        <dsp:cNvSpPr/>
      </dsp:nvSpPr>
      <dsp:spPr>
        <a:xfrm>
          <a:off x="773620" y="1844176"/>
          <a:ext cx="2020064" cy="808025"/>
        </a:xfrm>
        <a:prstGeom prst="chevron">
          <a:avLst/>
        </a:prstGeom>
        <a:solidFill>
          <a:schemeClr val="accent5">
            <a:hueOff val="3257026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Contenido antocianinas  totales</a:t>
          </a:r>
          <a:br>
            <a:rPr lang="es-ES" sz="1400" kern="1200" dirty="0" smtClean="0"/>
          </a:br>
          <a:r>
            <a:rPr lang="es-ES" sz="1400" kern="1200" dirty="0" smtClean="0"/>
            <a:t>(TAC)</a:t>
          </a:r>
          <a:endParaRPr lang="es-ES" sz="1400" kern="1200" dirty="0"/>
        </a:p>
      </dsp:txBody>
      <dsp:txXfrm>
        <a:off x="1177633" y="1844176"/>
        <a:ext cx="1212039" cy="808025"/>
      </dsp:txXfrm>
    </dsp:sp>
    <dsp:sp modelId="{0E1AFE6E-74A0-488D-9950-B3C256202749}">
      <dsp:nvSpPr>
        <dsp:cNvPr id="0" name=""/>
        <dsp:cNvSpPr/>
      </dsp:nvSpPr>
      <dsp:spPr>
        <a:xfrm>
          <a:off x="2531076" y="1912858"/>
          <a:ext cx="1676653" cy="670661"/>
        </a:xfrm>
        <a:prstGeom prst="chevron">
          <a:avLst/>
        </a:prstGeom>
        <a:solidFill>
          <a:schemeClr val="accent5">
            <a:tint val="40000"/>
            <a:alpha val="90000"/>
            <a:hueOff val="2433812"/>
            <a:satOff val="-17261"/>
            <a:lumOff val="-982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2433812"/>
              <a:satOff val="-17261"/>
              <a:lumOff val="-98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5 g flores y frutos +</a:t>
          </a:r>
          <a:endParaRPr lang="es-ES" sz="1000" kern="1200" dirty="0"/>
        </a:p>
      </dsp:txBody>
      <dsp:txXfrm>
        <a:off x="2866407" y="1912858"/>
        <a:ext cx="1005992" cy="670661"/>
      </dsp:txXfrm>
    </dsp:sp>
    <dsp:sp modelId="{A88EED2C-202F-4F1C-BD62-343A8129309C}">
      <dsp:nvSpPr>
        <dsp:cNvPr id="0" name=""/>
        <dsp:cNvSpPr/>
      </dsp:nvSpPr>
      <dsp:spPr>
        <a:xfrm>
          <a:off x="3972999" y="1912858"/>
          <a:ext cx="1676653" cy="670661"/>
        </a:xfrm>
        <a:prstGeom prst="chevron">
          <a:avLst/>
        </a:prstGeom>
        <a:solidFill>
          <a:schemeClr val="accent5">
            <a:tint val="40000"/>
            <a:alpha val="90000"/>
            <a:hueOff val="2839448"/>
            <a:satOff val="-20138"/>
            <a:lumOff val="-114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2839448"/>
              <a:satOff val="-20138"/>
              <a:lumOff val="-11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-buffer KCl (0.025 M; pH 1.0)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-buffer </a:t>
          </a:r>
          <a:r>
            <a:rPr lang="es-EC" sz="900" kern="1200" dirty="0" smtClean="0"/>
            <a:t>CH</a:t>
          </a:r>
          <a:r>
            <a:rPr lang="es-EC" sz="900" kern="1200" baseline="-25000" dirty="0" smtClean="0"/>
            <a:t>3</a:t>
          </a:r>
          <a:r>
            <a:rPr lang="es-EC" sz="900" kern="1200" dirty="0" smtClean="0"/>
            <a:t>COONa </a:t>
          </a:r>
          <a:r>
            <a:rPr lang="es-ES" sz="900" kern="1200" dirty="0" smtClean="0"/>
            <a:t>(0.4 M; pH 4.5)</a:t>
          </a:r>
          <a:endParaRPr lang="es-ES" sz="900" kern="1200" dirty="0"/>
        </a:p>
      </dsp:txBody>
      <dsp:txXfrm>
        <a:off x="4308330" y="1912858"/>
        <a:ext cx="1005992" cy="670661"/>
      </dsp:txXfrm>
    </dsp:sp>
    <dsp:sp modelId="{1BC4CDB3-A7F3-43EC-934D-9979D5B40E1D}">
      <dsp:nvSpPr>
        <dsp:cNvPr id="0" name=""/>
        <dsp:cNvSpPr/>
      </dsp:nvSpPr>
      <dsp:spPr>
        <a:xfrm>
          <a:off x="5414921" y="1912858"/>
          <a:ext cx="1676653" cy="670661"/>
        </a:xfrm>
        <a:prstGeom prst="chevron">
          <a:avLst/>
        </a:prstGeom>
        <a:solidFill>
          <a:schemeClr val="accent5">
            <a:tint val="40000"/>
            <a:alpha val="90000"/>
            <a:hueOff val="3245083"/>
            <a:satOff val="-23015"/>
            <a:lumOff val="-1309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3245083"/>
              <a:satOff val="-23015"/>
              <a:lumOff val="-130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520 y 700 nm</a:t>
          </a:r>
          <a:endParaRPr lang="es-ES" sz="1000" kern="1200" dirty="0"/>
        </a:p>
      </dsp:txBody>
      <dsp:txXfrm>
        <a:off x="5750252" y="1912858"/>
        <a:ext cx="1005992" cy="670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4940E-131B-4C7F-9F3E-969D4D19D09E}" type="datetimeFigureOut">
              <a:rPr lang="es-EC" smtClean="0"/>
              <a:pPr/>
              <a:t>2/3/2023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24C61-EE73-4030-B6C8-4E37F90934FB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222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pPr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6512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pPr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5234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pPr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3108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pPr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54786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4C61-EE73-4030-B6C8-4E37F90934FB}" type="slidenum">
              <a:rPr lang="es-EC" smtClean="0"/>
              <a:pPr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935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400">
              <a:solidFill>
                <a:srgbClr val="000000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89984" y="260353"/>
            <a:ext cx="1056216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800">
              <a:solidFill>
                <a:srgbClr val="000000"/>
              </a:solidFill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115888"/>
            <a:ext cx="4417484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184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0435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95D0F-0704-48D1-B38F-55967409B3BB}" type="datetimeFigureOut">
              <a:rPr lang="es-EC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2/3/2023</a:t>
            </a:fld>
            <a:endParaRPr lang="es-EC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C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E1EFEC-BA32-419F-B561-FDAF47EB7E7D}" type="slidenum">
              <a:rPr lang="es-EC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C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3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589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6587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825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123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908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1030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014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3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2" y="6308728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C" altLang="es-EC" sz="1800">
              <a:solidFill>
                <a:srgbClr val="000000"/>
              </a:solidFill>
            </a:endParaRP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33869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1800">
              <a:solidFill>
                <a:srgbClr val="000000"/>
              </a:solidFill>
            </a:endParaRPr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33869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1800">
              <a:solidFill>
                <a:srgbClr val="000000"/>
              </a:solidFill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8976784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76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9.png"/><Relationship Id="rId12" Type="http://schemas.openxmlformats.org/officeDocument/2006/relationships/image" Target="../media/image5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5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5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1.jpeg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6.jpeg"/><Relationship Id="rId12" Type="http://schemas.openxmlformats.org/officeDocument/2006/relationships/image" Target="../media/image6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5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12" Type="http://schemas.openxmlformats.org/officeDocument/2006/relationships/image" Target="../media/image6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63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62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1.jpeg"/><Relationship Id="rId5" Type="http://schemas.openxmlformats.org/officeDocument/2006/relationships/image" Target="../media/image69.png"/><Relationship Id="rId10" Type="http://schemas.openxmlformats.org/officeDocument/2006/relationships/image" Target="../media/image80.jpeg"/><Relationship Id="rId4" Type="http://schemas.openxmlformats.org/officeDocument/2006/relationships/image" Target="../media/image76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12" Type="http://schemas.openxmlformats.org/officeDocument/2006/relationships/image" Target="../media/image90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89.jpeg"/><Relationship Id="rId5" Type="http://schemas.openxmlformats.org/officeDocument/2006/relationships/image" Target="../media/image69.png"/><Relationship Id="rId10" Type="http://schemas.openxmlformats.org/officeDocument/2006/relationships/image" Target="../media/image6.png"/><Relationship Id="rId4" Type="http://schemas.openxmlformats.org/officeDocument/2006/relationships/image" Target="../media/image84.jpeg"/><Relationship Id="rId9" Type="http://schemas.openxmlformats.org/officeDocument/2006/relationships/image" Target="../media/image8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2.png"/><Relationship Id="rId7" Type="http://schemas.openxmlformats.org/officeDocument/2006/relationships/image" Target="../media/image94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9.png"/><Relationship Id="rId4" Type="http://schemas.openxmlformats.org/officeDocument/2006/relationships/image" Target="../media/image93.jpeg"/><Relationship Id="rId9" Type="http://schemas.openxmlformats.org/officeDocument/2006/relationships/image" Target="../media/image9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jpeg"/><Relationship Id="rId7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15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14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711624" y="1044019"/>
            <a:ext cx="8229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C" sz="1600" b="1" dirty="0"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algn="ctr"/>
            <a:r>
              <a:rPr lang="es-EC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DEPARTAMENTO DE CIENCIAS DE LA VIDA Y DE LA AGRICULTURA</a:t>
            </a:r>
          </a:p>
          <a:p>
            <a:pPr algn="ctr"/>
            <a:endParaRPr lang="es-EC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INGENIERÍA EN BIOTECNOLOGÍA</a:t>
            </a:r>
          </a:p>
          <a:p>
            <a:pPr algn="ctr"/>
            <a:endParaRPr lang="es-EC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TRABAJO DE TITULACIÓN PREVIO A LA OBTENCIÓN DEL TÍTULO DE INGENIERO EN BIOTECNOLOGÍA</a:t>
            </a:r>
          </a:p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Evaluación de la composición metabólica y carácter antioxidante de las hojas, flores y frutos que pertenecen a las especies de arupo rosado (</a:t>
            </a:r>
            <a:r>
              <a:rPr lang="es-MX" b="1" i="1" dirty="0">
                <a:latin typeface="Calibri" panose="020F0502020204030204" pitchFamily="34" charset="0"/>
                <a:cs typeface="Calibri" panose="020F0502020204030204" pitchFamily="34" charset="0"/>
              </a:rPr>
              <a:t>Chionanthus pubescens </a:t>
            </a: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Kunth) y blanco (</a:t>
            </a:r>
            <a:r>
              <a:rPr lang="es-MX" b="1" i="1" dirty="0">
                <a:latin typeface="Calibri" panose="020F0502020204030204" pitchFamily="34" charset="0"/>
                <a:cs typeface="Calibri" panose="020F0502020204030204" pitchFamily="34" charset="0"/>
              </a:rPr>
              <a:t>Chionanthus virginicus </a:t>
            </a: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Linneo)</a:t>
            </a: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Autor: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Iván Alejandro Espinoza Caiza 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Directora: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Raluca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Alexandra Mihai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Ph.D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Sangolquí, 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marzo de 2023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1" descr="C:\Users\XAVIER\Desktop\Comunicado-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23747"/>
            <a:ext cx="4320480" cy="1117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9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4112" y="32859"/>
            <a:ext cx="4608512" cy="612939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HIPÓTESIS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ángulo: esquinas redondeadas 3">
            <a:extLst>
              <a:ext uri="{FF2B5EF4-FFF2-40B4-BE49-F238E27FC236}">
                <a16:creationId xmlns:a16="http://schemas.microsoft.com/office/drawing/2014/main" id="{298D1E57-ABC0-4F89-A144-67334283AC4C}"/>
              </a:ext>
            </a:extLst>
          </p:cNvPr>
          <p:cNvSpPr/>
          <p:nvPr/>
        </p:nvSpPr>
        <p:spPr>
          <a:xfrm>
            <a:off x="541347" y="2322154"/>
            <a:ext cx="11294373" cy="183687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orma libre: forma 8">
            <a:extLst>
              <a:ext uri="{FF2B5EF4-FFF2-40B4-BE49-F238E27FC236}">
                <a16:creationId xmlns:a16="http://schemas.microsoft.com/office/drawing/2014/main" id="{C982253F-6D83-4445-81D3-584228C79103}"/>
              </a:ext>
            </a:extLst>
          </p:cNvPr>
          <p:cNvSpPr/>
          <p:nvPr/>
        </p:nvSpPr>
        <p:spPr>
          <a:xfrm>
            <a:off x="2264096" y="2436054"/>
            <a:ext cx="7848873" cy="1560257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marL="17780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concentración de metabolitos secundarios y el carácter antioxidante presente en hojas, flores y fruto de arupo rosado (</a:t>
            </a:r>
            <a:r>
              <a:rPr lang="es-MX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Ch. pubescens </a:t>
            </a:r>
            <a:r>
              <a:rPr lang="es-MX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K.) tiene una significancia estadísticamente mayor que </a:t>
            </a:r>
            <a:r>
              <a:rPr lang="es-MX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</a:t>
            </a:r>
            <a:r>
              <a:rPr lang="es-MX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arupo blanco (</a:t>
            </a:r>
            <a:r>
              <a:rPr lang="es-MX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Ch. virginicus </a:t>
            </a:r>
            <a:r>
              <a:rPr lang="es-MX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L.).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16401"/>
          <a:stretch/>
        </p:blipFill>
        <p:spPr>
          <a:xfrm>
            <a:off x="10389465" y="2489682"/>
            <a:ext cx="1169759" cy="150662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800" r="7999" b="20601"/>
          <a:stretch/>
        </p:blipFill>
        <p:spPr>
          <a:xfrm>
            <a:off x="785422" y="2489682"/>
            <a:ext cx="1234599" cy="1506629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171195" y="6372036"/>
            <a:ext cx="2012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(</a:t>
            </a:r>
            <a:r>
              <a:rPr lang="es-EC" sz="1200" dirty="0" err="1" smtClean="0"/>
              <a:t>Owens</a:t>
            </a:r>
            <a:r>
              <a:rPr lang="es-EC" sz="1200" dirty="0" smtClean="0"/>
              <a:t>, 2018; Paz, 2022)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165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5485" y="0"/>
            <a:ext cx="4608512" cy="612939"/>
          </a:xfrm>
        </p:spPr>
        <p:txBody>
          <a:bodyPr/>
          <a:lstStyle/>
          <a:p>
            <a:pPr algn="l"/>
            <a:r>
              <a:rPr lang="es-EC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</a:t>
            </a:r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CONTENIDOS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5" name="Google Shape;1221;p45">
            <a:extLst>
              <a:ext uri="{FF2B5EF4-FFF2-40B4-BE49-F238E27FC236}">
                <a16:creationId xmlns:a16="http://schemas.microsoft.com/office/drawing/2014/main" id="{0786A912-86C0-477E-A5E4-D2C3952BD85B}"/>
              </a:ext>
            </a:extLst>
          </p:cNvPr>
          <p:cNvCxnSpPr>
            <a:cxnSpLocks/>
          </p:cNvCxnSpPr>
          <p:nvPr/>
        </p:nvCxnSpPr>
        <p:spPr>
          <a:xfrm>
            <a:off x="1891926" y="791514"/>
            <a:ext cx="31559" cy="5023340"/>
          </a:xfrm>
          <a:prstGeom prst="straightConnector1">
            <a:avLst/>
          </a:prstGeom>
          <a:noFill/>
          <a:ln w="28575" cap="flat" cmpd="sng">
            <a:solidFill>
              <a:srgbClr val="C5D5CB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A08F89C7-7EEA-4E47-BEE7-940E9A91232B}"/>
              </a:ext>
            </a:extLst>
          </p:cNvPr>
          <p:cNvSpPr/>
          <p:nvPr/>
        </p:nvSpPr>
        <p:spPr>
          <a:xfrm>
            <a:off x="1634651" y="966880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6BF66CB-354B-494E-B50F-6A1D5F0EFDE0}"/>
              </a:ext>
            </a:extLst>
          </p:cNvPr>
          <p:cNvSpPr/>
          <p:nvPr/>
        </p:nvSpPr>
        <p:spPr>
          <a:xfrm>
            <a:off x="1634651" y="2346426"/>
            <a:ext cx="546109" cy="492093"/>
          </a:xfrm>
          <a:prstGeom prst="ellipse">
            <a:avLst/>
          </a:prstGeom>
          <a:solidFill>
            <a:srgbClr val="0A8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E08CAE1-3FD0-4164-889B-6031FFD64268}"/>
              </a:ext>
            </a:extLst>
          </p:cNvPr>
          <p:cNvSpPr/>
          <p:nvPr/>
        </p:nvSpPr>
        <p:spPr>
          <a:xfrm>
            <a:off x="1634651" y="3032103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A8CB511-649C-4E54-A0B9-0F5243EC7220}"/>
              </a:ext>
            </a:extLst>
          </p:cNvPr>
          <p:cNvSpPr/>
          <p:nvPr/>
        </p:nvSpPr>
        <p:spPr>
          <a:xfrm>
            <a:off x="1634649" y="3709231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E1EAD0-C6BC-4BD2-92B7-22BFDEEC7374}"/>
              </a:ext>
            </a:extLst>
          </p:cNvPr>
          <p:cNvSpPr txBox="1"/>
          <p:nvPr/>
        </p:nvSpPr>
        <p:spPr>
          <a:xfrm>
            <a:off x="2371525" y="951316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4B4AD24-76E8-483A-B196-4DDDBB23B16E}"/>
              </a:ext>
            </a:extLst>
          </p:cNvPr>
          <p:cNvSpPr txBox="1"/>
          <p:nvPr/>
        </p:nvSpPr>
        <p:spPr>
          <a:xfrm>
            <a:off x="2371525" y="2330862"/>
            <a:ext cx="42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A8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  <a:endParaRPr lang="es-EC" sz="2800" b="1" dirty="0">
              <a:solidFill>
                <a:srgbClr val="0A84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003FE6B-0517-415A-ACF1-031CB392CB0C}"/>
              </a:ext>
            </a:extLst>
          </p:cNvPr>
          <p:cNvSpPr txBox="1"/>
          <p:nvPr/>
        </p:nvSpPr>
        <p:spPr>
          <a:xfrm>
            <a:off x="2371525" y="3016539"/>
            <a:ext cx="525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13AF02-37D0-4F15-B0C3-07A446910819}"/>
              </a:ext>
            </a:extLst>
          </p:cNvPr>
          <p:cNvSpPr txBox="1"/>
          <p:nvPr/>
        </p:nvSpPr>
        <p:spPr>
          <a:xfrm>
            <a:off x="2371523" y="3693667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4D7A255-A95B-47D5-92C0-A698B8BB9D5C}"/>
              </a:ext>
            </a:extLst>
          </p:cNvPr>
          <p:cNvSpPr/>
          <p:nvPr/>
        </p:nvSpPr>
        <p:spPr>
          <a:xfrm>
            <a:off x="1634649" y="4388714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18C3060-D791-4425-B226-7842AFAC4767}"/>
              </a:ext>
            </a:extLst>
          </p:cNvPr>
          <p:cNvSpPr txBox="1"/>
          <p:nvPr/>
        </p:nvSpPr>
        <p:spPr>
          <a:xfrm>
            <a:off x="2371523" y="4373150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B0B9845-BD45-4F66-93FE-7878EDC4E543}"/>
              </a:ext>
            </a:extLst>
          </p:cNvPr>
          <p:cNvSpPr/>
          <p:nvPr/>
        </p:nvSpPr>
        <p:spPr>
          <a:xfrm>
            <a:off x="1634651" y="1668121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E3B45D3-7414-41D2-A3A0-7BC661FA7CC7}"/>
              </a:ext>
            </a:extLst>
          </p:cNvPr>
          <p:cNvSpPr txBox="1"/>
          <p:nvPr/>
        </p:nvSpPr>
        <p:spPr>
          <a:xfrm>
            <a:off x="2371524" y="1652557"/>
            <a:ext cx="42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C76E3B52-A602-46F1-A287-41E8BEBB52BC}"/>
              </a:ext>
            </a:extLst>
          </p:cNvPr>
          <p:cNvSpPr/>
          <p:nvPr/>
        </p:nvSpPr>
        <p:spPr>
          <a:xfrm>
            <a:off x="1651935" y="5058827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D86B509-53CC-4699-9B68-669053D1556D}"/>
              </a:ext>
            </a:extLst>
          </p:cNvPr>
          <p:cNvSpPr txBox="1"/>
          <p:nvPr/>
        </p:nvSpPr>
        <p:spPr>
          <a:xfrm>
            <a:off x="2388808" y="5043263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4112" y="32859"/>
            <a:ext cx="4608512" cy="612939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18" name="Google Shape;199;p18"/>
          <p:cNvSpPr txBox="1"/>
          <p:nvPr/>
        </p:nvSpPr>
        <p:spPr>
          <a:xfrm>
            <a:off x="335360" y="2533798"/>
            <a:ext cx="367206" cy="376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marR="720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rPr>
              <a:t>1</a:t>
            </a:r>
            <a:endParaRPr sz="1600" dirty="0">
              <a:solidFill>
                <a:schemeClr val="dk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88082262"/>
              </p:ext>
            </p:extLst>
          </p:nvPr>
        </p:nvGraphicFramePr>
        <p:xfrm>
          <a:off x="561323" y="481586"/>
          <a:ext cx="11434195" cy="2049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ectángulo 21"/>
          <p:cNvSpPr/>
          <p:nvPr/>
        </p:nvSpPr>
        <p:spPr>
          <a:xfrm>
            <a:off x="702567" y="2533797"/>
            <a:ext cx="3449217" cy="3760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/>
              <a:t>Recolección material vegetal</a:t>
            </a:r>
            <a:endParaRPr lang="en-US" sz="1600" dirty="0"/>
          </a:p>
        </p:txBody>
      </p:sp>
      <p:sp>
        <p:nvSpPr>
          <p:cNvPr id="23" name="Google Shape;199;p18"/>
          <p:cNvSpPr txBox="1"/>
          <p:nvPr/>
        </p:nvSpPr>
        <p:spPr>
          <a:xfrm>
            <a:off x="6456040" y="2533798"/>
            <a:ext cx="367206" cy="376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marR="720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rPr>
              <a:t>2</a:t>
            </a:r>
            <a:endParaRPr sz="1600" dirty="0">
              <a:solidFill>
                <a:schemeClr val="dk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823247" y="2533797"/>
            <a:ext cx="3449217" cy="3760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/>
              <a:t>Obtención de extractos</a:t>
            </a:r>
            <a:endParaRPr lang="en-US" sz="1600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37" y="3611243"/>
            <a:ext cx="2819098" cy="201429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7"/>
          <a:srcRect l="69509" t="43174" r="14640" b="34641"/>
          <a:stretch/>
        </p:blipFill>
        <p:spPr>
          <a:xfrm rot="15581933">
            <a:off x="2708663" y="4393774"/>
            <a:ext cx="599144" cy="498310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1113345" y="4666018"/>
            <a:ext cx="1368589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C" sz="900" dirty="0" smtClean="0"/>
              <a:t>10 g </a:t>
            </a:r>
            <a:r>
              <a:rPr lang="es-EC" sz="900" dirty="0" err="1" smtClean="0"/>
              <a:t>fw</a:t>
            </a:r>
            <a:endParaRPr lang="en-US" sz="9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819609" y="5619542"/>
            <a:ext cx="1368589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C" sz="900" dirty="0" smtClean="0"/>
              <a:t>Trasladadas a laboratorios del CICTE</a:t>
            </a:r>
            <a:endParaRPr lang="en-US" sz="9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89842" y="5238926"/>
            <a:ext cx="1368589" cy="5078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C" sz="900" dirty="0" smtClean="0"/>
              <a:t>Universidad de las Fuerzas Armadas</a:t>
            </a:r>
          </a:p>
          <a:p>
            <a:pPr algn="ctr"/>
            <a:r>
              <a:rPr lang="es-EC" sz="900" dirty="0" smtClean="0"/>
              <a:t>Sangolquí</a:t>
            </a:r>
            <a:endParaRPr lang="en-US" sz="900" dirty="0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33095" flipH="1">
            <a:off x="2751524" y="4006928"/>
            <a:ext cx="269741" cy="578444"/>
          </a:xfrm>
          <a:prstGeom prst="rect">
            <a:avLst/>
          </a:prstGeom>
        </p:spPr>
      </p:pic>
      <p:sp>
        <p:nvSpPr>
          <p:cNvPr id="33" name="Rectángulo 32"/>
          <p:cNvSpPr/>
          <p:nvPr/>
        </p:nvSpPr>
        <p:spPr>
          <a:xfrm>
            <a:off x="33531" y="6479758"/>
            <a:ext cx="2417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dirty="0"/>
              <a:t>(</a:t>
            </a:r>
            <a:r>
              <a:rPr lang="es-EC" sz="1100" dirty="0" err="1"/>
              <a:t>Murugan</a:t>
            </a:r>
            <a:r>
              <a:rPr lang="es-EC" sz="1100" dirty="0"/>
              <a:t> &amp; </a:t>
            </a:r>
            <a:r>
              <a:rPr lang="es-EC" sz="1100" dirty="0" err="1" smtClean="0"/>
              <a:t>Parimelazhagan</a:t>
            </a:r>
            <a:r>
              <a:rPr lang="es-EC" sz="1100" dirty="0" smtClean="0"/>
              <a:t>, 2020)</a:t>
            </a:r>
            <a:endParaRPr lang="en-US" sz="1100" dirty="0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9" t="10318" r="4520" b="7395"/>
          <a:stretch/>
        </p:blipFill>
        <p:spPr>
          <a:xfrm>
            <a:off x="3414615" y="4127917"/>
            <a:ext cx="2114009" cy="1708619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4" r="66889" b="150"/>
          <a:stretch/>
        </p:blipFill>
        <p:spPr>
          <a:xfrm>
            <a:off x="4524350" y="3154519"/>
            <a:ext cx="1004274" cy="97025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" r="67563" b="51832"/>
          <a:stretch/>
        </p:blipFill>
        <p:spPr>
          <a:xfrm>
            <a:off x="3414615" y="3154519"/>
            <a:ext cx="1109735" cy="96710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68279" y="2924944"/>
            <a:ext cx="3279193" cy="2298337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6567256" y="4149080"/>
            <a:ext cx="930132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C" sz="900" dirty="0" smtClean="0"/>
              <a:t>1.0 g </a:t>
            </a:r>
            <a:r>
              <a:rPr lang="es-EC" sz="900" dirty="0" err="1" smtClean="0"/>
              <a:t>fw</a:t>
            </a:r>
            <a:endParaRPr lang="en-US" sz="9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7464152" y="3424597"/>
            <a:ext cx="910885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C" sz="900" dirty="0" smtClean="0"/>
              <a:t>10 mL </a:t>
            </a:r>
            <a:r>
              <a:rPr lang="es-EC" sz="900" dirty="0" err="1" smtClean="0"/>
              <a:t>EtOH</a:t>
            </a:r>
            <a:r>
              <a:rPr lang="es-EC" sz="900" dirty="0" smtClean="0"/>
              <a:t> (96%)</a:t>
            </a:r>
            <a:endParaRPr lang="en-US" sz="9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9220538" y="3517511"/>
            <a:ext cx="910885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C" sz="900" dirty="0" smtClean="0"/>
              <a:t>72 h</a:t>
            </a:r>
          </a:p>
          <a:p>
            <a:pPr algn="ctr"/>
            <a:r>
              <a:rPr lang="es-EC" sz="900" dirty="0" smtClean="0"/>
              <a:t>5°C</a:t>
            </a:r>
            <a:endParaRPr lang="en-US" sz="900" dirty="0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r="12030" b="6486"/>
          <a:stretch/>
        </p:blipFill>
        <p:spPr>
          <a:xfrm>
            <a:off x="8544271" y="4454820"/>
            <a:ext cx="1558957" cy="1422452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5" r="13512" b="5274"/>
          <a:stretch/>
        </p:blipFill>
        <p:spPr>
          <a:xfrm>
            <a:off x="10524657" y="4454820"/>
            <a:ext cx="1475999" cy="1422452"/>
          </a:xfrm>
          <a:prstGeom prst="rect">
            <a:avLst/>
          </a:prstGeom>
        </p:spPr>
      </p:pic>
      <p:sp>
        <p:nvSpPr>
          <p:cNvPr id="42" name="Flecha derecha 41"/>
          <p:cNvSpPr/>
          <p:nvPr/>
        </p:nvSpPr>
        <p:spPr>
          <a:xfrm>
            <a:off x="10200456" y="5085184"/>
            <a:ext cx="241244" cy="221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adroTexto 42"/>
          <p:cNvSpPr txBox="1"/>
          <p:nvPr/>
        </p:nvSpPr>
        <p:spPr>
          <a:xfrm>
            <a:off x="10826854" y="4149080"/>
            <a:ext cx="910885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C" sz="900" dirty="0" smtClean="0"/>
              <a:t>1:4         1:8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Graphic spid="3" grpId="0">
        <p:bldAsOne/>
      </p:bldGraphic>
      <p:bldP spid="22" grpId="0" animBg="1"/>
      <p:bldP spid="23" grpId="0" animBg="1"/>
      <p:bldP spid="24" grpId="0" animBg="1"/>
      <p:bldP spid="25" grpId="0"/>
      <p:bldP spid="30" grpId="0"/>
      <p:bldP spid="31" grpId="0"/>
      <p:bldP spid="37" grpId="0"/>
      <p:bldP spid="38" grpId="0"/>
      <p:bldP spid="39" grpId="0"/>
      <p:bldP spid="42" grpId="0" animBg="1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4112" y="32859"/>
            <a:ext cx="4608512" cy="612939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911424" y="1988840"/>
            <a:ext cx="9433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Tabla 1. </a:t>
            </a:r>
            <a:r>
              <a:rPr lang="es-MX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Nomenclatura </a:t>
            </a:r>
            <a:r>
              <a:rPr lang="es-MX" i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 las muestras evaluadas de las dos especies del género Chionanthus</a:t>
            </a:r>
            <a:endParaRPr lang="es-ES" sz="18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838600"/>
              </p:ext>
            </p:extLst>
          </p:nvPr>
        </p:nvGraphicFramePr>
        <p:xfrm>
          <a:off x="983432" y="2420888"/>
          <a:ext cx="10515600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4618452">
                  <a:extLst>
                    <a:ext uri="{9D8B030D-6E8A-4147-A177-3AD203B41FA5}">
                      <a16:colId xmlns:a16="http://schemas.microsoft.com/office/drawing/2014/main" val="709749294"/>
                    </a:ext>
                  </a:extLst>
                </a:gridCol>
                <a:gridCol w="3825575">
                  <a:extLst>
                    <a:ext uri="{9D8B030D-6E8A-4147-A177-3AD203B41FA5}">
                      <a16:colId xmlns:a16="http://schemas.microsoft.com/office/drawing/2014/main" val="359813334"/>
                    </a:ext>
                  </a:extLst>
                </a:gridCol>
                <a:gridCol w="2071573">
                  <a:extLst>
                    <a:ext uri="{9D8B030D-6E8A-4147-A177-3AD203B41FA5}">
                      <a16:colId xmlns:a16="http://schemas.microsoft.com/office/drawing/2014/main" val="992871802"/>
                    </a:ext>
                  </a:extLst>
                </a:gridCol>
              </a:tblGrid>
              <a:tr h="239395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Especie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Código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23076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Arupo Rosado/</a:t>
                      </a:r>
                      <a:r>
                        <a:rPr lang="es-EC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Chionanthus pubescens </a:t>
                      </a:r>
                      <a:r>
                        <a:rPr lang="es-EC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K. (AR)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Hoja en estado maduro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AHR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00495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Flores rosadas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AHF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7860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Fruto en estado maduro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AHFr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45538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Arupo Blanco/</a:t>
                      </a:r>
                      <a:r>
                        <a:rPr lang="es-EC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Chionanthus </a:t>
                      </a:r>
                      <a:r>
                        <a:rPr lang="es-EC" sz="16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virginicus </a:t>
                      </a:r>
                      <a:r>
                        <a:rPr lang="es-EC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s-EC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s-EC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(AB)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Hoja en estado maduro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9964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Flores blancas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7268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Fruto en estado maduro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ABFr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792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2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4112" y="32859"/>
            <a:ext cx="4608512" cy="612939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74" name="Google Shape;199;p18"/>
          <p:cNvSpPr txBox="1"/>
          <p:nvPr/>
        </p:nvSpPr>
        <p:spPr>
          <a:xfrm>
            <a:off x="544217" y="764705"/>
            <a:ext cx="367206" cy="376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marR="720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rPr>
              <a:t>3</a:t>
            </a:r>
            <a:endParaRPr sz="1600" dirty="0">
              <a:solidFill>
                <a:schemeClr val="dk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911424" y="764704"/>
            <a:ext cx="4320480" cy="3760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/>
              <a:t>Determinación de capacidad antioxidante</a:t>
            </a:r>
            <a:endParaRPr lang="en-US" sz="16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40902843"/>
              </p:ext>
            </p:extLst>
          </p:nvPr>
        </p:nvGraphicFramePr>
        <p:xfrm>
          <a:off x="1228237" y="3179431"/>
          <a:ext cx="9153178" cy="265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6" name="Rectángulo 75"/>
          <p:cNvSpPr/>
          <p:nvPr/>
        </p:nvSpPr>
        <p:spPr>
          <a:xfrm>
            <a:off x="33531" y="6479758"/>
            <a:ext cx="5202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dirty="0" smtClean="0"/>
              <a:t>(</a:t>
            </a:r>
            <a:r>
              <a:rPr lang="es-EC" sz="1100" dirty="0" err="1" smtClean="0"/>
              <a:t>Suarsana</a:t>
            </a:r>
            <a:r>
              <a:rPr lang="es-EC" sz="1100" dirty="0" smtClean="0"/>
              <a:t> et al., </a:t>
            </a:r>
            <a:r>
              <a:rPr lang="es-EC" sz="1100" dirty="0"/>
              <a:t>2018; </a:t>
            </a:r>
            <a:r>
              <a:rPr lang="es-EC" sz="1100" dirty="0" err="1"/>
              <a:t>Murugan</a:t>
            </a:r>
            <a:r>
              <a:rPr lang="es-EC" sz="1100" dirty="0"/>
              <a:t> &amp; </a:t>
            </a:r>
            <a:r>
              <a:rPr lang="es-EC" sz="1100" dirty="0" err="1" smtClean="0"/>
              <a:t>Parimelazhagan</a:t>
            </a:r>
            <a:r>
              <a:rPr lang="es-EC" sz="1100" dirty="0" smtClean="0"/>
              <a:t>, 2014; Cacique et al., 2020)</a:t>
            </a:r>
            <a:endParaRPr lang="en-US" sz="1100" dirty="0"/>
          </a:p>
        </p:txBody>
      </p:sp>
      <p:sp>
        <p:nvSpPr>
          <p:cNvPr id="79" name="CuadroTexto 78"/>
          <p:cNvSpPr txBox="1"/>
          <p:nvPr/>
        </p:nvSpPr>
        <p:spPr>
          <a:xfrm>
            <a:off x="8673329" y="1859614"/>
            <a:ext cx="131914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dirty="0" smtClean="0"/>
              <a:t>Blanco: </a:t>
            </a:r>
            <a:r>
              <a:rPr lang="es-EC" sz="1000" dirty="0" err="1" smtClean="0"/>
              <a:t>EtOH</a:t>
            </a:r>
            <a:endParaRPr lang="es-EC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dirty="0" err="1" smtClean="0"/>
              <a:t>Rep</a:t>
            </a:r>
            <a:r>
              <a:rPr lang="es-EC" sz="1000" dirty="0" smtClean="0"/>
              <a:t>: 5</a:t>
            </a:r>
            <a:endParaRPr lang="en-US" sz="1000" dirty="0"/>
          </a:p>
        </p:txBody>
      </p:sp>
      <p:sp>
        <p:nvSpPr>
          <p:cNvPr id="80" name="Rectángulo 79"/>
          <p:cNvSpPr/>
          <p:nvPr/>
        </p:nvSpPr>
        <p:spPr>
          <a:xfrm>
            <a:off x="8494373" y="2786387"/>
            <a:ext cx="1677061" cy="320912"/>
          </a:xfrm>
          <a:prstGeom prst="rect">
            <a:avLst/>
          </a:prstGeom>
          <a:solidFill>
            <a:srgbClr val="CEFED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>Curvas calibración: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1" name="Rectángulo 80"/>
          <p:cNvSpPr/>
          <p:nvPr/>
        </p:nvSpPr>
        <p:spPr>
          <a:xfrm>
            <a:off x="8898622" y="3386912"/>
            <a:ext cx="853302" cy="328173"/>
          </a:xfrm>
          <a:prstGeom prst="rect">
            <a:avLst/>
          </a:prstGeom>
          <a:solidFill>
            <a:srgbClr val="EDFEB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es-EC" sz="900" dirty="0" smtClean="0">
              <a:solidFill>
                <a:schemeClr val="tx1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s-EC" sz="900" dirty="0" smtClean="0">
              <a:solidFill>
                <a:schemeClr val="tx1"/>
              </a:solidFill>
            </a:endParaRPr>
          </a:p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>Trolox</a:t>
            </a:r>
          </a:p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/>
            </a:r>
            <a:br>
              <a:rPr lang="es-EC" sz="900" dirty="0" smtClean="0">
                <a:solidFill>
                  <a:schemeClr val="tx1"/>
                </a:solidFill>
              </a:rPr>
            </a:b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5132210" y="2716015"/>
            <a:ext cx="1260250" cy="32091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Solución stock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6" name="Rectángulo 85"/>
          <p:cNvSpPr/>
          <p:nvPr/>
        </p:nvSpPr>
        <p:spPr>
          <a:xfrm>
            <a:off x="8779724" y="5236904"/>
            <a:ext cx="1106358" cy="323807"/>
          </a:xfrm>
          <a:prstGeom prst="rect">
            <a:avLst/>
          </a:prstGeom>
          <a:solidFill>
            <a:srgbClr val="EDFEB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900" dirty="0" smtClean="0">
              <a:solidFill>
                <a:schemeClr val="tx1"/>
              </a:solidFill>
            </a:endParaRPr>
          </a:p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>FeSO</a:t>
            </a:r>
            <a:r>
              <a:rPr lang="es-EC" sz="900" baseline="-25000" dirty="0" smtClean="0">
                <a:solidFill>
                  <a:schemeClr val="tx1"/>
                </a:solidFill>
              </a:rPr>
              <a:t>4</a:t>
            </a:r>
            <a:r>
              <a:rPr lang="es-EC" sz="900" dirty="0" smtClean="0">
                <a:solidFill>
                  <a:schemeClr val="tx1"/>
                </a:solidFill>
              </a:rPr>
              <a:t>·7H</a:t>
            </a:r>
            <a:r>
              <a:rPr lang="es-EC" sz="900" baseline="-25000" dirty="0" smtClean="0">
                <a:solidFill>
                  <a:schemeClr val="tx1"/>
                </a:solidFill>
              </a:rPr>
              <a:t>2</a:t>
            </a:r>
            <a:r>
              <a:rPr lang="es-EC" sz="900" dirty="0" smtClean="0">
                <a:solidFill>
                  <a:schemeClr val="tx1"/>
                </a:solidFill>
              </a:rPr>
              <a:t>O</a:t>
            </a:r>
            <a:br>
              <a:rPr lang="es-EC" sz="900" dirty="0" smtClean="0">
                <a:solidFill>
                  <a:schemeClr val="tx1"/>
                </a:solidFill>
              </a:rPr>
            </a:b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0" name="Rectángulo 89"/>
          <p:cNvSpPr/>
          <p:nvPr/>
        </p:nvSpPr>
        <p:spPr>
          <a:xfrm>
            <a:off x="6622165" y="2716015"/>
            <a:ext cx="1260250" cy="3209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Lectura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2" name="Rectángulo 91"/>
          <p:cNvSpPr/>
          <p:nvPr/>
        </p:nvSpPr>
        <p:spPr>
          <a:xfrm>
            <a:off x="8898622" y="4368302"/>
            <a:ext cx="853302" cy="328173"/>
          </a:xfrm>
          <a:prstGeom prst="rect">
            <a:avLst/>
          </a:prstGeom>
          <a:solidFill>
            <a:srgbClr val="EDFEB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es-EC" sz="900" dirty="0" smtClean="0">
              <a:solidFill>
                <a:schemeClr val="tx1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s-EC" sz="900" dirty="0" smtClean="0">
              <a:solidFill>
                <a:schemeClr val="tx1"/>
              </a:solidFill>
            </a:endParaRPr>
          </a:p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>Trolox</a:t>
            </a:r>
          </a:p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/>
            </a:r>
            <a:br>
              <a:rPr lang="es-EC" sz="900" dirty="0" smtClean="0">
                <a:solidFill>
                  <a:schemeClr val="tx1"/>
                </a:solidFill>
              </a:rPr>
            </a:b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91" name="Imagen 9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r="6573"/>
          <a:stretch/>
        </p:blipFill>
        <p:spPr>
          <a:xfrm>
            <a:off x="861525" y="3030301"/>
            <a:ext cx="1944216" cy="922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3" name="Imagen 9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r="6573"/>
          <a:stretch/>
        </p:blipFill>
        <p:spPr>
          <a:xfrm>
            <a:off x="861525" y="3992352"/>
            <a:ext cx="1944216" cy="922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4" name="Imagen 9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r="6574"/>
          <a:stretch/>
        </p:blipFill>
        <p:spPr>
          <a:xfrm>
            <a:off x="861525" y="4954403"/>
            <a:ext cx="1944216" cy="922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5" name="Imagen 9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5043" y="1386648"/>
            <a:ext cx="1554584" cy="1274760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6018871"/>
            <a:ext cx="2952329" cy="722497"/>
          </a:xfrm>
          <a:prstGeom prst="rect">
            <a:avLst/>
          </a:prstGeom>
        </p:spPr>
      </p:pic>
      <p:sp>
        <p:nvSpPr>
          <p:cNvPr id="99" name="CuadroTexto 98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0" name="Imagen 9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0329" y="1410510"/>
            <a:ext cx="903922" cy="129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2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Graphic spid="3" grpId="0">
        <p:bldAsOne/>
      </p:bldGraphic>
      <p:bldP spid="79" grpId="0" animBg="1"/>
      <p:bldP spid="80" grpId="0" animBg="1"/>
      <p:bldP spid="81" grpId="0" animBg="1"/>
      <p:bldP spid="82" grpId="0" animBg="1"/>
      <p:bldP spid="86" grpId="0" animBg="1"/>
      <p:bldP spid="90" grpId="0" animBg="1"/>
      <p:bldP spid="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4112" y="32859"/>
            <a:ext cx="4608512" cy="612939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74" name="Google Shape;199;p18"/>
          <p:cNvSpPr txBox="1"/>
          <p:nvPr/>
        </p:nvSpPr>
        <p:spPr>
          <a:xfrm>
            <a:off x="544217" y="764705"/>
            <a:ext cx="367206" cy="376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marR="720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rPr>
              <a:t>3</a:t>
            </a:r>
            <a:endParaRPr sz="1600" dirty="0">
              <a:solidFill>
                <a:schemeClr val="dk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911424" y="764704"/>
            <a:ext cx="4320480" cy="3760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/>
              <a:t>Determinación de compuestos fitoquímicos</a:t>
            </a:r>
            <a:endParaRPr lang="en-US" sz="16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91788920"/>
              </p:ext>
            </p:extLst>
          </p:nvPr>
        </p:nvGraphicFramePr>
        <p:xfrm>
          <a:off x="1703512" y="3292638"/>
          <a:ext cx="7865196" cy="265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6" name="Rectángulo 75"/>
          <p:cNvSpPr/>
          <p:nvPr/>
        </p:nvSpPr>
        <p:spPr>
          <a:xfrm>
            <a:off x="33531" y="6479758"/>
            <a:ext cx="52116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dirty="0" smtClean="0"/>
              <a:t>(</a:t>
            </a:r>
            <a:r>
              <a:rPr lang="es-EC" sz="1100" dirty="0" err="1" smtClean="0"/>
              <a:t>Sun</a:t>
            </a:r>
            <a:r>
              <a:rPr lang="es-EC" sz="1100" dirty="0" smtClean="0"/>
              <a:t> et al., 2015; </a:t>
            </a:r>
            <a:r>
              <a:rPr lang="es-EC" sz="1100" dirty="0" err="1" smtClean="0"/>
              <a:t>Ammar</a:t>
            </a:r>
            <a:r>
              <a:rPr lang="es-EC" sz="1100" dirty="0" smtClean="0"/>
              <a:t> et al., 2022; Cacique et al., 2020; Barragán et al. 2021)</a:t>
            </a:r>
            <a:endParaRPr lang="en-US" sz="1100" dirty="0"/>
          </a:p>
        </p:txBody>
      </p:sp>
      <p:sp>
        <p:nvSpPr>
          <p:cNvPr id="79" name="CuadroTexto 78"/>
          <p:cNvSpPr txBox="1"/>
          <p:nvPr/>
        </p:nvSpPr>
        <p:spPr>
          <a:xfrm>
            <a:off x="9168539" y="1882695"/>
            <a:ext cx="131914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dirty="0" smtClean="0"/>
              <a:t>Blanco: </a:t>
            </a:r>
            <a:r>
              <a:rPr lang="es-EC" sz="1000" dirty="0" err="1" smtClean="0"/>
              <a:t>EtOH</a:t>
            </a:r>
            <a:endParaRPr lang="es-EC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000" dirty="0" err="1" smtClean="0"/>
              <a:t>Rep</a:t>
            </a:r>
            <a:r>
              <a:rPr lang="es-EC" sz="1000" dirty="0" smtClean="0"/>
              <a:t>: 5</a:t>
            </a:r>
            <a:endParaRPr lang="en-US" sz="1000" dirty="0"/>
          </a:p>
        </p:txBody>
      </p:sp>
      <p:sp>
        <p:nvSpPr>
          <p:cNvPr id="80" name="Rectángulo 79"/>
          <p:cNvSpPr/>
          <p:nvPr/>
        </p:nvSpPr>
        <p:spPr>
          <a:xfrm>
            <a:off x="9009551" y="2997920"/>
            <a:ext cx="1677061" cy="320912"/>
          </a:xfrm>
          <a:prstGeom prst="rect">
            <a:avLst/>
          </a:prstGeom>
          <a:solidFill>
            <a:srgbClr val="CEFED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>Curvas calibración: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1" name="Rectángulo 80"/>
          <p:cNvSpPr/>
          <p:nvPr/>
        </p:nvSpPr>
        <p:spPr>
          <a:xfrm>
            <a:off x="9421430" y="3540588"/>
            <a:ext cx="853302" cy="328173"/>
          </a:xfrm>
          <a:prstGeom prst="rect">
            <a:avLst/>
          </a:prstGeom>
          <a:solidFill>
            <a:srgbClr val="EDFEB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es-EC" sz="900" dirty="0" smtClean="0">
              <a:solidFill>
                <a:schemeClr val="tx1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s-EC" sz="900" dirty="0" smtClean="0">
              <a:solidFill>
                <a:schemeClr val="tx1"/>
              </a:solidFill>
            </a:endParaRPr>
          </a:p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>Ac. gálico</a:t>
            </a:r>
          </a:p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/>
            </a:r>
            <a:br>
              <a:rPr lang="es-EC" sz="900" dirty="0" smtClean="0">
                <a:solidFill>
                  <a:schemeClr val="tx1"/>
                </a:solidFill>
              </a:rPr>
            </a:b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2" name="Rectángulo 91"/>
          <p:cNvSpPr/>
          <p:nvPr/>
        </p:nvSpPr>
        <p:spPr>
          <a:xfrm>
            <a:off x="9432696" y="4421029"/>
            <a:ext cx="853302" cy="328173"/>
          </a:xfrm>
          <a:prstGeom prst="rect">
            <a:avLst/>
          </a:prstGeom>
          <a:solidFill>
            <a:srgbClr val="EDFEB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es-EC" sz="900" dirty="0" smtClean="0">
              <a:solidFill>
                <a:schemeClr val="tx1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s-EC" sz="900" dirty="0" smtClean="0">
              <a:solidFill>
                <a:schemeClr val="tx1"/>
              </a:solidFill>
            </a:endParaRPr>
          </a:p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>Quercetina</a:t>
            </a:r>
          </a:p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/>
            </a:r>
            <a:br>
              <a:rPr lang="es-EC" sz="900" dirty="0" smtClean="0">
                <a:solidFill>
                  <a:schemeClr val="tx1"/>
                </a:solidFill>
              </a:rPr>
            </a:b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98" name="Imagen 97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6018871"/>
            <a:ext cx="2952329" cy="722497"/>
          </a:xfrm>
          <a:prstGeom prst="rect">
            <a:avLst/>
          </a:prstGeom>
        </p:spPr>
      </p:pic>
      <p:sp>
        <p:nvSpPr>
          <p:cNvPr id="99" name="CuadroTexto 98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0" name="Imagen 9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6160" y="1506811"/>
            <a:ext cx="1088476" cy="15640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7380" y="1501648"/>
            <a:ext cx="1341276" cy="14366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5960" y="1412776"/>
            <a:ext cx="1520826" cy="16766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0" b="3458"/>
          <a:stretch/>
        </p:blipFill>
        <p:spPr>
          <a:xfrm>
            <a:off x="122643" y="3242009"/>
            <a:ext cx="2085909" cy="907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" t="5129" r="3677" b="5129"/>
          <a:stretch/>
        </p:blipFill>
        <p:spPr>
          <a:xfrm>
            <a:off x="97109" y="4299667"/>
            <a:ext cx="2080070" cy="640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4850" r="4514" b="2751"/>
          <a:stretch/>
        </p:blipFill>
        <p:spPr>
          <a:xfrm>
            <a:off x="464327" y="5089456"/>
            <a:ext cx="1402539" cy="1045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0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Graphic spid="3" grpId="0">
        <p:bldAsOne/>
      </p:bldGraphic>
      <p:bldP spid="79" grpId="0" animBg="1"/>
      <p:bldP spid="80" grpId="0" animBg="1"/>
      <p:bldP spid="81" grpId="0" animBg="1"/>
      <p:bldP spid="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4112" y="32859"/>
            <a:ext cx="4608512" cy="612939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sp>
        <p:nvSpPr>
          <p:cNvPr id="27" name="Google Shape;199;p18"/>
          <p:cNvSpPr txBox="1"/>
          <p:nvPr/>
        </p:nvSpPr>
        <p:spPr>
          <a:xfrm>
            <a:off x="835832" y="980729"/>
            <a:ext cx="367206" cy="376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marR="720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rPr>
              <a:t>4</a:t>
            </a:r>
            <a:endParaRPr sz="1600" dirty="0">
              <a:solidFill>
                <a:schemeClr val="dk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203039" y="980728"/>
            <a:ext cx="3449217" cy="3760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/>
              <a:t>Determinación del peso seco</a:t>
            </a:r>
            <a:endParaRPr lang="en-US" sz="1600" dirty="0"/>
          </a:p>
        </p:txBody>
      </p:sp>
      <p:sp>
        <p:nvSpPr>
          <p:cNvPr id="29" name="Google Shape;199;p18"/>
          <p:cNvSpPr txBox="1"/>
          <p:nvPr/>
        </p:nvSpPr>
        <p:spPr>
          <a:xfrm>
            <a:off x="6956512" y="1052737"/>
            <a:ext cx="367206" cy="376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2000" marR="720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Anton"/>
                <a:ea typeface="Anton"/>
                <a:cs typeface="Anton"/>
                <a:sym typeface="Anton"/>
              </a:rPr>
              <a:t>5</a:t>
            </a:r>
            <a:endParaRPr sz="1600" dirty="0">
              <a:solidFill>
                <a:schemeClr val="dk2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7323719" y="1052736"/>
            <a:ext cx="3449217" cy="37601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600" dirty="0" smtClean="0"/>
              <a:t>Análisis estadístico</a:t>
            </a:r>
            <a:endParaRPr lang="en-US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909" y="2204864"/>
            <a:ext cx="2657475" cy="33528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8108">
            <a:off x="1587590" y="1547757"/>
            <a:ext cx="903421" cy="1552031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2104679" y="2807524"/>
            <a:ext cx="1368589" cy="2462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C" sz="1000" dirty="0" smtClean="0"/>
              <a:t>1.0 g x 3</a:t>
            </a:r>
            <a:endParaRPr lang="en-US" sz="10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355005" y="4320122"/>
            <a:ext cx="1368589" cy="2462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C" sz="1000" dirty="0" smtClean="0"/>
              <a:t> 5 días</a:t>
            </a:r>
            <a:endParaRPr lang="en-US" sz="10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961485" y="5013176"/>
            <a:ext cx="1368589" cy="27699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C" sz="1200" dirty="0" smtClean="0"/>
              <a:t>% humedad</a:t>
            </a:r>
            <a:endParaRPr lang="en-US" sz="1200" dirty="0"/>
          </a:p>
        </p:txBody>
      </p:sp>
      <p:sp>
        <p:nvSpPr>
          <p:cNvPr id="36" name="Flecha izquierda 35"/>
          <p:cNvSpPr/>
          <p:nvPr/>
        </p:nvSpPr>
        <p:spPr>
          <a:xfrm>
            <a:off x="2351584" y="5013176"/>
            <a:ext cx="293373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4A3CBD9-6C5E-4F4B-8518-11E3EA4BC15B}"/>
              </a:ext>
            </a:extLst>
          </p:cNvPr>
          <p:cNvSpPr txBox="1"/>
          <p:nvPr/>
        </p:nvSpPr>
        <p:spPr>
          <a:xfrm>
            <a:off x="6411537" y="4219144"/>
            <a:ext cx="2263577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C" sz="1600" b="1" dirty="0">
                <a:solidFill>
                  <a:srgbClr val="A0B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estadístico</a:t>
            </a:r>
          </a:p>
        </p:txBody>
      </p:sp>
      <p:pic>
        <p:nvPicPr>
          <p:cNvPr id="45" name="Picture 2" descr="BIOESTADÍSTICA EN ACCION | CUATROCIENCIA">
            <a:extLst>
              <a:ext uri="{FF2B5EF4-FFF2-40B4-BE49-F238E27FC236}">
                <a16:creationId xmlns:a16="http://schemas.microsoft.com/office/drawing/2014/main" id="{D018A529-078D-4AE0-A3CB-05F0C6B63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715" y="3929345"/>
            <a:ext cx="1229676" cy="82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BC34AEEF-CAAD-4A33-9879-8FA9000A93D0}"/>
              </a:ext>
            </a:extLst>
          </p:cNvPr>
          <p:cNvSpPr txBox="1"/>
          <p:nvPr/>
        </p:nvSpPr>
        <p:spPr>
          <a:xfrm>
            <a:off x="9843821" y="4542011"/>
            <a:ext cx="19009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v. 2017.1.2 </a:t>
            </a:r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9C1D2335-1857-451A-9CD0-92AAA481661D}"/>
              </a:ext>
            </a:extLst>
          </p:cNvPr>
          <p:cNvSpPr txBox="1"/>
          <p:nvPr/>
        </p:nvSpPr>
        <p:spPr>
          <a:xfrm>
            <a:off x="6917593" y="2192262"/>
            <a:ext cx="1720408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C" sz="1600" b="1" dirty="0" smtClean="0">
                <a:solidFill>
                  <a:srgbClr val="A0B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Tratamientos</a:t>
            </a:r>
            <a:endParaRPr lang="es-EC" sz="1600" b="1" dirty="0">
              <a:solidFill>
                <a:srgbClr val="A0B88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B6FFE41F-C06F-4352-86DB-5065850D2330}"/>
              </a:ext>
            </a:extLst>
          </p:cNvPr>
          <p:cNvSpPr txBox="1"/>
          <p:nvPr/>
        </p:nvSpPr>
        <p:spPr>
          <a:xfrm>
            <a:off x="6456040" y="2632229"/>
            <a:ext cx="218196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Diseño factorial mixto 2x3 y </a:t>
            </a:r>
            <a:r>
              <a:rPr lang="es-EC" sz="1600" dirty="0"/>
              <a:t>3</a:t>
            </a:r>
            <a:r>
              <a:rPr lang="es-EC" sz="1600" baseline="30000" dirty="0"/>
              <a:t>2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B6FFE41F-C06F-4352-86DB-5065850D2330}"/>
              </a:ext>
            </a:extLst>
          </p:cNvPr>
          <p:cNvSpPr txBox="1"/>
          <p:nvPr/>
        </p:nvSpPr>
        <p:spPr>
          <a:xfrm>
            <a:off x="9204926" y="2031365"/>
            <a:ext cx="2181961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Análisis de varianza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B6FFE41F-C06F-4352-86DB-5065850D2330}"/>
              </a:ext>
            </a:extLst>
          </p:cNvPr>
          <p:cNvSpPr txBox="1"/>
          <p:nvPr/>
        </p:nvSpPr>
        <p:spPr>
          <a:xfrm>
            <a:off x="9209029" y="2500105"/>
            <a:ext cx="218196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Prueba de comparación múltiple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B6FFE41F-C06F-4352-86DB-5065850D2330}"/>
              </a:ext>
            </a:extLst>
          </p:cNvPr>
          <p:cNvSpPr txBox="1"/>
          <p:nvPr/>
        </p:nvSpPr>
        <p:spPr>
          <a:xfrm>
            <a:off x="9198960" y="3122736"/>
            <a:ext cx="2181961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1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Correlaci</a:t>
            </a:r>
            <a:r>
              <a:rPr lang="es-EC" sz="16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ón Pearson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2" grpId="0"/>
      <p:bldP spid="33" grpId="0"/>
      <p:bldP spid="34" grpId="0"/>
      <p:bldP spid="44" grpId="0"/>
      <p:bldP spid="46" grpId="0"/>
      <p:bldP spid="47" grpId="0"/>
      <p:bldP spid="48" grpId="0" animBg="1"/>
      <p:bldP spid="49" grpId="0" animBg="1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5485" y="0"/>
            <a:ext cx="4608512" cy="612939"/>
          </a:xfrm>
        </p:spPr>
        <p:txBody>
          <a:bodyPr/>
          <a:lstStyle/>
          <a:p>
            <a:pPr algn="l"/>
            <a:r>
              <a:rPr lang="es-EC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</a:t>
            </a:r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CONTENIDOS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5" name="Google Shape;1221;p45">
            <a:extLst>
              <a:ext uri="{FF2B5EF4-FFF2-40B4-BE49-F238E27FC236}">
                <a16:creationId xmlns:a16="http://schemas.microsoft.com/office/drawing/2014/main" id="{0786A912-86C0-477E-A5E4-D2C3952BD85B}"/>
              </a:ext>
            </a:extLst>
          </p:cNvPr>
          <p:cNvCxnSpPr>
            <a:cxnSpLocks/>
          </p:cNvCxnSpPr>
          <p:nvPr/>
        </p:nvCxnSpPr>
        <p:spPr>
          <a:xfrm>
            <a:off x="1891926" y="791514"/>
            <a:ext cx="31559" cy="5023340"/>
          </a:xfrm>
          <a:prstGeom prst="straightConnector1">
            <a:avLst/>
          </a:prstGeom>
          <a:noFill/>
          <a:ln w="28575" cap="flat" cmpd="sng">
            <a:solidFill>
              <a:srgbClr val="C5D5CB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A08F89C7-7EEA-4E47-BEE7-940E9A91232B}"/>
              </a:ext>
            </a:extLst>
          </p:cNvPr>
          <p:cNvSpPr/>
          <p:nvPr/>
        </p:nvSpPr>
        <p:spPr>
          <a:xfrm>
            <a:off x="1634651" y="966880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6BF66CB-354B-494E-B50F-6A1D5F0EFDE0}"/>
              </a:ext>
            </a:extLst>
          </p:cNvPr>
          <p:cNvSpPr/>
          <p:nvPr/>
        </p:nvSpPr>
        <p:spPr>
          <a:xfrm>
            <a:off x="1634651" y="2346426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E08CAE1-3FD0-4164-889B-6031FFD64268}"/>
              </a:ext>
            </a:extLst>
          </p:cNvPr>
          <p:cNvSpPr/>
          <p:nvPr/>
        </p:nvSpPr>
        <p:spPr>
          <a:xfrm>
            <a:off x="1634651" y="3032103"/>
            <a:ext cx="546109" cy="492093"/>
          </a:xfrm>
          <a:prstGeom prst="ellipse">
            <a:avLst/>
          </a:prstGeom>
          <a:solidFill>
            <a:srgbClr val="0A8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A8CB511-649C-4E54-A0B9-0F5243EC7220}"/>
              </a:ext>
            </a:extLst>
          </p:cNvPr>
          <p:cNvSpPr/>
          <p:nvPr/>
        </p:nvSpPr>
        <p:spPr>
          <a:xfrm>
            <a:off x="1634649" y="3709231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E1EAD0-C6BC-4BD2-92B7-22BFDEEC7374}"/>
              </a:ext>
            </a:extLst>
          </p:cNvPr>
          <p:cNvSpPr txBox="1"/>
          <p:nvPr/>
        </p:nvSpPr>
        <p:spPr>
          <a:xfrm>
            <a:off x="2371525" y="951316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4B4AD24-76E8-483A-B196-4DDDBB23B16E}"/>
              </a:ext>
            </a:extLst>
          </p:cNvPr>
          <p:cNvSpPr txBox="1"/>
          <p:nvPr/>
        </p:nvSpPr>
        <p:spPr>
          <a:xfrm>
            <a:off x="2371525" y="2330862"/>
            <a:ext cx="42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003FE6B-0517-415A-ACF1-031CB392CB0C}"/>
              </a:ext>
            </a:extLst>
          </p:cNvPr>
          <p:cNvSpPr txBox="1"/>
          <p:nvPr/>
        </p:nvSpPr>
        <p:spPr>
          <a:xfrm>
            <a:off x="2371525" y="3016539"/>
            <a:ext cx="525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A8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2800" b="1" dirty="0">
              <a:solidFill>
                <a:srgbClr val="0A84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13AF02-37D0-4F15-B0C3-07A446910819}"/>
              </a:ext>
            </a:extLst>
          </p:cNvPr>
          <p:cNvSpPr txBox="1"/>
          <p:nvPr/>
        </p:nvSpPr>
        <p:spPr>
          <a:xfrm>
            <a:off x="2371523" y="3693667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4D7A255-A95B-47D5-92C0-A698B8BB9D5C}"/>
              </a:ext>
            </a:extLst>
          </p:cNvPr>
          <p:cNvSpPr/>
          <p:nvPr/>
        </p:nvSpPr>
        <p:spPr>
          <a:xfrm>
            <a:off x="1634649" y="4388714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18C3060-D791-4425-B226-7842AFAC4767}"/>
              </a:ext>
            </a:extLst>
          </p:cNvPr>
          <p:cNvSpPr txBox="1"/>
          <p:nvPr/>
        </p:nvSpPr>
        <p:spPr>
          <a:xfrm>
            <a:off x="2371523" y="4373150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B0B9845-BD45-4F66-93FE-7878EDC4E543}"/>
              </a:ext>
            </a:extLst>
          </p:cNvPr>
          <p:cNvSpPr/>
          <p:nvPr/>
        </p:nvSpPr>
        <p:spPr>
          <a:xfrm>
            <a:off x="1634651" y="1668121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E3B45D3-7414-41D2-A3A0-7BC661FA7CC7}"/>
              </a:ext>
            </a:extLst>
          </p:cNvPr>
          <p:cNvSpPr txBox="1"/>
          <p:nvPr/>
        </p:nvSpPr>
        <p:spPr>
          <a:xfrm>
            <a:off x="2371524" y="1652557"/>
            <a:ext cx="42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C76E3B52-A602-46F1-A287-41E8BEBB52BC}"/>
              </a:ext>
            </a:extLst>
          </p:cNvPr>
          <p:cNvSpPr/>
          <p:nvPr/>
        </p:nvSpPr>
        <p:spPr>
          <a:xfrm>
            <a:off x="1651935" y="5058827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D86B509-53CC-4699-9B68-669053D1556D}"/>
              </a:ext>
            </a:extLst>
          </p:cNvPr>
          <p:cNvSpPr txBox="1"/>
          <p:nvPr/>
        </p:nvSpPr>
        <p:spPr>
          <a:xfrm>
            <a:off x="2388808" y="5043263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0" t="83316"/>
          <a:stretch/>
        </p:blipFill>
        <p:spPr>
          <a:xfrm>
            <a:off x="8833827" y="3012092"/>
            <a:ext cx="2677800" cy="2438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28048" y="32859"/>
            <a:ext cx="5184576" cy="612939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C6832A-EECC-44CA-AFC9-D3DE56407CDD}"/>
              </a:ext>
            </a:extLst>
          </p:cNvPr>
          <p:cNvSpPr txBox="1"/>
          <p:nvPr/>
        </p:nvSpPr>
        <p:spPr>
          <a:xfrm>
            <a:off x="328506" y="637193"/>
            <a:ext cx="4285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Obtención de extractos</a:t>
            </a:r>
            <a:endParaRPr lang="es-EC" sz="2000" b="1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F02A76-71DA-44B4-8B5E-C9387BBDF487}"/>
              </a:ext>
            </a:extLst>
          </p:cNvPr>
          <p:cNvSpPr txBox="1"/>
          <p:nvPr/>
        </p:nvSpPr>
        <p:spPr>
          <a:xfrm>
            <a:off x="4943872" y="980728"/>
            <a:ext cx="4285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 DPPH</a:t>
            </a:r>
            <a:endParaRPr lang="es-EC" sz="2000" b="1" i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8C6832A-EECC-44CA-AFC9-D3DE56407CDD}"/>
              </a:ext>
            </a:extLst>
          </p:cNvPr>
          <p:cNvSpPr txBox="1"/>
          <p:nvPr/>
        </p:nvSpPr>
        <p:spPr>
          <a:xfrm>
            <a:off x="4871864" y="637193"/>
            <a:ext cx="6175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Determinación de capacidad antioxidante</a:t>
            </a:r>
            <a:endParaRPr lang="es-EC" sz="2000" b="1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3" name="Picture 1" descr="extract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55"/>
          <a:stretch/>
        </p:blipFill>
        <p:spPr bwMode="auto">
          <a:xfrm>
            <a:off x="566919" y="1569893"/>
            <a:ext cx="3276597" cy="1769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FEF86E3-3F76-46E0-810B-6D426C3FE00A}"/>
              </a:ext>
            </a:extLst>
          </p:cNvPr>
          <p:cNvSpPr txBox="1"/>
          <p:nvPr/>
        </p:nvSpPr>
        <p:spPr>
          <a:xfrm>
            <a:off x="8264472" y="1031439"/>
            <a:ext cx="2376263" cy="276999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y = – 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0.9979x </a:t>
            </a:r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+ 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0.7211 (</a:t>
            </a:r>
            <a:r>
              <a:rPr lang="es-EC" sz="1200" dirty="0" smtClean="0"/>
              <a:t>R</a:t>
            </a:r>
            <a:r>
              <a:rPr lang="es-EC" sz="1200" baseline="30000" dirty="0" smtClean="0"/>
              <a:t>2 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= 0.993</a:t>
            </a:r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</a:t>
            </a:r>
            <a:endParaRPr lang="es-E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" descr="extract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4"/>
          <a:stretch/>
        </p:blipFill>
        <p:spPr bwMode="auto">
          <a:xfrm>
            <a:off x="893441" y="4412423"/>
            <a:ext cx="1576160" cy="1769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 abajo 2"/>
          <p:cNvSpPr/>
          <p:nvPr/>
        </p:nvSpPr>
        <p:spPr>
          <a:xfrm>
            <a:off x="1417441" y="3559223"/>
            <a:ext cx="528160" cy="479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472586" y="1143650"/>
            <a:ext cx="45671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1. </a:t>
            </a:r>
            <a:r>
              <a:rPr lang="es-MX" sz="1200" i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Extractos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etanólicos </a:t>
            </a:r>
            <a:r>
              <a:rPr lang="es-MX" sz="1200" i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 muestras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recolectadas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702501" y="4074490"/>
            <a:ext cx="33638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2.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Diluciones </a:t>
            </a:r>
            <a:r>
              <a:rPr lang="es-MX" sz="1200" i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de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extractos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" t="25946" r="57238" b="5328"/>
          <a:stretch/>
        </p:blipFill>
        <p:spPr>
          <a:xfrm>
            <a:off x="5441497" y="1679651"/>
            <a:ext cx="1771369" cy="1389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4776353" y="1369110"/>
            <a:ext cx="3312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3. </a:t>
            </a:r>
            <a:r>
              <a:rPr lang="es-MX" sz="1200" i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Reducción de 2,2-difenil-1-picrilhidrazilo 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22643" y="6410167"/>
            <a:ext cx="1051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dirty="0" smtClean="0"/>
              <a:t>(</a:t>
            </a:r>
            <a:r>
              <a:rPr lang="es-EC" sz="1100" dirty="0" err="1" smtClean="0"/>
              <a:t>Mfotie</a:t>
            </a:r>
            <a:r>
              <a:rPr lang="es-EC" sz="1100" dirty="0" smtClean="0"/>
              <a:t>, 2021)</a:t>
            </a:r>
            <a:endParaRPr lang="en-US" sz="1100" dirty="0"/>
          </a:p>
        </p:txBody>
      </p:sp>
      <p:pic>
        <p:nvPicPr>
          <p:cNvPr id="22" name="Imagen 21" descr="C:\Users\USUARIO\AppData\Local\Microsoft\Windows\INetCache\Content.Word\dpph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 b="5094"/>
          <a:stretch/>
        </p:blipFill>
        <p:spPr bwMode="auto">
          <a:xfrm>
            <a:off x="4920369" y="3356992"/>
            <a:ext cx="3269485" cy="282522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4776353" y="3152001"/>
            <a:ext cx="3312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4.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Porcentaje de inhibición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Imagen 23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758" r="27787"/>
          <a:stretch/>
        </p:blipFill>
        <p:spPr>
          <a:xfrm>
            <a:off x="8931046" y="3602154"/>
            <a:ext cx="2853586" cy="1276744"/>
          </a:xfrm>
          <a:prstGeom prst="rect">
            <a:avLst/>
          </a:prstGeom>
        </p:spPr>
      </p:pic>
      <p:pic>
        <p:nvPicPr>
          <p:cNvPr id="25" name="Imagen 2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2" b="4343"/>
          <a:stretch/>
        </p:blipFill>
        <p:spPr>
          <a:xfrm>
            <a:off x="8817033" y="1641637"/>
            <a:ext cx="2728073" cy="1427323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11298314" y="2909482"/>
            <a:ext cx="493583" cy="147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8304745" y="1367854"/>
            <a:ext cx="3312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5.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Comparación </a:t>
            </a:r>
            <a:r>
              <a:rPr lang="es-MX" sz="12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Kruskal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Wallis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8304745" y="3296017"/>
            <a:ext cx="3312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6.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Resumen 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8833827" y="1871910"/>
            <a:ext cx="1919190" cy="3322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ángulo 30"/>
          <p:cNvSpPr/>
          <p:nvPr/>
        </p:nvSpPr>
        <p:spPr>
          <a:xfrm>
            <a:off x="8931045" y="4130755"/>
            <a:ext cx="2853587" cy="1693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ángulo 31"/>
          <p:cNvSpPr/>
          <p:nvPr/>
        </p:nvSpPr>
        <p:spPr>
          <a:xfrm>
            <a:off x="8931044" y="4646306"/>
            <a:ext cx="2860853" cy="1686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errar llave 29"/>
          <p:cNvSpPr/>
          <p:nvPr/>
        </p:nvSpPr>
        <p:spPr>
          <a:xfrm>
            <a:off x="11193296" y="2204182"/>
            <a:ext cx="80393" cy="322666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errar llave 34"/>
          <p:cNvSpPr/>
          <p:nvPr/>
        </p:nvSpPr>
        <p:spPr>
          <a:xfrm>
            <a:off x="11471430" y="2545841"/>
            <a:ext cx="80393" cy="322666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5441497" y="3395452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73.16%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5407889" y="3984332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71.88%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6039149" y="4584121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68.29%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6302097" y="3923415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69.82%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6950404" y="5289738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64.71%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7160978" y="4546274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65.84%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Google Shape;430;p22"/>
          <p:cNvCxnSpPr/>
          <p:nvPr/>
        </p:nvCxnSpPr>
        <p:spPr>
          <a:xfrm rot="16200000" flipV="1">
            <a:off x="1697135" y="3389750"/>
            <a:ext cx="5470013" cy="11403"/>
          </a:xfrm>
          <a:prstGeom prst="bentConnector3">
            <a:avLst>
              <a:gd name="adj1" fmla="val 381"/>
            </a:avLst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2689291" y="4509120"/>
            <a:ext cx="1618604" cy="600164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Ahmadi</a:t>
            </a:r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et al.</a:t>
            </a:r>
            <a:r>
              <a:rPr lang="es-ES" sz="1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2019</a:t>
            </a:r>
            <a:r>
              <a:rPr lang="es-ES" sz="1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), </a:t>
            </a:r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extraer pigmentos y metabolitos</a:t>
            </a:r>
            <a:endParaRPr lang="es-E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8663144" y="5086925"/>
            <a:ext cx="1786718" cy="615553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Gülçin</a:t>
            </a:r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et al.</a:t>
            </a:r>
            <a:r>
              <a:rPr lang="es-ES" sz="1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2006</a:t>
            </a:r>
            <a:r>
              <a:rPr lang="es-ES" sz="1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), </a:t>
            </a:r>
          </a:p>
          <a:p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86.6 % extracto </a:t>
            </a:r>
            <a:r>
              <a:rPr lang="es-ES" sz="11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MeOH</a:t>
            </a:r>
            <a:endParaRPr lang="es-ES" sz="1100" dirty="0" smtClean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39.2 % extracto C</a:t>
            </a:r>
            <a:r>
              <a:rPr lang="es-ES" sz="8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4</a:t>
            </a:r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</a:t>
            </a:r>
            <a:r>
              <a:rPr lang="es-ES" sz="8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8</a:t>
            </a:r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</a:t>
            </a:r>
            <a:r>
              <a:rPr lang="es-ES" sz="8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</a:t>
            </a:r>
            <a:endParaRPr lang="es-E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2711624" y="5229200"/>
            <a:ext cx="1618604" cy="600164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Borges et al.</a:t>
            </a:r>
            <a:r>
              <a:rPr lang="es-ES" sz="1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2020</a:t>
            </a:r>
            <a:r>
              <a:rPr lang="es-ES" sz="1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), </a:t>
            </a:r>
            <a:r>
              <a:rPr lang="es-ES" sz="11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MeOH</a:t>
            </a:r>
            <a:r>
              <a:rPr lang="es-ES" sz="1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– 7.2 %</a:t>
            </a:r>
          </a:p>
          <a:p>
            <a:pPr algn="ctr"/>
            <a:r>
              <a:rPr lang="es-ES" sz="11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EtOH</a:t>
            </a:r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– 4.1%</a:t>
            </a:r>
            <a:endParaRPr lang="es-E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10564042" y="4959837"/>
            <a:ext cx="1338900" cy="938719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Gülçin</a:t>
            </a:r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et al.</a:t>
            </a:r>
            <a:r>
              <a:rPr lang="es-ES" sz="1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2008</a:t>
            </a:r>
            <a:r>
              <a:rPr lang="es-ES" sz="1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), </a:t>
            </a:r>
          </a:p>
          <a:p>
            <a:pPr algn="ctr"/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85.2 % PDG</a:t>
            </a:r>
          </a:p>
          <a:p>
            <a:pPr algn="ctr"/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51.0 % </a:t>
            </a:r>
            <a:r>
              <a:rPr lang="es-ES" sz="11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Phillyrin</a:t>
            </a:r>
            <a:endParaRPr lang="es-ES" sz="1100" dirty="0" smtClean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83.7% </a:t>
            </a:r>
            <a:r>
              <a:rPr lang="es-ES" sz="11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Ligustrosido</a:t>
            </a:r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/>
            </a:r>
            <a:b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32.8% </a:t>
            </a:r>
            <a:r>
              <a:rPr lang="es-ES" sz="11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Oleuropeína</a:t>
            </a:r>
            <a:endParaRPr lang="es-E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 animBg="1"/>
      <p:bldP spid="3" grpId="0" animBg="1"/>
      <p:bldP spid="17" grpId="0"/>
      <p:bldP spid="18" grpId="0"/>
      <p:bldP spid="20" grpId="0"/>
      <p:bldP spid="23" grpId="0"/>
      <p:bldP spid="19" grpId="0" animBg="1"/>
      <p:bldP spid="28" grpId="0"/>
      <p:bldP spid="29" grpId="0"/>
      <p:bldP spid="27" grpId="0" animBg="1"/>
      <p:bldP spid="31" grpId="0" animBg="1"/>
      <p:bldP spid="32" grpId="0" animBg="1"/>
      <p:bldP spid="30" grpId="0" animBg="1"/>
      <p:bldP spid="35" grpId="0" animBg="1"/>
      <p:bldP spid="12" grpId="0"/>
      <p:bldP spid="36" grpId="0"/>
      <p:bldP spid="37" grpId="0"/>
      <p:bldP spid="38" grpId="0"/>
      <p:bldP spid="39" grpId="0"/>
      <p:bldP spid="40" grpId="0"/>
      <p:bldP spid="11" grpId="0" animBg="1"/>
      <p:bldP spid="44" grpId="0" animBg="1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n 6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12"/>
          <a:stretch/>
        </p:blipFill>
        <p:spPr>
          <a:xfrm>
            <a:off x="9365611" y="1623749"/>
            <a:ext cx="2479516" cy="1228725"/>
          </a:xfrm>
          <a:prstGeom prst="rect">
            <a:avLst/>
          </a:prstGeom>
        </p:spPr>
      </p:pic>
      <p:pic>
        <p:nvPicPr>
          <p:cNvPr id="66" name="Imagen 6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r="24688"/>
          <a:stretch/>
        </p:blipFill>
        <p:spPr>
          <a:xfrm>
            <a:off x="9206648" y="3575519"/>
            <a:ext cx="2985352" cy="1132792"/>
          </a:xfrm>
          <a:prstGeom prst="rect">
            <a:avLst/>
          </a:prstGeom>
        </p:spPr>
      </p:pic>
      <p:pic>
        <p:nvPicPr>
          <p:cNvPr id="18437" name="Picture 5" descr="fra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t="9841" r="1470" b="6425"/>
          <a:stretch/>
        </p:blipFill>
        <p:spPr bwMode="auto">
          <a:xfrm>
            <a:off x="6041635" y="3362564"/>
            <a:ext cx="3017936" cy="266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0" t="83316"/>
          <a:stretch/>
        </p:blipFill>
        <p:spPr>
          <a:xfrm>
            <a:off x="3143672" y="2885998"/>
            <a:ext cx="2677800" cy="243866"/>
          </a:xfrm>
          <a:prstGeom prst="rect">
            <a:avLst/>
          </a:prstGeom>
        </p:spPr>
      </p:pic>
      <p:pic>
        <p:nvPicPr>
          <p:cNvPr id="38" name="Imagen 3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45"/>
          <a:stretch/>
        </p:blipFill>
        <p:spPr>
          <a:xfrm>
            <a:off x="3158701" y="1699451"/>
            <a:ext cx="2464487" cy="1213628"/>
          </a:xfrm>
          <a:prstGeom prst="rect">
            <a:avLst/>
          </a:prstGeom>
        </p:spPr>
      </p:pic>
      <p:pic>
        <p:nvPicPr>
          <p:cNvPr id="37" name="Imagen 36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5" r="27240"/>
          <a:stretch/>
        </p:blipFill>
        <p:spPr>
          <a:xfrm>
            <a:off x="3177557" y="3595153"/>
            <a:ext cx="2684359" cy="1272691"/>
          </a:xfrm>
          <a:prstGeom prst="rect">
            <a:avLst/>
          </a:prstGeom>
        </p:spPr>
      </p:pic>
      <p:pic>
        <p:nvPicPr>
          <p:cNvPr id="18435" name="Picture 3" descr="abt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" t="9384" r="3086" b="5713"/>
          <a:stretch/>
        </p:blipFill>
        <p:spPr bwMode="auto">
          <a:xfrm>
            <a:off x="-10392" y="3429000"/>
            <a:ext cx="2968475" cy="267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28048" y="32859"/>
            <a:ext cx="5184576" cy="612939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F02A76-71DA-44B4-8B5E-C9387BBDF487}"/>
              </a:ext>
            </a:extLst>
          </p:cNvPr>
          <p:cNvSpPr txBox="1"/>
          <p:nvPr/>
        </p:nvSpPr>
        <p:spPr>
          <a:xfrm>
            <a:off x="122643" y="970224"/>
            <a:ext cx="4285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 ABTS</a:t>
            </a:r>
            <a:endParaRPr lang="es-EC" sz="2000" b="1" i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C6832A-EECC-44CA-AFC9-D3DE56407CDD}"/>
              </a:ext>
            </a:extLst>
          </p:cNvPr>
          <p:cNvSpPr txBox="1"/>
          <p:nvPr/>
        </p:nvSpPr>
        <p:spPr>
          <a:xfrm>
            <a:off x="122643" y="626689"/>
            <a:ext cx="6175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Determinación de capacidad antioxidante</a:t>
            </a:r>
            <a:endParaRPr lang="es-EC" sz="2000" b="1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F02A76-71DA-44B4-8B5E-C9387BBDF487}"/>
              </a:ext>
            </a:extLst>
          </p:cNvPr>
          <p:cNvSpPr txBox="1"/>
          <p:nvPr/>
        </p:nvSpPr>
        <p:spPr>
          <a:xfrm>
            <a:off x="6208533" y="913146"/>
            <a:ext cx="4285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 FRAP</a:t>
            </a:r>
            <a:endParaRPr lang="es-EC" sz="2000" b="1" i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2643" y="6410167"/>
            <a:ext cx="1051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dirty="0" smtClean="0"/>
              <a:t>(</a:t>
            </a:r>
            <a:r>
              <a:rPr lang="es-EC" sz="1100" dirty="0" err="1" smtClean="0"/>
              <a:t>Mfotie</a:t>
            </a:r>
            <a:r>
              <a:rPr lang="es-EC" sz="1100" dirty="0" smtClean="0"/>
              <a:t>, 2021)</a:t>
            </a:r>
            <a:endParaRPr lang="en-US" sz="11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FEF86E3-3F76-46E0-810B-6D426C3FE00A}"/>
              </a:ext>
            </a:extLst>
          </p:cNvPr>
          <p:cNvSpPr txBox="1"/>
          <p:nvPr/>
        </p:nvSpPr>
        <p:spPr>
          <a:xfrm>
            <a:off x="2279576" y="1031439"/>
            <a:ext cx="2376263" cy="276999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y = – 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0.2489x </a:t>
            </a:r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+ 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0.7533 (</a:t>
            </a:r>
            <a:r>
              <a:rPr lang="es-EC" sz="1200" dirty="0" smtClean="0"/>
              <a:t>R</a:t>
            </a:r>
            <a:r>
              <a:rPr lang="es-EC" sz="1200" baseline="30000" dirty="0" smtClean="0"/>
              <a:t>2 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= 0.969)</a:t>
            </a:r>
            <a:endParaRPr lang="es-E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-24680" y="1369110"/>
            <a:ext cx="3312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7. </a:t>
            </a:r>
            <a:r>
              <a:rPr lang="es-MX" sz="1200" i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Reducción de </a:t>
            </a:r>
            <a:r>
              <a:rPr lang="es-EC" sz="1200" i="1" dirty="0">
                <a:latin typeface="Calibri" panose="020F0502020204030204" pitchFamily="34" charset="0"/>
                <a:cs typeface="Calibri" panose="020F0502020204030204" pitchFamily="34" charset="0"/>
              </a:rPr>
              <a:t>ABTS·</a:t>
            </a:r>
            <a:r>
              <a:rPr lang="es-EC" sz="12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-24680" y="3119719"/>
            <a:ext cx="28195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8.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Porcentaje de inhibición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3071664" y="1367854"/>
            <a:ext cx="3312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9.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Comparación </a:t>
            </a:r>
            <a:r>
              <a:rPr lang="es-MX" sz="12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Kruskal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Wallis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3071664" y="3296018"/>
            <a:ext cx="26182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10.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Resumen 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158701" y="1847193"/>
            <a:ext cx="1963712" cy="304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ángulo 25"/>
          <p:cNvSpPr/>
          <p:nvPr/>
        </p:nvSpPr>
        <p:spPr>
          <a:xfrm>
            <a:off x="3174203" y="4116770"/>
            <a:ext cx="2687714" cy="1523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errar llave 27"/>
          <p:cNvSpPr/>
          <p:nvPr/>
        </p:nvSpPr>
        <p:spPr>
          <a:xfrm>
            <a:off x="5292408" y="2165583"/>
            <a:ext cx="45719" cy="289104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errar llave 28"/>
          <p:cNvSpPr/>
          <p:nvPr/>
        </p:nvSpPr>
        <p:spPr>
          <a:xfrm>
            <a:off x="5516665" y="2454687"/>
            <a:ext cx="106523" cy="297576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540224" y="3615001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89.47%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360556" y="4099748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88.69%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1047003" y="5319443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70.64%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1404789" y="4415473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78.02%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2425129" y="3923216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85.27%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2385374" y="4415473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83.29%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34" name="Picture 2" descr="abt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r="55768"/>
          <a:stretch/>
        </p:blipFill>
        <p:spPr bwMode="auto">
          <a:xfrm>
            <a:off x="542617" y="1657341"/>
            <a:ext cx="1584836" cy="1416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ángulo 38"/>
          <p:cNvSpPr/>
          <p:nvPr/>
        </p:nvSpPr>
        <p:spPr>
          <a:xfrm>
            <a:off x="3157977" y="4614128"/>
            <a:ext cx="2703940" cy="1765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Imagen 3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0" t="83316"/>
          <a:stretch/>
        </p:blipFill>
        <p:spPr>
          <a:xfrm>
            <a:off x="9365611" y="2824494"/>
            <a:ext cx="2677800" cy="243866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DFEF86E3-3F76-46E0-810B-6D426C3FE00A}"/>
              </a:ext>
            </a:extLst>
          </p:cNvPr>
          <p:cNvSpPr txBox="1"/>
          <p:nvPr/>
        </p:nvSpPr>
        <p:spPr>
          <a:xfrm>
            <a:off x="8328248" y="969935"/>
            <a:ext cx="2376263" cy="276999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y = 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0.7056x + 0.028 (</a:t>
            </a:r>
            <a:r>
              <a:rPr lang="es-EC" sz="1200" dirty="0" smtClean="0"/>
              <a:t>R</a:t>
            </a:r>
            <a:r>
              <a:rPr lang="es-EC" sz="1200" baseline="30000" dirty="0" smtClean="0"/>
              <a:t>2 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= 0.999)</a:t>
            </a:r>
            <a:endParaRPr lang="es-E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6023992" y="1307606"/>
            <a:ext cx="3312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11. </a:t>
            </a:r>
            <a:r>
              <a:rPr lang="es-MX" sz="1200" i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Reducción de </a:t>
            </a:r>
            <a:r>
              <a:rPr lang="es-EC" sz="1200" i="1" dirty="0">
                <a:latin typeface="Calibri" panose="020F0502020204030204" pitchFamily="34" charset="0"/>
                <a:cs typeface="Calibri" panose="020F0502020204030204" pitchFamily="34" charset="0"/>
              </a:rPr>
              <a:t>Fe</a:t>
            </a:r>
            <a:r>
              <a:rPr lang="es-EC" sz="12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3+</a:t>
            </a:r>
            <a:r>
              <a:rPr lang="es-EC" sz="1200" i="1" dirty="0">
                <a:latin typeface="Calibri" panose="020F0502020204030204" pitchFamily="34" charset="0"/>
                <a:cs typeface="Calibri" panose="020F0502020204030204" pitchFamily="34" charset="0"/>
              </a:rPr>
              <a:t>-TPTZ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6023992" y="3090497"/>
            <a:ext cx="3312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12.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Potencial reductor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9386482" y="2404040"/>
            <a:ext cx="1963712" cy="304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ángulo 49"/>
          <p:cNvSpPr/>
          <p:nvPr/>
        </p:nvSpPr>
        <p:spPr>
          <a:xfrm>
            <a:off x="9206648" y="4025004"/>
            <a:ext cx="2985352" cy="1579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errar llave 50"/>
          <p:cNvSpPr/>
          <p:nvPr/>
        </p:nvSpPr>
        <p:spPr>
          <a:xfrm>
            <a:off x="11514347" y="2104079"/>
            <a:ext cx="45719" cy="289104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errar llave 51"/>
          <p:cNvSpPr/>
          <p:nvPr/>
        </p:nvSpPr>
        <p:spPr>
          <a:xfrm>
            <a:off x="11256365" y="1806302"/>
            <a:ext cx="93829" cy="228228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6444333" y="3356992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3,346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6444333" y="3649941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3,344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7388909" y="3429000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3.327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7031236" y="3977128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3.212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9206648" y="4504920"/>
            <a:ext cx="2985352" cy="1674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frap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3" r="6304"/>
          <a:stretch/>
        </p:blipFill>
        <p:spPr bwMode="auto">
          <a:xfrm>
            <a:off x="6619134" y="1616572"/>
            <a:ext cx="1539550" cy="1469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9120336" y="1308046"/>
            <a:ext cx="3312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13.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Comparación </a:t>
            </a:r>
            <a:r>
              <a:rPr lang="es-MX" sz="12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Kruskal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Wallis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9120336" y="3077217"/>
            <a:ext cx="26182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14.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Resumen 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65" name="Google Shape;430;p22"/>
          <p:cNvCxnSpPr/>
          <p:nvPr/>
        </p:nvCxnSpPr>
        <p:spPr>
          <a:xfrm rot="5400000" flipH="1" flipV="1">
            <a:off x="3407148" y="3608650"/>
            <a:ext cx="5053495" cy="12700"/>
          </a:xfrm>
          <a:prstGeom prst="bentConnector3">
            <a:avLst>
              <a:gd name="adj1" fmla="val -262"/>
            </a:avLst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68" name="CuadroTexto 67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7646607" y="3774232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3.156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7582620" y="5169739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2.761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2990404" y="4956073"/>
            <a:ext cx="1684073" cy="646331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Gülçin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et al.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2006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), </a:t>
            </a:r>
          </a:p>
          <a:p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57.8 % extracto </a:t>
            </a:r>
            <a:r>
              <a:rPr lang="es-ES" sz="12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MeOH</a:t>
            </a:r>
            <a:endParaRPr lang="es-ES" sz="1200" dirty="0" smtClean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99.9 % extracto C</a:t>
            </a:r>
            <a:r>
              <a:rPr lang="es-ES" sz="9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4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</a:t>
            </a:r>
            <a:r>
              <a:rPr lang="es-ES" sz="9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8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</a:t>
            </a:r>
            <a:r>
              <a:rPr lang="es-ES" sz="9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</a:t>
            </a:r>
            <a:endParaRPr lang="es-E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4592529" y="5244840"/>
            <a:ext cx="1294697" cy="938719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11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Gülçin</a:t>
            </a:r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et al.</a:t>
            </a:r>
            <a:r>
              <a:rPr lang="es-ES" sz="1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2008</a:t>
            </a:r>
            <a:r>
              <a:rPr lang="es-ES" sz="11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), </a:t>
            </a:r>
          </a:p>
          <a:p>
            <a:pPr algn="ctr"/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99.8 % PDG</a:t>
            </a:r>
          </a:p>
          <a:p>
            <a:pPr algn="ctr"/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35.7 % </a:t>
            </a:r>
            <a:r>
              <a:rPr lang="es-ES" sz="11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Phillyrin</a:t>
            </a:r>
            <a:endParaRPr lang="es-ES" sz="1100" dirty="0" smtClean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97.2% </a:t>
            </a:r>
            <a:r>
              <a:rPr lang="es-ES" sz="11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Ligustrosido</a:t>
            </a:r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/>
            </a:r>
            <a:b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51.8% </a:t>
            </a:r>
            <a:r>
              <a:rPr lang="es-ES" sz="11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Oleuropeína</a:t>
            </a:r>
            <a:endParaRPr lang="es-E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9496862" y="4836858"/>
            <a:ext cx="2295130" cy="1015663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Gülçin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et al.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2006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), </a:t>
            </a:r>
          </a:p>
          <a:p>
            <a:pPr algn="ctr"/>
            <a:r>
              <a:rPr lang="es-EC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Fe2+-</a:t>
            </a:r>
            <a:r>
              <a:rPr lang="es-EC" sz="12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ferrozina</a:t>
            </a:r>
            <a:r>
              <a:rPr lang="es-EC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Fe3+/ferrocianuro  </a:t>
            </a:r>
            <a:endParaRPr lang="es-EC" sz="1200" dirty="0" smtClean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94.5% </a:t>
            </a:r>
            <a:r>
              <a:rPr lang="es-ES" sz="12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MeOH</a:t>
            </a:r>
            <a:endParaRPr lang="es-ES" sz="1200" dirty="0" smtClean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88.6% </a:t>
            </a:r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</a:t>
            </a:r>
            <a:r>
              <a:rPr lang="es-ES" sz="9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4</a:t>
            </a:r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</a:t>
            </a:r>
            <a:r>
              <a:rPr lang="es-ES" sz="9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8</a:t>
            </a:r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</a:t>
            </a:r>
            <a:r>
              <a:rPr lang="es-ES" sz="9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</a:t>
            </a:r>
            <a:endParaRPr lang="es-ES" sz="1200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&gt; BHT, BHA, </a:t>
            </a:r>
            <a:r>
              <a:rPr lang="el-GR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α-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tocoferol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y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Trolox</a:t>
            </a:r>
            <a:endParaRPr lang="es-E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 animBg="1"/>
      <p:bldP spid="17" grpId="0"/>
      <p:bldP spid="19" grpId="0"/>
      <p:bldP spid="23" grpId="0"/>
      <p:bldP spid="24" grpId="0"/>
      <p:bldP spid="25" grpId="0" animBg="1"/>
      <p:bldP spid="26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9" grpId="0" animBg="1"/>
      <p:bldP spid="46" grpId="0" animBg="1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60" grpId="0" animBg="1"/>
      <p:bldP spid="62" grpId="0"/>
      <p:bldP spid="63" grpId="0"/>
      <p:bldP spid="68" grpId="0"/>
      <p:bldP spid="69" grpId="0"/>
      <p:bldP spid="79" grpId="0" animBg="1"/>
      <p:bldP spid="80" grpId="0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5485" y="0"/>
            <a:ext cx="4608512" cy="612939"/>
          </a:xfrm>
        </p:spPr>
        <p:txBody>
          <a:bodyPr/>
          <a:lstStyle/>
          <a:p>
            <a:pPr algn="l"/>
            <a:r>
              <a:rPr lang="es-EC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</a:t>
            </a:r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CONTENIDOS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cxnSp>
        <p:nvCxnSpPr>
          <p:cNvPr id="5" name="Google Shape;1221;p45">
            <a:extLst>
              <a:ext uri="{FF2B5EF4-FFF2-40B4-BE49-F238E27FC236}">
                <a16:creationId xmlns:a16="http://schemas.microsoft.com/office/drawing/2014/main" id="{0786A912-86C0-477E-A5E4-D2C3952BD85B}"/>
              </a:ext>
            </a:extLst>
          </p:cNvPr>
          <p:cNvCxnSpPr>
            <a:cxnSpLocks/>
          </p:cNvCxnSpPr>
          <p:nvPr/>
        </p:nvCxnSpPr>
        <p:spPr>
          <a:xfrm>
            <a:off x="1891926" y="791514"/>
            <a:ext cx="31559" cy="5023340"/>
          </a:xfrm>
          <a:prstGeom prst="straightConnector1">
            <a:avLst/>
          </a:prstGeom>
          <a:noFill/>
          <a:ln w="28575" cap="flat" cmpd="sng">
            <a:solidFill>
              <a:srgbClr val="C5D5CB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A08F89C7-7EEA-4E47-BEE7-940E9A91232B}"/>
              </a:ext>
            </a:extLst>
          </p:cNvPr>
          <p:cNvSpPr/>
          <p:nvPr/>
        </p:nvSpPr>
        <p:spPr>
          <a:xfrm>
            <a:off x="1634651" y="966880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6BF66CB-354B-494E-B50F-6A1D5F0EFDE0}"/>
              </a:ext>
            </a:extLst>
          </p:cNvPr>
          <p:cNvSpPr/>
          <p:nvPr/>
        </p:nvSpPr>
        <p:spPr>
          <a:xfrm>
            <a:off x="1634651" y="2346426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E08CAE1-3FD0-4164-889B-6031FFD64268}"/>
              </a:ext>
            </a:extLst>
          </p:cNvPr>
          <p:cNvSpPr/>
          <p:nvPr/>
        </p:nvSpPr>
        <p:spPr>
          <a:xfrm>
            <a:off x="1634651" y="3032103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A8CB511-649C-4E54-A0B9-0F5243EC7220}"/>
              </a:ext>
            </a:extLst>
          </p:cNvPr>
          <p:cNvSpPr/>
          <p:nvPr/>
        </p:nvSpPr>
        <p:spPr>
          <a:xfrm>
            <a:off x="1634649" y="3709231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E1EAD0-C6BC-4BD2-92B7-22BFDEEC7374}"/>
              </a:ext>
            </a:extLst>
          </p:cNvPr>
          <p:cNvSpPr txBox="1"/>
          <p:nvPr/>
        </p:nvSpPr>
        <p:spPr>
          <a:xfrm>
            <a:off x="2371525" y="951316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4B4AD24-76E8-483A-B196-4DDDBB23B16E}"/>
              </a:ext>
            </a:extLst>
          </p:cNvPr>
          <p:cNvSpPr txBox="1"/>
          <p:nvPr/>
        </p:nvSpPr>
        <p:spPr>
          <a:xfrm>
            <a:off x="2371525" y="2330862"/>
            <a:ext cx="42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003FE6B-0517-415A-ACF1-031CB392CB0C}"/>
              </a:ext>
            </a:extLst>
          </p:cNvPr>
          <p:cNvSpPr txBox="1"/>
          <p:nvPr/>
        </p:nvSpPr>
        <p:spPr>
          <a:xfrm>
            <a:off x="2371525" y="3016539"/>
            <a:ext cx="525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13AF02-37D0-4F15-B0C3-07A446910819}"/>
              </a:ext>
            </a:extLst>
          </p:cNvPr>
          <p:cNvSpPr txBox="1"/>
          <p:nvPr/>
        </p:nvSpPr>
        <p:spPr>
          <a:xfrm>
            <a:off x="2371523" y="3693667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4D7A255-A95B-47D5-92C0-A698B8BB9D5C}"/>
              </a:ext>
            </a:extLst>
          </p:cNvPr>
          <p:cNvSpPr/>
          <p:nvPr/>
        </p:nvSpPr>
        <p:spPr>
          <a:xfrm>
            <a:off x="1634649" y="4388714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18C3060-D791-4425-B226-7842AFAC4767}"/>
              </a:ext>
            </a:extLst>
          </p:cNvPr>
          <p:cNvSpPr txBox="1"/>
          <p:nvPr/>
        </p:nvSpPr>
        <p:spPr>
          <a:xfrm>
            <a:off x="2371523" y="4373150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B0B9845-BD45-4F66-93FE-7878EDC4E543}"/>
              </a:ext>
            </a:extLst>
          </p:cNvPr>
          <p:cNvSpPr/>
          <p:nvPr/>
        </p:nvSpPr>
        <p:spPr>
          <a:xfrm>
            <a:off x="1634651" y="1668121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E3B45D3-7414-41D2-A3A0-7BC661FA7CC7}"/>
              </a:ext>
            </a:extLst>
          </p:cNvPr>
          <p:cNvSpPr txBox="1"/>
          <p:nvPr/>
        </p:nvSpPr>
        <p:spPr>
          <a:xfrm>
            <a:off x="2371524" y="1652557"/>
            <a:ext cx="42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 Hipótesis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C76E3B52-A602-46F1-A287-41E8BEBB52BC}"/>
              </a:ext>
            </a:extLst>
          </p:cNvPr>
          <p:cNvSpPr/>
          <p:nvPr/>
        </p:nvSpPr>
        <p:spPr>
          <a:xfrm>
            <a:off x="1651935" y="5058827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D86B509-53CC-4699-9B68-669053D1556D}"/>
              </a:ext>
            </a:extLst>
          </p:cNvPr>
          <p:cNvSpPr txBox="1"/>
          <p:nvPr/>
        </p:nvSpPr>
        <p:spPr>
          <a:xfrm>
            <a:off x="2388808" y="5043263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0249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n 6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02"/>
          <a:stretch/>
        </p:blipFill>
        <p:spPr>
          <a:xfrm>
            <a:off x="9358485" y="1622430"/>
            <a:ext cx="2486642" cy="1263568"/>
          </a:xfrm>
          <a:prstGeom prst="rect">
            <a:avLst/>
          </a:prstGeom>
        </p:spPr>
      </p:pic>
      <p:pic>
        <p:nvPicPr>
          <p:cNvPr id="64" name="Imagen 6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r="27525"/>
          <a:stretch/>
        </p:blipFill>
        <p:spPr>
          <a:xfrm>
            <a:off x="9186842" y="3417615"/>
            <a:ext cx="2837053" cy="1087305"/>
          </a:xfrm>
          <a:prstGeom prst="rect">
            <a:avLst/>
          </a:prstGeom>
        </p:spPr>
      </p:pic>
      <p:pic>
        <p:nvPicPr>
          <p:cNvPr id="19463" name="Picture 7" descr="flav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t="9765" r="1410" b="7476"/>
          <a:stretch/>
        </p:blipFill>
        <p:spPr bwMode="auto">
          <a:xfrm>
            <a:off x="6038089" y="3409912"/>
            <a:ext cx="2943801" cy="273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0" t="83316"/>
          <a:stretch/>
        </p:blipFill>
        <p:spPr>
          <a:xfrm>
            <a:off x="3143672" y="2885998"/>
            <a:ext cx="2677800" cy="243866"/>
          </a:xfrm>
          <a:prstGeom prst="rect">
            <a:avLst/>
          </a:prstGeom>
        </p:spPr>
      </p:pic>
      <p:pic>
        <p:nvPicPr>
          <p:cNvPr id="59" name="Imagen 58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1"/>
          <a:stretch/>
        </p:blipFill>
        <p:spPr>
          <a:xfrm>
            <a:off x="3143672" y="1650882"/>
            <a:ext cx="2549554" cy="1262197"/>
          </a:xfrm>
          <a:prstGeom prst="rect">
            <a:avLst/>
          </a:prstGeom>
        </p:spPr>
      </p:pic>
      <p:pic>
        <p:nvPicPr>
          <p:cNvPr id="58" name="Imagen 57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0" r="28472"/>
          <a:stretch/>
        </p:blipFill>
        <p:spPr>
          <a:xfrm>
            <a:off x="3144050" y="3576149"/>
            <a:ext cx="2649358" cy="1110048"/>
          </a:xfrm>
          <a:prstGeom prst="rect">
            <a:avLst/>
          </a:prstGeom>
        </p:spPr>
      </p:pic>
      <p:pic>
        <p:nvPicPr>
          <p:cNvPr id="19459" name="Picture 3" descr="tpc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9267" r="1118" b="6442"/>
          <a:stretch/>
        </p:blipFill>
        <p:spPr bwMode="auto">
          <a:xfrm>
            <a:off x="38957" y="3418717"/>
            <a:ext cx="2966842" cy="267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foli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r="50378"/>
          <a:stretch/>
        </p:blipFill>
        <p:spPr bwMode="auto">
          <a:xfrm>
            <a:off x="540224" y="1660018"/>
            <a:ext cx="1598868" cy="1422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28048" y="32859"/>
            <a:ext cx="5184576" cy="612939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F02A76-71DA-44B4-8B5E-C9387BBDF487}"/>
              </a:ext>
            </a:extLst>
          </p:cNvPr>
          <p:cNvSpPr txBox="1"/>
          <p:nvPr/>
        </p:nvSpPr>
        <p:spPr>
          <a:xfrm>
            <a:off x="122643" y="970224"/>
            <a:ext cx="4285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Determinación TPC</a:t>
            </a:r>
            <a:endParaRPr lang="es-EC" sz="2000" b="1" i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C6832A-EECC-44CA-AFC9-D3DE56407CDD}"/>
              </a:ext>
            </a:extLst>
          </p:cNvPr>
          <p:cNvSpPr txBox="1"/>
          <p:nvPr/>
        </p:nvSpPr>
        <p:spPr>
          <a:xfrm>
            <a:off x="122643" y="626689"/>
            <a:ext cx="6175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Determinación de compuestos fitoquímicos</a:t>
            </a:r>
            <a:endParaRPr lang="es-EC" sz="2000" b="1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F02A76-71DA-44B4-8B5E-C9387BBDF487}"/>
              </a:ext>
            </a:extLst>
          </p:cNvPr>
          <p:cNvSpPr txBox="1"/>
          <p:nvPr/>
        </p:nvSpPr>
        <p:spPr>
          <a:xfrm>
            <a:off x="6208533" y="913146"/>
            <a:ext cx="4285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Determinación TFC</a:t>
            </a:r>
            <a:endParaRPr lang="es-EC" sz="2000" b="1" i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2643" y="6410167"/>
            <a:ext cx="26709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dirty="0" smtClean="0"/>
              <a:t>(Malta </a:t>
            </a:r>
            <a:r>
              <a:rPr lang="es-EC" sz="1100" dirty="0"/>
              <a:t>&amp; </a:t>
            </a:r>
            <a:r>
              <a:rPr lang="es-EC" sz="1100" dirty="0" err="1"/>
              <a:t>Liu</a:t>
            </a:r>
            <a:r>
              <a:rPr lang="es-EC" sz="1100" dirty="0"/>
              <a:t>, </a:t>
            </a:r>
            <a:r>
              <a:rPr lang="es-EC" sz="1100" dirty="0" smtClean="0"/>
              <a:t>2014; </a:t>
            </a:r>
            <a:r>
              <a:rPr lang="es-EC" sz="1100" dirty="0" err="1" smtClean="0"/>
              <a:t>Shraim</a:t>
            </a:r>
            <a:r>
              <a:rPr lang="es-EC" sz="1100" dirty="0" smtClean="0"/>
              <a:t> et al., 2021)</a:t>
            </a:r>
            <a:endParaRPr lang="en-US" sz="11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FEF86E3-3F76-46E0-810B-6D426C3FE00A}"/>
              </a:ext>
            </a:extLst>
          </p:cNvPr>
          <p:cNvSpPr txBox="1"/>
          <p:nvPr/>
        </p:nvSpPr>
        <p:spPr>
          <a:xfrm>
            <a:off x="3001455" y="1016984"/>
            <a:ext cx="2376263" cy="276999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y = 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0.0112x – 0.1759 (</a:t>
            </a:r>
            <a:r>
              <a:rPr lang="es-EC" sz="1200" dirty="0" smtClean="0"/>
              <a:t>R</a:t>
            </a:r>
            <a:r>
              <a:rPr lang="es-EC" sz="1200" baseline="30000" dirty="0" smtClean="0"/>
              <a:t>2 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= 0.979)</a:t>
            </a:r>
            <a:endParaRPr lang="es-E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-24680" y="1369110"/>
            <a:ext cx="3312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15. </a:t>
            </a:r>
            <a:r>
              <a:rPr lang="es-MX" sz="1200" i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Reducción de </a:t>
            </a:r>
            <a:r>
              <a:rPr lang="es-EC" sz="1200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s-EC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-24680" y="3152001"/>
            <a:ext cx="28195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16.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Contenido de fenoles totales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3071664" y="1367854"/>
            <a:ext cx="3312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17.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Comparación </a:t>
            </a:r>
            <a:r>
              <a:rPr lang="es-MX" sz="12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Kruskal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Wallis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3071664" y="3296018"/>
            <a:ext cx="26182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18.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Resumen 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143672" y="2444998"/>
            <a:ext cx="1963712" cy="304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ángulo 25"/>
          <p:cNvSpPr/>
          <p:nvPr/>
        </p:nvSpPr>
        <p:spPr>
          <a:xfrm>
            <a:off x="3172763" y="4028981"/>
            <a:ext cx="2687714" cy="1523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467669" y="3499584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355.69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479376" y="4278288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298.27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1454555" y="4452548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184.57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1285649" y="5054323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140.13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2082031" y="4577581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156.42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2041415" y="5079100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133.35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3145280" y="4453527"/>
            <a:ext cx="2703940" cy="1765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Imagen 3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0" t="83316"/>
          <a:stretch/>
        </p:blipFill>
        <p:spPr>
          <a:xfrm>
            <a:off x="9377124" y="2852936"/>
            <a:ext cx="2479516" cy="211439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DFEF86E3-3F76-46E0-810B-6D426C3FE00A}"/>
              </a:ext>
            </a:extLst>
          </p:cNvPr>
          <p:cNvSpPr txBox="1"/>
          <p:nvPr/>
        </p:nvSpPr>
        <p:spPr>
          <a:xfrm>
            <a:off x="9183803" y="980728"/>
            <a:ext cx="2376263" cy="276999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y = 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1.4566x – 0.0265 (</a:t>
            </a:r>
            <a:r>
              <a:rPr lang="es-EC" sz="1200" dirty="0" smtClean="0"/>
              <a:t>R</a:t>
            </a:r>
            <a:r>
              <a:rPr lang="es-EC" sz="1200" baseline="30000" dirty="0" smtClean="0"/>
              <a:t>2 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= 0.994)</a:t>
            </a:r>
            <a:endParaRPr lang="es-E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6023992" y="1307606"/>
            <a:ext cx="3312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19.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Formación quelatos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6023992" y="3090497"/>
            <a:ext cx="3312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20.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Contenido de flavonoides totales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9336360" y="2405102"/>
            <a:ext cx="1963712" cy="3048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ángulo 49"/>
          <p:cNvSpPr/>
          <p:nvPr/>
        </p:nvSpPr>
        <p:spPr>
          <a:xfrm>
            <a:off x="9183803" y="3835397"/>
            <a:ext cx="2808313" cy="1679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6384032" y="4162872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1.52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6455172" y="3543400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1.68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8007666" y="5502424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0.34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7221957" y="5533781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0.30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9183803" y="4303058"/>
            <a:ext cx="2808313" cy="1681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9120336" y="1308046"/>
            <a:ext cx="3312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21.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Comparación </a:t>
            </a:r>
            <a:r>
              <a:rPr lang="es-MX" sz="12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Kruskal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Wallis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9120336" y="3077217"/>
            <a:ext cx="26182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22.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Resumen 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8013248" y="5164479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0.35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7320136" y="5070376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0.43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7" name="Google Shape;430;p22"/>
          <p:cNvCxnSpPr/>
          <p:nvPr/>
        </p:nvCxnSpPr>
        <p:spPr>
          <a:xfrm rot="5400000" flipH="1" flipV="1">
            <a:off x="3407148" y="3608650"/>
            <a:ext cx="5053495" cy="12700"/>
          </a:xfrm>
          <a:prstGeom prst="bentConnector3">
            <a:avLst>
              <a:gd name="adj1" fmla="val -262"/>
            </a:avLst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19461" name="Picture 5" descr="flavo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41624" r="70005" b="2008"/>
          <a:stretch/>
        </p:blipFill>
        <p:spPr bwMode="auto">
          <a:xfrm>
            <a:off x="6108147" y="1635302"/>
            <a:ext cx="1202709" cy="929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flavo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0" t="44941" r="4369" b="8639"/>
          <a:stretch/>
        </p:blipFill>
        <p:spPr bwMode="auto">
          <a:xfrm>
            <a:off x="7397412" y="1896729"/>
            <a:ext cx="1231673" cy="862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2990404" y="4956073"/>
            <a:ext cx="2548821" cy="646331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Lee et al.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2019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),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Chionanthus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retusus</a:t>
            </a:r>
            <a:endParaRPr lang="es-ES" sz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Flores</a:t>
            </a:r>
            <a:b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125,4±3,3 mg GAE/g </a:t>
            </a:r>
            <a:r>
              <a:rPr lang="es-ES" sz="1200" dirty="0" err="1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dw</a:t>
            </a:r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endParaRPr lang="es-ES" sz="1200" dirty="0" smtClean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3454818" y="5764613"/>
            <a:ext cx="1804881" cy="261610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DW: 75,86 </a:t>
            </a:r>
            <a:r>
              <a:rPr lang="es-ES" sz="11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mg GAE/g </a:t>
            </a:r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endParaRPr lang="es-E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9336360" y="4735114"/>
            <a:ext cx="2548821" cy="646331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Lee et al.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2019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),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Chionanthus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retusus</a:t>
            </a:r>
            <a:endParaRPr lang="es-ES" sz="12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Flores</a:t>
            </a:r>
            <a:b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119,1±2,7 mg CA/g </a:t>
            </a:r>
            <a:r>
              <a:rPr lang="es-ES" sz="1200" dirty="0" err="1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dw</a:t>
            </a:r>
            <a:endParaRPr lang="es-ES" sz="1200" dirty="0" smtClean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9800774" y="5543654"/>
            <a:ext cx="1804881" cy="261610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DW</a:t>
            </a:r>
            <a:r>
              <a:rPr lang="es-ES" sz="11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 88.29 mg QE/g </a:t>
            </a:r>
            <a:endParaRPr lang="es-E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6907903" y="2749853"/>
            <a:ext cx="1976593" cy="369332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9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Shraim</a:t>
            </a:r>
            <a:r>
              <a:rPr lang="es-ES" sz="9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et al.</a:t>
            </a:r>
            <a:r>
              <a:rPr lang="es-ES" sz="9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s-ES" sz="9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2021</a:t>
            </a:r>
            <a:r>
              <a:rPr lang="es-ES" sz="9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), </a:t>
            </a:r>
            <a:r>
              <a:rPr lang="es-ES" sz="9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copigmentación</a:t>
            </a:r>
            <a:r>
              <a:rPr lang="es-ES" sz="9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/>
            </a:r>
            <a:br>
              <a:rPr lang="es-ES" sz="9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es-ES" sz="9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flavonoides - metales</a:t>
            </a:r>
            <a:endParaRPr lang="es-ES" sz="900" dirty="0" smtClean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6004677" y="2760532"/>
            <a:ext cx="835897" cy="369332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Afinidad</a:t>
            </a:r>
            <a:br>
              <a:rPr lang="es-ES" sz="9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es-ES" sz="9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oxo, hidroxilo</a:t>
            </a:r>
          </a:p>
        </p:txBody>
      </p:sp>
    </p:spTree>
    <p:extLst>
      <p:ext uri="{BB962C8B-B14F-4D97-AF65-F5344CB8AC3E}">
        <p14:creationId xmlns:p14="http://schemas.microsoft.com/office/powerpoint/2010/main" val="70810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 animBg="1"/>
      <p:bldP spid="17" grpId="0"/>
      <p:bldP spid="19" grpId="0"/>
      <p:bldP spid="23" grpId="0"/>
      <p:bldP spid="24" grpId="0"/>
      <p:bldP spid="25" grpId="0" animBg="1"/>
      <p:bldP spid="26" grpId="0" animBg="1"/>
      <p:bldP spid="30" grpId="0"/>
      <p:bldP spid="31" grpId="0"/>
      <p:bldP spid="32" grpId="0"/>
      <p:bldP spid="33" grpId="0"/>
      <p:bldP spid="34" grpId="0"/>
      <p:bldP spid="35" grpId="0"/>
      <p:bldP spid="39" grpId="0" animBg="1"/>
      <p:bldP spid="46" grpId="0" animBg="1"/>
      <p:bldP spid="47" grpId="0"/>
      <p:bldP spid="48" grpId="0"/>
      <p:bldP spid="49" grpId="0" animBg="1"/>
      <p:bldP spid="50" grpId="0" animBg="1"/>
      <p:bldP spid="53" grpId="0"/>
      <p:bldP spid="54" grpId="0"/>
      <p:bldP spid="55" grpId="0"/>
      <p:bldP spid="56" grpId="0"/>
      <p:bldP spid="60" grpId="0" animBg="1"/>
      <p:bldP spid="62" grpId="0"/>
      <p:bldP spid="63" grpId="0"/>
      <p:bldP spid="68" grpId="0"/>
      <p:bldP spid="69" grpId="0"/>
      <p:bldP spid="71" grpId="0" animBg="1"/>
      <p:bldP spid="72" grpId="0" animBg="1"/>
      <p:bldP spid="73" grpId="0" animBg="1"/>
      <p:bldP spid="74" grpId="0" animBg="1"/>
      <p:bldP spid="75" grpId="0" animBg="1"/>
      <p:bldP spid="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n 7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9"/>
          <a:stretch/>
        </p:blipFill>
        <p:spPr>
          <a:xfrm>
            <a:off x="7296506" y="1621891"/>
            <a:ext cx="3624030" cy="1489744"/>
          </a:xfrm>
          <a:prstGeom prst="rect">
            <a:avLst/>
          </a:prstGeom>
        </p:spPr>
      </p:pic>
      <p:pic>
        <p:nvPicPr>
          <p:cNvPr id="52" name="Imagen 5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5" r="20584"/>
          <a:stretch/>
        </p:blipFill>
        <p:spPr>
          <a:xfrm>
            <a:off x="3093931" y="3604293"/>
            <a:ext cx="2749868" cy="674400"/>
          </a:xfrm>
          <a:prstGeom prst="rect">
            <a:avLst/>
          </a:prstGeom>
        </p:spPr>
      </p:pic>
      <p:pic>
        <p:nvPicPr>
          <p:cNvPr id="20483" name="Picture 3" descr="anto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9111" r="776" b="4852"/>
          <a:stretch/>
        </p:blipFill>
        <p:spPr bwMode="auto">
          <a:xfrm>
            <a:off x="43022" y="3449967"/>
            <a:ext cx="3015651" cy="26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0" t="83316"/>
          <a:stretch/>
        </p:blipFill>
        <p:spPr>
          <a:xfrm>
            <a:off x="3143672" y="2636912"/>
            <a:ext cx="2304930" cy="2092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28048" y="32859"/>
            <a:ext cx="5184576" cy="612939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2F02A76-71DA-44B4-8B5E-C9387BBDF487}"/>
              </a:ext>
            </a:extLst>
          </p:cNvPr>
          <p:cNvSpPr txBox="1"/>
          <p:nvPr/>
        </p:nvSpPr>
        <p:spPr>
          <a:xfrm>
            <a:off x="122643" y="970224"/>
            <a:ext cx="4285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Determinación TAC</a:t>
            </a:r>
            <a:endParaRPr lang="es-EC" sz="2000" b="1" i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C6832A-EECC-44CA-AFC9-D3DE56407CDD}"/>
              </a:ext>
            </a:extLst>
          </p:cNvPr>
          <p:cNvSpPr txBox="1"/>
          <p:nvPr/>
        </p:nvSpPr>
        <p:spPr>
          <a:xfrm>
            <a:off x="122643" y="626689"/>
            <a:ext cx="6175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Determinación de compuestos fitoquímicos</a:t>
            </a:r>
            <a:endParaRPr lang="es-EC" sz="2000" b="1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2643" y="6410167"/>
            <a:ext cx="3462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dirty="0" smtClean="0"/>
              <a:t>(</a:t>
            </a:r>
            <a:r>
              <a:rPr lang="es-EC" sz="1100" dirty="0" err="1" smtClean="0"/>
              <a:t>Taghavi</a:t>
            </a:r>
            <a:r>
              <a:rPr lang="es-EC" sz="1100" dirty="0" smtClean="0"/>
              <a:t>, 2022; </a:t>
            </a:r>
            <a:r>
              <a:rPr lang="es-EC" sz="1100" dirty="0" err="1" smtClean="0"/>
              <a:t>Shraim</a:t>
            </a:r>
            <a:r>
              <a:rPr lang="es-EC" sz="1100" dirty="0" smtClean="0"/>
              <a:t> et al., 2021; </a:t>
            </a:r>
            <a:r>
              <a:rPr lang="es-EC" sz="1100" dirty="0" err="1" smtClean="0"/>
              <a:t>Nettleton</a:t>
            </a:r>
            <a:r>
              <a:rPr lang="es-EC" sz="1100" dirty="0"/>
              <a:t>,</a:t>
            </a:r>
            <a:r>
              <a:rPr lang="es-EC" sz="1100" dirty="0" smtClean="0"/>
              <a:t> 2014)</a:t>
            </a:r>
            <a:endParaRPr lang="en-US" sz="11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-24680" y="1270705"/>
            <a:ext cx="31036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23.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Manipulación de pH con sistemas buffer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-24680" y="3152001"/>
            <a:ext cx="29622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24.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Contenido de antocianinas totales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3071664" y="1367854"/>
            <a:ext cx="3312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25.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Comparación </a:t>
            </a:r>
            <a:r>
              <a:rPr lang="es-MX" sz="12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Kruskal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Wallis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3071664" y="3248943"/>
            <a:ext cx="26182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26.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Resumen 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3083866" y="3991309"/>
            <a:ext cx="2781675" cy="1218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706609" y="3779664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9.33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6023992" y="1307606"/>
            <a:ext cx="61680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Figura 27. </a:t>
            </a:r>
            <a:r>
              <a:rPr lang="es-MX" sz="1200" i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Coeficientes de correlación métodos capacidad antioxidante/composición metabólica</a:t>
            </a:r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ángulo 48"/>
          <p:cNvSpPr/>
          <p:nvPr/>
        </p:nvSpPr>
        <p:spPr>
          <a:xfrm>
            <a:off x="7696775" y="2404205"/>
            <a:ext cx="391684" cy="4419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Google Shape;430;p22"/>
          <p:cNvCxnSpPr/>
          <p:nvPr/>
        </p:nvCxnSpPr>
        <p:spPr>
          <a:xfrm rot="5400000" flipH="1" flipV="1">
            <a:off x="3407148" y="3608650"/>
            <a:ext cx="5053495" cy="12700"/>
          </a:xfrm>
          <a:prstGeom prst="bentConnector3">
            <a:avLst>
              <a:gd name="adj1" fmla="val -262"/>
            </a:avLst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20482" name="Picture 2" descr="anto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" t="9960" r="4547" b="5136"/>
          <a:stretch/>
        </p:blipFill>
        <p:spPr bwMode="auto">
          <a:xfrm>
            <a:off x="294626" y="1698569"/>
            <a:ext cx="2183828" cy="1413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Imagen 6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16"/>
          <a:stretch/>
        </p:blipFill>
        <p:spPr>
          <a:xfrm>
            <a:off x="3162682" y="1622429"/>
            <a:ext cx="2290225" cy="1054279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696594" y="4967722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3.82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1812160" y="3981038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6.67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DEB2DA20-FC82-4E64-BB0B-AB9DF8CCC1DF}"/>
              </a:ext>
            </a:extLst>
          </p:cNvPr>
          <p:cNvSpPr txBox="1"/>
          <p:nvPr/>
        </p:nvSpPr>
        <p:spPr>
          <a:xfrm>
            <a:off x="1844484" y="4459207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5.90</a:t>
            </a:r>
            <a:endParaRPr lang="es-E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 flipH="1">
            <a:off x="4943872" y="1897423"/>
            <a:ext cx="36004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Conector recto de flecha 71"/>
          <p:cNvCxnSpPr/>
          <p:nvPr/>
        </p:nvCxnSpPr>
        <p:spPr>
          <a:xfrm flipH="1">
            <a:off x="5410855" y="2405102"/>
            <a:ext cx="36004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3" name="CuadroTexto 72">
            <a:extLst>
              <a:ext uri="{FF2B5EF4-FFF2-40B4-BE49-F238E27FC236}">
                <a16:creationId xmlns:a16="http://schemas.microsoft.com/office/drawing/2014/main" id="{38C6832A-EECC-44CA-AFC9-D3DE56407CDD}"/>
              </a:ext>
            </a:extLst>
          </p:cNvPr>
          <p:cNvSpPr txBox="1"/>
          <p:nvPr/>
        </p:nvSpPr>
        <p:spPr>
          <a:xfrm>
            <a:off x="6096000" y="652093"/>
            <a:ext cx="6175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Correlación de Pearson</a:t>
            </a:r>
            <a:endParaRPr lang="es-EC" sz="2000" b="1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8121363" y="2548441"/>
            <a:ext cx="367365" cy="29776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3477273" y="5631631"/>
            <a:ext cx="2031671" cy="461665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Romero et al.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2021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), </a:t>
            </a:r>
          </a:p>
          <a:p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Latencia exógeno/endógeno</a:t>
            </a:r>
            <a:endParaRPr lang="es-E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3128225" y="4878880"/>
            <a:ext cx="2642670" cy="646331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Taghavi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et al.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2022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),</a:t>
            </a:r>
            <a:b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Color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&lt;- </a:t>
            </a:r>
            <a:r>
              <a:rPr lang="es-EC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carga anillo </a:t>
            </a:r>
            <a:r>
              <a:rPr lang="es-EC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ES" sz="12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Fotoprotector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polinización, dispersión</a:t>
            </a:r>
            <a:endParaRPr lang="es-E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6414884" y="3305277"/>
            <a:ext cx="2260686" cy="461665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Sadeer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et al.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2020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), </a:t>
            </a:r>
          </a:p>
          <a:p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DPPH – antioxidantes 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lip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ófilos</a:t>
            </a:r>
            <a:endParaRPr lang="es-E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9136660" y="3305277"/>
            <a:ext cx="2775663" cy="461665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Platzer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et al.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2021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), </a:t>
            </a:r>
          </a:p>
          <a:p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ABTS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– antioxidantes hidrófilos y lipófilos</a:t>
            </a:r>
            <a:endParaRPr lang="es-E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6416311" y="4025448"/>
            <a:ext cx="2260686" cy="461665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Echegaray et al.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2021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), </a:t>
            </a:r>
          </a:p>
          <a:p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FRAP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– sustancias donadoras </a:t>
            </a:r>
            <a:r>
              <a:rPr lang="en-US" sz="1200" dirty="0" smtClean="0"/>
              <a:t>e</a:t>
            </a:r>
            <a:r>
              <a:rPr lang="en-US" sz="1200" baseline="30000" dirty="0"/>
              <a:t>−</a:t>
            </a:r>
            <a:endParaRPr lang="es-ES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9136660" y="4014337"/>
            <a:ext cx="2260686" cy="461665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Muzi</a:t>
            </a:r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&amp; </a:t>
            </a:r>
            <a:r>
              <a:rPr lang="es-ES" sz="1200" dirty="0" err="1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Hanandi</a:t>
            </a:r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2019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), </a:t>
            </a:r>
          </a:p>
          <a:p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CAT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– sujeta a interferencias</a:t>
            </a:r>
            <a:endParaRPr lang="es-ES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054" name="Picture 6" descr="Antocianinas - EcuRe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8" b="30069"/>
          <a:stretch/>
        </p:blipFill>
        <p:spPr bwMode="auto">
          <a:xfrm>
            <a:off x="4627944" y="4456659"/>
            <a:ext cx="1226697" cy="81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  <p:bldP spid="19" grpId="0"/>
      <p:bldP spid="23" grpId="0"/>
      <p:bldP spid="24" grpId="0"/>
      <p:bldP spid="26" grpId="0" animBg="1"/>
      <p:bldP spid="30" grpId="0"/>
      <p:bldP spid="47" grpId="0"/>
      <p:bldP spid="49" grpId="0" animBg="1"/>
      <p:bldP spid="66" grpId="0"/>
      <p:bldP spid="67" grpId="0"/>
      <p:bldP spid="71" grpId="0"/>
      <p:bldP spid="73" grpId="0"/>
      <p:bldP spid="75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28048" y="32859"/>
            <a:ext cx="5184576" cy="612939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C6832A-EECC-44CA-AFC9-D3DE56407CDD}"/>
              </a:ext>
            </a:extLst>
          </p:cNvPr>
          <p:cNvSpPr txBox="1"/>
          <p:nvPr/>
        </p:nvSpPr>
        <p:spPr>
          <a:xfrm>
            <a:off x="410675" y="908720"/>
            <a:ext cx="3597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Determinación del peso seco</a:t>
            </a:r>
            <a:endParaRPr lang="es-EC" sz="2000" b="1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3F9184D-5902-4F96-A6B9-F1751AB815F1}"/>
              </a:ext>
            </a:extLst>
          </p:cNvPr>
          <p:cNvSpPr txBox="1"/>
          <p:nvPr/>
        </p:nvSpPr>
        <p:spPr>
          <a:xfrm>
            <a:off x="410675" y="1308830"/>
            <a:ext cx="35970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Tabla 2. </a:t>
            </a:r>
            <a:r>
              <a:rPr lang="es-MX" sz="1200" i="1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Resumen de pesos frescos y secos de muestras</a:t>
            </a:r>
          </a:p>
          <a:p>
            <a:endParaRPr lang="es-ES" sz="12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574786"/>
              </p:ext>
            </p:extLst>
          </p:nvPr>
        </p:nvGraphicFramePr>
        <p:xfrm>
          <a:off x="620027" y="1680304"/>
          <a:ext cx="3024336" cy="1650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370694351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44655546"/>
                    </a:ext>
                  </a:extLst>
                </a:gridCol>
              </a:tblGrid>
              <a:tr h="4699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Muestra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% de </a:t>
                      </a:r>
                      <a:r>
                        <a:rPr lang="en-US" sz="1100" b="1" u="none" strike="noStrike" dirty="0" err="1">
                          <a:effectLst/>
                        </a:rPr>
                        <a:t>humedad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promedio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601470"/>
                  </a:ext>
                </a:extLst>
              </a:tr>
              <a:tr h="185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ARH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48,66±3,65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0237363"/>
                  </a:ext>
                </a:extLst>
              </a:tr>
              <a:tr h="185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ABH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61,70±1,21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67015"/>
                  </a:ext>
                </a:extLst>
              </a:tr>
              <a:tr h="185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ARF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81,33±1,71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429261"/>
                  </a:ext>
                </a:extLst>
              </a:tr>
              <a:tr h="185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ABF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80,53±2,59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883213"/>
                  </a:ext>
                </a:extLst>
              </a:tr>
              <a:tr h="1852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ARFr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59,34±2,92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42237"/>
                  </a:ext>
                </a:extLst>
              </a:tr>
              <a:tr h="254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ABFr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54,93±3,20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311179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5276167" y="1067422"/>
            <a:ext cx="3837475" cy="954107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Haruna</a:t>
            </a: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&amp; </a:t>
            </a:r>
            <a:r>
              <a:rPr lang="es-ES" sz="14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Yahaya</a:t>
            </a:r>
            <a:r>
              <a:rPr lang="es-ES" sz="14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(2021); </a:t>
            </a:r>
            <a:r>
              <a:rPr lang="es-ES" sz="14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Holzmeyer</a:t>
            </a:r>
            <a:r>
              <a:rPr lang="es-ES" sz="14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et al. (2020)</a:t>
            </a:r>
          </a:p>
          <a:p>
            <a:pPr algn="ctr"/>
            <a:r>
              <a:rPr lang="es-ES" sz="14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Identificación </a:t>
            </a:r>
            <a:r>
              <a:rPr lang="es-ES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y aislamiento recurrentes</a:t>
            </a:r>
            <a:br>
              <a:rPr lang="es-ES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es-ES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Fracción de ~ 374 000 especies</a:t>
            </a:r>
            <a:br>
              <a:rPr lang="es-ES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es-ES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+ 200 000 comp. bioactivos</a:t>
            </a:r>
            <a:endParaRPr lang="es-E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7356140" y="2276272"/>
            <a:ext cx="3996444" cy="954107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s-EC"/>
            </a:defPPr>
            <a:lvl1pPr>
              <a:defRPr sz="140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Boyer et al (</a:t>
            </a:r>
            <a:r>
              <a:rPr lang="es-ES" dirty="0" smtClean="0"/>
              <a:t>2011), </a:t>
            </a:r>
            <a:r>
              <a:rPr lang="es-ES" dirty="0"/>
              <a:t>extractos de raíz de </a:t>
            </a:r>
            <a:r>
              <a:rPr lang="es-ES" i="1" dirty="0" smtClean="0"/>
              <a:t>Ch. </a:t>
            </a:r>
            <a:r>
              <a:rPr lang="es-ES" i="1" dirty="0" err="1" smtClean="0"/>
              <a:t>virginicus</a:t>
            </a:r>
            <a:r>
              <a:rPr lang="es-ES" i="1" dirty="0" smtClean="0"/>
              <a:t> </a:t>
            </a:r>
            <a:endParaRPr lang="es-ES" dirty="0"/>
          </a:p>
          <a:p>
            <a:pPr algn="ctr"/>
            <a:r>
              <a:rPr lang="es-ES" dirty="0" smtClean="0"/>
              <a:t>HPLC - 9 compuestos</a:t>
            </a:r>
          </a:p>
          <a:p>
            <a:pPr algn="ctr"/>
            <a:r>
              <a:rPr lang="es-ES" dirty="0" smtClean="0"/>
              <a:t>Tintura: hepatitis, ictericia, dolor cabeza, fatiga, estimulación apetito y de la digestión.</a:t>
            </a:r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4871864" y="3517175"/>
            <a:ext cx="4320480" cy="954107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Wang</a:t>
            </a:r>
            <a:r>
              <a:rPr lang="es-ES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(2022), </a:t>
            </a:r>
            <a:r>
              <a:rPr lang="es-ES" sz="14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Ch. retusus </a:t>
            </a:r>
            <a:endParaRPr lang="es-ES" sz="1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es-ES" sz="14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Medicina oriental: antipirético, antitumoral, antiinflamatorio, neuroprotector, antiviral, antioxidante, tratamiento de parálisis y desorden estomacal.</a:t>
            </a:r>
            <a:endParaRPr lang="es-E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7356140" y="4804948"/>
            <a:ext cx="4230470" cy="523220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14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Dincheva</a:t>
            </a:r>
            <a:r>
              <a:rPr lang="es-ES" sz="1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et al. (2023), productos naturales con mayor compatibilidad biológica y similitud funcional</a:t>
            </a:r>
            <a:endParaRPr lang="es-E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Síntesis de Fármacos y Compuestos Bioactivos | Instituto de Productos  Naturales y Agrobiologí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6" r="24699"/>
          <a:stretch/>
        </p:blipFill>
        <p:spPr bwMode="auto">
          <a:xfrm>
            <a:off x="9614199" y="1067422"/>
            <a:ext cx="1114209" cy="95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ionanthus Virginica Homeopathy Mother Tincture Q in 30/100ml – Homeomar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9" t="5104" r="29132" b="5478"/>
          <a:stretch/>
        </p:blipFill>
        <p:spPr bwMode="auto">
          <a:xfrm>
            <a:off x="6229438" y="2253016"/>
            <a:ext cx="597220" cy="126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IONANTHUS VIRGINICUS D 6 Dilution 20 ml - DHU remedies - Markenshop -  arzneipriv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40" y="3766018"/>
            <a:ext cx="2183262" cy="218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1802" y="3785447"/>
            <a:ext cx="1015676" cy="216383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3419D4C-46AC-4330-8DF1-BE389DC1BDE5}"/>
              </a:ext>
            </a:extLst>
          </p:cNvPr>
          <p:cNvSpPr txBox="1"/>
          <p:nvPr/>
        </p:nvSpPr>
        <p:spPr>
          <a:xfrm>
            <a:off x="3584561" y="2337826"/>
            <a:ext cx="1178567" cy="830997"/>
          </a:xfrm>
          <a:prstGeom prst="rect">
            <a:avLst/>
          </a:prstGeom>
          <a:solidFill>
            <a:srgbClr val="F0F0F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Jin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et al. (2017), 50-80%</a:t>
            </a:r>
          </a:p>
          <a:p>
            <a:r>
              <a:rPr lang="es-ES" sz="12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Ghast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</a:t>
            </a:r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2000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), </a:t>
            </a:r>
          </a:p>
          <a:p>
            <a:r>
              <a:rPr lang="es-ES" sz="1200" dirty="0" smtClean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80-90%</a:t>
            </a:r>
            <a:endParaRPr lang="es-E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5485" y="0"/>
            <a:ext cx="4608512" cy="612939"/>
          </a:xfrm>
        </p:spPr>
        <p:txBody>
          <a:bodyPr/>
          <a:lstStyle/>
          <a:p>
            <a:pPr algn="l"/>
            <a:r>
              <a:rPr lang="es-EC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</a:t>
            </a:r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CONTENIDOS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5" name="Google Shape;1221;p45">
            <a:extLst>
              <a:ext uri="{FF2B5EF4-FFF2-40B4-BE49-F238E27FC236}">
                <a16:creationId xmlns:a16="http://schemas.microsoft.com/office/drawing/2014/main" id="{0786A912-86C0-477E-A5E4-D2C3952BD85B}"/>
              </a:ext>
            </a:extLst>
          </p:cNvPr>
          <p:cNvCxnSpPr>
            <a:cxnSpLocks/>
          </p:cNvCxnSpPr>
          <p:nvPr/>
        </p:nvCxnSpPr>
        <p:spPr>
          <a:xfrm>
            <a:off x="1891926" y="791514"/>
            <a:ext cx="31559" cy="5023340"/>
          </a:xfrm>
          <a:prstGeom prst="straightConnector1">
            <a:avLst/>
          </a:prstGeom>
          <a:noFill/>
          <a:ln w="28575" cap="flat" cmpd="sng">
            <a:solidFill>
              <a:srgbClr val="C5D5CB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A08F89C7-7EEA-4E47-BEE7-940E9A91232B}"/>
              </a:ext>
            </a:extLst>
          </p:cNvPr>
          <p:cNvSpPr/>
          <p:nvPr/>
        </p:nvSpPr>
        <p:spPr>
          <a:xfrm>
            <a:off x="1634651" y="966880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6BF66CB-354B-494E-B50F-6A1D5F0EFDE0}"/>
              </a:ext>
            </a:extLst>
          </p:cNvPr>
          <p:cNvSpPr/>
          <p:nvPr/>
        </p:nvSpPr>
        <p:spPr>
          <a:xfrm>
            <a:off x="1634651" y="2346426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E08CAE1-3FD0-4164-889B-6031FFD64268}"/>
              </a:ext>
            </a:extLst>
          </p:cNvPr>
          <p:cNvSpPr/>
          <p:nvPr/>
        </p:nvSpPr>
        <p:spPr>
          <a:xfrm>
            <a:off x="1634651" y="3032103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A8CB511-649C-4E54-A0B9-0F5243EC7220}"/>
              </a:ext>
            </a:extLst>
          </p:cNvPr>
          <p:cNvSpPr/>
          <p:nvPr/>
        </p:nvSpPr>
        <p:spPr>
          <a:xfrm>
            <a:off x="1634649" y="3709231"/>
            <a:ext cx="546109" cy="492093"/>
          </a:xfrm>
          <a:prstGeom prst="ellipse">
            <a:avLst/>
          </a:prstGeom>
          <a:solidFill>
            <a:srgbClr val="0A8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E1EAD0-C6BC-4BD2-92B7-22BFDEEC7374}"/>
              </a:ext>
            </a:extLst>
          </p:cNvPr>
          <p:cNvSpPr txBox="1"/>
          <p:nvPr/>
        </p:nvSpPr>
        <p:spPr>
          <a:xfrm>
            <a:off x="2371525" y="951316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4B4AD24-76E8-483A-B196-4DDDBB23B16E}"/>
              </a:ext>
            </a:extLst>
          </p:cNvPr>
          <p:cNvSpPr txBox="1"/>
          <p:nvPr/>
        </p:nvSpPr>
        <p:spPr>
          <a:xfrm>
            <a:off x="2371525" y="2330862"/>
            <a:ext cx="42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003FE6B-0517-415A-ACF1-031CB392CB0C}"/>
              </a:ext>
            </a:extLst>
          </p:cNvPr>
          <p:cNvSpPr txBox="1"/>
          <p:nvPr/>
        </p:nvSpPr>
        <p:spPr>
          <a:xfrm>
            <a:off x="2371525" y="3016539"/>
            <a:ext cx="525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13AF02-37D0-4F15-B0C3-07A446910819}"/>
              </a:ext>
            </a:extLst>
          </p:cNvPr>
          <p:cNvSpPr txBox="1"/>
          <p:nvPr/>
        </p:nvSpPr>
        <p:spPr>
          <a:xfrm>
            <a:off x="2371523" y="3693667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A8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b="1" dirty="0">
              <a:solidFill>
                <a:srgbClr val="0A84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4D7A255-A95B-47D5-92C0-A698B8BB9D5C}"/>
              </a:ext>
            </a:extLst>
          </p:cNvPr>
          <p:cNvSpPr/>
          <p:nvPr/>
        </p:nvSpPr>
        <p:spPr>
          <a:xfrm>
            <a:off x="1634649" y="4388714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18C3060-D791-4425-B226-7842AFAC4767}"/>
              </a:ext>
            </a:extLst>
          </p:cNvPr>
          <p:cNvSpPr txBox="1"/>
          <p:nvPr/>
        </p:nvSpPr>
        <p:spPr>
          <a:xfrm>
            <a:off x="2371523" y="4373150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B0B9845-BD45-4F66-93FE-7878EDC4E543}"/>
              </a:ext>
            </a:extLst>
          </p:cNvPr>
          <p:cNvSpPr/>
          <p:nvPr/>
        </p:nvSpPr>
        <p:spPr>
          <a:xfrm>
            <a:off x="1634651" y="1668121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E3B45D3-7414-41D2-A3A0-7BC661FA7CC7}"/>
              </a:ext>
            </a:extLst>
          </p:cNvPr>
          <p:cNvSpPr txBox="1"/>
          <p:nvPr/>
        </p:nvSpPr>
        <p:spPr>
          <a:xfrm>
            <a:off x="2371524" y="1652557"/>
            <a:ext cx="42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C76E3B52-A602-46F1-A287-41E8BEBB52BC}"/>
              </a:ext>
            </a:extLst>
          </p:cNvPr>
          <p:cNvSpPr/>
          <p:nvPr/>
        </p:nvSpPr>
        <p:spPr>
          <a:xfrm>
            <a:off x="1651935" y="5058827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D86B509-53CC-4699-9B68-669053D1556D}"/>
              </a:ext>
            </a:extLst>
          </p:cNvPr>
          <p:cNvSpPr txBox="1"/>
          <p:nvPr/>
        </p:nvSpPr>
        <p:spPr>
          <a:xfrm>
            <a:off x="2388808" y="5043263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28048" y="32859"/>
            <a:ext cx="5184576" cy="612939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Forma libre: forma 61">
            <a:extLst>
              <a:ext uri="{FF2B5EF4-FFF2-40B4-BE49-F238E27FC236}">
                <a16:creationId xmlns:a16="http://schemas.microsoft.com/office/drawing/2014/main" id="{ED61C082-773D-4BF1-A78E-73FFD480ADC5}"/>
              </a:ext>
            </a:extLst>
          </p:cNvPr>
          <p:cNvSpPr/>
          <p:nvPr/>
        </p:nvSpPr>
        <p:spPr>
          <a:xfrm>
            <a:off x="1415480" y="1857771"/>
            <a:ext cx="10434056" cy="733689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El contenido total de fenoles y flavonoides concordaron con los resultados del carácter antioxidante, las hojas de</a:t>
            </a: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 Ch. pubescens 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K. y </a:t>
            </a: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Ch. virginicus 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L. mostraron las mayores concentraciones con valores de 2845,55 mg GAE/100 g </a:t>
            </a:r>
            <a:r>
              <a:rPr lang="es-EC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fw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 y 2386,17 mg GAE/100 g </a:t>
            </a:r>
            <a:r>
              <a:rPr lang="es-EC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fw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 para fenoles, y para flavonoides 60,758 mg QE/g </a:t>
            </a:r>
            <a:r>
              <a:rPr lang="es-EC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fw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 y 67,242 mg QE/g </a:t>
            </a:r>
            <a:r>
              <a:rPr lang="es-EC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fw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, respectivamente.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orma libre: forma 62">
            <a:extLst>
              <a:ext uri="{FF2B5EF4-FFF2-40B4-BE49-F238E27FC236}">
                <a16:creationId xmlns:a16="http://schemas.microsoft.com/office/drawing/2014/main" id="{695E9E0B-9B28-46CA-AB39-6C8CC7DE34FB}"/>
              </a:ext>
            </a:extLst>
          </p:cNvPr>
          <p:cNvSpPr/>
          <p:nvPr/>
        </p:nvSpPr>
        <p:spPr>
          <a:xfrm>
            <a:off x="1415480" y="692696"/>
            <a:ext cx="10445194" cy="1057551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Se determinó que el mejor carácter antioxidante lo presentaron las hojas de </a:t>
            </a: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Ch. pubescens 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K. y </a:t>
            </a: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Ch. virginicus 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L. frente al resto de muestras, con porcentajes de inhibición de radicales libres de 73,15% y 71,88% en el ensayo DPPH, 89,45% y 88,69% para el ensayo ABTS, y para el ensayo FRAP un potencial reductor de 3,346 mM y 3,344 mM equivalentes de Fe2+, respectivamente.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rma libre: forma 63">
            <a:extLst>
              <a:ext uri="{FF2B5EF4-FFF2-40B4-BE49-F238E27FC236}">
                <a16:creationId xmlns:a16="http://schemas.microsoft.com/office/drawing/2014/main" id="{D50BD3F6-CE24-45B2-8C0F-0D0894E2674A}"/>
              </a:ext>
            </a:extLst>
          </p:cNvPr>
          <p:cNvSpPr/>
          <p:nvPr/>
        </p:nvSpPr>
        <p:spPr>
          <a:xfrm>
            <a:off x="1415480" y="2698984"/>
            <a:ext cx="10445193" cy="1059777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El contenido total de antocianinas determinó una mayor concentración en flores </a:t>
            </a:r>
            <a:r>
              <a:rPr lang="es-EC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C" sz="1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Ch. pubescens </a:t>
            </a:r>
            <a:r>
              <a:rPr lang="es-EC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. con una concentración de 9,332 mg cianidina-3-glucósido/L, seguido de los frutos de ambas especies con 6,668 mg </a:t>
            </a:r>
            <a:r>
              <a:rPr lang="es-EC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cianidina-3-glucósido/L 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(ARFr) y 5,900 mg cianidina-3-glucósido/L (ABFr) y la menor concentración en las flores blancas de </a:t>
            </a: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Ch. virginicus 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L. con 3,827 mg cianidina-3-glucósido/L.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orma libre: forma 63">
            <a:extLst>
              <a:ext uri="{FF2B5EF4-FFF2-40B4-BE49-F238E27FC236}">
                <a16:creationId xmlns:a16="http://schemas.microsoft.com/office/drawing/2014/main" id="{D50BD3F6-CE24-45B2-8C0F-0D0894E2674A}"/>
              </a:ext>
            </a:extLst>
          </p:cNvPr>
          <p:cNvSpPr/>
          <p:nvPr/>
        </p:nvSpPr>
        <p:spPr>
          <a:xfrm>
            <a:off x="1415480" y="3866285"/>
            <a:ext cx="10445193" cy="841213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La comparación del carácter antioxidante </a:t>
            </a:r>
            <a:r>
              <a:rPr lang="es-EC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entre 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ambas especies del género </a:t>
            </a: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Chionanthus </a:t>
            </a:r>
            <a:r>
              <a:rPr lang="es-EC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determinó que 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no hubo diferencia significativa entre muestras, a excepción </a:t>
            </a:r>
            <a:r>
              <a:rPr lang="es-EC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contenido metabólico respecto a </a:t>
            </a:r>
            <a:r>
              <a:rPr lang="es-EC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flores, </a:t>
            </a:r>
            <a:r>
              <a:rPr lang="es-EC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donde el contenido de antocianinas </a:t>
            </a:r>
            <a:r>
              <a:rPr lang="es-EC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EC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fue </a:t>
            </a:r>
            <a:r>
              <a:rPr lang="es-EC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s-EC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mayor </a:t>
            </a:r>
            <a:r>
              <a:rPr lang="es-EC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diferencia </a:t>
            </a:r>
            <a:r>
              <a:rPr lang="es-EC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obtenida.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03" y="1762263"/>
            <a:ext cx="910177" cy="902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33" y="804253"/>
            <a:ext cx="904747" cy="834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65" y="3831465"/>
            <a:ext cx="910177" cy="902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95" y="2811798"/>
            <a:ext cx="904747" cy="834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33" y="4749973"/>
            <a:ext cx="904747" cy="834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orma libre: forma 63">
            <a:extLst>
              <a:ext uri="{FF2B5EF4-FFF2-40B4-BE49-F238E27FC236}">
                <a16:creationId xmlns:a16="http://schemas.microsoft.com/office/drawing/2014/main" id="{D50BD3F6-CE24-45B2-8C0F-0D0894E2674A}"/>
              </a:ext>
            </a:extLst>
          </p:cNvPr>
          <p:cNvSpPr/>
          <p:nvPr/>
        </p:nvSpPr>
        <p:spPr>
          <a:xfrm>
            <a:off x="1432741" y="4815022"/>
            <a:ext cx="10445193" cy="704051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Se determinó que </a:t>
            </a: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Ch. pubescens 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K. es una posible fuente de compuestos bioactivos con propiedades antioxidantes que podrían aprovecharse como las de su pariente norteamericano (</a:t>
            </a: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Ch. virginicus 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L.) y de Asia oriental (</a:t>
            </a: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Ch. retusus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6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5485" y="0"/>
            <a:ext cx="4608512" cy="612939"/>
          </a:xfrm>
        </p:spPr>
        <p:txBody>
          <a:bodyPr/>
          <a:lstStyle/>
          <a:p>
            <a:pPr algn="l"/>
            <a:r>
              <a:rPr lang="es-EC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</a:t>
            </a:r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CONTENIDOS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5" name="Google Shape;1221;p45">
            <a:extLst>
              <a:ext uri="{FF2B5EF4-FFF2-40B4-BE49-F238E27FC236}">
                <a16:creationId xmlns:a16="http://schemas.microsoft.com/office/drawing/2014/main" id="{0786A912-86C0-477E-A5E4-D2C3952BD85B}"/>
              </a:ext>
            </a:extLst>
          </p:cNvPr>
          <p:cNvCxnSpPr>
            <a:cxnSpLocks/>
          </p:cNvCxnSpPr>
          <p:nvPr/>
        </p:nvCxnSpPr>
        <p:spPr>
          <a:xfrm>
            <a:off x="1891926" y="791514"/>
            <a:ext cx="31559" cy="5023340"/>
          </a:xfrm>
          <a:prstGeom prst="straightConnector1">
            <a:avLst/>
          </a:prstGeom>
          <a:noFill/>
          <a:ln w="28575" cap="flat" cmpd="sng">
            <a:solidFill>
              <a:srgbClr val="C5D5CB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A08F89C7-7EEA-4E47-BEE7-940E9A91232B}"/>
              </a:ext>
            </a:extLst>
          </p:cNvPr>
          <p:cNvSpPr/>
          <p:nvPr/>
        </p:nvSpPr>
        <p:spPr>
          <a:xfrm>
            <a:off x="1634651" y="966880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6BF66CB-354B-494E-B50F-6A1D5F0EFDE0}"/>
              </a:ext>
            </a:extLst>
          </p:cNvPr>
          <p:cNvSpPr/>
          <p:nvPr/>
        </p:nvSpPr>
        <p:spPr>
          <a:xfrm>
            <a:off x="1634651" y="2346426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E08CAE1-3FD0-4164-889B-6031FFD64268}"/>
              </a:ext>
            </a:extLst>
          </p:cNvPr>
          <p:cNvSpPr/>
          <p:nvPr/>
        </p:nvSpPr>
        <p:spPr>
          <a:xfrm>
            <a:off x="1634651" y="3032103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A8CB511-649C-4E54-A0B9-0F5243EC7220}"/>
              </a:ext>
            </a:extLst>
          </p:cNvPr>
          <p:cNvSpPr/>
          <p:nvPr/>
        </p:nvSpPr>
        <p:spPr>
          <a:xfrm>
            <a:off x="1634649" y="3709231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E1EAD0-C6BC-4BD2-92B7-22BFDEEC7374}"/>
              </a:ext>
            </a:extLst>
          </p:cNvPr>
          <p:cNvSpPr txBox="1"/>
          <p:nvPr/>
        </p:nvSpPr>
        <p:spPr>
          <a:xfrm>
            <a:off x="2371525" y="951316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4B4AD24-76E8-483A-B196-4DDDBB23B16E}"/>
              </a:ext>
            </a:extLst>
          </p:cNvPr>
          <p:cNvSpPr txBox="1"/>
          <p:nvPr/>
        </p:nvSpPr>
        <p:spPr>
          <a:xfrm>
            <a:off x="2371525" y="2330862"/>
            <a:ext cx="42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003FE6B-0517-415A-ACF1-031CB392CB0C}"/>
              </a:ext>
            </a:extLst>
          </p:cNvPr>
          <p:cNvSpPr txBox="1"/>
          <p:nvPr/>
        </p:nvSpPr>
        <p:spPr>
          <a:xfrm>
            <a:off x="2371525" y="3016539"/>
            <a:ext cx="525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13AF02-37D0-4F15-B0C3-07A446910819}"/>
              </a:ext>
            </a:extLst>
          </p:cNvPr>
          <p:cNvSpPr txBox="1"/>
          <p:nvPr/>
        </p:nvSpPr>
        <p:spPr>
          <a:xfrm>
            <a:off x="2371523" y="3693667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4D7A255-A95B-47D5-92C0-A698B8BB9D5C}"/>
              </a:ext>
            </a:extLst>
          </p:cNvPr>
          <p:cNvSpPr/>
          <p:nvPr/>
        </p:nvSpPr>
        <p:spPr>
          <a:xfrm>
            <a:off x="1634649" y="4388714"/>
            <a:ext cx="546109" cy="492093"/>
          </a:xfrm>
          <a:prstGeom prst="ellipse">
            <a:avLst/>
          </a:prstGeom>
          <a:solidFill>
            <a:srgbClr val="0A8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18C3060-D791-4425-B226-7842AFAC4767}"/>
              </a:ext>
            </a:extLst>
          </p:cNvPr>
          <p:cNvSpPr txBox="1"/>
          <p:nvPr/>
        </p:nvSpPr>
        <p:spPr>
          <a:xfrm>
            <a:off x="2371523" y="4373150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A8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800" b="1" dirty="0">
              <a:solidFill>
                <a:srgbClr val="0A84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B0B9845-BD45-4F66-93FE-7878EDC4E543}"/>
              </a:ext>
            </a:extLst>
          </p:cNvPr>
          <p:cNvSpPr/>
          <p:nvPr/>
        </p:nvSpPr>
        <p:spPr>
          <a:xfrm>
            <a:off x="1634651" y="1668121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E3B45D3-7414-41D2-A3A0-7BC661FA7CC7}"/>
              </a:ext>
            </a:extLst>
          </p:cNvPr>
          <p:cNvSpPr txBox="1"/>
          <p:nvPr/>
        </p:nvSpPr>
        <p:spPr>
          <a:xfrm>
            <a:off x="2371524" y="1652557"/>
            <a:ext cx="42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C76E3B52-A602-46F1-A287-41E8BEBB52BC}"/>
              </a:ext>
            </a:extLst>
          </p:cNvPr>
          <p:cNvSpPr/>
          <p:nvPr/>
        </p:nvSpPr>
        <p:spPr>
          <a:xfrm>
            <a:off x="1651935" y="5058827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D86B509-53CC-4699-9B68-669053D1556D}"/>
              </a:ext>
            </a:extLst>
          </p:cNvPr>
          <p:cNvSpPr txBox="1"/>
          <p:nvPr/>
        </p:nvSpPr>
        <p:spPr>
          <a:xfrm>
            <a:off x="2388808" y="5043263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28048" y="32859"/>
            <a:ext cx="5184576" cy="612939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RECOMENDACIONES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Forma libre: forma 30">
            <a:extLst>
              <a:ext uri="{FF2B5EF4-FFF2-40B4-BE49-F238E27FC236}">
                <a16:creationId xmlns:a16="http://schemas.microsoft.com/office/drawing/2014/main" id="{BBD7315B-F53B-4265-A262-563D8D0780BA}"/>
              </a:ext>
            </a:extLst>
          </p:cNvPr>
          <p:cNvSpPr/>
          <p:nvPr/>
        </p:nvSpPr>
        <p:spPr>
          <a:xfrm>
            <a:off x="331694" y="861343"/>
            <a:ext cx="9621031" cy="1039479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r>
              <a:rPr lang="es-EC">
                <a:latin typeface="Calibri" panose="020F0502020204030204" pitchFamily="34" charset="0"/>
                <a:cs typeface="Calibri" panose="020F0502020204030204" pitchFamily="34" charset="0"/>
              </a:rPr>
              <a:t>Para posteriores evaluaciones, identificar ejemplares en iguales estadíos para la recolección de muestras, especialmente para el fruto donde se evidencio mayor diferencia de temporada en su fructificación y maduración.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rma libre: forma 31">
            <a:extLst>
              <a:ext uri="{FF2B5EF4-FFF2-40B4-BE49-F238E27FC236}">
                <a16:creationId xmlns:a16="http://schemas.microsoft.com/office/drawing/2014/main" id="{49867A1E-1B39-4541-9615-5D3F773B3DE1}"/>
              </a:ext>
            </a:extLst>
          </p:cNvPr>
          <p:cNvSpPr/>
          <p:nvPr/>
        </p:nvSpPr>
        <p:spPr>
          <a:xfrm>
            <a:off x="331695" y="3499407"/>
            <a:ext cx="9621030" cy="112503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Para el análisis de antocianinas, aplicar la extracción con metanol en un ambiente ácido (HCl) para una mayor recuperación y evitar la degradación del pigmento. Utilizar cloroformo para la eliminación de impurezas (carotenoides y clorofilas) absorbentes de luz que interviene durante la evaluación, separando los componentes solubles en agua y lípidos de los extractos.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orma libre: forma 33">
            <a:extLst>
              <a:ext uri="{FF2B5EF4-FFF2-40B4-BE49-F238E27FC236}">
                <a16:creationId xmlns:a16="http://schemas.microsoft.com/office/drawing/2014/main" id="{4928FB73-85EA-41A8-ACF0-1BEC3C25438F}"/>
              </a:ext>
            </a:extLst>
          </p:cNvPr>
          <p:cNvSpPr/>
          <p:nvPr/>
        </p:nvSpPr>
        <p:spPr>
          <a:xfrm>
            <a:off x="331694" y="2346495"/>
            <a:ext cx="9621032" cy="82800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Realizar un análisis de distintas muestras (hojas, flores, fruto, corteza y corteza de raíz) empleando metanol por su mayor eficiencia de extracción y su posterior tratamiento con el fin de hacer una mejor comparación frente a la bibliografía existente.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rma libre: forma 46">
            <a:extLst>
              <a:ext uri="{FF2B5EF4-FFF2-40B4-BE49-F238E27FC236}">
                <a16:creationId xmlns:a16="http://schemas.microsoft.com/office/drawing/2014/main" id="{A3F1ED5D-0449-4081-9B9E-67D0982E3E3B}"/>
              </a:ext>
            </a:extLst>
          </p:cNvPr>
          <p:cNvSpPr/>
          <p:nvPr/>
        </p:nvSpPr>
        <p:spPr>
          <a:xfrm>
            <a:off x="331695" y="4835820"/>
            <a:ext cx="9621031" cy="82800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rgbClr val="F0F0F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Aplicar el método HPLC-MS para la identificación de los componentes presentes en 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Ch. pubescens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K. para comparar con los descritos en bibliografía de 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Ch. virginicus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L. y </a:t>
            </a:r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Ch. retusus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397" y="4752826"/>
            <a:ext cx="1740251" cy="1087657"/>
          </a:xfrm>
          <a:prstGeom prst="rect">
            <a:avLst/>
          </a:prstGeom>
        </p:spPr>
      </p:pic>
      <p:pic>
        <p:nvPicPr>
          <p:cNvPr id="3074" name="Picture 2" descr="Metanol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184" y="3503256"/>
            <a:ext cx="1236675" cy="109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24" y="2509971"/>
            <a:ext cx="914079" cy="42973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6510" y="2270392"/>
            <a:ext cx="595340" cy="84681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8397" y="976711"/>
            <a:ext cx="1740251" cy="87376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5485" y="0"/>
            <a:ext cx="4608512" cy="612939"/>
          </a:xfrm>
        </p:spPr>
        <p:txBody>
          <a:bodyPr/>
          <a:lstStyle/>
          <a:p>
            <a:pPr algn="l"/>
            <a:r>
              <a:rPr lang="es-EC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</a:t>
            </a:r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CONTENIDOS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5" name="Google Shape;1221;p45">
            <a:extLst>
              <a:ext uri="{FF2B5EF4-FFF2-40B4-BE49-F238E27FC236}">
                <a16:creationId xmlns:a16="http://schemas.microsoft.com/office/drawing/2014/main" id="{0786A912-86C0-477E-A5E4-D2C3952BD85B}"/>
              </a:ext>
            </a:extLst>
          </p:cNvPr>
          <p:cNvCxnSpPr>
            <a:cxnSpLocks/>
          </p:cNvCxnSpPr>
          <p:nvPr/>
        </p:nvCxnSpPr>
        <p:spPr>
          <a:xfrm>
            <a:off x="1891926" y="791514"/>
            <a:ext cx="31559" cy="5023340"/>
          </a:xfrm>
          <a:prstGeom prst="straightConnector1">
            <a:avLst/>
          </a:prstGeom>
          <a:noFill/>
          <a:ln w="28575" cap="flat" cmpd="sng">
            <a:solidFill>
              <a:srgbClr val="C5D5CB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A08F89C7-7EEA-4E47-BEE7-940E9A91232B}"/>
              </a:ext>
            </a:extLst>
          </p:cNvPr>
          <p:cNvSpPr/>
          <p:nvPr/>
        </p:nvSpPr>
        <p:spPr>
          <a:xfrm>
            <a:off x="1634651" y="966880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6BF66CB-354B-494E-B50F-6A1D5F0EFDE0}"/>
              </a:ext>
            </a:extLst>
          </p:cNvPr>
          <p:cNvSpPr/>
          <p:nvPr/>
        </p:nvSpPr>
        <p:spPr>
          <a:xfrm>
            <a:off x="1634651" y="2346426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E08CAE1-3FD0-4164-889B-6031FFD64268}"/>
              </a:ext>
            </a:extLst>
          </p:cNvPr>
          <p:cNvSpPr/>
          <p:nvPr/>
        </p:nvSpPr>
        <p:spPr>
          <a:xfrm>
            <a:off x="1634651" y="3032103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A8CB511-649C-4E54-A0B9-0F5243EC7220}"/>
              </a:ext>
            </a:extLst>
          </p:cNvPr>
          <p:cNvSpPr/>
          <p:nvPr/>
        </p:nvSpPr>
        <p:spPr>
          <a:xfrm>
            <a:off x="1634649" y="3709231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E1EAD0-C6BC-4BD2-92B7-22BFDEEC7374}"/>
              </a:ext>
            </a:extLst>
          </p:cNvPr>
          <p:cNvSpPr txBox="1"/>
          <p:nvPr/>
        </p:nvSpPr>
        <p:spPr>
          <a:xfrm>
            <a:off x="2371525" y="951316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4B4AD24-76E8-483A-B196-4DDDBB23B16E}"/>
              </a:ext>
            </a:extLst>
          </p:cNvPr>
          <p:cNvSpPr txBox="1"/>
          <p:nvPr/>
        </p:nvSpPr>
        <p:spPr>
          <a:xfrm>
            <a:off x="2371525" y="2330862"/>
            <a:ext cx="42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003FE6B-0517-415A-ACF1-031CB392CB0C}"/>
              </a:ext>
            </a:extLst>
          </p:cNvPr>
          <p:cNvSpPr txBox="1"/>
          <p:nvPr/>
        </p:nvSpPr>
        <p:spPr>
          <a:xfrm>
            <a:off x="2371525" y="3016539"/>
            <a:ext cx="525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13AF02-37D0-4F15-B0C3-07A446910819}"/>
              </a:ext>
            </a:extLst>
          </p:cNvPr>
          <p:cNvSpPr txBox="1"/>
          <p:nvPr/>
        </p:nvSpPr>
        <p:spPr>
          <a:xfrm>
            <a:off x="2371523" y="3693667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4D7A255-A95B-47D5-92C0-A698B8BB9D5C}"/>
              </a:ext>
            </a:extLst>
          </p:cNvPr>
          <p:cNvSpPr/>
          <p:nvPr/>
        </p:nvSpPr>
        <p:spPr>
          <a:xfrm>
            <a:off x="1634649" y="4388714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18C3060-D791-4425-B226-7842AFAC4767}"/>
              </a:ext>
            </a:extLst>
          </p:cNvPr>
          <p:cNvSpPr txBox="1"/>
          <p:nvPr/>
        </p:nvSpPr>
        <p:spPr>
          <a:xfrm>
            <a:off x="2371523" y="4373150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B0B9845-BD45-4F66-93FE-7878EDC4E543}"/>
              </a:ext>
            </a:extLst>
          </p:cNvPr>
          <p:cNvSpPr/>
          <p:nvPr/>
        </p:nvSpPr>
        <p:spPr>
          <a:xfrm>
            <a:off x="1634651" y="1668121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E3B45D3-7414-41D2-A3A0-7BC661FA7CC7}"/>
              </a:ext>
            </a:extLst>
          </p:cNvPr>
          <p:cNvSpPr txBox="1"/>
          <p:nvPr/>
        </p:nvSpPr>
        <p:spPr>
          <a:xfrm>
            <a:off x="2371524" y="1652557"/>
            <a:ext cx="42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 Hipótesis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C76E3B52-A602-46F1-A287-41E8BEBB52BC}"/>
              </a:ext>
            </a:extLst>
          </p:cNvPr>
          <p:cNvSpPr/>
          <p:nvPr/>
        </p:nvSpPr>
        <p:spPr>
          <a:xfrm>
            <a:off x="1651935" y="5058827"/>
            <a:ext cx="546109" cy="492093"/>
          </a:xfrm>
          <a:prstGeom prst="ellipse">
            <a:avLst/>
          </a:prstGeom>
          <a:solidFill>
            <a:srgbClr val="0A8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D86B509-53CC-4699-9B68-669053D1556D}"/>
              </a:ext>
            </a:extLst>
          </p:cNvPr>
          <p:cNvSpPr txBox="1"/>
          <p:nvPr/>
        </p:nvSpPr>
        <p:spPr>
          <a:xfrm>
            <a:off x="2388808" y="5043263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A8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C" sz="2800" b="1" dirty="0">
              <a:solidFill>
                <a:srgbClr val="0A84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28048" y="32859"/>
            <a:ext cx="5184576" cy="612939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AGRADECIMEINTOS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8722F2-0153-4C14-B2A5-B1FC57831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3353259"/>
            <a:ext cx="1495779" cy="15159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8934B26-25E7-4006-BCA6-9994B5A5A7B9}"/>
              </a:ext>
            </a:extLst>
          </p:cNvPr>
          <p:cNvSpPr txBox="1"/>
          <p:nvPr/>
        </p:nvSpPr>
        <p:spPr>
          <a:xfrm>
            <a:off x="6622282" y="1606171"/>
            <a:ext cx="40876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Raluca Alexandra Mihai, </a:t>
            </a:r>
            <a:r>
              <a:rPr lang="es-EC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Directora 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del proyecto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C7F3BC-9FAD-485D-83F7-AB120E9E0D62}"/>
              </a:ext>
            </a:extLst>
          </p:cNvPr>
          <p:cNvSpPr txBox="1"/>
          <p:nvPr/>
        </p:nvSpPr>
        <p:spPr>
          <a:xfrm>
            <a:off x="6425819" y="2499658"/>
            <a:ext cx="44805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C"/>
            </a:defPPr>
            <a:lvl1pPr algn="ctr">
              <a:defRPr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s-EC" dirty="0"/>
              <a:t>Laboratorio de Biotecnología del Centro de Investigación de Aplicaciones Militares</a:t>
            </a:r>
            <a:br>
              <a:rPr lang="es-EC" dirty="0"/>
            </a:br>
            <a:r>
              <a:rPr lang="es-EC" dirty="0"/>
              <a:t>“CICTE – ESPE”</a:t>
            </a:r>
          </a:p>
        </p:txBody>
      </p:sp>
      <p:pic>
        <p:nvPicPr>
          <p:cNvPr id="9" name="Picture 6" descr="http://ugi.espe.edu.ec/ugi/wp-content/uploads/2014/06/Logo-RP-UFA-ESPE2.jpg">
            <a:extLst>
              <a:ext uri="{FF2B5EF4-FFF2-40B4-BE49-F238E27FC236}">
                <a16:creationId xmlns:a16="http://schemas.microsoft.com/office/drawing/2014/main" id="{2E030578-4707-45FA-B63A-53D1B18C8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11" y="1740146"/>
            <a:ext cx="3793884" cy="103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7">
            <a:extLst>
              <a:ext uri="{FF2B5EF4-FFF2-40B4-BE49-F238E27FC236}">
                <a16:creationId xmlns:a16="http://schemas.microsoft.com/office/drawing/2014/main" id="{7D31BA14-7590-4BED-90B5-B28347EBF051}"/>
              </a:ext>
            </a:extLst>
          </p:cNvPr>
          <p:cNvSpPr txBox="1"/>
          <p:nvPr/>
        </p:nvSpPr>
        <p:spPr>
          <a:xfrm>
            <a:off x="6738146" y="4499828"/>
            <a:ext cx="3855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Familia 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 Amigos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416B240-ED76-4719-8391-D1C1F1B977C6}"/>
              </a:ext>
            </a:extLst>
          </p:cNvPr>
          <p:cNvSpPr txBox="1"/>
          <p:nvPr/>
        </p:nvSpPr>
        <p:spPr>
          <a:xfrm>
            <a:off x="6622282" y="3727871"/>
            <a:ext cx="4087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Compañeros/as del 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laboratorio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5485" y="0"/>
            <a:ext cx="4608512" cy="612939"/>
          </a:xfrm>
        </p:spPr>
        <p:txBody>
          <a:bodyPr/>
          <a:lstStyle/>
          <a:p>
            <a:pPr algn="l"/>
            <a:r>
              <a:rPr lang="es-EC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</a:t>
            </a:r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CONTENIDOS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5" name="Google Shape;1221;p45">
            <a:extLst>
              <a:ext uri="{FF2B5EF4-FFF2-40B4-BE49-F238E27FC236}">
                <a16:creationId xmlns:a16="http://schemas.microsoft.com/office/drawing/2014/main" id="{0786A912-86C0-477E-A5E4-D2C3952BD85B}"/>
              </a:ext>
            </a:extLst>
          </p:cNvPr>
          <p:cNvCxnSpPr>
            <a:cxnSpLocks/>
          </p:cNvCxnSpPr>
          <p:nvPr/>
        </p:nvCxnSpPr>
        <p:spPr>
          <a:xfrm>
            <a:off x="1891926" y="791514"/>
            <a:ext cx="31559" cy="5023340"/>
          </a:xfrm>
          <a:prstGeom prst="straightConnector1">
            <a:avLst/>
          </a:prstGeom>
          <a:noFill/>
          <a:ln w="28575" cap="flat" cmpd="sng">
            <a:solidFill>
              <a:srgbClr val="C5D5CB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A08F89C7-7EEA-4E47-BEE7-940E9A91232B}"/>
              </a:ext>
            </a:extLst>
          </p:cNvPr>
          <p:cNvSpPr/>
          <p:nvPr/>
        </p:nvSpPr>
        <p:spPr>
          <a:xfrm>
            <a:off x="1634651" y="966880"/>
            <a:ext cx="546109" cy="492093"/>
          </a:xfrm>
          <a:prstGeom prst="ellipse">
            <a:avLst/>
          </a:prstGeom>
          <a:solidFill>
            <a:srgbClr val="0A8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6BF66CB-354B-494E-B50F-6A1D5F0EFDE0}"/>
              </a:ext>
            </a:extLst>
          </p:cNvPr>
          <p:cNvSpPr/>
          <p:nvPr/>
        </p:nvSpPr>
        <p:spPr>
          <a:xfrm>
            <a:off x="1634651" y="2346426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E08CAE1-3FD0-4164-889B-6031FFD64268}"/>
              </a:ext>
            </a:extLst>
          </p:cNvPr>
          <p:cNvSpPr/>
          <p:nvPr/>
        </p:nvSpPr>
        <p:spPr>
          <a:xfrm>
            <a:off x="1634651" y="3032103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A8CB511-649C-4E54-A0B9-0F5243EC7220}"/>
              </a:ext>
            </a:extLst>
          </p:cNvPr>
          <p:cNvSpPr/>
          <p:nvPr/>
        </p:nvSpPr>
        <p:spPr>
          <a:xfrm>
            <a:off x="1634649" y="3709231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E1EAD0-C6BC-4BD2-92B7-22BFDEEC7374}"/>
              </a:ext>
            </a:extLst>
          </p:cNvPr>
          <p:cNvSpPr txBox="1"/>
          <p:nvPr/>
        </p:nvSpPr>
        <p:spPr>
          <a:xfrm>
            <a:off x="2371525" y="951316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A8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2800" b="1" dirty="0">
              <a:solidFill>
                <a:srgbClr val="0A84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4B4AD24-76E8-483A-B196-4DDDBB23B16E}"/>
              </a:ext>
            </a:extLst>
          </p:cNvPr>
          <p:cNvSpPr txBox="1"/>
          <p:nvPr/>
        </p:nvSpPr>
        <p:spPr>
          <a:xfrm>
            <a:off x="2371525" y="2330862"/>
            <a:ext cx="42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003FE6B-0517-415A-ACF1-031CB392CB0C}"/>
              </a:ext>
            </a:extLst>
          </p:cNvPr>
          <p:cNvSpPr txBox="1"/>
          <p:nvPr/>
        </p:nvSpPr>
        <p:spPr>
          <a:xfrm>
            <a:off x="2371525" y="3016539"/>
            <a:ext cx="525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13AF02-37D0-4F15-B0C3-07A446910819}"/>
              </a:ext>
            </a:extLst>
          </p:cNvPr>
          <p:cNvSpPr txBox="1"/>
          <p:nvPr/>
        </p:nvSpPr>
        <p:spPr>
          <a:xfrm>
            <a:off x="2371523" y="3693667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4D7A255-A95B-47D5-92C0-A698B8BB9D5C}"/>
              </a:ext>
            </a:extLst>
          </p:cNvPr>
          <p:cNvSpPr/>
          <p:nvPr/>
        </p:nvSpPr>
        <p:spPr>
          <a:xfrm>
            <a:off x="1634649" y="4388714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18C3060-D791-4425-B226-7842AFAC4767}"/>
              </a:ext>
            </a:extLst>
          </p:cNvPr>
          <p:cNvSpPr txBox="1"/>
          <p:nvPr/>
        </p:nvSpPr>
        <p:spPr>
          <a:xfrm>
            <a:off x="2371523" y="4373150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B0B9845-BD45-4F66-93FE-7878EDC4E543}"/>
              </a:ext>
            </a:extLst>
          </p:cNvPr>
          <p:cNvSpPr/>
          <p:nvPr/>
        </p:nvSpPr>
        <p:spPr>
          <a:xfrm>
            <a:off x="1634651" y="1668121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E3B45D3-7414-41D2-A3A0-7BC661FA7CC7}"/>
              </a:ext>
            </a:extLst>
          </p:cNvPr>
          <p:cNvSpPr txBox="1"/>
          <p:nvPr/>
        </p:nvSpPr>
        <p:spPr>
          <a:xfrm>
            <a:off x="2371524" y="1652557"/>
            <a:ext cx="420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 Hipótesis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C76E3B52-A602-46F1-A287-41E8BEBB52BC}"/>
              </a:ext>
            </a:extLst>
          </p:cNvPr>
          <p:cNvSpPr/>
          <p:nvPr/>
        </p:nvSpPr>
        <p:spPr>
          <a:xfrm>
            <a:off x="1651935" y="5058827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D86B509-53CC-4699-9B68-669053D1556D}"/>
              </a:ext>
            </a:extLst>
          </p:cNvPr>
          <p:cNvSpPr txBox="1"/>
          <p:nvPr/>
        </p:nvSpPr>
        <p:spPr>
          <a:xfrm>
            <a:off x="2388808" y="5043263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6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4112" y="32859"/>
            <a:ext cx="4608512" cy="612939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7" name="Google Shape;378;p20"/>
          <p:cNvCxnSpPr/>
          <p:nvPr/>
        </p:nvCxnSpPr>
        <p:spPr>
          <a:xfrm rot="16200000" flipH="1">
            <a:off x="10020032" y="2514997"/>
            <a:ext cx="2798837" cy="284910"/>
          </a:xfrm>
          <a:prstGeom prst="bentConnector3">
            <a:avLst>
              <a:gd name="adj1" fmla="val 216"/>
            </a:avLst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55" name="Google Shape;429;p22"/>
          <p:cNvCxnSpPr/>
          <p:nvPr/>
        </p:nvCxnSpPr>
        <p:spPr>
          <a:xfrm rot="5400000">
            <a:off x="7488913" y="4331391"/>
            <a:ext cx="1577440" cy="52941"/>
          </a:xfrm>
          <a:prstGeom prst="bentConnector3">
            <a:avLst>
              <a:gd name="adj1" fmla="val 101066"/>
            </a:avLst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9" name="Google Shape;429;p22"/>
          <p:cNvCxnSpPr/>
          <p:nvPr/>
        </p:nvCxnSpPr>
        <p:spPr>
          <a:xfrm flipV="1">
            <a:off x="7392144" y="1295232"/>
            <a:ext cx="1165534" cy="621600"/>
          </a:xfrm>
          <a:prstGeom prst="bentConnector3">
            <a:avLst>
              <a:gd name="adj1" fmla="val -2302"/>
            </a:avLst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4" name="Rectángulo redondeado 13"/>
          <p:cNvSpPr/>
          <p:nvPr/>
        </p:nvSpPr>
        <p:spPr>
          <a:xfrm>
            <a:off x="8173933" y="980728"/>
            <a:ext cx="3106643" cy="615738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Metabolitos Secundarios</a:t>
            </a:r>
          </a:p>
          <a:p>
            <a:pPr algn="ctr"/>
            <a:r>
              <a:rPr lang="es-EC" sz="1600" b="1" dirty="0" smtClean="0"/>
              <a:t>(PSM)</a:t>
            </a:r>
            <a:endParaRPr lang="en-US" sz="1600" b="1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962861" y="686008"/>
            <a:ext cx="2804363" cy="377146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Ser humano - plantas</a:t>
            </a:r>
            <a:endParaRPr lang="en-US" b="1" dirty="0"/>
          </a:p>
        </p:txBody>
      </p:sp>
      <p:sp>
        <p:nvSpPr>
          <p:cNvPr id="29" name="Rectángulo 28"/>
          <p:cNvSpPr/>
          <p:nvPr/>
        </p:nvSpPr>
        <p:spPr>
          <a:xfrm>
            <a:off x="10949352" y="5199003"/>
            <a:ext cx="12426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 smtClean="0">
                <a:latin typeface="Calibri" panose="020F0502020204030204" pitchFamily="34" charset="0"/>
                <a:ea typeface="Calibri" panose="020F0502020204030204" pitchFamily="34" charset="0"/>
              </a:rPr>
              <a:t>(Castillo et</a:t>
            </a:r>
            <a:r>
              <a:rPr lang="es-EC" sz="1000" dirty="0">
                <a:latin typeface="Calibri" panose="020F0502020204030204" pitchFamily="34" charset="0"/>
                <a:ea typeface="Calibri" panose="020F0502020204030204" pitchFamily="34" charset="0"/>
              </a:rPr>
              <a:t> al</a:t>
            </a:r>
            <a:r>
              <a:rPr lang="es-EC" sz="900" dirty="0">
                <a:latin typeface="Calibri" panose="020F0502020204030204" pitchFamily="34" charset="0"/>
                <a:ea typeface="Calibri" panose="020F0502020204030204" pitchFamily="34" charset="0"/>
              </a:rPr>
              <a:t>.,</a:t>
            </a:r>
            <a:r>
              <a:rPr lang="es-EC" sz="1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C" sz="1000" dirty="0" smtClean="0">
                <a:latin typeface="Calibri" panose="020F0502020204030204" pitchFamily="34" charset="0"/>
                <a:ea typeface="Calibri" panose="020F0502020204030204" pitchFamily="34" charset="0"/>
              </a:rPr>
              <a:t>2019)</a:t>
            </a:r>
            <a:endParaRPr lang="en-US" sz="1000" dirty="0"/>
          </a:p>
        </p:txBody>
      </p:sp>
      <p:sp>
        <p:nvSpPr>
          <p:cNvPr id="28" name="Rectángulo 27"/>
          <p:cNvSpPr/>
          <p:nvPr/>
        </p:nvSpPr>
        <p:spPr>
          <a:xfrm>
            <a:off x="6605496" y="2060848"/>
            <a:ext cx="1722752" cy="3035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a</a:t>
            </a:r>
            <a:r>
              <a:rPr lang="es-EC" sz="1400" dirty="0" smtClean="0">
                <a:solidFill>
                  <a:schemeClr val="tx1"/>
                </a:solidFill>
              </a:rPr>
              <a:t>ntibióticos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Google Shape;430;p22"/>
          <p:cNvCxnSpPr/>
          <p:nvPr/>
        </p:nvCxnSpPr>
        <p:spPr>
          <a:xfrm rot="-5400000">
            <a:off x="9866991" y="4545996"/>
            <a:ext cx="506400" cy="600"/>
          </a:xfrm>
          <a:prstGeom prst="bentConnector3">
            <a:avLst>
              <a:gd name="adj1" fmla="val 92992"/>
            </a:avLst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33" name="Rectángulo 32"/>
          <p:cNvSpPr/>
          <p:nvPr/>
        </p:nvSpPr>
        <p:spPr>
          <a:xfrm>
            <a:off x="6600056" y="3341479"/>
            <a:ext cx="1722752" cy="30354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antioxidantes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6605496" y="2892238"/>
            <a:ext cx="1722752" cy="3035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antifúngicos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6605496" y="2477383"/>
            <a:ext cx="1722752" cy="30354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antivirales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8557678" y="3717032"/>
            <a:ext cx="3124427" cy="583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Mecanismos de defensa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www.cyd.conacyt.gob.mx/v1/core/plugins/phpThumb/phpThumb.php?src=..%2F..%2F..%2F..%2Fmultimedia%2FIMG_1490203367-920_Metabolitos_288_02.jpg&amp;w=1024&amp;q=70&amp;f=png&amp;hash=4f59ef80da3362cbcb9be44e97b326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875" y="4437112"/>
            <a:ext cx="1630622" cy="1087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8986890" y="5422791"/>
            <a:ext cx="2432560" cy="458521"/>
          </a:xfrm>
          <a:prstGeom prst="rect">
            <a:avLst/>
          </a:prstGeom>
          <a:solidFill>
            <a:srgbClr val="CEFED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Fuente de principios activos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058" name="Picture 10" descr="https://www.inecol.mx/inecol/images/ciencia_hoy/cumarinas/cumarinas_arrib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9" r="19230"/>
          <a:stretch/>
        </p:blipFill>
        <p:spPr bwMode="auto">
          <a:xfrm>
            <a:off x="8846684" y="1700808"/>
            <a:ext cx="2289876" cy="1796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47"/>
          <p:cNvSpPr/>
          <p:nvPr/>
        </p:nvSpPr>
        <p:spPr>
          <a:xfrm>
            <a:off x="9912424" y="3446033"/>
            <a:ext cx="13484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 smtClean="0">
                <a:latin typeface="Calibri" panose="020F0502020204030204" pitchFamily="34" charset="0"/>
                <a:ea typeface="Calibri" panose="020F0502020204030204" pitchFamily="34" charset="0"/>
              </a:rPr>
              <a:t>(Venancio et</a:t>
            </a:r>
            <a:r>
              <a:rPr lang="es-EC" sz="1000" dirty="0">
                <a:latin typeface="Calibri" panose="020F0502020204030204" pitchFamily="34" charset="0"/>
                <a:ea typeface="Calibri" panose="020F0502020204030204" pitchFamily="34" charset="0"/>
              </a:rPr>
              <a:t> al</a:t>
            </a:r>
            <a:r>
              <a:rPr lang="es-EC" sz="900" dirty="0">
                <a:latin typeface="Calibri" panose="020F0502020204030204" pitchFamily="34" charset="0"/>
                <a:ea typeface="Calibri" panose="020F0502020204030204" pitchFamily="34" charset="0"/>
              </a:rPr>
              <a:t>.,</a:t>
            </a:r>
            <a:r>
              <a:rPr lang="es-EC" sz="1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C" sz="1000" dirty="0" smtClean="0">
                <a:latin typeface="Calibri" panose="020F0502020204030204" pitchFamily="34" charset="0"/>
                <a:ea typeface="Calibri" panose="020F0502020204030204" pitchFamily="34" charset="0"/>
              </a:rPr>
              <a:t>2021)</a:t>
            </a:r>
            <a:endParaRPr lang="en-US" sz="1000" dirty="0"/>
          </a:p>
        </p:txBody>
      </p:sp>
      <p:sp>
        <p:nvSpPr>
          <p:cNvPr id="49" name="Rectángulo 48"/>
          <p:cNvSpPr/>
          <p:nvPr/>
        </p:nvSpPr>
        <p:spPr>
          <a:xfrm>
            <a:off x="196336" y="6424206"/>
            <a:ext cx="5630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/>
              <a:t>(Hassan et al., 2020; Hussein et al., 2018; </a:t>
            </a:r>
            <a:r>
              <a:rPr lang="es-EC" sz="1200" dirty="0" err="1"/>
              <a:t>Caleja</a:t>
            </a:r>
            <a:r>
              <a:rPr lang="es-EC" sz="1200" dirty="0"/>
              <a:t> et al., 2017; </a:t>
            </a:r>
            <a:r>
              <a:rPr lang="es-EC" sz="1200" dirty="0" err="1"/>
              <a:t>Uzombah</a:t>
            </a:r>
            <a:r>
              <a:rPr lang="es-EC" sz="1200" dirty="0"/>
              <a:t>, 2022). </a:t>
            </a:r>
            <a:endParaRPr lang="en-US" sz="1200" dirty="0"/>
          </a:p>
        </p:txBody>
      </p:sp>
      <p:cxnSp>
        <p:nvCxnSpPr>
          <p:cNvPr id="2065" name="Conector recto de flecha 2064"/>
          <p:cNvCxnSpPr/>
          <p:nvPr/>
        </p:nvCxnSpPr>
        <p:spPr>
          <a:xfrm flipH="1">
            <a:off x="6668531" y="4846825"/>
            <a:ext cx="299793" cy="1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1" name="Cerrar llave 2050"/>
          <p:cNvSpPr/>
          <p:nvPr/>
        </p:nvSpPr>
        <p:spPr>
          <a:xfrm>
            <a:off x="8042094" y="4606327"/>
            <a:ext cx="152278" cy="1080507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Rectángulo 2054"/>
          <p:cNvSpPr/>
          <p:nvPr/>
        </p:nvSpPr>
        <p:spPr>
          <a:xfrm>
            <a:off x="6968323" y="4696402"/>
            <a:ext cx="1006588" cy="300845"/>
          </a:xfrm>
          <a:prstGeom prst="rect">
            <a:avLst/>
          </a:prstGeom>
          <a:noFill/>
          <a:ln>
            <a:solidFill>
              <a:srgbClr val="3C4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Sintéticos</a:t>
            </a:r>
            <a:endParaRPr lang="en-US" sz="1200" dirty="0"/>
          </a:p>
        </p:txBody>
      </p:sp>
      <p:sp>
        <p:nvSpPr>
          <p:cNvPr id="74" name="Rectángulo 73"/>
          <p:cNvSpPr/>
          <p:nvPr/>
        </p:nvSpPr>
        <p:spPr>
          <a:xfrm>
            <a:off x="6968323" y="5294801"/>
            <a:ext cx="1006588" cy="300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Naturales</a:t>
            </a:r>
            <a:endParaRPr lang="en-US" sz="1200" dirty="0"/>
          </a:p>
        </p:txBody>
      </p:sp>
      <p:sp>
        <p:nvSpPr>
          <p:cNvPr id="2057" name="Decisión 2056"/>
          <p:cNvSpPr/>
          <p:nvPr/>
        </p:nvSpPr>
        <p:spPr>
          <a:xfrm>
            <a:off x="6892519" y="5198948"/>
            <a:ext cx="1158196" cy="499264"/>
          </a:xfrm>
          <a:prstGeom prst="flowChartDecision">
            <a:avLst/>
          </a:prstGeom>
          <a:noFill/>
          <a:ln>
            <a:solidFill>
              <a:srgbClr val="3C4EA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dk1"/>
              </a:solidFill>
            </a:endParaRPr>
          </a:p>
        </p:txBody>
      </p:sp>
      <p:cxnSp>
        <p:nvCxnSpPr>
          <p:cNvPr id="83" name="Conector recto de flecha 82"/>
          <p:cNvCxnSpPr/>
          <p:nvPr/>
        </p:nvCxnSpPr>
        <p:spPr>
          <a:xfrm flipH="1">
            <a:off x="6668531" y="5442267"/>
            <a:ext cx="219557" cy="6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CuadroTexto 88"/>
          <p:cNvSpPr txBox="1"/>
          <p:nvPr/>
        </p:nvSpPr>
        <p:spPr>
          <a:xfrm>
            <a:off x="5085607" y="4663801"/>
            <a:ext cx="1602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100" dirty="0" smtClean="0"/>
              <a:t>toxicidad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100" dirty="0" smtClean="0"/>
              <a:t>efectos secundarios</a:t>
            </a:r>
            <a:endParaRPr lang="en-US" sz="1100" dirty="0"/>
          </a:p>
        </p:txBody>
      </p:sp>
      <p:sp>
        <p:nvSpPr>
          <p:cNvPr id="90" name="CuadroTexto 89"/>
          <p:cNvSpPr txBox="1"/>
          <p:nvPr/>
        </p:nvSpPr>
        <p:spPr>
          <a:xfrm>
            <a:off x="5109813" y="5226823"/>
            <a:ext cx="1602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100" dirty="0" smtClean="0"/>
              <a:t>accesibilidad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100" dirty="0" smtClean="0"/>
              <a:t>ecológicos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100" dirty="0" smtClean="0"/>
              <a:t>potencial bioactivo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100" dirty="0" smtClean="0"/>
              <a:t>creciente demanda</a:t>
            </a:r>
            <a:endParaRPr lang="en-US" sz="1100" dirty="0"/>
          </a:p>
        </p:txBody>
      </p:sp>
      <p:pic>
        <p:nvPicPr>
          <p:cNvPr id="2071" name="Picture 12" descr="Aprobar y rechazar vector de sello de símbolo | Vector Premi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t="15110" r="52926" b="16154"/>
          <a:stretch/>
        </p:blipFill>
        <p:spPr bwMode="auto">
          <a:xfrm>
            <a:off x="5002958" y="5112496"/>
            <a:ext cx="199136" cy="20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2" descr="Aprobar y rechazar vector de sello de símbolo | Vector Premi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9" t="15251" b="16013"/>
          <a:stretch/>
        </p:blipFill>
        <p:spPr bwMode="auto">
          <a:xfrm>
            <a:off x="5016847" y="4505187"/>
            <a:ext cx="211691" cy="2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14" descr="Mágicas, Místicas y Medicinales | European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70"/>
          <a:stretch/>
        </p:blipFill>
        <p:spPr bwMode="auto">
          <a:xfrm>
            <a:off x="402709" y="1117589"/>
            <a:ext cx="2092891" cy="1359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cxnSp>
        <p:nvCxnSpPr>
          <p:cNvPr id="2079" name="Conector recto de flecha 2078"/>
          <p:cNvCxnSpPr/>
          <p:nvPr/>
        </p:nvCxnSpPr>
        <p:spPr>
          <a:xfrm flipH="1">
            <a:off x="2495600" y="2454392"/>
            <a:ext cx="1" cy="368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81" name="Picture 16" descr="éget tengeralattjáró interferencia plantas medicinales en la edad media  Játszani Sor tenger gyümölcse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82" y="1107081"/>
            <a:ext cx="1670054" cy="1370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Rectángulo 105"/>
          <p:cNvSpPr/>
          <p:nvPr/>
        </p:nvSpPr>
        <p:spPr>
          <a:xfrm>
            <a:off x="624078" y="2840945"/>
            <a:ext cx="3447879" cy="601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>
                <a:solidFill>
                  <a:schemeClr val="tx1"/>
                </a:solidFill>
              </a:rPr>
              <a:t>Existe ~ 435 mil especies terrestres + 2 mil c/año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084" name="Imagen 208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3792" y="2730474"/>
            <a:ext cx="1469901" cy="758761"/>
          </a:xfrm>
          <a:prstGeom prst="rect">
            <a:avLst/>
          </a:prstGeom>
        </p:spPr>
      </p:pic>
      <p:sp>
        <p:nvSpPr>
          <p:cNvPr id="109" name="CuadroTexto 108"/>
          <p:cNvSpPr txBox="1"/>
          <p:nvPr/>
        </p:nvSpPr>
        <p:spPr>
          <a:xfrm>
            <a:off x="4340573" y="3535310"/>
            <a:ext cx="1369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dirty="0"/>
              <a:t>D</a:t>
            </a:r>
            <a:r>
              <a:rPr lang="es-EC" sz="1000" dirty="0" smtClean="0"/>
              <a:t>escripciones y estudios deficientes</a:t>
            </a:r>
            <a:endParaRPr lang="en-US" sz="1000" dirty="0"/>
          </a:p>
        </p:txBody>
      </p:sp>
      <p:pic>
        <p:nvPicPr>
          <p:cNvPr id="2085" name="Imagen 208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3216" y="3740770"/>
            <a:ext cx="1469551" cy="801878"/>
          </a:xfrm>
          <a:prstGeom prst="rect">
            <a:avLst/>
          </a:prstGeom>
        </p:spPr>
      </p:pic>
      <p:pic>
        <p:nvPicPr>
          <p:cNvPr id="2086" name="Imagen 2085"/>
          <p:cNvPicPr>
            <a:picLocks noChangeAspect="1"/>
          </p:cNvPicPr>
          <p:nvPr/>
        </p:nvPicPr>
        <p:blipFill rotWithShape="1">
          <a:blip r:embed="rId12"/>
          <a:srcRect b="5578"/>
          <a:stretch/>
        </p:blipFill>
        <p:spPr>
          <a:xfrm>
            <a:off x="571888" y="3919930"/>
            <a:ext cx="3615120" cy="1921839"/>
          </a:xfrm>
          <a:prstGeom prst="rect">
            <a:avLst/>
          </a:prstGeom>
        </p:spPr>
      </p:pic>
      <p:cxnSp>
        <p:nvCxnSpPr>
          <p:cNvPr id="112" name="Google Shape;430;p22"/>
          <p:cNvCxnSpPr/>
          <p:nvPr/>
        </p:nvCxnSpPr>
        <p:spPr>
          <a:xfrm rot="5400000" flipH="1" flipV="1">
            <a:off x="2430231" y="3653523"/>
            <a:ext cx="237182" cy="75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14" name="Rectángulo 113"/>
          <p:cNvSpPr/>
          <p:nvPr/>
        </p:nvSpPr>
        <p:spPr>
          <a:xfrm>
            <a:off x="263352" y="5854211"/>
            <a:ext cx="1458011" cy="239085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 smtClean="0">
                <a:solidFill>
                  <a:schemeClr val="tx1"/>
                </a:solidFill>
              </a:rPr>
              <a:t>complejidad química</a:t>
            </a:r>
            <a:r>
              <a:rPr lang="es-EC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088" name="Picture 18" descr="Cafeína - Wikipedia, la enciclopedia lib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97" y="4334591"/>
            <a:ext cx="505913" cy="4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CuadroTexto 115"/>
          <p:cNvSpPr txBox="1"/>
          <p:nvPr/>
        </p:nvSpPr>
        <p:spPr>
          <a:xfrm>
            <a:off x="2160184" y="4725144"/>
            <a:ext cx="839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/>
              <a:t>M</a:t>
            </a:r>
            <a:r>
              <a:rPr lang="es-EC" sz="1100" dirty="0" smtClean="0"/>
              <a:t>edicina</a:t>
            </a:r>
            <a:endParaRPr lang="en-US" sz="1100" dirty="0"/>
          </a:p>
        </p:txBody>
      </p:sp>
      <p:sp>
        <p:nvSpPr>
          <p:cNvPr id="118" name="CuadroTexto 117"/>
          <p:cNvSpPr txBox="1"/>
          <p:nvPr/>
        </p:nvSpPr>
        <p:spPr>
          <a:xfrm>
            <a:off x="3141944" y="4725144"/>
            <a:ext cx="1078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/>
              <a:t>Farmacéutica</a:t>
            </a:r>
            <a:endParaRPr lang="en-US" sz="1100" dirty="0"/>
          </a:p>
        </p:txBody>
      </p:sp>
      <p:sp>
        <p:nvSpPr>
          <p:cNvPr id="119" name="CuadroTexto 118"/>
          <p:cNvSpPr txBox="1"/>
          <p:nvPr/>
        </p:nvSpPr>
        <p:spPr>
          <a:xfrm>
            <a:off x="2160184" y="5627521"/>
            <a:ext cx="886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/>
              <a:t>Agricultura</a:t>
            </a:r>
            <a:endParaRPr lang="en-US" sz="1100" dirty="0"/>
          </a:p>
        </p:txBody>
      </p:sp>
      <p:sp>
        <p:nvSpPr>
          <p:cNvPr id="120" name="CuadroTexto 119"/>
          <p:cNvSpPr txBox="1"/>
          <p:nvPr/>
        </p:nvSpPr>
        <p:spPr>
          <a:xfrm>
            <a:off x="3287688" y="5619702"/>
            <a:ext cx="886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/>
              <a:t>Industria</a:t>
            </a:r>
            <a:endParaRPr lang="en-US" sz="1100" dirty="0"/>
          </a:p>
        </p:txBody>
      </p:sp>
      <p:sp>
        <p:nvSpPr>
          <p:cNvPr id="121" name="CuadroTexto 120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9" grpId="0"/>
      <p:bldP spid="28" grpId="0" animBg="1"/>
      <p:bldP spid="33" grpId="0" animBg="1"/>
      <p:bldP spid="34" grpId="0" animBg="1"/>
      <p:bldP spid="35" grpId="0" animBg="1"/>
      <p:bldP spid="39" grpId="0" animBg="1"/>
      <p:bldP spid="42" grpId="0" animBg="1"/>
      <p:bldP spid="48" grpId="0"/>
      <p:bldP spid="2051" grpId="0" animBg="1"/>
      <p:bldP spid="2055" grpId="0" animBg="1"/>
      <p:bldP spid="74" grpId="0"/>
      <p:bldP spid="2057" grpId="0" animBg="1"/>
      <p:bldP spid="89" grpId="0"/>
      <p:bldP spid="90" grpId="0"/>
      <p:bldP spid="106" grpId="0" animBg="1"/>
      <p:bldP spid="109" grpId="0"/>
      <p:bldP spid="114" grpId="0" animBg="1"/>
      <p:bldP spid="116" grpId="0"/>
      <p:bldP spid="118" grpId="0"/>
      <p:bldP spid="119" grpId="0"/>
      <p:bldP spid="1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4112" y="32859"/>
            <a:ext cx="4608512" cy="612939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34719" y="1036410"/>
            <a:ext cx="1884868" cy="4965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i="1" dirty="0" smtClean="0"/>
              <a:t>Chionanthus </a:t>
            </a:r>
            <a:r>
              <a:rPr lang="es-EC" sz="1600" b="1" dirty="0" smtClean="0"/>
              <a:t>L.</a:t>
            </a:r>
          </a:p>
          <a:p>
            <a:pPr algn="ctr"/>
            <a:r>
              <a:rPr lang="es-EC" sz="1050" dirty="0" smtClean="0"/>
              <a:t>“flores de nieve”</a:t>
            </a:r>
            <a:endParaRPr lang="en-US" sz="1050" dirty="0"/>
          </a:p>
        </p:txBody>
      </p:sp>
      <p:cxnSp>
        <p:nvCxnSpPr>
          <p:cNvPr id="8" name="Google Shape;163;p17"/>
          <p:cNvCxnSpPr/>
          <p:nvPr/>
        </p:nvCxnSpPr>
        <p:spPr>
          <a:xfrm flipH="1">
            <a:off x="2238874" y="1340768"/>
            <a:ext cx="1311897" cy="0"/>
          </a:xfrm>
          <a:prstGeom prst="straightConnector1">
            <a:avLst/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8" name="Rectángulo 17"/>
          <p:cNvSpPr/>
          <p:nvPr/>
        </p:nvSpPr>
        <p:spPr>
          <a:xfrm>
            <a:off x="114839" y="6433607"/>
            <a:ext cx="89530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dirty="0"/>
              <a:t>(Córdoba, 2018; Boyer et al., 2006; Fernández &amp; Cogollo, 2017; </a:t>
            </a:r>
            <a:r>
              <a:rPr lang="es-EC" sz="1100" dirty="0" err="1"/>
              <a:t>Penman</a:t>
            </a:r>
            <a:r>
              <a:rPr lang="es-EC" sz="1100" dirty="0"/>
              <a:t> et al. 2008</a:t>
            </a:r>
            <a:r>
              <a:rPr lang="es-EC" sz="1100" dirty="0" smtClean="0"/>
              <a:t>; Romero et al., 2021; </a:t>
            </a:r>
            <a:r>
              <a:rPr lang="es-EC" sz="1100" dirty="0" err="1"/>
              <a:t>Tar</a:t>
            </a:r>
            <a:r>
              <a:rPr lang="es-EC" sz="1100" dirty="0"/>
              <a:t> et al., 2018; </a:t>
            </a:r>
            <a:r>
              <a:rPr lang="es-EC" sz="1100" dirty="0" err="1"/>
              <a:t>Wadl</a:t>
            </a:r>
            <a:r>
              <a:rPr lang="es-EC" sz="1100" dirty="0"/>
              <a:t> et al., 2022)</a:t>
            </a:r>
            <a:endParaRPr lang="en-US" sz="1100" dirty="0"/>
          </a:p>
        </p:txBody>
      </p:sp>
      <p:sp>
        <p:nvSpPr>
          <p:cNvPr id="23" name="Rectángulo 22"/>
          <p:cNvSpPr/>
          <p:nvPr/>
        </p:nvSpPr>
        <p:spPr>
          <a:xfrm>
            <a:off x="484439" y="497565"/>
            <a:ext cx="1608295" cy="290856"/>
          </a:xfrm>
          <a:prstGeom prst="rect">
            <a:avLst/>
          </a:prstGeom>
          <a:ln w="38100">
            <a:solidFill>
              <a:srgbClr val="008E4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i="1" dirty="0" smtClean="0"/>
              <a:t>Oleaceae</a:t>
            </a:r>
            <a:endParaRPr lang="en-US" sz="1600" i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cxnSp>
        <p:nvCxnSpPr>
          <p:cNvPr id="33" name="Google Shape;434;p22"/>
          <p:cNvCxnSpPr/>
          <p:nvPr/>
        </p:nvCxnSpPr>
        <p:spPr>
          <a:xfrm rot="10800000">
            <a:off x="3412031" y="3826923"/>
            <a:ext cx="875049" cy="593598"/>
          </a:xfrm>
          <a:prstGeom prst="bentConnector3">
            <a:avLst>
              <a:gd name="adj1" fmla="val 321"/>
            </a:avLst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4"/>
          <a:srcRect l="6829" r="12777" b="17048"/>
          <a:stretch/>
        </p:blipFill>
        <p:spPr>
          <a:xfrm>
            <a:off x="7133185" y="1196751"/>
            <a:ext cx="2347191" cy="1662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5"/>
          <a:srcRect l="12829" r="6519"/>
          <a:stretch/>
        </p:blipFill>
        <p:spPr>
          <a:xfrm>
            <a:off x="7133185" y="3855994"/>
            <a:ext cx="2372198" cy="1728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1" name="Google Shape;430;p22"/>
          <p:cNvCxnSpPr/>
          <p:nvPr/>
        </p:nvCxnSpPr>
        <p:spPr>
          <a:xfrm rot="5400000" flipH="1" flipV="1">
            <a:off x="1208600" y="908645"/>
            <a:ext cx="198140" cy="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3" name="Rectángulo 42"/>
          <p:cNvSpPr/>
          <p:nvPr/>
        </p:nvSpPr>
        <p:spPr>
          <a:xfrm>
            <a:off x="3590312" y="1086832"/>
            <a:ext cx="1868967" cy="1217114"/>
          </a:xfrm>
          <a:prstGeom prst="rect">
            <a:avLst/>
          </a:prstGeom>
          <a:solidFill>
            <a:srgbClr val="CEFED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C" sz="9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900" dirty="0" smtClean="0">
                <a:solidFill>
                  <a:schemeClr val="tx1"/>
                </a:solidFill>
              </a:rPr>
              <a:t>1800 – 3050 msnm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900" dirty="0" smtClean="0">
                <a:solidFill>
                  <a:schemeClr val="tx1"/>
                </a:solidFill>
              </a:rPr>
              <a:t>Hojas simples opuestas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900" dirty="0" smtClean="0">
                <a:solidFill>
                  <a:schemeClr val="tx1"/>
                </a:solidFill>
              </a:rPr>
              <a:t>6 – 8 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900" dirty="0" smtClean="0">
                <a:solidFill>
                  <a:schemeClr val="tx1"/>
                </a:solidFill>
              </a:rPr>
              <a:t>Tronco con lenticelas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900" dirty="0" smtClean="0">
                <a:solidFill>
                  <a:schemeClr val="tx1"/>
                </a:solidFill>
              </a:rPr>
              <a:t>Monoica - Hermafrodita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900" dirty="0" smtClean="0">
                <a:solidFill>
                  <a:schemeClr val="tx1"/>
                </a:solidFill>
              </a:rPr>
              <a:t>Floración anual (8 – 10 años)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900" dirty="0" smtClean="0">
                <a:solidFill>
                  <a:schemeClr val="tx1"/>
                </a:solidFill>
              </a:rPr>
              <a:t>Flores en panículas (6-9)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900" dirty="0" smtClean="0">
                <a:solidFill>
                  <a:schemeClr val="tx1"/>
                </a:solidFill>
              </a:rPr>
              <a:t>Fruto suave y amargo</a:t>
            </a:r>
          </a:p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/>
            </a:r>
            <a:br>
              <a:rPr lang="es-EC" sz="900" dirty="0" smtClean="0">
                <a:solidFill>
                  <a:schemeClr val="tx1"/>
                </a:solidFill>
              </a:rPr>
            </a:b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10999295" y="3140968"/>
            <a:ext cx="9573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 smtClean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s-EC" sz="10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Benioff</a:t>
            </a:r>
            <a:r>
              <a:rPr lang="es-EC" sz="900" dirty="0" smtClean="0"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s-EC" sz="1000" dirty="0" smtClean="0">
                <a:latin typeface="Calibri" panose="020F0502020204030204" pitchFamily="34" charset="0"/>
                <a:ea typeface="Calibri" panose="020F0502020204030204" pitchFamily="34" charset="0"/>
              </a:rPr>
              <a:t> 2021)</a:t>
            </a:r>
            <a:endParaRPr lang="en-US" sz="1000" dirty="0"/>
          </a:p>
        </p:txBody>
      </p:sp>
      <p:sp>
        <p:nvSpPr>
          <p:cNvPr id="45" name="Rectángulo redondeado 44"/>
          <p:cNvSpPr/>
          <p:nvPr/>
        </p:nvSpPr>
        <p:spPr>
          <a:xfrm>
            <a:off x="7421973" y="3377049"/>
            <a:ext cx="3972790" cy="42018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 smtClean="0"/>
              <a:t>Arupo Blanco (</a:t>
            </a:r>
            <a:r>
              <a:rPr lang="es-EC" sz="1200" b="1" i="1" dirty="0" smtClean="0"/>
              <a:t>Chionanthus virginicus </a:t>
            </a:r>
            <a:r>
              <a:rPr lang="es-EC" sz="1200" b="1" dirty="0" smtClean="0"/>
              <a:t>Linneo)</a:t>
            </a:r>
            <a:endParaRPr lang="en-US" sz="1200" b="1" dirty="0"/>
          </a:p>
        </p:txBody>
      </p:sp>
      <p:sp>
        <p:nvSpPr>
          <p:cNvPr id="47" name="Rectángulo redondeado 46"/>
          <p:cNvSpPr/>
          <p:nvPr/>
        </p:nvSpPr>
        <p:spPr>
          <a:xfrm>
            <a:off x="7436509" y="704560"/>
            <a:ext cx="3972790" cy="420184"/>
          </a:xfrm>
          <a:prstGeom prst="roundRect">
            <a:avLst/>
          </a:prstGeom>
          <a:solidFill>
            <a:srgbClr val="EFABE7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b="1" dirty="0" smtClean="0"/>
              <a:t>Arupo Rosado (</a:t>
            </a:r>
            <a:r>
              <a:rPr lang="es-EC" sz="1200" b="1" i="1" dirty="0" smtClean="0"/>
              <a:t>Chionanthus pubescens </a:t>
            </a:r>
            <a:r>
              <a:rPr lang="es-EC" sz="1200" b="1" dirty="0" smtClean="0"/>
              <a:t>Kunth)</a:t>
            </a:r>
            <a:endParaRPr lang="en-US" sz="1200" b="1" dirty="0"/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" t="5569" r="14032" b="6332"/>
          <a:stretch/>
        </p:blipFill>
        <p:spPr>
          <a:xfrm>
            <a:off x="9508149" y="1484784"/>
            <a:ext cx="2314255" cy="1675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Image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t="18707" r="21866" b="11623"/>
          <a:stretch/>
        </p:blipFill>
        <p:spPr bwMode="auto">
          <a:xfrm>
            <a:off x="9520116" y="4077072"/>
            <a:ext cx="2334109" cy="1687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ángulo 55"/>
          <p:cNvSpPr/>
          <p:nvPr/>
        </p:nvSpPr>
        <p:spPr>
          <a:xfrm>
            <a:off x="11077572" y="5709845"/>
            <a:ext cx="9076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 smtClean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s-EC" sz="10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Thaqu</a:t>
            </a:r>
            <a:r>
              <a:rPr lang="es-EC" sz="900" dirty="0" smtClean="0"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s-EC" sz="1000" dirty="0" smtClean="0">
                <a:latin typeface="Calibri" panose="020F0502020204030204" pitchFamily="34" charset="0"/>
                <a:ea typeface="Calibri" panose="020F0502020204030204" pitchFamily="34" charset="0"/>
              </a:rPr>
              <a:t> 2017)</a:t>
            </a:r>
            <a:endParaRPr lang="en-US" sz="1000" dirty="0"/>
          </a:p>
        </p:txBody>
      </p:sp>
      <p:sp>
        <p:nvSpPr>
          <p:cNvPr id="57" name="Rectángulo 56"/>
          <p:cNvSpPr/>
          <p:nvPr/>
        </p:nvSpPr>
        <p:spPr>
          <a:xfrm>
            <a:off x="8472262" y="2822927"/>
            <a:ext cx="11224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 smtClean="0">
                <a:latin typeface="Calibri" panose="020F0502020204030204" pitchFamily="34" charset="0"/>
                <a:ea typeface="Calibri" panose="020F0502020204030204" pitchFamily="34" charset="0"/>
              </a:rPr>
              <a:t>(iNaturalist</a:t>
            </a:r>
            <a:r>
              <a:rPr lang="es-EC" sz="900" dirty="0" smtClean="0"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s-EC" sz="1000" dirty="0" smtClean="0">
                <a:latin typeface="Calibri" panose="020F0502020204030204" pitchFamily="34" charset="0"/>
                <a:ea typeface="Calibri" panose="020F0502020204030204" pitchFamily="34" charset="0"/>
              </a:rPr>
              <a:t> 2023)</a:t>
            </a:r>
            <a:endParaRPr lang="en-US" sz="1000" dirty="0"/>
          </a:p>
        </p:txBody>
      </p:sp>
      <p:sp>
        <p:nvSpPr>
          <p:cNvPr id="58" name="Rectángulo 57"/>
          <p:cNvSpPr/>
          <p:nvPr/>
        </p:nvSpPr>
        <p:spPr>
          <a:xfrm>
            <a:off x="8487116" y="5543736"/>
            <a:ext cx="11224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 smtClean="0">
                <a:latin typeface="Calibri" panose="020F0502020204030204" pitchFamily="34" charset="0"/>
                <a:ea typeface="Calibri" panose="020F0502020204030204" pitchFamily="34" charset="0"/>
              </a:rPr>
              <a:t>(iNaturalist</a:t>
            </a:r>
            <a:r>
              <a:rPr lang="es-EC" sz="900" dirty="0" smtClean="0"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s-EC" sz="1000" dirty="0" smtClean="0">
                <a:latin typeface="Calibri" panose="020F0502020204030204" pitchFamily="34" charset="0"/>
                <a:ea typeface="Calibri" panose="020F0502020204030204" pitchFamily="34" charset="0"/>
              </a:rPr>
              <a:t> 2023)</a:t>
            </a:r>
            <a:endParaRPr lang="en-US" sz="1000" dirty="0"/>
          </a:p>
        </p:txBody>
      </p:sp>
      <p:cxnSp>
        <p:nvCxnSpPr>
          <p:cNvPr id="60" name="Google Shape;429;p22"/>
          <p:cNvCxnSpPr>
            <a:stCxn id="43" idx="0"/>
          </p:cNvCxnSpPr>
          <p:nvPr/>
        </p:nvCxnSpPr>
        <p:spPr>
          <a:xfrm rot="5400000" flipH="1" flipV="1">
            <a:off x="5882541" y="-439361"/>
            <a:ext cx="168449" cy="2883938"/>
          </a:xfrm>
          <a:prstGeom prst="bentConnector2">
            <a:avLst/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63" name="Google Shape;379;p20"/>
          <p:cNvCxnSpPr>
            <a:stCxn id="43" idx="2"/>
          </p:cNvCxnSpPr>
          <p:nvPr/>
        </p:nvCxnSpPr>
        <p:spPr>
          <a:xfrm rot="16200000" flipH="1">
            <a:off x="5325315" y="1503426"/>
            <a:ext cx="1282900" cy="2883939"/>
          </a:xfrm>
          <a:prstGeom prst="bentConnector2">
            <a:avLst/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66" name="CuadroTexto 65"/>
          <p:cNvSpPr txBox="1"/>
          <p:nvPr/>
        </p:nvSpPr>
        <p:spPr>
          <a:xfrm>
            <a:off x="5592069" y="4913241"/>
            <a:ext cx="159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marL="285750" indent="-285750">
              <a:buFont typeface="Wingdings" panose="05000000000000000000" pitchFamily="2" charset="2"/>
              <a:buChar char="v"/>
              <a:defRPr sz="900"/>
            </a:lvl1pPr>
          </a:lstStyle>
          <a:p>
            <a:r>
              <a:rPr lang="es-EC" dirty="0"/>
              <a:t>PSM antioxidantes</a:t>
            </a:r>
          </a:p>
          <a:p>
            <a:r>
              <a:rPr lang="es-EC" dirty="0" smtClean="0"/>
              <a:t>Especie introducida</a:t>
            </a:r>
          </a:p>
          <a:p>
            <a:r>
              <a:rPr lang="es-EC" dirty="0" smtClean="0"/>
              <a:t>Uso </a:t>
            </a:r>
            <a:r>
              <a:rPr lang="es-EC" dirty="0"/>
              <a:t>ornamental </a:t>
            </a:r>
            <a:r>
              <a:rPr lang="es-EC" dirty="0" smtClean="0"/>
              <a:t>y medicina popular</a:t>
            </a:r>
            <a:endParaRPr lang="es-EC" dirty="0"/>
          </a:p>
          <a:p>
            <a:r>
              <a:rPr lang="es-EC" dirty="0"/>
              <a:t>Especie introducida</a:t>
            </a:r>
            <a:r>
              <a:rPr lang="en-US" dirty="0"/>
              <a:t> en Ecuador</a:t>
            </a:r>
            <a:endParaRPr lang="es-EC" dirty="0"/>
          </a:p>
        </p:txBody>
      </p:sp>
      <p:sp>
        <p:nvSpPr>
          <p:cNvPr id="67" name="CuadroTexto 66"/>
          <p:cNvSpPr txBox="1"/>
          <p:nvPr/>
        </p:nvSpPr>
        <p:spPr>
          <a:xfrm>
            <a:off x="5592070" y="2249714"/>
            <a:ext cx="1605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900" dirty="0" smtClean="0"/>
              <a:t>Tradicionalmente ornamental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900" dirty="0" smtClean="0"/>
              <a:t>“Flora de Colombia” (2017)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900" dirty="0" smtClean="0"/>
              <a:t>Uso de madera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C" sz="900" dirty="0" smtClean="0"/>
              <a:t>Sin estudios previos</a:t>
            </a:r>
            <a:endParaRPr lang="en-US" sz="900" dirty="0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4112" name="Imagen 41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9976" y="3846095"/>
            <a:ext cx="1243777" cy="1025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3" name="Imagen 41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5960" y="1196750"/>
            <a:ext cx="1343691" cy="1018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4" name="Imagen 41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987" y="3501008"/>
            <a:ext cx="2963361" cy="754735"/>
          </a:xfrm>
          <a:prstGeom prst="rect">
            <a:avLst/>
          </a:prstGeom>
        </p:spPr>
      </p:pic>
      <p:sp>
        <p:nvSpPr>
          <p:cNvPr id="95" name="CuadroTexto 94"/>
          <p:cNvSpPr txBox="1"/>
          <p:nvPr/>
        </p:nvSpPr>
        <p:spPr>
          <a:xfrm>
            <a:off x="-34331" y="4130949"/>
            <a:ext cx="130579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800" dirty="0">
                <a:solidFill>
                  <a:srgbClr val="0A8427"/>
                </a:solidFill>
              </a:rPr>
              <a:t>t</a:t>
            </a:r>
            <a:r>
              <a:rPr lang="es-EC" sz="800" dirty="0" smtClean="0">
                <a:solidFill>
                  <a:srgbClr val="0A8427"/>
                </a:solidFill>
              </a:rPr>
              <a:t>ropicales – perennes</a:t>
            </a:r>
          </a:p>
          <a:p>
            <a:pPr algn="ctr"/>
            <a:r>
              <a:rPr lang="es-EC" sz="800" dirty="0" smtClean="0">
                <a:solidFill>
                  <a:srgbClr val="0A8427"/>
                </a:solidFill>
              </a:rPr>
              <a:t>Templadas - caducas</a:t>
            </a:r>
            <a:endParaRPr lang="en-US" sz="800" dirty="0">
              <a:solidFill>
                <a:srgbClr val="0A8427"/>
              </a:solidFill>
            </a:endParaRPr>
          </a:p>
        </p:txBody>
      </p:sp>
      <p:sp>
        <p:nvSpPr>
          <p:cNvPr id="96" name="CuadroTexto 95"/>
          <p:cNvSpPr txBox="1"/>
          <p:nvPr/>
        </p:nvSpPr>
        <p:spPr>
          <a:xfrm>
            <a:off x="1198342" y="4134702"/>
            <a:ext cx="130579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solidFill>
                  <a:srgbClr val="008E40"/>
                </a:solidFill>
              </a:rPr>
              <a:t>árboles - arbustos</a:t>
            </a:r>
          </a:p>
          <a:p>
            <a:pPr algn="ctr"/>
            <a:r>
              <a:rPr lang="es-EC" sz="800" dirty="0">
                <a:solidFill>
                  <a:srgbClr val="008E40"/>
                </a:solidFill>
              </a:rPr>
              <a:t>3</a:t>
            </a:r>
            <a:r>
              <a:rPr lang="es-EC" sz="800" dirty="0" smtClean="0">
                <a:solidFill>
                  <a:srgbClr val="008E40"/>
                </a:solidFill>
              </a:rPr>
              <a:t> – 25 m</a:t>
            </a:r>
            <a:endParaRPr lang="en-US" sz="800" dirty="0">
              <a:solidFill>
                <a:srgbClr val="008E40"/>
              </a:solidFill>
            </a:endParaRPr>
          </a:p>
        </p:txBody>
      </p:sp>
      <p:cxnSp>
        <p:nvCxnSpPr>
          <p:cNvPr id="75" name="Google Shape;430;p22"/>
          <p:cNvCxnSpPr/>
          <p:nvPr/>
        </p:nvCxnSpPr>
        <p:spPr>
          <a:xfrm rot="5400000" flipH="1" flipV="1">
            <a:off x="544253" y="2303885"/>
            <a:ext cx="1528682" cy="184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97" name="CuadroTexto 96"/>
          <p:cNvSpPr txBox="1"/>
          <p:nvPr/>
        </p:nvSpPr>
        <p:spPr>
          <a:xfrm>
            <a:off x="2336798" y="4149660"/>
            <a:ext cx="1305795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solidFill>
                  <a:srgbClr val="008E40"/>
                </a:solidFill>
              </a:rPr>
              <a:t>drupas</a:t>
            </a:r>
            <a:endParaRPr lang="en-US" sz="800" dirty="0">
              <a:solidFill>
                <a:srgbClr val="008E40"/>
              </a:solidFill>
            </a:endParaRPr>
          </a:p>
        </p:txBody>
      </p:sp>
      <p:sp>
        <p:nvSpPr>
          <p:cNvPr id="98" name="CuadroTexto 97"/>
          <p:cNvSpPr txBox="1"/>
          <p:nvPr/>
        </p:nvSpPr>
        <p:spPr>
          <a:xfrm>
            <a:off x="695400" y="5589820"/>
            <a:ext cx="2377087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800" dirty="0" smtClean="0">
                <a:solidFill>
                  <a:srgbClr val="008E40"/>
                </a:solidFill>
              </a:rPr>
              <a:t>Racimos (rosa, blanco amarillo, teñido)</a:t>
            </a:r>
            <a:endParaRPr lang="en-US" sz="800" dirty="0">
              <a:solidFill>
                <a:srgbClr val="008E40"/>
              </a:solidFill>
            </a:endParaRPr>
          </a:p>
        </p:txBody>
      </p:sp>
      <p:pic>
        <p:nvPicPr>
          <p:cNvPr id="4128" name="Picture 8" descr="Morfología: inflorescencia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9" t="15887" r="3734" b="16388"/>
          <a:stretch/>
        </p:blipFill>
        <p:spPr bwMode="auto">
          <a:xfrm>
            <a:off x="1872769" y="4617937"/>
            <a:ext cx="480294" cy="93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Imagen 41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5857" y="4642589"/>
            <a:ext cx="431641" cy="889452"/>
          </a:xfrm>
          <a:prstGeom prst="rect">
            <a:avLst/>
          </a:prstGeom>
        </p:spPr>
      </p:pic>
      <p:pic>
        <p:nvPicPr>
          <p:cNvPr id="4138" name="Imagen 413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5" r="16162" b="19727"/>
          <a:stretch/>
        </p:blipFill>
        <p:spPr>
          <a:xfrm>
            <a:off x="4302911" y="4557699"/>
            <a:ext cx="1094209" cy="962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39" name="Imagen 41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35300" r="27619" b="32150"/>
          <a:stretch/>
        </p:blipFill>
        <p:spPr>
          <a:xfrm>
            <a:off x="3104958" y="4550722"/>
            <a:ext cx="1157587" cy="969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uadroTexto 16"/>
          <p:cNvSpPr txBox="1"/>
          <p:nvPr/>
        </p:nvSpPr>
        <p:spPr>
          <a:xfrm>
            <a:off x="249773" y="2022376"/>
            <a:ext cx="2103290" cy="507831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900" dirty="0" smtClean="0">
                <a:solidFill>
                  <a:schemeClr val="tx1"/>
                </a:solidFill>
              </a:rPr>
              <a:t>~ 140 especies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900" dirty="0" smtClean="0">
                <a:solidFill>
                  <a:schemeClr val="tx1"/>
                </a:solidFill>
              </a:rPr>
              <a:t>Zonas tropicales-subtropicales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900" dirty="0" smtClean="0">
                <a:solidFill>
                  <a:schemeClr val="tx1"/>
                </a:solidFill>
              </a:rPr>
              <a:t>Asia, Australia, América, África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115" name="Flecha abajo 4114"/>
          <p:cNvSpPr/>
          <p:nvPr/>
        </p:nvSpPr>
        <p:spPr>
          <a:xfrm>
            <a:off x="1215819" y="2991732"/>
            <a:ext cx="183701" cy="318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4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43" grpId="0" animBg="1"/>
      <p:bldP spid="44" grpId="0"/>
      <p:bldP spid="45" grpId="0" animBg="1"/>
      <p:bldP spid="47" grpId="0" animBg="1"/>
      <p:bldP spid="56" grpId="0"/>
      <p:bldP spid="57" grpId="0"/>
      <p:bldP spid="58" grpId="0"/>
      <p:bldP spid="66" grpId="0"/>
      <p:bldP spid="67" grpId="0"/>
      <p:bldP spid="95" grpId="0"/>
      <p:bldP spid="96" grpId="0"/>
      <p:bldP spid="97" grpId="0"/>
      <p:bldP spid="98" grpId="0"/>
      <p:bldP spid="17" grpId="0" animBg="1"/>
      <p:bldP spid="41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430;p22"/>
          <p:cNvCxnSpPr>
            <a:stCxn id="67" idx="0"/>
          </p:cNvCxnSpPr>
          <p:nvPr/>
        </p:nvCxnSpPr>
        <p:spPr>
          <a:xfrm rot="5400000" flipH="1" flipV="1">
            <a:off x="5715258" y="2308627"/>
            <a:ext cx="692161" cy="3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59" name="Google Shape;430;p22"/>
          <p:cNvCxnSpPr/>
          <p:nvPr/>
        </p:nvCxnSpPr>
        <p:spPr>
          <a:xfrm rot="5400000" flipH="1" flipV="1">
            <a:off x="5762073" y="1344913"/>
            <a:ext cx="586426" cy="5902"/>
          </a:xfrm>
          <a:prstGeom prst="bentConnector3">
            <a:avLst>
              <a:gd name="adj1" fmla="val 3495"/>
            </a:avLst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4112" y="32859"/>
            <a:ext cx="4608512" cy="612939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2375310" y="5229200"/>
            <a:ext cx="2440715" cy="946786"/>
          </a:xfrm>
          <a:prstGeom prst="rect">
            <a:avLst/>
          </a:prstGeom>
          <a:ln w="381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C"/>
            </a:defPPr>
            <a:lvl1pPr>
              <a:defRPr sz="1000">
                <a:solidFill>
                  <a:schemeClr val="accent2">
                    <a:lumMod val="75000"/>
                  </a:schemeClr>
                </a:solidFill>
              </a:defRPr>
            </a:lvl1pPr>
            <a:lvl2pPr marL="742950" lvl="1" indent="-285750">
              <a:buFont typeface="Arial" panose="020B0604020202020204" pitchFamily="34" charset="0"/>
              <a:buChar char="•"/>
              <a:defRPr sz="1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 dirty="0"/>
              <a:t>Lignanos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dirty="0" err="1"/>
              <a:t>phillyrin</a:t>
            </a:r>
            <a:endParaRPr lang="es-EC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dirty="0"/>
              <a:t>pinoresinol-4’,4’’-di-O-</a:t>
            </a:r>
            <a:r>
              <a:rPr lang="el-GR" dirty="0"/>
              <a:t>β-</a:t>
            </a:r>
            <a:r>
              <a:rPr lang="es-EC" dirty="0"/>
              <a:t>D-glucósido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dirty="0"/>
              <a:t>pinoresinol-4’’-O-</a:t>
            </a:r>
            <a:r>
              <a:rPr lang="el-GR" dirty="0"/>
              <a:t>β-</a:t>
            </a:r>
            <a:r>
              <a:rPr lang="es-EC" dirty="0"/>
              <a:t>D-glucósido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dirty="0"/>
              <a:t>phillyrin-2-O-</a:t>
            </a:r>
            <a:r>
              <a:rPr lang="el-GR" dirty="0"/>
              <a:t>β-</a:t>
            </a:r>
            <a:r>
              <a:rPr lang="es-EC" dirty="0"/>
              <a:t>D-glucósido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dirty="0"/>
              <a:t>phillyrin-6-O- </a:t>
            </a:r>
            <a:r>
              <a:rPr lang="el-GR" dirty="0"/>
              <a:t>β-</a:t>
            </a:r>
            <a:r>
              <a:rPr lang="es-EC" dirty="0"/>
              <a:t>D-glucósido</a:t>
            </a:r>
            <a:endParaRPr lang="en-US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4816025" y="1553948"/>
            <a:ext cx="2490328" cy="615738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Metabolitos secundarios</a:t>
            </a:r>
          </a:p>
          <a:p>
            <a:pPr algn="ctr"/>
            <a:r>
              <a:rPr lang="es-EC" sz="1400" b="1" dirty="0">
                <a:solidFill>
                  <a:schemeClr val="tx1"/>
                </a:solidFill>
              </a:rPr>
              <a:t>e</a:t>
            </a:r>
            <a:r>
              <a:rPr lang="es-EC" sz="1400" b="1" dirty="0" smtClean="0">
                <a:solidFill>
                  <a:schemeClr val="tx1"/>
                </a:solidFill>
              </a:rPr>
              <a:t>n género </a:t>
            </a:r>
            <a:r>
              <a:rPr lang="es-EC" sz="1400" b="1" i="1" dirty="0" smtClean="0">
                <a:solidFill>
                  <a:schemeClr val="tx1"/>
                </a:solidFill>
              </a:rPr>
              <a:t>Chionanthus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39251" y="6424537"/>
            <a:ext cx="64475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dirty="0" smtClean="0"/>
              <a:t>(</a:t>
            </a:r>
            <a:r>
              <a:rPr lang="es-EC" sz="1100" dirty="0" err="1" smtClean="0"/>
              <a:t>Egbuna</a:t>
            </a:r>
            <a:r>
              <a:rPr lang="es-EC" sz="1100" dirty="0" smtClean="0"/>
              <a:t> et al., </a:t>
            </a:r>
            <a:r>
              <a:rPr lang="es-EC" sz="1100" dirty="0"/>
              <a:t>2018</a:t>
            </a:r>
            <a:r>
              <a:rPr lang="es-EC" sz="1100" dirty="0" smtClean="0"/>
              <a:t>; Bruneton, 2021; </a:t>
            </a:r>
            <a:r>
              <a:rPr lang="es-EC" sz="1100" dirty="0" err="1" smtClean="0"/>
              <a:t>Iqbal</a:t>
            </a:r>
            <a:r>
              <a:rPr lang="es-EC" sz="1100" dirty="0" smtClean="0"/>
              <a:t> et al., 2015; Lee et al., 2019; </a:t>
            </a:r>
            <a:r>
              <a:rPr lang="es-EC" sz="1100" dirty="0" err="1" smtClean="0"/>
              <a:t>Venkateswara</a:t>
            </a:r>
            <a:r>
              <a:rPr lang="es-EC" sz="1100" dirty="0" smtClean="0"/>
              <a:t> et al., 2013)</a:t>
            </a:r>
            <a:endParaRPr lang="en-US" sz="1100" dirty="0"/>
          </a:p>
        </p:txBody>
      </p:sp>
      <p:sp>
        <p:nvSpPr>
          <p:cNvPr id="25" name="Rectángulo 24"/>
          <p:cNvSpPr/>
          <p:nvPr/>
        </p:nvSpPr>
        <p:spPr>
          <a:xfrm>
            <a:off x="5020040" y="622778"/>
            <a:ext cx="2081694" cy="735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900" dirty="0" smtClean="0">
                <a:solidFill>
                  <a:schemeClr val="tx1"/>
                </a:solidFill>
              </a:rPr>
              <a:t>Ligados a su taxonomía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900" dirty="0">
                <a:solidFill>
                  <a:schemeClr val="tx1"/>
                </a:solidFill>
              </a:rPr>
              <a:t>M</a:t>
            </a:r>
            <a:r>
              <a:rPr lang="es-EC" sz="900" dirty="0" smtClean="0">
                <a:solidFill>
                  <a:schemeClr val="tx1"/>
                </a:solidFill>
              </a:rPr>
              <a:t>edicamentos, conservantes, pigmentos, resinas, pesticidas, etc.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27" name="Picture 2" descr="Imag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t="18707" r="21866" b="11623"/>
          <a:stretch/>
        </p:blipFill>
        <p:spPr bwMode="auto">
          <a:xfrm>
            <a:off x="1502348" y="2980640"/>
            <a:ext cx="2105887" cy="1522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7"/>
          <p:cNvSpPr/>
          <p:nvPr/>
        </p:nvSpPr>
        <p:spPr>
          <a:xfrm>
            <a:off x="2819636" y="4437112"/>
            <a:ext cx="9076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 smtClean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s-EC" sz="10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Thaqu</a:t>
            </a:r>
            <a:r>
              <a:rPr lang="es-EC" sz="900" dirty="0" smtClean="0"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es-EC" sz="1000" dirty="0" smtClean="0">
                <a:latin typeface="Calibri" panose="020F0502020204030204" pitchFamily="34" charset="0"/>
                <a:ea typeface="Calibri" panose="020F0502020204030204" pitchFamily="34" charset="0"/>
              </a:rPr>
              <a:t> 2017)</a:t>
            </a:r>
            <a:endParaRPr lang="en-US" sz="1000" dirty="0"/>
          </a:p>
        </p:txBody>
      </p:sp>
      <p:sp>
        <p:nvSpPr>
          <p:cNvPr id="26" name="Rectángulo 25"/>
          <p:cNvSpPr/>
          <p:nvPr/>
        </p:nvSpPr>
        <p:spPr>
          <a:xfrm>
            <a:off x="1616460" y="2654857"/>
            <a:ext cx="1877664" cy="3481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s-EC" sz="1000" b="1" i="1" dirty="0" smtClean="0">
                <a:solidFill>
                  <a:schemeClr val="tx1"/>
                </a:solidFill>
              </a:rPr>
              <a:t>Chionanthus virginicus </a:t>
            </a:r>
            <a:r>
              <a:rPr lang="es-EC" sz="1000" b="1" dirty="0" smtClean="0">
                <a:solidFill>
                  <a:schemeClr val="tx1"/>
                </a:solidFill>
              </a:rPr>
              <a:t>L.</a:t>
            </a:r>
          </a:p>
        </p:txBody>
      </p:sp>
      <p:sp>
        <p:nvSpPr>
          <p:cNvPr id="69" name="CuadroTexto 68"/>
          <p:cNvSpPr txBox="1"/>
          <p:nvPr/>
        </p:nvSpPr>
        <p:spPr>
          <a:xfrm>
            <a:off x="1631067" y="4703500"/>
            <a:ext cx="2096190" cy="4001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s-EC" sz="1000" dirty="0" smtClean="0"/>
              <a:t>Colagogo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s-EC" sz="1000" dirty="0" smtClean="0"/>
              <a:t>Diurético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s-EC" sz="1000" dirty="0" smtClean="0"/>
              <a:t>Tónico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s-EC" sz="1000" dirty="0" smtClean="0"/>
              <a:t>Plaguicida</a:t>
            </a:r>
            <a:endParaRPr lang="en-US" sz="1000" dirty="0"/>
          </a:p>
        </p:txBody>
      </p:sp>
      <p:cxnSp>
        <p:nvCxnSpPr>
          <p:cNvPr id="70" name="Google Shape;429;p22"/>
          <p:cNvCxnSpPr>
            <a:stCxn id="26" idx="0"/>
          </p:cNvCxnSpPr>
          <p:nvPr/>
        </p:nvCxnSpPr>
        <p:spPr>
          <a:xfrm rot="5400000" flipH="1" flipV="1">
            <a:off x="4171385" y="765356"/>
            <a:ext cx="273408" cy="3505595"/>
          </a:xfrm>
          <a:prstGeom prst="bentConnector2">
            <a:avLst/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72" name="Google Shape;434;p22"/>
          <p:cNvCxnSpPr>
            <a:stCxn id="68" idx="0"/>
          </p:cNvCxnSpPr>
          <p:nvPr/>
        </p:nvCxnSpPr>
        <p:spPr>
          <a:xfrm rot="16200000" flipV="1">
            <a:off x="7684211" y="749574"/>
            <a:ext cx="250999" cy="3514749"/>
          </a:xfrm>
          <a:prstGeom prst="bentConnector2">
            <a:avLst/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78" name="Imagen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11" y="4587839"/>
            <a:ext cx="712993" cy="335195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941" y="4797152"/>
            <a:ext cx="421914" cy="392816"/>
          </a:xfrm>
          <a:prstGeom prst="rect">
            <a:avLst/>
          </a:prstGeom>
        </p:spPr>
      </p:pic>
      <p:sp>
        <p:nvSpPr>
          <p:cNvPr id="80" name="Rectángulo 79"/>
          <p:cNvSpPr/>
          <p:nvPr/>
        </p:nvSpPr>
        <p:spPr>
          <a:xfrm>
            <a:off x="791134" y="5229200"/>
            <a:ext cx="1584176" cy="693343"/>
          </a:xfrm>
          <a:prstGeom prst="rect">
            <a:avLst/>
          </a:prstGeom>
          <a:ln w="381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s-EC" sz="1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C" sz="1000" dirty="0" smtClean="0">
                <a:solidFill>
                  <a:schemeClr val="accent2">
                    <a:lumMod val="75000"/>
                  </a:schemeClr>
                </a:solidFill>
              </a:rPr>
              <a:t>Secoiridoides</a:t>
            </a:r>
            <a:r>
              <a:rPr lang="es-EC" sz="10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accent2">
                    <a:lumMod val="75000"/>
                  </a:schemeClr>
                </a:solidFill>
              </a:rPr>
              <a:t>oleuropeína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accent2">
                    <a:lumMod val="75000"/>
                  </a:schemeClr>
                </a:solidFill>
              </a:rPr>
              <a:t>ligustrosido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accent2">
                    <a:lumMod val="75000"/>
                  </a:schemeClr>
                </a:solidFill>
              </a:rPr>
              <a:t>angustifoliósido B</a:t>
            </a:r>
          </a:p>
          <a:p>
            <a:pPr algn="ctr"/>
            <a:r>
              <a:rPr lang="es-EC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2" name="Imagen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78" y="2999435"/>
            <a:ext cx="2109572" cy="1536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3" name="Rectángulo 82"/>
          <p:cNvSpPr/>
          <p:nvPr/>
        </p:nvSpPr>
        <p:spPr>
          <a:xfrm>
            <a:off x="6250633" y="4464728"/>
            <a:ext cx="9669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>
                <a:latin typeface="Calibri" panose="020F0502020204030204" pitchFamily="34" charset="0"/>
                <a:ea typeface="Calibri" panose="020F0502020204030204" pitchFamily="34" charset="0"/>
              </a:rPr>
              <a:t>(Walton, 2022)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7" name="Rectángulo 66"/>
          <p:cNvSpPr/>
          <p:nvPr/>
        </p:nvSpPr>
        <p:spPr>
          <a:xfrm>
            <a:off x="5122356" y="2654857"/>
            <a:ext cx="1877664" cy="3481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s-EC" sz="1000" b="1" i="1" dirty="0" smtClean="0">
                <a:solidFill>
                  <a:schemeClr val="tx1"/>
                </a:solidFill>
              </a:rPr>
              <a:t>Chionanthus retusus</a:t>
            </a:r>
            <a:endParaRPr lang="es-EC" sz="1000" b="1" dirty="0" smtClean="0">
              <a:solidFill>
                <a:schemeClr val="tx1"/>
              </a:solidFill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8641263" y="4782811"/>
            <a:ext cx="2208439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s-EC" sz="1000" dirty="0" smtClean="0"/>
              <a:t>Potencial agente terapéutico:</a:t>
            </a:r>
          </a:p>
          <a:p>
            <a:r>
              <a:rPr lang="es-EC" sz="1000" dirty="0" smtClean="0"/>
              <a:t>envejecimiento y enf. degenerativas</a:t>
            </a:r>
            <a:endParaRPr lang="en-US" sz="1000" dirty="0"/>
          </a:p>
        </p:txBody>
      </p:sp>
      <p:sp>
        <p:nvSpPr>
          <p:cNvPr id="85" name="CuadroTexto 84"/>
          <p:cNvSpPr txBox="1"/>
          <p:nvPr/>
        </p:nvSpPr>
        <p:spPr>
          <a:xfrm>
            <a:off x="4979670" y="4731875"/>
            <a:ext cx="2266224" cy="4001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s-EC" sz="1000" dirty="0" smtClean="0"/>
              <a:t>Antipirético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s-EC" sz="1000" dirty="0" smtClean="0"/>
              <a:t>T. parálisis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s-EC" sz="1000" dirty="0" smtClean="0"/>
              <a:t>Antidiarréico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s-EC" sz="1000" dirty="0" smtClean="0"/>
              <a:t>Neuroprotector</a:t>
            </a:r>
          </a:p>
        </p:txBody>
      </p:sp>
      <p:pic>
        <p:nvPicPr>
          <p:cNvPr id="3074" name="Picture 2" descr="Chionanthus retusus | Chionanthus retusus - Van den Berk Vivir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16" y="5182921"/>
            <a:ext cx="1138434" cy="855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CuadroTexto 86"/>
          <p:cNvSpPr txBox="1"/>
          <p:nvPr/>
        </p:nvSpPr>
        <p:spPr>
          <a:xfrm>
            <a:off x="5070289" y="6037935"/>
            <a:ext cx="1139511" cy="2308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C" sz="900" dirty="0" smtClean="0">
                <a:solidFill>
                  <a:srgbClr val="36479A"/>
                </a:solidFill>
              </a:rPr>
              <a:t>10,7% flavonoides</a:t>
            </a:r>
            <a:endParaRPr lang="en-US" sz="900" dirty="0">
              <a:solidFill>
                <a:srgbClr val="36479A"/>
              </a:solidFill>
            </a:endParaRPr>
          </a:p>
        </p:txBody>
      </p:sp>
      <p:sp>
        <p:nvSpPr>
          <p:cNvPr id="88" name="Rectángulo 87"/>
          <p:cNvSpPr/>
          <p:nvPr/>
        </p:nvSpPr>
        <p:spPr>
          <a:xfrm>
            <a:off x="6225534" y="5229200"/>
            <a:ext cx="1526604" cy="808736"/>
          </a:xfrm>
          <a:prstGeom prst="rect">
            <a:avLst/>
          </a:prstGeom>
          <a:ln w="381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s-EC" sz="1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es-MX" sz="1000" dirty="0" smtClean="0">
                <a:solidFill>
                  <a:schemeClr val="accent2">
                    <a:lumMod val="75000"/>
                  </a:schemeClr>
                </a:solidFill>
              </a:rPr>
              <a:t>uercentina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es-MX" sz="1000" dirty="0" smtClean="0">
                <a:solidFill>
                  <a:schemeClr val="accent2">
                    <a:lumMod val="75000"/>
                  </a:schemeClr>
                </a:solidFill>
              </a:rPr>
              <a:t>aempferol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s-MX" sz="1000" dirty="0" smtClean="0">
                <a:solidFill>
                  <a:schemeClr val="accent2">
                    <a:lumMod val="75000"/>
                  </a:schemeClr>
                </a:solidFill>
              </a:rPr>
              <a:t>stragalina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accent2">
                    <a:lumMod val="75000"/>
                  </a:schemeClr>
                </a:solidFill>
              </a:rPr>
              <a:t>Nicotiflorina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accent2">
                    <a:lumMod val="75000"/>
                  </a:schemeClr>
                </a:solidFill>
              </a:rPr>
              <a:t>Luteolina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accent2">
                    <a:lumMod val="75000"/>
                  </a:schemeClr>
                </a:solidFill>
              </a:rPr>
              <a:t>Taxifolina</a:t>
            </a:r>
            <a:endParaRPr lang="es-MX" sz="1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s-EC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6" name="Imagen 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4141" y="2980640"/>
            <a:ext cx="2104024" cy="1536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8" name="Rectángulo 67"/>
          <p:cNvSpPr/>
          <p:nvPr/>
        </p:nvSpPr>
        <p:spPr>
          <a:xfrm>
            <a:off x="8628252" y="2632448"/>
            <a:ext cx="1877664" cy="3481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s-EC" sz="1000" b="1" i="1" dirty="0" smtClean="0">
                <a:solidFill>
                  <a:schemeClr val="tx1"/>
                </a:solidFill>
              </a:rPr>
              <a:t>Chionanthus </a:t>
            </a:r>
            <a:r>
              <a:rPr lang="es-EC" sz="1000" b="1" i="1" dirty="0" err="1" smtClean="0">
                <a:solidFill>
                  <a:schemeClr val="tx1"/>
                </a:solidFill>
              </a:rPr>
              <a:t>zeylanicus</a:t>
            </a:r>
            <a:r>
              <a:rPr lang="es-EC" sz="1000" b="1" i="1" dirty="0" smtClean="0">
                <a:solidFill>
                  <a:schemeClr val="tx1"/>
                </a:solidFill>
              </a:rPr>
              <a:t> </a:t>
            </a:r>
            <a:r>
              <a:rPr lang="es-EC" sz="1000" b="1" dirty="0" smtClean="0">
                <a:solidFill>
                  <a:schemeClr val="tx1"/>
                </a:solidFill>
              </a:rPr>
              <a:t>L.</a:t>
            </a:r>
          </a:p>
        </p:txBody>
      </p:sp>
      <p:sp>
        <p:nvSpPr>
          <p:cNvPr id="90" name="Rectángulo 89"/>
          <p:cNvSpPr/>
          <p:nvPr/>
        </p:nvSpPr>
        <p:spPr>
          <a:xfrm>
            <a:off x="9948428" y="4464727"/>
            <a:ext cx="8322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000" dirty="0" smtClean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s-EC" sz="1000" dirty="0" err="1"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s-EC" sz="10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arg</a:t>
            </a:r>
            <a:r>
              <a:rPr lang="es-EC" sz="1000" dirty="0" smtClean="0">
                <a:latin typeface="Calibri" panose="020F0502020204030204" pitchFamily="34" charset="0"/>
                <a:ea typeface="Calibri" panose="020F0502020204030204" pitchFamily="34" charset="0"/>
              </a:rPr>
              <a:t>, 2018)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9" name="Imagen 8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2912" y="5182921"/>
            <a:ext cx="595340" cy="846819"/>
          </a:xfrm>
          <a:prstGeom prst="rect">
            <a:avLst/>
          </a:prstGeom>
        </p:spPr>
      </p:pic>
      <p:sp>
        <p:nvSpPr>
          <p:cNvPr id="92" name="Rectángulo 91"/>
          <p:cNvSpPr/>
          <p:nvPr/>
        </p:nvSpPr>
        <p:spPr>
          <a:xfrm>
            <a:off x="8670845" y="5283995"/>
            <a:ext cx="2465715" cy="78384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accent2">
                    <a:lumMod val="75000"/>
                  </a:schemeClr>
                </a:solidFill>
              </a:rPr>
              <a:t>fenoles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accent2">
                    <a:lumMod val="75000"/>
                  </a:schemeClr>
                </a:solidFill>
              </a:rPr>
              <a:t>flavonoides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accent2">
                    <a:lumMod val="75000"/>
                  </a:schemeClr>
                </a:solidFill>
              </a:rPr>
              <a:t>esteroides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accent2">
                    <a:lumMod val="75000"/>
                  </a:schemeClr>
                </a:solidFill>
              </a:rPr>
              <a:t>terpenoides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accent2">
                    <a:lumMod val="75000"/>
                  </a:schemeClr>
                </a:solidFill>
              </a:rPr>
              <a:t>taninos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accent2">
                    <a:lumMod val="75000"/>
                  </a:schemeClr>
                </a:solidFill>
              </a:rPr>
              <a:t>lignina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000" dirty="0" smtClean="0">
                <a:solidFill>
                  <a:schemeClr val="accent2">
                    <a:lumMod val="75000"/>
                  </a:schemeClr>
                </a:solidFill>
              </a:rPr>
              <a:t>glucósidos</a:t>
            </a:r>
            <a:endParaRPr lang="es-MX" sz="1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s-EC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3" name="Imagen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745" y="4891179"/>
            <a:ext cx="421914" cy="3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6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5" grpId="0" animBg="1"/>
      <p:bldP spid="28" grpId="0"/>
      <p:bldP spid="26" grpId="0" animBg="1"/>
      <p:bldP spid="69" grpId="0"/>
      <p:bldP spid="80" grpId="0" animBg="1"/>
      <p:bldP spid="83" grpId="0"/>
      <p:bldP spid="67" grpId="0" animBg="1"/>
      <p:bldP spid="84" grpId="0"/>
      <p:bldP spid="85" grpId="0"/>
      <p:bldP spid="87" grpId="0"/>
      <p:bldP spid="88" grpId="0" animBg="1"/>
      <p:bldP spid="68" grpId="0" animBg="1"/>
      <p:bldP spid="90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Google Shape;163;p17"/>
          <p:cNvCxnSpPr>
            <a:stCxn id="104" idx="1"/>
          </p:cNvCxnSpPr>
          <p:nvPr/>
        </p:nvCxnSpPr>
        <p:spPr>
          <a:xfrm flipH="1">
            <a:off x="7570966" y="5353146"/>
            <a:ext cx="1964822" cy="0"/>
          </a:xfrm>
          <a:prstGeom prst="straightConnector1">
            <a:avLst/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97" name="Google Shape;430;p22"/>
          <p:cNvCxnSpPr>
            <a:stCxn id="92" idx="1"/>
          </p:cNvCxnSpPr>
          <p:nvPr/>
        </p:nvCxnSpPr>
        <p:spPr>
          <a:xfrm rot="10800000" flipH="1">
            <a:off x="9918399" y="2350525"/>
            <a:ext cx="520879" cy="2151068"/>
          </a:xfrm>
          <a:prstGeom prst="bentConnector4">
            <a:avLst>
              <a:gd name="adj1" fmla="val -43887"/>
              <a:gd name="adj2" fmla="val 70951"/>
            </a:avLst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6" name="Google Shape;430;p22"/>
          <p:cNvCxnSpPr/>
          <p:nvPr/>
        </p:nvCxnSpPr>
        <p:spPr>
          <a:xfrm rot="16200000" flipV="1">
            <a:off x="7444213" y="2482604"/>
            <a:ext cx="362125" cy="5856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4112" y="32859"/>
            <a:ext cx="4608512" cy="612939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cxnSp>
        <p:nvCxnSpPr>
          <p:cNvPr id="14" name="Google Shape;338;p20"/>
          <p:cNvCxnSpPr>
            <a:endCxn id="61" idx="1"/>
          </p:cNvCxnSpPr>
          <p:nvPr/>
        </p:nvCxnSpPr>
        <p:spPr>
          <a:xfrm>
            <a:off x="4989622" y="973604"/>
            <a:ext cx="2606368" cy="12014"/>
          </a:xfrm>
          <a:prstGeom prst="straightConnector1">
            <a:avLst/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9" name="Rectángulo 18"/>
          <p:cNvSpPr/>
          <p:nvPr/>
        </p:nvSpPr>
        <p:spPr>
          <a:xfrm>
            <a:off x="33531" y="6479758"/>
            <a:ext cx="64331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dirty="0" smtClean="0"/>
              <a:t>(</a:t>
            </a:r>
            <a:r>
              <a:rPr lang="es-EC" sz="1100" dirty="0" err="1" smtClean="0"/>
              <a:t>Barua</a:t>
            </a:r>
            <a:r>
              <a:rPr lang="es-EC" sz="1100" dirty="0" smtClean="0"/>
              <a:t> et al., 2014; </a:t>
            </a:r>
            <a:r>
              <a:rPr lang="es-EC" sz="1100" dirty="0" err="1" smtClean="0"/>
              <a:t>Litescu</a:t>
            </a:r>
            <a:r>
              <a:rPr lang="es-EC" sz="1100" dirty="0" smtClean="0"/>
              <a:t> et al., 2010; Chaves et al., 2020; </a:t>
            </a:r>
            <a:r>
              <a:rPr lang="es-EC" sz="1100" dirty="0" err="1" smtClean="0"/>
              <a:t>Uzombah</a:t>
            </a:r>
            <a:r>
              <a:rPr lang="es-EC" sz="1100" dirty="0" smtClean="0"/>
              <a:t>, 2022; </a:t>
            </a:r>
            <a:r>
              <a:rPr lang="es-EC" sz="1100" dirty="0" err="1" smtClean="0"/>
              <a:t>Swallah</a:t>
            </a:r>
            <a:r>
              <a:rPr lang="es-EC" sz="1100" dirty="0" smtClean="0"/>
              <a:t> et al., 2020 )</a:t>
            </a:r>
            <a:endParaRPr lang="en-US" sz="1100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1423557" y="713413"/>
            <a:ext cx="2880961" cy="5203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i="1" dirty="0" smtClean="0"/>
              <a:t>Capacidad Antioxidante</a:t>
            </a:r>
            <a:endParaRPr lang="en-US" sz="1050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456540"/>
            <a:ext cx="706496" cy="1168836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179" y="1487816"/>
            <a:ext cx="1224132" cy="667962"/>
          </a:xfrm>
          <a:prstGeom prst="rect">
            <a:avLst/>
          </a:prstGeom>
        </p:spPr>
      </p:pic>
      <p:sp>
        <p:nvSpPr>
          <p:cNvPr id="30" name="Flecha derecha 29"/>
          <p:cNvSpPr/>
          <p:nvPr/>
        </p:nvSpPr>
        <p:spPr>
          <a:xfrm>
            <a:off x="2983165" y="1859678"/>
            <a:ext cx="303769" cy="296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110" y="1750719"/>
            <a:ext cx="349226" cy="217917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1545608" y="1674457"/>
            <a:ext cx="1301714" cy="7330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900" dirty="0" smtClean="0">
                <a:solidFill>
                  <a:schemeClr val="tx1"/>
                </a:solidFill>
              </a:rPr>
              <a:t>T extremas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900" dirty="0" smtClean="0">
                <a:solidFill>
                  <a:schemeClr val="tx1"/>
                </a:solidFill>
              </a:rPr>
              <a:t>Metales pesados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900" dirty="0" smtClean="0">
                <a:solidFill>
                  <a:schemeClr val="tx1"/>
                </a:solidFill>
              </a:rPr>
              <a:t>Sequías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900" dirty="0" smtClean="0">
                <a:solidFill>
                  <a:schemeClr val="tx1"/>
                </a:solidFill>
              </a:rPr>
              <a:t>Salinidad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900" dirty="0" err="1" smtClean="0">
                <a:solidFill>
                  <a:schemeClr val="tx1"/>
                </a:solidFill>
              </a:rPr>
              <a:t>Def</a:t>
            </a:r>
            <a:r>
              <a:rPr lang="es-EC" sz="900" dirty="0" smtClean="0">
                <a:solidFill>
                  <a:schemeClr val="tx1"/>
                </a:solidFill>
              </a:rPr>
              <a:t>. nutrientes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327950" y="2106049"/>
            <a:ext cx="1368589" cy="2462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C" sz="1000" dirty="0" smtClean="0"/>
              <a:t>Radicales libres (RL)</a:t>
            </a:r>
            <a:endParaRPr lang="en-US" sz="1000" dirty="0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0650" y="3197661"/>
            <a:ext cx="572898" cy="219791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2220650" y="2863297"/>
            <a:ext cx="1313592" cy="2462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C" sz="1000" dirty="0" smtClean="0"/>
              <a:t>Escisión </a:t>
            </a:r>
            <a:r>
              <a:rPr lang="es-EC" sz="1000" dirty="0" err="1" smtClean="0"/>
              <a:t>homolítica</a:t>
            </a:r>
            <a:endParaRPr lang="en-US" sz="1000" dirty="0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6000" y="3103329"/>
            <a:ext cx="523611" cy="397679"/>
          </a:xfrm>
          <a:prstGeom prst="rect">
            <a:avLst/>
          </a:prstGeom>
        </p:spPr>
      </p:pic>
      <p:sp>
        <p:nvSpPr>
          <p:cNvPr id="40" name="Rectángulo 39"/>
          <p:cNvSpPr/>
          <p:nvPr/>
        </p:nvSpPr>
        <p:spPr>
          <a:xfrm>
            <a:off x="1114082" y="5019847"/>
            <a:ext cx="1290034" cy="803926"/>
          </a:xfrm>
          <a:prstGeom prst="rect">
            <a:avLst/>
          </a:prstGeom>
          <a:ln w="381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s-EC" sz="800" dirty="0" smtClean="0">
                <a:solidFill>
                  <a:schemeClr val="accent2">
                    <a:lumMod val="75000"/>
                  </a:schemeClr>
                </a:solidFill>
              </a:rPr>
              <a:t>Moléculas</a:t>
            </a:r>
            <a:endParaRPr lang="es-MX" sz="9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s-MX" sz="9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sz="800" dirty="0" smtClean="0">
                <a:solidFill>
                  <a:schemeClr val="tx1"/>
                </a:solidFill>
              </a:rPr>
              <a:t>Afectan:</a:t>
            </a:r>
          </a:p>
          <a:p>
            <a:r>
              <a:rPr lang="es-MX" sz="800" dirty="0" smtClean="0">
                <a:solidFill>
                  <a:schemeClr val="tx1"/>
                </a:solidFill>
              </a:rPr>
              <a:t>-Proteínas de tejidos</a:t>
            </a:r>
          </a:p>
          <a:p>
            <a:r>
              <a:rPr lang="es-MX" sz="800" dirty="0" smtClean="0">
                <a:solidFill>
                  <a:schemeClr val="tx1"/>
                </a:solidFill>
              </a:rPr>
              <a:t>-Carbohidratos</a:t>
            </a:r>
          </a:p>
          <a:p>
            <a:r>
              <a:rPr lang="es-MX" sz="800" dirty="0" smtClean="0">
                <a:solidFill>
                  <a:schemeClr val="tx1"/>
                </a:solidFill>
              </a:rPr>
              <a:t>-Fosfolípidos membrana</a:t>
            </a:r>
          </a:p>
          <a:p>
            <a:r>
              <a:rPr lang="es-MX" sz="800" dirty="0" smtClean="0">
                <a:solidFill>
                  <a:schemeClr val="tx1"/>
                </a:solidFill>
              </a:rPr>
              <a:t>-ADN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s-EC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5"/>
          <a:stretch/>
        </p:blipFill>
        <p:spPr>
          <a:xfrm flipH="1">
            <a:off x="1260253" y="3861048"/>
            <a:ext cx="3294154" cy="1058327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947162" flipH="1">
            <a:off x="3550452" y="2529050"/>
            <a:ext cx="432827" cy="270084"/>
          </a:xfrm>
          <a:prstGeom prst="rect">
            <a:avLst/>
          </a:prstGeom>
        </p:spPr>
      </p:pic>
      <p:sp>
        <p:nvSpPr>
          <p:cNvPr id="43" name="Rectángulo 42"/>
          <p:cNvSpPr/>
          <p:nvPr/>
        </p:nvSpPr>
        <p:spPr>
          <a:xfrm>
            <a:off x="2457929" y="5009415"/>
            <a:ext cx="926615" cy="242442"/>
          </a:xfrm>
          <a:prstGeom prst="rect">
            <a:avLst/>
          </a:prstGeom>
          <a:ln w="381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900" dirty="0">
              <a:solidFill>
                <a:srgbClr val="C00000"/>
              </a:solidFill>
            </a:endParaRPr>
          </a:p>
          <a:p>
            <a:pPr algn="ctr"/>
            <a:r>
              <a:rPr lang="es-EC" sz="900" dirty="0" smtClean="0">
                <a:solidFill>
                  <a:srgbClr val="C00000"/>
                </a:solidFill>
              </a:rPr>
              <a:t>Radical libre</a:t>
            </a:r>
            <a:endParaRPr lang="es-MX" sz="900" dirty="0" smtClean="0">
              <a:solidFill>
                <a:srgbClr val="C000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MX" sz="900" dirty="0">
              <a:solidFill>
                <a:srgbClr val="C00000"/>
              </a:solidFill>
            </a:endParaRPr>
          </a:p>
          <a:p>
            <a:pPr algn="ctr"/>
            <a:r>
              <a:rPr lang="es-EC" sz="1600" dirty="0" smtClean="0">
                <a:solidFill>
                  <a:srgbClr val="C00000"/>
                </a:solidFill>
              </a:rPr>
              <a:t>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3627792" y="4919375"/>
            <a:ext cx="926615" cy="242442"/>
          </a:xfrm>
          <a:prstGeom prst="rect">
            <a:avLst/>
          </a:prstGeom>
          <a:ln w="38100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900" dirty="0">
              <a:solidFill>
                <a:srgbClr val="00B050"/>
              </a:solidFill>
            </a:endParaRPr>
          </a:p>
          <a:p>
            <a:pPr algn="ctr"/>
            <a:r>
              <a:rPr lang="es-EC" sz="900" dirty="0" smtClean="0">
                <a:solidFill>
                  <a:srgbClr val="00B050"/>
                </a:solidFill>
              </a:rPr>
              <a:t>Antioxidante</a:t>
            </a:r>
          </a:p>
          <a:p>
            <a:pPr algn="ctr"/>
            <a:r>
              <a:rPr lang="es-EC" sz="1600" dirty="0" smtClean="0">
                <a:solidFill>
                  <a:srgbClr val="00B050"/>
                </a:solidFill>
              </a:rPr>
              <a:t> </a:t>
            </a:r>
            <a:endParaRPr lang="en-US" sz="1600" dirty="0">
              <a:solidFill>
                <a:srgbClr val="00B050"/>
              </a:solidFill>
            </a:endParaRPr>
          </a:p>
        </p:txBody>
      </p:sp>
      <p:cxnSp>
        <p:nvCxnSpPr>
          <p:cNvPr id="45" name="Google Shape;434;p22"/>
          <p:cNvCxnSpPr>
            <a:endCxn id="20" idx="3"/>
          </p:cNvCxnSpPr>
          <p:nvPr/>
        </p:nvCxnSpPr>
        <p:spPr>
          <a:xfrm rot="16200000" flipV="1">
            <a:off x="2924374" y="2353748"/>
            <a:ext cx="3445392" cy="685104"/>
          </a:xfrm>
          <a:prstGeom prst="bentConnector2">
            <a:avLst/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48" name="Google Shape;338;p20"/>
          <p:cNvCxnSpPr/>
          <p:nvPr/>
        </p:nvCxnSpPr>
        <p:spPr>
          <a:xfrm>
            <a:off x="4696539" y="4418996"/>
            <a:ext cx="293083" cy="0"/>
          </a:xfrm>
          <a:prstGeom prst="straightConnector1">
            <a:avLst/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0" name="Rectángulo 49"/>
          <p:cNvSpPr/>
          <p:nvPr/>
        </p:nvSpPr>
        <p:spPr>
          <a:xfrm>
            <a:off x="3327950" y="5691132"/>
            <a:ext cx="1722752" cy="39358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>En pequeñas concentraciones</a:t>
            </a:r>
          </a:p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> retrasa e inhibe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7004" y="5658560"/>
            <a:ext cx="541528" cy="476237"/>
          </a:xfrm>
          <a:prstGeom prst="rect">
            <a:avLst/>
          </a:prstGeom>
        </p:spPr>
      </p:pic>
      <p:sp>
        <p:nvSpPr>
          <p:cNvPr id="49" name="Flecha izquierda 48"/>
          <p:cNvSpPr/>
          <p:nvPr/>
        </p:nvSpPr>
        <p:spPr>
          <a:xfrm rot="10800000">
            <a:off x="5386607" y="5729266"/>
            <a:ext cx="973909" cy="3167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Google Shape;430;p22"/>
          <p:cNvCxnSpPr/>
          <p:nvPr/>
        </p:nvCxnSpPr>
        <p:spPr>
          <a:xfrm rot="16200000" flipV="1">
            <a:off x="3976573" y="5226705"/>
            <a:ext cx="231012" cy="196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1" name="Rectángulo 50"/>
          <p:cNvSpPr/>
          <p:nvPr/>
        </p:nvSpPr>
        <p:spPr>
          <a:xfrm>
            <a:off x="3327950" y="5251857"/>
            <a:ext cx="1712759" cy="30354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>enzimáticos y </a:t>
            </a:r>
            <a:r>
              <a:rPr lang="es-EC" sz="900" u="sng" dirty="0" smtClean="0">
                <a:solidFill>
                  <a:schemeClr val="tx1"/>
                </a:solidFill>
              </a:rPr>
              <a:t>no enzimáticos</a:t>
            </a:r>
            <a:endParaRPr lang="en-US" sz="1050" u="sng" dirty="0">
              <a:solidFill>
                <a:schemeClr val="tx1"/>
              </a:solidFill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7" t="-1" b="16906"/>
          <a:stretch/>
        </p:blipFill>
        <p:spPr>
          <a:xfrm flipH="1">
            <a:off x="682053" y="3068960"/>
            <a:ext cx="957528" cy="488876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523927" y="3595537"/>
            <a:ext cx="349226" cy="217917"/>
          </a:xfrm>
          <a:prstGeom prst="rect">
            <a:avLst/>
          </a:prstGeom>
        </p:spPr>
      </p:pic>
      <p:sp>
        <p:nvSpPr>
          <p:cNvPr id="59" name="Flecha abajo 58"/>
          <p:cNvSpPr/>
          <p:nvPr/>
        </p:nvSpPr>
        <p:spPr>
          <a:xfrm>
            <a:off x="2789755" y="3529881"/>
            <a:ext cx="277044" cy="287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ángulo redondeado 60"/>
          <p:cNvSpPr/>
          <p:nvPr/>
        </p:nvSpPr>
        <p:spPr>
          <a:xfrm>
            <a:off x="7595990" y="725427"/>
            <a:ext cx="2880961" cy="5203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i="1" dirty="0" smtClean="0"/>
              <a:t>Métodos determinación</a:t>
            </a:r>
            <a:endParaRPr lang="en-US" sz="1050" dirty="0"/>
          </a:p>
        </p:txBody>
      </p:sp>
      <p:sp>
        <p:nvSpPr>
          <p:cNvPr id="76" name="Rectángulo redondeado 75"/>
          <p:cNvSpPr/>
          <p:nvPr/>
        </p:nvSpPr>
        <p:spPr>
          <a:xfrm>
            <a:off x="6672448" y="1762099"/>
            <a:ext cx="1870269" cy="56027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b="1" dirty="0" smtClean="0"/>
              <a:t>Transferencia de átomos de hidrógeno</a:t>
            </a:r>
            <a:br>
              <a:rPr lang="es-EC" sz="1000" b="1" dirty="0" smtClean="0"/>
            </a:br>
            <a:r>
              <a:rPr lang="es-EC" sz="1000" b="1" dirty="0" smtClean="0"/>
              <a:t>(HAT)</a:t>
            </a:r>
            <a:endParaRPr lang="en-US" sz="1000" b="1" dirty="0"/>
          </a:p>
        </p:txBody>
      </p:sp>
      <p:sp>
        <p:nvSpPr>
          <p:cNvPr id="77" name="Rectángulo redondeado 76"/>
          <p:cNvSpPr/>
          <p:nvPr/>
        </p:nvSpPr>
        <p:spPr>
          <a:xfrm>
            <a:off x="9504145" y="1762099"/>
            <a:ext cx="1870269" cy="560279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b="1" dirty="0" smtClean="0"/>
              <a:t>Transferencia de un solo electrón</a:t>
            </a:r>
            <a:br>
              <a:rPr lang="es-EC" sz="1000" b="1" dirty="0" smtClean="0"/>
            </a:br>
            <a:r>
              <a:rPr lang="es-EC" sz="1000" b="1" dirty="0" smtClean="0"/>
              <a:t>(SET)</a:t>
            </a:r>
            <a:endParaRPr lang="en-US" sz="1000" b="1" dirty="0"/>
          </a:p>
        </p:txBody>
      </p:sp>
      <p:cxnSp>
        <p:nvCxnSpPr>
          <p:cNvPr id="79" name="Google Shape;338;p20"/>
          <p:cNvCxnSpPr>
            <a:stCxn id="77" idx="0"/>
          </p:cNvCxnSpPr>
          <p:nvPr/>
        </p:nvCxnSpPr>
        <p:spPr>
          <a:xfrm flipH="1" flipV="1">
            <a:off x="9036470" y="1267810"/>
            <a:ext cx="1402810" cy="494289"/>
          </a:xfrm>
          <a:prstGeom prst="straightConnector1">
            <a:avLst/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1" name="Google Shape;338;p20"/>
          <p:cNvCxnSpPr>
            <a:stCxn id="76" idx="0"/>
            <a:endCxn id="61" idx="2"/>
          </p:cNvCxnSpPr>
          <p:nvPr/>
        </p:nvCxnSpPr>
        <p:spPr>
          <a:xfrm flipV="1">
            <a:off x="7607583" y="1245809"/>
            <a:ext cx="1428888" cy="516290"/>
          </a:xfrm>
          <a:prstGeom prst="straightConnector1">
            <a:avLst/>
          </a:prstGeom>
          <a:noFill/>
          <a:ln w="19050" cap="flat" cmpd="sng">
            <a:solidFill>
              <a:srgbClr val="2D406A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4" name="Rectángulo 83"/>
          <p:cNvSpPr/>
          <p:nvPr/>
        </p:nvSpPr>
        <p:spPr>
          <a:xfrm>
            <a:off x="9933553" y="3072864"/>
            <a:ext cx="1050618" cy="310799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DPPH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6950786" y="2492896"/>
            <a:ext cx="1313592" cy="400110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algn="ctr"/>
            <a:r>
              <a:rPr lang="es-EC" sz="1000" dirty="0" smtClean="0"/>
              <a:t>Miden capacidad de estabilizar RL</a:t>
            </a:r>
            <a:endParaRPr lang="en-US" sz="1000" dirty="0"/>
          </a:p>
        </p:txBody>
      </p:sp>
      <p:sp>
        <p:nvSpPr>
          <p:cNvPr id="86" name="CuadroTexto 85"/>
          <p:cNvSpPr txBox="1"/>
          <p:nvPr/>
        </p:nvSpPr>
        <p:spPr>
          <a:xfrm>
            <a:off x="9782483" y="2492896"/>
            <a:ext cx="1313592" cy="400110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>
            <a:defPPr>
              <a:defRPr lang="es-EC"/>
            </a:defPPr>
            <a:lvl1pPr algn="ctr">
              <a:defRPr sz="1000"/>
            </a:lvl1pPr>
          </a:lstStyle>
          <a:p>
            <a:r>
              <a:rPr lang="es-EC" dirty="0"/>
              <a:t>Miden disminución porcentual</a:t>
            </a:r>
            <a:endParaRPr lang="en-US" dirty="0"/>
          </a:p>
        </p:txBody>
      </p:sp>
      <p:sp>
        <p:nvSpPr>
          <p:cNvPr id="90" name="Rectángulo 89"/>
          <p:cNvSpPr/>
          <p:nvPr/>
        </p:nvSpPr>
        <p:spPr>
          <a:xfrm>
            <a:off x="9933553" y="3490275"/>
            <a:ext cx="1050618" cy="310799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ABTS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1" name="Rectángulo 90"/>
          <p:cNvSpPr/>
          <p:nvPr/>
        </p:nvSpPr>
        <p:spPr>
          <a:xfrm>
            <a:off x="9918400" y="3918725"/>
            <a:ext cx="1050618" cy="310799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FRAP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2" name="Rectángulo 91"/>
          <p:cNvSpPr/>
          <p:nvPr/>
        </p:nvSpPr>
        <p:spPr>
          <a:xfrm>
            <a:off x="9918400" y="4346193"/>
            <a:ext cx="1050618" cy="310799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CUPRAC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1" name="Rectángulo 100"/>
          <p:cNvSpPr/>
          <p:nvPr/>
        </p:nvSpPr>
        <p:spPr>
          <a:xfrm>
            <a:off x="7760458" y="5026681"/>
            <a:ext cx="1465140" cy="616205"/>
          </a:xfrm>
          <a:prstGeom prst="rect">
            <a:avLst/>
          </a:prstGeom>
          <a:solidFill>
            <a:srgbClr val="CEFED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C" sz="9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900" dirty="0">
              <a:solidFill>
                <a:schemeClr val="tx1"/>
              </a:solidFill>
            </a:endParaRPr>
          </a:p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Polifenoles </a:t>
            </a:r>
          </a:p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s-EC" sz="1000" dirty="0" smtClean="0">
                <a:solidFill>
                  <a:schemeClr val="tx1"/>
                </a:solidFill>
              </a:rPr>
              <a:t>Compuestos fenólicos</a:t>
            </a:r>
          </a:p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/>
            </a:r>
            <a:br>
              <a:rPr lang="es-EC" sz="900" dirty="0" smtClean="0">
                <a:solidFill>
                  <a:schemeClr val="tx1"/>
                </a:solidFill>
              </a:rPr>
            </a:b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02" name="Imagen 101"/>
          <p:cNvPicPr>
            <a:picLocks noChangeAspect="1"/>
          </p:cNvPicPr>
          <p:nvPr/>
        </p:nvPicPr>
        <p:blipFill rotWithShape="1">
          <a:blip r:embed="rId11"/>
          <a:srcRect l="77115" t="53712" r="2966" b="10910"/>
          <a:stretch/>
        </p:blipFill>
        <p:spPr>
          <a:xfrm>
            <a:off x="6775861" y="4855723"/>
            <a:ext cx="720080" cy="720080"/>
          </a:xfrm>
          <a:prstGeom prst="rect">
            <a:avLst/>
          </a:prstGeom>
        </p:spPr>
      </p:pic>
      <p:sp>
        <p:nvSpPr>
          <p:cNvPr id="104" name="Rectángulo 103"/>
          <p:cNvSpPr/>
          <p:nvPr/>
        </p:nvSpPr>
        <p:spPr>
          <a:xfrm>
            <a:off x="9535788" y="5045043"/>
            <a:ext cx="1312740" cy="616205"/>
          </a:xfrm>
          <a:prstGeom prst="rect">
            <a:avLst/>
          </a:prstGeom>
          <a:solidFill>
            <a:srgbClr val="EDFEB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EC" sz="9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9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900" dirty="0" smtClean="0">
                <a:solidFill>
                  <a:schemeClr val="tx1"/>
                </a:solidFill>
              </a:rPr>
              <a:t>Flavonoides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900" dirty="0" smtClean="0">
                <a:solidFill>
                  <a:schemeClr val="tx1"/>
                </a:solidFill>
              </a:rPr>
              <a:t>No Flavonoides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C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900" dirty="0" smtClean="0">
                <a:solidFill>
                  <a:schemeClr val="tx1"/>
                </a:solidFill>
              </a:rPr>
              <a:t>Taninos</a:t>
            </a:r>
            <a:endParaRPr lang="es-EC" sz="1000" dirty="0" smtClean="0">
              <a:solidFill>
                <a:schemeClr val="tx1"/>
              </a:solidFill>
            </a:endParaRPr>
          </a:p>
          <a:p>
            <a:pPr algn="ctr"/>
            <a:r>
              <a:rPr lang="es-EC" sz="900" dirty="0" smtClean="0">
                <a:solidFill>
                  <a:schemeClr val="tx1"/>
                </a:solidFill>
              </a:rPr>
              <a:t/>
            </a:r>
            <a:br>
              <a:rPr lang="es-EC" sz="900" dirty="0" smtClean="0">
                <a:solidFill>
                  <a:schemeClr val="tx1"/>
                </a:solidFill>
              </a:rPr>
            </a:b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1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nimBg="1"/>
      <p:bldP spid="29" grpId="0" animBg="1"/>
      <p:bldP spid="32" grpId="0"/>
      <p:bldP spid="38" grpId="0"/>
      <p:bldP spid="40" grpId="0" animBg="1"/>
      <p:bldP spid="43" grpId="0" animBg="1"/>
      <p:bldP spid="44" grpId="0" animBg="1"/>
      <p:bldP spid="50" grpId="0" animBg="1"/>
      <p:bldP spid="49" grpId="0" animBg="1"/>
      <p:bldP spid="51" grpId="0" animBg="1"/>
      <p:bldP spid="59" grpId="0" animBg="1"/>
      <p:bldP spid="61" grpId="0" animBg="1"/>
      <p:bldP spid="76" grpId="0" animBg="1"/>
      <p:bldP spid="77" grpId="0" animBg="1"/>
      <p:bldP spid="84" grpId="0" animBg="1"/>
      <p:bldP spid="85" grpId="0" animBg="1"/>
      <p:bldP spid="86" grpId="0" animBg="1"/>
      <p:bldP spid="90" grpId="0" animBg="1"/>
      <p:bldP spid="91" grpId="0" animBg="1"/>
      <p:bldP spid="92" grpId="0" animBg="1"/>
      <p:bldP spid="101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5485" y="0"/>
            <a:ext cx="4608512" cy="612939"/>
          </a:xfrm>
        </p:spPr>
        <p:txBody>
          <a:bodyPr/>
          <a:lstStyle/>
          <a:p>
            <a:pPr algn="l"/>
            <a:r>
              <a:rPr lang="es-EC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</a:t>
            </a:r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CONTENIDOS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5" name="Google Shape;1221;p45">
            <a:extLst>
              <a:ext uri="{FF2B5EF4-FFF2-40B4-BE49-F238E27FC236}">
                <a16:creationId xmlns:a16="http://schemas.microsoft.com/office/drawing/2014/main" id="{0786A912-86C0-477E-A5E4-D2C3952BD85B}"/>
              </a:ext>
            </a:extLst>
          </p:cNvPr>
          <p:cNvCxnSpPr>
            <a:cxnSpLocks/>
          </p:cNvCxnSpPr>
          <p:nvPr/>
        </p:nvCxnSpPr>
        <p:spPr>
          <a:xfrm>
            <a:off x="1891926" y="791514"/>
            <a:ext cx="31559" cy="5023340"/>
          </a:xfrm>
          <a:prstGeom prst="straightConnector1">
            <a:avLst/>
          </a:prstGeom>
          <a:noFill/>
          <a:ln w="28575" cap="flat" cmpd="sng">
            <a:solidFill>
              <a:srgbClr val="C5D5CB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A08F89C7-7EEA-4E47-BEE7-940E9A91232B}"/>
              </a:ext>
            </a:extLst>
          </p:cNvPr>
          <p:cNvSpPr/>
          <p:nvPr/>
        </p:nvSpPr>
        <p:spPr>
          <a:xfrm>
            <a:off x="1634651" y="966880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6BF66CB-354B-494E-B50F-6A1D5F0EFDE0}"/>
              </a:ext>
            </a:extLst>
          </p:cNvPr>
          <p:cNvSpPr/>
          <p:nvPr/>
        </p:nvSpPr>
        <p:spPr>
          <a:xfrm>
            <a:off x="1634651" y="2346426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E08CAE1-3FD0-4164-889B-6031FFD64268}"/>
              </a:ext>
            </a:extLst>
          </p:cNvPr>
          <p:cNvSpPr/>
          <p:nvPr/>
        </p:nvSpPr>
        <p:spPr>
          <a:xfrm>
            <a:off x="1634651" y="3032103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A8CB511-649C-4E54-A0B9-0F5243EC7220}"/>
              </a:ext>
            </a:extLst>
          </p:cNvPr>
          <p:cNvSpPr/>
          <p:nvPr/>
        </p:nvSpPr>
        <p:spPr>
          <a:xfrm>
            <a:off x="1634649" y="3709231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E1EAD0-C6BC-4BD2-92B7-22BFDEEC7374}"/>
              </a:ext>
            </a:extLst>
          </p:cNvPr>
          <p:cNvSpPr txBox="1"/>
          <p:nvPr/>
        </p:nvSpPr>
        <p:spPr>
          <a:xfrm>
            <a:off x="2371525" y="951316"/>
            <a:ext cx="251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4B4AD24-76E8-483A-B196-4DDDBB23B16E}"/>
              </a:ext>
            </a:extLst>
          </p:cNvPr>
          <p:cNvSpPr txBox="1"/>
          <p:nvPr/>
        </p:nvSpPr>
        <p:spPr>
          <a:xfrm>
            <a:off x="2371525" y="2330862"/>
            <a:ext cx="42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003FE6B-0517-415A-ACF1-031CB392CB0C}"/>
              </a:ext>
            </a:extLst>
          </p:cNvPr>
          <p:cNvSpPr txBox="1"/>
          <p:nvPr/>
        </p:nvSpPr>
        <p:spPr>
          <a:xfrm>
            <a:off x="2371525" y="3016539"/>
            <a:ext cx="525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13AF02-37D0-4F15-B0C3-07A446910819}"/>
              </a:ext>
            </a:extLst>
          </p:cNvPr>
          <p:cNvSpPr txBox="1"/>
          <p:nvPr/>
        </p:nvSpPr>
        <p:spPr>
          <a:xfrm>
            <a:off x="2371523" y="3693667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4D7A255-A95B-47D5-92C0-A698B8BB9D5C}"/>
              </a:ext>
            </a:extLst>
          </p:cNvPr>
          <p:cNvSpPr/>
          <p:nvPr/>
        </p:nvSpPr>
        <p:spPr>
          <a:xfrm>
            <a:off x="1634649" y="4388714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18C3060-D791-4425-B226-7842AFAC4767}"/>
              </a:ext>
            </a:extLst>
          </p:cNvPr>
          <p:cNvSpPr txBox="1"/>
          <p:nvPr/>
        </p:nvSpPr>
        <p:spPr>
          <a:xfrm>
            <a:off x="2371523" y="4373150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B0B9845-BD45-4F66-93FE-7878EDC4E543}"/>
              </a:ext>
            </a:extLst>
          </p:cNvPr>
          <p:cNvSpPr/>
          <p:nvPr/>
        </p:nvSpPr>
        <p:spPr>
          <a:xfrm>
            <a:off x="1634651" y="1668121"/>
            <a:ext cx="546109" cy="492093"/>
          </a:xfrm>
          <a:prstGeom prst="ellipse">
            <a:avLst/>
          </a:prstGeom>
          <a:solidFill>
            <a:srgbClr val="0A8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E3B45D3-7414-41D2-A3A0-7BC661FA7CC7}"/>
              </a:ext>
            </a:extLst>
          </p:cNvPr>
          <p:cNvSpPr txBox="1"/>
          <p:nvPr/>
        </p:nvSpPr>
        <p:spPr>
          <a:xfrm>
            <a:off x="2371524" y="1652557"/>
            <a:ext cx="42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A8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r>
              <a:rPr lang="es-ES" sz="2800" b="1" dirty="0">
                <a:solidFill>
                  <a:srgbClr val="0A8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2800" b="1" dirty="0" smtClean="0">
                <a:solidFill>
                  <a:srgbClr val="0A8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  <a:endParaRPr lang="es-EC" sz="2800" b="1" dirty="0">
              <a:solidFill>
                <a:srgbClr val="0A84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C76E3B52-A602-46F1-A287-41E8BEBB52BC}"/>
              </a:ext>
            </a:extLst>
          </p:cNvPr>
          <p:cNvSpPr/>
          <p:nvPr/>
        </p:nvSpPr>
        <p:spPr>
          <a:xfrm>
            <a:off x="1651935" y="5058827"/>
            <a:ext cx="546109" cy="49209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D86B509-53CC-4699-9B68-669053D1556D}"/>
              </a:ext>
            </a:extLst>
          </p:cNvPr>
          <p:cNvSpPr txBox="1"/>
          <p:nvPr/>
        </p:nvSpPr>
        <p:spPr>
          <a:xfrm>
            <a:off x="2388808" y="5043263"/>
            <a:ext cx="52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: esquinas redondeadas 3">
            <a:extLst>
              <a:ext uri="{FF2B5EF4-FFF2-40B4-BE49-F238E27FC236}">
                <a16:creationId xmlns:a16="http://schemas.microsoft.com/office/drawing/2014/main" id="{298D1E57-ABC0-4F89-A144-67334283AC4C}"/>
              </a:ext>
            </a:extLst>
          </p:cNvPr>
          <p:cNvSpPr/>
          <p:nvPr/>
        </p:nvSpPr>
        <p:spPr>
          <a:xfrm>
            <a:off x="1401209" y="1098019"/>
            <a:ext cx="10555771" cy="93236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4112" y="32859"/>
            <a:ext cx="4608512" cy="612939"/>
          </a:xfrm>
        </p:spPr>
        <p:txBody>
          <a:bodyPr/>
          <a:lstStyle/>
          <a:p>
            <a:r>
              <a:rPr lang="es-EC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  <a:endParaRPr lang="en-US" i="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Diagram 13">
            <a:extLst>
              <a:ext uri="{FF2B5EF4-FFF2-40B4-BE49-F238E27FC236}">
                <a16:creationId xmlns:a16="http://schemas.microsoft.com/office/drawing/2014/main" id="{45BD6539-B10E-4DA8-A422-B4ECE58B4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197942"/>
              </p:ext>
            </p:extLst>
          </p:nvPr>
        </p:nvGraphicFramePr>
        <p:xfrm>
          <a:off x="662607" y="188640"/>
          <a:ext cx="10309115" cy="274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: esquinas redondeadas 3">
            <a:extLst>
              <a:ext uri="{FF2B5EF4-FFF2-40B4-BE49-F238E27FC236}">
                <a16:creationId xmlns:a16="http://schemas.microsoft.com/office/drawing/2014/main" id="{298D1E57-ABC0-4F89-A144-67334283AC4C}"/>
              </a:ext>
            </a:extLst>
          </p:cNvPr>
          <p:cNvSpPr/>
          <p:nvPr/>
        </p:nvSpPr>
        <p:spPr>
          <a:xfrm>
            <a:off x="759918" y="2636912"/>
            <a:ext cx="10211804" cy="51307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orma libre: forma 8">
            <a:extLst>
              <a:ext uri="{FF2B5EF4-FFF2-40B4-BE49-F238E27FC236}">
                <a16:creationId xmlns:a16="http://schemas.microsoft.com/office/drawing/2014/main" id="{C982253F-6D83-4445-81D3-584228C79103}"/>
              </a:ext>
            </a:extLst>
          </p:cNvPr>
          <p:cNvSpPr/>
          <p:nvPr/>
        </p:nvSpPr>
        <p:spPr>
          <a:xfrm>
            <a:off x="1456854" y="2636912"/>
            <a:ext cx="9661460" cy="51307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marL="17780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Recolectar </a:t>
            </a:r>
            <a:r>
              <a:rPr lang="es-MX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muestras de hojas, flores y fruto de Arupo rosado (</a:t>
            </a:r>
            <a:r>
              <a:rPr lang="es-MX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Ch. pubescens </a:t>
            </a:r>
            <a:r>
              <a:rPr lang="es-MX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K.) y blanco (</a:t>
            </a:r>
            <a:r>
              <a:rPr lang="es-MX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Ch. virginicus </a:t>
            </a:r>
            <a:r>
              <a:rPr lang="es-MX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L.).</a:t>
            </a:r>
            <a:endParaRPr lang="es-EC" sz="1600" b="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02DFFD8-1AF9-4C9D-847F-4EDB9E25D7FB}"/>
              </a:ext>
            </a:extLst>
          </p:cNvPr>
          <p:cNvSpPr txBox="1"/>
          <p:nvPr/>
        </p:nvSpPr>
        <p:spPr>
          <a:xfrm>
            <a:off x="583095" y="213285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Específicos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837521-B9F7-4419-A438-CCD095EF1E38}"/>
              </a:ext>
            </a:extLst>
          </p:cNvPr>
          <p:cNvSpPr txBox="1"/>
          <p:nvPr/>
        </p:nvSpPr>
        <p:spPr>
          <a:xfrm>
            <a:off x="583095" y="59107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 General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27338FC-9164-46BF-AD18-02D0F885FC0D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s-EC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4" name="Picture 4" descr="Archivo:Chionanthus virginicus USD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t="13142" r="16958" b="10715"/>
          <a:stretch/>
        </p:blipFill>
        <p:spPr bwMode="auto">
          <a:xfrm>
            <a:off x="11071777" y="1218564"/>
            <a:ext cx="771979" cy="6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orma libre: forma 8">
            <a:extLst>
              <a:ext uri="{FF2B5EF4-FFF2-40B4-BE49-F238E27FC236}">
                <a16:creationId xmlns:a16="http://schemas.microsoft.com/office/drawing/2014/main" id="{C982253F-6D83-4445-81D3-584228C79103}"/>
              </a:ext>
            </a:extLst>
          </p:cNvPr>
          <p:cNvSpPr/>
          <p:nvPr/>
        </p:nvSpPr>
        <p:spPr>
          <a:xfrm>
            <a:off x="1603448" y="4347320"/>
            <a:ext cx="9761524" cy="81458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marL="17780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C" sz="1600" b="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ángulo: esquinas redondeadas 3">
            <a:extLst>
              <a:ext uri="{FF2B5EF4-FFF2-40B4-BE49-F238E27FC236}">
                <a16:creationId xmlns:a16="http://schemas.microsoft.com/office/drawing/2014/main" id="{298D1E57-ABC0-4F89-A144-67334283AC4C}"/>
              </a:ext>
            </a:extLst>
          </p:cNvPr>
          <p:cNvSpPr/>
          <p:nvPr/>
        </p:nvSpPr>
        <p:spPr>
          <a:xfrm>
            <a:off x="759918" y="3275970"/>
            <a:ext cx="10211804" cy="51307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orma libre: forma 8">
            <a:extLst>
              <a:ext uri="{FF2B5EF4-FFF2-40B4-BE49-F238E27FC236}">
                <a16:creationId xmlns:a16="http://schemas.microsoft.com/office/drawing/2014/main" id="{C982253F-6D83-4445-81D3-584228C79103}"/>
              </a:ext>
            </a:extLst>
          </p:cNvPr>
          <p:cNvSpPr/>
          <p:nvPr/>
        </p:nvSpPr>
        <p:spPr>
          <a:xfrm>
            <a:off x="1456854" y="3275970"/>
            <a:ext cx="9661460" cy="51307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marL="17780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Obtener los extractos etanólicos a partir de las muestras </a:t>
            </a:r>
            <a:r>
              <a:rPr lang="es-MX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recolectadas.</a:t>
            </a:r>
            <a:endParaRPr lang="es-EC" sz="1600" b="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869" y="3347775"/>
            <a:ext cx="476603" cy="38838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473" y="2676194"/>
            <a:ext cx="443393" cy="432985"/>
          </a:xfrm>
          <a:prstGeom prst="rect">
            <a:avLst/>
          </a:prstGeom>
        </p:spPr>
      </p:pic>
      <p:sp>
        <p:nvSpPr>
          <p:cNvPr id="35" name="Rectángulo: esquinas redondeadas 3">
            <a:extLst>
              <a:ext uri="{FF2B5EF4-FFF2-40B4-BE49-F238E27FC236}">
                <a16:creationId xmlns:a16="http://schemas.microsoft.com/office/drawing/2014/main" id="{298D1E57-ABC0-4F89-A144-67334283AC4C}"/>
              </a:ext>
            </a:extLst>
          </p:cNvPr>
          <p:cNvSpPr/>
          <p:nvPr/>
        </p:nvSpPr>
        <p:spPr>
          <a:xfrm>
            <a:off x="759918" y="3915028"/>
            <a:ext cx="10211804" cy="51307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Forma libre: forma 8">
            <a:extLst>
              <a:ext uri="{FF2B5EF4-FFF2-40B4-BE49-F238E27FC236}">
                <a16:creationId xmlns:a16="http://schemas.microsoft.com/office/drawing/2014/main" id="{C982253F-6D83-4445-81D3-584228C79103}"/>
              </a:ext>
            </a:extLst>
          </p:cNvPr>
          <p:cNvSpPr/>
          <p:nvPr/>
        </p:nvSpPr>
        <p:spPr>
          <a:xfrm>
            <a:off x="1456854" y="3915028"/>
            <a:ext cx="9661460" cy="51307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marL="17780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Cuantificar el contenido de metabolitos secundarios en las muestras de las dos especies mediante el ensayo de Folin-Ciocalteu, método colorimétrico del AlCl</a:t>
            </a:r>
            <a:r>
              <a:rPr lang="es-MX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MX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y </a:t>
            </a:r>
            <a:r>
              <a:rPr lang="es-MX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 del diferencial de pH.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ángulo: esquinas redondeadas 3">
            <a:extLst>
              <a:ext uri="{FF2B5EF4-FFF2-40B4-BE49-F238E27FC236}">
                <a16:creationId xmlns:a16="http://schemas.microsoft.com/office/drawing/2014/main" id="{298D1E57-ABC0-4F89-A144-67334283AC4C}"/>
              </a:ext>
            </a:extLst>
          </p:cNvPr>
          <p:cNvSpPr/>
          <p:nvPr/>
        </p:nvSpPr>
        <p:spPr>
          <a:xfrm>
            <a:off x="759918" y="4559659"/>
            <a:ext cx="10211804" cy="51307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Forma libre: forma 8">
            <a:extLst>
              <a:ext uri="{FF2B5EF4-FFF2-40B4-BE49-F238E27FC236}">
                <a16:creationId xmlns:a16="http://schemas.microsoft.com/office/drawing/2014/main" id="{C982253F-6D83-4445-81D3-584228C79103}"/>
              </a:ext>
            </a:extLst>
          </p:cNvPr>
          <p:cNvSpPr/>
          <p:nvPr/>
        </p:nvSpPr>
        <p:spPr>
          <a:xfrm>
            <a:off x="1456854" y="4559659"/>
            <a:ext cx="9661460" cy="51307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marL="17780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Determinar </a:t>
            </a:r>
            <a:r>
              <a:rPr lang="es-MX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carácter antioxidante de los extractos etanólicos obtenidos mediante el método DPPH, ABTS y FRAP.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ángulo: esquinas redondeadas 3">
            <a:extLst>
              <a:ext uri="{FF2B5EF4-FFF2-40B4-BE49-F238E27FC236}">
                <a16:creationId xmlns:a16="http://schemas.microsoft.com/office/drawing/2014/main" id="{298D1E57-ABC0-4F89-A144-67334283AC4C}"/>
              </a:ext>
            </a:extLst>
          </p:cNvPr>
          <p:cNvSpPr/>
          <p:nvPr/>
        </p:nvSpPr>
        <p:spPr>
          <a:xfrm>
            <a:off x="759918" y="5210388"/>
            <a:ext cx="10211804" cy="51307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Forma libre: forma 8">
            <a:extLst>
              <a:ext uri="{FF2B5EF4-FFF2-40B4-BE49-F238E27FC236}">
                <a16:creationId xmlns:a16="http://schemas.microsoft.com/office/drawing/2014/main" id="{C982253F-6D83-4445-81D3-584228C79103}"/>
              </a:ext>
            </a:extLst>
          </p:cNvPr>
          <p:cNvSpPr/>
          <p:nvPr/>
        </p:nvSpPr>
        <p:spPr>
          <a:xfrm>
            <a:off x="1456854" y="5210388"/>
            <a:ext cx="9661460" cy="51307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marL="177800" lvl="0" indent="0" algn="just" defTabSz="8890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Comparar </a:t>
            </a:r>
            <a:r>
              <a:rPr lang="es-MX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carácter antioxidante y los metabolitos secundarios entre las dos especies del género </a:t>
            </a:r>
            <a:r>
              <a:rPr lang="es-MX" sz="1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Chionanthus</a:t>
            </a:r>
            <a:r>
              <a:rPr lang="es-MX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5949280"/>
            <a:ext cx="2952329" cy="72249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0077" y="3988646"/>
            <a:ext cx="426789" cy="37533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13"/>
          <a:srcRect b="2120"/>
          <a:stretch/>
        </p:blipFill>
        <p:spPr>
          <a:xfrm>
            <a:off x="869712" y="4646916"/>
            <a:ext cx="514224" cy="338555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0076" y="5275451"/>
            <a:ext cx="410185" cy="36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2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  <p:bldP spid="15" grpId="0"/>
      <p:bldP spid="16" grpId="0"/>
      <p:bldP spid="32" grpId="0" animBg="1"/>
      <p:bldP spid="36" grpId="0" animBg="1"/>
      <p:bldP spid="38" grpId="0" animBg="1"/>
      <p:bldP spid="40" grpId="0" animBg="1"/>
    </p:bldLst>
  </p:timing>
</p:sld>
</file>

<file path=ppt/theme/theme1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39334</TotalTime>
  <Words>2564</Words>
  <Application>Microsoft Office PowerPoint</Application>
  <PresentationFormat>Panorámica</PresentationFormat>
  <Paragraphs>636</Paragraphs>
  <Slides>28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Anton</vt:lpstr>
      <vt:lpstr>Arial</vt:lpstr>
      <vt:lpstr>Calibri</vt:lpstr>
      <vt:lpstr>Courier New</vt:lpstr>
      <vt:lpstr>Times New Roman</vt:lpstr>
      <vt:lpstr>Wingdings</vt:lpstr>
      <vt:lpstr>1_Diseño predeterminado</vt:lpstr>
      <vt:lpstr>CorelDRAW</vt:lpstr>
      <vt:lpstr>Presentación de PowerPoint</vt:lpstr>
      <vt:lpstr>ÍNDICE DE CONTENIDOS</vt:lpstr>
      <vt:lpstr>ÍNDICE DE CONTENIDOS</vt:lpstr>
      <vt:lpstr>INTRODUCCIÓN</vt:lpstr>
      <vt:lpstr>INTRODUCCIÓN</vt:lpstr>
      <vt:lpstr>INTRODUCCIÓN</vt:lpstr>
      <vt:lpstr>INTRODUCCIÓN</vt:lpstr>
      <vt:lpstr>ÍNDICE DE CONTENIDOS</vt:lpstr>
      <vt:lpstr>OBJETIVOS</vt:lpstr>
      <vt:lpstr>HIPÓTESIS</vt:lpstr>
      <vt:lpstr>ÍNDICE DE CONTENIDOS</vt:lpstr>
      <vt:lpstr>MATERIALES Y MÉTODOS</vt:lpstr>
      <vt:lpstr>MATERIALES Y MÉTODOS</vt:lpstr>
      <vt:lpstr>MATERIALES Y MÉTODOS</vt:lpstr>
      <vt:lpstr>MATERIALES Y MÉTODOS</vt:lpstr>
      <vt:lpstr>MATERIALES Y MÉTODOS</vt:lpstr>
      <vt:lpstr>ÍNDICE DE CONTENIDOS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ÍNDICE DE CONTENIDOS</vt:lpstr>
      <vt:lpstr>CONCLUSIONES</vt:lpstr>
      <vt:lpstr>ÍNDICE DE CONTENIDOS</vt:lpstr>
      <vt:lpstr>RECOMENDACIONES</vt:lpstr>
      <vt:lpstr>ÍNDICE DE CONTENIDOS</vt:lpstr>
      <vt:lpstr>AGRADECIMEINTOS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Espinoza Alejandro</dc:creator>
  <cp:lastModifiedBy>Usuario de Windows</cp:lastModifiedBy>
  <cp:revision>838</cp:revision>
  <dcterms:created xsi:type="dcterms:W3CDTF">2015-04-23T21:31:36Z</dcterms:created>
  <dcterms:modified xsi:type="dcterms:W3CDTF">2023-03-03T03:28:55Z</dcterms:modified>
</cp:coreProperties>
</file>